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35"/>
  </p:notesMasterIdLst>
  <p:sldIdLst>
    <p:sldId id="256" r:id="rId3"/>
    <p:sldId id="257" r:id="rId4"/>
    <p:sldId id="258" r:id="rId5"/>
    <p:sldId id="260" r:id="rId6"/>
    <p:sldId id="259" r:id="rId7"/>
    <p:sldId id="261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6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39C9-7E88-4397-B96F-B91C3F85447E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748C2-1EC9-4A3F-968B-8823F2358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8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48C2-1EC9-4A3F-968B-8823F23587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 look at the previous work conducted in this particular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48C2-1EC9-4A3F-968B-8823F23587C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7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salient features of the algorithm proposed in our paper. *read out*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48C2-1EC9-4A3F-968B-8823F23587C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48C2-1EC9-4A3F-968B-8823F23587C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3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48C2-1EC9-4A3F-968B-8823F23587C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8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process of generating a randomized</a:t>
            </a:r>
            <a:r>
              <a:rPr lang="en-US" baseline="0" dirty="0" smtClean="0"/>
              <a:t> key of variable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48C2-1EC9-4A3F-968B-8823F23587C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different methods we will</a:t>
            </a:r>
            <a:r>
              <a:rPr lang="en-US" baseline="0" dirty="0" smtClean="0"/>
              <a:t> use to manipulate and encrypt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48C2-1EC9-4A3F-968B-8823F23587C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 look at the encryption</a:t>
            </a:r>
            <a:r>
              <a:rPr lang="en-US" baseline="0" dirty="0" smtClean="0"/>
              <a:t>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48C2-1EC9-4A3F-968B-8823F23587C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1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decryption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48C2-1EC9-4A3F-968B-8823F23587CD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3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EE4-BD1C-4F56-A556-7D110BAB7F96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736A-A251-4505-9897-2C3F76A72DF0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5209-896C-4561-BD3D-DC4F3673CDC6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84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B622-0D77-4315-A979-879CE742AE43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DC7C-4D16-4B92-A405-5221A82C6BD5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6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4C16-9AEC-4D0B-814B-264BB0AF53AB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89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B279-50DF-4A40-8F12-C406C6C1BD0E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0FF4-5B02-42C1-9F2B-3B9EEAEF67FC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8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EE4-BD1C-4F56-A556-7D110BAB7F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82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FDF7-B4BD-49E6-9B92-EFAB1464BA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23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7F95-29BF-48B7-878B-8E7B88155C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1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FDF7-B4BD-49E6-9B92-EFAB1464BA6E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9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EBA-A986-4442-9273-B29EEB380F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44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F19-B201-4AF7-9BE9-DD8D0B8780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0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81C-62DA-4A21-AA5D-EFC834C1D0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6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54B1-670B-4801-A33E-DF5A8385F5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6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5F4D-45E9-4C71-BBBC-AB85BC9A3D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2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602-57A6-47F1-8B4D-1089D2897E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1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736A-A251-4505-9897-2C3F76A72D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7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5209-896C-4561-BD3D-DC4F3673CD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01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B622-0D77-4315-A979-879CE742AE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78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DC7C-4D16-4B92-A405-5221A82C6B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87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7F95-29BF-48B7-878B-8E7B88155C13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43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4C16-9AEC-4D0B-814B-264BB0AF53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76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B279-50DF-4A40-8F12-C406C6C1BD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4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0FF4-5B02-42C1-9F2B-3B9EEAEF67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EBA-A986-4442-9273-B29EEB380FD1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F19-B201-4AF7-9BE9-DD8D0B8780A1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81C-62DA-4A21-AA5D-EFC834C1D09F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54B1-670B-4801-A33E-DF5A8385F578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5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5F4D-45E9-4C71-BBBC-AB85BC9A3D85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0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602-57A6-47F1-8B4D-1089D2897E2A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0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91B2-5914-496C-A077-74302B320A76}" type="datetime1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799648-73B0-433D-981B-DA309AB5E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91B2-5914-496C-A077-74302B320A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799648-73B0-433D-981B-DA309AB5E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6486" y="13812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RASS- A Concurrency Based Bitwise Symmetric Key Cryptographic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0120" y="4262907"/>
            <a:ext cx="9001773" cy="2382592"/>
          </a:xfrm>
        </p:spPr>
        <p:txBody>
          <a:bodyPr>
            <a:normAutofit fontScale="77500" lnSpcReduction="20000"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Abhriya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Roy,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Ronit Ray, Saptarshi De, Shalini Guha, Sukalyan Goswami, Ratan Kumar Basak, Bipasha Mukhopadhyay, Souvik Chatterjee, Amrin Zaman, Sucheta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Nag</a:t>
            </a:r>
          </a:p>
          <a:p>
            <a:pPr algn="ctr">
              <a:spcBef>
                <a:spcPts val="1800"/>
              </a:spcBef>
              <a:spcAft>
                <a:spcPts val="2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Department of Computer Science and Engineering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,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University of Engineering and Management, Kolkata,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India</a:t>
            </a:r>
          </a:p>
          <a:p>
            <a:pPr algn="ctr">
              <a:spcBef>
                <a:spcPts val="0"/>
              </a:spcBef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royabh314@gmail.com | ray.ronit@gmail.com | saptarshide2013@gmail.com | shaliniguha2@gmail.com | sukalyan.goswami@gmail.com | ratan.basak@uem.edu.in | bipasha.mukherjee@uem.edu.in | souvik.chatterjee@uem.edu.in | amrin.zaman03@gmail.com | suche1996@gmail.com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305" y="807737"/>
            <a:ext cx="8911687" cy="69034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The XOR </a:t>
            </a:r>
            <a:r>
              <a:rPr lang="en-US" u="sng" dirty="0" smtClean="0">
                <a:solidFill>
                  <a:schemeClr val="tx2"/>
                </a:solidFill>
              </a:rPr>
              <a:t>function/operation (Contd.)</a:t>
            </a:r>
            <a:r>
              <a:rPr lang="en-US" u="sng" dirty="0">
                <a:solidFill>
                  <a:schemeClr val="tx2"/>
                </a:solidFill>
              </a:rPr>
              <a:t/>
            </a:r>
            <a:br>
              <a:rPr lang="en-US" u="sng" dirty="0">
                <a:solidFill>
                  <a:schemeClr val="tx2"/>
                </a:solidFill>
              </a:rPr>
            </a:b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592" y="1996225"/>
            <a:ext cx="8050992" cy="3823558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A </a:t>
            </a:r>
            <a:r>
              <a:rPr lang="en-US" u="sng" dirty="0">
                <a:solidFill>
                  <a:schemeClr val="tx2"/>
                </a:solidFill>
              </a:rPr>
              <a:t>unique property of XOR is that (A ⊕ B) ⊕ A </a:t>
            </a:r>
            <a:r>
              <a:rPr lang="en-US" u="sng" dirty="0" smtClean="0">
                <a:solidFill>
                  <a:schemeClr val="tx2"/>
                </a:solidFill>
              </a:rPr>
              <a:t>returns B</a:t>
            </a:r>
            <a:r>
              <a:rPr lang="en-US" u="sng" dirty="0">
                <a:solidFill>
                  <a:schemeClr val="tx2"/>
                </a:solidFill>
              </a:rPr>
              <a:t>, </a:t>
            </a:r>
            <a:r>
              <a:rPr lang="en-US" dirty="0"/>
              <a:t>because:</a:t>
            </a:r>
          </a:p>
          <a:p>
            <a:pPr marL="0" indent="0">
              <a:buNone/>
            </a:pPr>
            <a:r>
              <a:rPr lang="en-US" dirty="0"/>
              <a:t>A ⊕ B ⊕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=&gt; A </a:t>
            </a:r>
            <a:r>
              <a:rPr lang="en-US" dirty="0"/>
              <a:t>⊕ A ⊕ B (by commutative law)</a:t>
            </a:r>
          </a:p>
          <a:p>
            <a:pPr marL="0" indent="0">
              <a:buNone/>
            </a:pPr>
            <a:r>
              <a:rPr lang="en-US" dirty="0" smtClean="0"/>
              <a:t>=&gt; (</a:t>
            </a:r>
            <a:r>
              <a:rPr lang="en-US" dirty="0"/>
              <a:t>A ⊕ A) ⊕ B</a:t>
            </a:r>
          </a:p>
          <a:p>
            <a:pPr>
              <a:buFont typeface="Symbol"/>
              <a:buChar char="Þ"/>
            </a:pPr>
            <a:r>
              <a:rPr lang="en-US" dirty="0" smtClean="0"/>
              <a:t>0 </a:t>
            </a:r>
            <a:r>
              <a:rPr lang="en-US" dirty="0"/>
              <a:t>⊕ B </a:t>
            </a:r>
          </a:p>
          <a:p>
            <a:pPr>
              <a:buFont typeface="Symbol"/>
              <a:buChar char="Þ"/>
            </a:pPr>
            <a:r>
              <a:rPr lang="en-US" dirty="0" smtClean="0"/>
              <a:t>B 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tx2"/>
                </a:solidFill>
              </a:rPr>
              <a:t>This </a:t>
            </a:r>
            <a:r>
              <a:rPr lang="en-US" u="sng" dirty="0">
                <a:solidFill>
                  <a:schemeClr val="tx2"/>
                </a:solidFill>
              </a:rPr>
              <a:t>is vital to the process </a:t>
            </a:r>
            <a:r>
              <a:rPr lang="en-US" u="sng" dirty="0" smtClean="0">
                <a:solidFill>
                  <a:schemeClr val="tx2"/>
                </a:solidFill>
              </a:rPr>
              <a:t>of cryptography.</a:t>
            </a:r>
          </a:p>
          <a:p>
            <a:pPr marL="0" indent="0">
              <a:buNone/>
            </a:pPr>
            <a:r>
              <a:rPr lang="en-US" dirty="0"/>
              <a:t>While this won’t give you the individual plaintexts, </a:t>
            </a:r>
            <a:r>
              <a:rPr lang="en-US" dirty="0" smtClean="0"/>
              <a:t>because XOR </a:t>
            </a:r>
            <a:r>
              <a:rPr lang="en-US" dirty="0"/>
              <a:t>is not directly reversible, it still gives you a </a:t>
            </a:r>
            <a:r>
              <a:rPr lang="en-US" dirty="0" smtClean="0"/>
              <a:t>considerable amount </a:t>
            </a:r>
            <a:r>
              <a:rPr lang="en-US" dirty="0"/>
              <a:t>of information about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And The 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432" y="1691639"/>
            <a:ext cx="8915400" cy="4876585"/>
          </a:xfrm>
        </p:spPr>
        <p:txBody>
          <a:bodyPr>
            <a:normAutofit fontScale="25000" lnSpcReduction="20000"/>
          </a:bodyPr>
          <a:lstStyle/>
          <a:p>
            <a:r>
              <a:rPr lang="en-US" sz="7200" u="sng" dirty="0">
                <a:solidFill>
                  <a:schemeClr val="tx2"/>
                </a:solidFill>
                <a:latin typeface="+mj-lt"/>
              </a:rPr>
              <a:t>One-Time Pad</a:t>
            </a:r>
            <a:r>
              <a:rPr lang="en-US" sz="7200" u="sng" dirty="0">
                <a:solidFill>
                  <a:schemeClr val="tx2"/>
                </a:solidFill>
              </a:rPr>
              <a:t>: </a:t>
            </a:r>
            <a:endParaRPr lang="en-US" sz="7200" u="sng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7200" dirty="0" smtClean="0"/>
              <a:t>A </a:t>
            </a:r>
            <a:r>
              <a:rPr lang="en-US" sz="7200" dirty="0"/>
              <a:t>randomly generated key </a:t>
            </a:r>
            <a:r>
              <a:rPr lang="en-US" sz="7200" dirty="0" smtClean="0"/>
              <a:t>of same length as plaintext is </a:t>
            </a:r>
            <a:r>
              <a:rPr lang="en-US" sz="7200" dirty="0"/>
              <a:t>XORed with the </a:t>
            </a:r>
            <a:r>
              <a:rPr lang="en-US" sz="7200" dirty="0" smtClean="0"/>
              <a:t>plaintext, bit by bit.</a:t>
            </a:r>
            <a:endParaRPr lang="en-US" sz="7200" dirty="0"/>
          </a:p>
          <a:p>
            <a:r>
              <a:rPr lang="en-US" sz="7400" u="sng" dirty="0">
                <a:solidFill>
                  <a:schemeClr val="tx2"/>
                </a:solidFill>
                <a:latin typeface="+mj-lt"/>
              </a:rPr>
              <a:t>Issues with One-Time </a:t>
            </a:r>
            <a:r>
              <a:rPr lang="en-US" sz="7400" u="sng" dirty="0" smtClean="0">
                <a:solidFill>
                  <a:schemeClr val="tx2"/>
                </a:solidFill>
                <a:latin typeface="+mj-lt"/>
              </a:rPr>
              <a:t>Pad:</a:t>
            </a:r>
            <a:endParaRPr lang="en-US" sz="7400" u="sng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en-US" sz="7200" dirty="0" smtClean="0"/>
              <a:t>Same key could be generated twice</a:t>
            </a:r>
            <a:endParaRPr lang="en-US" sz="7200" dirty="0"/>
          </a:p>
          <a:p>
            <a:pPr lvl="1"/>
            <a:r>
              <a:rPr lang="en-US" sz="7200" dirty="0"/>
              <a:t>XORing of the two ciphertexts with the same </a:t>
            </a:r>
            <a:r>
              <a:rPr lang="en-US" sz="7200" dirty="0" smtClean="0"/>
              <a:t>could return considerable </a:t>
            </a:r>
            <a:r>
              <a:rPr lang="en-US" sz="7200" dirty="0"/>
              <a:t>information about the two </a:t>
            </a:r>
            <a:r>
              <a:rPr lang="en-US" sz="7200" dirty="0" smtClean="0"/>
              <a:t>plaintexts for interceptor</a:t>
            </a:r>
            <a:endParaRPr lang="en-US" sz="7200" dirty="0"/>
          </a:p>
          <a:p>
            <a:pPr marL="457200" lvl="1" indent="0">
              <a:buNone/>
            </a:pPr>
            <a:r>
              <a:rPr lang="en-US" sz="7200" dirty="0" smtClean="0"/>
              <a:t>	 C1 </a:t>
            </a:r>
            <a:r>
              <a:rPr lang="en-US" sz="7200" dirty="0"/>
              <a:t>⊕ C2</a:t>
            </a:r>
            <a:br>
              <a:rPr lang="en-US" sz="7200" dirty="0"/>
            </a:br>
            <a:r>
              <a:rPr lang="en-US" sz="7200" dirty="0" smtClean="0"/>
              <a:t>	(</a:t>
            </a:r>
            <a:r>
              <a:rPr lang="en-US" sz="7200" dirty="0"/>
              <a:t>P1 ⊕ K) ⊕ (P2 ⊕ K) </a:t>
            </a:r>
            <a:r>
              <a:rPr lang="en-US" sz="7200" dirty="0" smtClean="0"/>
              <a:t>		(</a:t>
            </a:r>
            <a:r>
              <a:rPr lang="en-US" sz="7200" dirty="0"/>
              <a:t>k is the same)</a:t>
            </a:r>
            <a:br>
              <a:rPr lang="en-US" sz="7200" dirty="0"/>
            </a:br>
            <a:r>
              <a:rPr lang="en-US" sz="7200" dirty="0" smtClean="0"/>
              <a:t>	 </a:t>
            </a:r>
            <a:r>
              <a:rPr lang="en-US" sz="7200" dirty="0"/>
              <a:t>P1 ⊕ K ⊕ P2 ⊕ K </a:t>
            </a:r>
            <a:r>
              <a:rPr lang="en-US" sz="7200" dirty="0" smtClean="0"/>
              <a:t>		(</a:t>
            </a:r>
            <a:r>
              <a:rPr lang="en-US" sz="7200" dirty="0"/>
              <a:t>removing parentheses)</a:t>
            </a:r>
            <a:br>
              <a:rPr lang="en-US" sz="7200" dirty="0"/>
            </a:br>
            <a:r>
              <a:rPr lang="en-US" sz="7200" dirty="0" smtClean="0"/>
              <a:t>	 </a:t>
            </a:r>
            <a:r>
              <a:rPr lang="en-US" sz="7200" dirty="0"/>
              <a:t>P1 ⊕ P2 ⊕ (K ⊕ K) </a:t>
            </a:r>
            <a:r>
              <a:rPr lang="en-US" sz="7200" dirty="0" smtClean="0"/>
              <a:t>		(</a:t>
            </a:r>
            <a:r>
              <a:rPr lang="en-US" sz="7200" dirty="0"/>
              <a:t>commutative law)</a:t>
            </a:r>
            <a:br>
              <a:rPr lang="en-US" sz="7200" dirty="0"/>
            </a:br>
            <a:r>
              <a:rPr lang="en-US" sz="7200" dirty="0" smtClean="0"/>
              <a:t>	 </a:t>
            </a:r>
            <a:r>
              <a:rPr lang="en-US" sz="7200" dirty="0"/>
              <a:t>P1 ⊕ P2 ⊕ 0</a:t>
            </a:r>
            <a:br>
              <a:rPr lang="en-US" sz="7200" dirty="0"/>
            </a:br>
            <a:r>
              <a:rPr lang="en-US" sz="7200" dirty="0" smtClean="0"/>
              <a:t>	 </a:t>
            </a:r>
            <a:r>
              <a:rPr lang="en-US" sz="7200" dirty="0"/>
              <a:t>P1 ⊕ P2 </a:t>
            </a:r>
          </a:p>
          <a:p>
            <a:pPr lvl="1"/>
            <a:r>
              <a:rPr lang="en-US" sz="7200" u="sng" dirty="0">
                <a:solidFill>
                  <a:schemeClr val="tx2"/>
                </a:solidFill>
              </a:rPr>
              <a:t>Crib dragging</a:t>
            </a:r>
            <a:r>
              <a:rPr lang="en-US" sz="7200" dirty="0">
                <a:solidFill>
                  <a:schemeClr val="tx2"/>
                </a:solidFill>
              </a:rPr>
              <a:t>: </a:t>
            </a:r>
            <a:r>
              <a:rPr lang="en-US" sz="7200" dirty="0"/>
              <a:t>Guessing of the plaintext by passing small </a:t>
            </a:r>
            <a:r>
              <a:rPr lang="en-US" sz="7200" dirty="0" smtClean="0"/>
              <a:t>sequences along </a:t>
            </a:r>
            <a:r>
              <a:rPr lang="en-US" sz="7200" dirty="0"/>
              <a:t>the ciphertext </a:t>
            </a:r>
          </a:p>
          <a:p>
            <a:pPr lvl="1"/>
            <a:r>
              <a:rPr lang="en-US" sz="7200" dirty="0"/>
              <a:t>Overhead increases due to the transmission of the huge key, so small keys are used instead</a:t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955580"/>
            <a:ext cx="8911687" cy="85036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Types of Modern Cryptography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2" y="2145030"/>
            <a:ext cx="8915400" cy="390804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Secret Key Cryptography or  Symmetric Cryptography</a:t>
            </a:r>
          </a:p>
          <a:p>
            <a:pPr lvl="1"/>
            <a:r>
              <a:rPr lang="en-US" sz="1800" u="sng" dirty="0" smtClean="0">
                <a:solidFill>
                  <a:schemeClr val="accent1"/>
                </a:solidFill>
              </a:rPr>
              <a:t>Encryption</a:t>
            </a:r>
            <a:r>
              <a:rPr lang="en-US" sz="1800" dirty="0"/>
              <a:t>: Plaintext to ciphertext </a:t>
            </a:r>
            <a:r>
              <a:rPr lang="en-US" sz="1800" dirty="0" smtClean="0"/>
              <a:t>using a secret </a:t>
            </a:r>
            <a:r>
              <a:rPr lang="en-US" sz="1800" dirty="0"/>
              <a:t>key</a:t>
            </a:r>
          </a:p>
          <a:p>
            <a:pPr lvl="1"/>
            <a:r>
              <a:rPr lang="en-US" sz="1800" u="sng" dirty="0"/>
              <a:t>Decryption</a:t>
            </a:r>
            <a:r>
              <a:rPr lang="en-US" sz="1800" dirty="0"/>
              <a:t>: Ciphertext to plaintext using verified key</a:t>
            </a:r>
          </a:p>
          <a:p>
            <a:pPr lvl="1"/>
            <a:r>
              <a:rPr lang="en-US" sz="1800" u="sng" dirty="0"/>
              <a:t>Key Generator</a:t>
            </a:r>
            <a:r>
              <a:rPr lang="en-US" sz="1800" dirty="0"/>
              <a:t>: A pseudo-random function generates the key to </a:t>
            </a:r>
            <a:r>
              <a:rPr lang="en-US" sz="1800" dirty="0" smtClean="0"/>
              <a:t>share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u="sng" dirty="0">
                <a:solidFill>
                  <a:schemeClr val="tx2"/>
                </a:solidFill>
              </a:rPr>
              <a:t>Public Key  Cryptography or Asymmetric Cryptography</a:t>
            </a:r>
          </a:p>
          <a:p>
            <a:pPr lvl="1"/>
            <a:r>
              <a:rPr lang="en-US" sz="1800" u="sng" dirty="0"/>
              <a:t>Asymmetric</a:t>
            </a:r>
            <a:r>
              <a:rPr lang="en-US" sz="1800" dirty="0"/>
              <a:t>: Key information held by the sender and the receiver are dissimilar or asymmetric</a:t>
            </a:r>
          </a:p>
          <a:p>
            <a:pPr lvl="1"/>
            <a:r>
              <a:rPr lang="en-US" sz="1800" u="sng" dirty="0"/>
              <a:t>Different Keys</a:t>
            </a:r>
            <a:r>
              <a:rPr lang="en-US" sz="1800" dirty="0"/>
              <a:t>: One party has the secret key, other has the public key </a:t>
            </a:r>
            <a:r>
              <a:rPr lang="en-US" sz="1800" dirty="0" smtClean="0"/>
              <a:t>for decrypting </a:t>
            </a:r>
            <a:r>
              <a:rPr lang="en-US" sz="1800" dirty="0"/>
              <a:t>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855" y="61268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Some Symmetric Cryptographic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855" y="2119219"/>
            <a:ext cx="5571808" cy="4311022"/>
          </a:xfrm>
        </p:spPr>
        <p:txBody>
          <a:bodyPr/>
          <a:lstStyle/>
          <a:p>
            <a:r>
              <a:rPr lang="en-US" sz="2400" u="sng" dirty="0">
                <a:solidFill>
                  <a:schemeClr val="tx2"/>
                </a:solidFill>
              </a:rPr>
              <a:t>DES(Data Encryption Standard</a:t>
            </a:r>
            <a:r>
              <a:rPr lang="en-US" sz="2400" u="sng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DES (Data Encryption Standard) is a symmetric </a:t>
            </a:r>
            <a:r>
              <a:rPr lang="en-US" dirty="0" smtClean="0">
                <a:solidFill>
                  <a:schemeClr val="accent1"/>
                </a:solidFill>
              </a:rPr>
              <a:t>key 64-bit </a:t>
            </a:r>
            <a:r>
              <a:rPr lang="en-US" dirty="0">
                <a:solidFill>
                  <a:schemeClr val="accent1"/>
                </a:solidFill>
              </a:rPr>
              <a:t>block cipher encryption algorithm developed </a:t>
            </a:r>
            <a:r>
              <a:rPr lang="en-US" dirty="0" smtClean="0">
                <a:solidFill>
                  <a:schemeClr val="accent1"/>
                </a:solidFill>
              </a:rPr>
              <a:t>by IBM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Has an effective key size of 56 bits and another 8 bits is used for checking parity</a:t>
            </a:r>
          </a:p>
          <a:p>
            <a:pPr lvl="1"/>
            <a:r>
              <a:rPr lang="en-US" dirty="0"/>
              <a:t>Performs 16 rounds </a:t>
            </a:r>
            <a:r>
              <a:rPr lang="en-US" dirty="0" smtClean="0"/>
              <a:t>to </a:t>
            </a:r>
            <a:r>
              <a:rPr lang="en-US" dirty="0"/>
              <a:t>encrypt </a:t>
            </a:r>
            <a:r>
              <a:rPr lang="en-US" dirty="0" smtClean="0"/>
              <a:t>data.</a:t>
            </a:r>
          </a:p>
          <a:p>
            <a:pPr lvl="1"/>
            <a:r>
              <a:rPr lang="en-US" sz="2000" u="sng" dirty="0" smtClean="0">
                <a:solidFill>
                  <a:schemeClr val="tx2"/>
                </a:solidFill>
              </a:rPr>
              <a:t>Disadvantage:</a:t>
            </a:r>
          </a:p>
          <a:p>
            <a:pPr lvl="2"/>
            <a:r>
              <a:rPr lang="en-US" dirty="0" smtClean="0"/>
              <a:t>The small </a:t>
            </a:r>
            <a:r>
              <a:rPr lang="en-US" dirty="0"/>
              <a:t>key size compared to other encryption </a:t>
            </a:r>
            <a:r>
              <a:rPr lang="en-US" dirty="0" smtClean="0"/>
              <a:t>algorithms made </a:t>
            </a:r>
            <a:r>
              <a:rPr lang="en-US" dirty="0"/>
              <a:t>it vulnerable to various attacks, therefore making </a:t>
            </a:r>
            <a:r>
              <a:rPr lang="en-US" dirty="0" smtClean="0"/>
              <a:t>it insecure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577" y="2029066"/>
            <a:ext cx="2298556" cy="431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1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Symmetric Cryptographic </a:t>
            </a:r>
            <a:r>
              <a:rPr lang="en-US" dirty="0" smtClean="0"/>
              <a:t>Algorithms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022" y="2118356"/>
            <a:ext cx="4485958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600" u="sng" dirty="0" smtClean="0">
                <a:solidFill>
                  <a:schemeClr val="tx2"/>
                </a:solidFill>
              </a:rPr>
              <a:t>AES (</a:t>
            </a:r>
            <a:r>
              <a:rPr lang="en-US" sz="2600" u="sng" dirty="0">
                <a:solidFill>
                  <a:schemeClr val="tx2"/>
                </a:solidFill>
              </a:rPr>
              <a:t>Advanced Encryption Standard</a:t>
            </a:r>
            <a:r>
              <a:rPr lang="en-US" sz="2600" u="sng" dirty="0" smtClean="0">
                <a:solidFill>
                  <a:schemeClr val="tx2"/>
                </a:solidFill>
              </a:rPr>
              <a:t>):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Symmetric key 128 bit block cipher encryption </a:t>
            </a:r>
            <a:r>
              <a:rPr lang="en-US" sz="2000" dirty="0" smtClean="0">
                <a:solidFill>
                  <a:schemeClr val="accent1"/>
                </a:solidFill>
              </a:rPr>
              <a:t>algorithm.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Has variable key lengths of 128,192 and 256 </a:t>
            </a:r>
            <a:r>
              <a:rPr lang="en-US" sz="2000" dirty="0" smtClean="0">
                <a:solidFill>
                  <a:schemeClr val="accent1"/>
                </a:solidFill>
              </a:rPr>
              <a:t>bits.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Performs 10,12 and 14 rounds to encrypt 128,192 and 256 bits of data </a:t>
            </a:r>
            <a:r>
              <a:rPr lang="en-US" sz="2000" dirty="0" smtClean="0">
                <a:solidFill>
                  <a:schemeClr val="accent1"/>
                </a:solidFill>
              </a:rPr>
              <a:t>respectively.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Most </a:t>
            </a:r>
            <a:r>
              <a:rPr lang="en-US" sz="2000" dirty="0" smtClean="0">
                <a:solidFill>
                  <a:schemeClr val="accent1"/>
                </a:solidFill>
              </a:rPr>
              <a:t>effective and widely used encryption scheme.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90" y="2230755"/>
            <a:ext cx="41338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3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315" y="635540"/>
            <a:ext cx="8911687" cy="1280890"/>
          </a:xfrm>
        </p:spPr>
        <p:txBody>
          <a:bodyPr/>
          <a:lstStyle/>
          <a:p>
            <a:r>
              <a:rPr lang="en-US" dirty="0" smtClean="0"/>
              <a:t>Concurrency</a:t>
            </a:r>
            <a:r>
              <a:rPr lang="en-US" dirty="0"/>
              <a:t>, Parallelism and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762" y="200787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u="sng" dirty="0">
                <a:solidFill>
                  <a:schemeClr val="tx2"/>
                </a:solidFill>
              </a:rPr>
              <a:t>Concurrency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progress on more than one task  at the same time</a:t>
            </a:r>
          </a:p>
          <a:p>
            <a:pPr lvl="1"/>
            <a:r>
              <a:rPr lang="en-US" dirty="0"/>
              <a:t>No concept of finishing </a:t>
            </a:r>
            <a:r>
              <a:rPr lang="en-US" dirty="0" smtClean="0"/>
              <a:t>one task </a:t>
            </a:r>
            <a:r>
              <a:rPr lang="en-US" dirty="0"/>
              <a:t>before the next</a:t>
            </a:r>
          </a:p>
          <a:p>
            <a:r>
              <a:rPr lang="en-US" sz="2400" u="sng" dirty="0">
                <a:solidFill>
                  <a:schemeClr val="tx2"/>
                </a:solidFill>
              </a:rPr>
              <a:t>Parallelism</a:t>
            </a:r>
          </a:p>
          <a:p>
            <a:pPr lvl="1"/>
            <a:r>
              <a:rPr lang="en-US" dirty="0"/>
              <a:t>Splitting of one task into several small sub-tasks which are then run parallely</a:t>
            </a:r>
          </a:p>
          <a:p>
            <a:r>
              <a:rPr lang="en-US" sz="2400" u="sng" dirty="0">
                <a:solidFill>
                  <a:schemeClr val="tx2"/>
                </a:solidFill>
              </a:rPr>
              <a:t>Multithreading</a:t>
            </a:r>
          </a:p>
          <a:p>
            <a:pPr lvl="1"/>
            <a:r>
              <a:rPr lang="en-US" dirty="0"/>
              <a:t>Allows multiple flows of control to a processor</a:t>
            </a:r>
          </a:p>
          <a:p>
            <a:pPr lvl="1"/>
            <a:r>
              <a:rPr lang="en-US" dirty="0"/>
              <a:t>Implements concurrency</a:t>
            </a:r>
          </a:p>
          <a:p>
            <a:pPr lvl="1"/>
            <a:r>
              <a:rPr lang="en-US" dirty="0"/>
              <a:t>Each of these flows is called a thread</a:t>
            </a:r>
          </a:p>
          <a:p>
            <a:pPr lvl="1"/>
            <a:r>
              <a:rPr lang="en-US" dirty="0"/>
              <a:t>Increases the efficiency of the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98" y="329899"/>
            <a:ext cx="8911687" cy="1280890"/>
          </a:xfrm>
        </p:spPr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798" y="1152907"/>
            <a:ext cx="8766241" cy="55312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Comparative research (see References)</a:t>
            </a:r>
          </a:p>
          <a:p>
            <a:r>
              <a:rPr lang="en-US" dirty="0" smtClean="0"/>
              <a:t>K. Naveen Kumar et al</a:t>
            </a:r>
          </a:p>
          <a:p>
            <a:pPr lvl="1"/>
            <a:r>
              <a:rPr lang="en-US" dirty="0" smtClean="0"/>
              <a:t>Bit-Level</a:t>
            </a:r>
          </a:p>
          <a:p>
            <a:pPr lvl="1"/>
            <a:r>
              <a:rPr lang="en-US" dirty="0" smtClean="0"/>
              <a:t>Feistel-like approach</a:t>
            </a:r>
          </a:p>
          <a:p>
            <a:pPr lvl="1"/>
            <a:r>
              <a:rPr lang="en-US" dirty="0" smtClean="0"/>
              <a:t>Bitwise shifts, logical XOR, addition-subtraction modulo 32</a:t>
            </a:r>
          </a:p>
          <a:p>
            <a:r>
              <a:rPr lang="en-US" dirty="0" smtClean="0"/>
              <a:t>Satyaki Roy et al</a:t>
            </a:r>
          </a:p>
          <a:p>
            <a:pPr lvl="1"/>
            <a:r>
              <a:rPr lang="en-US" dirty="0" smtClean="0"/>
              <a:t>Bit-Level</a:t>
            </a:r>
          </a:p>
          <a:p>
            <a:pPr lvl="1"/>
            <a:r>
              <a:rPr lang="en-US" dirty="0" smtClean="0"/>
              <a:t>Randomized bits, feedback mechanism</a:t>
            </a:r>
          </a:p>
          <a:p>
            <a:r>
              <a:rPr lang="en-US" dirty="0" smtClean="0"/>
              <a:t>Ashoke Nath et al</a:t>
            </a:r>
          </a:p>
          <a:p>
            <a:pPr lvl="1"/>
            <a:r>
              <a:rPr lang="en-US" dirty="0" smtClean="0"/>
              <a:t>Bit-Level</a:t>
            </a:r>
          </a:p>
          <a:p>
            <a:pPr lvl="1"/>
            <a:r>
              <a:rPr lang="en-US" dirty="0" smtClean="0"/>
              <a:t>Total inversion, bit manipulation at random prime locations, with bitwise shifts</a:t>
            </a:r>
          </a:p>
          <a:p>
            <a:r>
              <a:rPr lang="en-US" dirty="0" smtClean="0"/>
              <a:t>Rajdeep Chakraborty et al</a:t>
            </a:r>
          </a:p>
          <a:p>
            <a:pPr lvl="1"/>
            <a:r>
              <a:rPr lang="en-US" dirty="0" smtClean="0"/>
              <a:t>Bit-level</a:t>
            </a:r>
          </a:p>
          <a:p>
            <a:r>
              <a:rPr lang="en-US" dirty="0" smtClean="0"/>
              <a:t>Desoky and Madhusudhan</a:t>
            </a:r>
          </a:p>
          <a:p>
            <a:pPr lvl="1"/>
            <a:r>
              <a:rPr lang="en-US" dirty="0"/>
              <a:t>Plaintext scrambling by division into 8 different planes and applying a separate key on each of the planes implementing a modified version of the Hill Cipher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037" y="667009"/>
            <a:ext cx="8911687" cy="1280890"/>
          </a:xfrm>
        </p:spPr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037" y="1760113"/>
            <a:ext cx="8611694" cy="394522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Partitioning </a:t>
            </a:r>
            <a:r>
              <a:rPr lang="en-US" dirty="0"/>
              <a:t>of plaintext into two </a:t>
            </a:r>
            <a:r>
              <a:rPr lang="en-US" dirty="0" smtClean="0"/>
              <a:t>parts.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separate thread </a:t>
            </a:r>
            <a:r>
              <a:rPr lang="en-US" dirty="0" smtClean="0"/>
              <a:t>operates </a:t>
            </a:r>
            <a:r>
              <a:rPr lang="en-US" dirty="0"/>
              <a:t>on each part concurrently.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Creation </a:t>
            </a:r>
            <a:r>
              <a:rPr lang="en-US" dirty="0"/>
              <a:t>of two 16-bit </a:t>
            </a:r>
            <a:r>
              <a:rPr lang="en-US" dirty="0" smtClean="0"/>
              <a:t>keys. 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Each key </a:t>
            </a:r>
            <a:r>
              <a:rPr lang="en-US" dirty="0"/>
              <a:t>applied to a separate part of the </a:t>
            </a:r>
            <a:r>
              <a:rPr lang="en-US" dirty="0" smtClean="0"/>
              <a:t>plaintext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2^32 possible permutations over 2^16 for single key.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Scrambling by </a:t>
            </a:r>
            <a:r>
              <a:rPr lang="en-US" dirty="0"/>
              <a:t>applying different schemes on different 16-bit blocks. </a:t>
            </a:r>
            <a:r>
              <a:rPr lang="en-US" dirty="0" smtClean="0"/>
              <a:t>Increases complexity.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Operation: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Linear (</a:t>
            </a:r>
            <a:r>
              <a:rPr lang="en-US" dirty="0"/>
              <a:t>for even). 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crisscross </a:t>
            </a:r>
            <a:r>
              <a:rPr lang="en-US" dirty="0" smtClean="0"/>
              <a:t>(</a:t>
            </a:r>
            <a:r>
              <a:rPr lang="en-US" dirty="0"/>
              <a:t>for odd). </a:t>
            </a:r>
            <a:endParaRPr lang="en-US" dirty="0" smtClean="0"/>
          </a:p>
          <a:p>
            <a:pPr lvl="2">
              <a:buFont typeface="+mj-lt"/>
              <a:buAutoNum type="arabicPeriod"/>
            </a:pPr>
            <a:r>
              <a:rPr lang="en-US" dirty="0" smtClean="0"/>
              <a:t>First </a:t>
            </a:r>
            <a:r>
              <a:rPr lang="en-US" dirty="0"/>
              <a:t>half of plaintext with second half of key and vice versa.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XORing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pattern as One-Time Pad.</a:t>
            </a:r>
          </a:p>
          <a:p>
            <a:r>
              <a:rPr lang="en-US" dirty="0" smtClean="0"/>
              <a:t>Each plaintext bit XORed with the corresponding key bit.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8" name="Picture 4" descr="straight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885" r="10254" b="14987"/>
          <a:stretch>
            <a:fillRect/>
          </a:stretch>
        </p:blipFill>
        <p:spPr bwMode="auto">
          <a:xfrm>
            <a:off x="2589212" y="3635017"/>
            <a:ext cx="7313030" cy="263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9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Criss-Cross XORing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7234"/>
            <a:ext cx="8915400" cy="3777622"/>
          </a:xfrm>
        </p:spPr>
        <p:txBody>
          <a:bodyPr/>
          <a:lstStyle/>
          <a:p>
            <a:pPr marL="342900" lvl="1" indent="-342900"/>
            <a:r>
              <a:rPr lang="en-US" dirty="0" smtClean="0"/>
              <a:t>Divide </a:t>
            </a:r>
            <a:r>
              <a:rPr lang="en-US" dirty="0"/>
              <a:t>the 16-bit block into </a:t>
            </a:r>
            <a:r>
              <a:rPr lang="en-US" dirty="0" smtClean="0"/>
              <a:t>two </a:t>
            </a:r>
            <a:r>
              <a:rPr lang="en-US" dirty="0"/>
              <a:t>8-bit </a:t>
            </a:r>
            <a:r>
              <a:rPr lang="en-US" dirty="0" smtClean="0"/>
              <a:t>halves.</a:t>
            </a:r>
          </a:p>
          <a:p>
            <a:pPr marL="342900" lvl="1" indent="-342900"/>
            <a:r>
              <a:rPr lang="en-US" dirty="0" smtClean="0"/>
              <a:t>XOR </a:t>
            </a:r>
            <a:r>
              <a:rPr lang="en-US" dirty="0"/>
              <a:t>the first half of plaintext with second half of </a:t>
            </a:r>
            <a:r>
              <a:rPr lang="en-US" dirty="0" smtClean="0"/>
              <a:t>key.</a:t>
            </a:r>
          </a:p>
          <a:p>
            <a:pPr marL="342900" lvl="1" indent="-342900"/>
            <a:r>
              <a:rPr lang="en-US" dirty="0" smtClean="0"/>
              <a:t>XOR the second half of plaintext with first half of key.</a:t>
            </a:r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 descr="crisscross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9361"/>
          <a:stretch>
            <a:fillRect/>
          </a:stretch>
        </p:blipFill>
        <p:spPr bwMode="auto">
          <a:xfrm>
            <a:off x="2589212" y="3198723"/>
            <a:ext cx="6658169" cy="323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0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812" y="289259"/>
            <a:ext cx="8911687" cy="128089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271" y="1223492"/>
            <a:ext cx="8847228" cy="56345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 of Modern Cryptography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Bitwise Ciphers</a:t>
            </a:r>
          </a:p>
          <a:p>
            <a:pPr lvl="1"/>
            <a:r>
              <a:rPr lang="en-US" dirty="0" smtClean="0"/>
              <a:t>XOR function</a:t>
            </a:r>
          </a:p>
          <a:p>
            <a:pPr lvl="1"/>
            <a:r>
              <a:rPr lang="en-US" dirty="0" smtClean="0"/>
              <a:t>One-Time Pad and Key Security</a:t>
            </a:r>
          </a:p>
          <a:p>
            <a:pPr lvl="1"/>
            <a:r>
              <a:rPr lang="en-US" dirty="0" smtClean="0"/>
              <a:t>Types of Modern Cryptography</a:t>
            </a:r>
          </a:p>
          <a:p>
            <a:pPr lvl="1"/>
            <a:r>
              <a:rPr lang="en-US" dirty="0" smtClean="0"/>
              <a:t>Common Symmetric Cryptography Algorithms</a:t>
            </a:r>
          </a:p>
          <a:p>
            <a:pPr lvl="1"/>
            <a:r>
              <a:rPr lang="en-US" dirty="0" smtClean="0"/>
              <a:t>Concurrency, Parallelism, Multithreading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Proposed Algorithm</a:t>
            </a:r>
          </a:p>
          <a:p>
            <a:pPr lvl="1"/>
            <a:r>
              <a:rPr lang="en-US" dirty="0" smtClean="0"/>
              <a:t>Key Generation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Decryption</a:t>
            </a:r>
          </a:p>
          <a:p>
            <a:r>
              <a:rPr lang="en-US" dirty="0" smtClean="0"/>
              <a:t>Performance Analysis and Comparison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PROCEDURE GenerateKey(length)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START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STEP 1. SET key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“”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STEP 2. for all i between 0 and length -1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STEP 3.       num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random floating-point no. between 0 &amp; 1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STEP 4.       IF (num &gt; 0.5)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	           THEN key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key+ ‘1’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	      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		key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key + ‘0’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STEP 5. Return key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STOP.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XOR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349" y="1904999"/>
            <a:ext cx="4365937" cy="399352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 EVEN(Text, Key) </a:t>
            </a:r>
          </a:p>
          <a:p>
            <a:pPr marL="0" indent="0">
              <a:buNone/>
            </a:pPr>
            <a:r>
              <a:rPr lang="en-US" dirty="0"/>
              <a:t>//both params are 16 bits in length</a:t>
            </a:r>
          </a:p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STEP 1. SET encrypted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“”</a:t>
            </a:r>
          </a:p>
          <a:p>
            <a:pPr marL="0" indent="0">
              <a:buNone/>
            </a:pPr>
            <a:r>
              <a:rPr lang="en-US" dirty="0"/>
              <a:t>STEP 2. for all i in Text</a:t>
            </a:r>
          </a:p>
          <a:p>
            <a:pPr marL="0" indent="0">
              <a:buNone/>
            </a:pPr>
            <a:r>
              <a:rPr lang="en-US" dirty="0"/>
              <a:t>STEP 3.     encrypted+= Text[</a:t>
            </a:r>
            <a:r>
              <a:rPr lang="en-US" dirty="0" err="1"/>
              <a:t>i</a:t>
            </a:r>
            <a:r>
              <a:rPr lang="en-US" dirty="0"/>
              <a:t>] ⊕ Key[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STOP.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4286" y="1904999"/>
            <a:ext cx="4610638" cy="39935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53535"/>
              </a:buClr>
              <a:buFont typeface="Wingdings 3" charset="2"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PROCEDURE ODD(Text,Key)</a:t>
            </a:r>
          </a:p>
          <a:p>
            <a:pPr marL="0" indent="0">
              <a:buClr>
                <a:srgbClr val="353535"/>
              </a:buClr>
              <a:buFont typeface="Wingdings 3" charset="2"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//both params are 16 bits in length</a:t>
            </a:r>
          </a:p>
          <a:p>
            <a:pPr marL="0" indent="0">
              <a:buClr>
                <a:srgbClr val="353535"/>
              </a:buClr>
              <a:buFont typeface="Wingdings 3" charset="2"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</a:t>
            </a:r>
          </a:p>
          <a:p>
            <a:pPr marL="0" indent="0">
              <a:buClr>
                <a:srgbClr val="353535"/>
              </a:buClr>
              <a:buFont typeface="Wingdings 3" charset="2"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 1. SET encrypted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“”</a:t>
            </a:r>
          </a:p>
          <a:p>
            <a:pPr marL="0" indent="0">
              <a:buClr>
                <a:srgbClr val="353535"/>
              </a:buClr>
              <a:buFont typeface="Wingdings 3" charset="2"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 1. for all i in Text</a:t>
            </a:r>
          </a:p>
          <a:p>
            <a:pPr marL="0" indent="0">
              <a:buClr>
                <a:srgbClr val="353535"/>
              </a:buClr>
              <a:buFont typeface="Wingdings 3" charset="2"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//crisscross done below</a:t>
            </a:r>
          </a:p>
          <a:p>
            <a:pPr marL="0" indent="0">
              <a:buClr>
                <a:srgbClr val="353535"/>
              </a:buClr>
              <a:buFont typeface="Wingdings 3" charset="2"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 2.    if(0&lt;i&lt;8)</a:t>
            </a:r>
          </a:p>
          <a:p>
            <a:pPr marL="0" indent="0">
              <a:buClr>
                <a:srgbClr val="353535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 3.        encrypted+= Text[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]</a:t>
            </a:r>
            <a:r>
              <a:rPr lang="en-US" dirty="0"/>
              <a:t> ⊕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Key[i+8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]</a:t>
            </a:r>
          </a:p>
          <a:p>
            <a:pPr marL="0" indent="0">
              <a:buClr>
                <a:srgbClr val="353535"/>
              </a:buClr>
              <a:buFont typeface="Wingdings 3" charset="2"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else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if(8&lt;=i&lt;16)</a:t>
            </a:r>
          </a:p>
          <a:p>
            <a:pPr marL="0" indent="0">
              <a:buClr>
                <a:srgbClr val="353535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 4.        encrypted+= Text[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]</a:t>
            </a:r>
            <a:r>
              <a:rPr lang="en-US" dirty="0"/>
              <a:t> ⊕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Key[i-8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]</a:t>
            </a:r>
          </a:p>
          <a:p>
            <a:pPr marL="0" indent="0">
              <a:buClr>
                <a:srgbClr val="353535"/>
              </a:buClr>
              <a:buFont typeface="Wingdings 3" charset="2"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STOP.</a:t>
            </a:r>
          </a:p>
        </p:txBody>
      </p:sp>
    </p:spTree>
    <p:extLst>
      <p:ext uri="{BB962C8B-B14F-4D97-AF65-F5344CB8AC3E}">
        <p14:creationId xmlns:p14="http://schemas.microsoft.com/office/powerpoint/2010/main" val="37441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329899"/>
            <a:ext cx="8911687" cy="1280890"/>
          </a:xfrm>
        </p:spPr>
        <p:txBody>
          <a:bodyPr/>
          <a:lstStyle/>
          <a:p>
            <a:r>
              <a:rPr lang="en-US" dirty="0" smtClean="0"/>
              <a:t>Algorithm: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300766"/>
            <a:ext cx="8911688" cy="53962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INPUT:</a:t>
            </a:r>
            <a:r>
              <a:rPr lang="en-US" dirty="0"/>
              <a:t> </a:t>
            </a:r>
            <a:r>
              <a:rPr lang="en-US" dirty="0" smtClean="0"/>
              <a:t>Plaintext</a:t>
            </a:r>
            <a:r>
              <a:rPr lang="en-US" dirty="0"/>
              <a:t>, Key1, </a:t>
            </a:r>
            <a:r>
              <a:rPr lang="en-US" dirty="0" smtClean="0"/>
              <a:t>Key2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  <a:r>
              <a:rPr lang="en-US" dirty="0"/>
              <a:t> Ciphertext (same length as plaintext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BEFORE EXECUTION:</a:t>
            </a:r>
            <a:r>
              <a:rPr lang="en-US" dirty="0" smtClean="0"/>
              <a:t> Build </a:t>
            </a:r>
            <a:r>
              <a:rPr lang="en-US" dirty="0"/>
              <a:t>plaintext blocks of 16-bit width each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1. SET half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length_of_plaintext/2</a:t>
            </a:r>
          </a:p>
          <a:p>
            <a:pPr marL="0" indent="0">
              <a:buNone/>
            </a:pPr>
            <a:r>
              <a:rPr lang="en-US" dirty="0"/>
              <a:t>STEP 2. for all i in BLOCKS</a:t>
            </a:r>
          </a:p>
          <a:p>
            <a:pPr marL="0" indent="0">
              <a:buNone/>
            </a:pPr>
            <a:r>
              <a:rPr lang="en-US" dirty="0"/>
              <a:t>STEP 3.    If (0&lt;i&lt;half)</a:t>
            </a:r>
          </a:p>
          <a:p>
            <a:pPr marL="0" indent="0">
              <a:buNone/>
            </a:pPr>
            <a:r>
              <a:rPr lang="en-US" dirty="0"/>
              <a:t>STEP 4.        If (i is EVEN) THEN</a:t>
            </a:r>
          </a:p>
          <a:p>
            <a:pPr marL="0" indent="0">
              <a:buNone/>
            </a:pPr>
            <a:r>
              <a:rPr lang="en-US" dirty="0"/>
              <a:t>STEP 5.            ciphertext+=EVEN(BLOCKS[i] , Key1)</a:t>
            </a:r>
          </a:p>
          <a:p>
            <a:pPr marL="0" indent="0">
              <a:buNone/>
            </a:pPr>
            <a:r>
              <a:rPr lang="en-US" dirty="0"/>
              <a:t>                     else</a:t>
            </a:r>
          </a:p>
          <a:p>
            <a:pPr marL="0" indent="0">
              <a:buNone/>
            </a:pPr>
            <a:r>
              <a:rPr lang="en-US" dirty="0"/>
              <a:t>STEP 6.            ciphertext+=ODD(BLOCKS[i] , Key1)</a:t>
            </a:r>
          </a:p>
          <a:p>
            <a:pPr marL="0" indent="0">
              <a:buNone/>
            </a:pPr>
            <a:r>
              <a:rPr lang="en-US" dirty="0"/>
              <a:t>                 else</a:t>
            </a:r>
          </a:p>
          <a:p>
            <a:pPr marL="0" indent="0">
              <a:buNone/>
            </a:pPr>
            <a:r>
              <a:rPr lang="en-US" dirty="0"/>
              <a:t>STEP 7.        If (i is EVEN) THEN</a:t>
            </a:r>
          </a:p>
          <a:p>
            <a:pPr marL="0" indent="0">
              <a:buNone/>
            </a:pPr>
            <a:r>
              <a:rPr lang="en-US" dirty="0"/>
              <a:t>STEP 8.            ciphertext+=EVEN(BLOCKS[i] , Key2)</a:t>
            </a:r>
          </a:p>
          <a:p>
            <a:pPr marL="0" indent="0">
              <a:buNone/>
            </a:pPr>
            <a:r>
              <a:rPr lang="en-US" dirty="0"/>
              <a:t>                     else</a:t>
            </a:r>
          </a:p>
          <a:p>
            <a:pPr marL="0" indent="0">
              <a:buNone/>
            </a:pPr>
            <a:r>
              <a:rPr lang="en-US" dirty="0"/>
              <a:t>STEP 9.            ciphertext+=ODD(BLOCKS[i] , Key2)</a:t>
            </a:r>
          </a:p>
          <a:p>
            <a:pPr marL="0" indent="0">
              <a:buNone/>
            </a:pPr>
            <a:r>
              <a:rPr lang="en-US" dirty="0"/>
              <a:t>STOP.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28293"/>
            <a:ext cx="8915400" cy="52073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INPUT:</a:t>
            </a:r>
            <a:r>
              <a:rPr lang="en-US" dirty="0"/>
              <a:t> Ciphertext, Key1, Key2.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dirty="0"/>
              <a:t>Plaintext (same length as ciphertext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BEFORE EXECUTION: </a:t>
            </a:r>
            <a:r>
              <a:rPr lang="en-US" dirty="0"/>
              <a:t>Build ciphertext blocks of 16-bit width each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1. for all i in BLOCKS</a:t>
            </a:r>
          </a:p>
          <a:p>
            <a:pPr marL="0" indent="0">
              <a:buNone/>
            </a:pPr>
            <a:r>
              <a:rPr lang="en-US" dirty="0"/>
              <a:t>STEP 2.    If (0&lt;i&lt;half)</a:t>
            </a:r>
          </a:p>
          <a:p>
            <a:pPr marL="0" indent="0">
              <a:buNone/>
            </a:pPr>
            <a:r>
              <a:rPr lang="en-US" dirty="0"/>
              <a:t>STEP 3.        If (i is EVEN) THEN</a:t>
            </a:r>
          </a:p>
          <a:p>
            <a:pPr marL="0" indent="0">
              <a:buNone/>
            </a:pPr>
            <a:r>
              <a:rPr lang="en-US" dirty="0"/>
              <a:t>STEP 4.            ciphertext+=EVEN(BLOCKS[i] , Key1)</a:t>
            </a:r>
          </a:p>
          <a:p>
            <a:pPr marL="0" indent="0">
              <a:buNone/>
            </a:pPr>
            <a:r>
              <a:rPr lang="en-US" dirty="0"/>
              <a:t>                     else</a:t>
            </a:r>
          </a:p>
          <a:p>
            <a:pPr marL="0" indent="0">
              <a:buNone/>
            </a:pPr>
            <a:r>
              <a:rPr lang="en-US" dirty="0"/>
              <a:t>STEP 5.            ciphertext+=ODD(BLOCKS[i] , Key1)</a:t>
            </a:r>
          </a:p>
          <a:p>
            <a:pPr marL="0" indent="0">
              <a:buNone/>
            </a:pPr>
            <a:r>
              <a:rPr lang="en-US" dirty="0"/>
              <a:t>                 else</a:t>
            </a:r>
          </a:p>
          <a:p>
            <a:pPr marL="0" indent="0">
              <a:buNone/>
            </a:pPr>
            <a:r>
              <a:rPr lang="en-US" dirty="0"/>
              <a:t>STEP 6.        If (i is EVEN) THEN</a:t>
            </a:r>
          </a:p>
          <a:p>
            <a:pPr marL="0" indent="0">
              <a:buNone/>
            </a:pPr>
            <a:r>
              <a:rPr lang="en-US" dirty="0"/>
              <a:t>STEP 7.            ciphertext+=EVEN(BLOCKS[i] , Key2)</a:t>
            </a:r>
          </a:p>
          <a:p>
            <a:pPr marL="0" indent="0">
              <a:buNone/>
            </a:pPr>
            <a:r>
              <a:rPr lang="en-US" dirty="0"/>
              <a:t>                     else</a:t>
            </a:r>
          </a:p>
          <a:p>
            <a:pPr marL="0" indent="0">
              <a:buNone/>
            </a:pPr>
            <a:r>
              <a:rPr lang="en-US" dirty="0"/>
              <a:t>STEP 8.            ciphertext+=ODD(BLOCKS[i] , Key2)</a:t>
            </a:r>
          </a:p>
          <a:p>
            <a:pPr marL="0" indent="0">
              <a:buNone/>
            </a:pPr>
            <a:r>
              <a:rPr lang="en-US" dirty="0"/>
              <a:t>STOP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87782"/>
            <a:ext cx="8911687" cy="1280890"/>
          </a:xfrm>
        </p:spPr>
        <p:txBody>
          <a:bodyPr/>
          <a:lstStyle/>
          <a:p>
            <a:r>
              <a:rPr lang="en-US" dirty="0" smtClean="0"/>
              <a:t>Performance Analysis and Comparison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10873"/>
            <a:ext cx="8915400" cy="377762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proposed algorithm is a bitwise cipher or “bit </a:t>
            </a:r>
            <a:r>
              <a:rPr lang="en-US" dirty="0" smtClean="0"/>
              <a:t>cipher”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unlike any of the block cipher standards like AES, DES or Blowfish, and is hence incomparable to any of them</a:t>
            </a:r>
            <a:r>
              <a:rPr lang="en-US" dirty="0" smtClean="0"/>
              <a:t>.</a:t>
            </a:r>
          </a:p>
          <a:p>
            <a:r>
              <a:rPr lang="en-US" dirty="0"/>
              <a:t>It can, however, be compared with the algorithm proposed by K. Naveen Kumar et </a:t>
            </a:r>
            <a:r>
              <a:rPr lang="en-US" dirty="0" smtClean="0"/>
              <a:t>al, </a:t>
            </a:r>
            <a:r>
              <a:rPr lang="en-US" dirty="0"/>
              <a:t>which is also faster that Satyaki Roy et </a:t>
            </a:r>
            <a:r>
              <a:rPr lang="en-US" dirty="0" smtClean="0"/>
              <a:t>al.</a:t>
            </a:r>
          </a:p>
          <a:p>
            <a:r>
              <a:rPr lang="en-US" dirty="0" smtClean="0"/>
              <a:t>Asoke Nath et al and Rajdeep Chakraborty et al failed to provide execution times for their proposed bit-level cryptographic algorithms and hence were not admissible to the comparison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200" y="636990"/>
            <a:ext cx="8911687" cy="1280890"/>
          </a:xfrm>
        </p:spPr>
        <p:txBody>
          <a:bodyPr/>
          <a:lstStyle/>
          <a:p>
            <a:r>
              <a:rPr lang="en-US" dirty="0" smtClean="0"/>
              <a:t>Proposed v/s KN Kumar et 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007823"/>
              </p:ext>
            </p:extLst>
          </p:nvPr>
        </p:nvGraphicFramePr>
        <p:xfrm>
          <a:off x="3198230" y="1955445"/>
          <a:ext cx="6241985" cy="4598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9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File Size (KB)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Encryption Time (s)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Decryption Time (s)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Our Algorithm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K.N. Kumar et 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Our Algorithm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K.N. Kumar et 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0.0226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8349" y="1387459"/>
            <a:ext cx="80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Note: KN Kumar et al only provided data for files up to 2.25 KB in size.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 descr="encryp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 r="1596" b="10669"/>
          <a:stretch/>
        </p:blipFill>
        <p:spPr bwMode="auto">
          <a:xfrm>
            <a:off x="5617247" y="100498"/>
            <a:ext cx="6523237" cy="331911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ecryp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" r="1233" b="11069"/>
          <a:stretch/>
        </p:blipFill>
        <p:spPr bwMode="auto">
          <a:xfrm>
            <a:off x="5617247" y="3419614"/>
            <a:ext cx="6523237" cy="334823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18361" y="2833352"/>
            <a:ext cx="2807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Time taken for growing data size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18362" y="675625"/>
            <a:ext cx="2698338" cy="1280890"/>
          </a:xfrm>
        </p:spPr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565" y="675626"/>
            <a:ext cx="8911687" cy="1280890"/>
          </a:xfrm>
        </p:spPr>
        <p:txBody>
          <a:bodyPr/>
          <a:lstStyle/>
          <a:p>
            <a:r>
              <a:rPr lang="en-US" dirty="0" smtClean="0"/>
              <a:t>Further Trends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91916"/>
              </p:ext>
            </p:extLst>
          </p:nvPr>
        </p:nvGraphicFramePr>
        <p:xfrm>
          <a:off x="3117166" y="2149700"/>
          <a:ext cx="6632140" cy="4534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5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File Size (KB)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Encryption Time (s)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Decryption Time (s)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0.102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0.869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1.238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1.235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7.807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7.73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34.682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35.431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90.087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88.839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139.87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138.14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183.516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178.923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6565" y="1468192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For data sizes up to 1MB.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146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31" y="2826824"/>
            <a:ext cx="5221528" cy="320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Char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762" y="2826824"/>
            <a:ext cx="5221528" cy="320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93918" y="611232"/>
            <a:ext cx="8911687" cy="1280890"/>
          </a:xfrm>
        </p:spPr>
        <p:txBody>
          <a:bodyPr/>
          <a:lstStyle/>
          <a:p>
            <a:r>
              <a:rPr lang="en-US" dirty="0" smtClean="0"/>
              <a:t>Growth Rate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720" y="1532586"/>
            <a:ext cx="1009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All </a:t>
            </a:r>
            <a:r>
              <a:rPr lang="en-US" dirty="0">
                <a:solidFill>
                  <a:prstClr val="black"/>
                </a:solidFill>
              </a:rPr>
              <a:t>background CPU processes aside, the general nature of the </a:t>
            </a:r>
            <a:r>
              <a:rPr lang="en-US" dirty="0" smtClean="0">
                <a:solidFill>
                  <a:prstClr val="black"/>
                </a:solidFill>
              </a:rPr>
              <a:t>graph’s growth </a:t>
            </a:r>
            <a:r>
              <a:rPr lang="en-US" dirty="0">
                <a:solidFill>
                  <a:prstClr val="black"/>
                </a:solidFill>
              </a:rPr>
              <a:t>rate is linear, or O(n), </a:t>
            </a:r>
            <a:r>
              <a:rPr lang="en-US" dirty="0" smtClean="0">
                <a:solidFill>
                  <a:prstClr val="black"/>
                </a:solidFill>
              </a:rPr>
              <a:t>which </a:t>
            </a:r>
            <a:r>
              <a:rPr lang="en-US" dirty="0">
                <a:solidFill>
                  <a:prstClr val="black"/>
                </a:solidFill>
              </a:rPr>
              <a:t>is in keeping with the algorithm defined </a:t>
            </a:r>
            <a:r>
              <a:rPr lang="en-US" dirty="0" smtClean="0">
                <a:solidFill>
                  <a:prstClr val="black"/>
                </a:solidFill>
              </a:rPr>
              <a:t>previously. 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166" y="662747"/>
            <a:ext cx="8911687" cy="128089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66" y="1789090"/>
            <a:ext cx="8967474" cy="4650346"/>
          </a:xfrm>
        </p:spPr>
        <p:txBody>
          <a:bodyPr>
            <a:normAutofit/>
          </a:bodyPr>
          <a:lstStyle/>
          <a:p>
            <a:r>
              <a:rPr lang="en-US" dirty="0"/>
              <a:t>In this paper, we have proposed a symmetric key cryptographic algorithm with the following features:</a:t>
            </a:r>
          </a:p>
          <a:p>
            <a:pPr lvl="0"/>
            <a:r>
              <a:rPr lang="en-US" dirty="0"/>
              <a:t>Two 16-bit keys for reinforced security, working on two separate parts of the plaintext.</a:t>
            </a:r>
          </a:p>
          <a:p>
            <a:pPr lvl="0"/>
            <a:r>
              <a:rPr lang="en-US" dirty="0" smtClean="0"/>
              <a:t>Two </a:t>
            </a:r>
            <a:r>
              <a:rPr lang="en-US" dirty="0"/>
              <a:t>different </a:t>
            </a:r>
            <a:r>
              <a:rPr lang="en-US" dirty="0" smtClean="0"/>
              <a:t>encryption </a:t>
            </a:r>
            <a:r>
              <a:rPr lang="en-US" dirty="0"/>
              <a:t>schemes for alternate blocks of text, thus increased unpredictability and improved security.</a:t>
            </a:r>
          </a:p>
          <a:p>
            <a:pPr lvl="0"/>
            <a:r>
              <a:rPr lang="en-US" dirty="0" smtClean="0"/>
              <a:t>Concurrently </a:t>
            </a:r>
            <a:r>
              <a:rPr lang="en-US" dirty="0"/>
              <a:t>working on two parts of plaintext at the same time, thus optimizing running time.</a:t>
            </a:r>
          </a:p>
          <a:p>
            <a:pPr lvl="0"/>
            <a:r>
              <a:rPr lang="en-US" dirty="0"/>
              <a:t>Providing security at the bit-level for assured security throughout the data life cycle.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proposed algorithm performs significantly better than any similar proposed schemes in the past and has a linear growth rate.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Features of the proposed algorithm :</a:t>
            </a:r>
          </a:p>
          <a:p>
            <a:pPr lvl="1"/>
            <a:r>
              <a:rPr lang="en-US" sz="2000" dirty="0" smtClean="0"/>
              <a:t>Bit-level security</a:t>
            </a:r>
          </a:p>
          <a:p>
            <a:pPr lvl="1"/>
            <a:r>
              <a:rPr lang="en-US" sz="2000" dirty="0" smtClean="0"/>
              <a:t>Linear time complexity</a:t>
            </a:r>
          </a:p>
          <a:p>
            <a:pPr lvl="1"/>
            <a:r>
              <a:rPr lang="en-US" sz="2000" dirty="0" smtClean="0"/>
              <a:t>Robust security ( using two 16 bit keys )</a:t>
            </a:r>
          </a:p>
          <a:p>
            <a:pPr lvl="1"/>
            <a:r>
              <a:rPr lang="en-US" sz="2000" dirty="0" smtClean="0"/>
              <a:t>Concurrency</a:t>
            </a:r>
          </a:p>
          <a:p>
            <a:pPr lvl="1"/>
            <a:r>
              <a:rPr lang="en-US" sz="2000" dirty="0" smtClean="0"/>
              <a:t>Multithreading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Asked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9126850" cy="5278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1.	What language was the algorithm implemented in, and on what platform?</a:t>
            </a:r>
          </a:p>
          <a:p>
            <a:pPr marL="0" indent="0" algn="just">
              <a:buNone/>
            </a:pPr>
            <a:r>
              <a:rPr lang="en-US" dirty="0" smtClean="0"/>
              <a:t>A. 	The algorithm was implemented in Java 8 on Eclipse Mars. Code is 	available upon request.</a:t>
            </a:r>
          </a:p>
          <a:p>
            <a:pPr marL="0" indent="0" algn="just">
              <a:buNone/>
            </a:pPr>
            <a:r>
              <a:rPr lang="en-US" dirty="0" smtClean="0"/>
              <a:t>	All </a:t>
            </a:r>
            <a:r>
              <a:rPr lang="en-US" dirty="0"/>
              <a:t>tests were performed on a system with an Intel i7-3520M 2.93 GHz </a:t>
            </a:r>
            <a:r>
              <a:rPr lang="en-US" dirty="0" smtClean="0"/>
              <a:t>	processor </a:t>
            </a:r>
            <a:r>
              <a:rPr lang="en-US" dirty="0"/>
              <a:t>and 8 GB RAM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AutoNum type="arabicPeriod" startAt="2"/>
            </a:pPr>
            <a:r>
              <a:rPr lang="en-US" b="1" dirty="0" smtClean="0"/>
              <a:t>Why is the proposed algorithm </a:t>
            </a:r>
            <a:r>
              <a:rPr lang="en-US" b="1" dirty="0" smtClean="0"/>
              <a:t>incomparable </a:t>
            </a:r>
            <a:r>
              <a:rPr lang="en-US" b="1" dirty="0" smtClean="0"/>
              <a:t>with AES, DES and Blowfish?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A.	</a:t>
            </a:r>
            <a:r>
              <a:rPr lang="en-US" dirty="0" smtClean="0"/>
              <a:t>The three algorithms mentioned are all block ciphers, meaning they 	provide security at block-level. The proposed algorithm is a bitwise or bit-	level cipher, which manipulates each individual bit of data and is hence 	secure down to every bit. This obviously is a different paradigm and is 	much 	slower, and hence should not be compared to block ciphers.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073" y="636989"/>
            <a:ext cx="8911687" cy="128089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073" y="1493949"/>
            <a:ext cx="10019762" cy="55185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 smtClean="0"/>
              <a:t>[1] Vivek </a:t>
            </a:r>
            <a:r>
              <a:rPr lang="en-US" dirty="0"/>
              <a:t>Kaushik, Vikram Singh, Manish Vats, “Data Encryption Techniques for Dependable and Secure Cloud Computing”, 2014 IJIRT, Volume 1 Issue 6.</a:t>
            </a:r>
          </a:p>
          <a:p>
            <a:pPr marL="0" lvl="0" indent="0">
              <a:buNone/>
            </a:pPr>
            <a:r>
              <a:rPr lang="en-US" dirty="0" smtClean="0"/>
              <a:t>[2] Laurens </a:t>
            </a:r>
            <a:r>
              <a:rPr lang="en-US" dirty="0"/>
              <a:t>Van Houtven, Crypto 101, II. Building Blocks, Exclusive OR</a:t>
            </a:r>
          </a:p>
          <a:p>
            <a:pPr marL="0" lvl="0" indent="0">
              <a:buNone/>
            </a:pPr>
            <a:r>
              <a:rPr lang="en-US" dirty="0" smtClean="0"/>
              <a:t>[3] Mihir </a:t>
            </a:r>
            <a:r>
              <a:rPr lang="en-US" dirty="0"/>
              <a:t>Bellare, Phillip Rogaway, Introduction to Modern Cryptography, Chapter 4, Symmetric Encryption</a:t>
            </a:r>
          </a:p>
          <a:p>
            <a:pPr marL="0" lvl="0" indent="0">
              <a:buNone/>
            </a:pPr>
            <a:r>
              <a:rPr lang="en-US" dirty="0" smtClean="0"/>
              <a:t>[4] Piotr </a:t>
            </a:r>
            <a:r>
              <a:rPr lang="en-US" dirty="0"/>
              <a:t>Nienaltowski, “Practical Framework for contract-based concurrent object-oriented programming”</a:t>
            </a:r>
          </a:p>
          <a:p>
            <a:pPr marL="0" lvl="0" indent="0">
              <a:buNone/>
            </a:pPr>
            <a:r>
              <a:rPr lang="en-US" dirty="0" smtClean="0"/>
              <a:t>[5] K</a:t>
            </a:r>
            <a:r>
              <a:rPr lang="en-US" dirty="0"/>
              <a:t>. Naveen Kumar, G.V.S. Raj Kumar, K.T. Praveen Kumar, P. Chandra Sekhar, "Bitwise Operations Based Encryption and Decryption", International Journal on Computer Science and Engineering (IJCSE), Vol 3 No. 1 Jan 2011</a:t>
            </a:r>
          </a:p>
          <a:p>
            <a:pPr marL="0" lvl="0" indent="0">
              <a:buNone/>
            </a:pPr>
            <a:r>
              <a:rPr lang="en-US" dirty="0" smtClean="0"/>
              <a:t>[6] S</a:t>
            </a:r>
            <a:r>
              <a:rPr lang="en-US" dirty="0"/>
              <a:t>. Vidhya, K. Chitra, "Format Preserving Encryption using Feistel Cipher", International Conference on Research Trends in Computer Technologies(ICRTCT-2013), Proceedings published in International Journal of Computer Applications® (IJCA) (0975–8887)</a:t>
            </a:r>
          </a:p>
          <a:p>
            <a:pPr marL="0" lvl="0" indent="0">
              <a:buNone/>
            </a:pPr>
            <a:r>
              <a:rPr lang="en-US" dirty="0" smtClean="0"/>
              <a:t>[7] Murray </a:t>
            </a:r>
            <a:r>
              <a:rPr lang="en-US" dirty="0"/>
              <a:t>Eisenberg, "Hill Ciphers and Modular Linear Algebra", November 3, 1999.</a:t>
            </a:r>
          </a:p>
          <a:p>
            <a:pPr marL="0" lvl="0" indent="0">
              <a:buNone/>
            </a:pPr>
            <a:r>
              <a:rPr lang="en-US" dirty="0" smtClean="0"/>
              <a:t>[8] Ahmed </a:t>
            </a:r>
            <a:r>
              <a:rPr lang="en-US" dirty="0"/>
              <a:t>Desoky, Anju Panicker Madhusoodhan, “Bitwise Hill Crypto System”, 2011 IEEE International Symposium on Signal Processing and Information Technology (ISSPIT), pp. 080-085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624" y="624110"/>
            <a:ext cx="8911687" cy="1280890"/>
          </a:xfrm>
        </p:spPr>
        <p:txBody>
          <a:bodyPr/>
          <a:lstStyle/>
          <a:p>
            <a:r>
              <a:rPr lang="en-US" dirty="0" smtClean="0"/>
              <a:t>References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624" y="1345842"/>
            <a:ext cx="9118241" cy="5512158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[9] Sourabh </a:t>
            </a:r>
            <a:r>
              <a:rPr lang="en-US" dirty="0"/>
              <a:t>Chandra, Siddhartha Bhattacharya, Smita Paira, Sk Safikul Alam, “A Study and Analysis on Symmetric Cryptography”, 2014 International Conference on Science, Engineering and Management Research.</a:t>
            </a:r>
          </a:p>
          <a:p>
            <a:pPr marL="0" lvl="0" indent="0">
              <a:buNone/>
            </a:pPr>
            <a:r>
              <a:rPr lang="en-US" dirty="0" smtClean="0"/>
              <a:t>[10] Gurpreet </a:t>
            </a:r>
            <a:r>
              <a:rPr lang="en-US" dirty="0"/>
              <a:t>Singh, Supriya, “A Study of Encryption Algorithms (RSA, DES, 3DES and AES) for Information Security”, International Journal of Computer Applications (0975-8887) Volume 67- No. 19, April 2013</a:t>
            </a:r>
          </a:p>
          <a:p>
            <a:pPr marL="0" lvl="0" indent="0">
              <a:buNone/>
            </a:pPr>
            <a:r>
              <a:rPr lang="en-US" dirty="0" smtClean="0"/>
              <a:t>[11] Sourabh </a:t>
            </a:r>
            <a:r>
              <a:rPr lang="en-US" dirty="0"/>
              <a:t>Chandra, Smita Paira, Sk Safikul Alam, Goutam Sanyal, “A Comparative Survey of Symmetric and Asymmetric Key Cryptography”,  2014 International Conference on Electronics, Communication and Computational Engineering (ICECCE)</a:t>
            </a:r>
          </a:p>
          <a:p>
            <a:pPr marL="0" lvl="0" indent="0">
              <a:buNone/>
            </a:pPr>
            <a:r>
              <a:rPr lang="en-US" dirty="0" smtClean="0"/>
              <a:t>[12] Harsh </a:t>
            </a:r>
            <a:r>
              <a:rPr lang="en-US" dirty="0"/>
              <a:t>Mathur, Zahid Alam, “Analysis in Symmetric and Asymmetric Cryptology Algorithm”, International Journal of Emerging Trends &amp; Technology in Computer Science (IJETTCS), Volume 4, Issue 1, January-February 2015</a:t>
            </a:r>
          </a:p>
          <a:p>
            <a:pPr marL="0" lvl="0" indent="0">
              <a:buNone/>
            </a:pPr>
            <a:r>
              <a:rPr lang="en-US" dirty="0" smtClean="0"/>
              <a:t>[13] Satyaki </a:t>
            </a:r>
            <a:r>
              <a:rPr lang="en-US" dirty="0"/>
              <a:t>Roy, Shalabh Agarwal, Asoke Nath, Navajit Maitra, Joyshree Nath, "Ultra Encryption Algorithm (UEA): Bit Level Symmetric key Cryptosystem with Randomized Bits and Feedback Mechanism, International Journal of Computer Applications (0975-8887) Volume 49- No.5, July 2012</a:t>
            </a:r>
          </a:p>
          <a:p>
            <a:pPr marL="0" lvl="0" indent="0">
              <a:buNone/>
            </a:pPr>
            <a:r>
              <a:rPr lang="en-US" dirty="0" smtClean="0"/>
              <a:t>[14] Asoke </a:t>
            </a:r>
            <a:r>
              <a:rPr lang="en-US" dirty="0"/>
              <a:t>Nath, Madhumita Santra, Supriya Maji, Kanij Fatema Aleya, "Bit Level Symmetric Key Encryption Algorithm (BLSKEA-1) Version-1", International Journal of Innovative Research in Computer and Communication Engineering, Vol. 3 Issue 11, November 2015</a:t>
            </a:r>
          </a:p>
          <a:p>
            <a:pPr marL="0" lvl="0" indent="0">
              <a:buNone/>
            </a:pPr>
            <a:r>
              <a:rPr lang="en-US" dirty="0" smtClean="0"/>
              <a:t>[15] Rajdeep </a:t>
            </a:r>
            <a:r>
              <a:rPr lang="en-US" dirty="0"/>
              <a:t>Chakraborty, Sonam Agarwal, Sridipta Misra, Vineet Khemka, Sunit Kr Agarwal, JK Mandal,  "Triple SV: A Bit Level Symmetric Block Cipher Having High Avalanche Effect", (IJACSA) International Journal of Advanced Computer Science and Applications, Vol. 2, No.7, 2011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308" y="566960"/>
            <a:ext cx="8911687" cy="8046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235" y="1642056"/>
            <a:ext cx="8915400" cy="4368172"/>
          </a:xfrm>
        </p:spPr>
        <p:txBody>
          <a:bodyPr>
            <a:normAutofit/>
          </a:bodyPr>
          <a:lstStyle/>
          <a:p>
            <a:r>
              <a:rPr lang="en-US" sz="2000" u="sng" dirty="0"/>
              <a:t>Cryptography</a:t>
            </a:r>
            <a:r>
              <a:rPr lang="en-US" sz="2000" dirty="0"/>
              <a:t> is the science of secrets; an art of changing</a:t>
            </a:r>
          </a:p>
          <a:p>
            <a:pPr marL="0" indent="0">
              <a:buNone/>
            </a:pPr>
            <a:r>
              <a:rPr lang="en-US" sz="2000" dirty="0" smtClean="0"/>
              <a:t>plain</a:t>
            </a:r>
            <a:r>
              <a:rPr lang="en-US" sz="2000" dirty="0"/>
              <a:t>, readable text messages to encrypted ciphertext which can</a:t>
            </a:r>
          </a:p>
          <a:p>
            <a:pPr marL="0" indent="0">
              <a:buNone/>
            </a:pPr>
            <a:r>
              <a:rPr lang="en-US" sz="2000" dirty="0"/>
              <a:t>only be read by the intended receiver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Key terms 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Plaintext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Ciphertext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Algorithms  involved: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Encryption algorithm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Decryption algorithm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Secret Key</a:t>
            </a:r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3" y="63698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 (Contd.)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85" y="2198856"/>
            <a:ext cx="8915400" cy="362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8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523" y="581724"/>
            <a:ext cx="8911687" cy="777240"/>
          </a:xfrm>
        </p:spPr>
        <p:txBody>
          <a:bodyPr/>
          <a:lstStyle/>
          <a:p>
            <a:r>
              <a:rPr lang="en-US" dirty="0"/>
              <a:t>Objectives of Modern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100" y="1603667"/>
            <a:ext cx="9006110" cy="5595623"/>
          </a:xfrm>
        </p:spPr>
        <p:txBody>
          <a:bodyPr>
            <a:noAutofit/>
          </a:bodyPr>
          <a:lstStyle/>
          <a:p>
            <a:r>
              <a:rPr lang="en-US" u="sng" dirty="0" smtClean="0"/>
              <a:t>Confidentiality:</a:t>
            </a:r>
            <a:endParaRPr lang="en-US" u="sng" dirty="0"/>
          </a:p>
          <a:p>
            <a:pPr lvl="1"/>
            <a:r>
              <a:rPr lang="en-US" sz="1800" dirty="0"/>
              <a:t>Only an authorized person can access the information being communicated</a:t>
            </a:r>
          </a:p>
          <a:p>
            <a:pPr lvl="1"/>
            <a:r>
              <a:rPr lang="en-US" sz="1800" dirty="0"/>
              <a:t>A unique key is maintained between the sender and the receiver</a:t>
            </a:r>
          </a:p>
          <a:p>
            <a:r>
              <a:rPr lang="en-US" u="sng" dirty="0" smtClean="0"/>
              <a:t>Integrity:</a:t>
            </a:r>
            <a:endParaRPr lang="en-US" u="sng" dirty="0"/>
          </a:p>
          <a:p>
            <a:pPr lvl="1"/>
            <a:r>
              <a:rPr lang="en-US" sz="1800" dirty="0"/>
              <a:t>The information cannot be manipulated or tampered with</a:t>
            </a:r>
          </a:p>
          <a:p>
            <a:pPr lvl="1"/>
            <a:r>
              <a:rPr lang="en-US" sz="1800" dirty="0"/>
              <a:t>Helps in constructing a secure channel for data communication</a:t>
            </a:r>
          </a:p>
          <a:p>
            <a:r>
              <a:rPr lang="en-US" u="sng" dirty="0" smtClean="0"/>
              <a:t>Non-repudiation:</a:t>
            </a:r>
            <a:endParaRPr lang="en-US" u="sng" dirty="0"/>
          </a:p>
          <a:p>
            <a:pPr lvl="1"/>
            <a:r>
              <a:rPr lang="en-US" sz="1800" dirty="0"/>
              <a:t>One cannot deny his/her involvement in the creation of data or its transmission</a:t>
            </a:r>
          </a:p>
          <a:p>
            <a:r>
              <a:rPr lang="en-US" u="sng" dirty="0" smtClean="0"/>
              <a:t>Authentication:</a:t>
            </a:r>
            <a:endParaRPr lang="en-US" u="sng" dirty="0"/>
          </a:p>
          <a:p>
            <a:pPr lvl="1"/>
            <a:r>
              <a:rPr lang="en-US" sz="1800" dirty="0"/>
              <a:t>The sender and receiver can be assured of the other’s identity and the origin/destination  of the information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98" y="64125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12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Bitwise Ciphers</a:t>
            </a:r>
          </a:p>
          <a:p>
            <a:r>
              <a:rPr lang="en-US" sz="2000" dirty="0"/>
              <a:t>XOR function</a:t>
            </a:r>
          </a:p>
          <a:p>
            <a:r>
              <a:rPr lang="en-US" sz="2000" dirty="0"/>
              <a:t>One-Time Pad and Key Security</a:t>
            </a:r>
          </a:p>
          <a:p>
            <a:r>
              <a:rPr lang="en-US" sz="2000" dirty="0"/>
              <a:t>Types of Modern Cryptography</a:t>
            </a:r>
          </a:p>
          <a:p>
            <a:r>
              <a:rPr lang="en-US" sz="2000" dirty="0"/>
              <a:t>Common Symmetric Cryptography Algorithms</a:t>
            </a:r>
          </a:p>
          <a:p>
            <a:r>
              <a:rPr lang="en-US" sz="2000" dirty="0"/>
              <a:t>Concurrency, Parallelism, Multithreading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838" y="739355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Bitwise Cipher:</a:t>
            </a:r>
          </a:p>
          <a:p>
            <a:pPr marL="0" indent="0">
              <a:buNone/>
            </a:pPr>
            <a:r>
              <a:rPr lang="en-US" dirty="0"/>
              <a:t>A bitwise cipher manipulates (performs an operation on) </a:t>
            </a:r>
            <a:r>
              <a:rPr lang="en-US" dirty="0" smtClean="0"/>
              <a:t>each bit </a:t>
            </a:r>
            <a:r>
              <a:rPr lang="en-US" dirty="0"/>
              <a:t>of data sequentially instead of entire blocks.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97" y="3893806"/>
            <a:ext cx="72485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6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95" y="578390"/>
            <a:ext cx="8911687" cy="1280890"/>
          </a:xfrm>
        </p:spPr>
        <p:txBody>
          <a:bodyPr/>
          <a:lstStyle/>
          <a:p>
            <a:pPr algn="ctr"/>
            <a:r>
              <a:rPr lang="en-US" sz="4000" dirty="0" smtClean="0"/>
              <a:t>Background (Contd.)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722" y="1584960"/>
            <a:ext cx="8915400" cy="3777622"/>
          </a:xfrm>
        </p:spPr>
        <p:txBody>
          <a:bodyPr/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The XOR function/operation: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XOR operator </a:t>
            </a:r>
            <a:r>
              <a:rPr lang="en-US" dirty="0" smtClean="0">
                <a:solidFill>
                  <a:schemeClr val="accent1"/>
                </a:solidFill>
              </a:rPr>
              <a:t>returns a 1/HIGH/TRUE whenever </a:t>
            </a:r>
            <a:r>
              <a:rPr lang="en-US" dirty="0">
                <a:solidFill>
                  <a:schemeClr val="accent1"/>
                </a:solidFill>
              </a:rPr>
              <a:t>the inputs do not match, which occurs when one of the two inputs is exclusively true. This is the same as addition </a:t>
            </a:r>
            <a:r>
              <a:rPr lang="en-US" dirty="0" smtClean="0">
                <a:solidFill>
                  <a:schemeClr val="accent1"/>
                </a:solidFill>
              </a:rPr>
              <a:t>modulo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 u="sn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648-73B0-433D-981B-DA309AB5E898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96316"/>
              </p:ext>
            </p:extLst>
          </p:nvPr>
        </p:nvGraphicFramePr>
        <p:xfrm>
          <a:off x="2032000" y="3325706"/>
          <a:ext cx="8127999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Arial Unicode MS" pitchFamily="34" charset="-128"/>
                          <a:cs typeface="Arial Unicode MS" pitchFamily="34" charset="-128"/>
                        </a:rPr>
                        <a:t>Bitwise</a:t>
                      </a:r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  <a:latin typeface="+mj-lt"/>
                          <a:ea typeface="Arial Unicode MS" pitchFamily="34" charset="-128"/>
                          <a:cs typeface="Arial Unicode MS" pitchFamily="34" charset="-128"/>
                        </a:rPr>
                        <a:t> XOR (⊕)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+mj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OPERAND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1(OP1)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OPERAND 2(OP2)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RESULT=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OP1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⊕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OP2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2184</Words>
  <Application>Microsoft Office PowerPoint</Application>
  <PresentationFormat>Widescreen</PresentationFormat>
  <Paragraphs>412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Unicode MS</vt:lpstr>
      <vt:lpstr>Calibri</vt:lpstr>
      <vt:lpstr>Century Gothic</vt:lpstr>
      <vt:lpstr>MS Mincho</vt:lpstr>
      <vt:lpstr>Symbol</vt:lpstr>
      <vt:lpstr>Times New Roman</vt:lpstr>
      <vt:lpstr>Wingdings</vt:lpstr>
      <vt:lpstr>Wingdings 3</vt:lpstr>
      <vt:lpstr>Wisp</vt:lpstr>
      <vt:lpstr>1_Wisp</vt:lpstr>
      <vt:lpstr>RASS- A Concurrency Based Bitwise Symmetric Key Cryptographic Algorithm</vt:lpstr>
      <vt:lpstr>Contents</vt:lpstr>
      <vt:lpstr>Abstract</vt:lpstr>
      <vt:lpstr>Introduction</vt:lpstr>
      <vt:lpstr>Introduction (Contd.)</vt:lpstr>
      <vt:lpstr>Objectives of Modern Cryptography</vt:lpstr>
      <vt:lpstr>Background</vt:lpstr>
      <vt:lpstr>Background </vt:lpstr>
      <vt:lpstr>Background (Contd.) </vt:lpstr>
      <vt:lpstr>The XOR function/operation (Contd.) </vt:lpstr>
      <vt:lpstr>Key Security And The One-Time Pad</vt:lpstr>
      <vt:lpstr>Types of Modern Cryptography </vt:lpstr>
      <vt:lpstr>Some Symmetric Cryptographic Algorithms</vt:lpstr>
      <vt:lpstr>Some Symmetric Cryptographic Algorithms (Contd.)</vt:lpstr>
      <vt:lpstr>Concurrency, Parallelism and Multithreading</vt:lpstr>
      <vt:lpstr>Previous Work</vt:lpstr>
      <vt:lpstr>Proposed Algorithm</vt:lpstr>
      <vt:lpstr>Linear XORing</vt:lpstr>
      <vt:lpstr>Criss-Cross XORing</vt:lpstr>
      <vt:lpstr>Algorithm: Key Generation</vt:lpstr>
      <vt:lpstr>Algorithm: XOR Methods</vt:lpstr>
      <vt:lpstr>Algorithm: Encryption</vt:lpstr>
      <vt:lpstr>Algorithm: Decryption</vt:lpstr>
      <vt:lpstr>Performance Analysis and Comparison </vt:lpstr>
      <vt:lpstr>Proposed v/s KN Kumar et al</vt:lpstr>
      <vt:lpstr>Trends</vt:lpstr>
      <vt:lpstr>Further Trends</vt:lpstr>
      <vt:lpstr>Growth Rate</vt:lpstr>
      <vt:lpstr>Conclusion</vt:lpstr>
      <vt:lpstr>Frequently Asked Questions</vt:lpstr>
      <vt:lpstr>References</vt:lpstr>
      <vt:lpstr>References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RASS- A Concurrency Based Bitwise Symmetric Key Cryptographic Algorithm</dc:title>
  <dc:creator>acer</dc:creator>
  <cp:lastModifiedBy>Admin</cp:lastModifiedBy>
  <cp:revision>33</cp:revision>
  <dcterms:created xsi:type="dcterms:W3CDTF">2016-09-27T13:05:49Z</dcterms:created>
  <dcterms:modified xsi:type="dcterms:W3CDTF">2017-05-12T18:37:17Z</dcterms:modified>
</cp:coreProperties>
</file>