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7" r:id="rId6"/>
    <p:sldId id="260" r:id="rId7"/>
    <p:sldId id="261" r:id="rId8"/>
    <p:sldId id="262" r:id="rId9"/>
    <p:sldId id="269" r:id="rId10"/>
    <p:sldId id="271" r:id="rId11"/>
    <p:sldId id="270" r:id="rId12"/>
    <p:sldId id="263" r:id="rId13"/>
    <p:sldId id="264" r:id="rId14"/>
    <p:sldId id="265" r:id="rId15"/>
    <p:sldId id="266" r:id="rId16"/>
    <p:sldId id="272"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CD6FD-9B35-4C15-965F-6DBDFFB38609}" v="2" dt="2024-12-21T12:44:31.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ndana H G" userId="e5b609b522f20a71" providerId="LiveId" clId="{90CCD6FD-9B35-4C15-965F-6DBDFFB38609}"/>
    <pc:docChg chg="custSel modSld">
      <pc:chgData name="Spandana H G" userId="e5b609b522f20a71" providerId="LiveId" clId="{90CCD6FD-9B35-4C15-965F-6DBDFFB38609}" dt="2024-12-21T12:44:31.057" v="304" actId="20577"/>
      <pc:docMkLst>
        <pc:docMk/>
      </pc:docMkLst>
      <pc:sldChg chg="modSp mod">
        <pc:chgData name="Spandana H G" userId="e5b609b522f20a71" providerId="LiveId" clId="{90CCD6FD-9B35-4C15-965F-6DBDFFB38609}" dt="2024-12-21T05:03:23.064" v="109" actId="20577"/>
        <pc:sldMkLst>
          <pc:docMk/>
          <pc:sldMk cId="0" sldId="256"/>
        </pc:sldMkLst>
        <pc:spChg chg="mod">
          <ac:chgData name="Spandana H G" userId="e5b609b522f20a71" providerId="LiveId" clId="{90CCD6FD-9B35-4C15-965F-6DBDFFB38609}" dt="2024-12-21T05:02:53.640" v="81" actId="20577"/>
          <ac:spMkLst>
            <pc:docMk/>
            <pc:sldMk cId="0" sldId="256"/>
            <ac:spMk id="85" creationId="{00000000-0000-0000-0000-000000000000}"/>
          </ac:spMkLst>
        </pc:spChg>
        <pc:spChg chg="mod">
          <ac:chgData name="Spandana H G" userId="e5b609b522f20a71" providerId="LiveId" clId="{90CCD6FD-9B35-4C15-965F-6DBDFFB38609}" dt="2024-12-21T05:03:23.064" v="109" actId="20577"/>
          <ac:spMkLst>
            <pc:docMk/>
            <pc:sldMk cId="0" sldId="256"/>
            <ac:spMk id="86" creationId="{00000000-0000-0000-0000-000000000000}"/>
          </ac:spMkLst>
        </pc:spChg>
      </pc:sldChg>
      <pc:sldChg chg="modSp mod">
        <pc:chgData name="Spandana H G" userId="e5b609b522f20a71" providerId="LiveId" clId="{90CCD6FD-9B35-4C15-965F-6DBDFFB38609}" dt="2024-12-14T04:54:42.806" v="57" actId="20577"/>
        <pc:sldMkLst>
          <pc:docMk/>
          <pc:sldMk cId="358658229" sldId="264"/>
        </pc:sldMkLst>
        <pc:spChg chg="mod">
          <ac:chgData name="Spandana H G" userId="e5b609b522f20a71" providerId="LiveId" clId="{90CCD6FD-9B35-4C15-965F-6DBDFFB38609}" dt="2024-12-14T04:54:42.806" v="57" actId="20577"/>
          <ac:spMkLst>
            <pc:docMk/>
            <pc:sldMk cId="358658229" sldId="264"/>
            <ac:spMk id="4" creationId="{4D49068E-1DC3-41E7-293E-74CAFD12CD6C}"/>
          </ac:spMkLst>
        </pc:spChg>
      </pc:sldChg>
      <pc:sldChg chg="addSp delSp modSp mod">
        <pc:chgData name="Spandana H G" userId="e5b609b522f20a71" providerId="LiveId" clId="{90CCD6FD-9B35-4C15-965F-6DBDFFB38609}" dt="2024-12-21T12:44:31.057" v="304" actId="20577"/>
        <pc:sldMkLst>
          <pc:docMk/>
          <pc:sldMk cId="4063631320" sldId="266"/>
        </pc:sldMkLst>
        <pc:spChg chg="mod">
          <ac:chgData name="Spandana H G" userId="e5b609b522f20a71" providerId="LiveId" clId="{90CCD6FD-9B35-4C15-965F-6DBDFFB38609}" dt="2024-12-21T12:44:31.057" v="304" actId="20577"/>
          <ac:spMkLst>
            <pc:docMk/>
            <pc:sldMk cId="4063631320" sldId="266"/>
            <ac:spMk id="3" creationId="{86BEDF2B-8A9F-C51A-7B33-C8D87626F3D0}"/>
          </ac:spMkLst>
        </pc:spChg>
        <pc:spChg chg="add del mod">
          <ac:chgData name="Spandana H G" userId="e5b609b522f20a71" providerId="LiveId" clId="{90CCD6FD-9B35-4C15-965F-6DBDFFB38609}" dt="2024-12-21T12:42:55.241" v="300" actId="21"/>
          <ac:spMkLst>
            <pc:docMk/>
            <pc:sldMk cId="4063631320" sldId="266"/>
            <ac:spMk id="5" creationId="{1B653A70-C3DE-E22A-5B52-AD125ECB4BFE}"/>
          </ac:spMkLst>
        </pc:spChg>
      </pc:sldChg>
      <pc:sldChg chg="modSp mod">
        <pc:chgData name="Spandana H G" userId="e5b609b522f20a71" providerId="LiveId" clId="{90CCD6FD-9B35-4C15-965F-6DBDFFB38609}" dt="2024-12-14T04:50:34.469" v="47" actId="20577"/>
        <pc:sldMkLst>
          <pc:docMk/>
          <pc:sldMk cId="988273605" sldId="271"/>
        </pc:sldMkLst>
        <pc:spChg chg="mod">
          <ac:chgData name="Spandana H G" userId="e5b609b522f20a71" providerId="LiveId" clId="{90CCD6FD-9B35-4C15-965F-6DBDFFB38609}" dt="2024-12-14T04:50:34.469" v="47" actId="20577"/>
          <ac:spMkLst>
            <pc:docMk/>
            <pc:sldMk cId="988273605" sldId="271"/>
            <ac:spMk id="2" creationId="{78B5625E-19B0-54E8-FF7E-CE5D92425D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Yashaswini1319/Medicinal-leaf-name-detection" TargetMode="External"/><Relationship Id="rId2" Type="http://schemas.openxmlformats.org/officeDocument/2006/relationships/hyperlink" Target="https://github.com/SpandanaHG/Medicinal-leaf-name-detection" TargetMode="External"/><Relationship Id="rId1" Type="http://schemas.openxmlformats.org/officeDocument/2006/relationships/slideLayout" Target="../slideLayouts/slideLayout3.xml"/><Relationship Id="rId5" Type="http://schemas.openxmlformats.org/officeDocument/2006/relationships/hyperlink" Target="https://github.com/shalini-ls/medicinal-leaf-name-detection.git" TargetMode="External"/><Relationship Id="rId4" Type="http://schemas.openxmlformats.org/officeDocument/2006/relationships/hyperlink" Target="https://github.com/krushithapr/medicinal-leaf-name-detection-using-image-process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dirty="0"/>
              <a:t>Mini Project  on</a:t>
            </a:r>
            <a:endParaRPr sz="1800" dirty="0"/>
          </a:p>
          <a:p>
            <a:pPr marL="0" lvl="0" indent="0" algn="l" rtl="0">
              <a:spcBef>
                <a:spcPts val="0"/>
              </a:spcBef>
              <a:spcAft>
                <a:spcPts val="0"/>
              </a:spcAft>
              <a:buSzPts val="990"/>
              <a:buNone/>
            </a:pPr>
            <a:r>
              <a:rPr lang="en-GB" sz="2880" dirty="0"/>
              <a:t>           </a:t>
            </a:r>
            <a:r>
              <a:rPr lang="en-GB" sz="2000" dirty="0">
                <a:latin typeface="Times New Roman" panose="02020603050405020304" pitchFamily="18" charset="0"/>
                <a:cs typeface="Times New Roman" panose="02020603050405020304" pitchFamily="18" charset="0"/>
              </a:rPr>
              <a:t>“   Medicinal leaf name detection using image processing  “</a:t>
            </a:r>
            <a:endParaRPr sz="288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2500" dirty="0"/>
              <a:t>Presented By,</a:t>
            </a:r>
            <a:endParaRPr sz="2500" dirty="0"/>
          </a:p>
          <a:p>
            <a:pPr marL="0" lvl="0" indent="0" algn="l" rtl="0">
              <a:spcBef>
                <a:spcPts val="0"/>
              </a:spcBef>
              <a:spcAft>
                <a:spcPts val="0"/>
              </a:spcAft>
              <a:buNone/>
            </a:pPr>
            <a:endParaRPr lang="en-GB" sz="2500" dirty="0"/>
          </a:p>
          <a:p>
            <a:pPr marL="0" lvl="0" indent="0" algn="l" rtl="0">
              <a:spcBef>
                <a:spcPts val="0"/>
              </a:spcBef>
              <a:spcAft>
                <a:spcPts val="0"/>
              </a:spcAft>
              <a:buNone/>
            </a:pPr>
            <a:r>
              <a:rPr lang="en-GB" sz="2500" dirty="0"/>
              <a:t> </a:t>
            </a:r>
            <a:r>
              <a:rPr lang="en-GB" sz="2500" dirty="0" err="1"/>
              <a:t>Krushitha</a:t>
            </a:r>
            <a:r>
              <a:rPr lang="en-GB" sz="2500" dirty="0"/>
              <a:t> P R (4AI22CD029)</a:t>
            </a:r>
            <a:endParaRPr sz="2500" dirty="0"/>
          </a:p>
          <a:p>
            <a:pPr marL="0" lvl="0" indent="0" algn="l" rtl="0">
              <a:spcBef>
                <a:spcPts val="0"/>
              </a:spcBef>
              <a:spcAft>
                <a:spcPts val="0"/>
              </a:spcAft>
              <a:buNone/>
            </a:pPr>
            <a:r>
              <a:rPr lang="en-GB" sz="2500" dirty="0"/>
              <a:t> Shalini L S (4AI22CD047)</a:t>
            </a:r>
            <a:endParaRPr sz="2500" dirty="0"/>
          </a:p>
          <a:p>
            <a:pPr marL="0" lvl="0" indent="0" algn="l" rtl="0">
              <a:spcBef>
                <a:spcPts val="0"/>
              </a:spcBef>
              <a:spcAft>
                <a:spcPts val="0"/>
              </a:spcAft>
              <a:buNone/>
            </a:pPr>
            <a:r>
              <a:rPr lang="en-GB" sz="2500" dirty="0"/>
              <a:t> Spandana H G (4AI22CD053)</a:t>
            </a:r>
            <a:endParaRPr sz="2500" dirty="0"/>
          </a:p>
          <a:p>
            <a:pPr marL="0" lvl="0" indent="0" algn="l" rtl="0">
              <a:spcBef>
                <a:spcPts val="0"/>
              </a:spcBef>
              <a:spcAft>
                <a:spcPts val="0"/>
              </a:spcAft>
              <a:buNone/>
            </a:pPr>
            <a:r>
              <a:rPr lang="en-GB" sz="2500"/>
              <a:t> </a:t>
            </a:r>
            <a:r>
              <a:rPr lang="en-GB" sz="2500" dirty="0"/>
              <a:t>Yashaswini M J (4AI22CD063)</a:t>
            </a:r>
            <a:endParaRPr sz="25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2827" dirty="0"/>
              <a:t>Under the Guidance of </a:t>
            </a:r>
            <a:endParaRPr sz="2827" dirty="0"/>
          </a:p>
          <a:p>
            <a:pPr marL="0" lvl="0" indent="0" algn="l" rtl="0">
              <a:spcBef>
                <a:spcPts val="0"/>
              </a:spcBef>
              <a:spcAft>
                <a:spcPts val="0"/>
              </a:spcAft>
              <a:buNone/>
            </a:pPr>
            <a:r>
              <a:rPr lang="en-GB" sz="2827" dirty="0"/>
              <a:t>														</a:t>
            </a:r>
            <a:r>
              <a:rPr lang="en-GB" sz="2827" dirty="0" err="1"/>
              <a:t>Dr.</a:t>
            </a:r>
            <a:r>
              <a:rPr lang="en-GB" sz="2827" dirty="0"/>
              <a:t> Adarsh M J</a:t>
            </a:r>
            <a:endParaRPr sz="2827"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Roboto"/>
                <a:ea typeface="Roboto"/>
                <a:cs typeface="Roboto"/>
                <a:sym typeface="Roboto"/>
              </a:rPr>
              <a:t>Dept. of CS&amp;E ( DATA SCIENCE)</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Adichunchanagiri Institute of Technology</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Chikkamagaluru - 577102</a:t>
            </a:r>
            <a:endParaRPr sz="18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625E-19B0-54E8-FF7E-CE5D92425D69}"/>
              </a:ext>
            </a:extLst>
          </p:cNvPr>
          <p:cNvSpPr>
            <a:spLocks noGrp="1"/>
          </p:cNvSpPr>
          <p:nvPr>
            <p:ph type="title"/>
          </p:nvPr>
        </p:nvSpPr>
        <p:spPr/>
        <p:txBody>
          <a:bodyPr>
            <a:normAutofit fontScale="90000"/>
          </a:bodyPr>
          <a:lstStyle/>
          <a:p>
            <a:r>
              <a:rPr lang="en-IN" dirty="0"/>
              <a:t>                              Result Snapshots</a:t>
            </a:r>
          </a:p>
        </p:txBody>
      </p:sp>
      <p:sp>
        <p:nvSpPr>
          <p:cNvPr id="3" name="Text Placeholder 2">
            <a:extLst>
              <a:ext uri="{FF2B5EF4-FFF2-40B4-BE49-F238E27FC236}">
                <a16:creationId xmlns:a16="http://schemas.microsoft.com/office/drawing/2014/main" id="{74F70497-FE90-CB27-D3FF-0703A3C89398}"/>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F098842-956C-D15D-6827-0664C7A9D53E}"/>
              </a:ext>
            </a:extLst>
          </p:cNvPr>
          <p:cNvPicPr>
            <a:picLocks noChangeAspect="1"/>
          </p:cNvPicPr>
          <p:nvPr/>
        </p:nvPicPr>
        <p:blipFill>
          <a:blip r:embed="rId2"/>
          <a:stretch>
            <a:fillRect/>
          </a:stretch>
        </p:blipFill>
        <p:spPr>
          <a:xfrm>
            <a:off x="464875" y="1304751"/>
            <a:ext cx="4028185" cy="3189248"/>
          </a:xfrm>
          <a:prstGeom prst="rect">
            <a:avLst/>
          </a:prstGeom>
        </p:spPr>
      </p:pic>
      <p:pic>
        <p:nvPicPr>
          <p:cNvPr id="7" name="Picture 6">
            <a:extLst>
              <a:ext uri="{FF2B5EF4-FFF2-40B4-BE49-F238E27FC236}">
                <a16:creationId xmlns:a16="http://schemas.microsoft.com/office/drawing/2014/main" id="{7F85586E-9CE0-BBC5-F230-55DD57E28C2B}"/>
              </a:ext>
            </a:extLst>
          </p:cNvPr>
          <p:cNvPicPr>
            <a:picLocks noChangeAspect="1"/>
          </p:cNvPicPr>
          <p:nvPr/>
        </p:nvPicPr>
        <p:blipFill>
          <a:blip r:embed="rId3"/>
          <a:stretch>
            <a:fillRect/>
          </a:stretch>
        </p:blipFill>
        <p:spPr>
          <a:xfrm>
            <a:off x="4646234" y="1304751"/>
            <a:ext cx="3955153" cy="3189248"/>
          </a:xfrm>
          <a:prstGeom prst="rect">
            <a:avLst/>
          </a:prstGeom>
        </p:spPr>
      </p:pic>
    </p:spTree>
    <p:extLst>
      <p:ext uri="{BB962C8B-B14F-4D97-AF65-F5344CB8AC3E}">
        <p14:creationId xmlns:p14="http://schemas.microsoft.com/office/powerpoint/2010/main" val="98827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B830-2E6D-A2BF-2F89-80D3E3CFF818}"/>
              </a:ext>
            </a:extLst>
          </p:cNvPr>
          <p:cNvSpPr>
            <a:spLocks noGrp="1"/>
          </p:cNvSpPr>
          <p:nvPr>
            <p:ph type="title"/>
          </p:nvPr>
        </p:nvSpPr>
        <p:spPr/>
        <p:txBody>
          <a:bodyPr>
            <a:normAutofit fontScale="90000"/>
          </a:bodyPr>
          <a:lstStyle/>
          <a:p>
            <a:r>
              <a:rPr lang="en-IN" dirty="0"/>
              <a:t>                               Result Snapshot </a:t>
            </a:r>
          </a:p>
        </p:txBody>
      </p:sp>
      <p:sp>
        <p:nvSpPr>
          <p:cNvPr id="3" name="Text Placeholder 2">
            <a:extLst>
              <a:ext uri="{FF2B5EF4-FFF2-40B4-BE49-F238E27FC236}">
                <a16:creationId xmlns:a16="http://schemas.microsoft.com/office/drawing/2014/main" id="{219B21BC-EAE7-C190-A8FD-23C123976691}"/>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2F57C7EF-6A24-2443-67D0-C84412DA6EC7}"/>
              </a:ext>
            </a:extLst>
          </p:cNvPr>
          <p:cNvPicPr>
            <a:picLocks noChangeAspect="1"/>
          </p:cNvPicPr>
          <p:nvPr/>
        </p:nvPicPr>
        <p:blipFill>
          <a:blip r:embed="rId2"/>
          <a:stretch>
            <a:fillRect/>
          </a:stretch>
        </p:blipFill>
        <p:spPr>
          <a:xfrm>
            <a:off x="2088995" y="1286107"/>
            <a:ext cx="4913971" cy="3218986"/>
          </a:xfrm>
          <a:prstGeom prst="rect">
            <a:avLst/>
          </a:prstGeom>
        </p:spPr>
      </p:pic>
    </p:spTree>
    <p:extLst>
      <p:ext uri="{BB962C8B-B14F-4D97-AF65-F5344CB8AC3E}">
        <p14:creationId xmlns:p14="http://schemas.microsoft.com/office/powerpoint/2010/main" val="103159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415B-AB48-CD01-4FEC-048B276DE868}"/>
              </a:ext>
            </a:extLst>
          </p:cNvPr>
          <p:cNvSpPr>
            <a:spLocks noGrp="1"/>
          </p:cNvSpPr>
          <p:nvPr>
            <p:ph type="title"/>
          </p:nvPr>
        </p:nvSpPr>
        <p:spPr/>
        <p:txBody>
          <a:bodyPr>
            <a:normAutofit fontScale="90000"/>
          </a:bodyPr>
          <a:lstStyle/>
          <a:p>
            <a:r>
              <a:rPr lang="en-IN" dirty="0"/>
              <a:t>                                 Challenges Faced</a:t>
            </a:r>
          </a:p>
        </p:txBody>
      </p:sp>
      <p:sp>
        <p:nvSpPr>
          <p:cNvPr id="4" name="Rectangle 1">
            <a:extLst>
              <a:ext uri="{FF2B5EF4-FFF2-40B4-BE49-F238E27FC236}">
                <a16:creationId xmlns:a16="http://schemas.microsoft.com/office/drawing/2014/main" id="{ABC4E446-C01A-4342-05C1-A30172FCE958}"/>
              </a:ext>
            </a:extLst>
          </p:cNvPr>
          <p:cNvSpPr>
            <a:spLocks noGrp="1" noChangeArrowheads="1"/>
          </p:cNvSpPr>
          <p:nvPr>
            <p:ph type="body" idx="1"/>
          </p:nvPr>
        </p:nvSpPr>
        <p:spPr bwMode="auto">
          <a:xfrm>
            <a:off x="311700" y="1606713"/>
            <a:ext cx="73757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Issues Encountered</a:t>
            </a: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Dataset preparation (selecting appropriate images and labeling).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Feature extraction accuracy for leaves with similar shapes.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Integration of the MongoDB database with the Flask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How They Were Resolved</a:t>
            </a: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Used a curated Kaggle dataset for better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Applied image preprocessing techniques (noise removal and edge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Followed Flask-MongoDB integration tutorials and optimized 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74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3598-F392-F89A-734F-545A8CD387C4}"/>
              </a:ext>
            </a:extLst>
          </p:cNvPr>
          <p:cNvSpPr>
            <a:spLocks noGrp="1"/>
          </p:cNvSpPr>
          <p:nvPr>
            <p:ph type="title"/>
          </p:nvPr>
        </p:nvSpPr>
        <p:spPr/>
        <p:txBody>
          <a:bodyPr>
            <a:normAutofit fontScale="90000"/>
          </a:bodyPr>
          <a:lstStyle/>
          <a:p>
            <a:r>
              <a:rPr lang="en-IN" dirty="0"/>
              <a:t>                                   Future Work</a:t>
            </a:r>
          </a:p>
        </p:txBody>
      </p:sp>
      <p:sp>
        <p:nvSpPr>
          <p:cNvPr id="4" name="Rectangle 1">
            <a:extLst>
              <a:ext uri="{FF2B5EF4-FFF2-40B4-BE49-F238E27FC236}">
                <a16:creationId xmlns:a16="http://schemas.microsoft.com/office/drawing/2014/main" id="{4D49068E-1DC3-41E7-293E-74CAFD12CD6C}"/>
              </a:ext>
            </a:extLst>
          </p:cNvPr>
          <p:cNvSpPr>
            <a:spLocks noGrp="1" noChangeArrowheads="1"/>
          </p:cNvSpPr>
          <p:nvPr>
            <p:ph type="body" idx="1"/>
          </p:nvPr>
        </p:nvSpPr>
        <p:spPr bwMode="auto">
          <a:xfrm>
            <a:off x="777064" y="1087724"/>
            <a:ext cx="723948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Enhance the database by adding more </a:t>
            </a:r>
            <a:r>
              <a:rPr kumimoji="0" lang="en-US" altLang="en-US" sz="2000" b="0" i="0" u="none" strike="noStrike" cap="none" normalizeH="0" baseline="0">
                <a:ln>
                  <a:noFill/>
                </a:ln>
                <a:solidFill>
                  <a:schemeClr val="bg2"/>
                </a:solidFill>
                <a:effectLst/>
                <a:latin typeface="Times New Roman" panose="02020603050405020304" pitchFamily="18" charset="0"/>
                <a:cs typeface="Times New Roman" panose="02020603050405020304" pitchFamily="18" charset="0"/>
              </a:rPr>
              <a:t>medicinal </a:t>
            </a:r>
            <a:r>
              <a:rPr lang="en-US" altLang="en-US" sz="2000">
                <a:solidFill>
                  <a:schemeClr val="bg2"/>
                </a:solidFill>
                <a:latin typeface="Times New Roman" panose="02020603050405020304" pitchFamily="18" charset="0"/>
                <a:cs typeface="Times New Roman" panose="02020603050405020304" pitchFamily="18" charset="0"/>
              </a:rPr>
              <a:t>leaf</a:t>
            </a:r>
            <a:r>
              <a:rPr kumimoji="0" lang="en-US" altLang="en-US" sz="2000" b="0" i="0" u="none" strike="noStrike" cap="none" normalizeH="0" baseline="0">
                <a:ln>
                  <a:noFill/>
                </a:ln>
                <a:solidFill>
                  <a:schemeClr val="bg2"/>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and uses.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Improve the feature extraction method for better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Extend the system to detect diseases in medicinal leaves.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Develop a mobile app version of the system for better accessibility. </a:t>
            </a:r>
          </a:p>
        </p:txBody>
      </p:sp>
    </p:spTree>
    <p:extLst>
      <p:ext uri="{BB962C8B-B14F-4D97-AF65-F5344CB8AC3E}">
        <p14:creationId xmlns:p14="http://schemas.microsoft.com/office/powerpoint/2010/main" val="35865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AAF8-59DE-74AD-F421-3F04C4F8F4EE}"/>
              </a:ext>
            </a:extLst>
          </p:cNvPr>
          <p:cNvSpPr>
            <a:spLocks noGrp="1"/>
          </p:cNvSpPr>
          <p:nvPr>
            <p:ph type="title"/>
          </p:nvPr>
        </p:nvSpPr>
        <p:spPr/>
        <p:txBody>
          <a:bodyPr>
            <a:normAutofit fontScale="90000"/>
          </a:bodyPr>
          <a:lstStyle/>
          <a:p>
            <a:r>
              <a:rPr lang="en-IN" dirty="0"/>
              <a:t>                                     Conclusion</a:t>
            </a:r>
          </a:p>
        </p:txBody>
      </p:sp>
      <p:sp>
        <p:nvSpPr>
          <p:cNvPr id="3" name="Text Placeholder 2">
            <a:extLst>
              <a:ext uri="{FF2B5EF4-FFF2-40B4-BE49-F238E27FC236}">
                <a16:creationId xmlns:a16="http://schemas.microsoft.com/office/drawing/2014/main" id="{E666D670-F8AB-755E-CBA9-1EC245843C58}"/>
              </a:ext>
            </a:extLst>
          </p:cNvPr>
          <p:cNvSpPr>
            <a:spLocks noGrp="1"/>
          </p:cNvSpPr>
          <p:nvPr>
            <p:ph type="body" idx="1"/>
          </p:nvPr>
        </p:nvSpPr>
        <p:spPr/>
        <p:txBody>
          <a:bodyPr>
            <a:normAutofit/>
          </a:bodyPr>
          <a:lstStyle/>
          <a:p>
            <a:pPr marL="114300" indent="0" algn="just">
              <a:buNone/>
            </a:pPr>
            <a:r>
              <a:rPr lang="en-US" sz="2000" dirty="0">
                <a:latin typeface="Times New Roman" panose="02020603050405020304" pitchFamily="18" charset="0"/>
                <a:cs typeface="Times New Roman" panose="02020603050405020304" pitchFamily="18" charset="0"/>
              </a:rPr>
              <a:t>Summarize the project’s achievements, impact, and learning outcomes: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project successfully developed an efficient system for identifying medicinal leaves and providing essential information about their uses. It promotes the safe and effective use of medicinal plants while fostering interest in traditional medicine.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607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AB1BD-B803-4B2E-D4FB-1EBB45310C2C}"/>
              </a:ext>
            </a:extLst>
          </p:cNvPr>
          <p:cNvSpPr>
            <a:spLocks noGrp="1"/>
          </p:cNvSpPr>
          <p:nvPr>
            <p:ph type="title"/>
          </p:nvPr>
        </p:nvSpPr>
        <p:spPr/>
        <p:txBody>
          <a:bodyPr>
            <a:normAutofit fontScale="90000"/>
          </a:bodyPr>
          <a:lstStyle/>
          <a:p>
            <a:r>
              <a:rPr lang="en-IN"/>
              <a:t>                                      GitHub Link</a:t>
            </a:r>
          </a:p>
        </p:txBody>
      </p:sp>
      <p:sp>
        <p:nvSpPr>
          <p:cNvPr id="3" name="Text Placeholder 2">
            <a:extLst>
              <a:ext uri="{FF2B5EF4-FFF2-40B4-BE49-F238E27FC236}">
                <a16:creationId xmlns:a16="http://schemas.microsoft.com/office/drawing/2014/main" id="{86BEDF2B-8A9F-C51A-7B33-C8D87626F3D0}"/>
              </a:ext>
            </a:extLst>
          </p:cNvPr>
          <p:cNvSpPr>
            <a:spLocks noGrp="1"/>
          </p:cNvSpPr>
          <p:nvPr>
            <p:ph type="body" idx="1"/>
          </p:nvPr>
        </p:nvSpPr>
        <p:spPr/>
        <p:txBody>
          <a:bodyPr/>
          <a:lstStyle/>
          <a:p>
            <a:pPr marL="114300" indent="0">
              <a:buNone/>
            </a:pPr>
            <a:r>
              <a:rPr lang="en-IN" dirty="0">
                <a:hlinkClick r:id="rId2"/>
              </a:rPr>
              <a:t>https://github.com/SpandanaHG/Medicinal-leaf-name-detection</a:t>
            </a:r>
            <a:endParaRPr lang="en-IN" dirty="0"/>
          </a:p>
          <a:p>
            <a:pPr marL="114300" indent="0">
              <a:buNone/>
            </a:pPr>
            <a:r>
              <a:rPr lang="en-IN" dirty="0">
                <a:hlinkClick r:id="rId3"/>
              </a:rPr>
              <a:t>https://github.com/Yashaswini1319/Medicinal-leaf-name-detection</a:t>
            </a:r>
            <a:endParaRPr lang="en-IN" dirty="0"/>
          </a:p>
          <a:p>
            <a:pPr marL="114300" indent="0">
              <a:buNone/>
            </a:pPr>
            <a:r>
              <a:rPr lang="en-IN" dirty="0">
                <a:hlinkClick r:id="rId4"/>
              </a:rPr>
              <a:t>https://github.com/krushithapr/medicinal-leaf-name-detection-using-image-processing</a:t>
            </a:r>
            <a:endParaRPr lang="en-IN" dirty="0"/>
          </a:p>
          <a:p>
            <a:pPr marL="114300" indent="0">
              <a:buNone/>
            </a:pPr>
            <a:r>
              <a:rPr lang="en-IN">
                <a:hlinkClick r:id="rId5"/>
              </a:rPr>
              <a:t>https://github.com/shalini-ls/medicinal-leaf-name-detection.git</a:t>
            </a:r>
            <a:r>
              <a:rPr lang="en-IN"/>
              <a:t> </a:t>
            </a:r>
            <a:endParaRPr lang="en-IN" dirty="0"/>
          </a:p>
          <a:p>
            <a:pPr marL="114300" indent="0">
              <a:buNone/>
            </a:pPr>
            <a:endParaRPr lang="en-IN" dirty="0"/>
          </a:p>
        </p:txBody>
      </p:sp>
    </p:spTree>
    <p:extLst>
      <p:ext uri="{BB962C8B-B14F-4D97-AF65-F5344CB8AC3E}">
        <p14:creationId xmlns:p14="http://schemas.microsoft.com/office/powerpoint/2010/main" val="406363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721A-8BEF-EEA9-19F4-4149C9DA2599}"/>
              </a:ext>
            </a:extLst>
          </p:cNvPr>
          <p:cNvSpPr>
            <a:spLocks noGrp="1"/>
          </p:cNvSpPr>
          <p:nvPr>
            <p:ph type="title"/>
          </p:nvPr>
        </p:nvSpPr>
        <p:spPr/>
        <p:txBody>
          <a:bodyPr/>
          <a:lstStyle/>
          <a:p>
            <a:r>
              <a:rPr lang="en-IN" dirty="0"/>
              <a:t>                 THANK YOU</a:t>
            </a:r>
          </a:p>
        </p:txBody>
      </p:sp>
    </p:spTree>
    <p:extLst>
      <p:ext uri="{BB962C8B-B14F-4D97-AF65-F5344CB8AC3E}">
        <p14:creationId xmlns:p14="http://schemas.microsoft.com/office/powerpoint/2010/main" val="323590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Problem Statement</a:t>
            </a:r>
            <a:endParaRPr dirty="0"/>
          </a:p>
        </p:txBody>
      </p:sp>
      <p:sp>
        <p:nvSpPr>
          <p:cNvPr id="95" name="Google Shape;95;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2000" dirty="0">
                <a:latin typeface="Times New Roman" panose="02020603050405020304" pitchFamily="18" charset="0"/>
                <a:cs typeface="Times New Roman" panose="02020603050405020304" pitchFamily="18" charset="0"/>
              </a:rPr>
              <a:t>Identifying medicinal leaves accurately is challenging, especially for individuals without botanical expertise. Misidentification can lead to improper use and health risks. This project addresses the need for an efficient and user-friendly solution to identify medicinal leaves, their scientific names, and their uses using image processing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dirty="0"/>
              <a:t>Scope of the Project</a:t>
            </a:r>
            <a:endParaRPr dirty="0"/>
          </a:p>
        </p:txBody>
      </p:sp>
      <p:sp>
        <p:nvSpPr>
          <p:cNvPr id="101" name="Google Shape;101;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Areas the Project Focuses On</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Developing a system to identify medicinal leaves using image processing.</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Providing information about the leaf’s scientific name and its medicinal uses.</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Storing data for future references in a MongoDB database.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Expected Impact or Benefits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Helps promote the correct use of medicinal plants.</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Simplifies leaf identification for herbal medicine practitioners, researchers, and enthusiasts.</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Enhances awareness of medicinal plant applications.</a:t>
            </a: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dirty="0"/>
              <a:t>Project Design</a:t>
            </a:r>
            <a:endParaRPr dirty="0"/>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Components Involved</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Hardware</a:t>
            </a:r>
            <a:r>
              <a:rPr lang="en-IN" sz="1800" dirty="0">
                <a:latin typeface="Times New Roman" panose="02020603050405020304" pitchFamily="18" charset="0"/>
                <a:cs typeface="Times New Roman" panose="02020603050405020304" pitchFamily="18" charset="0"/>
              </a:rPr>
              <a:t>: Camera or smartphone for capturing images, computer for processing.</a:t>
            </a: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Software</a:t>
            </a:r>
            <a:r>
              <a:rPr lang="en-IN" sz="1800" dirty="0">
                <a:latin typeface="Times New Roman" panose="02020603050405020304" pitchFamily="18" charset="0"/>
                <a:cs typeface="Times New Roman" panose="02020603050405020304" pitchFamily="18" charset="0"/>
              </a:rPr>
              <a:t>: Python (OpenCV, NumPy)and flask for backend, HTML, CSS for frontend, MongoDB for database, Visual Studio Code for development.</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System Design or Block Diagram</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Include a flowchart or block diagram representing:</a:t>
            </a:r>
          </a:p>
          <a:p>
            <a:pPr marL="742950" lvl="1"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Image acquisition → Preprocessing → Feature extraction → Database matching → Display results.</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4958-1FB2-EBC7-5B84-DDAFC42454EC}"/>
              </a:ext>
            </a:extLst>
          </p:cNvPr>
          <p:cNvSpPr>
            <a:spLocks noGrp="1"/>
          </p:cNvSpPr>
          <p:nvPr>
            <p:ph type="title"/>
          </p:nvPr>
        </p:nvSpPr>
        <p:spPr/>
        <p:txBody>
          <a:bodyPr>
            <a:normAutofit fontScale="90000"/>
          </a:bodyPr>
          <a:lstStyle/>
          <a:p>
            <a:r>
              <a:rPr lang="en-IN" dirty="0"/>
              <a:t>                             System Architecture</a:t>
            </a:r>
          </a:p>
        </p:txBody>
      </p:sp>
      <p:sp>
        <p:nvSpPr>
          <p:cNvPr id="3" name="Text Placeholder 2">
            <a:extLst>
              <a:ext uri="{FF2B5EF4-FFF2-40B4-BE49-F238E27FC236}">
                <a16:creationId xmlns:a16="http://schemas.microsoft.com/office/drawing/2014/main" id="{E40DA011-A49E-1939-27F5-EEDEE8243952}"/>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FF6E8EC9-B495-6180-CA8A-ED8026412638}"/>
              </a:ext>
            </a:extLst>
          </p:cNvPr>
          <p:cNvPicPr>
            <a:picLocks noChangeAspect="1"/>
          </p:cNvPicPr>
          <p:nvPr/>
        </p:nvPicPr>
        <p:blipFill>
          <a:blip r:embed="rId2"/>
          <a:stretch>
            <a:fillRect/>
          </a:stretch>
        </p:blipFill>
        <p:spPr>
          <a:xfrm>
            <a:off x="2282283" y="1229876"/>
            <a:ext cx="3880624" cy="3339000"/>
          </a:xfrm>
          <a:prstGeom prst="rect">
            <a:avLst/>
          </a:prstGeom>
        </p:spPr>
      </p:pic>
    </p:spTree>
    <p:extLst>
      <p:ext uri="{BB962C8B-B14F-4D97-AF65-F5344CB8AC3E}">
        <p14:creationId xmlns:p14="http://schemas.microsoft.com/office/powerpoint/2010/main" val="56663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dirty="0"/>
              <a:t>Methodology</a:t>
            </a:r>
            <a:endParaRPr dirty="0"/>
          </a:p>
        </p:txBody>
      </p:sp>
      <p:sp>
        <p:nvSpPr>
          <p:cNvPr id="13" name="Text Placeholder 12">
            <a:extLst>
              <a:ext uri="{FF2B5EF4-FFF2-40B4-BE49-F238E27FC236}">
                <a16:creationId xmlns:a16="http://schemas.microsoft.com/office/drawing/2014/main" id="{86683944-2F82-0F7E-5539-7B21CEB24A07}"/>
              </a:ext>
            </a:extLst>
          </p:cNvPr>
          <p:cNvSpPr>
            <a:spLocks noGrp="1" noChangeArrowheads="1"/>
          </p:cNvSpPr>
          <p:nvPr>
            <p:ph type="body" idx="1"/>
          </p:nvPr>
        </p:nvSpPr>
        <p:spPr bwMode="auto">
          <a:xfrm>
            <a:off x="311150" y="1329908"/>
            <a:ext cx="669285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Steps or Approach Followed</a:t>
            </a: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Capturing or selecting an image of a medicinal leaf from the dataset.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2.Extracting features using image processing techniques.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3.Matching features with the MongoDB database.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4.Displaying the leaf name, scientific name, and medicinal uses.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Tools and Technologies Used</a:t>
            </a: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OpenCV: For image processing.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NumPy: For numerical computations.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Flask: To build the user interface.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MongoDB: For storing leaf metadata.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dirty="0"/>
              <a:t>Implementation</a:t>
            </a:r>
            <a:endParaRPr dirty="0"/>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Highlights of the Code and Database Design</a:t>
            </a:r>
            <a:r>
              <a:rPr lang="en-IN" sz="1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script to process images and extract features.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Flask-based web interface to upload images and display results.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MongoDB database schema for storing:</a:t>
            </a:r>
          </a:p>
          <a:p>
            <a:pPr marL="1143000" lvl="2" indent="-2286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Leaf Name</a:t>
            </a:r>
          </a:p>
          <a:p>
            <a:pPr marL="1143000" lvl="2" indent="-2286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Scientific Name</a:t>
            </a:r>
          </a:p>
          <a:p>
            <a:pPr marL="1143000" lvl="2" indent="-2286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Features</a:t>
            </a:r>
          </a:p>
          <a:p>
            <a:pPr marL="1143000" lvl="2" indent="-2286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Medicinal Uses</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Screenshots or Snippets</a:t>
            </a:r>
            <a:r>
              <a:rPr lang="en-IN" sz="1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Preprocessed</a:t>
            </a:r>
            <a:r>
              <a:rPr lang="en-IN" dirty="0">
                <a:latin typeface="Times New Roman" panose="02020603050405020304" pitchFamily="18" charset="0"/>
                <a:cs typeface="Times New Roman" panose="02020603050405020304" pitchFamily="18" charset="0"/>
              </a:rPr>
              <a:t> image examples.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code snippets for feature extraction.</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schema visualization.</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Flask interface screenshot (upload page and output display).</a:t>
            </a: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0F25-30BF-F587-58FE-D3F0DD801FC5}"/>
              </a:ext>
            </a:extLst>
          </p:cNvPr>
          <p:cNvSpPr>
            <a:spLocks noGrp="1"/>
          </p:cNvSpPr>
          <p:nvPr>
            <p:ph type="title"/>
          </p:nvPr>
        </p:nvSpPr>
        <p:spPr/>
        <p:txBody>
          <a:bodyPr>
            <a:normAutofit fontScale="90000"/>
          </a:bodyPr>
          <a:lstStyle/>
          <a:p>
            <a:r>
              <a:rPr lang="en-IN" dirty="0"/>
              <a:t>                                          Results</a:t>
            </a:r>
          </a:p>
        </p:txBody>
      </p:sp>
      <p:sp>
        <p:nvSpPr>
          <p:cNvPr id="4" name="Rectangle 1">
            <a:extLst>
              <a:ext uri="{FF2B5EF4-FFF2-40B4-BE49-F238E27FC236}">
                <a16:creationId xmlns:a16="http://schemas.microsoft.com/office/drawing/2014/main" id="{3511C1BA-396A-BBD7-80C5-735D2EE80880}"/>
              </a:ext>
            </a:extLst>
          </p:cNvPr>
          <p:cNvSpPr>
            <a:spLocks noGrp="1" noChangeArrowheads="1"/>
          </p:cNvSpPr>
          <p:nvPr>
            <p:ph type="body" idx="1"/>
          </p:nvPr>
        </p:nvSpPr>
        <p:spPr bwMode="auto">
          <a:xfrm>
            <a:off x="311700" y="1745213"/>
            <a:ext cx="70615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Output or Outcomes Achieved</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Accurate identification of medicinal leaves.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Display of information including name, scientific name, and 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Organized and accessible database of medicinal plant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Screenshots</a:t>
            </a:r>
            <a:r>
              <a:rPr kumimoji="0" lang="en-US" altLang="en-US" sz="18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Accuracy comparison (predicted vs actual leaf names).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2"/>
                </a:solidFill>
                <a:effectLst/>
                <a:latin typeface="Arial" panose="020B0604020202020204" pitchFamily="34" charset="0"/>
              </a:rPr>
              <a:t>Screenshots of the output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10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E577-B4C2-FD93-53E0-4D8C0EBA3B7F}"/>
              </a:ext>
            </a:extLst>
          </p:cNvPr>
          <p:cNvSpPr>
            <a:spLocks noGrp="1"/>
          </p:cNvSpPr>
          <p:nvPr>
            <p:ph type="title"/>
          </p:nvPr>
        </p:nvSpPr>
        <p:spPr/>
        <p:txBody>
          <a:bodyPr>
            <a:normAutofit fontScale="90000"/>
          </a:bodyPr>
          <a:lstStyle/>
          <a:p>
            <a:r>
              <a:rPr lang="en-IN" dirty="0"/>
              <a:t>                                 Result Snapshots</a:t>
            </a:r>
          </a:p>
        </p:txBody>
      </p:sp>
      <p:sp>
        <p:nvSpPr>
          <p:cNvPr id="3" name="Text Placeholder 2">
            <a:extLst>
              <a:ext uri="{FF2B5EF4-FFF2-40B4-BE49-F238E27FC236}">
                <a16:creationId xmlns:a16="http://schemas.microsoft.com/office/drawing/2014/main" id="{5158472F-0D8C-9A3F-95F5-1C5D06A0CB65}"/>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B05B3378-F83E-A6A6-D81D-57A8EBFB52FC}"/>
              </a:ext>
            </a:extLst>
          </p:cNvPr>
          <p:cNvPicPr>
            <a:picLocks noChangeAspect="1"/>
          </p:cNvPicPr>
          <p:nvPr/>
        </p:nvPicPr>
        <p:blipFill>
          <a:blip r:embed="rId2"/>
          <a:stretch>
            <a:fillRect/>
          </a:stretch>
        </p:blipFill>
        <p:spPr>
          <a:xfrm>
            <a:off x="2267416" y="1317523"/>
            <a:ext cx="4423316" cy="3163704"/>
          </a:xfrm>
          <a:prstGeom prst="rect">
            <a:avLst/>
          </a:prstGeom>
        </p:spPr>
      </p:pic>
    </p:spTree>
    <p:extLst>
      <p:ext uri="{BB962C8B-B14F-4D97-AF65-F5344CB8AC3E}">
        <p14:creationId xmlns:p14="http://schemas.microsoft.com/office/powerpoint/2010/main" val="1851172393"/>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727</Words>
  <Application>Microsoft Office PowerPoint</Application>
  <PresentationFormat>On-screen Show (16:9)</PresentationFormat>
  <Paragraphs>92</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Roboto</vt:lpstr>
      <vt:lpstr>Times New Roman</vt:lpstr>
      <vt:lpstr>Geometric</vt:lpstr>
      <vt:lpstr>Mini Project  on            “   Medicinal leaf name detection using image processing  “</vt:lpstr>
      <vt:lpstr>Problem Statement</vt:lpstr>
      <vt:lpstr>Scope of the Project</vt:lpstr>
      <vt:lpstr>Project Design</vt:lpstr>
      <vt:lpstr>                             System Architecture</vt:lpstr>
      <vt:lpstr>Methodology</vt:lpstr>
      <vt:lpstr>Implementation</vt:lpstr>
      <vt:lpstr>                                          Results</vt:lpstr>
      <vt:lpstr>                                 Result Snapshots</vt:lpstr>
      <vt:lpstr>                              Result Snapshots</vt:lpstr>
      <vt:lpstr>                               Result Snapshot </vt:lpstr>
      <vt:lpstr>                                 Challenges Faced</vt:lpstr>
      <vt:lpstr>                                   Future Work</vt:lpstr>
      <vt:lpstr>                                     Conclusion</vt:lpstr>
      <vt:lpstr>                                      GitHub Link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Yashaswini M J</dc:creator>
  <cp:lastModifiedBy>Spandana H G</cp:lastModifiedBy>
  <cp:revision>8</cp:revision>
  <dcterms:modified xsi:type="dcterms:W3CDTF">2024-12-21T12:44:35Z</dcterms:modified>
</cp:coreProperties>
</file>