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28" y="1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4888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42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a4ea851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a4ea851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72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a4ea8511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a4ea8511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55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a4ea8511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a4ea8511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62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fa4ea8511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fa4ea8511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492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fa4ea8511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fa4ea8511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21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60950" y="1403250"/>
            <a:ext cx="8222100" cy="11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1800" dirty="0"/>
              <a:t>Mini Project - Synopsis on </a:t>
            </a:r>
            <a:endParaRPr sz="1800" dirty="0"/>
          </a:p>
          <a:p>
            <a:pPr marL="0" lvl="0" indent="0" algn="l" rtl="0">
              <a:spcBef>
                <a:spcPts val="0"/>
              </a:spcBef>
              <a:spcAft>
                <a:spcPts val="0"/>
              </a:spcAft>
              <a:buSzPts val="990"/>
              <a:buNone/>
            </a:pPr>
            <a:r>
              <a:rPr lang="en-GB" sz="2880" dirty="0"/>
              <a:t>                    </a:t>
            </a:r>
            <a:r>
              <a:rPr lang="en-GB" sz="2400" dirty="0"/>
              <a:t>Medicinal Leaf Name Detection </a:t>
            </a:r>
            <a:br>
              <a:rPr lang="en-GB" sz="2400" dirty="0"/>
            </a:br>
            <a:r>
              <a:rPr lang="en-GB" sz="2400" dirty="0"/>
              <a:t>                             Using Image Processing        </a:t>
            </a:r>
            <a:endParaRPr sz="2400" dirty="0"/>
          </a:p>
        </p:txBody>
      </p:sp>
      <p:sp>
        <p:nvSpPr>
          <p:cNvPr id="86" name="Google Shape;86;p13"/>
          <p:cNvSpPr txBox="1">
            <a:spLocks noGrp="1"/>
          </p:cNvSpPr>
          <p:nvPr>
            <p:ph type="subTitle" idx="1"/>
          </p:nvPr>
        </p:nvSpPr>
        <p:spPr>
          <a:xfrm>
            <a:off x="598100" y="2715926"/>
            <a:ext cx="8222100" cy="2075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GB" sz="2500" dirty="0"/>
              <a:t>Presented By,</a:t>
            </a:r>
            <a:endParaRPr sz="2500" dirty="0"/>
          </a:p>
          <a:p>
            <a:pPr marL="0" lvl="0" indent="0" algn="l" rtl="0">
              <a:spcBef>
                <a:spcPts val="0"/>
              </a:spcBef>
              <a:spcAft>
                <a:spcPts val="0"/>
              </a:spcAft>
              <a:buNone/>
            </a:pPr>
            <a:endParaRPr sz="2500" dirty="0"/>
          </a:p>
          <a:p>
            <a:pPr marL="0" lvl="0" indent="0" algn="l" rtl="0">
              <a:spcBef>
                <a:spcPts val="0"/>
              </a:spcBef>
              <a:spcAft>
                <a:spcPts val="0"/>
              </a:spcAft>
              <a:buNone/>
            </a:pPr>
            <a:r>
              <a:rPr lang="en-GB" sz="2500" dirty="0"/>
              <a:t>Yashaswini M J (4AI22CD063)</a:t>
            </a:r>
            <a:endParaRPr sz="2500" dirty="0"/>
          </a:p>
          <a:p>
            <a:pPr marL="0" lvl="0" indent="0" algn="l" rtl="0">
              <a:spcBef>
                <a:spcPts val="0"/>
              </a:spcBef>
              <a:spcAft>
                <a:spcPts val="0"/>
              </a:spcAft>
              <a:buNone/>
            </a:pPr>
            <a:r>
              <a:rPr lang="en-GB" sz="2500" dirty="0" err="1"/>
              <a:t>Spandana</a:t>
            </a:r>
            <a:r>
              <a:rPr lang="en-GB" sz="2500" dirty="0"/>
              <a:t> H G(4AI22CD053)</a:t>
            </a:r>
            <a:endParaRPr sz="2500" dirty="0"/>
          </a:p>
          <a:p>
            <a:pPr marL="0" lvl="0" indent="0" algn="l" rtl="0">
              <a:spcBef>
                <a:spcPts val="0"/>
              </a:spcBef>
              <a:spcAft>
                <a:spcPts val="0"/>
              </a:spcAft>
              <a:buNone/>
            </a:pPr>
            <a:r>
              <a:rPr lang="en-GB" sz="2500" dirty="0"/>
              <a:t>Shalini L S(4AI22CD047)</a:t>
            </a:r>
            <a:endParaRPr sz="2500" dirty="0"/>
          </a:p>
          <a:p>
            <a:pPr marL="0" lvl="0" indent="0" algn="l" rtl="0">
              <a:spcBef>
                <a:spcPts val="0"/>
              </a:spcBef>
              <a:spcAft>
                <a:spcPts val="0"/>
              </a:spcAft>
              <a:buNone/>
            </a:pPr>
            <a:r>
              <a:rPr lang="en-GB" sz="2500"/>
              <a:t>Krushitha</a:t>
            </a:r>
            <a:r>
              <a:rPr lang="en-GB" sz="2500" dirty="0"/>
              <a:t> P R(4AI22CD029)</a:t>
            </a:r>
            <a:endParaRPr sz="2500" dirty="0"/>
          </a:p>
          <a:p>
            <a:pPr marL="0" lvl="0" indent="0" algn="l" rtl="0">
              <a:spcBef>
                <a:spcPts val="0"/>
              </a:spcBef>
              <a:spcAft>
                <a:spcPts val="0"/>
              </a:spcAft>
              <a:buNone/>
            </a:pPr>
            <a:endParaRPr sz="1800" dirty="0"/>
          </a:p>
          <a:p>
            <a:pPr marL="0" lvl="0" indent="0" algn="l" rtl="0">
              <a:spcBef>
                <a:spcPts val="0"/>
              </a:spcBef>
              <a:spcAft>
                <a:spcPts val="0"/>
              </a:spcAft>
              <a:buNone/>
            </a:pPr>
            <a:endParaRPr dirty="0"/>
          </a:p>
          <a:p>
            <a:pPr marL="0" lvl="0" indent="0" algn="l" rtl="0">
              <a:spcBef>
                <a:spcPts val="0"/>
              </a:spcBef>
              <a:spcAft>
                <a:spcPts val="0"/>
              </a:spcAft>
              <a:buNone/>
            </a:pPr>
            <a:r>
              <a:rPr lang="en-GB" dirty="0"/>
              <a:t>														</a:t>
            </a:r>
            <a:r>
              <a:rPr lang="en-GB" sz="2827" dirty="0"/>
              <a:t>Under the Guidance of </a:t>
            </a:r>
            <a:endParaRPr sz="2827" dirty="0"/>
          </a:p>
          <a:p>
            <a:pPr marL="0" lvl="0" indent="0" algn="l" rtl="0">
              <a:spcBef>
                <a:spcPts val="0"/>
              </a:spcBef>
              <a:spcAft>
                <a:spcPts val="0"/>
              </a:spcAft>
              <a:buNone/>
            </a:pPr>
            <a:r>
              <a:rPr lang="en-GB" sz="2827" dirty="0"/>
              <a:t>														Prof. Adarsh M J</a:t>
            </a:r>
            <a:endParaRPr sz="2827" dirty="0"/>
          </a:p>
          <a:p>
            <a:pPr marL="0" lvl="0" indent="0" algn="l" rtl="0">
              <a:spcBef>
                <a:spcPts val="0"/>
              </a:spcBef>
              <a:spcAft>
                <a:spcPts val="0"/>
              </a:spcAft>
              <a:buNone/>
            </a:pPr>
            <a:endParaRPr sz="2827" dirty="0"/>
          </a:p>
        </p:txBody>
      </p:sp>
      <p:pic>
        <p:nvPicPr>
          <p:cNvPr id="87" name="Google Shape;87;p13"/>
          <p:cNvPicPr preferRelativeResize="0"/>
          <p:nvPr/>
        </p:nvPicPr>
        <p:blipFill>
          <a:blip r:embed="rId3">
            <a:alphaModFix/>
          </a:blip>
          <a:stretch>
            <a:fillRect/>
          </a:stretch>
        </p:blipFill>
        <p:spPr>
          <a:xfrm>
            <a:off x="173750" y="64025"/>
            <a:ext cx="1352225" cy="1381625"/>
          </a:xfrm>
          <a:prstGeom prst="rect">
            <a:avLst/>
          </a:prstGeom>
          <a:noFill/>
          <a:ln>
            <a:noFill/>
          </a:ln>
        </p:spPr>
      </p:pic>
      <p:pic>
        <p:nvPicPr>
          <p:cNvPr id="88" name="Google Shape;88;p13"/>
          <p:cNvPicPr preferRelativeResize="0"/>
          <p:nvPr/>
        </p:nvPicPr>
        <p:blipFill>
          <a:blip r:embed="rId4">
            <a:alphaModFix/>
          </a:blip>
          <a:stretch>
            <a:fillRect/>
          </a:stretch>
        </p:blipFill>
        <p:spPr>
          <a:xfrm>
            <a:off x="7572184" y="-101910"/>
            <a:ext cx="1672366" cy="1622375"/>
          </a:xfrm>
          <a:prstGeom prst="rect">
            <a:avLst/>
          </a:prstGeom>
          <a:noFill/>
          <a:ln>
            <a:noFill/>
          </a:ln>
        </p:spPr>
      </p:pic>
      <p:sp>
        <p:nvSpPr>
          <p:cNvPr id="89" name="Google Shape;89;p13"/>
          <p:cNvSpPr txBox="1"/>
          <p:nvPr/>
        </p:nvSpPr>
        <p:spPr>
          <a:xfrm>
            <a:off x="1974148" y="170271"/>
            <a:ext cx="4972800" cy="10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a:latin typeface="Roboto"/>
                <a:ea typeface="Roboto"/>
                <a:cs typeface="Roboto"/>
                <a:sym typeface="Roboto"/>
              </a:rPr>
              <a:t>Dept. of CS&amp;E ( DATA SCIENCE)</a:t>
            </a:r>
            <a:endParaRPr sz="1800" b="1" dirty="0">
              <a:latin typeface="Roboto"/>
              <a:ea typeface="Roboto"/>
              <a:cs typeface="Roboto"/>
              <a:sym typeface="Roboto"/>
            </a:endParaRPr>
          </a:p>
          <a:p>
            <a:pPr marL="0" lvl="0" indent="0" algn="ctr" rtl="0">
              <a:spcBef>
                <a:spcPts val="0"/>
              </a:spcBef>
              <a:spcAft>
                <a:spcPts val="0"/>
              </a:spcAft>
              <a:buNone/>
            </a:pPr>
            <a:r>
              <a:rPr lang="en-GB" sz="1800" b="1" dirty="0" err="1">
                <a:latin typeface="Roboto"/>
                <a:ea typeface="Roboto"/>
                <a:cs typeface="Roboto"/>
                <a:sym typeface="Roboto"/>
              </a:rPr>
              <a:t>Adichunchanagiri</a:t>
            </a:r>
            <a:r>
              <a:rPr lang="en-GB" sz="1800" b="1" dirty="0">
                <a:latin typeface="Roboto"/>
                <a:ea typeface="Roboto"/>
                <a:cs typeface="Roboto"/>
                <a:sym typeface="Roboto"/>
              </a:rPr>
              <a:t> Institute of Technology</a:t>
            </a:r>
            <a:endParaRPr sz="1800" b="1" dirty="0">
              <a:latin typeface="Roboto"/>
              <a:ea typeface="Roboto"/>
              <a:cs typeface="Roboto"/>
              <a:sym typeface="Roboto"/>
            </a:endParaRPr>
          </a:p>
          <a:p>
            <a:pPr marL="0" lvl="0" indent="0" algn="ctr" rtl="0">
              <a:spcBef>
                <a:spcPts val="0"/>
              </a:spcBef>
              <a:spcAft>
                <a:spcPts val="0"/>
              </a:spcAft>
              <a:buNone/>
            </a:pPr>
            <a:r>
              <a:rPr lang="en-GB" sz="1800" b="1" dirty="0" err="1">
                <a:latin typeface="Roboto"/>
                <a:ea typeface="Roboto"/>
                <a:cs typeface="Roboto"/>
                <a:sym typeface="Roboto"/>
              </a:rPr>
              <a:t>Chikkamagaluru</a:t>
            </a:r>
            <a:r>
              <a:rPr lang="en-GB" sz="1800" b="1" dirty="0">
                <a:latin typeface="Roboto"/>
                <a:ea typeface="Roboto"/>
                <a:cs typeface="Roboto"/>
                <a:sym typeface="Roboto"/>
              </a:rPr>
              <a:t> - 577102</a:t>
            </a:r>
            <a:endParaRPr sz="1800" b="1"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30057" y="140579"/>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About The Project (Description)</a:t>
            </a:r>
            <a:endParaRPr dirty="0"/>
          </a:p>
        </p:txBody>
      </p:sp>
      <p:sp>
        <p:nvSpPr>
          <p:cNvPr id="95" name="Google Shape;95;p14"/>
          <p:cNvSpPr txBox="1">
            <a:spLocks noGrp="1"/>
          </p:cNvSpPr>
          <p:nvPr>
            <p:ph type="body" idx="1"/>
          </p:nvPr>
        </p:nvSpPr>
        <p:spPr>
          <a:xfrm>
            <a:off x="148415" y="634079"/>
            <a:ext cx="8520600" cy="33390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1200"/>
              </a:spcAft>
              <a:buNone/>
            </a:pPr>
            <a:r>
              <a:rPr lang="en-US" dirty="0">
                <a:solidFill>
                  <a:schemeClr val="bg2">
                    <a:lumMod val="50000"/>
                  </a:schemeClr>
                </a:solidFill>
              </a:rPr>
              <a:t>This project involves building a system that can detect and identify the names of medicinal leaves based on their visual features using image processing techniques. The aim is to automate the recognition of medicinal plants by analyzing leaf images and providing accurate names of the leaves. This could be useful for herbalists, botanists, healthcare professionals, and those interested in natural remedies.</a:t>
            </a:r>
          </a:p>
          <a:p>
            <a:pPr marL="0" lvl="0" indent="0" algn="just" rtl="0">
              <a:spcBef>
                <a:spcPts val="0"/>
              </a:spcBef>
              <a:spcAft>
                <a:spcPts val="1200"/>
              </a:spcAft>
              <a:buNone/>
            </a:pPr>
            <a:r>
              <a:rPr lang="en-US" b="1" u="sng" dirty="0">
                <a:solidFill>
                  <a:schemeClr val="bg2">
                    <a:lumMod val="50000"/>
                  </a:schemeClr>
                </a:solidFill>
              </a:rPr>
              <a:t>Key points:</a:t>
            </a:r>
          </a:p>
          <a:p>
            <a:pPr algn="just">
              <a:buFont typeface="Arial" panose="020B0604020202020204" pitchFamily="34" charset="0"/>
              <a:buChar char="•"/>
            </a:pPr>
            <a:r>
              <a:rPr lang="en-US" dirty="0">
                <a:solidFill>
                  <a:schemeClr val="bg2">
                    <a:lumMod val="50000"/>
                  </a:schemeClr>
                </a:solidFill>
              </a:rPr>
              <a:t>Automatically detects and classifies medicinal leaves.</a:t>
            </a:r>
          </a:p>
          <a:p>
            <a:pPr algn="just">
              <a:buFont typeface="Arial" panose="020B0604020202020204" pitchFamily="34" charset="0"/>
              <a:buChar char="•"/>
            </a:pPr>
            <a:r>
              <a:rPr lang="en-US" dirty="0">
                <a:solidFill>
                  <a:schemeClr val="bg2">
                    <a:lumMod val="50000"/>
                  </a:schemeClr>
                </a:solidFill>
              </a:rPr>
              <a:t>Outputs the name of the leaf and information about its medicinal uses.</a:t>
            </a:r>
          </a:p>
          <a:p>
            <a:pPr algn="just">
              <a:buFont typeface="Arial" panose="020B0604020202020204" pitchFamily="34" charset="0"/>
              <a:buChar char="•"/>
            </a:pPr>
            <a:r>
              <a:rPr lang="en-US" dirty="0">
                <a:solidFill>
                  <a:schemeClr val="bg2">
                    <a:lumMod val="50000"/>
                  </a:schemeClr>
                </a:solidFill>
              </a:rPr>
              <a:t>Utilizes advanced image processing techniques for accurate leaf identification</a:t>
            </a:r>
            <a:r>
              <a:rPr lang="en-US" dirty="0"/>
              <a:t>.</a:t>
            </a:r>
          </a:p>
          <a:p>
            <a:pPr marL="0" lvl="0" indent="0" algn="just" rtl="0">
              <a:spcBef>
                <a:spcPts val="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111284" y="222109"/>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Motivation (Reasons for Choosing the Topic)</a:t>
            </a:r>
            <a:endParaRPr dirty="0"/>
          </a:p>
        </p:txBody>
      </p:sp>
      <p:sp>
        <p:nvSpPr>
          <p:cNvPr id="3" name="Text Placeholder 2">
            <a:extLst>
              <a:ext uri="{FF2B5EF4-FFF2-40B4-BE49-F238E27FC236}">
                <a16:creationId xmlns:a16="http://schemas.microsoft.com/office/drawing/2014/main" id="{39C8F1EA-75D2-60A2-E8F2-0EB6717B020F}"/>
              </a:ext>
            </a:extLst>
          </p:cNvPr>
          <p:cNvSpPr>
            <a:spLocks noGrp="1" noChangeArrowheads="1"/>
          </p:cNvSpPr>
          <p:nvPr>
            <p:ph type="body" idx="1"/>
          </p:nvPr>
        </p:nvSpPr>
        <p:spPr bwMode="auto">
          <a:xfrm>
            <a:off x="-3432132" y="885387"/>
            <a:ext cx="1220180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657600" lvl="8" indent="0" algn="just" eaLnBrk="0" fontAlgn="base" hangingPunct="0">
              <a:lnSpc>
                <a:spcPct val="100000"/>
              </a:lnSpc>
              <a:spcBef>
                <a:spcPct val="0"/>
              </a:spcBef>
              <a:spcAft>
                <a:spcPct val="0"/>
              </a:spcAft>
              <a:buClrTx/>
              <a:buSzTx/>
              <a:buNone/>
            </a:pPr>
            <a:r>
              <a:rPr lang="en-US" sz="2000" b="1" dirty="0"/>
              <a:t>1.Knowledge Gap in Medicinal Plant Identification</a:t>
            </a:r>
            <a:r>
              <a:rPr lang="en-US" sz="2000" dirty="0"/>
              <a:t>: Many people are unfamiliar with the names and uses of medicinal plants, even though these plants are valuable for treating a wide range of illnesses. A system that can recognize and name medicinal plants helps bridge this gap.</a:t>
            </a:r>
          </a:p>
          <a:p>
            <a:pPr marL="3657600" lvl="8" indent="0" algn="just" eaLnBrk="0" fontAlgn="base" hangingPunct="0">
              <a:lnSpc>
                <a:spcPct val="100000"/>
              </a:lnSpc>
              <a:spcBef>
                <a:spcPct val="0"/>
              </a:spcBef>
              <a:spcAft>
                <a:spcPct val="0"/>
              </a:spcAft>
              <a:buClrTx/>
              <a:buSzTx/>
              <a:buNone/>
            </a:pPr>
            <a:r>
              <a:rPr lang="en-US" sz="2000" b="1" dirty="0"/>
              <a:t>2.Importance in Healthcare</a:t>
            </a:r>
            <a:r>
              <a:rPr lang="en-US" sz="2000" dirty="0"/>
              <a:t>: A tool that detects the names of these plants can be used by healthcare providers, herbalists, or individuals interested in alternative medicine.</a:t>
            </a:r>
          </a:p>
          <a:p>
            <a:pPr marL="3657600" lvl="8" indent="0" algn="just" eaLnBrk="0" fontAlgn="base" hangingPunct="0">
              <a:lnSpc>
                <a:spcPct val="100000"/>
              </a:lnSpc>
              <a:spcBef>
                <a:spcPct val="0"/>
              </a:spcBef>
              <a:spcAft>
                <a:spcPct val="0"/>
              </a:spcAft>
              <a:buClrTx/>
              <a:buSzTx/>
              <a:buNone/>
            </a:pPr>
            <a:r>
              <a:rPr lang="en-US" sz="2000" b="1" dirty="0"/>
              <a:t>3.Environmental and Medicinal Preservation</a:t>
            </a:r>
            <a:r>
              <a:rPr lang="en-US" sz="2000" dirty="0"/>
              <a:t>: Identifying medicinal plants can also promote awareness about their importance in environmental sustainability and healthcare, encouraging their preservation.</a:t>
            </a:r>
            <a:endParaRPr kumimoji="0" lang="en-US" altLang="en-US" sz="2000" b="0" i="0" u="none" strike="noStrike" cap="none" normalizeH="0" baseline="0" dirty="0">
              <a:ln>
                <a:noFill/>
              </a:ln>
              <a:solidFill>
                <a:schemeClr val="bg2"/>
              </a:solidFill>
              <a:effectLst/>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Problem Definition</a:t>
            </a:r>
            <a:endParaRPr dirty="0"/>
          </a:p>
        </p:txBody>
      </p:sp>
      <p:sp>
        <p:nvSpPr>
          <p:cNvPr id="107" name="Google Shape;107;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indent="0" algn="just">
              <a:spcAft>
                <a:spcPts val="1200"/>
              </a:spcAft>
              <a:buNone/>
            </a:pPr>
            <a:r>
              <a:rPr lang="en-IN" sz="2000" kern="100" dirty="0">
                <a:solidFill>
                  <a:srgbClr val="000000"/>
                </a:solidFill>
                <a:effectLst/>
                <a:latin typeface="Roboto" panose="02000000000000000000" pitchFamily="2" charset="0"/>
                <a:ea typeface="Roboto" panose="02000000000000000000" pitchFamily="2" charset="0"/>
                <a:cs typeface="Roboto" panose="02000000000000000000" pitchFamily="2" charset="0"/>
              </a:rPr>
              <a:t>The identification of medicinal leaves plays an important role in herbal medicine, traditional healing practices, and biodiversity conservation. Manual identification is time-consuming and can lead to errors due to similarities between leaves. There is a need for an automated system that uses image processing techniques to analyse and identify medicinal leaves, providing a simpler method for recognizing different types of leaves without the complexity of machine learning models.</a:t>
            </a:r>
            <a:r>
              <a:rPr lang="en-IN" sz="2000" b="1" kern="10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endParaRPr lang="en-IN" sz="2000" kern="10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0" y="1789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Tools and Technology</a:t>
            </a:r>
            <a:endParaRPr dirty="0"/>
          </a:p>
        </p:txBody>
      </p:sp>
      <p:sp>
        <p:nvSpPr>
          <p:cNvPr id="113" name="Google Shape;113;p17"/>
          <p:cNvSpPr txBox="1">
            <a:spLocks noGrp="1"/>
          </p:cNvSpPr>
          <p:nvPr>
            <p:ph type="body" idx="1"/>
          </p:nvPr>
        </p:nvSpPr>
        <p:spPr>
          <a:xfrm>
            <a:off x="148862" y="902250"/>
            <a:ext cx="8520600" cy="3339000"/>
          </a:xfrm>
          <a:prstGeom prst="rect">
            <a:avLst/>
          </a:prstGeom>
        </p:spPr>
        <p:txBody>
          <a:bodyPr spcFirstLastPara="1" wrap="square" lIns="91425" tIns="91425" rIns="91425" bIns="91425" anchor="t" anchorCtr="0">
            <a:normAutofit fontScale="92500" lnSpcReduction="20000"/>
          </a:bodyPr>
          <a:lstStyle/>
          <a:p>
            <a:pPr marL="342900" lvl="0" algn="just" rtl="0">
              <a:spcBef>
                <a:spcPts val="0"/>
              </a:spcBef>
              <a:spcAft>
                <a:spcPts val="1200"/>
              </a:spcAft>
              <a:buFont typeface="Wingdings" panose="05000000000000000000" pitchFamily="2" charset="2"/>
              <a:buChar char="Ø"/>
            </a:pPr>
            <a:r>
              <a:rPr lang="en-IN" sz="2000" dirty="0">
                <a:solidFill>
                  <a:srgbClr val="000000"/>
                </a:solidFill>
                <a:effectLst/>
                <a:latin typeface="Roboto" panose="02000000000000000000" pitchFamily="2" charset="0"/>
                <a:ea typeface="Roboto" panose="02000000000000000000" pitchFamily="2" charset="0"/>
                <a:cs typeface="Roboto" panose="02000000000000000000" pitchFamily="2" charset="0"/>
              </a:rPr>
              <a:t>Programming Language: Python </a:t>
            </a:r>
          </a:p>
          <a:p>
            <a:pPr marL="342900" algn="just">
              <a:spcAft>
                <a:spcPts val="1200"/>
              </a:spcAft>
              <a:buFont typeface="Wingdings" panose="05000000000000000000" pitchFamily="2" charset="2"/>
              <a:buChar char="Ø"/>
            </a:pPr>
            <a:r>
              <a:rPr lang="en-IN" sz="2000" kern="100" dirty="0">
                <a:solidFill>
                  <a:srgbClr val="000000"/>
                </a:solidFill>
                <a:effectLst/>
                <a:latin typeface="Roboto" panose="02000000000000000000" pitchFamily="2" charset="0"/>
                <a:ea typeface="Roboto" panose="02000000000000000000" pitchFamily="2" charset="0"/>
                <a:cs typeface="Roboto" panose="02000000000000000000" pitchFamily="2" charset="0"/>
              </a:rPr>
              <a:t>Libraries: OpenCV (for image processing), NumPy (for numerical operations) </a:t>
            </a:r>
          </a:p>
          <a:p>
            <a:pPr marL="342900" algn="just">
              <a:spcAft>
                <a:spcPts val="1200"/>
              </a:spcAft>
              <a:buFont typeface="Wingdings" panose="05000000000000000000" pitchFamily="2" charset="2"/>
              <a:buChar char="Ø"/>
            </a:pPr>
            <a:r>
              <a:rPr lang="en-IN" sz="2000" kern="100" dirty="0">
                <a:solidFill>
                  <a:srgbClr val="000000"/>
                </a:solidFill>
                <a:effectLst/>
                <a:latin typeface="Roboto" panose="02000000000000000000" pitchFamily="2" charset="0"/>
                <a:ea typeface="Roboto" panose="02000000000000000000" pitchFamily="2" charset="0"/>
                <a:cs typeface="Roboto" panose="02000000000000000000" pitchFamily="2" charset="0"/>
              </a:rPr>
              <a:t>Database: A collection of reference images of medicinal leaves and their extracted feature values using Mongo db. </a:t>
            </a:r>
          </a:p>
          <a:p>
            <a:pPr marL="342900" algn="just">
              <a:spcAft>
                <a:spcPts val="1200"/>
              </a:spcAft>
              <a:buFont typeface="Wingdings" panose="05000000000000000000" pitchFamily="2" charset="2"/>
              <a:buChar char="Ø"/>
            </a:pPr>
            <a:r>
              <a:rPr lang="en-IN" sz="2000" kern="100" dirty="0">
                <a:solidFill>
                  <a:srgbClr val="000000"/>
                </a:solidFill>
                <a:effectLst/>
                <a:latin typeface="Roboto" panose="02000000000000000000" pitchFamily="2" charset="0"/>
                <a:ea typeface="Roboto" panose="02000000000000000000" pitchFamily="2" charset="0"/>
                <a:cs typeface="Roboto" panose="02000000000000000000" pitchFamily="2" charset="0"/>
              </a:rPr>
              <a:t>Hardware: Camera or smartphone for capturing leaf images, and a computer for processing.   </a:t>
            </a:r>
          </a:p>
          <a:p>
            <a:pPr marL="342900" algn="just">
              <a:spcAft>
                <a:spcPts val="1200"/>
              </a:spcAft>
              <a:buFont typeface="Wingdings" panose="05000000000000000000" pitchFamily="2" charset="2"/>
              <a:buChar char="Ø"/>
            </a:pPr>
            <a:r>
              <a:rPr lang="en-IN" sz="2000" kern="100" dirty="0">
                <a:solidFill>
                  <a:srgbClr val="000000"/>
                </a:solidFill>
                <a:effectLst/>
                <a:latin typeface="Roboto" panose="02000000000000000000" pitchFamily="2" charset="0"/>
                <a:ea typeface="Roboto" panose="02000000000000000000" pitchFamily="2" charset="0"/>
                <a:cs typeface="Roboto" panose="02000000000000000000" pitchFamily="2" charset="0"/>
              </a:rPr>
              <a:t>Software: </a:t>
            </a:r>
            <a:r>
              <a:rPr lang="en-IN" sz="2000" kern="10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Jupyter</a:t>
            </a:r>
            <a:r>
              <a:rPr lang="en-IN" sz="2000" kern="100" dirty="0">
                <a:solidFill>
                  <a:srgbClr val="000000"/>
                </a:solidFill>
                <a:effectLst/>
                <a:latin typeface="Roboto" panose="02000000000000000000" pitchFamily="2" charset="0"/>
                <a:ea typeface="Roboto" panose="02000000000000000000" pitchFamily="2" charset="0"/>
                <a:cs typeface="Roboto" panose="02000000000000000000" pitchFamily="2" charset="0"/>
              </a:rPr>
              <a:t> Notebook or Visual studio code </a:t>
            </a:r>
          </a:p>
          <a:p>
            <a:pPr marL="0" lvl="0" indent="0" algn="l" rtl="0">
              <a:spcBef>
                <a:spcPts val="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Expected Outcomes</a:t>
            </a:r>
            <a:endParaRPr dirty="0"/>
          </a:p>
        </p:txBody>
      </p:sp>
      <p:sp>
        <p:nvSpPr>
          <p:cNvPr id="119" name="Google Shape;119;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lvl="0" indent="-285750" algn="just" rtl="0">
              <a:spcBef>
                <a:spcPts val="0"/>
              </a:spcBef>
              <a:spcAft>
                <a:spcPts val="1200"/>
              </a:spcAft>
              <a:buFont typeface="Wingdings" panose="05000000000000000000" pitchFamily="2" charset="2"/>
              <a:buChar char="Ø"/>
            </a:pPr>
            <a:r>
              <a:rPr lang="en-IN" sz="2000" dirty="0">
                <a:solidFill>
                  <a:srgbClr val="000000"/>
                </a:solidFill>
                <a:effectLst/>
                <a:latin typeface="Roboto" panose="02000000000000000000" pitchFamily="2" charset="0"/>
                <a:ea typeface="Roboto" panose="02000000000000000000" pitchFamily="2" charset="0"/>
                <a:cs typeface="Roboto" panose="02000000000000000000" pitchFamily="2" charset="0"/>
              </a:rPr>
              <a:t>Creation of a reference database containing images and characteristics of common medicinal leaves.</a:t>
            </a:r>
          </a:p>
          <a:p>
            <a:pPr marL="285750" lvl="0" indent="-285750" algn="just" rtl="0">
              <a:spcBef>
                <a:spcPts val="0"/>
              </a:spcBef>
              <a:spcAft>
                <a:spcPts val="1200"/>
              </a:spcAft>
              <a:buFont typeface="Wingdings" panose="05000000000000000000" pitchFamily="2" charset="2"/>
              <a:buChar char="Ø"/>
            </a:pPr>
            <a:r>
              <a:rPr lang="en-IN" sz="2000" dirty="0">
                <a:solidFill>
                  <a:srgbClr val="000000"/>
                </a:solidFill>
                <a:effectLst/>
                <a:latin typeface="Roboto" panose="02000000000000000000" pitchFamily="2" charset="0"/>
                <a:ea typeface="Roboto" panose="02000000000000000000" pitchFamily="2" charset="0"/>
                <a:cs typeface="Roboto" panose="02000000000000000000" pitchFamily="2" charset="0"/>
              </a:rPr>
              <a:t> A software application where users can upload an image of a leaf and receive the detected name based on feature analysis.</a:t>
            </a:r>
          </a:p>
          <a:p>
            <a:pPr marL="285750" lvl="0" indent="-285750" algn="just" rtl="0">
              <a:spcBef>
                <a:spcPts val="0"/>
              </a:spcBef>
              <a:spcAft>
                <a:spcPts val="1200"/>
              </a:spcAft>
              <a:buFont typeface="Wingdings" panose="05000000000000000000" pitchFamily="2" charset="2"/>
              <a:buChar char="Ø"/>
            </a:pPr>
            <a:r>
              <a:rPr lang="en-IN" sz="200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IN" sz="2000" kern="100" dirty="0">
                <a:solidFill>
                  <a:srgbClr val="000000"/>
                </a:solidFill>
                <a:effectLst/>
                <a:latin typeface="Roboto" panose="02000000000000000000" pitchFamily="2" charset="0"/>
                <a:ea typeface="Roboto" panose="02000000000000000000" pitchFamily="2" charset="0"/>
                <a:cs typeface="Roboto" panose="02000000000000000000" pitchFamily="2" charset="0"/>
              </a:rPr>
              <a:t>Potential applications in herbal medicine, educational tools, and simple field studies</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64135" indent="0" algn="just">
              <a:lnSpc>
                <a:spcPct val="107000"/>
              </a:lnSpc>
              <a:spcAft>
                <a:spcPts val="755"/>
              </a:spcAft>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512</Words>
  <Application>Microsoft Office PowerPoint</Application>
  <PresentationFormat>On-screen Show (16:9)</PresentationFormat>
  <Paragraphs>37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Wingdings</vt:lpstr>
      <vt:lpstr>Arial</vt:lpstr>
      <vt:lpstr>Roboto</vt:lpstr>
      <vt:lpstr>Times New Roman</vt:lpstr>
      <vt:lpstr>Geometric</vt:lpstr>
      <vt:lpstr>Mini Project - Synopsis on                      Medicinal Leaf Name Detection                               Using Image Processing        </vt:lpstr>
      <vt:lpstr>About The Project (Description)</vt:lpstr>
      <vt:lpstr>Motivation (Reasons for Choosing the Topic)</vt:lpstr>
      <vt:lpstr>Problem Definition</vt:lpstr>
      <vt:lpstr>Tools and Technology</vt:lpstr>
      <vt:lpstr>Expected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Synopsis on                                     “            “</dc:title>
  <dc:creator>Yashaswini M J</dc:creator>
  <cp:lastModifiedBy>Yashaswini M J</cp:lastModifiedBy>
  <cp:revision>5</cp:revision>
  <dcterms:modified xsi:type="dcterms:W3CDTF">2024-10-14T17:43:32Z</dcterms:modified>
</cp:coreProperties>
</file>