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4"/>
  </p:notesMasterIdLst>
  <p:sldIdLst>
    <p:sldId id="256" r:id="rId2"/>
    <p:sldId id="269" r:id="rId3"/>
    <p:sldId id="260" r:id="rId4"/>
    <p:sldId id="261" r:id="rId5"/>
    <p:sldId id="270" r:id="rId6"/>
    <p:sldId id="263" r:id="rId7"/>
    <p:sldId id="271" r:id="rId8"/>
    <p:sldId id="279" r:id="rId9"/>
    <p:sldId id="262" r:id="rId10"/>
    <p:sldId id="280" r:id="rId11"/>
    <p:sldId id="278" r:id="rId12"/>
    <p:sldId id="303" r:id="rId13"/>
    <p:sldId id="307" r:id="rId14"/>
    <p:sldId id="308" r:id="rId15"/>
    <p:sldId id="309" r:id="rId16"/>
    <p:sldId id="310" r:id="rId17"/>
    <p:sldId id="312" r:id="rId18"/>
    <p:sldId id="277" r:id="rId19"/>
    <p:sldId id="264" r:id="rId20"/>
    <p:sldId id="265" r:id="rId21"/>
    <p:sldId id="306" r:id="rId22"/>
    <p:sldId id="266" r:id="rId23"/>
    <p:sldId id="284" r:id="rId24"/>
    <p:sldId id="285" r:id="rId25"/>
    <p:sldId id="298" r:id="rId26"/>
    <p:sldId id="267" r:id="rId27"/>
    <p:sldId id="268" r:id="rId28"/>
    <p:sldId id="283" r:id="rId29"/>
    <p:sldId id="297" r:id="rId30"/>
    <p:sldId id="282" r:id="rId31"/>
    <p:sldId id="286" r:id="rId32"/>
    <p:sldId id="287" r:id="rId33"/>
    <p:sldId id="299" r:id="rId34"/>
    <p:sldId id="305" r:id="rId35"/>
    <p:sldId id="300" r:id="rId36"/>
    <p:sldId id="301" r:id="rId37"/>
    <p:sldId id="302" r:id="rId38"/>
    <p:sldId id="313" r:id="rId39"/>
    <p:sldId id="314" r:id="rId40"/>
    <p:sldId id="315" r:id="rId41"/>
    <p:sldId id="316" r:id="rId42"/>
    <p:sldId id="317" r:id="rId43"/>
    <p:sldId id="304" r:id="rId44"/>
    <p:sldId id="288" r:id="rId45"/>
    <p:sldId id="289" r:id="rId46"/>
    <p:sldId id="290" r:id="rId47"/>
    <p:sldId id="291" r:id="rId48"/>
    <p:sldId id="292" r:id="rId49"/>
    <p:sldId id="293" r:id="rId50"/>
    <p:sldId id="294" r:id="rId51"/>
    <p:sldId id="295" r:id="rId52"/>
    <p:sldId id="29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8DF9CA-6018-4A3A-9694-56530FC15936}" type="datetimeFigureOut">
              <a:rPr lang="en-US" smtClean="0"/>
              <a:pPr/>
              <a:t>4/18/2022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4B09C5-D54E-44E9-A38E-F1E7BE380B4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B09C5-D54E-44E9-A38E-F1E7BE380B48}"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B0D4C3-0311-4A5C-8CCB-D5D172C34289}"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FA0C9-ED44-4795-8DBC-E6F550D6C6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B0D4C3-0311-4A5C-8CCB-D5D172C34289}"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FA0C9-ED44-4795-8DBC-E6F550D6C6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B0D4C3-0311-4A5C-8CCB-D5D172C34289}"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FA0C9-ED44-4795-8DBC-E6F550D6C6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B0D4C3-0311-4A5C-8CCB-D5D172C34289}"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FA0C9-ED44-4795-8DBC-E6F550D6C6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B0D4C3-0311-4A5C-8CCB-D5D172C34289}"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FA0C9-ED44-4795-8DBC-E6F550D6C6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B0D4C3-0311-4A5C-8CCB-D5D172C34289}" type="datetimeFigureOut">
              <a:rPr lang="en-US" smtClean="0"/>
              <a:pPr/>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FA0C9-ED44-4795-8DBC-E6F550D6C6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B0D4C3-0311-4A5C-8CCB-D5D172C34289}" type="datetimeFigureOut">
              <a:rPr lang="en-US" smtClean="0"/>
              <a:pPr/>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FA0C9-ED44-4795-8DBC-E6F550D6C6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B0D4C3-0311-4A5C-8CCB-D5D172C34289}" type="datetimeFigureOut">
              <a:rPr lang="en-US" smtClean="0"/>
              <a:pPr/>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FA0C9-ED44-4795-8DBC-E6F550D6C6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0D4C3-0311-4A5C-8CCB-D5D172C34289}" type="datetimeFigureOut">
              <a:rPr lang="en-US" smtClean="0"/>
              <a:pPr/>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FA0C9-ED44-4795-8DBC-E6F550D6C6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B0D4C3-0311-4A5C-8CCB-D5D172C34289}" type="datetimeFigureOut">
              <a:rPr lang="en-US" smtClean="0"/>
              <a:pPr/>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FA0C9-ED44-4795-8DBC-E6F550D6C6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B0D4C3-0311-4A5C-8CCB-D5D172C34289}" type="datetimeFigureOut">
              <a:rPr lang="en-US" smtClean="0"/>
              <a:pPr/>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FA0C9-ED44-4795-8DBC-E6F550D6C6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B0D4C3-0311-4A5C-8CCB-D5D172C34289}" type="datetimeFigureOut">
              <a:rPr lang="en-US" smtClean="0"/>
              <a:pPr/>
              <a:t>4/18/2022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FA0C9-ED44-4795-8DBC-E6F550D6C6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www.unixmen.com/introduction-mysql-database/" TargetMode="External"/><Relationship Id="rId7" Type="http://schemas.openxmlformats.org/officeDocument/2006/relationships/hyperlink" Target="https://damiandeluca.com.ar/angular-5-caracteristicas-principales" TargetMode="External"/><Relationship Id="rId2" Type="http://schemas.openxmlformats.org/officeDocument/2006/relationships/image" Target="../media/image4.png"/><Relationship Id="rId1" Type="http://schemas.openxmlformats.org/officeDocument/2006/relationships/slideLayout" Target="../slideLayouts/slideLayout7.xml"/><Relationship Id="rId11" Type="http://schemas.openxmlformats.org/officeDocument/2006/relationships/hyperlink" Target="https://ru.bmstu.wiki/Apache_Tomcat" TargetMode="External"/><Relationship Id="rId5" Type="http://schemas.openxmlformats.org/officeDocument/2006/relationships/hyperlink" Target="https://code.skyheng.com/post/34603.html" TargetMode="External"/><Relationship Id="rId10" Type="http://schemas.openxmlformats.org/officeDocument/2006/relationships/image" Target="../media/image7.png"/><Relationship Id="rId9"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7000" r="-17000"/>
          </a:stretch>
        </a:blipFill>
        <a:effectLst/>
      </p:bgPr>
    </p:bg>
    <p:spTree>
      <p:nvGrpSpPr>
        <p:cNvPr id="1" name=""/>
        <p:cNvGrpSpPr/>
        <p:nvPr/>
      </p:nvGrpSpPr>
      <p:grpSpPr>
        <a:xfrm>
          <a:off x="0" y="0"/>
          <a:ext cx="0" cy="0"/>
          <a:chOff x="0" y="0"/>
          <a:chExt cx="0" cy="0"/>
        </a:xfrm>
      </p:grpSpPr>
      <p:sp>
        <p:nvSpPr>
          <p:cNvPr id="4" name="TextBox 3"/>
          <p:cNvSpPr txBox="1"/>
          <p:nvPr/>
        </p:nvSpPr>
        <p:spPr>
          <a:xfrm>
            <a:off x="395536" y="2276872"/>
            <a:ext cx="9144000" cy="3539430"/>
          </a:xfrm>
          <a:prstGeom prst="rect">
            <a:avLst/>
          </a:prstGeom>
          <a:noFill/>
        </p:spPr>
        <p:txBody>
          <a:bodyPr wrap="square" rtlCol="0">
            <a:spAutoFit/>
          </a:bodyPr>
          <a:lstStyle/>
          <a:p>
            <a:r>
              <a:rPr lang="en-IN" sz="3600" dirty="0" smtClean="0">
                <a:solidFill>
                  <a:schemeClr val="bg1"/>
                </a:solidFill>
                <a:latin typeface="Arial Black" pitchFamily="34" charset="0"/>
              </a:rPr>
              <a:t>ONLINE</a:t>
            </a:r>
            <a:r>
              <a:rPr lang="en-IN" sz="4400" dirty="0" smtClean="0">
                <a:solidFill>
                  <a:schemeClr val="bg1"/>
                </a:solidFill>
                <a:latin typeface="Arial Black" pitchFamily="34" charset="0"/>
              </a:rPr>
              <a:t> </a:t>
            </a:r>
            <a:r>
              <a:rPr lang="en-IN" sz="3600" dirty="0" smtClean="0">
                <a:solidFill>
                  <a:schemeClr val="bg1"/>
                </a:solidFill>
                <a:latin typeface="Arial Black" pitchFamily="34" charset="0"/>
              </a:rPr>
              <a:t>BOOK</a:t>
            </a:r>
            <a:r>
              <a:rPr lang="en-IN" sz="4400" dirty="0" smtClean="0">
                <a:solidFill>
                  <a:schemeClr val="bg1"/>
                </a:solidFill>
                <a:latin typeface="Arial Black" pitchFamily="34" charset="0"/>
              </a:rPr>
              <a:t> </a:t>
            </a:r>
            <a:r>
              <a:rPr lang="en-IN" sz="3600" dirty="0" smtClean="0">
                <a:solidFill>
                  <a:schemeClr val="bg1"/>
                </a:solidFill>
                <a:latin typeface="Arial Black" pitchFamily="34" charset="0"/>
              </a:rPr>
              <a:t>REVIEW</a:t>
            </a:r>
            <a:r>
              <a:rPr lang="en-IN" sz="4400" dirty="0" smtClean="0">
                <a:solidFill>
                  <a:schemeClr val="bg1"/>
                </a:solidFill>
                <a:latin typeface="Arial Black" pitchFamily="34" charset="0"/>
              </a:rPr>
              <a:t> </a:t>
            </a:r>
            <a:r>
              <a:rPr lang="en-IN" sz="3600" dirty="0" smtClean="0">
                <a:solidFill>
                  <a:schemeClr val="bg1"/>
                </a:solidFill>
                <a:latin typeface="Arial Black" pitchFamily="34" charset="0"/>
              </a:rPr>
              <a:t>SYSTEM</a:t>
            </a:r>
          </a:p>
          <a:p>
            <a:r>
              <a:rPr lang="en-IN" sz="3600" dirty="0" smtClean="0">
                <a:solidFill>
                  <a:schemeClr val="bg1"/>
                </a:solidFill>
                <a:latin typeface="Arial Black" pitchFamily="34" charset="0"/>
              </a:rPr>
              <a:t> </a:t>
            </a:r>
            <a:endParaRPr lang="en-IN" sz="3600" dirty="0">
              <a:solidFill>
                <a:schemeClr val="bg1"/>
              </a:solidFill>
              <a:latin typeface="Arial Black" pitchFamily="34" charset="0"/>
            </a:endParaRPr>
          </a:p>
          <a:p>
            <a:endParaRPr lang="en-IN" sz="3600" dirty="0" smtClean="0">
              <a:solidFill>
                <a:schemeClr val="bg1"/>
              </a:solidFill>
              <a:latin typeface="Arial Black" pitchFamily="34" charset="0"/>
            </a:endParaRPr>
          </a:p>
          <a:p>
            <a:endParaRPr lang="en-IN" sz="3600" dirty="0">
              <a:solidFill>
                <a:schemeClr val="bg1"/>
              </a:solidFill>
              <a:latin typeface="Arial Black" pitchFamily="34" charset="0"/>
            </a:endParaRPr>
          </a:p>
          <a:p>
            <a:endParaRPr lang="en-IN" sz="3600" dirty="0" smtClean="0">
              <a:solidFill>
                <a:schemeClr val="bg1"/>
              </a:solidFill>
              <a:latin typeface="Arial Black" pitchFamily="34" charset="0"/>
            </a:endParaRPr>
          </a:p>
          <a:p>
            <a:r>
              <a:rPr lang="en-IN" sz="3600" dirty="0" smtClean="0">
                <a:solidFill>
                  <a:schemeClr val="bg1"/>
                </a:solidFill>
                <a:latin typeface="Arial Black" pitchFamily="34" charset="0"/>
              </a:rPr>
              <a:t>                                GROUP NO- 07</a:t>
            </a:r>
            <a:endParaRPr lang="en-US" sz="3600" dirty="0">
              <a:solidFill>
                <a:schemeClr val="bg1"/>
              </a:solidFill>
              <a:latin typeface="Arial Black" pitchFamily="34" charset="0"/>
            </a:endParaRPr>
          </a:p>
        </p:txBody>
      </p:sp>
      <p:pic>
        <p:nvPicPr>
          <p:cNvPr id="5" name="Picture 4" descr="three-star-modern-vector-20666447.jpg"/>
          <p:cNvPicPr>
            <a:picLocks noChangeAspect="1"/>
          </p:cNvPicPr>
          <p:nvPr/>
        </p:nvPicPr>
        <p:blipFill>
          <a:blip r:embed="rId3" cstate="print"/>
          <a:srcRect t="9671" r="5705" b="17794"/>
          <a:stretch>
            <a:fillRect/>
          </a:stretch>
        </p:blipFill>
        <p:spPr>
          <a:xfrm>
            <a:off x="5292080" y="3284984"/>
            <a:ext cx="1800200" cy="108012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3"/>
          <p:cNvSpPr/>
          <p:nvPr/>
        </p:nvSpPr>
        <p:spPr>
          <a:xfrm>
            <a:off x="4355976" y="692696"/>
            <a:ext cx="216024"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419872" y="188640"/>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smtClean="0">
              <a:latin typeface="Times New Roman" pitchFamily="18" charset="0"/>
              <a:cs typeface="Times New Roman" pitchFamily="18" charset="0"/>
            </a:endParaRPr>
          </a:p>
          <a:p>
            <a:pPr algn="ctr"/>
            <a:r>
              <a:rPr lang="en-IN" b="1" dirty="0" smtClean="0">
                <a:latin typeface="Times New Roman" pitchFamily="18" charset="0"/>
                <a:cs typeface="Times New Roman" pitchFamily="18" charset="0"/>
              </a:rPr>
              <a:t>REGISTRATION</a:t>
            </a:r>
            <a:endParaRPr lang="en-US" b="1" dirty="0" smtClean="0">
              <a:latin typeface="Times New Roman" pitchFamily="18" charset="0"/>
              <a:cs typeface="Times New Roman" pitchFamily="18" charset="0"/>
            </a:endParaRPr>
          </a:p>
          <a:p>
            <a:pPr algn="ctr"/>
            <a:endParaRPr lang="en-US" b="1" dirty="0">
              <a:latin typeface="Times New Roman" pitchFamily="18" charset="0"/>
              <a:cs typeface="Times New Roman" pitchFamily="18" charset="0"/>
            </a:endParaRPr>
          </a:p>
        </p:txBody>
      </p:sp>
      <p:sp>
        <p:nvSpPr>
          <p:cNvPr id="8" name="Rectangle 7"/>
          <p:cNvSpPr/>
          <p:nvPr/>
        </p:nvSpPr>
        <p:spPr>
          <a:xfrm>
            <a:off x="3131840" y="980728"/>
            <a:ext cx="25922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LOGIN</a:t>
            </a:r>
            <a:endParaRPr lang="en-US" b="1" dirty="0">
              <a:latin typeface="Times New Roman" pitchFamily="18" charset="0"/>
              <a:cs typeface="Times New Roman" pitchFamily="18" charset="0"/>
            </a:endParaRPr>
          </a:p>
        </p:txBody>
      </p:sp>
      <p:cxnSp>
        <p:nvCxnSpPr>
          <p:cNvPr id="10" name="Straight Connector 9"/>
          <p:cNvCxnSpPr>
            <a:stCxn id="8" idx="1"/>
          </p:cNvCxnSpPr>
          <p:nvPr/>
        </p:nvCxnSpPr>
        <p:spPr>
          <a:xfrm flipH="1">
            <a:off x="1763688" y="1232756"/>
            <a:ext cx="1368152" cy="36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5536" y="1700808"/>
            <a:ext cx="32403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USER</a:t>
            </a:r>
            <a:endParaRPr lang="en-US" b="1" dirty="0">
              <a:latin typeface="Times New Roman" pitchFamily="18" charset="0"/>
              <a:cs typeface="Times New Roman" pitchFamily="18" charset="0"/>
            </a:endParaRPr>
          </a:p>
        </p:txBody>
      </p:sp>
      <p:sp>
        <p:nvSpPr>
          <p:cNvPr id="13" name="Rectangle 12"/>
          <p:cNvSpPr/>
          <p:nvPr/>
        </p:nvSpPr>
        <p:spPr>
          <a:xfrm>
            <a:off x="395536" y="2348880"/>
            <a:ext cx="32403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SEARCH  BOOK</a:t>
            </a:r>
            <a:endParaRPr lang="en-US" b="1" dirty="0">
              <a:latin typeface="Times New Roman" pitchFamily="18" charset="0"/>
              <a:cs typeface="Times New Roman" pitchFamily="18" charset="0"/>
            </a:endParaRPr>
          </a:p>
        </p:txBody>
      </p:sp>
      <p:sp>
        <p:nvSpPr>
          <p:cNvPr id="15" name="Rectangle 14"/>
          <p:cNvSpPr/>
          <p:nvPr/>
        </p:nvSpPr>
        <p:spPr>
          <a:xfrm>
            <a:off x="395536" y="3068960"/>
            <a:ext cx="33123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a:p>
            <a:pPr algn="ctr"/>
            <a:r>
              <a:rPr lang="en-IN" b="1" dirty="0" smtClean="0">
                <a:latin typeface="Times New Roman" pitchFamily="18" charset="0"/>
                <a:cs typeface="Times New Roman" pitchFamily="18" charset="0"/>
              </a:rPr>
              <a:t>WISHLIST</a:t>
            </a:r>
            <a:endParaRPr lang="en-US" b="1" dirty="0" smtClean="0">
              <a:latin typeface="Times New Roman" pitchFamily="18" charset="0"/>
              <a:cs typeface="Times New Roman" pitchFamily="18" charset="0"/>
            </a:endParaRPr>
          </a:p>
          <a:p>
            <a:pPr algn="ctr"/>
            <a:endParaRPr lang="en-US" dirty="0"/>
          </a:p>
        </p:txBody>
      </p:sp>
      <p:sp>
        <p:nvSpPr>
          <p:cNvPr id="16" name="Rectangle 15"/>
          <p:cNvSpPr/>
          <p:nvPr/>
        </p:nvSpPr>
        <p:spPr>
          <a:xfrm>
            <a:off x="395536" y="3861048"/>
            <a:ext cx="33123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CART</a:t>
            </a:r>
            <a:endParaRPr lang="en-US" b="1" dirty="0">
              <a:latin typeface="Times New Roman" pitchFamily="18" charset="0"/>
              <a:cs typeface="Times New Roman" pitchFamily="18" charset="0"/>
            </a:endParaRPr>
          </a:p>
        </p:txBody>
      </p:sp>
      <p:sp>
        <p:nvSpPr>
          <p:cNvPr id="17" name="Rectangle 16"/>
          <p:cNvSpPr/>
          <p:nvPr/>
        </p:nvSpPr>
        <p:spPr>
          <a:xfrm>
            <a:off x="409604" y="4559671"/>
            <a:ext cx="3326435" cy="51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ORDER</a:t>
            </a:r>
            <a:endParaRPr lang="en-US" b="1" dirty="0">
              <a:latin typeface="Times New Roman" pitchFamily="18" charset="0"/>
              <a:cs typeface="Times New Roman" pitchFamily="18" charset="0"/>
            </a:endParaRPr>
          </a:p>
        </p:txBody>
      </p:sp>
      <p:cxnSp>
        <p:nvCxnSpPr>
          <p:cNvPr id="19" name="Straight Arrow Connector 18"/>
          <p:cNvCxnSpPr/>
          <p:nvPr/>
        </p:nvCxnSpPr>
        <p:spPr>
          <a:xfrm>
            <a:off x="1763688" y="126876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5536" y="5230159"/>
            <a:ext cx="338437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REVIEW</a:t>
            </a:r>
            <a:endParaRPr lang="en-US" b="1" dirty="0">
              <a:latin typeface="Times New Roman" pitchFamily="18" charset="0"/>
              <a:cs typeface="Times New Roman" pitchFamily="18" charset="0"/>
            </a:endParaRPr>
          </a:p>
        </p:txBody>
      </p:sp>
      <p:sp>
        <p:nvSpPr>
          <p:cNvPr id="21" name="Rectangle 20"/>
          <p:cNvSpPr/>
          <p:nvPr/>
        </p:nvSpPr>
        <p:spPr>
          <a:xfrm>
            <a:off x="395536" y="5877272"/>
            <a:ext cx="33843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LOGOUT</a:t>
            </a:r>
            <a:endParaRPr lang="en-US" b="1" dirty="0">
              <a:latin typeface="Times New Roman" pitchFamily="18" charset="0"/>
              <a:cs typeface="Times New Roman" pitchFamily="18" charset="0"/>
            </a:endParaRPr>
          </a:p>
        </p:txBody>
      </p:sp>
      <p:cxnSp>
        <p:nvCxnSpPr>
          <p:cNvPr id="23" name="Straight Connector 22"/>
          <p:cNvCxnSpPr/>
          <p:nvPr/>
        </p:nvCxnSpPr>
        <p:spPr>
          <a:xfrm>
            <a:off x="5724128" y="1196752"/>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020272" y="1196752"/>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724128" y="1628800"/>
            <a:ext cx="302433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ADMIN</a:t>
            </a:r>
            <a:endParaRPr lang="en-US" b="1" dirty="0">
              <a:latin typeface="Times New Roman" pitchFamily="18" charset="0"/>
              <a:cs typeface="Times New Roman" pitchFamily="18" charset="0"/>
            </a:endParaRPr>
          </a:p>
        </p:txBody>
      </p:sp>
      <p:sp>
        <p:nvSpPr>
          <p:cNvPr id="29" name="Rectangle 28"/>
          <p:cNvSpPr/>
          <p:nvPr/>
        </p:nvSpPr>
        <p:spPr>
          <a:xfrm>
            <a:off x="5724128" y="2420888"/>
            <a:ext cx="30243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ADD/REMOVE BOOK</a:t>
            </a:r>
            <a:endParaRPr lang="en-US" b="1" dirty="0">
              <a:latin typeface="Times New Roman" pitchFamily="18" charset="0"/>
              <a:cs typeface="Times New Roman" pitchFamily="18" charset="0"/>
            </a:endParaRPr>
          </a:p>
        </p:txBody>
      </p:sp>
      <p:sp>
        <p:nvSpPr>
          <p:cNvPr id="30" name="Rectangle 29"/>
          <p:cNvSpPr/>
          <p:nvPr/>
        </p:nvSpPr>
        <p:spPr>
          <a:xfrm>
            <a:off x="5724128" y="3068960"/>
            <a:ext cx="30243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ADD PRICE</a:t>
            </a:r>
            <a:endParaRPr lang="en-US" b="1" dirty="0">
              <a:latin typeface="Times New Roman" pitchFamily="18" charset="0"/>
              <a:cs typeface="Times New Roman" pitchFamily="18" charset="0"/>
            </a:endParaRPr>
          </a:p>
        </p:txBody>
      </p:sp>
      <p:sp>
        <p:nvSpPr>
          <p:cNvPr id="31" name="Rectangle 30"/>
          <p:cNvSpPr/>
          <p:nvPr/>
        </p:nvSpPr>
        <p:spPr>
          <a:xfrm>
            <a:off x="5724128" y="3789040"/>
            <a:ext cx="30243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EDIT BOOK DETAIL</a:t>
            </a:r>
            <a:endParaRPr lang="en-US" b="1" dirty="0">
              <a:latin typeface="Times New Roman" pitchFamily="18" charset="0"/>
              <a:cs typeface="Times New Roman" pitchFamily="18" charset="0"/>
            </a:endParaRPr>
          </a:p>
        </p:txBody>
      </p:sp>
      <p:sp>
        <p:nvSpPr>
          <p:cNvPr id="32" name="Rectangle 31"/>
          <p:cNvSpPr/>
          <p:nvPr/>
        </p:nvSpPr>
        <p:spPr>
          <a:xfrm>
            <a:off x="5724128" y="4437112"/>
            <a:ext cx="30963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VIEW BOOK/USER</a:t>
            </a:r>
            <a:endParaRPr lang="en-US" b="1" dirty="0">
              <a:latin typeface="Times New Roman" pitchFamily="18" charset="0"/>
              <a:cs typeface="Times New Roman" pitchFamily="18" charset="0"/>
            </a:endParaRPr>
          </a:p>
        </p:txBody>
      </p:sp>
      <p:sp>
        <p:nvSpPr>
          <p:cNvPr id="33" name="Rectangle 32"/>
          <p:cNvSpPr/>
          <p:nvPr/>
        </p:nvSpPr>
        <p:spPr>
          <a:xfrm>
            <a:off x="5724128" y="5157192"/>
            <a:ext cx="30963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RESET PASSWORD </a:t>
            </a:r>
            <a:endParaRPr lang="en-US" b="1" dirty="0">
              <a:latin typeface="Times New Roman" pitchFamily="18" charset="0"/>
              <a:cs typeface="Times New Roman" pitchFamily="18" charset="0"/>
            </a:endParaRPr>
          </a:p>
        </p:txBody>
      </p:sp>
      <p:sp>
        <p:nvSpPr>
          <p:cNvPr id="35" name="Rectangle 34"/>
          <p:cNvSpPr/>
          <p:nvPr/>
        </p:nvSpPr>
        <p:spPr>
          <a:xfrm>
            <a:off x="5724128" y="5877272"/>
            <a:ext cx="30963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ADD NEW ADMIN ACCOUNT</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188640"/>
            <a:ext cx="3288080" cy="646331"/>
          </a:xfrm>
          <a:prstGeom prst="rect">
            <a:avLst/>
          </a:prstGeom>
          <a:noFill/>
        </p:spPr>
        <p:txBody>
          <a:bodyPr wrap="none" rtlCol="0">
            <a:spAutoFit/>
          </a:bodyPr>
          <a:lstStyle/>
          <a:p>
            <a:r>
              <a:rPr lang="en-IN" sz="3600" b="1" dirty="0" smtClean="0">
                <a:latin typeface="Times New Roman" pitchFamily="18" charset="0"/>
                <a:cs typeface="Times New Roman" pitchFamily="18" charset="0"/>
              </a:rPr>
              <a:t>ER-DIAGRAM</a:t>
            </a:r>
          </a:p>
        </p:txBody>
      </p:sp>
      <p:sp>
        <p:nvSpPr>
          <p:cNvPr id="3" name="Rectangle 2"/>
          <p:cNvSpPr/>
          <p:nvPr/>
        </p:nvSpPr>
        <p:spPr>
          <a:xfrm>
            <a:off x="1835696" y="3645024"/>
            <a:ext cx="18722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t>
            </a:r>
            <a:endParaRPr lang="en-US" dirty="0"/>
          </a:p>
        </p:txBody>
      </p:sp>
      <p:sp>
        <p:nvSpPr>
          <p:cNvPr id="4" name="Oval 3"/>
          <p:cNvSpPr/>
          <p:nvPr/>
        </p:nvSpPr>
        <p:spPr>
          <a:xfrm>
            <a:off x="1475656" y="2132856"/>
            <a:ext cx="100811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USER-ID</a:t>
            </a:r>
            <a:endParaRPr lang="en-US" dirty="0"/>
          </a:p>
        </p:txBody>
      </p:sp>
      <p:sp>
        <p:nvSpPr>
          <p:cNvPr id="5" name="Oval 4"/>
          <p:cNvSpPr/>
          <p:nvPr/>
        </p:nvSpPr>
        <p:spPr>
          <a:xfrm>
            <a:off x="0" y="2420888"/>
            <a:ext cx="111561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NAME</a:t>
            </a:r>
            <a:endParaRPr lang="en-US" dirty="0"/>
          </a:p>
        </p:txBody>
      </p:sp>
      <p:sp>
        <p:nvSpPr>
          <p:cNvPr id="6" name="Oval 5"/>
          <p:cNvSpPr/>
          <p:nvPr/>
        </p:nvSpPr>
        <p:spPr>
          <a:xfrm>
            <a:off x="0" y="3645024"/>
            <a:ext cx="1187624"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EMAIL</a:t>
            </a:r>
            <a:endParaRPr lang="en-US" dirty="0"/>
          </a:p>
        </p:txBody>
      </p:sp>
      <p:sp>
        <p:nvSpPr>
          <p:cNvPr id="7" name="Oval 6"/>
          <p:cNvSpPr/>
          <p:nvPr/>
        </p:nvSpPr>
        <p:spPr>
          <a:xfrm>
            <a:off x="251520" y="5373216"/>
            <a:ext cx="1584176"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MO-NUMBER</a:t>
            </a:r>
            <a:endParaRPr lang="en-US" dirty="0"/>
          </a:p>
        </p:txBody>
      </p:sp>
      <p:sp>
        <p:nvSpPr>
          <p:cNvPr id="11" name="Flowchart: Decision 10"/>
          <p:cNvSpPr/>
          <p:nvPr/>
        </p:nvSpPr>
        <p:spPr>
          <a:xfrm>
            <a:off x="4572000" y="4149080"/>
            <a:ext cx="2448272" cy="100811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REVIEW</a:t>
            </a:r>
            <a:endParaRPr lang="en-US" dirty="0"/>
          </a:p>
        </p:txBody>
      </p:sp>
      <p:cxnSp>
        <p:nvCxnSpPr>
          <p:cNvPr id="15" name="Straight Connector 14"/>
          <p:cNvCxnSpPr>
            <a:stCxn id="11" idx="3"/>
          </p:cNvCxnSpPr>
          <p:nvPr/>
        </p:nvCxnSpPr>
        <p:spPr>
          <a:xfrm>
            <a:off x="7020272" y="4653136"/>
            <a:ext cx="28803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308304" y="4437112"/>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BOOK</a:t>
            </a:r>
            <a:endParaRPr lang="en-US" dirty="0"/>
          </a:p>
        </p:txBody>
      </p:sp>
      <p:sp>
        <p:nvSpPr>
          <p:cNvPr id="17" name="Oval 16"/>
          <p:cNvSpPr/>
          <p:nvPr/>
        </p:nvSpPr>
        <p:spPr>
          <a:xfrm>
            <a:off x="6228184" y="2348880"/>
            <a:ext cx="1224136"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BOOK-ID</a:t>
            </a:r>
            <a:endParaRPr lang="en-US" dirty="0"/>
          </a:p>
        </p:txBody>
      </p:sp>
      <p:sp>
        <p:nvSpPr>
          <p:cNvPr id="18" name="Oval 17"/>
          <p:cNvSpPr/>
          <p:nvPr/>
        </p:nvSpPr>
        <p:spPr>
          <a:xfrm>
            <a:off x="7236296" y="1556792"/>
            <a:ext cx="1368152"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BOOK-NAME</a:t>
            </a:r>
            <a:endParaRPr lang="en-US" dirty="0"/>
          </a:p>
        </p:txBody>
      </p:sp>
      <p:sp>
        <p:nvSpPr>
          <p:cNvPr id="19" name="Oval 18"/>
          <p:cNvSpPr/>
          <p:nvPr/>
        </p:nvSpPr>
        <p:spPr>
          <a:xfrm>
            <a:off x="7919864" y="2492896"/>
            <a:ext cx="1224136"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PRICE</a:t>
            </a:r>
            <a:endParaRPr lang="en-US" dirty="0"/>
          </a:p>
        </p:txBody>
      </p:sp>
      <p:sp>
        <p:nvSpPr>
          <p:cNvPr id="20" name="Oval 19"/>
          <p:cNvSpPr/>
          <p:nvPr/>
        </p:nvSpPr>
        <p:spPr>
          <a:xfrm>
            <a:off x="7740352" y="5849888"/>
            <a:ext cx="1224136"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AUTHOR-NAME</a:t>
            </a:r>
            <a:endParaRPr lang="en-US" dirty="0"/>
          </a:p>
        </p:txBody>
      </p:sp>
      <p:cxnSp>
        <p:nvCxnSpPr>
          <p:cNvPr id="22" name="Straight Arrow Connector 21"/>
          <p:cNvCxnSpPr/>
          <p:nvPr/>
        </p:nvCxnSpPr>
        <p:spPr>
          <a:xfrm>
            <a:off x="7524328" y="5013176"/>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100392" y="3573016"/>
            <a:ext cx="144016" cy="13103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1"/>
          </p:cNvCxnSpPr>
          <p:nvPr/>
        </p:nvCxnSpPr>
        <p:spPr>
          <a:xfrm flipH="1" flipV="1">
            <a:off x="6948264" y="3356992"/>
            <a:ext cx="360040" cy="1404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7524328" y="2420888"/>
            <a:ext cx="699739" cy="3449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 idx="0"/>
            <a:endCxn id="4" idx="4"/>
          </p:cNvCxnSpPr>
          <p:nvPr/>
        </p:nvCxnSpPr>
        <p:spPr>
          <a:xfrm flipH="1" flipV="1">
            <a:off x="1979712" y="2852936"/>
            <a:ext cx="79208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 idx="1"/>
            <a:endCxn id="5" idx="4"/>
          </p:cNvCxnSpPr>
          <p:nvPr/>
        </p:nvCxnSpPr>
        <p:spPr>
          <a:xfrm flipH="1" flipV="1">
            <a:off x="557808" y="3212976"/>
            <a:ext cx="1277888"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6" idx="6"/>
          </p:cNvCxnSpPr>
          <p:nvPr/>
        </p:nvCxnSpPr>
        <p:spPr>
          <a:xfrm flipH="1" flipV="1">
            <a:off x="1187624" y="4113076"/>
            <a:ext cx="504056" cy="10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 idx="2"/>
            <a:endCxn id="7" idx="7"/>
          </p:cNvCxnSpPr>
          <p:nvPr/>
        </p:nvCxnSpPr>
        <p:spPr>
          <a:xfrm flipH="1">
            <a:off x="1603699" y="4293096"/>
            <a:ext cx="1168101" cy="1227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563888" y="4365104"/>
            <a:ext cx="72008"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3347864" y="5589240"/>
            <a:ext cx="180020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RATING</a:t>
            </a:r>
            <a:endParaRPr lang="en-US" dirty="0"/>
          </a:p>
        </p:txBody>
      </p:sp>
      <p:cxnSp>
        <p:nvCxnSpPr>
          <p:cNvPr id="49" name="Straight Connector 48"/>
          <p:cNvCxnSpPr>
            <a:stCxn id="11" idx="1"/>
            <a:endCxn id="3" idx="3"/>
          </p:cNvCxnSpPr>
          <p:nvPr/>
        </p:nvCxnSpPr>
        <p:spPr>
          <a:xfrm flipH="1" flipV="1">
            <a:off x="3707904" y="3969060"/>
            <a:ext cx="864096" cy="684076"/>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51520" y="836712"/>
            <a:ext cx="745232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Entity relationship diagrams </a:t>
            </a:r>
            <a:r>
              <a:rPr lang="en-US" b="1" dirty="0" smtClean="0">
                <a:latin typeface="Times New Roman" pitchFamily="18" charset="0"/>
                <a:cs typeface="Times New Roman" pitchFamily="18" charset="0"/>
              </a:rPr>
              <a:t>provide a visual starting point for database design that can also be used to help determine information system requirements throughout an organization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0"/>
            <a:ext cx="9324528" cy="646331"/>
          </a:xfrm>
          <a:prstGeom prst="rect">
            <a:avLst/>
          </a:prstGeom>
          <a:noFill/>
        </p:spPr>
        <p:txBody>
          <a:bodyPr wrap="square" rtlCol="0">
            <a:spAutoFit/>
          </a:bodyPr>
          <a:lstStyle/>
          <a:p>
            <a:r>
              <a:rPr lang="en-IN" sz="3600" b="1" dirty="0" smtClean="0">
                <a:latin typeface="Times New Roman" pitchFamily="18" charset="0"/>
                <a:cs typeface="Times New Roman" pitchFamily="18" charset="0"/>
              </a:rPr>
              <a:t>ANGULAR WITH BUILDING BLOCKS</a:t>
            </a:r>
            <a:endParaRPr lang="en-US" sz="3600" b="1" dirty="0">
              <a:latin typeface="Times New Roman" pitchFamily="18" charset="0"/>
              <a:cs typeface="Times New Roman" pitchFamily="18" charset="0"/>
            </a:endParaRPr>
          </a:p>
        </p:txBody>
      </p:sp>
      <p:sp>
        <p:nvSpPr>
          <p:cNvPr id="3" name="Rectangle 2"/>
          <p:cNvSpPr/>
          <p:nvPr/>
        </p:nvSpPr>
        <p:spPr>
          <a:xfrm>
            <a:off x="1979712" y="1268760"/>
            <a:ext cx="49685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MODULE</a:t>
            </a:r>
            <a:endParaRPr lang="en-US" b="1" dirty="0">
              <a:latin typeface="Times New Roman" pitchFamily="18" charset="0"/>
              <a:cs typeface="Times New Roman" pitchFamily="18" charset="0"/>
            </a:endParaRPr>
          </a:p>
        </p:txBody>
      </p:sp>
      <p:sp>
        <p:nvSpPr>
          <p:cNvPr id="4" name="Rectangle 3"/>
          <p:cNvSpPr/>
          <p:nvPr/>
        </p:nvSpPr>
        <p:spPr>
          <a:xfrm>
            <a:off x="1979712" y="2348880"/>
            <a:ext cx="49685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COMPONENT</a:t>
            </a:r>
            <a:endParaRPr lang="en-US" b="1" dirty="0">
              <a:latin typeface="Times New Roman" pitchFamily="18" charset="0"/>
              <a:cs typeface="Times New Roman" pitchFamily="18" charset="0"/>
            </a:endParaRPr>
          </a:p>
        </p:txBody>
      </p:sp>
      <p:sp>
        <p:nvSpPr>
          <p:cNvPr id="5" name="Rectangle 4"/>
          <p:cNvSpPr/>
          <p:nvPr/>
        </p:nvSpPr>
        <p:spPr>
          <a:xfrm>
            <a:off x="1979712" y="3356992"/>
            <a:ext cx="49685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DIRECTRIVES</a:t>
            </a:r>
            <a:endParaRPr lang="en-US" b="1" dirty="0">
              <a:latin typeface="Times New Roman" pitchFamily="18" charset="0"/>
              <a:cs typeface="Times New Roman" pitchFamily="18" charset="0"/>
            </a:endParaRPr>
          </a:p>
        </p:txBody>
      </p:sp>
      <p:sp>
        <p:nvSpPr>
          <p:cNvPr id="6" name="Rectangle 5"/>
          <p:cNvSpPr/>
          <p:nvPr/>
        </p:nvSpPr>
        <p:spPr>
          <a:xfrm>
            <a:off x="1979712" y="4437112"/>
            <a:ext cx="49685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SERVICES</a:t>
            </a:r>
            <a:endParaRPr lang="en-US" b="1" dirty="0">
              <a:latin typeface="Times New Roman" pitchFamily="18" charset="0"/>
              <a:cs typeface="Times New Roman" pitchFamily="18" charset="0"/>
            </a:endParaRPr>
          </a:p>
        </p:txBody>
      </p:sp>
      <p:sp>
        <p:nvSpPr>
          <p:cNvPr id="7" name="Rectangle 6"/>
          <p:cNvSpPr/>
          <p:nvPr/>
        </p:nvSpPr>
        <p:spPr>
          <a:xfrm>
            <a:off x="1979712" y="5517232"/>
            <a:ext cx="496855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ROUTING</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sofi.png"/>
          <p:cNvPicPr>
            <a:picLocks noChangeAspect="1"/>
          </p:cNvPicPr>
          <p:nvPr/>
        </p:nvPicPr>
        <p:blipFill>
          <a:blip r:embed="rId2" cstate="print"/>
          <a:stretch>
            <a:fillRect/>
          </a:stretch>
        </p:blipFill>
        <p:spPr>
          <a:xfrm>
            <a:off x="-1699" y="0"/>
            <a:ext cx="9144000" cy="6942406"/>
          </a:xfrm>
          <a:prstGeom prst="rect">
            <a:avLst/>
          </a:prstGeom>
        </p:spPr>
      </p:pic>
      <p:sp>
        <p:nvSpPr>
          <p:cNvPr id="3" name="TextBox 2"/>
          <p:cNvSpPr txBox="1"/>
          <p:nvPr/>
        </p:nvSpPr>
        <p:spPr>
          <a:xfrm>
            <a:off x="0" y="0"/>
            <a:ext cx="3491881" cy="3416320"/>
          </a:xfrm>
          <a:prstGeom prst="rect">
            <a:avLst/>
          </a:prstGeom>
          <a:noFill/>
        </p:spPr>
        <p:txBody>
          <a:bodyPr wrap="square" rtlCol="0">
            <a:spAutoFit/>
          </a:bodyPr>
          <a:lstStyle/>
          <a:p>
            <a:r>
              <a:rPr lang="en-US" dirty="0" smtClean="0">
                <a:latin typeface="Times New Roman" pitchFamily="18" charset="0"/>
                <a:cs typeface="Times New Roman" pitchFamily="18" charset="0"/>
              </a:rPr>
              <a:t>Angular refers to </a:t>
            </a:r>
            <a:r>
              <a:rPr lang="en-US" b="1" dirty="0" smtClean="0">
                <a:latin typeface="Times New Roman" pitchFamily="18" charset="0"/>
                <a:cs typeface="Times New Roman" pitchFamily="18" charset="0"/>
              </a:rPr>
              <a:t>a place where you can group the components, directives, pipes, and services, which are related to the application</a:t>
            </a:r>
            <a:r>
              <a:rPr lang="en-US" dirty="0" smtClean="0">
                <a:latin typeface="Times New Roman" pitchFamily="18" charset="0"/>
                <a:cs typeface="Times New Roman" pitchFamily="18" charset="0"/>
              </a:rPr>
              <a:t>. In case you are developing a website,  the header, footer, left, center and the right section become part of a module. To define module, we can use the </a:t>
            </a:r>
            <a:r>
              <a:rPr lang="en-US" dirty="0" err="1" smtClean="0">
                <a:latin typeface="Times New Roman" pitchFamily="18" charset="0"/>
                <a:cs typeface="Times New Roman" pitchFamily="18" charset="0"/>
              </a:rPr>
              <a:t>NgModule</a:t>
            </a:r>
            <a:r>
              <a:rPr lang="en-US" dirty="0" smtClean="0">
                <a:latin typeface="Times New Roman" pitchFamily="18" charset="0"/>
                <a:cs typeface="Times New Roman" pitchFamily="18" charset="0"/>
              </a:rPr>
              <a:t>.</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 y="0"/>
            <a:ext cx="9313512" cy="1200329"/>
          </a:xfrm>
          <a:prstGeom prst="rect">
            <a:avLst/>
          </a:prstGeom>
          <a:noFill/>
        </p:spPr>
        <p:txBody>
          <a:bodyPr wrap="none" rtlCol="0">
            <a:spAutoFit/>
          </a:bodyPr>
          <a:lstStyle/>
          <a:p>
            <a:r>
              <a:rPr lang="en-US" dirty="0" smtClean="0">
                <a:latin typeface="Times New Roman" pitchFamily="18" charset="0"/>
                <a:cs typeface="Times New Roman" pitchFamily="18" charset="0"/>
              </a:rPr>
              <a:t>Components are </a:t>
            </a:r>
            <a:r>
              <a:rPr lang="en-US" b="1" dirty="0" smtClean="0">
                <a:latin typeface="Times New Roman" pitchFamily="18" charset="0"/>
                <a:cs typeface="Times New Roman" pitchFamily="18" charset="0"/>
              </a:rPr>
              <a:t>the main building block for Angular applications</a:t>
            </a:r>
            <a:r>
              <a:rPr lang="en-US" dirty="0" smtClean="0">
                <a:latin typeface="Times New Roman" pitchFamily="18" charset="0"/>
                <a:cs typeface="Times New Roman" pitchFamily="18" charset="0"/>
              </a:rPr>
              <a:t>. Each component consists of:</a:t>
            </a:r>
          </a:p>
          <a:p>
            <a:r>
              <a:rPr lang="en-US" dirty="0" smtClean="0">
                <a:latin typeface="Times New Roman" pitchFamily="18" charset="0"/>
                <a:cs typeface="Times New Roman" pitchFamily="18" charset="0"/>
              </a:rPr>
              <a:t>An HTML template that declares what renders on the page. A Type Script class that defines</a:t>
            </a:r>
          </a:p>
          <a:p>
            <a:r>
              <a:rPr lang="en-US" dirty="0" smtClean="0">
                <a:latin typeface="Times New Roman" pitchFamily="18" charset="0"/>
                <a:cs typeface="Times New Roman" pitchFamily="18" charset="0"/>
              </a:rPr>
              <a:t> behavior A CSS selector that defines how the component is used in a template.</a:t>
            </a:r>
          </a:p>
          <a:p>
            <a:endParaRPr lang="en-US" dirty="0"/>
          </a:p>
        </p:txBody>
      </p:sp>
      <p:pic>
        <p:nvPicPr>
          <p:cNvPr id="3" name="Picture 2" descr="angular-component.png"/>
          <p:cNvPicPr>
            <a:picLocks noChangeAspect="1"/>
          </p:cNvPicPr>
          <p:nvPr/>
        </p:nvPicPr>
        <p:blipFill>
          <a:blip r:embed="rId2" cstate="print"/>
          <a:stretch>
            <a:fillRect/>
          </a:stretch>
        </p:blipFill>
        <p:spPr>
          <a:xfrm>
            <a:off x="1043608" y="1700808"/>
            <a:ext cx="6768751" cy="492272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_OhepgWassGUMkQ6v8VtK3g.png"/>
          <p:cNvPicPr>
            <a:picLocks noChangeAspect="1"/>
          </p:cNvPicPr>
          <p:nvPr/>
        </p:nvPicPr>
        <p:blipFill>
          <a:blip r:embed="rId2" cstate="print"/>
          <a:stretch>
            <a:fillRect/>
          </a:stretch>
        </p:blipFill>
        <p:spPr>
          <a:xfrm>
            <a:off x="0" y="1762124"/>
            <a:ext cx="9144000" cy="5095875"/>
          </a:xfrm>
          <a:prstGeom prst="rect">
            <a:avLst/>
          </a:prstGeom>
        </p:spPr>
      </p:pic>
      <p:sp>
        <p:nvSpPr>
          <p:cNvPr id="3" name="TextBox 2"/>
          <p:cNvSpPr txBox="1"/>
          <p:nvPr/>
        </p:nvSpPr>
        <p:spPr>
          <a:xfrm>
            <a:off x="179512" y="260648"/>
            <a:ext cx="8712968"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Directives</a:t>
            </a:r>
            <a:r>
              <a:rPr lang="en-US" dirty="0" smtClean="0">
                <a:latin typeface="Times New Roman" pitchFamily="18" charset="0"/>
                <a:cs typeface="Times New Roman" pitchFamily="18" charset="0"/>
              </a:rPr>
              <a:t> are classes that add additional behavior to elements in your </a:t>
            </a:r>
            <a:r>
              <a:rPr lang="en-US" b="1" dirty="0" smtClean="0">
                <a:latin typeface="Times New Roman" pitchFamily="18" charset="0"/>
                <a:cs typeface="Times New Roman" pitchFamily="18" charset="0"/>
              </a:rPr>
              <a:t>Angular</a:t>
            </a:r>
            <a:r>
              <a:rPr lang="en-US" dirty="0" smtClean="0">
                <a:latin typeface="Times New Roman" pitchFamily="18" charset="0"/>
                <a:cs typeface="Times New Roman" pitchFamily="18" charset="0"/>
              </a:rPr>
              <a:t> applications. Use </a:t>
            </a:r>
            <a:r>
              <a:rPr lang="en-US" b="1" dirty="0" err="1" smtClean="0">
                <a:latin typeface="Times New Roman" pitchFamily="18" charset="0"/>
                <a:cs typeface="Times New Roman" pitchFamily="18" charset="0"/>
              </a:rPr>
              <a:t>Angular's</a:t>
            </a:r>
            <a:r>
              <a:rPr lang="en-US" dirty="0" smtClean="0">
                <a:latin typeface="Times New Roman" pitchFamily="18" charset="0"/>
                <a:cs typeface="Times New Roman" pitchFamily="18" charset="0"/>
              </a:rPr>
              <a:t> built-in </a:t>
            </a:r>
            <a:r>
              <a:rPr lang="en-US" b="1" dirty="0" smtClean="0">
                <a:latin typeface="Times New Roman" pitchFamily="18" charset="0"/>
                <a:cs typeface="Times New Roman" pitchFamily="18" charset="0"/>
              </a:rPr>
              <a:t>directives</a:t>
            </a:r>
            <a:r>
              <a:rPr lang="en-US" dirty="0" smtClean="0">
                <a:latin typeface="Times New Roman" pitchFamily="18" charset="0"/>
                <a:cs typeface="Times New Roman" pitchFamily="18" charset="0"/>
              </a:rPr>
              <a:t> to manage forms, lists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Services in Angular are simply </a:t>
            </a:r>
            <a:r>
              <a:rPr lang="en-US" b="1" dirty="0" smtClean="0">
                <a:latin typeface="Times New Roman" pitchFamily="18" charset="0"/>
                <a:cs typeface="Times New Roman" pitchFamily="18" charset="0"/>
              </a:rPr>
              <a:t>typescript classes with the @</a:t>
            </a:r>
            <a:r>
              <a:rPr lang="en-US" b="1" dirty="0" err="1" smtClean="0">
                <a:latin typeface="Times New Roman" pitchFamily="18" charset="0"/>
                <a:cs typeface="Times New Roman" pitchFamily="18" charset="0"/>
              </a:rPr>
              <a:t>injectible</a:t>
            </a:r>
            <a:r>
              <a:rPr lang="en-US" b="1" dirty="0" smtClean="0">
                <a:latin typeface="Times New Roman" pitchFamily="18" charset="0"/>
                <a:cs typeface="Times New Roman" pitchFamily="18" charset="0"/>
              </a:rPr>
              <a:t> decorator</a:t>
            </a:r>
            <a:r>
              <a:rPr lang="en-US" dirty="0" smtClean="0">
                <a:latin typeface="Times New Roman" pitchFamily="18" charset="0"/>
                <a:cs typeface="Times New Roman" pitchFamily="18" charset="0"/>
              </a:rPr>
              <a:t>. This decorator tells angular that the class is a service and can be injected into components that need that service. They can also inject other services as dependencies.</a:t>
            </a:r>
            <a:endParaRPr lang="en-US" dirty="0">
              <a:latin typeface="Times New Roman" pitchFamily="18" charset="0"/>
              <a:cs typeface="Times New Roman" pitchFamily="18" charset="0"/>
            </a:endParaRPr>
          </a:p>
        </p:txBody>
      </p:sp>
      <p:pic>
        <p:nvPicPr>
          <p:cNvPr id="3" name="Picture 2" descr="AngularJS-Services.jpg"/>
          <p:cNvPicPr>
            <a:picLocks noChangeAspect="1"/>
          </p:cNvPicPr>
          <p:nvPr/>
        </p:nvPicPr>
        <p:blipFill>
          <a:blip r:embed="rId2" cstate="print"/>
          <a:stretch>
            <a:fillRect/>
          </a:stretch>
        </p:blipFill>
        <p:spPr>
          <a:xfrm>
            <a:off x="251520" y="1268760"/>
            <a:ext cx="8572500" cy="512254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Angular</a:t>
            </a:r>
            <a:r>
              <a:rPr lang="en-US" dirty="0" smtClean="0">
                <a:latin typeface="Times New Roman" pitchFamily="18" charset="0"/>
                <a:cs typeface="Times New Roman" pitchFamily="18" charset="0"/>
              </a:rPr>
              <a:t> CLI to generate a basic </a:t>
            </a:r>
            <a:r>
              <a:rPr lang="en-US" b="1" dirty="0" smtClean="0">
                <a:latin typeface="Times New Roman" pitchFamily="18" charset="0"/>
                <a:cs typeface="Times New Roman" pitchFamily="18" charset="0"/>
              </a:rPr>
              <a:t>Angular</a:t>
            </a:r>
            <a:r>
              <a:rPr lang="en-US" dirty="0" smtClean="0">
                <a:latin typeface="Times New Roman" pitchFamily="18" charset="0"/>
                <a:cs typeface="Times New Roman" pitchFamily="18" charset="0"/>
              </a:rPr>
              <a:t> application with an application </a:t>
            </a:r>
            <a:r>
              <a:rPr lang="en-US" b="1" dirty="0" smtClean="0">
                <a:latin typeface="Times New Roman" pitchFamily="18" charset="0"/>
                <a:cs typeface="Times New Roman" pitchFamily="18" charset="0"/>
              </a:rPr>
              <a:t>routing</a:t>
            </a:r>
            <a:r>
              <a:rPr lang="en-US" dirty="0" smtClean="0">
                <a:latin typeface="Times New Roman" pitchFamily="18" charset="0"/>
                <a:cs typeface="Times New Roman" pitchFamily="18" charset="0"/>
              </a:rPr>
              <a:t> module, called </a:t>
            </a:r>
            <a:r>
              <a:rPr lang="en-US" dirty="0" err="1" smtClean="0">
                <a:latin typeface="Times New Roman" pitchFamily="18" charset="0"/>
                <a:cs typeface="Times New Roman" pitchFamily="18" charset="0"/>
              </a:rPr>
              <a:t>AppRoutingModule</a:t>
            </a:r>
            <a:r>
              <a:rPr lang="en-US" dirty="0" smtClean="0"/>
              <a:t>.</a:t>
            </a:r>
          </a:p>
          <a:p>
            <a:endParaRPr lang="en-US" dirty="0"/>
          </a:p>
        </p:txBody>
      </p:sp>
      <p:pic>
        <p:nvPicPr>
          <p:cNvPr id="3" name="Picture 2" descr="Routing.jpg"/>
          <p:cNvPicPr>
            <a:picLocks noChangeAspect="1"/>
          </p:cNvPicPr>
          <p:nvPr/>
        </p:nvPicPr>
        <p:blipFill>
          <a:blip r:embed="rId2" cstate="print"/>
          <a:stretch>
            <a:fillRect/>
          </a:stretch>
        </p:blipFill>
        <p:spPr>
          <a:xfrm>
            <a:off x="0" y="980728"/>
            <a:ext cx="9144000" cy="587727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188640"/>
            <a:ext cx="2492990" cy="646331"/>
          </a:xfrm>
          <a:prstGeom prst="rect">
            <a:avLst/>
          </a:prstGeom>
          <a:noFill/>
        </p:spPr>
        <p:txBody>
          <a:bodyPr wrap="none" rtlCol="0">
            <a:spAutoFit/>
          </a:bodyPr>
          <a:lstStyle/>
          <a:p>
            <a:r>
              <a:rPr lang="en-IN" sz="3600" b="1" dirty="0" smtClean="0">
                <a:latin typeface="Times New Roman" pitchFamily="18" charset="0"/>
                <a:cs typeface="Times New Roman" pitchFamily="18" charset="0"/>
              </a:rPr>
              <a:t>DIAGRAM</a:t>
            </a:r>
            <a:endParaRPr lang="en-US" sz="3600" b="1" dirty="0">
              <a:latin typeface="Times New Roman" pitchFamily="18" charset="0"/>
              <a:cs typeface="Times New Roman" pitchFamily="18" charset="0"/>
            </a:endParaRPr>
          </a:p>
        </p:txBody>
      </p:sp>
      <p:sp>
        <p:nvSpPr>
          <p:cNvPr id="3" name="TextBox 2"/>
          <p:cNvSpPr txBox="1"/>
          <p:nvPr/>
        </p:nvSpPr>
        <p:spPr>
          <a:xfrm>
            <a:off x="2843808" y="836712"/>
            <a:ext cx="3153427" cy="369332"/>
          </a:xfrm>
          <a:prstGeom prst="rect">
            <a:avLst/>
          </a:prstGeom>
          <a:noFill/>
        </p:spPr>
        <p:txBody>
          <a:bodyPr wrap="none" rtlCol="0">
            <a:spAutoFit/>
          </a:bodyPr>
          <a:lstStyle/>
          <a:p>
            <a:r>
              <a:rPr lang="en-IN" b="1" dirty="0" smtClean="0">
                <a:latin typeface="Times New Roman" pitchFamily="18" charset="0"/>
                <a:cs typeface="Times New Roman" pitchFamily="18" charset="0"/>
              </a:rPr>
              <a:t> DIAGRAM FOR BACKEND</a:t>
            </a:r>
            <a:endParaRPr lang="en-US" b="1" dirty="0">
              <a:latin typeface="Times New Roman" pitchFamily="18" charset="0"/>
              <a:cs typeface="Times New Roman" pitchFamily="18" charset="0"/>
            </a:endParaRPr>
          </a:p>
        </p:txBody>
      </p:sp>
      <p:sp>
        <p:nvSpPr>
          <p:cNvPr id="4" name="Rectangle 3"/>
          <p:cNvSpPr/>
          <p:nvPr/>
        </p:nvSpPr>
        <p:spPr>
          <a:xfrm>
            <a:off x="179512" y="3068960"/>
            <a:ext cx="1296144" cy="1800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smtClean="0"/>
              <a:t>POSTMAN CLIENT</a:t>
            </a:r>
            <a:endParaRPr lang="en-US" dirty="0"/>
          </a:p>
        </p:txBody>
      </p:sp>
      <p:sp>
        <p:nvSpPr>
          <p:cNvPr id="5" name="Rectangle 4"/>
          <p:cNvSpPr/>
          <p:nvPr/>
        </p:nvSpPr>
        <p:spPr>
          <a:xfrm>
            <a:off x="1835696" y="3068960"/>
            <a:ext cx="136815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CONTROLLER</a:t>
            </a:r>
            <a:endParaRPr lang="en-US" dirty="0"/>
          </a:p>
        </p:txBody>
      </p:sp>
      <p:sp>
        <p:nvSpPr>
          <p:cNvPr id="6" name="Rectangle 5"/>
          <p:cNvSpPr/>
          <p:nvPr/>
        </p:nvSpPr>
        <p:spPr>
          <a:xfrm>
            <a:off x="3563888" y="3068960"/>
            <a:ext cx="129614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SERVICE</a:t>
            </a:r>
            <a:endParaRPr lang="en-US" dirty="0"/>
          </a:p>
        </p:txBody>
      </p:sp>
      <p:sp>
        <p:nvSpPr>
          <p:cNvPr id="7" name="Rectangle 6"/>
          <p:cNvSpPr/>
          <p:nvPr/>
        </p:nvSpPr>
        <p:spPr>
          <a:xfrm>
            <a:off x="5148064" y="3068960"/>
            <a:ext cx="1368152"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DAO</a:t>
            </a:r>
            <a:endParaRPr lang="en-US" dirty="0"/>
          </a:p>
        </p:txBody>
      </p:sp>
      <p:sp>
        <p:nvSpPr>
          <p:cNvPr id="9" name="Oval 8"/>
          <p:cNvSpPr/>
          <p:nvPr/>
        </p:nvSpPr>
        <p:spPr>
          <a:xfrm>
            <a:off x="7092280" y="2708920"/>
            <a:ext cx="1800200" cy="79208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10" name="Oval 9"/>
          <p:cNvSpPr/>
          <p:nvPr/>
        </p:nvSpPr>
        <p:spPr>
          <a:xfrm>
            <a:off x="7180024" y="3989326"/>
            <a:ext cx="1712456" cy="80782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22" name="TextBox 21"/>
          <p:cNvSpPr txBox="1"/>
          <p:nvPr/>
        </p:nvSpPr>
        <p:spPr>
          <a:xfrm>
            <a:off x="7310685" y="2940681"/>
            <a:ext cx="1058175" cy="369332"/>
          </a:xfrm>
          <a:prstGeom prst="rect">
            <a:avLst/>
          </a:prstGeom>
          <a:noFill/>
        </p:spPr>
        <p:txBody>
          <a:bodyPr wrap="none" rtlCol="0">
            <a:spAutoFit/>
          </a:bodyPr>
          <a:lstStyle/>
          <a:p>
            <a:r>
              <a:rPr lang="en-IN" dirty="0" smtClean="0">
                <a:solidFill>
                  <a:schemeClr val="bg1"/>
                </a:solidFill>
              </a:rPr>
              <a:t>Database</a:t>
            </a:r>
            <a:endParaRPr lang="en-US" dirty="0">
              <a:solidFill>
                <a:schemeClr val="bg1"/>
              </a:solidFill>
            </a:endParaRPr>
          </a:p>
        </p:txBody>
      </p:sp>
      <p:cxnSp>
        <p:nvCxnSpPr>
          <p:cNvPr id="28" name="Straight Arrow Connector 27"/>
          <p:cNvCxnSpPr>
            <a:stCxn id="4" idx="3"/>
            <a:endCxn id="5" idx="1"/>
          </p:cNvCxnSpPr>
          <p:nvPr/>
        </p:nvCxnSpPr>
        <p:spPr>
          <a:xfrm>
            <a:off x="1475656" y="3969060"/>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3"/>
            <a:endCxn id="6" idx="1"/>
          </p:cNvCxnSpPr>
          <p:nvPr/>
        </p:nvCxnSpPr>
        <p:spPr>
          <a:xfrm>
            <a:off x="3203848" y="3969060"/>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860032" y="4005064"/>
            <a:ext cx="288032" cy="3600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p:cNvCxnSpPr>
          <p:nvPr/>
        </p:nvCxnSpPr>
        <p:spPr>
          <a:xfrm>
            <a:off x="6516216" y="3933056"/>
            <a:ext cx="72008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Cloud Callout 38"/>
          <p:cNvSpPr/>
          <p:nvPr/>
        </p:nvSpPr>
        <p:spPr>
          <a:xfrm>
            <a:off x="0" y="1556792"/>
            <a:ext cx="1835696" cy="115212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GET</a:t>
            </a:r>
          </a:p>
          <a:p>
            <a:pPr algn="ctr"/>
            <a:r>
              <a:rPr lang="en-IN" dirty="0" smtClean="0"/>
              <a:t>POST</a:t>
            </a:r>
          </a:p>
          <a:p>
            <a:pPr algn="ctr"/>
            <a:r>
              <a:rPr lang="en-IN" dirty="0" smtClean="0"/>
              <a:t>PUT</a:t>
            </a:r>
          </a:p>
          <a:p>
            <a:pPr algn="ctr"/>
            <a:r>
              <a:rPr lang="en-IN" dirty="0" smtClean="0"/>
              <a:t>DELETE</a:t>
            </a:r>
            <a:endParaRPr lang="en-US" dirty="0"/>
          </a:p>
        </p:txBody>
      </p:sp>
      <p:sp>
        <p:nvSpPr>
          <p:cNvPr id="40" name="Cloud Callout 39"/>
          <p:cNvSpPr/>
          <p:nvPr/>
        </p:nvSpPr>
        <p:spPr>
          <a:xfrm>
            <a:off x="1907704" y="1484784"/>
            <a:ext cx="1872208" cy="115212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API LAYER</a:t>
            </a:r>
            <a:endParaRPr lang="en-US" dirty="0"/>
          </a:p>
        </p:txBody>
      </p:sp>
      <p:sp>
        <p:nvSpPr>
          <p:cNvPr id="41" name="Cloud Callout 40"/>
          <p:cNvSpPr/>
          <p:nvPr/>
        </p:nvSpPr>
        <p:spPr>
          <a:xfrm>
            <a:off x="3851920" y="1628800"/>
            <a:ext cx="1872208" cy="108012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BUSINESS </a:t>
            </a:r>
          </a:p>
          <a:p>
            <a:pPr algn="ctr"/>
            <a:r>
              <a:rPr lang="en-IN" dirty="0" smtClean="0"/>
              <a:t>LOGIC</a:t>
            </a:r>
            <a:endParaRPr lang="en-US" dirty="0"/>
          </a:p>
        </p:txBody>
      </p:sp>
      <p:sp>
        <p:nvSpPr>
          <p:cNvPr id="42" name="Cloud Callout 41"/>
          <p:cNvSpPr/>
          <p:nvPr/>
        </p:nvSpPr>
        <p:spPr>
          <a:xfrm>
            <a:off x="5868144" y="1628800"/>
            <a:ext cx="2232248" cy="108012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PERSISTENCE</a:t>
            </a:r>
          </a:p>
          <a:p>
            <a:pPr algn="ctr"/>
            <a:r>
              <a:rPr lang="en-IN" dirty="0" smtClean="0"/>
              <a:t>LOGIC</a:t>
            </a:r>
            <a:endParaRPr lang="en-US" dirty="0"/>
          </a:p>
        </p:txBody>
      </p:sp>
      <p:cxnSp>
        <p:nvCxnSpPr>
          <p:cNvPr id="47" name="Straight Connector 46"/>
          <p:cNvCxnSpPr>
            <a:stCxn id="9" idx="2"/>
            <a:endCxn id="10" idx="2"/>
          </p:cNvCxnSpPr>
          <p:nvPr/>
        </p:nvCxnSpPr>
        <p:spPr>
          <a:xfrm>
            <a:off x="7092280" y="3104964"/>
            <a:ext cx="87744" cy="1288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9" idx="6"/>
            <a:endCxn id="10" idx="6"/>
          </p:cNvCxnSpPr>
          <p:nvPr/>
        </p:nvCxnSpPr>
        <p:spPr>
          <a:xfrm>
            <a:off x="8892480" y="3104964"/>
            <a:ext cx="0" cy="12882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7294305"/>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r>
              <a:rPr lang="en-US" dirty="0" smtClean="0">
                <a:latin typeface="Times New Roman" pitchFamily="18" charset="0"/>
                <a:cs typeface="Times New Roman" pitchFamily="18" charset="0"/>
              </a:rPr>
              <a:t>@Data : It is a convenient shortcut annotation that bundles the features of </a:t>
            </a:r>
          </a:p>
          <a:p>
            <a:r>
              <a:rPr lang="en-US" dirty="0" smtClean="0">
                <a:latin typeface="Times New Roman" pitchFamily="18" charset="0"/>
                <a:cs typeface="Times New Roman" pitchFamily="18" charset="0"/>
              </a:rPr>
              <a:t>@ToString, @EqualsAndHashCode, @Getter / @Setter and @RequiredArgsConstructor together.</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@Bean - indicates that a method produces a bean to be managed by Spring.It use to create the object of the class.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@Service - indicates that an annotated class is a service class.A class that provides business services.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@Repository - indicates that an annotated class is a repository, which is an abstraction of data access and storage.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@Configuration - indicates that a class is a configuration class that may contain bean definitions.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@SpringBootApplication - enables Spring Boot autoconfiguration and component scanning.</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There are also Hibernate @Entity, @Table, @Id, and @GeneratedValue annotations in the our project</a:t>
            </a:r>
          </a:p>
          <a:p>
            <a:endParaRPr lang="en-US" dirty="0" smtClean="0">
              <a:latin typeface="Times New Roman" pitchFamily="18" charset="0"/>
              <a:cs typeface="Times New Roman" pitchFamily="18" charset="0"/>
            </a:endParaRPr>
          </a:p>
          <a:p>
            <a:endParaRPr lang="en-US" dirty="0"/>
          </a:p>
        </p:txBody>
      </p:sp>
      <p:sp>
        <p:nvSpPr>
          <p:cNvPr id="3" name="TextBox 2"/>
          <p:cNvSpPr txBox="1"/>
          <p:nvPr/>
        </p:nvSpPr>
        <p:spPr>
          <a:xfrm>
            <a:off x="3491880" y="188640"/>
            <a:ext cx="2313454"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annotation</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0"/>
            <a:ext cx="6480720" cy="646331"/>
          </a:xfrm>
          <a:prstGeom prst="rect">
            <a:avLst/>
          </a:prstGeom>
          <a:noFill/>
        </p:spPr>
        <p:txBody>
          <a:bodyPr wrap="square" rtlCol="0">
            <a:spAutoFit/>
          </a:bodyPr>
          <a:lstStyle/>
          <a:p>
            <a:r>
              <a:rPr lang="en-IN" sz="2400" b="1" dirty="0" smtClean="0">
                <a:latin typeface="Arial Unicode MS" pitchFamily="34" charset="-128"/>
                <a:ea typeface="Arial Unicode MS" pitchFamily="34" charset="-128"/>
                <a:cs typeface="Arial Unicode MS" pitchFamily="34" charset="-128"/>
              </a:rPr>
              <a:t>                          </a:t>
            </a:r>
            <a:r>
              <a:rPr lang="en-IN" sz="3600" b="1" dirty="0" smtClean="0">
                <a:latin typeface="Times New Roman" pitchFamily="18" charset="0"/>
                <a:ea typeface="Arial Unicode MS" pitchFamily="34" charset="-128"/>
                <a:cs typeface="Times New Roman" pitchFamily="18" charset="0"/>
              </a:rPr>
              <a:t>TEAM MEMBERS</a:t>
            </a:r>
            <a:endParaRPr lang="en-US" sz="3600" b="1" dirty="0">
              <a:latin typeface="Times New Roman" pitchFamily="18" charset="0"/>
              <a:ea typeface="Arial Unicode MS" pitchFamily="34" charset="-128"/>
              <a:cs typeface="Times New Roman" pitchFamily="18" charset="0"/>
            </a:endParaRPr>
          </a:p>
        </p:txBody>
      </p:sp>
      <p:sp>
        <p:nvSpPr>
          <p:cNvPr id="3" name="TextBox 2"/>
          <p:cNvSpPr txBox="1"/>
          <p:nvPr/>
        </p:nvSpPr>
        <p:spPr>
          <a:xfrm>
            <a:off x="1475656" y="1700808"/>
            <a:ext cx="5589992" cy="8463855"/>
          </a:xfrm>
          <a:prstGeom prst="rect">
            <a:avLst/>
          </a:prstGeom>
          <a:noFill/>
        </p:spPr>
        <p:txBody>
          <a:bodyPr wrap="none" rtlCol="0">
            <a:spAutoFit/>
          </a:bodyPr>
          <a:lstStyle/>
          <a:p>
            <a:r>
              <a:rPr lang="en-IN" dirty="0" smtClean="0">
                <a:latin typeface="Arial Unicode MS" pitchFamily="34" charset="-128"/>
                <a:ea typeface="Arial Unicode MS" pitchFamily="34" charset="-128"/>
                <a:cs typeface="Arial Unicode MS" pitchFamily="34" charset="-128"/>
              </a:rPr>
              <a:t>EMPLOYEE  ID                EMPLOYEE NAME</a:t>
            </a:r>
          </a:p>
          <a:p>
            <a:endParaRPr lang="en-IN" sz="1600" dirty="0">
              <a:latin typeface="Arial Unicode MS" pitchFamily="34" charset="-128"/>
              <a:ea typeface="Arial Unicode MS" pitchFamily="34" charset="-128"/>
              <a:cs typeface="Arial Unicode MS" pitchFamily="34" charset="-128"/>
            </a:endParaRPr>
          </a:p>
          <a:p>
            <a:r>
              <a:rPr lang="en-US" b="1" dirty="0" smtClean="0">
                <a:latin typeface="Times New Roman" pitchFamily="18" charset="0"/>
                <a:cs typeface="Times New Roman" pitchFamily="18" charset="0"/>
              </a:rPr>
              <a:t>2490195                                             Shalini kumari</a:t>
            </a:r>
          </a:p>
          <a:p>
            <a:r>
              <a:rPr lang="en-US" b="1" dirty="0" smtClean="0">
                <a:latin typeface="Times New Roman" pitchFamily="18" charset="0"/>
                <a:cs typeface="Times New Roman" pitchFamily="18" charset="0"/>
              </a:rPr>
              <a:t>2492109                                             Sonalika Samal</a:t>
            </a:r>
          </a:p>
          <a:p>
            <a:r>
              <a:rPr lang="en-US" b="1" dirty="0" smtClean="0">
                <a:latin typeface="Times New Roman" pitchFamily="18" charset="0"/>
                <a:cs typeface="Times New Roman" pitchFamily="18" charset="0"/>
              </a:rPr>
              <a:t>2492014                                             Snehal tekawade</a:t>
            </a:r>
          </a:p>
          <a:p>
            <a:r>
              <a:rPr lang="en-US" b="1" dirty="0" smtClean="0">
                <a:latin typeface="Times New Roman" pitchFamily="18" charset="0"/>
                <a:cs typeface="Times New Roman" pitchFamily="18" charset="0"/>
              </a:rPr>
              <a:t>2493123                                             Siddiq Ali</a:t>
            </a:r>
          </a:p>
          <a:p>
            <a:r>
              <a:rPr lang="en-US" b="1" dirty="0" smtClean="0">
                <a:latin typeface="Times New Roman" pitchFamily="18" charset="0"/>
                <a:cs typeface="Times New Roman" pitchFamily="18" charset="0"/>
              </a:rPr>
              <a:t>2492436                                             Shruti Dash</a:t>
            </a:r>
          </a:p>
          <a:p>
            <a:r>
              <a:rPr lang="en-US" b="1" dirty="0" smtClean="0">
                <a:latin typeface="Times New Roman" pitchFamily="18" charset="0"/>
                <a:cs typeface="Times New Roman" pitchFamily="18" charset="0"/>
              </a:rPr>
              <a:t>2492254                                             Snehal Asutaar</a:t>
            </a:r>
          </a:p>
          <a:p>
            <a:r>
              <a:rPr lang="en-US" b="1" dirty="0" smtClean="0">
                <a:latin typeface="Times New Roman" pitchFamily="18" charset="0"/>
                <a:cs typeface="Times New Roman" pitchFamily="18" charset="0"/>
              </a:rPr>
              <a:t>2489779                                             Snehal Jare</a:t>
            </a:r>
          </a:p>
          <a:p>
            <a:r>
              <a:rPr lang="en-US" b="1" dirty="0" smtClean="0">
                <a:latin typeface="Times New Roman" pitchFamily="18" charset="0"/>
                <a:cs typeface="Times New Roman" pitchFamily="18" charset="0"/>
              </a:rPr>
              <a:t>2492268                                             Shubham ku. Vivek</a:t>
            </a:r>
          </a:p>
          <a:p>
            <a:r>
              <a:rPr lang="en-US" b="1" dirty="0" smtClean="0">
                <a:latin typeface="Times New Roman" pitchFamily="18" charset="0"/>
                <a:cs typeface="Times New Roman" pitchFamily="18" charset="0"/>
              </a:rPr>
              <a:t>2492357                                             Sourla Madhavi</a:t>
            </a:r>
          </a:p>
          <a:p>
            <a:r>
              <a:rPr lang="en-US" b="1" dirty="0" smtClean="0">
                <a:latin typeface="Times New Roman" pitchFamily="18" charset="0"/>
                <a:cs typeface="Times New Roman" pitchFamily="18" charset="0"/>
              </a:rPr>
              <a:t>2492068                                             Sudeep Sen</a:t>
            </a:r>
          </a:p>
          <a:p>
            <a:endParaRPr lang="en-US" b="1" dirty="0" smtClean="0"/>
          </a:p>
          <a:p>
            <a:endParaRPr lang="en-US" sz="1600" dirty="0" smtClean="0"/>
          </a:p>
          <a:p>
            <a:endParaRPr lang="en-US" sz="1600" dirty="0" smtClean="0"/>
          </a:p>
          <a:p>
            <a:endParaRPr lang="en-US" sz="1600" dirty="0" smtClean="0"/>
          </a:p>
          <a:p>
            <a:endParaRPr lang="en-US" sz="1600" dirty="0" smtClean="0"/>
          </a:p>
          <a:p>
            <a:endParaRPr lang="en-IN" sz="1600" dirty="0">
              <a:latin typeface="Arial Unicode MS" pitchFamily="34" charset="-128"/>
              <a:ea typeface="Arial Unicode MS" pitchFamily="34" charset="-128"/>
              <a:cs typeface="Arial Unicode MS" pitchFamily="34" charset="-128"/>
            </a:endParaRPr>
          </a:p>
          <a:p>
            <a:endParaRPr lang="en-IN" sz="1600" dirty="0" smtClean="0">
              <a:latin typeface="Arial Unicode MS" pitchFamily="34" charset="-128"/>
              <a:ea typeface="Arial Unicode MS" pitchFamily="34" charset="-128"/>
              <a:cs typeface="Arial Unicode MS" pitchFamily="34" charset="-128"/>
            </a:endParaRPr>
          </a:p>
          <a:p>
            <a:endParaRPr lang="en-IN" sz="1200" dirty="0">
              <a:latin typeface="Arial Unicode MS" pitchFamily="34" charset="-128"/>
              <a:ea typeface="Arial Unicode MS" pitchFamily="34" charset="-128"/>
              <a:cs typeface="Arial Unicode MS" pitchFamily="34" charset="-128"/>
            </a:endParaRPr>
          </a:p>
          <a:p>
            <a:endParaRPr lang="en-IN" sz="1200" dirty="0" smtClean="0">
              <a:latin typeface="Arial Unicode MS" pitchFamily="34" charset="-128"/>
              <a:ea typeface="Arial Unicode MS" pitchFamily="34" charset="-128"/>
              <a:cs typeface="Arial Unicode MS" pitchFamily="34" charset="-128"/>
            </a:endParaRPr>
          </a:p>
          <a:p>
            <a:endParaRPr lang="en-IN" sz="1200" dirty="0">
              <a:latin typeface="Arial Unicode MS" pitchFamily="34" charset="-128"/>
              <a:ea typeface="Arial Unicode MS" pitchFamily="34" charset="-128"/>
              <a:cs typeface="Arial Unicode MS" pitchFamily="34" charset="-128"/>
            </a:endParaRPr>
          </a:p>
          <a:p>
            <a:endParaRPr lang="en-IN" sz="1200" dirty="0" smtClean="0">
              <a:latin typeface="Arial Unicode MS" pitchFamily="34" charset="-128"/>
              <a:ea typeface="Arial Unicode MS" pitchFamily="34" charset="-128"/>
              <a:cs typeface="Arial Unicode MS" pitchFamily="34" charset="-128"/>
            </a:endParaRPr>
          </a:p>
          <a:p>
            <a:endParaRPr lang="en-IN" sz="1200" dirty="0">
              <a:latin typeface="Arial Unicode MS" pitchFamily="34" charset="-128"/>
              <a:ea typeface="Arial Unicode MS" pitchFamily="34" charset="-128"/>
              <a:cs typeface="Arial Unicode MS" pitchFamily="34" charset="-128"/>
            </a:endParaRPr>
          </a:p>
          <a:p>
            <a:endParaRPr lang="en-IN" sz="1200" dirty="0" smtClean="0">
              <a:latin typeface="Arial Unicode MS" pitchFamily="34" charset="-128"/>
              <a:ea typeface="Arial Unicode MS" pitchFamily="34" charset="-128"/>
              <a:cs typeface="Arial Unicode MS" pitchFamily="34" charset="-128"/>
            </a:endParaRPr>
          </a:p>
          <a:p>
            <a:endParaRPr lang="en-IN" sz="1200" dirty="0">
              <a:latin typeface="Arial Unicode MS" pitchFamily="34" charset="-128"/>
              <a:ea typeface="Arial Unicode MS" pitchFamily="34" charset="-128"/>
              <a:cs typeface="Arial Unicode MS" pitchFamily="34" charset="-128"/>
            </a:endParaRPr>
          </a:p>
          <a:p>
            <a:endParaRPr lang="en-IN" sz="1200" dirty="0" smtClean="0">
              <a:latin typeface="Arial Unicode MS" pitchFamily="34" charset="-128"/>
              <a:ea typeface="Arial Unicode MS" pitchFamily="34" charset="-128"/>
              <a:cs typeface="Arial Unicode MS" pitchFamily="34" charset="-128"/>
            </a:endParaRPr>
          </a:p>
          <a:p>
            <a:endParaRPr lang="en-IN" sz="1200" dirty="0">
              <a:latin typeface="Arial Unicode MS" pitchFamily="34" charset="-128"/>
              <a:ea typeface="Arial Unicode MS" pitchFamily="34" charset="-128"/>
              <a:cs typeface="Arial Unicode MS" pitchFamily="34" charset="-128"/>
            </a:endParaRPr>
          </a:p>
          <a:p>
            <a:endParaRPr lang="en-IN" sz="1200" dirty="0" smtClean="0">
              <a:latin typeface="Arial Unicode MS" pitchFamily="34" charset="-128"/>
              <a:ea typeface="Arial Unicode MS" pitchFamily="34" charset="-128"/>
              <a:cs typeface="Arial Unicode MS" pitchFamily="34" charset="-128"/>
            </a:endParaRPr>
          </a:p>
          <a:p>
            <a:endParaRPr lang="en-IN" sz="1200" dirty="0">
              <a:latin typeface="Arial Unicode MS" pitchFamily="34" charset="-128"/>
              <a:ea typeface="Arial Unicode MS" pitchFamily="34" charset="-128"/>
              <a:cs typeface="Arial Unicode MS" pitchFamily="34" charset="-128"/>
            </a:endParaRPr>
          </a:p>
          <a:p>
            <a:endParaRPr lang="en-IN" sz="1200" dirty="0" smtClean="0">
              <a:latin typeface="Arial Unicode MS" pitchFamily="34" charset="-128"/>
              <a:ea typeface="Arial Unicode MS" pitchFamily="34" charset="-128"/>
              <a:cs typeface="Arial Unicode MS" pitchFamily="34" charset="-128"/>
            </a:endParaRPr>
          </a:p>
          <a:p>
            <a:endParaRPr lang="en-IN" sz="1200" dirty="0">
              <a:latin typeface="Arial Unicode MS" pitchFamily="34" charset="-128"/>
              <a:ea typeface="Arial Unicode MS" pitchFamily="34" charset="-128"/>
              <a:cs typeface="Arial Unicode MS" pitchFamily="34" charset="-128"/>
            </a:endParaRPr>
          </a:p>
          <a:p>
            <a:endParaRPr lang="en-IN" sz="1200" dirty="0" smtClean="0">
              <a:latin typeface="Arial Unicode MS" pitchFamily="34" charset="-128"/>
              <a:ea typeface="Arial Unicode MS" pitchFamily="34" charset="-128"/>
              <a:cs typeface="Arial Unicode MS" pitchFamily="34" charset="-128"/>
            </a:endParaRPr>
          </a:p>
          <a:p>
            <a:endParaRPr lang="en-IN" sz="1200" dirty="0">
              <a:latin typeface="Arial Unicode MS" pitchFamily="34" charset="-128"/>
              <a:ea typeface="Arial Unicode MS" pitchFamily="34" charset="-128"/>
              <a:cs typeface="Arial Unicode MS" pitchFamily="34" charset="-128"/>
            </a:endParaRPr>
          </a:p>
          <a:p>
            <a:endParaRPr lang="en-IN" sz="1200" dirty="0" smtClean="0">
              <a:latin typeface="Arial Unicode MS" pitchFamily="34" charset="-128"/>
              <a:ea typeface="Arial Unicode MS" pitchFamily="34" charset="-128"/>
              <a:cs typeface="Arial Unicode MS" pitchFamily="34" charset="-128"/>
            </a:endParaRPr>
          </a:p>
          <a:p>
            <a:endParaRPr lang="en-IN" sz="1200" dirty="0">
              <a:latin typeface="Arial Unicode MS" pitchFamily="34" charset="-128"/>
              <a:ea typeface="Arial Unicode MS" pitchFamily="34" charset="-128"/>
              <a:cs typeface="Arial Unicode MS" pitchFamily="34" charset="-128"/>
            </a:endParaRPr>
          </a:p>
          <a:p>
            <a:endParaRPr lang="en-US" sz="1200" dirty="0">
              <a:latin typeface="Arial Unicode MS" pitchFamily="34" charset="-128"/>
              <a:ea typeface="Arial Unicode MS" pitchFamily="34" charset="-128"/>
              <a:cs typeface="Arial Unicode MS" pitchFamily="34" charset="-128"/>
            </a:endParaRPr>
          </a:p>
        </p:txBody>
      </p:sp>
      <p:graphicFrame>
        <p:nvGraphicFramePr>
          <p:cNvPr id="4" name="Table 3"/>
          <p:cNvGraphicFramePr>
            <a:graphicFrameLocks noGrp="1"/>
          </p:cNvGraphicFramePr>
          <p:nvPr/>
        </p:nvGraphicFramePr>
        <p:xfrm>
          <a:off x="1524000" y="1397000"/>
          <a:ext cx="6096000" cy="6400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IN" dirty="0" smtClean="0">
                          <a:solidFill>
                            <a:schemeClr val="tx1"/>
                          </a:solidFill>
                          <a:latin typeface="Times New Roman" pitchFamily="18" charset="0"/>
                          <a:ea typeface="Arial Unicode MS" pitchFamily="34" charset="-128"/>
                          <a:cs typeface="Times New Roman" pitchFamily="18" charset="0"/>
                        </a:rPr>
                        <a:t>EMPLOYEE  ID </a:t>
                      </a:r>
                      <a:endParaRPr lang="en-US" dirty="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latin typeface="Times New Roman" pitchFamily="18" charset="0"/>
                          <a:ea typeface="Arial Unicode MS" pitchFamily="34" charset="-128"/>
                          <a:cs typeface="Times New Roman" pitchFamily="18" charset="0"/>
                        </a:rPr>
                        <a:t>EMPLOYEE NAME</a:t>
                      </a:r>
                    </a:p>
                    <a:p>
                      <a:endParaRPr lang="en-US" dirty="0"/>
                    </a:p>
                  </a:txBody>
                  <a:tcPr/>
                </a:tc>
              </a:tr>
            </a:tbl>
          </a:graphicData>
        </a:graphic>
      </p:graphicFrame>
      <p:cxnSp>
        <p:nvCxnSpPr>
          <p:cNvPr id="6" name="Straight Connector 5"/>
          <p:cNvCxnSpPr/>
          <p:nvPr/>
        </p:nvCxnSpPr>
        <p:spPr>
          <a:xfrm>
            <a:off x="6516216" y="234888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100392" y="234888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236296" y="2348880"/>
            <a:ext cx="0" cy="115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44208" y="3501008"/>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32240" y="3789040"/>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740352" y="3789040"/>
            <a:ext cx="0" cy="115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372200" y="4941168"/>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80312" y="2636912"/>
            <a:ext cx="1479892" cy="369332"/>
          </a:xfrm>
          <a:prstGeom prst="rect">
            <a:avLst/>
          </a:prstGeom>
          <a:noFill/>
        </p:spPr>
        <p:txBody>
          <a:bodyPr wrap="none" rtlCol="0">
            <a:spAutoFit/>
          </a:bodyPr>
          <a:lstStyle/>
          <a:p>
            <a:r>
              <a:rPr lang="en-IN" b="1" dirty="0" smtClean="0">
                <a:latin typeface="Times New Roman" pitchFamily="18" charset="0"/>
                <a:cs typeface="Times New Roman" pitchFamily="18" charset="0"/>
              </a:rPr>
              <a:t>FRONTEND</a:t>
            </a:r>
            <a:endParaRPr lang="en-US" b="1" dirty="0">
              <a:latin typeface="Times New Roman" pitchFamily="18" charset="0"/>
              <a:cs typeface="Times New Roman" pitchFamily="18" charset="0"/>
            </a:endParaRPr>
          </a:p>
        </p:txBody>
      </p:sp>
      <p:sp>
        <p:nvSpPr>
          <p:cNvPr id="26" name="TextBox 25"/>
          <p:cNvSpPr txBox="1"/>
          <p:nvPr/>
        </p:nvSpPr>
        <p:spPr>
          <a:xfrm>
            <a:off x="7805172" y="4077072"/>
            <a:ext cx="1338828" cy="369332"/>
          </a:xfrm>
          <a:prstGeom prst="rect">
            <a:avLst/>
          </a:prstGeom>
          <a:noFill/>
        </p:spPr>
        <p:txBody>
          <a:bodyPr wrap="none" rtlCol="0">
            <a:spAutoFit/>
          </a:bodyPr>
          <a:lstStyle/>
          <a:p>
            <a:r>
              <a:rPr lang="en-IN" b="1" dirty="0" smtClean="0">
                <a:latin typeface="Times New Roman" pitchFamily="18" charset="0"/>
                <a:cs typeface="Times New Roman" pitchFamily="18" charset="0"/>
              </a:rPr>
              <a:t>BACKEND</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1591"/>
            <a:ext cx="7344816" cy="9233297"/>
          </a:xfrm>
          <a:prstGeom prst="rect">
            <a:avLst/>
          </a:prstGeom>
          <a:noFill/>
        </p:spPr>
        <p:txBody>
          <a:bodyPr wrap="square" rtlCol="0">
            <a:spAutoFit/>
          </a:bodyPr>
          <a:lstStyle/>
          <a:p>
            <a:r>
              <a:rPr lang="en-US" dirty="0" smtClean="0">
                <a:latin typeface="Times New Roman" pitchFamily="18" charset="0"/>
                <a:cs typeface="Times New Roman" pitchFamily="18" charset="0"/>
              </a:rPr>
              <a:t>Each entity must have at least two annotations defined: @Entity and @Id.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1)The @Entity annotation specifies that the class is an entity and is mapped to a database table.</a:t>
            </a:r>
          </a:p>
          <a:p>
            <a:r>
              <a:rPr lang="en-US" dirty="0" smtClean="0">
                <a:latin typeface="Times New Roman" pitchFamily="18" charset="0"/>
                <a:cs typeface="Times New Roman" pitchFamily="18" charset="0"/>
              </a:rPr>
              <a:t>2)The @Id annotation specifies the primary key of an entity</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The @Table annotation specifies the name of the database table to be used for mapping.</a:t>
            </a:r>
          </a:p>
          <a:p>
            <a:r>
              <a:rPr lang="en-US" dirty="0" smtClean="0">
                <a:latin typeface="Times New Roman" pitchFamily="18" charset="0"/>
                <a:cs typeface="Times New Roman" pitchFamily="18" charset="0"/>
              </a:rPr>
              <a:t> the @GeneratedValue provides for the specification of generation strategies for the values of primary keys.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@RestController is used for making restful web services with the help of the @RestController annotation. </a:t>
            </a:r>
          </a:p>
          <a:p>
            <a:r>
              <a:rPr lang="en-US" dirty="0" smtClean="0">
                <a:latin typeface="Times New Roman" pitchFamily="18" charset="0"/>
                <a:cs typeface="Times New Roman" pitchFamily="18" charset="0"/>
              </a:rPr>
              <a:t>This annotation is used at the class level and allows the class to handle the requests made by the client.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The main difference between the @restcontroller and </a:t>
            </a:r>
          </a:p>
          <a:p>
            <a:r>
              <a:rPr lang="en-US" dirty="0" smtClean="0">
                <a:latin typeface="Times New Roman" pitchFamily="18" charset="0"/>
                <a:cs typeface="Times New Roman" pitchFamily="18" charset="0"/>
              </a:rPr>
              <a:t> the @controller is that the @restcontroller combination of the @controller and @ResponseBody annotation.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@RequestMapping - maps HTTP request with a path to a controller method.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@Autowired - marks a constructor, field, or setter method to be </a:t>
            </a:r>
            <a:r>
              <a:rPr lang="en-US" dirty="0" err="1" smtClean="0">
                <a:latin typeface="Times New Roman" pitchFamily="18" charset="0"/>
                <a:cs typeface="Times New Roman" pitchFamily="18" charset="0"/>
              </a:rPr>
              <a:t>autowired</a:t>
            </a:r>
            <a:r>
              <a:rPr lang="en-US" dirty="0" smtClean="0">
                <a:latin typeface="Times New Roman" pitchFamily="18" charset="0"/>
                <a:cs typeface="Times New Roman" pitchFamily="18" charset="0"/>
              </a:rPr>
              <a:t> by Spring dependency injection.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9144000" cy="5355312"/>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schema is automatically created by Hibernate; later, the import.sql file is executed to fill the table with data.</a:t>
            </a:r>
          </a:p>
          <a:p>
            <a:r>
              <a:rPr lang="en-US" dirty="0" smtClean="0">
                <a:latin typeface="Times New Roman" pitchFamily="18" charset="0"/>
                <a:cs typeface="Times New Roman" pitchFamily="18" charset="0"/>
              </a:rPr>
              <a:t>@EnableSwagger2:It is use to enable the </a:t>
            </a:r>
            <a:r>
              <a:rPr lang="en-US" dirty="0" err="1" smtClean="0">
                <a:latin typeface="Times New Roman" pitchFamily="18" charset="0"/>
                <a:cs typeface="Times New Roman" pitchFamily="18" charset="0"/>
              </a:rPr>
              <a:t>swagger.and</a:t>
            </a:r>
            <a:r>
              <a:rPr lang="en-US" dirty="0" smtClean="0">
                <a:latin typeface="Times New Roman" pitchFamily="18" charset="0"/>
                <a:cs typeface="Times New Roman" pitchFamily="18" charset="0"/>
              </a:rPr>
              <a:t> it done by adding dependency in pom.xmlapis</a:t>
            </a:r>
          </a:p>
          <a:p>
            <a:r>
              <a:rPr lang="en-US" dirty="0" smtClean="0">
                <a:latin typeface="Times New Roman" pitchFamily="18" charset="0"/>
                <a:cs typeface="Times New Roman" pitchFamily="18" charset="0"/>
              </a:rPr>
              <a:t>it gives you a option to filter out the element which are required and which are not required for your swagger documention.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controller part:i have added this annotation</a:t>
            </a:r>
          </a:p>
          <a:p>
            <a:r>
              <a:rPr lang="en-US" dirty="0" smtClean="0">
                <a:latin typeface="Times New Roman" pitchFamily="18" charset="0"/>
                <a:cs typeface="Times New Roman" pitchFamily="18" charset="0"/>
              </a:rPr>
              <a:t>@ApiOperation :we can  add these annotations to any rest emthod in a controller to add basic information related to that </a:t>
            </a:r>
            <a:r>
              <a:rPr lang="en-US" dirty="0" err="1" smtClean="0">
                <a:latin typeface="Times New Roman" pitchFamily="18" charset="0"/>
                <a:cs typeface="Times New Roman" pitchFamily="18" charset="0"/>
              </a:rPr>
              <a:t>method.With</a:t>
            </a:r>
            <a:r>
              <a:rPr lang="en-US" dirty="0" smtClean="0">
                <a:latin typeface="Times New Roman" pitchFamily="18" charset="0"/>
                <a:cs typeface="Times New Roman" pitchFamily="18" charset="0"/>
              </a:rPr>
              <a:t> help of this annotation we can decide what it will </a:t>
            </a:r>
            <a:r>
              <a:rPr lang="en-US" dirty="0" err="1" smtClean="0">
                <a:latin typeface="Times New Roman" pitchFamily="18" charset="0"/>
                <a:cs typeface="Times New Roman" pitchFamily="18" charset="0"/>
              </a:rPr>
              <a:t>take,produce,tags,response,object,check</a:t>
            </a:r>
            <a:r>
              <a:rPr lang="en-US" dirty="0" smtClean="0">
                <a:latin typeface="Times New Roman" pitchFamily="18" charset="0"/>
                <a:cs typeface="Times New Roman" pitchFamily="18" charset="0"/>
              </a:rPr>
              <a:t> does any authorization available here for example in our project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have use @</a:t>
            </a:r>
            <a:r>
              <a:rPr lang="en-US" dirty="0" err="1" smtClean="0">
                <a:latin typeface="Times New Roman" pitchFamily="18" charset="0"/>
                <a:cs typeface="Times New Roman" pitchFamily="18" charset="0"/>
              </a:rPr>
              <a:t>ApiOperation</a:t>
            </a:r>
            <a:r>
              <a:rPr lang="en-US" dirty="0" smtClean="0">
                <a:latin typeface="Times New Roman" pitchFamily="18" charset="0"/>
                <a:cs typeface="Times New Roman" pitchFamily="18" charset="0"/>
              </a:rPr>
              <a:t>(value = "Write Review of the book") and value = "Write Review of the book" is description of my method.</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pathvariable:path</a:t>
            </a:r>
            <a:r>
              <a:rPr lang="en-US" dirty="0" smtClean="0">
                <a:latin typeface="Times New Roman" pitchFamily="18" charset="0"/>
                <a:cs typeface="Times New Roman" pitchFamily="18" charset="0"/>
              </a:rPr>
              <a:t> variable annotation is used to bind method parameter to </a:t>
            </a:r>
            <a:r>
              <a:rPr lang="en-US" dirty="0" err="1" smtClean="0">
                <a:latin typeface="Times New Roman" pitchFamily="18" charset="0"/>
                <a:cs typeface="Times New Roman" pitchFamily="18" charset="0"/>
              </a:rPr>
              <a:t>uri</a:t>
            </a:r>
            <a:r>
              <a:rPr lang="en-US" dirty="0" smtClean="0">
                <a:latin typeface="Times New Roman" pitchFamily="18" charset="0"/>
                <a:cs typeface="Times New Roman" pitchFamily="18" charset="0"/>
              </a:rPr>
              <a:t> template variable</a:t>
            </a:r>
          </a:p>
          <a:p>
            <a:r>
              <a:rPr lang="en-US" dirty="0" smtClean="0">
                <a:latin typeface="Times New Roman" pitchFamily="18" charset="0"/>
                <a:cs typeface="Times New Roman" pitchFamily="18" charset="0"/>
              </a:rPr>
              <a:t>@PostMapping("books/{</a:t>
            </a:r>
            <a:r>
              <a:rPr lang="en-US" dirty="0" err="1" smtClean="0">
                <a:latin typeface="Times New Roman" pitchFamily="18" charset="0"/>
                <a:cs typeface="Times New Roman" pitchFamily="18" charset="0"/>
              </a:rPr>
              <a:t>imageName</a:t>
            </a:r>
            <a:r>
              <a:rPr lang="en-US" dirty="0" smtClean="0">
                <a:latin typeface="Times New Roman" pitchFamily="18" charset="0"/>
                <a:cs typeface="Times New Roman" pitchFamily="18" charset="0"/>
              </a:rPr>
              <a:t>}") in this {</a:t>
            </a:r>
            <a:r>
              <a:rPr lang="en-US" dirty="0" err="1" smtClean="0">
                <a:latin typeface="Times New Roman" pitchFamily="18" charset="0"/>
                <a:cs typeface="Times New Roman" pitchFamily="18" charset="0"/>
              </a:rPr>
              <a:t>imageName</a:t>
            </a:r>
            <a:r>
              <a:rPr lang="en-US" dirty="0" smtClean="0">
                <a:latin typeface="Times New Roman" pitchFamily="18" charset="0"/>
                <a:cs typeface="Times New Roman" pitchFamily="18" charset="0"/>
              </a:rPr>
              <a:t>} is my </a:t>
            </a:r>
            <a:r>
              <a:rPr lang="en-US" dirty="0" err="1" smtClean="0">
                <a:latin typeface="Times New Roman" pitchFamily="18" charset="0"/>
                <a:cs typeface="Times New Roman" pitchFamily="18" charset="0"/>
              </a:rPr>
              <a:t>uri</a:t>
            </a:r>
            <a:r>
              <a:rPr lang="en-US" dirty="0" smtClean="0">
                <a:latin typeface="Times New Roman" pitchFamily="18" charset="0"/>
                <a:cs typeface="Times New Roman" pitchFamily="18" charset="0"/>
              </a:rPr>
              <a:t> template variable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80728"/>
            <a:ext cx="9144000" cy="5355312"/>
          </a:xfrm>
          <a:prstGeom prst="rect">
            <a:avLst/>
          </a:prstGeom>
          <a:noFill/>
        </p:spPr>
        <p:txBody>
          <a:bodyPr wrap="square" rtlCol="0">
            <a:spAutoFit/>
          </a:bodyPr>
          <a:lstStyle/>
          <a:p>
            <a:r>
              <a:rPr lang="en-US" dirty="0" smtClean="0">
                <a:latin typeface="Times New Roman" pitchFamily="18" charset="0"/>
                <a:cs typeface="Times New Roman" pitchFamily="18" charset="0"/>
              </a:rPr>
              <a:t>I have created a module name as login.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module consist of user and the admin pannel.</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any user can register himself as a admin or a user.</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 a user register himaself as a admin then the user have all the right to make changes into the application like see the book, </a:t>
            </a:r>
          </a:p>
          <a:p>
            <a:r>
              <a:rPr lang="en-US" dirty="0" smtClean="0">
                <a:latin typeface="Times New Roman" pitchFamily="18" charset="0"/>
                <a:cs typeface="Times New Roman" pitchFamily="18" charset="0"/>
              </a:rPr>
              <a:t>update the deatils of the book, he can also see the rating and reviews of the book and make changes over there.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and if a person register himself as a user the he can see the book listed over there they can by the book and after that they can search the book,</a:t>
            </a:r>
          </a:p>
          <a:p>
            <a:r>
              <a:rPr lang="en-US" dirty="0" smtClean="0">
                <a:latin typeface="Times New Roman" pitchFamily="18" charset="0"/>
                <a:cs typeface="Times New Roman" pitchFamily="18" charset="0"/>
              </a:rPr>
              <a:t>and also give the reviews and rating to a particular book.</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explain this more, I have created a entity class of user and admin and also created the controller, service and the (DAO) class to perform all the operation of the login module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understand more how its working I'll first explain the classes what they perform</a:t>
            </a:r>
            <a:r>
              <a:rPr lang="en-US" dirty="0" smtClean="0"/>
              <a:t>.</a:t>
            </a:r>
            <a:endParaRPr lang="en-US" dirty="0"/>
          </a:p>
        </p:txBody>
      </p:sp>
      <p:sp>
        <p:nvSpPr>
          <p:cNvPr id="3" name="TextBox 2"/>
          <p:cNvSpPr txBox="1"/>
          <p:nvPr/>
        </p:nvSpPr>
        <p:spPr>
          <a:xfrm>
            <a:off x="2555776" y="188640"/>
            <a:ext cx="3916457" cy="646331"/>
          </a:xfrm>
          <a:prstGeom prst="rect">
            <a:avLst/>
          </a:prstGeom>
          <a:noFill/>
        </p:spPr>
        <p:txBody>
          <a:bodyPr wrap="none" rtlCol="0">
            <a:spAutoFit/>
          </a:bodyPr>
          <a:lstStyle/>
          <a:p>
            <a:r>
              <a:rPr lang="en-IN" sz="3600" b="1" dirty="0" smtClean="0">
                <a:latin typeface="Times New Roman" pitchFamily="18" charset="0"/>
                <a:cs typeface="Times New Roman" pitchFamily="18" charset="0"/>
              </a:rPr>
              <a:t>LOGIN MODULE</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0"/>
            <a:ext cx="9144000" cy="6740307"/>
          </a:xfrm>
          <a:prstGeom prst="rect">
            <a:avLst/>
          </a:prstGeom>
          <a:noFill/>
        </p:spPr>
        <p:txBody>
          <a:bodyPr wrap="square" rtlCol="0">
            <a:spAutoFit/>
          </a:bodyPr>
          <a:lstStyle/>
          <a:p>
            <a:r>
              <a:rPr lang="en-US" dirty="0" smtClean="0">
                <a:latin typeface="Times New Roman" pitchFamily="18" charset="0"/>
                <a:cs typeface="Times New Roman" pitchFamily="18" charset="0"/>
              </a:rPr>
              <a:t>Data : purpose is to unify and ease the access to different kinds of </a:t>
            </a:r>
          </a:p>
          <a:p>
            <a:r>
              <a:rPr lang="en-US" dirty="0" smtClean="0">
                <a:latin typeface="Times New Roman" pitchFamily="18" charset="0"/>
                <a:cs typeface="Times New Roman" pitchFamily="18" charset="0"/>
              </a:rPr>
              <a:t>	persistence stores, both relational database systems </a:t>
            </a:r>
          </a:p>
          <a:p>
            <a:r>
              <a:rPr lang="en-US" dirty="0" smtClean="0">
                <a:latin typeface="Times New Roman" pitchFamily="18" charset="0"/>
                <a:cs typeface="Times New Roman" pitchFamily="18" charset="0"/>
              </a:rPr>
              <a:t>	and NoSQL data stores.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@Entity :The @Entity annotation specifies that the class is </a:t>
            </a:r>
          </a:p>
          <a:p>
            <a:r>
              <a:rPr lang="en-US" dirty="0" smtClean="0">
                <a:latin typeface="Times New Roman" pitchFamily="18" charset="0"/>
                <a:cs typeface="Times New Roman" pitchFamily="18" charset="0"/>
              </a:rPr>
              <a:t>	 an entity and is mapped to a database table. The @Table </a:t>
            </a:r>
          </a:p>
          <a:p>
            <a:r>
              <a:rPr lang="en-US" dirty="0" smtClean="0">
                <a:latin typeface="Times New Roman" pitchFamily="18" charset="0"/>
                <a:cs typeface="Times New Roman" pitchFamily="18" charset="0"/>
              </a:rPr>
              <a:t>	 annotation specifies </a:t>
            </a:r>
          </a:p>
          <a:p>
            <a:r>
              <a:rPr lang="en-US" dirty="0" smtClean="0">
                <a:latin typeface="Times New Roman" pitchFamily="18" charset="0"/>
                <a:cs typeface="Times New Roman" pitchFamily="18" charset="0"/>
              </a:rPr>
              <a:t>	 the name of the database table to be used for mapping</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@ID : The @Id annotation specifies the primary key of an entity and the </a:t>
            </a:r>
          </a:p>
          <a:p>
            <a:r>
              <a:rPr lang="en-US" dirty="0" smtClean="0">
                <a:latin typeface="Times New Roman" pitchFamily="18" charset="0"/>
                <a:cs typeface="Times New Roman" pitchFamily="18" charset="0"/>
              </a:rPr>
              <a:t>	  @GeneratedValue provides for the specification of generation strategies for </a:t>
            </a:r>
          </a:p>
          <a:p>
            <a:r>
              <a:rPr lang="en-US" dirty="0" smtClean="0">
                <a:latin typeface="Times New Roman" pitchFamily="18" charset="0"/>
                <a:cs typeface="Times New Roman" pitchFamily="18" charset="0"/>
              </a:rPr>
              <a:t>	  the values of primary keys.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OneToMany</a:t>
            </a:r>
            <a:r>
              <a:rPr lang="en-US" dirty="0" smtClean="0">
                <a:latin typeface="Times New Roman" pitchFamily="18" charset="0"/>
                <a:cs typeface="Times New Roman" pitchFamily="18" charset="0"/>
              </a:rPr>
              <a:t> : one-to-many mapping means that one row in a table is mapped to multiple rows in another table.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@RestController: RestController is used for making restful web services with the help of the @RestController annotation.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@Autowired: The @Autowired annotation can be used to autowire bean on the setter method just like @Required annotation,</a:t>
            </a:r>
          </a:p>
          <a:p>
            <a:r>
              <a:rPr lang="en-US" dirty="0" smtClean="0">
                <a:latin typeface="Times New Roman" pitchFamily="18" charset="0"/>
                <a:cs typeface="Times New Roman" pitchFamily="18" charset="0"/>
              </a:rPr>
              <a:t>	    constructor, a property or methods with arbitrary names and/or multiple arguments</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524315"/>
          </a:xfrm>
          <a:prstGeom prst="rect">
            <a:avLst/>
          </a:prstGeom>
          <a:noFill/>
        </p:spPr>
        <p:txBody>
          <a:bodyPr wrap="square" rtlCol="0">
            <a:spAutoFit/>
          </a:bodyPr>
          <a:lstStyle/>
          <a:p>
            <a:endParaRPr lang="en-US" dirty="0" smtClean="0"/>
          </a:p>
          <a:p>
            <a:endParaRPr lang="en-US" dirty="0" smtClean="0"/>
          </a:p>
          <a:p>
            <a:r>
              <a:rPr lang="en-US" dirty="0" smtClean="0">
                <a:latin typeface="Times New Roman" pitchFamily="18" charset="0"/>
                <a:cs typeface="Times New Roman" pitchFamily="18" charset="0"/>
              </a:rPr>
              <a:t>@PostMapping : @PostMapping annotation maps HTTP POST requests onto specific handler methods. </a:t>
            </a:r>
          </a:p>
          <a:p>
            <a:r>
              <a:rPr lang="en-US" dirty="0" smtClean="0">
                <a:latin typeface="Times New Roman" pitchFamily="18" charset="0"/>
                <a:cs typeface="Times New Roman" pitchFamily="18" charset="0"/>
              </a:rPr>
              <a:t>               It is a composed annotation that acts as a shortcut for @RequestMapping(method = RequestMethod. POST)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@GetMapping : @GetMapping annotation maps HTTP GET requests onto specific handler methods. </a:t>
            </a:r>
          </a:p>
          <a:p>
            <a:r>
              <a:rPr lang="en-US" dirty="0" smtClean="0">
                <a:latin typeface="Times New Roman" pitchFamily="18" charset="0"/>
                <a:cs typeface="Times New Roman" pitchFamily="18" charset="0"/>
              </a:rPr>
              <a:t>	      It is a composed annotation that acts as a shortcut for @RequestMapping(method = RequestMethod. GET)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@putMApping :Annotation for mapping HTTP PUT requests onto specific handler methods. Specifically,</a:t>
            </a:r>
          </a:p>
          <a:p>
            <a:r>
              <a:rPr lang="en-US" dirty="0" smtClean="0">
                <a:latin typeface="Times New Roman" pitchFamily="18" charset="0"/>
                <a:cs typeface="Times New Roman" pitchFamily="18" charset="0"/>
              </a:rPr>
              <a:t>	     @PutMapping is a composed annotation that acts as a shortcut for @RequestMapping(method = RequestMethod. PUT)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pn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png"/>
          <p:cNvPicPr>
            <a:picLocks noChangeAspect="1"/>
          </p:cNvPicPr>
          <p:nvPr/>
        </p:nvPicPr>
        <p:blipFill>
          <a:blip r:embed="rId2" cstate="print"/>
          <a:stretch>
            <a:fillRect/>
          </a:stretch>
        </p:blipFill>
        <p:spPr>
          <a:xfrm>
            <a:off x="0" y="0"/>
            <a:ext cx="9100842" cy="68580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png"/>
          <p:cNvPicPr>
            <a:picLocks noChangeAspect="1"/>
          </p:cNvPicPr>
          <p:nvPr/>
        </p:nvPicPr>
        <p:blipFill>
          <a:blip r:embed="rId2" cstate="print"/>
          <a:stretch>
            <a:fillRect/>
          </a:stretch>
        </p:blipFill>
        <p:spPr>
          <a:xfrm>
            <a:off x="0" y="0"/>
            <a:ext cx="9052498" cy="6858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pn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pn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5696" y="0"/>
            <a:ext cx="2952328" cy="646331"/>
          </a:xfrm>
          <a:prstGeom prst="rect">
            <a:avLst/>
          </a:prstGeom>
          <a:noFill/>
        </p:spPr>
        <p:txBody>
          <a:bodyPr wrap="square" rtlCol="0">
            <a:spAutoFit/>
          </a:bodyPr>
          <a:lstStyle/>
          <a:p>
            <a:r>
              <a:rPr lang="en-IN" sz="3600" dirty="0" smtClean="0">
                <a:latin typeface="Arial Black" pitchFamily="34" charset="0"/>
              </a:rPr>
              <a:t>       </a:t>
            </a:r>
            <a:r>
              <a:rPr lang="en-IN" sz="3600" b="1" dirty="0" smtClean="0">
                <a:latin typeface="Arial Black" pitchFamily="34" charset="0"/>
              </a:rPr>
              <a:t> </a:t>
            </a:r>
            <a:r>
              <a:rPr lang="en-IN" sz="3600" b="1" dirty="0" smtClean="0">
                <a:latin typeface="Times New Roman" pitchFamily="18" charset="0"/>
                <a:ea typeface="Arial Unicode MS" pitchFamily="34" charset="-128"/>
                <a:cs typeface="Times New Roman" pitchFamily="18" charset="0"/>
              </a:rPr>
              <a:t>INDEX</a:t>
            </a:r>
          </a:p>
        </p:txBody>
      </p:sp>
      <p:sp>
        <p:nvSpPr>
          <p:cNvPr id="5" name="TextBox 4"/>
          <p:cNvSpPr txBox="1"/>
          <p:nvPr/>
        </p:nvSpPr>
        <p:spPr>
          <a:xfrm>
            <a:off x="2915816" y="980728"/>
            <a:ext cx="2992679" cy="4801314"/>
          </a:xfrm>
          <a:prstGeom prst="rect">
            <a:avLst/>
          </a:prstGeom>
          <a:noFill/>
        </p:spPr>
        <p:txBody>
          <a:bodyPr wrap="none" rtlCol="0">
            <a:spAutoFit/>
          </a:bodyPr>
          <a:lstStyle/>
          <a:p>
            <a:pPr>
              <a:buFont typeface="Arial" pitchFamily="34" charset="0"/>
              <a:buChar char="•"/>
            </a:pPr>
            <a:r>
              <a:rPr lang="en-IN" sz="2400" dirty="0" smtClean="0">
                <a:latin typeface="Times New Roman" pitchFamily="18" charset="0"/>
                <a:ea typeface="Arial Unicode MS" pitchFamily="34" charset="-128"/>
                <a:cs typeface="Times New Roman" pitchFamily="18" charset="0"/>
              </a:rPr>
              <a:t>Introduction</a:t>
            </a:r>
          </a:p>
          <a:p>
            <a:pPr>
              <a:buFont typeface="Arial" pitchFamily="34" charset="0"/>
              <a:buChar char="•"/>
            </a:pPr>
            <a:r>
              <a:rPr lang="en-IN" sz="2400" dirty="0" smtClean="0">
                <a:latin typeface="Times New Roman" pitchFamily="18" charset="0"/>
                <a:ea typeface="Arial Unicode MS" pitchFamily="34" charset="-128"/>
                <a:cs typeface="Times New Roman" pitchFamily="18" charset="0"/>
              </a:rPr>
              <a:t>Project Scope</a:t>
            </a:r>
          </a:p>
          <a:p>
            <a:pPr>
              <a:buFont typeface="Arial" pitchFamily="34" charset="0"/>
              <a:buChar char="•"/>
            </a:pPr>
            <a:r>
              <a:rPr lang="en-IN" sz="2400" dirty="0" smtClean="0">
                <a:latin typeface="Times New Roman" pitchFamily="18" charset="0"/>
                <a:ea typeface="Arial Unicode MS" pitchFamily="34" charset="-128"/>
                <a:cs typeface="Times New Roman" pitchFamily="18" charset="0"/>
              </a:rPr>
              <a:t>Tools &amp; Technologies</a:t>
            </a:r>
          </a:p>
          <a:p>
            <a:pPr>
              <a:buFont typeface="Arial" pitchFamily="34" charset="0"/>
              <a:buChar char="•"/>
            </a:pPr>
            <a:r>
              <a:rPr lang="en-IN" sz="2400" dirty="0" smtClean="0">
                <a:latin typeface="Times New Roman" pitchFamily="18" charset="0"/>
                <a:ea typeface="Arial Unicode MS" pitchFamily="34" charset="-128"/>
                <a:cs typeface="Times New Roman" pitchFamily="18" charset="0"/>
              </a:rPr>
              <a:t> Diagram</a:t>
            </a:r>
          </a:p>
          <a:p>
            <a:pPr>
              <a:buFont typeface="Arial" pitchFamily="34" charset="0"/>
              <a:buChar char="•"/>
            </a:pPr>
            <a:r>
              <a:rPr lang="en-IN" sz="2400" dirty="0" smtClean="0">
                <a:latin typeface="Times New Roman" pitchFamily="18" charset="0"/>
                <a:ea typeface="Arial Unicode MS" pitchFamily="34" charset="-128"/>
                <a:cs typeface="Times New Roman" pitchFamily="18" charset="0"/>
              </a:rPr>
              <a:t>Data-Flow Diagram</a:t>
            </a:r>
          </a:p>
          <a:p>
            <a:pPr>
              <a:buFont typeface="Arial" pitchFamily="34" charset="0"/>
              <a:buChar char="•"/>
            </a:pPr>
            <a:r>
              <a:rPr lang="en-IN" sz="2400" dirty="0" smtClean="0">
                <a:latin typeface="Times New Roman" pitchFamily="18" charset="0"/>
                <a:ea typeface="Arial Unicode MS" pitchFamily="34" charset="-128"/>
                <a:cs typeface="Times New Roman" pitchFamily="18" charset="0"/>
              </a:rPr>
              <a:t>Admin Module</a:t>
            </a:r>
          </a:p>
          <a:p>
            <a:pPr>
              <a:buFont typeface="Arial" pitchFamily="34" charset="0"/>
              <a:buChar char="•"/>
            </a:pPr>
            <a:r>
              <a:rPr lang="en-IN" sz="2400" dirty="0" smtClean="0">
                <a:latin typeface="Times New Roman" pitchFamily="18" charset="0"/>
                <a:ea typeface="Arial Unicode MS" pitchFamily="34" charset="-128"/>
                <a:cs typeface="Times New Roman" pitchFamily="18" charset="0"/>
              </a:rPr>
              <a:t>User Module</a:t>
            </a:r>
          </a:p>
          <a:p>
            <a:pPr>
              <a:buFont typeface="Arial" pitchFamily="34" charset="0"/>
              <a:buChar char="•"/>
            </a:pPr>
            <a:r>
              <a:rPr lang="en-IN" sz="2400" dirty="0" smtClean="0">
                <a:latin typeface="Times New Roman" pitchFamily="18" charset="0"/>
                <a:ea typeface="Arial Unicode MS" pitchFamily="34" charset="-128"/>
                <a:cs typeface="Times New Roman" pitchFamily="18" charset="0"/>
              </a:rPr>
              <a:t>Book</a:t>
            </a:r>
          </a:p>
          <a:p>
            <a:pPr>
              <a:buFont typeface="Arial" pitchFamily="34" charset="0"/>
              <a:buChar char="•"/>
            </a:pPr>
            <a:r>
              <a:rPr lang="en-IN" sz="2400" dirty="0" smtClean="0">
                <a:latin typeface="Times New Roman" pitchFamily="18" charset="0"/>
                <a:ea typeface="Arial Unicode MS" pitchFamily="34" charset="-128"/>
                <a:cs typeface="Times New Roman" pitchFamily="18" charset="0"/>
              </a:rPr>
              <a:t>Review-category</a:t>
            </a:r>
          </a:p>
          <a:p>
            <a:pPr>
              <a:buFont typeface="Arial" pitchFamily="34" charset="0"/>
              <a:buChar char="•"/>
            </a:pPr>
            <a:r>
              <a:rPr lang="en-IN" sz="2400" dirty="0" smtClean="0">
                <a:latin typeface="Times New Roman" pitchFamily="18" charset="0"/>
                <a:ea typeface="Arial Unicode MS" pitchFamily="34" charset="-128"/>
                <a:cs typeface="Times New Roman" pitchFamily="18" charset="0"/>
              </a:rPr>
              <a:t>Output</a:t>
            </a:r>
          </a:p>
          <a:p>
            <a:pPr>
              <a:buFont typeface="Arial" pitchFamily="34" charset="0"/>
              <a:buChar char="•"/>
            </a:pPr>
            <a:r>
              <a:rPr lang="en-IN" sz="2400" dirty="0" smtClean="0">
                <a:latin typeface="Times New Roman" pitchFamily="18" charset="0"/>
                <a:ea typeface="Arial Unicode MS" pitchFamily="34" charset="-128"/>
                <a:cs typeface="Times New Roman" pitchFamily="18" charset="0"/>
              </a:rPr>
              <a:t>Conclusion</a:t>
            </a:r>
          </a:p>
          <a:p>
            <a:pPr>
              <a:buFont typeface="Arial" pitchFamily="34" charset="0"/>
              <a:buChar char="•"/>
            </a:pPr>
            <a:r>
              <a:rPr lang="en-IN" sz="2400" dirty="0" smtClean="0">
                <a:latin typeface="Times New Roman" pitchFamily="18" charset="0"/>
                <a:ea typeface="Arial Unicode MS" pitchFamily="34" charset="-128"/>
                <a:cs typeface="Times New Roman" pitchFamily="18" charset="0"/>
              </a:rPr>
              <a:t>Future Enhancement</a:t>
            </a:r>
          </a:p>
          <a:p>
            <a:endParaRPr lang="en-IN" dirty="0" smtClean="0">
              <a:latin typeface="Arial Black"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ri_s_pandey\Downloads\login shubham\1.png"/>
          <p:cNvPicPr>
            <a:picLocks noChangeAspect="1" noChangeArrowheads="1"/>
          </p:cNvPicPr>
          <p:nvPr/>
        </p:nvPicPr>
        <p:blipFill>
          <a:blip r:embed="rId2" cstate="print"/>
          <a:srcRect/>
          <a:stretch>
            <a:fillRect/>
          </a:stretch>
        </p:blipFill>
        <p:spPr bwMode="auto">
          <a:xfrm>
            <a:off x="0" y="0"/>
            <a:ext cx="9099394" cy="68580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740307"/>
          </a:xfrm>
          <a:prstGeom prst="rect">
            <a:avLst/>
          </a:prstGeom>
          <a:noFill/>
        </p:spPr>
        <p:txBody>
          <a:bodyPr wrap="square" rtlCol="0">
            <a:spAutoFit/>
          </a:bodyPr>
          <a:lstStyle/>
          <a:p>
            <a:r>
              <a:rPr lang="en-US" dirty="0" smtClean="0">
                <a:latin typeface="Times New Roman" pitchFamily="18" charset="0"/>
                <a:cs typeface="Times New Roman" pitchFamily="18" charset="0"/>
              </a:rPr>
              <a:t>1.@GetMapping: To process get requests, the traditional RequestMapping should be @RequestMapping(value = “/get/{id}”, </a:t>
            </a:r>
          </a:p>
          <a:p>
            <a:r>
              <a:rPr lang="en-US" dirty="0" smtClean="0">
                <a:latin typeface="Times New Roman" pitchFamily="18" charset="0"/>
                <a:cs typeface="Times New Roman" pitchFamily="18" charset="0"/>
              </a:rPr>
              <a:t> method = </a:t>
            </a:r>
            <a:r>
              <a:rPr lang="en-US" dirty="0" err="1" smtClean="0">
                <a:latin typeface="Times New Roman" pitchFamily="18" charset="0"/>
                <a:cs typeface="Times New Roman" pitchFamily="18" charset="0"/>
              </a:rPr>
              <a:t>RequestMethod.GET</a:t>
            </a:r>
            <a:r>
              <a:rPr lang="en-US" dirty="0" smtClean="0">
                <a:latin typeface="Times New Roman" pitchFamily="18" charset="0"/>
                <a:cs typeface="Times New Roman" pitchFamily="18" charset="0"/>
              </a:rPr>
              <a:t>) The new method can be abbreviated as:</a:t>
            </a:r>
          </a:p>
          <a:p>
            <a:r>
              <a:rPr lang="en-US" dirty="0" smtClean="0">
                <a:latin typeface="Times New Roman" pitchFamily="18" charset="0"/>
                <a:cs typeface="Times New Roman" pitchFamily="18" charset="0"/>
              </a:rPr>
              <a:t> @GetMapping("/get/{id}")</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2.@PostMapping: To process post requests, the traditional RequestMapping should be</a:t>
            </a:r>
          </a:p>
          <a:p>
            <a:r>
              <a:rPr lang="en-US" dirty="0" smtClean="0">
                <a:latin typeface="Times New Roman" pitchFamily="18" charset="0"/>
                <a:cs typeface="Times New Roman" pitchFamily="18" charset="0"/>
              </a:rPr>
              <a:t>  @RequestMapping(value = “/get/{id}”, method = RequestMethod.POST) The new method can be abbreviated as:</a:t>
            </a:r>
          </a:p>
          <a:p>
            <a:r>
              <a:rPr lang="en-US" dirty="0" smtClean="0">
                <a:latin typeface="Times New Roman" pitchFamily="18" charset="0"/>
                <a:cs typeface="Times New Roman" pitchFamily="18" charset="0"/>
              </a:rPr>
              <a:t>  @PostMapping("/get/{id}")</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3@PutMapping: Same function as PostMapping, both are used to submit information to the server.</a:t>
            </a:r>
          </a:p>
          <a:p>
            <a:r>
              <a:rPr lang="en-US" dirty="0" smtClean="0">
                <a:latin typeface="Times New Roman" pitchFamily="18" charset="0"/>
                <a:cs typeface="Times New Roman" pitchFamily="18" charset="0"/>
              </a:rPr>
              <a:t> If you are adding information you tend to use @PostMapping, and if you are updating information, </a:t>
            </a:r>
          </a:p>
          <a:p>
            <a:r>
              <a:rPr lang="en-US" dirty="0" smtClean="0">
                <a:latin typeface="Times New Roman" pitchFamily="18" charset="0"/>
                <a:cs typeface="Times New Roman" pitchFamily="18" charset="0"/>
              </a:rPr>
              <a:t>you tend to use @PutMapping.  The difference between the two is not very obvious.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4.@DeleteMapping annotation maps HTTP DELETE requests onto specific handler methods. </a:t>
            </a:r>
          </a:p>
          <a:p>
            <a:r>
              <a:rPr lang="en-US" dirty="0" smtClean="0">
                <a:latin typeface="Times New Roman" pitchFamily="18" charset="0"/>
                <a:cs typeface="Times New Roman" pitchFamily="18" charset="0"/>
              </a:rPr>
              <a:t>It is a composed annotation that acts as a shortcut for @RequestMapping(method = </a:t>
            </a:r>
            <a:r>
              <a:rPr lang="en-US" dirty="0" err="1" smtClean="0">
                <a:latin typeface="Times New Roman" pitchFamily="18" charset="0"/>
                <a:cs typeface="Times New Roman" pitchFamily="18" charset="0"/>
              </a:rPr>
              <a:t>RequestMethod.DELETE</a:t>
            </a:r>
            <a:r>
              <a:rPr lang="en-US" dirty="0" smtClean="0">
                <a:latin typeface="Times New Roman" pitchFamily="18" charset="0"/>
                <a:cs typeface="Times New Roman" pitchFamily="18" charset="0"/>
              </a:rPr>
              <a: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862322"/>
          </a:xfrm>
          <a:prstGeom prst="rect">
            <a:avLst/>
          </a:prstGeom>
          <a:noFill/>
        </p:spPr>
        <p:txBody>
          <a:bodyPr wrap="square" rtlCol="0">
            <a:spAutoFit/>
          </a:bodyPr>
          <a:lstStyle/>
          <a:p>
            <a:r>
              <a:rPr lang="en-US" dirty="0" smtClean="0">
                <a:latin typeface="Times New Roman" pitchFamily="18" charset="0"/>
                <a:cs typeface="Times New Roman" pitchFamily="18" charset="0"/>
              </a:rPr>
              <a:t>5 </a:t>
            </a:r>
            <a:r>
              <a:rPr lang="en-US" dirty="0" err="1" smtClean="0">
                <a:latin typeface="Times New Roman" pitchFamily="18" charset="0"/>
                <a:cs typeface="Times New Roman" pitchFamily="18" charset="0"/>
              </a:rPr>
              <a:t>CrossOrigen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CrossOrigin</a:t>
            </a:r>
            <a:r>
              <a:rPr lang="en-US" dirty="0" smtClean="0">
                <a:latin typeface="Times New Roman" pitchFamily="18" charset="0"/>
                <a:cs typeface="Times New Roman" pitchFamily="18" charset="0"/>
              </a:rPr>
              <a:t> annotation enables cross-origin resource sharing only for this specific method. By default,</a:t>
            </a:r>
          </a:p>
          <a:p>
            <a:r>
              <a:rPr lang="en-US" dirty="0" smtClean="0">
                <a:latin typeface="Times New Roman" pitchFamily="18" charset="0"/>
                <a:cs typeface="Times New Roman" pitchFamily="18" charset="0"/>
              </a:rPr>
              <a:t> its allows all origins, all headers, and the HTTP methods specified in the @RequestMapping annotation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6 </a:t>
            </a:r>
            <a:r>
              <a:rPr lang="en-US" dirty="0" err="1" smtClean="0">
                <a:latin typeface="Times New Roman" pitchFamily="18" charset="0"/>
                <a:cs typeface="Times New Roman" pitchFamily="18" charset="0"/>
              </a:rPr>
              <a:t>Configration</a:t>
            </a:r>
            <a:r>
              <a:rPr lang="en-US" dirty="0" smtClean="0">
                <a:latin typeface="Times New Roman" pitchFamily="18" charset="0"/>
                <a:cs typeface="Times New Roman" pitchFamily="18" charset="0"/>
              </a:rPr>
              <a:t>. Spring @Configuration annotation is part of the spring core framework. </a:t>
            </a:r>
          </a:p>
          <a:p>
            <a:r>
              <a:rPr lang="en-US" dirty="0" smtClean="0">
                <a:latin typeface="Times New Roman" pitchFamily="18" charset="0"/>
                <a:cs typeface="Times New Roman" pitchFamily="18" charset="0"/>
              </a:rPr>
              <a:t>Spring Configuration annotation indicates that the class has</a:t>
            </a:r>
          </a:p>
          <a:p>
            <a:r>
              <a:rPr lang="en-US" dirty="0" smtClean="0">
                <a:latin typeface="Times New Roman" pitchFamily="18" charset="0"/>
                <a:cs typeface="Times New Roman" pitchFamily="18" charset="0"/>
              </a:rPr>
              <a:t> @Bean definition methods. So Spring container can process the class and</a:t>
            </a:r>
          </a:p>
          <a:p>
            <a:r>
              <a:rPr lang="en-US" dirty="0" smtClean="0">
                <a:latin typeface="Times New Roman" pitchFamily="18" charset="0"/>
                <a:cs typeface="Times New Roman" pitchFamily="18" charset="0"/>
              </a:rPr>
              <a:t> generate Spring Beans to be used in the application</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uantityEntity.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uantityRepositry.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QuantityEntity.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shlistController.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shListEntity.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96752"/>
            <a:ext cx="9144000" cy="3139321"/>
          </a:xfrm>
          <a:prstGeom prst="rect">
            <a:avLst/>
          </a:prstGeom>
          <a:noFill/>
        </p:spPr>
        <p:txBody>
          <a:bodyPr wrap="square" rtlCol="0">
            <a:spAutoFit/>
          </a:bodyPr>
          <a:lstStyle/>
          <a:p>
            <a:r>
              <a:rPr lang="en-US" dirty="0" smtClean="0"/>
              <a:t>I</a:t>
            </a:r>
            <a:r>
              <a:rPr lang="en-US" dirty="0" smtClean="0"/>
              <a:t> </a:t>
            </a:r>
            <a:r>
              <a:rPr lang="en-US" dirty="0" smtClean="0"/>
              <a:t>have created a module name as Cart and </a:t>
            </a:r>
            <a:r>
              <a:rPr lang="en-US" dirty="0" err="1" smtClean="0"/>
              <a:t>Address.This</a:t>
            </a:r>
            <a:r>
              <a:rPr lang="en-US" dirty="0" smtClean="0"/>
              <a:t> module </a:t>
            </a:r>
            <a:r>
              <a:rPr lang="en-US" dirty="0" err="1" smtClean="0"/>
              <a:t>consit</a:t>
            </a:r>
            <a:r>
              <a:rPr lang="en-US" dirty="0" smtClean="0"/>
              <a:t> of Cart and the Address </a:t>
            </a:r>
            <a:r>
              <a:rPr lang="en-US" dirty="0" err="1" smtClean="0"/>
              <a:t>pannel</a:t>
            </a:r>
            <a:r>
              <a:rPr lang="en-US" dirty="0" smtClean="0"/>
              <a:t>. any </a:t>
            </a:r>
            <a:r>
              <a:rPr lang="en-US" dirty="0" smtClean="0"/>
              <a:t>user can add book in cart .Basically cart is page in which user can store the books which they want to store .if they want to give </a:t>
            </a:r>
            <a:r>
              <a:rPr lang="en-US" dirty="0" err="1" smtClean="0"/>
              <a:t>reviwe</a:t>
            </a:r>
            <a:r>
              <a:rPr lang="en-US" dirty="0" smtClean="0"/>
              <a:t> on any book after long time then they can add that book into cart . it is easy method to find that book in this application</a:t>
            </a:r>
            <a:r>
              <a:rPr lang="en-US" dirty="0" smtClean="0"/>
              <a:t>. user </a:t>
            </a:r>
            <a:r>
              <a:rPr lang="en-US" dirty="0" smtClean="0"/>
              <a:t>can find his choice book in cart easily and </a:t>
            </a:r>
            <a:r>
              <a:rPr lang="en-US" dirty="0" smtClean="0"/>
              <a:t>also </a:t>
            </a:r>
            <a:r>
              <a:rPr lang="en-US" dirty="0" smtClean="0"/>
              <a:t>give the reviews and rating to a particular book</a:t>
            </a:r>
            <a:r>
              <a:rPr lang="en-US" dirty="0" smtClean="0"/>
              <a:t>. And </a:t>
            </a:r>
            <a:r>
              <a:rPr lang="en-US" dirty="0" smtClean="0"/>
              <a:t>address </a:t>
            </a:r>
            <a:r>
              <a:rPr lang="en-US" dirty="0" smtClean="0"/>
              <a:t>module </a:t>
            </a:r>
            <a:r>
              <a:rPr lang="en-US" dirty="0" smtClean="0"/>
              <a:t>is used to store </a:t>
            </a:r>
            <a:r>
              <a:rPr lang="en-US" dirty="0" err="1" smtClean="0"/>
              <a:t>tha</a:t>
            </a:r>
            <a:r>
              <a:rPr lang="en-US" dirty="0" smtClean="0"/>
              <a:t> address of user .user can add address in that page and they also want to add his user</a:t>
            </a:r>
            <a:r>
              <a:rPr lang="en-US" dirty="0" smtClean="0"/>
              <a:t>_-id </a:t>
            </a:r>
            <a:r>
              <a:rPr lang="en-US" dirty="0" smtClean="0"/>
              <a:t>for reference .user have to add full address in this page . because of this info we know that from which place users are giving review for our book application . after all this all data will store and admin can easily understood all info about users .to </a:t>
            </a:r>
            <a:r>
              <a:rPr lang="en-US" dirty="0" smtClean="0"/>
              <a:t>explain </a:t>
            </a:r>
            <a:r>
              <a:rPr lang="en-US" dirty="0" smtClean="0"/>
              <a:t>this more </a:t>
            </a:r>
            <a:r>
              <a:rPr lang="en-US" dirty="0" err="1" smtClean="0"/>
              <a:t>i</a:t>
            </a:r>
            <a:r>
              <a:rPr lang="en-US" dirty="0" smtClean="0"/>
              <a:t> have created a entity class of cart and address and also created the controller, service and the </a:t>
            </a:r>
            <a:r>
              <a:rPr lang="en-US" dirty="0" err="1" smtClean="0"/>
              <a:t>dao</a:t>
            </a:r>
            <a:r>
              <a:rPr lang="en-US" dirty="0" smtClean="0"/>
              <a:t> class to perform all the operation of the this </a:t>
            </a:r>
            <a:r>
              <a:rPr lang="en-US" dirty="0" smtClean="0"/>
              <a:t>modules.</a:t>
            </a:r>
            <a:endParaRPr lang="en-US" dirty="0"/>
          </a:p>
        </p:txBody>
      </p:sp>
      <p:sp>
        <p:nvSpPr>
          <p:cNvPr id="4" name="TextBox 3"/>
          <p:cNvSpPr txBox="1"/>
          <p:nvPr/>
        </p:nvSpPr>
        <p:spPr>
          <a:xfrm>
            <a:off x="1115616" y="188640"/>
            <a:ext cx="6995698" cy="646331"/>
          </a:xfrm>
          <a:prstGeom prst="rect">
            <a:avLst/>
          </a:prstGeom>
          <a:noFill/>
        </p:spPr>
        <p:txBody>
          <a:bodyPr wrap="none" rtlCol="0">
            <a:spAutoFit/>
          </a:bodyPr>
          <a:lstStyle/>
          <a:p>
            <a:r>
              <a:rPr lang="en-IN" sz="3600" b="1" dirty="0" smtClean="0">
                <a:latin typeface="Times New Roman" pitchFamily="18" charset="0"/>
                <a:cs typeface="Times New Roman" pitchFamily="18" charset="0"/>
              </a:rPr>
              <a:t>CART AND ADDRESS MODULE</a:t>
            </a:r>
            <a:endParaRPr lang="en-US" sz="3600" b="1"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04-18 at 10.13.39 AM.jpe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0"/>
            <a:ext cx="2664296" cy="1200329"/>
          </a:xfrm>
          <a:prstGeom prst="rect">
            <a:avLst/>
          </a:prstGeom>
          <a:noFill/>
        </p:spPr>
        <p:txBody>
          <a:bodyPr wrap="square" rtlCol="0">
            <a:spAutoFit/>
          </a:bodyPr>
          <a:lstStyle/>
          <a:p>
            <a:r>
              <a:rPr lang="en-IN" sz="3600" b="1" dirty="0" smtClean="0">
                <a:latin typeface="Arial Black" pitchFamily="34" charset="0"/>
              </a:rPr>
              <a:t>   </a:t>
            </a:r>
            <a:r>
              <a:rPr lang="en-IN" sz="3600" b="1" dirty="0" smtClean="0">
                <a:latin typeface="Times New Roman" pitchFamily="18" charset="0"/>
                <a:cs typeface="Times New Roman" pitchFamily="18" charset="0"/>
              </a:rPr>
              <a:t> Introduction</a:t>
            </a:r>
            <a:endParaRPr lang="en-US" sz="3600" b="1" dirty="0">
              <a:latin typeface="Times New Roman" pitchFamily="18" charset="0"/>
              <a:cs typeface="Times New Roman" pitchFamily="18" charset="0"/>
            </a:endParaRPr>
          </a:p>
        </p:txBody>
      </p:sp>
      <p:sp>
        <p:nvSpPr>
          <p:cNvPr id="4" name="TextBox 3"/>
          <p:cNvSpPr txBox="1"/>
          <p:nvPr/>
        </p:nvSpPr>
        <p:spPr>
          <a:xfrm>
            <a:off x="323528" y="1268760"/>
            <a:ext cx="8568952" cy="369332"/>
          </a:xfrm>
          <a:prstGeom prst="rect">
            <a:avLst/>
          </a:prstGeom>
          <a:noFill/>
        </p:spPr>
        <p:txBody>
          <a:bodyPr wrap="square" rtlCol="0">
            <a:spAutoFit/>
          </a:bodyPr>
          <a:lstStyle/>
          <a:p>
            <a:endParaRPr lang="en-US" dirty="0"/>
          </a:p>
        </p:txBody>
      </p:sp>
      <p:sp>
        <p:nvSpPr>
          <p:cNvPr id="6" name="TextBox 5"/>
          <p:cNvSpPr txBox="1"/>
          <p:nvPr/>
        </p:nvSpPr>
        <p:spPr>
          <a:xfrm>
            <a:off x="1" y="1556793"/>
            <a:ext cx="8892480" cy="5878532"/>
          </a:xfrm>
          <a:prstGeom prst="rect">
            <a:avLst/>
          </a:prstGeom>
          <a:noFill/>
        </p:spPr>
        <p:txBody>
          <a:bodyPr wrap="square" rtlCol="0">
            <a:spAutoFit/>
          </a:bodyPr>
          <a:lstStyle/>
          <a:p>
            <a:pPr>
              <a:buFont typeface="Arial" pitchFamily="34" charset="0"/>
              <a:buChar char="•"/>
            </a:pPr>
            <a:r>
              <a:rPr lang="en-US" sz="2000" dirty="0">
                <a:latin typeface="Times New Roman" pitchFamily="18" charset="0"/>
                <a:cs typeface="Times New Roman" pitchFamily="18" charset="0"/>
              </a:rPr>
              <a:t>Online book review System has been developed to override the problems of existing manual system</a:t>
            </a:r>
            <a:r>
              <a:rPr lang="en-US" sz="2000" dirty="0" smtClean="0">
                <a:latin typeface="Times New Roman" pitchFamily="18" charset="0"/>
                <a:cs typeface="Times New Roman" pitchFamily="18" charset="0"/>
              </a:rPr>
              <a:t>.</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Every organization ,whether it is big or small has challenges to overcome and managing the information of customer, book, review etc</a:t>
            </a:r>
            <a:r>
              <a:rPr lang="en-US" sz="2000" dirty="0" smtClean="0">
                <a:latin typeface="Times New Roman" pitchFamily="18" charset="0"/>
                <a:cs typeface="Times New Roman" pitchFamily="18" charset="0"/>
              </a:rPr>
              <a: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This website is supported to eliminate and in some cases reduce the hardships faced by this existing offline system. Moreover this system is designed to carry out the particular operations in a smooth manner</a:t>
            </a:r>
            <a:r>
              <a:rPr lang="en-US" sz="2000" dirty="0" smtClean="0">
                <a:latin typeface="Times New Roman" pitchFamily="18" charset="0"/>
                <a:cs typeface="Times New Roman" pitchFamily="18" charset="0"/>
              </a:rPr>
              <a: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No formal or prior knowledge is needed for the user to use this system .Thus by this all it provides it is user-friendly</a:t>
            </a:r>
            <a:r>
              <a:rPr lang="en-US" sz="2000" dirty="0" smtClean="0">
                <a:latin typeface="Times New Roman" pitchFamily="18" charset="0"/>
                <a:cs typeface="Times New Roman" pitchFamily="18" charset="0"/>
              </a:rPr>
              <a: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Book review</a:t>
            </a:r>
            <a:r>
              <a:rPr lang="en-US" sz="2000" dirty="0">
                <a:latin typeface="Times New Roman" pitchFamily="18" charset="0"/>
                <a:cs typeface="Times New Roman" pitchFamily="18" charset="0"/>
              </a:rPr>
              <a:t> System as described above can lead to error free, secure, reliable and fast management system .It can assist the user to concentrate on their other activities</a:t>
            </a:r>
            <a:r>
              <a:rPr lang="en-US" sz="2000" dirty="0" smtClean="0">
                <a:latin typeface="Times New Roman" pitchFamily="18" charset="0"/>
                <a:cs typeface="Times New Roman" pitchFamily="18" charset="0"/>
              </a:rPr>
              <a: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Thus it will help organization in better utilization of resources</a:t>
            </a:r>
            <a:r>
              <a:rPr lang="en-US" dirty="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buFont typeface="Arial" pitchFamily="34" charset="0"/>
              <a:buChar char="•"/>
            </a:pP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04-18 at 10.13.39 AM (1).jpe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04-18 at 10.16.22 AM.jpe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04-18 at 10.16.22 AM (1).jpe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04-18 at 2.01.33 AM.jpeg"/>
          <p:cNvPicPr>
            <a:picLocks noChangeAspect="1"/>
          </p:cNvPicPr>
          <p:nvPr/>
        </p:nvPicPr>
        <p:blipFill>
          <a:blip r:embed="rId2" cstate="print"/>
          <a:stretch>
            <a:fillRect/>
          </a:stretch>
        </p:blipFill>
        <p:spPr>
          <a:xfrm>
            <a:off x="0" y="0"/>
            <a:ext cx="9143999" cy="68580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04-18 at 1.51.34 AM.jpe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04-18 at 1.51.43 AM.jpe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04-18 at 1.51.27 AM.jpe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44824"/>
            <a:ext cx="8604448" cy="3108543"/>
          </a:xfrm>
          <a:prstGeom prst="rect">
            <a:avLst/>
          </a:prstGeom>
        </p:spPr>
        <p:txBody>
          <a:bodyPr wrap="square">
            <a:spAutoFit/>
          </a:bodyPr>
          <a:lstStyle/>
          <a:p>
            <a:r>
              <a:rPr lang="en-US" sz="2800" b="1" dirty="0" smtClean="0">
                <a:latin typeface="Times New Roman" pitchFamily="18" charset="0"/>
                <a:cs typeface="Times New Roman" pitchFamily="18" charset="0"/>
              </a:rPr>
              <a:t>To make that only authorized candidates taking the exam their fingerprints, can be taken and compared with stored </a:t>
            </a:r>
            <a:r>
              <a:rPr lang="en-US" sz="2800" b="1" dirty="0" smtClean="0">
                <a:latin typeface="Times New Roman" pitchFamily="18" charset="0"/>
                <a:cs typeface="Times New Roman" pitchFamily="18" charset="0"/>
              </a:rPr>
              <a:t>ones, Examination </a:t>
            </a:r>
            <a:r>
              <a:rPr lang="en-US" sz="2800" b="1" dirty="0" smtClean="0">
                <a:latin typeface="Times New Roman" pitchFamily="18" charset="0"/>
                <a:cs typeface="Times New Roman" pitchFamily="18" charset="0"/>
              </a:rPr>
              <a:t>centers can be set up at various places and candidates can be asked to take the exam in those centers only. Invigilators should be asked to invigilate at those centers. This eliminates copying and any malpractices by the candidates.</a:t>
            </a:r>
            <a:endParaRPr lang="en-US" sz="2800" b="1" dirty="0">
              <a:latin typeface="Times New Roman" pitchFamily="18" charset="0"/>
              <a:cs typeface="Times New Roman" pitchFamily="18" charset="0"/>
            </a:endParaRPr>
          </a:p>
        </p:txBody>
      </p:sp>
      <p:sp>
        <p:nvSpPr>
          <p:cNvPr id="4" name="TextBox 3"/>
          <p:cNvSpPr txBox="1"/>
          <p:nvPr/>
        </p:nvSpPr>
        <p:spPr>
          <a:xfrm>
            <a:off x="1835696" y="764704"/>
            <a:ext cx="5891356" cy="646331"/>
          </a:xfrm>
          <a:prstGeom prst="rect">
            <a:avLst/>
          </a:prstGeom>
          <a:noFill/>
        </p:spPr>
        <p:txBody>
          <a:bodyPr wrap="none" rtlCol="0">
            <a:spAutoFit/>
          </a:bodyPr>
          <a:lstStyle/>
          <a:p>
            <a:r>
              <a:rPr lang="en-IN" sz="3600" b="1" dirty="0" smtClean="0">
                <a:latin typeface="Times New Roman" pitchFamily="18" charset="0"/>
                <a:cs typeface="Times New Roman" pitchFamily="18" charset="0"/>
              </a:rPr>
              <a:t>FUTURE ENHANCEMENT</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1800" y="548680"/>
            <a:ext cx="3313728" cy="646331"/>
          </a:xfrm>
          <a:prstGeom prst="rect">
            <a:avLst/>
          </a:prstGeom>
          <a:noFill/>
        </p:spPr>
        <p:txBody>
          <a:bodyPr wrap="none" rtlCol="0">
            <a:spAutoFit/>
          </a:bodyPr>
          <a:lstStyle/>
          <a:p>
            <a:r>
              <a:rPr lang="en-IN" sz="3600" b="1" dirty="0" smtClean="0">
                <a:latin typeface="Times New Roman" pitchFamily="18" charset="0"/>
                <a:cs typeface="Times New Roman" pitchFamily="18" charset="0"/>
              </a:rPr>
              <a:t>CONCLUSION</a:t>
            </a:r>
            <a:endParaRPr lang="en-US" sz="3600" b="1" dirty="0">
              <a:latin typeface="Times New Roman" pitchFamily="18" charset="0"/>
              <a:cs typeface="Times New Roman" pitchFamily="18" charset="0"/>
            </a:endParaRPr>
          </a:p>
        </p:txBody>
      </p:sp>
      <p:sp>
        <p:nvSpPr>
          <p:cNvPr id="3" name="TextBox 2"/>
          <p:cNvSpPr txBox="1"/>
          <p:nvPr/>
        </p:nvSpPr>
        <p:spPr>
          <a:xfrm>
            <a:off x="323528" y="2132856"/>
            <a:ext cx="7884367" cy="2462213"/>
          </a:xfrm>
          <a:prstGeom prst="rect">
            <a:avLst/>
          </a:prstGeom>
          <a:noFill/>
        </p:spPr>
        <p:txBody>
          <a:bodyPr wrap="square" rtlCol="0">
            <a:spAutoFit/>
          </a:bodyPr>
          <a:lstStyle/>
          <a:p>
            <a:r>
              <a:rPr lang="en-US" b="1" dirty="0" smtClean="0">
                <a:latin typeface="Times New Roman" pitchFamily="18" charset="0"/>
                <a:cs typeface="Times New Roman" pitchFamily="18" charset="0"/>
              </a:rPr>
              <a:t>The Online Book Review Management System project has been successfully </a:t>
            </a:r>
            <a:r>
              <a:rPr lang="en-US" sz="2800" b="1" dirty="0" smtClean="0">
                <a:latin typeface="Times New Roman" pitchFamily="18" charset="0"/>
                <a:cs typeface="Times New Roman" pitchFamily="18" charset="0"/>
              </a:rPr>
              <a:t>completed</a:t>
            </a:r>
            <a:r>
              <a:rPr lang="en-US" b="1" dirty="0" smtClean="0">
                <a:latin typeface="Times New Roman" pitchFamily="18" charset="0"/>
                <a:cs typeface="Times New Roman" pitchFamily="18" charset="0"/>
              </a:rPr>
              <a:t>. The goal of the system is achieved and the problems are </a:t>
            </a:r>
            <a:r>
              <a:rPr lang="en-US" b="1" dirty="0" smtClean="0">
                <a:latin typeface="Times New Roman" pitchFamily="18" charset="0"/>
                <a:cs typeface="Times New Roman" pitchFamily="18" charset="0"/>
              </a:rPr>
              <a:t>solved, This </a:t>
            </a:r>
            <a:r>
              <a:rPr lang="en-US" b="1" dirty="0" smtClean="0">
                <a:latin typeface="Times New Roman" pitchFamily="18" charset="0"/>
                <a:cs typeface="Times New Roman" pitchFamily="18" charset="0"/>
              </a:rPr>
              <a:t>project is developed in this manner that is user-friendly and required help is provided at different </a:t>
            </a:r>
            <a:r>
              <a:rPr lang="en-US" b="1" dirty="0" smtClean="0">
                <a:latin typeface="Times New Roman" pitchFamily="18" charset="0"/>
                <a:cs typeface="Times New Roman" pitchFamily="18" charset="0"/>
              </a:rPr>
              <a:t>levels, The </a:t>
            </a:r>
            <a:r>
              <a:rPr lang="en-US" b="1" dirty="0" smtClean="0">
                <a:latin typeface="Times New Roman" pitchFamily="18" charset="0"/>
                <a:cs typeface="Times New Roman" pitchFamily="18" charset="0"/>
              </a:rPr>
              <a:t>primary objective is to provide the interactive service to all the students. Different types of services are provided to both the students and staff. The student can avail this service </a:t>
            </a:r>
            <a:r>
              <a:rPr lang="en-US" b="1" dirty="0" err="1" smtClean="0">
                <a:latin typeface="Times New Roman" pitchFamily="18" charset="0"/>
                <a:cs typeface="Times New Roman" pitchFamily="18" charset="0"/>
              </a:rPr>
              <a:t>anytime,This</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system certainly doesn’t reduces the manpower but helps the development of the available manpower and optimizes the manpower.</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1840" y="548680"/>
            <a:ext cx="2882199" cy="646331"/>
          </a:xfrm>
          <a:prstGeom prst="rect">
            <a:avLst/>
          </a:prstGeom>
          <a:noFill/>
        </p:spPr>
        <p:txBody>
          <a:bodyPr wrap="none" rtlCol="0">
            <a:spAutoFit/>
          </a:bodyPr>
          <a:lstStyle/>
          <a:p>
            <a:r>
              <a:rPr lang="en-IN" sz="3600" b="1" dirty="0" smtClean="0">
                <a:latin typeface="Times New Roman" pitchFamily="18" charset="0"/>
                <a:cs typeface="Times New Roman" pitchFamily="18" charset="0"/>
              </a:rPr>
              <a:t>Project Scope</a:t>
            </a:r>
            <a:endParaRPr lang="en-US" sz="3600" b="1" dirty="0">
              <a:latin typeface="Times New Roman" pitchFamily="18" charset="0"/>
              <a:cs typeface="Times New Roman" pitchFamily="18" charset="0"/>
            </a:endParaRPr>
          </a:p>
        </p:txBody>
      </p:sp>
      <p:sp>
        <p:nvSpPr>
          <p:cNvPr id="3" name="Rectangle 2"/>
          <p:cNvSpPr/>
          <p:nvPr/>
        </p:nvSpPr>
        <p:spPr>
          <a:xfrm>
            <a:off x="323528" y="1340768"/>
            <a:ext cx="8640960" cy="3170099"/>
          </a:xfrm>
          <a:prstGeom prst="rect">
            <a:avLst/>
          </a:prstGeom>
        </p:spPr>
        <p:txBody>
          <a:bodyPr wrap="square">
            <a:spAutoFit/>
          </a:bodyPr>
          <a:lstStyle/>
          <a:p>
            <a:pPr marL="285750" indent="-285750">
              <a:buFont typeface="Arial" pitchFamily="34" charset="0"/>
              <a:buChar char="•"/>
            </a:pPr>
            <a:endParaRPr lang="en-US" sz="2000" dirty="0" smtClean="0">
              <a:latin typeface="Times New Roman" pitchFamily="18" charset="0"/>
              <a:cs typeface="Times New Roman" pitchFamily="18" charset="0"/>
            </a:endParaRPr>
          </a:p>
          <a:p>
            <a:pPr marL="285750" indent="-285750">
              <a:buFont typeface="Arial" pitchFamily="34" charset="0"/>
              <a:buChar char="•"/>
            </a:pPr>
            <a:endParaRPr lang="en-US" sz="2000" dirty="0">
              <a:latin typeface="Times New Roman" pitchFamily="18" charset="0"/>
              <a:cs typeface="Times New Roman" pitchFamily="18" charset="0"/>
            </a:endParaRPr>
          </a:p>
          <a:p>
            <a:pPr marL="285750" indent="-285750">
              <a:buFont typeface="Arial" pitchFamily="34" charset="0"/>
              <a:buChar char="•"/>
            </a:pPr>
            <a:r>
              <a:rPr lang="en-US" sz="2000" dirty="0" smtClean="0">
                <a:latin typeface="Times New Roman" pitchFamily="18" charset="0"/>
                <a:cs typeface="Times New Roman" pitchFamily="18" charset="0"/>
              </a:rPr>
              <a:t>This project “Online book review system” makes the task faster and easy. This is used to manage records.</a:t>
            </a:r>
          </a:p>
          <a:p>
            <a:pPr marL="285750" indent="-285750">
              <a:buFont typeface="Arial" pitchFamily="34" charset="0"/>
              <a:buChar char="•"/>
            </a:pPr>
            <a:endParaRPr lang="en-IN" sz="2000" dirty="0">
              <a:latin typeface="Times New Roman" pitchFamily="18" charset="0"/>
              <a:cs typeface="Times New Roman" pitchFamily="18" charset="0"/>
            </a:endParaRPr>
          </a:p>
          <a:p>
            <a:pPr marL="285750" indent="-285750">
              <a:buFont typeface="Arial" pitchFamily="34" charset="0"/>
              <a:buChar char="•"/>
            </a:pPr>
            <a:endParaRPr lang="en-IN" sz="2000" dirty="0" smtClean="0">
              <a:latin typeface="Times New Roman" pitchFamily="18" charset="0"/>
              <a:cs typeface="Times New Roman" pitchFamily="18" charset="0"/>
            </a:endParaRPr>
          </a:p>
          <a:p>
            <a:pPr marL="285750" indent="-285750"/>
            <a:endParaRPr lang="en-US" sz="2000" dirty="0" smtClean="0">
              <a:latin typeface="Times New Roman" pitchFamily="18" charset="0"/>
              <a:cs typeface="Times New Roman" pitchFamily="18" charset="0"/>
            </a:endParaRPr>
          </a:p>
          <a:p>
            <a:pPr marL="285750" indent="-285750">
              <a:buFont typeface="Arial" pitchFamily="34" charset="0"/>
              <a:buChar char="•"/>
            </a:pPr>
            <a:r>
              <a:rPr lang="en-US" sz="2000" dirty="0" smtClean="0">
                <a:latin typeface="Times New Roman" pitchFamily="18" charset="0"/>
                <a:cs typeface="Times New Roman" pitchFamily="18" charset="0"/>
              </a:rPr>
              <a:t>The system is used to keep the record of  Login details, Logout details, Registration details.</a:t>
            </a:r>
          </a:p>
          <a:p>
            <a:pPr marL="285750" indent="-285750">
              <a:buFont typeface="Arial" pitchFamily="34" charset="0"/>
              <a:buChar char="•"/>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720" y="260648"/>
            <a:ext cx="4711546" cy="923330"/>
          </a:xfrm>
          <a:prstGeom prst="rect">
            <a:avLst/>
          </a:prstGeom>
          <a:noFill/>
        </p:spPr>
        <p:txBody>
          <a:bodyPr wrap="none" rtlCol="0">
            <a:spAutoFit/>
          </a:bodyPr>
          <a:lstStyle/>
          <a:p>
            <a:pPr lvl="0"/>
            <a:r>
              <a:rPr lang="en-US" sz="3600" b="1" dirty="0" smtClean="0">
                <a:latin typeface="Times New Roman" panose="02020603050405020304" pitchFamily="18" charset="0"/>
                <a:cs typeface="Times New Roman" panose="02020603050405020304" pitchFamily="18" charset="0"/>
              </a:rPr>
              <a:t>PROPOSED SYSTEM</a:t>
            </a:r>
            <a:endParaRPr lang="en-IN" sz="3600" b="1" dirty="0" smtClean="0">
              <a:latin typeface="Times New Roman" panose="02020603050405020304" pitchFamily="18" charset="0"/>
              <a:cs typeface="Times New Roman" panose="02020603050405020304" pitchFamily="18" charset="0"/>
            </a:endParaRPr>
          </a:p>
          <a:p>
            <a:endParaRPr lang="en-US" dirty="0"/>
          </a:p>
        </p:txBody>
      </p:sp>
      <p:sp>
        <p:nvSpPr>
          <p:cNvPr id="3" name="TextBox 2"/>
          <p:cNvSpPr txBox="1"/>
          <p:nvPr/>
        </p:nvSpPr>
        <p:spPr>
          <a:xfrm>
            <a:off x="539552" y="1340768"/>
            <a:ext cx="8767144" cy="3970318"/>
          </a:xfrm>
          <a:prstGeom prst="rect">
            <a:avLst/>
          </a:prstGeom>
          <a:noFill/>
        </p:spPr>
        <p:txBody>
          <a:bodyPr wrap="none" rtlCol="0">
            <a:spAutoFit/>
          </a:bodyPr>
          <a:lstStyle/>
          <a:p>
            <a:pPr>
              <a:buFont typeface="Arial" pitchFamily="34" charset="0"/>
              <a:buChar char="•"/>
            </a:pPr>
            <a:r>
              <a:rPr lang="en-US" dirty="0" smtClean="0">
                <a:latin typeface="Times New Roman" pitchFamily="18" charset="0"/>
                <a:cs typeface="Times New Roman" pitchFamily="18" charset="0"/>
              </a:rPr>
              <a:t> The online book review system will provide facility to check reviews of books in online.</a:t>
            </a: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A user can check books review anytime and anywhere as the system will be online based.</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The online book review system will provide detailed information so that a customer can</a:t>
            </a:r>
          </a:p>
          <a:p>
            <a:r>
              <a:rPr lang="en-US" dirty="0" smtClean="0">
                <a:latin typeface="Times New Roman" pitchFamily="18" charset="0"/>
                <a:cs typeface="Times New Roman" pitchFamily="18" charset="0"/>
              </a:rPr>
              <a:t> know about the books and based on the information customer will know about books.</a:t>
            </a: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The user can search for the books which will be going to release in the future ,so they will </a:t>
            </a:r>
          </a:p>
          <a:p>
            <a:r>
              <a:rPr lang="en-US" dirty="0" smtClean="0">
                <a:latin typeface="Times New Roman" pitchFamily="18" charset="0"/>
                <a:cs typeface="Times New Roman" pitchFamily="18" charset="0"/>
              </a:rPr>
              <a:t>have an option to book in advance.</a:t>
            </a: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The online book review system will make the user experience  much  better than the present</a:t>
            </a:r>
          </a:p>
          <a:p>
            <a:r>
              <a:rPr lang="en-US" dirty="0" smtClean="0">
                <a:latin typeface="Times New Roman" pitchFamily="18" charset="0"/>
                <a:cs typeface="Times New Roman" pitchFamily="18" charset="0"/>
              </a:rPr>
              <a:t> system.</a:t>
            </a:r>
            <a:endParaRPr lang="en-IN"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3848" y="548680"/>
            <a:ext cx="2707088" cy="646331"/>
          </a:xfrm>
          <a:prstGeom prst="rect">
            <a:avLst/>
          </a:prstGeom>
          <a:noFill/>
        </p:spPr>
        <p:txBody>
          <a:bodyPr wrap="none" rtlCol="0">
            <a:spAutoFit/>
          </a:bodyPr>
          <a:lstStyle/>
          <a:p>
            <a:r>
              <a:rPr lang="en-IN" sz="3600" b="1" dirty="0" smtClean="0">
                <a:latin typeface="Times New Roman" pitchFamily="18" charset="0"/>
                <a:cs typeface="Times New Roman" pitchFamily="18" charset="0"/>
              </a:rPr>
              <a:t>Technologies</a:t>
            </a:r>
            <a:endParaRPr lang="en-US" sz="3600" b="1" dirty="0">
              <a:latin typeface="Times New Roman" pitchFamily="18" charset="0"/>
              <a:cs typeface="Times New Roman" pitchFamily="18" charset="0"/>
            </a:endParaRPr>
          </a:p>
        </p:txBody>
      </p:sp>
      <p:sp>
        <p:nvSpPr>
          <p:cNvPr id="3" name="TextBox 2"/>
          <p:cNvSpPr txBox="1"/>
          <p:nvPr/>
        </p:nvSpPr>
        <p:spPr>
          <a:xfrm>
            <a:off x="1331640" y="2060848"/>
            <a:ext cx="3339376" cy="1600438"/>
          </a:xfrm>
          <a:prstGeom prst="rect">
            <a:avLst/>
          </a:prstGeom>
          <a:noFill/>
        </p:spPr>
        <p:txBody>
          <a:bodyPr wrap="none" rtlCol="0">
            <a:spAutoFit/>
          </a:bodyPr>
          <a:lstStyle/>
          <a:p>
            <a:r>
              <a:rPr lang="en-US" sz="2000" dirty="0" smtClean="0">
                <a:latin typeface="Times New Roman" pitchFamily="18" charset="0"/>
                <a:cs typeface="Times New Roman" pitchFamily="18" charset="0"/>
              </a:rPr>
              <a:t>Front end: Angular </a:t>
            </a:r>
          </a:p>
          <a:p>
            <a:r>
              <a:rPr lang="en-US" sz="2000" dirty="0" smtClean="0">
                <a:latin typeface="Times New Roman" pitchFamily="18" charset="0"/>
                <a:cs typeface="Times New Roman" pitchFamily="18" charset="0"/>
              </a:rPr>
              <a:t>Server Side: Spring Boot </a:t>
            </a:r>
          </a:p>
          <a:p>
            <a:r>
              <a:rPr lang="en-US" sz="2000" dirty="0" smtClean="0">
                <a:latin typeface="Times New Roman" pitchFamily="18" charset="0"/>
                <a:cs typeface="Times New Roman" pitchFamily="18" charset="0"/>
              </a:rPr>
              <a:t>Back-end: Hibernate, MYSQL</a:t>
            </a:r>
          </a:p>
          <a:p>
            <a:r>
              <a:rPr lang="en-US" sz="2000" dirty="0" smtClean="0">
                <a:latin typeface="Times New Roman" pitchFamily="18" charset="0"/>
                <a:cs typeface="Times New Roman" pitchFamily="18" charset="0"/>
              </a:rPr>
              <a:t>Server: Tomcat </a:t>
            </a:r>
            <a:endParaRPr lang="en-IN" sz="2000" dirty="0" smtClean="0">
              <a:latin typeface="Times New Roman" pitchFamily="18" charset="0"/>
              <a:cs typeface="Times New Roman" pitchFamily="18" charset="0"/>
            </a:endParaRPr>
          </a:p>
          <a:p>
            <a:endParaRPr lang="en-US" dirty="0"/>
          </a:p>
        </p:txBody>
      </p:sp>
      <p:pic>
        <p:nvPicPr>
          <p:cNvPr id="4" name="Picture 3">
            <a:extLst>
              <a:ext uri="{FF2B5EF4-FFF2-40B4-BE49-F238E27FC236}">
                <a16:creationId xmlns:a16="http://schemas.microsoft.com/office/drawing/2014/main" xmlns="" id="{58735037-005D-49A0-A51F-18FD56983488}"/>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a1611="http://schemas.microsoft.com/office/drawing/2016/11/main" xmlns="" r:id="rId7"/>
              </a:ext>
            </a:extLst>
          </a:blip>
          <a:stretch>
            <a:fillRect/>
          </a:stretch>
        </p:blipFill>
        <p:spPr>
          <a:xfrm>
            <a:off x="3347864" y="2132856"/>
            <a:ext cx="292963" cy="292963"/>
          </a:xfrm>
          <a:prstGeom prst="rect">
            <a:avLst/>
          </a:prstGeom>
        </p:spPr>
      </p:pic>
      <p:pic>
        <p:nvPicPr>
          <p:cNvPr id="5" name="Picture 4">
            <a:extLst>
              <a:ext uri="{FF2B5EF4-FFF2-40B4-BE49-F238E27FC236}">
                <a16:creationId xmlns:a16="http://schemas.microsoft.com/office/drawing/2014/main" xmlns="" id="{92FF64FC-2905-427E-9DA1-27DC32CEFACE}"/>
              </a:ext>
            </a:extLst>
          </p:cNvPr>
          <p:cNvPicPr>
            <a:picLocks noChangeAspect="1"/>
          </p:cNvPicPr>
          <p:nvPr/>
        </p:nvPicPr>
        <p:blipFill>
          <a:blip r:embed="rId8" cstate="print">
            <a:extLst>
              <a:ext uri="{28A0092B-C50C-407E-A947-70E740481C1C}">
                <a14:useLocalDpi xmlns:a14="http://schemas.microsoft.com/office/drawing/2010/main" xmlns="" val="0"/>
              </a:ext>
              <a:ext uri="{837473B0-CC2E-450A-ABE3-18F120FF3D39}">
                <a1611:picAttrSrcUrl xmlns:a1611="http://schemas.microsoft.com/office/drawing/2016/11/main" xmlns="" r:id="rId5"/>
              </a:ext>
            </a:extLst>
          </a:blip>
          <a:stretch>
            <a:fillRect/>
          </a:stretch>
        </p:blipFill>
        <p:spPr>
          <a:xfrm>
            <a:off x="3707904" y="2204864"/>
            <a:ext cx="1425540" cy="688270"/>
          </a:xfrm>
          <a:prstGeom prst="rect">
            <a:avLst/>
          </a:prstGeom>
        </p:spPr>
      </p:pic>
      <p:pic>
        <p:nvPicPr>
          <p:cNvPr id="6" name="Picture 5">
            <a:extLst>
              <a:ext uri="{FF2B5EF4-FFF2-40B4-BE49-F238E27FC236}">
                <a16:creationId xmlns:a16="http://schemas.microsoft.com/office/drawing/2014/main" xmlns="" id="{CB3C7307-1B17-4BDF-88E3-64D3934049FC}"/>
              </a:ext>
            </a:extLst>
          </p:cNvPr>
          <p:cNvPicPr>
            <a:picLocks noChangeAspect="1"/>
          </p:cNvPicPr>
          <p:nvPr/>
        </p:nvPicPr>
        <p:blipFill>
          <a:blip r:embed="rId9" cstate="print">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4572000" y="2708920"/>
            <a:ext cx="504056" cy="275959"/>
          </a:xfrm>
          <a:prstGeom prst="rect">
            <a:avLst/>
          </a:prstGeom>
        </p:spPr>
      </p:pic>
      <p:pic>
        <p:nvPicPr>
          <p:cNvPr id="7" name="Picture 6">
            <a:extLst>
              <a:ext uri="{FF2B5EF4-FFF2-40B4-BE49-F238E27FC236}">
                <a16:creationId xmlns:a16="http://schemas.microsoft.com/office/drawing/2014/main" xmlns="" id="{FB1E5B85-FC0C-44A9-BD99-CB82F40E256A}"/>
              </a:ext>
            </a:extLst>
          </p:cNvPr>
          <p:cNvPicPr>
            <a:picLocks noChangeAspect="1"/>
          </p:cNvPicPr>
          <p:nvPr/>
        </p:nvPicPr>
        <p:blipFill>
          <a:blip r:embed="rId10" cstate="print">
            <a:extLst>
              <a:ext uri="{28A0092B-C50C-407E-A947-70E740481C1C}">
                <a14:useLocalDpi xmlns:a14="http://schemas.microsoft.com/office/drawing/2010/main" xmlns="" val="0"/>
              </a:ext>
              <a:ext uri="{837473B0-CC2E-450A-ABE3-18F120FF3D39}">
                <a1611:picAttrSrcUrl xmlns:a1611="http://schemas.microsoft.com/office/drawing/2016/11/main" xmlns="" r:id="rId11"/>
              </a:ext>
            </a:extLst>
          </a:blip>
          <a:stretch>
            <a:fillRect/>
          </a:stretch>
        </p:blipFill>
        <p:spPr>
          <a:xfrm>
            <a:off x="2987824" y="2996952"/>
            <a:ext cx="381450" cy="2990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260648"/>
            <a:ext cx="2057807" cy="646331"/>
          </a:xfrm>
          <a:prstGeom prst="rect">
            <a:avLst/>
          </a:prstGeom>
          <a:noFill/>
        </p:spPr>
        <p:txBody>
          <a:bodyPr wrap="none" rtlCol="0">
            <a:spAutoFit/>
          </a:bodyPr>
          <a:lstStyle/>
          <a:p>
            <a:r>
              <a:rPr lang="en-IN" sz="3600" b="1" dirty="0" smtClean="0">
                <a:latin typeface="Times New Roman" pitchFamily="18" charset="0"/>
                <a:cs typeface="Times New Roman" pitchFamily="18" charset="0"/>
              </a:rPr>
              <a:t>PORTAL</a:t>
            </a:r>
            <a:endParaRPr lang="en-US" sz="3600" b="1" dirty="0">
              <a:latin typeface="Times New Roman" pitchFamily="18" charset="0"/>
              <a:cs typeface="Times New Roman" pitchFamily="18" charset="0"/>
            </a:endParaRPr>
          </a:p>
        </p:txBody>
      </p:sp>
      <p:sp>
        <p:nvSpPr>
          <p:cNvPr id="3" name="Oval 2"/>
          <p:cNvSpPr/>
          <p:nvPr/>
        </p:nvSpPr>
        <p:spPr>
          <a:xfrm>
            <a:off x="1259632" y="1772816"/>
            <a:ext cx="1800200"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Admin</a:t>
            </a:r>
            <a:endParaRPr lang="en-US" b="1" dirty="0">
              <a:latin typeface="Times New Roman" pitchFamily="18" charset="0"/>
              <a:cs typeface="Times New Roman" pitchFamily="18" charset="0"/>
            </a:endParaRPr>
          </a:p>
        </p:txBody>
      </p:sp>
      <p:sp>
        <p:nvSpPr>
          <p:cNvPr id="4" name="Oval 3"/>
          <p:cNvSpPr/>
          <p:nvPr/>
        </p:nvSpPr>
        <p:spPr>
          <a:xfrm>
            <a:off x="5652120" y="1628800"/>
            <a:ext cx="1800200"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latin typeface="Times New Roman" pitchFamily="18" charset="0"/>
                <a:cs typeface="Times New Roman" pitchFamily="18" charset="0"/>
              </a:rPr>
              <a:t>User</a:t>
            </a:r>
            <a:endParaRPr lang="en-US" b="1" dirty="0">
              <a:latin typeface="Times New Roman" pitchFamily="18" charset="0"/>
              <a:cs typeface="Times New Roman" pitchFamily="18" charset="0"/>
            </a:endParaRPr>
          </a:p>
        </p:txBody>
      </p:sp>
      <p:cxnSp>
        <p:nvCxnSpPr>
          <p:cNvPr id="6" name="Straight Connector 5"/>
          <p:cNvCxnSpPr>
            <a:stCxn id="3" idx="4"/>
          </p:cNvCxnSpPr>
          <p:nvPr/>
        </p:nvCxnSpPr>
        <p:spPr>
          <a:xfrm flipH="1">
            <a:off x="2123728" y="3284984"/>
            <a:ext cx="36004"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p:cNvCxnSpPr>
          <p:nvPr/>
        </p:nvCxnSpPr>
        <p:spPr>
          <a:xfrm>
            <a:off x="6552220" y="3140968"/>
            <a:ext cx="36004"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1763688" y="3717032"/>
            <a:ext cx="43204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95736" y="3717032"/>
            <a:ext cx="432048"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835696" y="4221088"/>
            <a:ext cx="288032"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123728" y="4221088"/>
            <a:ext cx="288032"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084168" y="3645024"/>
            <a:ext cx="504056"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588224" y="3645024"/>
            <a:ext cx="576064"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372200" y="4077072"/>
            <a:ext cx="21602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588224" y="4077072"/>
            <a:ext cx="288032" cy="21602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260648"/>
            <a:ext cx="5340244" cy="646331"/>
          </a:xfrm>
          <a:prstGeom prst="rect">
            <a:avLst/>
          </a:prstGeom>
          <a:noFill/>
        </p:spPr>
        <p:txBody>
          <a:bodyPr wrap="none" rtlCol="0">
            <a:spAutoFit/>
          </a:bodyPr>
          <a:lstStyle/>
          <a:p>
            <a:r>
              <a:rPr lang="en-IN" sz="3600" b="1" dirty="0" smtClean="0">
                <a:latin typeface="Times New Roman" pitchFamily="18" charset="0"/>
                <a:cs typeface="Times New Roman" pitchFamily="18" charset="0"/>
              </a:rPr>
              <a:t>DATA FLOW DIAGRAM</a:t>
            </a:r>
            <a:endParaRPr lang="en-US" sz="3600" b="1" dirty="0">
              <a:latin typeface="Times New Roman" pitchFamily="18" charset="0"/>
              <a:cs typeface="Times New Roman" pitchFamily="18" charset="0"/>
            </a:endParaRPr>
          </a:p>
        </p:txBody>
      </p:sp>
      <p:sp>
        <p:nvSpPr>
          <p:cNvPr id="3" name="TextBox 2"/>
          <p:cNvSpPr txBox="1"/>
          <p:nvPr/>
        </p:nvSpPr>
        <p:spPr>
          <a:xfrm>
            <a:off x="354603" y="1844824"/>
            <a:ext cx="184731" cy="646331"/>
          </a:xfrm>
          <a:prstGeom prst="rect">
            <a:avLst/>
          </a:prstGeom>
          <a:noFill/>
        </p:spPr>
        <p:txBody>
          <a:bodyPr wrap="none" rtlCol="0">
            <a:spAutoFit/>
          </a:bodyPr>
          <a:lstStyle/>
          <a:p>
            <a:endParaRPr lang="en-IN" b="1" dirty="0" smtClean="0">
              <a:latin typeface="Times New Roman" pitchFamily="18" charset="0"/>
              <a:cs typeface="Times New Roman" pitchFamily="18" charset="0"/>
            </a:endParaRPr>
          </a:p>
          <a:p>
            <a:endParaRPr lang="en-US" dirty="0"/>
          </a:p>
        </p:txBody>
      </p:sp>
      <p:sp>
        <p:nvSpPr>
          <p:cNvPr id="5" name="Rectangle 4"/>
          <p:cNvSpPr/>
          <p:nvPr/>
        </p:nvSpPr>
        <p:spPr>
          <a:xfrm>
            <a:off x="323528" y="1124744"/>
            <a:ext cx="35283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Spring Boot</a:t>
            </a:r>
          </a:p>
          <a:p>
            <a:pPr algn="ctr"/>
            <a:endParaRPr lang="en-US" dirty="0"/>
          </a:p>
        </p:txBody>
      </p:sp>
      <p:sp>
        <p:nvSpPr>
          <p:cNvPr id="6" name="Rectangle 5"/>
          <p:cNvSpPr/>
          <p:nvPr/>
        </p:nvSpPr>
        <p:spPr>
          <a:xfrm>
            <a:off x="323528" y="1844824"/>
            <a:ext cx="35283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Creation of Entities</a:t>
            </a:r>
            <a:endParaRPr lang="en-IN" dirty="0"/>
          </a:p>
        </p:txBody>
      </p:sp>
      <p:sp>
        <p:nvSpPr>
          <p:cNvPr id="7" name="Rectangle 6"/>
          <p:cNvSpPr/>
          <p:nvPr/>
        </p:nvSpPr>
        <p:spPr>
          <a:xfrm>
            <a:off x="323528" y="2564904"/>
            <a:ext cx="35283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Mapping of Entities</a:t>
            </a:r>
          </a:p>
          <a:p>
            <a:pPr algn="ctr"/>
            <a:endParaRPr lang="en-US" dirty="0"/>
          </a:p>
        </p:txBody>
      </p:sp>
      <p:sp>
        <p:nvSpPr>
          <p:cNvPr id="8" name="Rectangle 7"/>
          <p:cNvSpPr/>
          <p:nvPr/>
        </p:nvSpPr>
        <p:spPr>
          <a:xfrm>
            <a:off x="323528" y="3284984"/>
            <a:ext cx="35283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Creating Rest Controller</a:t>
            </a:r>
            <a:endParaRPr lang="en-IN" dirty="0"/>
          </a:p>
        </p:txBody>
      </p:sp>
      <p:sp>
        <p:nvSpPr>
          <p:cNvPr id="9" name="Rectangle 8"/>
          <p:cNvSpPr/>
          <p:nvPr/>
        </p:nvSpPr>
        <p:spPr>
          <a:xfrm>
            <a:off x="323528" y="4005064"/>
            <a:ext cx="35283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Implementation</a:t>
            </a:r>
            <a:endParaRPr lang="en-IN" dirty="0"/>
          </a:p>
        </p:txBody>
      </p:sp>
      <p:sp>
        <p:nvSpPr>
          <p:cNvPr id="10" name="Rectangle 9"/>
          <p:cNvSpPr/>
          <p:nvPr/>
        </p:nvSpPr>
        <p:spPr>
          <a:xfrm>
            <a:off x="323528" y="4725144"/>
            <a:ext cx="35283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Exception Handling</a:t>
            </a:r>
          </a:p>
          <a:p>
            <a:pPr algn="ctr"/>
            <a:endParaRPr lang="en-US" dirty="0"/>
          </a:p>
        </p:txBody>
      </p:sp>
      <p:sp>
        <p:nvSpPr>
          <p:cNvPr id="11" name="Rectangle 10"/>
          <p:cNvSpPr/>
          <p:nvPr/>
        </p:nvSpPr>
        <p:spPr>
          <a:xfrm>
            <a:off x="323528" y="5445224"/>
            <a:ext cx="36004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 unit Testing</a:t>
            </a:r>
          </a:p>
          <a:p>
            <a:pPr algn="ctr"/>
            <a:endParaRPr lang="en-US" dirty="0"/>
          </a:p>
        </p:txBody>
      </p:sp>
      <p:sp>
        <p:nvSpPr>
          <p:cNvPr id="12" name="Rectangle 11"/>
          <p:cNvSpPr/>
          <p:nvPr/>
        </p:nvSpPr>
        <p:spPr>
          <a:xfrm>
            <a:off x="311130" y="6154575"/>
            <a:ext cx="3672408" cy="47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Postman API Testing</a:t>
            </a:r>
          </a:p>
          <a:p>
            <a:pPr algn="ctr"/>
            <a:endParaRPr lang="en-US" dirty="0"/>
          </a:p>
        </p:txBody>
      </p:sp>
      <p:sp>
        <p:nvSpPr>
          <p:cNvPr id="15" name="Right Arrow 14"/>
          <p:cNvSpPr/>
          <p:nvPr/>
        </p:nvSpPr>
        <p:spPr>
          <a:xfrm>
            <a:off x="3995936" y="3717032"/>
            <a:ext cx="172819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796136" y="3212976"/>
            <a:ext cx="31318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Frontend Angular using angular Framework</a:t>
            </a:r>
          </a:p>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3406</TotalTime>
  <Words>1883</Words>
  <Application>Microsoft Office PowerPoint</Application>
  <PresentationFormat>On-screen Show (4:3)</PresentationFormat>
  <Paragraphs>305</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miri_s_pandey</dc:creator>
  <cp:lastModifiedBy>miri_s_pandey</cp:lastModifiedBy>
  <cp:revision>241</cp:revision>
  <dcterms:created xsi:type="dcterms:W3CDTF">2022-04-14T09:23:49Z</dcterms:created>
  <dcterms:modified xsi:type="dcterms:W3CDTF">2022-04-18T05:06:02Z</dcterms:modified>
</cp:coreProperties>
</file>