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7" d="100"/>
          <a:sy n="87" d="100"/>
        </p:scale>
        <p:origin x="49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7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2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1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1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0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5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2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5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77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6" y="3215073"/>
            <a:ext cx="10042843" cy="20871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ts val="5710"/>
              </a:lnSpc>
              <a:spcBef>
                <a:spcPts val="335"/>
              </a:spcBef>
            </a:pPr>
            <a:r>
              <a:rPr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4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4000" b="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IN" sz="4000" b="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4000" b="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(PHASE</a:t>
            </a:r>
            <a:r>
              <a:rPr b="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b="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081" y="1219200"/>
            <a:ext cx="9875838" cy="30035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nRowsRead</a:t>
            </a:r>
            <a:r>
              <a:rPr sz="14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‘None’</a:t>
            </a: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40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sz="1400" spc="-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980"/>
              </a:spcBef>
            </a:pPr>
            <a:r>
              <a:rPr sz="1400" spc="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Tweets.csv</a:t>
            </a:r>
            <a:r>
              <a:rPr sz="14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14640</a:t>
            </a:r>
            <a:r>
              <a:rPr sz="14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1400" spc="-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reality,</a:t>
            </a:r>
            <a:r>
              <a:rPr sz="1400" spc="-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loading/previewing</a:t>
            </a:r>
            <a:r>
              <a:rPr sz="1400" spc="-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14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sz="14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055"/>
              </a:spcBef>
            </a:pP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</a:t>
            </a:r>
            <a:r>
              <a:rPr sz="14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pd.read_csv(‘../input/Tweets.csv’,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delimiter=‘,’,</a:t>
            </a:r>
            <a:r>
              <a:rPr sz="14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sz="1400" spc="-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nRowsRead)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df1.dataframeName</a:t>
            </a:r>
            <a:r>
              <a:rPr sz="14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‘Tweets.csv’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nRow,</a:t>
            </a:r>
            <a:r>
              <a:rPr sz="14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df1.shape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055"/>
              </a:spcBef>
            </a:pP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print(f’There</a:t>
            </a:r>
            <a:r>
              <a:rPr sz="14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{nRow}</a:t>
            </a:r>
            <a:r>
              <a:rPr sz="1400" spc="-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1400" spc="-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{nCol}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columns’)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985" marR="1236345" indent="-629920" algn="just">
              <a:lnSpc>
                <a:spcPts val="3379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400" spc="95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</a:t>
            </a:r>
            <a:r>
              <a:rPr sz="1400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1400" spc="-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14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df1.head(5)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080" y="587766"/>
            <a:ext cx="19450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1504950"/>
            <a:ext cx="87630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1338321"/>
            <a:ext cx="9905998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v"/>
            </a:pPr>
            <a:r>
              <a:rPr sz="2800" spc="-90" dirty="0"/>
              <a:t>CONCLUSION</a:t>
            </a:r>
            <a:r>
              <a:rPr lang="en-IN" sz="2800" spc="-90" dirty="0"/>
              <a:t>:</a:t>
            </a:r>
            <a:endParaRPr sz="2800" spc="-9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41413" y="2241239"/>
            <a:ext cx="9905998" cy="23755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spc="390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campaigns,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tool,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competition,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8770" indent="-343535">
              <a:lnSpc>
                <a:spcPct val="99100"/>
              </a:lnSpc>
              <a:spcBef>
                <a:spcPts val="1050"/>
              </a:spcBef>
              <a:buFont typeface="Wingdings" panose="05000000000000000000" pitchFamily="2" charset="2"/>
              <a:buChar char="q"/>
            </a:pPr>
            <a:r>
              <a:rPr lang="en-IN" spc="155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amazed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601" y="3429000"/>
            <a:ext cx="7086600" cy="21140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SHALINI SIVAKUMAR 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B.E(CSE) 3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ID: sshalini5404@gmail.com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NM ID: au513521104045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559" y="564922"/>
            <a:ext cx="445960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2800" b="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800" b="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005" y="1416367"/>
            <a:ext cx="8733790" cy="26809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35560" indent="-343535" algn="just">
              <a:lnSpc>
                <a:spcPct val="90600"/>
              </a:lnSpc>
              <a:spcBef>
                <a:spcPts val="370"/>
              </a:spcBef>
              <a:buFont typeface="Wingdings" panose="05000000000000000000" pitchFamily="2" charset="2"/>
              <a:buChar char="q"/>
            </a:pPr>
            <a:r>
              <a:rPr lang="en-IN" sz="2000" spc="155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2000" spc="-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wonders</a:t>
            </a:r>
            <a:r>
              <a:rPr sz="20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marketer.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0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3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achieve,</a:t>
            </a:r>
            <a:r>
              <a:rPr sz="2000" spc="-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tweak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product,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campaign,</a:t>
            </a:r>
            <a:r>
              <a:rPr sz="2000" spc="-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more,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200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you’re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1015"/>
              </a:spcBef>
              <a:buFont typeface="Wingdings" panose="05000000000000000000" pitchFamily="2" charset="2"/>
              <a:buChar char="q"/>
            </a:pPr>
            <a:r>
              <a:rPr sz="2000" spc="434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20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sz="20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z="200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20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you’re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sz="20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20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do,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unsurpassed </a:t>
            </a:r>
            <a:r>
              <a:rPr sz="20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minds</a:t>
            </a:r>
            <a:r>
              <a:rPr sz="200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0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0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000" spc="-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543" y="512349"/>
            <a:ext cx="10856913" cy="9768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080" indent="-457200">
              <a:lnSpc>
                <a:spcPct val="101000"/>
              </a:lnSpc>
              <a:spcBef>
                <a:spcPts val="80"/>
              </a:spcBef>
              <a:buFont typeface="Wingdings" panose="05000000000000000000" pitchFamily="2" charset="2"/>
              <a:buChar char="v"/>
              <a:tabLst>
                <a:tab pos="580136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b="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</a:t>
            </a:r>
            <a:r>
              <a:rPr lang="en-IN" b="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b="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b="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005" y="2078989"/>
            <a:ext cx="7046595" cy="36663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 algn="just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sz="2000" spc="375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000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acquisition,</a:t>
            </a:r>
            <a:r>
              <a:rPr sz="20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000" spc="-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service,</a:t>
            </a:r>
            <a:r>
              <a:rPr sz="2000" spc="-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clientele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05" indent="-273050" algn="just">
              <a:lnSpc>
                <a:spcPct val="100000"/>
              </a:lnSpc>
              <a:spcBef>
                <a:spcPts val="1025"/>
              </a:spcBef>
              <a:buSzPct val="95833"/>
              <a:buAutoNum type="arabicPeriod"/>
              <a:tabLst>
                <a:tab pos="687705" algn="l"/>
              </a:tabLst>
            </a:pPr>
            <a:r>
              <a:rPr sz="20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200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z="20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05" indent="-273050" algn="just">
              <a:lnSpc>
                <a:spcPct val="100000"/>
              </a:lnSpc>
              <a:spcBef>
                <a:spcPts val="1025"/>
              </a:spcBef>
              <a:buSzPct val="95833"/>
              <a:buAutoNum type="arabicPeriod"/>
              <a:tabLst>
                <a:tab pos="687705" algn="l"/>
              </a:tabLst>
            </a:pPr>
            <a:r>
              <a:rPr sz="20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sz="2000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marR="363220" indent="-189230" algn="just">
              <a:lnSpc>
                <a:spcPts val="3910"/>
              </a:lnSpc>
              <a:spcBef>
                <a:spcPts val="225"/>
              </a:spcBef>
              <a:buSzPct val="95833"/>
              <a:buAutoNum type="arabicPeriod"/>
              <a:tabLst>
                <a:tab pos="603250" algn="l"/>
                <a:tab pos="687070" algn="l"/>
              </a:tabLst>
            </a:pPr>
            <a:r>
              <a:rPr sz="20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Gauge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2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070" indent="-273050" algn="just">
              <a:lnSpc>
                <a:spcPct val="100000"/>
              </a:lnSpc>
              <a:spcBef>
                <a:spcPts val="715"/>
              </a:spcBef>
              <a:buSzPct val="95833"/>
              <a:buAutoNum type="arabicPeriod"/>
              <a:tabLst>
                <a:tab pos="687070" algn="l"/>
              </a:tabLst>
            </a:pP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070" indent="-273050" algn="just">
              <a:lnSpc>
                <a:spcPct val="100000"/>
              </a:lnSpc>
              <a:spcBef>
                <a:spcPts val="1025"/>
              </a:spcBef>
              <a:buSzPct val="95833"/>
              <a:buAutoNum type="arabicPeriod"/>
              <a:tabLst>
                <a:tab pos="687070" algn="l"/>
              </a:tabLst>
            </a:pP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z="2000" spc="-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57" y="609600"/>
            <a:ext cx="990599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2800" b="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28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828800"/>
            <a:ext cx="5562600" cy="118340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5080" indent="-343535" algn="just">
              <a:lnSpc>
                <a:spcPct val="93200"/>
              </a:lnSpc>
              <a:spcBef>
                <a:spcPts val="30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000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sz="200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20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 </a:t>
            </a:r>
            <a:r>
              <a:rPr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sz="20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20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sz="20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sz="20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2AA1F-99C7-0AB6-A4B0-BBE99452B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0"/>
          <a:stretch/>
        </p:blipFill>
        <p:spPr>
          <a:xfrm>
            <a:off x="6477000" y="4038600"/>
            <a:ext cx="4967652" cy="2302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588089"/>
            <a:ext cx="81508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b="0" spc="375" dirty="0">
                <a:solidFill>
                  <a:srgbClr val="89D0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b="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2000" b="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000" b="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000" b="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000" b="0" spc="-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1" y="4508900"/>
            <a:ext cx="4953000" cy="12060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Print(os.listdir(‘../input’))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[‘database.sqlite’,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‘Tweets.csv’]</a:t>
            </a:r>
            <a:endParaRPr lang="en-IN" sz="2000"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B7E0F-1933-20AF-3286-AEC42B48CE8F}"/>
              </a:ext>
            </a:extLst>
          </p:cNvPr>
          <p:cNvSpPr txBox="1"/>
          <p:nvPr/>
        </p:nvSpPr>
        <p:spPr>
          <a:xfrm>
            <a:off x="990600" y="920325"/>
            <a:ext cx="7924800" cy="237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algn="just">
              <a:lnSpc>
                <a:spcPct val="100000"/>
              </a:lnSpc>
            </a:pPr>
            <a:r>
              <a:rPr lang="en-IN" sz="2000" b="1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b="1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mpl_toolkits.mplot3d</a:t>
            </a:r>
            <a:r>
              <a:rPr lang="en-IN" sz="2000" b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Axes3D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marR="1372235" algn="just">
              <a:lnSpc>
                <a:spcPct val="131000"/>
              </a:lnSpc>
              <a:spcBef>
                <a:spcPts val="5"/>
              </a:spcBef>
            </a:pPr>
            <a:r>
              <a:rPr lang="en-IN" sz="2000" b="1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2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sz="2000" b="1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b="1" spc="-2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0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b="1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3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2000" b="1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000" b="1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4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IN" sz="2000" b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45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b="1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marR="2633345" algn="just">
              <a:lnSpc>
                <a:spcPct val="131000"/>
              </a:lnSpc>
            </a:pPr>
            <a:r>
              <a:rPr lang="en-IN" sz="20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b="1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0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IN" sz="20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45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b="1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IN" sz="20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 </a:t>
            </a:r>
            <a:r>
              <a:rPr lang="en-IN" sz="20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b="1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45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b="1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IN" sz="2000" b="1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IN"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IN" sz="20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000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000" b="1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000" b="1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IN" sz="2000" b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45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b="1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b="1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processing,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4" y="152400"/>
            <a:ext cx="890651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(histogram/bar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graph)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4" y="1219200"/>
            <a:ext cx="9335770" cy="53155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0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105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plotPerColumnDistribution(df, </a:t>
            </a:r>
            <a:r>
              <a:rPr sz="105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nGraphShown,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nGraphPerRow</a:t>
            </a:r>
            <a:r>
              <a:rPr sz="105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algn="just">
              <a:lnSpc>
                <a:spcPct val="100000"/>
              </a:lnSpc>
              <a:spcBef>
                <a:spcPts val="810"/>
              </a:spcBef>
            </a:pP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sz="105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df.nunique()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algn="just">
              <a:lnSpc>
                <a:spcPct val="100000"/>
              </a:lnSpc>
              <a:spcBef>
                <a:spcPts val="815"/>
              </a:spcBef>
            </a:pP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df[[col</a:t>
            </a:r>
            <a:r>
              <a:rPr sz="105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sz="10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nunique[col]</a:t>
            </a:r>
            <a:r>
              <a:rPr sz="105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0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nunique[col]</a:t>
            </a:r>
            <a:r>
              <a:rPr sz="10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0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50]] </a:t>
            </a:r>
            <a:r>
              <a:rPr sz="105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05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sz="105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purposes,</a:t>
            </a:r>
            <a:r>
              <a:rPr sz="105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sz="105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0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0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05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0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05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7762875" algn="just">
              <a:lnSpc>
                <a:spcPts val="2030"/>
              </a:lnSpc>
              <a:spcBef>
                <a:spcPts val="135"/>
              </a:spcBef>
            </a:pP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nRow,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df.shape </a:t>
            </a:r>
            <a:r>
              <a:rPr sz="105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columnNames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list(df)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algn="just">
              <a:lnSpc>
                <a:spcPct val="100000"/>
              </a:lnSpc>
              <a:spcBef>
                <a:spcPts val="595"/>
              </a:spcBef>
            </a:pP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nGraphRow</a:t>
            </a: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(nCol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nGraphPerRow</a:t>
            </a:r>
            <a:r>
              <a:rPr sz="105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nGraphPerRow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algn="just">
              <a:lnSpc>
                <a:spcPct val="100000"/>
              </a:lnSpc>
              <a:spcBef>
                <a:spcPts val="815"/>
              </a:spcBef>
            </a:pP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plt.figure(num</a:t>
            </a:r>
            <a:r>
              <a:rPr sz="105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</a:t>
            </a: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sz="105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nGraphPerRow,</a:t>
            </a:r>
            <a:r>
              <a:rPr sz="10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0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nGraphRow),</a:t>
            </a:r>
            <a:r>
              <a:rPr sz="105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dpi</a:t>
            </a:r>
            <a:r>
              <a:rPr sz="105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80,</a:t>
            </a:r>
            <a:r>
              <a:rPr sz="10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sz="105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‘w’,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‘k’)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marR="6228715" indent="-133350" algn="just">
              <a:lnSpc>
                <a:spcPct val="171300"/>
              </a:lnSpc>
            </a:pP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range(min(nCol,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nGraphShown)): </a:t>
            </a:r>
            <a:r>
              <a:rPr sz="10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plt.subplot(nGraphRow,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nGraphPerRow,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5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sz="10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columnDf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df.iloc[:,</a:t>
            </a:r>
            <a:r>
              <a:rPr sz="105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i]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algn="just">
              <a:lnSpc>
                <a:spcPct val="100000"/>
              </a:lnSpc>
              <a:spcBef>
                <a:spcPts val="815"/>
              </a:spcBef>
            </a:pPr>
            <a:r>
              <a:rPr sz="10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050" spc="4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</a:t>
            </a:r>
            <a:r>
              <a:rPr sz="1050" spc="4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np.issubdtype(type(columnDf.iloc[0]),</a:t>
            </a:r>
            <a:r>
              <a:rPr sz="1050" spc="4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np.number)):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marR="6416675" algn="just">
              <a:lnSpc>
                <a:spcPct val="171300"/>
              </a:lnSpc>
              <a:spcBef>
                <a:spcPts val="75"/>
              </a:spcBef>
            </a:pPr>
            <a:r>
              <a:rPr sz="10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valueCounts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columnDf.value_counts() valueCounts.plot.bar()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algn="just">
              <a:lnSpc>
                <a:spcPct val="100000"/>
              </a:lnSpc>
              <a:spcBef>
                <a:spcPts val="810"/>
              </a:spcBef>
            </a:pP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marR="7659370" indent="142875" algn="just">
              <a:lnSpc>
                <a:spcPct val="171300"/>
              </a:lnSpc>
            </a:pP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columnDf.hist() plt.ylabel(‘counts’) </a:t>
            </a:r>
            <a:r>
              <a:rPr sz="10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plt.xticks(rotation</a:t>
            </a:r>
            <a:r>
              <a:rPr sz="105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6227445" indent="133350" algn="just">
              <a:lnSpc>
                <a:spcPct val="171200"/>
              </a:lnSpc>
            </a:pP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plt.title(f’{columnNames[i]}</a:t>
            </a:r>
            <a:r>
              <a:rPr sz="1050" spc="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</a:t>
            </a:r>
            <a:r>
              <a:rPr sz="10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{i})’) </a:t>
            </a:r>
            <a:r>
              <a:rPr sz="10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plt.tight_layout(pad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1.0,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w_pad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1.0,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h_pad</a:t>
            </a:r>
            <a:r>
              <a:rPr sz="10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algn="just">
              <a:lnSpc>
                <a:spcPct val="100000"/>
              </a:lnSpc>
              <a:spcBef>
                <a:spcPts val="890"/>
              </a:spcBef>
            </a:pPr>
            <a:r>
              <a:rPr sz="105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371600"/>
            <a:ext cx="9144000" cy="4582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75"/>
              </a:spcBef>
            </a:pPr>
            <a:r>
              <a:rPr lang="en-IN"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plotCorrelationMatrix</a:t>
            </a:r>
            <a:r>
              <a:rPr lang="en-IN"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spc="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5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graphWidth</a:t>
            </a:r>
            <a:r>
              <a:rPr lang="en-IN" sz="14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algn="just">
              <a:lnSpc>
                <a:spcPct val="100000"/>
              </a:lnSpc>
              <a:spcBef>
                <a:spcPts val="645"/>
              </a:spcBef>
            </a:pP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IN" sz="14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8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df.dataframeName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algn="just">
              <a:lnSpc>
                <a:spcPct val="100000"/>
              </a:lnSpc>
              <a:spcBef>
                <a:spcPts val="650"/>
              </a:spcBef>
            </a:pPr>
            <a:r>
              <a:rPr lang="en-IN" sz="1400" spc="6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6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IN"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(‘columns’)</a:t>
            </a:r>
            <a:r>
              <a:rPr lang="en-IN" sz="1400" spc="-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14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IN"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sz="14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5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50850" indent="200025" algn="just">
              <a:lnSpc>
                <a:spcPct val="76000"/>
              </a:lnSpc>
              <a:spcBef>
                <a:spcPts val="1125"/>
              </a:spcBef>
            </a:pPr>
            <a:r>
              <a:rPr lang="en-IN" sz="1400" spc="6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5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[[col</a:t>
            </a:r>
            <a:r>
              <a:rPr lang="en-IN"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4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IN" sz="1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6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IN"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4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[col].</a:t>
            </a:r>
            <a:r>
              <a:rPr lang="en-IN" sz="1400" spc="4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IN"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400" spc="-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1]]</a:t>
            </a:r>
            <a:r>
              <a:rPr lang="en-IN" sz="14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1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IN" sz="1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sz="14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sz="14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IN" sz="14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4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IN" sz="14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IN" sz="140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IN" sz="140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400" spc="-22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algn="just">
              <a:lnSpc>
                <a:spcPct val="100000"/>
              </a:lnSpc>
              <a:spcBef>
                <a:spcPts val="720"/>
              </a:spcBef>
            </a:pPr>
            <a:r>
              <a:rPr lang="en-IN" sz="14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6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lang="en-IN"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400" spc="-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algn="just">
              <a:lnSpc>
                <a:spcPts val="1515"/>
              </a:lnSpc>
              <a:spcBef>
                <a:spcPts val="650"/>
              </a:spcBef>
            </a:pPr>
            <a:r>
              <a:rPr lang="en-IN"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400" spc="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</a:t>
            </a:r>
            <a:r>
              <a:rPr lang="en-IN" sz="14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IN"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plots</a:t>
            </a:r>
            <a:r>
              <a:rPr lang="en-IN" sz="14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shown:</a:t>
            </a:r>
            <a:r>
              <a:rPr lang="en-IN" sz="14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14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IN" sz="1400" spc="17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4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IN" sz="14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sz="1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1400" spc="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[1]})</a:t>
            </a:r>
            <a:r>
              <a:rPr lang="en-IN" sz="14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1515"/>
              </a:lnSpc>
            </a:pP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IN" sz="14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IN" sz="14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algn="just">
              <a:lnSpc>
                <a:spcPct val="100000"/>
              </a:lnSpc>
              <a:spcBef>
                <a:spcPts val="650"/>
              </a:spcBef>
            </a:pP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algn="just">
              <a:lnSpc>
                <a:spcPct val="100000"/>
              </a:lnSpc>
              <a:spcBef>
                <a:spcPts val="645"/>
              </a:spcBef>
            </a:pP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14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df.corr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marR="258445" algn="just">
              <a:lnSpc>
                <a:spcPct val="138700"/>
              </a:lnSpc>
              <a:spcBef>
                <a:spcPts val="75"/>
              </a:spcBef>
            </a:pPr>
            <a:r>
              <a:rPr lang="en-IN" sz="14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</a:t>
            </a:r>
            <a:r>
              <a:rPr lang="en-IN" sz="14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sz="14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graphWidth</a:t>
            </a:r>
            <a:r>
              <a:rPr lang="en-IN"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6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graphWidth</a:t>
            </a:r>
            <a:r>
              <a:rPr lang="en-IN"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N" sz="14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dpi=80,</a:t>
            </a:r>
            <a:r>
              <a:rPr lang="en-IN" sz="14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6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en-IN"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=‘w’,</a:t>
            </a:r>
            <a:r>
              <a:rPr lang="en-IN" sz="14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IN"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=‘k’) </a:t>
            </a:r>
            <a:r>
              <a:rPr lang="en-IN" sz="1400" spc="8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corrMat</a:t>
            </a:r>
            <a:r>
              <a:rPr lang="en-IN" sz="14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plt.matshow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spc="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7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fignum</a:t>
            </a:r>
            <a:r>
              <a:rPr lang="en-IN" sz="14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marR="3135630" algn="just">
              <a:lnSpc>
                <a:spcPct val="138500"/>
              </a:lnSpc>
            </a:pP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</a:t>
            </a: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corr.columns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r>
              <a:rPr lang="en-IN" sz="1400" spc="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corr.columns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rotation=90) </a:t>
            </a: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</a:t>
            </a: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corr.columns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r>
              <a:rPr lang="en-IN" sz="14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corr.columns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algn="just">
              <a:lnSpc>
                <a:spcPct val="100000"/>
              </a:lnSpc>
              <a:spcBef>
                <a:spcPts val="725"/>
              </a:spcBef>
            </a:pP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plt.gca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xaxis.tick_bottom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algn="just">
              <a:lnSpc>
                <a:spcPct val="100000"/>
              </a:lnSpc>
              <a:spcBef>
                <a:spcPts val="645"/>
              </a:spcBef>
            </a:pP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plt.colorbar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corrMat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725" marR="3761104" algn="just">
              <a:lnSpc>
                <a:spcPct val="138500"/>
              </a:lnSpc>
            </a:pP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f’Correlation</a:t>
            </a:r>
            <a:r>
              <a:rPr lang="en-IN" sz="1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IN"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{filename}’,</a:t>
            </a:r>
            <a:r>
              <a:rPr lang="en-IN" sz="14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=15) </a:t>
            </a:r>
            <a:r>
              <a:rPr lang="en-IN" sz="1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244EF-3B58-E96F-5FB3-203910548251}"/>
              </a:ext>
            </a:extLst>
          </p:cNvPr>
          <p:cNvSpPr txBox="1"/>
          <p:nvPr/>
        </p:nvSpPr>
        <p:spPr>
          <a:xfrm>
            <a:off x="1143000" y="304800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buClr>
                <a:srgbClr val="EBEBEB"/>
              </a:buClr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lang="en-IN" sz="2800" b="1" spc="-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IN" sz="2800" b="1" spc="-9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IN" sz="2800" b="1" spc="-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429636"/>
            <a:ext cx="5903913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v"/>
            </a:pPr>
            <a:r>
              <a:rPr sz="2800" b="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487" y="1333022"/>
            <a:ext cx="9614535" cy="50556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4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plotScatterMatrix(df,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plotSize,</a:t>
            </a:r>
            <a:r>
              <a:rPr sz="14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textSize):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marR="1859280" algn="just">
              <a:lnSpc>
                <a:spcPts val="2550"/>
              </a:lnSpc>
              <a:spcBef>
                <a:spcPts val="204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4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df.select_dtypes(include</a:t>
            </a:r>
            <a:r>
              <a:rPr sz="14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=[np.number])</a:t>
            </a:r>
            <a:r>
              <a:rPr sz="14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4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14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14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4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40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14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df.dropna(‘columns’)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37490" indent="219075" algn="just">
              <a:lnSpc>
                <a:spcPts val="1500"/>
              </a:lnSpc>
              <a:spcBef>
                <a:spcPts val="104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4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df[[col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df[col].nunique()</a:t>
            </a:r>
            <a:r>
              <a:rPr sz="14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4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1]]</a:t>
            </a:r>
            <a:r>
              <a:rPr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400" spc="-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4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705"/>
              </a:spcBef>
            </a:pP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columnNames</a:t>
            </a:r>
            <a:r>
              <a:rPr sz="1400" spc="-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list(df)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219075" algn="just">
              <a:lnSpc>
                <a:spcPts val="1500"/>
              </a:lnSpc>
              <a:spcBef>
                <a:spcPts val="1045"/>
              </a:spcBef>
            </a:pPr>
            <a:r>
              <a:rPr sz="14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len(columnNames)</a:t>
            </a:r>
            <a:r>
              <a:rPr sz="14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sz="1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4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4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sz="14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r>
              <a:rPr sz="14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plots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marR="5605145" indent="228600" algn="just">
              <a:lnSpc>
                <a:spcPct val="137200"/>
              </a:lnSpc>
              <a:spcBef>
                <a:spcPts val="15"/>
              </a:spcBef>
            </a:pP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columnNames</a:t>
            </a:r>
            <a:r>
              <a:rPr sz="140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columnNames[:10]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df[columnNames]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695"/>
              </a:spcBef>
            </a:pPr>
            <a:r>
              <a:rPr sz="14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sz="14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pd.plotting.scatter_matrix(df,</a:t>
            </a:r>
            <a:r>
              <a:rPr sz="1400" spc="3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alpha=0.75,</a:t>
            </a:r>
            <a:r>
              <a:rPr sz="14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figsize=[plotSize,</a:t>
            </a:r>
            <a:r>
              <a:rPr sz="14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plotSize],</a:t>
            </a:r>
            <a:r>
              <a:rPr sz="14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diagonal=‘kde’)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corrs</a:t>
            </a:r>
            <a:r>
              <a:rPr sz="14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df.corr().values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69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sz="14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zip(*plt.np.triu_indices_from(ax,</a:t>
            </a:r>
            <a:r>
              <a:rPr sz="14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48080" indent="447675" algn="just">
              <a:lnSpc>
                <a:spcPts val="1580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ax[I,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j].annotate(‘Corr.</a:t>
            </a:r>
            <a:r>
              <a:rPr sz="14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sz="14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%.3f’</a:t>
            </a:r>
            <a:r>
              <a:rPr sz="1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corrs[I,</a:t>
            </a:r>
            <a:r>
              <a:rPr sz="14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j],</a:t>
            </a:r>
            <a:r>
              <a:rPr sz="14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(0.8,</a:t>
            </a:r>
            <a:r>
              <a:rPr sz="1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0.2),</a:t>
            </a: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xycoords=‘axes</a:t>
            </a:r>
            <a:r>
              <a:rPr sz="14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fraction’, </a:t>
            </a:r>
            <a:r>
              <a:rPr sz="14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ha=‘center’,</a:t>
            </a:r>
            <a:r>
              <a:rPr sz="14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va=‘center’,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size=textSize)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610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plt.suptitle(‘Scatter</a:t>
            </a:r>
            <a:r>
              <a:rPr sz="1400" spc="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sz="14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Plot’)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algn="just">
              <a:lnSpc>
                <a:spcPct val="100000"/>
              </a:lnSpc>
              <a:spcBef>
                <a:spcPts val="695"/>
              </a:spcBef>
            </a:pP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</TotalTime>
  <Words>1190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Mesh</vt:lpstr>
      <vt:lpstr>SENTIMENT ANALYSIS IN MARKETING (PHASE 3- DEVELOPMENT)</vt:lpstr>
      <vt:lpstr>PowerPoint Presentation</vt:lpstr>
      <vt:lpstr>INTRODUCTION:</vt:lpstr>
      <vt:lpstr>SENTIMENT ANALYSIS                             MARKETING APPLICATIONS:</vt:lpstr>
      <vt:lpstr>EXPLORATORY ANALYSIS</vt:lpstr>
      <vt:lpstr> There is 1 csv file in the current version of the dataset:</vt:lpstr>
      <vt:lpstr>Distribution graphs (histogram/bar graph) of column data:</vt:lpstr>
      <vt:lpstr>PowerPoint Presentation</vt:lpstr>
      <vt:lpstr> Scatter and density plots :</vt:lpstr>
      <vt:lpstr>PowerPoint Presentation</vt:lpstr>
      <vt:lpstr>Output: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MARKETING (PHASE 3- DEVELOPMENT)</dc:title>
  <dc:creator>karthik E</dc:creator>
  <cp:lastModifiedBy>karkarthik0412@outlook.com</cp:lastModifiedBy>
  <cp:revision>1</cp:revision>
  <dcterms:created xsi:type="dcterms:W3CDTF">2023-10-31T15:07:45Z</dcterms:created>
  <dcterms:modified xsi:type="dcterms:W3CDTF">2023-10-31T16:33:40Z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2023-10-24T00:00:00Z</vt:filetime>
  </property>
  <property fmtid="{D5CDD505-2E9C-101B-9397-08002B2CF9AE}" pid="3" name="LastSaved">
    <vt:filetime>2023-10-31T00:00:00Z</vt:filetime>
  </property>
</Properties>
</file>