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9" r:id="rId4"/>
    <p:sldId id="260" r:id="rId5"/>
    <p:sldId id="262" r:id="rId6"/>
    <p:sldId id="265" r:id="rId7"/>
    <p:sldId id="269" r:id="rId8"/>
    <p:sldId id="261" r:id="rId9"/>
    <p:sldId id="270" r:id="rId10"/>
    <p:sldId id="263" r:id="rId11"/>
    <p:sldId id="264"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63C2-AB60-0C65-E9A3-E7462451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F0E02C-FFED-5430-966F-004BBA6B9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5BC222-5113-201A-1778-BBD40A35CD72}"/>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832942FD-068E-C28C-CBF0-079DAB19A9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1AB4244-2FA1-768A-6DF7-10FDFCA2843F}"/>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410182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0AD-BA68-461A-2AEC-C9997AFEB1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2D974-9270-3060-51CE-08BC05EA8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7079B-6E66-C61A-DF8D-9BC498DD07B5}"/>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FDF0C727-40DA-856E-18A9-9A90F51078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3B1C51-DFAD-E3B7-9B76-CB2D642DA933}"/>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201323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98494-E840-0704-7BB1-B8F933E1C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E6FCD4-196D-89D6-5ECA-EDD67987D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4EFA8-751A-5031-AD40-60BAD4073699}"/>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2E374D94-2B90-37CD-1E5F-8C9D09B643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6B8526-2E02-08BD-4D16-C979D3488571}"/>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222058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DFCA-2AFD-F412-D816-4D42FF57D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E7452-4C67-FF35-A1F1-765753F29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549F7-A85A-0907-C0BC-28EDC5ED0E43}"/>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FA4FE12A-D49E-20C0-612C-A460A9C2FD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8C3E8B-6EB9-DC31-5DF3-DE21BE31D22C}"/>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19793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276F-444F-2B48-080D-CB48FB155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09F53C-CEBB-5BF1-1E01-CF8A946F8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64AFB-4BE9-AB08-43F3-448C8A62D96A}"/>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E6FCDEE7-A793-9B41-F114-4C9B8CA9B1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98A5F8-7C1A-5E44-FF9E-CB5F9B519520}"/>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422884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601C-6267-8AD9-D395-20AF35690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D6AE0B-0F9B-ABC4-2DF4-6C14ADD52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FB9B2-528B-59EB-BD3B-F9D46A198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8417A0-47CB-7D4D-1C1D-5E139A4CBDA6}"/>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6" name="Footer Placeholder 5">
            <a:extLst>
              <a:ext uri="{FF2B5EF4-FFF2-40B4-BE49-F238E27FC236}">
                <a16:creationId xmlns:a16="http://schemas.microsoft.com/office/drawing/2014/main" id="{9DBF72B5-B12F-F248-4E94-8C198E36061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745752-B715-D979-1DBA-A34658271CB1}"/>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37605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2329-56A2-B9A3-7058-77F48D4203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2F7E3-14FB-0C39-2E24-A2AAF72D7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056975-3527-0C77-1C36-5BCF6541F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69D2BB-5E23-E5E5-850C-3649A401F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009EE-F71E-8550-EAEC-34C205CF8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C720EF-F1BE-808B-52AA-B421356FA0D0}"/>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8" name="Footer Placeholder 7">
            <a:extLst>
              <a:ext uri="{FF2B5EF4-FFF2-40B4-BE49-F238E27FC236}">
                <a16:creationId xmlns:a16="http://schemas.microsoft.com/office/drawing/2014/main" id="{9E657844-39A7-36FC-83DC-EB887A3A9A5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A75DBA5-0E9B-472C-4A77-490314054BF6}"/>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314596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029B-53BB-E43E-433F-6CCDA53F16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35792F-0209-F64B-4B59-4683F96C060B}"/>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4" name="Footer Placeholder 3">
            <a:extLst>
              <a:ext uri="{FF2B5EF4-FFF2-40B4-BE49-F238E27FC236}">
                <a16:creationId xmlns:a16="http://schemas.microsoft.com/office/drawing/2014/main" id="{F306478B-D394-6440-97F0-B0B4AD02C46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052F831-2DD3-4F69-2C2E-7B0093302813}"/>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212795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3D4EB-7C30-870B-6FE2-18FDDDBC7427}"/>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3" name="Footer Placeholder 2">
            <a:extLst>
              <a:ext uri="{FF2B5EF4-FFF2-40B4-BE49-F238E27FC236}">
                <a16:creationId xmlns:a16="http://schemas.microsoft.com/office/drawing/2014/main" id="{952357A9-98E0-36E5-5E44-8530B579924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609CCA7-5EAA-9193-CBF1-B753B5630BAE}"/>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175153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0286-8F69-4A14-D00F-F87239F31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3508DB-72DA-D58B-052B-5A36D0C52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73DC46-EEE3-5C50-B78C-A40D3A0F4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F895F-8359-A62A-204C-F6743A3B25CD}"/>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6" name="Footer Placeholder 5">
            <a:extLst>
              <a:ext uri="{FF2B5EF4-FFF2-40B4-BE49-F238E27FC236}">
                <a16:creationId xmlns:a16="http://schemas.microsoft.com/office/drawing/2014/main" id="{6356E699-87EB-87DE-5587-FB495AC2609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88895B0-6F3E-4789-E76D-E91856A3A986}"/>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417085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35D-84C2-BB96-59F5-E3ABCE0E4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B34F8-5351-E750-4B9A-0C4D856C2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0B0A488-9A06-BA2F-2BAE-ADCC02A21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5E1A-FAE0-A312-7AC8-BAA56880E228}"/>
              </a:ext>
            </a:extLst>
          </p:cNvPr>
          <p:cNvSpPr>
            <a:spLocks noGrp="1"/>
          </p:cNvSpPr>
          <p:nvPr>
            <p:ph type="dt" sz="half" idx="10"/>
          </p:nvPr>
        </p:nvSpPr>
        <p:spPr/>
        <p:txBody>
          <a:bodyPr/>
          <a:lstStyle/>
          <a:p>
            <a:fld id="{1670D71D-DA81-40D9-9E4A-30DE3230D19E}" type="datetimeFigureOut">
              <a:rPr lang="en-IN" smtClean="0"/>
              <a:t>01-11-2023</a:t>
            </a:fld>
            <a:endParaRPr lang="en-IN" dirty="0"/>
          </a:p>
        </p:txBody>
      </p:sp>
      <p:sp>
        <p:nvSpPr>
          <p:cNvPr id="6" name="Footer Placeholder 5">
            <a:extLst>
              <a:ext uri="{FF2B5EF4-FFF2-40B4-BE49-F238E27FC236}">
                <a16:creationId xmlns:a16="http://schemas.microsoft.com/office/drawing/2014/main" id="{C434ECC9-7811-3D68-52CD-917AB39099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9A7ECF-9E54-EBA1-738D-3F4C76BF8C2D}"/>
              </a:ext>
            </a:extLst>
          </p:cNvPr>
          <p:cNvSpPr>
            <a:spLocks noGrp="1"/>
          </p:cNvSpPr>
          <p:nvPr>
            <p:ph type="sldNum" sz="quarter" idx="12"/>
          </p:nvPr>
        </p:nvSpPr>
        <p:spPr/>
        <p:txBody>
          <a:bodyPr/>
          <a:lstStyle/>
          <a:p>
            <a:fld id="{4BBA62FE-7047-4429-8A89-E0C4BBD52F09}" type="slidenum">
              <a:rPr lang="en-IN" smtClean="0"/>
              <a:t>‹#›</a:t>
            </a:fld>
            <a:endParaRPr lang="en-IN" dirty="0"/>
          </a:p>
        </p:txBody>
      </p:sp>
    </p:spTree>
    <p:extLst>
      <p:ext uri="{BB962C8B-B14F-4D97-AF65-F5344CB8AC3E}">
        <p14:creationId xmlns:p14="http://schemas.microsoft.com/office/powerpoint/2010/main" val="208558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7446F-B535-AC69-63CF-34C39FF2A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20ABF-32E4-3F9A-D288-5050258F8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7727D-876A-2352-DD08-E309D42BA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0D71D-DA81-40D9-9E4A-30DE3230D19E}" type="datetimeFigureOut">
              <a:rPr lang="en-IN" smtClean="0"/>
              <a:t>01-11-2023</a:t>
            </a:fld>
            <a:endParaRPr lang="en-IN" dirty="0"/>
          </a:p>
        </p:txBody>
      </p:sp>
      <p:sp>
        <p:nvSpPr>
          <p:cNvPr id="5" name="Footer Placeholder 4">
            <a:extLst>
              <a:ext uri="{FF2B5EF4-FFF2-40B4-BE49-F238E27FC236}">
                <a16:creationId xmlns:a16="http://schemas.microsoft.com/office/drawing/2014/main" id="{F54C9C5F-3904-5976-D7D1-043483659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E984FAB-0325-7D3C-F73A-61F8F4530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A62FE-7047-4429-8A89-E0C4BBD52F09}" type="slidenum">
              <a:rPr lang="en-IN" smtClean="0"/>
              <a:t>‹#›</a:t>
            </a:fld>
            <a:endParaRPr lang="en-IN" dirty="0"/>
          </a:p>
        </p:txBody>
      </p:sp>
    </p:spTree>
    <p:extLst>
      <p:ext uri="{BB962C8B-B14F-4D97-AF65-F5344CB8AC3E}">
        <p14:creationId xmlns:p14="http://schemas.microsoft.com/office/powerpoint/2010/main" val="27753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9826-E7D2-1D6C-47A6-677092B5B994}"/>
              </a:ext>
            </a:extLst>
          </p:cNvPr>
          <p:cNvSpPr>
            <a:spLocks noGrp="1"/>
          </p:cNvSpPr>
          <p:nvPr>
            <p:ph type="title"/>
          </p:nvPr>
        </p:nvSpPr>
        <p:spPr>
          <a:xfrm>
            <a:off x="873761" y="349483"/>
            <a:ext cx="10810240" cy="2715208"/>
          </a:xfrm>
        </p:spPr>
        <p:txBody>
          <a:bodyPr>
            <a:normAutofit/>
          </a:bodyPr>
          <a:lstStyle/>
          <a:p>
            <a:r>
              <a:rPr lang="en-US" sz="7200" dirty="0">
                <a:latin typeface="Times New Roman" panose="02020603050405020304" pitchFamily="18" charset="0"/>
                <a:cs typeface="Times New Roman" panose="02020603050405020304" pitchFamily="18" charset="0"/>
              </a:rPr>
              <a:t>SENTIMENT </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                   ANALYSIS</a:t>
            </a:r>
            <a:endParaRPr lang="en-IN"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C30576-8AA9-7B2E-F383-B818E85D1657}"/>
              </a:ext>
            </a:extLst>
          </p:cNvPr>
          <p:cNvSpPr>
            <a:spLocks noGrp="1"/>
          </p:cNvSpPr>
          <p:nvPr>
            <p:ph idx="1"/>
          </p:nvPr>
        </p:nvSpPr>
        <p:spPr>
          <a:xfrm>
            <a:off x="5551714" y="3872203"/>
            <a:ext cx="5802086" cy="2304759"/>
          </a:xfrm>
        </p:spPr>
        <p:txBody>
          <a:bodyPr/>
          <a:lstStyle/>
          <a:p>
            <a:r>
              <a:rPr lang="en-US" dirty="0">
                <a:latin typeface="Aptos Narrow" panose="020B0004020202020204" pitchFamily="34" charset="0"/>
              </a:rPr>
              <a:t>SHALINI SIVAKUMAR S</a:t>
            </a:r>
          </a:p>
          <a:p>
            <a:r>
              <a:rPr lang="en-US" dirty="0">
                <a:latin typeface="Aptos Narrow" panose="020B0004020202020204" pitchFamily="34" charset="0"/>
              </a:rPr>
              <a:t>B.E(CSE) 3</a:t>
            </a:r>
            <a:r>
              <a:rPr lang="en-US" baseline="30000" dirty="0">
                <a:latin typeface="Aptos Narrow" panose="020B0004020202020204" pitchFamily="34" charset="0"/>
              </a:rPr>
              <a:t>RD</a:t>
            </a:r>
            <a:r>
              <a:rPr lang="en-US" dirty="0">
                <a:latin typeface="Aptos Narrow" panose="020B0004020202020204" pitchFamily="34" charset="0"/>
              </a:rPr>
              <a:t> YEAR</a:t>
            </a:r>
          </a:p>
          <a:p>
            <a:r>
              <a:rPr lang="en-US" dirty="0">
                <a:latin typeface="Aptos Narrow" panose="020B0004020202020204" pitchFamily="34" charset="0"/>
              </a:rPr>
              <a:t>EMAIL ID: sshalini5404@gmail.com</a:t>
            </a:r>
          </a:p>
          <a:p>
            <a:r>
              <a:rPr lang="en-US" dirty="0">
                <a:latin typeface="Aptos Narrow" panose="020B0004020202020204" pitchFamily="34" charset="0"/>
              </a:rPr>
              <a:t>NM ID: au513521104045</a:t>
            </a:r>
          </a:p>
          <a:p>
            <a:endParaRPr lang="en-IN" dirty="0"/>
          </a:p>
        </p:txBody>
      </p:sp>
      <p:sp>
        <p:nvSpPr>
          <p:cNvPr id="5" name="TextBox 4">
            <a:extLst>
              <a:ext uri="{FF2B5EF4-FFF2-40B4-BE49-F238E27FC236}">
                <a16:creationId xmlns:a16="http://schemas.microsoft.com/office/drawing/2014/main" id="{861B2011-34E5-0BD1-8E84-C68D35A6DCE7}"/>
              </a:ext>
            </a:extLst>
          </p:cNvPr>
          <p:cNvSpPr txBox="1"/>
          <p:nvPr/>
        </p:nvSpPr>
        <p:spPr>
          <a:xfrm>
            <a:off x="873761" y="3146979"/>
            <a:ext cx="609746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Phase 5 </a:t>
            </a:r>
            <a:r>
              <a:rPr lang="en-IN" b="1" dirty="0">
                <a:effectLst/>
                <a:latin typeface="Times New Roman" panose="02020603050405020304" pitchFamily="18" charset="0"/>
                <a:cs typeface="Times New Roman" panose="02020603050405020304" pitchFamily="18" charset="0"/>
              </a:rPr>
              <a:t>Project Documentation &amp; Submission</a:t>
            </a:r>
          </a:p>
        </p:txBody>
      </p:sp>
    </p:spTree>
    <p:extLst>
      <p:ext uri="{BB962C8B-B14F-4D97-AF65-F5344CB8AC3E}">
        <p14:creationId xmlns:p14="http://schemas.microsoft.com/office/powerpoint/2010/main" val="378955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C25E-F662-F459-297D-61AD69402845}"/>
              </a:ext>
            </a:extLst>
          </p:cNvPr>
          <p:cNvSpPr>
            <a:spLocks noGrp="1"/>
          </p:cNvSpPr>
          <p:nvPr>
            <p:ph type="title"/>
          </p:nvPr>
        </p:nvSpPr>
        <p:spPr>
          <a:xfrm>
            <a:off x="542417" y="523070"/>
            <a:ext cx="9404723" cy="1400530"/>
          </a:xfrm>
        </p:spPr>
        <p:txBody>
          <a:bodyPr/>
          <a:lstStyle/>
          <a:p>
            <a:r>
              <a:rPr lang="en-US" sz="2800" b="1" u="sng" dirty="0">
                <a:latin typeface="Times New Roman" panose="02020603050405020304" pitchFamily="18" charset="0"/>
                <a:cs typeface="Times New Roman" panose="02020603050405020304" pitchFamily="18" charset="0"/>
              </a:rPr>
              <a:t>SENTIMENT ANALYSIS TOOLS AND APIS</a:t>
            </a:r>
          </a:p>
        </p:txBody>
      </p:sp>
      <p:sp>
        <p:nvSpPr>
          <p:cNvPr id="3" name="Content Placeholder 2">
            <a:extLst>
              <a:ext uri="{FF2B5EF4-FFF2-40B4-BE49-F238E27FC236}">
                <a16:creationId xmlns:a16="http://schemas.microsoft.com/office/drawing/2014/main" id="{69088BA1-ADBD-03E9-BA95-ECD9D46F3A82}"/>
              </a:ext>
            </a:extLst>
          </p:cNvPr>
          <p:cNvSpPr>
            <a:spLocks noGrp="1"/>
          </p:cNvSpPr>
          <p:nvPr>
            <p:ph idx="1"/>
          </p:nvPr>
        </p:nvSpPr>
        <p:spPr>
          <a:xfrm>
            <a:off x="542417" y="1744033"/>
            <a:ext cx="6229086" cy="4590897"/>
          </a:xfrm>
        </p:spPr>
        <p:txBody>
          <a:bodyPr>
            <a:normAutofit/>
          </a:bodyPr>
          <a:lstStyle/>
          <a:p>
            <a:r>
              <a:rPr lang="en-IN" sz="2000" b="1" i="0" dirty="0">
                <a:solidFill>
                  <a:srgbClr val="FFFFFF"/>
                </a:solidFill>
                <a:effectLst/>
                <a:latin typeface="Times New Roman" panose="02020603050405020304" pitchFamily="18" charset="0"/>
                <a:cs typeface="Times New Roman" panose="02020603050405020304" pitchFamily="18" charset="0"/>
              </a:rPr>
              <a:t>Connexun</a:t>
            </a:r>
            <a:endParaRPr lang="en-US" sz="2000" dirty="0">
              <a:latin typeface="Times New Roman" panose="02020603050405020304" pitchFamily="18" charset="0"/>
              <a:cs typeface="Times New Roman" panose="02020603050405020304" pitchFamily="18" charset="0"/>
            </a:endParaRPr>
          </a:p>
          <a:p>
            <a:pPr algn="just"/>
            <a:r>
              <a:rPr lang="en-IN" sz="2000" b="1" i="0" dirty="0">
                <a:solidFill>
                  <a:srgbClr val="FFFFFF"/>
                </a:solidFill>
                <a:effectLst/>
                <a:latin typeface="Times New Roman" panose="02020603050405020304" pitchFamily="18" charset="0"/>
                <a:cs typeface="Times New Roman" panose="02020603050405020304" pitchFamily="18" charset="0"/>
              </a:rPr>
              <a:t>Emvista </a:t>
            </a:r>
          </a:p>
          <a:p>
            <a:pPr algn="just"/>
            <a:r>
              <a:rPr lang="en-IN" sz="2000" b="1" i="0" dirty="0">
                <a:solidFill>
                  <a:srgbClr val="FFFFFF"/>
                </a:solidFill>
                <a:effectLst/>
                <a:latin typeface="Times New Roman" panose="02020603050405020304" pitchFamily="18" charset="0"/>
                <a:cs typeface="Times New Roman" panose="02020603050405020304" pitchFamily="18" charset="0"/>
              </a:rPr>
              <a:t>AWS</a:t>
            </a:r>
          </a:p>
          <a:p>
            <a:pPr algn="just"/>
            <a:r>
              <a:rPr lang="en-IN" sz="2000" b="1" i="0" dirty="0">
                <a:solidFill>
                  <a:srgbClr val="FFFFFF"/>
                </a:solidFill>
                <a:effectLst/>
                <a:latin typeface="Times New Roman" panose="02020603050405020304" pitchFamily="18" charset="0"/>
                <a:cs typeface="Times New Roman" panose="02020603050405020304" pitchFamily="18" charset="0"/>
              </a:rPr>
              <a:t>Lettria </a:t>
            </a:r>
          </a:p>
          <a:p>
            <a:pPr algn="just"/>
            <a:r>
              <a:rPr lang="en-IN" sz="2000" b="1" i="0" dirty="0">
                <a:solidFill>
                  <a:srgbClr val="FFFFFF"/>
                </a:solidFill>
                <a:effectLst/>
                <a:latin typeface="Times New Roman" panose="02020603050405020304" pitchFamily="18" charset="0"/>
                <a:cs typeface="Times New Roman" panose="02020603050405020304" pitchFamily="18" charset="0"/>
              </a:rPr>
              <a:t> IBM Watson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DE54BA0-D88A-C772-D04D-F6187B8939CC}"/>
              </a:ext>
            </a:extLst>
          </p:cNvPr>
          <p:cNvPicPr>
            <a:picLocks noChangeAspect="1"/>
          </p:cNvPicPr>
          <p:nvPr/>
        </p:nvPicPr>
        <p:blipFill>
          <a:blip r:embed="rId2"/>
          <a:stretch>
            <a:fillRect/>
          </a:stretch>
        </p:blipFill>
        <p:spPr>
          <a:xfrm>
            <a:off x="5609967" y="1923600"/>
            <a:ext cx="5903691" cy="34946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4012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0004-1D47-44A5-4FF9-3CE50EE3A8FC}"/>
              </a:ext>
            </a:extLst>
          </p:cNvPr>
          <p:cNvSpPr>
            <a:spLocks noGrp="1"/>
          </p:cNvSpPr>
          <p:nvPr>
            <p:ph type="title"/>
          </p:nvPr>
        </p:nvSpPr>
        <p:spPr>
          <a:xfrm>
            <a:off x="685801" y="0"/>
            <a:ext cx="10131425" cy="1456267"/>
          </a:xfrm>
        </p:spPr>
        <p:txBody>
          <a:bodyPr/>
          <a:lstStyle/>
          <a:p>
            <a:r>
              <a:rPr lang="en-US" sz="2800" b="1" u="sng" dirty="0">
                <a:latin typeface="Times New Roman" panose="02020603050405020304" pitchFamily="18" charset="0"/>
                <a:cs typeface="Times New Roman" panose="02020603050405020304" pitchFamily="18" charset="0"/>
              </a:rPr>
              <a:t>BRAND MONITORING</a:t>
            </a:r>
          </a:p>
        </p:txBody>
      </p:sp>
      <p:sp>
        <p:nvSpPr>
          <p:cNvPr id="3" name="Content Placeholder 2">
            <a:extLst>
              <a:ext uri="{FF2B5EF4-FFF2-40B4-BE49-F238E27FC236}">
                <a16:creationId xmlns:a16="http://schemas.microsoft.com/office/drawing/2014/main" id="{BD66AA4A-6B6C-F0F1-419D-FFE8138A02E7}"/>
              </a:ext>
            </a:extLst>
          </p:cNvPr>
          <p:cNvSpPr>
            <a:spLocks noGrp="1"/>
          </p:cNvSpPr>
          <p:nvPr>
            <p:ph idx="1"/>
          </p:nvPr>
        </p:nvSpPr>
        <p:spPr>
          <a:xfrm>
            <a:off x="685801" y="1923751"/>
            <a:ext cx="10599233" cy="2011876"/>
          </a:xfrm>
        </p:spPr>
        <p:txBody>
          <a:bodyPr>
            <a:no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If the Internet was a mountain river, then analyzing user-generated content on social media and other platforms is like fishing during the trout-spawning season. People enjoy sharing their points of view regarding the latest news, local and global events, and their experience as customers. Twitter and Facebook are favorite places for daily comment wars and spirited (to put it mildly!) conversations. News about celebrities, entrepreneurs, and global companies draws thousands of people within a couple of hours after being published on Reddit. Media giants like Time, The Economist, and CNBC, as well as millions of blogs, forums, and review platforms, flourish with content on various topics.</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B1E2005-3B5A-B770-A9B4-BDB23F7F65AC}"/>
              </a:ext>
            </a:extLst>
          </p:cNvPr>
          <p:cNvPicPr>
            <a:picLocks noChangeAspect="1"/>
          </p:cNvPicPr>
          <p:nvPr/>
        </p:nvPicPr>
        <p:blipFill>
          <a:blip r:embed="rId2"/>
          <a:stretch>
            <a:fillRect/>
          </a:stretch>
        </p:blipFill>
        <p:spPr>
          <a:xfrm>
            <a:off x="4260915" y="4088306"/>
            <a:ext cx="7207773" cy="2529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499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543" y="572782"/>
            <a:ext cx="10856913" cy="856004"/>
          </a:xfrm>
          <a:prstGeom prst="rect">
            <a:avLst/>
          </a:prstGeom>
        </p:spPr>
        <p:txBody>
          <a:bodyPr vert="horz" wrap="square" lIns="0" tIns="10160" rIns="0" bIns="0" rtlCol="0">
            <a:spAutoFit/>
          </a:bodyPr>
          <a:lstStyle/>
          <a:p>
            <a:pPr marL="12700" marR="5080">
              <a:lnSpc>
                <a:spcPct val="101000"/>
              </a:lnSpc>
              <a:spcBef>
                <a:spcPts val="80"/>
              </a:spcBef>
              <a:tabLst>
                <a:tab pos="5801360" algn="l"/>
              </a:tabLst>
            </a:pPr>
            <a:r>
              <a:rPr sz="2800" b="0" dirty="0">
                <a:latin typeface="Times New Roman" panose="02020603050405020304" pitchFamily="18" charset="0"/>
                <a:cs typeface="Times New Roman" panose="02020603050405020304" pitchFamily="18" charset="0"/>
              </a:rPr>
              <a:t>SENTIMENT</a:t>
            </a:r>
            <a:r>
              <a:rPr sz="2800" b="0" spc="30" dirty="0">
                <a:latin typeface="Times New Roman" panose="02020603050405020304" pitchFamily="18" charset="0"/>
                <a:cs typeface="Times New Roman" panose="02020603050405020304" pitchFamily="18" charset="0"/>
              </a:rPr>
              <a:t> </a:t>
            </a:r>
            <a:r>
              <a:rPr sz="2800" b="0" spc="155" dirty="0">
                <a:latin typeface="Times New Roman" panose="02020603050405020304" pitchFamily="18" charset="0"/>
                <a:cs typeface="Times New Roman" panose="02020603050405020304" pitchFamily="18" charset="0"/>
              </a:rPr>
              <a:t>ANALYSIS</a:t>
            </a:r>
            <a:r>
              <a:rPr lang="en-IN" sz="2800" spc="155" dirty="0">
                <a:latin typeface="Times New Roman" panose="02020603050405020304" pitchFamily="18" charset="0"/>
                <a:cs typeface="Times New Roman" panose="02020603050405020304" pitchFamily="18" charset="0"/>
              </a:rPr>
              <a:t> </a:t>
            </a:r>
            <a:br>
              <a:rPr lang="en-IN" sz="2800" spc="155" dirty="0">
                <a:latin typeface="Times New Roman" panose="02020603050405020304" pitchFamily="18" charset="0"/>
                <a:cs typeface="Times New Roman" panose="02020603050405020304" pitchFamily="18" charset="0"/>
              </a:rPr>
            </a:br>
            <a:r>
              <a:rPr lang="en-IN" sz="2800" spc="155" dirty="0">
                <a:latin typeface="Times New Roman" panose="02020603050405020304" pitchFamily="18" charset="0"/>
                <a:cs typeface="Times New Roman" panose="02020603050405020304" pitchFamily="18" charset="0"/>
              </a:rPr>
              <a:t>                           </a:t>
            </a:r>
            <a:r>
              <a:rPr sz="2800" b="0" spc="235" dirty="0">
                <a:latin typeface="Times New Roman" panose="02020603050405020304" pitchFamily="18" charset="0"/>
                <a:cs typeface="Times New Roman" panose="02020603050405020304" pitchFamily="18" charset="0"/>
              </a:rPr>
              <a:t>MARKETIN</a:t>
            </a:r>
            <a:r>
              <a:rPr lang="en-IN" sz="2800" b="0" spc="235" dirty="0">
                <a:latin typeface="Times New Roman" panose="02020603050405020304" pitchFamily="18" charset="0"/>
                <a:cs typeface="Times New Roman" panose="02020603050405020304" pitchFamily="18" charset="0"/>
              </a:rPr>
              <a:t>G </a:t>
            </a:r>
            <a:r>
              <a:rPr sz="2800" b="0" spc="180" dirty="0">
                <a:latin typeface="Times New Roman" panose="02020603050405020304" pitchFamily="18" charset="0"/>
                <a:cs typeface="Times New Roman" panose="02020603050405020304" pitchFamily="18" charset="0"/>
              </a:rPr>
              <a:t>APPLICATIONS</a:t>
            </a:r>
            <a:r>
              <a:rPr lang="en-IN" sz="2800" b="0" spc="180" dirty="0">
                <a:latin typeface="Times New Roman" panose="02020603050405020304" pitchFamily="18" charset="0"/>
                <a:cs typeface="Times New Roman" panose="02020603050405020304" pitchFamily="18" charset="0"/>
              </a:rPr>
              <a:t>:</a:t>
            </a:r>
            <a:endParaRPr sz="2800" b="0" spc="18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394532" y="2313618"/>
            <a:ext cx="9402934" cy="3971600"/>
          </a:xfrm>
          <a:prstGeom prst="rect">
            <a:avLst/>
          </a:prstGeom>
        </p:spPr>
        <p:txBody>
          <a:bodyPr vert="horz" wrap="square" lIns="0" tIns="11430" rIns="0" bIns="0" rtlCol="0">
            <a:spAutoFit/>
          </a:bodyPr>
          <a:lstStyle/>
          <a:p>
            <a:pPr marL="354965" marR="5080" indent="-342900" algn="just">
              <a:lnSpc>
                <a:spcPct val="100400"/>
              </a:lnSpc>
              <a:spcBef>
                <a:spcPts val="90"/>
              </a:spcBef>
              <a:buFont typeface="Wingdings" panose="05000000000000000000" pitchFamily="2" charset="2"/>
              <a:buChar char="q"/>
            </a:pPr>
            <a:r>
              <a:rPr lang="en-US" spc="375" dirty="0">
                <a:latin typeface="Times New Roman" panose="02020603050405020304" pitchFamily="18" charset="0"/>
                <a:cs typeface="Times New Roman" panose="02020603050405020304" pitchFamily="18" charset="0"/>
              </a:rPr>
              <a:t> </a:t>
            </a:r>
            <a:r>
              <a:rPr lang="en-US" spc="90" dirty="0">
                <a:latin typeface="Times New Roman" panose="02020603050405020304" pitchFamily="18" charset="0"/>
                <a:cs typeface="Times New Roman" panose="02020603050405020304" pitchFamily="18" charset="0"/>
              </a:rPr>
              <a:t>Below</a:t>
            </a:r>
            <a:r>
              <a:rPr lang="en-US" spc="-15" dirty="0">
                <a:latin typeface="Times New Roman" panose="02020603050405020304" pitchFamily="18" charset="0"/>
                <a:cs typeface="Times New Roman" panose="02020603050405020304" pitchFamily="18" charset="0"/>
              </a:rPr>
              <a:t> </a:t>
            </a:r>
            <a:r>
              <a:rPr lang="en-US" spc="140" dirty="0">
                <a:latin typeface="Times New Roman" panose="02020603050405020304" pitchFamily="18" charset="0"/>
                <a:cs typeface="Times New Roman" panose="02020603050405020304" pitchFamily="18" charset="0"/>
              </a:rPr>
              <a:t>are</a:t>
            </a:r>
            <a:r>
              <a:rPr lang="en-US" spc="-10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some</a:t>
            </a:r>
            <a:r>
              <a:rPr lang="en-US" spc="-35" dirty="0">
                <a:latin typeface="Times New Roman" panose="02020603050405020304" pitchFamily="18" charset="0"/>
                <a:cs typeface="Times New Roman" panose="02020603050405020304" pitchFamily="18" charset="0"/>
              </a:rPr>
              <a:t> </a:t>
            </a:r>
            <a:r>
              <a:rPr lang="en-US" spc="75" dirty="0">
                <a:latin typeface="Times New Roman" panose="02020603050405020304" pitchFamily="18" charset="0"/>
                <a:cs typeface="Times New Roman" panose="02020603050405020304" pitchFamily="18" charset="0"/>
              </a:rPr>
              <a:t>of</a:t>
            </a:r>
            <a:r>
              <a:rPr lang="en-US" spc="-45" dirty="0">
                <a:latin typeface="Times New Roman" panose="02020603050405020304" pitchFamily="18" charset="0"/>
                <a:cs typeface="Times New Roman" panose="02020603050405020304" pitchFamily="18" charset="0"/>
              </a:rPr>
              <a:t> </a:t>
            </a:r>
            <a:r>
              <a:rPr lang="en-US" spc="70" dirty="0">
                <a:latin typeface="Times New Roman" panose="02020603050405020304" pitchFamily="18" charset="0"/>
                <a:cs typeface="Times New Roman" panose="02020603050405020304" pitchFamily="18" charset="0"/>
              </a:rPr>
              <a:t>the</a:t>
            </a:r>
            <a:r>
              <a:rPr lang="en-US" spc="-25" dirty="0">
                <a:latin typeface="Times New Roman" panose="02020603050405020304" pitchFamily="18" charset="0"/>
                <a:cs typeface="Times New Roman" panose="02020603050405020304" pitchFamily="18" charset="0"/>
              </a:rPr>
              <a:t> </a:t>
            </a:r>
            <a:r>
              <a:rPr lang="en-US" spc="120" dirty="0">
                <a:latin typeface="Times New Roman" panose="02020603050405020304" pitchFamily="18" charset="0"/>
                <a:cs typeface="Times New Roman" panose="02020603050405020304" pitchFamily="18" charset="0"/>
              </a:rPr>
              <a:t>top</a:t>
            </a:r>
            <a:r>
              <a:rPr lang="en-US" spc="45" dirty="0">
                <a:latin typeface="Times New Roman" panose="02020603050405020304" pitchFamily="18" charset="0"/>
                <a:cs typeface="Times New Roman" panose="02020603050405020304" pitchFamily="18" charset="0"/>
              </a:rPr>
              <a:t> </a:t>
            </a:r>
            <a:r>
              <a:rPr lang="en-US" spc="110" dirty="0">
                <a:latin typeface="Times New Roman" panose="02020603050405020304" pitchFamily="18" charset="0"/>
                <a:cs typeface="Times New Roman" panose="02020603050405020304" pitchFamily="18" charset="0"/>
              </a:rPr>
              <a:t>applications</a:t>
            </a:r>
            <a:r>
              <a:rPr lang="en-US" spc="-2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35" dirty="0">
                <a:latin typeface="Times New Roman" panose="02020603050405020304" pitchFamily="18" charset="0"/>
                <a:cs typeface="Times New Roman" panose="02020603050405020304" pitchFamily="18" charset="0"/>
              </a:rPr>
              <a:t> </a:t>
            </a:r>
            <a:r>
              <a:rPr lang="en-US" spc="110" dirty="0">
                <a:latin typeface="Times New Roman" panose="02020603050405020304" pitchFamily="18" charset="0"/>
                <a:cs typeface="Times New Roman" panose="02020603050405020304" pitchFamily="18" charset="0"/>
              </a:rPr>
              <a:t>help</a:t>
            </a:r>
            <a:r>
              <a:rPr lang="en-US" spc="-105" dirty="0">
                <a:latin typeface="Times New Roman" panose="02020603050405020304" pitchFamily="18" charset="0"/>
                <a:cs typeface="Times New Roman" panose="02020603050405020304" pitchFamily="18" charset="0"/>
              </a:rPr>
              <a:t> </a:t>
            </a:r>
            <a:r>
              <a:rPr lang="en-US" spc="110" dirty="0">
                <a:latin typeface="Times New Roman" panose="02020603050405020304" pitchFamily="18" charset="0"/>
                <a:cs typeface="Times New Roman" panose="02020603050405020304" pitchFamily="18" charset="0"/>
              </a:rPr>
              <a:t>increase </a:t>
            </a:r>
            <a:r>
              <a:rPr lang="en-US" spc="90" dirty="0">
                <a:latin typeface="Times New Roman" panose="02020603050405020304" pitchFamily="18" charset="0"/>
                <a:cs typeface="Times New Roman" panose="02020603050405020304" pitchFamily="18" charset="0"/>
              </a:rPr>
              <a:t>customer</a:t>
            </a:r>
            <a:r>
              <a:rPr lang="en-US" spc="75"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acquisition,</a:t>
            </a:r>
            <a:r>
              <a:rPr lang="en-US" spc="-170" dirty="0">
                <a:latin typeface="Times New Roman" panose="02020603050405020304" pitchFamily="18" charset="0"/>
                <a:cs typeface="Times New Roman" panose="02020603050405020304" pitchFamily="18" charset="0"/>
              </a:rPr>
              <a:t> </a:t>
            </a:r>
            <a:r>
              <a:rPr lang="en-US" spc="130" dirty="0">
                <a:latin typeface="Times New Roman" panose="02020603050405020304" pitchFamily="18" charset="0"/>
                <a:cs typeface="Times New Roman" panose="02020603050405020304" pitchFamily="18" charset="0"/>
              </a:rPr>
              <a:t>improve</a:t>
            </a:r>
            <a:r>
              <a:rPr lang="en-US" spc="-245" dirty="0">
                <a:latin typeface="Times New Roman" panose="02020603050405020304" pitchFamily="18" charset="0"/>
                <a:cs typeface="Times New Roman" panose="02020603050405020304" pitchFamily="18" charset="0"/>
              </a:rPr>
              <a:t> </a:t>
            </a:r>
            <a:r>
              <a:rPr lang="en-US" spc="90" dirty="0">
                <a:latin typeface="Times New Roman" panose="02020603050405020304" pitchFamily="18" charset="0"/>
                <a:cs typeface="Times New Roman" panose="02020603050405020304" pitchFamily="18" charset="0"/>
              </a:rPr>
              <a:t>customer</a:t>
            </a:r>
            <a:r>
              <a:rPr lang="en-US" spc="75"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service,</a:t>
            </a:r>
            <a:r>
              <a:rPr lang="en-US" spc="-250" dirty="0">
                <a:latin typeface="Times New Roman" panose="02020603050405020304" pitchFamily="18" charset="0"/>
                <a:cs typeface="Times New Roman" panose="02020603050405020304" pitchFamily="18" charset="0"/>
              </a:rPr>
              <a:t> </a:t>
            </a:r>
            <a:r>
              <a:rPr lang="en-US" spc="254" dirty="0">
                <a:latin typeface="Times New Roman" panose="02020603050405020304" pitchFamily="18" charset="0"/>
                <a:cs typeface="Times New Roman" panose="02020603050405020304" pitchFamily="18" charset="0"/>
              </a:rPr>
              <a:t>and </a:t>
            </a:r>
            <a:r>
              <a:rPr lang="en-US" spc="190" dirty="0">
                <a:latin typeface="Times New Roman" panose="02020603050405020304" pitchFamily="18" charset="0"/>
                <a:cs typeface="Times New Roman" panose="02020603050405020304" pitchFamily="18" charset="0"/>
              </a:rPr>
              <a:t>keep</a:t>
            </a:r>
            <a:r>
              <a:rPr lang="en-US" spc="-5"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your</a:t>
            </a:r>
            <a:r>
              <a:rPr lang="en-US" spc="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clientele</a:t>
            </a:r>
            <a:r>
              <a:rPr lang="en-US" spc="90" dirty="0">
                <a:latin typeface="Times New Roman" panose="02020603050405020304" pitchFamily="18" charset="0"/>
                <a:cs typeface="Times New Roman" panose="02020603050405020304" pitchFamily="18" charset="0"/>
              </a:rPr>
              <a:t> </a:t>
            </a:r>
            <a:r>
              <a:rPr lang="en-US" spc="155" dirty="0">
                <a:latin typeface="Times New Roman" panose="02020603050405020304" pitchFamily="18" charset="0"/>
                <a:cs typeface="Times New Roman" panose="02020603050405020304" pitchFamily="18" charset="0"/>
              </a:rPr>
              <a:t>happy:</a:t>
            </a:r>
            <a:endParaRPr lang="en-US" dirty="0">
              <a:latin typeface="Times New Roman" panose="02020603050405020304" pitchFamily="18" charset="0"/>
              <a:cs typeface="Times New Roman" panose="02020603050405020304" pitchFamily="18" charset="0"/>
            </a:endParaRPr>
          </a:p>
          <a:p>
            <a:pPr marL="687705" indent="-273050" algn="just">
              <a:lnSpc>
                <a:spcPct val="100000"/>
              </a:lnSpc>
              <a:spcBef>
                <a:spcPts val="1025"/>
              </a:spcBef>
              <a:buSzPct val="95833"/>
              <a:buAutoNum type="arabicPeriod"/>
              <a:tabLst>
                <a:tab pos="687705" algn="l"/>
              </a:tabLst>
            </a:pPr>
            <a:r>
              <a:rPr lang="en-US" spc="110" dirty="0">
                <a:latin typeface="Times New Roman" panose="02020603050405020304" pitchFamily="18" charset="0"/>
                <a:cs typeface="Times New Roman" panose="02020603050405020304" pitchFamily="18" charset="0"/>
              </a:rPr>
              <a:t>Social</a:t>
            </a:r>
            <a:r>
              <a:rPr lang="en-US" spc="-150" dirty="0">
                <a:latin typeface="Times New Roman" panose="02020603050405020304" pitchFamily="18" charset="0"/>
                <a:cs typeface="Times New Roman" panose="02020603050405020304" pitchFamily="18" charset="0"/>
              </a:rPr>
              <a:t> </a:t>
            </a:r>
            <a:r>
              <a:rPr lang="en-US" spc="200" dirty="0">
                <a:latin typeface="Times New Roman" panose="02020603050405020304" pitchFamily="18" charset="0"/>
                <a:cs typeface="Times New Roman" panose="02020603050405020304" pitchFamily="18" charset="0"/>
              </a:rPr>
              <a:t>media</a:t>
            </a:r>
            <a:r>
              <a:rPr lang="en-US" spc="-180" dirty="0">
                <a:latin typeface="Times New Roman" panose="02020603050405020304" pitchFamily="18" charset="0"/>
                <a:cs typeface="Times New Roman" panose="02020603050405020304" pitchFamily="18" charset="0"/>
              </a:rPr>
              <a:t> </a:t>
            </a:r>
            <a:r>
              <a:rPr lang="en-US" spc="70" dirty="0">
                <a:latin typeface="Times New Roman" panose="02020603050405020304" pitchFamily="18" charset="0"/>
                <a:cs typeface="Times New Roman" panose="02020603050405020304" pitchFamily="18" charset="0"/>
              </a:rPr>
              <a:t>monitoring</a:t>
            </a:r>
            <a:endParaRPr lang="en-US" dirty="0">
              <a:latin typeface="Times New Roman" panose="02020603050405020304" pitchFamily="18" charset="0"/>
              <a:cs typeface="Times New Roman" panose="02020603050405020304" pitchFamily="18" charset="0"/>
            </a:endParaRPr>
          </a:p>
          <a:p>
            <a:pPr marL="687705" indent="-273050" algn="just">
              <a:lnSpc>
                <a:spcPct val="100000"/>
              </a:lnSpc>
              <a:spcBef>
                <a:spcPts val="1025"/>
              </a:spcBef>
              <a:buSzPct val="95833"/>
              <a:buAutoNum type="arabicPeriod"/>
              <a:tabLst>
                <a:tab pos="687705" algn="l"/>
              </a:tabLst>
            </a:pPr>
            <a:r>
              <a:rPr lang="en-US" spc="110" dirty="0">
                <a:latin typeface="Times New Roman" panose="02020603050405020304" pitchFamily="18" charset="0"/>
                <a:cs typeface="Times New Roman" panose="02020603050405020304" pitchFamily="18" charset="0"/>
              </a:rPr>
              <a:t>Analyze</a:t>
            </a:r>
            <a:r>
              <a:rPr lang="en-US" spc="-95" dirty="0">
                <a:latin typeface="Times New Roman" panose="02020603050405020304" pitchFamily="18" charset="0"/>
                <a:cs typeface="Times New Roman" panose="02020603050405020304" pitchFamily="18" charset="0"/>
              </a:rPr>
              <a:t> </a:t>
            </a:r>
            <a:r>
              <a:rPr lang="en-US" spc="90" dirty="0">
                <a:latin typeface="Times New Roman" panose="02020603050405020304" pitchFamily="18" charset="0"/>
                <a:cs typeface="Times New Roman" panose="02020603050405020304" pitchFamily="18" charset="0"/>
              </a:rPr>
              <a:t>marketing</a:t>
            </a:r>
            <a:r>
              <a:rPr lang="en-US" spc="-70" dirty="0">
                <a:latin typeface="Times New Roman" panose="02020603050405020304" pitchFamily="18" charset="0"/>
                <a:cs typeface="Times New Roman" panose="02020603050405020304" pitchFamily="18" charset="0"/>
              </a:rPr>
              <a:t> </a:t>
            </a:r>
            <a:r>
              <a:rPr lang="en-US" spc="260" dirty="0">
                <a:latin typeface="Times New Roman" panose="02020603050405020304" pitchFamily="18" charset="0"/>
                <a:cs typeface="Times New Roman" panose="02020603050405020304" pitchFamily="18" charset="0"/>
              </a:rPr>
              <a:t>campaign</a:t>
            </a:r>
            <a:r>
              <a:rPr lang="en-US" spc="-225" dirty="0">
                <a:latin typeface="Times New Roman" panose="02020603050405020304" pitchFamily="18" charset="0"/>
                <a:cs typeface="Times New Roman" panose="02020603050405020304" pitchFamily="18" charset="0"/>
              </a:rPr>
              <a:t> </a:t>
            </a:r>
            <a:r>
              <a:rPr lang="en-US" spc="114" dirty="0">
                <a:latin typeface="Times New Roman" panose="02020603050405020304" pitchFamily="18" charset="0"/>
                <a:cs typeface="Times New Roman" panose="02020603050405020304" pitchFamily="18" charset="0"/>
              </a:rPr>
              <a:t>success</a:t>
            </a:r>
            <a:endParaRPr lang="en-US" dirty="0">
              <a:latin typeface="Times New Roman" panose="02020603050405020304" pitchFamily="18" charset="0"/>
              <a:cs typeface="Times New Roman" panose="02020603050405020304" pitchFamily="18" charset="0"/>
            </a:endParaRPr>
          </a:p>
          <a:p>
            <a:pPr marL="603250" marR="363220" indent="-189230" algn="just">
              <a:lnSpc>
                <a:spcPts val="3910"/>
              </a:lnSpc>
              <a:spcBef>
                <a:spcPts val="225"/>
              </a:spcBef>
              <a:buSzPct val="95833"/>
              <a:buAutoNum type="arabicPeriod"/>
              <a:tabLst>
                <a:tab pos="603250" algn="l"/>
                <a:tab pos="687070" algn="l"/>
              </a:tabLst>
            </a:pPr>
            <a:r>
              <a:rPr lang="en-US" spc="320" dirty="0">
                <a:latin typeface="Times New Roman" panose="02020603050405020304" pitchFamily="18" charset="0"/>
                <a:cs typeface="Times New Roman" panose="02020603050405020304" pitchFamily="18" charset="0"/>
              </a:rPr>
              <a:t>	Gauge</a:t>
            </a:r>
            <a:r>
              <a:rPr lang="en-US" spc="-105" dirty="0">
                <a:latin typeface="Times New Roman" panose="02020603050405020304" pitchFamily="18" charset="0"/>
                <a:cs typeface="Times New Roman" panose="02020603050405020304" pitchFamily="18" charset="0"/>
              </a:rPr>
              <a:t> </a:t>
            </a:r>
            <a:r>
              <a:rPr lang="en-US" spc="140" dirty="0">
                <a:latin typeface="Times New Roman" panose="02020603050405020304" pitchFamily="18" charset="0"/>
                <a:cs typeface="Times New Roman" panose="02020603050405020304" pitchFamily="18" charset="0"/>
              </a:rPr>
              <a:t>consumer</a:t>
            </a:r>
            <a:r>
              <a:rPr lang="en-US" spc="-90"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sentiment</a:t>
            </a:r>
            <a:r>
              <a:rPr lang="en-US" spc="-105"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around</a:t>
            </a:r>
            <a:r>
              <a:rPr lang="en-US" spc="-35" dirty="0">
                <a:latin typeface="Times New Roman" panose="02020603050405020304" pitchFamily="18" charset="0"/>
                <a:cs typeface="Times New Roman" panose="02020603050405020304" pitchFamily="18" charset="0"/>
              </a:rPr>
              <a:t> </a:t>
            </a:r>
            <a:r>
              <a:rPr lang="en-US" spc="365" dirty="0">
                <a:latin typeface="Times New Roman" panose="02020603050405020304" pitchFamily="18" charset="0"/>
                <a:cs typeface="Times New Roman" panose="02020603050405020304" pitchFamily="18" charset="0"/>
              </a:rPr>
              <a:t>a</a:t>
            </a:r>
            <a:r>
              <a:rPr lang="en-US" spc="-110" dirty="0">
                <a:latin typeface="Times New Roman" panose="02020603050405020304" pitchFamily="18" charset="0"/>
                <a:cs typeface="Times New Roman" panose="02020603050405020304" pitchFamily="18" charset="0"/>
              </a:rPr>
              <a:t> </a:t>
            </a:r>
            <a:r>
              <a:rPr lang="en-US" spc="204" dirty="0">
                <a:latin typeface="Times New Roman" panose="02020603050405020304" pitchFamily="18" charset="0"/>
                <a:cs typeface="Times New Roman" panose="02020603050405020304" pitchFamily="18" charset="0"/>
              </a:rPr>
              <a:t>new</a:t>
            </a:r>
            <a:r>
              <a:rPr lang="en-US" spc="-85" dirty="0">
                <a:latin typeface="Times New Roman" panose="02020603050405020304" pitchFamily="18" charset="0"/>
                <a:cs typeface="Times New Roman" panose="02020603050405020304" pitchFamily="18" charset="0"/>
              </a:rPr>
              <a:t> </a:t>
            </a:r>
            <a:r>
              <a:rPr lang="en-US" spc="130" dirty="0">
                <a:latin typeface="Times New Roman" panose="02020603050405020304" pitchFamily="18" charset="0"/>
                <a:cs typeface="Times New Roman" panose="02020603050405020304" pitchFamily="18" charset="0"/>
              </a:rPr>
              <a:t>product </a:t>
            </a:r>
            <a:r>
              <a:rPr lang="en-US" spc="114" dirty="0">
                <a:latin typeface="Times New Roman" panose="02020603050405020304" pitchFamily="18" charset="0"/>
                <a:cs typeface="Times New Roman" panose="02020603050405020304" pitchFamily="18" charset="0"/>
              </a:rPr>
              <a:t>Launch.</a:t>
            </a:r>
            <a:endParaRPr lang="en-US" dirty="0">
              <a:latin typeface="Times New Roman" panose="02020603050405020304" pitchFamily="18" charset="0"/>
              <a:cs typeface="Times New Roman" panose="02020603050405020304" pitchFamily="18" charset="0"/>
            </a:endParaRPr>
          </a:p>
          <a:p>
            <a:pPr marL="687070" indent="-273050" algn="just">
              <a:lnSpc>
                <a:spcPct val="100000"/>
              </a:lnSpc>
              <a:spcBef>
                <a:spcPts val="715"/>
              </a:spcBef>
              <a:buSzPct val="95833"/>
              <a:buAutoNum type="arabicPeriod"/>
              <a:tabLst>
                <a:tab pos="687070" algn="l"/>
              </a:tabLst>
            </a:pPr>
            <a:r>
              <a:rPr lang="en-US" spc="204" dirty="0">
                <a:latin typeface="Times New Roman" panose="02020603050405020304" pitchFamily="18" charset="0"/>
                <a:cs typeface="Times New Roman" panose="02020603050405020304" pitchFamily="18" charset="0"/>
              </a:rPr>
              <a:t>Keep</a:t>
            </a:r>
            <a:r>
              <a:rPr lang="en-US" spc="-114" dirty="0">
                <a:latin typeface="Times New Roman" panose="02020603050405020304" pitchFamily="18" charset="0"/>
                <a:cs typeface="Times New Roman" panose="02020603050405020304" pitchFamily="18" charset="0"/>
              </a:rPr>
              <a:t> </a:t>
            </a:r>
            <a:r>
              <a:rPr lang="en-US" spc="260" dirty="0">
                <a:latin typeface="Times New Roman" panose="02020603050405020304" pitchFamily="18" charset="0"/>
                <a:cs typeface="Times New Roman" panose="02020603050405020304" pitchFamily="18" charset="0"/>
              </a:rPr>
              <a:t>an</a:t>
            </a:r>
            <a:r>
              <a:rPr lang="en-US" spc="-90" dirty="0">
                <a:latin typeface="Times New Roman" panose="02020603050405020304" pitchFamily="18" charset="0"/>
                <a:cs typeface="Times New Roman" panose="02020603050405020304" pitchFamily="18" charset="0"/>
              </a:rPr>
              <a:t> </a:t>
            </a:r>
            <a:r>
              <a:rPr lang="en-US" spc="190" dirty="0">
                <a:latin typeface="Times New Roman" panose="02020603050405020304" pitchFamily="18" charset="0"/>
                <a:cs typeface="Times New Roman" panose="02020603050405020304" pitchFamily="18" charset="0"/>
              </a:rPr>
              <a:t>eye</a:t>
            </a:r>
            <a:r>
              <a:rPr lang="en-US" spc="-35" dirty="0">
                <a:latin typeface="Times New Roman" panose="02020603050405020304" pitchFamily="18" charset="0"/>
                <a:cs typeface="Times New Roman" panose="02020603050405020304" pitchFamily="18" charset="0"/>
              </a:rPr>
              <a:t> </a:t>
            </a:r>
            <a:r>
              <a:rPr lang="en-US" spc="204" dirty="0">
                <a:latin typeface="Times New Roman" panose="02020603050405020304" pitchFamily="18" charset="0"/>
                <a:cs typeface="Times New Roman" panose="02020603050405020304" pitchFamily="18" charset="0"/>
              </a:rPr>
              <a:t>on</a:t>
            </a:r>
            <a:r>
              <a:rPr lang="en-US" spc="-85"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your</a:t>
            </a:r>
            <a:r>
              <a:rPr lang="en-US" spc="-25" dirty="0">
                <a:latin typeface="Times New Roman" panose="02020603050405020304" pitchFamily="18" charset="0"/>
                <a:cs typeface="Times New Roman" panose="02020603050405020304" pitchFamily="18" charset="0"/>
              </a:rPr>
              <a:t> </a:t>
            </a:r>
            <a:r>
              <a:rPr lang="en-US" spc="90" dirty="0">
                <a:latin typeface="Times New Roman" panose="02020603050405020304" pitchFamily="18" charset="0"/>
                <a:cs typeface="Times New Roman" panose="02020603050405020304" pitchFamily="18" charset="0"/>
              </a:rPr>
              <a:t>competition</a:t>
            </a:r>
            <a:endParaRPr lang="en-US" dirty="0">
              <a:latin typeface="Times New Roman" panose="02020603050405020304" pitchFamily="18" charset="0"/>
              <a:cs typeface="Times New Roman" panose="02020603050405020304" pitchFamily="18" charset="0"/>
            </a:endParaRPr>
          </a:p>
          <a:p>
            <a:pPr marL="687070" indent="-273050" algn="just">
              <a:lnSpc>
                <a:spcPct val="100000"/>
              </a:lnSpc>
              <a:spcBef>
                <a:spcPts val="1025"/>
              </a:spcBef>
              <a:buSzPct val="95833"/>
              <a:buAutoNum type="arabicPeriod"/>
              <a:tabLst>
                <a:tab pos="687070" algn="l"/>
              </a:tabLst>
            </a:pPr>
            <a:r>
              <a:rPr lang="en-US" spc="95" dirty="0">
                <a:latin typeface="Times New Roman" panose="02020603050405020304" pitchFamily="18" charset="0"/>
                <a:cs typeface="Times New Roman" panose="02020603050405020304" pitchFamily="18" charset="0"/>
              </a:rPr>
              <a:t>Prevent</a:t>
            </a:r>
            <a:r>
              <a:rPr lang="en-US" spc="-265"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PR</a:t>
            </a:r>
            <a:r>
              <a:rPr lang="en-US" spc="-8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crises</a:t>
            </a:r>
            <a:r>
              <a:rPr spc="90" dirty="0" err="1">
                <a:latin typeface="Times New Roman" panose="02020603050405020304" pitchFamily="18" charset="0"/>
                <a:cs typeface="Times New Roman" panose="02020603050405020304" pitchFamily="18" charset="0"/>
              </a:rPr>
              <a:t>ng</a:t>
            </a:r>
            <a:r>
              <a:rPr spc="-70" dirty="0">
                <a:latin typeface="Times New Roman" panose="02020603050405020304" pitchFamily="18" charset="0"/>
                <a:cs typeface="Times New Roman" panose="02020603050405020304" pitchFamily="18" charset="0"/>
              </a:rPr>
              <a:t> </a:t>
            </a:r>
            <a:r>
              <a:rPr spc="260" dirty="0">
                <a:latin typeface="Times New Roman" panose="02020603050405020304" pitchFamily="18" charset="0"/>
                <a:cs typeface="Times New Roman" panose="02020603050405020304" pitchFamily="18" charset="0"/>
              </a:rPr>
              <a:t>campaign</a:t>
            </a:r>
            <a:r>
              <a:rPr spc="-225" dirty="0">
                <a:latin typeface="Times New Roman" panose="02020603050405020304" pitchFamily="18" charset="0"/>
                <a:cs typeface="Times New Roman" panose="02020603050405020304" pitchFamily="18" charset="0"/>
              </a:rPr>
              <a:t> </a:t>
            </a:r>
            <a:r>
              <a:rPr spc="114" dirty="0">
                <a:latin typeface="Times New Roman" panose="02020603050405020304" pitchFamily="18" charset="0"/>
                <a:cs typeface="Times New Roman" panose="02020603050405020304" pitchFamily="18" charset="0"/>
              </a:rPr>
              <a:t>success</a:t>
            </a:r>
            <a:endParaRPr dirty="0">
              <a:latin typeface="Times New Roman" panose="02020603050405020304" pitchFamily="18" charset="0"/>
              <a:cs typeface="Times New Roman" panose="02020603050405020304" pitchFamily="18" charset="0"/>
            </a:endParaRPr>
          </a:p>
          <a:p>
            <a:pPr marL="603250" marR="363220" indent="-189230" algn="just">
              <a:lnSpc>
                <a:spcPts val="3910"/>
              </a:lnSpc>
              <a:spcBef>
                <a:spcPts val="225"/>
              </a:spcBef>
              <a:buSzPct val="95833"/>
              <a:buAutoNum type="arabicPeriod"/>
              <a:tabLst>
                <a:tab pos="603250" algn="l"/>
                <a:tab pos="687070" algn="l"/>
              </a:tabLst>
            </a:pPr>
            <a:r>
              <a:rPr spc="320" dirty="0">
                <a:latin typeface="Times New Roman" panose="02020603050405020304" pitchFamily="18" charset="0"/>
                <a:cs typeface="Times New Roman" panose="02020603050405020304" pitchFamily="18" charset="0"/>
              </a:rPr>
              <a:t>	Gauge</a:t>
            </a:r>
            <a:r>
              <a:rPr spc="-105"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consumer</a:t>
            </a:r>
            <a:r>
              <a:rPr spc="-90"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sentiment</a:t>
            </a:r>
            <a:r>
              <a:rPr spc="-105" dirty="0">
                <a:latin typeface="Times New Roman" panose="02020603050405020304" pitchFamily="18" charset="0"/>
                <a:cs typeface="Times New Roman" panose="02020603050405020304" pitchFamily="18" charset="0"/>
              </a:rPr>
              <a:t> </a:t>
            </a:r>
            <a:r>
              <a:rPr spc="170" dirty="0">
                <a:latin typeface="Times New Roman" panose="02020603050405020304" pitchFamily="18" charset="0"/>
                <a:cs typeface="Times New Roman" panose="02020603050405020304" pitchFamily="18" charset="0"/>
              </a:rPr>
              <a:t>around</a:t>
            </a:r>
            <a:r>
              <a:rPr spc="-35" dirty="0">
                <a:latin typeface="Times New Roman" panose="02020603050405020304" pitchFamily="18" charset="0"/>
                <a:cs typeface="Times New Roman" panose="02020603050405020304" pitchFamily="18" charset="0"/>
              </a:rPr>
              <a:t> </a:t>
            </a:r>
            <a:r>
              <a:rPr spc="365" dirty="0">
                <a:latin typeface="Times New Roman" panose="02020603050405020304" pitchFamily="18" charset="0"/>
                <a:cs typeface="Times New Roman" panose="02020603050405020304" pitchFamily="18" charset="0"/>
              </a:rPr>
              <a:t>a</a:t>
            </a:r>
            <a:r>
              <a:rPr spc="-110" dirty="0">
                <a:latin typeface="Times New Roman" panose="02020603050405020304" pitchFamily="18" charset="0"/>
                <a:cs typeface="Times New Roman" panose="02020603050405020304" pitchFamily="18" charset="0"/>
              </a:rPr>
              <a:t> </a:t>
            </a:r>
            <a:r>
              <a:rPr spc="204" dirty="0">
                <a:latin typeface="Times New Roman" panose="02020603050405020304" pitchFamily="18" charset="0"/>
                <a:cs typeface="Times New Roman" panose="02020603050405020304" pitchFamily="18" charset="0"/>
              </a:rPr>
              <a:t>new</a:t>
            </a:r>
            <a:r>
              <a:rPr spc="-85" dirty="0">
                <a:latin typeface="Times New Roman" panose="02020603050405020304" pitchFamily="18" charset="0"/>
                <a:cs typeface="Times New Roman" panose="02020603050405020304" pitchFamily="18" charset="0"/>
              </a:rPr>
              <a:t> </a:t>
            </a:r>
            <a:r>
              <a:rPr spc="130" dirty="0">
                <a:latin typeface="Times New Roman" panose="02020603050405020304" pitchFamily="18" charset="0"/>
                <a:cs typeface="Times New Roman" panose="02020603050405020304" pitchFamily="18" charset="0"/>
              </a:rPr>
              <a:t>product </a:t>
            </a:r>
            <a:r>
              <a:rPr spc="114" dirty="0">
                <a:latin typeface="Times New Roman" panose="02020603050405020304" pitchFamily="18" charset="0"/>
                <a:cs typeface="Times New Roman" panose="02020603050405020304" pitchFamily="18" charset="0"/>
              </a:rPr>
              <a:t>Launch.</a:t>
            </a:r>
            <a:endParaRPr dirty="0">
              <a:latin typeface="Times New Roman" panose="02020603050405020304" pitchFamily="18" charset="0"/>
              <a:cs typeface="Times New Roman" panose="02020603050405020304" pitchFamily="18" charset="0"/>
            </a:endParaRPr>
          </a:p>
          <a:p>
            <a:pPr marL="687070" indent="-273050" algn="just">
              <a:lnSpc>
                <a:spcPct val="100000"/>
              </a:lnSpc>
              <a:spcBef>
                <a:spcPts val="715"/>
              </a:spcBef>
              <a:buSzPct val="95833"/>
              <a:buAutoNum type="arabicPeriod"/>
              <a:tabLst>
                <a:tab pos="687070" algn="l"/>
              </a:tabLst>
            </a:pPr>
            <a:r>
              <a:rPr spc="204" dirty="0">
                <a:latin typeface="Times New Roman" panose="02020603050405020304" pitchFamily="18" charset="0"/>
                <a:cs typeface="Times New Roman" panose="02020603050405020304" pitchFamily="18" charset="0"/>
              </a:rPr>
              <a:t>Keep</a:t>
            </a:r>
            <a:r>
              <a:rPr spc="-114" dirty="0">
                <a:latin typeface="Times New Roman" panose="02020603050405020304" pitchFamily="18" charset="0"/>
                <a:cs typeface="Times New Roman" panose="02020603050405020304" pitchFamily="18" charset="0"/>
              </a:rPr>
              <a:t> </a:t>
            </a:r>
            <a:r>
              <a:rPr spc="260" dirty="0">
                <a:latin typeface="Times New Roman" panose="02020603050405020304" pitchFamily="18" charset="0"/>
                <a:cs typeface="Times New Roman" panose="02020603050405020304" pitchFamily="18" charset="0"/>
              </a:rPr>
              <a:t>an</a:t>
            </a:r>
            <a:r>
              <a:rPr spc="-90" dirty="0">
                <a:latin typeface="Times New Roman" panose="02020603050405020304" pitchFamily="18" charset="0"/>
                <a:cs typeface="Times New Roman" panose="02020603050405020304" pitchFamily="18" charset="0"/>
              </a:rPr>
              <a:t> </a:t>
            </a:r>
            <a:r>
              <a:rPr spc="190" dirty="0">
                <a:latin typeface="Times New Roman" panose="02020603050405020304" pitchFamily="18" charset="0"/>
                <a:cs typeface="Times New Roman" panose="02020603050405020304" pitchFamily="18" charset="0"/>
              </a:rPr>
              <a:t>eye</a:t>
            </a:r>
            <a:r>
              <a:rPr spc="-35" dirty="0">
                <a:latin typeface="Times New Roman" panose="02020603050405020304" pitchFamily="18" charset="0"/>
                <a:cs typeface="Times New Roman" panose="02020603050405020304" pitchFamily="18" charset="0"/>
              </a:rPr>
              <a:t> </a:t>
            </a:r>
            <a:r>
              <a:rPr spc="204" dirty="0">
                <a:latin typeface="Times New Roman" panose="02020603050405020304" pitchFamily="18" charset="0"/>
                <a:cs typeface="Times New Roman" panose="02020603050405020304" pitchFamily="18" charset="0"/>
              </a:rPr>
              <a:t>on</a:t>
            </a:r>
            <a:r>
              <a:rPr spc="-85"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your</a:t>
            </a:r>
            <a:r>
              <a:rPr spc="-25" dirty="0">
                <a:latin typeface="Times New Roman" panose="02020603050405020304" pitchFamily="18" charset="0"/>
                <a:cs typeface="Times New Roman" panose="02020603050405020304" pitchFamily="18" charset="0"/>
              </a:rPr>
              <a:t> </a:t>
            </a:r>
            <a:r>
              <a:rPr spc="90" dirty="0">
                <a:latin typeface="Times New Roman" panose="02020603050405020304" pitchFamily="18" charset="0"/>
                <a:cs typeface="Times New Roman" panose="02020603050405020304" pitchFamily="18" charset="0"/>
              </a:rPr>
              <a:t>competition</a:t>
            </a:r>
            <a:endParaRPr dirty="0">
              <a:latin typeface="Times New Roman" panose="02020603050405020304" pitchFamily="18" charset="0"/>
              <a:cs typeface="Times New Roman" panose="02020603050405020304" pitchFamily="18" charset="0"/>
            </a:endParaRPr>
          </a:p>
          <a:p>
            <a:pPr marL="687070" indent="-273050" algn="just">
              <a:lnSpc>
                <a:spcPct val="100000"/>
              </a:lnSpc>
              <a:spcBef>
                <a:spcPts val="1025"/>
              </a:spcBef>
              <a:buSzPct val="95833"/>
              <a:buAutoNum type="arabicPeriod"/>
              <a:tabLst>
                <a:tab pos="687070" algn="l"/>
              </a:tabLst>
            </a:pPr>
            <a:r>
              <a:rPr spc="95" dirty="0">
                <a:latin typeface="Times New Roman" panose="02020603050405020304" pitchFamily="18" charset="0"/>
                <a:cs typeface="Times New Roman" panose="02020603050405020304" pitchFamily="18" charset="0"/>
              </a:rPr>
              <a:t>Prevent</a:t>
            </a:r>
            <a:r>
              <a:rPr spc="-265"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PR</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crises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9905998" cy="444352"/>
          </a:xfrm>
          <a:prstGeom prst="rect">
            <a:avLst/>
          </a:prstGeom>
        </p:spPr>
        <p:txBody>
          <a:bodyPr vert="horz" wrap="square" lIns="0" tIns="13335" rIns="0" bIns="0" rtlCol="0">
            <a:spAutoFit/>
          </a:bodyPr>
          <a:lstStyle/>
          <a:p>
            <a:pPr marL="12700">
              <a:lnSpc>
                <a:spcPct val="100000"/>
              </a:lnSpc>
              <a:spcBef>
                <a:spcPts val="105"/>
              </a:spcBef>
            </a:pPr>
            <a:r>
              <a:rPr sz="2800" b="0" spc="165" dirty="0">
                <a:latin typeface="Times New Roman" panose="02020603050405020304" pitchFamily="18" charset="0"/>
                <a:cs typeface="Times New Roman" panose="02020603050405020304" pitchFamily="18" charset="0"/>
              </a:rPr>
              <a:t>EXPLORATORY</a:t>
            </a:r>
            <a:r>
              <a:rPr sz="2800" b="0" spc="5" dirty="0">
                <a:latin typeface="Times New Roman" panose="02020603050405020304" pitchFamily="18" charset="0"/>
                <a:cs typeface="Times New Roman" panose="02020603050405020304" pitchFamily="18" charset="0"/>
              </a:rPr>
              <a:t> </a:t>
            </a:r>
            <a:r>
              <a:rPr sz="2800" b="0" spc="145" dirty="0">
                <a:latin typeface="Times New Roman" panose="02020603050405020304" pitchFamily="18" charset="0"/>
                <a:cs typeface="Times New Roman" panose="02020603050405020304" pitchFamily="18" charset="0"/>
              </a:rPr>
              <a:t>ANALYSIS</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3400" y="1828800"/>
            <a:ext cx="5562600" cy="1183401"/>
          </a:xfrm>
          <a:prstGeom prst="rect">
            <a:avLst/>
          </a:prstGeom>
        </p:spPr>
        <p:txBody>
          <a:bodyPr vert="horz" wrap="square" lIns="0" tIns="38100" rIns="0" bIns="0" rtlCol="0">
            <a:spAutoFit/>
          </a:bodyPr>
          <a:lstStyle/>
          <a:p>
            <a:pPr marL="355600" marR="5080" indent="-343535" algn="just">
              <a:lnSpc>
                <a:spcPct val="93200"/>
              </a:lnSpc>
              <a:spcBef>
                <a:spcPts val="300"/>
              </a:spcBef>
              <a:buFont typeface="Wingdings" panose="05000000000000000000" pitchFamily="2" charset="2"/>
              <a:buChar char="q"/>
              <a:tabLst>
                <a:tab pos="355600" algn="l"/>
              </a:tabLst>
            </a:pPr>
            <a:r>
              <a:rPr sz="2000" dirty="0">
                <a:latin typeface="Times New Roman" panose="02020603050405020304" pitchFamily="18" charset="0"/>
                <a:cs typeface="Times New Roman" panose="02020603050405020304" pitchFamily="18" charset="0"/>
              </a:rPr>
              <a:t>	To</a:t>
            </a:r>
            <a:r>
              <a:rPr sz="2000" spc="5" dirty="0">
                <a:latin typeface="Times New Roman" panose="02020603050405020304" pitchFamily="18" charset="0"/>
                <a:cs typeface="Times New Roman" panose="02020603050405020304" pitchFamily="18" charset="0"/>
              </a:rPr>
              <a:t> </a:t>
            </a:r>
            <a:r>
              <a:rPr sz="2000" spc="195" dirty="0">
                <a:latin typeface="Times New Roman" panose="02020603050405020304" pitchFamily="18" charset="0"/>
                <a:cs typeface="Times New Roman" panose="02020603050405020304" pitchFamily="18" charset="0"/>
              </a:rPr>
              <a:t>begin</a:t>
            </a:r>
            <a:r>
              <a:rPr sz="2000" spc="-14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this</a:t>
            </a:r>
            <a:r>
              <a:rPr sz="2000" spc="-100" dirty="0">
                <a:latin typeface="Times New Roman" panose="02020603050405020304" pitchFamily="18" charset="0"/>
                <a:cs typeface="Times New Roman" panose="02020603050405020304" pitchFamily="18" charset="0"/>
              </a:rPr>
              <a:t> </a:t>
            </a:r>
            <a:r>
              <a:rPr sz="2000" spc="75" dirty="0">
                <a:latin typeface="Times New Roman" panose="02020603050405020304" pitchFamily="18" charset="0"/>
                <a:cs typeface="Times New Roman" panose="02020603050405020304" pitchFamily="18" charset="0"/>
              </a:rPr>
              <a:t>exploratory</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analysis, </a:t>
            </a:r>
            <a:r>
              <a:rPr sz="2000" spc="-114" dirty="0">
                <a:latin typeface="Times New Roman" panose="02020603050405020304" pitchFamily="18" charset="0"/>
                <a:cs typeface="Times New Roman" panose="02020603050405020304" pitchFamily="18" charset="0"/>
              </a:rPr>
              <a:t>first</a:t>
            </a:r>
            <a:r>
              <a:rPr sz="2000" spc="10" dirty="0">
                <a:latin typeface="Times New Roman" panose="02020603050405020304" pitchFamily="18" charset="0"/>
                <a:cs typeface="Times New Roman" panose="02020603050405020304" pitchFamily="18" charset="0"/>
              </a:rPr>
              <a:t> </a:t>
            </a:r>
            <a:r>
              <a:rPr sz="2000" spc="110" dirty="0">
                <a:latin typeface="Times New Roman" panose="02020603050405020304" pitchFamily="18" charset="0"/>
                <a:cs typeface="Times New Roman" panose="02020603050405020304" pitchFamily="18" charset="0"/>
              </a:rPr>
              <a:t>use</a:t>
            </a:r>
            <a:r>
              <a:rPr sz="2000" spc="114" dirty="0">
                <a:latin typeface="Times New Roman" panose="02020603050405020304" pitchFamily="18" charset="0"/>
                <a:cs typeface="Times New Roman" panose="02020603050405020304" pitchFamily="18" charset="0"/>
              </a:rPr>
              <a:t> </a:t>
            </a:r>
            <a:r>
              <a:rPr sz="2000" spc="80" dirty="0">
                <a:latin typeface="Times New Roman" panose="02020603050405020304" pitchFamily="18" charset="0"/>
                <a:cs typeface="Times New Roman" panose="02020603050405020304" pitchFamily="18" charset="0"/>
              </a:rPr>
              <a:t>matplotlib</a:t>
            </a:r>
            <a:r>
              <a:rPr sz="2000" spc="-145" dirty="0">
                <a:latin typeface="Times New Roman" panose="02020603050405020304" pitchFamily="18" charset="0"/>
                <a:cs typeface="Times New Roman" panose="02020603050405020304" pitchFamily="18" charset="0"/>
              </a:rPr>
              <a:t> </a:t>
            </a:r>
            <a:r>
              <a:rPr sz="2000" spc="75" dirty="0">
                <a:latin typeface="Times New Roman" panose="02020603050405020304" pitchFamily="18" charset="0"/>
                <a:cs typeface="Times New Roman" panose="02020603050405020304" pitchFamily="18" charset="0"/>
              </a:rPr>
              <a:t>to</a:t>
            </a:r>
            <a:r>
              <a:rPr sz="2000" spc="80" dirty="0">
                <a:latin typeface="Times New Roman" panose="02020603050405020304" pitchFamily="18" charset="0"/>
                <a:cs typeface="Times New Roman" panose="02020603050405020304" pitchFamily="18" charset="0"/>
              </a:rPr>
              <a:t> </a:t>
            </a:r>
            <a:r>
              <a:rPr sz="2000" spc="65" dirty="0">
                <a:latin typeface="Times New Roman" panose="02020603050405020304" pitchFamily="18" charset="0"/>
                <a:cs typeface="Times New Roman" panose="02020603050405020304" pitchFamily="18" charset="0"/>
              </a:rPr>
              <a:t>import </a:t>
            </a:r>
            <a:r>
              <a:rPr sz="2000" dirty="0">
                <a:latin typeface="Times New Roman" panose="02020603050405020304" pitchFamily="18" charset="0"/>
                <a:cs typeface="Times New Roman" panose="02020603050405020304" pitchFamily="18" charset="0"/>
              </a:rPr>
              <a:t>libraries</a:t>
            </a:r>
            <a:r>
              <a:rPr sz="2000" spc="-210" dirty="0">
                <a:latin typeface="Times New Roman" panose="02020603050405020304" pitchFamily="18" charset="0"/>
                <a:cs typeface="Times New Roman" panose="02020603050405020304" pitchFamily="18" charset="0"/>
              </a:rPr>
              <a:t> </a:t>
            </a:r>
            <a:r>
              <a:rPr sz="2000" spc="275" dirty="0">
                <a:latin typeface="Times New Roman" panose="02020603050405020304" pitchFamily="18" charset="0"/>
                <a:cs typeface="Times New Roman" panose="02020603050405020304" pitchFamily="18" charset="0"/>
              </a:rPr>
              <a:t>and</a:t>
            </a:r>
            <a:r>
              <a:rPr sz="2000" spc="-20" dirty="0">
                <a:latin typeface="Times New Roman" panose="02020603050405020304" pitchFamily="18" charset="0"/>
                <a:cs typeface="Times New Roman" panose="02020603050405020304" pitchFamily="18" charset="0"/>
              </a:rPr>
              <a:t> </a:t>
            </a:r>
            <a:r>
              <a:rPr sz="2000" spc="114" dirty="0">
                <a:latin typeface="Times New Roman" panose="02020603050405020304" pitchFamily="18" charset="0"/>
                <a:cs typeface="Times New Roman" panose="02020603050405020304" pitchFamily="18" charset="0"/>
              </a:rPr>
              <a:t>define</a:t>
            </a:r>
            <a:r>
              <a:rPr sz="2000" spc="-100" dirty="0">
                <a:latin typeface="Times New Roman" panose="02020603050405020304" pitchFamily="18" charset="0"/>
                <a:cs typeface="Times New Roman" panose="02020603050405020304" pitchFamily="18" charset="0"/>
              </a:rPr>
              <a:t> </a:t>
            </a:r>
            <a:r>
              <a:rPr sz="2000" spc="80" dirty="0">
                <a:latin typeface="Times New Roman" panose="02020603050405020304" pitchFamily="18" charset="0"/>
                <a:cs typeface="Times New Roman" panose="02020603050405020304" pitchFamily="18" charset="0"/>
              </a:rPr>
              <a:t>functions</a:t>
            </a:r>
            <a:r>
              <a:rPr sz="2000" spc="-1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for</a:t>
            </a:r>
            <a:r>
              <a:rPr sz="2000" spc="-10" dirty="0">
                <a:latin typeface="Times New Roman" panose="02020603050405020304" pitchFamily="18" charset="0"/>
                <a:cs typeface="Times New Roman" panose="02020603050405020304" pitchFamily="18" charset="0"/>
              </a:rPr>
              <a:t> </a:t>
            </a:r>
            <a:r>
              <a:rPr sz="2000" spc="75" dirty="0">
                <a:latin typeface="Times New Roman" panose="02020603050405020304" pitchFamily="18" charset="0"/>
                <a:cs typeface="Times New Roman" panose="02020603050405020304" pitchFamily="18" charset="0"/>
              </a:rPr>
              <a:t>plotting</a:t>
            </a:r>
            <a:r>
              <a:rPr sz="2000" spc="-75" dirty="0">
                <a:latin typeface="Times New Roman" panose="02020603050405020304" pitchFamily="18" charset="0"/>
                <a:cs typeface="Times New Roman" panose="02020603050405020304" pitchFamily="18" charset="0"/>
              </a:rPr>
              <a:t> </a:t>
            </a:r>
            <a:r>
              <a:rPr sz="2000" spc="95"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sz="2000" spc="145" dirty="0">
                <a:latin typeface="Times New Roman" panose="02020603050405020304" pitchFamily="18" charset="0"/>
                <a:cs typeface="Times New Roman" panose="02020603050405020304" pitchFamily="18" charset="0"/>
              </a:rPr>
              <a:t>data.</a:t>
            </a:r>
            <a:r>
              <a:rPr sz="2000" spc="-35" dirty="0">
                <a:latin typeface="Times New Roman" panose="02020603050405020304" pitchFamily="18" charset="0"/>
                <a:cs typeface="Times New Roman" panose="02020603050405020304" pitchFamily="18" charset="0"/>
              </a:rPr>
              <a:t> </a:t>
            </a:r>
            <a:r>
              <a:rPr sz="2000" spc="210" dirty="0">
                <a:latin typeface="Times New Roman" panose="02020603050405020304" pitchFamily="18" charset="0"/>
                <a:cs typeface="Times New Roman" panose="02020603050405020304" pitchFamily="18" charset="0"/>
              </a:rPr>
              <a:t>Depending </a:t>
            </a:r>
            <a:r>
              <a:rPr sz="2000" spc="204" dirty="0">
                <a:latin typeface="Times New Roman" panose="02020603050405020304" pitchFamily="18" charset="0"/>
                <a:cs typeface="Times New Roman" panose="02020603050405020304" pitchFamily="18" charset="0"/>
              </a:rPr>
              <a:t>on</a:t>
            </a:r>
            <a:r>
              <a:rPr sz="2000" dirty="0">
                <a:latin typeface="Times New Roman" panose="02020603050405020304" pitchFamily="18" charset="0"/>
                <a:cs typeface="Times New Roman" panose="02020603050405020304" pitchFamily="18" charset="0"/>
              </a:rPr>
              <a:t> </a:t>
            </a:r>
            <a:r>
              <a:rPr sz="2000" spc="95"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spc="145" dirty="0">
                <a:latin typeface="Times New Roman" panose="02020603050405020304" pitchFamily="18" charset="0"/>
                <a:cs typeface="Times New Roman" panose="02020603050405020304" pitchFamily="18" charset="0"/>
              </a:rPr>
              <a:t>data,</a:t>
            </a:r>
            <a:r>
              <a:rPr sz="2000" spc="55" dirty="0">
                <a:latin typeface="Times New Roman" panose="02020603050405020304" pitchFamily="18" charset="0"/>
                <a:cs typeface="Times New Roman" panose="02020603050405020304" pitchFamily="18" charset="0"/>
              </a:rPr>
              <a:t> </a:t>
            </a:r>
            <a:r>
              <a:rPr sz="2000" spc="105" dirty="0">
                <a:latin typeface="Times New Roman" panose="02020603050405020304" pitchFamily="18" charset="0"/>
                <a:cs typeface="Times New Roman" panose="02020603050405020304" pitchFamily="18" charset="0"/>
              </a:rPr>
              <a:t>not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all</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plots</a:t>
            </a:r>
            <a:r>
              <a:rPr sz="2000" spc="-40" dirty="0">
                <a:latin typeface="Times New Roman" panose="02020603050405020304" pitchFamily="18" charset="0"/>
                <a:cs typeface="Times New Roman" panose="02020603050405020304" pitchFamily="18" charset="0"/>
              </a:rPr>
              <a:t> </a:t>
            </a:r>
            <a:r>
              <a:rPr sz="2000" spc="-80" dirty="0">
                <a:latin typeface="Times New Roman" panose="02020603050405020304" pitchFamily="18" charset="0"/>
                <a:cs typeface="Times New Roman" panose="02020603050405020304" pitchFamily="18" charset="0"/>
              </a:rPr>
              <a:t>will</a:t>
            </a:r>
            <a:r>
              <a:rPr sz="2000" spc="-85" dirty="0">
                <a:latin typeface="Times New Roman" panose="02020603050405020304" pitchFamily="18" charset="0"/>
                <a:cs typeface="Times New Roman" panose="02020603050405020304" pitchFamily="18" charset="0"/>
              </a:rPr>
              <a:t> </a:t>
            </a:r>
            <a:r>
              <a:rPr sz="2000" spc="260" dirty="0">
                <a:latin typeface="Times New Roman" panose="02020603050405020304" pitchFamily="18" charset="0"/>
                <a:cs typeface="Times New Roman" panose="02020603050405020304" pitchFamily="18" charset="0"/>
              </a:rPr>
              <a:t>be</a:t>
            </a:r>
            <a:r>
              <a:rPr sz="2000" spc="-10" dirty="0">
                <a:latin typeface="Times New Roman" panose="02020603050405020304" pitchFamily="18" charset="0"/>
                <a:cs typeface="Times New Roman" panose="02020603050405020304" pitchFamily="18" charset="0"/>
              </a:rPr>
              <a:t> </a:t>
            </a:r>
            <a:r>
              <a:rPr sz="2000" spc="190" dirty="0">
                <a:latin typeface="Times New Roman" panose="02020603050405020304" pitchFamily="18" charset="0"/>
                <a:cs typeface="Times New Roman" panose="02020603050405020304" pitchFamily="18" charset="0"/>
              </a:rPr>
              <a:t>made.</a:t>
            </a: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E2AA1F-99C7-0AB6-A4B0-BBE99452B6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200"/>
          <a:stretch/>
        </p:blipFill>
        <p:spPr>
          <a:xfrm>
            <a:off x="6477000" y="4038600"/>
            <a:ext cx="4967652" cy="2302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4" y="337066"/>
            <a:ext cx="8906510" cy="382797"/>
          </a:xfrm>
          <a:prstGeom prst="rect">
            <a:avLst/>
          </a:prstGeom>
        </p:spPr>
        <p:txBody>
          <a:bodyPr vert="horz" wrap="square" lIns="0" tIns="13335" rIns="0" bIns="0" rtlCol="0">
            <a:spAutoFit/>
          </a:bodyPr>
          <a:lstStyle/>
          <a:p>
            <a:pPr marL="12700" algn="just">
              <a:lnSpc>
                <a:spcPct val="100000"/>
              </a:lnSpc>
              <a:spcBef>
                <a:spcPts val="105"/>
              </a:spcBef>
            </a:pPr>
            <a:r>
              <a:rPr lang="en-US" sz="2400" spc="-155" dirty="0">
                <a:latin typeface="Times New Roman" panose="02020603050405020304" pitchFamily="18" charset="0"/>
                <a:cs typeface="Times New Roman" panose="02020603050405020304" pitchFamily="18" charset="0"/>
              </a:rPr>
              <a:t>Distribution</a:t>
            </a:r>
            <a:r>
              <a:rPr lang="en-US" sz="2400" spc="-5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graphs</a:t>
            </a:r>
            <a:r>
              <a:rPr lang="en-US" sz="2400" spc="-55" dirty="0">
                <a:latin typeface="Times New Roman" panose="02020603050405020304" pitchFamily="18" charset="0"/>
                <a:cs typeface="Times New Roman" panose="02020603050405020304" pitchFamily="18" charset="0"/>
              </a:rPr>
              <a:t> </a:t>
            </a:r>
            <a:r>
              <a:rPr lang="en-US" sz="2400" spc="-100" dirty="0">
                <a:latin typeface="Times New Roman" panose="02020603050405020304" pitchFamily="18" charset="0"/>
                <a:cs typeface="Times New Roman" panose="02020603050405020304" pitchFamily="18" charset="0"/>
              </a:rPr>
              <a:t>(histogram/bar</a:t>
            </a:r>
            <a:r>
              <a:rPr lang="en-US" sz="2400" spc="-7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graph)</a:t>
            </a:r>
            <a:r>
              <a:rPr lang="en-US" sz="2400" spc="-5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of</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column</a:t>
            </a:r>
            <a:r>
              <a:rPr lang="en-US" sz="2400" spc="-6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endParaRPr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82624" y="1219200"/>
            <a:ext cx="9335770" cy="5315558"/>
          </a:xfrm>
          <a:prstGeom prst="rect">
            <a:avLst/>
          </a:prstGeom>
        </p:spPr>
        <p:txBody>
          <a:bodyPr vert="horz" wrap="square" lIns="0" tIns="15875" rIns="0" bIns="0" rtlCol="0">
            <a:spAutoFit/>
          </a:bodyPr>
          <a:lstStyle/>
          <a:p>
            <a:pPr marL="12700" algn="just">
              <a:lnSpc>
                <a:spcPct val="100000"/>
              </a:lnSpc>
              <a:spcBef>
                <a:spcPts val="125"/>
              </a:spcBef>
            </a:pPr>
            <a:r>
              <a:rPr sz="1050" spc="60" dirty="0">
                <a:latin typeface="Times New Roman" panose="02020603050405020304" pitchFamily="18" charset="0"/>
                <a:cs typeface="Times New Roman" panose="02020603050405020304" pitchFamily="18" charset="0"/>
              </a:rPr>
              <a:t>Def</a:t>
            </a:r>
            <a:r>
              <a:rPr sz="1050" spc="95" dirty="0">
                <a:latin typeface="Times New Roman" panose="02020603050405020304" pitchFamily="18" charset="0"/>
                <a:cs typeface="Times New Roman" panose="02020603050405020304" pitchFamily="18" charset="0"/>
              </a:rPr>
              <a:t> </a:t>
            </a:r>
            <a:r>
              <a:rPr sz="1050" spc="40" dirty="0">
                <a:latin typeface="Times New Roman" panose="02020603050405020304" pitchFamily="18" charset="0"/>
                <a:cs typeface="Times New Roman" panose="02020603050405020304" pitchFamily="18" charset="0"/>
              </a:rPr>
              <a:t>plotPerColumnDistribution(df, </a:t>
            </a:r>
            <a:r>
              <a:rPr sz="1050" spc="75" dirty="0">
                <a:latin typeface="Times New Roman" panose="02020603050405020304" pitchFamily="18" charset="0"/>
                <a:cs typeface="Times New Roman" panose="02020603050405020304" pitchFamily="18" charset="0"/>
              </a:rPr>
              <a:t>nGraphShown,</a:t>
            </a:r>
            <a:r>
              <a:rPr sz="1050" spc="50" dirty="0">
                <a:latin typeface="Times New Roman" panose="02020603050405020304" pitchFamily="18" charset="0"/>
                <a:cs typeface="Times New Roman" panose="02020603050405020304" pitchFamily="18" charset="0"/>
              </a:rPr>
              <a:t> </a:t>
            </a:r>
            <a:r>
              <a:rPr sz="1050" spc="75" dirty="0">
                <a:latin typeface="Times New Roman" panose="02020603050405020304" pitchFamily="18" charset="0"/>
                <a:cs typeface="Times New Roman" panose="02020603050405020304" pitchFamily="18" charset="0"/>
              </a:rPr>
              <a:t>nGraphPerRow</a:t>
            </a:r>
            <a:r>
              <a:rPr sz="1050" spc="-150" dirty="0">
                <a:latin typeface="Times New Roman" panose="02020603050405020304" pitchFamily="18" charset="0"/>
                <a:cs typeface="Times New Roman" panose="02020603050405020304" pitchFamily="18" charset="0"/>
              </a:rPr>
              <a:t> </a:t>
            </a:r>
            <a:r>
              <a:rPr sz="1050" spc="-25" dirty="0">
                <a:latin typeface="Times New Roman" panose="02020603050405020304" pitchFamily="18" charset="0"/>
                <a:cs typeface="Times New Roman" panose="02020603050405020304" pitchFamily="18" charset="0"/>
              </a:rPr>
              <a:t>):</a:t>
            </a:r>
            <a:endParaRPr sz="1050" dirty="0">
              <a:latin typeface="Times New Roman" panose="02020603050405020304" pitchFamily="18" charset="0"/>
              <a:cs typeface="Times New Roman" panose="02020603050405020304" pitchFamily="18" charset="0"/>
            </a:endParaRPr>
          </a:p>
          <a:p>
            <a:pPr marL="155575" algn="just">
              <a:lnSpc>
                <a:spcPct val="100000"/>
              </a:lnSpc>
              <a:spcBef>
                <a:spcPts val="810"/>
              </a:spcBef>
            </a:pPr>
            <a:r>
              <a:rPr sz="1050" spc="65" dirty="0">
                <a:latin typeface="Times New Roman" panose="02020603050405020304" pitchFamily="18" charset="0"/>
                <a:cs typeface="Times New Roman" panose="02020603050405020304" pitchFamily="18" charset="0"/>
              </a:rPr>
              <a:t>nunique</a:t>
            </a:r>
            <a:r>
              <a:rPr sz="1050" spc="-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0"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df.nunique()</a:t>
            </a:r>
            <a:endParaRPr sz="1050" dirty="0">
              <a:latin typeface="Times New Roman" panose="02020603050405020304" pitchFamily="18" charset="0"/>
              <a:cs typeface="Times New Roman" panose="02020603050405020304" pitchFamily="18" charset="0"/>
            </a:endParaRPr>
          </a:p>
          <a:p>
            <a:pPr marL="155575" algn="just">
              <a:lnSpc>
                <a:spcPct val="100000"/>
              </a:lnSpc>
              <a:spcBef>
                <a:spcPts val="815"/>
              </a:spcBef>
            </a:pPr>
            <a:r>
              <a:rPr sz="1050" spc="50" dirty="0">
                <a:latin typeface="Times New Roman" panose="02020603050405020304" pitchFamily="18" charset="0"/>
                <a:cs typeface="Times New Roman" panose="02020603050405020304" pitchFamily="18" charset="0"/>
              </a:rPr>
              <a:t>df</a:t>
            </a:r>
            <a:r>
              <a:rPr sz="1050" spc="3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0" dirty="0">
                <a:latin typeface="Times New Roman" panose="02020603050405020304" pitchFamily="18" charset="0"/>
                <a:cs typeface="Times New Roman" panose="02020603050405020304" pitchFamily="18" charset="0"/>
              </a:rPr>
              <a:t> </a:t>
            </a:r>
            <a:r>
              <a:rPr sz="1050" spc="45" dirty="0">
                <a:latin typeface="Times New Roman" panose="02020603050405020304" pitchFamily="18" charset="0"/>
                <a:cs typeface="Times New Roman" panose="02020603050405020304" pitchFamily="18" charset="0"/>
              </a:rPr>
              <a:t>df[[col</a:t>
            </a:r>
            <a:r>
              <a:rPr sz="1050" spc="8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for</a:t>
            </a:r>
            <a:r>
              <a:rPr sz="1050" spc="-30" dirty="0">
                <a:latin typeface="Times New Roman" panose="02020603050405020304" pitchFamily="18" charset="0"/>
                <a:cs typeface="Times New Roman" panose="02020603050405020304" pitchFamily="18" charset="0"/>
              </a:rPr>
              <a:t> </a:t>
            </a:r>
            <a:r>
              <a:rPr sz="1050" spc="65" dirty="0">
                <a:latin typeface="Times New Roman" panose="02020603050405020304" pitchFamily="18" charset="0"/>
                <a:cs typeface="Times New Roman" panose="02020603050405020304" pitchFamily="18" charset="0"/>
              </a:rPr>
              <a:t>col</a:t>
            </a:r>
            <a:r>
              <a:rPr sz="1050" spc="8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in</a:t>
            </a:r>
            <a:r>
              <a:rPr sz="1050" spc="-50" dirty="0">
                <a:latin typeface="Times New Roman" panose="02020603050405020304" pitchFamily="18" charset="0"/>
                <a:cs typeface="Times New Roman" panose="02020603050405020304" pitchFamily="18" charset="0"/>
              </a:rPr>
              <a:t> </a:t>
            </a:r>
            <a:r>
              <a:rPr sz="1050" spc="50" dirty="0">
                <a:latin typeface="Times New Roman" panose="02020603050405020304" pitchFamily="18" charset="0"/>
                <a:cs typeface="Times New Roman" panose="02020603050405020304" pitchFamily="18" charset="0"/>
              </a:rPr>
              <a:t>df</a:t>
            </a:r>
            <a:r>
              <a:rPr sz="1050" spc="40" dirty="0">
                <a:latin typeface="Times New Roman" panose="02020603050405020304" pitchFamily="18" charset="0"/>
                <a:cs typeface="Times New Roman" panose="02020603050405020304" pitchFamily="18" charset="0"/>
              </a:rPr>
              <a:t> </a:t>
            </a:r>
            <a:r>
              <a:rPr sz="1050" spc="-30" dirty="0">
                <a:latin typeface="Times New Roman" panose="02020603050405020304" pitchFamily="18" charset="0"/>
                <a:cs typeface="Times New Roman" panose="02020603050405020304" pitchFamily="18" charset="0"/>
              </a:rPr>
              <a:t>if</a:t>
            </a:r>
            <a:r>
              <a:rPr sz="1050" spc="35" dirty="0">
                <a:latin typeface="Times New Roman" panose="02020603050405020304" pitchFamily="18" charset="0"/>
                <a:cs typeface="Times New Roman" panose="02020603050405020304" pitchFamily="18" charset="0"/>
              </a:rPr>
              <a:t> </a:t>
            </a:r>
            <a:r>
              <a:rPr sz="1050" spc="55" dirty="0">
                <a:latin typeface="Times New Roman" panose="02020603050405020304" pitchFamily="18" charset="0"/>
                <a:cs typeface="Times New Roman" panose="02020603050405020304" pitchFamily="18" charset="0"/>
              </a:rPr>
              <a:t>nunique[col]</a:t>
            </a:r>
            <a:r>
              <a:rPr sz="1050" spc="8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&gt;</a:t>
            </a:r>
            <a:r>
              <a:rPr sz="1050" spc="6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1</a:t>
            </a:r>
            <a:r>
              <a:rPr sz="1050" spc="30" dirty="0">
                <a:latin typeface="Times New Roman" panose="02020603050405020304" pitchFamily="18" charset="0"/>
                <a:cs typeface="Times New Roman" panose="02020603050405020304" pitchFamily="18" charset="0"/>
              </a:rPr>
              <a:t> </a:t>
            </a:r>
            <a:r>
              <a:rPr sz="1050" spc="130" dirty="0">
                <a:latin typeface="Times New Roman" panose="02020603050405020304" pitchFamily="18" charset="0"/>
                <a:cs typeface="Times New Roman" panose="02020603050405020304" pitchFamily="18" charset="0"/>
              </a:rPr>
              <a:t>and</a:t>
            </a:r>
            <a:r>
              <a:rPr sz="1050" spc="40" dirty="0">
                <a:latin typeface="Times New Roman" panose="02020603050405020304" pitchFamily="18" charset="0"/>
                <a:cs typeface="Times New Roman" panose="02020603050405020304" pitchFamily="18" charset="0"/>
              </a:rPr>
              <a:t> </a:t>
            </a:r>
            <a:r>
              <a:rPr sz="1050" spc="55" dirty="0">
                <a:latin typeface="Times New Roman" panose="02020603050405020304" pitchFamily="18" charset="0"/>
                <a:cs typeface="Times New Roman" panose="02020603050405020304" pitchFamily="18" charset="0"/>
              </a:rPr>
              <a:t>nunique[col]</a:t>
            </a:r>
            <a:r>
              <a:rPr sz="1050" spc="80"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&lt;</a:t>
            </a:r>
            <a:r>
              <a:rPr sz="1050" spc="5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50]] </a:t>
            </a:r>
            <a:r>
              <a:rPr sz="1050" spc="200" dirty="0">
                <a:latin typeface="Times New Roman" panose="02020603050405020304" pitchFamily="18" charset="0"/>
                <a:cs typeface="Times New Roman" panose="02020603050405020304" pitchFamily="18" charset="0"/>
              </a:rPr>
              <a:t>#</a:t>
            </a:r>
            <a:r>
              <a:rPr sz="1050" spc="10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For</a:t>
            </a:r>
            <a:r>
              <a:rPr sz="1050" spc="-30" dirty="0">
                <a:latin typeface="Times New Roman" panose="02020603050405020304" pitchFamily="18" charset="0"/>
                <a:cs typeface="Times New Roman" panose="02020603050405020304" pitchFamily="18" charset="0"/>
              </a:rPr>
              <a:t> </a:t>
            </a:r>
            <a:r>
              <a:rPr sz="1050" spc="50" dirty="0">
                <a:latin typeface="Times New Roman" panose="02020603050405020304" pitchFamily="18" charset="0"/>
                <a:cs typeface="Times New Roman" panose="02020603050405020304" pitchFamily="18" charset="0"/>
              </a:rPr>
              <a:t>displaying</a:t>
            </a:r>
            <a:r>
              <a:rPr sz="1050" spc="15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purposes,</a:t>
            </a:r>
            <a:r>
              <a:rPr sz="1050" spc="160" dirty="0">
                <a:latin typeface="Times New Roman" panose="02020603050405020304" pitchFamily="18" charset="0"/>
                <a:cs typeface="Times New Roman" panose="02020603050405020304" pitchFamily="18" charset="0"/>
              </a:rPr>
              <a:t> </a:t>
            </a:r>
            <a:r>
              <a:rPr sz="1050" spc="50" dirty="0">
                <a:latin typeface="Times New Roman" panose="02020603050405020304" pitchFamily="18" charset="0"/>
                <a:cs typeface="Times New Roman" panose="02020603050405020304" pitchFamily="18" charset="0"/>
              </a:rPr>
              <a:t>pick</a:t>
            </a:r>
            <a:r>
              <a:rPr sz="1050" spc="-5" dirty="0">
                <a:latin typeface="Times New Roman" panose="02020603050405020304" pitchFamily="18" charset="0"/>
                <a:cs typeface="Times New Roman" panose="02020603050405020304" pitchFamily="18" charset="0"/>
              </a:rPr>
              <a:t> </a:t>
            </a:r>
            <a:r>
              <a:rPr sz="1050" spc="70" dirty="0">
                <a:latin typeface="Times New Roman" panose="02020603050405020304" pitchFamily="18" charset="0"/>
                <a:cs typeface="Times New Roman" panose="02020603050405020304" pitchFamily="18" charset="0"/>
              </a:rPr>
              <a:t>columns</a:t>
            </a:r>
            <a:r>
              <a:rPr sz="1050" spc="4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that</a:t>
            </a:r>
            <a:r>
              <a:rPr sz="1050" spc="10" dirty="0">
                <a:latin typeface="Times New Roman" panose="02020603050405020304" pitchFamily="18" charset="0"/>
                <a:cs typeface="Times New Roman" panose="02020603050405020304" pitchFamily="18" charset="0"/>
              </a:rPr>
              <a:t> </a:t>
            </a:r>
            <a:r>
              <a:rPr sz="1050" spc="120" dirty="0">
                <a:latin typeface="Times New Roman" panose="02020603050405020304" pitchFamily="18" charset="0"/>
                <a:cs typeface="Times New Roman" panose="02020603050405020304" pitchFamily="18" charset="0"/>
              </a:rPr>
              <a:t>have</a:t>
            </a:r>
            <a:r>
              <a:rPr sz="1050" spc="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between</a:t>
            </a:r>
            <a:r>
              <a:rPr sz="1050" spc="13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1</a:t>
            </a:r>
            <a:r>
              <a:rPr sz="1050" spc="30" dirty="0">
                <a:latin typeface="Times New Roman" panose="02020603050405020304" pitchFamily="18" charset="0"/>
                <a:cs typeface="Times New Roman" panose="02020603050405020304" pitchFamily="18" charset="0"/>
              </a:rPr>
              <a:t> </a:t>
            </a:r>
            <a:r>
              <a:rPr sz="1050" spc="125" dirty="0">
                <a:latin typeface="Times New Roman" panose="02020603050405020304" pitchFamily="18" charset="0"/>
                <a:cs typeface="Times New Roman" panose="02020603050405020304" pitchFamily="18" charset="0"/>
              </a:rPr>
              <a:t>and</a:t>
            </a:r>
            <a:r>
              <a:rPr sz="1050" spc="4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50</a:t>
            </a:r>
            <a:r>
              <a:rPr sz="1050" spc="30" dirty="0">
                <a:latin typeface="Times New Roman" panose="02020603050405020304" pitchFamily="18" charset="0"/>
                <a:cs typeface="Times New Roman" panose="02020603050405020304" pitchFamily="18" charset="0"/>
              </a:rPr>
              <a:t> </a:t>
            </a:r>
            <a:r>
              <a:rPr sz="1050" spc="65" dirty="0">
                <a:latin typeface="Times New Roman" panose="02020603050405020304" pitchFamily="18" charset="0"/>
                <a:cs typeface="Times New Roman" panose="02020603050405020304" pitchFamily="18" charset="0"/>
              </a:rPr>
              <a:t>unique</a:t>
            </a:r>
            <a:r>
              <a:rPr sz="1050" spc="85" dirty="0">
                <a:latin typeface="Times New Roman" panose="02020603050405020304" pitchFamily="18" charset="0"/>
                <a:cs typeface="Times New Roman" panose="02020603050405020304" pitchFamily="18" charset="0"/>
              </a:rPr>
              <a:t> </a:t>
            </a:r>
            <a:r>
              <a:rPr sz="1050" spc="50" dirty="0">
                <a:latin typeface="Times New Roman" panose="02020603050405020304" pitchFamily="18" charset="0"/>
                <a:cs typeface="Times New Roman" panose="02020603050405020304" pitchFamily="18" charset="0"/>
              </a:rPr>
              <a:t>values</a:t>
            </a:r>
            <a:endParaRPr sz="1050" dirty="0">
              <a:latin typeface="Times New Roman" panose="02020603050405020304" pitchFamily="18" charset="0"/>
              <a:cs typeface="Times New Roman" panose="02020603050405020304" pitchFamily="18" charset="0"/>
            </a:endParaRPr>
          </a:p>
          <a:p>
            <a:pPr marL="155575" marR="7762875" algn="just">
              <a:lnSpc>
                <a:spcPts val="2030"/>
              </a:lnSpc>
              <a:spcBef>
                <a:spcPts val="135"/>
              </a:spcBef>
            </a:pPr>
            <a:r>
              <a:rPr sz="1050" spc="70" dirty="0">
                <a:latin typeface="Times New Roman" panose="02020603050405020304" pitchFamily="18" charset="0"/>
                <a:cs typeface="Times New Roman" panose="02020603050405020304" pitchFamily="18" charset="0"/>
              </a:rPr>
              <a:t>nRow,</a:t>
            </a:r>
            <a:r>
              <a:rPr sz="1050" spc="-20" dirty="0">
                <a:latin typeface="Times New Roman" panose="02020603050405020304" pitchFamily="18" charset="0"/>
                <a:cs typeface="Times New Roman" panose="02020603050405020304" pitchFamily="18" charset="0"/>
              </a:rPr>
              <a:t> </a:t>
            </a:r>
            <a:r>
              <a:rPr sz="1050" spc="95" dirty="0">
                <a:latin typeface="Times New Roman" panose="02020603050405020304" pitchFamily="18" charset="0"/>
                <a:cs typeface="Times New Roman" panose="02020603050405020304" pitchFamily="18" charset="0"/>
              </a:rPr>
              <a:t>nCol</a:t>
            </a:r>
            <a:r>
              <a:rPr sz="1050" spc="-20"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40" dirty="0">
                <a:latin typeface="Times New Roman" panose="02020603050405020304" pitchFamily="18" charset="0"/>
                <a:cs typeface="Times New Roman" panose="02020603050405020304" pitchFamily="18" charset="0"/>
              </a:rPr>
              <a:t> </a:t>
            </a:r>
            <a:r>
              <a:rPr sz="1050" spc="50" dirty="0">
                <a:latin typeface="Times New Roman" panose="02020603050405020304" pitchFamily="18" charset="0"/>
                <a:cs typeface="Times New Roman" panose="02020603050405020304" pitchFamily="18" charset="0"/>
              </a:rPr>
              <a:t>df.shape </a:t>
            </a:r>
            <a:r>
              <a:rPr sz="1050" spc="95" dirty="0">
                <a:latin typeface="Times New Roman" panose="02020603050405020304" pitchFamily="18" charset="0"/>
                <a:cs typeface="Times New Roman" panose="02020603050405020304" pitchFamily="18" charset="0"/>
              </a:rPr>
              <a:t>columnNames</a:t>
            </a:r>
            <a:r>
              <a:rPr sz="1050" spc="-3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45"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list(df)</a:t>
            </a:r>
            <a:endParaRPr sz="1050" dirty="0">
              <a:latin typeface="Times New Roman" panose="02020603050405020304" pitchFamily="18" charset="0"/>
              <a:cs typeface="Times New Roman" panose="02020603050405020304" pitchFamily="18" charset="0"/>
            </a:endParaRPr>
          </a:p>
          <a:p>
            <a:pPr marL="155575" algn="just">
              <a:lnSpc>
                <a:spcPct val="100000"/>
              </a:lnSpc>
              <a:spcBef>
                <a:spcPts val="595"/>
              </a:spcBef>
            </a:pPr>
            <a:r>
              <a:rPr sz="1050" spc="90" dirty="0">
                <a:latin typeface="Times New Roman" panose="02020603050405020304" pitchFamily="18" charset="0"/>
                <a:cs typeface="Times New Roman" panose="02020603050405020304" pitchFamily="18" charset="0"/>
              </a:rPr>
              <a:t>nGraphRow</a:t>
            </a:r>
            <a:r>
              <a:rPr sz="1050" spc="3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25" dirty="0">
                <a:latin typeface="Times New Roman" panose="02020603050405020304" pitchFamily="18" charset="0"/>
                <a:cs typeface="Times New Roman" panose="02020603050405020304" pitchFamily="18" charset="0"/>
              </a:rPr>
              <a:t> </a:t>
            </a:r>
            <a:r>
              <a:rPr sz="1050" spc="80" dirty="0">
                <a:latin typeface="Times New Roman" panose="02020603050405020304" pitchFamily="18" charset="0"/>
                <a:cs typeface="Times New Roman" panose="02020603050405020304" pitchFamily="18" charset="0"/>
              </a:rPr>
              <a:t>(nCol</a:t>
            </a:r>
            <a:r>
              <a:rPr sz="1050" spc="-2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0" dirty="0">
                <a:latin typeface="Times New Roman" panose="02020603050405020304" pitchFamily="18" charset="0"/>
                <a:cs typeface="Times New Roman" panose="02020603050405020304" pitchFamily="18" charset="0"/>
              </a:rPr>
              <a:t> </a:t>
            </a:r>
            <a:r>
              <a:rPr sz="1050" spc="75" dirty="0">
                <a:latin typeface="Times New Roman" panose="02020603050405020304" pitchFamily="18" charset="0"/>
                <a:cs typeface="Times New Roman" panose="02020603050405020304" pitchFamily="18" charset="0"/>
              </a:rPr>
              <a:t>nGraphPerRow</a:t>
            </a:r>
            <a:r>
              <a:rPr sz="1050" spc="114" dirty="0">
                <a:latin typeface="Times New Roman" panose="02020603050405020304" pitchFamily="18" charset="0"/>
                <a:cs typeface="Times New Roman" panose="02020603050405020304" pitchFamily="18" charset="0"/>
              </a:rPr>
              <a:t> </a:t>
            </a:r>
            <a:r>
              <a:rPr sz="1050" spc="135" dirty="0">
                <a:latin typeface="Times New Roman" panose="02020603050405020304" pitchFamily="18" charset="0"/>
                <a:cs typeface="Times New Roman" panose="02020603050405020304" pitchFamily="18" charset="0"/>
              </a:rPr>
              <a:t>–</a:t>
            </a:r>
            <a:r>
              <a:rPr sz="1050" spc="-2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1)</a:t>
            </a:r>
            <a:r>
              <a:rPr sz="1050" spc="4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t>
            </a:r>
            <a:r>
              <a:rPr sz="1050" spc="35" dirty="0">
                <a:latin typeface="Times New Roman" panose="02020603050405020304" pitchFamily="18" charset="0"/>
                <a:cs typeface="Times New Roman" panose="02020603050405020304" pitchFamily="18" charset="0"/>
              </a:rPr>
              <a:t> </a:t>
            </a:r>
            <a:r>
              <a:rPr sz="1050" spc="65" dirty="0">
                <a:latin typeface="Times New Roman" panose="02020603050405020304" pitchFamily="18" charset="0"/>
                <a:cs typeface="Times New Roman" panose="02020603050405020304" pitchFamily="18" charset="0"/>
              </a:rPr>
              <a:t>nGraphPerRow</a:t>
            </a:r>
            <a:endParaRPr sz="1050" dirty="0">
              <a:latin typeface="Times New Roman" panose="02020603050405020304" pitchFamily="18" charset="0"/>
              <a:cs typeface="Times New Roman" panose="02020603050405020304" pitchFamily="18" charset="0"/>
            </a:endParaRPr>
          </a:p>
          <a:p>
            <a:pPr marL="155575" algn="just">
              <a:lnSpc>
                <a:spcPct val="100000"/>
              </a:lnSpc>
              <a:spcBef>
                <a:spcPts val="815"/>
              </a:spcBef>
            </a:pPr>
            <a:r>
              <a:rPr sz="1050" spc="20" dirty="0">
                <a:latin typeface="Times New Roman" panose="02020603050405020304" pitchFamily="18" charset="0"/>
                <a:cs typeface="Times New Roman" panose="02020603050405020304" pitchFamily="18" charset="0"/>
              </a:rPr>
              <a:t>plt.figure(num</a:t>
            </a:r>
            <a:r>
              <a:rPr sz="1050" spc="1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40" dirty="0">
                <a:latin typeface="Times New Roman" panose="02020603050405020304" pitchFamily="18" charset="0"/>
                <a:cs typeface="Times New Roman" panose="02020603050405020304" pitchFamily="18" charset="0"/>
              </a:rPr>
              <a:t> </a:t>
            </a:r>
            <a:r>
              <a:rPr sz="1050" spc="70" dirty="0">
                <a:latin typeface="Times New Roman" panose="02020603050405020304" pitchFamily="18" charset="0"/>
                <a:cs typeface="Times New Roman" panose="02020603050405020304" pitchFamily="18" charset="0"/>
              </a:rPr>
              <a:t>None,</a:t>
            </a:r>
            <a:r>
              <a:rPr sz="1050" spc="65"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figsize</a:t>
            </a:r>
            <a:r>
              <a:rPr sz="1050"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40"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(6</a:t>
            </a:r>
            <a:r>
              <a:rPr sz="1050" spc="15" dirty="0">
                <a:latin typeface="Times New Roman" panose="02020603050405020304" pitchFamily="18" charset="0"/>
                <a:cs typeface="Times New Roman" panose="02020603050405020304" pitchFamily="18" charset="0"/>
              </a:rPr>
              <a:t> </a:t>
            </a:r>
            <a:r>
              <a:rPr sz="1050" spc="60" dirty="0">
                <a:latin typeface="Times New Roman" panose="02020603050405020304" pitchFamily="18" charset="0"/>
                <a:cs typeface="Times New Roman" panose="02020603050405020304" pitchFamily="18" charset="0"/>
              </a:rPr>
              <a:t>*</a:t>
            </a:r>
            <a:r>
              <a:rPr sz="1050" spc="70" dirty="0">
                <a:latin typeface="Times New Roman" panose="02020603050405020304" pitchFamily="18" charset="0"/>
                <a:cs typeface="Times New Roman" panose="02020603050405020304" pitchFamily="18" charset="0"/>
              </a:rPr>
              <a:t> nGraphPerRow,</a:t>
            </a:r>
            <a:r>
              <a:rPr sz="1050" spc="60"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8</a:t>
            </a:r>
            <a:r>
              <a:rPr sz="1050" spc="10" dirty="0">
                <a:latin typeface="Times New Roman" panose="02020603050405020304" pitchFamily="18" charset="0"/>
                <a:cs typeface="Times New Roman" panose="02020603050405020304" pitchFamily="18" charset="0"/>
              </a:rPr>
              <a:t> </a:t>
            </a:r>
            <a:r>
              <a:rPr sz="1050" spc="60" dirty="0">
                <a:latin typeface="Times New Roman" panose="02020603050405020304" pitchFamily="18" charset="0"/>
                <a:cs typeface="Times New Roman" panose="02020603050405020304" pitchFamily="18" charset="0"/>
              </a:rPr>
              <a:t>*</a:t>
            </a:r>
            <a:r>
              <a:rPr sz="1050" spc="-10" dirty="0">
                <a:latin typeface="Times New Roman" panose="02020603050405020304" pitchFamily="18" charset="0"/>
                <a:cs typeface="Times New Roman" panose="02020603050405020304" pitchFamily="18" charset="0"/>
              </a:rPr>
              <a:t> </a:t>
            </a:r>
            <a:r>
              <a:rPr sz="1050" spc="70" dirty="0">
                <a:latin typeface="Times New Roman" panose="02020603050405020304" pitchFamily="18" charset="0"/>
                <a:cs typeface="Times New Roman" panose="02020603050405020304" pitchFamily="18" charset="0"/>
              </a:rPr>
              <a:t>nGraphRow),</a:t>
            </a:r>
            <a:r>
              <a:rPr sz="1050" spc="145" dirty="0">
                <a:latin typeface="Times New Roman" panose="02020603050405020304" pitchFamily="18" charset="0"/>
                <a:cs typeface="Times New Roman" panose="02020603050405020304" pitchFamily="18" charset="0"/>
              </a:rPr>
              <a:t> </a:t>
            </a:r>
            <a:r>
              <a:rPr sz="1050" spc="70" dirty="0">
                <a:latin typeface="Times New Roman" panose="02020603050405020304" pitchFamily="18" charset="0"/>
                <a:cs typeface="Times New Roman" panose="02020603050405020304" pitchFamily="18" charset="0"/>
              </a:rPr>
              <a:t>dpi</a:t>
            </a:r>
            <a:r>
              <a:rPr sz="1050" spc="-1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40"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80,</a:t>
            </a:r>
            <a:r>
              <a:rPr sz="1050" spc="45" dirty="0">
                <a:latin typeface="Times New Roman" panose="02020603050405020304" pitchFamily="18" charset="0"/>
                <a:cs typeface="Times New Roman" panose="02020603050405020304" pitchFamily="18" charset="0"/>
              </a:rPr>
              <a:t> </a:t>
            </a:r>
            <a:r>
              <a:rPr sz="1050" spc="65" dirty="0">
                <a:latin typeface="Times New Roman" panose="02020603050405020304" pitchFamily="18" charset="0"/>
                <a:cs typeface="Times New Roman" panose="02020603050405020304" pitchFamily="18" charset="0"/>
              </a:rPr>
              <a:t>facecolor</a:t>
            </a:r>
            <a:r>
              <a:rPr sz="1050" spc="12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0"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‘w’,</a:t>
            </a:r>
            <a:r>
              <a:rPr sz="1050" spc="-10" dirty="0">
                <a:latin typeface="Times New Roman" panose="02020603050405020304" pitchFamily="18" charset="0"/>
                <a:cs typeface="Times New Roman" panose="02020603050405020304" pitchFamily="18" charset="0"/>
              </a:rPr>
              <a:t> </a:t>
            </a:r>
            <a:r>
              <a:rPr sz="1050" spc="85" dirty="0">
                <a:latin typeface="Times New Roman" panose="02020603050405020304" pitchFamily="18" charset="0"/>
                <a:cs typeface="Times New Roman" panose="02020603050405020304" pitchFamily="18" charset="0"/>
              </a:rPr>
              <a:t>edgecolor</a:t>
            </a:r>
            <a:r>
              <a:rPr sz="1050" spc="-4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5"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‘k’)</a:t>
            </a:r>
            <a:endParaRPr sz="1050" dirty="0">
              <a:latin typeface="Times New Roman" panose="02020603050405020304" pitchFamily="18" charset="0"/>
              <a:cs typeface="Times New Roman" panose="02020603050405020304" pitchFamily="18" charset="0"/>
            </a:endParaRPr>
          </a:p>
          <a:p>
            <a:pPr marL="288925" marR="6228715" indent="-133350" algn="just">
              <a:lnSpc>
                <a:spcPct val="171300"/>
              </a:lnSpc>
            </a:pPr>
            <a:r>
              <a:rPr sz="1050" dirty="0">
                <a:latin typeface="Times New Roman" panose="02020603050405020304" pitchFamily="18" charset="0"/>
                <a:cs typeface="Times New Roman" panose="02020603050405020304" pitchFamily="18" charset="0"/>
              </a:rPr>
              <a:t>for</a:t>
            </a:r>
            <a:r>
              <a:rPr sz="1050" spc="-5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a:t>
            </a:r>
            <a:r>
              <a:rPr sz="1050" spc="3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in</a:t>
            </a:r>
            <a:r>
              <a:rPr sz="1050" spc="-50" dirty="0">
                <a:latin typeface="Times New Roman" panose="02020603050405020304" pitchFamily="18" charset="0"/>
                <a:cs typeface="Times New Roman" panose="02020603050405020304" pitchFamily="18" charset="0"/>
              </a:rPr>
              <a:t> </a:t>
            </a:r>
            <a:r>
              <a:rPr sz="1050" spc="65" dirty="0">
                <a:latin typeface="Times New Roman" panose="02020603050405020304" pitchFamily="18" charset="0"/>
                <a:cs typeface="Times New Roman" panose="02020603050405020304" pitchFamily="18" charset="0"/>
              </a:rPr>
              <a:t>range(min(nCol,</a:t>
            </a:r>
            <a:r>
              <a:rPr sz="1050" spc="-25" dirty="0">
                <a:latin typeface="Times New Roman" panose="02020603050405020304" pitchFamily="18" charset="0"/>
                <a:cs typeface="Times New Roman" panose="02020603050405020304" pitchFamily="18" charset="0"/>
              </a:rPr>
              <a:t> </a:t>
            </a:r>
            <a:r>
              <a:rPr sz="1050" spc="40" dirty="0">
                <a:latin typeface="Times New Roman" panose="02020603050405020304" pitchFamily="18" charset="0"/>
                <a:cs typeface="Times New Roman" panose="02020603050405020304" pitchFamily="18" charset="0"/>
              </a:rPr>
              <a:t>nGraphShown)): </a:t>
            </a:r>
            <a:r>
              <a:rPr sz="1050" spc="60" dirty="0">
                <a:latin typeface="Times New Roman" panose="02020603050405020304" pitchFamily="18" charset="0"/>
                <a:cs typeface="Times New Roman" panose="02020603050405020304" pitchFamily="18" charset="0"/>
              </a:rPr>
              <a:t>plt.subplot(nGraphRow,</a:t>
            </a:r>
            <a:r>
              <a:rPr sz="1050" spc="-25" dirty="0">
                <a:latin typeface="Times New Roman" panose="02020603050405020304" pitchFamily="18" charset="0"/>
                <a:cs typeface="Times New Roman" panose="02020603050405020304" pitchFamily="18" charset="0"/>
              </a:rPr>
              <a:t> </a:t>
            </a:r>
            <a:r>
              <a:rPr sz="1050" spc="70" dirty="0">
                <a:latin typeface="Times New Roman" panose="02020603050405020304" pitchFamily="18" charset="0"/>
                <a:cs typeface="Times New Roman" panose="02020603050405020304" pitchFamily="18" charset="0"/>
              </a:rPr>
              <a:t>nGraphPerRow,</a:t>
            </a:r>
            <a:r>
              <a:rPr sz="1050" spc="-2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a:t>
            </a:r>
            <a:r>
              <a:rPr sz="1050" spc="2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35" dirty="0">
                <a:latin typeface="Times New Roman" panose="02020603050405020304" pitchFamily="18" charset="0"/>
                <a:cs typeface="Times New Roman" panose="02020603050405020304" pitchFamily="18" charset="0"/>
              </a:rPr>
              <a:t> </a:t>
            </a:r>
            <a:r>
              <a:rPr sz="1050" spc="-25" dirty="0">
                <a:latin typeface="Times New Roman" panose="02020603050405020304" pitchFamily="18" charset="0"/>
                <a:cs typeface="Times New Roman" panose="02020603050405020304" pitchFamily="18" charset="0"/>
              </a:rPr>
              <a:t>1) </a:t>
            </a:r>
            <a:r>
              <a:rPr sz="1050" spc="80" dirty="0">
                <a:latin typeface="Times New Roman" panose="02020603050405020304" pitchFamily="18" charset="0"/>
                <a:cs typeface="Times New Roman" panose="02020603050405020304" pitchFamily="18" charset="0"/>
              </a:rPr>
              <a:t>columnDf</a:t>
            </a:r>
            <a:r>
              <a:rPr sz="1050" spc="50"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5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df.iloc[:,</a:t>
            </a:r>
            <a:r>
              <a:rPr sz="1050" spc="-5" dirty="0">
                <a:latin typeface="Times New Roman" panose="02020603050405020304" pitchFamily="18" charset="0"/>
                <a:cs typeface="Times New Roman" panose="02020603050405020304" pitchFamily="18" charset="0"/>
              </a:rPr>
              <a:t> </a:t>
            </a:r>
            <a:r>
              <a:rPr sz="1050" spc="-25" dirty="0">
                <a:latin typeface="Times New Roman" panose="02020603050405020304" pitchFamily="18" charset="0"/>
                <a:cs typeface="Times New Roman" panose="02020603050405020304" pitchFamily="18" charset="0"/>
              </a:rPr>
              <a:t>i]</a:t>
            </a:r>
            <a:endParaRPr sz="1050" dirty="0">
              <a:latin typeface="Times New Roman" panose="02020603050405020304" pitchFamily="18" charset="0"/>
              <a:cs typeface="Times New Roman" panose="02020603050405020304" pitchFamily="18" charset="0"/>
            </a:endParaRPr>
          </a:p>
          <a:p>
            <a:pPr marL="288925" algn="just">
              <a:lnSpc>
                <a:spcPct val="100000"/>
              </a:lnSpc>
              <a:spcBef>
                <a:spcPts val="815"/>
              </a:spcBef>
            </a:pPr>
            <a:r>
              <a:rPr sz="1050" spc="-30" dirty="0">
                <a:latin typeface="Times New Roman" panose="02020603050405020304" pitchFamily="18" charset="0"/>
                <a:cs typeface="Times New Roman" panose="02020603050405020304" pitchFamily="18" charset="0"/>
              </a:rPr>
              <a:t>if</a:t>
            </a:r>
            <a:r>
              <a:rPr sz="1050" spc="45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(not</a:t>
            </a:r>
            <a:r>
              <a:rPr sz="1050" spc="415"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np.issubdtype(type(columnDf.iloc[0]),</a:t>
            </a:r>
            <a:r>
              <a:rPr sz="1050" spc="415"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np.number)):</a:t>
            </a:r>
            <a:endParaRPr sz="1050" dirty="0">
              <a:latin typeface="Times New Roman" panose="02020603050405020304" pitchFamily="18" charset="0"/>
              <a:cs typeface="Times New Roman" panose="02020603050405020304" pitchFamily="18" charset="0"/>
            </a:endParaRPr>
          </a:p>
          <a:p>
            <a:pPr marL="431800" marR="6416675" algn="just">
              <a:lnSpc>
                <a:spcPct val="171300"/>
              </a:lnSpc>
              <a:spcBef>
                <a:spcPts val="75"/>
              </a:spcBef>
            </a:pPr>
            <a:r>
              <a:rPr sz="1050" spc="80" dirty="0">
                <a:latin typeface="Times New Roman" panose="02020603050405020304" pitchFamily="18" charset="0"/>
                <a:cs typeface="Times New Roman" panose="02020603050405020304" pitchFamily="18" charset="0"/>
              </a:rPr>
              <a:t>valueCounts</a:t>
            </a:r>
            <a:r>
              <a:rPr sz="1050" spc="-3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50" dirty="0">
                <a:latin typeface="Times New Roman" panose="02020603050405020304" pitchFamily="18" charset="0"/>
                <a:cs typeface="Times New Roman" panose="02020603050405020304" pitchFamily="18" charset="0"/>
              </a:rPr>
              <a:t> columnDf.value_counts() valueCounts.plot.bar()</a:t>
            </a:r>
            <a:endParaRPr sz="1050" dirty="0">
              <a:latin typeface="Times New Roman" panose="02020603050405020304" pitchFamily="18" charset="0"/>
              <a:cs typeface="Times New Roman" panose="02020603050405020304" pitchFamily="18" charset="0"/>
            </a:endParaRPr>
          </a:p>
          <a:p>
            <a:pPr marL="288925" algn="just">
              <a:lnSpc>
                <a:spcPct val="100000"/>
              </a:lnSpc>
              <a:spcBef>
                <a:spcPts val="810"/>
              </a:spcBef>
            </a:pPr>
            <a:r>
              <a:rPr sz="1050" spc="-10" dirty="0">
                <a:latin typeface="Times New Roman" panose="02020603050405020304" pitchFamily="18" charset="0"/>
                <a:cs typeface="Times New Roman" panose="02020603050405020304" pitchFamily="18" charset="0"/>
              </a:rPr>
              <a:t>else:</a:t>
            </a:r>
            <a:endParaRPr sz="1050" dirty="0">
              <a:latin typeface="Times New Roman" panose="02020603050405020304" pitchFamily="18" charset="0"/>
              <a:cs typeface="Times New Roman" panose="02020603050405020304" pitchFamily="18" charset="0"/>
            </a:endParaRPr>
          </a:p>
          <a:p>
            <a:pPr marL="288925" marR="7659370" indent="142875" algn="just">
              <a:lnSpc>
                <a:spcPct val="171300"/>
              </a:lnSpc>
            </a:pPr>
            <a:r>
              <a:rPr sz="1050" spc="-10" dirty="0">
                <a:latin typeface="Times New Roman" panose="02020603050405020304" pitchFamily="18" charset="0"/>
                <a:cs typeface="Times New Roman" panose="02020603050405020304" pitchFamily="18" charset="0"/>
              </a:rPr>
              <a:t>columnDf.hist() plt.ylabel(‘counts’) </a:t>
            </a:r>
            <a:r>
              <a:rPr sz="1050" spc="20" dirty="0">
                <a:latin typeface="Times New Roman" panose="02020603050405020304" pitchFamily="18" charset="0"/>
                <a:cs typeface="Times New Roman" panose="02020603050405020304" pitchFamily="18" charset="0"/>
              </a:rPr>
              <a:t>plt.xticks(rotation</a:t>
            </a:r>
            <a:r>
              <a:rPr sz="1050" spc="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15" dirty="0">
                <a:latin typeface="Times New Roman" panose="02020603050405020304" pitchFamily="18" charset="0"/>
                <a:cs typeface="Times New Roman" panose="02020603050405020304" pitchFamily="18" charset="0"/>
              </a:rPr>
              <a:t> </a:t>
            </a:r>
            <a:r>
              <a:rPr sz="1050" spc="-25" dirty="0">
                <a:latin typeface="Times New Roman" panose="02020603050405020304" pitchFamily="18" charset="0"/>
                <a:cs typeface="Times New Roman" panose="02020603050405020304" pitchFamily="18" charset="0"/>
              </a:rPr>
              <a:t>90)</a:t>
            </a:r>
            <a:endParaRPr sz="1050" dirty="0">
              <a:latin typeface="Times New Roman" panose="02020603050405020304" pitchFamily="18" charset="0"/>
              <a:cs typeface="Times New Roman" panose="02020603050405020304" pitchFamily="18" charset="0"/>
            </a:endParaRPr>
          </a:p>
          <a:p>
            <a:pPr marL="155575" marR="6227445" indent="133350" algn="just">
              <a:lnSpc>
                <a:spcPct val="171200"/>
              </a:lnSpc>
            </a:pPr>
            <a:r>
              <a:rPr sz="1050" dirty="0">
                <a:latin typeface="Times New Roman" panose="02020603050405020304" pitchFamily="18" charset="0"/>
                <a:cs typeface="Times New Roman" panose="02020603050405020304" pitchFamily="18" charset="0"/>
              </a:rPr>
              <a:t>plt.title(f’{columnNames[i]}</a:t>
            </a:r>
            <a:r>
              <a:rPr sz="1050" spc="380" dirty="0">
                <a:latin typeface="Times New Roman" panose="02020603050405020304" pitchFamily="18" charset="0"/>
                <a:cs typeface="Times New Roman" panose="02020603050405020304" pitchFamily="18" charset="0"/>
              </a:rPr>
              <a:t> </a:t>
            </a:r>
            <a:r>
              <a:rPr sz="1050" spc="80" dirty="0">
                <a:latin typeface="Times New Roman" panose="02020603050405020304" pitchFamily="18" charset="0"/>
                <a:cs typeface="Times New Roman" panose="02020603050405020304" pitchFamily="18" charset="0"/>
              </a:rPr>
              <a:t>(column</a:t>
            </a:r>
            <a:r>
              <a:rPr sz="1050" spc="130" dirty="0">
                <a:latin typeface="Times New Roman" panose="02020603050405020304" pitchFamily="18" charset="0"/>
                <a:cs typeface="Times New Roman" panose="02020603050405020304" pitchFamily="18" charset="0"/>
              </a:rPr>
              <a:t>  </a:t>
            </a:r>
            <a:r>
              <a:rPr sz="1050" spc="-10" dirty="0">
                <a:latin typeface="Times New Roman" panose="02020603050405020304" pitchFamily="18" charset="0"/>
                <a:cs typeface="Times New Roman" panose="02020603050405020304" pitchFamily="18" charset="0"/>
              </a:rPr>
              <a:t>{i})’) </a:t>
            </a:r>
            <a:r>
              <a:rPr sz="1050" spc="50" dirty="0">
                <a:latin typeface="Times New Roman" panose="02020603050405020304" pitchFamily="18" charset="0"/>
                <a:cs typeface="Times New Roman" panose="02020603050405020304" pitchFamily="18" charset="0"/>
              </a:rPr>
              <a:t>plt.tight_layout(pad</a:t>
            </a:r>
            <a:r>
              <a:rPr sz="1050" spc="-6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60" dirty="0">
                <a:latin typeface="Times New Roman" panose="02020603050405020304" pitchFamily="18" charset="0"/>
                <a:cs typeface="Times New Roman" panose="02020603050405020304" pitchFamily="18" charset="0"/>
              </a:rPr>
              <a:t> </a:t>
            </a:r>
            <a:r>
              <a:rPr sz="1050" spc="-20" dirty="0">
                <a:latin typeface="Times New Roman" panose="02020603050405020304" pitchFamily="18" charset="0"/>
                <a:cs typeface="Times New Roman" panose="02020603050405020304" pitchFamily="18" charset="0"/>
              </a:rPr>
              <a:t>1.0,</a:t>
            </a:r>
            <a:r>
              <a:rPr sz="1050" spc="-30" dirty="0">
                <a:latin typeface="Times New Roman" panose="02020603050405020304" pitchFamily="18" charset="0"/>
                <a:cs typeface="Times New Roman" panose="02020603050405020304" pitchFamily="18" charset="0"/>
              </a:rPr>
              <a:t> </a:t>
            </a:r>
            <a:r>
              <a:rPr sz="1050" spc="130" dirty="0">
                <a:latin typeface="Times New Roman" panose="02020603050405020304" pitchFamily="18" charset="0"/>
                <a:cs typeface="Times New Roman" panose="02020603050405020304" pitchFamily="18" charset="0"/>
              </a:rPr>
              <a:t>w_pad</a:t>
            </a:r>
            <a:r>
              <a:rPr sz="1050" spc="-65" dirty="0">
                <a:latin typeface="Times New Roman" panose="02020603050405020304" pitchFamily="18" charset="0"/>
                <a:cs typeface="Times New Roman" panose="02020603050405020304" pitchFamily="18" charset="0"/>
              </a:rPr>
              <a:t> </a:t>
            </a:r>
            <a:r>
              <a:rPr sz="1050" spc="90" dirty="0">
                <a:latin typeface="Times New Roman" panose="02020603050405020304" pitchFamily="18" charset="0"/>
                <a:cs typeface="Times New Roman" panose="02020603050405020304" pitchFamily="18" charset="0"/>
              </a:rPr>
              <a:t>=</a:t>
            </a:r>
            <a:r>
              <a:rPr sz="1050" spc="-60"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1.0,</a:t>
            </a:r>
            <a:r>
              <a:rPr sz="1050" spc="40" dirty="0">
                <a:latin typeface="Times New Roman" panose="02020603050405020304" pitchFamily="18" charset="0"/>
                <a:cs typeface="Times New Roman" panose="02020603050405020304" pitchFamily="18" charset="0"/>
              </a:rPr>
              <a:t> </a:t>
            </a:r>
            <a:r>
              <a:rPr sz="1050" spc="110" dirty="0">
                <a:latin typeface="Times New Roman" panose="02020603050405020304" pitchFamily="18" charset="0"/>
                <a:cs typeface="Times New Roman" panose="02020603050405020304" pitchFamily="18" charset="0"/>
              </a:rPr>
              <a:t>h_pad</a:t>
            </a:r>
            <a:r>
              <a:rPr sz="1050" spc="10" dirty="0">
                <a:latin typeface="Times New Roman" panose="02020603050405020304" pitchFamily="18" charset="0"/>
                <a:cs typeface="Times New Roman" panose="02020603050405020304" pitchFamily="18" charset="0"/>
              </a:rPr>
              <a:t> </a:t>
            </a:r>
            <a:r>
              <a:rPr sz="1050" spc="40" dirty="0">
                <a:latin typeface="Times New Roman" panose="02020603050405020304" pitchFamily="18" charset="0"/>
                <a:cs typeface="Times New Roman" panose="02020603050405020304" pitchFamily="18" charset="0"/>
              </a:rPr>
              <a:t>=</a:t>
            </a:r>
            <a:endParaRPr sz="1050" dirty="0">
              <a:latin typeface="Times New Roman" panose="02020603050405020304" pitchFamily="18" charset="0"/>
              <a:cs typeface="Times New Roman" panose="02020603050405020304" pitchFamily="18" charset="0"/>
            </a:endParaRPr>
          </a:p>
          <a:p>
            <a:pPr marL="155575" algn="just">
              <a:lnSpc>
                <a:spcPct val="100000"/>
              </a:lnSpc>
              <a:spcBef>
                <a:spcPts val="890"/>
              </a:spcBef>
            </a:pPr>
            <a:r>
              <a:rPr sz="1050" spc="35" dirty="0">
                <a:latin typeface="Times New Roman" panose="02020603050405020304" pitchFamily="18" charset="0"/>
                <a:cs typeface="Times New Roman" panose="02020603050405020304" pitchFamily="18" charset="0"/>
              </a:rPr>
              <a:t>plt.show()</a:t>
            </a:r>
            <a:endParaRPr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1371600"/>
            <a:ext cx="9144000" cy="4582921"/>
          </a:xfrm>
          <a:prstGeom prst="rect">
            <a:avLst/>
          </a:prstGeom>
        </p:spPr>
        <p:txBody>
          <a:bodyPr vert="horz" wrap="square" lIns="0" tIns="12700" rIns="0" bIns="0" rtlCol="0">
            <a:spAutoFit/>
          </a:bodyPr>
          <a:lstStyle/>
          <a:p>
            <a:pPr marL="12700" algn="just">
              <a:lnSpc>
                <a:spcPct val="100000"/>
              </a:lnSpc>
              <a:spcBef>
                <a:spcPts val="1775"/>
              </a:spcBef>
            </a:pPr>
            <a:r>
              <a:rPr lang="en-IN" sz="1400" spc="75" dirty="0">
                <a:latin typeface="Times New Roman" panose="02020603050405020304" pitchFamily="18" charset="0"/>
                <a:cs typeface="Times New Roman" panose="02020603050405020304" pitchFamily="18" charset="0"/>
              </a:rPr>
              <a:t>Def</a:t>
            </a:r>
            <a:r>
              <a:rPr lang="en-IN" sz="1400" spc="110" dirty="0">
                <a:latin typeface="Times New Roman" panose="02020603050405020304" pitchFamily="18" charset="0"/>
                <a:cs typeface="Times New Roman" panose="02020603050405020304" pitchFamily="18" charset="0"/>
              </a:rPr>
              <a:t> </a:t>
            </a:r>
            <a:r>
              <a:rPr lang="en-IN" sz="1400" spc="20" dirty="0" err="1">
                <a:latin typeface="Times New Roman" panose="02020603050405020304" pitchFamily="18" charset="0"/>
                <a:cs typeface="Times New Roman" panose="02020603050405020304" pitchFamily="18" charset="0"/>
              </a:rPr>
              <a:t>plotCorrelationMatrix</a:t>
            </a:r>
            <a:r>
              <a:rPr lang="en-IN" sz="1400" spc="20" dirty="0">
                <a:latin typeface="Times New Roman" panose="02020603050405020304" pitchFamily="18" charset="0"/>
                <a:cs typeface="Times New Roman" panose="02020603050405020304" pitchFamily="18" charset="0"/>
              </a:rPr>
              <a:t>(</a:t>
            </a:r>
            <a:r>
              <a:rPr lang="en-IN" sz="1400" spc="20" dirty="0" err="1">
                <a:latin typeface="Times New Roman" panose="02020603050405020304" pitchFamily="18" charset="0"/>
                <a:cs typeface="Times New Roman" panose="02020603050405020304" pitchFamily="18" charset="0"/>
              </a:rPr>
              <a:t>df</a:t>
            </a:r>
            <a:r>
              <a:rPr lang="en-IN" sz="1400" spc="20" dirty="0">
                <a:latin typeface="Times New Roman" panose="02020603050405020304" pitchFamily="18" charset="0"/>
                <a:cs typeface="Times New Roman" panose="02020603050405020304" pitchFamily="18" charset="0"/>
              </a:rPr>
              <a:t>,</a:t>
            </a:r>
            <a:r>
              <a:rPr lang="en-IN" sz="1400" spc="-30" dirty="0">
                <a:latin typeface="Times New Roman" panose="02020603050405020304" pitchFamily="18" charset="0"/>
                <a:cs typeface="Times New Roman" panose="02020603050405020304" pitchFamily="18" charset="0"/>
              </a:rPr>
              <a:t> </a:t>
            </a:r>
            <a:r>
              <a:rPr lang="en-IN" sz="1400" spc="55" dirty="0" err="1">
                <a:latin typeface="Times New Roman" panose="02020603050405020304" pitchFamily="18" charset="0"/>
                <a:cs typeface="Times New Roman" panose="02020603050405020304" pitchFamily="18" charset="0"/>
              </a:rPr>
              <a:t>graphWidth</a:t>
            </a:r>
            <a:r>
              <a:rPr lang="en-IN" sz="1400" spc="55"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645"/>
              </a:spcBef>
            </a:pPr>
            <a:r>
              <a:rPr lang="en-IN" sz="1400" dirty="0">
                <a:latin typeface="Times New Roman" panose="02020603050405020304" pitchFamily="18" charset="0"/>
                <a:cs typeface="Times New Roman" panose="02020603050405020304" pitchFamily="18" charset="0"/>
              </a:rPr>
              <a:t>filename</a:t>
            </a:r>
            <a:r>
              <a:rPr lang="en-IN" sz="1400" spc="180"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spc="55" dirty="0">
                <a:latin typeface="Times New Roman" panose="02020603050405020304" pitchFamily="18" charset="0"/>
                <a:cs typeface="Times New Roman" panose="02020603050405020304" pitchFamily="18" charset="0"/>
              </a:rPr>
              <a:t> </a:t>
            </a:r>
            <a:r>
              <a:rPr lang="en-IN" sz="1400" spc="85" dirty="0" err="1">
                <a:latin typeface="Times New Roman" panose="02020603050405020304" pitchFamily="18" charset="0"/>
                <a:cs typeface="Times New Roman" panose="02020603050405020304" pitchFamily="18" charset="0"/>
              </a:rPr>
              <a:t>df.dataframeName</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650"/>
              </a:spcBef>
            </a:pPr>
            <a:r>
              <a:rPr lang="en-IN" sz="1400" spc="60" dirty="0" err="1">
                <a:latin typeface="Times New Roman" panose="02020603050405020304" pitchFamily="18" charset="0"/>
                <a:cs typeface="Times New Roman" panose="02020603050405020304" pitchFamily="18" charset="0"/>
              </a:rPr>
              <a:t>df</a:t>
            </a:r>
            <a:r>
              <a:rPr lang="en-IN" sz="1400" spc="-114"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t>
            </a:r>
            <a:r>
              <a:rPr lang="en-IN" sz="1400" spc="65" dirty="0" err="1">
                <a:latin typeface="Times New Roman" panose="02020603050405020304" pitchFamily="18" charset="0"/>
                <a:cs typeface="Times New Roman" panose="02020603050405020304" pitchFamily="18" charset="0"/>
              </a:rPr>
              <a:t>df.dropna</a:t>
            </a:r>
            <a:r>
              <a:rPr lang="en-IN" sz="1400" spc="65" dirty="0">
                <a:latin typeface="Times New Roman" panose="02020603050405020304" pitchFamily="18" charset="0"/>
                <a:cs typeface="Times New Roman" panose="02020603050405020304" pitchFamily="18" charset="0"/>
              </a:rPr>
              <a:t>(‘columns’)</a:t>
            </a:r>
            <a:r>
              <a:rPr lang="en-IN" sz="1400" spc="-190" dirty="0">
                <a:latin typeface="Times New Roman" panose="02020603050405020304" pitchFamily="18" charset="0"/>
                <a:cs typeface="Times New Roman" panose="02020603050405020304" pitchFamily="18" charset="0"/>
              </a:rPr>
              <a:t> </a:t>
            </a:r>
            <a:r>
              <a:rPr lang="en-IN" sz="1400" spc="285" dirty="0">
                <a:latin typeface="Times New Roman" panose="02020603050405020304" pitchFamily="18" charset="0"/>
                <a:cs typeface="Times New Roman" panose="02020603050405020304" pitchFamily="18" charset="0"/>
              </a:rPr>
              <a:t>#</a:t>
            </a:r>
            <a:r>
              <a:rPr lang="en-IN" sz="1400" spc="-90" dirty="0">
                <a:latin typeface="Times New Roman" panose="02020603050405020304" pitchFamily="18" charset="0"/>
                <a:cs typeface="Times New Roman" panose="02020603050405020304" pitchFamily="18" charset="0"/>
              </a:rPr>
              <a:t> </a:t>
            </a:r>
            <a:r>
              <a:rPr lang="en-IN" sz="1400" spc="105" dirty="0">
                <a:latin typeface="Times New Roman" panose="02020603050405020304" pitchFamily="18" charset="0"/>
                <a:cs typeface="Times New Roman" panose="02020603050405020304" pitchFamily="18" charset="0"/>
              </a:rPr>
              <a:t>drop</a:t>
            </a:r>
            <a:r>
              <a:rPr lang="en-IN" sz="1400" spc="-105" dirty="0">
                <a:latin typeface="Times New Roman" panose="02020603050405020304" pitchFamily="18" charset="0"/>
                <a:cs typeface="Times New Roman" panose="02020603050405020304" pitchFamily="18" charset="0"/>
              </a:rPr>
              <a:t> </a:t>
            </a:r>
            <a:r>
              <a:rPr lang="en-IN" sz="1400" spc="75" dirty="0">
                <a:latin typeface="Times New Roman" panose="02020603050405020304" pitchFamily="18" charset="0"/>
                <a:cs typeface="Times New Roman" panose="02020603050405020304" pitchFamily="18" charset="0"/>
              </a:rPr>
              <a:t>columns</a:t>
            </a:r>
            <a:r>
              <a:rPr lang="en-IN" sz="1400" spc="15"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with</a:t>
            </a:r>
            <a:r>
              <a:rPr lang="en-IN" sz="1400" spc="-105" dirty="0">
                <a:latin typeface="Times New Roman" panose="02020603050405020304" pitchFamily="18" charset="0"/>
                <a:cs typeface="Times New Roman" panose="02020603050405020304" pitchFamily="18" charset="0"/>
              </a:rPr>
              <a:t> </a:t>
            </a:r>
            <a:r>
              <a:rPr lang="en-IN" sz="1400" spc="150" dirty="0" err="1">
                <a:latin typeface="Times New Roman" panose="02020603050405020304" pitchFamily="18" charset="0"/>
                <a:cs typeface="Times New Roman" panose="02020603050405020304" pitchFamily="18" charset="0"/>
              </a:rPr>
              <a:t>NaN</a:t>
            </a:r>
            <a:endParaRPr lang="en-IN" sz="1400" dirty="0">
              <a:latin typeface="Times New Roman" panose="02020603050405020304" pitchFamily="18" charset="0"/>
              <a:cs typeface="Times New Roman" panose="02020603050405020304" pitchFamily="18" charset="0"/>
            </a:endParaRPr>
          </a:p>
          <a:p>
            <a:pPr marL="12700" marR="450850" indent="200025" algn="just">
              <a:lnSpc>
                <a:spcPct val="76000"/>
              </a:lnSpc>
              <a:spcBef>
                <a:spcPts val="1125"/>
              </a:spcBef>
            </a:pPr>
            <a:r>
              <a:rPr lang="en-IN" sz="1400" spc="60" dirty="0" err="1">
                <a:latin typeface="Times New Roman" panose="02020603050405020304" pitchFamily="18" charset="0"/>
                <a:cs typeface="Times New Roman" panose="02020603050405020304" pitchFamily="18" charset="0"/>
              </a:rPr>
              <a:t>df</a:t>
            </a:r>
            <a:r>
              <a:rPr lang="en-IN" sz="1400" spc="-120"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t>
            </a:r>
            <a:r>
              <a:rPr lang="en-IN" sz="1400" spc="50" dirty="0" err="1">
                <a:latin typeface="Times New Roman" panose="02020603050405020304" pitchFamily="18" charset="0"/>
                <a:cs typeface="Times New Roman" panose="02020603050405020304" pitchFamily="18" charset="0"/>
              </a:rPr>
              <a:t>df</a:t>
            </a:r>
            <a:r>
              <a:rPr lang="en-IN" sz="1400" spc="50" dirty="0">
                <a:latin typeface="Times New Roman" panose="02020603050405020304" pitchFamily="18" charset="0"/>
                <a:cs typeface="Times New Roman" panose="02020603050405020304" pitchFamily="18" charset="0"/>
              </a:rPr>
              <a:t>[[col</a:t>
            </a:r>
            <a:r>
              <a:rPr lang="en-IN" sz="1400" spc="-100" dirty="0">
                <a:latin typeface="Times New Roman" panose="02020603050405020304" pitchFamily="18" charset="0"/>
                <a:cs typeface="Times New Roman" panose="02020603050405020304" pitchFamily="18" charset="0"/>
              </a:rPr>
              <a:t> </a:t>
            </a:r>
            <a:r>
              <a:rPr lang="en-IN" sz="1400" spc="-20" dirty="0">
                <a:latin typeface="Times New Roman" panose="02020603050405020304" pitchFamily="18" charset="0"/>
                <a:cs typeface="Times New Roman" panose="02020603050405020304" pitchFamily="18" charset="0"/>
              </a:rPr>
              <a:t>for</a:t>
            </a:r>
            <a:r>
              <a:rPr lang="en-IN" sz="1400" spc="-95" dirty="0">
                <a:latin typeface="Times New Roman" panose="02020603050405020304" pitchFamily="18" charset="0"/>
                <a:cs typeface="Times New Roman" panose="02020603050405020304" pitchFamily="18" charset="0"/>
              </a:rPr>
              <a:t> </a:t>
            </a:r>
            <a:r>
              <a:rPr lang="en-IN" sz="1400" spc="70" dirty="0">
                <a:latin typeface="Times New Roman" panose="02020603050405020304" pitchFamily="18" charset="0"/>
                <a:cs typeface="Times New Roman" panose="02020603050405020304" pitchFamily="18" charset="0"/>
              </a:rPr>
              <a:t>col</a:t>
            </a:r>
            <a:r>
              <a:rPr lang="en-IN" sz="1400" spc="-25"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in</a:t>
            </a:r>
            <a:r>
              <a:rPr lang="en-IN" sz="1400" spc="90" dirty="0">
                <a:latin typeface="Times New Roman" panose="02020603050405020304" pitchFamily="18" charset="0"/>
                <a:cs typeface="Times New Roman" panose="02020603050405020304" pitchFamily="18" charset="0"/>
              </a:rPr>
              <a:t> </a:t>
            </a:r>
            <a:r>
              <a:rPr lang="en-IN" sz="1400" spc="60" dirty="0" err="1">
                <a:latin typeface="Times New Roman" panose="02020603050405020304" pitchFamily="18" charset="0"/>
                <a:cs typeface="Times New Roman" panose="02020603050405020304" pitchFamily="18" charset="0"/>
              </a:rPr>
              <a:t>df</a:t>
            </a:r>
            <a:r>
              <a:rPr lang="en-IN" sz="1400" spc="-120" dirty="0">
                <a:latin typeface="Times New Roman" panose="02020603050405020304" pitchFamily="18" charset="0"/>
                <a:cs typeface="Times New Roman" panose="02020603050405020304" pitchFamily="18" charset="0"/>
              </a:rPr>
              <a:t> if</a:t>
            </a:r>
            <a:r>
              <a:rPr lang="en-IN" sz="1400" spc="40" dirty="0">
                <a:latin typeface="Times New Roman" panose="02020603050405020304" pitchFamily="18" charset="0"/>
                <a:cs typeface="Times New Roman" panose="02020603050405020304" pitchFamily="18" charset="0"/>
              </a:rPr>
              <a:t> </a:t>
            </a:r>
            <a:r>
              <a:rPr lang="en-IN" sz="1400" spc="45" dirty="0" err="1">
                <a:latin typeface="Times New Roman" panose="02020603050405020304" pitchFamily="18" charset="0"/>
                <a:cs typeface="Times New Roman" panose="02020603050405020304" pitchFamily="18" charset="0"/>
              </a:rPr>
              <a:t>df</a:t>
            </a:r>
            <a:r>
              <a:rPr lang="en-IN" sz="1400" spc="45" dirty="0">
                <a:latin typeface="Times New Roman" panose="02020603050405020304" pitchFamily="18" charset="0"/>
                <a:cs typeface="Times New Roman" panose="02020603050405020304" pitchFamily="18" charset="0"/>
              </a:rPr>
              <a:t>[col].</a:t>
            </a:r>
            <a:r>
              <a:rPr lang="en-IN" sz="1400" spc="45" dirty="0" err="1">
                <a:latin typeface="Times New Roman" panose="02020603050405020304" pitchFamily="18" charset="0"/>
                <a:cs typeface="Times New Roman" panose="02020603050405020304" pitchFamily="18" charset="0"/>
              </a:rPr>
              <a:t>nunique</a:t>
            </a:r>
            <a:r>
              <a:rPr lang="en-IN" sz="1400" spc="45" dirty="0">
                <a:latin typeface="Times New Roman" panose="02020603050405020304" pitchFamily="18" charset="0"/>
                <a:cs typeface="Times New Roman" panose="02020603050405020304" pitchFamily="18" charset="0"/>
              </a:rPr>
              <a:t>()</a:t>
            </a:r>
            <a:r>
              <a:rPr lang="en-IN" sz="1400" spc="-195"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&gt;</a:t>
            </a:r>
            <a:r>
              <a:rPr lang="en-IN" sz="1400" spc="-8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a:t>
            </a:r>
            <a:r>
              <a:rPr lang="en-IN" sz="1400" spc="-170" dirty="0">
                <a:latin typeface="Times New Roman" panose="02020603050405020304" pitchFamily="18" charset="0"/>
                <a:cs typeface="Times New Roman" panose="02020603050405020304" pitchFamily="18" charset="0"/>
              </a:rPr>
              <a:t> </a:t>
            </a:r>
            <a:r>
              <a:rPr lang="en-IN" sz="1400" spc="285" dirty="0">
                <a:latin typeface="Times New Roman" panose="02020603050405020304" pitchFamily="18" charset="0"/>
                <a:cs typeface="Times New Roman" panose="02020603050405020304" pitchFamily="18" charset="0"/>
              </a:rPr>
              <a:t>#</a:t>
            </a:r>
            <a:r>
              <a:rPr lang="en-IN" sz="1400" spc="-15" dirty="0">
                <a:latin typeface="Times New Roman" panose="02020603050405020304" pitchFamily="18" charset="0"/>
                <a:cs typeface="Times New Roman" panose="02020603050405020304" pitchFamily="18" charset="0"/>
              </a:rPr>
              <a:t> </a:t>
            </a:r>
            <a:r>
              <a:rPr lang="en-IN" sz="1400" spc="120" dirty="0">
                <a:latin typeface="Times New Roman" panose="02020603050405020304" pitchFamily="18" charset="0"/>
                <a:cs typeface="Times New Roman" panose="02020603050405020304" pitchFamily="18" charset="0"/>
              </a:rPr>
              <a:t>keep</a:t>
            </a:r>
            <a:r>
              <a:rPr lang="en-IN" sz="1400" spc="-40" dirty="0">
                <a:latin typeface="Times New Roman" panose="02020603050405020304" pitchFamily="18" charset="0"/>
                <a:cs typeface="Times New Roman" panose="02020603050405020304" pitchFamily="18" charset="0"/>
              </a:rPr>
              <a:t> </a:t>
            </a:r>
            <a:r>
              <a:rPr lang="en-IN" sz="1400" spc="70" dirty="0">
                <a:latin typeface="Times New Roman" panose="02020603050405020304" pitchFamily="18" charset="0"/>
                <a:cs typeface="Times New Roman" panose="02020603050405020304" pitchFamily="18" charset="0"/>
              </a:rPr>
              <a:t>columns</a:t>
            </a:r>
            <a:r>
              <a:rPr lang="en-IN" sz="1400" spc="-70" dirty="0">
                <a:latin typeface="Times New Roman" panose="02020603050405020304" pitchFamily="18" charset="0"/>
                <a:cs typeface="Times New Roman" panose="02020603050405020304" pitchFamily="18" charset="0"/>
              </a:rPr>
              <a:t> </a:t>
            </a:r>
            <a:r>
              <a:rPr lang="en-IN" sz="1400" spc="90" dirty="0">
                <a:latin typeface="Times New Roman" panose="02020603050405020304" pitchFamily="18" charset="0"/>
                <a:cs typeface="Times New Roman" panose="02020603050405020304" pitchFamily="18" charset="0"/>
              </a:rPr>
              <a:t>where</a:t>
            </a:r>
            <a:r>
              <a:rPr lang="en-IN" sz="1400" spc="-145" dirty="0">
                <a:latin typeface="Times New Roman" panose="02020603050405020304" pitchFamily="18" charset="0"/>
                <a:cs typeface="Times New Roman" panose="02020603050405020304" pitchFamily="18" charset="0"/>
              </a:rPr>
              <a:t> </a:t>
            </a:r>
            <a:r>
              <a:rPr lang="en-IN" sz="1400" spc="55" dirty="0">
                <a:latin typeface="Times New Roman" panose="02020603050405020304" pitchFamily="18" charset="0"/>
                <a:cs typeface="Times New Roman" panose="02020603050405020304" pitchFamily="18" charset="0"/>
              </a:rPr>
              <a:t>there</a:t>
            </a:r>
            <a:r>
              <a:rPr lang="en-IN" sz="1400" spc="-145" dirty="0">
                <a:latin typeface="Times New Roman" panose="02020603050405020304" pitchFamily="18" charset="0"/>
                <a:cs typeface="Times New Roman" panose="02020603050405020304" pitchFamily="18" charset="0"/>
              </a:rPr>
              <a:t> </a:t>
            </a:r>
            <a:r>
              <a:rPr lang="en-IN" sz="1400" spc="95" dirty="0">
                <a:latin typeface="Times New Roman" panose="02020603050405020304" pitchFamily="18" charset="0"/>
                <a:cs typeface="Times New Roman" panose="02020603050405020304" pitchFamily="18" charset="0"/>
              </a:rPr>
              <a:t>are</a:t>
            </a:r>
            <a:r>
              <a:rPr lang="en-IN" sz="1400" spc="-65" dirty="0">
                <a:latin typeface="Times New Roman" panose="02020603050405020304" pitchFamily="18" charset="0"/>
                <a:cs typeface="Times New Roman" panose="02020603050405020304" pitchFamily="18" charset="0"/>
              </a:rPr>
              <a:t> </a:t>
            </a:r>
            <a:r>
              <a:rPr lang="en-IN" sz="1400" spc="75" dirty="0">
                <a:latin typeface="Times New Roman" panose="02020603050405020304" pitchFamily="18" charset="0"/>
                <a:cs typeface="Times New Roman" panose="02020603050405020304" pitchFamily="18" charset="0"/>
              </a:rPr>
              <a:t>more</a:t>
            </a:r>
            <a:r>
              <a:rPr lang="en-IN" sz="1400" spc="-65" dirty="0">
                <a:latin typeface="Times New Roman" panose="02020603050405020304" pitchFamily="18" charset="0"/>
                <a:cs typeface="Times New Roman" panose="02020603050405020304" pitchFamily="18" charset="0"/>
              </a:rPr>
              <a:t> </a:t>
            </a:r>
            <a:r>
              <a:rPr lang="en-IN" sz="1400" spc="110" dirty="0">
                <a:latin typeface="Times New Roman" panose="02020603050405020304" pitchFamily="18" charset="0"/>
                <a:cs typeface="Times New Roman" panose="02020603050405020304" pitchFamily="18" charset="0"/>
              </a:rPr>
              <a:t>than</a:t>
            </a:r>
            <a:r>
              <a:rPr lang="en-IN" sz="1400" spc="-16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 </a:t>
            </a:r>
            <a:r>
              <a:rPr lang="en-IN" sz="1400" spc="90" dirty="0">
                <a:latin typeface="Times New Roman" panose="02020603050405020304" pitchFamily="18" charset="0"/>
                <a:cs typeface="Times New Roman" panose="02020603050405020304" pitchFamily="18" charset="0"/>
              </a:rPr>
              <a:t>unique</a:t>
            </a:r>
            <a:r>
              <a:rPr lang="en-IN" sz="1400" spc="-140" dirty="0">
                <a:latin typeface="Times New Roman" panose="02020603050405020304" pitchFamily="18" charset="0"/>
                <a:cs typeface="Times New Roman" panose="02020603050405020304" pitchFamily="18" charset="0"/>
              </a:rPr>
              <a:t> </a:t>
            </a:r>
            <a:r>
              <a:rPr lang="en-IN" sz="1400" spc="100" dirty="0">
                <a:latin typeface="Times New Roman" panose="02020603050405020304" pitchFamily="18" charset="0"/>
                <a:cs typeface="Times New Roman" panose="02020603050405020304" pitchFamily="18" charset="0"/>
              </a:rPr>
              <a:t>v</a:t>
            </a:r>
            <a:r>
              <a:rPr lang="en-IN" sz="1400" spc="-229" dirty="0">
                <a:latin typeface="Times New Roman" panose="02020603050405020304" pitchFamily="18" charset="0"/>
                <a:cs typeface="Times New Roman" panose="02020603050405020304" pitchFamily="18" charset="0"/>
              </a:rPr>
              <a:t> </a:t>
            </a:r>
            <a:r>
              <a:rPr lang="en-IN" sz="1400" spc="35" dirty="0" err="1">
                <a:latin typeface="Times New Roman" panose="02020603050405020304" pitchFamily="18" charset="0"/>
                <a:cs typeface="Times New Roman" panose="02020603050405020304" pitchFamily="18" charset="0"/>
              </a:rPr>
              <a:t>alues</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720"/>
              </a:spcBef>
            </a:pPr>
            <a:r>
              <a:rPr lang="en-IN" sz="1400" spc="-130" dirty="0">
                <a:latin typeface="Times New Roman" panose="02020603050405020304" pitchFamily="18" charset="0"/>
                <a:cs typeface="Times New Roman" panose="02020603050405020304" pitchFamily="18" charset="0"/>
              </a:rPr>
              <a:t>if</a:t>
            </a:r>
            <a:r>
              <a:rPr lang="en-IN" sz="1400" spc="-35" dirty="0">
                <a:latin typeface="Times New Roman" panose="02020603050405020304" pitchFamily="18" charset="0"/>
                <a:cs typeface="Times New Roman" panose="02020603050405020304" pitchFamily="18" charset="0"/>
              </a:rPr>
              <a:t> </a:t>
            </a:r>
            <a:r>
              <a:rPr lang="en-IN" sz="1400" spc="65" dirty="0" err="1">
                <a:latin typeface="Times New Roman" panose="02020603050405020304" pitchFamily="18" charset="0"/>
                <a:cs typeface="Times New Roman" panose="02020603050405020304" pitchFamily="18" charset="0"/>
              </a:rPr>
              <a:t>df.shape</a:t>
            </a:r>
            <a:r>
              <a:rPr lang="en-IN" sz="1400" spc="65" dirty="0">
                <a:latin typeface="Times New Roman" panose="02020603050405020304" pitchFamily="18" charset="0"/>
                <a:cs typeface="Times New Roman" panose="02020603050405020304" pitchFamily="18" charset="0"/>
              </a:rPr>
              <a:t>[1]</a:t>
            </a:r>
            <a:r>
              <a:rPr lang="en-IN" sz="1400" spc="-165"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&lt;</a:t>
            </a:r>
            <a:r>
              <a:rPr lang="en-IN" sz="1400" spc="-75" dirty="0">
                <a:latin typeface="Times New Roman" panose="02020603050405020304" pitchFamily="18" charset="0"/>
                <a:cs typeface="Times New Roman" panose="02020603050405020304" pitchFamily="18" charset="0"/>
              </a:rPr>
              <a:t> </a:t>
            </a:r>
            <a:r>
              <a:rPr lang="en-IN" sz="1400" spc="-25"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p>
            <a:pPr marL="403225" algn="just">
              <a:lnSpc>
                <a:spcPts val="1515"/>
              </a:lnSpc>
              <a:spcBef>
                <a:spcPts val="650"/>
              </a:spcBef>
            </a:pPr>
            <a:r>
              <a:rPr lang="en-IN" sz="1400" spc="20" dirty="0">
                <a:latin typeface="Times New Roman" panose="02020603050405020304" pitchFamily="18" charset="0"/>
                <a:cs typeface="Times New Roman" panose="02020603050405020304" pitchFamily="18" charset="0"/>
              </a:rPr>
              <a:t>print(</a:t>
            </a:r>
            <a:r>
              <a:rPr lang="en-IN" sz="1400" spc="20" dirty="0" err="1">
                <a:latin typeface="Times New Roman" panose="02020603050405020304" pitchFamily="18" charset="0"/>
                <a:cs typeface="Times New Roman" panose="02020603050405020304" pitchFamily="18" charset="0"/>
              </a:rPr>
              <a:t>f’No</a:t>
            </a:r>
            <a:r>
              <a:rPr lang="en-IN" sz="1400" spc="-215" dirty="0">
                <a:latin typeface="Times New Roman" panose="02020603050405020304" pitchFamily="18" charset="0"/>
                <a:cs typeface="Times New Roman" panose="02020603050405020304" pitchFamily="18" charset="0"/>
              </a:rPr>
              <a:t> </a:t>
            </a:r>
            <a:r>
              <a:rPr lang="en-IN" sz="1400" spc="30" dirty="0">
                <a:latin typeface="Times New Roman" panose="02020603050405020304" pitchFamily="18" charset="0"/>
                <a:cs typeface="Times New Roman" panose="02020603050405020304" pitchFamily="18" charset="0"/>
              </a:rPr>
              <a:t>correlation</a:t>
            </a:r>
            <a:r>
              <a:rPr lang="en-IN" sz="1400" spc="20" dirty="0">
                <a:latin typeface="Times New Roman" panose="02020603050405020304" pitchFamily="18" charset="0"/>
                <a:cs typeface="Times New Roman" panose="02020603050405020304" pitchFamily="18" charset="0"/>
              </a:rPr>
              <a:t> plots</a:t>
            </a:r>
            <a:r>
              <a:rPr lang="en-IN" sz="1400" spc="-50" dirty="0">
                <a:latin typeface="Times New Roman" panose="02020603050405020304" pitchFamily="18" charset="0"/>
                <a:cs typeface="Times New Roman" panose="02020603050405020304" pitchFamily="18" charset="0"/>
              </a:rPr>
              <a:t> </a:t>
            </a:r>
            <a:r>
              <a:rPr lang="en-IN" sz="1400" spc="65" dirty="0">
                <a:latin typeface="Times New Roman" panose="02020603050405020304" pitchFamily="18" charset="0"/>
                <a:cs typeface="Times New Roman" panose="02020603050405020304" pitchFamily="18" charset="0"/>
              </a:rPr>
              <a:t>shown:</a:t>
            </a:r>
            <a:r>
              <a:rPr lang="en-IN" sz="1400" spc="-120" dirty="0">
                <a:latin typeface="Times New Roman" panose="02020603050405020304" pitchFamily="18" charset="0"/>
                <a:cs typeface="Times New Roman" panose="02020603050405020304" pitchFamily="18" charset="0"/>
              </a:rPr>
              <a:t> </a:t>
            </a:r>
            <a:r>
              <a:rPr lang="en-IN" sz="1400" spc="30" dirty="0">
                <a:latin typeface="Times New Roman" panose="02020603050405020304" pitchFamily="18" charset="0"/>
                <a:cs typeface="Times New Roman" panose="02020603050405020304" pitchFamily="18" charset="0"/>
              </a:rPr>
              <a:t>The</a:t>
            </a:r>
            <a:r>
              <a:rPr lang="en-IN" sz="1400" spc="-40" dirty="0">
                <a:latin typeface="Times New Roman" panose="02020603050405020304" pitchFamily="18" charset="0"/>
                <a:cs typeface="Times New Roman" panose="02020603050405020304" pitchFamily="18" charset="0"/>
              </a:rPr>
              <a:t> </a:t>
            </a:r>
            <a:r>
              <a:rPr lang="en-IN" sz="1400" spc="95" dirty="0">
                <a:latin typeface="Times New Roman" panose="02020603050405020304" pitchFamily="18" charset="0"/>
                <a:cs typeface="Times New Roman" panose="02020603050405020304" pitchFamily="18" charset="0"/>
              </a:rPr>
              <a:t>number</a:t>
            </a:r>
            <a:r>
              <a:rPr lang="en-IN" sz="1400" spc="-75" dirty="0">
                <a:latin typeface="Times New Roman" panose="02020603050405020304" pitchFamily="18" charset="0"/>
                <a:cs typeface="Times New Roman" panose="02020603050405020304" pitchFamily="18" charset="0"/>
              </a:rPr>
              <a:t> </a:t>
            </a:r>
            <a:r>
              <a:rPr lang="en-IN" sz="1400" spc="30" dirty="0">
                <a:latin typeface="Times New Roman" panose="02020603050405020304" pitchFamily="18" charset="0"/>
                <a:cs typeface="Times New Roman" panose="02020603050405020304" pitchFamily="18" charset="0"/>
              </a:rPr>
              <a:t>of</a:t>
            </a:r>
            <a:r>
              <a:rPr lang="en-IN" sz="1400" spc="-10" dirty="0">
                <a:latin typeface="Times New Roman" panose="02020603050405020304" pitchFamily="18" charset="0"/>
                <a:cs typeface="Times New Roman" panose="02020603050405020304" pitchFamily="18" charset="0"/>
              </a:rPr>
              <a:t> </a:t>
            </a:r>
            <a:r>
              <a:rPr lang="en-IN" sz="1400" spc="95" dirty="0">
                <a:latin typeface="Times New Roman" panose="02020603050405020304" pitchFamily="18" charset="0"/>
                <a:cs typeface="Times New Roman" panose="02020603050405020304" pitchFamily="18" charset="0"/>
              </a:rPr>
              <a:t>non-</a:t>
            </a:r>
            <a:r>
              <a:rPr lang="en-IN" sz="1400" spc="175" dirty="0" err="1">
                <a:latin typeface="Times New Roman" panose="02020603050405020304" pitchFamily="18" charset="0"/>
                <a:cs typeface="Times New Roman" panose="02020603050405020304" pitchFamily="18" charset="0"/>
              </a:rPr>
              <a:t>NaN</a:t>
            </a:r>
            <a:r>
              <a:rPr lang="en-IN" sz="1400" spc="-185" dirty="0">
                <a:latin typeface="Times New Roman" panose="02020603050405020304" pitchFamily="18" charset="0"/>
                <a:cs typeface="Times New Roman" panose="02020603050405020304" pitchFamily="18" charset="0"/>
              </a:rPr>
              <a:t> </a:t>
            </a:r>
            <a:r>
              <a:rPr lang="en-IN" sz="1400" spc="30" dirty="0">
                <a:latin typeface="Times New Roman" panose="02020603050405020304" pitchFamily="18" charset="0"/>
                <a:cs typeface="Times New Roman" panose="02020603050405020304" pitchFamily="18" charset="0"/>
              </a:rPr>
              <a:t>or</a:t>
            </a:r>
            <a:r>
              <a:rPr lang="en-IN" sz="1400" spc="5" dirty="0">
                <a:latin typeface="Times New Roman" panose="02020603050405020304" pitchFamily="18" charset="0"/>
                <a:cs typeface="Times New Roman" panose="02020603050405020304" pitchFamily="18" charset="0"/>
              </a:rPr>
              <a:t> </a:t>
            </a:r>
            <a:r>
              <a:rPr lang="en-IN" sz="1400" spc="85" dirty="0">
                <a:latin typeface="Times New Roman" panose="02020603050405020304" pitchFamily="18" charset="0"/>
                <a:cs typeface="Times New Roman" panose="02020603050405020304" pitchFamily="18" charset="0"/>
              </a:rPr>
              <a:t>constant</a:t>
            </a:r>
            <a:r>
              <a:rPr lang="en-IN" sz="1400" spc="-135" dirty="0">
                <a:latin typeface="Times New Roman" panose="02020603050405020304" pitchFamily="18" charset="0"/>
                <a:cs typeface="Times New Roman" panose="02020603050405020304" pitchFamily="18" charset="0"/>
              </a:rPr>
              <a:t> </a:t>
            </a:r>
            <a:r>
              <a:rPr lang="en-IN" sz="1400" spc="70" dirty="0">
                <a:latin typeface="Times New Roman" panose="02020603050405020304" pitchFamily="18" charset="0"/>
                <a:cs typeface="Times New Roman" panose="02020603050405020304" pitchFamily="18" charset="0"/>
              </a:rPr>
              <a:t>columns</a:t>
            </a:r>
            <a:r>
              <a:rPr lang="en-IN" sz="1400" spc="-45" dirty="0">
                <a:latin typeface="Times New Roman" panose="02020603050405020304" pitchFamily="18" charset="0"/>
                <a:cs typeface="Times New Roman" panose="02020603050405020304" pitchFamily="18" charset="0"/>
              </a:rPr>
              <a:t> </a:t>
            </a:r>
            <a:r>
              <a:rPr lang="en-IN" sz="1400" spc="30" dirty="0">
                <a:latin typeface="Times New Roman" panose="02020603050405020304" pitchFamily="18" charset="0"/>
                <a:cs typeface="Times New Roman" panose="02020603050405020304" pitchFamily="18" charset="0"/>
              </a:rPr>
              <a:t>({</a:t>
            </a:r>
            <a:r>
              <a:rPr lang="en-IN" sz="1400" spc="30" dirty="0" err="1">
                <a:latin typeface="Times New Roman" panose="02020603050405020304" pitchFamily="18" charset="0"/>
                <a:cs typeface="Times New Roman" panose="02020603050405020304" pitchFamily="18" charset="0"/>
              </a:rPr>
              <a:t>df.shape</a:t>
            </a:r>
            <a:r>
              <a:rPr lang="en-IN" sz="1400" spc="30" dirty="0">
                <a:latin typeface="Times New Roman" panose="02020603050405020304" pitchFamily="18" charset="0"/>
                <a:cs typeface="Times New Roman" panose="02020603050405020304" pitchFamily="18" charset="0"/>
              </a:rPr>
              <a:t>[1]})</a:t>
            </a:r>
            <a:r>
              <a:rPr lang="en-IN" sz="1400" spc="-95" dirty="0">
                <a:latin typeface="Times New Roman" panose="02020603050405020304" pitchFamily="18" charset="0"/>
                <a:cs typeface="Times New Roman" panose="02020603050405020304" pitchFamily="18" charset="0"/>
              </a:rPr>
              <a:t> </a:t>
            </a:r>
            <a:r>
              <a:rPr lang="en-IN" sz="1400" spc="-25" dirty="0">
                <a:latin typeface="Times New Roman" panose="02020603050405020304" pitchFamily="18" charset="0"/>
                <a:cs typeface="Times New Roman" panose="02020603050405020304" pitchFamily="18" charset="0"/>
              </a:rPr>
              <a:t>is</a:t>
            </a:r>
            <a:endParaRPr lang="en-IN" sz="1400" dirty="0">
              <a:latin typeface="Times New Roman" panose="02020603050405020304" pitchFamily="18" charset="0"/>
              <a:cs typeface="Times New Roman" panose="02020603050405020304" pitchFamily="18" charset="0"/>
            </a:endParaRPr>
          </a:p>
          <a:p>
            <a:pPr marL="12700" algn="just">
              <a:lnSpc>
                <a:spcPts val="1515"/>
              </a:lnSpc>
            </a:pPr>
            <a:r>
              <a:rPr lang="en-IN" sz="1400" spc="-10" dirty="0">
                <a:latin typeface="Times New Roman" panose="02020603050405020304" pitchFamily="18" charset="0"/>
                <a:cs typeface="Times New Roman" panose="02020603050405020304" pitchFamily="18" charset="0"/>
              </a:rPr>
              <a:t>less</a:t>
            </a:r>
            <a:r>
              <a:rPr lang="en-IN" sz="1400" spc="-75" dirty="0">
                <a:latin typeface="Times New Roman" panose="02020603050405020304" pitchFamily="18" charset="0"/>
                <a:cs typeface="Times New Roman" panose="02020603050405020304" pitchFamily="18" charset="0"/>
              </a:rPr>
              <a:t> </a:t>
            </a:r>
            <a:r>
              <a:rPr lang="en-IN" sz="1400" spc="105" dirty="0">
                <a:latin typeface="Times New Roman" panose="02020603050405020304" pitchFamily="18" charset="0"/>
                <a:cs typeface="Times New Roman" panose="02020603050405020304" pitchFamily="18" charset="0"/>
              </a:rPr>
              <a:t>than</a:t>
            </a:r>
            <a:r>
              <a:rPr lang="en-IN" sz="1400" spc="-170" dirty="0">
                <a:latin typeface="Times New Roman" panose="02020603050405020304" pitchFamily="18" charset="0"/>
                <a:cs typeface="Times New Roman" panose="02020603050405020304" pitchFamily="18" charset="0"/>
              </a:rPr>
              <a:t> </a:t>
            </a:r>
            <a:r>
              <a:rPr lang="en-IN" sz="1400" spc="-25"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p>
            <a:pPr marL="403225" algn="just">
              <a:lnSpc>
                <a:spcPct val="100000"/>
              </a:lnSpc>
              <a:spcBef>
                <a:spcPts val="650"/>
              </a:spcBef>
            </a:pPr>
            <a:r>
              <a:rPr lang="en-IN" sz="1400" spc="-10" dirty="0">
                <a:latin typeface="Times New Roman" panose="02020603050405020304" pitchFamily="18" charset="0"/>
                <a:cs typeface="Times New Roman" panose="02020603050405020304" pitchFamily="18" charset="0"/>
              </a:rPr>
              <a:t>return</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645"/>
              </a:spcBef>
            </a:pPr>
            <a:r>
              <a:rPr lang="en-IN" sz="1400" dirty="0" err="1">
                <a:latin typeface="Times New Roman" panose="02020603050405020304" pitchFamily="18" charset="0"/>
                <a:cs typeface="Times New Roman" panose="02020603050405020304" pitchFamily="18" charset="0"/>
              </a:rPr>
              <a:t>corr</a:t>
            </a:r>
            <a:r>
              <a:rPr lang="en-IN" sz="1400" spc="-50"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spc="60" dirty="0">
                <a:latin typeface="Times New Roman" panose="02020603050405020304" pitchFamily="18" charset="0"/>
                <a:cs typeface="Times New Roman" panose="02020603050405020304" pitchFamily="18" charset="0"/>
              </a:rPr>
              <a:t> </a:t>
            </a:r>
            <a:r>
              <a:rPr lang="en-IN" sz="1400" spc="-10" dirty="0" err="1">
                <a:latin typeface="Times New Roman" panose="02020603050405020304" pitchFamily="18" charset="0"/>
                <a:cs typeface="Times New Roman" panose="02020603050405020304" pitchFamily="18" charset="0"/>
              </a:rPr>
              <a:t>df.corr</a:t>
            </a:r>
            <a:r>
              <a:rPr lang="en-IN" sz="1400" spc="-1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12725" marR="258445" algn="just">
              <a:lnSpc>
                <a:spcPct val="138700"/>
              </a:lnSpc>
              <a:spcBef>
                <a:spcPts val="75"/>
              </a:spcBef>
            </a:pPr>
            <a:r>
              <a:rPr lang="en-IN" sz="1400" spc="40" dirty="0" err="1">
                <a:latin typeface="Times New Roman" panose="02020603050405020304" pitchFamily="18" charset="0"/>
                <a:cs typeface="Times New Roman" panose="02020603050405020304" pitchFamily="18" charset="0"/>
              </a:rPr>
              <a:t>plt.figure</a:t>
            </a:r>
            <a:r>
              <a:rPr lang="en-IN" sz="1400" spc="40" dirty="0">
                <a:latin typeface="Times New Roman" panose="02020603050405020304" pitchFamily="18" charset="0"/>
                <a:cs typeface="Times New Roman" panose="02020603050405020304" pitchFamily="18" charset="0"/>
              </a:rPr>
              <a:t>(</a:t>
            </a:r>
            <a:r>
              <a:rPr lang="en-IN" sz="1400" spc="40" dirty="0" err="1">
                <a:latin typeface="Times New Roman" panose="02020603050405020304" pitchFamily="18" charset="0"/>
                <a:cs typeface="Times New Roman" panose="02020603050405020304" pitchFamily="18" charset="0"/>
              </a:rPr>
              <a:t>num</a:t>
            </a:r>
            <a:r>
              <a:rPr lang="en-IN" sz="1400" spc="40" dirty="0">
                <a:latin typeface="Times New Roman" panose="02020603050405020304" pitchFamily="18" charset="0"/>
                <a:cs typeface="Times New Roman" panose="02020603050405020304" pitchFamily="18" charset="0"/>
              </a:rPr>
              <a:t>=None,</a:t>
            </a:r>
            <a:r>
              <a:rPr lang="en-IN" sz="1400" spc="-180" dirty="0">
                <a:latin typeface="Times New Roman" panose="02020603050405020304" pitchFamily="18" charset="0"/>
                <a:cs typeface="Times New Roman" panose="02020603050405020304" pitchFamily="18" charset="0"/>
              </a:rPr>
              <a:t> </a:t>
            </a:r>
            <a:r>
              <a:rPr lang="en-IN" sz="1400" spc="40" dirty="0" err="1">
                <a:latin typeface="Times New Roman" panose="02020603050405020304" pitchFamily="18" charset="0"/>
                <a:cs typeface="Times New Roman" panose="02020603050405020304" pitchFamily="18" charset="0"/>
              </a:rPr>
              <a:t>figsize</a:t>
            </a:r>
            <a:r>
              <a:rPr lang="en-IN" sz="1400" spc="40" dirty="0">
                <a:latin typeface="Times New Roman" panose="02020603050405020304" pitchFamily="18" charset="0"/>
                <a:cs typeface="Times New Roman" panose="02020603050405020304" pitchFamily="18" charset="0"/>
              </a:rPr>
              <a:t>=(</a:t>
            </a:r>
            <a:r>
              <a:rPr lang="en-IN" sz="1400" spc="40" dirty="0" err="1">
                <a:latin typeface="Times New Roman" panose="02020603050405020304" pitchFamily="18" charset="0"/>
                <a:cs typeface="Times New Roman" panose="02020603050405020304" pitchFamily="18" charset="0"/>
              </a:rPr>
              <a:t>graphWidth</a:t>
            </a:r>
            <a:r>
              <a:rPr lang="en-IN" sz="1400" spc="40" dirty="0">
                <a:latin typeface="Times New Roman" panose="02020603050405020304" pitchFamily="18" charset="0"/>
                <a:cs typeface="Times New Roman" panose="02020603050405020304" pitchFamily="18" charset="0"/>
              </a:rPr>
              <a:t>,</a:t>
            </a:r>
            <a:r>
              <a:rPr lang="en-IN" sz="1400" spc="-180" dirty="0">
                <a:latin typeface="Times New Roman" panose="02020603050405020304" pitchFamily="18" charset="0"/>
                <a:cs typeface="Times New Roman" panose="02020603050405020304" pitchFamily="18" charset="0"/>
              </a:rPr>
              <a:t> </a:t>
            </a:r>
            <a:r>
              <a:rPr lang="en-IN" sz="1400" spc="65" dirty="0" err="1">
                <a:latin typeface="Times New Roman" panose="02020603050405020304" pitchFamily="18" charset="0"/>
                <a:cs typeface="Times New Roman" panose="02020603050405020304" pitchFamily="18" charset="0"/>
              </a:rPr>
              <a:t>graphWidth</a:t>
            </a:r>
            <a:r>
              <a:rPr lang="en-IN" sz="1400" spc="65" dirty="0">
                <a:latin typeface="Times New Roman" panose="02020603050405020304" pitchFamily="18" charset="0"/>
                <a:cs typeface="Times New Roman" panose="02020603050405020304" pitchFamily="18" charset="0"/>
              </a:rPr>
              <a:t>),</a:t>
            </a:r>
            <a:r>
              <a:rPr lang="en-IN" sz="1400" spc="-90" dirty="0">
                <a:latin typeface="Times New Roman" panose="02020603050405020304" pitchFamily="18" charset="0"/>
                <a:cs typeface="Times New Roman" panose="02020603050405020304" pitchFamily="18" charset="0"/>
              </a:rPr>
              <a:t> </a:t>
            </a:r>
            <a:r>
              <a:rPr lang="en-IN" sz="1400" spc="55" dirty="0">
                <a:latin typeface="Times New Roman" panose="02020603050405020304" pitchFamily="18" charset="0"/>
                <a:cs typeface="Times New Roman" panose="02020603050405020304" pitchFamily="18" charset="0"/>
              </a:rPr>
              <a:t>dpi=80,</a:t>
            </a:r>
            <a:r>
              <a:rPr lang="en-IN" sz="1400" spc="-170" dirty="0">
                <a:latin typeface="Times New Roman" panose="02020603050405020304" pitchFamily="18" charset="0"/>
                <a:cs typeface="Times New Roman" panose="02020603050405020304" pitchFamily="18" charset="0"/>
              </a:rPr>
              <a:t> </a:t>
            </a:r>
            <a:r>
              <a:rPr lang="en-IN" sz="1400" spc="65" dirty="0" err="1">
                <a:latin typeface="Times New Roman" panose="02020603050405020304" pitchFamily="18" charset="0"/>
                <a:cs typeface="Times New Roman" panose="02020603050405020304" pitchFamily="18" charset="0"/>
              </a:rPr>
              <a:t>facecolor</a:t>
            </a:r>
            <a:r>
              <a:rPr lang="en-IN" sz="1400" spc="65" dirty="0">
                <a:latin typeface="Times New Roman" panose="02020603050405020304" pitchFamily="18" charset="0"/>
                <a:cs typeface="Times New Roman" panose="02020603050405020304" pitchFamily="18" charset="0"/>
              </a:rPr>
              <a:t>=‘w’,</a:t>
            </a:r>
            <a:r>
              <a:rPr lang="en-IN" sz="1400" spc="-80" dirty="0">
                <a:latin typeface="Times New Roman" panose="02020603050405020304" pitchFamily="18" charset="0"/>
                <a:cs typeface="Times New Roman" panose="02020603050405020304" pitchFamily="18" charset="0"/>
              </a:rPr>
              <a:t> </a:t>
            </a:r>
            <a:r>
              <a:rPr lang="en-IN" sz="1400" spc="70" dirty="0" err="1">
                <a:latin typeface="Times New Roman" panose="02020603050405020304" pitchFamily="18" charset="0"/>
                <a:cs typeface="Times New Roman" panose="02020603050405020304" pitchFamily="18" charset="0"/>
              </a:rPr>
              <a:t>edgecolor</a:t>
            </a:r>
            <a:r>
              <a:rPr lang="en-IN" sz="1400" spc="70" dirty="0">
                <a:latin typeface="Times New Roman" panose="02020603050405020304" pitchFamily="18" charset="0"/>
                <a:cs typeface="Times New Roman" panose="02020603050405020304" pitchFamily="18" charset="0"/>
              </a:rPr>
              <a:t>=‘k’) </a:t>
            </a:r>
            <a:r>
              <a:rPr lang="en-IN" sz="1400" spc="80" dirty="0" err="1">
                <a:latin typeface="Times New Roman" panose="02020603050405020304" pitchFamily="18" charset="0"/>
                <a:cs typeface="Times New Roman" panose="02020603050405020304" pitchFamily="18" charset="0"/>
              </a:rPr>
              <a:t>corrMat</a:t>
            </a:r>
            <a:r>
              <a:rPr lang="en-IN" sz="1400" spc="-60"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spc="-65" dirty="0">
                <a:latin typeface="Times New Roman" panose="02020603050405020304" pitchFamily="18" charset="0"/>
                <a:cs typeface="Times New Roman" panose="02020603050405020304" pitchFamily="18" charset="0"/>
              </a:rPr>
              <a:t> </a:t>
            </a:r>
            <a:r>
              <a:rPr lang="en-IN" sz="1400" spc="30" dirty="0" err="1">
                <a:latin typeface="Times New Roman" panose="02020603050405020304" pitchFamily="18" charset="0"/>
                <a:cs typeface="Times New Roman" panose="02020603050405020304" pitchFamily="18" charset="0"/>
              </a:rPr>
              <a:t>plt.matshow</a:t>
            </a:r>
            <a:r>
              <a:rPr lang="en-IN" sz="1400" spc="30" dirty="0">
                <a:latin typeface="Times New Roman" panose="02020603050405020304" pitchFamily="18" charset="0"/>
                <a:cs typeface="Times New Roman" panose="02020603050405020304" pitchFamily="18" charset="0"/>
              </a:rPr>
              <a:t>(</a:t>
            </a:r>
            <a:r>
              <a:rPr lang="en-IN" sz="1400" spc="30" dirty="0" err="1">
                <a:latin typeface="Times New Roman" panose="02020603050405020304" pitchFamily="18" charset="0"/>
                <a:cs typeface="Times New Roman" panose="02020603050405020304" pitchFamily="18" charset="0"/>
              </a:rPr>
              <a:t>corr</a:t>
            </a:r>
            <a:r>
              <a:rPr lang="en-IN" sz="1400" spc="30" dirty="0">
                <a:latin typeface="Times New Roman" panose="02020603050405020304" pitchFamily="18" charset="0"/>
                <a:cs typeface="Times New Roman" panose="02020603050405020304" pitchFamily="18" charset="0"/>
              </a:rPr>
              <a:t>,</a:t>
            </a:r>
            <a:r>
              <a:rPr lang="en-IN" sz="1400" spc="-204" dirty="0">
                <a:latin typeface="Times New Roman" panose="02020603050405020304" pitchFamily="18" charset="0"/>
                <a:cs typeface="Times New Roman" panose="02020603050405020304" pitchFamily="18" charset="0"/>
              </a:rPr>
              <a:t> </a:t>
            </a:r>
            <a:r>
              <a:rPr lang="en-IN" sz="1400" spc="75" dirty="0" err="1">
                <a:latin typeface="Times New Roman" panose="02020603050405020304" pitchFamily="18" charset="0"/>
                <a:cs typeface="Times New Roman" panose="02020603050405020304" pitchFamily="18" charset="0"/>
              </a:rPr>
              <a:t>fignum</a:t>
            </a:r>
            <a:r>
              <a:rPr lang="en-IN" sz="1400" spc="-80" dirty="0">
                <a:latin typeface="Times New Roman" panose="02020603050405020304" pitchFamily="18" charset="0"/>
                <a:cs typeface="Times New Roman" panose="02020603050405020304" pitchFamily="18" charset="0"/>
              </a:rPr>
              <a:t> </a:t>
            </a:r>
            <a:r>
              <a:rPr lang="en-IN" sz="1400" spc="125" dirty="0">
                <a:latin typeface="Times New Roman" panose="02020603050405020304" pitchFamily="18" charset="0"/>
                <a:cs typeface="Times New Roman" panose="02020603050405020304" pitchFamily="18" charset="0"/>
              </a:rPr>
              <a:t>=</a:t>
            </a:r>
            <a:r>
              <a:rPr lang="en-IN" sz="1400" spc="-65" dirty="0">
                <a:latin typeface="Times New Roman" panose="02020603050405020304" pitchFamily="18" charset="0"/>
                <a:cs typeface="Times New Roman" panose="02020603050405020304" pitchFamily="18" charset="0"/>
              </a:rPr>
              <a:t> </a:t>
            </a:r>
            <a:r>
              <a:rPr lang="en-IN" sz="1400" spc="-25"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p>
            <a:pPr marL="212725" marR="3135630" algn="just">
              <a:lnSpc>
                <a:spcPct val="138500"/>
              </a:lnSpc>
            </a:pPr>
            <a:r>
              <a:rPr lang="en-IN" sz="1400" dirty="0" err="1">
                <a:latin typeface="Times New Roman" panose="02020603050405020304" pitchFamily="18" charset="0"/>
                <a:cs typeface="Times New Roman" panose="02020603050405020304" pitchFamily="18" charset="0"/>
              </a:rPr>
              <a:t>plt.xticks</a:t>
            </a:r>
            <a:r>
              <a:rPr lang="en-IN" sz="1400" dirty="0">
                <a:latin typeface="Times New Roman" panose="02020603050405020304" pitchFamily="18" charset="0"/>
                <a:cs typeface="Times New Roman" panose="02020603050405020304" pitchFamily="18" charset="0"/>
              </a:rPr>
              <a:t>(range(</a:t>
            </a:r>
            <a:r>
              <a:rPr lang="en-IN" sz="1400" dirty="0" err="1">
                <a:latin typeface="Times New Roman" panose="02020603050405020304" pitchFamily="18" charset="0"/>
                <a:cs typeface="Times New Roman" panose="02020603050405020304" pitchFamily="18" charset="0"/>
              </a:rPr>
              <a:t>len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corr.columns</a:t>
            </a:r>
            <a:r>
              <a:rPr lang="en-IN" sz="1400" dirty="0">
                <a:latin typeface="Times New Roman" panose="02020603050405020304" pitchFamily="18" charset="0"/>
                <a:cs typeface="Times New Roman" panose="02020603050405020304" pitchFamily="18" charset="0"/>
              </a:rPr>
              <a:t>)),</a:t>
            </a:r>
            <a:r>
              <a:rPr lang="en-IN" sz="1400" spc="35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corr.columns</a:t>
            </a:r>
            <a:r>
              <a:rPr lang="en-IN" sz="1400" dirty="0">
                <a:latin typeface="Times New Roman" panose="02020603050405020304" pitchFamily="18" charset="0"/>
                <a:cs typeface="Times New Roman" panose="02020603050405020304" pitchFamily="18" charset="0"/>
              </a:rPr>
              <a:t>,</a:t>
            </a:r>
            <a:r>
              <a:rPr lang="en-IN" sz="1400" spc="105" dirty="0">
                <a:latin typeface="Times New Roman" panose="02020603050405020304" pitchFamily="18" charset="0"/>
                <a:cs typeface="Times New Roman" panose="02020603050405020304" pitchFamily="18" charset="0"/>
              </a:rPr>
              <a:t>  </a:t>
            </a:r>
            <a:r>
              <a:rPr lang="en-IN" sz="1400" spc="45" dirty="0">
                <a:latin typeface="Times New Roman" panose="02020603050405020304" pitchFamily="18" charset="0"/>
                <a:cs typeface="Times New Roman" panose="02020603050405020304" pitchFamily="18" charset="0"/>
              </a:rPr>
              <a:t>rotation=90) </a:t>
            </a:r>
            <a:r>
              <a:rPr lang="en-IN" sz="1400" dirty="0" err="1">
                <a:latin typeface="Times New Roman" panose="02020603050405020304" pitchFamily="18" charset="0"/>
                <a:cs typeface="Times New Roman" panose="02020603050405020304" pitchFamily="18" charset="0"/>
              </a:rPr>
              <a:t>plt.yticks</a:t>
            </a:r>
            <a:r>
              <a:rPr lang="en-IN" sz="1400" dirty="0">
                <a:latin typeface="Times New Roman" panose="02020603050405020304" pitchFamily="18" charset="0"/>
                <a:cs typeface="Times New Roman" panose="02020603050405020304" pitchFamily="18" charset="0"/>
              </a:rPr>
              <a:t>(range(</a:t>
            </a:r>
            <a:r>
              <a:rPr lang="en-IN" sz="1400" dirty="0" err="1">
                <a:latin typeface="Times New Roman" panose="02020603050405020304" pitchFamily="18" charset="0"/>
                <a:cs typeface="Times New Roman" panose="02020603050405020304" pitchFamily="18" charset="0"/>
              </a:rPr>
              <a:t>len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corr.columns</a:t>
            </a:r>
            <a:r>
              <a:rPr lang="en-IN" sz="1400" dirty="0">
                <a:latin typeface="Times New Roman" panose="02020603050405020304" pitchFamily="18" charset="0"/>
                <a:cs typeface="Times New Roman" panose="02020603050405020304" pitchFamily="18" charset="0"/>
              </a:rPr>
              <a:t>)),</a:t>
            </a:r>
            <a:r>
              <a:rPr lang="en-IN" sz="1400" spc="210" dirty="0">
                <a:latin typeface="Times New Roman" panose="02020603050405020304" pitchFamily="18" charset="0"/>
                <a:cs typeface="Times New Roman" panose="02020603050405020304" pitchFamily="18" charset="0"/>
              </a:rPr>
              <a:t>  </a:t>
            </a:r>
            <a:r>
              <a:rPr lang="en-IN" sz="1400" spc="-10" dirty="0" err="1">
                <a:latin typeface="Times New Roman" panose="02020603050405020304" pitchFamily="18" charset="0"/>
                <a:cs typeface="Times New Roman" panose="02020603050405020304" pitchFamily="18" charset="0"/>
              </a:rPr>
              <a:t>corr.columns</a:t>
            </a:r>
            <a:r>
              <a:rPr lang="en-IN" sz="1400" spc="-1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725"/>
              </a:spcBef>
            </a:pPr>
            <a:r>
              <a:rPr lang="en-IN" sz="1400" spc="-10" dirty="0" err="1">
                <a:latin typeface="Times New Roman" panose="02020603050405020304" pitchFamily="18" charset="0"/>
                <a:cs typeface="Times New Roman" panose="02020603050405020304" pitchFamily="18" charset="0"/>
              </a:rPr>
              <a:t>plt.gca</a:t>
            </a:r>
            <a:r>
              <a:rPr lang="en-IN" sz="1400" spc="-10" dirty="0">
                <a:latin typeface="Times New Roman" panose="02020603050405020304" pitchFamily="18" charset="0"/>
                <a:cs typeface="Times New Roman" panose="02020603050405020304" pitchFamily="18" charset="0"/>
              </a:rPr>
              <a:t>().</a:t>
            </a:r>
            <a:r>
              <a:rPr lang="en-IN" sz="1400" spc="-10" dirty="0" err="1">
                <a:latin typeface="Times New Roman" panose="02020603050405020304" pitchFamily="18" charset="0"/>
                <a:cs typeface="Times New Roman" panose="02020603050405020304" pitchFamily="18" charset="0"/>
              </a:rPr>
              <a:t>xaxis.tick_bottom</a:t>
            </a:r>
            <a:r>
              <a:rPr lang="en-IN" sz="1400" spc="-1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12725" algn="just">
              <a:lnSpc>
                <a:spcPct val="100000"/>
              </a:lnSpc>
              <a:spcBef>
                <a:spcPts val="645"/>
              </a:spcBef>
            </a:pPr>
            <a:r>
              <a:rPr lang="en-IN" sz="1400" spc="-10" dirty="0" err="1">
                <a:latin typeface="Times New Roman" panose="02020603050405020304" pitchFamily="18" charset="0"/>
                <a:cs typeface="Times New Roman" panose="02020603050405020304" pitchFamily="18" charset="0"/>
              </a:rPr>
              <a:t>plt.colorbar</a:t>
            </a:r>
            <a:r>
              <a:rPr lang="en-IN" sz="1400" spc="-10" dirty="0">
                <a:latin typeface="Times New Roman" panose="02020603050405020304" pitchFamily="18" charset="0"/>
                <a:cs typeface="Times New Roman" panose="02020603050405020304" pitchFamily="18" charset="0"/>
              </a:rPr>
              <a:t>(</a:t>
            </a:r>
            <a:r>
              <a:rPr lang="en-IN" sz="1400" spc="-10" dirty="0" err="1">
                <a:latin typeface="Times New Roman" panose="02020603050405020304" pitchFamily="18" charset="0"/>
                <a:cs typeface="Times New Roman" panose="02020603050405020304" pitchFamily="18" charset="0"/>
              </a:rPr>
              <a:t>corrMat</a:t>
            </a:r>
            <a:r>
              <a:rPr lang="en-IN" sz="1400" spc="-1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12725" marR="3761104" algn="just">
              <a:lnSpc>
                <a:spcPct val="138500"/>
              </a:lnSpc>
            </a:pPr>
            <a:r>
              <a:rPr lang="en-IN" sz="1400" spc="-10" dirty="0" err="1">
                <a:latin typeface="Times New Roman" panose="02020603050405020304" pitchFamily="18" charset="0"/>
                <a:cs typeface="Times New Roman" panose="02020603050405020304" pitchFamily="18" charset="0"/>
              </a:rPr>
              <a:t>plt.title</a:t>
            </a:r>
            <a:r>
              <a:rPr lang="en-IN" sz="1400" spc="-10" dirty="0">
                <a:latin typeface="Times New Roman" panose="02020603050405020304" pitchFamily="18" charset="0"/>
                <a:cs typeface="Times New Roman" panose="02020603050405020304" pitchFamily="18" charset="0"/>
              </a:rPr>
              <a:t>(</a:t>
            </a:r>
            <a:r>
              <a:rPr lang="en-IN" sz="1400" spc="-10" dirty="0" err="1">
                <a:latin typeface="Times New Roman" panose="02020603050405020304" pitchFamily="18" charset="0"/>
                <a:cs typeface="Times New Roman" panose="02020603050405020304" pitchFamily="18" charset="0"/>
              </a:rPr>
              <a:t>f’Correlation</a:t>
            </a:r>
            <a:r>
              <a:rPr lang="en-IN" sz="1400" spc="-5"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Matrix</a:t>
            </a:r>
            <a:r>
              <a:rPr lang="en-IN" sz="1400" spc="20" dirty="0">
                <a:latin typeface="Times New Roman" panose="02020603050405020304" pitchFamily="18" charset="0"/>
                <a:cs typeface="Times New Roman" panose="02020603050405020304" pitchFamily="18" charset="0"/>
              </a:rPr>
              <a:t> </a:t>
            </a:r>
            <a:r>
              <a:rPr lang="en-IN" sz="1400" spc="-20" dirty="0">
                <a:latin typeface="Times New Roman" panose="02020603050405020304" pitchFamily="18" charset="0"/>
                <a:cs typeface="Times New Roman" panose="02020603050405020304" pitchFamily="18" charset="0"/>
              </a:rPr>
              <a:t>for</a:t>
            </a:r>
            <a:r>
              <a:rPr lang="en-IN" sz="1400" spc="-35"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{filename}’,</a:t>
            </a:r>
            <a:r>
              <a:rPr lang="en-IN" sz="1400" spc="215" dirty="0">
                <a:latin typeface="Times New Roman" panose="02020603050405020304" pitchFamily="18" charset="0"/>
                <a:cs typeface="Times New Roman" panose="02020603050405020304" pitchFamily="18" charset="0"/>
              </a:rPr>
              <a:t> </a:t>
            </a:r>
            <a:r>
              <a:rPr lang="en-IN" sz="1400" spc="-10" dirty="0" err="1">
                <a:latin typeface="Times New Roman" panose="02020603050405020304" pitchFamily="18" charset="0"/>
                <a:cs typeface="Times New Roman" panose="02020603050405020304" pitchFamily="18" charset="0"/>
              </a:rPr>
              <a:t>fontsize</a:t>
            </a:r>
            <a:r>
              <a:rPr lang="en-IN" sz="1400" spc="-10" dirty="0">
                <a:latin typeface="Times New Roman" panose="02020603050405020304" pitchFamily="18" charset="0"/>
                <a:cs typeface="Times New Roman" panose="02020603050405020304" pitchFamily="18" charset="0"/>
              </a:rPr>
              <a:t>=15) </a:t>
            </a:r>
            <a:r>
              <a:rPr lang="en-IN" sz="1400" spc="-10" dirty="0" err="1">
                <a:latin typeface="Times New Roman" panose="02020603050405020304" pitchFamily="18" charset="0"/>
                <a:cs typeface="Times New Roman" panose="02020603050405020304" pitchFamily="18" charset="0"/>
              </a:rPr>
              <a:t>plt.show</a:t>
            </a:r>
            <a:r>
              <a:rPr lang="en-IN" sz="1400" spc="-1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7244EF-3B58-E96F-5FB3-203910548251}"/>
              </a:ext>
            </a:extLst>
          </p:cNvPr>
          <p:cNvSpPr txBox="1"/>
          <p:nvPr/>
        </p:nvSpPr>
        <p:spPr>
          <a:xfrm>
            <a:off x="1143000" y="380259"/>
            <a:ext cx="6097464" cy="523220"/>
          </a:xfrm>
          <a:prstGeom prst="rect">
            <a:avLst/>
          </a:prstGeom>
          <a:noFill/>
        </p:spPr>
        <p:txBody>
          <a:bodyPr wrap="square">
            <a:spAutoFit/>
          </a:bodyPr>
          <a:lstStyle/>
          <a:p>
            <a:pPr marL="12700" algn="just">
              <a:lnSpc>
                <a:spcPct val="100000"/>
              </a:lnSpc>
              <a:spcBef>
                <a:spcPts val="100"/>
              </a:spcBef>
              <a:buClr>
                <a:srgbClr val="EBEBEB"/>
              </a:buClr>
              <a:tabLst>
                <a:tab pos="355600" algn="l"/>
              </a:tabLst>
            </a:pPr>
            <a:r>
              <a:rPr lang="en-IN" sz="2800" b="1" spc="-55" dirty="0">
                <a:latin typeface="Times New Roman" panose="02020603050405020304" pitchFamily="18" charset="0"/>
                <a:cs typeface="Times New Roman" panose="02020603050405020304" pitchFamily="18" charset="0"/>
              </a:rPr>
              <a:t>Correlation</a:t>
            </a:r>
            <a:r>
              <a:rPr lang="en-IN" sz="2800" b="1" spc="-90" dirty="0">
                <a:latin typeface="Times New Roman" panose="02020603050405020304" pitchFamily="18" charset="0"/>
                <a:cs typeface="Times New Roman" panose="02020603050405020304" pitchFamily="18" charset="0"/>
              </a:rPr>
              <a:t> </a:t>
            </a:r>
            <a:r>
              <a:rPr lang="en-IN" sz="2800" b="1" spc="-120" dirty="0">
                <a:latin typeface="Times New Roman" panose="02020603050405020304" pitchFamily="18" charset="0"/>
                <a:cs typeface="Times New Roman" panose="02020603050405020304" pitchFamily="18" charset="0"/>
              </a:rPr>
              <a:t>matrix</a:t>
            </a:r>
            <a:r>
              <a:rPr lang="en-IN" sz="2800" b="1" spc="-55" dirty="0">
                <a:latin typeface="Times New Roman" panose="02020603050405020304" pitchFamily="18" charset="0"/>
                <a:cs typeface="Times New Roman" panose="02020603050405020304" pitchFamily="18" charset="0"/>
              </a:rPr>
              <a:t> </a:t>
            </a:r>
            <a:r>
              <a:rPr lang="en-IN" sz="2800" b="1" spc="-5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412-3A8B-AA25-6EA2-E881EFD21B44}"/>
              </a:ext>
            </a:extLst>
          </p:cNvPr>
          <p:cNvSpPr>
            <a:spLocks noGrp="1"/>
          </p:cNvSpPr>
          <p:nvPr>
            <p:ph type="ctrTitle"/>
          </p:nvPr>
        </p:nvSpPr>
        <p:spPr>
          <a:xfrm>
            <a:off x="1524000" y="866206"/>
            <a:ext cx="9144000" cy="1072445"/>
          </a:xfrm>
        </p:spPr>
        <p:txBody>
          <a:bodyPr>
            <a:noAutofit/>
          </a:bodyPr>
          <a:lstStyle/>
          <a:p>
            <a:pPr algn="ctr"/>
            <a:r>
              <a:rPr lang="en-US" sz="2800" b="1" i="0" dirty="0" err="1">
                <a:effectLst/>
                <a:latin typeface="Times New Roman" panose="02020603050405020304" pitchFamily="18" charset="0"/>
                <a:cs typeface="Times New Roman" panose="02020603050405020304" pitchFamily="18" charset="0"/>
              </a:rPr>
              <a:t>Visualising</a:t>
            </a:r>
            <a:r>
              <a:rPr lang="en-US" sz="2800" b="1" i="0" dirty="0">
                <a:effectLst/>
                <a:latin typeface="Times New Roman" panose="02020603050405020304" pitchFamily="18" charset="0"/>
                <a:cs typeface="Times New Roman" panose="02020603050405020304" pitchFamily="18" charset="0"/>
              </a:rPr>
              <a:t> and counting sentiments of tweets for each airline.</a:t>
            </a:r>
            <a:br>
              <a:rPr lang="en-US" sz="2800" b="1" i="0" dirty="0">
                <a:effectLst/>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66DB0D-D834-D8D1-7C83-45567C30B027}"/>
              </a:ext>
            </a:extLst>
          </p:cNvPr>
          <p:cNvSpPr>
            <a:spLocks noGrp="1"/>
          </p:cNvSpPr>
          <p:nvPr>
            <p:ph type="subTitle" idx="1"/>
          </p:nvPr>
        </p:nvSpPr>
        <p:spPr>
          <a:xfrm>
            <a:off x="1524000" y="1776481"/>
            <a:ext cx="9144000" cy="4481689"/>
          </a:xfrm>
        </p:spPr>
        <p:txBody>
          <a:bodyPr>
            <a:normAutofit/>
          </a:bodyPr>
          <a:lstStyle/>
          <a:p>
            <a:pPr algn="l"/>
            <a:r>
              <a:rPr lang="en-US" sz="1050" dirty="0">
                <a:latin typeface="Times New Roman" panose="02020603050405020304" pitchFamily="18" charset="0"/>
                <a:cs typeface="Times New Roman" panose="02020603050405020304" pitchFamily="18" charset="0"/>
              </a:rPr>
              <a:t>print("Total number of tweets for each airline \n ",</a:t>
            </a:r>
            <a:r>
              <a:rPr lang="en-US" sz="1050" dirty="0" err="1">
                <a:latin typeface="Times New Roman" panose="02020603050405020304" pitchFamily="18" charset="0"/>
                <a:cs typeface="Times New Roman" panose="02020603050405020304" pitchFamily="18" charset="0"/>
              </a:rPr>
              <a:t>df.groupby</a:t>
            </a:r>
            <a:r>
              <a:rPr lang="en-US" sz="1050" dirty="0">
                <a:latin typeface="Times New Roman" panose="02020603050405020304" pitchFamily="18" charset="0"/>
                <a:cs typeface="Times New Roman" panose="02020603050405020304" pitchFamily="18" charset="0"/>
              </a:rPr>
              <a:t>('airline')['airline_sentiment'].count().</a:t>
            </a:r>
            <a:r>
              <a:rPr lang="en-US" sz="1050" dirty="0" err="1">
                <a:latin typeface="Times New Roman" panose="02020603050405020304" pitchFamily="18" charset="0"/>
                <a:cs typeface="Times New Roman" panose="02020603050405020304" pitchFamily="18" charset="0"/>
              </a:rPr>
              <a:t>sort_values</a:t>
            </a:r>
            <a:r>
              <a:rPr lang="en-US" sz="1050" dirty="0">
                <a:latin typeface="Times New Roman" panose="02020603050405020304" pitchFamily="18" charset="0"/>
                <a:cs typeface="Times New Roman" panose="02020603050405020304" pitchFamily="18" charset="0"/>
              </a:rPr>
              <a:t>(ascending=False))</a:t>
            </a:r>
          </a:p>
          <a:p>
            <a:pPr algn="l"/>
            <a:r>
              <a:rPr lang="en-US" sz="1050" dirty="0">
                <a:latin typeface="Times New Roman" panose="02020603050405020304" pitchFamily="18" charset="0"/>
                <a:cs typeface="Times New Roman" panose="02020603050405020304" pitchFamily="18" charset="0"/>
              </a:rPr>
              <a:t>airlines= ['US </a:t>
            </a:r>
            <a:r>
              <a:rPr lang="en-US" sz="1050" dirty="0" err="1">
                <a:latin typeface="Times New Roman" panose="02020603050405020304" pitchFamily="18" charset="0"/>
                <a:cs typeface="Times New Roman" panose="02020603050405020304" pitchFamily="18" charset="0"/>
              </a:rPr>
              <a:t>Airways','United','American','Southwest','Delta','Virgin</a:t>
            </a:r>
            <a:r>
              <a:rPr lang="en-US" sz="1050" dirty="0">
                <a:latin typeface="Times New Roman" panose="02020603050405020304" pitchFamily="18" charset="0"/>
                <a:cs typeface="Times New Roman" panose="02020603050405020304" pitchFamily="18" charset="0"/>
              </a:rPr>
              <a:t> America']</a:t>
            </a:r>
          </a:p>
          <a:p>
            <a:pPr algn="l"/>
            <a:r>
              <a:rPr lang="en-US" sz="1050" dirty="0" err="1">
                <a:latin typeface="Times New Roman" panose="02020603050405020304" pitchFamily="18" charset="0"/>
                <a:cs typeface="Times New Roman" panose="02020603050405020304" pitchFamily="18" charset="0"/>
              </a:rPr>
              <a:t>plt.figure</a:t>
            </a:r>
            <a:r>
              <a:rPr lang="en-US" sz="1050" dirty="0">
                <a:latin typeface="Times New Roman" panose="02020603050405020304" pitchFamily="18" charset="0"/>
                <a:cs typeface="Times New Roman" panose="02020603050405020304" pitchFamily="18" charset="0"/>
              </a:rPr>
              <a:t>(1,figsize=(12,12))</a:t>
            </a:r>
          </a:p>
          <a:p>
            <a:pPr algn="l"/>
            <a:r>
              <a:rPr lang="en-US" sz="1050" dirty="0">
                <a:latin typeface="Times New Roman" panose="02020603050405020304" pitchFamily="18" charset="0"/>
                <a:cs typeface="Times New Roman" panose="02020603050405020304" pitchFamily="18" charset="0"/>
              </a:rPr>
              <a:t>for </a:t>
            </a:r>
            <a:r>
              <a:rPr lang="en-US" sz="1050" dirty="0" err="1">
                <a:latin typeface="Times New Roman" panose="02020603050405020304" pitchFamily="18" charset="0"/>
                <a:cs typeface="Times New Roman" panose="02020603050405020304" pitchFamily="18" charset="0"/>
              </a:rPr>
              <a:t>i</a:t>
            </a:r>
            <a:r>
              <a:rPr lang="en-US" sz="1050" dirty="0">
                <a:latin typeface="Times New Roman" panose="02020603050405020304" pitchFamily="18" charset="0"/>
                <a:cs typeface="Times New Roman" panose="02020603050405020304" pitchFamily="18" charset="0"/>
              </a:rPr>
              <a:t> in airlines:</a:t>
            </a:r>
          </a:p>
          <a:p>
            <a:pPr algn="l"/>
            <a:r>
              <a:rPr lang="en-US" sz="1050" dirty="0">
                <a:latin typeface="Times New Roman" panose="02020603050405020304" pitchFamily="18" charset="0"/>
                <a:cs typeface="Times New Roman" panose="02020603050405020304" pitchFamily="18" charset="0"/>
              </a:rPr>
              <a:t>    indices= </a:t>
            </a:r>
            <a:r>
              <a:rPr lang="en-US" sz="1050" dirty="0" err="1">
                <a:latin typeface="Times New Roman" panose="02020603050405020304" pitchFamily="18" charset="0"/>
                <a:cs typeface="Times New Roman" panose="02020603050405020304" pitchFamily="18" charset="0"/>
              </a:rPr>
              <a:t>airlines.index</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i</a:t>
            </a:r>
            <a:r>
              <a:rPr lang="en-US" sz="1050" dirty="0">
                <a:latin typeface="Times New Roman" panose="02020603050405020304" pitchFamily="18" charset="0"/>
                <a:cs typeface="Times New Roman" panose="02020603050405020304" pitchFamily="18" charset="0"/>
              </a:rPr>
              <a:t>)</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plt.subplot</a:t>
            </a:r>
            <a:r>
              <a:rPr lang="en-US" sz="1050" dirty="0">
                <a:latin typeface="Times New Roman" panose="02020603050405020304" pitchFamily="18" charset="0"/>
                <a:cs typeface="Times New Roman" panose="02020603050405020304" pitchFamily="18" charset="0"/>
              </a:rPr>
              <a:t>(2,3,indices+1)</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new_df</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df</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df</a:t>
            </a:r>
            <a:r>
              <a:rPr lang="en-US" sz="1050" dirty="0">
                <a:latin typeface="Times New Roman" panose="02020603050405020304" pitchFamily="18" charset="0"/>
                <a:cs typeface="Times New Roman" panose="02020603050405020304" pitchFamily="18" charset="0"/>
              </a:rPr>
              <a:t>['airline']==</a:t>
            </a:r>
            <a:r>
              <a:rPr lang="en-US" sz="1050" dirty="0" err="1">
                <a:latin typeface="Times New Roman" panose="02020603050405020304" pitchFamily="18" charset="0"/>
                <a:cs typeface="Times New Roman" panose="02020603050405020304" pitchFamily="18" charset="0"/>
              </a:rPr>
              <a:t>i</a:t>
            </a:r>
            <a:r>
              <a:rPr lang="en-US" sz="1050" dirty="0">
                <a:latin typeface="Times New Roman" panose="02020603050405020304" pitchFamily="18" charset="0"/>
                <a:cs typeface="Times New Roman" panose="02020603050405020304" pitchFamily="18" charset="0"/>
              </a:rPr>
              <a:t>]</a:t>
            </a:r>
          </a:p>
          <a:p>
            <a:pPr algn="l"/>
            <a:r>
              <a:rPr lang="en-US" sz="1050" dirty="0">
                <a:latin typeface="Times New Roman" panose="02020603050405020304" pitchFamily="18" charset="0"/>
                <a:cs typeface="Times New Roman" panose="02020603050405020304" pitchFamily="18" charset="0"/>
              </a:rPr>
              <a:t>    count=</a:t>
            </a:r>
            <a:r>
              <a:rPr lang="en-US" sz="1050" dirty="0" err="1">
                <a:latin typeface="Times New Roman" panose="02020603050405020304" pitchFamily="18" charset="0"/>
                <a:cs typeface="Times New Roman" panose="02020603050405020304" pitchFamily="18" charset="0"/>
              </a:rPr>
              <a:t>new_df</a:t>
            </a:r>
            <a:r>
              <a:rPr lang="en-US" sz="1050" dirty="0">
                <a:latin typeface="Times New Roman" panose="02020603050405020304" pitchFamily="18" charset="0"/>
                <a:cs typeface="Times New Roman" panose="02020603050405020304" pitchFamily="18" charset="0"/>
              </a:rPr>
              <a:t>['airline_sentiment'].</a:t>
            </a:r>
            <a:r>
              <a:rPr lang="en-US" sz="1050" dirty="0" err="1">
                <a:latin typeface="Times New Roman" panose="02020603050405020304" pitchFamily="18" charset="0"/>
                <a:cs typeface="Times New Roman" panose="02020603050405020304" pitchFamily="18" charset="0"/>
              </a:rPr>
              <a:t>value_counts</a:t>
            </a:r>
            <a:r>
              <a:rPr lang="en-US" sz="1050" dirty="0">
                <a:latin typeface="Times New Roman" panose="02020603050405020304" pitchFamily="18" charset="0"/>
                <a:cs typeface="Times New Roman" panose="02020603050405020304" pitchFamily="18" charset="0"/>
              </a:rPr>
              <a:t>()</a:t>
            </a:r>
          </a:p>
          <a:p>
            <a:pPr algn="l"/>
            <a:r>
              <a:rPr lang="en-US" sz="1050" dirty="0">
                <a:latin typeface="Times New Roman" panose="02020603050405020304" pitchFamily="18" charset="0"/>
                <a:cs typeface="Times New Roman" panose="02020603050405020304" pitchFamily="18" charset="0"/>
              </a:rPr>
              <a:t>    Index = [1,2,3]</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plt.bar</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Index,count</a:t>
            </a:r>
            <a:r>
              <a:rPr lang="en-US" sz="1050" dirty="0">
                <a:latin typeface="Times New Roman" panose="02020603050405020304" pitchFamily="18" charset="0"/>
                <a:cs typeface="Times New Roman" panose="02020603050405020304" pitchFamily="18" charset="0"/>
              </a:rPr>
              <a:t>, color=['blue', 'green', 'red'])</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plt.xticks</a:t>
            </a:r>
            <a:r>
              <a:rPr lang="en-US" sz="1050" dirty="0">
                <a:latin typeface="Times New Roman" panose="02020603050405020304" pitchFamily="18" charset="0"/>
                <a:cs typeface="Times New Roman" panose="02020603050405020304" pitchFamily="18" charset="0"/>
              </a:rPr>
              <a:t>(Index,['</a:t>
            </a:r>
            <a:r>
              <a:rPr lang="en-US" sz="1050" dirty="0" err="1">
                <a:latin typeface="Times New Roman" panose="02020603050405020304" pitchFamily="18" charset="0"/>
                <a:cs typeface="Times New Roman" panose="02020603050405020304" pitchFamily="18" charset="0"/>
              </a:rPr>
              <a:t>negative','neutral','positive</a:t>
            </a:r>
            <a:r>
              <a:rPr lang="en-US" sz="1050" dirty="0">
                <a:latin typeface="Times New Roman" panose="02020603050405020304" pitchFamily="18" charset="0"/>
                <a:cs typeface="Times New Roman" panose="02020603050405020304" pitchFamily="18" charset="0"/>
              </a:rPr>
              <a:t>'])</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plt.ylabel</a:t>
            </a:r>
            <a:r>
              <a:rPr lang="en-US" sz="1050" dirty="0">
                <a:latin typeface="Times New Roman" panose="02020603050405020304" pitchFamily="18" charset="0"/>
                <a:cs typeface="Times New Roman" panose="02020603050405020304" pitchFamily="18" charset="0"/>
              </a:rPr>
              <a:t>('Mood Count')</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plt.xlabel</a:t>
            </a:r>
            <a:r>
              <a:rPr lang="en-US" sz="1050" dirty="0">
                <a:latin typeface="Times New Roman" panose="02020603050405020304" pitchFamily="18" charset="0"/>
                <a:cs typeface="Times New Roman" panose="02020603050405020304" pitchFamily="18" charset="0"/>
              </a:rPr>
              <a:t>('Mood')</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plt.title</a:t>
            </a:r>
            <a:r>
              <a:rPr lang="en-US" sz="1050" dirty="0">
                <a:latin typeface="Times New Roman" panose="02020603050405020304" pitchFamily="18" charset="0"/>
                <a:cs typeface="Times New Roman" panose="02020603050405020304" pitchFamily="18" charset="0"/>
              </a:rPr>
              <a:t>('Count of Moods of '+</a:t>
            </a:r>
            <a:r>
              <a:rPr lang="en-US" sz="1050" dirty="0" err="1">
                <a:latin typeface="Times New Roman" panose="02020603050405020304" pitchFamily="18" charset="0"/>
                <a:cs typeface="Times New Roman" panose="02020603050405020304" pitchFamily="18" charset="0"/>
              </a:rPr>
              <a:t>i</a:t>
            </a:r>
            <a:r>
              <a:rPr lang="en-US" sz="1050" dirty="0">
                <a:latin typeface="Times New Roman" panose="02020603050405020304" pitchFamily="18" charset="0"/>
                <a:cs typeface="Times New Roman" panose="02020603050405020304" pitchFamily="18" charset="0"/>
              </a:rPr>
              <a:t>)</a:t>
            </a:r>
          </a:p>
          <a:p>
            <a:pPr algn="l"/>
            <a:r>
              <a:rPr lang="en-US" sz="1050" dirty="0" err="1">
                <a:latin typeface="Times New Roman" panose="02020603050405020304" pitchFamily="18" charset="0"/>
                <a:cs typeface="Times New Roman" panose="02020603050405020304" pitchFamily="18" charset="0"/>
              </a:rPr>
              <a:t>plt.show</a:t>
            </a:r>
            <a:r>
              <a:rPr lang="en-US" sz="105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389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412-3A8B-AA25-6EA2-E881EFD21B44}"/>
              </a:ext>
            </a:extLst>
          </p:cNvPr>
          <p:cNvSpPr>
            <a:spLocks noGrp="1"/>
          </p:cNvSpPr>
          <p:nvPr>
            <p:ph type="ctrTitle"/>
          </p:nvPr>
        </p:nvSpPr>
        <p:spPr>
          <a:xfrm>
            <a:off x="1524000" y="553157"/>
            <a:ext cx="2427111" cy="620888"/>
          </a:xfrm>
        </p:spPr>
        <p:txBody>
          <a:bodyPr>
            <a:normAutofit/>
          </a:bodyPr>
          <a:lstStyle/>
          <a:p>
            <a:r>
              <a:rPr lang="en-IN" sz="2800" b="1" dirty="0">
                <a:latin typeface="Times New Roman" panose="02020603050405020304" pitchFamily="18" charset="0"/>
                <a:cs typeface="Times New Roman" panose="02020603050405020304" pitchFamily="18" charset="0"/>
              </a:rPr>
              <a:t>OUTPUT:</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66DB0D-D834-D8D1-7C83-45567C30B027}"/>
              </a:ext>
            </a:extLst>
          </p:cNvPr>
          <p:cNvSpPr>
            <a:spLocks noGrp="1"/>
          </p:cNvSpPr>
          <p:nvPr>
            <p:ph type="subTitle" idx="1"/>
          </p:nvPr>
        </p:nvSpPr>
        <p:spPr>
          <a:xfrm rot="10800000" flipV="1">
            <a:off x="355242" y="6812281"/>
            <a:ext cx="9144000" cy="45719"/>
          </a:xfrm>
        </p:spPr>
        <p:txBody>
          <a:bodyPr>
            <a:normAutofit fontScale="25000" lnSpcReduction="20000"/>
          </a:bodyPr>
          <a:lstStyle/>
          <a:p>
            <a:endParaRPr lang="en-US" dirty="0"/>
          </a:p>
        </p:txBody>
      </p:sp>
      <p:pic>
        <p:nvPicPr>
          <p:cNvPr id="5" name="Picture 4">
            <a:extLst>
              <a:ext uri="{FF2B5EF4-FFF2-40B4-BE49-F238E27FC236}">
                <a16:creationId xmlns:a16="http://schemas.microsoft.com/office/drawing/2014/main" id="{3EF40C0C-2343-A425-3556-2CFF2F5A86AF}"/>
              </a:ext>
            </a:extLst>
          </p:cNvPr>
          <p:cNvPicPr>
            <a:picLocks noChangeAspect="1"/>
          </p:cNvPicPr>
          <p:nvPr/>
        </p:nvPicPr>
        <p:blipFill rotWithShape="1">
          <a:blip r:embed="rId2"/>
          <a:srcRect l="6389" t="75239" r="65833" b="5657"/>
          <a:stretch/>
        </p:blipFill>
        <p:spPr>
          <a:xfrm>
            <a:off x="3233908" y="1461911"/>
            <a:ext cx="5255336" cy="1309511"/>
          </a:xfrm>
          <a:prstGeom prst="rect">
            <a:avLst/>
          </a:prstGeom>
        </p:spPr>
      </p:pic>
      <p:pic>
        <p:nvPicPr>
          <p:cNvPr id="7" name="Picture 6">
            <a:extLst>
              <a:ext uri="{FF2B5EF4-FFF2-40B4-BE49-F238E27FC236}">
                <a16:creationId xmlns:a16="http://schemas.microsoft.com/office/drawing/2014/main" id="{EB4879B0-77A4-EA8A-36C9-90402A1A05DF}"/>
              </a:ext>
            </a:extLst>
          </p:cNvPr>
          <p:cNvPicPr>
            <a:picLocks noChangeAspect="1"/>
          </p:cNvPicPr>
          <p:nvPr/>
        </p:nvPicPr>
        <p:blipFill rotWithShape="1">
          <a:blip r:embed="rId3">
            <a:extLst>
              <a:ext uri="{28A0092B-C50C-407E-A947-70E740481C1C}">
                <a14:useLocalDpi xmlns:a14="http://schemas.microsoft.com/office/drawing/2010/main" val="0"/>
              </a:ext>
            </a:extLst>
          </a:blip>
          <a:srcRect l="6798" t="10716" r="8506" b="12774"/>
          <a:stretch/>
        </p:blipFill>
        <p:spPr>
          <a:xfrm>
            <a:off x="2675467" y="3014698"/>
            <a:ext cx="6999111" cy="3244424"/>
          </a:xfrm>
          <a:prstGeom prst="rect">
            <a:avLst/>
          </a:prstGeom>
        </p:spPr>
      </p:pic>
    </p:spTree>
    <p:extLst>
      <p:ext uri="{BB962C8B-B14F-4D97-AF65-F5344CB8AC3E}">
        <p14:creationId xmlns:p14="http://schemas.microsoft.com/office/powerpoint/2010/main" val="890455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412-3A8B-AA25-6EA2-E881EFD21B44}"/>
              </a:ext>
            </a:extLst>
          </p:cNvPr>
          <p:cNvSpPr>
            <a:spLocks noGrp="1"/>
          </p:cNvSpPr>
          <p:nvPr>
            <p:ph type="ctrTitle"/>
          </p:nvPr>
        </p:nvSpPr>
        <p:spPr>
          <a:xfrm>
            <a:off x="553155" y="756357"/>
            <a:ext cx="9968089" cy="620888"/>
          </a:xfrm>
        </p:spPr>
        <p:txBody>
          <a:bodyPr>
            <a:noAutofit/>
          </a:bodyPr>
          <a:lstStyle/>
          <a:p>
            <a:pPr algn="ctr"/>
            <a:r>
              <a:rPr lang="en-US" sz="2800" b="1" i="0" dirty="0" err="1">
                <a:effectLst/>
                <a:latin typeface="Times New Roman" panose="02020603050405020304" pitchFamily="18" charset="0"/>
                <a:cs typeface="Times New Roman" panose="02020603050405020304" pitchFamily="18" charset="0"/>
              </a:rPr>
              <a:t>Wordcloud</a:t>
            </a:r>
            <a:r>
              <a:rPr lang="en-US" sz="2800" b="1" i="0" dirty="0">
                <a:effectLst/>
                <a:latin typeface="Times New Roman" panose="02020603050405020304" pitchFamily="18" charset="0"/>
                <a:cs typeface="Times New Roman" panose="02020603050405020304" pitchFamily="18" charset="0"/>
              </a:rPr>
              <a:t> plots for positive</a:t>
            </a:r>
            <a:r>
              <a:rPr lang="en-US" sz="2800" b="1" dirty="0">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tweets to </a:t>
            </a:r>
            <a:r>
              <a:rPr lang="en-US" sz="2800" b="1" i="0" dirty="0" err="1">
                <a:effectLst/>
                <a:latin typeface="Times New Roman" panose="02020603050405020304" pitchFamily="18" charset="0"/>
                <a:cs typeface="Times New Roman" panose="02020603050405020304" pitchFamily="18" charset="0"/>
              </a:rPr>
              <a:t>visualise</a:t>
            </a:r>
            <a:r>
              <a:rPr lang="en-US" sz="2800" b="1" i="0" dirty="0">
                <a:effectLst/>
                <a:latin typeface="Times New Roman" panose="02020603050405020304" pitchFamily="18" charset="0"/>
                <a:cs typeface="Times New Roman" panose="02020603050405020304" pitchFamily="18" charset="0"/>
              </a:rPr>
              <a:t> most frequent words for each</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66DB0D-D834-D8D1-7C83-45567C30B027}"/>
              </a:ext>
            </a:extLst>
          </p:cNvPr>
          <p:cNvSpPr>
            <a:spLocks noGrp="1"/>
          </p:cNvSpPr>
          <p:nvPr>
            <p:ph type="subTitle" idx="1"/>
          </p:nvPr>
        </p:nvSpPr>
        <p:spPr>
          <a:xfrm>
            <a:off x="1524000" y="1512711"/>
            <a:ext cx="9144000" cy="4481689"/>
          </a:xfrm>
        </p:spPr>
        <p:txBody>
          <a:bodyPr>
            <a:normAutofit/>
          </a:bodyPr>
          <a:lstStyle/>
          <a:p>
            <a:pPr algn="l"/>
            <a:r>
              <a:rPr lang="en-US" sz="1000" dirty="0" err="1">
                <a:latin typeface="Times New Roman" panose="02020603050405020304" pitchFamily="18" charset="0"/>
                <a:cs typeface="Times New Roman" panose="02020603050405020304" pitchFamily="18" charset="0"/>
              </a:rPr>
              <a:t>new_df</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df</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df</a:t>
            </a:r>
            <a:r>
              <a:rPr lang="en-US" sz="1000" dirty="0">
                <a:latin typeface="Times New Roman" panose="02020603050405020304" pitchFamily="18" charset="0"/>
                <a:cs typeface="Times New Roman" panose="02020603050405020304" pitchFamily="18" charset="0"/>
              </a:rPr>
              <a:t>['airline_sentiment']=='positive']</a:t>
            </a:r>
          </a:p>
          <a:p>
            <a:pPr algn="l"/>
            <a:r>
              <a:rPr lang="en-US" sz="1000" dirty="0">
                <a:latin typeface="Times New Roman" panose="02020603050405020304" pitchFamily="18" charset="0"/>
                <a:cs typeface="Times New Roman" panose="02020603050405020304" pitchFamily="18" charset="0"/>
              </a:rPr>
              <a:t>words = ' '.join(</a:t>
            </a:r>
            <a:r>
              <a:rPr lang="en-US" sz="1000" dirty="0" err="1">
                <a:latin typeface="Times New Roman" panose="02020603050405020304" pitchFamily="18" charset="0"/>
                <a:cs typeface="Times New Roman" panose="02020603050405020304" pitchFamily="18" charset="0"/>
              </a:rPr>
              <a:t>new_df</a:t>
            </a:r>
            <a:r>
              <a:rPr lang="en-US" sz="1000" dirty="0">
                <a:latin typeface="Times New Roman" panose="02020603050405020304" pitchFamily="18" charset="0"/>
                <a:cs typeface="Times New Roman" panose="02020603050405020304" pitchFamily="18" charset="0"/>
              </a:rPr>
              <a:t>['text'])</a:t>
            </a:r>
          </a:p>
          <a:p>
            <a:pPr algn="l"/>
            <a:r>
              <a:rPr lang="en-US" sz="1000" dirty="0" err="1">
                <a:latin typeface="Times New Roman" panose="02020603050405020304" pitchFamily="18" charset="0"/>
                <a:cs typeface="Times New Roman" panose="02020603050405020304" pitchFamily="18" charset="0"/>
              </a:rPr>
              <a:t>cleaned_word</a:t>
            </a:r>
            <a:r>
              <a:rPr lang="en-US" sz="1000" dirty="0">
                <a:latin typeface="Times New Roman" panose="02020603050405020304" pitchFamily="18" charset="0"/>
                <a:cs typeface="Times New Roman" panose="02020603050405020304" pitchFamily="18" charset="0"/>
              </a:rPr>
              <a:t> = " ".join([word for word in </a:t>
            </a:r>
            <a:r>
              <a:rPr lang="en-US" sz="1000" dirty="0" err="1">
                <a:latin typeface="Times New Roman" panose="02020603050405020304" pitchFamily="18" charset="0"/>
                <a:cs typeface="Times New Roman" panose="02020603050405020304" pitchFamily="18" charset="0"/>
              </a:rPr>
              <a:t>words.split</a:t>
            </a:r>
            <a:r>
              <a:rPr lang="en-US" sz="1000" dirty="0">
                <a:latin typeface="Times New Roman" panose="02020603050405020304" pitchFamily="18" charset="0"/>
                <a:cs typeface="Times New Roman" panose="02020603050405020304" pitchFamily="18" charset="0"/>
              </a:rPr>
              <a:t>()</a:t>
            </a:r>
          </a:p>
          <a:p>
            <a:pPr algn="l"/>
            <a:r>
              <a:rPr lang="en-US" sz="1000" dirty="0">
                <a:latin typeface="Times New Roman" panose="02020603050405020304" pitchFamily="18" charset="0"/>
                <a:cs typeface="Times New Roman" panose="02020603050405020304" pitchFamily="18" charset="0"/>
              </a:rPr>
              <a:t>                            if 'http' not in word</a:t>
            </a:r>
          </a:p>
          <a:p>
            <a:pPr algn="l"/>
            <a:r>
              <a:rPr lang="en-US" sz="1000" dirty="0">
                <a:latin typeface="Times New Roman" panose="02020603050405020304" pitchFamily="18" charset="0"/>
                <a:cs typeface="Times New Roman" panose="02020603050405020304" pitchFamily="18" charset="0"/>
              </a:rPr>
              <a:t>                                and not </a:t>
            </a:r>
            <a:r>
              <a:rPr lang="en-US" sz="1000" dirty="0" err="1">
                <a:latin typeface="Times New Roman" panose="02020603050405020304" pitchFamily="18" charset="0"/>
                <a:cs typeface="Times New Roman" panose="02020603050405020304" pitchFamily="18" charset="0"/>
              </a:rPr>
              <a:t>word.startswith</a:t>
            </a:r>
            <a:r>
              <a:rPr lang="en-US" sz="1000" dirty="0">
                <a:latin typeface="Times New Roman" panose="02020603050405020304" pitchFamily="18" charset="0"/>
                <a:cs typeface="Times New Roman" panose="02020603050405020304" pitchFamily="18" charset="0"/>
              </a:rPr>
              <a:t>('@')</a:t>
            </a:r>
          </a:p>
          <a:p>
            <a:pPr algn="l"/>
            <a:r>
              <a:rPr lang="en-US" sz="1000" dirty="0">
                <a:latin typeface="Times New Roman" panose="02020603050405020304" pitchFamily="18" charset="0"/>
                <a:cs typeface="Times New Roman" panose="02020603050405020304" pitchFamily="18" charset="0"/>
              </a:rPr>
              <a:t>                                and word != 'RT'</a:t>
            </a:r>
          </a:p>
          <a:p>
            <a:pPr algn="l"/>
            <a:r>
              <a:rPr lang="en-US" sz="1000" dirty="0">
                <a:latin typeface="Times New Roman" panose="02020603050405020304" pitchFamily="18" charset="0"/>
                <a:cs typeface="Times New Roman" panose="02020603050405020304" pitchFamily="18" charset="0"/>
              </a:rPr>
              <a:t>                            ])</a:t>
            </a:r>
          </a:p>
          <a:p>
            <a:pPr algn="l"/>
            <a:r>
              <a:rPr lang="en-US" sz="1000" dirty="0" err="1">
                <a:latin typeface="Times New Roman" panose="02020603050405020304" pitchFamily="18" charset="0"/>
                <a:cs typeface="Times New Roman" panose="02020603050405020304" pitchFamily="18" charset="0"/>
              </a:rPr>
              <a:t>wordcloud</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WordCloud</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stopwords</a:t>
            </a:r>
            <a:r>
              <a:rPr lang="en-US" sz="1000" dirty="0">
                <a:latin typeface="Times New Roman" panose="02020603050405020304" pitchFamily="18" charset="0"/>
                <a:cs typeface="Times New Roman" panose="02020603050405020304" pitchFamily="18" charset="0"/>
              </a:rPr>
              <a:t>=STOPWORDS,</a:t>
            </a:r>
          </a:p>
          <a:p>
            <a:pPr algn="l"/>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background_color</a:t>
            </a:r>
            <a:r>
              <a:rPr lang="en-US" sz="1000" dirty="0">
                <a:latin typeface="Times New Roman" panose="02020603050405020304" pitchFamily="18" charset="0"/>
                <a:cs typeface="Times New Roman" panose="02020603050405020304" pitchFamily="18" charset="0"/>
              </a:rPr>
              <a:t>='white',</a:t>
            </a:r>
          </a:p>
          <a:p>
            <a:pPr algn="l"/>
            <a:r>
              <a:rPr lang="en-US" sz="1000" dirty="0">
                <a:latin typeface="Times New Roman" panose="02020603050405020304" pitchFamily="18" charset="0"/>
                <a:cs typeface="Times New Roman" panose="02020603050405020304" pitchFamily="18" charset="0"/>
              </a:rPr>
              <a:t>                      width=3000,</a:t>
            </a:r>
          </a:p>
          <a:p>
            <a:pPr algn="l"/>
            <a:r>
              <a:rPr lang="en-US" sz="1000" dirty="0">
                <a:latin typeface="Times New Roman" panose="02020603050405020304" pitchFamily="18" charset="0"/>
                <a:cs typeface="Times New Roman" panose="02020603050405020304" pitchFamily="18" charset="0"/>
              </a:rPr>
              <a:t>                      height=2500</a:t>
            </a:r>
          </a:p>
          <a:p>
            <a:pPr algn="l"/>
            <a:r>
              <a:rPr lang="en-US" sz="1000" dirty="0">
                <a:latin typeface="Times New Roman" panose="02020603050405020304" pitchFamily="18" charset="0"/>
                <a:cs typeface="Times New Roman" panose="02020603050405020304" pitchFamily="18" charset="0"/>
              </a:rPr>
              <a:t>                     ).generate(</a:t>
            </a:r>
            <a:r>
              <a:rPr lang="en-US" sz="1000" dirty="0" err="1">
                <a:latin typeface="Times New Roman" panose="02020603050405020304" pitchFamily="18" charset="0"/>
                <a:cs typeface="Times New Roman" panose="02020603050405020304" pitchFamily="18" charset="0"/>
              </a:rPr>
              <a:t>cleaned_word</a:t>
            </a:r>
            <a:r>
              <a:rPr lang="en-US" sz="1000" dirty="0">
                <a:latin typeface="Times New Roman" panose="02020603050405020304" pitchFamily="18" charset="0"/>
                <a:cs typeface="Times New Roman" panose="02020603050405020304" pitchFamily="18" charset="0"/>
              </a:rPr>
              <a:t>)</a:t>
            </a:r>
          </a:p>
          <a:p>
            <a:pPr algn="l"/>
            <a:r>
              <a:rPr lang="en-US" sz="1000" dirty="0" err="1">
                <a:latin typeface="Times New Roman" panose="02020603050405020304" pitchFamily="18" charset="0"/>
                <a:cs typeface="Times New Roman" panose="02020603050405020304" pitchFamily="18" charset="0"/>
              </a:rPr>
              <a:t>plt.figure</a:t>
            </a:r>
            <a:r>
              <a:rPr lang="en-US" sz="1000" dirty="0">
                <a:latin typeface="Times New Roman" panose="02020603050405020304" pitchFamily="18" charset="0"/>
                <a:cs typeface="Times New Roman" panose="02020603050405020304" pitchFamily="18" charset="0"/>
              </a:rPr>
              <a:t>(1,figsize=(15,15))</a:t>
            </a:r>
          </a:p>
          <a:p>
            <a:pPr algn="l"/>
            <a:r>
              <a:rPr lang="en-US" sz="1000" dirty="0" err="1">
                <a:latin typeface="Times New Roman" panose="02020603050405020304" pitchFamily="18" charset="0"/>
                <a:cs typeface="Times New Roman" panose="02020603050405020304" pitchFamily="18" charset="0"/>
              </a:rPr>
              <a:t>plt.imshow</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wordcloud</a:t>
            </a:r>
            <a:r>
              <a:rPr lang="en-US" sz="1000" dirty="0">
                <a:latin typeface="Times New Roman" panose="02020603050405020304" pitchFamily="18" charset="0"/>
                <a:cs typeface="Times New Roman" panose="02020603050405020304" pitchFamily="18" charset="0"/>
              </a:rPr>
              <a:t>)</a:t>
            </a:r>
          </a:p>
          <a:p>
            <a:pPr algn="l"/>
            <a:r>
              <a:rPr lang="en-US" sz="1000" dirty="0" err="1">
                <a:latin typeface="Times New Roman" panose="02020603050405020304" pitchFamily="18" charset="0"/>
                <a:cs typeface="Times New Roman" panose="02020603050405020304" pitchFamily="18" charset="0"/>
              </a:rPr>
              <a:t>plt.axis</a:t>
            </a:r>
            <a:r>
              <a:rPr lang="en-US" sz="1000" dirty="0">
                <a:latin typeface="Times New Roman" panose="02020603050405020304" pitchFamily="18" charset="0"/>
                <a:cs typeface="Times New Roman" panose="02020603050405020304" pitchFamily="18" charset="0"/>
              </a:rPr>
              <a:t>('off')</a:t>
            </a:r>
          </a:p>
          <a:p>
            <a:pPr algn="l"/>
            <a:r>
              <a:rPr lang="en-US" sz="1000" dirty="0" err="1">
                <a:latin typeface="Times New Roman" panose="02020603050405020304" pitchFamily="18" charset="0"/>
                <a:cs typeface="Times New Roman" panose="02020603050405020304" pitchFamily="18" charset="0"/>
              </a:rPr>
              <a:t>plt.show</a:t>
            </a:r>
            <a:r>
              <a:rPr lang="en-US" sz="1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642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A412-3A8B-AA25-6EA2-E881EFD21B44}"/>
              </a:ext>
            </a:extLst>
          </p:cNvPr>
          <p:cNvSpPr>
            <a:spLocks noGrp="1"/>
          </p:cNvSpPr>
          <p:nvPr>
            <p:ph type="ctrTitle"/>
          </p:nvPr>
        </p:nvSpPr>
        <p:spPr>
          <a:xfrm>
            <a:off x="-90311" y="553156"/>
            <a:ext cx="4368800" cy="620888"/>
          </a:xfrm>
        </p:spPr>
        <p:txBody>
          <a:bodyPr>
            <a:normAutofit/>
          </a:bodyPr>
          <a:lstStyle/>
          <a:p>
            <a:r>
              <a:rPr lang="en-IN" sz="2800" b="1" dirty="0">
                <a:latin typeface="Times New Roman" panose="02020603050405020304" pitchFamily="18" charset="0"/>
                <a:cs typeface="Times New Roman" panose="02020603050405020304" pitchFamily="18" charset="0"/>
              </a:rPr>
              <a:t>OUTPUT:</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66DB0D-D834-D8D1-7C83-45567C30B027}"/>
              </a:ext>
            </a:extLst>
          </p:cNvPr>
          <p:cNvSpPr>
            <a:spLocks noGrp="1"/>
          </p:cNvSpPr>
          <p:nvPr>
            <p:ph type="subTitle" idx="1"/>
          </p:nvPr>
        </p:nvSpPr>
        <p:spPr>
          <a:xfrm>
            <a:off x="4278489" y="2144889"/>
            <a:ext cx="4741334" cy="3849511"/>
          </a:xfrm>
        </p:spPr>
        <p:txBody>
          <a:bodyPr/>
          <a:lstStyle/>
          <a:p>
            <a:endParaRPr lang="en-US" dirty="0"/>
          </a:p>
        </p:txBody>
      </p:sp>
      <p:pic>
        <p:nvPicPr>
          <p:cNvPr id="5" name="Picture 4">
            <a:extLst>
              <a:ext uri="{FF2B5EF4-FFF2-40B4-BE49-F238E27FC236}">
                <a16:creationId xmlns:a16="http://schemas.microsoft.com/office/drawing/2014/main" id="{D8D4C47E-CE41-E8EA-3F2D-894347C5D58C}"/>
              </a:ext>
            </a:extLst>
          </p:cNvPr>
          <p:cNvPicPr>
            <a:picLocks noChangeAspect="1"/>
          </p:cNvPicPr>
          <p:nvPr/>
        </p:nvPicPr>
        <p:blipFill rotWithShape="1">
          <a:blip r:embed="rId2"/>
          <a:srcRect l="31296" t="20397" r="19167" b="5328"/>
          <a:stretch/>
        </p:blipFill>
        <p:spPr>
          <a:xfrm>
            <a:off x="3691467" y="1636888"/>
            <a:ext cx="5362223" cy="4538133"/>
          </a:xfrm>
          <a:prstGeom prst="rect">
            <a:avLst/>
          </a:prstGeom>
        </p:spPr>
      </p:pic>
    </p:spTree>
    <p:extLst>
      <p:ext uri="{BB962C8B-B14F-4D97-AF65-F5344CB8AC3E}">
        <p14:creationId xmlns:p14="http://schemas.microsoft.com/office/powerpoint/2010/main" val="164655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939C-E625-C03D-A54A-E9E57E871725}"/>
              </a:ext>
            </a:extLst>
          </p:cNvPr>
          <p:cNvSpPr>
            <a:spLocks noGrp="1"/>
          </p:cNvSpPr>
          <p:nvPr>
            <p:ph type="title"/>
          </p:nvPr>
        </p:nvSpPr>
        <p:spPr>
          <a:xfrm>
            <a:off x="751840" y="373225"/>
            <a:ext cx="6206412" cy="1354786"/>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C62C12-D6C9-A888-06E7-16B991A9CE61}"/>
              </a:ext>
            </a:extLst>
          </p:cNvPr>
          <p:cNvSpPr>
            <a:spLocks noGrp="1"/>
          </p:cNvSpPr>
          <p:nvPr>
            <p:ph idx="1"/>
          </p:nvPr>
        </p:nvSpPr>
        <p:spPr>
          <a:xfrm>
            <a:off x="751840" y="1778000"/>
            <a:ext cx="10718800" cy="4706775"/>
          </a:xfrm>
        </p:spPr>
        <p:txBody>
          <a:bodyPr>
            <a:normAutofit/>
          </a:bodyPr>
          <a:lstStyle/>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we define an abstraction of the sentiment analysis problem. This abstraction gives us a statement of the problem and enables us to see a rich set of interrelated subproblems.</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 It is often said that if we cannot structure a problem, we probably do not understand the problem. </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The objective of the definitions is thus to abstract a structure from the complex and intimidating unstructured natural language text. </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This structure serves as a common framework to unify various existing research directions and enable researchers to design more robust and accurate solution techniques by exploiting the interrelationships of the subproblems.</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 From a practical application point of view, the definitions let practitioners see which subproblems need to be solved in building a sentiment analysis system</a:t>
            </a:r>
          </a:p>
          <a:p>
            <a:pPr algn="just" fontAlgn="base"/>
            <a:r>
              <a:rPr lang="en-US" sz="2000" b="0" i="0" dirty="0">
                <a:solidFill>
                  <a:srgbClr val="333333"/>
                </a:solidFill>
                <a:effectLst/>
                <a:latin typeface="Times New Roman" panose="02020603050405020304" pitchFamily="18" charset="0"/>
                <a:cs typeface="Times New Roman" panose="02020603050405020304" pitchFamily="18" charset="0"/>
              </a:rPr>
              <a:t>how the subproblems are related, and what output should be produced.</a:t>
            </a:r>
          </a:p>
          <a:p>
            <a:pPr marL="0" indent="0" algn="just">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49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E8A91-BD3C-5BDE-7AAE-BA4A732D42F7}"/>
              </a:ext>
            </a:extLst>
          </p:cNvPr>
          <p:cNvSpPr>
            <a:spLocks noGrp="1"/>
          </p:cNvSpPr>
          <p:nvPr>
            <p:ph idx="1"/>
          </p:nvPr>
        </p:nvSpPr>
        <p:spPr/>
        <p:txBody>
          <a:bodyPr>
            <a:normAutofit/>
          </a:bodyPr>
          <a:lstStyle/>
          <a:p>
            <a:pPr algn="just"/>
            <a:r>
              <a:rPr lang="en-US" sz="2000" b="0" i="0" dirty="0">
                <a:solidFill>
                  <a:srgbClr val="2E383F"/>
                </a:solidFill>
                <a:effectLst/>
                <a:latin typeface="Times New Roman" panose="02020603050405020304" pitchFamily="18" charset="0"/>
                <a:cs typeface="Times New Roman" panose="02020603050405020304" pitchFamily="18" charset="0"/>
              </a:rPr>
              <a:t>Collecting your WhatsApp group chat data is not very difficult. You can either collect it yourself or use a sample dataset. </a:t>
            </a:r>
          </a:p>
          <a:p>
            <a:pPr algn="just"/>
            <a:r>
              <a:rPr lang="en-US" sz="2000" b="0" i="0" dirty="0">
                <a:solidFill>
                  <a:srgbClr val="2E383F"/>
                </a:solidFill>
                <a:effectLst/>
                <a:latin typeface="Times New Roman" panose="02020603050405020304" pitchFamily="18" charset="0"/>
                <a:cs typeface="Times New Roman" panose="02020603050405020304" pitchFamily="18" charset="0"/>
              </a:rPr>
              <a:t>This dataset challenges you to perform sentiment analysis on individuals within the group or on the group as a whole. </a:t>
            </a:r>
          </a:p>
          <a:p>
            <a:pPr algn="just"/>
            <a:r>
              <a:rPr lang="en-US" sz="2000" b="0" i="0" dirty="0">
                <a:solidFill>
                  <a:srgbClr val="2E383F"/>
                </a:solidFill>
                <a:effectLst/>
                <a:latin typeface="Times New Roman" panose="02020603050405020304" pitchFamily="18" charset="0"/>
                <a:cs typeface="Times New Roman" panose="02020603050405020304" pitchFamily="18" charset="0"/>
              </a:rPr>
              <a:t>If a group is dedicated to a wider perspective, try performing sentiment analysis on a specific topic that frequently arises.</a:t>
            </a:r>
          </a:p>
          <a:p>
            <a:pPr marL="0" indent="0" algn="just">
              <a:buNone/>
            </a:pP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88617F3-EEC9-18F3-B228-1BCB8414190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PROJECT OVERVIEW :</a:t>
            </a:r>
          </a:p>
        </p:txBody>
      </p:sp>
    </p:spTree>
    <p:extLst>
      <p:ext uri="{BB962C8B-B14F-4D97-AF65-F5344CB8AC3E}">
        <p14:creationId xmlns:p14="http://schemas.microsoft.com/office/powerpoint/2010/main" val="162627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1811-D717-C4FA-4488-AA20E6FC5B87}"/>
              </a:ext>
            </a:extLst>
          </p:cNvPr>
          <p:cNvSpPr>
            <a:spLocks noGrp="1"/>
          </p:cNvSpPr>
          <p:nvPr>
            <p:ph type="title"/>
          </p:nvPr>
        </p:nvSpPr>
        <p:spPr>
          <a:xfrm>
            <a:off x="375920" y="132081"/>
            <a:ext cx="7924800" cy="1422400"/>
          </a:xfrm>
        </p:spPr>
        <p:txBody>
          <a:bodyPr>
            <a:normAutofit/>
          </a:bodyPr>
          <a:lstStyle/>
          <a:p>
            <a:r>
              <a:rPr lang="en-US" sz="2800" dirty="0">
                <a:latin typeface="Times New Roman" panose="02020603050405020304" pitchFamily="18" charset="0"/>
                <a:cs typeface="Times New Roman" panose="02020603050405020304" pitchFamily="18" charset="0"/>
              </a:rPr>
              <a:t>DESIGN THINKING</a:t>
            </a:r>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50A645-03DE-5798-3142-5EA05C5EF014}"/>
              </a:ext>
            </a:extLst>
          </p:cNvPr>
          <p:cNvSpPr>
            <a:spLocks noGrp="1"/>
          </p:cNvSpPr>
          <p:nvPr>
            <p:ph idx="1"/>
          </p:nvPr>
        </p:nvSpPr>
        <p:spPr>
          <a:xfrm>
            <a:off x="838200" y="1825625"/>
            <a:ext cx="4874703" cy="4659065"/>
          </a:xfrm>
        </p:spPr>
        <p:txBody>
          <a:bodyPr>
            <a:noAutofit/>
          </a:bodyPr>
          <a:lstStyle/>
          <a:p>
            <a:pPr algn="just"/>
            <a:r>
              <a:rPr lang="en-US" sz="2000" b="0" i="0" dirty="0">
                <a:solidFill>
                  <a:srgbClr val="242424"/>
                </a:solidFill>
                <a:effectLst/>
                <a:latin typeface="Times New Roman" panose="02020603050405020304" pitchFamily="18" charset="0"/>
                <a:cs typeface="Times New Roman" panose="02020603050405020304" pitchFamily="18" charset="0"/>
              </a:rPr>
              <a:t>Machine learning is a method of data analysis.</a:t>
            </a:r>
          </a:p>
          <a:p>
            <a:pPr algn="just"/>
            <a:r>
              <a:rPr lang="en-US" sz="2000" b="0" i="0" dirty="0">
                <a:solidFill>
                  <a:srgbClr val="242424"/>
                </a:solidFill>
                <a:effectLst/>
                <a:latin typeface="Times New Roman" panose="02020603050405020304" pitchFamily="18" charset="0"/>
                <a:cs typeface="Times New Roman" panose="02020603050405020304" pitchFamily="18" charset="0"/>
              </a:rPr>
              <a:t> Machine learning is a machine centered approach.</a:t>
            </a:r>
          </a:p>
          <a:p>
            <a:pPr algn="just"/>
            <a:r>
              <a:rPr lang="en-US" sz="2000" b="0" i="0" dirty="0">
                <a:solidFill>
                  <a:srgbClr val="242424"/>
                </a:solidFill>
                <a:effectLst/>
                <a:latin typeface="Times New Roman" panose="02020603050405020304" pitchFamily="18" charset="0"/>
                <a:cs typeface="Times New Roman" panose="02020603050405020304" pitchFamily="18" charset="0"/>
              </a:rPr>
              <a:t> In machine learning, there are algorithms we can use to make machine learn through data iteratively </a:t>
            </a:r>
          </a:p>
          <a:p>
            <a:pPr algn="just"/>
            <a:r>
              <a:rPr lang="en-US" sz="2000" b="0" i="0" dirty="0">
                <a:solidFill>
                  <a:srgbClr val="242424"/>
                </a:solidFill>
                <a:effectLst/>
                <a:latin typeface="Times New Roman" panose="02020603050405020304" pitchFamily="18" charset="0"/>
                <a:cs typeface="Times New Roman" panose="02020603050405020304" pitchFamily="18" charset="0"/>
              </a:rPr>
              <a:t> make it able to find hidden insights from the data. </a:t>
            </a:r>
          </a:p>
          <a:p>
            <a:pPr algn="just"/>
            <a:r>
              <a:rPr lang="en-US" sz="2000" b="0" i="0" dirty="0">
                <a:solidFill>
                  <a:srgbClr val="242424"/>
                </a:solidFill>
                <a:effectLst/>
                <a:latin typeface="Times New Roman" panose="02020603050405020304" pitchFamily="18" charset="0"/>
                <a:cs typeface="Times New Roman" panose="02020603050405020304" pitchFamily="18" charset="0"/>
              </a:rPr>
              <a:t>So that, machine can itself take decisions without being explicitly programmed what to do in each case.</a:t>
            </a:r>
          </a:p>
          <a:p>
            <a:pPr marL="0" indent="0" algn="just">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7BE62B-EA29-4A66-73BF-21D54559A817}"/>
              </a:ext>
            </a:extLst>
          </p:cNvPr>
          <p:cNvPicPr>
            <a:picLocks noChangeAspect="1"/>
          </p:cNvPicPr>
          <p:nvPr/>
        </p:nvPicPr>
        <p:blipFill rotWithShape="1">
          <a:blip r:embed="rId2">
            <a:extLst>
              <a:ext uri="{28A0092B-C50C-407E-A947-70E740481C1C}">
                <a14:useLocalDpi xmlns:a14="http://schemas.microsoft.com/office/drawing/2010/main" val="0"/>
              </a:ext>
            </a:extLst>
          </a:blip>
          <a:srcRect l="12120" t="3200" r="12038" b="11780"/>
          <a:stretch/>
        </p:blipFill>
        <p:spPr>
          <a:xfrm>
            <a:off x="6685277" y="713065"/>
            <a:ext cx="4668523" cy="49998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56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753BE-CD72-B055-8FCF-8BBB7F08D098}"/>
              </a:ext>
            </a:extLst>
          </p:cNvPr>
          <p:cNvSpPr>
            <a:spLocks noGrp="1"/>
          </p:cNvSpPr>
          <p:nvPr>
            <p:ph idx="1"/>
          </p:nvPr>
        </p:nvSpPr>
        <p:spPr>
          <a:xfrm>
            <a:off x="838201" y="1154506"/>
            <a:ext cx="6762226" cy="5591366"/>
          </a:xfrm>
        </p:spPr>
        <p:txBody>
          <a:bodyPr>
            <a:no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study proposes an effective text data preprocessing technique and develop an algorithm to train the Support Vector Machine (SVM), Deep Learning (DL) and Naïve Bayes (NB) classifiers to process Twitter data.</a:t>
            </a:r>
          </a:p>
          <a:p>
            <a:r>
              <a:rPr lang="en-US" sz="2000" b="0" i="0" dirty="0">
                <a:solidFill>
                  <a:srgbClr val="333333"/>
                </a:solidFill>
                <a:effectLst/>
                <a:latin typeface="Times New Roman" panose="02020603050405020304" pitchFamily="18" charset="0"/>
                <a:cs typeface="Times New Roman" panose="02020603050405020304" pitchFamily="18" charset="0"/>
              </a:rPr>
              <a:t> We develop an algorithm that weights the sentiment score in terms of weight of hashtag and cleaned text. In this study, we</a:t>
            </a:r>
          </a:p>
          <a:p>
            <a:r>
              <a:rPr lang="en-US" sz="2000" b="0" i="0" dirty="0">
                <a:solidFill>
                  <a:srgbClr val="333333"/>
                </a:solidFill>
                <a:effectLst/>
                <a:latin typeface="Times New Roman" panose="02020603050405020304" pitchFamily="18" charset="0"/>
                <a:cs typeface="Times New Roman" panose="02020603050405020304" pitchFamily="18" charset="0"/>
              </a:rPr>
              <a:t> (i) compare different preprocessing techniques on the data collected from Twitter using various techniques such as (stemming, lemmatization and spelling correction) to obtain the efficient method</a:t>
            </a:r>
          </a:p>
          <a:p>
            <a:r>
              <a:rPr lang="en-US" sz="2000" b="0" i="0" dirty="0">
                <a:solidFill>
                  <a:srgbClr val="333333"/>
                </a:solidFill>
                <a:effectLst/>
                <a:latin typeface="Times New Roman" panose="02020603050405020304" pitchFamily="18" charset="0"/>
                <a:cs typeface="Times New Roman" panose="02020603050405020304" pitchFamily="18" charset="0"/>
              </a:rPr>
              <a:t> (ii) develop an algorithm to weight the scores of the hashtag and cleaned text to obtain the sentiment. We retrieved N=1,314,000 Twitter data, and we compared the popularity of two products, Google Now and Amazon Alexa. </a:t>
            </a:r>
          </a:p>
          <a:p>
            <a:r>
              <a:rPr lang="en-US" sz="2000" b="0" i="0" dirty="0">
                <a:solidFill>
                  <a:srgbClr val="333333"/>
                </a:solidFill>
                <a:effectLst/>
                <a:latin typeface="Times New Roman" panose="02020603050405020304" pitchFamily="18" charset="0"/>
                <a:cs typeface="Times New Roman" panose="02020603050405020304" pitchFamily="18" charset="0"/>
              </a:rPr>
              <a:t>Using our data preprocessing algorithm and sentiment weight score algorithm, we train SVM, DL, NB models. The results show that stemming technique performed best in terms     of computational speed.</a:t>
            </a:r>
            <a:br>
              <a:rPr lang="en-US" sz="20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15901C74-03DE-DE17-DF78-A8CE748167CB}"/>
              </a:ext>
            </a:extLst>
          </p:cNvPr>
          <p:cNvSpPr>
            <a:spLocks noGrp="1"/>
          </p:cNvSpPr>
          <p:nvPr>
            <p:ph type="title"/>
          </p:nvPr>
        </p:nvSpPr>
        <p:spPr>
          <a:xfrm>
            <a:off x="838200" y="112128"/>
            <a:ext cx="10515600" cy="1325563"/>
          </a:xfrm>
        </p:spPr>
        <p:txBody>
          <a:bodyPr>
            <a:normAutofit/>
          </a:bodyPr>
          <a:lstStyle/>
          <a:p>
            <a:r>
              <a:rPr lang="en-IN" sz="2800" b="1" u="sng" dirty="0">
                <a:latin typeface="Times New Roman" panose="02020603050405020304" pitchFamily="18" charset="0"/>
                <a:cs typeface="Times New Roman" panose="02020603050405020304" pitchFamily="18" charset="0"/>
              </a:rPr>
              <a:t>DATA PREPROCESSING :</a:t>
            </a:r>
          </a:p>
        </p:txBody>
      </p:sp>
      <p:pic>
        <p:nvPicPr>
          <p:cNvPr id="4" name="Picture 3">
            <a:extLst>
              <a:ext uri="{FF2B5EF4-FFF2-40B4-BE49-F238E27FC236}">
                <a16:creationId xmlns:a16="http://schemas.microsoft.com/office/drawing/2014/main" id="{7C60BE89-2478-3F70-3A13-77172EFFC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327" y="2480069"/>
            <a:ext cx="4425562" cy="22407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9574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2C36-F68B-06BE-B170-5A453EAE911A}"/>
              </a:ext>
            </a:extLst>
          </p:cNvPr>
          <p:cNvSpPr>
            <a:spLocks noGrp="1"/>
          </p:cNvSpPr>
          <p:nvPr>
            <p:ph type="title"/>
          </p:nvPr>
        </p:nvSpPr>
        <p:spPr>
          <a:xfrm>
            <a:off x="762000" y="274320"/>
            <a:ext cx="5334001" cy="1370545"/>
          </a:xfrm>
        </p:spPr>
        <p:txBody>
          <a:bodyPr>
            <a:normAutofit/>
          </a:bodyPr>
          <a:lstStyle/>
          <a:p>
            <a:r>
              <a:rPr lang="en-US" sz="2800" b="1" u="sng" dirty="0">
                <a:solidFill>
                  <a:srgbClr val="222222"/>
                </a:solidFill>
                <a:latin typeface="Times New Roman" panose="02020603050405020304" pitchFamily="18" charset="0"/>
                <a:cs typeface="Times New Roman" panose="02020603050405020304" pitchFamily="18" charset="0"/>
              </a:rPr>
              <a:t>MODEL</a:t>
            </a:r>
            <a:r>
              <a:rPr lang="en-US" sz="2800" b="1" dirty="0">
                <a:solidFill>
                  <a:srgbClr val="222222"/>
                </a:solidFill>
                <a:latin typeface="Times New Roman" panose="02020603050405020304" pitchFamily="18" charset="0"/>
                <a:cs typeface="Times New Roman" panose="02020603050405020304" pitchFamily="18" charset="0"/>
              </a:rPr>
              <a:t> </a:t>
            </a:r>
            <a:r>
              <a:rPr lang="en-US" sz="2800" b="1" u="sng" dirty="0">
                <a:solidFill>
                  <a:srgbClr val="222222"/>
                </a:solidFill>
                <a:latin typeface="Times New Roman" panose="02020603050405020304" pitchFamily="18" charset="0"/>
                <a:cs typeface="Times New Roman" panose="02020603050405020304" pitchFamily="18" charset="0"/>
              </a:rPr>
              <a:t>TRAINING</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AE57C-64A1-28F4-8397-D798B41B9547}"/>
              </a:ext>
            </a:extLst>
          </p:cNvPr>
          <p:cNvSpPr>
            <a:spLocks noGrp="1"/>
          </p:cNvSpPr>
          <p:nvPr>
            <p:ph idx="1"/>
          </p:nvPr>
        </p:nvSpPr>
        <p:spPr/>
        <p:txBody>
          <a:bodyPr>
            <a:no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problem of analyzing sentiments in human speech is the subject of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study of</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Natural language processing</a:t>
            </a:r>
            <a:r>
              <a:rPr lang="en-US" sz="2000" b="0" i="0" dirty="0">
                <a:effectLst/>
                <a:latin typeface="Times New Roman" panose="02020603050405020304" pitchFamily="18" charset="0"/>
                <a:cs typeface="Times New Roman" panose="02020603050405020304" pitchFamily="18" charset="0"/>
              </a:rPr>
              <a:t>,</a:t>
            </a:r>
          </a:p>
          <a:p>
            <a:pPr algn="just"/>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Cognitive sciences</a:t>
            </a:r>
            <a:r>
              <a:rPr lang="en-US" sz="2000" b="0" i="0" dirty="0">
                <a:effectLst/>
                <a:latin typeface="Times New Roman" panose="02020603050405020304" pitchFamily="18" charset="0"/>
                <a:cs typeface="Times New Roman" panose="02020603050405020304" pitchFamily="18" charset="0"/>
              </a:rPr>
              <a:t>, </a:t>
            </a:r>
          </a:p>
          <a:p>
            <a:pPr algn="just"/>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Affective psychology</a:t>
            </a:r>
            <a:r>
              <a:rPr lang="en-US" sz="2000" b="0" i="0" dirty="0">
                <a:effectLst/>
                <a:latin typeface="Times New Roman" panose="02020603050405020304" pitchFamily="18" charset="0"/>
                <a:cs typeface="Times New Roman" panose="02020603050405020304" pitchFamily="18" charset="0"/>
              </a:rPr>
              <a: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Computational linguistics</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communication studies</a:t>
            </a:r>
            <a:r>
              <a:rPr lang="en-US" sz="2000" b="0" i="0" dirty="0">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Each of them adds their own individual perspective to the understanding of a phenomenon,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The relationship between language and human emotions, which is as frequently occurring as it’s mysterious.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3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3ABE-E97B-4572-D0D7-842EFA7369DC}"/>
              </a:ext>
            </a:extLst>
          </p:cNvPr>
          <p:cNvSpPr>
            <a:spLocks noGrp="1"/>
          </p:cNvSpPr>
          <p:nvPr>
            <p:ph type="title"/>
          </p:nvPr>
        </p:nvSpPr>
        <p:spPr>
          <a:xfrm>
            <a:off x="1103313" y="609601"/>
            <a:ext cx="9404723" cy="1400530"/>
          </a:xfrm>
        </p:spPr>
        <p:txBody>
          <a:bodyPr/>
          <a:lstStyle/>
          <a:p>
            <a:r>
              <a:rPr lang="en-US" sz="2800" b="1" u="sng" dirty="0">
                <a:latin typeface="Times New Roman" panose="02020603050405020304" pitchFamily="18" charset="0"/>
                <a:cs typeface="Times New Roman" panose="02020603050405020304" pitchFamily="18" charset="0"/>
              </a:rPr>
              <a:t>SENTIMENT ANNOTATION </a:t>
            </a:r>
          </a:p>
        </p:txBody>
      </p:sp>
      <p:sp>
        <p:nvSpPr>
          <p:cNvPr id="8" name="Content Placeholder 7">
            <a:extLst>
              <a:ext uri="{FF2B5EF4-FFF2-40B4-BE49-F238E27FC236}">
                <a16:creationId xmlns:a16="http://schemas.microsoft.com/office/drawing/2014/main" id="{78ADC063-B45F-E749-BB11-5875AFE817DF}"/>
              </a:ext>
            </a:extLst>
          </p:cNvPr>
          <p:cNvSpPr>
            <a:spLocks noGrp="1"/>
          </p:cNvSpPr>
          <p:nvPr>
            <p:ph idx="1"/>
          </p:nvPr>
        </p:nvSpPr>
        <p:spPr>
          <a:xfrm>
            <a:off x="1103313" y="1652748"/>
            <a:ext cx="4772422" cy="4238268"/>
          </a:xfrm>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second step is to assign sentiment tags (positive, neutral, negative, etc.) to words and phrases. Attribute-based and fine-grained types of sentiment analysis will require more labels  and more textual data  to produce accurate results. Keep in mind that sentiment labeling is considered reliable if it’s made by more than one annotator.</a:t>
            </a:r>
          </a:p>
        </p:txBody>
      </p:sp>
      <p:pic>
        <p:nvPicPr>
          <p:cNvPr id="11" name="Picture 10">
            <a:extLst>
              <a:ext uri="{FF2B5EF4-FFF2-40B4-BE49-F238E27FC236}">
                <a16:creationId xmlns:a16="http://schemas.microsoft.com/office/drawing/2014/main" id="{0636B529-117C-E753-5B98-B3BFB8628D94}"/>
              </a:ext>
            </a:extLst>
          </p:cNvPr>
          <p:cNvPicPr>
            <a:picLocks noChangeAspect="1"/>
          </p:cNvPicPr>
          <p:nvPr/>
        </p:nvPicPr>
        <p:blipFill>
          <a:blip r:embed="rId2"/>
          <a:stretch>
            <a:fillRect/>
          </a:stretch>
        </p:blipFill>
        <p:spPr>
          <a:xfrm>
            <a:off x="6316267" y="2052918"/>
            <a:ext cx="4717158" cy="3437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7965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ECE0-8520-C2DA-030C-5EE8A83080D9}"/>
              </a:ext>
            </a:extLst>
          </p:cNvPr>
          <p:cNvSpPr>
            <a:spLocks noGrp="1"/>
          </p:cNvSpPr>
          <p:nvPr>
            <p:ph type="title"/>
          </p:nvPr>
        </p:nvSpPr>
        <p:spPr>
          <a:xfrm>
            <a:off x="1103312" y="773230"/>
            <a:ext cx="9404723" cy="1400530"/>
          </a:xfrm>
        </p:spPr>
        <p:txBody>
          <a:bodyPr/>
          <a:lstStyle/>
          <a:p>
            <a:r>
              <a:rPr lang="en-US" sz="2800" b="1" u="sng" dirty="0">
                <a:latin typeface="Times New Roman" panose="02020603050405020304" pitchFamily="18" charset="0"/>
                <a:cs typeface="Times New Roman" panose="02020603050405020304" pitchFamily="18" charset="0"/>
              </a:rPr>
              <a:t>TEXT CLEANSING</a:t>
            </a:r>
          </a:p>
        </p:txBody>
      </p:sp>
      <p:sp>
        <p:nvSpPr>
          <p:cNvPr id="3" name="Content Placeholder 2">
            <a:extLst>
              <a:ext uri="{FF2B5EF4-FFF2-40B4-BE49-F238E27FC236}">
                <a16:creationId xmlns:a16="http://schemas.microsoft.com/office/drawing/2014/main" id="{EEBA8B7D-3500-9E6C-3B3F-5C3D86A86118}"/>
              </a:ext>
            </a:extLst>
          </p:cNvPr>
          <p:cNvSpPr>
            <a:spLocks noGrp="1"/>
          </p:cNvSpPr>
          <p:nvPr>
            <p:ph idx="1"/>
          </p:nvPr>
        </p:nvSpPr>
        <p:spPr>
          <a:xfrm>
            <a:off x="1103312" y="2108455"/>
            <a:ext cx="5061818" cy="3181498"/>
          </a:xfrm>
        </p:spPr>
        <p:txBody>
          <a:bodyPr>
            <a:no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Reviews and comments typically contain a lot of irrelevant and excessive information that can negatively affect a model’s precision. So, before feeding the dataset to an algorithm, you must get rid of noises, stop words (articles, pronouns, etc.), and variations of the same words, transforming them into canonical form.</a:t>
            </a:r>
          </a:p>
        </p:txBody>
      </p:sp>
      <p:pic>
        <p:nvPicPr>
          <p:cNvPr id="6" name="Picture 5">
            <a:extLst>
              <a:ext uri="{FF2B5EF4-FFF2-40B4-BE49-F238E27FC236}">
                <a16:creationId xmlns:a16="http://schemas.microsoft.com/office/drawing/2014/main" id="{CC982875-CBAD-81C6-CFBA-B9F9CB6E6D50}"/>
              </a:ext>
            </a:extLst>
          </p:cNvPr>
          <p:cNvPicPr>
            <a:picLocks noChangeAspect="1"/>
          </p:cNvPicPr>
          <p:nvPr/>
        </p:nvPicPr>
        <p:blipFill>
          <a:blip r:embed="rId2"/>
          <a:stretch>
            <a:fillRect/>
          </a:stretch>
        </p:blipFill>
        <p:spPr>
          <a:xfrm>
            <a:off x="6372520" y="2015580"/>
            <a:ext cx="5419430" cy="31814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1477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0EA-6C40-CD1D-9D61-765B9BFC07B3}"/>
              </a:ext>
            </a:extLst>
          </p:cNvPr>
          <p:cNvSpPr>
            <a:spLocks noGrp="1"/>
          </p:cNvSpPr>
          <p:nvPr>
            <p:ph type="title"/>
          </p:nvPr>
        </p:nvSpPr>
        <p:spPr/>
        <p:txBody>
          <a:bodyPr/>
          <a:lstStyle/>
          <a:p>
            <a:r>
              <a:rPr lang="en-US" sz="2800" b="1" u="sng" dirty="0">
                <a:latin typeface="Times New Roman" panose="02020603050405020304" pitchFamily="18" charset="0"/>
                <a:cs typeface="Times New Roman" panose="02020603050405020304" pitchFamily="18" charset="0"/>
              </a:rPr>
              <a:t>MODEL TRAINING AND TESTING</a:t>
            </a:r>
          </a:p>
        </p:txBody>
      </p:sp>
      <p:sp>
        <p:nvSpPr>
          <p:cNvPr id="3" name="Content Placeholder 2">
            <a:extLst>
              <a:ext uri="{FF2B5EF4-FFF2-40B4-BE49-F238E27FC236}">
                <a16:creationId xmlns:a16="http://schemas.microsoft.com/office/drawing/2014/main" id="{DDA47B50-C6BC-3AC6-72F0-E7E8C23D6F45}"/>
              </a:ext>
            </a:extLst>
          </p:cNvPr>
          <p:cNvSpPr>
            <a:spLocks noGrp="1"/>
          </p:cNvSpPr>
          <p:nvPr>
            <p:ph idx="1"/>
          </p:nvPr>
        </p:nvSpPr>
        <p:spPr>
          <a:xfrm>
            <a:off x="685801" y="1337733"/>
            <a:ext cx="4457520" cy="4518166"/>
          </a:xfrm>
        </p:spPr>
        <p:txBody>
          <a:bodyPr>
            <a:normAutofit/>
          </a:bodyPr>
          <a:lstStyle/>
          <a:p>
            <a:pPr algn="jus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Finally, your data science team proceeds to train an ML model and evaluate its results. For this, the prepared dataset is split into training and testing parts. Once the model achieves satisfactory predictions, it can be used for sentiment detection and classification in new, unlabeled reviews.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ED566C-7B31-84C1-15C8-5DFCC0617C47}"/>
              </a:ext>
            </a:extLst>
          </p:cNvPr>
          <p:cNvPicPr>
            <a:picLocks noChangeAspect="1"/>
          </p:cNvPicPr>
          <p:nvPr/>
        </p:nvPicPr>
        <p:blipFill>
          <a:blip r:embed="rId2"/>
          <a:stretch>
            <a:fillRect/>
          </a:stretch>
        </p:blipFill>
        <p:spPr>
          <a:xfrm>
            <a:off x="6096000" y="1994352"/>
            <a:ext cx="5461262" cy="28692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8096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1789</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 Narrow</vt:lpstr>
      <vt:lpstr>Arial</vt:lpstr>
      <vt:lpstr>Calibri</vt:lpstr>
      <vt:lpstr>Calibri Light</vt:lpstr>
      <vt:lpstr>Times New Roman</vt:lpstr>
      <vt:lpstr>Wingdings</vt:lpstr>
      <vt:lpstr>Office Theme</vt:lpstr>
      <vt:lpstr>SENTIMENT                     ANALYSIS</vt:lpstr>
      <vt:lpstr>PROBLEM STATEMENT :</vt:lpstr>
      <vt:lpstr>PROJECT OVERVIEW :</vt:lpstr>
      <vt:lpstr>DESIGN THINKING :</vt:lpstr>
      <vt:lpstr>DATA PREPROCESSING :</vt:lpstr>
      <vt:lpstr>MODEL TRAINING</vt:lpstr>
      <vt:lpstr>SENTIMENT ANNOTATION </vt:lpstr>
      <vt:lpstr>TEXT CLEANSING</vt:lpstr>
      <vt:lpstr>MODEL TRAINING AND TESTING</vt:lpstr>
      <vt:lpstr>SENTIMENT ANALYSIS TOOLS AND APIS</vt:lpstr>
      <vt:lpstr>BRAND MONITORING</vt:lpstr>
      <vt:lpstr>SENTIMENT ANALYSIS                             MARKETING APPLICATIONS:</vt:lpstr>
      <vt:lpstr>EXPLORATORY ANALYSIS</vt:lpstr>
      <vt:lpstr>Distribution graphs (histogram/bar graph) of column data:</vt:lpstr>
      <vt:lpstr>PowerPoint Presentation</vt:lpstr>
      <vt:lpstr>Visualising and counting sentiments of tweets for each airline. </vt:lpstr>
      <vt:lpstr>OUTPUT:</vt:lpstr>
      <vt:lpstr>Wordcloud plots for positive tweets to visualise most frequent words for each</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PREDICTOR</dc:title>
  <dc:creator>kar</dc:creator>
  <cp:lastModifiedBy>karkarthik0412@outlook.com</cp:lastModifiedBy>
  <cp:revision>14</cp:revision>
  <dcterms:created xsi:type="dcterms:W3CDTF">2023-09-26T14:12:47Z</dcterms:created>
  <dcterms:modified xsi:type="dcterms:W3CDTF">2023-11-01T16:48:57Z</dcterms:modified>
</cp:coreProperties>
</file>