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5" r:id="rId12"/>
    <p:sldId id="265" r:id="rId13"/>
    <p:sldId id="276"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cuments\Shalini%20EXCEL%20PROJEC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Documents\Shalini%20EXCEL%20PROJEC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[Shalini EXCEL PROJECT.xlsx]Sheet7!PivotTable3</c:name>
    <c:fmtId val="-1"/>
  </c:pivotSource>
  <c:chart>
    <c:title>
      <c:tx>
        <c:rich>
          <a:bodyPr rot="0" spcFirstLastPara="0" vertOverflow="ellipsis" vert="horz" wrap="square" anchor="ctr" anchorCtr="1"/>
          <a:lstStyle/>
          <a:p>
            <a:pPr defTabSz="914400">
              <a:defRPr lang="en-US" sz="1400" b="0" i="0" u="none" strike="noStrike" kern="1200" cap="none" spc="20" baseline="0">
                <a:solidFill>
                  <a:schemeClr val="tx1">
                    <a:lumMod val="50000"/>
                    <a:lumOff val="50000"/>
                  </a:schemeClr>
                </a:solidFill>
                <a:latin typeface="+mn-lt"/>
                <a:ea typeface="+mn-ea"/>
                <a:cs typeface="+mn-cs"/>
              </a:defRPr>
            </a:pPr>
            <a:r>
              <a:t>EMPLOYEE PERFORM ANCE ANAYSIS</a:t>
            </a:r>
          </a:p>
        </c:rich>
      </c:tx>
      <c:overlay val="0"/>
      <c:spPr>
        <a:noFill/>
        <a:ln>
          <a:noFill/>
        </a:ln>
        <a:effectLst/>
      </c:spPr>
      <c:txPr>
        <a:bodyPr rot="0" spcFirstLastPara="0" vertOverflow="ellipsis" vert="horz" wrap="square" anchor="ctr" anchorCtr="1"/>
        <a:lstStyle/>
        <a:p>
          <a:pPr defTabSz="914400">
            <a:defRPr lang="en-US"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'[Shalini EXCEL PROJECT.xlsx]Sheet7'!$B$3:$B$4</c:f>
              <c:strCache>
                <c:ptCount val="1"/>
                <c:pt idx="0">
                  <c:v>Exceeds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'[Shalini spreadsheet (1) (2).xlsx]Sheet7'!$A$5:$A$15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'[Shalini spreadsheet (1) (2).xlsx]Sheet7'!$B$5:$B$15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8221-8F47-A34D-70BC3509D12B}"/>
            </c:ext>
          </c:extLst>
        </c:ser>
        <c:ser>
          <c:idx val="1"/>
          <c:order val="1"/>
          <c:tx>
            <c:strRef>
              <c:f>'[Shalini EXCEL PROJECT.xlsx]Sheet7'!$C$3:$C$4</c:f>
              <c:strCache>
                <c:ptCount val="1"/>
                <c:pt idx="0">
                  <c:v>Fully Meets</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'[Shalini spreadsheet (1) (2).xlsx]Sheet7'!$A$5:$A$15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'[Shalini spreadsheet (1) (2).xlsx]Sheet7'!$C$5:$C$15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8221-8F47-A34D-70BC3509D12B}"/>
            </c:ext>
          </c:extLst>
        </c:ser>
        <c:ser>
          <c:idx val="2"/>
          <c:order val="2"/>
          <c:tx>
            <c:strRef>
              <c:f>'[Shalini EXCEL PROJECT.xlsx]Sheet7'!$D$3:$D$4</c:f>
              <c:strCache>
                <c:ptCount val="1"/>
                <c:pt idx="0">
                  <c:v>Needs Improvement</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'[Shalini spreadsheet (1) (2).xlsx]Sheet7'!$A$5:$A$15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'[Shalini spreadsheet (1) (2).xlsx]Sheet7'!$D$5:$D$15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8221-8F47-A34D-70BC3509D12B}"/>
            </c:ext>
          </c:extLst>
        </c:ser>
        <c:ser>
          <c:idx val="3"/>
          <c:order val="3"/>
          <c:tx>
            <c:strRef>
              <c:f>'[Shalini EXCEL PROJECT.xlsx]Sheet7'!$E$3:$E$4</c:f>
              <c:strCache>
                <c:ptCount val="1"/>
                <c:pt idx="0">
                  <c:v>PIP</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Ref>
              <c:f>'[Shalini spreadsheet (1) (2).xlsx]Sheet7'!$A$5:$A$15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'[Shalini spreadsheet (1) (2).xlsx]Sheet7'!$E$5:$E$15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8221-8F47-A34D-70BC3509D12B}"/>
            </c:ext>
          </c:extLst>
        </c:ser>
        <c:dLbls>
          <c:showLegendKey val="0"/>
          <c:showVal val="0"/>
          <c:showCatName val="0"/>
          <c:showSerName val="0"/>
          <c:showPercent val="0"/>
          <c:showBubbleSize val="0"/>
        </c:dLbls>
        <c:gapWidth val="100"/>
        <c:overlap val="-24"/>
        <c:axId val="282886003"/>
        <c:axId val="570563240"/>
      </c:barChart>
      <c:catAx>
        <c:axId val="28288600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50000"/>
                    <a:lumOff val="50000"/>
                  </a:schemeClr>
                </a:solidFill>
                <a:latin typeface="+mn-lt"/>
                <a:ea typeface="+mn-ea"/>
                <a:cs typeface="+mn-cs"/>
              </a:defRPr>
            </a:pPr>
            <a:endParaRPr lang="en-US"/>
          </a:p>
        </c:txPr>
        <c:crossAx val="570563240"/>
        <c:crosses val="autoZero"/>
        <c:auto val="1"/>
        <c:lblAlgn val="ctr"/>
        <c:lblOffset val="100"/>
        <c:noMultiLvlLbl val="0"/>
      </c:catAx>
      <c:valAx>
        <c:axId val="570563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50000"/>
                    <a:lumOff val="50000"/>
                  </a:schemeClr>
                </a:solidFill>
                <a:latin typeface="+mn-lt"/>
                <a:ea typeface="+mn-ea"/>
                <a:cs typeface="+mn-cs"/>
              </a:defRPr>
            </a:pPr>
            <a:endParaRPr lang="en-US"/>
          </a:p>
        </c:txPr>
        <c:crossAx val="282886003"/>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[Shalini EXCEL PROJECT.xlsx]Sheet7!PivotTable3</c:name>
    <c:fmtId val="-1"/>
  </c:pivotSource>
  <c:chart>
    <c:title>
      <c:tx>
        <c:rich>
          <a:bodyPr rot="0" spcFirstLastPara="0" vertOverflow="ellipsis" vert="horz" wrap="square" anchor="ctr" anchorCtr="1"/>
          <a:lstStyle/>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t>employee performance analysis in </a:t>
            </a:r>
          </a:p>
          <a:p>
            <a:pPr defTabSz="914400">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t>pie </a:t>
            </a:r>
          </a:p>
        </c:rich>
      </c:tx>
      <c:overlay val="0"/>
      <c:spPr>
        <a:noFill/>
        <a:ln>
          <a:noFill/>
        </a:ln>
        <a:effectLst/>
      </c:spPr>
    </c:title>
    <c:autoTitleDeleted val="0"/>
    <c:plotArea>
      <c:layout/>
      <c:pieChart>
        <c:varyColors val="1"/>
        <c:ser>
          <c:idx val="0"/>
          <c:order val="0"/>
          <c:tx>
            <c:strRef>
              <c:f>'[Shalini EXCEL PROJECT.xlsx]Sheet7'!$B$3:$B$4</c:f>
              <c:strCache>
                <c:ptCount val="1"/>
                <c:pt idx="0">
                  <c:v>Exceeds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a:softEdge rad="1270000"/>
              </a:effectLst>
            </c:spPr>
            <c:txPr>
              <a:bodyPr rot="0" spcFirstLastPara="0" vertOverflow="ellipsis" vert="horz" wrap="square" lIns="38100" tIns="19050" rIns="38100" bIns="19050" anchor="ctr" anchorCtr="1"/>
              <a:lstStyle/>
              <a:p>
                <a:pPr>
                  <a:defRPr lang="en-US" sz="900" b="0" i="0" u="none" strike="noStrike" kern="1200" baseline="0">
                    <a:pattFill prst="pct10">
                      <a:fgClr>
                        <a:schemeClr val="accent1"/>
                      </a:fgClr>
                      <a:bgClr>
                        <a:schemeClr val="bg1"/>
                      </a:bgClr>
                    </a:pattFill>
                    <a:latin typeface="+mn-lt"/>
                    <a:ea typeface="+mn-ea"/>
                    <a:cs typeface="+mn-cs"/>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'[Shalini EXCEL PROJECT.xlsx]Sheet7'!$A$5:$A$15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'[Shalini EXCEL PROJECT.xlsx]Sheet7'!$B$5:$B$15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22-2940-8286-FE4FA812CE6C}"/>
            </c:ext>
          </c:extLst>
        </c:ser>
        <c:ser>
          <c:idx val="1"/>
          <c:order val="1"/>
          <c:tx>
            <c:strRef>
              <c:f>'[Shalini EXCEL PROJECT.xlsx]Sheet7'!$C$3:$C$4</c:f>
              <c:strCache>
                <c:ptCount val="1"/>
                <c:pt idx="0">
                  <c:v>Fully Meets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'[Shalini EXCEL PROJECT.xlsx]Sheet7'!$A$5:$A$15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'[Shalini EXCEL PROJECT.xlsx]Sheet7'!$C$5:$C$15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22-2940-8286-FE4FA812CE6C}"/>
            </c:ext>
          </c:extLst>
        </c:ser>
        <c:ser>
          <c:idx val="2"/>
          <c:order val="2"/>
          <c:tx>
            <c:strRef>
              <c:f>'[Shalini EXCEL PROJECT.xlsx]Sheet7'!$D$3:$D$4</c:f>
              <c:strCache>
                <c:ptCount val="1"/>
                <c:pt idx="0">
                  <c:v>Needs Improvement</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'[Shalini EXCEL PROJECT.xlsx]Sheet7'!$A$5:$A$15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'[Shalini EXCEL PROJECT.xlsx]Sheet7'!$D$5:$D$15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22-2940-8286-FE4FA812CE6C}"/>
            </c:ext>
          </c:extLst>
        </c:ser>
        <c:ser>
          <c:idx val="3"/>
          <c:order val="3"/>
          <c:tx>
            <c:strRef>
              <c:f>'[Shalini EXCEL PROJECT.xlsx]Sheet7'!$E$3:$E$4</c:f>
              <c:strCache>
                <c:ptCount val="1"/>
                <c:pt idx="0">
                  <c:v>PIP</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'[Shalini EXCEL PROJECT.xlsx]Sheet7'!$A$5:$A$15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'[Shalini EXCEL PROJECT.xlsx]Sheet7'!$E$5:$E$15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22-2940-8286-FE4FA812CE6C}"/>
            </c:ext>
          </c:extLst>
        </c:ser>
        <c:dLbls>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152400"/>
            <a:ext cx="10848340" cy="1001395"/>
          </a:xfrm>
          <a:prstGeom prst="rect">
            <a:avLst/>
          </a:prstGeom>
        </p:spPr>
        <p:txBody>
          <a:bodyPr vert="horz" wrap="square" lIns="0" tIns="16510" rIns="0" bIns="0" rtlCol="0">
            <a:sp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 Box 7"/>
          <p:cNvSpPr txBox="1"/>
          <p:nvPr/>
        </p:nvSpPr>
        <p:spPr>
          <a:xfrm>
            <a:off x="609600" y="2569845"/>
            <a:ext cx="10970895" cy="3818890"/>
          </a:xfrm>
          <a:prstGeom prst="rect">
            <a:avLst/>
          </a:prstGeom>
          <a:noFill/>
        </p:spPr>
        <p:txBody>
          <a:bodyPr wrap="square" rtlCol="0">
            <a:noAutofit/>
          </a:bodyPr>
          <a:lstStyle/>
          <a:p>
            <a:pPr>
              <a:lnSpc>
                <a:spcPct val="150000"/>
              </a:lnSpc>
            </a:pPr>
            <a:r>
              <a:rPr lang="en-US" sz="2800" b="1"/>
              <a:t>STUDENT NAME : N . SHALINI</a:t>
            </a:r>
          </a:p>
          <a:p>
            <a:pPr>
              <a:lnSpc>
                <a:spcPct val="150000"/>
              </a:lnSpc>
            </a:pPr>
            <a:r>
              <a:rPr lang="en-US" sz="2800" b="1"/>
              <a:t>REGISTER NO : 312211199 / 6B39A5D770E8AA7992E47B7C81502485 </a:t>
            </a:r>
          </a:p>
          <a:p>
            <a:pPr>
              <a:lnSpc>
                <a:spcPct val="150000"/>
              </a:lnSpc>
            </a:pPr>
            <a:r>
              <a:rPr lang="en-US" sz="2800" b="1"/>
              <a:t>DEPARTMENT : BCOM ( BANK MANAGEMENT )</a:t>
            </a:r>
          </a:p>
          <a:p>
            <a:pPr>
              <a:lnSpc>
                <a:spcPct val="150000"/>
              </a:lnSpc>
            </a:pPr>
            <a:r>
              <a:rPr lang="en-US" sz="2800" b="1"/>
              <a:t>COLLEGE : DR. MGR JANAKI COLLEGE OF ARTS &amp; SCIENCE FOR WOMEN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Box 9"/>
          <p:cNvSpPr txBox="1"/>
          <p:nvPr/>
        </p:nvSpPr>
        <p:spPr>
          <a:xfrm>
            <a:off x="533400" y="1066800"/>
            <a:ext cx="11061065" cy="4928235"/>
          </a:xfrm>
          <a:prstGeom prst="rect">
            <a:avLst/>
          </a:prstGeom>
          <a:noFill/>
        </p:spPr>
        <p:txBody>
          <a:bodyPr wrap="square" rtlCol="0">
            <a:noAutofit/>
          </a:bodyPr>
          <a:lstStyle/>
          <a:p>
            <a:pPr>
              <a:lnSpc>
                <a:spcPct val="120000"/>
              </a:lnSpc>
            </a:pPr>
            <a:r>
              <a:rPr lang="en-US" sz="2800" b="1"/>
              <a:t>DATA COLLECTION :</a:t>
            </a:r>
          </a:p>
          <a:p>
            <a:pPr marL="457200" indent="-457200">
              <a:lnSpc>
                <a:spcPct val="120000"/>
              </a:lnSpc>
              <a:buFont typeface="Arial" panose="020B0604020202020204" pitchFamily="34" charset="0"/>
              <a:buChar char="•"/>
            </a:pPr>
            <a:r>
              <a:rPr lang="en-US" sz="2800"/>
              <a:t>employee datas </a:t>
            </a:r>
          </a:p>
          <a:p>
            <a:pPr>
              <a:lnSpc>
                <a:spcPct val="120000"/>
              </a:lnSpc>
            </a:pPr>
            <a:r>
              <a:rPr lang="en-US" sz="2800" b="1"/>
              <a:t>FEATURE COLLECTION :</a:t>
            </a:r>
          </a:p>
          <a:p>
            <a:pPr marL="457200" indent="-457200">
              <a:lnSpc>
                <a:spcPct val="120000"/>
              </a:lnSpc>
              <a:buFont typeface="Arial" panose="020B0604020202020204" pitchFamily="34" charset="0"/>
              <a:buChar char="•"/>
            </a:pPr>
            <a:r>
              <a:rPr lang="en-US" sz="2800"/>
              <a:t> edunet dasboard</a:t>
            </a:r>
          </a:p>
          <a:p>
            <a:pPr indent="0">
              <a:lnSpc>
                <a:spcPct val="120000"/>
              </a:lnSpc>
              <a:buFont typeface="Arial" panose="020B0604020202020204" pitchFamily="34" charset="0"/>
              <a:buNone/>
            </a:pPr>
            <a:r>
              <a:rPr lang="en-US" sz="2800" b="1"/>
              <a:t>DATA CLEANING:</a:t>
            </a:r>
          </a:p>
          <a:p>
            <a:pPr marL="457200" indent="-457200">
              <a:lnSpc>
                <a:spcPct val="120000"/>
              </a:lnSpc>
              <a:buFont typeface="Arial" panose="020B0604020202020204" pitchFamily="34" charset="0"/>
              <a:buChar char="•"/>
            </a:pPr>
            <a:r>
              <a:rPr lang="en-US" sz="2800"/>
              <a:t>missing value identify &amp; filter </a:t>
            </a:r>
          </a:p>
          <a:p>
            <a:pPr indent="0">
              <a:lnSpc>
                <a:spcPct val="120000"/>
              </a:lnSpc>
              <a:buFont typeface="Arial" panose="020B0604020202020204" pitchFamily="34" charset="0"/>
              <a:buNone/>
            </a:pPr>
            <a:r>
              <a:rPr lang="en-US" sz="2800" b="1"/>
              <a:t>PERFORMANCE LEVEL:</a:t>
            </a:r>
          </a:p>
          <a:p>
            <a:pPr marL="457200" indent="-457200">
              <a:lnSpc>
                <a:spcPct val="120000"/>
              </a:lnSpc>
              <a:buFont typeface="Arial" panose="020B0604020202020204" pitchFamily="34" charset="0"/>
              <a:buChar char="•"/>
            </a:pPr>
            <a:r>
              <a:rPr lang="en-US" sz="2800"/>
              <a:t>IFS(Z8&gt;=5,”VERY HIGH”,Z8&gt;=4,”HIGH”,Z8&gt;=3,”MED”,”TRUE”,”LOW”)</a:t>
            </a:r>
          </a:p>
          <a:p>
            <a:pPr>
              <a:lnSpc>
                <a:spcPct val="120000"/>
              </a:lnSpc>
            </a:pPr>
            <a:endParaRPr lang="en-US" sz="2800"/>
          </a:p>
          <a:p>
            <a:pPr>
              <a:lnSpc>
                <a:spcPct val="120000"/>
              </a:lnSpc>
            </a:pPr>
            <a:endParaRPr lang="en-US" sz="2800"/>
          </a:p>
          <a:p>
            <a:pPr>
              <a:lnSpc>
                <a:spcPct val="110000"/>
              </a:lnSpc>
            </a:pP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838200" y="1447800"/>
            <a:ext cx="8534400" cy="4738370"/>
          </a:xfrm>
        </p:spPr>
        <p:txBody>
          <a:bodyPr/>
          <a:lstStyle/>
          <a:p>
            <a:pPr>
              <a:lnSpc>
                <a:spcPct val="110000"/>
              </a:lnSpc>
            </a:pPr>
            <a:r>
              <a:rPr lang="en-US" sz="2800" b="1">
                <a:sym typeface="+mn-ea"/>
              </a:rPr>
              <a:t>VISUALICATION :</a:t>
            </a:r>
            <a:endParaRPr lang="en-US" sz="2800"/>
          </a:p>
          <a:p>
            <a:pPr marL="457200" indent="-457200">
              <a:lnSpc>
                <a:spcPct val="110000"/>
              </a:lnSpc>
              <a:buFont typeface="Arial" panose="020B0604020202020204" pitchFamily="34" charset="0"/>
              <a:buChar char="•"/>
            </a:pPr>
            <a:r>
              <a:rPr lang="en-US" sz="2800">
                <a:sym typeface="+mn-ea"/>
              </a:rPr>
              <a:t>pivot table &amp; chart </a:t>
            </a:r>
            <a:endParaRPr lang="en-US" sz="2800"/>
          </a:p>
          <a:p>
            <a:pPr>
              <a:lnSpc>
                <a:spcPct val="110000"/>
              </a:lnSpc>
            </a:pPr>
            <a:r>
              <a:rPr lang="en-US" sz="2800" b="1">
                <a:sym typeface="+mn-ea"/>
              </a:rPr>
              <a:t>SUMMARY:</a:t>
            </a:r>
          </a:p>
          <a:p>
            <a:pPr marL="457200" indent="-457200">
              <a:lnSpc>
                <a:spcPct val="110000"/>
              </a:lnSpc>
              <a:buFont typeface="Arial" panose="020B0604020202020204" pitchFamily="34" charset="0"/>
              <a:buChar char="•"/>
            </a:pPr>
            <a:r>
              <a:rPr lang="en-US" sz="2800"/>
              <a:t>employee data </a:t>
            </a:r>
          </a:p>
          <a:p>
            <a:pPr marL="457200" indent="-457200">
              <a:lnSpc>
                <a:spcPct val="110000"/>
              </a:lnSpc>
              <a:buFont typeface="Arial" panose="020B0604020202020204" pitchFamily="34" charset="0"/>
              <a:buChar char="•"/>
            </a:pPr>
            <a:r>
              <a:rPr lang="en-US" sz="2800"/>
              <a:t>exit date verification</a:t>
            </a:r>
          </a:p>
          <a:p>
            <a:pPr marL="457200" indent="-457200">
              <a:lnSpc>
                <a:spcPct val="110000"/>
              </a:lnSpc>
              <a:buFont typeface="Arial" panose="020B0604020202020204" pitchFamily="34" charset="0"/>
              <a:buChar char="•"/>
            </a:pPr>
            <a:r>
              <a:rPr lang="en-US" sz="2800"/>
              <a:t>filter </a:t>
            </a:r>
          </a:p>
          <a:p>
            <a:pPr marL="457200" indent="-457200">
              <a:lnSpc>
                <a:spcPct val="110000"/>
              </a:lnSpc>
              <a:buFont typeface="Arial" panose="020B0604020202020204" pitchFamily="34" charset="0"/>
              <a:buChar char="•"/>
            </a:pPr>
            <a:r>
              <a:rPr lang="en-US" sz="2800"/>
              <a:t>sciler</a:t>
            </a:r>
          </a:p>
          <a:p>
            <a:pPr marL="457200" indent="-457200">
              <a:lnSpc>
                <a:spcPct val="110000"/>
              </a:lnSpc>
              <a:buFont typeface="Arial" panose="020B0604020202020204" pitchFamily="34" charset="0"/>
              <a:buChar char="•"/>
            </a:pPr>
            <a:r>
              <a:rPr lang="en-US" sz="2800"/>
              <a:t>pivort chart </a:t>
            </a:r>
          </a:p>
          <a:p>
            <a:pPr marL="457200" indent="-457200">
              <a:lnSpc>
                <a:spcPct val="110000"/>
              </a:lnSpc>
              <a:buFont typeface="Arial" panose="020B0604020202020204" pitchFamily="34" charset="0"/>
              <a:buChar char="•"/>
            </a:pPr>
            <a:r>
              <a:rPr lang="en-US" sz="2800"/>
              <a:t>pivort table </a:t>
            </a:r>
          </a:p>
          <a:p>
            <a:pPr>
              <a:lnSpc>
                <a:spcPct val="110000"/>
              </a:lnSpc>
            </a:pPr>
            <a:endParaRPr lang="en-US" sz="2800"/>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2" name="Chart 1"/>
          <p:cNvGraphicFramePr/>
          <p:nvPr/>
        </p:nvGraphicFramePr>
        <p:xfrm>
          <a:off x="630555" y="1528445"/>
          <a:ext cx="9180195" cy="39833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454" y="456945"/>
            <a:ext cx="5800851" cy="738505"/>
          </a:xfrm>
        </p:spPr>
        <p:txBody>
          <a:bodyPr/>
          <a:lstStyle/>
          <a:p>
            <a:r>
              <a:rPr sz="4800" b="1" dirty="0">
                <a:sym typeface="+mn-ea"/>
              </a:rPr>
              <a:t>RESULTS</a:t>
            </a:r>
            <a:endParaRPr sz="4800" b="1" dirty="0"/>
          </a:p>
        </p:txBody>
      </p:sp>
      <p:graphicFrame>
        <p:nvGraphicFramePr>
          <p:cNvPr id="4" name="Chart 3"/>
          <p:cNvGraphicFramePr/>
          <p:nvPr/>
        </p:nvGraphicFramePr>
        <p:xfrm>
          <a:off x="876935" y="1532890"/>
          <a:ext cx="9447530" cy="49015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059815" y="1525270"/>
            <a:ext cx="8540750" cy="4088130"/>
          </a:xfrm>
          <a:prstGeom prst="rect">
            <a:avLst/>
          </a:prstGeom>
          <a:noFill/>
        </p:spPr>
        <p:txBody>
          <a:bodyPr wrap="square" rtlCol="0">
            <a:noAutofit/>
          </a:bodyPr>
          <a:lstStyle/>
          <a:p>
            <a:pPr>
              <a:lnSpc>
                <a:spcPct val="150000"/>
              </a:lnSpc>
            </a:pPr>
            <a:r>
              <a:rPr lang="en-US" sz="2400"/>
              <a:t>The Employee Performance Analysis using Excel project aimed to design and develop a comprehensive framework for tracking, analyzing, and evaluating employee performance metrics. The project successfully created an interactive and user-friendly Excel dashboard that enables HR managers, supervisors, and department heads to make data-driven decisions about talent management and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 Box 11"/>
          <p:cNvSpPr txBox="1"/>
          <p:nvPr/>
        </p:nvSpPr>
        <p:spPr>
          <a:xfrm>
            <a:off x="381000" y="1423035"/>
            <a:ext cx="9153525" cy="4862830"/>
          </a:xfrm>
          <a:prstGeom prst="rect">
            <a:avLst/>
          </a:prstGeom>
          <a:noFill/>
        </p:spPr>
        <p:txBody>
          <a:bodyPr wrap="square" rtlCol="0">
            <a:noAutofit/>
          </a:bodyPr>
          <a:lstStyle/>
          <a:p>
            <a:r>
              <a:rPr lang="en-US" sz="2000"/>
              <a:t>As a Human Resources (HR) manager, I struggle to effectively analyze and evaluate the performance of our employees. Our organization has a large workforce, and manually tracking individual performance metrics is time-consuming and prone to errors. We need a systematic and data-driven approach to assess employee performance, identify areas for improvement, and make informed decisions about promotions, training, and development. How can we leverage Excel to create a comprehensive employee performance analysis </a:t>
            </a:r>
          </a:p>
          <a:p>
            <a:endParaRPr lang="en-US" sz="2000"/>
          </a:p>
          <a:p>
            <a:r>
              <a:rPr lang="en-US" sz="2400"/>
              <a:t>process :</a:t>
            </a:r>
          </a:p>
          <a:p>
            <a:r>
              <a:rPr lang="en-US" sz="2000"/>
              <a:t>1. Manual data collection and analysis</a:t>
            </a:r>
          </a:p>
          <a:p>
            <a:r>
              <a:rPr lang="en-US" sz="2000"/>
              <a:t>2. Inability to track individual performance metrics</a:t>
            </a:r>
          </a:p>
          <a:p>
            <a:r>
              <a:rPr lang="en-US" sz="2000"/>
              <a:t>3. Limited visibility into employee strengths and weaknesses</a:t>
            </a:r>
          </a:p>
          <a:p>
            <a:r>
              <a:rPr lang="en-US" sz="2000"/>
              <a:t>4. Difficulty in identifying areas for improvement</a:t>
            </a:r>
          </a:p>
          <a:p>
            <a:r>
              <a:rPr lang="en-US" sz="2000"/>
              <a:t>5. Inefficient decision-making process for promotions, training, and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3425" y="2057400"/>
            <a:ext cx="7924800" cy="3319145"/>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This project is to design and develop a comprehensive employee performance analysis framework using Microsoft Excel. The framework will enable HR managers and organizations to track, analyze, and evaluate employee performance metrics, identify areas for improvement, and make informed decisions about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1022350" y="1928495"/>
            <a:ext cx="7740650" cy="2676525"/>
          </a:xfrm>
          <a:prstGeom prst="rect">
            <a:avLst/>
          </a:prstGeom>
          <a:noFill/>
        </p:spPr>
        <p:txBody>
          <a:bodyPr wrap="square" rtlCol="0">
            <a:spAutoFit/>
          </a:bodyPr>
          <a:lstStyle/>
          <a:p>
            <a:pPr marL="457200" indent="-457200">
              <a:buFont typeface="Wingdings" panose="05000000000000000000" charset="0"/>
              <a:buChar char="Ø"/>
            </a:pPr>
            <a:r>
              <a:rPr lang="en-US" sz="2800"/>
              <a:t>Employees</a:t>
            </a:r>
          </a:p>
          <a:p>
            <a:pPr marL="457200" indent="-457200">
              <a:buFont typeface="Wingdings" panose="05000000000000000000" charset="0"/>
              <a:buChar char="Ø"/>
            </a:pPr>
            <a:r>
              <a:rPr lang="en-US" sz="2800"/>
              <a:t>Training and Development Teams</a:t>
            </a:r>
          </a:p>
          <a:p>
            <a:pPr marL="457200" indent="-457200">
              <a:buFont typeface="Wingdings" panose="05000000000000000000" charset="0"/>
              <a:buChar char="Ø"/>
            </a:pPr>
            <a:r>
              <a:rPr lang="en-US" sz="2800"/>
              <a:t>Executive Management</a:t>
            </a:r>
          </a:p>
          <a:p>
            <a:pPr marL="457200" indent="-457200">
              <a:buFont typeface="Wingdings" panose="05000000000000000000" charset="0"/>
              <a:buChar char="Ø"/>
            </a:pPr>
            <a:r>
              <a:rPr lang="en-US" sz="2800"/>
              <a:t>Recruiters</a:t>
            </a:r>
          </a:p>
          <a:p>
            <a:pPr marL="457200" indent="-457200">
              <a:buFont typeface="Wingdings" panose="05000000000000000000" charset="0"/>
              <a:buChar char="Ø"/>
            </a:pPr>
            <a:r>
              <a:rPr lang="en-US" sz="2800"/>
              <a:t>Compensation and Benefits Teams</a:t>
            </a:r>
          </a:p>
          <a:p>
            <a:pPr marL="457200" indent="-457200">
              <a:buFont typeface="Wingdings" panose="05000000000000000000" charset="0"/>
              <a:buChar char="Ø"/>
            </a:pPr>
            <a:r>
              <a:rPr lang="en-US" sz="2800"/>
              <a:t>Organizational Development Teams</a:t>
            </a:r>
          </a:p>
        </p:txBody>
      </p:sp>
      <p:pic>
        <p:nvPicPr>
          <p:cNvPr id="9" name="Picture 8" descr="images"/>
          <p:cNvPicPr>
            <a:picLocks noChangeAspect="1"/>
          </p:cNvPicPr>
          <p:nvPr/>
        </p:nvPicPr>
        <p:blipFill>
          <a:blip r:embed="rId3"/>
          <a:stretch>
            <a:fillRect/>
          </a:stretch>
        </p:blipFill>
        <p:spPr>
          <a:xfrm>
            <a:off x="7162800" y="2057400"/>
            <a:ext cx="2143125" cy="2143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2209800"/>
            <a:ext cx="5821045" cy="2245360"/>
          </a:xfrm>
          <a:prstGeom prst="rect">
            <a:avLst/>
          </a:prstGeom>
          <a:noFill/>
        </p:spPr>
        <p:txBody>
          <a:bodyPr wrap="square" rtlCol="0">
            <a:spAutoFit/>
          </a:bodyPr>
          <a:lstStyle/>
          <a:p>
            <a:pPr marL="457200" indent="-457200">
              <a:buFont typeface="Wingdings" panose="05000000000000000000" charset="0"/>
              <a:buChar char="Ø"/>
            </a:pPr>
            <a:r>
              <a:rPr lang="en-US" sz="2800"/>
              <a:t>Conditional formating - Missing </a:t>
            </a:r>
          </a:p>
          <a:p>
            <a:pPr marL="457200" indent="-457200">
              <a:buFont typeface="Wingdings" panose="05000000000000000000" charset="0"/>
              <a:buChar char="Ø"/>
            </a:pPr>
            <a:r>
              <a:rPr lang="en-US" sz="2800"/>
              <a:t>Filter - Remove </a:t>
            </a:r>
          </a:p>
          <a:p>
            <a:pPr marL="457200" indent="-457200">
              <a:buFont typeface="Wingdings" panose="05000000000000000000" charset="0"/>
              <a:buChar char="Ø"/>
            </a:pPr>
            <a:r>
              <a:rPr lang="en-US" sz="2800"/>
              <a:t>Formula - Performance </a:t>
            </a:r>
          </a:p>
          <a:p>
            <a:pPr marL="457200" indent="-457200">
              <a:buFont typeface="Wingdings" panose="05000000000000000000" charset="0"/>
              <a:buChar char="Ø"/>
            </a:pPr>
            <a:r>
              <a:rPr lang="en-US" sz="2800"/>
              <a:t>Pivot - Summary</a:t>
            </a:r>
          </a:p>
          <a:p>
            <a:pPr marL="457200" indent="-457200">
              <a:buFont typeface="Wingdings" panose="05000000000000000000" charset="0"/>
              <a:buChar char="Ø"/>
            </a:pPr>
            <a:r>
              <a:rPr lang="en-US" sz="2800"/>
              <a:t>Graph - Data visualisation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838200" y="1676400"/>
            <a:ext cx="5544185" cy="3538220"/>
          </a:xfrm>
          <a:prstGeom prst="rect">
            <a:avLst/>
          </a:prstGeom>
          <a:noFill/>
        </p:spPr>
        <p:txBody>
          <a:bodyPr wrap="square" rtlCol="0">
            <a:spAutoFit/>
          </a:bodyPr>
          <a:lstStyle/>
          <a:p>
            <a:pPr marL="457200" indent="-457200">
              <a:buFont typeface="Wingdings" panose="05000000000000000000" charset="0"/>
              <a:buChar char="Ø"/>
            </a:pPr>
            <a:r>
              <a:rPr lang="en-US" sz="2800"/>
              <a:t>Employee = kaggle</a:t>
            </a:r>
          </a:p>
          <a:p>
            <a:pPr marL="457200" indent="-457200">
              <a:buFont typeface="Wingdings" panose="05000000000000000000" charset="0"/>
              <a:buChar char="Ø"/>
            </a:pPr>
            <a:r>
              <a:rPr lang="en-US" sz="2800"/>
              <a:t>26-features </a:t>
            </a:r>
          </a:p>
          <a:p>
            <a:pPr marL="457200" indent="-457200">
              <a:buFont typeface="Wingdings" panose="05000000000000000000" charset="0"/>
              <a:buChar char="Ø"/>
            </a:pPr>
            <a:r>
              <a:rPr lang="en-US" sz="2800"/>
              <a:t>9-features </a:t>
            </a:r>
          </a:p>
          <a:p>
            <a:pPr marL="457200" indent="-457200">
              <a:buFont typeface="Wingdings" panose="05000000000000000000" charset="0"/>
              <a:buChar char="Ø"/>
            </a:pPr>
            <a:r>
              <a:rPr lang="en-US" sz="2800"/>
              <a:t>Empployee id - number</a:t>
            </a:r>
          </a:p>
          <a:p>
            <a:pPr marL="457200" indent="-457200">
              <a:buFont typeface="Wingdings" panose="05000000000000000000" charset="0"/>
              <a:buChar char="Ø"/>
            </a:pPr>
            <a:r>
              <a:rPr lang="en-US" sz="2800"/>
              <a:t>Name = text </a:t>
            </a:r>
          </a:p>
          <a:p>
            <a:pPr marL="457200" indent="-457200">
              <a:buFont typeface="Wingdings" panose="05000000000000000000" charset="0"/>
              <a:buChar char="Ø"/>
            </a:pPr>
            <a:r>
              <a:rPr lang="en-US" sz="2800"/>
              <a:t>Performance level </a:t>
            </a:r>
          </a:p>
          <a:p>
            <a:pPr marL="457200" indent="-457200">
              <a:buFont typeface="Wingdings" panose="05000000000000000000" charset="0"/>
              <a:buChar char="Ø"/>
            </a:pPr>
            <a:r>
              <a:rPr lang="en-US" sz="2800"/>
              <a:t>Gender -male ,female </a:t>
            </a:r>
          </a:p>
          <a:p>
            <a:pPr marL="457200" indent="-457200">
              <a:buFont typeface="Wingdings" panose="05000000000000000000" charset="0"/>
              <a:buChar char="Ø"/>
            </a:pPr>
            <a:r>
              <a:rPr lang="en-US" sz="2800"/>
              <a:t>Employee rating - number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819400" y="1600200"/>
            <a:ext cx="7084695" cy="5059680"/>
          </a:xfrm>
          <a:prstGeom prst="rect">
            <a:avLst/>
          </a:prstGeom>
          <a:noFill/>
        </p:spPr>
        <p:txBody>
          <a:bodyPr wrap="square" rtlCol="0">
            <a:noAutofit/>
          </a:bodyPr>
          <a:lstStyle/>
          <a:p>
            <a:pPr>
              <a:lnSpc>
                <a:spcPct val="110000"/>
              </a:lnSpc>
            </a:pPr>
            <a:r>
              <a:rPr lang="en-US" sz="2800"/>
              <a:t>DATA COLLECTION :</a:t>
            </a:r>
          </a:p>
          <a:p>
            <a:pPr marL="457200" indent="-457200">
              <a:lnSpc>
                <a:spcPct val="110000"/>
              </a:lnSpc>
              <a:buFont typeface="Arial" panose="020B0604020202020204" pitchFamily="34" charset="0"/>
              <a:buChar char="•"/>
            </a:pPr>
            <a:r>
              <a:rPr lang="en-US" sz="2800"/>
              <a:t>employee datas </a:t>
            </a:r>
          </a:p>
          <a:p>
            <a:pPr>
              <a:lnSpc>
                <a:spcPct val="110000"/>
              </a:lnSpc>
            </a:pPr>
            <a:r>
              <a:rPr lang="en-US" sz="2800"/>
              <a:t>FEATURE COLLECTION :</a:t>
            </a:r>
          </a:p>
          <a:p>
            <a:pPr marL="457200" indent="-457200">
              <a:lnSpc>
                <a:spcPct val="110000"/>
              </a:lnSpc>
              <a:buFont typeface="Arial" panose="020B0604020202020204" pitchFamily="34" charset="0"/>
              <a:buChar char="•"/>
            </a:pPr>
            <a:r>
              <a:rPr lang="en-US" sz="2800"/>
              <a:t> edunet dasboard</a:t>
            </a:r>
          </a:p>
          <a:p>
            <a:pPr indent="0">
              <a:lnSpc>
                <a:spcPct val="110000"/>
              </a:lnSpc>
              <a:buFont typeface="Arial" panose="020B0604020202020204" pitchFamily="34" charset="0"/>
              <a:buNone/>
            </a:pPr>
            <a:r>
              <a:rPr lang="en-US" sz="2800"/>
              <a:t>DATA CLEANING:</a:t>
            </a:r>
          </a:p>
          <a:p>
            <a:pPr marL="457200" indent="-457200">
              <a:lnSpc>
                <a:spcPct val="110000"/>
              </a:lnSpc>
              <a:buFont typeface="Arial" panose="020B0604020202020204" pitchFamily="34" charset="0"/>
              <a:buChar char="•"/>
            </a:pPr>
            <a:r>
              <a:rPr lang="en-US" sz="2800"/>
              <a:t>missing value identify &amp; filter </a:t>
            </a:r>
          </a:p>
          <a:p>
            <a:pPr indent="0">
              <a:lnSpc>
                <a:spcPct val="110000"/>
              </a:lnSpc>
              <a:buFont typeface="Arial" panose="020B0604020202020204" pitchFamily="34" charset="0"/>
              <a:buNone/>
            </a:pPr>
            <a:r>
              <a:rPr lang="en-US" sz="2800"/>
              <a:t>PERFORMANCE LEVEL:</a:t>
            </a:r>
          </a:p>
          <a:p>
            <a:pPr marL="457200" indent="-457200">
              <a:lnSpc>
                <a:spcPct val="110000"/>
              </a:lnSpc>
              <a:buFont typeface="Arial" panose="020B0604020202020204" pitchFamily="34" charset="0"/>
              <a:buChar char="•"/>
            </a:pPr>
            <a:r>
              <a:rPr lang="en-US" sz="2800"/>
              <a:t>IFS(Z8&gt;=5,”VERY HIGH”,Z8&gt;=4,”HIGH”,Z8&gt;=3,”MED”,”TRUE”,”LOW”)</a:t>
            </a:r>
          </a:p>
          <a:p>
            <a:pPr>
              <a:lnSpc>
                <a:spcPct val="110000"/>
              </a:lnSpc>
            </a:pP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3071</Words>
  <Application>Microsoft Office PowerPoint</Application>
  <PresentationFormat>Widescreen</PresentationFormat>
  <Paragraphs>139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19</cp:revision>
  <dcterms:created xsi:type="dcterms:W3CDTF">2024-03-29T15:07:00Z</dcterms:created>
  <dcterms:modified xsi:type="dcterms:W3CDTF">2024-11-28T17:03:24Z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59564C64C88C420C8271FCF32D0E4F61_13</vt:lpwstr>
  </property>
  <property fmtid="{D5CDD505-2E9C-101B-9397-08002B2CF9AE}" pid="5" name="KSOProductBuildVer">
    <vt:lpwstr>1033-12.2.0.13472</vt:lpwstr>
  </property>
</Properties>
</file>