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2"/>
  </p:notesMasterIdLst>
  <p:sldIdLst>
    <p:sldId id="256" r:id="rId3"/>
    <p:sldId id="570" r:id="rId4"/>
    <p:sldId id="321" r:id="rId5"/>
    <p:sldId id="556" r:id="rId6"/>
    <p:sldId id="557" r:id="rId7"/>
    <p:sldId id="558" r:id="rId8"/>
    <p:sldId id="559" r:id="rId9"/>
    <p:sldId id="563" r:id="rId10"/>
    <p:sldId id="560" r:id="rId11"/>
    <p:sldId id="561" r:id="rId12"/>
    <p:sldId id="562" r:id="rId13"/>
    <p:sldId id="564" r:id="rId14"/>
    <p:sldId id="565" r:id="rId15"/>
    <p:sldId id="566" r:id="rId16"/>
    <p:sldId id="567" r:id="rId17"/>
    <p:sldId id="568" r:id="rId18"/>
    <p:sldId id="569" r:id="rId19"/>
    <p:sldId id="367" r:id="rId20"/>
    <p:sldId id="3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220"/>
    <a:srgbClr val="7B9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43" autoAdjust="0"/>
    <p:restoredTop sz="95073" autoAdjust="0"/>
  </p:normalViewPr>
  <p:slideViewPr>
    <p:cSldViewPr>
      <p:cViewPr varScale="1">
        <p:scale>
          <a:sx n="107" d="100"/>
          <a:sy n="107" d="100"/>
        </p:scale>
        <p:origin x="1616" y="168"/>
      </p:cViewPr>
      <p:guideLst>
        <p:guide orient="horz" pos="2160"/>
        <p:guide pos="2880"/>
      </p:guideLst>
    </p:cSldViewPr>
  </p:slideViewPr>
  <p:outlineViewPr>
    <p:cViewPr>
      <p:scale>
        <a:sx n="33" d="100"/>
        <a:sy n="33" d="100"/>
      </p:scale>
      <p:origin x="0" y="-53488"/>
    </p:cViewPr>
  </p:outlin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10/30/24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3.org/TR/NOTE-datetim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681024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362788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slice:2:-1 means return the items from the 2nd index to one from the end of the array.	</a:t>
            </a:r>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391441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605205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1441982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95958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blog.angular-university.io</a:t>
            </a:r>
            <a:r>
              <a:rPr lang="en-US" sz="1200" b="0" i="0" kern="1200" dirty="0">
                <a:solidFill>
                  <a:schemeClr val="tx1"/>
                </a:solidFill>
                <a:effectLst/>
                <a:latin typeface="+mn-lt"/>
                <a:ea typeface="+mn-ea"/>
                <a:cs typeface="+mn-cs"/>
              </a:rPr>
              <a:t>/introduction-to-angular-2-forms-template-driven-vs-model-driven/</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www.codeproject.com</a:t>
            </a:r>
            <a:r>
              <a:rPr lang="en-US" sz="1200" b="0" i="0" kern="1200" dirty="0">
                <a:solidFill>
                  <a:schemeClr val="tx1"/>
                </a:solidFill>
                <a:effectLst/>
                <a:latin typeface="+mn-lt"/>
                <a:ea typeface="+mn-ea"/>
                <a:cs typeface="+mn-cs"/>
              </a:rPr>
              <a:t>/Tips/1166952/Angular-Forms-Template-driven-and-Model-driven-a</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blog.angular-university.io</a:t>
            </a:r>
            <a:r>
              <a:rPr lang="en-US" sz="1200" b="0" i="0" kern="1200" dirty="0">
                <a:solidFill>
                  <a:schemeClr val="tx1"/>
                </a:solidFill>
                <a:effectLst/>
                <a:latin typeface="+mn-lt"/>
                <a:ea typeface="+mn-ea"/>
                <a:cs typeface="+mn-cs"/>
              </a:rPr>
              <a:t>/functional-reactive-programming-for-angular-2-developers-rxjs-and-observables/</a:t>
            </a:r>
          </a:p>
          <a:p>
            <a:r>
              <a:rPr lang="en-US" sz="1200" b="0" i="0" kern="1200" dirty="0">
                <a:solidFill>
                  <a:schemeClr val="tx1"/>
                </a:solidFill>
                <a:effectLst/>
                <a:latin typeface="+mn-lt"/>
                <a:ea typeface="+mn-ea"/>
                <a:cs typeface="+mn-cs"/>
              </a:rPr>
              <a:t>imagine a validation that requires to inspect two fields and compare them: for example a password field and a password confirmation field need to be identical.</a:t>
            </a:r>
          </a:p>
          <a:p>
            <a:br>
              <a:rPr lang="en-US" dirty="0"/>
            </a:br>
            <a:r>
              <a:rPr lang="en-US" dirty="0"/>
              <a:t>https://</a:t>
            </a:r>
            <a:r>
              <a:rPr lang="en-US" dirty="0" err="1"/>
              <a:t>gist.github.com</a:t>
            </a:r>
            <a:r>
              <a:rPr lang="en-US" dirty="0"/>
              <a:t>/</a:t>
            </a:r>
            <a:r>
              <a:rPr lang="en-US" dirty="0" err="1"/>
              <a:t>staltz</a:t>
            </a:r>
            <a:r>
              <a:rPr lang="en-US" dirty="0"/>
              <a:t>/868e7e9bc2a7b8c1f754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Reactive Programming raises the level of abstraction of your code so you can focus on the interdependence of events that define the business logic, rather than having to constantly fiddle with a large amount of implementation details. Code in RP will likely be more concise.</a:t>
            </a:r>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928559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blog.angular-university.io</a:t>
            </a:r>
            <a:r>
              <a:rPr lang="en-US" sz="1200" b="0" i="0" kern="1200" dirty="0">
                <a:solidFill>
                  <a:schemeClr val="tx1"/>
                </a:solidFill>
                <a:effectLst/>
                <a:latin typeface="+mn-lt"/>
                <a:ea typeface="+mn-ea"/>
                <a:cs typeface="+mn-cs"/>
              </a:rPr>
              <a:t>/introduction-to-angular-2-forms-template-driven-vs-model-driven/</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www.codeproject.com</a:t>
            </a:r>
            <a:r>
              <a:rPr lang="en-US" sz="1200" b="0" i="0" kern="1200" dirty="0">
                <a:solidFill>
                  <a:schemeClr val="tx1"/>
                </a:solidFill>
                <a:effectLst/>
                <a:latin typeface="+mn-lt"/>
                <a:ea typeface="+mn-ea"/>
                <a:cs typeface="+mn-cs"/>
              </a:rPr>
              <a:t>/Tips/1166952/Angular-Forms-Template-driven-and-Model-driven-a</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blog.angular-university.io</a:t>
            </a:r>
            <a:r>
              <a:rPr lang="en-US" sz="1200" b="0" i="0" kern="1200" dirty="0">
                <a:solidFill>
                  <a:schemeClr val="tx1"/>
                </a:solidFill>
                <a:effectLst/>
                <a:latin typeface="+mn-lt"/>
                <a:ea typeface="+mn-ea"/>
                <a:cs typeface="+mn-cs"/>
              </a:rPr>
              <a:t>/functional-reactive-programming-for-angular-2-developers-rxjs-and-observables/</a:t>
            </a:r>
          </a:p>
          <a:p>
            <a:r>
              <a:rPr lang="en-US" sz="1200" b="0" i="0" kern="1200" dirty="0">
                <a:solidFill>
                  <a:schemeClr val="tx1"/>
                </a:solidFill>
                <a:effectLst/>
                <a:latin typeface="+mn-lt"/>
                <a:ea typeface="+mn-ea"/>
                <a:cs typeface="+mn-cs"/>
              </a:rPr>
              <a:t>imagine a validation that requires to inspect two fields and compare them: for example a password field and a password confirmation field need to be identical.</a:t>
            </a:r>
          </a:p>
          <a:p>
            <a:br>
              <a:rPr lang="en-US" dirty="0"/>
            </a:br>
            <a:r>
              <a:rPr lang="en-US" dirty="0"/>
              <a:t>https://</a:t>
            </a:r>
            <a:r>
              <a:rPr lang="en-US" dirty="0" err="1"/>
              <a:t>gist.github.com</a:t>
            </a:r>
            <a:r>
              <a:rPr lang="en-US" dirty="0"/>
              <a:t>/</a:t>
            </a:r>
            <a:r>
              <a:rPr lang="en-US" dirty="0" err="1"/>
              <a:t>staltz</a:t>
            </a:r>
            <a:r>
              <a:rPr lang="en-US" dirty="0"/>
              <a:t>/868e7e9bc2a7b8c1f754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Reactive Programming raises the level of abstraction of your code so you can focus on the interdependence of events that define the business logic, rather than having to constantly fiddle with a large amount of implementation details. Code in RP will likely be more concise.</a:t>
            </a:r>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14230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blog.angular-university.io</a:t>
            </a:r>
            <a:r>
              <a:rPr lang="en-US" sz="1200" b="0" i="0" kern="1200" dirty="0">
                <a:solidFill>
                  <a:schemeClr val="tx1"/>
                </a:solidFill>
                <a:effectLst/>
                <a:latin typeface="+mn-lt"/>
                <a:ea typeface="+mn-ea"/>
                <a:cs typeface="+mn-cs"/>
              </a:rPr>
              <a:t>/introduction-to-angular-2-forms-template-driven-vs-model-driven/</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www.codeproject.com</a:t>
            </a:r>
            <a:r>
              <a:rPr lang="en-US" sz="1200" b="0" i="0" kern="1200" dirty="0">
                <a:solidFill>
                  <a:schemeClr val="tx1"/>
                </a:solidFill>
                <a:effectLst/>
                <a:latin typeface="+mn-lt"/>
                <a:ea typeface="+mn-ea"/>
                <a:cs typeface="+mn-cs"/>
              </a:rPr>
              <a:t>/Tips/1166952/Angular-Forms-Template-driven-and-Model-driven-a</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blog.angular-university.io</a:t>
            </a:r>
            <a:r>
              <a:rPr lang="en-US" sz="1200" b="0" i="0" kern="1200" dirty="0">
                <a:solidFill>
                  <a:schemeClr val="tx1"/>
                </a:solidFill>
                <a:effectLst/>
                <a:latin typeface="+mn-lt"/>
                <a:ea typeface="+mn-ea"/>
                <a:cs typeface="+mn-cs"/>
              </a:rPr>
              <a:t>/functional-reactive-programming-for-angular-2-developers-rxjs-and-observables/</a:t>
            </a:r>
          </a:p>
          <a:p>
            <a:r>
              <a:rPr lang="en-US" sz="1200" b="0" i="0" kern="1200" dirty="0">
                <a:solidFill>
                  <a:schemeClr val="tx1"/>
                </a:solidFill>
                <a:effectLst/>
                <a:latin typeface="+mn-lt"/>
                <a:ea typeface="+mn-ea"/>
                <a:cs typeface="+mn-cs"/>
              </a:rPr>
              <a:t>imagine a validation that requires to inspect two fields and compare them: for example a password field and a password confirmation field need to be identical.</a:t>
            </a:r>
          </a:p>
          <a:p>
            <a:br>
              <a:rPr lang="en-US" dirty="0"/>
            </a:br>
            <a:r>
              <a:rPr lang="en-US" dirty="0"/>
              <a:t>https://</a:t>
            </a:r>
            <a:r>
              <a:rPr lang="en-US" dirty="0" err="1"/>
              <a:t>gist.github.com</a:t>
            </a:r>
            <a:r>
              <a:rPr lang="en-US" dirty="0"/>
              <a:t>/</a:t>
            </a:r>
            <a:r>
              <a:rPr lang="en-US" dirty="0" err="1"/>
              <a:t>staltz</a:t>
            </a:r>
            <a:r>
              <a:rPr lang="en-US" dirty="0"/>
              <a:t>/868e7e9bc2a7b8c1f754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Reactive Programming raises the level of abstraction of your code so you can focus on the interdependence of events that define the business logic, rather than having to constantly fiddle with a large amount of implementation details. </a:t>
            </a:r>
            <a:r>
              <a:rPr lang="en-US" sz="1200" b="0" i="0" kern="1200">
                <a:solidFill>
                  <a:schemeClr val="tx1"/>
                </a:solidFill>
                <a:effectLst/>
                <a:latin typeface="+mn-lt"/>
                <a:ea typeface="+mn-ea"/>
                <a:cs typeface="+mn-cs"/>
              </a:rPr>
              <a:t>Code in RP will likely be more concise.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920707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blog.angular-university.io</a:t>
            </a:r>
            <a:r>
              <a:rPr lang="en-US" sz="1200" b="0" i="0" kern="1200" dirty="0">
                <a:solidFill>
                  <a:schemeClr val="tx1"/>
                </a:solidFill>
                <a:effectLst/>
                <a:latin typeface="+mn-lt"/>
                <a:ea typeface="+mn-ea"/>
                <a:cs typeface="+mn-cs"/>
              </a:rPr>
              <a:t>/introduction-to-angular-2-forms-template-driven-vs-model-driven/</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www.codeproject.com</a:t>
            </a:r>
            <a:r>
              <a:rPr lang="en-US" sz="1200" b="0" i="0" kern="1200" dirty="0">
                <a:solidFill>
                  <a:schemeClr val="tx1"/>
                </a:solidFill>
                <a:effectLst/>
                <a:latin typeface="+mn-lt"/>
                <a:ea typeface="+mn-ea"/>
                <a:cs typeface="+mn-cs"/>
              </a:rPr>
              <a:t>/Tips/1166952/Angular-Forms-Template-driven-and-Model-driven-a</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blog.angular-university.io</a:t>
            </a:r>
            <a:r>
              <a:rPr lang="en-US" sz="1200" b="0" i="0" kern="1200" dirty="0">
                <a:solidFill>
                  <a:schemeClr val="tx1"/>
                </a:solidFill>
                <a:effectLst/>
                <a:latin typeface="+mn-lt"/>
                <a:ea typeface="+mn-ea"/>
                <a:cs typeface="+mn-cs"/>
              </a:rPr>
              <a:t>/functional-reactive-programming-for-angular-2-developers-rxjs-and-observables/</a:t>
            </a:r>
          </a:p>
          <a:p>
            <a:r>
              <a:rPr lang="en-US" sz="1200" b="0" i="0" kern="1200" dirty="0">
                <a:solidFill>
                  <a:schemeClr val="tx1"/>
                </a:solidFill>
                <a:effectLst/>
                <a:latin typeface="+mn-lt"/>
                <a:ea typeface="+mn-ea"/>
                <a:cs typeface="+mn-cs"/>
              </a:rPr>
              <a:t>imagine a validation that requires to inspect two fields and compare them: for example a password field and a password confirmation field need to be identical.</a:t>
            </a:r>
          </a:p>
          <a:p>
            <a:br>
              <a:rPr lang="en-US" dirty="0"/>
            </a:br>
            <a:r>
              <a:rPr lang="en-US" dirty="0"/>
              <a:t>https://</a:t>
            </a:r>
            <a:r>
              <a:rPr lang="en-US" dirty="0" err="1"/>
              <a:t>gist.github.com</a:t>
            </a:r>
            <a:r>
              <a:rPr lang="en-US" dirty="0"/>
              <a:t>/</a:t>
            </a:r>
            <a:r>
              <a:rPr lang="en-US" dirty="0" err="1"/>
              <a:t>staltz</a:t>
            </a:r>
            <a:r>
              <a:rPr lang="en-US" dirty="0"/>
              <a:t>/868e7e9bc2a7b8c1f754</a:t>
            </a:r>
          </a:p>
          <a:p>
            <a:endParaRPr lang="en-US" dirty="0"/>
          </a:p>
          <a:p>
            <a:r>
              <a:rPr lang="en-US" dirty="0"/>
              <a:t>https://</a:t>
            </a:r>
            <a:r>
              <a:rPr lang="en-US" dirty="0" err="1"/>
              <a:t>angular.io</a:t>
            </a:r>
            <a:r>
              <a:rPr lang="en-US" dirty="0"/>
              <a:t>/guide/i18n – very very imp</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Reactive Programming raises the level of abstraction of your code so you can focus on the interdependence of events that define the business logic, rather than having to constantly fiddle with a large amount of implementation details. Code in RP will likely be more concise.</a:t>
            </a:r>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187529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angular.io</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api</a:t>
            </a:r>
            <a:r>
              <a:rPr lang="en-US" sz="1200" b="0" i="0" kern="1200" dirty="0">
                <a:solidFill>
                  <a:schemeClr val="tx1"/>
                </a:solidFill>
                <a:effectLst/>
                <a:latin typeface="+mn-lt"/>
                <a:ea typeface="+mn-ea"/>
                <a:cs typeface="+mn-cs"/>
              </a:rPr>
              <a:t>/common/</a:t>
            </a:r>
            <a:r>
              <a:rPr lang="en-US" sz="1200" b="0" i="0" kern="1200" dirty="0" err="1">
                <a:solidFill>
                  <a:schemeClr val="tx1"/>
                </a:solidFill>
                <a:effectLst/>
                <a:latin typeface="+mn-lt"/>
                <a:ea typeface="+mn-ea"/>
                <a:cs typeface="+mn-cs"/>
              </a:rPr>
              <a:t>CurrencyPipe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en.wikipedia.org</a:t>
            </a:r>
            <a:r>
              <a:rPr lang="en-US" sz="1200" b="0" i="0" kern="1200" dirty="0">
                <a:solidFill>
                  <a:schemeClr val="tx1"/>
                </a:solidFill>
                <a:effectLst/>
                <a:latin typeface="+mn-lt"/>
                <a:ea typeface="+mn-ea"/>
                <a:cs typeface="+mn-cs"/>
              </a:rPr>
              <a:t>/wiki/ISO_4217</a:t>
            </a:r>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818234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2"/>
              <a:buChar char="Ø"/>
            </a:pPr>
            <a:r>
              <a:rPr lang="en-US" dirty="0"/>
              <a:t>(</a:t>
            </a:r>
            <a:r>
              <a:rPr lang="en-US" dirty="0">
                <a:hlinkClick r:id="rId3"/>
              </a:rPr>
              <a:t>https://www.w3.org/TR/NOTE-datetime</a:t>
            </a:r>
            <a:r>
              <a:rPr lang="en-US" dirty="0"/>
              <a:t>). ISO string</a:t>
            </a:r>
          </a:p>
          <a:p>
            <a:pPr marL="285750" indent="-285750">
              <a:buFont typeface="Wingdings" charset="2"/>
              <a:buChar char="Ø"/>
            </a:pPr>
            <a:endParaRPr lang="en-US" dirty="0"/>
          </a:p>
          <a:p>
            <a:pPr marL="285750" indent="-285750">
              <a:buFont typeface="Wingdings" charset="2"/>
              <a:buChar char="Ø"/>
            </a:pPr>
            <a:r>
              <a:rPr lang="en-US" dirty="0"/>
              <a:t>https://</a:t>
            </a:r>
            <a:r>
              <a:rPr lang="en-US" dirty="0" err="1"/>
              <a:t>angular.io</a:t>
            </a:r>
            <a:r>
              <a:rPr lang="en-US" dirty="0"/>
              <a:t>/</a:t>
            </a:r>
            <a:r>
              <a:rPr lang="en-US" dirty="0" err="1"/>
              <a:t>api</a:t>
            </a:r>
            <a:r>
              <a:rPr lang="en-US" dirty="0"/>
              <a:t>/common/</a:t>
            </a:r>
            <a:r>
              <a:rPr lang="en-US" dirty="0" err="1"/>
              <a:t>DatePipe</a:t>
            </a:r>
            <a:endParaRPr lang="en-US" dirty="0"/>
          </a:p>
          <a:p>
            <a:pPr marL="285750" indent="-285750">
              <a:buFont typeface="Wingdings" charset="2"/>
              <a:buChar char="Ø"/>
            </a:pP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2108446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297115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161071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10/30/24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10/30/24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angular.io/api/common/registerLocaleData"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hyperlink" Target="https://angular.io/api/animations/AnimationQueryOptions#optiona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a:t>Angular6</a:t>
            </a:r>
            <a:br>
              <a:rPr lang="en-US" sz="7200" dirty="0"/>
            </a:br>
            <a:r>
              <a:rPr lang="en-US" sz="7200" dirty="0"/>
              <a:t>Pipes</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JsonPipe</a:t>
            </a:r>
            <a:r>
              <a:rPr lang="en-US" dirty="0"/>
              <a:t>: </a:t>
            </a:r>
          </a:p>
        </p:txBody>
      </p:sp>
      <p:sp>
        <p:nvSpPr>
          <p:cNvPr id="4" name="Rectangle 3"/>
          <p:cNvSpPr/>
          <p:nvPr/>
        </p:nvSpPr>
        <p:spPr>
          <a:xfrm>
            <a:off x="395536" y="909068"/>
            <a:ext cx="8208912" cy="3416320"/>
          </a:xfrm>
          <a:prstGeom prst="rect">
            <a:avLst/>
          </a:prstGeom>
        </p:spPr>
        <p:txBody>
          <a:bodyPr wrap="square">
            <a:spAutoFit/>
          </a:bodyPr>
          <a:lstStyle/>
          <a:p>
            <a:pPr marL="285750" indent="-285750" fontAlgn="base">
              <a:buFont typeface="Arial" charset="0"/>
              <a:buChar char="•"/>
            </a:pPr>
            <a:r>
              <a:rPr lang="en-US" dirty="0"/>
              <a:t>Transforms a JavaScript object into a JSON string</a:t>
            </a:r>
            <a:br>
              <a:rPr lang="en-US" dirty="0"/>
            </a:br>
            <a:r>
              <a:rPr lang="en-US" dirty="0"/>
              <a:t>	expression | </a:t>
            </a:r>
            <a:r>
              <a:rPr lang="en-US" dirty="0" err="1"/>
              <a:t>json</a:t>
            </a:r>
            <a:endParaRPr lang="en-US" dirty="0"/>
          </a:p>
          <a:p>
            <a:pPr marL="285750" indent="-285750" fontAlgn="base">
              <a:buFont typeface="Arial" charset="0"/>
              <a:buChar char="•"/>
            </a:pPr>
            <a:r>
              <a:rPr lang="en-US" dirty="0"/>
              <a:t>Converts value into string using </a:t>
            </a:r>
            <a:r>
              <a:rPr lang="en-US" dirty="0" err="1"/>
              <a:t>JSON.stringify</a:t>
            </a:r>
            <a:r>
              <a:rPr lang="en-US" dirty="0"/>
              <a:t>. Useful for debugging.</a:t>
            </a:r>
          </a:p>
          <a:p>
            <a:pPr marL="285750" indent="-285750" fontAlgn="base">
              <a:buFont typeface="Arial" charset="0"/>
              <a:buChar char="•"/>
            </a:pPr>
            <a:r>
              <a:rPr lang="en-US" b="0" i="0" dirty="0">
                <a:solidFill>
                  <a:srgbClr val="242729"/>
                </a:solidFill>
                <a:effectLst/>
                <a:latin typeface="Calibri" charset="0"/>
                <a:ea typeface="Calibri" charset="0"/>
                <a:cs typeface="Calibri" charset="0"/>
              </a:rPr>
              <a:t>Example :</a:t>
            </a:r>
            <a:br>
              <a:rPr lang="en-US" b="0" i="0" dirty="0">
                <a:solidFill>
                  <a:srgbClr val="242729"/>
                </a:solidFill>
                <a:effectLst/>
                <a:latin typeface="Calibri" charset="0"/>
                <a:ea typeface="Calibri" charset="0"/>
                <a:cs typeface="Calibri" charset="0"/>
              </a:rPr>
            </a:br>
            <a:r>
              <a:rPr lang="en-US" b="0" i="0" dirty="0">
                <a:solidFill>
                  <a:srgbClr val="242729"/>
                </a:solidFill>
                <a:effectLst/>
                <a:latin typeface="Calibri" charset="0"/>
                <a:ea typeface="Calibri" charset="0"/>
                <a:cs typeface="Calibri" charset="0"/>
              </a:rPr>
              <a:t>declare a property in component</a:t>
            </a:r>
            <a:br>
              <a:rPr lang="en-US" dirty="0">
                <a:solidFill>
                  <a:srgbClr val="242729"/>
                </a:solidFill>
                <a:latin typeface="Calibri" charset="0"/>
                <a:ea typeface="Calibri" charset="0"/>
                <a:cs typeface="Calibri" charset="0"/>
              </a:rPr>
            </a:br>
            <a:r>
              <a:rPr lang="en-US" dirty="0"/>
              <a:t>object: Object = {foo: 'bar', </a:t>
            </a:r>
            <a:r>
              <a:rPr lang="en-US" dirty="0" err="1"/>
              <a:t>baz</a:t>
            </a:r>
            <a:r>
              <a:rPr lang="en-US" dirty="0"/>
              <a:t>: '</a:t>
            </a:r>
            <a:r>
              <a:rPr lang="en-US" dirty="0" err="1"/>
              <a:t>qux</a:t>
            </a:r>
            <a:r>
              <a:rPr lang="en-US" dirty="0"/>
              <a:t>', nested: {xyz: 3, numbers: [1, 2, 3, 4, 5]}};</a:t>
            </a:r>
          </a:p>
          <a:p>
            <a:pPr marL="285750" indent="-285750" fontAlgn="base">
              <a:buFont typeface="Arial" charset="0"/>
              <a:buChar char="•"/>
            </a:pPr>
            <a:endParaRPr lang="en-US" dirty="0"/>
          </a:p>
          <a:p>
            <a:pPr lvl="1" fontAlgn="base"/>
            <a:r>
              <a:rPr lang="en-US" dirty="0">
                <a:solidFill>
                  <a:srgbClr val="242729"/>
                </a:solidFill>
                <a:latin typeface="Calibri" charset="0"/>
                <a:ea typeface="Calibri" charset="0"/>
                <a:cs typeface="Calibri" charset="0"/>
              </a:rPr>
              <a:t>&lt;p&gt;Without JSON pipe:&lt;/p&gt;</a:t>
            </a:r>
          </a:p>
          <a:p>
            <a:pPr lvl="1" fontAlgn="base"/>
            <a:r>
              <a:rPr lang="en-US" dirty="0">
                <a:solidFill>
                  <a:srgbClr val="242729"/>
                </a:solidFill>
                <a:latin typeface="Calibri" charset="0"/>
                <a:ea typeface="Calibri" charset="0"/>
                <a:cs typeface="Calibri" charset="0"/>
              </a:rPr>
              <a:t>&lt;pre&gt;{{object}}&lt;/pre&gt;</a:t>
            </a:r>
          </a:p>
          <a:p>
            <a:pPr lvl="1" fontAlgn="base"/>
            <a:r>
              <a:rPr lang="en-US" dirty="0">
                <a:solidFill>
                  <a:srgbClr val="242729"/>
                </a:solidFill>
                <a:latin typeface="Calibri" charset="0"/>
                <a:ea typeface="Calibri" charset="0"/>
                <a:cs typeface="Calibri" charset="0"/>
              </a:rPr>
              <a:t>&lt;p&gt;With JSON pipe:&lt;/p&gt;</a:t>
            </a:r>
          </a:p>
          <a:p>
            <a:pPr lvl="1" fontAlgn="base"/>
            <a:r>
              <a:rPr lang="en-US" dirty="0">
                <a:solidFill>
                  <a:srgbClr val="242729"/>
                </a:solidFill>
                <a:latin typeface="Calibri" charset="0"/>
                <a:ea typeface="Calibri" charset="0"/>
                <a:cs typeface="Calibri" charset="0"/>
              </a:rPr>
              <a:t>&lt;pre&gt;{{object | </a:t>
            </a:r>
            <a:r>
              <a:rPr lang="en-US" dirty="0" err="1">
                <a:solidFill>
                  <a:srgbClr val="242729"/>
                </a:solidFill>
                <a:latin typeface="Calibri" charset="0"/>
                <a:ea typeface="Calibri" charset="0"/>
                <a:cs typeface="Calibri" charset="0"/>
              </a:rPr>
              <a:t>json</a:t>
            </a:r>
            <a:r>
              <a:rPr lang="en-US" dirty="0">
                <a:solidFill>
                  <a:srgbClr val="242729"/>
                </a:solidFill>
                <a:latin typeface="Calibri" charset="0"/>
                <a:ea typeface="Calibri" charset="0"/>
                <a:cs typeface="Calibri" charset="0"/>
              </a:rPr>
              <a:t>}}&lt;/pre&gt;</a:t>
            </a:r>
          </a:p>
          <a:p>
            <a:pPr marL="285750" indent="-285750" fontAlgn="base">
              <a:buFont typeface="Arial" charset="0"/>
              <a:buChar char="•"/>
            </a:pPr>
            <a:endParaRPr lang="en-US" b="0" i="0" dirty="0">
              <a:solidFill>
                <a:srgbClr val="242729"/>
              </a:solidFill>
              <a:effectLst/>
              <a:latin typeface="Calibri" charset="0"/>
              <a:ea typeface="Calibri" charset="0"/>
              <a:cs typeface="Calibri" charset="0"/>
            </a:endParaRPr>
          </a:p>
        </p:txBody>
      </p:sp>
    </p:spTree>
    <p:extLst>
      <p:ext uri="{BB962C8B-B14F-4D97-AF65-F5344CB8AC3E}">
        <p14:creationId xmlns:p14="http://schemas.microsoft.com/office/powerpoint/2010/main" val="139290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Lower and Upper </a:t>
            </a:r>
            <a:r>
              <a:rPr lang="en-US" dirty="0" err="1"/>
              <a:t>casePipe</a:t>
            </a:r>
            <a:r>
              <a:rPr lang="en-US" dirty="0"/>
              <a:t>: </a:t>
            </a:r>
          </a:p>
        </p:txBody>
      </p:sp>
      <p:sp>
        <p:nvSpPr>
          <p:cNvPr id="4" name="Rectangle 3"/>
          <p:cNvSpPr/>
          <p:nvPr/>
        </p:nvSpPr>
        <p:spPr>
          <a:xfrm>
            <a:off x="539552" y="1158999"/>
            <a:ext cx="8208912" cy="1754326"/>
          </a:xfrm>
          <a:prstGeom prst="rect">
            <a:avLst/>
          </a:prstGeom>
        </p:spPr>
        <p:txBody>
          <a:bodyPr wrap="square">
            <a:spAutoFit/>
          </a:bodyPr>
          <a:lstStyle/>
          <a:p>
            <a:pPr marL="285750" indent="-285750" fontAlgn="base">
              <a:buFont typeface="Arial" charset="0"/>
              <a:buChar char="•"/>
            </a:pPr>
            <a:r>
              <a:rPr lang="en-US" b="1" dirty="0"/>
              <a:t>lowercase : </a:t>
            </a:r>
            <a:r>
              <a:rPr lang="en-US" dirty="0"/>
              <a:t>Transforms a string to lowercase</a:t>
            </a:r>
          </a:p>
          <a:p>
            <a:pPr marL="285750" indent="-285750" fontAlgn="base">
              <a:buFont typeface="Arial" charset="0"/>
              <a:buChar char="•"/>
            </a:pPr>
            <a:r>
              <a:rPr lang="en-US" b="0" i="0" dirty="0">
                <a:solidFill>
                  <a:srgbClr val="242729"/>
                </a:solidFill>
                <a:effectLst/>
                <a:latin typeface="Calibri" charset="0"/>
                <a:ea typeface="Calibri" charset="0"/>
                <a:cs typeface="Calibri" charset="0"/>
              </a:rPr>
              <a:t>Example :</a:t>
            </a:r>
            <a:br>
              <a:rPr lang="en-US" dirty="0">
                <a:solidFill>
                  <a:srgbClr val="242729"/>
                </a:solidFill>
                <a:latin typeface="Calibri" charset="0"/>
                <a:ea typeface="Calibri" charset="0"/>
                <a:cs typeface="Calibri" charset="0"/>
              </a:rPr>
            </a:br>
            <a:r>
              <a:rPr lang="en-US" dirty="0"/>
              <a:t>&lt;</a:t>
            </a:r>
            <a:r>
              <a:rPr lang="en-US" b="1" dirty="0"/>
              <a:t>p</a:t>
            </a:r>
            <a:r>
              <a:rPr lang="en-US" dirty="0"/>
              <a:t>&gt;{{ 'ASIM' | lowercase }}&lt;/</a:t>
            </a:r>
            <a:r>
              <a:rPr lang="en-US" b="1" dirty="0"/>
              <a:t>p</a:t>
            </a:r>
            <a:r>
              <a:rPr lang="en-US" dirty="0"/>
              <a:t>&gt;</a:t>
            </a:r>
          </a:p>
          <a:p>
            <a:pPr marL="285750" indent="-285750" fontAlgn="base">
              <a:buFont typeface="Arial" charset="0"/>
              <a:buChar char="•"/>
            </a:pPr>
            <a:r>
              <a:rPr lang="en-US" b="1" i="0" dirty="0">
                <a:solidFill>
                  <a:srgbClr val="242729"/>
                </a:solidFill>
                <a:effectLst/>
                <a:latin typeface="Calibri" charset="0"/>
                <a:ea typeface="Calibri" charset="0"/>
                <a:cs typeface="Calibri" charset="0"/>
              </a:rPr>
              <a:t>Uppercase : </a:t>
            </a:r>
            <a:r>
              <a:rPr lang="en-US" dirty="0"/>
              <a:t>Transforms a string to uppercase</a:t>
            </a:r>
          </a:p>
          <a:p>
            <a:pPr marL="285750" indent="-285750" fontAlgn="base">
              <a:buFont typeface="Arial" charset="0"/>
              <a:buChar char="•"/>
            </a:pPr>
            <a:r>
              <a:rPr lang="en-US" b="1" dirty="0">
                <a:solidFill>
                  <a:srgbClr val="242729"/>
                </a:solidFill>
                <a:latin typeface="Calibri" charset="0"/>
                <a:ea typeface="Calibri" charset="0"/>
                <a:cs typeface="Calibri" charset="0"/>
              </a:rPr>
              <a:t>Example : </a:t>
            </a:r>
            <a:br>
              <a:rPr lang="en-US" b="1" dirty="0">
                <a:solidFill>
                  <a:srgbClr val="242729"/>
                </a:solidFill>
                <a:latin typeface="Calibri" charset="0"/>
                <a:ea typeface="Calibri" charset="0"/>
                <a:cs typeface="Calibri" charset="0"/>
              </a:rPr>
            </a:br>
            <a:r>
              <a:rPr lang="hr-HR" dirty="0"/>
              <a:t> &lt;</a:t>
            </a:r>
            <a:r>
              <a:rPr lang="hr-HR" b="1" dirty="0"/>
              <a:t>p</a:t>
            </a:r>
            <a:r>
              <a:rPr lang="hr-HR" dirty="0"/>
              <a:t>&gt;{{ '</a:t>
            </a:r>
            <a:r>
              <a:rPr lang="hr-HR" dirty="0" err="1"/>
              <a:t>asim</a:t>
            </a:r>
            <a:r>
              <a:rPr lang="hr-HR" dirty="0"/>
              <a:t>' | </a:t>
            </a:r>
            <a:r>
              <a:rPr lang="hr-HR" dirty="0" err="1"/>
              <a:t>uppercase</a:t>
            </a:r>
            <a:r>
              <a:rPr lang="hr-HR" dirty="0"/>
              <a:t> }}&lt;/</a:t>
            </a:r>
            <a:r>
              <a:rPr lang="hr-HR" b="1" dirty="0"/>
              <a:t>p</a:t>
            </a:r>
            <a:r>
              <a:rPr lang="hr-HR" dirty="0"/>
              <a:t>&gt;</a:t>
            </a:r>
            <a:endParaRPr lang="en-US" b="1" dirty="0">
              <a:solidFill>
                <a:srgbClr val="242729"/>
              </a:solidFill>
              <a:latin typeface="Calibri" charset="0"/>
              <a:ea typeface="Calibri" charset="0"/>
              <a:cs typeface="Calibri" charset="0"/>
            </a:endParaRPr>
          </a:p>
        </p:txBody>
      </p:sp>
    </p:spTree>
    <p:extLst>
      <p:ext uri="{BB962C8B-B14F-4D97-AF65-F5344CB8AC3E}">
        <p14:creationId xmlns:p14="http://schemas.microsoft.com/office/powerpoint/2010/main" val="71894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Percent Pipe</a:t>
            </a:r>
          </a:p>
        </p:txBody>
      </p:sp>
      <p:sp>
        <p:nvSpPr>
          <p:cNvPr id="4" name="Rectangle 3"/>
          <p:cNvSpPr/>
          <p:nvPr/>
        </p:nvSpPr>
        <p:spPr>
          <a:xfrm>
            <a:off x="539552" y="1158999"/>
            <a:ext cx="8208912" cy="4247317"/>
          </a:xfrm>
          <a:prstGeom prst="rect">
            <a:avLst/>
          </a:prstGeom>
        </p:spPr>
        <p:txBody>
          <a:bodyPr wrap="square">
            <a:spAutoFit/>
          </a:bodyPr>
          <a:lstStyle/>
          <a:p>
            <a:pPr marL="285750" indent="-285750" fontAlgn="base">
              <a:buFont typeface="Arial" charset="0"/>
              <a:buChar char="•"/>
            </a:pPr>
            <a:r>
              <a:rPr lang="en-US" dirty="0"/>
              <a:t>Formats a number as a percentage according to locale rules.</a:t>
            </a:r>
            <a:br>
              <a:rPr lang="en-US" dirty="0"/>
            </a:br>
            <a:r>
              <a:rPr lang="en-US" dirty="0"/>
              <a:t>	number_expression | percent[:</a:t>
            </a:r>
            <a:r>
              <a:rPr lang="en-US" dirty="0" err="1"/>
              <a:t>digitInfo</a:t>
            </a:r>
            <a:r>
              <a:rPr lang="en-US" dirty="0"/>
              <a:t>[:locale]]</a:t>
            </a:r>
          </a:p>
          <a:p>
            <a:pPr marL="285750" indent="-285750" fontAlgn="base">
              <a:buFont typeface="Wingdings" charset="2"/>
              <a:buChar char="Ø"/>
            </a:pPr>
            <a:r>
              <a:rPr lang="en-US" b="1" dirty="0" err="1">
                <a:solidFill>
                  <a:srgbClr val="242729"/>
                </a:solidFill>
                <a:latin typeface="Calibri" charset="0"/>
                <a:ea typeface="Calibri" charset="0"/>
                <a:cs typeface="Calibri" charset="0"/>
              </a:rPr>
              <a:t>digitInfo</a:t>
            </a:r>
            <a:r>
              <a:rPr lang="en-US" dirty="0">
                <a:solidFill>
                  <a:srgbClr val="242729"/>
                </a:solidFill>
                <a:latin typeface="Calibri" charset="0"/>
                <a:ea typeface="Calibri" charset="0"/>
                <a:cs typeface="Calibri" charset="0"/>
              </a:rPr>
              <a:t>  - Discussed in  </a:t>
            </a:r>
            <a:r>
              <a:rPr lang="en-US" dirty="0" err="1">
                <a:solidFill>
                  <a:srgbClr val="242729"/>
                </a:solidFill>
                <a:latin typeface="Calibri" charset="0"/>
                <a:ea typeface="Calibri" charset="0"/>
                <a:cs typeface="Calibri" charset="0"/>
              </a:rPr>
              <a:t>DecimalPipe</a:t>
            </a:r>
            <a:endParaRPr lang="en-US" dirty="0">
              <a:solidFill>
                <a:srgbClr val="242729"/>
              </a:solidFill>
              <a:latin typeface="Calibri" charset="0"/>
              <a:ea typeface="Calibri" charset="0"/>
              <a:cs typeface="Calibri" charset="0"/>
            </a:endParaRPr>
          </a:p>
          <a:p>
            <a:pPr marL="285750" indent="-285750" fontAlgn="base">
              <a:buFont typeface="Wingdings" charset="2"/>
              <a:buChar char="Ø"/>
            </a:pPr>
            <a:r>
              <a:rPr lang="en-US" b="1" dirty="0">
                <a:solidFill>
                  <a:srgbClr val="242729"/>
                </a:solidFill>
                <a:latin typeface="Calibri" charset="0"/>
                <a:ea typeface="Calibri" charset="0"/>
                <a:cs typeface="Calibri" charset="0"/>
              </a:rPr>
              <a:t>locale</a:t>
            </a:r>
            <a:r>
              <a:rPr lang="en-US" dirty="0">
                <a:solidFill>
                  <a:srgbClr val="242729"/>
                </a:solidFill>
                <a:latin typeface="Calibri" charset="0"/>
                <a:ea typeface="Calibri" charset="0"/>
                <a:cs typeface="Calibri" charset="0"/>
              </a:rPr>
              <a:t> is a string defining the locale to use (uses the current LOCALE_ID by default)</a:t>
            </a:r>
          </a:p>
          <a:p>
            <a:r>
              <a:rPr lang="en-US" dirty="0">
                <a:solidFill>
                  <a:srgbClr val="242729"/>
                </a:solidFill>
                <a:latin typeface="Calibri" charset="0"/>
                <a:ea typeface="Calibri" charset="0"/>
                <a:cs typeface="Calibri" charset="0"/>
              </a:rPr>
              <a:t>Example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	</a:t>
            </a:r>
            <a:r>
              <a:rPr lang="en-US" dirty="0"/>
              <a:t>&lt;</a:t>
            </a:r>
            <a:r>
              <a:rPr lang="en-US" b="1" dirty="0"/>
              <a:t>p</a:t>
            </a:r>
            <a:r>
              <a:rPr lang="en-US" dirty="0"/>
              <a:t> </a:t>
            </a:r>
            <a:r>
              <a:rPr lang="en-US" dirty="0" err="1"/>
              <a:t>ngNonBindable</a:t>
            </a:r>
            <a:r>
              <a:rPr lang="en-US" dirty="0"/>
              <a:t>&gt;{{ 0.123456 | percent }}&lt;/</a:t>
            </a:r>
            <a:r>
              <a:rPr lang="en-US" b="1" dirty="0"/>
              <a:t>p</a:t>
            </a:r>
            <a:r>
              <a:rPr lang="en-US" dirty="0"/>
              <a:t>&gt;</a:t>
            </a:r>
          </a:p>
          <a:p>
            <a:r>
              <a:rPr lang="hr-HR" dirty="0"/>
              <a:t>   	 &lt;</a:t>
            </a:r>
            <a:r>
              <a:rPr lang="hr-HR" b="1" dirty="0"/>
              <a:t>p</a:t>
            </a:r>
            <a:r>
              <a:rPr lang="hr-HR" dirty="0"/>
              <a:t>&gt;{{ 0.123456 | </a:t>
            </a:r>
            <a:r>
              <a:rPr lang="hr-HR" dirty="0" err="1"/>
              <a:t>percent</a:t>
            </a:r>
            <a:r>
              <a:rPr lang="hr-HR" dirty="0"/>
              <a:t> }}&lt;/</a:t>
            </a:r>
            <a:r>
              <a:rPr lang="hr-HR" b="1" dirty="0"/>
              <a:t>p</a:t>
            </a:r>
            <a:r>
              <a:rPr lang="hr-HR" dirty="0"/>
              <a:t>&gt;	//12.346%</a:t>
            </a:r>
          </a:p>
          <a:p>
            <a:endParaRPr lang="hr-HR" dirty="0"/>
          </a:p>
          <a:p>
            <a:r>
              <a:rPr lang="en-US" dirty="0"/>
              <a:t>   	 &lt;</a:t>
            </a:r>
            <a:r>
              <a:rPr lang="en-US" b="1" dirty="0"/>
              <a:t>p</a:t>
            </a:r>
            <a:r>
              <a:rPr lang="en-US" dirty="0"/>
              <a:t> </a:t>
            </a:r>
            <a:r>
              <a:rPr lang="en-US" dirty="0" err="1"/>
              <a:t>ngNonBindable</a:t>
            </a:r>
            <a:r>
              <a:rPr lang="en-US" dirty="0"/>
              <a:t>&gt;{{ 0.123456 | percent: '2.1-2' }}&lt;/</a:t>
            </a:r>
            <a:r>
              <a:rPr lang="en-US" b="1" dirty="0"/>
              <a:t>p</a:t>
            </a:r>
            <a:r>
              <a:rPr lang="en-US" dirty="0"/>
              <a:t>&gt; </a:t>
            </a:r>
          </a:p>
          <a:p>
            <a:r>
              <a:rPr lang="en-US" dirty="0"/>
              <a:t>   	 &lt;</a:t>
            </a:r>
            <a:r>
              <a:rPr lang="en-US" b="1" dirty="0"/>
              <a:t>p</a:t>
            </a:r>
            <a:r>
              <a:rPr lang="en-US" dirty="0"/>
              <a:t>&gt;{{ 0.123456 | percent: '2.1-2' }}&lt;/</a:t>
            </a:r>
            <a:r>
              <a:rPr lang="en-US" b="1" dirty="0"/>
              <a:t>p</a:t>
            </a:r>
            <a:r>
              <a:rPr lang="en-US" dirty="0"/>
              <a:t>&gt;	//12.35%</a:t>
            </a:r>
          </a:p>
          <a:p>
            <a:endParaRPr lang="en-US" dirty="0"/>
          </a:p>
          <a:p>
            <a:r>
              <a:rPr lang="en-US" dirty="0"/>
              <a:t>    	&lt;</a:t>
            </a:r>
            <a:r>
              <a:rPr lang="en-US" b="1" dirty="0"/>
              <a:t>p</a:t>
            </a:r>
            <a:r>
              <a:rPr lang="en-US" dirty="0"/>
              <a:t> </a:t>
            </a:r>
            <a:r>
              <a:rPr lang="en-US" dirty="0" err="1"/>
              <a:t>ngNonBindable</a:t>
            </a:r>
            <a:r>
              <a:rPr lang="en-US" dirty="0"/>
              <a:t>&gt;{{ 42 | percent: '10.4-4' }}&lt;/</a:t>
            </a:r>
            <a:r>
              <a:rPr lang="en-US" b="1" dirty="0"/>
              <a:t>p</a:t>
            </a:r>
            <a:r>
              <a:rPr lang="en-US" dirty="0"/>
              <a:t>&gt;</a:t>
            </a:r>
          </a:p>
          <a:p>
            <a:r>
              <a:rPr lang="de-DE" dirty="0"/>
              <a:t>    	&lt;</a:t>
            </a:r>
            <a:r>
              <a:rPr lang="de-DE" b="1" dirty="0"/>
              <a:t>p</a:t>
            </a:r>
            <a:r>
              <a:rPr lang="de-DE" dirty="0"/>
              <a:t>&gt;{{ 0.123456 | </a:t>
            </a:r>
            <a:r>
              <a:rPr lang="de-DE" dirty="0" err="1"/>
              <a:t>percent</a:t>
            </a:r>
            <a:r>
              <a:rPr lang="de-DE" dirty="0"/>
              <a:t> : "10.4-4" }}&lt;/</a:t>
            </a:r>
            <a:r>
              <a:rPr lang="de-DE" b="1" dirty="0"/>
              <a:t>p</a:t>
            </a:r>
            <a:r>
              <a:rPr lang="de-DE" dirty="0"/>
              <a:t>&gt;</a:t>
            </a:r>
            <a:br>
              <a:rPr lang="de-DE" dirty="0"/>
            </a:br>
            <a:r>
              <a:rPr lang="de-DE" dirty="0"/>
              <a:t>	//0,000,000,012.3456%</a:t>
            </a:r>
            <a:endParaRPr lang="en-US" dirty="0">
              <a:solidFill>
                <a:srgbClr val="242729"/>
              </a:solidFill>
              <a:latin typeface="Calibri" charset="0"/>
              <a:ea typeface="Calibri" charset="0"/>
              <a:cs typeface="Calibri" charset="0"/>
            </a:endParaRPr>
          </a:p>
          <a:p>
            <a:pPr marL="285750" indent="-285750" fontAlgn="base">
              <a:buFont typeface="Arial" charset="0"/>
              <a:buChar char="•"/>
            </a:pPr>
            <a:endParaRPr lang="en-US" b="1" dirty="0">
              <a:solidFill>
                <a:srgbClr val="242729"/>
              </a:solidFill>
              <a:latin typeface="Calibri" charset="0"/>
              <a:ea typeface="Calibri" charset="0"/>
              <a:cs typeface="Calibri" charset="0"/>
            </a:endParaRPr>
          </a:p>
        </p:txBody>
      </p:sp>
    </p:spTree>
    <p:extLst>
      <p:ext uri="{BB962C8B-B14F-4D97-AF65-F5344CB8AC3E}">
        <p14:creationId xmlns:p14="http://schemas.microsoft.com/office/powerpoint/2010/main" val="40194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44624"/>
            <a:ext cx="7258000" cy="706090"/>
          </a:xfrm>
        </p:spPr>
        <p:txBody>
          <a:bodyPr/>
          <a:lstStyle/>
          <a:p>
            <a:r>
              <a:rPr lang="en-US" dirty="0" err="1"/>
              <a:t>SlicePipe</a:t>
            </a:r>
            <a:endParaRPr lang="en-US" dirty="0"/>
          </a:p>
        </p:txBody>
      </p:sp>
      <p:sp>
        <p:nvSpPr>
          <p:cNvPr id="4" name="Rectangle 3"/>
          <p:cNvSpPr/>
          <p:nvPr/>
        </p:nvSpPr>
        <p:spPr>
          <a:xfrm>
            <a:off x="539552" y="692696"/>
            <a:ext cx="8208912" cy="5909310"/>
          </a:xfrm>
          <a:prstGeom prst="rect">
            <a:avLst/>
          </a:prstGeom>
        </p:spPr>
        <p:txBody>
          <a:bodyPr wrap="square">
            <a:spAutoFit/>
          </a:bodyPr>
          <a:lstStyle/>
          <a:p>
            <a:pPr marL="285750" indent="-285750" fontAlgn="base">
              <a:buFont typeface="Arial" charset="0"/>
              <a:buChar char="•"/>
            </a:pPr>
            <a:r>
              <a:rPr lang="en-US" dirty="0"/>
              <a:t>Creates a new List or String containing a subset (slice) of the elements.</a:t>
            </a:r>
            <a:br>
              <a:rPr lang="en-US" dirty="0"/>
            </a:br>
            <a:r>
              <a:rPr lang="en-US" dirty="0"/>
              <a:t>	</a:t>
            </a:r>
            <a:r>
              <a:rPr lang="en-US" dirty="0" err="1"/>
              <a:t>array_or_string_expression</a:t>
            </a:r>
            <a:r>
              <a:rPr lang="en-US" dirty="0"/>
              <a:t> | </a:t>
            </a:r>
            <a:r>
              <a:rPr lang="en-US" dirty="0" err="1"/>
              <a:t>slice:start</a:t>
            </a:r>
            <a:r>
              <a:rPr lang="en-US" dirty="0"/>
              <a:t>[:end]</a:t>
            </a:r>
          </a:p>
          <a:p>
            <a:pPr marL="285750" indent="-285750">
              <a:buFont typeface="Wingdings" charset="2"/>
              <a:buChar char="Ø"/>
            </a:pPr>
            <a:r>
              <a:rPr lang="en-US" b="1" dirty="0"/>
              <a:t>expression - </a:t>
            </a:r>
            <a:r>
              <a:rPr lang="en-US" dirty="0"/>
              <a:t>is a List or String, and:</a:t>
            </a:r>
          </a:p>
          <a:p>
            <a:pPr marL="285750" indent="-285750">
              <a:buFont typeface="Wingdings" charset="2"/>
              <a:buChar char="Ø"/>
            </a:pPr>
            <a:r>
              <a:rPr lang="en-US" b="1" dirty="0"/>
              <a:t>start:</a:t>
            </a:r>
            <a:r>
              <a:rPr lang="en-US" dirty="0"/>
              <a:t> The starting index of the subset to return.</a:t>
            </a:r>
          </a:p>
          <a:p>
            <a:pPr marL="742950" lvl="1" indent="-285750">
              <a:buFont typeface="Wingdings" charset="2"/>
              <a:buChar char="Ø"/>
            </a:pPr>
            <a:r>
              <a:rPr lang="en-US" dirty="0"/>
              <a:t>a positive integer: return the item at start index and all items after in the list or string expression.</a:t>
            </a:r>
          </a:p>
          <a:p>
            <a:pPr marL="742950" lvl="1" indent="-285750">
              <a:buFont typeface="Wingdings" charset="2"/>
              <a:buChar char="Ø"/>
            </a:pPr>
            <a:r>
              <a:rPr lang="en-US" dirty="0"/>
              <a:t>a negative integer: return the item at start index from the end and all items after in the list or string expression.</a:t>
            </a:r>
          </a:p>
          <a:p>
            <a:pPr marL="742950" lvl="1" indent="-285750">
              <a:buFont typeface="Wingdings" charset="2"/>
              <a:buChar char="Ø"/>
            </a:pPr>
            <a:r>
              <a:rPr lang="en-US" dirty="0"/>
              <a:t>if positive and greater than the size of the expression: return an empty list or string.</a:t>
            </a:r>
          </a:p>
          <a:p>
            <a:pPr marL="742950" lvl="1" indent="-285750">
              <a:buFont typeface="Wingdings" charset="2"/>
              <a:buChar char="Ø"/>
            </a:pPr>
            <a:r>
              <a:rPr lang="en-US" dirty="0"/>
              <a:t>if negative and greater than the size of the expression: return entire list or string.</a:t>
            </a:r>
          </a:p>
          <a:p>
            <a:pPr marL="285750" indent="-285750">
              <a:buFont typeface="Wingdings" charset="2"/>
              <a:buChar char="Ø"/>
            </a:pPr>
            <a:r>
              <a:rPr lang="en-US" b="1" dirty="0"/>
              <a:t>end:</a:t>
            </a:r>
            <a:r>
              <a:rPr lang="en-US" dirty="0"/>
              <a:t> The ending index of the subset to return.</a:t>
            </a:r>
          </a:p>
          <a:p>
            <a:pPr marL="742950" lvl="1" indent="-285750">
              <a:buFont typeface="Wingdings" charset="2"/>
              <a:buChar char="Ø"/>
            </a:pPr>
            <a:r>
              <a:rPr lang="en-US" dirty="0"/>
              <a:t>omitted: return all items until the end.</a:t>
            </a:r>
          </a:p>
          <a:p>
            <a:pPr marL="742950" lvl="1" indent="-285750">
              <a:buFont typeface="Wingdings" charset="2"/>
              <a:buChar char="Ø"/>
            </a:pPr>
            <a:r>
              <a:rPr lang="en-US" dirty="0"/>
              <a:t>if positive: return all items before end index of the list or string.</a:t>
            </a:r>
          </a:p>
          <a:p>
            <a:pPr marL="742950" lvl="1" indent="-285750">
              <a:buFont typeface="Wingdings" charset="2"/>
              <a:buChar char="Ø"/>
            </a:pPr>
            <a:r>
              <a:rPr lang="en-US" dirty="0"/>
              <a:t>if negative: return all items before end index from the end of the list or string.</a:t>
            </a:r>
          </a:p>
          <a:p>
            <a:pPr marL="285750" indent="-285750" fontAlgn="base">
              <a:buFont typeface="Arial" charset="0"/>
              <a:buChar char="•"/>
            </a:pPr>
            <a:r>
              <a:rPr lang="en-US" dirty="0"/>
              <a:t>All behavior is based on the expected behavior of the JavaScript API </a:t>
            </a:r>
            <a:r>
              <a:rPr lang="en-US" dirty="0" err="1"/>
              <a:t>Array.prototype.slice</a:t>
            </a:r>
            <a:r>
              <a:rPr lang="en-US" dirty="0"/>
              <a:t>() and </a:t>
            </a:r>
            <a:r>
              <a:rPr lang="en-US" dirty="0" err="1"/>
              <a:t>String.prototype.slice</a:t>
            </a:r>
            <a:r>
              <a:rPr lang="en-US" dirty="0"/>
              <a:t>().</a:t>
            </a:r>
          </a:p>
          <a:p>
            <a:pPr marL="285750" indent="-285750" fontAlgn="base">
              <a:buFont typeface="Arial" charset="0"/>
              <a:buChar char="•"/>
            </a:pPr>
            <a:r>
              <a:rPr lang="en-US" dirty="0"/>
              <a:t>When operating on a [List], the returned list is always a copy even when all the elements are being returned.</a:t>
            </a:r>
          </a:p>
          <a:p>
            <a:pPr marL="285750" indent="-285750" fontAlgn="base">
              <a:buFont typeface="Arial" charset="0"/>
              <a:buChar char="•"/>
            </a:pPr>
            <a:r>
              <a:rPr lang="en-US" dirty="0"/>
              <a:t>When operating on a blank value, the pipe returns the blank value.</a:t>
            </a:r>
          </a:p>
        </p:txBody>
      </p:sp>
    </p:spTree>
    <p:extLst>
      <p:ext uri="{BB962C8B-B14F-4D97-AF65-F5344CB8AC3E}">
        <p14:creationId xmlns:p14="http://schemas.microsoft.com/office/powerpoint/2010/main" val="138380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dirty="0" err="1"/>
              <a:t>SlicePipe</a:t>
            </a:r>
            <a:r>
              <a:rPr lang="en-US" dirty="0"/>
              <a:t> Example :</a:t>
            </a:r>
          </a:p>
        </p:txBody>
      </p:sp>
      <p:sp>
        <p:nvSpPr>
          <p:cNvPr id="4" name="Rectangle 3"/>
          <p:cNvSpPr/>
          <p:nvPr/>
        </p:nvSpPr>
        <p:spPr>
          <a:xfrm>
            <a:off x="539552" y="620688"/>
            <a:ext cx="8208912" cy="5632311"/>
          </a:xfrm>
          <a:prstGeom prst="rect">
            <a:avLst/>
          </a:prstGeom>
        </p:spPr>
        <p:txBody>
          <a:bodyPr wrap="square">
            <a:spAutoFit/>
          </a:bodyPr>
          <a:lstStyle/>
          <a:p>
            <a:r>
              <a:rPr lang="en-US" dirty="0"/>
              <a:t>    &lt;</a:t>
            </a:r>
            <a:r>
              <a:rPr lang="en-US" b="1" dirty="0"/>
              <a:t>p</a:t>
            </a:r>
            <a:r>
              <a:rPr lang="en-US" dirty="0"/>
              <a:t> </a:t>
            </a:r>
            <a:r>
              <a:rPr lang="en-US" dirty="0" err="1"/>
              <a:t>ngNonBindable</a:t>
            </a:r>
            <a:r>
              <a:rPr lang="en-US" dirty="0"/>
              <a:t>&gt;{{ [1,2,3,4,5,6] | slice:1:3 }}&lt;/</a:t>
            </a:r>
            <a:r>
              <a:rPr lang="en-US" b="1" dirty="0"/>
              <a:t>p</a:t>
            </a:r>
            <a:r>
              <a:rPr lang="en-US" dirty="0"/>
              <a:t>&gt; </a:t>
            </a:r>
          </a:p>
          <a:p>
            <a:r>
              <a:rPr lang="en-US" dirty="0"/>
              <a:t>    &lt;</a:t>
            </a:r>
            <a:r>
              <a:rPr lang="en-US" b="1" dirty="0"/>
              <a:t>p</a:t>
            </a:r>
            <a:r>
              <a:rPr lang="en-US" dirty="0"/>
              <a:t>&gt;{{ [1,2,3,4,5,6] | slice:1:3 }}&lt;/</a:t>
            </a:r>
            <a:r>
              <a:rPr lang="en-US" b="1" dirty="0"/>
              <a:t>p</a:t>
            </a:r>
            <a:r>
              <a:rPr lang="en-US" dirty="0"/>
              <a:t>&gt;	//2,3</a:t>
            </a:r>
          </a:p>
          <a:p>
            <a:endParaRPr lang="en-US" dirty="0"/>
          </a:p>
          <a:p>
            <a:r>
              <a:rPr lang="en-US" dirty="0"/>
              <a:t>    &lt;</a:t>
            </a:r>
            <a:r>
              <a:rPr lang="en-US" b="1" dirty="0"/>
              <a:t>p</a:t>
            </a:r>
            <a:r>
              <a:rPr lang="en-US" dirty="0"/>
              <a:t> </a:t>
            </a:r>
            <a:r>
              <a:rPr lang="en-US" dirty="0" err="1"/>
              <a:t>ngNonBindable</a:t>
            </a:r>
            <a:r>
              <a:rPr lang="en-US" dirty="0"/>
              <a:t>&gt;{{ [1,2,3,4,5,6] | slice:2 }}&lt;/</a:t>
            </a:r>
            <a:r>
              <a:rPr lang="en-US" b="1" dirty="0"/>
              <a:t>p</a:t>
            </a:r>
            <a:r>
              <a:rPr lang="en-US" dirty="0"/>
              <a:t>&gt; </a:t>
            </a:r>
          </a:p>
          <a:p>
            <a:r>
              <a:rPr lang="hr-HR" dirty="0"/>
              <a:t>    &lt;</a:t>
            </a:r>
            <a:r>
              <a:rPr lang="hr-HR" b="1" dirty="0"/>
              <a:t>p</a:t>
            </a:r>
            <a:r>
              <a:rPr lang="hr-HR" dirty="0"/>
              <a:t>&gt;{{ [1,2,3,4,5,6] | slice:2 }}&lt;/</a:t>
            </a:r>
            <a:r>
              <a:rPr lang="hr-HR" b="1" dirty="0"/>
              <a:t>p</a:t>
            </a:r>
            <a:r>
              <a:rPr lang="hr-HR" dirty="0"/>
              <a:t>&gt;	//3,4,5,6</a:t>
            </a:r>
          </a:p>
          <a:p>
            <a:endParaRPr lang="hr-HR" dirty="0"/>
          </a:p>
          <a:p>
            <a:r>
              <a:rPr lang="en-US" dirty="0"/>
              <a:t>    &lt;</a:t>
            </a:r>
            <a:r>
              <a:rPr lang="en-US" b="1" dirty="0"/>
              <a:t>p</a:t>
            </a:r>
            <a:r>
              <a:rPr lang="en-US" dirty="0"/>
              <a:t> </a:t>
            </a:r>
            <a:r>
              <a:rPr lang="en-US" dirty="0" err="1"/>
              <a:t>ngNonBindable</a:t>
            </a:r>
            <a:r>
              <a:rPr lang="en-US" dirty="0"/>
              <a:t>&gt;{{ [1,2,3,4,5,6] | slice:2:-1 }}&lt;/</a:t>
            </a:r>
            <a:r>
              <a:rPr lang="en-US" b="1" dirty="0"/>
              <a:t>p</a:t>
            </a:r>
            <a:r>
              <a:rPr lang="en-US" dirty="0"/>
              <a:t>&gt; </a:t>
            </a:r>
          </a:p>
          <a:p>
            <a:r>
              <a:rPr lang="hr-HR" dirty="0"/>
              <a:t>    &lt;</a:t>
            </a:r>
            <a:r>
              <a:rPr lang="hr-HR" b="1" dirty="0"/>
              <a:t>p</a:t>
            </a:r>
            <a:r>
              <a:rPr lang="hr-HR" dirty="0"/>
              <a:t>&gt;{{ [1,2,3,4,5,6] | slice:2:-1 }}&lt;/</a:t>
            </a:r>
            <a:r>
              <a:rPr lang="hr-HR" b="1" dirty="0"/>
              <a:t>p</a:t>
            </a:r>
            <a:r>
              <a:rPr lang="hr-HR" dirty="0"/>
              <a:t>&gt; 	//3,4,5</a:t>
            </a:r>
          </a:p>
          <a:p>
            <a:endParaRPr lang="hr-HR" dirty="0"/>
          </a:p>
          <a:p>
            <a:r>
              <a:rPr lang="en-US" dirty="0"/>
              <a:t>    &lt;</a:t>
            </a:r>
            <a:r>
              <a:rPr lang="en-US" b="1" dirty="0"/>
              <a:t>pre</a:t>
            </a:r>
            <a:r>
              <a:rPr lang="en-US" dirty="0"/>
              <a:t> </a:t>
            </a:r>
            <a:r>
              <a:rPr lang="en-US" dirty="0" err="1"/>
              <a:t>ngNonBindable</a:t>
            </a:r>
            <a:r>
              <a:rPr lang="en-US" dirty="0"/>
              <a:t>&gt;&lt;</a:t>
            </a:r>
            <a:r>
              <a:rPr lang="en-US" dirty="0" err="1"/>
              <a:t>ul</a:t>
            </a:r>
            <a:r>
              <a:rPr lang="en-US" dirty="0"/>
              <a:t>&gt;</a:t>
            </a:r>
          </a:p>
          <a:p>
            <a:r>
              <a:rPr lang="es-ES_tradnl" dirty="0"/>
              <a:t>    &lt;li *</a:t>
            </a:r>
            <a:r>
              <a:rPr lang="es-ES_tradnl" dirty="0" err="1"/>
              <a:t>ngFor</a:t>
            </a:r>
            <a:r>
              <a:rPr lang="es-ES_tradnl" dirty="0"/>
              <a:t>=</a:t>
            </a:r>
            <a:r>
              <a:rPr lang="es-ES_tradnl" b="1" dirty="0"/>
              <a:t>‘</a:t>
            </a:r>
            <a:r>
              <a:rPr lang="es-ES_tradnl" dirty="0"/>
              <a:t>v of [1,2,3,4,5,6] | </a:t>
            </a:r>
            <a:r>
              <a:rPr lang="es-ES_tradnl"/>
              <a:t>slice:2:-1’&gt;</a:t>
            </a:r>
            <a:endParaRPr lang="es-ES_tradnl" dirty="0"/>
          </a:p>
          <a:p>
            <a:r>
              <a:rPr lang="de-DE" dirty="0"/>
              <a:t>	    {{v}}</a:t>
            </a:r>
          </a:p>
          <a:p>
            <a:r>
              <a:rPr lang="uk-UA" dirty="0"/>
              <a:t>  </a:t>
            </a:r>
            <a:r>
              <a:rPr lang="en-US" dirty="0"/>
              <a:t>  &lt;</a:t>
            </a:r>
            <a:r>
              <a:rPr lang="uk-UA" dirty="0"/>
              <a:t>li</a:t>
            </a:r>
            <a:r>
              <a:rPr lang="en-US" dirty="0"/>
              <a:t>&gt;&lt;/</a:t>
            </a:r>
            <a:r>
              <a:rPr lang="en-US" dirty="0" err="1"/>
              <a:t>ul</a:t>
            </a:r>
            <a:r>
              <a:rPr lang="en-US" dirty="0"/>
              <a:t>&gt;</a:t>
            </a:r>
            <a:endParaRPr lang="uk-UA" dirty="0"/>
          </a:p>
          <a:p>
            <a:r>
              <a:rPr lang="en-US" dirty="0"/>
              <a:t>    &lt;/</a:t>
            </a:r>
            <a:r>
              <a:rPr lang="en-US" b="1" dirty="0"/>
              <a:t>pre</a:t>
            </a:r>
            <a:r>
              <a:rPr lang="en-US" dirty="0"/>
              <a:t>&gt;</a:t>
            </a:r>
          </a:p>
          <a:p>
            <a:endParaRPr lang="en-US" dirty="0"/>
          </a:p>
          <a:p>
            <a:r>
              <a:rPr lang="ro-RO" dirty="0"/>
              <a:t>    &lt;</a:t>
            </a:r>
            <a:r>
              <a:rPr lang="ro-RO" b="1" dirty="0" err="1"/>
              <a:t>ul</a:t>
            </a:r>
            <a:r>
              <a:rPr lang="ro-RO" dirty="0"/>
              <a:t>&gt;						// 3 4 5</a:t>
            </a:r>
          </a:p>
          <a:p>
            <a:r>
              <a:rPr lang="en-US" dirty="0"/>
              <a:t>      &lt;</a:t>
            </a:r>
            <a:r>
              <a:rPr lang="en-US" b="1" dirty="0"/>
              <a:t>li</a:t>
            </a:r>
            <a:r>
              <a:rPr lang="en-US" dirty="0"/>
              <a:t> *</a:t>
            </a:r>
            <a:r>
              <a:rPr lang="en-US" dirty="0" err="1"/>
              <a:t>ngFor</a:t>
            </a:r>
            <a:r>
              <a:rPr lang="en-US" dirty="0"/>
              <a:t>="let v of [1,2,3,4,5,6] | slice:2:-1"&gt; </a:t>
            </a:r>
          </a:p>
          <a:p>
            <a:r>
              <a:rPr lang="de-DE" dirty="0"/>
              <a:t>        {{v}}</a:t>
            </a:r>
          </a:p>
          <a:p>
            <a:r>
              <a:rPr lang="ro-RO" dirty="0"/>
              <a:t>      &lt;/</a:t>
            </a:r>
            <a:r>
              <a:rPr lang="ro-RO" b="1" dirty="0"/>
              <a:t>li</a:t>
            </a:r>
            <a:r>
              <a:rPr lang="ro-RO" dirty="0"/>
              <a:t>&gt;</a:t>
            </a:r>
          </a:p>
          <a:p>
            <a:r>
              <a:rPr lang="ro-RO" dirty="0"/>
              <a:t>    &lt;/</a:t>
            </a:r>
            <a:r>
              <a:rPr lang="ro-RO" b="1" dirty="0" err="1"/>
              <a:t>ul</a:t>
            </a:r>
            <a:r>
              <a:rPr lang="ro-RO" dirty="0"/>
              <a:t>&gt;</a:t>
            </a:r>
            <a:endParaRPr lang="en-US" b="1" dirty="0">
              <a:solidFill>
                <a:srgbClr val="242729"/>
              </a:solidFill>
              <a:latin typeface="Calibri" charset="0"/>
              <a:ea typeface="Calibri" charset="0"/>
              <a:cs typeface="Calibri" charset="0"/>
            </a:endParaRPr>
          </a:p>
        </p:txBody>
      </p:sp>
    </p:spTree>
    <p:extLst>
      <p:ext uri="{BB962C8B-B14F-4D97-AF65-F5344CB8AC3E}">
        <p14:creationId xmlns:p14="http://schemas.microsoft.com/office/powerpoint/2010/main" val="31549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Custom Pipe</a:t>
            </a:r>
          </a:p>
        </p:txBody>
      </p:sp>
      <p:sp>
        <p:nvSpPr>
          <p:cNvPr id="4" name="Rectangle 3"/>
          <p:cNvSpPr/>
          <p:nvPr/>
        </p:nvSpPr>
        <p:spPr>
          <a:xfrm>
            <a:off x="539552" y="908720"/>
            <a:ext cx="8208912" cy="4524315"/>
          </a:xfrm>
          <a:prstGeom prst="rect">
            <a:avLst/>
          </a:prstGeom>
        </p:spPr>
        <p:txBody>
          <a:bodyPr wrap="square">
            <a:spAutoFit/>
          </a:bodyPr>
          <a:lstStyle/>
          <a:p>
            <a:pPr marL="285750" indent="-285750">
              <a:buFont typeface="Arial" charset="0"/>
              <a:buChar char="•"/>
            </a:pPr>
            <a:r>
              <a:rPr lang="en-US" dirty="0"/>
              <a:t> Create custom pipe default as used in the example below :</a:t>
            </a:r>
          </a:p>
          <a:p>
            <a:r>
              <a:rPr lang="en-US" dirty="0"/>
              <a:t>	&lt;</a:t>
            </a:r>
            <a:r>
              <a:rPr lang="en-US" b="1" dirty="0" err="1"/>
              <a:t>img</a:t>
            </a:r>
            <a:r>
              <a:rPr lang="en-US" dirty="0"/>
              <a:t> [</a:t>
            </a:r>
            <a:r>
              <a:rPr lang="en-US" dirty="0" err="1"/>
              <a:t>src</a:t>
            </a:r>
            <a:r>
              <a:rPr lang="en-US" dirty="0"/>
              <a:t>]="</a:t>
            </a:r>
            <a:r>
              <a:rPr lang="en-US" dirty="0" err="1"/>
              <a:t>imageUrl</a:t>
            </a:r>
            <a:r>
              <a:rPr lang="en-US" dirty="0"/>
              <a:t> | default:'&lt;default-image-</a:t>
            </a:r>
            <a:r>
              <a:rPr lang="en-US" dirty="0" err="1"/>
              <a:t>url</a:t>
            </a:r>
            <a:r>
              <a:rPr lang="en-US" dirty="0"/>
              <a:t>&gt;'"/&gt;</a:t>
            </a:r>
          </a:p>
          <a:p>
            <a:pPr marL="285750" indent="-285750">
              <a:buFont typeface="Arial" charset="0"/>
              <a:buChar char="•"/>
            </a:pPr>
            <a:r>
              <a:rPr lang="en-US" dirty="0"/>
              <a:t>The pipe is called default and we pass to it a default image to use if the </a:t>
            </a:r>
            <a:r>
              <a:rPr lang="en-US" dirty="0" err="1"/>
              <a:t>imageUrl</a:t>
            </a:r>
            <a:r>
              <a:rPr lang="en-US" dirty="0"/>
              <a:t> variable is blank.</a:t>
            </a:r>
          </a:p>
          <a:p>
            <a:pPr marL="285750" indent="-285750">
              <a:buFont typeface="Arial" charset="0"/>
              <a:buChar char="•"/>
            </a:pPr>
            <a:r>
              <a:rPr lang="en-US" dirty="0"/>
              <a:t>To create a pipe use the @Pipe decorator and annotate a class like so:</a:t>
            </a:r>
          </a:p>
          <a:p>
            <a:pPr marL="285750" indent="-285750">
              <a:buFont typeface="Arial" charset="0"/>
              <a:buChar char="•"/>
            </a:pPr>
            <a:r>
              <a:rPr lang="en-US" dirty="0"/>
              <a:t>The name parameter for the Pipe decorator is how the pipe will be called in templates.</a:t>
            </a: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r>
              <a:rPr lang="en-US" dirty="0"/>
              <a:t>You use your custom pipe the same way you use built-in pipes.</a:t>
            </a:r>
          </a:p>
          <a:p>
            <a:pPr marL="285750" indent="-285750">
              <a:buFont typeface="Arial" charset="0"/>
              <a:buChar char="•"/>
            </a:pPr>
            <a:r>
              <a:rPr lang="en-US" dirty="0"/>
              <a:t>You must include your pipe in the declarations array of the </a:t>
            </a:r>
            <a:r>
              <a:rPr lang="en-US" dirty="0" err="1"/>
              <a:t>AppModule</a:t>
            </a:r>
            <a:r>
              <a:rPr lang="en-US" dirty="0"/>
              <a:t>.</a:t>
            </a:r>
          </a:p>
          <a:p>
            <a:pPr marL="285750" indent="-285750">
              <a:buFont typeface="Arial" charset="0"/>
              <a:buChar char="•"/>
            </a:pPr>
            <a:endParaRPr lang="en-US" dirty="0"/>
          </a:p>
        </p:txBody>
      </p:sp>
      <p:sp>
        <p:nvSpPr>
          <p:cNvPr id="3" name="TextBox 2"/>
          <p:cNvSpPr txBox="1"/>
          <p:nvPr/>
        </p:nvSpPr>
        <p:spPr>
          <a:xfrm>
            <a:off x="2555776" y="2939787"/>
            <a:ext cx="3735382" cy="1477328"/>
          </a:xfrm>
          <a:prstGeom prst="rect">
            <a:avLst/>
          </a:prstGeom>
          <a:noFill/>
          <a:ln>
            <a:solidFill>
              <a:schemeClr val="accent1"/>
            </a:solidFill>
          </a:ln>
        </p:spPr>
        <p:txBody>
          <a:bodyPr wrap="none" rtlCol="0">
            <a:spAutoFit/>
          </a:bodyPr>
          <a:lstStyle/>
          <a:p>
            <a:r>
              <a:rPr lang="en-US" b="1" dirty="0"/>
              <a:t> import</a:t>
            </a:r>
            <a:r>
              <a:rPr lang="en-US" dirty="0"/>
              <a:t> { Pipe } from '@angular/core';</a:t>
            </a:r>
          </a:p>
          <a:p>
            <a:r>
              <a:rPr lang="en-US" dirty="0"/>
              <a:t> </a:t>
            </a:r>
            <a:r>
              <a:rPr lang="cs-CZ" b="1" dirty="0"/>
              <a:t>@Pipe</a:t>
            </a:r>
            <a:r>
              <a:rPr lang="cs-CZ" dirty="0"/>
              <a:t>({</a:t>
            </a:r>
          </a:p>
          <a:p>
            <a:r>
              <a:rPr lang="cs-CZ" dirty="0"/>
              <a:t>  </a:t>
            </a:r>
            <a:r>
              <a:rPr lang="cs-CZ" dirty="0" err="1"/>
              <a:t>name</a:t>
            </a:r>
            <a:r>
              <a:rPr lang="cs-CZ" dirty="0"/>
              <a:t>:"default"</a:t>
            </a:r>
          </a:p>
          <a:p>
            <a:r>
              <a:rPr lang="is-IS" dirty="0"/>
              <a:t>})</a:t>
            </a:r>
          </a:p>
          <a:p>
            <a:r>
              <a:rPr lang="en-US" b="1" dirty="0"/>
              <a:t>class</a:t>
            </a:r>
            <a:r>
              <a:rPr lang="en-US" dirty="0"/>
              <a:t> </a:t>
            </a:r>
            <a:r>
              <a:rPr lang="en-US" dirty="0" err="1"/>
              <a:t>DefaultPipe</a:t>
            </a:r>
            <a:r>
              <a:rPr lang="en-US" dirty="0"/>
              <a:t> { }</a:t>
            </a:r>
          </a:p>
        </p:txBody>
      </p:sp>
    </p:spTree>
    <p:extLst>
      <p:ext uri="{BB962C8B-B14F-4D97-AF65-F5344CB8AC3E}">
        <p14:creationId xmlns:p14="http://schemas.microsoft.com/office/powerpoint/2010/main" val="106004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Transform Function</a:t>
            </a:r>
          </a:p>
        </p:txBody>
      </p:sp>
      <p:sp>
        <p:nvSpPr>
          <p:cNvPr id="4" name="Rectangle 3"/>
          <p:cNvSpPr/>
          <p:nvPr/>
        </p:nvSpPr>
        <p:spPr>
          <a:xfrm>
            <a:off x="539552" y="908720"/>
            <a:ext cx="8208912" cy="2308324"/>
          </a:xfrm>
          <a:prstGeom prst="rect">
            <a:avLst/>
          </a:prstGeom>
        </p:spPr>
        <p:txBody>
          <a:bodyPr wrap="square">
            <a:spAutoFit/>
          </a:bodyPr>
          <a:lstStyle/>
          <a:p>
            <a:pPr marL="285750" indent="-285750" fontAlgn="base">
              <a:buFont typeface="Arial" charset="0"/>
              <a:buChar char="•"/>
            </a:pPr>
            <a:r>
              <a:rPr lang="en-US" dirty="0"/>
              <a:t>The actual logic for the pipe is put in a function called transform on the class :</a:t>
            </a:r>
          </a:p>
          <a:p>
            <a:pPr marL="285750" indent="-285750" fontAlgn="base">
              <a:buFont typeface="Arial" charset="0"/>
              <a:buChar char="•"/>
            </a:pPr>
            <a:r>
              <a:rPr lang="en-US" dirty="0"/>
              <a:t>The first argument to the transform function is the value that is passed into the pipe, i.e. the thing that goes before the | in the expression.(Here </a:t>
            </a:r>
            <a:r>
              <a:rPr lang="en-US" dirty="0" err="1"/>
              <a:t>imageUrl</a:t>
            </a:r>
            <a:r>
              <a:rPr lang="en-US" dirty="0"/>
              <a:t>)</a:t>
            </a:r>
          </a:p>
          <a:p>
            <a:pPr marL="285750" indent="-285750" fontAlgn="base">
              <a:buFont typeface="Arial" charset="0"/>
              <a:buChar char="•"/>
            </a:pPr>
            <a:r>
              <a:rPr lang="en-US" dirty="0"/>
              <a:t>The second parameter to the transform function is the first </a:t>
            </a:r>
            <a:r>
              <a:rPr lang="en-US" dirty="0" err="1"/>
              <a:t>param</a:t>
            </a:r>
            <a:r>
              <a:rPr lang="en-US" dirty="0"/>
              <a:t> we pass into our pipe, i.e. the thing that goes after the : in the expression.(Value after default</a:t>
            </a:r>
            <a:r>
              <a:rPr lang="en-US" dirty="0">
                <a:sym typeface="Wingdings"/>
              </a:rPr>
              <a:t>: )</a:t>
            </a:r>
            <a:br>
              <a:rPr lang="en-US" dirty="0"/>
            </a:br>
            <a:br>
              <a:rPr lang="en-US" dirty="0"/>
            </a:br>
            <a:r>
              <a:rPr lang="en-US" dirty="0"/>
              <a:t>&lt;</a:t>
            </a:r>
            <a:r>
              <a:rPr lang="en-US" b="1" dirty="0" err="1"/>
              <a:t>img</a:t>
            </a:r>
            <a:r>
              <a:rPr lang="en-US" dirty="0"/>
              <a:t> [</a:t>
            </a:r>
            <a:r>
              <a:rPr lang="en-US" dirty="0" err="1"/>
              <a:t>src</a:t>
            </a:r>
            <a:r>
              <a:rPr lang="en-US" dirty="0"/>
              <a:t>]="</a:t>
            </a:r>
            <a:r>
              <a:rPr lang="en-US" dirty="0" err="1"/>
              <a:t>imageUrl</a:t>
            </a:r>
            <a:r>
              <a:rPr lang="en-US" dirty="0"/>
              <a:t> | default : 'http://s3.amazonaws.com/</a:t>
            </a:r>
            <a:r>
              <a:rPr lang="en-US" dirty="0" err="1"/>
              <a:t>uifaces</a:t>
            </a:r>
            <a:r>
              <a:rPr lang="en-US" dirty="0"/>
              <a:t>/faces/twitter/</a:t>
            </a:r>
            <a:r>
              <a:rPr lang="en-US" dirty="0" err="1"/>
              <a:t>sillyleo</a:t>
            </a:r>
            <a:r>
              <a:rPr lang="en-US" dirty="0"/>
              <a:t>/128.jpg'"/&gt;</a:t>
            </a:r>
            <a:endParaRPr lang="en-US" dirty="0">
              <a:solidFill>
                <a:srgbClr val="242729"/>
              </a:solidFill>
              <a:latin typeface="Calibri" charset="0"/>
              <a:ea typeface="Calibri" charset="0"/>
              <a:cs typeface="Calibri" charset="0"/>
            </a:endParaRPr>
          </a:p>
        </p:txBody>
      </p:sp>
      <p:sp>
        <p:nvSpPr>
          <p:cNvPr id="2" name="TextBox 1"/>
          <p:cNvSpPr txBox="1"/>
          <p:nvPr/>
        </p:nvSpPr>
        <p:spPr>
          <a:xfrm>
            <a:off x="2127902" y="3386023"/>
            <a:ext cx="4743671" cy="3139321"/>
          </a:xfrm>
          <a:prstGeom prst="rect">
            <a:avLst/>
          </a:prstGeom>
          <a:noFill/>
          <a:ln>
            <a:solidFill>
              <a:schemeClr val="accent1"/>
            </a:solidFill>
          </a:ln>
        </p:spPr>
        <p:txBody>
          <a:bodyPr wrap="none" rtlCol="0">
            <a:spAutoFit/>
          </a:bodyPr>
          <a:lstStyle/>
          <a:p>
            <a:pPr fontAlgn="base"/>
            <a:r>
              <a:rPr lang="en-US" dirty="0"/>
              <a:t>class </a:t>
            </a:r>
            <a:r>
              <a:rPr lang="en-US" dirty="0" err="1"/>
              <a:t>DefaultPipe</a:t>
            </a:r>
            <a:r>
              <a:rPr lang="en-US" dirty="0"/>
              <a:t> {</a:t>
            </a:r>
          </a:p>
          <a:p>
            <a:pPr fontAlgn="base"/>
            <a:r>
              <a:rPr lang="en-US" dirty="0"/>
              <a:t>  transform(value: string, fallback: string): string {</a:t>
            </a:r>
          </a:p>
          <a:p>
            <a:pPr fontAlgn="base"/>
            <a:r>
              <a:rPr lang="en-US" dirty="0"/>
              <a:t>    let image = "";</a:t>
            </a:r>
          </a:p>
          <a:p>
            <a:pPr fontAlgn="base"/>
            <a:r>
              <a:rPr lang="en-US" dirty="0"/>
              <a:t>    if (value) {</a:t>
            </a:r>
          </a:p>
          <a:p>
            <a:pPr fontAlgn="base"/>
            <a:r>
              <a:rPr lang="en-US" dirty="0"/>
              <a:t>      image = value;</a:t>
            </a:r>
          </a:p>
          <a:p>
            <a:pPr fontAlgn="base"/>
            <a:r>
              <a:rPr lang="en-US" dirty="0"/>
              <a:t>    } else {</a:t>
            </a:r>
          </a:p>
          <a:p>
            <a:pPr fontAlgn="base"/>
            <a:r>
              <a:rPr lang="en-US" dirty="0"/>
              <a:t>      image = fallback;</a:t>
            </a:r>
          </a:p>
          <a:p>
            <a:pPr fontAlgn="base"/>
            <a:r>
              <a:rPr lang="en-US" dirty="0"/>
              <a:t>    }</a:t>
            </a:r>
          </a:p>
          <a:p>
            <a:pPr fontAlgn="base"/>
            <a:r>
              <a:rPr lang="en-US" dirty="0"/>
              <a:t>     return image;</a:t>
            </a:r>
          </a:p>
          <a:p>
            <a:pPr fontAlgn="base"/>
            <a:r>
              <a:rPr lang="en-US" dirty="0"/>
              <a:t>  }</a:t>
            </a:r>
          </a:p>
          <a:p>
            <a:pPr fontAlgn="base"/>
            <a:r>
              <a:rPr lang="en-US" dirty="0"/>
              <a:t>}</a:t>
            </a:r>
          </a:p>
        </p:txBody>
      </p:sp>
    </p:spTree>
    <p:extLst>
      <p:ext uri="{BB962C8B-B14F-4D97-AF65-F5344CB8AC3E}">
        <p14:creationId xmlns:p14="http://schemas.microsoft.com/office/powerpoint/2010/main" val="196843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Multiple Parameters</a:t>
            </a:r>
          </a:p>
        </p:txBody>
      </p:sp>
      <p:sp>
        <p:nvSpPr>
          <p:cNvPr id="4" name="Rectangle 3"/>
          <p:cNvSpPr/>
          <p:nvPr/>
        </p:nvSpPr>
        <p:spPr>
          <a:xfrm>
            <a:off x="539552" y="764704"/>
            <a:ext cx="8208912" cy="2308324"/>
          </a:xfrm>
          <a:prstGeom prst="rect">
            <a:avLst/>
          </a:prstGeom>
        </p:spPr>
        <p:txBody>
          <a:bodyPr wrap="square">
            <a:spAutoFit/>
          </a:bodyPr>
          <a:lstStyle/>
          <a:p>
            <a:pPr marL="285750" indent="-285750" fontAlgn="base">
              <a:buFont typeface="Arial" charset="0"/>
              <a:buChar char="•"/>
            </a:pPr>
            <a:r>
              <a:rPr lang="en-US" dirty="0"/>
              <a:t>Support an optional third </a:t>
            </a:r>
            <a:r>
              <a:rPr lang="en-US" dirty="0" err="1"/>
              <a:t>param</a:t>
            </a:r>
            <a:r>
              <a:rPr lang="en-US" dirty="0"/>
              <a:t> to our pipe called </a:t>
            </a:r>
            <a:r>
              <a:rPr lang="en-US" dirty="0" err="1"/>
              <a:t>forceHttps</a:t>
            </a:r>
            <a:r>
              <a:rPr lang="en-US" dirty="0"/>
              <a:t>, if the image selected doesn’t use https the pipe will convert the </a:t>
            </a:r>
            <a:r>
              <a:rPr lang="en-US" dirty="0" err="1"/>
              <a:t>url</a:t>
            </a:r>
            <a:r>
              <a:rPr lang="en-US" dirty="0"/>
              <a:t> to one that does use https.</a:t>
            </a:r>
          </a:p>
          <a:p>
            <a:pPr marL="285750" indent="-285750" fontAlgn="base">
              <a:buFont typeface="Arial" charset="0"/>
              <a:buChar char="•"/>
            </a:pPr>
            <a:r>
              <a:rPr lang="en-US" dirty="0"/>
              <a:t>To support additional parameters in pipes we just add more parameters to our transform function.</a:t>
            </a:r>
          </a:p>
          <a:p>
            <a:pPr marL="285750" indent="-285750" fontAlgn="base">
              <a:buFont typeface="Arial" charset="0"/>
              <a:buChar char="•"/>
            </a:pPr>
            <a:r>
              <a:rPr lang="en-US" dirty="0"/>
              <a:t>Because this one is optional and we are using </a:t>
            </a:r>
            <a:r>
              <a:rPr lang="en-US" dirty="0" err="1"/>
              <a:t>TypeScript</a:t>
            </a:r>
            <a:r>
              <a:rPr lang="en-US" dirty="0"/>
              <a:t> we can define the new </a:t>
            </a:r>
            <a:r>
              <a:rPr lang="en-US" dirty="0" err="1"/>
              <a:t>param</a:t>
            </a:r>
            <a:r>
              <a:rPr lang="en-US" dirty="0"/>
              <a:t> and also give it a default value of false.</a:t>
            </a:r>
            <a:br>
              <a:rPr lang="en-US" dirty="0"/>
            </a:br>
            <a:r>
              <a:rPr lang="en-US" dirty="0"/>
              <a:t>&lt;</a:t>
            </a:r>
            <a:r>
              <a:rPr lang="en-US" b="1" dirty="0" err="1"/>
              <a:t>img</a:t>
            </a:r>
            <a:r>
              <a:rPr lang="en-US" dirty="0"/>
              <a:t> [</a:t>
            </a:r>
            <a:r>
              <a:rPr lang="en-US" dirty="0" err="1"/>
              <a:t>src</a:t>
            </a:r>
            <a:r>
              <a:rPr lang="en-US" dirty="0"/>
              <a:t>]="</a:t>
            </a:r>
            <a:r>
              <a:rPr lang="en-US" dirty="0" err="1"/>
              <a:t>imageUrl</a:t>
            </a:r>
            <a:r>
              <a:rPr lang="en-US" dirty="0"/>
              <a:t> | </a:t>
            </a:r>
            <a:r>
              <a:rPr lang="en-US" dirty="0" err="1"/>
              <a:t>default:'http</a:t>
            </a:r>
            <a:r>
              <a:rPr lang="en-US" dirty="0"/>
              <a:t>://s3.amazonaws.com/</a:t>
            </a:r>
            <a:r>
              <a:rPr lang="en-US" dirty="0" err="1"/>
              <a:t>uifaces</a:t>
            </a:r>
            <a:r>
              <a:rPr lang="en-US" dirty="0"/>
              <a:t>/faces/twitter/</a:t>
            </a:r>
            <a:r>
              <a:rPr lang="en-US" dirty="0" err="1"/>
              <a:t>sillyleo</a:t>
            </a:r>
            <a:r>
              <a:rPr lang="en-US" dirty="0"/>
              <a:t>/128.jpg':</a:t>
            </a:r>
            <a:r>
              <a:rPr lang="en-US" b="1" dirty="0"/>
              <a:t>true</a:t>
            </a:r>
            <a:r>
              <a:rPr lang="en-US" dirty="0"/>
              <a:t>"/&gt; </a:t>
            </a:r>
            <a:endParaRPr lang="en-US" dirty="0">
              <a:solidFill>
                <a:srgbClr val="242729"/>
              </a:solidFill>
              <a:latin typeface="Calibri" charset="0"/>
              <a:ea typeface="Calibri" charset="0"/>
              <a:cs typeface="Calibri" charset="0"/>
            </a:endParaRPr>
          </a:p>
        </p:txBody>
      </p:sp>
      <p:sp>
        <p:nvSpPr>
          <p:cNvPr id="2" name="TextBox 1"/>
          <p:cNvSpPr txBox="1"/>
          <p:nvPr/>
        </p:nvSpPr>
        <p:spPr>
          <a:xfrm>
            <a:off x="1104250" y="3212976"/>
            <a:ext cx="7284174" cy="3416320"/>
          </a:xfrm>
          <a:prstGeom prst="rect">
            <a:avLst/>
          </a:prstGeom>
          <a:noFill/>
          <a:ln>
            <a:solidFill>
              <a:schemeClr val="accent1"/>
            </a:solidFill>
          </a:ln>
        </p:spPr>
        <p:txBody>
          <a:bodyPr wrap="none" rtlCol="0">
            <a:spAutoFit/>
          </a:bodyPr>
          <a:lstStyle/>
          <a:p>
            <a:r>
              <a:rPr lang="en-US" dirty="0"/>
              <a:t>transform(value: string, fallback: string, </a:t>
            </a:r>
            <a:r>
              <a:rPr lang="en-US" dirty="0" err="1"/>
              <a:t>forceHttps</a:t>
            </a:r>
            <a:r>
              <a:rPr lang="en-US" dirty="0"/>
              <a:t>: </a:t>
            </a:r>
            <a:r>
              <a:rPr lang="en-US" dirty="0" err="1"/>
              <a:t>boolean</a:t>
            </a:r>
            <a:r>
              <a:rPr lang="en-US" dirty="0"/>
              <a:t> = </a:t>
            </a:r>
            <a:r>
              <a:rPr lang="en-US" b="1" dirty="0"/>
              <a:t>false</a:t>
            </a:r>
            <a:r>
              <a:rPr lang="en-US" dirty="0"/>
              <a:t>): string {</a:t>
            </a:r>
          </a:p>
          <a:p>
            <a:r>
              <a:rPr lang="ro-RO" dirty="0"/>
              <a:t>    </a:t>
            </a:r>
            <a:r>
              <a:rPr lang="ro-RO" b="1" dirty="0" err="1"/>
              <a:t>let</a:t>
            </a:r>
            <a:r>
              <a:rPr lang="ro-RO" dirty="0"/>
              <a:t> </a:t>
            </a:r>
            <a:r>
              <a:rPr lang="ro-RO" dirty="0" err="1"/>
              <a:t>image</a:t>
            </a:r>
            <a:r>
              <a:rPr lang="ro-RO" dirty="0"/>
              <a:t> = "";</a:t>
            </a:r>
          </a:p>
          <a:p>
            <a:r>
              <a:rPr lang="en-US" dirty="0"/>
              <a:t>    </a:t>
            </a:r>
            <a:r>
              <a:rPr lang="en-US" b="1" dirty="0"/>
              <a:t>if</a:t>
            </a:r>
            <a:r>
              <a:rPr lang="en-US" dirty="0"/>
              <a:t> (value) {</a:t>
            </a:r>
          </a:p>
          <a:p>
            <a:r>
              <a:rPr lang="en-US" dirty="0"/>
              <a:t>      image = value;</a:t>
            </a:r>
          </a:p>
          <a:p>
            <a:r>
              <a:rPr lang="en-US" dirty="0"/>
              <a:t>    } </a:t>
            </a:r>
            <a:r>
              <a:rPr lang="en-US" b="1" dirty="0"/>
              <a:t>else</a:t>
            </a:r>
            <a:r>
              <a:rPr lang="en-US" dirty="0"/>
              <a:t> {</a:t>
            </a:r>
          </a:p>
          <a:p>
            <a:r>
              <a:rPr lang="en-US" dirty="0"/>
              <a:t>      image = fallback;</a:t>
            </a:r>
          </a:p>
          <a:p>
            <a:r>
              <a:rPr lang="de-DE" dirty="0"/>
              <a:t>    }</a:t>
            </a:r>
          </a:p>
          <a:p>
            <a:r>
              <a:rPr lang="de-DE" dirty="0"/>
              <a:t>    </a:t>
            </a:r>
            <a:r>
              <a:rPr lang="de-DE" b="1" dirty="0" err="1"/>
              <a:t>if</a:t>
            </a:r>
            <a:r>
              <a:rPr lang="de-DE" dirty="0"/>
              <a:t> (</a:t>
            </a:r>
            <a:r>
              <a:rPr lang="de-DE" dirty="0" err="1"/>
              <a:t>forceHttps</a:t>
            </a:r>
            <a:r>
              <a:rPr lang="de-DE" dirty="0"/>
              <a:t>) {</a:t>
            </a:r>
          </a:p>
          <a:p>
            <a:r>
              <a:rPr lang="en-US" dirty="0"/>
              <a:t>      </a:t>
            </a:r>
            <a:r>
              <a:rPr lang="en-US" b="1" dirty="0"/>
              <a:t>if</a:t>
            </a:r>
            <a:r>
              <a:rPr lang="en-US" dirty="0"/>
              <a:t> (</a:t>
            </a:r>
            <a:r>
              <a:rPr lang="en-US" dirty="0" err="1"/>
              <a:t>image.indexOf</a:t>
            </a:r>
            <a:r>
              <a:rPr lang="en-US" dirty="0"/>
              <a:t>("https") == -1) {</a:t>
            </a:r>
          </a:p>
          <a:p>
            <a:r>
              <a:rPr lang="en-US" dirty="0"/>
              <a:t>        image = </a:t>
            </a:r>
            <a:r>
              <a:rPr lang="en-US" dirty="0" err="1"/>
              <a:t>image.replace</a:t>
            </a:r>
            <a:r>
              <a:rPr lang="en-US" dirty="0"/>
              <a:t>("http", "https");</a:t>
            </a:r>
          </a:p>
          <a:p>
            <a:r>
              <a:rPr lang="de-DE" dirty="0"/>
              <a:t>      }}</a:t>
            </a:r>
          </a:p>
          <a:p>
            <a:r>
              <a:rPr lang="de-DE" dirty="0"/>
              <a:t>    </a:t>
            </a:r>
            <a:r>
              <a:rPr lang="de-DE" b="1" dirty="0" err="1"/>
              <a:t>return</a:t>
            </a:r>
            <a:r>
              <a:rPr lang="de-DE" dirty="0"/>
              <a:t> </a:t>
            </a:r>
            <a:r>
              <a:rPr lang="de-DE" dirty="0" err="1"/>
              <a:t>image</a:t>
            </a:r>
            <a:r>
              <a:rPr lang="de-DE" dirty="0"/>
              <a:t>;}</a:t>
            </a:r>
            <a:endParaRPr lang="en-US" dirty="0"/>
          </a:p>
        </p:txBody>
      </p:sp>
    </p:spTree>
    <p:extLst>
      <p:ext uri="{BB962C8B-B14F-4D97-AF65-F5344CB8AC3E}">
        <p14:creationId xmlns:p14="http://schemas.microsoft.com/office/powerpoint/2010/main" val="117505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br>
              <a:rPr lang="en-US" dirty="0"/>
            </a:b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09DF9F-9603-D576-F95A-B3E38D3FD77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0875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Introduction</a:t>
            </a:r>
          </a:p>
          <a:p>
            <a:r>
              <a:rPr lang="en-US" sz="2400" dirty="0">
                <a:effectLst/>
              </a:rPr>
              <a:t>Why Pipes</a:t>
            </a:r>
          </a:p>
          <a:p>
            <a:r>
              <a:rPr lang="en-US" sz="2400" dirty="0">
                <a:effectLst/>
              </a:rPr>
              <a:t>Built-in</a:t>
            </a:r>
          </a:p>
          <a:p>
            <a:r>
              <a:rPr lang="en-US" sz="2400" dirty="0" err="1"/>
              <a:t>Custompipes</a:t>
            </a:r>
            <a:endParaRPr lang="en-US" sz="2400" dirty="0"/>
          </a:p>
          <a:p>
            <a:endParaRPr lang="en-US" sz="2400" dirty="0"/>
          </a:p>
          <a:p>
            <a:endParaRPr lang="en-US" sz="2200" dirty="0">
              <a:effectLst/>
            </a:endParaRP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Pipes ?</a:t>
            </a:r>
          </a:p>
        </p:txBody>
      </p:sp>
      <p:sp>
        <p:nvSpPr>
          <p:cNvPr id="4" name="Rectangle 3"/>
          <p:cNvSpPr/>
          <p:nvPr/>
        </p:nvSpPr>
        <p:spPr>
          <a:xfrm>
            <a:off x="251520" y="884357"/>
            <a:ext cx="8208912" cy="5632311"/>
          </a:xfrm>
          <a:prstGeom prst="rect">
            <a:avLst/>
          </a:prstGeom>
        </p:spPr>
        <p:txBody>
          <a:bodyPr wrap="square">
            <a:spAutoFit/>
          </a:bodyPr>
          <a:lstStyle/>
          <a:p>
            <a:pPr marL="285750" indent="-285750" fontAlgn="base">
              <a:buFont typeface="Arial" charset="0"/>
              <a:buChar char="•"/>
            </a:pPr>
            <a:r>
              <a:rPr lang="en-US" dirty="0">
                <a:solidFill>
                  <a:srgbClr val="242729"/>
                </a:solidFill>
                <a:latin typeface="Calibri" charset="0"/>
                <a:ea typeface="Calibri" charset="0"/>
                <a:cs typeface="Calibri" charset="0"/>
              </a:rPr>
              <a:t>Every application starts out with what seems like a simple task: get data, transform them, and show them to users. </a:t>
            </a:r>
          </a:p>
          <a:p>
            <a:pPr marL="285750" indent="-285750" fontAlgn="base">
              <a:buFont typeface="Arial" charset="0"/>
              <a:buChar char="•"/>
            </a:pPr>
            <a:r>
              <a:rPr lang="en-US" dirty="0">
                <a:solidFill>
                  <a:srgbClr val="242729"/>
                </a:solidFill>
                <a:latin typeface="Calibri" charset="0"/>
                <a:ea typeface="Calibri" charset="0"/>
                <a:cs typeface="Calibri" charset="0"/>
              </a:rPr>
              <a:t>Getting data could be as simple as creating a local variable or as complex as streaming data over a </a:t>
            </a:r>
            <a:r>
              <a:rPr lang="en-US" dirty="0" err="1">
                <a:solidFill>
                  <a:srgbClr val="242729"/>
                </a:solidFill>
                <a:latin typeface="Calibri" charset="0"/>
                <a:ea typeface="Calibri" charset="0"/>
                <a:cs typeface="Calibri" charset="0"/>
              </a:rPr>
              <a:t>WebSocket</a:t>
            </a:r>
            <a:r>
              <a:rPr lang="en-US" dirty="0">
                <a:solidFill>
                  <a:srgbClr val="242729"/>
                </a:solidFill>
                <a:latin typeface="Calibri" charset="0"/>
                <a:ea typeface="Calibri" charset="0"/>
                <a:cs typeface="Calibri" charset="0"/>
              </a:rPr>
              <a:t>.</a:t>
            </a:r>
          </a:p>
          <a:p>
            <a:pPr marL="285750" indent="-285750" fontAlgn="base">
              <a:buFont typeface="Arial" charset="0"/>
              <a:buChar char="•"/>
            </a:pPr>
            <a:r>
              <a:rPr lang="en-US" dirty="0">
                <a:solidFill>
                  <a:srgbClr val="242729"/>
                </a:solidFill>
                <a:latin typeface="Calibri" charset="0"/>
                <a:ea typeface="Calibri" charset="0"/>
                <a:cs typeface="Calibri" charset="0"/>
              </a:rPr>
              <a:t>Once data arrive, you could push their raw </a:t>
            </a:r>
            <a:r>
              <a:rPr lang="en-US" dirty="0" err="1">
                <a:solidFill>
                  <a:srgbClr val="242729"/>
                </a:solidFill>
                <a:latin typeface="Calibri" charset="0"/>
                <a:ea typeface="Calibri" charset="0"/>
                <a:cs typeface="Calibri" charset="0"/>
              </a:rPr>
              <a:t>toString</a:t>
            </a:r>
            <a:r>
              <a:rPr lang="en-US" dirty="0">
                <a:solidFill>
                  <a:srgbClr val="242729"/>
                </a:solidFill>
                <a:latin typeface="Calibri" charset="0"/>
                <a:ea typeface="Calibri" charset="0"/>
                <a:cs typeface="Calibri" charset="0"/>
              </a:rPr>
              <a:t> values directly to the view, but that rarely makes for a good user experience. </a:t>
            </a:r>
          </a:p>
          <a:p>
            <a:pPr marL="285750" indent="-285750" fontAlgn="base">
              <a:buFont typeface="Arial" charset="0"/>
              <a:buChar char="•"/>
            </a:pPr>
            <a:r>
              <a:rPr lang="en-US" b="1" dirty="0">
                <a:solidFill>
                  <a:srgbClr val="242729"/>
                </a:solidFill>
                <a:latin typeface="Calibri" charset="0"/>
                <a:ea typeface="Calibri" charset="0"/>
                <a:cs typeface="Calibri" charset="0"/>
              </a:rPr>
              <a:t>For example</a:t>
            </a:r>
            <a:r>
              <a:rPr lang="en-US" dirty="0">
                <a:solidFill>
                  <a:srgbClr val="242729"/>
                </a:solidFill>
                <a:latin typeface="Calibri" charset="0"/>
                <a:ea typeface="Calibri" charset="0"/>
                <a:cs typeface="Calibri" charset="0"/>
              </a:rPr>
              <a:t>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In most use cases, users prefer to see a date in a simple format like April 15, 1988 rather than the raw string format Fri Apr 15 1988 00:00:00 GMT-0700 (Pacific Daylight Time).</a:t>
            </a:r>
          </a:p>
          <a:p>
            <a:pPr marL="285750" indent="-285750" fontAlgn="base">
              <a:buFont typeface="Arial" charset="0"/>
              <a:buChar char="•"/>
            </a:pPr>
            <a:r>
              <a:rPr lang="en-US" dirty="0"/>
              <a:t>There may be same transformations used repeatedly, both within and across many applications. </a:t>
            </a:r>
          </a:p>
          <a:p>
            <a:pPr marL="285750" indent="-285750" fontAlgn="base">
              <a:buFont typeface="Arial" charset="0"/>
              <a:buChar char="•"/>
            </a:pPr>
            <a:r>
              <a:rPr lang="en-US" dirty="0"/>
              <a:t>You can almost think of them as styles. In fact, you might like to apply them in your HTML templates as you do styles.</a:t>
            </a:r>
          </a:p>
          <a:p>
            <a:pPr marL="285750" indent="-285750" fontAlgn="base">
              <a:buFont typeface="Arial" charset="0"/>
              <a:buChar char="•"/>
            </a:pPr>
            <a:r>
              <a:rPr lang="en-US" dirty="0"/>
              <a:t>Angular pipes are a way to write display-value transformations that you can declare in your HTML.</a:t>
            </a:r>
          </a:p>
          <a:p>
            <a:pPr marL="285750" indent="-285750" fontAlgn="base">
              <a:buFont typeface="Arial" charset="0"/>
              <a:buChar char="•"/>
            </a:pPr>
            <a:r>
              <a:rPr lang="en-US" dirty="0"/>
              <a:t>Pipes are used to transform data, when we only need that data transformed in a template.</a:t>
            </a:r>
          </a:p>
          <a:p>
            <a:br>
              <a:rPr lang="en-US" dirty="0"/>
            </a:br>
            <a:endParaRPr lang="en-US" dirty="0">
              <a:solidFill>
                <a:srgbClr val="242729"/>
              </a:solidFill>
              <a:latin typeface="Calibri" charset="0"/>
              <a:ea typeface="Calibri" charset="0"/>
              <a:cs typeface="Calibri" charset="0"/>
            </a:endParaRPr>
          </a:p>
        </p:txBody>
      </p:sp>
    </p:spTree>
    <p:extLst>
      <p:ext uri="{BB962C8B-B14F-4D97-AF65-F5344CB8AC3E}">
        <p14:creationId xmlns:p14="http://schemas.microsoft.com/office/powerpoint/2010/main" val="56091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Using Pipes: </a:t>
            </a:r>
          </a:p>
        </p:txBody>
      </p:sp>
      <p:sp>
        <p:nvSpPr>
          <p:cNvPr id="4" name="Rectangle 3"/>
          <p:cNvSpPr/>
          <p:nvPr/>
        </p:nvSpPr>
        <p:spPr>
          <a:xfrm>
            <a:off x="539552" y="1158999"/>
            <a:ext cx="7344816" cy="923330"/>
          </a:xfrm>
          <a:prstGeom prst="rect">
            <a:avLst/>
          </a:prstGeom>
        </p:spPr>
        <p:txBody>
          <a:bodyPr wrap="square">
            <a:spAutoFit/>
          </a:bodyPr>
          <a:lstStyle/>
          <a:p>
            <a:pPr marL="285750" indent="-285750" fontAlgn="base">
              <a:buFont typeface="Arial" charset="0"/>
              <a:buChar char="•"/>
            </a:pPr>
            <a:r>
              <a:rPr lang="en-US" dirty="0"/>
              <a:t>A pipe takes in data as input and transforms it to a desired output.</a:t>
            </a:r>
          </a:p>
          <a:p>
            <a:pPr marL="285750" indent="-285750" fontAlgn="base">
              <a:buFont typeface="Arial" charset="0"/>
              <a:buChar char="•"/>
            </a:pPr>
            <a:r>
              <a:rPr lang="en-US" b="0" i="0" dirty="0">
                <a:solidFill>
                  <a:srgbClr val="242729"/>
                </a:solidFill>
                <a:effectLst/>
                <a:latin typeface="Calibri" charset="0"/>
                <a:ea typeface="Calibri" charset="0"/>
                <a:cs typeface="Calibri" charset="0"/>
              </a:rPr>
              <a:t>For Example :</a:t>
            </a:r>
            <a:br>
              <a:rPr lang="en-US" dirty="0">
                <a:solidFill>
                  <a:srgbClr val="242729"/>
                </a:solidFill>
                <a:latin typeface="Calibri" charset="0"/>
                <a:ea typeface="Calibri" charset="0"/>
                <a:cs typeface="Calibri" charset="0"/>
              </a:rPr>
            </a:br>
            <a:endParaRPr lang="en-US" b="0" i="0" dirty="0">
              <a:solidFill>
                <a:srgbClr val="242729"/>
              </a:solidFill>
              <a:effectLst/>
              <a:latin typeface="Calibri" charset="0"/>
              <a:ea typeface="Calibri" charset="0"/>
              <a:cs typeface="Calibri" charset="0"/>
            </a:endParaRPr>
          </a:p>
        </p:txBody>
      </p:sp>
      <p:sp>
        <p:nvSpPr>
          <p:cNvPr id="2" name="TextBox 1"/>
          <p:cNvSpPr txBox="1"/>
          <p:nvPr/>
        </p:nvSpPr>
        <p:spPr>
          <a:xfrm>
            <a:off x="1115616" y="2056780"/>
            <a:ext cx="7128233" cy="2308324"/>
          </a:xfrm>
          <a:prstGeom prst="rect">
            <a:avLst/>
          </a:prstGeom>
          <a:noFill/>
          <a:ln>
            <a:solidFill>
              <a:schemeClr val="accent1"/>
            </a:solidFill>
          </a:ln>
        </p:spPr>
        <p:txBody>
          <a:bodyPr wrap="none" rtlCol="0">
            <a:spAutoFit/>
          </a:bodyPr>
          <a:lstStyle/>
          <a:p>
            <a:r>
              <a:rPr lang="en-US" dirty="0">
                <a:solidFill>
                  <a:srgbClr val="242729"/>
                </a:solidFill>
                <a:latin typeface="Calibri" charset="0"/>
                <a:ea typeface="Calibri" charset="0"/>
                <a:cs typeface="Calibri" charset="0"/>
              </a:rPr>
              <a:t>import { Component } from '@angular/core';</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@Component({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	selector: 'app-hero-birthday',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	template: `&lt;p&gt;The hero's birthday is {{ </a:t>
            </a:r>
            <a:r>
              <a:rPr lang="en-US" b="1" dirty="0">
                <a:solidFill>
                  <a:srgbClr val="242729"/>
                </a:solidFill>
                <a:latin typeface="Calibri" charset="0"/>
                <a:ea typeface="Calibri" charset="0"/>
                <a:cs typeface="Calibri" charset="0"/>
              </a:rPr>
              <a:t>birthday | date</a:t>
            </a:r>
            <a:r>
              <a:rPr lang="en-US" dirty="0">
                <a:solidFill>
                  <a:srgbClr val="242729"/>
                </a:solidFill>
                <a:latin typeface="Calibri" charset="0"/>
                <a:ea typeface="Calibri" charset="0"/>
                <a:cs typeface="Calibri" charset="0"/>
              </a:rPr>
              <a:t> }}&lt;/p&gt;` })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export class </a:t>
            </a:r>
            <a:r>
              <a:rPr lang="en-US" dirty="0" err="1">
                <a:solidFill>
                  <a:srgbClr val="242729"/>
                </a:solidFill>
                <a:latin typeface="Calibri" charset="0"/>
                <a:ea typeface="Calibri" charset="0"/>
                <a:cs typeface="Calibri" charset="0"/>
              </a:rPr>
              <a:t>HeroBirthdayComponent</a:t>
            </a:r>
            <a:r>
              <a:rPr lang="en-US" dirty="0">
                <a:solidFill>
                  <a:srgbClr val="242729"/>
                </a:solidFill>
                <a:latin typeface="Calibri" charset="0"/>
                <a:ea typeface="Calibri" charset="0"/>
                <a:cs typeface="Calibri" charset="0"/>
              </a:rPr>
              <a:t> {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	birthday = new Date(1988, 3, 15); // April 15, 1988 </a:t>
            </a:r>
            <a:br>
              <a:rPr lang="en-US" dirty="0">
                <a:solidFill>
                  <a:srgbClr val="242729"/>
                </a:solidFill>
                <a:latin typeface="Calibri" charset="0"/>
                <a:ea typeface="Calibri" charset="0"/>
                <a:cs typeface="Calibri" charset="0"/>
              </a:rPr>
            </a:br>
            <a:r>
              <a:rPr lang="en-US" dirty="0">
                <a:solidFill>
                  <a:srgbClr val="242729"/>
                </a:solidFill>
                <a:latin typeface="Calibri" charset="0"/>
                <a:ea typeface="Calibri" charset="0"/>
                <a:cs typeface="Calibri" charset="0"/>
              </a:rPr>
              <a:t>}</a:t>
            </a:r>
          </a:p>
          <a:p>
            <a:endParaRPr lang="en-US" dirty="0"/>
          </a:p>
        </p:txBody>
      </p:sp>
      <p:sp>
        <p:nvSpPr>
          <p:cNvPr id="3" name="TextBox 2"/>
          <p:cNvSpPr txBox="1"/>
          <p:nvPr/>
        </p:nvSpPr>
        <p:spPr>
          <a:xfrm>
            <a:off x="539552" y="4725144"/>
            <a:ext cx="7568177" cy="923330"/>
          </a:xfrm>
          <a:prstGeom prst="rect">
            <a:avLst/>
          </a:prstGeom>
          <a:noFill/>
        </p:spPr>
        <p:txBody>
          <a:bodyPr wrap="square" rtlCol="0">
            <a:spAutoFit/>
          </a:bodyPr>
          <a:lstStyle/>
          <a:p>
            <a:pPr marL="285750" indent="-285750">
              <a:buFont typeface="Arial" charset="0"/>
              <a:buChar char="•"/>
            </a:pPr>
            <a:r>
              <a:rPr lang="en-US" dirty="0"/>
              <a:t>Inside the interpolation expression, flows the component's birthday value through the pipe operator( | ) to the Date pipe function on the right. All pipes work this way.</a:t>
            </a:r>
          </a:p>
        </p:txBody>
      </p:sp>
    </p:spTree>
    <p:extLst>
      <p:ext uri="{BB962C8B-B14F-4D97-AF65-F5344CB8AC3E}">
        <p14:creationId xmlns:p14="http://schemas.microsoft.com/office/powerpoint/2010/main" val="142748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Built-In Pipes: </a:t>
            </a:r>
          </a:p>
        </p:txBody>
      </p:sp>
      <p:sp>
        <p:nvSpPr>
          <p:cNvPr id="4" name="Rectangle 3"/>
          <p:cNvSpPr/>
          <p:nvPr/>
        </p:nvSpPr>
        <p:spPr>
          <a:xfrm>
            <a:off x="539552" y="1158999"/>
            <a:ext cx="8208912" cy="3970318"/>
          </a:xfrm>
          <a:prstGeom prst="rect">
            <a:avLst/>
          </a:prstGeom>
        </p:spPr>
        <p:txBody>
          <a:bodyPr wrap="square">
            <a:spAutoFit/>
          </a:bodyPr>
          <a:lstStyle/>
          <a:p>
            <a:pPr fontAlgn="base"/>
            <a:r>
              <a:rPr lang="en-US" dirty="0"/>
              <a:t>Angular comes with a stock of pipes such as :</a:t>
            </a: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AsyncPipe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CurrencyPipe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DatePipe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DecimalPipe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I18nPluralPipe</a:t>
            </a:r>
          </a:p>
          <a:p>
            <a:pPr marL="285750" indent="-285750" fontAlgn="base">
              <a:buFont typeface="Arial" charset="0"/>
              <a:buChar char="•"/>
            </a:pPr>
            <a:r>
              <a:rPr lang="en-US" dirty="0">
                <a:solidFill>
                  <a:srgbClr val="242729"/>
                </a:solidFill>
                <a:latin typeface="Calibri" charset="0"/>
                <a:ea typeface="Calibri" charset="0"/>
                <a:cs typeface="Calibri" charset="0"/>
              </a:rPr>
              <a:t> I18nSelectPipe</a:t>
            </a: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JsonPipe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LowerCasePipe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PercentPipe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SlicePipe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TitleCasePipe</a:t>
            </a:r>
            <a:endParaRPr lang="en-US" dirty="0">
              <a:solidFill>
                <a:srgbClr val="242729"/>
              </a:solidFill>
              <a:latin typeface="Calibri" charset="0"/>
              <a:ea typeface="Calibri" charset="0"/>
              <a:cs typeface="Calibri" charset="0"/>
            </a:endParaRPr>
          </a:p>
          <a:p>
            <a:pPr marL="285750" indent="-285750" fontAlgn="base">
              <a:buFont typeface="Arial" charset="0"/>
              <a:buChar char="•"/>
            </a:pPr>
            <a:r>
              <a:rPr lang="en-US" dirty="0">
                <a:solidFill>
                  <a:srgbClr val="242729"/>
                </a:solidFill>
                <a:latin typeface="Calibri" charset="0"/>
                <a:ea typeface="Calibri" charset="0"/>
                <a:cs typeface="Calibri" charset="0"/>
              </a:rPr>
              <a:t> </a:t>
            </a:r>
            <a:r>
              <a:rPr lang="en-US" dirty="0" err="1">
                <a:solidFill>
                  <a:srgbClr val="242729"/>
                </a:solidFill>
                <a:latin typeface="Calibri" charset="0"/>
                <a:ea typeface="Calibri" charset="0"/>
                <a:cs typeface="Calibri" charset="0"/>
              </a:rPr>
              <a:t>UpperCasePipe</a:t>
            </a:r>
            <a:endParaRPr lang="en-US" dirty="0">
              <a:solidFill>
                <a:srgbClr val="242729"/>
              </a:solidFill>
              <a:latin typeface="Calibri" charset="0"/>
              <a:ea typeface="Calibri" charset="0"/>
              <a:cs typeface="Calibri" charset="0"/>
            </a:endParaRPr>
          </a:p>
          <a:p>
            <a:pPr marL="285750" indent="-285750" fontAlgn="base">
              <a:buFont typeface="Arial" charset="0"/>
              <a:buChar char="•"/>
            </a:pPr>
            <a:endParaRPr lang="en-US" b="0" i="0" dirty="0">
              <a:solidFill>
                <a:srgbClr val="242729"/>
              </a:solidFill>
              <a:effectLst/>
              <a:latin typeface="Calibri" charset="0"/>
              <a:ea typeface="Calibri" charset="0"/>
              <a:cs typeface="Calibri" charset="0"/>
            </a:endParaRPr>
          </a:p>
        </p:txBody>
      </p:sp>
    </p:spTree>
    <p:extLst>
      <p:ext uri="{BB962C8B-B14F-4D97-AF65-F5344CB8AC3E}">
        <p14:creationId xmlns:p14="http://schemas.microsoft.com/office/powerpoint/2010/main" val="143865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dirty="0"/>
              <a:t>Decimal Pipe</a:t>
            </a:r>
          </a:p>
        </p:txBody>
      </p:sp>
      <p:sp>
        <p:nvSpPr>
          <p:cNvPr id="4" name="Rectangle 3"/>
          <p:cNvSpPr/>
          <p:nvPr/>
        </p:nvSpPr>
        <p:spPr>
          <a:xfrm>
            <a:off x="179512" y="627067"/>
            <a:ext cx="8784976" cy="5632311"/>
          </a:xfrm>
          <a:prstGeom prst="rect">
            <a:avLst/>
          </a:prstGeom>
        </p:spPr>
        <p:txBody>
          <a:bodyPr wrap="square">
            <a:spAutoFit/>
          </a:bodyPr>
          <a:lstStyle/>
          <a:p>
            <a:pPr marL="285750" indent="-285750">
              <a:buFont typeface="Arial" charset="0"/>
              <a:buChar char="•"/>
            </a:pPr>
            <a:r>
              <a:rPr lang="en-US" dirty="0"/>
              <a:t>Formats a number according to locale rules.</a:t>
            </a:r>
            <a:br>
              <a:rPr lang="en-US" dirty="0"/>
            </a:br>
            <a:r>
              <a:rPr lang="en-US" dirty="0"/>
              <a:t>	number_expression | number[:</a:t>
            </a:r>
            <a:r>
              <a:rPr lang="en-US" dirty="0" err="1"/>
              <a:t>digitInfo</a:t>
            </a:r>
            <a:r>
              <a:rPr lang="en-US" dirty="0"/>
              <a:t>[:locale]]</a:t>
            </a:r>
          </a:p>
          <a:p>
            <a:pPr marL="285750" indent="-285750">
              <a:buFont typeface="Wingdings" charset="2"/>
              <a:buChar char="Ø"/>
            </a:pPr>
            <a:r>
              <a:rPr lang="en-US" b="1" dirty="0"/>
              <a:t>expression</a:t>
            </a:r>
            <a:r>
              <a:rPr lang="en-US" dirty="0"/>
              <a:t> is a number:</a:t>
            </a:r>
          </a:p>
          <a:p>
            <a:pPr marL="285750" indent="-285750">
              <a:buFont typeface="Wingdings" charset="2"/>
              <a:buChar char="Ø"/>
            </a:pPr>
            <a:r>
              <a:rPr lang="en-US" b="1" dirty="0" err="1"/>
              <a:t>digitInfo</a:t>
            </a:r>
            <a:r>
              <a:rPr lang="en-US" dirty="0"/>
              <a:t> is a string which has a following format: </a:t>
            </a:r>
            <a:br>
              <a:rPr lang="en-US" dirty="0"/>
            </a:br>
            <a:r>
              <a:rPr lang="en-US" dirty="0"/>
              <a:t>{</a:t>
            </a:r>
            <a:r>
              <a:rPr lang="en-US" dirty="0" err="1"/>
              <a:t>minIntegerDigits</a:t>
            </a:r>
            <a:r>
              <a:rPr lang="en-US" dirty="0"/>
              <a:t>}.{</a:t>
            </a:r>
            <a:r>
              <a:rPr lang="en-US" dirty="0" err="1"/>
              <a:t>minFractionDigits</a:t>
            </a:r>
            <a:r>
              <a:rPr lang="en-US" dirty="0"/>
              <a:t>}-{</a:t>
            </a:r>
            <a:r>
              <a:rPr lang="en-US" dirty="0" err="1"/>
              <a:t>maxFractionDigits</a:t>
            </a:r>
            <a:r>
              <a:rPr lang="en-US" dirty="0"/>
              <a:t>}</a:t>
            </a:r>
          </a:p>
          <a:p>
            <a:r>
              <a:rPr lang="en-US" dirty="0"/>
              <a:t>	</a:t>
            </a:r>
            <a:r>
              <a:rPr lang="en-US" dirty="0" err="1"/>
              <a:t>minIntegerDigits</a:t>
            </a:r>
            <a:r>
              <a:rPr lang="en-US" dirty="0"/>
              <a:t> is the minimum number of integer digits to use. Defaults to 1.</a:t>
            </a:r>
          </a:p>
          <a:p>
            <a:r>
              <a:rPr lang="en-US" dirty="0"/>
              <a:t>	</a:t>
            </a:r>
            <a:r>
              <a:rPr lang="en-US" dirty="0" err="1"/>
              <a:t>minFractionDigits</a:t>
            </a:r>
            <a:r>
              <a:rPr lang="en-US" dirty="0"/>
              <a:t> is the minimum number of digits after fraction. Defaults to 0.</a:t>
            </a:r>
          </a:p>
          <a:p>
            <a:r>
              <a:rPr lang="en-US" dirty="0"/>
              <a:t>	</a:t>
            </a:r>
            <a:r>
              <a:rPr lang="en-US" dirty="0" err="1"/>
              <a:t>maxFractionDigits</a:t>
            </a:r>
            <a:r>
              <a:rPr lang="en-US" dirty="0"/>
              <a:t> is the maximum number of digits after fraction. Defaults to 3.</a:t>
            </a:r>
          </a:p>
          <a:p>
            <a:pPr marL="285750" indent="-285750">
              <a:buFont typeface="Wingdings" charset="2"/>
              <a:buChar char="Ø"/>
            </a:pPr>
            <a:r>
              <a:rPr lang="en-US" b="1" dirty="0"/>
              <a:t>locale</a:t>
            </a:r>
            <a:r>
              <a:rPr lang="en-US" dirty="0"/>
              <a:t> is a string defining the locale to use (uses the current LOCALE_ID by default)</a:t>
            </a:r>
          </a:p>
          <a:p>
            <a:pPr marL="285750" indent="-285750">
              <a:buFont typeface="Wingdings" charset="2"/>
              <a:buChar char="Ø"/>
            </a:pPr>
            <a:endParaRPr lang="en-US" dirty="0"/>
          </a:p>
          <a:p>
            <a:pPr marL="285750" indent="-285750">
              <a:buFont typeface="Wingdings" charset="2"/>
              <a:buChar char="Ø"/>
            </a:pPr>
            <a:r>
              <a:rPr lang="en-US" dirty="0"/>
              <a:t>Examples :</a:t>
            </a:r>
            <a:br>
              <a:rPr lang="en-US" dirty="0"/>
            </a:br>
            <a:r>
              <a:rPr lang="hr-HR" dirty="0"/>
              <a:t> &lt;</a:t>
            </a:r>
            <a:r>
              <a:rPr lang="hr-HR" b="1" dirty="0"/>
              <a:t>p</a:t>
            </a:r>
            <a:r>
              <a:rPr lang="hr-HR" dirty="0"/>
              <a:t>&gt;{{ 3.14159265 | </a:t>
            </a:r>
            <a:r>
              <a:rPr lang="hr-HR" dirty="0" err="1"/>
              <a:t>number</a:t>
            </a:r>
            <a:r>
              <a:rPr lang="hr-HR" dirty="0"/>
              <a:t>: '3.1-2' }}&lt;/</a:t>
            </a:r>
            <a:r>
              <a:rPr lang="hr-HR" b="1" dirty="0"/>
              <a:t>p</a:t>
            </a:r>
            <a:r>
              <a:rPr lang="hr-HR" dirty="0"/>
              <a:t>&gt; //003.14</a:t>
            </a:r>
          </a:p>
          <a:p>
            <a:pPr marL="285750" indent="-285750">
              <a:buFont typeface="Wingdings" charset="2"/>
              <a:buChar char="Ø"/>
            </a:pPr>
            <a:r>
              <a:rPr lang="hr-HR" dirty="0"/>
              <a:t> &lt;</a:t>
            </a:r>
            <a:r>
              <a:rPr lang="hr-HR" b="1" dirty="0"/>
              <a:t>p</a:t>
            </a:r>
            <a:r>
              <a:rPr lang="hr-HR" dirty="0"/>
              <a:t>&gt;{{ 3.14159265 | </a:t>
            </a:r>
            <a:r>
              <a:rPr lang="hr-HR" dirty="0" err="1"/>
              <a:t>number</a:t>
            </a:r>
            <a:r>
              <a:rPr lang="hr-HR" dirty="0"/>
              <a:t>: '3.1-2' :’</a:t>
            </a:r>
            <a:r>
              <a:rPr lang="hr-HR" dirty="0" err="1"/>
              <a:t>fr</a:t>
            </a:r>
            <a:r>
              <a:rPr lang="hr-HR" dirty="0"/>
              <a:t>’}}&lt;/</a:t>
            </a:r>
            <a:r>
              <a:rPr lang="hr-HR" b="1" dirty="0"/>
              <a:t>p</a:t>
            </a:r>
            <a:r>
              <a:rPr lang="hr-HR" dirty="0"/>
              <a:t>&gt; </a:t>
            </a:r>
          </a:p>
          <a:p>
            <a:pPr marL="285750" indent="-285750">
              <a:buFont typeface="Wingdings" charset="2"/>
              <a:buChar char="Ø"/>
            </a:pPr>
            <a:endParaRPr lang="hr-HR" dirty="0"/>
          </a:p>
          <a:p>
            <a:pPr marL="285750" indent="-285750">
              <a:buFont typeface="Wingdings" charset="2"/>
              <a:buChar char="Ø"/>
            </a:pPr>
            <a:r>
              <a:rPr lang="hr-HR" dirty="0"/>
              <a:t>For </a:t>
            </a:r>
            <a:r>
              <a:rPr lang="hr-HR" dirty="0" err="1"/>
              <a:t>setting</a:t>
            </a:r>
            <a:r>
              <a:rPr lang="hr-HR" dirty="0"/>
              <a:t> </a:t>
            </a:r>
            <a:r>
              <a:rPr lang="hr-HR" dirty="0" err="1"/>
              <a:t>the</a:t>
            </a:r>
            <a:r>
              <a:rPr lang="hr-HR" dirty="0"/>
              <a:t> </a:t>
            </a:r>
            <a:r>
              <a:rPr lang="hr-HR" dirty="0" err="1"/>
              <a:t>Locale</a:t>
            </a:r>
            <a:r>
              <a:rPr lang="hr-HR" dirty="0"/>
              <a:t>, </a:t>
            </a:r>
            <a:r>
              <a:rPr lang="hr-HR" dirty="0" err="1"/>
              <a:t>add</a:t>
            </a:r>
            <a:r>
              <a:rPr lang="hr-HR" dirty="0"/>
              <a:t> </a:t>
            </a:r>
            <a:r>
              <a:rPr lang="hr-HR" dirty="0" err="1"/>
              <a:t>the</a:t>
            </a:r>
            <a:r>
              <a:rPr lang="hr-HR" dirty="0"/>
              <a:t> </a:t>
            </a:r>
            <a:r>
              <a:rPr lang="hr-HR" dirty="0" err="1"/>
              <a:t>following</a:t>
            </a:r>
            <a:r>
              <a:rPr lang="hr-HR" dirty="0"/>
              <a:t> </a:t>
            </a:r>
            <a:r>
              <a:rPr lang="hr-HR" dirty="0" err="1"/>
              <a:t>in</a:t>
            </a:r>
            <a:r>
              <a:rPr lang="hr-HR" dirty="0"/>
              <a:t> </a:t>
            </a:r>
            <a:r>
              <a:rPr lang="hr-HR" dirty="0" err="1"/>
              <a:t>app.module.ts</a:t>
            </a:r>
            <a:r>
              <a:rPr lang="hr-HR" dirty="0"/>
              <a:t> </a:t>
            </a:r>
            <a:br>
              <a:rPr lang="hr-HR" dirty="0"/>
            </a:br>
            <a:r>
              <a:rPr lang="en-US" dirty="0"/>
              <a:t>import { </a:t>
            </a:r>
            <a:r>
              <a:rPr lang="en-US" dirty="0">
                <a:hlinkClick r:id="rId3"/>
              </a:rPr>
              <a:t>registerLocaleData</a:t>
            </a:r>
            <a:r>
              <a:rPr lang="en-US" dirty="0"/>
              <a:t> } from '@angular/common'; </a:t>
            </a:r>
            <a:br>
              <a:rPr lang="en-US" dirty="0"/>
            </a:br>
            <a:r>
              <a:rPr lang="en-US" dirty="0"/>
              <a:t>import </a:t>
            </a:r>
            <a:r>
              <a:rPr lang="en-US" dirty="0" err="1"/>
              <a:t>localeFr</a:t>
            </a:r>
            <a:r>
              <a:rPr lang="en-US" dirty="0"/>
              <a:t> from '@angular/common/locales/</a:t>
            </a:r>
            <a:r>
              <a:rPr lang="en-US" dirty="0" err="1"/>
              <a:t>fr</a:t>
            </a:r>
            <a:r>
              <a:rPr lang="en-US" dirty="0"/>
              <a:t>'; </a:t>
            </a:r>
            <a:br>
              <a:rPr lang="en-US" dirty="0"/>
            </a:br>
            <a:r>
              <a:rPr lang="en-US" dirty="0"/>
              <a:t>// the second parameter '</a:t>
            </a:r>
            <a:r>
              <a:rPr lang="en-US" dirty="0" err="1"/>
              <a:t>fr</a:t>
            </a:r>
            <a:r>
              <a:rPr lang="en-US" dirty="0"/>
              <a:t>' is </a:t>
            </a:r>
            <a:r>
              <a:rPr lang="en-US" dirty="0">
                <a:hlinkClick r:id="rId4"/>
              </a:rPr>
              <a:t>optional</a:t>
            </a:r>
            <a:r>
              <a:rPr lang="en-US" dirty="0"/>
              <a:t> </a:t>
            </a:r>
            <a:br>
              <a:rPr lang="en-US" dirty="0"/>
            </a:br>
            <a:r>
              <a:rPr lang="en-US" dirty="0">
                <a:hlinkClick r:id="rId3"/>
              </a:rPr>
              <a:t>registerLocaleData</a:t>
            </a:r>
            <a:r>
              <a:rPr lang="en-US" dirty="0"/>
              <a:t>(</a:t>
            </a:r>
            <a:r>
              <a:rPr lang="en-US" dirty="0" err="1"/>
              <a:t>localeFr</a:t>
            </a:r>
            <a:r>
              <a:rPr lang="en-US" dirty="0"/>
              <a:t>, '</a:t>
            </a:r>
            <a:r>
              <a:rPr lang="en-US" dirty="0" err="1"/>
              <a:t>fr</a:t>
            </a:r>
            <a:r>
              <a:rPr lang="en-US" dirty="0"/>
              <a:t>');</a:t>
            </a:r>
            <a:br>
              <a:rPr lang="hr-HR" dirty="0"/>
            </a:br>
            <a:endParaRPr lang="en-US" dirty="0"/>
          </a:p>
        </p:txBody>
      </p:sp>
    </p:spTree>
    <p:extLst>
      <p:ext uri="{BB962C8B-B14F-4D97-AF65-F5344CB8AC3E}">
        <p14:creationId xmlns:p14="http://schemas.microsoft.com/office/powerpoint/2010/main" val="207029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dirty="0"/>
              <a:t>Currency Pipe</a:t>
            </a:r>
          </a:p>
        </p:txBody>
      </p:sp>
      <p:sp>
        <p:nvSpPr>
          <p:cNvPr id="4" name="Rectangle 3"/>
          <p:cNvSpPr/>
          <p:nvPr/>
        </p:nvSpPr>
        <p:spPr>
          <a:xfrm>
            <a:off x="179512" y="627067"/>
            <a:ext cx="8784976" cy="6186309"/>
          </a:xfrm>
          <a:prstGeom prst="rect">
            <a:avLst/>
          </a:prstGeom>
        </p:spPr>
        <p:txBody>
          <a:bodyPr wrap="square">
            <a:spAutoFit/>
          </a:bodyPr>
          <a:lstStyle/>
          <a:p>
            <a:pPr marL="285750" indent="-285750">
              <a:buFont typeface="Arial" charset="0"/>
              <a:buChar char="•"/>
            </a:pPr>
            <a:r>
              <a:rPr lang="en-US" dirty="0"/>
              <a:t>Use currency to format a number as currency.</a:t>
            </a:r>
          </a:p>
          <a:p>
            <a:r>
              <a:rPr lang="en-US" dirty="0"/>
              <a:t>	number_expression | currency[:</a:t>
            </a:r>
            <a:r>
              <a:rPr lang="en-US" dirty="0" err="1"/>
              <a:t>currencyCode</a:t>
            </a:r>
            <a:r>
              <a:rPr lang="en-US" dirty="0"/>
              <a:t>[:display[:</a:t>
            </a:r>
            <a:r>
              <a:rPr lang="en-US" dirty="0" err="1"/>
              <a:t>digitInfo</a:t>
            </a:r>
            <a:r>
              <a:rPr lang="en-US" dirty="0"/>
              <a:t>[:locale]]]]</a:t>
            </a:r>
          </a:p>
          <a:p>
            <a:pPr marL="285750" indent="-285750">
              <a:buFont typeface="Wingdings" charset="2"/>
              <a:buChar char="Ø"/>
            </a:pPr>
            <a:r>
              <a:rPr lang="en-US" b="1" dirty="0" err="1"/>
              <a:t>currencyCode</a:t>
            </a:r>
            <a:r>
              <a:rPr lang="en-US" b="1" dirty="0"/>
              <a:t> </a:t>
            </a:r>
            <a:r>
              <a:rPr lang="en-US" dirty="0"/>
              <a:t>- ISO 4217 currency code, such as USD for the US dollar and EUR for the euro.</a:t>
            </a:r>
          </a:p>
          <a:p>
            <a:pPr marL="285750" indent="-285750">
              <a:buFont typeface="Wingdings" charset="2"/>
              <a:buChar char="Ø"/>
            </a:pPr>
            <a:r>
              <a:rPr lang="en-US" b="1" dirty="0"/>
              <a:t>display - </a:t>
            </a:r>
            <a:r>
              <a:rPr lang="en-US" dirty="0"/>
              <a:t>indicates whether to show the currency symbol or the code.	code(default): use code (e.g. USD).</a:t>
            </a:r>
          </a:p>
          <a:p>
            <a:r>
              <a:rPr lang="en-US" dirty="0"/>
              <a:t>	symbol: use symbol (e.g. $).</a:t>
            </a:r>
          </a:p>
          <a:p>
            <a:r>
              <a:rPr lang="en-US" dirty="0"/>
              <a:t>	symbol-narrow: some countries have two symbols for their currency, one 	regular and one</a:t>
            </a:r>
          </a:p>
          <a:p>
            <a:r>
              <a:rPr lang="en-US" dirty="0"/>
              <a:t>	</a:t>
            </a:r>
            <a:r>
              <a:rPr lang="en-US" dirty="0" err="1"/>
              <a:t>boolean</a:t>
            </a:r>
            <a:r>
              <a:rPr lang="en-US" dirty="0"/>
              <a:t> (deprecated from v5): true for symbol and false for code narrow 	(e.g. the </a:t>
            </a:r>
            <a:r>
              <a:rPr lang="en-US" dirty="0" err="1"/>
              <a:t>canadian</a:t>
            </a:r>
            <a:r>
              <a:rPr lang="en-US" dirty="0"/>
              <a:t> dollar CAD has the symbol </a:t>
            </a:r>
            <a:r>
              <a:rPr lang="en-US" dirty="0" err="1"/>
              <a:t>CA$and</a:t>
            </a:r>
            <a:r>
              <a:rPr lang="en-US" dirty="0"/>
              <a:t> the symbol-narrow $). 	If there is no narrow symbol for the chosen currency, the regular symbol will 	be used.</a:t>
            </a:r>
          </a:p>
          <a:p>
            <a:pPr marL="285750" indent="-285750">
              <a:buFont typeface="Wingdings" charset="2"/>
              <a:buChar char="Ø"/>
            </a:pPr>
            <a:r>
              <a:rPr lang="en-US" b="1" dirty="0" err="1"/>
              <a:t>digitInfo</a:t>
            </a:r>
            <a:r>
              <a:rPr lang="en-US" dirty="0"/>
              <a:t> - See </a:t>
            </a:r>
            <a:r>
              <a:rPr lang="en-US" dirty="0" err="1"/>
              <a:t>DecimalPipe</a:t>
            </a:r>
            <a:r>
              <a:rPr lang="en-US" dirty="0"/>
              <a:t> for detailed description.</a:t>
            </a:r>
          </a:p>
          <a:p>
            <a:pPr marL="285750" indent="-285750">
              <a:buFont typeface="Wingdings" charset="2"/>
              <a:buChar char="Ø"/>
            </a:pPr>
            <a:r>
              <a:rPr lang="en-US" b="1" dirty="0"/>
              <a:t>locale</a:t>
            </a:r>
            <a:r>
              <a:rPr lang="en-US" dirty="0"/>
              <a:t> -string defining the locale to use (uses current LOCALE_ID by default)</a:t>
            </a:r>
          </a:p>
          <a:p>
            <a:pPr marL="285750" indent="-285750">
              <a:buFont typeface="Arial" charset="0"/>
              <a:buChar char="•"/>
            </a:pPr>
            <a:r>
              <a:rPr lang="en-US" dirty="0"/>
              <a:t>Its first argument is an abbreviation of the currency type (e.g. "EUR", "USD", and so on), like so:</a:t>
            </a:r>
            <a:br>
              <a:rPr lang="en-US" dirty="0"/>
            </a:br>
            <a:r>
              <a:rPr lang="en-US" dirty="0"/>
              <a:t>	{{ 1234.56 | </a:t>
            </a:r>
            <a:r>
              <a:rPr lang="en-US" dirty="0" err="1"/>
              <a:t>currency:'GBP</a:t>
            </a:r>
            <a:r>
              <a:rPr lang="en-US" dirty="0"/>
              <a:t>' }}</a:t>
            </a:r>
          </a:p>
          <a:p>
            <a:pPr marL="285750" indent="-285750">
              <a:buFont typeface="Arial" charset="0"/>
              <a:buChar char="•"/>
            </a:pPr>
            <a:r>
              <a:rPr lang="en-US" dirty="0"/>
              <a:t>The above prints out GBP1,234.56, </a:t>
            </a:r>
          </a:p>
          <a:p>
            <a:pPr marL="285750" indent="-285750">
              <a:buFont typeface="Arial" charset="0"/>
              <a:buChar char="•"/>
            </a:pPr>
            <a:r>
              <a:rPr lang="en-US" dirty="0"/>
              <a:t>If instead of the abbreviation of GBP we want the currency symbol to be printed out we pass as a second parameter the </a:t>
            </a:r>
            <a:r>
              <a:rPr lang="en-US" dirty="0" err="1"/>
              <a:t>boolean</a:t>
            </a:r>
            <a:r>
              <a:rPr lang="en-US" dirty="0"/>
              <a:t> true, like so:</a:t>
            </a:r>
          </a:p>
          <a:p>
            <a:r>
              <a:rPr lang="en-US" b="1" dirty="0"/>
              <a:t>	</a:t>
            </a:r>
            <a:r>
              <a:rPr lang="en-US" dirty="0"/>
              <a:t>{{ 1234.56 | </a:t>
            </a:r>
            <a:r>
              <a:rPr lang="en-US" dirty="0" err="1"/>
              <a:t>currency:"GBP":true</a:t>
            </a:r>
            <a:r>
              <a:rPr lang="en-US" dirty="0"/>
              <a:t> }}</a:t>
            </a:r>
          </a:p>
          <a:p>
            <a:pPr marL="285750" indent="-285750">
              <a:buFont typeface="Arial" charset="0"/>
              <a:buChar char="•"/>
            </a:pPr>
            <a:r>
              <a:rPr lang="en-US" dirty="0"/>
              <a:t>The above prints out £1,234.56.</a:t>
            </a:r>
            <a:endParaRPr lang="en-US" b="0" i="0" dirty="0">
              <a:solidFill>
                <a:srgbClr val="242729"/>
              </a:solidFill>
              <a:effectLst/>
              <a:latin typeface="Calibri" charset="0"/>
              <a:ea typeface="Calibri" charset="0"/>
              <a:cs typeface="Calibri" charset="0"/>
            </a:endParaRPr>
          </a:p>
        </p:txBody>
      </p:sp>
    </p:spTree>
    <p:extLst>
      <p:ext uri="{BB962C8B-B14F-4D97-AF65-F5344CB8AC3E}">
        <p14:creationId xmlns:p14="http://schemas.microsoft.com/office/powerpoint/2010/main" val="1205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27384"/>
            <a:ext cx="7258000" cy="706090"/>
          </a:xfrm>
        </p:spPr>
        <p:txBody>
          <a:bodyPr/>
          <a:lstStyle/>
          <a:p>
            <a:r>
              <a:rPr lang="en-US" dirty="0"/>
              <a:t>Date Pipe</a:t>
            </a:r>
          </a:p>
        </p:txBody>
      </p:sp>
      <p:sp>
        <p:nvSpPr>
          <p:cNvPr id="4" name="Rectangle 3"/>
          <p:cNvSpPr/>
          <p:nvPr/>
        </p:nvSpPr>
        <p:spPr>
          <a:xfrm>
            <a:off x="395536" y="476672"/>
            <a:ext cx="8208912" cy="6463308"/>
          </a:xfrm>
          <a:prstGeom prst="rect">
            <a:avLst/>
          </a:prstGeom>
        </p:spPr>
        <p:txBody>
          <a:bodyPr wrap="square">
            <a:spAutoFit/>
          </a:bodyPr>
          <a:lstStyle/>
          <a:p>
            <a:pPr marL="285750" indent="-285750" fontAlgn="base">
              <a:buFont typeface="Arial" charset="0"/>
              <a:buChar char="•"/>
            </a:pPr>
            <a:r>
              <a:rPr lang="en-US" dirty="0"/>
              <a:t>Used for the transformation of dates.</a:t>
            </a:r>
            <a:br>
              <a:rPr lang="en-US" dirty="0"/>
            </a:br>
            <a:r>
              <a:rPr lang="en-US" dirty="0"/>
              <a:t>	</a:t>
            </a:r>
            <a:r>
              <a:rPr lang="en-US" dirty="0" err="1"/>
              <a:t>date_expression</a:t>
            </a:r>
            <a:r>
              <a:rPr lang="en-US" dirty="0"/>
              <a:t> | date[:format[:</a:t>
            </a:r>
            <a:r>
              <a:rPr lang="en-US" dirty="0" err="1"/>
              <a:t>timezone</a:t>
            </a:r>
            <a:r>
              <a:rPr lang="en-US" dirty="0"/>
              <a:t>[:locale]]]</a:t>
            </a:r>
          </a:p>
          <a:p>
            <a:pPr marL="285750" indent="-285750">
              <a:buFont typeface="Wingdings" charset="2"/>
              <a:buChar char="Ø"/>
            </a:pPr>
            <a:r>
              <a:rPr lang="en-US" b="1" dirty="0"/>
              <a:t>expression</a:t>
            </a:r>
            <a:r>
              <a:rPr lang="en-US" dirty="0"/>
              <a:t> - a date object or a number (milliseconds since UTC epoch) or an ISO string format indicates which date/time components to include. </a:t>
            </a:r>
          </a:p>
          <a:p>
            <a:r>
              <a:rPr lang="en-US" dirty="0"/>
              <a:t>The </a:t>
            </a:r>
            <a:r>
              <a:rPr lang="en-US" b="1" dirty="0"/>
              <a:t>format</a:t>
            </a:r>
            <a:r>
              <a:rPr lang="en-US" dirty="0"/>
              <a:t> can be predefined as shown below (all examples are given for </a:t>
            </a:r>
            <a:r>
              <a:rPr lang="en-US" dirty="0" err="1"/>
              <a:t>en</a:t>
            </a:r>
            <a:r>
              <a:rPr lang="en-US" dirty="0"/>
              <a:t>-US)</a:t>
            </a:r>
          </a:p>
          <a:p>
            <a:pPr marL="742950" lvl="1" indent="-285750">
              <a:buFont typeface="Wingdings" charset="2"/>
              <a:buChar char="Ø"/>
            </a:pPr>
            <a:r>
              <a:rPr lang="en-US" b="1" dirty="0"/>
              <a:t>'short</a:t>
            </a:r>
            <a:r>
              <a:rPr lang="en-US" dirty="0"/>
              <a:t>': 'M/d/</a:t>
            </a:r>
            <a:r>
              <a:rPr lang="en-US" dirty="0" err="1"/>
              <a:t>yy</a:t>
            </a:r>
            <a:r>
              <a:rPr lang="en-US" dirty="0"/>
              <a:t>, </a:t>
            </a:r>
            <a:r>
              <a:rPr lang="en-US" dirty="0" err="1"/>
              <a:t>h:mm</a:t>
            </a:r>
            <a:r>
              <a:rPr lang="en-US" dirty="0"/>
              <a:t> a' (e.g. 6/15/15, 9:03 AM)</a:t>
            </a:r>
          </a:p>
          <a:p>
            <a:pPr marL="742950" lvl="1" indent="-285750">
              <a:buFont typeface="Wingdings" charset="2"/>
              <a:buChar char="Ø"/>
            </a:pPr>
            <a:r>
              <a:rPr lang="en-US" b="1" dirty="0"/>
              <a:t>'medium</a:t>
            </a:r>
            <a:r>
              <a:rPr lang="en-US" dirty="0"/>
              <a:t>':  'MMM d, y, </a:t>
            </a:r>
            <a:r>
              <a:rPr lang="en-US" dirty="0" err="1"/>
              <a:t>h:mm:ss</a:t>
            </a:r>
            <a:r>
              <a:rPr lang="en-US" dirty="0"/>
              <a:t> a' (e.g. Jun 15, 2015, 9:03:01 AM)</a:t>
            </a:r>
          </a:p>
          <a:p>
            <a:pPr marL="742950" lvl="1" indent="-285750">
              <a:buFont typeface="Wingdings" charset="2"/>
              <a:buChar char="Ø"/>
            </a:pPr>
            <a:r>
              <a:rPr lang="en-US" b="1" dirty="0"/>
              <a:t>'long</a:t>
            </a:r>
            <a:r>
              <a:rPr lang="en-US" dirty="0"/>
              <a:t>':  'MMMM d, y, </a:t>
            </a:r>
            <a:r>
              <a:rPr lang="en-US" dirty="0" err="1"/>
              <a:t>h:mm:ss</a:t>
            </a:r>
            <a:r>
              <a:rPr lang="en-US" dirty="0"/>
              <a:t> a z' (e.g. June 15, 2015 at 9:03:01 AM GMT+1)</a:t>
            </a:r>
          </a:p>
          <a:p>
            <a:pPr marL="742950" lvl="1" indent="-285750">
              <a:buFont typeface="Wingdings" charset="2"/>
              <a:buChar char="Ø"/>
            </a:pPr>
            <a:r>
              <a:rPr lang="en-US" b="1" dirty="0"/>
              <a:t>'full</a:t>
            </a:r>
            <a:r>
              <a:rPr lang="en-US" dirty="0"/>
              <a:t>': 'EEEE, MMMM d, y, </a:t>
            </a:r>
            <a:r>
              <a:rPr lang="en-US" dirty="0" err="1"/>
              <a:t>h:mm:ss</a:t>
            </a:r>
            <a:r>
              <a:rPr lang="en-US" dirty="0"/>
              <a:t> a zzzz' (e.g. Monday, June 15, 2015 at 9:03:01 AM GMT+01:00)</a:t>
            </a:r>
          </a:p>
          <a:p>
            <a:pPr marL="742950" lvl="1" indent="-285750">
              <a:buFont typeface="Wingdings" charset="2"/>
              <a:buChar char="Ø"/>
            </a:pPr>
            <a:r>
              <a:rPr lang="en-US" b="1" dirty="0"/>
              <a:t>'</a:t>
            </a:r>
            <a:r>
              <a:rPr lang="en-US" b="1" dirty="0" err="1"/>
              <a:t>shortDate</a:t>
            </a:r>
            <a:r>
              <a:rPr lang="en-US" dirty="0"/>
              <a:t>': 'M/d/</a:t>
            </a:r>
            <a:r>
              <a:rPr lang="en-US" dirty="0" err="1"/>
              <a:t>yy</a:t>
            </a:r>
            <a:r>
              <a:rPr lang="en-US" dirty="0"/>
              <a:t>' (e.g. 6/15/15)</a:t>
            </a:r>
          </a:p>
          <a:p>
            <a:pPr marL="742950" lvl="1" indent="-285750">
              <a:buFont typeface="Wingdings" charset="2"/>
              <a:buChar char="Ø"/>
            </a:pPr>
            <a:r>
              <a:rPr lang="en-US" b="1" dirty="0"/>
              <a:t>'</a:t>
            </a:r>
            <a:r>
              <a:rPr lang="en-US" b="1" dirty="0" err="1"/>
              <a:t>mediumDate</a:t>
            </a:r>
            <a:r>
              <a:rPr lang="en-US" dirty="0"/>
              <a:t>': 'MMM d, y' (e.g. Jun 15, 2015)</a:t>
            </a:r>
          </a:p>
          <a:p>
            <a:pPr marL="742950" lvl="1" indent="-285750">
              <a:buFont typeface="Wingdings" charset="2"/>
              <a:buChar char="Ø"/>
            </a:pPr>
            <a:r>
              <a:rPr lang="en-US" b="1" dirty="0"/>
              <a:t>'</a:t>
            </a:r>
            <a:r>
              <a:rPr lang="en-US" b="1" dirty="0" err="1"/>
              <a:t>longDate</a:t>
            </a:r>
            <a:r>
              <a:rPr lang="en-US" dirty="0"/>
              <a:t>': 'MMMM d, y' (e.g. June 15, 2015)</a:t>
            </a:r>
          </a:p>
          <a:p>
            <a:pPr marL="742950" lvl="1" indent="-285750">
              <a:buFont typeface="Wingdings" charset="2"/>
              <a:buChar char="Ø"/>
            </a:pPr>
            <a:r>
              <a:rPr lang="en-US" b="1" dirty="0"/>
              <a:t>'</a:t>
            </a:r>
            <a:r>
              <a:rPr lang="en-US" b="1" dirty="0" err="1"/>
              <a:t>fullDate</a:t>
            </a:r>
            <a:r>
              <a:rPr lang="en-US" dirty="0"/>
              <a:t>': 'EEEE, MMMM d, y' (e.g. Monday, June 15, 2015)</a:t>
            </a:r>
          </a:p>
          <a:p>
            <a:pPr marL="742950" lvl="1" indent="-285750">
              <a:buFont typeface="Wingdings" charset="2"/>
              <a:buChar char="Ø"/>
            </a:pPr>
            <a:r>
              <a:rPr lang="en-US" b="1" dirty="0"/>
              <a:t>'</a:t>
            </a:r>
            <a:r>
              <a:rPr lang="en-US" b="1" dirty="0" err="1"/>
              <a:t>shortTime</a:t>
            </a:r>
            <a:r>
              <a:rPr lang="en-US" dirty="0"/>
              <a:t>': '</a:t>
            </a:r>
            <a:r>
              <a:rPr lang="en-US" dirty="0" err="1"/>
              <a:t>h:mm</a:t>
            </a:r>
            <a:r>
              <a:rPr lang="en-US" dirty="0"/>
              <a:t> a' (e.g. 9:03 AM)</a:t>
            </a:r>
          </a:p>
          <a:p>
            <a:pPr marL="742950" lvl="1" indent="-285750">
              <a:buFont typeface="Wingdings" charset="2"/>
              <a:buChar char="Ø"/>
            </a:pPr>
            <a:r>
              <a:rPr lang="en-US" b="1" dirty="0"/>
              <a:t>'</a:t>
            </a:r>
            <a:r>
              <a:rPr lang="en-US" b="1" dirty="0" err="1"/>
              <a:t>mediumTime</a:t>
            </a:r>
            <a:r>
              <a:rPr lang="en-US" dirty="0"/>
              <a:t>': ‘</a:t>
            </a:r>
            <a:r>
              <a:rPr lang="en-US" dirty="0" err="1"/>
              <a:t>h:mm:ss</a:t>
            </a:r>
            <a:r>
              <a:rPr lang="en-US" dirty="0"/>
              <a:t> a' (e.g. 9:03:01 AM)</a:t>
            </a:r>
          </a:p>
          <a:p>
            <a:pPr marL="742950" lvl="1" indent="-285750">
              <a:buFont typeface="Wingdings" charset="2"/>
              <a:buChar char="Ø"/>
            </a:pPr>
            <a:r>
              <a:rPr lang="en-US" b="1" dirty="0"/>
              <a:t>'</a:t>
            </a:r>
            <a:r>
              <a:rPr lang="en-US" b="1" dirty="0" err="1"/>
              <a:t>longTime</a:t>
            </a:r>
            <a:r>
              <a:rPr lang="en-US" dirty="0"/>
              <a:t>': '</a:t>
            </a:r>
            <a:r>
              <a:rPr lang="en-US" dirty="0" err="1"/>
              <a:t>h:mm:ss</a:t>
            </a:r>
            <a:r>
              <a:rPr lang="en-US" dirty="0"/>
              <a:t> a z' (e.g. 9:03:01 AM GMT+1)</a:t>
            </a:r>
          </a:p>
          <a:p>
            <a:pPr marL="742950" lvl="1" indent="-285750">
              <a:buFont typeface="Wingdings" charset="2"/>
              <a:buChar char="Ø"/>
            </a:pPr>
            <a:r>
              <a:rPr lang="en-US" b="1" dirty="0"/>
              <a:t>'</a:t>
            </a:r>
            <a:r>
              <a:rPr lang="en-US" b="1" dirty="0" err="1"/>
              <a:t>fullTime</a:t>
            </a:r>
            <a:r>
              <a:rPr lang="en-US" dirty="0"/>
              <a:t>': '</a:t>
            </a:r>
            <a:r>
              <a:rPr lang="en-US" dirty="0" err="1"/>
              <a:t>h:mm:ss</a:t>
            </a:r>
            <a:r>
              <a:rPr lang="en-US" dirty="0"/>
              <a:t> a zzzz' (e.g. 9:03:01 AM GMT+01:00)</a:t>
            </a:r>
          </a:p>
          <a:p>
            <a:pPr marL="285750" indent="-285750">
              <a:buFont typeface="Wingdings" charset="2"/>
              <a:buChar char="Ø"/>
            </a:pPr>
            <a:r>
              <a:rPr lang="en-US" b="1" dirty="0" err="1"/>
              <a:t>timezone</a:t>
            </a:r>
            <a:r>
              <a:rPr lang="en-US" dirty="0"/>
              <a:t> - It understands UTC/GMT and the continental US time zone abbreviations, but for general use, use a time zone offset, for example, '+0430' (4 hours, 30 minutes east of the Greenwich meridian) If not specified, the local system </a:t>
            </a:r>
            <a:r>
              <a:rPr lang="en-US" dirty="0" err="1"/>
              <a:t>timezone</a:t>
            </a:r>
            <a:r>
              <a:rPr lang="en-US" dirty="0"/>
              <a:t> of the end-user's browser will be used.</a:t>
            </a:r>
          </a:p>
          <a:p>
            <a:pPr marL="285750" indent="-285750">
              <a:buFont typeface="Wingdings" charset="2"/>
              <a:buChar char="Ø"/>
            </a:pPr>
            <a:r>
              <a:rPr lang="en-US" b="1" dirty="0"/>
              <a:t>locale</a:t>
            </a:r>
            <a:r>
              <a:rPr lang="en-US" dirty="0"/>
              <a:t> - string defining the locale to use (uses the current LOCALE_ID by default)</a:t>
            </a:r>
          </a:p>
        </p:txBody>
      </p:sp>
    </p:spTree>
    <p:extLst>
      <p:ext uri="{BB962C8B-B14F-4D97-AF65-F5344CB8AC3E}">
        <p14:creationId xmlns:p14="http://schemas.microsoft.com/office/powerpoint/2010/main" val="164290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38158</TotalTime>
  <Words>3074</Words>
  <Application>Microsoft Macintosh PowerPoint</Application>
  <PresentationFormat>On-screen Show (4:3)</PresentationFormat>
  <Paragraphs>250</Paragraphs>
  <Slides>19</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Courier New</vt:lpstr>
      <vt:lpstr>Tahoma</vt:lpstr>
      <vt:lpstr>Wingdings</vt:lpstr>
      <vt:lpstr>2_CT-Master</vt:lpstr>
      <vt:lpstr>3_CT-Master</vt:lpstr>
      <vt:lpstr>Angular6 Pipes</vt:lpstr>
      <vt:lpstr>PowerPoint Presentation</vt:lpstr>
      <vt:lpstr>Contents</vt:lpstr>
      <vt:lpstr>Pipes ?</vt:lpstr>
      <vt:lpstr>Using Pipes: </vt:lpstr>
      <vt:lpstr>Built-In Pipes: </vt:lpstr>
      <vt:lpstr>Decimal Pipe</vt:lpstr>
      <vt:lpstr>Currency Pipe</vt:lpstr>
      <vt:lpstr>Date Pipe</vt:lpstr>
      <vt:lpstr>JsonPipe: </vt:lpstr>
      <vt:lpstr>Lower and Upper casePipe: </vt:lpstr>
      <vt:lpstr>Percent Pipe</vt:lpstr>
      <vt:lpstr>SlicePipe</vt:lpstr>
      <vt:lpstr>SlicePipe Example :</vt:lpstr>
      <vt:lpstr>Custom Pipe</vt:lpstr>
      <vt:lpstr>Transform Function</vt:lpstr>
      <vt:lpstr>Multiple Parameters</vt:lpstr>
      <vt:lpstr>Any Question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1539</cp:revision>
  <dcterms:created xsi:type="dcterms:W3CDTF">2012-01-30T11:39:54Z</dcterms:created>
  <dcterms:modified xsi:type="dcterms:W3CDTF">2024-10-30T12:27:10Z</dcterms:modified>
</cp:coreProperties>
</file>