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handoutMasterIdLst>
    <p:handoutMasterId r:id="rId32"/>
  </p:handoutMasterIdLst>
  <p:sldIdLst>
    <p:sldId id="271" r:id="rId5"/>
    <p:sldId id="374" r:id="rId6"/>
    <p:sldId id="395" r:id="rId7"/>
    <p:sldId id="385" r:id="rId8"/>
    <p:sldId id="375" r:id="rId9"/>
    <p:sldId id="383" r:id="rId10"/>
    <p:sldId id="384" r:id="rId11"/>
    <p:sldId id="386" r:id="rId12"/>
    <p:sldId id="378" r:id="rId13"/>
    <p:sldId id="379" r:id="rId14"/>
    <p:sldId id="380" r:id="rId15"/>
    <p:sldId id="381" r:id="rId16"/>
    <p:sldId id="382" r:id="rId17"/>
    <p:sldId id="387" r:id="rId18"/>
    <p:sldId id="389" r:id="rId19"/>
    <p:sldId id="397" r:id="rId20"/>
    <p:sldId id="399" r:id="rId21"/>
    <p:sldId id="398" r:id="rId22"/>
    <p:sldId id="400" r:id="rId23"/>
    <p:sldId id="396" r:id="rId24"/>
    <p:sldId id="388" r:id="rId25"/>
    <p:sldId id="390" r:id="rId26"/>
    <p:sldId id="391" r:id="rId27"/>
    <p:sldId id="392" r:id="rId28"/>
    <p:sldId id="393" r:id="rId29"/>
    <p:sldId id="394" r:id="rId30"/>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74"/>
            <p14:sldId id="395"/>
            <p14:sldId id="385"/>
            <p14:sldId id="375"/>
            <p14:sldId id="383"/>
            <p14:sldId id="384"/>
            <p14:sldId id="386"/>
            <p14:sldId id="378"/>
            <p14:sldId id="379"/>
            <p14:sldId id="380"/>
            <p14:sldId id="381"/>
            <p14:sldId id="382"/>
            <p14:sldId id="387"/>
            <p14:sldId id="389"/>
            <p14:sldId id="397"/>
            <p14:sldId id="399"/>
            <p14:sldId id="398"/>
            <p14:sldId id="400"/>
            <p14:sldId id="396"/>
            <p14:sldId id="388"/>
            <p14:sldId id="390"/>
            <p14:sldId id="391"/>
            <p14:sldId id="392"/>
            <p14:sldId id="393"/>
            <p14:sldId id="39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0" autoAdjust="0"/>
    <p:restoredTop sz="85322" autoAdjust="0"/>
  </p:normalViewPr>
  <p:slideViewPr>
    <p:cSldViewPr>
      <p:cViewPr>
        <p:scale>
          <a:sx n="91" d="100"/>
          <a:sy n="91" d="100"/>
        </p:scale>
        <p:origin x="1536" y="-160"/>
      </p:cViewPr>
      <p:guideLst/>
    </p:cSldViewPr>
  </p:slideViewPr>
  <p:outlineViewPr>
    <p:cViewPr>
      <p:scale>
        <a:sx n="33" d="100"/>
        <a:sy n="33" d="100"/>
      </p:scale>
      <p:origin x="0" y="-20568"/>
    </p:cViewPr>
  </p:outlin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02/07/21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7/2/21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085177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71296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1020057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108009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32744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7424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2526467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www.dariawan.com</a:t>
            </a:r>
            <a:r>
              <a:rPr lang="en-IN" dirty="0"/>
              <a:t>/tutorials/spring/documenting-spring-boot-rest-api-springdoc-openapi-3/</a:t>
            </a:r>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741127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12679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3331009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137444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2535052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1542751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1417538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1949926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1185443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1921013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2075361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64116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70138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449489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47876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1959255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967317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examples.javacodegeeks.com</a:t>
            </a:r>
            <a:r>
              <a:rPr lang="en-IN" dirty="0"/>
              <a:t>/enterprise-java/</a:t>
            </a:r>
            <a:r>
              <a:rPr lang="en-IN" dirty="0" err="1"/>
              <a:t>jws</a:t>
            </a:r>
            <a:r>
              <a:rPr lang="en-IN" dirty="0"/>
              <a:t>/</a:t>
            </a:r>
            <a:r>
              <a:rPr lang="en-IN" dirty="0" err="1"/>
              <a:t>jax</a:t>
            </a:r>
            <a:r>
              <a:rPr lang="en-IN" dirty="0"/>
              <a:t>-</a:t>
            </a:r>
            <a:r>
              <a:rPr lang="en-IN" dirty="0" err="1"/>
              <a:t>ws</a:t>
            </a:r>
            <a:r>
              <a:rPr lang="en-IN" dirty="0"/>
              <a:t>-web-services-on-tomcat/</a:t>
            </a:r>
          </a:p>
          <a:p>
            <a:endParaRPr lang="en-IN" dirty="0"/>
          </a:p>
          <a:p>
            <a:r>
              <a:rPr lang="en-IN" dirty="0"/>
              <a:t>https://</a:t>
            </a:r>
            <a:r>
              <a:rPr lang="en-IN" dirty="0" err="1"/>
              <a:t>www.javacodegeeks.com</a:t>
            </a:r>
            <a:r>
              <a:rPr lang="en-IN" dirty="0"/>
              <a:t>/2012/03/web-services-with-</a:t>
            </a:r>
            <a:r>
              <a:rPr lang="en-IN" dirty="0" err="1"/>
              <a:t>jax</a:t>
            </a:r>
            <a:r>
              <a:rPr lang="en-IN" dirty="0"/>
              <a:t>-</a:t>
            </a:r>
            <a:r>
              <a:rPr lang="en-IN" dirty="0" err="1"/>
              <a:t>ws</a:t>
            </a:r>
            <a:r>
              <a:rPr lang="en-IN" dirty="0"/>
              <a:t>-on-</a:t>
            </a:r>
            <a:r>
              <a:rPr lang="en-IN" dirty="0" err="1"/>
              <a:t>tomcat.html</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63116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pring.io/projects/spring-cloud-contrac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err="1"/>
              <a:t>Microservice</a:t>
            </a:r>
            <a:r>
              <a:rPr lang="en-US" b="1" dirty="0"/>
              <a:t> - 03</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Swagger Annotations- </a:t>
            </a:r>
            <a:r>
              <a:rPr lang="en-US" sz="3200" b="0" dirty="0"/>
              <a:t>@</a:t>
            </a:r>
            <a:r>
              <a:rPr lang="en-US" sz="3200" b="0" dirty="0" err="1"/>
              <a:t>ApiResponses</a:t>
            </a:r>
            <a:endParaRPr lang="en-IN" sz="2900" dirty="0"/>
          </a:p>
        </p:txBody>
      </p:sp>
      <p:sp>
        <p:nvSpPr>
          <p:cNvPr id="4" name="Text Placeholder 2"/>
          <p:cNvSpPr>
            <a:spLocks noGrp="1"/>
          </p:cNvSpPr>
          <p:nvPr>
            <p:ph type="body" sz="quarter" idx="10"/>
          </p:nvPr>
        </p:nvSpPr>
        <p:spPr>
          <a:xfrm>
            <a:off x="276720" y="880800"/>
            <a:ext cx="8562480" cy="5977200"/>
          </a:xfrm>
        </p:spPr>
        <p:txBody>
          <a:bodyPr>
            <a:noAutofit/>
          </a:bodyPr>
          <a:lstStyle/>
          <a:p>
            <a:pPr marL="0" lvl="0" indent="0" eaLnBrk="0" fontAlgn="base" hangingPunct="0">
              <a:spcBef>
                <a:spcPct val="0"/>
              </a:spcBef>
              <a:spcAft>
                <a:spcPct val="0"/>
              </a:spcAft>
              <a:buNone/>
            </a:pPr>
            <a:r>
              <a:rPr lang="en-US" sz="1800" dirty="0"/>
              <a:t>Used to describe the expected responses for the REST API. The @</a:t>
            </a:r>
            <a:r>
              <a:rPr lang="en-US" sz="1800" dirty="0" err="1"/>
              <a:t>ApiResponse</a:t>
            </a:r>
            <a:r>
              <a:rPr lang="en-US" sz="1800" dirty="0"/>
              <a:t> describes a concrete possible response. It cannot be used directly on the method and needs to be included in the array value of @</a:t>
            </a:r>
            <a:r>
              <a:rPr lang="en-US" sz="1800" dirty="0" err="1"/>
              <a:t>ApiResponses</a:t>
            </a:r>
            <a:r>
              <a:rPr lang="en-US" sz="1800" dirty="0"/>
              <a:t> (whether there's one response or more). It takes the following parameters-</a:t>
            </a:r>
            <a:endParaRPr lang="en-US" altLang="en-US" sz="1800" dirty="0">
              <a:solidFill>
                <a:schemeClr val="tx1"/>
              </a:solidFill>
              <a:latin typeface="Calibri" charset="0"/>
              <a:ea typeface="Calibri" charset="0"/>
              <a:cs typeface="Calibri" charset="0"/>
            </a:endParaRPr>
          </a:p>
        </p:txBody>
      </p:sp>
      <p:graphicFrame>
        <p:nvGraphicFramePr>
          <p:cNvPr id="5" name="Table 4"/>
          <p:cNvGraphicFramePr>
            <a:graphicFrameLocks noGrp="1"/>
          </p:cNvGraphicFramePr>
          <p:nvPr/>
        </p:nvGraphicFramePr>
        <p:xfrm>
          <a:off x="304800" y="2804001"/>
          <a:ext cx="8382000" cy="1584960"/>
        </p:xfrm>
        <a:graphic>
          <a:graphicData uri="http://schemas.openxmlformats.org/drawingml/2006/table">
            <a:tbl>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0">
                <a:tc>
                  <a:txBody>
                    <a:bodyPr/>
                    <a:lstStyle/>
                    <a:p>
                      <a:pPr algn="l"/>
                      <a:r>
                        <a:rPr lang="en-US">
                          <a:effectLst/>
                        </a:rPr>
                        <a:t>Annotation Parameter</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a:effectLst/>
                        </a:rPr>
                        <a:t>Description</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a:effectLst/>
                        </a:rPr>
                        <a:t>ApiResponse</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The @</a:t>
                      </a:r>
                      <a:r>
                        <a:rPr lang="en-US" dirty="0" err="1">
                          <a:effectLst/>
                        </a:rPr>
                        <a:t>ApiResponse</a:t>
                      </a:r>
                      <a:r>
                        <a:rPr lang="en-US" dirty="0">
                          <a:effectLst/>
                        </a:rPr>
                        <a:t> describes a concrete possible response</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03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Swagger Annotations- </a:t>
            </a:r>
            <a:r>
              <a:rPr lang="en-US" sz="3200" b="0" dirty="0"/>
              <a:t>@</a:t>
            </a:r>
            <a:r>
              <a:rPr lang="en-US" sz="3200" b="0" dirty="0" err="1"/>
              <a:t>ApiParam</a:t>
            </a:r>
            <a:endParaRPr lang="en-IN" sz="2900" dirty="0"/>
          </a:p>
        </p:txBody>
      </p:sp>
      <p:sp>
        <p:nvSpPr>
          <p:cNvPr id="4" name="Text Placeholder 2"/>
          <p:cNvSpPr>
            <a:spLocks noGrp="1"/>
          </p:cNvSpPr>
          <p:nvPr>
            <p:ph type="body" sz="quarter" idx="10"/>
          </p:nvPr>
        </p:nvSpPr>
        <p:spPr>
          <a:xfrm>
            <a:off x="276720" y="880800"/>
            <a:ext cx="8562480" cy="5977200"/>
          </a:xfrm>
        </p:spPr>
        <p:txBody>
          <a:bodyPr>
            <a:noAutofit/>
          </a:bodyPr>
          <a:lstStyle/>
          <a:p>
            <a:pPr marL="0" lvl="0" indent="0" eaLnBrk="0" fontAlgn="base" hangingPunct="0">
              <a:spcBef>
                <a:spcPct val="0"/>
              </a:spcBef>
              <a:spcAft>
                <a:spcPct val="0"/>
              </a:spcAft>
              <a:buNone/>
            </a:pPr>
            <a:r>
              <a:rPr lang="en-US" sz="1800" dirty="0"/>
              <a:t>This annotation is used to describe the exposed REST API. It takes the following parameters-</a:t>
            </a:r>
            <a:endParaRPr lang="en-US" altLang="en-US" sz="1800" dirty="0">
              <a:solidFill>
                <a:schemeClr val="tx1"/>
              </a:solidFill>
              <a:latin typeface="Calibri" charset="0"/>
              <a:ea typeface="Calibri" charset="0"/>
              <a:cs typeface="Calibri" charset="0"/>
            </a:endParaRPr>
          </a:p>
        </p:txBody>
      </p:sp>
      <p:graphicFrame>
        <p:nvGraphicFramePr>
          <p:cNvPr id="5" name="Table 4"/>
          <p:cNvGraphicFramePr>
            <a:graphicFrameLocks noGrp="1"/>
          </p:cNvGraphicFramePr>
          <p:nvPr/>
        </p:nvGraphicFramePr>
        <p:xfrm>
          <a:off x="304800" y="2148681"/>
          <a:ext cx="8382000" cy="2895600"/>
        </p:xfrm>
        <a:graphic>
          <a:graphicData uri="http://schemas.openxmlformats.org/drawingml/2006/table">
            <a:tbl>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0">
                <a:tc>
                  <a:txBody>
                    <a:bodyPr/>
                    <a:lstStyle/>
                    <a:p>
                      <a:pPr algn="l"/>
                      <a:r>
                        <a:rPr lang="en-US">
                          <a:effectLst/>
                        </a:rPr>
                        <a:t>Annotation Parameter</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a:effectLst/>
                        </a:rPr>
                        <a:t>Description</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a:effectLst/>
                        </a:rPr>
                        <a:t>value</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a:effectLst/>
                        </a:rPr>
                        <a:t>The value is a short description of the parameter</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a:effectLst/>
                        </a:rPr>
                        <a:t>required</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a:effectLst/>
                        </a:rPr>
                        <a:t>If the parameter is optional or required.</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a:effectLst/>
                        </a:rPr>
                        <a:t>defaultValue</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Specify </a:t>
                      </a:r>
                      <a:r>
                        <a:rPr lang="en-US" dirty="0" err="1">
                          <a:effectLst/>
                        </a:rPr>
                        <a:t>defaultValue</a:t>
                      </a:r>
                      <a:r>
                        <a:rPr lang="en-US" dirty="0">
                          <a:effectLst/>
                        </a:rPr>
                        <a:t> of the parameter.</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461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Swagger Annotations- </a:t>
            </a:r>
            <a:r>
              <a:rPr lang="en-US" sz="3200" b="0" dirty="0"/>
              <a:t>@</a:t>
            </a:r>
            <a:r>
              <a:rPr lang="en-US" sz="3200" b="0" dirty="0" err="1"/>
              <a:t>ApiModel</a:t>
            </a:r>
            <a:endParaRPr lang="en-IN" sz="2900" dirty="0"/>
          </a:p>
        </p:txBody>
      </p:sp>
      <p:sp>
        <p:nvSpPr>
          <p:cNvPr id="4" name="Text Placeholder 2"/>
          <p:cNvSpPr>
            <a:spLocks noGrp="1"/>
          </p:cNvSpPr>
          <p:nvPr>
            <p:ph type="body" sz="quarter" idx="10"/>
          </p:nvPr>
        </p:nvSpPr>
        <p:spPr>
          <a:xfrm>
            <a:off x="276720" y="880800"/>
            <a:ext cx="8562480" cy="5977200"/>
          </a:xfrm>
        </p:spPr>
        <p:txBody>
          <a:bodyPr>
            <a:noAutofit/>
          </a:bodyPr>
          <a:lstStyle/>
          <a:p>
            <a:pPr marL="0" lvl="0" indent="0" eaLnBrk="0" fontAlgn="base" hangingPunct="0">
              <a:spcBef>
                <a:spcPct val="0"/>
              </a:spcBef>
              <a:spcAft>
                <a:spcPct val="0"/>
              </a:spcAft>
              <a:buNone/>
            </a:pPr>
            <a:r>
              <a:rPr lang="en-US" sz="1800" dirty="0"/>
              <a:t>Allows  to manipulate the meta data of a model from a simple description or name change to a definition of polymorphism. We have used it to create a response class Hello with default values. It takes the following parameters</a:t>
            </a:r>
            <a:endParaRPr lang="en-US" altLang="en-US" sz="1800" dirty="0">
              <a:solidFill>
                <a:schemeClr val="tx1"/>
              </a:solidFill>
              <a:latin typeface="Calibri" charset="0"/>
              <a:ea typeface="Calibri" charset="0"/>
              <a:cs typeface="Calibri" charset="0"/>
            </a:endParaRPr>
          </a:p>
        </p:txBody>
      </p:sp>
      <p:graphicFrame>
        <p:nvGraphicFramePr>
          <p:cNvPr id="5" name="Table 4"/>
          <p:cNvGraphicFramePr>
            <a:graphicFrameLocks noGrp="1"/>
          </p:cNvGraphicFramePr>
          <p:nvPr/>
        </p:nvGraphicFramePr>
        <p:xfrm>
          <a:off x="304800" y="2613501"/>
          <a:ext cx="8382000" cy="1965960"/>
        </p:xfrm>
        <a:graphic>
          <a:graphicData uri="http://schemas.openxmlformats.org/drawingml/2006/table">
            <a:tbl>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0">
                <a:tc>
                  <a:txBody>
                    <a:bodyPr/>
                    <a:lstStyle/>
                    <a:p>
                      <a:pPr algn="l"/>
                      <a:r>
                        <a:rPr lang="en-US">
                          <a:effectLst/>
                        </a:rPr>
                        <a:t>Annotation Parameter</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a:effectLst/>
                        </a:rPr>
                        <a:t>Description</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a:effectLst/>
                        </a:rPr>
                        <a:t>value</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a:effectLst/>
                        </a:rPr>
                        <a:t>The name displayed for the Model class</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a:effectLst/>
                        </a:rPr>
                        <a:t>description</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dirty="0">
                          <a:effectLst/>
                        </a:rPr>
                        <a:t>The description of the model class</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3063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Swagger Annotations- </a:t>
            </a:r>
            <a:r>
              <a:rPr lang="en-US" sz="3200" b="0" dirty="0"/>
              <a:t>@</a:t>
            </a:r>
            <a:r>
              <a:rPr lang="en-US" sz="3200" b="0" dirty="0" err="1"/>
              <a:t>ApiModelProperty</a:t>
            </a:r>
            <a:r>
              <a:rPr lang="en-US" sz="3200" b="0" dirty="0"/>
              <a:t>-</a:t>
            </a:r>
            <a:endParaRPr lang="en-IN" sz="2900" dirty="0"/>
          </a:p>
        </p:txBody>
      </p:sp>
      <p:sp>
        <p:nvSpPr>
          <p:cNvPr id="4" name="Text Placeholder 2"/>
          <p:cNvSpPr>
            <a:spLocks noGrp="1"/>
          </p:cNvSpPr>
          <p:nvPr>
            <p:ph type="body" sz="quarter" idx="10"/>
          </p:nvPr>
        </p:nvSpPr>
        <p:spPr>
          <a:xfrm>
            <a:off x="276720" y="880800"/>
            <a:ext cx="8562480" cy="5977200"/>
          </a:xfrm>
        </p:spPr>
        <p:txBody>
          <a:bodyPr>
            <a:noAutofit/>
          </a:bodyPr>
          <a:lstStyle/>
          <a:p>
            <a:pPr marL="0" lvl="0" indent="0" eaLnBrk="0" fontAlgn="base" hangingPunct="0">
              <a:spcBef>
                <a:spcPct val="0"/>
              </a:spcBef>
              <a:spcAft>
                <a:spcPct val="0"/>
              </a:spcAft>
              <a:buNone/>
            </a:pPr>
            <a:r>
              <a:rPr lang="en-US" sz="1800" dirty="0"/>
              <a:t>allows controlling Swagger-specific definitions such as allowed values, and additional notes. It also offers additional filtering properties in case you want to hide the property in certain scenarios. We use this parameter for specifying default values to the Response model class Hello. It takes the following parameters</a:t>
            </a:r>
            <a:endParaRPr lang="en-US" altLang="en-US" sz="1800" dirty="0">
              <a:solidFill>
                <a:schemeClr val="tx1"/>
              </a:solidFill>
              <a:latin typeface="Calibri" charset="0"/>
              <a:ea typeface="Calibri" charset="0"/>
              <a:cs typeface="Calibri" charset="0"/>
            </a:endParaRPr>
          </a:p>
        </p:txBody>
      </p:sp>
      <p:graphicFrame>
        <p:nvGraphicFramePr>
          <p:cNvPr id="3" name="Table 2"/>
          <p:cNvGraphicFramePr>
            <a:graphicFrameLocks noGrp="1"/>
          </p:cNvGraphicFramePr>
          <p:nvPr>
            <p:extLst/>
          </p:nvPr>
        </p:nvGraphicFramePr>
        <p:xfrm>
          <a:off x="366960" y="2438400"/>
          <a:ext cx="8382000" cy="3718560"/>
        </p:xfrm>
        <a:graphic>
          <a:graphicData uri="http://schemas.openxmlformats.org/drawingml/2006/table">
            <a:tbl>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0">
                <a:tc>
                  <a:txBody>
                    <a:bodyPr/>
                    <a:lstStyle/>
                    <a:p>
                      <a:pPr algn="l"/>
                      <a:r>
                        <a:rPr lang="en-US">
                          <a:effectLst/>
                        </a:rPr>
                        <a:t>Annotation Parameter</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a:effectLst/>
                        </a:rPr>
                        <a:t>Description</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a:effectLst/>
                        </a:rPr>
                        <a:t>position</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The position of the field in the reponse class during display using swagger.</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a:effectLst/>
                        </a:rPr>
                        <a:t>value</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a:effectLst/>
                        </a:rPr>
                        <a:t>The value of the field when using Swagger. For example the default value of the path varaible will be 111 for class Hello.</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dirty="0">
                          <a:effectLst/>
                        </a:rPr>
                        <a:t>required</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dirty="0">
                          <a:effectLst/>
                        </a:rPr>
                        <a:t>If the field is optional or required.</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3782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Annotations</a:t>
            </a:r>
            <a:endParaRPr lang="en-IN" sz="2900" dirty="0"/>
          </a:p>
        </p:txBody>
      </p:sp>
      <p:sp>
        <p:nvSpPr>
          <p:cNvPr id="5" name="Rectangle 4"/>
          <p:cNvSpPr/>
          <p:nvPr/>
        </p:nvSpPr>
        <p:spPr>
          <a:xfrm>
            <a:off x="457200" y="889844"/>
            <a:ext cx="8382000" cy="2308324"/>
          </a:xfrm>
          <a:prstGeom prst="rect">
            <a:avLst/>
          </a:prstGeom>
          <a:ln>
            <a:solidFill>
              <a:schemeClr val="accent1"/>
            </a:solidFill>
          </a:ln>
        </p:spPr>
        <p:txBody>
          <a:bodyPr wrap="square">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GetMapping</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"/{id}"</a:t>
            </a:r>
            <a:r>
              <a:rPr lang="en-US" dirty="0">
                <a:solidFill>
                  <a:srgbClr val="000000"/>
                </a:solidFill>
                <a:latin typeface="Calibri" charset="0"/>
                <a:ea typeface="Calibri" charset="0"/>
                <a:cs typeface="Calibri" charset="0"/>
              </a:rPr>
              <a:t>)</a:t>
            </a: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ApiOperation</a:t>
            </a:r>
            <a:r>
              <a:rPr lang="en-US" dirty="0">
                <a:solidFill>
                  <a:srgbClr val="000000"/>
                </a:solidFill>
                <a:latin typeface="Calibri" charset="0"/>
                <a:ea typeface="Calibri" charset="0"/>
                <a:cs typeface="Calibri" charset="0"/>
              </a:rPr>
              <a:t>(value = </a:t>
            </a:r>
            <a:r>
              <a:rPr lang="en-US" dirty="0">
                <a:solidFill>
                  <a:srgbClr val="2A00FF"/>
                </a:solidFill>
                <a:latin typeface="Calibri" charset="0"/>
                <a:ea typeface="Calibri" charset="0"/>
                <a:cs typeface="Calibri" charset="0"/>
              </a:rPr>
              <a:t>"Find contact by id"</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notes = </a:t>
            </a:r>
            <a:r>
              <a:rPr lang="en-US" dirty="0">
                <a:solidFill>
                  <a:srgbClr val="2A00FF"/>
                </a:solidFill>
                <a:latin typeface="Calibri" charset="0"/>
                <a:ea typeface="Calibri" charset="0"/>
                <a:cs typeface="Calibri" charset="0"/>
              </a:rPr>
              <a:t>"Provide an id to look a particular </a:t>
            </a:r>
            <a:r>
              <a:rPr lang="en-US" dirty="0" err="1">
                <a:solidFill>
                  <a:srgbClr val="2A00FF"/>
                </a:solidFill>
                <a:latin typeface="Calibri" charset="0"/>
                <a:ea typeface="Calibri" charset="0"/>
                <a:cs typeface="Calibri" charset="0"/>
              </a:rPr>
              <a:t>contact"</a:t>
            </a:r>
            <a:r>
              <a:rPr lang="en-US" dirty="0" err="1">
                <a:solidFill>
                  <a:srgbClr val="000000"/>
                </a:solidFill>
                <a:latin typeface="Calibri" charset="0"/>
                <a:ea typeface="Calibri" charset="0"/>
                <a:cs typeface="Calibri" charset="0"/>
              </a:rPr>
              <a:t>,response</a:t>
            </a:r>
            <a:r>
              <a:rPr lang="en-US" dirty="0">
                <a:solidFill>
                  <a:srgbClr val="000000"/>
                </a:solidFill>
                <a:latin typeface="Calibri" charset="0"/>
                <a:ea typeface="Calibri" charset="0"/>
                <a:cs typeface="Calibri" charset="0"/>
              </a:rPr>
              <a:t> = </a:t>
            </a:r>
            <a:r>
              <a:rPr lang="en-US" dirty="0" err="1">
                <a:solidFill>
                  <a:srgbClr val="000000"/>
                </a:solidFill>
                <a:latin typeface="Calibri" charset="0"/>
                <a:ea typeface="Calibri" charset="0"/>
                <a:cs typeface="Calibri" charset="0"/>
              </a:rPr>
              <a:t>Contact.</a:t>
            </a:r>
            <a:r>
              <a:rPr lang="en-US" b="1" dirty="0" err="1">
                <a:solidFill>
                  <a:srgbClr val="7F0055"/>
                </a:solidFill>
                <a:latin typeface="Calibri" charset="0"/>
                <a:ea typeface="Calibri" charset="0"/>
                <a:cs typeface="Calibri" charset="0"/>
              </a:rPr>
              <a:t>class</a:t>
            </a:r>
            <a:r>
              <a:rPr lang="mr-IN"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Contact </a:t>
            </a:r>
            <a:r>
              <a:rPr lang="en-US" b="1" dirty="0" err="1">
                <a:solidFill>
                  <a:srgbClr val="000000"/>
                </a:solidFill>
                <a:latin typeface="Calibri" charset="0"/>
                <a:ea typeface="Calibri" charset="0"/>
                <a:cs typeface="Calibri" charset="0"/>
              </a:rPr>
              <a:t>getcontact</a:t>
            </a:r>
            <a:r>
              <a:rPr lang="en-US" b="1" dirty="0">
                <a:solidFill>
                  <a:srgbClr val="000000"/>
                </a:solidFill>
                <a:latin typeface="Calibri" charset="0"/>
                <a:ea typeface="Calibri" charset="0"/>
                <a:cs typeface="Calibri" charset="0"/>
              </a:rPr>
              <a:t>(</a:t>
            </a:r>
            <a:r>
              <a:rPr lang="en-US" b="1" dirty="0">
                <a:solidFill>
                  <a:srgbClr val="646464"/>
                </a:solidFill>
                <a:latin typeface="Calibri" charset="0"/>
                <a:ea typeface="Calibri" charset="0"/>
                <a:cs typeface="Calibri" charset="0"/>
              </a:rPr>
              <a:t>@</a:t>
            </a:r>
            <a:r>
              <a:rPr lang="en-US" b="1" dirty="0" err="1">
                <a:solidFill>
                  <a:srgbClr val="646464"/>
                </a:solidFill>
                <a:latin typeface="Calibri" charset="0"/>
                <a:ea typeface="Calibri" charset="0"/>
                <a:cs typeface="Calibri" charset="0"/>
              </a:rPr>
              <a:t>ApiParam</a:t>
            </a:r>
            <a:r>
              <a:rPr lang="en-US" b="1" dirty="0">
                <a:solidFill>
                  <a:srgbClr val="000000"/>
                </a:solidFill>
                <a:latin typeface="Calibri" charset="0"/>
                <a:ea typeface="Calibri" charset="0"/>
                <a:cs typeface="Calibri" charset="0"/>
              </a:rPr>
              <a:t>(value = </a:t>
            </a:r>
            <a:r>
              <a:rPr lang="en-US" b="1" dirty="0">
                <a:solidFill>
                  <a:srgbClr val="2A00FF"/>
                </a:solidFill>
                <a:latin typeface="Calibri" charset="0"/>
                <a:ea typeface="Calibri" charset="0"/>
                <a:cs typeface="Calibri" charset="0"/>
              </a:rPr>
              <a:t>"Id value for the contact"</a:t>
            </a:r>
            <a:r>
              <a:rPr lang="en-US" b="1" dirty="0">
                <a:solidFill>
                  <a:srgbClr val="000000"/>
                </a:solidFill>
                <a:latin typeface="Calibri" charset="0"/>
                <a:ea typeface="Calibri" charset="0"/>
                <a:cs typeface="Calibri" charset="0"/>
              </a:rPr>
              <a:t>, required = </a:t>
            </a:r>
            <a:r>
              <a:rPr lang="en-US" b="1" dirty="0">
                <a:solidFill>
                  <a:srgbClr val="7F0055"/>
                </a:solidFill>
                <a:latin typeface="Calibri" charset="0"/>
                <a:ea typeface="Calibri" charset="0"/>
                <a:cs typeface="Calibri" charset="0"/>
              </a:rPr>
              <a:t>true</a:t>
            </a:r>
            <a:r>
              <a:rPr lang="en-US" b="1" dirty="0">
                <a:solidFill>
                  <a:srgbClr val="000000"/>
                </a:solidFill>
                <a:latin typeface="Calibri" charset="0"/>
                <a:ea typeface="Calibri" charset="0"/>
                <a:cs typeface="Calibri" charset="0"/>
              </a:rPr>
              <a:t>) </a:t>
            </a:r>
            <a:r>
              <a:rPr lang="en-US" b="1" dirty="0">
                <a:solidFill>
                  <a:srgbClr val="646464"/>
                </a:solidFill>
                <a:latin typeface="Calibri" charset="0"/>
                <a:ea typeface="Calibri" charset="0"/>
                <a:cs typeface="Calibri" charset="0"/>
              </a:rPr>
              <a:t>@</a:t>
            </a:r>
            <a:r>
              <a:rPr lang="en-US" b="1" dirty="0" err="1">
                <a:solidFill>
                  <a:srgbClr val="646464"/>
                </a:solidFill>
                <a:latin typeface="Calibri" charset="0"/>
                <a:ea typeface="Calibri" charset="0"/>
                <a:cs typeface="Calibri" charset="0"/>
              </a:rPr>
              <a:t>PathVariable</a:t>
            </a:r>
            <a:r>
              <a:rPr lang="en-US" b="1" dirty="0">
                <a:solidFill>
                  <a:srgbClr val="000000"/>
                </a:solidFill>
                <a:latin typeface="Calibri" charset="0"/>
                <a:ea typeface="Calibri" charset="0"/>
                <a:cs typeface="Calibri" charset="0"/>
              </a:rPr>
              <a:t> String </a:t>
            </a:r>
            <a:r>
              <a:rPr lang="en-US" b="1" dirty="0">
                <a:solidFill>
                  <a:srgbClr val="6A3E3E"/>
                </a:solidFill>
                <a:latin typeface="Calibri" charset="0"/>
                <a:ea typeface="Calibri" charset="0"/>
                <a:cs typeface="Calibri" charset="0"/>
              </a:rPr>
              <a:t>id</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dirty="0" err="1">
                <a:solidFill>
                  <a:srgbClr val="0000C0"/>
                </a:solidFill>
                <a:latin typeface="Calibri" charset="0"/>
                <a:ea typeface="Calibri" charset="0"/>
                <a:cs typeface="Calibri" charset="0"/>
              </a:rPr>
              <a:t>contacts</a:t>
            </a:r>
            <a:r>
              <a:rPr lang="en-US" b="1" dirty="0" err="1">
                <a:solidFill>
                  <a:srgbClr val="000000"/>
                </a:solidFill>
                <a:latin typeface="Calibri" charset="0"/>
                <a:ea typeface="Calibri" charset="0"/>
                <a:cs typeface="Calibri" charset="0"/>
              </a:rPr>
              <a:t>.get</a:t>
            </a:r>
            <a:r>
              <a:rPr lang="en-US" b="1" dirty="0">
                <a:solidFill>
                  <a:srgbClr val="000000"/>
                </a:solidFill>
                <a:latin typeface="Calibri" charset="0"/>
                <a:ea typeface="Calibri" charset="0"/>
                <a:cs typeface="Calibri" charset="0"/>
              </a:rPr>
              <a:t>(</a:t>
            </a:r>
            <a:r>
              <a:rPr lang="en-US" b="1" dirty="0">
                <a:solidFill>
                  <a:srgbClr val="6A3E3E"/>
                </a:solidFill>
                <a:latin typeface="Calibri" charset="0"/>
                <a:ea typeface="Calibri" charset="0"/>
                <a:cs typeface="Calibri" charset="0"/>
              </a:rPr>
              <a:t>id</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6" name="Rectangle 5"/>
          <p:cNvSpPr/>
          <p:nvPr/>
        </p:nvSpPr>
        <p:spPr>
          <a:xfrm>
            <a:off x="990600" y="3581400"/>
            <a:ext cx="6781800" cy="2585323"/>
          </a:xfrm>
          <a:prstGeom prst="rect">
            <a:avLst/>
          </a:prstGeom>
          <a:ln>
            <a:solidFill>
              <a:schemeClr val="accent1"/>
            </a:solidFill>
          </a:ln>
        </p:spPr>
        <p:txBody>
          <a:bodyPr wrap="square">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ApiModel</a:t>
            </a:r>
            <a:r>
              <a:rPr lang="en-US" dirty="0">
                <a:solidFill>
                  <a:srgbClr val="000000"/>
                </a:solidFill>
                <a:latin typeface="Calibri" charset="0"/>
                <a:ea typeface="Calibri" charset="0"/>
                <a:cs typeface="Calibri" charset="0"/>
              </a:rPr>
              <a:t>(description = </a:t>
            </a:r>
            <a:r>
              <a:rPr lang="en-US" dirty="0">
                <a:solidFill>
                  <a:srgbClr val="2A00FF"/>
                </a:solidFill>
                <a:latin typeface="Calibri" charset="0"/>
                <a:ea typeface="Calibri" charset="0"/>
                <a:cs typeface="Calibri" charset="0"/>
              </a:rPr>
              <a:t>"Contact Details"</a:t>
            </a:r>
            <a:r>
              <a:rPr lang="en-US"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 Contact {	</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ApiModelProperty</a:t>
            </a:r>
            <a:r>
              <a:rPr lang="en-US" dirty="0">
                <a:solidFill>
                  <a:srgbClr val="000000"/>
                </a:solidFill>
                <a:latin typeface="Calibri" charset="0"/>
                <a:ea typeface="Calibri" charset="0"/>
                <a:cs typeface="Calibri" charset="0"/>
              </a:rPr>
              <a:t>(notes = </a:t>
            </a:r>
            <a:r>
              <a:rPr lang="en-US" dirty="0">
                <a:solidFill>
                  <a:srgbClr val="2A00FF"/>
                </a:solidFill>
                <a:latin typeface="Calibri" charset="0"/>
                <a:ea typeface="Calibri" charset="0"/>
                <a:cs typeface="Calibri" charset="0"/>
              </a:rPr>
              <a:t>"Unique id"</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String </a:t>
            </a:r>
            <a:r>
              <a:rPr lang="en-US" b="1" dirty="0">
                <a:solidFill>
                  <a:srgbClr val="0000C0"/>
                </a:solidFill>
                <a:latin typeface="Calibri" charset="0"/>
                <a:ea typeface="Calibri" charset="0"/>
                <a:cs typeface="Calibri" charset="0"/>
              </a:rPr>
              <a:t>id</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ApiModelProperty</a:t>
            </a:r>
            <a:r>
              <a:rPr lang="en-US" dirty="0">
                <a:solidFill>
                  <a:srgbClr val="000000"/>
                </a:solidFill>
                <a:latin typeface="Calibri" charset="0"/>
                <a:ea typeface="Calibri" charset="0"/>
                <a:cs typeface="Calibri" charset="0"/>
              </a:rPr>
              <a:t>(notes = </a:t>
            </a:r>
            <a:r>
              <a:rPr lang="en-US" dirty="0">
                <a:solidFill>
                  <a:srgbClr val="2A00FF"/>
                </a:solidFill>
                <a:latin typeface="Calibri" charset="0"/>
                <a:ea typeface="Calibri" charset="0"/>
                <a:cs typeface="Calibri" charset="0"/>
              </a:rPr>
              <a:t>"Person name"</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String </a:t>
            </a:r>
            <a:r>
              <a:rPr lang="en-US" b="1" dirty="0">
                <a:solidFill>
                  <a:srgbClr val="0000C0"/>
                </a:solidFill>
                <a:latin typeface="Calibri" charset="0"/>
                <a:ea typeface="Calibri" charset="0"/>
                <a:cs typeface="Calibri" charset="0"/>
              </a:rPr>
              <a:t>name</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String </a:t>
            </a:r>
            <a:r>
              <a:rPr lang="en-US" b="1" dirty="0">
                <a:solidFill>
                  <a:srgbClr val="0000C0"/>
                </a:solidFill>
                <a:latin typeface="Calibri" charset="0"/>
                <a:ea typeface="Calibri" charset="0"/>
                <a:cs typeface="Calibri" charset="0"/>
              </a:rPr>
              <a:t>phone</a:t>
            </a:r>
            <a:r>
              <a:rPr lang="en-US" b="1" dirty="0">
                <a:solidFill>
                  <a:srgbClr val="000000"/>
                </a:solidFill>
                <a:latin typeface="Calibri" charset="0"/>
                <a:ea typeface="Calibri" charset="0"/>
                <a:cs typeface="Calibri" charset="0"/>
              </a:rPr>
              <a:t>;</a:t>
            </a:r>
          </a:p>
          <a:p>
            <a:r>
              <a:rPr lang="en-US" b="1" dirty="0">
                <a:solidFill>
                  <a:srgbClr val="000000"/>
                </a:solidFill>
                <a:latin typeface="Calibri" charset="0"/>
                <a:ea typeface="Calibri" charset="0"/>
                <a:cs typeface="Calibri" charset="0"/>
              </a:rPr>
              <a:t>	//getters or setter</a:t>
            </a:r>
            <a:br>
              <a:rPr lang="en-US" b="1" dirty="0">
                <a:solidFill>
                  <a:srgbClr val="000000"/>
                </a:solidFill>
                <a:latin typeface="Calibri" charset="0"/>
                <a:ea typeface="Calibri" charset="0"/>
                <a:cs typeface="Calibri" charset="0"/>
              </a:rPr>
            </a:br>
            <a:r>
              <a:rPr lang="en-US" b="1"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70078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OPenAPI</a:t>
            </a:r>
            <a:r>
              <a:rPr lang="en-US" dirty="0"/>
              <a:t> Swagger - NEW</a:t>
            </a:r>
            <a:endParaRPr lang="en-IN" sz="2900" dirty="0"/>
          </a:p>
        </p:txBody>
      </p:sp>
      <p:sp>
        <p:nvSpPr>
          <p:cNvPr id="4" name="Text Placeholder 2"/>
          <p:cNvSpPr>
            <a:spLocks noGrp="1"/>
          </p:cNvSpPr>
          <p:nvPr>
            <p:ph type="body" sz="quarter" idx="10"/>
          </p:nvPr>
        </p:nvSpPr>
        <p:spPr>
          <a:xfrm>
            <a:off x="276720" y="880800"/>
            <a:ext cx="8562480" cy="5977200"/>
          </a:xfrm>
        </p:spPr>
        <p:txBody>
          <a:bodyPr>
            <a:noAutofit/>
          </a:bodyPr>
          <a:lstStyle/>
          <a:p>
            <a:pPr eaLnBrk="0" fontAlgn="base" hangingPunct="0">
              <a:spcBef>
                <a:spcPct val="0"/>
              </a:spcBef>
              <a:spcAft>
                <a:spcPct val="0"/>
              </a:spcAft>
            </a:pPr>
            <a:r>
              <a:rPr lang="en-US" sz="1800" dirty="0"/>
              <a:t>To have </a:t>
            </a:r>
            <a:r>
              <a:rPr lang="en-US" sz="1800" dirty="0" err="1"/>
              <a:t>springdoc-openapi</a:t>
            </a:r>
            <a:r>
              <a:rPr lang="en-US" sz="1800" dirty="0"/>
              <a:t> automatically generate the </a:t>
            </a:r>
            <a:r>
              <a:rPr lang="en-US" sz="1800" dirty="0" err="1"/>
              <a:t>OpenAPI</a:t>
            </a:r>
            <a:r>
              <a:rPr lang="en-US" sz="1800" dirty="0"/>
              <a:t> 3 specification docs for our API, we simply add the </a:t>
            </a:r>
            <a:r>
              <a:rPr lang="en-US" sz="1800" dirty="0" err="1"/>
              <a:t>springdoc-openapi-ui</a:t>
            </a:r>
            <a:r>
              <a:rPr lang="en-US" sz="1800" dirty="0"/>
              <a:t> dependency to our </a:t>
            </a:r>
            <a:r>
              <a:rPr lang="en-US" sz="1800" dirty="0" err="1"/>
              <a:t>pom.xml</a:t>
            </a:r>
            <a:r>
              <a:rPr lang="en-US" sz="1800" dirty="0"/>
              <a:t>:</a:t>
            </a:r>
            <a:br>
              <a:rPr lang="en-US" sz="1800" dirty="0"/>
            </a:br>
            <a:r>
              <a:rPr lang="en-US" sz="1800" dirty="0"/>
              <a:t>&lt;dependency&gt;</a:t>
            </a:r>
          </a:p>
          <a:p>
            <a:pPr marL="0" indent="0" eaLnBrk="0" fontAlgn="base" hangingPunct="0">
              <a:spcBef>
                <a:spcPct val="0"/>
              </a:spcBef>
              <a:spcAft>
                <a:spcPct val="0"/>
              </a:spcAft>
              <a:buNone/>
            </a:pPr>
            <a:r>
              <a:rPr lang="en-US" sz="1800" dirty="0"/>
              <a:t>	&lt;</a:t>
            </a:r>
            <a:r>
              <a:rPr lang="en-US" sz="1800" dirty="0" err="1"/>
              <a:t>groupId</a:t>
            </a:r>
            <a:r>
              <a:rPr lang="en-US" sz="1800" dirty="0"/>
              <a:t>&gt;</a:t>
            </a:r>
            <a:r>
              <a:rPr lang="en-US" sz="1800" dirty="0" err="1"/>
              <a:t>org.springdoc</a:t>
            </a:r>
            <a:r>
              <a:rPr lang="en-US" sz="1800" dirty="0"/>
              <a:t>&lt;/</a:t>
            </a:r>
            <a:r>
              <a:rPr lang="en-US" sz="1800" dirty="0" err="1"/>
              <a:t>groupId</a:t>
            </a:r>
            <a:r>
              <a:rPr lang="en-US" sz="1800" dirty="0"/>
              <a:t>&gt;</a:t>
            </a:r>
          </a:p>
          <a:p>
            <a:pPr marL="0" indent="0" eaLnBrk="0" fontAlgn="base" hangingPunct="0">
              <a:spcBef>
                <a:spcPct val="0"/>
              </a:spcBef>
              <a:spcAft>
                <a:spcPct val="0"/>
              </a:spcAft>
              <a:buNone/>
            </a:pPr>
            <a:r>
              <a:rPr lang="en-US" sz="1800" dirty="0"/>
              <a:t>	&lt;</a:t>
            </a:r>
            <a:r>
              <a:rPr lang="en-US" sz="1800" dirty="0" err="1"/>
              <a:t>artifactId</a:t>
            </a:r>
            <a:r>
              <a:rPr lang="en-US" sz="1800" dirty="0"/>
              <a:t>&gt;</a:t>
            </a:r>
            <a:r>
              <a:rPr lang="en-US" sz="1800" dirty="0" err="1"/>
              <a:t>springdoc-openapi-ui</a:t>
            </a:r>
            <a:r>
              <a:rPr lang="en-US" sz="1800" dirty="0"/>
              <a:t>&lt;/</a:t>
            </a:r>
            <a:r>
              <a:rPr lang="en-US" sz="1800" dirty="0" err="1"/>
              <a:t>artifactId</a:t>
            </a:r>
            <a:r>
              <a:rPr lang="en-US" sz="1800" dirty="0"/>
              <a:t>&gt;</a:t>
            </a:r>
          </a:p>
          <a:p>
            <a:pPr marL="0" indent="0" eaLnBrk="0" fontAlgn="base" hangingPunct="0">
              <a:spcBef>
                <a:spcPct val="0"/>
              </a:spcBef>
              <a:spcAft>
                <a:spcPct val="0"/>
              </a:spcAft>
              <a:buNone/>
            </a:pPr>
            <a:r>
              <a:rPr lang="en-US" sz="1800" dirty="0"/>
              <a:t>	&lt;version&gt;1.5.0&lt;/version&gt;</a:t>
            </a:r>
          </a:p>
          <a:p>
            <a:pPr marL="0" indent="0" eaLnBrk="0" fontAlgn="base" hangingPunct="0">
              <a:spcBef>
                <a:spcPct val="0"/>
              </a:spcBef>
              <a:spcAft>
                <a:spcPct val="0"/>
              </a:spcAft>
              <a:buNone/>
            </a:pPr>
            <a:r>
              <a:rPr lang="en-US" sz="1800" dirty="0"/>
              <a:t>        &lt;/dependency&gt;</a:t>
            </a:r>
          </a:p>
          <a:p>
            <a:pPr eaLnBrk="0" fontAlgn="base" hangingPunct="0">
              <a:spcBef>
                <a:spcPct val="0"/>
              </a:spcBef>
              <a:spcAft>
                <a:spcPct val="0"/>
              </a:spcAft>
            </a:pPr>
            <a:r>
              <a:rPr lang="en-US" sz="1800" dirty="0"/>
              <a:t>To use a custom path, we can indicate in the </a:t>
            </a:r>
            <a:r>
              <a:rPr lang="en-US" sz="1800" dirty="0" err="1"/>
              <a:t>application.properties</a:t>
            </a:r>
            <a:r>
              <a:rPr lang="en-US" sz="1800" dirty="0"/>
              <a:t> file:</a:t>
            </a:r>
          </a:p>
          <a:p>
            <a:pPr marL="0" indent="0" eaLnBrk="0" fontAlgn="base" hangingPunct="0">
              <a:spcBef>
                <a:spcPct val="0"/>
              </a:spcBef>
              <a:spcAft>
                <a:spcPct val="0"/>
              </a:spcAft>
              <a:buNone/>
            </a:pPr>
            <a:r>
              <a:rPr lang="en-US" sz="1800" dirty="0"/>
              <a:t>	</a:t>
            </a:r>
            <a:r>
              <a:rPr lang="en-US" sz="1800" dirty="0" err="1"/>
              <a:t>springdoc.api-docs.path</a:t>
            </a:r>
            <a:r>
              <a:rPr lang="en-US" sz="1800" dirty="0"/>
              <a:t>=/</a:t>
            </a:r>
            <a:r>
              <a:rPr lang="en-US" sz="1800" dirty="0" err="1"/>
              <a:t>api</a:t>
            </a:r>
            <a:r>
              <a:rPr lang="en-US" sz="1800" dirty="0"/>
              <a:t>-docs</a:t>
            </a:r>
          </a:p>
          <a:p>
            <a:pPr eaLnBrk="0" fontAlgn="base" hangingPunct="0">
              <a:spcBef>
                <a:spcPct val="0"/>
              </a:spcBef>
              <a:spcAft>
                <a:spcPct val="0"/>
              </a:spcAft>
            </a:pPr>
            <a:r>
              <a:rPr lang="en-US" sz="1800" dirty="0"/>
              <a:t>access the API documentation at:</a:t>
            </a:r>
          </a:p>
          <a:p>
            <a:pPr marL="0" indent="0" eaLnBrk="0" fontAlgn="base" hangingPunct="0">
              <a:spcBef>
                <a:spcPct val="0"/>
              </a:spcBef>
              <a:spcAft>
                <a:spcPct val="0"/>
              </a:spcAft>
              <a:buNone/>
            </a:pPr>
            <a:r>
              <a:rPr lang="en-US" sz="1800" dirty="0"/>
              <a:t>	http://localhost:8080/swagger-</a:t>
            </a:r>
            <a:r>
              <a:rPr lang="en-US" sz="1800" dirty="0" err="1"/>
              <a:t>ui.html</a:t>
            </a:r>
            <a:br>
              <a:rPr lang="en-US" sz="1800" dirty="0"/>
            </a:br>
            <a:br>
              <a:rPr lang="en-US" sz="1800" dirty="0"/>
            </a:br>
            <a:endParaRPr lang="en-US" sz="1800" dirty="0"/>
          </a:p>
        </p:txBody>
      </p:sp>
    </p:spTree>
    <p:extLst>
      <p:ext uri="{BB962C8B-B14F-4D97-AF65-F5344CB8AC3E}">
        <p14:creationId xmlns:p14="http://schemas.microsoft.com/office/powerpoint/2010/main" val="129027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838200"/>
          </a:xfrm>
        </p:spPr>
        <p:txBody>
          <a:bodyPr/>
          <a:lstStyle/>
          <a:p>
            <a:pPr lvl="0"/>
            <a:r>
              <a:rPr lang="en-US" dirty="0"/>
              <a:t>Automatic Document Generation Using JSR-303 Bean Validation</a:t>
            </a:r>
          </a:p>
        </p:txBody>
      </p:sp>
      <p:sp>
        <p:nvSpPr>
          <p:cNvPr id="4" name="Text Placeholder 2"/>
          <p:cNvSpPr>
            <a:spLocks noGrp="1"/>
          </p:cNvSpPr>
          <p:nvPr>
            <p:ph type="body" sz="quarter" idx="10"/>
          </p:nvPr>
        </p:nvSpPr>
        <p:spPr>
          <a:xfrm>
            <a:off x="276720" y="1143000"/>
            <a:ext cx="8562480" cy="5715000"/>
          </a:xfrm>
        </p:spPr>
        <p:txBody>
          <a:bodyPr>
            <a:noAutofit/>
          </a:bodyPr>
          <a:lstStyle/>
          <a:p>
            <a:pPr eaLnBrk="0" fontAlgn="base" hangingPunct="0">
              <a:spcBef>
                <a:spcPct val="0"/>
              </a:spcBef>
              <a:spcAft>
                <a:spcPct val="0"/>
              </a:spcAft>
            </a:pPr>
            <a:r>
              <a:rPr lang="en-US" sz="1800" dirty="0"/>
              <a:t>When our model includes JSR-303 bean validation annotations, such as @</a:t>
            </a:r>
            <a:r>
              <a:rPr lang="en-US" sz="1800" dirty="0" err="1"/>
              <a:t>NotNull</a:t>
            </a:r>
            <a:r>
              <a:rPr lang="en-US" sz="1800" dirty="0"/>
              <a:t>, @</a:t>
            </a:r>
            <a:r>
              <a:rPr lang="en-US" sz="1800" dirty="0" err="1"/>
              <a:t>NotBlank</a:t>
            </a:r>
            <a:r>
              <a:rPr lang="en-US" sz="1800" dirty="0"/>
              <a:t>, @Size, @Min, and @Max, the </a:t>
            </a:r>
            <a:r>
              <a:rPr lang="en-US" sz="1800" dirty="0" err="1"/>
              <a:t>springdoc-openapi</a:t>
            </a:r>
            <a:r>
              <a:rPr lang="en-US" sz="1800" dirty="0"/>
              <a:t> library uses them to generate additional schema documentation for the corresponding constraints.</a:t>
            </a:r>
            <a:br>
              <a:rPr lang="en-US" sz="1800" dirty="0"/>
            </a:br>
            <a:r>
              <a:rPr lang="en-US" sz="1800" dirty="0"/>
              <a:t>	@</a:t>
            </a:r>
            <a:r>
              <a:rPr lang="en-US" sz="1800" dirty="0" err="1"/>
              <a:t>NotBlank</a:t>
            </a:r>
            <a:endParaRPr lang="en-US" sz="1800" dirty="0"/>
          </a:p>
          <a:p>
            <a:pPr marL="0" indent="0" eaLnBrk="0" fontAlgn="base" hangingPunct="0">
              <a:spcBef>
                <a:spcPct val="0"/>
              </a:spcBef>
              <a:spcAft>
                <a:spcPct val="0"/>
              </a:spcAft>
              <a:buNone/>
            </a:pPr>
            <a:r>
              <a:rPr lang="en-US" sz="1800" dirty="0"/>
              <a:t>	private String id;</a:t>
            </a:r>
          </a:p>
          <a:p>
            <a:pPr marL="0" indent="0" eaLnBrk="0" fontAlgn="base" hangingPunct="0">
              <a:spcBef>
                <a:spcPct val="0"/>
              </a:spcBef>
              <a:spcAft>
                <a:spcPct val="0"/>
              </a:spcAft>
              <a:buNone/>
            </a:pPr>
            <a:r>
              <a:rPr lang="en-US" sz="1800" dirty="0"/>
              <a:t>	private String name;</a:t>
            </a:r>
          </a:p>
          <a:p>
            <a:pPr marL="0" indent="0" eaLnBrk="0" fontAlgn="base" hangingPunct="0">
              <a:spcBef>
                <a:spcPct val="0"/>
              </a:spcBef>
              <a:spcAft>
                <a:spcPct val="0"/>
              </a:spcAft>
              <a:buNone/>
            </a:pPr>
            <a:r>
              <a:rPr lang="en-US" sz="1800" dirty="0"/>
              <a:t>	@</a:t>
            </a:r>
            <a:r>
              <a:rPr lang="en-US" sz="1800" dirty="0" err="1"/>
              <a:t>NotNull</a:t>
            </a:r>
            <a:endParaRPr lang="en-US" sz="1800" dirty="0"/>
          </a:p>
          <a:p>
            <a:pPr marL="0" indent="0" eaLnBrk="0" fontAlgn="base" hangingPunct="0">
              <a:spcBef>
                <a:spcPct val="0"/>
              </a:spcBef>
              <a:spcAft>
                <a:spcPct val="0"/>
              </a:spcAft>
              <a:buNone/>
            </a:pPr>
            <a:r>
              <a:rPr lang="en-US" sz="1800" dirty="0"/>
              <a:t>	@Size(min = 10, max=10)</a:t>
            </a:r>
          </a:p>
          <a:p>
            <a:pPr marL="0" indent="0" eaLnBrk="0" fontAlgn="base" hangingPunct="0">
              <a:spcBef>
                <a:spcPct val="0"/>
              </a:spcBef>
              <a:spcAft>
                <a:spcPct val="0"/>
              </a:spcAft>
              <a:buNone/>
            </a:pPr>
            <a:r>
              <a:rPr lang="en-US" sz="1800" dirty="0"/>
              <a:t>	private String phone;</a:t>
            </a:r>
          </a:p>
          <a:p>
            <a:pPr eaLnBrk="0" fontAlgn="base" hangingPunct="0">
              <a:spcBef>
                <a:spcPct val="0"/>
              </a:spcBef>
              <a:spcAft>
                <a:spcPct val="0"/>
              </a:spcAft>
            </a:pPr>
            <a:endParaRPr lang="en-US" sz="1800" dirty="0"/>
          </a:p>
        </p:txBody>
      </p:sp>
    </p:spTree>
    <p:extLst>
      <p:ext uri="{BB962C8B-B14F-4D97-AF65-F5344CB8AC3E}">
        <p14:creationId xmlns:p14="http://schemas.microsoft.com/office/powerpoint/2010/main" val="163730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838200"/>
          </a:xfrm>
        </p:spPr>
        <p:txBody>
          <a:bodyPr/>
          <a:lstStyle/>
          <a:p>
            <a:pPr lvl="0"/>
            <a:r>
              <a:rPr lang="en-US" dirty="0"/>
              <a:t>Change the UI content</a:t>
            </a:r>
          </a:p>
        </p:txBody>
      </p:sp>
      <p:sp>
        <p:nvSpPr>
          <p:cNvPr id="4" name="Text Placeholder 2"/>
          <p:cNvSpPr>
            <a:spLocks noGrp="1"/>
          </p:cNvSpPr>
          <p:nvPr>
            <p:ph type="body" sz="quarter" idx="10"/>
          </p:nvPr>
        </p:nvSpPr>
        <p:spPr>
          <a:xfrm>
            <a:off x="276720" y="1143000"/>
            <a:ext cx="8562480" cy="5715000"/>
          </a:xfrm>
        </p:spPr>
        <p:txBody>
          <a:bodyPr>
            <a:noAutofit/>
          </a:bodyPr>
          <a:lstStyle/>
          <a:p>
            <a:pPr eaLnBrk="0" fontAlgn="base" hangingPunct="0">
              <a:spcBef>
                <a:spcPct val="0"/>
              </a:spcBef>
              <a:spcAft>
                <a:spcPct val="0"/>
              </a:spcAft>
            </a:pPr>
            <a:r>
              <a:rPr lang="en-US" sz="1800" dirty="0"/>
              <a:t>@Bean</a:t>
            </a:r>
          </a:p>
          <a:p>
            <a:pPr eaLnBrk="0" fontAlgn="base" hangingPunct="0">
              <a:spcBef>
                <a:spcPct val="0"/>
              </a:spcBef>
              <a:spcAft>
                <a:spcPct val="0"/>
              </a:spcAft>
            </a:pPr>
            <a:r>
              <a:rPr lang="en-US" sz="1800" dirty="0"/>
              <a:t>  public </a:t>
            </a:r>
            <a:r>
              <a:rPr lang="en-US" sz="1800" dirty="0" err="1"/>
              <a:t>OpenAPI</a:t>
            </a:r>
            <a:r>
              <a:rPr lang="en-US" sz="1800" dirty="0"/>
              <a:t> </a:t>
            </a:r>
            <a:r>
              <a:rPr lang="en-US" sz="1800" dirty="0" err="1"/>
              <a:t>customOpenAPI</a:t>
            </a:r>
            <a:r>
              <a:rPr lang="en-US" sz="1800" dirty="0"/>
              <a:t>() {</a:t>
            </a:r>
          </a:p>
          <a:p>
            <a:pPr eaLnBrk="0" fontAlgn="base" hangingPunct="0">
              <a:spcBef>
                <a:spcPct val="0"/>
              </a:spcBef>
              <a:spcAft>
                <a:spcPct val="0"/>
              </a:spcAft>
            </a:pPr>
            <a:r>
              <a:rPr lang="en-US" sz="1800" dirty="0"/>
              <a:t>    return new </a:t>
            </a:r>
            <a:r>
              <a:rPr lang="en-US" sz="1800" dirty="0" err="1"/>
              <a:t>OpenAPI</a:t>
            </a:r>
            <a:r>
              <a:rPr lang="en-US" sz="1800" dirty="0"/>
              <a:t>()</a:t>
            </a:r>
          </a:p>
          <a:p>
            <a:pPr eaLnBrk="0" fontAlgn="base" hangingPunct="0">
              <a:spcBef>
                <a:spcPct val="0"/>
              </a:spcBef>
              <a:spcAft>
                <a:spcPct val="0"/>
              </a:spcAft>
            </a:pPr>
            <a:r>
              <a:rPr lang="en-US" sz="1800" dirty="0"/>
              <a:t>          .info(new Info()</a:t>
            </a:r>
          </a:p>
          <a:p>
            <a:pPr eaLnBrk="0" fontAlgn="base" hangingPunct="0">
              <a:spcBef>
                <a:spcPct val="0"/>
              </a:spcBef>
              <a:spcAft>
                <a:spcPct val="0"/>
              </a:spcAft>
            </a:pPr>
            <a:r>
              <a:rPr lang="en-US" sz="1800" dirty="0"/>
              <a:t>          .title("sample application API")</a:t>
            </a:r>
          </a:p>
          <a:p>
            <a:pPr eaLnBrk="0" fontAlgn="base" hangingPunct="0">
              <a:spcBef>
                <a:spcPct val="0"/>
              </a:spcBef>
              <a:spcAft>
                <a:spcPct val="0"/>
              </a:spcAft>
            </a:pPr>
            <a:r>
              <a:rPr lang="en-US" sz="1800" dirty="0"/>
              <a:t>          .version("v1.0")</a:t>
            </a:r>
          </a:p>
          <a:p>
            <a:pPr eaLnBrk="0" fontAlgn="base" hangingPunct="0">
              <a:spcBef>
                <a:spcPct val="0"/>
              </a:spcBef>
              <a:spcAft>
                <a:spcPct val="0"/>
              </a:spcAft>
            </a:pPr>
            <a:r>
              <a:rPr lang="en-US" sz="1800" dirty="0"/>
              <a:t>          .description("Used to expose API for contacts")</a:t>
            </a:r>
          </a:p>
          <a:p>
            <a:pPr eaLnBrk="0" fontAlgn="base" hangingPunct="0">
              <a:spcBef>
                <a:spcPct val="0"/>
              </a:spcBef>
              <a:spcAft>
                <a:spcPct val="0"/>
              </a:spcAft>
            </a:pPr>
            <a:r>
              <a:rPr lang="en-US" sz="1800" dirty="0"/>
              <a:t>          .</a:t>
            </a:r>
            <a:r>
              <a:rPr lang="en-US" sz="1800" dirty="0" err="1"/>
              <a:t>termsOfService</a:t>
            </a:r>
            <a:r>
              <a:rPr lang="en-US" sz="1800" dirty="0"/>
              <a:t>("http://</a:t>
            </a:r>
            <a:r>
              <a:rPr lang="en-US" sz="1800" dirty="0" err="1"/>
              <a:t>swagger.io</a:t>
            </a:r>
            <a:r>
              <a:rPr lang="en-US" sz="1800" dirty="0"/>
              <a:t>/terms/")</a:t>
            </a:r>
          </a:p>
          <a:p>
            <a:pPr eaLnBrk="0" fontAlgn="base" hangingPunct="0">
              <a:spcBef>
                <a:spcPct val="0"/>
              </a:spcBef>
              <a:spcAft>
                <a:spcPct val="0"/>
              </a:spcAft>
            </a:pPr>
            <a:r>
              <a:rPr lang="en-US" sz="1800" dirty="0"/>
              <a:t>          .license(new License().name("Shalini").</a:t>
            </a:r>
            <a:r>
              <a:rPr lang="en-US" sz="1800" dirty="0" err="1"/>
              <a:t>url</a:t>
            </a:r>
            <a:r>
              <a:rPr lang="en-US" sz="1800" dirty="0"/>
              <a:t>("http://</a:t>
            </a:r>
            <a:r>
              <a:rPr lang="en-US" sz="1800" dirty="0" err="1"/>
              <a:t>springdoc.org</a:t>
            </a:r>
            <a:r>
              <a:rPr lang="en-US" sz="1800" dirty="0"/>
              <a:t>")));</a:t>
            </a:r>
          </a:p>
          <a:p>
            <a:pPr eaLnBrk="0" fontAlgn="base" hangingPunct="0">
              <a:spcBef>
                <a:spcPct val="0"/>
              </a:spcBef>
              <a:spcAft>
                <a:spcPct val="0"/>
              </a:spcAft>
            </a:pPr>
            <a:r>
              <a:rPr lang="en-US" sz="1800" dirty="0"/>
              <a:t>    }</a:t>
            </a:r>
          </a:p>
        </p:txBody>
      </p:sp>
    </p:spTree>
    <p:extLst>
      <p:ext uri="{BB962C8B-B14F-4D97-AF65-F5344CB8AC3E}">
        <p14:creationId xmlns:p14="http://schemas.microsoft.com/office/powerpoint/2010/main" val="29594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838200"/>
          </a:xfrm>
        </p:spPr>
        <p:txBody>
          <a:bodyPr/>
          <a:lstStyle/>
          <a:p>
            <a:pPr lvl="0"/>
            <a:r>
              <a:rPr lang="en-US" dirty="0"/>
              <a:t>Generate Documentation Using @Operation and @</a:t>
            </a:r>
            <a:r>
              <a:rPr lang="en-US" dirty="0" err="1"/>
              <a:t>ApiResponses</a:t>
            </a:r>
            <a:endParaRPr lang="en-US" dirty="0"/>
          </a:p>
        </p:txBody>
      </p:sp>
      <p:sp>
        <p:nvSpPr>
          <p:cNvPr id="4" name="Text Placeholder 2"/>
          <p:cNvSpPr>
            <a:spLocks noGrp="1"/>
          </p:cNvSpPr>
          <p:nvPr>
            <p:ph type="body" sz="quarter" idx="10"/>
          </p:nvPr>
        </p:nvSpPr>
        <p:spPr>
          <a:xfrm>
            <a:off x="276720" y="1143000"/>
            <a:ext cx="8562480" cy="5715000"/>
          </a:xfrm>
        </p:spPr>
        <p:txBody>
          <a:bodyPr>
            <a:noAutofit/>
          </a:bodyPr>
          <a:lstStyle/>
          <a:p>
            <a:pPr eaLnBrk="0" fontAlgn="base" hangingPunct="0">
              <a:spcBef>
                <a:spcPct val="0"/>
              </a:spcBef>
              <a:spcAft>
                <a:spcPct val="0"/>
              </a:spcAft>
            </a:pPr>
            <a:r>
              <a:rPr lang="en-US" sz="1800" dirty="0"/>
              <a:t>we can add some description to our API using a couple of </a:t>
            </a:r>
            <a:r>
              <a:rPr lang="en-US" sz="1800" dirty="0" err="1"/>
              <a:t>OpenAPI</a:t>
            </a:r>
            <a:r>
              <a:rPr lang="en-US" sz="1800" dirty="0"/>
              <a:t>-specific annotations.</a:t>
            </a:r>
          </a:p>
          <a:p>
            <a:pPr eaLnBrk="0" fontAlgn="base" hangingPunct="0">
              <a:spcBef>
                <a:spcPct val="0"/>
              </a:spcBef>
              <a:spcAft>
                <a:spcPct val="0"/>
              </a:spcAft>
            </a:pPr>
            <a:r>
              <a:rPr lang="en-US" sz="1800" dirty="0"/>
              <a:t>In order to do that, we'll annotate our controller's /</a:t>
            </a:r>
            <a:r>
              <a:rPr lang="en-US" sz="1800" dirty="0" err="1"/>
              <a:t>api</a:t>
            </a:r>
            <a:r>
              <a:rPr lang="en-US" sz="1800" dirty="0"/>
              <a:t>/{id} endpoint with @Operation and @</a:t>
            </a:r>
            <a:r>
              <a:rPr lang="en-US" sz="1800" dirty="0" err="1"/>
              <a:t>ApiResponses</a:t>
            </a:r>
            <a:r>
              <a:rPr lang="en-US" sz="1800" dirty="0"/>
              <a:t>:</a:t>
            </a:r>
            <a:br>
              <a:rPr lang="en-US" sz="1800" dirty="0"/>
            </a:br>
            <a:r>
              <a:rPr lang="en-US" sz="1800" dirty="0"/>
              <a:t>@</a:t>
            </a:r>
            <a:r>
              <a:rPr lang="en-US" sz="1800" dirty="0" err="1"/>
              <a:t>GetMapping</a:t>
            </a:r>
            <a:r>
              <a:rPr lang="en-US" sz="1800" dirty="0"/>
              <a:t>("/{id}")</a:t>
            </a:r>
          </a:p>
          <a:p>
            <a:pPr eaLnBrk="0" fontAlgn="base" hangingPunct="0">
              <a:spcBef>
                <a:spcPct val="0"/>
              </a:spcBef>
              <a:spcAft>
                <a:spcPct val="0"/>
              </a:spcAft>
            </a:pPr>
            <a:r>
              <a:rPr lang="en-US" sz="1800" dirty="0"/>
              <a:t>@Operation(summary = "Get a book by its id")</a:t>
            </a:r>
          </a:p>
          <a:p>
            <a:pPr eaLnBrk="0" fontAlgn="base" hangingPunct="0">
              <a:spcBef>
                <a:spcPct val="0"/>
              </a:spcBef>
              <a:spcAft>
                <a:spcPct val="0"/>
              </a:spcAft>
            </a:pPr>
            <a:r>
              <a:rPr lang="en-US" sz="1800" dirty="0"/>
              <a:t>@</a:t>
            </a:r>
            <a:r>
              <a:rPr lang="en-US" sz="1800" dirty="0" err="1"/>
              <a:t>ApiResponses</a:t>
            </a:r>
            <a:r>
              <a:rPr lang="en-US" sz="1800" dirty="0"/>
              <a:t>(value = { </a:t>
            </a:r>
          </a:p>
          <a:p>
            <a:pPr eaLnBrk="0" fontAlgn="base" hangingPunct="0">
              <a:spcBef>
                <a:spcPct val="0"/>
              </a:spcBef>
              <a:spcAft>
                <a:spcPct val="0"/>
              </a:spcAft>
            </a:pPr>
            <a:r>
              <a:rPr lang="en-US" sz="1800" dirty="0"/>
              <a:t>  @</a:t>
            </a:r>
            <a:r>
              <a:rPr lang="en-US" sz="1800" dirty="0" err="1"/>
              <a:t>ApiResponse</a:t>
            </a:r>
            <a:r>
              <a:rPr lang="en-US" sz="1800" dirty="0"/>
              <a:t>(</a:t>
            </a:r>
            <a:r>
              <a:rPr lang="en-US" sz="1800" dirty="0" err="1"/>
              <a:t>responseCode</a:t>
            </a:r>
            <a:r>
              <a:rPr lang="en-US" sz="1800" dirty="0"/>
              <a:t> = "200", description = "Found the book", </a:t>
            </a:r>
          </a:p>
          <a:p>
            <a:pPr eaLnBrk="0" fontAlgn="base" hangingPunct="0">
              <a:spcBef>
                <a:spcPct val="0"/>
              </a:spcBef>
              <a:spcAft>
                <a:spcPct val="0"/>
              </a:spcAft>
            </a:pPr>
            <a:r>
              <a:rPr lang="en-US" sz="1800" dirty="0"/>
              <a:t>    content = { @Content(</a:t>
            </a:r>
            <a:r>
              <a:rPr lang="en-US" sz="1800" dirty="0" err="1"/>
              <a:t>mediaType</a:t>
            </a:r>
            <a:r>
              <a:rPr lang="en-US" sz="1800" dirty="0"/>
              <a:t> = "application/</a:t>
            </a:r>
            <a:r>
              <a:rPr lang="en-US" sz="1800" dirty="0" err="1"/>
              <a:t>json</a:t>
            </a:r>
            <a:r>
              <a:rPr lang="en-US" sz="1800" dirty="0"/>
              <a:t>", </a:t>
            </a:r>
          </a:p>
          <a:p>
            <a:pPr eaLnBrk="0" fontAlgn="base" hangingPunct="0">
              <a:spcBef>
                <a:spcPct val="0"/>
              </a:spcBef>
              <a:spcAft>
                <a:spcPct val="0"/>
              </a:spcAft>
            </a:pPr>
            <a:r>
              <a:rPr lang="en-US" sz="1800" dirty="0"/>
              <a:t>      schema = @Schema(implementation = </a:t>
            </a:r>
            <a:r>
              <a:rPr lang="en-US" sz="1800" dirty="0" err="1"/>
              <a:t>Contact.class</a:t>
            </a:r>
            <a:r>
              <a:rPr lang="en-US" sz="1800" dirty="0"/>
              <a:t>)) }),</a:t>
            </a:r>
          </a:p>
          <a:p>
            <a:pPr eaLnBrk="0" fontAlgn="base" hangingPunct="0">
              <a:spcBef>
                <a:spcPct val="0"/>
              </a:spcBef>
              <a:spcAft>
                <a:spcPct val="0"/>
              </a:spcAft>
            </a:pPr>
            <a:r>
              <a:rPr lang="en-US" sz="1800" dirty="0"/>
              <a:t>  @</a:t>
            </a:r>
            <a:r>
              <a:rPr lang="en-US" sz="1800" dirty="0" err="1"/>
              <a:t>ApiResponse</a:t>
            </a:r>
            <a:r>
              <a:rPr lang="en-US" sz="1800" dirty="0"/>
              <a:t>(</a:t>
            </a:r>
            <a:r>
              <a:rPr lang="en-US" sz="1800" dirty="0" err="1"/>
              <a:t>responseCode</a:t>
            </a:r>
            <a:r>
              <a:rPr lang="en-US" sz="1800" dirty="0"/>
              <a:t> = "400", description = "Invalid id supplied", </a:t>
            </a:r>
          </a:p>
          <a:p>
            <a:pPr eaLnBrk="0" fontAlgn="base" hangingPunct="0">
              <a:spcBef>
                <a:spcPct val="0"/>
              </a:spcBef>
              <a:spcAft>
                <a:spcPct val="0"/>
              </a:spcAft>
            </a:pPr>
            <a:r>
              <a:rPr lang="en-US" sz="1800" dirty="0"/>
              <a:t>    content = @Content), </a:t>
            </a:r>
          </a:p>
          <a:p>
            <a:pPr eaLnBrk="0" fontAlgn="base" hangingPunct="0">
              <a:spcBef>
                <a:spcPct val="0"/>
              </a:spcBef>
              <a:spcAft>
                <a:spcPct val="0"/>
              </a:spcAft>
            </a:pPr>
            <a:r>
              <a:rPr lang="en-US" sz="1800" dirty="0"/>
              <a:t>  @</a:t>
            </a:r>
            <a:r>
              <a:rPr lang="en-US" sz="1800" dirty="0" err="1"/>
              <a:t>ApiResponse</a:t>
            </a:r>
            <a:r>
              <a:rPr lang="en-US" sz="1800" dirty="0"/>
              <a:t>(</a:t>
            </a:r>
            <a:r>
              <a:rPr lang="en-US" sz="1800" dirty="0" err="1"/>
              <a:t>responseCode</a:t>
            </a:r>
            <a:r>
              <a:rPr lang="en-US" sz="1800" dirty="0"/>
              <a:t> = "404", description = "Book not found", </a:t>
            </a:r>
          </a:p>
          <a:p>
            <a:pPr eaLnBrk="0" fontAlgn="base" hangingPunct="0">
              <a:spcBef>
                <a:spcPct val="0"/>
              </a:spcBef>
              <a:spcAft>
                <a:spcPct val="0"/>
              </a:spcAft>
            </a:pPr>
            <a:r>
              <a:rPr lang="en-US" sz="1800" dirty="0"/>
              <a:t>    content = @Content) })</a:t>
            </a:r>
          </a:p>
          <a:p>
            <a:pPr eaLnBrk="0" fontAlgn="base" hangingPunct="0">
              <a:spcBef>
                <a:spcPct val="0"/>
              </a:spcBef>
              <a:spcAft>
                <a:spcPct val="0"/>
              </a:spcAft>
            </a:pPr>
            <a:endParaRPr lang="en-US" sz="1800" dirty="0"/>
          </a:p>
          <a:p>
            <a:pPr eaLnBrk="0" fontAlgn="base" hangingPunct="0">
              <a:spcBef>
                <a:spcPct val="0"/>
              </a:spcBef>
              <a:spcAft>
                <a:spcPct val="0"/>
              </a:spcAft>
            </a:pPr>
            <a:endParaRPr lang="en-US" sz="1800" dirty="0"/>
          </a:p>
        </p:txBody>
      </p:sp>
    </p:spTree>
    <p:extLst>
      <p:ext uri="{BB962C8B-B14F-4D97-AF65-F5344CB8AC3E}">
        <p14:creationId xmlns:p14="http://schemas.microsoft.com/office/powerpoint/2010/main" val="64859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838200"/>
          </a:xfrm>
        </p:spPr>
        <p:txBody>
          <a:bodyPr/>
          <a:lstStyle/>
          <a:p>
            <a:r>
              <a:rPr lang="en-US" dirty="0"/>
              <a:t>Defining a Security Scheme</a:t>
            </a:r>
          </a:p>
        </p:txBody>
      </p:sp>
      <p:sp>
        <p:nvSpPr>
          <p:cNvPr id="4" name="Text Placeholder 2"/>
          <p:cNvSpPr>
            <a:spLocks noGrp="1"/>
          </p:cNvSpPr>
          <p:nvPr>
            <p:ph type="body" sz="quarter" idx="10"/>
          </p:nvPr>
        </p:nvSpPr>
        <p:spPr>
          <a:xfrm>
            <a:off x="276720" y="1143000"/>
            <a:ext cx="8562480" cy="5715000"/>
          </a:xfrm>
        </p:spPr>
        <p:txBody>
          <a:bodyPr>
            <a:noAutofit/>
          </a:bodyPr>
          <a:lstStyle/>
          <a:p>
            <a:pPr eaLnBrk="0" fontAlgn="base" hangingPunct="0">
              <a:spcBef>
                <a:spcPct val="0"/>
              </a:spcBef>
              <a:spcAft>
                <a:spcPct val="0"/>
              </a:spcAft>
            </a:pPr>
            <a:r>
              <a:rPr lang="en-US" sz="1800" dirty="0"/>
              <a:t>To define a security scheme for our application we just need to add the @</a:t>
            </a:r>
            <a:r>
              <a:rPr lang="en-US" sz="1800" dirty="0" err="1"/>
              <a:t>SecurityScheme</a:t>
            </a:r>
            <a:r>
              <a:rPr lang="en-US" sz="1800" dirty="0"/>
              <a:t> annotation in one of our classes:</a:t>
            </a:r>
          </a:p>
          <a:p>
            <a:pPr eaLnBrk="0" fontAlgn="base" hangingPunct="0">
              <a:spcBef>
                <a:spcPct val="0"/>
              </a:spcBef>
              <a:spcAft>
                <a:spcPct val="0"/>
              </a:spcAft>
            </a:pPr>
            <a:r>
              <a:rPr lang="en-US" sz="1800" dirty="0"/>
              <a:t>// other annotations omitted </a:t>
            </a:r>
            <a:br>
              <a:rPr lang="en-US" sz="1800" dirty="0"/>
            </a:br>
            <a:r>
              <a:rPr lang="en-US" sz="1800" dirty="0"/>
              <a:t>@</a:t>
            </a:r>
            <a:r>
              <a:rPr lang="en-US" sz="1800" dirty="0" err="1"/>
              <a:t>SecurityScheme</a:t>
            </a:r>
            <a:r>
              <a:rPr lang="en-US" sz="1800" dirty="0"/>
              <a:t>( </a:t>
            </a:r>
            <a:br>
              <a:rPr lang="en-US" sz="1800" dirty="0"/>
            </a:br>
            <a:r>
              <a:rPr lang="en-US" sz="1800" dirty="0"/>
              <a:t>	name = "</a:t>
            </a:r>
            <a:r>
              <a:rPr lang="en-US" sz="1800" dirty="0" err="1"/>
              <a:t>api</a:t>
            </a:r>
            <a:r>
              <a:rPr lang="en-US" sz="1800" dirty="0"/>
              <a:t>", </a:t>
            </a:r>
            <a:br>
              <a:rPr lang="en-US" sz="1800" dirty="0"/>
            </a:br>
            <a:r>
              <a:rPr lang="en-US" sz="1800" dirty="0"/>
              <a:t>	scheme = "basic", </a:t>
            </a:r>
            <a:br>
              <a:rPr lang="en-US" sz="1800" dirty="0"/>
            </a:br>
            <a:r>
              <a:rPr lang="en-US" sz="1800" dirty="0"/>
              <a:t>	type = </a:t>
            </a:r>
            <a:r>
              <a:rPr lang="en-US" sz="1800" dirty="0" err="1"/>
              <a:t>SecuritySchemeType.HTTP</a:t>
            </a:r>
            <a:r>
              <a:rPr lang="en-US" sz="1800" dirty="0"/>
              <a:t>,</a:t>
            </a:r>
            <a:br>
              <a:rPr lang="en-US" sz="1800" dirty="0"/>
            </a:br>
            <a:r>
              <a:rPr lang="en-US" sz="1800" dirty="0"/>
              <a:t>	 in = </a:t>
            </a:r>
            <a:r>
              <a:rPr lang="en-US" sz="1800" dirty="0" err="1"/>
              <a:t>SecuritySchemeIn.HEADER</a:t>
            </a:r>
            <a:r>
              <a:rPr lang="en-US" sz="1800" dirty="0"/>
              <a:t>)</a:t>
            </a:r>
          </a:p>
        </p:txBody>
      </p:sp>
    </p:spTree>
    <p:extLst>
      <p:ext uri="{BB962C8B-B14F-4D97-AF65-F5344CB8AC3E}">
        <p14:creationId xmlns:p14="http://schemas.microsoft.com/office/powerpoint/2010/main" val="85170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endParaRPr lang="en-IN" sz="2900" dirty="0"/>
          </a:p>
        </p:txBody>
      </p:sp>
      <p:sp>
        <p:nvSpPr>
          <p:cNvPr id="4" name="Text Placeholder 2"/>
          <p:cNvSpPr>
            <a:spLocks noGrp="1"/>
          </p:cNvSpPr>
          <p:nvPr>
            <p:ph type="body" sz="quarter" idx="10"/>
          </p:nvPr>
        </p:nvSpPr>
        <p:spPr>
          <a:xfrm>
            <a:off x="304800" y="838201"/>
            <a:ext cx="8534400" cy="5257799"/>
          </a:xfrm>
        </p:spPr>
        <p:txBody>
          <a:bodyPr>
            <a:noAutofit/>
          </a:bodyPr>
          <a:lstStyle/>
          <a:p>
            <a:pPr algn="just"/>
            <a:r>
              <a:rPr lang="en-US" sz="1800" dirty="0"/>
              <a:t>Swagger</a:t>
            </a:r>
          </a:p>
          <a:p>
            <a:pPr algn="just"/>
            <a:r>
              <a:rPr lang="en-US" sz="1800" dirty="0" err="1"/>
              <a:t>Microservice</a:t>
            </a:r>
            <a:r>
              <a:rPr lang="en-US" sz="1800" dirty="0"/>
              <a:t> Testing</a:t>
            </a:r>
          </a:p>
          <a:p>
            <a:pPr algn="just"/>
            <a:r>
              <a:rPr lang="en-US" sz="1800" dirty="0"/>
              <a:t>Cloud Contract</a:t>
            </a:r>
          </a:p>
        </p:txBody>
      </p:sp>
    </p:spTree>
    <p:extLst>
      <p:ext uri="{BB962C8B-B14F-4D97-AF65-F5344CB8AC3E}">
        <p14:creationId xmlns:p14="http://schemas.microsoft.com/office/powerpoint/2010/main" val="59536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Microservice</a:t>
            </a:r>
            <a:r>
              <a:rPr lang="en-US" dirty="0"/>
              <a:t> Testing</a:t>
            </a:r>
            <a:endParaRPr lang="en-IN" sz="2900" dirty="0"/>
          </a:p>
        </p:txBody>
      </p:sp>
      <p:sp>
        <p:nvSpPr>
          <p:cNvPr id="4" name="Text Placeholder 2"/>
          <p:cNvSpPr>
            <a:spLocks noGrp="1"/>
          </p:cNvSpPr>
          <p:nvPr>
            <p:ph type="body" sz="quarter" idx="10"/>
          </p:nvPr>
        </p:nvSpPr>
        <p:spPr>
          <a:xfrm>
            <a:off x="276720" y="880800"/>
            <a:ext cx="8562480" cy="5977200"/>
          </a:xfrm>
        </p:spPr>
        <p:txBody>
          <a:bodyPr>
            <a:noAutofit/>
          </a:bodyPr>
          <a:lstStyle/>
          <a:p>
            <a:pPr eaLnBrk="0" fontAlgn="base" hangingPunct="0">
              <a:spcBef>
                <a:spcPct val="0"/>
              </a:spcBef>
              <a:spcAft>
                <a:spcPct val="0"/>
              </a:spcAft>
            </a:pPr>
            <a:r>
              <a:rPr lang="en-US" sz="1800" dirty="0"/>
              <a:t>Testing a </a:t>
            </a:r>
            <a:r>
              <a:rPr lang="en-US" sz="1800" dirty="0" err="1"/>
              <a:t>micrsoervice</a:t>
            </a:r>
            <a:r>
              <a:rPr lang="en-US" sz="1800" dirty="0"/>
              <a:t> involves deploying all </a:t>
            </a:r>
            <a:r>
              <a:rPr lang="en-US" sz="1800" dirty="0" err="1"/>
              <a:t>microservices</a:t>
            </a:r>
            <a:r>
              <a:rPr lang="en-US" sz="1800" dirty="0"/>
              <a:t> developed by different developers and teams.</a:t>
            </a:r>
          </a:p>
          <a:p>
            <a:pPr eaLnBrk="0" fontAlgn="base" hangingPunct="0">
              <a:spcBef>
                <a:spcPct val="0"/>
              </a:spcBef>
              <a:spcAft>
                <a:spcPct val="0"/>
              </a:spcAft>
            </a:pPr>
            <a:r>
              <a:rPr lang="en-US" altLang="en-US" sz="1800" dirty="0">
                <a:solidFill>
                  <a:schemeClr val="tx1"/>
                </a:solidFill>
                <a:latin typeface="Calibri" charset="0"/>
                <a:ea typeface="Calibri" charset="0"/>
                <a:cs typeface="Calibri" charset="0"/>
              </a:rPr>
              <a:t>There is a deployment coupling to do integration test of </a:t>
            </a:r>
            <a:r>
              <a:rPr lang="en-US" altLang="en-US" sz="1800" dirty="0" err="1">
                <a:solidFill>
                  <a:schemeClr val="tx1"/>
                </a:solidFill>
                <a:latin typeface="Calibri" charset="0"/>
                <a:ea typeface="Calibri" charset="0"/>
                <a:cs typeface="Calibri" charset="0"/>
              </a:rPr>
              <a:t>microservices</a:t>
            </a:r>
            <a:endParaRPr lang="en-US" altLang="en-US" sz="1800" dirty="0">
              <a:solidFill>
                <a:schemeClr val="tx1"/>
              </a:solidFill>
              <a:latin typeface="Calibri" charset="0"/>
              <a:ea typeface="Calibri" charset="0"/>
              <a:cs typeface="Calibri" charset="0"/>
            </a:endParaRPr>
          </a:p>
          <a:p>
            <a:pPr eaLnBrk="0" fontAlgn="base" hangingPunct="0">
              <a:spcBef>
                <a:spcPct val="0"/>
              </a:spcBef>
              <a:spcAft>
                <a:spcPct val="0"/>
              </a:spcAft>
            </a:pPr>
            <a:r>
              <a:rPr lang="en-US" altLang="en-US" sz="1800" dirty="0">
                <a:solidFill>
                  <a:schemeClr val="tx1"/>
                </a:solidFill>
                <a:latin typeface="Calibri" charset="0"/>
                <a:ea typeface="Calibri" charset="0"/>
                <a:cs typeface="Calibri" charset="0"/>
              </a:rPr>
              <a:t>We need to stub the other </a:t>
            </a:r>
            <a:r>
              <a:rPr lang="en-US" altLang="en-US" sz="1800" dirty="0" err="1">
                <a:solidFill>
                  <a:schemeClr val="tx1"/>
                </a:solidFill>
                <a:latin typeface="Calibri" charset="0"/>
                <a:ea typeface="Calibri" charset="0"/>
                <a:cs typeface="Calibri" charset="0"/>
              </a:rPr>
              <a:t>microservices</a:t>
            </a:r>
            <a:r>
              <a:rPr lang="en-US" altLang="en-US" sz="1800" dirty="0">
                <a:solidFill>
                  <a:schemeClr val="tx1"/>
                </a:solidFill>
                <a:latin typeface="Calibri" charset="0"/>
                <a:ea typeface="Calibri" charset="0"/>
                <a:cs typeface="Calibri" charset="0"/>
              </a:rPr>
              <a:t> to test independently.</a:t>
            </a:r>
          </a:p>
          <a:p>
            <a:pPr eaLnBrk="0" fontAlgn="base" hangingPunct="0">
              <a:spcBef>
                <a:spcPct val="0"/>
              </a:spcBef>
              <a:spcAft>
                <a:spcPct val="0"/>
              </a:spcAft>
            </a:pPr>
            <a:r>
              <a:rPr lang="en-US" altLang="en-US" sz="1800" dirty="0">
                <a:solidFill>
                  <a:schemeClr val="tx1"/>
                </a:solidFill>
                <a:latin typeface="Calibri" charset="0"/>
                <a:ea typeface="Calibri" charset="0"/>
                <a:cs typeface="Calibri" charset="0"/>
              </a:rPr>
              <a:t>REST </a:t>
            </a:r>
            <a:r>
              <a:rPr lang="mr-IN" altLang="en-US" sz="1800" dirty="0">
                <a:solidFill>
                  <a:schemeClr val="tx1"/>
                </a:solidFill>
                <a:latin typeface="Calibri" charset="0"/>
                <a:ea typeface="Calibri" charset="0"/>
                <a:cs typeface="Calibri" charset="0"/>
              </a:rPr>
              <a:t>–</a:t>
            </a:r>
            <a:r>
              <a:rPr lang="en-US" altLang="en-US" sz="1800" dirty="0">
                <a:solidFill>
                  <a:schemeClr val="tx1"/>
                </a:solidFill>
                <a:latin typeface="Calibri" charset="0"/>
                <a:ea typeface="Calibri" charset="0"/>
                <a:cs typeface="Calibri" charset="0"/>
              </a:rPr>
              <a:t> </a:t>
            </a:r>
            <a:r>
              <a:rPr lang="en-US" altLang="en-US" sz="1800" dirty="0" err="1">
                <a:solidFill>
                  <a:schemeClr val="tx1"/>
                </a:solidFill>
                <a:latin typeface="Calibri" charset="0"/>
                <a:ea typeface="Calibri" charset="0"/>
                <a:cs typeface="Calibri" charset="0"/>
              </a:rPr>
              <a:t>WireMock</a:t>
            </a:r>
            <a:r>
              <a:rPr lang="en-US" altLang="en-US" sz="1800" dirty="0">
                <a:solidFill>
                  <a:schemeClr val="tx1"/>
                </a:solidFill>
                <a:latin typeface="Calibri" charset="0"/>
                <a:ea typeface="Calibri" charset="0"/>
                <a:cs typeface="Calibri" charset="0"/>
              </a:rPr>
              <a:t> provides an in memory HTTP server. It’s a library for stubbing and mocking web services</a:t>
            </a:r>
          </a:p>
          <a:p>
            <a:pPr eaLnBrk="0" fontAlgn="base" hangingPunct="0">
              <a:spcBef>
                <a:spcPct val="0"/>
              </a:spcBef>
              <a:spcAft>
                <a:spcPct val="0"/>
              </a:spcAft>
            </a:pPr>
            <a:r>
              <a:rPr lang="en-US" altLang="en-US" sz="1800" dirty="0">
                <a:solidFill>
                  <a:schemeClr val="tx1"/>
                </a:solidFill>
                <a:latin typeface="Calibri" charset="0"/>
                <a:ea typeface="Calibri" charset="0"/>
                <a:cs typeface="Calibri" charset="0"/>
              </a:rPr>
              <a:t>Set up the expectations, call service and verify its behavior.</a:t>
            </a:r>
          </a:p>
          <a:p>
            <a:pPr eaLnBrk="0" fontAlgn="base" hangingPunct="0">
              <a:spcBef>
                <a:spcPct val="0"/>
              </a:spcBef>
              <a:spcAft>
                <a:spcPct val="0"/>
              </a:spcAft>
            </a:pPr>
            <a:endParaRPr lang="en-US" altLang="en-US" sz="1800" dirty="0">
              <a:solidFill>
                <a:schemeClr val="tx1"/>
              </a:solidFill>
              <a:latin typeface="Calibri" charset="0"/>
              <a:ea typeface="Calibri" charset="0"/>
              <a:cs typeface="Calibri" charset="0"/>
            </a:endParaRPr>
          </a:p>
        </p:txBody>
      </p:sp>
    </p:spTree>
    <p:extLst>
      <p:ext uri="{BB962C8B-B14F-4D97-AF65-F5344CB8AC3E}">
        <p14:creationId xmlns:p14="http://schemas.microsoft.com/office/powerpoint/2010/main" val="367326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Spring Cloud Contract</a:t>
            </a:r>
            <a:endParaRPr lang="en-IN" sz="2900" dirty="0"/>
          </a:p>
        </p:txBody>
      </p:sp>
      <p:sp>
        <p:nvSpPr>
          <p:cNvPr id="4" name="Text Placeholder 2"/>
          <p:cNvSpPr>
            <a:spLocks noGrp="1"/>
          </p:cNvSpPr>
          <p:nvPr>
            <p:ph type="body" sz="quarter" idx="10"/>
          </p:nvPr>
        </p:nvSpPr>
        <p:spPr>
          <a:xfrm>
            <a:off x="276720" y="880800"/>
            <a:ext cx="8562480" cy="5977200"/>
          </a:xfrm>
        </p:spPr>
        <p:txBody>
          <a:bodyPr>
            <a:noAutofit/>
          </a:bodyPr>
          <a:lstStyle/>
          <a:p>
            <a:pPr eaLnBrk="0" fontAlgn="base" hangingPunct="0">
              <a:spcBef>
                <a:spcPct val="0"/>
              </a:spcBef>
              <a:spcAft>
                <a:spcPct val="0"/>
              </a:spcAft>
            </a:pPr>
            <a:r>
              <a:rPr lang="en-US" sz="1800" dirty="0"/>
              <a:t>An umbrella project holding solutions that help users in successfully implementing the Consumer Driven Contracts approach. </a:t>
            </a:r>
          </a:p>
          <a:p>
            <a:pPr eaLnBrk="0" fontAlgn="base" hangingPunct="0">
              <a:spcBef>
                <a:spcPct val="0"/>
              </a:spcBef>
              <a:spcAft>
                <a:spcPct val="0"/>
              </a:spcAft>
            </a:pPr>
            <a:r>
              <a:rPr lang="en-US" sz="1800" dirty="0"/>
              <a:t>Currently Spring Cloud Contract consists of the Spring Cloud Contract Verifier project.</a:t>
            </a:r>
          </a:p>
          <a:p>
            <a:pPr eaLnBrk="0" fontAlgn="base" hangingPunct="0">
              <a:spcBef>
                <a:spcPct val="0"/>
              </a:spcBef>
              <a:spcAft>
                <a:spcPct val="0"/>
              </a:spcAft>
            </a:pPr>
            <a:r>
              <a:rPr lang="en-US" altLang="en-US" sz="1800" dirty="0"/>
              <a:t>Shipped with Contract Definition Language (DSL) written in Groovy or YAML. Contract definitions are used to produce following resources:</a:t>
            </a:r>
          </a:p>
          <a:p>
            <a:pPr lvl="1" eaLnBrk="0" fontAlgn="base" hangingPunct="0">
              <a:spcBef>
                <a:spcPct val="0"/>
              </a:spcBef>
              <a:spcAft>
                <a:spcPct val="0"/>
              </a:spcAft>
            </a:pPr>
            <a:r>
              <a:rPr lang="en-US" altLang="en-US" sz="1800" dirty="0"/>
              <a:t>By default JSON stub definitions to be used by </a:t>
            </a:r>
            <a:r>
              <a:rPr lang="en-US" altLang="en-US" sz="1800" dirty="0" err="1"/>
              <a:t>WireMock</a:t>
            </a:r>
            <a:r>
              <a:rPr lang="en-US" altLang="en-US" sz="1800" dirty="0"/>
              <a:t> (HTTP Server Stub) when doing integration testing on the client code (client tests). Test code must still be written by hand, test data is produced by Spring Cloud Contract Verifier.</a:t>
            </a:r>
          </a:p>
          <a:p>
            <a:pPr lvl="1" eaLnBrk="0" fontAlgn="base" hangingPunct="0">
              <a:spcBef>
                <a:spcPct val="0"/>
              </a:spcBef>
              <a:spcAft>
                <a:spcPct val="0"/>
              </a:spcAft>
            </a:pPr>
            <a:r>
              <a:rPr lang="en-US" altLang="en-US" sz="1800" dirty="0"/>
              <a:t>Messaging routes if you’re using one. We’re integrating with Spring Integration, Spring Cloud Stream and Apache Camel. You can however set your own integrations if you want to.</a:t>
            </a:r>
          </a:p>
          <a:p>
            <a:pPr lvl="1" eaLnBrk="0" fontAlgn="base" hangingPunct="0">
              <a:spcBef>
                <a:spcPct val="0"/>
              </a:spcBef>
              <a:spcAft>
                <a:spcPct val="0"/>
              </a:spcAft>
            </a:pPr>
            <a:r>
              <a:rPr lang="en-US" altLang="en-US" sz="1800" dirty="0"/>
              <a:t>Acceptance tests (by default in </a:t>
            </a:r>
            <a:r>
              <a:rPr lang="en-US" altLang="en-US" sz="1800" dirty="0" err="1"/>
              <a:t>JUnit</a:t>
            </a:r>
            <a:r>
              <a:rPr lang="en-US" altLang="en-US" sz="1800" dirty="0"/>
              <a:t> or Spock) used to verify if server-side implementation of the API is compliant with the </a:t>
            </a:r>
            <a:r>
              <a:rPr lang="en-US" altLang="en-US" sz="1800" dirty="0">
                <a:solidFill>
                  <a:schemeClr val="tx1"/>
                </a:solidFill>
                <a:latin typeface="Calibri" charset="0"/>
                <a:ea typeface="Calibri" charset="0"/>
                <a:cs typeface="Calibri" charset="0"/>
              </a:rPr>
              <a:t>contract (server tests). Full test is generated by Spring Cloud Contract Verifier.</a:t>
            </a:r>
          </a:p>
          <a:p>
            <a:pPr lvl="1" eaLnBrk="0" fontAlgn="base" hangingPunct="0">
              <a:spcBef>
                <a:spcPct val="0"/>
              </a:spcBef>
              <a:spcAft>
                <a:spcPct val="0"/>
              </a:spcAft>
            </a:pPr>
            <a:endParaRPr lang="en-US" altLang="en-US" sz="1800" dirty="0">
              <a:solidFill>
                <a:schemeClr val="tx1"/>
              </a:solidFill>
              <a:latin typeface="Calibri" charset="0"/>
              <a:ea typeface="Calibri" charset="0"/>
              <a:cs typeface="Calibri" charset="0"/>
            </a:endParaRPr>
          </a:p>
          <a:p>
            <a:pPr lvl="1" eaLnBrk="0" fontAlgn="base" hangingPunct="0">
              <a:spcBef>
                <a:spcPct val="0"/>
              </a:spcBef>
              <a:spcAft>
                <a:spcPct val="0"/>
              </a:spcAft>
            </a:pPr>
            <a:endParaRPr lang="en-US" altLang="en-US" sz="1800" dirty="0">
              <a:solidFill>
                <a:schemeClr val="tx1"/>
              </a:solidFill>
              <a:latin typeface="Calibri" charset="0"/>
              <a:ea typeface="Calibri" charset="0"/>
              <a:cs typeface="Calibri" charset="0"/>
            </a:endParaRPr>
          </a:p>
          <a:p>
            <a:pPr lvl="1" eaLnBrk="0" fontAlgn="base" hangingPunct="0">
              <a:spcBef>
                <a:spcPct val="0"/>
              </a:spcBef>
              <a:spcAft>
                <a:spcPct val="0"/>
              </a:spcAft>
            </a:pPr>
            <a:endParaRPr lang="en-US" altLang="en-US" sz="1800" dirty="0">
              <a:solidFill>
                <a:schemeClr val="tx1"/>
              </a:solidFill>
              <a:latin typeface="Calibri" charset="0"/>
              <a:ea typeface="Calibri" charset="0"/>
              <a:cs typeface="Calibri" charset="0"/>
            </a:endParaRPr>
          </a:p>
          <a:p>
            <a:pPr lvl="1" eaLnBrk="0" fontAlgn="base" hangingPunct="0">
              <a:spcBef>
                <a:spcPct val="0"/>
              </a:spcBef>
              <a:spcAft>
                <a:spcPct val="0"/>
              </a:spcAft>
            </a:pPr>
            <a:r>
              <a:rPr lang="en-US" sz="1800" dirty="0">
                <a:hlinkClick r:id="rId3"/>
              </a:rPr>
              <a:t>https://spring.io/projects/spring-cloud-contract</a:t>
            </a:r>
            <a:endParaRPr lang="en-US" altLang="en-US" sz="1800" dirty="0">
              <a:solidFill>
                <a:schemeClr val="tx1"/>
              </a:solidFill>
              <a:latin typeface="Calibri" charset="0"/>
              <a:ea typeface="Calibri" charset="0"/>
              <a:cs typeface="Calibri" charset="0"/>
            </a:endParaRPr>
          </a:p>
          <a:p>
            <a:pPr eaLnBrk="0" fontAlgn="base" hangingPunct="0">
              <a:spcBef>
                <a:spcPct val="0"/>
              </a:spcBef>
              <a:spcAft>
                <a:spcPct val="0"/>
              </a:spcAft>
            </a:pPr>
            <a:endParaRPr lang="en-US" altLang="en-US" sz="1800" dirty="0">
              <a:solidFill>
                <a:schemeClr val="tx1"/>
              </a:solidFill>
              <a:latin typeface="Calibri" charset="0"/>
              <a:ea typeface="Calibri" charset="0"/>
              <a:cs typeface="Calibri" charset="0"/>
            </a:endParaRPr>
          </a:p>
        </p:txBody>
      </p:sp>
    </p:spTree>
    <p:extLst>
      <p:ext uri="{BB962C8B-B14F-4D97-AF65-F5344CB8AC3E}">
        <p14:creationId xmlns:p14="http://schemas.microsoft.com/office/powerpoint/2010/main" val="205200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Test a </a:t>
            </a:r>
            <a:r>
              <a:rPr lang="en-US" dirty="0" err="1"/>
              <a:t>Microservice</a:t>
            </a:r>
            <a:endParaRPr lang="en-IN" sz="2900" dirty="0"/>
          </a:p>
        </p:txBody>
      </p:sp>
      <p:sp>
        <p:nvSpPr>
          <p:cNvPr id="4" name="Text Placeholder 2"/>
          <p:cNvSpPr>
            <a:spLocks noGrp="1"/>
          </p:cNvSpPr>
          <p:nvPr>
            <p:ph type="body" sz="quarter" idx="10"/>
          </p:nvPr>
        </p:nvSpPr>
        <p:spPr>
          <a:xfrm>
            <a:off x="276720" y="880800"/>
            <a:ext cx="8410080" cy="643200"/>
          </a:xfrm>
        </p:spPr>
        <p:txBody>
          <a:bodyPr>
            <a:noAutofit/>
          </a:bodyPr>
          <a:lstStyle/>
          <a:p>
            <a:pPr eaLnBrk="0" fontAlgn="base" hangingPunct="0">
              <a:spcBef>
                <a:spcPct val="0"/>
              </a:spcBef>
              <a:spcAft>
                <a:spcPct val="0"/>
              </a:spcAft>
            </a:pPr>
            <a:r>
              <a:rPr lang="en-US" sz="1800" dirty="0"/>
              <a:t>Create a project with web, actuator, stub runner, </a:t>
            </a:r>
            <a:r>
              <a:rPr lang="en-US" sz="1800" dirty="0" err="1"/>
              <a:t>wiremock</a:t>
            </a:r>
            <a:r>
              <a:rPr lang="en-US" sz="1800" dirty="0"/>
              <a:t> as dependency</a:t>
            </a:r>
          </a:p>
          <a:p>
            <a:pPr eaLnBrk="0" fontAlgn="base" hangingPunct="0">
              <a:spcBef>
                <a:spcPct val="0"/>
              </a:spcBef>
              <a:spcAft>
                <a:spcPct val="0"/>
              </a:spcAft>
            </a:pPr>
            <a:r>
              <a:rPr lang="en-US" altLang="en-US" sz="1800" dirty="0">
                <a:solidFill>
                  <a:schemeClr val="tx1"/>
                </a:solidFill>
                <a:latin typeface="Calibri" charset="0"/>
                <a:ea typeface="Calibri" charset="0"/>
                <a:cs typeface="Calibri" charset="0"/>
              </a:rPr>
              <a:t>Write test to test say /frauds. </a:t>
            </a:r>
            <a:r>
              <a:rPr lang="en-US" altLang="en-US" sz="1800" dirty="0" err="1">
                <a:solidFill>
                  <a:schemeClr val="tx1"/>
                </a:solidFill>
                <a:latin typeface="Calibri" charset="0"/>
                <a:ea typeface="Calibri" charset="0"/>
                <a:cs typeface="Calibri" charset="0"/>
              </a:rPr>
              <a:t>url</a:t>
            </a:r>
            <a:endParaRPr lang="en-US" altLang="en-US" sz="1800" dirty="0">
              <a:solidFill>
                <a:schemeClr val="tx1"/>
              </a:solidFill>
              <a:latin typeface="Calibri" charset="0"/>
              <a:ea typeface="Calibri" charset="0"/>
              <a:cs typeface="Calibri" charset="0"/>
            </a:endParaRPr>
          </a:p>
        </p:txBody>
      </p:sp>
      <p:sp>
        <p:nvSpPr>
          <p:cNvPr id="3" name="Rectangle 2"/>
          <p:cNvSpPr/>
          <p:nvPr/>
        </p:nvSpPr>
        <p:spPr>
          <a:xfrm>
            <a:off x="287606" y="1681843"/>
            <a:ext cx="8562480" cy="5078313"/>
          </a:xfrm>
          <a:prstGeom prst="rect">
            <a:avLst/>
          </a:prstGeom>
          <a:ln>
            <a:solidFill>
              <a:schemeClr val="accent1"/>
            </a:solidFill>
          </a:ln>
        </p:spPr>
        <p:txBody>
          <a:bodyPr wrap="square">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RunWith</a:t>
            </a:r>
            <a:r>
              <a:rPr lang="en-US"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SpringRunner.</a:t>
            </a:r>
            <a:r>
              <a:rPr lang="en-US" b="1" dirty="0" err="1">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a:t>
            </a: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SpringBootTest</a:t>
            </a:r>
            <a:endParaRPr lang="en-US" dirty="0">
              <a:solidFill>
                <a:srgbClr val="646464"/>
              </a:solidFill>
              <a:latin typeface="Calibri" charset="0"/>
              <a:ea typeface="Calibri" charset="0"/>
              <a:cs typeface="Calibri" charset="0"/>
            </a:endParaRPr>
          </a:p>
          <a:p>
            <a:r>
              <a:rPr lang="en-US" dirty="0">
                <a:solidFill>
                  <a:srgbClr val="646464"/>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AutoConfigureWireMock</a:t>
            </a:r>
            <a:r>
              <a:rPr lang="en-US" dirty="0">
                <a:solidFill>
                  <a:srgbClr val="000000"/>
                </a:solidFill>
                <a:latin typeface="Calibri" charset="0"/>
                <a:ea typeface="Calibri" charset="0"/>
                <a:cs typeface="Calibri" charset="0"/>
              </a:rPr>
              <a:t>(port=8081)</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CloudContractConsumerApplicationTests</a:t>
            </a:r>
            <a:r>
              <a:rPr lang="en-US" b="1" dirty="0">
                <a:solidFill>
                  <a:srgbClr val="000000"/>
                </a:solidFill>
                <a:latin typeface="Calibri" charset="0"/>
                <a:ea typeface="Calibri" charset="0"/>
                <a:cs typeface="Calibri" charset="0"/>
              </a:rPr>
              <a:t> {</a:t>
            </a:r>
            <a:endParaRPr lang="en-US" dirty="0">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@Test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void</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test_return_frauds</a:t>
            </a:r>
            <a:r>
              <a:rPr lang="en-US" b="1" dirty="0">
                <a:solidFill>
                  <a:srgbClr val="000000"/>
                </a:solidFill>
                <a:latin typeface="Calibri" charset="0"/>
                <a:ea typeface="Calibri" charset="0"/>
                <a:cs typeface="Calibri" charset="0"/>
              </a:rPr>
              <a:t>() {</a:t>
            </a:r>
            <a:endParaRPr lang="en-US" dirty="0">
              <a:solidFill>
                <a:srgbClr val="000000"/>
              </a:solidFill>
              <a:latin typeface="Calibri" charset="0"/>
              <a:ea typeface="Calibri" charset="0"/>
              <a:cs typeface="Calibri" charset="0"/>
            </a:endParaRPr>
          </a:p>
          <a:p>
            <a:r>
              <a:rPr lang="mr-IN" dirty="0">
                <a:solidFill>
                  <a:srgbClr val="000000"/>
                </a:solidFill>
                <a:latin typeface="Calibri" charset="0"/>
                <a:ea typeface="Calibri" charset="0"/>
                <a:cs typeface="Calibri" charset="0"/>
              </a:rPr>
              <a:t>	</a:t>
            </a:r>
            <a:r>
              <a:rPr lang="mr-IN" dirty="0" err="1">
                <a:solidFill>
                  <a:srgbClr val="000000"/>
                </a:solidFill>
                <a:latin typeface="Calibri" charset="0"/>
                <a:ea typeface="Calibri" charset="0"/>
                <a:cs typeface="Calibri" charset="0"/>
              </a:rPr>
              <a:t>String</a:t>
            </a:r>
            <a:r>
              <a:rPr lang="mr-IN" dirty="0">
                <a:solidFill>
                  <a:srgbClr val="000000"/>
                </a:solidFill>
                <a:latin typeface="Calibri" charset="0"/>
                <a:ea typeface="Calibri" charset="0"/>
                <a:cs typeface="Calibri" charset="0"/>
              </a:rPr>
              <a:t> </a:t>
            </a:r>
            <a:r>
              <a:rPr lang="mr-IN" dirty="0" err="1">
                <a:solidFill>
                  <a:srgbClr val="6A3E3E"/>
                </a:solidFill>
                <a:latin typeface="Calibri" charset="0"/>
                <a:ea typeface="Calibri" charset="0"/>
                <a:cs typeface="Calibri" charset="0"/>
              </a:rPr>
              <a:t>json</a:t>
            </a:r>
            <a:r>
              <a:rPr lang="mr-IN" dirty="0">
                <a:solidFill>
                  <a:srgbClr val="000000"/>
                </a:solidFill>
                <a:latin typeface="Calibri" charset="0"/>
                <a:ea typeface="Calibri" charset="0"/>
                <a:cs typeface="Calibri" charset="0"/>
              </a:rPr>
              <a:t> = </a:t>
            </a:r>
            <a:r>
              <a:rPr lang="mr-IN" dirty="0">
                <a:solidFill>
                  <a:srgbClr val="2A00FF"/>
                </a:solidFill>
                <a:latin typeface="Calibri" charset="0"/>
                <a:ea typeface="Calibri" charset="0"/>
                <a:cs typeface="Calibri" charset="0"/>
              </a:rPr>
              <a:t>"[\"</a:t>
            </a:r>
            <a:r>
              <a:rPr lang="mr-IN" dirty="0" err="1">
                <a:solidFill>
                  <a:srgbClr val="2A00FF"/>
                </a:solidFill>
                <a:latin typeface="Calibri" charset="0"/>
                <a:ea typeface="Calibri" charset="0"/>
                <a:cs typeface="Calibri" charset="0"/>
              </a:rPr>
              <a:t>A</a:t>
            </a:r>
            <a:r>
              <a:rPr lang="mr-IN" dirty="0">
                <a:solidFill>
                  <a:srgbClr val="2A00FF"/>
                </a:solidFill>
                <a:latin typeface="Calibri" charset="0"/>
                <a:ea typeface="Calibri" charset="0"/>
                <a:cs typeface="Calibri" charset="0"/>
              </a:rPr>
              <a:t>\",\"</a:t>
            </a:r>
            <a:r>
              <a:rPr lang="mr-IN" dirty="0" err="1">
                <a:solidFill>
                  <a:srgbClr val="2A00FF"/>
                </a:solidFill>
                <a:latin typeface="Calibri" charset="0"/>
                <a:ea typeface="Calibri" charset="0"/>
                <a:cs typeface="Calibri" charset="0"/>
              </a:rPr>
              <a:t>B</a:t>
            </a:r>
            <a:r>
              <a:rPr lang="mr-IN" dirty="0">
                <a:solidFill>
                  <a:srgbClr val="2A00FF"/>
                </a:solidFill>
                <a:latin typeface="Calibri" charset="0"/>
                <a:ea typeface="Calibri" charset="0"/>
                <a:cs typeface="Calibri" charset="0"/>
              </a:rPr>
              <a:t>\"]”</a:t>
            </a:r>
            <a:r>
              <a:rPr lang="mr-IN"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WireMock.</a:t>
            </a:r>
            <a:r>
              <a:rPr lang="en-US" i="1" dirty="0" err="1">
                <a:solidFill>
                  <a:srgbClr val="000000"/>
                </a:solidFill>
                <a:latin typeface="Calibri" charset="0"/>
                <a:ea typeface="Calibri" charset="0"/>
                <a:cs typeface="Calibri" charset="0"/>
              </a:rPr>
              <a:t>stubFor</a:t>
            </a:r>
            <a:r>
              <a:rPr lang="en-US" i="1"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WireMock.</a:t>
            </a:r>
            <a:r>
              <a:rPr lang="en-US" i="1" dirty="0" err="1">
                <a:solidFill>
                  <a:srgbClr val="000000"/>
                </a:solidFill>
                <a:latin typeface="Calibri" charset="0"/>
                <a:ea typeface="Calibri" charset="0"/>
                <a:cs typeface="Calibri" charset="0"/>
              </a:rPr>
              <a:t>get</a:t>
            </a:r>
            <a:r>
              <a:rPr lang="en-US" i="1" dirty="0">
                <a:solidFill>
                  <a:srgbClr val="000000"/>
                </a:solidFill>
                <a:latin typeface="Calibri" charset="0"/>
                <a:ea typeface="Calibri" charset="0"/>
                <a:cs typeface="Calibri" charset="0"/>
              </a:rPr>
              <a:t>(</a:t>
            </a:r>
            <a:r>
              <a:rPr lang="en-US" i="1" dirty="0" err="1">
                <a:solidFill>
                  <a:srgbClr val="000000"/>
                </a:solidFill>
                <a:latin typeface="Calibri" charset="0"/>
                <a:ea typeface="Calibri" charset="0"/>
                <a:cs typeface="Calibri" charset="0"/>
              </a:rPr>
              <a:t>WireMock.urlEqualTo</a:t>
            </a:r>
            <a:r>
              <a:rPr lang="en-US" i="1" dirty="0">
                <a:solidFill>
                  <a:srgbClr val="000000"/>
                </a:solidFill>
                <a:latin typeface="Calibri" charset="0"/>
                <a:ea typeface="Calibri" charset="0"/>
                <a:cs typeface="Calibri" charset="0"/>
              </a:rPr>
              <a:t>(</a:t>
            </a:r>
            <a:r>
              <a:rPr lang="en-US" i="1" dirty="0">
                <a:solidFill>
                  <a:srgbClr val="2A00FF"/>
                </a:solidFill>
                <a:latin typeface="Calibri" charset="0"/>
                <a:ea typeface="Calibri" charset="0"/>
                <a:cs typeface="Calibri" charset="0"/>
              </a:rPr>
              <a:t>"/frauds"</a:t>
            </a:r>
            <a:r>
              <a:rPr lang="en-US" i="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willReturn</a:t>
            </a:r>
            <a:r>
              <a:rPr lang="en-US"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WireMock.</a:t>
            </a:r>
            <a:r>
              <a:rPr lang="en-US" i="1" dirty="0" err="1">
                <a:solidFill>
                  <a:srgbClr val="000000"/>
                </a:solidFill>
                <a:latin typeface="Calibri" charset="0"/>
                <a:ea typeface="Calibri" charset="0"/>
                <a:cs typeface="Calibri" charset="0"/>
              </a:rPr>
              <a:t>aResponse</a:t>
            </a:r>
            <a:r>
              <a:rPr lang="en-US" i="1" dirty="0">
                <a:solidFill>
                  <a:srgbClr val="000000"/>
                </a:solidFill>
                <a:latin typeface="Calibri" charset="0"/>
                <a:ea typeface="Calibri" charset="0"/>
                <a:cs typeface="Calibri" charset="0"/>
              </a:rPr>
              <a:t>().</a:t>
            </a:r>
            <a:r>
              <a:rPr lang="en-US" i="1" dirty="0" err="1">
                <a:solidFill>
                  <a:srgbClr val="000000"/>
                </a:solidFill>
                <a:latin typeface="Calibri" charset="0"/>
                <a:ea typeface="Calibri" charset="0"/>
                <a:cs typeface="Calibri" charset="0"/>
              </a:rPr>
              <a:t>withBody</a:t>
            </a:r>
            <a:r>
              <a:rPr lang="en-US" i="1" dirty="0">
                <a:solidFill>
                  <a:srgbClr val="000000"/>
                </a:solidFill>
                <a:latin typeface="Calibri" charset="0"/>
                <a:ea typeface="Calibri" charset="0"/>
                <a:cs typeface="Calibri" charset="0"/>
              </a:rPr>
              <a:t>(</a:t>
            </a:r>
            <a:r>
              <a:rPr lang="en-US" i="1" dirty="0" err="1">
                <a:solidFill>
                  <a:srgbClr val="6A3E3E"/>
                </a:solidFill>
                <a:latin typeface="Calibri" charset="0"/>
                <a:ea typeface="Calibri" charset="0"/>
                <a:cs typeface="Calibri" charset="0"/>
              </a:rPr>
              <a:t>json</a:t>
            </a:r>
            <a:r>
              <a:rPr lang="en-US" i="1" dirty="0">
                <a:solidFill>
                  <a:srgbClr val="000000"/>
                </a:solidFill>
                <a:latin typeface="Calibri" charset="0"/>
                <a:ea typeface="Calibri" charset="0"/>
                <a:cs typeface="Calibri" charset="0"/>
              </a:rPr>
              <a:t>).</a:t>
            </a:r>
            <a:r>
              <a:rPr lang="en-US" i="1" dirty="0" err="1">
                <a:solidFill>
                  <a:srgbClr val="000000"/>
                </a:solidFill>
                <a:latin typeface="Calibri" charset="0"/>
                <a:ea typeface="Calibri" charset="0"/>
                <a:cs typeface="Calibri" charset="0"/>
              </a:rPr>
              <a:t>withStatus</a:t>
            </a:r>
            <a:r>
              <a:rPr lang="en-US" i="1" dirty="0">
                <a:solidFill>
                  <a:srgbClr val="000000"/>
                </a:solidFill>
                <a:latin typeface="Calibri" charset="0"/>
                <a:ea typeface="Calibri" charset="0"/>
                <a:cs typeface="Calibri" charset="0"/>
              </a:rPr>
              <a:t>(200))</a:t>
            </a:r>
            <a:r>
              <a:rPr lang="mr-IN"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RestTemplate</a:t>
            </a:r>
            <a:r>
              <a:rPr lang="en-US" dirty="0">
                <a:solidFill>
                  <a:srgbClr val="000000"/>
                </a:solidFill>
                <a:latin typeface="Calibri" charset="0"/>
                <a:ea typeface="Calibri" charset="0"/>
                <a:cs typeface="Calibri" charset="0"/>
              </a:rPr>
              <a:t> </a:t>
            </a:r>
            <a:r>
              <a:rPr lang="en-US" dirty="0" err="1">
                <a:solidFill>
                  <a:srgbClr val="6A3E3E"/>
                </a:solidFill>
                <a:latin typeface="Calibri" charset="0"/>
                <a:ea typeface="Calibri" charset="0"/>
                <a:cs typeface="Calibri" charset="0"/>
              </a:rPr>
              <a:t>restTemplate</a:t>
            </a:r>
            <a:r>
              <a:rPr lang="en-US" dirty="0">
                <a:solidFill>
                  <a:srgbClr val="000000"/>
                </a:solidFill>
                <a:latin typeface="Calibri" charset="0"/>
                <a:ea typeface="Calibri" charset="0"/>
                <a:cs typeface="Calibri" charset="0"/>
              </a:rPr>
              <a:t> =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RestTemplate</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ResponseEntity</a:t>
            </a:r>
            <a:r>
              <a:rPr lang="en-US" dirty="0">
                <a:solidFill>
                  <a:srgbClr val="000000"/>
                </a:solidFill>
                <a:latin typeface="Calibri" charset="0"/>
                <a:ea typeface="Calibri" charset="0"/>
                <a:cs typeface="Calibri" charset="0"/>
              </a:rPr>
              <a:t>&lt;String&gt; </a:t>
            </a:r>
            <a:r>
              <a:rPr lang="en-US" dirty="0">
                <a:solidFill>
                  <a:srgbClr val="6A3E3E"/>
                </a:solidFill>
                <a:latin typeface="Calibri" charset="0"/>
                <a:ea typeface="Calibri" charset="0"/>
                <a:cs typeface="Calibri" charset="0"/>
              </a:rPr>
              <a:t>response</a:t>
            </a:r>
            <a:r>
              <a:rPr lang="en-US" dirty="0">
                <a:solidFill>
                  <a:srgbClr val="000000"/>
                </a:solidFill>
                <a:latin typeface="Calibri" charset="0"/>
                <a:ea typeface="Calibri" charset="0"/>
                <a:cs typeface="Calibri" charset="0"/>
              </a:rPr>
              <a:t> = 	</a:t>
            </a:r>
            <a:r>
              <a:rPr lang="en-US" dirty="0" err="1">
                <a:solidFill>
                  <a:srgbClr val="6A3E3E"/>
                </a:solidFill>
                <a:latin typeface="Calibri" charset="0"/>
                <a:ea typeface="Calibri" charset="0"/>
                <a:cs typeface="Calibri" charset="0"/>
              </a:rPr>
              <a:t>restTemplate</a:t>
            </a:r>
            <a:r>
              <a:rPr lang="en-US" dirty="0" err="1">
                <a:solidFill>
                  <a:srgbClr val="000000"/>
                </a:solidFill>
                <a:latin typeface="Calibri" charset="0"/>
                <a:ea typeface="Calibri" charset="0"/>
                <a:cs typeface="Calibri" charset="0"/>
              </a:rPr>
              <a:t>.getForEntity</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"http://localhost:8080/frauds"</a:t>
            </a:r>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String.</a:t>
            </a:r>
            <a:r>
              <a:rPr lang="en-US" b="1" dirty="0" err="1">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BDDAssertions.</a:t>
            </a:r>
            <a:r>
              <a:rPr lang="en-US" i="1" dirty="0" err="1">
                <a:solidFill>
                  <a:srgbClr val="000000"/>
                </a:solidFill>
                <a:latin typeface="Calibri" charset="0"/>
                <a:ea typeface="Calibri" charset="0"/>
                <a:cs typeface="Calibri" charset="0"/>
              </a:rPr>
              <a:t>then</a:t>
            </a:r>
            <a:r>
              <a:rPr lang="en-US" i="1" dirty="0">
                <a:solidFill>
                  <a:srgbClr val="000000"/>
                </a:solidFill>
                <a:latin typeface="Calibri" charset="0"/>
                <a:ea typeface="Calibri" charset="0"/>
                <a:cs typeface="Calibri" charset="0"/>
              </a:rPr>
              <a:t>(</a:t>
            </a:r>
            <a:r>
              <a:rPr lang="en-US" i="1" dirty="0" err="1">
                <a:solidFill>
                  <a:srgbClr val="6A3E3E"/>
                </a:solidFill>
                <a:latin typeface="Calibri" charset="0"/>
                <a:ea typeface="Calibri" charset="0"/>
                <a:cs typeface="Calibri" charset="0"/>
              </a:rPr>
              <a:t>response</a:t>
            </a:r>
            <a:r>
              <a:rPr lang="en-US" i="1" dirty="0" err="1">
                <a:solidFill>
                  <a:srgbClr val="000000"/>
                </a:solidFill>
                <a:latin typeface="Calibri" charset="0"/>
                <a:ea typeface="Calibri" charset="0"/>
                <a:cs typeface="Calibri" charset="0"/>
              </a:rPr>
              <a:t>.getStatusCodeValue</a:t>
            </a:r>
            <a:r>
              <a:rPr lang="en-US" i="1" dirty="0">
                <a:solidFill>
                  <a:srgbClr val="000000"/>
                </a:solidFill>
                <a:latin typeface="Calibri" charset="0"/>
                <a:ea typeface="Calibri" charset="0"/>
                <a:cs typeface="Calibri" charset="0"/>
              </a:rPr>
              <a:t>()).</a:t>
            </a:r>
            <a:r>
              <a:rPr lang="en-US" i="1" dirty="0" err="1">
                <a:solidFill>
                  <a:srgbClr val="000000"/>
                </a:solidFill>
                <a:latin typeface="Calibri" charset="0"/>
                <a:ea typeface="Calibri" charset="0"/>
                <a:cs typeface="Calibri" charset="0"/>
              </a:rPr>
              <a:t>isEqualTo</a:t>
            </a:r>
            <a:r>
              <a:rPr lang="en-US" i="1" dirty="0">
                <a:solidFill>
                  <a:srgbClr val="000000"/>
                </a:solidFill>
                <a:latin typeface="Calibri" charset="0"/>
                <a:ea typeface="Calibri" charset="0"/>
                <a:cs typeface="Calibri" charset="0"/>
              </a:rPr>
              <a:t>(200);</a:t>
            </a:r>
          </a:p>
          <a:p>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BDDAssertions.</a:t>
            </a:r>
            <a:r>
              <a:rPr lang="en-US" i="1" dirty="0" err="1">
                <a:solidFill>
                  <a:srgbClr val="000000"/>
                </a:solidFill>
                <a:latin typeface="Calibri" charset="0"/>
                <a:ea typeface="Calibri" charset="0"/>
                <a:cs typeface="Calibri" charset="0"/>
              </a:rPr>
              <a:t>then</a:t>
            </a:r>
            <a:r>
              <a:rPr lang="en-US" i="1" dirty="0">
                <a:solidFill>
                  <a:srgbClr val="000000"/>
                </a:solidFill>
                <a:latin typeface="Calibri" charset="0"/>
                <a:ea typeface="Calibri" charset="0"/>
                <a:cs typeface="Calibri" charset="0"/>
              </a:rPr>
              <a:t>(</a:t>
            </a:r>
            <a:r>
              <a:rPr lang="en-US" i="1" dirty="0" err="1">
                <a:solidFill>
                  <a:srgbClr val="6A3E3E"/>
                </a:solidFill>
                <a:latin typeface="Calibri" charset="0"/>
                <a:ea typeface="Calibri" charset="0"/>
                <a:cs typeface="Calibri" charset="0"/>
              </a:rPr>
              <a:t>response</a:t>
            </a:r>
            <a:r>
              <a:rPr lang="en-US" i="1" dirty="0" err="1">
                <a:solidFill>
                  <a:srgbClr val="000000"/>
                </a:solidFill>
                <a:latin typeface="Calibri" charset="0"/>
                <a:ea typeface="Calibri" charset="0"/>
                <a:cs typeface="Calibri" charset="0"/>
              </a:rPr>
              <a:t>.getBody</a:t>
            </a:r>
            <a:r>
              <a:rPr lang="en-US" i="1" dirty="0">
                <a:solidFill>
                  <a:srgbClr val="000000"/>
                </a:solidFill>
                <a:latin typeface="Calibri" charset="0"/>
                <a:ea typeface="Calibri" charset="0"/>
                <a:cs typeface="Calibri" charset="0"/>
              </a:rPr>
              <a:t>()).</a:t>
            </a:r>
            <a:r>
              <a:rPr lang="en-US" i="1" dirty="0" err="1">
                <a:solidFill>
                  <a:srgbClr val="000000"/>
                </a:solidFill>
                <a:latin typeface="Calibri" charset="0"/>
                <a:ea typeface="Calibri" charset="0"/>
                <a:cs typeface="Calibri" charset="0"/>
              </a:rPr>
              <a:t>isEqualTo</a:t>
            </a:r>
            <a:r>
              <a:rPr lang="en-US" i="1" dirty="0">
                <a:solidFill>
                  <a:srgbClr val="000000"/>
                </a:solidFill>
                <a:latin typeface="Calibri" charset="0"/>
                <a:ea typeface="Calibri" charset="0"/>
                <a:cs typeface="Calibri" charset="0"/>
              </a:rPr>
              <a:t>(</a:t>
            </a:r>
            <a:r>
              <a:rPr lang="en-US" i="1" dirty="0" err="1">
                <a:solidFill>
                  <a:srgbClr val="6A3E3E"/>
                </a:solidFill>
                <a:latin typeface="Calibri" charset="0"/>
                <a:ea typeface="Calibri" charset="0"/>
                <a:cs typeface="Calibri" charset="0"/>
              </a:rPr>
              <a:t>json</a:t>
            </a:r>
            <a:r>
              <a:rPr lang="en-US" i="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p>
          <a:p>
            <a:endParaRPr lang="en-US" dirty="0">
              <a:latin typeface="Calibri" charset="0"/>
              <a:ea typeface="Calibri" charset="0"/>
              <a:cs typeface="Calibri" charset="0"/>
            </a:endParaRPr>
          </a:p>
          <a:p>
            <a:r>
              <a:rPr lang="en-US"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cxnSp>
        <p:nvCxnSpPr>
          <p:cNvPr id="6" name="Straight Arrow Connector 5"/>
          <p:cNvCxnSpPr/>
          <p:nvPr/>
        </p:nvCxnSpPr>
        <p:spPr>
          <a:xfrm flipH="1">
            <a:off x="3886200" y="2057400"/>
            <a:ext cx="59556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6189" y="1872734"/>
            <a:ext cx="2443939" cy="369332"/>
          </a:xfrm>
          <a:prstGeom prst="rect">
            <a:avLst/>
          </a:prstGeom>
          <a:noFill/>
        </p:spPr>
        <p:txBody>
          <a:bodyPr wrap="none" rtlCol="0">
            <a:spAutoFit/>
          </a:bodyPr>
          <a:lstStyle/>
          <a:p>
            <a:r>
              <a:rPr lang="en-US" dirty="0"/>
              <a:t>Server starts at </a:t>
            </a:r>
            <a:r>
              <a:rPr lang="en-US"/>
              <a:t>this port</a:t>
            </a:r>
          </a:p>
        </p:txBody>
      </p:sp>
    </p:spTree>
    <p:extLst>
      <p:ext uri="{BB962C8B-B14F-4D97-AF65-F5344CB8AC3E}">
        <p14:creationId xmlns:p14="http://schemas.microsoft.com/office/powerpoint/2010/main" val="71931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Create a </a:t>
            </a:r>
            <a:r>
              <a:rPr lang="en-US" dirty="0" err="1"/>
              <a:t>Microservice</a:t>
            </a:r>
            <a:endParaRPr lang="en-IN" sz="2900" dirty="0"/>
          </a:p>
        </p:txBody>
      </p:sp>
      <p:sp>
        <p:nvSpPr>
          <p:cNvPr id="4" name="Text Placeholder 2"/>
          <p:cNvSpPr>
            <a:spLocks noGrp="1"/>
          </p:cNvSpPr>
          <p:nvPr>
            <p:ph type="body" sz="quarter" idx="10"/>
          </p:nvPr>
        </p:nvSpPr>
        <p:spPr>
          <a:xfrm>
            <a:off x="276720" y="880800"/>
            <a:ext cx="8410080" cy="643200"/>
          </a:xfrm>
        </p:spPr>
        <p:txBody>
          <a:bodyPr>
            <a:noAutofit/>
          </a:bodyPr>
          <a:lstStyle/>
          <a:p>
            <a:pPr eaLnBrk="0" fontAlgn="base" hangingPunct="0">
              <a:spcBef>
                <a:spcPct val="0"/>
              </a:spcBef>
              <a:spcAft>
                <a:spcPct val="0"/>
              </a:spcAft>
            </a:pPr>
            <a:r>
              <a:rPr lang="en-US" sz="1800" dirty="0"/>
              <a:t>Create a Producer project with web, actuator, verifier, as dependency</a:t>
            </a:r>
          </a:p>
          <a:p>
            <a:pPr eaLnBrk="0" fontAlgn="base" hangingPunct="0">
              <a:spcBef>
                <a:spcPct val="0"/>
              </a:spcBef>
              <a:spcAft>
                <a:spcPct val="0"/>
              </a:spcAft>
            </a:pPr>
            <a:r>
              <a:rPr lang="en-US" altLang="en-US" sz="1800" dirty="0">
                <a:solidFill>
                  <a:schemeClr val="tx1"/>
                </a:solidFill>
                <a:latin typeface="Calibri" charset="0"/>
                <a:ea typeface="Calibri" charset="0"/>
                <a:cs typeface="Calibri" charset="0"/>
              </a:rPr>
              <a:t>Create a </a:t>
            </a:r>
            <a:r>
              <a:rPr lang="en-US" altLang="en-US" sz="1800" dirty="0" err="1">
                <a:solidFill>
                  <a:schemeClr val="tx1"/>
                </a:solidFill>
                <a:latin typeface="Calibri" charset="0"/>
                <a:ea typeface="Calibri" charset="0"/>
                <a:cs typeface="Calibri" charset="0"/>
              </a:rPr>
              <a:t>FraudController</a:t>
            </a:r>
            <a:r>
              <a:rPr lang="en-US" altLang="en-US" sz="1800" dirty="0">
                <a:solidFill>
                  <a:schemeClr val="tx1"/>
                </a:solidFill>
                <a:latin typeface="Calibri" charset="0"/>
                <a:ea typeface="Calibri" charset="0"/>
                <a:cs typeface="Calibri" charset="0"/>
              </a:rPr>
              <a:t> as follows :</a:t>
            </a:r>
          </a:p>
        </p:txBody>
      </p:sp>
      <p:sp>
        <p:nvSpPr>
          <p:cNvPr id="3" name="Rectangle 2"/>
          <p:cNvSpPr/>
          <p:nvPr/>
        </p:nvSpPr>
        <p:spPr>
          <a:xfrm>
            <a:off x="287606" y="1681843"/>
            <a:ext cx="8562480" cy="2308324"/>
          </a:xfrm>
          <a:prstGeom prst="rect">
            <a:avLst/>
          </a:prstGeom>
          <a:ln>
            <a:solidFill>
              <a:schemeClr val="accent1"/>
            </a:solidFill>
          </a:ln>
        </p:spPr>
        <p:txBody>
          <a:bodyPr wrap="square">
            <a:spAutoFit/>
          </a:bodyPr>
          <a:lstStyle/>
          <a:p>
            <a:r>
              <a:rPr lang="en-US" dirty="0"/>
              <a:t>@</a:t>
            </a:r>
            <a:r>
              <a:rPr lang="en-US" dirty="0" err="1"/>
              <a:t>RestController</a:t>
            </a:r>
            <a:endParaRPr lang="en-US" dirty="0"/>
          </a:p>
          <a:p>
            <a:r>
              <a:rPr lang="en-US" b="1" dirty="0"/>
              <a:t>public class </a:t>
            </a:r>
            <a:r>
              <a:rPr lang="en-US" b="1" dirty="0" err="1"/>
              <a:t>FraudController</a:t>
            </a:r>
            <a:r>
              <a:rPr lang="en-US" b="1" dirty="0"/>
              <a:t> {</a:t>
            </a:r>
          </a:p>
          <a:p>
            <a:r>
              <a:rPr lang="en-US" dirty="0"/>
              <a:t>	@</a:t>
            </a:r>
            <a:r>
              <a:rPr lang="en-US" dirty="0" err="1"/>
              <a:t>RequestMapping</a:t>
            </a:r>
            <a:r>
              <a:rPr lang="en-US" dirty="0"/>
              <a:t>("/frauds")</a:t>
            </a:r>
          </a:p>
          <a:p>
            <a:r>
              <a:rPr lang="en-US" dirty="0"/>
              <a:t>	</a:t>
            </a:r>
            <a:r>
              <a:rPr lang="en-US" b="1" dirty="0"/>
              <a:t>public </a:t>
            </a:r>
            <a:r>
              <a:rPr lang="en-US" b="1" dirty="0" err="1"/>
              <a:t>ResponseEntity</a:t>
            </a:r>
            <a:r>
              <a:rPr lang="en-US" b="1" dirty="0"/>
              <a:t>&lt;List&lt;String&gt;&gt; </a:t>
            </a:r>
            <a:r>
              <a:rPr lang="en-US" b="1" dirty="0" err="1"/>
              <a:t>getFrauds</a:t>
            </a:r>
            <a:r>
              <a:rPr lang="en-US" b="1" dirty="0"/>
              <a:t>()</a:t>
            </a:r>
          </a:p>
          <a:p>
            <a:r>
              <a:rPr lang="en-US" dirty="0"/>
              <a:t>	{</a:t>
            </a:r>
          </a:p>
          <a:p>
            <a:r>
              <a:rPr lang="en-US" dirty="0"/>
              <a:t>		</a:t>
            </a:r>
            <a:r>
              <a:rPr lang="en-US" b="1" dirty="0"/>
              <a:t>return </a:t>
            </a:r>
            <a:r>
              <a:rPr lang="en-US" b="1" dirty="0" err="1"/>
              <a:t>ResponseEntity.</a:t>
            </a:r>
            <a:r>
              <a:rPr lang="en-US" b="1" i="1" dirty="0" err="1"/>
              <a:t>status</a:t>
            </a:r>
            <a:r>
              <a:rPr lang="en-US" b="1" i="1" dirty="0"/>
              <a:t>(200).body(</a:t>
            </a:r>
            <a:r>
              <a:rPr lang="en-US" b="1" i="1" dirty="0" err="1"/>
              <a:t>Arrays.asList</a:t>
            </a:r>
            <a:r>
              <a:rPr lang="en-US" b="1" i="1" dirty="0"/>
              <a:t>("A","B"));</a:t>
            </a:r>
          </a:p>
          <a:p>
            <a:r>
              <a:rPr lang="en-US" dirty="0"/>
              <a:t>	}</a:t>
            </a:r>
          </a:p>
          <a:p>
            <a:r>
              <a:rPr lang="en-US" dirty="0"/>
              <a:t>}</a:t>
            </a:r>
            <a:endParaRPr lang="en-US" dirty="0">
              <a:latin typeface="Calibri" charset="0"/>
              <a:ea typeface="Calibri" charset="0"/>
              <a:cs typeface="Calibri" charset="0"/>
            </a:endParaRPr>
          </a:p>
        </p:txBody>
      </p:sp>
      <p:sp>
        <p:nvSpPr>
          <p:cNvPr id="7" name="Text Placeholder 2"/>
          <p:cNvSpPr txBox="1">
            <a:spLocks/>
          </p:cNvSpPr>
          <p:nvPr/>
        </p:nvSpPr>
        <p:spPr>
          <a:xfrm>
            <a:off x="276720" y="4148010"/>
            <a:ext cx="8410080" cy="643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pPr>
            <a:r>
              <a:rPr lang="en-US" sz="1800" dirty="0"/>
              <a:t>Create a contracts folder under </a:t>
            </a:r>
            <a:r>
              <a:rPr lang="en-US" sz="1800" dirty="0" err="1"/>
              <a:t>src</a:t>
            </a:r>
            <a:r>
              <a:rPr lang="en-US" sz="1800" dirty="0"/>
              <a:t>/test/resources</a:t>
            </a:r>
          </a:p>
          <a:p>
            <a:pPr eaLnBrk="0" fontAlgn="base" hangingPunct="0">
              <a:spcBef>
                <a:spcPct val="0"/>
              </a:spcBef>
              <a:spcAft>
                <a:spcPct val="0"/>
              </a:spcAft>
            </a:pPr>
            <a:r>
              <a:rPr lang="en-US" altLang="en-US" sz="1800" dirty="0">
                <a:solidFill>
                  <a:schemeClr val="tx1"/>
                </a:solidFill>
                <a:latin typeface="Calibri" charset="0"/>
                <a:ea typeface="Calibri" charset="0"/>
                <a:cs typeface="Calibri" charset="0"/>
              </a:rPr>
              <a:t>Create a file </a:t>
            </a:r>
            <a:r>
              <a:rPr lang="en-US" altLang="en-US" sz="1800" dirty="0" err="1">
                <a:solidFill>
                  <a:schemeClr val="tx1"/>
                </a:solidFill>
                <a:latin typeface="Calibri" charset="0"/>
                <a:ea typeface="Calibri" charset="0"/>
                <a:cs typeface="Calibri" charset="0"/>
              </a:rPr>
              <a:t>shouldreturnlistoffrsuds.groovy</a:t>
            </a:r>
            <a:r>
              <a:rPr lang="en-US" altLang="en-US" sz="1800" dirty="0">
                <a:solidFill>
                  <a:schemeClr val="tx1"/>
                </a:solidFill>
                <a:latin typeface="Calibri" charset="0"/>
                <a:ea typeface="Calibri" charset="0"/>
                <a:cs typeface="Calibri" charset="0"/>
              </a:rPr>
              <a:t> under contracts folder</a:t>
            </a:r>
          </a:p>
        </p:txBody>
      </p:sp>
    </p:spTree>
    <p:extLst>
      <p:ext uri="{BB962C8B-B14F-4D97-AF65-F5344CB8AC3E}">
        <p14:creationId xmlns:p14="http://schemas.microsoft.com/office/powerpoint/2010/main" val="139514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Groovy  File</a:t>
            </a:r>
            <a:endParaRPr lang="en-IN" sz="2900" dirty="0"/>
          </a:p>
        </p:txBody>
      </p:sp>
      <p:sp>
        <p:nvSpPr>
          <p:cNvPr id="6" name="Rectangle 5"/>
          <p:cNvSpPr/>
          <p:nvPr/>
        </p:nvSpPr>
        <p:spPr>
          <a:xfrm>
            <a:off x="1295400" y="1219200"/>
            <a:ext cx="6248400" cy="3416320"/>
          </a:xfrm>
          <a:prstGeom prst="rect">
            <a:avLst/>
          </a:prstGeom>
          <a:ln>
            <a:solidFill>
              <a:schemeClr val="accent1"/>
            </a:solidFill>
          </a:ln>
        </p:spPr>
        <p:txBody>
          <a:bodyPr wrap="square">
            <a:spAutoFit/>
          </a:bodyPr>
          <a:lstStyle/>
          <a:p>
            <a:r>
              <a:rPr lang="en-US" b="1" dirty="0">
                <a:solidFill>
                  <a:srgbClr val="7F0055"/>
                </a:solidFill>
                <a:latin typeface="Calibri" charset="0"/>
                <a:ea typeface="Calibri" charset="0"/>
                <a:cs typeface="Calibri" charset="0"/>
              </a:rPr>
              <a:t>import</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org.springframework.cloud.contract.spec.Contract</a:t>
            </a:r>
            <a:endParaRPr lang="en-US" dirty="0">
              <a:latin typeface="Calibri" charset="0"/>
              <a:ea typeface="Calibri" charset="0"/>
              <a:cs typeface="Calibri" charset="0"/>
            </a:endParaRPr>
          </a:p>
          <a:p>
            <a:r>
              <a:rPr lang="en-US" dirty="0" err="1">
                <a:solidFill>
                  <a:srgbClr val="000000"/>
                </a:solidFill>
                <a:latin typeface="Calibri" charset="0"/>
                <a:ea typeface="Calibri" charset="0"/>
                <a:cs typeface="Calibri" charset="0"/>
              </a:rPr>
              <a:t>Contract.</a:t>
            </a:r>
            <a:r>
              <a:rPr lang="en-US" i="1" dirty="0" err="1">
                <a:solidFill>
                  <a:srgbClr val="000000"/>
                </a:solidFill>
                <a:latin typeface="Calibri" charset="0"/>
                <a:ea typeface="Calibri" charset="0"/>
                <a:cs typeface="Calibri" charset="0"/>
              </a:rPr>
              <a:t>make</a:t>
            </a:r>
            <a:r>
              <a:rPr lang="en-US" i="1" dirty="0">
                <a:solidFill>
                  <a:srgbClr val="000000"/>
                </a:solidFill>
                <a:latin typeface="Calibri" charset="0"/>
                <a:ea typeface="Calibri" charset="0"/>
                <a:cs typeface="Calibri" charset="0"/>
              </a:rPr>
              <a:t> { </a:t>
            </a:r>
          </a:p>
          <a:p>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description:</a:t>
            </a:r>
            <a:r>
              <a:rPr lang="en-US" dirty="0" err="1">
                <a:solidFill>
                  <a:srgbClr val="2A00FF"/>
                </a:solidFill>
                <a:latin typeface="Calibri" charset="0"/>
                <a:ea typeface="Calibri" charset="0"/>
                <a:cs typeface="Calibri" charset="0"/>
              </a:rPr>
              <a:t>"Should</a:t>
            </a:r>
            <a:r>
              <a:rPr lang="en-US" dirty="0">
                <a:solidFill>
                  <a:srgbClr val="2A00FF"/>
                </a:solidFill>
                <a:latin typeface="Calibri" charset="0"/>
                <a:ea typeface="Calibri" charset="0"/>
                <a:cs typeface="Calibri" charset="0"/>
              </a:rPr>
              <a:t> return list of frauds"</a:t>
            </a:r>
          </a:p>
          <a:p>
            <a:r>
              <a:rPr lang="en-US" dirty="0">
                <a:solidFill>
                  <a:srgbClr val="000000"/>
                </a:solidFill>
                <a:latin typeface="Calibri" charset="0"/>
                <a:ea typeface="Calibri" charset="0"/>
                <a:cs typeface="Calibri" charset="0"/>
              </a:rPr>
              <a:t>	</a:t>
            </a:r>
            <a:r>
              <a:rPr lang="en-US" u="sng" dirty="0">
                <a:solidFill>
                  <a:srgbClr val="000000"/>
                </a:solidFill>
                <a:latin typeface="Calibri" charset="0"/>
                <a:ea typeface="Calibri" charset="0"/>
                <a:cs typeface="Calibri" charset="0"/>
              </a:rPr>
              <a:t>request{</a:t>
            </a:r>
          </a:p>
          <a:p>
            <a:r>
              <a:rPr lang="en-US" dirty="0">
                <a:solidFill>
                  <a:srgbClr val="000000"/>
                </a:solidFill>
                <a:latin typeface="Calibri" charset="0"/>
                <a:ea typeface="Calibri" charset="0"/>
                <a:cs typeface="Calibri" charset="0"/>
              </a:rPr>
              <a:t>		</a:t>
            </a:r>
            <a:r>
              <a:rPr lang="en-US" u="sng" dirty="0" err="1">
                <a:solidFill>
                  <a:srgbClr val="000000"/>
                </a:solidFill>
                <a:latin typeface="Calibri" charset="0"/>
                <a:ea typeface="Calibri" charset="0"/>
                <a:cs typeface="Calibri" charset="0"/>
              </a:rPr>
              <a:t>url</a:t>
            </a:r>
            <a:r>
              <a:rPr lang="en-US" u="sng" dirty="0">
                <a:solidFill>
                  <a:srgbClr val="000000"/>
                </a:solidFill>
                <a:latin typeface="Calibri" charset="0"/>
                <a:ea typeface="Calibri" charset="0"/>
                <a:cs typeface="Calibri" charset="0"/>
              </a:rPr>
              <a:t> </a:t>
            </a:r>
            <a:r>
              <a:rPr lang="en-US" u="sng" dirty="0">
                <a:solidFill>
                  <a:srgbClr val="2A00FF"/>
                </a:solidFill>
                <a:latin typeface="Calibri" charset="0"/>
                <a:ea typeface="Calibri" charset="0"/>
                <a:cs typeface="Calibri" charset="0"/>
              </a:rPr>
              <a:t>"/frauds"</a:t>
            </a:r>
          </a:p>
          <a:p>
            <a:r>
              <a:rPr lang="en-US" dirty="0">
                <a:solidFill>
                  <a:srgbClr val="000000"/>
                </a:solidFill>
                <a:latin typeface="Calibri" charset="0"/>
                <a:ea typeface="Calibri" charset="0"/>
                <a:cs typeface="Calibri" charset="0"/>
              </a:rPr>
              <a:t>		</a:t>
            </a:r>
            <a:r>
              <a:rPr lang="en-US" u="sng" dirty="0">
                <a:solidFill>
                  <a:srgbClr val="000000"/>
                </a:solidFill>
                <a:latin typeface="Calibri" charset="0"/>
                <a:ea typeface="Calibri" charset="0"/>
                <a:cs typeface="Calibri" charset="0"/>
              </a:rPr>
              <a:t>method GET()</a:t>
            </a:r>
          </a:p>
          <a:p>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u="sng" dirty="0">
                <a:solidFill>
                  <a:srgbClr val="000000"/>
                </a:solidFill>
                <a:latin typeface="Calibri" charset="0"/>
                <a:ea typeface="Calibri" charset="0"/>
                <a:cs typeface="Calibri" charset="0"/>
              </a:rPr>
              <a:t>response{</a:t>
            </a:r>
          </a:p>
          <a:p>
            <a:r>
              <a:rPr lang="is-IS" dirty="0">
                <a:solidFill>
                  <a:srgbClr val="000000"/>
                </a:solidFill>
                <a:latin typeface="Calibri" charset="0"/>
                <a:ea typeface="Calibri" charset="0"/>
                <a:cs typeface="Calibri" charset="0"/>
              </a:rPr>
              <a:t>		</a:t>
            </a:r>
            <a:r>
              <a:rPr lang="is-IS" u="sng" dirty="0">
                <a:solidFill>
                  <a:srgbClr val="000000"/>
                </a:solidFill>
                <a:latin typeface="Calibri" charset="0"/>
                <a:ea typeface="Calibri" charset="0"/>
                <a:cs typeface="Calibri" charset="0"/>
              </a:rPr>
              <a:t>status 200</a:t>
            </a:r>
          </a:p>
          <a:p>
            <a:r>
              <a:rPr lang="mr-IN" dirty="0">
                <a:solidFill>
                  <a:srgbClr val="000000"/>
                </a:solidFill>
                <a:latin typeface="Calibri" charset="0"/>
                <a:ea typeface="Calibri" charset="0"/>
                <a:cs typeface="Calibri" charset="0"/>
              </a:rPr>
              <a:t>		</a:t>
            </a:r>
            <a:r>
              <a:rPr lang="mr-IN" u="sng" dirty="0" err="1">
                <a:solidFill>
                  <a:srgbClr val="000000"/>
                </a:solidFill>
                <a:latin typeface="Calibri" charset="0"/>
                <a:ea typeface="Calibri" charset="0"/>
                <a:cs typeface="Calibri" charset="0"/>
              </a:rPr>
              <a:t>body</a:t>
            </a:r>
            <a:r>
              <a:rPr lang="mr-IN" u="sng" dirty="0">
                <a:solidFill>
                  <a:srgbClr val="000000"/>
                </a:solidFill>
                <a:latin typeface="Calibri" charset="0"/>
                <a:ea typeface="Calibri" charset="0"/>
                <a:cs typeface="Calibri" charset="0"/>
              </a:rPr>
              <a:t>([</a:t>
            </a:r>
            <a:r>
              <a:rPr lang="mr-IN" u="sng" dirty="0">
                <a:solidFill>
                  <a:srgbClr val="2A00FF"/>
                </a:solidFill>
                <a:latin typeface="Calibri" charset="0"/>
                <a:ea typeface="Calibri" charset="0"/>
                <a:cs typeface="Calibri" charset="0"/>
              </a:rPr>
              <a:t>"A"</a:t>
            </a:r>
            <a:r>
              <a:rPr lang="mr-IN" u="sng" dirty="0">
                <a:solidFill>
                  <a:srgbClr val="000000"/>
                </a:solidFill>
                <a:latin typeface="Calibri" charset="0"/>
                <a:ea typeface="Calibri" charset="0"/>
                <a:cs typeface="Calibri" charset="0"/>
              </a:rPr>
              <a:t>,</a:t>
            </a:r>
            <a:r>
              <a:rPr lang="mr-IN" u="sng" dirty="0">
                <a:solidFill>
                  <a:srgbClr val="2A00FF"/>
                </a:solidFill>
                <a:latin typeface="Calibri" charset="0"/>
                <a:ea typeface="Calibri" charset="0"/>
                <a:cs typeface="Calibri" charset="0"/>
              </a:rPr>
              <a:t>"B"</a:t>
            </a:r>
            <a:r>
              <a:rPr lang="mr-IN" u="sng" dirty="0">
                <a:solidFill>
                  <a:srgbClr val="000000"/>
                </a:solidFill>
                <a:latin typeface="Calibri" charset="0"/>
                <a:ea typeface="Calibri" charset="0"/>
                <a:cs typeface="Calibri" charset="0"/>
              </a:rPr>
              <a:t>])</a:t>
            </a:r>
          </a:p>
          <a:p>
            <a:r>
              <a:rPr lang="mr-IN" dirty="0">
                <a:solidFill>
                  <a:srgbClr val="000000"/>
                </a:solidFill>
                <a:latin typeface="Calibri" charset="0"/>
                <a:ea typeface="Calibri" charset="0"/>
                <a:cs typeface="Calibri" charset="0"/>
              </a:rPr>
              <a:t>	}</a:t>
            </a:r>
          </a:p>
          <a:p>
            <a:r>
              <a:rPr lang="mr-IN"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517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Add </a:t>
            </a:r>
            <a:r>
              <a:rPr lang="en-US" dirty="0" err="1"/>
              <a:t>PlugIn</a:t>
            </a:r>
            <a:r>
              <a:rPr lang="en-US" dirty="0"/>
              <a:t> to Verify Contract</a:t>
            </a:r>
            <a:endParaRPr lang="en-IN" sz="2900" dirty="0"/>
          </a:p>
        </p:txBody>
      </p:sp>
      <p:sp>
        <p:nvSpPr>
          <p:cNvPr id="3" name="Rectangle 2"/>
          <p:cNvSpPr/>
          <p:nvPr/>
        </p:nvSpPr>
        <p:spPr>
          <a:xfrm>
            <a:off x="276720" y="762000"/>
            <a:ext cx="8562480" cy="2585323"/>
          </a:xfrm>
          <a:prstGeom prst="rect">
            <a:avLst/>
          </a:prstGeom>
          <a:ln>
            <a:solidFill>
              <a:schemeClr val="accent1"/>
            </a:solidFill>
          </a:ln>
        </p:spPr>
        <p:txBody>
          <a:bodyPr wrap="square">
            <a:spAutoFit/>
          </a:bodyPr>
          <a:lstStyle/>
          <a:p>
            <a:r>
              <a:rPr lang="en-US" dirty="0"/>
              <a:t>&lt;plugin&gt;</a:t>
            </a:r>
          </a:p>
          <a:p>
            <a:r>
              <a:rPr lang="en-US" dirty="0"/>
              <a:t>	&lt;</a:t>
            </a:r>
            <a:r>
              <a:rPr lang="en-US" dirty="0" err="1"/>
              <a:t>groupId</a:t>
            </a:r>
            <a:r>
              <a:rPr lang="en-US" dirty="0"/>
              <a:t>&gt;</a:t>
            </a:r>
            <a:r>
              <a:rPr lang="en-US" dirty="0" err="1"/>
              <a:t>org.springframework.cloud</a:t>
            </a:r>
            <a:r>
              <a:rPr lang="en-US" dirty="0"/>
              <a:t>&lt;/</a:t>
            </a:r>
            <a:r>
              <a:rPr lang="en-US" dirty="0" err="1"/>
              <a:t>groupId</a:t>
            </a:r>
            <a:r>
              <a:rPr lang="en-US" dirty="0"/>
              <a:t>&gt;</a:t>
            </a:r>
          </a:p>
          <a:p>
            <a:r>
              <a:rPr lang="en-US" dirty="0"/>
              <a:t>	&lt;</a:t>
            </a:r>
            <a:r>
              <a:rPr lang="en-US" dirty="0" err="1"/>
              <a:t>artifactId</a:t>
            </a:r>
            <a:r>
              <a:rPr lang="en-US" dirty="0"/>
              <a:t>&gt;spring-cloud-contract-maven-plugin&lt;/</a:t>
            </a:r>
            <a:r>
              <a:rPr lang="en-US" dirty="0" err="1"/>
              <a:t>artifactId</a:t>
            </a:r>
            <a:r>
              <a:rPr lang="en-US" dirty="0"/>
              <a:t>&gt;</a:t>
            </a:r>
          </a:p>
          <a:p>
            <a:r>
              <a:rPr lang="en-US" dirty="0"/>
              <a:t>	&lt;version&gt;2.1.0.RELEASE&lt;/version&gt;</a:t>
            </a:r>
          </a:p>
          <a:p>
            <a:r>
              <a:rPr lang="en-US" dirty="0"/>
              <a:t>	&lt;extensions&gt;true&lt;/extensions&gt;</a:t>
            </a:r>
          </a:p>
          <a:p>
            <a:r>
              <a:rPr lang="en-US" dirty="0"/>
              <a:t>	&lt;configuration&gt;						&lt;</a:t>
            </a:r>
            <a:r>
              <a:rPr lang="en-US" dirty="0" err="1"/>
              <a:t>baseClassForTests</a:t>
            </a:r>
            <a:r>
              <a:rPr lang="en-US" dirty="0"/>
              <a:t>&gt;</a:t>
            </a:r>
            <a:r>
              <a:rPr lang="en-US" dirty="0" err="1"/>
              <a:t>com.techgatha.BaseClass</a:t>
            </a:r>
            <a:r>
              <a:rPr lang="en-US" dirty="0"/>
              <a:t>&lt;/</a:t>
            </a:r>
            <a:r>
              <a:rPr lang="en-US" dirty="0" err="1"/>
              <a:t>baseClassForTests</a:t>
            </a:r>
            <a:r>
              <a:rPr lang="en-US" dirty="0"/>
              <a:t>&gt;</a:t>
            </a:r>
          </a:p>
          <a:p>
            <a:r>
              <a:rPr lang="en-US" dirty="0"/>
              <a:t>	&lt;/configuration&gt;</a:t>
            </a:r>
          </a:p>
          <a:p>
            <a:r>
              <a:rPr lang="mr-IN" dirty="0"/>
              <a:t>&lt;/</a:t>
            </a:r>
            <a:r>
              <a:rPr lang="mr-IN" dirty="0" err="1"/>
              <a:t>plugin</a:t>
            </a:r>
            <a:r>
              <a:rPr lang="mr-IN" dirty="0"/>
              <a:t>&gt;</a:t>
            </a:r>
            <a:endParaRPr lang="en-US" dirty="0">
              <a:latin typeface="Calibri" charset="0"/>
              <a:ea typeface="Calibri" charset="0"/>
              <a:cs typeface="Calibri" charset="0"/>
            </a:endParaRPr>
          </a:p>
        </p:txBody>
      </p:sp>
      <p:sp>
        <p:nvSpPr>
          <p:cNvPr id="8" name="Text Placeholder 2"/>
          <p:cNvSpPr>
            <a:spLocks noGrp="1"/>
          </p:cNvSpPr>
          <p:nvPr>
            <p:ph type="body" sz="quarter" idx="10"/>
          </p:nvPr>
        </p:nvSpPr>
        <p:spPr>
          <a:xfrm>
            <a:off x="276720" y="3429000"/>
            <a:ext cx="8410080" cy="457200"/>
          </a:xfrm>
        </p:spPr>
        <p:txBody>
          <a:bodyPr>
            <a:noAutofit/>
          </a:bodyPr>
          <a:lstStyle/>
          <a:p>
            <a:pPr eaLnBrk="0" fontAlgn="base" hangingPunct="0">
              <a:spcBef>
                <a:spcPct val="0"/>
              </a:spcBef>
              <a:spcAft>
                <a:spcPct val="0"/>
              </a:spcAft>
            </a:pPr>
            <a:r>
              <a:rPr lang="en-US" sz="1800" dirty="0"/>
              <a:t>Create </a:t>
            </a:r>
            <a:r>
              <a:rPr lang="en-US" sz="1800" dirty="0" err="1"/>
              <a:t>BaseClass</a:t>
            </a:r>
            <a:r>
              <a:rPr lang="en-US" sz="1800" dirty="0"/>
              <a:t> under </a:t>
            </a:r>
            <a:r>
              <a:rPr lang="en-US" sz="1800" dirty="0" err="1"/>
              <a:t>src</a:t>
            </a:r>
            <a:r>
              <a:rPr lang="en-US" sz="1800" dirty="0"/>
              <a:t>/test/java folder as follows:</a:t>
            </a:r>
            <a:endParaRPr lang="en-US" altLang="en-US" sz="1800" dirty="0">
              <a:solidFill>
                <a:schemeClr val="tx1"/>
              </a:solidFill>
              <a:latin typeface="Calibri" charset="0"/>
              <a:ea typeface="Calibri" charset="0"/>
              <a:cs typeface="Calibri" charset="0"/>
            </a:endParaRPr>
          </a:p>
        </p:txBody>
      </p:sp>
      <p:sp>
        <p:nvSpPr>
          <p:cNvPr id="6" name="Rectangle 5"/>
          <p:cNvSpPr/>
          <p:nvPr/>
        </p:nvSpPr>
        <p:spPr>
          <a:xfrm>
            <a:off x="457200" y="3810000"/>
            <a:ext cx="8562480" cy="2862322"/>
          </a:xfrm>
          <a:prstGeom prst="rect">
            <a:avLst/>
          </a:prstGeom>
          <a:ln>
            <a:solidFill>
              <a:schemeClr val="accent1"/>
            </a:solidFill>
          </a:ln>
        </p:spPr>
        <p:txBody>
          <a:bodyPr wrap="square">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RunWith</a:t>
            </a:r>
            <a:r>
              <a:rPr lang="en-US"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SpringRunner.</a:t>
            </a:r>
            <a:r>
              <a:rPr lang="en-US" b="1" dirty="0" err="1">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a:t>
            </a: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SpringBootTest</a:t>
            </a:r>
            <a:r>
              <a:rPr lang="en-US" dirty="0">
                <a:solidFill>
                  <a:srgbClr val="000000"/>
                </a:solidFill>
                <a:latin typeface="Calibri" charset="0"/>
                <a:ea typeface="Calibri" charset="0"/>
                <a:cs typeface="Calibri" charset="0"/>
              </a:rPr>
              <a:t>(classes = </a:t>
            </a:r>
            <a:r>
              <a:rPr lang="en-US" dirty="0" err="1">
                <a:solidFill>
                  <a:srgbClr val="000000"/>
                </a:solidFill>
                <a:latin typeface="Calibri" charset="0"/>
                <a:ea typeface="Calibri" charset="0"/>
                <a:cs typeface="Calibri" charset="0"/>
              </a:rPr>
              <a:t>CloudContractProducerApplication.</a:t>
            </a:r>
            <a:r>
              <a:rPr lang="en-US" b="1" dirty="0" err="1">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BaseClass</a:t>
            </a:r>
            <a:r>
              <a:rPr lang="en-US" b="1"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Autowired</a:t>
            </a:r>
            <a:endParaRPr lang="en-US" dirty="0">
              <a:solidFill>
                <a:srgbClr val="646464"/>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FraudController</a:t>
            </a:r>
            <a:r>
              <a:rPr lang="en-US" b="1" dirty="0">
                <a:solidFill>
                  <a:srgbClr val="000000"/>
                </a:solidFill>
                <a:latin typeface="Calibri" charset="0"/>
                <a:ea typeface="Calibri" charset="0"/>
                <a:cs typeface="Calibri" charset="0"/>
              </a:rPr>
              <a:t> </a:t>
            </a:r>
            <a:r>
              <a:rPr lang="en-US" b="1" dirty="0">
                <a:solidFill>
                  <a:srgbClr val="0000C0"/>
                </a:solidFill>
                <a:latin typeface="Calibri" charset="0"/>
                <a:ea typeface="Calibri" charset="0"/>
                <a:cs typeface="Calibri" charset="0"/>
              </a:rPr>
              <a:t>controller</a:t>
            </a:r>
            <a:r>
              <a:rPr lang="en-US" b="1" dirty="0">
                <a:solidFill>
                  <a:srgbClr val="000000"/>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@Before</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void</a:t>
            </a:r>
            <a:r>
              <a:rPr lang="en-US" b="1" dirty="0">
                <a:solidFill>
                  <a:srgbClr val="000000"/>
                </a:solidFill>
                <a:latin typeface="Calibri" charset="0"/>
                <a:ea typeface="Calibri" charset="0"/>
                <a:cs typeface="Calibri" charset="0"/>
              </a:rPr>
              <a:t> setup()</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RestAssuredMockMvc.</a:t>
            </a:r>
            <a:r>
              <a:rPr lang="en-US" i="1" dirty="0" err="1">
                <a:solidFill>
                  <a:srgbClr val="000000"/>
                </a:solidFill>
                <a:latin typeface="Calibri" charset="0"/>
                <a:ea typeface="Calibri" charset="0"/>
                <a:cs typeface="Calibri" charset="0"/>
              </a:rPr>
              <a:t>standaloneSetup</a:t>
            </a:r>
            <a:r>
              <a:rPr lang="en-US" i="1" dirty="0">
                <a:solidFill>
                  <a:srgbClr val="000000"/>
                </a:solidFill>
                <a:latin typeface="Calibri" charset="0"/>
                <a:ea typeface="Calibri" charset="0"/>
                <a:cs typeface="Calibri" charset="0"/>
              </a:rPr>
              <a:t>(</a:t>
            </a:r>
            <a:r>
              <a:rPr lang="en-US" i="1" dirty="0">
                <a:solidFill>
                  <a:srgbClr val="0000C0"/>
                </a:solidFill>
                <a:latin typeface="Calibri" charset="0"/>
                <a:ea typeface="Calibri" charset="0"/>
                <a:cs typeface="Calibri" charset="0"/>
              </a:rPr>
              <a:t>controller</a:t>
            </a:r>
            <a:r>
              <a:rPr lang="en-US" i="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29087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Test the application</a:t>
            </a:r>
            <a:endParaRPr lang="en-IN" sz="2900" dirty="0"/>
          </a:p>
        </p:txBody>
      </p:sp>
      <p:sp>
        <p:nvSpPr>
          <p:cNvPr id="4" name="Text Placeholder 2"/>
          <p:cNvSpPr>
            <a:spLocks noGrp="1"/>
          </p:cNvSpPr>
          <p:nvPr>
            <p:ph type="body" sz="quarter" idx="10"/>
          </p:nvPr>
        </p:nvSpPr>
        <p:spPr>
          <a:xfrm>
            <a:off x="276720" y="880800"/>
            <a:ext cx="8410080" cy="643200"/>
          </a:xfrm>
        </p:spPr>
        <p:txBody>
          <a:bodyPr>
            <a:noAutofit/>
          </a:bodyPr>
          <a:lstStyle/>
          <a:p>
            <a:pPr eaLnBrk="0" fontAlgn="base" hangingPunct="0">
              <a:spcBef>
                <a:spcPct val="0"/>
              </a:spcBef>
              <a:spcAft>
                <a:spcPct val="0"/>
              </a:spcAft>
            </a:pPr>
            <a:r>
              <a:rPr lang="en-US" sz="1800" dirty="0"/>
              <a:t>If you run Maven install, under target/generated-sources/contracts/verifier, the test classes are generated.</a:t>
            </a:r>
          </a:p>
          <a:p>
            <a:pPr eaLnBrk="0" fontAlgn="base" hangingPunct="0">
              <a:spcBef>
                <a:spcPct val="0"/>
              </a:spcBef>
              <a:spcAft>
                <a:spcPct val="0"/>
              </a:spcAft>
            </a:pPr>
            <a:r>
              <a:rPr lang="en-US" sz="1800" dirty="0"/>
              <a:t>Run the Producer and the tests should pass</a:t>
            </a:r>
          </a:p>
          <a:p>
            <a:pPr eaLnBrk="0" fontAlgn="base" hangingPunct="0">
              <a:spcBef>
                <a:spcPct val="0"/>
              </a:spcBef>
              <a:spcAft>
                <a:spcPct val="0"/>
              </a:spcAft>
            </a:pPr>
            <a:r>
              <a:rPr lang="en-US" sz="1800" dirty="0"/>
              <a:t>Update the Consumer Test Class :</a:t>
            </a:r>
            <a:br>
              <a:rPr lang="en-US" sz="1800" dirty="0"/>
            </a:br>
            <a:r>
              <a:rPr lang="en-US" sz="1800" dirty="0"/>
              <a:t>	@</a:t>
            </a:r>
            <a:r>
              <a:rPr lang="en-US" sz="1800" dirty="0" err="1"/>
              <a:t>AutoConfigureStubRunner</a:t>
            </a:r>
            <a:r>
              <a:rPr lang="en-US" sz="1800" dirty="0"/>
              <a:t>(	</a:t>
            </a:r>
            <a:br>
              <a:rPr lang="en-US" sz="1800" dirty="0"/>
            </a:br>
            <a:r>
              <a:rPr lang="en-US" sz="1800" dirty="0"/>
              <a:t> 	ids = "</a:t>
            </a:r>
            <a:r>
              <a:rPr lang="en-US" sz="1800" dirty="0" err="1"/>
              <a:t>com.techgatha:CloudContractProducer</a:t>
            </a:r>
            <a:r>
              <a:rPr lang="en-US" sz="1800" dirty="0"/>
              <a:t>:+:stubs:9090”,</a:t>
            </a:r>
            <a:br>
              <a:rPr lang="en-US" sz="1800" dirty="0"/>
            </a:br>
            <a:r>
              <a:rPr lang="en-US" sz="1800" dirty="0"/>
              <a:t>	</a:t>
            </a:r>
            <a:r>
              <a:rPr lang="en-US" sz="1800" dirty="0" err="1"/>
              <a:t>stubsMode</a:t>
            </a:r>
            <a:r>
              <a:rPr lang="en-US" sz="1800" dirty="0"/>
              <a:t> = </a:t>
            </a:r>
            <a:r>
              <a:rPr lang="en-US" sz="1800" dirty="0" err="1"/>
              <a:t>StubRunnerProperties.StubsMode.</a:t>
            </a:r>
            <a:r>
              <a:rPr lang="en-US" sz="1800" b="1" i="1" dirty="0" err="1"/>
              <a:t>LOCAL</a:t>
            </a:r>
            <a:r>
              <a:rPr lang="en-US" sz="1800" b="1" i="1" dirty="0"/>
              <a:t>)</a:t>
            </a:r>
            <a:endParaRPr lang="en-US" sz="1800" dirty="0"/>
          </a:p>
          <a:p>
            <a:pPr eaLnBrk="0" fontAlgn="base" hangingPunct="0">
              <a:spcBef>
                <a:spcPct val="0"/>
              </a:spcBef>
              <a:spcAft>
                <a:spcPct val="0"/>
              </a:spcAft>
            </a:pPr>
            <a:r>
              <a:rPr lang="en-US" sz="1800" dirty="0"/>
              <a:t>Comment the </a:t>
            </a:r>
            <a:r>
              <a:rPr lang="en-US" sz="1800" dirty="0" err="1"/>
              <a:t>AutoConfigureWireMock</a:t>
            </a:r>
            <a:r>
              <a:rPr lang="en-US" sz="1800" dirty="0"/>
              <a:t> and the </a:t>
            </a:r>
            <a:r>
              <a:rPr lang="en-US" sz="1800" dirty="0" err="1"/>
              <a:t>wiremock</a:t>
            </a:r>
            <a:r>
              <a:rPr lang="en-US" sz="1800" dirty="0"/>
              <a:t> code.</a:t>
            </a:r>
          </a:p>
          <a:p>
            <a:pPr eaLnBrk="0" fontAlgn="base" hangingPunct="0">
              <a:spcBef>
                <a:spcPct val="0"/>
              </a:spcBef>
              <a:spcAft>
                <a:spcPct val="0"/>
              </a:spcAft>
            </a:pPr>
            <a:r>
              <a:rPr lang="en-US" sz="1800" dirty="0"/>
              <a:t>Test </a:t>
            </a:r>
            <a:r>
              <a:rPr lang="en-US" sz="1800"/>
              <a:t>the Consumer </a:t>
            </a:r>
            <a:endParaRPr lang="en-US" sz="1800" dirty="0"/>
          </a:p>
          <a:p>
            <a:pPr eaLnBrk="0" fontAlgn="base" hangingPunct="0">
              <a:spcBef>
                <a:spcPct val="0"/>
              </a:spcBef>
              <a:spcAft>
                <a:spcPct val="0"/>
              </a:spcAft>
            </a:pPr>
            <a:endParaRPr lang="en-US" altLang="en-US" sz="1800" dirty="0">
              <a:solidFill>
                <a:schemeClr val="tx1"/>
              </a:solidFill>
              <a:latin typeface="Calibri" charset="0"/>
              <a:ea typeface="Calibri" charset="0"/>
              <a:cs typeface="Calibri" charset="0"/>
            </a:endParaRPr>
          </a:p>
        </p:txBody>
      </p:sp>
    </p:spTree>
    <p:extLst>
      <p:ext uri="{BB962C8B-B14F-4D97-AF65-F5344CB8AC3E}">
        <p14:creationId xmlns:p14="http://schemas.microsoft.com/office/powerpoint/2010/main" val="177962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Swagger UI</a:t>
            </a:r>
            <a:endParaRPr lang="en-IN" sz="2900" dirty="0"/>
          </a:p>
        </p:txBody>
      </p:sp>
      <p:sp>
        <p:nvSpPr>
          <p:cNvPr id="4" name="Text Placeholder 2"/>
          <p:cNvSpPr>
            <a:spLocks noGrp="1"/>
          </p:cNvSpPr>
          <p:nvPr>
            <p:ph type="body" sz="quarter" idx="10"/>
          </p:nvPr>
        </p:nvSpPr>
        <p:spPr>
          <a:xfrm>
            <a:off x="304800" y="838201"/>
            <a:ext cx="8534400" cy="5257799"/>
          </a:xfrm>
        </p:spPr>
        <p:txBody>
          <a:bodyPr>
            <a:noAutofit/>
          </a:bodyPr>
          <a:lstStyle/>
          <a:p>
            <a:pPr algn="just"/>
            <a:r>
              <a:rPr lang="en-US" sz="1800" dirty="0"/>
              <a:t>Used for visualizing APIs</a:t>
            </a:r>
          </a:p>
          <a:p>
            <a:pPr algn="just"/>
            <a:r>
              <a:rPr lang="en-US" sz="1800" dirty="0"/>
              <a:t>A tool, a specification and a complete framework implementation for producing the visual representation of RESTful Web Services. </a:t>
            </a:r>
          </a:p>
          <a:p>
            <a:pPr algn="just"/>
            <a:r>
              <a:rPr lang="en-US" sz="1800" dirty="0"/>
              <a:t>It enables documentation to be updated at the same place as the server. </a:t>
            </a:r>
          </a:p>
          <a:p>
            <a:pPr algn="just"/>
            <a:r>
              <a:rPr lang="en-US" sz="1800" dirty="0"/>
              <a:t>When properly defined via Swagger, a consumer can understand and interact with the remote service with a minimal amount of implementation logic. </a:t>
            </a:r>
          </a:p>
          <a:p>
            <a:pPr algn="just"/>
            <a:r>
              <a:rPr lang="en-US" sz="1800" dirty="0"/>
              <a:t>Thus Swagger removes the guesswork in calling the service</a:t>
            </a:r>
          </a:p>
          <a:p>
            <a:pPr algn="just"/>
            <a:r>
              <a:rPr lang="en-US" sz="1800" dirty="0"/>
              <a:t>With a bit of additional annotations it generates the REST API descriptions (HTTP methods, path / query / form parameters, responses, HTTP error codes, ...) and even provides a simple web UI to play with REST calls to your APIs (not to mention that all this metadata is available over REST as well)</a:t>
            </a:r>
          </a:p>
          <a:p>
            <a:pPr algn="just"/>
            <a:r>
              <a:rPr lang="en-US" sz="1800" dirty="0"/>
              <a:t>Fills the gap of common documentation style</a:t>
            </a:r>
          </a:p>
        </p:txBody>
      </p:sp>
    </p:spTree>
    <p:extLst>
      <p:ext uri="{BB962C8B-B14F-4D97-AF65-F5344CB8AC3E}">
        <p14:creationId xmlns:p14="http://schemas.microsoft.com/office/powerpoint/2010/main" val="39345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it Describes</a:t>
            </a:r>
            <a:endParaRPr lang="en-IN" sz="2900" dirty="0"/>
          </a:p>
        </p:txBody>
      </p:sp>
      <p:sp>
        <p:nvSpPr>
          <p:cNvPr id="4" name="Text Placeholder 2"/>
          <p:cNvSpPr>
            <a:spLocks noGrp="1"/>
          </p:cNvSpPr>
          <p:nvPr>
            <p:ph type="body" sz="quarter" idx="10"/>
          </p:nvPr>
        </p:nvSpPr>
        <p:spPr>
          <a:xfrm>
            <a:off x="304800" y="838201"/>
            <a:ext cx="8534400" cy="5257799"/>
          </a:xfrm>
        </p:spPr>
        <p:txBody>
          <a:bodyPr>
            <a:noAutofit/>
          </a:bodyPr>
          <a:lstStyle/>
          <a:p>
            <a:pPr algn="just"/>
            <a:r>
              <a:rPr lang="en-US" sz="1800" dirty="0"/>
              <a:t>General information about the API</a:t>
            </a:r>
          </a:p>
          <a:p>
            <a:pPr algn="just"/>
            <a:r>
              <a:rPr lang="en-US" sz="1800" dirty="0"/>
              <a:t>Available paths (/resources)</a:t>
            </a:r>
          </a:p>
          <a:p>
            <a:pPr algn="just"/>
            <a:r>
              <a:rPr lang="en-US" sz="1800" dirty="0"/>
              <a:t>Available operations on each path (get /resources)</a:t>
            </a:r>
          </a:p>
          <a:p>
            <a:pPr algn="just"/>
            <a:r>
              <a:rPr lang="en-US" sz="1800" dirty="0" err="1"/>
              <a:t>Input/Output</a:t>
            </a:r>
            <a:r>
              <a:rPr lang="en-US" sz="1800" dirty="0"/>
              <a:t> for each operation</a:t>
            </a:r>
          </a:p>
        </p:txBody>
      </p:sp>
    </p:spTree>
    <p:extLst>
      <p:ext uri="{BB962C8B-B14F-4D97-AF65-F5344CB8AC3E}">
        <p14:creationId xmlns:p14="http://schemas.microsoft.com/office/powerpoint/2010/main" val="87554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it does</a:t>
            </a:r>
            <a:endParaRPr lang="en-IN" sz="2900" dirty="0"/>
          </a:p>
        </p:txBody>
      </p:sp>
      <p:sp>
        <p:nvSpPr>
          <p:cNvPr id="4" name="Text Placeholder 2"/>
          <p:cNvSpPr>
            <a:spLocks noGrp="1"/>
          </p:cNvSpPr>
          <p:nvPr>
            <p:ph type="body" sz="quarter" idx="10"/>
          </p:nvPr>
        </p:nvSpPr>
        <p:spPr>
          <a:xfrm>
            <a:off x="304800" y="838201"/>
            <a:ext cx="8534400" cy="2438399"/>
          </a:xfrm>
        </p:spPr>
        <p:txBody>
          <a:bodyPr>
            <a:noAutofit/>
          </a:bodyPr>
          <a:lstStyle/>
          <a:p>
            <a:pPr algn="just"/>
            <a:r>
              <a:rPr lang="en-US" sz="1800" dirty="0"/>
              <a:t>Assume you have developed a great REST service to manage people. This REST service is feature-complete and provides following functionality:</a:t>
            </a:r>
          </a:p>
          <a:p>
            <a:pPr algn="just"/>
            <a:r>
              <a:rPr lang="en-US" sz="1800" dirty="0"/>
              <a:t>lists all people (GET)</a:t>
            </a:r>
          </a:p>
          <a:p>
            <a:pPr algn="just"/>
            <a:r>
              <a:rPr lang="en-US" sz="1800" dirty="0"/>
              <a:t>looks up person by e-mail (GET)</a:t>
            </a:r>
          </a:p>
          <a:p>
            <a:pPr algn="just"/>
            <a:r>
              <a:rPr lang="en-US" sz="1800" dirty="0"/>
              <a:t>adds new person (POST)</a:t>
            </a:r>
          </a:p>
          <a:p>
            <a:pPr algn="just"/>
            <a:r>
              <a:rPr lang="en-US" sz="1800" dirty="0"/>
              <a:t>updates existing person (PUT)</a:t>
            </a:r>
          </a:p>
          <a:p>
            <a:pPr algn="just"/>
            <a:r>
              <a:rPr lang="en-US" sz="1800" dirty="0"/>
              <a:t>and finally removes person (DELETE)</a:t>
            </a:r>
          </a:p>
        </p:txBody>
      </p:sp>
      <p:pic>
        <p:nvPicPr>
          <p:cNvPr id="3" name="Picture 2"/>
          <p:cNvPicPr>
            <a:picLocks noChangeAspect="1"/>
          </p:cNvPicPr>
          <p:nvPr/>
        </p:nvPicPr>
        <p:blipFill>
          <a:blip r:embed="rId3"/>
          <a:stretch>
            <a:fillRect/>
          </a:stretch>
        </p:blipFill>
        <p:spPr>
          <a:xfrm>
            <a:off x="1752600" y="3386401"/>
            <a:ext cx="5080000" cy="1930400"/>
          </a:xfrm>
          <a:prstGeom prst="rect">
            <a:avLst/>
          </a:prstGeom>
        </p:spPr>
      </p:pic>
    </p:spTree>
    <p:extLst>
      <p:ext uri="{BB962C8B-B14F-4D97-AF65-F5344CB8AC3E}">
        <p14:creationId xmlns:p14="http://schemas.microsoft.com/office/powerpoint/2010/main" val="13393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Swagger - OLD</a:t>
            </a:r>
            <a:endParaRPr lang="en-IN" sz="2900" dirty="0"/>
          </a:p>
        </p:txBody>
      </p:sp>
      <p:sp>
        <p:nvSpPr>
          <p:cNvPr id="4" name="Text Placeholder 2"/>
          <p:cNvSpPr>
            <a:spLocks noGrp="1"/>
          </p:cNvSpPr>
          <p:nvPr>
            <p:ph type="body" sz="quarter" idx="10"/>
          </p:nvPr>
        </p:nvSpPr>
        <p:spPr>
          <a:xfrm>
            <a:off x="304800" y="838201"/>
            <a:ext cx="8534400" cy="5791199"/>
          </a:xfrm>
        </p:spPr>
        <p:txBody>
          <a:bodyPr>
            <a:noAutofit/>
          </a:bodyPr>
          <a:lstStyle/>
          <a:p>
            <a:r>
              <a:rPr lang="en-US" sz="1800" dirty="0"/>
              <a:t>Create a web spring boot project with a simple </a:t>
            </a:r>
            <a:r>
              <a:rPr lang="en-US" sz="1800" dirty="0" err="1"/>
              <a:t>restcontrolller</a:t>
            </a:r>
            <a:r>
              <a:rPr lang="en-US" sz="1800" dirty="0"/>
              <a:t> added</a:t>
            </a:r>
          </a:p>
          <a:p>
            <a:r>
              <a:rPr lang="en-US" sz="1800" dirty="0"/>
              <a:t>Add Swagger2 spring dependency</a:t>
            </a:r>
            <a:br>
              <a:rPr lang="en-US" sz="1800" dirty="0"/>
            </a:br>
            <a:r>
              <a:rPr lang="en-US" sz="1800" dirty="0"/>
              <a:t>&lt;dependency&gt;</a:t>
            </a:r>
            <a:br>
              <a:rPr lang="en-US" sz="1800" dirty="0"/>
            </a:br>
            <a:r>
              <a:rPr lang="en-US" sz="1800" dirty="0"/>
              <a:t>	&lt;</a:t>
            </a:r>
            <a:r>
              <a:rPr lang="en-US" sz="1800" dirty="0" err="1"/>
              <a:t>groupId</a:t>
            </a:r>
            <a:r>
              <a:rPr lang="en-US" sz="1800" dirty="0"/>
              <a:t>&gt;</a:t>
            </a:r>
            <a:r>
              <a:rPr lang="en-US" sz="1800" dirty="0" err="1"/>
              <a:t>io.springfox</a:t>
            </a:r>
            <a:r>
              <a:rPr lang="en-US" sz="1800" dirty="0"/>
              <a:t>&lt;/</a:t>
            </a:r>
            <a:r>
              <a:rPr lang="en-US" sz="1800" dirty="0" err="1"/>
              <a:t>groupId</a:t>
            </a:r>
            <a:r>
              <a:rPr lang="en-US" sz="1800" dirty="0"/>
              <a:t>&gt;			&lt;</a:t>
            </a:r>
            <a:r>
              <a:rPr lang="en-US" sz="1800" dirty="0" err="1"/>
              <a:t>artifactId</a:t>
            </a:r>
            <a:r>
              <a:rPr lang="en-US" sz="1800" dirty="0"/>
              <a:t>&gt;springfox-swagger2&lt;/</a:t>
            </a:r>
            <a:r>
              <a:rPr lang="en-US" sz="1800" dirty="0" err="1"/>
              <a:t>artifactId</a:t>
            </a:r>
            <a:r>
              <a:rPr lang="en-US" sz="1800" dirty="0"/>
              <a:t>&gt;</a:t>
            </a:r>
            <a:br>
              <a:rPr lang="en-US" sz="1800" dirty="0"/>
            </a:br>
            <a:r>
              <a:rPr lang="en-US" sz="1800" dirty="0"/>
              <a:t>	&lt;version&gt;2.9.2&lt;/version&gt;</a:t>
            </a:r>
            <a:br>
              <a:rPr lang="en-US" sz="1800" dirty="0"/>
            </a:br>
            <a:r>
              <a:rPr lang="en-US" sz="1800" dirty="0"/>
              <a:t>&lt;/dependency&gt;</a:t>
            </a:r>
            <a:br>
              <a:rPr lang="en-US" sz="1800" dirty="0"/>
            </a:br>
            <a:r>
              <a:rPr lang="en-US" sz="1800" dirty="0"/>
              <a:t>&lt;dependency&gt;</a:t>
            </a:r>
            <a:br>
              <a:rPr lang="en-US" sz="1800" dirty="0"/>
            </a:br>
            <a:r>
              <a:rPr lang="en-US" sz="1800" dirty="0"/>
              <a:t>	&lt;</a:t>
            </a:r>
            <a:r>
              <a:rPr lang="en-US" sz="1800" dirty="0" err="1"/>
              <a:t>groupId</a:t>
            </a:r>
            <a:r>
              <a:rPr lang="en-US" sz="1800" dirty="0"/>
              <a:t>&gt;</a:t>
            </a:r>
            <a:r>
              <a:rPr lang="en-US" sz="1800" dirty="0" err="1"/>
              <a:t>io.springfox</a:t>
            </a:r>
            <a:r>
              <a:rPr lang="en-US" sz="1800" dirty="0"/>
              <a:t>&lt;/</a:t>
            </a:r>
            <a:r>
              <a:rPr lang="en-US" sz="1800" dirty="0" err="1"/>
              <a:t>groupId</a:t>
            </a:r>
            <a:r>
              <a:rPr lang="en-US" sz="1800" dirty="0"/>
              <a:t>&gt;</a:t>
            </a:r>
            <a:br>
              <a:rPr lang="en-US" sz="1800" dirty="0"/>
            </a:br>
            <a:r>
              <a:rPr lang="en-US" sz="1800" dirty="0"/>
              <a:t>	&lt;</a:t>
            </a:r>
            <a:r>
              <a:rPr lang="en-US" sz="1800" dirty="0" err="1"/>
              <a:t>artifactId</a:t>
            </a:r>
            <a:r>
              <a:rPr lang="en-US" sz="1800" dirty="0"/>
              <a:t>&gt;</a:t>
            </a:r>
            <a:r>
              <a:rPr lang="en-US" sz="1800" dirty="0" err="1"/>
              <a:t>springfox</a:t>
            </a:r>
            <a:r>
              <a:rPr lang="en-US" sz="1800" dirty="0"/>
              <a:t>-swagger-</a:t>
            </a:r>
            <a:r>
              <a:rPr lang="en-US" sz="1800" dirty="0" err="1"/>
              <a:t>ui</a:t>
            </a:r>
            <a:r>
              <a:rPr lang="en-US" sz="1800" dirty="0"/>
              <a:t>&lt;/</a:t>
            </a:r>
            <a:r>
              <a:rPr lang="en-US" sz="1800" dirty="0" err="1"/>
              <a:t>artifactId</a:t>
            </a:r>
            <a:r>
              <a:rPr lang="en-US" sz="1800" dirty="0"/>
              <a:t>&gt;</a:t>
            </a:r>
            <a:br>
              <a:rPr lang="en-US" sz="1800" dirty="0"/>
            </a:br>
            <a:r>
              <a:rPr lang="en-US" sz="1800" dirty="0"/>
              <a:t>	&lt;version&gt;2.9.2&lt;/version&gt;</a:t>
            </a:r>
            <a:br>
              <a:rPr lang="en-US" sz="1800" dirty="0"/>
            </a:br>
            <a:r>
              <a:rPr lang="en-US" sz="1800" dirty="0"/>
              <a:t>&lt;/dependency&gt;</a:t>
            </a:r>
          </a:p>
          <a:p>
            <a:r>
              <a:rPr lang="en-US" sz="1800" dirty="0"/>
              <a:t>Enable Swagger -&gt; @EnableSwagger2 on the class with main()</a:t>
            </a:r>
          </a:p>
          <a:p>
            <a:r>
              <a:rPr lang="en-US" sz="1800" dirty="0"/>
              <a:t>Run the application and access swagger docs on :</a:t>
            </a:r>
            <a:br>
              <a:rPr lang="en-US" sz="1800" dirty="0"/>
            </a:br>
            <a:r>
              <a:rPr lang="en-US" sz="1800" dirty="0"/>
              <a:t>localhost:8080/v2/</a:t>
            </a:r>
            <a:r>
              <a:rPr lang="en-US" sz="1800" dirty="0" err="1"/>
              <a:t>apidocs</a:t>
            </a:r>
            <a:endParaRPr lang="en-US" sz="1800" dirty="0"/>
          </a:p>
          <a:p>
            <a:r>
              <a:rPr lang="en-US" sz="1800" dirty="0"/>
              <a:t>Also access the swagger UI [ HTML DOC ] at</a:t>
            </a:r>
            <a:br>
              <a:rPr lang="en-US" sz="1800" dirty="0"/>
            </a:br>
            <a:r>
              <a:rPr lang="en-US" sz="1800" dirty="0"/>
              <a:t>localhost:8080/swagger-</a:t>
            </a:r>
            <a:r>
              <a:rPr lang="en-US" sz="1800" dirty="0" err="1"/>
              <a:t>ui.html</a:t>
            </a:r>
            <a:endParaRPr lang="en-US" sz="1800" dirty="0"/>
          </a:p>
          <a:p>
            <a:endParaRPr lang="en-US" sz="1800" dirty="0"/>
          </a:p>
          <a:p>
            <a:endParaRPr lang="en-US" sz="1800" dirty="0"/>
          </a:p>
        </p:txBody>
      </p:sp>
    </p:spTree>
    <p:extLst>
      <p:ext uri="{BB962C8B-B14F-4D97-AF65-F5344CB8AC3E}">
        <p14:creationId xmlns:p14="http://schemas.microsoft.com/office/powerpoint/2010/main" val="114186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 Swagger</a:t>
            </a:r>
            <a:endParaRPr lang="en-IN" sz="2900" dirty="0"/>
          </a:p>
        </p:txBody>
      </p:sp>
      <p:sp>
        <p:nvSpPr>
          <p:cNvPr id="4" name="Text Placeholder 2"/>
          <p:cNvSpPr>
            <a:spLocks noGrp="1"/>
          </p:cNvSpPr>
          <p:nvPr>
            <p:ph type="body" sz="quarter" idx="10"/>
          </p:nvPr>
        </p:nvSpPr>
        <p:spPr>
          <a:xfrm>
            <a:off x="304800" y="838201"/>
            <a:ext cx="8534400" cy="5791199"/>
          </a:xfrm>
        </p:spPr>
        <p:txBody>
          <a:bodyPr>
            <a:noAutofit/>
          </a:bodyPr>
          <a:lstStyle/>
          <a:p>
            <a:r>
              <a:rPr lang="en-US" sz="1800" dirty="0"/>
              <a:t>Create a method in the class with the main method and add the following:	</a:t>
            </a:r>
            <a:br>
              <a:rPr lang="en-US" sz="1800" dirty="0"/>
            </a:br>
            <a:br>
              <a:rPr lang="en-US" sz="1800" dirty="0"/>
            </a:br>
            <a:br>
              <a:rPr lang="en-US" sz="1800" dirty="0"/>
            </a:br>
            <a:r>
              <a:rPr lang="en-US" sz="1800" dirty="0"/>
              <a:t>@Bean</a:t>
            </a:r>
            <a:br>
              <a:rPr lang="en-US" sz="1800" dirty="0"/>
            </a:br>
            <a:r>
              <a:rPr lang="en-US" sz="1800" dirty="0"/>
              <a:t>public Docket </a:t>
            </a:r>
            <a:r>
              <a:rPr lang="en-US" sz="1800" dirty="0" err="1"/>
              <a:t>swaggerconfigure</a:t>
            </a:r>
            <a:r>
              <a:rPr lang="en-US" sz="1800" dirty="0"/>
              <a:t>(){</a:t>
            </a:r>
            <a:br>
              <a:rPr lang="en-US" sz="1800" dirty="0"/>
            </a:br>
            <a:r>
              <a:rPr lang="en-US" sz="1800" dirty="0"/>
              <a:t>/**</a:t>
            </a:r>
            <a:br>
              <a:rPr lang="en-US" sz="1800" dirty="0"/>
            </a:br>
            <a:r>
              <a:rPr lang="en-US" sz="1800" dirty="0"/>
              <a:t>* Here it specifies the path to document and </a:t>
            </a:r>
            <a:br>
              <a:rPr lang="en-US" sz="1800" dirty="0"/>
            </a:br>
            <a:r>
              <a:rPr lang="en-US" sz="1800" dirty="0"/>
              <a:t>* look inside which package</a:t>
            </a:r>
            <a:br>
              <a:rPr lang="en-US" sz="1800" dirty="0"/>
            </a:br>
            <a:r>
              <a:rPr lang="en-US" sz="1800" dirty="0"/>
              <a:t>*/		</a:t>
            </a:r>
            <a:br>
              <a:rPr lang="en-US" sz="1800" dirty="0"/>
            </a:br>
            <a:r>
              <a:rPr lang="en-US" sz="1800" dirty="0"/>
              <a:t>return new Docket(DocumentationType.SWAGGER_2) .select()</a:t>
            </a:r>
            <a:br>
              <a:rPr lang="en-US" sz="1800" dirty="0"/>
            </a:br>
            <a:r>
              <a:rPr lang="en-US" sz="1800" dirty="0"/>
              <a:t>	.paths(</a:t>
            </a:r>
            <a:r>
              <a:rPr lang="en-US" sz="1800" dirty="0" err="1"/>
              <a:t>PathSelectors.ant</a:t>
            </a:r>
            <a:r>
              <a:rPr lang="en-US" sz="1800" dirty="0"/>
              <a:t>("/</a:t>
            </a:r>
            <a:r>
              <a:rPr lang="en-US" sz="1800" err="1"/>
              <a:t>api</a:t>
            </a:r>
            <a:r>
              <a:rPr lang="en-US" sz="1800"/>
              <a:t>/**"))</a:t>
            </a:r>
            <a:br>
              <a:rPr lang="en-US" sz="1800" dirty="0"/>
            </a:br>
            <a:r>
              <a:rPr lang="en-US" sz="1800" dirty="0"/>
              <a:t>	.</a:t>
            </a:r>
            <a:r>
              <a:rPr lang="en-US" sz="1800" dirty="0" err="1"/>
              <a:t>apis</a:t>
            </a:r>
            <a:r>
              <a:rPr lang="en-US" sz="1800" dirty="0"/>
              <a:t>(</a:t>
            </a:r>
            <a:r>
              <a:rPr lang="en-US" sz="1800" dirty="0" err="1"/>
              <a:t>RequestHandlerSelectors.basePackage</a:t>
            </a:r>
            <a:r>
              <a:rPr lang="en-US" sz="1800" dirty="0"/>
              <a:t>("</a:t>
            </a:r>
            <a:r>
              <a:rPr lang="en-US" sz="1800" dirty="0" err="1"/>
              <a:t>com.techgatha</a:t>
            </a:r>
            <a:r>
              <a:rPr lang="en-US" sz="1800" dirty="0"/>
              <a:t>")) .build();	</a:t>
            </a:r>
            <a:br>
              <a:rPr lang="en-US" sz="1800" dirty="0"/>
            </a:br>
            <a:r>
              <a:rPr lang="en-US" sz="1800" dirty="0"/>
              <a:t>}</a:t>
            </a:r>
          </a:p>
          <a:p>
            <a:r>
              <a:rPr lang="en-US" sz="1800" dirty="0"/>
              <a:t>After the Docket bean is defined, its select() method returns an instance of </a:t>
            </a:r>
            <a:r>
              <a:rPr lang="en-US" sz="1800" dirty="0" err="1"/>
              <a:t>ApiSelectorBuilder</a:t>
            </a:r>
            <a:r>
              <a:rPr lang="en-US" sz="1800" dirty="0"/>
              <a:t>, which provides a way to control the endpoints exposed by Swagger.</a:t>
            </a:r>
          </a:p>
          <a:p>
            <a:r>
              <a:rPr lang="en-US" sz="1800" dirty="0"/>
              <a:t>Predicates for selection of </a:t>
            </a:r>
            <a:r>
              <a:rPr lang="en-US" sz="1800" dirty="0" err="1"/>
              <a:t>RequestHandlers</a:t>
            </a:r>
            <a:r>
              <a:rPr lang="en-US" sz="1800" dirty="0"/>
              <a:t> can be configured with the help of </a:t>
            </a:r>
            <a:r>
              <a:rPr lang="en-US" sz="1800" dirty="0" err="1"/>
              <a:t>RequestHandlerSelectors</a:t>
            </a:r>
            <a:r>
              <a:rPr lang="en-US" sz="1800" dirty="0"/>
              <a:t> and </a:t>
            </a:r>
            <a:r>
              <a:rPr lang="en-US" sz="1800" dirty="0" err="1"/>
              <a:t>PathSelectors</a:t>
            </a:r>
            <a:r>
              <a:rPr lang="en-US" sz="1800" dirty="0"/>
              <a:t>.</a:t>
            </a:r>
          </a:p>
          <a:p>
            <a:r>
              <a:rPr lang="en-US" sz="1800" dirty="0"/>
              <a:t> Using any() for both will make documentation for your entire API available through Swagger.</a:t>
            </a:r>
          </a:p>
          <a:p>
            <a:endParaRPr lang="en-US" sz="1800" dirty="0"/>
          </a:p>
          <a:p>
            <a:endParaRPr lang="en-US" sz="1800" dirty="0"/>
          </a:p>
          <a:p>
            <a:endParaRPr lang="en-US" sz="1800" dirty="0"/>
          </a:p>
        </p:txBody>
      </p:sp>
      <p:sp>
        <p:nvSpPr>
          <p:cNvPr id="3" name="Rectangle 2"/>
          <p:cNvSpPr/>
          <p:nvPr/>
        </p:nvSpPr>
        <p:spPr>
          <a:xfrm>
            <a:off x="5203371" y="1447800"/>
            <a:ext cx="3657600" cy="1200329"/>
          </a:xfrm>
          <a:prstGeom prst="rect">
            <a:avLst/>
          </a:prstGeom>
          <a:ln>
            <a:solidFill>
              <a:schemeClr val="accent1"/>
            </a:solidFill>
          </a:ln>
        </p:spPr>
        <p:txBody>
          <a:bodyPr wrap="square">
            <a:spAutoFit/>
          </a:bodyPr>
          <a:lstStyle/>
          <a:p>
            <a:pPr fontAlgn="base"/>
            <a:r>
              <a:rPr lang="pl-PL" dirty="0">
                <a:solidFill>
                  <a:srgbClr val="333333"/>
                </a:solidFill>
                <a:latin typeface="Calibri" charset="0"/>
                <a:ea typeface="Calibri" charset="0"/>
                <a:cs typeface="Calibri" charset="0"/>
              </a:rPr>
              <a:t>.</a:t>
            </a:r>
            <a:r>
              <a:rPr lang="pl-PL" dirty="0" err="1">
                <a:solidFill>
                  <a:srgbClr val="333333"/>
                </a:solidFill>
                <a:latin typeface="Calibri" charset="0"/>
                <a:ea typeface="Calibri" charset="0"/>
                <a:cs typeface="Calibri" charset="0"/>
              </a:rPr>
              <a:t>select</a:t>
            </a:r>
            <a:r>
              <a:rPr lang="pl-PL" dirty="0">
                <a:solidFill>
                  <a:srgbClr val="333333"/>
                </a:solidFill>
                <a:latin typeface="Calibri" charset="0"/>
                <a:ea typeface="Calibri" charset="0"/>
                <a:cs typeface="Calibri" charset="0"/>
              </a:rPr>
              <a:t>()                                  </a:t>
            </a:r>
          </a:p>
          <a:p>
            <a:pPr fontAlgn="base"/>
            <a:r>
              <a:rPr lang="pl-PL" dirty="0">
                <a:solidFill>
                  <a:srgbClr val="333333"/>
                </a:solidFill>
                <a:latin typeface="Calibri" charset="0"/>
                <a:ea typeface="Calibri" charset="0"/>
                <a:cs typeface="Calibri" charset="0"/>
              </a:rPr>
              <a:t>.</a:t>
            </a:r>
            <a:r>
              <a:rPr lang="pl-PL" dirty="0" err="1">
                <a:solidFill>
                  <a:srgbClr val="333333"/>
                </a:solidFill>
                <a:latin typeface="Calibri" charset="0"/>
                <a:ea typeface="Calibri" charset="0"/>
                <a:cs typeface="Calibri" charset="0"/>
              </a:rPr>
              <a:t>apis</a:t>
            </a:r>
            <a:r>
              <a:rPr lang="pl-PL" dirty="0">
                <a:solidFill>
                  <a:srgbClr val="333333"/>
                </a:solidFill>
                <a:latin typeface="Calibri" charset="0"/>
                <a:ea typeface="Calibri" charset="0"/>
                <a:cs typeface="Calibri" charset="0"/>
              </a:rPr>
              <a:t>(</a:t>
            </a:r>
            <a:r>
              <a:rPr lang="pl-PL" dirty="0" err="1">
                <a:solidFill>
                  <a:srgbClr val="333333"/>
                </a:solidFill>
                <a:latin typeface="Calibri" charset="0"/>
                <a:ea typeface="Calibri" charset="0"/>
                <a:cs typeface="Calibri" charset="0"/>
              </a:rPr>
              <a:t>RequestHandlerSelectors.any</a:t>
            </a:r>
            <a:r>
              <a:rPr lang="pl-PL" dirty="0">
                <a:solidFill>
                  <a:srgbClr val="333333"/>
                </a:solidFill>
                <a:latin typeface="Calibri" charset="0"/>
                <a:ea typeface="Calibri" charset="0"/>
                <a:cs typeface="Calibri" charset="0"/>
              </a:rPr>
              <a:t>())</a:t>
            </a:r>
          </a:p>
          <a:p>
            <a:pPr fontAlgn="base"/>
            <a:r>
              <a:rPr lang="pl-PL" dirty="0">
                <a:solidFill>
                  <a:srgbClr val="333333"/>
                </a:solidFill>
                <a:latin typeface="Calibri" charset="0"/>
                <a:ea typeface="Calibri" charset="0"/>
                <a:cs typeface="Calibri" charset="0"/>
              </a:rPr>
              <a:t>.</a:t>
            </a:r>
            <a:r>
              <a:rPr lang="pl-PL" dirty="0" err="1">
                <a:solidFill>
                  <a:srgbClr val="333333"/>
                </a:solidFill>
                <a:latin typeface="Calibri" charset="0"/>
                <a:ea typeface="Calibri" charset="0"/>
                <a:cs typeface="Calibri" charset="0"/>
              </a:rPr>
              <a:t>paths</a:t>
            </a:r>
            <a:r>
              <a:rPr lang="pl-PL" dirty="0">
                <a:solidFill>
                  <a:srgbClr val="333333"/>
                </a:solidFill>
                <a:latin typeface="Calibri" charset="0"/>
                <a:ea typeface="Calibri" charset="0"/>
                <a:cs typeface="Calibri" charset="0"/>
              </a:rPr>
              <a:t>(</a:t>
            </a:r>
            <a:r>
              <a:rPr lang="pl-PL" dirty="0" err="1">
                <a:solidFill>
                  <a:srgbClr val="333333"/>
                </a:solidFill>
                <a:latin typeface="Calibri" charset="0"/>
                <a:ea typeface="Calibri" charset="0"/>
                <a:cs typeface="Calibri" charset="0"/>
              </a:rPr>
              <a:t>PathSelectors.any</a:t>
            </a:r>
            <a:r>
              <a:rPr lang="pl-PL" dirty="0">
                <a:solidFill>
                  <a:srgbClr val="333333"/>
                </a:solidFill>
                <a:latin typeface="Calibri" charset="0"/>
                <a:ea typeface="Calibri" charset="0"/>
                <a:cs typeface="Calibri" charset="0"/>
              </a:rPr>
              <a:t>())                  </a:t>
            </a:r>
          </a:p>
          <a:p>
            <a:pPr fontAlgn="base"/>
            <a:r>
              <a:rPr lang="pl-PL" dirty="0">
                <a:solidFill>
                  <a:srgbClr val="333333"/>
                </a:solidFill>
                <a:latin typeface="Calibri" charset="0"/>
                <a:ea typeface="Calibri" charset="0"/>
                <a:cs typeface="Calibri" charset="0"/>
              </a:rPr>
              <a:t>.</a:t>
            </a:r>
            <a:r>
              <a:rPr lang="pl-PL" dirty="0" err="1">
                <a:solidFill>
                  <a:srgbClr val="333333"/>
                </a:solidFill>
                <a:latin typeface="Calibri" charset="0"/>
                <a:ea typeface="Calibri" charset="0"/>
                <a:cs typeface="Calibri" charset="0"/>
              </a:rPr>
              <a:t>build</a:t>
            </a:r>
            <a:r>
              <a:rPr lang="pl-PL" dirty="0">
                <a:solidFill>
                  <a:srgbClr val="333333"/>
                </a:solidFill>
                <a:latin typeface="Calibri" charset="0"/>
                <a:ea typeface="Calibri" charset="0"/>
                <a:cs typeface="Calibri" charset="0"/>
              </a:rPr>
              <a:t>();</a:t>
            </a:r>
            <a:endParaRPr lang="pl-PL" b="0" i="0" dirty="0">
              <a:solidFill>
                <a:srgbClr val="333333"/>
              </a:solidFill>
              <a:effectLst/>
              <a:latin typeface="Calibri" charset="0"/>
              <a:ea typeface="Calibri" charset="0"/>
              <a:cs typeface="Calibri" charset="0"/>
            </a:endParaRPr>
          </a:p>
        </p:txBody>
      </p:sp>
    </p:spTree>
    <p:extLst>
      <p:ext uri="{BB962C8B-B14F-4D97-AF65-F5344CB8AC3E}">
        <p14:creationId xmlns:p14="http://schemas.microsoft.com/office/powerpoint/2010/main" val="5403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Customize</a:t>
            </a:r>
            <a:endParaRPr lang="en-IN" sz="2900" dirty="0"/>
          </a:p>
        </p:txBody>
      </p:sp>
      <p:sp>
        <p:nvSpPr>
          <p:cNvPr id="4" name="Text Placeholder 2"/>
          <p:cNvSpPr>
            <a:spLocks noGrp="1"/>
          </p:cNvSpPr>
          <p:nvPr>
            <p:ph type="body" sz="quarter" idx="10"/>
          </p:nvPr>
        </p:nvSpPr>
        <p:spPr>
          <a:xfrm>
            <a:off x="304800" y="838201"/>
            <a:ext cx="8686800" cy="1219199"/>
          </a:xfrm>
        </p:spPr>
        <p:txBody>
          <a:bodyPr>
            <a:noAutofit/>
          </a:bodyPr>
          <a:lstStyle/>
          <a:p>
            <a:r>
              <a:rPr lang="en-US" sz="1800" dirty="0"/>
              <a:t>Swagger also provides some default values in its response which you can customize, such as “</a:t>
            </a:r>
            <a:r>
              <a:rPr lang="en-US" sz="1800" dirty="0" err="1"/>
              <a:t>Api</a:t>
            </a:r>
            <a:r>
              <a:rPr lang="en-US" sz="1800" dirty="0"/>
              <a:t> Documentation”, “Created by Contact Email”, “Apache 2.0”.</a:t>
            </a:r>
          </a:p>
          <a:p>
            <a:r>
              <a:rPr lang="en-US" sz="1800" dirty="0"/>
              <a:t>To change these values, you can use the </a:t>
            </a:r>
            <a:r>
              <a:rPr lang="en-US" sz="1800" dirty="0" err="1"/>
              <a:t>apiInfo</a:t>
            </a:r>
            <a:r>
              <a:rPr lang="en-US" sz="1800" dirty="0"/>
              <a:t>(</a:t>
            </a:r>
            <a:r>
              <a:rPr lang="en-US" sz="1800" dirty="0" err="1"/>
              <a:t>ApiInfo</a:t>
            </a:r>
            <a:r>
              <a:rPr lang="en-US" sz="1800" dirty="0"/>
              <a:t> </a:t>
            </a:r>
            <a:r>
              <a:rPr lang="en-US" sz="1800" dirty="0" err="1"/>
              <a:t>apiInfo</a:t>
            </a:r>
            <a:r>
              <a:rPr lang="en-US" sz="1800" dirty="0"/>
              <a:t>) method. The </a:t>
            </a:r>
            <a:r>
              <a:rPr lang="en-US" sz="1800" dirty="0" err="1"/>
              <a:t>ApiInfo</a:t>
            </a:r>
            <a:r>
              <a:rPr lang="en-US" sz="1800" dirty="0"/>
              <a:t> class that contains custom information about the API.</a:t>
            </a:r>
          </a:p>
        </p:txBody>
      </p:sp>
      <p:sp>
        <p:nvSpPr>
          <p:cNvPr id="5" name="Rectangle 4"/>
          <p:cNvSpPr/>
          <p:nvPr/>
        </p:nvSpPr>
        <p:spPr>
          <a:xfrm>
            <a:off x="519360" y="2084614"/>
            <a:ext cx="3976440" cy="4524315"/>
          </a:xfrm>
          <a:prstGeom prst="rect">
            <a:avLst/>
          </a:prstGeom>
          <a:ln>
            <a:solidFill>
              <a:schemeClr val="accent1"/>
            </a:solidFill>
          </a:ln>
        </p:spPr>
        <p:txBody>
          <a:bodyPr wrap="square">
            <a:spAutoFit/>
          </a:bodyPr>
          <a:lstStyle/>
          <a:p>
            <a:r>
              <a:rPr lang="mr-IN" dirty="0">
                <a:solidFill>
                  <a:srgbClr val="3F5FBF"/>
                </a:solidFill>
                <a:latin typeface="Calibri" charset="0"/>
                <a:ea typeface="Calibri" charset="0"/>
                <a:cs typeface="Calibri" charset="0"/>
              </a:rPr>
              <a:t>/**</a:t>
            </a:r>
          </a:p>
          <a:p>
            <a:r>
              <a:rPr lang="en-US" dirty="0">
                <a:solidFill>
                  <a:srgbClr val="3F5FBF"/>
                </a:solidFill>
                <a:latin typeface="Calibri" charset="0"/>
                <a:ea typeface="Calibri" charset="0"/>
                <a:cs typeface="Calibri" charset="0"/>
              </a:rPr>
              <a:t>*the </a:t>
            </a:r>
            <a:r>
              <a:rPr lang="en-US" u="sng" dirty="0" err="1">
                <a:solidFill>
                  <a:srgbClr val="3F5FBF"/>
                </a:solidFill>
                <a:latin typeface="Calibri" charset="0"/>
                <a:ea typeface="Calibri" charset="0"/>
                <a:cs typeface="Calibri" charset="0"/>
              </a:rPr>
              <a:t>follwoing</a:t>
            </a:r>
            <a:r>
              <a:rPr lang="en-US" u="sng" dirty="0">
                <a:solidFill>
                  <a:srgbClr val="3F5FBF"/>
                </a:solidFill>
                <a:latin typeface="Calibri" charset="0"/>
                <a:ea typeface="Calibri" charset="0"/>
                <a:cs typeface="Calibri" charset="0"/>
              </a:rPr>
              <a:t> adds metadata</a:t>
            </a:r>
          </a:p>
          <a:p>
            <a:r>
              <a:rPr lang="mr-IN" dirty="0">
                <a:solidFill>
                  <a:srgbClr val="3F5FBF"/>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ApiInfo</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apiDetails</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ApiInfo</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2A00FF"/>
                </a:solidFill>
                <a:latin typeface="Calibri" charset="0"/>
                <a:ea typeface="Calibri" charset="0"/>
                <a:cs typeface="Calibri" charset="0"/>
              </a:rPr>
              <a:t>"Address Book API"</a:t>
            </a:r>
            <a:r>
              <a:rPr lang="en-US" dirty="0">
                <a:solidFill>
                  <a:srgbClr val="000000"/>
                </a:solidFill>
                <a:latin typeface="Calibri" charset="0"/>
                <a:ea typeface="Calibri" charset="0"/>
                <a:cs typeface="Calibri" charset="0"/>
              </a:rPr>
              <a:t>, </a:t>
            </a:r>
          </a:p>
          <a:p>
            <a:r>
              <a:rPr lang="mr-IN" dirty="0">
                <a:solidFill>
                  <a:srgbClr val="000000"/>
                </a:solidFill>
                <a:latin typeface="Calibri" charset="0"/>
                <a:ea typeface="Calibri" charset="0"/>
                <a:cs typeface="Calibri" charset="0"/>
              </a:rPr>
              <a:t>	</a:t>
            </a:r>
            <a:r>
              <a:rPr lang="mr-IN" dirty="0">
                <a:solidFill>
                  <a:srgbClr val="2A00FF"/>
                </a:solidFill>
                <a:latin typeface="Calibri" charset="0"/>
                <a:ea typeface="Calibri" charset="0"/>
                <a:cs typeface="Calibri" charset="0"/>
              </a:rPr>
              <a:t>"</a:t>
            </a:r>
            <a:r>
              <a:rPr lang="mr-IN" dirty="0" err="1">
                <a:solidFill>
                  <a:srgbClr val="2A00FF"/>
                </a:solidFill>
                <a:latin typeface="Calibri" charset="0"/>
                <a:ea typeface="Calibri" charset="0"/>
                <a:cs typeface="Calibri" charset="0"/>
              </a:rPr>
              <a:t>Sample</a:t>
            </a:r>
            <a:r>
              <a:rPr lang="mr-IN" dirty="0">
                <a:solidFill>
                  <a:srgbClr val="2A00FF"/>
                </a:solidFill>
                <a:latin typeface="Calibri" charset="0"/>
                <a:ea typeface="Calibri" charset="0"/>
                <a:cs typeface="Calibri" charset="0"/>
              </a:rPr>
              <a:t> API"</a:t>
            </a:r>
            <a:r>
              <a:rPr lang="mr-IN" dirty="0">
                <a:solidFill>
                  <a:srgbClr val="000000"/>
                </a:solidFill>
                <a:latin typeface="Calibri" charset="0"/>
                <a:ea typeface="Calibri" charset="0"/>
                <a:cs typeface="Calibri" charset="0"/>
              </a:rPr>
              <a:t>, </a:t>
            </a:r>
          </a:p>
          <a:p>
            <a:r>
              <a:rPr lang="mr-IN" dirty="0">
                <a:solidFill>
                  <a:srgbClr val="000000"/>
                </a:solidFill>
                <a:latin typeface="Calibri" charset="0"/>
                <a:ea typeface="Calibri" charset="0"/>
                <a:cs typeface="Calibri" charset="0"/>
              </a:rPr>
              <a:t>	</a:t>
            </a:r>
            <a:r>
              <a:rPr lang="mr-IN" dirty="0">
                <a:solidFill>
                  <a:srgbClr val="2A00FF"/>
                </a:solidFill>
                <a:latin typeface="Calibri" charset="0"/>
                <a:ea typeface="Calibri" charset="0"/>
                <a:cs typeface="Calibri" charset="0"/>
              </a:rPr>
              <a:t>"1.o"</a:t>
            </a:r>
            <a:r>
              <a:rPr lang="mr-IN"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2A00FF"/>
                </a:solidFill>
                <a:latin typeface="Calibri" charset="0"/>
                <a:ea typeface="Calibri" charset="0"/>
                <a:cs typeface="Calibri" charset="0"/>
              </a:rPr>
              <a:t>"Free to use"</a:t>
            </a:r>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Contact(</a:t>
            </a:r>
            <a:r>
              <a:rPr lang="en-US" b="1" dirty="0">
                <a:solidFill>
                  <a:srgbClr val="2A00FF"/>
                </a:solidFill>
                <a:latin typeface="Calibri" charset="0"/>
                <a:ea typeface="Calibri" charset="0"/>
                <a:cs typeface="Calibri" charset="0"/>
              </a:rPr>
              <a:t>"</a:t>
            </a:r>
            <a:r>
              <a:rPr lang="en-US" b="1" dirty="0" err="1">
                <a:solidFill>
                  <a:srgbClr val="2A00FF"/>
                </a:solidFill>
                <a:latin typeface="Calibri" charset="0"/>
                <a:ea typeface="Calibri" charset="0"/>
                <a:cs typeface="Calibri" charset="0"/>
              </a:rPr>
              <a:t>Shalini</a:t>
            </a:r>
            <a:r>
              <a:rPr lang="en-US" b="1" dirty="0">
                <a:solidFill>
                  <a:srgbClr val="2A00FF"/>
                </a:solidFill>
                <a:latin typeface="Calibri" charset="0"/>
                <a:ea typeface="Calibri" charset="0"/>
                <a:cs typeface="Calibri" charset="0"/>
              </a:rPr>
              <a:t> Mittal"</a:t>
            </a:r>
            <a:r>
              <a:rPr lang="en-US" b="1" dirty="0">
                <a:solidFill>
                  <a:srgbClr val="000000"/>
                </a:solidFill>
                <a:latin typeface="Calibri" charset="0"/>
                <a:ea typeface="Calibri" charset="0"/>
                <a:cs typeface="Calibri" charset="0"/>
              </a:rPr>
              <a:t>, </a:t>
            </a:r>
            <a:br>
              <a:rPr lang="en-US" b="1" dirty="0">
                <a:solidFill>
                  <a:srgbClr val="000000"/>
                </a:solidFill>
                <a:latin typeface="Calibri" charset="0"/>
                <a:ea typeface="Calibri" charset="0"/>
                <a:cs typeface="Calibri" charset="0"/>
              </a:rPr>
            </a:br>
            <a:r>
              <a:rPr lang="en-US" b="1" dirty="0">
                <a:solidFill>
                  <a:srgbClr val="000000"/>
                </a:solidFill>
                <a:latin typeface="Calibri" charset="0"/>
                <a:ea typeface="Calibri" charset="0"/>
                <a:cs typeface="Calibri" charset="0"/>
              </a:rPr>
              <a:t>	</a:t>
            </a:r>
            <a:r>
              <a:rPr lang="en-US" b="1" dirty="0">
                <a:solidFill>
                  <a:srgbClr val="2A00FF"/>
                </a:solidFill>
                <a:latin typeface="Calibri" charset="0"/>
                <a:ea typeface="Calibri" charset="0"/>
                <a:cs typeface="Calibri" charset="0"/>
              </a:rPr>
              <a:t>"http://</a:t>
            </a:r>
            <a:r>
              <a:rPr lang="en-US" b="1" dirty="0" err="1">
                <a:solidFill>
                  <a:srgbClr val="2A00FF"/>
                </a:solidFill>
                <a:latin typeface="Calibri" charset="0"/>
                <a:ea typeface="Calibri" charset="0"/>
                <a:cs typeface="Calibri" charset="0"/>
              </a:rPr>
              <a:t>www.techgatha.com</a:t>
            </a:r>
            <a:r>
              <a:rPr lang="en-US" b="1" dirty="0">
                <a:solidFill>
                  <a:srgbClr val="2A00FF"/>
                </a:solidFill>
                <a:latin typeface="Calibri" charset="0"/>
                <a:ea typeface="Calibri" charset="0"/>
                <a:cs typeface="Calibri" charset="0"/>
              </a:rPr>
              <a:t>"</a:t>
            </a:r>
            <a:r>
              <a:rPr lang="en-US" b="1" dirty="0">
                <a:solidFill>
                  <a:srgbClr val="000000"/>
                </a:solidFill>
                <a:latin typeface="Calibri" charset="0"/>
                <a:ea typeface="Calibri" charset="0"/>
                <a:cs typeface="Calibri" charset="0"/>
              </a:rPr>
              <a:t>, </a:t>
            </a:r>
            <a:br>
              <a:rPr lang="en-US" b="1" dirty="0">
                <a:solidFill>
                  <a:srgbClr val="000000"/>
                </a:solidFill>
                <a:latin typeface="Calibri" charset="0"/>
                <a:ea typeface="Calibri" charset="0"/>
                <a:cs typeface="Calibri" charset="0"/>
              </a:rPr>
            </a:br>
            <a:r>
              <a:rPr lang="en-US" b="1" dirty="0">
                <a:solidFill>
                  <a:srgbClr val="000000"/>
                </a:solidFill>
                <a:latin typeface="Calibri" charset="0"/>
                <a:ea typeface="Calibri" charset="0"/>
                <a:cs typeface="Calibri" charset="0"/>
              </a:rPr>
              <a:t>	</a:t>
            </a:r>
            <a:r>
              <a:rPr lang="en-US" b="1" dirty="0">
                <a:solidFill>
                  <a:srgbClr val="2A00FF"/>
                </a:solidFill>
                <a:latin typeface="Calibri" charset="0"/>
                <a:ea typeface="Calibri" charset="0"/>
                <a:cs typeface="Calibri" charset="0"/>
              </a:rPr>
              <a:t>"</a:t>
            </a:r>
            <a:r>
              <a:rPr lang="en-US" b="1" dirty="0" err="1">
                <a:solidFill>
                  <a:srgbClr val="2A00FF"/>
                </a:solidFill>
                <a:latin typeface="Calibri" charset="0"/>
                <a:ea typeface="Calibri" charset="0"/>
                <a:cs typeface="Calibri" charset="0"/>
              </a:rPr>
              <a:t>shalini@gmail.com</a:t>
            </a:r>
            <a:r>
              <a:rPr lang="en-US" b="1" dirty="0">
                <a:solidFill>
                  <a:srgbClr val="2A00FF"/>
                </a:solidFill>
                <a:latin typeface="Calibri" charset="0"/>
                <a:ea typeface="Calibri" charset="0"/>
                <a:cs typeface="Calibri" charset="0"/>
              </a:rPr>
              <a:t>"</a:t>
            </a:r>
            <a:r>
              <a:rPr lang="en-US" b="1" dirty="0">
                <a:solidFill>
                  <a:srgbClr val="000000"/>
                </a:solidFill>
                <a:latin typeface="Calibri" charset="0"/>
                <a:ea typeface="Calibri" charset="0"/>
                <a:cs typeface="Calibri" charset="0"/>
              </a:rPr>
              <a:t>), </a:t>
            </a:r>
          </a:p>
          <a:p>
            <a:r>
              <a:rPr lang="mr-IN" dirty="0">
                <a:solidFill>
                  <a:srgbClr val="000000"/>
                </a:solidFill>
                <a:latin typeface="Calibri" charset="0"/>
                <a:ea typeface="Calibri" charset="0"/>
                <a:cs typeface="Calibri" charset="0"/>
              </a:rPr>
              <a:t>	</a:t>
            </a:r>
            <a:r>
              <a:rPr lang="mr-IN" dirty="0">
                <a:solidFill>
                  <a:srgbClr val="2A00FF"/>
                </a:solidFill>
                <a:latin typeface="Calibri" charset="0"/>
                <a:ea typeface="Calibri" charset="0"/>
                <a:cs typeface="Calibri" charset="0"/>
              </a:rPr>
              <a:t>"API </a:t>
            </a:r>
            <a:r>
              <a:rPr lang="mr-IN" dirty="0" err="1">
                <a:solidFill>
                  <a:srgbClr val="2A00FF"/>
                </a:solidFill>
                <a:latin typeface="Calibri" charset="0"/>
                <a:ea typeface="Calibri" charset="0"/>
                <a:cs typeface="Calibri" charset="0"/>
              </a:rPr>
              <a:t>License</a:t>
            </a:r>
            <a:r>
              <a:rPr lang="mr-IN" dirty="0">
                <a:solidFill>
                  <a:srgbClr val="2A00FF"/>
                </a:solidFill>
                <a:latin typeface="Calibri" charset="0"/>
                <a:ea typeface="Calibri" charset="0"/>
                <a:cs typeface="Calibri" charset="0"/>
              </a:rPr>
              <a:t>"</a:t>
            </a:r>
            <a:r>
              <a:rPr lang="mr-IN"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2A00FF"/>
                </a:solidFill>
                <a:latin typeface="Calibri" charset="0"/>
                <a:ea typeface="Calibri" charset="0"/>
                <a:cs typeface="Calibri" charset="0"/>
              </a:rPr>
              <a:t>"http://</a:t>
            </a:r>
            <a:r>
              <a:rPr lang="en-US" dirty="0" err="1">
                <a:solidFill>
                  <a:srgbClr val="2A00FF"/>
                </a:solidFill>
                <a:latin typeface="Calibri" charset="0"/>
                <a:ea typeface="Calibri" charset="0"/>
                <a:cs typeface="Calibri" charset="0"/>
              </a:rPr>
              <a:t>com.techgatha</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Collections.</a:t>
            </a:r>
            <a:r>
              <a:rPr lang="en-US" i="1" dirty="0" err="1">
                <a:solidFill>
                  <a:srgbClr val="000000"/>
                </a:solidFill>
                <a:latin typeface="Calibri" charset="0"/>
                <a:ea typeface="Calibri" charset="0"/>
                <a:cs typeface="Calibri" charset="0"/>
              </a:rPr>
              <a:t>emptyList</a:t>
            </a:r>
            <a:r>
              <a:rPr lang="en-US" i="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6" name="Rectangle 5"/>
          <p:cNvSpPr/>
          <p:nvPr/>
        </p:nvSpPr>
        <p:spPr>
          <a:xfrm>
            <a:off x="4784271" y="2667000"/>
            <a:ext cx="4191000" cy="2585323"/>
          </a:xfrm>
          <a:prstGeom prst="rect">
            <a:avLst/>
          </a:prstGeom>
          <a:ln>
            <a:solidFill>
              <a:schemeClr val="accent1"/>
            </a:solidFill>
          </a:ln>
        </p:spPr>
        <p:txBody>
          <a:bodyPr wrap="square">
            <a:spAutoFit/>
          </a:bodyPr>
          <a:lstStyle/>
          <a:p>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Docket(DocumentationType.</a:t>
            </a:r>
            <a:r>
              <a:rPr lang="en-US" b="1" i="1" dirty="0">
                <a:solidFill>
                  <a:srgbClr val="0000C0"/>
                </a:solidFill>
                <a:latin typeface="Calibri" charset="0"/>
                <a:ea typeface="Calibri" charset="0"/>
                <a:cs typeface="Calibri" charset="0"/>
              </a:rPr>
              <a:t>SWAGGER_2</a:t>
            </a:r>
            <a:r>
              <a:rPr lang="en-US" b="1" i="1" dirty="0">
                <a:solidFill>
                  <a:srgbClr val="000000"/>
                </a:solidFill>
                <a:latin typeface="Calibri" charset="0"/>
                <a:ea typeface="Calibri" charset="0"/>
                <a:cs typeface="Calibri" charset="0"/>
              </a:rPr>
              <a:t>)</a:t>
            </a:r>
            <a:br>
              <a:rPr lang="en-US" b="1" i="1" dirty="0">
                <a:solidFill>
                  <a:srgbClr val="000000"/>
                </a:solidFill>
                <a:latin typeface="Calibri" charset="0"/>
                <a:ea typeface="Calibri" charset="0"/>
                <a:cs typeface="Calibri" charset="0"/>
              </a:rPr>
            </a:br>
            <a:r>
              <a:rPr lang="mr-IN" dirty="0">
                <a:solidFill>
                  <a:srgbClr val="000000"/>
                </a:solidFill>
                <a:latin typeface="Calibri" charset="0"/>
                <a:ea typeface="Calibri" charset="0"/>
                <a:cs typeface="Calibri" charset="0"/>
              </a:rPr>
              <a:t>.</a:t>
            </a:r>
            <a:r>
              <a:rPr lang="mr-IN" dirty="0" err="1">
                <a:solidFill>
                  <a:srgbClr val="000000"/>
                </a:solidFill>
                <a:latin typeface="Calibri" charset="0"/>
                <a:ea typeface="Calibri" charset="0"/>
                <a:cs typeface="Calibri" charset="0"/>
              </a:rPr>
              <a:t>select</a:t>
            </a:r>
            <a:r>
              <a:rPr lang="mr-IN" dirty="0">
                <a:solidFill>
                  <a:srgbClr val="000000"/>
                </a:solidFill>
                <a:latin typeface="Calibri" charset="0"/>
                <a:ea typeface="Calibri" charset="0"/>
                <a:cs typeface="Calibri" charset="0"/>
              </a:rPr>
              <a:t>()</a:t>
            </a:r>
            <a:br>
              <a:rPr lang="en-US" dirty="0">
                <a:solidFill>
                  <a:srgbClr val="000000"/>
                </a:solidFill>
                <a:latin typeface="Calibri" charset="0"/>
                <a:ea typeface="Calibri" charset="0"/>
                <a:cs typeface="Calibri" charset="0"/>
              </a:rPr>
            </a:br>
            <a:r>
              <a:rPr lang="en-US" dirty="0">
                <a:solidFill>
                  <a:srgbClr val="000000"/>
                </a:solidFill>
                <a:latin typeface="Calibri" charset="0"/>
                <a:ea typeface="Calibri" charset="0"/>
                <a:cs typeface="Calibri" charset="0"/>
              </a:rPr>
              <a:t>.paths(</a:t>
            </a:r>
            <a:r>
              <a:rPr lang="en-US" dirty="0" err="1">
                <a:solidFill>
                  <a:srgbClr val="000000"/>
                </a:solidFill>
                <a:latin typeface="Calibri" charset="0"/>
                <a:ea typeface="Calibri" charset="0"/>
                <a:cs typeface="Calibri" charset="0"/>
              </a:rPr>
              <a:t>PathSelectors.</a:t>
            </a:r>
            <a:r>
              <a:rPr lang="en-US" i="1" dirty="0" err="1">
                <a:solidFill>
                  <a:srgbClr val="000000"/>
                </a:solidFill>
                <a:latin typeface="Calibri" charset="0"/>
                <a:ea typeface="Calibri" charset="0"/>
                <a:cs typeface="Calibri" charset="0"/>
              </a:rPr>
              <a:t>ant</a:t>
            </a:r>
            <a:r>
              <a:rPr lang="en-US" i="1" dirty="0">
                <a:solidFill>
                  <a:srgbClr val="000000"/>
                </a:solidFill>
                <a:latin typeface="Calibri" charset="0"/>
                <a:ea typeface="Calibri" charset="0"/>
                <a:cs typeface="Calibri" charset="0"/>
              </a:rPr>
              <a:t>(</a:t>
            </a:r>
            <a:r>
              <a:rPr lang="en-US" i="1" dirty="0">
                <a:solidFill>
                  <a:srgbClr val="2A00FF"/>
                </a:solidFill>
                <a:latin typeface="Calibri" charset="0"/>
                <a:ea typeface="Calibri" charset="0"/>
                <a:cs typeface="Calibri" charset="0"/>
              </a:rPr>
              <a:t>"/</a:t>
            </a:r>
            <a:r>
              <a:rPr lang="en-US" i="1" dirty="0" err="1">
                <a:solidFill>
                  <a:srgbClr val="2A00FF"/>
                </a:solidFill>
                <a:latin typeface="Calibri" charset="0"/>
                <a:ea typeface="Calibri" charset="0"/>
                <a:cs typeface="Calibri" charset="0"/>
              </a:rPr>
              <a:t>api</a:t>
            </a:r>
            <a:r>
              <a:rPr lang="en-US" i="1" dirty="0">
                <a:solidFill>
                  <a:srgbClr val="2A00FF"/>
                </a:solidFill>
                <a:latin typeface="Calibri" charset="0"/>
                <a:ea typeface="Calibri" charset="0"/>
                <a:cs typeface="Calibri" charset="0"/>
              </a:rPr>
              <a:t>/**"</a:t>
            </a:r>
            <a:r>
              <a:rPr lang="en-US" i="1" dirty="0">
                <a:solidFill>
                  <a:srgbClr val="000000"/>
                </a:solidFill>
                <a:latin typeface="Calibri" charset="0"/>
                <a:ea typeface="Calibri" charset="0"/>
                <a:cs typeface="Calibri" charset="0"/>
              </a:rPr>
              <a:t>))</a:t>
            </a:r>
            <a:br>
              <a:rPr lang="en-US" i="1" dirty="0">
                <a:solidFill>
                  <a:srgbClr val="000000"/>
                </a:solidFill>
                <a:latin typeface="Calibri" charset="0"/>
                <a:ea typeface="Calibri" charset="0"/>
                <a:cs typeface="Calibri" charset="0"/>
              </a:rPr>
            </a:br>
            <a:r>
              <a:rPr lang="en-US"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apis</a:t>
            </a:r>
            <a:r>
              <a:rPr lang="en-US" dirty="0">
                <a:solidFill>
                  <a:srgbClr val="000000"/>
                </a:solidFill>
                <a:latin typeface="Calibri" charset="0"/>
                <a:ea typeface="Calibri" charset="0"/>
                <a:cs typeface="Calibri" charset="0"/>
              </a:rPr>
              <a:t>(</a:t>
            </a:r>
            <a:br>
              <a:rPr lang="en-US" dirty="0">
                <a:solidFill>
                  <a:srgbClr val="000000"/>
                </a:solidFill>
                <a:latin typeface="Calibri" charset="0"/>
                <a:ea typeface="Calibri" charset="0"/>
                <a:cs typeface="Calibri" charset="0"/>
              </a:rPr>
            </a:br>
            <a:r>
              <a:rPr lang="en-US" dirty="0" err="1">
                <a:solidFill>
                  <a:srgbClr val="000000"/>
                </a:solidFill>
                <a:latin typeface="Calibri" charset="0"/>
                <a:ea typeface="Calibri" charset="0"/>
                <a:cs typeface="Calibri" charset="0"/>
              </a:rPr>
              <a:t>RequestHandlerSelectors.</a:t>
            </a:r>
            <a:r>
              <a:rPr lang="en-US" i="1" dirty="0" err="1">
                <a:solidFill>
                  <a:srgbClr val="000000"/>
                </a:solidFill>
                <a:latin typeface="Calibri" charset="0"/>
                <a:ea typeface="Calibri" charset="0"/>
                <a:cs typeface="Calibri" charset="0"/>
              </a:rPr>
              <a:t>basePackage</a:t>
            </a:r>
            <a:r>
              <a:rPr lang="en-US" i="1" dirty="0">
                <a:solidFill>
                  <a:srgbClr val="000000"/>
                </a:solidFill>
                <a:latin typeface="Calibri" charset="0"/>
                <a:ea typeface="Calibri" charset="0"/>
                <a:cs typeface="Calibri" charset="0"/>
              </a:rPr>
              <a:t>(</a:t>
            </a:r>
            <a:br>
              <a:rPr lang="en-US" i="1" dirty="0">
                <a:solidFill>
                  <a:srgbClr val="000000"/>
                </a:solidFill>
                <a:latin typeface="Calibri" charset="0"/>
                <a:ea typeface="Calibri" charset="0"/>
                <a:cs typeface="Calibri" charset="0"/>
              </a:rPr>
            </a:br>
            <a:r>
              <a:rPr lang="en-US" i="1" dirty="0">
                <a:solidFill>
                  <a:srgbClr val="2A00FF"/>
                </a:solidFill>
                <a:latin typeface="Calibri" charset="0"/>
                <a:ea typeface="Calibri" charset="0"/>
                <a:cs typeface="Calibri" charset="0"/>
              </a:rPr>
              <a:t>"</a:t>
            </a:r>
            <a:r>
              <a:rPr lang="en-US" i="1" dirty="0" err="1">
                <a:solidFill>
                  <a:srgbClr val="2A00FF"/>
                </a:solidFill>
                <a:latin typeface="Calibri" charset="0"/>
                <a:ea typeface="Calibri" charset="0"/>
                <a:cs typeface="Calibri" charset="0"/>
              </a:rPr>
              <a:t>com.techgatha</a:t>
            </a:r>
            <a:r>
              <a:rPr lang="en-US" i="1" dirty="0">
                <a:solidFill>
                  <a:srgbClr val="2A00FF"/>
                </a:solidFill>
                <a:latin typeface="Calibri" charset="0"/>
                <a:ea typeface="Calibri" charset="0"/>
                <a:cs typeface="Calibri" charset="0"/>
              </a:rPr>
              <a:t>"</a:t>
            </a:r>
            <a:r>
              <a:rPr lang="en-US" i="1" dirty="0">
                <a:solidFill>
                  <a:srgbClr val="000000"/>
                </a:solidFill>
                <a:latin typeface="Calibri" charset="0"/>
                <a:ea typeface="Calibri" charset="0"/>
                <a:cs typeface="Calibri" charset="0"/>
              </a:rPr>
              <a:t>))</a:t>
            </a:r>
            <a:br>
              <a:rPr lang="en-US" i="1" dirty="0">
                <a:solidFill>
                  <a:srgbClr val="000000"/>
                </a:solidFill>
                <a:latin typeface="Calibri" charset="0"/>
                <a:ea typeface="Calibri" charset="0"/>
                <a:cs typeface="Calibri" charset="0"/>
              </a:rPr>
            </a:br>
            <a:r>
              <a:rPr lang="en-US" dirty="0">
                <a:solidFill>
                  <a:srgbClr val="000000"/>
                </a:solidFill>
                <a:latin typeface="Calibri" charset="0"/>
                <a:ea typeface="Calibri" charset="0"/>
                <a:cs typeface="Calibri" charset="0"/>
              </a:rPr>
              <a:t>.build()</a:t>
            </a:r>
            <a:br>
              <a:rPr lang="en-US" dirty="0">
                <a:solidFill>
                  <a:srgbClr val="000000"/>
                </a:solidFill>
                <a:latin typeface="Calibri" charset="0"/>
                <a:ea typeface="Calibri" charset="0"/>
                <a:cs typeface="Calibri" charset="0"/>
              </a:rPr>
            </a:br>
            <a:r>
              <a:rPr lang="en-US"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apiInfo</a:t>
            </a:r>
            <a:r>
              <a:rPr lang="en-US"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apiDetails</a:t>
            </a:r>
            <a:r>
              <a:rPr lang="en-US"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40484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dirty="0"/>
              <a:t>Swagger Annotations- </a:t>
            </a:r>
            <a:r>
              <a:rPr lang="en-US" altLang="en-US" sz="2400" dirty="0">
                <a:solidFill>
                  <a:schemeClr val="tx1"/>
                </a:solidFill>
                <a:latin typeface="Calibri" charset="0"/>
                <a:ea typeface="Calibri" charset="0"/>
                <a:cs typeface="Calibri" charset="0"/>
              </a:rPr>
              <a:t>@</a:t>
            </a:r>
            <a:r>
              <a:rPr lang="en-US" altLang="en-US" sz="2400" dirty="0" err="1">
                <a:solidFill>
                  <a:schemeClr val="tx1"/>
                </a:solidFill>
                <a:latin typeface="Calibri" charset="0"/>
                <a:ea typeface="Calibri" charset="0"/>
                <a:cs typeface="Calibri" charset="0"/>
              </a:rPr>
              <a:t>ApiOperation</a:t>
            </a:r>
            <a:r>
              <a:rPr lang="en-US" altLang="en-US" sz="2400" dirty="0">
                <a:solidFill>
                  <a:schemeClr val="tx1"/>
                </a:solidFill>
                <a:latin typeface="Calibri" charset="0"/>
                <a:ea typeface="Calibri" charset="0"/>
                <a:cs typeface="Calibri" charset="0"/>
              </a:rPr>
              <a:t>-</a:t>
            </a:r>
            <a:endParaRPr lang="en-IN" sz="2400" dirty="0"/>
          </a:p>
        </p:txBody>
      </p:sp>
      <p:sp>
        <p:nvSpPr>
          <p:cNvPr id="4" name="Text Placeholder 2"/>
          <p:cNvSpPr>
            <a:spLocks noGrp="1"/>
          </p:cNvSpPr>
          <p:nvPr>
            <p:ph type="body" sz="quarter" idx="10"/>
          </p:nvPr>
        </p:nvSpPr>
        <p:spPr>
          <a:xfrm>
            <a:off x="276720" y="880800"/>
            <a:ext cx="8562480" cy="5977200"/>
          </a:xfrm>
        </p:spPr>
        <p:txBody>
          <a:bodyPr>
            <a:noAutofit/>
          </a:bodyPr>
          <a:lstStyle/>
          <a:p>
            <a:pPr marL="0" lvl="0" indent="0" eaLnBrk="0" fontAlgn="base" hangingPunct="0">
              <a:spcBef>
                <a:spcPct val="0"/>
              </a:spcBef>
              <a:spcAft>
                <a:spcPct val="0"/>
              </a:spcAft>
              <a:buNone/>
            </a:pPr>
            <a:r>
              <a:rPr lang="en-US" altLang="en-US" sz="1800" dirty="0">
                <a:solidFill>
                  <a:schemeClr val="tx1"/>
                </a:solidFill>
                <a:latin typeface="Calibri" charset="0"/>
                <a:ea typeface="Calibri" charset="0"/>
                <a:cs typeface="Calibri" charset="0"/>
              </a:rPr>
              <a:t>This annotation is used to describe the exposed REST API. It describes an operation or typically a HTTP method against a specific path. It takes the following parameters-</a:t>
            </a:r>
          </a:p>
        </p:txBody>
      </p:sp>
      <p:graphicFrame>
        <p:nvGraphicFramePr>
          <p:cNvPr id="3" name="Table 2"/>
          <p:cNvGraphicFramePr>
            <a:graphicFrameLocks noGrp="1"/>
          </p:cNvGraphicFramePr>
          <p:nvPr>
            <p:extLst/>
          </p:nvPr>
        </p:nvGraphicFramePr>
        <p:xfrm>
          <a:off x="355833" y="2145559"/>
          <a:ext cx="8382000" cy="4084320"/>
        </p:xfrm>
        <a:graphic>
          <a:graphicData uri="http://schemas.openxmlformats.org/drawingml/2006/table">
            <a:tbl>
              <a:tblPr/>
              <a:tblGrid>
                <a:gridCol w="2463567">
                  <a:extLst>
                    <a:ext uri="{9D8B030D-6E8A-4147-A177-3AD203B41FA5}">
                      <a16:colId xmlns:a16="http://schemas.microsoft.com/office/drawing/2014/main" val="20000"/>
                    </a:ext>
                  </a:extLst>
                </a:gridCol>
                <a:gridCol w="5918433">
                  <a:extLst>
                    <a:ext uri="{9D8B030D-6E8A-4147-A177-3AD203B41FA5}">
                      <a16:colId xmlns:a16="http://schemas.microsoft.com/office/drawing/2014/main" val="20001"/>
                    </a:ext>
                  </a:extLst>
                </a:gridCol>
              </a:tblGrid>
              <a:tr h="472440">
                <a:tc>
                  <a:txBody>
                    <a:bodyPr/>
                    <a:lstStyle/>
                    <a:p>
                      <a:pPr algn="l"/>
                      <a:r>
                        <a:rPr lang="en-US">
                          <a:effectLst/>
                          <a:latin typeface="Calibri" charset="0"/>
                          <a:ea typeface="Calibri" charset="0"/>
                          <a:cs typeface="Calibri" charset="0"/>
                        </a:rPr>
                        <a:t>Annotation Parameter</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a:effectLst/>
                          <a:latin typeface="Calibri" charset="0"/>
                          <a:ea typeface="Calibri" charset="0"/>
                          <a:cs typeface="Calibri" charset="0"/>
                        </a:rPr>
                        <a:t>Description</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569720">
                <a:tc>
                  <a:txBody>
                    <a:bodyPr/>
                    <a:lstStyle/>
                    <a:p>
                      <a:r>
                        <a:rPr lang="en-US">
                          <a:effectLst/>
                          <a:latin typeface="Calibri" charset="0"/>
                          <a:ea typeface="Calibri" charset="0"/>
                          <a:cs typeface="Calibri" charset="0"/>
                        </a:rPr>
                        <a:t>value</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dirty="0">
                          <a:effectLst/>
                          <a:latin typeface="Calibri" charset="0"/>
                          <a:ea typeface="Calibri" charset="0"/>
                          <a:cs typeface="Calibri" charset="0"/>
                        </a:rPr>
                        <a:t>The value of the annotation is a short description on the API. Since this is displayed in the list of operations in Swagger-UI and the location is limited in size, this should be kept short (preferably shorter than 120 characters)</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a:effectLst/>
                          <a:latin typeface="Calibri" charset="0"/>
                          <a:ea typeface="Calibri" charset="0"/>
                          <a:cs typeface="Calibri" charset="0"/>
                        </a:rPr>
                        <a:t>notes</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a:effectLst/>
                          <a:latin typeface="Calibri" charset="0"/>
                          <a:ea typeface="Calibri" charset="0"/>
                          <a:cs typeface="Calibri" charset="0"/>
                        </a:rPr>
                        <a:t>The notes allows you to give significantly more details about the operations (e.g. you can include request samples and responses here)</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a:effectLst/>
                          <a:latin typeface="Calibri" charset="0"/>
                          <a:ea typeface="Calibri" charset="0"/>
                          <a:cs typeface="Calibri" charset="0"/>
                        </a:rPr>
                        <a:t>nickname</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dirty="0">
                          <a:effectLst/>
                          <a:latin typeface="Calibri" charset="0"/>
                          <a:ea typeface="Calibri" charset="0"/>
                          <a:cs typeface="Calibri" charset="0"/>
                        </a:rPr>
                        <a:t>The nickname for this API.</a:t>
                      </a:r>
                    </a:p>
                  </a:txBody>
                  <a:tcPr marL="190500" marR="190500" marT="190500" marB="190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894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21773</TotalTime>
  <Words>3136</Words>
  <Application>Microsoft Macintosh PowerPoint</Application>
  <PresentationFormat>On-screen Show (4:3)</PresentationFormat>
  <Paragraphs>320</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Mangal</vt:lpstr>
      <vt:lpstr>Wingdings</vt:lpstr>
      <vt:lpstr>CT_Core_Java_OOP</vt:lpstr>
      <vt:lpstr>Microservice - 03</vt:lpstr>
      <vt:lpstr>Topics</vt:lpstr>
      <vt:lpstr>What is Swagger UI</vt:lpstr>
      <vt:lpstr>What it Describes</vt:lpstr>
      <vt:lpstr>What it does</vt:lpstr>
      <vt:lpstr>Add Swagger - OLD</vt:lpstr>
      <vt:lpstr>Customize Swagger</vt:lpstr>
      <vt:lpstr>Advanced Customize</vt:lpstr>
      <vt:lpstr>Swagger Annotations- @ApiOperation-</vt:lpstr>
      <vt:lpstr>Swagger Annotations- @ApiResponses</vt:lpstr>
      <vt:lpstr>Swagger Annotations- @ApiParam</vt:lpstr>
      <vt:lpstr>Swagger Annotations- @ApiModel</vt:lpstr>
      <vt:lpstr>Swagger Annotations- @ApiModelProperty-</vt:lpstr>
      <vt:lpstr>Apply Annotations</vt:lpstr>
      <vt:lpstr>OPenAPI Swagger - NEW</vt:lpstr>
      <vt:lpstr>Automatic Document Generation Using JSR-303 Bean Validation</vt:lpstr>
      <vt:lpstr>Change the UI content</vt:lpstr>
      <vt:lpstr>Generate Documentation Using @Operation and @ApiResponses</vt:lpstr>
      <vt:lpstr>Defining a Security Scheme</vt:lpstr>
      <vt:lpstr>Microservice Testing</vt:lpstr>
      <vt:lpstr>Spring Cloud Contract</vt:lpstr>
      <vt:lpstr>Test a Microservice</vt:lpstr>
      <vt:lpstr>Create a Microservice</vt:lpstr>
      <vt:lpstr>Groovy  File</vt:lpstr>
      <vt:lpstr>Add PlugIn to Verify Contract</vt:lpstr>
      <vt:lpstr>Test the application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548</cp:revision>
  <dcterms:created xsi:type="dcterms:W3CDTF">2014-09-30T12:24:12Z</dcterms:created>
  <dcterms:modified xsi:type="dcterms:W3CDTF">2021-07-02T12:14:28Z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