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0"/>
  </p:notesMasterIdLst>
  <p:handoutMasterIdLst>
    <p:handoutMasterId r:id="rId21"/>
  </p:handoutMasterIdLst>
  <p:sldIdLst>
    <p:sldId id="271" r:id="rId5"/>
    <p:sldId id="379" r:id="rId6"/>
    <p:sldId id="361" r:id="rId7"/>
    <p:sldId id="381" r:id="rId8"/>
    <p:sldId id="382" r:id="rId9"/>
    <p:sldId id="383" r:id="rId10"/>
    <p:sldId id="387" r:id="rId11"/>
    <p:sldId id="389" r:id="rId12"/>
    <p:sldId id="384" r:id="rId13"/>
    <p:sldId id="385" r:id="rId14"/>
    <p:sldId id="386" r:id="rId15"/>
    <p:sldId id="390" r:id="rId16"/>
    <p:sldId id="391" r:id="rId17"/>
    <p:sldId id="392" r:id="rId18"/>
    <p:sldId id="380" r:id="rId19"/>
  </p:sldIdLst>
  <p:sldSz cx="9144000" cy="6858000" type="screen4x3"/>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379"/>
            <p14:sldId id="361"/>
            <p14:sldId id="381"/>
            <p14:sldId id="382"/>
            <p14:sldId id="383"/>
            <p14:sldId id="387"/>
            <p14:sldId id="389"/>
            <p14:sldId id="384"/>
            <p14:sldId id="385"/>
            <p14:sldId id="386"/>
            <p14:sldId id="390"/>
            <p14:sldId id="391"/>
            <p14:sldId id="392"/>
            <p14:sldId id="38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16" autoAdjust="0"/>
    <p:restoredTop sz="85493" autoAdjust="0"/>
  </p:normalViewPr>
  <p:slideViewPr>
    <p:cSldViewPr>
      <p:cViewPr>
        <p:scale>
          <a:sx n="71" d="100"/>
          <a:sy n="71" d="100"/>
        </p:scale>
        <p:origin x="2176" y="344"/>
      </p:cViewPr>
      <p:guideLst>
        <p:guide orient="horz" pos="2160"/>
        <p:guide pos="2880"/>
      </p:guideLst>
    </p:cSldViewPr>
  </p:slideViewPr>
  <p:outlineViewPr>
    <p:cViewPr>
      <p:scale>
        <a:sx n="33" d="100"/>
        <a:sy n="33" d="100"/>
      </p:scale>
      <p:origin x="0" y="-20568"/>
    </p:cViewPr>
  </p:outlin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tags" Target="tags/tag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06/05/20</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5/6/20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 Id="rId3" Type="http://schemas.openxmlformats.org/officeDocument/2006/relationships/hyperlink" Target="https://microservices.io/patterns/observability/distributed-tracing.html"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microservices.io/patterns/data/saga.html" TargetMode="External"/><Relationship Id="rId4" Type="http://schemas.openxmlformats.org/officeDocument/2006/relationships/hyperlink" Target="https://microservices.io/patterns/data/database-per-service.html" TargetMode="External"/><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s://www.edureka.co/blog/what-is-rest-api/"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geeksforgeeks.org/chain-responsibility-design-pattern/" TargetMode="External"/><Relationship Id="rId4" Type="http://schemas.openxmlformats.org/officeDocument/2006/relationships/hyperlink" Target="https://howtodoinjava.com/design-patterns/behavioral/chain-of-responsibility-design-pattern/" TargetMode="External"/><Relationship Id="rId5" Type="http://schemas.openxmlformats.org/officeDocument/2006/relationships/hyperlink" Target="https://refactoring.guru/design-patterns/chain-of-responsibility" TargetMode="External"/><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 Id="rId3" Type="http://schemas.openxmlformats.org/officeDocument/2006/relationships/hyperlink" Target="https://blogs.mulesoft.com/dev/design-dev/asynchronous-messaging-patterns/"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icroservices.io/patterns/client-side-discovery.html" TargetMode="External"/><Relationship Id="rId4" Type="http://schemas.openxmlformats.org/officeDocument/2006/relationships/hyperlink" Target="https://microservices.io/patterns/microservices.html" TargetMode="External"/><Relationship Id="rId5" Type="http://schemas.openxmlformats.org/officeDocument/2006/relationships/hyperlink" Target="https://microservices.io/patterns/service-registry.html" TargetMode="External"/><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Also, these events are stored as a sequence of events to help the developers track which change was made when. So, with the help of this, you can always adjust the application state to cope up with the past changes. You can also query these events, for any data change and simultaneously publish these events from the event store. Once the events are published, you can see the changes of the application state on the presentation layer.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Event Sourcing pattern [8] defines an approach to handling operations on data that’s driven by a sequence of events, each of which is recorded in an append-only store. Application code sends a series of events that imperatively describe each action that has occurred on the data to the event store, where they’re persisted. Each event represents a set of changes to the data (such as </a:t>
            </a:r>
            <a:r>
              <a:rPr lang="en-US" sz="1200" b="0" i="0" kern="1200" dirty="0" err="1" smtClean="0">
                <a:solidFill>
                  <a:schemeClr val="tx1"/>
                </a:solidFill>
                <a:effectLst/>
                <a:latin typeface="+mn-lt"/>
                <a:ea typeface="+mn-ea"/>
                <a:cs typeface="+mn-cs"/>
              </a:rPr>
              <a:t>AddedItemToOrder</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events are persisted in an event store that acts as the system of record. Typical uses of the events published by the event store are to maintain materialized views of entities as actions in the application change them, and for integration with external systems. For example, a system can maintain a materialized view of all customer orders that are used to populate parts of the UI. As the application adds new orders, adds or removes items on the order, and adds shipping information, the events that describe these changes can be handled and used to update the materialized view. The figure shows an overview of the pattern.</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504085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Also, these events are stored as a sequence of events to help the developers track which change was made when. So, with the help of this, you can always adjust the application state to cope up with the past changes. You can also query these events, for any data change and simultaneously publish these events from the event store. Once the events are published, you can see the changes of the application state on the presentation layer.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Event Sourcing pattern [8] defines an approach to handling operations on data that’s driven by a sequence of events, each of which is recorded in an append-only store. Application code sends a series of events that imperatively describe each action that has occurred on the data to the event store, where they’re persisted. Each event represents a set of changes to the data (such as </a:t>
            </a:r>
            <a:r>
              <a:rPr lang="en-US" sz="1200" b="0" i="0" kern="1200" dirty="0" err="1" smtClean="0">
                <a:solidFill>
                  <a:schemeClr val="tx1"/>
                </a:solidFill>
                <a:effectLst/>
                <a:latin typeface="+mn-lt"/>
                <a:ea typeface="+mn-ea"/>
                <a:cs typeface="+mn-cs"/>
              </a:rPr>
              <a:t>AddedItemToOrder</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events are persisted in an event store that acts as the system of record. Typical uses of the events published by the event store are to maintain materialized views of entities as actions in the application change them, and for integration with external systems. For example, a system can maintain a materialized view of all customer orders that are used to populate parts of the UI. As the application adds new orders, adds or removes items on the order, and adds shipping information, the events that describe these changes can be handled and used to update the materialized view. </a:t>
            </a:r>
            <a:r>
              <a:rPr lang="en-US" sz="1200" b="0" i="0" kern="1200" smtClean="0">
                <a:solidFill>
                  <a:schemeClr val="tx1"/>
                </a:solidFill>
                <a:effectLst/>
                <a:latin typeface="+mn-lt"/>
                <a:ea typeface="+mn-ea"/>
                <a:cs typeface="+mn-cs"/>
              </a:rPr>
              <a:t>The figure shows an overview of the pattern.</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1438087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Every </a:t>
            </a:r>
            <a:r>
              <a:rPr lang="en-US" sz="1200" b="0" i="0" kern="1200" dirty="0" err="1" smtClean="0">
                <a:solidFill>
                  <a:schemeClr val="tx1"/>
                </a:solidFill>
                <a:effectLst/>
                <a:latin typeface="+mn-lt"/>
                <a:ea typeface="+mn-ea"/>
                <a:cs typeface="+mn-cs"/>
              </a:rPr>
              <a:t>microservices</a:t>
            </a:r>
            <a:r>
              <a:rPr lang="en-US" sz="1200" b="0" i="0" kern="1200" dirty="0" smtClean="0">
                <a:solidFill>
                  <a:schemeClr val="tx1"/>
                </a:solidFill>
                <a:effectLst/>
                <a:latin typeface="+mn-lt"/>
                <a:ea typeface="+mn-ea"/>
                <a:cs typeface="+mn-cs"/>
              </a:rPr>
              <a:t> design has either the database per service model or the shared database per service. But, in the database per service model, we cannot implement a query as the data access is only limited to one single database. So, in such scenario you can use the CQRS pattern. According to this pattern, the application will be divided into two parts: Command and Query. The command part will handle all the requests related to CREATE, UPDATE, DELETE while the query part will take care of the materialized views. The materialized views are updated through a sequence of events which are creating using the event source pattern discussed above.</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236339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https://microservices.io/patterns/observability/distributed-tracing.html</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13</a:t>
            </a:fld>
            <a:endParaRPr lang="en-US" dirty="0"/>
          </a:p>
        </p:txBody>
      </p:sp>
    </p:spTree>
    <p:extLst>
      <p:ext uri="{BB962C8B-B14F-4D97-AF65-F5344CB8AC3E}">
        <p14:creationId xmlns:p14="http://schemas.microsoft.com/office/powerpoint/2010/main" val="1459411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https://microservices.io/patterns/data/saga.html</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p>
          <a:p>
            <a:r>
              <a:rPr lang="en-US" sz="1200" b="0" i="0" u="none" strike="noStrike" kern="1200" dirty="0" smtClean="0">
                <a:solidFill>
                  <a:schemeClr val="tx1"/>
                </a:solidFill>
                <a:effectLst/>
                <a:latin typeface="+mn-lt"/>
                <a:ea typeface="+mn-ea"/>
                <a:cs typeface="+mn-cs"/>
                <a:hlinkClick r:id="rId4"/>
              </a:rPr>
              <a:t>Database per Service</a:t>
            </a:r>
            <a:r>
              <a:rPr lang="en-US" sz="1200" b="0" i="0" kern="1200" dirty="0" smtClean="0">
                <a:solidFill>
                  <a:schemeClr val="tx1"/>
                </a:solidFill>
                <a:effectLst/>
                <a:latin typeface="+mn-lt"/>
                <a:ea typeface="+mn-ea"/>
                <a:cs typeface="+mn-cs"/>
              </a:rPr>
              <a:t> pattern. Each service has its own database. Some business transactions, however, span multiple service so you need a mechanism to ensure data consistency across services. For example, lets imagine that you are building an e-commerce store where customers have a credit limit. The application must ensure that a new order will not exceed the customer’s credit limit. Since Orders and Customers are in different databases the application cannot simply use a local ACID transaction.</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14</a:t>
            </a:fld>
            <a:endParaRPr lang="en-US" dirty="0"/>
          </a:p>
        </p:txBody>
      </p:sp>
    </p:spTree>
    <p:extLst>
      <p:ext uri="{BB962C8B-B14F-4D97-AF65-F5344CB8AC3E}">
        <p14:creationId xmlns:p14="http://schemas.microsoft.com/office/powerpoint/2010/main" val="268921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15</a:t>
            </a:fld>
            <a:endParaRPr lang="en-US" dirty="0"/>
          </a:p>
        </p:txBody>
      </p:sp>
    </p:spTree>
    <p:extLst>
      <p:ext uri="{BB962C8B-B14F-4D97-AF65-F5344CB8AC3E}">
        <p14:creationId xmlns:p14="http://schemas.microsoft.com/office/powerpoint/2010/main" val="704219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103388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Also, since the source of output gets divided on breaking the monolithic architecture to </a:t>
            </a:r>
            <a:r>
              <a:rPr lang="en-US" sz="1200" b="0" i="0" kern="1200" dirty="0" err="1" smtClean="0">
                <a:solidFill>
                  <a:schemeClr val="tx1"/>
                </a:solidFill>
                <a:effectLst/>
                <a:latin typeface="+mn-lt"/>
                <a:ea typeface="+mn-ea"/>
                <a:cs typeface="+mn-cs"/>
              </a:rPr>
              <a:t>microservices</a:t>
            </a:r>
            <a:r>
              <a:rPr lang="en-US" sz="1200" b="0" i="0" kern="1200" dirty="0" smtClean="0">
                <a:solidFill>
                  <a:schemeClr val="tx1"/>
                </a:solidFill>
                <a:effectLst/>
                <a:latin typeface="+mn-lt"/>
                <a:ea typeface="+mn-ea"/>
                <a:cs typeface="+mn-cs"/>
              </a:rPr>
              <a:t>, this pattern proves to be beneficial when you need an output by combining data from multiple services. So, if we have two services each having their own database, then an aggregator having a unique transaction ID, would collect the data from each individual </a:t>
            </a:r>
            <a:r>
              <a:rPr lang="en-US" sz="1200" b="0" i="0" kern="1200" dirty="0" err="1" smtClean="0">
                <a:solidFill>
                  <a:schemeClr val="tx1"/>
                </a:solidFill>
                <a:effectLst/>
                <a:latin typeface="+mn-lt"/>
                <a:ea typeface="+mn-ea"/>
                <a:cs typeface="+mn-cs"/>
              </a:rPr>
              <a:t>microservice</a:t>
            </a:r>
            <a:r>
              <a:rPr lang="en-US" sz="1200" b="0" i="0" kern="1200" dirty="0" smtClean="0">
                <a:solidFill>
                  <a:schemeClr val="tx1"/>
                </a:solidFill>
                <a:effectLst/>
                <a:latin typeface="+mn-lt"/>
                <a:ea typeface="+mn-ea"/>
                <a:cs typeface="+mn-cs"/>
              </a:rPr>
              <a:t>, apply the business logic and finally publish it as a </a:t>
            </a:r>
            <a:r>
              <a:rPr lang="en-US" sz="1200" b="0" i="0" u="none" strike="noStrike" kern="1200" dirty="0" smtClean="0">
                <a:solidFill>
                  <a:schemeClr val="tx1"/>
                </a:solidFill>
                <a:effectLst/>
                <a:latin typeface="+mn-lt"/>
                <a:ea typeface="+mn-ea"/>
                <a:cs typeface="+mn-cs"/>
                <a:hlinkClick r:id="rId3"/>
              </a:rPr>
              <a:t>REST</a:t>
            </a:r>
            <a:r>
              <a:rPr lang="en-US" sz="1200" b="0" i="0" kern="1200" dirty="0" smtClean="0">
                <a:solidFill>
                  <a:schemeClr val="tx1"/>
                </a:solidFill>
                <a:effectLst/>
                <a:latin typeface="+mn-lt"/>
                <a:ea typeface="+mn-ea"/>
                <a:cs typeface="+mn-cs"/>
              </a:rPr>
              <a:t> endpoint. Later on, the data collected can be consumed by the respective services which require that collected data.</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is recommended if any business logic is to be applied, then </a:t>
            </a:r>
          </a:p>
          <a:p>
            <a:r>
              <a:rPr lang="en-US" sz="1200" b="0" i="0" kern="1200" dirty="0" smtClean="0">
                <a:solidFill>
                  <a:schemeClr val="tx1"/>
                </a:solidFill>
                <a:effectLst/>
                <a:latin typeface="+mn-lt"/>
                <a:ea typeface="+mn-ea"/>
                <a:cs typeface="+mn-cs"/>
              </a:rPr>
              <a:t>More variations of the aggregator are: - Proxy </a:t>
            </a:r>
            <a:r>
              <a:rPr lang="en-US" sz="1200" b="0" i="0" kern="1200" dirty="0" err="1" smtClean="0">
                <a:solidFill>
                  <a:schemeClr val="tx1"/>
                </a:solidFill>
                <a:effectLst/>
                <a:latin typeface="+mn-lt"/>
                <a:ea typeface="+mn-ea"/>
                <a:cs typeface="+mn-cs"/>
              </a:rPr>
              <a:t>Microservice</a:t>
            </a:r>
            <a:r>
              <a:rPr lang="en-US" sz="1200" b="0" i="0" kern="1200" dirty="0" smtClean="0">
                <a:solidFill>
                  <a:schemeClr val="tx1"/>
                </a:solidFill>
                <a:effectLst/>
                <a:latin typeface="+mn-lt"/>
                <a:ea typeface="+mn-ea"/>
                <a:cs typeface="+mn-cs"/>
              </a:rPr>
              <a:t> Design Pattern: A different </a:t>
            </a:r>
            <a:r>
              <a:rPr lang="en-US" sz="1200" b="0" i="0" kern="1200" dirty="0" err="1" smtClean="0">
                <a:solidFill>
                  <a:schemeClr val="tx1"/>
                </a:solidFill>
                <a:effectLst/>
                <a:latin typeface="+mn-lt"/>
                <a:ea typeface="+mn-ea"/>
                <a:cs typeface="+mn-cs"/>
              </a:rPr>
              <a:t>microservice</a:t>
            </a:r>
            <a:r>
              <a:rPr lang="en-US" sz="1200" b="0" i="0" kern="1200" dirty="0" smtClean="0">
                <a:solidFill>
                  <a:schemeClr val="tx1"/>
                </a:solidFill>
                <a:effectLst/>
                <a:latin typeface="+mn-lt"/>
                <a:ea typeface="+mn-ea"/>
                <a:cs typeface="+mn-cs"/>
              </a:rPr>
              <a:t> is called upon the business need. - Chained </a:t>
            </a:r>
            <a:r>
              <a:rPr lang="en-US" sz="1200" b="0" i="0" kern="1200" dirty="0" err="1" smtClean="0">
                <a:solidFill>
                  <a:schemeClr val="tx1"/>
                </a:solidFill>
                <a:effectLst/>
                <a:latin typeface="+mn-lt"/>
                <a:ea typeface="+mn-ea"/>
                <a:cs typeface="+mn-cs"/>
              </a:rPr>
              <a:t>Microservice</a:t>
            </a:r>
            <a:r>
              <a:rPr lang="en-US" sz="1200" b="0" i="0" kern="1200" dirty="0" smtClean="0">
                <a:solidFill>
                  <a:schemeClr val="tx1"/>
                </a:solidFill>
                <a:effectLst/>
                <a:latin typeface="+mn-lt"/>
                <a:ea typeface="+mn-ea"/>
                <a:cs typeface="+mn-cs"/>
              </a:rPr>
              <a:t> Design Pattern: In this case each </a:t>
            </a:r>
            <a:r>
              <a:rPr lang="en-US" sz="1200" b="0" i="0" kern="1200" dirty="0" err="1" smtClean="0">
                <a:solidFill>
                  <a:schemeClr val="tx1"/>
                </a:solidFill>
                <a:effectLst/>
                <a:latin typeface="+mn-lt"/>
                <a:ea typeface="+mn-ea"/>
                <a:cs typeface="+mn-cs"/>
              </a:rPr>
              <a:t>microservice</a:t>
            </a:r>
            <a:r>
              <a:rPr lang="en-US" sz="1200" b="0" i="0" kern="1200" dirty="0" smtClean="0">
                <a:solidFill>
                  <a:schemeClr val="tx1"/>
                </a:solidFill>
                <a:effectLst/>
                <a:latin typeface="+mn-lt"/>
                <a:ea typeface="+mn-ea"/>
                <a:cs typeface="+mn-cs"/>
              </a:rPr>
              <a:t> is dependent/ chained to a series of other </a:t>
            </a:r>
            <a:r>
              <a:rPr lang="en-US" sz="1200" b="0" i="0" kern="1200" dirty="0" err="1" smtClean="0">
                <a:solidFill>
                  <a:schemeClr val="tx1"/>
                </a:solidFill>
                <a:effectLst/>
                <a:latin typeface="+mn-lt"/>
                <a:ea typeface="+mn-ea"/>
                <a:cs typeface="+mn-cs"/>
              </a:rPr>
              <a:t>microservices.choose</a:t>
            </a:r>
            <a:r>
              <a:rPr lang="en-US" sz="1200" b="0" i="0" kern="1200" dirty="0" smtClean="0">
                <a:solidFill>
                  <a:schemeClr val="tx1"/>
                </a:solidFill>
                <a:effectLst/>
                <a:latin typeface="+mn-lt"/>
                <a:ea typeface="+mn-ea"/>
                <a:cs typeface="+mn-cs"/>
              </a:rPr>
              <a:t> a composite </a:t>
            </a:r>
            <a:r>
              <a:rPr lang="en-US" sz="1200" b="0" i="0" kern="1200" dirty="0" err="1" smtClean="0">
                <a:solidFill>
                  <a:schemeClr val="tx1"/>
                </a:solidFill>
                <a:effectLst/>
                <a:latin typeface="+mn-lt"/>
                <a:ea typeface="+mn-ea"/>
                <a:cs typeface="+mn-cs"/>
              </a:rPr>
              <a:t>microservice</a:t>
            </a:r>
            <a:r>
              <a:rPr lang="en-US" sz="1200" b="0" i="0" kern="1200" dirty="0" smtClean="0">
                <a:solidFill>
                  <a:schemeClr val="tx1"/>
                </a:solidFill>
                <a:effectLst/>
                <a:latin typeface="+mn-lt"/>
                <a:ea typeface="+mn-ea"/>
                <a:cs typeface="+mn-cs"/>
              </a:rPr>
              <a:t>. Otherwise, the API Gateway is the established solution.</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a:t>
            </a:fld>
            <a:endParaRPr lang="en-US" dirty="0"/>
          </a:p>
        </p:txBody>
      </p:sp>
    </p:spTree>
    <p:extLst>
      <p:ext uri="{BB962C8B-B14F-4D97-AF65-F5344CB8AC3E}">
        <p14:creationId xmlns:p14="http://schemas.microsoft.com/office/powerpoint/2010/main" val="513417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problems could be as follows:</a:t>
            </a:r>
          </a:p>
          <a:p>
            <a:r>
              <a:rPr lang="en-US" sz="1200" b="0" i="0" kern="1200" dirty="0" smtClean="0">
                <a:solidFill>
                  <a:schemeClr val="tx1"/>
                </a:solidFill>
                <a:effectLst/>
                <a:latin typeface="+mn-lt"/>
                <a:ea typeface="+mn-ea"/>
                <a:cs typeface="+mn-cs"/>
              </a:rPr>
              <a:t>How can I request information from multiple </a:t>
            </a:r>
            <a:r>
              <a:rPr lang="en-US" sz="1200" b="0" i="0" kern="1200" dirty="0" err="1" smtClean="0">
                <a:solidFill>
                  <a:schemeClr val="tx1"/>
                </a:solidFill>
                <a:effectLst/>
                <a:latin typeface="+mn-lt"/>
                <a:ea typeface="+mn-ea"/>
                <a:cs typeface="+mn-cs"/>
              </a:rPr>
              <a:t>microservices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Different UI require different data to respond to the same backend database service</a:t>
            </a:r>
          </a:p>
          <a:p>
            <a:r>
              <a:rPr lang="en-US" sz="1200" b="0" i="0" kern="1200" dirty="0" smtClean="0">
                <a:solidFill>
                  <a:schemeClr val="tx1"/>
                </a:solidFill>
                <a:effectLst/>
                <a:latin typeface="+mn-lt"/>
                <a:ea typeface="+mn-ea"/>
                <a:cs typeface="+mn-cs"/>
              </a:rPr>
              <a:t>How to transform data according to the consumer requirement from reusable </a:t>
            </a:r>
            <a:r>
              <a:rPr lang="en-US" sz="1200" b="0" i="0" kern="1200" dirty="0" err="1" smtClean="0">
                <a:solidFill>
                  <a:schemeClr val="tx1"/>
                </a:solidFill>
                <a:effectLst/>
                <a:latin typeface="+mn-lt"/>
                <a:ea typeface="+mn-ea"/>
                <a:cs typeface="+mn-cs"/>
              </a:rPr>
              <a:t>Microservices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How to handle multiple protocol requests?</a:t>
            </a:r>
          </a:p>
          <a:p>
            <a:pPr marL="285750" indent="-285750">
              <a:buFont typeface="Arial" charset="0"/>
              <a:buChar char="•"/>
            </a:pPr>
            <a:endParaRPr lang="en-US" sz="1200" dirty="0" smtClean="0"/>
          </a:p>
          <a:p>
            <a:pPr marL="285750" indent="-285750">
              <a:buFont typeface="Arial" charset="0"/>
              <a:buChar char="•"/>
            </a:pPr>
            <a:r>
              <a:rPr lang="en-US" sz="1200" b="0" i="0" kern="1200" dirty="0" smtClean="0">
                <a:solidFill>
                  <a:schemeClr val="tx1"/>
                </a:solidFill>
                <a:effectLst/>
                <a:latin typeface="+mn-lt"/>
                <a:ea typeface="+mn-ea"/>
                <a:cs typeface="+mn-cs"/>
              </a:rPr>
              <a:t>So, once the client sends a request, these requests are passed to the API Gateway which acts as an entry point to forward the clients’ requests to the appropriate </a:t>
            </a:r>
            <a:r>
              <a:rPr lang="en-US" sz="1200" b="0" i="0" kern="1200" dirty="0" err="1" smtClean="0">
                <a:solidFill>
                  <a:schemeClr val="tx1"/>
                </a:solidFill>
                <a:effectLst/>
                <a:latin typeface="+mn-lt"/>
                <a:ea typeface="+mn-ea"/>
                <a:cs typeface="+mn-cs"/>
              </a:rPr>
              <a:t>microservices</a:t>
            </a:r>
            <a:r>
              <a:rPr lang="en-US" sz="1200" b="0" i="0" kern="1200" dirty="0" smtClean="0">
                <a:solidFill>
                  <a:schemeClr val="tx1"/>
                </a:solidFill>
                <a:effectLst/>
                <a:latin typeface="+mn-lt"/>
                <a:ea typeface="+mn-ea"/>
                <a:cs typeface="+mn-cs"/>
              </a:rPr>
              <a:t>. Then, with the help of the load balancer, the load of the request is handled and the request is sent to the respective services. </a:t>
            </a:r>
            <a:r>
              <a:rPr lang="en-US" sz="1200" b="0" i="0" kern="1200" dirty="0" err="1" smtClean="0">
                <a:solidFill>
                  <a:schemeClr val="tx1"/>
                </a:solidFill>
                <a:effectLst/>
                <a:latin typeface="+mn-lt"/>
                <a:ea typeface="+mn-ea"/>
                <a:cs typeface="+mn-cs"/>
              </a:rPr>
              <a:t>Microservices</a:t>
            </a:r>
            <a:r>
              <a:rPr lang="en-US" sz="1200" b="0" i="0" kern="1200" dirty="0" smtClean="0">
                <a:solidFill>
                  <a:schemeClr val="tx1"/>
                </a:solidFill>
                <a:effectLst/>
                <a:latin typeface="+mn-lt"/>
                <a:ea typeface="+mn-ea"/>
                <a:cs typeface="+mn-cs"/>
              </a:rPr>
              <a:t> use Service Discovery which acts as a guide to find the route of communication between each of them. </a:t>
            </a:r>
            <a:r>
              <a:rPr lang="en-US" sz="1200" b="0" i="0" kern="1200" dirty="0" err="1" smtClean="0">
                <a:solidFill>
                  <a:schemeClr val="tx1"/>
                </a:solidFill>
                <a:effectLst/>
                <a:latin typeface="+mn-lt"/>
                <a:ea typeface="+mn-ea"/>
                <a:cs typeface="+mn-cs"/>
              </a:rPr>
              <a:t>Microservices</a:t>
            </a:r>
            <a:r>
              <a:rPr lang="en-US" sz="1200" b="0" i="0" kern="1200" dirty="0" smtClean="0">
                <a:solidFill>
                  <a:schemeClr val="tx1"/>
                </a:solidFill>
                <a:effectLst/>
                <a:latin typeface="+mn-lt"/>
                <a:ea typeface="+mn-ea"/>
                <a:cs typeface="+mn-cs"/>
              </a:rPr>
              <a:t> then communicate with each other via a stateless server i.e. either by HTTP Request/Message Bus.</a:t>
            </a:r>
            <a:endParaRPr lang="en-US" sz="1200" dirty="0" smtClean="0"/>
          </a:p>
          <a:p>
            <a:pPr marL="285750" indent="-285750">
              <a:buFont typeface="Arial" charset="0"/>
              <a:buChar char="•"/>
            </a:pPr>
            <a:endParaRPr lang="en-US" sz="1200" dirty="0" smtClean="0"/>
          </a:p>
          <a:p>
            <a:pPr marL="285750" indent="-285750">
              <a:buFont typeface="Arial" charset="0"/>
              <a:buChar char="•"/>
            </a:pPr>
            <a:r>
              <a:rPr lang="en-US" sz="1200" dirty="0" smtClean="0"/>
              <a:t>API gateway serves as a helpline by generating a single entry point for all interactions that takes place within the architecture. </a:t>
            </a:r>
          </a:p>
          <a:p>
            <a:pPr marL="285750" indent="-285750">
              <a:buFont typeface="Arial" charset="0"/>
              <a:buChar char="•"/>
            </a:pPr>
            <a:r>
              <a:rPr lang="en-US" sz="1200" dirty="0" smtClean="0"/>
              <a:t>API gateway also helps to establish security by client authorization and exposing relevant APIs with respect to the client.</a:t>
            </a:r>
          </a:p>
          <a:p>
            <a:pPr marL="285750" indent="-285750">
              <a:buFont typeface="Arial" charset="0"/>
              <a:buChar char="•"/>
            </a:pPr>
            <a:r>
              <a:rPr lang="en-US" sz="1200" dirty="0" smtClean="0"/>
              <a:t>An API gateway, being a single source of contact can not only act as a proxy server to route requests to </a:t>
            </a:r>
            <a:r>
              <a:rPr lang="en-US" sz="1200" dirty="0" err="1" smtClean="0"/>
              <a:t>microservices</a:t>
            </a:r>
            <a:r>
              <a:rPr lang="en-US" sz="1200" dirty="0" smtClean="0"/>
              <a:t> but also aggregate results from multiple services and send the output to the user.</a:t>
            </a:r>
          </a:p>
          <a:p>
            <a:pPr marL="285750" indent="-285750">
              <a:buFont typeface="Arial" charset="0"/>
              <a:buChar char="•"/>
            </a:pPr>
            <a:r>
              <a:rPr lang="en-US" sz="1200" dirty="0" smtClean="0"/>
              <a:t>It can handle multiple protocol requests and convert whenever required. (</a:t>
            </a:r>
            <a:r>
              <a:rPr lang="en-US" sz="1200" dirty="0" err="1" smtClean="0"/>
              <a:t>eg</a:t>
            </a:r>
            <a:r>
              <a:rPr lang="en-US" sz="1200" dirty="0" smtClean="0"/>
              <a:t>. HTTPS to AMQP and vice versa)</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a:t>
            </a:fld>
            <a:endParaRPr lang="en-US" dirty="0"/>
          </a:p>
        </p:txBody>
      </p:sp>
    </p:spTree>
    <p:extLst>
      <p:ext uri="{BB962C8B-B14F-4D97-AF65-F5344CB8AC3E}">
        <p14:creationId xmlns:p14="http://schemas.microsoft.com/office/powerpoint/2010/main" val="1637936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https://www.geeksforgeeks.org/chain-responsibility-design-pattern/</a:t>
            </a:r>
            <a:endParaRPr lang="en-US" dirty="0" smtClean="0"/>
          </a:p>
          <a:p>
            <a:r>
              <a:rPr lang="en-US" dirty="0" smtClean="0">
                <a:hlinkClick r:id="rId4"/>
              </a:rPr>
              <a:t>https://howtodoinjava.com/design-patterns/behavioral/chain-of-responsibility-design-pattern/</a:t>
            </a:r>
            <a:endParaRPr lang="en-US" dirty="0" smtClean="0"/>
          </a:p>
          <a:p>
            <a:r>
              <a:rPr lang="en-US" dirty="0" smtClean="0">
                <a:hlinkClick r:id="rId5"/>
              </a:rPr>
              <a:t>https://refactoring.guru/design-patterns/chain-of-responsibility</a:t>
            </a:r>
            <a:endParaRPr lang="en-US" dirty="0" smtClean="0"/>
          </a:p>
          <a:p>
            <a:r>
              <a:rPr lang="en-US" sz="1200" b="0" i="0" kern="1200" dirty="0" smtClean="0">
                <a:solidFill>
                  <a:schemeClr val="tx1"/>
                </a:solidFill>
                <a:effectLst/>
                <a:latin typeface="+mn-lt"/>
                <a:ea typeface="+mn-ea"/>
                <a:cs typeface="+mn-cs"/>
              </a:rPr>
              <a:t>For example, event handling mechanism in windows OS where events can be generated from either mouse, keyboard or some automatic generated events. All such events can be handled by multiple handlers and correct handler is found on runtime.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More general </a:t>
            </a:r>
            <a:r>
              <a:rPr lang="en-US" sz="1200" b="0" i="0" kern="1200" dirty="0" err="1" smtClean="0">
                <a:solidFill>
                  <a:schemeClr val="tx1"/>
                </a:solidFill>
                <a:effectLst/>
                <a:latin typeface="+mn-lt"/>
                <a:ea typeface="+mn-ea"/>
                <a:cs typeface="+mn-cs"/>
              </a:rPr>
              <a:t>exampe</a:t>
            </a:r>
            <a:r>
              <a:rPr lang="en-US" sz="1200" b="0" i="0" kern="1200" dirty="0" smtClean="0">
                <a:solidFill>
                  <a:schemeClr val="tx1"/>
                </a:solidFill>
                <a:effectLst/>
                <a:latin typeface="+mn-lt"/>
                <a:ea typeface="+mn-ea"/>
                <a:cs typeface="+mn-cs"/>
              </a:rPr>
              <a:t> can be a service request to call center. This request can be handled at front desk level, supervisor level or any higher level. Correct handler of request is only </a:t>
            </a:r>
          </a:p>
          <a:p>
            <a:r>
              <a:rPr lang="en-US" sz="1200" b="0" i="0" kern="1200" dirty="0" smtClean="0">
                <a:solidFill>
                  <a:schemeClr val="tx1"/>
                </a:solidFill>
                <a:effectLst/>
                <a:latin typeface="+mn-lt"/>
                <a:ea typeface="+mn-ea"/>
                <a:cs typeface="+mn-cs"/>
              </a:rPr>
              <a:t>known at runtime when request is traversing at various levels.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Authentication, authorization,</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validation, caching -</a:t>
            </a:r>
            <a:r>
              <a:rPr lang="en-US" sz="1200" b="0" i="0" kern="1200" baseline="0" dirty="0" smtClean="0">
                <a:solidFill>
                  <a:schemeClr val="tx1"/>
                </a:solidFill>
                <a:effectLst/>
                <a:latin typeface="+mn-lt"/>
                <a:ea typeface="+mn-ea"/>
                <a:cs typeface="+mn-cs"/>
              </a:rPr>
              <a:t> example</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1876928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quite obvious that the client gets blocked or has to wait for a long time in synchronous messaging. But, if you do not want the consumer, to wait for a long time, then you can opt for the Asynchronous Messaging.</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services can communicate with each other, but they do not have to communicate with each other sequentially. So, if you consider 3 services: Service A, Service B, and Service C. The request from the client can be directly sent to the Service C and Service B simultaneously. These requests will be in a queue. Apart from this, the request can also be sent to Service A whose response need not have to be sent to the same service through which request has come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Some </a:t>
            </a:r>
            <a:r>
              <a:rPr lang="en-US" sz="1200" b="0" i="0" kern="1200" dirty="0" err="1" smtClean="0">
                <a:solidFill>
                  <a:schemeClr val="tx1"/>
                </a:solidFill>
                <a:effectLst/>
                <a:latin typeface="+mn-lt"/>
                <a:ea typeface="+mn-ea"/>
                <a:cs typeface="+mn-cs"/>
              </a:rPr>
              <a:t>microservice</a:t>
            </a:r>
            <a:r>
              <a:rPr lang="en-US" sz="1200" b="0" i="0" kern="1200" dirty="0" smtClean="0">
                <a:solidFill>
                  <a:schemeClr val="tx1"/>
                </a:solidFill>
                <a:effectLst/>
                <a:latin typeface="+mn-lt"/>
                <a:ea typeface="+mn-ea"/>
                <a:cs typeface="+mn-cs"/>
              </a:rPr>
              <a:t> architectures may elect to use message queues instead of REST request/response because of that..</a:t>
            </a:r>
          </a:p>
          <a:p>
            <a:endParaRPr lang="en-US" sz="1200" b="0" i="0" kern="1200" dirty="0" smtClean="0">
              <a:solidFill>
                <a:schemeClr val="tx1"/>
              </a:solidFill>
              <a:effectLst/>
              <a:latin typeface="+mn-lt"/>
              <a:ea typeface="+mn-ea"/>
              <a:cs typeface="+mn-cs"/>
            </a:endParaRPr>
          </a:p>
          <a:p>
            <a:r>
              <a:rPr lang="en-US" dirty="0" smtClean="0">
                <a:hlinkClick r:id="rId3"/>
              </a:rPr>
              <a:t>https://blogs.mulesoft.com/dev/design-dev/asynchronous-messaging-patterns/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836542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https://microservices.io/patterns/client-side-discovery.html</a:t>
            </a:r>
            <a:endParaRPr lang="en-US" dirty="0" smtClean="0"/>
          </a:p>
          <a:p>
            <a:endParaRPr lang="en-US" dirty="0" smtClean="0"/>
          </a:p>
          <a:p>
            <a:r>
              <a:rPr lang="en-US" sz="1200" b="0" i="0" kern="1200" dirty="0" smtClean="0">
                <a:solidFill>
                  <a:schemeClr val="tx1"/>
                </a:solidFill>
                <a:effectLst/>
                <a:latin typeface="+mn-lt"/>
                <a:ea typeface="+mn-ea"/>
                <a:cs typeface="+mn-cs"/>
              </a:rPr>
              <a:t>Services typically need to call one another. In a monolithic application, services invoke one another through language-level method or procedure calls. In a traditional distributed system deployment, services run at fixed, well known locations (hosts and ports) and so can easily call one another using HTTP/REST or some RPC mechanism. However, a modern </a:t>
            </a:r>
            <a:r>
              <a:rPr lang="en-US" sz="1200" b="0" i="0" u="none" strike="noStrike" kern="1200" dirty="0" smtClean="0">
                <a:solidFill>
                  <a:schemeClr val="tx1"/>
                </a:solidFill>
                <a:effectLst/>
                <a:latin typeface="+mn-lt"/>
                <a:ea typeface="+mn-ea"/>
                <a:cs typeface="+mn-cs"/>
                <a:hlinkClick r:id="rId4"/>
              </a:rPr>
              <a:t>microservice-based</a:t>
            </a:r>
            <a:r>
              <a:rPr lang="en-US" sz="1200" b="0" i="0" kern="1200" dirty="0" smtClean="0">
                <a:solidFill>
                  <a:schemeClr val="tx1"/>
                </a:solidFill>
                <a:effectLst/>
                <a:latin typeface="+mn-lt"/>
                <a:ea typeface="+mn-ea"/>
                <a:cs typeface="+mn-cs"/>
              </a:rPr>
              <a:t> application typically runs in a virtualized or containerized environments where the number of instances of a service and their locations changes dynamically.</a:t>
            </a:r>
          </a:p>
          <a:p>
            <a:r>
              <a:rPr lang="en-US" sz="1200" b="0" i="0" kern="1200" dirty="0" smtClean="0">
                <a:solidFill>
                  <a:schemeClr val="tx1"/>
                </a:solidFill>
                <a:effectLst/>
                <a:latin typeface="+mn-lt"/>
                <a:ea typeface="+mn-ea"/>
                <a:cs typeface="+mn-cs"/>
              </a:rPr>
              <a:t>With container technology, IP addresses are dynamically allocated to the service instances. Every time the address changes, a consumer service can break and need manual changes.</a:t>
            </a:r>
          </a:p>
          <a:p>
            <a:r>
              <a:rPr lang="en-US" sz="1200" b="0" i="0" kern="1200" dirty="0" smtClean="0">
                <a:solidFill>
                  <a:schemeClr val="tx1"/>
                </a:solidFill>
                <a:effectLst/>
                <a:latin typeface="+mn-lt"/>
                <a:ea typeface="+mn-ea"/>
                <a:cs typeface="+mn-cs"/>
              </a:rPr>
              <a:t>Each service URL has to be remembered by the consumer and become tightly coupled.</a:t>
            </a:r>
          </a:p>
          <a:p>
            <a:endParaRPr lang="en-US" sz="1200" b="0" i="0" kern="1200" dirty="0" smtClean="0">
              <a:solidFill>
                <a:schemeClr val="tx1"/>
              </a:solidFill>
              <a:effectLst/>
              <a:latin typeface="+mn-lt"/>
              <a:ea typeface="+mn-ea"/>
              <a:cs typeface="+mn-cs"/>
            </a:endParaRPr>
          </a:p>
          <a:p>
            <a:r>
              <a:rPr lang="en-US" dirty="0" smtClean="0">
                <a:hlinkClick r:id="rId5"/>
              </a:rPr>
              <a:t>https://microservices.io/patterns/service-registry.html</a:t>
            </a: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583117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consumer should invoke a remote service via a proxy that behaves in a similar fashion to an electrical circuit breaker. When the number of consecutive failures crosses a threshold, the circuit breaker trips, and for the duration of a timeout period, all attempts to invoke the remote service will fail immediately. After the timeout expires the circuit breaker allows a limited number of test requests to pass through. If those requests succeed, the circuit breaker resumes normal operation. Otherwise, if there is a failure, the timeout period begins again. This pattern is suited to, prevent an application from trying to invoke a remote service or access a shared resource if this operation is highly likely to fail.</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1091292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But if the application is a monolith and trying to break into </a:t>
            </a:r>
            <a:r>
              <a:rPr lang="en-US" sz="1200" b="0" i="0" kern="1200" dirty="0" err="1" smtClean="0">
                <a:solidFill>
                  <a:schemeClr val="tx1"/>
                </a:solidFill>
                <a:effectLst/>
                <a:latin typeface="+mn-lt"/>
                <a:ea typeface="+mn-ea"/>
                <a:cs typeface="+mn-cs"/>
              </a:rPr>
              <a:t>microservices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denormalization</a:t>
            </a:r>
            <a:r>
              <a:rPr lang="en-US" sz="1200" b="0" i="0" kern="1200" dirty="0" smtClean="0">
                <a:solidFill>
                  <a:schemeClr val="tx1"/>
                </a:solidFill>
                <a:effectLst/>
                <a:latin typeface="+mn-lt"/>
                <a:ea typeface="+mn-ea"/>
                <a:cs typeface="+mn-cs"/>
              </a:rPr>
              <a:t> is not that easy. Later phase we can move to DB per services pattern, Till that we make follow this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1872406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spTree>
    <p:extLst>
      <p:ext uri="{BB962C8B-B14F-4D97-AF65-F5344CB8AC3E}">
        <p14:creationId xmlns:p14="http://schemas.microsoft.com/office/powerpoint/2010/main" val="3419250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04800" y="1143000"/>
            <a:ext cx="85344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extLst>
      <p:ext uri="{BB962C8B-B14F-4D97-AF65-F5344CB8AC3E}">
        <p14:creationId xmlns:p14="http://schemas.microsoft.com/office/powerpoint/2010/main" val="3658597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spTree>
    <p:extLst>
      <p:ext uri="{BB962C8B-B14F-4D97-AF65-F5344CB8AC3E}">
        <p14:creationId xmlns:p14="http://schemas.microsoft.com/office/powerpoint/2010/main" val="788094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hyperlink" Target="https://java-design-patterns.com/patterns/" TargetMode="External"/><Relationship Id="rId4" Type="http://schemas.openxmlformats.org/officeDocument/2006/relationships/hyperlink" Target="http://web.archive.org/web/20190705163602/http:/blog.arungupta.me/microservice-design-patterns/" TargetMode="External"/><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fontScale="90000"/>
          </a:bodyPr>
          <a:lstStyle/>
          <a:p>
            <a:pPr algn="ctr"/>
            <a:r>
              <a:rPr lang="en-US" b="1" dirty="0" err="1" smtClean="0"/>
              <a:t>Microservice</a:t>
            </a:r>
            <a:r>
              <a:rPr lang="en-US" b="1" dirty="0" smtClean="0"/>
              <a:t/>
            </a:r>
            <a:br>
              <a:rPr lang="en-US" b="1" dirty="0" smtClean="0"/>
            </a:br>
            <a:r>
              <a:rPr lang="en-US" b="1" dirty="0" smtClean="0"/>
              <a:t>Design patterns</a:t>
            </a:r>
            <a:endParaRPr lang="en-IN" b="1" dirty="0"/>
          </a:p>
        </p:txBody>
      </p:sp>
      <p:sp>
        <p:nvSpPr>
          <p:cNvPr id="3" name="TextBox 2"/>
          <p:cNvSpPr txBox="1"/>
          <p:nvPr/>
        </p:nvSpPr>
        <p:spPr>
          <a:xfrm>
            <a:off x="5562600" y="5410200"/>
            <a:ext cx="2807885" cy="954107"/>
          </a:xfrm>
          <a:prstGeom prst="rect">
            <a:avLst/>
          </a:prstGeom>
          <a:noFill/>
        </p:spPr>
        <p:txBody>
          <a:bodyPr wrap="none" rtlCol="0">
            <a:spAutoFit/>
          </a:bodyPr>
          <a:lstStyle/>
          <a:p>
            <a:r>
              <a:rPr lang="en-US" sz="2800" b="1" dirty="0" err="1" smtClean="0"/>
              <a:t>Shalini</a:t>
            </a:r>
            <a:r>
              <a:rPr lang="en-US" sz="2800" b="1" dirty="0" smtClean="0"/>
              <a:t> Mittal</a:t>
            </a:r>
          </a:p>
          <a:p>
            <a:r>
              <a:rPr lang="en-US" sz="2800" b="1" dirty="0" smtClean="0"/>
              <a:t>Corporate Trainer</a:t>
            </a:r>
            <a:endParaRPr lang="en-US" sz="2800" b="1" dirty="0"/>
          </a:p>
        </p:txBody>
      </p:sp>
    </p:spTree>
    <p:extLst>
      <p:ext uri="{BB962C8B-B14F-4D97-AF65-F5344CB8AC3E}">
        <p14:creationId xmlns:p14="http://schemas.microsoft.com/office/powerpoint/2010/main" val="35006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Sourcing</a:t>
            </a:r>
            <a:endParaRPr lang="en-US" dirty="0"/>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000" dirty="0"/>
              <a:t>C</a:t>
            </a:r>
            <a:r>
              <a:rPr lang="en-US" sz="2000" dirty="0" smtClean="0"/>
              <a:t>reates </a:t>
            </a:r>
            <a:r>
              <a:rPr lang="en-US" sz="2000" dirty="0"/>
              <a:t>events regarding the changes in the application </a:t>
            </a:r>
            <a:r>
              <a:rPr lang="en-US" sz="2000" dirty="0" smtClean="0"/>
              <a:t>state</a:t>
            </a:r>
          </a:p>
          <a:p>
            <a:pPr marL="285750" indent="-285750">
              <a:buFont typeface="Arial" charset="0"/>
              <a:buChar char="•"/>
            </a:pPr>
            <a:r>
              <a:rPr lang="en-US" sz="2000" dirty="0" smtClean="0"/>
              <a:t>Events are stored and can be queried for</a:t>
            </a:r>
          </a:p>
          <a:p>
            <a:pPr marL="285750" indent="-285750">
              <a:buFont typeface="Arial" charset="0"/>
              <a:buChar char="•"/>
            </a:pPr>
            <a:r>
              <a:rPr lang="en-US" sz="2000" dirty="0" smtClean="0"/>
              <a:t>An </a:t>
            </a:r>
            <a:r>
              <a:rPr lang="en-US" sz="2000" dirty="0"/>
              <a:t> approach to handling operations on data that’s driven by a sequence of events,</a:t>
            </a:r>
          </a:p>
        </p:txBody>
      </p:sp>
    </p:spTree>
    <p:extLst>
      <p:ext uri="{BB962C8B-B14F-4D97-AF65-F5344CB8AC3E}">
        <p14:creationId xmlns:p14="http://schemas.microsoft.com/office/powerpoint/2010/main" val="17813157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Sourcing</a:t>
            </a:r>
            <a:endParaRPr lang="en-US" dirty="0"/>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000" dirty="0"/>
              <a:t>C</a:t>
            </a:r>
            <a:r>
              <a:rPr lang="en-US" sz="2000" dirty="0" smtClean="0"/>
              <a:t>reates </a:t>
            </a:r>
            <a:r>
              <a:rPr lang="en-US" sz="2000" dirty="0"/>
              <a:t>events regarding the changes in the application </a:t>
            </a:r>
            <a:r>
              <a:rPr lang="en-US" sz="2000" dirty="0" smtClean="0"/>
              <a:t>state</a:t>
            </a:r>
          </a:p>
          <a:p>
            <a:pPr marL="285750" indent="-285750">
              <a:buFont typeface="Arial" charset="0"/>
              <a:buChar char="•"/>
            </a:pPr>
            <a:r>
              <a:rPr lang="en-US" sz="2000" dirty="0" smtClean="0"/>
              <a:t>Events are stored and can be queried for</a:t>
            </a:r>
          </a:p>
          <a:p>
            <a:pPr marL="285750" indent="-285750">
              <a:buFont typeface="Arial" charset="0"/>
              <a:buChar char="•"/>
            </a:pPr>
            <a:r>
              <a:rPr lang="en-US" sz="2000" dirty="0" smtClean="0"/>
              <a:t>An </a:t>
            </a:r>
            <a:r>
              <a:rPr lang="en-US" sz="2000" dirty="0"/>
              <a:t> approach to handling operations on data that’s driven by a sequence of events,</a:t>
            </a:r>
          </a:p>
        </p:txBody>
      </p:sp>
    </p:spTree>
    <p:extLst>
      <p:ext uri="{BB962C8B-B14F-4D97-AF65-F5344CB8AC3E}">
        <p14:creationId xmlns:p14="http://schemas.microsoft.com/office/powerpoint/2010/main" val="199411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CQRS </a:t>
            </a:r>
            <a:r>
              <a:rPr lang="mr-IN" dirty="0" smtClean="0"/>
              <a:t>–</a:t>
            </a:r>
            <a:r>
              <a:rPr lang="en-US" dirty="0" smtClean="0"/>
              <a:t> Command Query Responsibility Segregator</a:t>
            </a:r>
            <a:endParaRPr lang="en-US" dirty="0"/>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000" dirty="0" smtClean="0"/>
              <a:t>Database </a:t>
            </a:r>
            <a:r>
              <a:rPr lang="en-US" sz="2000" dirty="0"/>
              <a:t>per service model, we cannot implement a query as the data access is only limited to one single database. </a:t>
            </a:r>
            <a:endParaRPr lang="en-US" sz="2000" dirty="0" smtClean="0"/>
          </a:p>
          <a:p>
            <a:pPr marL="285750" indent="-285750">
              <a:buFont typeface="Arial" charset="0"/>
              <a:buChar char="•"/>
            </a:pPr>
            <a:r>
              <a:rPr lang="en-US" sz="2000" dirty="0" smtClean="0"/>
              <a:t>So</a:t>
            </a:r>
            <a:r>
              <a:rPr lang="en-US" sz="2000" dirty="0"/>
              <a:t>, in such scenario you can use the CQRS pattern. </a:t>
            </a:r>
            <a:endParaRPr lang="en-US" sz="2000" dirty="0" smtClean="0"/>
          </a:p>
          <a:p>
            <a:pPr marL="285750" indent="-285750">
              <a:buFont typeface="Arial" charset="0"/>
              <a:buChar char="•"/>
            </a:pPr>
            <a:r>
              <a:rPr lang="en-US" sz="2000" dirty="0" smtClean="0"/>
              <a:t>According </a:t>
            </a:r>
            <a:r>
              <a:rPr lang="en-US" sz="2000" dirty="0"/>
              <a:t>to this pattern, the application will be divided into two parts: Command and Query. </a:t>
            </a:r>
            <a:endParaRPr lang="en-US" sz="2000" dirty="0" smtClean="0"/>
          </a:p>
          <a:p>
            <a:pPr marL="285750" indent="-285750">
              <a:buFont typeface="Arial" charset="0"/>
              <a:buChar char="•"/>
            </a:pPr>
            <a:r>
              <a:rPr lang="en-US" sz="2000" dirty="0" smtClean="0"/>
              <a:t>The </a:t>
            </a:r>
            <a:r>
              <a:rPr lang="en-US" sz="2000" dirty="0"/>
              <a:t>command part will handle all the requests related to CREATE, UPDATE, DELETE while the query part will take care of the materialized views. </a:t>
            </a:r>
            <a:endParaRPr lang="en-US" sz="2000" dirty="0" smtClean="0"/>
          </a:p>
          <a:p>
            <a:pPr marL="285750" indent="-285750">
              <a:buFont typeface="Arial" charset="0"/>
              <a:buChar char="•"/>
            </a:pPr>
            <a:r>
              <a:rPr lang="en-US" sz="2000" dirty="0" smtClean="0"/>
              <a:t>The </a:t>
            </a:r>
            <a:r>
              <a:rPr lang="en-US" sz="2000" dirty="0"/>
              <a:t>materialized views are updated through a sequence of events which are creating using the event source pattern discussed above.</a:t>
            </a:r>
          </a:p>
        </p:txBody>
      </p:sp>
    </p:spTree>
    <p:extLst>
      <p:ext uri="{BB962C8B-B14F-4D97-AF65-F5344CB8AC3E}">
        <p14:creationId xmlns:p14="http://schemas.microsoft.com/office/powerpoint/2010/main" val="1172971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Tracing</a:t>
            </a:r>
            <a:endParaRPr lang="en-US" dirty="0"/>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000" dirty="0"/>
              <a:t>Requests often span multiple services. </a:t>
            </a:r>
            <a:endParaRPr lang="en-US" sz="2000" dirty="0" smtClean="0"/>
          </a:p>
          <a:p>
            <a:pPr marL="285750" indent="-285750">
              <a:buFont typeface="Arial" charset="0"/>
              <a:buChar char="•"/>
            </a:pPr>
            <a:r>
              <a:rPr lang="en-US" sz="2000" dirty="0" smtClean="0"/>
              <a:t>Each </a:t>
            </a:r>
            <a:r>
              <a:rPr lang="en-US" sz="2000" dirty="0"/>
              <a:t>service handles a request by performing one or more operations, e.g. database queries, publishes messages, etc</a:t>
            </a:r>
            <a:r>
              <a:rPr lang="en-US" sz="2000" dirty="0" smtClean="0"/>
              <a:t>.</a:t>
            </a:r>
          </a:p>
          <a:p>
            <a:pPr marL="285750" indent="-285750">
              <a:buFont typeface="Arial" charset="0"/>
              <a:buChar char="•"/>
            </a:pPr>
            <a:r>
              <a:rPr lang="en-US" sz="2000" dirty="0"/>
              <a:t>understand the behavior of an application and troubleshoot </a:t>
            </a:r>
            <a:r>
              <a:rPr lang="en-US" sz="2000" dirty="0" smtClean="0"/>
              <a:t>problems</a:t>
            </a:r>
          </a:p>
          <a:p>
            <a:pPr marL="285750" indent="-285750">
              <a:buFont typeface="Arial" charset="0"/>
              <a:buChar char="•"/>
            </a:pPr>
            <a:r>
              <a:rPr lang="en-US" sz="2000" dirty="0"/>
              <a:t>Instrument services with code that</a:t>
            </a:r>
          </a:p>
          <a:p>
            <a:pPr marL="285750" indent="-285750">
              <a:buFont typeface="Arial" charset="0"/>
              <a:buChar char="•"/>
            </a:pPr>
            <a:r>
              <a:rPr lang="en-US" sz="2000" dirty="0"/>
              <a:t>Assigns each external request a unique external request id</a:t>
            </a:r>
          </a:p>
          <a:p>
            <a:pPr marL="285750" indent="-285750">
              <a:buFont typeface="Arial" charset="0"/>
              <a:buChar char="•"/>
            </a:pPr>
            <a:r>
              <a:rPr lang="en-US" sz="2000" dirty="0"/>
              <a:t>Passes the external request id to all services that are involved in handling the request</a:t>
            </a:r>
          </a:p>
          <a:p>
            <a:pPr marL="285750" indent="-285750">
              <a:buFont typeface="Arial" charset="0"/>
              <a:buChar char="•"/>
            </a:pPr>
            <a:r>
              <a:rPr lang="en-US" sz="2000" dirty="0"/>
              <a:t>Includes the external request id in all log messages</a:t>
            </a:r>
          </a:p>
          <a:p>
            <a:pPr marL="285750" indent="-285750">
              <a:buFont typeface="Arial" charset="0"/>
              <a:buChar char="•"/>
            </a:pPr>
            <a:r>
              <a:rPr lang="en-US" sz="2000" dirty="0"/>
              <a:t>Records information (e.g. start time, end time) about the requests and operations performed when handling a external request in a centralized service</a:t>
            </a:r>
          </a:p>
          <a:p>
            <a:pPr marL="285750" indent="-285750">
              <a:buFont typeface="Arial" charset="0"/>
              <a:buChar char="•"/>
            </a:pPr>
            <a:endParaRPr lang="en-US" sz="2000" dirty="0"/>
          </a:p>
        </p:txBody>
      </p:sp>
    </p:spTree>
    <p:extLst>
      <p:ext uri="{BB962C8B-B14F-4D97-AF65-F5344CB8AC3E}">
        <p14:creationId xmlns:p14="http://schemas.microsoft.com/office/powerpoint/2010/main" val="1507299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 Pattern</a:t>
            </a:r>
            <a:endParaRPr lang="en-US" dirty="0"/>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000" dirty="0" smtClean="0"/>
              <a:t>In</a:t>
            </a:r>
            <a:r>
              <a:rPr lang="en-US" sz="2000" dirty="0"/>
              <a:t> Database per Service </a:t>
            </a:r>
            <a:r>
              <a:rPr lang="en-US" sz="2000" dirty="0" smtClean="0"/>
              <a:t>pattern each </a:t>
            </a:r>
            <a:r>
              <a:rPr lang="en-US" sz="2000" dirty="0"/>
              <a:t>service has its own database. </a:t>
            </a:r>
            <a:endParaRPr lang="en-US" sz="2000" dirty="0" smtClean="0"/>
          </a:p>
          <a:p>
            <a:pPr marL="285750" indent="-285750">
              <a:buFont typeface="Arial" charset="0"/>
              <a:buChar char="•"/>
            </a:pPr>
            <a:r>
              <a:rPr lang="en-US" sz="2000" dirty="0" smtClean="0"/>
              <a:t>Some </a:t>
            </a:r>
            <a:r>
              <a:rPr lang="en-US" sz="2000" dirty="0"/>
              <a:t>business </a:t>
            </a:r>
            <a:r>
              <a:rPr lang="en-US" sz="2000" dirty="0" smtClean="0"/>
              <a:t>transactions, </a:t>
            </a:r>
            <a:r>
              <a:rPr lang="en-US" sz="2000" dirty="0"/>
              <a:t>span multiple service so you need a mechanism to ensure data consistency across </a:t>
            </a:r>
            <a:r>
              <a:rPr lang="en-US" sz="2000" dirty="0" smtClean="0"/>
              <a:t>services</a:t>
            </a:r>
          </a:p>
          <a:p>
            <a:pPr marL="285750" indent="-285750">
              <a:buFont typeface="Arial" charset="0"/>
              <a:buChar char="•"/>
            </a:pPr>
            <a:r>
              <a:rPr lang="en-US" sz="2000" dirty="0" smtClean="0"/>
              <a:t>2PC is not an option here</a:t>
            </a:r>
          </a:p>
          <a:p>
            <a:pPr marL="285750" indent="-285750">
              <a:buFont typeface="Arial" charset="0"/>
              <a:buChar char="•"/>
            </a:pPr>
            <a:r>
              <a:rPr lang="en-US" sz="2000" dirty="0"/>
              <a:t>Implement each business transaction that spans multiple services as a saga. </a:t>
            </a:r>
            <a:endParaRPr lang="en-US" sz="2000" dirty="0" smtClean="0"/>
          </a:p>
          <a:p>
            <a:pPr marL="285750" indent="-285750">
              <a:buFont typeface="Arial" charset="0"/>
              <a:buChar char="•"/>
            </a:pPr>
            <a:r>
              <a:rPr lang="en-US" sz="2000" dirty="0" smtClean="0"/>
              <a:t>A </a:t>
            </a:r>
            <a:r>
              <a:rPr lang="en-US" sz="2000" dirty="0"/>
              <a:t>saga is a sequence of local transactions. </a:t>
            </a:r>
            <a:endParaRPr lang="en-US" sz="2000" dirty="0" smtClean="0"/>
          </a:p>
          <a:p>
            <a:pPr marL="285750" indent="-285750">
              <a:buFont typeface="Arial" charset="0"/>
              <a:buChar char="•"/>
            </a:pPr>
            <a:r>
              <a:rPr lang="en-US" sz="2000" dirty="0" smtClean="0"/>
              <a:t>Each </a:t>
            </a:r>
            <a:r>
              <a:rPr lang="en-US" sz="2000" dirty="0"/>
              <a:t>local transaction updates the database and publishes a message or event to trigger the next local transaction in the saga</a:t>
            </a:r>
            <a:r>
              <a:rPr lang="en-US" sz="2000" dirty="0" smtClean="0"/>
              <a:t>.</a:t>
            </a:r>
          </a:p>
          <a:p>
            <a:pPr marL="285750" indent="-285750">
              <a:buFont typeface="Arial" charset="0"/>
              <a:buChar char="•"/>
            </a:pPr>
            <a:r>
              <a:rPr lang="en-US" sz="2000" smtClean="0"/>
              <a:t> </a:t>
            </a:r>
            <a:r>
              <a:rPr lang="en-US" sz="2000" dirty="0"/>
              <a:t>If a local transaction fails because it violates a business rule then the saga executes a series of compensating transactions that undo the changes that were made by the preceding local transactions.</a:t>
            </a:r>
            <a:endParaRPr lang="en-US" sz="2000" dirty="0" smtClean="0"/>
          </a:p>
          <a:p>
            <a:pPr marL="285750" indent="-285750">
              <a:buFont typeface="Arial" charset="0"/>
              <a:buChar char="•"/>
            </a:pPr>
            <a:endParaRPr lang="en-US" sz="2000" dirty="0"/>
          </a:p>
        </p:txBody>
      </p:sp>
    </p:spTree>
    <p:extLst>
      <p:ext uri="{BB962C8B-B14F-4D97-AF65-F5344CB8AC3E}">
        <p14:creationId xmlns:p14="http://schemas.microsoft.com/office/powerpoint/2010/main" val="1824489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400" dirty="0">
                <a:hlinkClick r:id="rId3"/>
              </a:rPr>
              <a:t>https://java-design-patterns.com/patterns</a:t>
            </a:r>
            <a:r>
              <a:rPr lang="en-US" sz="2400" dirty="0" smtClean="0">
                <a:hlinkClick r:id="rId3"/>
              </a:rPr>
              <a:t>/</a:t>
            </a:r>
            <a:endParaRPr lang="en-US" sz="2400" dirty="0" smtClean="0"/>
          </a:p>
          <a:p>
            <a:pPr marL="285750" indent="-285750">
              <a:buFont typeface="Arial" charset="0"/>
              <a:buChar char="•"/>
            </a:pPr>
            <a:r>
              <a:rPr lang="en-US" sz="2400" dirty="0">
                <a:hlinkClick r:id="rId4"/>
              </a:rPr>
              <a:t>http://web.archive.org/web/20190705163602/http://blog.arungupta.me/microservice-design-patterns/</a:t>
            </a:r>
            <a:endParaRPr lang="en-US" sz="2200" dirty="0"/>
          </a:p>
        </p:txBody>
      </p:sp>
    </p:spTree>
    <p:extLst>
      <p:ext uri="{BB962C8B-B14F-4D97-AF65-F5344CB8AC3E}">
        <p14:creationId xmlns:p14="http://schemas.microsoft.com/office/powerpoint/2010/main" val="1405930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iro.medium.com/max/756/1*CKSVv4WkS8Okx572rX45H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0"/>
            <a:ext cx="6705600" cy="6681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11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Aggregator Pattern</a:t>
            </a:r>
            <a:endParaRPr lang="en-US" dirty="0"/>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smtClean="0"/>
              <a:t>Relates to collecting related items of data and displaying them.</a:t>
            </a:r>
          </a:p>
          <a:p>
            <a:pPr marL="285750" indent="-285750">
              <a:buFont typeface="Arial" charset="0"/>
              <a:buChar char="•"/>
            </a:pPr>
            <a:r>
              <a:rPr lang="en-US" sz="2200" dirty="0" smtClean="0"/>
              <a:t>In Micro services, aggregator is a web page invoking various services to get the required information</a:t>
            </a:r>
          </a:p>
          <a:p>
            <a:pPr marL="285750" indent="-285750">
              <a:buFont typeface="Arial" charset="0"/>
              <a:buChar char="•"/>
            </a:pPr>
            <a:r>
              <a:rPr lang="en-US" sz="2200" dirty="0" smtClean="0"/>
              <a:t>Based on DRY Principle</a:t>
            </a:r>
          </a:p>
          <a:p>
            <a:pPr marL="285750" indent="-285750">
              <a:buFont typeface="Arial" charset="0"/>
              <a:buChar char="•"/>
            </a:pPr>
            <a:r>
              <a:rPr lang="en-US" sz="2200" dirty="0" smtClean="0"/>
              <a:t>Can be done in 2 ways:</a:t>
            </a:r>
          </a:p>
          <a:p>
            <a:pPr marL="742950" lvl="1" indent="-285750">
              <a:buFont typeface="Arial" charset="0"/>
              <a:buChar char="•"/>
            </a:pPr>
            <a:r>
              <a:rPr lang="en-US" sz="2200" dirty="0" smtClean="0"/>
              <a:t>A</a:t>
            </a:r>
            <a:r>
              <a:rPr lang="en-US" sz="2200" dirty="0"/>
              <a:t> composite </a:t>
            </a:r>
            <a:r>
              <a:rPr lang="en-US" sz="2200" dirty="0" err="1"/>
              <a:t>microservice</a:t>
            </a:r>
            <a:r>
              <a:rPr lang="en-US" sz="2200" dirty="0"/>
              <a:t> will make calls to all the required </a:t>
            </a:r>
            <a:r>
              <a:rPr lang="en-US" sz="2200" dirty="0" err="1"/>
              <a:t>microservices</a:t>
            </a:r>
            <a:r>
              <a:rPr lang="en-US" sz="2200" dirty="0"/>
              <a:t>, consolidate the data, and transform the data before sending back.</a:t>
            </a:r>
          </a:p>
          <a:p>
            <a:pPr marL="742950" lvl="1" indent="-285750">
              <a:buFont typeface="Arial" charset="0"/>
              <a:buChar char="•"/>
            </a:pPr>
            <a:r>
              <a:rPr lang="en-US" sz="2200" dirty="0" smtClean="0"/>
              <a:t>An</a:t>
            </a:r>
            <a:r>
              <a:rPr lang="en-US" sz="2200" dirty="0"/>
              <a:t> API Gateway can also partition the request to multiple </a:t>
            </a:r>
            <a:r>
              <a:rPr lang="en-US" sz="2200" dirty="0" err="1"/>
              <a:t>microservices</a:t>
            </a:r>
            <a:r>
              <a:rPr lang="en-US" sz="2200" dirty="0"/>
              <a:t> and aggregate the data before sending it to the consumer.</a:t>
            </a:r>
          </a:p>
          <a:p>
            <a:pPr marL="285750" indent="-285750">
              <a:buFont typeface="Arial" charset="0"/>
              <a:buChar char="•"/>
            </a:pPr>
            <a:endParaRPr lang="en-US" sz="2200" dirty="0"/>
          </a:p>
        </p:txBody>
      </p:sp>
    </p:spTree>
    <p:extLst>
      <p:ext uri="{BB962C8B-B14F-4D97-AF65-F5344CB8AC3E}">
        <p14:creationId xmlns:p14="http://schemas.microsoft.com/office/powerpoint/2010/main" val="1869546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Gateway Pattern</a:t>
            </a:r>
            <a:endParaRPr lang="en-US" dirty="0"/>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400" dirty="0" smtClean="0"/>
              <a:t>Variation of aggregator service</a:t>
            </a:r>
          </a:p>
          <a:p>
            <a:pPr marL="285750" indent="-285750">
              <a:buFont typeface="Arial" charset="0"/>
              <a:buChar char="•"/>
            </a:pPr>
            <a:r>
              <a:rPr lang="en-US" sz="2400" dirty="0" smtClean="0"/>
              <a:t>Generates </a:t>
            </a:r>
            <a:r>
              <a:rPr lang="en-US" sz="2400" dirty="0"/>
              <a:t>a single entry point for all </a:t>
            </a:r>
            <a:endParaRPr lang="en-US" sz="2400" dirty="0" smtClean="0"/>
          </a:p>
          <a:p>
            <a:pPr marL="285750" indent="-285750">
              <a:buFont typeface="Arial" charset="0"/>
              <a:buChar char="•"/>
            </a:pPr>
            <a:r>
              <a:rPr lang="en-US" sz="2400" dirty="0" smtClean="0"/>
              <a:t>Establish </a:t>
            </a:r>
            <a:r>
              <a:rPr lang="en-US" sz="2400" dirty="0"/>
              <a:t>security by client authorization and exposing relevant APIs with respect to the client</a:t>
            </a:r>
            <a:r>
              <a:rPr lang="en-US" sz="2400" dirty="0" smtClean="0"/>
              <a:t>.</a:t>
            </a:r>
          </a:p>
          <a:p>
            <a:pPr marL="285750" indent="-285750">
              <a:buFont typeface="Arial" charset="0"/>
              <a:buChar char="•"/>
            </a:pPr>
            <a:r>
              <a:rPr lang="en-US" sz="2400" dirty="0" smtClean="0"/>
              <a:t>Act </a:t>
            </a:r>
            <a:r>
              <a:rPr lang="en-US" sz="2400" dirty="0"/>
              <a:t>as a proxy server to route requests to </a:t>
            </a:r>
            <a:r>
              <a:rPr lang="en-US" sz="2400" dirty="0" err="1"/>
              <a:t>microservices</a:t>
            </a:r>
            <a:r>
              <a:rPr lang="en-US" sz="2400" dirty="0"/>
              <a:t> </a:t>
            </a:r>
            <a:endParaRPr lang="en-US" sz="2400" dirty="0" smtClean="0"/>
          </a:p>
          <a:p>
            <a:pPr marL="285750" indent="-285750">
              <a:buFont typeface="Arial" charset="0"/>
              <a:buChar char="•"/>
            </a:pPr>
            <a:r>
              <a:rPr lang="en-US" sz="2400" dirty="0" smtClean="0"/>
              <a:t>Handle </a:t>
            </a:r>
            <a:r>
              <a:rPr lang="en-US" sz="2400" dirty="0"/>
              <a:t>multiple protocol requests and convert whenever required. (</a:t>
            </a:r>
            <a:r>
              <a:rPr lang="en-US" sz="2400" dirty="0" err="1"/>
              <a:t>eg</a:t>
            </a:r>
            <a:r>
              <a:rPr lang="en-US" sz="2400" dirty="0"/>
              <a:t>. HTTPS to AMQP and vice versa)</a:t>
            </a:r>
            <a:endParaRPr lang="en-US" sz="2200" dirty="0"/>
          </a:p>
        </p:txBody>
      </p:sp>
    </p:spTree>
    <p:extLst>
      <p:ext uri="{BB962C8B-B14F-4D97-AF65-F5344CB8AC3E}">
        <p14:creationId xmlns:p14="http://schemas.microsoft.com/office/powerpoint/2010/main" val="1886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Chained Design pattern</a:t>
            </a:r>
            <a:endParaRPr lang="en-US" dirty="0"/>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400" dirty="0"/>
              <a:t>P</a:t>
            </a:r>
            <a:r>
              <a:rPr lang="en-US" sz="2400" dirty="0" smtClean="0"/>
              <a:t>roduce </a:t>
            </a:r>
            <a:r>
              <a:rPr lang="en-US" sz="2400" dirty="0"/>
              <a:t>a single consolidated response to the request</a:t>
            </a:r>
            <a:r>
              <a:rPr lang="en-US" sz="2400" dirty="0" smtClean="0"/>
              <a:t>.</a:t>
            </a:r>
          </a:p>
          <a:p>
            <a:pPr marL="285750" indent="-285750">
              <a:buFont typeface="Arial" charset="0"/>
              <a:buChar char="•"/>
            </a:pPr>
            <a:r>
              <a:rPr lang="en-US" sz="2400" dirty="0" smtClean="0"/>
              <a:t>In </a:t>
            </a:r>
            <a:r>
              <a:rPr lang="en-US" sz="2400" dirty="0"/>
              <a:t>this case, the request from the client is received by Service A, which is then communicating with Service B, which in turn may be communicating with Service C. </a:t>
            </a:r>
            <a:endParaRPr lang="en-US" sz="2400" dirty="0" smtClean="0"/>
          </a:p>
          <a:p>
            <a:pPr marL="285750" indent="-285750">
              <a:buFont typeface="Arial" charset="0"/>
              <a:buChar char="•"/>
            </a:pPr>
            <a:r>
              <a:rPr lang="en-US" sz="2400" dirty="0" smtClean="0"/>
              <a:t>All </a:t>
            </a:r>
            <a:r>
              <a:rPr lang="en-US" sz="2400" dirty="0"/>
              <a:t>the services are likely using a synchronous HTTP request/response messaging</a:t>
            </a:r>
            <a:r>
              <a:rPr lang="en-US" sz="2400" dirty="0" smtClean="0"/>
              <a:t>.</a:t>
            </a:r>
          </a:p>
          <a:p>
            <a:pPr marL="285750" indent="-285750">
              <a:buFont typeface="Arial" charset="0"/>
              <a:buChar char="•"/>
            </a:pPr>
            <a:r>
              <a:rPr lang="en-US" sz="2400" dirty="0"/>
              <a:t>client is blocked until the complete chain of request/response,</a:t>
            </a:r>
            <a:endParaRPr lang="en-US" sz="2200" dirty="0"/>
          </a:p>
        </p:txBody>
      </p:sp>
    </p:spTree>
    <p:extLst>
      <p:ext uri="{BB962C8B-B14F-4D97-AF65-F5344CB8AC3E}">
        <p14:creationId xmlns:p14="http://schemas.microsoft.com/office/powerpoint/2010/main" val="1505151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Messaging Design Pattern</a:t>
            </a:r>
            <a:endParaRPr lang="en-US" dirty="0"/>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000" dirty="0" smtClean="0"/>
              <a:t>Don</a:t>
            </a:r>
            <a:r>
              <a:rPr lang="mr-IN" sz="2000" dirty="0" smtClean="0"/>
              <a:t>’</a:t>
            </a:r>
            <a:r>
              <a:rPr lang="en-US" sz="2000" dirty="0" smtClean="0"/>
              <a:t>t want to block the user</a:t>
            </a:r>
          </a:p>
          <a:p>
            <a:pPr marL="285750" indent="-285750">
              <a:buFont typeface="Arial" charset="0"/>
              <a:buChar char="•"/>
            </a:pPr>
            <a:r>
              <a:rPr lang="en-US" sz="2000" dirty="0" smtClean="0"/>
              <a:t>Service are not invoked sequentially</a:t>
            </a:r>
          </a:p>
          <a:p>
            <a:pPr marL="285750" indent="-285750">
              <a:buFont typeface="Arial" charset="0"/>
              <a:buChar char="•"/>
            </a:pPr>
            <a:r>
              <a:rPr lang="en-US" dirty="0" smtClean="0"/>
              <a:t>Normal REST endpoint and traditional RDMS provides with synchronous communication. Require message queues or reactive programming along with NOSQL databases</a:t>
            </a:r>
          </a:p>
          <a:p>
            <a:pPr marL="285750" indent="-285750">
              <a:buFont typeface="Arial" charset="0"/>
              <a:buChar char="•"/>
            </a:pPr>
            <a:r>
              <a:rPr lang="en-US" sz="2000" dirty="0"/>
              <a:t>enables applications to decouple from one another to improve performance, scalability, and </a:t>
            </a:r>
            <a:r>
              <a:rPr lang="en-US" sz="2000" dirty="0" smtClean="0"/>
              <a:t>reliability.</a:t>
            </a:r>
          </a:p>
          <a:p>
            <a:pPr marL="285750" indent="-285750">
              <a:buFont typeface="Arial" charset="0"/>
              <a:buChar char="•"/>
            </a:pPr>
            <a:r>
              <a:rPr lang="en-US" sz="2000" dirty="0" smtClean="0"/>
              <a:t>Ways to achieve</a:t>
            </a:r>
          </a:p>
          <a:p>
            <a:pPr marL="742950" lvl="1" indent="-285750">
              <a:buFont typeface="Arial" charset="0"/>
              <a:buChar char="•"/>
            </a:pPr>
            <a:r>
              <a:rPr lang="en-US" sz="2000" b="1" dirty="0" smtClean="0"/>
              <a:t>Publish/subscribe</a:t>
            </a:r>
            <a:r>
              <a:rPr lang="en-US" sz="2000" dirty="0"/>
              <a:t> – publishers publish messages and a copy of each message is sent to any number of </a:t>
            </a:r>
            <a:r>
              <a:rPr lang="en-US" sz="2000" dirty="0" smtClean="0"/>
              <a:t>subscribers.</a:t>
            </a:r>
          </a:p>
          <a:p>
            <a:pPr marL="742950" lvl="1" indent="-285750">
              <a:buFont typeface="Arial" charset="0"/>
              <a:buChar char="•"/>
            </a:pPr>
            <a:r>
              <a:rPr lang="en-US" sz="2000" b="1" dirty="0" smtClean="0"/>
              <a:t>Message </a:t>
            </a:r>
            <a:r>
              <a:rPr lang="en-US" sz="2000" b="1" dirty="0"/>
              <a:t>queue</a:t>
            </a:r>
            <a:r>
              <a:rPr lang="en-US" sz="2000" dirty="0"/>
              <a:t> – many consumers, but any message goes to (at most) one </a:t>
            </a:r>
            <a:r>
              <a:rPr lang="en-US" sz="2000" dirty="0" smtClean="0"/>
              <a:t>subscriber.</a:t>
            </a:r>
          </a:p>
          <a:p>
            <a:pPr marL="742950" lvl="1" indent="-285750">
              <a:buFont typeface="Arial" charset="0"/>
              <a:buChar char="•"/>
            </a:pPr>
            <a:r>
              <a:rPr lang="en-US" sz="2000" b="1" dirty="0" smtClean="0"/>
              <a:t>Many-to-one</a:t>
            </a:r>
            <a:r>
              <a:rPr lang="en-US" sz="2000" dirty="0"/>
              <a:t> – only one consumer gets all </a:t>
            </a:r>
            <a:r>
              <a:rPr lang="en-US" sz="2000" dirty="0" smtClean="0"/>
              <a:t>messages.</a:t>
            </a:r>
          </a:p>
          <a:p>
            <a:pPr marL="742950" lvl="1" indent="-285750">
              <a:buFont typeface="Arial" charset="0"/>
              <a:buChar char="•"/>
            </a:pPr>
            <a:r>
              <a:rPr lang="en-US" sz="2000" b="1" dirty="0" smtClean="0"/>
              <a:t>Request/reply</a:t>
            </a:r>
            <a:r>
              <a:rPr lang="en-US" sz="2000" dirty="0"/>
              <a:t> – after a consumer processes a message, it sends a reply to another channel so the producer/publisher can find the results. </a:t>
            </a:r>
          </a:p>
          <a:p>
            <a:pPr marL="285750" indent="-285750">
              <a:buFont typeface="Arial" charset="0"/>
              <a:buChar char="•"/>
            </a:pPr>
            <a:endParaRPr lang="en-US" dirty="0"/>
          </a:p>
        </p:txBody>
      </p:sp>
    </p:spTree>
    <p:extLst>
      <p:ext uri="{BB962C8B-B14F-4D97-AF65-F5344CB8AC3E}">
        <p14:creationId xmlns:p14="http://schemas.microsoft.com/office/powerpoint/2010/main" val="475238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Registry Pattern</a:t>
            </a:r>
            <a:endParaRPr lang="en-US" dirty="0"/>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000" dirty="0" err="1" smtClean="0"/>
              <a:t>Microservices</a:t>
            </a:r>
            <a:r>
              <a:rPr lang="en-US" sz="2000" dirty="0" smtClean="0"/>
              <a:t> run in</a:t>
            </a:r>
            <a:r>
              <a:rPr lang="en-US" sz="2000" dirty="0"/>
              <a:t> </a:t>
            </a:r>
            <a:r>
              <a:rPr lang="en-US" sz="2000" dirty="0" smtClean="0"/>
              <a:t>a virtualized container where the location and instance changes </a:t>
            </a:r>
            <a:r>
              <a:rPr lang="en-US" sz="2000" dirty="0" err="1" smtClean="0"/>
              <a:t>dyncamically</a:t>
            </a:r>
            <a:endParaRPr lang="en-US" sz="2000" dirty="0" smtClean="0"/>
          </a:p>
          <a:p>
            <a:pPr marL="285750" indent="-285750">
              <a:buFont typeface="Arial" charset="0"/>
              <a:buChar char="•"/>
            </a:pPr>
            <a:r>
              <a:rPr lang="en-US" dirty="0"/>
              <a:t>When making a request to a service, the client obtains the location of a service instance by querying a Service Registry, which knows the locations of all service instances</a:t>
            </a:r>
            <a:r>
              <a:rPr lang="en-US" dirty="0" smtClean="0"/>
              <a:t>.</a:t>
            </a:r>
          </a:p>
          <a:p>
            <a:pPr marL="285750" indent="-285750">
              <a:buFont typeface="Arial" charset="0"/>
              <a:buChar char="•"/>
            </a:pPr>
            <a:r>
              <a:rPr lang="en-US" dirty="0"/>
              <a:t>A service registry needs to be created which will keep the metadata of each producer service and specification for each</a:t>
            </a:r>
            <a:r>
              <a:rPr lang="en-US" dirty="0" smtClean="0"/>
              <a:t>.</a:t>
            </a:r>
          </a:p>
          <a:p>
            <a:pPr marL="285750" indent="-285750">
              <a:buFont typeface="Arial" charset="0"/>
              <a:buChar char="•"/>
            </a:pPr>
            <a:r>
              <a:rPr lang="en-US" dirty="0" smtClean="0"/>
              <a:t> </a:t>
            </a:r>
            <a:r>
              <a:rPr lang="en-US" dirty="0"/>
              <a:t>A service instance should register to the registry when starting and should de-register when shutting down. </a:t>
            </a:r>
            <a:endParaRPr lang="en-US" dirty="0" smtClean="0"/>
          </a:p>
          <a:p>
            <a:pPr marL="285750" indent="-285750">
              <a:buFont typeface="Arial" charset="0"/>
              <a:buChar char="•"/>
            </a:pPr>
            <a:r>
              <a:rPr lang="en-US" dirty="0" smtClean="0"/>
              <a:t>There </a:t>
            </a:r>
            <a:r>
              <a:rPr lang="en-US" dirty="0"/>
              <a:t>are two types of service discovery:</a:t>
            </a:r>
          </a:p>
          <a:p>
            <a:pPr marL="742950" lvl="1" indent="-285750">
              <a:buFont typeface="Arial" charset="0"/>
              <a:buChar char="•"/>
            </a:pPr>
            <a:r>
              <a:rPr lang="en-US" dirty="0"/>
              <a:t>client-side : </a:t>
            </a:r>
            <a:r>
              <a:rPr lang="en-US" dirty="0" err="1"/>
              <a:t>eg</a:t>
            </a:r>
            <a:r>
              <a:rPr lang="en-US" dirty="0"/>
              <a:t>: Netflix Eureka</a:t>
            </a:r>
          </a:p>
          <a:p>
            <a:pPr marL="742950" lvl="1" indent="-285750">
              <a:buFont typeface="Arial" charset="0"/>
              <a:buChar char="•"/>
            </a:pPr>
            <a:r>
              <a:rPr lang="en-US" dirty="0"/>
              <a:t>Server-side : </a:t>
            </a:r>
            <a:r>
              <a:rPr lang="en-US" dirty="0" err="1"/>
              <a:t>eg</a:t>
            </a:r>
            <a:r>
              <a:rPr lang="en-US" dirty="0"/>
              <a:t>: AWS ALB.</a:t>
            </a:r>
          </a:p>
          <a:p>
            <a:pPr marL="285750" indent="-285750">
              <a:buFont typeface="Arial" charset="0"/>
              <a:buChar char="•"/>
            </a:pPr>
            <a:endParaRPr lang="en-US" dirty="0" smtClean="0"/>
          </a:p>
          <a:p>
            <a:pPr marL="285750" indent="-285750">
              <a:buFont typeface="Arial" charset="0"/>
              <a:buChar char="•"/>
            </a:pPr>
            <a:endParaRPr lang="en-US" dirty="0"/>
          </a:p>
        </p:txBody>
      </p:sp>
    </p:spTree>
    <p:extLst>
      <p:ext uri="{BB962C8B-B14F-4D97-AF65-F5344CB8AC3E}">
        <p14:creationId xmlns:p14="http://schemas.microsoft.com/office/powerpoint/2010/main" val="704320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Breaker Pattern</a:t>
            </a:r>
            <a:endParaRPr lang="en-US" dirty="0"/>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000" dirty="0" smtClean="0"/>
              <a:t>Services calls other services and chances that downstream services may be down. Problems associated are :</a:t>
            </a:r>
          </a:p>
          <a:p>
            <a:pPr marL="285750" indent="-285750">
              <a:buFont typeface="Arial" charset="0"/>
              <a:buChar char="•"/>
            </a:pPr>
            <a:r>
              <a:rPr lang="en-US" dirty="0"/>
              <a:t>the request will keep going to the down service, exhausting network resources, and slowing performance. </a:t>
            </a:r>
            <a:endParaRPr lang="en-US" dirty="0" smtClean="0"/>
          </a:p>
          <a:p>
            <a:pPr marL="285750" indent="-285750">
              <a:buFont typeface="Arial" charset="0"/>
              <a:buChar char="•"/>
            </a:pPr>
            <a:r>
              <a:rPr lang="en-US" dirty="0" smtClean="0"/>
              <a:t>Second</a:t>
            </a:r>
            <a:r>
              <a:rPr lang="en-US" dirty="0"/>
              <a:t>, the user experience will be bad and unpredictable</a:t>
            </a:r>
            <a:r>
              <a:rPr lang="en-US" dirty="0" smtClean="0"/>
              <a:t>.</a:t>
            </a:r>
          </a:p>
          <a:p>
            <a:pPr marL="285750" indent="-285750">
              <a:buFont typeface="Arial" charset="0"/>
              <a:buChar char="•"/>
            </a:pPr>
            <a:r>
              <a:rPr lang="en-US" dirty="0" smtClean="0"/>
              <a:t>When failures reach a certain threshold the circuit should trip</a:t>
            </a:r>
          </a:p>
          <a:p>
            <a:pPr marL="285750" indent="-285750">
              <a:buFont typeface="Arial" charset="0"/>
              <a:buChar char="•"/>
            </a:pPr>
            <a:r>
              <a:rPr lang="en-US" dirty="0" smtClean="0"/>
              <a:t>After the timeout, circuit breaker allows test requests and if these test pass, circuit breaker resumes normal operation</a:t>
            </a:r>
          </a:p>
          <a:p>
            <a:pPr marL="285750" indent="-285750">
              <a:buFont typeface="Arial" charset="0"/>
              <a:buChar char="•"/>
            </a:pPr>
            <a:endParaRPr lang="en-US" dirty="0"/>
          </a:p>
        </p:txBody>
      </p:sp>
    </p:spTree>
    <p:extLst>
      <p:ext uri="{BB962C8B-B14F-4D97-AF65-F5344CB8AC3E}">
        <p14:creationId xmlns:p14="http://schemas.microsoft.com/office/powerpoint/2010/main" val="1139034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Per Service or Shared Data</a:t>
            </a:r>
            <a:endParaRPr lang="en-US" dirty="0"/>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000" dirty="0"/>
              <a:t>use database per service and shared database per service to solve various </a:t>
            </a:r>
            <a:r>
              <a:rPr lang="en-US" sz="2000" dirty="0" smtClean="0"/>
              <a:t>problems like:</a:t>
            </a:r>
          </a:p>
          <a:p>
            <a:pPr marL="742950" lvl="1" indent="-285750">
              <a:buFont typeface="Arial" charset="0"/>
              <a:buChar char="•"/>
            </a:pPr>
            <a:r>
              <a:rPr lang="en-US" sz="2000" dirty="0" smtClean="0"/>
              <a:t>Duplication </a:t>
            </a:r>
            <a:r>
              <a:rPr lang="en-US" sz="2000" dirty="0"/>
              <a:t>of data and inconsistency</a:t>
            </a:r>
          </a:p>
          <a:p>
            <a:pPr marL="742950" lvl="1" indent="-285750">
              <a:buFont typeface="Arial" charset="0"/>
              <a:buChar char="•"/>
            </a:pPr>
            <a:r>
              <a:rPr lang="en-US" sz="2000" dirty="0"/>
              <a:t>Different services have different kinds of storage requirements</a:t>
            </a:r>
          </a:p>
          <a:p>
            <a:pPr marL="742950" lvl="1" indent="-285750">
              <a:buFont typeface="Arial" charset="0"/>
              <a:buChar char="•"/>
            </a:pPr>
            <a:r>
              <a:rPr lang="en-US" sz="2000" dirty="0"/>
              <a:t>Few business transactions can query the data, with multiple services</a:t>
            </a:r>
          </a:p>
          <a:p>
            <a:pPr marL="742950" lvl="1" indent="-285750">
              <a:buFont typeface="Arial" charset="0"/>
              <a:buChar char="•"/>
            </a:pPr>
            <a:r>
              <a:rPr lang="en-US" sz="2000" dirty="0"/>
              <a:t>De-normalization of </a:t>
            </a:r>
            <a:r>
              <a:rPr lang="en-US" sz="2000" dirty="0" smtClean="0"/>
              <a:t>data</a:t>
            </a:r>
          </a:p>
          <a:p>
            <a:pPr marL="285750" indent="-285750">
              <a:buFont typeface="Arial" charset="0"/>
              <a:buChar char="•"/>
            </a:pPr>
            <a:endParaRPr lang="en-US" sz="2000" dirty="0" smtClean="0"/>
          </a:p>
          <a:p>
            <a:pPr marL="285750" indent="-285750">
              <a:buFont typeface="Arial" charset="0"/>
              <a:buChar char="•"/>
            </a:pPr>
            <a:r>
              <a:rPr lang="en-US" sz="2000" dirty="0" smtClean="0"/>
              <a:t>For 1</a:t>
            </a:r>
            <a:r>
              <a:rPr lang="en-US" sz="2000" baseline="30000" dirty="0" smtClean="0"/>
              <a:t>st</a:t>
            </a:r>
            <a:r>
              <a:rPr lang="en-US" sz="2000" dirty="0" smtClean="0"/>
              <a:t> three, database per service can be used</a:t>
            </a:r>
          </a:p>
          <a:p>
            <a:pPr marL="285750" indent="-285750">
              <a:buFont typeface="Arial" charset="0"/>
              <a:buChar char="•"/>
            </a:pPr>
            <a:r>
              <a:rPr lang="en-US" sz="2000" dirty="0"/>
              <a:t>T</a:t>
            </a:r>
            <a:r>
              <a:rPr lang="en-US" sz="2000" dirty="0" smtClean="0"/>
              <a:t>o </a:t>
            </a:r>
            <a:r>
              <a:rPr lang="en-US" sz="2000" dirty="0"/>
              <a:t>solve the issue of de-normalization, you can choose shared databases per service,  to align more than one database for each </a:t>
            </a:r>
            <a:r>
              <a:rPr lang="en-US" sz="2000" dirty="0" err="1"/>
              <a:t>microservice</a:t>
            </a:r>
            <a:r>
              <a:rPr lang="en-US" sz="2000" dirty="0"/>
              <a:t>. This will help you gather data, for the monolithic applications which are broken down into </a:t>
            </a:r>
            <a:r>
              <a:rPr lang="en-US" sz="2000" dirty="0" err="1"/>
              <a:t>microservices</a:t>
            </a:r>
            <a:r>
              <a:rPr lang="en-US" sz="2000" dirty="0"/>
              <a:t>.</a:t>
            </a:r>
            <a:endParaRPr lang="en-US" sz="2000" dirty="0" smtClean="0"/>
          </a:p>
          <a:p>
            <a:pPr marL="285750" indent="-285750">
              <a:buFont typeface="Arial" charset="0"/>
              <a:buChar char="•"/>
            </a:pPr>
            <a:r>
              <a:rPr lang="en-US" sz="2000" dirty="0" smtClean="0"/>
              <a:t>Limit </a:t>
            </a:r>
            <a:r>
              <a:rPr lang="en-US" sz="2000" dirty="0"/>
              <a:t>these databases to 2-3 </a:t>
            </a:r>
            <a:r>
              <a:rPr lang="en-US" sz="2000" dirty="0" err="1"/>
              <a:t>microservices</a:t>
            </a:r>
            <a:r>
              <a:rPr lang="en-US" sz="2000" dirty="0"/>
              <a:t>; else, scaling these services will be a problem</a:t>
            </a:r>
          </a:p>
        </p:txBody>
      </p:sp>
    </p:spTree>
    <p:extLst>
      <p:ext uri="{BB962C8B-B14F-4D97-AF65-F5344CB8AC3E}">
        <p14:creationId xmlns:p14="http://schemas.microsoft.com/office/powerpoint/2010/main" val="133123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215CF3E-B7B2-4757-A9A7-BF8CDE2155B6}">
  <ds:schemaRefs>
    <ds:schemaRef ds:uri="http://schemas.microsoft.com/sharepoint/v3/contenttype/forms"/>
  </ds:schemaRefs>
</ds:datastoreItem>
</file>

<file path=customXml/itemProps2.xml><?xml version="1.0" encoding="utf-8"?>
<ds:datastoreItem xmlns:ds="http://schemas.openxmlformats.org/officeDocument/2006/customXml" ds:itemID="{B0006A50-4E7D-423B-9555-E21005059E29}">
  <ds:schemaRefs>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purl.org/dc/terms/"/>
    <ds:schemaRef ds:uri="5b0b727f-9d55-4674-90df-9368557459d7"/>
    <ds:schemaRef ds:uri="http://schemas.microsoft.com/office/infopath/2007/PartnerControls"/>
    <ds:schemaRef ds:uri="http://purl.org/dc/dcmitype/"/>
    <ds:schemaRef ds:uri="3f0a5add-00cc-4c5e-8a54-6b524d8608b8"/>
    <ds:schemaRef ds:uri="http://www.w3.org/XML/1998/namespace"/>
  </ds:schemaRefs>
</ds:datastoreItem>
</file>

<file path=customXml/itemProps3.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CT_Core_Java_OOP</Template>
  <TotalTime>25737</TotalTime>
  <Words>1913</Words>
  <Application>Microsoft Macintosh PowerPoint</Application>
  <PresentationFormat>On-screen Show (4:3)</PresentationFormat>
  <Paragraphs>159</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vt:lpstr>
      <vt:lpstr>Courier New</vt:lpstr>
      <vt:lpstr>Mangal</vt:lpstr>
      <vt:lpstr>Tahoma</vt:lpstr>
      <vt:lpstr>Wingdings</vt:lpstr>
      <vt:lpstr>Arial</vt:lpstr>
      <vt:lpstr>CT_Core_Java_OOP</vt:lpstr>
      <vt:lpstr>Microservice Design patterns</vt:lpstr>
      <vt:lpstr>PowerPoint Presentation</vt:lpstr>
      <vt:lpstr>Aggregator Pattern</vt:lpstr>
      <vt:lpstr>API Gateway Pattern</vt:lpstr>
      <vt:lpstr>Chained Design pattern</vt:lpstr>
      <vt:lpstr>Asynchronous Messaging Design Pattern</vt:lpstr>
      <vt:lpstr>Service Registry Pattern</vt:lpstr>
      <vt:lpstr>Circuit Breaker Pattern</vt:lpstr>
      <vt:lpstr>Database Per Service or Shared Data</vt:lpstr>
      <vt:lpstr>Event Sourcing</vt:lpstr>
      <vt:lpstr>Event Sourcing</vt:lpstr>
      <vt:lpstr>CQRS – Command Query Responsibility Segregator</vt:lpstr>
      <vt:lpstr>Distributed Tracing</vt:lpstr>
      <vt:lpstr>Saga Pattern</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630</cp:revision>
  <dcterms:created xsi:type="dcterms:W3CDTF">2014-09-30T12:24:12Z</dcterms:created>
  <dcterms:modified xsi:type="dcterms:W3CDTF">2020-05-06T11:57:34Z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