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64"/>
  </p:notesMasterIdLst>
  <p:sldIdLst>
    <p:sldId id="256" r:id="rId3"/>
    <p:sldId id="321" r:id="rId4"/>
    <p:sldId id="442" r:id="rId5"/>
    <p:sldId id="443" r:id="rId6"/>
    <p:sldId id="425" r:id="rId7"/>
    <p:sldId id="426" r:id="rId8"/>
    <p:sldId id="427" r:id="rId9"/>
    <p:sldId id="428" r:id="rId10"/>
    <p:sldId id="429" r:id="rId11"/>
    <p:sldId id="490" r:id="rId12"/>
    <p:sldId id="491" r:id="rId13"/>
    <p:sldId id="492" r:id="rId14"/>
    <p:sldId id="493" r:id="rId15"/>
    <p:sldId id="494" r:id="rId16"/>
    <p:sldId id="497" r:id="rId17"/>
    <p:sldId id="501" r:id="rId18"/>
    <p:sldId id="498" r:id="rId19"/>
    <p:sldId id="499" r:id="rId20"/>
    <p:sldId id="504" r:id="rId21"/>
    <p:sldId id="505" r:id="rId22"/>
    <p:sldId id="506" r:id="rId23"/>
    <p:sldId id="507" r:id="rId24"/>
    <p:sldId id="500" r:id="rId25"/>
    <p:sldId id="502" r:id="rId26"/>
    <p:sldId id="503" r:id="rId27"/>
    <p:sldId id="495" r:id="rId28"/>
    <p:sldId id="496" r:id="rId29"/>
    <p:sldId id="508" r:id="rId30"/>
    <p:sldId id="509" r:id="rId31"/>
    <p:sldId id="454" r:id="rId32"/>
    <p:sldId id="465" r:id="rId33"/>
    <p:sldId id="477" r:id="rId34"/>
    <p:sldId id="466" r:id="rId35"/>
    <p:sldId id="473" r:id="rId36"/>
    <p:sldId id="474" r:id="rId37"/>
    <p:sldId id="467" r:id="rId38"/>
    <p:sldId id="472" r:id="rId39"/>
    <p:sldId id="468" r:id="rId40"/>
    <p:sldId id="455" r:id="rId41"/>
    <p:sldId id="478" r:id="rId42"/>
    <p:sldId id="450" r:id="rId43"/>
    <p:sldId id="451" r:id="rId44"/>
    <p:sldId id="456" r:id="rId45"/>
    <p:sldId id="486" r:id="rId46"/>
    <p:sldId id="479" r:id="rId47"/>
    <p:sldId id="449" r:id="rId48"/>
    <p:sldId id="457" r:id="rId49"/>
    <p:sldId id="458" r:id="rId50"/>
    <p:sldId id="459" r:id="rId51"/>
    <p:sldId id="460" r:id="rId52"/>
    <p:sldId id="487" r:id="rId53"/>
    <p:sldId id="481" r:id="rId54"/>
    <p:sldId id="480" r:id="rId55"/>
    <p:sldId id="482" r:id="rId56"/>
    <p:sldId id="484" r:id="rId57"/>
    <p:sldId id="485" r:id="rId58"/>
    <p:sldId id="483" r:id="rId59"/>
    <p:sldId id="475" r:id="rId60"/>
    <p:sldId id="489" r:id="rId61"/>
    <p:sldId id="476" r:id="rId62"/>
    <p:sldId id="48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6" autoAdjust="0"/>
    <p:restoredTop sz="77948" autoAdjust="0"/>
  </p:normalViewPr>
  <p:slideViewPr>
    <p:cSldViewPr>
      <p:cViewPr varScale="1">
        <p:scale>
          <a:sx n="86" d="100"/>
          <a:sy n="86" d="100"/>
        </p:scale>
        <p:origin x="2672" y="200"/>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D8BFB-9D7F-453A-A177-E7731F96F89D}" type="doc">
      <dgm:prSet loTypeId="urn:microsoft.com/office/officeart/2005/8/layout/process3" loCatId="process" qsTypeId="urn:microsoft.com/office/officeart/2005/8/quickstyle/simple5" qsCatId="simple" csTypeId="urn:microsoft.com/office/officeart/2005/8/colors/accent3_2" csCatId="accent3" phldr="1"/>
      <dgm:spPr/>
      <dgm:t>
        <a:bodyPr/>
        <a:lstStyle/>
        <a:p>
          <a:endParaRPr lang="en-US"/>
        </a:p>
      </dgm:t>
    </dgm:pt>
    <dgm:pt modelId="{21A9573C-5B8C-4AE8-B392-EA1C203339C3}">
      <dgm:prSet phldrT="[Text]" custT="1"/>
      <dgm:spPr/>
      <dgm:t>
        <a:bodyPr/>
        <a:lstStyle/>
        <a:p>
          <a:r>
            <a:rPr lang="en-US" sz="1600" b="1" dirty="0"/>
            <a:t>Phase – I: Stubbing</a:t>
          </a:r>
        </a:p>
      </dgm:t>
    </dgm:pt>
    <dgm:pt modelId="{36C8FC2C-C102-4B12-AD30-F8EAD49F8788}" type="parTrans" cxnId="{DDC1CB74-A3BA-484F-8971-670C4D4B493E}">
      <dgm:prSet/>
      <dgm:spPr/>
      <dgm:t>
        <a:bodyPr/>
        <a:lstStyle/>
        <a:p>
          <a:endParaRPr lang="en-US"/>
        </a:p>
      </dgm:t>
    </dgm:pt>
    <dgm:pt modelId="{3426F03B-B5EA-41DE-ACFB-C099ACC155E9}" type="sibTrans" cxnId="{DDC1CB74-A3BA-484F-8971-670C4D4B493E}">
      <dgm:prSet/>
      <dgm:spPr/>
      <dgm:t>
        <a:bodyPr/>
        <a:lstStyle/>
        <a:p>
          <a:endParaRPr lang="en-US"/>
        </a:p>
      </dgm:t>
    </dgm:pt>
    <dgm:pt modelId="{A201CE4A-FAFE-461B-86EF-72211A1A3F15}">
      <dgm:prSet phldrT="[Text]" custT="1"/>
      <dgm:spPr/>
      <dgm:t>
        <a:bodyPr/>
        <a:lstStyle/>
        <a:p>
          <a:r>
            <a:rPr lang="en-US" sz="1600" dirty="0"/>
            <a:t>Specify how your mock object must behave when involved in an interaction</a:t>
          </a:r>
        </a:p>
      </dgm:t>
    </dgm:pt>
    <dgm:pt modelId="{12A635C8-0F18-4927-888B-FCA3008C2BE6}" type="parTrans" cxnId="{2AB809BF-05A3-43FA-A969-7E04FEF530D7}">
      <dgm:prSet/>
      <dgm:spPr/>
      <dgm:t>
        <a:bodyPr/>
        <a:lstStyle/>
        <a:p>
          <a:endParaRPr lang="en-US"/>
        </a:p>
      </dgm:t>
    </dgm:pt>
    <dgm:pt modelId="{504CDAFB-5783-4DE5-9C99-2FFFBCB62E73}" type="sibTrans" cxnId="{2AB809BF-05A3-43FA-A969-7E04FEF530D7}">
      <dgm:prSet/>
      <dgm:spPr/>
      <dgm:t>
        <a:bodyPr/>
        <a:lstStyle/>
        <a:p>
          <a:endParaRPr lang="en-US"/>
        </a:p>
      </dgm:t>
    </dgm:pt>
    <dgm:pt modelId="{5194D31D-DDE4-4A35-98AA-51DCB7CF36B4}">
      <dgm:prSet phldrT="[Text]" custT="1"/>
      <dgm:spPr/>
      <dgm:t>
        <a:bodyPr/>
        <a:lstStyle/>
        <a:p>
          <a:r>
            <a:rPr lang="en-US" sz="1600" b="1" dirty="0"/>
            <a:t>Phase – II: Setting Expectations</a:t>
          </a:r>
        </a:p>
      </dgm:t>
    </dgm:pt>
    <dgm:pt modelId="{5DD0C8D5-5C90-431E-9FF4-FC5DCB52FB86}" type="parTrans" cxnId="{26076DC0-FA91-40E8-9DC4-D0D51B8523DF}">
      <dgm:prSet/>
      <dgm:spPr/>
      <dgm:t>
        <a:bodyPr/>
        <a:lstStyle/>
        <a:p>
          <a:endParaRPr lang="en-US"/>
        </a:p>
      </dgm:t>
    </dgm:pt>
    <dgm:pt modelId="{4AF92C48-3404-4C31-AAE0-004DDBCA85BC}" type="sibTrans" cxnId="{26076DC0-FA91-40E8-9DC4-D0D51B8523DF}">
      <dgm:prSet/>
      <dgm:spPr/>
      <dgm:t>
        <a:bodyPr/>
        <a:lstStyle/>
        <a:p>
          <a:endParaRPr lang="en-US"/>
        </a:p>
      </dgm:t>
    </dgm:pt>
    <dgm:pt modelId="{EA380529-E4CB-4CDF-A924-7616A88DC2EC}">
      <dgm:prSet phldrT="[Text]" custT="1"/>
      <dgm:spPr/>
      <dgm:t>
        <a:bodyPr/>
        <a:lstStyle/>
        <a:p>
          <a:r>
            <a:rPr lang="en-US" sz="1600" dirty="0"/>
            <a:t>Set a mock object such that it tells what to expect when a test is run</a:t>
          </a:r>
        </a:p>
      </dgm:t>
    </dgm:pt>
    <dgm:pt modelId="{2B64DBCC-94FE-4285-94A2-D90CD6EA0F76}" type="parTrans" cxnId="{5A9DEAAF-A98E-43D9-9341-5F3D8925F121}">
      <dgm:prSet/>
      <dgm:spPr/>
      <dgm:t>
        <a:bodyPr/>
        <a:lstStyle/>
        <a:p>
          <a:endParaRPr lang="en-US"/>
        </a:p>
      </dgm:t>
    </dgm:pt>
    <dgm:pt modelId="{DAD7AD6F-D9CF-40B7-99C6-F2EDF9668FAA}" type="sibTrans" cxnId="{5A9DEAAF-A98E-43D9-9341-5F3D8925F121}">
      <dgm:prSet/>
      <dgm:spPr/>
      <dgm:t>
        <a:bodyPr/>
        <a:lstStyle/>
        <a:p>
          <a:endParaRPr lang="en-US"/>
        </a:p>
      </dgm:t>
    </dgm:pt>
    <dgm:pt modelId="{48C6E63D-57A7-4650-89D1-B2D1A6865FF8}">
      <dgm:prSet phldrT="[Text]" custT="1"/>
      <dgm:spPr/>
      <dgm:t>
        <a:bodyPr/>
        <a:lstStyle/>
        <a:p>
          <a:r>
            <a:rPr lang="en-US" sz="1600" b="1" dirty="0"/>
            <a:t>Phase – III: Verification </a:t>
          </a:r>
        </a:p>
      </dgm:t>
    </dgm:pt>
    <dgm:pt modelId="{D34BC3B7-3FBF-4C6E-8393-3614B4878D2F}" type="parTrans" cxnId="{E6CA6265-3017-43A3-A59B-174B8C76A47C}">
      <dgm:prSet/>
      <dgm:spPr/>
      <dgm:t>
        <a:bodyPr/>
        <a:lstStyle/>
        <a:p>
          <a:endParaRPr lang="en-US"/>
        </a:p>
      </dgm:t>
    </dgm:pt>
    <dgm:pt modelId="{EADFEB67-50C3-4190-A646-64AEE7C723FE}" type="sibTrans" cxnId="{E6CA6265-3017-43A3-A59B-174B8C76A47C}">
      <dgm:prSet/>
      <dgm:spPr/>
      <dgm:t>
        <a:bodyPr/>
        <a:lstStyle/>
        <a:p>
          <a:endParaRPr lang="en-US"/>
        </a:p>
      </dgm:t>
    </dgm:pt>
    <dgm:pt modelId="{C5EF39FB-032F-4CD4-9055-2B50D44D4DCA}">
      <dgm:prSet phldrT="[Text]" custT="1"/>
      <dgm:spPr/>
      <dgm:t>
        <a:bodyPr/>
        <a:lstStyle/>
        <a:p>
          <a:r>
            <a:rPr lang="en-US" sz="1600" dirty="0"/>
            <a:t>Verify that the expectations have been met. </a:t>
          </a:r>
        </a:p>
      </dgm:t>
    </dgm:pt>
    <dgm:pt modelId="{CC18F31B-F972-4BAA-8A7D-BB97F9869791}" type="parTrans" cxnId="{B7837D06-9A48-4A6D-A8AE-117E31D567A0}">
      <dgm:prSet/>
      <dgm:spPr/>
      <dgm:t>
        <a:bodyPr/>
        <a:lstStyle/>
        <a:p>
          <a:endParaRPr lang="en-US"/>
        </a:p>
      </dgm:t>
    </dgm:pt>
    <dgm:pt modelId="{349BCA77-0CD5-4693-BAC0-D59461B76441}" type="sibTrans" cxnId="{B7837D06-9A48-4A6D-A8AE-117E31D567A0}">
      <dgm:prSet/>
      <dgm:spPr/>
      <dgm:t>
        <a:bodyPr/>
        <a:lstStyle/>
        <a:p>
          <a:endParaRPr lang="en-US"/>
        </a:p>
      </dgm:t>
    </dgm:pt>
    <dgm:pt modelId="{8EC5189C-050A-43A5-8F72-D46AE812C3CA}">
      <dgm:prSet phldrT="[Text]" custT="1"/>
      <dgm:spPr/>
      <dgm:t>
        <a:bodyPr/>
        <a:lstStyle/>
        <a:p>
          <a:r>
            <a:rPr lang="en-US" sz="1600" dirty="0"/>
            <a:t>It is done before invoking a function of the SUT</a:t>
          </a:r>
        </a:p>
      </dgm:t>
    </dgm:pt>
    <dgm:pt modelId="{A43C11B1-72EC-424D-B264-7126CFE87A3D}" type="parTrans" cxnId="{7D3F9015-4EF9-4953-810C-8D6845AA5FF2}">
      <dgm:prSet/>
      <dgm:spPr/>
      <dgm:t>
        <a:bodyPr/>
        <a:lstStyle/>
        <a:p>
          <a:endParaRPr lang="en-US"/>
        </a:p>
      </dgm:t>
    </dgm:pt>
    <dgm:pt modelId="{952CFD5B-61F9-4CA1-B699-D71FF378895F}" type="sibTrans" cxnId="{7D3F9015-4EF9-4953-810C-8D6845AA5FF2}">
      <dgm:prSet/>
      <dgm:spPr/>
      <dgm:t>
        <a:bodyPr/>
        <a:lstStyle/>
        <a:p>
          <a:endParaRPr lang="en-US"/>
        </a:p>
      </dgm:t>
    </dgm:pt>
    <dgm:pt modelId="{D2182D99-26A4-46B1-B7F9-B75E7CA6844B}">
      <dgm:prSet phldrT="[Text]" custT="1"/>
      <dgm:spPr/>
      <dgm:t>
        <a:bodyPr/>
        <a:lstStyle/>
        <a:p>
          <a:r>
            <a:rPr lang="en-US" sz="1600" dirty="0"/>
            <a:t>It is done after invoking a function of the SUT.</a:t>
          </a:r>
        </a:p>
      </dgm:t>
    </dgm:pt>
    <dgm:pt modelId="{DAFBF5A4-74BD-4003-9693-A1EE9A8F9138}" type="parTrans" cxnId="{19A92E60-D496-4F1D-9DDF-E30FB2665FD6}">
      <dgm:prSet/>
      <dgm:spPr/>
      <dgm:t>
        <a:bodyPr/>
        <a:lstStyle/>
        <a:p>
          <a:endParaRPr lang="en-US"/>
        </a:p>
      </dgm:t>
    </dgm:pt>
    <dgm:pt modelId="{7C38F8A7-C665-43E3-8E6A-9C69254D6930}" type="sibTrans" cxnId="{19A92E60-D496-4F1D-9DDF-E30FB2665FD6}">
      <dgm:prSet/>
      <dgm:spPr/>
      <dgm:t>
        <a:bodyPr/>
        <a:lstStyle/>
        <a:p>
          <a:endParaRPr lang="en-US"/>
        </a:p>
      </dgm:t>
    </dgm:pt>
    <dgm:pt modelId="{730A7815-D39D-4F4B-8FBC-9C8F207E6EDA}" type="pres">
      <dgm:prSet presAssocID="{5C0D8BFB-9D7F-453A-A177-E7731F96F89D}" presName="linearFlow" presStyleCnt="0">
        <dgm:presLayoutVars>
          <dgm:dir/>
          <dgm:animLvl val="lvl"/>
          <dgm:resizeHandles val="exact"/>
        </dgm:presLayoutVars>
      </dgm:prSet>
      <dgm:spPr/>
    </dgm:pt>
    <dgm:pt modelId="{7C38E35F-6349-45DB-9FC1-5B7EF3E5BCBD}" type="pres">
      <dgm:prSet presAssocID="{21A9573C-5B8C-4AE8-B392-EA1C203339C3}" presName="composite" presStyleCnt="0"/>
      <dgm:spPr/>
    </dgm:pt>
    <dgm:pt modelId="{2C76500E-938B-4F9D-AA1A-39529FDF1B22}" type="pres">
      <dgm:prSet presAssocID="{21A9573C-5B8C-4AE8-B392-EA1C203339C3}" presName="parTx" presStyleLbl="node1" presStyleIdx="0" presStyleCnt="3">
        <dgm:presLayoutVars>
          <dgm:chMax val="0"/>
          <dgm:chPref val="0"/>
          <dgm:bulletEnabled val="1"/>
        </dgm:presLayoutVars>
      </dgm:prSet>
      <dgm:spPr/>
    </dgm:pt>
    <dgm:pt modelId="{69E14CD0-34BD-4C34-B50C-40F60E170B72}" type="pres">
      <dgm:prSet presAssocID="{21A9573C-5B8C-4AE8-B392-EA1C203339C3}" presName="parSh" presStyleLbl="node1" presStyleIdx="0" presStyleCnt="3"/>
      <dgm:spPr/>
    </dgm:pt>
    <dgm:pt modelId="{AD36503E-8BEE-4428-90CB-88D02D833C41}" type="pres">
      <dgm:prSet presAssocID="{21A9573C-5B8C-4AE8-B392-EA1C203339C3}" presName="desTx" presStyleLbl="fgAcc1" presStyleIdx="0" presStyleCnt="3" custLinFactNeighborY="6082">
        <dgm:presLayoutVars>
          <dgm:bulletEnabled val="1"/>
        </dgm:presLayoutVars>
      </dgm:prSet>
      <dgm:spPr/>
    </dgm:pt>
    <dgm:pt modelId="{CC67E39D-955E-4394-952C-1A5404ED06B4}" type="pres">
      <dgm:prSet presAssocID="{3426F03B-B5EA-41DE-ACFB-C099ACC155E9}" presName="sibTrans" presStyleLbl="sibTrans2D1" presStyleIdx="0" presStyleCnt="2"/>
      <dgm:spPr/>
    </dgm:pt>
    <dgm:pt modelId="{5D0AD28B-047E-43A0-9C77-C6E28104036C}" type="pres">
      <dgm:prSet presAssocID="{3426F03B-B5EA-41DE-ACFB-C099ACC155E9}" presName="connTx" presStyleLbl="sibTrans2D1" presStyleIdx="0" presStyleCnt="2"/>
      <dgm:spPr/>
    </dgm:pt>
    <dgm:pt modelId="{5502C037-A635-4A1A-B832-D210584B0DFE}" type="pres">
      <dgm:prSet presAssocID="{5194D31D-DDE4-4A35-98AA-51DCB7CF36B4}" presName="composite" presStyleCnt="0"/>
      <dgm:spPr/>
    </dgm:pt>
    <dgm:pt modelId="{862378CD-9027-4DF8-AC2B-4C2DF4ABC98C}" type="pres">
      <dgm:prSet presAssocID="{5194D31D-DDE4-4A35-98AA-51DCB7CF36B4}" presName="parTx" presStyleLbl="node1" presStyleIdx="0" presStyleCnt="3">
        <dgm:presLayoutVars>
          <dgm:chMax val="0"/>
          <dgm:chPref val="0"/>
          <dgm:bulletEnabled val="1"/>
        </dgm:presLayoutVars>
      </dgm:prSet>
      <dgm:spPr/>
    </dgm:pt>
    <dgm:pt modelId="{6AF2E160-5A05-48A5-BA2A-C34E6D186093}" type="pres">
      <dgm:prSet presAssocID="{5194D31D-DDE4-4A35-98AA-51DCB7CF36B4}" presName="parSh" presStyleLbl="node1" presStyleIdx="1" presStyleCnt="3"/>
      <dgm:spPr/>
    </dgm:pt>
    <dgm:pt modelId="{CD8B2BC2-A089-4BAC-99A2-C79CAE7039DB}" type="pres">
      <dgm:prSet presAssocID="{5194D31D-DDE4-4A35-98AA-51DCB7CF36B4}" presName="desTx" presStyleLbl="fgAcc1" presStyleIdx="1" presStyleCnt="3" custLinFactNeighborY="6082">
        <dgm:presLayoutVars>
          <dgm:bulletEnabled val="1"/>
        </dgm:presLayoutVars>
      </dgm:prSet>
      <dgm:spPr/>
    </dgm:pt>
    <dgm:pt modelId="{F6B7FE46-0FBD-4902-B052-0AEF8D70E1F0}" type="pres">
      <dgm:prSet presAssocID="{4AF92C48-3404-4C31-AAE0-004DDBCA85BC}" presName="sibTrans" presStyleLbl="sibTrans2D1" presStyleIdx="1" presStyleCnt="2"/>
      <dgm:spPr/>
    </dgm:pt>
    <dgm:pt modelId="{BD1241D2-734B-4B21-BB1D-847D4B4EDC32}" type="pres">
      <dgm:prSet presAssocID="{4AF92C48-3404-4C31-AAE0-004DDBCA85BC}" presName="connTx" presStyleLbl="sibTrans2D1" presStyleIdx="1" presStyleCnt="2"/>
      <dgm:spPr/>
    </dgm:pt>
    <dgm:pt modelId="{2BEF1F3D-0962-467D-9D68-1BCE9F513819}" type="pres">
      <dgm:prSet presAssocID="{48C6E63D-57A7-4650-89D1-B2D1A6865FF8}" presName="composite" presStyleCnt="0"/>
      <dgm:spPr/>
    </dgm:pt>
    <dgm:pt modelId="{A1532416-E17A-4D85-B8E2-D6AD015B2774}" type="pres">
      <dgm:prSet presAssocID="{48C6E63D-57A7-4650-89D1-B2D1A6865FF8}" presName="parTx" presStyleLbl="node1" presStyleIdx="1" presStyleCnt="3">
        <dgm:presLayoutVars>
          <dgm:chMax val="0"/>
          <dgm:chPref val="0"/>
          <dgm:bulletEnabled val="1"/>
        </dgm:presLayoutVars>
      </dgm:prSet>
      <dgm:spPr/>
    </dgm:pt>
    <dgm:pt modelId="{209F0E47-264A-46AC-871A-620F3796DE14}" type="pres">
      <dgm:prSet presAssocID="{48C6E63D-57A7-4650-89D1-B2D1A6865FF8}" presName="parSh" presStyleLbl="node1" presStyleIdx="2" presStyleCnt="3" custLinFactNeighborY="-2202"/>
      <dgm:spPr/>
    </dgm:pt>
    <dgm:pt modelId="{FFBC3BEB-B7A7-40C0-990C-3213B328FE78}" type="pres">
      <dgm:prSet presAssocID="{48C6E63D-57A7-4650-89D1-B2D1A6865FF8}" presName="desTx" presStyleLbl="fgAcc1" presStyleIdx="2" presStyleCnt="3" custLinFactNeighborY="6082">
        <dgm:presLayoutVars>
          <dgm:bulletEnabled val="1"/>
        </dgm:presLayoutVars>
      </dgm:prSet>
      <dgm:spPr/>
    </dgm:pt>
  </dgm:ptLst>
  <dgm:cxnLst>
    <dgm:cxn modelId="{B7837D06-9A48-4A6D-A8AE-117E31D567A0}" srcId="{48C6E63D-57A7-4650-89D1-B2D1A6865FF8}" destId="{C5EF39FB-032F-4CD4-9055-2B50D44D4DCA}" srcOrd="0" destOrd="0" parTransId="{CC18F31B-F972-4BAA-8A7D-BB97F9869791}" sibTransId="{349BCA77-0CD5-4693-BAC0-D59461B76441}"/>
    <dgm:cxn modelId="{A5D6480E-56DD-7340-B061-C63B8360F27A}" type="presOf" srcId="{4AF92C48-3404-4C31-AAE0-004DDBCA85BC}" destId="{BD1241D2-734B-4B21-BB1D-847D4B4EDC32}" srcOrd="1" destOrd="0" presId="urn:microsoft.com/office/officeart/2005/8/layout/process3"/>
    <dgm:cxn modelId="{5BFFDB0E-14D4-D647-88B9-1DD5C5A9B551}" type="presOf" srcId="{A201CE4A-FAFE-461B-86EF-72211A1A3F15}" destId="{AD36503E-8BEE-4428-90CB-88D02D833C41}" srcOrd="0" destOrd="0" presId="urn:microsoft.com/office/officeart/2005/8/layout/process3"/>
    <dgm:cxn modelId="{7D3F9015-4EF9-4953-810C-8D6845AA5FF2}" srcId="{5194D31D-DDE4-4A35-98AA-51DCB7CF36B4}" destId="{8EC5189C-050A-43A5-8F72-D46AE812C3CA}" srcOrd="1" destOrd="0" parTransId="{A43C11B1-72EC-424D-B264-7126CFE87A3D}" sibTransId="{952CFD5B-61F9-4CA1-B699-D71FF378895F}"/>
    <dgm:cxn modelId="{85424D1C-B011-E947-92B2-8A579BAF97D2}" type="presOf" srcId="{5C0D8BFB-9D7F-453A-A177-E7731F96F89D}" destId="{730A7815-D39D-4F4B-8FBC-9C8F207E6EDA}" srcOrd="0" destOrd="0" presId="urn:microsoft.com/office/officeart/2005/8/layout/process3"/>
    <dgm:cxn modelId="{281F351E-2D6F-1F46-82D1-F05DA014BF66}" type="presOf" srcId="{4AF92C48-3404-4C31-AAE0-004DDBCA85BC}" destId="{F6B7FE46-0FBD-4902-B052-0AEF8D70E1F0}" srcOrd="0" destOrd="0" presId="urn:microsoft.com/office/officeart/2005/8/layout/process3"/>
    <dgm:cxn modelId="{37EB5526-5685-FD40-B12F-FE2D32902B3A}" type="presOf" srcId="{48C6E63D-57A7-4650-89D1-B2D1A6865FF8}" destId="{A1532416-E17A-4D85-B8E2-D6AD015B2774}" srcOrd="0" destOrd="0" presId="urn:microsoft.com/office/officeart/2005/8/layout/process3"/>
    <dgm:cxn modelId="{761AC340-5788-C14B-A1F0-A3CEDB3C5589}" type="presOf" srcId="{3426F03B-B5EA-41DE-ACFB-C099ACC155E9}" destId="{CC67E39D-955E-4394-952C-1A5404ED06B4}" srcOrd="0" destOrd="0" presId="urn:microsoft.com/office/officeart/2005/8/layout/process3"/>
    <dgm:cxn modelId="{7108B44D-073B-C847-8364-7DE59FA94F4A}" type="presOf" srcId="{8EC5189C-050A-43A5-8F72-D46AE812C3CA}" destId="{CD8B2BC2-A089-4BAC-99A2-C79CAE7039DB}" srcOrd="0" destOrd="1" presId="urn:microsoft.com/office/officeart/2005/8/layout/process3"/>
    <dgm:cxn modelId="{EDF9C34F-00C5-F34E-92B4-5966AF3031E7}" type="presOf" srcId="{C5EF39FB-032F-4CD4-9055-2B50D44D4DCA}" destId="{FFBC3BEB-B7A7-40C0-990C-3213B328FE78}" srcOrd="0" destOrd="0" presId="urn:microsoft.com/office/officeart/2005/8/layout/process3"/>
    <dgm:cxn modelId="{F225DF4F-CC72-0244-B042-5BDB9E920160}" type="presOf" srcId="{D2182D99-26A4-46B1-B7F9-B75E7CA6844B}" destId="{FFBC3BEB-B7A7-40C0-990C-3213B328FE78}" srcOrd="0" destOrd="1" presId="urn:microsoft.com/office/officeart/2005/8/layout/process3"/>
    <dgm:cxn modelId="{19A92E60-D496-4F1D-9DDF-E30FB2665FD6}" srcId="{48C6E63D-57A7-4650-89D1-B2D1A6865FF8}" destId="{D2182D99-26A4-46B1-B7F9-B75E7CA6844B}" srcOrd="1" destOrd="0" parTransId="{DAFBF5A4-74BD-4003-9693-A1EE9A8F9138}" sibTransId="{7C38F8A7-C665-43E3-8E6A-9C69254D6930}"/>
    <dgm:cxn modelId="{78ACB461-B9ED-C34B-98A5-82723259D0C3}" type="presOf" srcId="{EA380529-E4CB-4CDF-A924-7616A88DC2EC}" destId="{CD8B2BC2-A089-4BAC-99A2-C79CAE7039DB}" srcOrd="0" destOrd="0" presId="urn:microsoft.com/office/officeart/2005/8/layout/process3"/>
    <dgm:cxn modelId="{C108DC64-A232-A24F-AEB1-88A4DAE4D192}" type="presOf" srcId="{21A9573C-5B8C-4AE8-B392-EA1C203339C3}" destId="{69E14CD0-34BD-4C34-B50C-40F60E170B72}" srcOrd="1" destOrd="0" presId="urn:microsoft.com/office/officeart/2005/8/layout/process3"/>
    <dgm:cxn modelId="{E6CA6265-3017-43A3-A59B-174B8C76A47C}" srcId="{5C0D8BFB-9D7F-453A-A177-E7731F96F89D}" destId="{48C6E63D-57A7-4650-89D1-B2D1A6865FF8}" srcOrd="2" destOrd="0" parTransId="{D34BC3B7-3FBF-4C6E-8393-3614B4878D2F}" sibTransId="{EADFEB67-50C3-4190-A646-64AEE7C723FE}"/>
    <dgm:cxn modelId="{6D611766-FBFD-2048-9A91-D6301BEFC2F7}" type="presOf" srcId="{21A9573C-5B8C-4AE8-B392-EA1C203339C3}" destId="{2C76500E-938B-4F9D-AA1A-39529FDF1B22}" srcOrd="0" destOrd="0" presId="urn:microsoft.com/office/officeart/2005/8/layout/process3"/>
    <dgm:cxn modelId="{DDC1CB74-A3BA-484F-8971-670C4D4B493E}" srcId="{5C0D8BFB-9D7F-453A-A177-E7731F96F89D}" destId="{21A9573C-5B8C-4AE8-B392-EA1C203339C3}" srcOrd="0" destOrd="0" parTransId="{36C8FC2C-C102-4B12-AD30-F8EAD49F8788}" sibTransId="{3426F03B-B5EA-41DE-ACFB-C099ACC155E9}"/>
    <dgm:cxn modelId="{5A9DEAAF-A98E-43D9-9341-5F3D8925F121}" srcId="{5194D31D-DDE4-4A35-98AA-51DCB7CF36B4}" destId="{EA380529-E4CB-4CDF-A924-7616A88DC2EC}" srcOrd="0" destOrd="0" parTransId="{2B64DBCC-94FE-4285-94A2-D90CD6EA0F76}" sibTransId="{DAD7AD6F-D9CF-40B7-99C6-F2EDF9668FAA}"/>
    <dgm:cxn modelId="{9BB2C5B5-7B09-8443-9914-6727D27B8BAF}" type="presOf" srcId="{5194D31D-DDE4-4A35-98AA-51DCB7CF36B4}" destId="{6AF2E160-5A05-48A5-BA2A-C34E6D186093}" srcOrd="1" destOrd="0" presId="urn:microsoft.com/office/officeart/2005/8/layout/process3"/>
    <dgm:cxn modelId="{C5D8A2B6-FBD8-0343-AEF1-C14565C3B2F8}" type="presOf" srcId="{3426F03B-B5EA-41DE-ACFB-C099ACC155E9}" destId="{5D0AD28B-047E-43A0-9C77-C6E28104036C}" srcOrd="1" destOrd="0" presId="urn:microsoft.com/office/officeart/2005/8/layout/process3"/>
    <dgm:cxn modelId="{D834C6B8-7314-4849-872F-64CA73588991}" type="presOf" srcId="{5194D31D-DDE4-4A35-98AA-51DCB7CF36B4}" destId="{862378CD-9027-4DF8-AC2B-4C2DF4ABC98C}" srcOrd="0" destOrd="0" presId="urn:microsoft.com/office/officeart/2005/8/layout/process3"/>
    <dgm:cxn modelId="{2AB809BF-05A3-43FA-A969-7E04FEF530D7}" srcId="{21A9573C-5B8C-4AE8-B392-EA1C203339C3}" destId="{A201CE4A-FAFE-461B-86EF-72211A1A3F15}" srcOrd="0" destOrd="0" parTransId="{12A635C8-0F18-4927-888B-FCA3008C2BE6}" sibTransId="{504CDAFB-5783-4DE5-9C99-2FFFBCB62E73}"/>
    <dgm:cxn modelId="{26076DC0-FA91-40E8-9DC4-D0D51B8523DF}" srcId="{5C0D8BFB-9D7F-453A-A177-E7731F96F89D}" destId="{5194D31D-DDE4-4A35-98AA-51DCB7CF36B4}" srcOrd="1" destOrd="0" parTransId="{5DD0C8D5-5C90-431E-9FF4-FC5DCB52FB86}" sibTransId="{4AF92C48-3404-4C31-AAE0-004DDBCA85BC}"/>
    <dgm:cxn modelId="{56E8A6DF-B73B-044D-B7C2-EAFF213861DB}" type="presOf" srcId="{48C6E63D-57A7-4650-89D1-B2D1A6865FF8}" destId="{209F0E47-264A-46AC-871A-620F3796DE14}" srcOrd="1" destOrd="0" presId="urn:microsoft.com/office/officeart/2005/8/layout/process3"/>
    <dgm:cxn modelId="{4F3CD003-341A-3348-BC58-868C910623E2}" type="presParOf" srcId="{730A7815-D39D-4F4B-8FBC-9C8F207E6EDA}" destId="{7C38E35F-6349-45DB-9FC1-5B7EF3E5BCBD}" srcOrd="0" destOrd="0" presId="urn:microsoft.com/office/officeart/2005/8/layout/process3"/>
    <dgm:cxn modelId="{027B76C3-6C81-A44D-9D00-853B40478B47}" type="presParOf" srcId="{7C38E35F-6349-45DB-9FC1-5B7EF3E5BCBD}" destId="{2C76500E-938B-4F9D-AA1A-39529FDF1B22}" srcOrd="0" destOrd="0" presId="urn:microsoft.com/office/officeart/2005/8/layout/process3"/>
    <dgm:cxn modelId="{6FDE0973-C22F-3C4F-93E3-A8A6096C18A4}" type="presParOf" srcId="{7C38E35F-6349-45DB-9FC1-5B7EF3E5BCBD}" destId="{69E14CD0-34BD-4C34-B50C-40F60E170B72}" srcOrd="1" destOrd="0" presId="urn:microsoft.com/office/officeart/2005/8/layout/process3"/>
    <dgm:cxn modelId="{EA9D024D-B59C-5944-A1B0-4DE9B2E3C3BB}" type="presParOf" srcId="{7C38E35F-6349-45DB-9FC1-5B7EF3E5BCBD}" destId="{AD36503E-8BEE-4428-90CB-88D02D833C41}" srcOrd="2" destOrd="0" presId="urn:microsoft.com/office/officeart/2005/8/layout/process3"/>
    <dgm:cxn modelId="{2FC097F4-B7DD-EE4D-82BE-30372AC7E075}" type="presParOf" srcId="{730A7815-D39D-4F4B-8FBC-9C8F207E6EDA}" destId="{CC67E39D-955E-4394-952C-1A5404ED06B4}" srcOrd="1" destOrd="0" presId="urn:microsoft.com/office/officeart/2005/8/layout/process3"/>
    <dgm:cxn modelId="{E5C5A37B-E7B2-2747-9BAB-854484E73DF3}" type="presParOf" srcId="{CC67E39D-955E-4394-952C-1A5404ED06B4}" destId="{5D0AD28B-047E-43A0-9C77-C6E28104036C}" srcOrd="0" destOrd="0" presId="urn:microsoft.com/office/officeart/2005/8/layout/process3"/>
    <dgm:cxn modelId="{F20F7D89-6BC9-AE44-9C79-A7CC015949CF}" type="presParOf" srcId="{730A7815-D39D-4F4B-8FBC-9C8F207E6EDA}" destId="{5502C037-A635-4A1A-B832-D210584B0DFE}" srcOrd="2" destOrd="0" presId="urn:microsoft.com/office/officeart/2005/8/layout/process3"/>
    <dgm:cxn modelId="{ED94C90D-A8DD-9F4D-B27E-74E3345674D6}" type="presParOf" srcId="{5502C037-A635-4A1A-B832-D210584B0DFE}" destId="{862378CD-9027-4DF8-AC2B-4C2DF4ABC98C}" srcOrd="0" destOrd="0" presId="urn:microsoft.com/office/officeart/2005/8/layout/process3"/>
    <dgm:cxn modelId="{305A96E0-B876-0744-A9D5-6EB231D2780B}" type="presParOf" srcId="{5502C037-A635-4A1A-B832-D210584B0DFE}" destId="{6AF2E160-5A05-48A5-BA2A-C34E6D186093}" srcOrd="1" destOrd="0" presId="urn:microsoft.com/office/officeart/2005/8/layout/process3"/>
    <dgm:cxn modelId="{E82D1D1F-702C-4F47-ADB5-6E3CD141C507}" type="presParOf" srcId="{5502C037-A635-4A1A-B832-D210584B0DFE}" destId="{CD8B2BC2-A089-4BAC-99A2-C79CAE7039DB}" srcOrd="2" destOrd="0" presId="urn:microsoft.com/office/officeart/2005/8/layout/process3"/>
    <dgm:cxn modelId="{907A10B8-C48B-E349-8E91-F6A0E08154D3}" type="presParOf" srcId="{730A7815-D39D-4F4B-8FBC-9C8F207E6EDA}" destId="{F6B7FE46-0FBD-4902-B052-0AEF8D70E1F0}" srcOrd="3" destOrd="0" presId="urn:microsoft.com/office/officeart/2005/8/layout/process3"/>
    <dgm:cxn modelId="{A265A43D-7E31-AA4B-A6E2-CA039B622C64}" type="presParOf" srcId="{F6B7FE46-0FBD-4902-B052-0AEF8D70E1F0}" destId="{BD1241D2-734B-4B21-BB1D-847D4B4EDC32}" srcOrd="0" destOrd="0" presId="urn:microsoft.com/office/officeart/2005/8/layout/process3"/>
    <dgm:cxn modelId="{8CE6BD1C-BC96-9741-9E13-E7DCD1DFE896}" type="presParOf" srcId="{730A7815-D39D-4F4B-8FBC-9C8F207E6EDA}" destId="{2BEF1F3D-0962-467D-9D68-1BCE9F513819}" srcOrd="4" destOrd="0" presId="urn:microsoft.com/office/officeart/2005/8/layout/process3"/>
    <dgm:cxn modelId="{1214B6C0-365F-F247-BB29-DDD5604EEA3A}" type="presParOf" srcId="{2BEF1F3D-0962-467D-9D68-1BCE9F513819}" destId="{A1532416-E17A-4D85-B8E2-D6AD015B2774}" srcOrd="0" destOrd="0" presId="urn:microsoft.com/office/officeart/2005/8/layout/process3"/>
    <dgm:cxn modelId="{E88F73FE-3AAB-BC44-80EC-CE152CEE4D25}" type="presParOf" srcId="{2BEF1F3D-0962-467D-9D68-1BCE9F513819}" destId="{209F0E47-264A-46AC-871A-620F3796DE14}" srcOrd="1" destOrd="0" presId="urn:microsoft.com/office/officeart/2005/8/layout/process3"/>
    <dgm:cxn modelId="{F07D29CD-7418-BF4E-A84F-D0A1BD73000E}" type="presParOf" srcId="{2BEF1F3D-0962-467D-9D68-1BCE9F513819}" destId="{FFBC3BEB-B7A7-40C0-990C-3213B328FE7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4AED1-E9FB-4273-9A6B-715E02F195D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713BAA8-0EE0-4BB5-AADD-13B4AD1D1143}">
      <dgm:prSet phldrT="[Text]" custT="1"/>
      <dgm:spPr/>
      <dgm:t>
        <a:bodyPr vert="vert270"/>
        <a:lstStyle/>
        <a:p>
          <a:r>
            <a:rPr lang="en-US" sz="4000" b="1" dirty="0">
              <a:solidFill>
                <a:srgbClr val="0070C0"/>
              </a:solidFill>
            </a:rPr>
            <a:t>Benefits</a:t>
          </a:r>
        </a:p>
      </dgm:t>
    </dgm:pt>
    <dgm:pt modelId="{848F46FF-80B7-4F4B-9319-B420DE885715}" type="parTrans" cxnId="{31412CCD-0E12-4F0D-BEFB-F71C48D165CB}">
      <dgm:prSet/>
      <dgm:spPr/>
      <dgm:t>
        <a:bodyPr/>
        <a:lstStyle/>
        <a:p>
          <a:endParaRPr lang="en-US" sz="2400">
            <a:solidFill>
              <a:srgbClr val="0070C0"/>
            </a:solidFill>
          </a:endParaRPr>
        </a:p>
      </dgm:t>
    </dgm:pt>
    <dgm:pt modelId="{E4A5D5C6-2DFE-4459-A360-E0E2D8A5719A}" type="sibTrans" cxnId="{31412CCD-0E12-4F0D-BEFB-F71C48D165CB}">
      <dgm:prSet/>
      <dgm:spPr/>
      <dgm:t>
        <a:bodyPr/>
        <a:lstStyle/>
        <a:p>
          <a:endParaRPr lang="en-US" sz="2400">
            <a:solidFill>
              <a:srgbClr val="0070C0"/>
            </a:solidFill>
          </a:endParaRPr>
        </a:p>
      </dgm:t>
    </dgm:pt>
    <dgm:pt modelId="{CF8EACFA-9448-4E86-9F19-1FF0636938F1}">
      <dgm:prSet phldrT="[Text]" custT="1"/>
      <dgm:spPr/>
      <dgm:t>
        <a:bodyPr/>
        <a:lstStyle/>
        <a:p>
          <a:r>
            <a:rPr lang="en-US" sz="1800" dirty="0">
              <a:solidFill>
                <a:srgbClr val="0070C0"/>
              </a:solidFill>
            </a:rPr>
            <a:t>Helps to create tests in advance</a:t>
          </a:r>
        </a:p>
      </dgm:t>
    </dgm:pt>
    <dgm:pt modelId="{30132B79-7FF3-4591-B509-C3265C0A27F1}" type="parTrans" cxnId="{CA8311C1-865C-4E2E-A5C4-CC3E65173998}">
      <dgm:prSet/>
      <dgm:spPr/>
      <dgm:t>
        <a:bodyPr/>
        <a:lstStyle/>
        <a:p>
          <a:endParaRPr lang="en-US" sz="2400">
            <a:solidFill>
              <a:srgbClr val="0070C0"/>
            </a:solidFill>
          </a:endParaRPr>
        </a:p>
      </dgm:t>
    </dgm:pt>
    <dgm:pt modelId="{2A5723F9-8948-4C02-A16C-0A12B2967480}" type="sibTrans" cxnId="{CA8311C1-865C-4E2E-A5C4-CC3E65173998}">
      <dgm:prSet/>
      <dgm:spPr/>
      <dgm:t>
        <a:bodyPr/>
        <a:lstStyle/>
        <a:p>
          <a:endParaRPr lang="en-US" sz="2400">
            <a:solidFill>
              <a:srgbClr val="0070C0"/>
            </a:solidFill>
          </a:endParaRPr>
        </a:p>
      </dgm:t>
    </dgm:pt>
    <dgm:pt modelId="{F3099473-92B7-4606-B1B4-02D3AD145CD6}">
      <dgm:prSet phldrT="[Text]" custT="1"/>
      <dgm:spPr/>
      <dgm:t>
        <a:bodyPr/>
        <a:lstStyle/>
        <a:p>
          <a:r>
            <a:rPr lang="en-US" sz="1800" dirty="0">
              <a:solidFill>
                <a:srgbClr val="0070C0"/>
              </a:solidFill>
            </a:rPr>
            <a:t>Enables working with multiple teams (write test code for source not yet written)</a:t>
          </a:r>
        </a:p>
      </dgm:t>
    </dgm:pt>
    <dgm:pt modelId="{94BCFEB3-9474-405F-88C9-46F17609074E}" type="parTrans" cxnId="{D3E63EF3-A051-4368-9290-5696F684DB81}">
      <dgm:prSet/>
      <dgm:spPr/>
      <dgm:t>
        <a:bodyPr/>
        <a:lstStyle/>
        <a:p>
          <a:endParaRPr lang="en-US" sz="2400">
            <a:solidFill>
              <a:srgbClr val="0070C0"/>
            </a:solidFill>
          </a:endParaRPr>
        </a:p>
      </dgm:t>
    </dgm:pt>
    <dgm:pt modelId="{798D7F63-9C66-4FDF-BC55-F8D0B91B5AA7}" type="sibTrans" cxnId="{D3E63EF3-A051-4368-9290-5696F684DB81}">
      <dgm:prSet/>
      <dgm:spPr/>
      <dgm:t>
        <a:bodyPr/>
        <a:lstStyle/>
        <a:p>
          <a:endParaRPr lang="en-US" sz="2400">
            <a:solidFill>
              <a:srgbClr val="0070C0"/>
            </a:solidFill>
          </a:endParaRPr>
        </a:p>
      </dgm:t>
    </dgm:pt>
    <dgm:pt modelId="{52E2444C-2677-462E-AACF-C1021423D999}">
      <dgm:prSet phldrT="[Text]" custT="1"/>
      <dgm:spPr/>
      <dgm:t>
        <a:bodyPr/>
        <a:lstStyle/>
        <a:p>
          <a:r>
            <a:rPr lang="en-US" sz="1800" dirty="0">
              <a:solidFill>
                <a:srgbClr val="0070C0"/>
              </a:solidFill>
            </a:rPr>
            <a:t>Provides proof of concepts or demos</a:t>
          </a:r>
        </a:p>
      </dgm:t>
    </dgm:pt>
    <dgm:pt modelId="{40FD6167-3FA0-41D4-B6EC-CB3A45CC145A}" type="parTrans" cxnId="{1FCA28CE-12D3-43E7-9A10-F7B69B0D14AB}">
      <dgm:prSet/>
      <dgm:spPr/>
      <dgm:t>
        <a:bodyPr/>
        <a:lstStyle/>
        <a:p>
          <a:endParaRPr lang="en-US" sz="2400">
            <a:solidFill>
              <a:srgbClr val="0070C0"/>
            </a:solidFill>
          </a:endParaRPr>
        </a:p>
      </dgm:t>
    </dgm:pt>
    <dgm:pt modelId="{604FAFC9-51C8-4C61-B11F-A6D1037D0342}" type="sibTrans" cxnId="{1FCA28CE-12D3-43E7-9A10-F7B69B0D14AB}">
      <dgm:prSet/>
      <dgm:spPr/>
      <dgm:t>
        <a:bodyPr/>
        <a:lstStyle/>
        <a:p>
          <a:endParaRPr lang="en-US" sz="2400">
            <a:solidFill>
              <a:srgbClr val="0070C0"/>
            </a:solidFill>
          </a:endParaRPr>
        </a:p>
      </dgm:t>
    </dgm:pt>
    <dgm:pt modelId="{923C6A7D-FF04-4E00-A6AB-D563080317E5}">
      <dgm:prSet phldrT="[Text]" custT="1"/>
      <dgm:spPr/>
      <dgm:t>
        <a:bodyPr/>
        <a:lstStyle/>
        <a:p>
          <a:r>
            <a:rPr lang="en-US" sz="1800" dirty="0">
              <a:solidFill>
                <a:srgbClr val="0070C0"/>
              </a:solidFill>
            </a:rPr>
            <a:t>Interact with customers while ensuring confidentiality </a:t>
          </a:r>
        </a:p>
      </dgm:t>
    </dgm:pt>
    <dgm:pt modelId="{C1D37DC7-32FD-4DDA-BB0A-29A4CC2E1504}" type="parTrans" cxnId="{691D36CC-4A1D-48F4-A1CB-3910E01CE913}">
      <dgm:prSet/>
      <dgm:spPr/>
      <dgm:t>
        <a:bodyPr/>
        <a:lstStyle/>
        <a:p>
          <a:endParaRPr lang="en-US" sz="2400">
            <a:solidFill>
              <a:srgbClr val="0070C0"/>
            </a:solidFill>
          </a:endParaRPr>
        </a:p>
      </dgm:t>
    </dgm:pt>
    <dgm:pt modelId="{71534E20-5ABE-4E52-8D69-F900AC15749C}" type="sibTrans" cxnId="{691D36CC-4A1D-48F4-A1CB-3910E01CE913}">
      <dgm:prSet/>
      <dgm:spPr/>
      <dgm:t>
        <a:bodyPr/>
        <a:lstStyle/>
        <a:p>
          <a:endParaRPr lang="en-US" sz="2400">
            <a:solidFill>
              <a:srgbClr val="0070C0"/>
            </a:solidFill>
          </a:endParaRPr>
        </a:p>
      </dgm:t>
    </dgm:pt>
    <dgm:pt modelId="{FA5F195E-237E-4600-9AB6-96C6AFC6481F}">
      <dgm:prSet phldrT="[Text]" custT="1"/>
      <dgm:spPr/>
      <dgm:t>
        <a:bodyPr/>
        <a:lstStyle/>
        <a:p>
          <a:r>
            <a:rPr lang="en-US" sz="1800" dirty="0">
              <a:solidFill>
                <a:srgbClr val="0070C0"/>
              </a:solidFill>
            </a:rPr>
            <a:t>Isolate systems where dependencies exist</a:t>
          </a:r>
        </a:p>
      </dgm:t>
    </dgm:pt>
    <dgm:pt modelId="{BD7A9E55-142B-4FF2-BC73-1FBAC9B964A6}" type="parTrans" cxnId="{EC3B42E6-5599-4043-BAA3-E41F6E82C7B6}">
      <dgm:prSet/>
      <dgm:spPr/>
      <dgm:t>
        <a:bodyPr/>
        <a:lstStyle/>
        <a:p>
          <a:endParaRPr lang="en-US" sz="2400">
            <a:solidFill>
              <a:srgbClr val="0070C0"/>
            </a:solidFill>
          </a:endParaRPr>
        </a:p>
      </dgm:t>
    </dgm:pt>
    <dgm:pt modelId="{0D4163A5-879A-4731-9FFE-6D7CA84468E9}" type="sibTrans" cxnId="{EC3B42E6-5599-4043-BAA3-E41F6E82C7B6}">
      <dgm:prSet/>
      <dgm:spPr/>
      <dgm:t>
        <a:bodyPr/>
        <a:lstStyle/>
        <a:p>
          <a:endParaRPr lang="en-US" sz="2400">
            <a:solidFill>
              <a:srgbClr val="0070C0"/>
            </a:solidFill>
          </a:endParaRPr>
        </a:p>
      </dgm:t>
    </dgm:pt>
    <dgm:pt modelId="{E68140E8-ED90-49BB-BCD1-565038D7515F}">
      <dgm:prSet phldrT="[Text]" custT="1"/>
      <dgm:spPr/>
      <dgm:t>
        <a:bodyPr/>
        <a:lstStyle/>
        <a:p>
          <a:r>
            <a:rPr lang="en-US" sz="1800" dirty="0">
              <a:solidFill>
                <a:srgbClr val="0070C0"/>
              </a:solidFill>
            </a:rPr>
            <a:t>Simulate complex, real objects</a:t>
          </a:r>
        </a:p>
      </dgm:t>
    </dgm:pt>
    <dgm:pt modelId="{C7A50B42-0F85-4CB1-A6C2-65EA72A0FA9E}" type="parTrans" cxnId="{B0DEA9D4-BEF3-4A2C-B737-7837A7D1A65C}">
      <dgm:prSet/>
      <dgm:spPr/>
      <dgm:t>
        <a:bodyPr/>
        <a:lstStyle/>
        <a:p>
          <a:endParaRPr lang="en-US" sz="2400">
            <a:solidFill>
              <a:srgbClr val="0070C0"/>
            </a:solidFill>
          </a:endParaRPr>
        </a:p>
      </dgm:t>
    </dgm:pt>
    <dgm:pt modelId="{B193CDD0-F7B9-4B3D-9A9F-B4004A00D2E4}" type="sibTrans" cxnId="{B0DEA9D4-BEF3-4A2C-B737-7837A7D1A65C}">
      <dgm:prSet/>
      <dgm:spPr/>
      <dgm:t>
        <a:bodyPr/>
        <a:lstStyle/>
        <a:p>
          <a:endParaRPr lang="en-US" sz="2400">
            <a:solidFill>
              <a:srgbClr val="0070C0"/>
            </a:solidFill>
          </a:endParaRPr>
        </a:p>
      </dgm:t>
    </dgm:pt>
    <dgm:pt modelId="{9669CFAE-07C5-49AB-AB69-DCF53508D1BB}" type="pres">
      <dgm:prSet presAssocID="{ACB4AED1-E9FB-4273-9A6B-715E02F195DA}" presName="vert0" presStyleCnt="0">
        <dgm:presLayoutVars>
          <dgm:dir/>
          <dgm:animOne val="branch"/>
          <dgm:animLvl val="lvl"/>
        </dgm:presLayoutVars>
      </dgm:prSet>
      <dgm:spPr/>
    </dgm:pt>
    <dgm:pt modelId="{755A324E-3D14-4969-99AD-724EE4D48B27}" type="pres">
      <dgm:prSet presAssocID="{4713BAA8-0EE0-4BB5-AADD-13B4AD1D1143}" presName="thickLine" presStyleLbl="alignNode1" presStyleIdx="0" presStyleCnt="1"/>
      <dgm:spPr/>
    </dgm:pt>
    <dgm:pt modelId="{F3EDF9C2-E6B6-4FD4-B9E9-ADD1CA0F10D7}" type="pres">
      <dgm:prSet presAssocID="{4713BAA8-0EE0-4BB5-AADD-13B4AD1D1143}" presName="horz1" presStyleCnt="0"/>
      <dgm:spPr/>
    </dgm:pt>
    <dgm:pt modelId="{9D720FEF-5B81-45B4-AD9F-A4B2CEE4B5A6}" type="pres">
      <dgm:prSet presAssocID="{4713BAA8-0EE0-4BB5-AADD-13B4AD1D1143}" presName="tx1" presStyleLbl="revTx" presStyleIdx="0" presStyleCnt="7" custScaleX="63053"/>
      <dgm:spPr/>
    </dgm:pt>
    <dgm:pt modelId="{C0865E10-BD26-4E6B-A9E4-F04AA844F495}" type="pres">
      <dgm:prSet presAssocID="{4713BAA8-0EE0-4BB5-AADD-13B4AD1D1143}" presName="vert1" presStyleCnt="0"/>
      <dgm:spPr/>
    </dgm:pt>
    <dgm:pt modelId="{79C9CEA5-E9D6-472C-820B-42EAF9032E12}" type="pres">
      <dgm:prSet presAssocID="{CF8EACFA-9448-4E86-9F19-1FF0636938F1}" presName="vertSpace2a" presStyleCnt="0"/>
      <dgm:spPr/>
    </dgm:pt>
    <dgm:pt modelId="{D489CA38-2417-4C76-AF32-7A010335177C}" type="pres">
      <dgm:prSet presAssocID="{CF8EACFA-9448-4E86-9F19-1FF0636938F1}" presName="horz2" presStyleCnt="0"/>
      <dgm:spPr/>
    </dgm:pt>
    <dgm:pt modelId="{1C2F90C0-85B4-4F59-A808-3D1D3CCF4C57}" type="pres">
      <dgm:prSet presAssocID="{CF8EACFA-9448-4E86-9F19-1FF0636938F1}" presName="horzSpace2" presStyleCnt="0"/>
      <dgm:spPr/>
    </dgm:pt>
    <dgm:pt modelId="{C5BC57B0-7FDD-47BA-969B-EF3CEDA634CE}" type="pres">
      <dgm:prSet presAssocID="{CF8EACFA-9448-4E86-9F19-1FF0636938F1}" presName="tx2" presStyleLbl="revTx" presStyleIdx="1" presStyleCnt="7"/>
      <dgm:spPr/>
    </dgm:pt>
    <dgm:pt modelId="{473481F4-9F16-4B1C-88CA-A361092F2304}" type="pres">
      <dgm:prSet presAssocID="{CF8EACFA-9448-4E86-9F19-1FF0636938F1}" presName="vert2" presStyleCnt="0"/>
      <dgm:spPr/>
    </dgm:pt>
    <dgm:pt modelId="{7B6A6A1B-78DB-4050-8FEF-B3DEBD4EB848}" type="pres">
      <dgm:prSet presAssocID="{CF8EACFA-9448-4E86-9F19-1FF0636938F1}" presName="thinLine2b" presStyleLbl="callout" presStyleIdx="0" presStyleCnt="6"/>
      <dgm:spPr/>
    </dgm:pt>
    <dgm:pt modelId="{1287B5A8-0604-42AA-B218-A415DD5D6EB9}" type="pres">
      <dgm:prSet presAssocID="{CF8EACFA-9448-4E86-9F19-1FF0636938F1}" presName="vertSpace2b" presStyleCnt="0"/>
      <dgm:spPr/>
    </dgm:pt>
    <dgm:pt modelId="{13949DAF-F5E8-41BC-870C-D114E9381E37}" type="pres">
      <dgm:prSet presAssocID="{F3099473-92B7-4606-B1B4-02D3AD145CD6}" presName="horz2" presStyleCnt="0"/>
      <dgm:spPr/>
    </dgm:pt>
    <dgm:pt modelId="{6CA8EB50-7EE2-4408-BC62-0A0CAF7955C1}" type="pres">
      <dgm:prSet presAssocID="{F3099473-92B7-4606-B1B4-02D3AD145CD6}" presName="horzSpace2" presStyleCnt="0"/>
      <dgm:spPr/>
    </dgm:pt>
    <dgm:pt modelId="{81FECE8F-8766-441E-B8E6-594812334FC1}" type="pres">
      <dgm:prSet presAssocID="{F3099473-92B7-4606-B1B4-02D3AD145CD6}" presName="tx2" presStyleLbl="revTx" presStyleIdx="2" presStyleCnt="7" custScaleX="109528"/>
      <dgm:spPr/>
    </dgm:pt>
    <dgm:pt modelId="{57A9DDE3-76F5-4C80-BFA3-4FD1B25C401C}" type="pres">
      <dgm:prSet presAssocID="{F3099473-92B7-4606-B1B4-02D3AD145CD6}" presName="vert2" presStyleCnt="0"/>
      <dgm:spPr/>
    </dgm:pt>
    <dgm:pt modelId="{60F1E1DC-DF6A-4034-9566-100C9C1E4158}" type="pres">
      <dgm:prSet presAssocID="{F3099473-92B7-4606-B1B4-02D3AD145CD6}" presName="thinLine2b" presStyleLbl="callout" presStyleIdx="1" presStyleCnt="6"/>
      <dgm:spPr/>
    </dgm:pt>
    <dgm:pt modelId="{04042052-402A-45C6-B87E-6F867431B7EC}" type="pres">
      <dgm:prSet presAssocID="{F3099473-92B7-4606-B1B4-02D3AD145CD6}" presName="vertSpace2b" presStyleCnt="0"/>
      <dgm:spPr/>
    </dgm:pt>
    <dgm:pt modelId="{F6148386-B2C1-4A8B-BF0D-5C6366E7AAF4}" type="pres">
      <dgm:prSet presAssocID="{52E2444C-2677-462E-AACF-C1021423D999}" presName="horz2" presStyleCnt="0"/>
      <dgm:spPr/>
    </dgm:pt>
    <dgm:pt modelId="{124D55BA-F515-40C5-8044-D468AA0F7378}" type="pres">
      <dgm:prSet presAssocID="{52E2444C-2677-462E-AACF-C1021423D999}" presName="horzSpace2" presStyleCnt="0"/>
      <dgm:spPr/>
    </dgm:pt>
    <dgm:pt modelId="{406D06F9-D059-4897-BFBE-8F7C21B7D08C}" type="pres">
      <dgm:prSet presAssocID="{52E2444C-2677-462E-AACF-C1021423D999}" presName="tx2" presStyleLbl="revTx" presStyleIdx="3" presStyleCnt="7"/>
      <dgm:spPr/>
    </dgm:pt>
    <dgm:pt modelId="{567A7114-653C-4319-B613-ABF0B4E41DF6}" type="pres">
      <dgm:prSet presAssocID="{52E2444C-2677-462E-AACF-C1021423D999}" presName="vert2" presStyleCnt="0"/>
      <dgm:spPr/>
    </dgm:pt>
    <dgm:pt modelId="{51EBABA6-6ACD-45A3-AFE9-E725546926DF}" type="pres">
      <dgm:prSet presAssocID="{52E2444C-2677-462E-AACF-C1021423D999}" presName="thinLine2b" presStyleLbl="callout" presStyleIdx="2" presStyleCnt="6"/>
      <dgm:spPr/>
    </dgm:pt>
    <dgm:pt modelId="{7C0C53AE-EAC8-48F3-A50B-332F64514771}" type="pres">
      <dgm:prSet presAssocID="{52E2444C-2677-462E-AACF-C1021423D999}" presName="vertSpace2b" presStyleCnt="0"/>
      <dgm:spPr/>
    </dgm:pt>
    <dgm:pt modelId="{8693C48D-FDCF-4B7C-BE98-B035EEB246C9}" type="pres">
      <dgm:prSet presAssocID="{923C6A7D-FF04-4E00-A6AB-D563080317E5}" presName="horz2" presStyleCnt="0"/>
      <dgm:spPr/>
    </dgm:pt>
    <dgm:pt modelId="{5A7A3ACB-85FC-4E60-A4DD-4819A75D8080}" type="pres">
      <dgm:prSet presAssocID="{923C6A7D-FF04-4E00-A6AB-D563080317E5}" presName="horzSpace2" presStyleCnt="0"/>
      <dgm:spPr/>
    </dgm:pt>
    <dgm:pt modelId="{BE310F58-E40A-4294-A14A-AAED833DC4B0}" type="pres">
      <dgm:prSet presAssocID="{923C6A7D-FF04-4E00-A6AB-D563080317E5}" presName="tx2" presStyleLbl="revTx" presStyleIdx="4" presStyleCnt="7" custScaleX="109768"/>
      <dgm:spPr/>
    </dgm:pt>
    <dgm:pt modelId="{8D7E3CA4-BAB6-4BFF-BB3A-B88069D1B707}" type="pres">
      <dgm:prSet presAssocID="{923C6A7D-FF04-4E00-A6AB-D563080317E5}" presName="vert2" presStyleCnt="0"/>
      <dgm:spPr/>
    </dgm:pt>
    <dgm:pt modelId="{7092A1B5-FE0B-4447-BEC7-414920554C44}" type="pres">
      <dgm:prSet presAssocID="{923C6A7D-FF04-4E00-A6AB-D563080317E5}" presName="thinLine2b" presStyleLbl="callout" presStyleIdx="3" presStyleCnt="6"/>
      <dgm:spPr/>
    </dgm:pt>
    <dgm:pt modelId="{B9E1CC2A-A316-4A23-8BF1-4FD5D1B69EC1}" type="pres">
      <dgm:prSet presAssocID="{923C6A7D-FF04-4E00-A6AB-D563080317E5}" presName="vertSpace2b" presStyleCnt="0"/>
      <dgm:spPr/>
    </dgm:pt>
    <dgm:pt modelId="{F86D12B7-72B0-4994-A36E-D87717A35F8B}" type="pres">
      <dgm:prSet presAssocID="{FA5F195E-237E-4600-9AB6-96C6AFC6481F}" presName="horz2" presStyleCnt="0"/>
      <dgm:spPr/>
    </dgm:pt>
    <dgm:pt modelId="{2AB0DABD-09C8-46AD-B1B6-2D4E342F05C7}" type="pres">
      <dgm:prSet presAssocID="{FA5F195E-237E-4600-9AB6-96C6AFC6481F}" presName="horzSpace2" presStyleCnt="0"/>
      <dgm:spPr/>
    </dgm:pt>
    <dgm:pt modelId="{217FD524-B62F-47B7-9EE9-F6AF30CA9A19}" type="pres">
      <dgm:prSet presAssocID="{FA5F195E-237E-4600-9AB6-96C6AFC6481F}" presName="tx2" presStyleLbl="revTx" presStyleIdx="5" presStyleCnt="7" custScaleX="110249"/>
      <dgm:spPr/>
    </dgm:pt>
    <dgm:pt modelId="{E309BB91-ED14-4143-8175-AC1D71F7E746}" type="pres">
      <dgm:prSet presAssocID="{FA5F195E-237E-4600-9AB6-96C6AFC6481F}" presName="vert2" presStyleCnt="0"/>
      <dgm:spPr/>
    </dgm:pt>
    <dgm:pt modelId="{2390A7B6-A520-41F2-8489-13B2F76C9237}" type="pres">
      <dgm:prSet presAssocID="{FA5F195E-237E-4600-9AB6-96C6AFC6481F}" presName="thinLine2b" presStyleLbl="callout" presStyleIdx="4" presStyleCnt="6"/>
      <dgm:spPr/>
    </dgm:pt>
    <dgm:pt modelId="{6550A850-FF44-4267-A15E-78E1AA804704}" type="pres">
      <dgm:prSet presAssocID="{FA5F195E-237E-4600-9AB6-96C6AFC6481F}" presName="vertSpace2b" presStyleCnt="0"/>
      <dgm:spPr/>
    </dgm:pt>
    <dgm:pt modelId="{A12E8C5F-C23F-4AB7-8E58-C6A3E4B5F589}" type="pres">
      <dgm:prSet presAssocID="{E68140E8-ED90-49BB-BCD1-565038D7515F}" presName="horz2" presStyleCnt="0"/>
      <dgm:spPr/>
    </dgm:pt>
    <dgm:pt modelId="{DE0DA1BF-564D-45A8-8D2E-D08248946C75}" type="pres">
      <dgm:prSet presAssocID="{E68140E8-ED90-49BB-BCD1-565038D7515F}" presName="horzSpace2" presStyleCnt="0"/>
      <dgm:spPr/>
    </dgm:pt>
    <dgm:pt modelId="{7C42B383-E860-41BB-89E6-986E52633D65}" type="pres">
      <dgm:prSet presAssocID="{E68140E8-ED90-49BB-BCD1-565038D7515F}" presName="tx2" presStyleLbl="revTx" presStyleIdx="6" presStyleCnt="7"/>
      <dgm:spPr/>
    </dgm:pt>
    <dgm:pt modelId="{3E947BED-F175-4807-A878-188B228EA550}" type="pres">
      <dgm:prSet presAssocID="{E68140E8-ED90-49BB-BCD1-565038D7515F}" presName="vert2" presStyleCnt="0"/>
      <dgm:spPr/>
    </dgm:pt>
    <dgm:pt modelId="{32F1CAFF-6A20-4994-9C69-BB93EF4841EA}" type="pres">
      <dgm:prSet presAssocID="{E68140E8-ED90-49BB-BCD1-565038D7515F}" presName="thinLine2b" presStyleLbl="callout" presStyleIdx="5" presStyleCnt="6"/>
      <dgm:spPr/>
    </dgm:pt>
    <dgm:pt modelId="{DDBD0C02-09C3-4293-BF7E-2A76A28C72BB}" type="pres">
      <dgm:prSet presAssocID="{E68140E8-ED90-49BB-BCD1-565038D7515F}" presName="vertSpace2b" presStyleCnt="0"/>
      <dgm:spPr/>
    </dgm:pt>
  </dgm:ptLst>
  <dgm:cxnLst>
    <dgm:cxn modelId="{1E39BA15-0A0F-FB4D-BDB3-2188AFF7573B}" type="presOf" srcId="{4713BAA8-0EE0-4BB5-AADD-13B4AD1D1143}" destId="{9D720FEF-5B81-45B4-AD9F-A4B2CEE4B5A6}" srcOrd="0" destOrd="0" presId="urn:microsoft.com/office/officeart/2008/layout/LinedList"/>
    <dgm:cxn modelId="{3DDA4B38-AA17-2E4D-99E6-24B42CABB836}" type="presOf" srcId="{E68140E8-ED90-49BB-BCD1-565038D7515F}" destId="{7C42B383-E860-41BB-89E6-986E52633D65}" srcOrd="0" destOrd="0" presId="urn:microsoft.com/office/officeart/2008/layout/LinedList"/>
    <dgm:cxn modelId="{2B5E808D-5302-874B-9966-0C915E4E168E}" type="presOf" srcId="{FA5F195E-237E-4600-9AB6-96C6AFC6481F}" destId="{217FD524-B62F-47B7-9EE9-F6AF30CA9A19}" srcOrd="0" destOrd="0" presId="urn:microsoft.com/office/officeart/2008/layout/LinedList"/>
    <dgm:cxn modelId="{46DD6E8F-2B97-F14E-A7CC-2E82D52E8FAE}" type="presOf" srcId="{923C6A7D-FF04-4E00-A6AB-D563080317E5}" destId="{BE310F58-E40A-4294-A14A-AAED833DC4B0}" srcOrd="0" destOrd="0" presId="urn:microsoft.com/office/officeart/2008/layout/LinedList"/>
    <dgm:cxn modelId="{7E19D9A8-577A-EC46-A461-7E7FF758B1BA}" type="presOf" srcId="{CF8EACFA-9448-4E86-9F19-1FF0636938F1}" destId="{C5BC57B0-7FDD-47BA-969B-EF3CEDA634CE}" srcOrd="0" destOrd="0" presId="urn:microsoft.com/office/officeart/2008/layout/LinedList"/>
    <dgm:cxn modelId="{B7CBB5BC-AF53-0A4D-ACD2-DCF62BF2C595}" type="presOf" srcId="{F3099473-92B7-4606-B1B4-02D3AD145CD6}" destId="{81FECE8F-8766-441E-B8E6-594812334FC1}" srcOrd="0" destOrd="0" presId="urn:microsoft.com/office/officeart/2008/layout/LinedList"/>
    <dgm:cxn modelId="{CA8311C1-865C-4E2E-A5C4-CC3E65173998}" srcId="{4713BAA8-0EE0-4BB5-AADD-13B4AD1D1143}" destId="{CF8EACFA-9448-4E86-9F19-1FF0636938F1}" srcOrd="0" destOrd="0" parTransId="{30132B79-7FF3-4591-B509-C3265C0A27F1}" sibTransId="{2A5723F9-8948-4C02-A16C-0A12B2967480}"/>
    <dgm:cxn modelId="{3B70FACB-19E9-914A-93FB-8AD63F6F4807}" type="presOf" srcId="{52E2444C-2677-462E-AACF-C1021423D999}" destId="{406D06F9-D059-4897-BFBE-8F7C21B7D08C}" srcOrd="0" destOrd="0" presId="urn:microsoft.com/office/officeart/2008/layout/LinedList"/>
    <dgm:cxn modelId="{691D36CC-4A1D-48F4-A1CB-3910E01CE913}" srcId="{4713BAA8-0EE0-4BB5-AADD-13B4AD1D1143}" destId="{923C6A7D-FF04-4E00-A6AB-D563080317E5}" srcOrd="3" destOrd="0" parTransId="{C1D37DC7-32FD-4DDA-BB0A-29A4CC2E1504}" sibTransId="{71534E20-5ABE-4E52-8D69-F900AC15749C}"/>
    <dgm:cxn modelId="{31412CCD-0E12-4F0D-BEFB-F71C48D165CB}" srcId="{ACB4AED1-E9FB-4273-9A6B-715E02F195DA}" destId="{4713BAA8-0EE0-4BB5-AADD-13B4AD1D1143}" srcOrd="0" destOrd="0" parTransId="{848F46FF-80B7-4F4B-9319-B420DE885715}" sibTransId="{E4A5D5C6-2DFE-4459-A360-E0E2D8A5719A}"/>
    <dgm:cxn modelId="{1FCA28CE-12D3-43E7-9A10-F7B69B0D14AB}" srcId="{4713BAA8-0EE0-4BB5-AADD-13B4AD1D1143}" destId="{52E2444C-2677-462E-AACF-C1021423D999}" srcOrd="2" destOrd="0" parTransId="{40FD6167-3FA0-41D4-B6EC-CB3A45CC145A}" sibTransId="{604FAFC9-51C8-4C61-B11F-A6D1037D0342}"/>
    <dgm:cxn modelId="{B0DEA9D4-BEF3-4A2C-B737-7837A7D1A65C}" srcId="{4713BAA8-0EE0-4BB5-AADD-13B4AD1D1143}" destId="{E68140E8-ED90-49BB-BCD1-565038D7515F}" srcOrd="5" destOrd="0" parTransId="{C7A50B42-0F85-4CB1-A6C2-65EA72A0FA9E}" sibTransId="{B193CDD0-F7B9-4B3D-9A9F-B4004A00D2E4}"/>
    <dgm:cxn modelId="{EC3B42E6-5599-4043-BAA3-E41F6E82C7B6}" srcId="{4713BAA8-0EE0-4BB5-AADD-13B4AD1D1143}" destId="{FA5F195E-237E-4600-9AB6-96C6AFC6481F}" srcOrd="4" destOrd="0" parTransId="{BD7A9E55-142B-4FF2-BC73-1FBAC9B964A6}" sibTransId="{0D4163A5-879A-4731-9FFE-6D7CA84468E9}"/>
    <dgm:cxn modelId="{7762AFEF-BD9F-F54A-916E-49F7EFCDA5FA}" type="presOf" srcId="{ACB4AED1-E9FB-4273-9A6B-715E02F195DA}" destId="{9669CFAE-07C5-49AB-AB69-DCF53508D1BB}" srcOrd="0" destOrd="0" presId="urn:microsoft.com/office/officeart/2008/layout/LinedList"/>
    <dgm:cxn modelId="{D3E63EF3-A051-4368-9290-5696F684DB81}" srcId="{4713BAA8-0EE0-4BB5-AADD-13B4AD1D1143}" destId="{F3099473-92B7-4606-B1B4-02D3AD145CD6}" srcOrd="1" destOrd="0" parTransId="{94BCFEB3-9474-405F-88C9-46F17609074E}" sibTransId="{798D7F63-9C66-4FDF-BC55-F8D0B91B5AA7}"/>
    <dgm:cxn modelId="{DDCA4B82-83A2-D348-BFD1-B1E7A3379E09}" type="presParOf" srcId="{9669CFAE-07C5-49AB-AB69-DCF53508D1BB}" destId="{755A324E-3D14-4969-99AD-724EE4D48B27}" srcOrd="0" destOrd="0" presId="urn:microsoft.com/office/officeart/2008/layout/LinedList"/>
    <dgm:cxn modelId="{8DD0F794-A290-1B44-B16D-7552D069E58B}" type="presParOf" srcId="{9669CFAE-07C5-49AB-AB69-DCF53508D1BB}" destId="{F3EDF9C2-E6B6-4FD4-B9E9-ADD1CA0F10D7}" srcOrd="1" destOrd="0" presId="urn:microsoft.com/office/officeart/2008/layout/LinedList"/>
    <dgm:cxn modelId="{C80D52E0-7387-B24D-920A-2DB045F2F342}" type="presParOf" srcId="{F3EDF9C2-E6B6-4FD4-B9E9-ADD1CA0F10D7}" destId="{9D720FEF-5B81-45B4-AD9F-A4B2CEE4B5A6}" srcOrd="0" destOrd="0" presId="urn:microsoft.com/office/officeart/2008/layout/LinedList"/>
    <dgm:cxn modelId="{A83E1105-3952-A543-BA2D-BE13B3D8870C}" type="presParOf" srcId="{F3EDF9C2-E6B6-4FD4-B9E9-ADD1CA0F10D7}" destId="{C0865E10-BD26-4E6B-A9E4-F04AA844F495}" srcOrd="1" destOrd="0" presId="urn:microsoft.com/office/officeart/2008/layout/LinedList"/>
    <dgm:cxn modelId="{F373F379-64ED-EC41-AEA0-E45B462C0FB0}" type="presParOf" srcId="{C0865E10-BD26-4E6B-A9E4-F04AA844F495}" destId="{79C9CEA5-E9D6-472C-820B-42EAF9032E12}" srcOrd="0" destOrd="0" presId="urn:microsoft.com/office/officeart/2008/layout/LinedList"/>
    <dgm:cxn modelId="{762EC8E9-9DDF-6747-987C-E2871A1885AF}" type="presParOf" srcId="{C0865E10-BD26-4E6B-A9E4-F04AA844F495}" destId="{D489CA38-2417-4C76-AF32-7A010335177C}" srcOrd="1" destOrd="0" presId="urn:microsoft.com/office/officeart/2008/layout/LinedList"/>
    <dgm:cxn modelId="{9EA4DE05-FBAA-6044-9997-C9ED67B4181E}" type="presParOf" srcId="{D489CA38-2417-4C76-AF32-7A010335177C}" destId="{1C2F90C0-85B4-4F59-A808-3D1D3CCF4C57}" srcOrd="0" destOrd="0" presId="urn:microsoft.com/office/officeart/2008/layout/LinedList"/>
    <dgm:cxn modelId="{099779AC-B030-2C48-A062-14425B683DFC}" type="presParOf" srcId="{D489CA38-2417-4C76-AF32-7A010335177C}" destId="{C5BC57B0-7FDD-47BA-969B-EF3CEDA634CE}" srcOrd="1" destOrd="0" presId="urn:microsoft.com/office/officeart/2008/layout/LinedList"/>
    <dgm:cxn modelId="{9FBF3FE2-BA6E-0841-9A78-939B2F9C5451}" type="presParOf" srcId="{D489CA38-2417-4C76-AF32-7A010335177C}" destId="{473481F4-9F16-4B1C-88CA-A361092F2304}" srcOrd="2" destOrd="0" presId="urn:microsoft.com/office/officeart/2008/layout/LinedList"/>
    <dgm:cxn modelId="{F7DE494F-901F-7D49-B716-BC86EE4154A1}" type="presParOf" srcId="{C0865E10-BD26-4E6B-A9E4-F04AA844F495}" destId="{7B6A6A1B-78DB-4050-8FEF-B3DEBD4EB848}" srcOrd="2" destOrd="0" presId="urn:microsoft.com/office/officeart/2008/layout/LinedList"/>
    <dgm:cxn modelId="{FAFF8D96-D8AB-BF49-8382-CC2FD956C5AD}" type="presParOf" srcId="{C0865E10-BD26-4E6B-A9E4-F04AA844F495}" destId="{1287B5A8-0604-42AA-B218-A415DD5D6EB9}" srcOrd="3" destOrd="0" presId="urn:microsoft.com/office/officeart/2008/layout/LinedList"/>
    <dgm:cxn modelId="{9C7C0538-CE68-0A49-8FD2-1497FF87BD0D}" type="presParOf" srcId="{C0865E10-BD26-4E6B-A9E4-F04AA844F495}" destId="{13949DAF-F5E8-41BC-870C-D114E9381E37}" srcOrd="4" destOrd="0" presId="urn:microsoft.com/office/officeart/2008/layout/LinedList"/>
    <dgm:cxn modelId="{371C7029-89A8-D644-9E9C-A22F18045506}" type="presParOf" srcId="{13949DAF-F5E8-41BC-870C-D114E9381E37}" destId="{6CA8EB50-7EE2-4408-BC62-0A0CAF7955C1}" srcOrd="0" destOrd="0" presId="urn:microsoft.com/office/officeart/2008/layout/LinedList"/>
    <dgm:cxn modelId="{4193300E-E20C-4949-A08F-85F2E5BDB183}" type="presParOf" srcId="{13949DAF-F5E8-41BC-870C-D114E9381E37}" destId="{81FECE8F-8766-441E-B8E6-594812334FC1}" srcOrd="1" destOrd="0" presId="urn:microsoft.com/office/officeart/2008/layout/LinedList"/>
    <dgm:cxn modelId="{25E4E08A-527E-DD48-AC96-F53E35E42BEE}" type="presParOf" srcId="{13949DAF-F5E8-41BC-870C-D114E9381E37}" destId="{57A9DDE3-76F5-4C80-BFA3-4FD1B25C401C}" srcOrd="2" destOrd="0" presId="urn:microsoft.com/office/officeart/2008/layout/LinedList"/>
    <dgm:cxn modelId="{8B5A40C0-C4A9-AF4C-82A6-D5090A8E0B93}" type="presParOf" srcId="{C0865E10-BD26-4E6B-A9E4-F04AA844F495}" destId="{60F1E1DC-DF6A-4034-9566-100C9C1E4158}" srcOrd="5" destOrd="0" presId="urn:microsoft.com/office/officeart/2008/layout/LinedList"/>
    <dgm:cxn modelId="{076E9833-4871-0345-A160-5E6A35B475CA}" type="presParOf" srcId="{C0865E10-BD26-4E6B-A9E4-F04AA844F495}" destId="{04042052-402A-45C6-B87E-6F867431B7EC}" srcOrd="6" destOrd="0" presId="urn:microsoft.com/office/officeart/2008/layout/LinedList"/>
    <dgm:cxn modelId="{BB718B4E-8C3A-EC4F-9DB0-49BA35A88CDB}" type="presParOf" srcId="{C0865E10-BD26-4E6B-A9E4-F04AA844F495}" destId="{F6148386-B2C1-4A8B-BF0D-5C6366E7AAF4}" srcOrd="7" destOrd="0" presId="urn:microsoft.com/office/officeart/2008/layout/LinedList"/>
    <dgm:cxn modelId="{03AB1DDF-97CB-324E-B9C7-423E4CEB3BD0}" type="presParOf" srcId="{F6148386-B2C1-4A8B-BF0D-5C6366E7AAF4}" destId="{124D55BA-F515-40C5-8044-D468AA0F7378}" srcOrd="0" destOrd="0" presId="urn:microsoft.com/office/officeart/2008/layout/LinedList"/>
    <dgm:cxn modelId="{7032637B-D564-1E4D-A03A-99A11DF018F4}" type="presParOf" srcId="{F6148386-B2C1-4A8B-BF0D-5C6366E7AAF4}" destId="{406D06F9-D059-4897-BFBE-8F7C21B7D08C}" srcOrd="1" destOrd="0" presId="urn:microsoft.com/office/officeart/2008/layout/LinedList"/>
    <dgm:cxn modelId="{3E25F700-4AE0-7D46-A18E-6027F2D5EA1B}" type="presParOf" srcId="{F6148386-B2C1-4A8B-BF0D-5C6366E7AAF4}" destId="{567A7114-653C-4319-B613-ABF0B4E41DF6}" srcOrd="2" destOrd="0" presId="urn:microsoft.com/office/officeart/2008/layout/LinedList"/>
    <dgm:cxn modelId="{A034C651-925E-5548-ADA1-2AE243D07DAF}" type="presParOf" srcId="{C0865E10-BD26-4E6B-A9E4-F04AA844F495}" destId="{51EBABA6-6ACD-45A3-AFE9-E725546926DF}" srcOrd="8" destOrd="0" presId="urn:microsoft.com/office/officeart/2008/layout/LinedList"/>
    <dgm:cxn modelId="{B51A0247-D213-BE4B-8552-DDD40D001DEA}" type="presParOf" srcId="{C0865E10-BD26-4E6B-A9E4-F04AA844F495}" destId="{7C0C53AE-EAC8-48F3-A50B-332F64514771}" srcOrd="9" destOrd="0" presId="urn:microsoft.com/office/officeart/2008/layout/LinedList"/>
    <dgm:cxn modelId="{DDC56BE6-CD3A-8A41-89F5-E43CFEF7B183}" type="presParOf" srcId="{C0865E10-BD26-4E6B-A9E4-F04AA844F495}" destId="{8693C48D-FDCF-4B7C-BE98-B035EEB246C9}" srcOrd="10" destOrd="0" presId="urn:microsoft.com/office/officeart/2008/layout/LinedList"/>
    <dgm:cxn modelId="{64DFFC87-68C3-9448-B4AA-30C7D6DBED10}" type="presParOf" srcId="{8693C48D-FDCF-4B7C-BE98-B035EEB246C9}" destId="{5A7A3ACB-85FC-4E60-A4DD-4819A75D8080}" srcOrd="0" destOrd="0" presId="urn:microsoft.com/office/officeart/2008/layout/LinedList"/>
    <dgm:cxn modelId="{AAB2E2C1-7F17-8E44-B0AB-6B3A14918196}" type="presParOf" srcId="{8693C48D-FDCF-4B7C-BE98-B035EEB246C9}" destId="{BE310F58-E40A-4294-A14A-AAED833DC4B0}" srcOrd="1" destOrd="0" presId="urn:microsoft.com/office/officeart/2008/layout/LinedList"/>
    <dgm:cxn modelId="{18A42085-DEDF-2646-99CD-0E9F6820AC4F}" type="presParOf" srcId="{8693C48D-FDCF-4B7C-BE98-B035EEB246C9}" destId="{8D7E3CA4-BAB6-4BFF-BB3A-B88069D1B707}" srcOrd="2" destOrd="0" presId="urn:microsoft.com/office/officeart/2008/layout/LinedList"/>
    <dgm:cxn modelId="{77DC01ED-5E1D-B644-B05F-605694FA8BC5}" type="presParOf" srcId="{C0865E10-BD26-4E6B-A9E4-F04AA844F495}" destId="{7092A1B5-FE0B-4447-BEC7-414920554C44}" srcOrd="11" destOrd="0" presId="urn:microsoft.com/office/officeart/2008/layout/LinedList"/>
    <dgm:cxn modelId="{219DC025-CE32-834E-9341-4C4A2DECE4E1}" type="presParOf" srcId="{C0865E10-BD26-4E6B-A9E4-F04AA844F495}" destId="{B9E1CC2A-A316-4A23-8BF1-4FD5D1B69EC1}" srcOrd="12" destOrd="0" presId="urn:microsoft.com/office/officeart/2008/layout/LinedList"/>
    <dgm:cxn modelId="{53B7EBBB-3942-AC47-B910-5B91397B3B41}" type="presParOf" srcId="{C0865E10-BD26-4E6B-A9E4-F04AA844F495}" destId="{F86D12B7-72B0-4994-A36E-D87717A35F8B}" srcOrd="13" destOrd="0" presId="urn:microsoft.com/office/officeart/2008/layout/LinedList"/>
    <dgm:cxn modelId="{93C57D01-0540-7C4B-9828-F1F976AE619A}" type="presParOf" srcId="{F86D12B7-72B0-4994-A36E-D87717A35F8B}" destId="{2AB0DABD-09C8-46AD-B1B6-2D4E342F05C7}" srcOrd="0" destOrd="0" presId="urn:microsoft.com/office/officeart/2008/layout/LinedList"/>
    <dgm:cxn modelId="{AD1A7CE8-3DC5-7A4F-ADEC-668E4630157D}" type="presParOf" srcId="{F86D12B7-72B0-4994-A36E-D87717A35F8B}" destId="{217FD524-B62F-47B7-9EE9-F6AF30CA9A19}" srcOrd="1" destOrd="0" presId="urn:microsoft.com/office/officeart/2008/layout/LinedList"/>
    <dgm:cxn modelId="{0EE4D572-C9F9-B046-8689-467E1F01D657}" type="presParOf" srcId="{F86D12B7-72B0-4994-A36E-D87717A35F8B}" destId="{E309BB91-ED14-4143-8175-AC1D71F7E746}" srcOrd="2" destOrd="0" presId="urn:microsoft.com/office/officeart/2008/layout/LinedList"/>
    <dgm:cxn modelId="{3339208F-BA23-CF4C-B47C-D9ABCFC81F5E}" type="presParOf" srcId="{C0865E10-BD26-4E6B-A9E4-F04AA844F495}" destId="{2390A7B6-A520-41F2-8489-13B2F76C9237}" srcOrd="14" destOrd="0" presId="urn:microsoft.com/office/officeart/2008/layout/LinedList"/>
    <dgm:cxn modelId="{841C8482-CC25-B741-B9FA-259853972434}" type="presParOf" srcId="{C0865E10-BD26-4E6B-A9E4-F04AA844F495}" destId="{6550A850-FF44-4267-A15E-78E1AA804704}" srcOrd="15" destOrd="0" presId="urn:microsoft.com/office/officeart/2008/layout/LinedList"/>
    <dgm:cxn modelId="{6C5E8DF7-C9B6-1F4F-90CA-644B5F341882}" type="presParOf" srcId="{C0865E10-BD26-4E6B-A9E4-F04AA844F495}" destId="{A12E8C5F-C23F-4AB7-8E58-C6A3E4B5F589}" srcOrd="16" destOrd="0" presId="urn:microsoft.com/office/officeart/2008/layout/LinedList"/>
    <dgm:cxn modelId="{18A1DB00-9A6F-BD47-BE7C-5BE7A96FD1CD}" type="presParOf" srcId="{A12E8C5F-C23F-4AB7-8E58-C6A3E4B5F589}" destId="{DE0DA1BF-564D-45A8-8D2E-D08248946C75}" srcOrd="0" destOrd="0" presId="urn:microsoft.com/office/officeart/2008/layout/LinedList"/>
    <dgm:cxn modelId="{6EBF2DE1-D8B2-E44B-B2FA-1007412784DF}" type="presParOf" srcId="{A12E8C5F-C23F-4AB7-8E58-C6A3E4B5F589}" destId="{7C42B383-E860-41BB-89E6-986E52633D65}" srcOrd="1" destOrd="0" presId="urn:microsoft.com/office/officeart/2008/layout/LinedList"/>
    <dgm:cxn modelId="{64557F20-8B1A-A44E-BFD9-378F6FAE0D73}" type="presParOf" srcId="{A12E8C5F-C23F-4AB7-8E58-C6A3E4B5F589}" destId="{3E947BED-F175-4807-A878-188B228EA550}" srcOrd="2" destOrd="0" presId="urn:microsoft.com/office/officeart/2008/layout/LinedList"/>
    <dgm:cxn modelId="{5C554A55-4748-3948-BD25-DB73FE76F5C3}" type="presParOf" srcId="{C0865E10-BD26-4E6B-A9E4-F04AA844F495}" destId="{32F1CAFF-6A20-4994-9C69-BB93EF4841EA}" srcOrd="17" destOrd="0" presId="urn:microsoft.com/office/officeart/2008/layout/LinedList"/>
    <dgm:cxn modelId="{6EBC51CA-F390-DE44-A773-AB334C671A8B}" type="presParOf" srcId="{C0865E10-BD26-4E6B-A9E4-F04AA844F495}" destId="{DDBD0C02-09C3-4293-BF7E-2A76A28C72BB}"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2372D-07E6-41C3-AB9B-D8264642525D}" type="doc">
      <dgm:prSet loTypeId="urn:microsoft.com/office/officeart/2005/8/layout/vProcess5" loCatId="process" qsTypeId="urn:microsoft.com/office/officeart/2005/8/quickstyle/3d4" qsCatId="3D" csTypeId="urn:microsoft.com/office/officeart/2005/8/colors/accent0_2" csCatId="mainScheme" phldr="1"/>
      <dgm:spPr/>
      <dgm:t>
        <a:bodyPr/>
        <a:lstStyle/>
        <a:p>
          <a:endParaRPr lang="en-IN"/>
        </a:p>
      </dgm:t>
    </dgm:pt>
    <dgm:pt modelId="{6812F45E-F214-45C6-A79C-BD842EA16AC1}">
      <dgm:prSet phldrT="[Text]" custT="1"/>
      <dgm:spPr>
        <a:solidFill>
          <a:schemeClr val="accent1">
            <a:lumMod val="60000"/>
            <a:lumOff val="40000"/>
          </a:schemeClr>
        </a:solidFill>
      </dgm:spPr>
      <dgm:t>
        <a:bodyPr/>
        <a:lstStyle/>
        <a:p>
          <a:r>
            <a:rPr lang="en-US" sz="1800" b="1" dirty="0"/>
            <a:t>1. Creating Mock Objects</a:t>
          </a:r>
          <a:endParaRPr lang="en-IN" sz="1800" dirty="0">
            <a:latin typeface="Arial" panose="020B0604020202020204" pitchFamily="34" charset="0"/>
            <a:cs typeface="Arial" panose="020B0604020202020204" pitchFamily="34" charset="0"/>
          </a:endParaRPr>
        </a:p>
      </dgm:t>
    </dgm:pt>
    <dgm:pt modelId="{353189D7-DC0C-4153-B31B-74FC88348395}" type="parTrans" cxnId="{D764EDCE-7A40-4700-8057-B01726F427A5}">
      <dgm:prSet/>
      <dgm:spPr/>
      <dgm:t>
        <a:bodyPr/>
        <a:lstStyle/>
        <a:p>
          <a:endParaRPr lang="en-IN" sz="1800">
            <a:latin typeface="Arial" panose="020B0604020202020204" pitchFamily="34" charset="0"/>
            <a:cs typeface="Arial" panose="020B0604020202020204" pitchFamily="34" charset="0"/>
          </a:endParaRPr>
        </a:p>
      </dgm:t>
    </dgm:pt>
    <dgm:pt modelId="{F4F8EE6E-81A6-4EC4-A4A0-10114BAD4994}" type="sibTrans" cxnId="{D764EDCE-7A40-4700-8057-B01726F427A5}">
      <dgm:prSet custT="1"/>
      <dgm:spPr>
        <a:solidFill>
          <a:srgbClr val="0070C0">
            <a:alpha val="90000"/>
          </a:srgbClr>
        </a:solidFill>
      </dgm:spPr>
      <dgm:t>
        <a:bodyPr/>
        <a:lstStyle/>
        <a:p>
          <a:endParaRPr lang="en-IN" sz="1800" dirty="0">
            <a:latin typeface="Arial" panose="020B0604020202020204" pitchFamily="34" charset="0"/>
            <a:cs typeface="Arial" panose="020B0604020202020204" pitchFamily="34" charset="0"/>
          </a:endParaRPr>
        </a:p>
      </dgm:t>
    </dgm:pt>
    <dgm:pt modelId="{2075D176-0026-47DC-BF34-FB678E87E58C}">
      <dgm:prSet phldrT="[Text]" custT="1"/>
      <dgm:spPr>
        <a:solidFill>
          <a:schemeClr val="accent1">
            <a:lumMod val="60000"/>
            <a:lumOff val="40000"/>
          </a:schemeClr>
        </a:solidFill>
      </dgm:spPr>
      <dgm:t>
        <a:bodyPr/>
        <a:lstStyle/>
        <a:p>
          <a:r>
            <a:rPr lang="en-IN" sz="1800" b="1" dirty="0">
              <a:latin typeface="Arial" panose="020B0604020202020204" pitchFamily="34" charset="0"/>
              <a:cs typeface="Arial" panose="020B0604020202020204" pitchFamily="34" charset="0"/>
            </a:rPr>
            <a:t>2. </a:t>
          </a:r>
          <a:r>
            <a:rPr lang="en-US" sz="1800" b="1" dirty="0"/>
            <a:t>Using Stubs to Set Expectations</a:t>
          </a:r>
          <a:endParaRPr lang="en-IN" sz="1800" dirty="0">
            <a:latin typeface="Arial" panose="020B0604020202020204" pitchFamily="34" charset="0"/>
            <a:cs typeface="Arial" panose="020B0604020202020204" pitchFamily="34" charset="0"/>
          </a:endParaRPr>
        </a:p>
      </dgm:t>
    </dgm:pt>
    <dgm:pt modelId="{1E358465-61E6-494D-9A43-48CE7AE1EF1A}" type="parTrans" cxnId="{3B0D8613-2D30-4C69-AE8D-4D3990BAF535}">
      <dgm:prSet/>
      <dgm:spPr/>
      <dgm:t>
        <a:bodyPr/>
        <a:lstStyle/>
        <a:p>
          <a:endParaRPr lang="en-US"/>
        </a:p>
      </dgm:t>
    </dgm:pt>
    <dgm:pt modelId="{83141DC0-BBD0-48EA-AB44-63E8B8D25EE0}" type="sibTrans" cxnId="{3B0D8613-2D30-4C69-AE8D-4D3990BAF535}">
      <dgm:prSet/>
      <dgm:spPr>
        <a:solidFill>
          <a:srgbClr val="0070C0">
            <a:alpha val="90000"/>
          </a:srgbClr>
        </a:solidFill>
      </dgm:spPr>
      <dgm:t>
        <a:bodyPr/>
        <a:lstStyle/>
        <a:p>
          <a:endParaRPr lang="en-US" dirty="0"/>
        </a:p>
      </dgm:t>
    </dgm:pt>
    <dgm:pt modelId="{CC308D28-7480-4752-9907-5160552DF766}">
      <dgm:prSet phldrT="[Text]" custT="1"/>
      <dgm:spPr>
        <a:solidFill>
          <a:schemeClr val="accent1">
            <a:lumMod val="60000"/>
            <a:lumOff val="40000"/>
          </a:schemeClr>
        </a:solidFill>
      </dgm:spPr>
      <dgm:t>
        <a:bodyPr/>
        <a:lstStyle/>
        <a:p>
          <a:r>
            <a:rPr lang="en-IN" sz="1800" b="1" dirty="0">
              <a:latin typeface="Arial" panose="020B0604020202020204" pitchFamily="34" charset="0"/>
              <a:cs typeface="Arial" panose="020B0604020202020204" pitchFamily="34" charset="0"/>
            </a:rPr>
            <a:t>3. </a:t>
          </a:r>
          <a:r>
            <a:rPr lang="en-US" sz="1800" b="1" dirty="0"/>
            <a:t>Verifying Using Mockito</a:t>
          </a:r>
          <a:endParaRPr lang="en-IN" sz="1800" dirty="0">
            <a:latin typeface="Arial" panose="020B0604020202020204" pitchFamily="34" charset="0"/>
            <a:cs typeface="Arial" panose="020B0604020202020204" pitchFamily="34" charset="0"/>
          </a:endParaRPr>
        </a:p>
      </dgm:t>
    </dgm:pt>
    <dgm:pt modelId="{679BB871-A3EF-461A-9B8F-2D7718D314AF}" type="parTrans" cxnId="{479859A7-C7BB-4CEA-B8F9-705D20C828C5}">
      <dgm:prSet/>
      <dgm:spPr/>
      <dgm:t>
        <a:bodyPr/>
        <a:lstStyle/>
        <a:p>
          <a:endParaRPr lang="en-US"/>
        </a:p>
      </dgm:t>
    </dgm:pt>
    <dgm:pt modelId="{DCCB31B0-CDB0-4722-88B0-ABCC4F9EC4CE}" type="sibTrans" cxnId="{479859A7-C7BB-4CEA-B8F9-705D20C828C5}">
      <dgm:prSet/>
      <dgm:spPr/>
      <dgm:t>
        <a:bodyPr/>
        <a:lstStyle/>
        <a:p>
          <a:endParaRPr lang="en-US"/>
        </a:p>
      </dgm:t>
    </dgm:pt>
    <dgm:pt modelId="{488146BE-730D-4429-8604-E1A6DD003EDB}" type="pres">
      <dgm:prSet presAssocID="{6CE2372D-07E6-41C3-AB9B-D8264642525D}" presName="outerComposite" presStyleCnt="0">
        <dgm:presLayoutVars>
          <dgm:chMax val="5"/>
          <dgm:dir/>
          <dgm:resizeHandles val="exact"/>
        </dgm:presLayoutVars>
      </dgm:prSet>
      <dgm:spPr/>
    </dgm:pt>
    <dgm:pt modelId="{F582BC6F-C6B7-4883-B2BB-26389F75CACD}" type="pres">
      <dgm:prSet presAssocID="{6CE2372D-07E6-41C3-AB9B-D8264642525D}" presName="dummyMaxCanvas" presStyleCnt="0">
        <dgm:presLayoutVars/>
      </dgm:prSet>
      <dgm:spPr/>
    </dgm:pt>
    <dgm:pt modelId="{15E356B3-1E45-4328-BCDD-09FDC2564EFA}" type="pres">
      <dgm:prSet presAssocID="{6CE2372D-07E6-41C3-AB9B-D8264642525D}" presName="ThreeNodes_1" presStyleLbl="node1" presStyleIdx="0" presStyleCnt="3">
        <dgm:presLayoutVars>
          <dgm:bulletEnabled val="1"/>
        </dgm:presLayoutVars>
      </dgm:prSet>
      <dgm:spPr/>
    </dgm:pt>
    <dgm:pt modelId="{69EE2968-474E-4398-A8C7-7F65C7C83756}" type="pres">
      <dgm:prSet presAssocID="{6CE2372D-07E6-41C3-AB9B-D8264642525D}" presName="ThreeNodes_2" presStyleLbl="node1" presStyleIdx="1" presStyleCnt="3">
        <dgm:presLayoutVars>
          <dgm:bulletEnabled val="1"/>
        </dgm:presLayoutVars>
      </dgm:prSet>
      <dgm:spPr/>
    </dgm:pt>
    <dgm:pt modelId="{66F43FC8-0EA3-4165-80DE-0FD268E3A3E7}" type="pres">
      <dgm:prSet presAssocID="{6CE2372D-07E6-41C3-AB9B-D8264642525D}" presName="ThreeNodes_3" presStyleLbl="node1" presStyleIdx="2" presStyleCnt="3">
        <dgm:presLayoutVars>
          <dgm:bulletEnabled val="1"/>
        </dgm:presLayoutVars>
      </dgm:prSet>
      <dgm:spPr/>
    </dgm:pt>
    <dgm:pt modelId="{F746762C-AF41-42C9-861D-6C428645BA75}" type="pres">
      <dgm:prSet presAssocID="{6CE2372D-07E6-41C3-AB9B-D8264642525D}" presName="ThreeConn_1-2" presStyleLbl="fgAccFollowNode1" presStyleIdx="0" presStyleCnt="2">
        <dgm:presLayoutVars>
          <dgm:bulletEnabled val="1"/>
        </dgm:presLayoutVars>
      </dgm:prSet>
      <dgm:spPr/>
    </dgm:pt>
    <dgm:pt modelId="{5BD152ED-5D3E-4087-AC50-D31CF0E45594}" type="pres">
      <dgm:prSet presAssocID="{6CE2372D-07E6-41C3-AB9B-D8264642525D}" presName="ThreeConn_2-3" presStyleLbl="fgAccFollowNode1" presStyleIdx="1" presStyleCnt="2">
        <dgm:presLayoutVars>
          <dgm:bulletEnabled val="1"/>
        </dgm:presLayoutVars>
      </dgm:prSet>
      <dgm:spPr/>
    </dgm:pt>
    <dgm:pt modelId="{1F4B1FD6-1D12-4155-A7B5-19AD5CDFB100}" type="pres">
      <dgm:prSet presAssocID="{6CE2372D-07E6-41C3-AB9B-D8264642525D}" presName="ThreeNodes_1_text" presStyleLbl="node1" presStyleIdx="2" presStyleCnt="3">
        <dgm:presLayoutVars>
          <dgm:bulletEnabled val="1"/>
        </dgm:presLayoutVars>
      </dgm:prSet>
      <dgm:spPr/>
    </dgm:pt>
    <dgm:pt modelId="{9D4F9B17-A258-4984-9E59-879C93C2689E}" type="pres">
      <dgm:prSet presAssocID="{6CE2372D-07E6-41C3-AB9B-D8264642525D}" presName="ThreeNodes_2_text" presStyleLbl="node1" presStyleIdx="2" presStyleCnt="3">
        <dgm:presLayoutVars>
          <dgm:bulletEnabled val="1"/>
        </dgm:presLayoutVars>
      </dgm:prSet>
      <dgm:spPr/>
    </dgm:pt>
    <dgm:pt modelId="{850B563C-5A74-4935-82DE-5AF8125F655D}" type="pres">
      <dgm:prSet presAssocID="{6CE2372D-07E6-41C3-AB9B-D8264642525D}" presName="ThreeNodes_3_text" presStyleLbl="node1" presStyleIdx="2" presStyleCnt="3">
        <dgm:presLayoutVars>
          <dgm:bulletEnabled val="1"/>
        </dgm:presLayoutVars>
      </dgm:prSet>
      <dgm:spPr/>
    </dgm:pt>
  </dgm:ptLst>
  <dgm:cxnLst>
    <dgm:cxn modelId="{CB2AE900-D693-A641-9F00-5FCE4E6BB60B}" type="presOf" srcId="{2075D176-0026-47DC-BF34-FB678E87E58C}" destId="{9D4F9B17-A258-4984-9E59-879C93C2689E}" srcOrd="1" destOrd="0" presId="urn:microsoft.com/office/officeart/2005/8/layout/vProcess5"/>
    <dgm:cxn modelId="{C6883F03-A079-9547-B81F-DD6B5063BEFF}" type="presOf" srcId="{2075D176-0026-47DC-BF34-FB678E87E58C}" destId="{69EE2968-474E-4398-A8C7-7F65C7C83756}" srcOrd="0" destOrd="0" presId="urn:microsoft.com/office/officeart/2005/8/layout/vProcess5"/>
    <dgm:cxn modelId="{3B0D8613-2D30-4C69-AE8D-4D3990BAF535}" srcId="{6CE2372D-07E6-41C3-AB9B-D8264642525D}" destId="{2075D176-0026-47DC-BF34-FB678E87E58C}" srcOrd="1" destOrd="0" parTransId="{1E358465-61E6-494D-9A43-48CE7AE1EF1A}" sibTransId="{83141DC0-BBD0-48EA-AB44-63E8B8D25EE0}"/>
    <dgm:cxn modelId="{020B3226-9DC0-B849-909A-89F28EFA84C9}" type="presOf" srcId="{CC308D28-7480-4752-9907-5160552DF766}" destId="{850B563C-5A74-4935-82DE-5AF8125F655D}" srcOrd="1" destOrd="0" presId="urn:microsoft.com/office/officeart/2005/8/layout/vProcess5"/>
    <dgm:cxn modelId="{7743FC30-EE0B-1C4A-902A-61BBCE565BDB}" type="presOf" srcId="{83141DC0-BBD0-48EA-AB44-63E8B8D25EE0}" destId="{5BD152ED-5D3E-4087-AC50-D31CF0E45594}" srcOrd="0" destOrd="0" presId="urn:microsoft.com/office/officeart/2005/8/layout/vProcess5"/>
    <dgm:cxn modelId="{1998CF39-4569-0D46-8208-954F6AE0F20B}" type="presOf" srcId="{6812F45E-F214-45C6-A79C-BD842EA16AC1}" destId="{1F4B1FD6-1D12-4155-A7B5-19AD5CDFB100}" srcOrd="1" destOrd="0" presId="urn:microsoft.com/office/officeart/2005/8/layout/vProcess5"/>
    <dgm:cxn modelId="{9F65F73A-5DFC-5E47-B31D-324111320882}" type="presOf" srcId="{6CE2372D-07E6-41C3-AB9B-D8264642525D}" destId="{488146BE-730D-4429-8604-E1A6DD003EDB}" srcOrd="0" destOrd="0" presId="urn:microsoft.com/office/officeart/2005/8/layout/vProcess5"/>
    <dgm:cxn modelId="{344B8A3C-D6EB-9945-BE08-04CE8B73835D}" type="presOf" srcId="{CC308D28-7480-4752-9907-5160552DF766}" destId="{66F43FC8-0EA3-4165-80DE-0FD268E3A3E7}" srcOrd="0" destOrd="0" presId="urn:microsoft.com/office/officeart/2005/8/layout/vProcess5"/>
    <dgm:cxn modelId="{EDBE8472-D4F7-CA40-BFAF-72D21A116D3F}" type="presOf" srcId="{F4F8EE6E-81A6-4EC4-A4A0-10114BAD4994}" destId="{F746762C-AF41-42C9-861D-6C428645BA75}" srcOrd="0" destOrd="0" presId="urn:microsoft.com/office/officeart/2005/8/layout/vProcess5"/>
    <dgm:cxn modelId="{479859A7-C7BB-4CEA-B8F9-705D20C828C5}" srcId="{6CE2372D-07E6-41C3-AB9B-D8264642525D}" destId="{CC308D28-7480-4752-9907-5160552DF766}" srcOrd="2" destOrd="0" parTransId="{679BB871-A3EF-461A-9B8F-2D7718D314AF}" sibTransId="{DCCB31B0-CDB0-4722-88B0-ABCC4F9EC4CE}"/>
    <dgm:cxn modelId="{D764EDCE-7A40-4700-8057-B01726F427A5}" srcId="{6CE2372D-07E6-41C3-AB9B-D8264642525D}" destId="{6812F45E-F214-45C6-A79C-BD842EA16AC1}" srcOrd="0" destOrd="0" parTransId="{353189D7-DC0C-4153-B31B-74FC88348395}" sibTransId="{F4F8EE6E-81A6-4EC4-A4A0-10114BAD4994}"/>
    <dgm:cxn modelId="{27B244FB-4903-6949-8A7F-42555E58962E}" type="presOf" srcId="{6812F45E-F214-45C6-A79C-BD842EA16AC1}" destId="{15E356B3-1E45-4328-BCDD-09FDC2564EFA}" srcOrd="0" destOrd="0" presId="urn:microsoft.com/office/officeart/2005/8/layout/vProcess5"/>
    <dgm:cxn modelId="{6AEB9692-210A-434F-AB58-BD5F451D8CCF}" type="presParOf" srcId="{488146BE-730D-4429-8604-E1A6DD003EDB}" destId="{F582BC6F-C6B7-4883-B2BB-26389F75CACD}" srcOrd="0" destOrd="0" presId="urn:microsoft.com/office/officeart/2005/8/layout/vProcess5"/>
    <dgm:cxn modelId="{D3AA28A8-60AB-DF47-A68C-E9194660EF51}" type="presParOf" srcId="{488146BE-730D-4429-8604-E1A6DD003EDB}" destId="{15E356B3-1E45-4328-BCDD-09FDC2564EFA}" srcOrd="1" destOrd="0" presId="urn:microsoft.com/office/officeart/2005/8/layout/vProcess5"/>
    <dgm:cxn modelId="{0C1E1492-E6F7-CD4D-8F95-19C989794A06}" type="presParOf" srcId="{488146BE-730D-4429-8604-E1A6DD003EDB}" destId="{69EE2968-474E-4398-A8C7-7F65C7C83756}" srcOrd="2" destOrd="0" presId="urn:microsoft.com/office/officeart/2005/8/layout/vProcess5"/>
    <dgm:cxn modelId="{98BDEAC1-D0FE-2E4F-9254-BC44EF83DE15}" type="presParOf" srcId="{488146BE-730D-4429-8604-E1A6DD003EDB}" destId="{66F43FC8-0EA3-4165-80DE-0FD268E3A3E7}" srcOrd="3" destOrd="0" presId="urn:microsoft.com/office/officeart/2005/8/layout/vProcess5"/>
    <dgm:cxn modelId="{B34C9A85-F3A7-2948-9513-9F045F6F8591}" type="presParOf" srcId="{488146BE-730D-4429-8604-E1A6DD003EDB}" destId="{F746762C-AF41-42C9-861D-6C428645BA75}" srcOrd="4" destOrd="0" presId="urn:microsoft.com/office/officeart/2005/8/layout/vProcess5"/>
    <dgm:cxn modelId="{E28B0208-6410-344F-94EF-33898E4F6F6C}" type="presParOf" srcId="{488146BE-730D-4429-8604-E1A6DD003EDB}" destId="{5BD152ED-5D3E-4087-AC50-D31CF0E45594}" srcOrd="5" destOrd="0" presId="urn:microsoft.com/office/officeart/2005/8/layout/vProcess5"/>
    <dgm:cxn modelId="{E26037E6-A42C-554D-AADE-E38E5F9D8426}" type="presParOf" srcId="{488146BE-730D-4429-8604-E1A6DD003EDB}" destId="{1F4B1FD6-1D12-4155-A7B5-19AD5CDFB100}" srcOrd="6" destOrd="0" presId="urn:microsoft.com/office/officeart/2005/8/layout/vProcess5"/>
    <dgm:cxn modelId="{4E7A7FB6-6174-0747-B78A-EB859D2D2D50}" type="presParOf" srcId="{488146BE-730D-4429-8604-E1A6DD003EDB}" destId="{9D4F9B17-A258-4984-9E59-879C93C2689E}" srcOrd="7" destOrd="0" presId="urn:microsoft.com/office/officeart/2005/8/layout/vProcess5"/>
    <dgm:cxn modelId="{0D0C8568-8CC3-A04D-A720-47A3742ACC92}" type="presParOf" srcId="{488146BE-730D-4429-8604-E1A6DD003EDB}" destId="{850B563C-5A74-4935-82DE-5AF8125F655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14CD0-34BD-4C34-B50C-40F60E170B72}">
      <dsp:nvSpPr>
        <dsp:cNvPr id="0" name=""/>
        <dsp:cNvSpPr/>
      </dsp:nvSpPr>
      <dsp:spPr>
        <a:xfrm>
          <a:off x="3562" y="423637"/>
          <a:ext cx="1619814" cy="276480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Phase – I: Stubbing</a:t>
          </a:r>
        </a:p>
      </dsp:txBody>
      <dsp:txXfrm>
        <a:off x="3562" y="423637"/>
        <a:ext cx="1619814" cy="647925"/>
      </dsp:txXfrm>
    </dsp:sp>
    <dsp:sp modelId="{AD36503E-8BEE-4428-90CB-88D02D833C41}">
      <dsp:nvSpPr>
        <dsp:cNvPr id="0" name=""/>
        <dsp:cNvSpPr/>
      </dsp:nvSpPr>
      <dsp:spPr>
        <a:xfrm>
          <a:off x="335331" y="1295769"/>
          <a:ext cx="1619814" cy="368640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Specify how your mock object must behave when involved in an interaction</a:t>
          </a:r>
        </a:p>
      </dsp:txBody>
      <dsp:txXfrm>
        <a:off x="382774" y="1343212"/>
        <a:ext cx="1524928" cy="3591514"/>
      </dsp:txXfrm>
    </dsp:sp>
    <dsp:sp modelId="{CC67E39D-955E-4394-952C-1A5404ED06B4}">
      <dsp:nvSpPr>
        <dsp:cNvPr id="0" name=""/>
        <dsp:cNvSpPr/>
      </dsp:nvSpPr>
      <dsp:spPr>
        <a:xfrm>
          <a:off x="1868934" y="545956"/>
          <a:ext cx="520582" cy="403286"/>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68934" y="626613"/>
        <a:ext cx="399596" cy="241972"/>
      </dsp:txXfrm>
    </dsp:sp>
    <dsp:sp modelId="{6AF2E160-5A05-48A5-BA2A-C34E6D186093}">
      <dsp:nvSpPr>
        <dsp:cNvPr id="0" name=""/>
        <dsp:cNvSpPr/>
      </dsp:nvSpPr>
      <dsp:spPr>
        <a:xfrm>
          <a:off x="2605608" y="423637"/>
          <a:ext cx="1619814" cy="276480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Phase – II: Setting Expectations</a:t>
          </a:r>
        </a:p>
      </dsp:txBody>
      <dsp:txXfrm>
        <a:off x="2605608" y="423637"/>
        <a:ext cx="1619814" cy="647925"/>
      </dsp:txXfrm>
    </dsp:sp>
    <dsp:sp modelId="{CD8B2BC2-A089-4BAC-99A2-C79CAE7039DB}">
      <dsp:nvSpPr>
        <dsp:cNvPr id="0" name=""/>
        <dsp:cNvSpPr/>
      </dsp:nvSpPr>
      <dsp:spPr>
        <a:xfrm>
          <a:off x="2937377" y="1295769"/>
          <a:ext cx="1619814" cy="368640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Set a mock object such that it tells what to expect when a test is run</a:t>
          </a:r>
        </a:p>
        <a:p>
          <a:pPr marL="171450" lvl="1" indent="-171450" algn="l" defTabSz="711200">
            <a:lnSpc>
              <a:spcPct val="90000"/>
            </a:lnSpc>
            <a:spcBef>
              <a:spcPct val="0"/>
            </a:spcBef>
            <a:spcAft>
              <a:spcPct val="15000"/>
            </a:spcAft>
            <a:buChar char="•"/>
          </a:pPr>
          <a:r>
            <a:rPr lang="en-US" sz="1600" kern="1200" dirty="0"/>
            <a:t>It is done before invoking a function of the SUT</a:t>
          </a:r>
        </a:p>
      </dsp:txBody>
      <dsp:txXfrm>
        <a:off x="2984820" y="1343212"/>
        <a:ext cx="1524928" cy="3591514"/>
      </dsp:txXfrm>
    </dsp:sp>
    <dsp:sp modelId="{F6B7FE46-0FBD-4902-B052-0AEF8D70E1F0}">
      <dsp:nvSpPr>
        <dsp:cNvPr id="0" name=""/>
        <dsp:cNvSpPr/>
      </dsp:nvSpPr>
      <dsp:spPr>
        <a:xfrm rot="21519581">
          <a:off x="4470909" y="515171"/>
          <a:ext cx="520725" cy="403286"/>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470926" y="597243"/>
        <a:ext cx="399739" cy="241972"/>
      </dsp:txXfrm>
    </dsp:sp>
    <dsp:sp modelId="{209F0E47-264A-46AC-871A-620F3796DE14}">
      <dsp:nvSpPr>
        <dsp:cNvPr id="0" name=""/>
        <dsp:cNvSpPr/>
      </dsp:nvSpPr>
      <dsp:spPr>
        <a:xfrm>
          <a:off x="5207654" y="362756"/>
          <a:ext cx="1619814" cy="276480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Phase – III: Verification </a:t>
          </a:r>
        </a:p>
      </dsp:txBody>
      <dsp:txXfrm>
        <a:off x="5207654" y="362756"/>
        <a:ext cx="1619814" cy="647925"/>
      </dsp:txXfrm>
    </dsp:sp>
    <dsp:sp modelId="{FFBC3BEB-B7A7-40C0-990C-3213B328FE78}">
      <dsp:nvSpPr>
        <dsp:cNvPr id="0" name=""/>
        <dsp:cNvSpPr/>
      </dsp:nvSpPr>
      <dsp:spPr>
        <a:xfrm>
          <a:off x="5539423" y="1295769"/>
          <a:ext cx="1619814" cy="368640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Verify that the expectations have been met. </a:t>
          </a:r>
        </a:p>
        <a:p>
          <a:pPr marL="171450" lvl="1" indent="-171450" algn="l" defTabSz="711200">
            <a:lnSpc>
              <a:spcPct val="90000"/>
            </a:lnSpc>
            <a:spcBef>
              <a:spcPct val="0"/>
            </a:spcBef>
            <a:spcAft>
              <a:spcPct val="15000"/>
            </a:spcAft>
            <a:buChar char="•"/>
          </a:pPr>
          <a:r>
            <a:rPr lang="en-US" sz="1600" kern="1200" dirty="0"/>
            <a:t>It is done after invoking a function of the SUT.</a:t>
          </a:r>
        </a:p>
      </dsp:txBody>
      <dsp:txXfrm>
        <a:off x="5586866" y="1343212"/>
        <a:ext cx="1524928" cy="3591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A324E-3D14-4969-99AD-724EE4D48B27}">
      <dsp:nvSpPr>
        <dsp:cNvPr id="0" name=""/>
        <dsp:cNvSpPr/>
      </dsp:nvSpPr>
      <dsp:spPr>
        <a:xfrm>
          <a:off x="0" y="2120"/>
          <a:ext cx="5219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20FEF-5B81-45B4-AD9F-A4B2CEE4B5A6}">
      <dsp:nvSpPr>
        <dsp:cNvPr id="0" name=""/>
        <dsp:cNvSpPr/>
      </dsp:nvSpPr>
      <dsp:spPr>
        <a:xfrm>
          <a:off x="0" y="2120"/>
          <a:ext cx="653735" cy="433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solidFill>
                <a:srgbClr val="0070C0"/>
              </a:solidFill>
            </a:rPr>
            <a:t>Benefits</a:t>
          </a:r>
        </a:p>
      </dsp:txBody>
      <dsp:txXfrm>
        <a:off x="0" y="2120"/>
        <a:ext cx="653735" cy="4339158"/>
      </dsp:txXfrm>
    </dsp:sp>
    <dsp:sp modelId="{C5BC57B0-7FDD-47BA-969B-EF3CEDA634CE}">
      <dsp:nvSpPr>
        <dsp:cNvPr id="0" name=""/>
        <dsp:cNvSpPr/>
      </dsp:nvSpPr>
      <dsp:spPr>
        <a:xfrm>
          <a:off x="731496" y="36285"/>
          <a:ext cx="4069454"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Helps to create tests in advance</a:t>
          </a:r>
        </a:p>
      </dsp:txBody>
      <dsp:txXfrm>
        <a:off x="731496" y="36285"/>
        <a:ext cx="4069454" cy="683290"/>
      </dsp:txXfrm>
    </dsp:sp>
    <dsp:sp modelId="{7B6A6A1B-78DB-4050-8FEF-B3DEBD4EB848}">
      <dsp:nvSpPr>
        <dsp:cNvPr id="0" name=""/>
        <dsp:cNvSpPr/>
      </dsp:nvSpPr>
      <dsp:spPr>
        <a:xfrm>
          <a:off x="653735" y="719575"/>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FECE8F-8766-441E-B8E6-594812334FC1}">
      <dsp:nvSpPr>
        <dsp:cNvPr id="0" name=""/>
        <dsp:cNvSpPr/>
      </dsp:nvSpPr>
      <dsp:spPr>
        <a:xfrm>
          <a:off x="731496" y="753740"/>
          <a:ext cx="4457192"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Enables working with multiple teams (write test code for source not yet written)</a:t>
          </a:r>
        </a:p>
      </dsp:txBody>
      <dsp:txXfrm>
        <a:off x="731496" y="753740"/>
        <a:ext cx="4457192" cy="683290"/>
      </dsp:txXfrm>
    </dsp:sp>
    <dsp:sp modelId="{60F1E1DC-DF6A-4034-9566-100C9C1E4158}">
      <dsp:nvSpPr>
        <dsp:cNvPr id="0" name=""/>
        <dsp:cNvSpPr/>
      </dsp:nvSpPr>
      <dsp:spPr>
        <a:xfrm>
          <a:off x="653735" y="1437030"/>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6D06F9-D059-4897-BFBE-8F7C21B7D08C}">
      <dsp:nvSpPr>
        <dsp:cNvPr id="0" name=""/>
        <dsp:cNvSpPr/>
      </dsp:nvSpPr>
      <dsp:spPr>
        <a:xfrm>
          <a:off x="731496" y="1471194"/>
          <a:ext cx="4069454"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Provides proof of concepts or demos</a:t>
          </a:r>
        </a:p>
      </dsp:txBody>
      <dsp:txXfrm>
        <a:off x="731496" y="1471194"/>
        <a:ext cx="4069454" cy="683290"/>
      </dsp:txXfrm>
    </dsp:sp>
    <dsp:sp modelId="{51EBABA6-6ACD-45A3-AFE9-E725546926DF}">
      <dsp:nvSpPr>
        <dsp:cNvPr id="0" name=""/>
        <dsp:cNvSpPr/>
      </dsp:nvSpPr>
      <dsp:spPr>
        <a:xfrm>
          <a:off x="653735" y="2154485"/>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310F58-E40A-4294-A14A-AAED833DC4B0}">
      <dsp:nvSpPr>
        <dsp:cNvPr id="0" name=""/>
        <dsp:cNvSpPr/>
      </dsp:nvSpPr>
      <dsp:spPr>
        <a:xfrm>
          <a:off x="731496" y="2188649"/>
          <a:ext cx="4466958"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Interact with customers while ensuring confidentiality </a:t>
          </a:r>
        </a:p>
      </dsp:txBody>
      <dsp:txXfrm>
        <a:off x="731496" y="2188649"/>
        <a:ext cx="4466958" cy="683290"/>
      </dsp:txXfrm>
    </dsp:sp>
    <dsp:sp modelId="{7092A1B5-FE0B-4447-BEC7-414920554C44}">
      <dsp:nvSpPr>
        <dsp:cNvPr id="0" name=""/>
        <dsp:cNvSpPr/>
      </dsp:nvSpPr>
      <dsp:spPr>
        <a:xfrm>
          <a:off x="653735" y="2871940"/>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7FD524-B62F-47B7-9EE9-F6AF30CA9A19}">
      <dsp:nvSpPr>
        <dsp:cNvPr id="0" name=""/>
        <dsp:cNvSpPr/>
      </dsp:nvSpPr>
      <dsp:spPr>
        <a:xfrm>
          <a:off x="731496" y="2906104"/>
          <a:ext cx="4486532"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Isolate systems where dependencies exist</a:t>
          </a:r>
        </a:p>
      </dsp:txBody>
      <dsp:txXfrm>
        <a:off x="731496" y="2906104"/>
        <a:ext cx="4486532" cy="683290"/>
      </dsp:txXfrm>
    </dsp:sp>
    <dsp:sp modelId="{2390A7B6-A520-41F2-8489-13B2F76C9237}">
      <dsp:nvSpPr>
        <dsp:cNvPr id="0" name=""/>
        <dsp:cNvSpPr/>
      </dsp:nvSpPr>
      <dsp:spPr>
        <a:xfrm>
          <a:off x="653735" y="3589395"/>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42B383-E860-41BB-89E6-986E52633D65}">
      <dsp:nvSpPr>
        <dsp:cNvPr id="0" name=""/>
        <dsp:cNvSpPr/>
      </dsp:nvSpPr>
      <dsp:spPr>
        <a:xfrm>
          <a:off x="731496" y="3623559"/>
          <a:ext cx="4069454" cy="683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Simulate complex, real objects</a:t>
          </a:r>
        </a:p>
      </dsp:txBody>
      <dsp:txXfrm>
        <a:off x="731496" y="3623559"/>
        <a:ext cx="4069454" cy="683290"/>
      </dsp:txXfrm>
    </dsp:sp>
    <dsp:sp modelId="{32F1CAFF-6A20-4994-9C69-BB93EF4841EA}">
      <dsp:nvSpPr>
        <dsp:cNvPr id="0" name=""/>
        <dsp:cNvSpPr/>
      </dsp:nvSpPr>
      <dsp:spPr>
        <a:xfrm>
          <a:off x="653735" y="4306849"/>
          <a:ext cx="414721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356B3-1E45-4328-BCDD-09FDC2564EFA}">
      <dsp:nvSpPr>
        <dsp:cNvPr id="0" name=""/>
        <dsp:cNvSpPr/>
      </dsp:nvSpPr>
      <dsp:spPr>
        <a:xfrm>
          <a:off x="0" y="0"/>
          <a:ext cx="6882582" cy="822960"/>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1. Creating Mock Objects</a:t>
          </a:r>
          <a:endParaRPr lang="en-IN" sz="1800" kern="1200" dirty="0">
            <a:latin typeface="Arial" panose="020B0604020202020204" pitchFamily="34" charset="0"/>
            <a:cs typeface="Arial" panose="020B0604020202020204" pitchFamily="34" charset="0"/>
          </a:endParaRPr>
        </a:p>
      </dsp:txBody>
      <dsp:txXfrm>
        <a:off x="24104" y="24104"/>
        <a:ext cx="5994543" cy="774752"/>
      </dsp:txXfrm>
    </dsp:sp>
    <dsp:sp modelId="{69EE2968-474E-4398-A8C7-7F65C7C83756}">
      <dsp:nvSpPr>
        <dsp:cNvPr id="0" name=""/>
        <dsp:cNvSpPr/>
      </dsp:nvSpPr>
      <dsp:spPr>
        <a:xfrm>
          <a:off x="607286" y="960120"/>
          <a:ext cx="6882582" cy="822960"/>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Arial" panose="020B0604020202020204" pitchFamily="34" charset="0"/>
              <a:cs typeface="Arial" panose="020B0604020202020204" pitchFamily="34" charset="0"/>
            </a:rPr>
            <a:t>2. </a:t>
          </a:r>
          <a:r>
            <a:rPr lang="en-US" sz="1800" b="1" kern="1200" dirty="0"/>
            <a:t>Using Stubs to Set Expectations</a:t>
          </a:r>
          <a:endParaRPr lang="en-IN" sz="1800" kern="1200" dirty="0">
            <a:latin typeface="Arial" panose="020B0604020202020204" pitchFamily="34" charset="0"/>
            <a:cs typeface="Arial" panose="020B0604020202020204" pitchFamily="34" charset="0"/>
          </a:endParaRPr>
        </a:p>
      </dsp:txBody>
      <dsp:txXfrm>
        <a:off x="631390" y="984224"/>
        <a:ext cx="5692163" cy="774752"/>
      </dsp:txXfrm>
    </dsp:sp>
    <dsp:sp modelId="{66F43FC8-0EA3-4165-80DE-0FD268E3A3E7}">
      <dsp:nvSpPr>
        <dsp:cNvPr id="0" name=""/>
        <dsp:cNvSpPr/>
      </dsp:nvSpPr>
      <dsp:spPr>
        <a:xfrm>
          <a:off x="1214573" y="1920240"/>
          <a:ext cx="6882582" cy="822960"/>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Arial" panose="020B0604020202020204" pitchFamily="34" charset="0"/>
              <a:cs typeface="Arial" panose="020B0604020202020204" pitchFamily="34" charset="0"/>
            </a:rPr>
            <a:t>3. </a:t>
          </a:r>
          <a:r>
            <a:rPr lang="en-US" sz="1800" b="1" kern="1200" dirty="0"/>
            <a:t>Verifying Using Mockito</a:t>
          </a:r>
          <a:endParaRPr lang="en-IN" sz="1800" kern="1200" dirty="0">
            <a:latin typeface="Arial" panose="020B0604020202020204" pitchFamily="34" charset="0"/>
            <a:cs typeface="Arial" panose="020B0604020202020204" pitchFamily="34" charset="0"/>
          </a:endParaRPr>
        </a:p>
      </dsp:txBody>
      <dsp:txXfrm>
        <a:off x="1238677" y="1944344"/>
        <a:ext cx="5692163" cy="774752"/>
      </dsp:txXfrm>
    </dsp:sp>
    <dsp:sp modelId="{F746762C-AF41-42C9-861D-6C428645BA75}">
      <dsp:nvSpPr>
        <dsp:cNvPr id="0" name=""/>
        <dsp:cNvSpPr/>
      </dsp:nvSpPr>
      <dsp:spPr>
        <a:xfrm>
          <a:off x="6347658" y="624078"/>
          <a:ext cx="534924" cy="534924"/>
        </a:xfrm>
        <a:prstGeom prst="downArrow">
          <a:avLst>
            <a:gd name="adj1" fmla="val 55000"/>
            <a:gd name="adj2" fmla="val 45000"/>
          </a:avLst>
        </a:prstGeom>
        <a:solidFill>
          <a:srgbClr val="0070C0">
            <a:alpha val="90000"/>
          </a:srgbClr>
        </a:solidFill>
        <a:ln w="9525" cap="flat" cmpd="sng" algn="ctr">
          <a:solidFill>
            <a:schemeClr val="dk2">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dirty="0">
            <a:latin typeface="Arial" panose="020B0604020202020204" pitchFamily="34" charset="0"/>
            <a:cs typeface="Arial" panose="020B0604020202020204" pitchFamily="34" charset="0"/>
          </a:endParaRPr>
        </a:p>
      </dsp:txBody>
      <dsp:txXfrm>
        <a:off x="6468016" y="624078"/>
        <a:ext cx="294208" cy="402530"/>
      </dsp:txXfrm>
    </dsp:sp>
    <dsp:sp modelId="{5BD152ED-5D3E-4087-AC50-D31CF0E45594}">
      <dsp:nvSpPr>
        <dsp:cNvPr id="0" name=""/>
        <dsp:cNvSpPr/>
      </dsp:nvSpPr>
      <dsp:spPr>
        <a:xfrm>
          <a:off x="6954945" y="1578711"/>
          <a:ext cx="534924" cy="534924"/>
        </a:xfrm>
        <a:prstGeom prst="downArrow">
          <a:avLst>
            <a:gd name="adj1" fmla="val 55000"/>
            <a:gd name="adj2" fmla="val 45000"/>
          </a:avLst>
        </a:prstGeom>
        <a:solidFill>
          <a:srgbClr val="0070C0">
            <a:alpha val="90000"/>
          </a:srgbClr>
        </a:solidFill>
        <a:ln w="9525" cap="flat" cmpd="sng" algn="ctr">
          <a:solidFill>
            <a:schemeClr val="dk2">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7075303" y="1578711"/>
        <a:ext cx="294208" cy="4025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9/16/22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junit.org/junit5/docs/current/user-guide/#writing-tests-conditional-execu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3871190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872440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79792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71650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96104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43091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3305989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43871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note that if the code block throws an exception of a class that is a subtype of the expected exception type, then the assertion will pass.</a:t>
            </a:r>
          </a:p>
          <a:p>
            <a:r>
              <a:rPr lang="en-US" sz="1200" b="0" i="0" kern="1200" dirty="0">
                <a:solidFill>
                  <a:schemeClr val="tx1"/>
                </a:solidFill>
                <a:effectLst/>
                <a:latin typeface="+mn-lt"/>
                <a:ea typeface="+mn-ea"/>
                <a:cs typeface="+mn-cs"/>
              </a:rPr>
              <a:t>For example, if we are expecting </a:t>
            </a:r>
            <a:r>
              <a:rPr lang="en-US" sz="1200" b="0" i="0" kern="1200" dirty="0" err="1">
                <a:solidFill>
                  <a:schemeClr val="tx1"/>
                </a:solidFill>
                <a:effectLst/>
                <a:latin typeface="+mn-lt"/>
                <a:ea typeface="+mn-ea"/>
                <a:cs typeface="+mn-cs"/>
              </a:rPr>
              <a:t>IllegalArgumentException</a:t>
            </a:r>
            <a:r>
              <a:rPr lang="en-US" sz="1200" b="0" i="0" kern="1200" dirty="0">
                <a:solidFill>
                  <a:schemeClr val="tx1"/>
                </a:solidFill>
                <a:effectLst/>
                <a:latin typeface="+mn-lt"/>
                <a:ea typeface="+mn-ea"/>
                <a:cs typeface="+mn-cs"/>
              </a:rPr>
              <a:t> and the test throws </a:t>
            </a:r>
            <a:r>
              <a:rPr lang="en-US" sz="1200" b="0" i="0" kern="1200" dirty="0" err="1">
                <a:solidFill>
                  <a:schemeClr val="tx1"/>
                </a:solidFill>
                <a:effectLst/>
                <a:latin typeface="+mn-lt"/>
                <a:ea typeface="+mn-ea"/>
                <a:cs typeface="+mn-cs"/>
              </a:rPr>
              <a:t>NumberFormatException</a:t>
            </a:r>
            <a:r>
              <a:rPr lang="en-US" sz="1200" b="0" i="0" kern="1200" dirty="0">
                <a:solidFill>
                  <a:schemeClr val="tx1"/>
                </a:solidFill>
                <a:effectLst/>
                <a:latin typeface="+mn-lt"/>
                <a:ea typeface="+mn-ea"/>
                <a:cs typeface="+mn-cs"/>
              </a:rPr>
              <a:t> then also the test will PASS because </a:t>
            </a:r>
            <a:r>
              <a:rPr lang="en-US" sz="1200" b="0" i="1" kern="1200" dirty="0" err="1">
                <a:solidFill>
                  <a:schemeClr val="tx1"/>
                </a:solidFill>
                <a:effectLst/>
                <a:latin typeface="+mn-lt"/>
                <a:ea typeface="+mn-ea"/>
                <a:cs typeface="+mn-cs"/>
              </a:rPr>
              <a:t>NumberFormatException</a:t>
            </a:r>
            <a:r>
              <a:rPr lang="en-US" sz="1200" b="0" i="1" kern="1200" dirty="0">
                <a:solidFill>
                  <a:schemeClr val="tx1"/>
                </a:solidFill>
                <a:effectLst/>
                <a:latin typeface="+mn-lt"/>
                <a:ea typeface="+mn-ea"/>
                <a:cs typeface="+mn-cs"/>
              </a:rPr>
              <a:t> extends </a:t>
            </a:r>
            <a:r>
              <a:rPr lang="en-US" sz="1200" b="0" i="1" kern="1200" dirty="0" err="1">
                <a:solidFill>
                  <a:schemeClr val="tx1"/>
                </a:solidFill>
                <a:effectLst/>
                <a:latin typeface="+mn-lt"/>
                <a:ea typeface="+mn-ea"/>
                <a:cs typeface="+mn-cs"/>
              </a:rPr>
              <a:t>IllegalArgumentException</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This also means that if we pass </a:t>
            </a:r>
            <a:r>
              <a:rPr lang="en-US" sz="1200" b="0" i="0" kern="1200" dirty="0" err="1">
                <a:solidFill>
                  <a:schemeClr val="tx1"/>
                </a:solidFill>
                <a:effectLst/>
                <a:latin typeface="+mn-lt"/>
                <a:ea typeface="+mn-ea"/>
                <a:cs typeface="+mn-cs"/>
              </a:rPr>
              <a:t>Exception.class</a:t>
            </a:r>
            <a:r>
              <a:rPr lang="en-US" sz="1200" b="0" i="0" kern="1200" dirty="0">
                <a:solidFill>
                  <a:schemeClr val="tx1"/>
                </a:solidFill>
                <a:effectLst/>
                <a:latin typeface="+mn-lt"/>
                <a:ea typeface="+mn-ea"/>
                <a:cs typeface="+mn-cs"/>
              </a:rPr>
              <a:t> as the expected exception type, any exception thrown from the code block will make the assertion succeed since Exception is the super-type for all exceptions.</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223195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junit.org</a:t>
            </a:r>
            <a:r>
              <a:rPr lang="en-US" dirty="0"/>
              <a:t>/junit5/docs/current/user-guide/#writing-tests-classes-and-methods</a:t>
            </a: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53521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922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337071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note that the test class will still be instantiated if a given </a:t>
            </a:r>
            <a:r>
              <a:rPr lang="en-US" sz="1200" b="0" i="1" kern="1200" dirty="0">
                <a:solidFill>
                  <a:schemeClr val="tx1"/>
                </a:solidFill>
                <a:effectLst/>
                <a:latin typeface="+mn-lt"/>
                <a:ea typeface="+mn-ea"/>
                <a:cs typeface="+mn-cs"/>
              </a:rPr>
              <a:t>test method</a:t>
            </a:r>
            <a:r>
              <a:rPr lang="en-US" sz="1200" b="0" i="0" kern="1200" dirty="0">
                <a:solidFill>
                  <a:schemeClr val="tx1"/>
                </a:solidFill>
                <a:effectLst/>
                <a:latin typeface="+mn-lt"/>
                <a:ea typeface="+mn-ea"/>
                <a:cs typeface="+mn-cs"/>
              </a:rPr>
              <a:t> is </a:t>
            </a:r>
            <a:r>
              <a:rPr lang="en-US" sz="1200" b="0" i="1" kern="1200" dirty="0">
                <a:solidFill>
                  <a:schemeClr val="tx1"/>
                </a:solidFill>
                <a:effectLst/>
                <a:latin typeface="+mn-lt"/>
                <a:ea typeface="+mn-ea"/>
                <a:cs typeface="+mn-cs"/>
              </a:rPr>
              <a:t>disabled</a:t>
            </a:r>
            <a:r>
              <a:rPr lang="en-US" sz="1200" b="0" i="0" kern="1200" dirty="0">
                <a:solidFill>
                  <a:schemeClr val="tx1"/>
                </a:solidFill>
                <a:effectLst/>
                <a:latin typeface="+mn-lt"/>
                <a:ea typeface="+mn-ea"/>
                <a:cs typeface="+mn-cs"/>
              </a:rPr>
              <a:t> via a </a:t>
            </a:r>
            <a:r>
              <a:rPr lang="en-US" sz="1200" b="0" i="0" u="sng" kern="1200" dirty="0">
                <a:solidFill>
                  <a:schemeClr val="tx1"/>
                </a:solidFill>
                <a:effectLst/>
                <a:latin typeface="+mn-lt"/>
                <a:ea typeface="+mn-ea"/>
                <a:cs typeface="+mn-cs"/>
                <a:hlinkClick r:id="rId3"/>
              </a:rPr>
              <a:t>condition</a:t>
            </a:r>
            <a:r>
              <a:rPr lang="en-US" sz="1200" b="0" i="0" kern="1200" dirty="0">
                <a:solidFill>
                  <a:schemeClr val="tx1"/>
                </a:solidFill>
                <a:effectLst/>
                <a:latin typeface="+mn-lt"/>
                <a:ea typeface="+mn-ea"/>
                <a:cs typeface="+mn-cs"/>
              </a:rPr>
              <a:t> (e.g., </a:t>
            </a:r>
            <a:r>
              <a:rPr lang="en-US" dirty="0"/>
              <a:t>@Disabled</a:t>
            </a:r>
            <a:r>
              <a:rPr lang="en-US" sz="1200" b="0" i="0" kern="1200" dirty="0">
                <a:solidFill>
                  <a:schemeClr val="tx1"/>
                </a:solidFill>
                <a:effectLst/>
                <a:latin typeface="+mn-lt"/>
                <a:ea typeface="+mn-ea"/>
                <a:cs typeface="+mn-cs"/>
              </a:rPr>
              <a:t>, </a:t>
            </a:r>
            <a:r>
              <a:rPr lang="en-US" dirty="0"/>
              <a:t>@</a:t>
            </a:r>
            <a:r>
              <a:rPr lang="en-US" dirty="0" err="1"/>
              <a:t>DisabledOnOs</a:t>
            </a:r>
            <a:r>
              <a:rPr lang="en-US" sz="1200" b="0" i="0" kern="1200" dirty="0">
                <a:solidFill>
                  <a:schemeClr val="tx1"/>
                </a:solidFill>
                <a:effectLst/>
                <a:latin typeface="+mn-lt"/>
                <a:ea typeface="+mn-ea"/>
                <a:cs typeface="+mn-cs"/>
              </a:rPr>
              <a:t>, etc.) even when the "per-method" test instance lifecycle mode is </a:t>
            </a:r>
            <a:r>
              <a:rPr lang="en-US" sz="1200" b="0" i="0" kern="1200" dirty="0" err="1">
                <a:solidFill>
                  <a:schemeClr val="tx1"/>
                </a:solidFill>
                <a:effectLst/>
                <a:latin typeface="+mn-lt"/>
                <a:ea typeface="+mn-ea"/>
                <a:cs typeface="+mn-cs"/>
              </a:rPr>
              <a:t>active.s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junit.org</a:t>
            </a:r>
            <a:r>
              <a:rPr lang="en-US" dirty="0"/>
              <a:t>/junit5/docs/current/user-guide/#writing-tests-tagging-and-filtering</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350883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886761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3674752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2410325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339033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50971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206557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1239288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22805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zeroturnaround.com</a:t>
            </a:r>
            <a:r>
              <a:rPr lang="en-US" dirty="0"/>
              <a:t>/</a:t>
            </a:r>
            <a:r>
              <a:rPr lang="en-US" dirty="0" err="1"/>
              <a:t>rebellabs</a:t>
            </a:r>
            <a:r>
              <a:rPr lang="en-US" dirty="0"/>
              <a:t>/why-your-next-cloud-app-will-probably-suck-without-unit-testing/</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417135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 is typically viewed as a third generation matcher framework. The first generation used assert(logical statement) but such tests were not easily readable. The second generation introduced special methods for assertions, e.g., </a:t>
            </a:r>
            <a:r>
              <a:rPr lang="en-US" sz="1200" kern="1200" dirty="0" err="1">
                <a:solidFill>
                  <a:schemeClr val="tx1"/>
                </a:solidFill>
                <a:latin typeface="+mn-lt"/>
                <a:ea typeface="+mn-ea"/>
                <a:cs typeface="+mn-cs"/>
              </a:rPr>
              <a:t>assertEquals</a:t>
            </a:r>
            <a:r>
              <a:rPr lang="en-US" sz="1200" kern="1200" dirty="0">
                <a:solidFill>
                  <a:schemeClr val="tx1"/>
                </a:solidFill>
                <a:latin typeface="+mn-lt"/>
                <a:ea typeface="+mn-ea"/>
                <a:cs typeface="+mn-cs"/>
              </a:rPr>
              <a:t>(). This approach leads to lots of assert methods. </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 uses </a:t>
            </a:r>
            <a:r>
              <a:rPr lang="en-US" sz="1200" kern="1200" dirty="0" err="1">
                <a:solidFill>
                  <a:schemeClr val="tx1"/>
                </a:solidFill>
                <a:latin typeface="+mn-lt"/>
                <a:ea typeface="+mn-ea"/>
                <a:cs typeface="+mn-cs"/>
              </a:rPr>
              <a:t>assertThat</a:t>
            </a:r>
            <a:r>
              <a:rPr lang="en-US" sz="1200" kern="1200" dirty="0">
                <a:solidFill>
                  <a:schemeClr val="tx1"/>
                </a:solidFill>
                <a:latin typeface="+mn-lt"/>
                <a:ea typeface="+mn-ea"/>
                <a:cs typeface="+mn-cs"/>
              </a:rPr>
              <a:t> method with a matcher expression to determine if the test was </a:t>
            </a:r>
            <a:r>
              <a:rPr lang="en-US" sz="1200" kern="1200" dirty="0" err="1">
                <a:solidFill>
                  <a:schemeClr val="tx1"/>
                </a:solidFill>
                <a:latin typeface="+mn-lt"/>
                <a:ea typeface="+mn-ea"/>
                <a:cs typeface="+mn-cs"/>
              </a:rPr>
              <a:t>succesful</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1303330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744269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you get the following exception "</a:t>
            </a:r>
            <a:r>
              <a:rPr lang="en-US" sz="1200" kern="1200" dirty="0" err="1">
                <a:solidFill>
                  <a:schemeClr val="tx1"/>
                </a:solidFill>
                <a:latin typeface="+mn-lt"/>
                <a:ea typeface="+mn-ea"/>
                <a:cs typeface="+mn-cs"/>
              </a:rPr>
              <a:t>java.lang.SecurityException</a:t>
            </a:r>
            <a:r>
              <a:rPr lang="en-US" sz="1200" kern="1200" dirty="0">
                <a:solidFill>
                  <a:schemeClr val="tx1"/>
                </a:solidFill>
                <a:latin typeface="+mn-lt"/>
                <a:ea typeface="+mn-ea"/>
                <a:cs typeface="+mn-cs"/>
              </a:rPr>
              <a:t>: class "</a:t>
            </a:r>
            <a:r>
              <a:rPr lang="en-US" sz="1200" kern="1200" dirty="0" err="1">
                <a:solidFill>
                  <a:schemeClr val="tx1"/>
                </a:solidFill>
                <a:latin typeface="+mn-lt"/>
                <a:ea typeface="+mn-ea"/>
                <a:cs typeface="+mn-cs"/>
              </a:rPr>
              <a:t>org.hamcrest.Matchers"'s</a:t>
            </a:r>
            <a:r>
              <a:rPr lang="en-US" sz="1200" kern="1200" dirty="0">
                <a:solidFill>
                  <a:schemeClr val="tx1"/>
                </a:solidFill>
                <a:latin typeface="+mn-lt"/>
                <a:ea typeface="+mn-ea"/>
                <a:cs typeface="+mn-cs"/>
              </a:rPr>
              <a:t> signer information does not match signer information of other classes in the same package", ensure that the </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 jar is before the Junit library in the build path. You an configure the order in the project properties in the Eclipse IDE under </a:t>
            </a:r>
            <a:r>
              <a:rPr lang="en-US" sz="1200" i="1" kern="1200" dirty="0">
                <a:solidFill>
                  <a:schemeClr val="tx1"/>
                </a:solidFill>
                <a:latin typeface="+mn-lt"/>
                <a:ea typeface="+mn-ea"/>
                <a:cs typeface="+mn-cs"/>
              </a:rPr>
              <a:t>Java Build Path</a:t>
            </a:r>
            <a:r>
              <a:rPr lang="en-US" sz="1200" i="0" kern="1200" dirty="0">
                <a:solidFill>
                  <a:schemeClr val="tx1"/>
                </a:solidFill>
                <a:latin typeface="+mn-lt"/>
                <a:ea typeface="+mn-ea"/>
                <a:cs typeface="+mn-cs"/>
              </a:rPr>
              <a:t> on the </a:t>
            </a:r>
            <a:r>
              <a:rPr lang="en-US" sz="1200" i="1" kern="1200" dirty="0">
                <a:solidFill>
                  <a:schemeClr val="tx1"/>
                </a:solidFill>
                <a:latin typeface="+mn-lt"/>
                <a:ea typeface="+mn-ea"/>
                <a:cs typeface="+mn-cs"/>
              </a:rPr>
              <a:t>Order and Export</a:t>
            </a:r>
            <a:r>
              <a:rPr lang="en-US" sz="1200" i="0" kern="1200" dirty="0">
                <a:solidFill>
                  <a:schemeClr val="tx1"/>
                </a:solidFill>
                <a:latin typeface="+mn-lt"/>
                <a:ea typeface="+mn-ea"/>
                <a:cs typeface="+mn-cs"/>
              </a:rPr>
              <a:t> tab.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660073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Theories are similar but different in concept. The idea behind them is to create test cases that test on assumptions rather than static values. So if my supplied test data is true according to some assumptions, the resulting assertion is always deterministic. One of the driving ideas behind this is that you would be able to supply an infinite number of test data and your test case would still be true; also, often you need to test an universe of possibilities within a test input data, like negative numbers. If you test that statically, that is, supply a few negative numbers, it is not guaranteed that your component will work against all negative numbers, even if it is highly probable to do so.</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github.com</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junit</a:t>
            </a:r>
            <a:r>
              <a:rPr lang="en-US" sz="1200" kern="1200" dirty="0">
                <a:solidFill>
                  <a:schemeClr val="tx1"/>
                </a:solidFill>
                <a:latin typeface="+mn-lt"/>
                <a:ea typeface="+mn-ea"/>
                <a:cs typeface="+mn-cs"/>
              </a:rPr>
              <a:t>-team/junit4/wiki/Theories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we have more then one theory about our test subject we only have to declare the data points once. So let’s add the following theory, which should be true for addition: a + b = b + a So we add the following theory to our class @Theory public void </a:t>
            </a:r>
            <a:r>
              <a:rPr lang="en-US" sz="1200" kern="1200" dirty="0" err="1">
                <a:solidFill>
                  <a:schemeClr val="tx1"/>
                </a:solidFill>
                <a:latin typeface="+mn-lt"/>
                <a:ea typeface="+mn-ea"/>
                <a:cs typeface="+mn-cs"/>
              </a:rPr>
              <a:t>addition_is_commutative</a:t>
            </a:r>
            <a:r>
              <a:rPr lang="en-US" sz="1200" kern="1200" dirty="0">
                <a:solidFill>
                  <a:schemeClr val="tx1"/>
                </a:solidFill>
                <a:latin typeface="+mn-lt"/>
                <a:ea typeface="+mn-ea"/>
                <a:cs typeface="+mn-cs"/>
              </a:rPr>
              <a:t>(Integer a, Integer b) { </a:t>
            </a:r>
            <a:r>
              <a:rPr lang="en-US" sz="1200" kern="1200" dirty="0" err="1">
                <a:solidFill>
                  <a:schemeClr val="tx1"/>
                </a:solidFill>
                <a:latin typeface="+mn-lt"/>
                <a:ea typeface="+mn-ea"/>
                <a:cs typeface="+mn-cs"/>
              </a:rPr>
              <a:t>assertTrue</a:t>
            </a:r>
            <a:r>
              <a:rPr lang="en-US" sz="1200" kern="1200" dirty="0">
                <a:solidFill>
                  <a:schemeClr val="tx1"/>
                </a:solidFill>
                <a:latin typeface="+mn-lt"/>
                <a:ea typeface="+mn-ea"/>
                <a:cs typeface="+mn-cs"/>
              </a:rPr>
              <a:t>(a + b == b + a); }</a:t>
            </a:r>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1730351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Theories are similar but different in concept. The idea behind them is to create test cases that test on assumptions rather than static values. So if my supplied test data is true according to some assumptions, the resulting assertion is always deterministic. One of the driving ideas behind this is that you would be able to supply an infinite number of test data and your test case would still be true; also, often you need to test an universe of possibilities within a test input data, like negative numbers. If you test that statically, that is, supply a few negative numbers, it is not guaranteed that your component will work against all negative numbers, even if it is highly probable to do so.</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github.com</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junit</a:t>
            </a:r>
            <a:r>
              <a:rPr lang="en-US" sz="1200" kern="1200" dirty="0">
                <a:solidFill>
                  <a:schemeClr val="tx1"/>
                </a:solidFill>
                <a:latin typeface="+mn-lt"/>
                <a:ea typeface="+mn-ea"/>
                <a:cs typeface="+mn-cs"/>
              </a:rPr>
              <a:t>-team/junit4/wiki/Theories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we have more then one theory about our test subject we only have to declare the data points once. So let’s add the following theory, which should be true for addition: a + b = b + a So we add the following theory to our class @Theory public void </a:t>
            </a:r>
            <a:r>
              <a:rPr lang="en-US" sz="1200" kern="1200" dirty="0" err="1">
                <a:solidFill>
                  <a:schemeClr val="tx1"/>
                </a:solidFill>
                <a:latin typeface="+mn-lt"/>
                <a:ea typeface="+mn-ea"/>
                <a:cs typeface="+mn-cs"/>
              </a:rPr>
              <a:t>addition_is_commutative</a:t>
            </a:r>
            <a:r>
              <a:rPr lang="en-US" sz="1200" kern="1200" dirty="0">
                <a:solidFill>
                  <a:schemeClr val="tx1"/>
                </a:solidFill>
                <a:latin typeface="+mn-lt"/>
                <a:ea typeface="+mn-ea"/>
                <a:cs typeface="+mn-cs"/>
              </a:rPr>
              <a:t>(Integer a, Integer b) { </a:t>
            </a:r>
            <a:r>
              <a:rPr lang="en-US" sz="1200" kern="1200" dirty="0" err="1">
                <a:solidFill>
                  <a:schemeClr val="tx1"/>
                </a:solidFill>
                <a:latin typeface="+mn-lt"/>
                <a:ea typeface="+mn-ea"/>
                <a:cs typeface="+mn-cs"/>
              </a:rPr>
              <a:t>assertTrue</a:t>
            </a:r>
            <a:r>
              <a:rPr lang="en-US" sz="1200" kern="1200" dirty="0">
                <a:solidFill>
                  <a:schemeClr val="tx1"/>
                </a:solidFill>
                <a:latin typeface="+mn-lt"/>
                <a:ea typeface="+mn-ea"/>
                <a:cs typeface="+mn-cs"/>
              </a:rPr>
              <a:t>(a + b == b + a); }</a:t>
            </a:r>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1932163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www.javacodegeeks.com</a:t>
            </a:r>
            <a:r>
              <a:rPr lang="en-US" sz="1200" kern="1200" dirty="0">
                <a:solidFill>
                  <a:schemeClr val="tx1"/>
                </a:solidFill>
                <a:latin typeface="+mn-lt"/>
                <a:ea typeface="+mn-ea"/>
                <a:cs typeface="+mn-cs"/>
              </a:rPr>
              <a:t>/2015/11/</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-matchers-</a:t>
            </a:r>
            <a:r>
              <a:rPr lang="en-US" sz="1200" kern="1200" dirty="0" err="1">
                <a:solidFill>
                  <a:schemeClr val="tx1"/>
                </a:solidFill>
                <a:latin typeface="+mn-lt"/>
                <a:ea typeface="+mn-ea"/>
                <a:cs typeface="+mn-cs"/>
              </a:rPr>
              <a:t>tutorial.html</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code.tutsplus.com</a:t>
            </a:r>
            <a:r>
              <a:rPr lang="en-US" sz="1200" kern="1200" dirty="0">
                <a:solidFill>
                  <a:schemeClr val="tx1"/>
                </a:solidFill>
                <a:latin typeface="+mn-lt"/>
                <a:ea typeface="+mn-ea"/>
                <a:cs typeface="+mn-cs"/>
              </a:rPr>
              <a:t>/tutorials/expressive-tests-with-</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--net-28308</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993739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863431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programmingideaswithjake.wordpress.com</a:t>
            </a:r>
            <a:r>
              <a:rPr lang="en-US" sz="1200" kern="1200" dirty="0">
                <a:solidFill>
                  <a:schemeClr val="tx1"/>
                </a:solidFill>
                <a:latin typeface="+mn-lt"/>
                <a:ea typeface="+mn-ea"/>
                <a:cs typeface="+mn-cs"/>
              </a:rPr>
              <a:t>/2014/11/01/how-to-make-your-own-</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-matchers/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http://</a:t>
            </a:r>
            <a:r>
              <a:rPr lang="en-US" sz="1200" kern="1200" dirty="0" err="1">
                <a:solidFill>
                  <a:schemeClr val="tx1"/>
                </a:solidFill>
                <a:latin typeface="+mn-lt"/>
                <a:ea typeface="+mn-ea"/>
                <a:cs typeface="+mn-cs"/>
              </a:rPr>
              <a:t>www.planetgeek.ch</a:t>
            </a:r>
            <a:r>
              <a:rPr lang="en-US" sz="1200" kern="1200" dirty="0">
                <a:solidFill>
                  <a:schemeClr val="tx1"/>
                </a:solidFill>
                <a:latin typeface="+mn-lt"/>
                <a:ea typeface="+mn-ea"/>
                <a:cs typeface="+mn-cs"/>
              </a:rPr>
              <a:t>/2012/03/07/create-your-own-matcher/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www.javacodegeeks.com</a:t>
            </a:r>
            <a:r>
              <a:rPr lang="en-US" sz="1200" kern="1200" dirty="0">
                <a:solidFill>
                  <a:schemeClr val="tx1"/>
                </a:solidFill>
                <a:latin typeface="+mn-lt"/>
                <a:ea typeface="+mn-ea"/>
                <a:cs typeface="+mn-cs"/>
              </a:rPr>
              <a:t>/2015/11/custom-</a:t>
            </a:r>
            <a:r>
              <a:rPr lang="en-US" sz="1200" kern="1200" dirty="0" err="1">
                <a:solidFill>
                  <a:schemeClr val="tx1"/>
                </a:solidFill>
                <a:latin typeface="+mn-lt"/>
                <a:ea typeface="+mn-ea"/>
                <a:cs typeface="+mn-cs"/>
              </a:rPr>
              <a:t>hamcrest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matchers.html</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&lt;user-provided reason&gt;</a:t>
            </a:r>
          </a:p>
          <a:p>
            <a:r>
              <a:rPr lang="en-US" sz="1200" kern="1200" dirty="0">
                <a:solidFill>
                  <a:schemeClr val="tx1"/>
                </a:solidFill>
                <a:latin typeface="+mn-lt"/>
                <a:ea typeface="+mn-ea"/>
                <a:cs typeface="+mn-cs"/>
              </a:rPr>
              <a:t>Expected: &lt;result of </a:t>
            </a:r>
            <a:r>
              <a:rPr lang="en-US" sz="1200" kern="1200" dirty="0" err="1">
                <a:solidFill>
                  <a:schemeClr val="tx1"/>
                </a:solidFill>
                <a:latin typeface="+mn-lt"/>
                <a:ea typeface="+mn-ea"/>
                <a:cs typeface="+mn-cs"/>
              </a:rPr>
              <a:t>describeTo</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but: &lt;result of </a:t>
            </a:r>
            <a:r>
              <a:rPr lang="en-US" sz="1200" kern="1200" dirty="0" err="1">
                <a:solidFill>
                  <a:schemeClr val="tx1"/>
                </a:solidFill>
                <a:latin typeface="+mn-lt"/>
                <a:ea typeface="+mn-ea"/>
                <a:cs typeface="+mn-cs"/>
              </a:rPr>
              <a:t>describeMismatch</a:t>
            </a:r>
            <a:r>
              <a:rPr lang="en-US" sz="1200" kern="1200" dirty="0">
                <a:solidFill>
                  <a:schemeClr val="tx1"/>
                </a:solidFill>
                <a:latin typeface="+mn-lt"/>
                <a:ea typeface="+mn-ea"/>
                <a:cs typeface="+mn-cs"/>
              </a:rPr>
              <a:t>&gt;</a:t>
            </a: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2102389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1212998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Difference between stubs and mocks</a:t>
            </a:r>
          </a:p>
          <a:p>
            <a:r>
              <a:rPr lang="en-US" b="1" dirty="0" err="1"/>
              <a:t>Mailservice</a:t>
            </a:r>
            <a:r>
              <a:rPr lang="en-US" b="1" dirty="0"/>
              <a:t> you need</a:t>
            </a:r>
            <a:r>
              <a:rPr lang="en-US" b="1" baseline="0" dirty="0"/>
              <a:t> a stub as it is state verification as how the mail will be send is unknown, The </a:t>
            </a:r>
            <a:r>
              <a:rPr lang="en-US" b="1" baseline="0" dirty="0" err="1"/>
              <a:t>behaviour</a:t>
            </a:r>
            <a:r>
              <a:rPr lang="en-US" b="1" baseline="0" dirty="0"/>
              <a:t> of protocol used is unknown and if the mails were </a:t>
            </a:r>
            <a:r>
              <a:rPr lang="en-US" b="1" baseline="0"/>
              <a:t>really send to </a:t>
            </a:r>
            <a:r>
              <a:rPr lang="en-US" b="1" baseline="0" dirty="0"/>
              <a:t>customers cannot be checked as </a:t>
            </a:r>
            <a:r>
              <a:rPr lang="en-US" b="1" baseline="0" dirty="0" err="1"/>
              <a:t>mailservice</a:t>
            </a:r>
            <a:r>
              <a:rPr lang="en-US" b="1" baseline="0" dirty="0"/>
              <a:t> itself is dependent on other service. Hence we can only check for the state of message sent or not</a:t>
            </a:r>
          </a:p>
          <a:p>
            <a:endParaRPr lang="en-US" b="1" baseline="0" dirty="0"/>
          </a:p>
          <a:p>
            <a:r>
              <a:rPr lang="en-US" b="1" baseline="0" dirty="0"/>
              <a:t>Warehouse you create mock as you can have behavior verification for warehouse if order was filled by verifying that </a:t>
            </a:r>
            <a:r>
              <a:rPr lang="en-US" b="1" baseline="0" dirty="0" err="1"/>
              <a:t>hasInventory</a:t>
            </a:r>
            <a:r>
              <a:rPr lang="en-US" b="1" baseline="0" dirty="0"/>
              <a:t>() and  remove() method were called and returned value as expected. </a:t>
            </a:r>
            <a:endParaRPr lang="en-US" b="1" dirty="0"/>
          </a:p>
        </p:txBody>
      </p:sp>
      <p:sp>
        <p:nvSpPr>
          <p:cNvPr id="4" name="Slide Number Placeholder 3"/>
          <p:cNvSpPr>
            <a:spLocks noGrp="1"/>
          </p:cNvSpPr>
          <p:nvPr>
            <p:ph type="sldNum" sz="quarter" idx="10"/>
          </p:nvPr>
        </p:nvSpPr>
        <p:spPr/>
        <p:txBody>
          <a:bodyPr/>
          <a:lstStyle/>
          <a:p>
            <a:fld id="{0922E9E3-F7E0-4F64-A85D-DE32A7B411A1}" type="slidenum">
              <a:rPr lang="en-US" smtClean="0"/>
              <a:t>40</a:t>
            </a:fld>
            <a:endParaRPr lang="en-US"/>
          </a:p>
        </p:txBody>
      </p:sp>
    </p:spTree>
    <p:extLst>
      <p:ext uri="{BB962C8B-B14F-4D97-AF65-F5344CB8AC3E}">
        <p14:creationId xmlns:p14="http://schemas.microsoft.com/office/powerpoint/2010/main" val="94397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defRPr/>
            </a:pPr>
            <a:r>
              <a:rPr lang="en-US" altLang="en-US" sz="1100" dirty="0">
                <a:latin typeface="Calibri" pitchFamily="34" charset="0"/>
              </a:rPr>
              <a:t>PG Reference: Page 6-7</a:t>
            </a:r>
          </a:p>
          <a:p>
            <a:pPr algn="just">
              <a:spcBef>
                <a:spcPct val="0"/>
              </a:spcBef>
              <a:defRPr/>
            </a:pPr>
            <a:endParaRPr lang="en-US" altLang="en-US" sz="1100" dirty="0">
              <a:latin typeface="Calibri" pitchFamily="34" charset="0"/>
            </a:endParaRPr>
          </a:p>
          <a:p>
            <a:pPr algn="just">
              <a:spcBef>
                <a:spcPct val="0"/>
              </a:spcBef>
              <a:defRPr/>
            </a:pPr>
            <a:r>
              <a:rPr lang="en-US" altLang="en-US" sz="1100" dirty="0">
                <a:latin typeface="Calibri" pitchFamily="34" charset="0"/>
              </a:rPr>
              <a:t>Explain to participants that JUnit is a unit testing framework, which is used to write repeatable tests. </a:t>
            </a:r>
          </a:p>
          <a:p>
            <a:pPr algn="just">
              <a:spcBef>
                <a:spcPct val="0"/>
              </a:spcBef>
              <a:defRPr/>
            </a:pPr>
            <a:endParaRPr lang="en-US" altLang="en-US" sz="1100" i="1" dirty="0">
              <a:latin typeface="Calibri" pitchFamily="34" charset="0"/>
            </a:endParaRPr>
          </a:p>
          <a:p>
            <a:pPr algn="just">
              <a:spcBef>
                <a:spcPct val="0"/>
              </a:spcBef>
              <a:defRPr/>
            </a:pPr>
            <a:r>
              <a:rPr lang="en-US" altLang="en-US" sz="1100" i="1" dirty="0">
                <a:latin typeface="Calibri" pitchFamily="34" charset="0"/>
              </a:rPr>
              <a:t>Ask participants what do they know about unit testing. </a:t>
            </a:r>
          </a:p>
          <a:p>
            <a:pPr algn="just">
              <a:spcBef>
                <a:spcPct val="0"/>
              </a:spcBef>
              <a:defRPr/>
            </a:pPr>
            <a:endParaRPr lang="en-US" altLang="en-US" sz="1100" i="1" dirty="0">
              <a:latin typeface="Calibri" pitchFamily="34" charset="0"/>
            </a:endParaRPr>
          </a:p>
          <a:p>
            <a:pPr algn="just">
              <a:spcBef>
                <a:spcPct val="0"/>
              </a:spcBef>
              <a:defRPr/>
            </a:pPr>
            <a:r>
              <a:rPr lang="en-US" altLang="en-US" sz="1100" dirty="0">
                <a:latin typeface="Calibri" pitchFamily="34" charset="0"/>
              </a:rPr>
              <a:t>Explain that </a:t>
            </a:r>
            <a:r>
              <a:rPr lang="en-IN" altLang="en-US" sz="1100" dirty="0">
                <a:latin typeface="Calibri" pitchFamily="34" charset="0"/>
              </a:rPr>
              <a:t>unit testing is a type of software testing (</a:t>
            </a:r>
            <a:r>
              <a:rPr lang="en-US" dirty="0"/>
              <a:t>process of examining whether the software and its components meet the specified requirements)</a:t>
            </a:r>
            <a:r>
              <a:rPr lang="en-IN" altLang="en-US" sz="1100" dirty="0">
                <a:latin typeface="Calibri" pitchFamily="34" charset="0"/>
              </a:rPr>
              <a:t>. After development, s</a:t>
            </a:r>
            <a:r>
              <a:rPr lang="en-US" dirty="0" err="1"/>
              <a:t>oftware</a:t>
            </a:r>
            <a:r>
              <a:rPr lang="en-US" dirty="0"/>
              <a:t> is tested to evaluate it for aspects such as reliability, user-friendliness, functionality, effectiveness, and efficiency. In addition, testing helps to identify and fix errors or bugs in the software. Therefore, software testing is critical for the successful implementation of the software. </a:t>
            </a:r>
          </a:p>
          <a:p>
            <a:pPr algn="just">
              <a:spcBef>
                <a:spcPct val="0"/>
              </a:spcBef>
              <a:defRPr/>
            </a:pPr>
            <a:endParaRPr lang="en-US" altLang="en-US" dirty="0"/>
          </a:p>
          <a:p>
            <a:pPr algn="just">
              <a:spcBef>
                <a:spcPct val="0"/>
              </a:spcBef>
              <a:defRPr/>
            </a:pPr>
            <a:r>
              <a:rPr lang="en-US" dirty="0"/>
              <a:t>On the basis of the components or functions of the code being tested and the number of tests conducted on the same code, software testing is categorized into several types.</a:t>
            </a:r>
          </a:p>
          <a:p>
            <a:pPr algn="just">
              <a:spcBef>
                <a:spcPct val="0"/>
              </a:spcBef>
              <a:defRPr/>
            </a:pPr>
            <a:endParaRPr lang="en-US" dirty="0"/>
          </a:p>
          <a:p>
            <a:pPr algn="just">
              <a:spcBef>
                <a:spcPct val="0"/>
              </a:spcBef>
              <a:defRPr/>
            </a:pPr>
            <a:r>
              <a:rPr lang="en-US" i="1" dirty="0"/>
              <a:t>Show the different types of software testing on the slide. Ask participants if they can explain each type. Summarize the following for all participants:</a:t>
            </a:r>
          </a:p>
          <a:p>
            <a:pPr marL="171450" indent="-171450">
              <a:buFont typeface="Wingdings" panose="05000000000000000000" pitchFamily="2" charset="2"/>
              <a:buChar char="§"/>
              <a:defRPr/>
            </a:pPr>
            <a:r>
              <a:rPr lang="en-US" altLang="en-US" sz="1100" b="1" dirty="0">
                <a:latin typeface="Calibri" panose="020F0502020204030204" pitchFamily="34" charset="0"/>
              </a:rPr>
              <a:t>Unit testing</a:t>
            </a:r>
            <a:r>
              <a:rPr lang="en-US" altLang="en-US" sz="1100" dirty="0">
                <a:latin typeface="Calibri" panose="020F0502020204030204" pitchFamily="34" charset="0"/>
              </a:rPr>
              <a:t>: Testing small bits or units of code for efficiency and workability</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Integration testing</a:t>
            </a:r>
            <a:r>
              <a:rPr lang="en-US" altLang="en-US" sz="1100" dirty="0">
                <a:latin typeface="Calibri" panose="020F0502020204030204" pitchFamily="34" charset="0"/>
              </a:rPr>
              <a:t>: Testing groups of individual units of software to check whether they work well together</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Functional testing</a:t>
            </a:r>
            <a:r>
              <a:rPr lang="en-US" altLang="en-US" sz="1100" dirty="0">
                <a:latin typeface="Calibri" panose="020F0502020204030204" pitchFamily="34" charset="0"/>
              </a:rPr>
              <a:t>: Is quality assurance testing, which checks the functionality of the software and compares the expected and actual output</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System testing</a:t>
            </a:r>
            <a:r>
              <a:rPr lang="en-US" altLang="en-US" sz="1100" dirty="0">
                <a:latin typeface="Calibri" panose="020F0502020204030204" pitchFamily="34" charset="0"/>
              </a:rPr>
              <a:t>: Testing the complete system to verify its compliance with design specifications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Stress testing</a:t>
            </a:r>
            <a:r>
              <a:rPr lang="en-US" altLang="en-US" sz="1100" dirty="0">
                <a:latin typeface="Calibri" panose="020F0502020204030204" pitchFamily="34" charset="0"/>
              </a:rPr>
              <a:t>: Testing the software performance by deliberately placing it under stress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Performance testing: </a:t>
            </a:r>
            <a:r>
              <a:rPr lang="en-US" altLang="en-US" sz="1100" dirty="0">
                <a:latin typeface="Calibri" panose="020F0502020204030204" pitchFamily="34" charset="0"/>
              </a:rPr>
              <a:t>Testing the responsiveness and stability of a system in a particular condition</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Usability testing</a:t>
            </a:r>
            <a:r>
              <a:rPr lang="en-US" altLang="en-US" sz="1100" dirty="0">
                <a:latin typeface="Calibri" panose="020F0502020204030204" pitchFamily="34" charset="0"/>
              </a:rPr>
              <a:t>: Testing the software on selected users to investigate its user-friendly features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Acceptance testing</a:t>
            </a:r>
            <a:r>
              <a:rPr lang="en-US" altLang="en-US" sz="1100" dirty="0">
                <a:latin typeface="Calibri" panose="020F0502020204030204" pitchFamily="34" charset="0"/>
              </a:rPr>
              <a:t>: Testing performed by selected users to check the functionality of the system</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Regression testing</a:t>
            </a:r>
            <a:r>
              <a:rPr lang="en-US" altLang="en-US" sz="1100" dirty="0">
                <a:latin typeface="Calibri" panose="020F0502020204030204" pitchFamily="34" charset="0"/>
              </a:rPr>
              <a:t>: Testing software for bugs after changes or patches have been made </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Beta testing</a:t>
            </a:r>
            <a:r>
              <a:rPr lang="en-US" altLang="en-US" sz="1100" dirty="0">
                <a:latin typeface="Calibri" panose="020F0502020204030204" pitchFamily="34" charset="0"/>
              </a:rPr>
              <a:t>: Testing the software on external users </a:t>
            </a:r>
            <a:endParaRPr lang="en-IN" altLang="en-US" sz="1100" dirty="0">
              <a:latin typeface="Calibri" panose="020F0502020204030204" pitchFamily="34" charset="0"/>
            </a:endParaRPr>
          </a:p>
          <a:p>
            <a:pPr algn="just">
              <a:spcBef>
                <a:spcPct val="0"/>
              </a:spcBef>
              <a:defRPr/>
            </a:pPr>
            <a:endParaRPr lang="en-US" altLang="en-US" sz="1100" dirty="0">
              <a:latin typeface="Calibri" pitchFamily="34" charset="0"/>
            </a:endParaRPr>
          </a:p>
          <a:p>
            <a:pPr algn="just">
              <a:spcBef>
                <a:spcPct val="0"/>
              </a:spcBef>
              <a:defRPr/>
            </a:pPr>
            <a:r>
              <a:rPr lang="en-IN" altLang="en-US" sz="1100" dirty="0">
                <a:latin typeface="Calibri" pitchFamily="34" charset="0"/>
              </a:rPr>
              <a:t>Since the JUnit framework provides a platform for performing unit testing on Java-based applications, a better understanding of unit testing will help you use JUnit more effectively. </a:t>
            </a:r>
            <a:endParaRPr lang="en-US" altLang="en-US" sz="1100" dirty="0">
              <a:latin typeface="Calibri" pitchFamily="34" charset="0"/>
            </a:endParaRPr>
          </a:p>
          <a:p>
            <a:pPr algn="just">
              <a:spcBef>
                <a:spcPct val="0"/>
              </a:spcBef>
              <a:defRPr/>
            </a:pPr>
            <a:endParaRPr lang="en-IN" altLang="en-US" sz="1100" dirty="0">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692502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you have a class Calculator, that needs a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(Data Access Object) object to load the data it needs from a database, then the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object is a "real object". In order to test the Calculator class you will have to provide it with a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object that has a valid connection to the database. In addition you have to insert the data needed for the test into the database.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Setting up the connection and inserting the data in the database can be a lot of work. Instead you can provide the Calculator instance with a fake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class which just returns the data you need for the test. The fake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class will not actually read the data from the database. The fake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class is a mock object. A replacement for a real object which makes it easier to test the Calculator class. Purist mock testers would call such a fake </a:t>
            </a:r>
            <a:r>
              <a:rPr lang="en-US" sz="1200" kern="1200" dirty="0" err="1">
                <a:solidFill>
                  <a:schemeClr val="tx1"/>
                </a:solidFill>
                <a:latin typeface="+mn-lt"/>
                <a:ea typeface="+mn-ea"/>
                <a:cs typeface="+mn-cs"/>
              </a:rPr>
              <a:t>dao</a:t>
            </a:r>
            <a:r>
              <a:rPr lang="en-US" sz="1200" kern="1200" dirty="0">
                <a:solidFill>
                  <a:schemeClr val="tx1"/>
                </a:solidFill>
                <a:latin typeface="+mn-lt"/>
                <a:ea typeface="+mn-ea"/>
                <a:cs typeface="+mn-cs"/>
              </a:rPr>
              <a:t> for a stub. I will get to that distinction later.</a:t>
            </a:r>
          </a:p>
          <a:p>
            <a:endParaRPr lang="en-US" sz="1200" kern="1200" dirty="0">
              <a:solidFill>
                <a:schemeClr val="tx1"/>
              </a:solidFill>
              <a:latin typeface="+mn-lt"/>
              <a:ea typeface="+mn-ea"/>
              <a:cs typeface="+mn-cs"/>
            </a:endParaRPr>
          </a:p>
          <a:p>
            <a:r>
              <a:rPr lang="en-US" b="1" dirty="0"/>
              <a:t>https://</a:t>
            </a:r>
            <a:r>
              <a:rPr lang="en-US" b="1" dirty="0" err="1"/>
              <a:t>www.martinfowler.com</a:t>
            </a:r>
            <a:r>
              <a:rPr lang="en-US" b="1" dirty="0"/>
              <a:t>/articles/</a:t>
            </a:r>
            <a:r>
              <a:rPr lang="en-US" b="1" dirty="0" err="1"/>
              <a:t>mocksArentStubs.html</a:t>
            </a:r>
            <a:endParaRPr lang="en-US" b="1" dirty="0"/>
          </a:p>
        </p:txBody>
      </p:sp>
      <p:sp>
        <p:nvSpPr>
          <p:cNvPr id="4" name="Slide Number Placeholder 3"/>
          <p:cNvSpPr>
            <a:spLocks noGrp="1"/>
          </p:cNvSpPr>
          <p:nvPr>
            <p:ph type="sldNum" sz="quarter" idx="10"/>
          </p:nvPr>
        </p:nvSpPr>
        <p:spPr/>
        <p:txBody>
          <a:bodyPr/>
          <a:lstStyle/>
          <a:p>
            <a:fld id="{0922E9E3-F7E0-4F64-A85D-DE32A7B411A1}" type="slidenum">
              <a:rPr lang="en-US" smtClean="0"/>
              <a:t>41</a:t>
            </a:fld>
            <a:endParaRPr lang="en-US"/>
          </a:p>
        </p:txBody>
      </p:sp>
    </p:spTree>
    <p:extLst>
      <p:ext uri="{BB962C8B-B14F-4D97-AF65-F5344CB8AC3E}">
        <p14:creationId xmlns:p14="http://schemas.microsoft.com/office/powerpoint/2010/main" val="736028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1683795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100" dirty="0">
                <a:latin typeface="Calibri" charset="0"/>
              </a:rPr>
              <a:t>PG Reference: Page 19</a:t>
            </a:r>
          </a:p>
          <a:p>
            <a:pPr algn="just">
              <a:spcBef>
                <a:spcPct val="0"/>
              </a:spcBef>
            </a:pPr>
            <a:endParaRPr lang="en-US" altLang="en-US" sz="1100" dirty="0">
              <a:latin typeface="Calibri" charset="0"/>
            </a:endParaRPr>
          </a:p>
          <a:p>
            <a:r>
              <a:rPr lang="en-US" altLang="en-US" sz="1100" dirty="0">
                <a:latin typeface="Calibri" charset="0"/>
              </a:rPr>
              <a:t>Explain that in unit testing as </a:t>
            </a:r>
            <a:r>
              <a:rPr lang="en-US" altLang="en-US" dirty="0"/>
              <a:t>Mock objects can simulate the behavior of complex, real objects and are especially useful when a real object is impractical. Key benefits of mocking are that it enables you to:</a:t>
            </a:r>
          </a:p>
          <a:p>
            <a:r>
              <a:rPr lang="en-US" altLang="en-US" dirty="0"/>
              <a:t> </a:t>
            </a:r>
          </a:p>
          <a:p>
            <a:r>
              <a:rPr lang="en-US" altLang="en-US" b="1" dirty="0"/>
              <a:t>Create tests in advance</a:t>
            </a:r>
            <a:r>
              <a:rPr lang="en-US" altLang="en-US" dirty="0"/>
              <a:t>: Using Mock, you can create service tests even before the services are written. As a result, you can add service tests to the test automation environment during the development process. Therefore, with service mocking, you can use TDD in JUnit. </a:t>
            </a:r>
          </a:p>
          <a:p>
            <a:r>
              <a:rPr lang="en-US" altLang="en-US" dirty="0"/>
              <a:t> </a:t>
            </a:r>
          </a:p>
          <a:p>
            <a:r>
              <a:rPr lang="en-US" altLang="en-US" b="1" dirty="0"/>
              <a:t>Work with multiple teams</a:t>
            </a:r>
            <a:r>
              <a:rPr lang="en-US" altLang="en-US" dirty="0"/>
              <a:t>: Test code can be created for source that has not yet been written. This means that the QA team can write mocks and test them even before the source code is ready. Therefore, mocking eliminates the need for testing to wait until the development team finishes writing the source code. This saves time and is also a huge financial advantage. </a:t>
            </a:r>
          </a:p>
          <a:p>
            <a:r>
              <a:rPr lang="en-US" altLang="en-US" dirty="0"/>
              <a:t> </a:t>
            </a:r>
          </a:p>
          <a:p>
            <a:r>
              <a:rPr lang="en-US" altLang="en-US" b="1" dirty="0"/>
              <a:t>Provide proof of concepts or demos</a:t>
            </a:r>
            <a:r>
              <a:rPr lang="en-US" altLang="en-US" dirty="0"/>
              <a:t>: Creating mocks is cost efficient, which means that you can use mocks to create a proof of concept or demonstrate a concept. You can, therefore, examine the concept beforehand, which gives you the advantage of creating multiple code to arrive on the best code before these are demonstrated.</a:t>
            </a:r>
          </a:p>
          <a:p>
            <a:r>
              <a:rPr lang="en-US" altLang="en-US" dirty="0"/>
              <a:t> </a:t>
            </a:r>
          </a:p>
          <a:p>
            <a:r>
              <a:rPr lang="en-US" altLang="en-US" b="1" dirty="0"/>
              <a:t>Interact with customers</a:t>
            </a:r>
            <a:r>
              <a:rPr lang="en-US" altLang="en-US" dirty="0"/>
              <a:t>: Many companies do not allow their clients or customers to access their source code because of security restrictions or inaccessibility of the test environment. In such scenarios, a mock of the system can be developed and provided to the customer for inspection and approval. </a:t>
            </a:r>
          </a:p>
          <a:p>
            <a:r>
              <a:rPr lang="en-US" altLang="en-US" dirty="0"/>
              <a:t> </a:t>
            </a:r>
          </a:p>
          <a:p>
            <a:r>
              <a:rPr lang="en-US" altLang="en-US" b="1" dirty="0"/>
              <a:t>Isolate systems</a:t>
            </a:r>
            <a:r>
              <a:rPr lang="en-US" altLang="en-US" dirty="0"/>
              <a:t>: In some scenarios, as a tester you may want to test only one part of a system without interference from the system’s dependencies. Mock is used to remove these dependencies so that the functionality of the system can be tested to identify errors or bugs.  For example, an Internet provider has many systems, such as product management, product development and testing, database management, and customer service systems, that help to connect numerous clients to the web. There may be an underlying system that connects all these systems to a single platform. If this platform needs to be tested, obviously all other systems are affected. Creating a mock of the platform isolates it for testing without harming or changing the other systems. </a:t>
            </a:r>
          </a:p>
          <a:p>
            <a:r>
              <a:rPr lang="en-US" altLang="en-US" dirty="0"/>
              <a:t> </a:t>
            </a:r>
          </a:p>
          <a:p>
            <a:r>
              <a:rPr lang="en-US" altLang="en-US" b="1" dirty="0"/>
              <a:t>Simulate real objects</a:t>
            </a:r>
            <a:r>
              <a:rPr lang="en-US" altLang="en-US" dirty="0"/>
              <a:t>: Mock objects used in writing mock tests can mimic the behaviors of complex, real objects. Therefore, when creating a real object is not feasible, using mock objects is useful. </a:t>
            </a:r>
          </a:p>
          <a:p>
            <a:pPr algn="just">
              <a:spcBef>
                <a:spcPct val="0"/>
              </a:spcBef>
            </a:pPr>
            <a:endParaRPr lang="en-US" altLang="en-US" sz="1100" dirty="0">
              <a:latin typeface="Calibri" charset="0"/>
            </a:endParaRPr>
          </a:p>
          <a:p>
            <a:pPr algn="just">
              <a:spcBef>
                <a:spcPct val="0"/>
              </a:spcBef>
            </a:pPr>
            <a:endParaRPr lang="en-IN" altLang="en-US" sz="1100" dirty="0">
              <a:latin typeface="Calibri" charset="0"/>
            </a:endParaRPr>
          </a:p>
          <a:p>
            <a:endParaRPr lang="en-IN" altLang="en-US" sz="1100" dirty="0">
              <a:latin typeface="Calibri" charset="0"/>
            </a:endParaRPr>
          </a:p>
          <a:p>
            <a:pPr algn="just">
              <a:spcBef>
                <a:spcPct val="0"/>
              </a:spcBef>
            </a:pPr>
            <a:endParaRPr lang="en-US" altLang="en-US" sz="1100" dirty="0">
              <a:latin typeface="Calibri" charset="0"/>
            </a:endParaRPr>
          </a:p>
          <a:p>
            <a:pPr algn="just">
              <a:spcBef>
                <a:spcPct val="0"/>
              </a:spcBef>
            </a:pPr>
            <a:endParaRPr lang="en-US" altLang="en-US" sz="1100" dirty="0">
              <a:latin typeface="Calibri" charset="0"/>
            </a:endParaRPr>
          </a:p>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43</a:t>
            </a:fld>
            <a:endParaRPr lang="en-US"/>
          </a:p>
        </p:txBody>
      </p:sp>
    </p:spTree>
    <p:extLst>
      <p:ext uri="{BB962C8B-B14F-4D97-AF65-F5344CB8AC3E}">
        <p14:creationId xmlns:p14="http://schemas.microsoft.com/office/powerpoint/2010/main" val="1725387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zeroturnaround.com</a:t>
            </a:r>
            <a:r>
              <a:rPr lang="en-US" dirty="0"/>
              <a:t>/</a:t>
            </a:r>
            <a:r>
              <a:rPr lang="en-US" dirty="0" err="1"/>
              <a:t>rebellabs</a:t>
            </a:r>
            <a:r>
              <a:rPr lang="en-US" dirty="0"/>
              <a:t>/how-to-mock-up-your-unit-test-environment-to-create-alternate-realities/</a:t>
            </a:r>
          </a:p>
          <a:p>
            <a:endParaRPr lang="en-US" dirty="0"/>
          </a:p>
          <a:p>
            <a:r>
              <a:rPr lang="en-US" dirty="0"/>
              <a:t>Example : </a:t>
            </a:r>
          </a:p>
          <a:p>
            <a:r>
              <a:rPr lang="en-US" sz="1200" kern="1200" dirty="0">
                <a:solidFill>
                  <a:schemeClr val="tx1"/>
                </a:solidFill>
                <a:latin typeface="+mn-lt"/>
                <a:ea typeface="+mn-ea"/>
                <a:cs typeface="+mn-cs"/>
              </a:rPr>
              <a:t>Create a new business rule regarding the mailing of invoices. Some customers get invoices by email, but others want a physically printed copy of the invoice instead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you do</a:t>
            </a:r>
            <a:r>
              <a:rPr lang="en-US" sz="1200" kern="1200" baseline="0" dirty="0">
                <a:solidFill>
                  <a:schemeClr val="tx1"/>
                </a:solidFill>
                <a:latin typeface="+mn-lt"/>
                <a:ea typeface="+mn-ea"/>
                <a:cs typeface="+mn-cs"/>
              </a:rPr>
              <a:t> not mock the </a:t>
            </a:r>
            <a:r>
              <a:rPr lang="en-US" sz="1200" kern="1200" baseline="0" dirty="0" err="1">
                <a:solidFill>
                  <a:schemeClr val="tx1"/>
                </a:solidFill>
                <a:latin typeface="+mn-lt"/>
                <a:ea typeface="+mn-ea"/>
                <a:cs typeface="+mn-cs"/>
              </a:rPr>
              <a:t>printerservice</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emailservice</a:t>
            </a:r>
            <a:r>
              <a:rPr lang="en-US" sz="1200" kern="1200" baseline="0" dirty="0">
                <a:solidFill>
                  <a:schemeClr val="tx1"/>
                </a:solidFill>
                <a:latin typeface="+mn-lt"/>
                <a:ea typeface="+mn-ea"/>
                <a:cs typeface="+mn-cs"/>
              </a:rPr>
              <a:t>, chances are: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 email has reached the test inbox he has created for the imaginary user (not so bad)</a:t>
            </a:r>
          </a:p>
          <a:p>
            <a:r>
              <a:rPr lang="en-US" sz="1200" kern="1200" dirty="0">
                <a:solidFill>
                  <a:schemeClr val="tx1"/>
                </a:solidFill>
                <a:latin typeface="+mn-lt"/>
                <a:ea typeface="+mn-ea"/>
                <a:cs typeface="+mn-cs"/>
              </a:rPr>
              <a:t>A test invoice has been printed to the company printer (very bad!)</a:t>
            </a:r>
          </a:p>
          <a:p>
            <a:r>
              <a:rPr lang="en-US" sz="1200" kern="1200" dirty="0">
                <a:solidFill>
                  <a:schemeClr val="tx1"/>
                </a:solidFill>
                <a:latin typeface="+mn-lt"/>
                <a:ea typeface="+mn-ea"/>
                <a:cs typeface="+mn-cs"/>
              </a:rPr>
              <a:t>He forgot to add any ASSERT code at the end of the tests (DUDE!!!)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44</a:t>
            </a:fld>
            <a:endParaRPr lang="en-US"/>
          </a:p>
        </p:txBody>
      </p:sp>
    </p:spTree>
    <p:extLst>
      <p:ext uri="{BB962C8B-B14F-4D97-AF65-F5344CB8AC3E}">
        <p14:creationId xmlns:p14="http://schemas.microsoft.com/office/powerpoint/2010/main" val="423844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45</a:t>
            </a:fld>
            <a:endParaRPr lang="en-US"/>
          </a:p>
        </p:txBody>
      </p:sp>
    </p:spTree>
    <p:extLst>
      <p:ext uri="{BB962C8B-B14F-4D97-AF65-F5344CB8AC3E}">
        <p14:creationId xmlns:p14="http://schemas.microsoft.com/office/powerpoint/2010/main" val="1533065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zeroturnaround.com</a:t>
            </a:r>
            <a:r>
              <a:rPr lang="en-US" dirty="0"/>
              <a:t>/</a:t>
            </a:r>
            <a:r>
              <a:rPr lang="en-US" dirty="0" err="1"/>
              <a:t>rebellabs</a:t>
            </a:r>
            <a:r>
              <a:rPr lang="en-US" dirty="0"/>
              <a:t>/how-to-mock-up-your-unit-test-environment-to-create-alternate-realities/</a:t>
            </a:r>
          </a:p>
          <a:p>
            <a:endParaRPr lang="en-US" dirty="0"/>
          </a:p>
          <a:p>
            <a:r>
              <a:rPr lang="en-US" dirty="0"/>
              <a:t>Full</a:t>
            </a:r>
            <a:r>
              <a:rPr lang="en-US" baseline="0" dirty="0"/>
              <a:t> </a:t>
            </a:r>
            <a:r>
              <a:rPr lang="en-US" baseline="0" dirty="0" err="1"/>
              <a:t>Mockito</a:t>
            </a:r>
            <a:r>
              <a:rPr lang="en-US" baseline="0" dirty="0"/>
              <a:t> package</a:t>
            </a:r>
            <a:endParaRPr lang="en-US" dirty="0"/>
          </a:p>
          <a:p>
            <a:r>
              <a:rPr lang="en-US" dirty="0"/>
              <a:t>https://</a:t>
            </a:r>
            <a:r>
              <a:rPr lang="en-US" dirty="0" err="1"/>
              <a:t>static.javadoc.io</a:t>
            </a:r>
            <a:r>
              <a:rPr lang="en-US" dirty="0"/>
              <a:t>/</a:t>
            </a:r>
            <a:r>
              <a:rPr lang="en-US" dirty="0" err="1"/>
              <a:t>org.mockito</a:t>
            </a:r>
            <a:r>
              <a:rPr lang="en-US" dirty="0"/>
              <a:t>/</a:t>
            </a:r>
            <a:r>
              <a:rPr lang="en-US" dirty="0" err="1"/>
              <a:t>mockito</a:t>
            </a:r>
            <a:r>
              <a:rPr lang="en-US" dirty="0"/>
              <a:t>-core/2.2.29/org/</a:t>
            </a:r>
            <a:r>
              <a:rPr lang="en-US" dirty="0" err="1"/>
              <a:t>mockito</a:t>
            </a:r>
            <a:r>
              <a:rPr lang="en-US" dirty="0"/>
              <a:t>/Mockito.html#21</a:t>
            </a:r>
          </a:p>
        </p:txBody>
      </p:sp>
      <p:sp>
        <p:nvSpPr>
          <p:cNvPr id="4" name="Slide Number Placeholder 3"/>
          <p:cNvSpPr>
            <a:spLocks noGrp="1"/>
          </p:cNvSpPr>
          <p:nvPr>
            <p:ph type="sldNum" sz="quarter" idx="10"/>
          </p:nvPr>
        </p:nvSpPr>
        <p:spPr/>
        <p:txBody>
          <a:bodyPr/>
          <a:lstStyle/>
          <a:p>
            <a:fld id="{0922E9E3-F7E0-4F64-A85D-DE32A7B411A1}" type="slidenum">
              <a:rPr lang="en-US" smtClean="0"/>
              <a:t>46</a:t>
            </a:fld>
            <a:endParaRPr lang="en-US"/>
          </a:p>
        </p:txBody>
      </p:sp>
    </p:spTree>
    <p:extLst>
      <p:ext uri="{BB962C8B-B14F-4D97-AF65-F5344CB8AC3E}">
        <p14:creationId xmlns:p14="http://schemas.microsoft.com/office/powerpoint/2010/main" val="21389721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47</a:t>
            </a:fld>
            <a:endParaRPr lang="en-US"/>
          </a:p>
        </p:txBody>
      </p:sp>
    </p:spTree>
    <p:extLst>
      <p:ext uri="{BB962C8B-B14F-4D97-AF65-F5344CB8AC3E}">
        <p14:creationId xmlns:p14="http://schemas.microsoft.com/office/powerpoint/2010/main" val="21290399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050" dirty="0">
                <a:latin typeface="Calibri" charset="0"/>
              </a:rPr>
              <a:t>PG Reference: Page 20-21</a:t>
            </a:r>
          </a:p>
          <a:p>
            <a:pPr algn="just">
              <a:spcBef>
                <a:spcPct val="0"/>
              </a:spcBef>
            </a:pPr>
            <a:endParaRPr lang="en-US" altLang="en-US" sz="1050" dirty="0">
              <a:latin typeface="Calibri" charset="0"/>
            </a:endParaRPr>
          </a:p>
          <a:p>
            <a:r>
              <a:rPr lang="en-US" altLang="en-US" sz="1050" dirty="0">
                <a:latin typeface="Calibri" charset="0"/>
              </a:rPr>
              <a:t>Explain that </a:t>
            </a:r>
            <a:r>
              <a:rPr lang="en-US" altLang="en-US" sz="1100" dirty="0"/>
              <a:t>you can create mock objects in JUnit by using the static mock() method call or the @Mock annotation. If you use annotations, you must </a:t>
            </a:r>
            <a:r>
              <a:rPr lang="en-US" sz="1200" kern="1200" dirty="0">
                <a:solidFill>
                  <a:schemeClr val="tx1"/>
                </a:solidFill>
                <a:latin typeface="+mn-lt"/>
                <a:ea typeface="+mn-ea"/>
                <a:cs typeface="+mn-cs"/>
              </a:rPr>
              <a:t> initialize the mock objects. The </a:t>
            </a:r>
            <a:r>
              <a:rPr lang="en-US" sz="1200" kern="1200" dirty="0" err="1">
                <a:solidFill>
                  <a:schemeClr val="tx1"/>
                </a:solidFill>
                <a:latin typeface="+mn-lt"/>
                <a:ea typeface="+mn-ea"/>
                <a:cs typeface="+mn-cs"/>
              </a:rPr>
              <a:t>MockitoRule</a:t>
            </a:r>
            <a:r>
              <a:rPr lang="en-US" sz="1200" kern="1200" dirty="0">
                <a:solidFill>
                  <a:schemeClr val="tx1"/>
                </a:solidFill>
                <a:latin typeface="+mn-lt"/>
                <a:ea typeface="+mn-ea"/>
                <a:cs typeface="+mn-cs"/>
              </a:rPr>
              <a:t> allows this. It invokes the static method </a:t>
            </a:r>
            <a:r>
              <a:rPr lang="en-US" altLang="en-US" sz="1100" dirty="0"/>
              <a:t> </a:t>
            </a:r>
            <a:r>
              <a:rPr lang="en-US" altLang="en-US" sz="1100" dirty="0" err="1"/>
              <a:t>MockitoAnnotations.initMocks</a:t>
            </a:r>
            <a:r>
              <a:rPr lang="en-US" altLang="en-US" sz="1100" dirty="0"/>
              <a:t>(this) to initialize the mock objects. Code Segment 3.7  in the PG is an example that shows the use of </a:t>
            </a:r>
            <a:r>
              <a:rPr lang="en-US" altLang="en-US" sz="1100" dirty="0" err="1"/>
              <a:t>Mockito</a:t>
            </a:r>
            <a:r>
              <a:rPr lang="en-US" altLang="en-US" sz="1100" dirty="0"/>
              <a:t>. </a:t>
            </a:r>
          </a:p>
          <a:p>
            <a:r>
              <a:rPr lang="en-US" sz="1200" kern="1200" dirty="0">
                <a:solidFill>
                  <a:schemeClr val="tx1"/>
                </a:solidFill>
                <a:latin typeface="+mn-lt"/>
                <a:ea typeface="+mn-ea"/>
                <a:cs typeface="+mn-cs"/>
              </a:rPr>
              <a:t>Alternatively you can use @</a:t>
            </a:r>
            <a:r>
              <a:rPr lang="en-US" sz="1200" kern="1200" dirty="0" err="1">
                <a:solidFill>
                  <a:schemeClr val="tx1"/>
                </a:solidFill>
                <a:latin typeface="+mn-lt"/>
                <a:ea typeface="+mn-ea"/>
                <a:cs typeface="+mn-cs"/>
              </a:rPr>
              <a:t>RunWith</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MockitoJUnitRunner.class</a:t>
            </a:r>
            <a:r>
              <a:rPr lang="en-US" sz="1200" kern="1200" dirty="0">
                <a:solidFill>
                  <a:schemeClr val="tx1"/>
                </a:solidFill>
                <a:latin typeface="+mn-lt"/>
                <a:ea typeface="+mn-ea"/>
                <a:cs typeface="+mn-cs"/>
              </a:rPr>
              <a:t>).</a:t>
            </a:r>
          </a:p>
          <a:p>
            <a:endParaRPr lang="en-US" altLang="en-US" sz="1100" dirty="0"/>
          </a:p>
          <a:p>
            <a:r>
              <a:rPr lang="en-US" altLang="en-US" sz="1100" dirty="0"/>
              <a:t>Example: Suppose you have a class named </a:t>
            </a:r>
            <a:r>
              <a:rPr lang="en-US" altLang="en-US" sz="1100" dirty="0" err="1"/>
              <a:t>LoginService</a:t>
            </a:r>
            <a:r>
              <a:rPr lang="en-US" altLang="en-US" sz="1100" dirty="0"/>
              <a:t> in your application, which uses a Data Access Object (DAO) to authenticate a user. Code Segment 3.7 in the PG shows how to mock the interaction of </a:t>
            </a:r>
            <a:r>
              <a:rPr lang="en-US" altLang="en-US" sz="1100" dirty="0" err="1"/>
              <a:t>LoginService</a:t>
            </a:r>
            <a:r>
              <a:rPr lang="en-US" altLang="en-US" sz="1100" dirty="0"/>
              <a:t> with DAO.</a:t>
            </a:r>
          </a:p>
          <a:p>
            <a:endParaRPr lang="en-US" altLang="en-US" sz="1100" dirty="0"/>
          </a:p>
          <a:p>
            <a:r>
              <a:rPr lang="en-US" altLang="en-US" sz="1100" dirty="0"/>
              <a:t>Ask the participants to note how the mock DAO object (implementing the DAO interface) is created and used to test the service. The verify () method is used to make sure that a method is called in a JUnit mock test. You can use the when(…..) </a:t>
            </a:r>
            <a:r>
              <a:rPr lang="en-US" altLang="en-US" sz="1100" dirty="0" err="1"/>
              <a:t>thenReturn</a:t>
            </a:r>
            <a:r>
              <a:rPr lang="en-US" altLang="en-US" sz="1100" dirty="0"/>
              <a:t>(….) syntax to set a condition and return a specified value if this condition is found to be true. If you specify more than one return values, these will be returned in sequence until the last specified value is returned. To have a method return the same value always, just specify it once.</a:t>
            </a:r>
          </a:p>
          <a:p>
            <a:endParaRPr lang="en-US" altLang="en-US" sz="105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48</a:t>
            </a:fld>
            <a:endParaRPr lang="en-US"/>
          </a:p>
        </p:txBody>
      </p:sp>
    </p:spTree>
    <p:extLst>
      <p:ext uri="{BB962C8B-B14F-4D97-AF65-F5344CB8AC3E}">
        <p14:creationId xmlns:p14="http://schemas.microsoft.com/office/powerpoint/2010/main" val="19680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100" dirty="0">
                <a:latin typeface="Calibri" charset="0"/>
              </a:rPr>
              <a:t>PG Reference: Page 19</a:t>
            </a:r>
          </a:p>
          <a:p>
            <a:pPr algn="just">
              <a:spcBef>
                <a:spcPct val="0"/>
              </a:spcBef>
            </a:pPr>
            <a:endParaRPr lang="en-US" altLang="en-US" sz="1100" dirty="0">
              <a:latin typeface="Calibri" charset="0"/>
            </a:endParaRPr>
          </a:p>
          <a:p>
            <a:r>
              <a:rPr lang="en-US" altLang="en-US" sz="1100" dirty="0">
                <a:latin typeface="Calibri" charset="0"/>
              </a:rPr>
              <a:t>Explain that in unit testing as </a:t>
            </a:r>
            <a:r>
              <a:rPr lang="en-US" altLang="en-US" dirty="0"/>
              <a:t>Mock objects can simulate the behavior of complex, real objects and are especially useful when a real object is impractical. Key benefits of mocking are that it enables you to:</a:t>
            </a:r>
          </a:p>
          <a:p>
            <a:r>
              <a:rPr lang="en-US" altLang="en-US" dirty="0"/>
              <a:t> </a:t>
            </a:r>
          </a:p>
          <a:p>
            <a:r>
              <a:rPr lang="en-US" altLang="en-US" b="1" dirty="0"/>
              <a:t>Create tests in advance</a:t>
            </a:r>
            <a:r>
              <a:rPr lang="en-US" altLang="en-US" dirty="0"/>
              <a:t>: Using Mock, you can create service tests even before the services are written. As a result, you can add service tests to the test automation environment during the development process. Therefore, with service mocking, you can use TDD in JUnit. </a:t>
            </a:r>
          </a:p>
          <a:p>
            <a:r>
              <a:rPr lang="en-US" altLang="en-US" dirty="0"/>
              <a:t> </a:t>
            </a:r>
          </a:p>
          <a:p>
            <a:r>
              <a:rPr lang="en-US" altLang="en-US" b="1" dirty="0"/>
              <a:t>Work with multiple teams</a:t>
            </a:r>
            <a:r>
              <a:rPr lang="en-US" altLang="en-US" dirty="0"/>
              <a:t>: Test code can be created for source that has not yet been written. This means that the QA team can write mocks and test them even before the source code is ready. Therefore, mocking eliminates the need for testing to wait until the development team finishes writing the source code. This saves time and is also a huge financial advantage. </a:t>
            </a:r>
          </a:p>
          <a:p>
            <a:r>
              <a:rPr lang="en-US" altLang="en-US" dirty="0"/>
              <a:t> </a:t>
            </a:r>
          </a:p>
          <a:p>
            <a:r>
              <a:rPr lang="en-US" altLang="en-US" b="1" dirty="0"/>
              <a:t>Provide proof of concepts or demos</a:t>
            </a:r>
            <a:r>
              <a:rPr lang="en-US" altLang="en-US" dirty="0"/>
              <a:t>: Creating mocks is cost efficient, which means that you can use mocks to create a proof of concept or demonstrate a concept. You can, therefore, examine the concept beforehand, which gives you the advantage of creating multiple code to arrive on the best code before these are demonstrated.</a:t>
            </a:r>
          </a:p>
          <a:p>
            <a:r>
              <a:rPr lang="en-US" altLang="en-US" dirty="0"/>
              <a:t> </a:t>
            </a:r>
          </a:p>
          <a:p>
            <a:r>
              <a:rPr lang="en-US" altLang="en-US" b="1" dirty="0"/>
              <a:t>Interact with customers</a:t>
            </a:r>
            <a:r>
              <a:rPr lang="en-US" altLang="en-US" dirty="0"/>
              <a:t>: Many companies do not allow their clients or customers to access their source code because of security restrictions or inaccessibility of the test environment. In such scenarios, a mock of the system can be developed and provided to the customer for inspection and approval. </a:t>
            </a:r>
          </a:p>
          <a:p>
            <a:r>
              <a:rPr lang="en-US" altLang="en-US" dirty="0"/>
              <a:t> </a:t>
            </a:r>
          </a:p>
          <a:p>
            <a:r>
              <a:rPr lang="en-US" altLang="en-US" b="1" dirty="0"/>
              <a:t>Isolate systems</a:t>
            </a:r>
            <a:r>
              <a:rPr lang="en-US" altLang="en-US" dirty="0"/>
              <a:t>: In some scenarios, as a tester you may want to test only one part of a system without interference from the system’s dependencies. Mock is used to remove these dependencies so that the functionality of the system can be tested to identify errors or bugs.  For example, an Internet provider has many systems, such as product management, product development and testing, database management, and customer service systems, that help to connect numerous clients to the web. There may be an underlying system that connects all these systems to a single platform. If this platform needs to be tested, obviously all other systems are affected. Creating a mock of the platform isolates it for testing without harming or changing the other systems. </a:t>
            </a:r>
          </a:p>
          <a:p>
            <a:r>
              <a:rPr lang="en-US" altLang="en-US" dirty="0"/>
              <a:t> </a:t>
            </a:r>
          </a:p>
          <a:p>
            <a:r>
              <a:rPr lang="en-US" altLang="en-US" b="1" dirty="0"/>
              <a:t>Simulate real objects</a:t>
            </a:r>
            <a:r>
              <a:rPr lang="en-US" altLang="en-US" dirty="0"/>
              <a:t>: Mock objects used in writing mock tests can mimic the behaviors of complex, real objects. Therefore, when creating a real object is not feasible, using mock objects is useful. </a:t>
            </a:r>
          </a:p>
          <a:p>
            <a:pPr algn="just">
              <a:spcBef>
                <a:spcPct val="0"/>
              </a:spcBef>
            </a:pPr>
            <a:endParaRPr lang="en-US" altLang="en-US" sz="1100" dirty="0">
              <a:latin typeface="Calibri" charset="0"/>
            </a:endParaRPr>
          </a:p>
          <a:p>
            <a:pPr algn="just">
              <a:spcBef>
                <a:spcPct val="0"/>
              </a:spcBef>
            </a:pPr>
            <a:endParaRPr lang="en-IN" altLang="en-US" sz="1100" dirty="0">
              <a:latin typeface="Calibri" charset="0"/>
            </a:endParaRPr>
          </a:p>
          <a:p>
            <a:endParaRPr lang="en-IN" altLang="en-US" sz="1100" dirty="0">
              <a:latin typeface="Calibri" charset="0"/>
            </a:endParaRPr>
          </a:p>
          <a:p>
            <a:pPr algn="just">
              <a:spcBef>
                <a:spcPct val="0"/>
              </a:spcBef>
            </a:pPr>
            <a:endParaRPr lang="en-US" altLang="en-US" sz="1100" dirty="0">
              <a:latin typeface="Calibri" charset="0"/>
            </a:endParaRPr>
          </a:p>
          <a:p>
            <a:pPr algn="just">
              <a:spcBef>
                <a:spcPct val="0"/>
              </a:spcBef>
            </a:pPr>
            <a:endParaRPr lang="en-US" altLang="en-US" sz="1100">
              <a:latin typeface="Calibri" charset="0"/>
            </a:endParaRPr>
          </a:p>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49</a:t>
            </a:fld>
            <a:endParaRPr lang="en-US"/>
          </a:p>
        </p:txBody>
      </p:sp>
    </p:spTree>
    <p:extLst>
      <p:ext uri="{BB962C8B-B14F-4D97-AF65-F5344CB8AC3E}">
        <p14:creationId xmlns:p14="http://schemas.microsoft.com/office/powerpoint/2010/main" val="1995227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100" dirty="0">
                <a:latin typeface="Calibri" charset="0"/>
              </a:rPr>
              <a:t>PG Reference: Page 19</a:t>
            </a:r>
          </a:p>
          <a:p>
            <a:pPr algn="just">
              <a:spcBef>
                <a:spcPct val="0"/>
              </a:spcBef>
            </a:pPr>
            <a:endParaRPr lang="en-US" altLang="en-US" sz="1100" dirty="0">
              <a:latin typeface="Calibri" charset="0"/>
            </a:endParaRPr>
          </a:p>
          <a:p>
            <a:r>
              <a:rPr lang="en-US" altLang="en-US" sz="1100" dirty="0">
                <a:latin typeface="Calibri" charset="0"/>
              </a:rPr>
              <a:t>Explain that in unit testing as </a:t>
            </a:r>
            <a:r>
              <a:rPr lang="en-US" altLang="en-US" dirty="0"/>
              <a:t>Mock objects can simulate the behavior of complex, real objects and are especially useful when a real object is impractical. Key benefits of mocking are that it enables you to:</a:t>
            </a:r>
          </a:p>
          <a:p>
            <a:r>
              <a:rPr lang="en-US" altLang="en-US" dirty="0"/>
              <a:t> </a:t>
            </a:r>
          </a:p>
          <a:p>
            <a:r>
              <a:rPr lang="en-US" altLang="en-US" b="1" dirty="0"/>
              <a:t>Create tests in advance</a:t>
            </a:r>
            <a:r>
              <a:rPr lang="en-US" altLang="en-US" dirty="0"/>
              <a:t>: Using Mock, you can create service tests even before the services are written. As a result, you can add service tests to the test automation environment during the development process. Therefore, with service mocking, you can use TDD in JUnit. </a:t>
            </a:r>
          </a:p>
          <a:p>
            <a:r>
              <a:rPr lang="en-US" altLang="en-US" dirty="0"/>
              <a:t> </a:t>
            </a:r>
          </a:p>
          <a:p>
            <a:r>
              <a:rPr lang="en-US" altLang="en-US" b="1" dirty="0"/>
              <a:t>Work with multiple teams</a:t>
            </a:r>
            <a:r>
              <a:rPr lang="en-US" altLang="en-US" dirty="0"/>
              <a:t>: Test code can be created for source that has not yet been written. This means that the QA team can write mocks and test them even before the source code is ready. Therefore, mocking eliminates the need for testing to wait until the development team finishes writing the source code. This saves time and is also a huge financial advantage. </a:t>
            </a:r>
          </a:p>
          <a:p>
            <a:r>
              <a:rPr lang="en-US" altLang="en-US" dirty="0"/>
              <a:t> </a:t>
            </a:r>
          </a:p>
          <a:p>
            <a:r>
              <a:rPr lang="en-US" altLang="en-US" b="1" dirty="0"/>
              <a:t>Provide proof of concepts or demos</a:t>
            </a:r>
            <a:r>
              <a:rPr lang="en-US" altLang="en-US" dirty="0"/>
              <a:t>: Creating mocks is cost efficient, which means that you can use mocks to create a proof of concept or demonstrate a concept. You can, therefore, examine the concept beforehand, which gives you the advantage of creating multiple code to arrive on the best code before these are demonstrated.</a:t>
            </a:r>
          </a:p>
          <a:p>
            <a:r>
              <a:rPr lang="en-US" altLang="en-US" dirty="0"/>
              <a:t> </a:t>
            </a:r>
          </a:p>
          <a:p>
            <a:r>
              <a:rPr lang="en-US" altLang="en-US" b="1" dirty="0"/>
              <a:t>Interact with customers</a:t>
            </a:r>
            <a:r>
              <a:rPr lang="en-US" altLang="en-US" dirty="0"/>
              <a:t>: Many companies do not allow their clients or customers to access their source code because of security restrictions or inaccessibility of the test environment. In such scenarios, a mock of the system can be developed and provided to the customer for inspection and approval. </a:t>
            </a:r>
          </a:p>
          <a:p>
            <a:r>
              <a:rPr lang="en-US" altLang="en-US" dirty="0"/>
              <a:t> </a:t>
            </a:r>
          </a:p>
          <a:p>
            <a:r>
              <a:rPr lang="en-US" altLang="en-US" b="1" dirty="0"/>
              <a:t>Isolate systems</a:t>
            </a:r>
            <a:r>
              <a:rPr lang="en-US" altLang="en-US" dirty="0"/>
              <a:t>: In some scenarios, as a tester you may want to test only one part of a system without interference from the system’s dependencies. Mock is used to remove these dependencies so that the functionality of the system can be tested to identify errors or bugs.  For example, an Internet provider has many systems, such as product management, product development and testing, database management, and customer service systems, that help to connect numerous clients to the web. There may be an underlying system that connects all these systems to a single platform. If this platform needs to be tested, obviously all other systems are affected. Creating a mock of the platform isolates it for testing without harming or changing the other systems. </a:t>
            </a:r>
          </a:p>
          <a:p>
            <a:r>
              <a:rPr lang="en-US" altLang="en-US" dirty="0"/>
              <a:t> </a:t>
            </a:r>
          </a:p>
          <a:p>
            <a:r>
              <a:rPr lang="en-US" altLang="en-US" b="1" dirty="0"/>
              <a:t>Simulate real objects</a:t>
            </a:r>
            <a:r>
              <a:rPr lang="en-US" altLang="en-US" dirty="0"/>
              <a:t>: Mock objects used in writing mock tests can mimic the behaviors of complex, real objects. Therefore, when creating a real object is not feasible, using mock objects is useful. </a:t>
            </a:r>
          </a:p>
          <a:p>
            <a:pPr algn="just">
              <a:spcBef>
                <a:spcPct val="0"/>
              </a:spcBef>
            </a:pPr>
            <a:endParaRPr lang="en-US" altLang="en-US" sz="1100" dirty="0">
              <a:latin typeface="Calibri" charset="0"/>
            </a:endParaRPr>
          </a:p>
          <a:p>
            <a:pPr algn="just">
              <a:spcBef>
                <a:spcPct val="0"/>
              </a:spcBef>
            </a:pPr>
            <a:endParaRPr lang="en-IN" altLang="en-US" sz="1100" dirty="0">
              <a:latin typeface="Calibri" charset="0"/>
            </a:endParaRPr>
          </a:p>
          <a:p>
            <a:endParaRPr lang="en-IN" altLang="en-US" sz="1100" dirty="0">
              <a:latin typeface="Calibri" charset="0"/>
            </a:endParaRPr>
          </a:p>
          <a:p>
            <a:pPr algn="just">
              <a:spcBef>
                <a:spcPct val="0"/>
              </a:spcBef>
            </a:pPr>
            <a:endParaRPr lang="en-US" altLang="en-US" sz="1100" dirty="0">
              <a:latin typeface="Calibri" charset="0"/>
            </a:endParaRPr>
          </a:p>
          <a:p>
            <a:pPr algn="just">
              <a:spcBef>
                <a:spcPct val="0"/>
              </a:spcBef>
            </a:pPr>
            <a:endParaRPr lang="en-US" altLang="en-US" sz="1100">
              <a:latin typeface="Calibri" charset="0"/>
            </a:endParaRPr>
          </a:p>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50</a:t>
            </a:fld>
            <a:endParaRPr lang="en-US"/>
          </a:p>
        </p:txBody>
      </p:sp>
    </p:spTree>
    <p:extLst>
      <p:ext uri="{BB962C8B-B14F-4D97-AF65-F5344CB8AC3E}">
        <p14:creationId xmlns:p14="http://schemas.microsoft.com/office/powerpoint/2010/main" val="19955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200" dirty="0">
                <a:latin typeface="Calibri" charset="0"/>
              </a:rPr>
              <a:t>PG Reference: Page 7-8 </a:t>
            </a:r>
          </a:p>
          <a:p>
            <a:pPr algn="just">
              <a:spcBef>
                <a:spcPct val="0"/>
              </a:spcBef>
            </a:pPr>
            <a:endParaRPr lang="en-US" altLang="en-US" sz="1200" dirty="0">
              <a:latin typeface="Calibri" charset="0"/>
            </a:endParaRPr>
          </a:p>
          <a:p>
            <a:pPr algn="just">
              <a:spcBef>
                <a:spcPct val="0"/>
              </a:spcBef>
            </a:pPr>
            <a:r>
              <a:rPr lang="en-IN" altLang="en-US" sz="1200" i="1" dirty="0">
                <a:latin typeface="Calibri" charset="0"/>
              </a:rPr>
              <a:t>Ask participants to share what they know about unit testing.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performed to validate the tester’s assumptions about the design of the code, which means that it helps to check whether the code is doing what it is designed to do.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an effective method of testing since by isolating each part of the program, it helps to determine which individual parts are correct. During a unit test, when the code is executed but the desired task is not performed, errors are identified and subsequently fixed.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Unit testing requires you to test the smallest unit of code under a variety of input conditions. In Java, this smallest unit of code is a class. </a:t>
            </a:r>
            <a:r>
              <a:rPr lang="en-US" altLang="en-US" sz="1200" i="1" dirty="0">
                <a:latin typeface="Calibri" charset="0"/>
              </a:rPr>
              <a:t>Ask participants to share some examples of a class. </a:t>
            </a:r>
            <a:endParaRPr lang="en-IN" altLang="en-US" sz="1200" i="1"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873783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100" dirty="0">
                <a:latin typeface="Calibri" charset="0"/>
              </a:rPr>
              <a:t>https://</a:t>
            </a:r>
            <a:r>
              <a:rPr lang="en-US" altLang="en-US" sz="1100" dirty="0" err="1">
                <a:latin typeface="Calibri" charset="0"/>
              </a:rPr>
              <a:t>tedvinke.wordpress.com</a:t>
            </a:r>
            <a:r>
              <a:rPr lang="en-US" altLang="en-US" sz="1100" dirty="0">
                <a:latin typeface="Calibri" charset="0"/>
              </a:rPr>
              <a:t>/2014/02/13/mockito-why-you-should-not-use-injectmocks-annotation-to-autowire-fields/</a:t>
            </a:r>
          </a:p>
        </p:txBody>
      </p:sp>
      <p:sp>
        <p:nvSpPr>
          <p:cNvPr id="4" name="Slide Number Placeholder 3"/>
          <p:cNvSpPr>
            <a:spLocks noGrp="1"/>
          </p:cNvSpPr>
          <p:nvPr>
            <p:ph type="sldNum" sz="quarter" idx="10"/>
          </p:nvPr>
        </p:nvSpPr>
        <p:spPr/>
        <p:txBody>
          <a:bodyPr/>
          <a:lstStyle/>
          <a:p>
            <a:fld id="{0922E9E3-F7E0-4F64-A85D-DE32A7B411A1}" type="slidenum">
              <a:rPr lang="en-US" smtClean="0"/>
              <a:t>51</a:t>
            </a:fld>
            <a:endParaRPr lang="en-US"/>
          </a:p>
        </p:txBody>
      </p:sp>
    </p:spTree>
    <p:extLst>
      <p:ext uri="{BB962C8B-B14F-4D97-AF65-F5344CB8AC3E}">
        <p14:creationId xmlns:p14="http://schemas.microsoft.com/office/powerpoint/2010/main" val="2091328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52</a:t>
            </a:fld>
            <a:endParaRPr lang="en-US"/>
          </a:p>
        </p:txBody>
      </p:sp>
    </p:spTree>
    <p:extLst>
      <p:ext uri="{BB962C8B-B14F-4D97-AF65-F5344CB8AC3E}">
        <p14:creationId xmlns:p14="http://schemas.microsoft.com/office/powerpoint/2010/main" val="1977915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zeroturnaround.com</a:t>
            </a:r>
            <a:r>
              <a:rPr lang="en-US" dirty="0"/>
              <a:t>/</a:t>
            </a:r>
            <a:r>
              <a:rPr lang="en-US" dirty="0" err="1"/>
              <a:t>rebellabs</a:t>
            </a:r>
            <a:r>
              <a:rPr lang="en-US" dirty="0"/>
              <a:t>/dont-test-blindly-the-right-methods-for-unit-testing-your-java-apps/</a:t>
            </a:r>
          </a:p>
          <a:p>
            <a:endParaRPr lang="en-US" dirty="0"/>
          </a:p>
          <a:p>
            <a:r>
              <a:rPr lang="en-US" sz="1200" kern="1200" dirty="0">
                <a:solidFill>
                  <a:schemeClr val="tx1"/>
                </a:solidFill>
                <a:latin typeface="+mn-lt"/>
                <a:ea typeface="+mn-ea"/>
                <a:cs typeface="+mn-cs"/>
              </a:rPr>
              <a:t>Funny story: When I was just starting to get into code and learned about unit tests, the first thing I did was write a test that saved an Entity on the database using Hibernate, read it back and then verified that it is the same. Turns out that writing unit tests against your own database or Hibernate is not very productive. Awesome :-/</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53</a:t>
            </a:fld>
            <a:endParaRPr lang="en-US"/>
          </a:p>
        </p:txBody>
      </p:sp>
    </p:spTree>
    <p:extLst>
      <p:ext uri="{BB962C8B-B14F-4D97-AF65-F5344CB8AC3E}">
        <p14:creationId xmlns:p14="http://schemas.microsoft.com/office/powerpoint/2010/main" val="1315857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highlighted part in gold is where you should focus your testing efforts. This is the part of the code where usually most bugs manifest. It is also the part that changes a lot as user requirements change since it is specific to your application.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54</a:t>
            </a:fld>
            <a:endParaRPr lang="en-US"/>
          </a:p>
        </p:txBody>
      </p:sp>
    </p:spTree>
    <p:extLst>
      <p:ext uri="{BB962C8B-B14F-4D97-AF65-F5344CB8AC3E}">
        <p14:creationId xmlns:p14="http://schemas.microsoft.com/office/powerpoint/2010/main" val="17828650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55</a:t>
            </a:fld>
            <a:endParaRPr lang="en-US"/>
          </a:p>
        </p:txBody>
      </p:sp>
    </p:spTree>
    <p:extLst>
      <p:ext uri="{BB962C8B-B14F-4D97-AF65-F5344CB8AC3E}">
        <p14:creationId xmlns:p14="http://schemas.microsoft.com/office/powerpoint/2010/main" val="902724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10"/>
          </p:nvPr>
        </p:nvSpPr>
        <p:spPr/>
        <p:txBody>
          <a:bodyPr/>
          <a:lstStyle/>
          <a:p>
            <a:fld id="{0922E9E3-F7E0-4F64-A85D-DE32A7B411A1}" type="slidenum">
              <a:rPr lang="en-US" smtClean="0"/>
              <a:t>56</a:t>
            </a:fld>
            <a:endParaRPr lang="en-US"/>
          </a:p>
        </p:txBody>
      </p:sp>
    </p:spTree>
    <p:extLst>
      <p:ext uri="{BB962C8B-B14F-4D97-AF65-F5344CB8AC3E}">
        <p14:creationId xmlns:p14="http://schemas.microsoft.com/office/powerpoint/2010/main" val="3573733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57</a:t>
            </a:fld>
            <a:endParaRPr lang="en-US"/>
          </a:p>
        </p:txBody>
      </p:sp>
    </p:spTree>
    <p:extLst>
      <p:ext uri="{BB962C8B-B14F-4D97-AF65-F5344CB8AC3E}">
        <p14:creationId xmlns:p14="http://schemas.microsoft.com/office/powerpoint/2010/main" val="17773148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58</a:t>
            </a:fld>
            <a:endParaRPr lang="en-US"/>
          </a:p>
        </p:txBody>
      </p:sp>
    </p:spTree>
    <p:extLst>
      <p:ext uri="{BB962C8B-B14F-4D97-AF65-F5344CB8AC3E}">
        <p14:creationId xmlns:p14="http://schemas.microsoft.com/office/powerpoint/2010/main" val="2089275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59</a:t>
            </a:fld>
            <a:endParaRPr lang="en-US"/>
          </a:p>
        </p:txBody>
      </p:sp>
    </p:spTree>
    <p:extLst>
      <p:ext uri="{BB962C8B-B14F-4D97-AF65-F5344CB8AC3E}">
        <p14:creationId xmlns:p14="http://schemas.microsoft.com/office/powerpoint/2010/main" val="1259977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60</a:t>
            </a:fld>
            <a:endParaRPr lang="en-US"/>
          </a:p>
        </p:txBody>
      </p:sp>
    </p:spTree>
    <p:extLst>
      <p:ext uri="{BB962C8B-B14F-4D97-AF65-F5344CB8AC3E}">
        <p14:creationId xmlns:p14="http://schemas.microsoft.com/office/powerpoint/2010/main" val="14402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defRPr/>
            </a:pPr>
            <a:r>
              <a:rPr lang="en-US" altLang="en-US" sz="1200" dirty="0">
                <a:latin typeface="Calibri" pitchFamily="34" charset="0"/>
              </a:rPr>
              <a:t>PG Reference: Page 8 - 9</a:t>
            </a:r>
          </a:p>
          <a:p>
            <a:pPr algn="just">
              <a:spcBef>
                <a:spcPct val="0"/>
              </a:spcBef>
              <a:defRPr/>
            </a:pPr>
            <a:endParaRPr lang="en-US" altLang="en-US" sz="1200" dirty="0">
              <a:latin typeface="Calibri" pitchFamily="34" charset="0"/>
            </a:endParaRPr>
          </a:p>
          <a:p>
            <a:pPr algn="just">
              <a:spcBef>
                <a:spcPct val="0"/>
              </a:spcBef>
              <a:defRPr/>
            </a:pPr>
            <a:r>
              <a:rPr lang="en-US" altLang="en-US" sz="1200" i="1" dirty="0">
                <a:latin typeface="Calibri" pitchFamily="34" charset="0"/>
              </a:rPr>
              <a:t>Discuss the benefits of unit testing. </a:t>
            </a:r>
          </a:p>
          <a:p>
            <a:pPr algn="just">
              <a:spcBef>
                <a:spcPct val="0"/>
              </a:spcBef>
              <a:defRPr/>
            </a:pPr>
            <a:endParaRPr lang="en-US"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Ability to re-factor code with confidence</a:t>
            </a:r>
            <a:r>
              <a:rPr lang="en-IN" altLang="en-US" sz="1200" dirty="0">
                <a:latin typeface="Calibri" pitchFamily="34" charset="0"/>
              </a:rPr>
              <a:t>: JUnit enables developers to re-factor code with confidence and by running the existing test cases, it makes sure that no new bugs are introduced. </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Proof that your code actually works</a:t>
            </a:r>
            <a:r>
              <a:rPr lang="en-IN" altLang="en-US" sz="1200" dirty="0">
                <a:latin typeface="Calibri" pitchFamily="34" charset="0"/>
              </a:rPr>
              <a:t>: Results in fewer bugs and better code</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Availability of a regression-test suite</a:t>
            </a:r>
            <a:r>
              <a:rPr lang="en-IN" altLang="en-US" sz="1200" dirty="0">
                <a:latin typeface="Calibri" pitchFamily="34" charset="0"/>
              </a:rPr>
              <a:t>: JUnit provides a low-effort way to catch bugs before the build goes off to QA.</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Demonstration of concrete progress</a:t>
            </a:r>
            <a:r>
              <a:rPr lang="en-IN" altLang="en-US" sz="1200" dirty="0">
                <a:latin typeface="Calibri" pitchFamily="34" charset="0"/>
              </a:rPr>
              <a:t>: Unit tests help you to demonstrate progress in parts and not wait for the entire code to be ready before it can be tested. </a:t>
            </a:r>
          </a:p>
          <a:p>
            <a:pPr algn="just">
              <a:spcBef>
                <a:spcPct val="0"/>
              </a:spcBef>
              <a:defRPr/>
            </a:pPr>
            <a:endParaRPr lang="en-US" altLang="en-US" sz="1200" dirty="0">
              <a:latin typeface="Calibri" pitchFamily="34" charset="0"/>
            </a:endParaRPr>
          </a:p>
          <a:p>
            <a:r>
              <a:rPr lang="en-US" sz="1200" kern="1200" dirty="0">
                <a:solidFill>
                  <a:schemeClr val="tx1"/>
                </a:solidFill>
                <a:latin typeface="+mn-lt"/>
                <a:ea typeface="+mn-ea"/>
                <a:cs typeface="+mn-cs"/>
              </a:rPr>
              <a:t>Fowler draws a clean line between changes to code that do, and those that do not, affect its behavior. He calls those that do not, "refactoring". This </a:t>
            </a:r>
            <a:r>
              <a:rPr lang="en-US" sz="1200" i="1" kern="1200" dirty="0">
                <a:solidFill>
                  <a:schemeClr val="tx1"/>
                </a:solidFill>
                <a:latin typeface="+mn-lt"/>
                <a:ea typeface="+mn-ea"/>
                <a:cs typeface="+mn-cs"/>
              </a:rPr>
              <a:t>is</a:t>
            </a:r>
            <a:r>
              <a:rPr lang="en-US" sz="1200" i="0" kern="1200" dirty="0">
                <a:solidFill>
                  <a:schemeClr val="tx1"/>
                </a:solidFill>
                <a:latin typeface="+mn-lt"/>
                <a:ea typeface="+mn-ea"/>
                <a:cs typeface="+mn-cs"/>
              </a:rPr>
              <a:t> an important distinction, because if we divide our work into refactoring and non-refactoring code modification activities (Fowler calls it "wearing different hats"), we can apply different, goal-appropriate techniques.</a:t>
            </a:r>
          </a:p>
          <a:p>
            <a:r>
              <a:rPr lang="en-US" sz="1200" i="0" kern="1200" dirty="0">
                <a:solidFill>
                  <a:schemeClr val="tx1"/>
                </a:solidFill>
                <a:latin typeface="+mn-lt"/>
                <a:ea typeface="+mn-ea"/>
                <a:cs typeface="+mn-cs"/>
              </a:rPr>
              <a:t>If we are making a refactoring, or behavior-preserving code modification:</a:t>
            </a:r>
          </a:p>
          <a:p>
            <a:r>
              <a:rPr lang="en-US" sz="1200" i="0" kern="1200" dirty="0">
                <a:solidFill>
                  <a:schemeClr val="tx1"/>
                </a:solidFill>
                <a:latin typeface="+mn-lt"/>
                <a:ea typeface="+mn-ea"/>
                <a:cs typeface="+mn-cs"/>
              </a:rPr>
              <a:t>all our unit tests should pass before and after the modification</a:t>
            </a:r>
          </a:p>
          <a:p>
            <a:r>
              <a:rPr lang="en-US" sz="1200" i="0" kern="1200" dirty="0">
                <a:solidFill>
                  <a:schemeClr val="tx1"/>
                </a:solidFill>
                <a:latin typeface="+mn-lt"/>
                <a:ea typeface="+mn-ea"/>
                <a:cs typeface="+mn-cs"/>
              </a:rPr>
              <a:t>we should not need to modify any tests, or write any new ones</a:t>
            </a:r>
          </a:p>
          <a:p>
            <a:r>
              <a:rPr lang="en-US" sz="1200" i="0" kern="1200" dirty="0">
                <a:solidFill>
                  <a:schemeClr val="tx1"/>
                </a:solidFill>
                <a:latin typeface="+mn-lt"/>
                <a:ea typeface="+mn-ea"/>
                <a:cs typeface="+mn-cs"/>
              </a:rPr>
              <a:t>we expect cleaner code when we are done</a:t>
            </a:r>
          </a:p>
          <a:p>
            <a:r>
              <a:rPr lang="en-US" sz="1200" i="0" kern="1200" dirty="0">
                <a:solidFill>
                  <a:schemeClr val="tx1"/>
                </a:solidFill>
                <a:latin typeface="+mn-lt"/>
                <a:ea typeface="+mn-ea"/>
                <a:cs typeface="+mn-cs"/>
              </a:rPr>
              <a:t>we do not expect new behavior</a:t>
            </a:r>
          </a:p>
          <a:p>
            <a:r>
              <a:rPr lang="en-US" sz="1200" i="0" kern="1200" dirty="0">
                <a:solidFill>
                  <a:schemeClr val="tx1"/>
                </a:solidFill>
                <a:latin typeface="+mn-lt"/>
                <a:ea typeface="+mn-ea"/>
                <a:cs typeface="+mn-cs"/>
              </a:rPr>
              <a:t>If we are making a behavior-changing code modification:</a:t>
            </a:r>
          </a:p>
          <a:p>
            <a:r>
              <a:rPr lang="en-US" sz="1200" i="0" kern="1200" dirty="0">
                <a:solidFill>
                  <a:schemeClr val="tx1"/>
                </a:solidFill>
                <a:latin typeface="+mn-lt"/>
                <a:ea typeface="+mn-ea"/>
                <a:cs typeface="+mn-cs"/>
              </a:rPr>
              <a:t>we expect new behavior</a:t>
            </a:r>
          </a:p>
          <a:p>
            <a:r>
              <a:rPr lang="en-US" sz="1200" i="0" kern="1200" dirty="0">
                <a:solidFill>
                  <a:schemeClr val="tx1"/>
                </a:solidFill>
                <a:latin typeface="+mn-lt"/>
                <a:ea typeface="+mn-ea"/>
                <a:cs typeface="+mn-cs"/>
              </a:rPr>
              <a:t>we should write new tests</a:t>
            </a:r>
          </a:p>
          <a:p>
            <a:r>
              <a:rPr lang="en-US" sz="1200" i="0" kern="1200" dirty="0">
                <a:solidFill>
                  <a:schemeClr val="tx1"/>
                </a:solidFill>
                <a:latin typeface="+mn-lt"/>
                <a:ea typeface="+mn-ea"/>
                <a:cs typeface="+mn-cs"/>
              </a:rPr>
              <a:t>we may get dirtier code when we are done (and should then refactor it)</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0925824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endParaRPr lang="en-US" altLang="en-US" sz="1100"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61</a:t>
            </a:fld>
            <a:endParaRPr lang="en-US"/>
          </a:p>
        </p:txBody>
      </p:sp>
    </p:spTree>
    <p:extLst>
      <p:ext uri="{BB962C8B-B14F-4D97-AF65-F5344CB8AC3E}">
        <p14:creationId xmlns:p14="http://schemas.microsoft.com/office/powerpoint/2010/main" val="21843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dirty="0">
                <a:latin typeface="Calibri" charset="0"/>
              </a:rPr>
              <a:t>. </a:t>
            </a:r>
            <a:r>
              <a:rPr lang="en-US" altLang="en-US" dirty="0"/>
              <a:t>JUnit is packaged as a single jar file that is a library of functionality of unit testing code. For example, when you write unit testing code, you need a way to compare the output received with the output expected. JUnit provides you asserts and many ways of using them on common data types. </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09279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518913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15254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9/16/22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9/16/22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s://junit.org/junit5/docs/current/user-guide/#writing-tests-test-execution-order" TargetMode="External"/><Relationship Id="rId3" Type="http://schemas.openxmlformats.org/officeDocument/2006/relationships/hyperlink" Target="https://junit.org/junit5/docs/current/user-guide/#writing-tests-parameterized-tests" TargetMode="External"/><Relationship Id="rId7" Type="http://schemas.openxmlformats.org/officeDocument/2006/relationships/hyperlink" Target="https://junit.org/junit5/docs/current/user-guide/#extensions-test-templates" TargetMode="External"/><Relationship Id="rId12" Type="http://schemas.openxmlformats.org/officeDocument/2006/relationships/hyperlink" Target="https://junit.org/junit5/docs/current/user-guide/#writing-tests-tagging-and-filtering"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hyperlink" Target="https://junit.org/junit5/docs/current/user-guide/#writing-tests-test-templates" TargetMode="External"/><Relationship Id="rId11" Type="http://schemas.openxmlformats.org/officeDocument/2006/relationships/hyperlink" Target="https://junit.org/junit5/docs/current/user-guide/#writing-tests-display-name-generator" TargetMode="External"/><Relationship Id="rId5" Type="http://schemas.openxmlformats.org/officeDocument/2006/relationships/hyperlink" Target="https://junit.org/junit5/docs/current/user-guide/#writing-tests-dynamic-tests" TargetMode="External"/><Relationship Id="rId10" Type="http://schemas.openxmlformats.org/officeDocument/2006/relationships/hyperlink" Target="https://junit.org/junit5/docs/current/user-guide/#writing-tests-display-names" TargetMode="External"/><Relationship Id="rId4" Type="http://schemas.openxmlformats.org/officeDocument/2006/relationships/hyperlink" Target="https://junit.org/junit5/docs/current/user-guide/#writing-tests-repeated-tests" TargetMode="External"/><Relationship Id="rId9" Type="http://schemas.openxmlformats.org/officeDocument/2006/relationships/hyperlink" Target="https://junit.org/junit5/docs/current/user-guide/#writing-tests-test-instance-lifecyc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junit.org/junit5/docs/current/user-guide/#writing-tests-test-instance-lifecycle"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junit.org/junit5/docs/current/user-guide/#writing-tests-built-in-extensions-TempDirectory" TargetMode="External"/><Relationship Id="rId3" Type="http://schemas.openxmlformats.org/officeDocument/2006/relationships/hyperlink" Target="https://junit.org/junit5/docs/current/user-guide/#writing-tests-nested" TargetMode="External"/><Relationship Id="rId7" Type="http://schemas.openxmlformats.org/officeDocument/2006/relationships/hyperlink" Target="https://junit.org/junit5/docs/current/user-guide/#extensions-registration-programmatic"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junit.org/junit5/docs/current/user-guide/#extensions-registration-declarative" TargetMode="External"/><Relationship Id="rId5" Type="http://schemas.openxmlformats.org/officeDocument/2006/relationships/hyperlink" Target="https://junit.org/junit5/docs/current/user-guide/#writing-tests-disabling" TargetMode="External"/><Relationship Id="rId4" Type="http://schemas.openxmlformats.org/officeDocument/2006/relationships/hyperlink" Target="https://junit.org/junit5/docs/current/user-guide/#writing-tests-test-instance-lifecycl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6.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junit.org/junit4/faq.html"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hyperlink" Target="https://zeroturnaround.com/rebellabs/junit-cheat-sheet/" TargetMode="External"/><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a:t>JUNIT </a:t>
            </a:r>
            <a:r>
              <a:rPr lang="en-US" sz="7200" dirty="0"/>
              <a:t>5.0</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Unlike previous versions of JUnit, JUnit 5 is composed of several different modules from three different sub-projects.</a:t>
            </a:r>
            <a:br>
              <a:rPr lang="en-US" altLang="en-US" dirty="0"/>
            </a:br>
            <a:r>
              <a:rPr lang="en-US" altLang="en-US" dirty="0"/>
              <a:t>JUnit 5 = JUnit Platform + JUnit Jupiter + JUnit Vintage</a:t>
            </a:r>
          </a:p>
          <a:p>
            <a:pPr eaLnBrk="1" hangingPunct="1">
              <a:spcBef>
                <a:spcPct val="20000"/>
              </a:spcBef>
              <a:buFont typeface="Arial" panose="020B0604020202020204" pitchFamily="34" charset="0"/>
              <a:buChar char="•"/>
            </a:pPr>
            <a:r>
              <a:rPr lang="en-US" dirty="0"/>
              <a:t>JUnit 5 requires Java 8 (or higher) at runtime. However, you can still test code that has been compiled with previous versions of the JDK.</a:t>
            </a:r>
          </a:p>
          <a:p>
            <a:pPr eaLnBrk="1" hangingPunct="1">
              <a:spcBef>
                <a:spcPct val="20000"/>
              </a:spcBef>
              <a:buFont typeface="Arial" panose="020B0604020202020204" pitchFamily="34" charset="0"/>
              <a:buChar char="•"/>
            </a:pPr>
            <a:r>
              <a:rPr lang="en-US" altLang="en-US" dirty="0"/>
              <a:t>JUnit Platform</a:t>
            </a:r>
            <a:br>
              <a:rPr lang="en-US" altLang="en-US" dirty="0"/>
            </a:br>
            <a:r>
              <a:rPr lang="en-US" altLang="en-US" dirty="0"/>
              <a:t>To be able to launch </a:t>
            </a:r>
            <a:r>
              <a:rPr lang="en-US" altLang="en-US" dirty="0" err="1"/>
              <a:t>junit</a:t>
            </a:r>
            <a:r>
              <a:rPr lang="en-US" altLang="en-US" dirty="0"/>
              <a:t> tests, IDEs, build tools or plugins need to include and extend platform APIs. It defines the </a:t>
            </a:r>
            <a:r>
              <a:rPr lang="en-US" altLang="en-US" dirty="0" err="1"/>
              <a:t>TestEngine</a:t>
            </a:r>
            <a:r>
              <a:rPr lang="en-US" altLang="en-US" dirty="0"/>
              <a:t> API for developing new testing frameworks that runs on the platform.</a:t>
            </a:r>
            <a:br>
              <a:rPr lang="en-US" altLang="en-US" dirty="0"/>
            </a:br>
            <a:r>
              <a:rPr lang="en-US" altLang="en-US" dirty="0"/>
              <a:t>It also provides a Console Launcher to launch the platform from the command line and build plugins for Gradle and Maven.</a:t>
            </a:r>
          </a:p>
          <a:p>
            <a:pPr eaLnBrk="1" hangingPunct="1">
              <a:spcBef>
                <a:spcPct val="20000"/>
              </a:spcBef>
              <a:buFont typeface="Arial" panose="020B0604020202020204" pitchFamily="34" charset="0"/>
              <a:buChar char="•"/>
            </a:pPr>
            <a:r>
              <a:rPr lang="en-US" altLang="en-US" dirty="0"/>
              <a:t>JUnit Jupiter</a:t>
            </a:r>
            <a:br>
              <a:rPr lang="en-US" altLang="en-US" dirty="0"/>
            </a:br>
            <a:r>
              <a:rPr lang="en-US" altLang="en-US" dirty="0"/>
              <a:t>It includes new programming and extension models for writing tests. It has all new </a:t>
            </a:r>
            <a:r>
              <a:rPr lang="en-US" altLang="en-US" dirty="0" err="1"/>
              <a:t>junit</a:t>
            </a:r>
            <a:r>
              <a:rPr lang="en-US" altLang="en-US" dirty="0"/>
              <a:t> annotations and </a:t>
            </a:r>
            <a:r>
              <a:rPr lang="en-US" altLang="en-US" dirty="0" err="1"/>
              <a:t>TestEngine</a:t>
            </a:r>
            <a:r>
              <a:rPr lang="en-US" altLang="en-US" dirty="0"/>
              <a:t> implementation to run tests written with these annotations.</a:t>
            </a:r>
          </a:p>
          <a:p>
            <a:pPr eaLnBrk="1" hangingPunct="1">
              <a:spcBef>
                <a:spcPct val="20000"/>
              </a:spcBef>
              <a:buFont typeface="Arial" panose="020B0604020202020204" pitchFamily="34" charset="0"/>
              <a:buChar char="•"/>
            </a:pPr>
            <a:r>
              <a:rPr lang="en-US" altLang="en-US" dirty="0"/>
              <a:t>JUnit Vintage</a:t>
            </a:r>
            <a:br>
              <a:rPr lang="en-US" altLang="en-US" dirty="0"/>
            </a:br>
            <a:r>
              <a:rPr lang="en-US" altLang="en-US" dirty="0"/>
              <a:t>It primary purpose is to support running JUnit 3 and JUnit 4 written tests on the JUnit 5 platform. It’s there are backward compatibility.</a:t>
            </a:r>
          </a:p>
          <a:p>
            <a:pPr eaLnBrk="1" hangingPunct="1">
              <a:spcBef>
                <a:spcPct val="20000"/>
              </a:spcBef>
              <a:buFont typeface="Arial" panose="020B0604020202020204" pitchFamily="34" charset="0"/>
              <a:buChar char="•"/>
            </a:pPr>
            <a:endParaRPr lang="en-US" altLang="en-US" dirty="0"/>
          </a:p>
        </p:txBody>
      </p:sp>
    </p:spTree>
    <p:extLst>
      <p:ext uri="{BB962C8B-B14F-4D97-AF65-F5344CB8AC3E}">
        <p14:creationId xmlns:p14="http://schemas.microsoft.com/office/powerpoint/2010/main" val="36705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1/3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1518855408"/>
              </p:ext>
            </p:extLst>
          </p:nvPr>
        </p:nvGraphicFramePr>
        <p:xfrm>
          <a:off x="539552" y="688800"/>
          <a:ext cx="7848872" cy="6048280"/>
        </p:xfrm>
        <a:graphic>
          <a:graphicData uri="http://schemas.openxmlformats.org/drawingml/2006/table">
            <a:tbl>
              <a:tblPr/>
              <a:tblGrid>
                <a:gridCol w="2232248">
                  <a:extLst>
                    <a:ext uri="{9D8B030D-6E8A-4147-A177-3AD203B41FA5}">
                      <a16:colId xmlns:a16="http://schemas.microsoft.com/office/drawing/2014/main" val="215470676"/>
                    </a:ext>
                  </a:extLst>
                </a:gridCol>
                <a:gridCol w="5616624">
                  <a:extLst>
                    <a:ext uri="{9D8B030D-6E8A-4147-A177-3AD203B41FA5}">
                      <a16:colId xmlns:a16="http://schemas.microsoft.com/office/drawing/2014/main" val="1779125966"/>
                    </a:ext>
                  </a:extLst>
                </a:gridCol>
              </a:tblGrid>
              <a:tr h="67977">
                <a:tc>
                  <a:txBody>
                    <a:bodyPr/>
                    <a:lstStyle/>
                    <a:p>
                      <a:pPr algn="l" rtl="0" fontAlgn="t"/>
                      <a:r>
                        <a:rPr lang="en-US" sz="1600" b="1" u="none">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u="none">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379017">
                <a:tc>
                  <a:txBody>
                    <a:bodyPr/>
                    <a:lstStyle/>
                    <a:p>
                      <a:pPr algn="l" rtl="0" fontAlgn="t"/>
                      <a:r>
                        <a:rPr lang="en-US" sz="1600" b="0" u="none">
                          <a:effectLst/>
                          <a:latin typeface="inherit"/>
                        </a:rPr>
                        <a:t>@Test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method. Unlike JUnit 4’s @Test annotation, this annotation does not declare any attributes, since test extensions in JUnit Jupiter operate based on their own dedicated annotations.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6578452"/>
                  </a:ext>
                </a:extLst>
              </a:tr>
              <a:tr h="398009">
                <a:tc>
                  <a:txBody>
                    <a:bodyPr/>
                    <a:lstStyle/>
                    <a:p>
                      <a:pPr algn="l" rtl="0" fontAlgn="t"/>
                      <a:r>
                        <a:rPr lang="en-US" sz="1600" b="0" u="none">
                          <a:effectLst/>
                          <a:latin typeface="inherit"/>
                        </a:rPr>
                        <a:t>@ParameterizedTest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a:t>
                      </a:r>
                      <a:r>
                        <a:rPr lang="en-US" sz="1600" b="0" u="none" kern="1200" dirty="0">
                          <a:solidFill>
                            <a:schemeClr val="tx1"/>
                          </a:solidFill>
                          <a:effectLst/>
                          <a:latin typeface="inherit"/>
                          <a:ea typeface="+mn-ea"/>
                          <a:cs typeface="+mn-cs"/>
                          <a:hlinkClick r:id="rId3">
                            <a:extLst>
                              <a:ext uri="{A12FA001-AC4F-418D-AE19-62706E023703}">
                                <ahyp:hlinkClr xmlns:ahyp="http://schemas.microsoft.com/office/drawing/2018/hyperlinkcolor" val="tx"/>
                              </a:ext>
                            </a:extLst>
                          </a:hlinkClick>
                        </a:rPr>
                        <a:t>parameterized te</a:t>
                      </a:r>
                      <a:r>
                        <a:rPr lang="en-US" sz="1600" b="0" u="none" kern="1200" dirty="0">
                          <a:solidFill>
                            <a:schemeClr val="tx1"/>
                          </a:solidFill>
                          <a:effectLst/>
                          <a:latin typeface="inherit"/>
                          <a:ea typeface="+mn-ea"/>
                          <a:cs typeface="+mn-cs"/>
                        </a:rPr>
                        <a:t>st.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8960458"/>
                  </a:ext>
                </a:extLst>
              </a:tr>
              <a:tr h="446455">
                <a:tc>
                  <a:txBody>
                    <a:bodyPr/>
                    <a:lstStyle/>
                    <a:p>
                      <a:pPr algn="l" rtl="0" fontAlgn="t"/>
                      <a:r>
                        <a:rPr lang="en-US" sz="1600" b="0" u="none">
                          <a:effectLst/>
                          <a:latin typeface="inherit"/>
                        </a:rPr>
                        <a:t>@RepeatedTest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template for a </a:t>
                      </a:r>
                      <a:r>
                        <a:rPr lang="en-US" sz="1600" b="0" u="none" kern="1200" dirty="0">
                          <a:solidFill>
                            <a:schemeClr val="tx1"/>
                          </a:solidFill>
                          <a:effectLst/>
                          <a:latin typeface="inherit"/>
                          <a:ea typeface="+mn-ea"/>
                          <a:cs typeface="+mn-cs"/>
                          <a:hlinkClick r:id="rId4">
                            <a:extLst>
                              <a:ext uri="{A12FA001-AC4F-418D-AE19-62706E023703}">
                                <ahyp:hlinkClr xmlns:ahyp="http://schemas.microsoft.com/office/drawing/2018/hyperlinkcolor" val="tx"/>
                              </a:ext>
                            </a:extLst>
                          </a:hlinkClick>
                        </a:rPr>
                        <a:t>repeated test</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85088554"/>
                  </a:ext>
                </a:extLst>
              </a:tr>
              <a:tr h="432048">
                <a:tc>
                  <a:txBody>
                    <a:bodyPr/>
                    <a:lstStyle/>
                    <a:p>
                      <a:pPr algn="l" rtl="0" fontAlgn="t"/>
                      <a:r>
                        <a:rPr lang="en-US" sz="1600" b="0" u="none">
                          <a:effectLst/>
                          <a:latin typeface="inherit"/>
                        </a:rPr>
                        <a:t>@TestFactory</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factory for </a:t>
                      </a:r>
                      <a:r>
                        <a:rPr lang="en-US" sz="1600" b="0" u="none" kern="1200" dirty="0">
                          <a:solidFill>
                            <a:schemeClr val="tx1"/>
                          </a:solidFill>
                          <a:effectLst/>
                          <a:latin typeface="inherit"/>
                          <a:ea typeface="+mn-ea"/>
                          <a:cs typeface="+mn-cs"/>
                          <a:hlinkClick r:id="rId5">
                            <a:extLst>
                              <a:ext uri="{A12FA001-AC4F-418D-AE19-62706E023703}">
                                <ahyp:hlinkClr xmlns:ahyp="http://schemas.microsoft.com/office/drawing/2018/hyperlinkcolor" val="tx"/>
                              </a:ext>
                            </a:extLst>
                          </a:hlinkClick>
                        </a:rPr>
                        <a:t>dynamic tests</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36369007"/>
                  </a:ext>
                </a:extLst>
              </a:tr>
              <a:tr h="826225">
                <a:tc>
                  <a:txBody>
                    <a:bodyPr/>
                    <a:lstStyle/>
                    <a:p>
                      <a:pPr algn="l" rtl="0" fontAlgn="t"/>
                      <a:r>
                        <a:rPr lang="en-US" sz="1600" b="0" u="none">
                          <a:effectLst/>
                          <a:latin typeface="inherit"/>
                        </a:rPr>
                        <a:t>@TestTemplate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a:t>
                      </a:r>
                      <a:r>
                        <a:rPr lang="en-US" sz="1600" b="0" u="none" kern="1200" dirty="0">
                          <a:solidFill>
                            <a:schemeClr val="tx1"/>
                          </a:solidFill>
                          <a:effectLst/>
                          <a:latin typeface="inherit"/>
                          <a:ea typeface="+mn-ea"/>
                          <a:cs typeface="+mn-cs"/>
                          <a:hlinkClick r:id="rId6">
                            <a:extLst>
                              <a:ext uri="{A12FA001-AC4F-418D-AE19-62706E023703}">
                                <ahyp:hlinkClr xmlns:ahyp="http://schemas.microsoft.com/office/drawing/2018/hyperlinkcolor" val="tx"/>
                              </a:ext>
                            </a:extLst>
                          </a:hlinkClick>
                        </a:rPr>
                        <a:t>template for test cases</a:t>
                      </a:r>
                      <a:r>
                        <a:rPr lang="en-US" sz="1600" b="0" u="none" kern="1200" dirty="0">
                          <a:solidFill>
                            <a:schemeClr val="tx1"/>
                          </a:solidFill>
                          <a:effectLst/>
                          <a:latin typeface="inherit"/>
                          <a:ea typeface="+mn-ea"/>
                          <a:cs typeface="+mn-cs"/>
                        </a:rPr>
                        <a:t> designed to be invoked multiple times depending on the number of invocation contexts returned by the registered </a:t>
                      </a:r>
                      <a:r>
                        <a:rPr lang="en-US" sz="1600" b="0" u="none" kern="1200" dirty="0">
                          <a:solidFill>
                            <a:schemeClr val="tx1"/>
                          </a:solidFill>
                          <a:effectLst/>
                          <a:latin typeface="inherit"/>
                          <a:ea typeface="+mn-ea"/>
                          <a:cs typeface="+mn-cs"/>
                          <a:hlinkClick r:id="rId7">
                            <a:extLst>
                              <a:ext uri="{A12FA001-AC4F-418D-AE19-62706E023703}">
                                <ahyp:hlinkClr xmlns:ahyp="http://schemas.microsoft.com/office/drawing/2018/hyperlinkcolor" val="tx"/>
                              </a:ext>
                            </a:extLst>
                          </a:hlinkClick>
                        </a:rPr>
                        <a:t>providers</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66487985"/>
                  </a:ext>
                </a:extLst>
              </a:tr>
              <a:tr h="571391">
                <a:tc>
                  <a:txBody>
                    <a:bodyPr/>
                    <a:lstStyle/>
                    <a:p>
                      <a:pPr algn="l" rtl="0" fontAlgn="t"/>
                      <a:r>
                        <a:rPr lang="en-US" sz="1600" b="0" u="none">
                          <a:effectLst/>
                          <a:latin typeface="inherit"/>
                        </a:rPr>
                        <a:t>@TestMethodOrder</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Used to configure the </a:t>
                      </a:r>
                      <a:r>
                        <a:rPr lang="en-US" sz="1600" b="0" u="none" kern="1200" dirty="0">
                          <a:solidFill>
                            <a:schemeClr val="tx1"/>
                          </a:solidFill>
                          <a:effectLst/>
                          <a:latin typeface="inherit"/>
                          <a:ea typeface="+mn-ea"/>
                          <a:cs typeface="+mn-cs"/>
                          <a:hlinkClick r:id="rId8">
                            <a:extLst>
                              <a:ext uri="{A12FA001-AC4F-418D-AE19-62706E023703}">
                                <ahyp:hlinkClr xmlns:ahyp="http://schemas.microsoft.com/office/drawing/2018/hyperlinkcolor" val="tx"/>
                              </a:ext>
                            </a:extLst>
                          </a:hlinkClick>
                        </a:rPr>
                        <a:t>test method execution order</a:t>
                      </a:r>
                      <a:r>
                        <a:rPr lang="en-US" sz="1600" b="0" u="none" kern="1200" dirty="0">
                          <a:solidFill>
                            <a:schemeClr val="tx1"/>
                          </a:solidFill>
                          <a:effectLst/>
                          <a:latin typeface="inherit"/>
                          <a:ea typeface="+mn-ea"/>
                          <a:cs typeface="+mn-cs"/>
                        </a:rPr>
                        <a:t> for the annotated test class; similar to JUnit 4’s @</a:t>
                      </a:r>
                      <a:r>
                        <a:rPr lang="en-US" sz="1600" b="0" u="none" kern="1200" dirty="0" err="1">
                          <a:solidFill>
                            <a:schemeClr val="tx1"/>
                          </a:solidFill>
                          <a:effectLst/>
                          <a:latin typeface="inherit"/>
                          <a:ea typeface="+mn-ea"/>
                          <a:cs typeface="+mn-cs"/>
                        </a:rPr>
                        <a:t>FixMethodOrder</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02104645"/>
                  </a:ext>
                </a:extLst>
              </a:tr>
              <a:tr h="665761">
                <a:tc>
                  <a:txBody>
                    <a:bodyPr/>
                    <a:lstStyle/>
                    <a:p>
                      <a:pPr algn="l" rtl="0" fontAlgn="t"/>
                      <a:r>
                        <a:rPr lang="en-US" sz="1600" b="0" u="none">
                          <a:effectLst/>
                          <a:latin typeface="inherit"/>
                        </a:rPr>
                        <a:t>@TestInstance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Used to configure the </a:t>
                      </a:r>
                      <a:r>
                        <a:rPr lang="en-US" sz="1600" b="0" u="none" kern="1200" dirty="0">
                          <a:solidFill>
                            <a:schemeClr val="tx1"/>
                          </a:solidFill>
                          <a:effectLst/>
                          <a:latin typeface="inherit"/>
                          <a:ea typeface="+mn-ea"/>
                          <a:cs typeface="+mn-cs"/>
                          <a:hlinkClick r:id="rId9">
                            <a:extLst>
                              <a:ext uri="{A12FA001-AC4F-418D-AE19-62706E023703}">
                                <ahyp:hlinkClr xmlns:ahyp="http://schemas.microsoft.com/office/drawing/2018/hyperlinkcolor" val="tx"/>
                              </a:ext>
                            </a:extLst>
                          </a:hlinkClick>
                        </a:rPr>
                        <a:t>test instance lifecycle</a:t>
                      </a:r>
                      <a:r>
                        <a:rPr lang="en-US" sz="1600" b="0" u="none" kern="1200" dirty="0">
                          <a:solidFill>
                            <a:schemeClr val="tx1"/>
                          </a:solidFill>
                          <a:effectLst/>
                          <a:latin typeface="inherit"/>
                          <a:ea typeface="+mn-ea"/>
                          <a:cs typeface="+mn-cs"/>
                        </a:rPr>
                        <a:t> for the annotated test class.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35965371"/>
                  </a:ext>
                </a:extLst>
              </a:tr>
              <a:tr h="456903">
                <a:tc>
                  <a:txBody>
                    <a:bodyPr/>
                    <a:lstStyle/>
                    <a:p>
                      <a:pPr algn="l" rtl="0" fontAlgn="t"/>
                      <a:r>
                        <a:rPr lang="en-US" sz="1600" b="0" u="none">
                          <a:effectLst/>
                          <a:latin typeface="inherit"/>
                        </a:rPr>
                        <a:t>@DisplayName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Declares a custom </a:t>
                      </a:r>
                      <a:r>
                        <a:rPr lang="en-US" sz="1600" b="0" u="none" kern="1200" dirty="0">
                          <a:solidFill>
                            <a:schemeClr val="tx1"/>
                          </a:solidFill>
                          <a:effectLst/>
                          <a:latin typeface="inherit"/>
                          <a:ea typeface="+mn-ea"/>
                          <a:cs typeface="+mn-cs"/>
                          <a:hlinkClick r:id="rId10">
                            <a:extLst>
                              <a:ext uri="{A12FA001-AC4F-418D-AE19-62706E023703}">
                                <ahyp:hlinkClr xmlns:ahyp="http://schemas.microsoft.com/office/drawing/2018/hyperlinkcolor" val="tx"/>
                              </a:ext>
                            </a:extLst>
                          </a:hlinkClick>
                        </a:rPr>
                        <a:t>display name</a:t>
                      </a:r>
                      <a:r>
                        <a:rPr lang="en-US" sz="1600" b="0" u="none" kern="1200" dirty="0">
                          <a:solidFill>
                            <a:schemeClr val="tx1"/>
                          </a:solidFill>
                          <a:effectLst/>
                          <a:latin typeface="inherit"/>
                          <a:ea typeface="+mn-ea"/>
                          <a:cs typeface="+mn-cs"/>
                        </a:rPr>
                        <a:t> for the test class or test method.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81655914"/>
                  </a:ext>
                </a:extLst>
              </a:tr>
              <a:tr h="171657">
                <a:tc>
                  <a:txBody>
                    <a:bodyPr/>
                    <a:lstStyle/>
                    <a:p>
                      <a:pPr algn="l" rtl="0" fontAlgn="t"/>
                      <a:r>
                        <a:rPr lang="en-US" sz="1600" b="0" dirty="0">
                          <a:effectLst/>
                          <a:latin typeface="inherit"/>
                        </a:rPr>
                        <a:t>@</a:t>
                      </a:r>
                      <a:r>
                        <a:rPr lang="en-US" sz="1600" b="0" dirty="0" err="1">
                          <a:effectLst/>
                          <a:latin typeface="inherit"/>
                        </a:rPr>
                        <a:t>DisplayNameGeneration</a:t>
                      </a:r>
                      <a:endParaRPr lang="en-US" sz="1600" b="0" dirty="0">
                        <a:effectLst/>
                        <a:latin typeface="inherit"/>
                      </a:endParaRP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Declares a </a:t>
                      </a:r>
                      <a:r>
                        <a:rPr lang="en-US" sz="1600" b="0" u="none" kern="1200" dirty="0">
                          <a:solidFill>
                            <a:schemeClr val="tx1"/>
                          </a:solidFill>
                          <a:effectLst/>
                          <a:latin typeface="inherit"/>
                          <a:ea typeface="+mn-ea"/>
                          <a:cs typeface="+mn-cs"/>
                        </a:rPr>
                        <a:t>custom </a:t>
                      </a:r>
                      <a:r>
                        <a:rPr lang="en-US" sz="1600" b="0" u="none" kern="1200" dirty="0">
                          <a:solidFill>
                            <a:schemeClr val="tx1"/>
                          </a:solidFill>
                          <a:effectLst/>
                          <a:latin typeface="inherit"/>
                          <a:ea typeface="+mn-ea"/>
                          <a:cs typeface="+mn-cs"/>
                          <a:hlinkClick r:id="rId11">
                            <a:extLst>
                              <a:ext uri="{A12FA001-AC4F-418D-AE19-62706E023703}">
                                <ahyp:hlinkClr xmlns:ahyp="http://schemas.microsoft.com/office/drawing/2018/hyperlinkcolor" val="tx"/>
                              </a:ext>
                            </a:extLst>
                          </a:hlinkClick>
                        </a:rPr>
                        <a:t>display name generator</a:t>
                      </a:r>
                      <a:r>
                        <a:rPr lang="en-US" sz="1600" b="0" u="none" kern="1200" dirty="0">
                          <a:solidFill>
                            <a:schemeClr val="tx1"/>
                          </a:solidFill>
                          <a:effectLst/>
                          <a:latin typeface="inherit"/>
                          <a:ea typeface="+mn-ea"/>
                          <a:cs typeface="+mn-cs"/>
                        </a:rPr>
                        <a:t> for the </a:t>
                      </a:r>
                      <a:r>
                        <a:rPr lang="en-US" sz="1600" b="0" dirty="0">
                          <a:effectLst/>
                          <a:latin typeface="inherit"/>
                        </a:rPr>
                        <a:t>test class. Such annotations are </a:t>
                      </a:r>
                      <a:r>
                        <a:rPr lang="en-US" sz="1600" b="0" i="1" dirty="0">
                          <a:effectLst/>
                          <a:latin typeface="inherit"/>
                        </a:rPr>
                        <a:t>inherited</a:t>
                      </a:r>
                      <a:r>
                        <a:rPr lang="en-US" sz="1600" b="0" dirty="0">
                          <a:effectLst/>
                          <a:latin typeface="inherit"/>
                        </a:rPr>
                        <a: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648475919"/>
                  </a:ext>
                </a:extLst>
              </a:tr>
              <a:tr h="171657">
                <a:tc>
                  <a:txBody>
                    <a:bodyPr/>
                    <a:lstStyle/>
                    <a:p>
                      <a:pPr algn="l" rtl="0" fontAlgn="t"/>
                      <a:r>
                        <a:rPr lang="en-US" sz="1600" b="0" dirty="0">
                          <a:effectLst/>
                          <a:latin typeface="inherit"/>
                        </a:rPr>
                        <a:t>@Tag</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declare </a:t>
                      </a:r>
                      <a:r>
                        <a:rPr lang="en-US" sz="1600" b="0" u="sng" dirty="0">
                          <a:solidFill>
                            <a:srgbClr val="2156A5"/>
                          </a:solidFill>
                          <a:effectLst/>
                          <a:latin typeface="inherit"/>
                          <a:hlinkClick r:id="rId12"/>
                        </a:rPr>
                        <a:t>tags for filtering tests</a:t>
                      </a:r>
                      <a:r>
                        <a:rPr lang="en-US" sz="1600" b="0" dirty="0">
                          <a:effectLst/>
                          <a:latin typeface="inherit"/>
                        </a:rPr>
                        <a:t>, either at the class or method level.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10935697"/>
                  </a:ext>
                </a:extLst>
              </a:tr>
            </a:tbl>
          </a:graphicData>
        </a:graphic>
      </p:graphicFrame>
    </p:spTree>
    <p:extLst>
      <p:ext uri="{BB962C8B-B14F-4D97-AF65-F5344CB8AC3E}">
        <p14:creationId xmlns:p14="http://schemas.microsoft.com/office/powerpoint/2010/main" val="187395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2/3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3711058252"/>
              </p:ext>
            </p:extLst>
          </p:nvPr>
        </p:nvGraphicFramePr>
        <p:xfrm>
          <a:off x="539552" y="688800"/>
          <a:ext cx="8208912" cy="3728760"/>
        </p:xfrm>
        <a:graphic>
          <a:graphicData uri="http://schemas.openxmlformats.org/drawingml/2006/table">
            <a:tbl>
              <a:tblPr/>
              <a:tblGrid>
                <a:gridCol w="1807467">
                  <a:extLst>
                    <a:ext uri="{9D8B030D-6E8A-4147-A177-3AD203B41FA5}">
                      <a16:colId xmlns:a16="http://schemas.microsoft.com/office/drawing/2014/main" val="215470676"/>
                    </a:ext>
                  </a:extLst>
                </a:gridCol>
                <a:gridCol w="6401445">
                  <a:extLst>
                    <a:ext uri="{9D8B030D-6E8A-4147-A177-3AD203B41FA5}">
                      <a16:colId xmlns:a16="http://schemas.microsoft.com/office/drawing/2014/main" val="1779125966"/>
                    </a:ext>
                  </a:extLst>
                </a:gridCol>
              </a:tblGrid>
              <a:tr h="67977">
                <a:tc>
                  <a:txBody>
                    <a:bodyPr/>
                    <a:lstStyle/>
                    <a:p>
                      <a:pPr algn="l" rtl="0" fontAlgn="t"/>
                      <a:r>
                        <a:rPr lang="en-US" sz="1600" b="1">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430857">
                <a:tc>
                  <a:txBody>
                    <a:bodyPr/>
                    <a:lstStyle/>
                    <a:p>
                      <a:pPr algn="l" rtl="0" fontAlgn="t"/>
                      <a:r>
                        <a:rPr lang="en-US" sz="1600" b="0">
                          <a:effectLst/>
                          <a:latin typeface="inherit"/>
                        </a:rPr>
                        <a:t>@BeforeEach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before </a:t>
                      </a:r>
                      <a:r>
                        <a:rPr lang="en-US" sz="1600" b="1" dirty="0">
                          <a:effectLst/>
                          <a:latin typeface="inherit"/>
                        </a:rPr>
                        <a:t>each</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or @</a:t>
                      </a:r>
                      <a:r>
                        <a:rPr lang="en-US" sz="1600" b="0" dirty="0" err="1">
                          <a:effectLst/>
                          <a:latin typeface="inherit"/>
                        </a:rPr>
                        <a:t>TestFactory</a:t>
                      </a:r>
                      <a:r>
                        <a:rPr lang="en-US" sz="1600" b="0" dirty="0">
                          <a:effectLst/>
                          <a:latin typeface="inherit"/>
                        </a:rPr>
                        <a:t> method in the current class</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07476742"/>
                  </a:ext>
                </a:extLst>
              </a:tr>
              <a:tr h="430857">
                <a:tc>
                  <a:txBody>
                    <a:bodyPr/>
                    <a:lstStyle/>
                    <a:p>
                      <a:pPr algn="l" rtl="0" fontAlgn="t"/>
                      <a:r>
                        <a:rPr lang="en-US" sz="1600" b="0">
                          <a:effectLst/>
                          <a:latin typeface="inherit"/>
                        </a:rPr>
                        <a:t>@AfterEach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after </a:t>
                      </a:r>
                      <a:r>
                        <a:rPr lang="en-US" sz="1600" b="1" dirty="0">
                          <a:effectLst/>
                          <a:latin typeface="inherit"/>
                        </a:rPr>
                        <a:t>each</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or @</a:t>
                      </a:r>
                      <a:r>
                        <a:rPr lang="en-US" sz="1600" b="0" dirty="0" err="1">
                          <a:effectLst/>
                          <a:latin typeface="inherit"/>
                        </a:rPr>
                        <a:t>TestFactory</a:t>
                      </a:r>
                      <a:r>
                        <a:rPr lang="en-US" sz="1600" b="0" dirty="0">
                          <a:effectLst/>
                          <a:latin typeface="inherit"/>
                        </a:rPr>
                        <a:t> method in the current class</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236520876"/>
                  </a:ext>
                </a:extLst>
              </a:tr>
              <a:tr h="586377">
                <a:tc>
                  <a:txBody>
                    <a:bodyPr/>
                    <a:lstStyle/>
                    <a:p>
                      <a:pPr algn="l" rtl="0" fontAlgn="t"/>
                      <a:r>
                        <a:rPr lang="en-US" sz="1600" b="0">
                          <a:effectLst/>
                          <a:latin typeface="inherit"/>
                        </a:rPr>
                        <a:t>@BeforeAll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before</a:t>
                      </a:r>
                      <a:r>
                        <a:rPr lang="en-US" sz="1600" b="0" dirty="0">
                          <a:effectLst/>
                          <a:latin typeface="inherit"/>
                        </a:rPr>
                        <a:t> </a:t>
                      </a:r>
                      <a:r>
                        <a:rPr lang="en-US" sz="1600" b="1" dirty="0">
                          <a:effectLst/>
                          <a:latin typeface="inherit"/>
                        </a:rPr>
                        <a:t>all</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and @</a:t>
                      </a:r>
                      <a:r>
                        <a:rPr lang="en-US" sz="1600" b="0" dirty="0" err="1">
                          <a:effectLst/>
                          <a:latin typeface="inherit"/>
                        </a:rPr>
                        <a:t>TestFactory</a:t>
                      </a:r>
                      <a:r>
                        <a:rPr lang="en-US" sz="1600" b="0" dirty="0">
                          <a:effectLst/>
                          <a:latin typeface="inherit"/>
                        </a:rPr>
                        <a:t> methods in the current class. Such methods must be static (unless the "per-class" </a:t>
                      </a:r>
                      <a:r>
                        <a:rPr lang="en-US" sz="1600" b="0" u="sng" dirty="0">
                          <a:solidFill>
                            <a:srgbClr val="2156A5"/>
                          </a:solidFill>
                          <a:effectLst/>
                          <a:latin typeface="inherit"/>
                          <a:hlinkClick r:id="rId3"/>
                        </a:rPr>
                        <a:t>test instance lifecycle</a:t>
                      </a:r>
                      <a:r>
                        <a:rPr lang="en-US" sz="1600" b="0" dirty="0">
                          <a:effectLst/>
                          <a:latin typeface="inherit"/>
                        </a:rPr>
                        <a:t> is used).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0305845"/>
                  </a:ext>
                </a:extLst>
              </a:tr>
              <a:tr h="534537">
                <a:tc>
                  <a:txBody>
                    <a:bodyPr/>
                    <a:lstStyle/>
                    <a:p>
                      <a:pPr algn="l" rtl="0" fontAlgn="t"/>
                      <a:r>
                        <a:rPr lang="en-US" sz="1600" b="0">
                          <a:effectLst/>
                          <a:latin typeface="inherit"/>
                        </a:rPr>
                        <a:t>@AfterAll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after</a:t>
                      </a:r>
                      <a:r>
                        <a:rPr lang="en-US" sz="1600" b="0" dirty="0">
                          <a:effectLst/>
                          <a:latin typeface="inherit"/>
                        </a:rPr>
                        <a:t> </a:t>
                      </a:r>
                      <a:r>
                        <a:rPr lang="en-US" sz="1600" b="1" dirty="0">
                          <a:effectLst/>
                          <a:latin typeface="inherit"/>
                        </a:rPr>
                        <a:t>all</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and @</a:t>
                      </a:r>
                      <a:r>
                        <a:rPr lang="en-US" sz="1600" b="0" dirty="0" err="1">
                          <a:effectLst/>
                          <a:latin typeface="inherit"/>
                        </a:rPr>
                        <a:t>TestFactory</a:t>
                      </a:r>
                      <a:r>
                        <a:rPr lang="en-US" sz="1600" b="0" dirty="0">
                          <a:effectLst/>
                          <a:latin typeface="inherit"/>
                        </a:rPr>
                        <a:t> methods in the current class. Such methods must be static (unless the "per-class" </a:t>
                      </a:r>
                      <a:r>
                        <a:rPr lang="en-US" sz="1600" b="0" u="sng" dirty="0">
                          <a:solidFill>
                            <a:srgbClr val="2156A5"/>
                          </a:solidFill>
                          <a:effectLst/>
                          <a:latin typeface="inherit"/>
                          <a:hlinkClick r:id="rId3"/>
                        </a:rPr>
                        <a:t>test instance lifecycle</a:t>
                      </a:r>
                      <a:r>
                        <a:rPr lang="en-US" sz="1600" b="0" dirty="0">
                          <a:effectLst/>
                          <a:latin typeface="inherit"/>
                        </a:rPr>
                        <a:t> is used).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081208084"/>
                  </a:ext>
                </a:extLst>
              </a:tr>
            </a:tbl>
          </a:graphicData>
        </a:graphic>
      </p:graphicFrame>
    </p:spTree>
    <p:extLst>
      <p:ext uri="{BB962C8B-B14F-4D97-AF65-F5344CB8AC3E}">
        <p14:creationId xmlns:p14="http://schemas.microsoft.com/office/powerpoint/2010/main" val="154514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3/3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1371779648"/>
              </p:ext>
            </p:extLst>
          </p:nvPr>
        </p:nvGraphicFramePr>
        <p:xfrm>
          <a:off x="611560" y="1124744"/>
          <a:ext cx="8208912" cy="3025704"/>
        </p:xfrm>
        <a:graphic>
          <a:graphicData uri="http://schemas.openxmlformats.org/drawingml/2006/table">
            <a:tbl>
              <a:tblPr/>
              <a:tblGrid>
                <a:gridCol w="1807467">
                  <a:extLst>
                    <a:ext uri="{9D8B030D-6E8A-4147-A177-3AD203B41FA5}">
                      <a16:colId xmlns:a16="http://schemas.microsoft.com/office/drawing/2014/main" val="215470676"/>
                    </a:ext>
                  </a:extLst>
                </a:gridCol>
                <a:gridCol w="6401445">
                  <a:extLst>
                    <a:ext uri="{9D8B030D-6E8A-4147-A177-3AD203B41FA5}">
                      <a16:colId xmlns:a16="http://schemas.microsoft.com/office/drawing/2014/main" val="1779125966"/>
                    </a:ext>
                  </a:extLst>
                </a:gridCol>
              </a:tblGrid>
              <a:tr h="67977">
                <a:tc>
                  <a:txBody>
                    <a:bodyPr/>
                    <a:lstStyle/>
                    <a:p>
                      <a:pPr algn="l" rtl="0" fontAlgn="t"/>
                      <a:r>
                        <a:rPr lang="en-US" sz="1600" b="1">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379017">
                <a:tc>
                  <a:txBody>
                    <a:bodyPr/>
                    <a:lstStyle/>
                    <a:p>
                      <a:pPr algn="l" rtl="0" fontAlgn="t"/>
                      <a:r>
                        <a:rPr lang="en-US" sz="1600" b="0">
                          <a:effectLst/>
                          <a:latin typeface="inherit"/>
                        </a:rPr>
                        <a:t>@Nested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class is a non-static </a:t>
                      </a:r>
                      <a:r>
                        <a:rPr lang="en-US" sz="1600" b="0" u="sng" dirty="0">
                          <a:solidFill>
                            <a:srgbClr val="2156A5"/>
                          </a:solidFill>
                          <a:effectLst/>
                          <a:latin typeface="inherit"/>
                          <a:hlinkClick r:id="rId3"/>
                        </a:rPr>
                        <a:t>nested test class</a:t>
                      </a:r>
                      <a:r>
                        <a:rPr lang="en-US" sz="1600" b="0" dirty="0">
                          <a:effectLst/>
                          <a:latin typeface="inherit"/>
                        </a:rPr>
                        <a:t>. @</a:t>
                      </a:r>
                      <a:r>
                        <a:rPr lang="en-US" sz="1600" b="0" dirty="0" err="1">
                          <a:effectLst/>
                          <a:latin typeface="inherit"/>
                        </a:rPr>
                        <a:t>BeforeAll</a:t>
                      </a:r>
                      <a:r>
                        <a:rPr lang="en-US" sz="1600" b="0" dirty="0">
                          <a:effectLst/>
                          <a:latin typeface="inherit"/>
                        </a:rPr>
                        <a:t> and @</a:t>
                      </a:r>
                      <a:r>
                        <a:rPr lang="en-US" sz="1600" b="0" dirty="0" err="1">
                          <a:effectLst/>
                          <a:latin typeface="inherit"/>
                        </a:rPr>
                        <a:t>AfterAll</a:t>
                      </a:r>
                      <a:r>
                        <a:rPr lang="en-US" sz="1600" b="0" dirty="0">
                          <a:effectLst/>
                          <a:latin typeface="inherit"/>
                        </a:rPr>
                        <a:t> methods cannot be used directly in a @Nested test class unless the "per-class" </a:t>
                      </a:r>
                      <a:r>
                        <a:rPr lang="en-US" sz="1600" b="0" u="sng" dirty="0">
                          <a:solidFill>
                            <a:srgbClr val="2156A5"/>
                          </a:solidFill>
                          <a:effectLst/>
                          <a:latin typeface="inherit"/>
                          <a:hlinkClick r:id="rId4"/>
                        </a:rPr>
                        <a:t>test instance lifecycle</a:t>
                      </a:r>
                      <a:r>
                        <a:rPr lang="en-US" sz="1600" b="0" dirty="0">
                          <a:effectLst/>
                          <a:latin typeface="inherit"/>
                        </a:rPr>
                        <a:t> is used.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682158816"/>
                  </a:ext>
                </a:extLst>
              </a:tr>
              <a:tr h="171657">
                <a:tc>
                  <a:txBody>
                    <a:bodyPr/>
                    <a:lstStyle/>
                    <a:p>
                      <a:pPr algn="l" rtl="0" fontAlgn="t"/>
                      <a:r>
                        <a:rPr lang="en-US" sz="1600" b="0">
                          <a:effectLst/>
                          <a:latin typeface="inherit"/>
                        </a:rPr>
                        <a:t>@Disabled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5"/>
                        </a:rPr>
                        <a:t>disable</a:t>
                      </a:r>
                      <a:r>
                        <a:rPr lang="en-US" sz="1600" b="0" dirty="0">
                          <a:effectLst/>
                          <a:latin typeface="inherit"/>
                        </a:rPr>
                        <a:t> a test class or test method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80263000"/>
                  </a:ext>
                </a:extLst>
              </a:tr>
              <a:tr h="223497">
                <a:tc>
                  <a:txBody>
                    <a:bodyPr/>
                    <a:lstStyle/>
                    <a:p>
                      <a:pPr algn="l" rtl="0" fontAlgn="t"/>
                      <a:r>
                        <a:rPr lang="en-US" sz="1600" b="0">
                          <a:effectLst/>
                          <a:latin typeface="inherit"/>
                        </a:rPr>
                        <a:t>@Timeout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fail a test, test factory, test template, or lifecycle method if its execution exceeds a given duration.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78813648"/>
                  </a:ext>
                </a:extLst>
              </a:tr>
              <a:tr h="119817">
                <a:tc>
                  <a:txBody>
                    <a:bodyPr/>
                    <a:lstStyle/>
                    <a:p>
                      <a:pPr algn="l" rtl="0" fontAlgn="t"/>
                      <a:r>
                        <a:rPr lang="en-US" sz="1600" b="0">
                          <a:effectLst/>
                          <a:latin typeface="inherit"/>
                        </a:rPr>
                        <a:t>@ExtendWith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6"/>
                        </a:rPr>
                        <a:t>register extensions declaratively</a:t>
                      </a:r>
                      <a:r>
                        <a:rPr lang="en-US" sz="1600" b="0" dirty="0">
                          <a:effectLst/>
                          <a:latin typeface="inherit"/>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98727853"/>
                  </a:ext>
                </a:extLst>
              </a:tr>
              <a:tr h="171657">
                <a:tc>
                  <a:txBody>
                    <a:bodyPr/>
                    <a:lstStyle/>
                    <a:p>
                      <a:pPr algn="l" rtl="0" fontAlgn="t"/>
                      <a:r>
                        <a:rPr lang="en-US" sz="1600" b="0">
                          <a:effectLst/>
                          <a:latin typeface="inherit"/>
                        </a:rPr>
                        <a:t>@RegisterExtension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7"/>
                        </a:rPr>
                        <a:t>register extensions programmatically</a:t>
                      </a:r>
                      <a:r>
                        <a:rPr lang="en-US" sz="1600" b="0" dirty="0">
                          <a:effectLst/>
                          <a:latin typeface="inherit"/>
                        </a:rPr>
                        <a:t> via fields.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99980890"/>
                  </a:ext>
                </a:extLst>
              </a:tr>
              <a:tr h="223497">
                <a:tc>
                  <a:txBody>
                    <a:bodyPr/>
                    <a:lstStyle/>
                    <a:p>
                      <a:pPr algn="l" rtl="0" fontAlgn="t"/>
                      <a:r>
                        <a:rPr lang="en-US" sz="1600" b="0">
                          <a:effectLst/>
                          <a:latin typeface="inherit"/>
                        </a:rPr>
                        <a:t>@TempDir</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supply a </a:t>
                      </a:r>
                      <a:r>
                        <a:rPr lang="en-US" sz="1600" b="0" u="sng" dirty="0">
                          <a:solidFill>
                            <a:srgbClr val="2156A5"/>
                          </a:solidFill>
                          <a:effectLst/>
                          <a:latin typeface="inherit"/>
                          <a:hlinkClick r:id="rId8"/>
                        </a:rPr>
                        <a:t>temporary directory</a:t>
                      </a:r>
                      <a:r>
                        <a:rPr lang="en-US" sz="1600" b="0" dirty="0">
                          <a:effectLst/>
                          <a:latin typeface="inherit"/>
                        </a:rPr>
                        <a:t> via field injection or parameter injection in a lifecycle method or test method; located in the </a:t>
                      </a:r>
                      <a:r>
                        <a:rPr lang="en-US" sz="1600" b="0" dirty="0" err="1">
                          <a:effectLst/>
                          <a:latin typeface="inherit"/>
                        </a:rPr>
                        <a:t>org.junit.jupiter.api.io</a:t>
                      </a:r>
                      <a:r>
                        <a:rPr lang="en-US" sz="1600" b="0" dirty="0">
                          <a:effectLst/>
                          <a:latin typeface="inherit"/>
                        </a:rPr>
                        <a:t> package.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09415965"/>
                  </a:ext>
                </a:extLst>
              </a:tr>
            </a:tbl>
          </a:graphicData>
        </a:graphic>
      </p:graphicFrame>
    </p:spTree>
    <p:extLst>
      <p:ext uri="{BB962C8B-B14F-4D97-AF65-F5344CB8AC3E}">
        <p14:creationId xmlns:p14="http://schemas.microsoft.com/office/powerpoint/2010/main" val="362008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in JUnit5</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4" name="Rectangle 3">
            <a:extLst>
              <a:ext uri="{FF2B5EF4-FFF2-40B4-BE49-F238E27FC236}">
                <a16:creationId xmlns:a16="http://schemas.microsoft.com/office/drawing/2014/main" id="{FB5B784A-CD6C-B943-BF81-F2FD7514DC69}"/>
              </a:ext>
            </a:extLst>
          </p:cNvPr>
          <p:cNvSpPr/>
          <p:nvPr/>
        </p:nvSpPr>
        <p:spPr>
          <a:xfrm>
            <a:off x="539552" y="612845"/>
            <a:ext cx="7488832" cy="6186309"/>
          </a:xfrm>
          <a:prstGeom prst="rect">
            <a:avLst/>
          </a:prstGeom>
        </p:spPr>
        <p:txBody>
          <a:bodyPr wrap="square">
            <a:spAutoFit/>
          </a:bodyPr>
          <a:lstStyle/>
          <a:p>
            <a:r>
              <a:rPr lang="en-US" b="1" dirty="0">
                <a:solidFill>
                  <a:srgbClr val="000000"/>
                </a:solidFill>
                <a:latin typeface="Droid Sans Mono"/>
              </a:rPr>
              <a:t>import</a:t>
            </a:r>
            <a:r>
              <a:rPr lang="en-US" dirty="0">
                <a:latin typeface="Droid Sans Mono"/>
              </a:rPr>
              <a:t> </a:t>
            </a:r>
            <a:r>
              <a:rPr lang="en-US" dirty="0">
                <a:solidFill>
                  <a:srgbClr val="555555"/>
                </a:solidFill>
                <a:latin typeface="Droid Sans Mono"/>
              </a:rPr>
              <a:t>static</a:t>
            </a:r>
            <a:r>
              <a:rPr lang="en-US" dirty="0">
                <a:latin typeface="Droid Sans Mono"/>
              </a:rPr>
              <a:t> </a:t>
            </a:r>
            <a:r>
              <a:rPr lang="en-US" dirty="0" err="1">
                <a:latin typeface="Droid Sans Mono"/>
              </a:rPr>
              <a:t>org</a:t>
            </a:r>
            <a:r>
              <a:rPr lang="en-US" b="1" dirty="0" err="1">
                <a:solidFill>
                  <a:srgbClr val="000000"/>
                </a:solidFill>
                <a:latin typeface="Droid Sans Mono"/>
              </a:rPr>
              <a:t>.</a:t>
            </a:r>
            <a:r>
              <a:rPr lang="en-US" dirty="0" err="1">
                <a:solidFill>
                  <a:srgbClr val="008080"/>
                </a:solidFill>
                <a:latin typeface="Droid Sans Mono"/>
              </a:rPr>
              <a:t>junit</a:t>
            </a:r>
            <a:r>
              <a:rPr lang="en-US" b="1" dirty="0" err="1">
                <a:solidFill>
                  <a:srgbClr val="000000"/>
                </a:solidFill>
                <a:latin typeface="Droid Sans Mono"/>
              </a:rPr>
              <a:t>.</a:t>
            </a:r>
            <a:r>
              <a:rPr lang="en-US" dirty="0" err="1">
                <a:solidFill>
                  <a:srgbClr val="008080"/>
                </a:solidFill>
                <a:latin typeface="Droid Sans Mono"/>
              </a:rPr>
              <a:t>jupiter</a:t>
            </a:r>
            <a:r>
              <a:rPr lang="en-US" b="1" dirty="0" err="1">
                <a:solidFill>
                  <a:srgbClr val="000000"/>
                </a:solidFill>
                <a:latin typeface="Droid Sans Mono"/>
              </a:rPr>
              <a:t>.</a:t>
            </a:r>
            <a:r>
              <a:rPr lang="en-US" dirty="0" err="1">
                <a:solidFill>
                  <a:srgbClr val="008080"/>
                </a:solidFill>
                <a:latin typeface="Droid Sans Mono"/>
              </a:rPr>
              <a:t>api</a:t>
            </a:r>
            <a:r>
              <a:rPr lang="en-US" b="1" dirty="0" err="1">
                <a:solidFill>
                  <a:srgbClr val="000000"/>
                </a:solidFill>
                <a:latin typeface="Droid Sans Mono"/>
              </a:rPr>
              <a:t>.</a:t>
            </a:r>
            <a:r>
              <a:rPr lang="en-US" dirty="0" err="1">
                <a:solidFill>
                  <a:srgbClr val="008080"/>
                </a:solidFill>
                <a:latin typeface="Droid Sans Mono"/>
              </a:rPr>
              <a:t>Assertions</a:t>
            </a:r>
            <a:r>
              <a:rPr lang="en-US" b="1" dirty="0" err="1">
                <a:solidFill>
                  <a:srgbClr val="000000"/>
                </a:solidFill>
                <a:latin typeface="Droid Sans Mono"/>
              </a:rPr>
              <a:t>.</a:t>
            </a:r>
            <a:r>
              <a:rPr lang="en-US" dirty="0" err="1">
                <a:solidFill>
                  <a:srgbClr val="008080"/>
                </a:solidFill>
                <a:latin typeface="Droid Sans Mono"/>
              </a:rPr>
              <a:t>fail</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import</a:t>
            </a:r>
            <a:r>
              <a:rPr lang="en-US" dirty="0">
                <a:latin typeface="Droid Sans Mono"/>
              </a:rPr>
              <a:t> </a:t>
            </a:r>
            <a:r>
              <a:rPr lang="en-US" dirty="0">
                <a:solidFill>
                  <a:srgbClr val="555555"/>
                </a:solidFill>
                <a:latin typeface="Droid Sans Mono"/>
              </a:rPr>
              <a:t>static</a:t>
            </a:r>
            <a:r>
              <a:rPr lang="en-US" dirty="0">
                <a:latin typeface="Droid Sans Mono"/>
              </a:rPr>
              <a:t> </a:t>
            </a:r>
            <a:r>
              <a:rPr lang="en-US" dirty="0" err="1">
                <a:latin typeface="Droid Sans Mono"/>
              </a:rPr>
              <a:t>org</a:t>
            </a:r>
            <a:r>
              <a:rPr lang="en-US" b="1" dirty="0" err="1">
                <a:solidFill>
                  <a:srgbClr val="000000"/>
                </a:solidFill>
                <a:latin typeface="Droid Sans Mono"/>
              </a:rPr>
              <a:t>.</a:t>
            </a:r>
            <a:r>
              <a:rPr lang="en-US" dirty="0" err="1">
                <a:solidFill>
                  <a:srgbClr val="008080"/>
                </a:solidFill>
                <a:latin typeface="Droid Sans Mono"/>
              </a:rPr>
              <a:t>junit</a:t>
            </a:r>
            <a:r>
              <a:rPr lang="en-US" b="1" dirty="0" err="1">
                <a:solidFill>
                  <a:srgbClr val="000000"/>
                </a:solidFill>
                <a:latin typeface="Droid Sans Mono"/>
              </a:rPr>
              <a:t>.</a:t>
            </a:r>
            <a:r>
              <a:rPr lang="en-US" dirty="0" err="1">
                <a:solidFill>
                  <a:srgbClr val="008080"/>
                </a:solidFill>
                <a:latin typeface="Droid Sans Mono"/>
              </a:rPr>
              <a:t>jupiter</a:t>
            </a:r>
            <a:r>
              <a:rPr lang="en-US" b="1" dirty="0" err="1">
                <a:solidFill>
                  <a:srgbClr val="000000"/>
                </a:solidFill>
                <a:latin typeface="Droid Sans Mono"/>
              </a:rPr>
              <a:t>.</a:t>
            </a:r>
            <a:r>
              <a:rPr lang="en-US" dirty="0" err="1">
                <a:solidFill>
                  <a:srgbClr val="008080"/>
                </a:solidFill>
                <a:latin typeface="Droid Sans Mono"/>
              </a:rPr>
              <a:t>api</a:t>
            </a:r>
            <a:r>
              <a:rPr lang="en-US" b="1" dirty="0" err="1">
                <a:solidFill>
                  <a:srgbClr val="000000"/>
                </a:solidFill>
                <a:latin typeface="Droid Sans Mono"/>
              </a:rPr>
              <a:t>.</a:t>
            </a:r>
            <a:r>
              <a:rPr lang="en-US" dirty="0" err="1">
                <a:solidFill>
                  <a:srgbClr val="008080"/>
                </a:solidFill>
                <a:latin typeface="Droid Sans Mono"/>
              </a:rPr>
              <a:t>Assumptions</a:t>
            </a:r>
            <a:r>
              <a:rPr lang="en-US" b="1" dirty="0" err="1">
                <a:solidFill>
                  <a:srgbClr val="000000"/>
                </a:solidFill>
                <a:latin typeface="Droid Sans Mono"/>
              </a:rPr>
              <a:t>.</a:t>
            </a:r>
            <a:r>
              <a:rPr lang="en-US" dirty="0" err="1">
                <a:solidFill>
                  <a:srgbClr val="008080"/>
                </a:solidFill>
                <a:latin typeface="Droid Sans Mono"/>
              </a:rPr>
              <a:t>assumeTrue</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import</a:t>
            </a:r>
            <a:r>
              <a:rPr lang="en-US" dirty="0">
                <a:latin typeface="Droid Sans Mono"/>
              </a:rPr>
              <a:t> </a:t>
            </a:r>
            <a:r>
              <a:rPr lang="en-US" dirty="0" err="1">
                <a:solidFill>
                  <a:srgbClr val="555555"/>
                </a:solidFill>
                <a:latin typeface="Droid Sans Mono"/>
              </a:rPr>
              <a:t>org.junit.jupiter.api</a:t>
            </a:r>
            <a:r>
              <a:rPr lang="en-US" dirty="0">
                <a:solidFill>
                  <a:srgbClr val="555555"/>
                </a:solidFill>
                <a:latin typeface="Droid Sans Mono"/>
              </a:rPr>
              <a:t>.*</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class</a:t>
            </a:r>
            <a:r>
              <a:rPr lang="en-US" dirty="0">
                <a:latin typeface="Droid Sans Mono"/>
              </a:rPr>
              <a:t> </a:t>
            </a:r>
            <a:r>
              <a:rPr lang="en-US" b="1" dirty="0" err="1">
                <a:solidFill>
                  <a:srgbClr val="445588"/>
                </a:solidFill>
                <a:latin typeface="Droid Sans Mono"/>
              </a:rPr>
              <a:t>StandardTests</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BeforeAll</a:t>
            </a:r>
            <a:r>
              <a:rPr lang="en-US" dirty="0">
                <a:latin typeface="Droid Sans Mono"/>
              </a:rPr>
              <a:t> </a:t>
            </a:r>
          </a:p>
          <a:p>
            <a:r>
              <a:rPr lang="en-US" b="1" dirty="0">
                <a:solidFill>
                  <a:srgbClr val="000000"/>
                </a:solidFill>
                <a:latin typeface="Droid Sans Mono"/>
              </a:rPr>
              <a:t>	static</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initAll</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BeforeEach</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init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succeedingTest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failingTest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fail</a:t>
            </a:r>
            <a:r>
              <a:rPr lang="en-US" b="1" dirty="0">
                <a:solidFill>
                  <a:srgbClr val="000000"/>
                </a:solidFill>
                <a:latin typeface="Droid Sans Mono"/>
              </a:rPr>
              <a:t>(</a:t>
            </a:r>
            <a:r>
              <a:rPr lang="en-US" dirty="0">
                <a:solidFill>
                  <a:srgbClr val="DD1144"/>
                </a:solidFill>
                <a:latin typeface="Droid Sans Mono"/>
              </a:rPr>
              <a:t>"a failing 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p>
          <a:p>
            <a:r>
              <a:rPr lang="en-US" b="1" dirty="0">
                <a:solidFill>
                  <a:srgbClr val="3C5D5D"/>
                </a:solidFill>
                <a:latin typeface="Droid Sans Mono"/>
              </a:rPr>
              <a:t>	@Disabled</a:t>
            </a:r>
            <a:r>
              <a:rPr lang="en-US" b="1" dirty="0">
                <a:solidFill>
                  <a:srgbClr val="000000"/>
                </a:solidFill>
                <a:latin typeface="Droid Sans Mono"/>
              </a:rPr>
              <a:t>(</a:t>
            </a:r>
            <a:r>
              <a:rPr lang="en-US" dirty="0">
                <a:solidFill>
                  <a:srgbClr val="DD1144"/>
                </a:solidFill>
                <a:latin typeface="Droid Sans Mono"/>
              </a:rPr>
              <a:t>"for demonstration purposes"</a:t>
            </a:r>
            <a:r>
              <a:rPr lang="en-US" b="1" dirty="0">
                <a:solidFill>
                  <a:srgbClr val="000000"/>
                </a:solidFill>
                <a:latin typeface="Droid Sans Mono"/>
              </a:rPr>
              <a:t>)</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skippedTest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i="1" dirty="0">
                <a:solidFill>
                  <a:srgbClr val="999988"/>
                </a:solidFill>
                <a:latin typeface="Droid Sans Mono"/>
              </a:rPr>
              <a:t>// not executed</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abortedTest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dirty="0" err="1">
                <a:latin typeface="Droid Sans Mono"/>
              </a:rPr>
              <a:t>assumeTrue</a:t>
            </a:r>
            <a:r>
              <a:rPr lang="en-US" b="1" dirty="0">
                <a:solidFill>
                  <a:srgbClr val="000000"/>
                </a:solidFill>
                <a:latin typeface="Droid Sans Mono"/>
              </a:rPr>
              <a:t>(</a:t>
            </a:r>
            <a:r>
              <a:rPr lang="en-US" dirty="0">
                <a:solidFill>
                  <a:srgbClr val="DD1144"/>
                </a:solidFill>
                <a:latin typeface="Droid Sans Mono"/>
              </a:rPr>
              <a:t>"</a:t>
            </a:r>
            <a:r>
              <a:rPr lang="en-US" dirty="0" err="1">
                <a:solidFill>
                  <a:srgbClr val="DD1144"/>
                </a:solidFill>
                <a:latin typeface="Droid Sans Mono"/>
              </a:rPr>
              <a:t>abc</a:t>
            </a:r>
            <a:r>
              <a:rPr lang="en-US" dirty="0">
                <a:solidFill>
                  <a:srgbClr val="DD1144"/>
                </a:solidFill>
                <a:latin typeface="Droid Sans Mono"/>
              </a:rPr>
              <a:t>"</a:t>
            </a:r>
            <a:r>
              <a:rPr lang="en-US" b="1" dirty="0">
                <a:solidFill>
                  <a:srgbClr val="000000"/>
                </a:solidFill>
                <a:latin typeface="Droid Sans Mono"/>
              </a:rPr>
              <a:t>.</a:t>
            </a:r>
            <a:r>
              <a:rPr lang="en-US" dirty="0">
                <a:solidFill>
                  <a:srgbClr val="008080"/>
                </a:solidFill>
                <a:latin typeface="Droid Sans Mono"/>
              </a:rPr>
              <a:t>contains</a:t>
            </a:r>
            <a:r>
              <a:rPr lang="en-US" b="1" dirty="0">
                <a:solidFill>
                  <a:srgbClr val="000000"/>
                </a:solidFill>
                <a:latin typeface="Droid Sans Mono"/>
              </a:rPr>
              <a:t>(</a:t>
            </a:r>
            <a:r>
              <a:rPr lang="en-US" dirty="0">
                <a:solidFill>
                  <a:srgbClr val="DD1144"/>
                </a:solidFill>
                <a:latin typeface="Droid Sans Mono"/>
              </a:rPr>
              <a:t>"Z"</a:t>
            </a:r>
            <a:r>
              <a:rPr lang="en-US" b="1" dirty="0">
                <a:solidFill>
                  <a:srgbClr val="000000"/>
                </a:solidFill>
                <a:latin typeface="Droid Sans Mono"/>
              </a:rPr>
              <a:t>));</a:t>
            </a:r>
            <a:r>
              <a:rPr lang="en-US" dirty="0">
                <a:latin typeface="Droid Sans Mono"/>
              </a:rPr>
              <a:t> </a:t>
            </a:r>
          </a:p>
          <a:p>
            <a:r>
              <a:rPr lang="en-US" dirty="0">
                <a:latin typeface="Droid Sans Mono"/>
              </a:rPr>
              <a:t>	fail</a:t>
            </a:r>
            <a:r>
              <a:rPr lang="en-US" b="1" dirty="0">
                <a:solidFill>
                  <a:srgbClr val="000000"/>
                </a:solidFill>
                <a:latin typeface="Droid Sans Mono"/>
              </a:rPr>
              <a:t>(</a:t>
            </a:r>
            <a:r>
              <a:rPr lang="en-US" dirty="0">
                <a:solidFill>
                  <a:srgbClr val="DD1144"/>
                </a:solidFill>
                <a:latin typeface="Droid Sans Mono"/>
              </a:rPr>
              <a:t>"test should have been aborted"</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	}</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AfterEach</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tearDown</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AfterAll</a:t>
            </a:r>
            <a:r>
              <a:rPr lang="en-US" dirty="0">
                <a:latin typeface="Droid Sans Mono"/>
              </a:rPr>
              <a:t> </a:t>
            </a:r>
          </a:p>
          <a:p>
            <a:r>
              <a:rPr lang="en-US" b="1" dirty="0">
                <a:solidFill>
                  <a:srgbClr val="000000"/>
                </a:solidFill>
                <a:latin typeface="Droid Sans Mono"/>
              </a:rPr>
              <a:t>	static</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tearDownAll</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	{</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a:t>
            </a:r>
            <a:endParaRPr lang="en-US" dirty="0"/>
          </a:p>
        </p:txBody>
      </p:sp>
    </p:spTree>
    <p:extLst>
      <p:ext uri="{BB962C8B-B14F-4D97-AF65-F5344CB8AC3E}">
        <p14:creationId xmlns:p14="http://schemas.microsoft.com/office/powerpoint/2010/main" val="202755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Assertions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390364" y="982111"/>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Assertions help in validating the expected output with actual output of a testcase. </a:t>
            </a:r>
          </a:p>
          <a:p>
            <a:pPr eaLnBrk="1" hangingPunct="1">
              <a:spcBef>
                <a:spcPct val="20000"/>
              </a:spcBef>
              <a:buFont typeface="Arial" panose="020B0604020202020204" pitchFamily="34" charset="0"/>
              <a:buChar char="•"/>
            </a:pPr>
            <a:r>
              <a:rPr lang="en-US" altLang="en-US" dirty="0"/>
              <a:t>To keep things simple, all JUnit Jupiter assertions are static methods in the </a:t>
            </a:r>
            <a:r>
              <a:rPr lang="en-US" altLang="en-US" dirty="0" err="1"/>
              <a:t>org.junit.jupiter.Assertions</a:t>
            </a:r>
            <a:r>
              <a:rPr lang="en-US" altLang="en-US" dirty="0"/>
              <a:t> class e.g. </a:t>
            </a:r>
            <a:r>
              <a:rPr lang="en-US" altLang="en-US" dirty="0" err="1"/>
              <a:t>assertEquals</a:t>
            </a:r>
            <a:r>
              <a:rPr lang="en-US" altLang="en-US" dirty="0"/>
              <a:t>(), </a:t>
            </a:r>
            <a:r>
              <a:rPr lang="en-US" altLang="en-US" dirty="0" err="1"/>
              <a:t>assertNotEquals</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390364" y="2765524"/>
            <a:ext cx="8430108" cy="3416320"/>
          </a:xfrm>
          <a:prstGeom prst="rect">
            <a:avLst/>
          </a:prstGeom>
          <a:ln>
            <a:solidFill>
              <a:schemeClr val="accent1"/>
            </a:solidFill>
          </a:ln>
        </p:spPr>
        <p:txBody>
          <a:bodyPr wrap="square">
            <a:spAutoFit/>
          </a:bodyPr>
          <a:lstStyle/>
          <a:p>
            <a:pPr fontAlgn="base"/>
            <a:r>
              <a:rPr lang="en-US" dirty="0"/>
              <a:t>void </a:t>
            </a:r>
            <a:r>
              <a:rPr lang="en-US" dirty="0" err="1"/>
              <a:t>testCase</a:t>
            </a:r>
            <a:r>
              <a:rPr lang="en-US" dirty="0"/>
              <a:t>() </a:t>
            </a:r>
          </a:p>
          <a:p>
            <a:pPr fontAlgn="base"/>
            <a:r>
              <a:rPr lang="en-US" dirty="0"/>
              <a:t>{</a:t>
            </a:r>
          </a:p>
          <a:p>
            <a:pPr fontAlgn="base"/>
            <a:r>
              <a:rPr lang="en-US" dirty="0"/>
              <a:t>    //Test will pass</a:t>
            </a:r>
          </a:p>
          <a:p>
            <a:pPr fontAlgn="base"/>
            <a:r>
              <a:rPr lang="en-US" dirty="0"/>
              <a:t>    </a:t>
            </a:r>
            <a:r>
              <a:rPr lang="en-US" dirty="0" err="1"/>
              <a:t>Assertions.assertNotEquals</a:t>
            </a:r>
            <a:r>
              <a:rPr lang="en-US" dirty="0"/>
              <a:t>(3, </a:t>
            </a:r>
            <a:r>
              <a:rPr lang="en-US" dirty="0" err="1"/>
              <a:t>Calculator.add</a:t>
            </a:r>
            <a:r>
              <a:rPr lang="en-US" dirty="0"/>
              <a:t>(2, 2));</a:t>
            </a:r>
          </a:p>
          <a:p>
            <a:pPr fontAlgn="base"/>
            <a:r>
              <a:rPr lang="en-US" dirty="0"/>
              <a:t>      </a:t>
            </a:r>
          </a:p>
          <a:p>
            <a:pPr fontAlgn="base"/>
            <a:r>
              <a:rPr lang="en-US" dirty="0"/>
              <a:t>    //Test will fail </a:t>
            </a:r>
          </a:p>
          <a:p>
            <a:pPr fontAlgn="base"/>
            <a:r>
              <a:rPr lang="en-US" dirty="0"/>
              <a:t>    </a:t>
            </a:r>
            <a:r>
              <a:rPr lang="en-US" dirty="0" err="1"/>
              <a:t>Assertions.assertNotEquals</a:t>
            </a:r>
            <a:r>
              <a:rPr lang="en-US" dirty="0"/>
              <a:t>(4, </a:t>
            </a:r>
            <a:r>
              <a:rPr lang="en-US" dirty="0" err="1"/>
              <a:t>Calculator.add</a:t>
            </a:r>
            <a:r>
              <a:rPr lang="en-US" dirty="0"/>
              <a:t>(2, 2), "</a:t>
            </a:r>
            <a:r>
              <a:rPr lang="en-US" dirty="0" err="1"/>
              <a:t>Calculator.add</a:t>
            </a:r>
            <a:r>
              <a:rPr lang="en-US" dirty="0"/>
              <a:t>(2, 2) test failed");</a:t>
            </a:r>
          </a:p>
          <a:p>
            <a:pPr fontAlgn="base"/>
            <a:r>
              <a:rPr lang="en-US" dirty="0"/>
              <a:t>      </a:t>
            </a:r>
          </a:p>
          <a:p>
            <a:pPr fontAlgn="base"/>
            <a:r>
              <a:rPr lang="en-US" dirty="0"/>
              <a:t>    //Test will fail </a:t>
            </a:r>
          </a:p>
          <a:p>
            <a:pPr fontAlgn="base"/>
            <a:r>
              <a:rPr lang="en-US" dirty="0"/>
              <a:t>    Supplier&lt;String&gt; </a:t>
            </a:r>
            <a:r>
              <a:rPr lang="en-US" dirty="0" err="1"/>
              <a:t>messageSupplier</a:t>
            </a:r>
            <a:r>
              <a:rPr lang="en-US" dirty="0"/>
              <a:t>  = ()-&gt; "</a:t>
            </a:r>
            <a:r>
              <a:rPr lang="en-US" dirty="0" err="1"/>
              <a:t>Calculator.add</a:t>
            </a:r>
            <a:r>
              <a:rPr lang="en-US" dirty="0"/>
              <a:t>(2, 2) test failed";</a:t>
            </a:r>
          </a:p>
          <a:p>
            <a:pPr fontAlgn="base"/>
            <a:r>
              <a:rPr lang="en-US" dirty="0"/>
              <a:t>    </a:t>
            </a:r>
            <a:r>
              <a:rPr lang="en-US" dirty="0" err="1"/>
              <a:t>Assertions.assertNotEquals</a:t>
            </a:r>
            <a:r>
              <a:rPr lang="en-US" dirty="0"/>
              <a:t>(4, </a:t>
            </a:r>
            <a:r>
              <a:rPr lang="en-US" dirty="0" err="1"/>
              <a:t>Calculator.add</a:t>
            </a:r>
            <a:r>
              <a:rPr lang="en-US" dirty="0"/>
              <a:t>(2, 2), </a:t>
            </a:r>
            <a:r>
              <a:rPr lang="en-US" dirty="0" err="1"/>
              <a:t>messageSupplier</a:t>
            </a:r>
            <a:r>
              <a:rPr lang="en-US" dirty="0"/>
              <a:t>);</a:t>
            </a:r>
          </a:p>
          <a:p>
            <a:pPr fontAlgn="base"/>
            <a:r>
              <a:rPr lang="en-US" dirty="0"/>
              <a:t>}</a:t>
            </a:r>
          </a:p>
        </p:txBody>
      </p:sp>
    </p:spTree>
    <p:extLst>
      <p:ext uri="{BB962C8B-B14F-4D97-AF65-F5344CB8AC3E}">
        <p14:creationId xmlns:p14="http://schemas.microsoft.com/office/powerpoint/2010/main" val="229136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Grouped Assertions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390364" y="954310"/>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In a grouped assertion all assertions are executed, and all // failures will be reported together.</a:t>
            </a:r>
          </a:p>
        </p:txBody>
      </p:sp>
      <p:sp>
        <p:nvSpPr>
          <p:cNvPr id="7" name="Rectangle 6">
            <a:extLst>
              <a:ext uri="{FF2B5EF4-FFF2-40B4-BE49-F238E27FC236}">
                <a16:creationId xmlns:a16="http://schemas.microsoft.com/office/drawing/2014/main" id="{0612722B-0D0F-C141-B194-B2588C079AA9}"/>
              </a:ext>
            </a:extLst>
          </p:cNvPr>
          <p:cNvSpPr/>
          <p:nvPr/>
        </p:nvSpPr>
        <p:spPr>
          <a:xfrm>
            <a:off x="390364" y="2765524"/>
            <a:ext cx="8430108" cy="1754326"/>
          </a:xfrm>
          <a:prstGeom prst="rect">
            <a:avLst/>
          </a:prstGeom>
          <a:ln>
            <a:solidFill>
              <a:schemeClr val="accent1"/>
            </a:solidFill>
          </a:ln>
        </p:spPr>
        <p:txBody>
          <a:bodyPr wrap="square">
            <a:spAutoFit/>
          </a:bodyPr>
          <a:lstStyle/>
          <a:p>
            <a:pPr fontAlgn="base"/>
            <a:r>
              <a:rPr lang="en-US" dirty="0"/>
              <a:t>@Test </a:t>
            </a:r>
          </a:p>
          <a:p>
            <a:pPr fontAlgn="base"/>
            <a:r>
              <a:rPr lang="en-US" dirty="0"/>
              <a:t>void </a:t>
            </a:r>
            <a:r>
              <a:rPr lang="en-US" dirty="0" err="1"/>
              <a:t>groupedAssertions</a:t>
            </a:r>
            <a:r>
              <a:rPr lang="en-US" dirty="0"/>
              <a:t>() { </a:t>
            </a:r>
          </a:p>
          <a:p>
            <a:pPr fontAlgn="base"/>
            <a:r>
              <a:rPr lang="en-US" dirty="0"/>
              <a:t> </a:t>
            </a:r>
            <a:r>
              <a:rPr lang="en-US" dirty="0" err="1"/>
              <a:t>assertAll</a:t>
            </a:r>
            <a:r>
              <a:rPr lang="en-US" dirty="0"/>
              <a:t>("person", () -&gt; </a:t>
            </a:r>
            <a:r>
              <a:rPr lang="en-US" dirty="0" err="1"/>
              <a:t>assertEquals</a:t>
            </a:r>
            <a:r>
              <a:rPr lang="en-US" dirty="0"/>
              <a:t>("Jane", </a:t>
            </a:r>
            <a:r>
              <a:rPr lang="en-US" dirty="0" err="1"/>
              <a:t>person.getFirstName</a:t>
            </a:r>
            <a:r>
              <a:rPr lang="en-US" dirty="0"/>
              <a:t>()), </a:t>
            </a:r>
          </a:p>
          <a:p>
            <a:pPr fontAlgn="base"/>
            <a:r>
              <a:rPr lang="en-US" dirty="0"/>
              <a:t>		() -&gt; </a:t>
            </a:r>
            <a:r>
              <a:rPr lang="en-US" dirty="0" err="1"/>
              <a:t>assertEquals</a:t>
            </a:r>
            <a:r>
              <a:rPr lang="en-US" dirty="0"/>
              <a:t>("Doe", </a:t>
            </a:r>
            <a:r>
              <a:rPr lang="en-US" dirty="0" err="1"/>
              <a:t>person.getLastName</a:t>
            </a:r>
            <a:r>
              <a:rPr lang="en-US" dirty="0"/>
              <a:t>()) </a:t>
            </a:r>
          </a:p>
          <a:p>
            <a:pPr fontAlgn="base"/>
            <a:r>
              <a:rPr lang="en-US" dirty="0"/>
              <a:t>	); </a:t>
            </a:r>
          </a:p>
          <a:p>
            <a:pPr fontAlgn="base"/>
            <a:r>
              <a:rPr lang="en-US" dirty="0"/>
              <a:t>}</a:t>
            </a:r>
          </a:p>
        </p:txBody>
      </p:sp>
    </p:spTree>
    <p:extLst>
      <p:ext uri="{BB962C8B-B14F-4D97-AF65-F5344CB8AC3E}">
        <p14:creationId xmlns:p14="http://schemas.microsoft.com/office/powerpoint/2010/main" val="216227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Assumptions class provides static methods to support conditional test execution based on assumptions. </a:t>
            </a:r>
          </a:p>
          <a:p>
            <a:pPr eaLnBrk="1" hangingPunct="1">
              <a:spcBef>
                <a:spcPct val="20000"/>
              </a:spcBef>
              <a:buFont typeface="Arial" panose="020B0604020202020204" pitchFamily="34" charset="0"/>
              <a:buChar char="•"/>
            </a:pPr>
            <a:r>
              <a:rPr lang="en-US" altLang="en-US" dirty="0"/>
              <a:t>A failed assumption results in a test being aborted. Assumptions are typically used whenever it does not make sense to continue execution of a given test method. In test report, these test will be marked as passed.</a:t>
            </a:r>
          </a:p>
          <a:p>
            <a:pPr eaLnBrk="1" hangingPunct="1">
              <a:spcBef>
                <a:spcPct val="20000"/>
              </a:spcBef>
              <a:buFont typeface="Arial" panose="020B0604020202020204" pitchFamily="34" charset="0"/>
              <a:buChar char="•"/>
            </a:pPr>
            <a:r>
              <a:rPr lang="en-US" altLang="en-US" dirty="0"/>
              <a:t>JUnit </a:t>
            </a:r>
            <a:r>
              <a:rPr lang="en-US" altLang="en-US" dirty="0" err="1"/>
              <a:t>jupiter</a:t>
            </a:r>
            <a:r>
              <a:rPr lang="en-US" altLang="en-US" dirty="0"/>
              <a:t> Assumptions class has two such methods: </a:t>
            </a:r>
            <a:r>
              <a:rPr lang="en-US" altLang="en-US" dirty="0" err="1"/>
              <a:t>assumeFalse</a:t>
            </a:r>
            <a:r>
              <a:rPr lang="en-US" altLang="en-US" dirty="0"/>
              <a:t>(), </a:t>
            </a:r>
            <a:r>
              <a:rPr lang="en-US" altLang="en-US" dirty="0" err="1"/>
              <a:t>assumeTrue</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448133" y="3140968"/>
            <a:ext cx="8430108" cy="3785652"/>
          </a:xfrm>
          <a:prstGeom prst="rect">
            <a:avLst/>
          </a:prstGeom>
          <a:ln>
            <a:solidFill>
              <a:schemeClr val="accent1"/>
            </a:solidFill>
          </a:ln>
        </p:spPr>
        <p:txBody>
          <a:bodyPr wrap="square">
            <a:spAutoFit/>
          </a:bodyPr>
          <a:lstStyle/>
          <a:p>
            <a:pPr fontAlgn="base"/>
            <a:r>
              <a:rPr lang="en-US" sz="1600" dirty="0"/>
              <a:t>public class </a:t>
            </a:r>
            <a:r>
              <a:rPr lang="en-US" sz="1600" dirty="0" err="1"/>
              <a:t>AppTest</a:t>
            </a:r>
            <a:r>
              <a:rPr lang="en-US" sz="1600" dirty="0"/>
              <a:t> {</a:t>
            </a:r>
          </a:p>
          <a:p>
            <a:pPr fontAlgn="base"/>
            <a:r>
              <a:rPr lang="en-US" sz="1600" dirty="0"/>
              <a:t>    @Test</a:t>
            </a:r>
          </a:p>
          <a:p>
            <a:pPr fontAlgn="base"/>
            <a:r>
              <a:rPr lang="en-US" sz="1600" dirty="0"/>
              <a:t>    void </a:t>
            </a:r>
            <a:r>
              <a:rPr lang="en-US" sz="1600" dirty="0" err="1"/>
              <a:t>testOnDev</a:t>
            </a:r>
            <a:r>
              <a:rPr lang="en-US" sz="1600" dirty="0"/>
              <a:t>() {</a:t>
            </a:r>
          </a:p>
          <a:p>
            <a:pPr fontAlgn="base"/>
            <a:r>
              <a:rPr lang="en-US" sz="1600" dirty="0"/>
              <a:t>        </a:t>
            </a:r>
            <a:r>
              <a:rPr lang="en-US" sz="1600" dirty="0" err="1"/>
              <a:t>System.setProperty</a:t>
            </a:r>
            <a:r>
              <a:rPr lang="en-US" sz="1600" dirty="0"/>
              <a:t>("ENV", "DEV");</a:t>
            </a:r>
          </a:p>
          <a:p>
            <a:pPr fontAlgn="base"/>
            <a:r>
              <a:rPr lang="en-US" sz="1600" dirty="0"/>
              <a:t>        </a:t>
            </a:r>
            <a:r>
              <a:rPr lang="en-US" sz="1600" dirty="0" err="1"/>
              <a:t>Assumptions.assumeTrue</a:t>
            </a:r>
            <a:r>
              <a:rPr lang="en-US" sz="1600" dirty="0"/>
              <a:t>("</a:t>
            </a:r>
            <a:r>
              <a:rPr lang="en-US" sz="1600" dirty="0" err="1"/>
              <a:t>DEV".equals</a:t>
            </a:r>
            <a:r>
              <a:rPr lang="en-US" sz="1600" dirty="0"/>
              <a:t>(</a:t>
            </a:r>
            <a:r>
              <a:rPr lang="en-US" sz="1600" dirty="0" err="1"/>
              <a:t>System.getProperty</a:t>
            </a:r>
            <a:r>
              <a:rPr lang="en-US" sz="1600" dirty="0"/>
              <a:t>("ENV")), </a:t>
            </a:r>
            <a:r>
              <a:rPr lang="en-US" sz="1600" dirty="0" err="1"/>
              <a:t>AppTest</a:t>
            </a:r>
            <a:r>
              <a:rPr lang="en-US" sz="1600" dirty="0"/>
              <a:t>::message);</a:t>
            </a:r>
          </a:p>
          <a:p>
            <a:pPr fontAlgn="base"/>
            <a:r>
              <a:rPr lang="en-US" sz="1600" dirty="0"/>
              <a:t>    }</a:t>
            </a:r>
          </a:p>
          <a:p>
            <a:pPr fontAlgn="base"/>
            <a:r>
              <a:rPr lang="en-US" sz="1600" dirty="0"/>
              <a:t>    @Test</a:t>
            </a:r>
          </a:p>
          <a:p>
            <a:pPr fontAlgn="base"/>
            <a:r>
              <a:rPr lang="en-US" sz="1600" dirty="0"/>
              <a:t>    void </a:t>
            </a:r>
            <a:r>
              <a:rPr lang="en-US" sz="1600" dirty="0" err="1"/>
              <a:t>testOnProd</a:t>
            </a:r>
            <a:r>
              <a:rPr lang="en-US" sz="1600" dirty="0"/>
              <a:t>()  {</a:t>
            </a:r>
          </a:p>
          <a:p>
            <a:pPr fontAlgn="base"/>
            <a:r>
              <a:rPr lang="en-US" sz="1600" dirty="0"/>
              <a:t>        </a:t>
            </a:r>
            <a:r>
              <a:rPr lang="en-US" sz="1600" dirty="0" err="1"/>
              <a:t>System.setProperty</a:t>
            </a:r>
            <a:r>
              <a:rPr lang="en-US" sz="1600" dirty="0"/>
              <a:t>("ENV", "PROD");</a:t>
            </a:r>
          </a:p>
          <a:p>
            <a:pPr fontAlgn="base"/>
            <a:r>
              <a:rPr lang="en-US" sz="1600" dirty="0"/>
              <a:t>        </a:t>
            </a:r>
            <a:r>
              <a:rPr lang="en-US" sz="1600" dirty="0" err="1"/>
              <a:t>Assumptions.assumeFalse</a:t>
            </a:r>
            <a:r>
              <a:rPr lang="en-US" sz="1600" dirty="0"/>
              <a:t>("</a:t>
            </a:r>
            <a:r>
              <a:rPr lang="en-US" sz="1600" dirty="0" err="1"/>
              <a:t>DEV".equals</a:t>
            </a:r>
            <a:r>
              <a:rPr lang="en-US" sz="1600" dirty="0"/>
              <a:t>(</a:t>
            </a:r>
            <a:r>
              <a:rPr lang="en-US" sz="1600" dirty="0" err="1"/>
              <a:t>System.getProperty</a:t>
            </a:r>
            <a:r>
              <a:rPr lang="en-US" sz="1600" dirty="0"/>
              <a:t>("ENV")));  </a:t>
            </a:r>
          </a:p>
          <a:p>
            <a:pPr fontAlgn="base"/>
            <a:r>
              <a:rPr lang="en-US" sz="1600" dirty="0"/>
              <a:t>    }</a:t>
            </a:r>
          </a:p>
          <a:p>
            <a:pPr fontAlgn="base"/>
            <a:r>
              <a:rPr lang="en-US" sz="1600" dirty="0"/>
              <a:t>    private static String message () {</a:t>
            </a:r>
          </a:p>
          <a:p>
            <a:pPr fontAlgn="base"/>
            <a:r>
              <a:rPr lang="en-US" sz="1600" dirty="0"/>
              <a:t>        return "TEST Execution Failed :: ";</a:t>
            </a:r>
          </a:p>
          <a:p>
            <a:pPr fontAlgn="base"/>
            <a:r>
              <a:rPr lang="en-US" sz="1600" dirty="0"/>
              <a:t>    }</a:t>
            </a:r>
          </a:p>
          <a:p>
            <a:pPr fontAlgn="base"/>
            <a:r>
              <a:rPr lang="en-US" sz="1600" dirty="0"/>
              <a:t>}</a:t>
            </a:r>
          </a:p>
        </p:txBody>
      </p:sp>
    </p:spTree>
    <p:extLst>
      <p:ext uri="{BB962C8B-B14F-4D97-AF65-F5344CB8AC3E}">
        <p14:creationId xmlns:p14="http://schemas.microsoft.com/office/powerpoint/2010/main" val="30120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Display names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Test classes and test methods can declare custom display names via @DisplayName — with spaces, special characters, and even emojis — that will be displayed in test reports and by test runners and IDEs.</a:t>
            </a:r>
          </a:p>
        </p:txBody>
      </p:sp>
      <p:sp>
        <p:nvSpPr>
          <p:cNvPr id="7" name="Rectangle 6">
            <a:extLst>
              <a:ext uri="{FF2B5EF4-FFF2-40B4-BE49-F238E27FC236}">
                <a16:creationId xmlns:a16="http://schemas.microsoft.com/office/drawing/2014/main" id="{0612722B-0D0F-C141-B194-B2588C079AA9}"/>
              </a:ext>
            </a:extLst>
          </p:cNvPr>
          <p:cNvSpPr/>
          <p:nvPr/>
        </p:nvSpPr>
        <p:spPr>
          <a:xfrm>
            <a:off x="448133" y="2344203"/>
            <a:ext cx="8430108" cy="2800767"/>
          </a:xfrm>
          <a:prstGeom prst="rect">
            <a:avLst/>
          </a:prstGeom>
          <a:ln>
            <a:solidFill>
              <a:schemeClr val="accent1"/>
            </a:solidFill>
          </a:ln>
        </p:spPr>
        <p:txBody>
          <a:bodyPr wrap="square">
            <a:spAutoFit/>
          </a:bodyPr>
          <a:lstStyle/>
          <a:p>
            <a:pPr fontAlgn="base"/>
            <a:r>
              <a:rPr lang="en-US" sz="1600" dirty="0"/>
              <a:t>@DisplayName("A special test case") </a:t>
            </a:r>
          </a:p>
          <a:p>
            <a:pPr fontAlgn="base"/>
            <a:r>
              <a:rPr lang="en-US" sz="1600" dirty="0"/>
              <a:t>class </a:t>
            </a:r>
            <a:r>
              <a:rPr lang="en-US" sz="1600" dirty="0" err="1"/>
              <a:t>DisplayNameDemo</a:t>
            </a:r>
            <a:r>
              <a:rPr lang="en-US" sz="1600" dirty="0"/>
              <a:t> { </a:t>
            </a:r>
          </a:p>
          <a:p>
            <a:pPr fontAlgn="base"/>
            <a:r>
              <a:rPr lang="en-US" sz="1600" dirty="0"/>
              <a:t>	@Test </a:t>
            </a:r>
          </a:p>
          <a:p>
            <a:pPr fontAlgn="base"/>
            <a:r>
              <a:rPr lang="en-US" sz="1600" dirty="0"/>
              <a:t>	@DisplayName("Custom test name containing spaces") </a:t>
            </a:r>
          </a:p>
          <a:p>
            <a:pPr fontAlgn="base"/>
            <a:r>
              <a:rPr lang="en-US" sz="1600" dirty="0"/>
              <a:t>	void </a:t>
            </a:r>
            <a:r>
              <a:rPr lang="en-US" sz="1600" dirty="0" err="1"/>
              <a:t>testWithDisplayNameContainingSpaces</a:t>
            </a:r>
            <a:r>
              <a:rPr lang="en-US" sz="1600" dirty="0"/>
              <a:t>() { } </a:t>
            </a:r>
          </a:p>
          <a:p>
            <a:pPr fontAlgn="base"/>
            <a:r>
              <a:rPr lang="en-US" sz="1600" dirty="0"/>
              <a:t>	@Test @DisplayName("╯°□°）╯")</a:t>
            </a:r>
          </a:p>
          <a:p>
            <a:pPr fontAlgn="base"/>
            <a:r>
              <a:rPr lang="en-US" sz="1600" dirty="0"/>
              <a:t>	void </a:t>
            </a:r>
            <a:r>
              <a:rPr lang="en-US" sz="1600" dirty="0" err="1"/>
              <a:t>testWithDisplayNameContainingSpecialCharacters</a:t>
            </a:r>
            <a:r>
              <a:rPr lang="en-US" sz="1600" dirty="0"/>
              <a:t>() { } </a:t>
            </a:r>
          </a:p>
          <a:p>
            <a:pPr fontAlgn="base"/>
            <a:r>
              <a:rPr lang="en-US" sz="1600" dirty="0"/>
              <a:t>	@Test </a:t>
            </a:r>
          </a:p>
          <a:p>
            <a:pPr fontAlgn="base"/>
            <a:r>
              <a:rPr lang="en-US" sz="1600" dirty="0"/>
              <a:t>	@DisplayName("😱") </a:t>
            </a:r>
          </a:p>
          <a:p>
            <a:pPr fontAlgn="base"/>
            <a:r>
              <a:rPr lang="en-US" sz="1600" dirty="0"/>
              <a:t>	void </a:t>
            </a:r>
            <a:r>
              <a:rPr lang="en-US" sz="1600" dirty="0" err="1"/>
              <a:t>testWithDisplayNameContainingEmoji</a:t>
            </a:r>
            <a:r>
              <a:rPr lang="en-US" sz="1600" dirty="0"/>
              <a:t>() { } </a:t>
            </a:r>
          </a:p>
          <a:p>
            <a:pPr fontAlgn="base"/>
            <a:r>
              <a:rPr lang="en-US" sz="1600" dirty="0"/>
              <a:t>}</a:t>
            </a:r>
          </a:p>
        </p:txBody>
      </p:sp>
    </p:spTree>
    <p:extLst>
      <p:ext uri="{BB962C8B-B14F-4D97-AF65-F5344CB8AC3E}">
        <p14:creationId xmlns:p14="http://schemas.microsoft.com/office/powerpoint/2010/main" val="179926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Expected Exception</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In JUnit 5, to test methods which throws exceptions, we should use .</a:t>
            </a:r>
            <a:r>
              <a:rPr lang="en-US" altLang="en-US" dirty="0" err="1"/>
              <a:t>assertThrows</a:t>
            </a:r>
            <a:r>
              <a:rPr lang="en-US" altLang="en-US" dirty="0"/>
              <a:t>() method from </a:t>
            </a:r>
            <a:r>
              <a:rPr lang="en-US" altLang="en-US" dirty="0" err="1"/>
              <a:t>org.junit.jupiter.api.Assertions</a:t>
            </a:r>
            <a:r>
              <a:rPr lang="en-US" altLang="en-US" dirty="0"/>
              <a:t> class.</a:t>
            </a:r>
          </a:p>
          <a:p>
            <a:pPr eaLnBrk="1" hangingPunct="1">
              <a:spcBef>
                <a:spcPct val="20000"/>
              </a:spcBef>
              <a:buFont typeface="Arial" panose="020B0604020202020204" pitchFamily="34" charset="0"/>
              <a:buChar char="•"/>
            </a:pPr>
            <a:r>
              <a:rPr lang="en-US" altLang="en-US" dirty="0"/>
              <a:t>The </a:t>
            </a:r>
            <a:r>
              <a:rPr lang="en-US" altLang="en-US" dirty="0" err="1"/>
              <a:t>assertThrows</a:t>
            </a:r>
            <a:r>
              <a:rPr lang="en-US" altLang="en-US" dirty="0"/>
              <a:t>() method asserts that execution of the supplied executable block or lambda expression which throws an exception of the </a:t>
            </a:r>
            <a:r>
              <a:rPr lang="en-US" altLang="en-US" dirty="0" err="1"/>
              <a:t>expectedType</a:t>
            </a:r>
            <a:r>
              <a:rPr lang="en-US" altLang="en-US" dirty="0"/>
              <a:t>.</a:t>
            </a:r>
            <a:br>
              <a:rPr lang="en-US" altLang="en-US" dirty="0"/>
            </a:br>
            <a:r>
              <a:rPr lang="en-US" altLang="en-US" sz="1600" dirty="0"/>
              <a:t>public static &lt;T extends Throwable&gt; T </a:t>
            </a:r>
            <a:r>
              <a:rPr lang="en-US" altLang="en-US" sz="1600" dirty="0" err="1"/>
              <a:t>assertThrows</a:t>
            </a:r>
            <a:r>
              <a:rPr lang="en-US" altLang="en-US" sz="1600" dirty="0"/>
              <a:t>(Class&lt;T&gt; </a:t>
            </a:r>
            <a:r>
              <a:rPr lang="en-US" altLang="en-US" sz="1600" dirty="0" err="1"/>
              <a:t>expectedType</a:t>
            </a:r>
            <a:r>
              <a:rPr lang="en-US" altLang="en-US" sz="1600" dirty="0"/>
              <a:t>, Executable executable)</a:t>
            </a:r>
          </a:p>
          <a:p>
            <a:pPr eaLnBrk="1" hangingPunct="1">
              <a:spcBef>
                <a:spcPct val="20000"/>
              </a:spcBef>
              <a:buFont typeface="Arial" panose="020B0604020202020204" pitchFamily="34" charset="0"/>
              <a:buChar char="•"/>
            </a:pPr>
            <a:r>
              <a:rPr lang="en-US" dirty="0"/>
              <a:t>If no exception is thrown from the executable block, or if an exception of a different type is thrown, </a:t>
            </a:r>
            <a:r>
              <a:rPr lang="en-US" sz="1600" dirty="0" err="1"/>
              <a:t>assertThrows</a:t>
            </a:r>
            <a:r>
              <a:rPr lang="en-US" sz="1600" dirty="0"/>
              <a:t>()</a:t>
            </a:r>
            <a:r>
              <a:rPr lang="en-US" dirty="0"/>
              <a:t> method will fail.</a:t>
            </a:r>
            <a:endParaRPr lang="en-US" altLang="en-US" sz="1600"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3573821"/>
            <a:ext cx="8430108" cy="3139321"/>
          </a:xfrm>
          <a:prstGeom prst="rect">
            <a:avLst/>
          </a:prstGeom>
          <a:ln>
            <a:solidFill>
              <a:schemeClr val="accent1"/>
            </a:solidFill>
          </a:ln>
        </p:spPr>
        <p:txBody>
          <a:bodyPr wrap="square">
            <a:spAutoFit/>
          </a:bodyPr>
          <a:lstStyle/>
          <a:p>
            <a:pPr fontAlgn="base"/>
            <a:r>
              <a:rPr lang="en-US" dirty="0"/>
              <a:t>@Test</a:t>
            </a:r>
          </a:p>
          <a:p>
            <a:pPr fontAlgn="base"/>
            <a:r>
              <a:rPr lang="en-US" dirty="0"/>
              <a:t>void </a:t>
            </a:r>
            <a:r>
              <a:rPr lang="en-US" dirty="0" err="1"/>
              <a:t>testExpectedException</a:t>
            </a:r>
            <a:r>
              <a:rPr lang="en-US" dirty="0"/>
              <a:t>() {</a:t>
            </a:r>
          </a:p>
          <a:p>
            <a:pPr fontAlgn="base"/>
            <a:r>
              <a:rPr lang="en-US" dirty="0"/>
              <a:t> </a:t>
            </a:r>
          </a:p>
          <a:p>
            <a:pPr fontAlgn="base"/>
            <a:r>
              <a:rPr lang="en-US" dirty="0"/>
              <a:t>  //First argument - specifies the expected exception. </a:t>
            </a:r>
          </a:p>
          <a:p>
            <a:pPr fontAlgn="base"/>
            <a:r>
              <a:rPr lang="en-US" dirty="0"/>
              <a:t>  //Here it expects that code block will throw </a:t>
            </a:r>
            <a:r>
              <a:rPr lang="en-US" dirty="0" err="1"/>
              <a:t>NumberFormatException</a:t>
            </a:r>
            <a:endParaRPr lang="en-US" dirty="0"/>
          </a:p>
          <a:p>
            <a:pPr fontAlgn="base"/>
            <a:r>
              <a:rPr lang="en-US" dirty="0"/>
              <a:t>  //Second argument - is used to pass an executable code block or lambda expression </a:t>
            </a:r>
          </a:p>
          <a:p>
            <a:pPr fontAlgn="base"/>
            <a:r>
              <a:rPr lang="en-US" dirty="0"/>
              <a:t>  </a:t>
            </a:r>
            <a:r>
              <a:rPr lang="en-US" dirty="0" err="1"/>
              <a:t>Assertions.assertThrows</a:t>
            </a:r>
            <a:r>
              <a:rPr lang="en-US" dirty="0"/>
              <a:t>(</a:t>
            </a:r>
            <a:r>
              <a:rPr lang="en-US" dirty="0" err="1"/>
              <a:t>NumberFormatException.class</a:t>
            </a:r>
            <a:r>
              <a:rPr lang="en-US" dirty="0"/>
              <a:t>, () -&gt; {</a:t>
            </a:r>
          </a:p>
          <a:p>
            <a:pPr fontAlgn="base"/>
            <a:r>
              <a:rPr lang="en-US" dirty="0"/>
              <a:t>    </a:t>
            </a:r>
            <a:r>
              <a:rPr lang="en-US" dirty="0" err="1"/>
              <a:t>Integer.parseInt</a:t>
            </a:r>
            <a:r>
              <a:rPr lang="en-US" dirty="0"/>
              <a:t>("One");</a:t>
            </a:r>
          </a:p>
          <a:p>
            <a:pPr fontAlgn="base"/>
            <a:r>
              <a:rPr lang="en-US" dirty="0"/>
              <a:t>  });</a:t>
            </a:r>
          </a:p>
          <a:p>
            <a:pPr fontAlgn="base"/>
            <a:r>
              <a:rPr lang="en-US" dirty="0"/>
              <a:t> </a:t>
            </a:r>
          </a:p>
          <a:p>
            <a:pPr fontAlgn="base"/>
            <a:r>
              <a:rPr lang="en-US" dirty="0"/>
              <a:t>}</a:t>
            </a:r>
          </a:p>
        </p:txBody>
      </p:sp>
    </p:spTree>
    <p:extLst>
      <p:ext uri="{BB962C8B-B14F-4D97-AF65-F5344CB8AC3E}">
        <p14:creationId xmlns:p14="http://schemas.microsoft.com/office/powerpoint/2010/main" val="408044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Course Objectives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dirty="0"/>
              <a:t>By the end of this course, you will be able to:</a:t>
            </a:r>
          </a:p>
          <a:p>
            <a:pPr eaLnBrk="1" hangingPunct="1">
              <a:spcBef>
                <a:spcPct val="20000"/>
              </a:spcBef>
            </a:pPr>
            <a:r>
              <a:rPr lang="en-US" altLang="en-US" b="1" dirty="0"/>
              <a:t> </a:t>
            </a:r>
            <a:r>
              <a:rPr lang="en-US" altLang="en-US" dirty="0"/>
              <a:t> </a:t>
            </a:r>
          </a:p>
          <a:p>
            <a:pPr lvl="1" eaLnBrk="1" hangingPunct="1">
              <a:spcBef>
                <a:spcPct val="20000"/>
              </a:spcBef>
              <a:buFont typeface="Wingdings" charset="2"/>
              <a:buChar char=""/>
            </a:pPr>
            <a:r>
              <a:rPr lang="en-US" altLang="en-US" dirty="0"/>
              <a:t>Describe the need for JUNIT5.</a:t>
            </a:r>
          </a:p>
          <a:p>
            <a:pPr lvl="1" eaLnBrk="1" hangingPunct="1">
              <a:spcBef>
                <a:spcPct val="20000"/>
              </a:spcBef>
              <a:buFont typeface="Wingdings" charset="2"/>
              <a:buChar char=""/>
            </a:pPr>
            <a:r>
              <a:rPr lang="en-US" altLang="en-US" dirty="0"/>
              <a:t>Describe the test lifecycle.</a:t>
            </a:r>
          </a:p>
          <a:p>
            <a:pPr lvl="1" eaLnBrk="1" hangingPunct="1">
              <a:spcBef>
                <a:spcPct val="20000"/>
              </a:spcBef>
              <a:buFont typeface="Wingdings" charset="2"/>
              <a:buChar char=""/>
            </a:pPr>
            <a:r>
              <a:rPr lang="en-US" altLang="en-US" dirty="0"/>
              <a:t>JUNIT Essentials</a:t>
            </a:r>
          </a:p>
          <a:p>
            <a:pPr lvl="1" eaLnBrk="1" hangingPunct="1">
              <a:spcBef>
                <a:spcPct val="20000"/>
              </a:spcBef>
              <a:buFont typeface="Wingdings" charset="2"/>
              <a:buChar char=""/>
            </a:pPr>
            <a:r>
              <a:rPr lang="en-US" altLang="en-US" dirty="0"/>
              <a:t>JUNIT Features</a:t>
            </a:r>
          </a:p>
          <a:p>
            <a:pPr lvl="1" eaLnBrk="1" hangingPunct="1">
              <a:spcBef>
                <a:spcPct val="20000"/>
              </a:spcBef>
              <a:buFont typeface="Wingdings" charset="2"/>
              <a:buChar char=""/>
            </a:pPr>
            <a:r>
              <a:rPr lang="en-US" altLang="en-US" dirty="0"/>
              <a:t>JUNIT Fixtures</a:t>
            </a:r>
          </a:p>
          <a:p>
            <a:pPr lvl="1" eaLnBrk="1" hangingPunct="1">
              <a:spcBef>
                <a:spcPct val="20000"/>
              </a:spcBef>
              <a:buFont typeface="Wingdings" charset="2"/>
              <a:buChar char=""/>
            </a:pPr>
            <a:r>
              <a:rPr lang="en-US" altLang="en-US" dirty="0"/>
              <a:t>JUNIT Annotations</a:t>
            </a:r>
          </a:p>
          <a:p>
            <a:pPr lvl="1" eaLnBrk="1" hangingPunct="1">
              <a:spcBef>
                <a:spcPct val="20000"/>
              </a:spcBef>
              <a:buFont typeface="Wingdings" charset="2"/>
              <a:buChar char=""/>
            </a:pPr>
            <a:r>
              <a:rPr lang="en-US" altLang="en-US" dirty="0"/>
              <a:t>JUNIT Assertions</a:t>
            </a:r>
          </a:p>
          <a:p>
            <a:pPr eaLnBrk="1" hangingPunct="1">
              <a:spcBef>
                <a:spcPct val="20000"/>
              </a:spcBef>
              <a:buFont typeface="Wingdings" charset="2"/>
              <a:buChar char=""/>
            </a:pPr>
            <a:endParaRPr lang="en-US" altLang="en-US" dirty="0"/>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Timeout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The @Timeout annotation allows one to declare that a test, test factory, test template, or lifecycle method should fail if its execution time exceeds a given duration. The time unit for the duration defaults to seconds but is configurable.</a:t>
            </a:r>
            <a:endParaRPr lang="en-US" altLang="en-US" sz="1600"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2821256"/>
            <a:ext cx="8430108" cy="2585323"/>
          </a:xfrm>
          <a:prstGeom prst="rect">
            <a:avLst/>
          </a:prstGeom>
          <a:ln>
            <a:solidFill>
              <a:schemeClr val="accent1"/>
            </a:solidFill>
          </a:ln>
        </p:spPr>
        <p:txBody>
          <a:bodyPr wrap="square">
            <a:spAutoFit/>
          </a:bodyPr>
          <a:lstStyle/>
          <a:p>
            <a:pPr fontAlgn="base"/>
            <a:r>
              <a:rPr lang="en-US" dirty="0"/>
              <a:t>@</a:t>
            </a:r>
            <a:r>
              <a:rPr lang="en-US" dirty="0" err="1"/>
              <a:t>BeforeEach</a:t>
            </a:r>
            <a:r>
              <a:rPr lang="en-US" dirty="0"/>
              <a:t> </a:t>
            </a:r>
          </a:p>
          <a:p>
            <a:pPr fontAlgn="base"/>
            <a:r>
              <a:rPr lang="en-US" dirty="0"/>
              <a:t>@Timeout(5) </a:t>
            </a:r>
          </a:p>
          <a:p>
            <a:pPr fontAlgn="base"/>
            <a:r>
              <a:rPr lang="en-US" dirty="0"/>
              <a:t>void </a:t>
            </a:r>
            <a:r>
              <a:rPr lang="en-US" dirty="0" err="1"/>
              <a:t>setUp</a:t>
            </a:r>
            <a:r>
              <a:rPr lang="en-US" dirty="0"/>
              <a:t>() { </a:t>
            </a:r>
          </a:p>
          <a:p>
            <a:pPr fontAlgn="base"/>
            <a:r>
              <a:rPr lang="en-US" dirty="0"/>
              <a:t>	// fails if execution time exceeds 5 seconds </a:t>
            </a:r>
          </a:p>
          <a:p>
            <a:pPr fontAlgn="base"/>
            <a:r>
              <a:rPr lang="en-US" dirty="0"/>
              <a:t>} </a:t>
            </a:r>
          </a:p>
          <a:p>
            <a:pPr fontAlgn="base"/>
            <a:r>
              <a:rPr lang="en-US" dirty="0"/>
              <a:t>@Test </a:t>
            </a:r>
          </a:p>
          <a:p>
            <a:pPr fontAlgn="base"/>
            <a:r>
              <a:rPr lang="en-US" dirty="0"/>
              <a:t>@Timeout(value = 100, unit = </a:t>
            </a:r>
            <a:r>
              <a:rPr lang="en-US" dirty="0" err="1"/>
              <a:t>TimeUnit.MILLISECONDS</a:t>
            </a:r>
            <a:r>
              <a:rPr lang="en-US" dirty="0"/>
              <a:t>) </a:t>
            </a:r>
          </a:p>
          <a:p>
            <a:pPr fontAlgn="base"/>
            <a:r>
              <a:rPr lang="en-US" dirty="0"/>
              <a:t>void failsIfExecutionTimeExceeds100Milliseconds() { </a:t>
            </a:r>
          </a:p>
          <a:p>
            <a:pPr fontAlgn="base"/>
            <a:r>
              <a:rPr lang="en-US" dirty="0"/>
              <a:t>// fails if execution time exceeds 100 milliseconds }</a:t>
            </a:r>
          </a:p>
        </p:txBody>
      </p:sp>
    </p:spTree>
    <p:extLst>
      <p:ext uri="{BB962C8B-B14F-4D97-AF65-F5344CB8AC3E}">
        <p14:creationId xmlns:p14="http://schemas.microsoft.com/office/powerpoint/2010/main" val="10541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Execution Order</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dirty="0"/>
              <a:t>By default, test methods will be ordered using an algorithm that is deterministic but intentionally nonobvious. This ensures that subsequent runs of a test suite execute test methods in the same order, thereby allowing for repeatable builds.</a:t>
            </a:r>
          </a:p>
          <a:p>
            <a:pPr eaLnBrk="1" hangingPunct="1">
              <a:spcBef>
                <a:spcPct val="20000"/>
              </a:spcBef>
              <a:buFont typeface="Arial" panose="020B0604020202020204" pitchFamily="34" charset="0"/>
              <a:buChar char="•"/>
            </a:pPr>
            <a:r>
              <a:rPr lang="en-US" altLang="en-US" sz="1600" dirty="0"/>
              <a:t>Although true unit tests typically should not rely on the order in which they are executed, there are times when it is necessary to enforce a specific test method execution order — for example, when writing integration tests or functional tests where the sequence of the tests is important, especially in conjunction with @</a:t>
            </a:r>
            <a:r>
              <a:rPr lang="en-US" altLang="en-US" sz="1600" dirty="0" err="1"/>
              <a:t>TestInstance</a:t>
            </a:r>
            <a:r>
              <a:rPr lang="en-US" altLang="en-US" sz="1600" dirty="0"/>
              <a:t>(</a:t>
            </a:r>
            <a:r>
              <a:rPr lang="en-US" altLang="en-US" sz="1600" dirty="0" err="1"/>
              <a:t>Lifecycle.PER_CLASS</a:t>
            </a:r>
            <a:r>
              <a:rPr lang="en-US" altLang="en-US" sz="1600" dirty="0"/>
              <a:t>).</a:t>
            </a:r>
          </a:p>
          <a:p>
            <a:pPr eaLnBrk="1" hangingPunct="1">
              <a:spcBef>
                <a:spcPct val="20000"/>
              </a:spcBef>
              <a:buFont typeface="Arial" panose="020B0604020202020204" pitchFamily="34" charset="0"/>
              <a:buChar char="•"/>
            </a:pPr>
            <a:r>
              <a:rPr lang="en-US" altLang="en-US" sz="1600" dirty="0"/>
              <a:t>To control the order in which test methods are executed, annotate your test class or test interface with @</a:t>
            </a:r>
            <a:r>
              <a:rPr lang="en-US" altLang="en-US" sz="1600" dirty="0" err="1"/>
              <a:t>TestMethodOrder</a:t>
            </a:r>
            <a:r>
              <a:rPr lang="en-US" altLang="en-US" sz="1600" dirty="0"/>
              <a:t> and specify the desired </a:t>
            </a:r>
            <a:r>
              <a:rPr lang="en-US" altLang="en-US" sz="1600" dirty="0" err="1"/>
              <a:t>MethodOrderer</a:t>
            </a:r>
            <a:r>
              <a:rPr lang="en-US" altLang="en-US" sz="1600" dirty="0"/>
              <a:t> implementation</a:t>
            </a:r>
          </a:p>
        </p:txBody>
      </p:sp>
      <p:sp>
        <p:nvSpPr>
          <p:cNvPr id="7" name="Rectangle 6">
            <a:extLst>
              <a:ext uri="{FF2B5EF4-FFF2-40B4-BE49-F238E27FC236}">
                <a16:creationId xmlns:a16="http://schemas.microsoft.com/office/drawing/2014/main" id="{0612722B-0D0F-C141-B194-B2588C079AA9}"/>
              </a:ext>
            </a:extLst>
          </p:cNvPr>
          <p:cNvSpPr/>
          <p:nvPr/>
        </p:nvSpPr>
        <p:spPr>
          <a:xfrm>
            <a:off x="573492" y="3717032"/>
            <a:ext cx="8430108" cy="2585323"/>
          </a:xfrm>
          <a:prstGeom prst="rect">
            <a:avLst/>
          </a:prstGeom>
          <a:ln>
            <a:solidFill>
              <a:schemeClr val="accent1"/>
            </a:solidFill>
          </a:ln>
        </p:spPr>
        <p:txBody>
          <a:bodyPr wrap="square">
            <a:spAutoFit/>
          </a:bodyPr>
          <a:lstStyle/>
          <a:p>
            <a:pPr fontAlgn="base"/>
            <a:r>
              <a:rPr lang="en-US" dirty="0"/>
              <a:t>@Test </a:t>
            </a:r>
          </a:p>
          <a:p>
            <a:pPr fontAlgn="base"/>
            <a:r>
              <a:rPr lang="en-US" dirty="0"/>
              <a:t>@Order(1) </a:t>
            </a:r>
          </a:p>
          <a:p>
            <a:pPr fontAlgn="base"/>
            <a:r>
              <a:rPr lang="en-US" dirty="0"/>
              <a:t>void </a:t>
            </a:r>
            <a:r>
              <a:rPr lang="en-US" dirty="0" err="1"/>
              <a:t>nullValues</a:t>
            </a:r>
            <a:r>
              <a:rPr lang="en-US" dirty="0"/>
              <a:t>() { // perform assertions against null values } </a:t>
            </a:r>
          </a:p>
          <a:p>
            <a:pPr fontAlgn="base"/>
            <a:r>
              <a:rPr lang="en-US" dirty="0"/>
              <a:t>@Test </a:t>
            </a:r>
          </a:p>
          <a:p>
            <a:pPr fontAlgn="base"/>
            <a:r>
              <a:rPr lang="en-US" dirty="0"/>
              <a:t>@Order(2) </a:t>
            </a:r>
          </a:p>
          <a:p>
            <a:pPr fontAlgn="base"/>
            <a:r>
              <a:rPr lang="en-US" dirty="0"/>
              <a:t>void </a:t>
            </a:r>
            <a:r>
              <a:rPr lang="en-US" dirty="0" err="1"/>
              <a:t>emptyValues</a:t>
            </a:r>
            <a:r>
              <a:rPr lang="en-US" dirty="0"/>
              <a:t>() { // perform assertions against empty values } </a:t>
            </a:r>
          </a:p>
          <a:p>
            <a:pPr fontAlgn="base"/>
            <a:r>
              <a:rPr lang="en-US" dirty="0"/>
              <a:t>@Test </a:t>
            </a:r>
          </a:p>
          <a:p>
            <a:pPr fontAlgn="base"/>
            <a:r>
              <a:rPr lang="en-US" dirty="0"/>
              <a:t>@Order(3) </a:t>
            </a:r>
          </a:p>
          <a:p>
            <a:pPr fontAlgn="base"/>
            <a:r>
              <a:rPr lang="en-US" dirty="0"/>
              <a:t>void </a:t>
            </a:r>
            <a:r>
              <a:rPr lang="en-US" dirty="0" err="1"/>
              <a:t>validValues</a:t>
            </a:r>
            <a:r>
              <a:rPr lang="en-US" dirty="0"/>
              <a:t>() { // perform assertions against valid values }</a:t>
            </a:r>
          </a:p>
        </p:txBody>
      </p:sp>
    </p:spTree>
    <p:extLst>
      <p:ext uri="{BB962C8B-B14F-4D97-AF65-F5344CB8AC3E}">
        <p14:creationId xmlns:p14="http://schemas.microsoft.com/office/powerpoint/2010/main" val="3730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Instance Lifecycle</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dirty="0"/>
              <a:t>In order to allow individual test methods to be executed in isolation and to avoid unexpected side effects due to mutable test instance state, JUnit creates a new instance of each test class before executing each test method</a:t>
            </a:r>
          </a:p>
          <a:p>
            <a:pPr eaLnBrk="1" hangingPunct="1">
              <a:spcBef>
                <a:spcPct val="20000"/>
              </a:spcBef>
              <a:buFont typeface="Arial" panose="020B0604020202020204" pitchFamily="34" charset="0"/>
              <a:buChar char="•"/>
            </a:pPr>
            <a:r>
              <a:rPr lang="en-US" dirty="0"/>
              <a:t>This "per-method" test instance lifecycle is the default behavior in JUnit Jupiter and is analogous to all previous versions of JUnit.</a:t>
            </a:r>
          </a:p>
          <a:p>
            <a:pPr eaLnBrk="1" hangingPunct="1">
              <a:spcBef>
                <a:spcPct val="20000"/>
              </a:spcBef>
              <a:buFont typeface="Arial" panose="020B0604020202020204" pitchFamily="34" charset="0"/>
              <a:buChar char="•"/>
            </a:pPr>
            <a:r>
              <a:rPr lang="en-US" altLang="en-US" sz="1600" dirty="0"/>
              <a:t>If you would prefer that JUnit Jupiter execute all test methods on the same test instance, annotate your test class with @</a:t>
            </a:r>
            <a:r>
              <a:rPr lang="en-US" altLang="en-US" sz="1600" dirty="0" err="1"/>
              <a:t>TestInstance</a:t>
            </a:r>
            <a:r>
              <a:rPr lang="en-US" altLang="en-US" sz="1600" dirty="0"/>
              <a:t>(</a:t>
            </a:r>
            <a:r>
              <a:rPr lang="en-US" altLang="en-US" sz="1600" dirty="0" err="1"/>
              <a:t>Lifecycle.PER_CLASS</a:t>
            </a:r>
            <a:r>
              <a:rPr lang="en-US" altLang="en-US" sz="1600" dirty="0"/>
              <a:t>). </a:t>
            </a:r>
          </a:p>
          <a:p>
            <a:pPr eaLnBrk="1" hangingPunct="1">
              <a:spcBef>
                <a:spcPct val="20000"/>
              </a:spcBef>
              <a:buFont typeface="Arial" panose="020B0604020202020204" pitchFamily="34" charset="0"/>
              <a:buChar char="•"/>
            </a:pPr>
            <a:r>
              <a:rPr lang="en-US" altLang="en-US" sz="1600" dirty="0"/>
              <a:t>When using this mode, a new test instance will be created once per test class. </a:t>
            </a:r>
          </a:p>
          <a:p>
            <a:pPr eaLnBrk="1" hangingPunct="1">
              <a:spcBef>
                <a:spcPct val="20000"/>
              </a:spcBef>
              <a:buFont typeface="Arial" panose="020B0604020202020204" pitchFamily="34" charset="0"/>
              <a:buChar char="•"/>
            </a:pPr>
            <a:r>
              <a:rPr lang="en-US" altLang="en-US" sz="1600" dirty="0"/>
              <a:t>Thus, if your test methods rely on state stored in instance variables, you may need to reset that state in @</a:t>
            </a:r>
            <a:r>
              <a:rPr lang="en-US" altLang="en-US" sz="1600" dirty="0" err="1"/>
              <a:t>BeforeEach</a:t>
            </a:r>
            <a:r>
              <a:rPr lang="en-US" altLang="en-US" sz="1600" dirty="0"/>
              <a:t> or @</a:t>
            </a:r>
            <a:r>
              <a:rPr lang="en-US" altLang="en-US" sz="1600" dirty="0" err="1"/>
              <a:t>AfterEach</a:t>
            </a:r>
            <a:r>
              <a:rPr lang="en-US" altLang="en-US" sz="1600" dirty="0"/>
              <a:t> methods.</a:t>
            </a:r>
          </a:p>
        </p:txBody>
      </p:sp>
    </p:spTree>
    <p:extLst>
      <p:ext uri="{BB962C8B-B14F-4D97-AF65-F5344CB8AC3E}">
        <p14:creationId xmlns:p14="http://schemas.microsoft.com/office/powerpoint/2010/main" val="137096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Repeated Test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Unit 5 @</a:t>
            </a:r>
            <a:r>
              <a:rPr lang="en-US" altLang="en-US" dirty="0" err="1"/>
              <a:t>RepeatedTest</a:t>
            </a:r>
            <a:r>
              <a:rPr lang="en-US" altLang="en-US" dirty="0"/>
              <a:t> annotation enable to write repeatable test templates which could be run multiple times. The frequency can be configured as parameter to @</a:t>
            </a:r>
            <a:r>
              <a:rPr lang="en-US" altLang="en-US" dirty="0" err="1"/>
              <a:t>RepeatedTest</a:t>
            </a:r>
            <a:r>
              <a:rPr lang="en-US" altLang="en-US" dirty="0"/>
              <a:t> annotation.</a:t>
            </a:r>
          </a:p>
          <a:p>
            <a:pPr eaLnBrk="1" hangingPunct="1">
              <a:spcBef>
                <a:spcPct val="20000"/>
              </a:spcBef>
              <a:buFont typeface="Arial" panose="020B0604020202020204" pitchFamily="34" charset="0"/>
              <a:buChar char="•"/>
            </a:pPr>
            <a:r>
              <a:rPr lang="en-US" altLang="en-US" dirty="0"/>
              <a:t>Please note that each invocation of a repeated test behaves like the execution of a regular @Test method with full support for the same lifecycle callbacks and extensions. </a:t>
            </a:r>
          </a:p>
          <a:p>
            <a:pPr eaLnBrk="1" hangingPunct="1">
              <a:spcBef>
                <a:spcPct val="20000"/>
              </a:spcBef>
              <a:buFont typeface="Arial" panose="020B0604020202020204" pitchFamily="34" charset="0"/>
              <a:buChar char="•"/>
            </a:pPr>
            <a:r>
              <a:rPr lang="en-US" altLang="en-US" dirty="0"/>
              <a:t>It means that @</a:t>
            </a:r>
            <a:r>
              <a:rPr lang="en-US" altLang="en-US" dirty="0" err="1"/>
              <a:t>BeforeEach</a:t>
            </a:r>
            <a:r>
              <a:rPr lang="en-US" altLang="en-US" dirty="0"/>
              <a:t> and @</a:t>
            </a:r>
            <a:r>
              <a:rPr lang="en-US" altLang="en-US" dirty="0" err="1"/>
              <a:t>AfterEach</a:t>
            </a:r>
            <a:r>
              <a:rPr lang="en-US" altLang="en-US" dirty="0"/>
              <a:t> annotated methods will be invoked where they fit in test life cycle, for each individual invocation.</a:t>
            </a:r>
            <a:br>
              <a:rPr lang="en-US" altLang="en-US" dirty="0"/>
            </a:br>
            <a:endParaRPr lang="en-US" altLang="en-US"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3630620"/>
            <a:ext cx="8430108" cy="1754326"/>
          </a:xfrm>
          <a:prstGeom prst="rect">
            <a:avLst/>
          </a:prstGeom>
          <a:ln>
            <a:solidFill>
              <a:schemeClr val="accent1"/>
            </a:solidFill>
          </a:ln>
        </p:spPr>
        <p:txBody>
          <a:bodyPr wrap="square">
            <a:spAutoFit/>
          </a:bodyPr>
          <a:lstStyle/>
          <a:p>
            <a:pPr fontAlgn="base"/>
            <a:r>
              <a:rPr lang="en-US" dirty="0"/>
              <a:t>@DisplayName("Add operation test")</a:t>
            </a:r>
          </a:p>
          <a:p>
            <a:pPr fontAlgn="base"/>
            <a:r>
              <a:rPr lang="en-US" dirty="0"/>
              <a:t>@</a:t>
            </a:r>
            <a:r>
              <a:rPr lang="en-US" dirty="0" err="1"/>
              <a:t>RepeatedTest</a:t>
            </a:r>
            <a:r>
              <a:rPr lang="en-US" dirty="0"/>
              <a:t>(5)</a:t>
            </a:r>
          </a:p>
          <a:p>
            <a:pPr fontAlgn="base"/>
            <a:r>
              <a:rPr lang="en-US" dirty="0"/>
              <a:t>void </a:t>
            </a:r>
            <a:r>
              <a:rPr lang="en-US" dirty="0" err="1"/>
              <a:t>addNumber</a:t>
            </a:r>
            <a:r>
              <a:rPr lang="en-US" dirty="0"/>
              <a:t>(</a:t>
            </a:r>
            <a:r>
              <a:rPr lang="en-US" dirty="0" err="1"/>
              <a:t>TestInfo</a:t>
            </a:r>
            <a:r>
              <a:rPr lang="en-US" dirty="0"/>
              <a:t> </a:t>
            </a:r>
            <a:r>
              <a:rPr lang="en-US" dirty="0" err="1"/>
              <a:t>testInfo</a:t>
            </a:r>
            <a:r>
              <a:rPr lang="en-US" dirty="0"/>
              <a:t>) {</a:t>
            </a:r>
          </a:p>
          <a:p>
            <a:pPr fontAlgn="base"/>
            <a:r>
              <a:rPr lang="en-US" dirty="0"/>
              <a:t>    Calculator calculator = new Calculator();</a:t>
            </a:r>
          </a:p>
          <a:p>
            <a:pPr fontAlgn="base"/>
            <a:r>
              <a:rPr lang="en-US" dirty="0"/>
              <a:t>    </a:t>
            </a:r>
            <a:r>
              <a:rPr lang="en-US" dirty="0" err="1"/>
              <a:t>Assertions.assertEquals</a:t>
            </a:r>
            <a:r>
              <a:rPr lang="en-US" dirty="0"/>
              <a:t>(2, </a:t>
            </a:r>
            <a:r>
              <a:rPr lang="en-US" dirty="0" err="1"/>
              <a:t>calculator.add</a:t>
            </a:r>
            <a:r>
              <a:rPr lang="en-US" dirty="0"/>
              <a:t>(1, 1), "1 + 1 should equal 2");</a:t>
            </a:r>
          </a:p>
          <a:p>
            <a:pPr fontAlgn="base"/>
            <a:r>
              <a:rPr lang="en-US" dirty="0"/>
              <a:t>}</a:t>
            </a:r>
          </a:p>
        </p:txBody>
      </p:sp>
    </p:spTree>
    <p:extLst>
      <p:ext uri="{BB962C8B-B14F-4D97-AF65-F5344CB8AC3E}">
        <p14:creationId xmlns:p14="http://schemas.microsoft.com/office/powerpoint/2010/main" val="145697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Repetition Info</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err="1"/>
              <a:t>RepetitionInfo</a:t>
            </a:r>
            <a:r>
              <a:rPr lang="en-US" altLang="en-US" dirty="0"/>
              <a:t> is used to inject information about the current repetition of a repeated test into @</a:t>
            </a:r>
            <a:r>
              <a:rPr lang="en-US" altLang="en-US" dirty="0" err="1"/>
              <a:t>RepeatedTest</a:t>
            </a:r>
            <a:r>
              <a:rPr lang="en-US" altLang="en-US" dirty="0"/>
              <a:t>, @</a:t>
            </a:r>
            <a:r>
              <a:rPr lang="en-US" altLang="en-US" dirty="0" err="1"/>
              <a:t>BeforeEach</a:t>
            </a:r>
            <a:r>
              <a:rPr lang="en-US" altLang="en-US" dirty="0"/>
              <a:t>, and @</a:t>
            </a:r>
            <a:r>
              <a:rPr lang="en-US" altLang="en-US" dirty="0" err="1"/>
              <a:t>AfterEach</a:t>
            </a:r>
            <a:r>
              <a:rPr lang="en-US" altLang="en-US" dirty="0"/>
              <a:t> methods.</a:t>
            </a:r>
          </a:p>
        </p:txBody>
      </p:sp>
      <p:sp>
        <p:nvSpPr>
          <p:cNvPr id="7" name="Rectangle 6">
            <a:extLst>
              <a:ext uri="{FF2B5EF4-FFF2-40B4-BE49-F238E27FC236}">
                <a16:creationId xmlns:a16="http://schemas.microsoft.com/office/drawing/2014/main" id="{0612722B-0D0F-C141-B194-B2588C079AA9}"/>
              </a:ext>
            </a:extLst>
          </p:cNvPr>
          <p:cNvSpPr/>
          <p:nvPr/>
        </p:nvSpPr>
        <p:spPr>
          <a:xfrm>
            <a:off x="378546" y="1772816"/>
            <a:ext cx="8430108" cy="4924425"/>
          </a:xfrm>
          <a:prstGeom prst="rect">
            <a:avLst/>
          </a:prstGeom>
          <a:ln>
            <a:solidFill>
              <a:schemeClr val="accent1"/>
            </a:solidFill>
          </a:ln>
        </p:spPr>
        <p:txBody>
          <a:bodyPr wrap="square">
            <a:spAutoFit/>
          </a:bodyPr>
          <a:lstStyle/>
          <a:p>
            <a:pPr fontAlgn="base"/>
            <a:r>
              <a:rPr lang="en-US" sz="1600" dirty="0"/>
              <a:t> @</a:t>
            </a:r>
            <a:r>
              <a:rPr lang="en-US" sz="1600" dirty="0" err="1"/>
              <a:t>BeforeEach</a:t>
            </a:r>
            <a:endParaRPr lang="en-US" sz="1600" dirty="0"/>
          </a:p>
          <a:p>
            <a:pPr fontAlgn="base"/>
            <a:r>
              <a:rPr lang="en-US" sz="1600" dirty="0"/>
              <a:t>    public void </a:t>
            </a:r>
            <a:r>
              <a:rPr lang="en-US" sz="1600" dirty="0" err="1"/>
              <a:t>initEach</a:t>
            </a:r>
            <a:r>
              <a:rPr lang="en-US" sz="1600" dirty="0"/>
              <a:t>(</a:t>
            </a:r>
            <a:r>
              <a:rPr lang="en-US" sz="1600" dirty="0" err="1"/>
              <a:t>RepetitionInfo</a:t>
            </a:r>
            <a:r>
              <a:rPr lang="en-US" sz="1600" dirty="0"/>
              <a:t> info){</a:t>
            </a:r>
          </a:p>
          <a:p>
            <a:pPr fontAlgn="base"/>
            <a:r>
              <a:rPr lang="en-US" sz="1600" dirty="0"/>
              <a:t>        </a:t>
            </a:r>
            <a:r>
              <a:rPr lang="en-US" sz="1600" dirty="0" err="1"/>
              <a:t>int</a:t>
            </a:r>
            <a:r>
              <a:rPr lang="en-US" sz="1600" dirty="0"/>
              <a:t> </a:t>
            </a:r>
            <a:r>
              <a:rPr lang="en-US" sz="1600" dirty="0" err="1"/>
              <a:t>currentRepetition</a:t>
            </a:r>
            <a:r>
              <a:rPr lang="en-US" sz="1600" dirty="0"/>
              <a:t> = </a:t>
            </a:r>
            <a:r>
              <a:rPr lang="en-US" sz="1600" dirty="0" err="1"/>
              <a:t>info.getCurrentRepetition</a:t>
            </a:r>
            <a:r>
              <a:rPr lang="en-US" sz="1600" dirty="0"/>
              <a:t>();</a:t>
            </a:r>
          </a:p>
          <a:p>
            <a:pPr fontAlgn="base"/>
            <a:r>
              <a:rPr lang="en-US" sz="1600" dirty="0"/>
              <a:t>        </a:t>
            </a:r>
            <a:r>
              <a:rPr lang="en-US" sz="1600" dirty="0" err="1"/>
              <a:t>int</a:t>
            </a:r>
            <a:r>
              <a:rPr lang="en-US" sz="1600" dirty="0"/>
              <a:t> </a:t>
            </a:r>
            <a:r>
              <a:rPr lang="en-US" sz="1600" dirty="0" err="1"/>
              <a:t>totalRepetitions</a:t>
            </a:r>
            <a:r>
              <a:rPr lang="en-US" sz="1600" dirty="0"/>
              <a:t> = </a:t>
            </a:r>
            <a:r>
              <a:rPr lang="en-US" sz="1600" dirty="0" err="1"/>
              <a:t>info.getTotalRepetitions</a:t>
            </a:r>
            <a:r>
              <a:rPr lang="en-US" sz="1600" dirty="0"/>
              <a:t>();</a:t>
            </a:r>
          </a:p>
          <a:p>
            <a:pPr fontAlgn="base"/>
            <a:r>
              <a:rPr lang="en-US" sz="1600" dirty="0"/>
              <a:t>        //Use information as needed</a:t>
            </a:r>
          </a:p>
          <a:p>
            <a:pPr fontAlgn="base"/>
            <a:r>
              <a:rPr lang="en-US" sz="1600" dirty="0"/>
              <a:t>    }</a:t>
            </a:r>
          </a:p>
          <a:p>
            <a:pPr fontAlgn="base"/>
            <a:r>
              <a:rPr lang="en-US" sz="1600" dirty="0"/>
              <a:t>    @DisplayName("Add operation test")</a:t>
            </a:r>
          </a:p>
          <a:p>
            <a:pPr fontAlgn="base"/>
            <a:r>
              <a:rPr lang="en-US" sz="1600" dirty="0"/>
              <a:t>    @</a:t>
            </a:r>
            <a:r>
              <a:rPr lang="en-US" sz="1600" dirty="0" err="1"/>
              <a:t>RepeatedTest</a:t>
            </a:r>
            <a:r>
              <a:rPr lang="en-US" sz="1600" dirty="0"/>
              <a:t>(value = 5, name="{</a:t>
            </a:r>
            <a:r>
              <a:rPr lang="en-US" sz="1600" dirty="0" err="1"/>
              <a:t>displayName</a:t>
            </a:r>
            <a:r>
              <a:rPr lang="en-US" sz="1600" dirty="0"/>
              <a:t>} :: repetition {</a:t>
            </a:r>
            <a:r>
              <a:rPr lang="en-US" sz="1600" dirty="0" err="1"/>
              <a:t>currentRepetition</a:t>
            </a:r>
            <a:r>
              <a:rPr lang="en-US" sz="1600" dirty="0"/>
              <a:t>} of {</a:t>
            </a:r>
            <a:r>
              <a:rPr lang="en-US" sz="1600" dirty="0" err="1"/>
              <a:t>totalRepetitions</a:t>
            </a:r>
            <a:r>
              <a:rPr lang="en-US" sz="1600" dirty="0"/>
              <a:t>}")</a:t>
            </a:r>
          </a:p>
          <a:p>
            <a:pPr fontAlgn="base"/>
            <a:r>
              <a:rPr lang="en-US" sz="1600" dirty="0"/>
              <a:t>    void </a:t>
            </a:r>
            <a:r>
              <a:rPr lang="en-US" sz="1600" dirty="0" err="1"/>
              <a:t>addNumber</a:t>
            </a:r>
            <a:r>
              <a:rPr lang="en-US" sz="1600" dirty="0"/>
              <a:t>(</a:t>
            </a:r>
            <a:r>
              <a:rPr lang="en-US" sz="1600" dirty="0" err="1"/>
              <a:t>TestInfo</a:t>
            </a:r>
            <a:r>
              <a:rPr lang="en-US" sz="1600" dirty="0"/>
              <a:t> </a:t>
            </a:r>
            <a:r>
              <a:rPr lang="en-US" sz="1600" dirty="0" err="1"/>
              <a:t>testInfo</a:t>
            </a:r>
            <a:r>
              <a:rPr lang="en-US" sz="1600" dirty="0"/>
              <a:t>) {</a:t>
            </a:r>
          </a:p>
          <a:p>
            <a:pPr fontAlgn="base"/>
            <a:r>
              <a:rPr lang="en-US" sz="1600" dirty="0"/>
              <a:t>        Calculator calculator = new Calculator();</a:t>
            </a:r>
          </a:p>
          <a:p>
            <a:pPr fontAlgn="base"/>
            <a:r>
              <a:rPr lang="en-US" sz="1600" dirty="0"/>
              <a:t>        </a:t>
            </a:r>
            <a:r>
              <a:rPr lang="en-US" sz="1600" dirty="0" err="1"/>
              <a:t>Assertions.assertEquals</a:t>
            </a:r>
            <a:r>
              <a:rPr lang="en-US" sz="1600" dirty="0"/>
              <a:t>(2, </a:t>
            </a:r>
            <a:r>
              <a:rPr lang="en-US" sz="1600" dirty="0" err="1"/>
              <a:t>calculator.add</a:t>
            </a:r>
            <a:r>
              <a:rPr lang="en-US" sz="1600" dirty="0"/>
              <a:t>(1, 1), "1 + 1 should equal 2");</a:t>
            </a:r>
          </a:p>
          <a:p>
            <a:pPr fontAlgn="base"/>
            <a:r>
              <a:rPr lang="en-US" sz="1600" dirty="0"/>
              <a:t>    }</a:t>
            </a:r>
          </a:p>
          <a:p>
            <a:pPr fontAlgn="base"/>
            <a:r>
              <a:rPr lang="en-US" sz="1600" dirty="0"/>
              <a:t>    @</a:t>
            </a:r>
            <a:r>
              <a:rPr lang="en-US" sz="1600" dirty="0" err="1"/>
              <a:t>AfterEach</a:t>
            </a:r>
            <a:endParaRPr lang="en-US" sz="1600" dirty="0"/>
          </a:p>
          <a:p>
            <a:pPr fontAlgn="base"/>
            <a:r>
              <a:rPr lang="en-US" sz="1600" dirty="0"/>
              <a:t>    public void </a:t>
            </a:r>
            <a:r>
              <a:rPr lang="en-US" sz="1600" dirty="0" err="1"/>
              <a:t>cleanUpEach</a:t>
            </a:r>
            <a:r>
              <a:rPr lang="en-US" sz="1600" dirty="0"/>
              <a:t>(</a:t>
            </a:r>
            <a:r>
              <a:rPr lang="en-US" sz="1600" dirty="0" err="1"/>
              <a:t>RepetitionInfo</a:t>
            </a:r>
            <a:r>
              <a:rPr lang="en-US" sz="1600" dirty="0"/>
              <a:t> info){</a:t>
            </a:r>
          </a:p>
          <a:p>
            <a:pPr fontAlgn="base"/>
            <a:r>
              <a:rPr lang="en-US" sz="1600" dirty="0"/>
              <a:t>        </a:t>
            </a:r>
            <a:r>
              <a:rPr lang="en-US" sz="1600" dirty="0" err="1"/>
              <a:t>int</a:t>
            </a:r>
            <a:r>
              <a:rPr lang="en-US" sz="1600" dirty="0"/>
              <a:t> </a:t>
            </a:r>
            <a:r>
              <a:rPr lang="en-US" sz="1600" dirty="0" err="1"/>
              <a:t>currentRepetition</a:t>
            </a:r>
            <a:r>
              <a:rPr lang="en-US" sz="1600" dirty="0"/>
              <a:t> = </a:t>
            </a:r>
            <a:r>
              <a:rPr lang="en-US" sz="1600" dirty="0" err="1"/>
              <a:t>info.getCurrentRepetition</a:t>
            </a:r>
            <a:r>
              <a:rPr lang="en-US" sz="1600" dirty="0"/>
              <a:t>();</a:t>
            </a:r>
          </a:p>
          <a:p>
            <a:pPr fontAlgn="base"/>
            <a:r>
              <a:rPr lang="en-US" sz="1600" dirty="0"/>
              <a:t>        </a:t>
            </a:r>
            <a:r>
              <a:rPr lang="en-US" sz="1600" dirty="0" err="1"/>
              <a:t>int</a:t>
            </a:r>
            <a:r>
              <a:rPr lang="en-US" sz="1600" dirty="0"/>
              <a:t> </a:t>
            </a:r>
            <a:r>
              <a:rPr lang="en-US" sz="1600" dirty="0" err="1"/>
              <a:t>totalRepetitions</a:t>
            </a:r>
            <a:r>
              <a:rPr lang="en-US" sz="1600" dirty="0"/>
              <a:t> = </a:t>
            </a:r>
            <a:r>
              <a:rPr lang="en-US" sz="1600" dirty="0" err="1"/>
              <a:t>info.getTotalRepetitions</a:t>
            </a:r>
            <a:r>
              <a:rPr lang="en-US" sz="1600" dirty="0"/>
              <a:t>();</a:t>
            </a:r>
          </a:p>
          <a:p>
            <a:pPr fontAlgn="base"/>
            <a:r>
              <a:rPr lang="en-US" sz="1600" dirty="0"/>
              <a:t>        //Use information as needed</a:t>
            </a:r>
          </a:p>
          <a:p>
            <a:pPr fontAlgn="base"/>
            <a:r>
              <a:rPr lang="en-US" sz="1600" dirty="0"/>
              <a:t>    }</a:t>
            </a:r>
          </a:p>
        </p:txBody>
      </p:sp>
    </p:spTree>
    <p:extLst>
      <p:ext uri="{BB962C8B-B14F-4D97-AF65-F5344CB8AC3E}">
        <p14:creationId xmlns:p14="http://schemas.microsoft.com/office/powerpoint/2010/main" val="299394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Tags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sz="1600" dirty="0"/>
              <a:t>JUnit 5 @Tag can be used to filter testcases from test plans. </a:t>
            </a:r>
          </a:p>
          <a:p>
            <a:pPr eaLnBrk="1" hangingPunct="1">
              <a:spcBef>
                <a:spcPct val="20000"/>
              </a:spcBef>
              <a:buFont typeface="Arial" panose="020B0604020202020204" pitchFamily="34" charset="0"/>
              <a:buChar char="•"/>
            </a:pPr>
            <a:r>
              <a:rPr lang="en-US" altLang="en-US" sz="1600" dirty="0"/>
              <a:t>It can help in create multiple different test plans for different environments, different use-cases or any specific requirement. </a:t>
            </a:r>
          </a:p>
          <a:p>
            <a:pPr eaLnBrk="1" hangingPunct="1">
              <a:spcBef>
                <a:spcPct val="20000"/>
              </a:spcBef>
              <a:buFont typeface="Arial" panose="020B0604020202020204" pitchFamily="34" charset="0"/>
              <a:buChar char="•"/>
            </a:pPr>
            <a:r>
              <a:rPr lang="en-US" altLang="en-US" sz="1600" dirty="0"/>
              <a:t>You can execute set of tests by including only those tagged tests in test plan OR by excluding other tests from test plan.</a:t>
            </a:r>
          </a:p>
          <a:p>
            <a:pPr eaLnBrk="1" hangingPunct="1">
              <a:spcBef>
                <a:spcPct val="20000"/>
              </a:spcBef>
              <a:buFont typeface="Arial" panose="020B0604020202020204" pitchFamily="34" charset="0"/>
              <a:buChar char="•"/>
            </a:pPr>
            <a:r>
              <a:rPr lang="en-US" altLang="en-US" sz="1600" dirty="0"/>
              <a:t>apply the @Tag annotation on test class or test method or both</a:t>
            </a:r>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r>
              <a:rPr lang="en-US" altLang="en-US" sz="1600" dirty="0"/>
              <a:t>apply multiple tags on single test case as well, so that you can include it in multiple test plans.</a:t>
            </a:r>
          </a:p>
        </p:txBody>
      </p:sp>
      <p:sp>
        <p:nvSpPr>
          <p:cNvPr id="7" name="Rectangle 6">
            <a:extLst>
              <a:ext uri="{FF2B5EF4-FFF2-40B4-BE49-F238E27FC236}">
                <a16:creationId xmlns:a16="http://schemas.microsoft.com/office/drawing/2014/main" id="{0612722B-0D0F-C141-B194-B2588C079AA9}"/>
              </a:ext>
            </a:extLst>
          </p:cNvPr>
          <p:cNvSpPr/>
          <p:nvPr/>
        </p:nvSpPr>
        <p:spPr>
          <a:xfrm>
            <a:off x="573492" y="2787402"/>
            <a:ext cx="8430108" cy="1754326"/>
          </a:xfrm>
          <a:prstGeom prst="rect">
            <a:avLst/>
          </a:prstGeom>
          <a:ln>
            <a:solidFill>
              <a:schemeClr val="accent1"/>
            </a:solidFill>
          </a:ln>
        </p:spPr>
        <p:txBody>
          <a:bodyPr wrap="square">
            <a:spAutoFit/>
          </a:bodyPr>
          <a:lstStyle/>
          <a:p>
            <a:pPr fontAlgn="base"/>
            <a:r>
              <a:rPr lang="en-US" dirty="0"/>
              <a:t>@Tag("development")</a:t>
            </a:r>
          </a:p>
          <a:p>
            <a:pPr fontAlgn="base"/>
            <a:r>
              <a:rPr lang="en-US" dirty="0"/>
              <a:t>public class </a:t>
            </a:r>
            <a:r>
              <a:rPr lang="en-US" dirty="0" err="1"/>
              <a:t>ClassATest</a:t>
            </a:r>
            <a:r>
              <a:rPr lang="en-US" dirty="0"/>
              <a:t>{</a:t>
            </a:r>
          </a:p>
          <a:p>
            <a:pPr fontAlgn="base"/>
            <a:r>
              <a:rPr lang="en-US" dirty="0"/>
              <a:t>    @Test</a:t>
            </a:r>
          </a:p>
          <a:p>
            <a:pPr fontAlgn="base"/>
            <a:r>
              <a:rPr lang="en-US" dirty="0"/>
              <a:t>    @Tag("</a:t>
            </a:r>
            <a:r>
              <a:rPr lang="en-US" dirty="0" err="1"/>
              <a:t>userManagement</a:t>
            </a:r>
            <a:r>
              <a:rPr lang="en-US" dirty="0"/>
              <a:t>")</a:t>
            </a:r>
          </a:p>
          <a:p>
            <a:pPr fontAlgn="base"/>
            <a:r>
              <a:rPr lang="en-US" dirty="0"/>
              <a:t>    void </a:t>
            </a:r>
            <a:r>
              <a:rPr lang="en-US" dirty="0" err="1"/>
              <a:t>testCaseA</a:t>
            </a:r>
            <a:r>
              <a:rPr lang="en-US" dirty="0"/>
              <a:t>(</a:t>
            </a:r>
            <a:r>
              <a:rPr lang="en-US" dirty="0" err="1"/>
              <a:t>TestInfo</a:t>
            </a:r>
            <a:r>
              <a:rPr lang="en-US" dirty="0"/>
              <a:t> </a:t>
            </a:r>
            <a:r>
              <a:rPr lang="en-US" dirty="0" err="1"/>
              <a:t>testInfo</a:t>
            </a:r>
            <a:r>
              <a:rPr lang="en-US" dirty="0"/>
              <a:t>) {}</a:t>
            </a:r>
          </a:p>
          <a:p>
            <a:pPr fontAlgn="base"/>
            <a:r>
              <a:rPr lang="en-US" dirty="0"/>
              <a:t>}</a:t>
            </a:r>
          </a:p>
        </p:txBody>
      </p:sp>
      <p:sp>
        <p:nvSpPr>
          <p:cNvPr id="2" name="Rectangle 1">
            <a:extLst>
              <a:ext uri="{FF2B5EF4-FFF2-40B4-BE49-F238E27FC236}">
                <a16:creationId xmlns:a16="http://schemas.microsoft.com/office/drawing/2014/main" id="{1934B1C2-1BBE-8E4C-9C1F-1A043D09D402}"/>
              </a:ext>
            </a:extLst>
          </p:cNvPr>
          <p:cNvSpPr/>
          <p:nvPr/>
        </p:nvSpPr>
        <p:spPr>
          <a:xfrm>
            <a:off x="2123728" y="4981515"/>
            <a:ext cx="4572000" cy="1477328"/>
          </a:xfrm>
          <a:prstGeom prst="rect">
            <a:avLst/>
          </a:prstGeom>
          <a:ln>
            <a:solidFill>
              <a:schemeClr val="accent1"/>
            </a:solidFill>
          </a:ln>
        </p:spPr>
        <p:txBody>
          <a:bodyPr>
            <a:spAutoFit/>
          </a:bodyPr>
          <a:lstStyle/>
          <a:p>
            <a:pPr fontAlgn="base"/>
            <a:r>
              <a:rPr lang="en-US" dirty="0">
                <a:solidFill>
                  <a:srgbClr val="212121"/>
                </a:solidFill>
                <a:latin typeface="Droid Sans Mono"/>
              </a:rPr>
              <a:t>@Test</a:t>
            </a:r>
          </a:p>
          <a:p>
            <a:pPr fontAlgn="base"/>
            <a:r>
              <a:rPr lang="en-US" dirty="0">
                <a:solidFill>
                  <a:srgbClr val="212121"/>
                </a:solidFill>
                <a:latin typeface="Droid Sans Mono"/>
              </a:rPr>
              <a:t>    @Tag("development")</a:t>
            </a:r>
          </a:p>
          <a:p>
            <a:pPr fontAlgn="base"/>
            <a:r>
              <a:rPr lang="en-US" dirty="0">
                <a:solidFill>
                  <a:srgbClr val="212121"/>
                </a:solidFill>
                <a:latin typeface="Droid Sans Mono"/>
              </a:rPr>
              <a:t>    @Tag("production")</a:t>
            </a:r>
          </a:p>
          <a:p>
            <a:pPr fontAlgn="base"/>
            <a:r>
              <a:rPr lang="en-US" dirty="0">
                <a:solidFill>
                  <a:srgbClr val="212121"/>
                </a:solidFill>
                <a:latin typeface="Droid Sans Mono"/>
              </a:rPr>
              <a:t>    void </a:t>
            </a:r>
            <a:r>
              <a:rPr lang="en-US" dirty="0" err="1">
                <a:solidFill>
                  <a:srgbClr val="212121"/>
                </a:solidFill>
                <a:latin typeface="Droid Sans Mono"/>
              </a:rPr>
              <a:t>testCaseA</a:t>
            </a:r>
            <a:r>
              <a:rPr lang="en-US" dirty="0">
                <a:solidFill>
                  <a:srgbClr val="212121"/>
                </a:solidFill>
                <a:latin typeface="Droid Sans Mono"/>
              </a:rPr>
              <a:t>(</a:t>
            </a:r>
            <a:r>
              <a:rPr lang="en-US" dirty="0" err="1">
                <a:solidFill>
                  <a:srgbClr val="212121"/>
                </a:solidFill>
                <a:latin typeface="Droid Sans Mono"/>
              </a:rPr>
              <a:t>TestInfo</a:t>
            </a:r>
            <a:r>
              <a:rPr lang="en-US" dirty="0">
                <a:solidFill>
                  <a:srgbClr val="212121"/>
                </a:solidFill>
                <a:latin typeface="Droid Sans Mono"/>
              </a:rPr>
              <a:t> </a:t>
            </a:r>
            <a:r>
              <a:rPr lang="en-US" dirty="0" err="1">
                <a:solidFill>
                  <a:srgbClr val="212121"/>
                </a:solidFill>
                <a:latin typeface="Droid Sans Mono"/>
              </a:rPr>
              <a:t>testInfo</a:t>
            </a:r>
            <a:r>
              <a:rPr lang="en-US" dirty="0">
                <a:solidFill>
                  <a:srgbClr val="212121"/>
                </a:solidFill>
                <a:latin typeface="Droid Sans Mono"/>
              </a:rPr>
              <a:t>) {</a:t>
            </a:r>
          </a:p>
          <a:p>
            <a:pPr fontAlgn="base"/>
            <a:r>
              <a:rPr lang="en-US" dirty="0">
                <a:solidFill>
                  <a:srgbClr val="212121"/>
                </a:solidFill>
                <a:latin typeface="Droid Sans Mono"/>
              </a:rPr>
              <a:t>    }</a:t>
            </a:r>
            <a:endParaRPr lang="en-US" b="0" i="0" dirty="0">
              <a:solidFill>
                <a:srgbClr val="212121"/>
              </a:solidFill>
              <a:effectLst/>
              <a:latin typeface="Droid Sans Mono"/>
            </a:endParaRPr>
          </a:p>
        </p:txBody>
      </p:sp>
    </p:spTree>
    <p:extLst>
      <p:ext uri="{BB962C8B-B14F-4D97-AF65-F5344CB8AC3E}">
        <p14:creationId xmlns:p14="http://schemas.microsoft.com/office/powerpoint/2010/main" val="153316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Suites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944374" y="9739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Using JUnit 5 test suites, you can run tests spread into multiple test classes and different packages. JUnit 5 provides two annotations: </a:t>
            </a:r>
            <a:br>
              <a:rPr lang="en-US" altLang="en-US" dirty="0"/>
            </a:br>
            <a:r>
              <a:rPr lang="en-US" altLang="en-US" dirty="0"/>
              <a:t>@</a:t>
            </a:r>
            <a:r>
              <a:rPr lang="en-US" altLang="en-US" dirty="0" err="1"/>
              <a:t>SelectPackages</a:t>
            </a:r>
            <a:r>
              <a:rPr lang="en-US" altLang="en-US" dirty="0"/>
              <a:t> and @</a:t>
            </a:r>
            <a:r>
              <a:rPr lang="en-US" altLang="en-US" dirty="0" err="1"/>
              <a:t>SelectClasses</a:t>
            </a:r>
            <a:r>
              <a:rPr lang="en-US" altLang="en-US" dirty="0"/>
              <a:t> to create test suites.</a:t>
            </a:r>
          </a:p>
          <a:p>
            <a:pPr eaLnBrk="1" hangingPunct="1">
              <a:spcBef>
                <a:spcPct val="20000"/>
              </a:spcBef>
              <a:buFont typeface="Arial" panose="020B0604020202020204" pitchFamily="34" charset="0"/>
              <a:buChar char="•"/>
            </a:pPr>
            <a:r>
              <a:rPr lang="en-US" altLang="en-US" dirty="0"/>
              <a:t>To execute the suite, you will use @</a:t>
            </a:r>
            <a:r>
              <a:rPr lang="en-US" altLang="en-US" dirty="0" err="1"/>
              <a:t>RunWith</a:t>
            </a:r>
            <a:r>
              <a:rPr lang="en-US" altLang="en-US" dirty="0"/>
              <a:t>(</a:t>
            </a:r>
            <a:r>
              <a:rPr lang="en-US" altLang="en-US" dirty="0" err="1"/>
              <a:t>JUnitPlatform.class</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1331640" y="2420888"/>
            <a:ext cx="6291922" cy="1477328"/>
          </a:xfrm>
          <a:prstGeom prst="rect">
            <a:avLst/>
          </a:prstGeom>
          <a:ln>
            <a:solidFill>
              <a:schemeClr val="accent1"/>
            </a:solidFill>
          </a:ln>
        </p:spPr>
        <p:txBody>
          <a:bodyPr wrap="square">
            <a:spAutoFit/>
          </a:bodyPr>
          <a:lstStyle/>
          <a:p>
            <a:pPr fontAlgn="base"/>
            <a:r>
              <a:rPr lang="en-US" dirty="0">
                <a:solidFill>
                  <a:srgbClr val="212121"/>
                </a:solidFill>
                <a:latin typeface="Droid Sans Mono"/>
              </a:rPr>
              <a:t>@</a:t>
            </a:r>
            <a:r>
              <a:rPr lang="en-US" dirty="0" err="1">
                <a:solidFill>
                  <a:srgbClr val="212121"/>
                </a:solidFill>
                <a:latin typeface="Droid Sans Mono"/>
              </a:rPr>
              <a:t>RunWith</a:t>
            </a:r>
            <a:r>
              <a:rPr lang="en-US" dirty="0">
                <a:solidFill>
                  <a:srgbClr val="212121"/>
                </a:solidFill>
                <a:latin typeface="Droid Sans Mono"/>
              </a:rPr>
              <a:t>(</a:t>
            </a:r>
            <a:r>
              <a:rPr lang="en-US" dirty="0" err="1">
                <a:solidFill>
                  <a:srgbClr val="212121"/>
                </a:solidFill>
                <a:latin typeface="Droid Sans Mono"/>
              </a:rPr>
              <a:t>JUnitPlatform.class</a:t>
            </a:r>
            <a:r>
              <a:rPr lang="en-US" dirty="0">
                <a:solidFill>
                  <a:srgbClr val="212121"/>
                </a:solidFill>
                <a:latin typeface="Droid Sans Mono"/>
              </a:rPr>
              <a:t>)</a:t>
            </a:r>
          </a:p>
          <a:p>
            <a:pPr fontAlgn="base"/>
            <a:r>
              <a:rPr lang="en-US" dirty="0">
                <a:solidFill>
                  <a:srgbClr val="212121"/>
                </a:solidFill>
                <a:latin typeface="Droid Sans Mono"/>
              </a:rPr>
              <a:t>@</a:t>
            </a:r>
            <a:r>
              <a:rPr lang="en-US" dirty="0" err="1">
                <a:solidFill>
                  <a:srgbClr val="212121"/>
                </a:solidFill>
                <a:latin typeface="Droid Sans Mono"/>
              </a:rPr>
              <a:t>SelectPackages</a:t>
            </a:r>
            <a:r>
              <a:rPr lang="en-US" dirty="0">
                <a:solidFill>
                  <a:srgbClr val="212121"/>
                </a:solidFill>
                <a:latin typeface="Droid Sans Mono"/>
              </a:rPr>
              <a:t>("com.demo.junit5.examples")</a:t>
            </a:r>
          </a:p>
          <a:p>
            <a:pPr fontAlgn="base"/>
            <a:r>
              <a:rPr lang="en-US" dirty="0">
                <a:solidFill>
                  <a:srgbClr val="212121"/>
                </a:solidFill>
                <a:latin typeface="Droid Sans Mono"/>
              </a:rPr>
              <a:t>public class JUnit5TestSuiteExample </a:t>
            </a:r>
          </a:p>
          <a:p>
            <a:pPr fontAlgn="base"/>
            <a:r>
              <a:rPr lang="en-US" dirty="0">
                <a:solidFill>
                  <a:srgbClr val="212121"/>
                </a:solidFill>
                <a:latin typeface="Droid Sans Mono"/>
              </a:rPr>
              <a:t>{</a:t>
            </a:r>
          </a:p>
          <a:p>
            <a:pPr fontAlgn="base"/>
            <a:r>
              <a:rPr lang="en-US" dirty="0">
                <a:solidFill>
                  <a:srgbClr val="212121"/>
                </a:solidFill>
                <a:latin typeface="Droid Sans Mono"/>
              </a:rPr>
              <a:t>}</a:t>
            </a:r>
            <a:endParaRPr lang="en-US" b="0" i="0" dirty="0">
              <a:solidFill>
                <a:srgbClr val="212121"/>
              </a:solidFill>
              <a:effectLst/>
              <a:latin typeface="Droid Sans Mono"/>
            </a:endParaRPr>
          </a:p>
        </p:txBody>
      </p:sp>
    </p:spTree>
    <p:extLst>
      <p:ext uri="{BB962C8B-B14F-4D97-AF65-F5344CB8AC3E}">
        <p14:creationId xmlns:p14="http://schemas.microsoft.com/office/powerpoint/2010/main" val="153487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Filter packages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944374" y="9739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use following annotations for filtering test packages, classes or even test methods.</a:t>
            </a:r>
          </a:p>
          <a:p>
            <a:pPr eaLnBrk="1" hangingPunct="1">
              <a:spcBef>
                <a:spcPct val="20000"/>
              </a:spcBef>
              <a:buFont typeface="Arial" panose="020B0604020202020204" pitchFamily="34" charset="0"/>
              <a:buChar char="•"/>
            </a:pPr>
            <a:r>
              <a:rPr lang="en-US" altLang="en-US" dirty="0"/>
              <a:t>@</a:t>
            </a:r>
            <a:r>
              <a:rPr lang="en-US" altLang="en-US" dirty="0" err="1"/>
              <a:t>IncludePackages</a:t>
            </a:r>
            <a:r>
              <a:rPr lang="en-US" altLang="en-US" dirty="0"/>
              <a:t> and @</a:t>
            </a:r>
            <a:r>
              <a:rPr lang="en-US" altLang="en-US" dirty="0" err="1"/>
              <a:t>ExcludePackages</a:t>
            </a:r>
            <a:r>
              <a:rPr lang="en-US" altLang="en-US" dirty="0"/>
              <a:t> to filter packages</a:t>
            </a:r>
          </a:p>
          <a:p>
            <a:pPr eaLnBrk="1" hangingPunct="1">
              <a:spcBef>
                <a:spcPct val="20000"/>
              </a:spcBef>
              <a:buFont typeface="Arial" panose="020B0604020202020204" pitchFamily="34" charset="0"/>
              <a:buChar char="•"/>
            </a:pPr>
            <a:r>
              <a:rPr lang="en-US" altLang="en-US" dirty="0"/>
              <a:t>@</a:t>
            </a:r>
            <a:r>
              <a:rPr lang="en-US" altLang="en-US" dirty="0" err="1"/>
              <a:t>IncludeClassNamePatterns</a:t>
            </a:r>
            <a:r>
              <a:rPr lang="en-US" altLang="en-US" dirty="0"/>
              <a:t> and @</a:t>
            </a:r>
            <a:r>
              <a:rPr lang="en-US" altLang="en-US" dirty="0" err="1"/>
              <a:t>ExcludeClassNamePatterns</a:t>
            </a:r>
            <a:r>
              <a:rPr lang="en-US" altLang="en-US" dirty="0"/>
              <a:t> to filter test classes</a:t>
            </a:r>
          </a:p>
          <a:p>
            <a:pPr eaLnBrk="1" hangingPunct="1">
              <a:spcBef>
                <a:spcPct val="20000"/>
              </a:spcBef>
              <a:buFont typeface="Arial" panose="020B0604020202020204" pitchFamily="34" charset="0"/>
              <a:buChar char="•"/>
            </a:pPr>
            <a:r>
              <a:rPr lang="en-US" altLang="en-US" dirty="0"/>
              <a:t>@</a:t>
            </a:r>
            <a:r>
              <a:rPr lang="en-US" altLang="en-US" dirty="0" err="1"/>
              <a:t>IncludeTags</a:t>
            </a:r>
            <a:r>
              <a:rPr lang="en-US" altLang="en-US" dirty="0"/>
              <a:t> and @</a:t>
            </a:r>
            <a:r>
              <a:rPr lang="en-US" altLang="en-US" dirty="0" err="1"/>
              <a:t>ExcludeTags</a:t>
            </a:r>
            <a:r>
              <a:rPr lang="en-US" altLang="en-US" dirty="0"/>
              <a:t> to filter test methods</a:t>
            </a:r>
          </a:p>
        </p:txBody>
      </p:sp>
      <p:sp>
        <p:nvSpPr>
          <p:cNvPr id="7" name="Rectangle 6">
            <a:extLst>
              <a:ext uri="{FF2B5EF4-FFF2-40B4-BE49-F238E27FC236}">
                <a16:creationId xmlns:a16="http://schemas.microsoft.com/office/drawing/2014/main" id="{0612722B-0D0F-C141-B194-B2588C079AA9}"/>
              </a:ext>
            </a:extLst>
          </p:cNvPr>
          <p:cNvSpPr/>
          <p:nvPr/>
        </p:nvSpPr>
        <p:spPr>
          <a:xfrm>
            <a:off x="1447638" y="3140968"/>
            <a:ext cx="6724761" cy="2031325"/>
          </a:xfrm>
          <a:prstGeom prst="rect">
            <a:avLst/>
          </a:prstGeom>
          <a:ln>
            <a:solidFill>
              <a:schemeClr val="accent1"/>
            </a:solidFill>
          </a:ln>
        </p:spPr>
        <p:txBody>
          <a:bodyPr wrap="square">
            <a:spAutoFit/>
          </a:bodyPr>
          <a:lstStyle/>
          <a:p>
            <a:pPr fontAlgn="base"/>
            <a:r>
              <a:rPr lang="en-US" dirty="0"/>
              <a:t>@</a:t>
            </a:r>
            <a:r>
              <a:rPr lang="en-US" dirty="0" err="1"/>
              <a:t>RunWith</a:t>
            </a:r>
            <a:r>
              <a:rPr lang="en-US" dirty="0"/>
              <a:t>(</a:t>
            </a:r>
            <a:r>
              <a:rPr lang="en-US" dirty="0" err="1"/>
              <a:t>JUnitPlatform.class</a:t>
            </a:r>
            <a:r>
              <a:rPr lang="en-US" dirty="0"/>
              <a:t>)</a:t>
            </a:r>
          </a:p>
          <a:p>
            <a:pPr fontAlgn="base"/>
            <a:r>
              <a:rPr lang="en-US" dirty="0"/>
              <a:t>@</a:t>
            </a:r>
            <a:r>
              <a:rPr lang="en-US" dirty="0" err="1"/>
              <a:t>SelectPackages</a:t>
            </a:r>
            <a:r>
              <a:rPr lang="en-US" dirty="0"/>
              <a:t>("com.demo.junit5.examples")</a:t>
            </a:r>
          </a:p>
          <a:p>
            <a:pPr fontAlgn="base"/>
            <a:r>
              <a:rPr lang="en-US" dirty="0"/>
              <a:t>@</a:t>
            </a:r>
            <a:r>
              <a:rPr lang="en-US" dirty="0" err="1"/>
              <a:t>IncludePackages</a:t>
            </a:r>
            <a:r>
              <a:rPr lang="en-US" dirty="0"/>
              <a:t>("com.demo.junit5.examples.packageC")</a:t>
            </a:r>
          </a:p>
          <a:p>
            <a:pPr fontAlgn="base"/>
            <a:r>
              <a:rPr lang="en-US" dirty="0"/>
              <a:t>@</a:t>
            </a:r>
            <a:r>
              <a:rPr lang="en-US" dirty="0" err="1"/>
              <a:t>ExcludeTags</a:t>
            </a:r>
            <a:r>
              <a:rPr lang="en-US" dirty="0"/>
              <a:t>("PROD")</a:t>
            </a:r>
          </a:p>
          <a:p>
            <a:pPr fontAlgn="base"/>
            <a:r>
              <a:rPr lang="en-US" dirty="0"/>
              <a:t>public class JUnit5TestSuiteExample </a:t>
            </a:r>
          </a:p>
          <a:p>
            <a:pPr fontAlgn="base"/>
            <a:r>
              <a:rPr lang="en-US" dirty="0"/>
              <a:t>{</a:t>
            </a:r>
          </a:p>
          <a:p>
            <a:pPr fontAlgn="base"/>
            <a:r>
              <a:rPr lang="en-US" dirty="0"/>
              <a:t>}</a:t>
            </a:r>
          </a:p>
        </p:txBody>
      </p:sp>
    </p:spTree>
    <p:extLst>
      <p:ext uri="{BB962C8B-B14F-4D97-AF65-F5344CB8AC3E}">
        <p14:creationId xmlns:p14="http://schemas.microsoft.com/office/powerpoint/2010/main" val="13475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 test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429972" y="950300"/>
            <a:ext cx="8390499"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Allows developers to either enable or disable a container or test based on certain conditions programmatically.</a:t>
            </a:r>
          </a:p>
          <a:p>
            <a:pPr eaLnBrk="1" hangingPunct="1">
              <a:spcBef>
                <a:spcPct val="20000"/>
              </a:spcBef>
              <a:buFont typeface="Arial" panose="020B0604020202020204" pitchFamily="34" charset="0"/>
              <a:buChar char="•"/>
            </a:pPr>
            <a:r>
              <a:rPr lang="en-US" dirty="0"/>
              <a:t>Operating System Conditions</a:t>
            </a:r>
            <a:br>
              <a:rPr lang="en-US" dirty="0"/>
            </a:br>
            <a:r>
              <a:rPr lang="en-US" altLang="en-US" dirty="0"/>
              <a:t>A container or test may be enabled or disabled on a particular operating system via the @</a:t>
            </a:r>
            <a:r>
              <a:rPr lang="en-US" altLang="en-US" dirty="0" err="1"/>
              <a:t>EnabledOnOs</a:t>
            </a:r>
            <a:r>
              <a:rPr lang="en-US" altLang="en-US" dirty="0"/>
              <a:t> and @</a:t>
            </a:r>
            <a:r>
              <a:rPr lang="en-US" altLang="en-US" dirty="0" err="1"/>
              <a:t>DisabledOnOs</a:t>
            </a:r>
            <a:r>
              <a:rPr lang="en-US" altLang="en-US" dirty="0"/>
              <a:t> annotations.</a:t>
            </a:r>
          </a:p>
          <a:p>
            <a:pPr eaLnBrk="1" hangingPunct="1">
              <a:spcBef>
                <a:spcPct val="20000"/>
              </a:spcBef>
              <a:buFont typeface="Arial" panose="020B0604020202020204" pitchFamily="34" charset="0"/>
              <a:buChar char="•"/>
            </a:pPr>
            <a:r>
              <a:rPr lang="en-US" dirty="0"/>
              <a:t>Java Runtime Environment Conditions</a:t>
            </a:r>
            <a:br>
              <a:rPr lang="en-US" dirty="0"/>
            </a:br>
            <a:r>
              <a:rPr lang="en-US" altLang="en-US" dirty="0"/>
              <a:t>A container or test may be enabled or disabled on particular versions of the Java Runtime Environment (JRE) via the @</a:t>
            </a:r>
            <a:r>
              <a:rPr lang="en-US" altLang="en-US" dirty="0" err="1"/>
              <a:t>EnabledOnJre</a:t>
            </a:r>
            <a:r>
              <a:rPr lang="en-US" altLang="en-US" dirty="0"/>
              <a:t> and @</a:t>
            </a:r>
            <a:r>
              <a:rPr lang="en-US" altLang="en-US" dirty="0" err="1"/>
              <a:t>DisabledOnJre</a:t>
            </a:r>
            <a:r>
              <a:rPr lang="en-US" altLang="en-US" dirty="0"/>
              <a:t> annotations or on a particular range of versions of the JRE via the @</a:t>
            </a:r>
            <a:r>
              <a:rPr lang="en-US" altLang="en-US" dirty="0" err="1"/>
              <a:t>EnabledForJreRange</a:t>
            </a:r>
            <a:r>
              <a:rPr lang="en-US" altLang="en-US" dirty="0"/>
              <a:t> and @</a:t>
            </a:r>
            <a:r>
              <a:rPr lang="en-US" altLang="en-US" dirty="0" err="1"/>
              <a:t>DisabledForJreRange</a:t>
            </a:r>
            <a:r>
              <a:rPr lang="en-US" altLang="en-US" dirty="0"/>
              <a:t> annotations</a:t>
            </a:r>
          </a:p>
          <a:p>
            <a:pPr eaLnBrk="1" hangingPunct="1">
              <a:spcBef>
                <a:spcPct val="20000"/>
              </a:spcBef>
              <a:buFont typeface="Arial" panose="020B0604020202020204" pitchFamily="34" charset="0"/>
              <a:buChar char="•"/>
            </a:pPr>
            <a:r>
              <a:rPr lang="en-US" dirty="0"/>
              <a:t>System Property Conditions</a:t>
            </a:r>
            <a:br>
              <a:rPr lang="en-US" dirty="0"/>
            </a:br>
            <a:r>
              <a:rPr lang="en-US" dirty="0"/>
              <a:t>A container or test may be enabled or disabled based on the value of the named JVM system property via the @</a:t>
            </a:r>
            <a:r>
              <a:rPr lang="en-US" dirty="0" err="1"/>
              <a:t>EnabledIfSystemProperty</a:t>
            </a:r>
            <a:r>
              <a:rPr lang="en-US" dirty="0"/>
              <a:t> and @</a:t>
            </a:r>
            <a:r>
              <a:rPr lang="en-US" dirty="0" err="1"/>
              <a:t>DisabledIfSystemProperty</a:t>
            </a:r>
            <a:r>
              <a:rPr lang="en-US" dirty="0"/>
              <a:t> annotations.</a:t>
            </a:r>
          </a:p>
          <a:p>
            <a:pPr eaLnBrk="1" hangingPunct="1">
              <a:spcBef>
                <a:spcPct val="20000"/>
              </a:spcBef>
              <a:buFont typeface="Arial" panose="020B0604020202020204" pitchFamily="34" charset="0"/>
              <a:buChar char="•"/>
            </a:pPr>
            <a:endParaRPr lang="en-US" altLang="en-US" dirty="0"/>
          </a:p>
        </p:txBody>
      </p:sp>
    </p:spTree>
    <p:extLst>
      <p:ext uri="{BB962C8B-B14F-4D97-AF65-F5344CB8AC3E}">
        <p14:creationId xmlns:p14="http://schemas.microsoft.com/office/powerpoint/2010/main" val="91333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 test Example</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7" name="Rectangle 6">
            <a:extLst>
              <a:ext uri="{FF2B5EF4-FFF2-40B4-BE49-F238E27FC236}">
                <a16:creationId xmlns:a16="http://schemas.microsoft.com/office/drawing/2014/main" id="{0612722B-0D0F-C141-B194-B2588C079AA9}"/>
              </a:ext>
            </a:extLst>
          </p:cNvPr>
          <p:cNvSpPr/>
          <p:nvPr/>
        </p:nvSpPr>
        <p:spPr>
          <a:xfrm>
            <a:off x="971600" y="826761"/>
            <a:ext cx="6724761" cy="5909310"/>
          </a:xfrm>
          <a:prstGeom prst="rect">
            <a:avLst/>
          </a:prstGeom>
          <a:ln>
            <a:solidFill>
              <a:schemeClr val="accent1"/>
            </a:solidFill>
          </a:ln>
        </p:spPr>
        <p:txBody>
          <a:bodyPr wrap="square">
            <a:spAutoFit/>
          </a:bodyPr>
          <a:lstStyle/>
          <a:p>
            <a:pPr fontAlgn="base"/>
            <a:r>
              <a:rPr lang="en-US" dirty="0"/>
              <a:t>@Test </a:t>
            </a:r>
          </a:p>
          <a:p>
            <a:pPr fontAlgn="base"/>
            <a:r>
              <a:rPr lang="en-US" dirty="0"/>
              <a:t>@</a:t>
            </a:r>
            <a:r>
              <a:rPr lang="en-US" dirty="0" err="1"/>
              <a:t>EnabledOnOs</a:t>
            </a:r>
            <a:r>
              <a:rPr lang="en-US" dirty="0"/>
              <a:t>({ LINUX, MAC }) </a:t>
            </a:r>
          </a:p>
          <a:p>
            <a:pPr fontAlgn="base"/>
            <a:r>
              <a:rPr lang="en-US" dirty="0"/>
              <a:t>void </a:t>
            </a:r>
            <a:r>
              <a:rPr lang="en-US" dirty="0" err="1"/>
              <a:t>onLinuxOrMac</a:t>
            </a:r>
            <a:r>
              <a:rPr lang="en-US" dirty="0"/>
              <a:t>() { // ... } </a:t>
            </a:r>
          </a:p>
          <a:p>
            <a:pPr fontAlgn="base"/>
            <a:r>
              <a:rPr lang="en-US" dirty="0"/>
              <a:t>@Test </a:t>
            </a:r>
          </a:p>
          <a:p>
            <a:pPr fontAlgn="base"/>
            <a:r>
              <a:rPr lang="en-US" dirty="0"/>
              <a:t>@</a:t>
            </a:r>
            <a:r>
              <a:rPr lang="en-US" dirty="0" err="1"/>
              <a:t>DisabledOnOs</a:t>
            </a:r>
            <a:r>
              <a:rPr lang="en-US" dirty="0"/>
              <a:t>(WINDOWS) </a:t>
            </a:r>
          </a:p>
          <a:p>
            <a:pPr fontAlgn="base"/>
            <a:r>
              <a:rPr lang="en-US" dirty="0"/>
              <a:t>void </a:t>
            </a:r>
            <a:r>
              <a:rPr lang="en-US" dirty="0" err="1"/>
              <a:t>notOnWindows</a:t>
            </a:r>
            <a:r>
              <a:rPr lang="en-US" dirty="0"/>
              <a:t>() { // ... }</a:t>
            </a:r>
          </a:p>
          <a:p>
            <a:pPr fontAlgn="base"/>
            <a:r>
              <a:rPr lang="en-US" dirty="0"/>
              <a:t>@Test </a:t>
            </a:r>
          </a:p>
          <a:p>
            <a:pPr fontAlgn="base"/>
            <a:r>
              <a:rPr lang="en-US" dirty="0"/>
              <a:t>@</a:t>
            </a:r>
            <a:r>
              <a:rPr lang="en-US" dirty="0" err="1"/>
              <a:t>EnabledOnJre</a:t>
            </a:r>
            <a:r>
              <a:rPr lang="en-US" dirty="0"/>
              <a:t>(JAVA_8) </a:t>
            </a:r>
          </a:p>
          <a:p>
            <a:pPr fontAlgn="base"/>
            <a:r>
              <a:rPr lang="en-US" dirty="0"/>
              <a:t>void onlyOnJava8() { // ... } </a:t>
            </a:r>
          </a:p>
          <a:p>
            <a:pPr fontAlgn="base"/>
            <a:r>
              <a:rPr lang="en-US" dirty="0"/>
              <a:t>@Test </a:t>
            </a:r>
          </a:p>
          <a:p>
            <a:pPr fontAlgn="base"/>
            <a:r>
              <a:rPr lang="en-US" dirty="0"/>
              <a:t>@</a:t>
            </a:r>
            <a:r>
              <a:rPr lang="en-US" dirty="0" err="1"/>
              <a:t>EnabledOnJre</a:t>
            </a:r>
            <a:r>
              <a:rPr lang="en-US" dirty="0"/>
              <a:t>({ JAVA_9, JAVA_10 }) </a:t>
            </a:r>
          </a:p>
          <a:p>
            <a:pPr fontAlgn="base"/>
            <a:r>
              <a:rPr lang="en-US" dirty="0"/>
              <a:t>void onJava9Or10() { // ... } </a:t>
            </a:r>
          </a:p>
          <a:p>
            <a:pPr fontAlgn="base"/>
            <a:r>
              <a:rPr lang="en-US" dirty="0"/>
              <a:t>@Test </a:t>
            </a:r>
          </a:p>
          <a:p>
            <a:pPr fontAlgn="base"/>
            <a:r>
              <a:rPr lang="en-US" dirty="0"/>
              <a:t>@</a:t>
            </a:r>
            <a:r>
              <a:rPr lang="en-US" dirty="0" err="1"/>
              <a:t>EnabledForJreRange</a:t>
            </a:r>
            <a:r>
              <a:rPr lang="en-US" dirty="0"/>
              <a:t>(min = JAVA_9, max = JAVA_11) </a:t>
            </a:r>
          </a:p>
          <a:p>
            <a:pPr fontAlgn="base"/>
            <a:r>
              <a:rPr lang="en-US" dirty="0"/>
              <a:t>void fromJava9to11() { // ... }</a:t>
            </a:r>
          </a:p>
          <a:p>
            <a:pPr fontAlgn="base"/>
            <a:r>
              <a:rPr lang="en-US" dirty="0"/>
              <a:t>@Test </a:t>
            </a:r>
          </a:p>
          <a:p>
            <a:pPr fontAlgn="base"/>
            <a:r>
              <a:rPr lang="en-US" dirty="0"/>
              <a:t>@</a:t>
            </a:r>
            <a:r>
              <a:rPr lang="en-US" dirty="0" err="1"/>
              <a:t>EnabledIfSystemProperty</a:t>
            </a:r>
            <a:r>
              <a:rPr lang="en-US" dirty="0"/>
              <a:t>(named = "</a:t>
            </a:r>
            <a:r>
              <a:rPr lang="en-US" dirty="0" err="1"/>
              <a:t>os.arch</a:t>
            </a:r>
            <a:r>
              <a:rPr lang="en-US" dirty="0"/>
              <a:t>", matches = ".*64.*") </a:t>
            </a:r>
          </a:p>
          <a:p>
            <a:pPr fontAlgn="base"/>
            <a:r>
              <a:rPr lang="en-US" dirty="0"/>
              <a:t>void onlyOn64BitArchitectures() { // ... } </a:t>
            </a:r>
          </a:p>
          <a:p>
            <a:pPr fontAlgn="base"/>
            <a:r>
              <a:rPr lang="en-US" dirty="0"/>
              <a:t>@Test </a:t>
            </a:r>
          </a:p>
          <a:p>
            <a:pPr fontAlgn="base"/>
            <a:r>
              <a:rPr lang="en-US" dirty="0"/>
              <a:t>@</a:t>
            </a:r>
            <a:r>
              <a:rPr lang="en-US" dirty="0" err="1"/>
              <a:t>DisabledIfSystemProperty</a:t>
            </a:r>
            <a:r>
              <a:rPr lang="en-US" dirty="0"/>
              <a:t>(named = "ci-server", matches = "true") void </a:t>
            </a:r>
            <a:r>
              <a:rPr lang="en-US" dirty="0" err="1"/>
              <a:t>notOnCiServer</a:t>
            </a:r>
            <a:r>
              <a:rPr lang="en-US" dirty="0"/>
              <a:t>() { // ... }</a:t>
            </a:r>
          </a:p>
        </p:txBody>
      </p:sp>
    </p:spTree>
    <p:extLst>
      <p:ext uri="{BB962C8B-B14F-4D97-AF65-F5344CB8AC3E}">
        <p14:creationId xmlns:p14="http://schemas.microsoft.com/office/powerpoint/2010/main" val="184867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a:t>Unit Testing</a:t>
            </a:r>
          </a:p>
        </p:txBody>
      </p:sp>
    </p:spTree>
    <p:extLst>
      <p:ext uri="{BB962C8B-B14F-4D97-AF65-F5344CB8AC3E}">
        <p14:creationId xmlns:p14="http://schemas.microsoft.com/office/powerpoint/2010/main" val="18918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err="1"/>
              <a:t>Hamcrest</a:t>
            </a:r>
            <a:endParaRPr lang="en-US" sz="4800" dirty="0"/>
          </a:p>
        </p:txBody>
      </p:sp>
    </p:spTree>
    <p:extLst>
      <p:ext uri="{BB962C8B-B14F-4D97-AF65-F5344CB8AC3E}">
        <p14:creationId xmlns:p14="http://schemas.microsoft.com/office/powerpoint/2010/main" val="7686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Overview of </a:t>
            </a:r>
            <a:r>
              <a:rPr lang="en-US" dirty="0" err="1"/>
              <a:t>Hamcrest</a:t>
            </a:r>
            <a:endParaRPr lang="en-US" dirty="0"/>
          </a:p>
        </p:txBody>
      </p:sp>
      <p:sp>
        <p:nvSpPr>
          <p:cNvPr id="10" name="Text Box 7"/>
          <p:cNvSpPr txBox="1">
            <a:spLocks noChangeArrowheads="1"/>
          </p:cNvSpPr>
          <p:nvPr/>
        </p:nvSpPr>
        <p:spPr bwMode="auto">
          <a:xfrm>
            <a:off x="304800" y="980728"/>
            <a:ext cx="8515672" cy="3000821"/>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285750" indent="-285750" eaLnBrk="1" hangingPunct="1">
              <a:spcBef>
                <a:spcPct val="50000"/>
              </a:spcBef>
              <a:buFont typeface="Wingdings" pitchFamily="2" charset="2"/>
              <a:buChar char="§"/>
              <a:defRPr/>
            </a:pPr>
            <a:r>
              <a:rPr lang="en-US" sz="1800" b="0" dirty="0" err="1"/>
              <a:t>Hamcrest</a:t>
            </a:r>
            <a:r>
              <a:rPr lang="en-US" sz="1800" b="0" dirty="0"/>
              <a:t> is a framework for software tests.</a:t>
            </a:r>
          </a:p>
          <a:p>
            <a:pPr marL="285750" indent="-285750" eaLnBrk="1" hangingPunct="1">
              <a:spcBef>
                <a:spcPct val="50000"/>
              </a:spcBef>
              <a:buFont typeface="Wingdings" pitchFamily="2" charset="2"/>
              <a:buChar char="§"/>
              <a:defRPr/>
            </a:pPr>
            <a:r>
              <a:rPr lang="en-US" sz="1800" b="0" dirty="0" err="1"/>
              <a:t>Hamcrest</a:t>
            </a:r>
            <a:r>
              <a:rPr lang="en-US" sz="1800" b="0" dirty="0"/>
              <a:t> allows checking for conditions in your code via existing matchers classes. </a:t>
            </a:r>
          </a:p>
          <a:p>
            <a:pPr marL="285750" indent="-285750" eaLnBrk="1" hangingPunct="1">
              <a:spcBef>
                <a:spcPct val="50000"/>
              </a:spcBef>
              <a:buFont typeface="Wingdings" pitchFamily="2" charset="2"/>
              <a:buChar char="§"/>
              <a:defRPr/>
            </a:pPr>
            <a:r>
              <a:rPr lang="en-US" sz="1800" b="0" dirty="0"/>
              <a:t>It also allows you to define your custom matcher implementations.</a:t>
            </a:r>
          </a:p>
          <a:p>
            <a:pPr marL="285750" indent="-285750" eaLnBrk="1" hangingPunct="1">
              <a:spcBef>
                <a:spcPct val="50000"/>
              </a:spcBef>
              <a:buFont typeface="Wingdings" pitchFamily="2" charset="2"/>
              <a:buChar char="§"/>
              <a:defRPr/>
            </a:pPr>
            <a:r>
              <a:rPr lang="en-US" sz="1800" b="0" dirty="0"/>
              <a:t>To use </a:t>
            </a:r>
            <a:r>
              <a:rPr lang="en-US" sz="1800" b="0" dirty="0" err="1"/>
              <a:t>Hamcrest</a:t>
            </a:r>
            <a:r>
              <a:rPr lang="en-US" sz="1800" b="0" dirty="0"/>
              <a:t> matchers in JUnit you use the </a:t>
            </a:r>
            <a:r>
              <a:rPr lang="en-US" sz="1800" b="0" dirty="0" err="1"/>
              <a:t>assertThat</a:t>
            </a:r>
            <a:r>
              <a:rPr lang="en-US" sz="1800" b="0" dirty="0"/>
              <a:t> statement followed by one or several matchers.</a:t>
            </a:r>
          </a:p>
          <a:p>
            <a:pPr marL="285750" indent="-285750" eaLnBrk="1" hangingPunct="1">
              <a:spcBef>
                <a:spcPct val="50000"/>
              </a:spcBef>
              <a:buFont typeface="Wingdings" pitchFamily="2" charset="2"/>
              <a:buChar char="§"/>
              <a:defRPr/>
            </a:pPr>
            <a:r>
              <a:rPr lang="en-US" sz="1800" b="0" dirty="0" err="1"/>
              <a:t>Hamcrest</a:t>
            </a:r>
            <a:r>
              <a:rPr lang="en-US" sz="1800" b="0" dirty="0"/>
              <a:t> has the target to make tests as readable as possible</a:t>
            </a:r>
          </a:p>
          <a:p>
            <a:pPr marL="285750" indent="-285750" eaLnBrk="1" hangingPunct="1">
              <a:spcBef>
                <a:spcPct val="50000"/>
              </a:spcBef>
              <a:buFont typeface="Wingdings" pitchFamily="2" charset="2"/>
              <a:buChar char="§"/>
              <a:defRPr/>
            </a:pPr>
            <a:r>
              <a:rPr lang="en-US" sz="1800" b="0" dirty="0"/>
              <a:t>Below shows JUNIT and </a:t>
            </a:r>
            <a:r>
              <a:rPr lang="en-US" sz="1800" b="0" dirty="0" err="1"/>
              <a:t>Hamcrest</a:t>
            </a:r>
            <a:r>
              <a:rPr lang="en-US" sz="1800" b="0" dirty="0"/>
              <a:t> comparison</a:t>
            </a:r>
          </a:p>
        </p:txBody>
      </p:sp>
      <p:sp>
        <p:nvSpPr>
          <p:cNvPr id="2" name="TextBox 1"/>
          <p:cNvSpPr txBox="1"/>
          <p:nvPr/>
        </p:nvSpPr>
        <p:spPr>
          <a:xfrm>
            <a:off x="2227385" y="4012029"/>
            <a:ext cx="4977262" cy="2585323"/>
          </a:xfrm>
          <a:prstGeom prst="rect">
            <a:avLst/>
          </a:prstGeom>
          <a:noFill/>
        </p:spPr>
        <p:txBody>
          <a:bodyPr wrap="square" rtlCol="0">
            <a:spAutoFit/>
          </a:bodyPr>
          <a:lstStyle/>
          <a:p>
            <a:r>
              <a:rPr lang="en-US" dirty="0"/>
              <a:t>/ JUnit 4 for equals check</a:t>
            </a:r>
          </a:p>
          <a:p>
            <a:r>
              <a:rPr lang="en-US" dirty="0" err="1"/>
              <a:t>assertEquals</a:t>
            </a:r>
            <a:r>
              <a:rPr lang="en-US" dirty="0"/>
              <a:t>(expected, actual);</a:t>
            </a:r>
          </a:p>
          <a:p>
            <a:r>
              <a:rPr lang="en-US" dirty="0"/>
              <a:t>// </a:t>
            </a:r>
            <a:r>
              <a:rPr lang="en-US" dirty="0" err="1"/>
              <a:t>Hamcrest</a:t>
            </a:r>
            <a:r>
              <a:rPr lang="en-US" dirty="0"/>
              <a:t> for equals check</a:t>
            </a:r>
          </a:p>
          <a:p>
            <a:r>
              <a:rPr lang="en-US" dirty="0" err="1"/>
              <a:t>assertThat</a:t>
            </a:r>
            <a:r>
              <a:rPr lang="en-US" dirty="0"/>
              <a:t>(actual, is(</a:t>
            </a:r>
            <a:r>
              <a:rPr lang="en-US" dirty="0" err="1"/>
              <a:t>equalTo</a:t>
            </a:r>
            <a:r>
              <a:rPr lang="en-US" dirty="0"/>
              <a:t>(expected)));</a:t>
            </a:r>
          </a:p>
          <a:p>
            <a:endParaRPr lang="en-US" dirty="0"/>
          </a:p>
          <a:p>
            <a:r>
              <a:rPr lang="en-US" dirty="0"/>
              <a:t>// JUnit 4 for not equals check</a:t>
            </a:r>
          </a:p>
          <a:p>
            <a:r>
              <a:rPr lang="en-US" dirty="0" err="1"/>
              <a:t>assertFalse</a:t>
            </a:r>
            <a:r>
              <a:rPr lang="en-US" dirty="0"/>
              <a:t>(</a:t>
            </a:r>
            <a:r>
              <a:rPr lang="en-US" dirty="0" err="1"/>
              <a:t>expected.equals</a:t>
            </a:r>
            <a:r>
              <a:rPr lang="en-US" dirty="0"/>
              <a:t>(actual));</a:t>
            </a:r>
          </a:p>
          <a:p>
            <a:r>
              <a:rPr lang="en-US" dirty="0"/>
              <a:t>// </a:t>
            </a:r>
            <a:r>
              <a:rPr lang="en-US" dirty="0" err="1"/>
              <a:t>Hamcrest</a:t>
            </a:r>
            <a:r>
              <a:rPr lang="en-US" dirty="0"/>
              <a:t> for not equals check</a:t>
            </a:r>
          </a:p>
          <a:p>
            <a:r>
              <a:rPr lang="en-US" dirty="0" err="1"/>
              <a:t>assertThat</a:t>
            </a:r>
            <a:r>
              <a:rPr lang="en-US" dirty="0"/>
              <a:t>(actual, is(not(</a:t>
            </a:r>
            <a:r>
              <a:rPr lang="en-US" dirty="0" err="1"/>
              <a:t>equalTo</a:t>
            </a:r>
            <a:r>
              <a:rPr lang="en-US" dirty="0"/>
              <a:t>(expected))));</a:t>
            </a:r>
          </a:p>
        </p:txBody>
      </p:sp>
    </p:spTree>
    <p:extLst>
      <p:ext uri="{BB962C8B-B14F-4D97-AF65-F5344CB8AC3E}">
        <p14:creationId xmlns:p14="http://schemas.microsoft.com/office/powerpoint/2010/main" val="14563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Hamcrest</a:t>
            </a:r>
            <a:r>
              <a:rPr lang="en-US" dirty="0"/>
              <a:t> – What Is It</a:t>
            </a:r>
          </a:p>
        </p:txBody>
      </p:sp>
      <p:sp>
        <p:nvSpPr>
          <p:cNvPr id="10" name="Text Box 7"/>
          <p:cNvSpPr txBox="1">
            <a:spLocks noChangeArrowheads="1"/>
          </p:cNvSpPr>
          <p:nvPr/>
        </p:nvSpPr>
        <p:spPr bwMode="auto">
          <a:xfrm>
            <a:off x="304800" y="980728"/>
            <a:ext cx="8515672" cy="3416320"/>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285750" indent="-285750" eaLnBrk="1" hangingPunct="1">
              <a:spcBef>
                <a:spcPct val="50000"/>
              </a:spcBef>
              <a:buFont typeface="Wingdings" pitchFamily="2" charset="2"/>
              <a:buChar char="§"/>
              <a:defRPr/>
            </a:pPr>
            <a:r>
              <a:rPr lang="en-US" sz="1800" b="0" dirty="0"/>
              <a:t>Framework for creating matcher objects. </a:t>
            </a:r>
          </a:p>
          <a:p>
            <a:pPr marL="285750" indent="-285750" eaLnBrk="1" hangingPunct="1">
              <a:spcBef>
                <a:spcPct val="50000"/>
              </a:spcBef>
              <a:buFont typeface="Wingdings" pitchFamily="2" charset="2"/>
              <a:buChar char="§"/>
              <a:defRPr/>
            </a:pPr>
            <a:r>
              <a:rPr lang="en-US" sz="1800" b="0" dirty="0"/>
              <a:t>These matcher objects are predicates and are used to write rules which can be satisfied under certain conditions. </a:t>
            </a:r>
          </a:p>
          <a:p>
            <a:pPr marL="285750" indent="-285750" eaLnBrk="1" hangingPunct="1">
              <a:spcBef>
                <a:spcPct val="50000"/>
              </a:spcBef>
              <a:buFont typeface="Wingdings" pitchFamily="2" charset="2"/>
              <a:buChar char="§"/>
              <a:defRPr/>
            </a:pPr>
            <a:r>
              <a:rPr lang="en-US" sz="1800" b="0" dirty="0" err="1"/>
              <a:t>Hamcrest</a:t>
            </a:r>
            <a:r>
              <a:rPr lang="en-US" sz="1800" b="0" dirty="0"/>
              <a:t> lets us step beyond simple JUnit asserts and enables us to craft very specific, readable verification code.</a:t>
            </a:r>
          </a:p>
          <a:p>
            <a:pPr marL="285750" indent="-285750" eaLnBrk="1" hangingPunct="1">
              <a:spcBef>
                <a:spcPct val="50000"/>
              </a:spcBef>
              <a:buFont typeface="Wingdings" pitchFamily="2" charset="2"/>
              <a:buChar char="§"/>
              <a:defRPr/>
            </a:pPr>
            <a:r>
              <a:rPr lang="en-US" sz="1800" b="0" dirty="0"/>
              <a:t>It makes liberal use of static methods to create an assertion grammar which is easy to write and to understand. </a:t>
            </a:r>
          </a:p>
          <a:p>
            <a:pPr marL="285750" indent="-285750" eaLnBrk="1" hangingPunct="1">
              <a:spcBef>
                <a:spcPct val="50000"/>
              </a:spcBef>
              <a:buFont typeface="Wingdings" pitchFamily="2" charset="2"/>
              <a:buChar char="§"/>
              <a:defRPr/>
            </a:pPr>
            <a:r>
              <a:rPr lang="en-US" sz="1800" b="0" dirty="0"/>
              <a:t>When used in conjunction with JUnit and </a:t>
            </a:r>
            <a:r>
              <a:rPr lang="en-US" sz="1800" b="0" dirty="0" err="1"/>
              <a:t>Mockito</a:t>
            </a:r>
            <a:r>
              <a:rPr lang="en-US" sz="1800" b="0" dirty="0"/>
              <a:t> it allows us to write clear, concise tests which satisfy the property of good unit testing which is to ‘test one thing’.</a:t>
            </a:r>
          </a:p>
        </p:txBody>
      </p:sp>
    </p:spTree>
    <p:extLst>
      <p:ext uri="{BB962C8B-B14F-4D97-AF65-F5344CB8AC3E}">
        <p14:creationId xmlns:p14="http://schemas.microsoft.com/office/powerpoint/2010/main" val="189134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Using </a:t>
            </a:r>
            <a:r>
              <a:rPr lang="en-US" dirty="0" err="1"/>
              <a:t>Hamcrest</a:t>
            </a:r>
            <a:r>
              <a:rPr lang="en-US" dirty="0"/>
              <a:t> Matchers</a:t>
            </a:r>
          </a:p>
        </p:txBody>
      </p:sp>
      <p:sp>
        <p:nvSpPr>
          <p:cNvPr id="10" name="Text Box 7"/>
          <p:cNvSpPr txBox="1">
            <a:spLocks noChangeArrowheads="1"/>
          </p:cNvSpPr>
          <p:nvPr/>
        </p:nvSpPr>
        <p:spPr bwMode="auto">
          <a:xfrm>
            <a:off x="304800" y="980728"/>
            <a:ext cx="8515672" cy="4108817"/>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None/>
              <a:defRPr/>
            </a:pPr>
            <a:r>
              <a:rPr lang="en-US" sz="1800" b="0" dirty="0"/>
              <a:t>To use the library for a Maven based project, the following dependency to your </a:t>
            </a:r>
            <a:r>
              <a:rPr lang="en-US" sz="1800" b="0" dirty="0" err="1"/>
              <a:t>pom</a:t>
            </a:r>
            <a:r>
              <a:rPr lang="en-US" sz="1800" b="0" dirty="0"/>
              <a:t> file.</a:t>
            </a:r>
            <a:br>
              <a:rPr lang="en-US" sz="1800" b="0" dirty="0"/>
            </a:br>
            <a:r>
              <a:rPr lang="en-US" sz="1800" b="0" dirty="0"/>
              <a:t>	&lt;dependency&gt;</a:t>
            </a:r>
            <a:br>
              <a:rPr lang="en-US" sz="1800" b="0" dirty="0"/>
            </a:br>
            <a:r>
              <a:rPr lang="en-US" sz="1800" b="0" dirty="0"/>
              <a:t>		&lt;</a:t>
            </a:r>
            <a:r>
              <a:rPr lang="en-US" sz="1800" b="0" dirty="0" err="1"/>
              <a:t>groupId</a:t>
            </a:r>
            <a:r>
              <a:rPr lang="en-US" sz="1800" b="0" dirty="0"/>
              <a:t>&gt;</a:t>
            </a:r>
            <a:r>
              <a:rPr lang="en-US" sz="1800" b="0" dirty="0" err="1"/>
              <a:t>org.hamcrest</a:t>
            </a:r>
            <a:r>
              <a:rPr lang="en-US" sz="1800" b="0" dirty="0"/>
              <a:t>&lt;/</a:t>
            </a:r>
            <a:r>
              <a:rPr lang="en-US" sz="1800" b="0" dirty="0" err="1"/>
              <a:t>groupId</a:t>
            </a:r>
            <a:r>
              <a:rPr lang="en-US" sz="1800" b="0" dirty="0"/>
              <a:t>&gt;</a:t>
            </a:r>
            <a:br>
              <a:rPr lang="en-US" sz="1800" b="0" dirty="0"/>
            </a:br>
            <a:r>
              <a:rPr lang="en-US" sz="1800" b="0" dirty="0"/>
              <a:t>		&lt;</a:t>
            </a:r>
            <a:r>
              <a:rPr lang="en-US" sz="1800" b="0" dirty="0" err="1"/>
              <a:t>artifactId</a:t>
            </a:r>
            <a:r>
              <a:rPr lang="en-US" sz="1800" b="0" dirty="0"/>
              <a:t>&gt;</a:t>
            </a:r>
            <a:r>
              <a:rPr lang="en-US" sz="1800" b="0" dirty="0" err="1"/>
              <a:t>hamcrest</a:t>
            </a:r>
            <a:r>
              <a:rPr lang="en-US" sz="1800" b="0" dirty="0"/>
              <a:t>-library&lt;/</a:t>
            </a:r>
            <a:r>
              <a:rPr lang="en-US" sz="1800" b="0" dirty="0" err="1"/>
              <a:t>artifactId</a:t>
            </a:r>
            <a:r>
              <a:rPr lang="en-US" sz="1800" b="0" dirty="0"/>
              <a:t>&gt;</a:t>
            </a:r>
            <a:br>
              <a:rPr lang="en-US" sz="1800" b="0" dirty="0"/>
            </a:br>
            <a:r>
              <a:rPr lang="en-US" sz="1800" b="0" dirty="0"/>
              <a:t>		&lt;version&gt;1.3&lt;/version&gt;</a:t>
            </a:r>
            <a:br>
              <a:rPr lang="en-US" sz="1800" b="0" dirty="0"/>
            </a:br>
            <a:r>
              <a:rPr lang="en-US" sz="1800" b="0" dirty="0"/>
              <a:t>		&lt;scope&gt;test&lt;/scope&gt;</a:t>
            </a:r>
          </a:p>
          <a:p>
            <a:pPr eaLnBrk="1" hangingPunct="1">
              <a:spcBef>
                <a:spcPct val="50000"/>
              </a:spcBef>
              <a:buNone/>
              <a:defRPr/>
            </a:pPr>
            <a:r>
              <a:rPr lang="en-US" sz="1800" b="0" dirty="0"/>
              <a:t>	&lt;/dependency&gt;</a:t>
            </a:r>
          </a:p>
          <a:p>
            <a:pPr eaLnBrk="1" hangingPunct="1">
              <a:spcBef>
                <a:spcPct val="50000"/>
              </a:spcBef>
              <a:buNone/>
              <a:defRPr/>
            </a:pPr>
            <a:r>
              <a:rPr lang="en-US" sz="1800" b="0" dirty="0"/>
              <a:t>			</a:t>
            </a:r>
            <a:r>
              <a:rPr lang="en-US" sz="1800" dirty="0"/>
              <a:t>OR</a:t>
            </a:r>
          </a:p>
          <a:p>
            <a:pPr eaLnBrk="1" hangingPunct="1">
              <a:spcBef>
                <a:spcPct val="50000"/>
              </a:spcBef>
              <a:buNone/>
              <a:defRPr/>
            </a:pPr>
            <a:r>
              <a:rPr lang="en-US" sz="1800" b="0" dirty="0"/>
              <a:t>The JUnit distribution included in Eclipse only contain the core </a:t>
            </a:r>
            <a:r>
              <a:rPr lang="en-US" sz="1800" b="0" dirty="0" err="1"/>
              <a:t>Hamcrest</a:t>
            </a:r>
            <a:r>
              <a:rPr lang="en-US" sz="1800" b="0" dirty="0"/>
              <a:t> matcher. To use all available matchers, download the latest </a:t>
            </a:r>
            <a:r>
              <a:rPr lang="en-US" sz="1800" b="0" dirty="0" err="1"/>
              <a:t>hamcrest</a:t>
            </a:r>
            <a:r>
              <a:rPr lang="en-US" sz="1800" b="0" dirty="0"/>
              <a:t>-all-*.jar from https://</a:t>
            </a:r>
            <a:r>
              <a:rPr lang="en-US" sz="1800" b="0" dirty="0" err="1"/>
              <a:t>code.google.com</a:t>
            </a:r>
            <a:r>
              <a:rPr lang="en-US" sz="1800" b="0" dirty="0"/>
              <a:t>/p/</a:t>
            </a:r>
            <a:r>
              <a:rPr lang="en-US" sz="1800" b="0" dirty="0" err="1"/>
              <a:t>hamcrest</a:t>
            </a:r>
            <a:r>
              <a:rPr lang="en-US" sz="1800" b="0" dirty="0"/>
              <a:t>/downloads/list and add it to your projects </a:t>
            </a:r>
            <a:r>
              <a:rPr lang="en-US" sz="1800" b="0" dirty="0" err="1"/>
              <a:t>classpath</a:t>
            </a:r>
            <a:r>
              <a:rPr lang="en-US" sz="1800" b="0" dirty="0"/>
              <a:t>.</a:t>
            </a:r>
          </a:p>
        </p:txBody>
      </p:sp>
    </p:spTree>
    <p:extLst>
      <p:ext uri="{BB962C8B-B14F-4D97-AF65-F5344CB8AC3E}">
        <p14:creationId xmlns:p14="http://schemas.microsoft.com/office/powerpoint/2010/main" val="165930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Tour Of </a:t>
            </a:r>
            <a:r>
              <a:rPr lang="en-US" dirty="0" err="1"/>
              <a:t>Hamcrest</a:t>
            </a:r>
            <a:r>
              <a:rPr lang="en-US" dirty="0"/>
              <a:t> Matchers			1/2</a:t>
            </a:r>
          </a:p>
        </p:txBody>
      </p:sp>
      <p:sp>
        <p:nvSpPr>
          <p:cNvPr id="2" name="Rectangle 1"/>
          <p:cNvSpPr/>
          <p:nvPr/>
        </p:nvSpPr>
        <p:spPr>
          <a:xfrm>
            <a:off x="683568" y="954008"/>
            <a:ext cx="7920880" cy="5632311"/>
          </a:xfrm>
          <a:prstGeom prst="rect">
            <a:avLst/>
          </a:prstGeom>
        </p:spPr>
        <p:txBody>
          <a:bodyPr wrap="square">
            <a:spAutoFit/>
          </a:bodyPr>
          <a:lstStyle/>
          <a:p>
            <a:pPr>
              <a:buChar char="•"/>
            </a:pPr>
            <a:r>
              <a:rPr lang="en-US" dirty="0"/>
              <a:t> Core</a:t>
            </a:r>
          </a:p>
          <a:p>
            <a:pPr lvl="1">
              <a:buChar char="•"/>
            </a:pPr>
            <a:r>
              <a:rPr lang="en-US" dirty="0"/>
              <a:t> anything - always matches, useful if you don't care what the object under test is</a:t>
            </a:r>
          </a:p>
          <a:p>
            <a:pPr lvl="1">
              <a:buChar char="•"/>
            </a:pPr>
            <a:r>
              <a:rPr lang="en-US" dirty="0"/>
              <a:t> </a:t>
            </a:r>
            <a:r>
              <a:rPr lang="en-US" dirty="0" err="1"/>
              <a:t>describedAs</a:t>
            </a:r>
            <a:r>
              <a:rPr lang="en-US" dirty="0"/>
              <a:t> - decorator to adding custom failure description</a:t>
            </a:r>
          </a:p>
          <a:p>
            <a:pPr lvl="1">
              <a:buChar char="•"/>
            </a:pPr>
            <a:r>
              <a:rPr lang="en-US" dirty="0"/>
              <a:t>is – decorator to improve readability</a:t>
            </a:r>
            <a:br>
              <a:rPr lang="en-US" dirty="0"/>
            </a:br>
            <a:endParaRPr lang="en-US" dirty="0"/>
          </a:p>
          <a:p>
            <a:pPr>
              <a:buChar char="•"/>
            </a:pPr>
            <a:r>
              <a:rPr lang="en-US" dirty="0"/>
              <a:t>Logical</a:t>
            </a:r>
          </a:p>
          <a:p>
            <a:pPr lvl="1">
              <a:buChar char="•"/>
            </a:pPr>
            <a:r>
              <a:rPr lang="en-US" dirty="0"/>
              <a:t>allOf - matches if all matchers match, short circuits (like Java &amp;&amp;)</a:t>
            </a:r>
          </a:p>
          <a:p>
            <a:pPr lvl="1">
              <a:buChar char="•"/>
            </a:pPr>
            <a:r>
              <a:rPr lang="en-US" dirty="0"/>
              <a:t>anyOf - matches if any matchers match, short circuits (like Java ||)</a:t>
            </a:r>
          </a:p>
          <a:p>
            <a:pPr lvl="1">
              <a:buChar char="•"/>
            </a:pPr>
            <a:r>
              <a:rPr lang="en-US" dirty="0"/>
              <a:t>not - matches if the wrapped matcher doesn't match and vice versa</a:t>
            </a:r>
            <a:br>
              <a:rPr lang="en-US" dirty="0"/>
            </a:br>
            <a:endParaRPr lang="en-US" dirty="0"/>
          </a:p>
          <a:p>
            <a:pPr>
              <a:buChar char="•"/>
            </a:pPr>
            <a:r>
              <a:rPr lang="en-US" dirty="0"/>
              <a:t>Object</a:t>
            </a:r>
          </a:p>
          <a:p>
            <a:pPr lvl="1">
              <a:buChar char="•"/>
            </a:pPr>
            <a:r>
              <a:rPr lang="en-US" dirty="0"/>
              <a:t>equalTo - test object equality using </a:t>
            </a:r>
            <a:r>
              <a:rPr lang="en-US" dirty="0" err="1"/>
              <a:t>Object.equals</a:t>
            </a:r>
            <a:endParaRPr lang="en-US" dirty="0"/>
          </a:p>
          <a:p>
            <a:pPr lvl="1">
              <a:buChar char="•"/>
            </a:pPr>
            <a:r>
              <a:rPr lang="en-US" dirty="0"/>
              <a:t>hasToString - test </a:t>
            </a:r>
            <a:r>
              <a:rPr lang="en-US" dirty="0" err="1"/>
              <a:t>Object.toString</a:t>
            </a:r>
            <a:endParaRPr lang="en-US" dirty="0"/>
          </a:p>
          <a:p>
            <a:pPr lvl="1">
              <a:buChar char="•"/>
            </a:pPr>
            <a:r>
              <a:rPr lang="en-US" dirty="0"/>
              <a:t>instanceOf, </a:t>
            </a:r>
            <a:r>
              <a:rPr lang="en-US" dirty="0" err="1"/>
              <a:t>isCompatibleType</a:t>
            </a:r>
            <a:r>
              <a:rPr lang="en-US" dirty="0"/>
              <a:t> - test type</a:t>
            </a:r>
          </a:p>
          <a:p>
            <a:pPr lvl="1">
              <a:buChar char="•"/>
            </a:pPr>
            <a:r>
              <a:rPr lang="en-US" dirty="0"/>
              <a:t>notNullValue, </a:t>
            </a:r>
            <a:r>
              <a:rPr lang="en-US" dirty="0" err="1"/>
              <a:t>nullValue</a:t>
            </a:r>
            <a:r>
              <a:rPr lang="en-US" dirty="0"/>
              <a:t> - test for null</a:t>
            </a:r>
          </a:p>
          <a:p>
            <a:pPr lvl="1">
              <a:buChar char="•"/>
            </a:pPr>
            <a:r>
              <a:rPr lang="en-US" dirty="0" err="1"/>
              <a:t>sameInstance</a:t>
            </a:r>
            <a:r>
              <a:rPr lang="en-US" dirty="0"/>
              <a:t> - test object identity</a:t>
            </a:r>
          </a:p>
          <a:p>
            <a:pPr lvl="1">
              <a:buChar char="•"/>
            </a:pPr>
            <a:endParaRPr lang="en-US" dirty="0"/>
          </a:p>
          <a:p>
            <a:pPr>
              <a:buChar char="•"/>
            </a:pPr>
            <a:r>
              <a:rPr lang="en-US" dirty="0"/>
              <a:t>Beans</a:t>
            </a:r>
          </a:p>
          <a:p>
            <a:pPr lvl="1">
              <a:buChar char="•"/>
            </a:pPr>
            <a:r>
              <a:rPr lang="en-US" dirty="0" err="1"/>
              <a:t>hasProperty</a:t>
            </a:r>
            <a:r>
              <a:rPr lang="en-US" dirty="0"/>
              <a:t> - test JavaBeans properties</a:t>
            </a:r>
            <a:endParaRPr lang="en-US" dirty="0">
              <a:solidFill>
                <a:prstClr val="black"/>
              </a:solidFill>
              <a:latin typeface="NotoSerif" charset="0"/>
            </a:endParaRPr>
          </a:p>
        </p:txBody>
      </p:sp>
    </p:spTree>
    <p:extLst>
      <p:ext uri="{BB962C8B-B14F-4D97-AF65-F5344CB8AC3E}">
        <p14:creationId xmlns:p14="http://schemas.microsoft.com/office/powerpoint/2010/main" val="20732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Tour Of </a:t>
            </a:r>
            <a:r>
              <a:rPr lang="en-US" dirty="0" err="1"/>
              <a:t>Hamcrest</a:t>
            </a:r>
            <a:r>
              <a:rPr lang="en-US" dirty="0"/>
              <a:t> Matchers			2/2</a:t>
            </a:r>
          </a:p>
        </p:txBody>
      </p:sp>
      <p:sp>
        <p:nvSpPr>
          <p:cNvPr id="2" name="Rectangle 1"/>
          <p:cNvSpPr/>
          <p:nvPr/>
        </p:nvSpPr>
        <p:spPr>
          <a:xfrm>
            <a:off x="683568" y="954008"/>
            <a:ext cx="7920880" cy="4524315"/>
          </a:xfrm>
          <a:prstGeom prst="rect">
            <a:avLst/>
          </a:prstGeom>
        </p:spPr>
        <p:txBody>
          <a:bodyPr wrap="square">
            <a:spAutoFit/>
          </a:bodyPr>
          <a:lstStyle/>
          <a:p>
            <a:pPr>
              <a:buChar char="•"/>
            </a:pPr>
            <a:r>
              <a:rPr lang="en-US" dirty="0"/>
              <a:t> Collections</a:t>
            </a:r>
          </a:p>
          <a:p>
            <a:pPr lvl="1">
              <a:buChar char="•"/>
            </a:pPr>
            <a:r>
              <a:rPr lang="en-US" dirty="0"/>
              <a:t>array - test an array's elements against an array of matchers</a:t>
            </a:r>
          </a:p>
          <a:p>
            <a:pPr lvl="1">
              <a:buChar char="•"/>
            </a:pPr>
            <a:r>
              <a:rPr lang="en-US" dirty="0" err="1"/>
              <a:t>hasEntry</a:t>
            </a:r>
            <a:r>
              <a:rPr lang="en-US" dirty="0"/>
              <a:t>, </a:t>
            </a:r>
            <a:r>
              <a:rPr lang="en-US" dirty="0" err="1"/>
              <a:t>hasKey</a:t>
            </a:r>
            <a:r>
              <a:rPr lang="en-US" dirty="0"/>
              <a:t>, </a:t>
            </a:r>
            <a:r>
              <a:rPr lang="en-US" dirty="0" err="1"/>
              <a:t>hasValue</a:t>
            </a:r>
            <a:r>
              <a:rPr lang="en-US" dirty="0"/>
              <a:t> - test a map contains an entry, key or value</a:t>
            </a:r>
          </a:p>
          <a:p>
            <a:pPr lvl="1">
              <a:buChar char="•"/>
            </a:pPr>
            <a:r>
              <a:rPr lang="en-US" dirty="0" err="1"/>
              <a:t>hasItem</a:t>
            </a:r>
            <a:r>
              <a:rPr lang="en-US" dirty="0"/>
              <a:t>, </a:t>
            </a:r>
            <a:r>
              <a:rPr lang="en-US" dirty="0" err="1"/>
              <a:t>hasItems</a:t>
            </a:r>
            <a:r>
              <a:rPr lang="en-US" dirty="0"/>
              <a:t> - test a collection contains elements</a:t>
            </a:r>
          </a:p>
          <a:p>
            <a:pPr lvl="1">
              <a:buChar char="•"/>
            </a:pPr>
            <a:r>
              <a:rPr lang="en-US" dirty="0" err="1"/>
              <a:t>hasItemInArray</a:t>
            </a:r>
            <a:r>
              <a:rPr lang="en-US" dirty="0"/>
              <a:t> - test an array contains an element</a:t>
            </a:r>
            <a:br>
              <a:rPr lang="en-US" dirty="0"/>
            </a:br>
            <a:endParaRPr lang="en-US" dirty="0"/>
          </a:p>
          <a:p>
            <a:pPr>
              <a:buChar char="•"/>
            </a:pPr>
            <a:r>
              <a:rPr lang="en-US" dirty="0"/>
              <a:t>Number</a:t>
            </a:r>
          </a:p>
          <a:p>
            <a:pPr lvl="1">
              <a:buChar char="•"/>
            </a:pPr>
            <a:r>
              <a:rPr lang="en-US" dirty="0" err="1"/>
              <a:t>closeTo</a:t>
            </a:r>
            <a:r>
              <a:rPr lang="en-US" dirty="0"/>
              <a:t> - test floating point values are close to a given value</a:t>
            </a:r>
          </a:p>
          <a:p>
            <a:pPr lvl="1">
              <a:buChar char="•"/>
            </a:pPr>
            <a:r>
              <a:rPr lang="en-US" dirty="0" err="1"/>
              <a:t>greaterThan</a:t>
            </a:r>
            <a:r>
              <a:rPr lang="en-US" dirty="0"/>
              <a:t>, </a:t>
            </a:r>
            <a:r>
              <a:rPr lang="en-US" dirty="0" err="1"/>
              <a:t>greaterThanOrEqualTo</a:t>
            </a:r>
            <a:r>
              <a:rPr lang="en-US" dirty="0"/>
              <a:t>, </a:t>
            </a:r>
            <a:r>
              <a:rPr lang="en-US" dirty="0" err="1"/>
              <a:t>lessThan</a:t>
            </a:r>
            <a:r>
              <a:rPr lang="en-US" dirty="0"/>
              <a:t>, </a:t>
            </a:r>
            <a:r>
              <a:rPr lang="en-US" dirty="0" err="1"/>
              <a:t>lessThanOrEqualTo</a:t>
            </a:r>
            <a:r>
              <a:rPr lang="en-US" dirty="0"/>
              <a:t> - test ordering</a:t>
            </a:r>
            <a:br>
              <a:rPr lang="en-US" dirty="0"/>
            </a:br>
            <a:endParaRPr lang="en-US" dirty="0"/>
          </a:p>
          <a:p>
            <a:pPr>
              <a:buChar char="•"/>
            </a:pPr>
            <a:r>
              <a:rPr lang="en-US" dirty="0"/>
              <a:t>Text</a:t>
            </a:r>
          </a:p>
          <a:p>
            <a:pPr lvl="1">
              <a:buChar char="•"/>
            </a:pPr>
            <a:r>
              <a:rPr lang="en-US" dirty="0" err="1"/>
              <a:t>equalToIgnoringCase</a:t>
            </a:r>
            <a:r>
              <a:rPr lang="en-US" dirty="0"/>
              <a:t> - test string equality ignoring case</a:t>
            </a:r>
          </a:p>
          <a:p>
            <a:pPr lvl="1">
              <a:buChar char="•"/>
            </a:pPr>
            <a:r>
              <a:rPr lang="en-US" dirty="0" err="1"/>
              <a:t>equalToIgnoringWhiteSpace</a:t>
            </a:r>
            <a:r>
              <a:rPr lang="en-US" dirty="0"/>
              <a:t> - test string equality ignoring differences in runs of whitespace</a:t>
            </a:r>
          </a:p>
          <a:p>
            <a:pPr lvl="1">
              <a:buChar char="•"/>
            </a:pPr>
            <a:r>
              <a:rPr lang="en-US" dirty="0" err="1"/>
              <a:t>containsString</a:t>
            </a:r>
            <a:r>
              <a:rPr lang="en-US" dirty="0"/>
              <a:t>, </a:t>
            </a:r>
            <a:r>
              <a:rPr lang="en-US" dirty="0" err="1"/>
              <a:t>endsWith</a:t>
            </a:r>
            <a:r>
              <a:rPr lang="en-US" dirty="0"/>
              <a:t>, </a:t>
            </a:r>
            <a:r>
              <a:rPr lang="en-US" dirty="0" err="1"/>
              <a:t>startsWith</a:t>
            </a:r>
            <a:r>
              <a:rPr lang="en-US" dirty="0"/>
              <a:t> - test string matching</a:t>
            </a:r>
          </a:p>
        </p:txBody>
      </p:sp>
    </p:spTree>
    <p:extLst>
      <p:ext uri="{BB962C8B-B14F-4D97-AF65-F5344CB8AC3E}">
        <p14:creationId xmlns:p14="http://schemas.microsoft.com/office/powerpoint/2010/main" val="163433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Hamcrest</a:t>
            </a:r>
            <a:r>
              <a:rPr lang="en-US" dirty="0"/>
              <a:t> Matchers</a:t>
            </a:r>
          </a:p>
        </p:txBody>
      </p:sp>
      <p:sp>
        <p:nvSpPr>
          <p:cNvPr id="2" name="Rectangle 1"/>
          <p:cNvSpPr/>
          <p:nvPr/>
        </p:nvSpPr>
        <p:spPr>
          <a:xfrm>
            <a:off x="683568" y="954008"/>
            <a:ext cx="7920880" cy="5355312"/>
          </a:xfrm>
          <a:prstGeom prst="rect">
            <a:avLst/>
          </a:prstGeom>
        </p:spPr>
        <p:txBody>
          <a:bodyPr wrap="square">
            <a:spAutoFit/>
          </a:bodyPr>
          <a:lstStyle/>
          <a:p>
            <a:r>
              <a:rPr lang="en-US" dirty="0">
                <a:solidFill>
                  <a:prstClr val="black"/>
                </a:solidFill>
                <a:latin typeface="NotoSerif" charset="0"/>
              </a:rPr>
              <a:t>The following are the most important </a:t>
            </a:r>
            <a:r>
              <a:rPr lang="en-US" dirty="0" err="1">
                <a:solidFill>
                  <a:prstClr val="black"/>
                </a:solidFill>
                <a:latin typeface="NotoSerif" charset="0"/>
              </a:rPr>
              <a:t>Hamcrest</a:t>
            </a:r>
            <a:r>
              <a:rPr lang="en-US" dirty="0">
                <a:solidFill>
                  <a:prstClr val="black"/>
                </a:solidFill>
                <a:latin typeface="NotoSerif" charset="0"/>
              </a:rPr>
              <a:t> matchers:</a:t>
            </a:r>
          </a:p>
          <a:p>
            <a:endParaRPr lang="en-US" dirty="0">
              <a:solidFill>
                <a:prstClr val="black"/>
              </a:solidFill>
              <a:latin typeface="NotoSerif" charset="0"/>
            </a:endParaRPr>
          </a:p>
          <a:p>
            <a:pPr>
              <a:buChar char="•"/>
            </a:pPr>
            <a:r>
              <a:rPr lang="en-US" dirty="0">
                <a:solidFill>
                  <a:prstClr val="black"/>
                </a:solidFill>
                <a:latin typeface="DroidSansMono" charset="0"/>
              </a:rPr>
              <a:t>allOf</a:t>
            </a:r>
            <a:r>
              <a:rPr lang="en-US" dirty="0">
                <a:solidFill>
                  <a:prstClr val="black"/>
                </a:solidFill>
                <a:latin typeface="NotoSerif" charset="0"/>
              </a:rPr>
              <a:t> - 		matches if all matchers match (short circuits)</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anyOf</a:t>
            </a:r>
            <a:r>
              <a:rPr lang="en-US" dirty="0">
                <a:solidFill>
                  <a:prstClr val="black"/>
                </a:solidFill>
                <a:latin typeface="NotoSerif" charset="0"/>
              </a:rPr>
              <a:t> - 		matches if any matchers match (short circuits)</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not</a:t>
            </a:r>
            <a:r>
              <a:rPr lang="en-US" dirty="0">
                <a:solidFill>
                  <a:prstClr val="black"/>
                </a:solidFill>
                <a:latin typeface="NotoSerif" charset="0"/>
              </a:rPr>
              <a:t> - 		matches if the wrapped matcher doesn’t match and vice</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equalTo</a:t>
            </a:r>
            <a:r>
              <a:rPr lang="en-US" dirty="0">
                <a:solidFill>
                  <a:prstClr val="black"/>
                </a:solidFill>
                <a:latin typeface="NotoSerif" charset="0"/>
              </a:rPr>
              <a:t> -	test object equality using the equals method</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is</a:t>
            </a:r>
            <a:r>
              <a:rPr lang="en-US" dirty="0">
                <a:solidFill>
                  <a:prstClr val="black"/>
                </a:solidFill>
                <a:latin typeface="NotoSerif" charset="0"/>
              </a:rPr>
              <a:t> - 		decorator for equalTo to improve readability</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hasToString</a:t>
            </a:r>
            <a:r>
              <a:rPr lang="en-US" dirty="0">
                <a:solidFill>
                  <a:prstClr val="black"/>
                </a:solidFill>
                <a:latin typeface="NotoSerif" charset="0"/>
              </a:rPr>
              <a:t> - 	test </a:t>
            </a:r>
            <a:r>
              <a:rPr lang="en-US" dirty="0" err="1">
                <a:solidFill>
                  <a:prstClr val="black"/>
                </a:solidFill>
                <a:latin typeface="NotoSerif" charset="0"/>
              </a:rPr>
              <a:t>Object.toString</a:t>
            </a:r>
            <a:endParaRPr lang="en-US" dirty="0">
              <a:solidFill>
                <a:prstClr val="black"/>
              </a:solidFill>
              <a:latin typeface="NotoSerif" charset="0"/>
            </a:endParaRP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instanceOf</a:t>
            </a:r>
            <a:r>
              <a:rPr lang="en-US" dirty="0">
                <a:solidFill>
                  <a:prstClr val="black"/>
                </a:solidFill>
                <a:latin typeface="NotoSerif" charset="0"/>
              </a:rPr>
              <a:t>, </a:t>
            </a:r>
            <a:r>
              <a:rPr lang="en-US" dirty="0" err="1">
                <a:solidFill>
                  <a:prstClr val="black"/>
                </a:solidFill>
                <a:latin typeface="DroidSansMono" charset="0"/>
              </a:rPr>
              <a:t>isCompatibleType</a:t>
            </a:r>
            <a:r>
              <a:rPr lang="en-US" dirty="0">
                <a:solidFill>
                  <a:prstClr val="black"/>
                </a:solidFill>
                <a:latin typeface="NotoSerif" charset="0"/>
              </a:rPr>
              <a:t> - test type</a:t>
            </a:r>
          </a:p>
          <a:p>
            <a:pPr>
              <a:buChar char="•"/>
            </a:pPr>
            <a:endParaRPr lang="en-US" dirty="0">
              <a:solidFill>
                <a:prstClr val="black"/>
              </a:solidFill>
              <a:latin typeface="DroidSansMono" charset="0"/>
            </a:endParaRPr>
          </a:p>
          <a:p>
            <a:pPr>
              <a:buChar char="•"/>
            </a:pPr>
            <a:r>
              <a:rPr lang="en-US" dirty="0">
                <a:solidFill>
                  <a:prstClr val="black"/>
                </a:solidFill>
                <a:latin typeface="DroidSansMono" charset="0"/>
              </a:rPr>
              <a:t>notNullValue</a:t>
            </a:r>
            <a:r>
              <a:rPr lang="en-US" dirty="0">
                <a:solidFill>
                  <a:prstClr val="black"/>
                </a:solidFill>
                <a:latin typeface="NotoSerif" charset="0"/>
              </a:rPr>
              <a:t>, </a:t>
            </a:r>
            <a:r>
              <a:rPr lang="en-US" dirty="0" err="1">
                <a:solidFill>
                  <a:prstClr val="black"/>
                </a:solidFill>
                <a:latin typeface="DroidSansMono" charset="0"/>
              </a:rPr>
              <a:t>nullValue</a:t>
            </a:r>
            <a:r>
              <a:rPr lang="en-US" dirty="0">
                <a:solidFill>
                  <a:prstClr val="black"/>
                </a:solidFill>
                <a:latin typeface="NotoSerif" charset="0"/>
              </a:rPr>
              <a:t> - test for null</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sameInstance</a:t>
            </a:r>
            <a:r>
              <a:rPr lang="en-US" dirty="0">
                <a:solidFill>
                  <a:prstClr val="black"/>
                </a:solidFill>
                <a:latin typeface="NotoSerif" charset="0"/>
              </a:rPr>
              <a:t> - 	test object identity</a:t>
            </a:r>
          </a:p>
        </p:txBody>
      </p:sp>
    </p:spTree>
    <p:extLst>
      <p:ext uri="{BB962C8B-B14F-4D97-AF65-F5344CB8AC3E}">
        <p14:creationId xmlns:p14="http://schemas.microsoft.com/office/powerpoint/2010/main" val="12407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Hamcrest</a:t>
            </a:r>
            <a:r>
              <a:rPr lang="en-US" dirty="0"/>
              <a:t> Matchers </a:t>
            </a:r>
            <a:r>
              <a:rPr lang="en-US" dirty="0" err="1"/>
              <a:t>Contd</a:t>
            </a:r>
            <a:r>
              <a:rPr lang="is-IS" dirty="0"/>
              <a:t>…</a:t>
            </a:r>
            <a:endParaRPr lang="en-US" dirty="0"/>
          </a:p>
        </p:txBody>
      </p:sp>
      <p:sp>
        <p:nvSpPr>
          <p:cNvPr id="2" name="Rectangle 1"/>
          <p:cNvSpPr/>
          <p:nvPr/>
        </p:nvSpPr>
        <p:spPr>
          <a:xfrm>
            <a:off x="683568" y="954008"/>
            <a:ext cx="7920880" cy="5078313"/>
          </a:xfrm>
          <a:prstGeom prst="rect">
            <a:avLst/>
          </a:prstGeom>
        </p:spPr>
        <p:txBody>
          <a:bodyPr wrap="square">
            <a:spAutoFit/>
          </a:bodyPr>
          <a:lstStyle/>
          <a:p>
            <a:r>
              <a:rPr lang="en-US" dirty="0">
                <a:solidFill>
                  <a:prstClr val="black"/>
                </a:solidFill>
                <a:latin typeface="NotoSerif" charset="0"/>
              </a:rPr>
              <a:t>The following are the most important </a:t>
            </a:r>
            <a:r>
              <a:rPr lang="en-US" dirty="0" err="1">
                <a:solidFill>
                  <a:prstClr val="black"/>
                </a:solidFill>
                <a:latin typeface="NotoSerif" charset="0"/>
              </a:rPr>
              <a:t>Hamcrest</a:t>
            </a:r>
            <a:r>
              <a:rPr lang="en-US" dirty="0">
                <a:solidFill>
                  <a:prstClr val="black"/>
                </a:solidFill>
                <a:latin typeface="NotoSerif" charset="0"/>
              </a:rPr>
              <a:t> matchers:</a:t>
            </a:r>
          </a:p>
          <a:p>
            <a:endParaRPr lang="en-US" dirty="0">
              <a:solidFill>
                <a:prstClr val="black"/>
              </a:solidFill>
              <a:latin typeface="NotoSerif" charset="0"/>
            </a:endParaRPr>
          </a:p>
          <a:p>
            <a:pPr>
              <a:buChar char="•"/>
            </a:pPr>
            <a:r>
              <a:rPr lang="en-US" dirty="0" err="1">
                <a:solidFill>
                  <a:prstClr val="black"/>
                </a:solidFill>
                <a:latin typeface="DroidSansMono" charset="0"/>
              </a:rPr>
              <a:t>hasEntry</a:t>
            </a:r>
            <a:r>
              <a:rPr lang="en-US" dirty="0">
                <a:solidFill>
                  <a:prstClr val="black"/>
                </a:solidFill>
                <a:latin typeface="NotoSerif" charset="0"/>
              </a:rPr>
              <a:t>, </a:t>
            </a:r>
            <a:r>
              <a:rPr lang="en-US" dirty="0" err="1">
                <a:solidFill>
                  <a:prstClr val="black"/>
                </a:solidFill>
                <a:latin typeface="DroidSansMono" charset="0"/>
              </a:rPr>
              <a:t>hasKey</a:t>
            </a:r>
            <a:r>
              <a:rPr lang="en-US" dirty="0">
                <a:solidFill>
                  <a:prstClr val="black"/>
                </a:solidFill>
                <a:latin typeface="NotoSerif" charset="0"/>
              </a:rPr>
              <a:t>, </a:t>
            </a:r>
            <a:r>
              <a:rPr lang="en-US" dirty="0" err="1">
                <a:solidFill>
                  <a:prstClr val="black"/>
                </a:solidFill>
                <a:latin typeface="DroidSansMono" charset="0"/>
              </a:rPr>
              <a:t>hasValue</a:t>
            </a:r>
            <a:r>
              <a:rPr lang="en-US" dirty="0">
                <a:solidFill>
                  <a:prstClr val="black"/>
                </a:solidFill>
                <a:latin typeface="NotoSerif" charset="0"/>
              </a:rPr>
              <a:t> - test a map contains an entry, key or value</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hasItem</a:t>
            </a:r>
            <a:r>
              <a:rPr lang="en-US" dirty="0">
                <a:solidFill>
                  <a:prstClr val="black"/>
                </a:solidFill>
                <a:latin typeface="NotoSerif" charset="0"/>
              </a:rPr>
              <a:t>, </a:t>
            </a:r>
            <a:r>
              <a:rPr lang="en-US" dirty="0" err="1">
                <a:solidFill>
                  <a:prstClr val="black"/>
                </a:solidFill>
                <a:latin typeface="DroidSansMono" charset="0"/>
              </a:rPr>
              <a:t>hasItems</a:t>
            </a:r>
            <a:r>
              <a:rPr lang="en-US" dirty="0">
                <a:solidFill>
                  <a:prstClr val="black"/>
                </a:solidFill>
                <a:latin typeface="NotoSerif" charset="0"/>
              </a:rPr>
              <a:t> -	 test a collection contains elements</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hasItemInArray</a:t>
            </a:r>
            <a:r>
              <a:rPr lang="en-US" dirty="0">
                <a:solidFill>
                  <a:prstClr val="black"/>
                </a:solidFill>
                <a:latin typeface="NotoSerif" charset="0"/>
              </a:rPr>
              <a:t> - 		test an array contains an element</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closeTo</a:t>
            </a:r>
            <a:r>
              <a:rPr lang="en-US" dirty="0">
                <a:solidFill>
                  <a:prstClr val="black"/>
                </a:solidFill>
                <a:latin typeface="NotoSerif" charset="0"/>
              </a:rPr>
              <a:t> - 		test floating point values are close to a given value</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greaterThan</a:t>
            </a:r>
            <a:r>
              <a:rPr lang="en-US" dirty="0">
                <a:solidFill>
                  <a:prstClr val="black"/>
                </a:solidFill>
                <a:latin typeface="NotoSerif" charset="0"/>
              </a:rPr>
              <a:t>, </a:t>
            </a:r>
            <a:r>
              <a:rPr lang="en-US" dirty="0" err="1">
                <a:solidFill>
                  <a:prstClr val="black"/>
                </a:solidFill>
                <a:latin typeface="DroidSansMono" charset="0"/>
              </a:rPr>
              <a:t>greaterThanOrEqualTo</a:t>
            </a:r>
            <a:r>
              <a:rPr lang="en-US" dirty="0">
                <a:solidFill>
                  <a:prstClr val="black"/>
                </a:solidFill>
                <a:latin typeface="NotoSerif" charset="0"/>
              </a:rPr>
              <a:t>, </a:t>
            </a:r>
            <a:r>
              <a:rPr lang="en-US" dirty="0" err="1">
                <a:solidFill>
                  <a:prstClr val="black"/>
                </a:solidFill>
                <a:latin typeface="DroidSansMono" charset="0"/>
              </a:rPr>
              <a:t>lessThan</a:t>
            </a:r>
            <a:r>
              <a:rPr lang="en-US" dirty="0">
                <a:solidFill>
                  <a:prstClr val="black"/>
                </a:solidFill>
                <a:latin typeface="NotoSerif" charset="0"/>
              </a:rPr>
              <a:t>, </a:t>
            </a:r>
            <a:r>
              <a:rPr lang="en-US" dirty="0" err="1">
                <a:solidFill>
                  <a:prstClr val="black"/>
                </a:solidFill>
                <a:latin typeface="DroidSansMono" charset="0"/>
              </a:rPr>
              <a:t>lessThanOrEqualTo</a:t>
            </a:r>
            <a:endParaRPr lang="en-US" dirty="0">
              <a:solidFill>
                <a:prstClr val="black"/>
              </a:solidFill>
              <a:latin typeface="NotoSerif" charset="0"/>
            </a:endParaRP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equalToIgnoringCase</a:t>
            </a:r>
            <a:r>
              <a:rPr lang="en-US" dirty="0">
                <a:solidFill>
                  <a:prstClr val="black"/>
                </a:solidFill>
                <a:latin typeface="NotoSerif" charset="0"/>
              </a:rPr>
              <a:t> - 	test string equality ignoring case</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equalToIgnoringWhiteSpace</a:t>
            </a:r>
            <a:r>
              <a:rPr lang="en-US" dirty="0">
                <a:solidFill>
                  <a:prstClr val="black"/>
                </a:solidFill>
                <a:latin typeface="NotoSerif" charset="0"/>
              </a:rPr>
              <a:t> - test string equality ignoring differences in runs of whitespace</a:t>
            </a:r>
          </a:p>
          <a:p>
            <a:pPr>
              <a:buChar char="•"/>
            </a:pPr>
            <a:endParaRPr lang="en-US" dirty="0">
              <a:solidFill>
                <a:prstClr val="black"/>
              </a:solidFill>
              <a:latin typeface="DroidSansMono" charset="0"/>
            </a:endParaRPr>
          </a:p>
          <a:p>
            <a:pPr>
              <a:buChar char="•"/>
            </a:pPr>
            <a:r>
              <a:rPr lang="en-US" dirty="0" err="1">
                <a:solidFill>
                  <a:prstClr val="black"/>
                </a:solidFill>
                <a:latin typeface="DroidSansMono" charset="0"/>
              </a:rPr>
              <a:t>containsString</a:t>
            </a:r>
            <a:r>
              <a:rPr lang="en-US" dirty="0">
                <a:solidFill>
                  <a:prstClr val="black"/>
                </a:solidFill>
                <a:latin typeface="NotoSerif" charset="0"/>
              </a:rPr>
              <a:t>, </a:t>
            </a:r>
            <a:r>
              <a:rPr lang="en-US" dirty="0" err="1">
                <a:solidFill>
                  <a:prstClr val="black"/>
                </a:solidFill>
                <a:latin typeface="DroidSansMono" charset="0"/>
              </a:rPr>
              <a:t>endsWith</a:t>
            </a:r>
            <a:r>
              <a:rPr lang="en-US" dirty="0">
                <a:solidFill>
                  <a:prstClr val="black"/>
                </a:solidFill>
                <a:latin typeface="NotoSerif" charset="0"/>
              </a:rPr>
              <a:t>, </a:t>
            </a:r>
            <a:r>
              <a:rPr lang="en-US" dirty="0" err="1">
                <a:solidFill>
                  <a:prstClr val="black"/>
                </a:solidFill>
                <a:latin typeface="DroidSansMono" charset="0"/>
              </a:rPr>
              <a:t>startsWith</a:t>
            </a:r>
            <a:r>
              <a:rPr lang="en-US" dirty="0">
                <a:solidFill>
                  <a:prstClr val="black"/>
                </a:solidFill>
                <a:latin typeface="NotoSerif" charset="0"/>
              </a:rPr>
              <a:t> - test string matching</a:t>
            </a:r>
          </a:p>
        </p:txBody>
      </p:sp>
    </p:spTree>
    <p:extLst>
      <p:ext uri="{BB962C8B-B14F-4D97-AF65-F5344CB8AC3E}">
        <p14:creationId xmlns:p14="http://schemas.microsoft.com/office/powerpoint/2010/main" val="124244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Custom Matchers</a:t>
            </a:r>
          </a:p>
        </p:txBody>
      </p:sp>
      <p:sp>
        <p:nvSpPr>
          <p:cNvPr id="10" name="Text Box 7"/>
          <p:cNvSpPr txBox="1">
            <a:spLocks noChangeArrowheads="1"/>
          </p:cNvSpPr>
          <p:nvPr/>
        </p:nvSpPr>
        <p:spPr bwMode="auto">
          <a:xfrm>
            <a:off x="304800" y="980728"/>
            <a:ext cx="8515672" cy="5432256"/>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285750" indent="-285750" eaLnBrk="1" hangingPunct="1">
              <a:spcBef>
                <a:spcPct val="50000"/>
              </a:spcBef>
              <a:buFont typeface="Wingdings" pitchFamily="2" charset="2"/>
              <a:buChar char="§"/>
              <a:defRPr/>
            </a:pPr>
            <a:r>
              <a:rPr lang="en-US" sz="1800" b="0" dirty="0"/>
              <a:t>We may run up against the limits of the </a:t>
            </a:r>
            <a:r>
              <a:rPr lang="en-US" sz="1800" b="0" dirty="0" err="1"/>
              <a:t>Hamcrest</a:t>
            </a:r>
            <a:r>
              <a:rPr lang="en-US" sz="1800" b="0" dirty="0"/>
              <a:t> library of Matchers. </a:t>
            </a:r>
          </a:p>
          <a:p>
            <a:pPr marL="285750" indent="-285750" eaLnBrk="1" hangingPunct="1">
              <a:spcBef>
                <a:spcPct val="50000"/>
              </a:spcBef>
              <a:buFont typeface="Wingdings" pitchFamily="2" charset="2"/>
              <a:buChar char="§"/>
              <a:defRPr/>
            </a:pPr>
            <a:r>
              <a:rPr lang="en-US" sz="1800" b="0" dirty="0"/>
              <a:t>Either we need new matcher functionality on standard classes such as Strings, Integers or Lists, or we need to create matchers which match with highly customized classes which we have created.</a:t>
            </a:r>
          </a:p>
          <a:p>
            <a:pPr marL="285750" indent="-285750" eaLnBrk="1" hangingPunct="1">
              <a:spcBef>
                <a:spcPct val="50000"/>
              </a:spcBef>
              <a:buFont typeface="Wingdings" pitchFamily="2" charset="2"/>
              <a:buChar char="§"/>
              <a:defRPr/>
            </a:pPr>
            <a:r>
              <a:rPr lang="en-US" sz="1800" b="0" dirty="0"/>
              <a:t>There are basically 4 parts to a </a:t>
            </a:r>
            <a:r>
              <a:rPr lang="en-US" sz="1800" b="0" dirty="0" err="1"/>
              <a:t>Hamcrest</a:t>
            </a:r>
            <a:r>
              <a:rPr lang="en-US" sz="1800" b="0" dirty="0"/>
              <a:t> Matcher:</a:t>
            </a:r>
          </a:p>
          <a:p>
            <a:pPr marL="1028700" lvl="1" eaLnBrk="1" hangingPunct="1">
              <a:spcBef>
                <a:spcPct val="50000"/>
              </a:spcBef>
              <a:buFont typeface="Wingdings" pitchFamily="2" charset="2"/>
              <a:buChar char="§"/>
              <a:defRPr/>
            </a:pPr>
            <a:r>
              <a:rPr lang="en-US" sz="1800" b="0" dirty="0"/>
              <a:t>a static factory method -</a:t>
            </a:r>
            <a:r>
              <a:rPr lang="en-US" sz="1800" dirty="0"/>
              <a:t>the visible part of the Matcher. </a:t>
            </a:r>
            <a:endParaRPr lang="en-US" sz="1800" b="0" dirty="0"/>
          </a:p>
          <a:p>
            <a:pPr marL="1028700" lvl="1" eaLnBrk="1" hangingPunct="1">
              <a:spcBef>
                <a:spcPct val="50000"/>
              </a:spcBef>
              <a:buFont typeface="Wingdings" pitchFamily="2" charset="2"/>
              <a:buChar char="§"/>
              <a:defRPr/>
            </a:pPr>
            <a:r>
              <a:rPr lang="en-US" sz="1800" b="0" dirty="0"/>
              <a:t>an assertion - </a:t>
            </a:r>
            <a:r>
              <a:rPr lang="en-US" sz="1800" dirty="0"/>
              <a:t>done with the matches() method. This is the real work of a Matcher, running the actual check. Notice that it’s not meant to throw the </a:t>
            </a:r>
            <a:r>
              <a:rPr lang="en-US" sz="1800" dirty="0" err="1"/>
              <a:t>AssertionError</a:t>
            </a:r>
            <a:r>
              <a:rPr lang="en-US" sz="1800" dirty="0"/>
              <a:t>; that’s the job of the </a:t>
            </a:r>
            <a:r>
              <a:rPr lang="en-US" sz="1800" dirty="0" err="1"/>
              <a:t>assertThat</a:t>
            </a:r>
            <a:r>
              <a:rPr lang="en-US" sz="1800" dirty="0"/>
              <a:t>() method. This method simply returns a </a:t>
            </a:r>
            <a:r>
              <a:rPr lang="en-US" sz="1800" dirty="0" err="1"/>
              <a:t>boolean</a:t>
            </a:r>
            <a:r>
              <a:rPr lang="en-US" sz="1800" dirty="0"/>
              <a:t> stating whether the input matches the idea the Matcher tests for. The input into this method comes from the first argument in the </a:t>
            </a:r>
            <a:r>
              <a:rPr lang="en-US" sz="1800" dirty="0" err="1"/>
              <a:t>assertThat</a:t>
            </a:r>
            <a:r>
              <a:rPr lang="en-US" sz="1800" dirty="0"/>
              <a:t>() method.</a:t>
            </a:r>
            <a:endParaRPr lang="en-US" sz="1800" b="0" dirty="0"/>
          </a:p>
          <a:p>
            <a:pPr marL="1028700" lvl="1" eaLnBrk="1" hangingPunct="1">
              <a:spcBef>
                <a:spcPct val="50000"/>
              </a:spcBef>
              <a:buFont typeface="Wingdings" pitchFamily="2" charset="2"/>
              <a:buChar char="§"/>
              <a:defRPr/>
            </a:pPr>
            <a:r>
              <a:rPr lang="en-US" sz="1800" b="0" dirty="0"/>
              <a:t>a description of a passed assertion</a:t>
            </a:r>
            <a:r>
              <a:rPr lang="en-US" sz="1800" dirty="0"/>
              <a:t> - used to describe what is expected by the Matcher</a:t>
            </a:r>
            <a:r>
              <a:rPr lang="en-US" sz="1800" b="0" dirty="0"/>
              <a:t> [ </a:t>
            </a:r>
            <a:r>
              <a:rPr lang="en-US" sz="1800" dirty="0" err="1"/>
              <a:t>describeTo</a:t>
            </a:r>
            <a:r>
              <a:rPr lang="en-US" sz="1800" dirty="0"/>
              <a:t>() ]</a:t>
            </a:r>
            <a:endParaRPr lang="en-US" sz="1800" b="0" dirty="0"/>
          </a:p>
          <a:p>
            <a:pPr marL="1028700" lvl="1" eaLnBrk="1" hangingPunct="1">
              <a:spcBef>
                <a:spcPct val="50000"/>
              </a:spcBef>
              <a:buFont typeface="Wingdings" pitchFamily="2" charset="2"/>
              <a:buChar char="§"/>
              <a:defRPr/>
            </a:pPr>
            <a:r>
              <a:rPr lang="en-US" sz="1800" b="0" dirty="0"/>
              <a:t>and a description of a failed assertion - </a:t>
            </a:r>
            <a:r>
              <a:rPr lang="en-US" sz="1800" dirty="0"/>
              <a:t>for describing the actual result, usually just just outputting the given object. [</a:t>
            </a:r>
            <a:r>
              <a:rPr lang="en-US" sz="1800" dirty="0" err="1"/>
              <a:t>describeMismatch</a:t>
            </a:r>
            <a:r>
              <a:rPr lang="en-US" sz="1800" dirty="0"/>
              <a:t>() ]</a:t>
            </a:r>
            <a:endParaRPr lang="en-US" sz="1800" b="0" dirty="0"/>
          </a:p>
        </p:txBody>
      </p:sp>
    </p:spTree>
    <p:extLst>
      <p:ext uri="{BB962C8B-B14F-4D97-AF65-F5344CB8AC3E}">
        <p14:creationId xmlns:p14="http://schemas.microsoft.com/office/powerpoint/2010/main" val="134033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a:t>JUNIT Mocking</a:t>
            </a:r>
          </a:p>
        </p:txBody>
      </p:sp>
    </p:spTree>
    <p:extLst>
      <p:ext uri="{BB962C8B-B14F-4D97-AF65-F5344CB8AC3E}">
        <p14:creationId xmlns:p14="http://schemas.microsoft.com/office/powerpoint/2010/main" val="190810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a:t>
            </a:r>
            <a:r>
              <a:rPr lang="en-US" dirty="0" err="1"/>
              <a:t>UnitTesting</a:t>
            </a:r>
            <a:endParaRPr lang="en-US" dirty="0"/>
          </a:p>
        </p:txBody>
      </p:sp>
      <p:sp>
        <p:nvSpPr>
          <p:cNvPr id="5" name="Rectangle 3"/>
          <p:cNvSpPr>
            <a:spLocks noChangeArrowheads="1"/>
          </p:cNvSpPr>
          <p:nvPr/>
        </p:nvSpPr>
        <p:spPr bwMode="auto">
          <a:xfrm>
            <a:off x="899592" y="1071342"/>
            <a:ext cx="7467600" cy="45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dirty="0"/>
              <a:t>Upon completion of this course, you will learn about:</a:t>
            </a:r>
            <a:r>
              <a:rPr lang="en-US" altLang="en-US" b="1" dirty="0"/>
              <a:t> </a:t>
            </a:r>
            <a:r>
              <a:rPr lang="en-US" altLang="en-US" dirty="0"/>
              <a:t> </a:t>
            </a:r>
          </a:p>
          <a:p>
            <a:pPr eaLnBrk="1" hangingPunct="1">
              <a:spcBef>
                <a:spcPct val="20000"/>
              </a:spcBef>
            </a:pPr>
            <a:endParaRPr lang="en-US" altLang="en-US" dirty="0"/>
          </a:p>
          <a:p>
            <a:pPr eaLnBrk="1" hangingPunct="1">
              <a:spcBef>
                <a:spcPct val="20000"/>
              </a:spcBef>
              <a:buFont typeface="Wingdings" charset="2"/>
              <a:buChar char=""/>
            </a:pPr>
            <a:r>
              <a:rPr lang="en-US" altLang="en-US" dirty="0"/>
              <a:t>JUnit essentials</a:t>
            </a:r>
          </a:p>
          <a:p>
            <a:pPr eaLnBrk="1" hangingPunct="1">
              <a:spcBef>
                <a:spcPct val="20000"/>
              </a:spcBef>
              <a:buFont typeface="Wingdings" charset="2"/>
              <a:buChar char=""/>
            </a:pPr>
            <a:r>
              <a:rPr lang="en-US" altLang="en-US" dirty="0"/>
              <a:t>Installation of Junit</a:t>
            </a:r>
          </a:p>
          <a:p>
            <a:pPr eaLnBrk="1" hangingPunct="1">
              <a:buFont typeface="Wingdings" charset="2"/>
              <a:buChar char="§"/>
            </a:pPr>
            <a:r>
              <a:rPr lang="en-IN" altLang="en-US" dirty="0"/>
              <a:t>JUnit and its purpose.</a:t>
            </a:r>
          </a:p>
          <a:p>
            <a:pPr eaLnBrk="1" hangingPunct="1">
              <a:buFont typeface="Wingdings" charset="2"/>
              <a:buChar char="§"/>
            </a:pPr>
            <a:r>
              <a:rPr lang="en-IN" altLang="en-US" dirty="0"/>
              <a:t>Concepts of testing.</a:t>
            </a:r>
          </a:p>
          <a:p>
            <a:pPr eaLnBrk="1" hangingPunct="1">
              <a:buFont typeface="Wingdings" charset="2"/>
              <a:buChar char="§"/>
            </a:pPr>
            <a:r>
              <a:rPr lang="en-IN" altLang="en-US" dirty="0"/>
              <a:t>Write a simple test case.</a:t>
            </a:r>
          </a:p>
          <a:p>
            <a:pPr eaLnBrk="1" hangingPunct="1">
              <a:buFont typeface="Wingdings" charset="2"/>
              <a:buChar char="§"/>
            </a:pPr>
            <a:r>
              <a:rPr lang="en-IN" altLang="en-US" dirty="0"/>
              <a:t>Execute a test case to check the results.</a:t>
            </a:r>
            <a:endParaRPr lang="en-US" altLang="en-US" dirty="0"/>
          </a:p>
          <a:p>
            <a:pPr eaLnBrk="1" hangingPunct="1">
              <a:spcBef>
                <a:spcPct val="20000"/>
              </a:spcBef>
              <a:buFont typeface="Wingdings" charset="2"/>
              <a:buChar char=""/>
            </a:pPr>
            <a:r>
              <a:rPr lang="en-US" altLang="en-US" dirty="0"/>
              <a:t>Creation of mocks</a:t>
            </a:r>
          </a:p>
          <a:p>
            <a:pPr eaLnBrk="1" hangingPunct="1">
              <a:spcBef>
                <a:spcPct val="20000"/>
              </a:spcBef>
              <a:buFont typeface="Wingdings" charset="2"/>
              <a:buChar char=""/>
            </a:pPr>
            <a:r>
              <a:rPr lang="en-US" altLang="en-US" dirty="0"/>
              <a:t>Testing the mock using the </a:t>
            </a:r>
            <a:r>
              <a:rPr lang="en-US" altLang="en-US" dirty="0" err="1"/>
              <a:t>Mockito</a:t>
            </a:r>
            <a:r>
              <a:rPr lang="en-US" altLang="en-US" dirty="0"/>
              <a:t> Framework</a:t>
            </a:r>
          </a:p>
        </p:txBody>
      </p:sp>
    </p:spTree>
    <p:extLst>
      <p:ext uri="{BB962C8B-B14F-4D97-AF65-F5344CB8AC3E}">
        <p14:creationId xmlns:p14="http://schemas.microsoft.com/office/powerpoint/2010/main" val="175594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76884"/>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Need Of Mocking</a:t>
            </a:r>
          </a:p>
        </p:txBody>
      </p:sp>
      <p:graphicFrame>
        <p:nvGraphicFramePr>
          <p:cNvPr id="2" name="Table 1"/>
          <p:cNvGraphicFramePr>
            <a:graphicFrameLocks noGrp="1"/>
          </p:cNvGraphicFramePr>
          <p:nvPr/>
        </p:nvGraphicFramePr>
        <p:xfrm>
          <a:off x="631812" y="824856"/>
          <a:ext cx="3096344" cy="3017520"/>
        </p:xfrm>
        <a:graphic>
          <a:graphicData uri="http://schemas.openxmlformats.org/drawingml/2006/table">
            <a:tbl>
              <a:tblPr firstRow="1" bandRow="1">
                <a:tableStyleId>{2D5ABB26-0587-4C30-8999-92F81FD0307C}</a:tableStyleId>
              </a:tblPr>
              <a:tblGrid>
                <a:gridCol w="3096344">
                  <a:extLst>
                    <a:ext uri="{9D8B030D-6E8A-4147-A177-3AD203B41FA5}">
                      <a16:colId xmlns:a16="http://schemas.microsoft.com/office/drawing/2014/main" val="20000"/>
                    </a:ext>
                  </a:extLst>
                </a:gridCol>
              </a:tblGrid>
              <a:tr h="370840">
                <a:tc>
                  <a:txBody>
                    <a:bodyPr/>
                    <a:lstStyle/>
                    <a:p>
                      <a:pPr algn="ctr"/>
                      <a:r>
                        <a:rPr lang="en-US" sz="2000" dirty="0"/>
                        <a:t>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 Product</a:t>
                      </a:r>
                    </a:p>
                    <a:p>
                      <a:r>
                        <a:rPr lang="en-US" sz="2000" dirty="0"/>
                        <a:t>- filled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 Order(Product) </a:t>
                      </a:r>
                    </a:p>
                    <a:p>
                      <a:r>
                        <a:rPr lang="en-US" sz="2000" dirty="0"/>
                        <a:t>+ getter/setters</a:t>
                      </a:r>
                    </a:p>
                    <a:p>
                      <a:r>
                        <a:rPr lang="en-US" sz="2000" dirty="0"/>
                        <a:t>+ void</a:t>
                      </a:r>
                      <a:r>
                        <a:rPr lang="en-US" sz="2000" baseline="0" dirty="0"/>
                        <a:t> fill(Warehouse)</a:t>
                      </a:r>
                    </a:p>
                    <a:p>
                      <a:r>
                        <a:rPr lang="en-US" sz="2000" dirty="0"/>
                        <a:t>+ </a:t>
                      </a:r>
                      <a:r>
                        <a:rPr lang="en-US" sz="2000" dirty="0" err="1"/>
                        <a:t>boolean</a:t>
                      </a:r>
                      <a:r>
                        <a:rPr lang="en-US" sz="2000" dirty="0"/>
                        <a:t> </a:t>
                      </a:r>
                      <a:r>
                        <a:rPr lang="en-US" sz="2000" dirty="0" err="1"/>
                        <a:t>isFilled</a:t>
                      </a:r>
                      <a:r>
                        <a:rPr lang="en-US" sz="2000" dirty="0"/>
                        <a:t>()</a:t>
                      </a:r>
                    </a:p>
                    <a:p>
                      <a:r>
                        <a:rPr lang="en-US" sz="2000" dirty="0"/>
                        <a:t>+ </a:t>
                      </a:r>
                      <a:r>
                        <a:rPr lang="en-US" sz="2000" dirty="0" err="1"/>
                        <a:t>setMailService</a:t>
                      </a:r>
                      <a:r>
                        <a:rPr lang="en-US" sz="2000" dirty="0"/>
                        <a:t>(</a:t>
                      </a:r>
                      <a:r>
                        <a:rPr lang="en-US" sz="2000" dirty="0" err="1"/>
                        <a:t>MailService</a:t>
                      </a: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36568" y="1196752"/>
          <a:ext cx="1967880" cy="701040"/>
        </p:xfrm>
        <a:graphic>
          <a:graphicData uri="http://schemas.openxmlformats.org/drawingml/2006/table">
            <a:tbl>
              <a:tblPr firstRow="1" bandRow="1">
                <a:tableStyleId>{2D5ABB26-0587-4C30-8999-92F81FD0307C}</a:tableStyleId>
              </a:tblPr>
              <a:tblGrid>
                <a:gridCol w="1967880">
                  <a:extLst>
                    <a:ext uri="{9D8B030D-6E8A-4147-A177-3AD203B41FA5}">
                      <a16:colId xmlns:a16="http://schemas.microsoft.com/office/drawing/2014/main" val="20000"/>
                    </a:ext>
                  </a:extLst>
                </a:gridCol>
              </a:tblGrid>
              <a:tr h="370840">
                <a:tc>
                  <a:txBody>
                    <a:bodyPr/>
                    <a:lstStyle/>
                    <a:p>
                      <a:pPr algn="ctr"/>
                      <a:r>
                        <a:rPr lang="en-US" sz="2000" dirty="0"/>
                        <a:t>&lt;&lt;interface&gt;&gt;</a:t>
                      </a:r>
                    </a:p>
                    <a:p>
                      <a:pPr algn="ctr"/>
                      <a:r>
                        <a:rPr lang="en-US" sz="2000" dirty="0"/>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216116" y="1102825"/>
          <a:ext cx="1967880" cy="1798320"/>
        </p:xfrm>
        <a:graphic>
          <a:graphicData uri="http://schemas.openxmlformats.org/drawingml/2006/table">
            <a:tbl>
              <a:tblPr firstRow="1" bandRow="1">
                <a:tableStyleId>{2D5ABB26-0587-4C30-8999-92F81FD0307C}</a:tableStyleId>
              </a:tblPr>
              <a:tblGrid>
                <a:gridCol w="1967880">
                  <a:extLst>
                    <a:ext uri="{9D8B030D-6E8A-4147-A177-3AD203B41FA5}">
                      <a16:colId xmlns:a16="http://schemas.microsoft.com/office/drawing/2014/main" val="20000"/>
                    </a:ext>
                  </a:extLst>
                </a:gridCol>
              </a:tblGrid>
              <a:tr h="0">
                <a:tc>
                  <a:txBody>
                    <a:bodyPr/>
                    <a:lstStyle/>
                    <a:p>
                      <a:pPr algn="ctr"/>
                      <a:r>
                        <a:rPr lang="en-US" sz="2000"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 name</a:t>
                      </a:r>
                    </a:p>
                    <a:p>
                      <a:r>
                        <a:rPr lang="en-US" sz="2000" dirty="0"/>
                        <a:t>-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 getter/setters</a:t>
                      </a:r>
                    </a:p>
                    <a:p>
                      <a:r>
                        <a:rPr lang="en-US" sz="2000" dirty="0"/>
                        <a:t>+</a:t>
                      </a:r>
                      <a:r>
                        <a:rPr lang="en-US" sz="2000" baseline="0" dirty="0"/>
                        <a:t> Product()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5772472" y="4187160"/>
          <a:ext cx="2399928" cy="1402080"/>
        </p:xfrm>
        <a:graphic>
          <a:graphicData uri="http://schemas.openxmlformats.org/drawingml/2006/table">
            <a:tbl>
              <a:tblPr firstRow="1" bandRow="1">
                <a:tableStyleId>{2D5ABB26-0587-4C30-8999-92F81FD0307C}</a:tableStyleId>
              </a:tblPr>
              <a:tblGrid>
                <a:gridCol w="2399928">
                  <a:extLst>
                    <a:ext uri="{9D8B030D-6E8A-4147-A177-3AD203B41FA5}">
                      <a16:colId xmlns:a16="http://schemas.microsoft.com/office/drawing/2014/main" val="20000"/>
                    </a:ext>
                  </a:extLst>
                </a:gridCol>
              </a:tblGrid>
              <a:tr h="370840">
                <a:tc>
                  <a:txBody>
                    <a:bodyPr/>
                    <a:lstStyle/>
                    <a:p>
                      <a:pPr algn="ctr"/>
                      <a:r>
                        <a:rPr lang="en-US" sz="2000" dirty="0"/>
                        <a:t>&lt;&lt;interface&gt;&gt;</a:t>
                      </a:r>
                    </a:p>
                    <a:p>
                      <a:pPr algn="ctr"/>
                      <a:r>
                        <a:rPr lang="en-US" sz="2000" dirty="0" err="1"/>
                        <a:t>MailService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 void send(Message</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11560" y="4153624"/>
          <a:ext cx="4536504" cy="2011680"/>
        </p:xfrm>
        <a:graphic>
          <a:graphicData uri="http://schemas.openxmlformats.org/drawingml/2006/table">
            <a:tbl>
              <a:tblPr firstRow="1" bandRow="1">
                <a:tableStyleId>{2D5ABB26-0587-4C30-8999-92F81FD0307C}</a:tableStyleId>
              </a:tblPr>
              <a:tblGrid>
                <a:gridCol w="4536504">
                  <a:extLst>
                    <a:ext uri="{9D8B030D-6E8A-4147-A177-3AD203B41FA5}">
                      <a16:colId xmlns:a16="http://schemas.microsoft.com/office/drawing/2014/main" val="20000"/>
                    </a:ext>
                  </a:extLst>
                </a:gridCol>
              </a:tblGrid>
              <a:tr h="370840">
                <a:tc>
                  <a:txBody>
                    <a:bodyPr/>
                    <a:lstStyle/>
                    <a:p>
                      <a:pPr algn="ctr"/>
                      <a:r>
                        <a:rPr lang="en-US" sz="2000" b="0" dirty="0"/>
                        <a:t>&lt;&lt;interface&gt;&gt;</a:t>
                      </a:r>
                    </a:p>
                    <a:p>
                      <a:pPr algn="ctr"/>
                      <a:r>
                        <a:rPr lang="en-US" sz="2000" b="0" dirty="0"/>
                        <a:t>Warehouse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b="0" kern="1200" dirty="0">
                          <a:solidFill>
                            <a:schemeClr val="tx1"/>
                          </a:solidFill>
                          <a:latin typeface="+mn-lt"/>
                          <a:ea typeface="+mn-ea"/>
                          <a:cs typeface="+mn-cs"/>
                        </a:rPr>
                        <a:t>+ void add(Product product);</a:t>
                      </a:r>
                    </a:p>
                    <a:p>
                      <a:r>
                        <a:rPr lang="en-US" sz="2000" b="0" kern="1200" dirty="0">
                          <a:solidFill>
                            <a:schemeClr val="tx1"/>
                          </a:solidFill>
                          <a:latin typeface="+mn-lt"/>
                          <a:ea typeface="+mn-ea"/>
                          <a:cs typeface="+mn-cs"/>
                        </a:rPr>
                        <a:t>+</a:t>
                      </a:r>
                      <a:r>
                        <a:rPr lang="en-US" sz="2000" b="0" kern="1200" dirty="0" err="1">
                          <a:solidFill>
                            <a:schemeClr val="tx1"/>
                          </a:solidFill>
                          <a:latin typeface="+mn-lt"/>
                          <a:ea typeface="+mn-ea"/>
                          <a:cs typeface="+mn-cs"/>
                        </a:rPr>
                        <a:t>int</a:t>
                      </a:r>
                      <a:r>
                        <a:rPr lang="en-US" sz="2000" b="0" kern="1200" baseline="0" dirty="0">
                          <a:solidFill>
                            <a:schemeClr val="tx1"/>
                          </a:solidFill>
                          <a:latin typeface="+mn-lt"/>
                          <a:ea typeface="+mn-ea"/>
                          <a:cs typeface="+mn-cs"/>
                        </a:rPr>
                        <a:t> </a:t>
                      </a:r>
                      <a:r>
                        <a:rPr lang="en-US" sz="2000" b="0" kern="1200" dirty="0" err="1">
                          <a:solidFill>
                            <a:schemeClr val="tx1"/>
                          </a:solidFill>
                          <a:latin typeface="+mn-lt"/>
                          <a:ea typeface="+mn-ea"/>
                          <a:cs typeface="+mn-cs"/>
                        </a:rPr>
                        <a:t>getInventory</a:t>
                      </a:r>
                      <a:r>
                        <a:rPr lang="en-US" sz="2000" b="0" kern="1200" dirty="0">
                          <a:solidFill>
                            <a:schemeClr val="tx1"/>
                          </a:solidFill>
                          <a:latin typeface="+mn-lt"/>
                          <a:ea typeface="+mn-ea"/>
                          <a:cs typeface="+mn-cs"/>
                        </a:rPr>
                        <a:t>(Product product);</a:t>
                      </a:r>
                    </a:p>
                    <a:p>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boolean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hasInventory</a:t>
                      </a:r>
                      <a:r>
                        <a:rPr lang="en-US" sz="2000" b="0" kern="1200" dirty="0">
                          <a:solidFill>
                            <a:schemeClr val="tx1"/>
                          </a:solidFill>
                          <a:latin typeface="+mn-lt"/>
                          <a:ea typeface="+mn-ea"/>
                          <a:cs typeface="+mn-cs"/>
                        </a:rPr>
                        <a:t>(Product product);</a:t>
                      </a:r>
                    </a:p>
                    <a:p>
                      <a:r>
                        <a:rPr lang="en-US" sz="2000" b="0" kern="1200" dirty="0">
                          <a:solidFill>
                            <a:schemeClr val="tx1"/>
                          </a:solidFill>
                          <a:latin typeface="+mn-lt"/>
                          <a:ea typeface="+mn-ea"/>
                          <a:cs typeface="+mn-cs"/>
                        </a:rPr>
                        <a:t>+void remove(Product product);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2"/>
          <p:cNvSpPr txBox="1"/>
          <p:nvPr/>
        </p:nvSpPr>
        <p:spPr>
          <a:xfrm>
            <a:off x="4216116" y="3212976"/>
            <a:ext cx="3956284" cy="646331"/>
          </a:xfrm>
          <a:prstGeom prst="rect">
            <a:avLst/>
          </a:prstGeom>
          <a:noFill/>
        </p:spPr>
        <p:txBody>
          <a:bodyPr wrap="square" rtlCol="0">
            <a:spAutoFit/>
          </a:bodyPr>
          <a:lstStyle/>
          <a:p>
            <a:r>
              <a:rPr lang="en-US" dirty="0"/>
              <a:t>Stubs - State </a:t>
            </a:r>
            <a:r>
              <a:rPr lang="en-US" dirty="0" err="1"/>
              <a:t>Verificaition</a:t>
            </a:r>
            <a:endParaRPr lang="en-US" dirty="0"/>
          </a:p>
          <a:p>
            <a:r>
              <a:rPr lang="en-US" dirty="0"/>
              <a:t>Mocks – </a:t>
            </a:r>
            <a:r>
              <a:rPr lang="en-US" dirty="0" err="1"/>
              <a:t>Behaviour</a:t>
            </a:r>
            <a:r>
              <a:rPr lang="en-US" dirty="0"/>
              <a:t> verification</a:t>
            </a:r>
          </a:p>
        </p:txBody>
      </p:sp>
    </p:spTree>
    <p:extLst>
      <p:ext uri="{BB962C8B-B14F-4D97-AF65-F5344CB8AC3E}">
        <p14:creationId xmlns:p14="http://schemas.microsoft.com/office/powerpoint/2010/main" val="80387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Concept Of Mocking</a:t>
            </a:r>
          </a:p>
        </p:txBody>
      </p:sp>
      <p:sp>
        <p:nvSpPr>
          <p:cNvPr id="7" name="Text Box 7"/>
          <p:cNvSpPr txBox="1">
            <a:spLocks noChangeArrowheads="1"/>
          </p:cNvSpPr>
          <p:nvPr/>
        </p:nvSpPr>
        <p:spPr bwMode="auto">
          <a:xfrm>
            <a:off x="381000" y="1724025"/>
            <a:ext cx="3505200" cy="3862388"/>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2000" dirty="0"/>
              <a:t>Mocking:</a:t>
            </a:r>
          </a:p>
          <a:p>
            <a:pPr marL="285750" indent="-285750" eaLnBrk="1" hangingPunct="1">
              <a:spcBef>
                <a:spcPct val="50000"/>
              </a:spcBef>
              <a:buFont typeface="Wingdings" pitchFamily="2" charset="2"/>
              <a:buChar char="§"/>
              <a:defRPr/>
            </a:pPr>
            <a:r>
              <a:rPr lang="en-US" dirty="0"/>
              <a:t>Is based on the concept that the mock object replaces the real object</a:t>
            </a:r>
          </a:p>
          <a:p>
            <a:pPr marL="285750" indent="-285750" eaLnBrk="1" hangingPunct="1">
              <a:spcBef>
                <a:spcPct val="50000"/>
              </a:spcBef>
              <a:buFont typeface="Wingdings" pitchFamily="2" charset="2"/>
              <a:buChar char="§"/>
              <a:defRPr/>
            </a:pPr>
            <a:r>
              <a:rPr lang="en-US" dirty="0"/>
              <a:t>Fakes dependencies</a:t>
            </a:r>
          </a:p>
          <a:p>
            <a:pPr marL="285750" indent="-285750" eaLnBrk="1" hangingPunct="1">
              <a:spcBef>
                <a:spcPct val="50000"/>
              </a:spcBef>
              <a:buFont typeface="Wingdings" pitchFamily="2" charset="2"/>
              <a:buChar char="§"/>
              <a:defRPr/>
            </a:pPr>
            <a:r>
              <a:rPr lang="en-US" dirty="0"/>
              <a:t>Tests objects and interactions with dependencies</a:t>
            </a:r>
          </a:p>
          <a:p>
            <a:pPr marL="285750" indent="-285750" eaLnBrk="1" hangingPunct="1">
              <a:spcBef>
                <a:spcPct val="50000"/>
              </a:spcBef>
              <a:defRPr/>
            </a:pPr>
            <a:r>
              <a:rPr lang="en-US" sz="2000" dirty="0"/>
              <a:t>Example of mocking: In a bank, there is an account, a teller (SUT), and a customer, as shown. </a:t>
            </a:r>
          </a:p>
        </p:txBody>
      </p:sp>
      <p:pic>
        <p:nvPicPr>
          <p:cNvPr id="8" name="Picture 8" descr="D:\Swati Data\Current Data\Year 2013\J P MORGAN\JUNIT\mod 1 images\Mod 3 Lesson 2_Image1.jpg"/>
          <p:cNvPicPr>
            <a:picLocks noChangeAspect="1" noChangeArrowheads="1"/>
          </p:cNvPicPr>
          <p:nvPr/>
        </p:nvPicPr>
        <p:blipFill>
          <a:blip r:embed="rId3">
            <a:extLst>
              <a:ext uri="{28A0092B-C50C-407E-A947-70E740481C1C}">
                <a14:useLocalDpi xmlns:a14="http://schemas.microsoft.com/office/drawing/2010/main" val="0"/>
              </a:ext>
            </a:extLst>
          </a:blip>
          <a:srcRect l="7001" t="8571" r="7001" b="8571"/>
          <a:stretch>
            <a:fillRect/>
          </a:stretch>
        </p:blipFill>
        <p:spPr bwMode="auto">
          <a:xfrm>
            <a:off x="3886200" y="1828800"/>
            <a:ext cx="5029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41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Key Phases Of Mocking</a:t>
            </a:r>
          </a:p>
        </p:txBody>
      </p:sp>
      <p:graphicFrame>
        <p:nvGraphicFramePr>
          <p:cNvPr id="7" name="Diagram 6"/>
          <p:cNvGraphicFramePr/>
          <p:nvPr/>
        </p:nvGraphicFramePr>
        <p:xfrm>
          <a:off x="1009600" y="1055712"/>
          <a:ext cx="7162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33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Benefits Of Mocking</a:t>
            </a:r>
          </a:p>
        </p:txBody>
      </p:sp>
      <p:graphicFrame>
        <p:nvGraphicFramePr>
          <p:cNvPr id="10" name="Diagram 9"/>
          <p:cNvGraphicFramePr/>
          <p:nvPr/>
        </p:nvGraphicFramePr>
        <p:xfrm>
          <a:off x="3276600" y="1752600"/>
          <a:ext cx="52197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a:spLocks noChangeArrowheads="1"/>
          </p:cNvSpPr>
          <p:nvPr/>
        </p:nvSpPr>
        <p:spPr bwMode="auto">
          <a:xfrm>
            <a:off x="609600" y="16002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a:t>In unit testing, mock objects can simulate the behavior of complex, real objects and are especially useful when a real object is impractical.</a:t>
            </a:r>
          </a:p>
        </p:txBody>
      </p:sp>
    </p:spTree>
    <p:extLst>
      <p:ext uri="{BB962C8B-B14F-4D97-AF65-F5344CB8AC3E}">
        <p14:creationId xmlns:p14="http://schemas.microsoft.com/office/powerpoint/2010/main" val="8187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When Use Mocking</a:t>
            </a:r>
          </a:p>
        </p:txBody>
      </p:sp>
      <p:sp>
        <p:nvSpPr>
          <p:cNvPr id="2" name="TextBox 1"/>
          <p:cNvSpPr txBox="1"/>
          <p:nvPr/>
        </p:nvSpPr>
        <p:spPr>
          <a:xfrm>
            <a:off x="619356" y="1268760"/>
            <a:ext cx="8208229" cy="3693319"/>
          </a:xfrm>
          <a:prstGeom prst="rect">
            <a:avLst/>
          </a:prstGeom>
          <a:noFill/>
        </p:spPr>
        <p:txBody>
          <a:bodyPr wrap="square" rtlCol="0">
            <a:spAutoFit/>
          </a:bodyPr>
          <a:lstStyle/>
          <a:p>
            <a:pPr marL="285750" indent="-285750">
              <a:buFont typeface="Arial" charset="0"/>
              <a:buChar char="•"/>
            </a:pPr>
            <a:r>
              <a:rPr lang="en-US" dirty="0"/>
              <a:t>Use mocking when the class you want to unit test communicates with other classes that have side effects which should only be called in the real production system.</a:t>
            </a:r>
            <a:br>
              <a:rPr lang="en-US" dirty="0"/>
            </a:br>
            <a:br>
              <a:rPr lang="en-US" dirty="0"/>
            </a:br>
            <a:r>
              <a:rPr lang="en-US" dirty="0"/>
              <a:t>Some random examples of such side effects I thought of are:</a:t>
            </a:r>
          </a:p>
          <a:p>
            <a:pPr marL="285750" indent="-285750">
              <a:buFont typeface="Arial" charset="0"/>
              <a:buChar char="•"/>
            </a:pPr>
            <a:endParaRPr lang="en-US" dirty="0"/>
          </a:p>
          <a:p>
            <a:pPr marL="285750" indent="-285750">
              <a:buFont typeface="Arial" charset="0"/>
              <a:buChar char="•"/>
            </a:pPr>
            <a:r>
              <a:rPr lang="en-US" dirty="0"/>
              <a:t>Charging a credit card or bank account</a:t>
            </a:r>
          </a:p>
          <a:p>
            <a:pPr marL="285750" indent="-285750">
              <a:buFont typeface="Arial" charset="0"/>
              <a:buChar char="•"/>
            </a:pPr>
            <a:r>
              <a:rPr lang="en-US" dirty="0"/>
              <a:t>Printing medical records, invoices, personal documents, </a:t>
            </a:r>
            <a:r>
              <a:rPr lang="en-US" dirty="0" err="1"/>
              <a:t>etc</a:t>
            </a:r>
            <a:endParaRPr lang="en-US" dirty="0"/>
          </a:p>
          <a:p>
            <a:pPr marL="285750" indent="-285750">
              <a:buFont typeface="Arial" charset="0"/>
              <a:buChar char="•"/>
            </a:pPr>
            <a:r>
              <a:rPr lang="en-US" dirty="0"/>
              <a:t>Sending an overdue bill notification to a client via email</a:t>
            </a:r>
          </a:p>
          <a:p>
            <a:pPr marL="285750" indent="-285750">
              <a:buFont typeface="Arial" charset="0"/>
              <a:buChar char="•"/>
            </a:pPr>
            <a:r>
              <a:rPr lang="en-US" dirty="0"/>
              <a:t>Sending a request to an external system</a:t>
            </a:r>
          </a:p>
          <a:p>
            <a:pPr marL="285750" indent="-285750">
              <a:buFont typeface="Arial" charset="0"/>
              <a:buChar char="•"/>
            </a:pPr>
            <a:r>
              <a:rPr lang="en-US" dirty="0"/>
              <a:t>Launching weapons into a neighboring enemy solar system</a:t>
            </a:r>
          </a:p>
          <a:p>
            <a:pPr marL="285750" indent="-285750">
              <a:buFont typeface="Arial" charset="0"/>
              <a:buChar char="•"/>
            </a:pPr>
            <a:r>
              <a:rPr lang="en-US" dirty="0"/>
              <a:t>Flooding the reactor core</a:t>
            </a:r>
          </a:p>
          <a:p>
            <a:pPr marL="285750" indent="-285750">
              <a:buFont typeface="Arial" charset="0"/>
              <a:buChar char="•"/>
            </a:pPr>
            <a:r>
              <a:rPr lang="en-US" dirty="0"/>
              <a:t>Shutting down life support</a:t>
            </a:r>
          </a:p>
          <a:p>
            <a:pPr marL="285750" indent="-285750">
              <a:buFont typeface="Arial" charset="0"/>
              <a:buChar char="•"/>
            </a:pPr>
            <a:endParaRPr lang="en-US" dirty="0"/>
          </a:p>
        </p:txBody>
      </p:sp>
    </p:spTree>
    <p:extLst>
      <p:ext uri="{BB962C8B-B14F-4D97-AF65-F5344CB8AC3E}">
        <p14:creationId xmlns:p14="http://schemas.microsoft.com/office/powerpoint/2010/main" val="13303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Mocking Frameworks</a:t>
            </a:r>
          </a:p>
        </p:txBody>
      </p:sp>
      <p:sp>
        <p:nvSpPr>
          <p:cNvPr id="2" name="TextBox 1"/>
          <p:cNvSpPr txBox="1"/>
          <p:nvPr/>
        </p:nvSpPr>
        <p:spPr>
          <a:xfrm>
            <a:off x="1331640" y="1340024"/>
            <a:ext cx="6783660" cy="2308324"/>
          </a:xfrm>
          <a:prstGeom prst="rect">
            <a:avLst/>
          </a:prstGeom>
          <a:noFill/>
        </p:spPr>
        <p:txBody>
          <a:bodyPr wrap="square" rtlCol="0">
            <a:spAutoFit/>
          </a:bodyPr>
          <a:lstStyle/>
          <a:p>
            <a:pPr marL="285750" indent="-285750">
              <a:buFont typeface="Arial" charset="0"/>
              <a:buChar char="•"/>
            </a:pPr>
            <a:r>
              <a:rPr lang="en-US" dirty="0" err="1"/>
              <a:t>JMOck</a:t>
            </a:r>
            <a:endParaRPr lang="en-US" dirty="0"/>
          </a:p>
          <a:p>
            <a:pPr marL="285750" indent="-285750">
              <a:buFont typeface="Arial" charset="0"/>
              <a:buChar char="•"/>
            </a:pPr>
            <a:r>
              <a:rPr lang="en-US" dirty="0" err="1"/>
              <a:t>EasyMock</a:t>
            </a:r>
            <a:endParaRPr lang="en-US" dirty="0"/>
          </a:p>
          <a:p>
            <a:pPr marL="285750" indent="-285750">
              <a:buFont typeface="Arial" charset="0"/>
              <a:buChar char="•"/>
            </a:pPr>
            <a:r>
              <a:rPr lang="en-US" dirty="0" err="1"/>
              <a:t>Jmockit</a:t>
            </a:r>
            <a:endParaRPr lang="en-US" dirty="0"/>
          </a:p>
          <a:p>
            <a:pPr marL="285750" indent="-285750">
              <a:buFont typeface="Arial" charset="0"/>
              <a:buChar char="•"/>
            </a:pPr>
            <a:r>
              <a:rPr lang="en-US" dirty="0" err="1"/>
              <a:t>Mockachino</a:t>
            </a:r>
            <a:endParaRPr lang="en-US" dirty="0"/>
          </a:p>
          <a:p>
            <a:pPr marL="285750" indent="-285750">
              <a:buFont typeface="Arial" charset="0"/>
              <a:buChar char="•"/>
            </a:pPr>
            <a:r>
              <a:rPr lang="en-US" dirty="0" err="1"/>
              <a:t>Unitils</a:t>
            </a:r>
            <a:endParaRPr lang="en-US" dirty="0"/>
          </a:p>
          <a:p>
            <a:pPr marL="285750" indent="-285750">
              <a:buFont typeface="Arial" charset="0"/>
              <a:buChar char="•"/>
            </a:pPr>
            <a:r>
              <a:rPr lang="en-US" dirty="0" err="1"/>
              <a:t>PowerMock</a:t>
            </a:r>
            <a:r>
              <a:rPr lang="en-US" dirty="0"/>
              <a:t> – extends </a:t>
            </a:r>
            <a:r>
              <a:rPr lang="en-US" dirty="0" err="1"/>
              <a:t>Easymock</a:t>
            </a:r>
            <a:r>
              <a:rPr lang="en-US" dirty="0"/>
              <a:t> and </a:t>
            </a:r>
            <a:r>
              <a:rPr lang="en-US" dirty="0" err="1"/>
              <a:t>Mockito</a:t>
            </a:r>
            <a:r>
              <a:rPr lang="en-US" dirty="0"/>
              <a:t> with the ability to mock static, final and private methods</a:t>
            </a:r>
          </a:p>
          <a:p>
            <a:pPr marL="285750" indent="-285750">
              <a:buFont typeface="Arial" charset="0"/>
              <a:buChar char="•"/>
            </a:pPr>
            <a:endParaRPr lang="en-US" dirty="0"/>
          </a:p>
        </p:txBody>
      </p:sp>
    </p:spTree>
    <p:extLst>
      <p:ext uri="{BB962C8B-B14F-4D97-AF65-F5344CB8AC3E}">
        <p14:creationId xmlns:p14="http://schemas.microsoft.com/office/powerpoint/2010/main" val="62336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Mockito</a:t>
            </a:r>
            <a:endParaRPr lang="en-US" dirty="0"/>
          </a:p>
        </p:txBody>
      </p:sp>
      <p:sp>
        <p:nvSpPr>
          <p:cNvPr id="2" name="TextBox 1"/>
          <p:cNvSpPr txBox="1"/>
          <p:nvPr/>
        </p:nvSpPr>
        <p:spPr>
          <a:xfrm>
            <a:off x="1331640" y="1340024"/>
            <a:ext cx="6783660" cy="2862322"/>
          </a:xfrm>
          <a:prstGeom prst="rect">
            <a:avLst/>
          </a:prstGeom>
          <a:noFill/>
        </p:spPr>
        <p:txBody>
          <a:bodyPr wrap="square" rtlCol="0">
            <a:spAutoFit/>
          </a:bodyPr>
          <a:lstStyle/>
          <a:p>
            <a:pPr marL="285750" indent="-285750">
              <a:buFont typeface="Arial" charset="0"/>
              <a:buChar char="•"/>
            </a:pPr>
            <a:r>
              <a:rPr lang="en-US" dirty="0"/>
              <a:t>Open Source Mocking Framework</a:t>
            </a:r>
          </a:p>
          <a:p>
            <a:pPr marL="285750" lvl="0" indent="-285750">
              <a:buFont typeface="Arial" charset="0"/>
              <a:buChar char="•"/>
            </a:pPr>
            <a:r>
              <a:rPr lang="en-US" dirty="0"/>
              <a:t>Uses the mock testing strategy (called mocking); uses 	substitutes of objects to validate code</a:t>
            </a:r>
          </a:p>
          <a:p>
            <a:pPr marL="285750" indent="-285750">
              <a:buFont typeface="Arial" charset="0"/>
              <a:buChar char="•"/>
            </a:pPr>
            <a:r>
              <a:rPr lang="en-IN" dirty="0"/>
              <a:t>Has a simple coding language</a:t>
            </a:r>
          </a:p>
          <a:p>
            <a:pPr marL="285750" lvl="0" indent="-285750">
              <a:buFont typeface="Arial" charset="0"/>
              <a:buChar char="•"/>
            </a:pPr>
            <a:r>
              <a:rPr lang="en-IN" dirty="0"/>
              <a:t>Has a simple coding language</a:t>
            </a:r>
          </a:p>
          <a:p>
            <a:pPr marL="285750" indent="-285750">
              <a:buFont typeface="Arial" charset="0"/>
              <a:buChar char="•"/>
            </a:pPr>
            <a:r>
              <a:rPr lang="en-IN" dirty="0"/>
              <a:t>Can mock classes and interfaces, resulting in better coding</a:t>
            </a:r>
          </a:p>
          <a:p>
            <a:pPr marL="285750" lvl="0" indent="-285750">
              <a:buFont typeface="Arial" charset="0"/>
              <a:buChar char="•"/>
            </a:pPr>
            <a:r>
              <a:rPr lang="en-IN" dirty="0"/>
              <a:t>Is used to write clean and simple </a:t>
            </a:r>
            <a:r>
              <a:rPr lang="en-US" dirty="0"/>
              <a:t>Application Programming 	Interface, enabling creation and modification of test code</a:t>
            </a:r>
          </a:p>
          <a:p>
            <a:pPr marL="285750" indent="-285750">
              <a:buFont typeface="Arial" charset="0"/>
              <a:buChar char="•"/>
            </a:pPr>
            <a:r>
              <a:rPr lang="en-IN" dirty="0"/>
              <a:t>Is user friendly (tests are readable and verification of errors 	is clean)</a:t>
            </a:r>
            <a:endParaRPr lang="en-US" dirty="0"/>
          </a:p>
        </p:txBody>
      </p:sp>
    </p:spTree>
    <p:extLst>
      <p:ext uri="{BB962C8B-B14F-4D97-AF65-F5344CB8AC3E}">
        <p14:creationId xmlns:p14="http://schemas.microsoft.com/office/powerpoint/2010/main" val="14443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Mockito</a:t>
            </a:r>
            <a:r>
              <a:rPr lang="en-US" dirty="0"/>
              <a:t> Implementation</a:t>
            </a:r>
          </a:p>
        </p:txBody>
      </p:sp>
      <p:graphicFrame>
        <p:nvGraphicFramePr>
          <p:cNvPr id="5" name="Diagram 4"/>
          <p:cNvGraphicFramePr/>
          <p:nvPr/>
        </p:nvGraphicFramePr>
        <p:xfrm>
          <a:off x="386444" y="2057400"/>
          <a:ext cx="8097156"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11"/>
          <p:cNvSpPr txBox="1">
            <a:spLocks noChangeArrowheads="1"/>
          </p:cNvSpPr>
          <p:nvPr/>
        </p:nvSpPr>
        <p:spPr bwMode="auto">
          <a:xfrm>
            <a:off x="304800" y="1316038"/>
            <a:ext cx="678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To create JUnit test cases using </a:t>
            </a:r>
            <a:r>
              <a:rPr lang="en-US" altLang="en-US" sz="2400" dirty="0" err="1"/>
              <a:t>Mockito</a:t>
            </a:r>
            <a:r>
              <a:rPr lang="en-US" altLang="en-US" sz="2400" dirty="0"/>
              <a:t>:</a:t>
            </a:r>
          </a:p>
        </p:txBody>
      </p:sp>
    </p:spTree>
    <p:extLst>
      <p:ext uri="{BB962C8B-B14F-4D97-AF65-F5344CB8AC3E}">
        <p14:creationId xmlns:p14="http://schemas.microsoft.com/office/powerpoint/2010/main" val="89683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Create Mock Objects</a:t>
            </a:r>
          </a:p>
        </p:txBody>
      </p:sp>
      <p:sp>
        <p:nvSpPr>
          <p:cNvPr id="5" name="Text Box 7"/>
          <p:cNvSpPr txBox="1">
            <a:spLocks noChangeArrowheads="1"/>
          </p:cNvSpPr>
          <p:nvPr/>
        </p:nvSpPr>
        <p:spPr bwMode="auto">
          <a:xfrm>
            <a:off x="1257300" y="2220913"/>
            <a:ext cx="704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charset="2"/>
              <a:buChar char="§"/>
            </a:pPr>
            <a:r>
              <a:rPr lang="en-US" altLang="en-US" sz="2000" dirty="0"/>
              <a:t>Create mock objects in JUnit by using:</a:t>
            </a:r>
          </a:p>
          <a:p>
            <a:pPr lvl="1" eaLnBrk="1" hangingPunct="1">
              <a:spcBef>
                <a:spcPct val="50000"/>
              </a:spcBef>
              <a:buFont typeface="Wingdings" charset="2"/>
              <a:buChar char="§"/>
            </a:pPr>
            <a:r>
              <a:rPr lang="en-US" altLang="en-US" dirty="0"/>
              <a:t> Static mock() method call</a:t>
            </a:r>
          </a:p>
          <a:p>
            <a:pPr lvl="1" eaLnBrk="1" hangingPunct="1">
              <a:spcBef>
                <a:spcPct val="50000"/>
              </a:spcBef>
              <a:buFont typeface="Wingdings" charset="2"/>
              <a:buChar char="§"/>
            </a:pPr>
            <a:r>
              <a:rPr lang="en-US" altLang="en-US" dirty="0"/>
              <a:t> @Mock annotation</a:t>
            </a:r>
          </a:p>
          <a:p>
            <a:pPr eaLnBrk="1" hangingPunct="1">
              <a:spcBef>
                <a:spcPct val="50000"/>
              </a:spcBef>
              <a:buFont typeface="Wingdings" charset="2"/>
              <a:buChar char="§"/>
            </a:pPr>
            <a:r>
              <a:rPr lang="en-US" altLang="en-US" sz="2000"/>
              <a:t>Mock object is created and used to test the service.</a:t>
            </a:r>
          </a:p>
          <a:p>
            <a:pPr eaLnBrk="1" hangingPunct="1">
              <a:spcBef>
                <a:spcPct val="50000"/>
              </a:spcBef>
              <a:buFont typeface="Wingdings" charset="2"/>
              <a:buChar char="§"/>
            </a:pPr>
            <a:r>
              <a:rPr lang="en-US" altLang="en-US" sz="2000" dirty="0"/>
              <a:t>Use the verify () method to ensure that a method is called in a JUnit mock test. </a:t>
            </a:r>
          </a:p>
          <a:p>
            <a:pPr eaLnBrk="1" hangingPunct="1">
              <a:spcBef>
                <a:spcPct val="50000"/>
              </a:spcBef>
              <a:buFont typeface="Wingdings" charset="2"/>
              <a:buChar char="§"/>
            </a:pPr>
            <a:r>
              <a:rPr lang="en-US" altLang="en-US" sz="2000" dirty="0"/>
              <a:t>Use the when() </a:t>
            </a:r>
            <a:r>
              <a:rPr lang="en-US" altLang="en-US" sz="2000" dirty="0" err="1"/>
              <a:t>thenReturn</a:t>
            </a:r>
            <a:r>
              <a:rPr lang="en-US" altLang="en-US" sz="2000" dirty="0"/>
              <a:t>() syntax to set condition and return a value if true. </a:t>
            </a:r>
          </a:p>
          <a:p>
            <a:pPr eaLnBrk="1" hangingPunct="1">
              <a:spcBef>
                <a:spcPct val="50000"/>
              </a:spcBef>
              <a:buFont typeface="Wingdings" charset="2"/>
              <a:buChar char="§"/>
            </a:pPr>
            <a:r>
              <a:rPr lang="en-US" altLang="en-US" sz="2000" dirty="0"/>
              <a:t>If several return values are specified, these will be returned in sequence until the last specified value is returned. </a:t>
            </a:r>
          </a:p>
        </p:txBody>
      </p:sp>
      <p:grpSp>
        <p:nvGrpSpPr>
          <p:cNvPr id="6" name="Group 9"/>
          <p:cNvGrpSpPr/>
          <p:nvPr/>
        </p:nvGrpSpPr>
        <p:grpSpPr>
          <a:xfrm>
            <a:off x="533400" y="1295400"/>
            <a:ext cx="6882582" cy="822960"/>
            <a:chOff x="0" y="0"/>
            <a:chExt cx="6882582" cy="822960"/>
          </a:xfrm>
          <a:scene3d>
            <a:camera prst="orthographicFront"/>
            <a:lightRig rig="chilly" dir="t"/>
          </a:scene3d>
        </p:grpSpPr>
        <p:sp>
          <p:nvSpPr>
            <p:cNvPr id="7" name="Rounded Rectangle 6"/>
            <p:cNvSpPr/>
            <p:nvPr/>
          </p:nvSpPr>
          <p:spPr>
            <a:xfrm>
              <a:off x="0" y="0"/>
              <a:ext cx="6882582" cy="822960"/>
            </a:xfrm>
            <a:prstGeom prst="roundRect">
              <a:avLst>
                <a:gd name="adj" fmla="val 10000"/>
              </a:avLst>
            </a:prstGeom>
            <a:solidFill>
              <a:schemeClr val="accent1">
                <a:lumMod val="60000"/>
                <a:lumOff val="40000"/>
              </a:schemeClr>
            </a:solidFill>
            <a:sp3d prstMaterial="translucentPowder">
              <a:bevelT w="127000" h="25400" prst="softRound"/>
            </a:sp3d>
          </p:spPr>
          <p:style>
            <a:lnRef idx="0">
              <a:schemeClr val="dk2">
                <a:shade val="80000"/>
                <a:hueOff val="0"/>
                <a:satOff val="0"/>
                <a:lumOff val="0"/>
                <a:alphaOff val="0"/>
              </a:schemeClr>
            </a:lnRef>
            <a:fillRef idx="1">
              <a:scrgbClr r="0" g="0" b="0"/>
            </a:fillRef>
            <a:effectRef idx="0">
              <a:schemeClr val="lt1">
                <a:hueOff val="0"/>
                <a:satOff val="0"/>
                <a:lumOff val="0"/>
                <a:alphaOff val="0"/>
              </a:schemeClr>
            </a:effectRef>
            <a:fontRef idx="minor">
              <a:schemeClr val="dk2">
                <a:hueOff val="0"/>
                <a:satOff val="0"/>
                <a:lumOff val="0"/>
                <a:alphaOff val="0"/>
              </a:schemeClr>
            </a:fontRef>
          </p:style>
        </p:sp>
        <p:sp>
          <p:nvSpPr>
            <p:cNvPr id="8" name="Rounded Rectangle 4"/>
            <p:cNvSpPr/>
            <p:nvPr/>
          </p:nvSpPr>
          <p:spPr>
            <a:xfrm>
              <a:off x="24104" y="24104"/>
              <a:ext cx="5994543" cy="774752"/>
            </a:xfrm>
            <a:prstGeom prst="rect">
              <a:avLst/>
            </a:prstGeom>
            <a:sp3d/>
          </p:spPr>
          <p:style>
            <a:lnRef idx="0">
              <a:scrgbClr r="0" g="0" b="0"/>
            </a:lnRef>
            <a:fillRef idx="0">
              <a:scrgbClr r="0" g="0" b="0"/>
            </a:fillRef>
            <a:effectRef idx="0">
              <a:scrgbClr r="0" g="0" b="0"/>
            </a:effectRef>
            <a:fontRef idx="minor">
              <a:schemeClr val="dk2">
                <a:hueOff val="0"/>
                <a:satOff val="0"/>
                <a:lumOff val="0"/>
                <a:alphaOff val="0"/>
              </a:schemeClr>
            </a:fontRef>
          </p:style>
          <p:txBody>
            <a:bodyPr lIns="68580" tIns="68580" rIns="68580" bIns="68580" spcCol="1270" anchor="ctr"/>
            <a:lstStyle/>
            <a:p>
              <a:pPr defTabSz="800100">
                <a:lnSpc>
                  <a:spcPct val="90000"/>
                </a:lnSpc>
                <a:spcAft>
                  <a:spcPct val="35000"/>
                </a:spcAft>
                <a:defRPr/>
              </a:pPr>
              <a:r>
                <a:rPr lang="en-US" b="1" dirty="0"/>
                <a:t>1. Creating Mock Objects</a:t>
              </a:r>
              <a:endParaRPr lang="en-IN" dirty="0">
                <a:cs typeface="Arial" panose="020B0604020202020204" pitchFamily="34" charset="0"/>
              </a:endParaRPr>
            </a:p>
          </p:txBody>
        </p:sp>
      </p:grpSp>
    </p:spTree>
    <p:extLst>
      <p:ext uri="{BB962C8B-B14F-4D97-AF65-F5344CB8AC3E}">
        <p14:creationId xmlns:p14="http://schemas.microsoft.com/office/powerpoint/2010/main" val="16863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Stubs to set expectations</a:t>
            </a:r>
          </a:p>
        </p:txBody>
      </p:sp>
      <p:grpSp>
        <p:nvGrpSpPr>
          <p:cNvPr id="5" name="Group 13"/>
          <p:cNvGrpSpPr/>
          <p:nvPr/>
        </p:nvGrpSpPr>
        <p:grpSpPr>
          <a:xfrm>
            <a:off x="533400" y="1295400"/>
            <a:ext cx="6882582" cy="822960"/>
            <a:chOff x="607286" y="960120"/>
            <a:chExt cx="6882582" cy="822960"/>
          </a:xfrm>
          <a:scene3d>
            <a:camera prst="orthographicFront"/>
            <a:lightRig rig="chilly" dir="t"/>
          </a:scene3d>
        </p:grpSpPr>
        <p:sp>
          <p:nvSpPr>
            <p:cNvPr id="6" name="Rounded Rectangle 5"/>
            <p:cNvSpPr/>
            <p:nvPr/>
          </p:nvSpPr>
          <p:spPr>
            <a:xfrm>
              <a:off x="607286" y="960120"/>
              <a:ext cx="6882582" cy="822960"/>
            </a:xfrm>
            <a:prstGeom prst="roundRect">
              <a:avLst>
                <a:gd name="adj" fmla="val 10000"/>
              </a:avLst>
            </a:prstGeom>
            <a:solidFill>
              <a:schemeClr val="accent1">
                <a:lumMod val="60000"/>
                <a:lumOff val="40000"/>
              </a:schemeClr>
            </a:solidFill>
            <a:sp3d prstMaterial="translucentPowder">
              <a:bevelT w="127000" h="25400" prst="softRound"/>
            </a:sp3d>
          </p:spPr>
          <p:style>
            <a:lnRef idx="0">
              <a:schemeClr val="dk2">
                <a:shade val="80000"/>
                <a:hueOff val="0"/>
                <a:satOff val="0"/>
                <a:lumOff val="0"/>
                <a:alphaOff val="0"/>
              </a:schemeClr>
            </a:lnRef>
            <a:fillRef idx="1">
              <a:scrgbClr r="0" g="0" b="0"/>
            </a:fillRef>
            <a:effectRef idx="0">
              <a:schemeClr val="lt1">
                <a:hueOff val="0"/>
                <a:satOff val="0"/>
                <a:lumOff val="0"/>
                <a:alphaOff val="0"/>
              </a:schemeClr>
            </a:effectRef>
            <a:fontRef idx="minor">
              <a:schemeClr val="dk2">
                <a:hueOff val="0"/>
                <a:satOff val="0"/>
                <a:lumOff val="0"/>
                <a:alphaOff val="0"/>
              </a:schemeClr>
            </a:fontRef>
          </p:style>
        </p:sp>
        <p:sp>
          <p:nvSpPr>
            <p:cNvPr id="7" name="Rounded Rectangle 4"/>
            <p:cNvSpPr/>
            <p:nvPr/>
          </p:nvSpPr>
          <p:spPr>
            <a:xfrm>
              <a:off x="631390" y="984224"/>
              <a:ext cx="5692163" cy="774752"/>
            </a:xfrm>
            <a:prstGeom prst="rect">
              <a:avLst/>
            </a:prstGeom>
            <a:sp3d/>
          </p:spPr>
          <p:style>
            <a:lnRef idx="0">
              <a:scrgbClr r="0" g="0" b="0"/>
            </a:lnRef>
            <a:fillRef idx="0">
              <a:scrgbClr r="0" g="0" b="0"/>
            </a:fillRef>
            <a:effectRef idx="0">
              <a:scrgbClr r="0" g="0" b="0"/>
            </a:effectRef>
            <a:fontRef idx="minor">
              <a:schemeClr val="dk2">
                <a:hueOff val="0"/>
                <a:satOff val="0"/>
                <a:lumOff val="0"/>
                <a:alphaOff val="0"/>
              </a:schemeClr>
            </a:fontRef>
          </p:style>
          <p:txBody>
            <a:bodyPr lIns="68580" tIns="68580" rIns="68580" bIns="68580" spcCol="1270" anchor="ctr"/>
            <a:lstStyle/>
            <a:p>
              <a:pPr defTabSz="800100">
                <a:lnSpc>
                  <a:spcPct val="90000"/>
                </a:lnSpc>
                <a:spcAft>
                  <a:spcPct val="35000"/>
                </a:spcAft>
                <a:defRPr/>
              </a:pPr>
              <a:r>
                <a:rPr lang="en-IN" b="1" dirty="0">
                  <a:cs typeface="Arial" panose="020B0604020202020204" pitchFamily="34" charset="0"/>
                </a:rPr>
                <a:t>2. </a:t>
              </a:r>
              <a:r>
                <a:rPr lang="en-US" b="1" dirty="0"/>
                <a:t>Using Stubs to Set Expectations</a:t>
              </a:r>
              <a:endParaRPr lang="en-IN" dirty="0">
                <a:cs typeface="Arial" panose="020B0604020202020204" pitchFamily="34" charset="0"/>
              </a:endParaRPr>
            </a:p>
          </p:txBody>
        </p:sp>
      </p:grpSp>
      <p:sp>
        <p:nvSpPr>
          <p:cNvPr id="8" name="Text Box 7"/>
          <p:cNvSpPr txBox="1">
            <a:spLocks noChangeArrowheads="1"/>
          </p:cNvSpPr>
          <p:nvPr/>
        </p:nvSpPr>
        <p:spPr bwMode="auto">
          <a:xfrm>
            <a:off x="1295400" y="2209800"/>
            <a:ext cx="7162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charset="2"/>
              <a:buChar char="§"/>
            </a:pPr>
            <a:r>
              <a:rPr lang="en-US" altLang="en-US" sz="2000" dirty="0"/>
              <a:t>Create a stub and pass an argument to the method            as a mock.</a:t>
            </a:r>
          </a:p>
          <a:p>
            <a:pPr eaLnBrk="1" hangingPunct="1">
              <a:spcBef>
                <a:spcPct val="50000"/>
              </a:spcBef>
              <a:buFont typeface="Wingdings" charset="2"/>
              <a:buChar char="§"/>
            </a:pPr>
            <a:r>
              <a:rPr lang="en-US" altLang="en-US" sz="2000" dirty="0"/>
              <a:t>Use the </a:t>
            </a:r>
            <a:r>
              <a:rPr lang="en-US" altLang="en-US" sz="2000" dirty="0" err="1"/>
              <a:t>anyInt</a:t>
            </a:r>
            <a:r>
              <a:rPr lang="en-US" altLang="en-US" sz="2000" dirty="0"/>
              <a:t>() method when you cannot predict arguments.</a:t>
            </a:r>
          </a:p>
          <a:p>
            <a:pPr eaLnBrk="1" hangingPunct="1">
              <a:spcBef>
                <a:spcPct val="50000"/>
              </a:spcBef>
              <a:buFont typeface="Wingdings" charset="2"/>
              <a:buChar char="§"/>
            </a:pPr>
            <a:r>
              <a:rPr lang="en-US" altLang="en-US" sz="2000" dirty="0"/>
              <a:t>For stubbing void method calls:</a:t>
            </a:r>
          </a:p>
          <a:p>
            <a:pPr lvl="1" eaLnBrk="1" hangingPunct="1">
              <a:spcBef>
                <a:spcPct val="50000"/>
              </a:spcBef>
              <a:buFont typeface="Wingdings" charset="2"/>
              <a:buChar char="§"/>
            </a:pPr>
            <a:r>
              <a:rPr lang="en-US" altLang="en-US" dirty="0"/>
              <a:t>The when() method cannot be used.</a:t>
            </a:r>
          </a:p>
          <a:p>
            <a:pPr lvl="1" eaLnBrk="1" hangingPunct="1">
              <a:spcBef>
                <a:spcPct val="50000"/>
              </a:spcBef>
              <a:buFont typeface="Wingdings" charset="2"/>
              <a:buChar char="§"/>
            </a:pPr>
            <a:r>
              <a:rPr lang="en-US" altLang="en-US" dirty="0"/>
              <a:t>Use </a:t>
            </a:r>
            <a:r>
              <a:rPr lang="en-US" altLang="en-US" dirty="0" err="1"/>
              <a:t>doReturn</a:t>
            </a:r>
            <a:r>
              <a:rPr lang="en-US" altLang="en-US" dirty="0"/>
              <a:t>(result).when(</a:t>
            </a:r>
            <a:r>
              <a:rPr lang="en-US" altLang="en-US" dirty="0" err="1"/>
              <a:t>mock_object</a:t>
            </a:r>
            <a:r>
              <a:rPr lang="en-US" altLang="en-US" dirty="0"/>
              <a:t>).</a:t>
            </a:r>
            <a:r>
              <a:rPr lang="en-US" altLang="en-US" dirty="0" err="1"/>
              <a:t>void_method_call</a:t>
            </a:r>
            <a:r>
              <a:rPr lang="en-US" altLang="en-US" dirty="0"/>
              <a:t>()</a:t>
            </a:r>
          </a:p>
          <a:p>
            <a:pPr lvl="1" eaLnBrk="1" hangingPunct="1">
              <a:spcBef>
                <a:spcPct val="50000"/>
              </a:spcBef>
              <a:buFont typeface="Wingdings" charset="2"/>
              <a:buChar char="§"/>
            </a:pPr>
            <a:r>
              <a:rPr lang="en-US" altLang="en-US" dirty="0"/>
              <a:t>Returns a specific value for the void method</a:t>
            </a:r>
          </a:p>
          <a:p>
            <a:pPr eaLnBrk="1" hangingPunct="1">
              <a:spcBef>
                <a:spcPct val="50000"/>
              </a:spcBef>
              <a:buFont typeface="Wingdings" charset="2"/>
              <a:buChar char="§"/>
            </a:pPr>
            <a:r>
              <a:rPr lang="en-US" altLang="en-US" sz="2000" dirty="0"/>
              <a:t>Exceptions using </a:t>
            </a:r>
            <a:r>
              <a:rPr lang="en-US" altLang="en-US" sz="2000" dirty="0" err="1"/>
              <a:t>thenThrow</a:t>
            </a:r>
            <a:r>
              <a:rPr lang="en-US" altLang="en-US" sz="2000" dirty="0"/>
              <a:t>() or </a:t>
            </a:r>
            <a:r>
              <a:rPr lang="en-US" altLang="en-US" sz="2000" dirty="0" err="1"/>
              <a:t>doThrow</a:t>
            </a:r>
            <a:r>
              <a:rPr lang="en-US" altLang="en-US" sz="2000" dirty="0"/>
              <a:t>() </a:t>
            </a:r>
          </a:p>
          <a:p>
            <a:pPr eaLnBrk="1" hangingPunct="1">
              <a:spcBef>
                <a:spcPct val="50000"/>
              </a:spcBef>
            </a:pPr>
            <a:endParaRPr lang="en-US" altLang="en-US" sz="2000" dirty="0"/>
          </a:p>
        </p:txBody>
      </p:sp>
    </p:spTree>
    <p:extLst>
      <p:ext uri="{BB962C8B-B14F-4D97-AF65-F5344CB8AC3E}">
        <p14:creationId xmlns:p14="http://schemas.microsoft.com/office/powerpoint/2010/main" val="47786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Overview of JUNIT</a:t>
            </a:r>
          </a:p>
        </p:txBody>
      </p:sp>
      <p:sp>
        <p:nvSpPr>
          <p:cNvPr id="10" name="Text Box 6"/>
          <p:cNvSpPr txBox="1">
            <a:spLocks noChangeArrowheads="1"/>
          </p:cNvSpPr>
          <p:nvPr/>
        </p:nvSpPr>
        <p:spPr bwMode="auto">
          <a:xfrm>
            <a:off x="288925" y="1736725"/>
            <a:ext cx="4968875" cy="3139321"/>
          </a:xfrm>
          <a:prstGeom prst="rect">
            <a:avLst/>
          </a:prstGeom>
          <a:noFill/>
          <a:ln>
            <a:noFill/>
          </a:ln>
        </p:spPr>
        <p:txBody>
          <a:bodyPr>
            <a:spAutoFit/>
          </a:bodyPr>
          <a:lstStyle>
            <a:lvl1pPr>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342900" indent="-342900">
              <a:buFont typeface="Wingdings" pitchFamily="2" charset="2"/>
              <a:buChar char="§"/>
              <a:defRPr/>
            </a:pPr>
            <a:r>
              <a:rPr lang="en-IN" altLang="en-US" sz="1800" b="0" dirty="0"/>
              <a:t>A unit testing framework that is extensively used to test the code written in Java.</a:t>
            </a:r>
          </a:p>
          <a:p>
            <a:pPr marL="342900" indent="-342900">
              <a:buFont typeface="Wingdings" pitchFamily="2" charset="2"/>
              <a:buChar char="§"/>
              <a:defRPr/>
            </a:pPr>
            <a:endParaRPr lang="en-IN" sz="1800" b="0" dirty="0"/>
          </a:p>
          <a:p>
            <a:pPr marL="342900" indent="-342900">
              <a:buFont typeface="Wingdings" pitchFamily="2" charset="2"/>
              <a:buChar char="§"/>
              <a:defRPr/>
            </a:pPr>
            <a:r>
              <a:rPr lang="en-US" altLang="en-US" sz="1800" b="0" dirty="0"/>
              <a:t>Unit testing is a type of software testing.</a:t>
            </a:r>
          </a:p>
          <a:p>
            <a:pPr marL="342900" indent="-342900">
              <a:buFont typeface="Wingdings" pitchFamily="2" charset="2"/>
              <a:buChar char="§"/>
              <a:defRPr/>
            </a:pPr>
            <a:endParaRPr lang="en-US" sz="1800" b="0" dirty="0"/>
          </a:p>
          <a:p>
            <a:pPr marL="342900" indent="-342900">
              <a:buFont typeface="Wingdings" pitchFamily="2" charset="2"/>
              <a:buChar char="§"/>
              <a:defRPr/>
            </a:pPr>
            <a:r>
              <a:rPr lang="en-US" sz="1800" b="0" dirty="0"/>
              <a:t>Software testing: The process of examining whether the software and its components meet the specified requirements</a:t>
            </a:r>
            <a:endParaRPr lang="en-IN" sz="1800" b="0" dirty="0"/>
          </a:p>
          <a:p>
            <a:pPr marL="285750" indent="-285750">
              <a:buFont typeface="Arial" pitchFamily="34" charset="0"/>
              <a:buChar char="•"/>
              <a:defRPr/>
            </a:pPr>
            <a:endParaRPr lang="en-IN" sz="1800" b="0" dirty="0"/>
          </a:p>
          <a:p>
            <a:pPr marL="285750" indent="-285750">
              <a:buFont typeface="Arial" pitchFamily="34" charset="0"/>
              <a:buChar char="•"/>
              <a:defRPr/>
            </a:pPr>
            <a:r>
              <a:rPr lang="en-US" altLang="en-US" sz="1800" b="0" dirty="0"/>
              <a:t>Other types of software testing are as shown.</a:t>
            </a:r>
            <a:endParaRPr lang="en-IN" altLang="en-US" sz="1800" b="0" dirty="0"/>
          </a:p>
        </p:txBody>
      </p:sp>
      <p:grpSp>
        <p:nvGrpSpPr>
          <p:cNvPr id="11" name="Group 8"/>
          <p:cNvGrpSpPr>
            <a:grpSpLocks/>
          </p:cNvGrpSpPr>
          <p:nvPr/>
        </p:nvGrpSpPr>
        <p:grpSpPr bwMode="auto">
          <a:xfrm>
            <a:off x="5029200" y="1808163"/>
            <a:ext cx="3878263" cy="4364037"/>
            <a:chOff x="5462047" y="1214029"/>
            <a:chExt cx="3325304" cy="4076896"/>
          </a:xfrm>
        </p:grpSpPr>
        <p:sp>
          <p:nvSpPr>
            <p:cNvPr id="12" name="Freeform 11"/>
            <p:cNvSpPr/>
            <p:nvPr/>
          </p:nvSpPr>
          <p:spPr>
            <a:xfrm>
              <a:off x="6928506" y="1214029"/>
              <a:ext cx="100945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dirty="0"/>
                <a:t>Regression Testing </a:t>
              </a:r>
            </a:p>
          </p:txBody>
        </p:sp>
        <p:sp>
          <p:nvSpPr>
            <p:cNvPr id="13" name="Rectangle 12"/>
            <p:cNvSpPr/>
            <p:nvPr/>
          </p:nvSpPr>
          <p:spPr>
            <a:xfrm>
              <a:off x="7756956" y="1399409"/>
              <a:ext cx="1030395"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Freeform 13"/>
            <p:cNvSpPr/>
            <p:nvPr/>
          </p:nvSpPr>
          <p:spPr>
            <a:xfrm>
              <a:off x="5847166" y="1214029"/>
              <a:ext cx="101705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Beta Testing</a:t>
              </a:r>
            </a:p>
          </p:txBody>
        </p:sp>
        <p:sp>
          <p:nvSpPr>
            <p:cNvPr id="15" name="Freeform 14"/>
            <p:cNvSpPr/>
            <p:nvPr/>
          </p:nvSpPr>
          <p:spPr>
            <a:xfrm>
              <a:off x="6355691" y="1998062"/>
              <a:ext cx="106890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Acceptance Testing</a:t>
              </a:r>
            </a:p>
          </p:txBody>
        </p:sp>
        <p:sp>
          <p:nvSpPr>
            <p:cNvPr id="16" name="Rectangle 15"/>
            <p:cNvSpPr/>
            <p:nvPr/>
          </p:nvSpPr>
          <p:spPr>
            <a:xfrm>
              <a:off x="5462047" y="2182458"/>
              <a:ext cx="997728"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Freeform 16"/>
            <p:cNvSpPr/>
            <p:nvPr/>
          </p:nvSpPr>
          <p:spPr>
            <a:xfrm>
              <a:off x="6914346" y="2800918"/>
              <a:ext cx="102361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Unit Testing </a:t>
              </a:r>
            </a:p>
          </p:txBody>
        </p:sp>
        <p:sp>
          <p:nvSpPr>
            <p:cNvPr id="18" name="Freeform 17"/>
            <p:cNvSpPr/>
            <p:nvPr/>
          </p:nvSpPr>
          <p:spPr>
            <a:xfrm>
              <a:off x="5793178" y="2782095"/>
              <a:ext cx="1034049"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System Testing</a:t>
              </a:r>
            </a:p>
          </p:txBody>
        </p:sp>
        <p:sp>
          <p:nvSpPr>
            <p:cNvPr id="19" name="Freeform 18"/>
            <p:cNvSpPr/>
            <p:nvPr/>
          </p:nvSpPr>
          <p:spPr>
            <a:xfrm>
              <a:off x="6286936" y="3584074"/>
              <a:ext cx="106299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Integration Testing</a:t>
              </a:r>
            </a:p>
          </p:txBody>
        </p:sp>
        <p:sp>
          <p:nvSpPr>
            <p:cNvPr id="20" name="Rectangle 19"/>
            <p:cNvSpPr/>
            <p:nvPr/>
          </p:nvSpPr>
          <p:spPr>
            <a:xfrm>
              <a:off x="5462047" y="3751522"/>
              <a:ext cx="997728"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Freeform 20"/>
            <p:cNvSpPr/>
            <p:nvPr/>
          </p:nvSpPr>
          <p:spPr>
            <a:xfrm>
              <a:off x="7415265" y="3582220"/>
              <a:ext cx="10345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Performance Testing</a:t>
              </a:r>
            </a:p>
          </p:txBody>
        </p:sp>
        <p:sp>
          <p:nvSpPr>
            <p:cNvPr id="22" name="Freeform 21"/>
            <p:cNvSpPr/>
            <p:nvPr/>
          </p:nvSpPr>
          <p:spPr>
            <a:xfrm>
              <a:off x="7461033" y="2017761"/>
              <a:ext cx="9996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a:t>Functional Testing</a:t>
              </a:r>
              <a:endParaRPr lang="en-US" sz="1200" b="1" dirty="0"/>
            </a:p>
          </p:txBody>
        </p:sp>
        <p:sp>
          <p:nvSpPr>
            <p:cNvPr id="23" name="Rectangle 22"/>
            <p:cNvSpPr/>
            <p:nvPr/>
          </p:nvSpPr>
          <p:spPr>
            <a:xfrm>
              <a:off x="7756956" y="4534571"/>
              <a:ext cx="1030395"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Freeform 23"/>
            <p:cNvSpPr/>
            <p:nvPr/>
          </p:nvSpPr>
          <p:spPr>
            <a:xfrm>
              <a:off x="6854692" y="4367229"/>
              <a:ext cx="1083272" cy="923696"/>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3" spcCol="1270" anchor="ctr"/>
            <a:lstStyle/>
            <a:p>
              <a:pPr algn="ctr" defTabSz="444500">
                <a:lnSpc>
                  <a:spcPct val="90000"/>
                </a:lnSpc>
                <a:spcAft>
                  <a:spcPct val="35000"/>
                </a:spcAft>
                <a:defRPr/>
              </a:pPr>
              <a:r>
                <a:rPr lang="en-US" sz="1200" b="1" dirty="0"/>
                <a:t>Usability Testing</a:t>
              </a:r>
            </a:p>
          </p:txBody>
        </p:sp>
      </p:grpSp>
      <p:sp>
        <p:nvSpPr>
          <p:cNvPr id="2" name="TextBox 1"/>
          <p:cNvSpPr txBox="1"/>
          <p:nvPr/>
        </p:nvSpPr>
        <p:spPr>
          <a:xfrm>
            <a:off x="611560" y="6172200"/>
            <a:ext cx="4536504" cy="369332"/>
          </a:xfrm>
          <a:prstGeom prst="rect">
            <a:avLst/>
          </a:prstGeom>
          <a:noFill/>
        </p:spPr>
        <p:txBody>
          <a:bodyPr wrap="square" rtlCol="0">
            <a:spAutoFit/>
          </a:bodyPr>
          <a:lstStyle/>
          <a:p>
            <a:r>
              <a:rPr lang="en-US" dirty="0">
                <a:hlinkClick r:id="rId3"/>
              </a:rPr>
              <a:t>http://junit.org/junit4/faq.html</a:t>
            </a:r>
            <a:r>
              <a:rPr lang="en-US" dirty="0"/>
              <a:t> - FAQ</a:t>
            </a:r>
          </a:p>
        </p:txBody>
      </p:sp>
    </p:spTree>
    <p:extLst>
      <p:ext uri="{BB962C8B-B14F-4D97-AF65-F5344CB8AC3E}">
        <p14:creationId xmlns:p14="http://schemas.microsoft.com/office/powerpoint/2010/main" val="4784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 calcmode="lin" valueType="num">
                                      <p:cBhvr additive="base">
                                        <p:cTn id="2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Verify</a:t>
            </a:r>
          </a:p>
        </p:txBody>
      </p:sp>
      <p:sp>
        <p:nvSpPr>
          <p:cNvPr id="10" name="Text Box 7"/>
          <p:cNvSpPr txBox="1">
            <a:spLocks noChangeArrowheads="1"/>
          </p:cNvSpPr>
          <p:nvPr/>
        </p:nvSpPr>
        <p:spPr bwMode="auto">
          <a:xfrm>
            <a:off x="1447800" y="2286000"/>
            <a:ext cx="6858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charset="2"/>
              <a:buChar char="§"/>
            </a:pPr>
            <a:r>
              <a:rPr lang="en-US" altLang="en-US"/>
              <a:t>Use the verify() method to verify whether the set expectations are met.</a:t>
            </a:r>
          </a:p>
          <a:p>
            <a:pPr eaLnBrk="1" hangingPunct="1">
              <a:spcBef>
                <a:spcPct val="50000"/>
              </a:spcBef>
              <a:buFont typeface="Wingdings" charset="2"/>
              <a:buChar char="§"/>
            </a:pPr>
            <a:r>
              <a:rPr lang="en-US" altLang="en-US"/>
              <a:t>The verify() method can check whether a behavior happened:</a:t>
            </a:r>
          </a:p>
          <a:p>
            <a:pPr lvl="1" eaLnBrk="1" hangingPunct="1">
              <a:spcBef>
                <a:spcPct val="50000"/>
              </a:spcBef>
              <a:buFont typeface="Wingdings" charset="2"/>
              <a:buChar char="§"/>
            </a:pPr>
            <a:r>
              <a:rPr lang="en-US" altLang="en-US"/>
              <a:t>Once or twice</a:t>
            </a:r>
          </a:p>
          <a:p>
            <a:pPr lvl="1" eaLnBrk="1" hangingPunct="1">
              <a:spcBef>
                <a:spcPct val="50000"/>
              </a:spcBef>
              <a:buFont typeface="Wingdings" charset="2"/>
              <a:buChar char="§"/>
            </a:pPr>
            <a:r>
              <a:rPr lang="en-US" altLang="en-US"/>
              <a:t>Multiple times</a:t>
            </a:r>
          </a:p>
          <a:p>
            <a:pPr lvl="1" eaLnBrk="1" hangingPunct="1">
              <a:spcBef>
                <a:spcPct val="50000"/>
              </a:spcBef>
              <a:buFont typeface="Wingdings" charset="2"/>
              <a:buChar char="§"/>
            </a:pPr>
            <a:r>
              <a:rPr lang="en-US" altLang="en-US"/>
              <a:t>Never</a:t>
            </a:r>
          </a:p>
          <a:p>
            <a:pPr eaLnBrk="1" hangingPunct="1">
              <a:spcBef>
                <a:spcPct val="50000"/>
              </a:spcBef>
              <a:buFont typeface="Wingdings" charset="2"/>
              <a:buChar char="§"/>
            </a:pPr>
            <a:r>
              <a:rPr lang="en-US" altLang="en-US"/>
              <a:t>By verifying the set expectations, errors in the code being detected can be determined. </a:t>
            </a:r>
          </a:p>
          <a:p>
            <a:pPr eaLnBrk="1" hangingPunct="1">
              <a:spcBef>
                <a:spcPct val="50000"/>
              </a:spcBef>
              <a:buFont typeface="Wingdings" charset="2"/>
              <a:buChar char="§"/>
            </a:pPr>
            <a:r>
              <a:rPr lang="en-US" altLang="en-US"/>
              <a:t>Debug code if the expectations are not met.</a:t>
            </a:r>
          </a:p>
          <a:p>
            <a:pPr eaLnBrk="1" hangingPunct="1">
              <a:spcBef>
                <a:spcPct val="50000"/>
              </a:spcBef>
            </a:pPr>
            <a:endParaRPr lang="en-US" altLang="en-US"/>
          </a:p>
        </p:txBody>
      </p:sp>
      <p:grpSp>
        <p:nvGrpSpPr>
          <p:cNvPr id="11" name="Group 11"/>
          <p:cNvGrpSpPr/>
          <p:nvPr/>
        </p:nvGrpSpPr>
        <p:grpSpPr>
          <a:xfrm>
            <a:off x="533400" y="1295400"/>
            <a:ext cx="6882582" cy="822960"/>
            <a:chOff x="1214573" y="1920240"/>
            <a:chExt cx="6882582" cy="822960"/>
          </a:xfrm>
          <a:scene3d>
            <a:camera prst="orthographicFront"/>
            <a:lightRig rig="chilly" dir="t"/>
          </a:scene3d>
        </p:grpSpPr>
        <p:sp>
          <p:nvSpPr>
            <p:cNvPr id="12" name="Rounded Rectangle 11"/>
            <p:cNvSpPr/>
            <p:nvPr/>
          </p:nvSpPr>
          <p:spPr>
            <a:xfrm>
              <a:off x="1214573" y="1920240"/>
              <a:ext cx="6882582" cy="822960"/>
            </a:xfrm>
            <a:prstGeom prst="roundRect">
              <a:avLst>
                <a:gd name="adj" fmla="val 10000"/>
              </a:avLst>
            </a:prstGeom>
            <a:solidFill>
              <a:schemeClr val="accent1">
                <a:lumMod val="60000"/>
                <a:lumOff val="40000"/>
              </a:schemeClr>
            </a:solidFill>
            <a:sp3d prstMaterial="translucentPowder">
              <a:bevelT w="127000" h="25400" prst="softRound"/>
            </a:sp3d>
          </p:spPr>
          <p:style>
            <a:lnRef idx="0">
              <a:schemeClr val="dk2">
                <a:shade val="80000"/>
                <a:hueOff val="0"/>
                <a:satOff val="0"/>
                <a:lumOff val="0"/>
                <a:alphaOff val="0"/>
              </a:schemeClr>
            </a:lnRef>
            <a:fillRef idx="1">
              <a:scrgbClr r="0" g="0" b="0"/>
            </a:fillRef>
            <a:effectRef idx="0">
              <a:schemeClr val="lt1">
                <a:hueOff val="0"/>
                <a:satOff val="0"/>
                <a:lumOff val="0"/>
                <a:alphaOff val="0"/>
              </a:schemeClr>
            </a:effectRef>
            <a:fontRef idx="minor">
              <a:schemeClr val="dk2">
                <a:hueOff val="0"/>
                <a:satOff val="0"/>
                <a:lumOff val="0"/>
                <a:alphaOff val="0"/>
              </a:schemeClr>
            </a:fontRef>
          </p:style>
        </p:sp>
        <p:sp>
          <p:nvSpPr>
            <p:cNvPr id="13" name="Rounded Rectangle 4"/>
            <p:cNvSpPr/>
            <p:nvPr/>
          </p:nvSpPr>
          <p:spPr>
            <a:xfrm>
              <a:off x="1238677" y="1944344"/>
              <a:ext cx="5692163" cy="774752"/>
            </a:xfrm>
            <a:prstGeom prst="rect">
              <a:avLst/>
            </a:prstGeom>
            <a:sp3d/>
          </p:spPr>
          <p:style>
            <a:lnRef idx="0">
              <a:scrgbClr r="0" g="0" b="0"/>
            </a:lnRef>
            <a:fillRef idx="0">
              <a:scrgbClr r="0" g="0" b="0"/>
            </a:fillRef>
            <a:effectRef idx="0">
              <a:scrgbClr r="0" g="0" b="0"/>
            </a:effectRef>
            <a:fontRef idx="minor">
              <a:schemeClr val="dk2">
                <a:hueOff val="0"/>
                <a:satOff val="0"/>
                <a:lumOff val="0"/>
                <a:alphaOff val="0"/>
              </a:schemeClr>
            </a:fontRef>
          </p:style>
          <p:txBody>
            <a:bodyPr lIns="68580" tIns="68580" rIns="68580" bIns="68580" spcCol="1270" anchor="ctr"/>
            <a:lstStyle/>
            <a:p>
              <a:pPr defTabSz="800100">
                <a:lnSpc>
                  <a:spcPct val="90000"/>
                </a:lnSpc>
                <a:spcAft>
                  <a:spcPct val="35000"/>
                </a:spcAft>
                <a:defRPr/>
              </a:pPr>
              <a:r>
                <a:rPr lang="en-IN" b="1" dirty="0">
                  <a:cs typeface="Arial" panose="020B0604020202020204" pitchFamily="34" charset="0"/>
                </a:rPr>
                <a:t>3. </a:t>
              </a:r>
              <a:r>
                <a:rPr lang="en-US" b="1" dirty="0"/>
                <a:t>Verifying Using Mockito</a:t>
              </a:r>
              <a:endParaRPr lang="en-IN" dirty="0">
                <a:cs typeface="Arial" panose="020B0604020202020204" pitchFamily="34" charset="0"/>
              </a:endParaRPr>
            </a:p>
          </p:txBody>
        </p:sp>
      </p:grpSp>
    </p:spTree>
    <p:extLst>
      <p:ext uri="{BB962C8B-B14F-4D97-AF65-F5344CB8AC3E}">
        <p14:creationId xmlns:p14="http://schemas.microsoft.com/office/powerpoint/2010/main" val="128783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t>
            </a:r>
            <a:r>
              <a:rPr lang="en-US" dirty="0" err="1"/>
              <a:t>InjectMocks</a:t>
            </a:r>
            <a:endParaRPr lang="en-US" dirty="0"/>
          </a:p>
        </p:txBody>
      </p:sp>
      <p:sp>
        <p:nvSpPr>
          <p:cNvPr id="10" name="Text Box 7"/>
          <p:cNvSpPr txBox="1">
            <a:spLocks noChangeArrowheads="1"/>
          </p:cNvSpPr>
          <p:nvPr/>
        </p:nvSpPr>
        <p:spPr bwMode="auto">
          <a:xfrm>
            <a:off x="899592" y="1484784"/>
            <a:ext cx="6858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charset="2"/>
              <a:buChar char="§"/>
            </a:pPr>
            <a:r>
              <a:rPr lang="en-US" altLang="en-US"/>
              <a:t>Use the verify() method to verify whether the set expectations are met.</a:t>
            </a:r>
          </a:p>
          <a:p>
            <a:pPr eaLnBrk="1" hangingPunct="1">
              <a:spcBef>
                <a:spcPct val="50000"/>
              </a:spcBef>
              <a:buFont typeface="Wingdings" charset="2"/>
              <a:buChar char="§"/>
            </a:pPr>
            <a:r>
              <a:rPr lang="en-US" altLang="en-US" dirty="0"/>
              <a:t>The verify() method can check whether a behavior happened:</a:t>
            </a:r>
          </a:p>
          <a:p>
            <a:pPr lvl="1" eaLnBrk="1" hangingPunct="1">
              <a:spcBef>
                <a:spcPct val="50000"/>
              </a:spcBef>
              <a:buFont typeface="Wingdings" charset="2"/>
              <a:buChar char="§"/>
            </a:pPr>
            <a:r>
              <a:rPr lang="en-US" altLang="en-US" dirty="0"/>
              <a:t>Once or twice</a:t>
            </a:r>
          </a:p>
          <a:p>
            <a:pPr lvl="1" eaLnBrk="1" hangingPunct="1">
              <a:spcBef>
                <a:spcPct val="50000"/>
              </a:spcBef>
              <a:buFont typeface="Wingdings" charset="2"/>
              <a:buChar char="§"/>
            </a:pPr>
            <a:r>
              <a:rPr lang="en-US" altLang="en-US" dirty="0"/>
              <a:t>Multiple times</a:t>
            </a:r>
          </a:p>
          <a:p>
            <a:pPr lvl="1" eaLnBrk="1" hangingPunct="1">
              <a:spcBef>
                <a:spcPct val="50000"/>
              </a:spcBef>
              <a:buFont typeface="Wingdings" charset="2"/>
              <a:buChar char="§"/>
            </a:pPr>
            <a:r>
              <a:rPr lang="en-US" altLang="en-US" dirty="0"/>
              <a:t>Never</a:t>
            </a:r>
          </a:p>
          <a:p>
            <a:pPr eaLnBrk="1" hangingPunct="1">
              <a:spcBef>
                <a:spcPct val="50000"/>
              </a:spcBef>
              <a:buFont typeface="Wingdings" charset="2"/>
              <a:buChar char="§"/>
            </a:pPr>
            <a:r>
              <a:rPr lang="en-US" altLang="en-US" dirty="0"/>
              <a:t>By verifying the set expectations, errors in the code being detected can be determined. </a:t>
            </a:r>
          </a:p>
          <a:p>
            <a:pPr eaLnBrk="1" hangingPunct="1">
              <a:spcBef>
                <a:spcPct val="50000"/>
              </a:spcBef>
              <a:buFont typeface="Wingdings" charset="2"/>
              <a:buChar char="§"/>
            </a:pPr>
            <a:r>
              <a:rPr lang="en-US" altLang="en-US" dirty="0"/>
              <a:t>Debug code if the expectations are not met.</a:t>
            </a:r>
          </a:p>
          <a:p>
            <a:pPr eaLnBrk="1" hangingPunct="1">
              <a:spcBef>
                <a:spcPct val="50000"/>
              </a:spcBef>
            </a:pPr>
            <a:endParaRPr lang="en-US" altLang="en-US" dirty="0"/>
          </a:p>
        </p:txBody>
      </p:sp>
    </p:spTree>
    <p:extLst>
      <p:ext uri="{BB962C8B-B14F-4D97-AF65-F5344CB8AC3E}">
        <p14:creationId xmlns:p14="http://schemas.microsoft.com/office/powerpoint/2010/main" val="66722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a:t>Best Practices</a:t>
            </a:r>
          </a:p>
        </p:txBody>
      </p:sp>
    </p:spTree>
    <p:extLst>
      <p:ext uri="{BB962C8B-B14F-4D97-AF65-F5344CB8AC3E}">
        <p14:creationId xmlns:p14="http://schemas.microsoft.com/office/powerpoint/2010/main" val="19491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What You Should Not Test</a:t>
            </a:r>
          </a:p>
        </p:txBody>
      </p:sp>
      <p:sp>
        <p:nvSpPr>
          <p:cNvPr id="2" name="TextBox 1"/>
          <p:cNvSpPr txBox="1"/>
          <p:nvPr/>
        </p:nvSpPr>
        <p:spPr>
          <a:xfrm>
            <a:off x="1331640" y="1340024"/>
            <a:ext cx="6783660" cy="2585323"/>
          </a:xfrm>
          <a:prstGeom prst="rect">
            <a:avLst/>
          </a:prstGeom>
          <a:noFill/>
        </p:spPr>
        <p:txBody>
          <a:bodyPr wrap="square" rtlCol="0">
            <a:spAutoFit/>
          </a:bodyPr>
          <a:lstStyle/>
          <a:p>
            <a:pPr marL="285750" indent="-285750">
              <a:buFont typeface="Arial" charset="0"/>
              <a:buChar char="•"/>
            </a:pPr>
            <a:r>
              <a:rPr lang="en-US" dirty="0"/>
              <a:t>Other framework libraries (you should assume they work correctly)</a:t>
            </a:r>
          </a:p>
          <a:p>
            <a:pPr marL="285750" indent="-285750">
              <a:buFont typeface="Arial" charset="0"/>
              <a:buChar char="•"/>
            </a:pPr>
            <a:r>
              <a:rPr lang="en-US" dirty="0"/>
              <a:t>The database (you should assume it works correctly when it is available)</a:t>
            </a:r>
          </a:p>
          <a:p>
            <a:pPr marL="285750" indent="-285750">
              <a:buFont typeface="Arial" charset="0"/>
              <a:buChar char="•"/>
            </a:pPr>
            <a:r>
              <a:rPr lang="en-US" dirty="0"/>
              <a:t>Other external resources (again you assume they work correctly when available)</a:t>
            </a:r>
          </a:p>
          <a:p>
            <a:pPr marL="285750" indent="-285750">
              <a:buFont typeface="Arial" charset="0"/>
              <a:buChar char="•"/>
            </a:pPr>
            <a:r>
              <a:rPr lang="en-US" dirty="0"/>
              <a:t>Really trivial code (like getters and setters for example)</a:t>
            </a:r>
          </a:p>
          <a:p>
            <a:pPr marL="285750" indent="-285750">
              <a:buFont typeface="Arial" charset="0"/>
              <a:buChar char="•"/>
            </a:pPr>
            <a:r>
              <a:rPr lang="en-US" dirty="0"/>
              <a:t>Code that has non deterministic results (Think Thread order or random numbers)</a:t>
            </a:r>
          </a:p>
          <a:p>
            <a:pPr marL="285750" indent="-285750">
              <a:buFont typeface="Arial" charset="0"/>
              <a:buChar char="•"/>
            </a:pPr>
            <a:r>
              <a:rPr lang="en-US" dirty="0"/>
              <a:t>Code that deals only with UI (e.g. Swing toolkit, Wicket)</a:t>
            </a:r>
          </a:p>
        </p:txBody>
      </p:sp>
    </p:spTree>
    <p:extLst>
      <p:ext uri="{BB962C8B-B14F-4D97-AF65-F5344CB8AC3E}">
        <p14:creationId xmlns:p14="http://schemas.microsoft.com/office/powerpoint/2010/main" val="19285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What You Should Focus on</a:t>
            </a:r>
          </a:p>
        </p:txBody>
      </p:sp>
      <p:pic>
        <p:nvPicPr>
          <p:cNvPr id="3" name="Picture 2"/>
          <p:cNvPicPr>
            <a:picLocks noChangeAspect="1"/>
          </p:cNvPicPr>
          <p:nvPr/>
        </p:nvPicPr>
        <p:blipFill>
          <a:blip r:embed="rId3"/>
          <a:stretch>
            <a:fillRect/>
          </a:stretch>
        </p:blipFill>
        <p:spPr>
          <a:xfrm>
            <a:off x="1172855" y="1340024"/>
            <a:ext cx="7079828" cy="4944988"/>
          </a:xfrm>
          <a:prstGeom prst="rect">
            <a:avLst/>
          </a:prstGeom>
        </p:spPr>
      </p:pic>
    </p:spTree>
    <p:extLst>
      <p:ext uri="{BB962C8B-B14F-4D97-AF65-F5344CB8AC3E}">
        <p14:creationId xmlns:p14="http://schemas.microsoft.com/office/powerpoint/2010/main" val="146630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Prioritize Things</a:t>
            </a:r>
          </a:p>
        </p:txBody>
      </p:sp>
      <p:sp>
        <p:nvSpPr>
          <p:cNvPr id="2" name="TextBox 1"/>
          <p:cNvSpPr txBox="1"/>
          <p:nvPr/>
        </p:nvSpPr>
        <p:spPr>
          <a:xfrm>
            <a:off x="1331640" y="1340024"/>
            <a:ext cx="6783660" cy="2308324"/>
          </a:xfrm>
          <a:prstGeom prst="rect">
            <a:avLst/>
          </a:prstGeom>
          <a:noFill/>
        </p:spPr>
        <p:txBody>
          <a:bodyPr wrap="square" rtlCol="0">
            <a:spAutoFit/>
          </a:bodyPr>
          <a:lstStyle/>
          <a:p>
            <a:r>
              <a:rPr lang="en-US" b="1" dirty="0"/>
              <a:t>Write tests for the following:</a:t>
            </a:r>
          </a:p>
          <a:p>
            <a:endParaRPr lang="en-US" b="1" dirty="0"/>
          </a:p>
          <a:p>
            <a:pPr marL="285750" indent="-285750">
              <a:buFont typeface="Arial" charset="0"/>
              <a:buChar char="•"/>
            </a:pPr>
            <a:r>
              <a:rPr lang="en-US" dirty="0"/>
              <a:t>Core code that is accessed by a lot of other modules</a:t>
            </a:r>
          </a:p>
          <a:p>
            <a:pPr marL="285750" indent="-285750">
              <a:buFont typeface="Arial" charset="0"/>
              <a:buChar char="•"/>
            </a:pPr>
            <a:endParaRPr lang="en-US" dirty="0"/>
          </a:p>
          <a:p>
            <a:pPr marL="285750" indent="-285750">
              <a:buFont typeface="Arial" charset="0"/>
              <a:buChar char="•"/>
            </a:pPr>
            <a:r>
              <a:rPr lang="en-US" dirty="0"/>
              <a:t>Code that seems to gather a lot of bugs</a:t>
            </a:r>
          </a:p>
          <a:p>
            <a:pPr marL="285750" indent="-285750">
              <a:buFont typeface="Arial" charset="0"/>
              <a:buChar char="•"/>
            </a:pPr>
            <a:endParaRPr lang="en-US" dirty="0"/>
          </a:p>
          <a:p>
            <a:pPr marL="285750" indent="-285750">
              <a:buFont typeface="Arial" charset="0"/>
              <a:buChar char="•"/>
            </a:pPr>
            <a:r>
              <a:rPr lang="en-US" dirty="0"/>
              <a:t>Code that changes by multiple different developers (often to accommodate new requirements)</a:t>
            </a:r>
          </a:p>
        </p:txBody>
      </p:sp>
    </p:spTree>
    <p:extLst>
      <p:ext uri="{BB962C8B-B14F-4D97-AF65-F5344CB8AC3E}">
        <p14:creationId xmlns:p14="http://schemas.microsoft.com/office/powerpoint/2010/main" val="202699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dirty="0"/>
          </a:p>
        </p:txBody>
      </p:sp>
      <p:sp>
        <p:nvSpPr>
          <p:cNvPr id="32" name="Title 1"/>
          <p:cNvSpPr txBox="1">
            <a:spLocks/>
          </p:cNvSpPr>
          <p:nvPr/>
        </p:nvSpPr>
        <p:spPr bwMode="auto">
          <a:xfrm>
            <a:off x="475928" y="1970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Code Coverage</a:t>
            </a:r>
          </a:p>
        </p:txBody>
      </p:sp>
      <p:sp>
        <p:nvSpPr>
          <p:cNvPr id="2" name="TextBox 1"/>
          <p:cNvSpPr txBox="1"/>
          <p:nvPr/>
        </p:nvSpPr>
        <p:spPr>
          <a:xfrm>
            <a:off x="848441" y="1238457"/>
            <a:ext cx="7462026" cy="5355312"/>
          </a:xfrm>
          <a:prstGeom prst="rect">
            <a:avLst/>
          </a:prstGeom>
          <a:noFill/>
        </p:spPr>
        <p:txBody>
          <a:bodyPr wrap="square" rtlCol="0">
            <a:spAutoFit/>
          </a:bodyPr>
          <a:lstStyle/>
          <a:p>
            <a:r>
              <a:rPr lang="en-US" b="1" dirty="0"/>
              <a:t>Write tests for the following:</a:t>
            </a:r>
          </a:p>
          <a:p>
            <a:pPr marL="285750" indent="-285750">
              <a:buFont typeface="Arial" charset="0"/>
              <a:buChar char="•"/>
            </a:pPr>
            <a:endParaRPr lang="en-US" dirty="0"/>
          </a:p>
          <a:p>
            <a:pPr marL="285750" indent="-285750">
              <a:buFont typeface="Arial" charset="0"/>
              <a:buChar char="•"/>
            </a:pPr>
            <a:r>
              <a:rPr lang="en-US" dirty="0"/>
              <a:t>Part of your code  “touched” by unit tests is Code Coverage.</a:t>
            </a:r>
          </a:p>
          <a:p>
            <a:pPr marL="285750" indent="-285750">
              <a:buFont typeface="Arial" charset="0"/>
              <a:buChar char="•"/>
            </a:pPr>
            <a:r>
              <a:rPr lang="en-US" dirty="0"/>
              <a:t>Code coverage is the percentage that shows to what depth your internal checks affect your Java classes. </a:t>
            </a:r>
            <a:br>
              <a:rPr lang="en-US" dirty="0"/>
            </a:br>
            <a:br>
              <a:rPr lang="en-US" dirty="0"/>
            </a:br>
            <a:r>
              <a:rPr lang="en-US" dirty="0"/>
              <a:t>To obtain this metric, you can run one of multiple tools available for this purpose.</a:t>
            </a:r>
          </a:p>
          <a:p>
            <a:pPr marL="285750" indent="-285750">
              <a:buFont typeface="Arial" charset="0"/>
              <a:buChar char="•"/>
            </a:pPr>
            <a:endParaRPr lang="en-US" dirty="0"/>
          </a:p>
          <a:p>
            <a:pPr marL="285750" indent="-285750">
              <a:buFont typeface="Arial" charset="0"/>
              <a:buChar char="•"/>
            </a:pPr>
            <a:r>
              <a:rPr lang="en-US" dirty="0" err="1"/>
              <a:t>Jcov</a:t>
            </a:r>
            <a:endParaRPr lang="en-US" dirty="0"/>
          </a:p>
          <a:p>
            <a:pPr marL="285750" indent="-285750">
              <a:buFont typeface="Arial" charset="0"/>
              <a:buChar char="•"/>
            </a:pPr>
            <a:r>
              <a:rPr lang="en-US" dirty="0" err="1"/>
              <a:t>JaCoCo</a:t>
            </a:r>
            <a:endParaRPr lang="en-US" dirty="0"/>
          </a:p>
          <a:p>
            <a:pPr marL="285750" indent="-285750">
              <a:buFont typeface="Arial" charset="0"/>
              <a:buChar char="•"/>
            </a:pPr>
            <a:r>
              <a:rPr lang="en-US" dirty="0" err="1"/>
              <a:t>CloverSerenity</a:t>
            </a:r>
            <a:endParaRPr lang="en-US" dirty="0"/>
          </a:p>
          <a:p>
            <a:pPr marL="285750" indent="-285750">
              <a:buFont typeface="Arial" charset="0"/>
              <a:buChar char="•"/>
            </a:pPr>
            <a:r>
              <a:rPr lang="en-US" dirty="0" err="1"/>
              <a:t>TestWell</a:t>
            </a:r>
            <a:endParaRPr lang="en-US" dirty="0"/>
          </a:p>
          <a:p>
            <a:pPr marL="285750" indent="-285750">
              <a:buFont typeface="Arial" charset="0"/>
              <a:buChar char="•"/>
            </a:pPr>
            <a:r>
              <a:rPr lang="en-US" dirty="0" err="1"/>
              <a:t>Eclemma</a:t>
            </a:r>
            <a:r>
              <a:rPr lang="en-US" dirty="0"/>
              <a:t> – Eclipse Plugin</a:t>
            </a:r>
          </a:p>
          <a:p>
            <a:pPr marL="285750" indent="-285750">
              <a:buFont typeface="Arial" charset="0"/>
              <a:buChar char="•"/>
            </a:pPr>
            <a:r>
              <a:rPr lang="en-US" dirty="0" err="1"/>
              <a:t>Cobertura</a:t>
            </a:r>
            <a:endParaRPr lang="en-US" dirty="0"/>
          </a:p>
          <a:p>
            <a:pPr marL="285750" indent="-285750">
              <a:buFont typeface="Arial" charset="0"/>
              <a:buChar char="•"/>
            </a:pPr>
            <a:r>
              <a:rPr lang="en-US" dirty="0"/>
              <a:t>EMMA</a:t>
            </a:r>
          </a:p>
          <a:p>
            <a:pPr marL="285750" indent="-285750">
              <a:buFont typeface="Arial" charset="0"/>
              <a:buChar char="•"/>
            </a:pPr>
            <a:endParaRPr lang="en-US" dirty="0"/>
          </a:p>
          <a:p>
            <a:pPr marL="285750" indent="-285750">
              <a:buFont typeface="Arial" charset="0"/>
              <a:buChar char="•"/>
            </a:pPr>
            <a:r>
              <a:rPr lang="en-US" dirty="0">
                <a:hlinkClick r:id="rId3"/>
              </a:rPr>
              <a:t>JUNIT5 CHEATSHEET</a:t>
            </a: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80997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a:t>Assignments</a:t>
            </a:r>
          </a:p>
        </p:txBody>
      </p:sp>
    </p:spTree>
    <p:extLst>
      <p:ext uri="{BB962C8B-B14F-4D97-AF65-F5344CB8AC3E}">
        <p14:creationId xmlns:p14="http://schemas.microsoft.com/office/powerpoint/2010/main" val="8432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Assignment 1</a:t>
            </a:r>
          </a:p>
        </p:txBody>
      </p:sp>
      <p:sp>
        <p:nvSpPr>
          <p:cNvPr id="10" name="Text Box 7"/>
          <p:cNvSpPr txBox="1">
            <a:spLocks noChangeArrowheads="1"/>
          </p:cNvSpPr>
          <p:nvPr/>
        </p:nvSpPr>
        <p:spPr bwMode="auto">
          <a:xfrm>
            <a:off x="539552" y="980728"/>
            <a:ext cx="820891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Implement a class Car with the following properties. A car has a certain fuel efficiency (measured in miles gallon or liters km—pick one) and a certain amount of fuel in the gas tank. The efficiency is specified in the constructor, and the initial fuel level is 0. </a:t>
            </a:r>
          </a:p>
          <a:p>
            <a:endParaRPr lang="en-US" sz="2000" dirty="0"/>
          </a:p>
          <a:p>
            <a:r>
              <a:rPr lang="en-US" sz="2000" dirty="0"/>
              <a:t>Supply a method drive that simulates driving the car for a certain distance, reducing the amount of gasoline in the fuel tank. Also supply methods </a:t>
            </a:r>
            <a:r>
              <a:rPr lang="en-US" sz="2000" dirty="0" err="1"/>
              <a:t>getGasInTank</a:t>
            </a:r>
            <a:r>
              <a:rPr lang="en-US" sz="2000" dirty="0"/>
              <a:t>, returning the current amount of gasoline in the fuel tank, and </a:t>
            </a:r>
            <a:r>
              <a:rPr lang="en-US" sz="2000" dirty="0" err="1"/>
              <a:t>addGas</a:t>
            </a:r>
            <a:r>
              <a:rPr lang="en-US" sz="2000" dirty="0"/>
              <a:t>, to add gasoline to the fuel tank. Sample usage: </a:t>
            </a:r>
          </a:p>
          <a:p>
            <a:r>
              <a:rPr lang="en-US" sz="2000" dirty="0"/>
              <a:t>		Car </a:t>
            </a:r>
            <a:r>
              <a:rPr lang="en-US" sz="2000" dirty="0" err="1"/>
              <a:t>myHybrid</a:t>
            </a:r>
            <a:r>
              <a:rPr lang="en-US" sz="2000" dirty="0"/>
              <a:t> = new Car(50); // 50 miles per gallon 	</a:t>
            </a:r>
            <a:r>
              <a:rPr lang="en-US" sz="2000" dirty="0" err="1"/>
              <a:t>myHybrid.addGas</a:t>
            </a:r>
            <a:r>
              <a:rPr lang="en-US" sz="2000" dirty="0"/>
              <a:t>(20); // Tank 20 gallons</a:t>
            </a:r>
            <a:br>
              <a:rPr lang="en-US" sz="2000" dirty="0"/>
            </a:br>
            <a:r>
              <a:rPr lang="en-US" sz="2000" dirty="0"/>
              <a:t>	</a:t>
            </a:r>
            <a:r>
              <a:rPr lang="en-US" sz="2000" dirty="0" err="1"/>
              <a:t>myHybrid.drive</a:t>
            </a:r>
            <a:r>
              <a:rPr lang="en-US" sz="2000" dirty="0"/>
              <a:t>(100); // Drive 100 miles</a:t>
            </a:r>
            <a:br>
              <a:rPr lang="en-US" sz="2000" dirty="0"/>
            </a:br>
            <a:r>
              <a:rPr lang="en-US" sz="2000" dirty="0"/>
              <a:t>	double </a:t>
            </a:r>
            <a:r>
              <a:rPr lang="en-US" sz="2000" dirty="0" err="1"/>
              <a:t>gasLeft</a:t>
            </a:r>
            <a:r>
              <a:rPr lang="en-US" sz="2000" dirty="0"/>
              <a:t> = </a:t>
            </a:r>
            <a:r>
              <a:rPr lang="en-US" sz="2000" dirty="0" err="1"/>
              <a:t>myHybrid.getGasInTank</a:t>
            </a:r>
            <a:r>
              <a:rPr lang="en-US" sz="2000" dirty="0"/>
              <a:t>(); // Get gas 							remaining in tank </a:t>
            </a:r>
          </a:p>
          <a:p>
            <a:r>
              <a:rPr lang="en-US" sz="2000" dirty="0"/>
              <a:t>You may assume that the drive method is never called with a distance that consumes more than the available gas. Supply a </a:t>
            </a:r>
            <a:r>
              <a:rPr lang="en-US" sz="2000" dirty="0" err="1"/>
              <a:t>CarTester</a:t>
            </a:r>
            <a:r>
              <a:rPr lang="en-US" sz="2000" dirty="0"/>
              <a:t> class that tests all methods. </a:t>
            </a:r>
            <a:endParaRPr lang="en-US" sz="2000" dirty="0">
              <a:effectLst/>
            </a:endParaRPr>
          </a:p>
        </p:txBody>
      </p:sp>
    </p:spTree>
    <p:extLst>
      <p:ext uri="{BB962C8B-B14F-4D97-AF65-F5344CB8AC3E}">
        <p14:creationId xmlns:p14="http://schemas.microsoft.com/office/powerpoint/2010/main" val="16303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Assignment 1</a:t>
            </a:r>
          </a:p>
        </p:txBody>
      </p:sp>
      <p:sp>
        <p:nvSpPr>
          <p:cNvPr id="10" name="Text Box 7"/>
          <p:cNvSpPr txBox="1">
            <a:spLocks noChangeArrowheads="1"/>
          </p:cNvSpPr>
          <p:nvPr/>
        </p:nvSpPr>
        <p:spPr bwMode="auto">
          <a:xfrm>
            <a:off x="539552" y="980728"/>
            <a:ext cx="82089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Write a </a:t>
            </a:r>
            <a:r>
              <a:rPr lang="en-US" sz="2000"/>
              <a:t>tester class that </a:t>
            </a:r>
            <a:r>
              <a:rPr lang="en-US" sz="2000" dirty="0"/>
              <a:t>tests a scenario in which gas is added to the car, the car is driven, more gas is added, and the car is driven again. Print the actual and expected amount of gas in the tank. </a:t>
            </a:r>
            <a:endParaRPr lang="en-US" sz="2000" dirty="0">
              <a:effectLst/>
            </a:endParaRPr>
          </a:p>
        </p:txBody>
      </p:sp>
    </p:spTree>
    <p:extLst>
      <p:ext uri="{BB962C8B-B14F-4D97-AF65-F5344CB8AC3E}">
        <p14:creationId xmlns:p14="http://schemas.microsoft.com/office/powerpoint/2010/main" val="85845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pic>
        <p:nvPicPr>
          <p:cNvPr id="10" name="Picture 9" descr="D:\Current Data\Year 2013\J P MORGAN\JUNIT\mod 1 imag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413" y="1828800"/>
            <a:ext cx="4033837" cy="3352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304800" y="1800225"/>
            <a:ext cx="4297363" cy="4524375"/>
          </a:xfrm>
          <a:prstGeom prst="rect">
            <a:avLst/>
          </a:prstGeom>
          <a:noFill/>
          <a:ln>
            <a:noFill/>
          </a:ln>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IN" altLang="en-US" sz="1800" b="0" dirty="0"/>
              <a:t>Unit testing:</a:t>
            </a:r>
          </a:p>
          <a:p>
            <a:pPr marL="285750" indent="-285750" eaLnBrk="1" hangingPunct="1">
              <a:spcBef>
                <a:spcPct val="50000"/>
              </a:spcBef>
              <a:buFont typeface="Wingdings" panose="05000000000000000000" pitchFamily="2" charset="2"/>
              <a:buChar char="§"/>
              <a:defRPr/>
            </a:pPr>
            <a:r>
              <a:rPr lang="en-IN" altLang="en-US" sz="1800" b="0" dirty="0"/>
              <a:t>Is performed to validate the tester’s assumptions about the code design.</a:t>
            </a:r>
          </a:p>
          <a:p>
            <a:pPr marL="285750" indent="-285750" eaLnBrk="1" hangingPunct="1">
              <a:spcBef>
                <a:spcPct val="50000"/>
              </a:spcBef>
              <a:buFont typeface="Wingdings" panose="05000000000000000000" pitchFamily="2" charset="2"/>
              <a:buChar char="§"/>
              <a:defRPr/>
            </a:pPr>
            <a:r>
              <a:rPr lang="en-IN" altLang="en-US" sz="1800" b="0" dirty="0"/>
              <a:t>Is an effective method of testing. Each part of the program is isolated to determine </a:t>
            </a:r>
            <a:r>
              <a:rPr lang="en-US" sz="1800" b="0" dirty="0"/>
              <a:t>which individual parts are correct</a:t>
            </a:r>
          </a:p>
          <a:p>
            <a:pPr marL="285750" indent="-285750" eaLnBrk="1" hangingPunct="1">
              <a:spcBef>
                <a:spcPct val="50000"/>
              </a:spcBef>
              <a:buFont typeface="Wingdings" panose="05000000000000000000" pitchFamily="2" charset="2"/>
              <a:buChar char="§"/>
              <a:defRPr/>
            </a:pPr>
            <a:r>
              <a:rPr lang="en-US" sz="1800" b="0" dirty="0"/>
              <a:t>Involves testing the smallest unit of code under a variety of input conditions.</a:t>
            </a:r>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altLang="en-US" sz="1800" b="0" dirty="0"/>
          </a:p>
        </p:txBody>
      </p:sp>
    </p:spTree>
    <p:extLst>
      <p:ext uri="{BB962C8B-B14F-4D97-AF65-F5344CB8AC3E}">
        <p14:creationId xmlns:p14="http://schemas.microsoft.com/office/powerpoint/2010/main" val="13287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p:tgtEl>
                                          <p:spTgt spid="11">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p:tgtEl>
                                          <p:spTgt spid="11">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p:tgtEl>
                                          <p:spTgt spid="11">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Assignment 2</a:t>
            </a:r>
          </a:p>
        </p:txBody>
      </p:sp>
      <p:sp>
        <p:nvSpPr>
          <p:cNvPr id="10" name="Text Box 7"/>
          <p:cNvSpPr txBox="1">
            <a:spLocks noChangeArrowheads="1"/>
          </p:cNvSpPr>
          <p:nvPr/>
        </p:nvSpPr>
        <p:spPr bwMode="auto">
          <a:xfrm>
            <a:off x="539552" y="980728"/>
            <a:ext cx="820891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Implement a class Employee. An employee has a name (a string) and a salary (</a:t>
            </a:r>
            <a:r>
              <a:rPr lang="en-US" sz="2000" dirty="0" err="1"/>
              <a:t>adouble</a:t>
            </a:r>
            <a:r>
              <a:rPr lang="en-US" sz="2000" dirty="0"/>
              <a:t>). Provide a constructor with two arguments </a:t>
            </a:r>
          </a:p>
          <a:p>
            <a:r>
              <a:rPr lang="en-US" sz="2000" dirty="0"/>
              <a:t>		public Employee(String </a:t>
            </a:r>
            <a:r>
              <a:rPr lang="en-US" sz="2000" dirty="0" err="1"/>
              <a:t>employeeName</a:t>
            </a:r>
            <a:r>
              <a:rPr lang="en-US" sz="2000" dirty="0"/>
              <a:t>, double </a:t>
            </a:r>
            <a:r>
              <a:rPr lang="en-US" sz="2000" dirty="0" err="1"/>
              <a:t>currentSalary</a:t>
            </a:r>
            <a:r>
              <a:rPr lang="en-US" sz="2000" dirty="0"/>
              <a:t>) </a:t>
            </a:r>
          </a:p>
          <a:p>
            <a:r>
              <a:rPr lang="en-US" sz="2000" dirty="0"/>
              <a:t>	and methods </a:t>
            </a:r>
          </a:p>
          <a:p>
            <a:r>
              <a:rPr lang="en-US" sz="2000" dirty="0"/>
              <a:t>		public String </a:t>
            </a:r>
            <a:r>
              <a:rPr lang="en-US" sz="2000" dirty="0" err="1"/>
              <a:t>getName</a:t>
            </a:r>
            <a:r>
              <a:rPr lang="en-US" sz="2000" dirty="0"/>
              <a:t>()</a:t>
            </a:r>
            <a:br>
              <a:rPr lang="en-US" sz="2000" dirty="0"/>
            </a:br>
            <a:r>
              <a:rPr lang="en-US" sz="2000" dirty="0"/>
              <a:t>	public double </a:t>
            </a:r>
            <a:r>
              <a:rPr lang="en-US" sz="2000" dirty="0" err="1"/>
              <a:t>getSalary</a:t>
            </a:r>
            <a:r>
              <a:rPr lang="en-US" sz="2000" dirty="0"/>
              <a:t>()</a:t>
            </a:r>
            <a:br>
              <a:rPr lang="en-US" sz="2000" dirty="0"/>
            </a:br>
            <a:r>
              <a:rPr lang="en-US" sz="2000" dirty="0"/>
              <a:t>	public void </a:t>
            </a:r>
            <a:r>
              <a:rPr lang="en-US" sz="2000" dirty="0" err="1"/>
              <a:t>raiseSalary</a:t>
            </a:r>
            <a:r>
              <a:rPr lang="en-US" sz="2000" dirty="0"/>
              <a:t>(double </a:t>
            </a:r>
            <a:r>
              <a:rPr lang="en-US" sz="2000" dirty="0" err="1"/>
              <a:t>byPercent</a:t>
            </a:r>
            <a:r>
              <a:rPr lang="en-US" sz="2000" dirty="0"/>
              <a:t>) </a:t>
            </a:r>
          </a:p>
          <a:p>
            <a:r>
              <a:rPr lang="en-US" sz="2000" dirty="0"/>
              <a:t>These methods return the name and salary, and raise the employee’s salary by a certain percentage. </a:t>
            </a:r>
          </a:p>
          <a:p>
            <a:r>
              <a:rPr lang="en-US" sz="2000" dirty="0"/>
              <a:t>Sample usage: </a:t>
            </a:r>
          </a:p>
          <a:p>
            <a:endParaRPr lang="en-US" sz="2000" dirty="0"/>
          </a:p>
          <a:p>
            <a:r>
              <a:rPr lang="en-US" sz="2000" dirty="0"/>
              <a:t>		Employee harry = new Employee("Hacker, Harry", 50000); 	</a:t>
            </a:r>
            <a:r>
              <a:rPr lang="en-US" sz="2000" dirty="0" err="1"/>
              <a:t>harry.raiseSalary</a:t>
            </a:r>
            <a:r>
              <a:rPr lang="en-US" sz="2000" dirty="0"/>
              <a:t>(10); // Harry gets a 10 percent raise </a:t>
            </a:r>
          </a:p>
          <a:p>
            <a:endParaRPr lang="en-US" sz="2000" dirty="0"/>
          </a:p>
          <a:p>
            <a:r>
              <a:rPr lang="en-US" sz="2000" dirty="0"/>
              <a:t>Supply an </a:t>
            </a:r>
            <a:r>
              <a:rPr lang="en-US" sz="2000" dirty="0" err="1"/>
              <a:t>EmployeeTester</a:t>
            </a:r>
            <a:r>
              <a:rPr lang="en-US" sz="2000" dirty="0"/>
              <a:t> class that tests all methods. </a:t>
            </a:r>
            <a:endParaRPr lang="en-US" sz="2000" dirty="0">
              <a:effectLst/>
            </a:endParaRPr>
          </a:p>
        </p:txBody>
      </p:sp>
    </p:spTree>
    <p:extLst>
      <p:ext uri="{BB962C8B-B14F-4D97-AF65-F5344CB8AC3E}">
        <p14:creationId xmlns:p14="http://schemas.microsoft.com/office/powerpoint/2010/main" val="201013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Assignment 2</a:t>
            </a:r>
          </a:p>
        </p:txBody>
      </p:sp>
      <p:sp>
        <p:nvSpPr>
          <p:cNvPr id="10" name="Text Box 7"/>
          <p:cNvSpPr txBox="1">
            <a:spLocks noChangeArrowheads="1"/>
          </p:cNvSpPr>
          <p:nvPr/>
        </p:nvSpPr>
        <p:spPr bwMode="auto">
          <a:xfrm>
            <a:off x="539552" y="980728"/>
            <a:ext cx="820891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Arial" charset="0"/>
              </a:defRPr>
            </a:lvl1pPr>
            <a:lvl2pPr marL="688975" indent="-23177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3200" dirty="0"/>
              <a:t>Class person</a:t>
            </a:r>
          </a:p>
          <a:p>
            <a:r>
              <a:rPr lang="en-US" sz="3200" dirty="0"/>
              <a:t>Total = 0</a:t>
            </a:r>
          </a:p>
          <a:p>
            <a:r>
              <a:rPr lang="en-US" sz="3200" dirty="0" err="1"/>
              <a:t>Calcalories</a:t>
            </a:r>
            <a:r>
              <a:rPr lang="en-US" sz="3200" dirty="0"/>
              <a:t>(weight)</a:t>
            </a:r>
          </a:p>
          <a:p>
            <a:r>
              <a:rPr lang="en-US" sz="3200" dirty="0"/>
              <a:t>If(weight &lt;0)</a:t>
            </a:r>
          </a:p>
          <a:p>
            <a:r>
              <a:rPr lang="en-US" sz="3200" dirty="0"/>
              <a:t> </a:t>
            </a:r>
            <a:r>
              <a:rPr lang="en-US" sz="3200" dirty="0" err="1"/>
              <a:t>wieght</a:t>
            </a:r>
            <a:r>
              <a:rPr lang="en-US" sz="3200" dirty="0"/>
              <a:t> = 0</a:t>
            </a:r>
          </a:p>
          <a:p>
            <a:r>
              <a:rPr lang="en-US" sz="3200" dirty="0"/>
              <a:t>Total = total + weight</a:t>
            </a:r>
          </a:p>
          <a:p>
            <a:endParaRPr lang="en-US" sz="3200" dirty="0"/>
          </a:p>
          <a:p>
            <a:r>
              <a:rPr lang="en-US" sz="3200" dirty="0"/>
              <a:t>Client – change </a:t>
            </a:r>
            <a:r>
              <a:rPr lang="en-US" sz="3200" dirty="0" err="1"/>
              <a:t>reqt</a:t>
            </a:r>
            <a:r>
              <a:rPr lang="en-US" sz="3200" dirty="0"/>
              <a:t> ( weight cannot be –</a:t>
            </a:r>
            <a:r>
              <a:rPr lang="en-US" sz="3200" dirty="0" err="1"/>
              <a:t>ve</a:t>
            </a:r>
            <a:r>
              <a:rPr lang="en-US" sz="3200" dirty="0"/>
              <a:t>)</a:t>
            </a:r>
          </a:p>
          <a:p>
            <a:r>
              <a:rPr lang="en-US" sz="3200" dirty="0"/>
              <a:t> -</a:t>
            </a:r>
            <a:endParaRPr lang="en-US" sz="3200" dirty="0">
              <a:effectLst/>
            </a:endParaRPr>
          </a:p>
        </p:txBody>
      </p:sp>
    </p:spTree>
    <p:extLst>
      <p:ext uri="{BB962C8B-B14F-4D97-AF65-F5344CB8AC3E}">
        <p14:creationId xmlns:p14="http://schemas.microsoft.com/office/powerpoint/2010/main" val="15934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Benefits of Unit Testing</a:t>
            </a:r>
          </a:p>
        </p:txBody>
      </p:sp>
      <p:sp>
        <p:nvSpPr>
          <p:cNvPr id="10" name="Text Box 7"/>
          <p:cNvSpPr txBox="1">
            <a:spLocks noChangeArrowheads="1"/>
          </p:cNvSpPr>
          <p:nvPr/>
        </p:nvSpPr>
        <p:spPr bwMode="auto">
          <a:xfrm>
            <a:off x="304800" y="1295400"/>
            <a:ext cx="8305800" cy="341632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altLang="en-US" dirty="0"/>
              <a:t>The key benefits of unit testing are:</a:t>
            </a:r>
          </a:p>
          <a:p>
            <a:pPr marL="285750" indent="-285750" eaLnBrk="1" hangingPunct="1">
              <a:spcBef>
                <a:spcPct val="50000"/>
              </a:spcBef>
              <a:buFont typeface="Wingdings" panose="05000000000000000000" pitchFamily="2" charset="2"/>
              <a:buChar char="ü"/>
              <a:defRPr/>
            </a:pPr>
            <a:r>
              <a:rPr lang="en-US" altLang="en-US" dirty="0"/>
              <a:t>Ability to re-factor code with confidence</a:t>
            </a:r>
          </a:p>
          <a:p>
            <a:pPr marL="285750" indent="-285750" eaLnBrk="1" hangingPunct="1">
              <a:spcBef>
                <a:spcPct val="50000"/>
              </a:spcBef>
              <a:buFont typeface="Wingdings" panose="05000000000000000000" pitchFamily="2" charset="2"/>
              <a:buChar char="ü"/>
              <a:defRPr/>
            </a:pPr>
            <a:r>
              <a:rPr lang="en-US" altLang="en-US" dirty="0"/>
              <a:t>Proof that your code actually works</a:t>
            </a:r>
          </a:p>
          <a:p>
            <a:pPr marL="285750" indent="-285750" eaLnBrk="1" hangingPunct="1">
              <a:spcBef>
                <a:spcPct val="50000"/>
              </a:spcBef>
              <a:buFont typeface="Wingdings" panose="05000000000000000000" pitchFamily="2" charset="2"/>
              <a:buChar char="ü"/>
              <a:defRPr/>
            </a:pPr>
            <a:r>
              <a:rPr lang="en-US" altLang="en-US" dirty="0"/>
              <a:t>Availability of a regression-test suite</a:t>
            </a:r>
          </a:p>
          <a:p>
            <a:pPr marL="285750" indent="-285750" eaLnBrk="1" hangingPunct="1">
              <a:spcBef>
                <a:spcPct val="50000"/>
              </a:spcBef>
              <a:buFont typeface="Wingdings" panose="05000000000000000000" pitchFamily="2" charset="2"/>
              <a:buChar char="ü"/>
              <a:defRPr/>
            </a:pPr>
            <a:r>
              <a:rPr lang="en-US" altLang="en-US" dirty="0"/>
              <a:t>Demonstration of concrete progress</a:t>
            </a:r>
          </a:p>
          <a:p>
            <a:pPr marL="285750" indent="-285750" eaLnBrk="1" hangingPunct="1">
              <a:spcBef>
                <a:spcPct val="50000"/>
              </a:spcBef>
              <a:buFont typeface="Wingdings" panose="05000000000000000000" pitchFamily="2" charset="2"/>
              <a:buChar char="ü"/>
              <a:defRPr/>
            </a:pPr>
            <a:r>
              <a:rPr lang="en-US" altLang="en-US" dirty="0"/>
              <a:t>Developers use unit tests as an internal control on the functionality and compatibility of their applications when changes to features, code or the environment happen.</a:t>
            </a:r>
          </a:p>
          <a:p>
            <a:pPr marL="285750" indent="-285750" eaLnBrk="1" hangingPunct="1">
              <a:spcBef>
                <a:spcPct val="50000"/>
              </a:spcBef>
              <a:buFont typeface="Wingdings" panose="05000000000000000000" pitchFamily="2" charset="2"/>
              <a:buChar char="ü"/>
              <a:defRPr/>
            </a:pPr>
            <a:endParaRPr lang="en-US" altLang="en-US" dirty="0"/>
          </a:p>
        </p:txBody>
      </p:sp>
    </p:spTree>
    <p:extLst>
      <p:ext uri="{BB962C8B-B14F-4D97-AF65-F5344CB8AC3E}">
        <p14:creationId xmlns:p14="http://schemas.microsoft.com/office/powerpoint/2010/main" val="3328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225782"/>
            <a:ext cx="7772400" cy="7806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t>JUNIT Features</a:t>
            </a:r>
            <a:endParaRPr lang="en-US" dirty="0"/>
          </a:p>
        </p:txBody>
      </p:sp>
      <p:sp>
        <p:nvSpPr>
          <p:cNvPr id="10" name="Straight Connector 9"/>
          <p:cNvSpPr/>
          <p:nvPr/>
        </p:nvSpPr>
        <p:spPr>
          <a:xfrm>
            <a:off x="827584" y="1340768"/>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1" name="Group 10"/>
          <p:cNvGrpSpPr/>
          <p:nvPr/>
        </p:nvGrpSpPr>
        <p:grpSpPr>
          <a:xfrm>
            <a:off x="827584" y="1340768"/>
            <a:ext cx="1935140" cy="730751"/>
            <a:chOff x="0" y="624"/>
            <a:chExt cx="1935140" cy="730751"/>
          </a:xfrm>
        </p:grpSpPr>
        <p:sp>
          <p:nvSpPr>
            <p:cNvPr id="64" name="Rectangle 63"/>
            <p:cNvSpPr/>
            <p:nvPr/>
          </p:nvSpPr>
          <p:spPr>
            <a:xfrm>
              <a:off x="0" y="624"/>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5" name="Rectangle 64"/>
            <p:cNvSpPr/>
            <p:nvPr/>
          </p:nvSpPr>
          <p:spPr>
            <a:xfrm>
              <a:off x="0" y="624"/>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Asserts</a:t>
              </a:r>
              <a:endParaRPr lang="en-IN" sz="1600" kern="1200" dirty="0">
                <a:latin typeface="Arial" panose="020B0604020202020204" pitchFamily="34" charset="0"/>
                <a:cs typeface="Arial" panose="020B0604020202020204" pitchFamily="34" charset="0"/>
              </a:endParaRPr>
            </a:p>
          </p:txBody>
        </p:sp>
      </p:grpSp>
      <p:grpSp>
        <p:nvGrpSpPr>
          <p:cNvPr id="12" name="Group 11"/>
          <p:cNvGrpSpPr/>
          <p:nvPr/>
        </p:nvGrpSpPr>
        <p:grpSpPr>
          <a:xfrm>
            <a:off x="2868678" y="1373952"/>
            <a:ext cx="5544917" cy="663671"/>
            <a:chOff x="2041094" y="33808"/>
            <a:chExt cx="5544917" cy="663671"/>
          </a:xfrm>
        </p:grpSpPr>
        <p:sp>
          <p:nvSpPr>
            <p:cNvPr id="62" name="Rectangle 61"/>
            <p:cNvSpPr/>
            <p:nvPr/>
          </p:nvSpPr>
          <p:spPr>
            <a:xfrm>
              <a:off x="2041094" y="33808"/>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a:off x="2041094" y="33808"/>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Specify the expected output and compare it with the    output received</a:t>
              </a:r>
              <a:endParaRPr lang="en-IN" sz="1600" kern="1200" dirty="0">
                <a:latin typeface="Arial" panose="020B0604020202020204" pitchFamily="34" charset="0"/>
                <a:cs typeface="Arial" panose="020B0604020202020204" pitchFamily="34" charset="0"/>
              </a:endParaRPr>
            </a:p>
          </p:txBody>
        </p:sp>
      </p:grpSp>
      <p:sp>
        <p:nvSpPr>
          <p:cNvPr id="13" name="Straight Connector 12"/>
          <p:cNvSpPr/>
          <p:nvPr/>
        </p:nvSpPr>
        <p:spPr>
          <a:xfrm>
            <a:off x="2762724" y="2037623"/>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4" name="Straight Connector 13"/>
          <p:cNvSpPr/>
          <p:nvPr/>
        </p:nvSpPr>
        <p:spPr>
          <a:xfrm>
            <a:off x="827584" y="2071520"/>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827584" y="2071520"/>
            <a:ext cx="1935140" cy="730751"/>
            <a:chOff x="0" y="731376"/>
            <a:chExt cx="1935140" cy="730751"/>
          </a:xfrm>
        </p:grpSpPr>
        <p:sp>
          <p:nvSpPr>
            <p:cNvPr id="60" name="Rectangle 59"/>
            <p:cNvSpPr/>
            <p:nvPr/>
          </p:nvSpPr>
          <p:spPr>
            <a:xfrm>
              <a:off x="0" y="731376"/>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1" name="Rectangle 60"/>
            <p:cNvSpPr/>
            <p:nvPr/>
          </p:nvSpPr>
          <p:spPr>
            <a:xfrm>
              <a:off x="0" y="731376"/>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Test setup and teardown</a:t>
              </a:r>
            </a:p>
          </p:txBody>
        </p:sp>
      </p:grpSp>
      <p:grpSp>
        <p:nvGrpSpPr>
          <p:cNvPr id="16" name="Group 15"/>
          <p:cNvGrpSpPr/>
          <p:nvPr/>
        </p:nvGrpSpPr>
        <p:grpSpPr>
          <a:xfrm>
            <a:off x="2868678" y="2104703"/>
            <a:ext cx="5544917" cy="663671"/>
            <a:chOff x="2041094" y="764559"/>
            <a:chExt cx="5544917" cy="663671"/>
          </a:xfrm>
        </p:grpSpPr>
        <p:sp>
          <p:nvSpPr>
            <p:cNvPr id="58" name="Rectangle 57"/>
            <p:cNvSpPr/>
            <p:nvPr/>
          </p:nvSpPr>
          <p:spPr>
            <a:xfrm>
              <a:off x="2041094" y="764559"/>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9" name="Rectangle 58"/>
            <p:cNvSpPr/>
            <p:nvPr/>
          </p:nvSpPr>
          <p:spPr>
            <a:xfrm>
              <a:off x="2041094" y="764559"/>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Sets up test data and tears down that data or context, before and after running the test, respectively</a:t>
              </a:r>
              <a:endParaRPr lang="en-US" altLang="en-US" sz="1600" kern="1200" dirty="0">
                <a:latin typeface="Arial" panose="020B0604020202020204" pitchFamily="34" charset="0"/>
                <a:cs typeface="Arial" panose="020B0604020202020204" pitchFamily="34" charset="0"/>
              </a:endParaRPr>
            </a:p>
          </p:txBody>
        </p:sp>
      </p:grpSp>
      <p:sp>
        <p:nvSpPr>
          <p:cNvPr id="17" name="Straight Connector 16"/>
          <p:cNvSpPr/>
          <p:nvPr/>
        </p:nvSpPr>
        <p:spPr>
          <a:xfrm>
            <a:off x="2762724" y="2768375"/>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8" name="Straight Connector 17"/>
          <p:cNvSpPr/>
          <p:nvPr/>
        </p:nvSpPr>
        <p:spPr>
          <a:xfrm>
            <a:off x="827584" y="2802272"/>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9" name="Group 18"/>
          <p:cNvGrpSpPr/>
          <p:nvPr/>
        </p:nvGrpSpPr>
        <p:grpSpPr>
          <a:xfrm>
            <a:off x="827584" y="2802272"/>
            <a:ext cx="1935140" cy="730751"/>
            <a:chOff x="0" y="1462128"/>
            <a:chExt cx="1935140" cy="730751"/>
          </a:xfrm>
        </p:grpSpPr>
        <p:sp>
          <p:nvSpPr>
            <p:cNvPr id="56" name="Rectangle 55"/>
            <p:cNvSpPr/>
            <p:nvPr/>
          </p:nvSpPr>
          <p:spPr>
            <a:xfrm>
              <a:off x="0" y="1462128"/>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7" name="Rectangle 56"/>
            <p:cNvSpPr/>
            <p:nvPr/>
          </p:nvSpPr>
          <p:spPr>
            <a:xfrm>
              <a:off x="0" y="1462128"/>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Exception testing</a:t>
              </a:r>
            </a:p>
          </p:txBody>
        </p:sp>
      </p:grpSp>
      <p:grpSp>
        <p:nvGrpSpPr>
          <p:cNvPr id="20" name="Group 19"/>
          <p:cNvGrpSpPr/>
          <p:nvPr/>
        </p:nvGrpSpPr>
        <p:grpSpPr>
          <a:xfrm>
            <a:off x="2868678" y="2835455"/>
            <a:ext cx="5544917" cy="663671"/>
            <a:chOff x="2041094" y="1495311"/>
            <a:chExt cx="5544917" cy="663671"/>
          </a:xfrm>
        </p:grpSpPr>
        <p:sp>
          <p:nvSpPr>
            <p:cNvPr id="54" name="Rectangle 53"/>
            <p:cNvSpPr/>
            <p:nvPr/>
          </p:nvSpPr>
          <p:spPr>
            <a:xfrm>
              <a:off x="2041094" y="1495311"/>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5" name="Rectangle 54"/>
            <p:cNvSpPr/>
            <p:nvPr/>
          </p:nvSpPr>
          <p:spPr>
            <a:xfrm>
              <a:off x="2041094" y="1495311"/>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Tests and verifies whether an exception was thrown</a:t>
              </a:r>
              <a:endParaRPr lang="en-US" altLang="en-US" sz="1600" kern="1200" dirty="0">
                <a:latin typeface="Arial" panose="020B0604020202020204" pitchFamily="34" charset="0"/>
                <a:cs typeface="Arial" panose="020B0604020202020204" pitchFamily="34" charset="0"/>
              </a:endParaRPr>
            </a:p>
          </p:txBody>
        </p:sp>
      </p:grpSp>
      <p:sp>
        <p:nvSpPr>
          <p:cNvPr id="21" name="Straight Connector 20"/>
          <p:cNvSpPr/>
          <p:nvPr/>
        </p:nvSpPr>
        <p:spPr>
          <a:xfrm>
            <a:off x="2762724" y="3473744"/>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22" name="Straight Connector 21"/>
          <p:cNvSpPr/>
          <p:nvPr/>
        </p:nvSpPr>
        <p:spPr>
          <a:xfrm>
            <a:off x="827584" y="3533024"/>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23" name="Group 22"/>
          <p:cNvGrpSpPr/>
          <p:nvPr/>
        </p:nvGrpSpPr>
        <p:grpSpPr>
          <a:xfrm>
            <a:off x="827584" y="3533024"/>
            <a:ext cx="1935140" cy="730751"/>
            <a:chOff x="0" y="2192880"/>
            <a:chExt cx="1935140" cy="730751"/>
          </a:xfrm>
        </p:grpSpPr>
        <p:sp>
          <p:nvSpPr>
            <p:cNvPr id="52" name="Rectangle 51"/>
            <p:cNvSpPr/>
            <p:nvPr/>
          </p:nvSpPr>
          <p:spPr>
            <a:xfrm>
              <a:off x="0" y="2192880"/>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3" name="Rectangle 52"/>
            <p:cNvSpPr/>
            <p:nvPr/>
          </p:nvSpPr>
          <p:spPr>
            <a:xfrm>
              <a:off x="0" y="2192880"/>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Test suites</a:t>
              </a:r>
            </a:p>
          </p:txBody>
        </p:sp>
      </p:grpSp>
      <p:grpSp>
        <p:nvGrpSpPr>
          <p:cNvPr id="24" name="Group 23"/>
          <p:cNvGrpSpPr/>
          <p:nvPr/>
        </p:nvGrpSpPr>
        <p:grpSpPr>
          <a:xfrm>
            <a:off x="2868678" y="3566207"/>
            <a:ext cx="5544917" cy="663671"/>
            <a:chOff x="2041094" y="2226063"/>
            <a:chExt cx="5544917" cy="663671"/>
          </a:xfrm>
        </p:grpSpPr>
        <p:sp>
          <p:nvSpPr>
            <p:cNvPr id="50" name="Rectangle 49"/>
            <p:cNvSpPr/>
            <p:nvPr/>
          </p:nvSpPr>
          <p:spPr>
            <a:xfrm>
              <a:off x="2041094" y="2226063"/>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041094" y="2226063"/>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JUnit test cases are organized into test suites for better management</a:t>
              </a:r>
              <a:endParaRPr lang="en-US" altLang="en-US" sz="1600" kern="1200" dirty="0">
                <a:latin typeface="Arial" panose="020B0604020202020204" pitchFamily="34" charset="0"/>
                <a:cs typeface="Arial" panose="020B0604020202020204" pitchFamily="34" charset="0"/>
              </a:endParaRPr>
            </a:p>
          </p:txBody>
        </p:sp>
      </p:grpSp>
      <p:sp>
        <p:nvSpPr>
          <p:cNvPr id="25" name="Straight Connector 24"/>
          <p:cNvSpPr/>
          <p:nvPr/>
        </p:nvSpPr>
        <p:spPr>
          <a:xfrm>
            <a:off x="2762724" y="4229878"/>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26" name="Straight Connector 25"/>
          <p:cNvSpPr/>
          <p:nvPr/>
        </p:nvSpPr>
        <p:spPr>
          <a:xfrm>
            <a:off x="827584" y="4263775"/>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27" name="Group 26"/>
          <p:cNvGrpSpPr/>
          <p:nvPr/>
        </p:nvGrpSpPr>
        <p:grpSpPr>
          <a:xfrm>
            <a:off x="827584" y="4263775"/>
            <a:ext cx="1935140" cy="730751"/>
            <a:chOff x="0" y="2923631"/>
            <a:chExt cx="1935140" cy="730751"/>
          </a:xfrm>
        </p:grpSpPr>
        <p:sp>
          <p:nvSpPr>
            <p:cNvPr id="48" name="Rectangle 47"/>
            <p:cNvSpPr/>
            <p:nvPr/>
          </p:nvSpPr>
          <p:spPr>
            <a:xfrm>
              <a:off x="0" y="2923631"/>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Rectangle 48"/>
            <p:cNvSpPr/>
            <p:nvPr/>
          </p:nvSpPr>
          <p:spPr>
            <a:xfrm>
              <a:off x="0" y="2923631"/>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Parameterized testing</a:t>
              </a:r>
            </a:p>
          </p:txBody>
        </p:sp>
      </p:grpSp>
      <p:grpSp>
        <p:nvGrpSpPr>
          <p:cNvPr id="28" name="Group 27"/>
          <p:cNvGrpSpPr/>
          <p:nvPr/>
        </p:nvGrpSpPr>
        <p:grpSpPr>
          <a:xfrm>
            <a:off x="2868678" y="4296959"/>
            <a:ext cx="5544917" cy="663671"/>
            <a:chOff x="2041094" y="2956815"/>
            <a:chExt cx="5544917" cy="663671"/>
          </a:xfrm>
        </p:grpSpPr>
        <p:sp>
          <p:nvSpPr>
            <p:cNvPr id="46" name="Rectangle 45"/>
            <p:cNvSpPr/>
            <p:nvPr/>
          </p:nvSpPr>
          <p:spPr>
            <a:xfrm>
              <a:off x="2041094" y="2956815"/>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Rectangle 46"/>
            <p:cNvSpPr/>
            <p:nvPr/>
          </p:nvSpPr>
          <p:spPr>
            <a:xfrm>
              <a:off x="2041094" y="2956815"/>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Creates tests that operate on sets of data that are fed into the tests</a:t>
              </a:r>
              <a:endParaRPr lang="en-US" altLang="en-US" sz="1600" kern="1200" dirty="0">
                <a:latin typeface="Arial" panose="020B0604020202020204" pitchFamily="34" charset="0"/>
                <a:cs typeface="Arial" panose="020B0604020202020204" pitchFamily="34" charset="0"/>
              </a:endParaRPr>
            </a:p>
          </p:txBody>
        </p:sp>
      </p:grpSp>
      <p:sp>
        <p:nvSpPr>
          <p:cNvPr id="29" name="Straight Connector 28"/>
          <p:cNvSpPr/>
          <p:nvPr/>
        </p:nvSpPr>
        <p:spPr>
          <a:xfrm>
            <a:off x="2762724" y="4960630"/>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30" name="Straight Connector 29"/>
          <p:cNvSpPr/>
          <p:nvPr/>
        </p:nvSpPr>
        <p:spPr>
          <a:xfrm>
            <a:off x="827584" y="4994527"/>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827584" y="4994527"/>
            <a:ext cx="1935140" cy="730751"/>
            <a:chOff x="0" y="3654383"/>
            <a:chExt cx="1935140" cy="730751"/>
          </a:xfrm>
        </p:grpSpPr>
        <p:sp>
          <p:nvSpPr>
            <p:cNvPr id="44" name="Rectangle 43"/>
            <p:cNvSpPr/>
            <p:nvPr/>
          </p:nvSpPr>
          <p:spPr>
            <a:xfrm>
              <a:off x="0" y="3654383"/>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Rectangle 44"/>
            <p:cNvSpPr/>
            <p:nvPr/>
          </p:nvSpPr>
          <p:spPr>
            <a:xfrm>
              <a:off x="0" y="3654383"/>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Rules</a:t>
              </a:r>
            </a:p>
          </p:txBody>
        </p:sp>
      </p:grpSp>
      <p:grpSp>
        <p:nvGrpSpPr>
          <p:cNvPr id="32" name="Group 31"/>
          <p:cNvGrpSpPr/>
          <p:nvPr/>
        </p:nvGrpSpPr>
        <p:grpSpPr>
          <a:xfrm>
            <a:off x="2868678" y="5027711"/>
            <a:ext cx="5544917" cy="663671"/>
            <a:chOff x="2041094" y="3687567"/>
            <a:chExt cx="5544917" cy="663671"/>
          </a:xfrm>
        </p:grpSpPr>
        <p:sp>
          <p:nvSpPr>
            <p:cNvPr id="42" name="Rectangle 41"/>
            <p:cNvSpPr/>
            <p:nvPr/>
          </p:nvSpPr>
          <p:spPr>
            <a:xfrm>
              <a:off x="2041094" y="3687567"/>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2041094" y="3687567"/>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Extend the functionality of </a:t>
              </a:r>
              <a:r>
                <a:rPr lang="en-US" sz="1600" kern="1200" dirty="0" err="1">
                  <a:latin typeface="Arial" panose="020B0604020202020204" pitchFamily="34" charset="0"/>
                  <a:cs typeface="Arial" panose="020B0604020202020204" pitchFamily="34" charset="0"/>
                </a:rPr>
                <a:t>Junit</a:t>
              </a:r>
              <a:r>
                <a:rPr lang="en-US" sz="1600" kern="1200" dirty="0">
                  <a:latin typeface="Arial" panose="020B0604020202020204" pitchFamily="34" charset="0"/>
                  <a:cs typeface="Arial" panose="020B0604020202020204" pitchFamily="34" charset="0"/>
                </a:rPr>
                <a:t> by adding behaviors to tests</a:t>
              </a:r>
              <a:endParaRPr lang="en-US" altLang="en-US" sz="1600" kern="1200" dirty="0">
                <a:latin typeface="Arial" panose="020B0604020202020204" pitchFamily="34" charset="0"/>
                <a:cs typeface="Arial" panose="020B0604020202020204" pitchFamily="34" charset="0"/>
              </a:endParaRPr>
            </a:p>
          </p:txBody>
        </p:sp>
      </p:grpSp>
      <p:sp>
        <p:nvSpPr>
          <p:cNvPr id="33" name="Straight Connector 32"/>
          <p:cNvSpPr/>
          <p:nvPr/>
        </p:nvSpPr>
        <p:spPr>
          <a:xfrm>
            <a:off x="2762724" y="5691382"/>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34" name="Straight Connector 33"/>
          <p:cNvSpPr/>
          <p:nvPr/>
        </p:nvSpPr>
        <p:spPr>
          <a:xfrm>
            <a:off x="827584" y="5725279"/>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35" name="Group 34"/>
          <p:cNvGrpSpPr/>
          <p:nvPr/>
        </p:nvGrpSpPr>
        <p:grpSpPr>
          <a:xfrm>
            <a:off x="827584" y="5725279"/>
            <a:ext cx="1935140" cy="730751"/>
            <a:chOff x="0" y="4385135"/>
            <a:chExt cx="1935140" cy="730751"/>
          </a:xfrm>
        </p:grpSpPr>
        <p:sp>
          <p:nvSpPr>
            <p:cNvPr id="40" name="Rectangle 39"/>
            <p:cNvSpPr/>
            <p:nvPr/>
          </p:nvSpPr>
          <p:spPr>
            <a:xfrm>
              <a:off x="0" y="4385135"/>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Rectangle 40"/>
            <p:cNvSpPr/>
            <p:nvPr/>
          </p:nvSpPr>
          <p:spPr>
            <a:xfrm>
              <a:off x="0" y="4385135"/>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altLang="en-US" sz="1600" b="1" kern="1200" dirty="0">
                  <a:latin typeface="Arial" panose="020B0604020202020204" pitchFamily="34" charset="0"/>
                  <a:cs typeface="Arial" panose="020B0604020202020204" pitchFamily="34" charset="0"/>
                </a:rPr>
                <a:t>Integration with popular build systems</a:t>
              </a:r>
              <a:endParaRPr lang="en-US" altLang="en-US" sz="1600" b="1" kern="1200" dirty="0">
                <a:latin typeface="Arial" panose="020B0604020202020204" pitchFamily="34" charset="0"/>
                <a:cs typeface="Arial" panose="020B0604020202020204" pitchFamily="34" charset="0"/>
              </a:endParaRPr>
            </a:p>
          </p:txBody>
        </p:sp>
      </p:grpSp>
      <p:grpSp>
        <p:nvGrpSpPr>
          <p:cNvPr id="36" name="Group 35"/>
          <p:cNvGrpSpPr/>
          <p:nvPr/>
        </p:nvGrpSpPr>
        <p:grpSpPr>
          <a:xfrm>
            <a:off x="2868678" y="5758463"/>
            <a:ext cx="5544917" cy="663671"/>
            <a:chOff x="2041094" y="4418319"/>
            <a:chExt cx="5544917" cy="663671"/>
          </a:xfrm>
        </p:grpSpPr>
        <p:sp>
          <p:nvSpPr>
            <p:cNvPr id="38" name="Rectangle 37"/>
            <p:cNvSpPr/>
            <p:nvPr/>
          </p:nvSpPr>
          <p:spPr>
            <a:xfrm>
              <a:off x="2041094" y="4418319"/>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Rectangle 38"/>
            <p:cNvSpPr/>
            <p:nvPr/>
          </p:nvSpPr>
          <p:spPr>
            <a:xfrm>
              <a:off x="2041094" y="4418319"/>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Integrates with most of the popular build systems for Java, including ANT and Maven </a:t>
              </a:r>
              <a:endParaRPr lang="en-US" altLang="en-US" sz="1600" kern="1200" dirty="0">
                <a:latin typeface="Arial" panose="020B0604020202020204" pitchFamily="34" charset="0"/>
                <a:cs typeface="Arial" panose="020B0604020202020204" pitchFamily="34" charset="0"/>
              </a:endParaRPr>
            </a:p>
          </p:txBody>
        </p:sp>
      </p:grpSp>
      <p:sp>
        <p:nvSpPr>
          <p:cNvPr id="37" name="Straight Connector 36"/>
          <p:cNvSpPr/>
          <p:nvPr/>
        </p:nvSpPr>
        <p:spPr>
          <a:xfrm>
            <a:off x="2762724" y="6422134"/>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42435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par>
                                <p:cTn id="19" presetID="1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ppt_y</p:attrName>
                                        </p:attrNameLst>
                                      </p:cBhvr>
                                      <p:tavLst>
                                        <p:tav tm="0">
                                          <p:val>
                                            <p:strVal val="#ppt_y+#ppt_h*1.125000"/>
                                          </p:val>
                                        </p:tav>
                                        <p:tav tm="100000">
                                          <p:val>
                                            <p:strVal val="#ppt_y"/>
                                          </p:val>
                                        </p:tav>
                                      </p:tavLst>
                                    </p:anim>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up)">
                                      <p:cBhvr>
                                        <p:cTn id="28" dur="500"/>
                                        <p:tgtEl>
                                          <p:spTgt spid="19"/>
                                        </p:tgtEl>
                                      </p:cBhvr>
                                    </p:animEffect>
                                  </p:childTnLst>
                                </p:cTn>
                              </p:par>
                              <p:par>
                                <p:cTn id="29" presetID="1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p:tgtEl>
                                          <p:spTgt spid="20"/>
                                        </p:tgtEl>
                                        <p:attrNameLst>
                                          <p:attrName>ppt_y</p:attrName>
                                        </p:attrNameLst>
                                      </p:cBhvr>
                                      <p:tavLst>
                                        <p:tav tm="0">
                                          <p:val>
                                            <p:strVal val="#ppt_y+#ppt_h*1.125000"/>
                                          </p:val>
                                        </p:tav>
                                        <p:tav tm="100000">
                                          <p:val>
                                            <p:strVal val="#ppt_y"/>
                                          </p:val>
                                        </p:tav>
                                      </p:tavLst>
                                    </p:anim>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p:tgtEl>
                                          <p:spTgt spid="23"/>
                                        </p:tgtEl>
                                        <p:attrNameLst>
                                          <p:attrName>ppt_y</p:attrName>
                                        </p:attrNameLst>
                                      </p:cBhvr>
                                      <p:tavLst>
                                        <p:tav tm="0">
                                          <p:val>
                                            <p:strVal val="#ppt_y+#ppt_h*1.125000"/>
                                          </p:val>
                                        </p:tav>
                                        <p:tav tm="100000">
                                          <p:val>
                                            <p:strVal val="#ppt_y"/>
                                          </p:val>
                                        </p:tav>
                                      </p:tavLst>
                                    </p:anim>
                                    <p:animEffect transition="in" filter="wipe(up)">
                                      <p:cBhvr>
                                        <p:cTn id="38" dur="500"/>
                                        <p:tgtEl>
                                          <p:spTgt spid="23"/>
                                        </p:tgtEl>
                                      </p:cBhvr>
                                    </p:animEffect>
                                  </p:childTnLst>
                                </p:cTn>
                              </p:par>
                              <p:par>
                                <p:cTn id="39" presetID="1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ppt_y</p:attrName>
                                        </p:attrNameLst>
                                      </p:cBhvr>
                                      <p:tavLst>
                                        <p:tav tm="0">
                                          <p:val>
                                            <p:strVal val="#ppt_y+#ppt_h*1.125000"/>
                                          </p:val>
                                        </p:tav>
                                        <p:tav tm="100000">
                                          <p:val>
                                            <p:strVal val="#ppt_y"/>
                                          </p:val>
                                        </p:tav>
                                      </p:tavLst>
                                    </p:anim>
                                    <p:animEffect transition="in" filter="wipe(up)">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ppt_y</p:attrName>
                                        </p:attrNameLst>
                                      </p:cBhvr>
                                      <p:tavLst>
                                        <p:tav tm="0">
                                          <p:val>
                                            <p:strVal val="#ppt_y+#ppt_h*1.125000"/>
                                          </p:val>
                                        </p:tav>
                                        <p:tav tm="100000">
                                          <p:val>
                                            <p:strVal val="#ppt_y"/>
                                          </p:val>
                                        </p:tav>
                                      </p:tavLst>
                                    </p:anim>
                                    <p:animEffect transition="in" filter="wipe(up)">
                                      <p:cBhvr>
                                        <p:cTn id="48" dur="500"/>
                                        <p:tgtEl>
                                          <p:spTgt spid="27"/>
                                        </p:tgtEl>
                                      </p:cBhvr>
                                    </p:animEffect>
                                  </p:childTnLst>
                                </p:cTn>
                              </p:par>
                              <p:par>
                                <p:cTn id="49" presetID="1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p:tgtEl>
                                          <p:spTgt spid="26"/>
                                        </p:tgtEl>
                                        <p:attrNameLst>
                                          <p:attrName>ppt_y</p:attrName>
                                        </p:attrNameLst>
                                      </p:cBhvr>
                                      <p:tavLst>
                                        <p:tav tm="0">
                                          <p:val>
                                            <p:strVal val="#ppt_y+#ppt_h*1.125000"/>
                                          </p:val>
                                        </p:tav>
                                        <p:tav tm="100000">
                                          <p:val>
                                            <p:strVal val="#ppt_y"/>
                                          </p:val>
                                        </p:tav>
                                      </p:tavLst>
                                    </p:anim>
                                    <p:animEffect transition="in" filter="wipe(up)">
                                      <p:cBhvr>
                                        <p:cTn id="52" dur="500"/>
                                        <p:tgtEl>
                                          <p:spTgt spid="26"/>
                                        </p:tgtEl>
                                      </p:cBhvr>
                                    </p:animEffect>
                                  </p:childTnLst>
                                </p:cTn>
                              </p:par>
                              <p:par>
                                <p:cTn id="53" presetID="1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ppt_y</p:attrName>
                                        </p:attrNameLst>
                                      </p:cBhvr>
                                      <p:tavLst>
                                        <p:tav tm="0">
                                          <p:val>
                                            <p:strVal val="#ppt_y+#ppt_h*1.125000"/>
                                          </p:val>
                                        </p:tav>
                                        <p:tav tm="100000">
                                          <p:val>
                                            <p:strVal val="#ppt_y"/>
                                          </p:val>
                                        </p:tav>
                                      </p:tavLst>
                                    </p:anim>
                                    <p:animEffect transition="in" filter="wipe(up)">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p:tgtEl>
                                          <p:spTgt spid="31"/>
                                        </p:tgtEl>
                                        <p:attrNameLst>
                                          <p:attrName>ppt_y</p:attrName>
                                        </p:attrNameLst>
                                      </p:cBhvr>
                                      <p:tavLst>
                                        <p:tav tm="0">
                                          <p:val>
                                            <p:strVal val="#ppt_y+#ppt_h*1.125000"/>
                                          </p:val>
                                        </p:tav>
                                        <p:tav tm="100000">
                                          <p:val>
                                            <p:strVal val="#ppt_y"/>
                                          </p:val>
                                        </p:tav>
                                      </p:tavLst>
                                    </p:anim>
                                    <p:animEffect transition="in" filter="wipe(up)">
                                      <p:cBhvr>
                                        <p:cTn id="62" dur="500"/>
                                        <p:tgtEl>
                                          <p:spTgt spid="31"/>
                                        </p:tgtEl>
                                      </p:cBhvr>
                                    </p:animEffect>
                                  </p:childTnLst>
                                </p:cTn>
                              </p:par>
                              <p:par>
                                <p:cTn id="63" presetID="12" presetClass="entr" presetSubtype="4"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p:tgtEl>
                                          <p:spTgt spid="32"/>
                                        </p:tgtEl>
                                        <p:attrNameLst>
                                          <p:attrName>ppt_y</p:attrName>
                                        </p:attrNameLst>
                                      </p:cBhvr>
                                      <p:tavLst>
                                        <p:tav tm="0">
                                          <p:val>
                                            <p:strVal val="#ppt_y+#ppt_h*1.125000"/>
                                          </p:val>
                                        </p:tav>
                                        <p:tav tm="100000">
                                          <p:val>
                                            <p:strVal val="#ppt_y"/>
                                          </p:val>
                                        </p:tav>
                                      </p:tavLst>
                                    </p:anim>
                                    <p:animEffect transition="in" filter="wipe(up)">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p:tgtEl>
                                          <p:spTgt spid="35"/>
                                        </p:tgtEl>
                                        <p:attrNameLst>
                                          <p:attrName>ppt_y</p:attrName>
                                        </p:attrNameLst>
                                      </p:cBhvr>
                                      <p:tavLst>
                                        <p:tav tm="0">
                                          <p:val>
                                            <p:strVal val="#ppt_y+#ppt_h*1.125000"/>
                                          </p:val>
                                        </p:tav>
                                        <p:tav tm="100000">
                                          <p:val>
                                            <p:strVal val="#ppt_y"/>
                                          </p:val>
                                        </p:tav>
                                      </p:tavLst>
                                    </p:anim>
                                    <p:animEffect transition="in" filter="wipe(up)">
                                      <p:cBhvr>
                                        <p:cTn id="72" dur="500"/>
                                        <p:tgtEl>
                                          <p:spTgt spid="35"/>
                                        </p:tgtEl>
                                      </p:cBhvr>
                                    </p:animEffect>
                                  </p:childTnLst>
                                </p:cTn>
                              </p:par>
                              <p:par>
                                <p:cTn id="73" presetID="12" presetClass="entr" presetSubtype="4"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p:tgtEl>
                                          <p:spTgt spid="36"/>
                                        </p:tgtEl>
                                        <p:attrNameLst>
                                          <p:attrName>ppt_y</p:attrName>
                                        </p:attrNameLst>
                                      </p:cBhvr>
                                      <p:tavLst>
                                        <p:tav tm="0">
                                          <p:val>
                                            <p:strVal val="#ppt_y+#ppt_h*1.125000"/>
                                          </p:val>
                                        </p:tav>
                                        <p:tav tm="100000">
                                          <p:val>
                                            <p:strVal val="#ppt_y"/>
                                          </p:val>
                                        </p:tav>
                                      </p:tavLst>
                                    </p:anim>
                                    <p:animEffect transition="in" filter="wipe(up)">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How JUNIT Works</a:t>
            </a:r>
          </a:p>
        </p:txBody>
      </p:sp>
      <p:sp>
        <p:nvSpPr>
          <p:cNvPr id="10" name="Text Box 7"/>
          <p:cNvSpPr txBox="1">
            <a:spLocks noChangeArrowheads="1"/>
          </p:cNvSpPr>
          <p:nvPr/>
        </p:nvSpPr>
        <p:spPr bwMode="auto">
          <a:xfrm>
            <a:off x="304800" y="1695450"/>
            <a:ext cx="4235450" cy="4324350"/>
          </a:xfrm>
          <a:prstGeom prst="rect">
            <a:avLst/>
          </a:prstGeom>
          <a:noFill/>
          <a:ln>
            <a:noFill/>
          </a:ln>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US" altLang="en-US" sz="1800" b="0" dirty="0"/>
              <a:t>To test using JUnit:</a:t>
            </a:r>
          </a:p>
          <a:p>
            <a:pPr marL="342900" indent="-342900" eaLnBrk="1" hangingPunct="1">
              <a:spcBef>
                <a:spcPct val="50000"/>
              </a:spcBef>
              <a:buFont typeface="+mj-lt"/>
              <a:buAutoNum type="arabicPeriod"/>
              <a:defRPr/>
            </a:pPr>
            <a:r>
              <a:rPr lang="en-IN" altLang="en-US" sz="1800" b="0" dirty="0"/>
              <a:t>Create a separate project for writing tests that test an SUT.</a:t>
            </a:r>
          </a:p>
          <a:p>
            <a:pPr marL="342900" indent="-342900" eaLnBrk="1" hangingPunct="1">
              <a:spcBef>
                <a:spcPct val="50000"/>
              </a:spcBef>
              <a:buFont typeface="+mj-lt"/>
              <a:buAutoNum type="arabicPeriod"/>
              <a:defRPr/>
            </a:pPr>
            <a:r>
              <a:rPr lang="en-US" altLang="en-US" sz="1800" b="0" dirty="0"/>
              <a:t>Use a JUnit runner to execute the test code. </a:t>
            </a:r>
            <a:r>
              <a:rPr lang="en-US" sz="1800" b="0" dirty="0"/>
              <a:t>The runner:</a:t>
            </a:r>
          </a:p>
          <a:p>
            <a:pPr marL="1085850" lvl="1" indent="-342900" eaLnBrk="1" hangingPunct="1">
              <a:spcBef>
                <a:spcPct val="50000"/>
              </a:spcBef>
              <a:buSzPct val="130000"/>
              <a:buFont typeface="Arial" pitchFamily="34" charset="0"/>
              <a:buChar char="•"/>
              <a:defRPr/>
            </a:pPr>
            <a:r>
              <a:rPr lang="en-US" sz="1600" dirty="0"/>
              <a:t>Determines the tests that exist in the test code</a:t>
            </a:r>
          </a:p>
          <a:p>
            <a:pPr marL="1085850" lvl="1" indent="-342900" eaLnBrk="1" hangingPunct="1">
              <a:spcBef>
                <a:spcPct val="50000"/>
              </a:spcBef>
              <a:buSzPct val="130000"/>
              <a:buFont typeface="Arial" pitchFamily="34" charset="0"/>
              <a:buChar char="•"/>
              <a:defRPr/>
            </a:pPr>
            <a:r>
              <a:rPr lang="en-US" sz="1600" dirty="0"/>
              <a:t>Executes the tests</a:t>
            </a:r>
          </a:p>
          <a:p>
            <a:pPr marL="1085850" lvl="1" indent="-342900" eaLnBrk="1" hangingPunct="1">
              <a:spcBef>
                <a:spcPct val="50000"/>
              </a:spcBef>
              <a:buSzPct val="130000"/>
              <a:buFont typeface="Arial" pitchFamily="34" charset="0"/>
              <a:buChar char="•"/>
              <a:defRPr/>
            </a:pPr>
            <a:r>
              <a:rPr lang="en-US" sz="1600" dirty="0"/>
              <a:t>Reports the results, including reporting to a graphical view </a:t>
            </a:r>
          </a:p>
          <a:p>
            <a:pPr eaLnBrk="1" hangingPunct="1">
              <a:spcBef>
                <a:spcPct val="50000"/>
              </a:spcBef>
              <a:buFontTx/>
              <a:buNone/>
              <a:defRPr/>
            </a:pPr>
            <a:r>
              <a:rPr lang="en-US" sz="1800" b="0" dirty="0"/>
              <a:t>Writing </a:t>
            </a:r>
            <a:r>
              <a:rPr lang="en-US" sz="1800" b="0" dirty="0" err="1"/>
              <a:t>JUnit</a:t>
            </a:r>
            <a:r>
              <a:rPr lang="en-US" sz="1800" b="0" dirty="0"/>
              <a:t> tests in an IDE helps you to get quick feedback regarding a test passing or failing.</a:t>
            </a:r>
            <a:endParaRPr lang="en-IN" altLang="en-US" sz="1800" b="0" dirty="0"/>
          </a:p>
        </p:txBody>
      </p:sp>
      <p:pic>
        <p:nvPicPr>
          <p:cNvPr id="11" name="Picture 8" descr="D:\Current Data\Year 2013\J P MORGAN\JUNIT\mod 1 imag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1878013"/>
            <a:ext cx="4108450" cy="3424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15450</TotalTime>
  <Words>9668</Words>
  <Application>Microsoft Macintosh PowerPoint</Application>
  <PresentationFormat>On-screen Show (4:3)</PresentationFormat>
  <Paragraphs>885</Paragraphs>
  <Slides>61</Slides>
  <Notes>60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Arial</vt:lpstr>
      <vt:lpstr>Calibri</vt:lpstr>
      <vt:lpstr>Courier New</vt:lpstr>
      <vt:lpstr>Droid Sans Mono</vt:lpstr>
      <vt:lpstr>DroidSansMono</vt:lpstr>
      <vt:lpstr>inherit</vt:lpstr>
      <vt:lpstr>NotoSerif</vt:lpstr>
      <vt:lpstr>Tahoma</vt:lpstr>
      <vt:lpstr>Wingdings</vt:lpstr>
      <vt:lpstr>2_CT-Master</vt:lpstr>
      <vt:lpstr>3_CT-Master</vt:lpstr>
      <vt:lpstr>JUNIT 5.0</vt:lpstr>
      <vt:lpstr>Course Objectives</vt:lpstr>
      <vt:lpstr>Unit Testing</vt:lpstr>
      <vt:lpstr>Introduction To UnitTesting</vt:lpstr>
      <vt:lpstr>PowerPoint Presentation</vt:lpstr>
      <vt:lpstr>PowerPoint Presentation</vt:lpstr>
      <vt:lpstr>PowerPoint Presentation</vt:lpstr>
      <vt:lpstr>PowerPoint Presentation</vt:lpstr>
      <vt:lpstr>PowerPoint Presentation</vt:lpstr>
      <vt:lpstr>JUnit5</vt:lpstr>
      <vt:lpstr>JUnit5 Annotations – 1/3</vt:lpstr>
      <vt:lpstr>JUnit5 Annotations – 2/3</vt:lpstr>
      <vt:lpstr>JUnit5 Annotations – 3/3</vt:lpstr>
      <vt:lpstr>Test in JUnit5</vt:lpstr>
      <vt:lpstr>Assertions</vt:lpstr>
      <vt:lpstr>Grouped Assertions</vt:lpstr>
      <vt:lpstr>Assumptions</vt:lpstr>
      <vt:lpstr>Display names</vt:lpstr>
      <vt:lpstr>Expected Exception</vt:lpstr>
      <vt:lpstr>Timeout</vt:lpstr>
      <vt:lpstr>Test Execution Order</vt:lpstr>
      <vt:lpstr>Test Instance Lifecycle</vt:lpstr>
      <vt:lpstr>Repeated Test</vt:lpstr>
      <vt:lpstr>Repetition Info</vt:lpstr>
      <vt:lpstr>Tags</vt:lpstr>
      <vt:lpstr>Test Suites</vt:lpstr>
      <vt:lpstr>Filter packages</vt:lpstr>
      <vt:lpstr>Conditional test</vt:lpstr>
      <vt:lpstr>Conditional test Example</vt:lpstr>
      <vt:lpstr>Hamcrest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JUNIT Mocking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Practices</vt:lpstr>
      <vt:lpstr>PowerPoint Presentation</vt:lpstr>
      <vt:lpstr>PowerPoint Presentation</vt:lpstr>
      <vt:lpstr>PowerPoint Presentation</vt:lpstr>
      <vt:lpstr>PowerPoint Presentation</vt:lpstr>
      <vt:lpstr>Assignments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703</cp:revision>
  <dcterms:created xsi:type="dcterms:W3CDTF">2012-01-30T11:39:54Z</dcterms:created>
  <dcterms:modified xsi:type="dcterms:W3CDTF">2022-09-16T03:18:32Z</dcterms:modified>
</cp:coreProperties>
</file>