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3"/>
  </p:notesMasterIdLst>
  <p:sldIdLst>
    <p:sldId id="256" r:id="rId3"/>
    <p:sldId id="321" r:id="rId4"/>
    <p:sldId id="630" r:id="rId5"/>
    <p:sldId id="629" r:id="rId6"/>
    <p:sldId id="631" r:id="rId7"/>
    <p:sldId id="632" r:id="rId8"/>
    <p:sldId id="671" r:id="rId9"/>
    <p:sldId id="672" r:id="rId10"/>
    <p:sldId id="673" r:id="rId11"/>
    <p:sldId id="674" r:id="rId12"/>
    <p:sldId id="675" r:id="rId13"/>
    <p:sldId id="676" r:id="rId14"/>
    <p:sldId id="677" r:id="rId15"/>
    <p:sldId id="678" r:id="rId16"/>
    <p:sldId id="679" r:id="rId17"/>
    <p:sldId id="680" r:id="rId18"/>
    <p:sldId id="636" r:id="rId19"/>
    <p:sldId id="681" r:id="rId20"/>
    <p:sldId id="682" r:id="rId21"/>
    <p:sldId id="683" r:id="rId22"/>
    <p:sldId id="637" r:id="rId23"/>
    <p:sldId id="684" r:id="rId24"/>
    <p:sldId id="638" r:id="rId25"/>
    <p:sldId id="639" r:id="rId26"/>
    <p:sldId id="652" r:id="rId27"/>
    <p:sldId id="685" r:id="rId28"/>
    <p:sldId id="686" r:id="rId29"/>
    <p:sldId id="687" r:id="rId30"/>
    <p:sldId id="688" r:id="rId31"/>
    <p:sldId id="655" r:id="rId32"/>
    <p:sldId id="656" r:id="rId33"/>
    <p:sldId id="659" r:id="rId34"/>
    <p:sldId id="661" r:id="rId35"/>
    <p:sldId id="662" r:id="rId36"/>
    <p:sldId id="663" r:id="rId37"/>
    <p:sldId id="664" r:id="rId38"/>
    <p:sldId id="666" r:id="rId39"/>
    <p:sldId id="667" r:id="rId40"/>
    <p:sldId id="367" r:id="rId41"/>
    <p:sldId id="36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81786" autoAdjust="0"/>
  </p:normalViewPr>
  <p:slideViewPr>
    <p:cSldViewPr>
      <p:cViewPr varScale="1">
        <p:scale>
          <a:sx n="96" d="100"/>
          <a:sy n="96" d="100"/>
        </p:scale>
        <p:origin x="1440" y="168"/>
      </p:cViewPr>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11/5/20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ngular.io/guide/router#optional-route-parameter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angular.io/guide/router#query-parameter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523935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552407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7911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983955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089967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418935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98104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08306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11855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59423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latin typeface="+mn-lt"/>
                <a:ea typeface="+mn-ea"/>
                <a:cs typeface="+mn-cs"/>
                <a:hlinkClick r:id="rId3"/>
              </a:rPr>
              <a:t>State is a computer science terms and means "all the stored information, at a given instant in time, to which program has access".</a:t>
            </a:r>
          </a:p>
          <a:p>
            <a:r>
              <a:rPr lang="en-US" sz="1200" kern="1200" dirty="0">
                <a:solidFill>
                  <a:schemeClr val="tx1"/>
                </a:solidFill>
                <a:latin typeface="+mn-lt"/>
                <a:ea typeface="+mn-ea"/>
                <a:cs typeface="+mn-cs"/>
              </a:rPr>
              <a:t>So the state of an application is the current value of all the variables in the application.</a:t>
            </a:r>
          </a:p>
          <a:p>
            <a:r>
              <a:rPr lang="en-US" sz="1200" kern="1200" dirty="0">
                <a:solidFill>
                  <a:schemeClr val="tx1"/>
                </a:solidFill>
                <a:latin typeface="+mn-lt"/>
                <a:ea typeface="+mn-ea"/>
                <a:cs typeface="+mn-cs"/>
              </a:rPr>
              <a:t>An address in a URL can’t store that much information but it can store enough so that perhaps we can re-fetch some and re-calculate the rest to get to the same state as before.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302084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 =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587296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prev</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let </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 = this.joke.id-1;</a:t>
            </a:r>
          </a:p>
          <a:p>
            <a:r>
              <a:rPr lang="en-US" sz="1200" b="0" kern="1200" dirty="0">
                <a:solidFill>
                  <a:schemeClr val="tx1"/>
                </a:solidFill>
                <a:effectLst/>
                <a:latin typeface="+mn-lt"/>
                <a:ea typeface="+mn-ea"/>
                <a:cs typeface="+mn-cs"/>
              </a:rPr>
              <a:t>if(</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==0) </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=1;</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previd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next()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let </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 = this.joke.id+1;</a:t>
            </a:r>
          </a:p>
          <a:p>
            <a:r>
              <a:rPr lang="en-US" sz="1200" b="0" kern="1200" dirty="0">
                <a:solidFill>
                  <a:schemeClr val="tx1"/>
                </a:solidFill>
                <a:effectLst/>
                <a:latin typeface="+mn-lt"/>
                <a:ea typeface="+mn-ea"/>
                <a:cs typeface="+mn-cs"/>
              </a:rPr>
              <a:t>if(</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this.service.getJokes</a:t>
            </a:r>
            <a:r>
              <a:rPr lang="en-US" sz="1200" b="0" kern="1200" dirty="0">
                <a:solidFill>
                  <a:schemeClr val="tx1"/>
                </a:solidFill>
                <a:effectLst/>
                <a:latin typeface="+mn-lt"/>
                <a:ea typeface="+mn-ea"/>
                <a:cs typeface="+mn-cs"/>
              </a:rPr>
              <a:t>().length+1) </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this.service.getJokes</a:t>
            </a:r>
            <a:r>
              <a:rPr lang="en-US" sz="1200" b="0" kern="1200" dirty="0">
                <a:solidFill>
                  <a:schemeClr val="tx1"/>
                </a:solidFill>
                <a:effectLst/>
                <a:latin typeface="+mn-lt"/>
                <a:ea typeface="+mn-ea"/>
                <a:cs typeface="+mn-cs"/>
              </a:rPr>
              <a:t>().length;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nextid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33568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params</a:t>
            </a:r>
            <a:r>
              <a:rPr lang="en-US" sz="1200" b="0" i="0" kern="1200" dirty="0">
                <a:solidFill>
                  <a:schemeClr val="tx1"/>
                </a:solidFill>
                <a:effectLst/>
                <a:latin typeface="+mn-lt"/>
                <a:ea typeface="+mn-ea"/>
                <a:cs typeface="+mn-cs"/>
              </a:rPr>
              <a:t> — An Observable that contains the required and </a:t>
            </a:r>
            <a:r>
              <a:rPr lang="en-US" sz="1200" b="0" i="0" u="none" strike="noStrike" kern="1200" dirty="0">
                <a:solidFill>
                  <a:schemeClr val="tx1"/>
                </a:solidFill>
                <a:effectLst/>
                <a:latin typeface="+mn-lt"/>
                <a:ea typeface="+mn-ea"/>
                <a:cs typeface="+mn-cs"/>
                <a:hlinkClick r:id="rId3"/>
              </a:rPr>
              <a:t>optional parameters</a:t>
            </a:r>
            <a:r>
              <a:rPr lang="en-US" sz="1200" b="0" i="0" kern="1200" dirty="0">
                <a:solidFill>
                  <a:schemeClr val="tx1"/>
                </a:solidFill>
                <a:effectLst/>
                <a:latin typeface="+mn-lt"/>
                <a:ea typeface="+mn-ea"/>
                <a:cs typeface="+mn-cs"/>
              </a:rPr>
              <a:t> specific to the route. Use </a:t>
            </a:r>
            <a:r>
              <a:rPr lang="en-US" sz="1200" b="0" i="0" kern="1200" dirty="0" err="1">
                <a:solidFill>
                  <a:schemeClr val="tx1"/>
                </a:solidFill>
                <a:effectLst/>
                <a:latin typeface="+mn-lt"/>
                <a:ea typeface="+mn-ea"/>
                <a:cs typeface="+mn-cs"/>
              </a:rPr>
              <a:t>paramMap</a:t>
            </a:r>
            <a:r>
              <a:rPr lang="en-US" sz="1200" b="0" i="0" kern="1200" dirty="0">
                <a:solidFill>
                  <a:schemeClr val="tx1"/>
                </a:solidFill>
                <a:effectLst/>
                <a:latin typeface="+mn-lt"/>
                <a:ea typeface="+mn-ea"/>
                <a:cs typeface="+mn-cs"/>
              </a:rPr>
              <a:t> instead.</a:t>
            </a:r>
          </a:p>
          <a:p>
            <a:r>
              <a:rPr lang="en-US" sz="1200" b="0" i="0" kern="1200" dirty="0" err="1">
                <a:solidFill>
                  <a:schemeClr val="tx1"/>
                </a:solidFill>
                <a:effectLst/>
                <a:latin typeface="+mn-lt"/>
                <a:ea typeface="+mn-ea"/>
                <a:cs typeface="+mn-cs"/>
              </a:rPr>
              <a:t>queryParams</a:t>
            </a:r>
            <a:r>
              <a:rPr lang="en-US" sz="1200" b="0" i="0" kern="1200" dirty="0">
                <a:solidFill>
                  <a:schemeClr val="tx1"/>
                </a:solidFill>
                <a:effectLst/>
                <a:latin typeface="+mn-lt"/>
                <a:ea typeface="+mn-ea"/>
                <a:cs typeface="+mn-cs"/>
              </a:rPr>
              <a:t> — An Observable that contains the </a:t>
            </a:r>
            <a:r>
              <a:rPr lang="en-US" sz="1200" b="0" i="0" u="none" strike="noStrike" kern="1200" dirty="0">
                <a:solidFill>
                  <a:schemeClr val="tx1"/>
                </a:solidFill>
                <a:effectLst/>
                <a:latin typeface="+mn-lt"/>
                <a:ea typeface="+mn-ea"/>
                <a:cs typeface="+mn-cs"/>
                <a:hlinkClick r:id="rId4"/>
              </a:rPr>
              <a:t>query parameters</a:t>
            </a:r>
            <a:r>
              <a:rPr lang="en-US" sz="1200" b="0" i="0" kern="1200" dirty="0">
                <a:solidFill>
                  <a:schemeClr val="tx1"/>
                </a:solidFill>
                <a:effectLst/>
                <a:latin typeface="+mn-lt"/>
                <a:ea typeface="+mn-ea"/>
                <a:cs typeface="+mn-cs"/>
              </a:rPr>
              <a:t> available to all routes. Use </a:t>
            </a:r>
            <a:r>
              <a:rPr lang="en-US" sz="1200" b="0" i="0" kern="1200" dirty="0" err="1">
                <a:solidFill>
                  <a:schemeClr val="tx1"/>
                </a:solidFill>
                <a:effectLst/>
                <a:latin typeface="+mn-lt"/>
                <a:ea typeface="+mn-ea"/>
                <a:cs typeface="+mn-cs"/>
              </a:rPr>
              <a:t>queryParamMap</a:t>
            </a:r>
            <a:r>
              <a:rPr lang="en-US" sz="1200" b="0" i="0" kern="1200" dirty="0">
                <a:solidFill>
                  <a:schemeClr val="tx1"/>
                </a:solidFill>
                <a:effectLst/>
                <a:latin typeface="+mn-lt"/>
                <a:ea typeface="+mn-ea"/>
                <a:cs typeface="+mn-cs"/>
              </a:rPr>
              <a:t> instead.</a:t>
            </a:r>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8097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Had the navigation path been more dynamic, you could have bound to a template expression that returned an array of route link parameters (the </a:t>
            </a:r>
            <a:r>
              <a:rPr lang="en-US" sz="1200" b="0" i="1" kern="1200" dirty="0">
                <a:solidFill>
                  <a:schemeClr val="tx1"/>
                </a:solidFill>
                <a:effectLst/>
                <a:latin typeface="+mn-lt"/>
                <a:ea typeface="+mn-ea"/>
                <a:cs typeface="+mn-cs"/>
              </a:rPr>
              <a:t>link parameters array</a:t>
            </a:r>
            <a:r>
              <a:rPr lang="en-US" sz="1200" b="0" i="0" kern="1200" dirty="0">
                <a:solidFill>
                  <a:schemeClr val="tx1"/>
                </a:solidFill>
                <a:effectLst/>
                <a:latin typeface="+mn-lt"/>
                <a:ea typeface="+mn-ea"/>
                <a:cs typeface="+mn-cs"/>
              </a:rPr>
              <a:t>). The router resolves that array into a complete URL.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58574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045035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301249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741427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891420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back()</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//will not allow relative path. its used for absolute path</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(['/jokes',{</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will hide the data pass in </a:t>
            </a:r>
            <a:r>
              <a:rPr lang="en-US" sz="1200" b="0" kern="1200" dirty="0" err="1">
                <a:solidFill>
                  <a:schemeClr val="tx1"/>
                </a:solidFill>
                <a:effectLst/>
                <a:latin typeface="+mn-lt"/>
                <a:ea typeface="+mn-ea"/>
                <a:cs typeface="+mn-cs"/>
              </a:rPr>
              <a:t>url</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relativeTo:this.route,skipLocationChange:true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matrix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//this passes query </a:t>
            </a:r>
            <a:r>
              <a:rPr lang="en-US" sz="1200" b="0" kern="1200" dirty="0" err="1">
                <a:solidFill>
                  <a:schemeClr val="tx1"/>
                </a:solidFill>
                <a:effectLst/>
                <a:latin typeface="+mn-lt"/>
                <a:ea typeface="+mn-ea"/>
                <a:cs typeface="+mn-cs"/>
              </a:rPr>
              <a:t>params</a:t>
            </a:r>
            <a:r>
              <a:rPr lang="en-US" sz="1200" b="0" kern="1200" dirty="0">
                <a:solidFill>
                  <a:schemeClr val="tx1"/>
                </a:solidFill>
                <a:effectLst/>
                <a:latin typeface="+mn-lt"/>
                <a:ea typeface="+mn-ea"/>
                <a:cs typeface="+mn-cs"/>
              </a:rPr>
              <a:t> in ? format and that can be removed in joke list </a:t>
            </a:r>
          </a:p>
          <a:p>
            <a:r>
              <a:rPr lang="en-US" sz="1200" b="0" kern="1200" dirty="0">
                <a:solidFill>
                  <a:schemeClr val="tx1"/>
                </a:solidFill>
                <a:effectLst/>
                <a:latin typeface="+mn-lt"/>
                <a:ea typeface="+mn-ea"/>
                <a:cs typeface="+mn-cs"/>
              </a:rPr>
              <a:t>//component by </a:t>
            </a:r>
            <a:r>
              <a:rPr lang="en-US" sz="1200" b="0" kern="1200" dirty="0" err="1">
                <a:solidFill>
                  <a:schemeClr val="tx1"/>
                </a:solidFill>
                <a:effectLst/>
                <a:latin typeface="+mn-lt"/>
                <a:ea typeface="+mn-ea"/>
                <a:cs typeface="+mn-cs"/>
              </a:rPr>
              <a:t>pasing</a:t>
            </a:r>
            <a:r>
              <a:rPr lang="en-US" sz="1200" b="0" kern="1200" dirty="0">
                <a:solidFill>
                  <a:schemeClr val="tx1"/>
                </a:solidFill>
                <a:effectLst/>
                <a:latin typeface="+mn-lt"/>
                <a:ea typeface="+mn-ea"/>
                <a:cs typeface="+mn-cs"/>
              </a:rPr>
              <a:t> empty object in </a:t>
            </a:r>
            <a:r>
              <a:rPr lang="en-US" sz="1200" b="0" kern="1200" dirty="0" err="1">
                <a:solidFill>
                  <a:schemeClr val="tx1"/>
                </a:solidFill>
                <a:effectLst/>
                <a:latin typeface="+mn-lt"/>
                <a:ea typeface="+mn-ea"/>
                <a:cs typeface="+mn-cs"/>
              </a:rPr>
              <a:t>queryParams</a:t>
            </a:r>
            <a:r>
              <a:rPr lang="en-US" sz="1200" b="0" kern="1200" dirty="0">
                <a:solidFill>
                  <a:schemeClr val="tx1"/>
                </a:solidFill>
                <a:effectLst/>
                <a:latin typeface="+mn-lt"/>
                <a:ea typeface="+mn-ea"/>
                <a:cs typeface="+mn-cs"/>
              </a:rPr>
              <a:t> property of navigate()</a:t>
            </a:r>
          </a:p>
          <a:p>
            <a:r>
              <a:rPr lang="en-US" sz="1200" b="0" kern="1200" dirty="0" err="1">
                <a:solidFill>
                  <a:schemeClr val="tx1"/>
                </a:solidFill>
                <a:effectLst/>
                <a:latin typeface="+mn-lt"/>
                <a:ea typeface="+mn-ea"/>
                <a:cs typeface="+mn-cs"/>
              </a:rPr>
              <a:t>this.router.navigate</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relativeTo:this.route,queryParams</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id:this.joke.id</a:t>
            </a:r>
            <a:r>
              <a:rPr lang="en-US" sz="1200" b="0" kern="1200" dirty="0">
                <a:solidFill>
                  <a:schemeClr val="tx1"/>
                </a:solidFill>
                <a:effectLst/>
                <a:latin typeface="+mn-lt"/>
                <a:ea typeface="+mn-ea"/>
                <a:cs typeface="+mn-cs"/>
              </a:rPr>
              <a:t>}});</a:t>
            </a:r>
          </a:p>
          <a:p>
            <a:r>
              <a:rPr lang="en-US" sz="1200" b="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991388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1030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355744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 our example above we are just showing the </a:t>
            </a:r>
            <a:r>
              <a:rPr lang="en-US" sz="1200" kern="1200" dirty="0" err="1">
                <a:solidFill>
                  <a:schemeClr val="tx1"/>
                </a:solidFill>
                <a:latin typeface="+mn-lt"/>
                <a:ea typeface="+mn-ea"/>
                <a:cs typeface="+mn-cs"/>
              </a:rPr>
              <a:t>HomeComponent</a:t>
            </a:r>
            <a:r>
              <a:rPr lang="en-US" sz="1200" kern="1200">
                <a:solidFill>
                  <a:schemeClr val="tx1"/>
                </a:solidFill>
                <a:latin typeface="+mn-lt"/>
                <a:ea typeface="+mn-ea"/>
                <a:cs typeface="+mn-cs"/>
              </a:rPr>
              <a:t> but normally we might show an error 404 page.</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958251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Pre-pending with ./ clearly expresses our intent that the path is relative so lets use this syntax instead.</a:t>
            </a:r>
          </a:p>
          <a:p>
            <a:r>
              <a:rPr lang="en-US" sz="1200" kern="1200" dirty="0">
                <a:solidFill>
                  <a:schemeClr val="tx1"/>
                </a:solidFill>
                <a:latin typeface="+mn-lt"/>
                <a:ea typeface="+mn-ea"/>
                <a:cs typeface="+mn-cs"/>
              </a:rPr>
              <a:t> &lt;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routerLink</a:t>
            </a:r>
            <a:r>
              <a:rPr lang="en-US" sz="1200" b="0" kern="1200" dirty="0">
                <a:solidFill>
                  <a:schemeClr val="tx1"/>
                </a:solidFill>
                <a:latin typeface="+mn-lt"/>
                <a:ea typeface="+mn-ea"/>
                <a:cs typeface="+mn-cs"/>
              </a:rPr>
              <a:t>]="['./tracks']"&gt;Tracks&lt;/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&gt;</a:t>
            </a:r>
          </a:p>
          <a:p>
            <a:r>
              <a:rPr lang="en-US" sz="1200" kern="1200" dirty="0">
                <a:solidFill>
                  <a:schemeClr val="tx1"/>
                </a:solidFill>
                <a:latin typeface="+mn-lt"/>
                <a:ea typeface="+mn-ea"/>
                <a:cs typeface="+mn-cs"/>
              </a:rPr>
              <a:t>Now we have two router-outlets one nested inside another Angular figures out which outlet to insert the component in by the nesting level of the route and the router outlet.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11333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codeburst.io</a:t>
            </a:r>
            <a:r>
              <a:rPr lang="en-US" sz="1200" kern="1200">
                <a:solidFill>
                  <a:schemeClr val="tx1"/>
                </a:solidFill>
                <a:latin typeface="+mn-lt"/>
                <a:ea typeface="+mn-ea"/>
                <a:cs typeface="+mn-cs"/>
              </a:rPr>
              <a:t>/using-angular-route-guard-for-securing-routes-eabf5b86b4d1</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688265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Pre-pending with ./ clearly expresses our intent that the path is relative so lets use this syntax instead.</a:t>
            </a:r>
          </a:p>
          <a:p>
            <a:r>
              <a:rPr lang="en-US" sz="1200" kern="1200" dirty="0">
                <a:solidFill>
                  <a:schemeClr val="tx1"/>
                </a:solidFill>
                <a:latin typeface="+mn-lt"/>
                <a:ea typeface="+mn-ea"/>
                <a:cs typeface="+mn-cs"/>
              </a:rPr>
              <a:t> &lt;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routerLink</a:t>
            </a:r>
            <a:r>
              <a:rPr lang="en-US" sz="1200" b="0" kern="1200" dirty="0">
                <a:solidFill>
                  <a:schemeClr val="tx1"/>
                </a:solidFill>
                <a:latin typeface="+mn-lt"/>
                <a:ea typeface="+mn-ea"/>
                <a:cs typeface="+mn-cs"/>
              </a:rPr>
              <a:t>]="['./tracks']"&gt;Tracks&lt;/</a:t>
            </a:r>
            <a:r>
              <a:rPr lang="en-US" sz="1200" b="1" kern="1200" dirty="0">
                <a:solidFill>
                  <a:schemeClr val="tx1"/>
                </a:solidFill>
                <a:latin typeface="+mn-lt"/>
                <a:ea typeface="+mn-ea"/>
                <a:cs typeface="+mn-cs"/>
              </a:rPr>
              <a:t>a</a:t>
            </a:r>
            <a:r>
              <a:rPr lang="en-US" sz="1200" b="0" kern="1200" dirty="0">
                <a:solidFill>
                  <a:schemeClr val="tx1"/>
                </a:solidFill>
                <a:latin typeface="+mn-lt"/>
                <a:ea typeface="+mn-ea"/>
                <a:cs typeface="+mn-cs"/>
              </a:rPr>
              <a:t>&gt;</a:t>
            </a:r>
          </a:p>
          <a:p>
            <a:r>
              <a:rPr lang="en-US" sz="1200" kern="1200" dirty="0">
                <a:solidFill>
                  <a:schemeClr val="tx1"/>
                </a:solidFill>
                <a:latin typeface="+mn-lt"/>
                <a:ea typeface="+mn-ea"/>
                <a:cs typeface="+mn-cs"/>
              </a:rPr>
              <a:t>Now we have two router-outlets one nested inside another Angular figures out which outlet to insert the component in by the nesting level of the route and the router outlet.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591814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This guard returns true all the time, so doesn’t really guard anything. It lets all users through but at the same time our guard logs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to the console so we can at least see when it’s being </a:t>
            </a:r>
          </a:p>
          <a:p>
            <a:r>
              <a:rPr lang="en-US" sz="1200" kern="1200" dirty="0">
                <a:solidFill>
                  <a:schemeClr val="tx1"/>
                </a:solidFill>
                <a:latin typeface="+mn-lt"/>
                <a:ea typeface="+mn-ea"/>
                <a:cs typeface="+mn-cs"/>
              </a:rPr>
              <a:t>Now every-time we navigate to the </a:t>
            </a:r>
            <a:r>
              <a:rPr lang="en-US" sz="1200" kern="1200" dirty="0" err="1">
                <a:solidFill>
                  <a:schemeClr val="tx1"/>
                </a:solidFill>
                <a:latin typeface="+mn-lt"/>
                <a:ea typeface="+mn-ea"/>
                <a:cs typeface="+mn-cs"/>
              </a:rPr>
              <a:t>JokeDetail</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route we get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printed to the console so we know that the </a:t>
            </a:r>
            <a:r>
              <a:rPr lang="en-US" sz="1200" kern="1200" dirty="0" err="1">
                <a:solidFill>
                  <a:schemeClr val="tx1"/>
                </a:solidFill>
                <a:latin typeface="+mn-lt"/>
                <a:ea typeface="+mn-ea"/>
                <a:cs typeface="+mn-cs"/>
              </a:rPr>
              <a:t>AlwaysAuthGuard</a:t>
            </a:r>
            <a:r>
              <a:rPr lang="en-US" sz="1200" kern="1200" dirty="0">
                <a:solidFill>
                  <a:schemeClr val="tx1"/>
                </a:solidFill>
                <a:latin typeface="+mn-lt"/>
                <a:ea typeface="+mn-ea"/>
                <a:cs typeface="+mn-cs"/>
              </a:rPr>
              <a:t> is working.</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27354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956029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2115272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As a proxy for unsaved changes we are just seeing if the user has performed a search, if so then the results array should be &gt; 0.</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2008748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 in this instance is an operator from </a:t>
            </a:r>
            <a:r>
              <a:rPr lang="en-US" sz="1200" kern="1200" dirty="0" err="1">
                <a:solidFill>
                  <a:schemeClr val="tx1"/>
                </a:solidFill>
                <a:latin typeface="+mn-lt"/>
                <a:ea typeface="+mn-ea"/>
                <a:cs typeface="+mn-cs"/>
              </a:rPr>
              <a:t>RxJS</a:t>
            </a:r>
            <a:r>
              <a:rPr lang="en-US" sz="1200" kern="1200" dirty="0">
                <a:solidFill>
                  <a:schemeClr val="tx1"/>
                </a:solidFill>
                <a:latin typeface="+mn-lt"/>
                <a:ea typeface="+mn-ea"/>
                <a:cs typeface="+mn-cs"/>
              </a:rPr>
              <a:t> so to use it we need to explicitly import it </a:t>
            </a:r>
            <a:r>
              <a:rPr lang="en-US" sz="1200" kern="1200">
                <a:solidFill>
                  <a:schemeClr val="tx1"/>
                </a:solidFill>
                <a:latin typeface="+mn-lt"/>
                <a:ea typeface="+mn-ea"/>
                <a:cs typeface="+mn-cs"/>
              </a:rPr>
              <a:t>via:</a:t>
            </a:r>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import</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rxjs</a:t>
            </a:r>
            <a:r>
              <a:rPr lang="en-US" sz="1200" b="0" kern="1200" dirty="0">
                <a:solidFill>
                  <a:schemeClr val="tx1"/>
                </a:solidFill>
                <a:latin typeface="+mn-lt"/>
                <a:ea typeface="+mn-ea"/>
                <a:cs typeface="+mn-cs"/>
              </a:rPr>
              <a:t>/add/operator/map';</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34452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46362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55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140463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06389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11655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11/5/20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11/5/20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4200/jokes"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4200/jokes/3"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localhost:4200/jokes/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hyperlink" Target="https://angular.io/api/router/RouterOutlet" TargetMode="External"/><Relationship Id="rId3" Type="http://schemas.openxmlformats.org/officeDocument/2006/relationships/hyperlink" Target="https://angular.io/guide/router#resolve-guard" TargetMode="External"/><Relationship Id="rId7" Type="http://schemas.openxmlformats.org/officeDocument/2006/relationships/hyperlink" Target="https://angular.io/guide/router#fragment"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hyperlink" Target="https://angular.io/guide/router#query-parameters" TargetMode="External"/><Relationship Id="rId5" Type="http://schemas.openxmlformats.org/officeDocument/2006/relationships/hyperlink" Target="https://angular.io/guide/router#optional-route-parameters" TargetMode="External"/><Relationship Id="rId10" Type="http://schemas.openxmlformats.org/officeDocument/2006/relationships/hyperlink" Target="https://angular.io/guide/router#child-routing-component" TargetMode="External"/><Relationship Id="rId4" Type="http://schemas.openxmlformats.org/officeDocument/2006/relationships/hyperlink" Target="https://angular.io/api/router/ParamMap" TargetMode="External"/><Relationship Id="rId9" Type="http://schemas.openxmlformats.org/officeDocument/2006/relationships/hyperlink" Target="https://angular.io/api/router/ActivatedRoute"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angular.io/api/router/RouteConfigLoadEnd" TargetMode="External"/><Relationship Id="rId3" Type="http://schemas.openxmlformats.org/officeDocument/2006/relationships/hyperlink" Target="https://angular.io/api/router/NavigationStart" TargetMode="External"/><Relationship Id="rId7" Type="http://schemas.openxmlformats.org/officeDocument/2006/relationships/hyperlink" Target="https://angular.io/guide/router#asynchronous-routing" TargetMode="External"/><Relationship Id="rId12" Type="http://schemas.openxmlformats.org/officeDocument/2006/relationships/hyperlink" Target="https://angular.io/api/router/NavigationError"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hyperlink" Target="https://angular.io/api/router/Router" TargetMode="External"/><Relationship Id="rId11" Type="http://schemas.openxmlformats.org/officeDocument/2006/relationships/hyperlink" Target="https://angular.io/guide/router#guards" TargetMode="External"/><Relationship Id="rId5" Type="http://schemas.openxmlformats.org/officeDocument/2006/relationships/hyperlink" Target="https://angular.io/api/router/RouteConfigLoadStart" TargetMode="External"/><Relationship Id="rId10" Type="http://schemas.openxmlformats.org/officeDocument/2006/relationships/hyperlink" Target="https://angular.io/api/router/NavigationCancel" TargetMode="External"/><Relationship Id="rId4" Type="http://schemas.openxmlformats.org/officeDocument/2006/relationships/hyperlink" Target="https://angular.io/api/router/RoutesRecognized" TargetMode="External"/><Relationship Id="rId9" Type="http://schemas.openxmlformats.org/officeDocument/2006/relationships/hyperlink" Target="https://angular.io/api/router/NavigationEnd"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4200/jokes;id=2"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4200/jokes-list;id=2/3"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hyperlink" Target="http://localhost:4200/jokes-list/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angular.io/api/router/RouterModule"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angular.io/api/router/Rout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a:t>Angular6</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3452" y="138331"/>
            <a:ext cx="6781921" cy="369332"/>
          </a:xfrm>
          <a:prstGeom prst="rect">
            <a:avLst/>
          </a:prstGeom>
          <a:noFill/>
        </p:spPr>
        <p:txBody>
          <a:bodyPr wrap="none" rtlCol="0">
            <a:spAutoFit/>
          </a:bodyPr>
          <a:lstStyle/>
          <a:p>
            <a:r>
              <a:rPr lang="en-US" dirty="0"/>
              <a:t>Create </a:t>
            </a:r>
            <a:r>
              <a:rPr lang="en-US" dirty="0" err="1"/>
              <a:t>JokeComponent</a:t>
            </a:r>
            <a:r>
              <a:rPr lang="en-US" dirty="0"/>
              <a:t>: ng g c joke --module="app-</a:t>
            </a:r>
            <a:r>
              <a:rPr lang="en-US" dirty="0" err="1"/>
              <a:t>routing.module.ts</a:t>
            </a:r>
            <a:r>
              <a:rPr lang="en-US" dirty="0"/>
              <a:t>"</a:t>
            </a:r>
          </a:p>
        </p:txBody>
      </p:sp>
      <p:sp>
        <p:nvSpPr>
          <p:cNvPr id="2" name="Rectangle 1"/>
          <p:cNvSpPr/>
          <p:nvPr/>
        </p:nvSpPr>
        <p:spPr>
          <a:xfrm>
            <a:off x="107504" y="548680"/>
            <a:ext cx="2946192" cy="6186309"/>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Joke.component.css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.main-card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a:t>
            </a:r>
            <a:r>
              <a:rPr lang="en-US" dirty="0">
                <a:solidFill>
                  <a:srgbClr val="D4D4D4"/>
                </a:solidFill>
                <a:latin typeface="Calibri" charset="0"/>
                <a:ea typeface="Calibri" charset="0"/>
                <a:cs typeface="Calibri" charset="0"/>
              </a:rPr>
              <a:t>{</a:t>
            </a:r>
          </a:p>
          <a:p>
            <a:r>
              <a:rPr lang="en-US" dirty="0">
                <a:solidFill>
                  <a:srgbClr val="6A9955"/>
                </a:solidFill>
                <a:latin typeface="Calibri" charset="0"/>
                <a:ea typeface="Calibri" charset="0"/>
                <a:cs typeface="Calibri" charset="0"/>
              </a:rPr>
              <a:t>/* width:50%;</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margin: auto; */</a:t>
            </a:r>
            <a:endParaRPr lang="en-US" dirty="0">
              <a:solidFill>
                <a:srgbClr val="D4D4D4"/>
              </a:solidFill>
              <a:latin typeface="Calibri" charset="0"/>
              <a:ea typeface="Calibri" charset="0"/>
              <a:cs typeface="Calibri" charset="0"/>
            </a:endParaRP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 </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#a99dac</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height</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 button</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#000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color</a:t>
            </a:r>
            <a:r>
              <a:rPr lang="en-US" dirty="0">
                <a:solidFill>
                  <a:srgbClr val="D4D4D4"/>
                </a:solidFill>
                <a:latin typeface="Calibri" charset="0"/>
                <a:ea typeface="Calibri" charset="0"/>
                <a:cs typeface="Calibri" charset="0"/>
              </a:rPr>
              <a:t>: </a:t>
            </a:r>
            <a:r>
              <a:rPr lang="en-US" dirty="0" err="1">
                <a:solidFill>
                  <a:srgbClr val="CE9178"/>
                </a:solidFill>
                <a:latin typeface="Calibri" charset="0"/>
                <a:ea typeface="Calibri" charset="0"/>
                <a:cs typeface="Calibri" charset="0"/>
              </a:rPr>
              <a:t>aliceblue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4" name="Rectangle 3"/>
          <p:cNvSpPr/>
          <p:nvPr/>
        </p:nvSpPr>
        <p:spPr>
          <a:xfrm>
            <a:off x="3131840" y="548680"/>
            <a:ext cx="2681536" cy="2862322"/>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card-hover</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background-color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bisque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crimson</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.card-text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5" name="Rectangle 4"/>
          <p:cNvSpPr/>
          <p:nvPr/>
        </p:nvSpPr>
        <p:spPr>
          <a:xfrm>
            <a:off x="3131840" y="3697683"/>
            <a:ext cx="4032448" cy="3139321"/>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 </a:t>
            </a:r>
            <a:r>
              <a:rPr lang="en-US" dirty="0">
                <a:solidFill>
                  <a:srgbClr val="CE9178"/>
                </a:solidFill>
                <a:latin typeface="Calibri" charset="0"/>
                <a:ea typeface="Calibri" charset="0"/>
                <a:cs typeface="Calibri" charset="0"/>
              </a:rPr>
              <a:t>"card"</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r>
              <a:rPr lang="en-US" dirty="0" err="1">
                <a:solidFill>
                  <a:srgbClr val="D4D4D4"/>
                </a:solidFill>
                <a:latin typeface="Calibri" charset="0"/>
                <a:ea typeface="Calibri" charset="0"/>
                <a:cs typeface="Calibri" charset="0"/>
              </a:rPr>
              <a:t>joke?.setup</a:t>
            </a:r>
            <a:r>
              <a:rPr lang="en-US" dirty="0">
                <a:solidFill>
                  <a:srgbClr val="D4D4D4"/>
                </a:solidFill>
                <a:latin typeface="Calibri" charset="0"/>
                <a:ea typeface="Calibri" charset="0"/>
                <a:cs typeface="Calibri" charset="0"/>
              </a:rPr>
              <a: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'card-text'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[hidden]</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joke?.hide</a:t>
            </a:r>
            <a:r>
              <a:rPr lang="en-US" dirty="0">
                <a:solidFill>
                  <a:srgbClr val="CE9178"/>
                </a:solidFill>
                <a:latin typeface="Calibri" charset="0"/>
                <a:ea typeface="Calibri" charset="0"/>
                <a:cs typeface="Calibri" charset="0"/>
              </a:rPr>
              <a:t>"</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r>
              <a:rPr lang="en-US" dirty="0" err="1">
                <a:solidFill>
                  <a:srgbClr val="D4D4D4"/>
                </a:solidFill>
                <a:latin typeface="Calibri" charset="0"/>
                <a:ea typeface="Calibri" charset="0"/>
                <a:cs typeface="Calibri" charset="0"/>
              </a:rPr>
              <a:t>joke?.line</a:t>
            </a:r>
            <a:r>
              <a:rPr lang="en-US" dirty="0">
                <a:solidFill>
                  <a:srgbClr val="D4D4D4"/>
                </a:solidFill>
                <a:latin typeface="Calibri" charset="0"/>
                <a:ea typeface="Calibri" charset="0"/>
                <a:cs typeface="Calibri" charset="0"/>
              </a:rPr>
              <a: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p</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(click)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"toggle()"</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Toggle </a:t>
            </a:r>
            <a:r>
              <a:rPr lang="en-US" dirty="0" err="1">
                <a:solidFill>
                  <a:srgbClr val="D4D4D4"/>
                </a:solidFill>
                <a:latin typeface="Calibri" charset="0"/>
                <a:ea typeface="Calibri" charset="0"/>
                <a:cs typeface="Calibri" charset="0"/>
              </a:rPr>
              <a:t>PunchLine</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style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'margin-bottom: 10px;'</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ng-content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ng-content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br>
              <a:rPr lang="en-US" dirty="0">
                <a:solidFill>
                  <a:srgbClr val="D4D4D4"/>
                </a:solidFill>
                <a:latin typeface="Calibri" charset="0"/>
                <a:ea typeface="Calibri" charset="0"/>
                <a:cs typeface="Calibri" charset="0"/>
              </a:rPr>
            </a:b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6018691" y="586118"/>
            <a:ext cx="2873789" cy="2585323"/>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JokeComponent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Input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toggle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12435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616" y="260648"/>
            <a:ext cx="7547131" cy="369332"/>
          </a:xfrm>
          <a:prstGeom prst="rect">
            <a:avLst/>
          </a:prstGeom>
          <a:noFill/>
        </p:spPr>
        <p:txBody>
          <a:bodyPr wrap="none" rtlCol="0">
            <a:spAutoFit/>
          </a:bodyPr>
          <a:lstStyle/>
          <a:p>
            <a:r>
              <a:rPr lang="en-US" dirty="0"/>
              <a:t>Create </a:t>
            </a:r>
            <a:r>
              <a:rPr lang="en-US" dirty="0" err="1"/>
              <a:t>JokeListComponent</a:t>
            </a:r>
            <a:r>
              <a:rPr lang="en-US" dirty="0"/>
              <a:t>: ng g c </a:t>
            </a:r>
            <a:r>
              <a:rPr lang="en-US" dirty="0" err="1"/>
              <a:t>jokeform</a:t>
            </a:r>
            <a:r>
              <a:rPr lang="en-US" dirty="0"/>
              <a:t> --module="app-</a:t>
            </a:r>
            <a:r>
              <a:rPr lang="en-US" dirty="0" err="1"/>
              <a:t>routing.module.ts</a:t>
            </a:r>
            <a:r>
              <a:rPr lang="en-US" dirty="0"/>
              <a:t>"</a:t>
            </a:r>
          </a:p>
        </p:txBody>
      </p:sp>
      <p:sp>
        <p:nvSpPr>
          <p:cNvPr id="6" name="Rectangle 5"/>
          <p:cNvSpPr/>
          <p:nvPr/>
        </p:nvSpPr>
        <p:spPr>
          <a:xfrm>
            <a:off x="473835" y="836712"/>
            <a:ext cx="3522102" cy="2585323"/>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h3</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background</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rgba</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120</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250</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150</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0.7</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width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70%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40px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4px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chocolate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chocolate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9" name="Rectangle 8"/>
          <p:cNvSpPr/>
          <p:nvPr/>
        </p:nvSpPr>
        <p:spPr>
          <a:xfrm>
            <a:off x="5148064" y="836712"/>
            <a:ext cx="2808312" cy="3693319"/>
          </a:xfrm>
          <a:prstGeom prst="rect">
            <a:avLst/>
          </a:prstGeom>
          <a:ln>
            <a:solidFill>
              <a:schemeClr val="accent1"/>
            </a:solidFill>
          </a:ln>
        </p:spPr>
        <p:txBody>
          <a:bodyPr wrap="square">
            <a:spAutoFit/>
          </a:bodyPr>
          <a:lstStyle/>
          <a:p>
            <a:r>
              <a:rPr lang="en-US">
                <a:solidFill>
                  <a:srgbClr val="D7BA7D"/>
                </a:solidFill>
                <a:latin typeface="Calibri" charset="0"/>
                <a:ea typeface="Calibri" charset="0"/>
                <a:cs typeface="Calibri" charset="0"/>
              </a:rPr>
              <a:t>.card</a:t>
            </a:r>
            <a:r>
              <a:rPr lang="en-US">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width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70%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font-size</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background-color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gray</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transition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1s</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ease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height</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auto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.selected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border</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3px</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solid</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green</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Tree>
    <p:extLst>
      <p:ext uri="{BB962C8B-B14F-4D97-AF65-F5344CB8AC3E}">
        <p14:creationId xmlns:p14="http://schemas.microsoft.com/office/powerpoint/2010/main" val="18433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744534" cy="369332"/>
          </a:xfrm>
          <a:prstGeom prst="rect">
            <a:avLst/>
          </a:prstGeom>
          <a:noFill/>
        </p:spPr>
        <p:txBody>
          <a:bodyPr wrap="none" rtlCol="0">
            <a:spAutoFit/>
          </a:bodyPr>
          <a:lstStyle/>
          <a:p>
            <a:r>
              <a:rPr lang="en-US" dirty="0"/>
              <a:t>Create </a:t>
            </a:r>
            <a:r>
              <a:rPr lang="en-US" dirty="0" err="1"/>
              <a:t>JokeListComponent</a:t>
            </a:r>
            <a:r>
              <a:rPr lang="en-US" dirty="0"/>
              <a:t>:</a:t>
            </a:r>
          </a:p>
        </p:txBody>
      </p:sp>
      <p:sp>
        <p:nvSpPr>
          <p:cNvPr id="2" name="Rectangle 1"/>
          <p:cNvSpPr/>
          <p:nvPr/>
        </p:nvSpPr>
        <p:spPr>
          <a:xfrm>
            <a:off x="4502473" y="731187"/>
            <a:ext cx="4572000" cy="5909310"/>
          </a:xfrm>
          <a:prstGeom prst="rect">
            <a:avLst/>
          </a:prstGeom>
          <a:ln>
            <a:solidFill>
              <a:schemeClr val="accent1"/>
            </a:solidFill>
          </a:ln>
        </p:spPr>
        <p:txBody>
          <a:bodyPr>
            <a:spAutoFit/>
          </a:bodyPr>
          <a:lstStyle/>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"container"</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ngIf</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"editing"</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"card card-block"</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h4</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Edit joke</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h4</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form</a:t>
            </a:r>
            <a:r>
              <a:rPr lang="en-US" sz="1400" dirty="0">
                <a:solidFill>
                  <a:srgbClr val="D4D4D4"/>
                </a:solidFill>
                <a:latin typeface="Calibri" charset="0"/>
                <a:ea typeface="Calibri" charset="0"/>
                <a:cs typeface="Calibri" charset="0"/>
              </a:rPr>
              <a:t> </a:t>
            </a:r>
          </a:p>
          <a:p>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ngSubmit</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onsubmit</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err="1">
                <a:solidFill>
                  <a:srgbClr val="D4D4D4"/>
                </a:solidFill>
                <a:latin typeface="Calibri" charset="0"/>
                <a:ea typeface="Calibri" charset="0"/>
                <a:cs typeface="Calibri" charset="0"/>
              </a:rPr>
              <a:t>SetUp</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"setup"</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joke.setup</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err="1">
                <a:solidFill>
                  <a:srgbClr val="D4D4D4"/>
                </a:solidFill>
                <a:latin typeface="Calibri" charset="0"/>
                <a:ea typeface="Calibri" charset="0"/>
                <a:cs typeface="Calibri" charset="0"/>
              </a:rPr>
              <a:t>PunchLine</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"line"</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joke.line</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"form-group"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D4D4D4"/>
                </a:solidFill>
                <a:latin typeface="Calibri" charset="0"/>
                <a:ea typeface="Calibri" charset="0"/>
                <a:cs typeface="Calibri" charset="0"/>
              </a:rPr>
              <a:t>Category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input</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"text"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"form-control"</a:t>
            </a:r>
            <a:endParaRPr lang="en-US" sz="1400" dirty="0">
              <a:solidFill>
                <a:srgbClr val="D4D4D4"/>
              </a:solidFill>
              <a:latin typeface="Calibri" charset="0"/>
              <a:ea typeface="Calibri" charset="0"/>
              <a:cs typeface="Calibri" charset="0"/>
            </a:endParaRPr>
          </a:p>
          <a:p>
            <a:r>
              <a:rPr lang="en-US" sz="1400" dirty="0" err="1">
                <a:solidFill>
                  <a:srgbClr val="9CDCFE"/>
                </a:solidFill>
                <a:latin typeface="Calibri" charset="0"/>
                <a:ea typeface="Calibri" charset="0"/>
                <a:cs typeface="Calibri" charset="0"/>
              </a:rPr>
              <a:t>ngModel</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name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"category"</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a:t>
            </a:r>
            <a:r>
              <a:rPr lang="en-US" sz="1400" dirty="0" err="1">
                <a:solidFill>
                  <a:srgbClr val="9CDCFE"/>
                </a:solidFill>
                <a:latin typeface="Calibri" charset="0"/>
                <a:ea typeface="Calibri" charset="0"/>
                <a:cs typeface="Calibri" charset="0"/>
              </a:rPr>
              <a:t>ngModel</a:t>
            </a:r>
            <a:r>
              <a:rPr lang="en-US" sz="1400" dirty="0">
                <a:solidFill>
                  <a:srgbClr val="9CDCFE"/>
                </a:solidFill>
                <a:latin typeface="Calibri" charset="0"/>
                <a:ea typeface="Calibri" charset="0"/>
                <a:cs typeface="Calibri" charset="0"/>
              </a:rPr>
              <a:t>)]</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joke.category</a:t>
            </a:r>
            <a:r>
              <a:rPr lang="en-US" sz="1400" dirty="0">
                <a:solidFill>
                  <a:srgbClr val="CE9178"/>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button</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type</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"submit"</a:t>
            </a:r>
            <a:endParaRPr lang="en-US" sz="1400" dirty="0">
              <a:solidFill>
                <a:srgbClr val="D4D4D4"/>
              </a:solidFill>
              <a:latin typeface="Calibri" charset="0"/>
              <a:ea typeface="Calibri" charset="0"/>
              <a:cs typeface="Calibri" charset="0"/>
            </a:endParaRPr>
          </a:p>
          <a:p>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btn</a:t>
            </a:r>
            <a:r>
              <a:rPr lang="en-US" sz="1400" dirty="0">
                <a:solidFill>
                  <a:srgbClr val="CE9178"/>
                </a:solidFill>
                <a:latin typeface="Calibri" charset="0"/>
                <a:ea typeface="Calibri" charset="0"/>
                <a:cs typeface="Calibri" charset="0"/>
              </a:rPr>
              <a:t> </a:t>
            </a:r>
            <a:r>
              <a:rPr lang="en-US" sz="1400" dirty="0" err="1">
                <a:solidFill>
                  <a:srgbClr val="CE9178"/>
                </a:solidFill>
                <a:latin typeface="Calibri" charset="0"/>
                <a:ea typeface="Calibri" charset="0"/>
                <a:cs typeface="Calibri" charset="0"/>
              </a:rPr>
              <a:t>btn</a:t>
            </a:r>
            <a:r>
              <a:rPr lang="en-US" sz="1400" dirty="0">
                <a:solidFill>
                  <a:srgbClr val="CE9178"/>
                </a:solidFill>
                <a:latin typeface="Calibri" charset="0"/>
                <a:ea typeface="Calibri" charset="0"/>
                <a:cs typeface="Calibri" charset="0"/>
              </a:rPr>
              <a:t>-primary"</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Update</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button</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form</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 </a:t>
            </a:r>
          </a:p>
        </p:txBody>
      </p:sp>
      <p:sp>
        <p:nvSpPr>
          <p:cNvPr id="4" name="Rectangle 3"/>
          <p:cNvSpPr/>
          <p:nvPr/>
        </p:nvSpPr>
        <p:spPr>
          <a:xfrm>
            <a:off x="269776" y="731187"/>
            <a:ext cx="3942184" cy="5016758"/>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ngIf</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jokes?.length</a:t>
            </a:r>
            <a:r>
              <a:rPr lang="en-US" sz="1600" dirty="0">
                <a:solidFill>
                  <a:srgbClr val="CE9178"/>
                </a:solidFill>
                <a:latin typeface="Calibri" charset="0"/>
                <a:ea typeface="Calibri" charset="0"/>
                <a:cs typeface="Calibri" charset="0"/>
              </a:rPr>
              <a:t> &amp;&amp; !editing"</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"container"</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Jokes to have some fun : </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"row"</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ngFor</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"let j of jokes"</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"col-md-4"</a:t>
            </a:r>
            <a:r>
              <a:rPr lang="en-US" sz="1600" dirty="0">
                <a:solidFill>
                  <a:srgbClr val="D4D4D4"/>
                </a:solidFill>
                <a:latin typeface="Calibri" charset="0"/>
                <a:ea typeface="Calibri" charset="0"/>
                <a:cs typeface="Calibri" charset="0"/>
              </a:rPr>
              <a:t> </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app-joke</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[joke]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"delete(j)"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Delete</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style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'margin-bottom: 10px;'</a:t>
            </a:r>
            <a:r>
              <a:rPr lang="en-US" sz="1600" dirty="0">
                <a:solidFill>
                  <a:srgbClr val="808080"/>
                </a:solidFill>
                <a:latin typeface="Calibri" charset="0"/>
                <a:ea typeface="Calibri" charset="0"/>
                <a:cs typeface="Calibri" charset="0"/>
              </a:rPr>
              <a:t>&gt;&lt;/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"edit(j)"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Edit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style</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'margin-bottom: 10px;'</a:t>
            </a:r>
            <a:r>
              <a:rPr lang="en-US" sz="1600" dirty="0">
                <a:solidFill>
                  <a:srgbClr val="808080"/>
                </a:solidFill>
                <a:latin typeface="Calibri" charset="0"/>
                <a:ea typeface="Calibri" charset="0"/>
                <a:cs typeface="Calibri" charset="0"/>
              </a:rPr>
              <a:t>&gt;&lt;/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onselect</a:t>
            </a:r>
            <a:r>
              <a:rPr lang="en-US" sz="1600" dirty="0">
                <a:solidFill>
                  <a:srgbClr val="CE9178"/>
                </a:solidFill>
                <a:latin typeface="Calibri" charset="0"/>
                <a:ea typeface="Calibri" charset="0"/>
                <a:cs typeface="Calibri" charset="0"/>
              </a:rPr>
              <a:t>(j)"</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Detail</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button</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app-joke</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 </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"empty"</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a:t>
            </a:r>
            <a:r>
              <a:rPr lang="en-US" sz="1600" dirty="0" err="1">
                <a:solidFill>
                  <a:srgbClr val="9CDCFE"/>
                </a:solidFill>
                <a:latin typeface="Calibri" charset="0"/>
                <a:ea typeface="Calibri" charset="0"/>
                <a:cs typeface="Calibri" charset="0"/>
              </a:rPr>
              <a:t>ngIf</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jokes?.length</a:t>
            </a:r>
            <a:r>
              <a:rPr lang="en-US" sz="1600" dirty="0">
                <a:solidFill>
                  <a:srgbClr val="CE9178"/>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D4D4D4"/>
                </a:solidFill>
                <a:latin typeface="Calibri" charset="0"/>
                <a:ea typeface="Calibri" charset="0"/>
                <a:cs typeface="Calibri" charset="0"/>
              </a:rPr>
              <a:t>No jokes to display...</a:t>
            </a: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h3</a:t>
            </a:r>
            <a:r>
              <a:rPr lang="en-US" sz="1600" dirty="0">
                <a:solidFill>
                  <a:srgbClr val="808080"/>
                </a:solidFill>
                <a:latin typeface="Calibri" charset="0"/>
                <a:ea typeface="Calibri" charset="0"/>
                <a:cs typeface="Calibri" charset="0"/>
              </a:rPr>
              <a:t>&gt;</a:t>
            </a:r>
            <a:endParaRPr lang="en-US" sz="1600"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1079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744534" cy="369332"/>
          </a:xfrm>
          <a:prstGeom prst="rect">
            <a:avLst/>
          </a:prstGeom>
          <a:noFill/>
        </p:spPr>
        <p:txBody>
          <a:bodyPr wrap="none" rtlCol="0">
            <a:spAutoFit/>
          </a:bodyPr>
          <a:lstStyle/>
          <a:p>
            <a:r>
              <a:rPr lang="en-US" dirty="0"/>
              <a:t>Create </a:t>
            </a:r>
            <a:r>
              <a:rPr lang="en-US" dirty="0" err="1"/>
              <a:t>JokeListComponent</a:t>
            </a:r>
            <a:r>
              <a:rPr lang="en-US"/>
              <a:t>:</a:t>
            </a:r>
            <a:endParaRPr lang="en-US" dirty="0"/>
          </a:p>
        </p:txBody>
      </p:sp>
      <p:sp>
        <p:nvSpPr>
          <p:cNvPr id="4" name="Rectangle 3"/>
          <p:cNvSpPr/>
          <p:nvPr/>
        </p:nvSpPr>
        <p:spPr>
          <a:xfrm>
            <a:off x="1547664" y="631850"/>
            <a:ext cx="5832648" cy="5909310"/>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JokelistComponent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err="1">
                <a:solidFill>
                  <a:srgbClr val="9CDCFE"/>
                </a:solidFill>
                <a:latin typeface="Calibri" charset="0"/>
                <a:ea typeface="Calibri" charset="0"/>
                <a:cs typeface="Calibri" charset="0"/>
              </a:rPr>
              <a:t>jokes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editing</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boolean</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false</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selectedid</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number</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delete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deleteJoke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edit</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editing</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true</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onsubmit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editing</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false</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editJoke</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372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Configure Route</a:t>
            </a:r>
          </a:p>
        </p:txBody>
      </p:sp>
      <p:sp>
        <p:nvSpPr>
          <p:cNvPr id="3" name="Rectangle 2"/>
          <p:cNvSpPr/>
          <p:nvPr/>
        </p:nvSpPr>
        <p:spPr>
          <a:xfrm>
            <a:off x="251520" y="821611"/>
            <a:ext cx="8496944" cy="4801314"/>
          </a:xfrm>
          <a:prstGeom prst="rect">
            <a:avLst/>
          </a:prstGeom>
        </p:spPr>
        <p:txBody>
          <a:bodyPr wrap="square">
            <a:spAutoFit/>
          </a:bodyPr>
          <a:lstStyle/>
          <a:p>
            <a:pPr marL="285750" indent="-285750">
              <a:buFont typeface="Arial" charset="0"/>
              <a:buChar char="•"/>
            </a:pPr>
            <a:r>
              <a:rPr lang="en-US" dirty="0"/>
              <a:t>Open app-</a:t>
            </a:r>
            <a:r>
              <a:rPr lang="en-US" dirty="0" err="1"/>
              <a:t>routing.module.ts</a:t>
            </a:r>
            <a:r>
              <a:rPr lang="en-US" dirty="0"/>
              <a:t> and add paths to routes:[]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Now navigate to </a:t>
            </a:r>
            <a:r>
              <a:rPr lang="en-US" dirty="0" err="1"/>
              <a:t>url</a:t>
            </a:r>
            <a:r>
              <a:rPr lang="en-US" dirty="0"/>
              <a:t> and type following to see the respective components being displayed</a:t>
            </a:r>
            <a:br>
              <a:rPr lang="en-US" dirty="0"/>
            </a:br>
            <a:r>
              <a:rPr lang="en-US" dirty="0"/>
              <a:t>http://localhost:4200/create</a:t>
            </a:r>
            <a:br>
              <a:rPr lang="en-US" dirty="0"/>
            </a:br>
            <a:r>
              <a:rPr lang="en-US" dirty="0">
                <a:hlinkClick r:id="rId3"/>
              </a:rPr>
              <a:t>http://localhost:4200/jokes</a:t>
            </a:r>
            <a:endParaRPr lang="en-US" dirty="0"/>
          </a:p>
          <a:p>
            <a:pPr marL="285750" indent="-285750">
              <a:buFont typeface="Arial" charset="0"/>
              <a:buChar char="•"/>
            </a:pPr>
            <a:endParaRPr lang="en-US" dirty="0"/>
          </a:p>
          <a:p>
            <a:pPr marL="285750" indent="-285750">
              <a:buFont typeface="Arial" charset="0"/>
              <a:buChar char="•"/>
            </a:pPr>
            <a:r>
              <a:rPr lang="en-US" dirty="0"/>
              <a:t>&lt;router-outlet&gt;&lt;/router-outlet&gt; </a:t>
            </a:r>
            <a:br>
              <a:rPr lang="en-US" dirty="0"/>
            </a:br>
            <a:r>
              <a:rPr lang="en-US" dirty="0"/>
              <a:t>&lt;!-- Routed views go here --&gt;</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Angular knows to display the content as &lt;router-outlet&gt; is being configured in </a:t>
            </a:r>
            <a:r>
              <a:rPr lang="en-US" dirty="0" err="1"/>
              <a:t>app.component.html</a:t>
            </a:r>
            <a:r>
              <a:rPr lang="en-US" dirty="0"/>
              <a:t> file</a:t>
            </a:r>
          </a:p>
        </p:txBody>
      </p:sp>
      <p:sp>
        <p:nvSpPr>
          <p:cNvPr id="2" name="Rectangle 1"/>
          <p:cNvSpPr/>
          <p:nvPr/>
        </p:nvSpPr>
        <p:spPr>
          <a:xfrm>
            <a:off x="2123728" y="1261840"/>
            <a:ext cx="4752528" cy="1200329"/>
          </a:xfrm>
          <a:prstGeom prst="rect">
            <a:avLst/>
          </a:prstGeom>
          <a:ln>
            <a:solidFill>
              <a:schemeClr val="accent1"/>
            </a:solidFill>
          </a:ln>
        </p:spPr>
        <p:txBody>
          <a:bodyPr wrap="square">
            <a:spAutoFit/>
          </a:bodyPr>
          <a:lstStyle/>
          <a:p>
            <a:r>
              <a:rPr lang="en-US">
                <a:solidFill>
                  <a:srgbClr val="569CD6"/>
                </a:solidFill>
                <a:latin typeface="Calibri" charset="0"/>
                <a:ea typeface="Calibri" charset="0"/>
                <a:cs typeface="Calibri" charset="0"/>
              </a:rPr>
              <a:t>const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a:t>
            </a:r>
            <a:r>
              <a:rPr lang="en-US" dirty="0">
                <a:solidFill>
                  <a:srgbClr val="4EC9B0"/>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 [</a:t>
            </a:r>
          </a:p>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component:JokelistComponent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component:JokeformComponent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14624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Configure Links</a:t>
            </a:r>
          </a:p>
        </p:txBody>
      </p:sp>
      <p:sp>
        <p:nvSpPr>
          <p:cNvPr id="3" name="Rectangle 2"/>
          <p:cNvSpPr/>
          <p:nvPr/>
        </p:nvSpPr>
        <p:spPr>
          <a:xfrm>
            <a:off x="251520" y="692696"/>
            <a:ext cx="8496944" cy="6186309"/>
          </a:xfrm>
          <a:prstGeom prst="rect">
            <a:avLst/>
          </a:prstGeom>
        </p:spPr>
        <p:txBody>
          <a:bodyPr wrap="square">
            <a:spAutoFit/>
          </a:bodyPr>
          <a:lstStyle/>
          <a:p>
            <a:pPr marL="285750" indent="-285750">
              <a:buFont typeface="Arial" charset="0"/>
              <a:buChar char="•"/>
            </a:pPr>
            <a:r>
              <a:rPr lang="en-US" dirty="0"/>
              <a:t>Now update the </a:t>
            </a:r>
            <a:r>
              <a:rPr lang="en-US" dirty="0" err="1"/>
              <a:t>app.component.html</a:t>
            </a:r>
            <a:r>
              <a:rPr lang="en-US" dirty="0"/>
              <a:t> file to create links for the route paths configured</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The URL could arrive directly from the browser address bar. </a:t>
            </a:r>
          </a:p>
          <a:p>
            <a:pPr marL="285750" indent="-285750">
              <a:buFont typeface="Arial" charset="0"/>
              <a:buChar char="•"/>
            </a:pPr>
            <a:r>
              <a:rPr lang="en-US" dirty="0"/>
              <a:t>But most of the time you navigate as a result of some user action such as the click of an anchor tag as shown in code above</a:t>
            </a:r>
          </a:p>
          <a:p>
            <a:pPr marL="285750" indent="-285750">
              <a:buFont typeface="Arial" charset="0"/>
              <a:buChar char="•"/>
            </a:pPr>
            <a:r>
              <a:rPr lang="en-US" dirty="0"/>
              <a:t>Here “/” before path is important as we need relative path</a:t>
            </a:r>
          </a:p>
          <a:p>
            <a:pPr marL="285750" indent="-285750">
              <a:buFont typeface="Arial" charset="0"/>
              <a:buChar char="•"/>
            </a:pPr>
            <a:r>
              <a:rPr lang="en-US" dirty="0"/>
              <a:t>The </a:t>
            </a:r>
            <a:r>
              <a:rPr lang="en-US" dirty="0" err="1"/>
              <a:t>RouterLink</a:t>
            </a:r>
            <a:r>
              <a:rPr lang="en-US" dirty="0"/>
              <a:t> directives on the anchor tags give the router control over those elements. The navigation paths are fixed, so you can assign a string to the </a:t>
            </a:r>
            <a:r>
              <a:rPr lang="en-US" dirty="0" err="1"/>
              <a:t>routerLink</a:t>
            </a:r>
            <a:r>
              <a:rPr lang="en-US" dirty="0"/>
              <a:t> (a "one-time" binding). </a:t>
            </a:r>
          </a:p>
          <a:p>
            <a:pPr marL="285750" indent="-285750">
              <a:buFont typeface="Arial" charset="0"/>
              <a:buChar char="•"/>
            </a:pPr>
            <a:r>
              <a:rPr lang="en-US" dirty="0"/>
              <a:t>The </a:t>
            </a:r>
            <a:r>
              <a:rPr lang="en-US" dirty="0" err="1"/>
              <a:t>RouterLinkActive</a:t>
            </a:r>
            <a:r>
              <a:rPr lang="en-US" dirty="0"/>
              <a:t> directive on each anchor tag helps visually distinguish the anchor for the currently selected "active" route. The router adds the active CSS class to the element when the associated </a:t>
            </a:r>
            <a:r>
              <a:rPr lang="en-US" dirty="0" err="1"/>
              <a:t>RouterLink</a:t>
            </a:r>
            <a:r>
              <a:rPr lang="en-US" dirty="0"/>
              <a:t> becomes active. You can add this directive to the anchor or to its parent element.</a:t>
            </a:r>
            <a:br>
              <a:rPr lang="en-US" dirty="0"/>
            </a:br>
            <a:r>
              <a:rPr lang="en-US" dirty="0"/>
              <a:t> </a:t>
            </a:r>
          </a:p>
        </p:txBody>
      </p:sp>
      <p:sp>
        <p:nvSpPr>
          <p:cNvPr id="4" name="Rectangle 3"/>
          <p:cNvSpPr/>
          <p:nvPr/>
        </p:nvSpPr>
        <p:spPr>
          <a:xfrm>
            <a:off x="1021033" y="1484784"/>
            <a:ext cx="7151367" cy="1754326"/>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app-header</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app-header</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"container"</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 </a:t>
            </a: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List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Create Joke</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203472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Wild Card Routes</a:t>
            </a:r>
          </a:p>
        </p:txBody>
      </p:sp>
      <p:sp>
        <p:nvSpPr>
          <p:cNvPr id="3" name="Rectangle 2"/>
          <p:cNvSpPr/>
          <p:nvPr/>
        </p:nvSpPr>
        <p:spPr>
          <a:xfrm>
            <a:off x="251520" y="692696"/>
            <a:ext cx="8496944" cy="4801314"/>
          </a:xfrm>
          <a:prstGeom prst="rect">
            <a:avLst/>
          </a:prstGeom>
        </p:spPr>
        <p:txBody>
          <a:bodyPr wrap="square">
            <a:spAutoFit/>
          </a:bodyPr>
          <a:lstStyle/>
          <a:p>
            <a:pPr marL="285750" indent="-285750">
              <a:buFont typeface="Arial" charset="0"/>
              <a:buChar char="•"/>
            </a:pPr>
            <a:r>
              <a:rPr lang="en-US" dirty="0"/>
              <a:t>Now if we route to any other path apart from configured we get error cannot match any routes. </a:t>
            </a:r>
          </a:p>
          <a:p>
            <a:pPr marL="285750" indent="-285750">
              <a:buFont typeface="Arial" charset="0"/>
              <a:buChar char="•"/>
            </a:pPr>
            <a:r>
              <a:rPr lang="en-US" dirty="0"/>
              <a:t>To handle  all other routes apart from one’s configured use wild route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Create </a:t>
            </a:r>
            <a:r>
              <a:rPr lang="en-US" dirty="0" err="1"/>
              <a:t>PageNotFoundComponent</a:t>
            </a:r>
            <a:r>
              <a:rPr lang="en-US" dirty="0"/>
              <a:t> : ng g c </a:t>
            </a:r>
            <a:r>
              <a:rPr lang="en-US" dirty="0" err="1"/>
              <a:t>pagenotfound</a:t>
            </a:r>
            <a:r>
              <a:rPr lang="en-US" dirty="0"/>
              <a:t> and update as follows:</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latin typeface="Roboto" charset="0"/>
              </a:rPr>
              <a:t>Router selects this route if requested URL doesn't match any paths for routes defined earlier in the configuration.</a:t>
            </a:r>
            <a:endParaRPr lang="en-US" dirty="0"/>
          </a:p>
          <a:p>
            <a:pPr marL="285750" indent="-285750">
              <a:buFont typeface="Arial" charset="0"/>
              <a:buChar char="•"/>
            </a:pPr>
            <a:endParaRPr lang="en-US" dirty="0"/>
          </a:p>
        </p:txBody>
      </p:sp>
      <p:sp>
        <p:nvSpPr>
          <p:cNvPr id="2" name="Rectangle 1"/>
          <p:cNvSpPr/>
          <p:nvPr/>
        </p:nvSpPr>
        <p:spPr>
          <a:xfrm>
            <a:off x="971600" y="1617767"/>
            <a:ext cx="6696744" cy="369332"/>
          </a:xfrm>
          <a:prstGeom prst="rect">
            <a:avLst/>
          </a:prstGeom>
        </p:spPr>
        <p:txBody>
          <a:bodyPr wrap="square">
            <a:spAutoFit/>
          </a:bodyPr>
          <a:lstStyle/>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component:PagenotfoundComponent</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5" name="Rectangle 4"/>
          <p:cNvSpPr/>
          <p:nvPr/>
        </p:nvSpPr>
        <p:spPr>
          <a:xfrm>
            <a:off x="827584" y="2610778"/>
            <a:ext cx="3816424" cy="1754326"/>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"main"</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h1</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This page does not exist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h1</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Click here to go to main page</a:t>
            </a: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808080"/>
                </a:solidFill>
                <a:latin typeface="Calibri" charset="0"/>
                <a:ea typeface="Calibri" charset="0"/>
                <a:cs typeface="Calibri" charset="0"/>
              </a:rPr>
              <a:t>&gt;</a:t>
            </a:r>
            <a:r>
              <a:rPr lang="en-US" dirty="0" err="1">
                <a:solidFill>
                  <a:srgbClr val="D4D4D4"/>
                </a:solidFill>
                <a:latin typeface="Calibri" charset="0"/>
                <a:ea typeface="Calibri" charset="0"/>
                <a:cs typeface="Calibri" charset="0"/>
              </a:rPr>
              <a:t>MainPage</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5311207" y="2815768"/>
            <a:ext cx="1925089" cy="1477328"/>
          </a:xfrm>
          <a:prstGeom prst="rect">
            <a:avLst/>
          </a:prstGeom>
          <a:ln>
            <a:solidFill>
              <a:schemeClr val="accent1"/>
            </a:solidFill>
          </a:ln>
        </p:spPr>
        <p:txBody>
          <a:bodyPr wrap="square">
            <a:spAutoFit/>
          </a:bodyPr>
          <a:lstStyle/>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brown</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4926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Router Configuration Order</a:t>
            </a:r>
          </a:p>
        </p:txBody>
      </p:sp>
      <p:sp>
        <p:nvSpPr>
          <p:cNvPr id="3" name="Rectangle 2"/>
          <p:cNvSpPr/>
          <p:nvPr/>
        </p:nvSpPr>
        <p:spPr>
          <a:xfrm>
            <a:off x="251520" y="821611"/>
            <a:ext cx="8496944" cy="3970318"/>
          </a:xfrm>
          <a:prstGeom prst="rect">
            <a:avLst/>
          </a:prstGeom>
        </p:spPr>
        <p:txBody>
          <a:bodyPr wrap="square">
            <a:spAutoFit/>
          </a:bodyPr>
          <a:lstStyle/>
          <a:p>
            <a:pPr marL="285750" indent="-285750" algn="just">
              <a:buFont typeface="Arial" charset="0"/>
              <a:buChar char="•"/>
            </a:pPr>
            <a:r>
              <a:rPr lang="en-US" dirty="0"/>
              <a:t>The order of the routes in the configuration matters and this is by design. </a:t>
            </a:r>
          </a:p>
          <a:p>
            <a:pPr marL="285750" indent="-285750" algn="just">
              <a:buFont typeface="Arial" charset="0"/>
              <a:buChar char="•"/>
            </a:pPr>
            <a:r>
              <a:rPr lang="en-US" dirty="0"/>
              <a:t>The router uses a first-match wins strategy when matching routes, so more specific routes should be placed above less specific routes. </a:t>
            </a:r>
          </a:p>
          <a:p>
            <a:pPr marL="285750" indent="-285750" algn="just">
              <a:buFont typeface="Arial" charset="0"/>
              <a:buChar char="•"/>
            </a:pPr>
            <a:r>
              <a:rPr lang="en-US" dirty="0"/>
              <a:t>In the configuration above, routes with a static path are listed first, followed by an empty path route, that matches the default route. </a:t>
            </a:r>
          </a:p>
          <a:p>
            <a:pPr marL="285750" indent="-285750" algn="just">
              <a:buFont typeface="Arial" charset="0"/>
              <a:buChar char="•"/>
            </a:pPr>
            <a:r>
              <a:rPr lang="en-US" dirty="0"/>
              <a:t>The wildcard route comes last because it matches every URL and should be selected only if no other routes are matched first.</a:t>
            </a:r>
          </a:p>
          <a:p>
            <a:pPr marL="285750" indent="-285750" algn="just">
              <a:buFont typeface="Arial" charset="0"/>
              <a:buChar char="•"/>
            </a:pPr>
            <a:r>
              <a:rPr lang="en-US" dirty="0"/>
              <a:t>If you need to see what events are happening during the navigation lifecycle, there is the </a:t>
            </a:r>
            <a:r>
              <a:rPr lang="en-US" dirty="0" err="1"/>
              <a:t>enableTracing</a:t>
            </a:r>
            <a:r>
              <a:rPr lang="en-US" dirty="0"/>
              <a:t> option as part of the router's default configuration. </a:t>
            </a:r>
          </a:p>
          <a:p>
            <a:pPr marL="285750" indent="-285750" algn="just">
              <a:buFont typeface="Arial" charset="0"/>
              <a:buChar char="•"/>
            </a:pPr>
            <a:r>
              <a:rPr lang="en-US" dirty="0"/>
              <a:t>This outputs each router event that took place during each navigation lifecycle to the browser console. </a:t>
            </a:r>
          </a:p>
          <a:p>
            <a:pPr marL="285750" indent="-285750" algn="just">
              <a:buFont typeface="Arial" charset="0"/>
              <a:buChar char="•"/>
            </a:pPr>
            <a:r>
              <a:rPr lang="en-US" dirty="0"/>
              <a:t>This should only be used for debugging purposes. </a:t>
            </a:r>
          </a:p>
          <a:p>
            <a:pPr marL="285750" indent="-285750" algn="just">
              <a:buFont typeface="Arial" charset="0"/>
              <a:buChar char="•"/>
            </a:pPr>
            <a:r>
              <a:rPr lang="en-US" dirty="0"/>
              <a:t>You set the </a:t>
            </a:r>
            <a:r>
              <a:rPr lang="en-US" dirty="0" err="1"/>
              <a:t>enableTracing</a:t>
            </a:r>
            <a:r>
              <a:rPr lang="en-US" dirty="0"/>
              <a:t>: true option in the object passed as the second argument to the </a:t>
            </a:r>
            <a:r>
              <a:rPr lang="en-US" dirty="0" err="1"/>
              <a:t>RouterModule.forRoot</a:t>
            </a:r>
            <a:r>
              <a:rPr lang="en-US" dirty="0"/>
              <a:t>() method.</a:t>
            </a:r>
          </a:p>
        </p:txBody>
      </p:sp>
    </p:spTree>
    <p:extLst>
      <p:ext uri="{BB962C8B-B14F-4D97-AF65-F5344CB8AC3E}">
        <p14:creationId xmlns:p14="http://schemas.microsoft.com/office/powerpoint/2010/main" val="208148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Default Path</a:t>
            </a:r>
          </a:p>
        </p:txBody>
      </p:sp>
      <p:sp>
        <p:nvSpPr>
          <p:cNvPr id="3" name="Rectangle 2"/>
          <p:cNvSpPr/>
          <p:nvPr/>
        </p:nvSpPr>
        <p:spPr>
          <a:xfrm>
            <a:off x="251520" y="692696"/>
            <a:ext cx="8496944" cy="3139321"/>
          </a:xfrm>
          <a:prstGeom prst="rect">
            <a:avLst/>
          </a:prstGeom>
        </p:spPr>
        <p:txBody>
          <a:bodyPr wrap="square">
            <a:spAutoFit/>
          </a:bodyPr>
          <a:lstStyle/>
          <a:p>
            <a:pPr marL="285750" indent="-285750">
              <a:buFont typeface="Arial" charset="0"/>
              <a:buChar char="•"/>
            </a:pPr>
            <a:r>
              <a:rPr lang="en-US" dirty="0"/>
              <a:t>When first the page loads, show the default page.</a:t>
            </a:r>
          </a:p>
          <a:p>
            <a:pPr marL="285750" indent="-285750">
              <a:buFont typeface="Arial" charset="0"/>
              <a:buChar char="•"/>
            </a:pPr>
            <a:r>
              <a:rPr lang="en-US" dirty="0"/>
              <a:t>To achieve this we create a empty path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The </a:t>
            </a:r>
            <a:r>
              <a:rPr lang="en-US" dirty="0" err="1"/>
              <a:t>redirectTo</a:t>
            </a:r>
            <a:r>
              <a:rPr lang="en-US" dirty="0"/>
              <a:t> property describes the path we want to redirect this user to if they navigate to this URL.	</a:t>
            </a:r>
          </a:p>
          <a:p>
            <a:pPr marL="285750" indent="-285750">
              <a:buFont typeface="Arial" charset="0"/>
              <a:buChar char="•"/>
            </a:pPr>
            <a:r>
              <a:rPr lang="en-US" dirty="0"/>
              <a:t>Now if the user visits the root (empty) URL they are redirected to /jokes instead.</a:t>
            </a:r>
          </a:p>
          <a:p>
            <a:pPr marL="285750" indent="-285750">
              <a:buFont typeface="Arial" charset="0"/>
              <a:buChar char="•"/>
            </a:pPr>
            <a:r>
              <a:rPr lang="en-US" dirty="0"/>
              <a:t>For the special case of an empty URL we also need to add the </a:t>
            </a:r>
            <a:r>
              <a:rPr lang="en-US" dirty="0" err="1"/>
              <a:t>pathMatch</a:t>
            </a:r>
            <a:r>
              <a:rPr lang="en-US" dirty="0"/>
              <a:t>: 'full' property so Angular knows it should be matching exactly the empty string and not partially the empty string.</a:t>
            </a:r>
          </a:p>
        </p:txBody>
      </p:sp>
      <p:sp>
        <p:nvSpPr>
          <p:cNvPr id="4" name="Rectangle 3"/>
          <p:cNvSpPr/>
          <p:nvPr/>
        </p:nvSpPr>
        <p:spPr>
          <a:xfrm>
            <a:off x="1594520" y="1398786"/>
            <a:ext cx="4572000" cy="369332"/>
          </a:xfrm>
          <a:prstGeom prst="rect">
            <a:avLst/>
          </a:prstGeom>
          <a:ln>
            <a:solidFill>
              <a:schemeClr val="accent1"/>
            </a:solidFill>
          </a:ln>
        </p:spPr>
        <p:txBody>
          <a:bodyPr>
            <a:spAutoFit/>
          </a:bodyPr>
          <a:lstStyle/>
          <a:p>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redirectTo</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pathMatch</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'full'</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04591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 Parameters</a:t>
            </a:r>
          </a:p>
        </p:txBody>
      </p:sp>
      <p:sp>
        <p:nvSpPr>
          <p:cNvPr id="3" name="Rectangle 2"/>
          <p:cNvSpPr/>
          <p:nvPr/>
        </p:nvSpPr>
        <p:spPr>
          <a:xfrm>
            <a:off x="251520" y="692696"/>
            <a:ext cx="8496944" cy="3970318"/>
          </a:xfrm>
          <a:prstGeom prst="rect">
            <a:avLst/>
          </a:prstGeom>
        </p:spPr>
        <p:txBody>
          <a:bodyPr wrap="square">
            <a:spAutoFit/>
          </a:bodyPr>
          <a:lstStyle/>
          <a:p>
            <a:pPr marL="285750" indent="-285750">
              <a:buFont typeface="Arial" charset="0"/>
              <a:buChar char="•"/>
            </a:pPr>
            <a:r>
              <a:rPr lang="en-US" dirty="0"/>
              <a:t>Sometimes we need part of the path in one or more of our routes (the URLs) to be a variable, a common example of this is an ID.</a:t>
            </a:r>
          </a:p>
          <a:p>
            <a:pPr marL="285750" indent="-285750">
              <a:buFont typeface="Arial" charset="0"/>
              <a:buChar char="•"/>
            </a:pPr>
            <a:r>
              <a:rPr lang="en-US" dirty="0"/>
              <a:t>That’s called a </a:t>
            </a:r>
            <a:r>
              <a:rPr lang="en-US" dirty="0" err="1"/>
              <a:t>parameterised</a:t>
            </a:r>
            <a:r>
              <a:rPr lang="en-US" dirty="0"/>
              <a:t> route and we would implement it like so:</a:t>
            </a:r>
          </a:p>
          <a:p>
            <a:pPr lvl="2"/>
            <a:r>
              <a:rPr lang="en-US" b="1" dirty="0" err="1"/>
              <a:t>const</a:t>
            </a:r>
            <a:r>
              <a:rPr lang="en-US" dirty="0"/>
              <a:t> routes: Routes = [</a:t>
            </a:r>
          </a:p>
          <a:p>
            <a:pPr lvl="2"/>
            <a:r>
              <a:rPr lang="en-US" dirty="0"/>
              <a:t> { path: jokes/:id', component: </a:t>
            </a:r>
            <a:r>
              <a:rPr lang="en-US" dirty="0" err="1"/>
              <a:t>JokedetailComponent</a:t>
            </a:r>
            <a:r>
              <a:rPr lang="en-US" dirty="0"/>
              <a:t> } </a:t>
            </a:r>
          </a:p>
          <a:p>
            <a:pPr lvl="2"/>
            <a:r>
              <a:rPr lang="pt-BR" dirty="0"/>
              <a:t>];</a:t>
            </a:r>
          </a:p>
          <a:p>
            <a:pPr marL="285750" indent="-285750">
              <a:buFont typeface="Arial" charset="0"/>
              <a:buChar char="•"/>
            </a:pPr>
            <a:r>
              <a:rPr lang="pt-BR" dirty="0"/>
              <a:t>The path </a:t>
            </a:r>
            <a:r>
              <a:rPr lang="pt-BR" dirty="0" err="1"/>
              <a:t>has</a:t>
            </a:r>
            <a:r>
              <a:rPr lang="pt-BR" dirty="0"/>
              <a:t> a </a:t>
            </a:r>
            <a:r>
              <a:rPr lang="pt-BR" dirty="0" err="1"/>
              <a:t>variable</a:t>
            </a:r>
            <a:r>
              <a:rPr lang="pt-BR" dirty="0"/>
              <a:t> </a:t>
            </a:r>
            <a:r>
              <a:rPr lang="pt-BR" dirty="0" err="1"/>
              <a:t>called</a:t>
            </a:r>
            <a:r>
              <a:rPr lang="pt-BR" dirty="0"/>
              <a:t> id, </a:t>
            </a:r>
            <a:r>
              <a:rPr lang="pt-BR" dirty="0" err="1"/>
              <a:t>we</a:t>
            </a:r>
            <a:r>
              <a:rPr lang="pt-BR" dirty="0"/>
              <a:t> </a:t>
            </a:r>
            <a:r>
              <a:rPr lang="pt-BR" dirty="0" err="1"/>
              <a:t>know</a:t>
            </a:r>
            <a:r>
              <a:rPr lang="pt-BR" dirty="0"/>
              <a:t> </a:t>
            </a:r>
            <a:r>
              <a:rPr lang="pt-BR" dirty="0" err="1"/>
              <a:t>it’s</a:t>
            </a:r>
            <a:r>
              <a:rPr lang="pt-BR" dirty="0"/>
              <a:t> a </a:t>
            </a:r>
            <a:r>
              <a:rPr lang="pt-BR" dirty="0" err="1"/>
              <a:t>variable</a:t>
            </a:r>
            <a:r>
              <a:rPr lang="pt-BR" dirty="0"/>
              <a:t> </a:t>
            </a:r>
            <a:r>
              <a:rPr lang="pt-BR" dirty="0" err="1"/>
              <a:t>since</a:t>
            </a:r>
            <a:r>
              <a:rPr lang="pt-BR" dirty="0"/>
              <a:t> it </a:t>
            </a:r>
            <a:r>
              <a:rPr lang="pt-BR" dirty="0" err="1"/>
              <a:t>begins</a:t>
            </a:r>
            <a:r>
              <a:rPr lang="pt-BR" dirty="0"/>
              <a:t> </a:t>
            </a:r>
            <a:r>
              <a:rPr lang="pt-BR" dirty="0" err="1"/>
              <a:t>with</a:t>
            </a:r>
            <a:r>
              <a:rPr lang="pt-BR" dirty="0"/>
              <a:t> a </a:t>
            </a:r>
            <a:r>
              <a:rPr lang="pt-BR" dirty="0" err="1"/>
              <a:t>colon</a:t>
            </a:r>
            <a:r>
              <a:rPr lang="pt-BR" dirty="0"/>
              <a:t> : </a:t>
            </a:r>
          </a:p>
          <a:p>
            <a:pPr marL="285750" indent="-285750">
              <a:buFont typeface="Arial" charset="0"/>
              <a:buChar char="•"/>
            </a:pPr>
            <a:r>
              <a:rPr lang="pt-BR" dirty="0"/>
              <a:t>A path </a:t>
            </a:r>
            <a:r>
              <a:rPr lang="pt-BR" dirty="0" err="1"/>
              <a:t>can</a:t>
            </a:r>
            <a:r>
              <a:rPr lang="pt-BR" dirty="0"/>
              <a:t> </a:t>
            </a:r>
            <a:r>
              <a:rPr lang="pt-BR" dirty="0" err="1"/>
              <a:t>have</a:t>
            </a:r>
            <a:r>
              <a:rPr lang="pt-BR" dirty="0"/>
              <a:t> </a:t>
            </a:r>
            <a:r>
              <a:rPr lang="pt-BR" dirty="0" err="1"/>
              <a:t>any</a:t>
            </a:r>
            <a:r>
              <a:rPr lang="pt-BR" dirty="0"/>
              <a:t> </a:t>
            </a:r>
            <a:r>
              <a:rPr lang="pt-BR" dirty="0" err="1"/>
              <a:t>number</a:t>
            </a:r>
            <a:r>
              <a:rPr lang="pt-BR" dirty="0"/>
              <a:t> </a:t>
            </a:r>
            <a:r>
              <a:rPr lang="pt-BR" dirty="0" err="1"/>
              <a:t>of</a:t>
            </a:r>
            <a:r>
              <a:rPr lang="pt-BR" dirty="0"/>
              <a:t> </a:t>
            </a:r>
            <a:r>
              <a:rPr lang="pt-BR" dirty="0" err="1"/>
              <a:t>variables</a:t>
            </a:r>
            <a:r>
              <a:rPr lang="pt-BR" dirty="0"/>
              <a:t> as </a:t>
            </a:r>
            <a:r>
              <a:rPr lang="pt-BR" dirty="0" err="1"/>
              <a:t>long</a:t>
            </a:r>
            <a:r>
              <a:rPr lang="pt-BR" dirty="0"/>
              <a:t> as </a:t>
            </a:r>
            <a:r>
              <a:rPr lang="pt-BR" dirty="0" err="1"/>
              <a:t>they</a:t>
            </a:r>
            <a:r>
              <a:rPr lang="pt-BR" dirty="0"/>
              <a:t> </a:t>
            </a:r>
            <a:r>
              <a:rPr lang="pt-BR" dirty="0" err="1"/>
              <a:t>all</a:t>
            </a:r>
            <a:r>
              <a:rPr lang="pt-BR" dirty="0"/>
              <a:t> start </a:t>
            </a:r>
            <a:r>
              <a:rPr lang="pt-BR" dirty="0" err="1"/>
              <a:t>with</a:t>
            </a:r>
            <a:r>
              <a:rPr lang="pt-BR" dirty="0"/>
              <a:t> : </a:t>
            </a:r>
            <a:r>
              <a:rPr lang="pt-BR" dirty="0" err="1"/>
              <a:t>and</a:t>
            </a:r>
            <a:r>
              <a:rPr lang="pt-BR" dirty="0"/>
              <a:t> </a:t>
            </a:r>
            <a:r>
              <a:rPr lang="pt-BR" dirty="0" err="1"/>
              <a:t>have</a:t>
            </a:r>
            <a:r>
              <a:rPr lang="pt-BR" dirty="0"/>
              <a:t> </a:t>
            </a:r>
            <a:r>
              <a:rPr lang="pt-BR" dirty="0" err="1"/>
              <a:t>different</a:t>
            </a:r>
            <a:r>
              <a:rPr lang="pt-BR" dirty="0"/>
              <a:t> </a:t>
            </a:r>
            <a:r>
              <a:rPr lang="pt-BR" dirty="0" err="1"/>
              <a:t>names</a:t>
            </a:r>
            <a:r>
              <a:rPr lang="pt-BR" dirty="0"/>
              <a:t>.</a:t>
            </a:r>
          </a:p>
          <a:p>
            <a:pPr marL="285750" indent="-285750">
              <a:buFont typeface="Arial" charset="0"/>
              <a:buChar char="•"/>
            </a:pPr>
            <a:endParaRPr lang="pt-BR" dirty="0"/>
          </a:p>
          <a:p>
            <a:pPr marL="285750" indent="-285750">
              <a:buFont typeface="Arial" charset="0"/>
              <a:buChar char="•"/>
            </a:pPr>
            <a:r>
              <a:rPr lang="pt-BR" dirty="0" err="1"/>
              <a:t>This</a:t>
            </a:r>
            <a:r>
              <a:rPr lang="pt-BR" dirty="0"/>
              <a:t> displays </a:t>
            </a:r>
            <a:r>
              <a:rPr lang="pt-BR" dirty="0" err="1"/>
              <a:t>the</a:t>
            </a:r>
            <a:r>
              <a:rPr lang="pt-BR" dirty="0"/>
              <a:t> </a:t>
            </a:r>
            <a:r>
              <a:rPr lang="pt-BR" dirty="0" err="1"/>
              <a:t>details</a:t>
            </a:r>
            <a:r>
              <a:rPr lang="pt-BR" dirty="0"/>
              <a:t> </a:t>
            </a:r>
            <a:r>
              <a:rPr lang="pt-BR" dirty="0" err="1"/>
              <a:t>of</a:t>
            </a:r>
            <a:r>
              <a:rPr lang="pt-BR" dirty="0"/>
              <a:t> </a:t>
            </a:r>
            <a:r>
              <a:rPr lang="pt-BR" dirty="0" err="1"/>
              <a:t>joke</a:t>
            </a:r>
            <a:r>
              <a:rPr lang="pt-BR" dirty="0"/>
              <a:t> </a:t>
            </a:r>
            <a:r>
              <a:rPr lang="pt-BR" dirty="0" err="1"/>
              <a:t>with</a:t>
            </a:r>
            <a:r>
              <a:rPr lang="pt-BR" dirty="0"/>
              <a:t> a </a:t>
            </a:r>
            <a:r>
              <a:rPr lang="pt-BR" dirty="0" err="1"/>
              <a:t>specific</a:t>
            </a:r>
            <a:r>
              <a:rPr lang="pt-BR" dirty="0"/>
              <a:t> id</a:t>
            </a:r>
          </a:p>
          <a:p>
            <a:pPr marL="285750" indent="-285750">
              <a:buFont typeface="Arial" charset="0"/>
              <a:buChar char="•"/>
            </a:pPr>
            <a:r>
              <a:rPr lang="pt-BR" dirty="0" err="1"/>
              <a:t>If</a:t>
            </a:r>
            <a:r>
              <a:rPr lang="pt-BR" dirty="0"/>
              <a:t> </a:t>
            </a:r>
            <a:r>
              <a:rPr lang="pt-BR" dirty="0" err="1"/>
              <a:t>on</a:t>
            </a:r>
            <a:r>
              <a:rPr lang="pt-BR" dirty="0"/>
              <a:t> </a:t>
            </a:r>
            <a:r>
              <a:rPr lang="pt-BR" dirty="0" err="1"/>
              <a:t>url</a:t>
            </a:r>
            <a:r>
              <a:rPr lang="pt-BR" dirty="0"/>
              <a:t> </a:t>
            </a:r>
            <a:r>
              <a:rPr lang="pt-BR" dirty="0" err="1"/>
              <a:t>we</a:t>
            </a:r>
            <a:r>
              <a:rPr lang="pt-BR" dirty="0"/>
              <a:t> </a:t>
            </a:r>
            <a:r>
              <a:rPr lang="pt-BR" dirty="0" err="1"/>
              <a:t>type</a:t>
            </a:r>
            <a:r>
              <a:rPr lang="pt-BR" dirty="0"/>
              <a:t> </a:t>
            </a:r>
            <a:r>
              <a:rPr lang="pt-BR" dirty="0">
                <a:hlinkClick r:id="rId3"/>
              </a:rPr>
              <a:t>http://localhost:4200/jokes/3</a:t>
            </a:r>
            <a:r>
              <a:rPr lang="pt-BR" dirty="0"/>
              <a:t> </a:t>
            </a:r>
            <a:r>
              <a:rPr lang="pt-BR" dirty="0" err="1"/>
              <a:t>or</a:t>
            </a:r>
            <a:r>
              <a:rPr lang="pt-BR" dirty="0"/>
              <a:t> </a:t>
            </a:r>
            <a:r>
              <a:rPr lang="pt-BR" dirty="0">
                <a:hlinkClick r:id="rId4"/>
              </a:rPr>
              <a:t>http://localhost:4200/jokes/1</a:t>
            </a:r>
            <a:r>
              <a:rPr lang="pt-BR" dirty="0"/>
              <a:t> , it shows </a:t>
            </a:r>
            <a:r>
              <a:rPr lang="pt-BR" dirty="0" err="1"/>
              <a:t>JokeDetailComponent</a:t>
            </a:r>
            <a:endParaRPr lang="pt-BR" dirty="0"/>
          </a:p>
          <a:p>
            <a:pPr marL="285750" indent="-285750">
              <a:buFont typeface="Arial" charset="0"/>
              <a:buChar char="•"/>
            </a:pPr>
            <a:r>
              <a:rPr lang="pt-BR" dirty="0" err="1"/>
              <a:t>Add</a:t>
            </a:r>
            <a:r>
              <a:rPr lang="pt-BR" dirty="0"/>
              <a:t> </a:t>
            </a:r>
            <a:r>
              <a:rPr lang="pt-BR" dirty="0" err="1"/>
              <a:t>the</a:t>
            </a:r>
            <a:r>
              <a:rPr lang="pt-BR" dirty="0"/>
              <a:t> </a:t>
            </a:r>
            <a:r>
              <a:rPr lang="pt-BR" dirty="0" err="1"/>
              <a:t>follwoing</a:t>
            </a:r>
            <a:r>
              <a:rPr lang="pt-BR" dirty="0"/>
              <a:t> </a:t>
            </a:r>
            <a:r>
              <a:rPr lang="pt-BR" dirty="0" err="1"/>
              <a:t>code</a:t>
            </a:r>
            <a:r>
              <a:rPr lang="pt-BR" dirty="0"/>
              <a:t> in </a:t>
            </a:r>
            <a:r>
              <a:rPr lang="pt-BR" dirty="0" err="1"/>
              <a:t>JokeList</a:t>
            </a:r>
            <a:r>
              <a:rPr lang="pt-BR" dirty="0"/>
              <a:t> </a:t>
            </a:r>
            <a:r>
              <a:rPr lang="pt-BR" dirty="0" err="1"/>
              <a:t>to</a:t>
            </a:r>
            <a:r>
              <a:rPr lang="pt-BR" dirty="0"/>
              <a:t> </a:t>
            </a:r>
            <a:r>
              <a:rPr lang="pt-BR" dirty="0" err="1"/>
              <a:t>navigate</a:t>
            </a:r>
            <a:r>
              <a:rPr lang="pt-BR" dirty="0"/>
              <a:t> </a:t>
            </a:r>
            <a:r>
              <a:rPr lang="pt-BR" dirty="0" err="1"/>
              <a:t>to</a:t>
            </a:r>
            <a:r>
              <a:rPr lang="pt-BR" dirty="0"/>
              <a:t> </a:t>
            </a:r>
            <a:r>
              <a:rPr lang="pt-BR" dirty="0" err="1"/>
              <a:t>the</a:t>
            </a:r>
            <a:r>
              <a:rPr lang="pt-BR" dirty="0"/>
              <a:t> </a:t>
            </a:r>
            <a:r>
              <a:rPr lang="pt-BR" dirty="0" err="1"/>
              <a:t>details</a:t>
            </a:r>
            <a:r>
              <a:rPr lang="pt-BR" dirty="0"/>
              <a:t> </a:t>
            </a:r>
            <a:r>
              <a:rPr lang="pt-BR" dirty="0" err="1"/>
              <a:t>of</a:t>
            </a:r>
            <a:r>
              <a:rPr lang="pt-BR" dirty="0"/>
              <a:t> a particular </a:t>
            </a:r>
            <a:r>
              <a:rPr lang="pt-BR" dirty="0" err="1"/>
              <a:t>joke</a:t>
            </a:r>
            <a:r>
              <a:rPr lang="pt-BR" dirty="0"/>
              <a:t> id : </a:t>
            </a:r>
          </a:p>
        </p:txBody>
      </p:sp>
      <p:sp>
        <p:nvSpPr>
          <p:cNvPr id="2" name="Rectangle 1"/>
          <p:cNvSpPr/>
          <p:nvPr/>
        </p:nvSpPr>
        <p:spPr>
          <a:xfrm>
            <a:off x="1835696" y="4869160"/>
            <a:ext cx="4572000" cy="1200329"/>
          </a:xfrm>
          <a:prstGeom prst="rect">
            <a:avLst/>
          </a:prstGeom>
          <a:ln>
            <a:solidFill>
              <a:schemeClr val="accent1"/>
            </a:solidFill>
          </a:ln>
        </p:spPr>
        <p:txBody>
          <a:bodyPr>
            <a:spAutoFit/>
          </a:bodyPr>
          <a:lstStyle/>
          <a:p>
            <a:r>
              <a:rPr lang="en-US" dirty="0" err="1">
                <a:solidFill>
                  <a:srgbClr val="DCDCAA"/>
                </a:solidFill>
                <a:latin typeface="Calibri" charset="0"/>
                <a:ea typeface="Calibri" charset="0"/>
                <a:cs typeface="Calibri" charset="0"/>
              </a:rPr>
              <a:t>onselect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1225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Why Routing</a:t>
            </a:r>
          </a:p>
          <a:p>
            <a:r>
              <a:rPr lang="en-US" sz="2400" dirty="0">
                <a:effectLst/>
              </a:rPr>
              <a:t>Configure Routing</a:t>
            </a:r>
          </a:p>
          <a:p>
            <a:r>
              <a:rPr lang="en-US" sz="2400" dirty="0"/>
              <a:t>Understand Paths</a:t>
            </a:r>
          </a:p>
          <a:p>
            <a:r>
              <a:rPr lang="en-US" sz="2400" dirty="0"/>
              <a:t>Create Links</a:t>
            </a:r>
          </a:p>
          <a:p>
            <a:r>
              <a:rPr lang="en-US" sz="2200" dirty="0" err="1">
                <a:effectLst/>
              </a:rPr>
              <a:t>RouteParams</a:t>
            </a:r>
            <a:endParaRPr lang="en-US" sz="2200" dirty="0">
              <a:effectLst/>
            </a:endParaRPr>
          </a:p>
          <a:p>
            <a:r>
              <a:rPr lang="en-US" sz="2200" dirty="0" err="1"/>
              <a:t>ActivatedRoutes</a:t>
            </a:r>
            <a:endParaRPr lang="en-US" sz="2200" dirty="0"/>
          </a:p>
          <a:p>
            <a:r>
              <a:rPr lang="en-US" sz="2200" dirty="0">
                <a:effectLst/>
              </a:rPr>
              <a:t>Child Routes</a:t>
            </a:r>
          </a:p>
          <a:p>
            <a:r>
              <a:rPr lang="en-US" sz="2200" dirty="0"/>
              <a:t>Route Guards</a:t>
            </a:r>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97343"/>
            <a:ext cx="7856125" cy="369332"/>
          </a:xfrm>
          <a:prstGeom prst="rect">
            <a:avLst/>
          </a:prstGeom>
          <a:noFill/>
        </p:spPr>
        <p:txBody>
          <a:bodyPr wrap="none" rtlCol="0">
            <a:spAutoFit/>
          </a:bodyPr>
          <a:lstStyle/>
          <a:p>
            <a:r>
              <a:rPr lang="en-US" dirty="0"/>
              <a:t>Create </a:t>
            </a:r>
            <a:r>
              <a:rPr lang="en-US" dirty="0" err="1"/>
              <a:t>JokeDetailComponent</a:t>
            </a:r>
            <a:r>
              <a:rPr lang="en-US" dirty="0"/>
              <a:t>: ng g c </a:t>
            </a:r>
            <a:r>
              <a:rPr lang="en-US" dirty="0" err="1"/>
              <a:t>jokedetail</a:t>
            </a:r>
            <a:r>
              <a:rPr lang="en-US" dirty="0"/>
              <a:t> --module="app-</a:t>
            </a:r>
            <a:r>
              <a:rPr lang="en-US" dirty="0" err="1"/>
              <a:t>routing.module.ts</a:t>
            </a:r>
            <a:r>
              <a:rPr lang="en-US" dirty="0"/>
              <a:t>"</a:t>
            </a:r>
          </a:p>
        </p:txBody>
      </p:sp>
      <p:sp>
        <p:nvSpPr>
          <p:cNvPr id="2" name="Rectangle 1"/>
          <p:cNvSpPr/>
          <p:nvPr/>
        </p:nvSpPr>
        <p:spPr>
          <a:xfrm>
            <a:off x="72008" y="557972"/>
            <a:ext cx="2771800" cy="6124754"/>
          </a:xfrm>
          <a:prstGeom prst="rect">
            <a:avLst/>
          </a:prstGeom>
          <a:ln>
            <a:solidFill>
              <a:schemeClr val="accent1"/>
            </a:solidFill>
          </a:ln>
        </p:spPr>
        <p:txBody>
          <a:bodyPr wrap="square">
            <a:spAutoFit/>
          </a:bodyPr>
          <a:lstStyle/>
          <a:p>
            <a:r>
              <a:rPr lang="en-US" sz="1400" dirty="0">
                <a:solidFill>
                  <a:srgbClr val="D7BA7D"/>
                </a:solidFill>
                <a:latin typeface="Calibri" charset="0"/>
                <a:ea typeface="Calibri" charset="0"/>
                <a:cs typeface="Calibri" charset="0"/>
              </a:rPr>
              <a:t>.container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background-color</a:t>
            </a:r>
            <a:r>
              <a:rPr lang="en-US" sz="1400" dirty="0">
                <a:solidFill>
                  <a:srgbClr val="D4D4D4"/>
                </a:solidFill>
                <a:latin typeface="Calibri" charset="0"/>
                <a:ea typeface="Calibri" charset="0"/>
                <a:cs typeface="Calibri" charset="0"/>
              </a:rPr>
              <a:t>: </a:t>
            </a:r>
            <a:r>
              <a:rPr lang="en-US" sz="1400" dirty="0" err="1">
                <a:solidFill>
                  <a:srgbClr val="DCDCAA"/>
                </a:solidFill>
                <a:latin typeface="Calibri" charset="0"/>
                <a:ea typeface="Calibri" charset="0"/>
                <a:cs typeface="Calibri" charset="0"/>
              </a:rPr>
              <a:t>rgb</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123</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20</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95</a:t>
            </a:r>
            <a:r>
              <a:rPr lang="en-US" sz="1400" dirty="0">
                <a:solidFill>
                  <a:srgbClr val="D4D4D4"/>
                </a:solidFill>
                <a:latin typeface="Calibri" charset="0"/>
                <a:ea typeface="Calibri" charset="0"/>
                <a:cs typeface="Calibri" charset="0"/>
              </a:rPr>
              <a:t>);</a:t>
            </a:r>
          </a:p>
          <a:p>
            <a:r>
              <a:rPr lang="en-US" sz="1400" dirty="0" err="1">
                <a:solidFill>
                  <a:srgbClr val="9CDCFE"/>
                </a:solidFill>
                <a:latin typeface="Calibri" charset="0"/>
                <a:ea typeface="Calibri" charset="0"/>
                <a:cs typeface="Calibri" charset="0"/>
              </a:rPr>
              <a:t>color</a:t>
            </a:r>
            <a:r>
              <a:rPr lang="en-US" sz="1400" dirty="0" err="1">
                <a:solidFill>
                  <a:srgbClr val="D4D4D4"/>
                </a:solidFill>
                <a:latin typeface="Calibri" charset="0"/>
                <a:ea typeface="Calibri" charset="0"/>
                <a:cs typeface="Calibri" charset="0"/>
              </a:rPr>
              <a:t>:</a:t>
            </a:r>
            <a:r>
              <a:rPr lang="en-US" sz="1400" dirty="0" err="1">
                <a:solidFill>
                  <a:srgbClr val="CE9178"/>
                </a:solidFill>
                <a:latin typeface="Calibri" charset="0"/>
                <a:ea typeface="Calibri" charset="0"/>
                <a:cs typeface="Calibri" charset="0"/>
              </a:rPr>
              <a:t>white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padding</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h3</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text-align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center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font-family</a:t>
            </a:r>
            <a:r>
              <a:rPr lang="en-US" sz="1400" dirty="0">
                <a:solidFill>
                  <a:srgbClr val="D4D4D4"/>
                </a:solidFill>
                <a:latin typeface="Calibri" charset="0"/>
                <a:ea typeface="Calibri" charset="0"/>
                <a:cs typeface="Calibri" charset="0"/>
              </a:rPr>
              <a:t>: cursive;}</a:t>
            </a:r>
          </a:p>
          <a:p>
            <a:r>
              <a:rPr lang="en-US" sz="1400" dirty="0">
                <a:solidFill>
                  <a:srgbClr val="D7BA7D"/>
                </a:solidFill>
                <a:latin typeface="Calibri" charset="0"/>
                <a:ea typeface="Calibri" charset="0"/>
                <a:cs typeface="Calibri" charset="0"/>
              </a:rPr>
              <a:t>p</a:t>
            </a:r>
            <a:r>
              <a:rPr lang="en-US" sz="1400" dirty="0">
                <a:solidFill>
                  <a:srgbClr val="D4D4D4"/>
                </a:solidFill>
                <a:latin typeface="Calibri" charset="0"/>
                <a:ea typeface="Calibri" charset="0"/>
                <a:cs typeface="Calibri" charset="0"/>
              </a:rPr>
              <a:t>{</a:t>
            </a:r>
            <a:r>
              <a:rPr lang="en-US" sz="1400" dirty="0">
                <a:solidFill>
                  <a:srgbClr val="9CDCFE"/>
                </a:solidFill>
                <a:latin typeface="Calibri" charset="0"/>
                <a:ea typeface="Calibri" charset="0"/>
                <a:cs typeface="Calibri" charset="0"/>
              </a:rPr>
              <a:t>font-size</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20px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p::first-letter</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font-family</a:t>
            </a:r>
            <a:r>
              <a:rPr lang="en-US" sz="1400" dirty="0">
                <a:solidFill>
                  <a:srgbClr val="D4D4D4"/>
                </a:solidFill>
                <a:latin typeface="Calibri" charset="0"/>
                <a:ea typeface="Calibri" charset="0"/>
                <a:cs typeface="Calibri" charset="0"/>
              </a:rPr>
              <a:t>: cursive;}</a:t>
            </a:r>
          </a:p>
          <a:p>
            <a:r>
              <a:rPr lang="en-US" sz="1400" dirty="0">
                <a:solidFill>
                  <a:srgbClr val="D7BA7D"/>
                </a:solidFill>
                <a:latin typeface="Calibri" charset="0"/>
                <a:ea typeface="Calibri" charset="0"/>
                <a:cs typeface="Calibri" charset="0"/>
              </a:rPr>
              <a:t>a</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background-color</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white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color</a:t>
            </a:r>
            <a:r>
              <a:rPr lang="en-US" sz="1400" dirty="0">
                <a:solidFill>
                  <a:srgbClr val="D4D4D4"/>
                </a:solidFill>
                <a:latin typeface="Calibri" charset="0"/>
                <a:ea typeface="Calibri" charset="0"/>
                <a:cs typeface="Calibri" charset="0"/>
              </a:rPr>
              <a:t>: </a:t>
            </a:r>
            <a:r>
              <a:rPr lang="en-US" sz="1400" dirty="0" err="1">
                <a:solidFill>
                  <a:srgbClr val="DCDCAA"/>
                </a:solidFill>
                <a:latin typeface="Calibri" charset="0"/>
                <a:ea typeface="Calibri" charset="0"/>
                <a:cs typeface="Calibri" charset="0"/>
              </a:rPr>
              <a:t>rgb</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123</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20</a:t>
            </a:r>
            <a:r>
              <a:rPr lang="en-US" sz="1400" dirty="0">
                <a:solidFill>
                  <a:srgbClr val="D4D4D4"/>
                </a:solidFill>
                <a:latin typeface="Calibri" charset="0"/>
                <a:ea typeface="Calibri" charset="0"/>
                <a:cs typeface="Calibri" charset="0"/>
              </a:rPr>
              <a:t>,</a:t>
            </a:r>
            <a:r>
              <a:rPr lang="en-US" sz="1400" dirty="0">
                <a:solidFill>
                  <a:srgbClr val="B5CEA8"/>
                </a:solidFill>
                <a:latin typeface="Calibri" charset="0"/>
                <a:ea typeface="Calibri" charset="0"/>
                <a:cs typeface="Calibri" charset="0"/>
              </a:rPr>
              <a:t>95</a:t>
            </a:r>
            <a:r>
              <a:rPr lang="en-US" sz="1400" dirty="0">
                <a:solidFill>
                  <a:srgbClr val="D4D4D4"/>
                </a:solidFill>
                <a:latin typeface="Calibri" charset="0"/>
                <a:ea typeface="Calibri" charset="0"/>
                <a:cs typeface="Calibri" charset="0"/>
              </a:rPr>
              <a:t>) </a:t>
            </a:r>
            <a:r>
              <a:rPr lang="en-US" sz="1400" dirty="0">
                <a:solidFill>
                  <a:srgbClr val="569CD6"/>
                </a:solidFill>
                <a:latin typeface="Calibri" charset="0"/>
                <a:ea typeface="Calibri" charset="0"/>
                <a:cs typeface="Calibri" charset="0"/>
              </a:rPr>
              <a:t>!important</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padding</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1em</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1.5em</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text-decoration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none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text-transform</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uppercase</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margin-left</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5px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font-weight</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bold</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margin-right</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30px</a:t>
            </a:r>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.links</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20px</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text-align</a:t>
            </a:r>
            <a:r>
              <a:rPr lang="en-US" sz="1400" dirty="0">
                <a:solidFill>
                  <a:srgbClr val="D4D4D4"/>
                </a:solidFill>
                <a:latin typeface="Calibri" charset="0"/>
                <a:ea typeface="Calibri" charset="0"/>
                <a:cs typeface="Calibri" charset="0"/>
              </a:rPr>
              <a:t>: </a:t>
            </a:r>
            <a:r>
              <a:rPr lang="en-US" sz="1400" dirty="0">
                <a:solidFill>
                  <a:srgbClr val="CE9178"/>
                </a:solidFill>
                <a:latin typeface="Calibri" charset="0"/>
                <a:ea typeface="Calibri" charset="0"/>
                <a:cs typeface="Calibri" charset="0"/>
              </a:rPr>
              <a:t>center</a:t>
            </a:r>
            <a:r>
              <a:rPr lang="en-US" sz="1400" dirty="0">
                <a:solidFill>
                  <a:srgbClr val="D4D4D4"/>
                </a:solidFill>
                <a:latin typeface="Calibri" charset="0"/>
                <a:ea typeface="Calibri" charset="0"/>
                <a:cs typeface="Calibri" charset="0"/>
              </a:rPr>
              <a:t>;</a:t>
            </a:r>
          </a:p>
          <a:p>
            <a:r>
              <a:rPr lang="en-US" sz="1400" dirty="0">
                <a:solidFill>
                  <a:srgbClr val="D4D4D4"/>
                </a:solidFill>
                <a:latin typeface="Calibri" charset="0"/>
                <a:ea typeface="Calibri" charset="0"/>
                <a:cs typeface="Calibri" charset="0"/>
              </a:rPr>
              <a:t>}</a:t>
            </a:r>
          </a:p>
          <a:p>
            <a:r>
              <a:rPr lang="en-US" sz="1400" dirty="0">
                <a:solidFill>
                  <a:srgbClr val="D7BA7D"/>
                </a:solidFill>
                <a:latin typeface="Calibri" charset="0"/>
                <a:ea typeface="Calibri" charset="0"/>
                <a:cs typeface="Calibri" charset="0"/>
              </a:rPr>
              <a:t>.blinks</a:t>
            </a:r>
            <a:r>
              <a:rPr lang="en-US" sz="1400" dirty="0">
                <a:solidFill>
                  <a:srgbClr val="D4D4D4"/>
                </a:solidFill>
                <a:latin typeface="Calibri" charset="0"/>
                <a:ea typeface="Calibri" charset="0"/>
                <a:cs typeface="Calibri" charset="0"/>
              </a:rPr>
              <a:t>{</a:t>
            </a:r>
          </a:p>
          <a:p>
            <a:r>
              <a:rPr lang="en-US" sz="1400" dirty="0">
                <a:solidFill>
                  <a:srgbClr val="9CDCFE"/>
                </a:solidFill>
                <a:latin typeface="Calibri" charset="0"/>
                <a:ea typeface="Calibri" charset="0"/>
                <a:cs typeface="Calibri" charset="0"/>
              </a:rPr>
              <a:t>margin-top</a:t>
            </a:r>
            <a:r>
              <a:rPr lang="en-US" sz="1400" dirty="0">
                <a:solidFill>
                  <a:srgbClr val="D4D4D4"/>
                </a:solidFill>
                <a:latin typeface="Calibri" charset="0"/>
                <a:ea typeface="Calibri" charset="0"/>
                <a:cs typeface="Calibri" charset="0"/>
              </a:rPr>
              <a:t>: </a:t>
            </a:r>
            <a:r>
              <a:rPr lang="en-US" sz="1400" dirty="0">
                <a:solidFill>
                  <a:srgbClr val="B5CEA8"/>
                </a:solidFill>
                <a:latin typeface="Calibri" charset="0"/>
                <a:ea typeface="Calibri" charset="0"/>
                <a:cs typeface="Calibri" charset="0"/>
              </a:rPr>
              <a:t>40px</a:t>
            </a:r>
            <a:r>
              <a:rPr lang="en-US" sz="1400" dirty="0">
                <a:solidFill>
                  <a:srgbClr val="D4D4D4"/>
                </a:solidFill>
                <a:latin typeface="Calibri" charset="0"/>
                <a:ea typeface="Calibri" charset="0"/>
                <a:cs typeface="Calibri" charset="0"/>
              </a:rPr>
              <a:t>;</a:t>
            </a:r>
          </a:p>
          <a:p>
            <a:r>
              <a:rPr lang="en-US" sz="1400" dirty="0">
                <a:solidFill>
                  <a:srgbClr val="D4D4D4"/>
                </a:solidFill>
                <a:latin typeface="Calibri" charset="0"/>
                <a:ea typeface="Calibri" charset="0"/>
                <a:cs typeface="Calibri" charset="0"/>
              </a:rPr>
              <a:t>}</a:t>
            </a:r>
          </a:p>
          <a:p>
            <a:endParaRPr lang="en-US" sz="1400" b="0" dirty="0">
              <a:solidFill>
                <a:srgbClr val="D4D4D4"/>
              </a:solidFill>
              <a:effectLst/>
              <a:latin typeface="Calibri" charset="0"/>
              <a:ea typeface="Calibri" charset="0"/>
              <a:cs typeface="Calibri" charset="0"/>
            </a:endParaRPr>
          </a:p>
        </p:txBody>
      </p:sp>
      <p:sp>
        <p:nvSpPr>
          <p:cNvPr id="9" name="Rectangle 8"/>
          <p:cNvSpPr/>
          <p:nvPr/>
        </p:nvSpPr>
        <p:spPr>
          <a:xfrm>
            <a:off x="2987824" y="687462"/>
            <a:ext cx="2160240" cy="5693866"/>
          </a:xfrm>
          <a:prstGeom prst="rect">
            <a:avLst/>
          </a:prstGeom>
          <a:ln>
            <a:solidFill>
              <a:schemeClr val="accent1"/>
            </a:solidFill>
          </a:ln>
        </p:spPr>
        <p:txBody>
          <a:bodyPr wrap="square">
            <a:spAutoFit/>
          </a:bodyPr>
          <a:lstStyle/>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"container"</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h3</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Jokes Details</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h3</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Id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joke?.id</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a:t>
            </a:r>
            <a:r>
              <a:rPr lang="en-US" sz="1400" dirty="0" err="1">
                <a:solidFill>
                  <a:srgbClr val="D4D4D4"/>
                </a:solidFill>
                <a:latin typeface="Calibri" charset="0"/>
                <a:ea typeface="Calibri" charset="0"/>
                <a:cs typeface="Calibri" charset="0"/>
              </a:rPr>
              <a:t>SetUp</a:t>
            </a:r>
            <a:r>
              <a:rPr lang="en-US" sz="1400" dirty="0">
                <a:solidFill>
                  <a:srgbClr val="D4D4D4"/>
                </a:solidFill>
                <a:latin typeface="Calibri" charset="0"/>
                <a:ea typeface="Calibri" charset="0"/>
                <a:cs typeface="Calibri" charset="0"/>
              </a:rPr>
              <a:t>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joke?.setup</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"row"</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"col-md-2"</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Joke Line : </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D4D4D4"/>
                </a:solidFill>
                <a:latin typeface="Calibri" charset="0"/>
                <a:ea typeface="Calibri" charset="0"/>
                <a:cs typeface="Calibri" charset="0"/>
              </a:rPr>
              <a:t> </a:t>
            </a:r>
            <a:r>
              <a:rPr lang="en-US" sz="1400" dirty="0">
                <a:solidFill>
                  <a:srgbClr val="9CDCFE"/>
                </a:solidFill>
                <a:latin typeface="Calibri" charset="0"/>
                <a:ea typeface="Calibri" charset="0"/>
                <a:cs typeface="Calibri" charset="0"/>
              </a:rPr>
              <a:t>class</a:t>
            </a:r>
            <a:r>
              <a:rPr lang="en-US" sz="1400" dirty="0">
                <a:solidFill>
                  <a:srgbClr val="D4D4D4"/>
                </a:solidFill>
                <a:latin typeface="Calibri" charset="0"/>
                <a:ea typeface="Calibri" charset="0"/>
                <a:cs typeface="Calibri" charset="0"/>
              </a:rPr>
              <a:t>=</a:t>
            </a:r>
            <a:r>
              <a:rPr lang="en-US" sz="1400" dirty="0">
                <a:solidFill>
                  <a:srgbClr val="CE9178"/>
                </a:solidFill>
                <a:latin typeface="Calibri" charset="0"/>
                <a:ea typeface="Calibri" charset="0"/>
                <a:cs typeface="Calibri" charset="0"/>
              </a:rPr>
              <a:t>"col-md-10"</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r>
              <a:rPr lang="en-US" sz="1400" dirty="0">
                <a:solidFill>
                  <a:srgbClr val="D4D4D4"/>
                </a:solidFill>
                <a:latin typeface="Calibri" charset="0"/>
                <a:ea typeface="Calibri" charset="0"/>
                <a:cs typeface="Calibri" charset="0"/>
              </a:rPr>
              <a:t>{{</a:t>
            </a:r>
            <a:r>
              <a:rPr lang="en-US" sz="1400" dirty="0" err="1">
                <a:solidFill>
                  <a:srgbClr val="D4D4D4"/>
                </a:solidFill>
                <a:latin typeface="Calibri" charset="0"/>
                <a:ea typeface="Calibri" charset="0"/>
                <a:cs typeface="Calibri" charset="0"/>
              </a:rPr>
              <a:t>joke?.line</a:t>
            </a:r>
            <a:r>
              <a:rPr lang="en-US" sz="1400" dirty="0">
                <a:solidFill>
                  <a:srgbClr val="D4D4D4"/>
                </a:solidFill>
                <a:latin typeface="Calibri" charset="0"/>
                <a:ea typeface="Calibri" charset="0"/>
                <a:cs typeface="Calibri" charset="0"/>
              </a:rPr>
              <a:t>}}</a:t>
            </a:r>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p</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a:p>
            <a:r>
              <a:rPr lang="en-US" sz="1400" dirty="0">
                <a:solidFill>
                  <a:srgbClr val="808080"/>
                </a:solidFill>
                <a:latin typeface="Calibri" charset="0"/>
                <a:ea typeface="Calibri" charset="0"/>
                <a:cs typeface="Calibri" charset="0"/>
              </a:rPr>
              <a:t>&lt;/</a:t>
            </a:r>
            <a:r>
              <a:rPr lang="en-US" sz="1400" dirty="0">
                <a:solidFill>
                  <a:srgbClr val="569CD6"/>
                </a:solidFill>
                <a:latin typeface="Calibri" charset="0"/>
                <a:ea typeface="Calibri" charset="0"/>
                <a:cs typeface="Calibri" charset="0"/>
              </a:rPr>
              <a:t>div</a:t>
            </a:r>
            <a:r>
              <a:rPr lang="en-US" sz="1400" dirty="0">
                <a:solidFill>
                  <a:srgbClr val="808080"/>
                </a:solidFill>
                <a:latin typeface="Calibri" charset="0"/>
                <a:ea typeface="Calibri" charset="0"/>
                <a:cs typeface="Calibri" charset="0"/>
              </a:rPr>
              <a:t>&gt;</a:t>
            </a:r>
            <a:endParaRPr lang="en-US" sz="1400" dirty="0">
              <a:solidFill>
                <a:srgbClr val="D4D4D4"/>
              </a:solidFill>
              <a:latin typeface="Calibri" charset="0"/>
              <a:ea typeface="Calibri" charset="0"/>
              <a:cs typeface="Calibri" charset="0"/>
            </a:endParaRPr>
          </a:p>
        </p:txBody>
      </p:sp>
      <p:sp>
        <p:nvSpPr>
          <p:cNvPr id="10" name="Rectangle 9"/>
          <p:cNvSpPr/>
          <p:nvPr/>
        </p:nvSpPr>
        <p:spPr>
          <a:xfrm>
            <a:off x="5570603" y="670395"/>
            <a:ext cx="2664296" cy="2123658"/>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"row"</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"col-md-2"</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Joke Category : </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"col-md-10"</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a:t>
            </a:r>
            <a:r>
              <a:rPr lang="en-US" sz="1600" dirty="0" err="1">
                <a:solidFill>
                  <a:srgbClr val="D4D4D4"/>
                </a:solidFill>
                <a:latin typeface="Calibri" charset="0"/>
                <a:ea typeface="Calibri" charset="0"/>
                <a:cs typeface="Calibri" charset="0"/>
              </a:rPr>
              <a:t>joke?.category</a:t>
            </a:r>
            <a:r>
              <a:rPr lang="en-US" sz="1600" dirty="0">
                <a:solidFill>
                  <a:srgbClr val="D4D4D4"/>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p</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p:txBody>
      </p:sp>
      <p:sp>
        <p:nvSpPr>
          <p:cNvPr id="11" name="Rectangle 10"/>
          <p:cNvSpPr/>
          <p:nvPr/>
        </p:nvSpPr>
        <p:spPr>
          <a:xfrm>
            <a:off x="5541059" y="2866296"/>
            <a:ext cx="3279413" cy="3785652"/>
          </a:xfrm>
          <a:prstGeom prst="rect">
            <a:avLst/>
          </a:prstGeom>
          <a:ln>
            <a:solidFill>
              <a:schemeClr val="accent1"/>
            </a:solidFill>
          </a:ln>
        </p:spPr>
        <p:txBody>
          <a:bodyPr wrap="square">
            <a:spAutoFit/>
          </a:bodyPr>
          <a:lstStyle/>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"links"</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a:t>
            </a:r>
            <a:r>
              <a:rPr lang="en-US" sz="1600" dirty="0" err="1">
                <a:solidFill>
                  <a:srgbClr val="CE9178"/>
                </a:solidFill>
                <a:latin typeface="Calibri" charset="0"/>
                <a:ea typeface="Calibri" charset="0"/>
                <a:cs typeface="Calibri" charset="0"/>
              </a:rPr>
              <a:t>prev</a:t>
            </a:r>
            <a:r>
              <a:rPr lang="en-US" sz="1600" dirty="0">
                <a:solidFill>
                  <a:srgbClr val="CE9178"/>
                </a:solidFill>
                <a:latin typeface="Calibri" charset="0"/>
                <a:ea typeface="Calibri" charset="0"/>
                <a:cs typeface="Calibri" charset="0"/>
              </a:rPr>
              <a:t>()"</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Previous</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"next()"</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Next</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class</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"blinks"</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D4D4D4"/>
                </a:solidFill>
                <a:latin typeface="Calibri" charset="0"/>
                <a:ea typeface="Calibri" charset="0"/>
                <a:cs typeface="Calibri" charset="0"/>
              </a:rPr>
              <a:t> </a:t>
            </a:r>
            <a:r>
              <a:rPr lang="en-US" sz="1600" dirty="0">
                <a:solidFill>
                  <a:srgbClr val="9CDCFE"/>
                </a:solidFill>
                <a:latin typeface="Calibri" charset="0"/>
                <a:ea typeface="Calibri" charset="0"/>
                <a:cs typeface="Calibri" charset="0"/>
              </a:rPr>
              <a:t>(click)</a:t>
            </a:r>
            <a:r>
              <a:rPr lang="en-US" sz="1600" dirty="0">
                <a:solidFill>
                  <a:srgbClr val="D4D4D4"/>
                </a:solidFill>
                <a:latin typeface="Calibri" charset="0"/>
                <a:ea typeface="Calibri" charset="0"/>
                <a:cs typeface="Calibri" charset="0"/>
              </a:rPr>
              <a:t>=</a:t>
            </a:r>
            <a:r>
              <a:rPr lang="en-US" sz="1600" dirty="0">
                <a:solidFill>
                  <a:srgbClr val="CE9178"/>
                </a:solidFill>
                <a:latin typeface="Calibri" charset="0"/>
                <a:ea typeface="Calibri" charset="0"/>
                <a:cs typeface="Calibri" charset="0"/>
              </a:rPr>
              <a:t>"back()"</a:t>
            </a:r>
            <a:r>
              <a:rPr lang="en-US" sz="1600" dirty="0">
                <a:solidFill>
                  <a:srgbClr val="808080"/>
                </a:solidFill>
                <a:latin typeface="Calibri" charset="0"/>
                <a:ea typeface="Calibri" charset="0"/>
                <a:cs typeface="Calibri" charset="0"/>
              </a:rPr>
              <a:t>&gt;</a:t>
            </a:r>
            <a:r>
              <a:rPr lang="en-US" sz="1600" dirty="0">
                <a:solidFill>
                  <a:srgbClr val="D4D4D4"/>
                </a:solidFill>
                <a:latin typeface="Calibri" charset="0"/>
                <a:ea typeface="Calibri" charset="0"/>
                <a:cs typeface="Calibri" charset="0"/>
              </a:rPr>
              <a:t>Back</a:t>
            </a:r>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a</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 &lt;p class="blinks"&gt;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&lt;a (click)="overview()"&gt;Show Overview&lt;/a&gt;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&lt;a (click)=”category()"&gt;Show Category&lt;/a&gt;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&lt;/p&gt;</a:t>
            </a:r>
            <a:endParaRPr lang="en-US" sz="1600" dirty="0">
              <a:solidFill>
                <a:srgbClr val="D4D4D4"/>
              </a:solidFill>
              <a:latin typeface="Calibri" charset="0"/>
              <a:ea typeface="Calibri" charset="0"/>
              <a:cs typeface="Calibri" charset="0"/>
            </a:endParaRPr>
          </a:p>
          <a:p>
            <a:r>
              <a:rPr lang="en-US" sz="1600" dirty="0">
                <a:solidFill>
                  <a:srgbClr val="6A9955"/>
                </a:solidFill>
                <a:latin typeface="Calibri" charset="0"/>
                <a:ea typeface="Calibri" charset="0"/>
                <a:cs typeface="Calibri" charset="0"/>
              </a:rPr>
              <a:t>&lt;router-outlet&gt;&lt;/router-outlet&gt; --&gt;</a:t>
            </a:r>
            <a:endParaRPr lang="en-US" sz="1600" dirty="0">
              <a:solidFill>
                <a:srgbClr val="D4D4D4"/>
              </a:solidFill>
              <a:latin typeface="Calibri" charset="0"/>
              <a:ea typeface="Calibri" charset="0"/>
              <a:cs typeface="Calibri" charset="0"/>
            </a:endParaRPr>
          </a:p>
          <a:p>
            <a:r>
              <a:rPr lang="en-US" sz="1600" dirty="0">
                <a:solidFill>
                  <a:srgbClr val="808080"/>
                </a:solidFill>
                <a:latin typeface="Calibri" charset="0"/>
                <a:ea typeface="Calibri" charset="0"/>
                <a:cs typeface="Calibri" charset="0"/>
              </a:rPr>
              <a:t>&lt;/</a:t>
            </a:r>
            <a:r>
              <a:rPr lang="en-US" sz="1600" dirty="0">
                <a:solidFill>
                  <a:srgbClr val="569CD6"/>
                </a:solidFill>
                <a:latin typeface="Calibri" charset="0"/>
                <a:ea typeface="Calibri" charset="0"/>
                <a:cs typeface="Calibri" charset="0"/>
              </a:rPr>
              <a:t>div</a:t>
            </a:r>
            <a:r>
              <a:rPr lang="en-US" sz="1600" dirty="0">
                <a:solidFill>
                  <a:srgbClr val="808080"/>
                </a:solidFill>
                <a:latin typeface="Calibri" charset="0"/>
                <a:ea typeface="Calibri" charset="0"/>
                <a:cs typeface="Calibri" charset="0"/>
              </a:rPr>
              <a:t>&gt;</a:t>
            </a:r>
            <a:endParaRPr lang="en-US" sz="1600"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48537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Router State</a:t>
            </a:r>
          </a:p>
        </p:txBody>
      </p:sp>
      <p:sp>
        <p:nvSpPr>
          <p:cNvPr id="3" name="Rectangle 2"/>
          <p:cNvSpPr/>
          <p:nvPr/>
        </p:nvSpPr>
        <p:spPr>
          <a:xfrm>
            <a:off x="251520" y="692696"/>
            <a:ext cx="8496944" cy="1754326"/>
          </a:xfrm>
          <a:prstGeom prst="rect">
            <a:avLst/>
          </a:prstGeom>
        </p:spPr>
        <p:txBody>
          <a:bodyPr wrap="square">
            <a:spAutoFit/>
          </a:bodyPr>
          <a:lstStyle/>
          <a:p>
            <a:pPr marL="285750" indent="-285750">
              <a:buFont typeface="Arial" charset="0"/>
              <a:buChar char="•"/>
            </a:pPr>
            <a:r>
              <a:rPr lang="en-US" dirty="0"/>
              <a:t>To get access of individual id in </a:t>
            </a:r>
            <a:r>
              <a:rPr lang="en-US" dirty="0" err="1"/>
              <a:t>JokeDetailComponent</a:t>
            </a:r>
            <a:r>
              <a:rPr lang="en-US" dirty="0"/>
              <a:t>, angular provides </a:t>
            </a:r>
            <a:r>
              <a:rPr lang="en-US" dirty="0" err="1"/>
              <a:t>ActivatedRoute</a:t>
            </a:r>
            <a:r>
              <a:rPr lang="en-US" dirty="0"/>
              <a:t> service</a:t>
            </a:r>
          </a:p>
          <a:p>
            <a:pPr marL="285750" indent="-285750">
              <a:buFont typeface="Arial" charset="0"/>
              <a:buChar char="•"/>
            </a:pPr>
            <a:r>
              <a:rPr lang="en-US" dirty="0"/>
              <a:t>Import </a:t>
            </a:r>
            <a:r>
              <a:rPr lang="en-US" dirty="0" err="1"/>
              <a:t>ActivatedRoute</a:t>
            </a:r>
            <a:r>
              <a:rPr lang="en-US" dirty="0"/>
              <a:t> from ‘@angular/</a:t>
            </a:r>
            <a:r>
              <a:rPr lang="en-US" dirty="0" err="1"/>
              <a:t>router’module</a:t>
            </a:r>
            <a:r>
              <a:rPr lang="en-US" dirty="0"/>
              <a:t> and inject as a dependency in the constructor of </a:t>
            </a:r>
            <a:r>
              <a:rPr lang="en-US" dirty="0" err="1"/>
              <a:t>JokeDetailComponent</a:t>
            </a:r>
            <a:r>
              <a:rPr lang="en-US" dirty="0"/>
              <a:t>.</a:t>
            </a:r>
          </a:p>
          <a:p>
            <a:pPr marL="285750" indent="-285750">
              <a:buFont typeface="Arial" charset="0"/>
              <a:buChar char="•"/>
            </a:pPr>
            <a:r>
              <a:rPr lang="en-US" dirty="0"/>
              <a:t>To get access to the id passed by </a:t>
            </a:r>
            <a:r>
              <a:rPr lang="en-US" dirty="0" err="1"/>
              <a:t>JokeListComponent</a:t>
            </a:r>
            <a:r>
              <a:rPr lang="en-US" dirty="0"/>
              <a:t> add the following in </a:t>
            </a:r>
            <a:r>
              <a:rPr lang="en-US" dirty="0" err="1"/>
              <a:t>ngOnInit</a:t>
            </a:r>
            <a:r>
              <a:rPr lang="en-US" dirty="0"/>
              <a:t>() of </a:t>
            </a:r>
            <a:r>
              <a:rPr lang="en-US" dirty="0" err="1"/>
              <a:t>JokedetailComponent</a:t>
            </a:r>
            <a:r>
              <a:rPr lang="en-US" dirty="0"/>
              <a:t>: </a:t>
            </a:r>
          </a:p>
        </p:txBody>
      </p:sp>
      <p:sp>
        <p:nvSpPr>
          <p:cNvPr id="2" name="Rectangle 1"/>
          <p:cNvSpPr/>
          <p:nvPr/>
        </p:nvSpPr>
        <p:spPr>
          <a:xfrm>
            <a:off x="467544" y="2411010"/>
            <a:ext cx="4032448" cy="3970318"/>
          </a:xfrm>
          <a:prstGeom prst="rect">
            <a:avLst/>
          </a:prstGeom>
          <a:ln>
            <a:solidFill>
              <a:schemeClr val="accent1"/>
            </a:solidFill>
          </a:ln>
        </p:spPr>
        <p:txBody>
          <a:bodyPr wrap="square">
            <a:spAutoFit/>
          </a:bodyPr>
          <a:lstStyle/>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ActivatedRoute</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Router</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private</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JokeService</a:t>
            </a:r>
            <a:r>
              <a:rPr lang="en-US" dirty="0">
                <a:solidFill>
                  <a:srgbClr val="D4D4D4"/>
                </a:solidFill>
                <a:latin typeface="Calibri" charset="0"/>
                <a:ea typeface="Calibri" charset="0"/>
                <a:cs typeface="Calibri" charset="0"/>
              </a:rPr>
              <a:t>) { }</a:t>
            </a:r>
          </a:p>
          <a:p>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6A9955"/>
                </a:solidFill>
                <a:latin typeface="Calibri" charset="0"/>
                <a:ea typeface="Calibri" charset="0"/>
                <a:cs typeface="Calibri" charset="0"/>
              </a:rPr>
              <a:t>let id = </a:t>
            </a:r>
            <a:r>
              <a:rPr lang="en-US" dirty="0" err="1">
                <a:solidFill>
                  <a:srgbClr val="6A9955"/>
                </a:solidFill>
                <a:latin typeface="Calibri" charset="0"/>
                <a:ea typeface="Calibri" charset="0"/>
                <a:cs typeface="Calibri" charset="0"/>
              </a:rPr>
              <a:t>parseInt</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this.route.snapshot.paramMap.get</a:t>
            </a:r>
            <a:r>
              <a:rPr lang="en-US" dirty="0">
                <a:solidFill>
                  <a:srgbClr val="6A9955"/>
                </a:solidFill>
                <a:latin typeface="Calibri" charset="0"/>
                <a:ea typeface="Calibri" charset="0"/>
                <a:cs typeface="Calibri" charset="0"/>
              </a:rPr>
              <a:t>('id'));</a:t>
            </a:r>
            <a:endParaRPr lang="en-US" dirty="0">
              <a:solidFill>
                <a:srgbClr val="D4D4D4"/>
              </a:solidFill>
              <a:latin typeface="Calibri" charset="0"/>
              <a:ea typeface="Calibri" charset="0"/>
              <a:cs typeface="Calibri" charset="0"/>
            </a:endParaRP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5223520" y="2582902"/>
            <a:ext cx="3524944" cy="3416320"/>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Joke.service.ts</a:t>
            </a:r>
            <a:endParaRPr lang="en-US" b="1" dirty="0">
              <a:latin typeface="Calibri" charset="0"/>
              <a:ea typeface="Calibri" charset="0"/>
              <a:cs typeface="Calibri" charset="0"/>
            </a:endParaRPr>
          </a:p>
          <a:p>
            <a:endParaRPr lang="en-US" dirty="0">
              <a:solidFill>
                <a:srgbClr val="DCDCAA"/>
              </a:solidFill>
              <a:latin typeface="Calibri" charset="0"/>
              <a:ea typeface="Calibri" charset="0"/>
              <a:cs typeface="Calibri" charset="0"/>
            </a:endParaRPr>
          </a:p>
          <a:p>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number</a:t>
            </a:r>
            <a:r>
              <a:rPr lang="en-US" dirty="0">
                <a:solidFill>
                  <a:srgbClr val="D4D4D4"/>
                </a:solidFill>
                <a:latin typeface="Calibri" charset="0"/>
                <a:ea typeface="Calibri" charset="0"/>
                <a:cs typeface="Calibri" charset="0"/>
              </a:rPr>
              <a:t>):</a:t>
            </a:r>
            <a:r>
              <a:rPr lang="en-US" dirty="0">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for</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var</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&lt;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length</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return</a:t>
            </a:r>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return</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null</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62843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err="1">
                <a:effectLst/>
              </a:rPr>
              <a:t>SnapShot</a:t>
            </a:r>
            <a:r>
              <a:rPr lang="en-US" b="0" dirty="0">
                <a:effectLst/>
              </a:rPr>
              <a:t> vs Observable</a:t>
            </a:r>
          </a:p>
        </p:txBody>
      </p:sp>
      <p:sp>
        <p:nvSpPr>
          <p:cNvPr id="3" name="Rectangle 2"/>
          <p:cNvSpPr/>
          <p:nvPr/>
        </p:nvSpPr>
        <p:spPr>
          <a:xfrm>
            <a:off x="251520" y="692696"/>
            <a:ext cx="8496944" cy="3970318"/>
          </a:xfrm>
          <a:prstGeom prst="rect">
            <a:avLst/>
          </a:prstGeom>
        </p:spPr>
        <p:txBody>
          <a:bodyPr wrap="square">
            <a:spAutoFit/>
          </a:bodyPr>
          <a:lstStyle/>
          <a:p>
            <a:pPr marL="285750" indent="-285750">
              <a:buFont typeface="Arial" charset="0"/>
              <a:buChar char="•"/>
            </a:pPr>
            <a:r>
              <a:rPr lang="en-US" dirty="0"/>
              <a:t>Using </a:t>
            </a:r>
            <a:r>
              <a:rPr lang="en-US" dirty="0" err="1"/>
              <a:t>snapshhot</a:t>
            </a:r>
            <a:r>
              <a:rPr lang="en-US" dirty="0"/>
              <a:t> has a drawback when going previous and next from same component, angular reuses the same component and will not update the UI even though the </a:t>
            </a:r>
            <a:r>
              <a:rPr lang="en-US" dirty="0" err="1"/>
              <a:t>url</a:t>
            </a:r>
            <a:r>
              <a:rPr lang="en-US" dirty="0"/>
              <a:t> changes. </a:t>
            </a:r>
          </a:p>
          <a:p>
            <a:pPr marL="285750" indent="-285750">
              <a:buFont typeface="Arial" charset="0"/>
              <a:buChar char="•"/>
            </a:pPr>
            <a:r>
              <a:rPr lang="en-US" dirty="0"/>
              <a:t>To understand, we have added </a:t>
            </a:r>
            <a:r>
              <a:rPr lang="en-US" dirty="0" err="1"/>
              <a:t>prev</a:t>
            </a:r>
            <a:r>
              <a:rPr lang="en-US" dirty="0"/>
              <a:t> and next links in </a:t>
            </a:r>
            <a:r>
              <a:rPr lang="en-US" dirty="0" err="1"/>
              <a:t>jokedetail.component.html</a:t>
            </a:r>
            <a:r>
              <a:rPr lang="en-US" dirty="0"/>
              <a:t>.</a:t>
            </a:r>
          </a:p>
          <a:p>
            <a:pPr marL="285750" indent="-285750">
              <a:buFont typeface="Arial" charset="0"/>
              <a:buChar char="•"/>
            </a:pPr>
            <a:r>
              <a:rPr lang="en-US" dirty="0"/>
              <a:t>Click on links and see</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So use </a:t>
            </a:r>
            <a:r>
              <a:rPr lang="en-US" dirty="0" err="1"/>
              <a:t>paramMap</a:t>
            </a:r>
            <a:r>
              <a:rPr lang="en-US" dirty="0"/>
              <a:t> that returns an Observable as follows in </a:t>
            </a:r>
            <a:r>
              <a:rPr lang="en-US" dirty="0" err="1"/>
              <a:t>ngOnInit</a:t>
            </a:r>
            <a:r>
              <a:rPr lang="en-US" dirty="0"/>
              <a:t>():</a:t>
            </a:r>
          </a:p>
        </p:txBody>
      </p:sp>
      <p:sp>
        <p:nvSpPr>
          <p:cNvPr id="5" name="Rectangle 4"/>
          <p:cNvSpPr/>
          <p:nvPr/>
        </p:nvSpPr>
        <p:spPr>
          <a:xfrm>
            <a:off x="611560" y="2249420"/>
            <a:ext cx="3672408" cy="1754326"/>
          </a:xfrm>
          <a:prstGeom prst="rect">
            <a:avLst/>
          </a:prstGeom>
          <a:ln>
            <a:solidFill>
              <a:schemeClr val="accent1"/>
            </a:solidFill>
          </a:ln>
        </p:spPr>
        <p:txBody>
          <a:bodyPr wrap="square">
            <a:spAutoFit/>
          </a:bodyPr>
          <a:lstStyle/>
          <a:p>
            <a:r>
              <a:rPr lang="en-US" dirty="0" err="1">
                <a:solidFill>
                  <a:srgbClr val="DCDCAA"/>
                </a:solidFill>
                <a:latin typeface="Calibri" charset="0"/>
                <a:ea typeface="Calibri" charset="0"/>
                <a:cs typeface="Calibri" charset="0"/>
              </a:rPr>
              <a:t>prev</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previd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(['/jokes',</a:t>
            </a:r>
            <a:r>
              <a:rPr lang="en-US" dirty="0" err="1">
                <a:solidFill>
                  <a:srgbClr val="6A9955"/>
                </a:solidFill>
                <a:latin typeface="Calibri" charset="0"/>
                <a:ea typeface="Calibri" charset="0"/>
                <a:cs typeface="Calibri" charset="0"/>
              </a:rPr>
              <a:t>previd</a:t>
            </a:r>
            <a:r>
              <a:rPr lang="en-US" dirty="0">
                <a:solidFill>
                  <a:srgbClr val="6A9955"/>
                </a:solidFill>
                <a:latin typeface="Calibri" charset="0"/>
                <a:ea typeface="Calibri" charset="0"/>
                <a:cs typeface="Calibri" charset="0"/>
              </a:rPr>
              <a: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p>
        </p:txBody>
      </p:sp>
      <p:sp>
        <p:nvSpPr>
          <p:cNvPr id="7" name="Rectangle 6"/>
          <p:cNvSpPr/>
          <p:nvPr/>
        </p:nvSpPr>
        <p:spPr>
          <a:xfrm>
            <a:off x="4427984" y="2249420"/>
            <a:ext cx="4320480" cy="1754326"/>
          </a:xfrm>
          <a:prstGeom prst="rect">
            <a:avLst/>
          </a:prstGeom>
          <a:ln>
            <a:solidFill>
              <a:schemeClr val="accent1"/>
            </a:solidFill>
          </a:ln>
        </p:spPr>
        <p:txBody>
          <a:bodyPr wrap="square">
            <a:spAutoFit/>
          </a:bodyPr>
          <a:lstStyle/>
          <a:p>
            <a:r>
              <a:rPr lang="en-US" dirty="0">
                <a:solidFill>
                  <a:srgbClr val="DCDCAA"/>
                </a:solidFill>
                <a:latin typeface="Calibri" charset="0"/>
                <a:ea typeface="Calibri" charset="0"/>
                <a:cs typeface="Calibri" charset="0"/>
              </a:rPr>
              <a:t>next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p>
          <a:p>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(['/jokes',</a:t>
            </a:r>
            <a:r>
              <a:rPr lang="en-US" dirty="0" err="1">
                <a:solidFill>
                  <a:srgbClr val="6A9955"/>
                </a:solidFill>
                <a:latin typeface="Calibri" charset="0"/>
                <a:ea typeface="Calibri" charset="0"/>
                <a:cs typeface="Calibri" charset="0"/>
              </a:rPr>
              <a:t>nextid</a:t>
            </a:r>
            <a:r>
              <a:rPr lang="en-US" dirty="0">
                <a:solidFill>
                  <a:srgbClr val="6A9955"/>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p:txBody>
      </p:sp>
      <p:sp>
        <p:nvSpPr>
          <p:cNvPr id="9" name="Rectangle 8"/>
          <p:cNvSpPr/>
          <p:nvPr/>
        </p:nvSpPr>
        <p:spPr>
          <a:xfrm>
            <a:off x="1763688" y="4699010"/>
            <a:ext cx="6048672" cy="1754326"/>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 =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26247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Activated Route</a:t>
            </a:r>
          </a:p>
        </p:txBody>
      </p:sp>
      <p:sp>
        <p:nvSpPr>
          <p:cNvPr id="3" name="Rectangle 2"/>
          <p:cNvSpPr/>
          <p:nvPr/>
        </p:nvSpPr>
        <p:spPr>
          <a:xfrm>
            <a:off x="251520" y="620688"/>
            <a:ext cx="8496944" cy="646331"/>
          </a:xfrm>
          <a:prstGeom prst="rect">
            <a:avLst/>
          </a:prstGeom>
        </p:spPr>
        <p:txBody>
          <a:bodyPr wrap="square">
            <a:spAutoFit/>
          </a:bodyPr>
          <a:lstStyle/>
          <a:p>
            <a:pPr marL="285750" indent="-285750">
              <a:buFont typeface="Arial" charset="0"/>
              <a:buChar char="•"/>
            </a:pPr>
            <a:r>
              <a:rPr lang="en-US" dirty="0"/>
              <a:t>The route path and parameters are available through an injected router service called </a:t>
            </a:r>
            <a:r>
              <a:rPr lang="en-US" dirty="0" err="1"/>
              <a:t>theActivatedRoute</a:t>
            </a:r>
            <a:r>
              <a:rPr lang="en-US" dirty="0"/>
              <a:t>. It has a great deal of useful information including:</a:t>
            </a:r>
          </a:p>
        </p:txBody>
      </p:sp>
      <p:graphicFrame>
        <p:nvGraphicFramePr>
          <p:cNvPr id="4" name="Table 3"/>
          <p:cNvGraphicFramePr>
            <a:graphicFrameLocks noGrp="1"/>
          </p:cNvGraphicFramePr>
          <p:nvPr>
            <p:extLst>
              <p:ext uri="{D42A27DB-BD31-4B8C-83A1-F6EECF244321}">
                <p14:modId xmlns:p14="http://schemas.microsoft.com/office/powerpoint/2010/main" val="1613192842"/>
              </p:ext>
            </p:extLst>
          </p:nvPr>
        </p:nvGraphicFramePr>
        <p:xfrm>
          <a:off x="683568" y="1340768"/>
          <a:ext cx="7848872" cy="5217709"/>
        </p:xfrm>
        <a:graphic>
          <a:graphicData uri="http://schemas.openxmlformats.org/drawingml/2006/table">
            <a:tbl>
              <a:tblPr/>
              <a:tblGrid>
                <a:gridCol w="1728193">
                  <a:extLst>
                    <a:ext uri="{9D8B030D-6E8A-4147-A177-3AD203B41FA5}">
                      <a16:colId xmlns:a16="http://schemas.microsoft.com/office/drawing/2014/main" val="20000"/>
                    </a:ext>
                  </a:extLst>
                </a:gridCol>
                <a:gridCol w="6120679">
                  <a:extLst>
                    <a:ext uri="{9D8B030D-6E8A-4147-A177-3AD203B41FA5}">
                      <a16:colId xmlns:a16="http://schemas.microsoft.com/office/drawing/2014/main" val="20001"/>
                    </a:ext>
                  </a:extLst>
                </a:gridCol>
              </a:tblGrid>
              <a:tr h="227828">
                <a:tc>
                  <a:txBody>
                    <a:bodyPr/>
                    <a:lstStyle/>
                    <a:p>
                      <a:pPr algn="l" fontAlgn="t"/>
                      <a:r>
                        <a:rPr lang="en-US" sz="1400" b="1">
                          <a:effectLst/>
                        </a:rPr>
                        <a:t>Property</a:t>
                      </a:r>
                    </a:p>
                  </a:txBody>
                  <a:tcPr marL="68008" marR="68008" marT="68008" marB="68008">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1">
                          <a:effectLst/>
                        </a:rPr>
                        <a:t>Description</a:t>
                      </a:r>
                    </a:p>
                  </a:txBody>
                  <a:tcPr marL="68008" marR="68008" marT="68008" marB="68008">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411451">
                <a:tc>
                  <a:txBody>
                    <a:bodyPr/>
                    <a:lstStyle/>
                    <a:p>
                      <a:pPr algn="l" fontAlgn="t"/>
                      <a:r>
                        <a:rPr lang="en-US" sz="1400" b="0" dirty="0" err="1">
                          <a:effectLst/>
                        </a:rPr>
                        <a:t>url</a:t>
                      </a:r>
                      <a:endParaRPr lang="en-US" sz="1400" b="0" dirty="0">
                        <a:effectLst/>
                      </a:endParaRP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of the route path(s), represented as an array of strings for each part of the route path.</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503263">
                <a:tc>
                  <a:txBody>
                    <a:bodyPr/>
                    <a:lstStyle/>
                    <a:p>
                      <a:pPr algn="l" fontAlgn="t"/>
                      <a:r>
                        <a:rPr lang="en-US" sz="1400" b="0">
                          <a:effectLst/>
                        </a:rPr>
                        <a:t>data</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that contains the data object provided for the route. Also contains any resolved values from the </a:t>
                      </a:r>
                      <a:r>
                        <a:rPr lang="en-US" sz="1400" b="0" u="none" strike="noStrike">
                          <a:solidFill>
                            <a:srgbClr val="1976D2"/>
                          </a:solidFill>
                          <a:effectLst/>
                          <a:hlinkClick r:id="rId3"/>
                        </a:rPr>
                        <a:t>resolve guard</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86885">
                <a:tc>
                  <a:txBody>
                    <a:bodyPr/>
                    <a:lstStyle/>
                    <a:p>
                      <a:pPr algn="l" fontAlgn="t"/>
                      <a:r>
                        <a:rPr lang="en-US" sz="1400" b="0">
                          <a:effectLst/>
                        </a:rPr>
                        <a:t>paramMap</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dirty="0">
                          <a:effectLst/>
                        </a:rPr>
                        <a:t>An Observable that contains a </a:t>
                      </a:r>
                      <a:r>
                        <a:rPr lang="en-US" sz="1400" b="0" u="none" strike="noStrike" dirty="0">
                          <a:solidFill>
                            <a:srgbClr val="1976D2"/>
                          </a:solidFill>
                          <a:effectLst/>
                          <a:hlinkClick r:id="rId4"/>
                        </a:rPr>
                        <a:t>map</a:t>
                      </a:r>
                      <a:r>
                        <a:rPr lang="en-US" sz="1400" b="0" dirty="0">
                          <a:effectLst/>
                        </a:rPr>
                        <a:t> of the required and </a:t>
                      </a:r>
                      <a:r>
                        <a:rPr lang="en-US" sz="1400" b="0" u="none" strike="noStrike" dirty="0">
                          <a:solidFill>
                            <a:srgbClr val="1976D2"/>
                          </a:solidFill>
                          <a:effectLst/>
                          <a:hlinkClick r:id="rId5"/>
                        </a:rPr>
                        <a:t>optional parameters</a:t>
                      </a:r>
                      <a:r>
                        <a:rPr lang="en-US" sz="1400" b="0" u="none" strike="noStrike" dirty="0">
                          <a:solidFill>
                            <a:srgbClr val="1976D2"/>
                          </a:solidFill>
                          <a:effectLst/>
                        </a:rPr>
                        <a:t> </a:t>
                      </a:r>
                      <a:r>
                        <a:rPr lang="en-US" sz="1400" b="0" dirty="0">
                          <a:effectLst/>
                        </a:rPr>
                        <a:t>specific to the route. The map supports retrieving single and multiple values from the same parameter.</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595074">
                <a:tc>
                  <a:txBody>
                    <a:bodyPr/>
                    <a:lstStyle/>
                    <a:p>
                      <a:pPr algn="l" fontAlgn="t"/>
                      <a:r>
                        <a:rPr lang="en-US" sz="1400" b="0">
                          <a:effectLst/>
                        </a:rPr>
                        <a:t>queryParamMap</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that contains a </a:t>
                      </a:r>
                      <a:r>
                        <a:rPr lang="en-US" sz="1400" b="0" u="none" strike="noStrike">
                          <a:solidFill>
                            <a:srgbClr val="1976D2"/>
                          </a:solidFill>
                          <a:effectLst/>
                          <a:hlinkClick r:id="rId4"/>
                        </a:rPr>
                        <a:t>map</a:t>
                      </a:r>
                      <a:r>
                        <a:rPr lang="en-US" sz="1400" b="0">
                          <a:effectLst/>
                        </a:rPr>
                        <a:t> of the </a:t>
                      </a:r>
                      <a:r>
                        <a:rPr lang="en-US" sz="1400" b="0" u="none" strike="noStrike">
                          <a:solidFill>
                            <a:srgbClr val="1976D2"/>
                          </a:solidFill>
                          <a:effectLst/>
                          <a:hlinkClick r:id="rId6"/>
                        </a:rPr>
                        <a:t>query parameters</a:t>
                      </a:r>
                      <a:r>
                        <a:rPr lang="en-US" sz="1400" b="0">
                          <a:effectLst/>
                        </a:rPr>
                        <a:t> available to all routes. The map supports retrieving single and multiple values from the query parameter.</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319640">
                <a:tc>
                  <a:txBody>
                    <a:bodyPr/>
                    <a:lstStyle/>
                    <a:p>
                      <a:pPr algn="l" fontAlgn="t"/>
                      <a:r>
                        <a:rPr lang="en-US" sz="1400" b="0">
                          <a:effectLst/>
                        </a:rPr>
                        <a:t>fragment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An Observable of the URL </a:t>
                      </a:r>
                      <a:r>
                        <a:rPr lang="en-US" sz="1400" b="0" u="none" strike="noStrike">
                          <a:solidFill>
                            <a:srgbClr val="1976D2"/>
                          </a:solidFill>
                          <a:effectLst/>
                          <a:hlinkClick r:id="rId7"/>
                        </a:rPr>
                        <a:t>fragment</a:t>
                      </a:r>
                      <a:r>
                        <a:rPr lang="en-US" sz="1400" b="0">
                          <a:effectLst/>
                        </a:rPr>
                        <a:t> available to all routes.</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411451">
                <a:tc>
                  <a:txBody>
                    <a:bodyPr/>
                    <a:lstStyle/>
                    <a:p>
                      <a:pPr algn="l" fontAlgn="t"/>
                      <a:r>
                        <a:rPr lang="en-US" sz="1400" b="0">
                          <a:effectLst/>
                        </a:rPr>
                        <a:t>outlet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The name of the </a:t>
                      </a:r>
                      <a:r>
                        <a:rPr lang="en-US" sz="1400" b="0" u="none" strike="noStrike">
                          <a:effectLst/>
                          <a:hlinkClick r:id="rId8"/>
                        </a:rPr>
                        <a:t>RouterOutlet</a:t>
                      </a:r>
                      <a:r>
                        <a:rPr lang="en-US" sz="1400" b="0">
                          <a:effectLst/>
                        </a:rPr>
                        <a:t> used to render the route. For an unnamed outlet, the outlet name is </a:t>
                      </a:r>
                      <a:r>
                        <a:rPr lang="en-US" sz="1400" b="0" i="1">
                          <a:effectLst/>
                        </a:rPr>
                        <a:t>primary</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319640">
                <a:tc>
                  <a:txBody>
                    <a:bodyPr/>
                    <a:lstStyle/>
                    <a:p>
                      <a:pPr algn="l" fontAlgn="t"/>
                      <a:r>
                        <a:rPr lang="en-US" sz="1400" b="0">
                          <a:effectLst/>
                        </a:rPr>
                        <a:t>routeConfig</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dirty="0">
                          <a:effectLst/>
                        </a:rPr>
                        <a:t>The route configuration used for the route that contains the origin path.</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7"/>
                  </a:ext>
                </a:extLst>
              </a:tr>
              <a:tr h="411451">
                <a:tc>
                  <a:txBody>
                    <a:bodyPr/>
                    <a:lstStyle/>
                    <a:p>
                      <a:pPr algn="l" fontAlgn="t"/>
                      <a:r>
                        <a:rPr lang="en-US" sz="1400" b="0">
                          <a:effectLst/>
                        </a:rPr>
                        <a:t>parent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The route's parent </a:t>
                      </a:r>
                      <a:r>
                        <a:rPr lang="en-US" sz="1400" b="0" u="none" strike="noStrike">
                          <a:effectLst/>
                          <a:hlinkClick r:id="rId9"/>
                        </a:rPr>
                        <a:t>ActivatedRoute</a:t>
                      </a:r>
                      <a:r>
                        <a:rPr lang="en-US" sz="1400" b="0">
                          <a:effectLst/>
                        </a:rPr>
                        <a:t> when this route is a </a:t>
                      </a:r>
                      <a:r>
                        <a:rPr lang="en-US" sz="1400" b="0" u="none" strike="noStrike">
                          <a:solidFill>
                            <a:srgbClr val="1976D2"/>
                          </a:solidFill>
                          <a:effectLst/>
                          <a:hlinkClick r:id="rId10"/>
                        </a:rPr>
                        <a:t>child route</a:t>
                      </a:r>
                      <a:r>
                        <a:rPr lang="en-US" sz="1400" b="0">
                          <a:effectLst/>
                        </a:rPr>
                        <a:t>.</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8"/>
                  </a:ext>
                </a:extLst>
              </a:tr>
              <a:tr h="319640">
                <a:tc>
                  <a:txBody>
                    <a:bodyPr/>
                    <a:lstStyle/>
                    <a:p>
                      <a:pPr algn="l" fontAlgn="t"/>
                      <a:r>
                        <a:rPr lang="en-US" sz="1400" b="0">
                          <a:effectLst/>
                        </a:rPr>
                        <a:t>firstChild</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400" b="0">
                          <a:effectLst/>
                        </a:rPr>
                        <a:t>Contains the first </a:t>
                      </a:r>
                      <a:r>
                        <a:rPr lang="en-US" sz="1400" b="0" u="none" strike="noStrike">
                          <a:effectLst/>
                          <a:hlinkClick r:id="rId9"/>
                        </a:rPr>
                        <a:t>ActivatedRoute</a:t>
                      </a:r>
                      <a:r>
                        <a:rPr lang="en-US" sz="1400" b="0">
                          <a:effectLst/>
                        </a:rPr>
                        <a:t> in the list of this route's child routes.</a:t>
                      </a:r>
                    </a:p>
                  </a:txBody>
                  <a:tcPr marL="68008" marR="68008" marT="68008" marB="68008">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9"/>
                  </a:ext>
                </a:extLst>
              </a:tr>
              <a:tr h="319640">
                <a:tc>
                  <a:txBody>
                    <a:bodyPr/>
                    <a:lstStyle/>
                    <a:p>
                      <a:pPr algn="l" fontAlgn="t"/>
                      <a:r>
                        <a:rPr lang="en-US" sz="1400" b="0">
                          <a:effectLst/>
                        </a:rPr>
                        <a:t>children</a:t>
                      </a:r>
                    </a:p>
                  </a:txBody>
                  <a:tcPr marL="68008" marR="68008" marT="68008" marB="68008">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sz="1400" b="0" dirty="0">
                          <a:effectLst/>
                        </a:rPr>
                        <a:t>Contains all the </a:t>
                      </a:r>
                      <a:r>
                        <a:rPr lang="en-US" sz="1400" b="0" u="none" strike="noStrike" dirty="0">
                          <a:solidFill>
                            <a:srgbClr val="1976D2"/>
                          </a:solidFill>
                          <a:effectLst/>
                          <a:hlinkClick r:id="rId10"/>
                        </a:rPr>
                        <a:t>child routes</a:t>
                      </a:r>
                      <a:r>
                        <a:rPr lang="en-US" sz="1400" b="0" dirty="0">
                          <a:effectLst/>
                        </a:rPr>
                        <a:t> activated under the current route.</a:t>
                      </a:r>
                    </a:p>
                  </a:txBody>
                  <a:tcPr marL="68008" marR="68008" marT="68008" marB="68008">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4692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b="0" dirty="0">
                <a:effectLst/>
              </a:rPr>
              <a:t>Router Events</a:t>
            </a:r>
          </a:p>
        </p:txBody>
      </p:sp>
      <p:sp>
        <p:nvSpPr>
          <p:cNvPr id="3" name="Rectangle 2"/>
          <p:cNvSpPr/>
          <p:nvPr/>
        </p:nvSpPr>
        <p:spPr>
          <a:xfrm>
            <a:off x="251520" y="620688"/>
            <a:ext cx="8496944" cy="923330"/>
          </a:xfrm>
          <a:prstGeom prst="rect">
            <a:avLst/>
          </a:prstGeom>
        </p:spPr>
        <p:txBody>
          <a:bodyPr wrap="square">
            <a:spAutoFit/>
          </a:bodyPr>
          <a:lstStyle/>
          <a:p>
            <a:pPr marL="285750" indent="-285750">
              <a:buFont typeface="Arial" charset="0"/>
              <a:buChar char="•"/>
            </a:pPr>
            <a:r>
              <a:rPr lang="en-US"/>
              <a:t>During each navigation, the Router emits navigation events through the </a:t>
            </a:r>
            <a:r>
              <a:rPr lang="en-US" dirty="0" err="1"/>
              <a:t>Router.events</a:t>
            </a:r>
            <a:r>
              <a:rPr lang="en-US" dirty="0"/>
              <a:t> property. These events range from when the navigation starts and ends to many points in between.</a:t>
            </a:r>
          </a:p>
        </p:txBody>
      </p:sp>
      <p:graphicFrame>
        <p:nvGraphicFramePr>
          <p:cNvPr id="4" name="Table 3"/>
          <p:cNvGraphicFramePr>
            <a:graphicFrameLocks noGrp="1"/>
          </p:cNvGraphicFramePr>
          <p:nvPr>
            <p:extLst>
              <p:ext uri="{D42A27DB-BD31-4B8C-83A1-F6EECF244321}">
                <p14:modId xmlns:p14="http://schemas.microsoft.com/office/powerpoint/2010/main" val="2059737125"/>
              </p:ext>
            </p:extLst>
          </p:nvPr>
        </p:nvGraphicFramePr>
        <p:xfrm>
          <a:off x="611560" y="1544018"/>
          <a:ext cx="7848872" cy="4901156"/>
        </p:xfrm>
        <a:graphic>
          <a:graphicData uri="http://schemas.openxmlformats.org/drawingml/2006/table">
            <a:tbl>
              <a:tblPr/>
              <a:tblGrid>
                <a:gridCol w="2168311">
                  <a:extLst>
                    <a:ext uri="{9D8B030D-6E8A-4147-A177-3AD203B41FA5}">
                      <a16:colId xmlns:a16="http://schemas.microsoft.com/office/drawing/2014/main" val="20000"/>
                    </a:ext>
                  </a:extLst>
                </a:gridCol>
                <a:gridCol w="5680561">
                  <a:extLst>
                    <a:ext uri="{9D8B030D-6E8A-4147-A177-3AD203B41FA5}">
                      <a16:colId xmlns:a16="http://schemas.microsoft.com/office/drawing/2014/main" val="20001"/>
                    </a:ext>
                  </a:extLst>
                </a:gridCol>
              </a:tblGrid>
              <a:tr h="376228">
                <a:tc>
                  <a:txBody>
                    <a:bodyPr/>
                    <a:lstStyle/>
                    <a:p>
                      <a:pPr algn="l" fontAlgn="t"/>
                      <a:r>
                        <a:rPr lang="en-US" sz="1600" b="1">
                          <a:effectLst/>
                        </a:rPr>
                        <a:t>Router Event</a:t>
                      </a:r>
                    </a:p>
                  </a:txBody>
                  <a:tcPr marL="112307" marR="112307" marT="112307" marB="112307">
                    <a:lnL>
                      <a:noFill/>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1">
                          <a:effectLst/>
                        </a:rPr>
                        <a:t>Description</a:t>
                      </a:r>
                    </a:p>
                  </a:txBody>
                  <a:tcPr marL="112307" marR="112307" marT="112307" marB="112307">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a:noFill/>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527842">
                <a:tc>
                  <a:txBody>
                    <a:bodyPr/>
                    <a:lstStyle/>
                    <a:p>
                      <a:pPr algn="l" fontAlgn="t"/>
                      <a:r>
                        <a:rPr lang="en-US" sz="1600" b="0" u="none" strike="noStrike">
                          <a:effectLst/>
                          <a:hlinkClick r:id="rId3"/>
                        </a:rPr>
                        <a:t>NavigationStart</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3"/>
                        </a:rPr>
                        <a:t>event</a:t>
                      </a:r>
                      <a:r>
                        <a:rPr lang="en-US" sz="1600" b="0">
                          <a:effectLst/>
                        </a:rPr>
                        <a:t> triggered when navigation starts.</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1"/>
                  </a:ext>
                </a:extLst>
              </a:tr>
              <a:tr h="679456">
                <a:tc>
                  <a:txBody>
                    <a:bodyPr/>
                    <a:lstStyle/>
                    <a:p>
                      <a:pPr algn="l" fontAlgn="t"/>
                      <a:r>
                        <a:rPr lang="en-US" sz="1600" b="0" u="none" strike="noStrike">
                          <a:effectLst/>
                          <a:hlinkClick r:id="rId4"/>
                        </a:rPr>
                        <a:t>RoutesRecognized</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4"/>
                        </a:rPr>
                        <a:t>event</a:t>
                      </a:r>
                      <a:r>
                        <a:rPr lang="en-US" sz="1600" b="0">
                          <a:effectLst/>
                        </a:rPr>
                        <a:t> triggered when the Router parses the URL and the routes are recognized.</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679456">
                <a:tc>
                  <a:txBody>
                    <a:bodyPr/>
                    <a:lstStyle/>
                    <a:p>
                      <a:pPr algn="l" fontAlgn="t"/>
                      <a:r>
                        <a:rPr lang="en-US" sz="1600" b="0" u="none" strike="noStrike">
                          <a:effectLst/>
                          <a:hlinkClick r:id="rId5"/>
                        </a:rPr>
                        <a:t>RouteConfigLoadStart</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5"/>
                        </a:rPr>
                        <a:t>event</a:t>
                      </a:r>
                      <a:r>
                        <a:rPr lang="en-US" sz="1600" b="0">
                          <a:effectLst/>
                        </a:rPr>
                        <a:t> triggered before the </a:t>
                      </a:r>
                      <a:r>
                        <a:rPr lang="en-US" sz="1600" b="0" u="none" strike="noStrike">
                          <a:effectLst/>
                          <a:hlinkClick r:id="rId6"/>
                        </a:rPr>
                        <a:t>Router</a:t>
                      </a:r>
                      <a:r>
                        <a:rPr lang="en-US" sz="1600" b="0">
                          <a:effectLst/>
                        </a:rPr>
                        <a:t> </a:t>
                      </a:r>
                      <a:r>
                        <a:rPr lang="en-US" sz="1600" b="0" u="none" strike="noStrike">
                          <a:solidFill>
                            <a:srgbClr val="1976D2"/>
                          </a:solidFill>
                          <a:effectLst/>
                          <a:hlinkClick r:id="rId7"/>
                        </a:rPr>
                        <a:t>lazy loads</a:t>
                      </a:r>
                      <a:r>
                        <a:rPr lang="en-US" sz="1600" b="0">
                          <a:effectLst/>
                        </a:rPr>
                        <a:t> a route configuration.</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3"/>
                  </a:ext>
                </a:extLst>
              </a:tr>
              <a:tr h="527842">
                <a:tc>
                  <a:txBody>
                    <a:bodyPr/>
                    <a:lstStyle/>
                    <a:p>
                      <a:pPr algn="l" fontAlgn="t"/>
                      <a:r>
                        <a:rPr lang="en-US" sz="1600" b="0" u="none" strike="noStrike" dirty="0">
                          <a:effectLst/>
                          <a:hlinkClick r:id="rId8"/>
                        </a:rPr>
                        <a:t>RouteConfigLoadEnd</a:t>
                      </a:r>
                      <a:endParaRPr lang="en-US" sz="1600" b="0" dirty="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8"/>
                        </a:rPr>
                        <a:t>event</a:t>
                      </a:r>
                      <a:r>
                        <a:rPr lang="en-US" sz="1600" b="0">
                          <a:effectLst/>
                        </a:rPr>
                        <a:t> triggered after a route has been lazy loaded.</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527842">
                <a:tc>
                  <a:txBody>
                    <a:bodyPr/>
                    <a:lstStyle/>
                    <a:p>
                      <a:pPr algn="l" fontAlgn="t"/>
                      <a:r>
                        <a:rPr lang="en-US" sz="1600" b="0" u="none" strike="noStrike">
                          <a:effectLst/>
                          <a:hlinkClick r:id="rId9"/>
                        </a:rPr>
                        <a:t>NavigationEnd</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9"/>
                        </a:rPr>
                        <a:t>event</a:t>
                      </a:r>
                      <a:r>
                        <a:rPr lang="en-US" sz="1600" b="0">
                          <a:effectLst/>
                        </a:rPr>
                        <a:t> triggered when navigation ends successfully.</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5"/>
                  </a:ext>
                </a:extLst>
              </a:tr>
              <a:tr h="679456">
                <a:tc>
                  <a:txBody>
                    <a:bodyPr/>
                    <a:lstStyle/>
                    <a:p>
                      <a:pPr algn="l" fontAlgn="t"/>
                      <a:r>
                        <a:rPr lang="en-US" sz="1600" b="0" u="none" strike="noStrike">
                          <a:effectLst/>
                          <a:hlinkClick r:id="rId10"/>
                        </a:rPr>
                        <a:t>NavigationCancel</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tc>
                  <a:txBody>
                    <a:bodyPr/>
                    <a:lstStyle/>
                    <a:p>
                      <a:pPr algn="l" fontAlgn="t"/>
                      <a:r>
                        <a:rPr lang="en-US" sz="1600" b="0">
                          <a:effectLst/>
                        </a:rPr>
                        <a:t>An </a:t>
                      </a:r>
                      <a:r>
                        <a:rPr lang="en-US" sz="1600" b="0" u="none" strike="noStrike">
                          <a:solidFill>
                            <a:srgbClr val="1976D2"/>
                          </a:solidFill>
                          <a:effectLst/>
                          <a:hlinkClick r:id="rId10"/>
                        </a:rPr>
                        <a:t>event</a:t>
                      </a:r>
                      <a:r>
                        <a:rPr lang="en-US" sz="1600" b="0">
                          <a:effectLst/>
                        </a:rPr>
                        <a:t> triggered when navigation is canceled. This is due to a </a:t>
                      </a:r>
                      <a:r>
                        <a:rPr lang="en-US" sz="1600" b="0" u="none" strike="noStrike">
                          <a:solidFill>
                            <a:srgbClr val="1976D2"/>
                          </a:solidFill>
                          <a:effectLst/>
                          <a:hlinkClick r:id="rId11"/>
                        </a:rPr>
                        <a:t>Route Guard</a:t>
                      </a:r>
                      <a:r>
                        <a:rPr lang="en-US" sz="1600" b="0">
                          <a:effectLst/>
                        </a:rPr>
                        <a:t> returning false during navigation.</a:t>
                      </a:r>
                    </a:p>
                  </a:txBody>
                  <a:tcPr marL="112307" marR="112307" marT="112307" marB="112307">
                    <a:lnL>
                      <a:noFill/>
                    </a:lnL>
                    <a:lnR>
                      <a:noFill/>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527842">
                <a:tc>
                  <a:txBody>
                    <a:bodyPr/>
                    <a:lstStyle/>
                    <a:p>
                      <a:pPr algn="l" fontAlgn="t"/>
                      <a:r>
                        <a:rPr lang="en-US" sz="1600" b="0" u="none" strike="noStrike">
                          <a:effectLst/>
                          <a:hlinkClick r:id="rId12"/>
                        </a:rPr>
                        <a:t>NavigationError</a:t>
                      </a:r>
                      <a:endParaRPr lang="en-US" sz="1600" b="0">
                        <a:effectLst/>
                      </a:endParaRPr>
                    </a:p>
                  </a:txBody>
                  <a:tcPr marL="112307" marR="112307" marT="112307" marB="112307">
                    <a:lnL>
                      <a:noFill/>
                    </a:lnL>
                    <a:lnR>
                      <a:noFill/>
                    </a:lnR>
                    <a:lnT w="12700" cap="flat" cmpd="sng" algn="ctr">
                      <a:solidFill>
                        <a:srgbClr val="DBDBDB"/>
                      </a:solidFill>
                      <a:prstDash val="solid"/>
                      <a:round/>
                      <a:headEnd type="none" w="med" len="med"/>
                      <a:tailEnd type="none" w="med" len="med"/>
                    </a:lnT>
                    <a:lnB>
                      <a:noFill/>
                    </a:lnB>
                    <a:solidFill>
                      <a:srgbClr val="FAFAFA"/>
                    </a:solidFill>
                  </a:tcPr>
                </a:tc>
                <a:tc>
                  <a:txBody>
                    <a:bodyPr/>
                    <a:lstStyle/>
                    <a:p>
                      <a:pPr algn="l" fontAlgn="t"/>
                      <a:r>
                        <a:rPr lang="en-US" sz="1600" b="0" dirty="0">
                          <a:effectLst/>
                        </a:rPr>
                        <a:t>An </a:t>
                      </a:r>
                      <a:r>
                        <a:rPr lang="en-US" sz="1600" b="0" u="none" strike="noStrike" dirty="0">
                          <a:solidFill>
                            <a:srgbClr val="1976D2"/>
                          </a:solidFill>
                          <a:effectLst/>
                          <a:hlinkClick r:id="rId12"/>
                        </a:rPr>
                        <a:t>event</a:t>
                      </a:r>
                      <a:r>
                        <a:rPr lang="en-US" sz="1600" b="0" dirty="0">
                          <a:effectLst/>
                        </a:rPr>
                        <a:t> triggered when navigation fails due to an unexpected error.</a:t>
                      </a:r>
                    </a:p>
                  </a:txBody>
                  <a:tcPr marL="112307" marR="112307" marT="112307" marB="112307">
                    <a:lnL>
                      <a:noFill/>
                    </a:lnL>
                    <a:lnR>
                      <a:noFill/>
                    </a:lnR>
                    <a:lnT w="12700" cap="flat" cmpd="sng" algn="ctr">
                      <a:solidFill>
                        <a:srgbClr val="DBDBDB"/>
                      </a:solidFill>
                      <a:prstDash val="solid"/>
                      <a:round/>
                      <a:headEnd type="none" w="med" len="med"/>
                      <a:tailEnd type="none" w="med" len="med"/>
                    </a:lnT>
                    <a:lnB>
                      <a:noFill/>
                    </a:lnB>
                    <a:solidFill>
                      <a:srgbClr val="FAFAF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1512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Optional </a:t>
            </a:r>
            <a:r>
              <a:rPr lang="en-US" dirty="0" err="1"/>
              <a:t>Params</a:t>
            </a:r>
            <a:endParaRPr lang="en-US" b="0" dirty="0">
              <a:effectLst/>
            </a:endParaRPr>
          </a:p>
        </p:txBody>
      </p:sp>
      <p:sp>
        <p:nvSpPr>
          <p:cNvPr id="3" name="Rectangle 2"/>
          <p:cNvSpPr/>
          <p:nvPr/>
        </p:nvSpPr>
        <p:spPr>
          <a:xfrm>
            <a:off x="251520" y="620688"/>
            <a:ext cx="8496944" cy="4247317"/>
          </a:xfrm>
          <a:prstGeom prst="rect">
            <a:avLst/>
          </a:prstGeom>
        </p:spPr>
        <p:txBody>
          <a:bodyPr wrap="square">
            <a:spAutoFit/>
          </a:bodyPr>
          <a:lstStyle/>
          <a:p>
            <a:pPr marL="285750" indent="-285750">
              <a:buFont typeface="Arial" charset="0"/>
              <a:buChar char="•"/>
            </a:pPr>
            <a:r>
              <a:rPr lang="en-US" dirty="0"/>
              <a:t>Instead of having two routes configured, Angular supports optional </a:t>
            </a:r>
            <a:r>
              <a:rPr lang="en-US" dirty="0" err="1"/>
              <a:t>params</a:t>
            </a:r>
            <a:r>
              <a:rPr lang="en-US" dirty="0"/>
              <a:t> with only one route defined.</a:t>
            </a:r>
          </a:p>
          <a:p>
            <a:pPr marL="285750" indent="-285750">
              <a:buFont typeface="Arial" charset="0"/>
              <a:buChar char="•"/>
            </a:pPr>
            <a:r>
              <a:rPr lang="en-US" dirty="0"/>
              <a:t>Lets say from </a:t>
            </a:r>
            <a:r>
              <a:rPr lang="en-US" dirty="0" err="1"/>
              <a:t>Jokedetail</a:t>
            </a:r>
            <a:r>
              <a:rPr lang="en-US" dirty="0"/>
              <a:t> we go back to </a:t>
            </a:r>
            <a:r>
              <a:rPr lang="en-US" dirty="0" err="1"/>
              <a:t>JokeList</a:t>
            </a:r>
            <a:r>
              <a:rPr lang="en-US" dirty="0"/>
              <a:t> on click of a back button.</a:t>
            </a:r>
          </a:p>
          <a:p>
            <a:pPr marL="285750" indent="-285750">
              <a:buFont typeface="Arial" charset="0"/>
              <a:buChar char="•"/>
            </a:pPr>
            <a:r>
              <a:rPr lang="en-US" dirty="0"/>
              <a:t>But </a:t>
            </a:r>
            <a:r>
              <a:rPr lang="en-US" dirty="0" err="1"/>
              <a:t>JokeList</a:t>
            </a:r>
            <a:r>
              <a:rPr lang="en-US" dirty="0"/>
              <a:t> can be navigated through </a:t>
            </a:r>
            <a:r>
              <a:rPr lang="en-US" dirty="0" err="1"/>
              <a:t>url</a:t>
            </a:r>
            <a:r>
              <a:rPr lang="en-US" dirty="0"/>
              <a:t> or clicking on List link or going back from </a:t>
            </a:r>
            <a:r>
              <a:rPr lang="en-US" dirty="0" err="1"/>
              <a:t>Jokedetail</a:t>
            </a:r>
            <a:r>
              <a:rPr lang="en-US" dirty="0"/>
              <a:t>. So this component will not always get the id passed. </a:t>
            </a:r>
          </a:p>
          <a:p>
            <a:pPr marL="285750" indent="-285750">
              <a:buFont typeface="Arial" charset="0"/>
              <a:buChar char="•"/>
            </a:pPr>
            <a:r>
              <a:rPr lang="en-US" dirty="0"/>
              <a:t>Hence, we need optional </a:t>
            </a:r>
            <a:r>
              <a:rPr lang="en-US" dirty="0" err="1"/>
              <a:t>params</a:t>
            </a:r>
            <a:r>
              <a:rPr lang="en-US" dirty="0"/>
              <a:t> to be passed.  Lets implement the back()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So, 2</a:t>
            </a:r>
            <a:r>
              <a:rPr lang="en-US" baseline="30000" dirty="0"/>
              <a:t>nd</a:t>
            </a:r>
            <a:r>
              <a:rPr lang="en-US" dirty="0"/>
              <a:t> parameter using key-value pair we pass the </a:t>
            </a:r>
            <a:r>
              <a:rPr lang="en-US" dirty="0" err="1"/>
              <a:t>params</a:t>
            </a:r>
            <a:r>
              <a:rPr lang="en-US" dirty="0"/>
              <a:t> and </a:t>
            </a:r>
            <a:r>
              <a:rPr lang="en-US" dirty="0" err="1"/>
              <a:t>url</a:t>
            </a:r>
            <a:r>
              <a:rPr lang="en-US" dirty="0"/>
              <a:t> changes as follows: </a:t>
            </a:r>
            <a:br>
              <a:rPr lang="en-US" dirty="0"/>
            </a:br>
            <a:r>
              <a:rPr lang="en-US" dirty="0">
                <a:hlinkClick r:id="rId3"/>
              </a:rPr>
              <a:t>http://localhost:4200/jokes;id=2</a:t>
            </a:r>
            <a:endParaRPr lang="en-US" dirty="0"/>
          </a:p>
          <a:p>
            <a:pPr marL="285750" indent="-285750">
              <a:buFont typeface="Arial" charset="0"/>
              <a:buChar char="•"/>
            </a:pPr>
            <a:r>
              <a:rPr lang="en-US" dirty="0"/>
              <a:t>Now to get the </a:t>
            </a:r>
            <a:r>
              <a:rPr lang="en-US" dirty="0" err="1"/>
              <a:t>param</a:t>
            </a:r>
            <a:r>
              <a:rPr lang="en-US" dirty="0"/>
              <a:t> passed in </a:t>
            </a:r>
            <a:r>
              <a:rPr lang="en-US" dirty="0" err="1"/>
              <a:t>url</a:t>
            </a:r>
            <a:r>
              <a:rPr lang="en-US" dirty="0"/>
              <a:t> in </a:t>
            </a:r>
            <a:r>
              <a:rPr lang="en-US" dirty="0" err="1"/>
              <a:t>JokeList</a:t>
            </a:r>
            <a:r>
              <a:rPr lang="en-US" dirty="0"/>
              <a:t>, inject the </a:t>
            </a:r>
            <a:r>
              <a:rPr lang="en-US" dirty="0" err="1"/>
              <a:t>ActivatedRoute</a:t>
            </a:r>
            <a:r>
              <a:rPr lang="en-US" dirty="0"/>
              <a:t> service and write the following in </a:t>
            </a:r>
            <a:r>
              <a:rPr lang="en-US" dirty="0" err="1"/>
              <a:t>ngOnInit</a:t>
            </a:r>
            <a:r>
              <a:rPr lang="en-US" dirty="0"/>
              <a:t>() of </a:t>
            </a:r>
            <a:r>
              <a:rPr lang="en-US" dirty="0" err="1"/>
              <a:t>jokelist.component.ts</a:t>
            </a:r>
            <a:endParaRPr lang="en-US" dirty="0"/>
          </a:p>
        </p:txBody>
      </p:sp>
      <p:sp>
        <p:nvSpPr>
          <p:cNvPr id="5" name="Rectangle 4"/>
          <p:cNvSpPr/>
          <p:nvPr/>
        </p:nvSpPr>
        <p:spPr>
          <a:xfrm>
            <a:off x="1547664" y="2375014"/>
            <a:ext cx="5400600" cy="1200329"/>
          </a:xfrm>
          <a:prstGeom prst="rect">
            <a:avLst/>
          </a:prstGeom>
          <a:ln>
            <a:solidFill>
              <a:schemeClr val="accent1"/>
            </a:solidFill>
          </a:ln>
        </p:spPr>
        <p:txBody>
          <a:bodyPr wrap="square">
            <a:spAutoFit/>
          </a:bodyPr>
          <a:lstStyle/>
          <a:p>
            <a:r>
              <a:rPr lang="en-US" dirty="0">
                <a:solidFill>
                  <a:srgbClr val="DCDCAA"/>
                </a:solidFill>
                <a:latin typeface="Calibri" charset="0"/>
                <a:ea typeface="Calibri" charset="0"/>
                <a:cs typeface="Calibri" charset="0"/>
              </a:rPr>
              <a:t>back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1475656" y="4915034"/>
            <a:ext cx="5472608" cy="1477328"/>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paramMap</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ParamMap</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err="1">
                <a:solidFill>
                  <a:srgbClr val="4EC9B0"/>
                </a:solidFill>
                <a:latin typeface="Calibri" charset="0"/>
                <a:ea typeface="Calibri" charset="0"/>
                <a:cs typeface="Calibri" charset="0"/>
              </a:rPr>
              <a:t>console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log</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sel</a:t>
            </a:r>
            <a:r>
              <a:rPr lang="en-US" dirty="0">
                <a:solidFill>
                  <a:srgbClr val="CE9178"/>
                </a:solidFill>
                <a:latin typeface="Calibri" charset="0"/>
                <a:ea typeface="Calibri" charset="0"/>
                <a:cs typeface="Calibri" charset="0"/>
              </a:rPr>
              <a:t> id "</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53679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Highlight the joke of selected id</a:t>
            </a:r>
            <a:endParaRPr lang="en-US" b="0" dirty="0">
              <a:effectLst/>
            </a:endParaRPr>
          </a:p>
        </p:txBody>
      </p:sp>
      <p:sp>
        <p:nvSpPr>
          <p:cNvPr id="3" name="Rectangle 2"/>
          <p:cNvSpPr/>
          <p:nvPr/>
        </p:nvSpPr>
        <p:spPr>
          <a:xfrm>
            <a:off x="251520" y="620688"/>
            <a:ext cx="8496944" cy="1754326"/>
          </a:xfrm>
          <a:prstGeom prst="rect">
            <a:avLst/>
          </a:prstGeom>
        </p:spPr>
        <p:txBody>
          <a:bodyPr wrap="square">
            <a:spAutoFit/>
          </a:bodyPr>
          <a:lstStyle/>
          <a:p>
            <a:pPr marL="285750" indent="-285750">
              <a:buFont typeface="Arial" charset="0"/>
              <a:buChar char="•"/>
            </a:pPr>
            <a:r>
              <a:rPr lang="en-US" dirty="0"/>
              <a:t>To highlight the selected joke in </a:t>
            </a:r>
            <a:r>
              <a:rPr lang="en-US" dirty="0" err="1"/>
              <a:t>JokeList</a:t>
            </a:r>
            <a:r>
              <a:rPr lang="en-US" dirty="0"/>
              <a:t>, lets  add dynamic class binding to detail button of </a:t>
            </a:r>
            <a:r>
              <a:rPr lang="en-US" dirty="0" err="1"/>
              <a:t>JokeList</a:t>
            </a:r>
            <a:r>
              <a:rPr lang="en-US" dirty="0"/>
              <a:t> as follows :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And in class add the following :</a:t>
            </a:r>
          </a:p>
        </p:txBody>
      </p:sp>
      <p:sp>
        <p:nvSpPr>
          <p:cNvPr id="2" name="Rectangle 1"/>
          <p:cNvSpPr/>
          <p:nvPr/>
        </p:nvSpPr>
        <p:spPr>
          <a:xfrm>
            <a:off x="755576" y="1340768"/>
            <a:ext cx="7416824" cy="369332"/>
          </a:xfrm>
          <a:prstGeom prst="rect">
            <a:avLst/>
          </a:prstGeom>
          <a:ln>
            <a:solidFill>
              <a:schemeClr val="accent1"/>
            </a:solidFill>
          </a:ln>
        </p:spPr>
        <p:txBody>
          <a:bodyPr wrap="square">
            <a:spAutoFit/>
          </a:bodyPr>
          <a:lstStyle/>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(click)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onselect</a:t>
            </a:r>
            <a:r>
              <a:rPr lang="en-US" dirty="0">
                <a:solidFill>
                  <a:srgbClr val="CE9178"/>
                </a:solidFill>
                <a:latin typeface="Calibri" charset="0"/>
                <a:ea typeface="Calibri" charset="0"/>
                <a:cs typeface="Calibri" charset="0"/>
              </a:rPr>
              <a:t>(j)"</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class.selected</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err="1">
                <a:solidFill>
                  <a:srgbClr val="CE9178"/>
                </a:solidFill>
                <a:latin typeface="Calibri" charset="0"/>
                <a:ea typeface="Calibri" charset="0"/>
                <a:cs typeface="Calibri" charset="0"/>
              </a:rPr>
              <a:t>isselected</a:t>
            </a:r>
            <a:r>
              <a:rPr lang="en-US" dirty="0">
                <a:solidFill>
                  <a:srgbClr val="CE9178"/>
                </a:solidFill>
                <a:latin typeface="Calibri" charset="0"/>
                <a:ea typeface="Calibri" charset="0"/>
                <a:cs typeface="Calibri" charset="0"/>
              </a:rPr>
              <a:t>(j)"</a:t>
            </a:r>
            <a:r>
              <a:rPr lang="en-US" dirty="0">
                <a:solidFill>
                  <a:srgbClr val="D4D4D4"/>
                </a:solidFill>
                <a:latin typeface="Calibri" charset="0"/>
                <a:ea typeface="Calibri" charset="0"/>
                <a:cs typeface="Calibri" charset="0"/>
              </a:rPr>
              <a:t> </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Detail</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button</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2483768" y="2494929"/>
            <a:ext cx="4176464" cy="1200329"/>
          </a:xfrm>
          <a:prstGeom prst="rect">
            <a:avLst/>
          </a:prstGeom>
          <a:ln>
            <a:solidFill>
              <a:schemeClr val="accent1"/>
            </a:solidFill>
          </a:ln>
        </p:spPr>
        <p:txBody>
          <a:bodyPr wrap="square">
            <a:spAutoFit/>
          </a:bodyPr>
          <a:lstStyle/>
          <a:p>
            <a:r>
              <a:rPr lang="en-US" dirty="0" err="1">
                <a:solidFill>
                  <a:srgbClr val="DCDCAA"/>
                </a:solidFill>
                <a:latin typeface="Calibri" charset="0"/>
                <a:ea typeface="Calibri" charset="0"/>
                <a:cs typeface="Calibri" charset="0"/>
              </a:rPr>
              <a:t>isselected</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p>
          <a:p>
            <a:r>
              <a:rPr lang="en-US" dirty="0">
                <a:solidFill>
                  <a:srgbClr val="C586C0"/>
                </a:solidFill>
                <a:latin typeface="Calibri" charset="0"/>
                <a:ea typeface="Calibri" charset="0"/>
                <a:cs typeface="Calibri" charset="0"/>
              </a:rPr>
              <a:t>	return</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46721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Relative Navigation</a:t>
            </a:r>
            <a:endParaRPr lang="en-US" b="0" dirty="0">
              <a:effectLst/>
            </a:endParaRPr>
          </a:p>
        </p:txBody>
      </p:sp>
      <p:sp>
        <p:nvSpPr>
          <p:cNvPr id="3" name="Rectangle 2"/>
          <p:cNvSpPr/>
          <p:nvPr/>
        </p:nvSpPr>
        <p:spPr>
          <a:xfrm>
            <a:off x="251520" y="620688"/>
            <a:ext cx="8496944" cy="4247317"/>
          </a:xfrm>
          <a:prstGeom prst="rect">
            <a:avLst/>
          </a:prstGeom>
        </p:spPr>
        <p:txBody>
          <a:bodyPr wrap="square">
            <a:spAutoFit/>
          </a:bodyPr>
          <a:lstStyle/>
          <a:p>
            <a:pPr marL="285750" indent="-285750">
              <a:buFont typeface="Arial" charset="0"/>
              <a:buChar char="•"/>
            </a:pPr>
            <a:r>
              <a:rPr lang="en-US" dirty="0"/>
              <a:t>Till now we specified “/jokes” in routes. This uses absolute routing and has a disadvantage if route path changed in future.</a:t>
            </a:r>
          </a:p>
          <a:p>
            <a:pPr marL="285750" indent="-285750">
              <a:buFont typeface="Arial" charset="0"/>
              <a:buChar char="•"/>
            </a:pPr>
            <a:r>
              <a:rPr lang="en-US" dirty="0"/>
              <a:t>To see in effect , change the path: ”jokes” in routes:[] of app-</a:t>
            </a:r>
            <a:r>
              <a:rPr lang="en-US" dirty="0" err="1"/>
              <a:t>routing.module.ts</a:t>
            </a:r>
            <a:r>
              <a:rPr lang="en-US" dirty="0"/>
              <a:t> file to </a:t>
            </a:r>
            <a:r>
              <a:rPr lang="en-US" dirty="0" err="1"/>
              <a:t>path:”jokes-list</a:t>
            </a:r>
            <a:r>
              <a:rPr lang="en-US" dirty="0"/>
              <a:t>”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Now if we check the application it breaks when we click on detail .</a:t>
            </a:r>
          </a:p>
          <a:p>
            <a:pPr marL="285750" indent="-285750">
              <a:buFont typeface="Arial" charset="0"/>
              <a:buChar char="•"/>
            </a:pPr>
            <a:r>
              <a:rPr lang="en-US" dirty="0"/>
              <a:t>So lets change all the </a:t>
            </a:r>
            <a:r>
              <a:rPr lang="en-US" dirty="0" err="1"/>
              <a:t>occurences</a:t>
            </a:r>
            <a:r>
              <a:rPr lang="en-US"/>
              <a:t> of </a:t>
            </a:r>
            <a:r>
              <a:rPr lang="en-US" dirty="0" err="1"/>
              <a:t>absoute</a:t>
            </a:r>
            <a:r>
              <a:rPr lang="en-US" dirty="0"/>
              <a:t> path to relative </a:t>
            </a:r>
            <a:r>
              <a:rPr lang="en-US" dirty="0" err="1"/>
              <a:t>url</a:t>
            </a:r>
            <a:r>
              <a:rPr lang="en-US" dirty="0"/>
              <a:t> as in next slide</a:t>
            </a:r>
          </a:p>
        </p:txBody>
      </p:sp>
      <p:sp>
        <p:nvSpPr>
          <p:cNvPr id="5" name="Rectangle 4"/>
          <p:cNvSpPr/>
          <p:nvPr/>
        </p:nvSpPr>
        <p:spPr>
          <a:xfrm>
            <a:off x="1043608" y="1901731"/>
            <a:ext cx="6624736" cy="2031325"/>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const</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a:t>
            </a:r>
            <a:r>
              <a:rPr lang="en-US" dirty="0">
                <a:solidFill>
                  <a:srgbClr val="4EC9B0"/>
                </a:solidFill>
                <a:latin typeface="Calibri" charset="0"/>
                <a:ea typeface="Calibri" charset="0"/>
                <a:cs typeface="Calibri" charset="0"/>
              </a:rPr>
              <a:t>Routes</a:t>
            </a:r>
            <a:r>
              <a:rPr lang="en-US" dirty="0">
                <a:solidFill>
                  <a:srgbClr val="D4D4D4"/>
                </a:solidFill>
                <a:latin typeface="Calibri" charset="0"/>
                <a:ea typeface="Calibri" charset="0"/>
                <a:cs typeface="Calibri" charset="0"/>
              </a:rPr>
              <a:t> = [</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redirectTo</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pathMatch</a:t>
            </a:r>
            <a:r>
              <a:rPr lang="en-US" dirty="0">
                <a:solidFill>
                  <a:srgbClr val="9CDCFE"/>
                </a:solidFill>
                <a:latin typeface="Calibri" charset="0"/>
                <a:ea typeface="Calibri" charset="0"/>
                <a:cs typeface="Calibri" charset="0"/>
              </a:rPr>
              <a:t>:</a:t>
            </a:r>
            <a:r>
              <a:rPr lang="en-US" dirty="0">
                <a:solidFill>
                  <a:srgbClr val="CE9178"/>
                </a:solidFill>
                <a:latin typeface="Calibri" charset="0"/>
                <a:ea typeface="Calibri" charset="0"/>
                <a:cs typeface="Calibri" charset="0"/>
              </a:rPr>
              <a:t>'full'</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component:JokelistComponent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a:t>
            </a:r>
            <a:r>
              <a:rPr lang="en-US" dirty="0" err="1">
                <a:solidFill>
                  <a:srgbClr val="CE9178"/>
                </a:solidFill>
                <a:latin typeface="Calibri" charset="0"/>
                <a:ea typeface="Calibri" charset="0"/>
                <a:cs typeface="Calibri" charset="0"/>
              </a:rPr>
              <a:t>'jokes-list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component:JokedetailComponent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'create'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component:JokeformComponent</a:t>
            </a:r>
            <a:r>
              <a:rPr lang="en-US" dirty="0">
                <a:solidFill>
                  <a:srgbClr val="D4D4D4"/>
                </a:solidFill>
                <a:latin typeface="Calibri" charset="0"/>
                <a:ea typeface="Calibri" charset="0"/>
                <a:cs typeface="Calibri" charset="0"/>
              </a:rPr>
              <a:t>},</a:t>
            </a:r>
          </a:p>
          <a:p>
            <a:pPr lvl="1"/>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path:</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component:PagenotfoundComponent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200959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Relative Navigation Configuration</a:t>
            </a:r>
            <a:endParaRPr lang="en-US" b="0" dirty="0">
              <a:effectLst/>
            </a:endParaRPr>
          </a:p>
        </p:txBody>
      </p:sp>
      <p:sp>
        <p:nvSpPr>
          <p:cNvPr id="2" name="Rectangle 1"/>
          <p:cNvSpPr/>
          <p:nvPr/>
        </p:nvSpPr>
        <p:spPr>
          <a:xfrm>
            <a:off x="251520" y="606698"/>
            <a:ext cx="7920880" cy="923330"/>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Jokelist.component.ts</a:t>
            </a:r>
            <a:r>
              <a:rPr lang="en-US" b="1" dirty="0">
                <a:latin typeface="Calibri" charset="0"/>
                <a:ea typeface="Calibri" charset="0"/>
                <a:cs typeface="Calibri" charset="0"/>
              </a:rPr>
              <a:t> – Inject </a:t>
            </a:r>
            <a:r>
              <a:rPr lang="en-US" b="1" dirty="0" err="1">
                <a:latin typeface="Calibri" charset="0"/>
                <a:ea typeface="Calibri" charset="0"/>
                <a:cs typeface="Calibri" charset="0"/>
              </a:rPr>
              <a:t>ActivatedRoute</a:t>
            </a:r>
            <a:r>
              <a:rPr lang="en-US" b="1" dirty="0">
                <a:latin typeface="Calibri" charset="0"/>
                <a:ea typeface="Calibri" charset="0"/>
                <a:cs typeface="Calibri" charset="0"/>
              </a:rPr>
              <a:t> if required</a:t>
            </a:r>
          </a:p>
          <a:p>
            <a:r>
              <a:rPr lang="en-US" dirty="0" err="1">
                <a:solidFill>
                  <a:srgbClr val="DCDCAA"/>
                </a:solidFill>
                <a:latin typeface="Calibri" charset="0"/>
                <a:ea typeface="Calibri" charset="0"/>
                <a:cs typeface="Calibri" charset="0"/>
              </a:rPr>
              <a:t>onselect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4EC9B0"/>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a:solidFill>
                  <a:srgbClr val="D4D4D4"/>
                </a:solidFill>
                <a:latin typeface="Calibri" charset="0"/>
                <a:ea typeface="Calibri" charset="0"/>
                <a:cs typeface="Calibri" charset="0"/>
              </a:rPr>
              <a:t>});	}</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395536" y="1774453"/>
            <a:ext cx="7992888" cy="64633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app.component.html</a:t>
            </a:r>
            <a:endParaRPr lang="en-US" b="1" dirty="0">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"/jokes-list”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routerLinkActive</a:t>
            </a:r>
            <a:r>
              <a:rPr lang="en-US" dirty="0">
                <a:solidFill>
                  <a:srgbClr val="9CDCFE"/>
                </a:solidFill>
                <a:latin typeface="Calibri" charset="0"/>
                <a:ea typeface="Calibri" charset="0"/>
                <a:cs typeface="Calibri" charset="0"/>
              </a:rPr>
              <a:t> </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"active"</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List</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a</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266256" y="2681161"/>
            <a:ext cx="8496944" cy="313932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Jokedetail.component.ts</a:t>
            </a:r>
            <a:endParaRPr lang="en-US" b="1" dirty="0">
              <a:latin typeface="Calibri" charset="0"/>
              <a:ea typeface="Calibri" charset="0"/>
              <a:cs typeface="Calibri" charset="0"/>
            </a:endParaRPr>
          </a:p>
          <a:p>
            <a:r>
              <a:rPr lang="en-US" dirty="0">
                <a:solidFill>
                  <a:srgbClr val="DCDCAA"/>
                </a:solidFill>
                <a:latin typeface="Calibri" charset="0"/>
                <a:ea typeface="Calibri" charset="0"/>
                <a:cs typeface="Calibri" charset="0"/>
              </a:rPr>
              <a:t>next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569CD6"/>
                </a:solidFill>
                <a:latin typeface="Calibri" charset="0"/>
                <a:ea typeface="Calibri" charset="0"/>
                <a:cs typeface="Calibri" charset="0"/>
              </a:rPr>
              <a:t>let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a:solidFill>
                  <a:srgbClr val="569CD6"/>
                </a:solidFill>
                <a:latin typeface="Calibri" charset="0"/>
                <a:ea typeface="Calibri" charset="0"/>
                <a:cs typeface="Calibri" charset="0"/>
              </a:rPr>
              <a:t>this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joke</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if</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 == </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service</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getJokes</a:t>
            </a:r>
            <a:r>
              <a:rPr lang="en-US" dirty="0">
                <a:solidFill>
                  <a:srgbClr val="D4D4D4"/>
                </a:solidFill>
                <a:latin typeface="Calibri" charset="0"/>
                <a:ea typeface="Calibri" charset="0"/>
                <a:cs typeface="Calibri" charset="0"/>
              </a:rPr>
              <a:t>().</a:t>
            </a:r>
            <a:r>
              <a:rPr lang="en-US" dirty="0">
                <a:solidFill>
                  <a:srgbClr val="9CDCFE"/>
                </a:solidFill>
                <a:latin typeface="Calibri" charset="0"/>
                <a:ea typeface="Calibri" charset="0"/>
                <a:cs typeface="Calibri" charset="0"/>
              </a:rPr>
              <a:t>length</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nextid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CDCAA"/>
                </a:solidFill>
                <a:latin typeface="Calibri" charset="0"/>
                <a:ea typeface="Calibri" charset="0"/>
                <a:cs typeface="Calibri" charset="0"/>
              </a:rPr>
              <a:t>back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6A9955"/>
                </a:solidFill>
                <a:latin typeface="Calibri" charset="0"/>
                <a:ea typeface="Calibri" charset="0"/>
                <a:cs typeface="Calibri" charset="0"/>
              </a:rPr>
              <a:t>	</a:t>
            </a:r>
            <a:r>
              <a:rPr lang="en-US" dirty="0" err="1">
                <a:solidFill>
                  <a:srgbClr val="6A9955"/>
                </a:solidFill>
                <a:latin typeface="Calibri" charset="0"/>
                <a:ea typeface="Calibri" charset="0"/>
                <a:cs typeface="Calibri" charset="0"/>
              </a:rPr>
              <a:t>this.router.navigate</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id:this.joke.id</a:t>
            </a:r>
            <a:r>
              <a:rPr lang="en-US" dirty="0">
                <a:solidFill>
                  <a:srgbClr val="6A9955"/>
                </a:solidFill>
                <a:latin typeface="Calibri" charset="0"/>
                <a:ea typeface="Calibri" charset="0"/>
                <a:cs typeface="Calibri" charset="0"/>
              </a:rPr>
              <a:t>}],{</a:t>
            </a:r>
            <a:r>
              <a:rPr lang="en-US" dirty="0" err="1">
                <a:solidFill>
                  <a:srgbClr val="6A9955"/>
                </a:solidFill>
                <a:latin typeface="Calibri" charset="0"/>
                <a:ea typeface="Calibri" charset="0"/>
                <a:cs typeface="Calibri" charset="0"/>
              </a:rPr>
              <a:t>relativeTo:this.route</a:t>
            </a:r>
            <a:r>
              <a:rPr lang="en-US" dirty="0">
                <a:solidFill>
                  <a:srgbClr val="6A9955"/>
                </a:solidFill>
                <a:latin typeface="Calibri" charset="0"/>
                <a:ea typeface="Calibri" charset="0"/>
                <a:cs typeface="Calibri" charset="0"/>
              </a:rPr>
              <a:t>});</a:t>
            </a:r>
            <a:endParaRPr lang="en-US" dirty="0">
              <a:solidFill>
                <a:srgbClr val="D4D4D4"/>
              </a:solidFill>
              <a:latin typeface="Calibri" charset="0"/>
              <a:ea typeface="Calibri" charset="0"/>
              <a:cs typeface="Calibri" charset="0"/>
            </a:endParaRP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8" name="TextBox 7"/>
          <p:cNvSpPr txBox="1"/>
          <p:nvPr/>
        </p:nvSpPr>
        <p:spPr>
          <a:xfrm>
            <a:off x="806824" y="6364941"/>
            <a:ext cx="5868979" cy="369332"/>
          </a:xfrm>
          <a:prstGeom prst="rect">
            <a:avLst/>
          </a:prstGeom>
          <a:noFill/>
          <a:ln>
            <a:solidFill>
              <a:schemeClr val="accent1"/>
            </a:solidFill>
          </a:ln>
        </p:spPr>
        <p:txBody>
          <a:bodyPr wrap="none" rtlCol="0">
            <a:spAutoFit/>
          </a:bodyPr>
          <a:lstStyle/>
          <a:p>
            <a:r>
              <a:rPr lang="en-US" dirty="0"/>
              <a:t>These gets passed as matrix </a:t>
            </a:r>
            <a:r>
              <a:rPr lang="en-US" dirty="0" err="1"/>
              <a:t>params</a:t>
            </a:r>
            <a:r>
              <a:rPr lang="en-US" dirty="0"/>
              <a:t> with ; separated from </a:t>
            </a:r>
            <a:r>
              <a:rPr lang="en-US" dirty="0" err="1"/>
              <a:t>url</a:t>
            </a:r>
            <a:endParaRPr lang="en-US" dirty="0"/>
          </a:p>
        </p:txBody>
      </p:sp>
    </p:spTree>
    <p:extLst>
      <p:ext uri="{BB962C8B-B14F-4D97-AF65-F5344CB8AC3E}">
        <p14:creationId xmlns:p14="http://schemas.microsoft.com/office/powerpoint/2010/main" val="321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Matrix vs Query </a:t>
            </a:r>
            <a:r>
              <a:rPr lang="en-US" dirty="0" err="1"/>
              <a:t>Param</a:t>
            </a:r>
            <a:endParaRPr lang="en-US" b="0" dirty="0">
              <a:effectLst/>
            </a:endParaRPr>
          </a:p>
        </p:txBody>
      </p:sp>
      <p:sp>
        <p:nvSpPr>
          <p:cNvPr id="3" name="Rectangle 2"/>
          <p:cNvSpPr/>
          <p:nvPr/>
        </p:nvSpPr>
        <p:spPr>
          <a:xfrm>
            <a:off x="251520" y="620688"/>
            <a:ext cx="8496944" cy="3416320"/>
          </a:xfrm>
          <a:prstGeom prst="rect">
            <a:avLst/>
          </a:prstGeom>
        </p:spPr>
        <p:txBody>
          <a:bodyPr wrap="square">
            <a:spAutoFit/>
          </a:bodyPr>
          <a:lstStyle/>
          <a:p>
            <a:pPr marL="285750" indent="-285750">
              <a:buFont typeface="Arial" charset="0"/>
              <a:buChar char="•"/>
            </a:pPr>
            <a:r>
              <a:rPr lang="en-US" dirty="0"/>
              <a:t>When passing matrix </a:t>
            </a:r>
            <a:r>
              <a:rPr lang="en-US" dirty="0" err="1"/>
              <a:t>param</a:t>
            </a:r>
            <a:r>
              <a:rPr lang="en-US" dirty="0"/>
              <a:t> and go back to </a:t>
            </a:r>
            <a:r>
              <a:rPr lang="en-US" dirty="0" err="1"/>
              <a:t>jokelist</a:t>
            </a:r>
            <a:r>
              <a:rPr lang="en-US" dirty="0"/>
              <a:t>. Again by clicking on detail of any joke the </a:t>
            </a:r>
            <a:r>
              <a:rPr lang="en-US" dirty="0" err="1"/>
              <a:t>url</a:t>
            </a:r>
            <a:r>
              <a:rPr lang="en-US" dirty="0"/>
              <a:t> becomes as follows : </a:t>
            </a:r>
            <a:r>
              <a:rPr lang="en-US" dirty="0">
                <a:hlinkClick r:id="rId3"/>
              </a:rPr>
              <a:t>http://localhost:4200/jokes-list;id=2/3</a:t>
            </a:r>
            <a:r>
              <a:rPr lang="en-US" dirty="0"/>
              <a:t> </a:t>
            </a:r>
          </a:p>
          <a:p>
            <a:pPr marL="285750" indent="-285750">
              <a:buFont typeface="Arial" charset="0"/>
              <a:buChar char="•"/>
            </a:pPr>
            <a:r>
              <a:rPr lang="en-US" dirty="0"/>
              <a:t>To </a:t>
            </a:r>
            <a:r>
              <a:rPr lang="en-US" dirty="0" err="1"/>
              <a:t>elimiinate</a:t>
            </a:r>
            <a:r>
              <a:rPr lang="en-US" dirty="0"/>
              <a:t> the </a:t>
            </a:r>
            <a:r>
              <a:rPr lang="en-US" dirty="0" err="1"/>
              <a:t>params</a:t>
            </a:r>
            <a:r>
              <a:rPr lang="en-US" dirty="0"/>
              <a:t> after ; and generate the new </a:t>
            </a:r>
            <a:r>
              <a:rPr lang="en-US" dirty="0" err="1"/>
              <a:t>url</a:t>
            </a:r>
            <a:r>
              <a:rPr lang="en-US" dirty="0"/>
              <a:t> as : </a:t>
            </a:r>
            <a:r>
              <a:rPr lang="en-US" dirty="0">
                <a:hlinkClick r:id="rId4"/>
              </a:rPr>
              <a:t>http://localhost:4200/jokes-list/3</a:t>
            </a:r>
            <a:r>
              <a:rPr lang="en-US" dirty="0"/>
              <a:t>, use </a:t>
            </a:r>
            <a:r>
              <a:rPr lang="en-US" dirty="0" err="1"/>
              <a:t>queryparams</a:t>
            </a:r>
            <a:r>
              <a:rPr lang="en-US" dirty="0"/>
              <a:t> as follows : </a:t>
            </a:r>
          </a:p>
          <a:p>
            <a:pPr marL="285750" indent="-285750">
              <a:buFont typeface="Arial" charset="0"/>
              <a:buChar char="•"/>
            </a:pPr>
            <a:r>
              <a:rPr lang="en-US" dirty="0"/>
              <a:t>Update the back() of </a:t>
            </a:r>
            <a:r>
              <a:rPr lang="en-US" dirty="0" err="1"/>
              <a:t>JokeDetail</a:t>
            </a:r>
            <a:r>
              <a:rPr lang="en-US" dirty="0"/>
              <a:t> as follows :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And update the </a:t>
            </a:r>
            <a:r>
              <a:rPr lang="en-US" dirty="0" err="1"/>
              <a:t>onSelect</a:t>
            </a:r>
            <a:r>
              <a:rPr lang="en-US" dirty="0"/>
              <a:t>(joke) of </a:t>
            </a:r>
            <a:r>
              <a:rPr lang="en-US" dirty="0" err="1"/>
              <a:t>JokelIst</a:t>
            </a:r>
            <a:r>
              <a:rPr lang="en-US" dirty="0"/>
              <a:t> as follows :</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Also </a:t>
            </a:r>
            <a:r>
              <a:rPr lang="en-US" dirty="0" err="1"/>
              <a:t>upadte</a:t>
            </a:r>
            <a:r>
              <a:rPr lang="en-US" dirty="0"/>
              <a:t> the </a:t>
            </a:r>
            <a:r>
              <a:rPr lang="en-US" dirty="0" err="1"/>
              <a:t>JokeList</a:t>
            </a:r>
            <a:r>
              <a:rPr lang="en-US" dirty="0"/>
              <a:t> constructor to read from query </a:t>
            </a:r>
            <a:r>
              <a:rPr lang="en-US" dirty="0" err="1"/>
              <a:t>params</a:t>
            </a:r>
            <a:r>
              <a:rPr lang="en-US" dirty="0"/>
              <a:t> instead of matrix:</a:t>
            </a:r>
          </a:p>
        </p:txBody>
      </p:sp>
      <p:sp>
        <p:nvSpPr>
          <p:cNvPr id="2" name="Rectangle 1"/>
          <p:cNvSpPr/>
          <p:nvPr/>
        </p:nvSpPr>
        <p:spPr>
          <a:xfrm>
            <a:off x="467544" y="2123564"/>
            <a:ext cx="8208912" cy="369332"/>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4" name="Rectangle 3"/>
          <p:cNvSpPr/>
          <p:nvPr/>
        </p:nvSpPr>
        <p:spPr>
          <a:xfrm>
            <a:off x="683568" y="2967335"/>
            <a:ext cx="6825952" cy="369332"/>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navigate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joke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relativeTo:</a:t>
            </a:r>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7" name="Rectangle 6"/>
          <p:cNvSpPr/>
          <p:nvPr/>
        </p:nvSpPr>
        <p:spPr>
          <a:xfrm>
            <a:off x="1475656" y="4347399"/>
            <a:ext cx="5256584" cy="923330"/>
          </a:xfrm>
          <a:prstGeom prst="rect">
            <a:avLst/>
          </a:prstGeom>
          <a:ln>
            <a:solidFill>
              <a:schemeClr val="accent1"/>
            </a:solidFill>
          </a:ln>
        </p:spPr>
        <p:txBody>
          <a:bodyPr wrap="square">
            <a:spAutoFit/>
          </a:bodyPr>
          <a:lstStyle/>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route</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queryParams</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subscribe</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a:solidFill>
                  <a:srgbClr val="D4D4D4"/>
                </a:solidFill>
                <a:latin typeface="Calibri" charset="0"/>
                <a:ea typeface="Calibri" charset="0"/>
                <a:cs typeface="Calibri" charset="0"/>
              </a:rPr>
              <a:t>)</a:t>
            </a:r>
            <a:r>
              <a:rPr lang="en-US" dirty="0">
                <a:solidFill>
                  <a:srgbClr val="569CD6"/>
                </a:solidFill>
                <a:latin typeface="Calibri" charset="0"/>
                <a:ea typeface="Calibri" charset="0"/>
                <a:cs typeface="Calibri" charset="0"/>
              </a:rPr>
              <a:t>=&gt;</a:t>
            </a:r>
            <a:r>
              <a:rPr lang="en-US" dirty="0">
                <a:solidFill>
                  <a:srgbClr val="D4D4D4"/>
                </a:solidFill>
                <a:latin typeface="Calibri" charset="0"/>
                <a:ea typeface="Calibri" charset="0"/>
                <a:cs typeface="Calibri" charset="0"/>
              </a:rPr>
              <a:t>{</a:t>
            </a:r>
          </a:p>
          <a:p>
            <a:r>
              <a:rPr lang="en-US" dirty="0" err="1">
                <a:solidFill>
                  <a:srgbClr val="569CD6"/>
                </a:solidFill>
                <a:latin typeface="Calibri" charset="0"/>
                <a:ea typeface="Calibri" charset="0"/>
                <a:cs typeface="Calibri" charset="0"/>
              </a:rPr>
              <a:t>this</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selectedid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parseInt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params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173815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Why Routing</a:t>
            </a:r>
          </a:p>
        </p:txBody>
      </p:sp>
      <p:sp>
        <p:nvSpPr>
          <p:cNvPr id="3" name="Rectangle 2"/>
          <p:cNvSpPr/>
          <p:nvPr/>
        </p:nvSpPr>
        <p:spPr>
          <a:xfrm>
            <a:off x="395536" y="671785"/>
            <a:ext cx="8496944" cy="3970318"/>
          </a:xfrm>
          <a:prstGeom prst="rect">
            <a:avLst/>
          </a:prstGeom>
        </p:spPr>
        <p:txBody>
          <a:bodyPr wrap="square">
            <a:spAutoFit/>
          </a:bodyPr>
          <a:lstStyle/>
          <a:p>
            <a:pPr marL="285750" indent="-285750">
              <a:buFont typeface="Arial" charset="0"/>
              <a:buChar char="•"/>
            </a:pPr>
            <a:r>
              <a:rPr lang="en-US" dirty="0"/>
              <a:t>Lets build the joke application and add pages for Create , List ,Edit and view details of  Jokes</a:t>
            </a:r>
          </a:p>
          <a:p>
            <a:pPr marL="285750" indent="-285750">
              <a:buFont typeface="Arial" charset="0"/>
              <a:buChar char="•"/>
            </a:pPr>
            <a:endParaRPr lang="en-US" dirty="0"/>
          </a:p>
          <a:p>
            <a:pPr marL="285750" indent="-285750">
              <a:buFont typeface="Arial" charset="0"/>
              <a:buChar char="•"/>
            </a:pPr>
            <a:r>
              <a:rPr lang="en-US" dirty="0"/>
              <a:t>We could implement this app by hiding and showing components on the page either via the </a:t>
            </a:r>
            <a:r>
              <a:rPr lang="en-US" dirty="0" err="1"/>
              <a:t>NgIf</a:t>
            </a:r>
            <a:r>
              <a:rPr lang="en-US" dirty="0"/>
              <a:t> directive or binding to the [hidden] property. but then the URL in the address bar doesn’t change and that has a few drawbacks:</a:t>
            </a:r>
          </a:p>
          <a:p>
            <a:pPr marL="285750" indent="-285750">
              <a:buFont typeface="Arial" charset="0"/>
              <a:buChar char="•"/>
            </a:pPr>
            <a:endParaRPr lang="en-US" dirty="0"/>
          </a:p>
          <a:p>
            <a:pPr marL="285750" indent="-285750">
              <a:buFont typeface="Arial" charset="0"/>
              <a:buChar char="•"/>
            </a:pPr>
            <a:r>
              <a:rPr lang="en-US" dirty="0"/>
              <a:t>Refreshing the page would reset the application back to the start, i.e. if we had performed a search refreshing the page would mean we lose the results.</a:t>
            </a:r>
          </a:p>
          <a:p>
            <a:pPr marL="285750" indent="-285750">
              <a:buFont typeface="Arial" charset="0"/>
              <a:buChar char="•"/>
            </a:pPr>
            <a:r>
              <a:rPr lang="en-US" dirty="0"/>
              <a:t>We cannot bookmark our position in the application and come back to it later.</a:t>
            </a:r>
          </a:p>
          <a:p>
            <a:pPr marL="285750" indent="-285750">
              <a:buFont typeface="Arial" charset="0"/>
              <a:buChar char="•"/>
            </a:pPr>
            <a:r>
              <a:rPr lang="en-US" dirty="0"/>
              <a:t>We cannot send links to other people and have exactly the view show up for them as it shows for us.</a:t>
            </a:r>
          </a:p>
          <a:p>
            <a:pPr marL="285750" indent="-285750">
              <a:buFont typeface="Arial" charset="0"/>
              <a:buChar char="•"/>
            </a:pPr>
            <a:r>
              <a:rPr lang="en-US" dirty="0"/>
              <a:t>Another way to think about the URL in your address bar is that it defines the </a:t>
            </a:r>
            <a:r>
              <a:rPr lang="en-US" b="1" dirty="0"/>
              <a:t>current</a:t>
            </a:r>
            <a:r>
              <a:rPr lang="en-US" dirty="0"/>
              <a:t> </a:t>
            </a:r>
            <a:r>
              <a:rPr lang="en-US" b="1" dirty="0"/>
              <a:t>state</a:t>
            </a:r>
            <a:r>
              <a:rPr lang="en-US" dirty="0"/>
              <a:t> of your application.</a:t>
            </a:r>
          </a:p>
        </p:txBody>
      </p:sp>
    </p:spTree>
    <p:extLst>
      <p:ext uri="{BB962C8B-B14F-4D97-AF65-F5344CB8AC3E}">
        <p14:creationId xmlns:p14="http://schemas.microsoft.com/office/powerpoint/2010/main" val="60144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Nested Routes</a:t>
            </a:r>
            <a:endParaRPr lang="en-US" b="0" dirty="0">
              <a:effectLst/>
            </a:endParaRPr>
          </a:p>
        </p:txBody>
      </p:sp>
      <p:sp>
        <p:nvSpPr>
          <p:cNvPr id="3" name="Rectangle 2"/>
          <p:cNvSpPr/>
          <p:nvPr/>
        </p:nvSpPr>
        <p:spPr>
          <a:xfrm>
            <a:off x="251520" y="620688"/>
            <a:ext cx="8496944" cy="2308324"/>
          </a:xfrm>
          <a:prstGeom prst="rect">
            <a:avLst/>
          </a:prstGeom>
        </p:spPr>
        <p:txBody>
          <a:bodyPr wrap="square">
            <a:spAutoFit/>
          </a:bodyPr>
          <a:lstStyle/>
          <a:p>
            <a:pPr marL="285750" indent="-285750">
              <a:buFont typeface="Arial" charset="0"/>
              <a:buChar char="•"/>
            </a:pPr>
            <a:r>
              <a:rPr lang="en-US" dirty="0"/>
              <a:t>Change our Jokes app so that when we click on a Detail button we are taken to Joke detail page</a:t>
            </a:r>
          </a:p>
          <a:p>
            <a:pPr marL="285750" indent="-285750">
              <a:buFont typeface="Arial" charset="0"/>
              <a:buChar char="•"/>
            </a:pPr>
            <a:r>
              <a:rPr lang="en-US" dirty="0"/>
              <a:t>This page has two more menu items, Overview and Category. If we click on Overview we want to show the basic info of joke, if we click on Category we want to show category of the joke.</a:t>
            </a:r>
          </a:p>
          <a:p>
            <a:pPr marL="285750" indent="-285750">
              <a:buFont typeface="Arial" charset="0"/>
              <a:buChar char="•"/>
            </a:pPr>
            <a:r>
              <a:rPr lang="en-US" dirty="0"/>
              <a:t>The concept of having two sets of menu items. A top level between App, </a:t>
            </a:r>
            <a:r>
              <a:rPr lang="en-US" dirty="0" err="1"/>
              <a:t>Header,Form</a:t>
            </a:r>
            <a:r>
              <a:rPr lang="en-US" dirty="0"/>
              <a:t> and List and a second level under </a:t>
            </a:r>
            <a:r>
              <a:rPr lang="en-US" dirty="0" err="1"/>
              <a:t>JokeDetial</a:t>
            </a:r>
            <a:r>
              <a:rPr lang="en-US" dirty="0"/>
              <a:t> between Overview and Category is called Nested Routing </a:t>
            </a:r>
          </a:p>
        </p:txBody>
      </p:sp>
    </p:spTree>
    <p:extLst>
      <p:ext uri="{BB962C8B-B14F-4D97-AF65-F5344CB8AC3E}">
        <p14:creationId xmlns:p14="http://schemas.microsoft.com/office/powerpoint/2010/main" val="20119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Nested Routes </a:t>
            </a:r>
            <a:r>
              <a:rPr lang="en-US" dirty="0" err="1"/>
              <a:t>SetUp</a:t>
            </a:r>
            <a:endParaRPr lang="en-US" b="0" dirty="0">
              <a:effectLst/>
            </a:endParaRPr>
          </a:p>
        </p:txBody>
      </p:sp>
      <p:sp>
        <p:nvSpPr>
          <p:cNvPr id="2" name="Rectangle 1"/>
          <p:cNvSpPr/>
          <p:nvPr/>
        </p:nvSpPr>
        <p:spPr>
          <a:xfrm>
            <a:off x="251520" y="606698"/>
            <a:ext cx="4248472" cy="4247317"/>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import</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 </a:t>
            </a:r>
            <a:r>
              <a:rPr lang="en-US" dirty="0">
                <a:solidFill>
                  <a:srgbClr val="C586C0"/>
                </a:solidFill>
                <a:latin typeface="Calibri" charset="0"/>
                <a:ea typeface="Calibri" charset="0"/>
                <a:cs typeface="Calibri" charset="0"/>
              </a:rPr>
              <a:t>from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'@angular/core'</a:t>
            </a:r>
            <a:r>
              <a:rPr lang="en-US" dirty="0">
                <a:solidFill>
                  <a:srgbClr val="D4D4D4"/>
                </a:solidFill>
                <a:latin typeface="Calibri" charset="0"/>
                <a:ea typeface="Calibri" charset="0"/>
                <a:cs typeface="Calibri" charset="0"/>
              </a:rPr>
              <a:t>;</a:t>
            </a:r>
            <a:br>
              <a:rPr lang="en-US" dirty="0">
                <a:solidFill>
                  <a:srgbClr val="D4D4D4"/>
                </a:solidFill>
                <a:latin typeface="Calibri" charset="0"/>
                <a:ea typeface="Calibri" charset="0"/>
                <a:cs typeface="Calibri" charset="0"/>
              </a:rPr>
            </a:br>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selector: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'app-joke-overview'</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template:</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'&lt;h1&gt;Joke Overview&lt;/h1&gt;'</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styleUrls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'./joke-</a:t>
            </a:r>
            <a:r>
              <a:rPr lang="en-US" dirty="0" err="1">
                <a:solidFill>
                  <a:srgbClr val="CE9178"/>
                </a:solidFill>
                <a:latin typeface="Calibri" charset="0"/>
                <a:ea typeface="Calibri" charset="0"/>
                <a:cs typeface="Calibri" charset="0"/>
              </a:rPr>
              <a:t>overview.component.css</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JokeOverviewComponent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 }</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endParaRPr lang="en-US" b="0" dirty="0">
              <a:solidFill>
                <a:srgbClr val="D4D4D4"/>
              </a:solidFill>
              <a:effectLst/>
              <a:latin typeface="Calibri" charset="0"/>
              <a:ea typeface="Calibri" charset="0"/>
              <a:cs typeface="Calibri" charset="0"/>
            </a:endParaRPr>
          </a:p>
        </p:txBody>
      </p:sp>
      <p:sp>
        <p:nvSpPr>
          <p:cNvPr id="3" name="Rectangle 2"/>
          <p:cNvSpPr/>
          <p:nvPr/>
        </p:nvSpPr>
        <p:spPr>
          <a:xfrm>
            <a:off x="4788024" y="606698"/>
            <a:ext cx="4032448" cy="4801314"/>
          </a:xfrm>
          <a:prstGeom prst="rect">
            <a:avLst/>
          </a:prstGeom>
          <a:ln>
            <a:solidFill>
              <a:schemeClr val="accent1"/>
            </a:solidFill>
          </a:ln>
        </p:spPr>
        <p:txBody>
          <a:bodyPr wrap="square">
            <a:spAutoFit/>
          </a:bodyPr>
          <a:lstStyle/>
          <a:p>
            <a:r>
              <a:rPr lang="en-US" dirty="0">
                <a:solidFill>
                  <a:srgbClr val="C586C0"/>
                </a:solidFill>
                <a:latin typeface="Calibri" charset="0"/>
                <a:ea typeface="Calibri" charset="0"/>
                <a:cs typeface="Calibri" charset="0"/>
              </a:rPr>
              <a:t>import</a:t>
            </a:r>
            <a:r>
              <a:rPr lang="en-US" dirty="0">
                <a:solidFill>
                  <a:srgbClr val="D4D4D4"/>
                </a:solidFill>
                <a:latin typeface="Calibri" charset="0"/>
                <a:ea typeface="Calibri" charset="0"/>
                <a:cs typeface="Calibri" charset="0"/>
              </a:rPr>
              <a:t> { </a:t>
            </a:r>
            <a:r>
              <a:rPr lang="en-US" dirty="0">
                <a:solidFill>
                  <a:srgbClr val="9CDCFE"/>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 </a:t>
            </a:r>
            <a:r>
              <a:rPr lang="en-US" dirty="0" err="1">
                <a:solidFill>
                  <a:srgbClr val="9CDCFE"/>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 </a:t>
            </a:r>
            <a:r>
              <a:rPr lang="en-US" dirty="0">
                <a:solidFill>
                  <a:srgbClr val="C586C0"/>
                </a:solidFill>
                <a:latin typeface="Calibri" charset="0"/>
                <a:ea typeface="Calibri" charset="0"/>
                <a:cs typeface="Calibri" charset="0"/>
              </a:rPr>
              <a:t>from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'@angular/core'</a:t>
            </a:r>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r>
              <a:rPr lang="en-US" dirty="0">
                <a:solidFill>
                  <a:srgbClr val="D4D4D4"/>
                </a:solidFill>
                <a:latin typeface="Calibri" charset="0"/>
                <a:ea typeface="Calibri" charset="0"/>
                <a:cs typeface="Calibri" charset="0"/>
              </a:rPr>
              <a:t>@</a:t>
            </a:r>
            <a:r>
              <a:rPr lang="en-US" dirty="0">
                <a:solidFill>
                  <a:srgbClr val="DCDCAA"/>
                </a:solidFill>
                <a:latin typeface="Calibri" charset="0"/>
                <a:ea typeface="Calibri" charset="0"/>
                <a:cs typeface="Calibri" charset="0"/>
              </a:rPr>
              <a:t>Component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selector: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'app-joke-info'</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template:</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'&lt;h1&gt;Joke Category&lt;/h1&gt;'</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styleUrls</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'./joke-</a:t>
            </a:r>
            <a:r>
              <a:rPr lang="en-US" dirty="0" err="1">
                <a:solidFill>
                  <a:srgbClr val="CE9178"/>
                </a:solidFill>
                <a:latin typeface="Calibri" charset="0"/>
                <a:ea typeface="Calibri" charset="0"/>
                <a:cs typeface="Calibri" charset="0"/>
              </a:rPr>
              <a:t>category.component.css</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C586C0"/>
                </a:solidFill>
                <a:latin typeface="Calibri" charset="0"/>
                <a:ea typeface="Calibri" charset="0"/>
                <a:cs typeface="Calibri" charset="0"/>
              </a:rPr>
              <a:t>export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JokeCategoryComponent</a:t>
            </a:r>
            <a:r>
              <a:rPr lang="en-US" dirty="0">
                <a:solidFill>
                  <a:srgbClr val="D4D4D4"/>
                </a:solidFill>
                <a:latin typeface="Calibri" charset="0"/>
                <a:ea typeface="Calibri" charset="0"/>
                <a:cs typeface="Calibri" charset="0"/>
              </a:rPr>
              <a:t> </a:t>
            </a:r>
            <a:r>
              <a:rPr lang="en-US" dirty="0">
                <a:solidFill>
                  <a:srgbClr val="569CD6"/>
                </a:solidFill>
                <a:latin typeface="Calibri" charset="0"/>
                <a:ea typeface="Calibri" charset="0"/>
                <a:cs typeface="Calibri" charset="0"/>
              </a:rPr>
              <a:t>implements</a:t>
            </a:r>
            <a:r>
              <a:rPr lang="en-US" dirty="0">
                <a:solidFill>
                  <a:srgbClr val="D4D4D4"/>
                </a:solidFill>
                <a:latin typeface="Calibri" charset="0"/>
                <a:ea typeface="Calibri" charset="0"/>
                <a:cs typeface="Calibri" charset="0"/>
              </a:rPr>
              <a:t> </a:t>
            </a:r>
            <a:r>
              <a:rPr lang="en-US" dirty="0" err="1">
                <a:solidFill>
                  <a:srgbClr val="4EC9B0"/>
                </a:solidFill>
                <a:latin typeface="Calibri" charset="0"/>
                <a:ea typeface="Calibri" charset="0"/>
                <a:cs typeface="Calibri" charset="0"/>
              </a:rPr>
              <a:t>OnInit</a:t>
            </a:r>
            <a:r>
              <a:rPr lang="en-US" dirty="0">
                <a:solidFill>
                  <a:srgbClr val="D4D4D4"/>
                </a:solidFill>
                <a:latin typeface="Calibri" charset="0"/>
                <a:ea typeface="Calibri" charset="0"/>
                <a:cs typeface="Calibri" charset="0"/>
              </a:rPr>
              <a:t> {</a:t>
            </a:r>
          </a:p>
          <a:p>
            <a:r>
              <a:rPr lang="en-US" dirty="0">
                <a:solidFill>
                  <a:srgbClr val="569CD6"/>
                </a:solidFill>
                <a:latin typeface="Calibri" charset="0"/>
                <a:ea typeface="Calibri" charset="0"/>
                <a:cs typeface="Calibri" charset="0"/>
              </a:rPr>
              <a:t>constructor</a:t>
            </a:r>
            <a:r>
              <a:rPr lang="en-US" dirty="0">
                <a:solidFill>
                  <a:srgbClr val="D4D4D4"/>
                </a:solidFill>
                <a:latin typeface="Calibri" charset="0"/>
                <a:ea typeface="Calibri" charset="0"/>
                <a:cs typeface="Calibri" charset="0"/>
              </a:rPr>
              <a:t>() { }</a:t>
            </a:r>
          </a:p>
          <a:p>
            <a:r>
              <a:rPr lang="en-US" dirty="0" err="1">
                <a:solidFill>
                  <a:srgbClr val="DCDCAA"/>
                </a:solidFill>
                <a:latin typeface="Calibri" charset="0"/>
                <a:ea typeface="Calibri" charset="0"/>
                <a:cs typeface="Calibri" charset="0"/>
              </a:rPr>
              <a:t>ngOnInit</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br>
              <a:rPr lang="en-US" dirty="0">
                <a:solidFill>
                  <a:srgbClr val="D4D4D4"/>
                </a:solidFill>
                <a:latin typeface="Calibri" charset="0"/>
                <a:ea typeface="Calibri" charset="0"/>
                <a:cs typeface="Calibri" charset="0"/>
              </a:rPr>
            </a:br>
            <a:endParaRPr lang="en-US" b="0" dirty="0">
              <a:solidFill>
                <a:srgbClr val="D4D4D4"/>
              </a:solidFill>
              <a:effectLst/>
              <a:latin typeface="Calibri" charset="0"/>
              <a:ea typeface="Calibri" charset="0"/>
              <a:cs typeface="Calibri" charset="0"/>
            </a:endParaRPr>
          </a:p>
        </p:txBody>
      </p:sp>
      <p:sp>
        <p:nvSpPr>
          <p:cNvPr id="11" name="Rectangle 10"/>
          <p:cNvSpPr/>
          <p:nvPr/>
        </p:nvSpPr>
        <p:spPr>
          <a:xfrm>
            <a:off x="251520" y="5013176"/>
            <a:ext cx="4536504" cy="1754326"/>
          </a:xfrm>
          <a:prstGeom prst="rect">
            <a:avLst/>
          </a:prstGeom>
          <a:ln>
            <a:solidFill>
              <a:schemeClr val="accent1"/>
            </a:solidFill>
          </a:ln>
        </p:spPr>
        <p:txBody>
          <a:bodyPr wrap="square">
            <a:spAutoFit/>
          </a:bodyPr>
          <a:lstStyle/>
          <a:p>
            <a:r>
              <a:rPr lang="en-US" b="1" dirty="0">
                <a:latin typeface="Calibri" charset="0"/>
                <a:ea typeface="Calibri" charset="0"/>
                <a:cs typeface="Calibri" charset="0"/>
              </a:rPr>
              <a:t>Uncomment this in </a:t>
            </a:r>
            <a:r>
              <a:rPr lang="en-US" b="1" dirty="0" err="1">
                <a:latin typeface="Calibri" charset="0"/>
                <a:ea typeface="Calibri" charset="0"/>
                <a:cs typeface="Calibri" charset="0"/>
              </a:rPr>
              <a:t>jokedetail.html</a:t>
            </a:r>
            <a:endParaRPr lang="en-US" b="1" dirty="0">
              <a:latin typeface="Calibri" charset="0"/>
              <a:ea typeface="Calibri" charset="0"/>
              <a:cs typeface="Calibri" charset="0"/>
            </a:endParaRPr>
          </a:p>
          <a:p>
            <a:r>
              <a:rPr lang="en-US" dirty="0">
                <a:solidFill>
                  <a:srgbClr val="6A9955"/>
                </a:solidFill>
                <a:latin typeface="Calibri" charset="0"/>
                <a:ea typeface="Calibri" charset="0"/>
                <a:cs typeface="Calibri" charset="0"/>
              </a:rPr>
              <a:t>&lt;p class="blinks"&gt;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&lt;a (click)="overview()"&gt;Show Overview&lt;/a&gt;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&lt;a (click)="info()"&gt;Show Category&lt;/a&gt;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&lt;/p&gt;</a:t>
            </a:r>
            <a:endParaRPr lang="en-US" dirty="0">
              <a:solidFill>
                <a:srgbClr val="D4D4D4"/>
              </a:solidFill>
              <a:latin typeface="Calibri" charset="0"/>
              <a:ea typeface="Calibri" charset="0"/>
              <a:cs typeface="Calibri" charset="0"/>
            </a:endParaRPr>
          </a:p>
          <a:p>
            <a:r>
              <a:rPr lang="en-US" dirty="0">
                <a:solidFill>
                  <a:srgbClr val="6A9955"/>
                </a:solidFill>
                <a:latin typeface="Calibri" charset="0"/>
                <a:ea typeface="Calibri" charset="0"/>
                <a:cs typeface="Calibri" charset="0"/>
              </a:rPr>
              <a:t>&lt;router-outlet&gt;&lt;/router-outlet&gt; </a:t>
            </a:r>
            <a:endParaRPr lang="en-US" dirty="0">
              <a:solidFill>
                <a:srgbClr val="D4D4D4"/>
              </a:solidFill>
              <a:latin typeface="Calibri" charset="0"/>
              <a:ea typeface="Calibri" charset="0"/>
              <a:cs typeface="Calibri" charset="0"/>
            </a:endParaRPr>
          </a:p>
        </p:txBody>
      </p:sp>
    </p:spTree>
    <p:extLst>
      <p:ext uri="{BB962C8B-B14F-4D97-AF65-F5344CB8AC3E}">
        <p14:creationId xmlns:p14="http://schemas.microsoft.com/office/powerpoint/2010/main" val="131228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99392"/>
            <a:ext cx="7258000" cy="706090"/>
          </a:xfrm>
        </p:spPr>
        <p:txBody>
          <a:bodyPr/>
          <a:lstStyle/>
          <a:p>
            <a:r>
              <a:rPr lang="en-US" dirty="0"/>
              <a:t>Parent Route </a:t>
            </a:r>
            <a:r>
              <a:rPr lang="en-US" dirty="0" err="1"/>
              <a:t>Params</a:t>
            </a:r>
            <a:endParaRPr lang="en-US" b="0" dirty="0">
              <a:effectLst/>
            </a:endParaRPr>
          </a:p>
        </p:txBody>
      </p:sp>
      <p:sp>
        <p:nvSpPr>
          <p:cNvPr id="3" name="Rectangle 2"/>
          <p:cNvSpPr/>
          <p:nvPr/>
        </p:nvSpPr>
        <p:spPr>
          <a:xfrm>
            <a:off x="251520" y="476672"/>
            <a:ext cx="8640960" cy="1754326"/>
          </a:xfrm>
          <a:prstGeom prst="rect">
            <a:avLst/>
          </a:prstGeom>
        </p:spPr>
        <p:txBody>
          <a:bodyPr wrap="square">
            <a:spAutoFit/>
          </a:bodyPr>
          <a:lstStyle/>
          <a:p>
            <a:pPr marL="285750" indent="-285750">
              <a:buFont typeface="Arial" charset="0"/>
              <a:buChar char="•"/>
            </a:pPr>
            <a:r>
              <a:rPr lang="en-US" dirty="0"/>
              <a:t>To query the id from </a:t>
            </a:r>
            <a:r>
              <a:rPr lang="en-US" dirty="0" err="1"/>
              <a:t>JokeDetail</a:t>
            </a:r>
            <a:r>
              <a:rPr lang="en-US" dirty="0"/>
              <a:t> to get the joke category , </a:t>
            </a:r>
            <a:r>
              <a:rPr lang="en-US" dirty="0" err="1"/>
              <a:t>JokeCategory</a:t>
            </a:r>
            <a:r>
              <a:rPr lang="en-US" dirty="0"/>
              <a:t> needs the id.</a:t>
            </a:r>
          </a:p>
          <a:p>
            <a:pPr marL="285750" indent="-285750">
              <a:buFont typeface="Arial" charset="0"/>
              <a:buChar char="•"/>
            </a:pPr>
            <a:r>
              <a:rPr lang="en-US" dirty="0"/>
              <a:t>The parent route has the :id as a route </a:t>
            </a:r>
            <a:r>
              <a:rPr lang="en-US" dirty="0" err="1"/>
              <a:t>param</a:t>
            </a:r>
            <a:r>
              <a:rPr lang="en-US" dirty="0"/>
              <a:t> and injected </a:t>
            </a:r>
            <a:r>
              <a:rPr lang="en-US" dirty="0" err="1"/>
              <a:t>ActivatedRoute</a:t>
            </a:r>
            <a:r>
              <a:rPr lang="en-US" dirty="0"/>
              <a:t> into child Component we get an empty object </a:t>
            </a:r>
            <a:r>
              <a:rPr lang="en-US" dirty="0" err="1"/>
              <a:t>params</a:t>
            </a:r>
            <a:r>
              <a:rPr lang="en-US" dirty="0"/>
              <a:t> printed out.</a:t>
            </a:r>
          </a:p>
          <a:p>
            <a:pPr marL="285750" indent="-285750">
              <a:buFont typeface="Arial" charset="0"/>
              <a:buChar char="•"/>
            </a:pPr>
            <a:r>
              <a:rPr lang="en-US" dirty="0" err="1"/>
              <a:t>ActivatedRoute</a:t>
            </a:r>
            <a:r>
              <a:rPr lang="en-US" dirty="0"/>
              <a:t> only passes you the parameters for the current components route and since the route for </a:t>
            </a:r>
            <a:r>
              <a:rPr lang="en-US" dirty="0" err="1"/>
              <a:t>JokeCategory</a:t>
            </a:r>
            <a:r>
              <a:rPr lang="en-US" dirty="0"/>
              <a:t> doesn’t have any route parameters it gets passed nothing, we want to get the </a:t>
            </a:r>
            <a:r>
              <a:rPr lang="en-US" dirty="0" err="1"/>
              <a:t>params</a:t>
            </a:r>
            <a:r>
              <a:rPr lang="en-US" dirty="0"/>
              <a:t> for the parent route.</a:t>
            </a:r>
          </a:p>
        </p:txBody>
      </p:sp>
      <p:sp>
        <p:nvSpPr>
          <p:cNvPr id="4" name="Rectangle 3"/>
          <p:cNvSpPr/>
          <p:nvPr/>
        </p:nvSpPr>
        <p:spPr>
          <a:xfrm>
            <a:off x="827584" y="2529828"/>
            <a:ext cx="7416824" cy="4247317"/>
          </a:xfrm>
          <a:prstGeom prst="rect">
            <a:avLst/>
          </a:prstGeom>
          <a:ln>
            <a:solidFill>
              <a:schemeClr val="accent1"/>
            </a:solidFill>
          </a:ln>
        </p:spPr>
        <p:txBody>
          <a:bodyPr wrap="square">
            <a:spAutoFit/>
          </a:bodyPr>
          <a:lstStyle/>
          <a:p>
            <a:r>
              <a:rPr lang="en-US" dirty="0">
                <a:latin typeface="Calibri" charset="0"/>
                <a:ea typeface="Calibri" charset="0"/>
                <a:cs typeface="Calibri" charset="0"/>
              </a:rPr>
              <a:t>import { Component, </a:t>
            </a:r>
            <a:r>
              <a:rPr lang="en-US" dirty="0" err="1">
                <a:latin typeface="Calibri" charset="0"/>
                <a:ea typeface="Calibri" charset="0"/>
                <a:cs typeface="Calibri" charset="0"/>
              </a:rPr>
              <a:t>OnInit</a:t>
            </a:r>
            <a:r>
              <a:rPr lang="en-US" dirty="0">
                <a:latin typeface="Calibri" charset="0"/>
                <a:ea typeface="Calibri" charset="0"/>
                <a:cs typeface="Calibri" charset="0"/>
              </a:rPr>
              <a:t> } from '@angular/core';</a:t>
            </a:r>
          </a:p>
          <a:p>
            <a:r>
              <a:rPr lang="en-US" dirty="0">
                <a:latin typeface="Calibri" charset="0"/>
                <a:ea typeface="Calibri" charset="0"/>
                <a:cs typeface="Calibri" charset="0"/>
              </a:rPr>
              <a:t>import {</a:t>
            </a:r>
            <a:r>
              <a:rPr lang="en-US" dirty="0" err="1">
                <a:latin typeface="Calibri" charset="0"/>
                <a:ea typeface="Calibri" charset="0"/>
                <a:cs typeface="Calibri" charset="0"/>
              </a:rPr>
              <a:t>ActivatedRoute</a:t>
            </a:r>
            <a:r>
              <a:rPr lang="en-US" dirty="0">
                <a:latin typeface="Calibri" charset="0"/>
                <a:ea typeface="Calibri" charset="0"/>
                <a:cs typeface="Calibri" charset="0"/>
              </a:rPr>
              <a:t>} from '@angular/router';</a:t>
            </a:r>
          </a:p>
          <a:p>
            <a:r>
              <a:rPr lang="en-US" dirty="0">
                <a:latin typeface="Calibri" charset="0"/>
                <a:ea typeface="Calibri" charset="0"/>
                <a:cs typeface="Calibri" charset="0"/>
              </a:rPr>
              <a:t>@Component({</a:t>
            </a:r>
          </a:p>
          <a:p>
            <a:r>
              <a:rPr lang="en-US" dirty="0">
                <a:latin typeface="Calibri" charset="0"/>
                <a:ea typeface="Calibri" charset="0"/>
                <a:cs typeface="Calibri" charset="0"/>
              </a:rPr>
              <a:t>selector: 'app-joke-info',</a:t>
            </a:r>
          </a:p>
          <a:p>
            <a:r>
              <a:rPr lang="en-US" dirty="0">
                <a:latin typeface="Calibri" charset="0"/>
                <a:ea typeface="Calibri" charset="0"/>
                <a:cs typeface="Calibri" charset="0"/>
              </a:rPr>
              <a:t>template: '&lt;h1&gt;Joke Category for {{id}}&lt;/h1&gt;',</a:t>
            </a:r>
          </a:p>
          <a:p>
            <a:r>
              <a:rPr lang="en-US" dirty="0" err="1">
                <a:latin typeface="Calibri" charset="0"/>
                <a:ea typeface="Calibri" charset="0"/>
                <a:cs typeface="Calibri" charset="0"/>
              </a:rPr>
              <a:t>styleUrls</a:t>
            </a:r>
            <a:r>
              <a:rPr lang="en-US" dirty="0">
                <a:latin typeface="Calibri" charset="0"/>
                <a:ea typeface="Calibri" charset="0"/>
                <a:cs typeface="Calibri" charset="0"/>
              </a:rPr>
              <a:t>: ['./joke-</a:t>
            </a:r>
            <a:r>
              <a:rPr lang="en-US" dirty="0" err="1">
                <a:latin typeface="Calibri" charset="0"/>
                <a:ea typeface="Calibri" charset="0"/>
                <a:cs typeface="Calibri" charset="0"/>
              </a:rPr>
              <a:t>category.component.css</a:t>
            </a:r>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a:latin typeface="Calibri" charset="0"/>
                <a:ea typeface="Calibri" charset="0"/>
                <a:cs typeface="Calibri" charset="0"/>
              </a:rPr>
              <a:t>export class </a:t>
            </a:r>
            <a:r>
              <a:rPr lang="en-US" dirty="0" err="1">
                <a:latin typeface="Calibri" charset="0"/>
                <a:ea typeface="Calibri" charset="0"/>
                <a:cs typeface="Calibri" charset="0"/>
              </a:rPr>
              <a:t>JokeCategoryComponent</a:t>
            </a:r>
            <a:r>
              <a:rPr lang="en-US" dirty="0">
                <a:latin typeface="Calibri" charset="0"/>
                <a:ea typeface="Calibri" charset="0"/>
                <a:cs typeface="Calibri" charset="0"/>
              </a:rPr>
              <a:t> implements </a:t>
            </a:r>
            <a:r>
              <a:rPr lang="en-US" dirty="0" err="1">
                <a:latin typeface="Calibri" charset="0"/>
                <a:ea typeface="Calibri" charset="0"/>
                <a:cs typeface="Calibri" charset="0"/>
              </a:rPr>
              <a:t>OnInit</a:t>
            </a:r>
            <a:r>
              <a:rPr lang="en-US" dirty="0">
                <a:latin typeface="Calibri" charset="0"/>
                <a:ea typeface="Calibri" charset="0"/>
                <a:cs typeface="Calibri" charset="0"/>
              </a:rPr>
              <a:t> {</a:t>
            </a:r>
          </a:p>
          <a:p>
            <a:r>
              <a:rPr lang="en-US" dirty="0" err="1">
                <a:latin typeface="Calibri" charset="0"/>
                <a:ea typeface="Calibri" charset="0"/>
                <a:cs typeface="Calibri" charset="0"/>
              </a:rPr>
              <a:t>id:number</a:t>
            </a:r>
            <a:r>
              <a:rPr lang="en-US" dirty="0">
                <a:latin typeface="Calibri" charset="0"/>
                <a:ea typeface="Calibri" charset="0"/>
                <a:cs typeface="Calibri" charset="0"/>
              </a:rPr>
              <a:t>;</a:t>
            </a:r>
          </a:p>
          <a:p>
            <a:r>
              <a:rPr lang="en-US" dirty="0">
                <a:latin typeface="Calibri" charset="0"/>
                <a:ea typeface="Calibri" charset="0"/>
                <a:cs typeface="Calibri" charset="0"/>
              </a:rPr>
              <a:t>constructor(private </a:t>
            </a:r>
            <a:r>
              <a:rPr lang="en-US" dirty="0" err="1">
                <a:latin typeface="Calibri" charset="0"/>
                <a:ea typeface="Calibri" charset="0"/>
                <a:cs typeface="Calibri" charset="0"/>
              </a:rPr>
              <a:t>route:ActivatedRoute</a:t>
            </a:r>
            <a:r>
              <a:rPr lang="en-US" dirty="0">
                <a:latin typeface="Calibri" charset="0"/>
                <a:ea typeface="Calibri" charset="0"/>
                <a:cs typeface="Calibri" charset="0"/>
              </a:rPr>
              <a:t>) {</a:t>
            </a:r>
          </a:p>
          <a:p>
            <a:r>
              <a:rPr lang="en-US" dirty="0" err="1">
                <a:latin typeface="Calibri" charset="0"/>
                <a:ea typeface="Calibri" charset="0"/>
                <a:cs typeface="Calibri" charset="0"/>
              </a:rPr>
              <a:t>this.route.parent.params.subscribe</a:t>
            </a:r>
            <a:r>
              <a:rPr lang="en-US" dirty="0">
                <a:latin typeface="Calibri" charset="0"/>
                <a:ea typeface="Calibri" charset="0"/>
                <a:cs typeface="Calibri" charset="0"/>
              </a:rPr>
              <a:t>((</a:t>
            </a:r>
            <a:r>
              <a:rPr lang="en-US" dirty="0" err="1">
                <a:latin typeface="Calibri" charset="0"/>
                <a:ea typeface="Calibri" charset="0"/>
                <a:cs typeface="Calibri" charset="0"/>
              </a:rPr>
              <a:t>params</a:t>
            </a:r>
            <a:r>
              <a:rPr lang="en-US" dirty="0">
                <a:latin typeface="Calibri" charset="0"/>
                <a:ea typeface="Calibri" charset="0"/>
                <a:cs typeface="Calibri" charset="0"/>
              </a:rPr>
              <a:t>)=&gt;</a:t>
            </a:r>
            <a:r>
              <a:rPr lang="en-US" dirty="0" err="1">
                <a:latin typeface="Calibri" charset="0"/>
                <a:ea typeface="Calibri" charset="0"/>
                <a:cs typeface="Calibri" charset="0"/>
              </a:rPr>
              <a:t>this.id</a:t>
            </a:r>
            <a:r>
              <a:rPr lang="en-US" dirty="0">
                <a:latin typeface="Calibri" charset="0"/>
                <a:ea typeface="Calibri" charset="0"/>
                <a:cs typeface="Calibri" charset="0"/>
              </a:rPr>
              <a:t>=</a:t>
            </a:r>
            <a:r>
              <a:rPr lang="en-US" dirty="0" err="1">
                <a:latin typeface="Calibri" charset="0"/>
                <a:ea typeface="Calibri" charset="0"/>
                <a:cs typeface="Calibri" charset="0"/>
              </a:rPr>
              <a:t>parseInt</a:t>
            </a:r>
            <a:r>
              <a:rPr lang="en-US" dirty="0">
                <a:latin typeface="Calibri" charset="0"/>
                <a:ea typeface="Calibri" charset="0"/>
                <a:cs typeface="Calibri" charset="0"/>
              </a:rPr>
              <a:t>(</a:t>
            </a:r>
            <a:r>
              <a:rPr lang="en-US" dirty="0" err="1">
                <a:latin typeface="Calibri" charset="0"/>
                <a:ea typeface="Calibri" charset="0"/>
                <a:cs typeface="Calibri" charset="0"/>
              </a:rPr>
              <a:t>params.id</a:t>
            </a:r>
            <a:r>
              <a:rPr lang="en-US" dirty="0">
                <a:latin typeface="Calibri" charset="0"/>
                <a:ea typeface="Calibri" charset="0"/>
                <a:cs typeface="Calibri" charset="0"/>
              </a:rPr>
              <a:t>));</a:t>
            </a:r>
          </a:p>
          <a:p>
            <a:r>
              <a:rPr lang="en-US" dirty="0">
                <a:latin typeface="Calibri" charset="0"/>
                <a:ea typeface="Calibri" charset="0"/>
                <a:cs typeface="Calibri" charset="0"/>
              </a:rPr>
              <a:t>}</a:t>
            </a:r>
          </a:p>
          <a:p>
            <a:r>
              <a:rPr lang="en-US" dirty="0" err="1">
                <a:latin typeface="Calibri" charset="0"/>
                <a:ea typeface="Calibri" charset="0"/>
                <a:cs typeface="Calibri" charset="0"/>
              </a:rPr>
              <a:t>ngOnInit</a:t>
            </a:r>
            <a:r>
              <a:rPr lang="en-US" dirty="0">
                <a:latin typeface="Calibri" charset="0"/>
                <a:ea typeface="Calibri" charset="0"/>
                <a:cs typeface="Calibri" charset="0"/>
              </a:rPr>
              <a:t>() {</a:t>
            </a:r>
          </a:p>
          <a:p>
            <a:r>
              <a:rPr lang="en-US" dirty="0">
                <a:latin typeface="Calibri" charset="0"/>
                <a:ea typeface="Calibri" charset="0"/>
                <a:cs typeface="Calibri" charset="0"/>
              </a:rPr>
              <a:t>}</a:t>
            </a:r>
          </a:p>
          <a:p>
            <a:r>
              <a:rPr lang="en-US" dirty="0">
                <a:latin typeface="Calibri" charset="0"/>
                <a:ea typeface="Calibri" charset="0"/>
                <a:cs typeface="Calibri" charset="0"/>
              </a:rPr>
              <a:t>}</a:t>
            </a:r>
          </a:p>
        </p:txBody>
      </p:sp>
    </p:spTree>
    <p:extLst>
      <p:ext uri="{BB962C8B-B14F-4D97-AF65-F5344CB8AC3E}">
        <p14:creationId xmlns:p14="http://schemas.microsoft.com/office/powerpoint/2010/main" val="17835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Route Guards</a:t>
            </a:r>
            <a:endParaRPr lang="en-US" b="0" dirty="0">
              <a:effectLst/>
            </a:endParaRPr>
          </a:p>
        </p:txBody>
      </p:sp>
      <p:sp>
        <p:nvSpPr>
          <p:cNvPr id="3" name="Rectangle 2"/>
          <p:cNvSpPr/>
          <p:nvPr/>
        </p:nvSpPr>
        <p:spPr>
          <a:xfrm>
            <a:off x="283615" y="764704"/>
            <a:ext cx="8640960" cy="2308324"/>
          </a:xfrm>
          <a:prstGeom prst="rect">
            <a:avLst/>
          </a:prstGeom>
        </p:spPr>
        <p:txBody>
          <a:bodyPr wrap="square">
            <a:spAutoFit/>
          </a:bodyPr>
          <a:lstStyle/>
          <a:p>
            <a:pPr marL="285750" indent="-285750">
              <a:buFont typeface="Arial" charset="0"/>
              <a:buChar char="•"/>
            </a:pPr>
            <a:r>
              <a:rPr lang="en-US" dirty="0"/>
              <a:t>In traditional server side applications the application would check permissions on the server and return a 403 error page if the user didn’t have permissions, or perhaps redirect them to a login/register page if they were not signed up.</a:t>
            </a:r>
          </a:p>
          <a:p>
            <a:r>
              <a:rPr lang="en-US" dirty="0"/>
              <a:t>	403 is a HTTP error code specifically this one means Permission Denied</a:t>
            </a:r>
          </a:p>
          <a:p>
            <a:pPr marL="285750" indent="-285750">
              <a:buFont typeface="Arial" charset="0"/>
              <a:buChar char="•"/>
            </a:pPr>
            <a:r>
              <a:rPr lang="en-US" dirty="0"/>
              <a:t>We want to have the same functionality in our client side SPA, and with Router Guards we can.</a:t>
            </a:r>
          </a:p>
          <a:p>
            <a:pPr marL="285750" indent="-285750">
              <a:buFont typeface="Arial" charset="0"/>
              <a:buChar char="•"/>
            </a:pPr>
            <a:r>
              <a:rPr lang="en-US" dirty="0"/>
              <a:t>With Router Guards we can prevent users from accessing areas that they’re not allowed to access, or, we can ask them for confirmation when leaving a certain area.</a:t>
            </a:r>
          </a:p>
        </p:txBody>
      </p:sp>
    </p:spTree>
    <p:extLst>
      <p:ext uri="{BB962C8B-B14F-4D97-AF65-F5344CB8AC3E}">
        <p14:creationId xmlns:p14="http://schemas.microsoft.com/office/powerpoint/2010/main" val="5360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58614"/>
            <a:ext cx="7258000" cy="706090"/>
          </a:xfrm>
        </p:spPr>
        <p:txBody>
          <a:bodyPr/>
          <a:lstStyle/>
          <a:p>
            <a:r>
              <a:rPr lang="en-US" dirty="0"/>
              <a:t>Guard Types</a:t>
            </a:r>
            <a:endParaRPr lang="en-US" b="0" dirty="0">
              <a:effectLst/>
            </a:endParaRPr>
          </a:p>
        </p:txBody>
      </p:sp>
      <p:sp>
        <p:nvSpPr>
          <p:cNvPr id="3" name="Rectangle 2"/>
          <p:cNvSpPr/>
          <p:nvPr/>
        </p:nvSpPr>
        <p:spPr>
          <a:xfrm>
            <a:off x="251520" y="749603"/>
            <a:ext cx="8640960" cy="5078313"/>
          </a:xfrm>
          <a:prstGeom prst="rect">
            <a:avLst/>
          </a:prstGeom>
        </p:spPr>
        <p:txBody>
          <a:bodyPr wrap="square">
            <a:spAutoFit/>
          </a:bodyPr>
          <a:lstStyle/>
          <a:p>
            <a:pPr marL="285750" indent="-285750">
              <a:buFont typeface="Arial" charset="0"/>
              <a:buChar char="•"/>
            </a:pPr>
            <a:r>
              <a:rPr lang="en-US" dirty="0"/>
              <a:t>Different types of guards based on specific use cases.</a:t>
            </a:r>
          </a:p>
          <a:p>
            <a:pPr marL="742950" lvl="1" indent="-285750">
              <a:buFont typeface="Arial" charset="0"/>
              <a:buChar char="•"/>
            </a:pPr>
            <a:r>
              <a:rPr lang="en-US" dirty="0"/>
              <a:t>Maybe the user must login (authenticate) first.</a:t>
            </a:r>
          </a:p>
          <a:p>
            <a:pPr marL="742950" lvl="1" indent="-285750">
              <a:buFont typeface="Arial" charset="0"/>
              <a:buChar char="•"/>
            </a:pPr>
            <a:r>
              <a:rPr lang="en-US" dirty="0"/>
              <a:t>Perhaps the user has logged in but is not authorized to navigate to the target component.</a:t>
            </a:r>
          </a:p>
          <a:p>
            <a:pPr marL="742950" lvl="1" indent="-285750">
              <a:buFont typeface="Arial" charset="0"/>
              <a:buChar char="•"/>
            </a:pPr>
            <a:r>
              <a:rPr lang="en-US" dirty="0"/>
              <a:t>We might ask the user if it’s OK to discard pending changes rather than save them.</a:t>
            </a:r>
          </a:p>
          <a:p>
            <a:pPr marL="285750" indent="-285750">
              <a:buFont typeface="Arial" charset="0"/>
              <a:buChar char="•"/>
            </a:pPr>
            <a:r>
              <a:rPr lang="en-US" dirty="0"/>
              <a:t>There are four different types of Guards:</a:t>
            </a:r>
          </a:p>
          <a:p>
            <a:r>
              <a:rPr lang="en-US" b="1" dirty="0" err="1"/>
              <a:t>CanActivate</a:t>
            </a:r>
            <a:endParaRPr lang="en-US" b="1" dirty="0"/>
          </a:p>
          <a:p>
            <a:pPr marL="285750" indent="-285750">
              <a:buFont typeface="Arial" charset="0"/>
              <a:buChar char="•"/>
            </a:pPr>
            <a:r>
              <a:rPr lang="en-US" dirty="0"/>
              <a:t>Checks to see if a user can visit a route.</a:t>
            </a:r>
          </a:p>
          <a:p>
            <a:r>
              <a:rPr lang="en-US" b="1" dirty="0" err="1"/>
              <a:t>CanActivateChild</a:t>
            </a:r>
            <a:endParaRPr lang="en-US" b="1" dirty="0"/>
          </a:p>
          <a:p>
            <a:pPr marL="285750" indent="-285750">
              <a:buFont typeface="Arial" charset="0"/>
              <a:buChar char="•"/>
            </a:pPr>
            <a:r>
              <a:rPr lang="en-US" dirty="0"/>
              <a:t>Checks to see if a user can visit a routes children.</a:t>
            </a:r>
          </a:p>
          <a:p>
            <a:r>
              <a:rPr lang="en-US" b="1" dirty="0" err="1"/>
              <a:t>CanDeactivate</a:t>
            </a:r>
            <a:endParaRPr lang="en-US" b="1" dirty="0"/>
          </a:p>
          <a:p>
            <a:pPr marL="285750" indent="-285750">
              <a:buFont typeface="Arial" charset="0"/>
              <a:buChar char="•"/>
            </a:pPr>
            <a:r>
              <a:rPr lang="en-US" dirty="0"/>
              <a:t>Checks to see if a user can exit a route.</a:t>
            </a:r>
          </a:p>
          <a:p>
            <a:r>
              <a:rPr lang="en-US" b="1" dirty="0"/>
              <a:t>Resolve</a:t>
            </a:r>
          </a:p>
          <a:p>
            <a:pPr marL="285750" indent="-285750">
              <a:buFont typeface="Arial" charset="0"/>
              <a:buChar char="•"/>
            </a:pPr>
            <a:r>
              <a:rPr lang="en-US" dirty="0"/>
              <a:t>Performs route data retrieval before route activation.</a:t>
            </a:r>
          </a:p>
          <a:p>
            <a:r>
              <a:rPr lang="en-US" b="1" dirty="0" err="1"/>
              <a:t>CanLoad</a:t>
            </a:r>
            <a:endParaRPr lang="en-US" b="1" dirty="0"/>
          </a:p>
          <a:p>
            <a:pPr marL="285750" indent="-285750">
              <a:buFont typeface="Arial" charset="0"/>
              <a:buChar char="•"/>
            </a:pPr>
            <a:r>
              <a:rPr lang="en-US" dirty="0"/>
              <a:t>Checks to see if a user can route to a module that lazy loaded.</a:t>
            </a:r>
          </a:p>
          <a:p>
            <a:pPr marL="285750" indent="-285750">
              <a:buFont typeface="Arial" charset="0"/>
              <a:buChar char="•"/>
            </a:pPr>
            <a:endParaRPr lang="en-US" dirty="0"/>
          </a:p>
          <a:p>
            <a:pPr marL="285750" indent="-285750">
              <a:buFont typeface="Arial" charset="0"/>
              <a:buChar char="•"/>
            </a:pPr>
            <a:r>
              <a:rPr lang="en-US" dirty="0"/>
              <a:t>For a given route we can implement zero or any number of Guards.</a:t>
            </a:r>
          </a:p>
        </p:txBody>
      </p:sp>
    </p:spTree>
    <p:extLst>
      <p:ext uri="{BB962C8B-B14F-4D97-AF65-F5344CB8AC3E}">
        <p14:creationId xmlns:p14="http://schemas.microsoft.com/office/powerpoint/2010/main" val="14135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58614"/>
            <a:ext cx="7258000" cy="706090"/>
          </a:xfrm>
        </p:spPr>
        <p:txBody>
          <a:bodyPr/>
          <a:lstStyle/>
          <a:p>
            <a:r>
              <a:rPr lang="en-US" dirty="0" err="1"/>
              <a:t>CanActivate</a:t>
            </a:r>
            <a:endParaRPr lang="en-US" b="0" dirty="0">
              <a:effectLst/>
            </a:endParaRPr>
          </a:p>
        </p:txBody>
      </p:sp>
      <p:sp>
        <p:nvSpPr>
          <p:cNvPr id="3" name="Rectangle 2"/>
          <p:cNvSpPr/>
          <p:nvPr/>
        </p:nvSpPr>
        <p:spPr>
          <a:xfrm>
            <a:off x="251520" y="677595"/>
            <a:ext cx="8640960" cy="2862322"/>
          </a:xfrm>
          <a:prstGeom prst="rect">
            <a:avLst/>
          </a:prstGeom>
        </p:spPr>
        <p:txBody>
          <a:bodyPr wrap="square">
            <a:spAutoFit/>
          </a:bodyPr>
          <a:lstStyle/>
          <a:p>
            <a:pPr marL="285750" indent="-285750">
              <a:buFont typeface="Arial" charset="0"/>
              <a:buChar char="•"/>
            </a:pPr>
            <a:r>
              <a:rPr lang="en-US" dirty="0"/>
              <a:t>Guards are implemented as services</a:t>
            </a:r>
          </a:p>
          <a:p>
            <a:pPr marL="285750" indent="-285750">
              <a:buFont typeface="Arial" charset="0"/>
              <a:buChar char="•"/>
            </a:pPr>
            <a:r>
              <a:rPr lang="en-US" dirty="0"/>
              <a:t>Guards return either true if the user can access a route or false if they can’t.</a:t>
            </a:r>
          </a:p>
          <a:p>
            <a:pPr marL="285750" indent="-285750">
              <a:buFont typeface="Arial" charset="0"/>
              <a:buChar char="•"/>
            </a:pPr>
            <a:r>
              <a:rPr lang="en-US" dirty="0"/>
              <a:t>They can also return an Observable or Promise that later on resolves to a </a:t>
            </a:r>
            <a:r>
              <a:rPr lang="en-US" dirty="0" err="1"/>
              <a:t>boolean</a:t>
            </a:r>
            <a:r>
              <a:rPr lang="en-US" dirty="0"/>
              <a:t> in case the guard can’t answer the question straight away, for example it might need to call an API. Angular will keep the user waiting until the guard returns true or false.</a:t>
            </a:r>
          </a:p>
          <a:p>
            <a:pPr marL="285750" indent="-285750">
              <a:buFont typeface="Arial" charset="0"/>
              <a:buChar char="•"/>
            </a:pPr>
            <a:r>
              <a:rPr lang="en-US" dirty="0"/>
              <a:t>Create a simple </a:t>
            </a:r>
            <a:r>
              <a:rPr lang="en-US" b="1" dirty="0" err="1"/>
              <a:t>CanActivate</a:t>
            </a:r>
            <a:r>
              <a:rPr lang="en-US" dirty="0"/>
              <a:t> guard.</a:t>
            </a:r>
            <a:br>
              <a:rPr lang="en-US" dirty="0"/>
            </a:br>
            <a:r>
              <a:rPr lang="en-US" dirty="0"/>
              <a:t>	</a:t>
            </a:r>
            <a:r>
              <a:rPr lang="en-US" b="1" dirty="0"/>
              <a:t> import</a:t>
            </a:r>
            <a:r>
              <a:rPr lang="en-US" dirty="0"/>
              <a:t> {</a:t>
            </a:r>
            <a:r>
              <a:rPr lang="en-US" dirty="0" err="1"/>
              <a:t>CanActivate</a:t>
            </a:r>
            <a:r>
              <a:rPr lang="en-US" dirty="0"/>
              <a:t>} from "@angular/router";</a:t>
            </a:r>
          </a:p>
          <a:p>
            <a:pPr marL="285750" indent="-285750">
              <a:buFont typeface="Arial" charset="0"/>
              <a:buChar char="•"/>
            </a:pPr>
            <a:r>
              <a:rPr lang="en-US" dirty="0"/>
              <a:t>Create an Injectable class called </a:t>
            </a:r>
            <a:r>
              <a:rPr lang="en-US" dirty="0" err="1"/>
              <a:t>AlwaysAuthGuard</a:t>
            </a:r>
            <a:r>
              <a:rPr lang="en-US" dirty="0"/>
              <a:t> which implements the </a:t>
            </a:r>
            <a:r>
              <a:rPr lang="en-US" dirty="0" err="1"/>
              <a:t>canActivate</a:t>
            </a:r>
            <a:r>
              <a:rPr lang="en-US" dirty="0"/>
              <a:t> function.</a:t>
            </a:r>
          </a:p>
          <a:p>
            <a:pPr marL="285750" indent="-285750">
              <a:buFont typeface="Arial" charset="0"/>
              <a:buChar char="•"/>
            </a:pPr>
            <a:r>
              <a:rPr lang="en-US" dirty="0"/>
              <a:t> Provide this guard in </a:t>
            </a:r>
            <a:r>
              <a:rPr lang="en-US" dirty="0" err="1"/>
              <a:t>NgModule</a:t>
            </a:r>
            <a:r>
              <a:rPr lang="en-US" dirty="0"/>
              <a:t>, under providers []</a:t>
            </a:r>
          </a:p>
        </p:txBody>
      </p:sp>
      <p:sp>
        <p:nvSpPr>
          <p:cNvPr id="5" name="Rectangle 4"/>
          <p:cNvSpPr/>
          <p:nvPr/>
        </p:nvSpPr>
        <p:spPr>
          <a:xfrm>
            <a:off x="4032448" y="3535848"/>
            <a:ext cx="4716016" cy="1477328"/>
          </a:xfrm>
          <a:prstGeom prst="rect">
            <a:avLst/>
          </a:prstGeom>
        </p:spPr>
        <p:txBody>
          <a:bodyPr wrap="square">
            <a:spAutoFit/>
          </a:bodyPr>
          <a:lstStyle/>
          <a:p>
            <a:r>
              <a:rPr lang="en-US" b="1" dirty="0">
                <a:solidFill>
                  <a:srgbClr val="0F7001"/>
                </a:solidFill>
                <a:latin typeface="Calibri" charset="0"/>
                <a:ea typeface="Calibri" charset="0"/>
                <a:cs typeface="Calibri" charset="0"/>
              </a:rPr>
              <a:t>@Injectable()</a:t>
            </a:r>
          </a:p>
          <a:p>
            <a:r>
              <a:rPr lang="en-US" b="1" dirty="0">
                <a:solidFill>
                  <a:srgbClr val="0F7001"/>
                </a:solidFill>
                <a:latin typeface="Calibri" charset="0"/>
                <a:ea typeface="Calibri" charset="0"/>
                <a:cs typeface="Calibri" charset="0"/>
              </a:rPr>
              <a:t>class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AlwaysAuthGuard</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implements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	</a:t>
            </a:r>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AlwaysAuthGuard</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true</a:t>
            </a:r>
            <a:r>
              <a:rPr lang="en-US" dirty="0">
                <a:solidFill>
                  <a:srgbClr val="262626"/>
                </a:solidFill>
                <a:latin typeface="Calibri" charset="0"/>
                <a:ea typeface="Calibri" charset="0"/>
                <a:cs typeface="Calibri" charset="0"/>
              </a:rPr>
              <a:t>;</a:t>
            </a:r>
            <a:r>
              <a:rPr lang="de-DE" dirty="0">
                <a:solidFill>
                  <a:srgbClr val="262626"/>
                </a:solidFill>
                <a:latin typeface="Calibri" charset="0"/>
                <a:ea typeface="Calibri" charset="0"/>
                <a:cs typeface="Calibri" charset="0"/>
              </a:rPr>
              <a:t> }	}</a:t>
            </a:r>
            <a:endParaRPr lang="en-US" dirty="0">
              <a:latin typeface="Calibri" charset="0"/>
              <a:ea typeface="Calibri" charset="0"/>
              <a:cs typeface="Calibri" charset="0"/>
            </a:endParaRPr>
          </a:p>
        </p:txBody>
      </p:sp>
      <p:sp>
        <p:nvSpPr>
          <p:cNvPr id="7" name="Rectangle 6"/>
          <p:cNvSpPr/>
          <p:nvPr/>
        </p:nvSpPr>
        <p:spPr>
          <a:xfrm>
            <a:off x="431123" y="4828510"/>
            <a:ext cx="7138621" cy="646331"/>
          </a:xfrm>
          <a:prstGeom prst="rect">
            <a:avLst/>
          </a:prstGeom>
        </p:spPr>
        <p:txBody>
          <a:bodyPr wrap="none">
            <a:spAutoFit/>
          </a:bodyPr>
          <a:lstStyle/>
          <a:p>
            <a:pPr marL="285750" indent="-285750">
              <a:buFont typeface="Arial" charset="0"/>
              <a:buChar char="•"/>
            </a:pPr>
            <a:r>
              <a:rPr lang="en-US" dirty="0">
                <a:solidFill>
                  <a:srgbClr val="262626"/>
                </a:solidFill>
                <a:latin typeface="Calibri" charset="0"/>
                <a:ea typeface="Calibri" charset="0"/>
                <a:cs typeface="Calibri" charset="0"/>
              </a:rPr>
              <a:t>Add this guard to one or more of our routes.</a:t>
            </a:r>
            <a:r>
              <a:rPr lang="en-US" dirty="0"/>
              <a:t> </a:t>
            </a:r>
          </a:p>
          <a:p>
            <a:pPr marL="285750" indent="-285750">
              <a:buFont typeface="Arial" charset="0"/>
              <a:buChar char="•"/>
            </a:pPr>
            <a:r>
              <a:rPr lang="en-US" dirty="0"/>
              <a:t>Since it holds an array we could have multiple guards for a single route.</a:t>
            </a:r>
            <a:endParaRPr lang="en-US" dirty="0">
              <a:latin typeface="Calibri" charset="0"/>
              <a:ea typeface="Calibri" charset="0"/>
              <a:cs typeface="Calibri" charset="0"/>
            </a:endParaRPr>
          </a:p>
        </p:txBody>
      </p:sp>
      <p:sp>
        <p:nvSpPr>
          <p:cNvPr id="2" name="Rectangle 1"/>
          <p:cNvSpPr/>
          <p:nvPr/>
        </p:nvSpPr>
        <p:spPr>
          <a:xfrm>
            <a:off x="539552" y="5590981"/>
            <a:ext cx="8208912" cy="646331"/>
          </a:xfrm>
          <a:prstGeom prst="rect">
            <a:avLst/>
          </a:prstGeom>
        </p:spPr>
        <p:txBody>
          <a:bodyPr wrap="square">
            <a:spAutoFit/>
          </a:bodyPr>
          <a:lstStyle/>
          <a:p>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path:</a:t>
            </a:r>
            <a:r>
              <a:rPr lang="en-US" dirty="0" err="1">
                <a:solidFill>
                  <a:srgbClr val="CE9178"/>
                </a:solidFill>
                <a:latin typeface="Calibri" charset="0"/>
                <a:ea typeface="Calibri" charset="0"/>
                <a:cs typeface="Calibri" charset="0"/>
              </a:rPr>
              <a:t>'jokes-list</a:t>
            </a:r>
            <a:r>
              <a:rPr lang="en-US" dirty="0">
                <a:solidFill>
                  <a:srgbClr val="CE9178"/>
                </a:solidFill>
                <a:latin typeface="Calibri" charset="0"/>
                <a:ea typeface="Calibri" charset="0"/>
                <a:cs typeface="Calibri" charset="0"/>
              </a:rPr>
              <a:t>/:id'</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component:JokedetailComponent</a:t>
            </a:r>
            <a:r>
              <a:rPr lang="en-US" dirty="0" err="1">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canActivate</a:t>
            </a:r>
            <a:r>
              <a:rPr lang="en-US" dirty="0">
                <a:solidFill>
                  <a:srgbClr val="9CDCFE"/>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r>
              <a:rPr lang="en-US" dirty="0" err="1">
                <a:solidFill>
                  <a:srgbClr val="9CDCFE"/>
                </a:solidFill>
                <a:latin typeface="Calibri" charset="0"/>
                <a:ea typeface="Calibri" charset="0"/>
                <a:cs typeface="Calibri" charset="0"/>
              </a:rPr>
              <a:t>AlwaysAuthGuardService</a:t>
            </a:r>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Tree>
    <p:extLst>
      <p:ext uri="{BB962C8B-B14F-4D97-AF65-F5344CB8AC3E}">
        <p14:creationId xmlns:p14="http://schemas.microsoft.com/office/powerpoint/2010/main" val="30474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a:t>OnlyLoggedInUsersGuard</a:t>
            </a:r>
            <a:endParaRPr lang="en-US" b="0" dirty="0">
              <a:effectLst/>
            </a:endParaRPr>
          </a:p>
        </p:txBody>
      </p:sp>
      <p:sp>
        <p:nvSpPr>
          <p:cNvPr id="3" name="Rectangle 2"/>
          <p:cNvSpPr/>
          <p:nvPr/>
        </p:nvSpPr>
        <p:spPr>
          <a:xfrm>
            <a:off x="251520" y="821611"/>
            <a:ext cx="8640960" cy="3139321"/>
          </a:xfrm>
          <a:prstGeom prst="rect">
            <a:avLst/>
          </a:prstGeom>
        </p:spPr>
        <p:txBody>
          <a:bodyPr wrap="square">
            <a:spAutoFit/>
          </a:bodyPr>
          <a:lstStyle/>
          <a:p>
            <a:pPr marL="285750" indent="-285750">
              <a:buFont typeface="Arial" charset="0"/>
              <a:buChar char="•"/>
            </a:pPr>
            <a:r>
              <a:rPr lang="en-US" dirty="0" err="1"/>
              <a:t>CanActivate</a:t>
            </a:r>
            <a:r>
              <a:rPr lang="en-US" dirty="0"/>
              <a:t> guard is usually used for form of checking to see if the user has permissions to view a page.</a:t>
            </a:r>
          </a:p>
          <a:p>
            <a:pPr marL="285750" indent="-285750">
              <a:buFont typeface="Arial" charset="0"/>
              <a:buChar char="•"/>
            </a:pPr>
            <a:r>
              <a:rPr lang="en-US" dirty="0"/>
              <a:t>Normally in an Angular application we would have a service which held whether or not the current user is logged in or what permissions they have.</a:t>
            </a:r>
          </a:p>
          <a:p>
            <a:pPr marL="285750" indent="-285750">
              <a:buFont typeface="Arial" charset="0"/>
              <a:buChar char="•"/>
            </a:pPr>
            <a:r>
              <a:rPr lang="en-US" dirty="0"/>
              <a:t>We will simulate this via a mock </a:t>
            </a:r>
            <a:r>
              <a:rPr lang="en-US" dirty="0" err="1"/>
              <a:t>UserService</a:t>
            </a:r>
            <a:br>
              <a:rPr lang="en-US" dirty="0"/>
            </a:br>
            <a:r>
              <a:rPr lang="en-US" dirty="0"/>
              <a:t>	class </a:t>
            </a:r>
            <a:r>
              <a:rPr lang="en-US" dirty="0" err="1"/>
              <a:t>UserService</a:t>
            </a:r>
            <a:r>
              <a:rPr lang="en-US" dirty="0"/>
              <a:t> {</a:t>
            </a:r>
          </a:p>
          <a:p>
            <a:pPr lvl="2"/>
            <a:r>
              <a:rPr lang="en-US" dirty="0"/>
              <a:t>  </a:t>
            </a:r>
            <a:r>
              <a:rPr lang="en-US" dirty="0" err="1"/>
              <a:t>isLoggedIn</a:t>
            </a:r>
            <a:r>
              <a:rPr lang="en-US" dirty="0"/>
              <a:t>(): </a:t>
            </a:r>
            <a:r>
              <a:rPr lang="en-US" dirty="0" err="1"/>
              <a:t>boolean</a:t>
            </a:r>
            <a:r>
              <a:rPr lang="en-US" dirty="0"/>
              <a:t> {</a:t>
            </a:r>
          </a:p>
          <a:p>
            <a:pPr lvl="2"/>
            <a:r>
              <a:rPr lang="en-US" dirty="0"/>
              <a:t>    return false;</a:t>
            </a:r>
          </a:p>
          <a:p>
            <a:pPr lvl="2"/>
            <a:r>
              <a:rPr lang="en-US" dirty="0"/>
              <a:t>  }</a:t>
            </a:r>
          </a:p>
          <a:p>
            <a:pPr lvl="2"/>
            <a:r>
              <a:rPr lang="en-US" dirty="0"/>
              <a:t>}</a:t>
            </a:r>
          </a:p>
          <a:p>
            <a:pPr marL="285750" indent="-285750">
              <a:buFont typeface="Arial" charset="0"/>
              <a:buChar char="•"/>
            </a:pPr>
            <a:r>
              <a:rPr lang="en-US" dirty="0"/>
              <a:t>Change the Component code :</a:t>
            </a:r>
          </a:p>
        </p:txBody>
      </p:sp>
      <p:sp>
        <p:nvSpPr>
          <p:cNvPr id="5" name="Rectangle 4"/>
          <p:cNvSpPr/>
          <p:nvPr/>
        </p:nvSpPr>
        <p:spPr>
          <a:xfrm>
            <a:off x="4139952" y="2449919"/>
            <a:ext cx="4752528" cy="3139321"/>
          </a:xfrm>
          <a:prstGeom prst="rect">
            <a:avLst/>
          </a:prstGeom>
          <a:ln>
            <a:solidFill>
              <a:schemeClr val="accent1"/>
            </a:solidFill>
          </a:ln>
        </p:spPr>
        <p:txBody>
          <a:bodyPr wrap="square">
            <a:spAutoFit/>
          </a:bodyPr>
          <a:lstStyle/>
          <a:p>
            <a:r>
              <a:rPr lang="en-US" b="1" dirty="0">
                <a:solidFill>
                  <a:srgbClr val="0F7001"/>
                </a:solidFill>
                <a:latin typeface="Calibri" charset="0"/>
                <a:ea typeface="Calibri" charset="0"/>
                <a:cs typeface="Calibri" charset="0"/>
              </a:rPr>
              <a:t>constructor</a:t>
            </a:r>
            <a:r>
              <a:rPr lang="en-US" dirty="0">
                <a:solidFill>
                  <a:srgbClr val="262626"/>
                </a:solidFill>
                <a:latin typeface="Calibri" charset="0"/>
                <a:ea typeface="Calibri" charset="0"/>
                <a:cs typeface="Calibri" charset="0"/>
              </a:rPr>
              <a:t>(</a:t>
            </a:r>
            <a:r>
              <a:rPr lang="en-US" b="1" dirty="0">
                <a:solidFill>
                  <a:srgbClr val="0F7001"/>
                </a:solidFill>
                <a:latin typeface="Calibri" charset="0"/>
                <a:ea typeface="Calibri" charset="0"/>
                <a:cs typeface="Calibri" charset="0"/>
              </a:rPr>
              <a:t>private</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userService</a:t>
            </a:r>
            <a:r>
              <a:rPr lang="en-US" dirty="0">
                <a:solidFill>
                  <a:srgbClr val="262626"/>
                </a:solidFill>
                <a:latin typeface="Calibri" charset="0"/>
                <a:ea typeface="Calibri" charset="0"/>
                <a:cs typeface="Calibri" charset="0"/>
              </a:rPr>
              <a:t>: </a:t>
            </a:r>
            <a:r>
              <a:rPr lang="en-US" dirty="0" err="1">
                <a:solidFill>
                  <a:srgbClr val="9E0031"/>
                </a:solidFill>
                <a:latin typeface="Calibri" charset="0"/>
                <a:ea typeface="Calibri" charset="0"/>
                <a:cs typeface="Calibri" charset="0"/>
              </a:rPr>
              <a:t>UserService</a:t>
            </a:r>
            <a:r>
              <a:rPr lang="en-US" dirty="0">
                <a:solidFill>
                  <a:srgbClr val="262626"/>
                </a:solidFill>
                <a:latin typeface="Calibri" charset="0"/>
                <a:ea typeface="Calibri" charset="0"/>
                <a:cs typeface="Calibri" charset="0"/>
              </a:rPr>
              <a:t>){}</a:t>
            </a:r>
          </a:p>
          <a:p>
            <a:r>
              <a:rPr lang="en-US" dirty="0" err="1">
                <a:solidFill>
                  <a:srgbClr val="262626"/>
                </a:solidFill>
                <a:latin typeface="Calibri" charset="0"/>
                <a:ea typeface="Calibri" charset="0"/>
                <a:cs typeface="Calibri" charset="0"/>
              </a:rPr>
              <a:t>canActivate</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OnlyLoggedInUsers</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if</a:t>
            </a:r>
            <a:r>
              <a:rPr lang="en-US" dirty="0">
                <a:solidFill>
                  <a:srgbClr val="262626"/>
                </a:solidFill>
                <a:latin typeface="Calibri" charset="0"/>
                <a:ea typeface="Calibri" charset="0"/>
                <a:cs typeface="Calibri" charset="0"/>
              </a:rPr>
              <a:t> (</a:t>
            </a:r>
            <a:r>
              <a:rPr lang="en-US" b="1" dirty="0" err="1">
                <a:solidFill>
                  <a:srgbClr val="0F7001"/>
                </a:solidFill>
                <a:latin typeface="Calibri" charset="0"/>
                <a:ea typeface="Calibri" charset="0"/>
                <a:cs typeface="Calibri" charset="0"/>
              </a:rPr>
              <a:t>this</a:t>
            </a:r>
            <a:r>
              <a:rPr lang="en-US" dirty="0" err="1">
                <a:solidFill>
                  <a:srgbClr val="262626"/>
                </a:solidFill>
                <a:latin typeface="Calibri" charset="0"/>
                <a:ea typeface="Calibri" charset="0"/>
                <a:cs typeface="Calibri" charset="0"/>
              </a:rPr>
              <a:t>.userService.isLoggedIn</a:t>
            </a:r>
            <a:r>
              <a:rPr lang="en-US" dirty="0">
                <a:solidFill>
                  <a:srgbClr val="262626"/>
                </a:solidFill>
                <a:latin typeface="Calibri" charset="0"/>
                <a:ea typeface="Calibri" charset="0"/>
                <a:cs typeface="Calibri" charset="0"/>
              </a:rPr>
              <a:t>()) { </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true</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 </a:t>
            </a:r>
            <a:r>
              <a:rPr lang="en-US" b="1" dirty="0">
                <a:solidFill>
                  <a:srgbClr val="0F7001"/>
                </a:solidFill>
                <a:latin typeface="Calibri" charset="0"/>
                <a:ea typeface="Calibri" charset="0"/>
                <a:cs typeface="Calibri" charset="0"/>
              </a:rPr>
              <a:t>else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0F7001"/>
                </a:solidFill>
                <a:latin typeface="Calibri" charset="0"/>
                <a:ea typeface="Calibri" charset="0"/>
                <a:cs typeface="Calibri" charset="0"/>
              </a:rPr>
              <a:t>window</a:t>
            </a:r>
            <a:r>
              <a:rPr lang="en-US" dirty="0" err="1">
                <a:solidFill>
                  <a:srgbClr val="262626"/>
                </a:solidFill>
                <a:latin typeface="Calibri" charset="0"/>
                <a:ea typeface="Calibri" charset="0"/>
                <a:cs typeface="Calibri" charset="0"/>
              </a:rPr>
              <a:t>.alert</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"You don't have permission to view this page"</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false</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  }</a:t>
            </a:r>
            <a:endParaRPr lang="en-US" dirty="0">
              <a:latin typeface="Calibri" charset="0"/>
              <a:ea typeface="Calibri" charset="0"/>
              <a:cs typeface="Calibri" charset="0"/>
            </a:endParaRPr>
          </a:p>
        </p:txBody>
      </p:sp>
      <p:sp>
        <p:nvSpPr>
          <p:cNvPr id="7" name="Rectangle 6"/>
          <p:cNvSpPr/>
          <p:nvPr/>
        </p:nvSpPr>
        <p:spPr>
          <a:xfrm>
            <a:off x="256577" y="4509120"/>
            <a:ext cx="3595343" cy="1477328"/>
          </a:xfrm>
          <a:prstGeom prst="rect">
            <a:avLst/>
          </a:prstGeom>
          <a:ln>
            <a:solidFill>
              <a:schemeClr val="accent1"/>
            </a:solidFill>
          </a:ln>
        </p:spPr>
        <p:txBody>
          <a:bodyPr wrap="square">
            <a:spAutoFit/>
          </a:bodyPr>
          <a:lstStyle/>
          <a:p>
            <a:r>
              <a:rPr lang="en-US">
                <a:latin typeface="Calibri" charset="0"/>
                <a:ea typeface="Calibri" charset="0"/>
                <a:cs typeface="Calibri" charset="0"/>
              </a:rPr>
              <a:t>If we want to redirect users to a login page we may inject </a:t>
            </a:r>
            <a:r>
              <a:rPr lang="en-US" sz="1600">
                <a:latin typeface="Calibri" charset="0"/>
                <a:ea typeface="Calibri" charset="0"/>
                <a:cs typeface="Calibri" charset="0"/>
              </a:rPr>
              <a:t>Router</a:t>
            </a:r>
            <a:r>
              <a:rPr lang="en-US">
                <a:latin typeface="Calibri" charset="0"/>
                <a:ea typeface="Calibri" charset="0"/>
                <a:cs typeface="Calibri" charset="0"/>
              </a:rPr>
              <a:t> into the constructor and then use the </a:t>
            </a:r>
            <a:r>
              <a:rPr lang="en-US" sz="1600">
                <a:latin typeface="Calibri" charset="0"/>
                <a:ea typeface="Calibri" charset="0"/>
                <a:cs typeface="Calibri" charset="0"/>
              </a:rPr>
              <a:t>navigate</a:t>
            </a:r>
            <a:r>
              <a:rPr lang="en-US">
                <a:latin typeface="Calibri" charset="0"/>
                <a:ea typeface="Calibri" charset="0"/>
                <a:cs typeface="Calibri" charset="0"/>
              </a:rPr>
              <a:t> function to redirect them to the appropriate login page.</a:t>
            </a:r>
          </a:p>
        </p:txBody>
      </p:sp>
    </p:spTree>
    <p:extLst>
      <p:ext uri="{BB962C8B-B14F-4D97-AF65-F5344CB8AC3E}">
        <p14:creationId xmlns:p14="http://schemas.microsoft.com/office/powerpoint/2010/main" val="149270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a:t>Guard Function Parameters</a:t>
            </a:r>
            <a:endParaRPr lang="en-US" b="0" dirty="0">
              <a:effectLst/>
            </a:endParaRPr>
          </a:p>
        </p:txBody>
      </p:sp>
      <p:sp>
        <p:nvSpPr>
          <p:cNvPr id="3" name="Rectangle 2"/>
          <p:cNvSpPr/>
          <p:nvPr/>
        </p:nvSpPr>
        <p:spPr>
          <a:xfrm>
            <a:off x="251520" y="821611"/>
            <a:ext cx="8640960" cy="2308324"/>
          </a:xfrm>
          <a:prstGeom prst="rect">
            <a:avLst/>
          </a:prstGeom>
        </p:spPr>
        <p:txBody>
          <a:bodyPr wrap="square">
            <a:spAutoFit/>
          </a:bodyPr>
          <a:lstStyle/>
          <a:p>
            <a:pPr marL="285750" indent="-285750">
              <a:buFont typeface="Arial" charset="0"/>
              <a:buChar char="•"/>
            </a:pPr>
            <a:r>
              <a:rPr lang="en-US" dirty="0"/>
              <a:t>To help in determining whether or not a guard should accept or deny access the guard function can be passed certain arguments:</a:t>
            </a:r>
          </a:p>
          <a:p>
            <a:pPr marL="285750" indent="-285750">
              <a:buFont typeface="Arial" charset="0"/>
              <a:buChar char="•"/>
            </a:pPr>
            <a:endParaRPr lang="en-US" dirty="0"/>
          </a:p>
          <a:p>
            <a:pPr marL="285750" indent="-285750">
              <a:buFont typeface="Arial" charset="0"/>
              <a:buChar char="•"/>
            </a:pPr>
            <a:r>
              <a:rPr lang="en-US" b="1" dirty="0"/>
              <a:t>component</a:t>
            </a:r>
            <a:r>
              <a:rPr lang="en-US" dirty="0"/>
              <a:t>: Component this is the component itself.</a:t>
            </a:r>
          </a:p>
          <a:p>
            <a:pPr marL="285750" indent="-285750">
              <a:buFont typeface="Arial" charset="0"/>
              <a:buChar char="•"/>
            </a:pPr>
            <a:r>
              <a:rPr lang="en-US" b="1" dirty="0"/>
              <a:t>route</a:t>
            </a:r>
            <a:r>
              <a:rPr lang="en-US" dirty="0"/>
              <a:t>: </a:t>
            </a:r>
            <a:r>
              <a:rPr lang="en-US" dirty="0" err="1"/>
              <a:t>ActivatedRouteSnapshot</a:t>
            </a:r>
            <a:r>
              <a:rPr lang="en-US" dirty="0"/>
              <a:t> — this is the future route that will be activated if the guard passes, we can use it’s </a:t>
            </a:r>
            <a:r>
              <a:rPr lang="en-US" dirty="0" err="1"/>
              <a:t>params</a:t>
            </a:r>
            <a:r>
              <a:rPr lang="en-US" dirty="0"/>
              <a:t> property to extract the route </a:t>
            </a:r>
            <a:r>
              <a:rPr lang="en-US" dirty="0" err="1"/>
              <a:t>params</a:t>
            </a:r>
            <a:r>
              <a:rPr lang="en-US" dirty="0"/>
              <a:t>.</a:t>
            </a:r>
          </a:p>
          <a:p>
            <a:pPr marL="285750" indent="-285750">
              <a:buFont typeface="Arial" charset="0"/>
              <a:buChar char="•"/>
            </a:pPr>
            <a:r>
              <a:rPr lang="en-US" b="1" dirty="0"/>
              <a:t>state</a:t>
            </a:r>
            <a:r>
              <a:rPr lang="en-US" dirty="0"/>
              <a:t>: </a:t>
            </a:r>
            <a:r>
              <a:rPr lang="en-US" dirty="0" err="1"/>
              <a:t>RouterStateSnapshot</a:t>
            </a:r>
            <a:r>
              <a:rPr lang="en-US" dirty="0"/>
              <a:t> — this is the future </a:t>
            </a:r>
            <a:r>
              <a:rPr lang="en-US" dirty="0" err="1"/>
              <a:t>RouterState</a:t>
            </a:r>
            <a:r>
              <a:rPr lang="en-US" dirty="0"/>
              <a:t> if the guard passes, we can find the URL we are trying to navigate to from the </a:t>
            </a:r>
            <a:r>
              <a:rPr lang="en-US" dirty="0" err="1"/>
              <a:t>url</a:t>
            </a:r>
            <a:r>
              <a:rPr lang="en-US" dirty="0"/>
              <a:t> property</a:t>
            </a:r>
          </a:p>
        </p:txBody>
      </p:sp>
    </p:spTree>
    <p:extLst>
      <p:ext uri="{BB962C8B-B14F-4D97-AF65-F5344CB8AC3E}">
        <p14:creationId xmlns:p14="http://schemas.microsoft.com/office/powerpoint/2010/main" val="182076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30622"/>
            <a:ext cx="7258000" cy="706090"/>
          </a:xfrm>
        </p:spPr>
        <p:txBody>
          <a:bodyPr/>
          <a:lstStyle/>
          <a:p>
            <a:r>
              <a:rPr lang="en-US" dirty="0" err="1"/>
              <a:t>CanDeactivate</a:t>
            </a:r>
            <a:endParaRPr lang="en-US" b="0" dirty="0">
              <a:effectLst/>
            </a:endParaRPr>
          </a:p>
        </p:txBody>
      </p:sp>
      <p:sp>
        <p:nvSpPr>
          <p:cNvPr id="3" name="Rectangle 2"/>
          <p:cNvSpPr/>
          <p:nvPr/>
        </p:nvSpPr>
        <p:spPr>
          <a:xfrm>
            <a:off x="251520" y="821611"/>
            <a:ext cx="8640960" cy="2862322"/>
          </a:xfrm>
          <a:prstGeom prst="rect">
            <a:avLst/>
          </a:prstGeom>
        </p:spPr>
        <p:txBody>
          <a:bodyPr wrap="square">
            <a:spAutoFit/>
          </a:bodyPr>
          <a:lstStyle/>
          <a:p>
            <a:pPr marL="285750" indent="-285750">
              <a:buFont typeface="Arial" charset="0"/>
              <a:buChar char="•"/>
            </a:pPr>
            <a:r>
              <a:rPr lang="en-US" dirty="0"/>
              <a:t>Usually used to warn people if they are navigating away from a page where they have some unsaved changes.</a:t>
            </a:r>
          </a:p>
          <a:p>
            <a:pPr marL="285750" indent="-285750">
              <a:buFont typeface="Arial" charset="0"/>
              <a:buChar char="•"/>
            </a:pPr>
            <a:r>
              <a:rPr lang="en-US" dirty="0"/>
              <a:t>Lets create a simple </a:t>
            </a:r>
            <a:r>
              <a:rPr lang="en-US" dirty="0" err="1"/>
              <a:t>CanDeactivate</a:t>
            </a:r>
            <a:r>
              <a:rPr lang="en-US" dirty="0"/>
              <a:t> guard which checks to see if the user navigates away from the search page without actually performing a search.</a:t>
            </a:r>
          </a:p>
          <a:p>
            <a:pPr marL="285750" indent="-285750">
              <a:buFont typeface="Arial" charset="0"/>
              <a:buChar char="•"/>
            </a:pPr>
            <a:r>
              <a:rPr lang="en-US" dirty="0"/>
              <a:t>Firstly lets create a function called </a:t>
            </a:r>
            <a:r>
              <a:rPr lang="en-US" dirty="0" err="1"/>
              <a:t>canDeactivate</a:t>
            </a:r>
            <a:r>
              <a:rPr lang="en-US" dirty="0"/>
              <a:t> on our </a:t>
            </a:r>
            <a:r>
              <a:rPr lang="en-US" dirty="0" err="1"/>
              <a:t>SearchComponent</a:t>
            </a:r>
            <a:r>
              <a:rPr lang="en-US" dirty="0"/>
              <a:t>, it should be the component that decides whether or not it has unsaved changes.</a:t>
            </a:r>
          </a:p>
          <a:p>
            <a:pPr lvl="2"/>
            <a:r>
              <a:rPr lang="en-US" dirty="0" err="1"/>
              <a:t>canDeactivate</a:t>
            </a:r>
            <a:r>
              <a:rPr lang="en-US" dirty="0"/>
              <a:t>() {</a:t>
            </a:r>
          </a:p>
          <a:p>
            <a:pPr lvl="2"/>
            <a:r>
              <a:rPr lang="en-US" dirty="0"/>
              <a:t>  </a:t>
            </a:r>
            <a:r>
              <a:rPr lang="en-US" b="1" dirty="0"/>
              <a:t>return</a:t>
            </a:r>
            <a:r>
              <a:rPr lang="en-US" dirty="0"/>
              <a:t> </a:t>
            </a:r>
            <a:r>
              <a:rPr lang="en-US" b="1" dirty="0" err="1"/>
              <a:t>this</a:t>
            </a:r>
            <a:r>
              <a:rPr lang="en-US" dirty="0" err="1"/>
              <a:t>.itunes.results.length</a:t>
            </a:r>
            <a:r>
              <a:rPr lang="en-US" dirty="0"/>
              <a:t> &gt; 0;</a:t>
            </a:r>
          </a:p>
          <a:p>
            <a:pPr lvl="2"/>
            <a:r>
              <a:rPr lang="en-US" dirty="0"/>
              <a:t>}</a:t>
            </a:r>
          </a:p>
          <a:p>
            <a:pPr marL="285750" indent="-285750">
              <a:buFont typeface="Arial" charset="0"/>
              <a:buChar char="•"/>
            </a:pPr>
            <a:r>
              <a:rPr lang="en-US" dirty="0"/>
              <a:t>Create a </a:t>
            </a:r>
            <a:r>
              <a:rPr lang="en-US" dirty="0" err="1"/>
              <a:t>CanDeactivate</a:t>
            </a:r>
            <a:r>
              <a:rPr lang="en-US" dirty="0"/>
              <a:t> guard.		</a:t>
            </a:r>
          </a:p>
        </p:txBody>
      </p:sp>
      <p:sp>
        <p:nvSpPr>
          <p:cNvPr id="2" name="Rectangle 1"/>
          <p:cNvSpPr/>
          <p:nvPr/>
        </p:nvSpPr>
        <p:spPr>
          <a:xfrm>
            <a:off x="3488479" y="3140968"/>
            <a:ext cx="5400600" cy="3139321"/>
          </a:xfrm>
          <a:prstGeom prst="rect">
            <a:avLst/>
          </a:prstGeom>
          <a:ln>
            <a:solidFill>
              <a:schemeClr val="accent1"/>
            </a:solidFill>
          </a:ln>
        </p:spPr>
        <p:txBody>
          <a:bodyPr wrap="square">
            <a:spAutoFit/>
          </a:bodyPr>
          <a:lstStyle/>
          <a:p>
            <a:r>
              <a:rPr lang="en-US" b="1" dirty="0">
                <a:solidFill>
                  <a:srgbClr val="0F7001"/>
                </a:solidFill>
                <a:latin typeface="Calibri" charset="0"/>
                <a:ea typeface="Calibri" charset="0"/>
                <a:cs typeface="Calibri" charset="0"/>
              </a:rPr>
              <a:t>class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UnsearchedTermGuard</a:t>
            </a:r>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implements</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CanDeactivate</a:t>
            </a:r>
            <a:r>
              <a:rPr lang="en-US" dirty="0">
                <a:solidFill>
                  <a:srgbClr val="535353"/>
                </a:solidFill>
                <a:latin typeface="Calibri" charset="0"/>
                <a:ea typeface="Calibri" charset="0"/>
                <a:cs typeface="Calibri" charset="0"/>
              </a:rPr>
              <a:t>&lt;</a:t>
            </a:r>
            <a:r>
              <a:rPr lang="en-US" dirty="0" err="1">
                <a:solidFill>
                  <a:srgbClr val="262626"/>
                </a:solidFill>
                <a:latin typeface="Calibri" charset="0"/>
                <a:ea typeface="Calibri" charset="0"/>
                <a:cs typeface="Calibri" charset="0"/>
              </a:rPr>
              <a:t>SearchComponent</a:t>
            </a:r>
            <a:r>
              <a:rPr lang="en-US" dirty="0">
                <a:solidFill>
                  <a:srgbClr val="535353"/>
                </a:solidFill>
                <a:latin typeface="Calibri" charset="0"/>
                <a:ea typeface="Calibri" charset="0"/>
                <a:cs typeface="Calibri" charset="0"/>
              </a:rPr>
              <a:t>&gt;</a:t>
            </a:r>
            <a:r>
              <a:rPr lang="en-US" dirty="0">
                <a:solidFill>
                  <a:srgbClr val="262626"/>
                </a:solidFill>
                <a:latin typeface="Calibri" charset="0"/>
                <a:ea typeface="Calibri" charset="0"/>
                <a:cs typeface="Calibri" charset="0"/>
              </a:rPr>
              <a:t> {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canDeactivate</a:t>
            </a:r>
            <a:r>
              <a:rPr lang="en-US" dirty="0">
                <a:solidFill>
                  <a:srgbClr val="262626"/>
                </a:solidFill>
                <a:latin typeface="Calibri" charset="0"/>
                <a:ea typeface="Calibri" charset="0"/>
                <a:cs typeface="Calibri" charset="0"/>
              </a:rPr>
              <a:t>(component: </a:t>
            </a:r>
            <a:r>
              <a:rPr lang="en-US" dirty="0" err="1">
                <a:solidFill>
                  <a:srgbClr val="9E0031"/>
                </a:solidFill>
                <a:latin typeface="Calibri" charset="0"/>
                <a:ea typeface="Calibri" charset="0"/>
                <a:cs typeface="Calibri" charset="0"/>
              </a:rPr>
              <a:t>SearchComponent</a:t>
            </a:r>
            <a:r>
              <a:rPr lang="en-US" dirty="0">
                <a:solidFill>
                  <a:srgbClr val="262626"/>
                </a:solidFill>
                <a:latin typeface="Calibri" charset="0"/>
                <a:ea typeface="Calibri" charset="0"/>
                <a:cs typeface="Calibri" charset="0"/>
              </a:rPr>
              <a:t>, route: </a:t>
            </a:r>
            <a:r>
              <a:rPr lang="en-US" dirty="0" err="1">
                <a:solidFill>
                  <a:srgbClr val="9E0031"/>
                </a:solidFill>
                <a:latin typeface="Calibri" charset="0"/>
                <a:ea typeface="Calibri" charset="0"/>
                <a:cs typeface="Calibri" charset="0"/>
              </a:rPr>
              <a:t>ActivatedRouteSnapshot</a:t>
            </a:r>
            <a:r>
              <a:rPr lang="en-US" dirty="0" err="1">
                <a:solidFill>
                  <a:srgbClr val="262626"/>
                </a:solidFill>
                <a:latin typeface="Calibri" charset="0"/>
                <a:ea typeface="Calibri" charset="0"/>
                <a:cs typeface="Calibri" charset="0"/>
              </a:rPr>
              <a:t>,state</a:t>
            </a:r>
            <a:r>
              <a:rPr lang="en-US" dirty="0">
                <a:solidFill>
                  <a:srgbClr val="262626"/>
                </a:solidFill>
                <a:latin typeface="Calibri" charset="0"/>
                <a:ea typeface="Calibri" charset="0"/>
                <a:cs typeface="Calibri" charset="0"/>
              </a:rPr>
              <a:t>: </a:t>
            </a:r>
            <a:r>
              <a:rPr lang="en-US" dirty="0" err="1">
                <a:solidFill>
                  <a:srgbClr val="9E0031"/>
                </a:solidFill>
                <a:latin typeface="Calibri" charset="0"/>
                <a:ea typeface="Calibri" charset="0"/>
                <a:cs typeface="Calibri" charset="0"/>
              </a:rPr>
              <a:t>RouterStateSnapshot</a:t>
            </a:r>
            <a:r>
              <a:rPr lang="en-US" dirty="0">
                <a:solidFill>
                  <a:srgbClr val="262626"/>
                </a:solidFill>
                <a:latin typeface="Calibri" charset="0"/>
                <a:ea typeface="Calibri" charset="0"/>
                <a:cs typeface="Calibri" charset="0"/>
              </a:rPr>
              <a:t>)</a:t>
            </a:r>
            <a:r>
              <a:rPr lang="en-US" dirty="0">
                <a:solidFill>
                  <a:srgbClr val="535353"/>
                </a:solidFill>
                <a:latin typeface="Calibri" charset="0"/>
                <a:ea typeface="Calibri" charset="0"/>
                <a:cs typeface="Calibri" charset="0"/>
              </a:rPr>
              <a:t>:</a:t>
            </a:r>
            <a:r>
              <a:rPr lang="en-US" dirty="0">
                <a:solidFill>
                  <a:srgbClr val="262626"/>
                </a:solidFill>
                <a:latin typeface="Calibri" charset="0"/>
                <a:ea typeface="Calibri" charset="0"/>
                <a:cs typeface="Calibri" charset="0"/>
              </a:rPr>
              <a:t> </a:t>
            </a:r>
            <a:r>
              <a:rPr lang="en-US" b="1" dirty="0" err="1">
                <a:solidFill>
                  <a:srgbClr val="0F7001"/>
                </a:solidFill>
                <a:latin typeface="Calibri" charset="0"/>
                <a:ea typeface="Calibri" charset="0"/>
                <a:cs typeface="Calibri" charset="0"/>
              </a:rPr>
              <a:t>boolean</a:t>
            </a:r>
            <a:r>
              <a:rPr lang="en-US" dirty="0">
                <a:solidFill>
                  <a:srgbClr val="262626"/>
                </a:solidFill>
                <a:latin typeface="Calibri" charset="0"/>
                <a:ea typeface="Calibri" charset="0"/>
                <a:cs typeface="Calibri" charset="0"/>
              </a:rPr>
              <a:t> {</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t>
            </a:r>
            <a:r>
              <a:rPr lang="en-US" dirty="0" err="1">
                <a:solidFill>
                  <a:srgbClr val="A90E1A"/>
                </a:solidFill>
                <a:latin typeface="Calibri" charset="0"/>
                <a:ea typeface="Calibri" charset="0"/>
                <a:cs typeface="Calibri" charset="0"/>
              </a:rPr>
              <a:t>UnsearchedTermGuard</a:t>
            </a:r>
            <a:r>
              <a:rPr lang="en-US" dirty="0">
                <a:solidFill>
                  <a:srgbClr val="A90E1A"/>
                </a:solidFill>
                <a:latin typeface="Calibri" charset="0"/>
                <a:ea typeface="Calibri" charset="0"/>
                <a:cs typeface="Calibri" charset="0"/>
              </a:rPr>
              <a:t>"</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err="1">
                <a:solidFill>
                  <a:srgbClr val="262626"/>
                </a:solidFill>
                <a:latin typeface="Calibri" charset="0"/>
                <a:ea typeface="Calibri" charset="0"/>
                <a:cs typeface="Calibri" charset="0"/>
              </a:rPr>
              <a:t>route.params</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console.log</a:t>
            </a:r>
            <a:r>
              <a:rPr lang="en-US" dirty="0">
                <a:solidFill>
                  <a:srgbClr val="262626"/>
                </a:solidFill>
                <a:latin typeface="Calibri" charset="0"/>
                <a:ea typeface="Calibri" charset="0"/>
                <a:cs typeface="Calibri" charset="0"/>
              </a:rPr>
              <a:t>(</a:t>
            </a:r>
            <a:r>
              <a:rPr lang="en-US" dirty="0" err="1">
                <a:solidFill>
                  <a:srgbClr val="262626"/>
                </a:solidFill>
                <a:latin typeface="Calibri" charset="0"/>
                <a:ea typeface="Calibri" charset="0"/>
                <a:cs typeface="Calibri" charset="0"/>
              </a:rPr>
              <a:t>state.url</a:t>
            </a:r>
            <a:r>
              <a:rPr lang="en-US" dirty="0">
                <a:solidFill>
                  <a:srgbClr val="262626"/>
                </a:solidFill>
                <a:latin typeface="Calibri" charset="0"/>
                <a:ea typeface="Calibri" charset="0"/>
                <a:cs typeface="Calibri" charset="0"/>
              </a:rPr>
              <a:t>);</a:t>
            </a:r>
          </a:p>
          <a:p>
            <a:r>
              <a:rPr lang="en-US" dirty="0">
                <a:solidFill>
                  <a:srgbClr val="262626"/>
                </a:solidFill>
                <a:latin typeface="Calibri" charset="0"/>
                <a:ea typeface="Calibri" charset="0"/>
                <a:cs typeface="Calibri" charset="0"/>
              </a:rPr>
              <a:t>    </a:t>
            </a:r>
            <a:r>
              <a:rPr lang="en-US" b="1" dirty="0">
                <a:solidFill>
                  <a:srgbClr val="0F7001"/>
                </a:solidFill>
                <a:latin typeface="Calibri" charset="0"/>
                <a:ea typeface="Calibri" charset="0"/>
                <a:cs typeface="Calibri" charset="0"/>
              </a:rPr>
              <a:t>return</a:t>
            </a:r>
            <a:r>
              <a:rPr lang="en-US" dirty="0">
                <a:solidFill>
                  <a:srgbClr val="262626"/>
                </a:solidFill>
                <a:latin typeface="Calibri" charset="0"/>
                <a:ea typeface="Calibri" charset="0"/>
                <a:cs typeface="Calibri" charset="0"/>
              </a:rPr>
              <a:t> </a:t>
            </a:r>
            <a:r>
              <a:rPr lang="en-US" dirty="0" err="1">
                <a:solidFill>
                  <a:srgbClr val="262626"/>
                </a:solidFill>
                <a:latin typeface="Calibri" charset="0"/>
                <a:ea typeface="Calibri" charset="0"/>
                <a:cs typeface="Calibri" charset="0"/>
              </a:rPr>
              <a:t>component.canDeactivate</a:t>
            </a:r>
            <a:r>
              <a:rPr lang="en-US" dirty="0">
                <a:solidFill>
                  <a:srgbClr val="262626"/>
                </a:solidFill>
                <a:latin typeface="Calibri" charset="0"/>
                <a:ea typeface="Calibri" charset="0"/>
                <a:cs typeface="Calibri" charset="0"/>
              </a:rPr>
              <a:t>() </a:t>
            </a:r>
            <a:r>
              <a:rPr lang="en-US" dirty="0">
                <a:solidFill>
                  <a:srgbClr val="535353"/>
                </a:solidFill>
                <a:latin typeface="Calibri" charset="0"/>
                <a:ea typeface="Calibri" charset="0"/>
                <a:cs typeface="Calibri" charset="0"/>
              </a:rPr>
              <a:t>||</a:t>
            </a:r>
            <a:r>
              <a:rPr lang="en-US" dirty="0">
                <a:solidFill>
                  <a:srgbClr val="262626"/>
                </a:solidFill>
                <a:latin typeface="Calibri" charset="0"/>
                <a:ea typeface="Calibri" charset="0"/>
                <a:cs typeface="Calibri" charset="0"/>
              </a:rPr>
              <a:t> </a:t>
            </a:r>
            <a:r>
              <a:rPr lang="en-US" dirty="0" err="1">
                <a:solidFill>
                  <a:srgbClr val="0F7001"/>
                </a:solidFill>
                <a:latin typeface="Calibri" charset="0"/>
                <a:ea typeface="Calibri" charset="0"/>
                <a:cs typeface="Calibri" charset="0"/>
              </a:rPr>
              <a:t>window</a:t>
            </a:r>
            <a:r>
              <a:rPr lang="en-US" dirty="0" err="1">
                <a:solidFill>
                  <a:srgbClr val="262626"/>
                </a:solidFill>
                <a:latin typeface="Calibri" charset="0"/>
                <a:ea typeface="Calibri" charset="0"/>
                <a:cs typeface="Calibri" charset="0"/>
              </a:rPr>
              <a:t>.confirm</a:t>
            </a:r>
            <a:r>
              <a:rPr lang="en-US" dirty="0">
                <a:solidFill>
                  <a:srgbClr val="262626"/>
                </a:solidFill>
                <a:latin typeface="Calibri" charset="0"/>
                <a:ea typeface="Calibri" charset="0"/>
                <a:cs typeface="Calibri" charset="0"/>
              </a:rPr>
              <a:t>(</a:t>
            </a:r>
            <a:r>
              <a:rPr lang="en-US" dirty="0">
                <a:solidFill>
                  <a:srgbClr val="A90E1A"/>
                </a:solidFill>
                <a:latin typeface="Calibri" charset="0"/>
                <a:ea typeface="Calibri" charset="0"/>
                <a:cs typeface="Calibri" charset="0"/>
              </a:rPr>
              <a:t>"Are you sure?"</a:t>
            </a:r>
            <a:r>
              <a:rPr lang="en-US" dirty="0">
                <a:solidFill>
                  <a:srgbClr val="262626"/>
                </a:solidFill>
                <a:latin typeface="Calibri" charset="0"/>
                <a:ea typeface="Calibri" charset="0"/>
                <a:cs typeface="Calibri" charset="0"/>
              </a:rPr>
              <a:t>);</a:t>
            </a:r>
          </a:p>
          <a:p>
            <a:r>
              <a:rPr lang="de-DE" dirty="0">
                <a:solidFill>
                  <a:srgbClr val="262626"/>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22155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Client side vs server side Routing</a:t>
            </a:r>
          </a:p>
        </p:txBody>
      </p:sp>
      <p:sp>
        <p:nvSpPr>
          <p:cNvPr id="3" name="Rectangle 2"/>
          <p:cNvSpPr/>
          <p:nvPr/>
        </p:nvSpPr>
        <p:spPr>
          <a:xfrm>
            <a:off x="251520" y="620688"/>
            <a:ext cx="8496944" cy="3693319"/>
          </a:xfrm>
          <a:prstGeom prst="rect">
            <a:avLst/>
          </a:prstGeom>
        </p:spPr>
        <p:txBody>
          <a:bodyPr wrap="square">
            <a:spAutoFit/>
          </a:bodyPr>
          <a:lstStyle/>
          <a:p>
            <a:pPr marL="285750" indent="-285750" algn="just">
              <a:buFont typeface="Arial" charset="0"/>
              <a:buChar char="•"/>
            </a:pPr>
            <a:r>
              <a:rPr lang="en-US" dirty="0"/>
              <a:t>In traditional applications built with Server Side Routing when you change the URL in your browser, the browser makes a request to the server to return some HTML which it will display.</a:t>
            </a:r>
          </a:p>
          <a:p>
            <a:pPr marL="285750" indent="-285750" algn="just">
              <a:buFont typeface="Arial" charset="0"/>
              <a:buChar char="•"/>
            </a:pPr>
            <a:r>
              <a:rPr lang="en-US" dirty="0"/>
              <a:t>In client Side Routing when URL changes in browser, the local application that’s running in browser (the client) handles the change and no request sent to the server.</a:t>
            </a:r>
          </a:p>
          <a:p>
            <a:pPr marL="285750" indent="-285750" algn="just">
              <a:buFont typeface="Arial" charset="0"/>
              <a:buChar char="•"/>
            </a:pPr>
            <a:r>
              <a:rPr lang="en-US" dirty="0"/>
              <a:t>When we first navigate to a new site the server returns the html, </a:t>
            </a:r>
            <a:r>
              <a:rPr lang="en-US" dirty="0" err="1"/>
              <a:t>javascript</a:t>
            </a:r>
            <a:r>
              <a:rPr lang="en-US" dirty="0"/>
              <a:t> and </a:t>
            </a:r>
            <a:r>
              <a:rPr lang="en-US" dirty="0" err="1"/>
              <a:t>css</a:t>
            </a:r>
            <a:r>
              <a:rPr lang="en-US" dirty="0"/>
              <a:t> needed to render that page. </a:t>
            </a:r>
          </a:p>
          <a:p>
            <a:pPr marL="285750" indent="-285750" algn="just">
              <a:buFont typeface="Arial" charset="0"/>
              <a:buChar char="•"/>
            </a:pPr>
            <a:r>
              <a:rPr lang="en-US" dirty="0"/>
              <a:t>All further changes to the URL are handled locally by the client application. </a:t>
            </a:r>
          </a:p>
          <a:p>
            <a:pPr marL="285750" indent="-285750" algn="just">
              <a:buFont typeface="Arial" charset="0"/>
              <a:buChar char="•"/>
            </a:pPr>
            <a:r>
              <a:rPr lang="en-US" dirty="0"/>
              <a:t>Typically the client application will make one or more API requests to get the information it needs to show the new page.</a:t>
            </a:r>
          </a:p>
          <a:p>
            <a:pPr marL="285750" indent="-285750" algn="just">
              <a:buFont typeface="Arial" charset="0"/>
              <a:buChar char="•"/>
            </a:pPr>
            <a:r>
              <a:rPr lang="en-US" dirty="0"/>
              <a:t>There is only ever a single page returned from the server, all further modifications of the page are handled by the client and that’s why it’s called a </a:t>
            </a:r>
            <a:r>
              <a:rPr lang="en-US" b="1" dirty="0"/>
              <a:t>Single Page Application.</a:t>
            </a:r>
          </a:p>
        </p:txBody>
      </p:sp>
    </p:spTree>
    <p:extLst>
      <p:ext uri="{BB962C8B-B14F-4D97-AF65-F5344CB8AC3E}">
        <p14:creationId xmlns:p14="http://schemas.microsoft.com/office/powerpoint/2010/main" val="211837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4765452" cy="533400"/>
          </a:xfrm>
        </p:spPr>
        <p:txBody>
          <a:bodyPr/>
          <a:lstStyle/>
          <a:p>
            <a:r>
              <a:rPr lang="en-US" dirty="0"/>
              <a:t>Thank you !</a:t>
            </a:r>
            <a:br>
              <a:rPr lang="en-US" dirty="0"/>
            </a:br>
            <a:r>
              <a:rPr lang="en-US" dirty="0"/>
              <a:t>shalini06mittal@gmail.com</a:t>
            </a:r>
            <a:br>
              <a:rPr lang="en-US" dirty="0"/>
            </a:br>
            <a:r>
              <a:rPr lang="en-US" dirty="0"/>
              <a:t>7738460004</a:t>
            </a:r>
            <a:br>
              <a:rPr lang="en-US" dirty="0"/>
            </a:br>
            <a:br>
              <a:rPr lang="en-US" dirty="0"/>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a:effectLst/>
              </a:rPr>
              <a:t>SPA Advantages</a:t>
            </a:r>
            <a:endParaRPr lang="en-US" b="0" dirty="0">
              <a:effectLst/>
            </a:endParaRPr>
          </a:p>
        </p:txBody>
      </p:sp>
      <p:sp>
        <p:nvSpPr>
          <p:cNvPr id="3" name="Rectangle 2"/>
          <p:cNvSpPr/>
          <p:nvPr/>
        </p:nvSpPr>
        <p:spPr>
          <a:xfrm>
            <a:off x="251520" y="821611"/>
            <a:ext cx="8496944" cy="3416320"/>
          </a:xfrm>
          <a:prstGeom prst="rect">
            <a:avLst/>
          </a:prstGeom>
        </p:spPr>
        <p:txBody>
          <a:bodyPr wrap="square">
            <a:spAutoFit/>
          </a:bodyPr>
          <a:lstStyle/>
          <a:p>
            <a:pPr marL="285750" indent="-285750" algn="just">
              <a:buFont typeface="Arial" charset="0"/>
              <a:buChar char="•"/>
            </a:pPr>
            <a:r>
              <a:rPr lang="en-US" b="1" dirty="0"/>
              <a:t>Can be faster. </a:t>
            </a:r>
            <a:r>
              <a:rPr lang="en-US" dirty="0"/>
              <a:t>Instead of making a time-consuming request to a far away server every time the URL changes the client app updates the page much faster.</a:t>
            </a:r>
          </a:p>
          <a:p>
            <a:pPr marL="285750" indent="-285750" algn="just">
              <a:buFont typeface="Arial" charset="0"/>
              <a:buChar char="•"/>
            </a:pPr>
            <a:r>
              <a:rPr lang="en-US" b="1" dirty="0"/>
              <a:t>Less bandwidth required</a:t>
            </a:r>
            <a:r>
              <a:rPr lang="en-US" dirty="0"/>
              <a:t>. We don’t send over a big html page for every URL change, instead we might just call a smaller API which returns just enough data to render the change in the page.</a:t>
            </a:r>
          </a:p>
          <a:p>
            <a:pPr marL="285750" indent="-285750" algn="just">
              <a:buFont typeface="Arial" charset="0"/>
              <a:buChar char="•"/>
            </a:pPr>
            <a:r>
              <a:rPr lang="en-US" b="1" dirty="0"/>
              <a:t>Convenience.</a:t>
            </a:r>
            <a:r>
              <a:rPr lang="en-US" dirty="0"/>
              <a:t> Now a single developer can build most of the functionality of a site instead of splitting the effort between a front end and server side developer.</a:t>
            </a:r>
          </a:p>
          <a:p>
            <a:pPr marL="285750" indent="-285750" algn="just">
              <a:buFont typeface="Arial" charset="0"/>
              <a:buChar char="•"/>
            </a:pPr>
            <a:endParaRPr lang="en-US" dirty="0"/>
          </a:p>
          <a:p>
            <a:pPr algn="just"/>
            <a:endParaRPr lang="en-US" dirty="0"/>
          </a:p>
          <a:p>
            <a:pPr algn="just"/>
            <a:r>
              <a:rPr lang="en-US" dirty="0"/>
              <a:t>Angular has a couple of modules which let us implement our application as an SPA, the concept as a whole in Angular is called the Component Router and in this section you will learn how to build an SPA in Angular using the component router.</a:t>
            </a:r>
          </a:p>
        </p:txBody>
      </p:sp>
    </p:spTree>
    <p:extLst>
      <p:ext uri="{BB962C8B-B14F-4D97-AF65-F5344CB8AC3E}">
        <p14:creationId xmlns:p14="http://schemas.microsoft.com/office/powerpoint/2010/main" val="159616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Routing Basics</a:t>
            </a:r>
          </a:p>
        </p:txBody>
      </p:sp>
      <p:sp>
        <p:nvSpPr>
          <p:cNvPr id="3" name="Rectangle 2"/>
          <p:cNvSpPr/>
          <p:nvPr/>
        </p:nvSpPr>
        <p:spPr>
          <a:xfrm>
            <a:off x="251520" y="821611"/>
            <a:ext cx="8496944" cy="5909310"/>
          </a:xfrm>
          <a:prstGeom prst="rect">
            <a:avLst/>
          </a:prstGeom>
        </p:spPr>
        <p:txBody>
          <a:bodyPr wrap="square">
            <a:spAutoFit/>
          </a:bodyPr>
          <a:lstStyle/>
          <a:p>
            <a:pPr marL="285750" indent="-285750">
              <a:buFont typeface="Arial" charset="0"/>
              <a:buChar char="•"/>
            </a:pPr>
            <a:r>
              <a:rPr lang="en-US" dirty="0"/>
              <a:t>The Angular Router enables navigation from one view to the next as users perform application tasks.</a:t>
            </a:r>
          </a:p>
          <a:p>
            <a:pPr marL="285750" indent="-285750">
              <a:buFont typeface="Arial" charset="0"/>
              <a:buChar char="•"/>
            </a:pPr>
            <a:r>
              <a:rPr lang="en-US" i="1" dirty="0"/>
              <a:t>&lt;</a:t>
            </a:r>
            <a:r>
              <a:rPr lang="en-US" b="1" i="1" dirty="0"/>
              <a:t>base </a:t>
            </a:r>
            <a:r>
              <a:rPr lang="en-US" b="1" i="1" dirty="0" err="1"/>
              <a:t>href</a:t>
            </a:r>
            <a:r>
              <a:rPr lang="en-US" b="1" i="1" dirty="0"/>
              <a:t>&gt; </a:t>
            </a:r>
            <a:r>
              <a:rPr lang="en-US" i="1" dirty="0"/>
              <a:t>-  </a:t>
            </a:r>
            <a:r>
              <a:rPr lang="en-US" dirty="0"/>
              <a:t>Most routing applications should add a &lt;base&gt; element to the </a:t>
            </a:r>
            <a:r>
              <a:rPr lang="en-US" dirty="0" err="1"/>
              <a:t>index.html</a:t>
            </a:r>
            <a:r>
              <a:rPr lang="en-US" dirty="0"/>
              <a:t> as the first child in the&lt;head&gt; tag to tell the router how to compose navigation URLs. If the app folder is the application root, set the </a:t>
            </a:r>
            <a:r>
              <a:rPr lang="en-US" dirty="0" err="1"/>
              <a:t>href</a:t>
            </a:r>
            <a:r>
              <a:rPr lang="en-US" dirty="0"/>
              <a:t> value as</a:t>
            </a:r>
            <a:br>
              <a:rPr lang="en-US" dirty="0"/>
            </a:br>
            <a:r>
              <a:rPr lang="en-US" dirty="0"/>
              <a:t>	</a:t>
            </a:r>
            <a:r>
              <a:rPr lang="en-US" dirty="0" err="1"/>
              <a:t>src</a:t>
            </a:r>
            <a:r>
              <a:rPr lang="en-US" dirty="0"/>
              <a:t>/</a:t>
            </a:r>
            <a:r>
              <a:rPr lang="en-US" dirty="0" err="1"/>
              <a:t>index.html</a:t>
            </a:r>
            <a:r>
              <a:rPr lang="en-US" dirty="0"/>
              <a:t>  :  &lt;base </a:t>
            </a:r>
            <a:r>
              <a:rPr lang="en-US" dirty="0" err="1"/>
              <a:t>href</a:t>
            </a:r>
            <a:r>
              <a:rPr lang="en-US" dirty="0"/>
              <a:t>="/"&gt;</a:t>
            </a:r>
          </a:p>
          <a:p>
            <a:pPr marL="285750" indent="-285750">
              <a:buFont typeface="Arial" charset="0"/>
              <a:buChar char="•"/>
            </a:pPr>
            <a:r>
              <a:rPr lang="en-US" b="1" dirty="0"/>
              <a:t>Router Imports : T</a:t>
            </a:r>
            <a:r>
              <a:rPr lang="en-US" dirty="0"/>
              <a:t>he Angular Router is an optional service that presents a particular component view for a given URL. It is not part of the Angular core. It is in its own library package, @angular/router</a:t>
            </a:r>
            <a:br>
              <a:rPr lang="en-US" dirty="0"/>
            </a:br>
            <a:r>
              <a:rPr lang="en-US" dirty="0"/>
              <a:t>	import { </a:t>
            </a:r>
            <a:r>
              <a:rPr lang="en-US" dirty="0">
                <a:hlinkClick r:id="rId3"/>
              </a:rPr>
              <a:t>RouterModule</a:t>
            </a:r>
            <a:r>
              <a:rPr lang="en-US" dirty="0"/>
              <a:t>, </a:t>
            </a:r>
            <a:r>
              <a:rPr lang="en-US" dirty="0">
                <a:hlinkClick r:id="rId4"/>
              </a:rPr>
              <a:t>Routes</a:t>
            </a:r>
            <a:r>
              <a:rPr lang="en-US" dirty="0"/>
              <a:t> } from '@angular/router';</a:t>
            </a:r>
          </a:p>
          <a:p>
            <a:pPr marL="285750" indent="-285750">
              <a:buFont typeface="Arial" charset="0"/>
              <a:buChar char="•"/>
            </a:pPr>
            <a:endParaRPr lang="en-US" dirty="0"/>
          </a:p>
          <a:p>
            <a:pPr marL="285750" indent="-285750">
              <a:buFont typeface="Arial" charset="0"/>
              <a:buChar char="•"/>
            </a:pPr>
            <a:r>
              <a:rPr lang="en-US" dirty="0"/>
              <a:t>A routed Angular application has one singleton instance of the Router service. </a:t>
            </a:r>
          </a:p>
          <a:p>
            <a:pPr marL="285750" indent="-285750">
              <a:buFont typeface="Arial" charset="0"/>
              <a:buChar char="•"/>
            </a:pPr>
            <a:r>
              <a:rPr lang="en-US" dirty="0"/>
              <a:t>When browser's URL changes, that router looks for a corresponding Route from which it can determine the component to display. A router has no routes until configured.</a:t>
            </a:r>
          </a:p>
          <a:p>
            <a:pPr marL="285750" indent="-285750">
              <a:buFont typeface="Arial" charset="0"/>
              <a:buChar char="•"/>
            </a:pPr>
            <a:endParaRPr lang="en-US" dirty="0"/>
          </a:p>
          <a:p>
            <a:pPr marL="285750" indent="-285750">
              <a:buFont typeface="Arial" charset="0"/>
              <a:buChar char="•"/>
            </a:pPr>
            <a:r>
              <a:rPr lang="en-US" dirty="0"/>
              <a:t>Alternatively, creating a routing project : </a:t>
            </a:r>
            <a:br>
              <a:rPr lang="en-US" dirty="0"/>
            </a:br>
            <a:br>
              <a:rPr lang="en-US" b="1" dirty="0"/>
            </a:br>
            <a:r>
              <a:rPr lang="en-US" dirty="0"/>
              <a:t>This command gives you</a:t>
            </a:r>
            <a:r>
              <a:rPr lang="en-US" b="1" dirty="0"/>
              <a:t>ng new </a:t>
            </a:r>
            <a:r>
              <a:rPr lang="en-US" b="1" dirty="0" err="1"/>
              <a:t>jokeroute</a:t>
            </a:r>
            <a:r>
              <a:rPr lang="en-US" b="1" dirty="0"/>
              <a:t> –routing</a:t>
            </a:r>
            <a:r>
              <a:rPr lang="en-US" dirty="0"/>
              <a:t> a basic template created for routing</a:t>
            </a:r>
            <a:br>
              <a:rPr lang="en-US" dirty="0"/>
            </a:br>
            <a:r>
              <a:rPr lang="en-US" dirty="0"/>
              <a:t> </a:t>
            </a:r>
            <a:br>
              <a:rPr lang="en-US" dirty="0"/>
            </a:br>
            <a:endParaRPr lang="en-US" dirty="0"/>
          </a:p>
        </p:txBody>
      </p:sp>
    </p:spTree>
    <p:extLst>
      <p:ext uri="{BB962C8B-B14F-4D97-AF65-F5344CB8AC3E}">
        <p14:creationId xmlns:p14="http://schemas.microsoft.com/office/powerpoint/2010/main" val="74270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b="0" dirty="0">
                <a:effectLst/>
              </a:rPr>
              <a:t>First Route Application</a:t>
            </a:r>
          </a:p>
        </p:txBody>
      </p:sp>
      <p:sp>
        <p:nvSpPr>
          <p:cNvPr id="3" name="Rectangle 2"/>
          <p:cNvSpPr/>
          <p:nvPr/>
        </p:nvSpPr>
        <p:spPr>
          <a:xfrm>
            <a:off x="251520" y="821611"/>
            <a:ext cx="8496944" cy="3970318"/>
          </a:xfrm>
          <a:prstGeom prst="rect">
            <a:avLst/>
          </a:prstGeom>
        </p:spPr>
        <p:txBody>
          <a:bodyPr wrap="square">
            <a:spAutoFit/>
          </a:bodyPr>
          <a:lstStyle/>
          <a:p>
            <a:pPr marL="285750" indent="-285750">
              <a:buFont typeface="Arial" charset="0"/>
              <a:buChar char="•"/>
            </a:pPr>
            <a:r>
              <a:rPr lang="en-US" dirty="0"/>
              <a:t>Lets understand the default template created</a:t>
            </a:r>
          </a:p>
          <a:p>
            <a:pPr marL="285750" indent="-285750">
              <a:buFont typeface="Arial" charset="0"/>
              <a:buChar char="•"/>
            </a:pPr>
            <a:r>
              <a:rPr lang="en-US" dirty="0"/>
              <a:t>There are 2 modules, </a:t>
            </a:r>
            <a:r>
              <a:rPr lang="en-US" dirty="0" err="1"/>
              <a:t>app.module.ts</a:t>
            </a:r>
            <a:r>
              <a:rPr lang="en-US" dirty="0"/>
              <a:t> that imports module from app-</a:t>
            </a:r>
            <a:r>
              <a:rPr lang="en-US" dirty="0" err="1"/>
              <a:t>routng.module.ts</a:t>
            </a:r>
            <a:endParaRPr lang="en-US" dirty="0"/>
          </a:p>
          <a:p>
            <a:pPr marL="285750" indent="-285750">
              <a:buFont typeface="Arial" charset="0"/>
              <a:buChar char="•"/>
            </a:pPr>
            <a:r>
              <a:rPr lang="en-US" dirty="0"/>
              <a:t>Lets explore </a:t>
            </a:r>
            <a:r>
              <a:rPr lang="en-US" dirty="0" err="1"/>
              <a:t>app.routing.module.ts</a:t>
            </a:r>
            <a:r>
              <a:rPr lang="en-US" dirty="0"/>
              <a:t> file :</a:t>
            </a:r>
          </a:p>
          <a:p>
            <a:pPr marL="742950" lvl="1" indent="-285750">
              <a:buFont typeface="Arial" charset="0"/>
              <a:buChar char="•"/>
            </a:pPr>
            <a:r>
              <a:rPr lang="en-US" dirty="0"/>
              <a:t>It imports </a:t>
            </a:r>
            <a:r>
              <a:rPr lang="en-US" dirty="0" err="1"/>
              <a:t>RouterModule</a:t>
            </a:r>
            <a:endParaRPr lang="en-US" dirty="0"/>
          </a:p>
          <a:p>
            <a:pPr marL="742950" lvl="1" indent="-285750">
              <a:buFont typeface="Arial" charset="0"/>
              <a:buChar char="•"/>
            </a:pPr>
            <a:r>
              <a:rPr lang="en-US" dirty="0"/>
              <a:t>It contains Routes[], to configure the routing path for our application</a:t>
            </a:r>
          </a:p>
          <a:p>
            <a:pPr marL="742950" lvl="1" indent="-285750">
              <a:buFont typeface="Arial" charset="0"/>
              <a:buChar char="•"/>
            </a:pPr>
            <a:r>
              <a:rPr lang="en-US" dirty="0"/>
              <a:t>Pass this array to </a:t>
            </a:r>
            <a:r>
              <a:rPr lang="en-US" dirty="0" err="1"/>
              <a:t>RouterModule.forRoot</a:t>
            </a:r>
            <a:r>
              <a:rPr lang="en-US" dirty="0"/>
              <a:t> method in the module imports to configure the router.</a:t>
            </a:r>
          </a:p>
          <a:p>
            <a:pPr marL="742950" lvl="1" indent="-285750">
              <a:buFont typeface="Arial" charset="0"/>
              <a:buChar char="•"/>
            </a:pPr>
            <a:r>
              <a:rPr lang="en-US" dirty="0"/>
              <a:t>Make sure &lt;base </a:t>
            </a:r>
            <a:r>
              <a:rPr lang="en-US" dirty="0" err="1"/>
              <a:t>href</a:t>
            </a:r>
            <a:r>
              <a:rPr lang="en-US" dirty="0"/>
              <a:t>=“\”&gt; is set in </a:t>
            </a:r>
            <a:r>
              <a:rPr lang="en-US" dirty="0" err="1"/>
              <a:t>index.html</a:t>
            </a:r>
            <a:endParaRPr lang="en-US" dirty="0"/>
          </a:p>
          <a:p>
            <a:pPr marL="742950" lvl="1" indent="-285750">
              <a:buFont typeface="Arial" charset="0"/>
              <a:buChar char="•"/>
            </a:pPr>
            <a:endParaRPr lang="en-US" dirty="0"/>
          </a:p>
          <a:p>
            <a:pPr marL="285750" indent="-285750">
              <a:buFont typeface="Arial" charset="0"/>
              <a:buChar char="•"/>
            </a:pPr>
            <a:r>
              <a:rPr lang="en-US" dirty="0"/>
              <a:t>Now lets create the basic structure of routing application continuing with the joke application.</a:t>
            </a:r>
          </a:p>
          <a:p>
            <a:pPr marL="285750" indent="-285750">
              <a:buFont typeface="Arial" charset="0"/>
              <a:buChar char="•"/>
            </a:pPr>
            <a:r>
              <a:rPr lang="en-US" dirty="0"/>
              <a:t>Following slides gives the basic structure of our application</a:t>
            </a:r>
          </a:p>
          <a:p>
            <a:pPr marL="742950" lvl="1" indent="-285750">
              <a:buFont typeface="Arial" charset="0"/>
              <a:buChar char="•"/>
            </a:pPr>
            <a:endParaRPr lang="en-US" dirty="0"/>
          </a:p>
          <a:p>
            <a:pPr marL="742950" lvl="1" indent="-285750">
              <a:buFont typeface="Arial" charset="0"/>
              <a:buChar char="•"/>
            </a:pPr>
            <a:endParaRPr lang="en-US" dirty="0"/>
          </a:p>
        </p:txBody>
      </p:sp>
    </p:spTree>
    <p:extLst>
      <p:ext uri="{BB962C8B-B14F-4D97-AF65-F5344CB8AC3E}">
        <p14:creationId xmlns:p14="http://schemas.microsoft.com/office/powerpoint/2010/main" val="347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404" y="3212976"/>
            <a:ext cx="3528392" cy="1754326"/>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app.component.html</a:t>
            </a:r>
            <a:endParaRPr lang="en-US" b="1" dirty="0">
              <a:latin typeface="Calibri" charset="0"/>
              <a:ea typeface="Calibri" charset="0"/>
              <a:cs typeface="Calibri" charset="0"/>
            </a:endParaRPr>
          </a:p>
          <a:p>
            <a:endParaRPr lang="en-US" b="1" dirty="0">
              <a:latin typeface="Calibri" charset="0"/>
              <a:ea typeface="Calibri" charset="0"/>
              <a:cs typeface="Calibri" charset="0"/>
            </a:endParaRPr>
          </a:p>
          <a:p>
            <a:r>
              <a:rPr lang="en-US" dirty="0">
                <a:solidFill>
                  <a:srgbClr val="6A9955"/>
                </a:solidFill>
                <a:latin typeface="Calibri" charset="0"/>
                <a:ea typeface="Calibri" charset="0"/>
                <a:cs typeface="Calibri" charset="0"/>
              </a:rPr>
              <a:t>&lt;!--The content below is only a placeholder and can be replaced.--&gt;</a:t>
            </a:r>
            <a:endParaRPr lang="en-US" dirty="0">
              <a:solidFill>
                <a:srgbClr val="D4D4D4"/>
              </a:solidFill>
              <a:latin typeface="Calibri" charset="0"/>
              <a:ea typeface="Calibri" charset="0"/>
              <a:cs typeface="Calibri" charset="0"/>
            </a:endParaRPr>
          </a:p>
          <a:p>
            <a:br>
              <a:rPr lang="en-US" dirty="0">
                <a:solidFill>
                  <a:srgbClr val="D4D4D4"/>
                </a:solidFill>
                <a:latin typeface="Calibri" charset="0"/>
                <a:ea typeface="Calibri" charset="0"/>
                <a:cs typeface="Calibri" charset="0"/>
              </a:rPr>
            </a:b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router-outlet</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p:txBody>
      </p:sp>
      <p:sp>
        <p:nvSpPr>
          <p:cNvPr id="4" name="Rectangle 3"/>
          <p:cNvSpPr/>
          <p:nvPr/>
        </p:nvSpPr>
        <p:spPr>
          <a:xfrm>
            <a:off x="5365830" y="2852936"/>
            <a:ext cx="2876836" cy="3693319"/>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App.component.css</a:t>
            </a:r>
            <a:endParaRPr lang="en-US" b="1" dirty="0">
              <a:latin typeface="Calibri" charset="0"/>
              <a:ea typeface="Calibri" charset="0"/>
              <a:cs typeface="Calibri" charset="0"/>
            </a:endParaRPr>
          </a:p>
          <a:p>
            <a:endParaRPr lang="en-US" b="1" dirty="0">
              <a:latin typeface="Calibri" charset="0"/>
              <a:ea typeface="Calibri" charset="0"/>
              <a:cs typeface="Calibri" charset="0"/>
            </a:endParaRPr>
          </a:p>
          <a:p>
            <a:r>
              <a:rPr lang="en-US" dirty="0">
                <a:solidFill>
                  <a:srgbClr val="D7BA7D"/>
                </a:solidFill>
                <a:latin typeface="Calibri" charset="0"/>
                <a:ea typeface="Calibri" charset="0"/>
                <a:cs typeface="Calibri" charset="0"/>
              </a:rPr>
              <a:t>a</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red</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white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1em</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1.5em</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text-decoration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none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text-transform</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uppercase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5px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.active</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background-color</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black</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5" name="TextBox 4"/>
          <p:cNvSpPr txBox="1"/>
          <p:nvPr/>
        </p:nvSpPr>
        <p:spPr>
          <a:xfrm>
            <a:off x="827584" y="5733256"/>
            <a:ext cx="3118033" cy="369332"/>
          </a:xfrm>
          <a:prstGeom prst="rect">
            <a:avLst/>
          </a:prstGeom>
          <a:noFill/>
          <a:ln>
            <a:solidFill>
              <a:schemeClr val="accent1"/>
            </a:solidFill>
          </a:ln>
        </p:spPr>
        <p:txBody>
          <a:bodyPr wrap="none" rtlCol="0">
            <a:spAutoFit/>
          </a:bodyPr>
          <a:lstStyle/>
          <a:p>
            <a:r>
              <a:rPr lang="en-US" dirty="0"/>
              <a:t>Leave </a:t>
            </a:r>
            <a:r>
              <a:rPr lang="en-US" dirty="0" err="1"/>
              <a:t>app.component.ts</a:t>
            </a:r>
            <a:r>
              <a:rPr lang="en-US" dirty="0"/>
              <a:t> as it is</a:t>
            </a:r>
          </a:p>
        </p:txBody>
      </p:sp>
      <p:sp>
        <p:nvSpPr>
          <p:cNvPr id="7" name="Rectangle 6"/>
          <p:cNvSpPr/>
          <p:nvPr/>
        </p:nvSpPr>
        <p:spPr>
          <a:xfrm>
            <a:off x="1228180" y="1075673"/>
            <a:ext cx="3024336" cy="1754326"/>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styles.css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h1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margin-top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endParaRPr lang="en-US" b="0" dirty="0">
              <a:solidFill>
                <a:srgbClr val="D4D4D4"/>
              </a:solidFill>
              <a:effectLst/>
              <a:latin typeface="Calibri" charset="0"/>
              <a:ea typeface="Calibri" charset="0"/>
              <a:cs typeface="Calibri" charset="0"/>
            </a:endParaRPr>
          </a:p>
        </p:txBody>
      </p:sp>
      <p:sp>
        <p:nvSpPr>
          <p:cNvPr id="8" name="TextBox 7"/>
          <p:cNvSpPr txBox="1"/>
          <p:nvPr/>
        </p:nvSpPr>
        <p:spPr>
          <a:xfrm>
            <a:off x="2699792" y="364592"/>
            <a:ext cx="3553409" cy="369332"/>
          </a:xfrm>
          <a:prstGeom prst="rect">
            <a:avLst/>
          </a:prstGeom>
          <a:noFill/>
        </p:spPr>
        <p:txBody>
          <a:bodyPr wrap="none" rtlCol="0">
            <a:spAutoFit/>
          </a:bodyPr>
          <a:lstStyle/>
          <a:p>
            <a:r>
              <a:rPr lang="en-US" dirty="0"/>
              <a:t>Update </a:t>
            </a:r>
            <a:r>
              <a:rPr lang="en-US" dirty="0" err="1"/>
              <a:t>AppComponent</a:t>
            </a:r>
            <a:r>
              <a:rPr lang="en-US" dirty="0"/>
              <a:t> as follows : </a:t>
            </a:r>
          </a:p>
        </p:txBody>
      </p:sp>
    </p:spTree>
    <p:extLst>
      <p:ext uri="{BB962C8B-B14F-4D97-AF65-F5344CB8AC3E}">
        <p14:creationId xmlns:p14="http://schemas.microsoft.com/office/powerpoint/2010/main" val="1139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332656"/>
            <a:ext cx="4076950" cy="369332"/>
          </a:xfrm>
          <a:prstGeom prst="rect">
            <a:avLst/>
          </a:prstGeom>
          <a:noFill/>
        </p:spPr>
        <p:txBody>
          <a:bodyPr wrap="none" rtlCol="0">
            <a:spAutoFit/>
          </a:bodyPr>
          <a:lstStyle/>
          <a:p>
            <a:r>
              <a:rPr lang="en-US" dirty="0"/>
              <a:t>Create </a:t>
            </a:r>
            <a:r>
              <a:rPr lang="en-US" dirty="0" err="1"/>
              <a:t>HeaderComponent</a:t>
            </a:r>
            <a:r>
              <a:rPr lang="en-US" dirty="0"/>
              <a:t> : ng g c header</a:t>
            </a:r>
          </a:p>
        </p:txBody>
      </p:sp>
      <p:sp>
        <p:nvSpPr>
          <p:cNvPr id="6" name="Rectangle 5"/>
          <p:cNvSpPr/>
          <p:nvPr/>
        </p:nvSpPr>
        <p:spPr>
          <a:xfrm>
            <a:off x="611560" y="908720"/>
            <a:ext cx="3240360" cy="1477328"/>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Header.component.html</a:t>
            </a:r>
            <a:endParaRPr lang="en-US" b="1" dirty="0">
              <a:latin typeface="Calibri" charset="0"/>
              <a:ea typeface="Calibri" charset="0"/>
              <a:cs typeface="Calibri" charset="0"/>
            </a:endParaRPr>
          </a:p>
          <a:p>
            <a:endParaRPr lang="en-US" dirty="0">
              <a:solidFill>
                <a:srgbClr val="808080"/>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div</a:t>
            </a:r>
            <a:r>
              <a:rPr lang="en-US" dirty="0">
                <a:solidFill>
                  <a:srgbClr val="D4D4D4"/>
                </a:solidFill>
                <a:latin typeface="Calibri" charset="0"/>
                <a:ea typeface="Calibri" charset="0"/>
                <a:cs typeface="Calibri" charset="0"/>
              </a:rPr>
              <a:t> </a:t>
            </a:r>
            <a:r>
              <a:rPr lang="en-US" dirty="0">
                <a:solidFill>
                  <a:srgbClr val="9CDCFE"/>
                </a:solidFill>
                <a:latin typeface="Calibri" charset="0"/>
                <a:ea typeface="Calibri" charset="0"/>
                <a:cs typeface="Calibri" charset="0"/>
              </a:rPr>
              <a:t>class</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"container-fluid"</a:t>
            </a:r>
            <a:r>
              <a:rPr lang="en-US" dirty="0">
                <a:solidFill>
                  <a:srgbClr val="808080"/>
                </a:solidFill>
                <a:latin typeface="Calibri" charset="0"/>
                <a:ea typeface="Calibri" charset="0"/>
                <a:cs typeface="Calibri" charset="0"/>
              </a:rPr>
              <a:t>&gt;</a:t>
            </a:r>
            <a:endParaRPr lang="en-US" dirty="0">
              <a:solidFill>
                <a:srgbClr val="D4D4D4"/>
              </a:solidFill>
              <a:latin typeface="Calibri" charset="0"/>
              <a:ea typeface="Calibri" charset="0"/>
              <a:cs typeface="Calibri" charset="0"/>
            </a:endParaRPr>
          </a:p>
          <a:p>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h3</a:t>
            </a:r>
            <a:r>
              <a:rPr lang="en-US" dirty="0">
                <a:solidFill>
                  <a:srgbClr val="808080"/>
                </a:solidFill>
                <a:latin typeface="Calibri" charset="0"/>
                <a:ea typeface="Calibri" charset="0"/>
                <a:cs typeface="Calibri" charset="0"/>
              </a:rPr>
              <a:t>&gt;</a:t>
            </a:r>
            <a:r>
              <a:rPr lang="en-US" dirty="0">
                <a:solidFill>
                  <a:srgbClr val="D4D4D4"/>
                </a:solidFill>
                <a:latin typeface="Calibri" charset="0"/>
                <a:ea typeface="Calibri" charset="0"/>
                <a:cs typeface="Calibri" charset="0"/>
              </a:rPr>
              <a:t>Routing Module For Joke Application</a:t>
            </a:r>
            <a:r>
              <a:rPr lang="en-US" dirty="0">
                <a:solidFill>
                  <a:srgbClr val="808080"/>
                </a:solidFill>
                <a:latin typeface="Calibri" charset="0"/>
                <a:ea typeface="Calibri" charset="0"/>
                <a:cs typeface="Calibri" charset="0"/>
              </a:rPr>
              <a:t>&lt;/</a:t>
            </a:r>
            <a:r>
              <a:rPr lang="en-US" dirty="0">
                <a:solidFill>
                  <a:srgbClr val="569CD6"/>
                </a:solidFill>
                <a:latin typeface="Calibri" charset="0"/>
                <a:ea typeface="Calibri" charset="0"/>
                <a:cs typeface="Calibri" charset="0"/>
              </a:rPr>
              <a:t>h3</a:t>
            </a:r>
            <a:r>
              <a:rPr lang="en-US" dirty="0">
                <a:solidFill>
                  <a:srgbClr val="808080"/>
                </a:solidFill>
                <a:latin typeface="Calibri" charset="0"/>
                <a:ea typeface="Calibri" charset="0"/>
                <a:cs typeface="Calibri" charset="0"/>
              </a:rPr>
              <a:t>&gt;&lt;/</a:t>
            </a:r>
            <a:r>
              <a:rPr lang="en-US" dirty="0">
                <a:solidFill>
                  <a:srgbClr val="569CD6"/>
                </a:solidFill>
                <a:latin typeface="Calibri" charset="0"/>
                <a:ea typeface="Calibri" charset="0"/>
                <a:cs typeface="Calibri" charset="0"/>
              </a:rPr>
              <a:t>div</a:t>
            </a:r>
            <a:r>
              <a:rPr lang="en-US" dirty="0">
                <a:solidFill>
                  <a:srgbClr val="808080"/>
                </a:solidFill>
                <a:latin typeface="Calibri" charset="0"/>
                <a:ea typeface="Calibri" charset="0"/>
                <a:cs typeface="Calibri" charset="0"/>
              </a:rPr>
              <a:t>&gt;</a:t>
            </a:r>
            <a:endParaRPr lang="en-US" b="0" dirty="0">
              <a:solidFill>
                <a:srgbClr val="D4D4D4"/>
              </a:solidFill>
              <a:effectLst/>
              <a:latin typeface="Calibri" charset="0"/>
              <a:ea typeface="Calibri" charset="0"/>
              <a:cs typeface="Calibri" charset="0"/>
            </a:endParaRPr>
          </a:p>
        </p:txBody>
      </p:sp>
      <p:sp>
        <p:nvSpPr>
          <p:cNvPr id="8" name="Rectangle 7"/>
          <p:cNvSpPr/>
          <p:nvPr/>
        </p:nvSpPr>
        <p:spPr>
          <a:xfrm>
            <a:off x="4796522" y="908720"/>
            <a:ext cx="3672408" cy="5632311"/>
          </a:xfrm>
          <a:prstGeom prst="rect">
            <a:avLst/>
          </a:prstGeom>
          <a:ln>
            <a:solidFill>
              <a:schemeClr val="accent1"/>
            </a:solidFill>
          </a:ln>
        </p:spPr>
        <p:txBody>
          <a:bodyPr wrap="square">
            <a:spAutoFit/>
          </a:bodyPr>
          <a:lstStyle/>
          <a:p>
            <a:r>
              <a:rPr lang="en-US" b="1" dirty="0" err="1">
                <a:latin typeface="Calibri" charset="0"/>
                <a:ea typeface="Calibri" charset="0"/>
                <a:cs typeface="Calibri" charset="0"/>
              </a:rPr>
              <a:t>Header.component.css</a:t>
            </a:r>
            <a:endParaRPr lang="en-US" b="1" dirty="0">
              <a:latin typeface="Calibri" charset="0"/>
              <a:ea typeface="Calibri" charset="0"/>
              <a:cs typeface="Calibri" charset="0"/>
            </a:endParaRPr>
          </a:p>
          <a:p>
            <a:endParaRPr lang="en-US" dirty="0">
              <a:solidFill>
                <a:srgbClr val="D7BA7D"/>
              </a:solidFill>
              <a:latin typeface="Calibri" charset="0"/>
              <a:ea typeface="Calibri" charset="0"/>
              <a:cs typeface="Calibri" charset="0"/>
            </a:endParaRPr>
          </a:p>
          <a:p>
            <a:r>
              <a:rPr lang="en-US" dirty="0">
                <a:solidFill>
                  <a:srgbClr val="D7BA7D"/>
                </a:solidFill>
                <a:latin typeface="Calibri" charset="0"/>
                <a:ea typeface="Calibri" charset="0"/>
                <a:cs typeface="Calibri" charset="0"/>
              </a:rPr>
              <a:t>h3</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text-align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center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padding</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20px</a:t>
            </a:r>
            <a:r>
              <a:rPr lang="en-US" dirty="0">
                <a:solidFill>
                  <a:srgbClr val="D4D4D4"/>
                </a:solidFill>
                <a:latin typeface="Calibri" charset="0"/>
                <a:ea typeface="Calibri" charset="0"/>
                <a:cs typeface="Calibri" charset="0"/>
              </a:rPr>
              <a:t>;</a:t>
            </a:r>
          </a:p>
          <a:p>
            <a:r>
              <a:rPr lang="en-US" dirty="0" err="1">
                <a:solidFill>
                  <a:srgbClr val="9CDCFE"/>
                </a:solidFill>
                <a:latin typeface="Calibri" charset="0"/>
                <a:ea typeface="Calibri" charset="0"/>
                <a:cs typeface="Calibri" charset="0"/>
              </a:rPr>
              <a:t>color</a:t>
            </a:r>
            <a:r>
              <a:rPr lang="en-US" dirty="0" err="1">
                <a:solidFill>
                  <a:srgbClr val="D4D4D4"/>
                </a:solidFill>
                <a:latin typeface="Calibri" charset="0"/>
                <a:ea typeface="Calibri" charset="0"/>
                <a:cs typeface="Calibri" charset="0"/>
              </a:rPr>
              <a:t>:</a:t>
            </a:r>
            <a:r>
              <a:rPr lang="en-US" dirty="0" err="1">
                <a:solidFill>
                  <a:srgbClr val="DCDCAA"/>
                </a:solidFill>
                <a:latin typeface="Calibri" charset="0"/>
                <a:ea typeface="Calibri" charset="0"/>
                <a:cs typeface="Calibri" charset="0"/>
              </a:rPr>
              <a:t>rgb</a:t>
            </a:r>
            <a:r>
              <a:rPr lang="en-US" dirty="0">
                <a:solidFill>
                  <a:srgbClr val="D4D4D4"/>
                </a:solidFill>
                <a:latin typeface="Calibri" charset="0"/>
                <a:ea typeface="Calibri" charset="0"/>
                <a:cs typeface="Calibri" charset="0"/>
              </a:rPr>
              <a:t>(</a:t>
            </a:r>
            <a:r>
              <a:rPr lang="en-US" dirty="0">
                <a:solidFill>
                  <a:srgbClr val="B5CEA8"/>
                </a:solidFill>
                <a:latin typeface="Calibri" charset="0"/>
                <a:ea typeface="Calibri" charset="0"/>
                <a:cs typeface="Calibri" charset="0"/>
              </a:rPr>
              <a:t>104</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2</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111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display</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block</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position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relative</a:t>
            </a:r>
            <a:r>
              <a:rPr lang="en-US" dirty="0">
                <a:solidFill>
                  <a:srgbClr val="D4D4D4"/>
                </a:solidFill>
                <a:latin typeface="Calibri" charset="0"/>
                <a:ea typeface="Calibri" charset="0"/>
                <a:cs typeface="Calibri" charset="0"/>
              </a:rPr>
              <a:t>; </a:t>
            </a:r>
          </a:p>
          <a:p>
            <a:r>
              <a:rPr lang="en-US" dirty="0">
                <a:solidFill>
                  <a:srgbClr val="D4D4D4"/>
                </a:solidFill>
                <a:latin typeface="Calibri" charset="0"/>
                <a:ea typeface="Calibri" charset="0"/>
                <a:cs typeface="Calibri" charset="0"/>
              </a:rPr>
              <a:t>}</a:t>
            </a:r>
          </a:p>
          <a:p>
            <a:r>
              <a:rPr lang="en-US" dirty="0">
                <a:solidFill>
                  <a:srgbClr val="D7BA7D"/>
                </a:solidFill>
                <a:latin typeface="Calibri" charset="0"/>
                <a:ea typeface="Calibri" charset="0"/>
                <a:cs typeface="Calibri" charset="0"/>
              </a:rPr>
              <a:t>h3::after</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background</a:t>
            </a:r>
            <a:r>
              <a:rPr lang="en-US" dirty="0">
                <a:solidFill>
                  <a:srgbClr val="D4D4D4"/>
                </a:solidFill>
                <a:latin typeface="Calibri" charset="0"/>
                <a:ea typeface="Calibri" charset="0"/>
                <a:cs typeface="Calibri" charset="0"/>
              </a:rPr>
              <a:t>: </a:t>
            </a:r>
            <a:r>
              <a:rPr lang="en-US" dirty="0" err="1">
                <a:solidFill>
                  <a:srgbClr val="DCDCAA"/>
                </a:solidFill>
                <a:latin typeface="Calibri" charset="0"/>
                <a:ea typeface="Calibri" charset="0"/>
                <a:cs typeface="Calibri" charset="0"/>
              </a:rPr>
              <a:t>url</a:t>
            </a:r>
            <a:r>
              <a:rPr lang="en-US" dirty="0">
                <a:solidFill>
                  <a:srgbClr val="D4D4D4"/>
                </a:solidFill>
                <a:latin typeface="Calibri" charset="0"/>
                <a:ea typeface="Calibri" charset="0"/>
                <a:cs typeface="Calibri" charset="0"/>
              </a:rPr>
              <a:t>(</a:t>
            </a:r>
            <a:r>
              <a:rPr lang="en-US" dirty="0">
                <a:solidFill>
                  <a:srgbClr val="CE9178"/>
                </a:solidFill>
                <a:latin typeface="Calibri" charset="0"/>
                <a:ea typeface="Calibri" charset="0"/>
                <a:cs typeface="Calibri" charset="0"/>
              </a:rPr>
              <a:t>"/assets/bg1.jpeg"</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opacity</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0.7</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z-index</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-1</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content</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top</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left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bottom</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right</a:t>
            </a:r>
            <a:r>
              <a:rPr lang="en-US" dirty="0">
                <a:solidFill>
                  <a:srgbClr val="D4D4D4"/>
                </a:solidFill>
                <a:latin typeface="Calibri" charset="0"/>
                <a:ea typeface="Calibri" charset="0"/>
                <a:cs typeface="Calibri" charset="0"/>
              </a:rPr>
              <a:t>: </a:t>
            </a:r>
            <a:r>
              <a:rPr lang="en-US" dirty="0">
                <a:solidFill>
                  <a:srgbClr val="B5CEA8"/>
                </a:solidFill>
                <a:latin typeface="Calibri" charset="0"/>
                <a:ea typeface="Calibri" charset="0"/>
                <a:cs typeface="Calibri" charset="0"/>
              </a:rPr>
              <a:t>0</a:t>
            </a:r>
            <a:r>
              <a:rPr lang="en-US" dirty="0">
                <a:solidFill>
                  <a:srgbClr val="D4D4D4"/>
                </a:solidFill>
                <a:latin typeface="Calibri" charset="0"/>
                <a:ea typeface="Calibri" charset="0"/>
                <a:cs typeface="Calibri" charset="0"/>
              </a:rPr>
              <a:t>;</a:t>
            </a:r>
          </a:p>
          <a:p>
            <a:r>
              <a:rPr lang="en-US" dirty="0">
                <a:solidFill>
                  <a:srgbClr val="9CDCFE"/>
                </a:solidFill>
                <a:latin typeface="Calibri" charset="0"/>
                <a:ea typeface="Calibri" charset="0"/>
                <a:cs typeface="Calibri" charset="0"/>
              </a:rPr>
              <a:t>position</a:t>
            </a:r>
            <a:r>
              <a:rPr lang="en-US" dirty="0">
                <a:solidFill>
                  <a:srgbClr val="D4D4D4"/>
                </a:solidFill>
                <a:latin typeface="Calibri" charset="0"/>
                <a:ea typeface="Calibri" charset="0"/>
                <a:cs typeface="Calibri" charset="0"/>
              </a:rPr>
              <a:t>: </a:t>
            </a:r>
            <a:r>
              <a:rPr lang="en-US" dirty="0">
                <a:solidFill>
                  <a:srgbClr val="CE9178"/>
                </a:solidFill>
                <a:latin typeface="Calibri" charset="0"/>
                <a:ea typeface="Calibri" charset="0"/>
                <a:cs typeface="Calibri" charset="0"/>
              </a:rPr>
              <a:t>absolute</a:t>
            </a:r>
            <a:r>
              <a:rPr lang="en-US" dirty="0">
                <a:solidFill>
                  <a:srgbClr val="D4D4D4"/>
                </a:solidFill>
                <a:latin typeface="Calibri" charset="0"/>
                <a:ea typeface="Calibri" charset="0"/>
                <a:cs typeface="Calibri" charset="0"/>
              </a:rPr>
              <a:t>;</a:t>
            </a:r>
          </a:p>
          <a:p>
            <a:r>
              <a:rPr lang="en-US" dirty="0">
                <a:solidFill>
                  <a:srgbClr val="D4D4D4"/>
                </a:solidFill>
                <a:latin typeface="Calibri" charset="0"/>
                <a:ea typeface="Calibri" charset="0"/>
                <a:cs typeface="Calibri" charset="0"/>
              </a:rPr>
              <a:t>}</a:t>
            </a:r>
          </a:p>
        </p:txBody>
      </p:sp>
      <p:sp>
        <p:nvSpPr>
          <p:cNvPr id="9" name="TextBox 8"/>
          <p:cNvSpPr txBox="1"/>
          <p:nvPr/>
        </p:nvSpPr>
        <p:spPr>
          <a:xfrm>
            <a:off x="302109" y="3355543"/>
            <a:ext cx="3859262" cy="369332"/>
          </a:xfrm>
          <a:prstGeom prst="rect">
            <a:avLst/>
          </a:prstGeom>
          <a:noFill/>
          <a:ln>
            <a:solidFill>
              <a:schemeClr val="accent1"/>
            </a:solidFill>
          </a:ln>
        </p:spPr>
        <p:txBody>
          <a:bodyPr wrap="none" rtlCol="0">
            <a:spAutoFit/>
          </a:bodyPr>
          <a:lstStyle/>
          <a:p>
            <a:r>
              <a:rPr lang="en-US" dirty="0" err="1"/>
              <a:t>JokeFormComponent</a:t>
            </a:r>
            <a:r>
              <a:rPr lang="en-US" dirty="0"/>
              <a:t> is same as before</a:t>
            </a:r>
          </a:p>
        </p:txBody>
      </p:sp>
    </p:spTree>
    <p:extLst>
      <p:ext uri="{BB962C8B-B14F-4D97-AF65-F5344CB8AC3E}">
        <p14:creationId xmlns:p14="http://schemas.microsoft.com/office/powerpoint/2010/main" val="12449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39280</TotalTime>
  <Words>7802</Words>
  <Application>Microsoft Macintosh PowerPoint</Application>
  <PresentationFormat>On-screen Show (4:3)</PresentationFormat>
  <Paragraphs>886</Paragraphs>
  <Slides>40</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Courier New</vt:lpstr>
      <vt:lpstr>Roboto</vt:lpstr>
      <vt:lpstr>Tahoma</vt:lpstr>
      <vt:lpstr>Times New Roman</vt:lpstr>
      <vt:lpstr>2_CT-Master</vt:lpstr>
      <vt:lpstr>3_CT-Master</vt:lpstr>
      <vt:lpstr>Angular6</vt:lpstr>
      <vt:lpstr>Contents</vt:lpstr>
      <vt:lpstr>Why Routing</vt:lpstr>
      <vt:lpstr>Client side vs server side Routing</vt:lpstr>
      <vt:lpstr>SPA Advantages</vt:lpstr>
      <vt:lpstr>Routing Basics</vt:lpstr>
      <vt:lpstr>First Route Application</vt:lpstr>
      <vt:lpstr>PowerPoint Presentation</vt:lpstr>
      <vt:lpstr>PowerPoint Presentation</vt:lpstr>
      <vt:lpstr>PowerPoint Presentation</vt:lpstr>
      <vt:lpstr>PowerPoint Presentation</vt:lpstr>
      <vt:lpstr>PowerPoint Presentation</vt:lpstr>
      <vt:lpstr>PowerPoint Presentation</vt:lpstr>
      <vt:lpstr>Configure Route</vt:lpstr>
      <vt:lpstr>Configure Links</vt:lpstr>
      <vt:lpstr>Wild Card Routes</vt:lpstr>
      <vt:lpstr>Router Configuration Order</vt:lpstr>
      <vt:lpstr>Default Path</vt:lpstr>
      <vt:lpstr>Route Parameters</vt:lpstr>
      <vt:lpstr>PowerPoint Presentation</vt:lpstr>
      <vt:lpstr>Router State</vt:lpstr>
      <vt:lpstr>SnapShot vs Observable</vt:lpstr>
      <vt:lpstr>Activated Route</vt:lpstr>
      <vt:lpstr>Router Events</vt:lpstr>
      <vt:lpstr>Optional Params</vt:lpstr>
      <vt:lpstr>Highlight the joke of selected id</vt:lpstr>
      <vt:lpstr>Relative Navigation</vt:lpstr>
      <vt:lpstr>Relative Navigation Configuration</vt:lpstr>
      <vt:lpstr>Matrix vs Query Param</vt:lpstr>
      <vt:lpstr>Nested Routes</vt:lpstr>
      <vt:lpstr>Nested Routes SetUp</vt:lpstr>
      <vt:lpstr>Parent Route Params</vt:lpstr>
      <vt:lpstr>Route Guards</vt:lpstr>
      <vt:lpstr>Guard Types</vt:lpstr>
      <vt:lpstr>CanActivate</vt:lpstr>
      <vt:lpstr>OnlyLoggedInUsersGuard</vt:lpstr>
      <vt:lpstr>Guard Function Parameters</vt:lpstr>
      <vt:lpstr>CanDeactivate</vt:lpstr>
      <vt:lpstr>Any Question ?</vt:lpstr>
      <vt:lpstr>Thank you ! shalini06mittal@gmail.com 7738460004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1599</cp:revision>
  <dcterms:created xsi:type="dcterms:W3CDTF">2012-01-30T11:39:54Z</dcterms:created>
  <dcterms:modified xsi:type="dcterms:W3CDTF">2020-11-05T18:46:20Z</dcterms:modified>
</cp:coreProperties>
</file>