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6"/>
  </p:notesMasterIdLst>
  <p:handoutMasterIdLst>
    <p:handoutMasterId r:id="rId27"/>
  </p:handoutMasterIdLst>
  <p:sldIdLst>
    <p:sldId id="271" r:id="rId5"/>
    <p:sldId id="337" r:id="rId6"/>
    <p:sldId id="281" r:id="rId7"/>
    <p:sldId id="335" r:id="rId8"/>
    <p:sldId id="336" r:id="rId9"/>
    <p:sldId id="338" r:id="rId10"/>
    <p:sldId id="339" r:id="rId11"/>
    <p:sldId id="331" r:id="rId12"/>
    <p:sldId id="340" r:id="rId13"/>
    <p:sldId id="341" r:id="rId14"/>
    <p:sldId id="343" r:id="rId15"/>
    <p:sldId id="334" r:id="rId16"/>
    <p:sldId id="344" r:id="rId17"/>
    <p:sldId id="345" r:id="rId18"/>
    <p:sldId id="346" r:id="rId19"/>
    <p:sldId id="347" r:id="rId20"/>
    <p:sldId id="348" r:id="rId21"/>
    <p:sldId id="349" r:id="rId22"/>
    <p:sldId id="350" r:id="rId23"/>
    <p:sldId id="322" r:id="rId24"/>
    <p:sldId id="323" r:id="rId25"/>
  </p:sldIdLst>
  <p:sldSz cx="9144000" cy="6858000" type="screen4x3"/>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EF6C40-3694-4E06-AC54-71C1E6A1A3C0}">
          <p14:sldIdLst>
            <p14:sldId id="271"/>
            <p14:sldId id="337"/>
            <p14:sldId id="281"/>
            <p14:sldId id="335"/>
            <p14:sldId id="336"/>
            <p14:sldId id="338"/>
            <p14:sldId id="339"/>
            <p14:sldId id="331"/>
            <p14:sldId id="340"/>
            <p14:sldId id="341"/>
            <p14:sldId id="343"/>
            <p14:sldId id="334"/>
            <p14:sldId id="344"/>
            <p14:sldId id="345"/>
            <p14:sldId id="346"/>
            <p14:sldId id="347"/>
            <p14:sldId id="348"/>
            <p14:sldId id="349"/>
            <p14:sldId id="350"/>
            <p14:sldId id="322"/>
            <p14:sldId id="32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65" autoAdjust="0"/>
    <p:restoredTop sz="95213" autoAdjust="0"/>
  </p:normalViewPr>
  <p:slideViewPr>
    <p:cSldViewPr>
      <p:cViewPr varScale="1">
        <p:scale>
          <a:sx n="96" d="100"/>
          <a:sy n="96" d="100"/>
        </p:scale>
        <p:origin x="1840" y="168"/>
      </p:cViewPr>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25/01/21</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1/25/21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en.wikipedia.org/wiki/Data_structure"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en.wikipedia.org/wiki/Control_flow"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Marker</a:t>
            </a:r>
            <a:r>
              <a:rPr lang="en-US" baseline="0" dirty="0"/>
              <a:t> Interface</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11</a:t>
            </a:fld>
            <a:endParaRPr lang="en-US" dirty="0"/>
          </a:p>
        </p:txBody>
      </p:sp>
    </p:spTree>
    <p:extLst>
      <p:ext uri="{BB962C8B-B14F-4D97-AF65-F5344CB8AC3E}">
        <p14:creationId xmlns:p14="http://schemas.microsoft.com/office/powerpoint/2010/main" val="3467725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2</a:t>
            </a:fld>
            <a:endParaRPr lang="en-US" dirty="0"/>
          </a:p>
        </p:txBody>
      </p:sp>
    </p:spTree>
    <p:extLst>
      <p:ext uri="{BB962C8B-B14F-4D97-AF65-F5344CB8AC3E}">
        <p14:creationId xmlns:p14="http://schemas.microsoft.com/office/powerpoint/2010/main" val="975260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.63 9.36</a:t>
            </a:r>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3</a:t>
            </a:fld>
            <a:endParaRPr lang="en-US" dirty="0"/>
          </a:p>
        </p:txBody>
      </p:sp>
    </p:spTree>
    <p:extLst>
      <p:ext uri="{BB962C8B-B14F-4D97-AF65-F5344CB8AC3E}">
        <p14:creationId xmlns:p14="http://schemas.microsoft.com/office/powerpoint/2010/main" val="975260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benefits of lazy evaluation include:</a:t>
            </a:r>
          </a:p>
          <a:p>
            <a:r>
              <a:rPr lang="en-US" sz="1200" b="0" i="0" kern="1200" dirty="0">
                <a:solidFill>
                  <a:schemeClr val="tx1"/>
                </a:solidFill>
                <a:effectLst/>
                <a:latin typeface="+mn-lt"/>
                <a:ea typeface="+mn-ea"/>
                <a:cs typeface="+mn-cs"/>
              </a:rPr>
              <a:t>Performance increases by avoiding needless calculations, and error conditions in evaluating compound expressions</a:t>
            </a:r>
          </a:p>
          <a:p>
            <a:r>
              <a:rPr lang="en-US" sz="1200" b="0" i="0" kern="1200" dirty="0">
                <a:solidFill>
                  <a:schemeClr val="tx1"/>
                </a:solidFill>
                <a:effectLst/>
                <a:latin typeface="+mn-lt"/>
                <a:ea typeface="+mn-ea"/>
                <a:cs typeface="+mn-cs"/>
              </a:rPr>
              <a:t>The ability to construct potentially infinite </a:t>
            </a:r>
            <a:r>
              <a:rPr lang="en-US" sz="1200" b="0" i="0" u="none" strike="noStrike" kern="1200" dirty="0">
                <a:solidFill>
                  <a:schemeClr val="tx1"/>
                </a:solidFill>
                <a:effectLst/>
                <a:latin typeface="+mn-lt"/>
                <a:ea typeface="+mn-ea"/>
                <a:cs typeface="+mn-cs"/>
                <a:hlinkClick r:id="rId3" tooltip="Data structure"/>
              </a:rPr>
              <a:t>data structures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ability to define </a:t>
            </a:r>
            <a:r>
              <a:rPr lang="en-US" sz="1200" b="0" i="0" u="none" strike="noStrike" kern="1200" dirty="0">
                <a:solidFill>
                  <a:schemeClr val="tx1"/>
                </a:solidFill>
                <a:effectLst/>
                <a:latin typeface="+mn-lt"/>
                <a:ea typeface="+mn-ea"/>
                <a:cs typeface="+mn-cs"/>
                <a:hlinkClick r:id="rId4" tooltip="Control flow"/>
              </a:rPr>
              <a:t>control flow</a:t>
            </a:r>
            <a:r>
              <a:rPr lang="en-US" sz="1200" b="0" i="0" kern="1200" dirty="0">
                <a:solidFill>
                  <a:schemeClr val="tx1"/>
                </a:solidFill>
                <a:effectLst/>
                <a:latin typeface="+mn-lt"/>
                <a:ea typeface="+mn-ea"/>
                <a:cs typeface="+mn-cs"/>
              </a:rPr>
              <a:t> (structures) as abstractions instead of primitives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Like construct an object on</a:t>
            </a:r>
            <a:r>
              <a:rPr lang="en-US" sz="1200" b="0" i="0" kern="1200" baseline="0" dirty="0">
                <a:solidFill>
                  <a:schemeClr val="tx1"/>
                </a:solidFill>
                <a:effectLst/>
                <a:latin typeface="+mn-lt"/>
                <a:ea typeface="+mn-ea"/>
                <a:cs typeface="+mn-cs"/>
              </a:rPr>
              <a:t> a condition only if </a:t>
            </a:r>
            <a:r>
              <a:rPr lang="en-US" sz="1200" b="0" i="0" kern="1200" baseline="0" dirty="0" err="1">
                <a:solidFill>
                  <a:schemeClr val="tx1"/>
                </a:solidFill>
                <a:effectLst/>
                <a:latin typeface="+mn-lt"/>
                <a:ea typeface="+mn-ea"/>
                <a:cs typeface="+mn-cs"/>
              </a:rPr>
              <a:t>reqd</a:t>
            </a:r>
            <a:r>
              <a:rPr lang="en-US" sz="1200" b="0" i="0" kern="1200" baseline="0" dirty="0">
                <a:solidFill>
                  <a:schemeClr val="tx1"/>
                </a:solidFill>
                <a:effectLst/>
                <a:latin typeface="+mn-lt"/>
                <a:ea typeface="+mn-ea"/>
                <a:cs typeface="+mn-cs"/>
              </a:rPr>
              <a:t> if its heavy</a:t>
            </a:r>
          </a:p>
          <a:p>
            <a:r>
              <a:rPr lang="en-US" sz="1200" b="0" i="0" kern="1200" baseline="0" dirty="0">
                <a:solidFill>
                  <a:schemeClr val="tx1"/>
                </a:solidFill>
                <a:effectLst/>
                <a:latin typeface="+mn-lt"/>
                <a:ea typeface="+mn-ea"/>
                <a:cs typeface="+mn-cs"/>
              </a:rPr>
              <a:t>Short </a:t>
            </a:r>
            <a:r>
              <a:rPr lang="en-US" sz="1200" b="0" i="0" kern="1200" baseline="0" dirty="0" err="1">
                <a:solidFill>
                  <a:schemeClr val="tx1"/>
                </a:solidFill>
                <a:effectLst/>
                <a:latin typeface="+mn-lt"/>
                <a:ea typeface="+mn-ea"/>
                <a:cs typeface="+mn-cs"/>
              </a:rPr>
              <a:t>ckt</a:t>
            </a:r>
            <a:r>
              <a:rPr lang="en-US" sz="1200" b="0" i="0" kern="1200" baseline="0" dirty="0">
                <a:solidFill>
                  <a:schemeClr val="tx1"/>
                </a:solidFill>
                <a:effectLst/>
                <a:latin typeface="+mn-lt"/>
                <a:ea typeface="+mn-ea"/>
                <a:cs typeface="+mn-cs"/>
              </a:rPr>
              <a:t> operator</a:t>
            </a:r>
          </a:p>
          <a:p>
            <a:r>
              <a:rPr lang="en-US" sz="1200" b="0" i="0" kern="1200" baseline="0" dirty="0" err="1">
                <a:solidFill>
                  <a:schemeClr val="tx1"/>
                </a:solidFill>
                <a:effectLst/>
                <a:latin typeface="+mn-lt"/>
                <a:ea typeface="+mn-ea"/>
                <a:cs typeface="+mn-cs"/>
              </a:rPr>
              <a:t>etx</a:t>
            </a:r>
            <a:endParaRPr lang="en-US" sz="1200" b="0" i="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4</a:t>
            </a:fld>
            <a:endParaRPr lang="en-US" dirty="0"/>
          </a:p>
        </p:txBody>
      </p:sp>
    </p:spTree>
    <p:extLst>
      <p:ext uri="{BB962C8B-B14F-4D97-AF65-F5344CB8AC3E}">
        <p14:creationId xmlns:p14="http://schemas.microsoft.com/office/powerpoint/2010/main" val="975260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5</a:t>
            </a:fld>
            <a:endParaRPr lang="en-US" dirty="0"/>
          </a:p>
        </p:txBody>
      </p:sp>
    </p:spTree>
    <p:extLst>
      <p:ext uri="{BB962C8B-B14F-4D97-AF65-F5344CB8AC3E}">
        <p14:creationId xmlns:p14="http://schemas.microsoft.com/office/powerpoint/2010/main" val="975260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6</a:t>
            </a:fld>
            <a:endParaRPr lang="en-US" dirty="0"/>
          </a:p>
        </p:txBody>
      </p:sp>
    </p:spTree>
    <p:extLst>
      <p:ext uri="{BB962C8B-B14F-4D97-AF65-F5344CB8AC3E}">
        <p14:creationId xmlns:p14="http://schemas.microsoft.com/office/powerpoint/2010/main" val="975260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a:t>
            </a:r>
            <a:r>
              <a:rPr lang="en-IN" baseline="0" dirty="0"/>
              <a:t> C# introduced lambda</a:t>
            </a:r>
          </a:p>
          <a:p>
            <a:r>
              <a:rPr lang="en-IN" baseline="0" dirty="0"/>
              <a:t>Functional programming </a:t>
            </a:r>
            <a:r>
              <a:rPr lang="en-IN" baseline="0" dirty="0" err="1"/>
              <a:t>javascript</a:t>
            </a:r>
            <a:endParaRPr lang="en-IN" baseline="0" dirty="0"/>
          </a:p>
          <a:p>
            <a:r>
              <a:rPr lang="en-IN" baseline="0" dirty="0"/>
              <a:t>Closures a need </a:t>
            </a:r>
            <a:r>
              <a:rPr lang="en-IN" baseline="0" dirty="0" err="1"/>
              <a:t>soln</a:t>
            </a:r>
            <a:r>
              <a:rPr lang="en-IN" baseline="0" dirty="0"/>
              <a:t> lambda</a:t>
            </a:r>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7</a:t>
            </a:fld>
            <a:endParaRPr lang="en-US" dirty="0"/>
          </a:p>
        </p:txBody>
      </p:sp>
    </p:spTree>
    <p:extLst>
      <p:ext uri="{BB962C8B-B14F-4D97-AF65-F5344CB8AC3E}">
        <p14:creationId xmlns:p14="http://schemas.microsoft.com/office/powerpoint/2010/main" val="975260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8</a:t>
            </a:fld>
            <a:endParaRPr lang="en-US" dirty="0"/>
          </a:p>
        </p:txBody>
      </p:sp>
    </p:spTree>
    <p:extLst>
      <p:ext uri="{BB962C8B-B14F-4D97-AF65-F5344CB8AC3E}">
        <p14:creationId xmlns:p14="http://schemas.microsoft.com/office/powerpoint/2010/main" val="3086214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Arial" panose="020B0604020202020204" pitchFamily="34" charset="0"/>
                <a:cs typeface="Arial" panose="020B0604020202020204" pitchFamily="34" charset="0"/>
              </a:rPr>
              <a:t>Shorthand that allows you to write a method whose method definition is short in the same place you are going to use it.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Arial" panose="020B0604020202020204" pitchFamily="34" charset="0"/>
                <a:cs typeface="Arial" panose="020B0604020202020204" pitchFamily="34" charset="0"/>
              </a:rPr>
              <a:t>It saves you the effort of declaring and writing a separate method to the containing class.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Arial" panose="020B0604020202020204" pitchFamily="34" charset="0"/>
                <a:cs typeface="Arial" panose="020B0604020202020204" pitchFamily="34" charset="0"/>
              </a:rPr>
              <a:t>In Java, the lambda expressions are represented as objects, and so they must be bound to a particular object type known as a </a:t>
            </a:r>
            <a:r>
              <a:rPr lang="en-US" sz="1200" b="1" dirty="0">
                <a:solidFill>
                  <a:schemeClr val="tx1"/>
                </a:solidFill>
                <a:latin typeface="Arial" panose="020B0604020202020204" pitchFamily="34" charset="0"/>
                <a:cs typeface="Arial" panose="020B0604020202020204" pitchFamily="34" charset="0"/>
              </a:rPr>
              <a:t>Functional Interface</a:t>
            </a:r>
            <a:r>
              <a:rPr lang="en-US" sz="1200" dirty="0">
                <a:solidFill>
                  <a:schemeClr val="tx1"/>
                </a:solidFill>
                <a:latin typeface="Arial" panose="020B0604020202020204" pitchFamily="34" charset="0"/>
                <a:cs typeface="Arial" panose="020B0604020202020204" pitchFamily="34" charset="0"/>
              </a:rPr>
              <a:t>.</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10</a:t>
            </a:fld>
            <a:endParaRPr lang="en-US" dirty="0"/>
          </a:p>
        </p:txBody>
      </p:sp>
    </p:spTree>
    <p:extLst>
      <p:ext uri="{BB962C8B-B14F-4D97-AF65-F5344CB8AC3E}">
        <p14:creationId xmlns:p14="http://schemas.microsoft.com/office/powerpoint/2010/main" val="818760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a:t>Click to add Master title style</a:t>
            </a:r>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Master subtitle, month &amp; year style</a:t>
            </a:r>
          </a:p>
        </p:txBody>
      </p:sp>
    </p:spTree>
    <p:extLst>
      <p:ext uri="{BB962C8B-B14F-4D97-AF65-F5344CB8AC3E}">
        <p14:creationId xmlns:p14="http://schemas.microsoft.com/office/powerpoint/2010/main" val="341925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6585974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oracle.com/javase/8/docs/api/java/util/function/package-summary.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en.wikipedia.org/wiki/Java_version_histor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oracle.com/technetwork/java/javase/downloads/index.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8211;%20http:/docs.oracle.com/javase/8/docs/api/"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eclipse.org/downloads/java8/"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netbeans.org/kb/docs/java/javase-jdk8.html" TargetMode="External"/><Relationship Id="rId4" Type="http://schemas.openxmlformats.org/officeDocument/2006/relationships/hyperlink" Target="https://netbeans.org/download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15201" y="4920100"/>
            <a:ext cx="1621808" cy="866830"/>
          </a:xfrm>
        </p:spPr>
        <p:txBody>
          <a:bodyPr>
            <a:normAutofit/>
          </a:bodyPr>
          <a:lstStyle/>
          <a:p>
            <a:pPr>
              <a:spcBef>
                <a:spcPts val="600"/>
              </a:spcBef>
            </a:pPr>
            <a:r>
              <a:rPr lang="en-US" b="1" dirty="0">
                <a:ea typeface="Tahoma" pitchFamily="34" charset="0"/>
                <a:cs typeface="Tahoma" pitchFamily="34" charset="0"/>
              </a:rPr>
              <a:t>By</a:t>
            </a:r>
          </a:p>
          <a:p>
            <a:pPr>
              <a:spcBef>
                <a:spcPts val="600"/>
              </a:spcBef>
            </a:pPr>
            <a:r>
              <a:rPr lang="en-US" b="1" dirty="0">
                <a:ea typeface="Tahoma" pitchFamily="34" charset="0"/>
                <a:cs typeface="Tahoma" pitchFamily="34" charset="0"/>
              </a:rPr>
              <a:t>Shalini Mittal</a:t>
            </a:r>
          </a:p>
          <a:p>
            <a:pPr>
              <a:spcBef>
                <a:spcPts val="600"/>
              </a:spcBef>
            </a:pPr>
            <a:endParaRPr lang="en-IN" b="1" dirty="0">
              <a:ea typeface="Tahoma" pitchFamily="34" charset="0"/>
              <a:cs typeface="Tahoma"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523999"/>
            <a:ext cx="5562600" cy="4262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048000" y="1447800"/>
            <a:ext cx="1544012" cy="646331"/>
          </a:xfrm>
          <a:prstGeom prst="rect">
            <a:avLst/>
          </a:prstGeom>
          <a:noFill/>
        </p:spPr>
        <p:txBody>
          <a:bodyPr wrap="none" rtlCol="0">
            <a:spAutoFit/>
          </a:bodyPr>
          <a:lstStyle/>
          <a:p>
            <a:r>
              <a:rPr lang="en-US" sz="3600" dirty="0">
                <a:solidFill>
                  <a:schemeClr val="accent6">
                    <a:lumMod val="50000"/>
                  </a:schemeClr>
                </a:solidFill>
                <a:latin typeface="Arial" panose="020B0604020202020204" pitchFamily="34" charset="0"/>
                <a:cs typeface="Arial" panose="020B0604020202020204" pitchFamily="34" charset="0"/>
              </a:rPr>
              <a:t>Java 8</a:t>
            </a:r>
          </a:p>
        </p:txBody>
      </p:sp>
    </p:spTree>
    <p:extLst>
      <p:ext uri="{BB962C8B-B14F-4D97-AF65-F5344CB8AC3E}">
        <p14:creationId xmlns:p14="http://schemas.microsoft.com/office/powerpoint/2010/main" val="3500677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So here is the solution - Lambda Expressions?</a:t>
            </a:r>
            <a:endParaRPr lang="en-IN" sz="2400"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381000" y="990600"/>
            <a:ext cx="8596668" cy="3880773"/>
          </a:xfrm>
          <a:prstGeom prst="rect">
            <a:avLst/>
          </a:prstGeom>
        </p:spPr>
        <p:txBody>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An anonymous function</a:t>
            </a:r>
          </a:p>
          <a:p>
            <a:pPr>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Plain methods / functionalities can be passed as arguments</a:t>
            </a:r>
          </a:p>
          <a:p>
            <a:pPr>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A method without a declaration, i.e., access modifier, return value declaration, and name </a:t>
            </a:r>
          </a:p>
          <a:p>
            <a:pPr>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A shorthand for method definition</a:t>
            </a:r>
          </a:p>
          <a:p>
            <a:pPr>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Methods exist without the need of containing class</a:t>
            </a:r>
          </a:p>
          <a:p>
            <a:pPr>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Bounded to object type known as </a:t>
            </a:r>
            <a:r>
              <a:rPr lang="en-US" sz="1600" b="1" dirty="0">
                <a:solidFill>
                  <a:schemeClr val="tx1"/>
                </a:solidFill>
                <a:latin typeface="Arial" panose="020B0604020202020204" pitchFamily="34" charset="0"/>
                <a:cs typeface="Arial" panose="020B0604020202020204" pitchFamily="34" charset="0"/>
              </a:rPr>
              <a:t>Functional Interface</a:t>
            </a:r>
            <a:r>
              <a:rPr lang="en-US" sz="1600" dirty="0">
                <a:solidFill>
                  <a:schemeClr val="tx1"/>
                </a:solidFill>
                <a:latin typeface="Arial" panose="020B0604020202020204" pitchFamily="34" charset="0"/>
                <a:cs typeface="Arial" panose="020B0604020202020204" pitchFamily="34" charset="0"/>
              </a:rPr>
              <a:t>.</a:t>
            </a:r>
          </a:p>
          <a:p>
            <a:endParaRPr lang="en-US" sz="1600" dirty="0">
              <a:solidFill>
                <a:schemeClr val="tx1"/>
              </a:solidFill>
              <a:latin typeface="Arial" panose="020B0604020202020204" pitchFamily="34" charset="0"/>
              <a:cs typeface="Arial" panose="020B0604020202020204" pitchFamily="34" charset="0"/>
            </a:endParaRPr>
          </a:p>
        </p:txBody>
      </p:sp>
      <p:pic>
        <p:nvPicPr>
          <p:cNvPr id="5" name="Picture 4" descr="lambda expressions in java"/>
          <p:cNvPicPr/>
          <p:nvPr/>
        </p:nvPicPr>
        <p:blipFill>
          <a:blip r:embed="rId3">
            <a:extLst>
              <a:ext uri="{28A0092B-C50C-407E-A947-70E740481C1C}">
                <a14:useLocalDpi xmlns:a14="http://schemas.microsoft.com/office/drawing/2010/main" val="0"/>
              </a:ext>
            </a:extLst>
          </a:blip>
          <a:srcRect/>
          <a:stretch>
            <a:fillRect/>
          </a:stretch>
        </p:blipFill>
        <p:spPr bwMode="auto">
          <a:xfrm>
            <a:off x="6267450" y="3914775"/>
            <a:ext cx="2190750" cy="2181225"/>
          </a:xfrm>
          <a:prstGeom prst="rect">
            <a:avLst/>
          </a:prstGeom>
          <a:noFill/>
          <a:ln>
            <a:noFill/>
          </a:ln>
        </p:spPr>
      </p:pic>
    </p:spTree>
    <p:extLst>
      <p:ext uri="{BB962C8B-B14F-4D97-AF65-F5344CB8AC3E}">
        <p14:creationId xmlns:p14="http://schemas.microsoft.com/office/powerpoint/2010/main" val="1011697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5438280" cy="576000"/>
          </a:xfrm>
        </p:spPr>
        <p:txBody>
          <a:bodyPr/>
          <a:lstStyle/>
          <a:p>
            <a:r>
              <a:rPr lang="en-US" sz="2400" dirty="0" err="1">
                <a:latin typeface="Arial" panose="020B0604020202020204" pitchFamily="34" charset="0"/>
                <a:cs typeface="Arial" panose="020B0604020202020204" pitchFamily="34" charset="0"/>
              </a:rPr>
              <a:t>Holla</a:t>
            </a:r>
            <a:r>
              <a:rPr lang="en-US" sz="2400" dirty="0">
                <a:latin typeface="Arial" panose="020B0604020202020204" pitchFamily="34" charset="0"/>
                <a:cs typeface="Arial" panose="020B0604020202020204" pitchFamily="34" charset="0"/>
              </a:rPr>
              <a:t>!! Wait Functional Interface</a:t>
            </a:r>
            <a:endParaRPr lang="en-IN" sz="2400"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304800" y="914400"/>
            <a:ext cx="8596668" cy="4495800"/>
          </a:xfrm>
          <a:prstGeom prst="rect">
            <a:avLst/>
          </a:prstGeom>
        </p:spPr>
        <p:txBody>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Called SAM(Single Abstract Method)</a:t>
            </a:r>
          </a:p>
          <a:p>
            <a:pPr marL="0" indent="0">
              <a:buNone/>
            </a:pPr>
            <a:endParaRPr lang="en-US" sz="16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Can have only 1 abstract method declared in their definition</a:t>
            </a:r>
          </a:p>
          <a:p>
            <a:pPr marL="0" indent="0">
              <a:buNone/>
            </a:pPr>
            <a:endParaRPr lang="en-US" sz="16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It can have more than 1 default or static methods (more to it later)</a:t>
            </a:r>
          </a:p>
          <a:p>
            <a:pPr>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Annotated with @</a:t>
            </a:r>
            <a:r>
              <a:rPr lang="en-US" sz="1600" dirty="0" err="1">
                <a:solidFill>
                  <a:schemeClr val="tx1"/>
                </a:solidFill>
                <a:latin typeface="Arial" panose="020B0604020202020204" pitchFamily="34" charset="0"/>
                <a:cs typeface="Arial" panose="020B0604020202020204" pitchFamily="34" charset="0"/>
              </a:rPr>
              <a:t>FunctionalInterface</a:t>
            </a:r>
            <a:r>
              <a:rPr lang="en-US" sz="1600" dirty="0">
                <a:solidFill>
                  <a:schemeClr val="tx1"/>
                </a:solidFill>
                <a:latin typeface="Arial" panose="020B0604020202020204" pitchFamily="34" charset="0"/>
                <a:cs typeface="Arial" panose="020B0604020202020204" pitchFamily="34" charset="0"/>
              </a:rPr>
              <a:t> for the compiler level errors</a:t>
            </a:r>
          </a:p>
          <a:p>
            <a:pPr lvl="1"/>
            <a:r>
              <a:rPr lang="en-US" sz="1600" dirty="0">
                <a:solidFill>
                  <a:schemeClr val="tx1"/>
                </a:solidFill>
                <a:latin typeface="Arial" panose="020B0604020202020204" pitchFamily="34" charset="0"/>
                <a:cs typeface="Arial" panose="020B0604020202020204" pitchFamily="34" charset="0"/>
              </a:rPr>
              <a:t>@</a:t>
            </a:r>
            <a:r>
              <a:rPr lang="en-US" sz="1600" dirty="0" err="1">
                <a:solidFill>
                  <a:schemeClr val="tx1"/>
                </a:solidFill>
                <a:latin typeface="Arial" panose="020B0604020202020204" pitchFamily="34" charset="0"/>
                <a:cs typeface="Arial" panose="020B0604020202020204" pitchFamily="34" charset="0"/>
              </a:rPr>
              <a:t>FunctionalInterface</a:t>
            </a:r>
            <a:endParaRPr lang="en-US" sz="1600" dirty="0">
              <a:solidFill>
                <a:schemeClr val="tx1"/>
              </a:solidFill>
              <a:latin typeface="Arial" panose="020B0604020202020204" pitchFamily="34" charset="0"/>
              <a:cs typeface="Arial" panose="020B0604020202020204" pitchFamily="34" charset="0"/>
            </a:endParaRPr>
          </a:p>
          <a:p>
            <a:pPr marL="457200" lvl="1" indent="0">
              <a:buNone/>
            </a:pPr>
            <a:r>
              <a:rPr lang="en-US" sz="1600" dirty="0">
                <a:solidFill>
                  <a:schemeClr val="tx1"/>
                </a:solidFill>
                <a:latin typeface="Arial" panose="020B0604020202020204" pitchFamily="34" charset="0"/>
                <a:cs typeface="Arial" panose="020B0604020202020204" pitchFamily="34" charset="0"/>
              </a:rPr>
              <a:t>      public interface </a:t>
            </a:r>
            <a:r>
              <a:rPr lang="en-US" sz="1600" dirty="0" err="1">
                <a:solidFill>
                  <a:schemeClr val="tx1"/>
                </a:solidFill>
                <a:latin typeface="Arial" panose="020B0604020202020204" pitchFamily="34" charset="0"/>
                <a:cs typeface="Arial" panose="020B0604020202020204" pitchFamily="34" charset="0"/>
              </a:rPr>
              <a:t>SimpleFuncInterface</a:t>
            </a:r>
            <a:r>
              <a:rPr lang="en-US" sz="1600" dirty="0">
                <a:solidFill>
                  <a:schemeClr val="tx1"/>
                </a:solidFill>
                <a:latin typeface="Arial" panose="020B0604020202020204" pitchFamily="34" charset="0"/>
                <a:cs typeface="Arial" panose="020B0604020202020204" pitchFamily="34" charset="0"/>
              </a:rPr>
              <a:t> {</a:t>
            </a:r>
          </a:p>
          <a:p>
            <a:pPr marL="457200" lvl="1" indent="0">
              <a:buNone/>
            </a:pPr>
            <a:r>
              <a:rPr lang="en-US" sz="1600" dirty="0">
                <a:solidFill>
                  <a:schemeClr val="tx1"/>
                </a:solidFill>
                <a:latin typeface="Arial" panose="020B0604020202020204" pitchFamily="34" charset="0"/>
                <a:cs typeface="Arial" panose="020B0604020202020204" pitchFamily="34" charset="0"/>
              </a:rPr>
              <a:t>      public void </a:t>
            </a:r>
            <a:r>
              <a:rPr lang="en-US" sz="1600" dirty="0" err="1">
                <a:solidFill>
                  <a:schemeClr val="tx1"/>
                </a:solidFill>
                <a:latin typeface="Arial" panose="020B0604020202020204" pitchFamily="34" charset="0"/>
                <a:cs typeface="Arial" panose="020B0604020202020204" pitchFamily="34" charset="0"/>
              </a:rPr>
              <a:t>doWork</a:t>
            </a:r>
            <a:r>
              <a:rPr lang="en-US" sz="1600" dirty="0">
                <a:solidFill>
                  <a:schemeClr val="tx1"/>
                </a:solidFill>
                <a:latin typeface="Arial" panose="020B0604020202020204" pitchFamily="34" charset="0"/>
                <a:cs typeface="Arial" panose="020B0604020202020204" pitchFamily="34" charset="0"/>
              </a:rPr>
              <a:t>();</a:t>
            </a:r>
          </a:p>
          <a:p>
            <a:pPr marL="457200" lvl="1" indent="0">
              <a:buNone/>
            </a:pPr>
            <a:r>
              <a:rPr lang="en-US" sz="1600" dirty="0">
                <a:solidFill>
                  <a:schemeClr val="tx1"/>
                </a:solidFill>
                <a:latin typeface="Arial" panose="020B0604020202020204" pitchFamily="34" charset="0"/>
                <a:cs typeface="Arial" panose="020B0604020202020204" pitchFamily="34" charset="0"/>
              </a:rPr>
              <a:t>	}</a:t>
            </a:r>
          </a:p>
          <a:p>
            <a:pPr marL="457200" lvl="1" indent="0">
              <a:buNone/>
            </a:pPr>
            <a:endParaRPr lang="en-US" sz="16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 </a:t>
            </a:r>
            <a:r>
              <a:rPr lang="en-US" sz="1600" dirty="0">
                <a:solidFill>
                  <a:schemeClr val="tx1"/>
                </a:solidFill>
                <a:latin typeface="Arial" panose="020B0604020202020204" pitchFamily="34" charset="0"/>
                <a:cs typeface="Arial" panose="020B0604020202020204" pitchFamily="34" charset="0"/>
              </a:rPr>
              <a:t>These can be represented using Lambda expressions, Method reference and constructor references</a:t>
            </a:r>
          </a:p>
          <a:p>
            <a:pPr marL="0" indent="0">
              <a:buNone/>
            </a:pPr>
            <a:endParaRPr lang="en-US" sz="16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hlinkClick r:id="rId3"/>
              </a:rPr>
              <a:t>Interface summary </a:t>
            </a:r>
            <a:endParaRPr lang="en-US" sz="1600" dirty="0">
              <a:solidFill>
                <a:schemeClr val="tx1"/>
              </a:solidFill>
              <a:latin typeface="Arial" panose="020B0604020202020204" pitchFamily="34" charset="0"/>
              <a:cs typeface="Arial" panose="020B0604020202020204" pitchFamily="34" charset="0"/>
            </a:endParaRPr>
          </a:p>
          <a:p>
            <a:endParaRPr lang="en-US" sz="1600" dirty="0">
              <a:solidFill>
                <a:schemeClr val="tx1"/>
              </a:solidFill>
              <a:latin typeface="Arial" panose="020B0604020202020204" pitchFamily="34" charset="0"/>
              <a:cs typeface="Arial" panose="020B0604020202020204" pitchFamily="34" charset="0"/>
            </a:endParaRPr>
          </a:p>
          <a:p>
            <a:endParaRPr lang="en-US" sz="1600" dirty="0">
              <a:solidFill>
                <a:schemeClr val="tx1"/>
              </a:solidFill>
              <a:latin typeface="Arial" panose="020B0604020202020204" pitchFamily="34" charset="0"/>
              <a:cs typeface="Arial" panose="020B0604020202020204" pitchFamily="34" charset="0"/>
            </a:endParaRPr>
          </a:p>
          <a:p>
            <a:pPr marL="457200" lvl="1" indent="0">
              <a:buNone/>
            </a:pPr>
            <a:r>
              <a:rPr lang="en-US" sz="1600" dirty="0">
                <a:solidFill>
                  <a:schemeClr val="tx1"/>
                </a:solidFill>
                <a:latin typeface="Arial" panose="020B0604020202020204" pitchFamily="34" charset="0"/>
                <a:cs typeface="Arial" panose="020B0604020202020204" pitchFamily="34" charset="0"/>
              </a:rPr>
              <a:t>      </a:t>
            </a:r>
          </a:p>
        </p:txBody>
      </p:sp>
      <p:pic>
        <p:nvPicPr>
          <p:cNvPr id="4098" name="Picture 2" descr="C:\Users\shalinim\AppData\Local\Microsoft\Windows\Temporary Internet Files\Content.IE5\13X6H54J\MC900441902[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53201" y="76201"/>
            <a:ext cx="1371599"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1892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Structure Of Lambda Expressions</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rmAutofit/>
          </a:bodyPr>
          <a:lstStyle/>
          <a:p>
            <a:pPr>
              <a:buFont typeface="Arial" panose="020B0604020202020204" pitchFamily="34" charset="0"/>
              <a:buChar char="•"/>
            </a:pPr>
            <a:r>
              <a:rPr lang="en-US" sz="1600" dirty="0">
                <a:latin typeface="Arial" panose="020B0604020202020204" pitchFamily="34" charset="0"/>
                <a:cs typeface="Arial" panose="020B0604020202020204" pitchFamily="34" charset="0"/>
              </a:rPr>
              <a:t>(Argument List) Arrow Token {Body }</a:t>
            </a: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(type argument, ….) –&gt; { java statements; }</a:t>
            </a:r>
          </a:p>
          <a:p>
            <a:endParaRPr lang="en-US" sz="1600" dirty="0">
              <a:latin typeface="Arial" panose="020B0604020202020204" pitchFamily="34" charset="0"/>
              <a:cs typeface="Arial" panose="020B0604020202020204" pitchFamily="34" charset="0"/>
            </a:endParaRPr>
          </a:p>
          <a:p>
            <a:pPr marL="0" indent="0">
              <a:buNone/>
            </a:pPr>
            <a:r>
              <a:rPr lang="en-US" sz="1600" b="1" dirty="0">
                <a:solidFill>
                  <a:schemeClr val="accent1"/>
                </a:solidFill>
                <a:latin typeface="Arial" panose="020B0604020202020204" pitchFamily="34" charset="0"/>
                <a:cs typeface="Arial" panose="020B0604020202020204" pitchFamily="34" charset="0"/>
              </a:rPr>
              <a:t>Example Lambda Expressions</a:t>
            </a:r>
          </a:p>
          <a:p>
            <a:endParaRPr lang="en-US" sz="1600" dirty="0">
              <a:latin typeface="Arial" panose="020B0604020202020204" pitchFamily="34" charset="0"/>
              <a:cs typeface="Arial" panose="020B0604020202020204" pitchFamily="34" charset="0"/>
            </a:endParaRPr>
          </a:p>
          <a:p>
            <a:pPr marL="400050" lvl="1" indent="0" eaLnBrk="0" fontAlgn="base" hangingPunct="0">
              <a:spcBef>
                <a:spcPct val="0"/>
              </a:spcBef>
              <a:spcAft>
                <a:spcPct val="0"/>
              </a:spcAft>
              <a:buNone/>
            </a:pPr>
            <a:r>
              <a:rPr lang="en-US" sz="1600" dirty="0">
                <a:solidFill>
                  <a:schemeClr val="tx1"/>
                </a:solidFill>
                <a:latin typeface="Arial" panose="020B0604020202020204" pitchFamily="34" charset="0"/>
                <a:ea typeface="Calibri" panose="020F0502020204030204" pitchFamily="34" charset="0"/>
                <a:cs typeface="Arial" panose="020B0604020202020204" pitchFamily="34" charset="0"/>
              </a:rPr>
              <a:t>() -&gt; { </a:t>
            </a:r>
            <a:r>
              <a:rPr lang="en-US" sz="1600" dirty="0" err="1">
                <a:solidFill>
                  <a:schemeClr val="tx1"/>
                </a:solidFill>
                <a:latin typeface="Arial" panose="020B0604020202020204" pitchFamily="34" charset="0"/>
                <a:ea typeface="Calibri" panose="020F0502020204030204" pitchFamily="34" charset="0"/>
                <a:cs typeface="Arial" panose="020B0604020202020204" pitchFamily="34" charset="0"/>
              </a:rPr>
              <a:t>System.out.println</a:t>
            </a:r>
            <a:r>
              <a:rPr lang="en-US" sz="1600" dirty="0">
                <a:solidFill>
                  <a:schemeClr val="tx1"/>
                </a:solidFill>
                <a:latin typeface="Arial" panose="020B0604020202020204" pitchFamily="34" charset="0"/>
                <a:ea typeface="Calibri" panose="020F0502020204030204" pitchFamily="34" charset="0"/>
                <a:cs typeface="Arial" panose="020B0604020202020204" pitchFamily="34" charset="0"/>
              </a:rPr>
              <a:t>("Hello World!");} </a:t>
            </a:r>
            <a:endParaRPr lang="en-US" sz="1600" dirty="0">
              <a:solidFill>
                <a:schemeClr val="tx1"/>
              </a:solidFill>
              <a:latin typeface="Arial" panose="020B0604020202020204" pitchFamily="34" charset="0"/>
              <a:cs typeface="Arial" panose="020B0604020202020204" pitchFamily="34" charset="0"/>
            </a:endParaRPr>
          </a:p>
          <a:p>
            <a:pPr marL="400050" lvl="1" indent="0" eaLnBrk="0" fontAlgn="base" hangingPunct="0">
              <a:spcBef>
                <a:spcPct val="0"/>
              </a:spcBef>
              <a:spcAft>
                <a:spcPct val="0"/>
              </a:spcAft>
              <a:buNone/>
            </a:pPr>
            <a:r>
              <a:rPr lang="en-US" sz="1600" dirty="0">
                <a:solidFill>
                  <a:schemeClr val="tx1"/>
                </a:solidFill>
                <a:latin typeface="Arial" panose="020B0604020202020204" pitchFamily="34" charset="0"/>
                <a:ea typeface="Calibri" panose="020F0502020204030204" pitchFamily="34" charset="0"/>
                <a:cs typeface="Arial" panose="020B0604020202020204" pitchFamily="34" charset="0"/>
              </a:rPr>
              <a:t>(</a:t>
            </a:r>
            <a:r>
              <a:rPr lang="en-US" sz="1600" dirty="0" err="1">
                <a:solidFill>
                  <a:schemeClr val="tx1"/>
                </a:solidFill>
                <a:latin typeface="Arial" panose="020B0604020202020204" pitchFamily="34" charset="0"/>
                <a:ea typeface="Calibri" panose="020F0502020204030204" pitchFamily="34" charset="0"/>
                <a:cs typeface="Arial" panose="020B0604020202020204" pitchFamily="34" charset="0"/>
              </a:rPr>
              <a:t>int</a:t>
            </a:r>
            <a:r>
              <a:rPr lang="en-US" sz="1600" dirty="0">
                <a:solidFill>
                  <a:schemeClr val="tx1"/>
                </a:solidFill>
                <a:latin typeface="Arial" panose="020B0604020202020204" pitchFamily="34" charset="0"/>
                <a:ea typeface="Calibri" panose="020F0502020204030204" pitchFamily="34" charset="0"/>
                <a:cs typeface="Arial" panose="020B0604020202020204" pitchFamily="34" charset="0"/>
              </a:rPr>
              <a:t> a, </a:t>
            </a:r>
            <a:r>
              <a:rPr lang="en-US" sz="1600" dirty="0" err="1">
                <a:solidFill>
                  <a:schemeClr val="tx1"/>
                </a:solidFill>
                <a:latin typeface="Arial" panose="020B0604020202020204" pitchFamily="34" charset="0"/>
                <a:ea typeface="Calibri" panose="020F0502020204030204" pitchFamily="34" charset="0"/>
                <a:cs typeface="Arial" panose="020B0604020202020204" pitchFamily="34" charset="0"/>
              </a:rPr>
              <a:t>int</a:t>
            </a:r>
            <a:r>
              <a:rPr lang="en-US" sz="1600" dirty="0">
                <a:solidFill>
                  <a:schemeClr val="tx1"/>
                </a:solidFill>
                <a:latin typeface="Arial" panose="020B0604020202020204" pitchFamily="34" charset="0"/>
                <a:ea typeface="Calibri" panose="020F0502020204030204" pitchFamily="34" charset="0"/>
                <a:cs typeface="Arial" panose="020B0604020202020204" pitchFamily="34" charset="0"/>
              </a:rPr>
              <a:t> b) -&gt; a + b </a:t>
            </a:r>
            <a:endParaRPr lang="en-US" sz="1600" dirty="0">
              <a:solidFill>
                <a:schemeClr val="tx1"/>
              </a:solidFill>
              <a:latin typeface="Arial" panose="020B0604020202020204" pitchFamily="34" charset="0"/>
              <a:cs typeface="Arial" panose="020B0604020202020204" pitchFamily="34" charset="0"/>
            </a:endParaRPr>
          </a:p>
          <a:p>
            <a:pPr marL="400050" lvl="1" indent="0" eaLnBrk="0" fontAlgn="base" hangingPunct="0">
              <a:spcBef>
                <a:spcPct val="0"/>
              </a:spcBef>
              <a:spcAft>
                <a:spcPct val="0"/>
              </a:spcAft>
              <a:buNone/>
            </a:pPr>
            <a:r>
              <a:rPr lang="en-US" sz="1600" dirty="0">
                <a:solidFill>
                  <a:schemeClr val="tx1"/>
                </a:solidFill>
                <a:latin typeface="Arial" panose="020B0604020202020204" pitchFamily="34" charset="0"/>
                <a:ea typeface="Calibri" panose="020F0502020204030204" pitchFamily="34" charset="0"/>
                <a:cs typeface="Arial" panose="020B0604020202020204" pitchFamily="34" charset="0"/>
              </a:rPr>
              <a:t>() -&gt; { return 1; }</a:t>
            </a:r>
            <a:endParaRPr lang="en-US" sz="1600" dirty="0">
              <a:solidFill>
                <a:schemeClr val="tx1"/>
              </a:solidFill>
              <a:latin typeface="Arial" panose="020B0604020202020204" pitchFamily="34" charset="0"/>
              <a:cs typeface="Arial" panose="020B0604020202020204" pitchFamily="34" charset="0"/>
            </a:endParaRPr>
          </a:p>
          <a:p>
            <a:pPr marL="400050" lvl="1" indent="0" eaLnBrk="0" fontAlgn="base" hangingPunct="0">
              <a:spcBef>
                <a:spcPct val="0"/>
              </a:spcBef>
              <a:spcAft>
                <a:spcPct val="0"/>
              </a:spcAft>
              <a:buNone/>
            </a:pPr>
            <a:r>
              <a:rPr lang="en-US" sz="1600" dirty="0">
                <a:solidFill>
                  <a:schemeClr val="tx1"/>
                </a:solidFill>
                <a:latin typeface="Arial" panose="020B0604020202020204" pitchFamily="34" charset="0"/>
                <a:ea typeface="Calibri" panose="020F0502020204030204" pitchFamily="34" charset="0"/>
                <a:cs typeface="Arial" panose="020B0604020202020204" pitchFamily="34" charset="0"/>
              </a:rPr>
              <a:t>(String name) -&gt; { </a:t>
            </a:r>
            <a:r>
              <a:rPr lang="en-US" sz="1600" dirty="0" err="1">
                <a:solidFill>
                  <a:schemeClr val="tx1"/>
                </a:solidFill>
                <a:latin typeface="Arial" panose="020B0604020202020204" pitchFamily="34" charset="0"/>
                <a:ea typeface="Calibri" panose="020F0502020204030204" pitchFamily="34" charset="0"/>
                <a:cs typeface="Arial" panose="020B0604020202020204" pitchFamily="34" charset="0"/>
              </a:rPr>
              <a:t>System.out.println</a:t>
            </a:r>
            <a:r>
              <a:rPr lang="en-US" sz="1600" dirty="0">
                <a:solidFill>
                  <a:schemeClr val="tx1"/>
                </a:solidFill>
                <a:latin typeface="Arial" panose="020B0604020202020204" pitchFamily="34" charset="0"/>
                <a:ea typeface="Calibri" panose="020F0502020204030204" pitchFamily="34" charset="0"/>
                <a:cs typeface="Arial" panose="020B0604020202020204" pitchFamily="34" charset="0"/>
              </a:rPr>
              <a:t>("Hello "+name); } </a:t>
            </a:r>
          </a:p>
          <a:p>
            <a:pPr marL="400050" lvl="1" indent="0" eaLnBrk="0" fontAlgn="base" hangingPunct="0">
              <a:spcBef>
                <a:spcPct val="0"/>
              </a:spcBef>
              <a:spcAft>
                <a:spcPct val="0"/>
              </a:spcAft>
              <a:buNone/>
            </a:pPr>
            <a:r>
              <a:rPr lang="en-US" sz="1600" dirty="0">
                <a:solidFill>
                  <a:schemeClr val="tx1"/>
                </a:solidFill>
                <a:latin typeface="Arial" panose="020B0604020202020204" pitchFamily="34" charset="0"/>
                <a:ea typeface="Calibri" panose="020F0502020204030204" pitchFamily="34" charset="0"/>
                <a:cs typeface="Arial" panose="020B0604020202020204" pitchFamily="34" charset="0"/>
              </a:rPr>
              <a:t>n -&gt; n % 2 != 0</a:t>
            </a:r>
            <a:r>
              <a:rPr lang="en-US" sz="1600" dirty="0">
                <a:solidFill>
                  <a:schemeClr val="tx1"/>
                </a:solidFill>
                <a:latin typeface="Arial" panose="020B0604020202020204" pitchFamily="34" charset="0"/>
                <a:cs typeface="Arial" panose="020B0604020202020204" pitchFamily="34" charset="0"/>
              </a:rPr>
              <a:t> </a:t>
            </a:r>
          </a:p>
          <a:p>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2844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Lambda Expressions Key Notes</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rmAutofit/>
          </a:bodyPr>
          <a:lstStyle/>
          <a:p>
            <a:pPr>
              <a:buFont typeface="Arial" panose="020B0604020202020204" pitchFamily="34" charset="0"/>
              <a:buChar char="•"/>
            </a:pPr>
            <a:r>
              <a:rPr lang="en-US" sz="1600" dirty="0">
                <a:latin typeface="Arial" panose="020B0604020202020204" pitchFamily="34" charset="0"/>
                <a:cs typeface="Arial" panose="020B0604020202020204" pitchFamily="34" charset="0"/>
              </a:rPr>
              <a:t>A lambda expression can have zero, one or more parameters.</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Parameters are enclosed in parentheses and separated by commas. e.g. (a, b) or (</a:t>
            </a:r>
            <a:r>
              <a:rPr lang="en-US" sz="1600" dirty="0" err="1">
                <a:latin typeface="Arial" panose="020B0604020202020204" pitchFamily="34" charset="0"/>
                <a:cs typeface="Arial" panose="020B0604020202020204" pitchFamily="34" charset="0"/>
              </a:rPr>
              <a:t>int</a:t>
            </a:r>
            <a:r>
              <a:rPr lang="en-US" sz="1600" dirty="0">
                <a:latin typeface="Arial" panose="020B0604020202020204" pitchFamily="34" charset="0"/>
                <a:cs typeface="Arial" panose="020B0604020202020204" pitchFamily="34" charset="0"/>
              </a:rPr>
              <a:t> a, </a:t>
            </a:r>
            <a:r>
              <a:rPr lang="en-US" sz="1600" dirty="0" err="1">
                <a:latin typeface="Arial" panose="020B0604020202020204" pitchFamily="34" charset="0"/>
                <a:cs typeface="Arial" panose="020B0604020202020204" pitchFamily="34" charset="0"/>
              </a:rPr>
              <a:t>int</a:t>
            </a:r>
            <a:r>
              <a:rPr lang="en-US" sz="1600" dirty="0">
                <a:latin typeface="Arial" panose="020B0604020202020204" pitchFamily="34" charset="0"/>
                <a:cs typeface="Arial" panose="020B0604020202020204" pitchFamily="34" charset="0"/>
              </a:rPr>
              <a:t> b)</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Empty parentheses are used to represent an empty set of parameters. e.g. () -&gt; 42</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When there is a single parameter, if its type is inferred, it is not mandatory to use parentheses. e.g. a -&gt; return a*a</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If body of lambda expression has single statement curly brackets are not mandatory and the return type of the anonymous function is the same as that of the body expression.</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When there is more than one statement in body than these must be enclosed in curly brackets (a code block) and the return type of the anonymous function is the same as the type of the value returned within the code block, or void if nothing is returned</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5811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Examples Of Lambda Expressions</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rmAutofit/>
          </a:bodyPr>
          <a:lstStyle/>
          <a:p>
            <a:pPr>
              <a:buFont typeface="Arial" panose="020B0604020202020204" pitchFamily="34" charset="0"/>
              <a:buChar char="•"/>
            </a:pPr>
            <a:r>
              <a:rPr lang="en-US" sz="1600" dirty="0">
                <a:latin typeface="Arial" panose="020B0604020202020204" pitchFamily="34" charset="0"/>
                <a:cs typeface="Arial" panose="020B0604020202020204" pitchFamily="34" charset="0"/>
              </a:rPr>
              <a:t>//Old way:</a:t>
            </a:r>
          </a:p>
          <a:p>
            <a:pPr marL="457200" lvl="1" indent="0">
              <a:buNone/>
            </a:pPr>
            <a:r>
              <a:rPr lang="en-US" sz="1600" dirty="0">
                <a:latin typeface="Arial" panose="020B0604020202020204" pitchFamily="34" charset="0"/>
                <a:cs typeface="Arial" panose="020B0604020202020204" pitchFamily="34" charset="0"/>
              </a:rPr>
              <a:t>new Thread(new Runnable() {</a:t>
            </a:r>
          </a:p>
          <a:p>
            <a:pPr marL="457200" lvl="1" indent="0">
              <a:buNone/>
            </a:pPr>
            <a:r>
              <a:rPr lang="en-US" sz="1600" dirty="0">
                <a:latin typeface="Arial" panose="020B0604020202020204" pitchFamily="34" charset="0"/>
                <a:cs typeface="Arial" panose="020B0604020202020204" pitchFamily="34" charset="0"/>
              </a:rPr>
              <a:t>@Override</a:t>
            </a:r>
          </a:p>
          <a:p>
            <a:pPr marL="457200" lvl="1" indent="0">
              <a:buNone/>
            </a:pPr>
            <a:r>
              <a:rPr lang="en-US" sz="1600" dirty="0">
                <a:latin typeface="Arial" panose="020B0604020202020204" pitchFamily="34" charset="0"/>
                <a:cs typeface="Arial" panose="020B0604020202020204" pitchFamily="34" charset="0"/>
              </a:rPr>
              <a:t>public void run() {</a:t>
            </a:r>
          </a:p>
          <a:p>
            <a:pPr marL="457200" lvl="1" indent="0">
              <a:buNone/>
            </a:pPr>
            <a:r>
              <a:rPr lang="en-US" sz="1600" dirty="0" err="1">
                <a:latin typeface="Arial" panose="020B0604020202020204" pitchFamily="34" charset="0"/>
                <a:cs typeface="Arial" panose="020B0604020202020204" pitchFamily="34" charset="0"/>
              </a:rPr>
              <a:t>System.out.println</a:t>
            </a:r>
            <a:r>
              <a:rPr lang="en-US" sz="1600" dirty="0">
                <a:latin typeface="Arial" panose="020B0604020202020204" pitchFamily="34" charset="0"/>
                <a:cs typeface="Arial" panose="020B0604020202020204" pitchFamily="34" charset="0"/>
              </a:rPr>
              <a:t>("Hello from thread");</a:t>
            </a:r>
          </a:p>
          <a:p>
            <a:pPr marL="457200" lvl="1" indent="0">
              <a:buNone/>
            </a:pPr>
            <a:r>
              <a:rPr lang="en-US" sz="1600" dirty="0">
                <a:latin typeface="Arial" panose="020B0604020202020204" pitchFamily="34" charset="0"/>
                <a:cs typeface="Arial" panose="020B0604020202020204" pitchFamily="34" charset="0"/>
              </a:rPr>
              <a:t>}</a:t>
            </a:r>
          </a:p>
          <a:p>
            <a:pPr marL="457200" lvl="1" indent="0">
              <a:buNone/>
            </a:pPr>
            <a:r>
              <a:rPr lang="en-US" sz="1600" dirty="0">
                <a:latin typeface="Arial" panose="020B0604020202020204" pitchFamily="34" charset="0"/>
                <a:cs typeface="Arial" panose="020B0604020202020204" pitchFamily="34" charset="0"/>
              </a:rPr>
              <a:t>}).start();</a:t>
            </a:r>
          </a:p>
          <a:p>
            <a:pPr lvl="1"/>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//New way:</a:t>
            </a:r>
          </a:p>
          <a:p>
            <a:pPr marL="457200" lvl="1" indent="0">
              <a:buNone/>
            </a:pPr>
            <a:r>
              <a:rPr lang="en-US" sz="1600" dirty="0">
                <a:latin typeface="Arial" panose="020B0604020202020204" pitchFamily="34" charset="0"/>
                <a:cs typeface="Arial" panose="020B0604020202020204" pitchFamily="34" charset="0"/>
              </a:rPr>
              <a:t>new Thread(</a:t>
            </a:r>
          </a:p>
          <a:p>
            <a:pPr marL="457200" lvl="1" indent="0">
              <a:buNone/>
            </a:pPr>
            <a:r>
              <a:rPr lang="en-US" sz="1600" dirty="0">
                <a:latin typeface="Arial" panose="020B0604020202020204" pitchFamily="34" charset="0"/>
                <a:cs typeface="Arial" panose="020B0604020202020204" pitchFamily="34" charset="0"/>
              </a:rPr>
              <a:t>() -&gt; </a:t>
            </a:r>
            <a:r>
              <a:rPr lang="en-US" sz="1600" dirty="0" err="1">
                <a:latin typeface="Arial" panose="020B0604020202020204" pitchFamily="34" charset="0"/>
                <a:cs typeface="Arial" panose="020B0604020202020204" pitchFamily="34" charset="0"/>
              </a:rPr>
              <a:t>System.out.println</a:t>
            </a:r>
            <a:r>
              <a:rPr lang="en-US" sz="1600" dirty="0">
                <a:latin typeface="Arial" panose="020B0604020202020204" pitchFamily="34" charset="0"/>
                <a:cs typeface="Arial" panose="020B0604020202020204" pitchFamily="34" charset="0"/>
              </a:rPr>
              <a:t>("Hello from thread")</a:t>
            </a:r>
          </a:p>
          <a:p>
            <a:pPr marL="457200" lvl="1" indent="0">
              <a:buNone/>
            </a:pPr>
            <a:r>
              <a:rPr lang="en-US" sz="1600" dirty="0">
                <a:latin typeface="Arial" panose="020B0604020202020204" pitchFamily="34" charset="0"/>
                <a:cs typeface="Arial" panose="020B0604020202020204" pitchFamily="34" charset="0"/>
              </a:rPr>
              <a:t>).start();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157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Examples Of Lambda Expressions </a:t>
            </a:r>
            <a:r>
              <a:rPr lang="en-US" sz="2400" dirty="0" err="1">
                <a:latin typeface="Arial" panose="020B0604020202020204" pitchFamily="34" charset="0"/>
                <a:cs typeface="Arial" panose="020B0604020202020204" pitchFamily="34" charset="0"/>
              </a:rPr>
              <a:t>Contd</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rmAutofit/>
          </a:bodyPr>
          <a:lstStyle/>
          <a:p>
            <a:pPr>
              <a:buFont typeface="Arial" panose="020B0604020202020204" pitchFamily="34" charset="0"/>
              <a:buChar char="•"/>
            </a:pPr>
            <a:r>
              <a:rPr lang="en-US" sz="1600" dirty="0">
                <a:latin typeface="Arial" panose="020B0604020202020204" pitchFamily="34" charset="0"/>
                <a:cs typeface="Arial" panose="020B0604020202020204" pitchFamily="34" charset="0"/>
              </a:rPr>
              <a:t>//Old Way:</a:t>
            </a:r>
          </a:p>
          <a:p>
            <a:pPr marL="0" indent="0">
              <a:buNone/>
            </a:pP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button.addActionListener</a:t>
            </a:r>
            <a:r>
              <a:rPr lang="en-US" sz="1600" dirty="0">
                <a:latin typeface="Arial" panose="020B0604020202020204" pitchFamily="34" charset="0"/>
                <a:cs typeface="Arial" panose="020B0604020202020204" pitchFamily="34" charset="0"/>
              </a:rPr>
              <a:t>(new </a:t>
            </a:r>
            <a:r>
              <a:rPr lang="en-US" sz="1600" dirty="0" err="1">
                <a:latin typeface="Arial" panose="020B0604020202020204" pitchFamily="34" charset="0"/>
                <a:cs typeface="Arial" panose="020B0604020202020204" pitchFamily="34" charset="0"/>
              </a:rPr>
              <a:t>ActionListener</a:t>
            </a:r>
            <a:r>
              <a:rPr lang="en-US" sz="1600" dirty="0">
                <a:latin typeface="Arial" panose="020B0604020202020204" pitchFamily="34" charset="0"/>
                <a:cs typeface="Arial" panose="020B0604020202020204" pitchFamily="34" charset="0"/>
              </a:rPr>
              <a:t>() {</a:t>
            </a:r>
          </a:p>
          <a:p>
            <a:pPr marL="0" indent="0">
              <a:buNone/>
            </a:pPr>
            <a:r>
              <a:rPr lang="en-US" sz="1600" dirty="0">
                <a:latin typeface="Arial" panose="020B0604020202020204" pitchFamily="34" charset="0"/>
                <a:cs typeface="Arial" panose="020B0604020202020204" pitchFamily="34" charset="0"/>
              </a:rPr>
              <a:t>	@Override</a:t>
            </a:r>
          </a:p>
          <a:p>
            <a:pPr marL="0" indent="0">
              <a:buNone/>
            </a:pPr>
            <a:r>
              <a:rPr lang="en-US" sz="1600" dirty="0">
                <a:latin typeface="Arial" panose="020B0604020202020204" pitchFamily="34" charset="0"/>
                <a:cs typeface="Arial" panose="020B0604020202020204" pitchFamily="34" charset="0"/>
              </a:rPr>
              <a:t>	public void </a:t>
            </a:r>
            <a:r>
              <a:rPr lang="en-US" sz="1600" dirty="0" err="1">
                <a:latin typeface="Arial" panose="020B0604020202020204" pitchFamily="34" charset="0"/>
                <a:cs typeface="Arial" panose="020B0604020202020204" pitchFamily="34" charset="0"/>
              </a:rPr>
              <a:t>actionPerformed</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ActionEvent</a:t>
            </a:r>
            <a:r>
              <a:rPr lang="en-US" sz="1600" dirty="0">
                <a:latin typeface="Arial" panose="020B0604020202020204" pitchFamily="34" charset="0"/>
                <a:cs typeface="Arial" panose="020B0604020202020204" pitchFamily="34" charset="0"/>
              </a:rPr>
              <a:t> e) {</a:t>
            </a:r>
          </a:p>
          <a:p>
            <a:pPr marL="0" indent="0">
              <a:buNone/>
            </a:pP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System.out.println</a:t>
            </a:r>
            <a:r>
              <a:rPr lang="en-US" sz="1600" dirty="0">
                <a:latin typeface="Arial" panose="020B0604020202020204" pitchFamily="34" charset="0"/>
                <a:cs typeface="Arial" panose="020B0604020202020204" pitchFamily="34" charset="0"/>
              </a:rPr>
              <a:t>("The button was clicked using old fashion code!");</a:t>
            </a:r>
          </a:p>
          <a:p>
            <a:pPr marL="0" indent="0">
              <a:buNone/>
            </a:pPr>
            <a:r>
              <a:rPr lang="en-US" sz="1600" dirty="0">
                <a:latin typeface="Arial" panose="020B0604020202020204" pitchFamily="34" charset="0"/>
                <a:cs typeface="Arial" panose="020B0604020202020204" pitchFamily="34" charset="0"/>
              </a:rPr>
              <a:t>	}</a:t>
            </a:r>
          </a:p>
          <a:p>
            <a:pPr marL="0" indent="0">
              <a:buNone/>
            </a:pPr>
            <a:r>
              <a:rPr lang="en-US" sz="1600" dirty="0">
                <a:latin typeface="Arial" panose="020B0604020202020204" pitchFamily="34" charset="0"/>
                <a:cs typeface="Arial" panose="020B0604020202020204" pitchFamily="34" charset="0"/>
              </a:rPr>
              <a:t>	});</a:t>
            </a:r>
          </a:p>
          <a:p>
            <a:pPr marL="0" indent="0">
              <a:buNone/>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//New way:</a:t>
            </a:r>
          </a:p>
          <a:p>
            <a:pPr marL="800100" lvl="2" indent="0">
              <a:buNone/>
            </a:pPr>
            <a:r>
              <a:rPr lang="en-US" sz="1600" dirty="0" err="1">
                <a:latin typeface="Arial" panose="020B0604020202020204" pitchFamily="34" charset="0"/>
                <a:cs typeface="Arial" panose="020B0604020202020204" pitchFamily="34" charset="0"/>
              </a:rPr>
              <a:t>button.addActionListener</a:t>
            </a:r>
            <a:r>
              <a:rPr lang="en-US" sz="1600" dirty="0">
                <a:latin typeface="Arial" panose="020B0604020202020204" pitchFamily="34" charset="0"/>
                <a:cs typeface="Arial" panose="020B0604020202020204" pitchFamily="34" charset="0"/>
              </a:rPr>
              <a:t>( (e) -&gt; {</a:t>
            </a:r>
          </a:p>
          <a:p>
            <a:pPr marL="800100" lvl="2" indent="0">
              <a:buNone/>
            </a:pPr>
            <a:r>
              <a:rPr lang="en-US" sz="1600" dirty="0" err="1">
                <a:latin typeface="Arial" panose="020B0604020202020204" pitchFamily="34" charset="0"/>
                <a:cs typeface="Arial" panose="020B0604020202020204" pitchFamily="34" charset="0"/>
              </a:rPr>
              <a:t>System.out.println</a:t>
            </a:r>
            <a:r>
              <a:rPr lang="en-US" sz="1600" dirty="0">
                <a:latin typeface="Arial" panose="020B0604020202020204" pitchFamily="34" charset="0"/>
                <a:cs typeface="Arial" panose="020B0604020202020204" pitchFamily="34" charset="0"/>
              </a:rPr>
              <a:t>("The button was clicked. From lambda expressions !");</a:t>
            </a:r>
          </a:p>
          <a:p>
            <a:pPr marL="800100" lvl="2" indent="0">
              <a:buNone/>
            </a:pPr>
            <a:r>
              <a:rPr lang="en-US" sz="1600" dirty="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7980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Difference between Lambda and Anonymous class</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rmAutofit/>
          </a:bodyPr>
          <a:lstStyle/>
          <a:p>
            <a:pPr>
              <a:buFont typeface="Arial" panose="020B0604020202020204" pitchFamily="34" charset="0"/>
              <a:buChar char="•"/>
            </a:pPr>
            <a:r>
              <a:rPr lang="en-US" sz="1600" dirty="0">
                <a:latin typeface="Arial" panose="020B0604020202020204" pitchFamily="34" charset="0"/>
                <a:cs typeface="Arial" panose="020B0604020202020204" pitchFamily="34" charset="0"/>
              </a:rPr>
              <a:t>One key difference between using Anonymous class and Lambda expression is the use of this keyword.</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For anonymous class ‘this’ keyword resolves to anonymous class, whereas for lambda expression ‘this’ keyword resolves to enclosing class where lambda is written.</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Another difference between lambda expression and anonymous class is in the way these two are compiled.</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Java compiler compiles lambda expressions and convert them into private method of the class.</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It uses invokedynamic instruction that was added in Java 7 to bind this method dynamically</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7425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Built-In Functional Interfaces</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rmAutofit/>
          </a:bodyPr>
          <a:lstStyle/>
          <a:p>
            <a:r>
              <a:rPr lang="en-US" sz="1600" dirty="0"/>
              <a:t>Predicate&lt;T&gt; -</a:t>
            </a:r>
            <a:br>
              <a:rPr lang="en-US" sz="1600" dirty="0"/>
            </a:br>
            <a:r>
              <a:rPr lang="en-US" sz="1600" dirty="0"/>
              <a:t> A predicate is a statement that may be true or false depending on the values of its variables. It can be thought of as a function that returns a value that is either true or false.</a:t>
            </a:r>
          </a:p>
          <a:p>
            <a:r>
              <a:rPr lang="en-US" sz="1600" dirty="0"/>
              <a:t>Consumer&lt;T&gt; - </a:t>
            </a:r>
            <a:br>
              <a:rPr lang="en-US" sz="1600" dirty="0"/>
            </a:br>
            <a:r>
              <a:rPr lang="en-US" sz="1600" dirty="0"/>
              <a:t>This functional interface represents an operation that accepts a single input argument and returns no result.</a:t>
            </a:r>
          </a:p>
          <a:p>
            <a:r>
              <a:rPr lang="en-US" sz="1600" dirty="0"/>
              <a:t>Function&lt;T,R&gt; - </a:t>
            </a:r>
            <a:br>
              <a:rPr lang="en-US" sz="1600" dirty="0"/>
            </a:br>
            <a:r>
              <a:rPr lang="en-US" sz="1600" dirty="0"/>
              <a:t>This functional interface represents a function that accepts one argument and produces a result. One use, for example, it's to convert or transform from one object to another</a:t>
            </a:r>
          </a:p>
          <a:p>
            <a:r>
              <a:rPr lang="en-US" sz="1600" dirty="0">
                <a:latin typeface="Arial" panose="020B0604020202020204" pitchFamily="34" charset="0"/>
                <a:cs typeface="Arial" panose="020B0604020202020204" pitchFamily="34" charset="0"/>
              </a:rPr>
              <a:t>Supplier&lt;T&gt; - </a:t>
            </a:r>
            <a:br>
              <a:rPr lang="en-US" sz="1600" dirty="0">
                <a:latin typeface="Arial" panose="020B0604020202020204" pitchFamily="34" charset="0"/>
                <a:cs typeface="Arial" panose="020B0604020202020204" pitchFamily="34" charset="0"/>
              </a:rPr>
            </a:br>
            <a:r>
              <a:rPr lang="en-US" sz="1600" dirty="0"/>
              <a:t>This functional interface does the opposite of the Consumer, it takes no arguments but it returns some value. It may return different values when it is being called more than once.</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770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Primitive versions of functional interfaces</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rmAutofit/>
          </a:bodyPr>
          <a:lstStyle/>
          <a:p>
            <a:r>
              <a:rPr lang="en-US" sz="1600" dirty="0"/>
              <a:t>Due to the way generics are implemented, parameters of the functional interfaces (for example, Predicate&lt;T&gt;) can be bound only to reference types (like String, objects, </a:t>
            </a:r>
            <a:r>
              <a:rPr lang="en-US" sz="1600" dirty="0" err="1"/>
              <a:t>etc</a:t>
            </a:r>
            <a:r>
              <a:rPr lang="en-US" sz="1600" dirty="0"/>
              <a:t>).</a:t>
            </a:r>
          </a:p>
          <a:p>
            <a:r>
              <a:rPr lang="en-US" sz="1600" dirty="0"/>
              <a:t>If you want to use primitive types with these functional interfaces, Java uses a mechanism called </a:t>
            </a:r>
            <a:r>
              <a:rPr lang="en-US" sz="1600" dirty="0" err="1"/>
              <a:t>autoboxing</a:t>
            </a:r>
            <a:r>
              <a:rPr lang="en-US" sz="1600" dirty="0"/>
              <a:t> to automatically convert a primitive to its corresponding wrapper type (for example, </a:t>
            </a:r>
            <a:r>
              <a:rPr lang="en-US" sz="1600" dirty="0" err="1"/>
              <a:t>int</a:t>
            </a:r>
            <a:r>
              <a:rPr lang="en-US" sz="1600" dirty="0"/>
              <a:t> to Integer) and vice versa.</a:t>
            </a:r>
          </a:p>
          <a:p>
            <a:r>
              <a:rPr lang="en-US" sz="1600" dirty="0"/>
              <a:t>But since boxed values use more memory, this comes with a performance cost. For this reason, Java provides specialized versions of the functional interfaces to avoid </a:t>
            </a:r>
            <a:r>
              <a:rPr lang="en-US" sz="1600" dirty="0" err="1"/>
              <a:t>autoboxing</a:t>
            </a:r>
            <a:r>
              <a:rPr lang="en-US" sz="1600" dirty="0"/>
              <a:t> operations when the inputs or outputs are primitives</a:t>
            </a:r>
          </a:p>
          <a:p>
            <a:endParaRPr lang="en-US" sz="1600" dirty="0">
              <a:latin typeface="Arial" panose="020B0604020202020204" pitchFamily="34" charset="0"/>
              <a:cs typeface="Arial" panose="020B0604020202020204" pitchFamily="34" charset="0"/>
            </a:endParaRPr>
          </a:p>
          <a:p>
            <a:pPr marL="400050" lvl="1" indent="0">
              <a:buNone/>
            </a:pPr>
            <a:r>
              <a:rPr lang="en-US" sz="1600" dirty="0"/>
              <a:t>For example, instead of using</a:t>
            </a:r>
          </a:p>
          <a:p>
            <a:pPr marL="400050" lvl="1" indent="0">
              <a:buNone/>
            </a:pPr>
            <a:r>
              <a:rPr lang="en-US" sz="1600" dirty="0"/>
              <a:t>Predicate&lt;Integer&gt; p = </a:t>
            </a:r>
            <a:r>
              <a:rPr lang="en-US" sz="1600" dirty="0" err="1"/>
              <a:t>i</a:t>
            </a:r>
            <a:r>
              <a:rPr lang="en-US" sz="1600" dirty="0"/>
              <a:t> -&gt; </a:t>
            </a:r>
            <a:r>
              <a:rPr lang="en-US" sz="1600" dirty="0" err="1"/>
              <a:t>i</a:t>
            </a:r>
            <a:r>
              <a:rPr lang="en-US" sz="1600" dirty="0"/>
              <a:t> &gt; 10;</a:t>
            </a:r>
          </a:p>
          <a:p>
            <a:pPr marL="400050" lvl="1" indent="0">
              <a:buNone/>
            </a:pPr>
            <a:endParaRPr lang="en-US" sz="1600" dirty="0"/>
          </a:p>
          <a:p>
            <a:pPr marL="400050" lvl="1" indent="0">
              <a:buNone/>
            </a:pPr>
            <a:r>
              <a:rPr lang="en-US" sz="1600" dirty="0"/>
              <a:t>You can use</a:t>
            </a:r>
          </a:p>
          <a:p>
            <a:pPr marL="400050" lvl="1" indent="0">
              <a:buNone/>
            </a:pPr>
            <a:r>
              <a:rPr lang="it-IT" sz="1600" dirty="0" err="1"/>
              <a:t>IntPredicate</a:t>
            </a:r>
            <a:r>
              <a:rPr lang="it-IT" sz="1600" dirty="0"/>
              <a:t> </a:t>
            </a:r>
            <a:r>
              <a:rPr lang="it-IT" sz="1600" dirty="0" err="1"/>
              <a:t>p</a:t>
            </a:r>
            <a:r>
              <a:rPr lang="it-IT" sz="1600" dirty="0"/>
              <a:t> = i -&gt; i &gt; 10;</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8198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Binary versions of functional interfaces</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rmAutofit/>
          </a:bodyPr>
          <a:lstStyle/>
          <a:p>
            <a:r>
              <a:rPr lang="en-US" sz="1600" dirty="0"/>
              <a:t>versions of interfaces like Predicate&lt;T&gt;, Consumer&lt;T&gt;, Function&lt;T,R&gt;, </a:t>
            </a:r>
            <a:r>
              <a:rPr lang="en-US" sz="1600" dirty="0" err="1"/>
              <a:t>UnaryOperator</a:t>
            </a:r>
            <a:r>
              <a:rPr lang="en-US" sz="1600" dirty="0"/>
              <a:t>&lt;T&gt; that take two arguments called Binary versions</a:t>
            </a:r>
          </a:p>
          <a:p>
            <a:r>
              <a:rPr lang="en-US" sz="1600" dirty="0"/>
              <a:t>Note there is no binary version of Supplier. This is because a Supplier takes no arguments.</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5256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The journey to begin today…</a:t>
            </a:r>
            <a:endParaRPr lang="en-IN" sz="2400" dirty="0">
              <a:latin typeface="Arial" panose="020B0604020202020204" pitchFamily="34" charset="0"/>
              <a:cs typeface="Arial" panose="020B0604020202020204" pitchFamily="34" charset="0"/>
            </a:endParaRPr>
          </a:p>
        </p:txBody>
      </p:sp>
      <p:sp>
        <p:nvSpPr>
          <p:cNvPr id="5" name="TextBox 4"/>
          <p:cNvSpPr txBox="1"/>
          <p:nvPr/>
        </p:nvSpPr>
        <p:spPr>
          <a:xfrm>
            <a:off x="1143000" y="1371600"/>
            <a:ext cx="6705600" cy="3539430"/>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Progress of Java Versions</a:t>
            </a: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Why Java 8</a:t>
            </a: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Java 8 Installation</a:t>
            </a: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IDE support for java 8</a:t>
            </a: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Java 8 Features Overview</a:t>
            </a: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Lambda Expressions</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Functional Interfaces</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pic>
        <p:nvPicPr>
          <p:cNvPr id="2050" name="Picture 2" descr="C:\Users\shalinim\Desktop\start_your_journey.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712565"/>
            <a:ext cx="42862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184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529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1371600"/>
            <a:ext cx="3914280" cy="533400"/>
          </a:xfrm>
        </p:spPr>
        <p:txBody>
          <a:bodyPr/>
          <a:lstStyle/>
          <a:p>
            <a:pPr algn="ctr"/>
            <a:r>
              <a:rPr lang="en-US" dirty="0"/>
              <a:t>Thank you !</a:t>
            </a:r>
            <a:endParaRPr lang="en-IN" dirty="0"/>
          </a:p>
        </p:txBody>
      </p:sp>
      <p:pic>
        <p:nvPicPr>
          <p:cNvPr id="4098" name="Picture 2" descr="http://www.eclipse.org/xtend/images/java8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7200" y="2263521"/>
            <a:ext cx="2590800" cy="2765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422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62480" cy="576000"/>
          </a:xfrm>
        </p:spPr>
        <p:txBody>
          <a:bodyPr/>
          <a:lstStyle/>
          <a:p>
            <a:r>
              <a:rPr lang="en-US" sz="2400" dirty="0">
                <a:latin typeface="Arial" panose="020B0604020202020204" pitchFamily="34" charset="0"/>
                <a:cs typeface="Arial" panose="020B0604020202020204" pitchFamily="34" charset="0"/>
              </a:rPr>
              <a:t>Progress So Far…..</a:t>
            </a:r>
            <a:endParaRPr lang="en-IN" sz="2400"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1066800" y="990600"/>
            <a:ext cx="7620000" cy="51054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4000"/>
              </a:lnSpc>
              <a:spcBef>
                <a:spcPts val="1800"/>
              </a:spcBef>
              <a:spcAft>
                <a:spcPts val="1200"/>
              </a:spcAft>
              <a:buNone/>
            </a:pPr>
            <a:endParaRPr lang="en-US" sz="2000" dirty="0">
              <a:solidFill>
                <a:schemeClr val="tx1">
                  <a:lumMod val="75000"/>
                  <a:lumOff val="25000"/>
                </a:schemeClr>
              </a:solidFill>
              <a:latin typeface="+mj-lt"/>
              <a:ea typeface="Tahoma" pitchFamily="34" charset="0"/>
              <a:cs typeface="Tahoma"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175567706"/>
              </p:ext>
            </p:extLst>
          </p:nvPr>
        </p:nvGraphicFramePr>
        <p:xfrm>
          <a:off x="685800" y="990600"/>
          <a:ext cx="8001000" cy="4648200"/>
        </p:xfrm>
        <a:graphic>
          <a:graphicData uri="http://schemas.openxmlformats.org/drawingml/2006/table">
            <a:tbl>
              <a:tblPr/>
              <a:tblGrid>
                <a:gridCol w="2269947">
                  <a:extLst>
                    <a:ext uri="{9D8B030D-6E8A-4147-A177-3AD203B41FA5}">
                      <a16:colId xmlns:a16="http://schemas.microsoft.com/office/drawing/2014/main" val="20000"/>
                    </a:ext>
                  </a:extLst>
                </a:gridCol>
                <a:gridCol w="2247471">
                  <a:extLst>
                    <a:ext uri="{9D8B030D-6E8A-4147-A177-3AD203B41FA5}">
                      <a16:colId xmlns:a16="http://schemas.microsoft.com/office/drawing/2014/main" val="20001"/>
                    </a:ext>
                  </a:extLst>
                </a:gridCol>
                <a:gridCol w="3483582">
                  <a:extLst>
                    <a:ext uri="{9D8B030D-6E8A-4147-A177-3AD203B41FA5}">
                      <a16:colId xmlns:a16="http://schemas.microsoft.com/office/drawing/2014/main" val="20002"/>
                    </a:ext>
                  </a:extLst>
                </a:gridCol>
              </a:tblGrid>
              <a:tr h="464820">
                <a:tc>
                  <a:txBody>
                    <a:bodyPr/>
                    <a:lstStyle/>
                    <a:p>
                      <a:pPr>
                        <a:spcAft>
                          <a:spcPts val="0"/>
                        </a:spcAft>
                      </a:pPr>
                      <a:r>
                        <a:rPr lang="en-US" b="1" dirty="0">
                          <a:solidFill>
                            <a:srgbClr val="FFFFFF"/>
                          </a:solidFill>
                          <a:effectLst/>
                          <a:latin typeface="Arial"/>
                        </a:rPr>
                        <a:t>Version Name</a:t>
                      </a:r>
                      <a:endParaRPr lang="en-US" dirty="0">
                        <a:effectLst/>
                        <a:latin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spcAft>
                          <a:spcPts val="0"/>
                        </a:spcAft>
                      </a:pPr>
                      <a:r>
                        <a:rPr lang="en-US" b="1" dirty="0">
                          <a:solidFill>
                            <a:srgbClr val="FFFFFF"/>
                          </a:solidFill>
                          <a:effectLst/>
                          <a:latin typeface="Arial"/>
                        </a:rPr>
                        <a:t>Code Name</a:t>
                      </a:r>
                      <a:endParaRPr lang="en-US" dirty="0">
                        <a:effectLst/>
                        <a:latin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spcAft>
                          <a:spcPts val="0"/>
                        </a:spcAft>
                      </a:pPr>
                      <a:r>
                        <a:rPr lang="en-US" b="1" dirty="0">
                          <a:solidFill>
                            <a:srgbClr val="FFFFFF"/>
                          </a:solidFill>
                          <a:effectLst/>
                          <a:latin typeface="Arial"/>
                        </a:rPr>
                        <a:t>Release Date</a:t>
                      </a:r>
                      <a:endParaRPr lang="en-US" dirty="0">
                        <a:effectLst/>
                        <a:latin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464820">
                <a:tc>
                  <a:txBody>
                    <a:bodyPr/>
                    <a:lstStyle/>
                    <a:p>
                      <a:pPr>
                        <a:spcAft>
                          <a:spcPts val="0"/>
                        </a:spcAft>
                      </a:pPr>
                      <a:r>
                        <a:rPr lang="en-US" sz="1600" b="1" dirty="0">
                          <a:effectLst/>
                          <a:latin typeface="Arial"/>
                        </a:rPr>
                        <a:t>JDK 1.0</a:t>
                      </a:r>
                      <a:endParaRPr lang="en-US" sz="1600" dirty="0">
                        <a:effectLst/>
                        <a:latin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US" sz="1600" dirty="0">
                          <a:effectLst/>
                          <a:latin typeface="Arial"/>
                        </a:rPr>
                        <a:t>Oak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US" sz="1600" dirty="0">
                          <a:effectLst/>
                          <a:latin typeface="Arial"/>
                        </a:rPr>
                        <a:t>January 1996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64820">
                <a:tc>
                  <a:txBody>
                    <a:bodyPr/>
                    <a:lstStyle/>
                    <a:p>
                      <a:pPr>
                        <a:spcAft>
                          <a:spcPts val="0"/>
                        </a:spcAft>
                      </a:pPr>
                      <a:r>
                        <a:rPr lang="en-US" sz="1600" b="1" dirty="0">
                          <a:effectLst/>
                          <a:latin typeface="Arial"/>
                        </a:rPr>
                        <a:t>JDK 1.1</a:t>
                      </a:r>
                      <a:endParaRPr lang="en-US" sz="1600" dirty="0">
                        <a:effectLst/>
                        <a:latin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US" sz="1600">
                          <a:effectLst/>
                          <a:latin typeface="Arial"/>
                        </a:rPr>
                        <a:t>(none)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US" sz="1600">
                          <a:effectLst/>
                          <a:latin typeface="Arial"/>
                        </a:rPr>
                        <a:t>February 1997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64820">
                <a:tc>
                  <a:txBody>
                    <a:bodyPr/>
                    <a:lstStyle/>
                    <a:p>
                      <a:pPr>
                        <a:spcAft>
                          <a:spcPts val="0"/>
                        </a:spcAft>
                      </a:pPr>
                      <a:r>
                        <a:rPr lang="en-US" sz="1600" b="1" dirty="0">
                          <a:effectLst/>
                          <a:latin typeface="Arial"/>
                        </a:rPr>
                        <a:t>J2SE 1.2</a:t>
                      </a:r>
                      <a:endParaRPr lang="en-US" sz="1600" dirty="0">
                        <a:effectLst/>
                        <a:latin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US" sz="1600">
                          <a:effectLst/>
                          <a:latin typeface="Arial"/>
                        </a:rPr>
                        <a:t>Playground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US" sz="1600">
                          <a:effectLst/>
                          <a:latin typeface="Arial"/>
                        </a:rPr>
                        <a:t>December 1998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64820">
                <a:tc>
                  <a:txBody>
                    <a:bodyPr/>
                    <a:lstStyle/>
                    <a:p>
                      <a:pPr>
                        <a:spcAft>
                          <a:spcPts val="0"/>
                        </a:spcAft>
                      </a:pPr>
                      <a:r>
                        <a:rPr lang="en-US" sz="1600" b="1">
                          <a:effectLst/>
                          <a:latin typeface="Arial"/>
                        </a:rPr>
                        <a:t>J2SE 1.3</a:t>
                      </a:r>
                      <a:endParaRPr lang="en-US" sz="1600">
                        <a:effectLst/>
                        <a:latin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US" sz="1600" dirty="0">
                          <a:effectLst/>
                          <a:latin typeface="Arial"/>
                        </a:rPr>
                        <a:t>Kestrel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US" sz="1600">
                          <a:effectLst/>
                          <a:latin typeface="Arial"/>
                        </a:rPr>
                        <a:t>May 2000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64820">
                <a:tc>
                  <a:txBody>
                    <a:bodyPr/>
                    <a:lstStyle/>
                    <a:p>
                      <a:pPr>
                        <a:spcAft>
                          <a:spcPts val="0"/>
                        </a:spcAft>
                      </a:pPr>
                      <a:r>
                        <a:rPr lang="en-US" sz="1600" b="1">
                          <a:effectLst/>
                          <a:latin typeface="Arial"/>
                        </a:rPr>
                        <a:t>J2SE 1.4</a:t>
                      </a:r>
                      <a:endParaRPr lang="en-US" sz="1600">
                        <a:effectLst/>
                        <a:latin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US" sz="1600" dirty="0">
                          <a:effectLst/>
                          <a:latin typeface="Arial"/>
                        </a:rPr>
                        <a:t>Merlin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US" sz="1600">
                          <a:effectLst/>
                          <a:latin typeface="Arial"/>
                        </a:rPr>
                        <a:t>February 2002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464820">
                <a:tc>
                  <a:txBody>
                    <a:bodyPr/>
                    <a:lstStyle/>
                    <a:p>
                      <a:pPr>
                        <a:spcAft>
                          <a:spcPts val="0"/>
                        </a:spcAft>
                      </a:pPr>
                      <a:r>
                        <a:rPr lang="en-US" sz="1600" b="1">
                          <a:effectLst/>
                          <a:latin typeface="Arial"/>
                        </a:rPr>
                        <a:t>J2SE 5.0</a:t>
                      </a:r>
                      <a:endParaRPr lang="en-US" sz="1600">
                        <a:effectLst/>
                        <a:latin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US" sz="1600" dirty="0">
                          <a:effectLst/>
                          <a:latin typeface="Arial"/>
                        </a:rPr>
                        <a:t>Tiger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US" sz="1600" dirty="0">
                          <a:effectLst/>
                          <a:latin typeface="Arial"/>
                        </a:rPr>
                        <a:t>September 2004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464820">
                <a:tc>
                  <a:txBody>
                    <a:bodyPr/>
                    <a:lstStyle/>
                    <a:p>
                      <a:pPr>
                        <a:spcAft>
                          <a:spcPts val="0"/>
                        </a:spcAft>
                      </a:pPr>
                      <a:r>
                        <a:rPr lang="en-US" sz="1600" b="1">
                          <a:effectLst/>
                          <a:latin typeface="Arial"/>
                        </a:rPr>
                        <a:t>Java SE 6</a:t>
                      </a:r>
                      <a:endParaRPr lang="en-US" sz="1600">
                        <a:effectLst/>
                        <a:latin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US" sz="1600">
                          <a:effectLst/>
                          <a:latin typeface="Arial"/>
                        </a:rPr>
                        <a:t>Mustang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US" sz="1600" dirty="0">
                          <a:effectLst/>
                          <a:latin typeface="Arial"/>
                        </a:rPr>
                        <a:t>December 2006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464820">
                <a:tc>
                  <a:txBody>
                    <a:bodyPr/>
                    <a:lstStyle/>
                    <a:p>
                      <a:pPr>
                        <a:spcAft>
                          <a:spcPts val="0"/>
                        </a:spcAft>
                      </a:pPr>
                      <a:r>
                        <a:rPr lang="en-US" sz="1600" b="1">
                          <a:effectLst/>
                          <a:latin typeface="Arial"/>
                        </a:rPr>
                        <a:t>Java SE 7</a:t>
                      </a:r>
                      <a:endParaRPr lang="en-US" sz="1600">
                        <a:effectLst/>
                        <a:latin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US" sz="1600">
                          <a:effectLst/>
                          <a:latin typeface="Arial"/>
                        </a:rPr>
                        <a:t>Dolphin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US" sz="1600" dirty="0">
                          <a:effectLst/>
                          <a:latin typeface="Arial"/>
                        </a:rPr>
                        <a:t>July 2011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464820">
                <a:tc>
                  <a:txBody>
                    <a:bodyPr/>
                    <a:lstStyle/>
                    <a:p>
                      <a:pPr>
                        <a:spcAft>
                          <a:spcPts val="0"/>
                        </a:spcAft>
                      </a:pPr>
                      <a:r>
                        <a:rPr lang="en-US" sz="1600" b="1">
                          <a:effectLst/>
                          <a:latin typeface="Arial"/>
                        </a:rPr>
                        <a:t>Java SE 8</a:t>
                      </a:r>
                      <a:endParaRPr lang="en-US" sz="1600">
                        <a:effectLst/>
                        <a:latin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US" sz="1600" i="1">
                          <a:effectLst/>
                          <a:latin typeface="Arial"/>
                        </a:rPr>
                        <a:t>(Not available)</a:t>
                      </a:r>
                      <a:endParaRPr lang="en-US" sz="1600">
                        <a:effectLst/>
                        <a:latin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US" sz="1600" dirty="0">
                          <a:effectLst/>
                          <a:latin typeface="Arial"/>
                        </a:rPr>
                        <a:t>March 2014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bl>
          </a:graphicData>
        </a:graphic>
      </p:graphicFrame>
      <p:sp>
        <p:nvSpPr>
          <p:cNvPr id="4" name="TextBox 3"/>
          <p:cNvSpPr txBox="1"/>
          <p:nvPr/>
        </p:nvSpPr>
        <p:spPr>
          <a:xfrm>
            <a:off x="3124200" y="5791200"/>
            <a:ext cx="1828800"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hlinkClick r:id="rId3" action="ppaction://hlinkfile"/>
              </a:rPr>
              <a:t>Version History</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0077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52400"/>
            <a:ext cx="6324600" cy="576000"/>
          </a:xfrm>
        </p:spPr>
        <p:txBody>
          <a:bodyPr/>
          <a:lstStyle/>
          <a:p>
            <a:r>
              <a:rPr lang="en-US" sz="2400" dirty="0">
                <a:latin typeface="Arial" panose="020B0604020202020204" pitchFamily="34" charset="0"/>
                <a:cs typeface="Arial" panose="020B0604020202020204" pitchFamily="34" charset="0"/>
              </a:rPr>
              <a:t>Java 8</a:t>
            </a:r>
            <a:endParaRPr lang="en-IN" sz="2400" dirty="0">
              <a:latin typeface="Arial" panose="020B0604020202020204" pitchFamily="34" charset="0"/>
              <a:cs typeface="Arial" panose="020B0604020202020204" pitchFamily="34" charset="0"/>
            </a:endParaRPr>
          </a:p>
        </p:txBody>
      </p:sp>
      <p:sp>
        <p:nvSpPr>
          <p:cNvPr id="9" name="TextBox 8"/>
          <p:cNvSpPr txBox="1"/>
          <p:nvPr/>
        </p:nvSpPr>
        <p:spPr>
          <a:xfrm>
            <a:off x="381000" y="994229"/>
            <a:ext cx="4800600" cy="427809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Flexibility and Reusability</a:t>
            </a: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Convenience to write</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Faster and more memory efficient code</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Immutability</a:t>
            </a: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Easier Parallelization and Lazy Evaluation</a:t>
            </a: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Cleaner more concise code</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Optimization</a:t>
            </a: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Improve </a:t>
            </a:r>
            <a:r>
              <a:rPr lang="en-US" sz="1600" b="1" dirty="0">
                <a:latin typeface="Arial" panose="020B0604020202020204" pitchFamily="34" charset="0"/>
                <a:cs typeface="Arial" panose="020B0604020202020204" pitchFamily="34" charset="0"/>
              </a:rPr>
              <a:t>Performance</a:t>
            </a:r>
            <a:br>
              <a:rPr lang="en-US" sz="1600" b="1" dirty="0">
                <a:latin typeface="Arial" panose="020B0604020202020204" pitchFamily="34" charset="0"/>
                <a:cs typeface="Arial" panose="020B0604020202020204" pitchFamily="34" charset="0"/>
              </a:rPr>
            </a:br>
            <a:endParaRPr lang="en-US" sz="1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2514600"/>
            <a:ext cx="4000500" cy="36318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9547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Java 8 Installation</a:t>
            </a:r>
            <a:endParaRPr lang="en-IN" sz="2400" dirty="0">
              <a:latin typeface="Arial" panose="020B0604020202020204" pitchFamily="34" charset="0"/>
              <a:cs typeface="Arial" panose="020B0604020202020204" pitchFamily="34" charset="0"/>
            </a:endParaRPr>
          </a:p>
        </p:txBody>
      </p:sp>
      <p:sp>
        <p:nvSpPr>
          <p:cNvPr id="10" name="Rectangle 9"/>
          <p:cNvSpPr/>
          <p:nvPr/>
        </p:nvSpPr>
        <p:spPr>
          <a:xfrm>
            <a:off x="1219200" y="1219200"/>
            <a:ext cx="6934200" cy="830997"/>
          </a:xfrm>
          <a:prstGeom prst="rect">
            <a:avLst/>
          </a:prstGeom>
        </p:spPr>
        <p:txBody>
          <a:bodyPr wrap="square">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Download  JAVA SE 8</a:t>
            </a:r>
          </a:p>
          <a:p>
            <a:pPr lvl="1"/>
            <a:r>
              <a:rPr lang="en-US" sz="1600" dirty="0">
                <a:hlinkClick r:id="rId3"/>
              </a:rPr>
              <a:t>http://www.oracle.com/technetwork/java/javase/downloads/index.html</a:t>
            </a:r>
            <a:r>
              <a:rPr lang="en-US" sz="1600" dirty="0"/>
              <a:t>JDK 1.8 itself</a:t>
            </a:r>
          </a:p>
        </p:txBody>
      </p:sp>
      <p:sp>
        <p:nvSpPr>
          <p:cNvPr id="11" name="Rectangle 10"/>
          <p:cNvSpPr/>
          <p:nvPr/>
        </p:nvSpPr>
        <p:spPr>
          <a:xfrm>
            <a:off x="1219200" y="2743200"/>
            <a:ext cx="6045200" cy="584775"/>
          </a:xfrm>
          <a:prstGeom prst="rect">
            <a:avLst/>
          </a:prstGeom>
        </p:spPr>
        <p:txBody>
          <a:bodyPr wrap="square">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Online API</a:t>
            </a:r>
          </a:p>
          <a:p>
            <a:pPr lvl="1"/>
            <a:r>
              <a:rPr lang="en-US" sz="1600" dirty="0">
                <a:latin typeface="Arial" panose="020B0604020202020204" pitchFamily="34" charset="0"/>
                <a:cs typeface="Arial" panose="020B0604020202020204" pitchFamily="34" charset="0"/>
                <a:hlinkClick r:id="rId4"/>
              </a:rPr>
              <a:t>– http://docs.oracle.com/javase/8/docs/api/</a:t>
            </a:r>
            <a:endParaRPr lang="en-US" sz="1600" dirty="0">
              <a:latin typeface="Arial" panose="020B0604020202020204" pitchFamily="34" charset="0"/>
              <a:cs typeface="Arial" panose="020B0604020202020204" pitchFamily="34" charset="0"/>
            </a:endParaRPr>
          </a:p>
        </p:txBody>
      </p:sp>
      <p:sp>
        <p:nvSpPr>
          <p:cNvPr id="12" name="Rectangle 11"/>
          <p:cNvSpPr/>
          <p:nvPr/>
        </p:nvSpPr>
        <p:spPr>
          <a:xfrm>
            <a:off x="1219200" y="4063425"/>
            <a:ext cx="6045200" cy="338554"/>
          </a:xfrm>
          <a:prstGeom prst="rect">
            <a:avLst/>
          </a:prstGeom>
        </p:spPr>
        <p:txBody>
          <a:bodyPr wrap="square">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Java Se 8 released on March 2014</a:t>
            </a:r>
          </a:p>
        </p:txBody>
      </p:sp>
    </p:spTree>
    <p:extLst>
      <p:ext uri="{BB962C8B-B14F-4D97-AF65-F5344CB8AC3E}">
        <p14:creationId xmlns:p14="http://schemas.microsoft.com/office/powerpoint/2010/main" val="808409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Java 8 IDE Installation</a:t>
            </a:r>
            <a:endParaRPr lang="en-IN" sz="2400" dirty="0">
              <a:latin typeface="Arial" panose="020B0604020202020204" pitchFamily="34" charset="0"/>
              <a:cs typeface="Arial" panose="020B0604020202020204" pitchFamily="34" charset="0"/>
            </a:endParaRPr>
          </a:p>
        </p:txBody>
      </p:sp>
      <p:sp>
        <p:nvSpPr>
          <p:cNvPr id="8" name="Rectangle 7"/>
          <p:cNvSpPr/>
          <p:nvPr/>
        </p:nvSpPr>
        <p:spPr>
          <a:xfrm>
            <a:off x="1219200" y="1219200"/>
            <a:ext cx="6934200" cy="1077218"/>
          </a:xfrm>
          <a:prstGeom prst="rect">
            <a:avLst/>
          </a:prstGeom>
        </p:spPr>
        <p:txBody>
          <a:bodyPr wrap="square">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Download  Eclipse IDE</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Eclipse Luna  supports java 8</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Alternatively eclipse Kepler can be configured for java 8.</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hlinkClick r:id="rId3"/>
              </a:rPr>
              <a:t>http://www.eclipse.org/downloads/java8/</a:t>
            </a:r>
            <a:endParaRPr lang="en-US" sz="1600" dirty="0">
              <a:latin typeface="Arial" panose="020B0604020202020204" pitchFamily="34" charset="0"/>
              <a:cs typeface="Arial" panose="020B0604020202020204" pitchFamily="34" charset="0"/>
            </a:endParaRPr>
          </a:p>
        </p:txBody>
      </p:sp>
      <p:sp>
        <p:nvSpPr>
          <p:cNvPr id="10" name="Rectangle 9"/>
          <p:cNvSpPr/>
          <p:nvPr/>
        </p:nvSpPr>
        <p:spPr>
          <a:xfrm>
            <a:off x="1219200" y="2743200"/>
            <a:ext cx="6045200" cy="1077218"/>
          </a:xfrm>
          <a:prstGeom prst="rect">
            <a:avLst/>
          </a:prstGeom>
        </p:spPr>
        <p:txBody>
          <a:bodyPr wrap="square">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NetBeans</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NetBeans 8 and later</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hlinkClick r:id="rId4"/>
              </a:rPr>
              <a:t>https://netbeans.org/downloads/</a:t>
            </a:r>
            <a:endParaRPr lang="en-US" sz="1600" dirty="0">
              <a:latin typeface="Arial" panose="020B0604020202020204" pitchFamily="34" charset="0"/>
              <a:cs typeface="Arial" panose="020B0604020202020204" pitchFamily="34" charset="0"/>
            </a:endParaRP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hlinkClick r:id="rId5"/>
              </a:rPr>
              <a:t>https://netbeans.org/kb/docs/java/javase-jdk8.html</a:t>
            </a:r>
            <a:endParaRPr lang="en-US" sz="1600" dirty="0">
              <a:latin typeface="Arial" panose="020B0604020202020204" pitchFamily="34" charset="0"/>
              <a:cs typeface="Arial" panose="020B0604020202020204" pitchFamily="34" charset="0"/>
            </a:endParaRPr>
          </a:p>
        </p:txBody>
      </p:sp>
      <p:sp>
        <p:nvSpPr>
          <p:cNvPr id="11" name="Rectangle 10"/>
          <p:cNvSpPr/>
          <p:nvPr/>
        </p:nvSpPr>
        <p:spPr>
          <a:xfrm>
            <a:off x="1219200" y="4063425"/>
            <a:ext cx="6045200" cy="830997"/>
          </a:xfrm>
          <a:prstGeom prst="rect">
            <a:avLst/>
          </a:prstGeom>
        </p:spPr>
        <p:txBody>
          <a:bodyPr wrap="square">
            <a:spAutoFit/>
          </a:bodyPr>
          <a:lstStyle/>
          <a:p>
            <a:pPr marL="285750" indent="-285750">
              <a:buFont typeface="Arial" panose="020B0604020202020204" pitchFamily="34" charset="0"/>
              <a:buChar char="•"/>
            </a:pPr>
            <a:r>
              <a:rPr lang="en-US" sz="1600" dirty="0" err="1">
                <a:latin typeface="Arial" panose="020B0604020202020204" pitchFamily="34" charset="0"/>
                <a:cs typeface="Arial" panose="020B0604020202020204" pitchFamily="34" charset="0"/>
              </a:rPr>
              <a:t>IntelliJ</a:t>
            </a:r>
            <a:r>
              <a:rPr lang="en-US" sz="1600" dirty="0">
                <a:latin typeface="Arial" panose="020B0604020202020204" pitchFamily="34" charset="0"/>
                <a:cs typeface="Arial" panose="020B0604020202020204" pitchFamily="34" charset="0"/>
              </a:rPr>
              <a:t> IDEA</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IDEA 13.1 and later</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http://www.jetbrains.com/idea/</a:t>
            </a:r>
          </a:p>
        </p:txBody>
      </p:sp>
    </p:spTree>
    <p:extLst>
      <p:ext uri="{BB962C8B-B14F-4D97-AF65-F5344CB8AC3E}">
        <p14:creationId xmlns:p14="http://schemas.microsoft.com/office/powerpoint/2010/main" val="51292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Lets Explore Java 8</a:t>
            </a:r>
            <a:endParaRPr lang="en-IN" sz="2400" dirty="0">
              <a:latin typeface="Arial" panose="020B0604020202020204" pitchFamily="34" charset="0"/>
              <a:cs typeface="Arial" panose="020B0604020202020204" pitchFamily="34" charset="0"/>
            </a:endParaRPr>
          </a:p>
        </p:txBody>
      </p:sp>
      <p:pic>
        <p:nvPicPr>
          <p:cNvPr id="8" name="Picture 2" descr="C:\Users\anurags\Desktop\images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038600"/>
            <a:ext cx="2771775" cy="16478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099049" y="1219200"/>
            <a:ext cx="5435351"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What is Java????</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Java Object Oriented Language (Noun centric)</a:t>
            </a:r>
          </a:p>
          <a:p>
            <a:pPr lvl="1"/>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Need</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Functional Programming (Verb Centric)</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Closures</a:t>
            </a:r>
          </a:p>
          <a:p>
            <a:pPr lvl="1"/>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Solution In Java	</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Lambda Expressions</a:t>
            </a:r>
          </a:p>
        </p:txBody>
      </p:sp>
    </p:spTree>
    <p:extLst>
      <p:ext uri="{BB962C8B-B14F-4D97-AF65-F5344CB8AC3E}">
        <p14:creationId xmlns:p14="http://schemas.microsoft.com/office/powerpoint/2010/main" val="803069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The problem we faced …</a:t>
            </a:r>
            <a:endParaRPr lang="en-IN" sz="2400"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381000" y="990600"/>
            <a:ext cx="8596668" cy="3880773"/>
          </a:xfrm>
          <a:prstGeom prst="rect">
            <a:avLst/>
          </a:prstGeom>
        </p:spPr>
        <p:txBody>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sz="1600" dirty="0">
                <a:latin typeface="Arial" panose="020B0604020202020204" pitchFamily="34" charset="0"/>
                <a:cs typeface="Arial" panose="020B0604020202020204" pitchFamily="34" charset="0"/>
              </a:rPr>
              <a:t>Only Object-oriented language.</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Functions don’t exist by itself</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Method as argument cannot be passed</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Method body cannot be returned</a:t>
            </a: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0541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Pre - Lambda Expressions</a:t>
            </a:r>
            <a:endParaRPr lang="en-IN" sz="2400"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381000" y="990600"/>
            <a:ext cx="8596668" cy="3880773"/>
          </a:xfrm>
          <a:prstGeom prst="rect">
            <a:avLst/>
          </a:prstGeom>
        </p:spPr>
        <p:txBody>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sz="1600" dirty="0">
                <a:latin typeface="Arial" panose="020B0604020202020204" pitchFamily="34" charset="0"/>
                <a:cs typeface="Arial" panose="020B0604020202020204" pitchFamily="34" charset="0"/>
              </a:rPr>
              <a:t>Separate class</a:t>
            </a:r>
          </a:p>
          <a:p>
            <a:pPr lvl="1"/>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Arrays.sort</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theArray</a:t>
            </a:r>
            <a:r>
              <a:rPr lang="en-US" sz="1600" dirty="0">
                <a:latin typeface="Arial" panose="020B0604020202020204" pitchFamily="34" charset="0"/>
                <a:cs typeface="Arial" panose="020B0604020202020204" pitchFamily="34" charset="0"/>
              </a:rPr>
              <a:t>, new </a:t>
            </a:r>
            <a:r>
              <a:rPr lang="en-US" sz="1600" dirty="0" err="1">
                <a:latin typeface="Arial" panose="020B0604020202020204" pitchFamily="34" charset="0"/>
                <a:cs typeface="Arial" panose="020B0604020202020204" pitchFamily="34" charset="0"/>
              </a:rPr>
              <a:t>SeparateClass</a:t>
            </a:r>
            <a:r>
              <a:rPr lang="en-US" sz="1600" dirty="0">
                <a:latin typeface="Arial" panose="020B0604020202020204" pitchFamily="34" charset="0"/>
                <a:cs typeface="Arial" panose="020B0604020202020204" pitchFamily="34" charset="0"/>
              </a:rPr>
              <a:t>(…));</a:t>
            </a:r>
          </a:p>
          <a:p>
            <a:pPr marL="457200" lvl="1" indent="0">
              <a:buNone/>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Main class (which implements interface)</a:t>
            </a:r>
          </a:p>
          <a:p>
            <a:pPr lvl="1"/>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Arrays.sort</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theArray</a:t>
            </a:r>
            <a:r>
              <a:rPr lang="en-US" sz="1600" dirty="0">
                <a:latin typeface="Arial" panose="020B0604020202020204" pitchFamily="34" charset="0"/>
                <a:cs typeface="Arial" panose="020B0604020202020204" pitchFamily="34" charset="0"/>
              </a:rPr>
              <a:t>, this);</a:t>
            </a:r>
          </a:p>
          <a:p>
            <a:pPr marL="457200" lvl="1" indent="0">
              <a:buNone/>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Named inner class</a:t>
            </a:r>
          </a:p>
          <a:p>
            <a:pPr lvl="1"/>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Arrays.sort</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theArray</a:t>
            </a:r>
            <a:r>
              <a:rPr lang="en-US" sz="1600" dirty="0">
                <a:latin typeface="Arial" panose="020B0604020202020204" pitchFamily="34" charset="0"/>
                <a:cs typeface="Arial" panose="020B0604020202020204" pitchFamily="34" charset="0"/>
              </a:rPr>
              <a:t>, new </a:t>
            </a:r>
            <a:r>
              <a:rPr lang="en-US" sz="1600" dirty="0" err="1">
                <a:latin typeface="Arial" panose="020B0604020202020204" pitchFamily="34" charset="0"/>
                <a:cs typeface="Arial" panose="020B0604020202020204" pitchFamily="34" charset="0"/>
              </a:rPr>
              <a:t>InnerClass</a:t>
            </a:r>
            <a:r>
              <a:rPr lang="en-US" sz="1600" dirty="0">
                <a:latin typeface="Arial" panose="020B0604020202020204" pitchFamily="34" charset="0"/>
                <a:cs typeface="Arial" panose="020B0604020202020204" pitchFamily="34" charset="0"/>
              </a:rPr>
              <a:t>(…));</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Anonymous inner class</a:t>
            </a:r>
          </a:p>
          <a:p>
            <a:pPr lvl="1"/>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Arrays.sort</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theArray</a:t>
            </a:r>
            <a:r>
              <a:rPr lang="en-US" sz="1600" dirty="0">
                <a:latin typeface="Arial" panose="020B0604020202020204" pitchFamily="34" charset="0"/>
                <a:cs typeface="Arial" panose="020B0604020202020204" pitchFamily="34" charset="0"/>
              </a:rPr>
              <a:t>, new Comparator&lt;String&gt;() { … });</a:t>
            </a:r>
          </a:p>
        </p:txBody>
      </p:sp>
    </p:spTree>
    <p:extLst>
      <p:ext uri="{BB962C8B-B14F-4D97-AF65-F5344CB8AC3E}">
        <p14:creationId xmlns:p14="http://schemas.microsoft.com/office/powerpoint/2010/main" val="33448913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CT_Core_Java_O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1A300ECBFD16143AC8B3E6881EC19E4" ma:contentTypeVersion="6" ma:contentTypeDescription="Create a new document." ma:contentTypeScope="" ma:versionID="3a3d1758f0533e4a63e0706672344207">
  <xsd:schema xmlns:xsd="http://www.w3.org/2001/XMLSchema" xmlns:xs="http://www.w3.org/2001/XMLSchema" xmlns:p="http://schemas.microsoft.com/office/2006/metadata/properties" xmlns:ns2="5b0b727f-9d55-4674-90df-9368557459d7" xmlns:ns3="3f0a5add-00cc-4c5e-8a54-6b524d8608b8" targetNamespace="http://schemas.microsoft.com/office/2006/metadata/properties" ma:root="true" ma:fieldsID="0b9e00dfdebadb8b416f9476785e5085" ns2:_="" ns3:_="">
    <xsd:import namespace="5b0b727f-9d55-4674-90df-9368557459d7"/>
    <xsd:import namespace="3f0a5add-00cc-4c5e-8a54-6b524d8608b8"/>
    <xsd:element name="properties">
      <xsd:complexType>
        <xsd:sequence>
          <xsd:element name="documentManagement">
            <xsd:complexType>
              <xsd:all>
                <xsd:element ref="ns2:Document_x0020_Summary" minOccurs="0"/>
                <xsd:element ref="ns2:Version_x0020_No_x002e_" minOccurs="0"/>
                <xsd:element ref="ns3:Rel_x0020_Date" minOccurs="0"/>
                <xsd:element ref="ns2:Version_x0020_N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b727f-9d55-4674-90df-9368557459d7" elementFormDefault="qualified">
    <xsd:import namespace="http://schemas.microsoft.com/office/2006/documentManagement/types"/>
    <xsd:import namespace="http://schemas.microsoft.com/office/infopath/2007/PartnerControls"/>
    <xsd:element name="Document_x0020_Summary" ma:index="8" nillable="true" ma:displayName="Document Summary" ma:internalName="Document_x0020_Summary">
      <xsd:simpleType>
        <xsd:restriction base="dms:Note">
          <xsd:maxLength value="255"/>
        </xsd:restriction>
      </xsd:simpleType>
    </xsd:element>
    <xsd:element name="Version_x0020_No_x002e_" ma:index="9" nillable="true" ma:displayName="Version No." ma:internalName="Version_x0020_No_x002e_">
      <xsd:simpleType>
        <xsd:restriction base="dms:Text">
          <xsd:maxLength value="255"/>
        </xsd:restriction>
      </xsd:simpleType>
    </xsd:element>
    <xsd:element name="Version_x0020_No" ma:index="13" nillable="true" ma:displayName="Version No" ma:internalName="Version_x0020_No">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0a5add-00cc-4c5e-8a54-6b524d8608b8" elementFormDefault="qualified">
    <xsd:import namespace="http://schemas.microsoft.com/office/2006/documentManagement/types"/>
    <xsd:import namespace="http://schemas.microsoft.com/office/infopath/2007/PartnerControls"/>
    <xsd:element name="Rel_x0020_Date" ma:index="11" nillable="true" ma:displayName="Rel Date" ma:format="DateOnly" ma:internalName="Rel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ersion_x0020_No_x002e_ xmlns="5b0b727f-9d55-4674-90df-9368557459d7">1.0</Version_x0020_No_x002e_>
    <Document_x0020_Summary xmlns="5b0b727f-9d55-4674-90df-9368557459d7">The blank ppt template is used for preparing presentations  aligned with CitiusTech powerpoint guidelines. </Document_x0020_Summary>
    <Rel_x0020_Date xmlns="3f0a5add-00cc-4c5e-8a54-6b524d8608b8">2012-11-11T18:30:00+00:00</Rel_x0020_Date>
    <Version_x0020_No xmlns="5b0b727f-9d55-4674-90df-9368557459d7">1.0</Version_x0020_No>
  </documentManagement>
</p:properties>
</file>

<file path=customXml/itemProps1.xml><?xml version="1.0" encoding="utf-8"?>
<ds:datastoreItem xmlns:ds="http://schemas.openxmlformats.org/officeDocument/2006/customXml" ds:itemID="{2215CF3E-B7B2-4757-A9A7-BF8CDE2155B6}">
  <ds:schemaRefs>
    <ds:schemaRef ds:uri="http://schemas.microsoft.com/sharepoint/v3/contenttype/forms"/>
  </ds:schemaRefs>
</ds:datastoreItem>
</file>

<file path=customXml/itemProps2.xml><?xml version="1.0" encoding="utf-8"?>
<ds:datastoreItem xmlns:ds="http://schemas.openxmlformats.org/officeDocument/2006/customXml" ds:itemID="{20271C12-EDC3-4E9F-917F-B5906E905F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b727f-9d55-4674-90df-9368557459d7"/>
    <ds:schemaRef ds:uri="3f0a5add-00cc-4c5e-8a54-6b524d860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006A50-4E7D-423B-9555-E21005059E29}">
  <ds:schemaRefs>
    <ds:schemaRef ds:uri="http://purl.org/dc/terms/"/>
    <ds:schemaRef ds:uri="http://purl.org/dc/elements/1.1/"/>
    <ds:schemaRef ds:uri="http://schemas.microsoft.com/office/2006/metadata/properties"/>
    <ds:schemaRef ds:uri="http://schemas.openxmlformats.org/package/2006/metadata/core-properties"/>
    <ds:schemaRef ds:uri="http://www.w3.org/XML/1998/namespace"/>
    <ds:schemaRef ds:uri="http://schemas.microsoft.com/office/infopath/2007/PartnerControls"/>
    <ds:schemaRef ds:uri="http://schemas.microsoft.com/office/2006/documentManagement/types"/>
    <ds:schemaRef ds:uri="3f0a5add-00cc-4c5e-8a54-6b524d8608b8"/>
    <ds:schemaRef ds:uri="5b0b727f-9d55-4674-90df-9368557459d7"/>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2957</TotalTime>
  <Words>1527</Words>
  <Application>Microsoft Macintosh PowerPoint</Application>
  <PresentationFormat>On-screen Show (4:3)</PresentationFormat>
  <Paragraphs>260</Paragraphs>
  <Slides>21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Courier New</vt:lpstr>
      <vt:lpstr>Tahoma</vt:lpstr>
      <vt:lpstr>Wingdings</vt:lpstr>
      <vt:lpstr>CT_Core_Java_OOP</vt:lpstr>
      <vt:lpstr>PowerPoint Presentation</vt:lpstr>
      <vt:lpstr>The journey to begin today…</vt:lpstr>
      <vt:lpstr>Progress So Far…..</vt:lpstr>
      <vt:lpstr>Java 8</vt:lpstr>
      <vt:lpstr>Java 8 Installation</vt:lpstr>
      <vt:lpstr>Java 8 IDE Installation</vt:lpstr>
      <vt:lpstr>Lets Explore Java 8</vt:lpstr>
      <vt:lpstr>The problem we faced …</vt:lpstr>
      <vt:lpstr>Pre - Lambda Expressions</vt:lpstr>
      <vt:lpstr>So here is the solution - Lambda Expressions?</vt:lpstr>
      <vt:lpstr>Holla!! Wait Functional Interface</vt:lpstr>
      <vt:lpstr>Structure Of Lambda Expressions</vt:lpstr>
      <vt:lpstr>Lambda Expressions Key Notes</vt:lpstr>
      <vt:lpstr>Examples Of Lambda Expressions</vt:lpstr>
      <vt:lpstr>Examples Of Lambda Expressions Contd</vt:lpstr>
      <vt:lpstr>Difference between Lambda and Anonymous class</vt:lpstr>
      <vt:lpstr>Built-In Functional Interfaces</vt:lpstr>
      <vt:lpstr>Primitive versions of functional interfaces</vt:lpstr>
      <vt:lpstr>Binary versions of functional interfaces</vt:lpstr>
      <vt:lpstr>Any Question ?</vt:lpstr>
      <vt:lpstr>Thank you !</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Jignesh Parmar</dc:creator>
  <cp:lastModifiedBy>Microsoft Office User</cp:lastModifiedBy>
  <cp:revision>144</cp:revision>
  <dcterms:created xsi:type="dcterms:W3CDTF">2014-09-30T12:24:12Z</dcterms:created>
  <dcterms:modified xsi:type="dcterms:W3CDTF">2021-01-25T08:21:56Z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0x010100A1A300ECBFD16143AC8B3E6881EC19E4</vt:lpwstr>
  </property>
</Properties>
</file>