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handoutMasterIdLst>
    <p:handoutMasterId r:id="rId26"/>
  </p:handoutMasterIdLst>
  <p:sldIdLst>
    <p:sldId id="271" r:id="rId5"/>
    <p:sldId id="337" r:id="rId6"/>
    <p:sldId id="281" r:id="rId7"/>
    <p:sldId id="335" r:id="rId8"/>
    <p:sldId id="336" r:id="rId9"/>
    <p:sldId id="338" r:id="rId10"/>
    <p:sldId id="339" r:id="rId11"/>
    <p:sldId id="331" r:id="rId12"/>
    <p:sldId id="340" r:id="rId13"/>
    <p:sldId id="341" r:id="rId14"/>
    <p:sldId id="343" r:id="rId15"/>
    <p:sldId id="334" r:id="rId16"/>
    <p:sldId id="344" r:id="rId17"/>
    <p:sldId id="349" r:id="rId18"/>
    <p:sldId id="350" r:id="rId19"/>
    <p:sldId id="346" r:id="rId20"/>
    <p:sldId id="347" r:id="rId21"/>
    <p:sldId id="348" r:id="rId22"/>
    <p:sldId id="322" r:id="rId23"/>
    <p:sldId id="345" r:id="rId24"/>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37"/>
            <p14:sldId id="281"/>
            <p14:sldId id="335"/>
            <p14:sldId id="336"/>
            <p14:sldId id="338"/>
            <p14:sldId id="339"/>
            <p14:sldId id="331"/>
            <p14:sldId id="340"/>
            <p14:sldId id="341"/>
            <p14:sldId id="343"/>
            <p14:sldId id="334"/>
            <p14:sldId id="344"/>
            <p14:sldId id="349"/>
            <p14:sldId id="350"/>
            <p14:sldId id="346"/>
            <p14:sldId id="347"/>
            <p14:sldId id="348"/>
            <p14:sldId id="322"/>
            <p14:sldId id="345"/>
          </p14:sldIdLst>
        </p14:section>
      </p14:sectionLst>
    </p:ext>
    <p:ext uri="{EFAFB233-063F-42B5-8137-9DF3F51BA10A}">
      <p15:sldGuideLst xmlns:p15="http://schemas.microsoft.com/office/powerpoint/2012/main">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911" autoAdjust="0"/>
  </p:normalViewPr>
  <p:slideViewPr>
    <p:cSldViewPr>
      <p:cViewPr>
        <p:scale>
          <a:sx n="100" d="100"/>
          <a:sy n="100" d="100"/>
        </p:scale>
        <p:origin x="1440" y="-32"/>
      </p:cViewPr>
      <p:guideLst>
        <p:guide pos="2880"/>
        <p:guide orient="horz" pos="216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25/01/21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1/25/21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Multiplying and adding elements</a:t>
            </a:r>
            <a:r>
              <a:rPr lang="en-US" baseline="0" dirty="0"/>
              <a:t> is not something go for parallel</a:t>
            </a:r>
          </a:p>
          <a:p>
            <a:r>
              <a:rPr lang="en-US" dirty="0"/>
              <a:t>http://</a:t>
            </a:r>
            <a:r>
              <a:rPr lang="en-US" dirty="0" err="1"/>
              <a:t>openjdk.java.net</a:t>
            </a:r>
            <a:r>
              <a:rPr lang="en-US" dirty="0"/>
              <a:t>/projects/code-tools/</a:t>
            </a:r>
            <a:r>
              <a:rPr lang="en-US" dirty="0" err="1"/>
              <a:t>jmh</a:t>
            </a:r>
            <a:r>
              <a:rPr lang="en-US"/>
              <a:t>/</a:t>
            </a:r>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105325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Wouldn't it be great if the type system could tell the difference between a reference that, in a specific</a:t>
            </a:r>
          </a:p>
          <a:p>
            <a:r>
              <a:rPr lang="en-US" sz="1200" b="0" i="0" u="none" strike="noStrike" kern="1200" baseline="0" dirty="0">
                <a:solidFill>
                  <a:schemeClr val="tx1"/>
                </a:solidFill>
                <a:latin typeface="+mn-lt"/>
                <a:ea typeface="+mn-ea"/>
                <a:cs typeface="+mn-cs"/>
              </a:rPr>
              <a:t>context, could be potentially null from one that couldn't? This would help a lot in terms of type safety</a:t>
            </a:r>
          </a:p>
          <a:p>
            <a:r>
              <a:rPr lang="en-US" sz="1200" b="0" i="0" u="none" strike="noStrike" kern="1200" baseline="0" dirty="0">
                <a:solidFill>
                  <a:schemeClr val="tx1"/>
                </a:solidFill>
                <a:latin typeface="+mn-lt"/>
                <a:ea typeface="+mn-ea"/>
                <a:cs typeface="+mn-cs"/>
              </a:rPr>
              <a:t>because the compiler could then enforce that the programmer do some verification for references that</a:t>
            </a:r>
          </a:p>
          <a:p>
            <a:r>
              <a:rPr lang="en-US" sz="1200" b="0" i="0" u="none" strike="noStrike" kern="1200" baseline="0" dirty="0">
                <a:solidFill>
                  <a:schemeClr val="tx1"/>
                </a:solidFill>
                <a:latin typeface="+mn-lt"/>
                <a:ea typeface="+mn-ea"/>
                <a:cs typeface="+mn-cs"/>
              </a:rPr>
              <a:t>could be null at the same time that it allows a direct use of the others. We see here an opportunity for</a:t>
            </a:r>
          </a:p>
          <a:p>
            <a:r>
              <a:rPr lang="en-US" sz="1200" b="0" i="0" u="none" strike="noStrike" kern="1200" baseline="0" dirty="0">
                <a:solidFill>
                  <a:schemeClr val="tx1"/>
                </a:solidFill>
                <a:latin typeface="+mn-lt"/>
                <a:ea typeface="+mn-ea"/>
                <a:cs typeface="+mn-cs"/>
              </a:rPr>
              <a:t>improvement in the type system.</a:t>
            </a:r>
            <a:endParaRPr lang="en-US" dirty="0"/>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3141568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1051444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60278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implementation of methods</a:t>
            </a: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r>
              <a:rPr lang="en-IN" baseline="0" dirty="0"/>
              <a:t> C# introduced lambda</a:t>
            </a:r>
          </a:p>
          <a:p>
            <a:r>
              <a:rPr lang="en-IN" baseline="0" dirty="0"/>
              <a:t>Functional programming </a:t>
            </a:r>
            <a:r>
              <a:rPr lang="en-IN" baseline="0" dirty="0" err="1"/>
              <a:t>javascript</a:t>
            </a:r>
            <a:endParaRPr lang="en-IN" baseline="0" dirty="0"/>
          </a:p>
          <a:p>
            <a:r>
              <a:rPr lang="en-IN" baseline="0" dirty="0"/>
              <a:t>Closures a need </a:t>
            </a:r>
            <a:r>
              <a:rPr lang="en-IN" baseline="0" dirty="0" err="1"/>
              <a:t>soln</a:t>
            </a:r>
            <a:r>
              <a:rPr lang="en-IN" baseline="0" dirty="0"/>
              <a:t> lambda</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Streams are consumable, so there is no way to create a reference to stream for future usage. Since the data is on-demand, it’s not possible to reuse the same stream multiple times</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3095741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Marker</a:t>
            </a:r>
            <a:r>
              <a:rPr lang="en-US" baseline="0" dirty="0"/>
              <a:t> Interface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3467725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5201" y="4920100"/>
            <a:ext cx="1621808" cy="866830"/>
          </a:xfrm>
        </p:spPr>
        <p:txBody>
          <a:bodyPr>
            <a:normAutofit/>
          </a:bodyPr>
          <a:lstStyle/>
          <a:p>
            <a:pPr>
              <a:spcBef>
                <a:spcPts val="600"/>
              </a:spcBef>
            </a:pPr>
            <a:r>
              <a:rPr lang="en-US" b="1" dirty="0">
                <a:ea typeface="Tahoma" pitchFamily="34" charset="0"/>
                <a:cs typeface="Tahoma" pitchFamily="34" charset="0"/>
              </a:rPr>
              <a:t>By</a:t>
            </a:r>
          </a:p>
          <a:p>
            <a:pPr>
              <a:spcBef>
                <a:spcPts val="600"/>
              </a:spcBef>
            </a:pPr>
            <a:r>
              <a:rPr lang="en-US" b="1" dirty="0">
                <a:ea typeface="Tahoma" pitchFamily="34" charset="0"/>
                <a:cs typeface="Tahoma" pitchFamily="34" charset="0"/>
              </a:rPr>
              <a:t>Shalini Mittal</a:t>
            </a:r>
          </a:p>
          <a:p>
            <a:pPr>
              <a:spcBef>
                <a:spcPts val="600"/>
              </a:spcBef>
            </a:pPr>
            <a:endParaRPr lang="en-IN" b="1" dirty="0">
              <a:ea typeface="Tahoma" pitchFamily="34" charset="0"/>
              <a:cs typeface="Tahoma"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3999"/>
            <a:ext cx="5562600" cy="426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0" y="1447800"/>
            <a:ext cx="1544012" cy="646331"/>
          </a:xfrm>
          <a:prstGeom prst="rect">
            <a:avLst/>
          </a:prstGeom>
          <a:noFill/>
        </p:spPr>
        <p:txBody>
          <a:bodyPr wrap="none" rtlCol="0">
            <a:spAutoFit/>
          </a:bodyPr>
          <a:lstStyle/>
          <a:p>
            <a:r>
              <a:rPr lang="en-US" sz="3600" dirty="0">
                <a:solidFill>
                  <a:schemeClr val="accent6">
                    <a:lumMod val="50000"/>
                  </a:schemeClr>
                </a:solidFill>
                <a:latin typeface="Arial" panose="020B0604020202020204" pitchFamily="34" charset="0"/>
                <a:cs typeface="Arial" panose="020B0604020202020204" pitchFamily="34" charset="0"/>
              </a:rPr>
              <a:t>Java 8</a:t>
            </a:r>
          </a:p>
        </p:txBody>
      </p:sp>
      <p:sp>
        <p:nvSpPr>
          <p:cNvPr id="2" name="TextBox 1"/>
          <p:cNvSpPr txBox="1"/>
          <p:nvPr/>
        </p:nvSpPr>
        <p:spPr>
          <a:xfrm>
            <a:off x="7315201" y="914400"/>
            <a:ext cx="763414" cy="400110"/>
          </a:xfrm>
          <a:prstGeom prst="rect">
            <a:avLst/>
          </a:prstGeom>
          <a:noFill/>
        </p:spPr>
        <p:txBody>
          <a:bodyPr wrap="none" rtlCol="0">
            <a:spAutoFit/>
          </a:bodyPr>
          <a:lstStyle/>
          <a:p>
            <a:r>
              <a:rPr lang="en-US" sz="2000" dirty="0">
                <a:latin typeface="+mj-lt"/>
              </a:rPr>
              <a:t>Day 2</a:t>
            </a:r>
          </a:p>
        </p:txBody>
      </p:sp>
    </p:spTree>
    <p:extLst>
      <p:ext uri="{BB962C8B-B14F-4D97-AF65-F5344CB8AC3E}">
        <p14:creationId xmlns:p14="http://schemas.microsoft.com/office/powerpoint/2010/main" val="350067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Stream Operations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Intermediate Operations</a:t>
            </a:r>
          </a:p>
          <a:p>
            <a:pPr lvl="1"/>
            <a:r>
              <a:rPr lang="en-US" sz="1600" dirty="0">
                <a:solidFill>
                  <a:schemeClr val="tx1"/>
                </a:solidFill>
                <a:latin typeface="Arial" panose="020B0604020202020204" pitchFamily="34" charset="0"/>
                <a:cs typeface="Arial" panose="020B0604020202020204" pitchFamily="34" charset="0"/>
              </a:rPr>
              <a:t>Return the stream itself</a:t>
            </a:r>
          </a:p>
          <a:p>
            <a:pPr lvl="1"/>
            <a:r>
              <a:rPr lang="en-US" sz="1600" dirty="0">
                <a:solidFill>
                  <a:schemeClr val="tx1"/>
                </a:solidFill>
                <a:latin typeface="Arial" panose="020B0604020202020204" pitchFamily="34" charset="0"/>
                <a:cs typeface="Arial" panose="020B0604020202020204" pitchFamily="34" charset="0"/>
              </a:rPr>
              <a:t>Always lazy</a:t>
            </a:r>
          </a:p>
          <a:p>
            <a:pPr lvl="1"/>
            <a:r>
              <a:rPr lang="en-US" sz="1600" dirty="0">
                <a:solidFill>
                  <a:schemeClr val="tx1"/>
                </a:solidFill>
                <a:latin typeface="Arial" panose="020B0604020202020204" pitchFamily="34" charset="0"/>
                <a:cs typeface="Arial" panose="020B0604020202020204" pitchFamily="34" charset="0"/>
              </a:rPr>
              <a:t>Traversal of the pipeline source does not begin</a:t>
            </a:r>
          </a:p>
          <a:p>
            <a:pPr lvl="1"/>
            <a:r>
              <a:rPr lang="en-US" sz="1600" dirty="0" err="1">
                <a:solidFill>
                  <a:schemeClr val="tx1"/>
                </a:solidFill>
                <a:latin typeface="Arial" panose="020B0604020202020204" pitchFamily="34" charset="0"/>
                <a:cs typeface="Arial" panose="020B0604020202020204" pitchFamily="34" charset="0"/>
              </a:rPr>
              <a:t>Map,flatMap</a:t>
            </a:r>
            <a:r>
              <a:rPr lang="en-US" sz="1600" dirty="0">
                <a:solidFill>
                  <a:schemeClr val="tx1"/>
                </a:solidFill>
                <a:latin typeface="Arial" panose="020B0604020202020204" pitchFamily="34" charset="0"/>
                <a:cs typeface="Arial" panose="020B0604020202020204" pitchFamily="34" charset="0"/>
              </a:rPr>
              <a:t>, filter</a:t>
            </a:r>
          </a:p>
          <a:p>
            <a:pPr lvl="1"/>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Terminal Operations</a:t>
            </a:r>
          </a:p>
          <a:p>
            <a:pPr lvl="1"/>
            <a:r>
              <a:rPr lang="en-US" sz="1600" dirty="0">
                <a:solidFill>
                  <a:schemeClr val="tx1"/>
                </a:solidFill>
                <a:latin typeface="Arial" panose="020B0604020202020204" pitchFamily="34" charset="0"/>
                <a:cs typeface="Arial" panose="020B0604020202020204" pitchFamily="34" charset="0"/>
              </a:rPr>
              <a:t>Return a result of a certain type</a:t>
            </a:r>
          </a:p>
          <a:p>
            <a:pPr lvl="1"/>
            <a:r>
              <a:rPr lang="en-US" sz="1600" dirty="0">
                <a:solidFill>
                  <a:schemeClr val="tx1"/>
                </a:solidFill>
                <a:latin typeface="Arial" panose="020B0604020202020204" pitchFamily="34" charset="0"/>
                <a:cs typeface="Arial" panose="020B0604020202020204" pitchFamily="34" charset="0"/>
              </a:rPr>
              <a:t>Traverses the stream to produce a result</a:t>
            </a:r>
          </a:p>
          <a:p>
            <a:pPr lvl="1"/>
            <a:r>
              <a:rPr lang="en-US" sz="1600" dirty="0">
                <a:solidFill>
                  <a:schemeClr val="tx1"/>
                </a:solidFill>
                <a:latin typeface="Arial" panose="020B0604020202020204" pitchFamily="34" charset="0"/>
                <a:cs typeface="Arial" panose="020B0604020202020204" pitchFamily="34" charset="0"/>
              </a:rPr>
              <a:t>Stream pipeline is consumed after this operation</a:t>
            </a:r>
          </a:p>
          <a:p>
            <a:pPr lvl="1"/>
            <a:r>
              <a:rPr lang="en-US" sz="1600" dirty="0" err="1">
                <a:solidFill>
                  <a:schemeClr val="tx1"/>
                </a:solidFill>
                <a:latin typeface="Arial" panose="020B0604020202020204" pitchFamily="34" charset="0"/>
                <a:cs typeface="Arial" panose="020B0604020202020204" pitchFamily="34" charset="0"/>
              </a:rPr>
              <a:t>forEach</a:t>
            </a:r>
            <a:endParaRPr lang="en-US" sz="1600"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169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5438280" cy="576000"/>
          </a:xfrm>
        </p:spPr>
        <p:txBody>
          <a:bodyPr/>
          <a:lstStyle/>
          <a:p>
            <a:r>
              <a:rPr lang="en-US" sz="2400" dirty="0">
                <a:latin typeface="Arial" panose="020B0604020202020204" pitchFamily="34" charset="0"/>
                <a:cs typeface="Arial" panose="020B0604020202020204" pitchFamily="34" charset="0"/>
              </a:rPr>
              <a:t>Ways to create streams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04800" y="1066800"/>
            <a:ext cx="8686800" cy="5486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individual values</a:t>
            </a:r>
          </a:p>
          <a:p>
            <a:pPr lvl="1"/>
            <a:r>
              <a:rPr lang="en-US" sz="1600" dirty="0" err="1">
                <a:solidFill>
                  <a:schemeClr val="tx1"/>
                </a:solidFill>
                <a:latin typeface="Arial" panose="020B0604020202020204" pitchFamily="34" charset="0"/>
                <a:cs typeface="Arial" panose="020B0604020202020204" pitchFamily="34" charset="0"/>
              </a:rPr>
              <a:t>Stream.of</a:t>
            </a:r>
            <a:r>
              <a:rPr lang="en-US" sz="1600" dirty="0">
                <a:solidFill>
                  <a:schemeClr val="tx1"/>
                </a:solidFill>
                <a:latin typeface="Arial" panose="020B0604020202020204" pitchFamily="34" charset="0"/>
                <a:cs typeface="Arial" panose="020B0604020202020204" pitchFamily="34" charset="0"/>
              </a:rPr>
              <a:t>(val1, val2, …)</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array</a:t>
            </a:r>
          </a:p>
          <a:p>
            <a:pPr lvl="1"/>
            <a:r>
              <a:rPr lang="en-US" sz="1600" dirty="0" err="1">
                <a:solidFill>
                  <a:schemeClr val="tx1"/>
                </a:solidFill>
                <a:latin typeface="Arial" panose="020B0604020202020204" pitchFamily="34" charset="0"/>
                <a:cs typeface="Arial" panose="020B0604020202020204" pitchFamily="34" charset="0"/>
              </a:rPr>
              <a:t>Stream.of</a:t>
            </a:r>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someArray</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Arrays.stream</a:t>
            </a:r>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someArray</a:t>
            </a:r>
            <a:r>
              <a:rPr lang="en-US" sz="1600"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List (and other collections)</a:t>
            </a:r>
          </a:p>
          <a:p>
            <a:pPr lvl="1"/>
            <a:r>
              <a:rPr lang="en-US" sz="1600" dirty="0" err="1">
                <a:solidFill>
                  <a:schemeClr val="tx1"/>
                </a:solidFill>
                <a:latin typeface="Arial" panose="020B0604020202020204" pitchFamily="34" charset="0"/>
                <a:cs typeface="Arial" panose="020B0604020202020204" pitchFamily="34" charset="0"/>
              </a:rPr>
              <a:t>someList.stream</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someOtherCollection.stream</a:t>
            </a:r>
            <a:r>
              <a:rPr lang="en-US" sz="1600"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a “function”</a:t>
            </a:r>
          </a:p>
          <a:p>
            <a:pPr lvl="1"/>
            <a:r>
              <a:rPr lang="en-US" sz="1600" dirty="0" err="1">
                <a:solidFill>
                  <a:schemeClr val="tx1"/>
                </a:solidFill>
                <a:latin typeface="Arial" panose="020B0604020202020204" pitchFamily="34" charset="0"/>
                <a:cs typeface="Arial" panose="020B0604020202020204" pitchFamily="34" charset="0"/>
              </a:rPr>
              <a:t>Stream.generate</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Stream.iterate</a:t>
            </a: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a </a:t>
            </a:r>
            <a:r>
              <a:rPr lang="en-US" sz="1600" dirty="0" err="1">
                <a:solidFill>
                  <a:schemeClr val="tx1"/>
                </a:solidFill>
                <a:latin typeface="Arial" panose="020B0604020202020204" pitchFamily="34" charset="0"/>
                <a:cs typeface="Arial" panose="020B0604020202020204" pitchFamily="34" charset="0"/>
              </a:rPr>
              <a:t>StreamBuilder</a:t>
            </a:r>
            <a:endParaRPr lang="en-US" sz="1600" dirty="0">
              <a:solidFill>
                <a:schemeClr val="tx1"/>
              </a:solidFill>
              <a:latin typeface="Arial" panose="020B0604020202020204" pitchFamily="34" charset="0"/>
              <a:cs typeface="Arial" panose="020B0604020202020204" pitchFamily="34" charset="0"/>
            </a:endParaRPr>
          </a:p>
          <a:p>
            <a:pPr lvl="1"/>
            <a:r>
              <a:rPr lang="en-US" sz="1600" dirty="0" err="1">
                <a:solidFill>
                  <a:schemeClr val="tx1"/>
                </a:solidFill>
                <a:latin typeface="Arial" panose="020B0604020202020204" pitchFamily="34" charset="0"/>
                <a:cs typeface="Arial" panose="020B0604020202020204" pitchFamily="34" charset="0"/>
              </a:rPr>
              <a:t>someBuilder.build</a:t>
            </a:r>
            <a:r>
              <a:rPr lang="en-US" sz="1600"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String</a:t>
            </a:r>
          </a:p>
          <a:p>
            <a:pPr lvl="1"/>
            <a:r>
              <a:rPr lang="en-US" sz="1600" dirty="0" err="1">
                <a:solidFill>
                  <a:schemeClr val="tx1"/>
                </a:solidFill>
                <a:latin typeface="Arial" panose="020B0604020202020204" pitchFamily="34" charset="0"/>
                <a:cs typeface="Arial" panose="020B0604020202020204" pitchFamily="34" charset="0"/>
              </a:rPr>
              <a:t>String.chars</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Stream.of</a:t>
            </a:r>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someString.split</a:t>
            </a:r>
            <a:r>
              <a:rPr lang="en-US" sz="1600"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another Stream</a:t>
            </a:r>
          </a:p>
          <a:p>
            <a:pPr lvl="1"/>
            <a:r>
              <a:rPr lang="en-US" sz="1600" dirty="0">
                <a:solidFill>
                  <a:schemeClr val="tx1"/>
                </a:solidFill>
                <a:latin typeface="Arial" panose="020B0604020202020204" pitchFamily="34" charset="0"/>
                <a:cs typeface="Arial" panose="020B0604020202020204" pitchFamily="34" charset="0"/>
              </a:rPr>
              <a:t>distinct, filter, limit, map, sorted, skip</a:t>
            </a:r>
          </a:p>
          <a:p>
            <a:pPr marL="457200" lvl="1" indent="0">
              <a:buNone/>
            </a:pPr>
            <a:r>
              <a:rPr lang="en-US" sz="16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0189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Core Operations - Intermediate</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filter()</a:t>
            </a:r>
          </a:p>
          <a:p>
            <a:pPr lvl="1"/>
            <a:r>
              <a:rPr lang="en-US" sz="1600" dirty="0">
                <a:latin typeface="Arial" panose="020B0604020202020204" pitchFamily="34" charset="0"/>
                <a:cs typeface="Arial" panose="020B0604020202020204" pitchFamily="34" charset="0"/>
              </a:rPr>
              <a:t> Filter accepts a predicate to filter all elements of the stream.</a:t>
            </a:r>
          </a:p>
          <a:p>
            <a:pPr lvl="1"/>
            <a:r>
              <a:rPr lang="en-US" sz="1600" dirty="0">
                <a:latin typeface="Arial" panose="020B0604020202020204" pitchFamily="34" charset="0"/>
                <a:cs typeface="Arial" panose="020B0604020202020204" pitchFamily="34" charset="0"/>
              </a:rPr>
              <a:t>This operation is intermediate which enables us to call another stream operation</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map()</a:t>
            </a:r>
          </a:p>
          <a:p>
            <a:pPr lvl="1"/>
            <a:r>
              <a:rPr lang="en-US" sz="1600" dirty="0">
                <a:latin typeface="Arial" panose="020B0604020202020204" pitchFamily="34" charset="0"/>
                <a:cs typeface="Arial" panose="020B0604020202020204" pitchFamily="34" charset="0"/>
              </a:rPr>
              <a:t>Converts each element into another object via the given function.</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sorted()</a:t>
            </a:r>
          </a:p>
          <a:p>
            <a:pPr lvl="1"/>
            <a:r>
              <a:rPr lang="en-US" sz="1600" dirty="0">
                <a:latin typeface="Arial" panose="020B0604020202020204" pitchFamily="34" charset="0"/>
                <a:cs typeface="Arial" panose="020B0604020202020204" pitchFamily="34" charset="0"/>
              </a:rPr>
              <a:t>Returns a sorted view of the stream. </a:t>
            </a:r>
          </a:p>
          <a:p>
            <a:pPr lvl="1"/>
            <a:r>
              <a:rPr lang="en-US" sz="1600" dirty="0">
                <a:latin typeface="Arial" panose="020B0604020202020204" pitchFamily="34" charset="0"/>
                <a:cs typeface="Arial" panose="020B0604020202020204" pitchFamily="34" charset="0"/>
              </a:rPr>
              <a:t>The elements are sorted in natural order unless you pass a custom Comparator.</a:t>
            </a:r>
          </a:p>
          <a:p>
            <a:pPr lvl="1"/>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84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Core Operations - Terminal</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534400" cy="5105400"/>
          </a:xfrm>
        </p:spPr>
        <p:txBody>
          <a:bodyPr>
            <a:normAutofit/>
          </a:bodyPr>
          <a:lstStyle/>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err="1">
                <a:latin typeface="Arial" panose="020B0604020202020204" pitchFamily="34" charset="0"/>
                <a:cs typeface="Arial" panose="020B0604020202020204" pitchFamily="34" charset="0"/>
              </a:rPr>
              <a:t>forEach</a:t>
            </a:r>
            <a:r>
              <a:rPr lang="en-US" sz="1600" dirty="0">
                <a:latin typeface="Arial" panose="020B0604020202020204" pitchFamily="34" charset="0"/>
                <a:cs typeface="Arial" panose="020B0604020202020204" pitchFamily="34" charset="0"/>
              </a:rPr>
              <a:t>()</a:t>
            </a:r>
          </a:p>
          <a:p>
            <a:pPr lvl="1"/>
            <a:r>
              <a:rPr lang="en-US" sz="1600" dirty="0">
                <a:latin typeface="Arial" panose="020B0604020202020204" pitchFamily="34" charset="0"/>
                <a:cs typeface="Arial" panose="020B0604020202020204" pitchFamily="34" charset="0"/>
              </a:rPr>
              <a:t>Helps in iterating over all elements of a stream and perform some operation on each of them. </a:t>
            </a:r>
          </a:p>
          <a:p>
            <a:pPr lvl="1"/>
            <a:r>
              <a:rPr lang="en-US" sz="1600" dirty="0">
                <a:latin typeface="Arial" panose="020B0604020202020204" pitchFamily="34" charset="0"/>
                <a:cs typeface="Arial" panose="020B0604020202020204" pitchFamily="34" charset="0"/>
              </a:rPr>
              <a:t>The operation is passed as lambda expression parameter.</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collect()</a:t>
            </a:r>
          </a:p>
          <a:p>
            <a:pPr lvl="1"/>
            <a:r>
              <a:rPr lang="en-US" sz="1600" dirty="0" err="1">
                <a:latin typeface="Arial" panose="020B0604020202020204" pitchFamily="34" charset="0"/>
                <a:cs typeface="Arial" panose="020B0604020202020204" pitchFamily="34" charset="0"/>
              </a:rPr>
              <a:t>R</a:t>
            </a:r>
            <a:r>
              <a:rPr lang="en-US" sz="1600" u="sng" dirty="0" err="1">
                <a:latin typeface="Arial" panose="020B0604020202020204" pitchFamily="34" charset="0"/>
                <a:cs typeface="Arial" panose="020B0604020202020204" pitchFamily="34" charset="0"/>
              </a:rPr>
              <a:t>ecieve</a:t>
            </a:r>
            <a:r>
              <a:rPr lang="en-US" sz="1600" u="sng" dirty="0">
                <a:latin typeface="Arial" panose="020B0604020202020204" pitchFamily="34" charset="0"/>
                <a:cs typeface="Arial" panose="020B0604020202020204" pitchFamily="34" charset="0"/>
              </a:rPr>
              <a:t> elements from a stream </a:t>
            </a:r>
            <a:r>
              <a:rPr lang="en-US" sz="1600" dirty="0">
                <a:latin typeface="Arial" panose="020B0604020202020204" pitchFamily="34" charset="0"/>
                <a:cs typeface="Arial" panose="020B0604020202020204" pitchFamily="34" charset="0"/>
              </a:rPr>
              <a:t> and store them in a collection</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count()Returns</a:t>
            </a:r>
          </a:p>
          <a:p>
            <a:pPr lvl="1"/>
            <a:r>
              <a:rPr lang="en-US" sz="1600" dirty="0">
                <a:latin typeface="Arial" panose="020B0604020202020204" pitchFamily="34" charset="0"/>
                <a:cs typeface="Arial" panose="020B0604020202020204" pitchFamily="34" charset="0"/>
              </a:rPr>
              <a:t> the number of elements in the  stream as a long.</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 reduce()</a:t>
            </a:r>
          </a:p>
          <a:p>
            <a:pPr lvl="1"/>
            <a:r>
              <a:rPr lang="en-US" sz="1600" dirty="0">
                <a:latin typeface="Arial" panose="020B0604020202020204" pitchFamily="34" charset="0"/>
                <a:cs typeface="Arial" panose="020B0604020202020204" pitchFamily="34" charset="0"/>
              </a:rPr>
              <a:t>Performs a reduction on the elements of the stream with the given function. </a:t>
            </a:r>
          </a:p>
          <a:p>
            <a:pPr lvl="1"/>
            <a:r>
              <a:rPr lang="en-US" sz="1600" dirty="0">
                <a:latin typeface="Arial" panose="020B0604020202020204" pitchFamily="34" charset="0"/>
                <a:cs typeface="Arial" panose="020B0604020202020204" pitchFamily="34" charset="0"/>
              </a:rPr>
              <a:t> The result is an Optional holding the reduced value.</a:t>
            </a:r>
          </a:p>
        </p:txBody>
      </p:sp>
    </p:spTree>
    <p:extLst>
      <p:ext uri="{BB962C8B-B14F-4D97-AF65-F5344CB8AC3E}">
        <p14:creationId xmlns:p14="http://schemas.microsoft.com/office/powerpoint/2010/main" val="228581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collect</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534400" cy="5105400"/>
          </a:xfrm>
        </p:spPr>
        <p:txBody>
          <a:bodyPr>
            <a:normAutofit/>
          </a:bodyPr>
          <a:lstStyle/>
          <a:p>
            <a:pPr marL="0" indent="0">
              <a:buNone/>
            </a:pPr>
            <a:r>
              <a:rPr lang="en-US" sz="2000" dirty="0" err="1"/>
              <a:t>Stream.collect</a:t>
            </a:r>
            <a:r>
              <a:rPr lang="en-US" sz="2000" dirty="0"/>
              <a:t>() using Supplier, Accumulator and Combiner</a:t>
            </a:r>
          </a:p>
          <a:p>
            <a:r>
              <a:rPr lang="en-US" sz="1600" b="1" dirty="0"/>
              <a:t>supplier </a:t>
            </a:r>
            <a:r>
              <a:rPr lang="en-US" sz="1600" dirty="0"/>
              <a:t>: It creates a new result container which will be populated by accumulator and combiner and finally it will be returned by collect() method. In parallel processing the Supplier function will be called multiple times that will return fresh value each time. </a:t>
            </a:r>
          </a:p>
          <a:p>
            <a:r>
              <a:rPr lang="en-US" sz="1600" b="1" dirty="0"/>
              <a:t>accumulator </a:t>
            </a:r>
            <a:r>
              <a:rPr lang="en-US" sz="1600" dirty="0"/>
              <a:t>: It incorporates additional element into the result. </a:t>
            </a:r>
          </a:p>
          <a:p>
            <a:r>
              <a:rPr lang="en-US" sz="1600" b="1" dirty="0"/>
              <a:t>combiner </a:t>
            </a:r>
            <a:r>
              <a:rPr lang="en-US" sz="1600" dirty="0"/>
              <a:t>: It combines two values that must be compatible with accumulator. Combiner works in parallel processing.</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309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Parallel Stream</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534400" cy="5105400"/>
          </a:xfrm>
        </p:spPr>
        <p:txBody>
          <a:bodyPr>
            <a:normAutofit/>
          </a:bodyPr>
          <a:lstStyle/>
          <a:p>
            <a:r>
              <a:rPr lang="en-US" sz="1600" b="1" dirty="0" err="1"/>
              <a:t>Operatiosn</a:t>
            </a:r>
            <a:r>
              <a:rPr lang="en-US" sz="1600" b="1" dirty="0"/>
              <a:t> are </a:t>
            </a:r>
            <a:r>
              <a:rPr lang="en-US" sz="1600" b="1" dirty="0" err="1"/>
              <a:t>indepent</a:t>
            </a:r>
            <a:r>
              <a:rPr lang="en-US" sz="1600" b="1" dirty="0"/>
              <a:t> and associative. a op ( b op c) = (a op b) op c</a:t>
            </a:r>
          </a:p>
          <a:p>
            <a:r>
              <a:rPr lang="en-US" sz="1600" b="1" dirty="0">
                <a:latin typeface="Arial" panose="020B0604020202020204" pitchFamily="34" charset="0"/>
                <a:cs typeface="Arial" panose="020B0604020202020204" pitchFamily="34" charset="0"/>
              </a:rPr>
              <a:t>Either lots of data, or long processing per elements</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N * Q &gt; 10000</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N – no of elements  and Q – </a:t>
            </a:r>
            <a:r>
              <a:rPr lang="en-US" sz="1600" b="1" dirty="0" err="1">
                <a:latin typeface="Arial" panose="020B0604020202020204" pitchFamily="34" charset="0"/>
                <a:cs typeface="Arial" panose="020B0604020202020204" pitchFamily="34" charset="0"/>
              </a:rPr>
              <a:t>amout</a:t>
            </a:r>
            <a:r>
              <a:rPr lang="en-US" sz="1600" b="1" dirty="0">
                <a:latin typeface="Arial" panose="020B0604020202020204" pitchFamily="34" charset="0"/>
                <a:cs typeface="Arial" panose="020B0604020202020204" pitchFamily="34" charset="0"/>
              </a:rPr>
              <a:t> of time taken</a:t>
            </a:r>
          </a:p>
          <a:p>
            <a:r>
              <a:rPr lang="en-US" sz="1600" b="1" dirty="0">
                <a:latin typeface="Arial" panose="020B0604020202020204" pitchFamily="34" charset="0"/>
                <a:cs typeface="Arial" panose="020B0604020202020204" pitchFamily="34" charset="0"/>
              </a:rPr>
              <a:t>Data easy to partition</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Array are good ,linked lists are bad.</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713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Null – What is it??</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7772400" cy="1752600"/>
          </a:xfrm>
        </p:spPr>
        <p:txBody>
          <a:bodyPr>
            <a:noAutofit/>
          </a:bodyPr>
          <a:lstStyle/>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Means – absence of a value</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Field members of objects set to null</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Dereferencing objects pointing to null</a:t>
            </a:r>
          </a:p>
          <a:p>
            <a:pPr marL="1371600" lvl="3" indent="0">
              <a:buNone/>
            </a:pPr>
            <a:r>
              <a:rPr lang="en-US" dirty="0">
                <a:latin typeface="Arial" panose="020B0604020202020204" pitchFamily="34" charset="0"/>
                <a:cs typeface="Arial" panose="020B0604020202020204" pitchFamily="34" charset="0"/>
              </a:rPr>
              <a:t>		</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371600" y="2971800"/>
            <a:ext cx="6323078" cy="923330"/>
          </a:xfrm>
          <a:prstGeom prst="rect">
            <a:avLst/>
          </a:prstGeom>
          <a:noFill/>
        </p:spPr>
        <p:txBody>
          <a:bodyPr wrap="none" rtlCol="0">
            <a:spAutoFit/>
          </a:bodyPr>
          <a:lstStyle/>
          <a:p>
            <a:pPr marL="0" lvl="3"/>
            <a:r>
              <a:rPr lang="en-US" sz="3600" dirty="0">
                <a:latin typeface="Arial" panose="020B0604020202020204" pitchFamily="34" charset="0"/>
                <a:cs typeface="Arial" panose="020B0604020202020204" pitchFamily="34" charset="0"/>
              </a:rPr>
              <a:t>NULL POINTER EXCEPTION</a:t>
            </a:r>
          </a:p>
          <a:p>
            <a:endParaRPr lang="en-US" dirty="0"/>
          </a:p>
        </p:txBody>
      </p:sp>
      <p:sp>
        <p:nvSpPr>
          <p:cNvPr id="6" name="TextBox 5"/>
          <p:cNvSpPr txBox="1"/>
          <p:nvPr/>
        </p:nvSpPr>
        <p:spPr>
          <a:xfrm>
            <a:off x="1654790" y="4114800"/>
            <a:ext cx="5812810"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What if system gives a way to handle this</a:t>
            </a:r>
          </a:p>
        </p:txBody>
      </p:sp>
    </p:spTree>
    <p:extLst>
      <p:ext uri="{BB962C8B-B14F-4D97-AF65-F5344CB8AC3E}">
        <p14:creationId xmlns:p14="http://schemas.microsoft.com/office/powerpoint/2010/main" val="161868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Java 8 Comes Up with </a:t>
            </a:r>
            <a:r>
              <a:rPr lang="en-US" sz="2400" dirty="0" err="1">
                <a:latin typeface="Arial" panose="020B0604020202020204" pitchFamily="34" charset="0"/>
                <a:cs typeface="Arial" panose="020B0604020202020204" pitchFamily="34" charset="0"/>
              </a:rPr>
              <a:t>Optionals</a:t>
            </a:r>
            <a:r>
              <a:rPr lang="en-US" sz="2400" dirty="0">
                <a:latin typeface="Arial" panose="020B0604020202020204" pitchFamily="34" charset="0"/>
                <a:cs typeface="Arial" panose="020B0604020202020204" pitchFamily="34" charset="0"/>
              </a:rPr>
              <a:t> API</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534400" cy="5105400"/>
          </a:xfrm>
        </p:spPr>
        <p:txBody>
          <a:bodyPr>
            <a:normAutofit/>
          </a:bodyPr>
          <a:lstStyle/>
          <a:p>
            <a:r>
              <a:rPr lang="en-US" sz="1600" dirty="0">
                <a:latin typeface="Arial" panose="020B0604020202020204" pitchFamily="34" charset="0"/>
                <a:cs typeface="Arial" panose="020B0604020202020204" pitchFamily="34" charset="0"/>
              </a:rPr>
              <a:t>New container type that wraps a single value, if the value is available.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Conveys the meaning that the value might be absent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Attempt to reduce the number of NPE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be used as return type </a:t>
            </a:r>
          </a:p>
          <a:p>
            <a:endParaRPr lang="en-US"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Java.util.Optional</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681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Optional Methods</a:t>
            </a:r>
            <a:endParaRPr lang="en-IN" sz="24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5102963"/>
              </p:ext>
            </p:extLst>
          </p:nvPr>
        </p:nvGraphicFramePr>
        <p:xfrm>
          <a:off x="457200" y="838200"/>
          <a:ext cx="7924800" cy="5242560"/>
        </p:xfrm>
        <a:graphic>
          <a:graphicData uri="http://schemas.openxmlformats.org/drawingml/2006/table">
            <a:tbl>
              <a:tblPr firstRow="1" bandRow="1">
                <a:tableStyleId>{5940675A-B579-460E-94D1-54222C63F5DA}</a:tableStyleId>
              </a:tblPr>
              <a:tblGrid>
                <a:gridCol w="2278380">
                  <a:extLst>
                    <a:ext uri="{9D8B030D-6E8A-4147-A177-3AD203B41FA5}">
                      <a16:colId xmlns:a16="http://schemas.microsoft.com/office/drawing/2014/main" val="20000"/>
                    </a:ext>
                  </a:extLst>
                </a:gridCol>
                <a:gridCol w="5646420">
                  <a:extLst>
                    <a:ext uri="{9D8B030D-6E8A-4147-A177-3AD203B41FA5}">
                      <a16:colId xmlns:a16="http://schemas.microsoft.com/office/drawing/2014/main" val="20001"/>
                    </a:ext>
                  </a:extLst>
                </a:gridCol>
              </a:tblGrid>
              <a:tr h="381000">
                <a:tc>
                  <a:txBody>
                    <a:bodyPr/>
                    <a:lstStyle/>
                    <a:p>
                      <a:pPr lvl="0" algn="l"/>
                      <a:r>
                        <a:rPr lang="en-US" sz="1600" dirty="0">
                          <a:latin typeface="Arial" panose="020B0604020202020204" pitchFamily="34" charset="0"/>
                          <a:cs typeface="Arial" panose="020B0604020202020204" pitchFamily="34" charset="0"/>
                        </a:rPr>
                        <a:t>Of(T t)</a:t>
                      </a:r>
                    </a:p>
                  </a:txBody>
                  <a:tcPr/>
                </a:tc>
                <a:tc>
                  <a:txBody>
                    <a:bodyPr/>
                    <a:lstStyle/>
                    <a:p>
                      <a:pPr lvl="0" algn="l"/>
                      <a:r>
                        <a:rPr lang="en-US" sz="1600" dirty="0">
                          <a:latin typeface="Arial" panose="020B0604020202020204" pitchFamily="34" charset="0"/>
                          <a:cs typeface="Arial" panose="020B0604020202020204" pitchFamily="34" charset="0"/>
                        </a:rPr>
                        <a:t>Optional with a non-null</a:t>
                      </a:r>
                      <a:r>
                        <a:rPr lang="en-US" sz="1600" baseline="0" dirty="0">
                          <a:latin typeface="Arial" panose="020B0604020202020204" pitchFamily="34" charset="0"/>
                          <a:cs typeface="Arial" panose="020B0604020202020204" pitchFamily="34" charset="0"/>
                        </a:rPr>
                        <a:t> value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81000">
                <a:tc>
                  <a:txBody>
                    <a:bodyPr/>
                    <a:lstStyle/>
                    <a:p>
                      <a:pPr lvl="0" algn="l"/>
                      <a:r>
                        <a:rPr lang="en-US" sz="1600" dirty="0" err="1">
                          <a:latin typeface="Arial" panose="020B0604020202020204" pitchFamily="34" charset="0"/>
                          <a:cs typeface="Arial" panose="020B0604020202020204" pitchFamily="34" charset="0"/>
                        </a:rPr>
                        <a:t>ofNullable</a:t>
                      </a:r>
                      <a:r>
                        <a:rPr lang="en-US" sz="1600" dirty="0">
                          <a:latin typeface="Arial" panose="020B0604020202020204" pitchFamily="34" charset="0"/>
                          <a:cs typeface="Arial" panose="020B0604020202020204" pitchFamily="34" charset="0"/>
                        </a:rPr>
                        <a:t>(T t)</a:t>
                      </a:r>
                    </a:p>
                  </a:txBody>
                  <a:tcPr/>
                </a:tc>
                <a:tc>
                  <a:txBody>
                    <a:bodyPr/>
                    <a:lstStyle/>
                    <a:p>
                      <a:pPr lvl="0" algn="l"/>
                      <a:r>
                        <a:rPr lang="en-US" sz="1600" dirty="0">
                          <a:latin typeface="Arial" panose="020B0604020202020204" pitchFamily="34" charset="0"/>
                          <a:cs typeface="Arial" panose="020B0604020202020204" pitchFamily="34" charset="0"/>
                        </a:rPr>
                        <a:t>Optional object that may hold a null value</a:t>
                      </a:r>
                    </a:p>
                  </a:txBody>
                  <a:tcPr/>
                </a:tc>
                <a:extLst>
                  <a:ext uri="{0D108BD9-81ED-4DB2-BD59-A6C34878D82A}">
                    <a16:rowId xmlns:a16="http://schemas.microsoft.com/office/drawing/2014/main" val="10001"/>
                  </a:ext>
                </a:extLst>
              </a:tr>
              <a:tr h="381000">
                <a:tc>
                  <a:txBody>
                    <a:bodyPr/>
                    <a:lstStyle/>
                    <a:p>
                      <a:pPr lvl="0" algn="l"/>
                      <a:r>
                        <a:rPr lang="en-US" sz="1600" dirty="0">
                          <a:latin typeface="Arial" panose="020B0604020202020204" pitchFamily="34" charset="0"/>
                          <a:cs typeface="Arial" panose="020B0604020202020204" pitchFamily="34" charset="0"/>
                        </a:rPr>
                        <a:t>Empty()</a:t>
                      </a:r>
                    </a:p>
                  </a:txBody>
                  <a:tcPr/>
                </a:tc>
                <a:tc>
                  <a:txBody>
                    <a:bodyPr/>
                    <a:lstStyle/>
                    <a:p>
                      <a:pPr lvl="0" algn="l"/>
                      <a:r>
                        <a:rPr lang="en-US" sz="1600" dirty="0">
                          <a:latin typeface="Arial" panose="020B0604020202020204" pitchFamily="34" charset="0"/>
                          <a:cs typeface="Arial" panose="020B0604020202020204" pitchFamily="34" charset="0"/>
                        </a:rPr>
                        <a:t>Empty optional</a:t>
                      </a:r>
                    </a:p>
                  </a:txBody>
                  <a:tcPr/>
                </a:tc>
                <a:extLst>
                  <a:ext uri="{0D108BD9-81ED-4DB2-BD59-A6C34878D82A}">
                    <a16:rowId xmlns:a16="http://schemas.microsoft.com/office/drawing/2014/main" val="10002"/>
                  </a:ext>
                </a:extLst>
              </a:tr>
              <a:tr h="381000">
                <a:tc>
                  <a:txBody>
                    <a:bodyPr/>
                    <a:lstStyle/>
                    <a:p>
                      <a:pPr lvl="0" algn="l"/>
                      <a:r>
                        <a:rPr lang="en-US" sz="1600" dirty="0" err="1">
                          <a:latin typeface="Arial" panose="020B0604020202020204" pitchFamily="34" charset="0"/>
                          <a:cs typeface="Arial" panose="020B0604020202020204" pitchFamily="34" charset="0"/>
                        </a:rPr>
                        <a:t>ifPresent</a:t>
                      </a:r>
                      <a:r>
                        <a:rPr lang="en-US" sz="1600" dirty="0">
                          <a:latin typeface="Arial" panose="020B0604020202020204" pitchFamily="34" charset="0"/>
                          <a:cs typeface="Arial" panose="020B060402020202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Which returns true if a value is present in the optional</a:t>
                      </a:r>
                    </a:p>
                  </a:txBody>
                  <a:tcPr/>
                </a:tc>
                <a:extLst>
                  <a:ext uri="{0D108BD9-81ED-4DB2-BD59-A6C34878D82A}">
                    <a16:rowId xmlns:a16="http://schemas.microsoft.com/office/drawing/2014/main" val="10003"/>
                  </a:ext>
                </a:extLst>
              </a:tr>
              <a:tr h="914400">
                <a:tc>
                  <a:txBody>
                    <a:bodyPr/>
                    <a:lstStyle/>
                    <a:p>
                      <a:pPr lvl="0" algn="l"/>
                      <a:r>
                        <a:rPr lang="en-US" sz="1600" dirty="0">
                          <a:latin typeface="Arial" panose="020B0604020202020204" pitchFamily="34" charset="0"/>
                          <a:cs typeface="Arial" panose="020B0604020202020204" pitchFamily="34" charset="0"/>
                        </a:rPr>
                        <a:t>get()</a:t>
                      </a:r>
                    </a:p>
                  </a:txBody>
                  <a:tcPr/>
                </a:tc>
                <a:tc>
                  <a:txBody>
                    <a:bodyPr/>
                    <a:lstStyle/>
                    <a:p>
                      <a:pPr lvl="0" algn="l">
                        <a:buFont typeface="Arial" panose="020B0604020202020204" pitchFamily="34" charset="0"/>
                        <a:buNone/>
                      </a:pPr>
                      <a:r>
                        <a:rPr lang="en-US" sz="1600" dirty="0">
                          <a:latin typeface="Arial" panose="020B0604020202020204" pitchFamily="34" charset="0"/>
                          <a:cs typeface="Arial" panose="020B0604020202020204" pitchFamily="34" charset="0"/>
                        </a:rPr>
                        <a:t>Which returns a reference to the item contained in the optional object, if</a:t>
                      </a:r>
                    </a:p>
                    <a:p>
                      <a:pPr lvl="0" algn="l">
                        <a:buFont typeface="Arial" panose="020B0604020202020204" pitchFamily="34" charset="0"/>
                        <a:buNone/>
                      </a:pPr>
                      <a:r>
                        <a:rPr lang="en-US" sz="1600" dirty="0">
                          <a:latin typeface="Arial" panose="020B0604020202020204" pitchFamily="34" charset="0"/>
                          <a:cs typeface="Arial" panose="020B0604020202020204" pitchFamily="34" charset="0"/>
                        </a:rPr>
                        <a:t>present, otherwise throws a </a:t>
                      </a:r>
                      <a:r>
                        <a:rPr lang="en-US" sz="1600" dirty="0" err="1">
                          <a:latin typeface="Arial" panose="020B0604020202020204" pitchFamily="34" charset="0"/>
                          <a:cs typeface="Arial" panose="020B0604020202020204" pitchFamily="34" charset="0"/>
                        </a:rPr>
                        <a:t>NoSuchElementException</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4"/>
                  </a:ext>
                </a:extLst>
              </a:tr>
              <a:tr h="914400">
                <a:tc>
                  <a:txBody>
                    <a:bodyPr/>
                    <a:lstStyle/>
                    <a:p>
                      <a:pPr lvl="0" algn="l">
                        <a:buFont typeface="Arial" panose="020B0604020202020204" pitchFamily="34" charset="0"/>
                        <a:buNone/>
                      </a:pPr>
                      <a:r>
                        <a:rPr lang="en-US" sz="1600" dirty="0" err="1">
                          <a:latin typeface="Arial" panose="020B0604020202020204" pitchFamily="34" charset="0"/>
                          <a:cs typeface="Arial" panose="020B0604020202020204" pitchFamily="34" charset="0"/>
                        </a:rPr>
                        <a:t>ifPresent</a:t>
                      </a:r>
                      <a:r>
                        <a:rPr lang="en-US" sz="1600" dirty="0">
                          <a:latin typeface="Arial" panose="020B0604020202020204" pitchFamily="34" charset="0"/>
                          <a:cs typeface="Arial" panose="020B0604020202020204" pitchFamily="34" charset="0"/>
                        </a:rPr>
                        <a:t>(Consumer&lt;T&gt;</a:t>
                      </a:r>
                      <a:r>
                        <a:rPr lang="en-US" sz="1600" baseline="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consumer)</a:t>
                      </a:r>
                    </a:p>
                    <a:p>
                      <a:pPr lvl="0" algn="l"/>
                      <a:endParaRPr lang="en-US" sz="1600" dirty="0">
                        <a:latin typeface="Arial" panose="020B0604020202020204" pitchFamily="34" charset="0"/>
                        <a:cs typeface="Arial" panose="020B0604020202020204" pitchFamily="34" charset="0"/>
                      </a:endParaRPr>
                    </a:p>
                  </a:txBody>
                  <a:tcPr/>
                </a:tc>
                <a:tc>
                  <a:txBody>
                    <a:bodyPr/>
                    <a:lstStyle/>
                    <a:p>
                      <a:pPr lvl="0" algn="l">
                        <a:buFont typeface="Arial" panose="020B0604020202020204" pitchFamily="34" charset="0"/>
                        <a:buNone/>
                      </a:pPr>
                      <a:r>
                        <a:rPr lang="en-US" sz="1600" dirty="0">
                          <a:latin typeface="Arial" panose="020B0604020202020204" pitchFamily="34" charset="0"/>
                          <a:cs typeface="Arial" panose="020B0604020202020204" pitchFamily="34" charset="0"/>
                        </a:rPr>
                        <a:t>Which </a:t>
                      </a:r>
                      <a:r>
                        <a:rPr lang="en-US" sz="1600" dirty="0" err="1">
                          <a:latin typeface="Arial" panose="020B0604020202020204" pitchFamily="34" charset="0"/>
                          <a:cs typeface="Arial" panose="020B0604020202020204" pitchFamily="34" charset="0"/>
                        </a:rPr>
                        <a:t>passess</a:t>
                      </a:r>
                      <a:r>
                        <a:rPr lang="en-US" sz="1600" dirty="0">
                          <a:latin typeface="Arial" panose="020B0604020202020204" pitchFamily="34" charset="0"/>
                          <a:cs typeface="Arial" panose="020B0604020202020204" pitchFamily="34" charset="0"/>
                        </a:rPr>
                        <a:t> the optional value, if present, to the provided Consumer (which could be implemented through a lambda expression or method reference).</a:t>
                      </a:r>
                    </a:p>
                  </a:txBody>
                  <a:tcPr/>
                </a:tc>
                <a:extLst>
                  <a:ext uri="{0D108BD9-81ED-4DB2-BD59-A6C34878D82A}">
                    <a16:rowId xmlns:a16="http://schemas.microsoft.com/office/drawing/2014/main" val="10005"/>
                  </a:ext>
                </a:extLst>
              </a:tr>
              <a:tr h="411319">
                <a:tc>
                  <a:txBody>
                    <a:bodyPr/>
                    <a:lstStyle/>
                    <a:p>
                      <a:pPr lvl="0" algn="l"/>
                      <a:r>
                        <a:rPr lang="en-US" sz="1600" dirty="0" err="1">
                          <a:latin typeface="Arial" panose="020B0604020202020204" pitchFamily="34" charset="0"/>
                          <a:cs typeface="Arial" panose="020B0604020202020204" pitchFamily="34" charset="0"/>
                        </a:rPr>
                        <a:t>orElse</a:t>
                      </a:r>
                      <a:r>
                        <a:rPr lang="en-US" sz="1600" dirty="0">
                          <a:latin typeface="Arial" panose="020B0604020202020204" pitchFamily="34" charset="0"/>
                          <a:cs typeface="Arial" panose="020B0604020202020204" pitchFamily="34" charset="0"/>
                        </a:rPr>
                        <a:t>(T other)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Which returns the value, if present, otherwise returns the value in other.</a:t>
                      </a:r>
                    </a:p>
                    <a:p>
                      <a:pPr lvl="0" algn="l"/>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411319">
                <a:tc>
                  <a:txBody>
                    <a:bodyPr/>
                    <a:lstStyle/>
                    <a:p>
                      <a:pPr>
                        <a:buFont typeface="Arial" panose="020B0604020202020204" pitchFamily="34" charset="0"/>
                        <a:buNone/>
                      </a:pPr>
                      <a:r>
                        <a:rPr lang="en-US" sz="1600" dirty="0" err="1">
                          <a:latin typeface="Arial" panose="020B0604020202020204" pitchFamily="34" charset="0"/>
                          <a:cs typeface="Arial" panose="020B0604020202020204" pitchFamily="34" charset="0"/>
                        </a:rPr>
                        <a:t>orElseThrow</a:t>
                      </a:r>
                      <a:r>
                        <a:rPr lang="en-US" sz="1600" dirty="0">
                          <a:latin typeface="Arial" panose="020B0604020202020204" pitchFamily="34" charset="0"/>
                          <a:cs typeface="Arial" panose="020B0604020202020204" pitchFamily="34" charset="0"/>
                        </a:rPr>
                        <a:t>(Supplier&lt;T&gt;</a:t>
                      </a:r>
                      <a:r>
                        <a:rPr lang="en-US" sz="1600" baseline="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exceptionSupplier</a:t>
                      </a:r>
                      <a:r>
                        <a:rPr lang="en-US" sz="1600" dirty="0">
                          <a:latin typeface="Arial" panose="020B0604020202020204" pitchFamily="34" charset="0"/>
                          <a:cs typeface="Arial" panose="020B0604020202020204" pitchFamily="34" charset="0"/>
                        </a:rPr>
                        <a:t>)</a:t>
                      </a:r>
                    </a:p>
                    <a:p>
                      <a:pPr lvl="0" algn="l"/>
                      <a:endParaRPr lang="en-US" sz="1600" dirty="0">
                        <a:latin typeface="Arial" panose="020B0604020202020204" pitchFamily="34" charset="0"/>
                        <a:cs typeface="Arial" panose="020B0604020202020204" pitchFamily="34" charset="0"/>
                      </a:endParaRPr>
                    </a:p>
                  </a:txBody>
                  <a:tcPr/>
                </a:tc>
                <a:tc>
                  <a:txBody>
                    <a:bodyPr/>
                    <a:lstStyle/>
                    <a:p>
                      <a:pPr>
                        <a:buFont typeface="Arial" panose="020B0604020202020204" pitchFamily="34" charset="0"/>
                        <a:buNone/>
                      </a:pPr>
                      <a:r>
                        <a:rPr lang="en-US" sz="1600" dirty="0">
                          <a:latin typeface="Arial" panose="020B0604020202020204" pitchFamily="34" charset="0"/>
                          <a:cs typeface="Arial" panose="020B0604020202020204" pitchFamily="34" charset="0"/>
                        </a:rPr>
                        <a:t>Which returns the value if present, otherwise throws the </a:t>
                      </a:r>
                      <a:r>
                        <a:rPr lang="en-US" sz="1600">
                          <a:latin typeface="Arial" panose="020B0604020202020204" pitchFamily="34" charset="0"/>
                          <a:cs typeface="Arial" panose="020B0604020202020204" pitchFamily="34" charset="0"/>
                        </a:rPr>
                        <a:t>exception provided by </a:t>
                      </a:r>
                      <a:r>
                        <a:rPr lang="en-US" sz="1600" dirty="0">
                          <a:latin typeface="Arial" panose="020B0604020202020204" pitchFamily="34" charset="0"/>
                          <a:cs typeface="Arial" panose="020B0604020202020204" pitchFamily="34" charset="0"/>
                        </a:rPr>
                        <a:t>the Supplier (which could be implemented with a lambda </a:t>
                      </a:r>
                      <a:r>
                        <a:rPr lang="en-US" sz="1600">
                          <a:latin typeface="Arial" panose="020B0604020202020204" pitchFamily="34" charset="0"/>
                          <a:cs typeface="Arial" panose="020B0604020202020204" pitchFamily="34" charset="0"/>
                        </a:rPr>
                        <a:t>expression or method reference).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18681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Journey Continued……</a:t>
            </a:r>
            <a:endParaRPr lang="en-IN" sz="2400" dirty="0">
              <a:latin typeface="Arial" panose="020B0604020202020204" pitchFamily="34" charset="0"/>
              <a:cs typeface="Arial" panose="020B0604020202020204" pitchFamily="34" charset="0"/>
            </a:endParaRPr>
          </a:p>
        </p:txBody>
      </p:sp>
      <p:sp>
        <p:nvSpPr>
          <p:cNvPr id="5" name="TextBox 4"/>
          <p:cNvSpPr txBox="1"/>
          <p:nvPr/>
        </p:nvSpPr>
        <p:spPr>
          <a:xfrm>
            <a:off x="1143000" y="1371600"/>
            <a:ext cx="670560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 Methods</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Static Methods</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Method References</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Stream API</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Optionals</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84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371600"/>
            <a:ext cx="3914280" cy="533400"/>
          </a:xfrm>
        </p:spPr>
        <p:txBody>
          <a:bodyPr/>
          <a:lstStyle/>
          <a:p>
            <a:pPr algn="ctr"/>
            <a:r>
              <a:rPr lang="en-US" dirty="0"/>
              <a:t>Thank you !</a:t>
            </a:r>
            <a:endParaRPr lang="en-IN" dirty="0"/>
          </a:p>
        </p:txBody>
      </p:sp>
      <p:pic>
        <p:nvPicPr>
          <p:cNvPr id="4098" name="Picture 2" descr="http://www.eclipse.org/xtend/images/java8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2263521"/>
            <a:ext cx="2590800" cy="276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6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62480" cy="576000"/>
          </a:xfrm>
        </p:spPr>
        <p:txBody>
          <a:bodyPr/>
          <a:lstStyle/>
          <a:p>
            <a:r>
              <a:rPr lang="en-US" sz="2400" dirty="0">
                <a:latin typeface="Arial" panose="020B0604020202020204" pitchFamily="34" charset="0"/>
                <a:cs typeface="Arial" panose="020B0604020202020204" pitchFamily="34" charset="0"/>
              </a:rPr>
              <a:t>Interfaces In Java…. </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
        <p:nvSpPr>
          <p:cNvPr id="5" name="TextBox 4"/>
          <p:cNvSpPr txBox="1"/>
          <p:nvPr/>
        </p:nvSpPr>
        <p:spPr>
          <a:xfrm>
            <a:off x="863618" y="1030069"/>
            <a:ext cx="7213582"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Problem with existing interfaces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Addition of methods in interface – Change in implementing classes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Interfaces tightly coupled with the </a:t>
            </a:r>
            <a:r>
              <a:rPr lang="en-US" sz="1600" dirty="0" err="1">
                <a:latin typeface="Arial" panose="020B0604020202020204" pitchFamily="34" charset="0"/>
                <a:cs typeface="Arial" panose="020B0604020202020204" pitchFamily="34" charset="0"/>
              </a:rPr>
              <a:t>implementor</a:t>
            </a:r>
            <a:r>
              <a:rPr lang="en-US" sz="1600" dirty="0">
                <a:latin typeface="Arial" panose="020B0604020202020204" pitchFamily="34" charset="0"/>
                <a:cs typeface="Arial" panose="020B0604020202020204" pitchFamily="34" charset="0"/>
              </a:rPr>
              <a:t> classes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Interfaces contained method declarations not definitions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Multiple interface implementation allowed to resolve ambiguity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Two interfaces with same method names implemented by a single class </a:t>
            </a:r>
            <a:r>
              <a:rPr lang="en-US" sz="1600" dirty="0" err="1">
                <a:latin typeface="Arial" panose="020B0604020202020204" pitchFamily="34" charset="0"/>
                <a:cs typeface="Arial" panose="020B0604020202020204" pitchFamily="34" charset="0"/>
              </a:rPr>
              <a:t>ambigious</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Solution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Default/Static Methods in interfaces</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6324600" cy="576000"/>
          </a:xfrm>
        </p:spPr>
        <p:txBody>
          <a:bodyPr/>
          <a:lstStyle/>
          <a:p>
            <a:r>
              <a:rPr lang="en-US" sz="2400" dirty="0">
                <a:latin typeface="Arial" panose="020B0604020202020204" pitchFamily="34" charset="0"/>
                <a:cs typeface="Arial" panose="020B0604020202020204" pitchFamily="34" charset="0"/>
              </a:rPr>
              <a:t>Default/Static Methods</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914400" y="990600"/>
            <a:ext cx="6705600"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Provides backward compatibility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Concept of Virtual Extension Methods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Makes interfaces more like abstract classes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 implementation methods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 methods can be overridden</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Static methods cannot  be </a:t>
            </a:r>
            <a:r>
              <a:rPr lang="en-US" sz="1600" dirty="0" err="1">
                <a:latin typeface="Arial" panose="020B0604020202020204" pitchFamily="34" charset="0"/>
                <a:cs typeface="Arial" panose="020B0604020202020204" pitchFamily="34" charset="0"/>
              </a:rPr>
              <a:t>overriden</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Methods are preceded by default/static keyword with the body</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pic>
        <p:nvPicPr>
          <p:cNvPr id="1030" name="Picture 6" descr="C:\Users\shalinim\AppData\Local\Microsoft\Windows\Temporary Internet Files\Content.IE5\BXDO43AG\MC9004344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200" y="76200"/>
            <a:ext cx="16256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54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 default/static method</a:t>
            </a:r>
            <a:endParaRPr lang="en-IN" sz="2400" dirty="0">
              <a:latin typeface="Arial" panose="020B0604020202020204" pitchFamily="34" charset="0"/>
              <a:cs typeface="Arial" panose="020B0604020202020204" pitchFamily="34" charset="0"/>
            </a:endParaRPr>
          </a:p>
        </p:txBody>
      </p:sp>
      <p:sp>
        <p:nvSpPr>
          <p:cNvPr id="10" name="Rectangle 9"/>
          <p:cNvSpPr/>
          <p:nvPr/>
        </p:nvSpPr>
        <p:spPr>
          <a:xfrm>
            <a:off x="1066800" y="990600"/>
            <a:ext cx="6934200" cy="353943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interface Person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//adds a java 8 default method </a:t>
            </a:r>
          </a:p>
          <a:p>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sayHello</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there!"); </a:t>
            </a:r>
          </a:p>
          <a:p>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static void </a:t>
            </a:r>
            <a:r>
              <a:rPr lang="en-US" sz="1600" dirty="0" err="1">
                <a:latin typeface="Arial" panose="020B0604020202020204" pitchFamily="34" charset="0"/>
                <a:cs typeface="Arial" panose="020B0604020202020204" pitchFamily="34" charset="0"/>
              </a:rPr>
              <a:t>sayBye</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(“Bye there!");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40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Method/Constructor References</a:t>
            </a:r>
            <a:endParaRPr lang="en-IN" sz="2400" dirty="0">
              <a:latin typeface="Arial" panose="020B0604020202020204" pitchFamily="34" charset="0"/>
              <a:cs typeface="Arial" panose="020B0604020202020204" pitchFamily="34" charset="0"/>
            </a:endParaRPr>
          </a:p>
        </p:txBody>
      </p:sp>
      <p:sp>
        <p:nvSpPr>
          <p:cNvPr id="8" name="Rectangle 7"/>
          <p:cNvSpPr/>
          <p:nvPr/>
        </p:nvSpPr>
        <p:spPr>
          <a:xfrm>
            <a:off x="762000" y="1021140"/>
            <a:ext cx="6477000" cy="3046988"/>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Lambdas provide implementation shortcut for Functional Interfaces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Method/Constructor References provide syntactic shortcuts from existing methods/constructor</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symbol is used to refer the methods or constructors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29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Kinds Of Method References</a:t>
            </a:r>
            <a:endParaRPr lang="en-IN" sz="2400" dirty="0">
              <a:latin typeface="Arial" panose="020B0604020202020204" pitchFamily="34" charset="0"/>
              <a:cs typeface="Arial" panose="020B060402020202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467473173"/>
              </p:ext>
            </p:extLst>
          </p:nvPr>
        </p:nvGraphicFramePr>
        <p:xfrm>
          <a:off x="914400" y="1219200"/>
          <a:ext cx="7315200" cy="4112130"/>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414150">
                <a:tc>
                  <a:txBody>
                    <a:bodyPr/>
                    <a:lstStyle/>
                    <a:p>
                      <a:r>
                        <a:rPr lang="en-US" dirty="0">
                          <a:latin typeface="Arial" panose="020B0604020202020204" pitchFamily="34" charset="0"/>
                          <a:cs typeface="Arial" panose="020B0604020202020204" pitchFamily="34" charset="0"/>
                        </a:rPr>
                        <a:t>Kind Of Method</a:t>
                      </a:r>
                      <a:r>
                        <a:rPr lang="en-US" baseline="0" dirty="0">
                          <a:latin typeface="Arial" panose="020B0604020202020204" pitchFamily="34" charset="0"/>
                          <a:cs typeface="Arial" panose="020B0604020202020204" pitchFamily="34" charset="0"/>
                        </a:rPr>
                        <a:t> Reference</a:t>
                      </a:r>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latin typeface="Arial" panose="020B0604020202020204" pitchFamily="34" charset="0"/>
                          <a:cs typeface="Arial" panose="020B0604020202020204" pitchFamily="34" charset="0"/>
                        </a:rPr>
                        <a:t>Syntax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latin typeface="Arial" panose="020B0604020202020204" pitchFamily="34" charset="0"/>
                          <a:cs typeface="Arial" panose="020B0604020202020204" pitchFamily="34" charset="0"/>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714834">
                <a:tc>
                  <a:txBody>
                    <a:bodyPr/>
                    <a:lstStyle/>
                    <a:p>
                      <a:r>
                        <a:rPr lang="en-US" sz="1600" dirty="0">
                          <a:latin typeface="Arial" panose="020B0604020202020204" pitchFamily="34" charset="0"/>
                          <a:cs typeface="Arial" panose="020B0604020202020204" pitchFamily="34" charset="0"/>
                        </a:rPr>
                        <a:t>Reference to a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latin typeface="Arial" panose="020B0604020202020204" pitchFamily="34" charset="0"/>
                          <a:cs typeface="Arial" panose="020B0604020202020204" pitchFamily="34" charset="0"/>
                        </a:rPr>
                        <a:t>className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staticMethodName</a:t>
                      </a:r>
                      <a:r>
                        <a:rPr lang="en-US" sz="1600" dirty="0">
                          <a:latin typeface="Arial" panose="020B0604020202020204" pitchFamily="34" charset="0"/>
                          <a:cs typeface="Arial" panose="020B0604020202020204" pitchFamily="34" charset="0"/>
                        </a:rPr>
                        <a:t>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String::</a:t>
                      </a:r>
                      <a:r>
                        <a:rPr lang="en-US" sz="1600" dirty="0" err="1">
                          <a:latin typeface="Arial" panose="020B0604020202020204" pitchFamily="34" charset="0"/>
                          <a:cs typeface="Arial" panose="020B0604020202020204" pitchFamily="34" charset="0"/>
                        </a:rPr>
                        <a:t>valueOf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21191">
                <a:tc>
                  <a:txBody>
                    <a:bodyPr/>
                    <a:lstStyle/>
                    <a:p>
                      <a:r>
                        <a:rPr lang="en-US" sz="1600" dirty="0"/>
                        <a:t>Reference to a bound non-static</a:t>
                      </a:r>
                    </a:p>
                    <a:p>
                      <a:r>
                        <a:rPr lang="en-US" sz="1600" dirty="0"/>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objectName</a:t>
                      </a:r>
                      <a:r>
                        <a:rPr lang="en-US" sz="1600" dirty="0"/>
                        <a:t>::</a:t>
                      </a:r>
                      <a:r>
                        <a:rPr lang="en-US" sz="1600" dirty="0" err="1"/>
                        <a:t>instanceMethodName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s::toString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21191">
                <a:tc>
                  <a:txBody>
                    <a:bodyPr/>
                    <a:lstStyle/>
                    <a:p>
                      <a:r>
                        <a:rPr lang="en-US" sz="1600" dirty="0"/>
                        <a:t>Reference to a unbound non-static</a:t>
                      </a:r>
                    </a:p>
                    <a:p>
                      <a:r>
                        <a:rPr lang="en-US" sz="1600" dirty="0"/>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className</a:t>
                      </a:r>
                      <a:r>
                        <a:rPr lang="en-US" sz="1600" dirty="0"/>
                        <a:t>::</a:t>
                      </a:r>
                      <a:r>
                        <a:rPr lang="en-US" sz="1600" dirty="0" err="1"/>
                        <a:t>instanceMethodName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Object::</a:t>
                      </a:r>
                      <a:r>
                        <a:rPr lang="en-US" sz="1600" dirty="0" err="1"/>
                        <a:t>toString</a:t>
                      </a:r>
                      <a:endParaRPr lang="en-US" sz="1600" dirty="0"/>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14834">
                <a:tc>
                  <a:txBody>
                    <a:bodyPr/>
                    <a:lstStyle/>
                    <a:p>
                      <a:r>
                        <a:rPr lang="en-US" sz="1600" dirty="0"/>
                        <a:t>Reference To A constructor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className</a:t>
                      </a:r>
                      <a:r>
                        <a:rPr lang="en-US" sz="1600" dirty="0"/>
                        <a:t>:: 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String::new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0306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Streams In A </a:t>
            </a:r>
            <a:r>
              <a:rPr lang="en-US" sz="2400" dirty="0" err="1">
                <a:latin typeface="Arial" panose="020B0604020202020204" pitchFamily="34" charset="0"/>
                <a:cs typeface="Arial" panose="020B0604020202020204" pitchFamily="34" charset="0"/>
              </a:rPr>
              <a:t>NutShell</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More convenient methods than collections – </a:t>
            </a:r>
            <a:r>
              <a:rPr lang="en-US" sz="1600" dirty="0" err="1">
                <a:latin typeface="Arial" panose="020B0604020202020204" pitchFamily="34" charset="0"/>
                <a:cs typeface="Arial" panose="020B0604020202020204" pitchFamily="34" charset="0"/>
              </a:rPr>
              <a:t>forEach,map,filter,reduce</a:t>
            </a: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Cool Properties that Lists lack –</a:t>
            </a:r>
          </a:p>
          <a:p>
            <a:pPr lvl="1"/>
            <a:r>
              <a:rPr lang="en-US" sz="1600" dirty="0">
                <a:latin typeface="Arial" panose="020B0604020202020204" pitchFamily="34" charset="0"/>
                <a:cs typeface="Arial" panose="020B0604020202020204" pitchFamily="34" charset="0"/>
              </a:rPr>
              <a:t>Lazy evaluation</a:t>
            </a:r>
          </a:p>
          <a:p>
            <a:pPr lvl="1"/>
            <a:r>
              <a:rPr lang="en-US" sz="1600" dirty="0">
                <a:latin typeface="Arial" panose="020B0604020202020204" pitchFamily="34" charset="0"/>
                <a:cs typeface="Arial" panose="020B0604020202020204" pitchFamily="34" charset="0"/>
              </a:rPr>
              <a:t>Automatic Parallelization</a:t>
            </a:r>
          </a:p>
          <a:p>
            <a:pPr lvl="1"/>
            <a:r>
              <a:rPr lang="en-US" sz="1600" dirty="0">
                <a:latin typeface="Arial" panose="020B0604020202020204" pitchFamily="34" charset="0"/>
                <a:cs typeface="Arial" panose="020B0604020202020204" pitchFamily="34" charset="0"/>
              </a:rPr>
              <a:t>Infinite(unbound) streams</a:t>
            </a: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Do not store data </a:t>
            </a:r>
          </a:p>
          <a:p>
            <a:pPr lvl="1"/>
            <a:r>
              <a:rPr lang="en-US" sz="1600" dirty="0">
                <a:latin typeface="Arial" panose="020B0604020202020204" pitchFamily="34" charset="0"/>
                <a:cs typeface="Arial" panose="020B0604020202020204" pitchFamily="34" charset="0"/>
              </a:rPr>
              <a:t>Programmatic wrappers around existing data sources</a:t>
            </a: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No relation with IO streams</a:t>
            </a: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54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Stream Characteristics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685800"/>
            <a:ext cx="8305800" cy="55626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No Data Structures</a:t>
            </a:r>
          </a:p>
          <a:p>
            <a:pPr lvl="1"/>
            <a:r>
              <a:rPr lang="en-US" sz="1600" dirty="0">
                <a:latin typeface="Arial" panose="020B0604020202020204" pitchFamily="34" charset="0"/>
                <a:cs typeface="Arial" panose="020B0604020202020204" pitchFamily="34" charset="0"/>
              </a:rPr>
              <a:t>Streams have no storage. </a:t>
            </a:r>
          </a:p>
          <a:p>
            <a:pPr lvl="1"/>
            <a:r>
              <a:rPr lang="en-US" sz="1600" dirty="0">
                <a:latin typeface="Arial" panose="020B0604020202020204" pitchFamily="34" charset="0"/>
                <a:cs typeface="Arial" panose="020B0604020202020204" pitchFamily="34" charset="0"/>
              </a:rPr>
              <a:t>Values carried from a source  through a pipeline of operations. </a:t>
            </a:r>
          </a:p>
          <a:p>
            <a:pPr lvl="1"/>
            <a:r>
              <a:rPr lang="en-US" sz="1600" dirty="0">
                <a:latin typeface="Arial" panose="020B0604020202020204" pitchFamily="34" charset="0"/>
                <a:cs typeface="Arial" panose="020B0604020202020204" pitchFamily="34" charset="0"/>
              </a:rPr>
              <a:t>Underlying data structure (e.g., the List or array that the Stream wraps) never modified</a:t>
            </a:r>
          </a:p>
          <a:p>
            <a:pPr lvl="1"/>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Designed for lambdas</a:t>
            </a:r>
          </a:p>
          <a:p>
            <a:pPr lvl="1"/>
            <a:r>
              <a:rPr lang="en-US" sz="1600" dirty="0">
                <a:latin typeface="Arial" panose="020B0604020202020204" pitchFamily="34" charset="0"/>
                <a:cs typeface="Arial" panose="020B0604020202020204" pitchFamily="34" charset="0"/>
              </a:rPr>
              <a:t>All Stream operations take lambdas as arguments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Do not support indexed access</a:t>
            </a:r>
          </a:p>
          <a:p>
            <a:pPr lvl="1"/>
            <a:r>
              <a:rPr lang="en-US" sz="1600" dirty="0">
                <a:latin typeface="Arial" panose="020B0604020202020204" pitchFamily="34" charset="0"/>
                <a:cs typeface="Arial" panose="020B0604020202020204" pitchFamily="34" charset="0"/>
              </a:rPr>
              <a:t>First element access only</a:t>
            </a:r>
          </a:p>
          <a:p>
            <a:pPr lvl="1"/>
            <a:r>
              <a:rPr lang="en-US" sz="1600" dirty="0">
                <a:latin typeface="Arial" panose="020B0604020202020204" pitchFamily="34" charset="0"/>
                <a:cs typeface="Arial" panose="020B0604020202020204" pitchFamily="34" charset="0"/>
              </a:rPr>
              <a:t>But can easily be output as arrays or Lists</a:t>
            </a:r>
          </a:p>
          <a:p>
            <a:pPr lvl="1"/>
            <a:r>
              <a:rPr lang="en-US" sz="1600" dirty="0">
                <a:latin typeface="Arial" panose="020B0604020202020204" pitchFamily="34" charset="0"/>
                <a:cs typeface="Arial" panose="020B0604020202020204" pitchFamily="34" charset="0"/>
              </a:rPr>
              <a:t>Simple syntax to build an array or List from a Stream</a:t>
            </a:r>
          </a:p>
          <a:p>
            <a:pPr lvl="1"/>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Streams are consumable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Cannot reuse same stream multiple times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Supports sequential and parallel processing</a:t>
            </a:r>
          </a:p>
        </p:txBody>
      </p:sp>
    </p:spTree>
    <p:extLst>
      <p:ext uri="{BB962C8B-B14F-4D97-AF65-F5344CB8AC3E}">
        <p14:creationId xmlns:p14="http://schemas.microsoft.com/office/powerpoint/2010/main" val="3344891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infopath/2007/PartnerControls"/>
    <ds:schemaRef ds:uri="http://purl.org/dc/terms/"/>
    <ds:schemaRef ds:uri="http://www.w3.org/XML/1998/namespace"/>
    <ds:schemaRef ds:uri="http://schemas.openxmlformats.org/package/2006/metadata/core-properties"/>
    <ds:schemaRef ds:uri="5b0b727f-9d55-4674-90df-9368557459d7"/>
    <ds:schemaRef ds:uri="3f0a5add-00cc-4c5e-8a54-6b524d8608b8"/>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4046</TotalTime>
  <Words>1278</Words>
  <Application>Microsoft Macintosh PowerPoint</Application>
  <PresentationFormat>On-screen Show (4:3)</PresentationFormat>
  <Paragraphs>244</Paragraphs>
  <Slides>20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Tahoma</vt:lpstr>
      <vt:lpstr>Wingdings</vt:lpstr>
      <vt:lpstr>CT_Core_Java_OOP</vt:lpstr>
      <vt:lpstr>PowerPoint Presentation</vt:lpstr>
      <vt:lpstr>Journey Continued……</vt:lpstr>
      <vt:lpstr>Interfaces In Java…. </vt:lpstr>
      <vt:lpstr>Default/Static Methods</vt:lpstr>
      <vt:lpstr>Example default/static method</vt:lpstr>
      <vt:lpstr>Method/Constructor References</vt:lpstr>
      <vt:lpstr>Kinds Of Method References</vt:lpstr>
      <vt:lpstr>Streams In A NutShell</vt:lpstr>
      <vt:lpstr>Stream Characteristics</vt:lpstr>
      <vt:lpstr>Stream Operations</vt:lpstr>
      <vt:lpstr>Ways to create streams</vt:lpstr>
      <vt:lpstr>Core Operations - Intermediate</vt:lpstr>
      <vt:lpstr>Core Operations - Terminal</vt:lpstr>
      <vt:lpstr>collect</vt:lpstr>
      <vt:lpstr>Parallel Stream</vt:lpstr>
      <vt:lpstr>Null – What is it??</vt:lpstr>
      <vt:lpstr>Java 8 Comes Up with Optionals API</vt:lpstr>
      <vt:lpstr>Optional Methods</vt:lpstr>
      <vt:lpstr>Any Question ?</vt:lpstr>
      <vt:lpstr>Thank you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186</cp:revision>
  <dcterms:created xsi:type="dcterms:W3CDTF">2014-09-30T12:24:12Z</dcterms:created>
  <dcterms:modified xsi:type="dcterms:W3CDTF">2021-01-25T11:02:33Z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