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2"/>
  </p:notesMasterIdLst>
  <p:handoutMasterIdLst>
    <p:handoutMasterId r:id="rId23"/>
  </p:handoutMasterIdLst>
  <p:sldIdLst>
    <p:sldId id="271" r:id="rId5"/>
    <p:sldId id="337"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22" r:id="rId20"/>
    <p:sldId id="345" r:id="rId21"/>
  </p:sldIdLst>
  <p:sldSz cx="9144000" cy="6858000" type="screen4x3"/>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37"/>
            <p14:sldId id="351"/>
            <p14:sldId id="352"/>
            <p14:sldId id="353"/>
            <p14:sldId id="354"/>
            <p14:sldId id="355"/>
            <p14:sldId id="356"/>
            <p14:sldId id="357"/>
            <p14:sldId id="358"/>
            <p14:sldId id="359"/>
            <p14:sldId id="360"/>
            <p14:sldId id="361"/>
            <p14:sldId id="362"/>
            <p14:sldId id="363"/>
            <p14:sldId id="322"/>
            <p14:sldId id="3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79787" autoAdjust="0"/>
  </p:normalViewPr>
  <p:slideViewPr>
    <p:cSldViewPr>
      <p:cViewPr>
        <p:scale>
          <a:sx n="66" d="100"/>
          <a:sy n="66" d="100"/>
        </p:scale>
        <p:origin x="2440" y="392"/>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tags" Target="tags/tag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16/08/17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8/16/17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387233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387233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387233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387233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387233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387233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387233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387233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387233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Separation of concerns: The new API separates clearly between human readable date time and machine time (</a:t>
            </a:r>
            <a:r>
              <a:rPr lang="en-US" sz="1200" dirty="0" err="1" smtClean="0"/>
              <a:t>unix</a:t>
            </a:r>
            <a:r>
              <a:rPr lang="en-US" sz="1200" dirty="0" smtClean="0"/>
              <a:t> timestamp). It defines separate classes for Date, Time, </a:t>
            </a:r>
            <a:r>
              <a:rPr lang="en-US" sz="1200" dirty="0" err="1" smtClean="0"/>
              <a:t>DateTime</a:t>
            </a:r>
            <a:r>
              <a:rPr lang="en-US" sz="1200" dirty="0" smtClean="0"/>
              <a:t>, Timestamp, </a:t>
            </a:r>
            <a:r>
              <a:rPr lang="en-US" sz="1200" dirty="0" err="1" smtClean="0"/>
              <a:t>Timezone</a:t>
            </a:r>
            <a:r>
              <a:rPr lang="en-US" sz="1200" dirty="0" smtClean="0"/>
              <a:t>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Clarity</a:t>
            </a:r>
            <a:r>
              <a:rPr lang="en-US" sz="1200" dirty="0" smtClean="0"/>
              <a:t>: The methods are clearly defined and perform the same action in all the classes. For example, to get the current instance we have now() method. There are format() and parse() methods defined in all these classes rather than having a separate class for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smtClean="0"/>
          </a:p>
          <a:p>
            <a:pPr lvl="0" fontAlgn="base"/>
            <a:r>
              <a:rPr lang="en-US" sz="1200" b="1" dirty="0" smtClean="0"/>
              <a:t>Utility operations</a:t>
            </a:r>
            <a:r>
              <a:rPr lang="en-US" sz="1200" dirty="0" smtClean="0"/>
              <a:t>: All the new Date Time API classes comes with methods to perform common tasks, such as plus, minus, format, parsing, getting separate part in date/time </a:t>
            </a:r>
            <a:r>
              <a:rPr lang="en-US" sz="1200" smtClean="0"/>
              <a:t>etc.</a:t>
            </a:r>
          </a:p>
          <a:p>
            <a:pPr lvl="0" fontAlgn="base"/>
            <a:endParaRPr lang="en-US" sz="1200" dirty="0" smtClean="0"/>
          </a:p>
          <a:p>
            <a:pPr lvl="0" fontAlgn="base"/>
            <a:r>
              <a:rPr lang="en-US" sz="1200" b="1" dirty="0" smtClean="0"/>
              <a:t>Extendable</a:t>
            </a:r>
            <a:r>
              <a:rPr lang="en-US" sz="1200" dirty="0" smtClean="0"/>
              <a:t>: The new Date Time API works on ISO-8601 calendar system but we can use it with other non ISO calendars as well.</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387233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387233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387233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387233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spTree>
    <p:extLst>
      <p:ext uri="{BB962C8B-B14F-4D97-AF65-F5344CB8AC3E}">
        <p14:creationId xmlns:p14="http://schemas.microsoft.com/office/powerpoint/2010/main" val="341925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365859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www.journaldev.com/1392/factory-design-pattern-in-java" TargetMode="External"/><Relationship Id="rId4" Type="http://schemas.openxmlformats.org/officeDocument/2006/relationships/hyperlink" Target="http://www.journaldev.com/1754/strategy-design-pattern-in-java-example-tutorial"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15201" y="4920100"/>
            <a:ext cx="1621808" cy="866830"/>
          </a:xfrm>
        </p:spPr>
        <p:txBody>
          <a:bodyPr>
            <a:normAutofit/>
          </a:bodyPr>
          <a:lstStyle/>
          <a:p>
            <a:pPr>
              <a:spcBef>
                <a:spcPts val="600"/>
              </a:spcBef>
            </a:pPr>
            <a:r>
              <a:rPr lang="en-US" b="1" dirty="0" smtClean="0">
                <a:ea typeface="Tahoma" pitchFamily="34" charset="0"/>
                <a:cs typeface="Tahoma" pitchFamily="34" charset="0"/>
              </a:rPr>
              <a:t>By</a:t>
            </a:r>
          </a:p>
          <a:p>
            <a:pPr>
              <a:spcBef>
                <a:spcPts val="600"/>
              </a:spcBef>
            </a:pPr>
            <a:r>
              <a:rPr lang="en-US" b="1" dirty="0" smtClean="0">
                <a:ea typeface="Tahoma" pitchFamily="34" charset="0"/>
                <a:cs typeface="Tahoma" pitchFamily="34" charset="0"/>
              </a:rPr>
              <a:t>Shalini Mittal</a:t>
            </a:r>
          </a:p>
          <a:p>
            <a:pPr>
              <a:spcBef>
                <a:spcPts val="600"/>
              </a:spcBef>
            </a:pPr>
            <a:endParaRPr lang="en-IN" b="1" dirty="0">
              <a:ea typeface="Tahoma" pitchFamily="34" charset="0"/>
              <a:cs typeface="Tahoma"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3999"/>
            <a:ext cx="5562600" cy="4262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0" y="1447800"/>
            <a:ext cx="1544012" cy="646331"/>
          </a:xfrm>
          <a:prstGeom prst="rect">
            <a:avLst/>
          </a:prstGeom>
          <a:noFill/>
        </p:spPr>
        <p:txBody>
          <a:bodyPr wrap="none" rtlCol="0">
            <a:spAutoFit/>
          </a:bodyPr>
          <a:lstStyle/>
          <a:p>
            <a:r>
              <a:rPr lang="en-US" sz="3600" dirty="0" smtClean="0">
                <a:solidFill>
                  <a:schemeClr val="accent6">
                    <a:lumMod val="50000"/>
                  </a:schemeClr>
                </a:solidFill>
                <a:latin typeface="Arial" panose="020B0604020202020204" pitchFamily="34" charset="0"/>
                <a:cs typeface="Arial" panose="020B0604020202020204" pitchFamily="34" charset="0"/>
              </a:rPr>
              <a:t>Java 8</a:t>
            </a:r>
            <a:endParaRPr lang="en-US" sz="3600" dirty="0">
              <a:solidFill>
                <a:schemeClr val="accent6">
                  <a:lumMod val="50000"/>
                </a:schemeClr>
              </a:solidFill>
              <a:latin typeface="Arial" panose="020B0604020202020204" pitchFamily="34" charset="0"/>
              <a:cs typeface="Arial" panose="020B0604020202020204" pitchFamily="34" charset="0"/>
            </a:endParaRPr>
          </a:p>
        </p:txBody>
      </p:sp>
      <p:sp>
        <p:nvSpPr>
          <p:cNvPr id="2" name="TextBox 1"/>
          <p:cNvSpPr txBox="1"/>
          <p:nvPr/>
        </p:nvSpPr>
        <p:spPr>
          <a:xfrm>
            <a:off x="7315201" y="914400"/>
            <a:ext cx="763542" cy="400110"/>
          </a:xfrm>
          <a:prstGeom prst="rect">
            <a:avLst/>
          </a:prstGeom>
          <a:noFill/>
        </p:spPr>
        <p:txBody>
          <a:bodyPr wrap="none" rtlCol="0">
            <a:spAutoFit/>
          </a:bodyPr>
          <a:lstStyle/>
          <a:p>
            <a:r>
              <a:rPr lang="en-US" sz="2000" smtClean="0">
                <a:latin typeface="+mj-lt"/>
              </a:rPr>
              <a:t>Day </a:t>
            </a:r>
            <a:r>
              <a:rPr lang="en-US" sz="2000" smtClean="0">
                <a:latin typeface="+mj-lt"/>
              </a:rPr>
              <a:t>3</a:t>
            </a:r>
            <a:endParaRPr lang="en-US" sz="2000" dirty="0">
              <a:latin typeface="+mj-lt"/>
            </a:endParaRP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Type Annotations </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838200"/>
            <a:ext cx="8458200" cy="4953000"/>
          </a:xfrm>
        </p:spPr>
        <p:txBody>
          <a:bodyPr>
            <a:noAutofit/>
          </a:bodyPr>
          <a:lstStyle/>
          <a:p>
            <a:pPr lvl="0" fontAlgn="base">
              <a:buFont typeface="Arial" panose="020B0604020202020204" pitchFamily="34" charset="0"/>
              <a:buChar char="•"/>
            </a:pPr>
            <a:r>
              <a:rPr lang="en-US" sz="1600" dirty="0" smtClean="0"/>
              <a:t>Annotations </a:t>
            </a:r>
            <a:r>
              <a:rPr lang="en-US" sz="1600" dirty="0"/>
              <a:t>that can be placed anywhere you use a type</a:t>
            </a:r>
            <a:r>
              <a:rPr lang="en-US" sz="1600" dirty="0" smtClean="0"/>
              <a:t>.</a:t>
            </a:r>
          </a:p>
          <a:p>
            <a:pPr lvl="0" fontAlgn="base">
              <a:buFont typeface="Arial" panose="020B0604020202020204" pitchFamily="34" charset="0"/>
              <a:buChar char="•"/>
            </a:pPr>
            <a:endParaRPr lang="en-US" sz="1600" dirty="0" smtClean="0"/>
          </a:p>
          <a:p>
            <a:pPr lvl="0" fontAlgn="base">
              <a:buFont typeface="Arial" panose="020B0604020202020204" pitchFamily="34" charset="0"/>
              <a:buChar char="•"/>
            </a:pPr>
            <a:r>
              <a:rPr lang="en-US" sz="1600" dirty="0" smtClean="0"/>
              <a:t>Includes </a:t>
            </a:r>
            <a:r>
              <a:rPr lang="en-US" sz="1600" dirty="0"/>
              <a:t>the new operator, type casts, implements clauses and throws clauses. </a:t>
            </a:r>
            <a:endParaRPr lang="en-US" sz="1600" dirty="0" smtClean="0"/>
          </a:p>
          <a:p>
            <a:pPr lvl="0" fontAlgn="base">
              <a:buFont typeface="Arial" panose="020B0604020202020204" pitchFamily="34" charset="0"/>
              <a:buChar char="•"/>
            </a:pPr>
            <a:endParaRPr lang="en-US" sz="1600" dirty="0"/>
          </a:p>
          <a:p>
            <a:pPr lvl="0" fontAlgn="base">
              <a:buFont typeface="Arial" panose="020B0604020202020204" pitchFamily="34" charset="0"/>
              <a:buChar char="•"/>
            </a:pPr>
            <a:r>
              <a:rPr lang="en-US" sz="1600" dirty="0" smtClean="0"/>
              <a:t>Allow </a:t>
            </a:r>
            <a:r>
              <a:rPr lang="en-US" sz="1600" dirty="0"/>
              <a:t>improved analysis of Java code and can ensure even stronger type checking</a:t>
            </a:r>
            <a:r>
              <a:rPr lang="en-US" sz="1600" dirty="0" smtClean="0"/>
              <a:t>.</a:t>
            </a:r>
          </a:p>
          <a:p>
            <a:pPr lvl="0" fontAlgn="base">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lvl="0" fontAlgn="base">
              <a:buFont typeface="Arial" panose="020B0604020202020204" pitchFamily="34" charset="0"/>
              <a:buChar char="•"/>
            </a:pPr>
            <a:r>
              <a:rPr lang="en-US" sz="1600" smtClean="0">
                <a:latin typeface="Arial" panose="020B0604020202020204" pitchFamily="34" charset="0"/>
                <a:cs typeface="Arial" panose="020B0604020202020204" pitchFamily="34" charset="0"/>
              </a:rPr>
              <a:t>Examples: </a:t>
            </a:r>
            <a:endParaRPr lang="en-US" sz="1600" dirty="0">
              <a:latin typeface="Arial" panose="020B0604020202020204" pitchFamily="34" charset="0"/>
              <a:cs typeface="Arial" panose="020B0604020202020204" pitchFamily="34" charset="0"/>
            </a:endParaRPr>
          </a:p>
          <a:p>
            <a:pPr lvl="0" fontAlgn="base">
              <a:buFont typeface="Arial" panose="020B0604020202020204" pitchFamily="34" charset="0"/>
              <a:buChar char="•"/>
            </a:pPr>
            <a:r>
              <a:rPr lang="en-US" sz="1600" dirty="0">
                <a:latin typeface="Arial" panose="020B0604020202020204" pitchFamily="34" charset="0"/>
                <a:cs typeface="Arial" panose="020B0604020202020204" pitchFamily="34" charset="0"/>
              </a:rPr>
              <a:t>Class instance creation expression:</a:t>
            </a:r>
          </a:p>
          <a:p>
            <a:pPr marL="0" lvl="0" indent="0" fontAlgn="base">
              <a:buNone/>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new @Interned </a:t>
            </a:r>
            <a:r>
              <a:rPr lang="en-US" sz="1600" dirty="0" err="1">
                <a:latin typeface="Arial" panose="020B0604020202020204" pitchFamily="34" charset="0"/>
                <a:cs typeface="Arial" panose="020B0604020202020204" pitchFamily="34" charset="0"/>
              </a:rPr>
              <a:t>MyObject</a:t>
            </a:r>
            <a:r>
              <a:rPr lang="en-US" sz="1600" dirty="0">
                <a:latin typeface="Arial" panose="020B0604020202020204" pitchFamily="34" charset="0"/>
                <a:cs typeface="Arial" panose="020B0604020202020204" pitchFamily="34" charset="0"/>
              </a:rPr>
              <a:t>();</a:t>
            </a:r>
          </a:p>
          <a:p>
            <a:pPr lvl="0" fontAlgn="base">
              <a:buFont typeface="Arial" panose="020B0604020202020204" pitchFamily="34" charset="0"/>
              <a:buChar char="•"/>
            </a:pPr>
            <a:r>
              <a:rPr lang="en-US" sz="1600" dirty="0">
                <a:latin typeface="Arial" panose="020B0604020202020204" pitchFamily="34" charset="0"/>
                <a:cs typeface="Arial" panose="020B0604020202020204" pitchFamily="34" charset="0"/>
              </a:rPr>
              <a:t>Type cast:</a:t>
            </a:r>
          </a:p>
          <a:p>
            <a:pPr marL="0" lvl="0" indent="0" fontAlgn="base">
              <a:buNone/>
            </a:pPr>
            <a:r>
              <a:rPr lang="en-US" sz="1600" dirty="0" smtClean="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myString</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NonNull</a:t>
            </a:r>
            <a:r>
              <a:rPr lang="en-US" sz="1600" dirty="0">
                <a:latin typeface="Arial" panose="020B0604020202020204" pitchFamily="34" charset="0"/>
                <a:cs typeface="Arial" panose="020B0604020202020204" pitchFamily="34" charset="0"/>
              </a:rPr>
              <a:t> String) </a:t>
            </a:r>
            <a:r>
              <a:rPr lang="en-US" sz="1600" dirty="0" err="1">
                <a:latin typeface="Arial" panose="020B0604020202020204" pitchFamily="34" charset="0"/>
                <a:cs typeface="Arial" panose="020B0604020202020204" pitchFamily="34" charset="0"/>
              </a:rPr>
              <a:t>str</a:t>
            </a:r>
            <a:r>
              <a:rPr lang="en-US" sz="1600" dirty="0">
                <a:latin typeface="Arial" panose="020B0604020202020204" pitchFamily="34" charset="0"/>
                <a:cs typeface="Arial" panose="020B0604020202020204" pitchFamily="34" charset="0"/>
              </a:rPr>
              <a:t>;</a:t>
            </a:r>
          </a:p>
          <a:p>
            <a:pPr lvl="0" fontAlgn="base">
              <a:buFont typeface="Arial" panose="020B0604020202020204" pitchFamily="34" charset="0"/>
              <a:buChar char="•"/>
            </a:pPr>
            <a:r>
              <a:rPr lang="en-US" sz="1600" dirty="0">
                <a:latin typeface="Arial" panose="020B0604020202020204" pitchFamily="34" charset="0"/>
                <a:cs typeface="Arial" panose="020B0604020202020204" pitchFamily="34" charset="0"/>
              </a:rPr>
              <a:t>implements clause:</a:t>
            </a:r>
          </a:p>
          <a:p>
            <a:pPr marL="0" lvl="0" indent="0" fontAlgn="base">
              <a:buNone/>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class </a:t>
            </a:r>
            <a:r>
              <a:rPr lang="en-US" sz="1600" dirty="0" err="1">
                <a:latin typeface="Arial" panose="020B0604020202020204" pitchFamily="34" charset="0"/>
                <a:cs typeface="Arial" panose="020B0604020202020204" pitchFamily="34" charset="0"/>
              </a:rPr>
              <a:t>UnmodifiableList</a:t>
            </a:r>
            <a:r>
              <a:rPr lang="en-US" sz="1600" dirty="0">
                <a:latin typeface="Arial" panose="020B0604020202020204" pitchFamily="34" charset="0"/>
                <a:cs typeface="Arial" panose="020B0604020202020204" pitchFamily="34" charset="0"/>
              </a:rPr>
              <a:t>&lt;T&gt; </a:t>
            </a:r>
            <a:r>
              <a:rPr lang="en-US" sz="1600" dirty="0" smtClean="0">
                <a:latin typeface="Arial" panose="020B0604020202020204" pitchFamily="34" charset="0"/>
                <a:cs typeface="Arial" panose="020B0604020202020204" pitchFamily="34" charset="0"/>
              </a:rPr>
              <a:t>implements </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Readonly</a:t>
            </a:r>
            <a:r>
              <a:rPr lang="en-US" sz="1600" dirty="0">
                <a:latin typeface="Arial" panose="020B0604020202020204" pitchFamily="34" charset="0"/>
                <a:cs typeface="Arial" panose="020B0604020202020204" pitchFamily="34" charset="0"/>
              </a:rPr>
              <a:t> List&lt;@</a:t>
            </a:r>
            <a:r>
              <a:rPr lang="en-US" sz="1600" dirty="0" err="1">
                <a:latin typeface="Arial" panose="020B0604020202020204" pitchFamily="34" charset="0"/>
                <a:cs typeface="Arial" panose="020B0604020202020204" pitchFamily="34" charset="0"/>
              </a:rPr>
              <a:t>Readonly</a:t>
            </a:r>
            <a:r>
              <a:rPr lang="en-US" sz="1600" dirty="0">
                <a:latin typeface="Arial" panose="020B0604020202020204" pitchFamily="34" charset="0"/>
                <a:cs typeface="Arial" panose="020B0604020202020204" pitchFamily="34" charset="0"/>
              </a:rPr>
              <a:t> T&gt; { ... }</a:t>
            </a:r>
          </a:p>
          <a:p>
            <a:pPr lvl="0" fontAlgn="base">
              <a:buFont typeface="Arial" panose="020B0604020202020204" pitchFamily="34" charset="0"/>
              <a:buChar char="•"/>
            </a:pPr>
            <a:r>
              <a:rPr lang="en-US" sz="1600" dirty="0">
                <a:latin typeface="Arial" panose="020B0604020202020204" pitchFamily="34" charset="0"/>
                <a:cs typeface="Arial" panose="020B0604020202020204" pitchFamily="34" charset="0"/>
              </a:rPr>
              <a:t>Thrown exception declaration:</a:t>
            </a:r>
          </a:p>
          <a:p>
            <a:pPr marL="0" lvl="0" indent="0" fontAlgn="base">
              <a:buNone/>
            </a:pPr>
            <a:r>
              <a:rPr lang="en-US" sz="1600" dirty="0" smtClean="0">
                <a:latin typeface="Arial" panose="020B0604020202020204" pitchFamily="34" charset="0"/>
                <a:cs typeface="Arial" panose="020B0604020202020204" pitchFamily="34" charset="0"/>
              </a:rPr>
              <a:t>	void </a:t>
            </a:r>
            <a:r>
              <a:rPr lang="en-US" sz="1600" dirty="0" err="1">
                <a:latin typeface="Arial" panose="020B0604020202020204" pitchFamily="34" charset="0"/>
                <a:cs typeface="Arial" panose="020B0604020202020204" pitchFamily="34" charset="0"/>
              </a:rPr>
              <a:t>monitorTemperature</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throws  </a:t>
            </a:r>
            <a:r>
              <a:rPr lang="en-US" sz="1600" dirty="0">
                <a:latin typeface="Arial" panose="020B0604020202020204" pitchFamily="34" charset="0"/>
                <a:cs typeface="Arial" panose="020B0604020202020204" pitchFamily="34" charset="0"/>
              </a:rPr>
              <a:t>@Critical </a:t>
            </a:r>
            <a:r>
              <a:rPr lang="en-US" sz="1600" dirty="0" err="1">
                <a:latin typeface="Arial" panose="020B0604020202020204" pitchFamily="34" charset="0"/>
                <a:cs typeface="Arial" panose="020B0604020202020204" pitchFamily="34" charset="0"/>
              </a:rPr>
              <a:t>TemperatureException</a:t>
            </a:r>
            <a:r>
              <a:rPr lang="en-US" sz="1600" dirty="0">
                <a:latin typeface="Arial" panose="020B0604020202020204" pitchFamily="34" charset="0"/>
                <a:cs typeface="Arial" panose="020B0604020202020204" pitchFamily="34" charset="0"/>
              </a:rPr>
              <a:t> { ... }</a:t>
            </a:r>
          </a:p>
        </p:txBody>
      </p:sp>
    </p:spTree>
    <p:extLst>
      <p:ext uri="{BB962C8B-B14F-4D97-AF65-F5344CB8AC3E}">
        <p14:creationId xmlns:p14="http://schemas.microsoft.com/office/powerpoint/2010/main" val="2275889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latin typeface="Arial" panose="020B0604020202020204" pitchFamily="34" charset="0"/>
                <a:cs typeface="Arial" panose="020B0604020202020204" pitchFamily="34" charset="0"/>
              </a:rPr>
              <a:t>ElementTypes</a:t>
            </a:r>
            <a:r>
              <a:rPr lang="en-US" sz="2400" dirty="0" smtClean="0">
                <a:latin typeface="Arial" panose="020B0604020202020204" pitchFamily="34" charset="0"/>
                <a:cs typeface="Arial" panose="020B0604020202020204" pitchFamily="34" charset="0"/>
              </a:rPr>
              <a:t> added</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838200"/>
            <a:ext cx="8458200" cy="4953000"/>
          </a:xfrm>
        </p:spPr>
        <p:txBody>
          <a:bodyPr>
            <a:noAutofit/>
          </a:bodyPr>
          <a:lstStyle/>
          <a:p>
            <a:pPr lvl="0" fontAlgn="base">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lvl="0" fontAlgn="base">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ElementType.TYPE_USE</a:t>
            </a:r>
            <a:r>
              <a:rPr lang="en-US" sz="1600" dirty="0" smtClean="0">
                <a:latin typeface="Arial" panose="020B0604020202020204" pitchFamily="34" charset="0"/>
                <a:cs typeface="Arial" panose="020B0604020202020204" pitchFamily="34" charset="0"/>
              </a:rPr>
              <a:t>	</a:t>
            </a:r>
          </a:p>
          <a:p>
            <a:pPr lvl="1" fontAlgn="base"/>
            <a:r>
              <a:rPr lang="en-US" sz="1600" dirty="0" smtClean="0">
                <a:latin typeface="Arial" panose="020B0604020202020204" pitchFamily="34" charset="0"/>
                <a:cs typeface="Arial" panose="020B0604020202020204" pitchFamily="34" charset="0"/>
              </a:rPr>
              <a:t>Can </a:t>
            </a:r>
            <a:r>
              <a:rPr lang="en-US" sz="1600" dirty="0">
                <a:latin typeface="Arial" panose="020B0604020202020204" pitchFamily="34" charset="0"/>
                <a:cs typeface="Arial" panose="020B0604020202020204" pitchFamily="34" charset="0"/>
              </a:rPr>
              <a:t>be applied at any type </a:t>
            </a:r>
            <a:r>
              <a:rPr lang="en-US" sz="1600" dirty="0" smtClean="0">
                <a:latin typeface="Arial" panose="020B0604020202020204" pitchFamily="34" charset="0"/>
                <a:cs typeface="Arial" panose="020B0604020202020204" pitchFamily="34" charset="0"/>
              </a:rPr>
              <a:t>use</a:t>
            </a:r>
          </a:p>
          <a:p>
            <a:pPr lvl="0" fontAlgn="base">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lvl="0" fontAlgn="base">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fontAlgn="base"/>
            <a:endParaRPr lang="en-US" sz="1600" dirty="0">
              <a:latin typeface="Arial" panose="020B0604020202020204" pitchFamily="34" charset="0"/>
              <a:cs typeface="Arial" panose="020B0604020202020204" pitchFamily="34" charset="0"/>
            </a:endParaRPr>
          </a:p>
          <a:p>
            <a:pPr lvl="0" fontAlgn="base">
              <a:buFont typeface="Arial" panose="020B0604020202020204" pitchFamily="34" charset="0"/>
              <a:buChar char="•"/>
            </a:pP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ElementType.TYPE_PARAMETER</a:t>
            </a:r>
            <a:endParaRPr lang="en-US" sz="1600" dirty="0" smtClean="0">
              <a:latin typeface="Arial" panose="020B0604020202020204" pitchFamily="34" charset="0"/>
              <a:cs typeface="Arial" panose="020B0604020202020204" pitchFamily="34" charset="0"/>
            </a:endParaRPr>
          </a:p>
          <a:p>
            <a:pPr lvl="1" fontAlgn="base"/>
            <a:r>
              <a:rPr lang="en-US" sz="1600" dirty="0">
                <a:latin typeface="Arial" panose="020B0604020202020204" pitchFamily="34" charset="0"/>
                <a:cs typeface="Arial" panose="020B0604020202020204" pitchFamily="34" charset="0"/>
              </a:rPr>
              <a:t>Allows an annotation to be applied at type variables (e.g. </a:t>
            </a:r>
            <a:r>
              <a:rPr lang="en-US" sz="1600" dirty="0" err="1">
                <a:latin typeface="Arial" panose="020B0604020202020204" pitchFamily="34" charset="0"/>
                <a:cs typeface="Arial" panose="020B0604020202020204" pitchFamily="34" charset="0"/>
              </a:rPr>
              <a:t>MyClass</a:t>
            </a:r>
            <a:r>
              <a:rPr lang="en-US" sz="1600" dirty="0">
                <a:latin typeface="Arial" panose="020B0604020202020204" pitchFamily="34" charset="0"/>
                <a:cs typeface="Arial" panose="020B0604020202020204" pitchFamily="34" charset="0"/>
              </a:rPr>
              <a:t>&lt;T&gt;)</a:t>
            </a:r>
          </a:p>
          <a:p>
            <a:pPr lvl="0" fontAlgn="base">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8150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Parameter Names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838200"/>
            <a:ext cx="8458200" cy="4953000"/>
          </a:xfrm>
        </p:spPr>
        <p:txBody>
          <a:bodyPr>
            <a:noAutofit/>
          </a:bodyPr>
          <a:lstStyle/>
          <a:p>
            <a:r>
              <a:rPr lang="en-US" sz="1600" dirty="0" smtClean="0">
                <a:latin typeface="Arial" panose="020B0604020202020204" pitchFamily="34" charset="0"/>
                <a:cs typeface="Arial" panose="020B0604020202020204" pitchFamily="34" charset="0"/>
              </a:rPr>
              <a:t>Way </a:t>
            </a:r>
            <a:r>
              <a:rPr lang="en-US" sz="1600" dirty="0">
                <a:latin typeface="Arial" panose="020B0604020202020204" pitchFamily="34" charset="0"/>
                <a:cs typeface="Arial" panose="020B0604020202020204" pitchFamily="34" charset="0"/>
              </a:rPr>
              <a:t>to preserve method parameter names in Java byte-code and make </a:t>
            </a:r>
            <a:r>
              <a:rPr lang="en-US" sz="1600" dirty="0" smtClean="0">
                <a:latin typeface="Arial" panose="020B0604020202020204" pitchFamily="34" charset="0"/>
                <a:cs typeface="Arial" panose="020B0604020202020204" pitchFamily="34" charset="0"/>
              </a:rPr>
              <a:t>them available </a:t>
            </a:r>
            <a:r>
              <a:rPr lang="en-US" sz="1600" dirty="0">
                <a:latin typeface="Arial" panose="020B0604020202020204" pitchFamily="34" charset="0"/>
                <a:cs typeface="Arial" panose="020B0604020202020204" pitchFamily="34" charset="0"/>
              </a:rPr>
              <a:t>at </a:t>
            </a:r>
            <a:r>
              <a:rPr lang="en-US" sz="1600" dirty="0" smtClean="0">
                <a:latin typeface="Arial" panose="020B0604020202020204" pitchFamily="34" charset="0"/>
                <a:cs typeface="Arial" panose="020B0604020202020204" pitchFamily="34" charset="0"/>
              </a:rPr>
              <a:t>runtime</a:t>
            </a:r>
          </a:p>
          <a:p>
            <a:endParaRPr lang="en-US" sz="1600"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Feature available </a:t>
            </a:r>
            <a:r>
              <a:rPr lang="en-US" sz="1600" dirty="0">
                <a:latin typeface="Arial" panose="020B0604020202020204" pitchFamily="34" charset="0"/>
                <a:cs typeface="Arial" panose="020B0604020202020204" pitchFamily="34" charset="0"/>
              </a:rPr>
              <a:t>into the </a:t>
            </a:r>
            <a:r>
              <a:rPr lang="en-US" sz="1600" dirty="0" smtClean="0">
                <a:latin typeface="Arial" panose="020B0604020202020204" pitchFamily="34" charset="0"/>
                <a:cs typeface="Arial" panose="020B0604020202020204" pitchFamily="34" charset="0"/>
              </a:rPr>
              <a:t>language using:</a:t>
            </a: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Reflection API </a:t>
            </a:r>
            <a:r>
              <a:rPr lang="en-US" sz="1600" dirty="0" err="1" smtClean="0">
                <a:latin typeface="Arial" panose="020B0604020202020204" pitchFamily="34" charset="0"/>
                <a:cs typeface="Arial" panose="020B0604020202020204" pitchFamily="34" charset="0"/>
              </a:rPr>
              <a:t>Parameter.getName</a:t>
            </a:r>
            <a:r>
              <a:rPr lang="en-US" sz="1600" dirty="0">
                <a:latin typeface="Arial" panose="020B0604020202020204" pitchFamily="34" charset="0"/>
                <a:cs typeface="Arial" panose="020B0604020202020204" pitchFamily="34" charset="0"/>
              </a:rPr>
              <a:t>() method) </a:t>
            </a:r>
            <a:endParaRPr lang="en-US" sz="1600" dirty="0" smtClean="0">
              <a:latin typeface="Arial" panose="020B0604020202020204" pitchFamily="34" charset="0"/>
              <a:cs typeface="Arial" panose="020B0604020202020204" pitchFamily="34" charset="0"/>
            </a:endParaRPr>
          </a:p>
          <a:p>
            <a:pPr lvl="1"/>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byte-code (using new </a:t>
            </a:r>
            <a:r>
              <a:rPr lang="en-US" sz="1600" dirty="0" err="1">
                <a:latin typeface="Arial" panose="020B0604020202020204" pitchFamily="34" charset="0"/>
                <a:cs typeface="Arial" panose="020B0604020202020204" pitchFamily="34" charset="0"/>
              </a:rPr>
              <a:t>javac</a:t>
            </a:r>
            <a:r>
              <a:rPr lang="en-US" sz="1600" dirty="0">
                <a:latin typeface="Arial" panose="020B0604020202020204" pitchFamily="34" charset="0"/>
                <a:cs typeface="Arial" panose="020B0604020202020204" pitchFamily="34" charset="0"/>
              </a:rPr>
              <a:t> compiler argument –parameters</a:t>
            </a:r>
            <a:r>
              <a:rPr lang="en-US" sz="1600" dirty="0" smtClean="0">
                <a:latin typeface="Arial" panose="020B0604020202020204" pitchFamily="34" charset="0"/>
                <a:cs typeface="Arial" panose="020B0604020202020204" pitchFamily="34" charset="0"/>
              </a:rPr>
              <a:t>)</a:t>
            </a:r>
          </a:p>
          <a:p>
            <a:pPr lvl="1"/>
            <a:endParaRPr lang="en-US" sz="1600" dirty="0" smtClean="0">
              <a:latin typeface="Arial" panose="020B0604020202020204" pitchFamily="34" charset="0"/>
              <a:cs typeface="Arial" panose="020B0604020202020204" pitchFamily="34" charset="0"/>
            </a:endParaRPr>
          </a:p>
          <a:p>
            <a:pPr lvl="1"/>
            <a:endParaRPr lang="en-US" sz="1600" dirty="0">
              <a:latin typeface="Arial" panose="020B0604020202020204" pitchFamily="34" charset="0"/>
              <a:cs typeface="Arial" panose="020B0604020202020204" pitchFamily="34" charset="0"/>
            </a:endParaRPr>
          </a:p>
          <a:p>
            <a:pPr lvl="1"/>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8150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Setting </a:t>
            </a:r>
            <a:r>
              <a:rPr lang="en-US" sz="2400" dirty="0" err="1" smtClean="0">
                <a:latin typeface="Arial" panose="020B0604020202020204" pitchFamily="34" charset="0"/>
                <a:cs typeface="Arial" panose="020B0604020202020204" pitchFamily="34" charset="0"/>
              </a:rPr>
              <a:t>javac</a:t>
            </a:r>
            <a:r>
              <a:rPr lang="en-US" sz="2400" dirty="0" smtClean="0">
                <a:latin typeface="Arial" panose="020B0604020202020204" pitchFamily="34" charset="0"/>
                <a:cs typeface="Arial" panose="020B0604020202020204" pitchFamily="34" charset="0"/>
              </a:rPr>
              <a:t> command –parameters in eclipse</a:t>
            </a:r>
            <a:endParaRPr lang="en-IN" sz="2400"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346804"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0054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Type Inference</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838200"/>
            <a:ext cx="8458200" cy="4953000"/>
          </a:xfrm>
        </p:spPr>
        <p:txBody>
          <a:bodyPr>
            <a:noAutofit/>
          </a:bodyPr>
          <a:lstStyle/>
          <a:p>
            <a:pPr>
              <a:buFont typeface="Arial" panose="020B0604020202020204" pitchFamily="34" charset="0"/>
              <a:buChar char="•"/>
            </a:pPr>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explicit type parameters could be inferred by compiler </a:t>
            </a:r>
            <a:r>
              <a:rPr lang="en-US" sz="1600" dirty="0" smtClean="0">
                <a:latin typeface="Arial" panose="020B0604020202020204" pitchFamily="34" charset="0"/>
                <a:cs typeface="Arial" panose="020B0604020202020204" pitchFamily="34" charset="0"/>
              </a:rPr>
              <a:t>keeping the </a:t>
            </a:r>
            <a:r>
              <a:rPr lang="en-US" sz="1600" dirty="0">
                <a:latin typeface="Arial" panose="020B0604020202020204" pitchFamily="34" charset="0"/>
                <a:cs typeface="Arial" panose="020B0604020202020204" pitchFamily="34" charset="0"/>
              </a:rPr>
              <a:t>code </a:t>
            </a:r>
            <a:r>
              <a:rPr lang="en-US" sz="1600" dirty="0" smtClean="0">
                <a:latin typeface="Arial" panose="020B0604020202020204" pitchFamily="34" charset="0"/>
                <a:cs typeface="Arial" panose="020B0604020202020204" pitchFamily="34" charset="0"/>
              </a:rPr>
              <a:t>cleaner</a:t>
            </a:r>
          </a:p>
          <a:p>
            <a:r>
              <a:rPr lang="en-US" sz="1600" dirty="0" smtClean="0">
                <a:latin typeface="Arial" panose="020B0604020202020204" pitchFamily="34" charset="0"/>
                <a:cs typeface="Arial" panose="020B0604020202020204" pitchFamily="34" charset="0"/>
              </a:rPr>
              <a:t>Example :</a:t>
            </a:r>
            <a:endParaRPr lang="en-US" sz="1600" dirty="0">
              <a:latin typeface="Arial" panose="020B0604020202020204" pitchFamily="34" charset="0"/>
              <a:cs typeface="Arial" panose="020B0604020202020204" pitchFamily="34" charset="0"/>
            </a:endParaRPr>
          </a:p>
          <a:p>
            <a:pPr marL="457200" lvl="1" indent="0">
              <a:buNone/>
            </a:pPr>
            <a:r>
              <a:rPr lang="en-US" sz="1600" dirty="0" smtClean="0">
                <a:latin typeface="Arial" panose="020B0604020202020204" pitchFamily="34" charset="0"/>
                <a:cs typeface="Arial" panose="020B0604020202020204" pitchFamily="34" charset="0"/>
              </a:rPr>
              <a:t>	public </a:t>
            </a:r>
            <a:r>
              <a:rPr lang="en-US" sz="1600" dirty="0">
                <a:latin typeface="Arial" panose="020B0604020202020204" pitchFamily="34" charset="0"/>
                <a:cs typeface="Arial" panose="020B0604020202020204" pitchFamily="34" charset="0"/>
              </a:rPr>
              <a:t>class </a:t>
            </a:r>
            <a:r>
              <a:rPr lang="en-US" sz="1600" dirty="0" err="1">
                <a:latin typeface="Arial" panose="020B0604020202020204" pitchFamily="34" charset="0"/>
                <a:cs typeface="Arial" panose="020B0604020202020204" pitchFamily="34" charset="0"/>
              </a:rPr>
              <a:t>MyGenericClass</a:t>
            </a:r>
            <a:r>
              <a:rPr lang="en-US" sz="1600" dirty="0">
                <a:latin typeface="Arial" panose="020B0604020202020204" pitchFamily="34" charset="0"/>
                <a:cs typeface="Arial" panose="020B0604020202020204" pitchFamily="34" charset="0"/>
              </a:rPr>
              <a:t>&lt;T&gt; </a:t>
            </a:r>
            <a:r>
              <a:rPr lang="en-US" sz="1600" dirty="0" smtClean="0">
                <a:latin typeface="Arial" panose="020B0604020202020204" pitchFamily="34" charset="0"/>
                <a:cs typeface="Arial" panose="020B0604020202020204" pitchFamily="34" charset="0"/>
              </a:rPr>
              <a:t>{</a:t>
            </a:r>
          </a:p>
          <a:p>
            <a:pPr marL="457200" lvl="1" indent="0">
              <a:buNone/>
            </a:pP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public </a:t>
            </a:r>
            <a:r>
              <a:rPr lang="en-US" sz="1600" dirty="0">
                <a:latin typeface="Arial" panose="020B0604020202020204" pitchFamily="34" charset="0"/>
                <a:cs typeface="Arial" panose="020B0604020202020204" pitchFamily="34" charset="0"/>
              </a:rPr>
              <a:t>static &lt;T&gt; T </a:t>
            </a:r>
            <a:r>
              <a:rPr lang="en-US" sz="1600" dirty="0" err="1">
                <a:latin typeface="Arial" panose="020B0604020202020204" pitchFamily="34" charset="0"/>
                <a:cs typeface="Arial" panose="020B0604020202020204" pitchFamily="34" charset="0"/>
              </a:rPr>
              <a:t>defaultValue</a:t>
            </a:r>
            <a:r>
              <a:rPr lang="en-US" sz="1600" dirty="0">
                <a:latin typeface="Arial" panose="020B0604020202020204" pitchFamily="34" charset="0"/>
                <a:cs typeface="Arial" panose="020B0604020202020204" pitchFamily="34" charset="0"/>
              </a:rPr>
              <a:t>() {</a:t>
            </a:r>
          </a:p>
          <a:p>
            <a:pPr marL="457200" lvl="1" indent="0">
              <a:buNone/>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return null</a:t>
            </a:r>
            <a:r>
              <a:rPr lang="en-US" sz="1600" dirty="0" smtClean="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	</a:t>
            </a:r>
          </a:p>
          <a:p>
            <a:pPr marL="457200" lvl="1" indent="0">
              <a:buNone/>
            </a:pPr>
            <a:r>
              <a:rPr lang="en-US" sz="1600" dirty="0">
                <a:latin typeface="Arial" panose="020B0604020202020204" pitchFamily="34" charset="0"/>
                <a:cs typeface="Arial" panose="020B0604020202020204" pitchFamily="34" charset="0"/>
              </a:rPr>
              <a:t>	public T </a:t>
            </a:r>
            <a:r>
              <a:rPr lang="en-US" sz="1600" dirty="0" err="1">
                <a:latin typeface="Arial" panose="020B0604020202020204" pitchFamily="34" charset="0"/>
                <a:cs typeface="Arial" panose="020B0604020202020204" pitchFamily="34" charset="0"/>
              </a:rPr>
              <a:t>getOrDefault</a:t>
            </a:r>
            <a:r>
              <a:rPr lang="en-US" sz="1600" dirty="0">
                <a:latin typeface="Arial" panose="020B0604020202020204" pitchFamily="34" charset="0"/>
                <a:cs typeface="Arial" panose="020B0604020202020204" pitchFamily="34" charset="0"/>
              </a:rPr>
              <a:t>( T value, T </a:t>
            </a:r>
            <a:r>
              <a:rPr lang="en-US" sz="1600" dirty="0" err="1">
                <a:latin typeface="Arial" panose="020B0604020202020204" pitchFamily="34" charset="0"/>
                <a:cs typeface="Arial" panose="020B0604020202020204" pitchFamily="34" charset="0"/>
              </a:rPr>
              <a:t>defaultValue</a:t>
            </a:r>
            <a:r>
              <a:rPr lang="en-US" sz="1600" dirty="0">
                <a:latin typeface="Arial" panose="020B0604020202020204" pitchFamily="34" charset="0"/>
                <a:cs typeface="Arial" panose="020B0604020202020204" pitchFamily="34" charset="0"/>
              </a:rPr>
              <a:t> ) {</a:t>
            </a:r>
          </a:p>
          <a:p>
            <a:pPr marL="457200" lvl="1" indent="0">
              <a:buNone/>
            </a:pPr>
            <a:r>
              <a:rPr lang="en-US" sz="1600" dirty="0">
                <a:latin typeface="Arial" panose="020B0604020202020204" pitchFamily="34" charset="0"/>
                <a:cs typeface="Arial" panose="020B0604020202020204" pitchFamily="34" charset="0"/>
              </a:rPr>
              <a:t>		return ( value != null ) ? value : </a:t>
            </a:r>
            <a:r>
              <a:rPr lang="en-US" sz="1600" dirty="0" err="1">
                <a:latin typeface="Arial" panose="020B0604020202020204" pitchFamily="34" charset="0"/>
                <a:cs typeface="Arial" panose="020B0604020202020204" pitchFamily="34" charset="0"/>
              </a:rPr>
              <a:t>defaultValue</a:t>
            </a:r>
            <a:r>
              <a:rPr lang="en-US" sz="1600" dirty="0">
                <a:latin typeface="Arial" panose="020B0604020202020204" pitchFamily="34" charset="0"/>
                <a:cs typeface="Arial" panose="020B0604020202020204" pitchFamily="34" charset="0"/>
              </a:rPr>
              <a:t>;</a:t>
            </a:r>
          </a:p>
          <a:p>
            <a:pPr marL="457200" lvl="1" indent="0">
              <a:buNone/>
            </a:pP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 }</a:t>
            </a:r>
          </a:p>
          <a:p>
            <a:pPr marL="457200" lvl="1" indent="0">
              <a:buNone/>
            </a:pPr>
            <a:endParaRPr lang="en-US" sz="1600" dirty="0" smtClean="0">
              <a:latin typeface="Arial" panose="020B0604020202020204" pitchFamily="34" charset="0"/>
              <a:cs typeface="Arial" panose="020B0604020202020204" pitchFamily="34" charset="0"/>
            </a:endParaRPr>
          </a:p>
          <a:p>
            <a:pPr marL="457200" lvl="1" indent="0">
              <a:buNone/>
            </a:pPr>
            <a:r>
              <a:rPr lang="en-US" sz="1600" dirty="0">
                <a:latin typeface="Arial" panose="020B0604020202020204" pitchFamily="34" charset="0"/>
                <a:cs typeface="Arial" panose="020B0604020202020204" pitchFamily="34" charset="0"/>
              </a:rPr>
              <a:t>//JAVA 8</a:t>
            </a:r>
          </a:p>
          <a:p>
            <a:pPr marL="457200" lvl="1" indent="0">
              <a:buNone/>
            </a:pPr>
            <a:r>
              <a:rPr lang="en-US" sz="1600" dirty="0" smtClean="0">
                <a:latin typeface="Arial" panose="020B0604020202020204" pitchFamily="34" charset="0"/>
                <a:cs typeface="Arial" panose="020B0604020202020204" pitchFamily="34" charset="0"/>
              </a:rPr>
              <a:t>	final </a:t>
            </a:r>
            <a:r>
              <a:rPr lang="en-US" sz="1600" dirty="0" err="1">
                <a:latin typeface="Arial" panose="020B0604020202020204" pitchFamily="34" charset="0"/>
                <a:cs typeface="Arial" panose="020B0604020202020204" pitchFamily="34" charset="0"/>
              </a:rPr>
              <a:t>MyGenericClass</a:t>
            </a:r>
            <a:r>
              <a:rPr lang="en-US" sz="1600" dirty="0">
                <a:latin typeface="Arial" panose="020B0604020202020204" pitchFamily="34" charset="0"/>
                <a:cs typeface="Arial" panose="020B0604020202020204" pitchFamily="34" charset="0"/>
              </a:rPr>
              <a:t>&lt;String&gt; value = new </a:t>
            </a:r>
            <a:r>
              <a:rPr lang="en-US" sz="1600" dirty="0" err="1">
                <a:latin typeface="Arial" panose="020B0604020202020204" pitchFamily="34" charset="0"/>
                <a:cs typeface="Arial" panose="020B0604020202020204" pitchFamily="34" charset="0"/>
              </a:rPr>
              <a:t>MyGenericClass</a:t>
            </a:r>
            <a:r>
              <a:rPr lang="en-US" sz="1600" dirty="0">
                <a:latin typeface="Arial" panose="020B0604020202020204" pitchFamily="34" charset="0"/>
                <a:cs typeface="Arial" panose="020B0604020202020204" pitchFamily="34" charset="0"/>
              </a:rPr>
              <a:t>&lt;&gt;();</a:t>
            </a:r>
          </a:p>
          <a:p>
            <a:pPr marL="457200" lvl="1" indent="0">
              <a:buNone/>
            </a:pP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System.out.println</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value.getOrDefault</a:t>
            </a:r>
            <a:r>
              <a:rPr lang="en-US" sz="1600" dirty="0">
                <a:latin typeface="Arial" panose="020B0604020202020204" pitchFamily="34" charset="0"/>
                <a:cs typeface="Arial" panose="020B0604020202020204" pitchFamily="34" charset="0"/>
              </a:rPr>
              <a:t>( "22", </a:t>
            </a:r>
            <a:r>
              <a:rPr lang="en-US" sz="1600" dirty="0" err="1">
                <a:latin typeface="Arial" panose="020B0604020202020204" pitchFamily="34" charset="0"/>
                <a:cs typeface="Arial" panose="020B0604020202020204" pitchFamily="34" charset="0"/>
              </a:rPr>
              <a:t>MyGenericClass.defaultValue</a:t>
            </a:r>
            <a:r>
              <a:rPr lang="en-US" sz="1600" dirty="0">
                <a:latin typeface="Arial" panose="020B0604020202020204" pitchFamily="34" charset="0"/>
                <a:cs typeface="Arial" panose="020B0604020202020204" pitchFamily="34" charset="0"/>
              </a:rPr>
              <a:t>() ));</a:t>
            </a:r>
          </a:p>
          <a:p>
            <a:pPr marL="457200" lvl="1" indent="0">
              <a:buNone/>
            </a:pPr>
            <a:r>
              <a:rPr lang="en-US" sz="1600" dirty="0" smtClean="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PRIOR TO JAVA 8</a:t>
            </a:r>
          </a:p>
          <a:p>
            <a:pPr marL="457200" lvl="1" indent="0">
              <a:buNone/>
            </a:pPr>
            <a:r>
              <a:rPr lang="en-US" sz="1600" dirty="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System.out.println</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value.getOrDefault</a:t>
            </a:r>
            <a:r>
              <a:rPr lang="en-US" sz="1600" dirty="0" smtClean="0">
                <a:latin typeface="Arial" panose="020B0604020202020204" pitchFamily="34" charset="0"/>
                <a:cs typeface="Arial" panose="020B0604020202020204" pitchFamily="34" charset="0"/>
              </a:rPr>
              <a:t>( 					 				“22",MyGenericClass</a:t>
            </a:r>
            <a:r>
              <a:rPr lang="en-US" sz="1600" dirty="0">
                <a:latin typeface="Arial" panose="020B0604020202020204" pitchFamily="34" charset="0"/>
                <a:cs typeface="Arial" panose="020B0604020202020204" pitchFamily="34" charset="0"/>
              </a:rPr>
              <a:t>.&lt;String&gt;</a:t>
            </a:r>
            <a:r>
              <a:rPr lang="en-US" sz="1600" dirty="0" err="1">
                <a:latin typeface="Arial" panose="020B0604020202020204" pitchFamily="34" charset="0"/>
                <a:cs typeface="Arial" panose="020B0604020202020204" pitchFamily="34" charset="0"/>
              </a:rPr>
              <a:t>defaultValue</a:t>
            </a:r>
            <a:r>
              <a:rPr lang="en-US"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25294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Parallel Arrays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838200"/>
            <a:ext cx="8458200" cy="4953000"/>
          </a:xfrm>
        </p:spPr>
        <p:txBody>
          <a:bodyPr>
            <a:noAutofit/>
          </a:bodyPr>
          <a:lstStyle/>
          <a:p>
            <a:r>
              <a:rPr lang="en-US" sz="1600" dirty="0"/>
              <a:t>T</a:t>
            </a:r>
            <a:r>
              <a:rPr lang="en-US" sz="1600" dirty="0" smtClean="0"/>
              <a:t>o </a:t>
            </a:r>
            <a:r>
              <a:rPr lang="en-US" sz="1600" dirty="0"/>
              <a:t>allow parallel arrays processing</a:t>
            </a:r>
            <a:r>
              <a:rPr lang="en-US" sz="1600" dirty="0" smtClean="0"/>
              <a:t>.</a:t>
            </a:r>
          </a:p>
          <a:p>
            <a:endParaRPr lang="en-US" sz="1600" dirty="0" smtClean="0"/>
          </a:p>
          <a:p>
            <a:r>
              <a:rPr lang="en-US" sz="1600" dirty="0" smtClean="0"/>
              <a:t>The </a:t>
            </a:r>
            <a:r>
              <a:rPr lang="en-US" sz="1600" dirty="0"/>
              <a:t>most important one is </a:t>
            </a:r>
            <a:r>
              <a:rPr lang="en-US" sz="1600" dirty="0" err="1"/>
              <a:t>parallelSort</a:t>
            </a:r>
            <a:r>
              <a:rPr lang="en-US" sz="1600" dirty="0"/>
              <a:t>() </a:t>
            </a:r>
            <a:r>
              <a:rPr lang="en-US" sz="1600" dirty="0" smtClean="0"/>
              <a:t>which may </a:t>
            </a:r>
            <a:r>
              <a:rPr lang="en-US" sz="1600" dirty="0"/>
              <a:t>significantly </a:t>
            </a:r>
            <a:r>
              <a:rPr lang="en-US" sz="1600" dirty="0" smtClean="0"/>
              <a:t>speed up </a:t>
            </a:r>
            <a:r>
              <a:rPr lang="en-US" sz="1600" dirty="0"/>
              <a:t>the sorting on multicore </a:t>
            </a:r>
            <a:r>
              <a:rPr lang="en-US" sz="1600" dirty="0" smtClean="0"/>
              <a:t>machines</a:t>
            </a:r>
          </a:p>
          <a:p>
            <a:endParaRPr lang="en-US" sz="1600"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Added in </a:t>
            </a:r>
            <a:r>
              <a:rPr lang="en-US" sz="1600" dirty="0" err="1" smtClean="0">
                <a:latin typeface="Arial" panose="020B0604020202020204" pitchFamily="34" charset="0"/>
                <a:cs typeface="Arial" panose="020B0604020202020204" pitchFamily="34" charset="0"/>
              </a:rPr>
              <a:t>java.util.Arrays</a:t>
            </a: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pic>
        <p:nvPicPr>
          <p:cNvPr id="3074" name="Picture 2" descr="C:\Users\shalinim\Desktop\parallel-process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743200"/>
            <a:ext cx="6661150" cy="1502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581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371600"/>
            <a:ext cx="3914280" cy="533400"/>
          </a:xfrm>
        </p:spPr>
        <p:txBody>
          <a:bodyPr/>
          <a:lstStyle/>
          <a:p>
            <a:pPr algn="ctr"/>
            <a:r>
              <a:rPr lang="en-US" dirty="0" smtClean="0"/>
              <a:t>Thank you !</a:t>
            </a:r>
            <a:endParaRPr lang="en-IN" dirty="0"/>
          </a:p>
        </p:txBody>
      </p:sp>
      <p:pic>
        <p:nvPicPr>
          <p:cNvPr id="4098" name="Picture 2" descr="http://www.eclipse.org/xtend/images/java8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200" y="2263521"/>
            <a:ext cx="2590800" cy="2765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061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Changes in existing APIs</a:t>
            </a:r>
            <a:endParaRPr lang="en-IN" sz="2400" dirty="0">
              <a:latin typeface="Arial" panose="020B0604020202020204" pitchFamily="34" charset="0"/>
              <a:cs typeface="Arial" panose="020B0604020202020204" pitchFamily="34" charset="0"/>
            </a:endParaRPr>
          </a:p>
        </p:txBody>
      </p:sp>
      <p:sp>
        <p:nvSpPr>
          <p:cNvPr id="5" name="TextBox 4"/>
          <p:cNvSpPr txBox="1"/>
          <p:nvPr/>
        </p:nvSpPr>
        <p:spPr>
          <a:xfrm>
            <a:off x="1143000" y="1371600"/>
            <a:ext cx="6705600"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Date Time API</a:t>
            </a:r>
          </a:p>
          <a:p>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Repeating Annotations</a:t>
            </a:r>
          </a:p>
          <a:p>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smtClean="0">
                <a:latin typeface="Arial" panose="020B0604020202020204" pitchFamily="34" charset="0"/>
                <a:cs typeface="Arial" panose="020B0604020202020204" pitchFamily="34" charset="0"/>
              </a:rPr>
              <a:t>Annotation types</a:t>
            </a:r>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Parameter Names</a:t>
            </a:r>
          </a:p>
          <a:p>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Type Inference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Parallel Arrays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pic>
        <p:nvPicPr>
          <p:cNvPr id="1026" name="Picture 2" descr="C:\Users\shalinim\Desktop\time-for-chan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4543" y="1338943"/>
            <a:ext cx="3048000" cy="2432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8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Java 1.0  Problems With Date API…..</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990600"/>
            <a:ext cx="8458200" cy="4800600"/>
          </a:xfrm>
        </p:spPr>
        <p:txBody>
          <a:bodyPr>
            <a:normAutofit/>
          </a:bodyPr>
          <a:lstStyle/>
          <a:p>
            <a:r>
              <a:rPr lang="en-US" sz="1600" dirty="0" err="1" smtClean="0">
                <a:latin typeface="Arial" panose="020B0604020202020204" pitchFamily="34" charset="0"/>
                <a:cs typeface="Arial" panose="020B0604020202020204" pitchFamily="34" charset="0"/>
              </a:rPr>
              <a:t>System.currentTimeMillis</a:t>
            </a:r>
            <a:r>
              <a:rPr lang="en-US" sz="1600" dirty="0" smtClean="0">
                <a:latin typeface="Arial" panose="020B0604020202020204" pitchFamily="34" charset="0"/>
                <a:cs typeface="Arial" panose="020B0604020202020204" pitchFamily="34" charset="0"/>
              </a:rPr>
              <a:t>()</a:t>
            </a:r>
          </a:p>
          <a:p>
            <a:endParaRPr lang="en-US" sz="1600" dirty="0" smtClean="0">
              <a:latin typeface="Arial" panose="020B0604020202020204" pitchFamily="34" charset="0"/>
              <a:cs typeface="Arial" panose="020B0604020202020204" pitchFamily="34" charset="0"/>
            </a:endParaRPr>
          </a:p>
          <a:p>
            <a:r>
              <a:rPr lang="en-US" sz="1600" dirty="0" err="1" smtClean="0">
                <a:latin typeface="Arial" panose="020B0604020202020204" pitchFamily="34" charset="0"/>
                <a:cs typeface="Arial" panose="020B0604020202020204" pitchFamily="34" charset="0"/>
              </a:rPr>
              <a:t>java.util.Date</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class </a:t>
            </a:r>
            <a:r>
              <a:rPr lang="en-US" sz="1600" dirty="0">
                <a:latin typeface="Arial" panose="020B0604020202020204" pitchFamily="34" charset="0"/>
                <a:cs typeface="Arial" panose="020B0604020202020204" pitchFamily="34" charset="0"/>
              </a:rPr>
              <a:t>returned a human </a:t>
            </a:r>
            <a:r>
              <a:rPr lang="en-US" sz="1600" dirty="0" smtClean="0">
                <a:latin typeface="Arial" panose="020B0604020202020204" pitchFamily="34" charset="0"/>
                <a:cs typeface="Arial" panose="020B0604020202020204" pitchFamily="34" charset="0"/>
              </a:rPr>
              <a:t>view</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with following flaws :</a:t>
            </a:r>
          </a:p>
          <a:p>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Constructors that accept year arguments require offsets from 1900, which has been a source of bugs.</a:t>
            </a:r>
          </a:p>
          <a:p>
            <a:pPr lvl="1"/>
            <a:r>
              <a:rPr lang="en-US" sz="1600" dirty="0">
                <a:latin typeface="Arial" panose="020B0604020202020204" pitchFamily="34" charset="0"/>
                <a:cs typeface="Arial" panose="020B0604020202020204" pitchFamily="34" charset="0"/>
              </a:rPr>
              <a:t>January is represented by 0 instead of 1, also a source of bugs.</a:t>
            </a:r>
          </a:p>
          <a:p>
            <a:pPr lvl="1"/>
            <a:r>
              <a:rPr lang="en-US" sz="1600" dirty="0">
                <a:latin typeface="Arial" panose="020B0604020202020204" pitchFamily="34" charset="0"/>
                <a:cs typeface="Arial" panose="020B0604020202020204" pitchFamily="34" charset="0"/>
              </a:rPr>
              <a:t>Date doesn't describe a date but describes a date-time combination.</a:t>
            </a:r>
          </a:p>
          <a:p>
            <a:pPr lvl="1"/>
            <a:r>
              <a:rPr lang="en-US" sz="1600" dirty="0">
                <a:latin typeface="Arial" panose="020B0604020202020204" pitchFamily="34" charset="0"/>
                <a:cs typeface="Arial" panose="020B0604020202020204" pitchFamily="34" charset="0"/>
              </a:rPr>
              <a:t>Date's mutability makes it unsafe to use in multithreaded scenarios without external synchronization.</a:t>
            </a:r>
          </a:p>
          <a:p>
            <a:pPr lvl="1"/>
            <a:r>
              <a:rPr lang="en-US" sz="1600" dirty="0">
                <a:latin typeface="Arial" panose="020B0604020202020204" pitchFamily="34" charset="0"/>
                <a:cs typeface="Arial" panose="020B0604020202020204" pitchFamily="34" charset="0"/>
              </a:rPr>
              <a:t>Date isn't amenable to internationalization.</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3382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Next What? Java 1.1</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990600"/>
            <a:ext cx="8458200" cy="4800600"/>
          </a:xfrm>
        </p:spPr>
        <p:txBody>
          <a:bodyPr>
            <a:normAutofit/>
          </a:bodyPr>
          <a:lstStyle/>
          <a:p>
            <a:pPr>
              <a:buFont typeface="Arial" panose="020B0604020202020204" pitchFamily="34" charset="0"/>
              <a:buChar char="•"/>
            </a:pPr>
            <a:r>
              <a:rPr lang="en-US" sz="1600" dirty="0" smtClean="0">
                <a:latin typeface="Arial" panose="020B0604020202020204" pitchFamily="34" charset="0"/>
                <a:cs typeface="Arial" panose="020B0604020202020204" pitchFamily="34" charset="0"/>
              </a:rPr>
              <a:t>java.util.Calendar</a:t>
            </a:r>
            <a:r>
              <a:rPr lang="en-US" sz="1600" dirty="0">
                <a:latin typeface="Arial" panose="020B0604020202020204" pitchFamily="34" charset="0"/>
                <a:cs typeface="Arial" panose="020B0604020202020204" pitchFamily="34" charset="0"/>
              </a:rPr>
              <a:t> and related classes </a:t>
            </a:r>
            <a:r>
              <a:rPr lang="en-US" sz="1600" dirty="0" smtClean="0">
                <a:latin typeface="Arial" panose="020B0604020202020204" pitchFamily="34" charset="0"/>
                <a:cs typeface="Arial" panose="020B0604020202020204" pitchFamily="34" charset="0"/>
              </a:rPr>
              <a:t>that riddled </a:t>
            </a:r>
            <a:r>
              <a:rPr lang="en-US" sz="1600" dirty="0">
                <a:latin typeface="Arial" panose="020B0604020202020204" pitchFamily="34" charset="0"/>
                <a:cs typeface="Arial" panose="020B0604020202020204" pitchFamily="34" charset="0"/>
              </a:rPr>
              <a:t>with </a:t>
            </a:r>
            <a:r>
              <a:rPr lang="en-US" sz="1600" dirty="0" smtClean="0">
                <a:latin typeface="Arial" panose="020B0604020202020204" pitchFamily="34" charset="0"/>
                <a:cs typeface="Arial" panose="020B0604020202020204" pitchFamily="34" charset="0"/>
              </a:rPr>
              <a:t>following flaws</a:t>
            </a:r>
          </a:p>
          <a:p>
            <a:pPr lvl="1"/>
            <a:r>
              <a:rPr lang="en-US" sz="1600" dirty="0" smtClean="0">
                <a:latin typeface="Arial" panose="020B0604020202020204" pitchFamily="34" charset="0"/>
                <a:cs typeface="Arial" panose="020B0604020202020204" pitchFamily="34" charset="0"/>
              </a:rPr>
              <a:t>January </a:t>
            </a:r>
            <a:r>
              <a:rPr lang="en-US" sz="1600" dirty="0">
                <a:latin typeface="Arial" panose="020B0604020202020204" pitchFamily="34" charset="0"/>
                <a:cs typeface="Arial" panose="020B0604020202020204" pitchFamily="34" charset="0"/>
              </a:rPr>
              <a:t>is represented by 0 instead of </a:t>
            </a:r>
            <a:r>
              <a:rPr lang="en-US" sz="1600" dirty="0" smtClean="0">
                <a:latin typeface="Arial" panose="020B0604020202020204" pitchFamily="34" charset="0"/>
                <a:cs typeface="Arial" panose="020B0604020202020204" pitchFamily="34" charset="0"/>
              </a:rPr>
              <a:t>1</a:t>
            </a:r>
          </a:p>
          <a:p>
            <a:pPr lvl="1"/>
            <a:r>
              <a:rPr lang="en-US" sz="1600" dirty="0" smtClean="0">
                <a:latin typeface="Arial" panose="020B0604020202020204" pitchFamily="34" charset="0"/>
                <a:cs typeface="Arial" panose="020B0604020202020204" pitchFamily="34" charset="0"/>
              </a:rPr>
              <a:t>Calendar</a:t>
            </a:r>
            <a:r>
              <a:rPr lang="en-US" sz="1600" dirty="0">
                <a:latin typeface="Arial" panose="020B0604020202020204" pitchFamily="34" charset="0"/>
                <a:cs typeface="Arial" panose="020B0604020202020204" pitchFamily="34" charset="0"/>
              </a:rPr>
              <a:t> isn't type-safe; for example, you must pass an </a:t>
            </a:r>
            <a:r>
              <a:rPr lang="en-US" sz="1600" dirty="0" err="1">
                <a:latin typeface="Arial" panose="020B0604020202020204" pitchFamily="34" charset="0"/>
                <a:cs typeface="Arial" panose="020B0604020202020204" pitchFamily="34" charset="0"/>
              </a:rPr>
              <a:t>int</a:t>
            </a:r>
            <a:r>
              <a:rPr lang="en-US" sz="1600" dirty="0">
                <a:latin typeface="Arial" panose="020B0604020202020204" pitchFamily="34" charset="0"/>
                <a:cs typeface="Arial" panose="020B0604020202020204" pitchFamily="34" charset="0"/>
              </a:rPr>
              <a:t>-based constant to </a:t>
            </a:r>
            <a:r>
              <a:rPr lang="en-US" sz="1600" dirty="0" smtClean="0">
                <a:latin typeface="Arial" panose="020B0604020202020204" pitchFamily="34" charset="0"/>
                <a:cs typeface="Arial" panose="020B0604020202020204" pitchFamily="34" charset="0"/>
              </a:rPr>
              <a:t>the get(</a:t>
            </a:r>
            <a:r>
              <a:rPr lang="en-US" sz="1600" dirty="0" err="1" smtClean="0">
                <a:latin typeface="Arial" panose="020B0604020202020204" pitchFamily="34" charset="0"/>
                <a:cs typeface="Arial" panose="020B0604020202020204" pitchFamily="34" charset="0"/>
              </a:rPr>
              <a:t>int</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field) method.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enums</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weren't available when Calendar was released</a:t>
            </a:r>
            <a:r>
              <a:rPr lang="en-US" sz="1600" dirty="0" smtClean="0">
                <a:latin typeface="Arial" panose="020B0604020202020204" pitchFamily="34" charset="0"/>
                <a:cs typeface="Arial" panose="020B0604020202020204" pitchFamily="34" charset="0"/>
              </a:rPr>
              <a:t>.)</a:t>
            </a:r>
          </a:p>
          <a:p>
            <a:pPr lvl="1"/>
            <a:r>
              <a:rPr lang="en-US" sz="1600" dirty="0" smtClean="0">
                <a:latin typeface="Arial" panose="020B0604020202020204" pitchFamily="34" charset="0"/>
                <a:cs typeface="Arial" panose="020B0604020202020204" pitchFamily="34" charset="0"/>
              </a:rPr>
              <a:t>Calendar's </a:t>
            </a:r>
            <a:r>
              <a:rPr lang="en-US" sz="1600" dirty="0">
                <a:latin typeface="Arial" panose="020B0604020202020204" pitchFamily="34" charset="0"/>
                <a:cs typeface="Arial" panose="020B0604020202020204" pitchFamily="34" charset="0"/>
              </a:rPr>
              <a:t>mutability makes it unsafe to use in multithreaded </a:t>
            </a:r>
            <a:r>
              <a:rPr lang="en-US" sz="1600" dirty="0" smtClean="0">
                <a:latin typeface="Arial" panose="020B0604020202020204" pitchFamily="34" charset="0"/>
                <a:cs typeface="Arial" panose="020B0604020202020204" pitchFamily="34" charset="0"/>
              </a:rPr>
              <a:t>scenarios</a:t>
            </a:r>
          </a:p>
          <a:p>
            <a:pPr lvl="1"/>
            <a:r>
              <a:rPr lang="en-US" sz="1600" dirty="0" smtClean="0">
                <a:latin typeface="Arial" panose="020B0604020202020204" pitchFamily="34" charset="0"/>
                <a:cs typeface="Arial" panose="020B0604020202020204" pitchFamily="34" charset="0"/>
              </a:rPr>
              <a:t>Calendar</a:t>
            </a:r>
            <a:r>
              <a:rPr lang="en-US" sz="1600" dirty="0">
                <a:latin typeface="Arial" panose="020B0604020202020204" pitchFamily="34" charset="0"/>
                <a:cs typeface="Arial" panose="020B0604020202020204" pitchFamily="34" charset="0"/>
              </a:rPr>
              <a:t> stores its state internally in two different ways -- as a millisecond offset from the epoch and as a set of fields -- resulting in many bugs and performance </a:t>
            </a:r>
            <a:r>
              <a:rPr lang="en-US" sz="1600" dirty="0" smtClean="0">
                <a:latin typeface="Arial" panose="020B0604020202020204" pitchFamily="34" charset="0"/>
                <a:cs typeface="Arial" panose="020B0604020202020204" pitchFamily="34" charset="0"/>
              </a:rPr>
              <a:t>issues.</a:t>
            </a:r>
          </a:p>
          <a:p>
            <a:pPr lvl="1"/>
            <a:r>
              <a:rPr lang="en-US" sz="1600" dirty="0" err="1" smtClean="0">
                <a:latin typeface="Arial" panose="020B0604020202020204" pitchFamily="34" charset="0"/>
                <a:cs typeface="Arial" panose="020B0604020202020204" pitchFamily="34" charset="0"/>
              </a:rPr>
              <a:t>java.sql's</a:t>
            </a:r>
            <a:r>
              <a:rPr lang="en-US" sz="1600" dirty="0">
                <a:latin typeface="Arial" panose="020B0604020202020204" pitchFamily="34" charset="0"/>
                <a:cs typeface="Arial" panose="020B0604020202020204" pitchFamily="34" charset="0"/>
              </a:rPr>
              <a:t> Date, Time, and Timestamp classes extend </a:t>
            </a:r>
            <a:r>
              <a:rPr lang="en-US" sz="1600" dirty="0" err="1" smtClean="0">
                <a:latin typeface="Arial" panose="020B0604020202020204" pitchFamily="34" charset="0"/>
                <a:cs typeface="Arial" panose="020B0604020202020204" pitchFamily="34" charset="0"/>
              </a:rPr>
              <a:t>java.util.Date</a:t>
            </a:r>
            <a:r>
              <a:rPr lang="en-US" sz="1600" dirty="0" smtClean="0">
                <a:latin typeface="Arial" panose="020B0604020202020204" pitchFamily="34" charset="0"/>
                <a:cs typeface="Arial" panose="020B0604020202020204" pitchFamily="34" charset="0"/>
              </a:rPr>
              <a:t> and </a:t>
            </a:r>
            <a:r>
              <a:rPr lang="en-US" sz="1600" dirty="0">
                <a:latin typeface="Arial" panose="020B0604020202020204" pitchFamily="34" charset="0"/>
                <a:cs typeface="Arial" panose="020B0604020202020204" pitchFamily="34" charset="0"/>
              </a:rPr>
              <a:t>inherit its problems</a:t>
            </a:r>
            <a:r>
              <a:rPr lang="en-US" sz="1600" dirty="0" smtClean="0">
                <a:latin typeface="Arial" panose="020B0604020202020204" pitchFamily="34" charset="0"/>
                <a:cs typeface="Arial" panose="020B0604020202020204" pitchFamily="34" charset="0"/>
              </a:rPr>
              <a:t>.</a:t>
            </a:r>
          </a:p>
          <a:p>
            <a:pPr lvl="1"/>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Also, in order to prevent setting the time part in the </a:t>
            </a:r>
            <a:r>
              <a:rPr lang="en-US" sz="1600" dirty="0" smtClean="0">
                <a:latin typeface="Arial" panose="020B0604020202020204" pitchFamily="34" charset="0"/>
                <a:cs typeface="Arial" panose="020B0604020202020204" pitchFamily="34" charset="0"/>
              </a:rPr>
              <a:t>Date class </a:t>
            </a:r>
            <a:r>
              <a:rPr lang="en-US" sz="1600" dirty="0">
                <a:latin typeface="Arial" panose="020B0604020202020204" pitchFamily="34" charset="0"/>
                <a:cs typeface="Arial" panose="020B0604020202020204" pitchFamily="34" charset="0"/>
              </a:rPr>
              <a:t>and the date part in the Time class, Date and Time force various setter methods to throw </a:t>
            </a:r>
            <a:r>
              <a:rPr lang="en-US" sz="1600" dirty="0" err="1">
                <a:latin typeface="Arial" panose="020B0604020202020204" pitchFamily="34" charset="0"/>
                <a:cs typeface="Arial" panose="020B0604020202020204" pitchFamily="34" charset="0"/>
              </a:rPr>
              <a:t>IllegalArgumentException</a:t>
            </a:r>
            <a:r>
              <a:rPr lang="en-US" sz="1600" dirty="0">
                <a:latin typeface="Arial" panose="020B0604020202020204" pitchFamily="34" charset="0"/>
                <a:cs typeface="Arial" panose="020B0604020202020204" pitchFamily="34" charset="0"/>
              </a:rPr>
              <a:t>, which is messy.</a:t>
            </a:r>
          </a:p>
        </p:txBody>
      </p:sp>
    </p:spTree>
    <p:extLst>
      <p:ext uri="{BB962C8B-B14F-4D97-AF65-F5344CB8AC3E}">
        <p14:creationId xmlns:p14="http://schemas.microsoft.com/office/powerpoint/2010/main" val="450448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descr="C:\Users\shalinim\Desktop\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8600"/>
            <a:ext cx="5442857"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447800"/>
            <a:ext cx="2336800" cy="3471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7200" y="2572434"/>
            <a:ext cx="4766177" cy="646331"/>
          </a:xfrm>
          <a:prstGeom prst="rect">
            <a:avLst/>
          </a:prstGeom>
          <a:noFill/>
        </p:spPr>
        <p:txBody>
          <a:bodyPr wrap="none" rtlCol="0">
            <a:spAutoFit/>
          </a:bodyPr>
          <a:lstStyle/>
          <a:p>
            <a:r>
              <a:rPr lang="en-US" sz="3600" dirty="0" smtClean="0">
                <a:solidFill>
                  <a:schemeClr val="accent1">
                    <a:lumMod val="75000"/>
                  </a:schemeClr>
                </a:solidFill>
                <a:latin typeface="Arial Rounded MT Bold" panose="020F0704030504030204" pitchFamily="34" charset="0"/>
              </a:rPr>
              <a:t>Java 8 </a:t>
            </a:r>
            <a:r>
              <a:rPr lang="en-US" sz="3600" dirty="0" err="1" smtClean="0">
                <a:solidFill>
                  <a:schemeClr val="accent1">
                    <a:lumMod val="75000"/>
                  </a:schemeClr>
                </a:solidFill>
                <a:latin typeface="Arial Rounded MT Bold" panose="020F0704030504030204" pitchFamily="34" charset="0"/>
              </a:rPr>
              <a:t>DateTime</a:t>
            </a:r>
            <a:r>
              <a:rPr lang="en-US" sz="3600" dirty="0" smtClean="0">
                <a:solidFill>
                  <a:schemeClr val="accent1">
                    <a:lumMod val="75000"/>
                  </a:schemeClr>
                </a:solidFill>
                <a:latin typeface="Arial Rounded MT Bold" panose="020F0704030504030204" pitchFamily="34" charset="0"/>
              </a:rPr>
              <a:t> API</a:t>
            </a:r>
            <a:endParaRPr lang="en-US" sz="3600" dirty="0">
              <a:solidFill>
                <a:schemeClr val="accent1">
                  <a:lumMod val="75000"/>
                </a:schemeClr>
              </a:solidFill>
              <a:latin typeface="Arial Rounded MT Bold" panose="020F0704030504030204" pitchFamily="34" charset="0"/>
            </a:endParaRPr>
          </a:p>
        </p:txBody>
      </p:sp>
    </p:spTree>
    <p:extLst>
      <p:ext uri="{BB962C8B-B14F-4D97-AF65-F5344CB8AC3E}">
        <p14:creationId xmlns:p14="http://schemas.microsoft.com/office/powerpoint/2010/main" val="6898136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Java 8 Date Time API To The Rescue…..</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990600"/>
            <a:ext cx="8458200" cy="4800600"/>
          </a:xfrm>
        </p:spPr>
        <p:txBody>
          <a:bodyPr>
            <a:normAutofit/>
          </a:bodyPr>
          <a:lstStyle/>
          <a:p>
            <a:pPr lvl="0" fontAlgn="base">
              <a:buFont typeface="Arial" panose="020B0604020202020204" pitchFamily="34" charset="0"/>
              <a:buChar char="•"/>
            </a:pPr>
            <a:r>
              <a:rPr lang="en-US" sz="1600" dirty="0" smtClean="0">
                <a:latin typeface="Arial" panose="020B0604020202020204" pitchFamily="34" charset="0"/>
                <a:cs typeface="Arial" panose="020B0604020202020204" pitchFamily="34" charset="0"/>
              </a:rPr>
              <a:t>Immutability</a:t>
            </a:r>
          </a:p>
          <a:p>
            <a:pPr lvl="0" fontAlgn="base">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0" fontAlgn="base">
              <a:buFont typeface="Arial" panose="020B0604020202020204" pitchFamily="34" charset="0"/>
              <a:buChar char="•"/>
            </a:pPr>
            <a:r>
              <a:rPr lang="en-US" sz="1600" dirty="0" smtClean="0">
                <a:latin typeface="Arial" panose="020B0604020202020204" pitchFamily="34" charset="0"/>
                <a:cs typeface="Arial" panose="020B0604020202020204" pitchFamily="34" charset="0"/>
              </a:rPr>
              <a:t>Separation </a:t>
            </a:r>
            <a:r>
              <a:rPr lang="en-US" sz="1600" dirty="0">
                <a:latin typeface="Arial" panose="020B0604020202020204" pitchFamily="34" charset="0"/>
                <a:cs typeface="Arial" panose="020B0604020202020204" pitchFamily="34" charset="0"/>
              </a:rPr>
              <a:t>of </a:t>
            </a:r>
            <a:r>
              <a:rPr lang="en-US" sz="1600" dirty="0" smtClean="0">
                <a:latin typeface="Arial" panose="020B0604020202020204" pitchFamily="34" charset="0"/>
                <a:cs typeface="Arial" panose="020B0604020202020204" pitchFamily="34" charset="0"/>
              </a:rPr>
              <a:t>Concerns</a:t>
            </a:r>
          </a:p>
          <a:p>
            <a:pPr lvl="0" fontAlgn="base">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0" fontAlgn="base">
              <a:buFont typeface="Arial" panose="020B0604020202020204" pitchFamily="34" charset="0"/>
              <a:buChar char="•"/>
            </a:pPr>
            <a:r>
              <a:rPr lang="en-US" sz="1600" dirty="0" smtClean="0">
                <a:latin typeface="Arial" panose="020B0604020202020204" pitchFamily="34" charset="0"/>
                <a:cs typeface="Arial" panose="020B0604020202020204" pitchFamily="34" charset="0"/>
              </a:rPr>
              <a:t>Clarity</a:t>
            </a:r>
          </a:p>
          <a:p>
            <a:pPr lvl="0" fontAlgn="base">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0" fontAlgn="base"/>
            <a:r>
              <a:rPr lang="en-US" sz="1600" dirty="0" smtClean="0">
                <a:latin typeface="Arial" panose="020B0604020202020204" pitchFamily="34" charset="0"/>
                <a:cs typeface="Arial" panose="020B0604020202020204" pitchFamily="34" charset="0"/>
              </a:rPr>
              <a:t>Utility operations</a:t>
            </a:r>
            <a:br>
              <a:rPr lang="en-US" sz="1600" dirty="0" smtClean="0">
                <a:latin typeface="Arial" panose="020B0604020202020204" pitchFamily="34" charset="0"/>
                <a:cs typeface="Arial" panose="020B0604020202020204" pitchFamily="34" charset="0"/>
              </a:rPr>
            </a:br>
            <a:endParaRPr lang="en-US" sz="1600" dirty="0" smtClean="0">
              <a:latin typeface="Arial" panose="020B0604020202020204" pitchFamily="34" charset="0"/>
              <a:cs typeface="Arial" panose="020B0604020202020204" pitchFamily="34" charset="0"/>
            </a:endParaRPr>
          </a:p>
          <a:p>
            <a:pPr lvl="0" fontAlgn="base"/>
            <a:r>
              <a:rPr lang="en-US" sz="1600" dirty="0" smtClean="0">
                <a:latin typeface="Arial" panose="020B0604020202020204" pitchFamily="34" charset="0"/>
                <a:cs typeface="Arial" panose="020B0604020202020204" pitchFamily="34" charset="0"/>
              </a:rPr>
              <a:t>Extendable</a:t>
            </a:r>
          </a:p>
          <a:p>
            <a:pPr lvl="0" fontAlgn="base"/>
            <a:endParaRPr lang="en-US" sz="1600" dirty="0">
              <a:latin typeface="Arial" panose="020B0604020202020204" pitchFamily="34" charset="0"/>
              <a:cs typeface="Arial" panose="020B0604020202020204" pitchFamily="34" charset="0"/>
            </a:endParaRPr>
          </a:p>
          <a:p>
            <a:pPr fontAlgn="base"/>
            <a:r>
              <a:rPr lang="en-US" sz="1600" dirty="0">
                <a:latin typeface="Arial" panose="020B0604020202020204" pitchFamily="34" charset="0"/>
                <a:cs typeface="Arial" panose="020B0604020202020204" pitchFamily="34" charset="0"/>
              </a:rPr>
              <a:t>All the classes use </a:t>
            </a:r>
            <a:r>
              <a:rPr lang="en-US" sz="1600" dirty="0">
                <a:latin typeface="Arial" panose="020B0604020202020204" pitchFamily="34" charset="0"/>
                <a:cs typeface="Arial" panose="020B0604020202020204" pitchFamily="34" charset="0"/>
                <a:hlinkClick r:id="rId3" tooltip="Factory Design Pattern in Java"/>
              </a:rPr>
              <a:t>Factory Pattern</a:t>
            </a:r>
            <a:r>
              <a:rPr lang="en-US" sz="1600" dirty="0">
                <a:latin typeface="Arial" panose="020B0604020202020204" pitchFamily="34" charset="0"/>
                <a:cs typeface="Arial" panose="020B0604020202020204" pitchFamily="34" charset="0"/>
              </a:rPr>
              <a:t> and </a:t>
            </a:r>
            <a:r>
              <a:rPr lang="en-US" sz="1600" dirty="0">
                <a:latin typeface="Arial" panose="020B0604020202020204" pitchFamily="34" charset="0"/>
                <a:cs typeface="Arial" panose="020B0604020202020204" pitchFamily="34" charset="0"/>
                <a:hlinkClick r:id="rId4"/>
              </a:rPr>
              <a:t>Strategy Pattern</a:t>
            </a:r>
            <a:r>
              <a:rPr lang="en-US" sz="1600" dirty="0">
                <a:latin typeface="Arial" panose="020B0604020202020204" pitchFamily="34" charset="0"/>
                <a:cs typeface="Arial" panose="020B0604020202020204" pitchFamily="34" charset="0"/>
              </a:rPr>
              <a:t> for better handling.</a:t>
            </a:r>
          </a:p>
          <a:p>
            <a:pPr lvl="0" fontAlgn="base"/>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6201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Java 8 Date Time API packages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990600"/>
            <a:ext cx="8458200" cy="4953000"/>
          </a:xfrm>
        </p:spPr>
        <p:txBody>
          <a:bodyPr>
            <a:noAutofit/>
          </a:bodyPr>
          <a:lstStyle/>
          <a:p>
            <a:pPr lvl="0" fontAlgn="base">
              <a:buFont typeface="Arial" panose="020B0604020202020204" pitchFamily="34" charset="0"/>
              <a:buChar char="•"/>
            </a:pPr>
            <a:r>
              <a:rPr lang="en-US" sz="1600" b="1" dirty="0">
                <a:latin typeface="Arial" panose="020B0604020202020204" pitchFamily="34" charset="0"/>
                <a:cs typeface="Arial" panose="020B0604020202020204" pitchFamily="34" charset="0"/>
              </a:rPr>
              <a:t>java.time </a:t>
            </a:r>
            <a:r>
              <a:rPr lang="en-US" sz="1600" b="1" dirty="0" smtClean="0">
                <a:latin typeface="Arial" panose="020B0604020202020204" pitchFamily="34" charset="0"/>
                <a:cs typeface="Arial" panose="020B0604020202020204" pitchFamily="34" charset="0"/>
              </a:rPr>
              <a:t>Package</a:t>
            </a:r>
            <a:endParaRPr lang="en-US" sz="1600" dirty="0">
              <a:latin typeface="Arial" panose="020B0604020202020204" pitchFamily="34" charset="0"/>
              <a:cs typeface="Arial" panose="020B0604020202020204" pitchFamily="34" charset="0"/>
            </a:endParaRPr>
          </a:p>
          <a:p>
            <a:pPr lvl="1" fontAlgn="base"/>
            <a:r>
              <a:rPr lang="en-US" sz="1600" dirty="0" smtClean="0">
                <a:latin typeface="Arial" panose="020B0604020202020204" pitchFamily="34" charset="0"/>
                <a:cs typeface="Arial" panose="020B0604020202020204" pitchFamily="34" charset="0"/>
              </a:rPr>
              <a:t> Base </a:t>
            </a:r>
            <a:r>
              <a:rPr lang="en-US" sz="1600" dirty="0">
                <a:latin typeface="Arial" panose="020B0604020202020204" pitchFamily="34" charset="0"/>
                <a:cs typeface="Arial" panose="020B0604020202020204" pitchFamily="34" charset="0"/>
              </a:rPr>
              <a:t>package </a:t>
            </a:r>
            <a:endParaRPr lang="en-US" sz="1600" dirty="0" smtClean="0">
              <a:latin typeface="Arial" panose="020B0604020202020204" pitchFamily="34" charset="0"/>
              <a:cs typeface="Arial" panose="020B0604020202020204" pitchFamily="34" charset="0"/>
            </a:endParaRPr>
          </a:p>
          <a:p>
            <a:pPr lvl="1" fontAlgn="base"/>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LocalDate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LocalTime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LocalDateTime</a:t>
            </a:r>
            <a:r>
              <a:rPr lang="en-US" sz="1600" dirty="0">
                <a:latin typeface="Arial" panose="020B0604020202020204" pitchFamily="34" charset="0"/>
                <a:cs typeface="Arial" panose="020B0604020202020204" pitchFamily="34" charset="0"/>
              </a:rPr>
              <a:t>, Instant, Period, Duration etc. </a:t>
            </a:r>
            <a:endParaRPr lang="en-US" sz="1600" dirty="0" smtClean="0">
              <a:latin typeface="Arial" panose="020B0604020202020204" pitchFamily="34" charset="0"/>
              <a:cs typeface="Arial" panose="020B0604020202020204" pitchFamily="34" charset="0"/>
            </a:endParaRPr>
          </a:p>
          <a:p>
            <a:pPr lvl="1" fontAlgn="base"/>
            <a:r>
              <a:rPr lang="en-US" sz="1600" dirty="0" smtClean="0">
                <a:latin typeface="Arial" panose="020B0604020202020204" pitchFamily="34" charset="0"/>
                <a:cs typeface="Arial" panose="020B0604020202020204" pitchFamily="34" charset="0"/>
              </a:rPr>
              <a:t>All </a:t>
            </a:r>
            <a:r>
              <a:rPr lang="en-US" sz="1600" dirty="0">
                <a:latin typeface="Arial" panose="020B0604020202020204" pitchFamily="34" charset="0"/>
                <a:cs typeface="Arial" panose="020B0604020202020204" pitchFamily="34" charset="0"/>
              </a:rPr>
              <a:t>of these classes are immutable and thread safe. </a:t>
            </a:r>
          </a:p>
          <a:p>
            <a:pPr lvl="0" fontAlgn="base">
              <a:buFont typeface="Arial" panose="020B0604020202020204" pitchFamily="34" charset="0"/>
              <a:buChar char="•"/>
            </a:pPr>
            <a:r>
              <a:rPr lang="en-US" sz="1600" b="1" dirty="0" smtClean="0">
                <a:latin typeface="Arial" panose="020B0604020202020204" pitchFamily="34" charset="0"/>
                <a:cs typeface="Arial" panose="020B0604020202020204" pitchFamily="34" charset="0"/>
              </a:rPr>
              <a:t>java.time.chrono Package</a:t>
            </a:r>
            <a:r>
              <a:rPr lang="en-US" sz="1600" dirty="0" smtClean="0">
                <a:latin typeface="Arial" panose="020B0604020202020204" pitchFamily="34" charset="0"/>
                <a:cs typeface="Arial" panose="020B0604020202020204" pitchFamily="34" charset="0"/>
              </a:rPr>
              <a:t>:</a:t>
            </a:r>
          </a:p>
          <a:p>
            <a:pPr lvl="1" fontAlgn="base"/>
            <a:r>
              <a:rPr lang="en-US" sz="1600" dirty="0" smtClean="0">
                <a:latin typeface="Arial" panose="020B0604020202020204" pitchFamily="34" charset="0"/>
                <a:cs typeface="Arial" panose="020B0604020202020204" pitchFamily="34" charset="0"/>
              </a:rPr>
              <a:t>This </a:t>
            </a:r>
            <a:r>
              <a:rPr lang="en-US" sz="1600" dirty="0">
                <a:latin typeface="Arial" panose="020B0604020202020204" pitchFamily="34" charset="0"/>
                <a:cs typeface="Arial" panose="020B0604020202020204" pitchFamily="34" charset="0"/>
              </a:rPr>
              <a:t>package defines generic APIs for non ISO calendar systems</a:t>
            </a:r>
            <a:r>
              <a:rPr lang="en-US" sz="1600" dirty="0" smtClean="0">
                <a:latin typeface="Arial" panose="020B0604020202020204" pitchFamily="34" charset="0"/>
                <a:cs typeface="Arial" panose="020B0604020202020204" pitchFamily="34" charset="0"/>
              </a:rPr>
              <a:t>.</a:t>
            </a:r>
          </a:p>
          <a:p>
            <a:pPr lvl="1" fontAlgn="base"/>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We can extend </a:t>
            </a:r>
            <a:r>
              <a:rPr lang="en-US" sz="1600" dirty="0" err="1">
                <a:latin typeface="Arial" panose="020B0604020202020204" pitchFamily="34" charset="0"/>
                <a:cs typeface="Arial" panose="020B0604020202020204" pitchFamily="34" charset="0"/>
              </a:rPr>
              <a:t>AbstractChronology</a:t>
            </a:r>
            <a:r>
              <a:rPr lang="en-US" sz="1600" dirty="0">
                <a:latin typeface="Arial" panose="020B0604020202020204" pitchFamily="34" charset="0"/>
                <a:cs typeface="Arial" panose="020B0604020202020204" pitchFamily="34" charset="0"/>
              </a:rPr>
              <a:t> class to create our own calendar system.</a:t>
            </a:r>
          </a:p>
          <a:p>
            <a:pPr lvl="0" fontAlgn="base">
              <a:buFont typeface="Arial" panose="020B0604020202020204" pitchFamily="34" charset="0"/>
              <a:buChar char="•"/>
            </a:pPr>
            <a:r>
              <a:rPr lang="en-US" sz="1600" b="1" dirty="0">
                <a:latin typeface="Arial" panose="020B0604020202020204" pitchFamily="34" charset="0"/>
                <a:cs typeface="Arial" panose="020B0604020202020204" pitchFamily="34" charset="0"/>
              </a:rPr>
              <a:t>java.time.format </a:t>
            </a:r>
            <a:r>
              <a:rPr lang="en-US" sz="1600" b="1" dirty="0" smtClean="0">
                <a:latin typeface="Arial" panose="020B0604020202020204" pitchFamily="34" charset="0"/>
                <a:cs typeface="Arial" panose="020B0604020202020204" pitchFamily="34" charset="0"/>
              </a:rPr>
              <a:t>Package</a:t>
            </a:r>
            <a:endParaRPr lang="en-US" sz="1600" dirty="0">
              <a:latin typeface="Arial" panose="020B0604020202020204" pitchFamily="34" charset="0"/>
              <a:cs typeface="Arial" panose="020B0604020202020204" pitchFamily="34" charset="0"/>
            </a:endParaRPr>
          </a:p>
          <a:p>
            <a:pPr lvl="1" fontAlgn="base"/>
            <a:r>
              <a:rPr lang="en-US" sz="1600" dirty="0" smtClean="0">
                <a:latin typeface="Arial" panose="020B0604020202020204" pitchFamily="34" charset="0"/>
                <a:cs typeface="Arial" panose="020B0604020202020204" pitchFamily="34" charset="0"/>
              </a:rPr>
              <a:t> Classes used </a:t>
            </a:r>
            <a:r>
              <a:rPr lang="en-US" sz="1600" dirty="0">
                <a:latin typeface="Arial" panose="020B0604020202020204" pitchFamily="34" charset="0"/>
                <a:cs typeface="Arial" panose="020B0604020202020204" pitchFamily="34" charset="0"/>
              </a:rPr>
              <a:t>for formatting and parsing date time objects. </a:t>
            </a:r>
            <a:endParaRPr lang="en-US" sz="1600" dirty="0" smtClean="0">
              <a:latin typeface="Arial" panose="020B0604020202020204" pitchFamily="34" charset="0"/>
              <a:cs typeface="Arial" panose="020B0604020202020204" pitchFamily="34" charset="0"/>
            </a:endParaRPr>
          </a:p>
          <a:p>
            <a:pPr lvl="1" fontAlgn="base"/>
            <a:r>
              <a:rPr lang="en-US" sz="1600" dirty="0" smtClean="0">
                <a:latin typeface="Arial" panose="020B0604020202020204" pitchFamily="34" charset="0"/>
                <a:cs typeface="Arial" panose="020B0604020202020204" pitchFamily="34" charset="0"/>
              </a:rPr>
              <a:t>Most </a:t>
            </a:r>
            <a:r>
              <a:rPr lang="en-US" sz="1600" dirty="0">
                <a:latin typeface="Arial" panose="020B0604020202020204" pitchFamily="34" charset="0"/>
                <a:cs typeface="Arial" panose="020B0604020202020204" pitchFamily="34" charset="0"/>
              </a:rPr>
              <a:t>of the times, we would not be directly using them because principle classes in java.time package provide formatting and parsing methods.</a:t>
            </a:r>
          </a:p>
          <a:p>
            <a:pPr lvl="0" fontAlgn="base">
              <a:buFont typeface="Arial" panose="020B0604020202020204" pitchFamily="34" charset="0"/>
              <a:buChar char="•"/>
            </a:pPr>
            <a:r>
              <a:rPr lang="en-US" sz="1600" b="1" dirty="0">
                <a:latin typeface="Arial" panose="020B0604020202020204" pitchFamily="34" charset="0"/>
                <a:cs typeface="Arial" panose="020B0604020202020204" pitchFamily="34" charset="0"/>
              </a:rPr>
              <a:t>java.time.temporal </a:t>
            </a:r>
            <a:r>
              <a:rPr lang="en-US" sz="1600" b="1" dirty="0" smtClean="0">
                <a:latin typeface="Arial" panose="020B0604020202020204" pitchFamily="34" charset="0"/>
                <a:cs typeface="Arial" panose="020B0604020202020204" pitchFamily="34" charset="0"/>
              </a:rPr>
              <a:t>Package</a:t>
            </a:r>
            <a:r>
              <a:rPr lang="en-US" sz="1600" dirty="0" smtClean="0">
                <a:latin typeface="Arial" panose="020B0604020202020204" pitchFamily="34" charset="0"/>
                <a:cs typeface="Arial" panose="020B0604020202020204" pitchFamily="34" charset="0"/>
              </a:rPr>
              <a:t>:</a:t>
            </a:r>
          </a:p>
          <a:p>
            <a:pPr lvl="1" fontAlgn="base"/>
            <a:r>
              <a:rPr lang="en-US" sz="1600" dirty="0">
                <a:latin typeface="Arial" panose="020B0604020202020204" pitchFamily="34" charset="0"/>
                <a:cs typeface="Arial" panose="020B0604020202020204" pitchFamily="34" charset="0"/>
              </a:rPr>
              <a:t>U</a:t>
            </a:r>
            <a:r>
              <a:rPr lang="en-US" sz="1600" dirty="0" smtClean="0">
                <a:latin typeface="Arial" panose="020B0604020202020204" pitchFamily="34" charset="0"/>
                <a:cs typeface="Arial" panose="020B0604020202020204" pitchFamily="34" charset="0"/>
              </a:rPr>
              <a:t>se </a:t>
            </a:r>
            <a:r>
              <a:rPr lang="en-US" sz="1600" dirty="0">
                <a:latin typeface="Arial" panose="020B0604020202020204" pitchFamily="34" charset="0"/>
                <a:cs typeface="Arial" panose="020B0604020202020204" pitchFamily="34" charset="0"/>
              </a:rPr>
              <a:t>it for find out specific date or time related to date/time object. For example, we can use these to find out the first or last day of the month. You can identify these methods easily because they always have format “</a:t>
            </a:r>
            <a:r>
              <a:rPr lang="en-US" sz="1600" dirty="0" err="1">
                <a:latin typeface="Arial" panose="020B0604020202020204" pitchFamily="34" charset="0"/>
                <a:cs typeface="Arial" panose="020B0604020202020204" pitchFamily="34" charset="0"/>
              </a:rPr>
              <a:t>withXXX</a:t>
            </a:r>
            <a:r>
              <a:rPr lang="en-US" sz="1600" dirty="0">
                <a:latin typeface="Arial" panose="020B0604020202020204" pitchFamily="34" charset="0"/>
                <a:cs typeface="Arial" panose="020B0604020202020204" pitchFamily="34" charset="0"/>
              </a:rPr>
              <a:t>”.</a:t>
            </a:r>
          </a:p>
          <a:p>
            <a:pPr lvl="0" fontAlgn="base">
              <a:buFont typeface="Arial" panose="020B0604020202020204" pitchFamily="34" charset="0"/>
              <a:buChar char="•"/>
            </a:pPr>
            <a:r>
              <a:rPr lang="en-US" sz="1600" b="1" dirty="0">
                <a:latin typeface="Arial" panose="020B0604020202020204" pitchFamily="34" charset="0"/>
                <a:cs typeface="Arial" panose="020B0604020202020204" pitchFamily="34" charset="0"/>
              </a:rPr>
              <a:t>java.time.zone </a:t>
            </a:r>
            <a:r>
              <a:rPr lang="en-US" sz="1600" b="1" dirty="0" smtClean="0">
                <a:latin typeface="Arial" panose="020B0604020202020204" pitchFamily="34" charset="0"/>
                <a:cs typeface="Arial" panose="020B0604020202020204" pitchFamily="34" charset="0"/>
              </a:rPr>
              <a:t>Package</a:t>
            </a:r>
            <a:endParaRPr lang="en-US" sz="1600" dirty="0">
              <a:latin typeface="Arial" panose="020B0604020202020204" pitchFamily="34" charset="0"/>
              <a:cs typeface="Arial" panose="020B0604020202020204" pitchFamily="34" charset="0"/>
            </a:endParaRPr>
          </a:p>
          <a:p>
            <a:pPr lvl="1" fontAlgn="base"/>
            <a:r>
              <a:rPr lang="en-US" sz="1600" dirty="0" smtClean="0">
                <a:latin typeface="Arial" panose="020B0604020202020204" pitchFamily="34" charset="0"/>
                <a:cs typeface="Arial" panose="020B0604020202020204" pitchFamily="34" charset="0"/>
              </a:rPr>
              <a:t>This </a:t>
            </a:r>
            <a:r>
              <a:rPr lang="en-US" sz="1600" dirty="0">
                <a:latin typeface="Arial" panose="020B0604020202020204" pitchFamily="34" charset="0"/>
                <a:cs typeface="Arial" panose="020B0604020202020204" pitchFamily="34" charset="0"/>
              </a:rPr>
              <a:t>package contains classes for supporting different time zones and their rules.</a:t>
            </a:r>
          </a:p>
        </p:txBody>
      </p:sp>
    </p:spTree>
    <p:extLst>
      <p:ext uri="{BB962C8B-B14F-4D97-AF65-F5344CB8AC3E}">
        <p14:creationId xmlns:p14="http://schemas.microsoft.com/office/powerpoint/2010/main" val="3064590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Repeating Annotations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762000"/>
            <a:ext cx="8458200" cy="4953000"/>
          </a:xfrm>
        </p:spPr>
        <p:txBody>
          <a:bodyPr>
            <a:noAutofit/>
          </a:bodyPr>
          <a:lstStyle/>
          <a:p>
            <a:pPr lvl="0" fontAlgn="base">
              <a:buFont typeface="Arial" panose="020B0604020202020204" pitchFamily="34" charset="0"/>
              <a:buChar char="•"/>
            </a:pPr>
            <a:r>
              <a:rPr lang="en-US" sz="1600" dirty="0" smtClean="0">
                <a:latin typeface="Arial" panose="020B0604020202020204" pitchFamily="34" charset="0"/>
                <a:cs typeface="Arial" panose="020B0604020202020204" pitchFamily="34" charset="0"/>
              </a:rPr>
              <a:t>Apply </a:t>
            </a:r>
            <a:r>
              <a:rPr lang="en-US" sz="1600" dirty="0">
                <a:latin typeface="Arial" panose="020B0604020202020204" pitchFamily="34" charset="0"/>
                <a:cs typeface="Arial" panose="020B0604020202020204" pitchFamily="34" charset="0"/>
              </a:rPr>
              <a:t>the same annotation to a declaration or type </a:t>
            </a:r>
            <a:r>
              <a:rPr lang="en-US" sz="1600" dirty="0" smtClean="0">
                <a:latin typeface="Arial" panose="020B0604020202020204" pitchFamily="34" charset="0"/>
                <a:cs typeface="Arial" panose="020B0604020202020204" pitchFamily="34" charset="0"/>
              </a:rPr>
              <a:t>use</a:t>
            </a:r>
          </a:p>
          <a:p>
            <a:pPr lvl="0" fontAlgn="base">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0" fontAlgn="base">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Repeat </a:t>
            </a:r>
            <a:r>
              <a:rPr lang="en-US" sz="1600" dirty="0">
                <a:latin typeface="Arial" panose="020B0604020202020204" pitchFamily="34" charset="0"/>
                <a:cs typeface="Arial" panose="020B0604020202020204" pitchFamily="34" charset="0"/>
              </a:rPr>
              <a:t>an annotation anywhere that you would use a standard </a:t>
            </a:r>
            <a:r>
              <a:rPr lang="en-US" sz="1600" dirty="0" smtClean="0">
                <a:latin typeface="Arial" panose="020B0604020202020204" pitchFamily="34" charset="0"/>
                <a:cs typeface="Arial" panose="020B0604020202020204" pitchFamily="34" charset="0"/>
              </a:rPr>
              <a:t>annotation</a:t>
            </a:r>
          </a:p>
          <a:p>
            <a:pPr lvl="0" fontAlgn="base">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0" fontAlgn="base">
              <a:buFont typeface="Arial" panose="020B0604020202020204" pitchFamily="34" charset="0"/>
              <a:buChar char="•"/>
            </a:pPr>
            <a:r>
              <a:rPr lang="en-US" sz="1600" b="1" dirty="0" smtClean="0">
                <a:latin typeface="Arial" panose="020B0604020202020204" pitchFamily="34" charset="0"/>
                <a:cs typeface="Arial" panose="020B0604020202020204" pitchFamily="34" charset="0"/>
              </a:rPr>
              <a:t>Declare Repeatable annotation type</a:t>
            </a:r>
          </a:p>
          <a:p>
            <a:pPr lvl="0" fontAlgn="base">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2" fontAlgn="base"/>
            <a:r>
              <a:rPr lang="en-US" sz="1600" dirty="0" smtClean="0">
                <a:latin typeface="Arial" panose="020B0604020202020204" pitchFamily="34" charset="0"/>
                <a:cs typeface="Arial" panose="020B0604020202020204" pitchFamily="34" charset="0"/>
              </a:rPr>
              <a:t>Mark with @Repeatable </a:t>
            </a:r>
            <a:r>
              <a:rPr lang="en-US" sz="1600" dirty="0" err="1" smtClean="0">
                <a:latin typeface="Arial" panose="020B0604020202020204" pitchFamily="34" charset="0"/>
                <a:cs typeface="Arial" panose="020B0604020202020204" pitchFamily="34" charset="0"/>
              </a:rPr>
              <a:t>annotaion</a:t>
            </a:r>
            <a:endParaRPr lang="en-US" sz="1600" dirty="0" smtClean="0">
              <a:latin typeface="Arial" panose="020B0604020202020204" pitchFamily="34" charset="0"/>
              <a:cs typeface="Arial" panose="020B0604020202020204" pitchFamily="34" charset="0"/>
            </a:endParaRPr>
          </a:p>
          <a:p>
            <a:pPr lvl="2" fontAlgn="base"/>
            <a:endParaRPr lang="en-US" sz="1600" dirty="0" smtClean="0">
              <a:latin typeface="Arial" panose="020B0604020202020204" pitchFamily="34" charset="0"/>
              <a:cs typeface="Arial" panose="020B0604020202020204" pitchFamily="34" charset="0"/>
            </a:endParaRPr>
          </a:p>
          <a:p>
            <a:pPr marL="0" lvl="0" indent="0" fontAlgn="base">
              <a:buNone/>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Repeatable(</a:t>
            </a:r>
            <a:r>
              <a:rPr lang="en-US" sz="1600" dirty="0" err="1">
                <a:latin typeface="Arial" panose="020B0604020202020204" pitchFamily="34" charset="0"/>
                <a:cs typeface="Arial" panose="020B0604020202020204" pitchFamily="34" charset="0"/>
              </a:rPr>
              <a:t>TestCases.class</a:t>
            </a:r>
            <a:r>
              <a:rPr lang="en-US" sz="1600" dirty="0">
                <a:latin typeface="Arial" panose="020B0604020202020204" pitchFamily="34" charset="0"/>
                <a:cs typeface="Arial" panose="020B0604020202020204" pitchFamily="34" charset="0"/>
              </a:rPr>
              <a:t>)</a:t>
            </a:r>
          </a:p>
          <a:p>
            <a:pPr marL="0" lvl="0" indent="0" fontAlgn="base">
              <a:buNone/>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Retention( </a:t>
            </a:r>
            <a:r>
              <a:rPr lang="en-US" sz="1600" dirty="0" err="1">
                <a:latin typeface="Arial" panose="020B0604020202020204" pitchFamily="34" charset="0"/>
                <a:cs typeface="Arial" panose="020B0604020202020204" pitchFamily="34" charset="0"/>
              </a:rPr>
              <a:t>RetentionPolicy.RUNTIME</a:t>
            </a:r>
            <a:r>
              <a:rPr lang="en-US" sz="1600" dirty="0">
                <a:latin typeface="Arial" panose="020B0604020202020204" pitchFamily="34" charset="0"/>
                <a:cs typeface="Arial" panose="020B0604020202020204" pitchFamily="34" charset="0"/>
              </a:rPr>
              <a:t> )</a:t>
            </a:r>
          </a:p>
          <a:p>
            <a:pPr marL="0" lvl="0" indent="0" fontAlgn="base">
              <a:buNone/>
            </a:pPr>
            <a:r>
              <a:rPr lang="en-US" sz="1600" dirty="0" smtClean="0">
                <a:latin typeface="Arial" panose="020B0604020202020204" pitchFamily="34" charset="0"/>
                <a:cs typeface="Arial" panose="020B0604020202020204" pitchFamily="34" charset="0"/>
              </a:rPr>
              <a:t>		public </a:t>
            </a:r>
            <a:r>
              <a:rPr lang="en-US" sz="1600" dirty="0">
                <a:latin typeface="Arial" panose="020B0604020202020204" pitchFamily="34" charset="0"/>
                <a:cs typeface="Arial" panose="020B0604020202020204" pitchFamily="34" charset="0"/>
              </a:rPr>
              <a:t>@interface </a:t>
            </a:r>
            <a:r>
              <a:rPr lang="en-US" sz="1600" dirty="0" err="1">
                <a:latin typeface="Arial" panose="020B0604020202020204" pitchFamily="34" charset="0"/>
                <a:cs typeface="Arial" panose="020B0604020202020204" pitchFamily="34" charset="0"/>
              </a:rPr>
              <a:t>TestCase</a:t>
            </a:r>
            <a:r>
              <a:rPr lang="en-US" sz="1600" dirty="0">
                <a:latin typeface="Arial" panose="020B0604020202020204" pitchFamily="34" charset="0"/>
                <a:cs typeface="Arial" panose="020B0604020202020204" pitchFamily="34" charset="0"/>
              </a:rPr>
              <a:t> {</a:t>
            </a:r>
          </a:p>
          <a:p>
            <a:pPr marL="914400" lvl="2" indent="0" fontAlgn="base">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int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param</a:t>
            </a:r>
            <a:r>
              <a:rPr lang="en-US" sz="1600" dirty="0">
                <a:latin typeface="Arial" panose="020B0604020202020204" pitchFamily="34" charset="0"/>
                <a:cs typeface="Arial" panose="020B0604020202020204" pitchFamily="34" charset="0"/>
              </a:rPr>
              <a:t>();</a:t>
            </a:r>
          </a:p>
          <a:p>
            <a:pPr marL="0" lvl="0" indent="0" fontAlgn="base">
              <a:buNone/>
            </a:pP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boolean</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expected</a:t>
            </a:r>
            <a:r>
              <a:rPr lang="en-US" sz="1600" dirty="0" smtClean="0">
                <a:latin typeface="Arial" panose="020B0604020202020204" pitchFamily="34" charset="0"/>
                <a:cs typeface="Arial" panose="020B0604020202020204" pitchFamily="34" charset="0"/>
              </a:rPr>
              <a:t>();}</a:t>
            </a:r>
          </a:p>
          <a:p>
            <a:pPr marL="0" lvl="0" indent="0" fontAlgn="base">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The value of the @Repeatable meta-annotation, in parentheses, is the type of the container annotation that the Java compiler generates to </a:t>
            </a:r>
            <a:r>
              <a:rPr lang="en-US" sz="1600" dirty="0" smtClean="0">
                <a:latin typeface="Arial" panose="020B0604020202020204" pitchFamily="34" charset="0"/>
                <a:cs typeface="Arial" panose="020B0604020202020204" pitchFamily="34" charset="0"/>
              </a:rPr>
              <a:t>store repeating annotations</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0" fontAlgn="base">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4138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Repeating Annotations - </a:t>
            </a:r>
            <a:r>
              <a:rPr lang="en-US" sz="2400" dirty="0" err="1" smtClean="0">
                <a:latin typeface="Arial" panose="020B0604020202020204" pitchFamily="34" charset="0"/>
                <a:cs typeface="Arial" panose="020B0604020202020204" pitchFamily="34" charset="0"/>
              </a:rPr>
              <a:t>Contd</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914400"/>
            <a:ext cx="8458200" cy="4953000"/>
          </a:xfrm>
        </p:spPr>
        <p:txBody>
          <a:bodyPr>
            <a:noAutofit/>
          </a:bodyPr>
          <a:lstStyle/>
          <a:p>
            <a:pPr lvl="0" fontAlgn="base">
              <a:buFont typeface="Arial" panose="020B0604020202020204" pitchFamily="34" charset="0"/>
              <a:buChar char="•"/>
            </a:pPr>
            <a:r>
              <a:rPr lang="en-US" sz="1600" b="1" dirty="0" smtClean="0">
                <a:latin typeface="Arial" panose="020B0604020202020204" pitchFamily="34" charset="0"/>
                <a:cs typeface="Arial" panose="020B0604020202020204" pitchFamily="34" charset="0"/>
              </a:rPr>
              <a:t>Declare Containing annotation type</a:t>
            </a:r>
          </a:p>
          <a:p>
            <a:pPr lvl="0" fontAlgn="base">
              <a:buFont typeface="Arial" panose="020B0604020202020204" pitchFamily="34" charset="0"/>
              <a:buChar char="•"/>
            </a:pPr>
            <a:endParaRPr lang="en-US" sz="1600" b="1" dirty="0" smtClean="0">
              <a:latin typeface="Arial" panose="020B0604020202020204" pitchFamily="34" charset="0"/>
              <a:cs typeface="Arial" panose="020B0604020202020204" pitchFamily="34" charset="0"/>
            </a:endParaRPr>
          </a:p>
          <a:p>
            <a:pPr lvl="2"/>
            <a:r>
              <a:rPr lang="en-US" sz="1600" dirty="0">
                <a:latin typeface="Arial" panose="020B0604020202020204" pitchFamily="34" charset="0"/>
                <a:cs typeface="Arial" panose="020B0604020202020204" pitchFamily="34" charset="0"/>
              </a:rPr>
              <a:t>The containing annotation type must have a value element with an array type. </a:t>
            </a:r>
            <a:endParaRPr lang="en-US" sz="1600" dirty="0" smtClean="0">
              <a:latin typeface="Arial" panose="020B0604020202020204" pitchFamily="34" charset="0"/>
              <a:cs typeface="Arial" panose="020B0604020202020204" pitchFamily="34" charset="0"/>
            </a:endParaRPr>
          </a:p>
          <a:p>
            <a:pPr lvl="2"/>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component type of the array type must be the </a:t>
            </a:r>
            <a:r>
              <a:rPr lang="en-US" sz="1600" dirty="0" smtClean="0">
                <a:latin typeface="Arial" panose="020B0604020202020204" pitchFamily="34" charset="0"/>
                <a:cs typeface="Arial" panose="020B0604020202020204" pitchFamily="34" charset="0"/>
              </a:rPr>
              <a:t>repeatable annotation </a:t>
            </a:r>
            <a:r>
              <a:rPr lang="en-US" sz="1600" dirty="0">
                <a:latin typeface="Arial" panose="020B0604020202020204" pitchFamily="34" charset="0"/>
                <a:cs typeface="Arial" panose="020B0604020202020204" pitchFamily="34" charset="0"/>
              </a:rPr>
              <a:t>type</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0" lvl="0" indent="0" fontAlgn="base">
              <a:buNone/>
            </a:pPr>
            <a:r>
              <a:rPr lang="en-US" sz="1600" dirty="0" smtClean="0">
                <a:latin typeface="Arial" panose="020B0604020202020204" pitchFamily="34" charset="0"/>
                <a:cs typeface="Arial" panose="020B0604020202020204" pitchFamily="34" charset="0"/>
              </a:rPr>
              <a:t>		public </a:t>
            </a:r>
            <a:r>
              <a:rPr lang="en-US" sz="1600" dirty="0">
                <a:latin typeface="Arial" panose="020B0604020202020204" pitchFamily="34" charset="0"/>
                <a:cs typeface="Arial" panose="020B0604020202020204" pitchFamily="34" charset="0"/>
              </a:rPr>
              <a:t>@interface </a:t>
            </a:r>
            <a:r>
              <a:rPr lang="en-US" sz="1600" dirty="0" err="1" smtClean="0">
                <a:latin typeface="Arial" panose="020B0604020202020204" pitchFamily="34" charset="0"/>
                <a:cs typeface="Arial" panose="020B0604020202020204" pitchFamily="34" charset="0"/>
              </a:rPr>
              <a:t>TestCases</a:t>
            </a:r>
            <a:endParaRPr lang="en-US" sz="1600" dirty="0" smtClean="0">
              <a:latin typeface="Arial" panose="020B0604020202020204" pitchFamily="34" charset="0"/>
              <a:cs typeface="Arial" panose="020B0604020202020204" pitchFamily="34" charset="0"/>
            </a:endParaRPr>
          </a:p>
          <a:p>
            <a:pPr marL="0" lvl="0" indent="0" fontAlgn="base">
              <a:buNone/>
            </a:pP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t>
            </a:r>
          </a:p>
          <a:p>
            <a:pPr marL="0" lvl="0" indent="0" fontAlgn="base">
              <a:buNone/>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TestCase</a:t>
            </a:r>
            <a:r>
              <a:rPr lang="en-US" sz="1600" dirty="0">
                <a:latin typeface="Arial" panose="020B0604020202020204" pitchFamily="34" charset="0"/>
                <a:cs typeface="Arial" panose="020B0604020202020204" pitchFamily="34" charset="0"/>
              </a:rPr>
              <a:t>[] value();</a:t>
            </a:r>
          </a:p>
          <a:p>
            <a:pPr marL="0" lvl="0" indent="0" fontAlgn="base">
              <a:buNone/>
            </a:pPr>
            <a:r>
              <a:rPr lang="en-US" sz="1600" dirty="0" smtClean="0">
                <a:latin typeface="Arial" panose="020B0604020202020204" pitchFamily="34" charset="0"/>
                <a:cs typeface="Arial" panose="020B0604020202020204" pitchFamily="34" charset="0"/>
              </a:rPr>
              <a:t>		}</a:t>
            </a:r>
          </a:p>
          <a:p>
            <a:pPr marL="0" lvl="0" indent="0" fontAlgn="base">
              <a:buNone/>
            </a:pPr>
            <a:endParaRPr lang="en-US" sz="1600" dirty="0">
              <a:latin typeface="Arial" panose="020B0604020202020204" pitchFamily="34" charset="0"/>
              <a:cs typeface="Arial" panose="020B0604020202020204" pitchFamily="34" charset="0"/>
            </a:endParaRPr>
          </a:p>
          <a:p>
            <a:pPr lvl="0" fontAlgn="base">
              <a:buFont typeface="Arial" panose="020B0604020202020204" pitchFamily="34" charset="0"/>
              <a:buChar char="•"/>
            </a:pPr>
            <a:r>
              <a:rPr lang="en-US" sz="1600" dirty="0" smtClean="0">
                <a:latin typeface="Arial" panose="020B0604020202020204" pitchFamily="34" charset="0"/>
                <a:cs typeface="Arial" panose="020B0604020202020204" pitchFamily="34" charset="0"/>
              </a:rPr>
              <a:t>To retrieve annotations , Reflection API can be used</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4095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Props1.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3.xml><?xml version="1.0" encoding="utf-8"?>
<ds:datastoreItem xmlns:ds="http://schemas.openxmlformats.org/officeDocument/2006/customXml" ds:itemID="{B0006A50-4E7D-423B-9555-E21005059E29}">
  <ds:schemaRefs>
    <ds:schemaRef ds:uri="http://www.w3.org/XML/1998/namespace"/>
    <ds:schemaRef ds:uri="3f0a5add-00cc-4c5e-8a54-6b524d8608b8"/>
    <ds:schemaRef ds:uri="http://purl.org/dc/terms/"/>
    <ds:schemaRef ds:uri="http://schemas.microsoft.com/office/2006/metadata/properties"/>
    <ds:schemaRef ds:uri="http://schemas.microsoft.com/office/2006/documentManagement/types"/>
    <ds:schemaRef ds:uri="5b0b727f-9d55-4674-90df-9368557459d7"/>
    <ds:schemaRef ds:uri="http://purl.org/dc/elements/1.1/"/>
    <ds:schemaRef ds:uri="http://purl.org/dc/dcmityp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CT_Core_Java_OOP</Template>
  <TotalTime>3411</TotalTime>
  <Words>334</Words>
  <Application>Microsoft Macintosh PowerPoint</Application>
  <PresentationFormat>On-screen Show (4:3)</PresentationFormat>
  <Paragraphs>169</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 Rounded MT Bold</vt:lpstr>
      <vt:lpstr>Calibri</vt:lpstr>
      <vt:lpstr>Courier New</vt:lpstr>
      <vt:lpstr>Tahoma</vt:lpstr>
      <vt:lpstr>Wingdings</vt:lpstr>
      <vt:lpstr>Arial</vt:lpstr>
      <vt:lpstr>CT_Core_Java_OOP</vt:lpstr>
      <vt:lpstr>PowerPoint Presentation</vt:lpstr>
      <vt:lpstr>Changes in existing APIs</vt:lpstr>
      <vt:lpstr>Java 1.0  Problems With Date API…..</vt:lpstr>
      <vt:lpstr>Next What? Java 1.1</vt:lpstr>
      <vt:lpstr>PowerPoint Presentation</vt:lpstr>
      <vt:lpstr>Java 8 Date Time API To The Rescue…..</vt:lpstr>
      <vt:lpstr>Java 8 Date Time API packages</vt:lpstr>
      <vt:lpstr>Repeating Annotations</vt:lpstr>
      <vt:lpstr>Repeating Annotations - Contd</vt:lpstr>
      <vt:lpstr>Type Annotations </vt:lpstr>
      <vt:lpstr>ElementTypes added</vt:lpstr>
      <vt:lpstr>Parameter Names</vt:lpstr>
      <vt:lpstr>Setting javac command –parameters in eclipse</vt:lpstr>
      <vt:lpstr>Type Inference</vt:lpstr>
      <vt:lpstr>Parallel Arrays</vt:lpstr>
      <vt:lpstr>Any Question ?</vt:lpstr>
      <vt:lpstr>Thank you !</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181</cp:revision>
  <dcterms:created xsi:type="dcterms:W3CDTF">2014-09-30T12:24:12Z</dcterms:created>
  <dcterms:modified xsi:type="dcterms:W3CDTF">2017-08-16T12:22:56Z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