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3"/>
  </p:notesMasterIdLst>
  <p:handoutMasterIdLst>
    <p:handoutMasterId r:id="rId34"/>
  </p:handoutMasterIdLst>
  <p:sldIdLst>
    <p:sldId id="271" r:id="rId5"/>
    <p:sldId id="337" r:id="rId6"/>
    <p:sldId id="281" r:id="rId7"/>
    <p:sldId id="335" r:id="rId8"/>
    <p:sldId id="338" r:id="rId9"/>
    <p:sldId id="336" r:id="rId10"/>
    <p:sldId id="331" r:id="rId11"/>
    <p:sldId id="340" r:id="rId12"/>
    <p:sldId id="343" r:id="rId13"/>
    <p:sldId id="349" r:id="rId14"/>
    <p:sldId id="350" r:id="rId15"/>
    <p:sldId id="334" r:id="rId16"/>
    <p:sldId id="344" r:id="rId17"/>
    <p:sldId id="346" r:id="rId18"/>
    <p:sldId id="347" r:id="rId19"/>
    <p:sldId id="359" r:id="rId20"/>
    <p:sldId id="351" r:id="rId21"/>
    <p:sldId id="352" r:id="rId22"/>
    <p:sldId id="361" r:id="rId23"/>
    <p:sldId id="353" r:id="rId24"/>
    <p:sldId id="354" r:id="rId25"/>
    <p:sldId id="355" r:id="rId26"/>
    <p:sldId id="360" r:id="rId27"/>
    <p:sldId id="356" r:id="rId28"/>
    <p:sldId id="357" r:id="rId29"/>
    <p:sldId id="358" r:id="rId30"/>
    <p:sldId id="322" r:id="rId31"/>
    <p:sldId id="345" r:id="rId32"/>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37"/>
            <p14:sldId id="281"/>
            <p14:sldId id="335"/>
            <p14:sldId id="338"/>
            <p14:sldId id="336"/>
            <p14:sldId id="331"/>
            <p14:sldId id="340"/>
            <p14:sldId id="343"/>
            <p14:sldId id="349"/>
            <p14:sldId id="350"/>
            <p14:sldId id="334"/>
            <p14:sldId id="344"/>
            <p14:sldId id="346"/>
            <p14:sldId id="347"/>
            <p14:sldId id="359"/>
            <p14:sldId id="351"/>
            <p14:sldId id="352"/>
            <p14:sldId id="361"/>
            <p14:sldId id="353"/>
            <p14:sldId id="354"/>
            <p14:sldId id="355"/>
            <p14:sldId id="360"/>
            <p14:sldId id="356"/>
            <p14:sldId id="357"/>
            <p14:sldId id="358"/>
            <p14:sldId id="322"/>
            <p14:sldId id="3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0780" autoAdjust="0"/>
  </p:normalViewPr>
  <p:slideViewPr>
    <p:cSldViewPr>
      <p:cViewPr>
        <p:scale>
          <a:sx n="80" d="100"/>
          <a:sy n="80" d="100"/>
        </p:scale>
        <p:origin x="2040" y="336"/>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tags" Target="tags/tag1.xml"/><Relationship Id="rId36" Type="http://schemas.openxmlformats.org/officeDocument/2006/relationships/presProps" Target="pres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17/08/17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8/17/17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javaeesupportpatterns.blogspot.com/2012/02/java-heap-space-jrockit-vm.html" TargetMode="External"/><Relationship Id="rId4" Type="http://schemas.openxmlformats.org/officeDocument/2006/relationships/hyperlink" Target="http://javaeesupportpatterns.blogspot.com/2012/02/java-heap-space-ibm-vm.html" TargetMode="External"/><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ecma-international.org/ecma-262/5.1/" TargetMode="External"/><Relationship Id="rId4" Type="http://schemas.openxmlformats.org/officeDocument/2006/relationships/hyperlink" Target="https://wiki.openjdk.java.net/display/Nashorn/Nashorn+extensions" TargetMode="External"/><Relationship Id="rId5" Type="http://schemas.openxmlformats.org/officeDocument/2006/relationships/hyperlink" Target="https://jcp.org/en/jsr/detail?id=292" TargetMode="External"/><Relationship Id="rId6" Type="http://schemas.openxmlformats.org/officeDocument/2006/relationships/hyperlink" Target="http://docs.oracle.com/javase/7/docs/technotes/guides/vm/multiple-language-support.html"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javaeesupportpatterns.blogspot.com/2012/02/java-heap-space-jrockit-vm.html" TargetMode="External"/><Relationship Id="rId4" Type="http://schemas.openxmlformats.org/officeDocument/2006/relationships/hyperlink" Target="http://javaeesupportpatterns.blogspot.com/2012/02/java-heap-space-ibm-vm.html"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javaeesupportpatterns.blogspot.com/2012/02/java-heap-space-jrockit-vm.html" TargetMode="External"/><Relationship Id="rId4" Type="http://schemas.openxmlformats.org/officeDocument/2006/relationships/hyperlink" Target="http://javaeesupportpatterns.blogspot.com/2012/02/java-heap-space-ibm-vm.html"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similar to the </a:t>
            </a:r>
            <a:r>
              <a:rPr lang="en-US" sz="1200" b="0" i="0" u="sng" kern="1200" dirty="0" smtClean="0">
                <a:solidFill>
                  <a:schemeClr val="tx1"/>
                </a:solidFill>
                <a:effectLst/>
                <a:latin typeface="+mn-lt"/>
                <a:ea typeface="+mn-ea"/>
                <a:cs typeface="+mn-cs"/>
                <a:hlinkClick r:id="rId3"/>
              </a:rPr>
              <a:t>Oracle </a:t>
            </a:r>
            <a:r>
              <a:rPr lang="en-US" sz="1200" b="0" i="0" u="sng" kern="1200" dirty="0" err="1" smtClean="0">
                <a:solidFill>
                  <a:schemeClr val="tx1"/>
                </a:solidFill>
                <a:effectLst/>
                <a:latin typeface="+mn-lt"/>
                <a:ea typeface="+mn-ea"/>
                <a:cs typeface="+mn-cs"/>
                <a:hlinkClick r:id="rId3"/>
              </a:rPr>
              <a:t>JRockit</a:t>
            </a:r>
            <a:r>
              <a:rPr lang="en-US" sz="1200" b="0" i="0" kern="1200" dirty="0" smtClean="0">
                <a:solidFill>
                  <a:schemeClr val="tx1"/>
                </a:solidFill>
                <a:effectLst/>
                <a:latin typeface="+mn-lt"/>
                <a:ea typeface="+mn-ea"/>
                <a:cs typeface="+mn-cs"/>
              </a:rPr>
              <a:t> and </a:t>
            </a:r>
            <a:r>
              <a:rPr lang="en-US" sz="1200" b="0" i="0" u="sng" kern="1200" dirty="0" smtClean="0">
                <a:solidFill>
                  <a:schemeClr val="tx1"/>
                </a:solidFill>
                <a:effectLst/>
                <a:latin typeface="+mn-lt"/>
                <a:ea typeface="+mn-ea"/>
                <a:cs typeface="+mn-cs"/>
                <a:hlinkClick r:id="rId4"/>
              </a:rPr>
              <a:t>IBM JVM's</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3467725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best suited for apps that can tolerate application pauses and are trying to optimize for lower CPU overhead caused by the collector. </a:t>
            </a:r>
          </a:p>
          <a:p>
            <a:r>
              <a:rPr lang="en-US" sz="1200" b="0" i="0" u="none" strike="noStrike" kern="1200" baseline="0" dirty="0" smtClean="0">
                <a:solidFill>
                  <a:schemeClr val="tx1"/>
                </a:solidFill>
                <a:latin typeface="+mn-lt"/>
                <a:ea typeface="+mn-ea"/>
                <a:cs typeface="+mn-cs"/>
              </a:rPr>
              <a:t>3. The </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3141568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1051444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docs.oracle.com</a:t>
            </a:r>
            <a:r>
              <a:rPr lang="en-US" dirty="0" smtClean="0"/>
              <a:t>/</a:t>
            </a:r>
            <a:r>
              <a:rPr lang="en-US" dirty="0" err="1" smtClean="0"/>
              <a:t>javase</a:t>
            </a:r>
            <a:r>
              <a:rPr lang="en-US" dirty="0" smtClean="0"/>
              <a:t>/8/docs/</a:t>
            </a:r>
            <a:r>
              <a:rPr lang="en-US" dirty="0" err="1" smtClean="0"/>
              <a:t>api</a:t>
            </a:r>
            <a:r>
              <a:rPr lang="en-US" dirty="0" smtClean="0"/>
              <a:t>/java/</a:t>
            </a:r>
            <a:r>
              <a:rPr lang="en-US" dirty="0" err="1" smtClean="0"/>
              <a:t>util</a:t>
            </a:r>
            <a:r>
              <a:rPr lang="en-US" dirty="0" smtClean="0"/>
              <a:t>/concurrent/</a:t>
            </a:r>
            <a:r>
              <a:rPr lang="en-US" smtClean="0"/>
              <a:t>ExecutorService.html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865493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docs.oracle.com</a:t>
            </a:r>
            <a:r>
              <a:rPr lang="en-US" dirty="0" smtClean="0"/>
              <a:t>/</a:t>
            </a:r>
            <a:r>
              <a:rPr lang="en-US" dirty="0" err="1" smtClean="0"/>
              <a:t>javase</a:t>
            </a:r>
            <a:r>
              <a:rPr lang="en-US" dirty="0" smtClean="0"/>
              <a:t>/8/docs/</a:t>
            </a:r>
            <a:r>
              <a:rPr lang="en-US" dirty="0" err="1" smtClean="0"/>
              <a:t>api</a:t>
            </a:r>
            <a:r>
              <a:rPr lang="en-US" dirty="0" smtClean="0"/>
              <a:t>/java/</a:t>
            </a:r>
            <a:r>
              <a:rPr lang="en-US" dirty="0" err="1" smtClean="0"/>
              <a:t>util</a:t>
            </a:r>
            <a:r>
              <a:rPr lang="en-US" dirty="0" smtClean="0"/>
              <a:t>/concurrent/</a:t>
            </a:r>
            <a:r>
              <a:rPr lang="en-US" dirty="0" err="1" smtClean="0"/>
              <a:t>ExecutorService.html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847473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docs.oracle.com</a:t>
            </a:r>
            <a:r>
              <a:rPr lang="en-US" dirty="0" smtClean="0"/>
              <a:t>/</a:t>
            </a:r>
            <a:r>
              <a:rPr lang="en-US" dirty="0" err="1" smtClean="0"/>
              <a:t>javase</a:t>
            </a:r>
            <a:r>
              <a:rPr lang="en-US" dirty="0" smtClean="0"/>
              <a:t>/8/docs/</a:t>
            </a:r>
            <a:r>
              <a:rPr lang="en-US" dirty="0" err="1" smtClean="0"/>
              <a:t>api</a:t>
            </a:r>
            <a:r>
              <a:rPr lang="en-US" dirty="0" smtClean="0"/>
              <a:t>/java/</a:t>
            </a:r>
            <a:r>
              <a:rPr lang="en-US" dirty="0" err="1" smtClean="0"/>
              <a:t>util</a:t>
            </a:r>
            <a:r>
              <a:rPr lang="en-US" dirty="0" smtClean="0"/>
              <a:t>/concurrent/</a:t>
            </a:r>
            <a:r>
              <a:rPr lang="en-US" dirty="0" err="1" smtClean="0"/>
              <a:t>ExecutorService.html</a:t>
            </a:r>
            <a:endParaRPr lang="en-US" dirty="0" smtClean="0"/>
          </a:p>
          <a:p>
            <a:r>
              <a:rPr lang="en-US" dirty="0" smtClean="0"/>
              <a:t>http://</a:t>
            </a:r>
            <a:r>
              <a:rPr lang="en-US" dirty="0" err="1" smtClean="0"/>
              <a:t>howtodoinjava.com</a:t>
            </a:r>
            <a:r>
              <a:rPr lang="en-US" dirty="0" smtClean="0"/>
              <a:t>/java-7/</a:t>
            </a:r>
            <a:r>
              <a:rPr lang="en-US" dirty="0" err="1" smtClean="0"/>
              <a:t>forkjoin</a:t>
            </a:r>
            <a:r>
              <a:rPr lang="en-US" dirty="0" smtClean="0"/>
              <a:t>-framework-tutorial-</a:t>
            </a:r>
            <a:r>
              <a:rPr lang="en-US" dirty="0" err="1" smtClean="0"/>
              <a:t>forkjoinpool</a:t>
            </a:r>
            <a:r>
              <a:rPr lang="en-US" smtClean="0"/>
              <a:t>-example/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13395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docs.oracle.com</a:t>
            </a:r>
            <a:r>
              <a:rPr lang="en-US" dirty="0" smtClean="0"/>
              <a:t>/</a:t>
            </a:r>
            <a:r>
              <a:rPr lang="en-US" dirty="0" err="1" smtClean="0"/>
              <a:t>javase</a:t>
            </a:r>
            <a:r>
              <a:rPr lang="en-US" dirty="0" smtClean="0"/>
              <a:t>/8/docs/</a:t>
            </a:r>
            <a:r>
              <a:rPr lang="en-US" dirty="0" err="1" smtClean="0"/>
              <a:t>api</a:t>
            </a:r>
            <a:r>
              <a:rPr lang="en-US" dirty="0" smtClean="0"/>
              <a:t>/java/</a:t>
            </a:r>
            <a:r>
              <a:rPr lang="en-US" dirty="0" err="1" smtClean="0"/>
              <a:t>util</a:t>
            </a:r>
            <a:r>
              <a:rPr lang="en-US" dirty="0" smtClean="0"/>
              <a:t>/concurrent/</a:t>
            </a:r>
            <a:r>
              <a:rPr lang="en-US" smtClean="0"/>
              <a:t>ExecutorService.html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881585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docs.oracle.com</a:t>
            </a:r>
            <a:r>
              <a:rPr lang="en-US" dirty="0" smtClean="0"/>
              <a:t>/</a:t>
            </a:r>
            <a:r>
              <a:rPr lang="en-US" dirty="0" err="1" smtClean="0"/>
              <a:t>javase</a:t>
            </a:r>
            <a:r>
              <a:rPr lang="en-US" dirty="0" smtClean="0"/>
              <a:t>/8/docs/</a:t>
            </a:r>
            <a:r>
              <a:rPr lang="en-US" dirty="0" err="1" smtClean="0"/>
              <a:t>api</a:t>
            </a:r>
            <a:r>
              <a:rPr lang="en-US" dirty="0" smtClean="0"/>
              <a:t>/java/</a:t>
            </a:r>
            <a:r>
              <a:rPr lang="en-US" dirty="0" err="1" smtClean="0"/>
              <a:t>util</a:t>
            </a:r>
            <a:r>
              <a:rPr lang="en-US" dirty="0" smtClean="0"/>
              <a:t>/concurrent/</a:t>
            </a:r>
            <a:r>
              <a:rPr lang="en-US" smtClean="0"/>
              <a:t>ExecutorService.html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1593573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docs.oracle.com</a:t>
            </a:r>
            <a:r>
              <a:rPr lang="en-US" dirty="0" smtClean="0"/>
              <a:t>/</a:t>
            </a:r>
            <a:r>
              <a:rPr lang="en-US" dirty="0" err="1" smtClean="0"/>
              <a:t>javase</a:t>
            </a:r>
            <a:r>
              <a:rPr lang="en-US" dirty="0" smtClean="0"/>
              <a:t>/8/docs/</a:t>
            </a:r>
            <a:r>
              <a:rPr lang="en-US" dirty="0" err="1" smtClean="0"/>
              <a:t>api</a:t>
            </a:r>
            <a:r>
              <a:rPr lang="en-US" dirty="0" smtClean="0"/>
              <a:t>/java/</a:t>
            </a:r>
            <a:r>
              <a:rPr lang="en-US" dirty="0" err="1" smtClean="0"/>
              <a:t>util</a:t>
            </a:r>
            <a:r>
              <a:rPr lang="en-US" dirty="0" smtClean="0"/>
              <a:t>/concurrent/</a:t>
            </a:r>
            <a:r>
              <a:rPr lang="en-US" smtClean="0"/>
              <a:t>ExecutorService.html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1205704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docs.oracle.com</a:t>
            </a:r>
            <a:r>
              <a:rPr lang="en-US" dirty="0" smtClean="0"/>
              <a:t>/</a:t>
            </a:r>
            <a:r>
              <a:rPr lang="en-US" dirty="0" err="1" smtClean="0"/>
              <a:t>javase</a:t>
            </a:r>
            <a:r>
              <a:rPr lang="en-US" dirty="0" smtClean="0"/>
              <a:t>/8/docs/</a:t>
            </a:r>
            <a:r>
              <a:rPr lang="en-US" dirty="0" err="1" smtClean="0"/>
              <a:t>api</a:t>
            </a:r>
            <a:r>
              <a:rPr lang="en-US" dirty="0" smtClean="0"/>
              <a:t>/java/</a:t>
            </a:r>
            <a:r>
              <a:rPr lang="en-US" dirty="0" err="1" smtClean="0"/>
              <a:t>util</a:t>
            </a:r>
            <a:r>
              <a:rPr lang="en-US" dirty="0" smtClean="0"/>
              <a:t>/concurrent/</a:t>
            </a:r>
            <a:r>
              <a:rPr lang="en-US" smtClean="0"/>
              <a:t>ExecutorService.html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1096588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docs.oracle.com</a:t>
            </a:r>
            <a:r>
              <a:rPr lang="en-US" dirty="0" smtClean="0"/>
              <a:t>/</a:t>
            </a:r>
            <a:r>
              <a:rPr lang="en-US" dirty="0" err="1" smtClean="0"/>
              <a:t>javase</a:t>
            </a:r>
            <a:r>
              <a:rPr lang="en-US" dirty="0" smtClean="0"/>
              <a:t>/8/docs/</a:t>
            </a:r>
            <a:r>
              <a:rPr lang="en-US" dirty="0" err="1" smtClean="0"/>
              <a:t>api</a:t>
            </a:r>
            <a:r>
              <a:rPr lang="en-US" dirty="0" smtClean="0"/>
              <a:t>/java/</a:t>
            </a:r>
            <a:r>
              <a:rPr lang="en-US" dirty="0" err="1" smtClean="0"/>
              <a:t>util</a:t>
            </a:r>
            <a:r>
              <a:rPr lang="en-US" dirty="0" smtClean="0"/>
              <a:t>/concurrent/</a:t>
            </a:r>
            <a:r>
              <a:rPr lang="en-US" smtClean="0"/>
              <a:t>ExecutorService.html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1339948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docs.oracle.com</a:t>
            </a:r>
            <a:r>
              <a:rPr lang="en-US" dirty="0" smtClean="0"/>
              <a:t>/</a:t>
            </a:r>
            <a:r>
              <a:rPr lang="en-US" dirty="0" err="1" smtClean="0"/>
              <a:t>javase</a:t>
            </a:r>
            <a:r>
              <a:rPr lang="en-US" dirty="0" smtClean="0"/>
              <a:t>/8/docs/</a:t>
            </a:r>
            <a:r>
              <a:rPr lang="en-US" dirty="0" err="1" smtClean="0"/>
              <a:t>api</a:t>
            </a:r>
            <a:r>
              <a:rPr lang="en-US" dirty="0" smtClean="0"/>
              <a:t>/java/</a:t>
            </a:r>
            <a:r>
              <a:rPr lang="en-US" dirty="0" err="1" smtClean="0"/>
              <a:t>util</a:t>
            </a:r>
            <a:r>
              <a:rPr lang="en-US" dirty="0" smtClean="0"/>
              <a:t>/concurrent/</a:t>
            </a:r>
            <a:r>
              <a:rPr lang="en-US" smtClean="0"/>
              <a:t>ExecutorService.html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352885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docs.oracle.com</a:t>
            </a:r>
            <a:r>
              <a:rPr lang="en-US" dirty="0" smtClean="0"/>
              <a:t>/</a:t>
            </a:r>
            <a:r>
              <a:rPr lang="en-US" dirty="0" err="1" smtClean="0"/>
              <a:t>javase</a:t>
            </a:r>
            <a:r>
              <a:rPr lang="en-US" dirty="0" smtClean="0"/>
              <a:t>/8/docs/</a:t>
            </a:r>
            <a:r>
              <a:rPr lang="en-US" dirty="0" err="1" smtClean="0"/>
              <a:t>api</a:t>
            </a:r>
            <a:r>
              <a:rPr lang="en-US" dirty="0" smtClean="0"/>
              <a:t>/java/</a:t>
            </a:r>
            <a:r>
              <a:rPr lang="en-US" dirty="0" err="1" smtClean="0"/>
              <a:t>util</a:t>
            </a:r>
            <a:r>
              <a:rPr lang="en-US" dirty="0" smtClean="0"/>
              <a:t>/concurrent/</a:t>
            </a:r>
            <a:r>
              <a:rPr lang="en-US" smtClean="0"/>
              <a:t>ExecutorService.html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817331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docs.oracle.com</a:t>
            </a:r>
            <a:r>
              <a:rPr lang="en-US" dirty="0" smtClean="0"/>
              <a:t>/</a:t>
            </a:r>
            <a:r>
              <a:rPr lang="en-US" dirty="0" err="1" smtClean="0"/>
              <a:t>javase</a:t>
            </a:r>
            <a:r>
              <a:rPr lang="en-US" dirty="0" smtClean="0"/>
              <a:t>/8/docs/</a:t>
            </a:r>
            <a:r>
              <a:rPr lang="en-US" dirty="0" err="1" smtClean="0"/>
              <a:t>api</a:t>
            </a:r>
            <a:r>
              <a:rPr lang="en-US" dirty="0" smtClean="0"/>
              <a:t>/java/</a:t>
            </a:r>
            <a:r>
              <a:rPr lang="en-US" dirty="0" err="1" smtClean="0"/>
              <a:t>util</a:t>
            </a:r>
            <a:r>
              <a:rPr lang="en-US" dirty="0" smtClean="0"/>
              <a:t>/concurrent/</a:t>
            </a:r>
            <a:r>
              <a:rPr lang="en-US" smtClean="0"/>
              <a:t>ExecutorService.html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49835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you have some binary data that you want to ship across a network, you generally don’t do it by just converting data into stream of bits and bytes over the network in a raw format. Why? because some media are designed for </a:t>
            </a:r>
            <a:r>
              <a:rPr lang="en-US" sz="1200" b="1" i="0" kern="1200" dirty="0" smtClean="0">
                <a:solidFill>
                  <a:schemeClr val="tx1"/>
                </a:solidFill>
                <a:effectLst/>
                <a:latin typeface="+mn-lt"/>
                <a:ea typeface="+mn-ea"/>
                <a:cs typeface="+mn-cs"/>
              </a:rPr>
              <a:t>streaming text only</a:t>
            </a:r>
            <a:r>
              <a:rPr lang="en-US" sz="1200" b="0" i="0" kern="1200" dirty="0" smtClean="0">
                <a:solidFill>
                  <a:schemeClr val="tx1"/>
                </a:solidFill>
                <a:effectLst/>
                <a:latin typeface="+mn-lt"/>
                <a:ea typeface="+mn-ea"/>
                <a:cs typeface="+mn-cs"/>
              </a:rPr>
              <a:t>. These protocols may interpret your binary data as control characters which they are not.</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Nashorn</a:t>
            </a:r>
            <a:r>
              <a:rPr lang="en-US" dirty="0" smtClean="0"/>
              <a:t> supports the full </a:t>
            </a:r>
            <a:r>
              <a:rPr lang="en-US" dirty="0" smtClean="0">
                <a:hlinkClick r:id="rId3"/>
              </a:rPr>
              <a:t>ECMAScript 5.1 specification</a:t>
            </a:r>
            <a:r>
              <a:rPr lang="en-US" dirty="0" smtClean="0"/>
              <a:t> plus some </a:t>
            </a:r>
            <a:r>
              <a:rPr lang="en-US" dirty="0" smtClean="0">
                <a:hlinkClick r:id="rId4"/>
              </a:rPr>
              <a:t>extensions</a:t>
            </a:r>
            <a:r>
              <a:rPr lang="en-US" dirty="0" smtClean="0"/>
              <a:t>. It compiles JavaScript to Java </a:t>
            </a:r>
            <a:r>
              <a:rPr lang="en-US" dirty="0" err="1" smtClean="0"/>
              <a:t>bytecode</a:t>
            </a:r>
            <a:r>
              <a:rPr lang="en-US" dirty="0" smtClean="0"/>
              <a:t> using new language features based on </a:t>
            </a:r>
            <a:r>
              <a:rPr lang="en-US" dirty="0" smtClean="0">
                <a:hlinkClick r:id="rId5"/>
              </a:rPr>
              <a:t>JSR 292</a:t>
            </a:r>
            <a:r>
              <a:rPr lang="en-US" dirty="0" smtClean="0"/>
              <a:t>, including </a:t>
            </a:r>
            <a:r>
              <a:rPr lang="en-US" dirty="0" err="1" smtClean="0"/>
              <a:t>invokedynamic</a:t>
            </a:r>
            <a:r>
              <a:rPr lang="en-US" dirty="0" smtClean="0"/>
              <a:t>, that were introduced in </a:t>
            </a:r>
            <a:r>
              <a:rPr lang="en-US" dirty="0" smtClean="0">
                <a:hlinkClick r:id="rId6"/>
              </a:rPr>
              <a:t>JDK 7</a:t>
            </a:r>
            <a:r>
              <a:rPr lang="en-US" dirty="0" smtClean="0"/>
              <a:t>.</a:t>
            </a:r>
            <a:r>
              <a:rPr lang="en-IN" dirty="0" smtClean="0"/>
              <a:t>of methods</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Streams are consumable, so there is no way to create a reference to stream for future usage. Since the data is on-demand, it’s not possible to reuse the same stream multiple times</a:t>
            </a:r>
            <a:endParaRPr lang="en-US"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3095741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similar to the </a:t>
            </a:r>
            <a:r>
              <a:rPr lang="en-US" sz="1200" b="0" i="0" u="sng" kern="1200" dirty="0" smtClean="0">
                <a:solidFill>
                  <a:schemeClr val="tx1"/>
                </a:solidFill>
                <a:effectLst/>
                <a:latin typeface="+mn-lt"/>
                <a:ea typeface="+mn-ea"/>
                <a:cs typeface="+mn-cs"/>
                <a:hlinkClick r:id="rId3"/>
              </a:rPr>
              <a:t>Oracle </a:t>
            </a:r>
            <a:r>
              <a:rPr lang="en-US" sz="1200" b="0" i="0" u="sng" kern="1200" dirty="0" err="1" smtClean="0">
                <a:solidFill>
                  <a:schemeClr val="tx1"/>
                </a:solidFill>
                <a:effectLst/>
                <a:latin typeface="+mn-lt"/>
                <a:ea typeface="+mn-ea"/>
                <a:cs typeface="+mn-cs"/>
                <a:hlinkClick r:id="rId3"/>
              </a:rPr>
              <a:t>JRockit</a:t>
            </a:r>
            <a:r>
              <a:rPr lang="en-US" sz="1200" b="0" i="0" kern="1200" dirty="0" smtClean="0">
                <a:solidFill>
                  <a:schemeClr val="tx1"/>
                </a:solidFill>
                <a:effectLst/>
                <a:latin typeface="+mn-lt"/>
                <a:ea typeface="+mn-ea"/>
                <a:cs typeface="+mn-cs"/>
              </a:rPr>
              <a:t> and </a:t>
            </a:r>
            <a:r>
              <a:rPr lang="en-US" sz="1200" b="0" i="0" u="sng" kern="1200" dirty="0" smtClean="0">
                <a:solidFill>
                  <a:schemeClr val="tx1"/>
                </a:solidFill>
                <a:effectLst/>
                <a:latin typeface="+mn-lt"/>
                <a:ea typeface="+mn-ea"/>
                <a:cs typeface="+mn-cs"/>
                <a:hlinkClick r:id="rId4"/>
              </a:rPr>
              <a:t>IBM JVM's</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3467725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similar to the </a:t>
            </a:r>
            <a:r>
              <a:rPr lang="en-US" sz="1200" b="0" i="0" u="sng" kern="1200" dirty="0" smtClean="0">
                <a:solidFill>
                  <a:schemeClr val="tx1"/>
                </a:solidFill>
                <a:effectLst/>
                <a:latin typeface="+mn-lt"/>
                <a:ea typeface="+mn-ea"/>
                <a:cs typeface="+mn-cs"/>
                <a:hlinkClick r:id="rId3"/>
              </a:rPr>
              <a:t>Oracle </a:t>
            </a:r>
            <a:r>
              <a:rPr lang="en-US" sz="1200" b="0" i="0" u="sng" kern="1200" dirty="0" err="1" smtClean="0">
                <a:solidFill>
                  <a:schemeClr val="tx1"/>
                </a:solidFill>
                <a:effectLst/>
                <a:latin typeface="+mn-lt"/>
                <a:ea typeface="+mn-ea"/>
                <a:cs typeface="+mn-cs"/>
                <a:hlinkClick r:id="rId3"/>
              </a:rPr>
              <a:t>JRockit</a:t>
            </a:r>
            <a:r>
              <a:rPr lang="en-US" sz="1200" b="0" i="0" kern="1200" dirty="0" smtClean="0">
                <a:solidFill>
                  <a:schemeClr val="tx1"/>
                </a:solidFill>
                <a:effectLst/>
                <a:latin typeface="+mn-lt"/>
                <a:ea typeface="+mn-ea"/>
                <a:cs typeface="+mn-cs"/>
              </a:rPr>
              <a:t> and </a:t>
            </a:r>
            <a:r>
              <a:rPr lang="en-US" sz="1200" b="0" i="0" u="sng" kern="1200" dirty="0" smtClean="0">
                <a:solidFill>
                  <a:schemeClr val="tx1"/>
                </a:solidFill>
                <a:effectLst/>
                <a:latin typeface="+mn-lt"/>
                <a:ea typeface="+mn-ea"/>
                <a:cs typeface="+mn-cs"/>
                <a:hlinkClick r:id="rId4"/>
              </a:rPr>
              <a:t>IBM JVM's</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3467725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javaeesupportpatterns.blogspot.com/2011/02/outofmemoryerror-permgen-patterns-part1.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www.ecma-international.org/ecma-262/5.1/" TargetMode="External"/><Relationship Id="rId4" Type="http://schemas.openxmlformats.org/officeDocument/2006/relationships/hyperlink" Target="https://wiki.openjdk.java.net/display/Nashorn/Nashorn+extensions" TargetMode="External"/><Relationship Id="rId5" Type="http://schemas.openxmlformats.org/officeDocument/2006/relationships/hyperlink" Target="https://jcp.org/en/jsr/detail?id=292"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15201" y="4920100"/>
            <a:ext cx="1621808" cy="866830"/>
          </a:xfrm>
        </p:spPr>
        <p:txBody>
          <a:bodyPr>
            <a:normAutofit/>
          </a:bodyPr>
          <a:lstStyle/>
          <a:p>
            <a:pPr>
              <a:spcBef>
                <a:spcPts val="600"/>
              </a:spcBef>
            </a:pPr>
            <a:r>
              <a:rPr lang="en-US" b="1" dirty="0" smtClean="0">
                <a:ea typeface="Tahoma" pitchFamily="34" charset="0"/>
                <a:cs typeface="Tahoma" pitchFamily="34" charset="0"/>
              </a:rPr>
              <a:t>By</a:t>
            </a:r>
          </a:p>
          <a:p>
            <a:pPr>
              <a:spcBef>
                <a:spcPts val="600"/>
              </a:spcBef>
            </a:pPr>
            <a:r>
              <a:rPr lang="en-US" b="1" dirty="0" smtClean="0">
                <a:ea typeface="Tahoma" pitchFamily="34" charset="0"/>
                <a:cs typeface="Tahoma" pitchFamily="34" charset="0"/>
              </a:rPr>
              <a:t>Shalini Mittal</a:t>
            </a:r>
          </a:p>
          <a:p>
            <a:pPr>
              <a:spcBef>
                <a:spcPts val="600"/>
              </a:spcBef>
            </a:pPr>
            <a:endParaRPr lang="en-IN" b="1" dirty="0">
              <a:ea typeface="Tahoma" pitchFamily="34" charset="0"/>
              <a:cs typeface="Tahoma"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3999"/>
            <a:ext cx="5562600" cy="426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0" y="1447800"/>
            <a:ext cx="1544012" cy="646331"/>
          </a:xfrm>
          <a:prstGeom prst="rect">
            <a:avLst/>
          </a:prstGeom>
          <a:noFill/>
        </p:spPr>
        <p:txBody>
          <a:bodyPr wrap="none" rtlCol="0">
            <a:spAutoFit/>
          </a:bodyPr>
          <a:lstStyle/>
          <a:p>
            <a:r>
              <a:rPr lang="en-US" sz="3600" dirty="0" smtClean="0">
                <a:solidFill>
                  <a:schemeClr val="accent6">
                    <a:lumMod val="50000"/>
                  </a:schemeClr>
                </a:solidFill>
                <a:latin typeface="Arial" panose="020B0604020202020204" pitchFamily="34" charset="0"/>
                <a:cs typeface="Arial" panose="020B0604020202020204" pitchFamily="34" charset="0"/>
              </a:rPr>
              <a:t>Java 8</a:t>
            </a:r>
            <a:endParaRPr lang="en-US" sz="3600" dirty="0">
              <a:solidFill>
                <a:schemeClr val="accent6">
                  <a:lumMod val="50000"/>
                </a:schemeClr>
              </a:solidFill>
              <a:latin typeface="Arial" panose="020B0604020202020204" pitchFamily="34" charset="0"/>
              <a:cs typeface="Arial" panose="020B0604020202020204" pitchFamily="34" charset="0"/>
            </a:endParaRPr>
          </a:p>
        </p:txBody>
      </p:sp>
      <p:sp>
        <p:nvSpPr>
          <p:cNvPr id="2" name="TextBox 1"/>
          <p:cNvSpPr txBox="1"/>
          <p:nvPr/>
        </p:nvSpPr>
        <p:spPr>
          <a:xfrm>
            <a:off x="7315201" y="914400"/>
            <a:ext cx="763414" cy="400110"/>
          </a:xfrm>
          <a:prstGeom prst="rect">
            <a:avLst/>
          </a:prstGeom>
          <a:noFill/>
        </p:spPr>
        <p:txBody>
          <a:bodyPr wrap="none" rtlCol="0">
            <a:spAutoFit/>
          </a:bodyPr>
          <a:lstStyle/>
          <a:p>
            <a:r>
              <a:rPr lang="en-US" sz="2000" dirty="0" smtClean="0">
                <a:latin typeface="+mj-lt"/>
              </a:rPr>
              <a:t>Day 4</a:t>
            </a:r>
            <a:endParaRPr lang="en-US" sz="2000" dirty="0">
              <a:latin typeface="+mj-lt"/>
            </a:endParaRP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6962280" cy="576000"/>
          </a:xfrm>
        </p:spPr>
        <p:txBody>
          <a:bodyPr/>
          <a:lstStyle/>
          <a:p>
            <a:r>
              <a:rPr lang="en-US" sz="2400" dirty="0" smtClean="0">
                <a:latin typeface="Arial" panose="020B0604020202020204" pitchFamily="34" charset="0"/>
                <a:cs typeface="Arial" panose="020B0604020202020204" pitchFamily="34" charset="0"/>
              </a:rPr>
              <a:t>How will it assist??</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457200" y="2133600"/>
            <a:ext cx="8305800" cy="19812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2800" dirty="0" smtClean="0">
                <a:latin typeface="Arial" panose="020B0604020202020204" pitchFamily="34" charset="0"/>
                <a:cs typeface="Arial" panose="020B0604020202020204" pitchFamily="34" charset="0"/>
              </a:rPr>
              <a:t>Class metadata </a:t>
            </a:r>
            <a:r>
              <a:rPr lang="en-US" sz="2800" dirty="0">
                <a:latin typeface="Arial" panose="020B0604020202020204" pitchFamily="34" charset="0"/>
                <a:cs typeface="Arial" panose="020B0604020202020204" pitchFamily="34" charset="0"/>
              </a:rPr>
              <a:t>allocated out of native </a:t>
            </a:r>
            <a:r>
              <a:rPr lang="en-US" sz="2800" dirty="0" smtClean="0">
                <a:latin typeface="Arial" panose="020B0604020202020204" pitchFamily="34" charset="0"/>
                <a:cs typeface="Arial" panose="020B0604020202020204" pitchFamily="34" charset="0"/>
              </a:rPr>
              <a:t>memory</a:t>
            </a:r>
          </a:p>
          <a:p>
            <a:pPr>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800" dirty="0" smtClean="0">
                <a:latin typeface="Arial" panose="020B0604020202020204" pitchFamily="34" charset="0"/>
                <a:cs typeface="Arial" panose="020B0604020202020204" pitchFamily="34" charset="0"/>
              </a:rPr>
              <a:t>Max </a:t>
            </a:r>
            <a:r>
              <a:rPr lang="en-US" sz="2800" dirty="0">
                <a:latin typeface="Arial" panose="020B0604020202020204" pitchFamily="34" charset="0"/>
                <a:cs typeface="Arial" panose="020B0604020202020204" pitchFamily="34" charset="0"/>
              </a:rPr>
              <a:t>available space is the total available system memory</a:t>
            </a:r>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301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6962280" cy="576000"/>
          </a:xfrm>
        </p:spPr>
        <p:txBody>
          <a:bodyPr/>
          <a:lstStyle/>
          <a:p>
            <a:r>
              <a:rPr lang="en-US" sz="2400" dirty="0" err="1" smtClean="0">
                <a:latin typeface="Arial" panose="020B0604020202020204" pitchFamily="34" charset="0"/>
                <a:cs typeface="Arial" panose="020B0604020202020204" pitchFamily="34" charset="0"/>
              </a:rPr>
              <a:t>Metaspace</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04800" y="1066800"/>
            <a:ext cx="8534400" cy="49530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JDK 8 </a:t>
            </a:r>
            <a:r>
              <a:rPr lang="en-US" sz="1600" dirty="0" err="1">
                <a:latin typeface="Arial" panose="020B0604020202020204" pitchFamily="34" charset="0"/>
                <a:cs typeface="Arial" panose="020B0604020202020204" pitchFamily="34" charset="0"/>
              </a:rPr>
              <a:t>HotSpot</a:t>
            </a:r>
            <a:r>
              <a:rPr lang="en-US" sz="1600" dirty="0">
                <a:latin typeface="Arial" panose="020B0604020202020204" pitchFamily="34" charset="0"/>
                <a:cs typeface="Arial" panose="020B0604020202020204" pitchFamily="34" charset="0"/>
              </a:rPr>
              <a:t> JVM </a:t>
            </a:r>
            <a:r>
              <a:rPr lang="en-US" sz="1600" dirty="0" smtClean="0">
                <a:latin typeface="Arial" panose="020B0604020202020204" pitchFamily="34" charset="0"/>
                <a:cs typeface="Arial" panose="020B0604020202020204" pitchFamily="34" charset="0"/>
              </a:rPr>
              <a:t>uses </a:t>
            </a:r>
            <a:r>
              <a:rPr lang="en-US" sz="1600" dirty="0">
                <a:latin typeface="Arial" panose="020B0604020202020204" pitchFamily="34" charset="0"/>
                <a:cs typeface="Arial" panose="020B0604020202020204" pitchFamily="34" charset="0"/>
              </a:rPr>
              <a:t>native memory for the representation of class metadata </a:t>
            </a:r>
            <a:endParaRPr lang="en-US" sz="1600" dirty="0" smtClean="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a:t>
            </a:r>
            <a:r>
              <a:rPr lang="en-US" sz="1600" dirty="0" smtClean="0">
                <a:latin typeface="Arial" panose="020B0604020202020204" pitchFamily="34" charset="0"/>
                <a:cs typeface="Arial" panose="020B0604020202020204" pitchFamily="34" charset="0"/>
              </a:rPr>
              <a:t>o </a:t>
            </a:r>
            <a:r>
              <a:rPr lang="en-US" sz="1600" dirty="0">
                <a:latin typeface="Arial" panose="020B0604020202020204" pitchFamily="34" charset="0"/>
                <a:cs typeface="Arial" panose="020B0604020202020204" pitchFamily="34" charset="0"/>
              </a:rPr>
              <a:t>more</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hlinkClick r:id="rId3"/>
              </a:rPr>
              <a:t>java.lang.OutOfMemoryError</a:t>
            </a:r>
            <a:r>
              <a:rPr lang="en-US" sz="1600" dirty="0">
                <a:solidFill>
                  <a:schemeClr val="tx1"/>
                </a:solidFill>
                <a:latin typeface="Arial" panose="020B0604020202020204" pitchFamily="34" charset="0"/>
                <a:cs typeface="Arial" panose="020B0604020202020204" pitchFamily="34" charset="0"/>
                <a:hlinkClick r:id="rId3"/>
              </a:rPr>
              <a:t>: PermGen</a:t>
            </a:r>
            <a:r>
              <a:rPr lang="en-US" sz="1600" dirty="0">
                <a:latin typeface="Arial" panose="020B0604020202020204" pitchFamily="34" charset="0"/>
                <a:cs typeface="Arial" panose="020B0604020202020204" pitchFamily="34" charset="0"/>
              </a:rPr>
              <a:t> space </a:t>
            </a:r>
            <a:r>
              <a:rPr lang="en-US" sz="1600" dirty="0" smtClean="0">
                <a:latin typeface="Arial" panose="020B0604020202020204" pitchFamily="34" charset="0"/>
                <a:cs typeface="Arial" panose="020B0604020202020204" pitchFamily="34" charset="0"/>
              </a:rPr>
              <a:t>problems</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No </a:t>
            </a:r>
            <a:r>
              <a:rPr lang="en-US" sz="1600" dirty="0">
                <a:latin typeface="Arial" panose="020B0604020202020204" pitchFamily="34" charset="0"/>
                <a:cs typeface="Arial" panose="020B0604020202020204" pitchFamily="34" charset="0"/>
              </a:rPr>
              <a:t>need </a:t>
            </a:r>
            <a:r>
              <a:rPr lang="en-US" sz="1600" dirty="0" smtClean="0">
                <a:latin typeface="Arial" panose="020B0604020202020204" pitchFamily="34" charset="0"/>
                <a:cs typeface="Arial" panose="020B0604020202020204" pitchFamily="34" charset="0"/>
              </a:rPr>
              <a:t>to </a:t>
            </a:r>
            <a:r>
              <a:rPr lang="en-US" sz="1600" dirty="0">
                <a:latin typeface="Arial" panose="020B0604020202020204" pitchFamily="34" charset="0"/>
                <a:cs typeface="Arial" panose="020B0604020202020204" pitchFamily="34" charset="0"/>
              </a:rPr>
              <a:t>tune and monitor this memory space </a:t>
            </a:r>
            <a:r>
              <a:rPr lang="en-US" sz="1600" dirty="0" smtClean="0">
                <a:latin typeface="Arial" panose="020B0604020202020204" pitchFamily="34" charset="0"/>
                <a:cs typeface="Arial" panose="020B0604020202020204" pitchFamily="34" charset="0"/>
              </a:rPr>
              <a:t>anymore</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PermGen </a:t>
            </a:r>
            <a:r>
              <a:rPr lang="en-US" sz="1600" dirty="0">
                <a:latin typeface="Arial" panose="020B0604020202020204" pitchFamily="34" charset="0"/>
                <a:cs typeface="Arial" panose="020B0604020202020204" pitchFamily="34" charset="0"/>
              </a:rPr>
              <a:t>memory space is completely </a:t>
            </a:r>
            <a:r>
              <a:rPr lang="en-US" sz="1600" dirty="0" smtClean="0">
                <a:latin typeface="Arial" panose="020B0604020202020204" pitchFamily="34" charset="0"/>
                <a:cs typeface="Arial" panose="020B0604020202020204" pitchFamily="34" charset="0"/>
              </a:rPr>
              <a:t>removed.</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PermSize</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and </a:t>
            </a:r>
            <a:r>
              <a:rPr lang="en-US" sz="1600" dirty="0" err="1">
                <a:latin typeface="Arial" panose="020B0604020202020204" pitchFamily="34" charset="0"/>
                <a:cs typeface="Arial" panose="020B0604020202020204" pitchFamily="34" charset="0"/>
              </a:rPr>
              <a:t>MaxPermSize</a:t>
            </a:r>
            <a:r>
              <a:rPr lang="en-US" sz="1600" dirty="0">
                <a:latin typeface="Arial" panose="020B0604020202020204" pitchFamily="34" charset="0"/>
                <a:cs typeface="Arial" panose="020B0604020202020204" pitchFamily="34" charset="0"/>
              </a:rPr>
              <a:t> JVM arguments are ignored and a warning is issued if present at </a:t>
            </a:r>
            <a:r>
              <a:rPr lang="en-US" sz="1600" dirty="0" smtClean="0">
                <a:latin typeface="Arial" panose="020B0604020202020204" pitchFamily="34" charset="0"/>
                <a:cs typeface="Arial" panose="020B0604020202020204" pitchFamily="34" charset="0"/>
              </a:rPr>
              <a:t>start-up.</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err="1" smtClean="0">
                <a:latin typeface="Arial" panose="020B0604020202020204" pitchFamily="34" charset="0"/>
                <a:cs typeface="Arial" panose="020B0604020202020204" pitchFamily="34" charset="0"/>
              </a:rPr>
              <a:t>Metaspace</a:t>
            </a:r>
            <a:r>
              <a:rPr lang="en-US" sz="1600" b="1" dirty="0" smtClean="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memory allocation </a:t>
            </a:r>
            <a:r>
              <a:rPr lang="en-US" sz="1600" b="1" dirty="0" smtClean="0">
                <a:latin typeface="Arial" panose="020B0604020202020204" pitchFamily="34" charset="0"/>
                <a:cs typeface="Arial" panose="020B0604020202020204" pitchFamily="34" charset="0"/>
              </a:rPr>
              <a:t>model</a:t>
            </a:r>
          </a:p>
          <a:p>
            <a:pPr>
              <a:buFont typeface="Arial" panose="020B0604020202020204" pitchFamily="34" charset="0"/>
              <a:buChar char="•"/>
            </a:pPr>
            <a:endParaRPr lang="en-US" sz="1600" b="1" dirty="0" smtClean="0">
              <a:latin typeface="Arial" panose="020B0604020202020204" pitchFamily="34" charset="0"/>
              <a:cs typeface="Arial" panose="020B0604020202020204" pitchFamily="34" charset="0"/>
            </a:endParaRPr>
          </a:p>
          <a:p>
            <a:pPr lvl="1"/>
            <a:r>
              <a:rPr lang="en-US" sz="1600" dirty="0" smtClean="0">
                <a:latin typeface="Arial" panose="020B0604020202020204" pitchFamily="34" charset="0"/>
                <a:cs typeface="Arial" panose="020B0604020202020204" pitchFamily="34" charset="0"/>
              </a:rPr>
              <a:t>Most </a:t>
            </a:r>
            <a:r>
              <a:rPr lang="en-US" sz="1600" dirty="0">
                <a:latin typeface="Arial" panose="020B0604020202020204" pitchFamily="34" charset="0"/>
                <a:cs typeface="Arial" panose="020B0604020202020204" pitchFamily="34" charset="0"/>
              </a:rPr>
              <a:t>allocations for the class metadata are now allocated out of native memory.</a:t>
            </a:r>
          </a:p>
          <a:p>
            <a:pPr lvl="1"/>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klasses</a:t>
            </a:r>
            <a:r>
              <a:rPr lang="en-US" sz="1600" dirty="0">
                <a:latin typeface="Arial" panose="020B0604020202020204" pitchFamily="34" charset="0"/>
                <a:cs typeface="Arial" panose="020B0604020202020204" pitchFamily="34" charset="0"/>
              </a:rPr>
              <a:t> that were used to describe class metadata have been removed.</a:t>
            </a:r>
          </a:p>
          <a:p>
            <a:pPr>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6032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latin typeface="Arial" panose="020B0604020202020204" pitchFamily="34" charset="0"/>
                <a:cs typeface="Arial" panose="020B0604020202020204" pitchFamily="34" charset="0"/>
              </a:rPr>
              <a:t>Metaspace</a:t>
            </a:r>
            <a:r>
              <a:rPr lang="en-US" sz="2400" dirty="0">
                <a:latin typeface="Arial" panose="020B0604020202020204" pitchFamily="34" charset="0"/>
                <a:cs typeface="Arial" panose="020B0604020202020204" pitchFamily="34" charset="0"/>
              </a:rPr>
              <a:t> capacity</a:t>
            </a: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Default -  </a:t>
            </a:r>
            <a:r>
              <a:rPr lang="en-US" sz="1600" dirty="0">
                <a:latin typeface="Arial" panose="020B0604020202020204" pitchFamily="34" charset="0"/>
                <a:cs typeface="Arial" panose="020B0604020202020204" pitchFamily="34" charset="0"/>
              </a:rPr>
              <a:t>class metadata allocation </a:t>
            </a:r>
            <a:r>
              <a:rPr lang="en-US" sz="1600" dirty="0" smtClean="0">
                <a:latin typeface="Arial" panose="020B0604020202020204" pitchFamily="34" charset="0"/>
                <a:cs typeface="Arial" panose="020B0604020202020204" pitchFamily="34" charset="0"/>
              </a:rPr>
              <a:t>limited </a:t>
            </a:r>
            <a:r>
              <a:rPr lang="en-US" sz="1600" dirty="0">
                <a:latin typeface="Arial" panose="020B0604020202020204" pitchFamily="34" charset="0"/>
                <a:cs typeface="Arial" panose="020B0604020202020204" pitchFamily="34" charset="0"/>
              </a:rPr>
              <a:t>by the amount of available native memory (capacity </a:t>
            </a:r>
            <a:r>
              <a:rPr lang="en-US" sz="1600" dirty="0" smtClean="0">
                <a:latin typeface="Arial" panose="020B0604020202020204" pitchFamily="34" charset="0"/>
                <a:cs typeface="Arial" panose="020B0604020202020204" pitchFamily="34" charset="0"/>
              </a:rPr>
              <a:t>depends on </a:t>
            </a:r>
            <a:r>
              <a:rPr lang="en-US" sz="1600" dirty="0">
                <a:latin typeface="Arial" panose="020B0604020202020204" pitchFamily="34" charset="0"/>
                <a:cs typeface="Arial" panose="020B0604020202020204" pitchFamily="34" charset="0"/>
              </a:rPr>
              <a:t>32-bit JVM vs. 64-bit along with OS virtual memory availability</a:t>
            </a:r>
            <a:r>
              <a:rPr lang="en-US" sz="1600" dirty="0" smtClean="0">
                <a:latin typeface="Arial" panose="020B0604020202020204" pitchFamily="34" charset="0"/>
                <a:cs typeface="Arial" panose="020B0604020202020204" pitchFamily="34" charset="0"/>
              </a:rPr>
              <a:t>).</a:t>
            </a:r>
          </a:p>
          <a:p>
            <a:pPr>
              <a:buFont typeface="Arial" panose="020B0604020202020204" pitchFamily="34" charset="0"/>
              <a:buChar char="•"/>
            </a:pPr>
            <a:endParaRPr lang="en-US" sz="1600" u="sng"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u="sng" dirty="0" smtClean="0">
                <a:latin typeface="Arial" panose="020B0604020202020204" pitchFamily="34" charset="0"/>
                <a:cs typeface="Arial" panose="020B0604020202020204" pitchFamily="34" charset="0"/>
              </a:rPr>
              <a:t>Limit</a:t>
            </a:r>
            <a:r>
              <a:rPr lang="en-US" sz="1600" dirty="0">
                <a:latin typeface="Arial" panose="020B0604020202020204" pitchFamily="34" charset="0"/>
                <a:cs typeface="Arial" panose="020B0604020202020204" pitchFamily="34" charset="0"/>
              </a:rPr>
              <a:t> the amount of native memory used for class </a:t>
            </a:r>
            <a:r>
              <a:rPr lang="en-US" sz="1600" dirty="0" smtClean="0">
                <a:latin typeface="Arial" panose="020B0604020202020204" pitchFamily="34" charset="0"/>
                <a:cs typeface="Arial" panose="020B0604020202020204" pitchFamily="34" charset="0"/>
              </a:rPr>
              <a:t>metadata</a:t>
            </a:r>
          </a:p>
          <a:p>
            <a:pPr marL="914400" lvl="2" indent="0">
              <a:buNone/>
            </a:pPr>
            <a:r>
              <a:rPr lang="en-US" sz="1600" dirty="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XX:MaxMetaspaceSize</a:t>
            </a:r>
            <a:r>
              <a:rPr lang="en-US" sz="1600" dirty="0" smtClean="0">
                <a:latin typeface="Arial" panose="020B0604020202020204" pitchFamily="34" charset="0"/>
                <a:cs typeface="Arial" panose="020B0604020202020204" pitchFamily="34" charset="0"/>
              </a:rPr>
              <a:t>=128m</a:t>
            </a:r>
          </a:p>
          <a:p>
            <a:pPr marL="914400" lvl="2"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Flag not specified - </a:t>
            </a:r>
            <a:r>
              <a:rPr lang="en-US" sz="1600" dirty="0" err="1" smtClean="0">
                <a:latin typeface="Arial" panose="020B0604020202020204" pitchFamily="34" charset="0"/>
                <a:cs typeface="Arial" panose="020B0604020202020204" pitchFamily="34" charset="0"/>
              </a:rPr>
              <a:t>Metaspace</a:t>
            </a:r>
            <a:r>
              <a:rPr lang="en-US" sz="1600" dirty="0" smtClean="0">
                <a:latin typeface="Arial" panose="020B0604020202020204" pitchFamily="34" charset="0"/>
                <a:cs typeface="Arial" panose="020B0604020202020204" pitchFamily="34" charset="0"/>
              </a:rPr>
              <a:t> dynamically</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re-sizes </a:t>
            </a:r>
            <a:r>
              <a:rPr lang="en-US" sz="1600" dirty="0">
                <a:latin typeface="Arial" panose="020B0604020202020204" pitchFamily="34" charset="0"/>
                <a:cs typeface="Arial" panose="020B0604020202020204" pitchFamily="34" charset="0"/>
              </a:rPr>
              <a:t>depending </a:t>
            </a:r>
            <a:r>
              <a:rPr lang="en-US" sz="1600" dirty="0" smtClean="0">
                <a:latin typeface="Arial" panose="020B0604020202020204" pitchFamily="34" charset="0"/>
                <a:cs typeface="Arial" panose="020B0604020202020204" pitchFamily="34" charset="0"/>
              </a:rPr>
              <a:t>if application demands </a:t>
            </a:r>
            <a:r>
              <a:rPr lang="en-US" sz="1600" dirty="0">
                <a:latin typeface="Arial" panose="020B0604020202020204" pitchFamily="34" charset="0"/>
                <a:cs typeface="Arial" panose="020B0604020202020204" pitchFamily="34" charset="0"/>
              </a:rPr>
              <a:t>at runtime</a:t>
            </a:r>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2844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latin typeface="Arial" panose="020B0604020202020204" pitchFamily="34" charset="0"/>
                <a:cs typeface="Arial" panose="020B0604020202020204" pitchFamily="34" charset="0"/>
              </a:rPr>
              <a:t>Metaspace</a:t>
            </a:r>
            <a:r>
              <a:rPr lang="en-US" sz="2400" dirty="0">
                <a:latin typeface="Arial" panose="020B0604020202020204" pitchFamily="34" charset="0"/>
                <a:cs typeface="Arial" panose="020B0604020202020204" pitchFamily="34" charset="0"/>
              </a:rPr>
              <a:t> garbage collection</a:t>
            </a:r>
          </a:p>
        </p:txBody>
      </p:sp>
      <p:sp>
        <p:nvSpPr>
          <p:cNvPr id="3" name="Text Placeholder 2"/>
          <p:cNvSpPr>
            <a:spLocks noGrp="1"/>
          </p:cNvSpPr>
          <p:nvPr>
            <p:ph type="body" sz="quarter" idx="10"/>
          </p:nvPr>
        </p:nvSpPr>
        <p:spPr>
          <a:xfrm>
            <a:off x="304800" y="914400"/>
            <a:ext cx="8534400" cy="5105400"/>
          </a:xfrm>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D</a:t>
            </a:r>
            <a:r>
              <a:rPr lang="en-US" sz="1600" dirty="0" smtClean="0">
                <a:latin typeface="Arial" panose="020B0604020202020204" pitchFamily="34" charset="0"/>
                <a:cs typeface="Arial" panose="020B0604020202020204" pitchFamily="34" charset="0"/>
              </a:rPr>
              <a:t>ead classes and </a:t>
            </a:r>
            <a:r>
              <a:rPr lang="en-US" sz="1600" dirty="0" err="1" smtClean="0">
                <a:latin typeface="Arial" panose="020B0604020202020204" pitchFamily="34" charset="0"/>
                <a:cs typeface="Arial" panose="020B0604020202020204" pitchFamily="34" charset="0"/>
              </a:rPr>
              <a:t>classloaders</a:t>
            </a:r>
            <a:r>
              <a:rPr lang="en-US" sz="1600" dirty="0" smtClean="0">
                <a:latin typeface="Arial" panose="020B0604020202020204" pitchFamily="34" charset="0"/>
                <a:cs typeface="Arial" panose="020B0604020202020204" pitchFamily="34" charset="0"/>
              </a:rPr>
              <a:t> GC is </a:t>
            </a:r>
            <a:r>
              <a:rPr lang="en-US" sz="1600" dirty="0">
                <a:latin typeface="Arial" panose="020B0604020202020204" pitchFamily="34" charset="0"/>
                <a:cs typeface="Arial" panose="020B0604020202020204" pitchFamily="34" charset="0"/>
              </a:rPr>
              <a:t>triggered once the class metadata usage reaches the “</a:t>
            </a:r>
            <a:r>
              <a:rPr lang="en-US" sz="1600" dirty="0" err="1">
                <a:latin typeface="Arial" panose="020B0604020202020204" pitchFamily="34" charset="0"/>
                <a:cs typeface="Arial" panose="020B0604020202020204" pitchFamily="34" charset="0"/>
              </a:rPr>
              <a:t>MaxMetaspaceSize</a:t>
            </a:r>
            <a:r>
              <a:rPr lang="en-US" sz="1600" dirty="0" smtClean="0">
                <a:latin typeface="Arial" panose="020B0604020202020204" pitchFamily="34" charset="0"/>
                <a:cs typeface="Arial" panose="020B0604020202020204" pitchFamily="34" charset="0"/>
              </a:rPr>
              <a:t>”.</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Proper </a:t>
            </a:r>
            <a:r>
              <a:rPr lang="en-US" sz="1600" dirty="0">
                <a:latin typeface="Arial" panose="020B0604020202020204" pitchFamily="34" charset="0"/>
                <a:cs typeface="Arial" panose="020B0604020202020204" pitchFamily="34" charset="0"/>
              </a:rPr>
              <a:t>monitoring &amp; tuning of the </a:t>
            </a:r>
            <a:r>
              <a:rPr lang="en-US" sz="1600" dirty="0" err="1">
                <a:latin typeface="Arial" panose="020B0604020202020204" pitchFamily="34" charset="0"/>
                <a:cs typeface="Arial" panose="020B0604020202020204" pitchFamily="34" charset="0"/>
              </a:rPr>
              <a:t>Metaspace</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still </a:t>
            </a:r>
            <a:r>
              <a:rPr lang="en-US" sz="1600" dirty="0">
                <a:latin typeface="Arial" panose="020B0604020202020204" pitchFamily="34" charset="0"/>
                <a:cs typeface="Arial" panose="020B0604020202020204" pitchFamily="34" charset="0"/>
              </a:rPr>
              <a:t>required in order to limit the frequency or delay of such garbage collections. </a:t>
            </a:r>
            <a:endParaRPr lang="en-US" sz="1600" dirty="0" smtClean="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Excessive </a:t>
            </a:r>
            <a:r>
              <a:rPr lang="en-US" sz="1600" dirty="0" err="1">
                <a:latin typeface="Arial" panose="020B0604020202020204" pitchFamily="34" charset="0"/>
                <a:cs typeface="Arial" panose="020B0604020202020204" pitchFamily="34" charset="0"/>
              </a:rPr>
              <a:t>Metaspace</a:t>
            </a:r>
            <a:r>
              <a:rPr lang="en-US" sz="1600" dirty="0">
                <a:latin typeface="Arial" panose="020B0604020202020204" pitchFamily="34" charset="0"/>
                <a:cs typeface="Arial" panose="020B0604020202020204" pitchFamily="34" charset="0"/>
              </a:rPr>
              <a:t> garbage collections may be a symptom of classes, </a:t>
            </a:r>
            <a:r>
              <a:rPr lang="en-US" sz="1600" dirty="0" err="1">
                <a:latin typeface="Arial" panose="020B0604020202020204" pitchFamily="34" charset="0"/>
                <a:cs typeface="Arial" panose="020B0604020202020204" pitchFamily="34" charset="0"/>
              </a:rPr>
              <a:t>classloaders</a:t>
            </a:r>
            <a:r>
              <a:rPr lang="en-US" sz="1600" dirty="0">
                <a:latin typeface="Arial" panose="020B0604020202020204" pitchFamily="34" charset="0"/>
                <a:cs typeface="Arial" panose="020B0604020202020204" pitchFamily="34" charset="0"/>
              </a:rPr>
              <a:t> memory leak or inadequate sizing for your application.</a:t>
            </a:r>
          </a:p>
        </p:txBody>
      </p:sp>
    </p:spTree>
    <p:extLst>
      <p:ext uri="{BB962C8B-B14F-4D97-AF65-F5344CB8AC3E}">
        <p14:creationId xmlns:p14="http://schemas.microsoft.com/office/powerpoint/2010/main" val="2285811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Garbage Collectors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838200"/>
            <a:ext cx="8534400" cy="5562600"/>
          </a:xfrm>
        </p:spPr>
        <p:txBody>
          <a:bodyPr>
            <a:noAutofit/>
          </a:bodyPr>
          <a:lstStyle/>
          <a:p>
            <a:pPr>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Serial Collector</a:t>
            </a:r>
          </a:p>
          <a:p>
            <a:pPr lvl="1"/>
            <a:r>
              <a:rPr lang="en-US" sz="1600" dirty="0" smtClean="0">
                <a:latin typeface="Arial" panose="020B0604020202020204" pitchFamily="34" charset="0"/>
                <a:cs typeface="Arial" panose="020B0604020202020204" pitchFamily="34" charset="0"/>
              </a:rPr>
              <a:t>Single Threaded environment</a:t>
            </a:r>
          </a:p>
          <a:p>
            <a:pPr lvl="1"/>
            <a:r>
              <a:rPr lang="en-US" sz="1600" dirty="0" smtClean="0">
                <a:latin typeface="Arial" panose="020B0604020202020204" pitchFamily="34" charset="0"/>
                <a:cs typeface="Arial" panose="020B0604020202020204" pitchFamily="34" charset="0"/>
              </a:rPr>
              <a:t>Freezes all application threads</a:t>
            </a:r>
          </a:p>
          <a:p>
            <a:pPr lvl="1"/>
            <a:r>
              <a:rPr lang="en-US" sz="1600" dirty="0" smtClean="0">
                <a:latin typeface="Arial" panose="020B0604020202020204" pitchFamily="34" charset="0"/>
                <a:cs typeface="Arial" panose="020B0604020202020204" pitchFamily="34" charset="0"/>
              </a:rPr>
              <a:t>JVM argument - </a:t>
            </a:r>
            <a:r>
              <a:rPr lang="en-US" sz="1600" i="1" dirty="0" smtClean="0">
                <a:latin typeface="Arial" panose="020B0604020202020204" pitchFamily="34" charset="0"/>
                <a:cs typeface="Arial" panose="020B0604020202020204" pitchFamily="34" charset="0"/>
              </a:rPr>
              <a:t>XX</a:t>
            </a:r>
            <a:r>
              <a:rPr lang="en-US" sz="1600" i="1" dirty="0">
                <a:latin typeface="Arial" panose="020B0604020202020204" pitchFamily="34" charset="0"/>
                <a:cs typeface="Arial" panose="020B0604020202020204" pitchFamily="34" charset="0"/>
              </a:rPr>
              <a:t>:+</a:t>
            </a:r>
            <a:r>
              <a:rPr lang="en-US" sz="1600" i="1" dirty="0" err="1">
                <a:latin typeface="Arial" panose="020B0604020202020204" pitchFamily="34" charset="0"/>
                <a:cs typeface="Arial" panose="020B0604020202020204" pitchFamily="34" charset="0"/>
              </a:rPr>
              <a:t>UseSerialGC</a:t>
            </a:r>
            <a:r>
              <a:rPr lang="en-US" sz="1600" i="1"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Parallel/Throughput Collector</a:t>
            </a:r>
          </a:p>
          <a:p>
            <a:pPr lvl="1"/>
            <a:r>
              <a:rPr lang="en-US" sz="1600" dirty="0" smtClean="0">
                <a:latin typeface="Arial" panose="020B0604020202020204" pitchFamily="34" charset="0"/>
                <a:cs typeface="Arial" panose="020B0604020202020204" pitchFamily="34" charset="0"/>
              </a:rPr>
              <a:t>Default collector</a:t>
            </a:r>
          </a:p>
          <a:p>
            <a:pPr lvl="1"/>
            <a:r>
              <a:rPr lang="en-US" sz="1600" dirty="0" smtClean="0">
                <a:latin typeface="Arial" panose="020B0604020202020204" pitchFamily="34" charset="0"/>
                <a:cs typeface="Arial" panose="020B0604020202020204" pitchFamily="34" charset="0"/>
              </a:rPr>
              <a:t>Multiple threads to compact heap</a:t>
            </a:r>
          </a:p>
          <a:p>
            <a:pPr lvl="1"/>
            <a:r>
              <a:rPr lang="en-US" sz="1600" dirty="0" smtClean="0">
                <a:latin typeface="Arial" panose="020B0604020202020204" pitchFamily="34" charset="0"/>
                <a:cs typeface="Arial" panose="020B0604020202020204" pitchFamily="34" charset="0"/>
              </a:rPr>
              <a:t>Stops application thread</a:t>
            </a:r>
          </a:p>
          <a:p>
            <a:pPr lvl="1"/>
            <a:r>
              <a:rPr lang="en-US" sz="1600" dirty="0" smtClean="0">
                <a:latin typeface="Arial" panose="020B0604020202020204" pitchFamily="34" charset="0"/>
                <a:cs typeface="Arial" panose="020B0604020202020204" pitchFamily="34" charset="0"/>
              </a:rPr>
              <a:t>For apps that can tolerate application pauses and optimize for lower CPU</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1371600" lvl="3" indent="0">
              <a:buNone/>
            </a:pPr>
            <a:r>
              <a:rPr lang="en-US" dirty="0" smtClean="0">
                <a:latin typeface="Arial" panose="020B0604020202020204" pitchFamily="34" charset="0"/>
                <a:cs typeface="Arial" panose="020B0604020202020204" pitchFamily="34" charset="0"/>
              </a:rPr>
              <a:t>		</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8681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Garbage Collector </a:t>
            </a:r>
            <a:r>
              <a:rPr lang="en-US" sz="2400" dirty="0" err="1" smtClean="0">
                <a:latin typeface="Arial" panose="020B0604020202020204" pitchFamily="34" charset="0"/>
                <a:cs typeface="Arial" panose="020B0604020202020204" pitchFamily="34" charset="0"/>
              </a:rPr>
              <a:t>Contd</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90600"/>
            <a:ext cx="8534400" cy="5105400"/>
          </a:xfrm>
        </p:spPr>
        <p:txBody>
          <a:bodyPr>
            <a:normAutofit/>
          </a:bodyPr>
          <a:lstStyle/>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CMS(Concurrent Mark-Sweep) Collector </a:t>
            </a:r>
          </a:p>
          <a:p>
            <a:pPr lvl="1"/>
            <a:r>
              <a:rPr lang="en-US" sz="1600" dirty="0" smtClean="0">
                <a:latin typeface="Arial" panose="020B0604020202020204" pitchFamily="34" charset="0"/>
                <a:cs typeface="Arial" panose="020B0604020202020204" pitchFamily="34" charset="0"/>
              </a:rPr>
              <a:t>Concurrent threads</a:t>
            </a:r>
          </a:p>
          <a:p>
            <a:pPr lvl="1"/>
            <a:r>
              <a:rPr lang="en-US" sz="1600" dirty="0" smtClean="0">
                <a:latin typeface="Arial" panose="020B0604020202020204" pitchFamily="34" charset="0"/>
                <a:cs typeface="Arial" panose="020B0604020202020204" pitchFamily="34" charset="0"/>
              </a:rPr>
              <a:t>Mark the heap for unused objects</a:t>
            </a:r>
          </a:p>
          <a:p>
            <a:pPr lvl="1"/>
            <a:r>
              <a:rPr lang="en-US" sz="1600" dirty="0" smtClean="0">
                <a:latin typeface="Arial" panose="020B0604020202020204" pitchFamily="34" charset="0"/>
                <a:cs typeface="Arial" panose="020B0604020202020204" pitchFamily="34" charset="0"/>
              </a:rPr>
              <a:t>Recycle(Sweep)</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G1(Garbage First) </a:t>
            </a:r>
            <a:r>
              <a:rPr lang="en-US" sz="1600" dirty="0" err="1" smtClean="0">
                <a:latin typeface="Arial" panose="020B0604020202020204" pitchFamily="34" charset="0"/>
                <a:cs typeface="Arial" panose="020B0604020202020204" pitchFamily="34" charset="0"/>
              </a:rPr>
              <a:t>Collecctor</a:t>
            </a:r>
            <a:endParaRPr lang="en-US" sz="1600" dirty="0" smtClean="0">
              <a:latin typeface="Arial" panose="020B0604020202020204" pitchFamily="34" charset="0"/>
              <a:cs typeface="Arial" panose="020B0604020202020204" pitchFamily="34" charset="0"/>
            </a:endParaRPr>
          </a:p>
          <a:p>
            <a:pPr lvl="1"/>
            <a:r>
              <a:rPr lang="en-US" sz="1600" dirty="0" smtClean="0">
                <a:latin typeface="Arial" panose="020B0604020202020204" pitchFamily="34" charset="0"/>
                <a:cs typeface="Arial" panose="020B0604020202020204" pitchFamily="34" charset="0"/>
              </a:rPr>
              <a:t>Supports heap larger than 4GB</a:t>
            </a:r>
          </a:p>
          <a:p>
            <a:pPr lvl="1"/>
            <a:r>
              <a:rPr lang="en-US" sz="1600" dirty="0" smtClean="0">
                <a:latin typeface="Arial" panose="020B0604020202020204" pitchFamily="34" charset="0"/>
                <a:cs typeface="Arial" panose="020B0604020202020204" pitchFamily="34" charset="0"/>
              </a:rPr>
              <a:t>Scans those regions that contain the most garbage objects first</a:t>
            </a:r>
          </a:p>
          <a:p>
            <a:pPr lvl="1"/>
            <a:r>
              <a:rPr lang="en-US" sz="1600" dirty="0" smtClean="0">
                <a:latin typeface="Arial" panose="020B0604020202020204" pitchFamily="34" charset="0"/>
                <a:cs typeface="Arial" panose="020B0604020202020204" pitchFamily="34" charset="0"/>
              </a:rPr>
              <a:t>JVM Command - </a:t>
            </a:r>
            <a:r>
              <a:rPr lang="en-US" sz="1600" i="1" dirty="0">
                <a:latin typeface="Arial" panose="020B0604020202020204" pitchFamily="34" charset="0"/>
                <a:cs typeface="Arial" panose="020B0604020202020204" pitchFamily="34" charset="0"/>
              </a:rPr>
              <a:t>–XX:+</a:t>
            </a:r>
            <a:r>
              <a:rPr lang="en-US" sz="1600" i="1" dirty="0" smtClean="0">
                <a:latin typeface="Arial" panose="020B0604020202020204" pitchFamily="34" charset="0"/>
                <a:cs typeface="Arial" panose="020B0604020202020204" pitchFamily="34" charset="0"/>
              </a:rPr>
              <a:t>UseG1GC</a:t>
            </a:r>
            <a:r>
              <a:rPr lang="en-US" sz="1600" dirty="0" smtClean="0">
                <a:latin typeface="Arial" panose="020B0604020202020204" pitchFamily="34" charset="0"/>
                <a:cs typeface="Arial" panose="020B0604020202020204" pitchFamily="34" charset="0"/>
              </a:rPr>
              <a:t>flag</a:t>
            </a:r>
            <a:endParaRPr lang="en-US" sz="1600" dirty="0">
              <a:latin typeface="Arial" panose="020B0604020202020204" pitchFamily="34" charset="0"/>
              <a:cs typeface="Arial" panose="020B0604020202020204" pitchFamily="34" charset="0"/>
            </a:endParaRPr>
          </a:p>
          <a:p>
            <a:pPr lvl="1"/>
            <a:r>
              <a:rPr lang="en-US" sz="1600" dirty="0" smtClean="0">
                <a:latin typeface="Arial" panose="020B0604020202020204" pitchFamily="34" charset="0"/>
                <a:cs typeface="Arial" panose="020B0604020202020204" pitchFamily="34" charset="0"/>
              </a:rPr>
              <a:t>Compacts the heap on the Go</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Java 8 and G1</a:t>
            </a:r>
          </a:p>
          <a:p>
            <a:pPr lvl="1"/>
            <a:r>
              <a:rPr lang="en-US" sz="1600" dirty="0" smtClean="0">
                <a:latin typeface="Arial" panose="020B0604020202020204" pitchFamily="34" charset="0"/>
                <a:cs typeface="Arial" panose="020B0604020202020204" pitchFamily="34" charset="0"/>
              </a:rPr>
              <a:t>String Deduplication(strings and </a:t>
            </a:r>
            <a:r>
              <a:rPr lang="en-US" sz="1600" dirty="0" err="1" smtClean="0">
                <a:latin typeface="Arial" panose="020B0604020202020204" pitchFamily="34" charset="0"/>
                <a:cs typeface="Arial" panose="020B0604020202020204" pitchFamily="34" charset="0"/>
              </a:rPr>
              <a:t>chr</a:t>
            </a:r>
            <a:r>
              <a:rPr lang="en-US" sz="1600" dirty="0" smtClean="0">
                <a:latin typeface="Arial" panose="020B0604020202020204" pitchFamily="34" charset="0"/>
                <a:cs typeface="Arial" panose="020B0604020202020204" pitchFamily="34" charset="0"/>
              </a:rPr>
              <a:t>[]</a:t>
            </a:r>
          </a:p>
          <a:p>
            <a:pPr lvl="1"/>
            <a:r>
              <a:rPr lang="en-US" sz="1600" dirty="0" smtClean="0">
                <a:latin typeface="Arial" panose="020B0604020202020204" pitchFamily="34" charset="0"/>
                <a:cs typeface="Arial" panose="020B0604020202020204" pitchFamily="34" charset="0"/>
              </a:rPr>
              <a:t>JVM argument - </a:t>
            </a:r>
            <a:r>
              <a:rPr lang="en-US" sz="1600" i="1" dirty="0">
                <a:latin typeface="Arial" panose="020B0604020202020204" pitchFamily="34" charset="0"/>
                <a:cs typeface="Arial" panose="020B0604020202020204" pitchFamily="34" charset="0"/>
              </a:rPr>
              <a:t>XX:+</a:t>
            </a:r>
            <a:r>
              <a:rPr lang="en-US" sz="1600" i="1" dirty="0" err="1">
                <a:latin typeface="Arial" panose="020B0604020202020204" pitchFamily="34" charset="0"/>
                <a:cs typeface="Arial" panose="020B0604020202020204" pitchFamily="34" charset="0"/>
              </a:rPr>
              <a:t>UseStringDeduplication</a:t>
            </a:r>
            <a:r>
              <a:rPr lang="en-US" sz="1600" i="1"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lvl="2"/>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pPr lvl="1"/>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8681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760" y="3141000"/>
            <a:ext cx="8562480" cy="576000"/>
          </a:xfrm>
        </p:spPr>
        <p:txBody>
          <a:bodyPr/>
          <a:lstStyle/>
          <a:p>
            <a:pPr algn="ctr"/>
            <a:r>
              <a:rPr lang="en-IN" sz="2400" dirty="0" smtClean="0">
                <a:latin typeface="Arial" panose="020B0604020202020204" pitchFamily="34" charset="0"/>
                <a:cs typeface="Arial" panose="020B0604020202020204" pitchFamily="34" charset="0"/>
              </a:rPr>
              <a:t>Concurrent Threads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0108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latin typeface="Arial" panose="020B0604020202020204" pitchFamily="34" charset="0"/>
                <a:cs typeface="Arial" panose="020B0604020202020204" pitchFamily="34" charset="0"/>
              </a:rPr>
              <a:t>ExecutorService</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90600"/>
            <a:ext cx="8534400" cy="5105400"/>
          </a:xfrm>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An Executor that provides methods to manage termination and methods that can produce a Future for tracking progress of one or more asynchronous tasks.</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An </a:t>
            </a:r>
            <a:r>
              <a:rPr lang="en-US" sz="1600" dirty="0" err="1">
                <a:latin typeface="Arial" panose="020B0604020202020204" pitchFamily="34" charset="0"/>
                <a:cs typeface="Arial" panose="020B0604020202020204" pitchFamily="34" charset="0"/>
              </a:rPr>
              <a:t>ExecutorService</a:t>
            </a:r>
            <a:r>
              <a:rPr lang="en-US" sz="1600" dirty="0">
                <a:latin typeface="Arial" panose="020B0604020202020204" pitchFamily="34" charset="0"/>
                <a:cs typeface="Arial" panose="020B0604020202020204" pitchFamily="34" charset="0"/>
              </a:rPr>
              <a:t> can be shut down, which will cause it to reject new tasks. Two different methods are provided for shutting down an </a:t>
            </a:r>
            <a:r>
              <a:rPr lang="en-US" sz="1600" dirty="0" err="1">
                <a:latin typeface="Arial" panose="020B0604020202020204" pitchFamily="34" charset="0"/>
                <a:cs typeface="Arial" panose="020B0604020202020204" pitchFamily="34" charset="0"/>
              </a:rPr>
              <a:t>ExecutorService</a:t>
            </a:r>
            <a:r>
              <a:rPr lang="en-US" sz="1600" dirty="0">
                <a:latin typeface="Arial" panose="020B0604020202020204" pitchFamily="34" charset="0"/>
                <a:cs typeface="Arial" panose="020B0604020202020204" pitchFamily="34" charset="0"/>
              </a:rPr>
              <a:t>. The shutdown() method will allow previously submitted tasks to execute before terminating, while the </a:t>
            </a:r>
            <a:r>
              <a:rPr lang="en-US" sz="1600" dirty="0" err="1">
                <a:latin typeface="Arial" panose="020B0604020202020204" pitchFamily="34" charset="0"/>
                <a:cs typeface="Arial" panose="020B0604020202020204" pitchFamily="34" charset="0"/>
              </a:rPr>
              <a:t>shutdownNow</a:t>
            </a:r>
            <a:r>
              <a:rPr lang="en-US" sz="1600" dirty="0">
                <a:latin typeface="Arial" panose="020B0604020202020204" pitchFamily="34" charset="0"/>
                <a:cs typeface="Arial" panose="020B0604020202020204" pitchFamily="34" charset="0"/>
              </a:rPr>
              <a:t>() method prevents waiting tasks from starting and attempts to stop currently executing tasks. Upon termination, an executor has no tasks actively executing, no tasks awaiting execution, and no new tasks can be submitted. An unused </a:t>
            </a:r>
            <a:r>
              <a:rPr lang="en-US" sz="1600" dirty="0" err="1">
                <a:latin typeface="Arial" panose="020B0604020202020204" pitchFamily="34" charset="0"/>
                <a:cs typeface="Arial" panose="020B0604020202020204" pitchFamily="34" charset="0"/>
              </a:rPr>
              <a:t>ExecutorService</a:t>
            </a:r>
            <a:r>
              <a:rPr lang="en-US" sz="1600" dirty="0">
                <a:latin typeface="Arial" panose="020B0604020202020204" pitchFamily="34" charset="0"/>
                <a:cs typeface="Arial" panose="020B0604020202020204" pitchFamily="34" charset="0"/>
              </a:rPr>
              <a:t> should be shut down to allow reclamation of its resources.</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Method submit extends base method </a:t>
            </a:r>
            <a:r>
              <a:rPr lang="en-US" sz="1600" dirty="0" err="1">
                <a:latin typeface="Arial" panose="020B0604020202020204" pitchFamily="34" charset="0"/>
                <a:cs typeface="Arial" panose="020B0604020202020204" pitchFamily="34" charset="0"/>
              </a:rPr>
              <a:t>Executor.execute</a:t>
            </a:r>
            <a:r>
              <a:rPr lang="en-US" sz="1600" dirty="0">
                <a:latin typeface="Arial" panose="020B0604020202020204" pitchFamily="34" charset="0"/>
                <a:cs typeface="Arial" panose="020B0604020202020204" pitchFamily="34" charset="0"/>
              </a:rPr>
              <a:t>(Runnable) by creating and returning a Future that can be used to cancel execution and/or wait for completion. Methods </a:t>
            </a:r>
            <a:r>
              <a:rPr lang="en-US" sz="1600" dirty="0" err="1">
                <a:latin typeface="Arial" panose="020B0604020202020204" pitchFamily="34" charset="0"/>
                <a:cs typeface="Arial" panose="020B0604020202020204" pitchFamily="34" charset="0"/>
              </a:rPr>
              <a:t>invokeAny</a:t>
            </a:r>
            <a:r>
              <a:rPr lang="en-US" sz="1600" dirty="0">
                <a:latin typeface="Arial" panose="020B0604020202020204" pitchFamily="34" charset="0"/>
                <a:cs typeface="Arial" panose="020B0604020202020204" pitchFamily="34" charset="0"/>
              </a:rPr>
              <a:t> and </a:t>
            </a:r>
            <a:r>
              <a:rPr lang="en-US" sz="1600" dirty="0" err="1">
                <a:latin typeface="Arial" panose="020B0604020202020204" pitchFamily="34" charset="0"/>
                <a:cs typeface="Arial" panose="020B0604020202020204" pitchFamily="34" charset="0"/>
              </a:rPr>
              <a:t>invokeAll</a:t>
            </a:r>
            <a:r>
              <a:rPr lang="en-US" sz="1600" dirty="0">
                <a:latin typeface="Arial" panose="020B0604020202020204" pitchFamily="34" charset="0"/>
                <a:cs typeface="Arial" panose="020B0604020202020204" pitchFamily="34" charset="0"/>
              </a:rPr>
              <a:t> perform the most commonly useful forms of bulk execution, executing a collection of tasks and then waiting for at least one, or all, to complete. (Class </a:t>
            </a:r>
            <a:r>
              <a:rPr lang="en-US" sz="1600" dirty="0" err="1">
                <a:latin typeface="Arial" panose="020B0604020202020204" pitchFamily="34" charset="0"/>
                <a:cs typeface="Arial" panose="020B0604020202020204" pitchFamily="34" charset="0"/>
              </a:rPr>
              <a:t>ExecutorCompletionService</a:t>
            </a:r>
            <a:r>
              <a:rPr lang="en-US" sz="1600" dirty="0">
                <a:latin typeface="Arial" panose="020B0604020202020204" pitchFamily="34" charset="0"/>
                <a:cs typeface="Arial" panose="020B0604020202020204" pitchFamily="34" charset="0"/>
              </a:rPr>
              <a:t> can be used to write customized variants of these methods.)</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The Executors class provides factory methods for the executor services provided in this package.</a:t>
            </a:r>
          </a:p>
        </p:txBody>
      </p:sp>
    </p:spTree>
    <p:extLst>
      <p:ext uri="{BB962C8B-B14F-4D97-AF65-F5344CB8AC3E}">
        <p14:creationId xmlns:p14="http://schemas.microsoft.com/office/powerpoint/2010/main" val="2055281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Executor Factory</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90600"/>
            <a:ext cx="8534400" cy="5105400"/>
          </a:xfrm>
        </p:spPr>
        <p:txBody>
          <a:bodyPr>
            <a:normAutofit/>
          </a:bodyPr>
          <a:lstStyle/>
          <a:p>
            <a:r>
              <a:rPr lang="en-US" sz="1600" dirty="0"/>
              <a:t>// Creates an Executor that uses a single worker thread operating off an unbounded queue.</a:t>
            </a:r>
          </a:p>
          <a:p>
            <a:r>
              <a:rPr lang="en-US" sz="1600" dirty="0" err="1"/>
              <a:t>ExecutorService</a:t>
            </a:r>
            <a:r>
              <a:rPr lang="en-US" sz="1600" dirty="0"/>
              <a:t> es1 = </a:t>
            </a:r>
            <a:r>
              <a:rPr lang="en-US" sz="1600" dirty="0" err="1"/>
              <a:t>Executors.newSingleThreadExecutor</a:t>
            </a:r>
            <a:r>
              <a:rPr lang="en-US" sz="1600" dirty="0"/>
              <a:t>();</a:t>
            </a:r>
          </a:p>
          <a:p>
            <a:r>
              <a:rPr lang="en-US" sz="1600" dirty="0"/>
              <a:t>// Creates a thread pool that reuses a fixed number of threads operating off a shared unbounded queue.</a:t>
            </a:r>
          </a:p>
          <a:p>
            <a:r>
              <a:rPr lang="en-US" sz="1600" dirty="0" err="1"/>
              <a:t>ExecutorService</a:t>
            </a:r>
            <a:r>
              <a:rPr lang="en-US" sz="1600" dirty="0"/>
              <a:t> es2 = </a:t>
            </a:r>
            <a:r>
              <a:rPr lang="en-US" sz="1600" dirty="0" err="1"/>
              <a:t>Executors.newFixedThreadPool</a:t>
            </a:r>
            <a:r>
              <a:rPr lang="en-US" sz="1600" dirty="0"/>
              <a:t>(10);</a:t>
            </a:r>
          </a:p>
          <a:p>
            <a:r>
              <a:rPr lang="en-US" sz="1600" dirty="0"/>
              <a:t>// Creates a thread pool that can schedule commands to run after a given delay, or to execute periodically.</a:t>
            </a:r>
          </a:p>
          <a:p>
            <a:r>
              <a:rPr lang="en-US" sz="1600" dirty="0" err="1"/>
              <a:t>ExecutorService</a:t>
            </a:r>
            <a:r>
              <a:rPr lang="en-US" sz="1600" dirty="0"/>
              <a:t> es3 = </a:t>
            </a:r>
            <a:r>
              <a:rPr lang="en-US" sz="1600" dirty="0" err="1"/>
              <a:t>Executors.newScheduledThreadPool</a:t>
            </a:r>
            <a:r>
              <a:rPr lang="en-US" sz="1600" dirty="0"/>
              <a:t>(10);</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682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Ways to delegate Tasks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90600"/>
            <a:ext cx="8534400" cy="5105400"/>
          </a:xfrm>
        </p:spPr>
        <p:txBody>
          <a:bodyPr>
            <a:normAutofit/>
          </a:bodyPr>
          <a:lstStyle/>
          <a:p>
            <a:r>
              <a:rPr lang="en-US" sz="1600" dirty="0"/>
              <a:t>execute(Runnable)</a:t>
            </a:r>
          </a:p>
          <a:p>
            <a:r>
              <a:rPr lang="en-US" sz="1600" dirty="0"/>
              <a:t>submit(Runnable)</a:t>
            </a:r>
          </a:p>
          <a:p>
            <a:r>
              <a:rPr lang="en-US" sz="1600" dirty="0"/>
              <a:t>submit(Callable)</a:t>
            </a:r>
          </a:p>
          <a:p>
            <a:r>
              <a:rPr lang="en-US" sz="1600" dirty="0" err="1"/>
              <a:t>invokeAny</a:t>
            </a:r>
            <a:r>
              <a:rPr lang="en-US" sz="1600" dirty="0"/>
              <a:t>(...)</a:t>
            </a:r>
          </a:p>
          <a:p>
            <a:r>
              <a:rPr lang="en-US" sz="1600" dirty="0" err="1"/>
              <a:t>invokeAll</a:t>
            </a:r>
            <a:r>
              <a:rPr lang="en-US" sz="1600" dirty="0"/>
              <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9448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Journey Continued……</a:t>
            </a:r>
            <a:endParaRPr lang="en-IN" sz="2400" dirty="0">
              <a:latin typeface="Arial" panose="020B0604020202020204" pitchFamily="34" charset="0"/>
              <a:cs typeface="Arial" panose="020B0604020202020204" pitchFamily="34" charset="0"/>
            </a:endParaRPr>
          </a:p>
        </p:txBody>
      </p:sp>
      <p:sp>
        <p:nvSpPr>
          <p:cNvPr id="5" name="TextBox 4"/>
          <p:cNvSpPr txBox="1"/>
          <p:nvPr/>
        </p:nvSpPr>
        <p:spPr>
          <a:xfrm>
            <a:off x="1143000" y="1371600"/>
            <a:ext cx="670560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Base 64</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Scripiting</a:t>
            </a:r>
            <a:r>
              <a:rPr lang="en-US" sz="1600" dirty="0" smtClean="0">
                <a:latin typeface="Arial" panose="020B0604020202020204" pitchFamily="34" charset="0"/>
                <a:cs typeface="Arial" panose="020B0604020202020204" pitchFamily="34" charset="0"/>
              </a:rPr>
              <a:t> Engine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New Memory Space – </a:t>
            </a:r>
            <a:r>
              <a:rPr lang="en-US" sz="1600" dirty="0" err="1" smtClean="0">
                <a:latin typeface="Arial" panose="020B0604020202020204" pitchFamily="34" charset="0"/>
                <a:cs typeface="Arial" panose="020B0604020202020204" pitchFamily="34" charset="0"/>
              </a:rPr>
              <a:t>Metaspace</a:t>
            </a: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Executor </a:t>
            </a:r>
          </a:p>
          <a:p>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8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latin typeface="Arial" panose="020B0604020202020204" pitchFamily="34" charset="0"/>
                <a:cs typeface="Arial" panose="020B0604020202020204" pitchFamily="34" charset="0"/>
              </a:rPr>
              <a:t>Execute()</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90600"/>
            <a:ext cx="8534400" cy="5105400"/>
          </a:xfrm>
        </p:spPr>
        <p:txBody>
          <a:bodyPr>
            <a:normAutofit/>
          </a:bodyPr>
          <a:lstStyle/>
          <a:p>
            <a:r>
              <a:rPr lang="en-US" sz="1600" dirty="0"/>
              <a:t>The execute method takes a Runnable, and executes it asynchronously:</a:t>
            </a:r>
          </a:p>
          <a:p>
            <a:r>
              <a:rPr lang="en-US" sz="1600" dirty="0" err="1"/>
              <a:t>executorService.execute</a:t>
            </a:r>
            <a:r>
              <a:rPr lang="en-US" sz="1600" dirty="0"/>
              <a:t>(new Runnable() {</a:t>
            </a:r>
          </a:p>
          <a:p>
            <a:r>
              <a:rPr lang="en-US" sz="1600" dirty="0"/>
              <a:t>    public void run() {</a:t>
            </a:r>
          </a:p>
          <a:p>
            <a:r>
              <a:rPr lang="en-US" sz="1600" dirty="0"/>
              <a:t>        </a:t>
            </a:r>
            <a:r>
              <a:rPr lang="en-US" sz="1600" dirty="0" err="1"/>
              <a:t>System.out.println</a:t>
            </a:r>
            <a:r>
              <a:rPr lang="en-US" sz="1600" dirty="0"/>
              <a:t>("A task");</a:t>
            </a:r>
          </a:p>
          <a:p>
            <a:r>
              <a:rPr lang="de-DE" sz="1600" dirty="0"/>
              <a:t>    }</a:t>
            </a:r>
          </a:p>
          <a:p>
            <a:r>
              <a:rPr lang="it-IT" sz="1600" dirty="0"/>
              <a:t>});</a:t>
            </a:r>
          </a:p>
          <a:p>
            <a:r>
              <a:rPr lang="it-IT" sz="1600" dirty="0" err="1"/>
              <a:t>executorService.shutdown</a:t>
            </a:r>
            <a:r>
              <a:rPr lang="it-IT" sz="1600" dirty="0"/>
              <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548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Submit()</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90600"/>
            <a:ext cx="8534400" cy="5105400"/>
          </a:xfrm>
        </p:spPr>
        <p:txBody>
          <a:bodyPr>
            <a:normAutofit/>
          </a:bodyPr>
          <a:lstStyle/>
          <a:p>
            <a:r>
              <a:rPr lang="en-US" sz="1600" dirty="0"/>
              <a:t>This method takes a Runnable but returns a Future object. This object returns null when the Runnable has finished executing:</a:t>
            </a:r>
          </a:p>
          <a:p>
            <a:r>
              <a:rPr lang="en-US" sz="1600" dirty="0"/>
              <a:t>Future future = </a:t>
            </a:r>
            <a:r>
              <a:rPr lang="en-US" sz="1600" dirty="0" err="1"/>
              <a:t>executorService.submit</a:t>
            </a:r>
            <a:r>
              <a:rPr lang="en-US" sz="1600" dirty="0"/>
              <a:t>(new Runnable() {</a:t>
            </a:r>
          </a:p>
          <a:p>
            <a:r>
              <a:rPr lang="en-US" sz="1600" dirty="0"/>
              <a:t>    public void run() {</a:t>
            </a:r>
          </a:p>
          <a:p>
            <a:r>
              <a:rPr lang="en-US" sz="1600" dirty="0"/>
              <a:t>        </a:t>
            </a:r>
            <a:r>
              <a:rPr lang="en-US" sz="1600" dirty="0" err="1"/>
              <a:t>System.out.println</a:t>
            </a:r>
            <a:r>
              <a:rPr lang="en-US" sz="1600" dirty="0"/>
              <a:t>("A task");</a:t>
            </a:r>
          </a:p>
          <a:p>
            <a:r>
              <a:rPr lang="de-DE" sz="1600" dirty="0"/>
              <a:t>    }</a:t>
            </a:r>
          </a:p>
          <a:p>
            <a:r>
              <a:rPr lang="it-IT" sz="1600" dirty="0"/>
              <a:t>});</a:t>
            </a:r>
          </a:p>
          <a:p>
            <a:r>
              <a:rPr lang="it-IT" sz="1600" dirty="0" err="1"/>
              <a:t>future.get</a:t>
            </a:r>
            <a:r>
              <a:rPr lang="it-IT" sz="1600" dirty="0"/>
              <a:t>(); //</a:t>
            </a:r>
            <a:r>
              <a:rPr lang="it-IT" sz="1600" dirty="0" err="1"/>
              <a:t>Blocks</a:t>
            </a:r>
            <a:r>
              <a:rPr lang="it-IT" sz="1600" dirty="0"/>
              <a:t> </a:t>
            </a:r>
            <a:r>
              <a:rPr lang="it-IT" sz="1600" dirty="0" err="1"/>
              <a:t>until</a:t>
            </a:r>
            <a:r>
              <a:rPr lang="it-IT" sz="1600" dirty="0"/>
              <a:t> the </a:t>
            </a:r>
            <a:r>
              <a:rPr lang="it-IT" sz="1600" dirty="0" err="1"/>
              <a:t>Runnable</a:t>
            </a:r>
            <a:r>
              <a:rPr lang="it-IT" sz="1600" dirty="0"/>
              <a:t> </a:t>
            </a:r>
            <a:r>
              <a:rPr lang="it-IT" sz="1600" dirty="0" err="1"/>
              <a:t>has</a:t>
            </a:r>
            <a:r>
              <a:rPr lang="it-IT" sz="1600" dirty="0"/>
              <a:t> </a:t>
            </a:r>
            <a:r>
              <a:rPr lang="it-IT" sz="1600" dirty="0" err="1"/>
              <a:t>finished</a:t>
            </a:r>
            <a:endParaRPr lang="it-IT" sz="1600" dirty="0"/>
          </a:p>
          <a:p>
            <a:r>
              <a:rPr lang="it-IT" sz="1600" dirty="0" err="1"/>
              <a:t>executorService.shutdown</a:t>
            </a:r>
            <a:r>
              <a:rPr lang="it-IT" sz="1600" dirty="0"/>
              <a:t>();</a:t>
            </a:r>
          </a:p>
        </p:txBody>
      </p:sp>
    </p:spTree>
    <p:extLst>
      <p:ext uri="{BB962C8B-B14F-4D97-AF65-F5344CB8AC3E}">
        <p14:creationId xmlns:p14="http://schemas.microsoft.com/office/powerpoint/2010/main" val="2030004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Submit(Callable)</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90600"/>
            <a:ext cx="8534400" cy="5105400"/>
          </a:xfrm>
        </p:spPr>
        <p:txBody>
          <a:bodyPr>
            <a:normAutofit/>
          </a:bodyPr>
          <a:lstStyle/>
          <a:p>
            <a:r>
              <a:rPr lang="en-US" sz="1600" dirty="0"/>
              <a:t>This version of the method takes a Callable, and returns a Future object with a result when it has finished executing:</a:t>
            </a:r>
          </a:p>
          <a:p>
            <a:r>
              <a:rPr lang="en-US" sz="1600" dirty="0"/>
              <a:t>Future future = </a:t>
            </a:r>
            <a:r>
              <a:rPr lang="en-US" sz="1600" dirty="0" err="1"/>
              <a:t>executorService.submit</a:t>
            </a:r>
            <a:r>
              <a:rPr lang="en-US" sz="1600" dirty="0"/>
              <a:t>(new Callable&lt;String&gt;() {</a:t>
            </a:r>
          </a:p>
          <a:p>
            <a:r>
              <a:rPr lang="en-US" sz="1600" dirty="0"/>
              <a:t>    public String call() {</a:t>
            </a:r>
          </a:p>
          <a:p>
            <a:r>
              <a:rPr lang="en-US" sz="1600" dirty="0"/>
              <a:t>        return "A callable";</a:t>
            </a:r>
          </a:p>
          <a:p>
            <a:r>
              <a:rPr lang="de-DE" sz="1600" dirty="0"/>
              <a:t>    }</a:t>
            </a:r>
          </a:p>
          <a:p>
            <a:r>
              <a:rPr lang="it-IT" sz="1600" dirty="0"/>
              <a:t>});</a:t>
            </a:r>
          </a:p>
          <a:p>
            <a:r>
              <a:rPr lang="it-IT" sz="1600" dirty="0" err="1"/>
              <a:t>System.out.println</a:t>
            </a:r>
            <a:r>
              <a:rPr lang="it-IT" sz="1600" dirty="0"/>
              <a:t>(</a:t>
            </a:r>
            <a:r>
              <a:rPr lang="it-IT" sz="1600" dirty="0" err="1"/>
              <a:t>future.get</a:t>
            </a:r>
            <a:r>
              <a:rPr lang="it-IT" sz="1600" dirty="0"/>
              <a:t>()); //</a:t>
            </a:r>
            <a:r>
              <a:rPr lang="it-IT" sz="1600" dirty="0" err="1"/>
              <a:t>Blocks</a:t>
            </a:r>
            <a:r>
              <a:rPr lang="it-IT" sz="1600" dirty="0"/>
              <a:t> </a:t>
            </a:r>
            <a:r>
              <a:rPr lang="it-IT" sz="1600" dirty="0" err="1"/>
              <a:t>until</a:t>
            </a:r>
            <a:r>
              <a:rPr lang="it-IT" sz="1600" dirty="0"/>
              <a:t> the </a:t>
            </a:r>
            <a:r>
              <a:rPr lang="it-IT" sz="1600" dirty="0" err="1"/>
              <a:t>Callable</a:t>
            </a:r>
            <a:r>
              <a:rPr lang="it-IT" sz="1600" dirty="0"/>
              <a:t> </a:t>
            </a:r>
            <a:r>
              <a:rPr lang="it-IT" sz="1600" dirty="0" err="1"/>
              <a:t>has</a:t>
            </a:r>
            <a:r>
              <a:rPr lang="it-IT" sz="1600" dirty="0"/>
              <a:t> </a:t>
            </a:r>
            <a:r>
              <a:rPr lang="it-IT" sz="1600" dirty="0" err="1"/>
              <a:t>finished</a:t>
            </a:r>
            <a:endParaRPr lang="it-IT" sz="1600" dirty="0"/>
          </a:p>
          <a:p>
            <a:r>
              <a:rPr lang="it-IT" sz="1600" dirty="0" err="1"/>
              <a:t>executorService.shutdown</a:t>
            </a:r>
            <a:r>
              <a:rPr lang="it-IT" sz="1600" dirty="0"/>
              <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3664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Futures and </a:t>
            </a:r>
            <a:r>
              <a:rPr lang="en-US" sz="2400" dirty="0" err="1" smtClean="0">
                <a:latin typeface="Arial" panose="020B0604020202020204" pitchFamily="34" charset="0"/>
                <a:cs typeface="Arial" panose="020B0604020202020204" pitchFamily="34" charset="0"/>
              </a:rPr>
              <a:t>Callables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90600"/>
            <a:ext cx="8534400" cy="5105400"/>
          </a:xfrm>
        </p:spPr>
        <p:txBody>
          <a:bodyPr>
            <a:normAutofit/>
          </a:bodyPr>
          <a:lstStyle/>
          <a:p>
            <a:r>
              <a:rPr lang="en-US" sz="1600" dirty="0" smtClean="0"/>
              <a:t>The </a:t>
            </a:r>
            <a:r>
              <a:rPr lang="en-US" sz="1600" dirty="0"/>
              <a:t>executor </a:t>
            </a:r>
            <a:r>
              <a:rPr lang="en-US" sz="1600" dirty="0" err="1" smtClean="0"/>
              <a:t>frameworker</a:t>
            </a:r>
            <a:r>
              <a:rPr lang="en-US" sz="1600" dirty="0" smtClean="0"/>
              <a:t> </a:t>
            </a:r>
            <a:r>
              <a:rPr lang="en-US" sz="1600" dirty="0"/>
              <a:t>uses Runnable objects. Unfortunately a Runnable cannot return a result to the caller.</a:t>
            </a:r>
          </a:p>
          <a:p>
            <a:r>
              <a:rPr lang="en-US" sz="1600" dirty="0"/>
              <a:t>In case you expect your threads to return a computed result you can use </a:t>
            </a:r>
            <a:r>
              <a:rPr lang="en-US" sz="1600" dirty="0" err="1"/>
              <a:t>java.util.concurrent.Callable</a:t>
            </a:r>
            <a:r>
              <a:rPr lang="en-US" sz="1600" dirty="0"/>
              <a:t>. The Callable object allows to return values after completion.</a:t>
            </a:r>
          </a:p>
          <a:p>
            <a:r>
              <a:rPr lang="en-US" sz="1600" dirty="0"/>
              <a:t>The Callable object uses generics to define the type of object which is returned.</a:t>
            </a:r>
          </a:p>
          <a:p>
            <a:r>
              <a:rPr lang="en-US" sz="1600" dirty="0"/>
              <a:t>If you submit a Callable object to an Executor, the framework returns an object of type </a:t>
            </a:r>
            <a:r>
              <a:rPr lang="en-US" sz="1600" dirty="0" err="1"/>
              <a:t>java.util.concurrent.Future</a:t>
            </a:r>
            <a:r>
              <a:rPr lang="en-US" sz="1600" dirty="0"/>
              <a:t>. Future exposes methods allowing a client to monitor the progress of a task being executed by a different thread. Therefore, a Future object can be used to check the status of a Callable. It can also be used to retrieve the result from the Callable.</a:t>
            </a:r>
          </a:p>
        </p:txBody>
      </p:sp>
    </p:spTree>
    <p:extLst>
      <p:ext uri="{BB962C8B-B14F-4D97-AF65-F5344CB8AC3E}">
        <p14:creationId xmlns:p14="http://schemas.microsoft.com/office/powerpoint/2010/main" val="1338375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Fork/Join Framework</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90600"/>
            <a:ext cx="8534400" cy="5105400"/>
          </a:xfrm>
        </p:spPr>
        <p:txBody>
          <a:bodyPr>
            <a:normAutofit/>
          </a:bodyPr>
          <a:lstStyle/>
          <a:p>
            <a:r>
              <a:rPr lang="en-US" sz="1800" dirty="0"/>
              <a:t>designed for work that can be broken down into smaller tasks, with its results combined to produce the final result. One important concept is that ideally no worker thread is idle, idle workers steal the work from those workers who are busy, this is known as work-stealing</a:t>
            </a:r>
            <a:r>
              <a:rPr lang="en-US" sz="1800" dirty="0" smtClean="0"/>
              <a:t>.</a:t>
            </a:r>
          </a:p>
          <a:p>
            <a:pPr marL="400050" lvl="1" indent="0">
              <a:buNone/>
            </a:pPr>
            <a:r>
              <a:rPr lang="en-US" sz="1800" dirty="0"/>
              <a:t>if (problem is small)</a:t>
            </a:r>
          </a:p>
          <a:p>
            <a:pPr marL="400050" lvl="1" indent="0">
              <a:buNone/>
            </a:pPr>
            <a:r>
              <a:rPr lang="en-US" sz="1800" dirty="0"/>
              <a:t>    directly solve problem</a:t>
            </a:r>
          </a:p>
          <a:p>
            <a:pPr marL="400050" lvl="1" indent="0">
              <a:buNone/>
            </a:pPr>
            <a:r>
              <a:rPr lang="en-US" sz="1800" dirty="0"/>
              <a:t>else {</a:t>
            </a:r>
          </a:p>
          <a:p>
            <a:pPr marL="400050" lvl="1" indent="0">
              <a:buNone/>
            </a:pPr>
            <a:r>
              <a:rPr lang="en-US" sz="1800" dirty="0"/>
              <a:t>    split problem into independent parts</a:t>
            </a:r>
          </a:p>
          <a:p>
            <a:pPr marL="400050" lvl="1" indent="0">
              <a:buNone/>
            </a:pPr>
            <a:r>
              <a:rPr lang="en-US" sz="1800" dirty="0"/>
              <a:t>    fork new subtasks to solve each part</a:t>
            </a:r>
          </a:p>
          <a:p>
            <a:pPr marL="400050" lvl="1" indent="0">
              <a:buNone/>
            </a:pPr>
            <a:r>
              <a:rPr lang="en-US" sz="1800" dirty="0"/>
              <a:t>    join all subtasks</a:t>
            </a:r>
          </a:p>
          <a:p>
            <a:pPr marL="400050" lvl="1" indent="0">
              <a:buNone/>
            </a:pPr>
            <a:r>
              <a:rPr lang="en-US" sz="1800" dirty="0"/>
              <a:t>    compose result from </a:t>
            </a:r>
            <a:r>
              <a:rPr lang="en-US" sz="1800" dirty="0" err="1"/>
              <a:t>subresults</a:t>
            </a:r>
            <a:endParaRPr lang="en-US" sz="1800" dirty="0"/>
          </a:p>
          <a:p>
            <a:pPr marL="400050" lvl="1" indent="0">
              <a:buNone/>
            </a:pPr>
            <a:r>
              <a:rPr lang="en-US" sz="1800" dirty="0"/>
              <a:t>}</a:t>
            </a:r>
          </a:p>
          <a:p>
            <a:r>
              <a:rPr lang="en-US" sz="1800" dirty="0"/>
              <a:t>The core classes of the Fork-Join framework are </a:t>
            </a:r>
            <a:r>
              <a:rPr lang="en-US" sz="1800" dirty="0" err="1"/>
              <a:t>ForkJoinPool</a:t>
            </a:r>
            <a:r>
              <a:rPr lang="en-US" sz="1800" dirty="0"/>
              <a:t> and </a:t>
            </a:r>
            <a:r>
              <a:rPr lang="en-US" sz="1800" dirty="0" err="1"/>
              <a:t>ForkJoinTask</a:t>
            </a:r>
            <a:r>
              <a:rPr lang="en-US" sz="1800" dirty="0"/>
              <a:t>.</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5626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latin typeface="Arial" panose="020B0604020202020204" pitchFamily="34" charset="0"/>
                <a:cs typeface="Arial" panose="020B0604020202020204" pitchFamily="34" charset="0"/>
              </a:rPr>
              <a:t>ForkJoinPool</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90600"/>
            <a:ext cx="8839200" cy="5638800"/>
          </a:xfrm>
        </p:spPr>
        <p:txBody>
          <a:bodyPr>
            <a:normAutofit lnSpcReduction="10000"/>
          </a:bodyPr>
          <a:lstStyle/>
          <a:p>
            <a:r>
              <a:rPr lang="en-US" sz="1600" dirty="0" err="1"/>
              <a:t>ForkJoinPool</a:t>
            </a:r>
            <a:r>
              <a:rPr lang="en-US" sz="1600" dirty="0"/>
              <a:t> is an implementation of </a:t>
            </a:r>
            <a:r>
              <a:rPr lang="en-US" sz="1600" dirty="0" err="1"/>
              <a:t>ExecutorService</a:t>
            </a:r>
            <a:r>
              <a:rPr lang="en-US" sz="1600" dirty="0"/>
              <a:t> that employs the work-stealing algorithm. It can be created like </a:t>
            </a:r>
            <a:r>
              <a:rPr lang="en-US" sz="1600" dirty="0" smtClean="0"/>
              <a:t>this:</a:t>
            </a:r>
            <a:br>
              <a:rPr lang="en-US" sz="1600" dirty="0" smtClean="0"/>
            </a:br>
            <a:endParaRPr lang="en-US" sz="1600" dirty="0" smtClean="0"/>
          </a:p>
          <a:p>
            <a:r>
              <a:rPr lang="en-US" sz="1600" dirty="0" err="1" smtClean="0"/>
              <a:t>ForkJoinPool</a:t>
            </a:r>
            <a:r>
              <a:rPr lang="en-US" sz="1600" dirty="0" smtClean="0"/>
              <a:t> </a:t>
            </a:r>
            <a:r>
              <a:rPr lang="en-US" sz="1600" dirty="0"/>
              <a:t>pool = new </a:t>
            </a:r>
            <a:r>
              <a:rPr lang="en-US" sz="1600" dirty="0" err="1"/>
              <a:t>ForkJoinPool</a:t>
            </a:r>
            <a:r>
              <a:rPr lang="en-US" sz="1600" dirty="0"/>
              <a:t>(</a:t>
            </a:r>
            <a:r>
              <a:rPr lang="en-US" sz="1600" dirty="0" err="1"/>
              <a:t>int</a:t>
            </a:r>
            <a:r>
              <a:rPr lang="en-US" sz="1600" dirty="0"/>
              <a:t>); //creates a </a:t>
            </a:r>
            <a:r>
              <a:rPr lang="en-US" sz="1600" dirty="0" err="1"/>
              <a:t>ForkJoinPool</a:t>
            </a:r>
            <a:r>
              <a:rPr lang="en-US" sz="1600" dirty="0"/>
              <a:t> with the indicated parallelism level </a:t>
            </a:r>
            <a:r>
              <a:rPr lang="en-US" sz="1600" dirty="0" smtClean="0"/>
              <a:t>					(</a:t>
            </a:r>
            <a:r>
              <a:rPr lang="en-US" sz="1600" dirty="0"/>
              <a:t>number of initial threads in the pool)</a:t>
            </a:r>
          </a:p>
          <a:p>
            <a:r>
              <a:rPr lang="en-US" sz="1600" dirty="0" err="1"/>
              <a:t>ForkJoinPool</a:t>
            </a:r>
            <a:r>
              <a:rPr lang="en-US" sz="1600" dirty="0"/>
              <a:t> pool = new </a:t>
            </a:r>
            <a:r>
              <a:rPr lang="en-US" sz="1600" dirty="0" err="1"/>
              <a:t>ForkJoinPool</a:t>
            </a:r>
            <a:r>
              <a:rPr lang="en-US" sz="1600" dirty="0"/>
              <a:t>(); //</a:t>
            </a:r>
            <a:r>
              <a:rPr lang="en-US" sz="1600" dirty="0" smtClean="0"/>
              <a:t>equivalent to new </a:t>
            </a:r>
            <a:r>
              <a:rPr lang="en-US" sz="1600" dirty="0" err="1" smtClean="0"/>
              <a:t>ForkJoinPool</a:t>
            </a:r>
            <a:r>
              <a:rPr lang="en-US" sz="1600" dirty="0" smtClean="0"/>
              <a:t>(</a:t>
            </a:r>
            <a:r>
              <a:rPr lang="en-US" sz="1600" dirty="0" err="1" smtClean="0"/>
              <a:t>Runtime.Available</a:t>
            </a:r>
            <a:r>
              <a:rPr lang="en-US" sz="1600" dirty="0" smtClean="0"/>
              <a:t> Processors()) </a:t>
            </a:r>
            <a:br>
              <a:rPr lang="en-US" sz="1600" dirty="0" smtClean="0"/>
            </a:br>
            <a:r>
              <a:rPr lang="en-US" sz="1600" dirty="0" smtClean="0"/>
              <a:t/>
            </a:r>
            <a:br>
              <a:rPr lang="en-US" sz="1600" dirty="0" smtClean="0"/>
            </a:br>
            <a:r>
              <a:rPr lang="en-US" sz="1600" b="1" dirty="0" smtClean="0"/>
              <a:t>There </a:t>
            </a:r>
            <a:r>
              <a:rPr lang="en-US" sz="1600" b="1" dirty="0"/>
              <a:t>are different ways of submitting a task to the </a:t>
            </a:r>
            <a:r>
              <a:rPr lang="en-US" sz="1600" b="1" dirty="0" err="1"/>
              <a:t>ForkJoinPool</a:t>
            </a:r>
            <a:r>
              <a:rPr lang="en-US" sz="1600" b="1" dirty="0"/>
              <a:t>:</a:t>
            </a:r>
          </a:p>
          <a:p>
            <a:r>
              <a:rPr lang="en-US" sz="1600" dirty="0"/>
              <a:t>void execute(</a:t>
            </a:r>
            <a:r>
              <a:rPr lang="en-US" sz="1600" dirty="0" err="1"/>
              <a:t>ForkJoinTask</a:t>
            </a:r>
            <a:r>
              <a:rPr lang="en-US" sz="1600" dirty="0"/>
              <a:t>&lt;?&gt; </a:t>
            </a:r>
            <a:r>
              <a:rPr lang="en-US" sz="1600" dirty="0" smtClean="0"/>
              <a:t>task) //Arranges </a:t>
            </a:r>
            <a:r>
              <a:rPr lang="en-US" sz="1600" dirty="0"/>
              <a:t>for (asynchronous) execution of the given task.</a:t>
            </a:r>
          </a:p>
          <a:p>
            <a:r>
              <a:rPr lang="en-US" sz="1600" dirty="0"/>
              <a:t>void execute(Runnable </a:t>
            </a:r>
            <a:r>
              <a:rPr lang="en-US" sz="1600" dirty="0" smtClean="0"/>
              <a:t>task) //Executes </a:t>
            </a:r>
            <a:r>
              <a:rPr lang="en-US" sz="1600" dirty="0"/>
              <a:t>the given command at some time in the future.</a:t>
            </a:r>
          </a:p>
          <a:p>
            <a:r>
              <a:rPr lang="en-US" sz="1600" dirty="0"/>
              <a:t>&lt;T&gt; T invoke(</a:t>
            </a:r>
            <a:r>
              <a:rPr lang="en-US" sz="1600" dirty="0" err="1"/>
              <a:t>ForkJoinTask</a:t>
            </a:r>
            <a:r>
              <a:rPr lang="en-US" sz="1600" dirty="0"/>
              <a:t>&lt;T&gt; </a:t>
            </a:r>
            <a:r>
              <a:rPr lang="en-US" sz="1600" dirty="0" smtClean="0"/>
              <a:t>task) //Performs </a:t>
            </a:r>
            <a:r>
              <a:rPr lang="en-US" sz="1600" dirty="0"/>
              <a:t>the given task, returning its result upon completion.</a:t>
            </a:r>
          </a:p>
          <a:p>
            <a:r>
              <a:rPr lang="en-US" sz="1600" dirty="0"/>
              <a:t>&lt;T&gt; List&lt;Future&lt;T&gt;&gt; </a:t>
            </a:r>
            <a:r>
              <a:rPr lang="en-US" sz="1600" dirty="0" err="1"/>
              <a:t>invokeAll</a:t>
            </a:r>
            <a:r>
              <a:rPr lang="en-US" sz="1600" dirty="0"/>
              <a:t>(Collection&lt;? extends Callable&lt;T&gt;&gt; </a:t>
            </a:r>
            <a:r>
              <a:rPr lang="en-US" sz="1600" dirty="0" smtClean="0"/>
              <a:t>tasks)</a:t>
            </a:r>
            <a:br>
              <a:rPr lang="en-US" sz="1600" dirty="0" smtClean="0"/>
            </a:br>
            <a:r>
              <a:rPr lang="en-US" sz="1600" dirty="0" smtClean="0"/>
              <a:t>Executes </a:t>
            </a:r>
            <a:r>
              <a:rPr lang="en-US" sz="1600" dirty="0"/>
              <a:t>the given tasks, returning a list of Futures holding their status and results when all complete.</a:t>
            </a:r>
          </a:p>
          <a:p>
            <a:r>
              <a:rPr lang="en-US" sz="1600" dirty="0"/>
              <a:t>&lt;T&gt; </a:t>
            </a:r>
            <a:r>
              <a:rPr lang="en-US" sz="1600" dirty="0" err="1"/>
              <a:t>ForkJoinTask</a:t>
            </a:r>
            <a:r>
              <a:rPr lang="en-US" sz="1600" dirty="0"/>
              <a:t>&lt;T&gt;    submit(Callable&lt;T&gt; </a:t>
            </a:r>
            <a:r>
              <a:rPr lang="en-US" sz="1600" dirty="0" smtClean="0"/>
              <a:t>task)</a:t>
            </a:r>
            <a:br>
              <a:rPr lang="en-US" sz="1600" dirty="0" smtClean="0"/>
            </a:br>
            <a:r>
              <a:rPr lang="en-US" sz="1600" dirty="0" smtClean="0"/>
              <a:t>Submits </a:t>
            </a:r>
            <a:r>
              <a:rPr lang="en-US" sz="1600" dirty="0"/>
              <a:t>a value-returning task for execution and returns a Future representing the pending results of the task.</a:t>
            </a:r>
          </a:p>
          <a:p>
            <a:r>
              <a:rPr lang="en-US" sz="1600" dirty="0"/>
              <a:t>&lt;T&gt; </a:t>
            </a:r>
            <a:r>
              <a:rPr lang="en-US" sz="1600" dirty="0" err="1"/>
              <a:t>ForkJoinTask</a:t>
            </a:r>
            <a:r>
              <a:rPr lang="en-US" sz="1600" dirty="0"/>
              <a:t>&lt;T&gt;    submit(</a:t>
            </a:r>
            <a:r>
              <a:rPr lang="en-US" sz="1600" dirty="0" err="1"/>
              <a:t>ForkJoinTask</a:t>
            </a:r>
            <a:r>
              <a:rPr lang="en-US" sz="1600" dirty="0"/>
              <a:t>&lt;T&gt; </a:t>
            </a:r>
            <a:r>
              <a:rPr lang="en-US" sz="1600" dirty="0" smtClean="0"/>
              <a:t>task) //Submits </a:t>
            </a:r>
            <a:r>
              <a:rPr lang="en-US" sz="1600" dirty="0"/>
              <a:t>a </a:t>
            </a:r>
            <a:r>
              <a:rPr lang="en-US" sz="1600" dirty="0" err="1"/>
              <a:t>ForkJoinTask</a:t>
            </a:r>
            <a:r>
              <a:rPr lang="en-US" sz="1600" dirty="0"/>
              <a:t> for execution.</a:t>
            </a:r>
          </a:p>
          <a:p>
            <a:r>
              <a:rPr lang="en-US" sz="1600" dirty="0" err="1"/>
              <a:t>ForkJoinTask</a:t>
            </a:r>
            <a:r>
              <a:rPr lang="en-US" sz="1600" dirty="0"/>
              <a:t>&lt;?&gt; submit(Runnable </a:t>
            </a:r>
            <a:r>
              <a:rPr lang="en-US" sz="1600" dirty="0" smtClean="0"/>
              <a:t>task)</a:t>
            </a:r>
            <a:br>
              <a:rPr lang="en-US" sz="1600" dirty="0" smtClean="0"/>
            </a:br>
            <a:r>
              <a:rPr lang="en-US" sz="1600" dirty="0" smtClean="0"/>
              <a:t>Submits </a:t>
            </a:r>
            <a:r>
              <a:rPr lang="en-US" sz="1600" dirty="0"/>
              <a:t>a Runnable task for execution and returns a Future representing that task.</a:t>
            </a:r>
          </a:p>
          <a:p>
            <a:r>
              <a:rPr lang="en-US" sz="1600" dirty="0"/>
              <a:t>&lt;T&gt; </a:t>
            </a:r>
            <a:r>
              <a:rPr lang="en-US" sz="1600" dirty="0" err="1"/>
              <a:t>ForkJoinTask</a:t>
            </a:r>
            <a:r>
              <a:rPr lang="en-US" sz="1600" dirty="0"/>
              <a:t>&lt;T&gt;    submit(Runnable task, T </a:t>
            </a:r>
            <a:r>
              <a:rPr lang="en-US" sz="1600" dirty="0" smtClean="0"/>
              <a:t>result)</a:t>
            </a:r>
            <a:br>
              <a:rPr lang="en-US" sz="1600" dirty="0" smtClean="0"/>
            </a:br>
            <a:r>
              <a:rPr lang="en-US" sz="1600" dirty="0" smtClean="0"/>
              <a:t>Submits </a:t>
            </a:r>
            <a:r>
              <a:rPr lang="en-US" sz="1600" dirty="0"/>
              <a:t>a Runnable task for execution and returns a Future representing that task</a:t>
            </a:r>
            <a:r>
              <a:rPr lang="en-US" sz="1600" dirty="0" smtClean="0"/>
              <a:t>.</a:t>
            </a:r>
            <a:endParaRPr lang="en-US" sz="1600" dirty="0"/>
          </a:p>
        </p:txBody>
      </p:sp>
    </p:spTree>
    <p:extLst>
      <p:ext uri="{BB962C8B-B14F-4D97-AF65-F5344CB8AC3E}">
        <p14:creationId xmlns:p14="http://schemas.microsoft.com/office/powerpoint/2010/main" val="898549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latin typeface="Arial" panose="020B0604020202020204" pitchFamily="34" charset="0"/>
                <a:cs typeface="Arial" panose="020B0604020202020204" pitchFamily="34" charset="0"/>
              </a:rPr>
              <a:t>ForkJoinTask</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90600"/>
            <a:ext cx="8534400" cy="5105400"/>
          </a:xfrm>
        </p:spPr>
        <p:txBody>
          <a:bodyPr>
            <a:normAutofit/>
          </a:bodyPr>
          <a:lstStyle/>
          <a:p>
            <a:r>
              <a:rPr lang="en-US" sz="1600" dirty="0" err="1"/>
              <a:t>ForkJoinTask</a:t>
            </a:r>
            <a:r>
              <a:rPr lang="en-US" sz="1600" dirty="0"/>
              <a:t> is an abstract class for creating tasks that run within a </a:t>
            </a:r>
            <a:r>
              <a:rPr lang="en-US" sz="1600" dirty="0" err="1"/>
              <a:t>ForkJoinPool</a:t>
            </a:r>
            <a:r>
              <a:rPr lang="en-US" sz="1600" dirty="0"/>
              <a:t>. </a:t>
            </a:r>
            <a:r>
              <a:rPr lang="en-US" sz="1600" dirty="0" err="1"/>
              <a:t>RecursiveAction</a:t>
            </a:r>
            <a:r>
              <a:rPr lang="en-US" sz="1600" dirty="0"/>
              <a:t> and </a:t>
            </a:r>
            <a:r>
              <a:rPr lang="en-US" sz="1600" dirty="0" err="1"/>
              <a:t>RecursiveTask</a:t>
            </a:r>
            <a:r>
              <a:rPr lang="en-US" sz="1600" dirty="0"/>
              <a:t> are its subclasses. The only difference between these two classes is that the </a:t>
            </a:r>
            <a:r>
              <a:rPr lang="en-US" sz="1600" dirty="0" err="1"/>
              <a:t>RecursiveAction</a:t>
            </a:r>
            <a:r>
              <a:rPr lang="en-US" sz="1600" dirty="0"/>
              <a:t> does not return a value while </a:t>
            </a:r>
            <a:r>
              <a:rPr lang="en-US" sz="1600" dirty="0" err="1"/>
              <a:t>RecursiveTask</a:t>
            </a:r>
            <a:r>
              <a:rPr lang="en-US" sz="1600" dirty="0"/>
              <a:t> does.</a:t>
            </a:r>
          </a:p>
          <a:p>
            <a:r>
              <a:rPr lang="en-US" sz="1600" dirty="0"/>
              <a:t>The main methods of </a:t>
            </a:r>
            <a:r>
              <a:rPr lang="en-US" sz="1600" dirty="0" err="1"/>
              <a:t>ForkJoinTask</a:t>
            </a:r>
            <a:r>
              <a:rPr lang="en-US" sz="1600" dirty="0"/>
              <a:t> are:</a:t>
            </a:r>
          </a:p>
          <a:p>
            <a:r>
              <a:rPr lang="en-US" sz="1600" dirty="0"/>
              <a:t>The fork() method allows a </a:t>
            </a:r>
            <a:r>
              <a:rPr lang="en-US" sz="1600" dirty="0" err="1"/>
              <a:t>ForkJoinTask</a:t>
            </a:r>
            <a:r>
              <a:rPr lang="en-US" sz="1600" dirty="0"/>
              <a:t> to be planned for asynchronous execution. A new task can be created with this method.</a:t>
            </a:r>
          </a:p>
          <a:p>
            <a:r>
              <a:rPr lang="en-US" sz="1600" dirty="0"/>
              <a:t>The join() method allows a </a:t>
            </a:r>
            <a:r>
              <a:rPr lang="en-US" sz="1600" dirty="0" err="1"/>
              <a:t>ForkJoinTask</a:t>
            </a:r>
            <a:r>
              <a:rPr lang="en-US" sz="1600" dirty="0"/>
              <a:t> to wait for the completion of another one.</a:t>
            </a:r>
          </a:p>
          <a:p>
            <a:r>
              <a:rPr lang="en-US" sz="1600" dirty="0"/>
              <a:t>In this example, the program finds the minimum number from a large array:</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9686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371600"/>
            <a:ext cx="3914280" cy="533400"/>
          </a:xfrm>
        </p:spPr>
        <p:txBody>
          <a:bodyPr/>
          <a:lstStyle/>
          <a:p>
            <a:pPr algn="ctr"/>
            <a:r>
              <a:rPr lang="en-US" dirty="0" smtClean="0"/>
              <a:t>Thank you !</a:t>
            </a:r>
            <a:endParaRPr lang="en-IN" dirty="0"/>
          </a:p>
        </p:txBody>
      </p:sp>
      <p:pic>
        <p:nvPicPr>
          <p:cNvPr id="4098" name="Picture 2" descr="http://www.eclipse.org/xtend/images/java8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200" y="2263521"/>
            <a:ext cx="2590800" cy="276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061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62480" cy="576000"/>
          </a:xfrm>
        </p:spPr>
        <p:txBody>
          <a:bodyPr/>
          <a:lstStyle/>
          <a:p>
            <a:r>
              <a:rPr lang="en-US" sz="2400" dirty="0" smtClean="0">
                <a:latin typeface="Arial" panose="020B0604020202020204" pitchFamily="34" charset="0"/>
                <a:cs typeface="Arial" panose="020B0604020202020204" pitchFamily="34" charset="0"/>
              </a:rPr>
              <a:t>Base 64</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066800" y="9906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endParaRPr lang="en-US" sz="2000" dirty="0" smtClean="0">
              <a:solidFill>
                <a:schemeClr val="tx1">
                  <a:lumMod val="75000"/>
                  <a:lumOff val="25000"/>
                </a:schemeClr>
              </a:solidFill>
              <a:latin typeface="+mj-lt"/>
              <a:ea typeface="Tahoma" pitchFamily="34" charset="0"/>
              <a:cs typeface="Tahoma" pitchFamily="34" charset="0"/>
            </a:endParaRPr>
          </a:p>
        </p:txBody>
      </p:sp>
      <p:sp>
        <p:nvSpPr>
          <p:cNvPr id="5" name="TextBox 4"/>
          <p:cNvSpPr txBox="1"/>
          <p:nvPr/>
        </p:nvSpPr>
        <p:spPr>
          <a:xfrm>
            <a:off x="863618" y="1030069"/>
            <a:ext cx="7213582" cy="409342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Base 64 encoding convert your binary data into 64 printable ASCII characters</a:t>
            </a: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support of Base64 encoding has made its way into Java standard library with Java 8 </a:t>
            </a:r>
            <a:r>
              <a:rPr lang="en-US" sz="1600" dirty="0" smtClean="0">
                <a:latin typeface="Arial" panose="020B0604020202020204" pitchFamily="34" charset="0"/>
                <a:cs typeface="Arial" panose="020B0604020202020204" pitchFamily="34" charset="0"/>
              </a:rPr>
              <a:t>release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Java.util.Base64 has mostly static methods for encoding and decoding</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No  need for external dependencies like sun or apache commons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Base64.Encoder - </a:t>
            </a:r>
            <a:r>
              <a:rPr lang="en-US" sz="1600" dirty="0">
                <a:latin typeface="Arial" panose="020B0604020202020204" pitchFamily="34" charset="0"/>
                <a:cs typeface="Arial" panose="020B0604020202020204" pitchFamily="34" charset="0"/>
              </a:rPr>
              <a:t>encoding byte data using the Base64 encoding scheme as specified in RFC 4648 and RFC 2045</a:t>
            </a:r>
            <a:r>
              <a:rPr lang="en-US"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Base64.Decoder - </a:t>
            </a:r>
            <a:r>
              <a:rPr lang="en-US" sz="1600" dirty="0">
                <a:latin typeface="Arial" panose="020B0604020202020204" pitchFamily="34" charset="0"/>
                <a:cs typeface="Arial" panose="020B0604020202020204" pitchFamily="34" charset="0"/>
              </a:rPr>
              <a:t> decoding byte data using the Base64 encoding scheme as specified in RFC 4648 and RFC 2045.</a:t>
            </a:r>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0077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324600" cy="576000"/>
          </a:xfrm>
        </p:spPr>
        <p:txBody>
          <a:bodyPr/>
          <a:lstStyle/>
          <a:p>
            <a:r>
              <a:rPr lang="en-US" sz="2400" dirty="0" smtClean="0">
                <a:latin typeface="Arial" panose="020B0604020202020204" pitchFamily="34" charset="0"/>
                <a:cs typeface="Arial" panose="020B0604020202020204" pitchFamily="34" charset="0"/>
              </a:rPr>
              <a:t>JavaScript Engine</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914400" y="990600"/>
            <a:ext cx="6705600"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B</a:t>
            </a:r>
            <a:r>
              <a:rPr lang="en-US" sz="1600" dirty="0" err="1" smtClean="0">
                <a:latin typeface="Arial" panose="020B0604020202020204" pitchFamily="34" charset="0"/>
                <a:cs typeface="Arial" panose="020B0604020202020204" pitchFamily="34" charset="0"/>
              </a:rPr>
              <a:t>idges</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gap between handy little scripting languages and the robust Java </a:t>
            </a:r>
            <a:r>
              <a:rPr lang="en-US" sz="1600" dirty="0" smtClean="0">
                <a:latin typeface="Arial" panose="020B0604020202020204" pitchFamily="34" charset="0"/>
                <a:cs typeface="Arial" panose="020B0604020202020204" pitchFamily="34" charset="0"/>
              </a:rPr>
              <a:t>ecosystem</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Embed </a:t>
            </a:r>
            <a:r>
              <a:rPr lang="en-US" sz="1600" dirty="0">
                <a:latin typeface="Arial" panose="020B0604020202020204" pitchFamily="34" charset="0"/>
                <a:cs typeface="Arial" panose="020B0604020202020204" pitchFamily="34" charset="0"/>
              </a:rPr>
              <a:t>any scripting language with your Java </a:t>
            </a:r>
            <a:r>
              <a:rPr lang="en-US" sz="1600" dirty="0" smtClean="0">
                <a:latin typeface="Arial" panose="020B0604020202020204" pitchFamily="34" charset="0"/>
                <a:cs typeface="Arial" panose="020B0604020202020204" pitchFamily="34" charset="0"/>
              </a:rPr>
              <a:t>code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Rhino scripting engine – java 6</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Nashorn</a:t>
            </a:r>
            <a:r>
              <a:rPr lang="en-US" sz="1600" dirty="0" smtClean="0">
                <a:latin typeface="Arial" panose="020B0604020202020204" pitchFamily="34" charset="0"/>
                <a:cs typeface="Arial" panose="020B0604020202020204" pitchFamily="34" charset="0"/>
              </a:rPr>
              <a:t> scripting engine – java 8</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9547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latin typeface="Arial" panose="020B0604020202020204" pitchFamily="34" charset="0"/>
                <a:cs typeface="Arial" panose="020B0604020202020204" pitchFamily="34" charset="0"/>
              </a:rPr>
              <a:t>Nashorn</a:t>
            </a:r>
            <a:endParaRPr lang="en-IN" sz="2400" dirty="0">
              <a:latin typeface="Arial" panose="020B0604020202020204" pitchFamily="34" charset="0"/>
              <a:cs typeface="Arial" panose="020B0604020202020204" pitchFamily="34" charset="0"/>
            </a:endParaRPr>
          </a:p>
        </p:txBody>
      </p:sp>
      <p:sp>
        <p:nvSpPr>
          <p:cNvPr id="8" name="Rectangle 7"/>
          <p:cNvSpPr/>
          <p:nvPr/>
        </p:nvSpPr>
        <p:spPr>
          <a:xfrm>
            <a:off x="533400" y="803970"/>
            <a:ext cx="7543800" cy="5262979"/>
          </a:xfrm>
          <a:prstGeom prst="rect">
            <a:avLst/>
          </a:prstGeom>
        </p:spPr>
        <p:txBody>
          <a:bodyPr wrap="square">
            <a:spAutoFit/>
          </a:bodyPr>
          <a:lstStyle/>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Performance and memory </a:t>
            </a:r>
            <a:r>
              <a:rPr lang="en-US" sz="1600" dirty="0" smtClean="0">
                <a:latin typeface="Arial" panose="020B0604020202020204" pitchFamily="34" charset="0"/>
                <a:cs typeface="Arial" panose="020B0604020202020204" pitchFamily="34" charset="0"/>
              </a:rPr>
              <a:t>usage better than Rhino</a:t>
            </a:r>
          </a:p>
          <a:p>
            <a:pPr marL="742950" lvl="1"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Nashorn</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supports the full </a:t>
            </a:r>
            <a:r>
              <a:rPr lang="en-US" sz="1600" dirty="0">
                <a:latin typeface="Arial" panose="020B0604020202020204" pitchFamily="34" charset="0"/>
                <a:cs typeface="Arial" panose="020B0604020202020204" pitchFamily="34" charset="0"/>
                <a:hlinkClick r:id="rId3"/>
              </a:rPr>
              <a:t>ECMAScript 5.1 specification</a:t>
            </a:r>
            <a:r>
              <a:rPr lang="en-US" sz="1600" dirty="0">
                <a:latin typeface="Arial" panose="020B0604020202020204" pitchFamily="34" charset="0"/>
                <a:cs typeface="Arial" panose="020B0604020202020204" pitchFamily="34" charset="0"/>
              </a:rPr>
              <a:t> plus some </a:t>
            </a:r>
            <a:r>
              <a:rPr lang="en-US" sz="1600" dirty="0">
                <a:latin typeface="Arial" panose="020B0604020202020204" pitchFamily="34" charset="0"/>
                <a:cs typeface="Arial" panose="020B0604020202020204" pitchFamily="34" charset="0"/>
                <a:hlinkClick r:id="rId4"/>
              </a:rPr>
              <a:t>extensions</a:t>
            </a:r>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Compiles </a:t>
            </a:r>
            <a:r>
              <a:rPr lang="en-US" sz="1600" dirty="0">
                <a:latin typeface="Arial" panose="020B0604020202020204" pitchFamily="34" charset="0"/>
                <a:cs typeface="Arial" panose="020B0604020202020204" pitchFamily="34" charset="0"/>
              </a:rPr>
              <a:t>JavaScript to Java </a:t>
            </a:r>
            <a:r>
              <a:rPr lang="en-US" sz="1600" dirty="0" err="1">
                <a:latin typeface="Arial" panose="020B0604020202020204" pitchFamily="34" charset="0"/>
                <a:cs typeface="Arial" panose="020B0604020202020204" pitchFamily="34" charset="0"/>
              </a:rPr>
              <a:t>bytecode</a:t>
            </a:r>
            <a:r>
              <a:rPr lang="en-US" sz="1600" dirty="0">
                <a:latin typeface="Arial" panose="020B0604020202020204" pitchFamily="34" charset="0"/>
                <a:cs typeface="Arial" panose="020B0604020202020204" pitchFamily="34" charset="0"/>
              </a:rPr>
              <a:t> using new language features based on </a:t>
            </a:r>
            <a:r>
              <a:rPr lang="en-US" sz="1600" dirty="0">
                <a:latin typeface="Arial" panose="020B0604020202020204" pitchFamily="34" charset="0"/>
                <a:cs typeface="Arial" panose="020B0604020202020204" pitchFamily="34" charset="0"/>
                <a:hlinkClick r:id="rId5"/>
              </a:rPr>
              <a:t>JSR 292</a:t>
            </a:r>
            <a:r>
              <a:rPr lang="en-US" sz="1600" dirty="0">
                <a:latin typeface="Arial" panose="020B0604020202020204" pitchFamily="34" charset="0"/>
                <a:cs typeface="Arial" panose="020B0604020202020204" pitchFamily="34" charset="0"/>
              </a:rPr>
              <a:t>, including </a:t>
            </a:r>
            <a:r>
              <a:rPr lang="en-US" sz="1600" dirty="0" err="1" smtClean="0">
                <a:latin typeface="Arial" panose="020B0604020202020204" pitchFamily="34" charset="0"/>
                <a:cs typeface="Arial" panose="020B0604020202020204" pitchFamily="34" charset="0"/>
              </a:rPr>
              <a:t>invokedynamic</a:t>
            </a:r>
            <a:endParaRPr lang="en-US" sz="16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2 to 10x performance boost over the former Rhino implementation</a:t>
            </a:r>
          </a:p>
          <a:p>
            <a:pPr marL="742950" lvl="1"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Support </a:t>
            </a:r>
            <a:r>
              <a:rPr lang="en-US" sz="1600" dirty="0">
                <a:latin typeface="Arial" panose="020B0604020202020204" pitchFamily="34" charset="0"/>
                <a:cs typeface="Arial" panose="020B0604020202020204" pitchFamily="34" charset="0"/>
              </a:rPr>
              <a:t>for functional </a:t>
            </a:r>
            <a:r>
              <a:rPr lang="en-US" sz="1600" dirty="0" smtClean="0">
                <a:latin typeface="Arial" panose="020B0604020202020204" pitchFamily="34" charset="0"/>
                <a:cs typeface="Arial" panose="020B0604020202020204" pitchFamily="34" charset="0"/>
              </a:rPr>
              <a:t>interfaces</a:t>
            </a:r>
          </a:p>
          <a:p>
            <a:pPr marL="742950" lvl="1"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Supports </a:t>
            </a:r>
            <a:r>
              <a:rPr lang="en-US" sz="1600" dirty="0" err="1" smtClean="0">
                <a:latin typeface="Arial" panose="020B0604020202020204" pitchFamily="34" charset="0"/>
                <a:cs typeface="Arial" panose="020B0604020202020204" pitchFamily="34" charset="0"/>
              </a:rPr>
              <a:t>javax.script</a:t>
            </a:r>
            <a:r>
              <a:rPr lang="en-US" sz="1600" dirty="0" smtClean="0">
                <a:latin typeface="Arial" panose="020B0604020202020204" pitchFamily="34" charset="0"/>
                <a:cs typeface="Arial" panose="020B0604020202020204" pitchFamily="34" charset="0"/>
              </a:rPr>
              <a:t> package</a:t>
            </a:r>
          </a:p>
          <a:p>
            <a:pPr marL="742950" lvl="1"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Support for </a:t>
            </a:r>
            <a:r>
              <a:rPr lang="en-US" sz="1600" dirty="0">
                <a:latin typeface="Arial" panose="020B0604020202020204" pitchFamily="34" charset="0"/>
                <a:cs typeface="Arial" panose="020B0604020202020204" pitchFamily="34" charset="0"/>
              </a:rPr>
              <a:t>invoking Java code from JavaScript and for Java to invoke JavaScript </a:t>
            </a:r>
            <a:r>
              <a:rPr lang="en-US" sz="1600" dirty="0" smtClean="0">
                <a:latin typeface="Arial" panose="020B0604020202020204" pitchFamily="34" charset="0"/>
                <a:cs typeface="Arial" panose="020B0604020202020204" pitchFamily="34" charset="0"/>
              </a:rPr>
              <a:t>code(direct </a:t>
            </a:r>
            <a:r>
              <a:rPr lang="en-US" sz="1600" dirty="0">
                <a:latin typeface="Arial" panose="020B0604020202020204" pitchFamily="34" charset="0"/>
                <a:cs typeface="Arial" panose="020B0604020202020204" pitchFamily="34" charset="0"/>
              </a:rPr>
              <a:t>mapping to </a:t>
            </a:r>
            <a:r>
              <a:rPr lang="en-US" sz="1600" dirty="0" smtClean="0">
                <a:latin typeface="Arial" panose="020B0604020202020204" pitchFamily="34" charset="0"/>
                <a:cs typeface="Arial" panose="020B0604020202020204" pitchFamily="34" charset="0"/>
              </a:rPr>
              <a:t>JavaBeans)</a:t>
            </a:r>
          </a:p>
          <a:p>
            <a:pPr marL="742950" lvl="1"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Nashorn</a:t>
            </a:r>
            <a:r>
              <a:rPr lang="en-US" sz="1600" dirty="0" smtClean="0">
                <a:latin typeface="Arial" panose="020B0604020202020204" pitchFamily="34" charset="0"/>
                <a:cs typeface="Arial" panose="020B0604020202020204" pitchFamily="34" charset="0"/>
              </a:rPr>
              <a:t> defines </a:t>
            </a:r>
            <a:r>
              <a:rPr lang="en-US" sz="1600" dirty="0">
                <a:latin typeface="Arial" panose="020B0604020202020204" pitchFamily="34" charset="0"/>
                <a:cs typeface="Arial" panose="020B0604020202020204" pitchFamily="34" charset="0"/>
              </a:rPr>
              <a:t>a new command-line tool, </a:t>
            </a:r>
            <a:r>
              <a:rPr lang="en-US" sz="1600" dirty="0" err="1">
                <a:latin typeface="Arial" panose="020B0604020202020204" pitchFamily="34" charset="0"/>
                <a:cs typeface="Arial" panose="020B0604020202020204" pitchFamily="34" charset="0"/>
              </a:rPr>
              <a:t>jjs</a:t>
            </a:r>
            <a:r>
              <a:rPr lang="en-US" sz="1600" dirty="0">
                <a:latin typeface="Arial" panose="020B0604020202020204" pitchFamily="34" charset="0"/>
                <a:cs typeface="Arial" panose="020B0604020202020204" pitchFamily="34" charset="0"/>
              </a:rPr>
              <a:t>, for evaluating JavaScript code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292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Shell Script</a:t>
            </a:r>
            <a:endParaRPr lang="en-IN" sz="2400" dirty="0">
              <a:latin typeface="Arial" panose="020B0604020202020204" pitchFamily="34" charset="0"/>
              <a:cs typeface="Arial" panose="020B0604020202020204" pitchFamily="34" charset="0"/>
            </a:endParaRPr>
          </a:p>
        </p:txBody>
      </p:sp>
      <p:sp>
        <p:nvSpPr>
          <p:cNvPr id="10" name="Rectangle 9"/>
          <p:cNvSpPr/>
          <p:nvPr/>
        </p:nvSpPr>
        <p:spPr>
          <a:xfrm>
            <a:off x="1066800" y="990600"/>
            <a:ext cx="6934200" cy="3046988"/>
          </a:xfrm>
          <a:prstGeom prst="rect">
            <a:avLst/>
          </a:prstGeom>
        </p:spPr>
        <p:txBody>
          <a:bodyPr wrap="square">
            <a:spAutoFit/>
          </a:bodyPr>
          <a:lstStyle/>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To </a:t>
            </a:r>
            <a:r>
              <a:rPr lang="en-US" sz="1600" dirty="0">
                <a:latin typeface="Arial" panose="020B0604020202020204" pitchFamily="34" charset="0"/>
                <a:cs typeface="Arial" panose="020B0604020202020204" pitchFamily="34" charset="0"/>
              </a:rPr>
              <a:t>invoke the </a:t>
            </a:r>
            <a:r>
              <a:rPr lang="en-US" sz="1600" dirty="0" err="1">
                <a:latin typeface="Arial" panose="020B0604020202020204" pitchFamily="34" charset="0"/>
                <a:cs typeface="Arial" panose="020B0604020202020204" pitchFamily="34" charset="0"/>
              </a:rPr>
              <a:t>Nashorn</a:t>
            </a:r>
            <a:r>
              <a:rPr lang="en-US" sz="1600" dirty="0">
                <a:latin typeface="Arial" panose="020B0604020202020204" pitchFamily="34" charset="0"/>
                <a:cs typeface="Arial" panose="020B0604020202020204" pitchFamily="34" charset="0"/>
              </a:rPr>
              <a:t> engine from the command </a:t>
            </a:r>
            <a:r>
              <a:rPr lang="en-US" sz="1600" dirty="0" smtClean="0">
                <a:latin typeface="Arial" panose="020B0604020202020204" pitchFamily="34" charset="0"/>
                <a:cs typeface="Arial" panose="020B0604020202020204" pitchFamily="34" charset="0"/>
              </a:rPr>
              <a:t>line</a:t>
            </a:r>
          </a:p>
          <a:p>
            <a:pPr marL="285750"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Pass </a:t>
            </a:r>
            <a:r>
              <a:rPr lang="en-US" sz="1600" dirty="0">
                <a:latin typeface="Arial" panose="020B0604020202020204" pitchFamily="34" charset="0"/>
                <a:cs typeface="Arial" panose="020B0604020202020204" pitchFamily="34" charset="0"/>
              </a:rPr>
              <a:t>the name of a JavaScript file you want executed</a:t>
            </a:r>
          </a:p>
          <a:p>
            <a:pPr marL="285750"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Replacemement</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for shell </a:t>
            </a:r>
            <a:r>
              <a:rPr lang="en-US" sz="1600" dirty="0" smtClean="0">
                <a:latin typeface="Arial" panose="020B0604020202020204" pitchFamily="34" charset="0"/>
                <a:cs typeface="Arial" panose="020B0604020202020204" pitchFamily="34" charset="0"/>
              </a:rPr>
              <a:t>script</a:t>
            </a:r>
          </a:p>
          <a:p>
            <a:pPr marL="285750"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REPL </a:t>
            </a:r>
            <a:r>
              <a:rPr lang="en-US" sz="1600" dirty="0">
                <a:latin typeface="Arial" panose="020B0604020202020204" pitchFamily="34" charset="0"/>
                <a:cs typeface="Arial" panose="020B0604020202020204" pitchFamily="34" charset="0"/>
              </a:rPr>
              <a:t>(read-execute-print-loop command-line) environment for JavaScript here.</a:t>
            </a: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Available under path –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a:t>
            </a:r>
            <a:r>
              <a:rPr lang="en-US" sz="1600" dirty="0" smtClean="0">
                <a:latin typeface="Arial" panose="020B0604020202020204" pitchFamily="34" charset="0"/>
                <a:cs typeface="Arial" panose="020B0604020202020204" pitchFamily="34" charset="0"/>
              </a:rPr>
              <a:t>:\......\jdk1.8.0_20\bin\jjs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409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Passing data to and from Java</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endParaRPr lang="en-US" sz="1600" dirty="0" smtClean="0">
              <a:latin typeface="Arial" panose="020B0604020202020204" pitchFamily="34" charset="0"/>
              <a:cs typeface="Arial" panose="020B0604020202020204" pitchFamily="34" charset="0"/>
            </a:endParaRPr>
          </a:p>
          <a:p>
            <a:pPr marL="457200" lvl="1" indent="0">
              <a:buNone/>
            </a:pPr>
            <a:r>
              <a:rPr lang="en-US" sz="1600" dirty="0" err="1" smtClean="0">
                <a:latin typeface="Arial" panose="020B0604020202020204" pitchFamily="34" charset="0"/>
                <a:cs typeface="Arial" panose="020B0604020202020204" pitchFamily="34" charset="0"/>
              </a:rPr>
              <a:t>ScriptEngineManager</a:t>
            </a:r>
            <a:r>
              <a:rPr lang="en-US" sz="1600" dirty="0" smtClean="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scriptEngineManager</a:t>
            </a:r>
            <a:r>
              <a:rPr lang="en-US" sz="1600" dirty="0">
                <a:latin typeface="Arial" panose="020B0604020202020204" pitchFamily="34" charset="0"/>
                <a:cs typeface="Arial" panose="020B0604020202020204" pitchFamily="34" charset="0"/>
              </a:rPr>
              <a:t> =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new </a:t>
            </a:r>
            <a:r>
              <a:rPr lang="en-US" sz="1600" dirty="0" err="1">
                <a:latin typeface="Arial" panose="020B0604020202020204" pitchFamily="34" charset="0"/>
                <a:cs typeface="Arial" panose="020B0604020202020204" pitchFamily="34" charset="0"/>
              </a:rPr>
              <a:t>ScriptEngineManager</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endParaRPr lang="en-US" sz="1600" dirty="0" smtClean="0">
              <a:latin typeface="Arial" panose="020B0604020202020204" pitchFamily="34" charset="0"/>
              <a:cs typeface="Arial" panose="020B0604020202020204" pitchFamily="34" charset="0"/>
            </a:endParaRPr>
          </a:p>
          <a:p>
            <a:pPr marL="457200" lvl="1" indent="0">
              <a:buNone/>
            </a:pPr>
            <a:r>
              <a:rPr lang="en-US" sz="1600" dirty="0" err="1" smtClean="0">
                <a:latin typeface="Arial" panose="020B0604020202020204" pitchFamily="34" charset="0"/>
                <a:cs typeface="Arial" panose="020B0604020202020204" pitchFamily="34" charset="0"/>
              </a:rPr>
              <a:t>ScriptEngine</a:t>
            </a:r>
            <a:r>
              <a:rPr lang="en-US" sz="1600" dirty="0" smtClean="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nashorn</a:t>
            </a:r>
            <a:r>
              <a:rPr lang="en-US" sz="1600" dirty="0">
                <a:latin typeface="Arial" panose="020B0604020202020204" pitchFamily="34" charset="0"/>
                <a:cs typeface="Arial" panose="020B0604020202020204" pitchFamily="34" charset="0"/>
              </a:rPr>
              <a:t> = </a:t>
            </a:r>
            <a:br>
              <a:rPr lang="en-US" sz="1600" dirty="0">
                <a:latin typeface="Arial" panose="020B0604020202020204" pitchFamily="34" charset="0"/>
                <a:cs typeface="Arial" panose="020B0604020202020204" pitchFamily="34" charset="0"/>
              </a:rPr>
            </a:br>
            <a:r>
              <a:rPr lang="en-US" sz="1600" dirty="0" err="1">
                <a:latin typeface="Arial" panose="020B0604020202020204" pitchFamily="34" charset="0"/>
                <a:cs typeface="Arial" panose="020B0604020202020204" pitchFamily="34" charset="0"/>
              </a:rPr>
              <a:t>scriptEngineManager.getEngineByName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nashorn</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endParaRPr lang="en-US" sz="1600" dirty="0" smtClean="0">
              <a:latin typeface="Arial" panose="020B0604020202020204" pitchFamily="34" charset="0"/>
              <a:cs typeface="Arial" panose="020B0604020202020204" pitchFamily="34" charset="0"/>
            </a:endParaRPr>
          </a:p>
          <a:p>
            <a:pPr marL="457200" lvl="1" indent="0">
              <a:buNone/>
            </a:pPr>
            <a:r>
              <a:rPr lang="en-US" sz="1600" dirty="0" smtClean="0">
                <a:latin typeface="Arial" panose="020B0604020202020204" pitchFamily="34" charset="0"/>
                <a:cs typeface="Arial" panose="020B0604020202020204" pitchFamily="34" charset="0"/>
              </a:rPr>
              <a:t>String </a:t>
            </a:r>
            <a:r>
              <a:rPr lang="en-US" sz="1600" dirty="0">
                <a:latin typeface="Arial" panose="020B0604020202020204" pitchFamily="34" charset="0"/>
                <a:cs typeface="Arial" panose="020B0604020202020204" pitchFamily="34" charset="0"/>
              </a:rPr>
              <a:t>name = "Olli"; </a:t>
            </a:r>
            <a:br>
              <a:rPr lang="en-US" sz="1600" dirty="0">
                <a:latin typeface="Arial" panose="020B0604020202020204" pitchFamily="34" charset="0"/>
                <a:cs typeface="Arial" panose="020B0604020202020204" pitchFamily="34" charset="0"/>
              </a:rPr>
            </a:br>
            <a:endParaRPr lang="en-US" sz="1600" dirty="0" smtClean="0">
              <a:latin typeface="Arial" panose="020B0604020202020204" pitchFamily="34" charset="0"/>
              <a:cs typeface="Arial" panose="020B0604020202020204" pitchFamily="34" charset="0"/>
            </a:endParaRPr>
          </a:p>
          <a:p>
            <a:pPr marL="457200" lvl="1" indent="0">
              <a:buNone/>
            </a:pPr>
            <a:r>
              <a:rPr lang="en-US" sz="1600" dirty="0" err="1" smtClean="0">
                <a:latin typeface="Arial" panose="020B0604020202020204" pitchFamily="34" charset="0"/>
                <a:cs typeface="Arial" panose="020B0604020202020204" pitchFamily="34" charset="0"/>
              </a:rPr>
              <a:t>nashorn.eval</a:t>
            </a:r>
            <a:r>
              <a:rPr lang="en-US" sz="1600" dirty="0">
                <a:latin typeface="Arial" panose="020B0604020202020204" pitchFamily="34" charset="0"/>
                <a:cs typeface="Arial" panose="020B0604020202020204" pitchFamily="34" charset="0"/>
              </a:rPr>
              <a:t>("print('" + name + "')");</a:t>
            </a:r>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0541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PermGen – Permanent Generation</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838200"/>
            <a:ext cx="7924800" cy="39624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C</a:t>
            </a:r>
            <a:r>
              <a:rPr lang="en-US" sz="1600" dirty="0" smtClean="0">
                <a:latin typeface="Arial" panose="020B0604020202020204" pitchFamily="34" charset="0"/>
                <a:cs typeface="Arial" panose="020B0604020202020204" pitchFamily="34" charset="0"/>
              </a:rPr>
              <a:t>ontains </a:t>
            </a:r>
            <a:r>
              <a:rPr lang="en-US" sz="1600" dirty="0">
                <a:latin typeface="Arial" panose="020B0604020202020204" pitchFamily="34" charset="0"/>
                <a:cs typeface="Arial" panose="020B0604020202020204" pitchFamily="34" charset="0"/>
              </a:rPr>
              <a:t>information about classes, such as </a:t>
            </a:r>
            <a:r>
              <a:rPr lang="en-US" sz="1600" dirty="0" err="1">
                <a:latin typeface="Arial" panose="020B0604020202020204" pitchFamily="34" charset="0"/>
                <a:cs typeface="Arial" panose="020B0604020202020204" pitchFamily="34" charset="0"/>
              </a:rPr>
              <a:t>bytecode</a:t>
            </a:r>
            <a:r>
              <a:rPr lang="en-US" sz="1600" dirty="0">
                <a:latin typeface="Arial" panose="020B0604020202020204" pitchFamily="34" charset="0"/>
                <a:cs typeface="Arial" panose="020B0604020202020204" pitchFamily="34" charset="0"/>
              </a:rPr>
              <a:t>, names and JIT </a:t>
            </a:r>
            <a:r>
              <a:rPr lang="en-US" sz="1600" dirty="0" smtClean="0">
                <a:latin typeface="Arial" panose="020B0604020202020204" pitchFamily="34" charset="0"/>
                <a:cs typeface="Arial" panose="020B0604020202020204" pitchFamily="34" charset="0"/>
              </a:rPr>
              <a:t>information</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S</a:t>
            </a:r>
            <a:r>
              <a:rPr lang="en-US" sz="1600" dirty="0" smtClean="0">
                <a:latin typeface="Arial" panose="020B0604020202020204" pitchFamily="34" charset="0"/>
                <a:cs typeface="Arial" panose="020B0604020202020204" pitchFamily="34" charset="0"/>
              </a:rPr>
              <a:t>tored </a:t>
            </a:r>
            <a:r>
              <a:rPr lang="en-US" sz="1600" dirty="0">
                <a:latin typeface="Arial" panose="020B0604020202020204" pitchFamily="34" charset="0"/>
                <a:cs typeface="Arial" panose="020B0604020202020204" pitchFamily="34" charset="0"/>
              </a:rPr>
              <a:t>in a separate space, because it is mostly static and garbage collection can be much more optimized by separating it</a:t>
            </a:r>
            <a:r>
              <a:rPr lang="en-US" sz="1600" dirty="0" smtClean="0">
                <a:latin typeface="Arial" panose="020B0604020202020204" pitchFamily="34" charset="0"/>
                <a:cs typeface="Arial" panose="020B0604020202020204" pitchFamily="34" charset="0"/>
              </a:rPr>
              <a:t>.</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Problems:</a:t>
            </a:r>
            <a:endParaRPr lang="en-US" sz="1600" dirty="0">
              <a:latin typeface="Arial" panose="020B0604020202020204" pitchFamily="34" charset="0"/>
              <a:cs typeface="Arial" panose="020B0604020202020204" pitchFamily="34" charset="0"/>
            </a:endParaRPr>
          </a:p>
          <a:p>
            <a:pPr lvl="1"/>
            <a:r>
              <a:rPr lang="en-US" sz="1600" dirty="0" smtClean="0">
                <a:latin typeface="Arial" panose="020B0604020202020204" pitchFamily="34" charset="0"/>
                <a:cs typeface="Arial" panose="020B0604020202020204" pitchFamily="34" charset="0"/>
              </a:rPr>
              <a:t>System </a:t>
            </a:r>
            <a:r>
              <a:rPr lang="en-US" sz="1600" dirty="0">
                <a:latin typeface="Arial" panose="020B0604020202020204" pitchFamily="34" charset="0"/>
                <a:cs typeface="Arial" panose="020B0604020202020204" pitchFamily="34" charset="0"/>
              </a:rPr>
              <a:t>showing "</a:t>
            </a:r>
            <a:r>
              <a:rPr lang="en-US" sz="1600" dirty="0" err="1" smtClean="0">
                <a:latin typeface="Arial" panose="020B0604020202020204" pitchFamily="34" charset="0"/>
                <a:cs typeface="Arial" panose="020B0604020202020204" pitchFamily="34" charset="0"/>
              </a:rPr>
              <a:t>java.lang.OutOfMemoryError</a:t>
            </a:r>
            <a:endParaRPr lang="en-US" sz="1600" dirty="0" smtClean="0">
              <a:latin typeface="Arial" panose="020B0604020202020204" pitchFamily="34" charset="0"/>
              <a:cs typeface="Arial" panose="020B0604020202020204" pitchFamily="34" charset="0"/>
            </a:endParaRPr>
          </a:p>
          <a:p>
            <a:pPr lvl="1"/>
            <a:r>
              <a:rPr lang="en-US" sz="1600" dirty="0" smtClean="0">
                <a:latin typeface="Arial" panose="020B0604020202020204" pitchFamily="34" charset="0"/>
                <a:cs typeface="Arial" panose="020B0604020202020204" pitchFamily="34" charset="0"/>
              </a:rPr>
              <a:t>Often </a:t>
            </a:r>
            <a:r>
              <a:rPr lang="en-US" sz="1600" dirty="0">
                <a:latin typeface="Arial" panose="020B0604020202020204" pitchFamily="34" charset="0"/>
                <a:cs typeface="Arial" panose="020B0604020202020204" pitchFamily="34" charset="0"/>
              </a:rPr>
              <a:t>caused by a memory leak related to </a:t>
            </a:r>
            <a:r>
              <a:rPr lang="en-US" sz="1600" dirty="0" err="1">
                <a:latin typeface="Arial" panose="020B0604020202020204" pitchFamily="34" charset="0"/>
                <a:cs typeface="Arial" panose="020B0604020202020204" pitchFamily="34" charset="0"/>
              </a:rPr>
              <a:t>classloaders</a:t>
            </a:r>
            <a:r>
              <a:rPr lang="en-US" sz="1600" dirty="0">
                <a:latin typeface="Arial" panose="020B0604020202020204" pitchFamily="34" charset="0"/>
                <a:cs typeface="Arial" panose="020B0604020202020204" pitchFamily="34" charset="0"/>
              </a:rPr>
              <a:t>, and creation of new </a:t>
            </a:r>
            <a:r>
              <a:rPr lang="en-US" sz="1600" dirty="0" err="1">
                <a:latin typeface="Arial" panose="020B0604020202020204" pitchFamily="34" charset="0"/>
                <a:cs typeface="Arial" panose="020B0604020202020204" pitchFamily="34" charset="0"/>
              </a:rPr>
              <a:t>classloaders</a:t>
            </a:r>
            <a:r>
              <a:rPr lang="en-US" sz="1600" dirty="0">
                <a:latin typeface="Arial" panose="020B0604020202020204" pitchFamily="34" charset="0"/>
                <a:cs typeface="Arial" panose="020B0604020202020204" pitchFamily="34" charset="0"/>
              </a:rPr>
              <a:t>, which generally happens during hot deployments of </a:t>
            </a:r>
            <a:r>
              <a:rPr lang="en-US" sz="1600" dirty="0" smtClean="0">
                <a:latin typeface="Arial" panose="020B0604020202020204" pitchFamily="34" charset="0"/>
                <a:cs typeface="Arial" panose="020B0604020202020204" pitchFamily="34" charset="0"/>
              </a:rPr>
              <a:t>code</a:t>
            </a:r>
          </a:p>
          <a:p>
            <a:pPr lvl="1"/>
            <a:r>
              <a:rPr lang="en-US" sz="1600" dirty="0" smtClean="0">
                <a:latin typeface="Arial" panose="020B0604020202020204" pitchFamily="34" charset="0"/>
                <a:cs typeface="Arial" panose="020B0604020202020204" pitchFamily="34" charset="0"/>
              </a:rPr>
              <a:t>Most </a:t>
            </a:r>
            <a:r>
              <a:rPr lang="en-US" sz="1600" dirty="0">
                <a:latin typeface="Arial" panose="020B0604020202020204" pitchFamily="34" charset="0"/>
                <a:cs typeface="Arial" panose="020B0604020202020204" pitchFamily="34" charset="0"/>
              </a:rPr>
              <a:t>common "problem" is that the default value 64MB is way too low</a:t>
            </a:r>
            <a:r>
              <a:rPr lang="en-US" sz="1600" dirty="0" smtClean="0">
                <a:latin typeface="Arial" panose="020B0604020202020204" pitchFamily="34" charset="0"/>
                <a:cs typeface="Arial" panose="020B0604020202020204" pitchFamily="34" charset="0"/>
              </a:rPr>
              <a:t>.</a:t>
            </a:r>
          </a:p>
          <a:p>
            <a:pPr lvl="1"/>
            <a:r>
              <a:rPr lang="en-US" sz="1600" dirty="0" smtClean="0">
                <a:latin typeface="Arial" panose="020B0604020202020204" pitchFamily="34" charset="0"/>
                <a:cs typeface="Arial" panose="020B0604020202020204" pitchFamily="34" charset="0"/>
              </a:rPr>
              <a:t>Setting </a:t>
            </a:r>
            <a:r>
              <a:rPr lang="en-US" sz="1600" dirty="0">
                <a:latin typeface="Arial" panose="020B0604020202020204" pitchFamily="34" charset="0"/>
                <a:cs typeface="Arial" panose="020B0604020202020204" pitchFamily="34" charset="0"/>
              </a:rPr>
              <a:t>it to 256MB is the usual band aid to resolve it</a:t>
            </a:r>
            <a:r>
              <a:rPr lang="en-US" sz="1600" dirty="0" smtClean="0">
                <a:latin typeface="Arial" panose="020B0604020202020204" pitchFamily="34" charset="0"/>
                <a:cs typeface="Arial" panose="020B0604020202020204" pitchFamily="34" charset="0"/>
              </a:rPr>
              <a:t>.</a:t>
            </a:r>
          </a:p>
          <a:p>
            <a:pPr lvl="1"/>
            <a:endParaRPr lang="en-US" sz="1600"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Solution:</a:t>
            </a:r>
          </a:p>
        </p:txBody>
      </p:sp>
      <p:sp>
        <p:nvSpPr>
          <p:cNvPr id="3" name="TextBox 2"/>
          <p:cNvSpPr txBox="1"/>
          <p:nvPr/>
        </p:nvSpPr>
        <p:spPr>
          <a:xfrm>
            <a:off x="2721873" y="4724400"/>
            <a:ext cx="2993127" cy="369332"/>
          </a:xfrm>
          <a:prstGeom prst="rect">
            <a:avLst/>
          </a:prstGeom>
          <a:noFill/>
        </p:spPr>
        <p:txBody>
          <a:bodyPr wrap="none" rtlCol="0">
            <a:spAutoFit/>
          </a:bodyPr>
          <a:lstStyle/>
          <a:p>
            <a:pPr marL="0" lvl="1"/>
            <a:r>
              <a:rPr lang="en-US" dirty="0">
                <a:latin typeface="Arial" panose="020B0604020202020204" pitchFamily="34" charset="0"/>
                <a:cs typeface="Arial" panose="020B0604020202020204" pitchFamily="34" charset="0"/>
              </a:rPr>
              <a:t>Need a new memory </a:t>
            </a:r>
            <a:r>
              <a:rPr lang="en-US" dirty="0" smtClean="0">
                <a:latin typeface="Arial" panose="020B0604020202020204" pitchFamily="34" charset="0"/>
                <a:cs typeface="Arial" panose="020B0604020202020204" pitchFamily="34" charset="0"/>
              </a:rPr>
              <a:t>space</a:t>
            </a:r>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2133600" y="5486400"/>
            <a:ext cx="5094343" cy="369332"/>
          </a:xfrm>
          <a:prstGeom prst="rect">
            <a:avLst/>
          </a:prstGeom>
          <a:noFill/>
        </p:spPr>
        <p:txBody>
          <a:bodyPr wrap="none" rtlCol="0">
            <a:spAutoFit/>
          </a:bodyPr>
          <a:lstStyle/>
          <a:p>
            <a:r>
              <a:rPr lang="en-US" dirty="0"/>
              <a:t>M</a:t>
            </a:r>
            <a:r>
              <a:rPr lang="en-US" dirty="0" smtClean="0"/>
              <a:t>emory sizing – </a:t>
            </a:r>
            <a:r>
              <a:rPr lang="en-US" dirty="0" err="1" smtClean="0"/>
              <a:t>Ohhh</a:t>
            </a:r>
            <a:r>
              <a:rPr lang="en-US" dirty="0" smtClean="0"/>
              <a:t>!! I don’t want to worry about</a:t>
            </a:r>
            <a:endParaRPr lang="en-US" dirty="0"/>
          </a:p>
        </p:txBody>
      </p:sp>
    </p:spTree>
    <p:extLst>
      <p:ext uri="{BB962C8B-B14F-4D97-AF65-F5344CB8AC3E}">
        <p14:creationId xmlns:p14="http://schemas.microsoft.com/office/powerpoint/2010/main" val="3344891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6962280" cy="576000"/>
          </a:xfrm>
        </p:spPr>
        <p:txBody>
          <a:bodyPr/>
          <a:lstStyle/>
          <a:p>
            <a:r>
              <a:rPr lang="en-US" sz="2400" dirty="0" smtClean="0">
                <a:latin typeface="Arial" panose="020B0604020202020204" pitchFamily="34" charset="0"/>
                <a:cs typeface="Arial" panose="020B0604020202020204" pitchFamily="34" charset="0"/>
              </a:rPr>
              <a:t>A new memory space is born - </a:t>
            </a:r>
            <a:r>
              <a:rPr lang="en-US" sz="2400" dirty="0" err="1" smtClean="0">
                <a:latin typeface="Arial" panose="020B0604020202020204" pitchFamily="34" charset="0"/>
                <a:cs typeface="Arial" panose="020B0604020202020204" pitchFamily="34" charset="0"/>
              </a:rPr>
              <a:t>Metaspace</a:t>
            </a:r>
            <a:endParaRPr lang="en-IN" sz="2400" dirty="0">
              <a:latin typeface="Arial" panose="020B0604020202020204" pitchFamily="34" charset="0"/>
              <a:cs typeface="Arial" panose="020B0604020202020204" pitchFamily="34" charset="0"/>
            </a:endParaRPr>
          </a:p>
        </p:txBody>
      </p:sp>
      <p:pic>
        <p:nvPicPr>
          <p:cNvPr id="1026" name="Picture 2" descr="C:\Users\shalinim\Desktop\metasp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72457"/>
            <a:ext cx="6858000" cy="51997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halinim\Desktop\permg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72457"/>
            <a:ext cx="6858000" cy="519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892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B0006A50-4E7D-423B-9555-E21005059E29}">
  <ds:schemaRefs>
    <ds:schemaRef ds:uri="http://purl.org/dc/dcmitype/"/>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purl.org/dc/terms/"/>
    <ds:schemaRef ds:uri="3f0a5add-00cc-4c5e-8a54-6b524d8608b8"/>
    <ds:schemaRef ds:uri="5b0b727f-9d55-4674-90df-9368557459d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CT_Core_Java_OOP</Template>
  <TotalTime>4587</TotalTime>
  <Words>1512</Words>
  <Application>Microsoft Macintosh PowerPoint</Application>
  <PresentationFormat>On-screen Show (4:3)</PresentationFormat>
  <Paragraphs>280</Paragraphs>
  <Slides>28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Courier New</vt:lpstr>
      <vt:lpstr>Tahoma</vt:lpstr>
      <vt:lpstr>Wingdings</vt:lpstr>
      <vt:lpstr>Arial</vt:lpstr>
      <vt:lpstr>CT_Core_Java_OOP</vt:lpstr>
      <vt:lpstr>PowerPoint Presentation</vt:lpstr>
      <vt:lpstr>Journey Continued……</vt:lpstr>
      <vt:lpstr>Base 64</vt:lpstr>
      <vt:lpstr>JavaScript Engine</vt:lpstr>
      <vt:lpstr>Nashorn</vt:lpstr>
      <vt:lpstr>Shell Script</vt:lpstr>
      <vt:lpstr>Passing data to and from Java</vt:lpstr>
      <vt:lpstr>PermGen – Permanent Generation</vt:lpstr>
      <vt:lpstr>A new memory space is born - Metaspace</vt:lpstr>
      <vt:lpstr>How will it assist??</vt:lpstr>
      <vt:lpstr>Metaspace</vt:lpstr>
      <vt:lpstr>Metaspace capacity</vt:lpstr>
      <vt:lpstr>Metaspace garbage collection</vt:lpstr>
      <vt:lpstr>Garbage Collectors</vt:lpstr>
      <vt:lpstr>Garbage Collector Contd</vt:lpstr>
      <vt:lpstr>Concurrent Threads</vt:lpstr>
      <vt:lpstr>ExecutorService</vt:lpstr>
      <vt:lpstr>Executor Factory</vt:lpstr>
      <vt:lpstr>Ways to delegate Tasks</vt:lpstr>
      <vt:lpstr>Execute()</vt:lpstr>
      <vt:lpstr>Submit()</vt:lpstr>
      <vt:lpstr>Submit(Callable)</vt:lpstr>
      <vt:lpstr>Futures and Callables</vt:lpstr>
      <vt:lpstr>Fork/Join Framework</vt:lpstr>
      <vt:lpstr>ForkJoinPool</vt:lpstr>
      <vt:lpstr>ForkJoinTask</vt:lpstr>
      <vt:lpstr>Any Question ?</vt:lpstr>
      <vt:lpstr>Thank you !</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214</cp:revision>
  <dcterms:created xsi:type="dcterms:W3CDTF">2014-09-30T12:24:12Z</dcterms:created>
  <dcterms:modified xsi:type="dcterms:W3CDTF">2017-08-17T08:39:50Z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