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71" r:id="rId5"/>
    <p:sldId id="429" r:id="rId6"/>
    <p:sldId id="473" r:id="rId7"/>
    <p:sldId id="477" r:id="rId8"/>
    <p:sldId id="430" r:id="rId9"/>
    <p:sldId id="487" r:id="rId10"/>
    <p:sldId id="474" r:id="rId11"/>
    <p:sldId id="454" r:id="rId12"/>
    <p:sldId id="470" r:id="rId13"/>
    <p:sldId id="475" r:id="rId14"/>
    <p:sldId id="476" r:id="rId15"/>
    <p:sldId id="322" r:id="rId16"/>
    <p:sldId id="323" r:id="rId17"/>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429"/>
            <p14:sldId id="473"/>
            <p14:sldId id="477"/>
            <p14:sldId id="430"/>
            <p14:sldId id="487"/>
            <p14:sldId id="474"/>
            <p14:sldId id="454"/>
            <p14:sldId id="470"/>
            <p14:sldId id="475"/>
            <p14:sldId id="476"/>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3" autoAdjust="0"/>
    <p:restoredTop sz="94257" autoAdjust="0"/>
  </p:normalViewPr>
  <p:slideViewPr>
    <p:cSldViewPr>
      <p:cViewPr varScale="1">
        <p:scale>
          <a:sx n="106" d="100"/>
          <a:sy n="106" d="100"/>
        </p:scale>
        <p:origin x="2360" y="176"/>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10/10/22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10/10/22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31280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8816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17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79191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224813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14317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498827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AWS services are region scoped, hence a service in 1 region is not available in other region</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855583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249775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78164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akacsmark.com/docker-compose-tutorial-beginners-by-example-basics/#what-is-docker-compos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Docker Compose</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Spring boot on container</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Execute below command from the root folder of docker-</a:t>
            </a:r>
            <a:r>
              <a:rPr lang="en-US" sz="2000" dirty="0" err="1"/>
              <a:t>compose.yml</a:t>
            </a:r>
            <a:r>
              <a:rPr lang="en-US" sz="2000" dirty="0"/>
              <a:t> file: </a:t>
            </a:r>
            <a:br>
              <a:rPr lang="en-US" sz="2000" dirty="0"/>
            </a:br>
            <a:r>
              <a:rPr lang="en-US" sz="2000" dirty="0"/>
              <a:t>docker-compose up</a:t>
            </a:r>
          </a:p>
        </p:txBody>
      </p:sp>
    </p:spTree>
    <p:extLst>
      <p:ext uri="{BB962C8B-B14F-4D97-AF65-F5344CB8AC3E}">
        <p14:creationId xmlns:p14="http://schemas.microsoft.com/office/powerpoint/2010/main" val="8467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hlinkClick r:id="rId3"/>
              </a:rPr>
              <a:t>https://takacsmark.com/docker-compose-tutorial-beginners-by-example-basics/#what-is-docker-compose</a:t>
            </a:r>
            <a:r>
              <a:rPr lang="en-US" sz="2000" dirty="0"/>
              <a:t> </a:t>
            </a:r>
          </a:p>
          <a:p>
            <a:r>
              <a:rPr lang="en-US" sz="2000" dirty="0"/>
              <a:t>https://</a:t>
            </a:r>
            <a:r>
              <a:rPr lang="en-US" sz="2000" dirty="0" err="1"/>
              <a:t>spring.io</a:t>
            </a:r>
            <a:r>
              <a:rPr lang="en-US" sz="2000" dirty="0"/>
              <a:t>/guides/topicals/spring-boot-docker/#a-better-</a:t>
            </a:r>
            <a:r>
              <a:rPr lang="en-US" sz="2000" dirty="0" err="1"/>
              <a:t>dockerfile</a:t>
            </a:r>
            <a:endParaRPr lang="en-US" sz="2000" dirty="0"/>
          </a:p>
        </p:txBody>
      </p:sp>
    </p:spTree>
    <p:extLst>
      <p:ext uri="{BB962C8B-B14F-4D97-AF65-F5344CB8AC3E}">
        <p14:creationId xmlns:p14="http://schemas.microsoft.com/office/powerpoint/2010/main" val="288933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Compose ?</a:t>
            </a:r>
          </a:p>
        </p:txBody>
      </p:sp>
      <p:sp>
        <p:nvSpPr>
          <p:cNvPr id="3" name="Text Placeholder 2"/>
          <p:cNvSpPr>
            <a:spLocks noGrp="1"/>
          </p:cNvSpPr>
          <p:nvPr>
            <p:ph type="body" sz="quarter" idx="10"/>
          </p:nvPr>
        </p:nvSpPr>
        <p:spPr>
          <a:xfrm>
            <a:off x="228600" y="685800"/>
            <a:ext cx="8686800" cy="2743200"/>
          </a:xfrm>
        </p:spPr>
        <p:txBody>
          <a:bodyPr>
            <a:noAutofit/>
          </a:bodyPr>
          <a:lstStyle/>
          <a:p>
            <a:r>
              <a:rPr lang="en-US" sz="2000" dirty="0"/>
              <a:t>Docker tool used to define and run multi-container applications. </a:t>
            </a:r>
          </a:p>
          <a:p>
            <a:r>
              <a:rPr lang="en-US" sz="2000" dirty="0"/>
              <a:t>With Compose, use a YAML file to configure your application’s services and create all the app’s services from that configuration.</a:t>
            </a:r>
          </a:p>
          <a:p>
            <a:r>
              <a:rPr lang="en-US" sz="2000" dirty="0"/>
              <a:t>Think of docker-compose as an automated multi-container workflow. </a:t>
            </a:r>
          </a:p>
          <a:p>
            <a:r>
              <a:rPr lang="en-US" sz="2000" dirty="0"/>
              <a:t>Compose is an excellent tool for development, testing, CI workflows, and staging environments. </a:t>
            </a:r>
          </a:p>
          <a:p>
            <a:r>
              <a:rPr lang="en-US" sz="2000" dirty="0"/>
              <a:t>According to the Docker documentation, the most popular features of Docker Compose are:</a:t>
            </a:r>
          </a:p>
        </p:txBody>
      </p:sp>
      <p:pic>
        <p:nvPicPr>
          <p:cNvPr id="1026" name="Picture 2">
            <a:extLst>
              <a:ext uri="{FF2B5EF4-FFF2-40B4-BE49-F238E27FC236}">
                <a16:creationId xmlns:a16="http://schemas.microsoft.com/office/drawing/2014/main" id="{DC451447-E916-1A15-248B-68B1C8E08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484" y="3733800"/>
            <a:ext cx="3649621" cy="17886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46CF91-99EE-FB91-848C-3AA0A8B92BAF}"/>
              </a:ext>
            </a:extLst>
          </p:cNvPr>
          <p:cNvSpPr txBox="1"/>
          <p:nvPr/>
        </p:nvSpPr>
        <p:spPr>
          <a:xfrm>
            <a:off x="228600" y="3429000"/>
            <a:ext cx="5334000" cy="2308324"/>
          </a:xfrm>
          <a:prstGeom prst="rect">
            <a:avLst/>
          </a:prstGeom>
          <a:noFill/>
        </p:spPr>
        <p:txBody>
          <a:bodyPr wrap="square">
            <a:spAutoFit/>
          </a:bodyPr>
          <a:lstStyle/>
          <a:p>
            <a:pPr marL="742950" lvl="1" indent="-285750">
              <a:buFont typeface="Arial" panose="020B0604020202020204" pitchFamily="34" charset="0"/>
              <a:buChar char="•"/>
            </a:pPr>
            <a:r>
              <a:rPr lang="en-US" sz="1800" dirty="0"/>
              <a:t>Multiple isolated environments on a single host</a:t>
            </a:r>
          </a:p>
          <a:p>
            <a:pPr marL="742950" lvl="1" indent="-285750">
              <a:buFont typeface="Arial" panose="020B0604020202020204" pitchFamily="34" charset="0"/>
              <a:buChar char="•"/>
            </a:pPr>
            <a:r>
              <a:rPr lang="en-US" sz="1800" dirty="0"/>
              <a:t>Preserve volume data when containers are created</a:t>
            </a:r>
          </a:p>
          <a:p>
            <a:pPr marL="742950" lvl="1" indent="-285750">
              <a:buFont typeface="Arial" panose="020B0604020202020204" pitchFamily="34" charset="0"/>
              <a:buChar char="•"/>
            </a:pPr>
            <a:r>
              <a:rPr lang="en-US" sz="1800" dirty="0"/>
              <a:t>Only recreate containers that have changed</a:t>
            </a:r>
          </a:p>
          <a:p>
            <a:pPr marL="742950" lvl="1" indent="-285750">
              <a:buFont typeface="Arial" panose="020B0604020202020204" pitchFamily="34" charset="0"/>
              <a:buChar char="•"/>
            </a:pPr>
            <a:r>
              <a:rPr lang="en-US" sz="1800" dirty="0"/>
              <a:t>Variables and moving a composition between environments</a:t>
            </a:r>
          </a:p>
          <a:p>
            <a:pPr marL="742950" lvl="1" indent="-285750">
              <a:buFont typeface="Arial" panose="020B0604020202020204" pitchFamily="34" charset="0"/>
              <a:buChar char="•"/>
            </a:pPr>
            <a:r>
              <a:rPr lang="en-US" sz="1800" dirty="0"/>
              <a:t>Orchestrate multiple containers that work together</a:t>
            </a:r>
          </a:p>
        </p:txBody>
      </p:sp>
    </p:spTree>
    <p:extLst>
      <p:ext uri="{BB962C8B-B14F-4D97-AF65-F5344CB8AC3E}">
        <p14:creationId xmlns:p14="http://schemas.microsoft.com/office/powerpoint/2010/main" val="207427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use compose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Once you have Docker Compose downloaded and running properly, you can start using it with your </a:t>
            </a:r>
            <a:r>
              <a:rPr lang="en-US" sz="2000" dirty="0" err="1"/>
              <a:t>Dockerfiles</a:t>
            </a:r>
            <a:r>
              <a:rPr lang="en-US" sz="2000" dirty="0"/>
              <a:t>. This process requires three basic steps:</a:t>
            </a:r>
          </a:p>
          <a:p>
            <a:pPr lvl="1"/>
            <a:r>
              <a:rPr lang="en-US" dirty="0"/>
              <a:t>Define your app’s environment using a </a:t>
            </a:r>
            <a:r>
              <a:rPr lang="en-US" dirty="0" err="1"/>
              <a:t>Dockerfile</a:t>
            </a:r>
            <a:r>
              <a:rPr lang="en-US" dirty="0"/>
              <a:t>. This way, it can be reproduced.</a:t>
            </a:r>
          </a:p>
          <a:p>
            <a:pPr lvl="1"/>
            <a:r>
              <a:rPr lang="en-US" dirty="0"/>
              <a:t>Define the services for your app in a docker-</a:t>
            </a:r>
            <a:r>
              <a:rPr lang="en-US" dirty="0" err="1"/>
              <a:t>compose.yml</a:t>
            </a:r>
            <a:r>
              <a:rPr lang="en-US" dirty="0"/>
              <a:t> file. This way, they can run in an isolated environment.</a:t>
            </a:r>
          </a:p>
          <a:p>
            <a:pPr lvl="1"/>
            <a:r>
              <a:rPr lang="en-US" dirty="0"/>
              <a:t>Run docker-compose to start your app.</a:t>
            </a:r>
            <a:endParaRPr lang="en-US" sz="1600" dirty="0"/>
          </a:p>
        </p:txBody>
      </p:sp>
    </p:spTree>
    <p:extLst>
      <p:ext uri="{BB962C8B-B14F-4D97-AF65-F5344CB8AC3E}">
        <p14:creationId xmlns:p14="http://schemas.microsoft.com/office/powerpoint/2010/main" val="280968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compose file structure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Docker Compose files work by applying multiple commands that are declared within a single docker-</a:t>
            </a:r>
            <a:r>
              <a:rPr lang="en-US" sz="2000" dirty="0" err="1"/>
              <a:t>compose.yml</a:t>
            </a:r>
            <a:r>
              <a:rPr lang="en-US" sz="2000" dirty="0"/>
              <a:t> configuration file.</a:t>
            </a:r>
          </a:p>
          <a:p>
            <a:r>
              <a:rPr lang="en-US" sz="2000" dirty="0"/>
              <a:t>The basic structure of a Docker Compose YAML file looks like this:</a:t>
            </a:r>
          </a:p>
        </p:txBody>
      </p:sp>
      <p:pic>
        <p:nvPicPr>
          <p:cNvPr id="7" name="Picture 6">
            <a:extLst>
              <a:ext uri="{FF2B5EF4-FFF2-40B4-BE49-F238E27FC236}">
                <a16:creationId xmlns:a16="http://schemas.microsoft.com/office/drawing/2014/main" id="{8B3D0C20-1CEE-0499-F2DB-C5E5E8683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046950"/>
            <a:ext cx="3048000" cy="3187700"/>
          </a:xfrm>
          <a:prstGeom prst="rect">
            <a:avLst/>
          </a:prstGeom>
        </p:spPr>
      </p:pic>
    </p:spTree>
    <p:extLst>
      <p:ext uri="{BB962C8B-B14F-4D97-AF65-F5344CB8AC3E}">
        <p14:creationId xmlns:p14="http://schemas.microsoft.com/office/powerpoint/2010/main" val="249794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file parts</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version ‘3’:  denotes that we are using version 3 of Docker Compose, and Docker will provide the appropriate features. </a:t>
            </a:r>
          </a:p>
          <a:p>
            <a:r>
              <a:rPr lang="en-US" sz="2000" dirty="0"/>
              <a:t>services: defines all the different containers we will create. </a:t>
            </a:r>
          </a:p>
          <a:p>
            <a:r>
              <a:rPr lang="en-US" sz="2000" dirty="0"/>
              <a:t>web: name of our Flask app service. Docker Compose will create containers with the name we provide.</a:t>
            </a:r>
          </a:p>
          <a:p>
            <a:r>
              <a:rPr lang="en-US" sz="2000" dirty="0"/>
              <a:t>build: specifies the location of </a:t>
            </a:r>
            <a:r>
              <a:rPr lang="en-US" sz="2000" dirty="0" err="1"/>
              <a:t>Dockerfile</a:t>
            </a:r>
            <a:r>
              <a:rPr lang="en-US" sz="2000" dirty="0"/>
              <a:t>, and . represents the directory where the docker-</a:t>
            </a:r>
            <a:r>
              <a:rPr lang="en-US" sz="2000" dirty="0" err="1"/>
              <a:t>compose.yml</a:t>
            </a:r>
            <a:r>
              <a:rPr lang="en-US" sz="2000" dirty="0"/>
              <a:t> file is located.</a:t>
            </a:r>
          </a:p>
          <a:p>
            <a:r>
              <a:rPr lang="en-US" sz="2000" dirty="0"/>
              <a:t>ports: This is used to map the container’s ports to the host machine.</a:t>
            </a:r>
          </a:p>
          <a:p>
            <a:r>
              <a:rPr lang="en-US" sz="2000" dirty="0"/>
              <a:t>volumes: This is just like the -v option for mounting disks in Docker. </a:t>
            </a:r>
          </a:p>
          <a:p>
            <a:r>
              <a:rPr lang="en-US" sz="2000" dirty="0"/>
              <a:t>links: This will link one service to another. For the bridge network, we must specify which container should be accessible to which container using links.</a:t>
            </a:r>
          </a:p>
          <a:p>
            <a:r>
              <a:rPr lang="en-US" sz="2000" dirty="0"/>
              <a:t>image: If we don’t have a </a:t>
            </a:r>
            <a:r>
              <a:rPr lang="en-US" sz="2000" dirty="0" err="1"/>
              <a:t>Dockerfile</a:t>
            </a:r>
            <a:r>
              <a:rPr lang="en-US" sz="2000" dirty="0"/>
              <a:t> and want to run a service using a pre-built image, we specify the image location using the image clause. Compose will fork a container from that image.</a:t>
            </a:r>
          </a:p>
          <a:p>
            <a:r>
              <a:rPr lang="en-US" sz="2000" dirty="0"/>
              <a:t>environment: The clause allows us to set up an environment variable in the container. This is the same as the -e argument in Docker when running a container.</a:t>
            </a:r>
          </a:p>
        </p:txBody>
      </p:sp>
    </p:spTree>
    <p:extLst>
      <p:ext uri="{BB962C8B-B14F-4D97-AF65-F5344CB8AC3E}">
        <p14:creationId xmlns:p14="http://schemas.microsoft.com/office/powerpoint/2010/main" val="4612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commands – 1/2</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b="1" dirty="0"/>
              <a:t>docker-compose:</a:t>
            </a:r>
            <a:r>
              <a:rPr lang="en-US" sz="2000" dirty="0"/>
              <a:t> Every Compose command starts with this command. You can also use docker-compose &lt;command&gt; --help to provide additional information about arguments and implementation details.</a:t>
            </a:r>
            <a:br>
              <a:rPr lang="en-US" sz="2000" dirty="0"/>
            </a:br>
            <a:r>
              <a:rPr lang="en-US" sz="2000" dirty="0"/>
              <a:t>docker-compose --help</a:t>
            </a:r>
          </a:p>
          <a:p>
            <a:r>
              <a:rPr lang="en-US" sz="2000" b="1" dirty="0"/>
              <a:t>docker-compose build:</a:t>
            </a:r>
            <a:r>
              <a:rPr lang="en-US" sz="2000" dirty="0"/>
              <a:t> This command builds images in the docker-</a:t>
            </a:r>
            <a:r>
              <a:rPr lang="en-US" sz="2000" dirty="0" err="1"/>
              <a:t>compose.yml</a:t>
            </a:r>
            <a:r>
              <a:rPr lang="en-US" sz="2000" dirty="0"/>
              <a:t> file. The job of the build command is to get the images ready to create containers, so if a service is using the prebuilt image, it will skip this service</a:t>
            </a:r>
          </a:p>
          <a:p>
            <a:r>
              <a:rPr lang="en-US" sz="2000" b="1" dirty="0"/>
              <a:t>docker-compose images:</a:t>
            </a:r>
            <a:r>
              <a:rPr lang="en-US" sz="2000" dirty="0"/>
              <a:t> This command will list the images you’ve built using the current docker-compose file.</a:t>
            </a:r>
          </a:p>
          <a:p>
            <a:r>
              <a:rPr lang="en-US" sz="2000" b="1" dirty="0"/>
              <a:t>docker-compose stop:</a:t>
            </a:r>
            <a:r>
              <a:rPr lang="en-US" sz="2000" dirty="0"/>
              <a:t> This command stops the running containers of specified services.</a:t>
            </a:r>
          </a:p>
          <a:p>
            <a:r>
              <a:rPr lang="en-US" sz="2000" b="1" dirty="0"/>
              <a:t>docker-compose run:</a:t>
            </a:r>
            <a:r>
              <a:rPr lang="en-US" sz="2000" dirty="0"/>
              <a:t> This is similar to the docker run command. It will create containers from images built for the services mentioned in the compose file</a:t>
            </a:r>
          </a:p>
        </p:txBody>
      </p:sp>
    </p:spTree>
    <p:extLst>
      <p:ext uri="{BB962C8B-B14F-4D97-AF65-F5344CB8AC3E}">
        <p14:creationId xmlns:p14="http://schemas.microsoft.com/office/powerpoint/2010/main" val="394870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Commands – 2/2</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b="1" dirty="0"/>
              <a:t>docker-compose up:</a:t>
            </a:r>
            <a:r>
              <a:rPr lang="en-US" sz="2000" dirty="0"/>
              <a:t> This command does the work of the docker-compose build and docker-compose run commands. It builds the images if they are not located locally and starts the containers. If images are already built, it will fork the container directly</a:t>
            </a:r>
          </a:p>
          <a:p>
            <a:r>
              <a:rPr lang="en-US" sz="2000" b="1" dirty="0"/>
              <a:t>docker-compose </a:t>
            </a:r>
            <a:r>
              <a:rPr lang="en-US" sz="2000" b="1" dirty="0" err="1"/>
              <a:t>ps</a:t>
            </a:r>
            <a:r>
              <a:rPr lang="en-US" sz="2000" b="1" dirty="0"/>
              <a:t>:</a:t>
            </a:r>
            <a:r>
              <a:rPr lang="en-US" sz="2000" dirty="0"/>
              <a:t> This command list all the containers in the current docker-compose file. They can then either be running or stopped.</a:t>
            </a:r>
          </a:p>
          <a:p>
            <a:r>
              <a:rPr lang="en-US" sz="2000" b="1" dirty="0"/>
              <a:t>docker-compose down:</a:t>
            </a:r>
            <a:r>
              <a:rPr lang="en-US" sz="2000" dirty="0"/>
              <a:t> This command is similar to the docker system prune command. However, in Compose, it stops all the services and cleans up the containers, networks, and images.</a:t>
            </a:r>
          </a:p>
        </p:txBody>
      </p:sp>
    </p:spTree>
    <p:extLst>
      <p:ext uri="{BB962C8B-B14F-4D97-AF65-F5344CB8AC3E}">
        <p14:creationId xmlns:p14="http://schemas.microsoft.com/office/powerpoint/2010/main" val="280968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compose</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Update the </a:t>
            </a:r>
            <a:r>
              <a:rPr lang="en-US" sz="2000" dirty="0" err="1"/>
              <a:t>SpringBootDockerDemo</a:t>
            </a:r>
            <a:r>
              <a:rPr lang="en-US" sz="2000" dirty="0"/>
              <a:t> project created earlier</a:t>
            </a:r>
          </a:p>
          <a:p>
            <a:r>
              <a:rPr lang="en-US" sz="2000" dirty="0">
                <a:latin typeface="Times New Roman" charset="0"/>
                <a:ea typeface="Times New Roman" charset="0"/>
                <a:cs typeface="Times New Roman" charset="0"/>
              </a:rPr>
              <a:t>Add the following in properties file :</a:t>
            </a:r>
            <a:br>
              <a:rPr lang="en-US" sz="2000" dirty="0">
                <a:latin typeface="Times New Roman" charset="0"/>
                <a:ea typeface="Times New Roman" charset="0"/>
                <a:cs typeface="Times New Roman" charset="0"/>
              </a:rPr>
            </a:br>
            <a:r>
              <a:rPr lang="en-US" sz="2000" dirty="0" err="1">
                <a:latin typeface="Times New Roman" charset="0"/>
                <a:ea typeface="Times New Roman" charset="0"/>
                <a:cs typeface="Times New Roman" charset="0"/>
              </a:rPr>
              <a:t>spring.data.mongodb.host</a:t>
            </a:r>
            <a:r>
              <a:rPr lang="en-US" sz="2000" dirty="0">
                <a:latin typeface="Times New Roman" charset="0"/>
                <a:ea typeface="Times New Roman" charset="0"/>
                <a:cs typeface="Times New Roman" charset="0"/>
              </a:rPr>
              <a:t>=</a:t>
            </a:r>
            <a:r>
              <a:rPr lang="en-US" sz="2000" dirty="0" err="1">
                <a:latin typeface="Times New Roman" charset="0"/>
                <a:ea typeface="Times New Roman" charset="0"/>
                <a:cs typeface="Times New Roman" charset="0"/>
              </a:rPr>
              <a:t>mongo_db</a:t>
            </a:r>
            <a:r>
              <a:rPr lang="en-US" sz="2000" dirty="0">
                <a:latin typeface="Times New Roman" charset="0"/>
                <a:ea typeface="Times New Roman" charset="0"/>
                <a:cs typeface="Times New Roman" charset="0"/>
              </a:rPr>
              <a:t> # this is name of service</a:t>
            </a:r>
            <a:br>
              <a:rPr lang="en-US" sz="2000" dirty="0">
                <a:latin typeface="Times New Roman" charset="0"/>
                <a:ea typeface="Times New Roman" charset="0"/>
                <a:cs typeface="Times New Roman" charset="0"/>
              </a:rPr>
            </a:br>
            <a:r>
              <a:rPr lang="en-US" sz="2000" dirty="0" err="1">
                <a:latin typeface="Times New Roman" charset="0"/>
                <a:ea typeface="Times New Roman" charset="0"/>
                <a:cs typeface="Times New Roman" charset="0"/>
              </a:rPr>
              <a:t>spring.data.mongodb.port</a:t>
            </a:r>
            <a:r>
              <a:rPr lang="en-US" sz="2000" dirty="0">
                <a:latin typeface="Times New Roman" charset="0"/>
                <a:ea typeface="Times New Roman" charset="0"/>
                <a:cs typeface="Times New Roman" charset="0"/>
              </a:rPr>
              <a:t>=27017</a:t>
            </a:r>
            <a:br>
              <a:rPr lang="en-US" sz="2000" dirty="0">
                <a:latin typeface="Times New Roman" charset="0"/>
                <a:ea typeface="Times New Roman" charset="0"/>
                <a:cs typeface="Times New Roman" charset="0"/>
              </a:rPr>
            </a:br>
            <a:r>
              <a:rPr lang="en-US" sz="2000" dirty="0" err="1">
                <a:latin typeface="Times New Roman" charset="0"/>
                <a:ea typeface="Times New Roman" charset="0"/>
                <a:cs typeface="Times New Roman" charset="0"/>
              </a:rPr>
              <a:t>spring.data.mongodb.database</a:t>
            </a:r>
            <a:r>
              <a:rPr lang="en-US" sz="2000" dirty="0">
                <a:latin typeface="Times New Roman" charset="0"/>
                <a:ea typeface="Times New Roman" charset="0"/>
                <a:cs typeface="Times New Roman" charset="0"/>
              </a:rPr>
              <a:t>=test</a:t>
            </a:r>
          </a:p>
          <a:p>
            <a:r>
              <a:rPr lang="en-US" sz="1800" dirty="0">
                <a:latin typeface="Calibri" panose="020F0502020204030204" pitchFamily="34" charset="0"/>
                <a:ea typeface="Times New Roman" charset="0"/>
                <a:cs typeface="Calibri" panose="020F0502020204030204" pitchFamily="34" charset="0"/>
              </a:rPr>
              <a:t>Update the </a:t>
            </a:r>
            <a:r>
              <a:rPr lang="en-US" sz="1800" dirty="0" err="1">
                <a:latin typeface="Calibri" panose="020F0502020204030204" pitchFamily="34" charset="0"/>
                <a:ea typeface="Times New Roman" charset="0"/>
                <a:cs typeface="Calibri" panose="020F0502020204030204" pitchFamily="34" charset="0"/>
              </a:rPr>
              <a:t>Dockerfile</a:t>
            </a:r>
            <a:r>
              <a:rPr lang="en-US" sz="1800" dirty="0">
                <a:latin typeface="Calibri" panose="020F0502020204030204" pitchFamily="34" charset="0"/>
                <a:ea typeface="Times New Roman" charset="0"/>
                <a:cs typeface="Calibri" panose="020F0502020204030204" pitchFamily="34" charset="0"/>
              </a:rPr>
              <a:t>  as follows :</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FROM openjdk:11</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EXPOSE 8081</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WORKDIR /app</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 Copy maven executable to the image</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mvnw</a:t>
            </a:r>
            <a:r>
              <a:rPr lang="en-US" sz="1800" dirty="0">
                <a:latin typeface="Calibri" panose="020F0502020204030204" pitchFamily="34" charset="0"/>
                <a:ea typeface="Times New Roman" charset="0"/>
                <a:cs typeface="Calibri" panose="020F0502020204030204" pitchFamily="34" charset="0"/>
              </a:rPr>
              <a:t> .</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mvn</a:t>
            </a:r>
            <a:r>
              <a:rPr lang="en-US" sz="1800" dirty="0">
                <a:latin typeface="Calibri" panose="020F0502020204030204" pitchFamily="34" charset="0"/>
                <a:ea typeface="Times New Roman" charset="0"/>
                <a:cs typeface="Calibri" panose="020F0502020204030204" pitchFamily="34" charset="0"/>
              </a:rPr>
              <a:t> .</a:t>
            </a:r>
            <a:r>
              <a:rPr lang="en-US" sz="1800" dirty="0" err="1">
                <a:latin typeface="Calibri" panose="020F0502020204030204" pitchFamily="34" charset="0"/>
                <a:ea typeface="Times New Roman" charset="0"/>
                <a:cs typeface="Calibri" panose="020F0502020204030204" pitchFamily="34" charset="0"/>
              </a:rPr>
              <a:t>mvn</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 Copy the </a:t>
            </a:r>
            <a:r>
              <a:rPr lang="en-US" sz="1800" dirty="0" err="1">
                <a:latin typeface="Calibri" panose="020F0502020204030204" pitchFamily="34" charset="0"/>
                <a:ea typeface="Times New Roman" charset="0"/>
                <a:cs typeface="Calibri" panose="020F0502020204030204" pitchFamily="34" charset="0"/>
              </a:rPr>
              <a:t>pom.xml</a:t>
            </a:r>
            <a:r>
              <a:rPr lang="en-US" sz="1800" dirty="0">
                <a:latin typeface="Calibri" panose="020F0502020204030204" pitchFamily="34" charset="0"/>
                <a:ea typeface="Times New Roman" charset="0"/>
                <a:cs typeface="Calibri" panose="020F0502020204030204" pitchFamily="34" charset="0"/>
              </a:rPr>
              <a:t> file</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pom.xml</a:t>
            </a:r>
            <a:r>
              <a:rPr lang="en-US" sz="1800" dirty="0">
                <a:latin typeface="Calibri" panose="020F0502020204030204" pitchFamily="34" charset="0"/>
                <a:ea typeface="Times New Roman" charset="0"/>
                <a:cs typeface="Calibri" panose="020F0502020204030204" pitchFamily="34" charset="0"/>
              </a:rPr>
              <a:t> .</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 Copy the project source</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src</a:t>
            </a:r>
            <a:r>
              <a:rPr lang="en-US" sz="1800" dirty="0">
                <a:latin typeface="Calibri" panose="020F0502020204030204" pitchFamily="34" charset="0"/>
                <a:ea typeface="Times New Roman" charset="0"/>
                <a:cs typeface="Calibri" panose="020F0502020204030204" pitchFamily="34" charset="0"/>
              </a:rPr>
              <a:t> ./</a:t>
            </a:r>
            <a:r>
              <a:rPr lang="en-US" sz="1800" dirty="0" err="1">
                <a:latin typeface="Calibri" panose="020F0502020204030204" pitchFamily="34" charset="0"/>
                <a:ea typeface="Times New Roman" charset="0"/>
                <a:cs typeface="Calibri" panose="020F0502020204030204" pitchFamily="34" charset="0"/>
              </a:rPr>
              <a:t>src</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pom.xml</a:t>
            </a:r>
            <a:r>
              <a:rPr lang="en-US" sz="1800" dirty="0">
                <a:latin typeface="Calibri" panose="020F0502020204030204" pitchFamily="34" charset="0"/>
                <a:ea typeface="Times New Roman" charset="0"/>
                <a:cs typeface="Calibri" panose="020F0502020204030204" pitchFamily="34" charset="0"/>
              </a:rPr>
              <a:t> ./</a:t>
            </a:r>
            <a:r>
              <a:rPr lang="en-US" sz="1800" dirty="0" err="1">
                <a:latin typeface="Calibri" panose="020F0502020204030204" pitchFamily="34" charset="0"/>
                <a:ea typeface="Times New Roman" charset="0"/>
                <a:cs typeface="Calibri" panose="020F0502020204030204" pitchFamily="34" charset="0"/>
              </a:rPr>
              <a:t>pom.xml</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RUN </a:t>
            </a:r>
            <a:r>
              <a:rPr lang="en-US" sz="1800" dirty="0" err="1">
                <a:latin typeface="Calibri" panose="020F0502020204030204" pitchFamily="34" charset="0"/>
                <a:ea typeface="Times New Roman" charset="0"/>
                <a:cs typeface="Calibri" panose="020F0502020204030204" pitchFamily="34" charset="0"/>
              </a:rPr>
              <a:t>chmod</a:t>
            </a:r>
            <a:r>
              <a:rPr lang="en-US" sz="1800" dirty="0">
                <a:latin typeface="Calibri" panose="020F0502020204030204" pitchFamily="34" charset="0"/>
                <a:ea typeface="Times New Roman" charset="0"/>
                <a:cs typeface="Calibri" panose="020F0502020204030204" pitchFamily="34" charset="0"/>
              </a:rPr>
              <a:t> 755 /app/</a:t>
            </a:r>
            <a:r>
              <a:rPr lang="en-US" sz="1800" dirty="0" err="1">
                <a:latin typeface="Calibri" panose="020F0502020204030204" pitchFamily="34" charset="0"/>
                <a:ea typeface="Times New Roman" charset="0"/>
                <a:cs typeface="Calibri" panose="020F0502020204030204" pitchFamily="34" charset="0"/>
              </a:rPr>
              <a:t>mvnw</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RUN ./</a:t>
            </a:r>
            <a:r>
              <a:rPr lang="en-US" sz="1800" dirty="0" err="1">
                <a:latin typeface="Calibri" panose="020F0502020204030204" pitchFamily="34" charset="0"/>
                <a:ea typeface="Times New Roman" charset="0"/>
                <a:cs typeface="Calibri" panose="020F0502020204030204" pitchFamily="34" charset="0"/>
              </a:rPr>
              <a:t>mvnw</a:t>
            </a:r>
            <a:r>
              <a:rPr lang="en-US" sz="1800" dirty="0">
                <a:latin typeface="Calibri" panose="020F0502020204030204" pitchFamily="34" charset="0"/>
                <a:ea typeface="Times New Roman" charset="0"/>
                <a:cs typeface="Calibri" panose="020F0502020204030204" pitchFamily="34" charset="0"/>
              </a:rPr>
              <a:t> clean package –</a:t>
            </a:r>
            <a:r>
              <a:rPr lang="en-US" sz="1800" dirty="0" err="1">
                <a:latin typeface="Calibri" panose="020F0502020204030204" pitchFamily="34" charset="0"/>
                <a:ea typeface="Times New Roman" charset="0"/>
                <a:cs typeface="Calibri" panose="020F0502020204030204" pitchFamily="34" charset="0"/>
              </a:rPr>
              <a:t>DskipTests</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ENTRYPOINT ["java","-</a:t>
            </a:r>
            <a:r>
              <a:rPr lang="en-US" sz="1800" dirty="0" err="1">
                <a:latin typeface="Calibri" panose="020F0502020204030204" pitchFamily="34" charset="0"/>
                <a:ea typeface="Times New Roman" charset="0"/>
                <a:cs typeface="Calibri" panose="020F0502020204030204" pitchFamily="34" charset="0"/>
              </a:rPr>
              <a:t>jar","target</a:t>
            </a:r>
            <a:r>
              <a:rPr lang="en-US" sz="1800" dirty="0">
                <a:latin typeface="Calibri" panose="020F0502020204030204" pitchFamily="34" charset="0"/>
                <a:ea typeface="Times New Roman" charset="0"/>
                <a:cs typeface="Calibri" panose="020F0502020204030204" pitchFamily="34" charset="0"/>
              </a:rPr>
              <a:t>/spring-</a:t>
            </a:r>
            <a:r>
              <a:rPr lang="en-US" sz="1800" dirty="0" err="1">
                <a:latin typeface="Calibri" panose="020F0502020204030204" pitchFamily="34" charset="0"/>
                <a:ea typeface="Times New Roman" charset="0"/>
                <a:cs typeface="Calibri" panose="020F0502020204030204" pitchFamily="34" charset="0"/>
              </a:rPr>
              <a:t>mongo.jar</a:t>
            </a:r>
            <a:r>
              <a:rPr lang="en-US" sz="1800" dirty="0">
                <a:latin typeface="Calibri" panose="020F0502020204030204" pitchFamily="34" charset="0"/>
                <a:ea typeface="Times New Roman" charset="0"/>
                <a:cs typeface="Calibri" panose="020F0502020204030204" pitchFamily="34" charset="0"/>
              </a:rPr>
              <a:t>"]</a:t>
            </a:r>
          </a:p>
          <a:p>
            <a:endParaRPr lang="en-US" sz="1800" dirty="0">
              <a:latin typeface="Calibri" panose="020F0502020204030204" pitchFamily="34" charset="0"/>
              <a:ea typeface="Times New Roman" charset="0"/>
              <a:cs typeface="Calibri" panose="020F0502020204030204" pitchFamily="34" charset="0"/>
            </a:endParaRPr>
          </a:p>
          <a:p>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3401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r>
              <a:rPr lang="en-US" dirty="0" err="1"/>
              <a:t>compose.yml</a:t>
            </a:r>
            <a:endParaRPr lang="en-US" dirty="0"/>
          </a:p>
        </p:txBody>
      </p:sp>
      <p:sp>
        <p:nvSpPr>
          <p:cNvPr id="7" name="TextBox 6">
            <a:extLst>
              <a:ext uri="{FF2B5EF4-FFF2-40B4-BE49-F238E27FC236}">
                <a16:creationId xmlns:a16="http://schemas.microsoft.com/office/drawing/2014/main" id="{F9FB2B75-0E14-46D2-ACF3-D804B90B3E3F}"/>
              </a:ext>
            </a:extLst>
          </p:cNvPr>
          <p:cNvSpPr txBox="1"/>
          <p:nvPr/>
        </p:nvSpPr>
        <p:spPr>
          <a:xfrm>
            <a:off x="405060" y="716368"/>
            <a:ext cx="8305800" cy="6155531"/>
          </a:xfrm>
          <a:prstGeom prst="rect">
            <a:avLst/>
          </a:prstGeom>
          <a:noFill/>
        </p:spPr>
        <p:txBody>
          <a:bodyPr wrap="square">
            <a:spAutoFit/>
          </a:bodyPr>
          <a:lstStyle/>
          <a:p>
            <a:r>
              <a:rPr lang="en-IN" sz="1600" b="0" dirty="0">
                <a:solidFill>
                  <a:srgbClr val="569CD6"/>
                </a:solidFill>
                <a:effectLst/>
                <a:latin typeface="Calibri" panose="020F0502020204030204" pitchFamily="34" charset="0"/>
                <a:cs typeface="Calibri" panose="020F0502020204030204" pitchFamily="34" charset="0"/>
              </a:rPr>
              <a:t>version</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"3"</a:t>
            </a:r>
            <a:br>
              <a:rPr lang="en-IN" sz="1600" b="0" dirty="0">
                <a:solidFill>
                  <a:srgbClr val="D4D4D4"/>
                </a:solidFill>
                <a:effectLst/>
                <a:latin typeface="Calibri" panose="020F0502020204030204" pitchFamily="34" charset="0"/>
                <a:cs typeface="Calibri" panose="020F0502020204030204" pitchFamily="34" charset="0"/>
              </a:rPr>
            </a:br>
            <a:r>
              <a:rPr lang="en-IN" sz="1600" b="0" dirty="0">
                <a:solidFill>
                  <a:srgbClr val="569CD6"/>
                </a:solidFill>
                <a:effectLst/>
                <a:latin typeface="Calibri" panose="020F0502020204030204" pitchFamily="34" charset="0"/>
                <a:cs typeface="Calibri" panose="020F0502020204030204" pitchFamily="34" charset="0"/>
              </a:rPr>
              <a:t>services</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mongo_db</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569CD6"/>
                </a:solidFill>
                <a:effectLst/>
                <a:latin typeface="Calibri" panose="020F0502020204030204" pitchFamily="34" charset="0"/>
                <a:cs typeface="Calibri" panose="020F0502020204030204" pitchFamily="34" charset="0"/>
              </a:rPr>
              <a:t>		image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mongo</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container_name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mongo</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restart</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always</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ports</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D4D4D4"/>
                </a:solidFill>
                <a:effectLst/>
                <a:latin typeface="Calibri" panose="020F0502020204030204" pitchFamily="34" charset="0"/>
                <a:cs typeface="Calibri" panose="020F0502020204030204" pitchFamily="34" charset="0"/>
              </a:rPr>
              <a:t>			- </a:t>
            </a:r>
            <a:r>
              <a:rPr lang="en-IN" sz="1600" b="0" dirty="0">
                <a:solidFill>
                  <a:srgbClr val="CE9178"/>
                </a:solidFill>
                <a:effectLst/>
                <a:latin typeface="Calibri" panose="020F0502020204030204" pitchFamily="34" charset="0"/>
                <a:cs typeface="Calibri" panose="020F0502020204030204" pitchFamily="34" charset="0"/>
              </a:rPr>
              <a:t>27017:27017</a:t>
            </a:r>
            <a:endParaRPr lang="en-IN" sz="1600" b="0" dirty="0">
              <a:solidFill>
                <a:srgbClr val="D4D4D4"/>
              </a:solidFill>
              <a:effectLst/>
              <a:latin typeface="Calibri" panose="020F0502020204030204" pitchFamily="34" charset="0"/>
              <a:cs typeface="Calibri" panose="020F0502020204030204" pitchFamily="34" charset="0"/>
            </a:endParaRPr>
          </a:p>
          <a:p>
            <a:br>
              <a:rPr lang="en-IN" sz="1600" b="0" dirty="0">
                <a:solidFill>
                  <a:srgbClr val="D4D4D4"/>
                </a:solidFill>
                <a:effectLst/>
                <a:latin typeface="Calibri" panose="020F0502020204030204" pitchFamily="34" charset="0"/>
                <a:cs typeface="Calibri" panose="020F0502020204030204" pitchFamily="34" charset="0"/>
              </a:rPr>
            </a:br>
            <a:r>
              <a:rPr lang="en-IN" sz="1600" b="0" dirty="0">
                <a:solidFill>
                  <a:srgbClr val="D4D4D4"/>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userservice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#it is just a name	, which will be used only in this file.</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image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user-service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#name of the image after </a:t>
            </a:r>
            <a:r>
              <a:rPr lang="en-IN" sz="1600" b="0" dirty="0" err="1">
                <a:solidFill>
                  <a:srgbClr val="6A9955"/>
                </a:solidFill>
                <a:effectLst/>
                <a:latin typeface="Calibri" panose="020F0502020204030204" pitchFamily="34" charset="0"/>
                <a:cs typeface="Calibri" panose="020F0502020204030204" pitchFamily="34" charset="0"/>
              </a:rPr>
              <a:t>dockerfile</a:t>
            </a:r>
            <a:r>
              <a:rPr lang="en-IN" sz="1600" b="0" dirty="0">
                <a:solidFill>
                  <a:srgbClr val="6A9955"/>
                </a:solidFill>
                <a:effectLst/>
                <a:latin typeface="Calibri" panose="020F0502020204030204" pitchFamily="34" charset="0"/>
                <a:cs typeface="Calibri" panose="020F0502020204030204" pitchFamily="34" charset="0"/>
              </a:rPr>
              <a:t> executes</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container_name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user-service-app</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#name of the container created from docker image</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build</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569CD6"/>
                </a:solidFill>
                <a:effectLst/>
                <a:latin typeface="Calibri" panose="020F0502020204030204" pitchFamily="34" charset="0"/>
                <a:cs typeface="Calibri" panose="020F0502020204030204" pitchFamily="34" charset="0"/>
              </a:rPr>
              <a:t>			context</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B5CEA8"/>
                </a:solidFill>
                <a:effectLst/>
                <a:latin typeface="Calibri" panose="020F0502020204030204" pitchFamily="34" charset="0"/>
                <a:cs typeface="Calibri" panose="020F0502020204030204" pitchFamily="34" charset="0"/>
              </a:rPr>
              <a:t>.</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#docker file path (. means root directory)</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dockerfile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err="1">
                <a:solidFill>
                  <a:srgbClr val="CE9178"/>
                </a:solidFill>
                <a:effectLst/>
                <a:latin typeface="Calibri" panose="020F0502020204030204" pitchFamily="34" charset="0"/>
                <a:cs typeface="Calibri" panose="020F0502020204030204" pitchFamily="34" charset="0"/>
              </a:rPr>
              <a:t>Dockerfile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#docker file name</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ports</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D4D4D4"/>
                </a:solidFill>
                <a:effectLst/>
                <a:latin typeface="Calibri" panose="020F0502020204030204" pitchFamily="34" charset="0"/>
                <a:cs typeface="Calibri" panose="020F0502020204030204" pitchFamily="34" charset="0"/>
              </a:rPr>
              <a:t>			- </a:t>
            </a:r>
            <a:r>
              <a:rPr lang="en-IN" sz="1600" b="0" dirty="0">
                <a:solidFill>
                  <a:srgbClr val="CE9178"/>
                </a:solidFill>
                <a:effectLst/>
                <a:latin typeface="Calibri" panose="020F0502020204030204" pitchFamily="34" charset="0"/>
                <a:cs typeface="Calibri" panose="020F0502020204030204" pitchFamily="34" charset="0"/>
              </a:rPr>
              <a:t>"8080:8080"</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#docker </a:t>
            </a:r>
            <a:r>
              <a:rPr lang="en-IN" sz="1600" b="0" dirty="0" err="1">
                <a:solidFill>
                  <a:srgbClr val="6A9955"/>
                </a:solidFill>
                <a:effectLst/>
                <a:latin typeface="Calibri" panose="020F0502020204030204" pitchFamily="34" charset="0"/>
                <a:cs typeface="Calibri" panose="020F0502020204030204" pitchFamily="34" charset="0"/>
              </a:rPr>
              <a:t>containter</a:t>
            </a:r>
            <a:r>
              <a:rPr lang="en-IN" sz="1600" b="0" dirty="0">
                <a:solidFill>
                  <a:srgbClr val="6A9955"/>
                </a:solidFill>
                <a:effectLst/>
                <a:latin typeface="Calibri" panose="020F0502020204030204" pitchFamily="34" charset="0"/>
                <a:cs typeface="Calibri" panose="020F0502020204030204" pitchFamily="34" charset="0"/>
              </a:rPr>
              <a:t> port with your </a:t>
            </a:r>
            <a:r>
              <a:rPr lang="en-IN" sz="1600" b="0" dirty="0" err="1">
                <a:solidFill>
                  <a:srgbClr val="6A9955"/>
                </a:solidFill>
                <a:effectLst/>
                <a:latin typeface="Calibri" panose="020F0502020204030204" pitchFamily="34" charset="0"/>
                <a:cs typeface="Calibri" panose="020F0502020204030204" pitchFamily="34" charset="0"/>
              </a:rPr>
              <a:t>os</a:t>
            </a:r>
            <a:r>
              <a:rPr lang="en-IN" sz="1600" b="0" dirty="0">
                <a:solidFill>
                  <a:srgbClr val="6A9955"/>
                </a:solidFill>
                <a:effectLst/>
                <a:latin typeface="Calibri" panose="020F0502020204030204" pitchFamily="34" charset="0"/>
                <a:cs typeface="Calibri" panose="020F0502020204030204" pitchFamily="34" charset="0"/>
              </a:rPr>
              <a:t> port</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restart</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always</a:t>
            </a:r>
            <a:r>
              <a:rPr lang="en-IN" sz="1600" b="0" dirty="0">
                <a:solidFill>
                  <a:srgbClr val="D4D4D4"/>
                </a:solidFill>
                <a:effectLst/>
                <a:latin typeface="Calibri" panose="020F0502020204030204" pitchFamily="34" charset="0"/>
                <a:cs typeface="Calibri" panose="020F0502020204030204" pitchFamily="34" charset="0"/>
              </a:rPr>
              <a:t> </a:t>
            </a: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depends_on</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#define dependencies of this app</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D4D4D4"/>
                </a:solidFill>
                <a:effectLst/>
                <a:latin typeface="Calibri" panose="020F0502020204030204" pitchFamily="34" charset="0"/>
                <a:cs typeface="Calibri" panose="020F0502020204030204" pitchFamily="34" charset="0"/>
              </a:rPr>
              <a:t>			- </a:t>
            </a:r>
            <a:r>
              <a:rPr lang="en-IN" sz="1600" b="0" dirty="0" err="1">
                <a:solidFill>
                  <a:srgbClr val="CE9178"/>
                </a:solidFill>
                <a:effectLst/>
                <a:latin typeface="Calibri" panose="020F0502020204030204" pitchFamily="34" charset="0"/>
                <a:cs typeface="Calibri" panose="020F0502020204030204" pitchFamily="34" charset="0"/>
              </a:rPr>
              <a:t>mongo_db</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#dependency name (which is defined with this name '</a:t>
            </a:r>
            <a:r>
              <a:rPr lang="en-IN" sz="1600" b="0" dirty="0" err="1">
                <a:solidFill>
                  <a:srgbClr val="6A9955"/>
                </a:solidFill>
                <a:effectLst/>
                <a:latin typeface="Calibri" panose="020F0502020204030204" pitchFamily="34" charset="0"/>
                <a:cs typeface="Calibri" panose="020F0502020204030204" pitchFamily="34" charset="0"/>
              </a:rPr>
              <a:t>db</a:t>
            </a:r>
            <a:r>
              <a:rPr lang="en-IN" sz="1600" b="0" dirty="0">
                <a:solidFill>
                  <a:srgbClr val="6A9955"/>
                </a:solidFill>
                <a:effectLst/>
                <a:latin typeface="Calibri" panose="020F0502020204030204" pitchFamily="34" charset="0"/>
                <a:cs typeface="Calibri" panose="020F0502020204030204" pitchFamily="34" charset="0"/>
              </a:rPr>
              <a:t>' in this file earlier)</a:t>
            </a:r>
            <a:endParaRPr lang="en-IN" sz="1600" b="0" dirty="0">
              <a:solidFill>
                <a:srgbClr val="D4D4D4"/>
              </a:solidFill>
              <a:effectLst/>
              <a:latin typeface="Calibri" panose="020F0502020204030204" pitchFamily="34" charset="0"/>
              <a:cs typeface="Calibri" panose="020F0502020204030204" pitchFamily="34" charset="0"/>
            </a:endParaRPr>
          </a:p>
          <a:p>
            <a:br>
              <a:rPr lang="en-IN" sz="1600" b="0" dirty="0">
                <a:solidFill>
                  <a:srgbClr val="D4D4D4"/>
                </a:solidFill>
                <a:effectLst/>
                <a:latin typeface="Calibri" panose="020F0502020204030204" pitchFamily="34" charset="0"/>
                <a:cs typeface="Calibri" panose="020F0502020204030204" pitchFamily="34" charset="0"/>
              </a:rPr>
            </a:br>
            <a:endParaRPr lang="en-IN" sz="1600" b="0" dirty="0">
              <a:solidFill>
                <a:srgbClr val="D4D4D4"/>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476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19121</TotalTime>
  <Words>1371</Words>
  <Application>Microsoft Macintosh PowerPoint</Application>
  <PresentationFormat>On-screen Show (4:3)</PresentationFormat>
  <Paragraphs>92</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Times New Roman</vt:lpstr>
      <vt:lpstr>Wingdings</vt:lpstr>
      <vt:lpstr>CT_Core_Java_OOP</vt:lpstr>
      <vt:lpstr>Docker Compose</vt:lpstr>
      <vt:lpstr>Docker Compose ?</vt:lpstr>
      <vt:lpstr>Steps to use compose</vt:lpstr>
      <vt:lpstr>Docker compose file structure</vt:lpstr>
      <vt:lpstr>Compose file parts</vt:lpstr>
      <vt:lpstr>Compose commands – 1/2</vt:lpstr>
      <vt:lpstr>Compose Commands – 2/2</vt:lpstr>
      <vt:lpstr>Spring Boot compose</vt:lpstr>
      <vt:lpstr>Docker-compose.yml</vt:lpstr>
      <vt:lpstr>Deploy Spring boot on container</vt:lpstr>
      <vt:lpstr>References</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1896</cp:revision>
  <dcterms:created xsi:type="dcterms:W3CDTF">2014-09-30T12:24:12Z</dcterms:created>
  <dcterms:modified xsi:type="dcterms:W3CDTF">2022-10-10T14:24:01Z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