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5"/>
  </p:notesMasterIdLst>
  <p:handoutMasterIdLst>
    <p:handoutMasterId r:id="rId26"/>
  </p:handoutMasterIdLst>
  <p:sldIdLst>
    <p:sldId id="271" r:id="rId5"/>
    <p:sldId id="429" r:id="rId6"/>
    <p:sldId id="473" r:id="rId7"/>
    <p:sldId id="477" r:id="rId8"/>
    <p:sldId id="430" r:id="rId9"/>
    <p:sldId id="474" r:id="rId10"/>
    <p:sldId id="454" r:id="rId11"/>
    <p:sldId id="470" r:id="rId12"/>
    <p:sldId id="475" r:id="rId13"/>
    <p:sldId id="478" r:id="rId14"/>
    <p:sldId id="479" r:id="rId15"/>
    <p:sldId id="480" r:id="rId16"/>
    <p:sldId id="481" r:id="rId17"/>
    <p:sldId id="482" r:id="rId18"/>
    <p:sldId id="483" r:id="rId19"/>
    <p:sldId id="484" r:id="rId20"/>
    <p:sldId id="485" r:id="rId21"/>
    <p:sldId id="476" r:id="rId22"/>
    <p:sldId id="322" r:id="rId23"/>
    <p:sldId id="323" r:id="rId24"/>
  </p:sldIdLst>
  <p:sldSz cx="9144000" cy="6858000" type="screen4x3"/>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429"/>
            <p14:sldId id="473"/>
            <p14:sldId id="477"/>
            <p14:sldId id="430"/>
            <p14:sldId id="474"/>
            <p14:sldId id="454"/>
            <p14:sldId id="470"/>
            <p14:sldId id="475"/>
            <p14:sldId id="478"/>
            <p14:sldId id="479"/>
            <p14:sldId id="480"/>
            <p14:sldId id="481"/>
            <p14:sldId id="482"/>
            <p14:sldId id="483"/>
            <p14:sldId id="484"/>
            <p14:sldId id="485"/>
            <p14:sldId id="476"/>
            <p14:sldId id="322"/>
            <p14:sldId id="32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00" autoAdjust="0"/>
    <p:restoredTop sz="94257" autoAdjust="0"/>
  </p:normalViewPr>
  <p:slideViewPr>
    <p:cSldViewPr>
      <p:cViewPr varScale="1">
        <p:scale>
          <a:sx n="106" d="100"/>
          <a:sy n="106" d="100"/>
        </p:scale>
        <p:origin x="2032" y="176"/>
      </p:cViewPr>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09/10/22</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10/9/22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docker.com/engine/reference/builder/#expose"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docs.docker.com/userguide/dockerlinks/"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pPr lvl="1"/>
            <a:r>
              <a:rPr lang="en-US" sz="1200" b="0" i="0" kern="1200" dirty="0">
                <a:solidFill>
                  <a:schemeClr val="tx1"/>
                </a:solidFill>
                <a:effectLst/>
                <a:latin typeface="+mn-lt"/>
                <a:ea typeface="+mn-ea"/>
                <a:cs typeface="+mn-cs"/>
              </a:rPr>
              <a:t>Suppose, you have five test cases, one method is written for each test case (Assume that the program is written using the main method without using </a:t>
            </a:r>
            <a:r>
              <a:rPr lang="en-US" sz="1200" b="0" i="0" kern="1200" dirty="0" err="1">
                <a:solidFill>
                  <a:schemeClr val="tx1"/>
                </a:solidFill>
                <a:effectLst/>
                <a:latin typeface="+mn-lt"/>
                <a:ea typeface="+mn-ea"/>
                <a:cs typeface="+mn-cs"/>
              </a:rPr>
              <a:t>testNG</a:t>
            </a:r>
            <a:r>
              <a:rPr lang="en-US" sz="1200" b="0" i="0" kern="1200" dirty="0">
                <a:solidFill>
                  <a:schemeClr val="tx1"/>
                </a:solidFill>
                <a:effectLst/>
                <a:latin typeface="+mn-lt"/>
                <a:ea typeface="+mn-ea"/>
                <a:cs typeface="+mn-cs"/>
              </a:rPr>
              <a:t>). When you run this program first, three methods are executed successfully, and the fourth method is failed. Then correct the errors present in the fourth method, now you want to run only fourth method because first three methods are anyway executed successfully. This is not possible without using </a:t>
            </a:r>
            <a:r>
              <a:rPr lang="en-US" sz="1200" b="0" i="0" kern="1200" dirty="0" err="1">
                <a:solidFill>
                  <a:schemeClr val="tx1"/>
                </a:solidFill>
                <a:effectLst/>
                <a:latin typeface="+mn-lt"/>
                <a:ea typeface="+mn-ea"/>
                <a:cs typeface="+mn-cs"/>
              </a:rPr>
              <a:t>TestNG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471717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pPr lvl="1"/>
            <a:r>
              <a:rPr lang="en-US" sz="1200" b="0" i="0" kern="1200" dirty="0">
                <a:solidFill>
                  <a:schemeClr val="tx1"/>
                </a:solidFill>
                <a:effectLst/>
                <a:latin typeface="+mn-lt"/>
                <a:ea typeface="+mn-ea"/>
                <a:cs typeface="+mn-cs"/>
              </a:rPr>
              <a:t>Suppose, you have five test cases, one method is written for each test case (Assume that the program is written using the main method without using </a:t>
            </a:r>
            <a:r>
              <a:rPr lang="en-US" sz="1200" b="0" i="0" kern="1200" dirty="0" err="1">
                <a:solidFill>
                  <a:schemeClr val="tx1"/>
                </a:solidFill>
                <a:effectLst/>
                <a:latin typeface="+mn-lt"/>
                <a:ea typeface="+mn-ea"/>
                <a:cs typeface="+mn-cs"/>
              </a:rPr>
              <a:t>testNG</a:t>
            </a:r>
            <a:r>
              <a:rPr lang="en-US" sz="1200" b="0" i="0" kern="1200" dirty="0">
                <a:solidFill>
                  <a:schemeClr val="tx1"/>
                </a:solidFill>
                <a:effectLst/>
                <a:latin typeface="+mn-lt"/>
                <a:ea typeface="+mn-ea"/>
                <a:cs typeface="+mn-cs"/>
              </a:rPr>
              <a:t>). When you run this program first, three methods are executed successfully, and the fourth method is failed. Then correct the errors present in the fourth method, now you want to run only fourth method because first three methods are anyway executed successfully. This is not possible without using </a:t>
            </a:r>
            <a:r>
              <a:rPr lang="en-US" sz="1200" b="0" i="0" kern="1200" dirty="0" err="1">
                <a:solidFill>
                  <a:schemeClr val="tx1"/>
                </a:solidFill>
                <a:effectLst/>
                <a:latin typeface="+mn-lt"/>
                <a:ea typeface="+mn-ea"/>
                <a:cs typeface="+mn-cs"/>
              </a:rPr>
              <a:t>TestNG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352854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pPr lvl="1"/>
            <a:r>
              <a:rPr lang="en-US" sz="1200" b="0" i="0" kern="1200" dirty="0">
                <a:solidFill>
                  <a:schemeClr val="tx1"/>
                </a:solidFill>
                <a:effectLst/>
                <a:latin typeface="+mn-lt"/>
                <a:ea typeface="+mn-ea"/>
                <a:cs typeface="+mn-cs"/>
              </a:rPr>
              <a:t>Suppose, you have five test cases, one method is written for each test case (Assume that the program is written using the main method without using </a:t>
            </a:r>
            <a:r>
              <a:rPr lang="en-US" sz="1200" b="0" i="0" kern="1200" dirty="0" err="1">
                <a:solidFill>
                  <a:schemeClr val="tx1"/>
                </a:solidFill>
                <a:effectLst/>
                <a:latin typeface="+mn-lt"/>
                <a:ea typeface="+mn-ea"/>
                <a:cs typeface="+mn-cs"/>
              </a:rPr>
              <a:t>testNG</a:t>
            </a:r>
            <a:r>
              <a:rPr lang="en-US" sz="1200" b="0" i="0" kern="1200" dirty="0">
                <a:solidFill>
                  <a:schemeClr val="tx1"/>
                </a:solidFill>
                <a:effectLst/>
                <a:latin typeface="+mn-lt"/>
                <a:ea typeface="+mn-ea"/>
                <a:cs typeface="+mn-cs"/>
              </a:rPr>
              <a:t>). When you run this program first, three methods are executed successfully, and the fourth method is failed. Then correct the errors present in the fourth method, now you want to run only fourth method because first three methods are anyway executed successfully. This is not possible without using </a:t>
            </a:r>
            <a:r>
              <a:rPr lang="en-US" sz="1200" b="0" i="0" kern="1200" dirty="0" err="1">
                <a:solidFill>
                  <a:schemeClr val="tx1"/>
                </a:solidFill>
                <a:effectLst/>
                <a:latin typeface="+mn-lt"/>
                <a:ea typeface="+mn-ea"/>
                <a:cs typeface="+mn-cs"/>
              </a:rPr>
              <a:t>TestNG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962575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pPr lvl="1"/>
            <a:r>
              <a:rPr lang="en-US" sz="1200" b="0" i="0" kern="1200" dirty="0">
                <a:solidFill>
                  <a:schemeClr val="tx1"/>
                </a:solidFill>
                <a:effectLst/>
                <a:latin typeface="+mn-lt"/>
                <a:ea typeface="+mn-ea"/>
                <a:cs typeface="+mn-cs"/>
              </a:rPr>
              <a:t>Suppose, you have five test cases, one method is written for each test case (Assume that the program is written using the main method without using </a:t>
            </a:r>
            <a:r>
              <a:rPr lang="en-US" sz="1200" b="0" i="0" kern="1200" dirty="0" err="1">
                <a:solidFill>
                  <a:schemeClr val="tx1"/>
                </a:solidFill>
                <a:effectLst/>
                <a:latin typeface="+mn-lt"/>
                <a:ea typeface="+mn-ea"/>
                <a:cs typeface="+mn-cs"/>
              </a:rPr>
              <a:t>testNG</a:t>
            </a:r>
            <a:r>
              <a:rPr lang="en-US" sz="1200" b="0" i="0" kern="1200" dirty="0">
                <a:solidFill>
                  <a:schemeClr val="tx1"/>
                </a:solidFill>
                <a:effectLst/>
                <a:latin typeface="+mn-lt"/>
                <a:ea typeface="+mn-ea"/>
                <a:cs typeface="+mn-cs"/>
              </a:rPr>
              <a:t>). When you run this program first, three methods are executed successfully, and the fourth method is failed. Then correct the errors present in the fourth method, now you want to run only fourth method because first three methods are anyway executed successfully. This is not possible without using </a:t>
            </a:r>
            <a:r>
              <a:rPr lang="en-US" sz="1200" b="0" i="0" kern="1200" dirty="0" err="1">
                <a:solidFill>
                  <a:schemeClr val="tx1"/>
                </a:solidFill>
                <a:effectLst/>
                <a:latin typeface="+mn-lt"/>
                <a:ea typeface="+mn-ea"/>
                <a:cs typeface="+mn-cs"/>
              </a:rPr>
              <a:t>TestNG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789400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pPr lvl="1"/>
            <a:r>
              <a:rPr lang="en-US" sz="1200" b="0" i="0" kern="1200" dirty="0">
                <a:solidFill>
                  <a:schemeClr val="tx1"/>
                </a:solidFill>
                <a:effectLst/>
                <a:latin typeface="+mn-lt"/>
                <a:ea typeface="+mn-ea"/>
                <a:cs typeface="+mn-cs"/>
              </a:rPr>
              <a:t>Suppose, you have five test cases, one method is written for each test case (Assume that the program is written using the main method without using </a:t>
            </a:r>
            <a:r>
              <a:rPr lang="en-US" sz="1200" b="0" i="0" kern="1200" dirty="0" err="1">
                <a:solidFill>
                  <a:schemeClr val="tx1"/>
                </a:solidFill>
                <a:effectLst/>
                <a:latin typeface="+mn-lt"/>
                <a:ea typeface="+mn-ea"/>
                <a:cs typeface="+mn-cs"/>
              </a:rPr>
              <a:t>testNG</a:t>
            </a:r>
            <a:r>
              <a:rPr lang="en-US" sz="1200" b="0" i="0" kern="1200" dirty="0">
                <a:solidFill>
                  <a:schemeClr val="tx1"/>
                </a:solidFill>
                <a:effectLst/>
                <a:latin typeface="+mn-lt"/>
                <a:ea typeface="+mn-ea"/>
                <a:cs typeface="+mn-cs"/>
              </a:rPr>
              <a:t>). When you run this program first, three methods are executed successfully, and the fourth method is failed. Then correct the errors present in the fourth method, now you want to run only fourth method because first three methods are anyway executed successfully. This is not possible without using </a:t>
            </a:r>
            <a:r>
              <a:rPr lang="en-US" sz="1200" b="0" i="0" kern="1200" dirty="0" err="1">
                <a:solidFill>
                  <a:schemeClr val="tx1"/>
                </a:solidFill>
                <a:effectLst/>
                <a:latin typeface="+mn-lt"/>
                <a:ea typeface="+mn-ea"/>
                <a:cs typeface="+mn-cs"/>
              </a:rPr>
              <a:t>TestNG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2680824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pPr lvl="1"/>
            <a:r>
              <a:rPr lang="en-US" sz="1200" b="0" i="0" kern="1200" dirty="0">
                <a:solidFill>
                  <a:schemeClr val="tx1"/>
                </a:solidFill>
                <a:effectLst/>
                <a:latin typeface="+mn-lt"/>
                <a:ea typeface="+mn-ea"/>
                <a:cs typeface="+mn-cs"/>
              </a:rPr>
              <a:t>Suppose, you have five test cases, one method is written for each test case (Assume that the program is written using the main method without using </a:t>
            </a:r>
            <a:r>
              <a:rPr lang="en-US" sz="1200" b="0" i="0" kern="1200" dirty="0" err="1">
                <a:solidFill>
                  <a:schemeClr val="tx1"/>
                </a:solidFill>
                <a:effectLst/>
                <a:latin typeface="+mn-lt"/>
                <a:ea typeface="+mn-ea"/>
                <a:cs typeface="+mn-cs"/>
              </a:rPr>
              <a:t>testNG</a:t>
            </a:r>
            <a:r>
              <a:rPr lang="en-US" sz="1200" b="0" i="0" kern="1200" dirty="0">
                <a:solidFill>
                  <a:schemeClr val="tx1"/>
                </a:solidFill>
                <a:effectLst/>
                <a:latin typeface="+mn-lt"/>
                <a:ea typeface="+mn-ea"/>
                <a:cs typeface="+mn-cs"/>
              </a:rPr>
              <a:t>). When you run this program first, three methods are executed successfully, and the fourth method is failed. Then correct the errors present in the fourth method, now you want to run only fourth method because first three methods are anyway executed successfully. This is not possible without using </a:t>
            </a:r>
            <a:r>
              <a:rPr lang="en-US" sz="1200" b="0" i="0" kern="1200" dirty="0" err="1">
                <a:solidFill>
                  <a:schemeClr val="tx1"/>
                </a:solidFill>
                <a:effectLst/>
                <a:latin typeface="+mn-lt"/>
                <a:ea typeface="+mn-ea"/>
                <a:cs typeface="+mn-cs"/>
              </a:rPr>
              <a:t>TestNG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1765643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sz="1200" b="0" i="0" kern="1200" dirty="0">
                <a:solidFill>
                  <a:schemeClr val="tx1"/>
                </a:solidFill>
                <a:effectLst/>
                <a:latin typeface="+mn-lt"/>
                <a:ea typeface="+mn-ea"/>
                <a:cs typeface="+mn-cs"/>
              </a:rPr>
              <a:t>Basically, you have three options:</a:t>
            </a:r>
          </a:p>
          <a:p>
            <a:pPr fontAlgn="base"/>
            <a:r>
              <a:rPr lang="en-IN" sz="1200" b="0" i="0" kern="1200" dirty="0">
                <a:solidFill>
                  <a:schemeClr val="tx1"/>
                </a:solidFill>
                <a:effectLst/>
                <a:latin typeface="+mn-lt"/>
                <a:ea typeface="+mn-ea"/>
                <a:cs typeface="+mn-cs"/>
              </a:rPr>
              <a:t>Neither specify EXPOSE nor -p</a:t>
            </a:r>
          </a:p>
          <a:p>
            <a:pPr fontAlgn="base"/>
            <a:r>
              <a:rPr lang="en-IN" sz="1200" b="0" i="0" kern="1200" dirty="0">
                <a:solidFill>
                  <a:schemeClr val="tx1"/>
                </a:solidFill>
                <a:effectLst/>
                <a:latin typeface="+mn-lt"/>
                <a:ea typeface="+mn-ea"/>
                <a:cs typeface="+mn-cs"/>
              </a:rPr>
              <a:t>Only specify EXPOSE</a:t>
            </a:r>
          </a:p>
          <a:p>
            <a:pPr fontAlgn="base"/>
            <a:r>
              <a:rPr lang="en-IN" sz="1200" b="0" i="0" kern="1200" dirty="0">
                <a:solidFill>
                  <a:schemeClr val="tx1"/>
                </a:solidFill>
                <a:effectLst/>
                <a:latin typeface="+mn-lt"/>
                <a:ea typeface="+mn-ea"/>
                <a:cs typeface="+mn-cs"/>
              </a:rPr>
              <a:t>Specify EXPOSE and -p</a:t>
            </a:r>
          </a:p>
          <a:p>
            <a:pPr fontAlgn="base"/>
            <a:r>
              <a:rPr lang="en-IN" sz="1200" b="0" i="0" kern="1200" dirty="0">
                <a:solidFill>
                  <a:schemeClr val="tx1"/>
                </a:solidFill>
                <a:effectLst/>
                <a:latin typeface="+mn-lt"/>
                <a:ea typeface="+mn-ea"/>
                <a:cs typeface="+mn-cs"/>
              </a:rPr>
              <a:t>1) If you specify neither EXPOSE nor -p, the service in the container will only be accessible from </a:t>
            </a:r>
            <a:r>
              <a:rPr lang="en-IN" sz="1200" b="0" i="1" kern="1200" dirty="0">
                <a:solidFill>
                  <a:schemeClr val="tx1"/>
                </a:solidFill>
                <a:effectLst/>
                <a:latin typeface="+mn-lt"/>
                <a:ea typeface="+mn-ea"/>
                <a:cs typeface="+mn-cs"/>
              </a:rPr>
              <a:t>inside</a:t>
            </a:r>
            <a:r>
              <a:rPr lang="en-IN" sz="1200" b="0" i="0" kern="1200" dirty="0">
                <a:solidFill>
                  <a:schemeClr val="tx1"/>
                </a:solidFill>
                <a:effectLst/>
                <a:latin typeface="+mn-lt"/>
                <a:ea typeface="+mn-ea"/>
                <a:cs typeface="+mn-cs"/>
              </a:rPr>
              <a:t> the container itself.</a:t>
            </a:r>
          </a:p>
          <a:p>
            <a:pPr fontAlgn="base"/>
            <a:r>
              <a:rPr lang="en-IN" sz="1200" b="0" i="0" kern="1200" dirty="0">
                <a:solidFill>
                  <a:schemeClr val="tx1"/>
                </a:solidFill>
                <a:effectLst/>
                <a:latin typeface="+mn-lt"/>
                <a:ea typeface="+mn-ea"/>
                <a:cs typeface="+mn-cs"/>
              </a:rPr>
              <a:t>2) If you EXPOSE a port, the service in the container is not accessible from outside Docker, but from inside other Docker containers. So this is good for inter-container communication.</a:t>
            </a:r>
          </a:p>
          <a:p>
            <a:pPr fontAlgn="base"/>
            <a:r>
              <a:rPr lang="en-IN" sz="1200" b="0" i="0" kern="1200" dirty="0">
                <a:solidFill>
                  <a:schemeClr val="tx1"/>
                </a:solidFill>
                <a:effectLst/>
                <a:latin typeface="+mn-lt"/>
                <a:ea typeface="+mn-ea"/>
                <a:cs typeface="+mn-cs"/>
              </a:rPr>
              <a:t>3) If you EXPOSE and -p a port, the service in the container is accessible from anywhere, even outside Docker.</a:t>
            </a:r>
          </a:p>
          <a:p>
            <a:pPr fontAlgn="base"/>
            <a:r>
              <a:rPr lang="en-IN" sz="1200" b="0" i="0" kern="1200" dirty="0">
                <a:solidFill>
                  <a:schemeClr val="tx1"/>
                </a:solidFill>
                <a:effectLst/>
                <a:latin typeface="+mn-lt"/>
                <a:ea typeface="+mn-ea"/>
                <a:cs typeface="+mn-cs"/>
              </a:rPr>
              <a:t>The reason why both are separated is IMHO because:</a:t>
            </a:r>
          </a:p>
          <a:p>
            <a:pPr fontAlgn="base"/>
            <a:r>
              <a:rPr lang="en-IN" sz="1200" b="0" i="0" kern="1200" dirty="0">
                <a:solidFill>
                  <a:schemeClr val="tx1"/>
                </a:solidFill>
                <a:effectLst/>
                <a:latin typeface="+mn-lt"/>
                <a:ea typeface="+mn-ea"/>
                <a:cs typeface="+mn-cs"/>
              </a:rPr>
              <a:t>choosing a host port depends on the host and hence does not belong to the </a:t>
            </a:r>
            <a:r>
              <a:rPr lang="en-IN" sz="1200" b="0" i="0" kern="1200" dirty="0" err="1">
                <a:solidFill>
                  <a:schemeClr val="tx1"/>
                </a:solidFill>
                <a:effectLst/>
                <a:latin typeface="+mn-lt"/>
                <a:ea typeface="+mn-ea"/>
                <a:cs typeface="+mn-cs"/>
              </a:rPr>
              <a:t>Dockerfile</a:t>
            </a:r>
            <a:r>
              <a:rPr lang="en-IN" sz="1200" b="0" i="0" kern="1200" dirty="0">
                <a:solidFill>
                  <a:schemeClr val="tx1"/>
                </a:solidFill>
                <a:effectLst/>
                <a:latin typeface="+mn-lt"/>
                <a:ea typeface="+mn-ea"/>
                <a:cs typeface="+mn-cs"/>
              </a:rPr>
              <a:t> (otherwise it would be depending on the host),</a:t>
            </a:r>
          </a:p>
          <a:p>
            <a:pPr fontAlgn="base"/>
            <a:r>
              <a:rPr lang="en-IN" sz="1200" b="0" i="0" kern="1200" dirty="0">
                <a:solidFill>
                  <a:schemeClr val="tx1"/>
                </a:solidFill>
                <a:effectLst/>
                <a:latin typeface="+mn-lt"/>
                <a:ea typeface="+mn-ea"/>
                <a:cs typeface="+mn-cs"/>
              </a:rPr>
              <a:t>and often it's enough if a service in a container is accessible from other containers.</a:t>
            </a:r>
          </a:p>
          <a:p>
            <a:pPr fontAlgn="base"/>
            <a:r>
              <a:rPr lang="en-IN" sz="1200" b="0" i="0" kern="1200" dirty="0">
                <a:solidFill>
                  <a:schemeClr val="tx1"/>
                </a:solidFill>
                <a:effectLst/>
                <a:latin typeface="+mn-lt"/>
                <a:ea typeface="+mn-ea"/>
                <a:cs typeface="+mn-cs"/>
              </a:rPr>
              <a:t>The </a:t>
            </a:r>
            <a:r>
              <a:rPr lang="en-IN" sz="1200" b="0" i="0" u="sng" kern="1200" dirty="0">
                <a:solidFill>
                  <a:schemeClr val="tx1"/>
                </a:solidFill>
                <a:effectLst/>
                <a:latin typeface="+mn-lt"/>
                <a:ea typeface="+mn-ea"/>
                <a:cs typeface="+mn-cs"/>
                <a:hlinkClick r:id="rId3"/>
              </a:rPr>
              <a:t>documentation</a:t>
            </a:r>
            <a:r>
              <a:rPr lang="en-IN" sz="1200" b="0" i="0" kern="1200" dirty="0">
                <a:solidFill>
                  <a:schemeClr val="tx1"/>
                </a:solidFill>
                <a:effectLst/>
                <a:latin typeface="+mn-lt"/>
                <a:ea typeface="+mn-ea"/>
                <a:cs typeface="+mn-cs"/>
              </a:rPr>
              <a:t> explicitly states:</a:t>
            </a:r>
          </a:p>
          <a:p>
            <a:pPr fontAlgn="base"/>
            <a:r>
              <a:rPr lang="en-IN" sz="1200" kern="1200" dirty="0">
                <a:solidFill>
                  <a:schemeClr val="tx1"/>
                </a:solidFill>
                <a:effectLst/>
                <a:latin typeface="+mn-lt"/>
                <a:ea typeface="+mn-ea"/>
                <a:cs typeface="+mn-cs"/>
              </a:rPr>
              <a:t>The EXPOSE instruction exposes ports for use within links.</a:t>
            </a:r>
          </a:p>
          <a:p>
            <a:pPr fontAlgn="base"/>
            <a:r>
              <a:rPr lang="en-IN" sz="1200" b="0" i="0" kern="1200" dirty="0">
                <a:solidFill>
                  <a:schemeClr val="tx1"/>
                </a:solidFill>
                <a:effectLst/>
                <a:latin typeface="+mn-lt"/>
                <a:ea typeface="+mn-ea"/>
                <a:cs typeface="+mn-cs"/>
              </a:rPr>
              <a:t>It also points you to how to </a:t>
            </a:r>
            <a:r>
              <a:rPr lang="en-IN" sz="1200" b="0" i="0" u="sng" kern="1200" dirty="0">
                <a:solidFill>
                  <a:schemeClr val="tx1"/>
                </a:solidFill>
                <a:effectLst/>
                <a:latin typeface="+mn-lt"/>
                <a:ea typeface="+mn-ea"/>
                <a:cs typeface="+mn-cs"/>
                <a:hlinkClick r:id="rId4"/>
              </a:rPr>
              <a:t>link containers</a:t>
            </a:r>
            <a:r>
              <a:rPr lang="en-IN" sz="1200" b="0" i="0" kern="1200" dirty="0">
                <a:solidFill>
                  <a:schemeClr val="tx1"/>
                </a:solidFill>
                <a:effectLst/>
                <a:latin typeface="+mn-lt"/>
                <a:ea typeface="+mn-ea"/>
                <a:cs typeface="+mn-cs"/>
              </a:rPr>
              <a:t>, which basically is the inter-container communication I talked about.</a:t>
            </a:r>
          </a:p>
          <a:p>
            <a:pPr fontAlgn="base"/>
            <a:r>
              <a:rPr lang="en-IN" sz="1200" b="0" i="0" kern="1200" dirty="0">
                <a:solidFill>
                  <a:schemeClr val="tx1"/>
                </a:solidFill>
                <a:effectLst/>
                <a:latin typeface="+mn-lt"/>
                <a:ea typeface="+mn-ea"/>
                <a:cs typeface="+mn-cs"/>
              </a:rPr>
              <a:t>PS: If you do -p, but do not EXPOSE, Docker does an implicit EXPOSE. This is because if a port is open to the public, it is automatically also open to other Docker containers. Hence -p includes EXPOSE. That's why I didn't list it above as a fourth case.</a:t>
            </a:r>
          </a:p>
        </p:txBody>
      </p:sp>
      <p:sp>
        <p:nvSpPr>
          <p:cNvPr id="4" name="Slide Number Placeholder 3"/>
          <p:cNvSpPr>
            <a:spLocks noGrp="1"/>
          </p:cNvSpPr>
          <p:nvPr>
            <p:ph type="sldNum" sz="quarter" idx="10"/>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2973205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pPr lvl="1"/>
            <a:r>
              <a:rPr lang="en-US" sz="1200" b="0" i="0" kern="1200" dirty="0">
                <a:solidFill>
                  <a:schemeClr val="tx1"/>
                </a:solidFill>
                <a:effectLst/>
                <a:latin typeface="+mn-lt"/>
                <a:ea typeface="+mn-ea"/>
                <a:cs typeface="+mn-cs"/>
              </a:rPr>
              <a:t>Suppose, you have five test cases, one method is written for each test case (Assume that the program is written using the main method without using </a:t>
            </a:r>
            <a:r>
              <a:rPr lang="en-US" sz="1200" b="0" i="0" kern="1200" dirty="0" err="1">
                <a:solidFill>
                  <a:schemeClr val="tx1"/>
                </a:solidFill>
                <a:effectLst/>
                <a:latin typeface="+mn-lt"/>
                <a:ea typeface="+mn-ea"/>
                <a:cs typeface="+mn-cs"/>
              </a:rPr>
              <a:t>testNG</a:t>
            </a:r>
            <a:r>
              <a:rPr lang="en-US" sz="1200" b="0" i="0" kern="1200" dirty="0">
                <a:solidFill>
                  <a:schemeClr val="tx1"/>
                </a:solidFill>
                <a:effectLst/>
                <a:latin typeface="+mn-lt"/>
                <a:ea typeface="+mn-ea"/>
                <a:cs typeface="+mn-cs"/>
              </a:rPr>
              <a:t>). When you run this program first, three methods are executed successfully, and the fourth method is failed. Then correct the errors present in the fourth method, now you want to run only fourth method because first three methods are anyway executed successfully. This is not possible without using </a:t>
            </a:r>
            <a:r>
              <a:rPr lang="en-US" sz="1200" b="0" i="0" kern="1200" dirty="0" err="1">
                <a:solidFill>
                  <a:schemeClr val="tx1"/>
                </a:solidFill>
                <a:effectLst/>
                <a:latin typeface="+mn-lt"/>
                <a:ea typeface="+mn-ea"/>
                <a:cs typeface="+mn-cs"/>
              </a:rPr>
              <a:t>TestNG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17</a:t>
            </a:fld>
            <a:endParaRPr lang="en-US" dirty="0"/>
          </a:p>
        </p:txBody>
      </p:sp>
    </p:spTree>
    <p:extLst>
      <p:ext uri="{BB962C8B-B14F-4D97-AF65-F5344CB8AC3E}">
        <p14:creationId xmlns:p14="http://schemas.microsoft.com/office/powerpoint/2010/main" val="1168079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pPr lvl="1"/>
            <a:r>
              <a:rPr lang="en-US" sz="1200" b="0" i="0" kern="1200" dirty="0">
                <a:solidFill>
                  <a:schemeClr val="tx1"/>
                </a:solidFill>
                <a:effectLst/>
                <a:latin typeface="+mn-lt"/>
                <a:ea typeface="+mn-ea"/>
                <a:cs typeface="+mn-cs"/>
              </a:rPr>
              <a:t>Suppose, you have five test cases, one method is written for each test case (Assume that the program is written using the main method without using </a:t>
            </a:r>
            <a:r>
              <a:rPr lang="en-US" sz="1200" b="0" i="0" kern="1200" dirty="0" err="1">
                <a:solidFill>
                  <a:schemeClr val="tx1"/>
                </a:solidFill>
                <a:effectLst/>
                <a:latin typeface="+mn-lt"/>
                <a:ea typeface="+mn-ea"/>
                <a:cs typeface="+mn-cs"/>
              </a:rPr>
              <a:t>testNG</a:t>
            </a:r>
            <a:r>
              <a:rPr lang="en-US" sz="1200" b="0" i="0" kern="1200" dirty="0">
                <a:solidFill>
                  <a:schemeClr val="tx1"/>
                </a:solidFill>
                <a:effectLst/>
                <a:latin typeface="+mn-lt"/>
                <a:ea typeface="+mn-ea"/>
                <a:cs typeface="+mn-cs"/>
              </a:rPr>
              <a:t>). When you run this program first, three methods are executed successfully, and the fourth method is failed. Then correct the errors present in the fourth method, now you want to run only fourth method because first three methods are anyway executed successfully. This is not possible without using </a:t>
            </a:r>
            <a:r>
              <a:rPr lang="en-US" sz="1200" b="0" i="0" kern="1200" dirty="0" err="1">
                <a:solidFill>
                  <a:schemeClr val="tx1"/>
                </a:solidFill>
                <a:effectLst/>
                <a:latin typeface="+mn-lt"/>
                <a:ea typeface="+mn-ea"/>
                <a:cs typeface="+mn-cs"/>
              </a:rPr>
              <a:t>TestNG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18</a:t>
            </a:fld>
            <a:endParaRPr lang="en-US" dirty="0"/>
          </a:p>
        </p:txBody>
      </p:sp>
    </p:spTree>
    <p:extLst>
      <p:ext uri="{BB962C8B-B14F-4D97-AF65-F5344CB8AC3E}">
        <p14:creationId xmlns:p14="http://schemas.microsoft.com/office/powerpoint/2010/main" val="88165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9171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2791917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2248133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1143178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AWS services are region scoped, hence a service in 1 region is not available in other region</a:t>
            </a:r>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855583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3249775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pPr lvl="1"/>
            <a:r>
              <a:rPr lang="en-US" sz="1200" b="0" i="0" kern="1200" dirty="0">
                <a:solidFill>
                  <a:schemeClr val="tx1"/>
                </a:solidFill>
                <a:effectLst/>
                <a:latin typeface="+mn-lt"/>
                <a:ea typeface="+mn-ea"/>
                <a:cs typeface="+mn-cs"/>
              </a:rPr>
              <a:t>Suppose, you have five test cases, one method is written for each test case (Assume that the program is written using the main method without using </a:t>
            </a:r>
            <a:r>
              <a:rPr lang="en-US" sz="1200" b="0" i="0" kern="1200" dirty="0" err="1">
                <a:solidFill>
                  <a:schemeClr val="tx1"/>
                </a:solidFill>
                <a:effectLst/>
                <a:latin typeface="+mn-lt"/>
                <a:ea typeface="+mn-ea"/>
                <a:cs typeface="+mn-cs"/>
              </a:rPr>
              <a:t>testNG</a:t>
            </a:r>
            <a:r>
              <a:rPr lang="en-US" sz="1200" b="0" i="0" kern="1200" dirty="0">
                <a:solidFill>
                  <a:schemeClr val="tx1"/>
                </a:solidFill>
                <a:effectLst/>
                <a:latin typeface="+mn-lt"/>
                <a:ea typeface="+mn-ea"/>
                <a:cs typeface="+mn-cs"/>
              </a:rPr>
              <a:t>). When you run this program first, three methods are executed successfully, and the fourth method is failed. Then correct the errors present in the fourth method, now you want to run only fourth method because first three methods are anyway executed successfully. This is not possible without using </a:t>
            </a:r>
            <a:r>
              <a:rPr lang="en-US" sz="1200" b="0" i="0" kern="1200" dirty="0" err="1">
                <a:solidFill>
                  <a:schemeClr val="tx1"/>
                </a:solidFill>
                <a:effectLst/>
                <a:latin typeface="+mn-lt"/>
                <a:ea typeface="+mn-ea"/>
                <a:cs typeface="+mn-cs"/>
              </a:rPr>
              <a:t>TestNG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2781640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pPr lvl="1"/>
            <a:r>
              <a:rPr lang="en-US" sz="1200" b="0" i="0" kern="1200" dirty="0">
                <a:solidFill>
                  <a:schemeClr val="tx1"/>
                </a:solidFill>
                <a:effectLst/>
                <a:latin typeface="+mn-lt"/>
                <a:ea typeface="+mn-ea"/>
                <a:cs typeface="+mn-cs"/>
              </a:rPr>
              <a:t>Suppose, you have five test cases, one method is written for each test case (Assume that the program is written using the main method without using </a:t>
            </a:r>
            <a:r>
              <a:rPr lang="en-US" sz="1200" b="0" i="0" kern="1200" dirty="0" err="1">
                <a:solidFill>
                  <a:schemeClr val="tx1"/>
                </a:solidFill>
                <a:effectLst/>
                <a:latin typeface="+mn-lt"/>
                <a:ea typeface="+mn-ea"/>
                <a:cs typeface="+mn-cs"/>
              </a:rPr>
              <a:t>testNG</a:t>
            </a:r>
            <a:r>
              <a:rPr lang="en-US" sz="1200" b="0" i="0" kern="1200" dirty="0">
                <a:solidFill>
                  <a:schemeClr val="tx1"/>
                </a:solidFill>
                <a:effectLst/>
                <a:latin typeface="+mn-lt"/>
                <a:ea typeface="+mn-ea"/>
                <a:cs typeface="+mn-cs"/>
              </a:rPr>
              <a:t>). When you run this program first, three methods are executed successfully, and the fourth method is failed. Then correct the errors present in the fourth method, now you want to run only fourth method because first three methods are anyway executed successfully. This is not possible without using </a:t>
            </a:r>
            <a:r>
              <a:rPr lang="en-US" sz="1200" b="0" i="0" kern="1200" dirty="0" err="1">
                <a:solidFill>
                  <a:schemeClr val="tx1"/>
                </a:solidFill>
                <a:effectLst/>
                <a:latin typeface="+mn-lt"/>
                <a:ea typeface="+mn-ea"/>
                <a:cs typeface="+mn-cs"/>
              </a:rPr>
              <a:t>TestNG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312805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takacsmark.com/what-is-docker-what-it-can-do-for-you/"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www.section.io/engineering-education/build-and-dockerize-a-full-stack-react-app-with-nodejs-and-nginx/" TargetMode="External"/><Relationship Id="rId5" Type="http://schemas.openxmlformats.org/officeDocument/2006/relationships/hyperlink" Target="https://docs.docker.com/develop/develop-images/dockerfile_best-practices/" TargetMode="External"/><Relationship Id="rId4" Type="http://schemas.openxmlformats.org/officeDocument/2006/relationships/hyperlink" Target="https://docs.docker.com/develop/develop-images/multistage-build/"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a:t>Create Docker Image</a:t>
            </a:r>
            <a:endParaRPr lang="en-IN" b="1" dirty="0"/>
          </a:p>
        </p:txBody>
      </p:sp>
      <p:sp>
        <p:nvSpPr>
          <p:cNvPr id="3" name="TextBox 2"/>
          <p:cNvSpPr txBox="1"/>
          <p:nvPr/>
        </p:nvSpPr>
        <p:spPr>
          <a:xfrm>
            <a:off x="5562600" y="5410200"/>
            <a:ext cx="2807885" cy="954107"/>
          </a:xfrm>
          <a:prstGeom prst="rect">
            <a:avLst/>
          </a:prstGeom>
          <a:noFill/>
        </p:spPr>
        <p:txBody>
          <a:bodyPr wrap="none" rtlCol="0">
            <a:spAutoFit/>
          </a:bodyPr>
          <a:lstStyle/>
          <a:p>
            <a:r>
              <a:rPr lang="en-US" sz="2800" b="1" dirty="0" err="1"/>
              <a:t>Shalini</a:t>
            </a:r>
            <a:r>
              <a:rPr lang="en-US" sz="2800" b="1" dirty="0"/>
              <a:t> Mittal</a:t>
            </a:r>
          </a:p>
          <a:p>
            <a:r>
              <a:rPr lang="en-US" sz="2800" b="1" dirty="0"/>
              <a:t>Corporate Trainer</a:t>
            </a:r>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err="1"/>
              <a:t>Dockerfile</a:t>
            </a:r>
            <a:r>
              <a:rPr lang="en-US" dirty="0"/>
              <a:t> Instructions</a:t>
            </a:r>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2000" dirty="0"/>
              <a:t>FROM - every </a:t>
            </a:r>
            <a:r>
              <a:rPr lang="en-US" sz="2000" dirty="0" err="1"/>
              <a:t>Dockerfile</a:t>
            </a:r>
            <a:r>
              <a:rPr lang="en-US" sz="2000" dirty="0"/>
              <a:t> starts with FROM, with the introduction of multi-stage builds as of version 17.05, you can have more than one FROM instruction in one </a:t>
            </a:r>
            <a:r>
              <a:rPr lang="en-US" sz="2000" dirty="0" err="1"/>
              <a:t>Dockerfile</a:t>
            </a:r>
            <a:r>
              <a:rPr lang="en-US" sz="2000" dirty="0"/>
              <a:t>.</a:t>
            </a:r>
          </a:p>
          <a:p>
            <a:r>
              <a:rPr lang="en-US" sz="2000" dirty="0"/>
              <a:t>COPY vs ADD</a:t>
            </a:r>
          </a:p>
          <a:p>
            <a:r>
              <a:rPr lang="en-US" sz="2000" dirty="0"/>
              <a:t>ENV - well, setting environment variables is pretty important.</a:t>
            </a:r>
          </a:p>
          <a:p>
            <a:r>
              <a:rPr lang="en-US" sz="2000" dirty="0"/>
              <a:t>RUN - let’s run commands.</a:t>
            </a:r>
          </a:p>
          <a:p>
            <a:r>
              <a:rPr lang="en-US" sz="2000" dirty="0"/>
              <a:t>VOLUME </a:t>
            </a:r>
          </a:p>
          <a:p>
            <a:r>
              <a:rPr lang="en-US" sz="2000" dirty="0"/>
              <a:t>USER - when root is too mainstream.</a:t>
            </a:r>
          </a:p>
          <a:p>
            <a:r>
              <a:rPr lang="en-US" sz="2000" dirty="0"/>
              <a:t>WORKDIR - set the working directory.</a:t>
            </a:r>
          </a:p>
          <a:p>
            <a:r>
              <a:rPr lang="en-US" sz="2000" dirty="0"/>
              <a:t>EXPOSE - get your ports right.</a:t>
            </a:r>
          </a:p>
          <a:p>
            <a:r>
              <a:rPr lang="en-US" sz="2000" dirty="0"/>
              <a:t>ONBUILD - give more flexibility to your team and clients.</a:t>
            </a:r>
          </a:p>
        </p:txBody>
      </p:sp>
    </p:spTree>
    <p:extLst>
      <p:ext uri="{BB962C8B-B14F-4D97-AF65-F5344CB8AC3E}">
        <p14:creationId xmlns:p14="http://schemas.microsoft.com/office/powerpoint/2010/main" val="437290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a:t>
            </a:r>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2000" dirty="0"/>
              <a:t>Every </a:t>
            </a:r>
            <a:r>
              <a:rPr lang="en-US" sz="2000" dirty="0" err="1"/>
              <a:t>Dockerfile</a:t>
            </a:r>
            <a:r>
              <a:rPr lang="en-US" sz="2000" dirty="0"/>
              <a:t> must start with the FROM instruction in the form of FROM &lt;image&gt;[:tag]. </a:t>
            </a:r>
          </a:p>
          <a:p>
            <a:r>
              <a:rPr lang="en-US" sz="2000" dirty="0"/>
              <a:t>This will set the base image for your </a:t>
            </a:r>
            <a:r>
              <a:rPr lang="en-US" sz="2000" dirty="0" err="1"/>
              <a:t>Dockerfile</a:t>
            </a:r>
            <a:r>
              <a:rPr lang="en-US" sz="2000" dirty="0"/>
              <a:t>, which means that subsequent instructions will be applied to this base image.</a:t>
            </a:r>
          </a:p>
          <a:p>
            <a:r>
              <a:rPr lang="en-US" sz="2000" dirty="0"/>
              <a:t>The tag value is optional, if you don’t specify the tag Docker will use the tag latest and will try and use or pull the latest version of the base image during build.</a:t>
            </a:r>
          </a:p>
          <a:p>
            <a:r>
              <a:rPr lang="en-US" sz="2000" dirty="0"/>
              <a:t>You can have more than one FROM instructions in your </a:t>
            </a:r>
            <a:r>
              <a:rPr lang="en-US" sz="2000" dirty="0" err="1"/>
              <a:t>Dockerfile</a:t>
            </a:r>
            <a:r>
              <a:rPr lang="en-US" sz="2000" dirty="0"/>
              <a:t>. You will want to use this feature, for example, when you use one base image to build your app and another base image to run it.</a:t>
            </a:r>
          </a:p>
          <a:p>
            <a:endParaRPr lang="en-US" sz="2000" dirty="0"/>
          </a:p>
        </p:txBody>
      </p:sp>
    </p:spTree>
    <p:extLst>
      <p:ext uri="{BB962C8B-B14F-4D97-AF65-F5344CB8AC3E}">
        <p14:creationId xmlns:p14="http://schemas.microsoft.com/office/powerpoint/2010/main" val="84247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 vs add</a:t>
            </a:r>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2000" dirty="0"/>
              <a:t>Both ADD and COPY are designed to add directories and files to your Docker image in the form of ADD &lt;</a:t>
            </a:r>
            <a:r>
              <a:rPr lang="en-US" sz="2000" dirty="0" err="1"/>
              <a:t>src</a:t>
            </a:r>
            <a:r>
              <a:rPr lang="en-US" sz="2000" dirty="0"/>
              <a:t>&gt;... &lt;</a:t>
            </a:r>
            <a:r>
              <a:rPr lang="en-US" sz="2000" dirty="0" err="1"/>
              <a:t>dest</a:t>
            </a:r>
            <a:r>
              <a:rPr lang="en-US" sz="2000" dirty="0"/>
              <a:t>&gt; or COPY &lt;</a:t>
            </a:r>
            <a:r>
              <a:rPr lang="en-US" sz="2000" dirty="0" err="1"/>
              <a:t>src</a:t>
            </a:r>
            <a:r>
              <a:rPr lang="en-US" sz="2000" dirty="0"/>
              <a:t>&gt;... &lt;</a:t>
            </a:r>
            <a:r>
              <a:rPr lang="en-US" sz="2000" dirty="0" err="1"/>
              <a:t>dest</a:t>
            </a:r>
            <a:r>
              <a:rPr lang="en-US" sz="2000" dirty="0"/>
              <a:t>&gt;.</a:t>
            </a:r>
          </a:p>
          <a:p>
            <a:r>
              <a:rPr lang="en-US" sz="2000" dirty="0"/>
              <a:t>ADD has extra features compared to COPY that make ADD more unpredictable and a bit over-designed. ADD can pull files from </a:t>
            </a:r>
            <a:r>
              <a:rPr lang="en-US" sz="2000" dirty="0" err="1"/>
              <a:t>url</a:t>
            </a:r>
            <a:r>
              <a:rPr lang="en-US" sz="2000" dirty="0"/>
              <a:t> sources, which COPY cannot. ADD can also extract compressed files assuming it can recognize and handle the format. You cannot extract archives with COPY.</a:t>
            </a:r>
          </a:p>
          <a:p>
            <a:r>
              <a:rPr lang="en-US" sz="2000" dirty="0"/>
              <a:t>The ADD instruction was added to Docker first, and COPY was added later to provide a straightforward, rock solid solution for copying files and directories into your container’s file system.</a:t>
            </a:r>
          </a:p>
          <a:p>
            <a:r>
              <a:rPr lang="en-US" sz="2000" dirty="0"/>
              <a:t>If you want to pull files from the web into your image I would suggest to use RUN and curl and </a:t>
            </a:r>
            <a:r>
              <a:rPr lang="en-US" sz="2000" dirty="0" err="1"/>
              <a:t>uncompress</a:t>
            </a:r>
            <a:r>
              <a:rPr lang="en-US" sz="2000" dirty="0"/>
              <a:t> your files with RUN and commands you would use on the command line.</a:t>
            </a:r>
          </a:p>
          <a:p>
            <a:endParaRPr lang="en-US" sz="2000" dirty="0"/>
          </a:p>
        </p:txBody>
      </p:sp>
    </p:spTree>
    <p:extLst>
      <p:ext uri="{BB962C8B-B14F-4D97-AF65-F5344CB8AC3E}">
        <p14:creationId xmlns:p14="http://schemas.microsoft.com/office/powerpoint/2010/main" val="3104211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a:t>
            </a:r>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2000" dirty="0"/>
              <a:t>ENV is used to define environment variables. The interesting thing about ENV is that it does two things:</a:t>
            </a:r>
          </a:p>
          <a:p>
            <a:r>
              <a:rPr lang="en-US" sz="2000" dirty="0"/>
              <a:t>You can use it to define environment variables that will be available in your container. So when you build an image and start up a container with that image you’ll find that the environment variable is available and is set to the value you specified in the </a:t>
            </a:r>
            <a:r>
              <a:rPr lang="en-US" sz="2000" dirty="0" err="1"/>
              <a:t>Dockerfile</a:t>
            </a:r>
            <a:r>
              <a:rPr lang="en-US" sz="2000" dirty="0"/>
              <a:t>.</a:t>
            </a:r>
          </a:p>
          <a:p>
            <a:r>
              <a:rPr lang="en-US" sz="2000" dirty="0"/>
              <a:t>You can use the variables that you specify by ENV in the </a:t>
            </a:r>
            <a:r>
              <a:rPr lang="en-US" sz="2000" dirty="0" err="1"/>
              <a:t>Dockerfile</a:t>
            </a:r>
            <a:r>
              <a:rPr lang="en-US" sz="2000" dirty="0"/>
              <a:t> itself. So in subsequent instructions the environment variable will be available.</a:t>
            </a:r>
          </a:p>
        </p:txBody>
      </p:sp>
    </p:spTree>
    <p:extLst>
      <p:ext uri="{BB962C8B-B14F-4D97-AF65-F5344CB8AC3E}">
        <p14:creationId xmlns:p14="http://schemas.microsoft.com/office/powerpoint/2010/main" val="522963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a:t>
            </a:r>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2000" dirty="0"/>
              <a:t>RUN will execute commands, so it’s one of the most-used instructions</a:t>
            </a:r>
          </a:p>
          <a:p>
            <a:r>
              <a:rPr lang="en-US" sz="2000" dirty="0"/>
              <a:t>You’ll use a lot of apt-get type of commands to add new packages to your image. It’s always advisable to put apt-get update and apt-get install commands on the same line. This is important because of layer caching. Having these on two separate lines would mean that if you add a new package to your install list, the layer with apt-get update will not be invalidated in the layer cache and you might end up in a mess.</a:t>
            </a:r>
          </a:p>
          <a:p>
            <a:r>
              <a:rPr lang="en-US" sz="2000" dirty="0"/>
              <a:t>RUN has two forms; RUN &lt;command&gt; (called shell form) and RUN ["executable", "param1", "param2"] called exec form. </a:t>
            </a:r>
          </a:p>
          <a:p>
            <a:r>
              <a:rPr lang="en-US" sz="2000" dirty="0"/>
              <a:t>Please note that RUN &lt;command&gt; will invoke a shell automatically (/bin/</a:t>
            </a:r>
            <a:r>
              <a:rPr lang="en-US" sz="2000" dirty="0" err="1"/>
              <a:t>sh</a:t>
            </a:r>
            <a:r>
              <a:rPr lang="en-US" sz="2000" dirty="0"/>
              <a:t> -c by default), while the exec form will not invoke a command shell.</a:t>
            </a:r>
          </a:p>
        </p:txBody>
      </p:sp>
    </p:spTree>
    <p:extLst>
      <p:ext uri="{BB962C8B-B14F-4D97-AF65-F5344CB8AC3E}">
        <p14:creationId xmlns:p14="http://schemas.microsoft.com/office/powerpoint/2010/main" val="127521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VOLUME</a:t>
            </a:r>
            <a:endParaRPr lang="en-US" dirty="0"/>
          </a:p>
        </p:txBody>
      </p:sp>
      <p:sp>
        <p:nvSpPr>
          <p:cNvPr id="3" name="Text Placeholder 2"/>
          <p:cNvSpPr>
            <a:spLocks noGrp="1"/>
          </p:cNvSpPr>
          <p:nvPr>
            <p:ph type="body" sz="quarter" idx="10"/>
          </p:nvPr>
        </p:nvSpPr>
        <p:spPr>
          <a:xfrm>
            <a:off x="304800" y="685800"/>
            <a:ext cx="8534400" cy="2057400"/>
          </a:xfrm>
        </p:spPr>
        <p:txBody>
          <a:bodyPr>
            <a:noAutofit/>
          </a:bodyPr>
          <a:lstStyle/>
          <a:p>
            <a:r>
              <a:rPr lang="en-US" sz="2000" dirty="0"/>
              <a:t>You can use the VOLUME instruction in a </a:t>
            </a:r>
            <a:r>
              <a:rPr lang="en-US" sz="2000" dirty="0" err="1"/>
              <a:t>Dockerfile</a:t>
            </a:r>
            <a:r>
              <a:rPr lang="en-US" sz="2000" dirty="0"/>
              <a:t> to tell Docker that the stuff you store in that specific directory should be stored on the host file system not in the container file system. This implies that stuff stored in the volume will persist and be available also after you destroy the container.</a:t>
            </a:r>
          </a:p>
          <a:p>
            <a:r>
              <a:rPr lang="en-US" sz="2000" dirty="0"/>
              <a:t>best practice to create a volume for your data files, database files, or any file or directory that your users will change when they use your application.</a:t>
            </a:r>
          </a:p>
        </p:txBody>
      </p:sp>
      <p:sp>
        <p:nvSpPr>
          <p:cNvPr id="4" name="Title 1">
            <a:extLst>
              <a:ext uri="{FF2B5EF4-FFF2-40B4-BE49-F238E27FC236}">
                <a16:creationId xmlns:a16="http://schemas.microsoft.com/office/drawing/2014/main" id="{C879E9F2-CCA7-F24F-B6D8-C15F7768235C}"/>
              </a:ext>
            </a:extLst>
          </p:cNvPr>
          <p:cNvSpPr txBox="1">
            <a:spLocks/>
          </p:cNvSpPr>
          <p:nvPr/>
        </p:nvSpPr>
        <p:spPr>
          <a:xfrm>
            <a:off x="290760" y="29718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IN" dirty="0"/>
              <a:t>USER</a:t>
            </a:r>
            <a:endParaRPr lang="en-US" dirty="0"/>
          </a:p>
        </p:txBody>
      </p:sp>
      <p:sp>
        <p:nvSpPr>
          <p:cNvPr id="5" name="Text Placeholder 2">
            <a:extLst>
              <a:ext uri="{FF2B5EF4-FFF2-40B4-BE49-F238E27FC236}">
                <a16:creationId xmlns:a16="http://schemas.microsoft.com/office/drawing/2014/main" id="{6214018C-09C1-2E4F-B0CD-4BE67A499A78}"/>
              </a:ext>
            </a:extLst>
          </p:cNvPr>
          <p:cNvSpPr txBox="1">
            <a:spLocks/>
          </p:cNvSpPr>
          <p:nvPr/>
        </p:nvSpPr>
        <p:spPr>
          <a:xfrm>
            <a:off x="318840" y="3505200"/>
            <a:ext cx="8534400" cy="2286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Don’t run your stuff as root, be humble, use the USER instruction to specify the user. This user will be used to run any subsequent RUN, CMD AND ENDPOINT instructions in your </a:t>
            </a:r>
            <a:r>
              <a:rPr lang="en-US" sz="2000" dirty="0" err="1"/>
              <a:t>Dockerfile</a:t>
            </a:r>
            <a:r>
              <a:rPr lang="en-US" sz="2000" dirty="0"/>
              <a:t>.</a:t>
            </a:r>
          </a:p>
        </p:txBody>
      </p:sp>
    </p:spTree>
    <p:extLst>
      <p:ext uri="{BB962C8B-B14F-4D97-AF65-F5344CB8AC3E}">
        <p14:creationId xmlns:p14="http://schemas.microsoft.com/office/powerpoint/2010/main" val="16864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WORKDIR</a:t>
            </a:r>
            <a:endParaRPr lang="en-US" dirty="0"/>
          </a:p>
        </p:txBody>
      </p:sp>
      <p:sp>
        <p:nvSpPr>
          <p:cNvPr id="3" name="Text Placeholder 2"/>
          <p:cNvSpPr>
            <a:spLocks noGrp="1"/>
          </p:cNvSpPr>
          <p:nvPr>
            <p:ph type="body" sz="quarter" idx="10"/>
          </p:nvPr>
        </p:nvSpPr>
        <p:spPr>
          <a:xfrm>
            <a:off x="304800" y="685800"/>
            <a:ext cx="8534400" cy="2057400"/>
          </a:xfrm>
        </p:spPr>
        <p:txBody>
          <a:bodyPr>
            <a:noAutofit/>
          </a:bodyPr>
          <a:lstStyle/>
          <a:p>
            <a:r>
              <a:rPr lang="en-US" sz="2000" dirty="0"/>
              <a:t>A very convenient way to define the working directory, it will be used with subsequent RUN, CMD, ENTRYPOINT, COPY and ADD instructions. You can specify WORKDIR multiple times in a </a:t>
            </a:r>
            <a:r>
              <a:rPr lang="en-US" sz="2000" dirty="0" err="1"/>
              <a:t>Dockerfile</a:t>
            </a:r>
            <a:r>
              <a:rPr lang="en-US" sz="2000" dirty="0"/>
              <a:t>.</a:t>
            </a:r>
          </a:p>
          <a:p>
            <a:r>
              <a:rPr lang="en-US" sz="2000" dirty="0"/>
              <a:t>If the directory does not exists, Docker will create it for you.</a:t>
            </a:r>
          </a:p>
        </p:txBody>
      </p:sp>
      <p:sp>
        <p:nvSpPr>
          <p:cNvPr id="4" name="Title 1">
            <a:extLst>
              <a:ext uri="{FF2B5EF4-FFF2-40B4-BE49-F238E27FC236}">
                <a16:creationId xmlns:a16="http://schemas.microsoft.com/office/drawing/2014/main" id="{C879E9F2-CCA7-F24F-B6D8-C15F7768235C}"/>
              </a:ext>
            </a:extLst>
          </p:cNvPr>
          <p:cNvSpPr txBox="1">
            <a:spLocks/>
          </p:cNvSpPr>
          <p:nvPr/>
        </p:nvSpPr>
        <p:spPr>
          <a:xfrm>
            <a:off x="290760" y="29718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IN" dirty="0"/>
              <a:t>EXPOSE</a:t>
            </a:r>
            <a:endParaRPr lang="en-US" dirty="0"/>
          </a:p>
        </p:txBody>
      </p:sp>
      <p:sp>
        <p:nvSpPr>
          <p:cNvPr id="5" name="Text Placeholder 2">
            <a:extLst>
              <a:ext uri="{FF2B5EF4-FFF2-40B4-BE49-F238E27FC236}">
                <a16:creationId xmlns:a16="http://schemas.microsoft.com/office/drawing/2014/main" id="{6214018C-09C1-2E4F-B0CD-4BE67A499A78}"/>
              </a:ext>
            </a:extLst>
          </p:cNvPr>
          <p:cNvSpPr txBox="1">
            <a:spLocks/>
          </p:cNvSpPr>
          <p:nvPr/>
        </p:nvSpPr>
        <p:spPr>
          <a:xfrm>
            <a:off x="318840" y="3505200"/>
            <a:ext cx="8534400" cy="2286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An important instruction to inform your users about the ports your application is listening on. EXPOSE will not publish the port, you need to use docker run -p... to do that when you start the container.</a:t>
            </a:r>
          </a:p>
        </p:txBody>
      </p:sp>
    </p:spTree>
    <p:extLst>
      <p:ext uri="{BB962C8B-B14F-4D97-AF65-F5344CB8AC3E}">
        <p14:creationId xmlns:p14="http://schemas.microsoft.com/office/powerpoint/2010/main" val="200472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CMD and ENTRYPOINT</a:t>
            </a:r>
            <a:endParaRPr lang="en-US" dirty="0"/>
          </a:p>
        </p:txBody>
      </p:sp>
      <p:sp>
        <p:nvSpPr>
          <p:cNvPr id="3" name="Text Placeholder 2"/>
          <p:cNvSpPr>
            <a:spLocks noGrp="1"/>
          </p:cNvSpPr>
          <p:nvPr>
            <p:ph type="body" sz="quarter" idx="10"/>
          </p:nvPr>
        </p:nvSpPr>
        <p:spPr>
          <a:xfrm>
            <a:off x="304800" y="685800"/>
            <a:ext cx="8534400" cy="2057400"/>
          </a:xfrm>
        </p:spPr>
        <p:txBody>
          <a:bodyPr>
            <a:noAutofit/>
          </a:bodyPr>
          <a:lstStyle/>
          <a:p>
            <a:r>
              <a:rPr lang="en-US" sz="2000" dirty="0"/>
              <a:t>CMD is the instruction to specify what component is to be run by your image with arguments in the following form: CMD [“executable”, “param1”, “param2”…].</a:t>
            </a:r>
          </a:p>
          <a:p>
            <a:r>
              <a:rPr lang="en-US" sz="2000" dirty="0"/>
              <a:t>You can override CMD when you’re starting up your container by specifying your command after the image name like this: $ docker run [OPTIONS] IMAGE[:TAG|@DIGEST] [COMMAND] [ARG...].</a:t>
            </a:r>
          </a:p>
          <a:p>
            <a:r>
              <a:rPr lang="en-US" sz="2000" dirty="0"/>
              <a:t>You can only specify one CMD in a </a:t>
            </a:r>
            <a:r>
              <a:rPr lang="en-US" sz="2000" dirty="0" err="1"/>
              <a:t>Dockerfile</a:t>
            </a:r>
            <a:r>
              <a:rPr lang="en-US" sz="2000" dirty="0"/>
              <a:t> (OK, physically you can specify more than one, but only the last one will be used).</a:t>
            </a:r>
          </a:p>
          <a:p>
            <a:r>
              <a:rPr lang="en-US" sz="2000" dirty="0"/>
              <a:t>When you specify an entry point, your image will work a bit differently. You use ENTRYPOINT as the main executable of your image. In this case whatever you specify in CMD will be added to ENTRYPOINT as parameters.</a:t>
            </a:r>
          </a:p>
          <a:p>
            <a:r>
              <a:rPr lang="en-US" sz="2000" dirty="0"/>
              <a:t>ENTRYPOINT ["git"] CMD ["--help"] This way you can build Docker images that mimic the behavior of the main executable you specify in ENTRYPOINT.</a:t>
            </a:r>
          </a:p>
          <a:p>
            <a:endParaRPr lang="en-US" sz="2000" dirty="0"/>
          </a:p>
        </p:txBody>
      </p:sp>
    </p:spTree>
    <p:extLst>
      <p:ext uri="{BB962C8B-B14F-4D97-AF65-F5344CB8AC3E}">
        <p14:creationId xmlns:p14="http://schemas.microsoft.com/office/powerpoint/2010/main" val="32230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2000" dirty="0">
                <a:hlinkClick r:id="rId3"/>
              </a:rPr>
              <a:t>https://takacsmark.com/what-is-docker-what-it-can-do-for-you/</a:t>
            </a:r>
            <a:endParaRPr lang="en-US" sz="2000" dirty="0"/>
          </a:p>
          <a:p>
            <a:r>
              <a:rPr lang="en-US" sz="2000" dirty="0">
                <a:hlinkClick r:id="rId4"/>
              </a:rPr>
              <a:t>https://docs.docker.com/develop/develop-images/multistage-build/</a:t>
            </a:r>
            <a:endParaRPr lang="en-US" sz="2000" dirty="0"/>
          </a:p>
          <a:p>
            <a:r>
              <a:rPr lang="en-US" sz="2000" dirty="0">
                <a:hlinkClick r:id="rId5"/>
              </a:rPr>
              <a:t>https://docs.docker.com/develop/develop-images/dockerfile_best-practices/</a:t>
            </a:r>
            <a:r>
              <a:rPr lang="en-US" sz="2000" dirty="0"/>
              <a:t>   </a:t>
            </a:r>
          </a:p>
          <a:p>
            <a:r>
              <a:rPr lang="en-US" sz="2000" dirty="0">
                <a:hlinkClick r:id="rId6"/>
              </a:rPr>
              <a:t>https://www.section.io/engineering-education/build-and-dockerize-a-full-stack-react-app-with-nodejs-and-nginx/</a:t>
            </a:r>
            <a:r>
              <a:rPr lang="en-US" sz="2000" dirty="0"/>
              <a:t> </a:t>
            </a:r>
          </a:p>
          <a:p>
            <a:r>
              <a:rPr lang="en-US" sz="2000" dirty="0"/>
              <a:t>https://</a:t>
            </a:r>
            <a:r>
              <a:rPr lang="en-US" sz="2000" dirty="0" err="1"/>
              <a:t>developer.okta.com</a:t>
            </a:r>
            <a:r>
              <a:rPr lang="en-US" sz="2000" dirty="0"/>
              <a:t>/blog/2019/02/28/spring-microservices-docker</a:t>
            </a:r>
          </a:p>
        </p:txBody>
      </p:sp>
    </p:spTree>
    <p:extLst>
      <p:ext uri="{BB962C8B-B14F-4D97-AF65-F5344CB8AC3E}">
        <p14:creationId xmlns:p14="http://schemas.microsoft.com/office/powerpoint/2010/main" val="288933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Images</a:t>
            </a:r>
          </a:p>
        </p:txBody>
      </p:sp>
      <p:sp>
        <p:nvSpPr>
          <p:cNvPr id="3" name="Text Placeholder 2"/>
          <p:cNvSpPr>
            <a:spLocks noGrp="1"/>
          </p:cNvSpPr>
          <p:nvPr>
            <p:ph type="body" sz="quarter" idx="10"/>
          </p:nvPr>
        </p:nvSpPr>
        <p:spPr>
          <a:xfrm>
            <a:off x="228600" y="685800"/>
            <a:ext cx="8686800" cy="5867400"/>
          </a:xfrm>
        </p:spPr>
        <p:txBody>
          <a:bodyPr>
            <a:noAutofit/>
          </a:bodyPr>
          <a:lstStyle/>
          <a:p>
            <a:r>
              <a:rPr lang="en-US" sz="2000" dirty="0"/>
              <a:t>Docker images are the basis of containers</a:t>
            </a:r>
          </a:p>
          <a:p>
            <a:r>
              <a:rPr lang="en-US" sz="2000" dirty="0"/>
              <a:t>To see the list of images that are available locally, use the  command.</a:t>
            </a:r>
            <a:br>
              <a:rPr lang="en-US" sz="2000" dirty="0"/>
            </a:br>
            <a:r>
              <a:rPr lang="en-US" sz="2000" dirty="0"/>
              <a:t>docker images </a:t>
            </a:r>
          </a:p>
          <a:p>
            <a:r>
              <a:rPr lang="en-US" sz="2000" dirty="0"/>
              <a:t>Docker can build images automatically by reading the instructions from a </a:t>
            </a:r>
            <a:r>
              <a:rPr lang="en-US" sz="2000" dirty="0" err="1"/>
              <a:t>Dockerfile</a:t>
            </a:r>
            <a:r>
              <a:rPr lang="en-US" sz="2000" dirty="0"/>
              <a:t>. </a:t>
            </a:r>
          </a:p>
          <a:p>
            <a:r>
              <a:rPr lang="en-US" sz="2000" dirty="0"/>
              <a:t>The above gives a list of images that we pulled from the registry, </a:t>
            </a:r>
          </a:p>
          <a:p>
            <a:r>
              <a:rPr lang="en-US" sz="2000" dirty="0"/>
              <a:t>The TAG refers to a particular snapshot of the image and the IMAGE ID is the corresponding unique identifier for that image.</a:t>
            </a:r>
          </a:p>
          <a:p>
            <a:r>
              <a:rPr lang="en-US" sz="2000" dirty="0"/>
              <a:t>For simplicity, you can think of an image akin to a git repository - images can be committed with changes and have multiple versions. </a:t>
            </a:r>
          </a:p>
          <a:p>
            <a:r>
              <a:rPr lang="en-US" sz="2000" dirty="0"/>
              <a:t>If you don't provide a specific version number, the client defaults to latest. For example, you can pull a specific version of ubuntu image</a:t>
            </a:r>
            <a:br>
              <a:rPr lang="en-US" sz="2000" dirty="0"/>
            </a:br>
            <a:r>
              <a:rPr lang="en-IN" dirty="0"/>
              <a:t>docker pull ubuntu:18.04</a:t>
            </a:r>
            <a:endParaRPr lang="en-US" sz="2000" dirty="0"/>
          </a:p>
          <a:p>
            <a:endParaRPr lang="en-US" sz="2000" dirty="0"/>
          </a:p>
          <a:p>
            <a:pPr marL="0" indent="0">
              <a:buNone/>
            </a:pPr>
            <a:br>
              <a:rPr lang="en-US" sz="2000" dirty="0"/>
            </a:br>
            <a:endParaRPr lang="en-US" sz="2000" dirty="0"/>
          </a:p>
        </p:txBody>
      </p:sp>
    </p:spTree>
    <p:extLst>
      <p:ext uri="{BB962C8B-B14F-4D97-AF65-F5344CB8AC3E}">
        <p14:creationId xmlns:p14="http://schemas.microsoft.com/office/powerpoint/2010/main" val="207427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5105400"/>
            <a:ext cx="5334000" cy="1371600"/>
          </a:xfrm>
        </p:spPr>
        <p:txBody>
          <a:bodyPr/>
          <a:lstStyle/>
          <a:p>
            <a:r>
              <a:rPr lang="en-US" dirty="0"/>
              <a:t>	7738460004</a:t>
            </a:r>
            <a:br>
              <a:rPr lang="en-US" dirty="0"/>
            </a:br>
            <a:r>
              <a:rPr lang="en-US" dirty="0"/>
              <a:t>	shalini06mittal@gmail.com</a:t>
            </a:r>
            <a:endParaRPr lang="en-IN" dirty="0"/>
          </a:p>
        </p:txBody>
      </p:sp>
      <p:pic>
        <p:nvPicPr>
          <p:cNvPr id="1026" name="Picture 2" descr="mage result for phon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5257800"/>
            <a:ext cx="478692"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76600" y="2514600"/>
            <a:ext cx="2677015" cy="707886"/>
          </a:xfrm>
          <a:prstGeom prst="rect">
            <a:avLst/>
          </a:prstGeom>
        </p:spPr>
        <p:txBody>
          <a:bodyPr wrap="none">
            <a:spAutoFit/>
          </a:bodyPr>
          <a:lstStyle/>
          <a:p>
            <a:r>
              <a:rPr lang="en-US" sz="4000" b="1"/>
              <a:t>Thank you !</a:t>
            </a:r>
          </a:p>
        </p:txBody>
      </p:sp>
      <p:pic>
        <p:nvPicPr>
          <p:cNvPr id="1028" name="Picture 4" descr="mage result for email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0752" y="5842254"/>
            <a:ext cx="481740" cy="48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DockerFILE</a:t>
            </a:r>
            <a:endParaRPr lang="en-US" dirty="0"/>
          </a:p>
        </p:txBody>
      </p:sp>
      <p:sp>
        <p:nvSpPr>
          <p:cNvPr id="3" name="Text Placeholder 2"/>
          <p:cNvSpPr>
            <a:spLocks noGrp="1"/>
          </p:cNvSpPr>
          <p:nvPr>
            <p:ph type="body" sz="quarter" idx="10"/>
          </p:nvPr>
        </p:nvSpPr>
        <p:spPr>
          <a:xfrm>
            <a:off x="228600" y="685800"/>
            <a:ext cx="8686800" cy="5867400"/>
          </a:xfrm>
        </p:spPr>
        <p:txBody>
          <a:bodyPr>
            <a:noAutofit/>
          </a:bodyPr>
          <a:lstStyle/>
          <a:p>
            <a:r>
              <a:rPr lang="en-US" sz="2000" dirty="0"/>
              <a:t>A </a:t>
            </a:r>
            <a:r>
              <a:rPr lang="en-US" sz="2000" dirty="0" err="1"/>
              <a:t>Dockerfile</a:t>
            </a:r>
            <a:r>
              <a:rPr lang="en-US" sz="2000" dirty="0"/>
              <a:t> is a text document that contains all the commands a user could call on the command line to assemble an image. </a:t>
            </a:r>
          </a:p>
          <a:p>
            <a:r>
              <a:rPr lang="en-US" sz="2000" dirty="0"/>
              <a:t>It's a simple way to automate the image creation process. </a:t>
            </a:r>
          </a:p>
          <a:p>
            <a:r>
              <a:rPr lang="en-US" sz="2000" dirty="0"/>
              <a:t>The best part is that the commands you write in a </a:t>
            </a:r>
            <a:r>
              <a:rPr lang="en-US" sz="2000" dirty="0" err="1"/>
              <a:t>Dockerfile</a:t>
            </a:r>
            <a:r>
              <a:rPr lang="en-US" sz="2000" dirty="0"/>
              <a:t> are almost identical to their equivalent Linux commands. This means you don't really have to learn new syntax to create your own </a:t>
            </a:r>
            <a:r>
              <a:rPr lang="en-US" sz="2000" dirty="0" err="1"/>
              <a:t>dockerfiles</a:t>
            </a:r>
            <a:r>
              <a:rPr lang="en-US" sz="2000" dirty="0"/>
              <a:t>.</a:t>
            </a:r>
          </a:p>
          <a:p>
            <a:r>
              <a:rPr lang="en-US" sz="2000" dirty="0"/>
              <a:t>The application directory should contain a </a:t>
            </a:r>
            <a:r>
              <a:rPr lang="en-US" sz="2000" dirty="0" err="1"/>
              <a:t>Dockerfile</a:t>
            </a:r>
            <a:r>
              <a:rPr lang="en-US" sz="2000" dirty="0"/>
              <a:t> </a:t>
            </a:r>
          </a:p>
          <a:p>
            <a:r>
              <a:rPr lang="en-US" sz="2000" dirty="0"/>
              <a:t>Using docker build users can create an automated build that executes several command-line instructions in succession.</a:t>
            </a:r>
          </a:p>
          <a:p>
            <a:r>
              <a:rPr lang="en-US" sz="2000" dirty="0" err="1"/>
              <a:t>Dockerfile</a:t>
            </a:r>
            <a:r>
              <a:rPr lang="en-US" sz="2000" dirty="0"/>
              <a:t> is a step by step definition of building up a Docker image. It contains list of instructions that Docker will execute when you issue the docker build command. Your workflow is like this:</a:t>
            </a:r>
          </a:p>
          <a:p>
            <a:pPr lvl="1"/>
            <a:r>
              <a:rPr lang="en-US" sz="1600" dirty="0"/>
              <a:t>you create the </a:t>
            </a:r>
            <a:r>
              <a:rPr lang="en-US" sz="1600" dirty="0" err="1"/>
              <a:t>Dockerfile</a:t>
            </a:r>
            <a:r>
              <a:rPr lang="en-US" sz="1600" dirty="0"/>
              <a:t> and define the steps that build up your images</a:t>
            </a:r>
          </a:p>
          <a:p>
            <a:pPr lvl="1"/>
            <a:r>
              <a:rPr lang="en-US" sz="1600" dirty="0"/>
              <a:t>you issue the docker build command which will build a Docker image from your </a:t>
            </a:r>
            <a:r>
              <a:rPr lang="en-US" sz="1600" dirty="0" err="1"/>
              <a:t>Dockerfile</a:t>
            </a:r>
            <a:endParaRPr lang="en-US" sz="1600" dirty="0"/>
          </a:p>
          <a:p>
            <a:pPr lvl="1"/>
            <a:r>
              <a:rPr lang="en-US" sz="1600" dirty="0"/>
              <a:t>now you can use this image to start containers with the docker run command</a:t>
            </a:r>
          </a:p>
          <a:p>
            <a:endParaRPr lang="en-US" sz="2000" dirty="0"/>
          </a:p>
          <a:p>
            <a:pPr marL="0" indent="0">
              <a:buNone/>
            </a:pPr>
            <a:br>
              <a:rPr lang="en-US" sz="2000" dirty="0"/>
            </a:br>
            <a:endParaRPr lang="en-US" sz="2000" dirty="0"/>
          </a:p>
        </p:txBody>
      </p:sp>
      <p:sp>
        <p:nvSpPr>
          <p:cNvPr id="4" name="Rectangle 3">
            <a:extLst>
              <a:ext uri="{FF2B5EF4-FFF2-40B4-BE49-F238E27FC236}">
                <a16:creationId xmlns:a16="http://schemas.microsoft.com/office/drawing/2014/main" id="{42891553-5A71-AF4A-85E6-A75207FA8341}"/>
              </a:ext>
            </a:extLst>
          </p:cNvPr>
          <p:cNvSpPr/>
          <p:nvPr/>
        </p:nvSpPr>
        <p:spPr>
          <a:xfrm>
            <a:off x="1447800" y="5987534"/>
            <a:ext cx="5105400" cy="369332"/>
          </a:xfrm>
          <a:prstGeom prst="rect">
            <a:avLst/>
          </a:prstGeom>
        </p:spPr>
        <p:txBody>
          <a:bodyPr wrap="square">
            <a:spAutoFit/>
          </a:bodyPr>
          <a:lstStyle/>
          <a:p>
            <a:r>
              <a:rPr lang="en-US" dirty="0"/>
              <a:t>https://</a:t>
            </a:r>
            <a:r>
              <a:rPr lang="en-US" dirty="0" err="1"/>
              <a:t>docs.docker.com</a:t>
            </a:r>
            <a:r>
              <a:rPr lang="en-US" dirty="0"/>
              <a:t>/engine/reference/builder/</a:t>
            </a:r>
          </a:p>
        </p:txBody>
      </p:sp>
    </p:spTree>
    <p:extLst>
      <p:ext uri="{BB962C8B-B14F-4D97-AF65-F5344CB8AC3E}">
        <p14:creationId xmlns:p14="http://schemas.microsoft.com/office/powerpoint/2010/main" val="2809682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2" dur="500"/>
                                        <p:tgtEl>
                                          <p:spTgt spid="3">
                                            <p:txEl>
                                              <p:pRg st="6" end="6"/>
                                            </p:txEl>
                                          </p:spTgt>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46" dur="500"/>
                                        <p:tgtEl>
                                          <p:spTgt spid="3">
                                            <p:txEl>
                                              <p:pRg st="7" end="7"/>
                                            </p:txEl>
                                          </p:spTgt>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0" dur="50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p:tgtEl>
                                          <p:spTgt spid="3">
                                            <p:txEl>
                                              <p:pRg st="10" end="10"/>
                                            </p:txEl>
                                          </p:spTgt>
                                        </p:tgtEl>
                                        <p:attrNameLst>
                                          <p:attrName>ppt_y</p:attrName>
                                        </p:attrNameLst>
                                      </p:cBhvr>
                                      <p:tavLst>
                                        <p:tav tm="0">
                                          <p:val>
                                            <p:strVal val="#ppt_y+#ppt_h*1.125000"/>
                                          </p:val>
                                        </p:tav>
                                        <p:tav tm="100000">
                                          <p:val>
                                            <p:strVal val="#ppt_y"/>
                                          </p:val>
                                        </p:tav>
                                      </p:tavLst>
                                    </p:anim>
                                    <p:animEffect transition="in" filter="wipe(up)">
                                      <p:cBhvr>
                                        <p:cTn id="5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DockerFILE</a:t>
            </a:r>
            <a:r>
              <a:rPr lang="en-US" dirty="0"/>
              <a:t> basics</a:t>
            </a:r>
          </a:p>
        </p:txBody>
      </p:sp>
      <p:sp>
        <p:nvSpPr>
          <p:cNvPr id="3" name="Text Placeholder 2"/>
          <p:cNvSpPr>
            <a:spLocks noGrp="1"/>
          </p:cNvSpPr>
          <p:nvPr>
            <p:ph type="body" sz="quarter" idx="10"/>
          </p:nvPr>
        </p:nvSpPr>
        <p:spPr>
          <a:xfrm>
            <a:off x="228600" y="685800"/>
            <a:ext cx="8686800" cy="5867400"/>
          </a:xfrm>
        </p:spPr>
        <p:txBody>
          <a:bodyPr>
            <a:noAutofit/>
          </a:bodyPr>
          <a:lstStyle/>
          <a:p>
            <a:r>
              <a:rPr lang="en-US" sz="2000" dirty="0"/>
              <a:t>The </a:t>
            </a:r>
            <a:r>
              <a:rPr lang="en-US" sz="2000" dirty="0" err="1"/>
              <a:t>Dockerfile</a:t>
            </a:r>
            <a:r>
              <a:rPr lang="en-US" sz="2000" dirty="0"/>
              <a:t> is a text file that (mostly) contains the instructions that you would execute on the command line to create an image.</a:t>
            </a:r>
          </a:p>
          <a:p>
            <a:r>
              <a:rPr lang="en-US" sz="2000" dirty="0"/>
              <a:t>A </a:t>
            </a:r>
            <a:r>
              <a:rPr lang="en-US" sz="2000" dirty="0" err="1"/>
              <a:t>Dockerfile</a:t>
            </a:r>
            <a:r>
              <a:rPr lang="en-US" sz="2000" dirty="0"/>
              <a:t> is a step by step set of instructions.</a:t>
            </a:r>
          </a:p>
          <a:p>
            <a:r>
              <a:rPr lang="en-US" sz="2000" dirty="0"/>
              <a:t>Docker provides a set of standard instructions to be used in the </a:t>
            </a:r>
            <a:r>
              <a:rPr lang="en-US" sz="2000" dirty="0" err="1"/>
              <a:t>Dockerfile</a:t>
            </a:r>
            <a:r>
              <a:rPr lang="en-US" sz="2000" dirty="0"/>
              <a:t>, like FROM, COPY, RUN, ENV, EXPOSE, CMD just to name a few basic ones.</a:t>
            </a:r>
          </a:p>
          <a:p>
            <a:r>
              <a:rPr lang="en-US" sz="2000" dirty="0"/>
              <a:t>Docker will build a Docker image automatically by reading these instructions from the </a:t>
            </a:r>
            <a:r>
              <a:rPr lang="en-US" sz="2000" dirty="0" err="1"/>
              <a:t>Dockerfile</a:t>
            </a:r>
            <a:r>
              <a:rPr lang="en-US" sz="2000" dirty="0"/>
              <a:t>.</a:t>
            </a:r>
          </a:p>
          <a:p>
            <a:r>
              <a:rPr lang="en-US" sz="2000" dirty="0"/>
              <a:t>So from a developer, or tech user perspective you’ll be basically describing the build steps of your environment in the </a:t>
            </a:r>
            <a:r>
              <a:rPr lang="en-US" sz="2000" dirty="0" err="1"/>
              <a:t>Dockerfile</a:t>
            </a:r>
            <a:r>
              <a:rPr lang="en-US" sz="2000" dirty="0"/>
              <a:t>. Then you’ll build your image from the </a:t>
            </a:r>
            <a:r>
              <a:rPr lang="en-US" sz="2000" dirty="0" err="1"/>
              <a:t>Dockerfile</a:t>
            </a:r>
            <a:r>
              <a:rPr lang="en-US" sz="2000" dirty="0"/>
              <a:t> and start up your containers.</a:t>
            </a:r>
          </a:p>
        </p:txBody>
      </p:sp>
    </p:spTree>
    <p:extLst>
      <p:ext uri="{BB962C8B-B14F-4D97-AF65-F5344CB8AC3E}">
        <p14:creationId xmlns:p14="http://schemas.microsoft.com/office/powerpoint/2010/main" val="249794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Docker Image?</a:t>
            </a:r>
          </a:p>
        </p:txBody>
      </p:sp>
      <p:sp>
        <p:nvSpPr>
          <p:cNvPr id="3" name="Text Placeholder 2"/>
          <p:cNvSpPr>
            <a:spLocks noGrp="1"/>
          </p:cNvSpPr>
          <p:nvPr>
            <p:ph type="body" sz="quarter" idx="10"/>
          </p:nvPr>
        </p:nvSpPr>
        <p:spPr>
          <a:xfrm>
            <a:off x="228600" y="685800"/>
            <a:ext cx="8686800" cy="5867400"/>
          </a:xfrm>
        </p:spPr>
        <p:txBody>
          <a:bodyPr>
            <a:noAutofit/>
          </a:bodyPr>
          <a:lstStyle/>
          <a:p>
            <a:r>
              <a:rPr lang="en-US" sz="2000" dirty="0"/>
              <a:t>In my-</a:t>
            </a:r>
            <a:r>
              <a:rPr lang="en-US" sz="2000" dirty="0" err="1"/>
              <a:t>nginx</a:t>
            </a:r>
            <a:r>
              <a:rPr lang="en-US" sz="2000" dirty="0"/>
              <a:t>, create a </a:t>
            </a:r>
            <a:r>
              <a:rPr lang="en-US" sz="2000" dirty="0" err="1"/>
              <a:t>Dockerfile</a:t>
            </a:r>
            <a:r>
              <a:rPr lang="en-US" sz="2000" dirty="0"/>
              <a:t> as follows:</a:t>
            </a:r>
            <a:br>
              <a:rPr lang="en-US" sz="2000" dirty="0"/>
            </a:br>
            <a:r>
              <a:rPr lang="en-US" sz="2000" dirty="0"/>
              <a:t>FROM </a:t>
            </a:r>
            <a:r>
              <a:rPr lang="en-US" sz="2000" dirty="0" err="1"/>
              <a:t>nginx</a:t>
            </a:r>
            <a:r>
              <a:rPr lang="en-US" sz="2000" dirty="0"/>
              <a:t> </a:t>
            </a:r>
            <a:br>
              <a:rPr lang="en-US" sz="2000" dirty="0"/>
            </a:br>
            <a:r>
              <a:rPr lang="en-US" sz="2000" dirty="0"/>
              <a:t>COPY html /</a:t>
            </a:r>
            <a:r>
              <a:rPr lang="en-US" sz="2000" dirty="0" err="1"/>
              <a:t>usr</a:t>
            </a:r>
            <a:r>
              <a:rPr lang="en-US" sz="2000" dirty="0"/>
              <a:t>/share/</a:t>
            </a:r>
            <a:r>
              <a:rPr lang="en-US" sz="2000" dirty="0" err="1"/>
              <a:t>nginx</a:t>
            </a:r>
            <a:r>
              <a:rPr lang="en-US" sz="2000" dirty="0"/>
              <a:t>/html</a:t>
            </a:r>
          </a:p>
          <a:p>
            <a:r>
              <a:rPr lang="en-US" sz="2000" dirty="0"/>
              <a:t>This </a:t>
            </a:r>
            <a:r>
              <a:rPr lang="en-US" sz="2000" dirty="0" err="1"/>
              <a:t>Dockerfile</a:t>
            </a:r>
            <a:r>
              <a:rPr lang="en-US" sz="2000" dirty="0"/>
              <a:t> contains two instructions:</a:t>
            </a:r>
          </a:p>
          <a:p>
            <a:r>
              <a:rPr lang="en-US" sz="2000" dirty="0"/>
              <a:t>First, create this image from an existing image, which is named </a:t>
            </a:r>
            <a:r>
              <a:rPr lang="en-US" sz="2000" dirty="0" err="1"/>
              <a:t>nginx</a:t>
            </a:r>
            <a:r>
              <a:rPr lang="en-US" sz="2000" dirty="0"/>
              <a:t>. The FROM instruction is a requirement for all </a:t>
            </a:r>
            <a:r>
              <a:rPr lang="en-US" sz="2000" dirty="0" err="1"/>
              <a:t>Dockerfiles</a:t>
            </a:r>
            <a:r>
              <a:rPr lang="en-US" sz="2000" dirty="0"/>
              <a:t> and establishes the base image. Subsequent instructions are executed on the base image.</a:t>
            </a:r>
          </a:p>
          <a:p>
            <a:r>
              <a:rPr lang="en-US" sz="2000" dirty="0"/>
              <a:t>The second instruction, COPY, tells Docker to copy our file tree into the base image, overriding the contents of /</a:t>
            </a:r>
            <a:r>
              <a:rPr lang="en-US" sz="2000" dirty="0" err="1"/>
              <a:t>usr</a:t>
            </a:r>
            <a:r>
              <a:rPr lang="en-US" sz="2000" dirty="0"/>
              <a:t>/share/</a:t>
            </a:r>
            <a:r>
              <a:rPr lang="en-US" sz="2000" dirty="0" err="1"/>
              <a:t>nginx</a:t>
            </a:r>
            <a:r>
              <a:rPr lang="en-US" sz="2000" dirty="0"/>
              <a:t>/html in the base image.</a:t>
            </a:r>
          </a:p>
          <a:p>
            <a:endParaRPr lang="en-US" sz="2000" dirty="0"/>
          </a:p>
        </p:txBody>
      </p:sp>
    </p:spTree>
    <p:extLst>
      <p:ext uri="{BB962C8B-B14F-4D97-AF65-F5344CB8AC3E}">
        <p14:creationId xmlns:p14="http://schemas.microsoft.com/office/powerpoint/2010/main" val="46120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 Docker Image?</a:t>
            </a:r>
          </a:p>
        </p:txBody>
      </p:sp>
      <p:sp>
        <p:nvSpPr>
          <p:cNvPr id="3" name="Text Placeholder 2"/>
          <p:cNvSpPr>
            <a:spLocks noGrp="1"/>
          </p:cNvSpPr>
          <p:nvPr>
            <p:ph type="body" sz="quarter" idx="10"/>
          </p:nvPr>
        </p:nvSpPr>
        <p:spPr>
          <a:xfrm>
            <a:off x="228600" y="685800"/>
            <a:ext cx="8686800" cy="5867400"/>
          </a:xfrm>
        </p:spPr>
        <p:txBody>
          <a:bodyPr>
            <a:noAutofit/>
          </a:bodyPr>
          <a:lstStyle/>
          <a:p>
            <a:r>
              <a:rPr lang="en-US" sz="2000" dirty="0"/>
              <a:t>Next, build the image:</a:t>
            </a:r>
          </a:p>
          <a:p>
            <a:r>
              <a:rPr lang="en-US" sz="2000" dirty="0"/>
              <a:t>$ docker build -t </a:t>
            </a:r>
            <a:r>
              <a:rPr lang="en-US" sz="2000" dirty="0" err="1"/>
              <a:t>mynginx</a:t>
            </a:r>
            <a:r>
              <a:rPr lang="en-US" sz="2000" dirty="0"/>
              <a:t> .</a:t>
            </a:r>
          </a:p>
          <a:p>
            <a:r>
              <a:rPr lang="en-US" sz="2000" dirty="0"/>
              <a:t>We passed two arguments to build:</a:t>
            </a:r>
          </a:p>
          <a:p>
            <a:r>
              <a:rPr lang="en-US" sz="2000" dirty="0"/>
              <a:t>-t </a:t>
            </a:r>
            <a:r>
              <a:rPr lang="en-US" sz="2000" dirty="0" err="1"/>
              <a:t>mynginx</a:t>
            </a:r>
            <a:r>
              <a:rPr lang="en-US" sz="2000" dirty="0"/>
              <a:t> gave Docker a tag for the image. Since we only supplied a name, we can see that Docker tagged this build as the latest in the last line of the build output. We’ll look more closely at tagging below.</a:t>
            </a:r>
          </a:p>
          <a:p>
            <a:r>
              <a:rPr lang="en-US" sz="2000" dirty="0"/>
              <a:t>The final argument, dot (or “.”), told Docker to look for the </a:t>
            </a:r>
            <a:r>
              <a:rPr lang="en-US" sz="2000" dirty="0" err="1"/>
              <a:t>Dockerfile</a:t>
            </a:r>
            <a:r>
              <a:rPr lang="en-US" sz="2000" dirty="0"/>
              <a:t> in the current working directory.</a:t>
            </a:r>
          </a:p>
          <a:p>
            <a:r>
              <a:rPr lang="en-US" sz="2000" dirty="0"/>
              <a:t>When we list images, we can see </a:t>
            </a:r>
            <a:r>
              <a:rPr lang="en-US" sz="2000" dirty="0" err="1"/>
              <a:t>mynginx</a:t>
            </a:r>
            <a:r>
              <a:rPr lang="en-US" sz="2000" dirty="0"/>
              <a:t>:</a:t>
            </a:r>
          </a:p>
          <a:p>
            <a:endParaRPr lang="en-US" sz="2000" dirty="0"/>
          </a:p>
        </p:txBody>
      </p:sp>
    </p:spTree>
    <p:extLst>
      <p:ext uri="{BB962C8B-B14F-4D97-AF65-F5344CB8AC3E}">
        <p14:creationId xmlns:p14="http://schemas.microsoft.com/office/powerpoint/2010/main" val="280968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custom image</a:t>
            </a:r>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2000" dirty="0"/>
              <a:t>Next, we run our new image:</a:t>
            </a:r>
          </a:p>
          <a:p>
            <a:r>
              <a:rPr lang="en-US" sz="2000" dirty="0"/>
              <a:t>$ docker run --name foo -d -p 8080:80 </a:t>
            </a:r>
            <a:r>
              <a:rPr lang="en-US" sz="2000" dirty="0" err="1"/>
              <a:t>mynginx</a:t>
            </a:r>
            <a:r>
              <a:rPr lang="en-US" sz="2000" dirty="0"/>
              <a:t> Let’s break that command down.</a:t>
            </a:r>
          </a:p>
          <a:p>
            <a:r>
              <a:rPr lang="en-US" sz="2000" dirty="0"/>
              <a:t>–name foo gives the container a name, rather than one of the randomly assigned names we’ve seen so far.</a:t>
            </a:r>
          </a:p>
          <a:p>
            <a:r>
              <a:rPr lang="en-US" sz="2000" dirty="0"/>
              <a:t>-d detaches from the container, running it in the background, as we did in our previous run of Nginx.</a:t>
            </a:r>
          </a:p>
          <a:p>
            <a:r>
              <a:rPr lang="en-US" sz="2000" dirty="0"/>
              <a:t>-p 8080:80 maps network ports, as we did with the first example.</a:t>
            </a:r>
          </a:p>
          <a:p>
            <a:endParaRPr lang="en-US" sz="2000" dirty="0"/>
          </a:p>
          <a:p>
            <a:r>
              <a:rPr lang="en-US" sz="2000" dirty="0"/>
              <a:t>Finally, the image name is always last.</a:t>
            </a:r>
          </a:p>
          <a:p>
            <a:r>
              <a:rPr lang="en-US" sz="2000" dirty="0"/>
              <a:t>Now point your browser at http://127.0.0.1:8080 and you can see the test web page again.</a:t>
            </a:r>
          </a:p>
          <a:p>
            <a:r>
              <a:rPr lang="en-US" sz="2000" dirty="0"/>
              <a:t>While the web server is still running, let’s take a look at docker </a:t>
            </a:r>
            <a:r>
              <a:rPr lang="en-US" sz="2000" dirty="0" err="1"/>
              <a:t>ps</a:t>
            </a:r>
            <a:r>
              <a:rPr lang="en-US" sz="2000" dirty="0"/>
              <a:t>:</a:t>
            </a:r>
            <a:br>
              <a:rPr lang="en-US" sz="2000" dirty="0"/>
            </a:br>
            <a:endParaRPr lang="en-US" sz="2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34016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Spring boot on container -1/2 </a:t>
            </a:r>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2000" dirty="0"/>
              <a:t>Create an executable jar or war file using maven or </a:t>
            </a:r>
            <a:r>
              <a:rPr lang="en-US" sz="2000" dirty="0" err="1"/>
              <a:t>gradle</a:t>
            </a:r>
            <a:r>
              <a:rPr lang="en-US" sz="2000" dirty="0"/>
              <a:t> command</a:t>
            </a:r>
          </a:p>
          <a:p>
            <a:r>
              <a:rPr lang="en-US" sz="2000" dirty="0">
                <a:latin typeface="Times New Roman" charset="0"/>
                <a:ea typeface="Times New Roman" charset="0"/>
                <a:cs typeface="Times New Roman" charset="0"/>
              </a:rPr>
              <a:t>Now that we have an executable jar file lets create a </a:t>
            </a:r>
            <a:r>
              <a:rPr lang="en-US" sz="2000" dirty="0" err="1">
                <a:latin typeface="Times New Roman" charset="0"/>
                <a:ea typeface="Times New Roman" charset="0"/>
                <a:cs typeface="Times New Roman" charset="0"/>
              </a:rPr>
              <a:t>Dockerfile</a:t>
            </a:r>
            <a:r>
              <a:rPr lang="en-US" sz="2000" dirty="0">
                <a:latin typeface="Times New Roman" charset="0"/>
                <a:ea typeface="Times New Roman" charset="0"/>
                <a:cs typeface="Times New Roman" charset="0"/>
              </a:rPr>
              <a:t> inside the spring project root folder </a:t>
            </a:r>
            <a:r>
              <a:rPr lang="en-US" sz="2000" b="1" dirty="0">
                <a:latin typeface="Times New Roman" charset="0"/>
                <a:ea typeface="Times New Roman" charset="0"/>
                <a:cs typeface="Times New Roman" charset="0"/>
              </a:rPr>
              <a:t>[ MANDATORY ]</a:t>
            </a:r>
            <a:br>
              <a:rPr lang="en-US" sz="2000" dirty="0">
                <a:latin typeface="Times New Roman" charset="0"/>
                <a:ea typeface="Times New Roman" charset="0"/>
                <a:cs typeface="Times New Roman" charset="0"/>
              </a:rPr>
            </a:br>
            <a:r>
              <a:rPr lang="en-US" sz="2000" dirty="0">
                <a:latin typeface="Times New Roman" charset="0"/>
                <a:ea typeface="Times New Roman" charset="0"/>
                <a:cs typeface="Times New Roman" charset="0"/>
              </a:rPr>
              <a:t>If war</a:t>
            </a:r>
            <a:br>
              <a:rPr lang="en-US" sz="2000" dirty="0">
                <a:latin typeface="Times New Roman" charset="0"/>
                <a:ea typeface="Times New Roman" charset="0"/>
                <a:cs typeface="Times New Roman" charset="0"/>
              </a:rPr>
            </a:br>
            <a:r>
              <a:rPr lang="en-US" sz="2000" dirty="0">
                <a:latin typeface="Times New Roman" charset="0"/>
                <a:ea typeface="Times New Roman" charset="0"/>
                <a:cs typeface="Times New Roman" charset="0"/>
              </a:rPr>
              <a:t>FROM openjdk:8-jdk-alpine</a:t>
            </a:r>
            <a:br>
              <a:rPr lang="en-US" sz="2000" dirty="0">
                <a:latin typeface="Times New Roman" charset="0"/>
                <a:ea typeface="Times New Roman" charset="0"/>
                <a:cs typeface="Times New Roman" charset="0"/>
              </a:rPr>
            </a:br>
            <a:r>
              <a:rPr lang="en-US" sz="2000" dirty="0">
                <a:latin typeface="Times New Roman" charset="0"/>
                <a:ea typeface="Times New Roman" charset="0"/>
                <a:cs typeface="Times New Roman" charset="0"/>
              </a:rPr>
              <a:t>ARG JAR_FILE=target/*.war</a:t>
            </a:r>
            <a:br>
              <a:rPr lang="en-US" sz="2000" dirty="0">
                <a:latin typeface="Times New Roman" charset="0"/>
                <a:ea typeface="Times New Roman" charset="0"/>
                <a:cs typeface="Times New Roman" charset="0"/>
              </a:rPr>
            </a:br>
            <a:r>
              <a:rPr lang="en-US" sz="2000" dirty="0">
                <a:latin typeface="Times New Roman" charset="0"/>
                <a:ea typeface="Times New Roman" charset="0"/>
                <a:cs typeface="Times New Roman" charset="0"/>
              </a:rPr>
              <a:t>COPY ${JAR_FILE} </a:t>
            </a:r>
            <a:r>
              <a:rPr lang="en-US" sz="2000" dirty="0" err="1">
                <a:latin typeface="Times New Roman" charset="0"/>
                <a:ea typeface="Times New Roman" charset="0"/>
                <a:cs typeface="Times New Roman" charset="0"/>
              </a:rPr>
              <a:t>app.war</a:t>
            </a:r>
            <a:br>
              <a:rPr lang="en-US" sz="2000" dirty="0">
                <a:latin typeface="Times New Roman" charset="0"/>
                <a:ea typeface="Times New Roman" charset="0"/>
                <a:cs typeface="Times New Roman" charset="0"/>
              </a:rPr>
            </a:br>
            <a:r>
              <a:rPr lang="en-US" sz="2000" dirty="0">
                <a:latin typeface="Times New Roman" charset="0"/>
                <a:ea typeface="Times New Roman" charset="0"/>
                <a:cs typeface="Times New Roman" charset="0"/>
              </a:rPr>
              <a:t>EXPOSE 8086</a:t>
            </a:r>
            <a:br>
              <a:rPr lang="en-US" sz="2000" dirty="0">
                <a:latin typeface="Times New Roman" charset="0"/>
                <a:ea typeface="Times New Roman" charset="0"/>
                <a:cs typeface="Times New Roman" charset="0"/>
              </a:rPr>
            </a:br>
            <a:r>
              <a:rPr lang="en-US" sz="2000" dirty="0">
                <a:latin typeface="Times New Roman" charset="0"/>
                <a:ea typeface="Times New Roman" charset="0"/>
                <a:cs typeface="Times New Roman" charset="0"/>
              </a:rPr>
              <a:t>ENTRYPOINT ["java","-jar","/</a:t>
            </a:r>
            <a:r>
              <a:rPr lang="en-US" sz="2000" dirty="0" err="1">
                <a:latin typeface="Times New Roman" charset="0"/>
                <a:ea typeface="Times New Roman" charset="0"/>
                <a:cs typeface="Times New Roman" charset="0"/>
              </a:rPr>
              <a:t>app.war</a:t>
            </a:r>
            <a:r>
              <a:rPr lang="en-US" sz="2000" dirty="0">
                <a:latin typeface="Times New Roman" charset="0"/>
                <a:ea typeface="Times New Roman" charset="0"/>
                <a:cs typeface="Times New Roman" charset="0"/>
              </a:rPr>
              <a:t>"]</a:t>
            </a:r>
          </a:p>
          <a:p>
            <a:r>
              <a:rPr lang="en-US" sz="2000" dirty="0">
                <a:latin typeface="Times New Roman" charset="0"/>
                <a:ea typeface="Times New Roman" charset="0"/>
                <a:cs typeface="Times New Roman" charset="0"/>
              </a:rPr>
              <a:t>If jar</a:t>
            </a:r>
            <a:br>
              <a:rPr lang="en-US" sz="2000" dirty="0">
                <a:latin typeface="Times New Roman" charset="0"/>
                <a:ea typeface="Times New Roman" charset="0"/>
                <a:cs typeface="Times New Roman" charset="0"/>
              </a:rPr>
            </a:br>
            <a:r>
              <a:rPr lang="en-US" sz="2000" dirty="0">
                <a:latin typeface="Times New Roman" charset="0"/>
                <a:ea typeface="Times New Roman" charset="0"/>
                <a:cs typeface="Times New Roman" charset="0"/>
              </a:rPr>
              <a:t>FROM openjdk:8-jdk-alpine</a:t>
            </a:r>
            <a:br>
              <a:rPr lang="en-US" sz="2000" dirty="0">
                <a:latin typeface="Times New Roman" charset="0"/>
                <a:ea typeface="Times New Roman" charset="0"/>
                <a:cs typeface="Times New Roman" charset="0"/>
              </a:rPr>
            </a:br>
            <a:r>
              <a:rPr lang="en-US" sz="2000" dirty="0">
                <a:latin typeface="Times New Roman" charset="0"/>
                <a:ea typeface="Times New Roman" charset="0"/>
                <a:cs typeface="Times New Roman" charset="0"/>
              </a:rPr>
              <a:t>ARG JAR_FILE=target/*.jar</a:t>
            </a:r>
            <a:br>
              <a:rPr lang="en-US" sz="2000" dirty="0">
                <a:latin typeface="Times New Roman" charset="0"/>
                <a:ea typeface="Times New Roman" charset="0"/>
                <a:cs typeface="Times New Roman" charset="0"/>
              </a:rPr>
            </a:br>
            <a:r>
              <a:rPr lang="en-US" sz="2000" dirty="0">
                <a:latin typeface="Times New Roman" charset="0"/>
                <a:ea typeface="Times New Roman" charset="0"/>
                <a:cs typeface="Times New Roman" charset="0"/>
              </a:rPr>
              <a:t>COPY ${JAR_FILE} </a:t>
            </a:r>
            <a:r>
              <a:rPr lang="en-US" sz="2000" dirty="0" err="1">
                <a:latin typeface="Times New Roman" charset="0"/>
                <a:ea typeface="Times New Roman" charset="0"/>
                <a:cs typeface="Times New Roman" charset="0"/>
              </a:rPr>
              <a:t>app.jar</a:t>
            </a:r>
            <a:br>
              <a:rPr lang="en-US" sz="2000" dirty="0">
                <a:latin typeface="Times New Roman" charset="0"/>
                <a:ea typeface="Times New Roman" charset="0"/>
                <a:cs typeface="Times New Roman" charset="0"/>
              </a:rPr>
            </a:br>
            <a:r>
              <a:rPr lang="en-US" sz="2000" dirty="0">
                <a:latin typeface="Times New Roman" charset="0"/>
                <a:ea typeface="Times New Roman" charset="0"/>
                <a:cs typeface="Times New Roman" charset="0"/>
              </a:rPr>
              <a:t>EXPOSE 8086</a:t>
            </a:r>
            <a:br>
              <a:rPr lang="en-US" sz="2000" dirty="0">
                <a:latin typeface="Times New Roman" charset="0"/>
                <a:ea typeface="Times New Roman" charset="0"/>
                <a:cs typeface="Times New Roman" charset="0"/>
              </a:rPr>
            </a:br>
            <a:r>
              <a:rPr lang="en-US" sz="2000" dirty="0">
                <a:latin typeface="Times New Roman" charset="0"/>
                <a:ea typeface="Times New Roman" charset="0"/>
                <a:cs typeface="Times New Roman" charset="0"/>
              </a:rPr>
              <a:t>ENTRYPOINT ["java","-jar","/</a:t>
            </a:r>
            <a:r>
              <a:rPr lang="en-US" sz="2000" dirty="0" err="1">
                <a:latin typeface="Times New Roman" charset="0"/>
                <a:ea typeface="Times New Roman" charset="0"/>
                <a:cs typeface="Times New Roman" charset="0"/>
              </a:rPr>
              <a:t>app.jar</a:t>
            </a:r>
            <a:r>
              <a:rPr lang="en-US" sz="2000" dirty="0">
                <a:latin typeface="Times New Roman" charset="0"/>
                <a:ea typeface="Times New Roman" charset="0"/>
                <a:cs typeface="Times New Roman" charset="0"/>
              </a:rPr>
              <a:t>"]</a:t>
            </a:r>
          </a:p>
          <a:p>
            <a:endParaRPr lang="en-US" sz="2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84763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Spring boot on container -2/2 </a:t>
            </a:r>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2000" dirty="0"/>
              <a:t>docker build -t bootdocker:1 .</a:t>
            </a:r>
          </a:p>
          <a:p>
            <a:r>
              <a:rPr lang="en-US" sz="2000" dirty="0"/>
              <a:t>Make sure to include . at the end</a:t>
            </a:r>
          </a:p>
          <a:p>
            <a:r>
              <a:rPr lang="en-US" sz="2000" dirty="0"/>
              <a:t>Here, -t simply means tag followed by ' </a:t>
            </a:r>
            <a:r>
              <a:rPr lang="en-US" sz="2000" dirty="0" err="1"/>
              <a:t>name:tag</a:t>
            </a:r>
            <a:r>
              <a:rPr lang="en-US" sz="2000" dirty="0"/>
              <a:t> ' format.</a:t>
            </a:r>
            <a:br>
              <a:rPr lang="en-US" sz="2000" dirty="0"/>
            </a:br>
            <a:r>
              <a:rPr lang="en-US" sz="2000" dirty="0"/>
              <a:t>docker images = will show the latest image created</a:t>
            </a:r>
          </a:p>
          <a:p>
            <a:r>
              <a:rPr lang="en-US" sz="2000" dirty="0"/>
              <a:t>Run Docker container using the image built</a:t>
            </a:r>
          </a:p>
          <a:p>
            <a:r>
              <a:rPr lang="en-US" sz="2000" dirty="0"/>
              <a:t>$ docker run -d --name </a:t>
            </a:r>
            <a:r>
              <a:rPr lang="en-US" sz="2000" dirty="0" err="1"/>
              <a:t>bootdocker</a:t>
            </a:r>
            <a:r>
              <a:rPr lang="en-US" sz="2000" dirty="0"/>
              <a:t> -p 8080:8080 bootdocker:1</a:t>
            </a:r>
          </a:p>
          <a:p>
            <a:r>
              <a:rPr lang="en-US" sz="2000" dirty="0"/>
              <a:t>To check if image running. </a:t>
            </a:r>
            <a:r>
              <a:rPr lang="en-US" sz="2000" dirty="0" err="1"/>
              <a:t>bootdocker</a:t>
            </a:r>
            <a:r>
              <a:rPr lang="en-US" sz="2000" dirty="0"/>
              <a:t> is the container name</a:t>
            </a:r>
            <a:br>
              <a:rPr lang="en-US" sz="2000" dirty="0"/>
            </a:br>
            <a:r>
              <a:rPr lang="en-US" sz="2000" dirty="0"/>
              <a:t>docker logs -f </a:t>
            </a:r>
            <a:r>
              <a:rPr lang="en-US" sz="2000" dirty="0" err="1"/>
              <a:t>bootdocker</a:t>
            </a:r>
            <a:endParaRPr lang="en-US" sz="2000" dirty="0"/>
          </a:p>
          <a:p>
            <a:r>
              <a:rPr lang="en-US" sz="2000" dirty="0"/>
              <a:t>Now access spring application on localhost:8080. It should be working.</a:t>
            </a:r>
          </a:p>
          <a:p>
            <a:r>
              <a:rPr lang="en-US" sz="2000" dirty="0"/>
              <a:t>docker tag &lt;</a:t>
            </a:r>
            <a:r>
              <a:rPr lang="en-US" sz="2000" dirty="0" err="1"/>
              <a:t>imagename</a:t>
            </a:r>
            <a:r>
              <a:rPr lang="en-US" sz="2000" dirty="0"/>
              <a:t>&gt; &lt;</a:t>
            </a:r>
            <a:r>
              <a:rPr lang="en-US" sz="2000" dirty="0" err="1"/>
              <a:t>docker_id</a:t>
            </a:r>
            <a:r>
              <a:rPr lang="en-US" sz="2000" dirty="0"/>
              <a:t>&gt;/&lt;</a:t>
            </a:r>
            <a:r>
              <a:rPr lang="en-US" sz="2000" dirty="0" err="1"/>
              <a:t>tagname</a:t>
            </a:r>
            <a:r>
              <a:rPr lang="en-US" sz="2000" dirty="0"/>
              <a:t>&gt;</a:t>
            </a:r>
            <a:br>
              <a:rPr lang="en-US" sz="2000" dirty="0"/>
            </a:br>
            <a:r>
              <a:rPr lang="en-US" sz="2000" dirty="0"/>
              <a:t>docker tag </a:t>
            </a:r>
            <a:r>
              <a:rPr lang="en-US" sz="2000" dirty="0" err="1"/>
              <a:t>bootdocker</a:t>
            </a:r>
            <a:r>
              <a:rPr lang="en-US" sz="2000" dirty="0"/>
              <a:t> </a:t>
            </a:r>
            <a:r>
              <a:rPr lang="en-US" sz="2000"/>
              <a:t>shalinimittal/ </a:t>
            </a:r>
            <a:r>
              <a:rPr lang="en-US" sz="2000" dirty="0" err="1"/>
              <a:t>bootdocker</a:t>
            </a:r>
            <a:endParaRPr lang="en-US" sz="2000" dirty="0"/>
          </a:p>
          <a:p>
            <a:r>
              <a:rPr lang="en-US" sz="2000" dirty="0"/>
              <a:t>docker push </a:t>
            </a:r>
            <a:r>
              <a:rPr lang="en-US" sz="2000" dirty="0" err="1"/>
              <a:t>ericgoebelbecker</a:t>
            </a:r>
            <a:r>
              <a:rPr lang="en-US" sz="2000" dirty="0"/>
              <a:t>/</a:t>
            </a:r>
            <a:r>
              <a:rPr lang="en-US" sz="2000" dirty="0" err="1"/>
              <a:t>bootdocker</a:t>
            </a:r>
            <a:endParaRPr lang="en-US" sz="2000" dirty="0"/>
          </a:p>
          <a:p>
            <a:endParaRPr lang="en-US" sz="2000" dirty="0"/>
          </a:p>
        </p:txBody>
      </p:sp>
    </p:spTree>
    <p:extLst>
      <p:ext uri="{BB962C8B-B14F-4D97-AF65-F5344CB8AC3E}">
        <p14:creationId xmlns:p14="http://schemas.microsoft.com/office/powerpoint/2010/main" val="846763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2.xml><?xml version="1.0" encoding="utf-8"?>
<ds:datastoreItem xmlns:ds="http://schemas.openxmlformats.org/officeDocument/2006/customXml" ds:itemID="{B0006A50-4E7D-423B-9555-E21005059E29}">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5b0b727f-9d55-4674-90df-9368557459d7"/>
    <ds:schemaRef ds:uri="http://schemas.microsoft.com/office/infopath/2007/PartnerControls"/>
    <ds:schemaRef ds:uri="http://purl.org/dc/dcmitype/"/>
    <ds:schemaRef ds:uri="3f0a5add-00cc-4c5e-8a54-6b524d8608b8"/>
    <ds:schemaRef ds:uri="http://www.w3.org/XML/1998/namespace"/>
  </ds:schemaRefs>
</ds:datastoreItem>
</file>

<file path=customXml/itemProps3.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CT_Core_Java_OOP</Template>
  <TotalTime>18793</TotalTime>
  <Words>3297</Words>
  <Application>Microsoft Macintosh PowerPoint</Application>
  <PresentationFormat>On-screen Show (4:3)</PresentationFormat>
  <Paragraphs>175</Paragraphs>
  <Slides>20</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Courier New</vt:lpstr>
      <vt:lpstr>Times New Roman</vt:lpstr>
      <vt:lpstr>Wingdings</vt:lpstr>
      <vt:lpstr>CT_Core_Java_OOP</vt:lpstr>
      <vt:lpstr>Create Docker Image</vt:lpstr>
      <vt:lpstr>Docker Images</vt:lpstr>
      <vt:lpstr>DockerFILE</vt:lpstr>
      <vt:lpstr>DockerFILE basics</vt:lpstr>
      <vt:lpstr>Create a Docker Image?</vt:lpstr>
      <vt:lpstr>Build a Docker Image?</vt:lpstr>
      <vt:lpstr>Run custom image</vt:lpstr>
      <vt:lpstr>Deploy Spring boot on container -1/2 </vt:lpstr>
      <vt:lpstr>Deploy Spring boot on container -2/2 </vt:lpstr>
      <vt:lpstr>Basic Dockerfile Instructions</vt:lpstr>
      <vt:lpstr>From</vt:lpstr>
      <vt:lpstr>Copy vs add</vt:lpstr>
      <vt:lpstr>ENV</vt:lpstr>
      <vt:lpstr>RUN</vt:lpstr>
      <vt:lpstr>VOLUME</vt:lpstr>
      <vt:lpstr>WORKDIR</vt:lpstr>
      <vt:lpstr>CMD and ENTRYPOINT</vt:lpstr>
      <vt:lpstr>References</vt:lpstr>
      <vt:lpstr>Any Question ?</vt:lpstr>
      <vt:lpstr> 7738460004  shalini06mittal@gmail.com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1830</cp:revision>
  <dcterms:created xsi:type="dcterms:W3CDTF">2014-09-30T12:24:12Z</dcterms:created>
  <dcterms:modified xsi:type="dcterms:W3CDTF">2022-10-09T18:42:02Z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