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1" r:id="rId5"/>
    <p:sldId id="281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8" r:id="rId15"/>
    <p:sldId id="393" r:id="rId16"/>
    <p:sldId id="410" r:id="rId17"/>
    <p:sldId id="411" r:id="rId18"/>
    <p:sldId id="412" r:id="rId19"/>
    <p:sldId id="413" r:id="rId20"/>
    <p:sldId id="414" r:id="rId21"/>
    <p:sldId id="415" r:id="rId22"/>
    <p:sldId id="409" r:id="rId23"/>
    <p:sldId id="322" r:id="rId24"/>
    <p:sldId id="323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281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8"/>
            <p14:sldId id="393"/>
            <p14:sldId id="410"/>
            <p14:sldId id="411"/>
            <p14:sldId id="412"/>
            <p14:sldId id="413"/>
            <p14:sldId id="414"/>
            <p14:sldId id="415"/>
            <p14:sldId id="409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9" autoAdjust="0"/>
    <p:restoredTop sz="94717"/>
  </p:normalViewPr>
  <p:slideViewPr>
    <p:cSldViewPr>
      <p:cViewPr varScale="1">
        <p:scale>
          <a:sx n="107" d="100"/>
          <a:sy n="107" d="100"/>
        </p:scale>
        <p:origin x="124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16/09/22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9/16/22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codingcompiler.com</a:t>
            </a:r>
            <a:r>
              <a:rPr lang="en-US" dirty="0"/>
              <a:t>/java-11-tutorial/</a:t>
            </a:r>
          </a:p>
          <a:p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comes from the desire to not have to explicitly specify a type, but nevertheless to be able to define the parameter definitively or to add annotations. Of course, this is not possible if the lambda version is used completely without a type. Here it is possible </a:t>
            </a:r>
            <a:r>
              <a:rPr lang="en-IN" dirty="0" err="1"/>
              <a:t>var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dispense with the explicit type specification, but to be able to provide further information. This is </a:t>
            </a:r>
            <a:r>
              <a:rPr lang="en-IN" dirty="0"/>
              <a:t>@</a:t>
            </a:r>
            <a:r>
              <a:rPr lang="en-IN" dirty="0" err="1"/>
              <a:t>NonNull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clarified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the annotation below 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1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7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6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2398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576516"/>
            <a:ext cx="8530118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99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174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11/" TargetMode="External"/><Relationship Id="rId2" Type="http://schemas.openxmlformats.org/officeDocument/2006/relationships/hyperlink" Target="https://www.baeldung.com/java-11-new-features#7-nest-based-access-contro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aeldung.com/java-9-modularity" TargetMode="External"/><Relationship Id="rId4" Type="http://schemas.openxmlformats.org/officeDocument/2006/relationships/hyperlink" Target="https://codingcompiler.com/17-new-features-in-java-11-jdk-11-featur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doinjava.com/java8/java-streams-by-examp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r>
              <a:rPr lang="en-US" b="1" dirty="0"/>
              <a:t>Core Java – IO vs NIO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610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IN" sz="2000" dirty="0"/>
              <a:t>The new HTTP client from the </a:t>
            </a:r>
            <a:r>
              <a:rPr lang="en-IN" sz="2000" dirty="0" err="1"/>
              <a:t>java.net.http</a:t>
            </a:r>
            <a:r>
              <a:rPr lang="en-IN" sz="2000" dirty="0"/>
              <a:t> package was introduced in Java 9. It has now become a standard feature in Java 11.</a:t>
            </a:r>
          </a:p>
          <a:p>
            <a:pPr fontAlgn="base"/>
            <a:r>
              <a:rPr lang="en-IN" sz="2000" dirty="0"/>
              <a:t>The new HTTP API improves overall performance and provides support for both HTTP/1.1 and HTTP/2:</a:t>
            </a:r>
            <a:br>
              <a:rPr lang="en-IN" sz="2000" dirty="0"/>
            </a:br>
            <a:endParaRPr lang="en-IN" sz="2000" dirty="0"/>
          </a:p>
          <a:p>
            <a:pPr marL="0" indent="0" fontAlgn="base">
              <a:buNone/>
            </a:pPr>
            <a:r>
              <a:rPr lang="en-IN" sz="2000" dirty="0"/>
              <a:t>	</a:t>
            </a:r>
            <a:r>
              <a:rPr lang="en-IN" sz="2000" dirty="0" err="1"/>
              <a:t>HttpClient</a:t>
            </a:r>
            <a:r>
              <a:rPr lang="en-IN" sz="2000" dirty="0"/>
              <a:t> </a:t>
            </a:r>
            <a:r>
              <a:rPr lang="en-IN" sz="2000" dirty="0" err="1"/>
              <a:t>httpClient</a:t>
            </a:r>
            <a:r>
              <a:rPr lang="en-IN" sz="2000" dirty="0"/>
              <a:t> = </a:t>
            </a:r>
            <a:r>
              <a:rPr lang="en-IN" sz="2000" dirty="0" err="1"/>
              <a:t>HttpClient.newBuilder</a:t>
            </a:r>
            <a:r>
              <a:rPr lang="en-IN" sz="2000" dirty="0"/>
              <a:t>() 	</a:t>
            </a:r>
          </a:p>
          <a:p>
            <a:pPr marL="0" indent="0" fontAlgn="base">
              <a:buNone/>
            </a:pPr>
            <a:r>
              <a:rPr lang="en-IN" sz="2000" dirty="0"/>
              <a:t>			.version(HttpClient.Version.HTTP_2) </a:t>
            </a:r>
          </a:p>
          <a:p>
            <a:pPr marL="0" indent="0" fontAlgn="base">
              <a:buNone/>
            </a:pPr>
            <a:r>
              <a:rPr lang="en-IN" sz="2000" dirty="0"/>
              <a:t>			.</a:t>
            </a:r>
            <a:r>
              <a:rPr lang="en-IN" sz="2000" dirty="0" err="1"/>
              <a:t>connectTimeout</a:t>
            </a:r>
            <a:r>
              <a:rPr lang="en-IN" sz="2000" dirty="0"/>
              <a:t>(</a:t>
            </a:r>
            <a:r>
              <a:rPr lang="en-IN" sz="2000" dirty="0" err="1"/>
              <a:t>Duration.ofSeconds</a:t>
            </a:r>
            <a:r>
              <a:rPr lang="en-IN" sz="2000" dirty="0"/>
              <a:t>(20)) </a:t>
            </a:r>
          </a:p>
          <a:p>
            <a:pPr marL="0" indent="0" fontAlgn="base">
              <a:buNone/>
            </a:pPr>
            <a:r>
              <a:rPr lang="en-IN" sz="2000" dirty="0"/>
              <a:t>			.build(); 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 err="1"/>
              <a:t>HttpRequest</a:t>
            </a:r>
            <a:r>
              <a:rPr lang="en-IN" sz="2000" dirty="0"/>
              <a:t> </a:t>
            </a:r>
            <a:r>
              <a:rPr lang="en-IN" sz="2000" dirty="0" err="1"/>
              <a:t>httpRequest</a:t>
            </a:r>
            <a:r>
              <a:rPr lang="en-IN" sz="2000" dirty="0"/>
              <a:t> = </a:t>
            </a:r>
            <a:r>
              <a:rPr lang="en-IN" sz="2000" dirty="0" err="1"/>
              <a:t>HttpRequest.newBuilder</a:t>
            </a:r>
            <a:r>
              <a:rPr lang="en-IN" sz="2000" dirty="0"/>
              <a:t>() .GET() </a:t>
            </a:r>
          </a:p>
          <a:p>
            <a:pPr marL="0" indent="0" fontAlgn="base">
              <a:buNone/>
            </a:pPr>
            <a:r>
              <a:rPr lang="en-IN" sz="2000" dirty="0"/>
              <a:t>		.</a:t>
            </a:r>
            <a:r>
              <a:rPr lang="en-IN" sz="2000" dirty="0" err="1"/>
              <a:t>uri</a:t>
            </a:r>
            <a:r>
              <a:rPr lang="en-IN" sz="2000" dirty="0"/>
              <a:t>(</a:t>
            </a:r>
            <a:r>
              <a:rPr lang="en-IN" sz="2000" dirty="0" err="1"/>
              <a:t>URI.create</a:t>
            </a:r>
            <a:r>
              <a:rPr lang="en-IN" sz="2000" dirty="0"/>
              <a:t>("http://localhost:" + port)) .build(); </a:t>
            </a:r>
          </a:p>
          <a:p>
            <a:pPr marL="0" indent="0" fontAlgn="base">
              <a:buNone/>
            </a:pPr>
            <a:r>
              <a:rPr lang="en-IN" sz="2000" dirty="0"/>
              <a:t>	</a:t>
            </a:r>
            <a:r>
              <a:rPr lang="en-IN" sz="2000" dirty="0" err="1"/>
              <a:t>HttpResponse</a:t>
            </a:r>
            <a:r>
              <a:rPr lang="en-IN" sz="2000" dirty="0"/>
              <a:t> </a:t>
            </a:r>
            <a:r>
              <a:rPr lang="en-IN" sz="2000" dirty="0" err="1"/>
              <a:t>httpResponse</a:t>
            </a:r>
            <a:r>
              <a:rPr lang="en-IN" sz="2000" dirty="0"/>
              <a:t> = </a:t>
            </a:r>
            <a:r>
              <a:rPr lang="en-IN" sz="2000" dirty="0" err="1"/>
              <a:t>httpClient.send</a:t>
            </a:r>
            <a:r>
              <a:rPr lang="en-IN" sz="2000" dirty="0"/>
              <a:t>(</a:t>
            </a:r>
            <a:r>
              <a:rPr lang="en-IN" sz="2000" dirty="0" err="1"/>
              <a:t>httpRequest</a:t>
            </a:r>
            <a:r>
              <a:rPr lang="en-IN" sz="2000" dirty="0"/>
              <a:t>, </a:t>
            </a:r>
          </a:p>
          <a:p>
            <a:pPr marL="0" indent="0" fontAlgn="base">
              <a:buNone/>
            </a:pPr>
            <a:r>
              <a:rPr lang="en-IN" sz="2000" dirty="0"/>
              <a:t>				</a:t>
            </a:r>
            <a:r>
              <a:rPr lang="en-IN" sz="2000" dirty="0" err="1"/>
              <a:t>HttpResponse.BodyHandlers.ofString</a:t>
            </a:r>
            <a:r>
              <a:rPr lang="en-IN" sz="2000" dirty="0"/>
              <a:t>()); </a:t>
            </a:r>
          </a:p>
          <a:p>
            <a:pPr marL="0" indent="0" fontAlgn="base">
              <a:buNone/>
            </a:pPr>
            <a:r>
              <a:rPr lang="en-IN" sz="2000" dirty="0"/>
              <a:t>	</a:t>
            </a:r>
            <a:r>
              <a:rPr lang="en-IN" sz="2000" dirty="0" err="1"/>
              <a:t>assertThat</a:t>
            </a:r>
            <a:r>
              <a:rPr lang="en-IN" sz="2000" dirty="0"/>
              <a:t>(</a:t>
            </a:r>
            <a:r>
              <a:rPr lang="en-IN" sz="2000" dirty="0" err="1"/>
              <a:t>httpResponse.body</a:t>
            </a:r>
            <a:r>
              <a:rPr lang="en-IN" sz="2000" dirty="0"/>
              <a:t>()).</a:t>
            </a:r>
            <a:r>
              <a:rPr lang="en-IN" sz="2000" dirty="0" err="1"/>
              <a:t>isEqualTo</a:t>
            </a:r>
            <a:r>
              <a:rPr lang="en-IN" sz="2000" dirty="0"/>
              <a:t>("Hello from the server!");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C4BE7-AFDF-8938-B537-33F575121AA5}"/>
              </a:ext>
            </a:extLst>
          </p:cNvPr>
          <p:cNvSpPr txBox="1"/>
          <p:nvPr/>
        </p:nvSpPr>
        <p:spPr>
          <a:xfrm>
            <a:off x="1676400" y="6153834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reflectoring.io</a:t>
            </a:r>
            <a:r>
              <a:rPr lang="en-US" dirty="0"/>
              <a:t>/comparison-of-java-http-clients/</a:t>
            </a:r>
          </a:p>
        </p:txBody>
      </p:sp>
    </p:spTree>
    <p:extLst>
      <p:ext uri="{BB962C8B-B14F-4D97-AF65-F5344CB8AC3E}">
        <p14:creationId xmlns:p14="http://schemas.microsoft.com/office/powerpoint/2010/main" val="98759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Java files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610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IN" sz="2000" dirty="0"/>
              <a:t>A major change in this version is that we don't need to compile the Java source files with </a:t>
            </a:r>
            <a:r>
              <a:rPr lang="en-IN" sz="2000" dirty="0" err="1"/>
              <a:t>javac</a:t>
            </a:r>
            <a:r>
              <a:rPr lang="en-IN" sz="2000" dirty="0"/>
              <a:t> explicitly anymore:</a:t>
            </a:r>
          </a:p>
          <a:p>
            <a:pPr marL="0" indent="0" fontAlgn="base">
              <a:buNone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/>
              <a:t>	</a:t>
            </a:r>
            <a:r>
              <a:rPr lang="en-IN" sz="2000" dirty="0" err="1"/>
              <a:t>javac</a:t>
            </a:r>
            <a:r>
              <a:rPr lang="en-IN" sz="2000" dirty="0"/>
              <a:t> </a:t>
            </a:r>
            <a:r>
              <a:rPr lang="en-IN" sz="2000" dirty="0" err="1"/>
              <a:t>HelloWorld.java</a:t>
            </a:r>
            <a:r>
              <a:rPr lang="en-IN" sz="2000" dirty="0"/>
              <a:t> $ </a:t>
            </a:r>
          </a:p>
          <a:p>
            <a:pPr marL="0" indent="0" fontAlgn="base">
              <a:buNone/>
            </a:pPr>
            <a:r>
              <a:rPr lang="en-IN" sz="2000" dirty="0"/>
              <a:t>	java HelloWorld Hello Java 8!</a:t>
            </a:r>
          </a:p>
          <a:p>
            <a:pPr marL="0" indent="0" fontAlgn="base">
              <a:buNone/>
            </a:pPr>
            <a:r>
              <a:rPr lang="en-IN" sz="2000" dirty="0"/>
              <a:t>	Instead</a:t>
            </a:r>
            <a:r>
              <a:rPr lang="en-IN" sz="2000"/>
              <a:t>, we </a:t>
            </a:r>
            <a:r>
              <a:rPr lang="en-IN" sz="2000" dirty="0"/>
              <a:t>can directly run the file using the java command:</a:t>
            </a:r>
          </a:p>
          <a:p>
            <a:pPr marL="0" indent="0" fontAlgn="base">
              <a:buNone/>
            </a:pPr>
            <a:r>
              <a:rPr lang="en-IN" sz="2000" dirty="0"/>
              <a:t>	java </a:t>
            </a:r>
            <a:r>
              <a:rPr lang="en-IN" sz="2000" dirty="0" err="1"/>
              <a:t>HelloWorld.java</a:t>
            </a:r>
            <a:r>
              <a:rPr lang="en-IN" sz="2000" dirty="0"/>
              <a:t> Hello Java 11!</a:t>
            </a:r>
          </a:p>
        </p:txBody>
      </p:sp>
    </p:spTree>
    <p:extLst>
      <p:ext uri="{BB962C8B-B14F-4D97-AF65-F5344CB8AC3E}">
        <p14:creationId xmlns:p14="http://schemas.microsoft.com/office/powerpoint/2010/main" val="23984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Source File Structure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08013"/>
            <a:ext cx="8153400" cy="4875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There can be only one public class per source code file.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If there is a public class in a file, the name of the file must match the name of the public class. 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For example, a class declared as public class Dog { } must be in a source code file named 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Dog.java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If the class is part of a package, the package statement must be the first line in the source code file, before any import statements that may be present.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 file can have more than one non-public class.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Files with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non~public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classes can have a name that does not match any of the classes in the file</a:t>
            </a:r>
          </a:p>
          <a:p>
            <a:pPr fontAlgn="base">
              <a:spcAft>
                <a:spcPct val="0"/>
              </a:spcAft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3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688144"/>
            <a:ext cx="8153400" cy="39149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9 introduces a new level of abstraction above packages, formally known as the Java Platform Module System (JPMS), or “Modules” for short.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 Module is a group of closely related packages and resources along with a new module descriptor file.</a:t>
            </a: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it's a “package of Java Packages” abstraction that allows us to make our code even more reusable.</a:t>
            </a:r>
          </a:p>
          <a:p>
            <a:pPr marL="0" indent="0">
              <a:buNone/>
            </a:pP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of Module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651211"/>
            <a:ext cx="8153400" cy="39887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Packages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: The packages inside a module are identical to the Java packages we've been using since the inception of Java.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When we create a module, we organize the code internally in packages just like we previously did with any other project.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Aside from organizing our code, packages are used to determine what code is publicly accessible outside of the module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Resources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: Each module is responsible for its resources, like media or configuration files.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3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7407" y="1524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Module Descriptor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826222"/>
            <a:ext cx="8153400" cy="605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When we create a module, we include a descriptor file that defines several aspects of our new module: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Name – the name of our module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Dependencies – a list of other modules that this module depends on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Public Packages – a list of all packages we want accessible from outside the module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Services Offered – we can provide service implementations that can be consumed by other modules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Services Consumed – allows the current module to be a consumer of a service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Reflection Permissions – explicitly allows other classes to use reflection to access the private members of a package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list all packages we want to be public because by default all packages are module private.</a:t>
            </a:r>
          </a:p>
        </p:txBody>
      </p:sp>
    </p:spTree>
    <p:extLst>
      <p:ext uri="{BB962C8B-B14F-4D97-AF65-F5344CB8AC3E}">
        <p14:creationId xmlns:p14="http://schemas.microsoft.com/office/powerpoint/2010/main" val="15136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7407" y="1524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Default Module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417153"/>
            <a:ext cx="8153400" cy="4875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I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install Java 9, we can see that the JDK now has a new structure.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have taken all the original packages and moved them into the new module system.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see what these modules are by typing into the command line: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--list-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modulesThese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modules are split into four major groups: java,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javafx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and Oracle.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 modules are the implementation classes for the core SE Language Specification.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javafx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modules are the FX UI libraries.</a:t>
            </a:r>
          </a:p>
          <a:p>
            <a:pPr fontAlgn="base">
              <a:spcAft>
                <a:spcPct val="0"/>
              </a:spcAft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7407" y="1524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Module Declarations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232487"/>
            <a:ext cx="8153400" cy="5244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set up a module, we need to put a special file at the root of our packages named module-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info.java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file is known as the module descriptor and contains all of the data needed to build and use our new module.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construct the module with a declaration whose body is either empty or made up of module directives: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myModuleName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// all directives are optional }We start the module declaration with the module keyword, and we follow that with the name of the module.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module will work with this declaration, but we'll commonly need more information.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is where the module directives come in.</a:t>
            </a:r>
          </a:p>
          <a:p>
            <a:pPr fontAlgn="base">
              <a:spcAft>
                <a:spcPct val="0"/>
              </a:spcAft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3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7407" y="152400"/>
            <a:ext cx="6629400" cy="609599"/>
          </a:xfrm>
        </p:spPr>
        <p:txBody>
          <a:bodyPr>
            <a:normAutofit/>
          </a:bodyPr>
          <a:lstStyle/>
          <a:p>
            <a:r>
              <a:rPr lang="en-US" dirty="0"/>
              <a:t>Module Directives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143000"/>
            <a:ext cx="8153400" cy="2733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Requires : allows us to declare module dependencies:</a:t>
            </a:r>
            <a:b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module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+mn-lt"/>
              </a:rPr>
              <a:t>my.module</a:t>
            </a:r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 { requires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+mn-lt"/>
              </a:rPr>
              <a:t>module.name</a:t>
            </a:r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; }</a:t>
            </a:r>
          </a:p>
          <a:p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Exports : By default, a module doesn't expose any of its API to other modules. This strong encapsulation was one of the key motivators for creating the module system in the first place.</a:t>
            </a:r>
            <a:b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module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+mn-lt"/>
              </a:rPr>
              <a:t>my.module</a:t>
            </a:r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 { exports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+mn-lt"/>
              </a:rPr>
              <a:t>com.my.package.name</a:t>
            </a:r>
            <a:r>
              <a:rPr lang="en-IN" sz="2400" i="0" dirty="0">
                <a:solidFill>
                  <a:srgbClr val="000000"/>
                </a:solidFill>
                <a:effectLst/>
                <a:latin typeface="+mn-lt"/>
              </a:rPr>
              <a:t>; }</a:t>
            </a:r>
          </a:p>
          <a:p>
            <a:endParaRPr lang="en-IN" sz="240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2205209"/>
            <a:ext cx="8153400" cy="2880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  <a:hlinkClick r:id="rId2"/>
              </a:rPr>
              <a:t>https://www.baeldung.com/java-11-new-features#7-nest-based-access-control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  <a:hlinkClick r:id="rId3"/>
              </a:rPr>
              <a:t>https://howtodoinjava.com/java11/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  <a:hlinkClick r:id="rId4"/>
              </a:rPr>
              <a:t>https://codingcompiler.com/17-new-features-in-java-11-jdk-11-features/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  <a:hlinkClick r:id="rId5"/>
              </a:rPr>
              <a:t>https://www.baeldung.com/java-9-modularity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8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3450" y="838200"/>
            <a:ext cx="7296150" cy="5791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latin typeface="+mj-lt"/>
              </a:rPr>
              <a:t>Developer Features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String methods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File Methods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Collection to an array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Not predicate method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Local variable syntax for lambda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Http Client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Nest Based Access Control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Running java files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Modules</a:t>
            </a:r>
          </a:p>
          <a:p>
            <a:pPr lvl="1">
              <a:spcBef>
                <a:spcPts val="0"/>
              </a:spcBef>
            </a:pPr>
            <a:endParaRPr lang="en-US" sz="16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+mj-lt"/>
              </a:rPr>
              <a:t>Performance Enhancements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Dynamic File Constants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Improved Arch64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No-Op Garbage Collector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+mj-lt"/>
              </a:rPr>
              <a:t>Flight Recorder</a:t>
            </a:r>
          </a:p>
          <a:p>
            <a:pPr lvl="1">
              <a:spcBef>
                <a:spcPts val="0"/>
              </a:spcBef>
            </a:pPr>
            <a:endParaRPr lang="en-US" sz="1600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1600" dirty="0">
              <a:latin typeface="+mj-lt"/>
            </a:endParaRPr>
          </a:p>
          <a:p>
            <a:pPr marL="0" lvl="1" indent="0">
              <a:spcBef>
                <a:spcPts val="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425" y="2941183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2050" name="Picture 2" descr="C:\Users\anurags\Desktop\ind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2971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11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Oracle released Java 11 in September 2018, only 6 months after its predecessor, version 10.</a:t>
            </a:r>
          </a:p>
          <a:p>
            <a:r>
              <a:rPr lang="en-US" dirty="0"/>
              <a:t>Java 11 is the first long-term support (LTS) release after Java 8. Oracle also stopped supporting Java 8 in January 2019. As a consequence, a lot of us will upgrade to Java 11.</a:t>
            </a:r>
          </a:p>
          <a:p>
            <a:r>
              <a:rPr lang="en-US" dirty="0"/>
              <a:t>Java 10 was the last free Oracle JDK release that we could use commercially without a license. Starting with Java 11, there's no free long-term support (LTS) from Oracle.</a:t>
            </a:r>
          </a:p>
          <a:p>
            <a:r>
              <a:rPr lang="en-US" dirty="0"/>
              <a:t>Thankfully, Oracle continues to provide Open JDK releases, which we can download and use without charge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1/2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String.repeat</a:t>
            </a:r>
            <a:r>
              <a:rPr lang="en-US" b="1" dirty="0"/>
              <a:t>(Integer) : </a:t>
            </a:r>
            <a:r>
              <a:rPr lang="en-US" dirty="0"/>
              <a:t>This method simply repeats a string n times. It returns a string whose value is the concatenation of given string repeated N times.</a:t>
            </a:r>
          </a:p>
          <a:p>
            <a:r>
              <a:rPr lang="en-US" dirty="0"/>
              <a:t>If this string is empty or count is zero then the empty string is returned.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"1".repeat(5);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    //11111</a:t>
            </a:r>
          </a:p>
          <a:p>
            <a:pPr fontAlgn="base"/>
            <a:r>
              <a:rPr lang="en-IN" b="1" dirty="0" err="1"/>
              <a:t>String.isBlank</a:t>
            </a:r>
            <a:r>
              <a:rPr lang="en-IN" b="1" dirty="0"/>
              <a:t>() : </a:t>
            </a:r>
            <a:r>
              <a:rPr lang="en-IN" dirty="0"/>
              <a:t>This method indicates whether a string is empty or contains only white-spaces. Previously, we have been using it from Apache’s </a:t>
            </a:r>
            <a:r>
              <a:rPr lang="en-IN" dirty="0" err="1"/>
              <a:t>StringUtils.java</a:t>
            </a:r>
            <a:br>
              <a:rPr lang="en-IN" dirty="0"/>
            </a:br>
            <a:r>
              <a:rPr lang="en-IN" dirty="0"/>
              <a:t>"1".isBlank();  //false </a:t>
            </a:r>
            <a:br>
              <a:rPr lang="en-IN" dirty="0"/>
            </a:br>
            <a:r>
              <a:rPr lang="en-IN" dirty="0"/>
              <a:t> "".</a:t>
            </a:r>
            <a:r>
              <a:rPr lang="en-IN" dirty="0" err="1"/>
              <a:t>isBlank</a:t>
            </a:r>
            <a:r>
              <a:rPr lang="en-IN" dirty="0"/>
              <a:t>();   //true</a:t>
            </a:r>
            <a:br>
              <a:rPr lang="en-IN" dirty="0"/>
            </a:br>
            <a:r>
              <a:rPr lang="en-IN" dirty="0"/>
              <a:t> "    ".</a:t>
            </a:r>
            <a:r>
              <a:rPr lang="en-IN" dirty="0" err="1"/>
              <a:t>isBlank</a:t>
            </a:r>
            <a:r>
              <a:rPr lang="en-IN" dirty="0"/>
              <a:t>();   //true</a:t>
            </a:r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– 2/2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410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fontAlgn="base"/>
            <a:r>
              <a:rPr lang="en-IN" b="1" dirty="0" err="1"/>
              <a:t>String.strip</a:t>
            </a:r>
            <a:r>
              <a:rPr lang="en-IN" b="1" dirty="0"/>
              <a:t>() : </a:t>
            </a:r>
            <a:r>
              <a:rPr lang="en-IN" dirty="0"/>
              <a:t>This method takes care of removing leading and trailing white-spaces. We can be even more specific by removing just the leading characters by using </a:t>
            </a:r>
            <a:r>
              <a:rPr lang="en-IN" dirty="0" err="1"/>
              <a:t>String.stripLeading</a:t>
            </a:r>
            <a:r>
              <a:rPr lang="en-IN" dirty="0"/>
              <a:t>() or just the trailing characters by using </a:t>
            </a:r>
            <a:r>
              <a:rPr lang="en-IN" dirty="0" err="1"/>
              <a:t>String.stripTrailing</a:t>
            </a:r>
            <a:r>
              <a:rPr lang="en-IN" dirty="0"/>
              <a:t>()</a:t>
            </a:r>
            <a:r>
              <a:rPr lang="en-US" dirty="0"/>
              <a:t>.</a:t>
            </a:r>
            <a:br>
              <a:rPr lang="en-US" dirty="0"/>
            </a:br>
            <a:r>
              <a:rPr lang="en-IN" dirty="0"/>
              <a:t>"   hi  ".strip();  //"hi" </a:t>
            </a:r>
          </a:p>
          <a:p>
            <a:pPr marL="0" indent="0" fontAlgn="base">
              <a:buNone/>
            </a:pPr>
            <a:r>
              <a:rPr lang="en-IN" dirty="0"/>
              <a:t>       "   hi  ".</a:t>
            </a:r>
            <a:r>
              <a:rPr lang="en-IN" dirty="0" err="1"/>
              <a:t>stripLeading</a:t>
            </a:r>
            <a:r>
              <a:rPr lang="en-IN" dirty="0"/>
              <a:t>();    //"hi   "</a:t>
            </a:r>
          </a:p>
          <a:p>
            <a:pPr marL="0" indent="0" fontAlgn="base">
              <a:buNone/>
            </a:pPr>
            <a:r>
              <a:rPr lang="en-IN" dirty="0"/>
              <a:t>       "   hi  ".</a:t>
            </a:r>
            <a:r>
              <a:rPr lang="en-IN" dirty="0" err="1"/>
              <a:t>stripTrailing</a:t>
            </a:r>
            <a:r>
              <a:rPr lang="en-IN" dirty="0"/>
              <a:t>();   //"   hi"</a:t>
            </a:r>
          </a:p>
          <a:p>
            <a:endParaRPr lang="en-US" dirty="0"/>
          </a:p>
          <a:p>
            <a:pPr fontAlgn="base"/>
            <a:r>
              <a:rPr lang="en-IN" b="1" dirty="0" err="1"/>
              <a:t>String.lines</a:t>
            </a:r>
            <a:r>
              <a:rPr lang="en-IN" b="1" dirty="0"/>
              <a:t>() : </a:t>
            </a:r>
            <a:r>
              <a:rPr lang="en-IN" dirty="0"/>
              <a:t>This method helps in processing multi-line texts as a </a:t>
            </a:r>
            <a:r>
              <a:rPr lang="en-IN" dirty="0">
                <a:hlinkClick r:id="rId2"/>
              </a:rPr>
              <a:t>Stream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String </a:t>
            </a:r>
            <a:r>
              <a:rPr lang="en-IN" dirty="0" err="1"/>
              <a:t>testString</a:t>
            </a:r>
            <a:r>
              <a:rPr lang="en-IN" dirty="0"/>
              <a:t> = "hello\</a:t>
            </a:r>
            <a:r>
              <a:rPr lang="en-IN" dirty="0" err="1"/>
              <a:t>nworld</a:t>
            </a:r>
            <a:r>
              <a:rPr lang="en-IN" dirty="0"/>
              <a:t>\</a:t>
            </a:r>
            <a:r>
              <a:rPr lang="en-IN" dirty="0" err="1"/>
              <a:t>nis</a:t>
            </a:r>
            <a:r>
              <a:rPr lang="en-IN" dirty="0"/>
              <a:t>\</a:t>
            </a:r>
            <a:r>
              <a:rPr lang="en-IN" dirty="0" err="1"/>
              <a:t>nexecuted</a:t>
            </a:r>
            <a:r>
              <a:rPr lang="en-IN" dirty="0"/>
              <a:t>"; </a:t>
            </a:r>
          </a:p>
          <a:p>
            <a:pPr marL="0" indent="0" fontAlgn="base">
              <a:buNone/>
            </a:pPr>
            <a:r>
              <a:rPr lang="en-IN" dirty="0"/>
              <a:t>        List&lt;String&gt; lines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testString.lines</a:t>
            </a:r>
            <a:r>
              <a:rPr lang="en-IN" dirty="0"/>
              <a:t>().</a:t>
            </a:r>
            <a:r>
              <a:rPr lang="en-IN" dirty="0" err="1"/>
              <a:t>forEach</a:t>
            </a:r>
            <a:r>
              <a:rPr lang="en-IN" dirty="0"/>
              <a:t>(line -&gt; </a:t>
            </a:r>
            <a:r>
              <a:rPr lang="en-IN" dirty="0" err="1"/>
              <a:t>lines.add</a:t>
            </a:r>
            <a:r>
              <a:rPr lang="en-IN" dirty="0"/>
              <a:t>(line));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assertEquals</a:t>
            </a:r>
            <a:r>
              <a:rPr lang="en-IN" dirty="0"/>
              <a:t>(</a:t>
            </a:r>
            <a:r>
              <a:rPr lang="en-IN" dirty="0" err="1"/>
              <a:t>List.of</a:t>
            </a:r>
            <a:r>
              <a:rPr lang="en-IN" dirty="0"/>
              <a:t>("hello", "world", "is", "executed"), lines);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610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IN" dirty="0"/>
              <a:t>Before Java 11, converting a collection to array was not straightforward. Java 11 makes the conversion more convenient.</a:t>
            </a:r>
          </a:p>
          <a:p>
            <a:pPr marL="400050" lvl="1" indent="0" fontAlgn="base">
              <a:buNone/>
            </a:pPr>
            <a:r>
              <a:rPr lang="en-US" dirty="0"/>
              <a:t>List&lt;String&gt; names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00050" lvl="1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names.add</a:t>
            </a:r>
            <a:r>
              <a:rPr lang="en-US" dirty="0"/>
              <a:t>("</a:t>
            </a:r>
            <a:r>
              <a:rPr lang="en-US" dirty="0" err="1"/>
              <a:t>alex</a:t>
            </a:r>
            <a:r>
              <a:rPr lang="en-US" dirty="0"/>
              <a:t>");</a:t>
            </a:r>
          </a:p>
          <a:p>
            <a:pPr marL="400050" lvl="1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names.add</a:t>
            </a:r>
            <a:r>
              <a:rPr lang="en-US" dirty="0"/>
              <a:t>("</a:t>
            </a:r>
            <a:r>
              <a:rPr lang="en-US" dirty="0" err="1"/>
              <a:t>brian</a:t>
            </a:r>
            <a:r>
              <a:rPr lang="en-US" dirty="0"/>
              <a:t>");</a:t>
            </a:r>
          </a:p>
          <a:p>
            <a:pPr marL="400050" lvl="1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names.add</a:t>
            </a:r>
            <a:r>
              <a:rPr lang="en-US" dirty="0"/>
              <a:t>("</a:t>
            </a:r>
            <a:r>
              <a:rPr lang="en-US" dirty="0" err="1"/>
              <a:t>charles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	//Before Java 11 </a:t>
            </a:r>
          </a:p>
          <a:p>
            <a:pPr marL="400050" lvl="1" indent="0" fontAlgn="base">
              <a:buNone/>
            </a:pPr>
            <a:r>
              <a:rPr lang="en-US" dirty="0"/>
              <a:t>        String[] namesArr1 = </a:t>
            </a:r>
            <a:r>
              <a:rPr lang="en-US" dirty="0" err="1"/>
              <a:t>names.toArray</a:t>
            </a:r>
            <a:r>
              <a:rPr lang="en-US" dirty="0"/>
              <a:t>(new String[</a:t>
            </a:r>
            <a:r>
              <a:rPr lang="en-US" dirty="0" err="1"/>
              <a:t>names.size</a:t>
            </a:r>
            <a:r>
              <a:rPr lang="en-US" dirty="0"/>
              <a:t>()];</a:t>
            </a:r>
            <a:br>
              <a:rPr lang="en-US" dirty="0"/>
            </a:br>
            <a:r>
              <a:rPr lang="en-US" dirty="0"/>
              <a:t>        //Since Java 11</a:t>
            </a:r>
          </a:p>
          <a:p>
            <a:pPr marL="400050" lvl="1" indent="0" fontAlgn="base">
              <a:buNone/>
            </a:pPr>
            <a:r>
              <a:rPr lang="en-US" dirty="0"/>
              <a:t>	String[] namesArr2 = </a:t>
            </a:r>
            <a:r>
              <a:rPr lang="en-US" dirty="0" err="1"/>
              <a:t>names.toArray</a:t>
            </a:r>
            <a:r>
              <a:rPr lang="en-US" dirty="0"/>
              <a:t>(String[]::new);                   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Methods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610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Files.readString</a:t>
            </a:r>
            <a:r>
              <a:rPr lang="en-IN" b="1" dirty="0"/>
              <a:t>() and </a:t>
            </a:r>
            <a:r>
              <a:rPr lang="en-IN" b="1" dirty="0" err="1"/>
              <a:t>Files.writeString</a:t>
            </a:r>
            <a:r>
              <a:rPr lang="en-IN" b="1" dirty="0"/>
              <a:t>() : </a:t>
            </a:r>
            <a:r>
              <a:rPr lang="en-IN" dirty="0"/>
              <a:t>Using these overloaded methods, Java 11 aims to reduce a lot of boilerplate code which makes much easier to read and write files.</a:t>
            </a:r>
            <a:br>
              <a:rPr lang="en-IN" dirty="0"/>
            </a:br>
            <a:endParaRPr lang="en-IN" dirty="0"/>
          </a:p>
          <a:p>
            <a:pPr fontAlgn="base"/>
            <a:r>
              <a:rPr lang="en-IN" dirty="0"/>
              <a:t>Path path = </a:t>
            </a:r>
            <a:r>
              <a:rPr lang="en-IN" dirty="0" err="1"/>
              <a:t>Paths.get</a:t>
            </a:r>
            <a:r>
              <a:rPr lang="en-IN" dirty="0"/>
              <a:t>("</a:t>
            </a:r>
            <a:r>
              <a:rPr lang="en-IN" dirty="0" err="1"/>
              <a:t>abc.txt</a:t>
            </a:r>
            <a:r>
              <a:rPr lang="en-IN" dirty="0"/>
              <a:t>");</a:t>
            </a:r>
            <a:br>
              <a:rPr lang="en-IN" dirty="0"/>
            </a:br>
            <a:r>
              <a:rPr lang="en-IN" dirty="0"/>
              <a:t>path = </a:t>
            </a:r>
            <a:r>
              <a:rPr lang="en-IN" dirty="0" err="1"/>
              <a:t>Files.writeString</a:t>
            </a:r>
            <a:r>
              <a:rPr lang="en-IN" dirty="0"/>
              <a:t>(path, "Welcome to sample demo!!");</a:t>
            </a:r>
            <a:br>
              <a:rPr lang="en-IN" dirty="0"/>
            </a:br>
            <a:r>
              <a:rPr lang="en-IN" dirty="0"/>
              <a:t>String </a:t>
            </a:r>
            <a:r>
              <a:rPr lang="en-IN" dirty="0" err="1"/>
              <a:t>fileContent</a:t>
            </a:r>
            <a:r>
              <a:rPr lang="en-IN" dirty="0"/>
              <a:t> = </a:t>
            </a:r>
            <a:r>
              <a:rPr lang="en-IN" dirty="0" err="1"/>
              <a:t>Files.readString</a:t>
            </a:r>
            <a:r>
              <a:rPr lang="en-IN" dirty="0"/>
              <a:t>(</a:t>
            </a:r>
            <a:r>
              <a:rPr lang="en-IN" dirty="0" err="1"/>
              <a:t>filePath</a:t>
            </a:r>
            <a:r>
              <a:rPr lang="en-IN" dirty="0"/>
              <a:t>); </a:t>
            </a:r>
            <a:r>
              <a:rPr lang="en-IN" dirty="0" err="1"/>
              <a:t>assertThat</a:t>
            </a:r>
            <a:r>
              <a:rPr lang="en-IN" dirty="0"/>
              <a:t>(</a:t>
            </a:r>
            <a:r>
              <a:rPr lang="en-IN" dirty="0" err="1"/>
              <a:t>fileContent</a:t>
            </a:r>
            <a:r>
              <a:rPr lang="en-IN" dirty="0"/>
              <a:t>).</a:t>
            </a:r>
            <a:r>
              <a:rPr lang="en-IN" dirty="0" err="1"/>
              <a:t>isEqualTo</a:t>
            </a:r>
            <a:r>
              <a:rPr lang="en-IN" dirty="0"/>
              <a:t>("Sample text");</a:t>
            </a:r>
          </a:p>
        </p:txBody>
      </p:sp>
    </p:spTree>
    <p:extLst>
      <p:ext uri="{BB962C8B-B14F-4D97-AF65-F5344CB8AC3E}">
        <p14:creationId xmlns:p14="http://schemas.microsoft.com/office/powerpoint/2010/main" val="12214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Predicate Methods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610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IN" sz="2000" dirty="0"/>
              <a:t>A static not method has been added to the Predicate interface. We can use it to negate an existing predicate, much like the negate method:</a:t>
            </a:r>
          </a:p>
          <a:p>
            <a:pPr marL="0" indent="0" fontAlgn="base">
              <a:buNone/>
            </a:pPr>
            <a:br>
              <a:rPr lang="en-IN" sz="2000" dirty="0"/>
            </a:br>
            <a:r>
              <a:rPr lang="en-IN" sz="2000" dirty="0"/>
              <a:t>	List&lt;String&gt; </a:t>
            </a:r>
            <a:r>
              <a:rPr lang="en-IN" sz="2000" dirty="0" err="1"/>
              <a:t>sampleList</a:t>
            </a:r>
            <a:r>
              <a:rPr lang="en-IN" sz="2000" dirty="0"/>
              <a:t> = </a:t>
            </a:r>
            <a:r>
              <a:rPr lang="en-IN" sz="2000" dirty="0" err="1"/>
              <a:t>Arrays.asList</a:t>
            </a:r>
            <a:r>
              <a:rPr lang="en-IN" sz="2000" dirty="0"/>
              <a:t>("Java", "\n \n", "Kotlin", " "); </a:t>
            </a:r>
            <a:br>
              <a:rPr lang="en-IN" sz="2000" dirty="0"/>
            </a:br>
            <a:r>
              <a:rPr lang="en-IN" sz="2000" dirty="0"/>
              <a:t>	List </a:t>
            </a:r>
            <a:r>
              <a:rPr lang="en-IN" sz="2000" dirty="0" err="1"/>
              <a:t>withoutBlanks</a:t>
            </a:r>
            <a:r>
              <a:rPr lang="en-IN" sz="2000" dirty="0"/>
              <a:t> = </a:t>
            </a:r>
            <a:r>
              <a:rPr lang="en-IN" sz="2000" dirty="0" err="1"/>
              <a:t>sampleList.stream</a:t>
            </a:r>
            <a:r>
              <a:rPr lang="en-IN" sz="2000" dirty="0"/>
              <a:t>() 				</a:t>
            </a:r>
          </a:p>
          <a:p>
            <a:pPr marL="0" indent="0" fontAlgn="base">
              <a:buNone/>
            </a:pPr>
            <a:r>
              <a:rPr lang="en-IN" sz="2000" dirty="0"/>
              <a:t>			.filter(</a:t>
            </a:r>
            <a:r>
              <a:rPr lang="en-IN" sz="2000" dirty="0" err="1"/>
              <a:t>Predicate.not</a:t>
            </a:r>
            <a:r>
              <a:rPr lang="en-IN" sz="2000" dirty="0"/>
              <a:t>(String::</a:t>
            </a:r>
            <a:r>
              <a:rPr lang="en-IN" sz="2000" dirty="0" err="1"/>
              <a:t>isBlank</a:t>
            </a:r>
            <a:r>
              <a:rPr lang="en-IN" sz="2000" dirty="0"/>
              <a:t>)) </a:t>
            </a:r>
          </a:p>
          <a:p>
            <a:pPr marL="0" indent="0" fontAlgn="base">
              <a:buNone/>
            </a:pPr>
            <a:r>
              <a:rPr lang="en-IN" sz="2000" dirty="0"/>
              <a:t>			.collect(</a:t>
            </a:r>
            <a:r>
              <a:rPr lang="en-IN" sz="2000" dirty="0" err="1"/>
              <a:t>Collectors.toList</a:t>
            </a:r>
            <a:r>
              <a:rPr lang="en-IN" sz="2000" dirty="0"/>
              <a:t>()); 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 err="1"/>
              <a:t>assertThat</a:t>
            </a:r>
            <a:r>
              <a:rPr lang="en-IN" sz="2000" dirty="0"/>
              <a:t>(</a:t>
            </a:r>
            <a:r>
              <a:rPr lang="en-IN" sz="2000" dirty="0" err="1"/>
              <a:t>withoutBlanks</a:t>
            </a:r>
            <a:r>
              <a:rPr lang="en-IN" sz="2000" dirty="0"/>
              <a:t>).</a:t>
            </a:r>
            <a:r>
              <a:rPr lang="en-IN" sz="2000" dirty="0" err="1"/>
              <a:t>containsExactly</a:t>
            </a:r>
            <a:r>
              <a:rPr lang="en-IN" sz="2000" dirty="0"/>
              <a:t>("Java", "Kotlin");</a:t>
            </a:r>
          </a:p>
          <a:p>
            <a:pPr marL="0" indent="0" fontAlgn="base">
              <a:buNone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/>
              <a:t>While not(</a:t>
            </a:r>
            <a:r>
              <a:rPr lang="en-IN" sz="2000" dirty="0" err="1"/>
              <a:t>isBlank</a:t>
            </a:r>
            <a:r>
              <a:rPr lang="en-IN" sz="2000" dirty="0"/>
              <a:t>) reads more naturally than </a:t>
            </a:r>
            <a:r>
              <a:rPr lang="en-IN" sz="2000" dirty="0" err="1"/>
              <a:t>isBlank.negate</a:t>
            </a:r>
            <a:r>
              <a:rPr lang="en-IN" sz="2000" dirty="0"/>
              <a:t>(), the big advantage is that we can also use not with method references, like not(</a:t>
            </a:r>
            <a:r>
              <a:rPr lang="en-IN" sz="2000" dirty="0" err="1"/>
              <a:t>String:isBlank</a:t>
            </a:r>
            <a:r>
              <a:rPr lang="en-IN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254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86000"/>
            <a:ext cx="8562480" cy="576000"/>
          </a:xfrm>
        </p:spPr>
        <p:txBody>
          <a:bodyPr/>
          <a:lstStyle/>
          <a:p>
            <a:r>
              <a:rPr lang="en-US" dirty="0"/>
              <a:t>Local Variable syntax for Lambda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610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IN" sz="2000" dirty="0"/>
              <a:t>Support for using the local variable syntax (</a:t>
            </a:r>
            <a:r>
              <a:rPr lang="en-IN" sz="2000" dirty="0" err="1"/>
              <a:t>var</a:t>
            </a:r>
            <a:r>
              <a:rPr lang="en-IN" sz="2000" dirty="0"/>
              <a:t> keyword) in lambda parameters was added in Java 11.</a:t>
            </a:r>
          </a:p>
          <a:p>
            <a:pPr fontAlgn="base"/>
            <a:r>
              <a:rPr lang="en-IN" sz="2000" dirty="0"/>
              <a:t>We can make use of this feature to apply modifiers to our local variables, like defining a type annotation:</a:t>
            </a:r>
          </a:p>
          <a:p>
            <a:pPr marL="0" indent="0" fontAlgn="base">
              <a:buNone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/>
              <a:t>	List&lt;String&gt; </a:t>
            </a:r>
            <a:r>
              <a:rPr lang="en-IN" sz="2000" dirty="0" err="1"/>
              <a:t>sampleList</a:t>
            </a:r>
            <a:r>
              <a:rPr lang="en-IN" sz="2000" dirty="0"/>
              <a:t> = </a:t>
            </a:r>
            <a:r>
              <a:rPr lang="en-IN" sz="2000" dirty="0" err="1"/>
              <a:t>Arrays.asList</a:t>
            </a:r>
            <a:r>
              <a:rPr lang="en-IN" sz="2000" dirty="0"/>
              <a:t>("Java", "Kotlin"); </a:t>
            </a:r>
          </a:p>
          <a:p>
            <a:pPr marL="0" indent="0" fontAlgn="base">
              <a:buNone/>
            </a:pPr>
            <a:r>
              <a:rPr lang="en-IN" sz="2000" dirty="0"/>
              <a:t>	String </a:t>
            </a:r>
            <a:r>
              <a:rPr lang="en-IN" sz="2000" dirty="0" err="1"/>
              <a:t>resultString</a:t>
            </a:r>
            <a:r>
              <a:rPr lang="en-IN" sz="2000" dirty="0"/>
              <a:t> = </a:t>
            </a:r>
            <a:r>
              <a:rPr lang="en-IN" sz="2000" dirty="0" err="1"/>
              <a:t>sampleList.stream</a:t>
            </a:r>
            <a:r>
              <a:rPr lang="en-IN" sz="2000" dirty="0"/>
              <a:t>() </a:t>
            </a:r>
          </a:p>
          <a:p>
            <a:pPr marL="0" indent="0" fontAlgn="base">
              <a:buNone/>
            </a:pPr>
            <a:r>
              <a:rPr lang="en-IN" sz="2000" dirty="0"/>
              <a:t>			.map((@Nonnull </a:t>
            </a:r>
            <a:r>
              <a:rPr lang="en-IN" sz="2000" dirty="0" err="1"/>
              <a:t>var</a:t>
            </a:r>
            <a:r>
              <a:rPr lang="en-IN" sz="2000" dirty="0"/>
              <a:t> x) -&gt; </a:t>
            </a:r>
            <a:r>
              <a:rPr lang="en-IN" sz="2000" dirty="0" err="1"/>
              <a:t>x.toUpperCase</a:t>
            </a:r>
            <a:r>
              <a:rPr lang="en-IN" sz="2000" dirty="0"/>
              <a:t>()) </a:t>
            </a:r>
          </a:p>
          <a:p>
            <a:pPr marL="0" indent="0" fontAlgn="base">
              <a:buNone/>
            </a:pPr>
            <a:r>
              <a:rPr lang="en-IN" sz="2000" dirty="0"/>
              <a:t>			.collect(</a:t>
            </a:r>
            <a:r>
              <a:rPr lang="en-IN" sz="2000" dirty="0" err="1"/>
              <a:t>Collectors.joining</a:t>
            </a:r>
            <a:r>
              <a:rPr lang="en-IN" sz="2000" dirty="0"/>
              <a:t>(", ")); </a:t>
            </a:r>
          </a:p>
          <a:p>
            <a:pPr marL="0" indent="0" fontAlgn="base">
              <a:buNone/>
            </a:pPr>
            <a:r>
              <a:rPr lang="en-IN" sz="2000" dirty="0"/>
              <a:t>	</a:t>
            </a:r>
            <a:r>
              <a:rPr lang="en-IN" sz="2000" dirty="0" err="1"/>
              <a:t>assertThat</a:t>
            </a:r>
            <a:r>
              <a:rPr lang="en-IN" sz="2000" dirty="0"/>
              <a:t>(</a:t>
            </a:r>
            <a:r>
              <a:rPr lang="en-IN" sz="2000" dirty="0" err="1"/>
              <a:t>resultString</a:t>
            </a:r>
            <a:r>
              <a:rPr lang="en-IN" sz="2000" dirty="0"/>
              <a:t>).</a:t>
            </a:r>
            <a:r>
              <a:rPr lang="en-IN" sz="2000" dirty="0" err="1"/>
              <a:t>isEqualTo</a:t>
            </a:r>
            <a:r>
              <a:rPr lang="en-IN" sz="2000" dirty="0"/>
              <a:t>("JAVA, KOTLIN");</a:t>
            </a:r>
          </a:p>
        </p:txBody>
      </p:sp>
    </p:spTree>
    <p:extLst>
      <p:ext uri="{BB962C8B-B14F-4D97-AF65-F5344CB8AC3E}">
        <p14:creationId xmlns:p14="http://schemas.microsoft.com/office/powerpoint/2010/main" val="384194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3f0a5add-00cc-4c5e-8a54-6b524d8608b8"/>
    <ds:schemaRef ds:uri="http://purl.org/dc/dcmitype/"/>
    <ds:schemaRef ds:uri="http://schemas.microsoft.com/office/infopath/2007/PartnerControls"/>
    <ds:schemaRef ds:uri="5b0b727f-9d55-4674-90df-9368557459d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4049</TotalTime>
  <Words>1918</Words>
  <Application>Microsoft Macintosh PowerPoint</Application>
  <PresentationFormat>On-screen Show (4:3)</PresentationFormat>
  <Paragraphs>146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Wingdings</vt:lpstr>
      <vt:lpstr>CT_Core_Java_OOP</vt:lpstr>
      <vt:lpstr>Core Java – IO vs NIO </vt:lpstr>
      <vt:lpstr>What we will cover today?</vt:lpstr>
      <vt:lpstr>Java 11</vt:lpstr>
      <vt:lpstr>String methods – 1/2</vt:lpstr>
      <vt:lpstr>String methods – 2/2</vt:lpstr>
      <vt:lpstr>Collection</vt:lpstr>
      <vt:lpstr>File Methods</vt:lpstr>
      <vt:lpstr>Not Predicate Methods</vt:lpstr>
      <vt:lpstr>Local Variable syntax for Lambda</vt:lpstr>
      <vt:lpstr>HttpClient</vt:lpstr>
      <vt:lpstr>Running Java files</vt:lpstr>
      <vt:lpstr>Java Source File Structure </vt:lpstr>
      <vt:lpstr>Module</vt:lpstr>
      <vt:lpstr>Parts of Module</vt:lpstr>
      <vt:lpstr>Module Descriptor</vt:lpstr>
      <vt:lpstr>Default Module</vt:lpstr>
      <vt:lpstr>Module Declarations</vt:lpstr>
      <vt:lpstr>Module Directives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329</cp:revision>
  <dcterms:created xsi:type="dcterms:W3CDTF">2014-09-30T12:24:12Z</dcterms:created>
  <dcterms:modified xsi:type="dcterms:W3CDTF">2022-09-16T03:10:14Z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