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32"/>
  </p:notesMasterIdLst>
  <p:sldIdLst>
    <p:sldId id="256" r:id="rId3"/>
    <p:sldId id="321" r:id="rId4"/>
    <p:sldId id="442" r:id="rId5"/>
    <p:sldId id="443" r:id="rId6"/>
    <p:sldId id="425" r:id="rId7"/>
    <p:sldId id="426" r:id="rId8"/>
    <p:sldId id="427" r:id="rId9"/>
    <p:sldId id="428" r:id="rId10"/>
    <p:sldId id="429" r:id="rId11"/>
    <p:sldId id="490" r:id="rId12"/>
    <p:sldId id="491" r:id="rId13"/>
    <p:sldId id="492" r:id="rId14"/>
    <p:sldId id="493" r:id="rId15"/>
    <p:sldId id="494" r:id="rId16"/>
    <p:sldId id="497" r:id="rId17"/>
    <p:sldId id="501" r:id="rId18"/>
    <p:sldId id="498" r:id="rId19"/>
    <p:sldId id="499" r:id="rId20"/>
    <p:sldId id="504" r:id="rId21"/>
    <p:sldId id="505" r:id="rId22"/>
    <p:sldId id="506" r:id="rId23"/>
    <p:sldId id="507" r:id="rId24"/>
    <p:sldId id="500" r:id="rId25"/>
    <p:sldId id="502" r:id="rId26"/>
    <p:sldId id="503" r:id="rId27"/>
    <p:sldId id="495" r:id="rId28"/>
    <p:sldId id="496" r:id="rId29"/>
    <p:sldId id="508" r:id="rId30"/>
    <p:sldId id="50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36" autoAdjust="0"/>
    <p:restoredTop sz="77948" autoAdjust="0"/>
  </p:normalViewPr>
  <p:slideViewPr>
    <p:cSldViewPr>
      <p:cViewPr varScale="1">
        <p:scale>
          <a:sx n="86" d="100"/>
          <a:sy n="86" d="100"/>
        </p:scale>
        <p:origin x="2672" y="200"/>
      </p:cViewPr>
      <p:guideLst>
        <p:guide orient="horz" pos="2160"/>
        <p:guide pos="2880"/>
      </p:guideLst>
    </p:cSldViewPr>
  </p:slideViewPr>
  <p:outlineViewPr>
    <p:cViewPr>
      <p:scale>
        <a:sx n="33" d="100"/>
        <a:sy n="33" d="100"/>
      </p:scale>
      <p:origin x="0" y="2176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F96E9-0C4B-4E81-8D96-2A4B7C1E58CE}" type="datetimeFigureOut">
              <a:rPr lang="en-US" smtClean="0"/>
              <a:t>3/4/22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22E9E3-F7E0-4F64-A85D-DE32A7B411A1}" type="slidenum">
              <a:rPr lang="en-US" smtClean="0"/>
              <a:t>‹#›</a:t>
            </a:fld>
            <a:endParaRPr lang="en-US"/>
          </a:p>
        </p:txBody>
      </p:sp>
    </p:spTree>
    <p:extLst>
      <p:ext uri="{BB962C8B-B14F-4D97-AF65-F5344CB8AC3E}">
        <p14:creationId xmlns:p14="http://schemas.microsoft.com/office/powerpoint/2010/main" val="4060926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junit.org/junit5/docs/current/user-guide/#writing-tests-conditional-execution"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a:t>
            </a:fld>
            <a:endParaRPr lang="en-US"/>
          </a:p>
        </p:txBody>
      </p:sp>
    </p:spTree>
    <p:extLst>
      <p:ext uri="{BB962C8B-B14F-4D97-AF65-F5344CB8AC3E}">
        <p14:creationId xmlns:p14="http://schemas.microsoft.com/office/powerpoint/2010/main" val="412838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11</a:t>
            </a:fld>
            <a:endParaRPr lang="en-US"/>
          </a:p>
        </p:txBody>
      </p:sp>
    </p:spTree>
    <p:extLst>
      <p:ext uri="{BB962C8B-B14F-4D97-AF65-F5344CB8AC3E}">
        <p14:creationId xmlns:p14="http://schemas.microsoft.com/office/powerpoint/2010/main" val="3871190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12</a:t>
            </a:fld>
            <a:endParaRPr lang="en-US"/>
          </a:p>
        </p:txBody>
      </p:sp>
    </p:spTree>
    <p:extLst>
      <p:ext uri="{BB962C8B-B14F-4D97-AF65-F5344CB8AC3E}">
        <p14:creationId xmlns:p14="http://schemas.microsoft.com/office/powerpoint/2010/main" val="1872440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13</a:t>
            </a:fld>
            <a:endParaRPr lang="en-US"/>
          </a:p>
        </p:txBody>
      </p:sp>
    </p:spTree>
    <p:extLst>
      <p:ext uri="{BB962C8B-B14F-4D97-AF65-F5344CB8AC3E}">
        <p14:creationId xmlns:p14="http://schemas.microsoft.com/office/powerpoint/2010/main" val="1797923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14</a:t>
            </a:fld>
            <a:endParaRPr lang="en-US"/>
          </a:p>
        </p:txBody>
      </p:sp>
    </p:spTree>
    <p:extLst>
      <p:ext uri="{BB962C8B-B14F-4D97-AF65-F5344CB8AC3E}">
        <p14:creationId xmlns:p14="http://schemas.microsoft.com/office/powerpoint/2010/main" val="1716509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15</a:t>
            </a:fld>
            <a:endParaRPr lang="en-US"/>
          </a:p>
        </p:txBody>
      </p:sp>
    </p:spTree>
    <p:extLst>
      <p:ext uri="{BB962C8B-B14F-4D97-AF65-F5344CB8AC3E}">
        <p14:creationId xmlns:p14="http://schemas.microsoft.com/office/powerpoint/2010/main" val="3961043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16</a:t>
            </a:fld>
            <a:endParaRPr lang="en-US"/>
          </a:p>
        </p:txBody>
      </p:sp>
    </p:spTree>
    <p:extLst>
      <p:ext uri="{BB962C8B-B14F-4D97-AF65-F5344CB8AC3E}">
        <p14:creationId xmlns:p14="http://schemas.microsoft.com/office/powerpoint/2010/main" val="1430919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17</a:t>
            </a:fld>
            <a:endParaRPr lang="en-US"/>
          </a:p>
        </p:txBody>
      </p:sp>
    </p:spTree>
    <p:extLst>
      <p:ext uri="{BB962C8B-B14F-4D97-AF65-F5344CB8AC3E}">
        <p14:creationId xmlns:p14="http://schemas.microsoft.com/office/powerpoint/2010/main" val="3305989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18</a:t>
            </a:fld>
            <a:endParaRPr lang="en-US"/>
          </a:p>
        </p:txBody>
      </p:sp>
    </p:spTree>
    <p:extLst>
      <p:ext uri="{BB962C8B-B14F-4D97-AF65-F5344CB8AC3E}">
        <p14:creationId xmlns:p14="http://schemas.microsoft.com/office/powerpoint/2010/main" val="1438711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Please note that if the code block throws an exception of a class that is a subtype of the expected exception type, then the assertion will pass.</a:t>
            </a:r>
          </a:p>
          <a:p>
            <a:r>
              <a:rPr lang="en-US" sz="1200" b="0" i="0" kern="1200" dirty="0">
                <a:solidFill>
                  <a:schemeClr val="tx1"/>
                </a:solidFill>
                <a:effectLst/>
                <a:latin typeface="+mn-lt"/>
                <a:ea typeface="+mn-ea"/>
                <a:cs typeface="+mn-cs"/>
              </a:rPr>
              <a:t>For example, if we are expecting </a:t>
            </a:r>
            <a:r>
              <a:rPr lang="en-US" sz="1200" b="0" i="0" kern="1200" dirty="0" err="1">
                <a:solidFill>
                  <a:schemeClr val="tx1"/>
                </a:solidFill>
                <a:effectLst/>
                <a:latin typeface="+mn-lt"/>
                <a:ea typeface="+mn-ea"/>
                <a:cs typeface="+mn-cs"/>
              </a:rPr>
              <a:t>IllegalArgumentException</a:t>
            </a:r>
            <a:r>
              <a:rPr lang="en-US" sz="1200" b="0" i="0" kern="1200" dirty="0">
                <a:solidFill>
                  <a:schemeClr val="tx1"/>
                </a:solidFill>
                <a:effectLst/>
                <a:latin typeface="+mn-lt"/>
                <a:ea typeface="+mn-ea"/>
                <a:cs typeface="+mn-cs"/>
              </a:rPr>
              <a:t> and the test throws </a:t>
            </a:r>
            <a:r>
              <a:rPr lang="en-US" sz="1200" b="0" i="0" kern="1200" dirty="0" err="1">
                <a:solidFill>
                  <a:schemeClr val="tx1"/>
                </a:solidFill>
                <a:effectLst/>
                <a:latin typeface="+mn-lt"/>
                <a:ea typeface="+mn-ea"/>
                <a:cs typeface="+mn-cs"/>
              </a:rPr>
              <a:t>NumberFormatException</a:t>
            </a:r>
            <a:r>
              <a:rPr lang="en-US" sz="1200" b="0" i="0" kern="1200" dirty="0">
                <a:solidFill>
                  <a:schemeClr val="tx1"/>
                </a:solidFill>
                <a:effectLst/>
                <a:latin typeface="+mn-lt"/>
                <a:ea typeface="+mn-ea"/>
                <a:cs typeface="+mn-cs"/>
              </a:rPr>
              <a:t> then also the test will PASS because </a:t>
            </a:r>
            <a:r>
              <a:rPr lang="en-US" sz="1200" b="0" i="1" kern="1200" dirty="0" err="1">
                <a:solidFill>
                  <a:schemeClr val="tx1"/>
                </a:solidFill>
                <a:effectLst/>
                <a:latin typeface="+mn-lt"/>
                <a:ea typeface="+mn-ea"/>
                <a:cs typeface="+mn-cs"/>
              </a:rPr>
              <a:t>NumberFormatException</a:t>
            </a:r>
            <a:r>
              <a:rPr lang="en-US" sz="1200" b="0" i="1" kern="1200" dirty="0">
                <a:solidFill>
                  <a:schemeClr val="tx1"/>
                </a:solidFill>
                <a:effectLst/>
                <a:latin typeface="+mn-lt"/>
                <a:ea typeface="+mn-ea"/>
                <a:cs typeface="+mn-cs"/>
              </a:rPr>
              <a:t> extends </a:t>
            </a:r>
            <a:r>
              <a:rPr lang="en-US" sz="1200" b="0" i="1" kern="1200" dirty="0" err="1">
                <a:solidFill>
                  <a:schemeClr val="tx1"/>
                </a:solidFill>
                <a:effectLst/>
                <a:latin typeface="+mn-lt"/>
                <a:ea typeface="+mn-ea"/>
                <a:cs typeface="+mn-cs"/>
              </a:rPr>
              <a:t>IllegalArgumentException</a:t>
            </a:r>
            <a:r>
              <a:rPr lang="en-US" sz="1200" b="0" i="0" kern="1200" dirty="0">
                <a:solidFill>
                  <a:schemeClr val="tx1"/>
                </a:solidFill>
                <a:effectLst/>
                <a:latin typeface="+mn-lt"/>
                <a:ea typeface="+mn-ea"/>
                <a:cs typeface="+mn-cs"/>
              </a:rPr>
              <a:t> class.</a:t>
            </a:r>
          </a:p>
          <a:p>
            <a:r>
              <a:rPr lang="en-US" sz="1200" b="0" i="0" kern="1200" dirty="0">
                <a:solidFill>
                  <a:schemeClr val="tx1"/>
                </a:solidFill>
                <a:effectLst/>
                <a:latin typeface="+mn-lt"/>
                <a:ea typeface="+mn-ea"/>
                <a:cs typeface="+mn-cs"/>
              </a:rPr>
              <a:t>This also means that if we pass </a:t>
            </a:r>
            <a:r>
              <a:rPr lang="en-US" sz="1200" b="0" i="0" kern="1200" dirty="0" err="1">
                <a:solidFill>
                  <a:schemeClr val="tx1"/>
                </a:solidFill>
                <a:effectLst/>
                <a:latin typeface="+mn-lt"/>
                <a:ea typeface="+mn-ea"/>
                <a:cs typeface="+mn-cs"/>
              </a:rPr>
              <a:t>Exception.class</a:t>
            </a:r>
            <a:r>
              <a:rPr lang="en-US" sz="1200" b="0" i="0" kern="1200" dirty="0">
                <a:solidFill>
                  <a:schemeClr val="tx1"/>
                </a:solidFill>
                <a:effectLst/>
                <a:latin typeface="+mn-lt"/>
                <a:ea typeface="+mn-ea"/>
                <a:cs typeface="+mn-cs"/>
              </a:rPr>
              <a:t> as the expected exception type, any exception thrown from the code block will make the assertion succeed since Exception is the super-type for all exceptions.</a:t>
            </a:r>
          </a:p>
          <a:p>
            <a:br>
              <a:rPr lang="en-US" dirty="0"/>
            </a:b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19</a:t>
            </a:fld>
            <a:endParaRPr lang="en-US"/>
          </a:p>
        </p:txBody>
      </p:sp>
    </p:spTree>
    <p:extLst>
      <p:ext uri="{BB962C8B-B14F-4D97-AF65-F5344CB8AC3E}">
        <p14:creationId xmlns:p14="http://schemas.microsoft.com/office/powerpoint/2010/main" val="2231954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junit.org</a:t>
            </a:r>
            <a:r>
              <a:rPr lang="en-US" dirty="0"/>
              <a:t>/junit5/docs/current/user-guide/#writing-tests-classes-and-methods</a:t>
            </a:r>
          </a:p>
        </p:txBody>
      </p:sp>
      <p:sp>
        <p:nvSpPr>
          <p:cNvPr id="4" name="Slide Number Placeholder 3"/>
          <p:cNvSpPr>
            <a:spLocks noGrp="1"/>
          </p:cNvSpPr>
          <p:nvPr>
            <p:ph type="sldNum" sz="quarter" idx="10"/>
          </p:nvPr>
        </p:nvSpPr>
        <p:spPr/>
        <p:txBody>
          <a:bodyPr/>
          <a:lstStyle/>
          <a:p>
            <a:fld id="{0922E9E3-F7E0-4F64-A85D-DE32A7B411A1}" type="slidenum">
              <a:rPr lang="en-US" smtClean="0"/>
              <a:t>20</a:t>
            </a:fld>
            <a:endParaRPr lang="en-US"/>
          </a:p>
        </p:txBody>
      </p:sp>
    </p:spTree>
    <p:extLst>
      <p:ext uri="{BB962C8B-B14F-4D97-AF65-F5344CB8AC3E}">
        <p14:creationId xmlns:p14="http://schemas.microsoft.com/office/powerpoint/2010/main" val="1535210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a:t>
            </a:fld>
            <a:endParaRPr lang="en-US"/>
          </a:p>
        </p:txBody>
      </p:sp>
    </p:spTree>
    <p:extLst>
      <p:ext uri="{BB962C8B-B14F-4D97-AF65-F5344CB8AC3E}">
        <p14:creationId xmlns:p14="http://schemas.microsoft.com/office/powerpoint/2010/main" val="109222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21</a:t>
            </a:fld>
            <a:endParaRPr lang="en-US"/>
          </a:p>
        </p:txBody>
      </p:sp>
    </p:spTree>
    <p:extLst>
      <p:ext uri="{BB962C8B-B14F-4D97-AF65-F5344CB8AC3E}">
        <p14:creationId xmlns:p14="http://schemas.microsoft.com/office/powerpoint/2010/main" val="3370716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Please note that the test class will still be instantiated if a given </a:t>
            </a:r>
            <a:r>
              <a:rPr lang="en-US" sz="1200" b="0" i="1" kern="1200" dirty="0">
                <a:solidFill>
                  <a:schemeClr val="tx1"/>
                </a:solidFill>
                <a:effectLst/>
                <a:latin typeface="+mn-lt"/>
                <a:ea typeface="+mn-ea"/>
                <a:cs typeface="+mn-cs"/>
              </a:rPr>
              <a:t>test method</a:t>
            </a:r>
            <a:r>
              <a:rPr lang="en-US" sz="1200" b="0" i="0" kern="1200" dirty="0">
                <a:solidFill>
                  <a:schemeClr val="tx1"/>
                </a:solidFill>
                <a:effectLst/>
                <a:latin typeface="+mn-lt"/>
                <a:ea typeface="+mn-ea"/>
                <a:cs typeface="+mn-cs"/>
              </a:rPr>
              <a:t> is </a:t>
            </a:r>
            <a:r>
              <a:rPr lang="en-US" sz="1200" b="0" i="1" kern="1200" dirty="0">
                <a:solidFill>
                  <a:schemeClr val="tx1"/>
                </a:solidFill>
                <a:effectLst/>
                <a:latin typeface="+mn-lt"/>
                <a:ea typeface="+mn-ea"/>
                <a:cs typeface="+mn-cs"/>
              </a:rPr>
              <a:t>disabled</a:t>
            </a:r>
            <a:r>
              <a:rPr lang="en-US" sz="1200" b="0" i="0" kern="1200" dirty="0">
                <a:solidFill>
                  <a:schemeClr val="tx1"/>
                </a:solidFill>
                <a:effectLst/>
                <a:latin typeface="+mn-lt"/>
                <a:ea typeface="+mn-ea"/>
                <a:cs typeface="+mn-cs"/>
              </a:rPr>
              <a:t> via a </a:t>
            </a:r>
            <a:r>
              <a:rPr lang="en-US" sz="1200" b="0" i="0" u="sng" kern="1200" dirty="0">
                <a:solidFill>
                  <a:schemeClr val="tx1"/>
                </a:solidFill>
                <a:effectLst/>
                <a:latin typeface="+mn-lt"/>
                <a:ea typeface="+mn-ea"/>
                <a:cs typeface="+mn-cs"/>
                <a:hlinkClick r:id="rId3"/>
              </a:rPr>
              <a:t>condition</a:t>
            </a:r>
            <a:r>
              <a:rPr lang="en-US" sz="1200" b="0" i="0" kern="1200" dirty="0">
                <a:solidFill>
                  <a:schemeClr val="tx1"/>
                </a:solidFill>
                <a:effectLst/>
                <a:latin typeface="+mn-lt"/>
                <a:ea typeface="+mn-ea"/>
                <a:cs typeface="+mn-cs"/>
              </a:rPr>
              <a:t> (e.g., </a:t>
            </a:r>
            <a:r>
              <a:rPr lang="en-US" dirty="0"/>
              <a:t>@Disabled</a:t>
            </a:r>
            <a:r>
              <a:rPr lang="en-US" sz="1200" b="0" i="0" kern="1200" dirty="0">
                <a:solidFill>
                  <a:schemeClr val="tx1"/>
                </a:solidFill>
                <a:effectLst/>
                <a:latin typeface="+mn-lt"/>
                <a:ea typeface="+mn-ea"/>
                <a:cs typeface="+mn-cs"/>
              </a:rPr>
              <a:t>, </a:t>
            </a:r>
            <a:r>
              <a:rPr lang="en-US" dirty="0"/>
              <a:t>@</a:t>
            </a:r>
            <a:r>
              <a:rPr lang="en-US" dirty="0" err="1"/>
              <a:t>DisabledOnOs</a:t>
            </a:r>
            <a:r>
              <a:rPr lang="en-US" sz="1200" b="0" i="0" kern="1200" dirty="0">
                <a:solidFill>
                  <a:schemeClr val="tx1"/>
                </a:solidFill>
                <a:effectLst/>
                <a:latin typeface="+mn-lt"/>
                <a:ea typeface="+mn-ea"/>
                <a:cs typeface="+mn-cs"/>
              </a:rPr>
              <a:t>, etc.) even when the "per-method" test instance lifecycle mode is </a:t>
            </a:r>
            <a:r>
              <a:rPr lang="en-US" sz="1200" b="0" i="0" kern="1200" dirty="0" err="1">
                <a:solidFill>
                  <a:schemeClr val="tx1"/>
                </a:solidFill>
                <a:effectLst/>
                <a:latin typeface="+mn-lt"/>
                <a:ea typeface="+mn-ea"/>
                <a:cs typeface="+mn-cs"/>
              </a:rPr>
              <a:t>active.s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t>https://</a:t>
            </a:r>
            <a:r>
              <a:rPr lang="en-US" dirty="0" err="1"/>
              <a:t>junit.org</a:t>
            </a:r>
            <a:r>
              <a:rPr lang="en-US" dirty="0"/>
              <a:t>/junit5/docs/current/user-guide/#writing-tests-tagging-and-filtering</a:t>
            </a:r>
          </a:p>
        </p:txBody>
      </p:sp>
      <p:sp>
        <p:nvSpPr>
          <p:cNvPr id="4" name="Slide Number Placeholder 3"/>
          <p:cNvSpPr>
            <a:spLocks noGrp="1"/>
          </p:cNvSpPr>
          <p:nvPr>
            <p:ph type="sldNum" sz="quarter" idx="10"/>
          </p:nvPr>
        </p:nvSpPr>
        <p:spPr/>
        <p:txBody>
          <a:bodyPr/>
          <a:lstStyle/>
          <a:p>
            <a:fld id="{0922E9E3-F7E0-4F64-A85D-DE32A7B411A1}" type="slidenum">
              <a:rPr lang="en-US" smtClean="0"/>
              <a:t>22</a:t>
            </a:fld>
            <a:endParaRPr lang="en-US"/>
          </a:p>
        </p:txBody>
      </p:sp>
    </p:spTree>
    <p:extLst>
      <p:ext uri="{BB962C8B-B14F-4D97-AF65-F5344CB8AC3E}">
        <p14:creationId xmlns:p14="http://schemas.microsoft.com/office/powerpoint/2010/main" val="13508836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23</a:t>
            </a:fld>
            <a:endParaRPr lang="en-US"/>
          </a:p>
        </p:txBody>
      </p:sp>
    </p:spTree>
    <p:extLst>
      <p:ext uri="{BB962C8B-B14F-4D97-AF65-F5344CB8AC3E}">
        <p14:creationId xmlns:p14="http://schemas.microsoft.com/office/powerpoint/2010/main" val="18867616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24</a:t>
            </a:fld>
            <a:endParaRPr lang="en-US"/>
          </a:p>
        </p:txBody>
      </p:sp>
    </p:spTree>
    <p:extLst>
      <p:ext uri="{BB962C8B-B14F-4D97-AF65-F5344CB8AC3E}">
        <p14:creationId xmlns:p14="http://schemas.microsoft.com/office/powerpoint/2010/main" val="36747525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25</a:t>
            </a:fld>
            <a:endParaRPr lang="en-US"/>
          </a:p>
        </p:txBody>
      </p:sp>
    </p:spTree>
    <p:extLst>
      <p:ext uri="{BB962C8B-B14F-4D97-AF65-F5344CB8AC3E}">
        <p14:creationId xmlns:p14="http://schemas.microsoft.com/office/powerpoint/2010/main" val="2410325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26</a:t>
            </a:fld>
            <a:endParaRPr lang="en-US"/>
          </a:p>
        </p:txBody>
      </p:sp>
    </p:spTree>
    <p:extLst>
      <p:ext uri="{BB962C8B-B14F-4D97-AF65-F5344CB8AC3E}">
        <p14:creationId xmlns:p14="http://schemas.microsoft.com/office/powerpoint/2010/main" val="3390334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27</a:t>
            </a:fld>
            <a:endParaRPr lang="en-US"/>
          </a:p>
        </p:txBody>
      </p:sp>
    </p:spTree>
    <p:extLst>
      <p:ext uri="{BB962C8B-B14F-4D97-AF65-F5344CB8AC3E}">
        <p14:creationId xmlns:p14="http://schemas.microsoft.com/office/powerpoint/2010/main" val="5097132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28</a:t>
            </a:fld>
            <a:endParaRPr lang="en-US"/>
          </a:p>
        </p:txBody>
      </p:sp>
    </p:spTree>
    <p:extLst>
      <p:ext uri="{BB962C8B-B14F-4D97-AF65-F5344CB8AC3E}">
        <p14:creationId xmlns:p14="http://schemas.microsoft.com/office/powerpoint/2010/main" val="2065579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29</a:t>
            </a:fld>
            <a:endParaRPr lang="en-US"/>
          </a:p>
        </p:txBody>
      </p:sp>
    </p:spTree>
    <p:extLst>
      <p:ext uri="{BB962C8B-B14F-4D97-AF65-F5344CB8AC3E}">
        <p14:creationId xmlns:p14="http://schemas.microsoft.com/office/powerpoint/2010/main" val="1239288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zeroturnaround.com</a:t>
            </a:r>
            <a:r>
              <a:rPr lang="en-US" dirty="0"/>
              <a:t>/</a:t>
            </a:r>
            <a:r>
              <a:rPr lang="en-US" dirty="0" err="1"/>
              <a:t>rebellabs</a:t>
            </a:r>
            <a:r>
              <a:rPr lang="en-US" dirty="0"/>
              <a:t>/why-your-next-cloud-app-will-probably-suck-without-unit-testing/</a:t>
            </a:r>
          </a:p>
        </p:txBody>
      </p:sp>
      <p:sp>
        <p:nvSpPr>
          <p:cNvPr id="4" name="Slide Number Placeholder 3"/>
          <p:cNvSpPr>
            <a:spLocks noGrp="1"/>
          </p:cNvSpPr>
          <p:nvPr>
            <p:ph type="sldNum" sz="quarter" idx="10"/>
          </p:nvPr>
        </p:nvSpPr>
        <p:spPr/>
        <p:txBody>
          <a:bodyPr/>
          <a:lstStyle/>
          <a:p>
            <a:fld id="{0922E9E3-F7E0-4F64-A85D-DE32A7B411A1}" type="slidenum">
              <a:rPr lang="en-US" smtClean="0"/>
              <a:t>4</a:t>
            </a:fld>
            <a:endParaRPr lang="en-US"/>
          </a:p>
        </p:txBody>
      </p:sp>
    </p:spTree>
    <p:extLst>
      <p:ext uri="{BB962C8B-B14F-4D97-AF65-F5344CB8AC3E}">
        <p14:creationId xmlns:p14="http://schemas.microsoft.com/office/powerpoint/2010/main" val="1417135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ct val="0"/>
              </a:spcBef>
              <a:defRPr/>
            </a:pPr>
            <a:r>
              <a:rPr lang="en-US" altLang="en-US" sz="1100" dirty="0">
                <a:latin typeface="Calibri" pitchFamily="34" charset="0"/>
              </a:rPr>
              <a:t>PG Reference: Page 6-7</a:t>
            </a:r>
          </a:p>
          <a:p>
            <a:pPr algn="just">
              <a:spcBef>
                <a:spcPct val="0"/>
              </a:spcBef>
              <a:defRPr/>
            </a:pPr>
            <a:endParaRPr lang="en-US" altLang="en-US" sz="1100" dirty="0">
              <a:latin typeface="Calibri" pitchFamily="34" charset="0"/>
            </a:endParaRPr>
          </a:p>
          <a:p>
            <a:pPr algn="just">
              <a:spcBef>
                <a:spcPct val="0"/>
              </a:spcBef>
              <a:defRPr/>
            </a:pPr>
            <a:r>
              <a:rPr lang="en-US" altLang="en-US" sz="1100" dirty="0">
                <a:latin typeface="Calibri" pitchFamily="34" charset="0"/>
              </a:rPr>
              <a:t>Explain to participants that JUnit is a unit testing framework, which is used to write repeatable tests. </a:t>
            </a:r>
          </a:p>
          <a:p>
            <a:pPr algn="just">
              <a:spcBef>
                <a:spcPct val="0"/>
              </a:spcBef>
              <a:defRPr/>
            </a:pPr>
            <a:endParaRPr lang="en-US" altLang="en-US" sz="1100" i="1" dirty="0">
              <a:latin typeface="Calibri" pitchFamily="34" charset="0"/>
            </a:endParaRPr>
          </a:p>
          <a:p>
            <a:pPr algn="just">
              <a:spcBef>
                <a:spcPct val="0"/>
              </a:spcBef>
              <a:defRPr/>
            </a:pPr>
            <a:r>
              <a:rPr lang="en-US" altLang="en-US" sz="1100" i="1" dirty="0">
                <a:latin typeface="Calibri" pitchFamily="34" charset="0"/>
              </a:rPr>
              <a:t>Ask participants what do they know about unit testing. </a:t>
            </a:r>
          </a:p>
          <a:p>
            <a:pPr algn="just">
              <a:spcBef>
                <a:spcPct val="0"/>
              </a:spcBef>
              <a:defRPr/>
            </a:pPr>
            <a:endParaRPr lang="en-US" altLang="en-US" sz="1100" i="1" dirty="0">
              <a:latin typeface="Calibri" pitchFamily="34" charset="0"/>
            </a:endParaRPr>
          </a:p>
          <a:p>
            <a:pPr algn="just">
              <a:spcBef>
                <a:spcPct val="0"/>
              </a:spcBef>
              <a:defRPr/>
            </a:pPr>
            <a:r>
              <a:rPr lang="en-US" altLang="en-US" sz="1100" dirty="0">
                <a:latin typeface="Calibri" pitchFamily="34" charset="0"/>
              </a:rPr>
              <a:t>Explain that </a:t>
            </a:r>
            <a:r>
              <a:rPr lang="en-IN" altLang="en-US" sz="1100" dirty="0">
                <a:latin typeface="Calibri" pitchFamily="34" charset="0"/>
              </a:rPr>
              <a:t>unit testing is a type of software testing (</a:t>
            </a:r>
            <a:r>
              <a:rPr lang="en-US" dirty="0"/>
              <a:t>process of examining whether the software and its components meet the specified requirements)</a:t>
            </a:r>
            <a:r>
              <a:rPr lang="en-IN" altLang="en-US" sz="1100" dirty="0">
                <a:latin typeface="Calibri" pitchFamily="34" charset="0"/>
              </a:rPr>
              <a:t>. After development, s</a:t>
            </a:r>
            <a:r>
              <a:rPr lang="en-US" dirty="0" err="1"/>
              <a:t>oftware</a:t>
            </a:r>
            <a:r>
              <a:rPr lang="en-US" dirty="0"/>
              <a:t> is tested to evaluate it for aspects such as reliability, user-friendliness, functionality, effectiveness, and efficiency. In addition, testing helps to identify and fix errors or bugs in the software. Therefore, software testing is critical for the successful implementation of the software. </a:t>
            </a:r>
          </a:p>
          <a:p>
            <a:pPr algn="just">
              <a:spcBef>
                <a:spcPct val="0"/>
              </a:spcBef>
              <a:defRPr/>
            </a:pPr>
            <a:endParaRPr lang="en-US" altLang="en-US" dirty="0"/>
          </a:p>
          <a:p>
            <a:pPr algn="just">
              <a:spcBef>
                <a:spcPct val="0"/>
              </a:spcBef>
              <a:defRPr/>
            </a:pPr>
            <a:r>
              <a:rPr lang="en-US" dirty="0"/>
              <a:t>On the basis of the components or functions of the code being tested and the number of tests conducted on the same code, software testing is categorized into several types.</a:t>
            </a:r>
          </a:p>
          <a:p>
            <a:pPr algn="just">
              <a:spcBef>
                <a:spcPct val="0"/>
              </a:spcBef>
              <a:defRPr/>
            </a:pPr>
            <a:endParaRPr lang="en-US" dirty="0"/>
          </a:p>
          <a:p>
            <a:pPr algn="just">
              <a:spcBef>
                <a:spcPct val="0"/>
              </a:spcBef>
              <a:defRPr/>
            </a:pPr>
            <a:r>
              <a:rPr lang="en-US" i="1" dirty="0"/>
              <a:t>Show the different types of software testing on the slide. Ask participants if they can explain each type. Summarize the following for all participants:</a:t>
            </a:r>
          </a:p>
          <a:p>
            <a:pPr marL="171450" indent="-171450">
              <a:buFont typeface="Wingdings" panose="05000000000000000000" pitchFamily="2" charset="2"/>
              <a:buChar char="§"/>
              <a:defRPr/>
            </a:pPr>
            <a:r>
              <a:rPr lang="en-US" altLang="en-US" sz="1100" b="1" dirty="0">
                <a:latin typeface="Calibri" panose="020F0502020204030204" pitchFamily="34" charset="0"/>
              </a:rPr>
              <a:t>Unit testing</a:t>
            </a:r>
            <a:r>
              <a:rPr lang="en-US" altLang="en-US" sz="1100" dirty="0">
                <a:latin typeface="Calibri" panose="020F0502020204030204" pitchFamily="34" charset="0"/>
              </a:rPr>
              <a:t>: Testing small bits or units of code for efficiency and workability</a:t>
            </a:r>
            <a:endParaRPr lang="en-IN" altLang="en-US" sz="1100" dirty="0">
              <a:latin typeface="Calibri" panose="020F0502020204030204" pitchFamily="34" charset="0"/>
            </a:endParaRPr>
          </a:p>
          <a:p>
            <a:pPr marL="171450" indent="-171450">
              <a:buFont typeface="Wingdings" panose="05000000000000000000" pitchFamily="2" charset="2"/>
              <a:buChar char="§"/>
              <a:defRPr/>
            </a:pPr>
            <a:r>
              <a:rPr lang="en-US" altLang="en-US" sz="1100" b="1" dirty="0">
                <a:latin typeface="Calibri" panose="020F0502020204030204" pitchFamily="34" charset="0"/>
              </a:rPr>
              <a:t>Integration testing</a:t>
            </a:r>
            <a:r>
              <a:rPr lang="en-US" altLang="en-US" sz="1100" dirty="0">
                <a:latin typeface="Calibri" panose="020F0502020204030204" pitchFamily="34" charset="0"/>
              </a:rPr>
              <a:t>: Testing groups of individual units of software to check whether they work well together</a:t>
            </a:r>
            <a:endParaRPr lang="en-IN" altLang="en-US" sz="1100" dirty="0">
              <a:latin typeface="Calibri" panose="020F0502020204030204" pitchFamily="34" charset="0"/>
            </a:endParaRPr>
          </a:p>
          <a:p>
            <a:pPr marL="171450" indent="-171450">
              <a:buFont typeface="Wingdings" panose="05000000000000000000" pitchFamily="2" charset="2"/>
              <a:buChar char="§"/>
              <a:defRPr/>
            </a:pPr>
            <a:r>
              <a:rPr lang="en-US" altLang="en-US" sz="1100" b="1" dirty="0">
                <a:latin typeface="Calibri" panose="020F0502020204030204" pitchFamily="34" charset="0"/>
              </a:rPr>
              <a:t>Functional testing</a:t>
            </a:r>
            <a:r>
              <a:rPr lang="en-US" altLang="en-US" sz="1100" dirty="0">
                <a:latin typeface="Calibri" panose="020F0502020204030204" pitchFamily="34" charset="0"/>
              </a:rPr>
              <a:t>: Is quality assurance testing, which checks the functionality of the software and compares the expected and actual output</a:t>
            </a:r>
            <a:endParaRPr lang="en-IN" altLang="en-US" sz="1100" dirty="0">
              <a:latin typeface="Calibri" panose="020F0502020204030204" pitchFamily="34" charset="0"/>
            </a:endParaRPr>
          </a:p>
          <a:p>
            <a:pPr marL="171450" indent="-171450">
              <a:buFont typeface="Wingdings" panose="05000000000000000000" pitchFamily="2" charset="2"/>
              <a:buChar char="§"/>
              <a:defRPr/>
            </a:pPr>
            <a:r>
              <a:rPr lang="en-US" altLang="en-US" sz="1100" b="1" dirty="0">
                <a:latin typeface="Calibri" panose="020F0502020204030204" pitchFamily="34" charset="0"/>
              </a:rPr>
              <a:t>System testing</a:t>
            </a:r>
            <a:r>
              <a:rPr lang="en-US" altLang="en-US" sz="1100" dirty="0">
                <a:latin typeface="Calibri" panose="020F0502020204030204" pitchFamily="34" charset="0"/>
              </a:rPr>
              <a:t>: Testing the complete system to verify its compliance with design specifications</a:t>
            </a:r>
            <a:endParaRPr lang="en-IN" altLang="en-US" sz="1100" dirty="0">
              <a:latin typeface="Calibri" panose="020F0502020204030204" pitchFamily="34" charset="0"/>
            </a:endParaRPr>
          </a:p>
          <a:p>
            <a:pPr marL="171450" indent="-171450">
              <a:buFont typeface="Wingdings" panose="05000000000000000000" pitchFamily="2" charset="2"/>
              <a:buChar char="§"/>
              <a:defRPr/>
            </a:pPr>
            <a:r>
              <a:rPr lang="en-US" altLang="en-US" sz="1100" b="1" dirty="0">
                <a:latin typeface="Calibri" panose="020F0502020204030204" pitchFamily="34" charset="0"/>
              </a:rPr>
              <a:t>Stress testing</a:t>
            </a:r>
            <a:r>
              <a:rPr lang="en-US" altLang="en-US" sz="1100" dirty="0">
                <a:latin typeface="Calibri" panose="020F0502020204030204" pitchFamily="34" charset="0"/>
              </a:rPr>
              <a:t>: Testing the software performance by deliberately placing it under stress</a:t>
            </a:r>
            <a:endParaRPr lang="en-IN" altLang="en-US" sz="1100" dirty="0">
              <a:latin typeface="Calibri" panose="020F0502020204030204" pitchFamily="34" charset="0"/>
            </a:endParaRPr>
          </a:p>
          <a:p>
            <a:pPr marL="171450" indent="-171450">
              <a:buFont typeface="Wingdings" panose="05000000000000000000" pitchFamily="2" charset="2"/>
              <a:buChar char="§"/>
              <a:defRPr/>
            </a:pPr>
            <a:r>
              <a:rPr lang="en-US" altLang="en-US" sz="1100" b="1" dirty="0">
                <a:latin typeface="Calibri" panose="020F0502020204030204" pitchFamily="34" charset="0"/>
              </a:rPr>
              <a:t>Performance testing: </a:t>
            </a:r>
            <a:r>
              <a:rPr lang="en-US" altLang="en-US" sz="1100" dirty="0">
                <a:latin typeface="Calibri" panose="020F0502020204030204" pitchFamily="34" charset="0"/>
              </a:rPr>
              <a:t>Testing the responsiveness and stability of a system in a particular condition</a:t>
            </a:r>
            <a:endParaRPr lang="en-IN" altLang="en-US" sz="1100" dirty="0">
              <a:latin typeface="Calibri" panose="020F0502020204030204" pitchFamily="34" charset="0"/>
            </a:endParaRPr>
          </a:p>
          <a:p>
            <a:pPr marL="171450" indent="-171450">
              <a:buFont typeface="Wingdings" panose="05000000000000000000" pitchFamily="2" charset="2"/>
              <a:buChar char="§"/>
              <a:defRPr/>
            </a:pPr>
            <a:r>
              <a:rPr lang="en-US" altLang="en-US" sz="1100" b="1" dirty="0">
                <a:latin typeface="Calibri" panose="020F0502020204030204" pitchFamily="34" charset="0"/>
              </a:rPr>
              <a:t>Usability testing</a:t>
            </a:r>
            <a:r>
              <a:rPr lang="en-US" altLang="en-US" sz="1100" dirty="0">
                <a:latin typeface="Calibri" panose="020F0502020204030204" pitchFamily="34" charset="0"/>
              </a:rPr>
              <a:t>: Testing the software on selected users to investigate its user-friendly features</a:t>
            </a:r>
            <a:endParaRPr lang="en-IN" altLang="en-US" sz="1100" dirty="0">
              <a:latin typeface="Calibri" panose="020F0502020204030204" pitchFamily="34" charset="0"/>
            </a:endParaRPr>
          </a:p>
          <a:p>
            <a:pPr marL="171450" indent="-171450">
              <a:buFont typeface="Wingdings" panose="05000000000000000000" pitchFamily="2" charset="2"/>
              <a:buChar char="§"/>
              <a:defRPr/>
            </a:pPr>
            <a:r>
              <a:rPr lang="en-US" altLang="en-US" sz="1100" b="1" dirty="0">
                <a:latin typeface="Calibri" panose="020F0502020204030204" pitchFamily="34" charset="0"/>
              </a:rPr>
              <a:t>Acceptance testing</a:t>
            </a:r>
            <a:r>
              <a:rPr lang="en-US" altLang="en-US" sz="1100" dirty="0">
                <a:latin typeface="Calibri" panose="020F0502020204030204" pitchFamily="34" charset="0"/>
              </a:rPr>
              <a:t>: Testing performed by selected users to check the functionality of the system</a:t>
            </a:r>
            <a:endParaRPr lang="en-IN" altLang="en-US" sz="1100" dirty="0">
              <a:latin typeface="Calibri" panose="020F0502020204030204" pitchFamily="34" charset="0"/>
            </a:endParaRPr>
          </a:p>
          <a:p>
            <a:pPr marL="171450" indent="-171450">
              <a:buFont typeface="Wingdings" panose="05000000000000000000" pitchFamily="2" charset="2"/>
              <a:buChar char="§"/>
              <a:defRPr/>
            </a:pPr>
            <a:r>
              <a:rPr lang="en-US" altLang="en-US" sz="1100" b="1" dirty="0">
                <a:latin typeface="Calibri" panose="020F0502020204030204" pitchFamily="34" charset="0"/>
              </a:rPr>
              <a:t>Regression testing</a:t>
            </a:r>
            <a:r>
              <a:rPr lang="en-US" altLang="en-US" sz="1100" dirty="0">
                <a:latin typeface="Calibri" panose="020F0502020204030204" pitchFamily="34" charset="0"/>
              </a:rPr>
              <a:t>: Testing software for bugs after changes or patches have been made </a:t>
            </a:r>
            <a:endParaRPr lang="en-IN" altLang="en-US" sz="1100" dirty="0">
              <a:latin typeface="Calibri" panose="020F0502020204030204" pitchFamily="34" charset="0"/>
            </a:endParaRPr>
          </a:p>
          <a:p>
            <a:pPr marL="171450" indent="-171450">
              <a:buFont typeface="Wingdings" panose="05000000000000000000" pitchFamily="2" charset="2"/>
              <a:buChar char="§"/>
              <a:defRPr/>
            </a:pPr>
            <a:r>
              <a:rPr lang="en-US" altLang="en-US" sz="1100" b="1" dirty="0">
                <a:latin typeface="Calibri" panose="020F0502020204030204" pitchFamily="34" charset="0"/>
              </a:rPr>
              <a:t>Beta testing</a:t>
            </a:r>
            <a:r>
              <a:rPr lang="en-US" altLang="en-US" sz="1100" dirty="0">
                <a:latin typeface="Calibri" panose="020F0502020204030204" pitchFamily="34" charset="0"/>
              </a:rPr>
              <a:t>: Testing the software on external users </a:t>
            </a:r>
            <a:endParaRPr lang="en-IN" altLang="en-US" sz="1100" dirty="0">
              <a:latin typeface="Calibri" panose="020F0502020204030204" pitchFamily="34" charset="0"/>
            </a:endParaRPr>
          </a:p>
          <a:p>
            <a:pPr algn="just">
              <a:spcBef>
                <a:spcPct val="0"/>
              </a:spcBef>
              <a:defRPr/>
            </a:pPr>
            <a:endParaRPr lang="en-US" altLang="en-US" sz="1100" dirty="0">
              <a:latin typeface="Calibri" pitchFamily="34" charset="0"/>
            </a:endParaRPr>
          </a:p>
          <a:p>
            <a:pPr algn="just">
              <a:spcBef>
                <a:spcPct val="0"/>
              </a:spcBef>
              <a:defRPr/>
            </a:pPr>
            <a:r>
              <a:rPr lang="en-IN" altLang="en-US" sz="1100" dirty="0">
                <a:latin typeface="Calibri" pitchFamily="34" charset="0"/>
              </a:rPr>
              <a:t>Since the JUnit framework provides a platform for performing unit testing on Java-based applications, a better understanding of unit testing will help you use JUnit more effectively. </a:t>
            </a:r>
            <a:endParaRPr lang="en-US" altLang="en-US" sz="1100" dirty="0">
              <a:latin typeface="Calibri" pitchFamily="34" charset="0"/>
            </a:endParaRPr>
          </a:p>
          <a:p>
            <a:pPr algn="just">
              <a:spcBef>
                <a:spcPct val="0"/>
              </a:spcBef>
              <a:defRPr/>
            </a:pPr>
            <a:endParaRPr lang="en-IN" altLang="en-US" sz="1100" dirty="0">
              <a:latin typeface="Calibri" pitchFamily="34" charset="0"/>
            </a:endParaRP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5</a:t>
            </a:fld>
            <a:endParaRPr lang="en-US"/>
          </a:p>
        </p:txBody>
      </p:sp>
    </p:spTree>
    <p:extLst>
      <p:ext uri="{BB962C8B-B14F-4D97-AF65-F5344CB8AC3E}">
        <p14:creationId xmlns:p14="http://schemas.microsoft.com/office/powerpoint/2010/main" val="692502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ct val="0"/>
              </a:spcBef>
            </a:pPr>
            <a:r>
              <a:rPr lang="en-US" altLang="en-US" sz="1200" dirty="0">
                <a:latin typeface="Calibri" charset="0"/>
              </a:rPr>
              <a:t>PG Reference: Page 7-8 </a:t>
            </a:r>
          </a:p>
          <a:p>
            <a:pPr algn="just">
              <a:spcBef>
                <a:spcPct val="0"/>
              </a:spcBef>
            </a:pPr>
            <a:endParaRPr lang="en-US" altLang="en-US" sz="1200" dirty="0">
              <a:latin typeface="Calibri" charset="0"/>
            </a:endParaRPr>
          </a:p>
          <a:p>
            <a:pPr algn="just">
              <a:spcBef>
                <a:spcPct val="0"/>
              </a:spcBef>
            </a:pPr>
            <a:r>
              <a:rPr lang="en-IN" altLang="en-US" sz="1200" i="1" dirty="0">
                <a:latin typeface="Calibri" charset="0"/>
              </a:rPr>
              <a:t>Ask participants to share what they know about unit testing. </a:t>
            </a:r>
          </a:p>
          <a:p>
            <a:pPr algn="just">
              <a:spcBef>
                <a:spcPct val="0"/>
              </a:spcBef>
            </a:pPr>
            <a:endParaRPr lang="en-US" altLang="en-US" sz="1200" dirty="0">
              <a:latin typeface="Calibri" charset="0"/>
            </a:endParaRPr>
          </a:p>
          <a:p>
            <a:pPr algn="just">
              <a:spcBef>
                <a:spcPct val="0"/>
              </a:spcBef>
            </a:pPr>
            <a:r>
              <a:rPr lang="en-US" altLang="en-US" sz="1200" dirty="0">
                <a:latin typeface="Calibri" charset="0"/>
              </a:rPr>
              <a:t>Explain that unit testing is performed to validate the tester’s assumptions about the design of the code, which means that it helps to check whether the code is doing what it is designed to do. </a:t>
            </a:r>
          </a:p>
          <a:p>
            <a:pPr algn="just">
              <a:spcBef>
                <a:spcPct val="0"/>
              </a:spcBef>
            </a:pPr>
            <a:endParaRPr lang="en-US" altLang="en-US" sz="1200" dirty="0">
              <a:latin typeface="Calibri" charset="0"/>
            </a:endParaRPr>
          </a:p>
          <a:p>
            <a:pPr algn="just">
              <a:spcBef>
                <a:spcPct val="0"/>
              </a:spcBef>
            </a:pPr>
            <a:r>
              <a:rPr lang="en-US" altLang="en-US" sz="1200" dirty="0">
                <a:latin typeface="Calibri" charset="0"/>
              </a:rPr>
              <a:t>Explain that unit testing is an effective method of testing since by isolating each part of the program, it helps to determine which individual parts are correct. During a unit test, when the code is executed but the desired task is not performed, errors are identified and subsequently fixed. </a:t>
            </a:r>
          </a:p>
          <a:p>
            <a:pPr algn="just">
              <a:spcBef>
                <a:spcPct val="0"/>
              </a:spcBef>
            </a:pPr>
            <a:endParaRPr lang="en-US" altLang="en-US" sz="1200" dirty="0">
              <a:latin typeface="Calibri" charset="0"/>
            </a:endParaRPr>
          </a:p>
          <a:p>
            <a:pPr algn="just">
              <a:spcBef>
                <a:spcPct val="0"/>
              </a:spcBef>
            </a:pPr>
            <a:r>
              <a:rPr lang="en-US" altLang="en-US" sz="1200" dirty="0">
                <a:latin typeface="Calibri" charset="0"/>
              </a:rPr>
              <a:t>Unit testing requires you to test the smallest unit of code under a variety of input conditions. In Java, this smallest unit of code is a class. </a:t>
            </a:r>
            <a:r>
              <a:rPr lang="en-US" altLang="en-US" sz="1200" i="1" dirty="0">
                <a:latin typeface="Calibri" charset="0"/>
              </a:rPr>
              <a:t>Ask participants to share some examples of a class. </a:t>
            </a:r>
            <a:endParaRPr lang="en-IN" altLang="en-US" sz="1200" i="1" dirty="0">
              <a:latin typeface="Calibri" charset="0"/>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6</a:t>
            </a:fld>
            <a:endParaRPr lang="en-US"/>
          </a:p>
        </p:txBody>
      </p:sp>
    </p:spTree>
    <p:extLst>
      <p:ext uri="{BB962C8B-B14F-4D97-AF65-F5344CB8AC3E}">
        <p14:creationId xmlns:p14="http://schemas.microsoft.com/office/powerpoint/2010/main" val="873783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ct val="0"/>
              </a:spcBef>
              <a:defRPr/>
            </a:pPr>
            <a:r>
              <a:rPr lang="en-US" altLang="en-US" sz="1200" dirty="0">
                <a:latin typeface="Calibri" pitchFamily="34" charset="0"/>
              </a:rPr>
              <a:t>PG Reference: Page 8 - 9</a:t>
            </a:r>
          </a:p>
          <a:p>
            <a:pPr algn="just">
              <a:spcBef>
                <a:spcPct val="0"/>
              </a:spcBef>
              <a:defRPr/>
            </a:pPr>
            <a:endParaRPr lang="en-US" altLang="en-US" sz="1200" dirty="0">
              <a:latin typeface="Calibri" pitchFamily="34" charset="0"/>
            </a:endParaRPr>
          </a:p>
          <a:p>
            <a:pPr algn="just">
              <a:spcBef>
                <a:spcPct val="0"/>
              </a:spcBef>
              <a:defRPr/>
            </a:pPr>
            <a:r>
              <a:rPr lang="en-US" altLang="en-US" sz="1200" i="1" dirty="0">
                <a:latin typeface="Calibri" pitchFamily="34" charset="0"/>
              </a:rPr>
              <a:t>Discuss the benefits of unit testing. </a:t>
            </a:r>
          </a:p>
          <a:p>
            <a:pPr algn="just">
              <a:spcBef>
                <a:spcPct val="0"/>
              </a:spcBef>
              <a:defRPr/>
            </a:pPr>
            <a:endParaRPr lang="en-US" altLang="en-US" sz="1200" dirty="0">
              <a:latin typeface="Calibri" pitchFamily="34" charset="0"/>
            </a:endParaRPr>
          </a:p>
          <a:p>
            <a:pPr marL="171450" indent="-171450" algn="just">
              <a:spcBef>
                <a:spcPct val="0"/>
              </a:spcBef>
              <a:buFont typeface="Arial" pitchFamily="34" charset="0"/>
              <a:buChar char="•"/>
              <a:defRPr/>
            </a:pPr>
            <a:r>
              <a:rPr lang="en-IN" altLang="en-US" sz="1200" b="1" dirty="0">
                <a:latin typeface="Calibri" pitchFamily="34" charset="0"/>
              </a:rPr>
              <a:t>Ability to re-factor code with confidence</a:t>
            </a:r>
            <a:r>
              <a:rPr lang="en-IN" altLang="en-US" sz="1200" dirty="0">
                <a:latin typeface="Calibri" pitchFamily="34" charset="0"/>
              </a:rPr>
              <a:t>: JUnit enables developers to re-factor code with confidence and by running the existing test cases, it makes sure that no new bugs are introduced. </a:t>
            </a:r>
          </a:p>
          <a:p>
            <a:pPr marL="171450" indent="-171450" algn="just">
              <a:spcBef>
                <a:spcPct val="0"/>
              </a:spcBef>
              <a:buFont typeface="Arial" pitchFamily="34" charset="0"/>
              <a:buChar char="•"/>
              <a:defRPr/>
            </a:pPr>
            <a:endParaRPr lang="en-IN" altLang="en-US" sz="1200" dirty="0">
              <a:latin typeface="Calibri" pitchFamily="34" charset="0"/>
            </a:endParaRPr>
          </a:p>
          <a:p>
            <a:pPr marL="171450" indent="-171450" algn="just">
              <a:spcBef>
                <a:spcPct val="0"/>
              </a:spcBef>
              <a:buFont typeface="Arial" pitchFamily="34" charset="0"/>
              <a:buChar char="•"/>
              <a:defRPr/>
            </a:pPr>
            <a:r>
              <a:rPr lang="en-IN" altLang="en-US" sz="1200" b="1" dirty="0">
                <a:latin typeface="Calibri" pitchFamily="34" charset="0"/>
              </a:rPr>
              <a:t>Proof that your code actually works</a:t>
            </a:r>
            <a:r>
              <a:rPr lang="en-IN" altLang="en-US" sz="1200" dirty="0">
                <a:latin typeface="Calibri" pitchFamily="34" charset="0"/>
              </a:rPr>
              <a:t>: Results in fewer bugs and better code</a:t>
            </a:r>
          </a:p>
          <a:p>
            <a:pPr marL="171450" indent="-171450" algn="just">
              <a:spcBef>
                <a:spcPct val="0"/>
              </a:spcBef>
              <a:buFont typeface="Arial" pitchFamily="34" charset="0"/>
              <a:buChar char="•"/>
              <a:defRPr/>
            </a:pPr>
            <a:endParaRPr lang="en-IN" altLang="en-US" sz="1200" dirty="0">
              <a:latin typeface="Calibri" pitchFamily="34" charset="0"/>
            </a:endParaRPr>
          </a:p>
          <a:p>
            <a:pPr marL="171450" indent="-171450" algn="just">
              <a:spcBef>
                <a:spcPct val="0"/>
              </a:spcBef>
              <a:buFont typeface="Arial" pitchFamily="34" charset="0"/>
              <a:buChar char="•"/>
              <a:defRPr/>
            </a:pPr>
            <a:r>
              <a:rPr lang="en-IN" altLang="en-US" sz="1200" b="1" dirty="0">
                <a:latin typeface="Calibri" pitchFamily="34" charset="0"/>
              </a:rPr>
              <a:t>Availability of a regression-test suite</a:t>
            </a:r>
            <a:r>
              <a:rPr lang="en-IN" altLang="en-US" sz="1200" dirty="0">
                <a:latin typeface="Calibri" pitchFamily="34" charset="0"/>
              </a:rPr>
              <a:t>: JUnit provides a low-effort way to catch bugs before the build goes off to QA.</a:t>
            </a:r>
          </a:p>
          <a:p>
            <a:pPr marL="171450" indent="-171450" algn="just">
              <a:spcBef>
                <a:spcPct val="0"/>
              </a:spcBef>
              <a:buFont typeface="Arial" pitchFamily="34" charset="0"/>
              <a:buChar char="•"/>
              <a:defRPr/>
            </a:pPr>
            <a:endParaRPr lang="en-IN" altLang="en-US" sz="1200" dirty="0">
              <a:latin typeface="Calibri" pitchFamily="34" charset="0"/>
            </a:endParaRPr>
          </a:p>
          <a:p>
            <a:pPr marL="171450" indent="-171450" algn="just">
              <a:spcBef>
                <a:spcPct val="0"/>
              </a:spcBef>
              <a:buFont typeface="Arial" pitchFamily="34" charset="0"/>
              <a:buChar char="•"/>
              <a:defRPr/>
            </a:pPr>
            <a:r>
              <a:rPr lang="en-IN" altLang="en-US" sz="1200" b="1" dirty="0">
                <a:latin typeface="Calibri" pitchFamily="34" charset="0"/>
              </a:rPr>
              <a:t>Demonstration of concrete progress</a:t>
            </a:r>
            <a:r>
              <a:rPr lang="en-IN" altLang="en-US" sz="1200" dirty="0">
                <a:latin typeface="Calibri" pitchFamily="34" charset="0"/>
              </a:rPr>
              <a:t>: Unit tests help you to demonstrate progress in parts and not wait for the entire code to be ready before it can be tested. </a:t>
            </a:r>
          </a:p>
          <a:p>
            <a:pPr algn="just">
              <a:spcBef>
                <a:spcPct val="0"/>
              </a:spcBef>
              <a:defRPr/>
            </a:pPr>
            <a:endParaRPr lang="en-US" altLang="en-US" sz="1200" dirty="0">
              <a:latin typeface="Calibri" pitchFamily="34" charset="0"/>
            </a:endParaRPr>
          </a:p>
          <a:p>
            <a:r>
              <a:rPr lang="en-US" sz="1200" kern="1200" dirty="0">
                <a:solidFill>
                  <a:schemeClr val="tx1"/>
                </a:solidFill>
                <a:latin typeface="+mn-lt"/>
                <a:ea typeface="+mn-ea"/>
                <a:cs typeface="+mn-cs"/>
              </a:rPr>
              <a:t>Fowler draws a clean line between changes to code that do, and those that do not, affect its behavior. He calls those that do not, "refactoring". This </a:t>
            </a:r>
            <a:r>
              <a:rPr lang="en-US" sz="1200" i="1" kern="1200" dirty="0">
                <a:solidFill>
                  <a:schemeClr val="tx1"/>
                </a:solidFill>
                <a:latin typeface="+mn-lt"/>
                <a:ea typeface="+mn-ea"/>
                <a:cs typeface="+mn-cs"/>
              </a:rPr>
              <a:t>is</a:t>
            </a:r>
            <a:r>
              <a:rPr lang="en-US" sz="1200" i="0" kern="1200" dirty="0">
                <a:solidFill>
                  <a:schemeClr val="tx1"/>
                </a:solidFill>
                <a:latin typeface="+mn-lt"/>
                <a:ea typeface="+mn-ea"/>
                <a:cs typeface="+mn-cs"/>
              </a:rPr>
              <a:t> an important distinction, because if we divide our work into refactoring and non-refactoring code modification activities (Fowler calls it "wearing different hats"), we can apply different, goal-appropriate techniques.</a:t>
            </a:r>
          </a:p>
          <a:p>
            <a:r>
              <a:rPr lang="en-US" sz="1200" i="0" kern="1200" dirty="0">
                <a:solidFill>
                  <a:schemeClr val="tx1"/>
                </a:solidFill>
                <a:latin typeface="+mn-lt"/>
                <a:ea typeface="+mn-ea"/>
                <a:cs typeface="+mn-cs"/>
              </a:rPr>
              <a:t>If we are making a refactoring, or behavior-preserving code modification:</a:t>
            </a:r>
          </a:p>
          <a:p>
            <a:r>
              <a:rPr lang="en-US" sz="1200" i="0" kern="1200" dirty="0">
                <a:solidFill>
                  <a:schemeClr val="tx1"/>
                </a:solidFill>
                <a:latin typeface="+mn-lt"/>
                <a:ea typeface="+mn-ea"/>
                <a:cs typeface="+mn-cs"/>
              </a:rPr>
              <a:t>all our unit tests should pass before and after the modification</a:t>
            </a:r>
          </a:p>
          <a:p>
            <a:r>
              <a:rPr lang="en-US" sz="1200" i="0" kern="1200" dirty="0">
                <a:solidFill>
                  <a:schemeClr val="tx1"/>
                </a:solidFill>
                <a:latin typeface="+mn-lt"/>
                <a:ea typeface="+mn-ea"/>
                <a:cs typeface="+mn-cs"/>
              </a:rPr>
              <a:t>we should not need to modify any tests, or write any new ones</a:t>
            </a:r>
          </a:p>
          <a:p>
            <a:r>
              <a:rPr lang="en-US" sz="1200" i="0" kern="1200" dirty="0">
                <a:solidFill>
                  <a:schemeClr val="tx1"/>
                </a:solidFill>
                <a:latin typeface="+mn-lt"/>
                <a:ea typeface="+mn-ea"/>
                <a:cs typeface="+mn-cs"/>
              </a:rPr>
              <a:t>we expect cleaner code when we are done</a:t>
            </a:r>
          </a:p>
          <a:p>
            <a:r>
              <a:rPr lang="en-US" sz="1200" i="0" kern="1200" dirty="0">
                <a:solidFill>
                  <a:schemeClr val="tx1"/>
                </a:solidFill>
                <a:latin typeface="+mn-lt"/>
                <a:ea typeface="+mn-ea"/>
                <a:cs typeface="+mn-cs"/>
              </a:rPr>
              <a:t>we do not expect new behavior</a:t>
            </a:r>
          </a:p>
          <a:p>
            <a:r>
              <a:rPr lang="en-US" sz="1200" i="0" kern="1200" dirty="0">
                <a:solidFill>
                  <a:schemeClr val="tx1"/>
                </a:solidFill>
                <a:latin typeface="+mn-lt"/>
                <a:ea typeface="+mn-ea"/>
                <a:cs typeface="+mn-cs"/>
              </a:rPr>
              <a:t>If we are making a behavior-changing code modification:</a:t>
            </a:r>
          </a:p>
          <a:p>
            <a:r>
              <a:rPr lang="en-US" sz="1200" i="0" kern="1200" dirty="0">
                <a:solidFill>
                  <a:schemeClr val="tx1"/>
                </a:solidFill>
                <a:latin typeface="+mn-lt"/>
                <a:ea typeface="+mn-ea"/>
                <a:cs typeface="+mn-cs"/>
              </a:rPr>
              <a:t>we expect new behavior</a:t>
            </a:r>
          </a:p>
          <a:p>
            <a:r>
              <a:rPr lang="en-US" sz="1200" i="0" kern="1200" dirty="0">
                <a:solidFill>
                  <a:schemeClr val="tx1"/>
                </a:solidFill>
                <a:latin typeface="+mn-lt"/>
                <a:ea typeface="+mn-ea"/>
                <a:cs typeface="+mn-cs"/>
              </a:rPr>
              <a:t>we should write new tests</a:t>
            </a:r>
          </a:p>
          <a:p>
            <a:r>
              <a:rPr lang="en-US" sz="1200" i="0" kern="1200" dirty="0">
                <a:solidFill>
                  <a:schemeClr val="tx1"/>
                </a:solidFill>
                <a:latin typeface="+mn-lt"/>
                <a:ea typeface="+mn-ea"/>
                <a:cs typeface="+mn-cs"/>
              </a:rPr>
              <a:t>we may get dirtier code when we are done (and should then refactor it)</a:t>
            </a:r>
          </a:p>
        </p:txBody>
      </p:sp>
      <p:sp>
        <p:nvSpPr>
          <p:cNvPr id="4" name="Slide Number Placeholder 3"/>
          <p:cNvSpPr>
            <a:spLocks noGrp="1"/>
          </p:cNvSpPr>
          <p:nvPr>
            <p:ph type="sldNum" sz="quarter" idx="10"/>
          </p:nvPr>
        </p:nvSpPr>
        <p:spPr/>
        <p:txBody>
          <a:bodyPr/>
          <a:lstStyle/>
          <a:p>
            <a:fld id="{0922E9E3-F7E0-4F64-A85D-DE32A7B411A1}" type="slidenum">
              <a:rPr lang="en-US" smtClean="0"/>
              <a:t>7</a:t>
            </a:fld>
            <a:endParaRPr lang="en-US"/>
          </a:p>
        </p:txBody>
      </p:sp>
    </p:spTree>
    <p:extLst>
      <p:ext uri="{BB962C8B-B14F-4D97-AF65-F5344CB8AC3E}">
        <p14:creationId xmlns:p14="http://schemas.microsoft.com/office/powerpoint/2010/main" val="209258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ct val="0"/>
              </a:spcBef>
            </a:pPr>
            <a:r>
              <a:rPr lang="en-US" altLang="en-US" dirty="0">
                <a:latin typeface="Calibri" charset="0"/>
              </a:rPr>
              <a:t>. </a:t>
            </a:r>
            <a:r>
              <a:rPr lang="en-US" altLang="en-US" dirty="0"/>
              <a:t>JUnit is packaged as a single jar file that is a library of functionality of unit testing code. For example, when you write unit testing code, you need a way to compare the output received with the output expected. JUnit provides you asserts and many ways of using them on common data types. </a:t>
            </a:r>
          </a:p>
        </p:txBody>
      </p:sp>
      <p:sp>
        <p:nvSpPr>
          <p:cNvPr id="4" name="Slide Number Placeholder 3"/>
          <p:cNvSpPr>
            <a:spLocks noGrp="1"/>
          </p:cNvSpPr>
          <p:nvPr>
            <p:ph type="sldNum" sz="quarter" idx="10"/>
          </p:nvPr>
        </p:nvSpPr>
        <p:spPr/>
        <p:txBody>
          <a:bodyPr/>
          <a:lstStyle/>
          <a:p>
            <a:fld id="{0922E9E3-F7E0-4F64-A85D-DE32A7B411A1}" type="slidenum">
              <a:rPr lang="en-US" smtClean="0"/>
              <a:t>8</a:t>
            </a:fld>
            <a:endParaRPr lang="en-US"/>
          </a:p>
        </p:txBody>
      </p:sp>
    </p:spTree>
    <p:extLst>
      <p:ext uri="{BB962C8B-B14F-4D97-AF65-F5344CB8AC3E}">
        <p14:creationId xmlns:p14="http://schemas.microsoft.com/office/powerpoint/2010/main" val="1092792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It is entirely possible that a product passes when verified but fails when validated. This can happen when, say, a product is built as per the specifications but the specifications themselves fail to address the user’s needs.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Regulatory – lifts in the building, needs to have a certified note that its been verified</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9</a:t>
            </a:fld>
            <a:endParaRPr lang="en-US"/>
          </a:p>
        </p:txBody>
      </p:sp>
    </p:spTree>
    <p:extLst>
      <p:ext uri="{BB962C8B-B14F-4D97-AF65-F5344CB8AC3E}">
        <p14:creationId xmlns:p14="http://schemas.microsoft.com/office/powerpoint/2010/main" val="1518913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10</a:t>
            </a:fld>
            <a:endParaRPr lang="en-US"/>
          </a:p>
        </p:txBody>
      </p:sp>
    </p:spTree>
    <p:extLst>
      <p:ext uri="{BB962C8B-B14F-4D97-AF65-F5344CB8AC3E}">
        <p14:creationId xmlns:p14="http://schemas.microsoft.com/office/powerpoint/2010/main" val="1152546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5" name="Rectangle 12"/>
          <p:cNvSpPr>
            <a:spLocks noChangeArrowheads="1"/>
          </p:cNvSpPr>
          <p:nvPr/>
        </p:nvSpPr>
        <p:spPr bwMode="auto">
          <a:xfrm>
            <a:off x="387350" y="5834063"/>
            <a:ext cx="8272463" cy="549275"/>
          </a:xfrm>
          <a:prstGeom prst="rect">
            <a:avLst/>
          </a:prstGeom>
          <a:noFill/>
          <a:ln w="38100">
            <a:noFill/>
            <a:prstDash val="sysDot"/>
            <a:miter lim="800000"/>
            <a:headEnd/>
            <a:tailEnd/>
          </a:ln>
        </p:spPr>
        <p:txBody>
          <a:bodyPr>
            <a:spAutoFit/>
          </a:bodyPr>
          <a:lstStyle/>
          <a:p>
            <a:pPr algn="ctr" eaLnBrk="0" hangingPunct="0"/>
            <a:r>
              <a:rPr lang="en-US" sz="1000" b="0" dirty="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b="0"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00000" y="900000"/>
            <a:ext cx="5400000" cy="5040000"/>
          </a:xfrm>
        </p:spPr>
        <p:txBody>
          <a:bodyPr/>
          <a:lstStyle>
            <a:lvl1pPr>
              <a:lnSpc>
                <a:spcPct val="150000"/>
              </a:lnSpc>
              <a:defRPr sz="2000" b="1" baseline="0"/>
            </a:lvl1pPr>
            <a:lvl2pPr>
              <a:defRPr sz="1800" b="1"/>
            </a:lvl2pPr>
            <a:lvl3pPr>
              <a:defRPr sz="1600"/>
            </a:lvl3pPr>
            <a:lvl4pPr marL="1371600" indent="0">
              <a:buNone/>
              <a:defRPr sz="1400"/>
            </a:lvl4pPr>
          </a:lstStyle>
          <a:p>
            <a:pPr lvl="0"/>
            <a:r>
              <a:rPr lang="en-US" dirty="0"/>
              <a:t>Topic 1</a:t>
            </a:r>
          </a:p>
          <a:p>
            <a:pPr lvl="1"/>
            <a:r>
              <a:rPr lang="en-US" dirty="0"/>
              <a:t>Sub Topic 1</a:t>
            </a:r>
          </a:p>
          <a:p>
            <a:pPr lvl="1"/>
            <a:r>
              <a:rPr lang="en-US" dirty="0"/>
              <a:t>Sub Topic 2</a:t>
            </a:r>
          </a:p>
          <a:p>
            <a:pPr lvl="0"/>
            <a:r>
              <a:rPr lang="en-US" dirty="0"/>
              <a:t>Topic 2</a:t>
            </a:r>
          </a:p>
          <a:p>
            <a:pPr lvl="1"/>
            <a:r>
              <a:rPr lang="en-US" dirty="0"/>
              <a:t>Sub Topic 1</a:t>
            </a:r>
          </a:p>
          <a:p>
            <a:pPr lvl="1"/>
            <a:r>
              <a:rPr lang="en-US" dirty="0"/>
              <a:t>Sub Topic 2</a:t>
            </a:r>
          </a:p>
          <a:p>
            <a:pPr lvl="0"/>
            <a:r>
              <a:rPr lang="en-US" dirty="0"/>
              <a:t>Topic 3</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Contents</a:t>
            </a:r>
          </a:p>
        </p:txBody>
      </p:sp>
    </p:spTree>
    <p:extLst>
      <p:ext uri="{BB962C8B-B14F-4D97-AF65-F5344CB8AC3E}">
        <p14:creationId xmlns:p14="http://schemas.microsoft.com/office/powerpoint/2010/main" val="143255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6339DDB-22EC-4E34-8912-0840B1FFAE16}" type="slidenum">
              <a:rPr lang="en-IN" smtClean="0"/>
              <a:pPr/>
              <a:t>‹#›</a:t>
            </a:fld>
            <a:endParaRPr lang="en-IN"/>
          </a:p>
        </p:txBody>
      </p:sp>
      <p:sp>
        <p:nvSpPr>
          <p:cNvPr id="7" name="Content Placeholder 2"/>
          <p:cNvSpPr>
            <a:spLocks noGrp="1"/>
          </p:cNvSpPr>
          <p:nvPr>
            <p:ph idx="1" hasCustomPrompt="1"/>
          </p:nvPr>
        </p:nvSpPr>
        <p:spPr>
          <a:xfrm>
            <a:off x="183600" y="900000"/>
            <a:ext cx="88200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dirty="0"/>
              <a:t>Definitions or Key Notes</a:t>
            </a:r>
          </a:p>
        </p:txBody>
      </p:sp>
      <p:sp>
        <p:nvSpPr>
          <p:cNvPr id="8" name="Content Placeholder 2"/>
          <p:cNvSpPr>
            <a:spLocks noGrp="1"/>
          </p:cNvSpPr>
          <p:nvPr>
            <p:ph idx="13"/>
          </p:nvPr>
        </p:nvSpPr>
        <p:spPr>
          <a:xfrm>
            <a:off x="183600" y="2160000"/>
            <a:ext cx="8820000" cy="3808733"/>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Tree>
    <p:extLst>
      <p:ext uri="{BB962C8B-B14F-4D97-AF65-F5344CB8AC3E}">
        <p14:creationId xmlns:p14="http://schemas.microsoft.com/office/powerpoint/2010/main" val="2007056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68DDC2B-2B06-4692-8F64-8F19407327E9}" type="datetimeFigureOut">
              <a:rPr lang="en-US" smtClean="0"/>
              <a:pPr/>
              <a:t>3/4/22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339DDB-22EC-4E34-8912-0840B1FFAE16}"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verpage">
    <p:spTree>
      <p:nvGrpSpPr>
        <p:cNvPr id="1" name=""/>
        <p:cNvGrpSpPr/>
        <p:nvPr/>
      </p:nvGrpSpPr>
      <p:grpSpPr>
        <a:xfrm>
          <a:off x="0" y="0"/>
          <a:ext cx="0" cy="0"/>
          <a:chOff x="0" y="0"/>
          <a:chExt cx="0" cy="0"/>
        </a:xfrm>
      </p:grpSpPr>
      <p:sp>
        <p:nvSpPr>
          <p:cNvPr id="3" name="Rectangle 2"/>
          <p:cNvSpPr/>
          <p:nvPr/>
        </p:nvSpPr>
        <p:spPr>
          <a:xfrm>
            <a:off x="-1" y="887104"/>
            <a:ext cx="9144001" cy="141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
        <p:nvSpPr>
          <p:cNvPr id="3" name="Content Placeholder 2"/>
          <p:cNvSpPr>
            <a:spLocks noGrp="1"/>
          </p:cNvSpPr>
          <p:nvPr>
            <p:ph idx="1" hasCustomPrompt="1"/>
          </p:nvPr>
        </p:nvSpPr>
        <p:spPr>
          <a:xfrm>
            <a:off x="183600" y="900000"/>
            <a:ext cx="8820000" cy="5265056"/>
          </a:xfrm>
        </p:spPr>
        <p:txBody>
          <a:bodyPr/>
          <a:lstStyle>
            <a:lvl1pPr marL="0" indent="0">
              <a:buNone/>
              <a:defRPr sz="1800"/>
            </a:lvl1pPr>
            <a:lvl2pPr>
              <a:defRPr sz="1800"/>
            </a:lvl2pPr>
            <a:lvl3pPr>
              <a:defRPr sz="1600"/>
            </a:lvl3pPr>
            <a:lvl4pPr>
              <a:defRPr sz="1400"/>
            </a:lvl4pPr>
          </a:lstStyle>
          <a:p>
            <a:pPr lvl="0"/>
            <a:r>
              <a:rPr lang="en-US" dirty="0"/>
              <a:t>Text</a:t>
            </a:r>
          </a:p>
        </p:txBody>
      </p:sp>
    </p:spTree>
    <p:extLst>
      <p:ext uri="{BB962C8B-B14F-4D97-AF65-F5344CB8AC3E}">
        <p14:creationId xmlns:p14="http://schemas.microsoft.com/office/powerpoint/2010/main" val="5342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3600" y="1366731"/>
            <a:ext cx="4472704" cy="803263"/>
          </a:xfrm>
        </p:spPr>
        <p:txBody>
          <a:bodyPr/>
          <a:lstStyle>
            <a:lvl1pPr marL="0" indent="0">
              <a:buNone/>
              <a:defRPr sz="2400" b="1"/>
            </a:lvl1pPr>
            <a:lvl2pPr>
              <a:defRPr sz="1800"/>
            </a:lvl2pPr>
            <a:lvl3pPr>
              <a:defRPr sz="1600"/>
            </a:lvl3pPr>
            <a:lvl4pPr>
              <a:defRPr sz="1400"/>
            </a:lvl4pPr>
          </a:lstStyle>
          <a:p>
            <a:pPr lvl="0"/>
            <a:r>
              <a:rPr lang="en-US" dirty="0"/>
              <a:t>Topic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7"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Demonstration</a:t>
            </a:r>
          </a:p>
        </p:txBody>
      </p:sp>
    </p:spTree>
    <p:extLst>
      <p:ext uri="{BB962C8B-B14F-4D97-AF65-F5344CB8AC3E}">
        <p14:creationId xmlns:p14="http://schemas.microsoft.com/office/powerpoint/2010/main" val="268908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dirty="0"/>
              <a:t>Heading/Thank You</a:t>
            </a:r>
          </a:p>
        </p:txBody>
      </p:sp>
    </p:spTree>
    <p:extLst>
      <p:ext uri="{BB962C8B-B14F-4D97-AF65-F5344CB8AC3E}">
        <p14:creationId xmlns:p14="http://schemas.microsoft.com/office/powerpoint/2010/main" val="30745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Snippe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970400" cy="5265056"/>
          </a:xfrm>
        </p:spPr>
        <p:txBody>
          <a:bodyPr/>
          <a:lstStyle>
            <a:lvl1pPr>
              <a:defRPr sz="1800"/>
            </a:lvl1pPr>
            <a:lvl2pPr>
              <a:defRPr sz="1600"/>
            </a:lvl2pPr>
            <a:lvl3pPr>
              <a:buFont typeface="Courier New" pitchFamily="49" charset="0"/>
              <a:buChar char="o"/>
              <a:defRPr sz="1400"/>
            </a:lvl3pPr>
            <a:lvl4pPr marL="1371600" indent="0">
              <a:buNone/>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AutoShape 3"/>
          <p:cNvSpPr>
            <a:spLocks noChangeArrowheads="1"/>
          </p:cNvSpPr>
          <p:nvPr/>
        </p:nvSpPr>
        <p:spPr bwMode="auto">
          <a:xfrm>
            <a:off x="383834" y="2387337"/>
            <a:ext cx="8378028" cy="23400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200" b="0" dirty="0" err="1">
                <a:latin typeface="+mn-lt"/>
              </a:rPr>
              <a:t>SPFarm</a:t>
            </a:r>
            <a:r>
              <a:rPr lang="en-US" sz="1200" b="0" dirty="0">
                <a:latin typeface="+mn-lt"/>
              </a:rPr>
              <a:t> </a:t>
            </a:r>
            <a:r>
              <a:rPr lang="en-US" sz="1200" b="0" dirty="0" err="1">
                <a:latin typeface="+mn-lt"/>
              </a:rPr>
              <a:t>thisFarm</a:t>
            </a:r>
            <a:r>
              <a:rPr lang="en-US" sz="1200" b="0" dirty="0">
                <a:latin typeface="+mn-lt"/>
              </a:rPr>
              <a:t> = </a:t>
            </a:r>
            <a:r>
              <a:rPr lang="en-US" sz="1200" b="0" dirty="0" err="1">
                <a:latin typeface="+mn-lt"/>
              </a:rPr>
              <a:t>SPFarm.Local</a:t>
            </a:r>
            <a:r>
              <a:rPr lang="en-US" sz="1200" b="0" dirty="0">
                <a:latin typeface="+mn-lt"/>
              </a:rPr>
              <a:t>;</a:t>
            </a:r>
          </a:p>
          <a:p>
            <a:pPr defTabSz="457200">
              <a:lnSpc>
                <a:spcPct val="90000"/>
              </a:lnSpc>
              <a:tabLst>
                <a:tab pos="457200" algn="l"/>
              </a:tabLst>
              <a:defRPr/>
            </a:pPr>
            <a:r>
              <a:rPr lang="en-US" sz="1200" b="0" dirty="0">
                <a:latin typeface="+mn-lt"/>
              </a:rPr>
              <a:t>if (</a:t>
            </a:r>
            <a:r>
              <a:rPr lang="en-US" sz="1200" b="0" dirty="0" err="1">
                <a:latin typeface="+mn-lt"/>
              </a:rPr>
              <a:t>thisFarm.CurrentUserIsAdministrator</a:t>
            </a:r>
            <a:r>
              <a:rPr lang="en-US" sz="1200" b="0" dirty="0">
                <a:latin typeface="+mn-lt"/>
              </a:rPr>
              <a:t>)</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	</a:t>
            </a:r>
            <a:r>
              <a:rPr lang="en-US" sz="1200" dirty="0" err="1">
                <a:latin typeface="+mn-lt"/>
              </a:rPr>
              <a:t>foreach</a:t>
            </a:r>
            <a:r>
              <a:rPr lang="en-US" sz="1200" dirty="0">
                <a:latin typeface="+mn-lt"/>
              </a:rPr>
              <a:t> (</a:t>
            </a:r>
            <a:r>
              <a:rPr lang="en-US" sz="1200" dirty="0" err="1">
                <a:latin typeface="+mn-lt"/>
              </a:rPr>
              <a:t>SPService</a:t>
            </a:r>
            <a:r>
              <a:rPr lang="en-US" sz="1200" dirty="0">
                <a:latin typeface="+mn-lt"/>
              </a:rPr>
              <a:t> svc in </a:t>
            </a:r>
            <a:r>
              <a:rPr lang="en-US" sz="1200" dirty="0" err="1">
                <a:latin typeface="+mn-lt"/>
              </a:rPr>
              <a:t>thisFarm.Services</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if (svc is </a:t>
            </a:r>
            <a:r>
              <a:rPr lang="en-US" sz="1200" dirty="0" err="1">
                <a:latin typeface="+mn-lt"/>
              </a:rPr>
              <a:t>SPWebService</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r>
              <a:rPr lang="en-US" sz="1200" dirty="0" err="1">
                <a:latin typeface="+mn-lt"/>
              </a:rPr>
              <a:t>SPWebService</a:t>
            </a:r>
            <a:r>
              <a:rPr lang="en-US" sz="1200" dirty="0">
                <a:latin typeface="+mn-lt"/>
              </a:rPr>
              <a:t> </a:t>
            </a:r>
            <a:r>
              <a:rPr lang="en-US" sz="1200" dirty="0" err="1">
                <a:latin typeface="+mn-lt"/>
              </a:rPr>
              <a:t>webSvc</a:t>
            </a:r>
            <a:r>
              <a:rPr lang="en-US" sz="1200" dirty="0">
                <a:latin typeface="+mn-lt"/>
              </a:rPr>
              <a:t> = (</a:t>
            </a:r>
            <a:r>
              <a:rPr lang="en-US" sz="1200" dirty="0" err="1">
                <a:latin typeface="+mn-lt"/>
              </a:rPr>
              <a:t>SPWebService</a:t>
            </a:r>
            <a:r>
              <a:rPr lang="en-US" sz="1200" dirty="0">
                <a:latin typeface="+mn-lt"/>
              </a:rPr>
              <a:t>)svc;</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a:t>
            </a:r>
          </a:p>
        </p:txBody>
      </p:sp>
      <p:sp>
        <p:nvSpPr>
          <p:cNvPr id="6"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Code Snippet</a:t>
            </a:r>
          </a:p>
        </p:txBody>
      </p:sp>
    </p:spTree>
    <p:extLst>
      <p:ext uri="{BB962C8B-B14F-4D97-AF65-F5344CB8AC3E}">
        <p14:creationId xmlns:p14="http://schemas.microsoft.com/office/powerpoint/2010/main" val="59016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p:cNvSpPr>
            <a:spLocks noGrp="1"/>
          </p:cNvSpPr>
          <p:nvPr>
            <p:ph type="pic" sz="quarter" idx="10"/>
          </p:nvPr>
        </p:nvSpPr>
        <p:spPr>
          <a:xfrm>
            <a:off x="477670" y="2565400"/>
            <a:ext cx="8475521" cy="3357563"/>
          </a:xfrm>
        </p:spPr>
        <p:txBody>
          <a:bodyPr/>
          <a:lstStyle/>
          <a:p>
            <a:r>
              <a:rPr lang="en-US"/>
              <a:t>Click icon to add picture</a:t>
            </a:r>
            <a:endParaRPr lang="en-IN" dirty="0"/>
          </a:p>
        </p:txBody>
      </p:sp>
    </p:spTree>
    <p:extLst>
      <p:ext uri="{BB962C8B-B14F-4D97-AF65-F5344CB8AC3E}">
        <p14:creationId xmlns:p14="http://schemas.microsoft.com/office/powerpoint/2010/main" val="3432571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41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4"/>
          <p:cNvSpPr>
            <a:spLocks noGrp="1"/>
          </p:cNvSpPr>
          <p:nvPr>
            <p:ph type="pic" sz="quarter" idx="10"/>
          </p:nvPr>
        </p:nvSpPr>
        <p:spPr>
          <a:xfrm>
            <a:off x="4686176" y="900000"/>
            <a:ext cx="4140000" cy="5281612"/>
          </a:xfrm>
        </p:spPr>
        <p:txBody>
          <a:bodyPr/>
          <a:lstStyle/>
          <a:p>
            <a:r>
              <a:rPr lang="en-US"/>
              <a:t>Click icon to add picture</a:t>
            </a:r>
            <a:endParaRPr lang="en-IN"/>
          </a:p>
        </p:txBody>
      </p:sp>
      <p:sp>
        <p:nvSpPr>
          <p:cNvPr id="6"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Tree>
    <p:extLst>
      <p:ext uri="{BB962C8B-B14F-4D97-AF65-F5344CB8AC3E}">
        <p14:creationId xmlns:p14="http://schemas.microsoft.com/office/powerpoint/2010/main" val="240682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8" name="Table Placeholder 7"/>
          <p:cNvSpPr>
            <a:spLocks noGrp="1"/>
          </p:cNvSpPr>
          <p:nvPr>
            <p:ph type="tbl" sz="quarter" idx="10"/>
          </p:nvPr>
        </p:nvSpPr>
        <p:spPr>
          <a:xfrm>
            <a:off x="183600" y="900000"/>
            <a:ext cx="8820000" cy="5295900"/>
          </a:xfrm>
        </p:spPr>
        <p:txBody>
          <a:bodyPr/>
          <a:lstStyle/>
          <a:p>
            <a:r>
              <a:rPr lang="en-US"/>
              <a:t>Click icon to add table</a:t>
            </a:r>
            <a:endParaRPr lang="en-IN"/>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Table</a:t>
            </a:r>
          </a:p>
        </p:txBody>
      </p:sp>
    </p:spTree>
    <p:extLst>
      <p:ext uri="{BB962C8B-B14F-4D97-AF65-F5344CB8AC3E}">
        <p14:creationId xmlns:p14="http://schemas.microsoft.com/office/powerpoint/2010/main" val="78585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D68DDC2B-2B06-4692-8F64-8F19407327E9}" type="datetimeFigureOut">
              <a:rPr lang="en-US" smtClean="0"/>
              <a:pPr/>
              <a:t>3/4/22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86339DDB-22EC-4E34-8912-0840B1FFAE16}" type="slidenum">
              <a:rPr lang="en-IN" smtClean="0"/>
              <a:pPr/>
              <a:t>‹#›</a:t>
            </a:fld>
            <a:endParaRPr lang="en-IN"/>
          </a:p>
        </p:txBody>
      </p:sp>
      <p:sp>
        <p:nvSpPr>
          <p:cNvPr id="10" name="Slide Number Placeholder 4"/>
          <p:cNvSpPr txBox="1">
            <a:spLocks/>
          </p:cNvSpPr>
          <p:nvPr/>
        </p:nvSpPr>
        <p:spPr>
          <a:xfrm>
            <a:off x="6582768" y="6399566"/>
            <a:ext cx="21336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F60EF9-8C7E-4EAF-9370-6AF8151BDD05}"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5"/>
          <p:cNvSpPr txBox="1">
            <a:spLocks/>
          </p:cNvSpPr>
          <p:nvPr/>
        </p:nvSpPr>
        <p:spPr>
          <a:xfrm>
            <a:off x="8458200" y="6477000"/>
            <a:ext cx="457200" cy="276999"/>
          </a:xfrm>
          <a:prstGeom prst="rect">
            <a:avLst/>
          </a:prstGeom>
          <a:solidFill>
            <a:srgbClr val="262626"/>
          </a:solid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pPr/>
              <a:t>‹#›</a:t>
            </a:fld>
            <a:endParaRPr lang="en-IN" sz="1200" dirty="0"/>
          </a:p>
        </p:txBody>
      </p:sp>
    </p:spTree>
    <p:extLst>
      <p:ext uri="{BB962C8B-B14F-4D97-AF65-F5344CB8AC3E}">
        <p14:creationId xmlns:p14="http://schemas.microsoft.com/office/powerpoint/2010/main" val="567270079"/>
      </p:ext>
    </p:extLst>
  </p:cSld>
  <p:clrMap bg1="lt1" tx1="dk1" bg2="lt2" tx2="dk2" accent1="accent1" accent2="accent2" accent3="accent3" accent4="accent4" accent5="accent5" accent6="accent6" hlink="hlink" folHlink="folHlink"/>
  <p:sldLayoutIdLst>
    <p:sldLayoutId id="2147483674" r:id="rId1"/>
    <p:sldLayoutId id="2147483675" r:id="rId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hyperlink" Target="https://junit.org/junit5/docs/current/user-guide/#writing-tests-test-execution-order" TargetMode="External"/><Relationship Id="rId3" Type="http://schemas.openxmlformats.org/officeDocument/2006/relationships/hyperlink" Target="https://junit.org/junit5/docs/current/user-guide/#writing-tests-parameterized-tests" TargetMode="External"/><Relationship Id="rId7" Type="http://schemas.openxmlformats.org/officeDocument/2006/relationships/hyperlink" Target="https://junit.org/junit5/docs/current/user-guide/#extensions-test-templates" TargetMode="External"/><Relationship Id="rId12" Type="http://schemas.openxmlformats.org/officeDocument/2006/relationships/hyperlink" Target="https://junit.org/junit5/docs/current/user-guide/#writing-tests-tagging-and-filtering"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hyperlink" Target="https://junit.org/junit5/docs/current/user-guide/#writing-tests-test-templates" TargetMode="External"/><Relationship Id="rId11" Type="http://schemas.openxmlformats.org/officeDocument/2006/relationships/hyperlink" Target="https://junit.org/junit5/docs/current/user-guide/#writing-tests-display-name-generator" TargetMode="External"/><Relationship Id="rId5" Type="http://schemas.openxmlformats.org/officeDocument/2006/relationships/hyperlink" Target="https://junit.org/junit5/docs/current/user-guide/#writing-tests-dynamic-tests" TargetMode="External"/><Relationship Id="rId10" Type="http://schemas.openxmlformats.org/officeDocument/2006/relationships/hyperlink" Target="https://junit.org/junit5/docs/current/user-guide/#writing-tests-display-names" TargetMode="External"/><Relationship Id="rId4" Type="http://schemas.openxmlformats.org/officeDocument/2006/relationships/hyperlink" Target="https://junit.org/junit5/docs/current/user-guide/#writing-tests-repeated-tests" TargetMode="External"/><Relationship Id="rId9" Type="http://schemas.openxmlformats.org/officeDocument/2006/relationships/hyperlink" Target="https://junit.org/junit5/docs/current/user-guide/#writing-tests-test-instance-lifecycl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junit.org/junit5/docs/current/user-guide/#writing-tests-test-instance-lifecycle"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8" Type="http://schemas.openxmlformats.org/officeDocument/2006/relationships/hyperlink" Target="https://junit.org/junit5/docs/current/user-guide/#writing-tests-built-in-extensions-TempDirectory" TargetMode="External"/><Relationship Id="rId3" Type="http://schemas.openxmlformats.org/officeDocument/2006/relationships/hyperlink" Target="https://junit.org/junit5/docs/current/user-guide/#writing-tests-nested" TargetMode="External"/><Relationship Id="rId7" Type="http://schemas.openxmlformats.org/officeDocument/2006/relationships/hyperlink" Target="https://junit.org/junit5/docs/current/user-guide/#extensions-registration-programmatic"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hyperlink" Target="https://junit.org/junit5/docs/current/user-guide/#extensions-registration-declarative" TargetMode="External"/><Relationship Id="rId5" Type="http://schemas.openxmlformats.org/officeDocument/2006/relationships/hyperlink" Target="https://junit.org/junit5/docs/current/user-guide/#writing-tests-disabling" TargetMode="External"/><Relationship Id="rId4" Type="http://schemas.openxmlformats.org/officeDocument/2006/relationships/hyperlink" Target="https://junit.org/junit5/docs/current/user-guide/#writing-tests-test-instance-lifecycl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junit.org/junit4/faq.html"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a:t>JUNIT </a:t>
            </a:r>
            <a:r>
              <a:rPr lang="en-US" sz="7200" dirty="0"/>
              <a:t>5.0</a:t>
            </a:r>
            <a:endParaRPr lang="en-IN" sz="7200" dirty="0"/>
          </a:p>
        </p:txBody>
      </p:sp>
      <p:sp>
        <p:nvSpPr>
          <p:cNvPr id="5" name="Content Placeholder 4"/>
          <p:cNvSpPr>
            <a:spLocks noGrp="1"/>
          </p:cNvSpPr>
          <p:nvPr>
            <p:ph sz="quarter" idx="10"/>
          </p:nvPr>
        </p:nvSpPr>
        <p:spPr>
          <a:xfrm>
            <a:off x="6186637" y="5019085"/>
            <a:ext cx="2805259" cy="980049"/>
          </a:xfrm>
        </p:spPr>
        <p:txBody>
          <a:bodyPr/>
          <a:lstStyle/>
          <a:p>
            <a:r>
              <a:rPr lang="en-US" sz="2800" dirty="0" err="1">
                <a:solidFill>
                  <a:schemeClr val="tx1"/>
                </a:solidFill>
              </a:rPr>
              <a:t>Shalini</a:t>
            </a:r>
            <a:r>
              <a:rPr lang="en-US" sz="2800" dirty="0">
                <a:solidFill>
                  <a:schemeClr val="tx1"/>
                </a:solidFill>
              </a:rPr>
              <a:t> Mittal</a:t>
            </a:r>
          </a:p>
          <a:p>
            <a:r>
              <a:rPr lang="en-US" sz="2800" dirty="0">
                <a:solidFill>
                  <a:schemeClr val="tx1"/>
                </a:solidFill>
              </a:rPr>
              <a:t>Corporate Trainer</a:t>
            </a:r>
            <a:endParaRPr lang="en-IN" sz="28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JUnit5</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r>
              <a:rPr lang="en-US" altLang="en-US" dirty="0"/>
              <a:t>Unlike previous versions of JUnit, JUnit 5 is composed of several different modules from three different sub-projects.</a:t>
            </a:r>
            <a:br>
              <a:rPr lang="en-US" altLang="en-US" dirty="0"/>
            </a:br>
            <a:r>
              <a:rPr lang="en-US" altLang="en-US" dirty="0"/>
              <a:t>JUnit 5 = JUnit Platform + JUnit Jupiter + JUnit Vintage</a:t>
            </a:r>
          </a:p>
          <a:p>
            <a:pPr eaLnBrk="1" hangingPunct="1">
              <a:spcBef>
                <a:spcPct val="20000"/>
              </a:spcBef>
              <a:buFont typeface="Arial" panose="020B0604020202020204" pitchFamily="34" charset="0"/>
              <a:buChar char="•"/>
            </a:pPr>
            <a:r>
              <a:rPr lang="en-US" dirty="0"/>
              <a:t>JUnit 5 requires Java 8 (or higher) at runtime. However, you can still test code that has been compiled with previous versions of the JDK.</a:t>
            </a:r>
          </a:p>
          <a:p>
            <a:pPr eaLnBrk="1" hangingPunct="1">
              <a:spcBef>
                <a:spcPct val="20000"/>
              </a:spcBef>
              <a:buFont typeface="Arial" panose="020B0604020202020204" pitchFamily="34" charset="0"/>
              <a:buChar char="•"/>
            </a:pPr>
            <a:r>
              <a:rPr lang="en-US" altLang="en-US" dirty="0"/>
              <a:t>JUnit Platform</a:t>
            </a:r>
            <a:br>
              <a:rPr lang="en-US" altLang="en-US" dirty="0"/>
            </a:br>
            <a:r>
              <a:rPr lang="en-US" altLang="en-US" dirty="0"/>
              <a:t>To be able to launch </a:t>
            </a:r>
            <a:r>
              <a:rPr lang="en-US" altLang="en-US" dirty="0" err="1"/>
              <a:t>junit</a:t>
            </a:r>
            <a:r>
              <a:rPr lang="en-US" altLang="en-US" dirty="0"/>
              <a:t> tests, IDEs, build tools or plugins need to include and extend platform APIs. It defines the </a:t>
            </a:r>
            <a:r>
              <a:rPr lang="en-US" altLang="en-US" dirty="0" err="1"/>
              <a:t>TestEngine</a:t>
            </a:r>
            <a:r>
              <a:rPr lang="en-US" altLang="en-US" dirty="0"/>
              <a:t> API for developing new testing frameworks that runs on the platform.</a:t>
            </a:r>
            <a:br>
              <a:rPr lang="en-US" altLang="en-US" dirty="0"/>
            </a:br>
            <a:r>
              <a:rPr lang="en-US" altLang="en-US" dirty="0"/>
              <a:t>It also provides a Console Launcher to launch the platform from the command line and build plugins for Gradle and Maven.</a:t>
            </a:r>
          </a:p>
          <a:p>
            <a:pPr eaLnBrk="1" hangingPunct="1">
              <a:spcBef>
                <a:spcPct val="20000"/>
              </a:spcBef>
              <a:buFont typeface="Arial" panose="020B0604020202020204" pitchFamily="34" charset="0"/>
              <a:buChar char="•"/>
            </a:pPr>
            <a:r>
              <a:rPr lang="en-US" altLang="en-US" dirty="0"/>
              <a:t>JUnit Jupiter</a:t>
            </a:r>
            <a:br>
              <a:rPr lang="en-US" altLang="en-US" dirty="0"/>
            </a:br>
            <a:r>
              <a:rPr lang="en-US" altLang="en-US" dirty="0"/>
              <a:t>It includes new programming and extension models for writing tests. It has all new </a:t>
            </a:r>
            <a:r>
              <a:rPr lang="en-US" altLang="en-US" dirty="0" err="1"/>
              <a:t>junit</a:t>
            </a:r>
            <a:r>
              <a:rPr lang="en-US" altLang="en-US" dirty="0"/>
              <a:t> annotations and </a:t>
            </a:r>
            <a:r>
              <a:rPr lang="en-US" altLang="en-US" dirty="0" err="1"/>
              <a:t>TestEngine</a:t>
            </a:r>
            <a:r>
              <a:rPr lang="en-US" altLang="en-US" dirty="0"/>
              <a:t> implementation to run tests written with these annotations.</a:t>
            </a:r>
          </a:p>
          <a:p>
            <a:pPr eaLnBrk="1" hangingPunct="1">
              <a:spcBef>
                <a:spcPct val="20000"/>
              </a:spcBef>
              <a:buFont typeface="Arial" panose="020B0604020202020204" pitchFamily="34" charset="0"/>
              <a:buChar char="•"/>
            </a:pPr>
            <a:r>
              <a:rPr lang="en-US" altLang="en-US" dirty="0"/>
              <a:t>JUnit Vintage</a:t>
            </a:r>
            <a:br>
              <a:rPr lang="en-US" altLang="en-US" dirty="0"/>
            </a:br>
            <a:r>
              <a:rPr lang="en-US" altLang="en-US" dirty="0"/>
              <a:t>It primary purpose is to support running JUnit 3 and JUnit 4 written tests on the JUnit 5 platform. It’s there are backward compatibility.</a:t>
            </a:r>
          </a:p>
          <a:p>
            <a:pPr eaLnBrk="1" hangingPunct="1">
              <a:spcBef>
                <a:spcPct val="20000"/>
              </a:spcBef>
              <a:buFont typeface="Arial" panose="020B0604020202020204" pitchFamily="34" charset="0"/>
              <a:buChar char="•"/>
            </a:pPr>
            <a:endParaRPr lang="en-US" altLang="en-US" dirty="0"/>
          </a:p>
        </p:txBody>
      </p:sp>
    </p:spTree>
    <p:extLst>
      <p:ext uri="{BB962C8B-B14F-4D97-AF65-F5344CB8AC3E}">
        <p14:creationId xmlns:p14="http://schemas.microsoft.com/office/powerpoint/2010/main" val="36705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JUnit5 Annotations – 1/3</a:t>
            </a:r>
          </a:p>
        </p:txBody>
      </p:sp>
      <p:graphicFrame>
        <p:nvGraphicFramePr>
          <p:cNvPr id="2" name="Table 1">
            <a:extLst>
              <a:ext uri="{FF2B5EF4-FFF2-40B4-BE49-F238E27FC236}">
                <a16:creationId xmlns:a16="http://schemas.microsoft.com/office/drawing/2014/main" id="{92D3945B-D7EB-4541-8249-B6C5F75C9545}"/>
              </a:ext>
            </a:extLst>
          </p:cNvPr>
          <p:cNvGraphicFramePr>
            <a:graphicFrameLocks noGrp="1"/>
          </p:cNvGraphicFramePr>
          <p:nvPr>
            <p:extLst>
              <p:ext uri="{D42A27DB-BD31-4B8C-83A1-F6EECF244321}">
                <p14:modId xmlns:p14="http://schemas.microsoft.com/office/powerpoint/2010/main" val="1518855408"/>
              </p:ext>
            </p:extLst>
          </p:nvPr>
        </p:nvGraphicFramePr>
        <p:xfrm>
          <a:off x="539552" y="688800"/>
          <a:ext cx="7848872" cy="6048280"/>
        </p:xfrm>
        <a:graphic>
          <a:graphicData uri="http://schemas.openxmlformats.org/drawingml/2006/table">
            <a:tbl>
              <a:tblPr/>
              <a:tblGrid>
                <a:gridCol w="2232248">
                  <a:extLst>
                    <a:ext uri="{9D8B030D-6E8A-4147-A177-3AD203B41FA5}">
                      <a16:colId xmlns:a16="http://schemas.microsoft.com/office/drawing/2014/main" val="215470676"/>
                    </a:ext>
                  </a:extLst>
                </a:gridCol>
                <a:gridCol w="5616624">
                  <a:extLst>
                    <a:ext uri="{9D8B030D-6E8A-4147-A177-3AD203B41FA5}">
                      <a16:colId xmlns:a16="http://schemas.microsoft.com/office/drawing/2014/main" val="1779125966"/>
                    </a:ext>
                  </a:extLst>
                </a:gridCol>
              </a:tblGrid>
              <a:tr h="67977">
                <a:tc>
                  <a:txBody>
                    <a:bodyPr/>
                    <a:lstStyle/>
                    <a:p>
                      <a:pPr algn="l" rtl="0" fontAlgn="t"/>
                      <a:r>
                        <a:rPr lang="en-US" sz="1600" b="1" u="none">
                          <a:effectLst/>
                        </a:rPr>
                        <a:t>Annotation</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1" u="none">
                          <a:effectLst/>
                        </a:rPr>
                        <a:t>Description</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887721224"/>
                  </a:ext>
                </a:extLst>
              </a:tr>
              <a:tr h="379017">
                <a:tc>
                  <a:txBody>
                    <a:bodyPr/>
                    <a:lstStyle/>
                    <a:p>
                      <a:pPr algn="l" rtl="0" fontAlgn="t"/>
                      <a:r>
                        <a:rPr lang="en-US" sz="1600" b="0" u="none">
                          <a:effectLst/>
                          <a:latin typeface="inherit"/>
                        </a:rPr>
                        <a:t>@Test</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u="none" kern="1200" dirty="0">
                          <a:solidFill>
                            <a:schemeClr val="tx1"/>
                          </a:solidFill>
                          <a:effectLst/>
                          <a:latin typeface="inherit"/>
                          <a:ea typeface="+mn-ea"/>
                          <a:cs typeface="+mn-cs"/>
                        </a:rPr>
                        <a:t>Denotes that a method is a test method. Unlike JUnit 4’s @Test annotation, this annotation does not declare any attributes, since test extensions in JUnit Jupiter operate based on their own dedicated annotations. </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96578452"/>
                  </a:ext>
                </a:extLst>
              </a:tr>
              <a:tr h="398009">
                <a:tc>
                  <a:txBody>
                    <a:bodyPr/>
                    <a:lstStyle/>
                    <a:p>
                      <a:pPr algn="l" rtl="0" fontAlgn="t"/>
                      <a:r>
                        <a:rPr lang="en-US" sz="1600" b="0" u="none">
                          <a:effectLst/>
                          <a:latin typeface="inherit"/>
                        </a:rPr>
                        <a:t>@ParameterizedTest</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u="none" kern="1200" dirty="0">
                          <a:solidFill>
                            <a:schemeClr val="tx1"/>
                          </a:solidFill>
                          <a:effectLst/>
                          <a:latin typeface="inherit"/>
                          <a:ea typeface="+mn-ea"/>
                          <a:cs typeface="+mn-cs"/>
                        </a:rPr>
                        <a:t>Denotes that a method is a </a:t>
                      </a:r>
                      <a:r>
                        <a:rPr lang="en-US" sz="1600" b="0" u="none" kern="1200" dirty="0">
                          <a:solidFill>
                            <a:schemeClr val="tx1"/>
                          </a:solidFill>
                          <a:effectLst/>
                          <a:latin typeface="inherit"/>
                          <a:ea typeface="+mn-ea"/>
                          <a:cs typeface="+mn-cs"/>
                          <a:hlinkClick r:id="rId3">
                            <a:extLst>
                              <a:ext uri="{A12FA001-AC4F-418D-AE19-62706E023703}">
                                <ahyp:hlinkClr xmlns:ahyp="http://schemas.microsoft.com/office/drawing/2018/hyperlinkcolor" val="tx"/>
                              </a:ext>
                            </a:extLst>
                          </a:hlinkClick>
                        </a:rPr>
                        <a:t>parameterized te</a:t>
                      </a:r>
                      <a:r>
                        <a:rPr lang="en-US" sz="1600" b="0" u="none" kern="1200" dirty="0">
                          <a:solidFill>
                            <a:schemeClr val="tx1"/>
                          </a:solidFill>
                          <a:effectLst/>
                          <a:latin typeface="inherit"/>
                          <a:ea typeface="+mn-ea"/>
                          <a:cs typeface="+mn-cs"/>
                        </a:rPr>
                        <a:t>st. </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28960458"/>
                  </a:ext>
                </a:extLst>
              </a:tr>
              <a:tr h="446455">
                <a:tc>
                  <a:txBody>
                    <a:bodyPr/>
                    <a:lstStyle/>
                    <a:p>
                      <a:pPr algn="l" rtl="0" fontAlgn="t"/>
                      <a:r>
                        <a:rPr lang="en-US" sz="1600" b="0" u="none">
                          <a:effectLst/>
                          <a:latin typeface="inherit"/>
                        </a:rPr>
                        <a:t>@RepeatedTest</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u="none" kern="1200" dirty="0">
                          <a:solidFill>
                            <a:schemeClr val="tx1"/>
                          </a:solidFill>
                          <a:effectLst/>
                          <a:latin typeface="inherit"/>
                          <a:ea typeface="+mn-ea"/>
                          <a:cs typeface="+mn-cs"/>
                        </a:rPr>
                        <a:t>Denotes that a method is a test template for a </a:t>
                      </a:r>
                      <a:r>
                        <a:rPr lang="en-US" sz="1600" b="0" u="none" kern="1200" dirty="0">
                          <a:solidFill>
                            <a:schemeClr val="tx1"/>
                          </a:solidFill>
                          <a:effectLst/>
                          <a:latin typeface="inherit"/>
                          <a:ea typeface="+mn-ea"/>
                          <a:cs typeface="+mn-cs"/>
                          <a:hlinkClick r:id="rId4">
                            <a:extLst>
                              <a:ext uri="{A12FA001-AC4F-418D-AE19-62706E023703}">
                                <ahyp:hlinkClr xmlns:ahyp="http://schemas.microsoft.com/office/drawing/2018/hyperlinkcolor" val="tx"/>
                              </a:ext>
                            </a:extLst>
                          </a:hlinkClick>
                        </a:rPr>
                        <a:t>repeated test</a:t>
                      </a:r>
                      <a:r>
                        <a:rPr lang="en-US" sz="1600" b="0" u="none" kern="1200" dirty="0">
                          <a:solidFill>
                            <a:schemeClr val="tx1"/>
                          </a:solidFill>
                          <a:effectLst/>
                          <a:latin typeface="inherit"/>
                          <a:ea typeface="+mn-ea"/>
                          <a:cs typeface="+mn-cs"/>
                        </a:rPr>
                        <a:t>. </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285088554"/>
                  </a:ext>
                </a:extLst>
              </a:tr>
              <a:tr h="432048">
                <a:tc>
                  <a:txBody>
                    <a:bodyPr/>
                    <a:lstStyle/>
                    <a:p>
                      <a:pPr algn="l" rtl="0" fontAlgn="t"/>
                      <a:r>
                        <a:rPr lang="en-US" sz="1600" b="0" u="none">
                          <a:effectLst/>
                          <a:latin typeface="inherit"/>
                        </a:rPr>
                        <a:t>@TestFactory</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u="none" kern="1200" dirty="0">
                          <a:solidFill>
                            <a:schemeClr val="tx1"/>
                          </a:solidFill>
                          <a:effectLst/>
                          <a:latin typeface="inherit"/>
                          <a:ea typeface="+mn-ea"/>
                          <a:cs typeface="+mn-cs"/>
                        </a:rPr>
                        <a:t>Denotes that a method is a test factory for </a:t>
                      </a:r>
                      <a:r>
                        <a:rPr lang="en-US" sz="1600" b="0" u="none" kern="1200" dirty="0">
                          <a:solidFill>
                            <a:schemeClr val="tx1"/>
                          </a:solidFill>
                          <a:effectLst/>
                          <a:latin typeface="inherit"/>
                          <a:ea typeface="+mn-ea"/>
                          <a:cs typeface="+mn-cs"/>
                          <a:hlinkClick r:id="rId5">
                            <a:extLst>
                              <a:ext uri="{A12FA001-AC4F-418D-AE19-62706E023703}">
                                <ahyp:hlinkClr xmlns:ahyp="http://schemas.microsoft.com/office/drawing/2018/hyperlinkcolor" val="tx"/>
                              </a:ext>
                            </a:extLst>
                          </a:hlinkClick>
                        </a:rPr>
                        <a:t>dynamic tests</a:t>
                      </a:r>
                      <a:r>
                        <a:rPr lang="en-US" sz="1600" b="0" u="none" kern="1200" dirty="0">
                          <a:solidFill>
                            <a:schemeClr val="tx1"/>
                          </a:solidFill>
                          <a:effectLst/>
                          <a:latin typeface="inherit"/>
                          <a:ea typeface="+mn-ea"/>
                          <a:cs typeface="+mn-cs"/>
                        </a:rPr>
                        <a:t>. </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436369007"/>
                  </a:ext>
                </a:extLst>
              </a:tr>
              <a:tr h="826225">
                <a:tc>
                  <a:txBody>
                    <a:bodyPr/>
                    <a:lstStyle/>
                    <a:p>
                      <a:pPr algn="l" rtl="0" fontAlgn="t"/>
                      <a:r>
                        <a:rPr lang="en-US" sz="1600" b="0" u="none">
                          <a:effectLst/>
                          <a:latin typeface="inherit"/>
                        </a:rPr>
                        <a:t>@TestTemplate</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u="none" kern="1200" dirty="0">
                          <a:solidFill>
                            <a:schemeClr val="tx1"/>
                          </a:solidFill>
                          <a:effectLst/>
                          <a:latin typeface="inherit"/>
                          <a:ea typeface="+mn-ea"/>
                          <a:cs typeface="+mn-cs"/>
                        </a:rPr>
                        <a:t>Denotes that a method is a </a:t>
                      </a:r>
                      <a:r>
                        <a:rPr lang="en-US" sz="1600" b="0" u="none" kern="1200" dirty="0">
                          <a:solidFill>
                            <a:schemeClr val="tx1"/>
                          </a:solidFill>
                          <a:effectLst/>
                          <a:latin typeface="inherit"/>
                          <a:ea typeface="+mn-ea"/>
                          <a:cs typeface="+mn-cs"/>
                          <a:hlinkClick r:id="rId6">
                            <a:extLst>
                              <a:ext uri="{A12FA001-AC4F-418D-AE19-62706E023703}">
                                <ahyp:hlinkClr xmlns:ahyp="http://schemas.microsoft.com/office/drawing/2018/hyperlinkcolor" val="tx"/>
                              </a:ext>
                            </a:extLst>
                          </a:hlinkClick>
                        </a:rPr>
                        <a:t>template for test cases</a:t>
                      </a:r>
                      <a:r>
                        <a:rPr lang="en-US" sz="1600" b="0" u="none" kern="1200" dirty="0">
                          <a:solidFill>
                            <a:schemeClr val="tx1"/>
                          </a:solidFill>
                          <a:effectLst/>
                          <a:latin typeface="inherit"/>
                          <a:ea typeface="+mn-ea"/>
                          <a:cs typeface="+mn-cs"/>
                        </a:rPr>
                        <a:t> designed to be invoked multiple times depending on the number of invocation contexts returned by the registered </a:t>
                      </a:r>
                      <a:r>
                        <a:rPr lang="en-US" sz="1600" b="0" u="none" kern="1200" dirty="0">
                          <a:solidFill>
                            <a:schemeClr val="tx1"/>
                          </a:solidFill>
                          <a:effectLst/>
                          <a:latin typeface="inherit"/>
                          <a:ea typeface="+mn-ea"/>
                          <a:cs typeface="+mn-cs"/>
                          <a:hlinkClick r:id="rId7">
                            <a:extLst>
                              <a:ext uri="{A12FA001-AC4F-418D-AE19-62706E023703}">
                                <ahyp:hlinkClr xmlns:ahyp="http://schemas.microsoft.com/office/drawing/2018/hyperlinkcolor" val="tx"/>
                              </a:ext>
                            </a:extLst>
                          </a:hlinkClick>
                        </a:rPr>
                        <a:t>providers</a:t>
                      </a:r>
                      <a:r>
                        <a:rPr lang="en-US" sz="1600" b="0" u="none" kern="1200" dirty="0">
                          <a:solidFill>
                            <a:schemeClr val="tx1"/>
                          </a:solidFill>
                          <a:effectLst/>
                          <a:latin typeface="inherit"/>
                          <a:ea typeface="+mn-ea"/>
                          <a:cs typeface="+mn-cs"/>
                        </a:rPr>
                        <a:t>. </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766487985"/>
                  </a:ext>
                </a:extLst>
              </a:tr>
              <a:tr h="571391">
                <a:tc>
                  <a:txBody>
                    <a:bodyPr/>
                    <a:lstStyle/>
                    <a:p>
                      <a:pPr algn="l" rtl="0" fontAlgn="t"/>
                      <a:r>
                        <a:rPr lang="en-US" sz="1600" b="0" u="none">
                          <a:effectLst/>
                          <a:latin typeface="inherit"/>
                        </a:rPr>
                        <a:t>@TestMethodOrder</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u="none" kern="1200" dirty="0">
                          <a:solidFill>
                            <a:schemeClr val="tx1"/>
                          </a:solidFill>
                          <a:effectLst/>
                          <a:latin typeface="inherit"/>
                          <a:ea typeface="+mn-ea"/>
                          <a:cs typeface="+mn-cs"/>
                        </a:rPr>
                        <a:t>Used to configure the </a:t>
                      </a:r>
                      <a:r>
                        <a:rPr lang="en-US" sz="1600" b="0" u="none" kern="1200" dirty="0">
                          <a:solidFill>
                            <a:schemeClr val="tx1"/>
                          </a:solidFill>
                          <a:effectLst/>
                          <a:latin typeface="inherit"/>
                          <a:ea typeface="+mn-ea"/>
                          <a:cs typeface="+mn-cs"/>
                          <a:hlinkClick r:id="rId8">
                            <a:extLst>
                              <a:ext uri="{A12FA001-AC4F-418D-AE19-62706E023703}">
                                <ahyp:hlinkClr xmlns:ahyp="http://schemas.microsoft.com/office/drawing/2018/hyperlinkcolor" val="tx"/>
                              </a:ext>
                            </a:extLst>
                          </a:hlinkClick>
                        </a:rPr>
                        <a:t>test method execution order</a:t>
                      </a:r>
                      <a:r>
                        <a:rPr lang="en-US" sz="1600" b="0" u="none" kern="1200" dirty="0">
                          <a:solidFill>
                            <a:schemeClr val="tx1"/>
                          </a:solidFill>
                          <a:effectLst/>
                          <a:latin typeface="inherit"/>
                          <a:ea typeface="+mn-ea"/>
                          <a:cs typeface="+mn-cs"/>
                        </a:rPr>
                        <a:t> for the annotated test class; similar to JUnit 4’s @</a:t>
                      </a:r>
                      <a:r>
                        <a:rPr lang="en-US" sz="1600" b="0" u="none" kern="1200" dirty="0" err="1">
                          <a:solidFill>
                            <a:schemeClr val="tx1"/>
                          </a:solidFill>
                          <a:effectLst/>
                          <a:latin typeface="inherit"/>
                          <a:ea typeface="+mn-ea"/>
                          <a:cs typeface="+mn-cs"/>
                        </a:rPr>
                        <a:t>FixMethodOrder</a:t>
                      </a:r>
                      <a:r>
                        <a:rPr lang="en-US" sz="1600" b="0" u="none" kern="1200" dirty="0">
                          <a:solidFill>
                            <a:schemeClr val="tx1"/>
                          </a:solidFill>
                          <a:effectLst/>
                          <a:latin typeface="inherit"/>
                          <a:ea typeface="+mn-ea"/>
                          <a:cs typeface="+mn-cs"/>
                        </a:rPr>
                        <a:t>. </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302104645"/>
                  </a:ext>
                </a:extLst>
              </a:tr>
              <a:tr h="665761">
                <a:tc>
                  <a:txBody>
                    <a:bodyPr/>
                    <a:lstStyle/>
                    <a:p>
                      <a:pPr algn="l" rtl="0" fontAlgn="t"/>
                      <a:r>
                        <a:rPr lang="en-US" sz="1600" b="0" u="none">
                          <a:effectLst/>
                          <a:latin typeface="inherit"/>
                        </a:rPr>
                        <a:t>@TestInstance</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u="none" kern="1200" dirty="0">
                          <a:solidFill>
                            <a:schemeClr val="tx1"/>
                          </a:solidFill>
                          <a:effectLst/>
                          <a:latin typeface="inherit"/>
                          <a:ea typeface="+mn-ea"/>
                          <a:cs typeface="+mn-cs"/>
                        </a:rPr>
                        <a:t>Used to configure the </a:t>
                      </a:r>
                      <a:r>
                        <a:rPr lang="en-US" sz="1600" b="0" u="none" kern="1200" dirty="0">
                          <a:solidFill>
                            <a:schemeClr val="tx1"/>
                          </a:solidFill>
                          <a:effectLst/>
                          <a:latin typeface="inherit"/>
                          <a:ea typeface="+mn-ea"/>
                          <a:cs typeface="+mn-cs"/>
                          <a:hlinkClick r:id="rId9">
                            <a:extLst>
                              <a:ext uri="{A12FA001-AC4F-418D-AE19-62706E023703}">
                                <ahyp:hlinkClr xmlns:ahyp="http://schemas.microsoft.com/office/drawing/2018/hyperlinkcolor" val="tx"/>
                              </a:ext>
                            </a:extLst>
                          </a:hlinkClick>
                        </a:rPr>
                        <a:t>test instance lifecycle</a:t>
                      </a:r>
                      <a:r>
                        <a:rPr lang="en-US" sz="1600" b="0" u="none" kern="1200" dirty="0">
                          <a:solidFill>
                            <a:schemeClr val="tx1"/>
                          </a:solidFill>
                          <a:effectLst/>
                          <a:latin typeface="inherit"/>
                          <a:ea typeface="+mn-ea"/>
                          <a:cs typeface="+mn-cs"/>
                        </a:rPr>
                        <a:t> for the annotated test class. </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435965371"/>
                  </a:ext>
                </a:extLst>
              </a:tr>
              <a:tr h="456903">
                <a:tc>
                  <a:txBody>
                    <a:bodyPr/>
                    <a:lstStyle/>
                    <a:p>
                      <a:pPr algn="l" rtl="0" fontAlgn="t"/>
                      <a:r>
                        <a:rPr lang="en-US" sz="1600" b="0" u="none">
                          <a:effectLst/>
                          <a:latin typeface="inherit"/>
                        </a:rPr>
                        <a:t>@DisplayName</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u="none" kern="1200" dirty="0">
                          <a:solidFill>
                            <a:schemeClr val="tx1"/>
                          </a:solidFill>
                          <a:effectLst/>
                          <a:latin typeface="inherit"/>
                          <a:ea typeface="+mn-ea"/>
                          <a:cs typeface="+mn-cs"/>
                        </a:rPr>
                        <a:t>Declares a custom </a:t>
                      </a:r>
                      <a:r>
                        <a:rPr lang="en-US" sz="1600" b="0" u="none" kern="1200" dirty="0">
                          <a:solidFill>
                            <a:schemeClr val="tx1"/>
                          </a:solidFill>
                          <a:effectLst/>
                          <a:latin typeface="inherit"/>
                          <a:ea typeface="+mn-ea"/>
                          <a:cs typeface="+mn-cs"/>
                          <a:hlinkClick r:id="rId10">
                            <a:extLst>
                              <a:ext uri="{A12FA001-AC4F-418D-AE19-62706E023703}">
                                <ahyp:hlinkClr xmlns:ahyp="http://schemas.microsoft.com/office/drawing/2018/hyperlinkcolor" val="tx"/>
                              </a:ext>
                            </a:extLst>
                          </a:hlinkClick>
                        </a:rPr>
                        <a:t>display name</a:t>
                      </a:r>
                      <a:r>
                        <a:rPr lang="en-US" sz="1600" b="0" u="none" kern="1200" dirty="0">
                          <a:solidFill>
                            <a:schemeClr val="tx1"/>
                          </a:solidFill>
                          <a:effectLst/>
                          <a:latin typeface="inherit"/>
                          <a:ea typeface="+mn-ea"/>
                          <a:cs typeface="+mn-cs"/>
                        </a:rPr>
                        <a:t> for the test class or test method. </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981655914"/>
                  </a:ext>
                </a:extLst>
              </a:tr>
              <a:tr h="171657">
                <a:tc>
                  <a:txBody>
                    <a:bodyPr/>
                    <a:lstStyle/>
                    <a:p>
                      <a:pPr algn="l" rtl="0" fontAlgn="t"/>
                      <a:r>
                        <a:rPr lang="en-US" sz="1600" b="0" dirty="0">
                          <a:effectLst/>
                          <a:latin typeface="inherit"/>
                        </a:rPr>
                        <a:t>@</a:t>
                      </a:r>
                      <a:r>
                        <a:rPr lang="en-US" sz="1600" b="0" dirty="0" err="1">
                          <a:effectLst/>
                          <a:latin typeface="inherit"/>
                        </a:rPr>
                        <a:t>DisplayNameGeneration</a:t>
                      </a:r>
                      <a:endParaRPr lang="en-US" sz="1600" b="0" dirty="0">
                        <a:effectLst/>
                        <a:latin typeface="inherit"/>
                      </a:endParaRP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dirty="0">
                          <a:effectLst/>
                          <a:latin typeface="inherit"/>
                        </a:rPr>
                        <a:t>Declares a </a:t>
                      </a:r>
                      <a:r>
                        <a:rPr lang="en-US" sz="1600" b="0" u="none" kern="1200" dirty="0">
                          <a:solidFill>
                            <a:schemeClr val="tx1"/>
                          </a:solidFill>
                          <a:effectLst/>
                          <a:latin typeface="inherit"/>
                          <a:ea typeface="+mn-ea"/>
                          <a:cs typeface="+mn-cs"/>
                        </a:rPr>
                        <a:t>custom </a:t>
                      </a:r>
                      <a:r>
                        <a:rPr lang="en-US" sz="1600" b="0" u="none" kern="1200" dirty="0">
                          <a:solidFill>
                            <a:schemeClr val="tx1"/>
                          </a:solidFill>
                          <a:effectLst/>
                          <a:latin typeface="inherit"/>
                          <a:ea typeface="+mn-ea"/>
                          <a:cs typeface="+mn-cs"/>
                          <a:hlinkClick r:id="rId11">
                            <a:extLst>
                              <a:ext uri="{A12FA001-AC4F-418D-AE19-62706E023703}">
                                <ahyp:hlinkClr xmlns:ahyp="http://schemas.microsoft.com/office/drawing/2018/hyperlinkcolor" val="tx"/>
                              </a:ext>
                            </a:extLst>
                          </a:hlinkClick>
                        </a:rPr>
                        <a:t>display name generator</a:t>
                      </a:r>
                      <a:r>
                        <a:rPr lang="en-US" sz="1600" b="0" u="none" kern="1200" dirty="0">
                          <a:solidFill>
                            <a:schemeClr val="tx1"/>
                          </a:solidFill>
                          <a:effectLst/>
                          <a:latin typeface="inherit"/>
                          <a:ea typeface="+mn-ea"/>
                          <a:cs typeface="+mn-cs"/>
                        </a:rPr>
                        <a:t> for the </a:t>
                      </a:r>
                      <a:r>
                        <a:rPr lang="en-US" sz="1600" b="0" dirty="0">
                          <a:effectLst/>
                          <a:latin typeface="inherit"/>
                        </a:rPr>
                        <a:t>test class. Such annotations are </a:t>
                      </a:r>
                      <a:r>
                        <a:rPr lang="en-US" sz="1600" b="0" i="1" dirty="0">
                          <a:effectLst/>
                          <a:latin typeface="inherit"/>
                        </a:rPr>
                        <a:t>inherited</a:t>
                      </a:r>
                      <a:r>
                        <a:rPr lang="en-US" sz="1600" b="0" dirty="0">
                          <a:effectLst/>
                          <a:latin typeface="inherit"/>
                        </a:rPr>
                        <a:t>.</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648475919"/>
                  </a:ext>
                </a:extLst>
              </a:tr>
              <a:tr h="171657">
                <a:tc>
                  <a:txBody>
                    <a:bodyPr/>
                    <a:lstStyle/>
                    <a:p>
                      <a:pPr algn="l" rtl="0" fontAlgn="t"/>
                      <a:r>
                        <a:rPr lang="en-US" sz="1600" b="0" dirty="0">
                          <a:effectLst/>
                          <a:latin typeface="inherit"/>
                        </a:rPr>
                        <a:t>@Tag</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dirty="0">
                          <a:effectLst/>
                          <a:latin typeface="inherit"/>
                        </a:rPr>
                        <a:t>Used to declare </a:t>
                      </a:r>
                      <a:r>
                        <a:rPr lang="en-US" sz="1600" b="0" u="sng" dirty="0">
                          <a:solidFill>
                            <a:srgbClr val="2156A5"/>
                          </a:solidFill>
                          <a:effectLst/>
                          <a:latin typeface="inherit"/>
                          <a:hlinkClick r:id="rId12"/>
                        </a:rPr>
                        <a:t>tags for filtering tests</a:t>
                      </a:r>
                      <a:r>
                        <a:rPr lang="en-US" sz="1600" b="0" dirty="0">
                          <a:effectLst/>
                          <a:latin typeface="inherit"/>
                        </a:rPr>
                        <a:t>, either at the class or method level.</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610935697"/>
                  </a:ext>
                </a:extLst>
              </a:tr>
            </a:tbl>
          </a:graphicData>
        </a:graphic>
      </p:graphicFrame>
    </p:spTree>
    <p:extLst>
      <p:ext uri="{BB962C8B-B14F-4D97-AF65-F5344CB8AC3E}">
        <p14:creationId xmlns:p14="http://schemas.microsoft.com/office/powerpoint/2010/main" val="1873955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JUnit5 Annotations – 2/3</a:t>
            </a:r>
          </a:p>
        </p:txBody>
      </p:sp>
      <p:graphicFrame>
        <p:nvGraphicFramePr>
          <p:cNvPr id="2" name="Table 1">
            <a:extLst>
              <a:ext uri="{FF2B5EF4-FFF2-40B4-BE49-F238E27FC236}">
                <a16:creationId xmlns:a16="http://schemas.microsoft.com/office/drawing/2014/main" id="{92D3945B-D7EB-4541-8249-B6C5F75C9545}"/>
              </a:ext>
            </a:extLst>
          </p:cNvPr>
          <p:cNvGraphicFramePr>
            <a:graphicFrameLocks noGrp="1"/>
          </p:cNvGraphicFramePr>
          <p:nvPr>
            <p:extLst>
              <p:ext uri="{D42A27DB-BD31-4B8C-83A1-F6EECF244321}">
                <p14:modId xmlns:p14="http://schemas.microsoft.com/office/powerpoint/2010/main" val="3711058252"/>
              </p:ext>
            </p:extLst>
          </p:nvPr>
        </p:nvGraphicFramePr>
        <p:xfrm>
          <a:off x="539552" y="688800"/>
          <a:ext cx="8208912" cy="3728760"/>
        </p:xfrm>
        <a:graphic>
          <a:graphicData uri="http://schemas.openxmlformats.org/drawingml/2006/table">
            <a:tbl>
              <a:tblPr/>
              <a:tblGrid>
                <a:gridCol w="1807467">
                  <a:extLst>
                    <a:ext uri="{9D8B030D-6E8A-4147-A177-3AD203B41FA5}">
                      <a16:colId xmlns:a16="http://schemas.microsoft.com/office/drawing/2014/main" val="215470676"/>
                    </a:ext>
                  </a:extLst>
                </a:gridCol>
                <a:gridCol w="6401445">
                  <a:extLst>
                    <a:ext uri="{9D8B030D-6E8A-4147-A177-3AD203B41FA5}">
                      <a16:colId xmlns:a16="http://schemas.microsoft.com/office/drawing/2014/main" val="1779125966"/>
                    </a:ext>
                  </a:extLst>
                </a:gridCol>
              </a:tblGrid>
              <a:tr h="67977">
                <a:tc>
                  <a:txBody>
                    <a:bodyPr/>
                    <a:lstStyle/>
                    <a:p>
                      <a:pPr algn="l" rtl="0" fontAlgn="t"/>
                      <a:r>
                        <a:rPr lang="en-US" sz="1600" b="1">
                          <a:effectLst/>
                        </a:rPr>
                        <a:t>Annotation</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1">
                          <a:effectLst/>
                        </a:rPr>
                        <a:t>Description</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887721224"/>
                  </a:ext>
                </a:extLst>
              </a:tr>
              <a:tr h="430857">
                <a:tc>
                  <a:txBody>
                    <a:bodyPr/>
                    <a:lstStyle/>
                    <a:p>
                      <a:pPr algn="l" rtl="0" fontAlgn="t"/>
                      <a:r>
                        <a:rPr lang="en-US" sz="1600" b="0">
                          <a:effectLst/>
                          <a:latin typeface="inherit"/>
                        </a:rPr>
                        <a:t>@BeforeEach</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dirty="0">
                          <a:effectLst/>
                          <a:latin typeface="inherit"/>
                        </a:rPr>
                        <a:t>Denotes that the annotated method should be executed </a:t>
                      </a:r>
                      <a:r>
                        <a:rPr lang="en-US" sz="1600" b="0" i="1" dirty="0">
                          <a:effectLst/>
                          <a:latin typeface="inherit"/>
                        </a:rPr>
                        <a:t>before </a:t>
                      </a:r>
                      <a:r>
                        <a:rPr lang="en-US" sz="1600" b="1" dirty="0">
                          <a:effectLst/>
                          <a:latin typeface="inherit"/>
                        </a:rPr>
                        <a:t>each</a:t>
                      </a:r>
                      <a:r>
                        <a:rPr lang="en-US" sz="1600" b="0" dirty="0">
                          <a:effectLst/>
                          <a:latin typeface="inherit"/>
                        </a:rPr>
                        <a:t> @Test, @</a:t>
                      </a:r>
                      <a:r>
                        <a:rPr lang="en-US" sz="1600" b="0" dirty="0" err="1">
                          <a:effectLst/>
                          <a:latin typeface="inherit"/>
                        </a:rPr>
                        <a:t>RepeatedTest</a:t>
                      </a:r>
                      <a:r>
                        <a:rPr lang="en-US" sz="1600" b="0" dirty="0">
                          <a:effectLst/>
                          <a:latin typeface="inherit"/>
                        </a:rPr>
                        <a:t>, @</a:t>
                      </a:r>
                      <a:r>
                        <a:rPr lang="en-US" sz="1600" b="0" dirty="0" err="1">
                          <a:effectLst/>
                          <a:latin typeface="inherit"/>
                        </a:rPr>
                        <a:t>ParameterizedTest</a:t>
                      </a:r>
                      <a:r>
                        <a:rPr lang="en-US" sz="1600" b="0" dirty="0">
                          <a:effectLst/>
                          <a:latin typeface="inherit"/>
                        </a:rPr>
                        <a:t>, or @</a:t>
                      </a:r>
                      <a:r>
                        <a:rPr lang="en-US" sz="1600" b="0" dirty="0" err="1">
                          <a:effectLst/>
                          <a:latin typeface="inherit"/>
                        </a:rPr>
                        <a:t>TestFactory</a:t>
                      </a:r>
                      <a:r>
                        <a:rPr lang="en-US" sz="1600" b="0" dirty="0">
                          <a:effectLst/>
                          <a:latin typeface="inherit"/>
                        </a:rPr>
                        <a:t> method in the current class</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707476742"/>
                  </a:ext>
                </a:extLst>
              </a:tr>
              <a:tr h="430857">
                <a:tc>
                  <a:txBody>
                    <a:bodyPr/>
                    <a:lstStyle/>
                    <a:p>
                      <a:pPr algn="l" rtl="0" fontAlgn="t"/>
                      <a:r>
                        <a:rPr lang="en-US" sz="1600" b="0">
                          <a:effectLst/>
                          <a:latin typeface="inherit"/>
                        </a:rPr>
                        <a:t>@AfterEach</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dirty="0">
                          <a:effectLst/>
                          <a:latin typeface="inherit"/>
                        </a:rPr>
                        <a:t>Denotes that the annotated method should be executed </a:t>
                      </a:r>
                      <a:r>
                        <a:rPr lang="en-US" sz="1600" b="0" i="1" dirty="0">
                          <a:effectLst/>
                          <a:latin typeface="inherit"/>
                        </a:rPr>
                        <a:t>after </a:t>
                      </a:r>
                      <a:r>
                        <a:rPr lang="en-US" sz="1600" b="1" dirty="0">
                          <a:effectLst/>
                          <a:latin typeface="inherit"/>
                        </a:rPr>
                        <a:t>each</a:t>
                      </a:r>
                      <a:r>
                        <a:rPr lang="en-US" sz="1600" b="0" dirty="0">
                          <a:effectLst/>
                          <a:latin typeface="inherit"/>
                        </a:rPr>
                        <a:t> @Test, @</a:t>
                      </a:r>
                      <a:r>
                        <a:rPr lang="en-US" sz="1600" b="0" dirty="0" err="1">
                          <a:effectLst/>
                          <a:latin typeface="inherit"/>
                        </a:rPr>
                        <a:t>RepeatedTest</a:t>
                      </a:r>
                      <a:r>
                        <a:rPr lang="en-US" sz="1600" b="0" dirty="0">
                          <a:effectLst/>
                          <a:latin typeface="inherit"/>
                        </a:rPr>
                        <a:t>, @</a:t>
                      </a:r>
                      <a:r>
                        <a:rPr lang="en-US" sz="1600" b="0" dirty="0" err="1">
                          <a:effectLst/>
                          <a:latin typeface="inherit"/>
                        </a:rPr>
                        <a:t>ParameterizedTest</a:t>
                      </a:r>
                      <a:r>
                        <a:rPr lang="en-US" sz="1600" b="0" dirty="0">
                          <a:effectLst/>
                          <a:latin typeface="inherit"/>
                        </a:rPr>
                        <a:t>, or @</a:t>
                      </a:r>
                      <a:r>
                        <a:rPr lang="en-US" sz="1600" b="0" dirty="0" err="1">
                          <a:effectLst/>
                          <a:latin typeface="inherit"/>
                        </a:rPr>
                        <a:t>TestFactory</a:t>
                      </a:r>
                      <a:r>
                        <a:rPr lang="en-US" sz="1600" b="0" dirty="0">
                          <a:effectLst/>
                          <a:latin typeface="inherit"/>
                        </a:rPr>
                        <a:t> method in the current class</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4236520876"/>
                  </a:ext>
                </a:extLst>
              </a:tr>
              <a:tr h="586377">
                <a:tc>
                  <a:txBody>
                    <a:bodyPr/>
                    <a:lstStyle/>
                    <a:p>
                      <a:pPr algn="l" rtl="0" fontAlgn="t"/>
                      <a:r>
                        <a:rPr lang="en-US" sz="1600" b="0">
                          <a:effectLst/>
                          <a:latin typeface="inherit"/>
                        </a:rPr>
                        <a:t>@BeforeAll</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dirty="0">
                          <a:effectLst/>
                          <a:latin typeface="inherit"/>
                        </a:rPr>
                        <a:t>Denotes that the annotated method should be executed </a:t>
                      </a:r>
                      <a:r>
                        <a:rPr lang="en-US" sz="1600" b="0" i="1" dirty="0">
                          <a:effectLst/>
                          <a:latin typeface="inherit"/>
                        </a:rPr>
                        <a:t>before</a:t>
                      </a:r>
                      <a:r>
                        <a:rPr lang="en-US" sz="1600" b="0" dirty="0">
                          <a:effectLst/>
                          <a:latin typeface="inherit"/>
                        </a:rPr>
                        <a:t> </a:t>
                      </a:r>
                      <a:r>
                        <a:rPr lang="en-US" sz="1600" b="1" dirty="0">
                          <a:effectLst/>
                          <a:latin typeface="inherit"/>
                        </a:rPr>
                        <a:t>all</a:t>
                      </a:r>
                      <a:r>
                        <a:rPr lang="en-US" sz="1600" b="0" dirty="0">
                          <a:effectLst/>
                          <a:latin typeface="inherit"/>
                        </a:rPr>
                        <a:t> @Test, @</a:t>
                      </a:r>
                      <a:r>
                        <a:rPr lang="en-US" sz="1600" b="0" dirty="0" err="1">
                          <a:effectLst/>
                          <a:latin typeface="inherit"/>
                        </a:rPr>
                        <a:t>RepeatedTest</a:t>
                      </a:r>
                      <a:r>
                        <a:rPr lang="en-US" sz="1600" b="0" dirty="0">
                          <a:effectLst/>
                          <a:latin typeface="inherit"/>
                        </a:rPr>
                        <a:t>, @</a:t>
                      </a:r>
                      <a:r>
                        <a:rPr lang="en-US" sz="1600" b="0" dirty="0" err="1">
                          <a:effectLst/>
                          <a:latin typeface="inherit"/>
                        </a:rPr>
                        <a:t>ParameterizedTest</a:t>
                      </a:r>
                      <a:r>
                        <a:rPr lang="en-US" sz="1600" b="0" dirty="0">
                          <a:effectLst/>
                          <a:latin typeface="inherit"/>
                        </a:rPr>
                        <a:t>, and @</a:t>
                      </a:r>
                      <a:r>
                        <a:rPr lang="en-US" sz="1600" b="0" dirty="0" err="1">
                          <a:effectLst/>
                          <a:latin typeface="inherit"/>
                        </a:rPr>
                        <a:t>TestFactory</a:t>
                      </a:r>
                      <a:r>
                        <a:rPr lang="en-US" sz="1600" b="0" dirty="0">
                          <a:effectLst/>
                          <a:latin typeface="inherit"/>
                        </a:rPr>
                        <a:t> methods in the current class. Such methods must be static (unless the "per-class" </a:t>
                      </a:r>
                      <a:r>
                        <a:rPr lang="en-US" sz="1600" b="0" u="sng" dirty="0">
                          <a:solidFill>
                            <a:srgbClr val="2156A5"/>
                          </a:solidFill>
                          <a:effectLst/>
                          <a:latin typeface="inherit"/>
                          <a:hlinkClick r:id="rId3"/>
                        </a:rPr>
                        <a:t>test instance lifecycle</a:t>
                      </a:r>
                      <a:r>
                        <a:rPr lang="en-US" sz="1600" b="0" dirty="0">
                          <a:effectLst/>
                          <a:latin typeface="inherit"/>
                        </a:rPr>
                        <a:t> is used).</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10305845"/>
                  </a:ext>
                </a:extLst>
              </a:tr>
              <a:tr h="534537">
                <a:tc>
                  <a:txBody>
                    <a:bodyPr/>
                    <a:lstStyle/>
                    <a:p>
                      <a:pPr algn="l" rtl="0" fontAlgn="t"/>
                      <a:r>
                        <a:rPr lang="en-US" sz="1600" b="0">
                          <a:effectLst/>
                          <a:latin typeface="inherit"/>
                        </a:rPr>
                        <a:t>@AfterAll</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dirty="0">
                          <a:effectLst/>
                          <a:latin typeface="inherit"/>
                        </a:rPr>
                        <a:t>Denotes that the annotated method should be executed </a:t>
                      </a:r>
                      <a:r>
                        <a:rPr lang="en-US" sz="1600" b="0" i="1" dirty="0">
                          <a:effectLst/>
                          <a:latin typeface="inherit"/>
                        </a:rPr>
                        <a:t>after</a:t>
                      </a:r>
                      <a:r>
                        <a:rPr lang="en-US" sz="1600" b="0" dirty="0">
                          <a:effectLst/>
                          <a:latin typeface="inherit"/>
                        </a:rPr>
                        <a:t> </a:t>
                      </a:r>
                      <a:r>
                        <a:rPr lang="en-US" sz="1600" b="1" dirty="0">
                          <a:effectLst/>
                          <a:latin typeface="inherit"/>
                        </a:rPr>
                        <a:t>all</a:t>
                      </a:r>
                      <a:r>
                        <a:rPr lang="en-US" sz="1600" b="0" dirty="0">
                          <a:effectLst/>
                          <a:latin typeface="inherit"/>
                        </a:rPr>
                        <a:t> @Test, @</a:t>
                      </a:r>
                      <a:r>
                        <a:rPr lang="en-US" sz="1600" b="0" dirty="0" err="1">
                          <a:effectLst/>
                          <a:latin typeface="inherit"/>
                        </a:rPr>
                        <a:t>RepeatedTest</a:t>
                      </a:r>
                      <a:r>
                        <a:rPr lang="en-US" sz="1600" b="0" dirty="0">
                          <a:effectLst/>
                          <a:latin typeface="inherit"/>
                        </a:rPr>
                        <a:t>, @</a:t>
                      </a:r>
                      <a:r>
                        <a:rPr lang="en-US" sz="1600" b="0" dirty="0" err="1">
                          <a:effectLst/>
                          <a:latin typeface="inherit"/>
                        </a:rPr>
                        <a:t>ParameterizedTest</a:t>
                      </a:r>
                      <a:r>
                        <a:rPr lang="en-US" sz="1600" b="0" dirty="0">
                          <a:effectLst/>
                          <a:latin typeface="inherit"/>
                        </a:rPr>
                        <a:t>, and @</a:t>
                      </a:r>
                      <a:r>
                        <a:rPr lang="en-US" sz="1600" b="0" dirty="0" err="1">
                          <a:effectLst/>
                          <a:latin typeface="inherit"/>
                        </a:rPr>
                        <a:t>TestFactory</a:t>
                      </a:r>
                      <a:r>
                        <a:rPr lang="en-US" sz="1600" b="0" dirty="0">
                          <a:effectLst/>
                          <a:latin typeface="inherit"/>
                        </a:rPr>
                        <a:t> methods in the current class. Such methods must be static (unless the "per-class" </a:t>
                      </a:r>
                      <a:r>
                        <a:rPr lang="en-US" sz="1600" b="0" u="sng" dirty="0">
                          <a:solidFill>
                            <a:srgbClr val="2156A5"/>
                          </a:solidFill>
                          <a:effectLst/>
                          <a:latin typeface="inherit"/>
                          <a:hlinkClick r:id="rId3"/>
                        </a:rPr>
                        <a:t>test instance lifecycle</a:t>
                      </a:r>
                      <a:r>
                        <a:rPr lang="en-US" sz="1600" b="0" dirty="0">
                          <a:effectLst/>
                          <a:latin typeface="inherit"/>
                        </a:rPr>
                        <a:t> is used).</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4081208084"/>
                  </a:ext>
                </a:extLst>
              </a:tr>
            </a:tbl>
          </a:graphicData>
        </a:graphic>
      </p:graphicFrame>
    </p:spTree>
    <p:extLst>
      <p:ext uri="{BB962C8B-B14F-4D97-AF65-F5344CB8AC3E}">
        <p14:creationId xmlns:p14="http://schemas.microsoft.com/office/powerpoint/2010/main" val="154514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JUnit5 Annotations – 3/3</a:t>
            </a:r>
          </a:p>
        </p:txBody>
      </p:sp>
      <p:graphicFrame>
        <p:nvGraphicFramePr>
          <p:cNvPr id="2" name="Table 1">
            <a:extLst>
              <a:ext uri="{FF2B5EF4-FFF2-40B4-BE49-F238E27FC236}">
                <a16:creationId xmlns:a16="http://schemas.microsoft.com/office/drawing/2014/main" id="{92D3945B-D7EB-4541-8249-B6C5F75C9545}"/>
              </a:ext>
            </a:extLst>
          </p:cNvPr>
          <p:cNvGraphicFramePr>
            <a:graphicFrameLocks noGrp="1"/>
          </p:cNvGraphicFramePr>
          <p:nvPr>
            <p:extLst>
              <p:ext uri="{D42A27DB-BD31-4B8C-83A1-F6EECF244321}">
                <p14:modId xmlns:p14="http://schemas.microsoft.com/office/powerpoint/2010/main" val="1371779648"/>
              </p:ext>
            </p:extLst>
          </p:nvPr>
        </p:nvGraphicFramePr>
        <p:xfrm>
          <a:off x="611560" y="1124744"/>
          <a:ext cx="8208912" cy="3025704"/>
        </p:xfrm>
        <a:graphic>
          <a:graphicData uri="http://schemas.openxmlformats.org/drawingml/2006/table">
            <a:tbl>
              <a:tblPr/>
              <a:tblGrid>
                <a:gridCol w="1807467">
                  <a:extLst>
                    <a:ext uri="{9D8B030D-6E8A-4147-A177-3AD203B41FA5}">
                      <a16:colId xmlns:a16="http://schemas.microsoft.com/office/drawing/2014/main" val="215470676"/>
                    </a:ext>
                  </a:extLst>
                </a:gridCol>
                <a:gridCol w="6401445">
                  <a:extLst>
                    <a:ext uri="{9D8B030D-6E8A-4147-A177-3AD203B41FA5}">
                      <a16:colId xmlns:a16="http://schemas.microsoft.com/office/drawing/2014/main" val="1779125966"/>
                    </a:ext>
                  </a:extLst>
                </a:gridCol>
              </a:tblGrid>
              <a:tr h="67977">
                <a:tc>
                  <a:txBody>
                    <a:bodyPr/>
                    <a:lstStyle/>
                    <a:p>
                      <a:pPr algn="l" rtl="0" fontAlgn="t"/>
                      <a:r>
                        <a:rPr lang="en-US" sz="1600" b="1">
                          <a:effectLst/>
                        </a:rPr>
                        <a:t>Annotation</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1">
                          <a:effectLst/>
                        </a:rPr>
                        <a:t>Description</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887721224"/>
                  </a:ext>
                </a:extLst>
              </a:tr>
              <a:tr h="379017">
                <a:tc>
                  <a:txBody>
                    <a:bodyPr/>
                    <a:lstStyle/>
                    <a:p>
                      <a:pPr algn="l" rtl="0" fontAlgn="t"/>
                      <a:r>
                        <a:rPr lang="en-US" sz="1600" b="0">
                          <a:effectLst/>
                          <a:latin typeface="inherit"/>
                        </a:rPr>
                        <a:t>@Nested</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dirty="0">
                          <a:effectLst/>
                          <a:latin typeface="inherit"/>
                        </a:rPr>
                        <a:t>Denotes that the annotated class is a non-static </a:t>
                      </a:r>
                      <a:r>
                        <a:rPr lang="en-US" sz="1600" b="0" u="sng" dirty="0">
                          <a:solidFill>
                            <a:srgbClr val="2156A5"/>
                          </a:solidFill>
                          <a:effectLst/>
                          <a:latin typeface="inherit"/>
                          <a:hlinkClick r:id="rId3"/>
                        </a:rPr>
                        <a:t>nested test class</a:t>
                      </a:r>
                      <a:r>
                        <a:rPr lang="en-US" sz="1600" b="0" dirty="0">
                          <a:effectLst/>
                          <a:latin typeface="inherit"/>
                        </a:rPr>
                        <a:t>. @</a:t>
                      </a:r>
                      <a:r>
                        <a:rPr lang="en-US" sz="1600" b="0" dirty="0" err="1">
                          <a:effectLst/>
                          <a:latin typeface="inherit"/>
                        </a:rPr>
                        <a:t>BeforeAll</a:t>
                      </a:r>
                      <a:r>
                        <a:rPr lang="en-US" sz="1600" b="0" dirty="0">
                          <a:effectLst/>
                          <a:latin typeface="inherit"/>
                        </a:rPr>
                        <a:t> and @</a:t>
                      </a:r>
                      <a:r>
                        <a:rPr lang="en-US" sz="1600" b="0" dirty="0" err="1">
                          <a:effectLst/>
                          <a:latin typeface="inherit"/>
                        </a:rPr>
                        <a:t>AfterAll</a:t>
                      </a:r>
                      <a:r>
                        <a:rPr lang="en-US" sz="1600" b="0" dirty="0">
                          <a:effectLst/>
                          <a:latin typeface="inherit"/>
                        </a:rPr>
                        <a:t> methods cannot be used directly in a @Nested test class unless the "per-class" </a:t>
                      </a:r>
                      <a:r>
                        <a:rPr lang="en-US" sz="1600" b="0" u="sng" dirty="0">
                          <a:solidFill>
                            <a:srgbClr val="2156A5"/>
                          </a:solidFill>
                          <a:effectLst/>
                          <a:latin typeface="inherit"/>
                          <a:hlinkClick r:id="rId4"/>
                        </a:rPr>
                        <a:t>test instance lifecycle</a:t>
                      </a:r>
                      <a:r>
                        <a:rPr lang="en-US" sz="1600" b="0" dirty="0">
                          <a:effectLst/>
                          <a:latin typeface="inherit"/>
                        </a:rPr>
                        <a:t> is used. </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682158816"/>
                  </a:ext>
                </a:extLst>
              </a:tr>
              <a:tr h="171657">
                <a:tc>
                  <a:txBody>
                    <a:bodyPr/>
                    <a:lstStyle/>
                    <a:p>
                      <a:pPr algn="l" rtl="0" fontAlgn="t"/>
                      <a:r>
                        <a:rPr lang="en-US" sz="1600" b="0">
                          <a:effectLst/>
                          <a:latin typeface="inherit"/>
                        </a:rPr>
                        <a:t>@Disabled</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dirty="0">
                          <a:effectLst/>
                          <a:latin typeface="inherit"/>
                        </a:rPr>
                        <a:t>Used to </a:t>
                      </a:r>
                      <a:r>
                        <a:rPr lang="en-US" sz="1600" b="0" u="sng" dirty="0">
                          <a:solidFill>
                            <a:srgbClr val="2156A5"/>
                          </a:solidFill>
                          <a:effectLst/>
                          <a:latin typeface="inherit"/>
                          <a:hlinkClick r:id="rId5"/>
                        </a:rPr>
                        <a:t>disable</a:t>
                      </a:r>
                      <a:r>
                        <a:rPr lang="en-US" sz="1600" b="0" dirty="0">
                          <a:effectLst/>
                          <a:latin typeface="inherit"/>
                        </a:rPr>
                        <a:t> a test class or test method</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080263000"/>
                  </a:ext>
                </a:extLst>
              </a:tr>
              <a:tr h="223497">
                <a:tc>
                  <a:txBody>
                    <a:bodyPr/>
                    <a:lstStyle/>
                    <a:p>
                      <a:pPr algn="l" rtl="0" fontAlgn="t"/>
                      <a:r>
                        <a:rPr lang="en-US" sz="1600" b="0">
                          <a:effectLst/>
                          <a:latin typeface="inherit"/>
                        </a:rPr>
                        <a:t>@Timeout</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dirty="0">
                          <a:effectLst/>
                          <a:latin typeface="inherit"/>
                        </a:rPr>
                        <a:t>Used to fail a test, test factory, test template, or lifecycle method if its execution exceeds a given duration.</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478813648"/>
                  </a:ext>
                </a:extLst>
              </a:tr>
              <a:tr h="119817">
                <a:tc>
                  <a:txBody>
                    <a:bodyPr/>
                    <a:lstStyle/>
                    <a:p>
                      <a:pPr algn="l" rtl="0" fontAlgn="t"/>
                      <a:r>
                        <a:rPr lang="en-US" sz="1600" b="0">
                          <a:effectLst/>
                          <a:latin typeface="inherit"/>
                        </a:rPr>
                        <a:t>@ExtendWith</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dirty="0">
                          <a:effectLst/>
                          <a:latin typeface="inherit"/>
                        </a:rPr>
                        <a:t>Used to </a:t>
                      </a:r>
                      <a:r>
                        <a:rPr lang="en-US" sz="1600" b="0" u="sng" dirty="0">
                          <a:solidFill>
                            <a:srgbClr val="2156A5"/>
                          </a:solidFill>
                          <a:effectLst/>
                          <a:latin typeface="inherit"/>
                          <a:hlinkClick r:id="rId6"/>
                        </a:rPr>
                        <a:t>register extensions declaratively</a:t>
                      </a:r>
                      <a:r>
                        <a:rPr lang="en-US" sz="1600" b="0" dirty="0">
                          <a:effectLst/>
                          <a:latin typeface="inherit"/>
                        </a:rPr>
                        <a:t>. </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898727853"/>
                  </a:ext>
                </a:extLst>
              </a:tr>
              <a:tr h="171657">
                <a:tc>
                  <a:txBody>
                    <a:bodyPr/>
                    <a:lstStyle/>
                    <a:p>
                      <a:pPr algn="l" rtl="0" fontAlgn="t"/>
                      <a:r>
                        <a:rPr lang="en-US" sz="1600" b="0">
                          <a:effectLst/>
                          <a:latin typeface="inherit"/>
                        </a:rPr>
                        <a:t>@RegisterExtension</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dirty="0">
                          <a:effectLst/>
                          <a:latin typeface="inherit"/>
                        </a:rPr>
                        <a:t>Used to </a:t>
                      </a:r>
                      <a:r>
                        <a:rPr lang="en-US" sz="1600" b="0" u="sng" dirty="0">
                          <a:solidFill>
                            <a:srgbClr val="2156A5"/>
                          </a:solidFill>
                          <a:effectLst/>
                          <a:latin typeface="inherit"/>
                          <a:hlinkClick r:id="rId7"/>
                        </a:rPr>
                        <a:t>register extensions programmatically</a:t>
                      </a:r>
                      <a:r>
                        <a:rPr lang="en-US" sz="1600" b="0" dirty="0">
                          <a:effectLst/>
                          <a:latin typeface="inherit"/>
                        </a:rPr>
                        <a:t> via fields. </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799980890"/>
                  </a:ext>
                </a:extLst>
              </a:tr>
              <a:tr h="223497">
                <a:tc>
                  <a:txBody>
                    <a:bodyPr/>
                    <a:lstStyle/>
                    <a:p>
                      <a:pPr algn="l" rtl="0" fontAlgn="t"/>
                      <a:r>
                        <a:rPr lang="en-US" sz="1600" b="0">
                          <a:effectLst/>
                          <a:latin typeface="inherit"/>
                        </a:rPr>
                        <a:t>@TempDir</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dirty="0">
                          <a:effectLst/>
                          <a:latin typeface="inherit"/>
                        </a:rPr>
                        <a:t>Used to supply a </a:t>
                      </a:r>
                      <a:r>
                        <a:rPr lang="en-US" sz="1600" b="0" u="sng" dirty="0">
                          <a:solidFill>
                            <a:srgbClr val="2156A5"/>
                          </a:solidFill>
                          <a:effectLst/>
                          <a:latin typeface="inherit"/>
                          <a:hlinkClick r:id="rId8"/>
                        </a:rPr>
                        <a:t>temporary directory</a:t>
                      </a:r>
                      <a:r>
                        <a:rPr lang="en-US" sz="1600" b="0" dirty="0">
                          <a:effectLst/>
                          <a:latin typeface="inherit"/>
                        </a:rPr>
                        <a:t> via field injection or parameter injection in a lifecycle method or test method; located in the </a:t>
                      </a:r>
                      <a:r>
                        <a:rPr lang="en-US" sz="1600" b="0" dirty="0" err="1">
                          <a:effectLst/>
                          <a:latin typeface="inherit"/>
                        </a:rPr>
                        <a:t>org.junit.jupiter.api.io</a:t>
                      </a:r>
                      <a:r>
                        <a:rPr lang="en-US" sz="1600" b="0" dirty="0">
                          <a:effectLst/>
                          <a:latin typeface="inherit"/>
                        </a:rPr>
                        <a:t> package.</a:t>
                      </a:r>
                    </a:p>
                  </a:txBody>
                  <a:tcPr marL="14233" marR="14233" marT="7116" marB="7116">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909415965"/>
                  </a:ext>
                </a:extLst>
              </a:tr>
            </a:tbl>
          </a:graphicData>
        </a:graphic>
      </p:graphicFrame>
    </p:spTree>
    <p:extLst>
      <p:ext uri="{BB962C8B-B14F-4D97-AF65-F5344CB8AC3E}">
        <p14:creationId xmlns:p14="http://schemas.microsoft.com/office/powerpoint/2010/main" val="362008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in JUnit5</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endParaRPr lang="en-US" altLang="en-US" dirty="0"/>
          </a:p>
        </p:txBody>
      </p:sp>
      <p:sp>
        <p:nvSpPr>
          <p:cNvPr id="4" name="Rectangle 3">
            <a:extLst>
              <a:ext uri="{FF2B5EF4-FFF2-40B4-BE49-F238E27FC236}">
                <a16:creationId xmlns:a16="http://schemas.microsoft.com/office/drawing/2014/main" id="{FB5B784A-CD6C-B943-BF81-F2FD7514DC69}"/>
              </a:ext>
            </a:extLst>
          </p:cNvPr>
          <p:cNvSpPr/>
          <p:nvPr/>
        </p:nvSpPr>
        <p:spPr>
          <a:xfrm>
            <a:off x="539552" y="612845"/>
            <a:ext cx="7488832" cy="6186309"/>
          </a:xfrm>
          <a:prstGeom prst="rect">
            <a:avLst/>
          </a:prstGeom>
        </p:spPr>
        <p:txBody>
          <a:bodyPr wrap="square">
            <a:spAutoFit/>
          </a:bodyPr>
          <a:lstStyle/>
          <a:p>
            <a:r>
              <a:rPr lang="en-US" b="1" dirty="0">
                <a:solidFill>
                  <a:srgbClr val="000000"/>
                </a:solidFill>
                <a:latin typeface="Droid Sans Mono"/>
              </a:rPr>
              <a:t>import</a:t>
            </a:r>
            <a:r>
              <a:rPr lang="en-US" dirty="0">
                <a:latin typeface="Droid Sans Mono"/>
              </a:rPr>
              <a:t> </a:t>
            </a:r>
            <a:r>
              <a:rPr lang="en-US" dirty="0">
                <a:solidFill>
                  <a:srgbClr val="555555"/>
                </a:solidFill>
                <a:latin typeface="Droid Sans Mono"/>
              </a:rPr>
              <a:t>static</a:t>
            </a:r>
            <a:r>
              <a:rPr lang="en-US" dirty="0">
                <a:latin typeface="Droid Sans Mono"/>
              </a:rPr>
              <a:t> </a:t>
            </a:r>
            <a:r>
              <a:rPr lang="en-US" dirty="0" err="1">
                <a:latin typeface="Droid Sans Mono"/>
              </a:rPr>
              <a:t>org</a:t>
            </a:r>
            <a:r>
              <a:rPr lang="en-US" b="1" dirty="0" err="1">
                <a:solidFill>
                  <a:srgbClr val="000000"/>
                </a:solidFill>
                <a:latin typeface="Droid Sans Mono"/>
              </a:rPr>
              <a:t>.</a:t>
            </a:r>
            <a:r>
              <a:rPr lang="en-US" dirty="0" err="1">
                <a:solidFill>
                  <a:srgbClr val="008080"/>
                </a:solidFill>
                <a:latin typeface="Droid Sans Mono"/>
              </a:rPr>
              <a:t>junit</a:t>
            </a:r>
            <a:r>
              <a:rPr lang="en-US" b="1" dirty="0" err="1">
                <a:solidFill>
                  <a:srgbClr val="000000"/>
                </a:solidFill>
                <a:latin typeface="Droid Sans Mono"/>
              </a:rPr>
              <a:t>.</a:t>
            </a:r>
            <a:r>
              <a:rPr lang="en-US" dirty="0" err="1">
                <a:solidFill>
                  <a:srgbClr val="008080"/>
                </a:solidFill>
                <a:latin typeface="Droid Sans Mono"/>
              </a:rPr>
              <a:t>jupiter</a:t>
            </a:r>
            <a:r>
              <a:rPr lang="en-US" b="1" dirty="0" err="1">
                <a:solidFill>
                  <a:srgbClr val="000000"/>
                </a:solidFill>
                <a:latin typeface="Droid Sans Mono"/>
              </a:rPr>
              <a:t>.</a:t>
            </a:r>
            <a:r>
              <a:rPr lang="en-US" dirty="0" err="1">
                <a:solidFill>
                  <a:srgbClr val="008080"/>
                </a:solidFill>
                <a:latin typeface="Droid Sans Mono"/>
              </a:rPr>
              <a:t>api</a:t>
            </a:r>
            <a:r>
              <a:rPr lang="en-US" b="1" dirty="0" err="1">
                <a:solidFill>
                  <a:srgbClr val="000000"/>
                </a:solidFill>
                <a:latin typeface="Droid Sans Mono"/>
              </a:rPr>
              <a:t>.</a:t>
            </a:r>
            <a:r>
              <a:rPr lang="en-US" dirty="0" err="1">
                <a:solidFill>
                  <a:srgbClr val="008080"/>
                </a:solidFill>
                <a:latin typeface="Droid Sans Mono"/>
              </a:rPr>
              <a:t>Assertions</a:t>
            </a:r>
            <a:r>
              <a:rPr lang="en-US" b="1" dirty="0" err="1">
                <a:solidFill>
                  <a:srgbClr val="000000"/>
                </a:solidFill>
                <a:latin typeface="Droid Sans Mono"/>
              </a:rPr>
              <a:t>.</a:t>
            </a:r>
            <a:r>
              <a:rPr lang="en-US" dirty="0" err="1">
                <a:solidFill>
                  <a:srgbClr val="008080"/>
                </a:solidFill>
                <a:latin typeface="Droid Sans Mono"/>
              </a:rPr>
              <a:t>fail</a:t>
            </a:r>
            <a:r>
              <a:rPr lang="en-US" b="1" dirty="0">
                <a:solidFill>
                  <a:srgbClr val="000000"/>
                </a:solidFill>
                <a:latin typeface="Droid Sans Mono"/>
              </a:rPr>
              <a:t>;</a:t>
            </a:r>
            <a:r>
              <a:rPr lang="en-US" dirty="0">
                <a:latin typeface="Droid Sans Mono"/>
              </a:rPr>
              <a:t> </a:t>
            </a:r>
          </a:p>
          <a:p>
            <a:r>
              <a:rPr lang="en-US" b="1" dirty="0">
                <a:solidFill>
                  <a:srgbClr val="000000"/>
                </a:solidFill>
                <a:latin typeface="Droid Sans Mono"/>
              </a:rPr>
              <a:t>import</a:t>
            </a:r>
            <a:r>
              <a:rPr lang="en-US" dirty="0">
                <a:latin typeface="Droid Sans Mono"/>
              </a:rPr>
              <a:t> </a:t>
            </a:r>
            <a:r>
              <a:rPr lang="en-US" dirty="0">
                <a:solidFill>
                  <a:srgbClr val="555555"/>
                </a:solidFill>
                <a:latin typeface="Droid Sans Mono"/>
              </a:rPr>
              <a:t>static</a:t>
            </a:r>
            <a:r>
              <a:rPr lang="en-US" dirty="0">
                <a:latin typeface="Droid Sans Mono"/>
              </a:rPr>
              <a:t> </a:t>
            </a:r>
            <a:r>
              <a:rPr lang="en-US" dirty="0" err="1">
                <a:latin typeface="Droid Sans Mono"/>
              </a:rPr>
              <a:t>org</a:t>
            </a:r>
            <a:r>
              <a:rPr lang="en-US" b="1" dirty="0" err="1">
                <a:solidFill>
                  <a:srgbClr val="000000"/>
                </a:solidFill>
                <a:latin typeface="Droid Sans Mono"/>
              </a:rPr>
              <a:t>.</a:t>
            </a:r>
            <a:r>
              <a:rPr lang="en-US" dirty="0" err="1">
                <a:solidFill>
                  <a:srgbClr val="008080"/>
                </a:solidFill>
                <a:latin typeface="Droid Sans Mono"/>
              </a:rPr>
              <a:t>junit</a:t>
            </a:r>
            <a:r>
              <a:rPr lang="en-US" b="1" dirty="0" err="1">
                <a:solidFill>
                  <a:srgbClr val="000000"/>
                </a:solidFill>
                <a:latin typeface="Droid Sans Mono"/>
              </a:rPr>
              <a:t>.</a:t>
            </a:r>
            <a:r>
              <a:rPr lang="en-US" dirty="0" err="1">
                <a:solidFill>
                  <a:srgbClr val="008080"/>
                </a:solidFill>
                <a:latin typeface="Droid Sans Mono"/>
              </a:rPr>
              <a:t>jupiter</a:t>
            </a:r>
            <a:r>
              <a:rPr lang="en-US" b="1" dirty="0" err="1">
                <a:solidFill>
                  <a:srgbClr val="000000"/>
                </a:solidFill>
                <a:latin typeface="Droid Sans Mono"/>
              </a:rPr>
              <a:t>.</a:t>
            </a:r>
            <a:r>
              <a:rPr lang="en-US" dirty="0" err="1">
                <a:solidFill>
                  <a:srgbClr val="008080"/>
                </a:solidFill>
                <a:latin typeface="Droid Sans Mono"/>
              </a:rPr>
              <a:t>api</a:t>
            </a:r>
            <a:r>
              <a:rPr lang="en-US" b="1" dirty="0" err="1">
                <a:solidFill>
                  <a:srgbClr val="000000"/>
                </a:solidFill>
                <a:latin typeface="Droid Sans Mono"/>
              </a:rPr>
              <a:t>.</a:t>
            </a:r>
            <a:r>
              <a:rPr lang="en-US" dirty="0" err="1">
                <a:solidFill>
                  <a:srgbClr val="008080"/>
                </a:solidFill>
                <a:latin typeface="Droid Sans Mono"/>
              </a:rPr>
              <a:t>Assumptions</a:t>
            </a:r>
            <a:r>
              <a:rPr lang="en-US" b="1" dirty="0" err="1">
                <a:solidFill>
                  <a:srgbClr val="000000"/>
                </a:solidFill>
                <a:latin typeface="Droid Sans Mono"/>
              </a:rPr>
              <a:t>.</a:t>
            </a:r>
            <a:r>
              <a:rPr lang="en-US" dirty="0" err="1">
                <a:solidFill>
                  <a:srgbClr val="008080"/>
                </a:solidFill>
                <a:latin typeface="Droid Sans Mono"/>
              </a:rPr>
              <a:t>assumeTrue</a:t>
            </a:r>
            <a:r>
              <a:rPr lang="en-US" b="1" dirty="0">
                <a:solidFill>
                  <a:srgbClr val="000000"/>
                </a:solidFill>
                <a:latin typeface="Droid Sans Mono"/>
              </a:rPr>
              <a:t>;</a:t>
            </a:r>
            <a:r>
              <a:rPr lang="en-US" dirty="0">
                <a:latin typeface="Droid Sans Mono"/>
              </a:rPr>
              <a:t> </a:t>
            </a:r>
          </a:p>
          <a:p>
            <a:r>
              <a:rPr lang="en-US" b="1" dirty="0">
                <a:solidFill>
                  <a:srgbClr val="000000"/>
                </a:solidFill>
                <a:latin typeface="Droid Sans Mono"/>
              </a:rPr>
              <a:t>import</a:t>
            </a:r>
            <a:r>
              <a:rPr lang="en-US" dirty="0">
                <a:latin typeface="Droid Sans Mono"/>
              </a:rPr>
              <a:t> </a:t>
            </a:r>
            <a:r>
              <a:rPr lang="en-US" dirty="0" err="1">
                <a:solidFill>
                  <a:srgbClr val="555555"/>
                </a:solidFill>
                <a:latin typeface="Droid Sans Mono"/>
              </a:rPr>
              <a:t>org.junit.jupiter.api</a:t>
            </a:r>
            <a:r>
              <a:rPr lang="en-US" dirty="0">
                <a:solidFill>
                  <a:srgbClr val="555555"/>
                </a:solidFill>
                <a:latin typeface="Droid Sans Mono"/>
              </a:rPr>
              <a:t>.*</a:t>
            </a:r>
            <a:r>
              <a:rPr lang="en-US" b="1" dirty="0">
                <a:solidFill>
                  <a:srgbClr val="000000"/>
                </a:solidFill>
                <a:latin typeface="Droid Sans Mono"/>
              </a:rPr>
              <a:t>;</a:t>
            </a:r>
            <a:r>
              <a:rPr lang="en-US" dirty="0">
                <a:latin typeface="Droid Sans Mono"/>
              </a:rPr>
              <a:t> </a:t>
            </a:r>
          </a:p>
          <a:p>
            <a:r>
              <a:rPr lang="en-US" b="1" dirty="0">
                <a:solidFill>
                  <a:srgbClr val="000000"/>
                </a:solidFill>
                <a:latin typeface="Droid Sans Mono"/>
              </a:rPr>
              <a:t>class</a:t>
            </a:r>
            <a:r>
              <a:rPr lang="en-US" dirty="0">
                <a:latin typeface="Droid Sans Mono"/>
              </a:rPr>
              <a:t> </a:t>
            </a:r>
            <a:r>
              <a:rPr lang="en-US" b="1" dirty="0" err="1">
                <a:solidFill>
                  <a:srgbClr val="445588"/>
                </a:solidFill>
                <a:latin typeface="Droid Sans Mono"/>
              </a:rPr>
              <a:t>StandardTests</a:t>
            </a:r>
            <a:r>
              <a:rPr lang="en-US" dirty="0">
                <a:latin typeface="Droid Sans Mono"/>
              </a:rPr>
              <a:t> </a:t>
            </a:r>
            <a:r>
              <a:rPr lang="en-US" b="1" dirty="0">
                <a:solidFill>
                  <a:srgbClr val="000000"/>
                </a:solidFill>
                <a:latin typeface="Droid Sans Mono"/>
              </a:rPr>
              <a:t>{</a:t>
            </a:r>
            <a:r>
              <a:rPr lang="en-US" dirty="0">
                <a:latin typeface="Droid Sans Mono"/>
              </a:rPr>
              <a:t> </a:t>
            </a:r>
          </a:p>
          <a:p>
            <a:r>
              <a:rPr lang="en-US" b="1" dirty="0">
                <a:solidFill>
                  <a:srgbClr val="3C5D5D"/>
                </a:solidFill>
                <a:latin typeface="Droid Sans Mono"/>
              </a:rPr>
              <a:t>	@</a:t>
            </a:r>
            <a:r>
              <a:rPr lang="en-US" b="1" dirty="0" err="1">
                <a:solidFill>
                  <a:srgbClr val="3C5D5D"/>
                </a:solidFill>
                <a:latin typeface="Droid Sans Mono"/>
              </a:rPr>
              <a:t>BeforeAll</a:t>
            </a:r>
            <a:r>
              <a:rPr lang="en-US" dirty="0">
                <a:latin typeface="Droid Sans Mono"/>
              </a:rPr>
              <a:t> </a:t>
            </a:r>
          </a:p>
          <a:p>
            <a:r>
              <a:rPr lang="en-US" b="1" dirty="0">
                <a:solidFill>
                  <a:srgbClr val="000000"/>
                </a:solidFill>
                <a:latin typeface="Droid Sans Mono"/>
              </a:rPr>
              <a:t>	static</a:t>
            </a:r>
            <a:r>
              <a:rPr lang="en-US" dirty="0">
                <a:latin typeface="Droid Sans Mono"/>
              </a:rPr>
              <a:t> </a:t>
            </a:r>
            <a:r>
              <a:rPr lang="en-US" b="1" dirty="0">
                <a:solidFill>
                  <a:srgbClr val="445588"/>
                </a:solidFill>
                <a:latin typeface="Droid Sans Mono"/>
              </a:rPr>
              <a:t>void</a:t>
            </a:r>
            <a:r>
              <a:rPr lang="en-US" dirty="0">
                <a:latin typeface="Droid Sans Mono"/>
              </a:rPr>
              <a:t> </a:t>
            </a:r>
            <a:r>
              <a:rPr lang="en-US" b="1" dirty="0" err="1">
                <a:solidFill>
                  <a:srgbClr val="990000"/>
                </a:solidFill>
                <a:latin typeface="Droid Sans Mono"/>
              </a:rPr>
              <a:t>initAll</a:t>
            </a:r>
            <a:r>
              <a:rPr lang="en-US" b="1" dirty="0">
                <a:solidFill>
                  <a:srgbClr val="000000"/>
                </a:solidFill>
                <a:latin typeface="Droid Sans Mono"/>
              </a:rPr>
              <a:t>()</a:t>
            </a:r>
            <a:r>
              <a:rPr lang="en-US" dirty="0">
                <a:latin typeface="Droid Sans Mono"/>
              </a:rPr>
              <a:t> </a:t>
            </a:r>
            <a:r>
              <a:rPr lang="en-US" b="1" dirty="0">
                <a:solidFill>
                  <a:srgbClr val="000000"/>
                </a:solidFill>
                <a:latin typeface="Droid Sans Mono"/>
              </a:rPr>
              <a:t>{</a:t>
            </a:r>
            <a:r>
              <a:rPr lang="en-US" dirty="0">
                <a:latin typeface="Droid Sans Mono"/>
              </a:rPr>
              <a:t> </a:t>
            </a:r>
            <a:r>
              <a:rPr lang="en-US" b="1" dirty="0">
                <a:solidFill>
                  <a:srgbClr val="000000"/>
                </a:solidFill>
                <a:latin typeface="Droid Sans Mono"/>
              </a:rPr>
              <a:t>}</a:t>
            </a:r>
            <a:r>
              <a:rPr lang="en-US" dirty="0">
                <a:latin typeface="Droid Sans Mono"/>
              </a:rPr>
              <a:t> </a:t>
            </a:r>
          </a:p>
          <a:p>
            <a:r>
              <a:rPr lang="en-US" b="1" dirty="0">
                <a:solidFill>
                  <a:srgbClr val="3C5D5D"/>
                </a:solidFill>
                <a:latin typeface="Droid Sans Mono"/>
              </a:rPr>
              <a:t>	@</a:t>
            </a:r>
            <a:r>
              <a:rPr lang="en-US" b="1" dirty="0" err="1">
                <a:solidFill>
                  <a:srgbClr val="3C5D5D"/>
                </a:solidFill>
                <a:latin typeface="Droid Sans Mono"/>
              </a:rPr>
              <a:t>BeforeEach</a:t>
            </a:r>
            <a:r>
              <a:rPr lang="en-US" dirty="0">
                <a:latin typeface="Droid Sans Mono"/>
              </a:rPr>
              <a:t> </a:t>
            </a:r>
            <a:r>
              <a:rPr lang="en-US" b="1" dirty="0">
                <a:solidFill>
                  <a:srgbClr val="445588"/>
                </a:solidFill>
                <a:latin typeface="Droid Sans Mono"/>
              </a:rPr>
              <a:t>void</a:t>
            </a:r>
            <a:r>
              <a:rPr lang="en-US" dirty="0">
                <a:latin typeface="Droid Sans Mono"/>
              </a:rPr>
              <a:t> </a:t>
            </a:r>
            <a:r>
              <a:rPr lang="en-US" b="1" dirty="0" err="1">
                <a:solidFill>
                  <a:srgbClr val="990000"/>
                </a:solidFill>
                <a:latin typeface="Droid Sans Mono"/>
              </a:rPr>
              <a:t>init</a:t>
            </a:r>
            <a:r>
              <a:rPr lang="en-US" b="1" dirty="0">
                <a:solidFill>
                  <a:srgbClr val="000000"/>
                </a:solidFill>
                <a:latin typeface="Droid Sans Mono"/>
              </a:rPr>
              <a:t>()</a:t>
            </a:r>
            <a:r>
              <a:rPr lang="en-US" dirty="0">
                <a:latin typeface="Droid Sans Mono"/>
              </a:rPr>
              <a:t> </a:t>
            </a:r>
            <a:r>
              <a:rPr lang="en-US" b="1" dirty="0">
                <a:solidFill>
                  <a:srgbClr val="000000"/>
                </a:solidFill>
                <a:latin typeface="Droid Sans Mono"/>
              </a:rPr>
              <a:t>{</a:t>
            </a:r>
            <a:r>
              <a:rPr lang="en-US" dirty="0">
                <a:latin typeface="Droid Sans Mono"/>
              </a:rPr>
              <a:t> </a:t>
            </a:r>
            <a:r>
              <a:rPr lang="en-US" b="1" dirty="0">
                <a:solidFill>
                  <a:srgbClr val="000000"/>
                </a:solidFill>
                <a:latin typeface="Droid Sans Mono"/>
              </a:rPr>
              <a:t>}</a:t>
            </a:r>
            <a:r>
              <a:rPr lang="en-US" dirty="0">
                <a:latin typeface="Droid Sans Mono"/>
              </a:rPr>
              <a:t> </a:t>
            </a:r>
          </a:p>
          <a:p>
            <a:r>
              <a:rPr lang="en-US" b="1" dirty="0">
                <a:solidFill>
                  <a:srgbClr val="3C5D5D"/>
                </a:solidFill>
                <a:latin typeface="Droid Sans Mono"/>
              </a:rPr>
              <a:t>	@Test</a:t>
            </a:r>
            <a:r>
              <a:rPr lang="en-US" dirty="0">
                <a:latin typeface="Droid Sans Mono"/>
              </a:rPr>
              <a:t> </a:t>
            </a:r>
            <a:r>
              <a:rPr lang="en-US" b="1" dirty="0">
                <a:solidFill>
                  <a:srgbClr val="445588"/>
                </a:solidFill>
                <a:latin typeface="Droid Sans Mono"/>
              </a:rPr>
              <a:t>void</a:t>
            </a:r>
            <a:r>
              <a:rPr lang="en-US" dirty="0">
                <a:latin typeface="Droid Sans Mono"/>
              </a:rPr>
              <a:t> </a:t>
            </a:r>
            <a:r>
              <a:rPr lang="en-US" b="1" dirty="0" err="1">
                <a:solidFill>
                  <a:srgbClr val="990000"/>
                </a:solidFill>
                <a:latin typeface="Droid Sans Mono"/>
              </a:rPr>
              <a:t>succeedingTest</a:t>
            </a:r>
            <a:r>
              <a:rPr lang="en-US" b="1" dirty="0">
                <a:solidFill>
                  <a:srgbClr val="000000"/>
                </a:solidFill>
                <a:latin typeface="Droid Sans Mono"/>
              </a:rPr>
              <a:t>()</a:t>
            </a:r>
            <a:r>
              <a:rPr lang="en-US" dirty="0">
                <a:latin typeface="Droid Sans Mono"/>
              </a:rPr>
              <a:t> </a:t>
            </a:r>
            <a:r>
              <a:rPr lang="en-US" b="1" dirty="0">
                <a:solidFill>
                  <a:srgbClr val="000000"/>
                </a:solidFill>
                <a:latin typeface="Droid Sans Mono"/>
              </a:rPr>
              <a:t>{</a:t>
            </a:r>
            <a:r>
              <a:rPr lang="en-US" dirty="0">
                <a:latin typeface="Droid Sans Mono"/>
              </a:rPr>
              <a:t> </a:t>
            </a:r>
            <a:r>
              <a:rPr lang="en-US" b="1" dirty="0">
                <a:solidFill>
                  <a:srgbClr val="000000"/>
                </a:solidFill>
                <a:latin typeface="Droid Sans Mono"/>
              </a:rPr>
              <a:t>}</a:t>
            </a:r>
            <a:r>
              <a:rPr lang="en-US" dirty="0">
                <a:latin typeface="Droid Sans Mono"/>
              </a:rPr>
              <a:t> </a:t>
            </a:r>
          </a:p>
          <a:p>
            <a:r>
              <a:rPr lang="en-US" b="1" dirty="0">
                <a:solidFill>
                  <a:srgbClr val="3C5D5D"/>
                </a:solidFill>
                <a:latin typeface="Droid Sans Mono"/>
              </a:rPr>
              <a:t>	@Test</a:t>
            </a:r>
            <a:r>
              <a:rPr lang="en-US" dirty="0">
                <a:latin typeface="Droid Sans Mono"/>
              </a:rPr>
              <a:t> </a:t>
            </a:r>
            <a:r>
              <a:rPr lang="en-US" b="1" dirty="0">
                <a:solidFill>
                  <a:srgbClr val="445588"/>
                </a:solidFill>
                <a:latin typeface="Droid Sans Mono"/>
              </a:rPr>
              <a:t>void</a:t>
            </a:r>
            <a:r>
              <a:rPr lang="en-US" dirty="0">
                <a:latin typeface="Droid Sans Mono"/>
              </a:rPr>
              <a:t> </a:t>
            </a:r>
            <a:r>
              <a:rPr lang="en-US" b="1" dirty="0" err="1">
                <a:solidFill>
                  <a:srgbClr val="990000"/>
                </a:solidFill>
                <a:latin typeface="Droid Sans Mono"/>
              </a:rPr>
              <a:t>failingTest</a:t>
            </a:r>
            <a:r>
              <a:rPr lang="en-US" b="1" dirty="0">
                <a:solidFill>
                  <a:srgbClr val="000000"/>
                </a:solidFill>
                <a:latin typeface="Droid Sans Mono"/>
              </a:rPr>
              <a:t>()</a:t>
            </a:r>
            <a:r>
              <a:rPr lang="en-US" dirty="0">
                <a:latin typeface="Droid Sans Mono"/>
              </a:rPr>
              <a:t> </a:t>
            </a:r>
            <a:r>
              <a:rPr lang="en-US" b="1" dirty="0">
                <a:solidFill>
                  <a:srgbClr val="000000"/>
                </a:solidFill>
                <a:latin typeface="Droid Sans Mono"/>
              </a:rPr>
              <a:t>{</a:t>
            </a:r>
            <a:r>
              <a:rPr lang="en-US" dirty="0">
                <a:latin typeface="Droid Sans Mono"/>
              </a:rPr>
              <a:t> fail</a:t>
            </a:r>
            <a:r>
              <a:rPr lang="en-US" b="1" dirty="0">
                <a:solidFill>
                  <a:srgbClr val="000000"/>
                </a:solidFill>
                <a:latin typeface="Droid Sans Mono"/>
              </a:rPr>
              <a:t>(</a:t>
            </a:r>
            <a:r>
              <a:rPr lang="en-US" dirty="0">
                <a:solidFill>
                  <a:srgbClr val="DD1144"/>
                </a:solidFill>
                <a:latin typeface="Droid Sans Mono"/>
              </a:rPr>
              <a:t>"a failing test"</a:t>
            </a:r>
            <a:r>
              <a:rPr lang="en-US" b="1" dirty="0">
                <a:solidFill>
                  <a:srgbClr val="000000"/>
                </a:solidFill>
                <a:latin typeface="Droid Sans Mono"/>
              </a:rPr>
              <a:t>);</a:t>
            </a:r>
            <a:r>
              <a:rPr lang="en-US" dirty="0">
                <a:latin typeface="Droid Sans Mono"/>
              </a:rPr>
              <a:t> </a:t>
            </a:r>
            <a:r>
              <a:rPr lang="en-US" b="1" dirty="0">
                <a:solidFill>
                  <a:srgbClr val="000000"/>
                </a:solidFill>
                <a:latin typeface="Droid Sans Mono"/>
              </a:rPr>
              <a:t>}</a:t>
            </a:r>
            <a:r>
              <a:rPr lang="en-US" dirty="0">
                <a:latin typeface="Droid Sans Mono"/>
              </a:rPr>
              <a:t> </a:t>
            </a:r>
          </a:p>
          <a:p>
            <a:r>
              <a:rPr lang="en-US" b="1" dirty="0">
                <a:solidFill>
                  <a:srgbClr val="3C5D5D"/>
                </a:solidFill>
                <a:latin typeface="Droid Sans Mono"/>
              </a:rPr>
              <a:t>	@Test</a:t>
            </a:r>
            <a:r>
              <a:rPr lang="en-US" dirty="0">
                <a:latin typeface="Droid Sans Mono"/>
              </a:rPr>
              <a:t> </a:t>
            </a:r>
          </a:p>
          <a:p>
            <a:r>
              <a:rPr lang="en-US" b="1" dirty="0">
                <a:solidFill>
                  <a:srgbClr val="3C5D5D"/>
                </a:solidFill>
                <a:latin typeface="Droid Sans Mono"/>
              </a:rPr>
              <a:t>	@Disabled</a:t>
            </a:r>
            <a:r>
              <a:rPr lang="en-US" b="1" dirty="0">
                <a:solidFill>
                  <a:srgbClr val="000000"/>
                </a:solidFill>
                <a:latin typeface="Droid Sans Mono"/>
              </a:rPr>
              <a:t>(</a:t>
            </a:r>
            <a:r>
              <a:rPr lang="en-US" dirty="0">
                <a:solidFill>
                  <a:srgbClr val="DD1144"/>
                </a:solidFill>
                <a:latin typeface="Droid Sans Mono"/>
              </a:rPr>
              <a:t>"for demonstration purposes"</a:t>
            </a:r>
            <a:r>
              <a:rPr lang="en-US" b="1" dirty="0">
                <a:solidFill>
                  <a:srgbClr val="000000"/>
                </a:solidFill>
                <a:latin typeface="Droid Sans Mono"/>
              </a:rPr>
              <a:t>)</a:t>
            </a:r>
            <a:r>
              <a:rPr lang="en-US" dirty="0">
                <a:latin typeface="Droid Sans Mono"/>
              </a:rPr>
              <a:t> </a:t>
            </a:r>
          </a:p>
          <a:p>
            <a:r>
              <a:rPr lang="en-US" b="1" dirty="0">
                <a:solidFill>
                  <a:srgbClr val="445588"/>
                </a:solidFill>
                <a:latin typeface="Droid Sans Mono"/>
              </a:rPr>
              <a:t>	void</a:t>
            </a:r>
            <a:r>
              <a:rPr lang="en-US" dirty="0">
                <a:latin typeface="Droid Sans Mono"/>
              </a:rPr>
              <a:t> </a:t>
            </a:r>
            <a:r>
              <a:rPr lang="en-US" b="1" dirty="0" err="1">
                <a:solidFill>
                  <a:srgbClr val="990000"/>
                </a:solidFill>
                <a:latin typeface="Droid Sans Mono"/>
              </a:rPr>
              <a:t>skippedTest</a:t>
            </a:r>
            <a:r>
              <a:rPr lang="en-US" b="1" dirty="0">
                <a:solidFill>
                  <a:srgbClr val="000000"/>
                </a:solidFill>
                <a:latin typeface="Droid Sans Mono"/>
              </a:rPr>
              <a:t>()</a:t>
            </a:r>
            <a:r>
              <a:rPr lang="en-US" dirty="0">
                <a:latin typeface="Droid Sans Mono"/>
              </a:rPr>
              <a:t> </a:t>
            </a:r>
            <a:r>
              <a:rPr lang="en-US" b="1" dirty="0">
                <a:solidFill>
                  <a:srgbClr val="000000"/>
                </a:solidFill>
                <a:latin typeface="Droid Sans Mono"/>
              </a:rPr>
              <a:t>{</a:t>
            </a:r>
            <a:r>
              <a:rPr lang="en-US" dirty="0">
                <a:latin typeface="Droid Sans Mono"/>
              </a:rPr>
              <a:t> </a:t>
            </a:r>
            <a:r>
              <a:rPr lang="en-US" i="1" dirty="0">
                <a:solidFill>
                  <a:srgbClr val="999988"/>
                </a:solidFill>
                <a:latin typeface="Droid Sans Mono"/>
              </a:rPr>
              <a:t>// not executed</a:t>
            </a:r>
            <a:r>
              <a:rPr lang="en-US" dirty="0">
                <a:latin typeface="Droid Sans Mono"/>
              </a:rPr>
              <a:t> </a:t>
            </a:r>
            <a:r>
              <a:rPr lang="en-US" b="1" dirty="0">
                <a:solidFill>
                  <a:srgbClr val="000000"/>
                </a:solidFill>
                <a:latin typeface="Droid Sans Mono"/>
              </a:rPr>
              <a:t>}</a:t>
            </a:r>
            <a:r>
              <a:rPr lang="en-US" dirty="0">
                <a:latin typeface="Droid Sans Mono"/>
              </a:rPr>
              <a:t> </a:t>
            </a:r>
          </a:p>
          <a:p>
            <a:r>
              <a:rPr lang="en-US" b="1" dirty="0">
                <a:solidFill>
                  <a:srgbClr val="3C5D5D"/>
                </a:solidFill>
                <a:latin typeface="Droid Sans Mono"/>
              </a:rPr>
              <a:t>	@Test</a:t>
            </a:r>
            <a:r>
              <a:rPr lang="en-US" dirty="0">
                <a:latin typeface="Droid Sans Mono"/>
              </a:rPr>
              <a:t> </a:t>
            </a:r>
          </a:p>
          <a:p>
            <a:r>
              <a:rPr lang="en-US" b="1" dirty="0">
                <a:solidFill>
                  <a:srgbClr val="445588"/>
                </a:solidFill>
                <a:latin typeface="Droid Sans Mono"/>
              </a:rPr>
              <a:t>	void</a:t>
            </a:r>
            <a:r>
              <a:rPr lang="en-US" dirty="0">
                <a:latin typeface="Droid Sans Mono"/>
              </a:rPr>
              <a:t> </a:t>
            </a:r>
            <a:r>
              <a:rPr lang="en-US" b="1" dirty="0" err="1">
                <a:solidFill>
                  <a:srgbClr val="990000"/>
                </a:solidFill>
                <a:latin typeface="Droid Sans Mono"/>
              </a:rPr>
              <a:t>abortedTest</a:t>
            </a:r>
            <a:r>
              <a:rPr lang="en-US" b="1" dirty="0">
                <a:solidFill>
                  <a:srgbClr val="000000"/>
                </a:solidFill>
                <a:latin typeface="Droid Sans Mono"/>
              </a:rPr>
              <a:t>()</a:t>
            </a:r>
            <a:r>
              <a:rPr lang="en-US" dirty="0">
                <a:latin typeface="Droid Sans Mono"/>
              </a:rPr>
              <a:t> </a:t>
            </a:r>
            <a:r>
              <a:rPr lang="en-US" b="1" dirty="0">
                <a:solidFill>
                  <a:srgbClr val="000000"/>
                </a:solidFill>
                <a:latin typeface="Droid Sans Mono"/>
              </a:rPr>
              <a:t>{</a:t>
            </a:r>
            <a:r>
              <a:rPr lang="en-US" dirty="0">
                <a:latin typeface="Droid Sans Mono"/>
              </a:rPr>
              <a:t> </a:t>
            </a:r>
            <a:r>
              <a:rPr lang="en-US" dirty="0" err="1">
                <a:latin typeface="Droid Sans Mono"/>
              </a:rPr>
              <a:t>assumeTrue</a:t>
            </a:r>
            <a:r>
              <a:rPr lang="en-US" b="1" dirty="0">
                <a:solidFill>
                  <a:srgbClr val="000000"/>
                </a:solidFill>
                <a:latin typeface="Droid Sans Mono"/>
              </a:rPr>
              <a:t>(</a:t>
            </a:r>
            <a:r>
              <a:rPr lang="en-US" dirty="0">
                <a:solidFill>
                  <a:srgbClr val="DD1144"/>
                </a:solidFill>
                <a:latin typeface="Droid Sans Mono"/>
              </a:rPr>
              <a:t>"</a:t>
            </a:r>
            <a:r>
              <a:rPr lang="en-US" dirty="0" err="1">
                <a:solidFill>
                  <a:srgbClr val="DD1144"/>
                </a:solidFill>
                <a:latin typeface="Droid Sans Mono"/>
              </a:rPr>
              <a:t>abc</a:t>
            </a:r>
            <a:r>
              <a:rPr lang="en-US" dirty="0">
                <a:solidFill>
                  <a:srgbClr val="DD1144"/>
                </a:solidFill>
                <a:latin typeface="Droid Sans Mono"/>
              </a:rPr>
              <a:t>"</a:t>
            </a:r>
            <a:r>
              <a:rPr lang="en-US" b="1" dirty="0">
                <a:solidFill>
                  <a:srgbClr val="000000"/>
                </a:solidFill>
                <a:latin typeface="Droid Sans Mono"/>
              </a:rPr>
              <a:t>.</a:t>
            </a:r>
            <a:r>
              <a:rPr lang="en-US" dirty="0">
                <a:solidFill>
                  <a:srgbClr val="008080"/>
                </a:solidFill>
                <a:latin typeface="Droid Sans Mono"/>
              </a:rPr>
              <a:t>contains</a:t>
            </a:r>
            <a:r>
              <a:rPr lang="en-US" b="1" dirty="0">
                <a:solidFill>
                  <a:srgbClr val="000000"/>
                </a:solidFill>
                <a:latin typeface="Droid Sans Mono"/>
              </a:rPr>
              <a:t>(</a:t>
            </a:r>
            <a:r>
              <a:rPr lang="en-US" dirty="0">
                <a:solidFill>
                  <a:srgbClr val="DD1144"/>
                </a:solidFill>
                <a:latin typeface="Droid Sans Mono"/>
              </a:rPr>
              <a:t>"Z"</a:t>
            </a:r>
            <a:r>
              <a:rPr lang="en-US" b="1" dirty="0">
                <a:solidFill>
                  <a:srgbClr val="000000"/>
                </a:solidFill>
                <a:latin typeface="Droid Sans Mono"/>
              </a:rPr>
              <a:t>));</a:t>
            </a:r>
            <a:r>
              <a:rPr lang="en-US" dirty="0">
                <a:latin typeface="Droid Sans Mono"/>
              </a:rPr>
              <a:t> </a:t>
            </a:r>
          </a:p>
          <a:p>
            <a:r>
              <a:rPr lang="en-US" dirty="0">
                <a:latin typeface="Droid Sans Mono"/>
              </a:rPr>
              <a:t>	fail</a:t>
            </a:r>
            <a:r>
              <a:rPr lang="en-US" b="1" dirty="0">
                <a:solidFill>
                  <a:srgbClr val="000000"/>
                </a:solidFill>
                <a:latin typeface="Droid Sans Mono"/>
              </a:rPr>
              <a:t>(</a:t>
            </a:r>
            <a:r>
              <a:rPr lang="en-US" dirty="0">
                <a:solidFill>
                  <a:srgbClr val="DD1144"/>
                </a:solidFill>
                <a:latin typeface="Droid Sans Mono"/>
              </a:rPr>
              <a:t>"test should have been aborted"</a:t>
            </a:r>
            <a:r>
              <a:rPr lang="en-US" b="1" dirty="0">
                <a:solidFill>
                  <a:srgbClr val="000000"/>
                </a:solidFill>
                <a:latin typeface="Droid Sans Mono"/>
              </a:rPr>
              <a:t>);</a:t>
            </a:r>
            <a:r>
              <a:rPr lang="en-US" dirty="0">
                <a:latin typeface="Droid Sans Mono"/>
              </a:rPr>
              <a:t> </a:t>
            </a:r>
          </a:p>
          <a:p>
            <a:r>
              <a:rPr lang="en-US" b="1" dirty="0">
                <a:solidFill>
                  <a:srgbClr val="000000"/>
                </a:solidFill>
                <a:latin typeface="Droid Sans Mono"/>
              </a:rPr>
              <a:t>	}</a:t>
            </a:r>
            <a:r>
              <a:rPr lang="en-US" dirty="0">
                <a:latin typeface="Droid Sans Mono"/>
              </a:rPr>
              <a:t> </a:t>
            </a:r>
          </a:p>
          <a:p>
            <a:r>
              <a:rPr lang="en-US" b="1" dirty="0">
                <a:solidFill>
                  <a:srgbClr val="3C5D5D"/>
                </a:solidFill>
                <a:latin typeface="Droid Sans Mono"/>
              </a:rPr>
              <a:t>	@</a:t>
            </a:r>
            <a:r>
              <a:rPr lang="en-US" b="1" dirty="0" err="1">
                <a:solidFill>
                  <a:srgbClr val="3C5D5D"/>
                </a:solidFill>
                <a:latin typeface="Droid Sans Mono"/>
              </a:rPr>
              <a:t>AfterEach</a:t>
            </a:r>
            <a:r>
              <a:rPr lang="en-US" dirty="0">
                <a:latin typeface="Droid Sans Mono"/>
              </a:rPr>
              <a:t> </a:t>
            </a:r>
          </a:p>
          <a:p>
            <a:r>
              <a:rPr lang="en-US" b="1" dirty="0">
                <a:solidFill>
                  <a:srgbClr val="445588"/>
                </a:solidFill>
                <a:latin typeface="Droid Sans Mono"/>
              </a:rPr>
              <a:t>	void</a:t>
            </a:r>
            <a:r>
              <a:rPr lang="en-US" dirty="0">
                <a:latin typeface="Droid Sans Mono"/>
              </a:rPr>
              <a:t> </a:t>
            </a:r>
            <a:r>
              <a:rPr lang="en-US" b="1" dirty="0" err="1">
                <a:solidFill>
                  <a:srgbClr val="990000"/>
                </a:solidFill>
                <a:latin typeface="Droid Sans Mono"/>
              </a:rPr>
              <a:t>tearDown</a:t>
            </a:r>
            <a:r>
              <a:rPr lang="en-US" b="1" dirty="0">
                <a:solidFill>
                  <a:srgbClr val="000000"/>
                </a:solidFill>
                <a:latin typeface="Droid Sans Mono"/>
              </a:rPr>
              <a:t>()</a:t>
            </a:r>
            <a:r>
              <a:rPr lang="en-US" dirty="0">
                <a:latin typeface="Droid Sans Mono"/>
              </a:rPr>
              <a:t> </a:t>
            </a:r>
            <a:r>
              <a:rPr lang="en-US" b="1" dirty="0">
                <a:solidFill>
                  <a:srgbClr val="000000"/>
                </a:solidFill>
                <a:latin typeface="Droid Sans Mono"/>
              </a:rPr>
              <a:t>{</a:t>
            </a:r>
            <a:r>
              <a:rPr lang="en-US" dirty="0">
                <a:latin typeface="Droid Sans Mono"/>
              </a:rPr>
              <a:t> </a:t>
            </a:r>
            <a:r>
              <a:rPr lang="en-US" b="1" dirty="0">
                <a:solidFill>
                  <a:srgbClr val="000000"/>
                </a:solidFill>
                <a:latin typeface="Droid Sans Mono"/>
              </a:rPr>
              <a:t>}</a:t>
            </a:r>
            <a:r>
              <a:rPr lang="en-US" dirty="0">
                <a:latin typeface="Droid Sans Mono"/>
              </a:rPr>
              <a:t> </a:t>
            </a:r>
          </a:p>
          <a:p>
            <a:r>
              <a:rPr lang="en-US" b="1" dirty="0">
                <a:solidFill>
                  <a:srgbClr val="3C5D5D"/>
                </a:solidFill>
                <a:latin typeface="Droid Sans Mono"/>
              </a:rPr>
              <a:t>	@</a:t>
            </a:r>
            <a:r>
              <a:rPr lang="en-US" b="1" dirty="0" err="1">
                <a:solidFill>
                  <a:srgbClr val="3C5D5D"/>
                </a:solidFill>
                <a:latin typeface="Droid Sans Mono"/>
              </a:rPr>
              <a:t>AfterAll</a:t>
            </a:r>
            <a:r>
              <a:rPr lang="en-US" dirty="0">
                <a:latin typeface="Droid Sans Mono"/>
              </a:rPr>
              <a:t> </a:t>
            </a:r>
          </a:p>
          <a:p>
            <a:r>
              <a:rPr lang="en-US" b="1" dirty="0">
                <a:solidFill>
                  <a:srgbClr val="000000"/>
                </a:solidFill>
                <a:latin typeface="Droid Sans Mono"/>
              </a:rPr>
              <a:t>	static</a:t>
            </a:r>
            <a:r>
              <a:rPr lang="en-US" dirty="0">
                <a:latin typeface="Droid Sans Mono"/>
              </a:rPr>
              <a:t> </a:t>
            </a:r>
            <a:r>
              <a:rPr lang="en-US" b="1" dirty="0">
                <a:solidFill>
                  <a:srgbClr val="445588"/>
                </a:solidFill>
                <a:latin typeface="Droid Sans Mono"/>
              </a:rPr>
              <a:t>void</a:t>
            </a:r>
            <a:r>
              <a:rPr lang="en-US" dirty="0">
                <a:latin typeface="Droid Sans Mono"/>
              </a:rPr>
              <a:t> </a:t>
            </a:r>
            <a:r>
              <a:rPr lang="en-US" b="1" dirty="0" err="1">
                <a:solidFill>
                  <a:srgbClr val="990000"/>
                </a:solidFill>
                <a:latin typeface="Droid Sans Mono"/>
              </a:rPr>
              <a:t>tearDownAll</a:t>
            </a:r>
            <a:r>
              <a:rPr lang="en-US" b="1" dirty="0">
                <a:solidFill>
                  <a:srgbClr val="000000"/>
                </a:solidFill>
                <a:latin typeface="Droid Sans Mono"/>
              </a:rPr>
              <a:t>()</a:t>
            </a:r>
            <a:r>
              <a:rPr lang="en-US" dirty="0">
                <a:latin typeface="Droid Sans Mono"/>
              </a:rPr>
              <a:t> </a:t>
            </a:r>
          </a:p>
          <a:p>
            <a:r>
              <a:rPr lang="en-US" b="1" dirty="0">
                <a:solidFill>
                  <a:srgbClr val="000000"/>
                </a:solidFill>
                <a:latin typeface="Droid Sans Mono"/>
              </a:rPr>
              <a:t>	{</a:t>
            </a:r>
            <a:r>
              <a:rPr lang="en-US" dirty="0">
                <a:latin typeface="Droid Sans Mono"/>
              </a:rPr>
              <a:t> </a:t>
            </a:r>
            <a:r>
              <a:rPr lang="en-US" b="1" dirty="0">
                <a:solidFill>
                  <a:srgbClr val="000000"/>
                </a:solidFill>
                <a:latin typeface="Droid Sans Mono"/>
              </a:rPr>
              <a:t>}</a:t>
            </a:r>
            <a:r>
              <a:rPr lang="en-US" dirty="0">
                <a:latin typeface="Droid Sans Mono"/>
              </a:rPr>
              <a:t> </a:t>
            </a:r>
          </a:p>
          <a:p>
            <a:r>
              <a:rPr lang="en-US" b="1" dirty="0">
                <a:solidFill>
                  <a:srgbClr val="000000"/>
                </a:solidFill>
                <a:latin typeface="Droid Sans Mono"/>
              </a:rPr>
              <a:t>}</a:t>
            </a:r>
            <a:endParaRPr lang="en-US" dirty="0"/>
          </a:p>
        </p:txBody>
      </p:sp>
    </p:spTree>
    <p:extLst>
      <p:ext uri="{BB962C8B-B14F-4D97-AF65-F5344CB8AC3E}">
        <p14:creationId xmlns:p14="http://schemas.microsoft.com/office/powerpoint/2010/main" val="2027558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Assertions</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endParaRPr lang="en-US" altLang="en-US" dirty="0"/>
          </a:p>
        </p:txBody>
      </p:sp>
      <p:sp>
        <p:nvSpPr>
          <p:cNvPr id="8" name="Rectangle 3">
            <a:extLst>
              <a:ext uri="{FF2B5EF4-FFF2-40B4-BE49-F238E27FC236}">
                <a16:creationId xmlns:a16="http://schemas.microsoft.com/office/drawing/2014/main" id="{73613F44-1961-A745-ABE9-5DAAE11FCFF8}"/>
              </a:ext>
            </a:extLst>
          </p:cNvPr>
          <p:cNvSpPr>
            <a:spLocks noChangeArrowheads="1"/>
          </p:cNvSpPr>
          <p:nvPr/>
        </p:nvSpPr>
        <p:spPr bwMode="auto">
          <a:xfrm>
            <a:off x="390364" y="982111"/>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r>
              <a:rPr lang="en-US" altLang="en-US" dirty="0"/>
              <a:t>Assertions help in validating the expected output with actual output of a testcase. </a:t>
            </a:r>
          </a:p>
          <a:p>
            <a:pPr eaLnBrk="1" hangingPunct="1">
              <a:spcBef>
                <a:spcPct val="20000"/>
              </a:spcBef>
              <a:buFont typeface="Arial" panose="020B0604020202020204" pitchFamily="34" charset="0"/>
              <a:buChar char="•"/>
            </a:pPr>
            <a:r>
              <a:rPr lang="en-US" altLang="en-US" dirty="0"/>
              <a:t>To keep things simple, all JUnit Jupiter assertions are static methods in the </a:t>
            </a:r>
            <a:r>
              <a:rPr lang="en-US" altLang="en-US" dirty="0" err="1"/>
              <a:t>org.junit.jupiter.Assertions</a:t>
            </a:r>
            <a:r>
              <a:rPr lang="en-US" altLang="en-US" dirty="0"/>
              <a:t> class e.g. </a:t>
            </a:r>
            <a:r>
              <a:rPr lang="en-US" altLang="en-US" dirty="0" err="1"/>
              <a:t>assertEquals</a:t>
            </a:r>
            <a:r>
              <a:rPr lang="en-US" altLang="en-US" dirty="0"/>
              <a:t>(), </a:t>
            </a:r>
            <a:r>
              <a:rPr lang="en-US" altLang="en-US" dirty="0" err="1"/>
              <a:t>assertNotEquals</a:t>
            </a:r>
            <a:r>
              <a:rPr lang="en-US" altLang="en-US" dirty="0"/>
              <a:t>().</a:t>
            </a:r>
          </a:p>
        </p:txBody>
      </p:sp>
      <p:sp>
        <p:nvSpPr>
          <p:cNvPr id="7" name="Rectangle 6">
            <a:extLst>
              <a:ext uri="{FF2B5EF4-FFF2-40B4-BE49-F238E27FC236}">
                <a16:creationId xmlns:a16="http://schemas.microsoft.com/office/drawing/2014/main" id="{0612722B-0D0F-C141-B194-B2588C079AA9}"/>
              </a:ext>
            </a:extLst>
          </p:cNvPr>
          <p:cNvSpPr/>
          <p:nvPr/>
        </p:nvSpPr>
        <p:spPr>
          <a:xfrm>
            <a:off x="390364" y="2765524"/>
            <a:ext cx="8430108" cy="3416320"/>
          </a:xfrm>
          <a:prstGeom prst="rect">
            <a:avLst/>
          </a:prstGeom>
          <a:ln>
            <a:solidFill>
              <a:schemeClr val="accent1"/>
            </a:solidFill>
          </a:ln>
        </p:spPr>
        <p:txBody>
          <a:bodyPr wrap="square">
            <a:spAutoFit/>
          </a:bodyPr>
          <a:lstStyle/>
          <a:p>
            <a:pPr fontAlgn="base"/>
            <a:r>
              <a:rPr lang="en-US" dirty="0"/>
              <a:t>void </a:t>
            </a:r>
            <a:r>
              <a:rPr lang="en-US" dirty="0" err="1"/>
              <a:t>testCase</a:t>
            </a:r>
            <a:r>
              <a:rPr lang="en-US" dirty="0"/>
              <a:t>() </a:t>
            </a:r>
          </a:p>
          <a:p>
            <a:pPr fontAlgn="base"/>
            <a:r>
              <a:rPr lang="en-US" dirty="0"/>
              <a:t>{</a:t>
            </a:r>
          </a:p>
          <a:p>
            <a:pPr fontAlgn="base"/>
            <a:r>
              <a:rPr lang="en-US" dirty="0"/>
              <a:t>    //Test will pass</a:t>
            </a:r>
          </a:p>
          <a:p>
            <a:pPr fontAlgn="base"/>
            <a:r>
              <a:rPr lang="en-US" dirty="0"/>
              <a:t>    </a:t>
            </a:r>
            <a:r>
              <a:rPr lang="en-US" dirty="0" err="1"/>
              <a:t>Assertions.assertNotEquals</a:t>
            </a:r>
            <a:r>
              <a:rPr lang="en-US" dirty="0"/>
              <a:t>(3, </a:t>
            </a:r>
            <a:r>
              <a:rPr lang="en-US" dirty="0" err="1"/>
              <a:t>Calculator.add</a:t>
            </a:r>
            <a:r>
              <a:rPr lang="en-US" dirty="0"/>
              <a:t>(2, 2));</a:t>
            </a:r>
          </a:p>
          <a:p>
            <a:pPr fontAlgn="base"/>
            <a:r>
              <a:rPr lang="en-US" dirty="0"/>
              <a:t>      </a:t>
            </a:r>
          </a:p>
          <a:p>
            <a:pPr fontAlgn="base"/>
            <a:r>
              <a:rPr lang="en-US" dirty="0"/>
              <a:t>    //Test will fail </a:t>
            </a:r>
          </a:p>
          <a:p>
            <a:pPr fontAlgn="base"/>
            <a:r>
              <a:rPr lang="en-US" dirty="0"/>
              <a:t>    </a:t>
            </a:r>
            <a:r>
              <a:rPr lang="en-US" dirty="0" err="1"/>
              <a:t>Assertions.assertNotEquals</a:t>
            </a:r>
            <a:r>
              <a:rPr lang="en-US" dirty="0"/>
              <a:t>(4, </a:t>
            </a:r>
            <a:r>
              <a:rPr lang="en-US" dirty="0" err="1"/>
              <a:t>Calculator.add</a:t>
            </a:r>
            <a:r>
              <a:rPr lang="en-US" dirty="0"/>
              <a:t>(2, 2), "</a:t>
            </a:r>
            <a:r>
              <a:rPr lang="en-US" dirty="0" err="1"/>
              <a:t>Calculator.add</a:t>
            </a:r>
            <a:r>
              <a:rPr lang="en-US" dirty="0"/>
              <a:t>(2, 2) test failed");</a:t>
            </a:r>
          </a:p>
          <a:p>
            <a:pPr fontAlgn="base"/>
            <a:r>
              <a:rPr lang="en-US" dirty="0"/>
              <a:t>      </a:t>
            </a:r>
          </a:p>
          <a:p>
            <a:pPr fontAlgn="base"/>
            <a:r>
              <a:rPr lang="en-US" dirty="0"/>
              <a:t>    //Test will fail </a:t>
            </a:r>
          </a:p>
          <a:p>
            <a:pPr fontAlgn="base"/>
            <a:r>
              <a:rPr lang="en-US" dirty="0"/>
              <a:t>    Supplier&lt;String&gt; </a:t>
            </a:r>
            <a:r>
              <a:rPr lang="en-US" dirty="0" err="1"/>
              <a:t>messageSupplier</a:t>
            </a:r>
            <a:r>
              <a:rPr lang="en-US" dirty="0"/>
              <a:t>  = ()-&gt; "</a:t>
            </a:r>
            <a:r>
              <a:rPr lang="en-US" dirty="0" err="1"/>
              <a:t>Calculator.add</a:t>
            </a:r>
            <a:r>
              <a:rPr lang="en-US" dirty="0"/>
              <a:t>(2, 2) test failed";</a:t>
            </a:r>
          </a:p>
          <a:p>
            <a:pPr fontAlgn="base"/>
            <a:r>
              <a:rPr lang="en-US" dirty="0"/>
              <a:t>    </a:t>
            </a:r>
            <a:r>
              <a:rPr lang="en-US" dirty="0" err="1"/>
              <a:t>Assertions.assertNotEquals</a:t>
            </a:r>
            <a:r>
              <a:rPr lang="en-US" dirty="0"/>
              <a:t>(4, </a:t>
            </a:r>
            <a:r>
              <a:rPr lang="en-US" dirty="0" err="1"/>
              <a:t>Calculator.add</a:t>
            </a:r>
            <a:r>
              <a:rPr lang="en-US" dirty="0"/>
              <a:t>(2, 2), </a:t>
            </a:r>
            <a:r>
              <a:rPr lang="en-US" dirty="0" err="1"/>
              <a:t>messageSupplier</a:t>
            </a:r>
            <a:r>
              <a:rPr lang="en-US" dirty="0"/>
              <a:t>);</a:t>
            </a:r>
          </a:p>
          <a:p>
            <a:pPr fontAlgn="base"/>
            <a:r>
              <a:rPr lang="en-US" dirty="0"/>
              <a:t>}</a:t>
            </a:r>
          </a:p>
        </p:txBody>
      </p:sp>
    </p:spTree>
    <p:extLst>
      <p:ext uri="{BB962C8B-B14F-4D97-AF65-F5344CB8AC3E}">
        <p14:creationId xmlns:p14="http://schemas.microsoft.com/office/powerpoint/2010/main" val="229136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Grouped Assertions</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endParaRPr lang="en-US" altLang="en-US" dirty="0"/>
          </a:p>
        </p:txBody>
      </p:sp>
      <p:sp>
        <p:nvSpPr>
          <p:cNvPr id="8" name="Rectangle 3">
            <a:extLst>
              <a:ext uri="{FF2B5EF4-FFF2-40B4-BE49-F238E27FC236}">
                <a16:creationId xmlns:a16="http://schemas.microsoft.com/office/drawing/2014/main" id="{73613F44-1961-A745-ABE9-5DAAE11FCFF8}"/>
              </a:ext>
            </a:extLst>
          </p:cNvPr>
          <p:cNvSpPr>
            <a:spLocks noChangeArrowheads="1"/>
          </p:cNvSpPr>
          <p:nvPr/>
        </p:nvSpPr>
        <p:spPr bwMode="auto">
          <a:xfrm>
            <a:off x="390364" y="954310"/>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r>
              <a:rPr lang="en-US" altLang="en-US" dirty="0"/>
              <a:t>In a grouped assertion all assertions are executed, and all // failures will be reported together.</a:t>
            </a:r>
          </a:p>
        </p:txBody>
      </p:sp>
      <p:sp>
        <p:nvSpPr>
          <p:cNvPr id="7" name="Rectangle 6">
            <a:extLst>
              <a:ext uri="{FF2B5EF4-FFF2-40B4-BE49-F238E27FC236}">
                <a16:creationId xmlns:a16="http://schemas.microsoft.com/office/drawing/2014/main" id="{0612722B-0D0F-C141-B194-B2588C079AA9}"/>
              </a:ext>
            </a:extLst>
          </p:cNvPr>
          <p:cNvSpPr/>
          <p:nvPr/>
        </p:nvSpPr>
        <p:spPr>
          <a:xfrm>
            <a:off x="390364" y="2765524"/>
            <a:ext cx="8430108" cy="1754326"/>
          </a:xfrm>
          <a:prstGeom prst="rect">
            <a:avLst/>
          </a:prstGeom>
          <a:ln>
            <a:solidFill>
              <a:schemeClr val="accent1"/>
            </a:solidFill>
          </a:ln>
        </p:spPr>
        <p:txBody>
          <a:bodyPr wrap="square">
            <a:spAutoFit/>
          </a:bodyPr>
          <a:lstStyle/>
          <a:p>
            <a:pPr fontAlgn="base"/>
            <a:r>
              <a:rPr lang="en-US" dirty="0"/>
              <a:t>@Test </a:t>
            </a:r>
          </a:p>
          <a:p>
            <a:pPr fontAlgn="base"/>
            <a:r>
              <a:rPr lang="en-US" dirty="0"/>
              <a:t>void </a:t>
            </a:r>
            <a:r>
              <a:rPr lang="en-US" dirty="0" err="1"/>
              <a:t>groupedAssertions</a:t>
            </a:r>
            <a:r>
              <a:rPr lang="en-US" dirty="0"/>
              <a:t>() { </a:t>
            </a:r>
          </a:p>
          <a:p>
            <a:pPr fontAlgn="base"/>
            <a:r>
              <a:rPr lang="en-US" dirty="0"/>
              <a:t> </a:t>
            </a:r>
            <a:r>
              <a:rPr lang="en-US" dirty="0" err="1"/>
              <a:t>assertAll</a:t>
            </a:r>
            <a:r>
              <a:rPr lang="en-US" dirty="0"/>
              <a:t>("person", () -&gt; </a:t>
            </a:r>
            <a:r>
              <a:rPr lang="en-US" dirty="0" err="1"/>
              <a:t>assertEquals</a:t>
            </a:r>
            <a:r>
              <a:rPr lang="en-US" dirty="0"/>
              <a:t>("Jane", </a:t>
            </a:r>
            <a:r>
              <a:rPr lang="en-US" dirty="0" err="1"/>
              <a:t>person.getFirstName</a:t>
            </a:r>
            <a:r>
              <a:rPr lang="en-US" dirty="0"/>
              <a:t>()), </a:t>
            </a:r>
          </a:p>
          <a:p>
            <a:pPr fontAlgn="base"/>
            <a:r>
              <a:rPr lang="en-US" dirty="0"/>
              <a:t>		() -&gt; </a:t>
            </a:r>
            <a:r>
              <a:rPr lang="en-US" dirty="0" err="1"/>
              <a:t>assertEquals</a:t>
            </a:r>
            <a:r>
              <a:rPr lang="en-US" dirty="0"/>
              <a:t>("Doe", </a:t>
            </a:r>
            <a:r>
              <a:rPr lang="en-US" dirty="0" err="1"/>
              <a:t>person.getLastName</a:t>
            </a:r>
            <a:r>
              <a:rPr lang="en-US" dirty="0"/>
              <a:t>()) </a:t>
            </a:r>
          </a:p>
          <a:p>
            <a:pPr fontAlgn="base"/>
            <a:r>
              <a:rPr lang="en-US" dirty="0"/>
              <a:t>	); </a:t>
            </a:r>
          </a:p>
          <a:p>
            <a:pPr fontAlgn="base"/>
            <a:r>
              <a:rPr lang="en-US" dirty="0"/>
              <a:t>}</a:t>
            </a:r>
          </a:p>
        </p:txBody>
      </p:sp>
    </p:spTree>
    <p:extLst>
      <p:ext uri="{BB962C8B-B14F-4D97-AF65-F5344CB8AC3E}">
        <p14:creationId xmlns:p14="http://schemas.microsoft.com/office/powerpoint/2010/main" val="2162277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Assumptions</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endParaRPr lang="en-US" altLang="en-US" dirty="0"/>
          </a:p>
        </p:txBody>
      </p:sp>
      <p:sp>
        <p:nvSpPr>
          <p:cNvPr id="8" name="Rectangle 3">
            <a:extLst>
              <a:ext uri="{FF2B5EF4-FFF2-40B4-BE49-F238E27FC236}">
                <a16:creationId xmlns:a16="http://schemas.microsoft.com/office/drawing/2014/main" id="{73613F44-1961-A745-ABE9-5DAAE11FCFF8}"/>
              </a:ext>
            </a:extLst>
          </p:cNvPr>
          <p:cNvSpPr>
            <a:spLocks noChangeArrowheads="1"/>
          </p:cNvSpPr>
          <p:nvPr/>
        </p:nvSpPr>
        <p:spPr bwMode="auto">
          <a:xfrm>
            <a:off x="183600" y="973955"/>
            <a:ext cx="8820000"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r>
              <a:rPr lang="en-US" altLang="en-US" dirty="0"/>
              <a:t>Assumptions class provides static methods to support conditional test execution based on assumptions. </a:t>
            </a:r>
          </a:p>
          <a:p>
            <a:pPr eaLnBrk="1" hangingPunct="1">
              <a:spcBef>
                <a:spcPct val="20000"/>
              </a:spcBef>
              <a:buFont typeface="Arial" panose="020B0604020202020204" pitchFamily="34" charset="0"/>
              <a:buChar char="•"/>
            </a:pPr>
            <a:r>
              <a:rPr lang="en-US" altLang="en-US" dirty="0"/>
              <a:t>A failed assumption results in a test being aborted. Assumptions are typically used whenever it does not make sense to continue execution of a given test method. In test report, these test will be marked as passed.</a:t>
            </a:r>
          </a:p>
          <a:p>
            <a:pPr eaLnBrk="1" hangingPunct="1">
              <a:spcBef>
                <a:spcPct val="20000"/>
              </a:spcBef>
              <a:buFont typeface="Arial" panose="020B0604020202020204" pitchFamily="34" charset="0"/>
              <a:buChar char="•"/>
            </a:pPr>
            <a:r>
              <a:rPr lang="en-US" altLang="en-US" dirty="0"/>
              <a:t>JUnit </a:t>
            </a:r>
            <a:r>
              <a:rPr lang="en-US" altLang="en-US" dirty="0" err="1"/>
              <a:t>jupiter</a:t>
            </a:r>
            <a:r>
              <a:rPr lang="en-US" altLang="en-US" dirty="0"/>
              <a:t> Assumptions class has two such methods: </a:t>
            </a:r>
            <a:r>
              <a:rPr lang="en-US" altLang="en-US" dirty="0" err="1"/>
              <a:t>assumeFalse</a:t>
            </a:r>
            <a:r>
              <a:rPr lang="en-US" altLang="en-US" dirty="0"/>
              <a:t>(), </a:t>
            </a:r>
            <a:r>
              <a:rPr lang="en-US" altLang="en-US" dirty="0" err="1"/>
              <a:t>assumeTrue</a:t>
            </a:r>
            <a:r>
              <a:rPr lang="en-US" altLang="en-US" dirty="0"/>
              <a:t>().</a:t>
            </a:r>
          </a:p>
        </p:txBody>
      </p:sp>
      <p:sp>
        <p:nvSpPr>
          <p:cNvPr id="7" name="Rectangle 6">
            <a:extLst>
              <a:ext uri="{FF2B5EF4-FFF2-40B4-BE49-F238E27FC236}">
                <a16:creationId xmlns:a16="http://schemas.microsoft.com/office/drawing/2014/main" id="{0612722B-0D0F-C141-B194-B2588C079AA9}"/>
              </a:ext>
            </a:extLst>
          </p:cNvPr>
          <p:cNvSpPr/>
          <p:nvPr/>
        </p:nvSpPr>
        <p:spPr>
          <a:xfrm>
            <a:off x="448133" y="3140968"/>
            <a:ext cx="8430108" cy="3785652"/>
          </a:xfrm>
          <a:prstGeom prst="rect">
            <a:avLst/>
          </a:prstGeom>
          <a:ln>
            <a:solidFill>
              <a:schemeClr val="accent1"/>
            </a:solidFill>
          </a:ln>
        </p:spPr>
        <p:txBody>
          <a:bodyPr wrap="square">
            <a:spAutoFit/>
          </a:bodyPr>
          <a:lstStyle/>
          <a:p>
            <a:pPr fontAlgn="base"/>
            <a:r>
              <a:rPr lang="en-US" sz="1600" dirty="0"/>
              <a:t>public class </a:t>
            </a:r>
            <a:r>
              <a:rPr lang="en-US" sz="1600" dirty="0" err="1"/>
              <a:t>AppTest</a:t>
            </a:r>
            <a:r>
              <a:rPr lang="en-US" sz="1600" dirty="0"/>
              <a:t> {</a:t>
            </a:r>
          </a:p>
          <a:p>
            <a:pPr fontAlgn="base"/>
            <a:r>
              <a:rPr lang="en-US" sz="1600" dirty="0"/>
              <a:t>    @Test</a:t>
            </a:r>
          </a:p>
          <a:p>
            <a:pPr fontAlgn="base"/>
            <a:r>
              <a:rPr lang="en-US" sz="1600" dirty="0"/>
              <a:t>    void </a:t>
            </a:r>
            <a:r>
              <a:rPr lang="en-US" sz="1600" dirty="0" err="1"/>
              <a:t>testOnDev</a:t>
            </a:r>
            <a:r>
              <a:rPr lang="en-US" sz="1600" dirty="0"/>
              <a:t>() {</a:t>
            </a:r>
          </a:p>
          <a:p>
            <a:pPr fontAlgn="base"/>
            <a:r>
              <a:rPr lang="en-US" sz="1600" dirty="0"/>
              <a:t>        </a:t>
            </a:r>
            <a:r>
              <a:rPr lang="en-US" sz="1600" dirty="0" err="1"/>
              <a:t>System.setProperty</a:t>
            </a:r>
            <a:r>
              <a:rPr lang="en-US" sz="1600" dirty="0"/>
              <a:t>("ENV", "DEV");</a:t>
            </a:r>
          </a:p>
          <a:p>
            <a:pPr fontAlgn="base"/>
            <a:r>
              <a:rPr lang="en-US" sz="1600" dirty="0"/>
              <a:t>        </a:t>
            </a:r>
            <a:r>
              <a:rPr lang="en-US" sz="1600" dirty="0" err="1"/>
              <a:t>Assumptions.assumeTrue</a:t>
            </a:r>
            <a:r>
              <a:rPr lang="en-US" sz="1600" dirty="0"/>
              <a:t>("</a:t>
            </a:r>
            <a:r>
              <a:rPr lang="en-US" sz="1600" dirty="0" err="1"/>
              <a:t>DEV".equals</a:t>
            </a:r>
            <a:r>
              <a:rPr lang="en-US" sz="1600" dirty="0"/>
              <a:t>(</a:t>
            </a:r>
            <a:r>
              <a:rPr lang="en-US" sz="1600" dirty="0" err="1"/>
              <a:t>System.getProperty</a:t>
            </a:r>
            <a:r>
              <a:rPr lang="en-US" sz="1600" dirty="0"/>
              <a:t>("ENV")), </a:t>
            </a:r>
            <a:r>
              <a:rPr lang="en-US" sz="1600" dirty="0" err="1"/>
              <a:t>AppTest</a:t>
            </a:r>
            <a:r>
              <a:rPr lang="en-US" sz="1600" dirty="0"/>
              <a:t>::message);</a:t>
            </a:r>
          </a:p>
          <a:p>
            <a:pPr fontAlgn="base"/>
            <a:r>
              <a:rPr lang="en-US" sz="1600" dirty="0"/>
              <a:t>    }</a:t>
            </a:r>
          </a:p>
          <a:p>
            <a:pPr fontAlgn="base"/>
            <a:r>
              <a:rPr lang="en-US" sz="1600" dirty="0"/>
              <a:t>    @Test</a:t>
            </a:r>
          </a:p>
          <a:p>
            <a:pPr fontAlgn="base"/>
            <a:r>
              <a:rPr lang="en-US" sz="1600" dirty="0"/>
              <a:t>    void </a:t>
            </a:r>
            <a:r>
              <a:rPr lang="en-US" sz="1600" dirty="0" err="1"/>
              <a:t>testOnProd</a:t>
            </a:r>
            <a:r>
              <a:rPr lang="en-US" sz="1600" dirty="0"/>
              <a:t>()  {</a:t>
            </a:r>
          </a:p>
          <a:p>
            <a:pPr fontAlgn="base"/>
            <a:r>
              <a:rPr lang="en-US" sz="1600" dirty="0"/>
              <a:t>        </a:t>
            </a:r>
            <a:r>
              <a:rPr lang="en-US" sz="1600" dirty="0" err="1"/>
              <a:t>System.setProperty</a:t>
            </a:r>
            <a:r>
              <a:rPr lang="en-US" sz="1600" dirty="0"/>
              <a:t>("ENV", "PROD");</a:t>
            </a:r>
          </a:p>
          <a:p>
            <a:pPr fontAlgn="base"/>
            <a:r>
              <a:rPr lang="en-US" sz="1600" dirty="0"/>
              <a:t>        </a:t>
            </a:r>
            <a:r>
              <a:rPr lang="en-US" sz="1600" dirty="0" err="1"/>
              <a:t>Assumptions.assumeFalse</a:t>
            </a:r>
            <a:r>
              <a:rPr lang="en-US" sz="1600" dirty="0"/>
              <a:t>("</a:t>
            </a:r>
            <a:r>
              <a:rPr lang="en-US" sz="1600" dirty="0" err="1"/>
              <a:t>DEV".equals</a:t>
            </a:r>
            <a:r>
              <a:rPr lang="en-US" sz="1600" dirty="0"/>
              <a:t>(</a:t>
            </a:r>
            <a:r>
              <a:rPr lang="en-US" sz="1600" dirty="0" err="1"/>
              <a:t>System.getProperty</a:t>
            </a:r>
            <a:r>
              <a:rPr lang="en-US" sz="1600" dirty="0"/>
              <a:t>("ENV")));  </a:t>
            </a:r>
          </a:p>
          <a:p>
            <a:pPr fontAlgn="base"/>
            <a:r>
              <a:rPr lang="en-US" sz="1600" dirty="0"/>
              <a:t>    }</a:t>
            </a:r>
          </a:p>
          <a:p>
            <a:pPr fontAlgn="base"/>
            <a:r>
              <a:rPr lang="en-US" sz="1600" dirty="0"/>
              <a:t>    private static String message () {</a:t>
            </a:r>
          </a:p>
          <a:p>
            <a:pPr fontAlgn="base"/>
            <a:r>
              <a:rPr lang="en-US" sz="1600" dirty="0"/>
              <a:t>        return "TEST Execution Failed :: ";</a:t>
            </a:r>
          </a:p>
          <a:p>
            <a:pPr fontAlgn="base"/>
            <a:r>
              <a:rPr lang="en-US" sz="1600" dirty="0"/>
              <a:t>    }</a:t>
            </a:r>
          </a:p>
          <a:p>
            <a:pPr fontAlgn="base"/>
            <a:r>
              <a:rPr lang="en-US" sz="1600" dirty="0"/>
              <a:t>}</a:t>
            </a:r>
          </a:p>
        </p:txBody>
      </p:sp>
    </p:spTree>
    <p:extLst>
      <p:ext uri="{BB962C8B-B14F-4D97-AF65-F5344CB8AC3E}">
        <p14:creationId xmlns:p14="http://schemas.microsoft.com/office/powerpoint/2010/main" val="3012081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Display names</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endParaRPr lang="en-US" altLang="en-US" dirty="0"/>
          </a:p>
        </p:txBody>
      </p:sp>
      <p:sp>
        <p:nvSpPr>
          <p:cNvPr id="8" name="Rectangle 3">
            <a:extLst>
              <a:ext uri="{FF2B5EF4-FFF2-40B4-BE49-F238E27FC236}">
                <a16:creationId xmlns:a16="http://schemas.microsoft.com/office/drawing/2014/main" id="{73613F44-1961-A745-ABE9-5DAAE11FCFF8}"/>
              </a:ext>
            </a:extLst>
          </p:cNvPr>
          <p:cNvSpPr>
            <a:spLocks noChangeArrowheads="1"/>
          </p:cNvSpPr>
          <p:nvPr/>
        </p:nvSpPr>
        <p:spPr bwMode="auto">
          <a:xfrm>
            <a:off x="183600" y="973955"/>
            <a:ext cx="8820000"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r>
              <a:rPr lang="en-US" altLang="en-US" dirty="0"/>
              <a:t>Test classes and test methods can declare custom display names via @DisplayName — with spaces, special characters, and even emojis — that will be displayed in test reports and by test runners and IDEs.</a:t>
            </a:r>
          </a:p>
        </p:txBody>
      </p:sp>
      <p:sp>
        <p:nvSpPr>
          <p:cNvPr id="7" name="Rectangle 6">
            <a:extLst>
              <a:ext uri="{FF2B5EF4-FFF2-40B4-BE49-F238E27FC236}">
                <a16:creationId xmlns:a16="http://schemas.microsoft.com/office/drawing/2014/main" id="{0612722B-0D0F-C141-B194-B2588C079AA9}"/>
              </a:ext>
            </a:extLst>
          </p:cNvPr>
          <p:cNvSpPr/>
          <p:nvPr/>
        </p:nvSpPr>
        <p:spPr>
          <a:xfrm>
            <a:off x="448133" y="2344203"/>
            <a:ext cx="8430108" cy="2800767"/>
          </a:xfrm>
          <a:prstGeom prst="rect">
            <a:avLst/>
          </a:prstGeom>
          <a:ln>
            <a:solidFill>
              <a:schemeClr val="accent1"/>
            </a:solidFill>
          </a:ln>
        </p:spPr>
        <p:txBody>
          <a:bodyPr wrap="square">
            <a:spAutoFit/>
          </a:bodyPr>
          <a:lstStyle/>
          <a:p>
            <a:pPr fontAlgn="base"/>
            <a:r>
              <a:rPr lang="en-US" sz="1600" dirty="0"/>
              <a:t>@DisplayName("A special test case") </a:t>
            </a:r>
          </a:p>
          <a:p>
            <a:pPr fontAlgn="base"/>
            <a:r>
              <a:rPr lang="en-US" sz="1600" dirty="0"/>
              <a:t>class </a:t>
            </a:r>
            <a:r>
              <a:rPr lang="en-US" sz="1600" dirty="0" err="1"/>
              <a:t>DisplayNameDemo</a:t>
            </a:r>
            <a:r>
              <a:rPr lang="en-US" sz="1600" dirty="0"/>
              <a:t> { </a:t>
            </a:r>
          </a:p>
          <a:p>
            <a:pPr fontAlgn="base"/>
            <a:r>
              <a:rPr lang="en-US" sz="1600" dirty="0"/>
              <a:t>	@Test </a:t>
            </a:r>
          </a:p>
          <a:p>
            <a:pPr fontAlgn="base"/>
            <a:r>
              <a:rPr lang="en-US" sz="1600" dirty="0"/>
              <a:t>	@DisplayName("Custom test name containing spaces") </a:t>
            </a:r>
          </a:p>
          <a:p>
            <a:pPr fontAlgn="base"/>
            <a:r>
              <a:rPr lang="en-US" sz="1600" dirty="0"/>
              <a:t>	void </a:t>
            </a:r>
            <a:r>
              <a:rPr lang="en-US" sz="1600" dirty="0" err="1"/>
              <a:t>testWithDisplayNameContainingSpaces</a:t>
            </a:r>
            <a:r>
              <a:rPr lang="en-US" sz="1600" dirty="0"/>
              <a:t>() { } </a:t>
            </a:r>
          </a:p>
          <a:p>
            <a:pPr fontAlgn="base"/>
            <a:r>
              <a:rPr lang="en-US" sz="1600" dirty="0"/>
              <a:t>	@Test @DisplayName("╯°□°）╯")</a:t>
            </a:r>
          </a:p>
          <a:p>
            <a:pPr fontAlgn="base"/>
            <a:r>
              <a:rPr lang="en-US" sz="1600" dirty="0"/>
              <a:t>	void </a:t>
            </a:r>
            <a:r>
              <a:rPr lang="en-US" sz="1600" dirty="0" err="1"/>
              <a:t>testWithDisplayNameContainingSpecialCharacters</a:t>
            </a:r>
            <a:r>
              <a:rPr lang="en-US" sz="1600" dirty="0"/>
              <a:t>() { } </a:t>
            </a:r>
          </a:p>
          <a:p>
            <a:pPr fontAlgn="base"/>
            <a:r>
              <a:rPr lang="en-US" sz="1600" dirty="0"/>
              <a:t>	@Test </a:t>
            </a:r>
          </a:p>
          <a:p>
            <a:pPr fontAlgn="base"/>
            <a:r>
              <a:rPr lang="en-US" sz="1600" dirty="0"/>
              <a:t>	@DisplayName("😱") </a:t>
            </a:r>
          </a:p>
          <a:p>
            <a:pPr fontAlgn="base"/>
            <a:r>
              <a:rPr lang="en-US" sz="1600" dirty="0"/>
              <a:t>	void </a:t>
            </a:r>
            <a:r>
              <a:rPr lang="en-US" sz="1600" dirty="0" err="1"/>
              <a:t>testWithDisplayNameContainingEmoji</a:t>
            </a:r>
            <a:r>
              <a:rPr lang="en-US" sz="1600" dirty="0"/>
              <a:t>() { } </a:t>
            </a:r>
          </a:p>
          <a:p>
            <a:pPr fontAlgn="base"/>
            <a:r>
              <a:rPr lang="en-US" sz="1600" dirty="0"/>
              <a:t>}</a:t>
            </a:r>
          </a:p>
        </p:txBody>
      </p:sp>
    </p:spTree>
    <p:extLst>
      <p:ext uri="{BB962C8B-B14F-4D97-AF65-F5344CB8AC3E}">
        <p14:creationId xmlns:p14="http://schemas.microsoft.com/office/powerpoint/2010/main" val="1799264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Expected Exception</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endParaRPr lang="en-US" altLang="en-US" dirty="0"/>
          </a:p>
        </p:txBody>
      </p:sp>
      <p:sp>
        <p:nvSpPr>
          <p:cNvPr id="8" name="Rectangle 3">
            <a:extLst>
              <a:ext uri="{FF2B5EF4-FFF2-40B4-BE49-F238E27FC236}">
                <a16:creationId xmlns:a16="http://schemas.microsoft.com/office/drawing/2014/main" id="{73613F44-1961-A745-ABE9-5DAAE11FCFF8}"/>
              </a:ext>
            </a:extLst>
          </p:cNvPr>
          <p:cNvSpPr>
            <a:spLocks noChangeArrowheads="1"/>
          </p:cNvSpPr>
          <p:nvPr/>
        </p:nvSpPr>
        <p:spPr bwMode="auto">
          <a:xfrm>
            <a:off x="183600" y="973955"/>
            <a:ext cx="8820000"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r>
              <a:rPr lang="en-US" altLang="en-US" dirty="0"/>
              <a:t>In JUnit 5, to test methods which throws exceptions, we should use .</a:t>
            </a:r>
            <a:r>
              <a:rPr lang="en-US" altLang="en-US" dirty="0" err="1"/>
              <a:t>assertThrows</a:t>
            </a:r>
            <a:r>
              <a:rPr lang="en-US" altLang="en-US" dirty="0"/>
              <a:t>() method from </a:t>
            </a:r>
            <a:r>
              <a:rPr lang="en-US" altLang="en-US" dirty="0" err="1"/>
              <a:t>org.junit.jupiter.api.Assertions</a:t>
            </a:r>
            <a:r>
              <a:rPr lang="en-US" altLang="en-US" dirty="0"/>
              <a:t> class.</a:t>
            </a:r>
          </a:p>
          <a:p>
            <a:pPr eaLnBrk="1" hangingPunct="1">
              <a:spcBef>
                <a:spcPct val="20000"/>
              </a:spcBef>
              <a:buFont typeface="Arial" panose="020B0604020202020204" pitchFamily="34" charset="0"/>
              <a:buChar char="•"/>
            </a:pPr>
            <a:r>
              <a:rPr lang="en-US" altLang="en-US" dirty="0"/>
              <a:t>The </a:t>
            </a:r>
            <a:r>
              <a:rPr lang="en-US" altLang="en-US" dirty="0" err="1"/>
              <a:t>assertThrows</a:t>
            </a:r>
            <a:r>
              <a:rPr lang="en-US" altLang="en-US" dirty="0"/>
              <a:t>() method asserts that execution of the supplied executable block or lambda expression which throws an exception of the </a:t>
            </a:r>
            <a:r>
              <a:rPr lang="en-US" altLang="en-US" dirty="0" err="1"/>
              <a:t>expectedType</a:t>
            </a:r>
            <a:r>
              <a:rPr lang="en-US" altLang="en-US" dirty="0"/>
              <a:t>.</a:t>
            </a:r>
            <a:br>
              <a:rPr lang="en-US" altLang="en-US" dirty="0"/>
            </a:br>
            <a:r>
              <a:rPr lang="en-US" altLang="en-US" sz="1600" dirty="0"/>
              <a:t>public static &lt;T extends Throwable&gt; T </a:t>
            </a:r>
            <a:r>
              <a:rPr lang="en-US" altLang="en-US" sz="1600" dirty="0" err="1"/>
              <a:t>assertThrows</a:t>
            </a:r>
            <a:r>
              <a:rPr lang="en-US" altLang="en-US" sz="1600" dirty="0"/>
              <a:t>(Class&lt;T&gt; </a:t>
            </a:r>
            <a:r>
              <a:rPr lang="en-US" altLang="en-US" sz="1600" dirty="0" err="1"/>
              <a:t>expectedType</a:t>
            </a:r>
            <a:r>
              <a:rPr lang="en-US" altLang="en-US" sz="1600" dirty="0"/>
              <a:t>, Executable executable)</a:t>
            </a:r>
          </a:p>
          <a:p>
            <a:pPr eaLnBrk="1" hangingPunct="1">
              <a:spcBef>
                <a:spcPct val="20000"/>
              </a:spcBef>
              <a:buFont typeface="Arial" panose="020B0604020202020204" pitchFamily="34" charset="0"/>
              <a:buChar char="•"/>
            </a:pPr>
            <a:r>
              <a:rPr lang="en-US" dirty="0"/>
              <a:t>If no exception is thrown from the executable block, or if an exception of a different type is thrown, </a:t>
            </a:r>
            <a:r>
              <a:rPr lang="en-US" sz="1600" dirty="0" err="1"/>
              <a:t>assertThrows</a:t>
            </a:r>
            <a:r>
              <a:rPr lang="en-US" sz="1600" dirty="0"/>
              <a:t>()</a:t>
            </a:r>
            <a:r>
              <a:rPr lang="en-US" dirty="0"/>
              <a:t> method will fail.</a:t>
            </a:r>
            <a:endParaRPr lang="en-US" altLang="en-US" sz="1600" dirty="0"/>
          </a:p>
        </p:txBody>
      </p:sp>
      <p:sp>
        <p:nvSpPr>
          <p:cNvPr id="7" name="Rectangle 6">
            <a:extLst>
              <a:ext uri="{FF2B5EF4-FFF2-40B4-BE49-F238E27FC236}">
                <a16:creationId xmlns:a16="http://schemas.microsoft.com/office/drawing/2014/main" id="{0612722B-0D0F-C141-B194-B2588C079AA9}"/>
              </a:ext>
            </a:extLst>
          </p:cNvPr>
          <p:cNvSpPr/>
          <p:nvPr/>
        </p:nvSpPr>
        <p:spPr>
          <a:xfrm>
            <a:off x="448133" y="3573821"/>
            <a:ext cx="8430108" cy="3139321"/>
          </a:xfrm>
          <a:prstGeom prst="rect">
            <a:avLst/>
          </a:prstGeom>
          <a:ln>
            <a:solidFill>
              <a:schemeClr val="accent1"/>
            </a:solidFill>
          </a:ln>
        </p:spPr>
        <p:txBody>
          <a:bodyPr wrap="square">
            <a:spAutoFit/>
          </a:bodyPr>
          <a:lstStyle/>
          <a:p>
            <a:pPr fontAlgn="base"/>
            <a:r>
              <a:rPr lang="en-US" dirty="0"/>
              <a:t>@Test</a:t>
            </a:r>
          </a:p>
          <a:p>
            <a:pPr fontAlgn="base"/>
            <a:r>
              <a:rPr lang="en-US" dirty="0"/>
              <a:t>void </a:t>
            </a:r>
            <a:r>
              <a:rPr lang="en-US" dirty="0" err="1"/>
              <a:t>testExpectedException</a:t>
            </a:r>
            <a:r>
              <a:rPr lang="en-US" dirty="0"/>
              <a:t>() {</a:t>
            </a:r>
          </a:p>
          <a:p>
            <a:pPr fontAlgn="base"/>
            <a:r>
              <a:rPr lang="en-US" dirty="0"/>
              <a:t> </a:t>
            </a:r>
          </a:p>
          <a:p>
            <a:pPr fontAlgn="base"/>
            <a:r>
              <a:rPr lang="en-US" dirty="0"/>
              <a:t>  //First argument - specifies the expected exception. </a:t>
            </a:r>
          </a:p>
          <a:p>
            <a:pPr fontAlgn="base"/>
            <a:r>
              <a:rPr lang="en-US" dirty="0"/>
              <a:t>  //Here it expects that code block will throw </a:t>
            </a:r>
            <a:r>
              <a:rPr lang="en-US" dirty="0" err="1"/>
              <a:t>NumberFormatException</a:t>
            </a:r>
            <a:endParaRPr lang="en-US" dirty="0"/>
          </a:p>
          <a:p>
            <a:pPr fontAlgn="base"/>
            <a:r>
              <a:rPr lang="en-US" dirty="0"/>
              <a:t>  //Second argument - is used to pass an executable code block or lambda expression </a:t>
            </a:r>
          </a:p>
          <a:p>
            <a:pPr fontAlgn="base"/>
            <a:r>
              <a:rPr lang="en-US" dirty="0"/>
              <a:t>  </a:t>
            </a:r>
            <a:r>
              <a:rPr lang="en-US" dirty="0" err="1"/>
              <a:t>Assertions.assertThrows</a:t>
            </a:r>
            <a:r>
              <a:rPr lang="en-US" dirty="0"/>
              <a:t>(</a:t>
            </a:r>
            <a:r>
              <a:rPr lang="en-US" dirty="0" err="1"/>
              <a:t>NumberFormatException.class</a:t>
            </a:r>
            <a:r>
              <a:rPr lang="en-US" dirty="0"/>
              <a:t>, () -&gt; {</a:t>
            </a:r>
          </a:p>
          <a:p>
            <a:pPr fontAlgn="base"/>
            <a:r>
              <a:rPr lang="en-US" dirty="0"/>
              <a:t>    </a:t>
            </a:r>
            <a:r>
              <a:rPr lang="en-US" dirty="0" err="1"/>
              <a:t>Integer.parseInt</a:t>
            </a:r>
            <a:r>
              <a:rPr lang="en-US" dirty="0"/>
              <a:t>("One");</a:t>
            </a:r>
          </a:p>
          <a:p>
            <a:pPr fontAlgn="base"/>
            <a:r>
              <a:rPr lang="en-US" dirty="0"/>
              <a:t>  });</a:t>
            </a:r>
          </a:p>
          <a:p>
            <a:pPr fontAlgn="base"/>
            <a:r>
              <a:rPr lang="en-US" dirty="0"/>
              <a:t> </a:t>
            </a:r>
          </a:p>
          <a:p>
            <a:pPr fontAlgn="base"/>
            <a:r>
              <a:rPr lang="en-US" dirty="0"/>
              <a:t>}</a:t>
            </a:r>
          </a:p>
        </p:txBody>
      </p:sp>
    </p:spTree>
    <p:extLst>
      <p:ext uri="{BB962C8B-B14F-4D97-AF65-F5344CB8AC3E}">
        <p14:creationId xmlns:p14="http://schemas.microsoft.com/office/powerpoint/2010/main" val="408044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Course Objectives</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altLang="en-US" dirty="0"/>
              <a:t>By the end of this course, you will be able to:</a:t>
            </a:r>
          </a:p>
          <a:p>
            <a:pPr eaLnBrk="1" hangingPunct="1">
              <a:spcBef>
                <a:spcPct val="20000"/>
              </a:spcBef>
            </a:pPr>
            <a:r>
              <a:rPr lang="en-US" altLang="en-US" b="1" dirty="0"/>
              <a:t> </a:t>
            </a:r>
            <a:r>
              <a:rPr lang="en-US" altLang="en-US" dirty="0"/>
              <a:t> </a:t>
            </a:r>
          </a:p>
          <a:p>
            <a:pPr lvl="1" eaLnBrk="1" hangingPunct="1">
              <a:spcBef>
                <a:spcPct val="20000"/>
              </a:spcBef>
              <a:buFont typeface="Wingdings" charset="2"/>
              <a:buChar char=""/>
            </a:pPr>
            <a:r>
              <a:rPr lang="en-US" altLang="en-US" dirty="0"/>
              <a:t>Describe the need for JUNIT5.</a:t>
            </a:r>
          </a:p>
          <a:p>
            <a:pPr lvl="1" eaLnBrk="1" hangingPunct="1">
              <a:spcBef>
                <a:spcPct val="20000"/>
              </a:spcBef>
              <a:buFont typeface="Wingdings" charset="2"/>
              <a:buChar char=""/>
            </a:pPr>
            <a:r>
              <a:rPr lang="en-US" altLang="en-US" dirty="0"/>
              <a:t>Describe the test lifecycle.</a:t>
            </a:r>
          </a:p>
          <a:p>
            <a:pPr lvl="1" eaLnBrk="1" hangingPunct="1">
              <a:spcBef>
                <a:spcPct val="20000"/>
              </a:spcBef>
              <a:buFont typeface="Wingdings" charset="2"/>
              <a:buChar char=""/>
            </a:pPr>
            <a:r>
              <a:rPr lang="en-US" altLang="en-US" dirty="0"/>
              <a:t>JUNIT Essentials</a:t>
            </a:r>
          </a:p>
          <a:p>
            <a:pPr lvl="1" eaLnBrk="1" hangingPunct="1">
              <a:spcBef>
                <a:spcPct val="20000"/>
              </a:spcBef>
              <a:buFont typeface="Wingdings" charset="2"/>
              <a:buChar char=""/>
            </a:pPr>
            <a:r>
              <a:rPr lang="en-US" altLang="en-US" dirty="0"/>
              <a:t>JUNIT Features</a:t>
            </a:r>
          </a:p>
          <a:p>
            <a:pPr lvl="1" eaLnBrk="1" hangingPunct="1">
              <a:spcBef>
                <a:spcPct val="20000"/>
              </a:spcBef>
              <a:buFont typeface="Wingdings" charset="2"/>
              <a:buChar char=""/>
            </a:pPr>
            <a:r>
              <a:rPr lang="en-US" altLang="en-US" dirty="0"/>
              <a:t>JUNIT Fixtures</a:t>
            </a:r>
          </a:p>
          <a:p>
            <a:pPr lvl="1" eaLnBrk="1" hangingPunct="1">
              <a:spcBef>
                <a:spcPct val="20000"/>
              </a:spcBef>
              <a:buFont typeface="Wingdings" charset="2"/>
              <a:buChar char=""/>
            </a:pPr>
            <a:r>
              <a:rPr lang="en-US" altLang="en-US" dirty="0"/>
              <a:t>JUNIT Annotations</a:t>
            </a:r>
          </a:p>
          <a:p>
            <a:pPr lvl="1" eaLnBrk="1" hangingPunct="1">
              <a:spcBef>
                <a:spcPct val="20000"/>
              </a:spcBef>
              <a:buFont typeface="Wingdings" charset="2"/>
              <a:buChar char=""/>
            </a:pPr>
            <a:r>
              <a:rPr lang="en-US" altLang="en-US" dirty="0"/>
              <a:t>JUNIT Assertions</a:t>
            </a:r>
          </a:p>
          <a:p>
            <a:pPr eaLnBrk="1" hangingPunct="1">
              <a:spcBef>
                <a:spcPct val="20000"/>
              </a:spcBef>
              <a:buFont typeface="Wingdings" charset="2"/>
              <a:buChar char=""/>
            </a:pPr>
            <a:endParaRPr lang="en-US" altLang="en-US" dirty="0"/>
          </a:p>
        </p:txBody>
      </p:sp>
    </p:spTree>
    <p:extLst>
      <p:ext uri="{BB962C8B-B14F-4D97-AF65-F5344CB8AC3E}">
        <p14:creationId xmlns:p14="http://schemas.microsoft.com/office/powerpoint/2010/main" val="147307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Timeout</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endParaRPr lang="en-US" altLang="en-US" dirty="0"/>
          </a:p>
        </p:txBody>
      </p:sp>
      <p:sp>
        <p:nvSpPr>
          <p:cNvPr id="8" name="Rectangle 3">
            <a:extLst>
              <a:ext uri="{FF2B5EF4-FFF2-40B4-BE49-F238E27FC236}">
                <a16:creationId xmlns:a16="http://schemas.microsoft.com/office/drawing/2014/main" id="{73613F44-1961-A745-ABE9-5DAAE11FCFF8}"/>
              </a:ext>
            </a:extLst>
          </p:cNvPr>
          <p:cNvSpPr>
            <a:spLocks noChangeArrowheads="1"/>
          </p:cNvSpPr>
          <p:nvPr/>
        </p:nvSpPr>
        <p:spPr bwMode="auto">
          <a:xfrm>
            <a:off x="183600" y="973955"/>
            <a:ext cx="8820000"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r>
              <a:rPr lang="en-US" altLang="en-US" dirty="0"/>
              <a:t>The @Timeout annotation allows one to declare that a test, test factory, test template, or lifecycle method should fail if its execution time exceeds a given duration. The time unit for the duration defaults to seconds but is configurable.</a:t>
            </a:r>
            <a:endParaRPr lang="en-US" altLang="en-US" sz="1600" dirty="0"/>
          </a:p>
        </p:txBody>
      </p:sp>
      <p:sp>
        <p:nvSpPr>
          <p:cNvPr id="7" name="Rectangle 6">
            <a:extLst>
              <a:ext uri="{FF2B5EF4-FFF2-40B4-BE49-F238E27FC236}">
                <a16:creationId xmlns:a16="http://schemas.microsoft.com/office/drawing/2014/main" id="{0612722B-0D0F-C141-B194-B2588C079AA9}"/>
              </a:ext>
            </a:extLst>
          </p:cNvPr>
          <p:cNvSpPr/>
          <p:nvPr/>
        </p:nvSpPr>
        <p:spPr>
          <a:xfrm>
            <a:off x="448133" y="2821256"/>
            <a:ext cx="8430108" cy="2585323"/>
          </a:xfrm>
          <a:prstGeom prst="rect">
            <a:avLst/>
          </a:prstGeom>
          <a:ln>
            <a:solidFill>
              <a:schemeClr val="accent1"/>
            </a:solidFill>
          </a:ln>
        </p:spPr>
        <p:txBody>
          <a:bodyPr wrap="square">
            <a:spAutoFit/>
          </a:bodyPr>
          <a:lstStyle/>
          <a:p>
            <a:pPr fontAlgn="base"/>
            <a:r>
              <a:rPr lang="en-US" dirty="0"/>
              <a:t>@</a:t>
            </a:r>
            <a:r>
              <a:rPr lang="en-US" dirty="0" err="1"/>
              <a:t>BeforeEach</a:t>
            </a:r>
            <a:r>
              <a:rPr lang="en-US" dirty="0"/>
              <a:t> </a:t>
            </a:r>
          </a:p>
          <a:p>
            <a:pPr fontAlgn="base"/>
            <a:r>
              <a:rPr lang="en-US" dirty="0"/>
              <a:t>@Timeout(5) </a:t>
            </a:r>
          </a:p>
          <a:p>
            <a:pPr fontAlgn="base"/>
            <a:r>
              <a:rPr lang="en-US" dirty="0"/>
              <a:t>void </a:t>
            </a:r>
            <a:r>
              <a:rPr lang="en-US" dirty="0" err="1"/>
              <a:t>setUp</a:t>
            </a:r>
            <a:r>
              <a:rPr lang="en-US" dirty="0"/>
              <a:t>() { </a:t>
            </a:r>
          </a:p>
          <a:p>
            <a:pPr fontAlgn="base"/>
            <a:r>
              <a:rPr lang="en-US" dirty="0"/>
              <a:t>	// fails if execution time exceeds 5 seconds </a:t>
            </a:r>
          </a:p>
          <a:p>
            <a:pPr fontAlgn="base"/>
            <a:r>
              <a:rPr lang="en-US" dirty="0"/>
              <a:t>} </a:t>
            </a:r>
          </a:p>
          <a:p>
            <a:pPr fontAlgn="base"/>
            <a:r>
              <a:rPr lang="en-US" dirty="0"/>
              <a:t>@Test </a:t>
            </a:r>
          </a:p>
          <a:p>
            <a:pPr fontAlgn="base"/>
            <a:r>
              <a:rPr lang="en-US" dirty="0"/>
              <a:t>@Timeout(value = 100, unit = </a:t>
            </a:r>
            <a:r>
              <a:rPr lang="en-US" dirty="0" err="1"/>
              <a:t>TimeUnit.MILLISECONDS</a:t>
            </a:r>
            <a:r>
              <a:rPr lang="en-US" dirty="0"/>
              <a:t>) </a:t>
            </a:r>
          </a:p>
          <a:p>
            <a:pPr fontAlgn="base"/>
            <a:r>
              <a:rPr lang="en-US" dirty="0"/>
              <a:t>void failsIfExecutionTimeExceeds100Milliseconds() { </a:t>
            </a:r>
          </a:p>
          <a:p>
            <a:pPr fontAlgn="base"/>
            <a:r>
              <a:rPr lang="en-US" dirty="0"/>
              <a:t>// fails if execution time exceeds 100 milliseconds }</a:t>
            </a:r>
          </a:p>
        </p:txBody>
      </p:sp>
    </p:spTree>
    <p:extLst>
      <p:ext uri="{BB962C8B-B14F-4D97-AF65-F5344CB8AC3E}">
        <p14:creationId xmlns:p14="http://schemas.microsoft.com/office/powerpoint/2010/main" val="10541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Execution Order</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endParaRPr lang="en-US" altLang="en-US" dirty="0"/>
          </a:p>
        </p:txBody>
      </p:sp>
      <p:sp>
        <p:nvSpPr>
          <p:cNvPr id="8" name="Rectangle 3">
            <a:extLst>
              <a:ext uri="{FF2B5EF4-FFF2-40B4-BE49-F238E27FC236}">
                <a16:creationId xmlns:a16="http://schemas.microsoft.com/office/drawing/2014/main" id="{73613F44-1961-A745-ABE9-5DAAE11FCFF8}"/>
              </a:ext>
            </a:extLst>
          </p:cNvPr>
          <p:cNvSpPr>
            <a:spLocks noChangeArrowheads="1"/>
          </p:cNvSpPr>
          <p:nvPr/>
        </p:nvSpPr>
        <p:spPr bwMode="auto">
          <a:xfrm>
            <a:off x="183600" y="973955"/>
            <a:ext cx="8820000"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r>
              <a:rPr lang="en-US" dirty="0"/>
              <a:t>By default, test methods will be ordered using an algorithm that is deterministic but intentionally nonobvious. This ensures that subsequent runs of a test suite execute test methods in the same order, thereby allowing for repeatable builds.</a:t>
            </a:r>
          </a:p>
          <a:p>
            <a:pPr eaLnBrk="1" hangingPunct="1">
              <a:spcBef>
                <a:spcPct val="20000"/>
              </a:spcBef>
              <a:buFont typeface="Arial" panose="020B0604020202020204" pitchFamily="34" charset="0"/>
              <a:buChar char="•"/>
            </a:pPr>
            <a:r>
              <a:rPr lang="en-US" altLang="en-US" sz="1600" dirty="0"/>
              <a:t>Although true unit tests typically should not rely on the order in which they are executed, there are times when it is necessary to enforce a specific test method execution order — for example, when writing integration tests or functional tests where the sequence of the tests is important, especially in conjunction with @</a:t>
            </a:r>
            <a:r>
              <a:rPr lang="en-US" altLang="en-US" sz="1600" dirty="0" err="1"/>
              <a:t>TestInstance</a:t>
            </a:r>
            <a:r>
              <a:rPr lang="en-US" altLang="en-US" sz="1600" dirty="0"/>
              <a:t>(</a:t>
            </a:r>
            <a:r>
              <a:rPr lang="en-US" altLang="en-US" sz="1600" dirty="0" err="1"/>
              <a:t>Lifecycle.PER_CLASS</a:t>
            </a:r>
            <a:r>
              <a:rPr lang="en-US" altLang="en-US" sz="1600" dirty="0"/>
              <a:t>).</a:t>
            </a:r>
          </a:p>
          <a:p>
            <a:pPr eaLnBrk="1" hangingPunct="1">
              <a:spcBef>
                <a:spcPct val="20000"/>
              </a:spcBef>
              <a:buFont typeface="Arial" panose="020B0604020202020204" pitchFamily="34" charset="0"/>
              <a:buChar char="•"/>
            </a:pPr>
            <a:r>
              <a:rPr lang="en-US" altLang="en-US" sz="1600" dirty="0"/>
              <a:t>To control the order in which test methods are executed, annotate your test class or test interface with @</a:t>
            </a:r>
            <a:r>
              <a:rPr lang="en-US" altLang="en-US" sz="1600" dirty="0" err="1"/>
              <a:t>TestMethodOrder</a:t>
            </a:r>
            <a:r>
              <a:rPr lang="en-US" altLang="en-US" sz="1600" dirty="0"/>
              <a:t> and specify the desired </a:t>
            </a:r>
            <a:r>
              <a:rPr lang="en-US" altLang="en-US" sz="1600" dirty="0" err="1"/>
              <a:t>MethodOrderer</a:t>
            </a:r>
            <a:r>
              <a:rPr lang="en-US" altLang="en-US" sz="1600" dirty="0"/>
              <a:t> implementation</a:t>
            </a:r>
          </a:p>
        </p:txBody>
      </p:sp>
      <p:sp>
        <p:nvSpPr>
          <p:cNvPr id="7" name="Rectangle 6">
            <a:extLst>
              <a:ext uri="{FF2B5EF4-FFF2-40B4-BE49-F238E27FC236}">
                <a16:creationId xmlns:a16="http://schemas.microsoft.com/office/drawing/2014/main" id="{0612722B-0D0F-C141-B194-B2588C079AA9}"/>
              </a:ext>
            </a:extLst>
          </p:cNvPr>
          <p:cNvSpPr/>
          <p:nvPr/>
        </p:nvSpPr>
        <p:spPr>
          <a:xfrm>
            <a:off x="573492" y="3717032"/>
            <a:ext cx="8430108" cy="2585323"/>
          </a:xfrm>
          <a:prstGeom prst="rect">
            <a:avLst/>
          </a:prstGeom>
          <a:ln>
            <a:solidFill>
              <a:schemeClr val="accent1"/>
            </a:solidFill>
          </a:ln>
        </p:spPr>
        <p:txBody>
          <a:bodyPr wrap="square">
            <a:spAutoFit/>
          </a:bodyPr>
          <a:lstStyle/>
          <a:p>
            <a:pPr fontAlgn="base"/>
            <a:r>
              <a:rPr lang="en-US" dirty="0"/>
              <a:t>@Test </a:t>
            </a:r>
          </a:p>
          <a:p>
            <a:pPr fontAlgn="base"/>
            <a:r>
              <a:rPr lang="en-US" dirty="0"/>
              <a:t>@Order(1) </a:t>
            </a:r>
          </a:p>
          <a:p>
            <a:pPr fontAlgn="base"/>
            <a:r>
              <a:rPr lang="en-US" dirty="0"/>
              <a:t>void </a:t>
            </a:r>
            <a:r>
              <a:rPr lang="en-US" dirty="0" err="1"/>
              <a:t>nullValues</a:t>
            </a:r>
            <a:r>
              <a:rPr lang="en-US" dirty="0"/>
              <a:t>() { // perform assertions against null values } </a:t>
            </a:r>
          </a:p>
          <a:p>
            <a:pPr fontAlgn="base"/>
            <a:r>
              <a:rPr lang="en-US" dirty="0"/>
              <a:t>@Test </a:t>
            </a:r>
          </a:p>
          <a:p>
            <a:pPr fontAlgn="base"/>
            <a:r>
              <a:rPr lang="en-US" dirty="0"/>
              <a:t>@Order(2) </a:t>
            </a:r>
          </a:p>
          <a:p>
            <a:pPr fontAlgn="base"/>
            <a:r>
              <a:rPr lang="en-US" dirty="0"/>
              <a:t>void </a:t>
            </a:r>
            <a:r>
              <a:rPr lang="en-US" dirty="0" err="1"/>
              <a:t>emptyValues</a:t>
            </a:r>
            <a:r>
              <a:rPr lang="en-US" dirty="0"/>
              <a:t>() { // perform assertions against empty values } </a:t>
            </a:r>
          </a:p>
          <a:p>
            <a:pPr fontAlgn="base"/>
            <a:r>
              <a:rPr lang="en-US" dirty="0"/>
              <a:t>@Test </a:t>
            </a:r>
          </a:p>
          <a:p>
            <a:pPr fontAlgn="base"/>
            <a:r>
              <a:rPr lang="en-US" dirty="0"/>
              <a:t>@Order(3) </a:t>
            </a:r>
          </a:p>
          <a:p>
            <a:pPr fontAlgn="base"/>
            <a:r>
              <a:rPr lang="en-US" dirty="0"/>
              <a:t>void </a:t>
            </a:r>
            <a:r>
              <a:rPr lang="en-US" dirty="0" err="1"/>
              <a:t>validValues</a:t>
            </a:r>
            <a:r>
              <a:rPr lang="en-US" dirty="0"/>
              <a:t>() { // perform assertions against valid values }</a:t>
            </a:r>
          </a:p>
        </p:txBody>
      </p:sp>
    </p:spTree>
    <p:extLst>
      <p:ext uri="{BB962C8B-B14F-4D97-AF65-F5344CB8AC3E}">
        <p14:creationId xmlns:p14="http://schemas.microsoft.com/office/powerpoint/2010/main" val="373042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Instance Lifecycle</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endParaRPr lang="en-US" altLang="en-US" dirty="0"/>
          </a:p>
        </p:txBody>
      </p:sp>
      <p:sp>
        <p:nvSpPr>
          <p:cNvPr id="8" name="Rectangle 3">
            <a:extLst>
              <a:ext uri="{FF2B5EF4-FFF2-40B4-BE49-F238E27FC236}">
                <a16:creationId xmlns:a16="http://schemas.microsoft.com/office/drawing/2014/main" id="{73613F44-1961-A745-ABE9-5DAAE11FCFF8}"/>
              </a:ext>
            </a:extLst>
          </p:cNvPr>
          <p:cNvSpPr>
            <a:spLocks noChangeArrowheads="1"/>
          </p:cNvSpPr>
          <p:nvPr/>
        </p:nvSpPr>
        <p:spPr bwMode="auto">
          <a:xfrm>
            <a:off x="183600" y="973955"/>
            <a:ext cx="8820000"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r>
              <a:rPr lang="en-US" dirty="0"/>
              <a:t>In order to allow individual test methods to be executed in isolation and to avoid unexpected side effects due to mutable test instance state, JUnit creates a new instance of each test class before executing each test method</a:t>
            </a:r>
          </a:p>
          <a:p>
            <a:pPr eaLnBrk="1" hangingPunct="1">
              <a:spcBef>
                <a:spcPct val="20000"/>
              </a:spcBef>
              <a:buFont typeface="Arial" panose="020B0604020202020204" pitchFamily="34" charset="0"/>
              <a:buChar char="•"/>
            </a:pPr>
            <a:r>
              <a:rPr lang="en-US" dirty="0"/>
              <a:t>This "per-method" test instance lifecycle is the default behavior in JUnit Jupiter and is analogous to all previous versions of JUnit.</a:t>
            </a:r>
          </a:p>
          <a:p>
            <a:pPr eaLnBrk="1" hangingPunct="1">
              <a:spcBef>
                <a:spcPct val="20000"/>
              </a:spcBef>
              <a:buFont typeface="Arial" panose="020B0604020202020204" pitchFamily="34" charset="0"/>
              <a:buChar char="•"/>
            </a:pPr>
            <a:r>
              <a:rPr lang="en-US" altLang="en-US" sz="1600" dirty="0"/>
              <a:t>If you would prefer that JUnit Jupiter execute all test methods on the same test instance, annotate your test class with @</a:t>
            </a:r>
            <a:r>
              <a:rPr lang="en-US" altLang="en-US" sz="1600" dirty="0" err="1"/>
              <a:t>TestInstance</a:t>
            </a:r>
            <a:r>
              <a:rPr lang="en-US" altLang="en-US" sz="1600" dirty="0"/>
              <a:t>(</a:t>
            </a:r>
            <a:r>
              <a:rPr lang="en-US" altLang="en-US" sz="1600" dirty="0" err="1"/>
              <a:t>Lifecycle.PER_CLASS</a:t>
            </a:r>
            <a:r>
              <a:rPr lang="en-US" altLang="en-US" sz="1600" dirty="0"/>
              <a:t>). </a:t>
            </a:r>
          </a:p>
          <a:p>
            <a:pPr eaLnBrk="1" hangingPunct="1">
              <a:spcBef>
                <a:spcPct val="20000"/>
              </a:spcBef>
              <a:buFont typeface="Arial" panose="020B0604020202020204" pitchFamily="34" charset="0"/>
              <a:buChar char="•"/>
            </a:pPr>
            <a:r>
              <a:rPr lang="en-US" altLang="en-US" sz="1600" dirty="0"/>
              <a:t>When using this mode, a new test instance will be created once per test class. </a:t>
            </a:r>
          </a:p>
          <a:p>
            <a:pPr eaLnBrk="1" hangingPunct="1">
              <a:spcBef>
                <a:spcPct val="20000"/>
              </a:spcBef>
              <a:buFont typeface="Arial" panose="020B0604020202020204" pitchFamily="34" charset="0"/>
              <a:buChar char="•"/>
            </a:pPr>
            <a:r>
              <a:rPr lang="en-US" altLang="en-US" sz="1600" dirty="0"/>
              <a:t>Thus, if your test methods rely on state stored in instance variables, you may need to reset that state in @</a:t>
            </a:r>
            <a:r>
              <a:rPr lang="en-US" altLang="en-US" sz="1600" dirty="0" err="1"/>
              <a:t>BeforeEach</a:t>
            </a:r>
            <a:r>
              <a:rPr lang="en-US" altLang="en-US" sz="1600" dirty="0"/>
              <a:t> or @</a:t>
            </a:r>
            <a:r>
              <a:rPr lang="en-US" altLang="en-US" sz="1600" dirty="0" err="1"/>
              <a:t>AfterEach</a:t>
            </a:r>
            <a:r>
              <a:rPr lang="en-US" altLang="en-US" sz="1600" dirty="0"/>
              <a:t> methods.</a:t>
            </a:r>
          </a:p>
        </p:txBody>
      </p:sp>
    </p:spTree>
    <p:extLst>
      <p:ext uri="{BB962C8B-B14F-4D97-AF65-F5344CB8AC3E}">
        <p14:creationId xmlns:p14="http://schemas.microsoft.com/office/powerpoint/2010/main" val="137096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Repeated Test</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endParaRPr lang="en-US" altLang="en-US" dirty="0"/>
          </a:p>
        </p:txBody>
      </p:sp>
      <p:sp>
        <p:nvSpPr>
          <p:cNvPr id="8" name="Rectangle 3">
            <a:extLst>
              <a:ext uri="{FF2B5EF4-FFF2-40B4-BE49-F238E27FC236}">
                <a16:creationId xmlns:a16="http://schemas.microsoft.com/office/drawing/2014/main" id="{73613F44-1961-A745-ABE9-5DAAE11FCFF8}"/>
              </a:ext>
            </a:extLst>
          </p:cNvPr>
          <p:cNvSpPr>
            <a:spLocks noChangeArrowheads="1"/>
          </p:cNvSpPr>
          <p:nvPr/>
        </p:nvSpPr>
        <p:spPr bwMode="auto">
          <a:xfrm>
            <a:off x="183600" y="973955"/>
            <a:ext cx="8820000"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r>
              <a:rPr lang="en-US" altLang="en-US" dirty="0"/>
              <a:t>Unit 5 @</a:t>
            </a:r>
            <a:r>
              <a:rPr lang="en-US" altLang="en-US" dirty="0" err="1"/>
              <a:t>RepeatedTest</a:t>
            </a:r>
            <a:r>
              <a:rPr lang="en-US" altLang="en-US" dirty="0"/>
              <a:t> annotation enable to write repeatable test templates which could be run multiple times. The frequency can be configured as parameter to @</a:t>
            </a:r>
            <a:r>
              <a:rPr lang="en-US" altLang="en-US" dirty="0" err="1"/>
              <a:t>RepeatedTest</a:t>
            </a:r>
            <a:r>
              <a:rPr lang="en-US" altLang="en-US" dirty="0"/>
              <a:t> annotation.</a:t>
            </a:r>
          </a:p>
          <a:p>
            <a:pPr eaLnBrk="1" hangingPunct="1">
              <a:spcBef>
                <a:spcPct val="20000"/>
              </a:spcBef>
              <a:buFont typeface="Arial" panose="020B0604020202020204" pitchFamily="34" charset="0"/>
              <a:buChar char="•"/>
            </a:pPr>
            <a:r>
              <a:rPr lang="en-US" altLang="en-US" dirty="0"/>
              <a:t>Please note that each invocation of a repeated test behaves like the execution of a regular @Test method with full support for the same lifecycle callbacks and extensions. </a:t>
            </a:r>
          </a:p>
          <a:p>
            <a:pPr eaLnBrk="1" hangingPunct="1">
              <a:spcBef>
                <a:spcPct val="20000"/>
              </a:spcBef>
              <a:buFont typeface="Arial" panose="020B0604020202020204" pitchFamily="34" charset="0"/>
              <a:buChar char="•"/>
            </a:pPr>
            <a:r>
              <a:rPr lang="en-US" altLang="en-US" dirty="0"/>
              <a:t>It means that @</a:t>
            </a:r>
            <a:r>
              <a:rPr lang="en-US" altLang="en-US" dirty="0" err="1"/>
              <a:t>BeforeEach</a:t>
            </a:r>
            <a:r>
              <a:rPr lang="en-US" altLang="en-US" dirty="0"/>
              <a:t> and @</a:t>
            </a:r>
            <a:r>
              <a:rPr lang="en-US" altLang="en-US" dirty="0" err="1"/>
              <a:t>AfterEach</a:t>
            </a:r>
            <a:r>
              <a:rPr lang="en-US" altLang="en-US" dirty="0"/>
              <a:t> annotated methods will be invoked where they fit in test life cycle, for each individual invocation.</a:t>
            </a:r>
            <a:br>
              <a:rPr lang="en-US" altLang="en-US" dirty="0"/>
            </a:br>
            <a:endParaRPr lang="en-US" altLang="en-US" dirty="0"/>
          </a:p>
        </p:txBody>
      </p:sp>
      <p:sp>
        <p:nvSpPr>
          <p:cNvPr id="7" name="Rectangle 6">
            <a:extLst>
              <a:ext uri="{FF2B5EF4-FFF2-40B4-BE49-F238E27FC236}">
                <a16:creationId xmlns:a16="http://schemas.microsoft.com/office/drawing/2014/main" id="{0612722B-0D0F-C141-B194-B2588C079AA9}"/>
              </a:ext>
            </a:extLst>
          </p:cNvPr>
          <p:cNvSpPr/>
          <p:nvPr/>
        </p:nvSpPr>
        <p:spPr>
          <a:xfrm>
            <a:off x="448133" y="3630620"/>
            <a:ext cx="8430108" cy="1754326"/>
          </a:xfrm>
          <a:prstGeom prst="rect">
            <a:avLst/>
          </a:prstGeom>
          <a:ln>
            <a:solidFill>
              <a:schemeClr val="accent1"/>
            </a:solidFill>
          </a:ln>
        </p:spPr>
        <p:txBody>
          <a:bodyPr wrap="square">
            <a:spAutoFit/>
          </a:bodyPr>
          <a:lstStyle/>
          <a:p>
            <a:pPr fontAlgn="base"/>
            <a:r>
              <a:rPr lang="en-US" dirty="0"/>
              <a:t>@DisplayName("Add operation test")</a:t>
            </a:r>
          </a:p>
          <a:p>
            <a:pPr fontAlgn="base"/>
            <a:r>
              <a:rPr lang="en-US" dirty="0"/>
              <a:t>@</a:t>
            </a:r>
            <a:r>
              <a:rPr lang="en-US" dirty="0" err="1"/>
              <a:t>RepeatedTest</a:t>
            </a:r>
            <a:r>
              <a:rPr lang="en-US" dirty="0"/>
              <a:t>(5)</a:t>
            </a:r>
          </a:p>
          <a:p>
            <a:pPr fontAlgn="base"/>
            <a:r>
              <a:rPr lang="en-US" dirty="0"/>
              <a:t>void </a:t>
            </a:r>
            <a:r>
              <a:rPr lang="en-US" dirty="0" err="1"/>
              <a:t>addNumber</a:t>
            </a:r>
            <a:r>
              <a:rPr lang="en-US" dirty="0"/>
              <a:t>(</a:t>
            </a:r>
            <a:r>
              <a:rPr lang="en-US" dirty="0" err="1"/>
              <a:t>TestInfo</a:t>
            </a:r>
            <a:r>
              <a:rPr lang="en-US" dirty="0"/>
              <a:t> </a:t>
            </a:r>
            <a:r>
              <a:rPr lang="en-US" dirty="0" err="1"/>
              <a:t>testInfo</a:t>
            </a:r>
            <a:r>
              <a:rPr lang="en-US" dirty="0"/>
              <a:t>) {</a:t>
            </a:r>
          </a:p>
          <a:p>
            <a:pPr fontAlgn="base"/>
            <a:r>
              <a:rPr lang="en-US" dirty="0"/>
              <a:t>    Calculator calculator = new Calculator();</a:t>
            </a:r>
          </a:p>
          <a:p>
            <a:pPr fontAlgn="base"/>
            <a:r>
              <a:rPr lang="en-US" dirty="0"/>
              <a:t>    </a:t>
            </a:r>
            <a:r>
              <a:rPr lang="en-US" dirty="0" err="1"/>
              <a:t>Assertions.assertEquals</a:t>
            </a:r>
            <a:r>
              <a:rPr lang="en-US" dirty="0"/>
              <a:t>(2, </a:t>
            </a:r>
            <a:r>
              <a:rPr lang="en-US" dirty="0" err="1"/>
              <a:t>calculator.add</a:t>
            </a:r>
            <a:r>
              <a:rPr lang="en-US" dirty="0"/>
              <a:t>(1, 1), "1 + 1 should equal 2");</a:t>
            </a:r>
          </a:p>
          <a:p>
            <a:pPr fontAlgn="base"/>
            <a:r>
              <a:rPr lang="en-US" dirty="0"/>
              <a:t>}</a:t>
            </a:r>
          </a:p>
        </p:txBody>
      </p:sp>
    </p:spTree>
    <p:extLst>
      <p:ext uri="{BB962C8B-B14F-4D97-AF65-F5344CB8AC3E}">
        <p14:creationId xmlns:p14="http://schemas.microsoft.com/office/powerpoint/2010/main" val="145697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Repetition Info</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endParaRPr lang="en-US" altLang="en-US" dirty="0"/>
          </a:p>
        </p:txBody>
      </p:sp>
      <p:sp>
        <p:nvSpPr>
          <p:cNvPr id="8" name="Rectangle 3">
            <a:extLst>
              <a:ext uri="{FF2B5EF4-FFF2-40B4-BE49-F238E27FC236}">
                <a16:creationId xmlns:a16="http://schemas.microsoft.com/office/drawing/2014/main" id="{73613F44-1961-A745-ABE9-5DAAE11FCFF8}"/>
              </a:ext>
            </a:extLst>
          </p:cNvPr>
          <p:cNvSpPr>
            <a:spLocks noChangeArrowheads="1"/>
          </p:cNvSpPr>
          <p:nvPr/>
        </p:nvSpPr>
        <p:spPr bwMode="auto">
          <a:xfrm>
            <a:off x="183600" y="973955"/>
            <a:ext cx="8820000"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r>
              <a:rPr lang="en-US" altLang="en-US" dirty="0" err="1"/>
              <a:t>RepetitionInfo</a:t>
            </a:r>
            <a:r>
              <a:rPr lang="en-US" altLang="en-US" dirty="0"/>
              <a:t> is used to inject information about the current repetition of a repeated test into @</a:t>
            </a:r>
            <a:r>
              <a:rPr lang="en-US" altLang="en-US" dirty="0" err="1"/>
              <a:t>RepeatedTest</a:t>
            </a:r>
            <a:r>
              <a:rPr lang="en-US" altLang="en-US" dirty="0"/>
              <a:t>, @</a:t>
            </a:r>
            <a:r>
              <a:rPr lang="en-US" altLang="en-US" dirty="0" err="1"/>
              <a:t>BeforeEach</a:t>
            </a:r>
            <a:r>
              <a:rPr lang="en-US" altLang="en-US" dirty="0"/>
              <a:t>, and @</a:t>
            </a:r>
            <a:r>
              <a:rPr lang="en-US" altLang="en-US" dirty="0" err="1"/>
              <a:t>AfterEach</a:t>
            </a:r>
            <a:r>
              <a:rPr lang="en-US" altLang="en-US" dirty="0"/>
              <a:t> methods.</a:t>
            </a:r>
          </a:p>
        </p:txBody>
      </p:sp>
      <p:sp>
        <p:nvSpPr>
          <p:cNvPr id="7" name="Rectangle 6">
            <a:extLst>
              <a:ext uri="{FF2B5EF4-FFF2-40B4-BE49-F238E27FC236}">
                <a16:creationId xmlns:a16="http://schemas.microsoft.com/office/drawing/2014/main" id="{0612722B-0D0F-C141-B194-B2588C079AA9}"/>
              </a:ext>
            </a:extLst>
          </p:cNvPr>
          <p:cNvSpPr/>
          <p:nvPr/>
        </p:nvSpPr>
        <p:spPr>
          <a:xfrm>
            <a:off x="378546" y="1772816"/>
            <a:ext cx="8430108" cy="4924425"/>
          </a:xfrm>
          <a:prstGeom prst="rect">
            <a:avLst/>
          </a:prstGeom>
          <a:ln>
            <a:solidFill>
              <a:schemeClr val="accent1"/>
            </a:solidFill>
          </a:ln>
        </p:spPr>
        <p:txBody>
          <a:bodyPr wrap="square">
            <a:spAutoFit/>
          </a:bodyPr>
          <a:lstStyle/>
          <a:p>
            <a:pPr fontAlgn="base"/>
            <a:r>
              <a:rPr lang="en-US" sz="1600" dirty="0"/>
              <a:t> @</a:t>
            </a:r>
            <a:r>
              <a:rPr lang="en-US" sz="1600" dirty="0" err="1"/>
              <a:t>BeforeEach</a:t>
            </a:r>
            <a:endParaRPr lang="en-US" sz="1600" dirty="0"/>
          </a:p>
          <a:p>
            <a:pPr fontAlgn="base"/>
            <a:r>
              <a:rPr lang="en-US" sz="1600" dirty="0"/>
              <a:t>    public void </a:t>
            </a:r>
            <a:r>
              <a:rPr lang="en-US" sz="1600" dirty="0" err="1"/>
              <a:t>initEach</a:t>
            </a:r>
            <a:r>
              <a:rPr lang="en-US" sz="1600" dirty="0"/>
              <a:t>(</a:t>
            </a:r>
            <a:r>
              <a:rPr lang="en-US" sz="1600" dirty="0" err="1"/>
              <a:t>RepetitionInfo</a:t>
            </a:r>
            <a:r>
              <a:rPr lang="en-US" sz="1600" dirty="0"/>
              <a:t> info){</a:t>
            </a:r>
          </a:p>
          <a:p>
            <a:pPr fontAlgn="base"/>
            <a:r>
              <a:rPr lang="en-US" sz="1600" dirty="0"/>
              <a:t>        </a:t>
            </a:r>
            <a:r>
              <a:rPr lang="en-US" sz="1600" dirty="0" err="1"/>
              <a:t>int</a:t>
            </a:r>
            <a:r>
              <a:rPr lang="en-US" sz="1600" dirty="0"/>
              <a:t> </a:t>
            </a:r>
            <a:r>
              <a:rPr lang="en-US" sz="1600" dirty="0" err="1"/>
              <a:t>currentRepetition</a:t>
            </a:r>
            <a:r>
              <a:rPr lang="en-US" sz="1600" dirty="0"/>
              <a:t> = </a:t>
            </a:r>
            <a:r>
              <a:rPr lang="en-US" sz="1600" dirty="0" err="1"/>
              <a:t>info.getCurrentRepetition</a:t>
            </a:r>
            <a:r>
              <a:rPr lang="en-US" sz="1600" dirty="0"/>
              <a:t>();</a:t>
            </a:r>
          </a:p>
          <a:p>
            <a:pPr fontAlgn="base"/>
            <a:r>
              <a:rPr lang="en-US" sz="1600" dirty="0"/>
              <a:t>        </a:t>
            </a:r>
            <a:r>
              <a:rPr lang="en-US" sz="1600" dirty="0" err="1"/>
              <a:t>int</a:t>
            </a:r>
            <a:r>
              <a:rPr lang="en-US" sz="1600" dirty="0"/>
              <a:t> </a:t>
            </a:r>
            <a:r>
              <a:rPr lang="en-US" sz="1600" dirty="0" err="1"/>
              <a:t>totalRepetitions</a:t>
            </a:r>
            <a:r>
              <a:rPr lang="en-US" sz="1600" dirty="0"/>
              <a:t> = </a:t>
            </a:r>
            <a:r>
              <a:rPr lang="en-US" sz="1600" dirty="0" err="1"/>
              <a:t>info.getTotalRepetitions</a:t>
            </a:r>
            <a:r>
              <a:rPr lang="en-US" sz="1600" dirty="0"/>
              <a:t>();</a:t>
            </a:r>
          </a:p>
          <a:p>
            <a:pPr fontAlgn="base"/>
            <a:r>
              <a:rPr lang="en-US" sz="1600" dirty="0"/>
              <a:t>        //Use information as needed</a:t>
            </a:r>
          </a:p>
          <a:p>
            <a:pPr fontAlgn="base"/>
            <a:r>
              <a:rPr lang="en-US" sz="1600" dirty="0"/>
              <a:t>    }</a:t>
            </a:r>
          </a:p>
          <a:p>
            <a:pPr fontAlgn="base"/>
            <a:r>
              <a:rPr lang="en-US" sz="1600" dirty="0"/>
              <a:t>    @DisplayName("Add operation test")</a:t>
            </a:r>
          </a:p>
          <a:p>
            <a:pPr fontAlgn="base"/>
            <a:r>
              <a:rPr lang="en-US" sz="1600" dirty="0"/>
              <a:t>    @</a:t>
            </a:r>
            <a:r>
              <a:rPr lang="en-US" sz="1600" dirty="0" err="1"/>
              <a:t>RepeatedTest</a:t>
            </a:r>
            <a:r>
              <a:rPr lang="en-US" sz="1600" dirty="0"/>
              <a:t>(value = 5, name="{</a:t>
            </a:r>
            <a:r>
              <a:rPr lang="en-US" sz="1600" dirty="0" err="1"/>
              <a:t>displayName</a:t>
            </a:r>
            <a:r>
              <a:rPr lang="en-US" sz="1600" dirty="0"/>
              <a:t>} :: repetition {</a:t>
            </a:r>
            <a:r>
              <a:rPr lang="en-US" sz="1600" dirty="0" err="1"/>
              <a:t>currentRepetition</a:t>
            </a:r>
            <a:r>
              <a:rPr lang="en-US" sz="1600" dirty="0"/>
              <a:t>} of {</a:t>
            </a:r>
            <a:r>
              <a:rPr lang="en-US" sz="1600" dirty="0" err="1"/>
              <a:t>totalRepetitions</a:t>
            </a:r>
            <a:r>
              <a:rPr lang="en-US" sz="1600" dirty="0"/>
              <a:t>}")</a:t>
            </a:r>
          </a:p>
          <a:p>
            <a:pPr fontAlgn="base"/>
            <a:r>
              <a:rPr lang="en-US" sz="1600" dirty="0"/>
              <a:t>    void </a:t>
            </a:r>
            <a:r>
              <a:rPr lang="en-US" sz="1600" dirty="0" err="1"/>
              <a:t>addNumber</a:t>
            </a:r>
            <a:r>
              <a:rPr lang="en-US" sz="1600" dirty="0"/>
              <a:t>(</a:t>
            </a:r>
            <a:r>
              <a:rPr lang="en-US" sz="1600" dirty="0" err="1"/>
              <a:t>TestInfo</a:t>
            </a:r>
            <a:r>
              <a:rPr lang="en-US" sz="1600" dirty="0"/>
              <a:t> </a:t>
            </a:r>
            <a:r>
              <a:rPr lang="en-US" sz="1600" dirty="0" err="1"/>
              <a:t>testInfo</a:t>
            </a:r>
            <a:r>
              <a:rPr lang="en-US" sz="1600" dirty="0"/>
              <a:t>) {</a:t>
            </a:r>
          </a:p>
          <a:p>
            <a:pPr fontAlgn="base"/>
            <a:r>
              <a:rPr lang="en-US" sz="1600" dirty="0"/>
              <a:t>        Calculator calculator = new Calculator();</a:t>
            </a:r>
          </a:p>
          <a:p>
            <a:pPr fontAlgn="base"/>
            <a:r>
              <a:rPr lang="en-US" sz="1600" dirty="0"/>
              <a:t>        </a:t>
            </a:r>
            <a:r>
              <a:rPr lang="en-US" sz="1600" dirty="0" err="1"/>
              <a:t>Assertions.assertEquals</a:t>
            </a:r>
            <a:r>
              <a:rPr lang="en-US" sz="1600" dirty="0"/>
              <a:t>(2, </a:t>
            </a:r>
            <a:r>
              <a:rPr lang="en-US" sz="1600" dirty="0" err="1"/>
              <a:t>calculator.add</a:t>
            </a:r>
            <a:r>
              <a:rPr lang="en-US" sz="1600" dirty="0"/>
              <a:t>(1, 1), "1 + 1 should equal 2");</a:t>
            </a:r>
          </a:p>
          <a:p>
            <a:pPr fontAlgn="base"/>
            <a:r>
              <a:rPr lang="en-US" sz="1600" dirty="0"/>
              <a:t>    }</a:t>
            </a:r>
          </a:p>
          <a:p>
            <a:pPr fontAlgn="base"/>
            <a:r>
              <a:rPr lang="en-US" sz="1600" dirty="0"/>
              <a:t>    @</a:t>
            </a:r>
            <a:r>
              <a:rPr lang="en-US" sz="1600" dirty="0" err="1"/>
              <a:t>AfterEach</a:t>
            </a:r>
            <a:endParaRPr lang="en-US" sz="1600" dirty="0"/>
          </a:p>
          <a:p>
            <a:pPr fontAlgn="base"/>
            <a:r>
              <a:rPr lang="en-US" sz="1600" dirty="0"/>
              <a:t>    public void </a:t>
            </a:r>
            <a:r>
              <a:rPr lang="en-US" sz="1600" dirty="0" err="1"/>
              <a:t>cleanUpEach</a:t>
            </a:r>
            <a:r>
              <a:rPr lang="en-US" sz="1600" dirty="0"/>
              <a:t>(</a:t>
            </a:r>
            <a:r>
              <a:rPr lang="en-US" sz="1600" dirty="0" err="1"/>
              <a:t>RepetitionInfo</a:t>
            </a:r>
            <a:r>
              <a:rPr lang="en-US" sz="1600" dirty="0"/>
              <a:t> info){</a:t>
            </a:r>
          </a:p>
          <a:p>
            <a:pPr fontAlgn="base"/>
            <a:r>
              <a:rPr lang="en-US" sz="1600" dirty="0"/>
              <a:t>        </a:t>
            </a:r>
            <a:r>
              <a:rPr lang="en-US" sz="1600" dirty="0" err="1"/>
              <a:t>int</a:t>
            </a:r>
            <a:r>
              <a:rPr lang="en-US" sz="1600" dirty="0"/>
              <a:t> </a:t>
            </a:r>
            <a:r>
              <a:rPr lang="en-US" sz="1600" dirty="0" err="1"/>
              <a:t>currentRepetition</a:t>
            </a:r>
            <a:r>
              <a:rPr lang="en-US" sz="1600" dirty="0"/>
              <a:t> = </a:t>
            </a:r>
            <a:r>
              <a:rPr lang="en-US" sz="1600" dirty="0" err="1"/>
              <a:t>info.getCurrentRepetition</a:t>
            </a:r>
            <a:r>
              <a:rPr lang="en-US" sz="1600" dirty="0"/>
              <a:t>();</a:t>
            </a:r>
          </a:p>
          <a:p>
            <a:pPr fontAlgn="base"/>
            <a:r>
              <a:rPr lang="en-US" sz="1600" dirty="0"/>
              <a:t>        </a:t>
            </a:r>
            <a:r>
              <a:rPr lang="en-US" sz="1600" dirty="0" err="1"/>
              <a:t>int</a:t>
            </a:r>
            <a:r>
              <a:rPr lang="en-US" sz="1600" dirty="0"/>
              <a:t> </a:t>
            </a:r>
            <a:r>
              <a:rPr lang="en-US" sz="1600" dirty="0" err="1"/>
              <a:t>totalRepetitions</a:t>
            </a:r>
            <a:r>
              <a:rPr lang="en-US" sz="1600" dirty="0"/>
              <a:t> = </a:t>
            </a:r>
            <a:r>
              <a:rPr lang="en-US" sz="1600" dirty="0" err="1"/>
              <a:t>info.getTotalRepetitions</a:t>
            </a:r>
            <a:r>
              <a:rPr lang="en-US" sz="1600" dirty="0"/>
              <a:t>();</a:t>
            </a:r>
          </a:p>
          <a:p>
            <a:pPr fontAlgn="base"/>
            <a:r>
              <a:rPr lang="en-US" sz="1600" dirty="0"/>
              <a:t>        //Use information as needed</a:t>
            </a:r>
          </a:p>
          <a:p>
            <a:pPr fontAlgn="base"/>
            <a:r>
              <a:rPr lang="en-US" sz="1600" dirty="0"/>
              <a:t>    }</a:t>
            </a:r>
          </a:p>
        </p:txBody>
      </p:sp>
    </p:spTree>
    <p:extLst>
      <p:ext uri="{BB962C8B-B14F-4D97-AF65-F5344CB8AC3E}">
        <p14:creationId xmlns:p14="http://schemas.microsoft.com/office/powerpoint/2010/main" val="299394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Tags</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endParaRPr lang="en-US" altLang="en-US" dirty="0"/>
          </a:p>
        </p:txBody>
      </p:sp>
      <p:sp>
        <p:nvSpPr>
          <p:cNvPr id="8" name="Rectangle 3">
            <a:extLst>
              <a:ext uri="{FF2B5EF4-FFF2-40B4-BE49-F238E27FC236}">
                <a16:creationId xmlns:a16="http://schemas.microsoft.com/office/drawing/2014/main" id="{73613F44-1961-A745-ABE9-5DAAE11FCFF8}"/>
              </a:ext>
            </a:extLst>
          </p:cNvPr>
          <p:cNvSpPr>
            <a:spLocks noChangeArrowheads="1"/>
          </p:cNvSpPr>
          <p:nvPr/>
        </p:nvSpPr>
        <p:spPr bwMode="auto">
          <a:xfrm>
            <a:off x="183600" y="973955"/>
            <a:ext cx="8820000"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r>
              <a:rPr lang="en-US" altLang="en-US" sz="1600" dirty="0"/>
              <a:t>JUnit 5 @Tag can be used to filter testcases from test plans. </a:t>
            </a:r>
          </a:p>
          <a:p>
            <a:pPr eaLnBrk="1" hangingPunct="1">
              <a:spcBef>
                <a:spcPct val="20000"/>
              </a:spcBef>
              <a:buFont typeface="Arial" panose="020B0604020202020204" pitchFamily="34" charset="0"/>
              <a:buChar char="•"/>
            </a:pPr>
            <a:r>
              <a:rPr lang="en-US" altLang="en-US" sz="1600" dirty="0"/>
              <a:t>It can help in create multiple different test plans for different environments, different use-cases or any specific requirement. </a:t>
            </a:r>
          </a:p>
          <a:p>
            <a:pPr eaLnBrk="1" hangingPunct="1">
              <a:spcBef>
                <a:spcPct val="20000"/>
              </a:spcBef>
              <a:buFont typeface="Arial" panose="020B0604020202020204" pitchFamily="34" charset="0"/>
              <a:buChar char="•"/>
            </a:pPr>
            <a:r>
              <a:rPr lang="en-US" altLang="en-US" sz="1600" dirty="0"/>
              <a:t>You can execute set of tests by including only those tagged tests in test plan OR by excluding other tests from test plan.</a:t>
            </a:r>
          </a:p>
          <a:p>
            <a:pPr eaLnBrk="1" hangingPunct="1">
              <a:spcBef>
                <a:spcPct val="20000"/>
              </a:spcBef>
              <a:buFont typeface="Arial" panose="020B0604020202020204" pitchFamily="34" charset="0"/>
              <a:buChar char="•"/>
            </a:pPr>
            <a:r>
              <a:rPr lang="en-US" altLang="en-US" sz="1600" dirty="0"/>
              <a:t>apply the @Tag annotation on test class or test method or both</a:t>
            </a:r>
          </a:p>
          <a:p>
            <a:pPr eaLnBrk="1" hangingPunct="1">
              <a:spcBef>
                <a:spcPct val="20000"/>
              </a:spcBef>
              <a:buFont typeface="Arial" panose="020B0604020202020204" pitchFamily="34" charset="0"/>
              <a:buChar char="•"/>
            </a:pPr>
            <a:endParaRPr lang="en-US" altLang="en-US" sz="1600" dirty="0"/>
          </a:p>
          <a:p>
            <a:pPr eaLnBrk="1" hangingPunct="1">
              <a:spcBef>
                <a:spcPct val="20000"/>
              </a:spcBef>
              <a:buFont typeface="Arial" panose="020B0604020202020204" pitchFamily="34" charset="0"/>
              <a:buChar char="•"/>
            </a:pPr>
            <a:endParaRPr lang="en-US" altLang="en-US" sz="1600" dirty="0"/>
          </a:p>
          <a:p>
            <a:pPr eaLnBrk="1" hangingPunct="1">
              <a:spcBef>
                <a:spcPct val="20000"/>
              </a:spcBef>
              <a:buFont typeface="Arial" panose="020B0604020202020204" pitchFamily="34" charset="0"/>
              <a:buChar char="•"/>
            </a:pPr>
            <a:endParaRPr lang="en-US" altLang="en-US" sz="1600" dirty="0"/>
          </a:p>
          <a:p>
            <a:pPr eaLnBrk="1" hangingPunct="1">
              <a:spcBef>
                <a:spcPct val="20000"/>
              </a:spcBef>
              <a:buFont typeface="Arial" panose="020B0604020202020204" pitchFamily="34" charset="0"/>
              <a:buChar char="•"/>
            </a:pPr>
            <a:endParaRPr lang="en-US" altLang="en-US" sz="1600" dirty="0"/>
          </a:p>
          <a:p>
            <a:pPr eaLnBrk="1" hangingPunct="1">
              <a:spcBef>
                <a:spcPct val="20000"/>
              </a:spcBef>
              <a:buFont typeface="Arial" panose="020B0604020202020204" pitchFamily="34" charset="0"/>
              <a:buChar char="•"/>
            </a:pPr>
            <a:endParaRPr lang="en-US" altLang="en-US" sz="1600" dirty="0"/>
          </a:p>
          <a:p>
            <a:pPr eaLnBrk="1" hangingPunct="1">
              <a:spcBef>
                <a:spcPct val="20000"/>
              </a:spcBef>
              <a:buFont typeface="Arial" panose="020B0604020202020204" pitchFamily="34" charset="0"/>
              <a:buChar char="•"/>
            </a:pPr>
            <a:endParaRPr lang="en-US" altLang="en-US" sz="1600" dirty="0"/>
          </a:p>
          <a:p>
            <a:pPr eaLnBrk="1" hangingPunct="1">
              <a:spcBef>
                <a:spcPct val="20000"/>
              </a:spcBef>
              <a:buFont typeface="Arial" panose="020B0604020202020204" pitchFamily="34" charset="0"/>
              <a:buChar char="•"/>
            </a:pPr>
            <a:endParaRPr lang="en-US" altLang="en-US" sz="1600" dirty="0"/>
          </a:p>
          <a:p>
            <a:pPr eaLnBrk="1" hangingPunct="1">
              <a:spcBef>
                <a:spcPct val="20000"/>
              </a:spcBef>
              <a:buFont typeface="Arial" panose="020B0604020202020204" pitchFamily="34" charset="0"/>
              <a:buChar char="•"/>
            </a:pPr>
            <a:r>
              <a:rPr lang="en-US" altLang="en-US" sz="1600" dirty="0"/>
              <a:t>apply multiple tags on single test case as well, so that you can include it in multiple test plans.</a:t>
            </a:r>
          </a:p>
        </p:txBody>
      </p:sp>
      <p:sp>
        <p:nvSpPr>
          <p:cNvPr id="7" name="Rectangle 6">
            <a:extLst>
              <a:ext uri="{FF2B5EF4-FFF2-40B4-BE49-F238E27FC236}">
                <a16:creationId xmlns:a16="http://schemas.microsoft.com/office/drawing/2014/main" id="{0612722B-0D0F-C141-B194-B2588C079AA9}"/>
              </a:ext>
            </a:extLst>
          </p:cNvPr>
          <p:cNvSpPr/>
          <p:nvPr/>
        </p:nvSpPr>
        <p:spPr>
          <a:xfrm>
            <a:off x="573492" y="2787402"/>
            <a:ext cx="8430108" cy="1754326"/>
          </a:xfrm>
          <a:prstGeom prst="rect">
            <a:avLst/>
          </a:prstGeom>
          <a:ln>
            <a:solidFill>
              <a:schemeClr val="accent1"/>
            </a:solidFill>
          </a:ln>
        </p:spPr>
        <p:txBody>
          <a:bodyPr wrap="square">
            <a:spAutoFit/>
          </a:bodyPr>
          <a:lstStyle/>
          <a:p>
            <a:pPr fontAlgn="base"/>
            <a:r>
              <a:rPr lang="en-US" dirty="0"/>
              <a:t>@Tag("development")</a:t>
            </a:r>
          </a:p>
          <a:p>
            <a:pPr fontAlgn="base"/>
            <a:r>
              <a:rPr lang="en-US" dirty="0"/>
              <a:t>public class </a:t>
            </a:r>
            <a:r>
              <a:rPr lang="en-US" dirty="0" err="1"/>
              <a:t>ClassATest</a:t>
            </a:r>
            <a:r>
              <a:rPr lang="en-US" dirty="0"/>
              <a:t>{</a:t>
            </a:r>
          </a:p>
          <a:p>
            <a:pPr fontAlgn="base"/>
            <a:r>
              <a:rPr lang="en-US" dirty="0"/>
              <a:t>    @Test</a:t>
            </a:r>
          </a:p>
          <a:p>
            <a:pPr fontAlgn="base"/>
            <a:r>
              <a:rPr lang="en-US" dirty="0"/>
              <a:t>    @Tag("</a:t>
            </a:r>
            <a:r>
              <a:rPr lang="en-US" dirty="0" err="1"/>
              <a:t>userManagement</a:t>
            </a:r>
            <a:r>
              <a:rPr lang="en-US" dirty="0"/>
              <a:t>")</a:t>
            </a:r>
          </a:p>
          <a:p>
            <a:pPr fontAlgn="base"/>
            <a:r>
              <a:rPr lang="en-US" dirty="0"/>
              <a:t>    void </a:t>
            </a:r>
            <a:r>
              <a:rPr lang="en-US" dirty="0" err="1"/>
              <a:t>testCaseA</a:t>
            </a:r>
            <a:r>
              <a:rPr lang="en-US" dirty="0"/>
              <a:t>(</a:t>
            </a:r>
            <a:r>
              <a:rPr lang="en-US" dirty="0" err="1"/>
              <a:t>TestInfo</a:t>
            </a:r>
            <a:r>
              <a:rPr lang="en-US" dirty="0"/>
              <a:t> </a:t>
            </a:r>
            <a:r>
              <a:rPr lang="en-US" dirty="0" err="1"/>
              <a:t>testInfo</a:t>
            </a:r>
            <a:r>
              <a:rPr lang="en-US" dirty="0"/>
              <a:t>) {}</a:t>
            </a:r>
          </a:p>
          <a:p>
            <a:pPr fontAlgn="base"/>
            <a:r>
              <a:rPr lang="en-US" dirty="0"/>
              <a:t>}</a:t>
            </a:r>
          </a:p>
        </p:txBody>
      </p:sp>
      <p:sp>
        <p:nvSpPr>
          <p:cNvPr id="2" name="Rectangle 1">
            <a:extLst>
              <a:ext uri="{FF2B5EF4-FFF2-40B4-BE49-F238E27FC236}">
                <a16:creationId xmlns:a16="http://schemas.microsoft.com/office/drawing/2014/main" id="{1934B1C2-1BBE-8E4C-9C1F-1A043D09D402}"/>
              </a:ext>
            </a:extLst>
          </p:cNvPr>
          <p:cNvSpPr/>
          <p:nvPr/>
        </p:nvSpPr>
        <p:spPr>
          <a:xfrm>
            <a:off x="2123728" y="4981515"/>
            <a:ext cx="4572000" cy="1477328"/>
          </a:xfrm>
          <a:prstGeom prst="rect">
            <a:avLst/>
          </a:prstGeom>
          <a:ln>
            <a:solidFill>
              <a:schemeClr val="accent1"/>
            </a:solidFill>
          </a:ln>
        </p:spPr>
        <p:txBody>
          <a:bodyPr>
            <a:spAutoFit/>
          </a:bodyPr>
          <a:lstStyle/>
          <a:p>
            <a:pPr fontAlgn="base"/>
            <a:r>
              <a:rPr lang="en-US" dirty="0">
                <a:solidFill>
                  <a:srgbClr val="212121"/>
                </a:solidFill>
                <a:latin typeface="Droid Sans Mono"/>
              </a:rPr>
              <a:t>@Test</a:t>
            </a:r>
          </a:p>
          <a:p>
            <a:pPr fontAlgn="base"/>
            <a:r>
              <a:rPr lang="en-US" dirty="0">
                <a:solidFill>
                  <a:srgbClr val="212121"/>
                </a:solidFill>
                <a:latin typeface="Droid Sans Mono"/>
              </a:rPr>
              <a:t>    @Tag("development")</a:t>
            </a:r>
          </a:p>
          <a:p>
            <a:pPr fontAlgn="base"/>
            <a:r>
              <a:rPr lang="en-US" dirty="0">
                <a:solidFill>
                  <a:srgbClr val="212121"/>
                </a:solidFill>
                <a:latin typeface="Droid Sans Mono"/>
              </a:rPr>
              <a:t>    @Tag("production")</a:t>
            </a:r>
          </a:p>
          <a:p>
            <a:pPr fontAlgn="base"/>
            <a:r>
              <a:rPr lang="en-US" dirty="0">
                <a:solidFill>
                  <a:srgbClr val="212121"/>
                </a:solidFill>
                <a:latin typeface="Droid Sans Mono"/>
              </a:rPr>
              <a:t>    void </a:t>
            </a:r>
            <a:r>
              <a:rPr lang="en-US" dirty="0" err="1">
                <a:solidFill>
                  <a:srgbClr val="212121"/>
                </a:solidFill>
                <a:latin typeface="Droid Sans Mono"/>
              </a:rPr>
              <a:t>testCaseA</a:t>
            </a:r>
            <a:r>
              <a:rPr lang="en-US" dirty="0">
                <a:solidFill>
                  <a:srgbClr val="212121"/>
                </a:solidFill>
                <a:latin typeface="Droid Sans Mono"/>
              </a:rPr>
              <a:t>(</a:t>
            </a:r>
            <a:r>
              <a:rPr lang="en-US" dirty="0" err="1">
                <a:solidFill>
                  <a:srgbClr val="212121"/>
                </a:solidFill>
                <a:latin typeface="Droid Sans Mono"/>
              </a:rPr>
              <a:t>TestInfo</a:t>
            </a:r>
            <a:r>
              <a:rPr lang="en-US" dirty="0">
                <a:solidFill>
                  <a:srgbClr val="212121"/>
                </a:solidFill>
                <a:latin typeface="Droid Sans Mono"/>
              </a:rPr>
              <a:t> </a:t>
            </a:r>
            <a:r>
              <a:rPr lang="en-US" dirty="0" err="1">
                <a:solidFill>
                  <a:srgbClr val="212121"/>
                </a:solidFill>
                <a:latin typeface="Droid Sans Mono"/>
              </a:rPr>
              <a:t>testInfo</a:t>
            </a:r>
            <a:r>
              <a:rPr lang="en-US" dirty="0">
                <a:solidFill>
                  <a:srgbClr val="212121"/>
                </a:solidFill>
                <a:latin typeface="Droid Sans Mono"/>
              </a:rPr>
              <a:t>) {</a:t>
            </a:r>
          </a:p>
          <a:p>
            <a:pPr fontAlgn="base"/>
            <a:r>
              <a:rPr lang="en-US" dirty="0">
                <a:solidFill>
                  <a:srgbClr val="212121"/>
                </a:solidFill>
                <a:latin typeface="Droid Sans Mono"/>
              </a:rPr>
              <a:t>    }</a:t>
            </a:r>
            <a:endParaRPr lang="en-US" b="0" i="0" dirty="0">
              <a:solidFill>
                <a:srgbClr val="212121"/>
              </a:solidFill>
              <a:effectLst/>
              <a:latin typeface="Droid Sans Mono"/>
            </a:endParaRPr>
          </a:p>
        </p:txBody>
      </p:sp>
    </p:spTree>
    <p:extLst>
      <p:ext uri="{BB962C8B-B14F-4D97-AF65-F5344CB8AC3E}">
        <p14:creationId xmlns:p14="http://schemas.microsoft.com/office/powerpoint/2010/main" val="1533162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Suites</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endParaRPr lang="en-US" altLang="en-US" dirty="0"/>
          </a:p>
        </p:txBody>
      </p:sp>
      <p:sp>
        <p:nvSpPr>
          <p:cNvPr id="8" name="Rectangle 3">
            <a:extLst>
              <a:ext uri="{FF2B5EF4-FFF2-40B4-BE49-F238E27FC236}">
                <a16:creationId xmlns:a16="http://schemas.microsoft.com/office/drawing/2014/main" id="{73613F44-1961-A745-ABE9-5DAAE11FCFF8}"/>
              </a:ext>
            </a:extLst>
          </p:cNvPr>
          <p:cNvSpPr>
            <a:spLocks noChangeArrowheads="1"/>
          </p:cNvSpPr>
          <p:nvPr/>
        </p:nvSpPr>
        <p:spPr bwMode="auto">
          <a:xfrm>
            <a:off x="944374" y="9739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r>
              <a:rPr lang="en-US" altLang="en-US" dirty="0"/>
              <a:t>Using JUnit 5 test suites, you can run tests spread into multiple test classes and different packages. JUnit 5 provides two annotations: </a:t>
            </a:r>
            <a:br>
              <a:rPr lang="en-US" altLang="en-US" dirty="0"/>
            </a:br>
            <a:r>
              <a:rPr lang="en-US" altLang="en-US" dirty="0"/>
              <a:t>@</a:t>
            </a:r>
            <a:r>
              <a:rPr lang="en-US" altLang="en-US" dirty="0" err="1"/>
              <a:t>SelectPackages</a:t>
            </a:r>
            <a:r>
              <a:rPr lang="en-US" altLang="en-US" dirty="0"/>
              <a:t> and @</a:t>
            </a:r>
            <a:r>
              <a:rPr lang="en-US" altLang="en-US" dirty="0" err="1"/>
              <a:t>SelectClasses</a:t>
            </a:r>
            <a:r>
              <a:rPr lang="en-US" altLang="en-US" dirty="0"/>
              <a:t> to create test suites.</a:t>
            </a:r>
          </a:p>
          <a:p>
            <a:pPr eaLnBrk="1" hangingPunct="1">
              <a:spcBef>
                <a:spcPct val="20000"/>
              </a:spcBef>
              <a:buFont typeface="Arial" panose="020B0604020202020204" pitchFamily="34" charset="0"/>
              <a:buChar char="•"/>
            </a:pPr>
            <a:r>
              <a:rPr lang="en-US" altLang="en-US" dirty="0"/>
              <a:t>To execute the suite, you will use @</a:t>
            </a:r>
            <a:r>
              <a:rPr lang="en-US" altLang="en-US" dirty="0" err="1"/>
              <a:t>RunWith</a:t>
            </a:r>
            <a:r>
              <a:rPr lang="en-US" altLang="en-US" dirty="0"/>
              <a:t>(</a:t>
            </a:r>
            <a:r>
              <a:rPr lang="en-US" altLang="en-US" dirty="0" err="1"/>
              <a:t>JUnitPlatform.class</a:t>
            </a:r>
            <a:r>
              <a:rPr lang="en-US" altLang="en-US" dirty="0"/>
              <a:t>).</a:t>
            </a:r>
          </a:p>
        </p:txBody>
      </p:sp>
      <p:sp>
        <p:nvSpPr>
          <p:cNvPr id="7" name="Rectangle 6">
            <a:extLst>
              <a:ext uri="{FF2B5EF4-FFF2-40B4-BE49-F238E27FC236}">
                <a16:creationId xmlns:a16="http://schemas.microsoft.com/office/drawing/2014/main" id="{0612722B-0D0F-C141-B194-B2588C079AA9}"/>
              </a:ext>
            </a:extLst>
          </p:cNvPr>
          <p:cNvSpPr/>
          <p:nvPr/>
        </p:nvSpPr>
        <p:spPr>
          <a:xfrm>
            <a:off x="1331640" y="2420888"/>
            <a:ext cx="6291922" cy="1477328"/>
          </a:xfrm>
          <a:prstGeom prst="rect">
            <a:avLst/>
          </a:prstGeom>
          <a:ln>
            <a:solidFill>
              <a:schemeClr val="accent1"/>
            </a:solidFill>
          </a:ln>
        </p:spPr>
        <p:txBody>
          <a:bodyPr wrap="square">
            <a:spAutoFit/>
          </a:bodyPr>
          <a:lstStyle/>
          <a:p>
            <a:pPr fontAlgn="base"/>
            <a:r>
              <a:rPr lang="en-US" dirty="0">
                <a:solidFill>
                  <a:srgbClr val="212121"/>
                </a:solidFill>
                <a:latin typeface="Droid Sans Mono"/>
              </a:rPr>
              <a:t>@</a:t>
            </a:r>
            <a:r>
              <a:rPr lang="en-US" dirty="0" err="1">
                <a:solidFill>
                  <a:srgbClr val="212121"/>
                </a:solidFill>
                <a:latin typeface="Droid Sans Mono"/>
              </a:rPr>
              <a:t>RunWith</a:t>
            </a:r>
            <a:r>
              <a:rPr lang="en-US" dirty="0">
                <a:solidFill>
                  <a:srgbClr val="212121"/>
                </a:solidFill>
                <a:latin typeface="Droid Sans Mono"/>
              </a:rPr>
              <a:t>(</a:t>
            </a:r>
            <a:r>
              <a:rPr lang="en-US" dirty="0" err="1">
                <a:solidFill>
                  <a:srgbClr val="212121"/>
                </a:solidFill>
                <a:latin typeface="Droid Sans Mono"/>
              </a:rPr>
              <a:t>JUnitPlatform.class</a:t>
            </a:r>
            <a:r>
              <a:rPr lang="en-US" dirty="0">
                <a:solidFill>
                  <a:srgbClr val="212121"/>
                </a:solidFill>
                <a:latin typeface="Droid Sans Mono"/>
              </a:rPr>
              <a:t>)</a:t>
            </a:r>
          </a:p>
          <a:p>
            <a:pPr fontAlgn="base"/>
            <a:r>
              <a:rPr lang="en-US" dirty="0">
                <a:solidFill>
                  <a:srgbClr val="212121"/>
                </a:solidFill>
                <a:latin typeface="Droid Sans Mono"/>
              </a:rPr>
              <a:t>@</a:t>
            </a:r>
            <a:r>
              <a:rPr lang="en-US" dirty="0" err="1">
                <a:solidFill>
                  <a:srgbClr val="212121"/>
                </a:solidFill>
                <a:latin typeface="Droid Sans Mono"/>
              </a:rPr>
              <a:t>SelectPackages</a:t>
            </a:r>
            <a:r>
              <a:rPr lang="en-US" dirty="0">
                <a:solidFill>
                  <a:srgbClr val="212121"/>
                </a:solidFill>
                <a:latin typeface="Droid Sans Mono"/>
              </a:rPr>
              <a:t>("com.demo.junit5.examples")</a:t>
            </a:r>
          </a:p>
          <a:p>
            <a:pPr fontAlgn="base"/>
            <a:r>
              <a:rPr lang="en-US" dirty="0">
                <a:solidFill>
                  <a:srgbClr val="212121"/>
                </a:solidFill>
                <a:latin typeface="Droid Sans Mono"/>
              </a:rPr>
              <a:t>public class JUnit5TestSuiteExample </a:t>
            </a:r>
          </a:p>
          <a:p>
            <a:pPr fontAlgn="base"/>
            <a:r>
              <a:rPr lang="en-US" dirty="0">
                <a:solidFill>
                  <a:srgbClr val="212121"/>
                </a:solidFill>
                <a:latin typeface="Droid Sans Mono"/>
              </a:rPr>
              <a:t>{</a:t>
            </a:r>
          </a:p>
          <a:p>
            <a:pPr fontAlgn="base"/>
            <a:r>
              <a:rPr lang="en-US" dirty="0">
                <a:solidFill>
                  <a:srgbClr val="212121"/>
                </a:solidFill>
                <a:latin typeface="Droid Sans Mono"/>
              </a:rPr>
              <a:t>}</a:t>
            </a:r>
            <a:endParaRPr lang="en-US" b="0" i="0" dirty="0">
              <a:solidFill>
                <a:srgbClr val="212121"/>
              </a:solidFill>
              <a:effectLst/>
              <a:latin typeface="Droid Sans Mono"/>
            </a:endParaRPr>
          </a:p>
        </p:txBody>
      </p:sp>
    </p:spTree>
    <p:extLst>
      <p:ext uri="{BB962C8B-B14F-4D97-AF65-F5344CB8AC3E}">
        <p14:creationId xmlns:p14="http://schemas.microsoft.com/office/powerpoint/2010/main" val="153487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Filter packages</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endParaRPr lang="en-US" altLang="en-US" dirty="0"/>
          </a:p>
        </p:txBody>
      </p:sp>
      <p:sp>
        <p:nvSpPr>
          <p:cNvPr id="8" name="Rectangle 3">
            <a:extLst>
              <a:ext uri="{FF2B5EF4-FFF2-40B4-BE49-F238E27FC236}">
                <a16:creationId xmlns:a16="http://schemas.microsoft.com/office/drawing/2014/main" id="{73613F44-1961-A745-ABE9-5DAAE11FCFF8}"/>
              </a:ext>
            </a:extLst>
          </p:cNvPr>
          <p:cNvSpPr>
            <a:spLocks noChangeArrowheads="1"/>
          </p:cNvSpPr>
          <p:nvPr/>
        </p:nvSpPr>
        <p:spPr bwMode="auto">
          <a:xfrm>
            <a:off x="944374" y="9739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r>
              <a:rPr lang="en-US" altLang="en-US" dirty="0"/>
              <a:t>use following annotations for filtering test packages, classes or even test methods.</a:t>
            </a:r>
          </a:p>
          <a:p>
            <a:pPr eaLnBrk="1" hangingPunct="1">
              <a:spcBef>
                <a:spcPct val="20000"/>
              </a:spcBef>
              <a:buFont typeface="Arial" panose="020B0604020202020204" pitchFamily="34" charset="0"/>
              <a:buChar char="•"/>
            </a:pPr>
            <a:r>
              <a:rPr lang="en-US" altLang="en-US" dirty="0"/>
              <a:t>@</a:t>
            </a:r>
            <a:r>
              <a:rPr lang="en-US" altLang="en-US" dirty="0" err="1"/>
              <a:t>IncludePackages</a:t>
            </a:r>
            <a:r>
              <a:rPr lang="en-US" altLang="en-US" dirty="0"/>
              <a:t> and @</a:t>
            </a:r>
            <a:r>
              <a:rPr lang="en-US" altLang="en-US" dirty="0" err="1"/>
              <a:t>ExcludePackages</a:t>
            </a:r>
            <a:r>
              <a:rPr lang="en-US" altLang="en-US" dirty="0"/>
              <a:t> to filter packages</a:t>
            </a:r>
          </a:p>
          <a:p>
            <a:pPr eaLnBrk="1" hangingPunct="1">
              <a:spcBef>
                <a:spcPct val="20000"/>
              </a:spcBef>
              <a:buFont typeface="Arial" panose="020B0604020202020204" pitchFamily="34" charset="0"/>
              <a:buChar char="•"/>
            </a:pPr>
            <a:r>
              <a:rPr lang="en-US" altLang="en-US" dirty="0"/>
              <a:t>@</a:t>
            </a:r>
            <a:r>
              <a:rPr lang="en-US" altLang="en-US" dirty="0" err="1"/>
              <a:t>IncludeClassNamePatterns</a:t>
            </a:r>
            <a:r>
              <a:rPr lang="en-US" altLang="en-US" dirty="0"/>
              <a:t> and @</a:t>
            </a:r>
            <a:r>
              <a:rPr lang="en-US" altLang="en-US" dirty="0" err="1"/>
              <a:t>ExcludeClassNamePatterns</a:t>
            </a:r>
            <a:r>
              <a:rPr lang="en-US" altLang="en-US" dirty="0"/>
              <a:t> to filter test classes</a:t>
            </a:r>
          </a:p>
          <a:p>
            <a:pPr eaLnBrk="1" hangingPunct="1">
              <a:spcBef>
                <a:spcPct val="20000"/>
              </a:spcBef>
              <a:buFont typeface="Arial" panose="020B0604020202020204" pitchFamily="34" charset="0"/>
              <a:buChar char="•"/>
            </a:pPr>
            <a:r>
              <a:rPr lang="en-US" altLang="en-US" dirty="0"/>
              <a:t>@</a:t>
            </a:r>
            <a:r>
              <a:rPr lang="en-US" altLang="en-US" dirty="0" err="1"/>
              <a:t>IncludeTags</a:t>
            </a:r>
            <a:r>
              <a:rPr lang="en-US" altLang="en-US" dirty="0"/>
              <a:t> and @</a:t>
            </a:r>
            <a:r>
              <a:rPr lang="en-US" altLang="en-US" dirty="0" err="1"/>
              <a:t>ExcludeTags</a:t>
            </a:r>
            <a:r>
              <a:rPr lang="en-US" altLang="en-US" dirty="0"/>
              <a:t> to filter test methods</a:t>
            </a:r>
          </a:p>
        </p:txBody>
      </p:sp>
      <p:sp>
        <p:nvSpPr>
          <p:cNvPr id="7" name="Rectangle 6">
            <a:extLst>
              <a:ext uri="{FF2B5EF4-FFF2-40B4-BE49-F238E27FC236}">
                <a16:creationId xmlns:a16="http://schemas.microsoft.com/office/drawing/2014/main" id="{0612722B-0D0F-C141-B194-B2588C079AA9}"/>
              </a:ext>
            </a:extLst>
          </p:cNvPr>
          <p:cNvSpPr/>
          <p:nvPr/>
        </p:nvSpPr>
        <p:spPr>
          <a:xfrm>
            <a:off x="1447638" y="3140968"/>
            <a:ext cx="6724761" cy="2031325"/>
          </a:xfrm>
          <a:prstGeom prst="rect">
            <a:avLst/>
          </a:prstGeom>
          <a:ln>
            <a:solidFill>
              <a:schemeClr val="accent1"/>
            </a:solidFill>
          </a:ln>
        </p:spPr>
        <p:txBody>
          <a:bodyPr wrap="square">
            <a:spAutoFit/>
          </a:bodyPr>
          <a:lstStyle/>
          <a:p>
            <a:pPr fontAlgn="base"/>
            <a:r>
              <a:rPr lang="en-US" dirty="0"/>
              <a:t>@</a:t>
            </a:r>
            <a:r>
              <a:rPr lang="en-US" dirty="0" err="1"/>
              <a:t>RunWith</a:t>
            </a:r>
            <a:r>
              <a:rPr lang="en-US" dirty="0"/>
              <a:t>(</a:t>
            </a:r>
            <a:r>
              <a:rPr lang="en-US" dirty="0" err="1"/>
              <a:t>JUnitPlatform.class</a:t>
            </a:r>
            <a:r>
              <a:rPr lang="en-US" dirty="0"/>
              <a:t>)</a:t>
            </a:r>
          </a:p>
          <a:p>
            <a:pPr fontAlgn="base"/>
            <a:r>
              <a:rPr lang="en-US" dirty="0"/>
              <a:t>@</a:t>
            </a:r>
            <a:r>
              <a:rPr lang="en-US" dirty="0" err="1"/>
              <a:t>SelectPackages</a:t>
            </a:r>
            <a:r>
              <a:rPr lang="en-US" dirty="0"/>
              <a:t>("com.demo.junit5.examples")</a:t>
            </a:r>
          </a:p>
          <a:p>
            <a:pPr fontAlgn="base"/>
            <a:r>
              <a:rPr lang="en-US" dirty="0"/>
              <a:t>@</a:t>
            </a:r>
            <a:r>
              <a:rPr lang="en-US" dirty="0" err="1"/>
              <a:t>IncludePackages</a:t>
            </a:r>
            <a:r>
              <a:rPr lang="en-US" dirty="0"/>
              <a:t>("com.demo.junit5.examples.packageC")</a:t>
            </a:r>
          </a:p>
          <a:p>
            <a:pPr fontAlgn="base"/>
            <a:r>
              <a:rPr lang="en-US" dirty="0"/>
              <a:t>@</a:t>
            </a:r>
            <a:r>
              <a:rPr lang="en-US" dirty="0" err="1"/>
              <a:t>ExcludeTags</a:t>
            </a:r>
            <a:r>
              <a:rPr lang="en-US" dirty="0"/>
              <a:t>("PROD")</a:t>
            </a:r>
          </a:p>
          <a:p>
            <a:pPr fontAlgn="base"/>
            <a:r>
              <a:rPr lang="en-US" dirty="0"/>
              <a:t>public class JUnit5TestSuiteExample </a:t>
            </a:r>
          </a:p>
          <a:p>
            <a:pPr fontAlgn="base"/>
            <a:r>
              <a:rPr lang="en-US" dirty="0"/>
              <a:t>{</a:t>
            </a:r>
          </a:p>
          <a:p>
            <a:pPr fontAlgn="base"/>
            <a:r>
              <a:rPr lang="en-US" dirty="0"/>
              <a:t>}</a:t>
            </a:r>
          </a:p>
        </p:txBody>
      </p:sp>
    </p:spTree>
    <p:extLst>
      <p:ext uri="{BB962C8B-B14F-4D97-AF65-F5344CB8AC3E}">
        <p14:creationId xmlns:p14="http://schemas.microsoft.com/office/powerpoint/2010/main" val="1347516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Conditional test</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endParaRPr lang="en-US" altLang="en-US" dirty="0"/>
          </a:p>
        </p:txBody>
      </p:sp>
      <p:sp>
        <p:nvSpPr>
          <p:cNvPr id="8" name="Rectangle 3">
            <a:extLst>
              <a:ext uri="{FF2B5EF4-FFF2-40B4-BE49-F238E27FC236}">
                <a16:creationId xmlns:a16="http://schemas.microsoft.com/office/drawing/2014/main" id="{73613F44-1961-A745-ABE9-5DAAE11FCFF8}"/>
              </a:ext>
            </a:extLst>
          </p:cNvPr>
          <p:cNvSpPr>
            <a:spLocks noChangeArrowheads="1"/>
          </p:cNvSpPr>
          <p:nvPr/>
        </p:nvSpPr>
        <p:spPr bwMode="auto">
          <a:xfrm>
            <a:off x="429972" y="950300"/>
            <a:ext cx="8390499"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r>
              <a:rPr lang="en-US" altLang="en-US" dirty="0"/>
              <a:t>Allows developers to either enable or disable a container or test based on certain conditions programmatically.</a:t>
            </a:r>
          </a:p>
          <a:p>
            <a:pPr eaLnBrk="1" hangingPunct="1">
              <a:spcBef>
                <a:spcPct val="20000"/>
              </a:spcBef>
              <a:buFont typeface="Arial" panose="020B0604020202020204" pitchFamily="34" charset="0"/>
              <a:buChar char="•"/>
            </a:pPr>
            <a:r>
              <a:rPr lang="en-US" dirty="0"/>
              <a:t>Operating System Conditions</a:t>
            </a:r>
            <a:br>
              <a:rPr lang="en-US" dirty="0"/>
            </a:br>
            <a:r>
              <a:rPr lang="en-US" altLang="en-US" dirty="0"/>
              <a:t>A container or test may be enabled or disabled on a particular operating system via the @</a:t>
            </a:r>
            <a:r>
              <a:rPr lang="en-US" altLang="en-US" dirty="0" err="1"/>
              <a:t>EnabledOnOs</a:t>
            </a:r>
            <a:r>
              <a:rPr lang="en-US" altLang="en-US" dirty="0"/>
              <a:t> and @</a:t>
            </a:r>
            <a:r>
              <a:rPr lang="en-US" altLang="en-US" dirty="0" err="1"/>
              <a:t>DisabledOnOs</a:t>
            </a:r>
            <a:r>
              <a:rPr lang="en-US" altLang="en-US" dirty="0"/>
              <a:t> annotations.</a:t>
            </a:r>
          </a:p>
          <a:p>
            <a:pPr eaLnBrk="1" hangingPunct="1">
              <a:spcBef>
                <a:spcPct val="20000"/>
              </a:spcBef>
              <a:buFont typeface="Arial" panose="020B0604020202020204" pitchFamily="34" charset="0"/>
              <a:buChar char="•"/>
            </a:pPr>
            <a:r>
              <a:rPr lang="en-US" dirty="0"/>
              <a:t>Java Runtime Environment Conditions</a:t>
            </a:r>
            <a:br>
              <a:rPr lang="en-US" dirty="0"/>
            </a:br>
            <a:r>
              <a:rPr lang="en-US" altLang="en-US" dirty="0"/>
              <a:t>A container or test may be enabled or disabled on particular versions of the Java Runtime Environment (JRE) via the @</a:t>
            </a:r>
            <a:r>
              <a:rPr lang="en-US" altLang="en-US" dirty="0" err="1"/>
              <a:t>EnabledOnJre</a:t>
            </a:r>
            <a:r>
              <a:rPr lang="en-US" altLang="en-US" dirty="0"/>
              <a:t> and @</a:t>
            </a:r>
            <a:r>
              <a:rPr lang="en-US" altLang="en-US" dirty="0" err="1"/>
              <a:t>DisabledOnJre</a:t>
            </a:r>
            <a:r>
              <a:rPr lang="en-US" altLang="en-US" dirty="0"/>
              <a:t> annotations or on a particular range of versions of the JRE via the @</a:t>
            </a:r>
            <a:r>
              <a:rPr lang="en-US" altLang="en-US" dirty="0" err="1"/>
              <a:t>EnabledForJreRange</a:t>
            </a:r>
            <a:r>
              <a:rPr lang="en-US" altLang="en-US" dirty="0"/>
              <a:t> and @</a:t>
            </a:r>
            <a:r>
              <a:rPr lang="en-US" altLang="en-US" dirty="0" err="1"/>
              <a:t>DisabledForJreRange</a:t>
            </a:r>
            <a:r>
              <a:rPr lang="en-US" altLang="en-US" dirty="0"/>
              <a:t> annotations</a:t>
            </a:r>
          </a:p>
          <a:p>
            <a:pPr eaLnBrk="1" hangingPunct="1">
              <a:spcBef>
                <a:spcPct val="20000"/>
              </a:spcBef>
              <a:buFont typeface="Arial" panose="020B0604020202020204" pitchFamily="34" charset="0"/>
              <a:buChar char="•"/>
            </a:pPr>
            <a:r>
              <a:rPr lang="en-US" dirty="0"/>
              <a:t>System Property Conditions</a:t>
            </a:r>
            <a:br>
              <a:rPr lang="en-US" dirty="0"/>
            </a:br>
            <a:r>
              <a:rPr lang="en-US" dirty="0"/>
              <a:t>A container or test may be enabled or disabled based on the value of the named JVM system property via the @</a:t>
            </a:r>
            <a:r>
              <a:rPr lang="en-US" dirty="0" err="1"/>
              <a:t>EnabledIfSystemProperty</a:t>
            </a:r>
            <a:r>
              <a:rPr lang="en-US" dirty="0"/>
              <a:t> and @</a:t>
            </a:r>
            <a:r>
              <a:rPr lang="en-US" dirty="0" err="1"/>
              <a:t>DisabledIfSystemProperty</a:t>
            </a:r>
            <a:r>
              <a:rPr lang="en-US" dirty="0"/>
              <a:t> annotations.</a:t>
            </a:r>
          </a:p>
          <a:p>
            <a:pPr eaLnBrk="1" hangingPunct="1">
              <a:spcBef>
                <a:spcPct val="20000"/>
              </a:spcBef>
              <a:buFont typeface="Arial" panose="020B0604020202020204" pitchFamily="34" charset="0"/>
              <a:buChar char="•"/>
            </a:pPr>
            <a:endParaRPr lang="en-US" altLang="en-US" dirty="0"/>
          </a:p>
        </p:txBody>
      </p:sp>
    </p:spTree>
    <p:extLst>
      <p:ext uri="{BB962C8B-B14F-4D97-AF65-F5344CB8AC3E}">
        <p14:creationId xmlns:p14="http://schemas.microsoft.com/office/powerpoint/2010/main" val="913330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Conditional test Example</a:t>
            </a:r>
          </a:p>
        </p:txBody>
      </p:sp>
      <p:sp>
        <p:nvSpPr>
          <p:cNvPr id="9" name="Rectangle 3"/>
          <p:cNvSpPr>
            <a:spLocks noChangeArrowheads="1"/>
          </p:cNvSpPr>
          <p:nvPr/>
        </p:nvSpPr>
        <p:spPr bwMode="auto">
          <a:xfrm>
            <a:off x="791974" y="821555"/>
            <a:ext cx="7742426" cy="5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panose="020B0604020202020204" pitchFamily="34" charset="0"/>
              <a:buChar char="•"/>
            </a:pPr>
            <a:endParaRPr lang="en-US" altLang="en-US" dirty="0"/>
          </a:p>
        </p:txBody>
      </p:sp>
      <p:sp>
        <p:nvSpPr>
          <p:cNvPr id="7" name="Rectangle 6">
            <a:extLst>
              <a:ext uri="{FF2B5EF4-FFF2-40B4-BE49-F238E27FC236}">
                <a16:creationId xmlns:a16="http://schemas.microsoft.com/office/drawing/2014/main" id="{0612722B-0D0F-C141-B194-B2588C079AA9}"/>
              </a:ext>
            </a:extLst>
          </p:cNvPr>
          <p:cNvSpPr/>
          <p:nvPr/>
        </p:nvSpPr>
        <p:spPr>
          <a:xfrm>
            <a:off x="971600" y="826761"/>
            <a:ext cx="6724761" cy="5909310"/>
          </a:xfrm>
          <a:prstGeom prst="rect">
            <a:avLst/>
          </a:prstGeom>
          <a:ln>
            <a:solidFill>
              <a:schemeClr val="accent1"/>
            </a:solidFill>
          </a:ln>
        </p:spPr>
        <p:txBody>
          <a:bodyPr wrap="square">
            <a:spAutoFit/>
          </a:bodyPr>
          <a:lstStyle/>
          <a:p>
            <a:pPr fontAlgn="base"/>
            <a:r>
              <a:rPr lang="en-US" dirty="0"/>
              <a:t>@Test </a:t>
            </a:r>
          </a:p>
          <a:p>
            <a:pPr fontAlgn="base"/>
            <a:r>
              <a:rPr lang="en-US" dirty="0"/>
              <a:t>@</a:t>
            </a:r>
            <a:r>
              <a:rPr lang="en-US" dirty="0" err="1"/>
              <a:t>EnabledOnOs</a:t>
            </a:r>
            <a:r>
              <a:rPr lang="en-US" dirty="0"/>
              <a:t>({ LINUX, MAC }) </a:t>
            </a:r>
          </a:p>
          <a:p>
            <a:pPr fontAlgn="base"/>
            <a:r>
              <a:rPr lang="en-US" dirty="0"/>
              <a:t>void </a:t>
            </a:r>
            <a:r>
              <a:rPr lang="en-US" dirty="0" err="1"/>
              <a:t>onLinuxOrMac</a:t>
            </a:r>
            <a:r>
              <a:rPr lang="en-US" dirty="0"/>
              <a:t>() { // ... } </a:t>
            </a:r>
          </a:p>
          <a:p>
            <a:pPr fontAlgn="base"/>
            <a:r>
              <a:rPr lang="en-US" dirty="0"/>
              <a:t>@Test </a:t>
            </a:r>
          </a:p>
          <a:p>
            <a:pPr fontAlgn="base"/>
            <a:r>
              <a:rPr lang="en-US" dirty="0"/>
              <a:t>@</a:t>
            </a:r>
            <a:r>
              <a:rPr lang="en-US" dirty="0" err="1"/>
              <a:t>DisabledOnOs</a:t>
            </a:r>
            <a:r>
              <a:rPr lang="en-US" dirty="0"/>
              <a:t>(WINDOWS) </a:t>
            </a:r>
          </a:p>
          <a:p>
            <a:pPr fontAlgn="base"/>
            <a:r>
              <a:rPr lang="en-US" dirty="0"/>
              <a:t>void </a:t>
            </a:r>
            <a:r>
              <a:rPr lang="en-US" dirty="0" err="1"/>
              <a:t>notOnWindows</a:t>
            </a:r>
            <a:r>
              <a:rPr lang="en-US" dirty="0"/>
              <a:t>() { // ... }</a:t>
            </a:r>
          </a:p>
          <a:p>
            <a:pPr fontAlgn="base"/>
            <a:r>
              <a:rPr lang="en-US" dirty="0"/>
              <a:t>@Test </a:t>
            </a:r>
          </a:p>
          <a:p>
            <a:pPr fontAlgn="base"/>
            <a:r>
              <a:rPr lang="en-US" dirty="0"/>
              <a:t>@</a:t>
            </a:r>
            <a:r>
              <a:rPr lang="en-US" dirty="0" err="1"/>
              <a:t>EnabledOnJre</a:t>
            </a:r>
            <a:r>
              <a:rPr lang="en-US" dirty="0"/>
              <a:t>(JAVA_8) </a:t>
            </a:r>
          </a:p>
          <a:p>
            <a:pPr fontAlgn="base"/>
            <a:r>
              <a:rPr lang="en-US" dirty="0"/>
              <a:t>void onlyOnJava8() { // ... } </a:t>
            </a:r>
          </a:p>
          <a:p>
            <a:pPr fontAlgn="base"/>
            <a:r>
              <a:rPr lang="en-US" dirty="0"/>
              <a:t>@Test </a:t>
            </a:r>
          </a:p>
          <a:p>
            <a:pPr fontAlgn="base"/>
            <a:r>
              <a:rPr lang="en-US" dirty="0"/>
              <a:t>@</a:t>
            </a:r>
            <a:r>
              <a:rPr lang="en-US" dirty="0" err="1"/>
              <a:t>EnabledOnJre</a:t>
            </a:r>
            <a:r>
              <a:rPr lang="en-US" dirty="0"/>
              <a:t>({ JAVA_9, JAVA_10 }) </a:t>
            </a:r>
          </a:p>
          <a:p>
            <a:pPr fontAlgn="base"/>
            <a:r>
              <a:rPr lang="en-US" dirty="0"/>
              <a:t>void onJava9Or10() { // ... } </a:t>
            </a:r>
          </a:p>
          <a:p>
            <a:pPr fontAlgn="base"/>
            <a:r>
              <a:rPr lang="en-US" dirty="0"/>
              <a:t>@Test </a:t>
            </a:r>
          </a:p>
          <a:p>
            <a:pPr fontAlgn="base"/>
            <a:r>
              <a:rPr lang="en-US" dirty="0"/>
              <a:t>@</a:t>
            </a:r>
            <a:r>
              <a:rPr lang="en-US" dirty="0" err="1"/>
              <a:t>EnabledForJreRange</a:t>
            </a:r>
            <a:r>
              <a:rPr lang="en-US" dirty="0"/>
              <a:t>(min = JAVA_9, max = JAVA_11) </a:t>
            </a:r>
          </a:p>
          <a:p>
            <a:pPr fontAlgn="base"/>
            <a:r>
              <a:rPr lang="en-US" dirty="0"/>
              <a:t>void fromJava9to11() { // ... }</a:t>
            </a:r>
          </a:p>
          <a:p>
            <a:pPr fontAlgn="base"/>
            <a:r>
              <a:rPr lang="en-US" dirty="0"/>
              <a:t>@Test </a:t>
            </a:r>
          </a:p>
          <a:p>
            <a:pPr fontAlgn="base"/>
            <a:r>
              <a:rPr lang="en-US" dirty="0"/>
              <a:t>@</a:t>
            </a:r>
            <a:r>
              <a:rPr lang="en-US" dirty="0" err="1"/>
              <a:t>EnabledIfSystemProperty</a:t>
            </a:r>
            <a:r>
              <a:rPr lang="en-US" dirty="0"/>
              <a:t>(named = "</a:t>
            </a:r>
            <a:r>
              <a:rPr lang="en-US" dirty="0" err="1"/>
              <a:t>os.arch</a:t>
            </a:r>
            <a:r>
              <a:rPr lang="en-US" dirty="0"/>
              <a:t>", matches = ".*64.*") </a:t>
            </a:r>
          </a:p>
          <a:p>
            <a:pPr fontAlgn="base"/>
            <a:r>
              <a:rPr lang="en-US" dirty="0"/>
              <a:t>void onlyOn64BitArchitectures() { // ... } </a:t>
            </a:r>
          </a:p>
          <a:p>
            <a:pPr fontAlgn="base"/>
            <a:r>
              <a:rPr lang="en-US" dirty="0"/>
              <a:t>@Test </a:t>
            </a:r>
          </a:p>
          <a:p>
            <a:pPr fontAlgn="base"/>
            <a:r>
              <a:rPr lang="en-US" dirty="0"/>
              <a:t>@</a:t>
            </a:r>
            <a:r>
              <a:rPr lang="en-US" dirty="0" err="1"/>
              <a:t>DisabledIfSystemProperty</a:t>
            </a:r>
            <a:r>
              <a:rPr lang="en-US" dirty="0"/>
              <a:t>(named = "ci-server", matches = "true") void </a:t>
            </a:r>
            <a:r>
              <a:rPr lang="en-US" dirty="0" err="1"/>
              <a:t>notOnCiServer</a:t>
            </a:r>
            <a:r>
              <a:rPr lang="en-US" dirty="0"/>
              <a:t>() { // ... }</a:t>
            </a:r>
          </a:p>
        </p:txBody>
      </p:sp>
    </p:spTree>
    <p:extLst>
      <p:ext uri="{BB962C8B-B14F-4D97-AF65-F5344CB8AC3E}">
        <p14:creationId xmlns:p14="http://schemas.microsoft.com/office/powerpoint/2010/main" val="184867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2000" y="3151200"/>
            <a:ext cx="8820000" cy="555600"/>
          </a:xfrm>
        </p:spPr>
        <p:txBody>
          <a:bodyPr/>
          <a:lstStyle/>
          <a:p>
            <a:pPr algn="ctr"/>
            <a:r>
              <a:rPr lang="en-US" sz="4800" dirty="0"/>
              <a:t>Unit Testing</a:t>
            </a:r>
          </a:p>
        </p:txBody>
      </p:sp>
    </p:spTree>
    <p:extLst>
      <p:ext uri="{BB962C8B-B14F-4D97-AF65-F5344CB8AC3E}">
        <p14:creationId xmlns:p14="http://schemas.microsoft.com/office/powerpoint/2010/main" val="189181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To </a:t>
            </a:r>
            <a:r>
              <a:rPr lang="en-US" dirty="0" err="1"/>
              <a:t>UnitTesting</a:t>
            </a:r>
            <a:endParaRPr lang="en-US" dirty="0"/>
          </a:p>
        </p:txBody>
      </p:sp>
      <p:sp>
        <p:nvSpPr>
          <p:cNvPr id="5" name="Rectangle 3"/>
          <p:cNvSpPr>
            <a:spLocks noChangeArrowheads="1"/>
          </p:cNvSpPr>
          <p:nvPr/>
        </p:nvSpPr>
        <p:spPr bwMode="auto">
          <a:xfrm>
            <a:off x="899592" y="1071342"/>
            <a:ext cx="7467600" cy="4517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altLang="en-US" dirty="0"/>
              <a:t>Upon completion of this course, you will learn about:</a:t>
            </a:r>
            <a:r>
              <a:rPr lang="en-US" altLang="en-US" b="1" dirty="0"/>
              <a:t> </a:t>
            </a:r>
            <a:r>
              <a:rPr lang="en-US" altLang="en-US" dirty="0"/>
              <a:t> </a:t>
            </a:r>
          </a:p>
          <a:p>
            <a:pPr eaLnBrk="1" hangingPunct="1">
              <a:spcBef>
                <a:spcPct val="20000"/>
              </a:spcBef>
            </a:pPr>
            <a:endParaRPr lang="en-US" altLang="en-US" dirty="0"/>
          </a:p>
          <a:p>
            <a:pPr eaLnBrk="1" hangingPunct="1">
              <a:spcBef>
                <a:spcPct val="20000"/>
              </a:spcBef>
              <a:buFont typeface="Wingdings" charset="2"/>
              <a:buChar char=""/>
            </a:pPr>
            <a:r>
              <a:rPr lang="en-US" altLang="en-US" dirty="0"/>
              <a:t>JUnit essentials</a:t>
            </a:r>
          </a:p>
          <a:p>
            <a:pPr eaLnBrk="1" hangingPunct="1">
              <a:spcBef>
                <a:spcPct val="20000"/>
              </a:spcBef>
              <a:buFont typeface="Wingdings" charset="2"/>
              <a:buChar char=""/>
            </a:pPr>
            <a:r>
              <a:rPr lang="en-US" altLang="en-US" dirty="0"/>
              <a:t>Installation of Junit</a:t>
            </a:r>
          </a:p>
          <a:p>
            <a:pPr eaLnBrk="1" hangingPunct="1">
              <a:buFont typeface="Wingdings" charset="2"/>
              <a:buChar char="§"/>
            </a:pPr>
            <a:r>
              <a:rPr lang="en-IN" altLang="en-US" dirty="0"/>
              <a:t>JUnit and its purpose.</a:t>
            </a:r>
          </a:p>
          <a:p>
            <a:pPr eaLnBrk="1" hangingPunct="1">
              <a:buFont typeface="Wingdings" charset="2"/>
              <a:buChar char="§"/>
            </a:pPr>
            <a:r>
              <a:rPr lang="en-IN" altLang="en-US" dirty="0"/>
              <a:t>Concepts of testing.</a:t>
            </a:r>
          </a:p>
          <a:p>
            <a:pPr eaLnBrk="1" hangingPunct="1">
              <a:buFont typeface="Wingdings" charset="2"/>
              <a:buChar char="§"/>
            </a:pPr>
            <a:r>
              <a:rPr lang="en-IN" altLang="en-US" dirty="0"/>
              <a:t>Write a simple test case.</a:t>
            </a:r>
          </a:p>
          <a:p>
            <a:pPr eaLnBrk="1" hangingPunct="1">
              <a:buFont typeface="Wingdings" charset="2"/>
              <a:buChar char="§"/>
            </a:pPr>
            <a:r>
              <a:rPr lang="en-IN" altLang="en-US" dirty="0"/>
              <a:t>Execute a test case to check the results.</a:t>
            </a:r>
            <a:endParaRPr lang="en-US" altLang="en-US" dirty="0"/>
          </a:p>
          <a:p>
            <a:pPr eaLnBrk="1" hangingPunct="1">
              <a:spcBef>
                <a:spcPct val="20000"/>
              </a:spcBef>
              <a:buFont typeface="Wingdings" charset="2"/>
              <a:buChar char=""/>
            </a:pPr>
            <a:r>
              <a:rPr lang="en-US" altLang="en-US" dirty="0"/>
              <a:t>Creation of mocks</a:t>
            </a:r>
          </a:p>
          <a:p>
            <a:pPr eaLnBrk="1" hangingPunct="1">
              <a:spcBef>
                <a:spcPct val="20000"/>
              </a:spcBef>
              <a:buFont typeface="Wingdings" charset="2"/>
              <a:buChar char=""/>
            </a:pPr>
            <a:r>
              <a:rPr lang="en-US" altLang="en-US" dirty="0"/>
              <a:t>Testing the mock using the </a:t>
            </a:r>
            <a:r>
              <a:rPr lang="en-US" altLang="en-US" dirty="0" err="1"/>
              <a:t>Mockito</a:t>
            </a:r>
            <a:r>
              <a:rPr lang="en-US" altLang="en-US" dirty="0"/>
              <a:t> Framework</a:t>
            </a:r>
          </a:p>
        </p:txBody>
      </p:sp>
    </p:spTree>
    <p:extLst>
      <p:ext uri="{BB962C8B-B14F-4D97-AF65-F5344CB8AC3E}">
        <p14:creationId xmlns:p14="http://schemas.microsoft.com/office/powerpoint/2010/main" val="175594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Overview of JUNIT</a:t>
            </a:r>
          </a:p>
        </p:txBody>
      </p:sp>
      <p:sp>
        <p:nvSpPr>
          <p:cNvPr id="10" name="Text Box 6"/>
          <p:cNvSpPr txBox="1">
            <a:spLocks noChangeArrowheads="1"/>
          </p:cNvSpPr>
          <p:nvPr/>
        </p:nvSpPr>
        <p:spPr bwMode="auto">
          <a:xfrm>
            <a:off x="288925" y="1736725"/>
            <a:ext cx="4968875" cy="3139321"/>
          </a:xfrm>
          <a:prstGeom prst="rect">
            <a:avLst/>
          </a:prstGeom>
          <a:noFill/>
          <a:ln>
            <a:noFill/>
          </a:ln>
        </p:spPr>
        <p:txBody>
          <a:bodyPr>
            <a:spAutoFit/>
          </a:bodyPr>
          <a:lstStyle>
            <a:lvl1pPr>
              <a:defRPr sz="2400" b="1">
                <a:solidFill>
                  <a:schemeClr val="tx1"/>
                </a:solidFill>
                <a:latin typeface="Arial" pitchFamily="34" charset="0"/>
              </a:defRPr>
            </a:lvl1pPr>
            <a:lvl2pPr>
              <a:defRPr sz="2000">
                <a:solidFill>
                  <a:schemeClr val="tx1"/>
                </a:solidFill>
                <a:latin typeface="Arial" pitchFamily="34" charset="0"/>
              </a:defRPr>
            </a:lvl2pPr>
            <a:lvl3pPr>
              <a:defRPr>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marL="342900" indent="-342900">
              <a:buFont typeface="Wingdings" pitchFamily="2" charset="2"/>
              <a:buChar char="§"/>
              <a:defRPr/>
            </a:pPr>
            <a:r>
              <a:rPr lang="en-IN" altLang="en-US" sz="1800" b="0" dirty="0"/>
              <a:t>A unit testing framework that is extensively used to test the code written in Java.</a:t>
            </a:r>
          </a:p>
          <a:p>
            <a:pPr marL="342900" indent="-342900">
              <a:buFont typeface="Wingdings" pitchFamily="2" charset="2"/>
              <a:buChar char="§"/>
              <a:defRPr/>
            </a:pPr>
            <a:endParaRPr lang="en-IN" sz="1800" b="0" dirty="0"/>
          </a:p>
          <a:p>
            <a:pPr marL="342900" indent="-342900">
              <a:buFont typeface="Wingdings" pitchFamily="2" charset="2"/>
              <a:buChar char="§"/>
              <a:defRPr/>
            </a:pPr>
            <a:r>
              <a:rPr lang="en-US" altLang="en-US" sz="1800" b="0" dirty="0"/>
              <a:t>Unit testing is a type of software testing.</a:t>
            </a:r>
          </a:p>
          <a:p>
            <a:pPr marL="342900" indent="-342900">
              <a:buFont typeface="Wingdings" pitchFamily="2" charset="2"/>
              <a:buChar char="§"/>
              <a:defRPr/>
            </a:pPr>
            <a:endParaRPr lang="en-US" sz="1800" b="0" dirty="0"/>
          </a:p>
          <a:p>
            <a:pPr marL="342900" indent="-342900">
              <a:buFont typeface="Wingdings" pitchFamily="2" charset="2"/>
              <a:buChar char="§"/>
              <a:defRPr/>
            </a:pPr>
            <a:r>
              <a:rPr lang="en-US" sz="1800" b="0" dirty="0"/>
              <a:t>Software testing: The process of examining whether the software and its components meet the specified requirements</a:t>
            </a:r>
            <a:endParaRPr lang="en-IN" sz="1800" b="0" dirty="0"/>
          </a:p>
          <a:p>
            <a:pPr marL="285750" indent="-285750">
              <a:buFont typeface="Arial" pitchFamily="34" charset="0"/>
              <a:buChar char="•"/>
              <a:defRPr/>
            </a:pPr>
            <a:endParaRPr lang="en-IN" sz="1800" b="0" dirty="0"/>
          </a:p>
          <a:p>
            <a:pPr marL="285750" indent="-285750">
              <a:buFont typeface="Arial" pitchFamily="34" charset="0"/>
              <a:buChar char="•"/>
              <a:defRPr/>
            </a:pPr>
            <a:r>
              <a:rPr lang="en-US" altLang="en-US" sz="1800" b="0" dirty="0"/>
              <a:t>Other types of software testing are as shown.</a:t>
            </a:r>
            <a:endParaRPr lang="en-IN" altLang="en-US" sz="1800" b="0" dirty="0"/>
          </a:p>
        </p:txBody>
      </p:sp>
      <p:grpSp>
        <p:nvGrpSpPr>
          <p:cNvPr id="11" name="Group 8"/>
          <p:cNvGrpSpPr>
            <a:grpSpLocks/>
          </p:cNvGrpSpPr>
          <p:nvPr/>
        </p:nvGrpSpPr>
        <p:grpSpPr bwMode="auto">
          <a:xfrm>
            <a:off x="5029200" y="1808163"/>
            <a:ext cx="3878263" cy="4364037"/>
            <a:chOff x="5462047" y="1214029"/>
            <a:chExt cx="3325304" cy="4076896"/>
          </a:xfrm>
        </p:grpSpPr>
        <p:sp>
          <p:nvSpPr>
            <p:cNvPr id="12" name="Freeform 11"/>
            <p:cNvSpPr/>
            <p:nvPr/>
          </p:nvSpPr>
          <p:spPr>
            <a:xfrm>
              <a:off x="6928506" y="1214029"/>
              <a:ext cx="1009458" cy="923695"/>
            </a:xfrm>
            <a:custGeom>
              <a:avLst/>
              <a:gdLst>
                <a:gd name="connsiteX0" fmla="*/ 0 w 923695"/>
                <a:gd name="connsiteY0" fmla="*/ 401808 h 803615"/>
                <a:gd name="connsiteX1" fmla="*/ 200904 w 923695"/>
                <a:gd name="connsiteY1" fmla="*/ 0 h 803615"/>
                <a:gd name="connsiteX2" fmla="*/ 722791 w 923695"/>
                <a:gd name="connsiteY2" fmla="*/ 0 h 803615"/>
                <a:gd name="connsiteX3" fmla="*/ 923695 w 923695"/>
                <a:gd name="connsiteY3" fmla="*/ 401808 h 803615"/>
                <a:gd name="connsiteX4" fmla="*/ 722791 w 923695"/>
                <a:gd name="connsiteY4" fmla="*/ 803615 h 803615"/>
                <a:gd name="connsiteX5" fmla="*/ 200904 w 923695"/>
                <a:gd name="connsiteY5" fmla="*/ 803615 h 803615"/>
                <a:gd name="connsiteX6" fmla="*/ 0 w 923695"/>
                <a:gd name="connsiteY6" fmla="*/ 401808 h 80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695" h="803615">
                  <a:moveTo>
                    <a:pt x="461847" y="0"/>
                  </a:moveTo>
                  <a:lnTo>
                    <a:pt x="923695" y="174787"/>
                  </a:lnTo>
                  <a:lnTo>
                    <a:pt x="923695" y="628828"/>
                  </a:lnTo>
                  <a:lnTo>
                    <a:pt x="461847" y="803615"/>
                  </a:lnTo>
                  <a:lnTo>
                    <a:pt x="0" y="628828"/>
                  </a:lnTo>
                  <a:lnTo>
                    <a:pt x="0" y="174787"/>
                  </a:lnTo>
                  <a:lnTo>
                    <a:pt x="461847"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163330" tIns="182042" rIns="163331" bIns="182042" spcCol="1270" anchor="ctr"/>
            <a:lstStyle/>
            <a:p>
              <a:pPr algn="ctr" defTabSz="444500">
                <a:lnSpc>
                  <a:spcPct val="90000"/>
                </a:lnSpc>
                <a:spcAft>
                  <a:spcPct val="35000"/>
                </a:spcAft>
                <a:defRPr/>
              </a:pPr>
              <a:r>
                <a:rPr lang="en-US" sz="1200" b="1" dirty="0"/>
                <a:t>Regression Testing </a:t>
              </a:r>
            </a:p>
          </p:txBody>
        </p:sp>
        <p:sp>
          <p:nvSpPr>
            <p:cNvPr id="13" name="Rectangle 12"/>
            <p:cNvSpPr/>
            <p:nvPr/>
          </p:nvSpPr>
          <p:spPr>
            <a:xfrm>
              <a:off x="7756956" y="1399409"/>
              <a:ext cx="1030395" cy="55317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4" name="Freeform 13"/>
            <p:cNvSpPr/>
            <p:nvPr/>
          </p:nvSpPr>
          <p:spPr>
            <a:xfrm>
              <a:off x="5847166" y="1214029"/>
              <a:ext cx="1017051" cy="923695"/>
            </a:xfrm>
            <a:custGeom>
              <a:avLst/>
              <a:gdLst>
                <a:gd name="connsiteX0" fmla="*/ 0 w 923695"/>
                <a:gd name="connsiteY0" fmla="*/ 401808 h 803615"/>
                <a:gd name="connsiteX1" fmla="*/ 200904 w 923695"/>
                <a:gd name="connsiteY1" fmla="*/ 0 h 803615"/>
                <a:gd name="connsiteX2" fmla="*/ 722791 w 923695"/>
                <a:gd name="connsiteY2" fmla="*/ 0 h 803615"/>
                <a:gd name="connsiteX3" fmla="*/ 923695 w 923695"/>
                <a:gd name="connsiteY3" fmla="*/ 401808 h 803615"/>
                <a:gd name="connsiteX4" fmla="*/ 722791 w 923695"/>
                <a:gd name="connsiteY4" fmla="*/ 803615 h 803615"/>
                <a:gd name="connsiteX5" fmla="*/ 200904 w 923695"/>
                <a:gd name="connsiteY5" fmla="*/ 803615 h 803615"/>
                <a:gd name="connsiteX6" fmla="*/ 0 w 923695"/>
                <a:gd name="connsiteY6" fmla="*/ 401808 h 80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695" h="803615">
                  <a:moveTo>
                    <a:pt x="461847" y="0"/>
                  </a:moveTo>
                  <a:lnTo>
                    <a:pt x="923695" y="174787"/>
                  </a:lnTo>
                  <a:lnTo>
                    <a:pt x="923695" y="628828"/>
                  </a:lnTo>
                  <a:lnTo>
                    <a:pt x="461847" y="803615"/>
                  </a:lnTo>
                  <a:lnTo>
                    <a:pt x="0" y="628828"/>
                  </a:lnTo>
                  <a:lnTo>
                    <a:pt x="0" y="174787"/>
                  </a:lnTo>
                  <a:lnTo>
                    <a:pt x="461847"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125230" tIns="143942" rIns="125230" bIns="143942" spcCol="1270" anchor="ctr"/>
            <a:lstStyle/>
            <a:p>
              <a:pPr algn="ctr" defTabSz="444500">
                <a:lnSpc>
                  <a:spcPct val="90000"/>
                </a:lnSpc>
                <a:spcAft>
                  <a:spcPct val="35000"/>
                </a:spcAft>
                <a:defRPr/>
              </a:pPr>
              <a:r>
                <a:rPr lang="en-US" sz="1200" b="1" dirty="0"/>
                <a:t>Beta Testing</a:t>
              </a:r>
            </a:p>
          </p:txBody>
        </p:sp>
        <p:sp>
          <p:nvSpPr>
            <p:cNvPr id="15" name="Freeform 14"/>
            <p:cNvSpPr/>
            <p:nvPr/>
          </p:nvSpPr>
          <p:spPr>
            <a:xfrm>
              <a:off x="6355691" y="1998062"/>
              <a:ext cx="1068908" cy="923695"/>
            </a:xfrm>
            <a:custGeom>
              <a:avLst/>
              <a:gdLst>
                <a:gd name="connsiteX0" fmla="*/ 0 w 923695"/>
                <a:gd name="connsiteY0" fmla="*/ 401808 h 803615"/>
                <a:gd name="connsiteX1" fmla="*/ 200904 w 923695"/>
                <a:gd name="connsiteY1" fmla="*/ 0 h 803615"/>
                <a:gd name="connsiteX2" fmla="*/ 722791 w 923695"/>
                <a:gd name="connsiteY2" fmla="*/ 0 h 803615"/>
                <a:gd name="connsiteX3" fmla="*/ 923695 w 923695"/>
                <a:gd name="connsiteY3" fmla="*/ 401808 h 803615"/>
                <a:gd name="connsiteX4" fmla="*/ 722791 w 923695"/>
                <a:gd name="connsiteY4" fmla="*/ 803615 h 803615"/>
                <a:gd name="connsiteX5" fmla="*/ 200904 w 923695"/>
                <a:gd name="connsiteY5" fmla="*/ 803615 h 803615"/>
                <a:gd name="connsiteX6" fmla="*/ 0 w 923695"/>
                <a:gd name="connsiteY6" fmla="*/ 401808 h 80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695" h="803615">
                  <a:moveTo>
                    <a:pt x="461847" y="0"/>
                  </a:moveTo>
                  <a:lnTo>
                    <a:pt x="923695" y="174787"/>
                  </a:lnTo>
                  <a:lnTo>
                    <a:pt x="923695" y="628828"/>
                  </a:lnTo>
                  <a:lnTo>
                    <a:pt x="461847" y="803615"/>
                  </a:lnTo>
                  <a:lnTo>
                    <a:pt x="0" y="628828"/>
                  </a:lnTo>
                  <a:lnTo>
                    <a:pt x="0" y="174787"/>
                  </a:lnTo>
                  <a:lnTo>
                    <a:pt x="461847"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163330" tIns="182042" rIns="163330" bIns="182042" spcCol="1270" anchor="ctr"/>
            <a:lstStyle/>
            <a:p>
              <a:pPr algn="ctr" defTabSz="444500">
                <a:lnSpc>
                  <a:spcPct val="90000"/>
                </a:lnSpc>
                <a:spcAft>
                  <a:spcPct val="35000"/>
                </a:spcAft>
                <a:defRPr/>
              </a:pPr>
              <a:r>
                <a:rPr lang="en-US" sz="1200" b="1" dirty="0"/>
                <a:t>Acceptance Testing</a:t>
              </a:r>
            </a:p>
          </p:txBody>
        </p:sp>
        <p:sp>
          <p:nvSpPr>
            <p:cNvPr id="16" name="Rectangle 15"/>
            <p:cNvSpPr/>
            <p:nvPr/>
          </p:nvSpPr>
          <p:spPr>
            <a:xfrm>
              <a:off x="5462047" y="2182458"/>
              <a:ext cx="997728" cy="55466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Freeform 16"/>
            <p:cNvSpPr/>
            <p:nvPr/>
          </p:nvSpPr>
          <p:spPr>
            <a:xfrm>
              <a:off x="6914346" y="2800918"/>
              <a:ext cx="1023618" cy="923695"/>
            </a:xfrm>
            <a:custGeom>
              <a:avLst/>
              <a:gdLst>
                <a:gd name="connsiteX0" fmla="*/ 0 w 923695"/>
                <a:gd name="connsiteY0" fmla="*/ 401808 h 803615"/>
                <a:gd name="connsiteX1" fmla="*/ 200904 w 923695"/>
                <a:gd name="connsiteY1" fmla="*/ 0 h 803615"/>
                <a:gd name="connsiteX2" fmla="*/ 722791 w 923695"/>
                <a:gd name="connsiteY2" fmla="*/ 0 h 803615"/>
                <a:gd name="connsiteX3" fmla="*/ 923695 w 923695"/>
                <a:gd name="connsiteY3" fmla="*/ 401808 h 803615"/>
                <a:gd name="connsiteX4" fmla="*/ 722791 w 923695"/>
                <a:gd name="connsiteY4" fmla="*/ 803615 h 803615"/>
                <a:gd name="connsiteX5" fmla="*/ 200904 w 923695"/>
                <a:gd name="connsiteY5" fmla="*/ 803615 h 803615"/>
                <a:gd name="connsiteX6" fmla="*/ 0 w 923695"/>
                <a:gd name="connsiteY6" fmla="*/ 401808 h 80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695" h="803615">
                  <a:moveTo>
                    <a:pt x="461847" y="0"/>
                  </a:moveTo>
                  <a:lnTo>
                    <a:pt x="923695" y="174787"/>
                  </a:lnTo>
                  <a:lnTo>
                    <a:pt x="923695" y="628828"/>
                  </a:lnTo>
                  <a:lnTo>
                    <a:pt x="461847" y="803615"/>
                  </a:lnTo>
                  <a:lnTo>
                    <a:pt x="0" y="628828"/>
                  </a:lnTo>
                  <a:lnTo>
                    <a:pt x="0" y="174787"/>
                  </a:lnTo>
                  <a:lnTo>
                    <a:pt x="461847"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163330" tIns="182042" rIns="163330" bIns="182042" spcCol="1270" anchor="ctr"/>
            <a:lstStyle/>
            <a:p>
              <a:pPr algn="ctr" defTabSz="444500">
                <a:lnSpc>
                  <a:spcPct val="90000"/>
                </a:lnSpc>
                <a:spcAft>
                  <a:spcPct val="35000"/>
                </a:spcAft>
                <a:defRPr/>
              </a:pPr>
              <a:r>
                <a:rPr lang="en-US" sz="1200" b="1" dirty="0"/>
                <a:t>Unit Testing </a:t>
              </a:r>
            </a:p>
          </p:txBody>
        </p:sp>
        <p:sp>
          <p:nvSpPr>
            <p:cNvPr id="18" name="Freeform 17"/>
            <p:cNvSpPr/>
            <p:nvPr/>
          </p:nvSpPr>
          <p:spPr>
            <a:xfrm>
              <a:off x="5793178" y="2782095"/>
              <a:ext cx="1034049" cy="923695"/>
            </a:xfrm>
            <a:custGeom>
              <a:avLst/>
              <a:gdLst>
                <a:gd name="connsiteX0" fmla="*/ 0 w 923695"/>
                <a:gd name="connsiteY0" fmla="*/ 401808 h 803615"/>
                <a:gd name="connsiteX1" fmla="*/ 200904 w 923695"/>
                <a:gd name="connsiteY1" fmla="*/ 0 h 803615"/>
                <a:gd name="connsiteX2" fmla="*/ 722791 w 923695"/>
                <a:gd name="connsiteY2" fmla="*/ 0 h 803615"/>
                <a:gd name="connsiteX3" fmla="*/ 923695 w 923695"/>
                <a:gd name="connsiteY3" fmla="*/ 401808 h 803615"/>
                <a:gd name="connsiteX4" fmla="*/ 722791 w 923695"/>
                <a:gd name="connsiteY4" fmla="*/ 803615 h 803615"/>
                <a:gd name="connsiteX5" fmla="*/ 200904 w 923695"/>
                <a:gd name="connsiteY5" fmla="*/ 803615 h 803615"/>
                <a:gd name="connsiteX6" fmla="*/ 0 w 923695"/>
                <a:gd name="connsiteY6" fmla="*/ 401808 h 80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695" h="803615">
                  <a:moveTo>
                    <a:pt x="461847" y="0"/>
                  </a:moveTo>
                  <a:lnTo>
                    <a:pt x="923695" y="174787"/>
                  </a:lnTo>
                  <a:lnTo>
                    <a:pt x="923695" y="628828"/>
                  </a:lnTo>
                  <a:lnTo>
                    <a:pt x="461847" y="803615"/>
                  </a:lnTo>
                  <a:lnTo>
                    <a:pt x="0" y="628828"/>
                  </a:lnTo>
                  <a:lnTo>
                    <a:pt x="0" y="174787"/>
                  </a:lnTo>
                  <a:lnTo>
                    <a:pt x="461847"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125230" tIns="143942" rIns="125230" bIns="143942" spcCol="1270" anchor="ctr"/>
            <a:lstStyle/>
            <a:p>
              <a:pPr algn="ctr" defTabSz="444500">
                <a:lnSpc>
                  <a:spcPct val="90000"/>
                </a:lnSpc>
                <a:spcAft>
                  <a:spcPct val="35000"/>
                </a:spcAft>
                <a:defRPr/>
              </a:pPr>
              <a:r>
                <a:rPr lang="en-US" sz="1200" b="1" dirty="0"/>
                <a:t>System Testing</a:t>
              </a:r>
            </a:p>
          </p:txBody>
        </p:sp>
        <p:sp>
          <p:nvSpPr>
            <p:cNvPr id="19" name="Freeform 18"/>
            <p:cNvSpPr/>
            <p:nvPr/>
          </p:nvSpPr>
          <p:spPr>
            <a:xfrm>
              <a:off x="6286936" y="3584074"/>
              <a:ext cx="1062991" cy="923695"/>
            </a:xfrm>
            <a:custGeom>
              <a:avLst/>
              <a:gdLst>
                <a:gd name="connsiteX0" fmla="*/ 0 w 923695"/>
                <a:gd name="connsiteY0" fmla="*/ 401808 h 803615"/>
                <a:gd name="connsiteX1" fmla="*/ 200904 w 923695"/>
                <a:gd name="connsiteY1" fmla="*/ 0 h 803615"/>
                <a:gd name="connsiteX2" fmla="*/ 722791 w 923695"/>
                <a:gd name="connsiteY2" fmla="*/ 0 h 803615"/>
                <a:gd name="connsiteX3" fmla="*/ 923695 w 923695"/>
                <a:gd name="connsiteY3" fmla="*/ 401808 h 803615"/>
                <a:gd name="connsiteX4" fmla="*/ 722791 w 923695"/>
                <a:gd name="connsiteY4" fmla="*/ 803615 h 803615"/>
                <a:gd name="connsiteX5" fmla="*/ 200904 w 923695"/>
                <a:gd name="connsiteY5" fmla="*/ 803615 h 803615"/>
                <a:gd name="connsiteX6" fmla="*/ 0 w 923695"/>
                <a:gd name="connsiteY6" fmla="*/ 401808 h 80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695" h="803615">
                  <a:moveTo>
                    <a:pt x="461847" y="0"/>
                  </a:moveTo>
                  <a:lnTo>
                    <a:pt x="923695" y="174787"/>
                  </a:lnTo>
                  <a:lnTo>
                    <a:pt x="923695" y="628828"/>
                  </a:lnTo>
                  <a:lnTo>
                    <a:pt x="461847" y="803615"/>
                  </a:lnTo>
                  <a:lnTo>
                    <a:pt x="0" y="628828"/>
                  </a:lnTo>
                  <a:lnTo>
                    <a:pt x="0" y="174787"/>
                  </a:lnTo>
                  <a:lnTo>
                    <a:pt x="461847"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163330" tIns="182042" rIns="163330" bIns="182042" spcCol="1270" anchor="ctr"/>
            <a:lstStyle/>
            <a:p>
              <a:pPr algn="ctr" defTabSz="444500">
                <a:lnSpc>
                  <a:spcPct val="90000"/>
                </a:lnSpc>
                <a:spcAft>
                  <a:spcPct val="35000"/>
                </a:spcAft>
                <a:defRPr/>
              </a:pPr>
              <a:r>
                <a:rPr lang="en-US" sz="1200" b="1" dirty="0"/>
                <a:t>Integration Testing</a:t>
              </a:r>
            </a:p>
          </p:txBody>
        </p:sp>
        <p:sp>
          <p:nvSpPr>
            <p:cNvPr id="20" name="Rectangle 19"/>
            <p:cNvSpPr/>
            <p:nvPr/>
          </p:nvSpPr>
          <p:spPr>
            <a:xfrm>
              <a:off x="5462047" y="3751522"/>
              <a:ext cx="997728" cy="55317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1" name="Freeform 20"/>
            <p:cNvSpPr/>
            <p:nvPr/>
          </p:nvSpPr>
          <p:spPr>
            <a:xfrm>
              <a:off x="7415265" y="3582220"/>
              <a:ext cx="1034530" cy="923695"/>
            </a:xfrm>
            <a:custGeom>
              <a:avLst/>
              <a:gdLst>
                <a:gd name="connsiteX0" fmla="*/ 0 w 923695"/>
                <a:gd name="connsiteY0" fmla="*/ 401808 h 803615"/>
                <a:gd name="connsiteX1" fmla="*/ 200904 w 923695"/>
                <a:gd name="connsiteY1" fmla="*/ 0 h 803615"/>
                <a:gd name="connsiteX2" fmla="*/ 722791 w 923695"/>
                <a:gd name="connsiteY2" fmla="*/ 0 h 803615"/>
                <a:gd name="connsiteX3" fmla="*/ 923695 w 923695"/>
                <a:gd name="connsiteY3" fmla="*/ 401808 h 803615"/>
                <a:gd name="connsiteX4" fmla="*/ 722791 w 923695"/>
                <a:gd name="connsiteY4" fmla="*/ 803615 h 803615"/>
                <a:gd name="connsiteX5" fmla="*/ 200904 w 923695"/>
                <a:gd name="connsiteY5" fmla="*/ 803615 h 803615"/>
                <a:gd name="connsiteX6" fmla="*/ 0 w 923695"/>
                <a:gd name="connsiteY6" fmla="*/ 401808 h 80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695" h="803615">
                  <a:moveTo>
                    <a:pt x="461847" y="0"/>
                  </a:moveTo>
                  <a:lnTo>
                    <a:pt x="923695" y="174787"/>
                  </a:lnTo>
                  <a:lnTo>
                    <a:pt x="923695" y="628828"/>
                  </a:lnTo>
                  <a:lnTo>
                    <a:pt x="461847" y="803615"/>
                  </a:lnTo>
                  <a:lnTo>
                    <a:pt x="0" y="628828"/>
                  </a:lnTo>
                  <a:lnTo>
                    <a:pt x="0" y="174787"/>
                  </a:lnTo>
                  <a:lnTo>
                    <a:pt x="461847"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125230" tIns="143942" rIns="125230" bIns="143942" spcCol="1270" anchor="ctr"/>
            <a:lstStyle/>
            <a:p>
              <a:pPr algn="ctr" defTabSz="444500">
                <a:lnSpc>
                  <a:spcPct val="90000"/>
                </a:lnSpc>
                <a:spcAft>
                  <a:spcPct val="35000"/>
                </a:spcAft>
                <a:defRPr/>
              </a:pPr>
              <a:r>
                <a:rPr lang="en-US" sz="1200" b="1" dirty="0"/>
                <a:t>Performance Testing</a:t>
              </a:r>
            </a:p>
          </p:txBody>
        </p:sp>
        <p:sp>
          <p:nvSpPr>
            <p:cNvPr id="22" name="Freeform 21"/>
            <p:cNvSpPr/>
            <p:nvPr/>
          </p:nvSpPr>
          <p:spPr>
            <a:xfrm>
              <a:off x="7461033" y="2017761"/>
              <a:ext cx="999630" cy="923695"/>
            </a:xfrm>
            <a:custGeom>
              <a:avLst/>
              <a:gdLst>
                <a:gd name="connsiteX0" fmla="*/ 0 w 923695"/>
                <a:gd name="connsiteY0" fmla="*/ 401808 h 803615"/>
                <a:gd name="connsiteX1" fmla="*/ 200904 w 923695"/>
                <a:gd name="connsiteY1" fmla="*/ 0 h 803615"/>
                <a:gd name="connsiteX2" fmla="*/ 722791 w 923695"/>
                <a:gd name="connsiteY2" fmla="*/ 0 h 803615"/>
                <a:gd name="connsiteX3" fmla="*/ 923695 w 923695"/>
                <a:gd name="connsiteY3" fmla="*/ 401808 h 803615"/>
                <a:gd name="connsiteX4" fmla="*/ 722791 w 923695"/>
                <a:gd name="connsiteY4" fmla="*/ 803615 h 803615"/>
                <a:gd name="connsiteX5" fmla="*/ 200904 w 923695"/>
                <a:gd name="connsiteY5" fmla="*/ 803615 h 803615"/>
                <a:gd name="connsiteX6" fmla="*/ 0 w 923695"/>
                <a:gd name="connsiteY6" fmla="*/ 401808 h 80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695" h="803615">
                  <a:moveTo>
                    <a:pt x="461847" y="0"/>
                  </a:moveTo>
                  <a:lnTo>
                    <a:pt x="923695" y="174787"/>
                  </a:lnTo>
                  <a:lnTo>
                    <a:pt x="923695" y="628828"/>
                  </a:lnTo>
                  <a:lnTo>
                    <a:pt x="461847" y="803615"/>
                  </a:lnTo>
                  <a:lnTo>
                    <a:pt x="0" y="628828"/>
                  </a:lnTo>
                  <a:lnTo>
                    <a:pt x="0" y="174787"/>
                  </a:lnTo>
                  <a:lnTo>
                    <a:pt x="461847"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163330" tIns="182042" rIns="163331" bIns="182042" spcCol="1270" anchor="ctr"/>
            <a:lstStyle/>
            <a:p>
              <a:pPr algn="ctr" defTabSz="444500">
                <a:lnSpc>
                  <a:spcPct val="90000"/>
                </a:lnSpc>
                <a:spcAft>
                  <a:spcPct val="35000"/>
                </a:spcAft>
                <a:defRPr/>
              </a:pPr>
              <a:r>
                <a:rPr lang="en-US" sz="1200" b="1"/>
                <a:t>Functional Testing</a:t>
              </a:r>
              <a:endParaRPr lang="en-US" sz="1200" b="1" dirty="0"/>
            </a:p>
          </p:txBody>
        </p:sp>
        <p:sp>
          <p:nvSpPr>
            <p:cNvPr id="23" name="Rectangle 22"/>
            <p:cNvSpPr/>
            <p:nvPr/>
          </p:nvSpPr>
          <p:spPr>
            <a:xfrm>
              <a:off x="7756956" y="4534571"/>
              <a:ext cx="1030395" cy="55466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Freeform 23"/>
            <p:cNvSpPr/>
            <p:nvPr/>
          </p:nvSpPr>
          <p:spPr>
            <a:xfrm>
              <a:off x="6854692" y="4367229"/>
              <a:ext cx="1083272" cy="923696"/>
            </a:xfrm>
            <a:custGeom>
              <a:avLst/>
              <a:gdLst>
                <a:gd name="connsiteX0" fmla="*/ 0 w 923695"/>
                <a:gd name="connsiteY0" fmla="*/ 401808 h 803615"/>
                <a:gd name="connsiteX1" fmla="*/ 200904 w 923695"/>
                <a:gd name="connsiteY1" fmla="*/ 0 h 803615"/>
                <a:gd name="connsiteX2" fmla="*/ 722791 w 923695"/>
                <a:gd name="connsiteY2" fmla="*/ 0 h 803615"/>
                <a:gd name="connsiteX3" fmla="*/ 923695 w 923695"/>
                <a:gd name="connsiteY3" fmla="*/ 401808 h 803615"/>
                <a:gd name="connsiteX4" fmla="*/ 722791 w 923695"/>
                <a:gd name="connsiteY4" fmla="*/ 803615 h 803615"/>
                <a:gd name="connsiteX5" fmla="*/ 200904 w 923695"/>
                <a:gd name="connsiteY5" fmla="*/ 803615 h 803615"/>
                <a:gd name="connsiteX6" fmla="*/ 0 w 923695"/>
                <a:gd name="connsiteY6" fmla="*/ 401808 h 80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695" h="803615">
                  <a:moveTo>
                    <a:pt x="461847" y="0"/>
                  </a:moveTo>
                  <a:lnTo>
                    <a:pt x="923695" y="174787"/>
                  </a:lnTo>
                  <a:lnTo>
                    <a:pt x="923695" y="628828"/>
                  </a:lnTo>
                  <a:lnTo>
                    <a:pt x="461847" y="803615"/>
                  </a:lnTo>
                  <a:lnTo>
                    <a:pt x="0" y="628828"/>
                  </a:lnTo>
                  <a:lnTo>
                    <a:pt x="0" y="174787"/>
                  </a:lnTo>
                  <a:lnTo>
                    <a:pt x="461847"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125230" tIns="143942" rIns="125230" bIns="143943" spcCol="1270" anchor="ctr"/>
            <a:lstStyle/>
            <a:p>
              <a:pPr algn="ctr" defTabSz="444500">
                <a:lnSpc>
                  <a:spcPct val="90000"/>
                </a:lnSpc>
                <a:spcAft>
                  <a:spcPct val="35000"/>
                </a:spcAft>
                <a:defRPr/>
              </a:pPr>
              <a:r>
                <a:rPr lang="en-US" sz="1200" b="1" dirty="0"/>
                <a:t>Usability Testing</a:t>
              </a:r>
            </a:p>
          </p:txBody>
        </p:sp>
      </p:grpSp>
      <p:sp>
        <p:nvSpPr>
          <p:cNvPr id="2" name="TextBox 1"/>
          <p:cNvSpPr txBox="1"/>
          <p:nvPr/>
        </p:nvSpPr>
        <p:spPr>
          <a:xfrm>
            <a:off x="611560" y="6172200"/>
            <a:ext cx="4536504" cy="369332"/>
          </a:xfrm>
          <a:prstGeom prst="rect">
            <a:avLst/>
          </a:prstGeom>
          <a:noFill/>
        </p:spPr>
        <p:txBody>
          <a:bodyPr wrap="square" rtlCol="0">
            <a:spAutoFit/>
          </a:bodyPr>
          <a:lstStyle/>
          <a:p>
            <a:r>
              <a:rPr lang="en-US" dirty="0">
                <a:hlinkClick r:id="rId3"/>
              </a:rPr>
              <a:t>http://junit.org/junit4/faq.html</a:t>
            </a:r>
            <a:r>
              <a:rPr lang="en-US" dirty="0"/>
              <a:t> - FAQ</a:t>
            </a:r>
          </a:p>
        </p:txBody>
      </p:sp>
    </p:spTree>
    <p:extLst>
      <p:ext uri="{BB962C8B-B14F-4D97-AF65-F5344CB8AC3E}">
        <p14:creationId xmlns:p14="http://schemas.microsoft.com/office/powerpoint/2010/main" val="47842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p:tgtEl>
                                          <p:spTgt spid="10">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0">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p:tgtEl>
                                          <p:spTgt spid="10">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0">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 calcmode="lin" valueType="num">
                                      <p:cBhvr additive="base">
                                        <p:cTn id="19" dur="500"/>
                                        <p:tgtEl>
                                          <p:spTgt spid="10">
                                            <p:txEl>
                                              <p:pRg st="4" end="4"/>
                                            </p:txEl>
                                          </p:spTgt>
                                        </p:tgtEl>
                                        <p:attrNameLst>
                                          <p:attrName>ppt_y</p:attrName>
                                        </p:attrNameLst>
                                      </p:cBhvr>
                                      <p:tavLst>
                                        <p:tav tm="0">
                                          <p:val>
                                            <p:strVal val="#ppt_y+#ppt_h*1.125000"/>
                                          </p:val>
                                        </p:tav>
                                        <p:tav tm="100000">
                                          <p:val>
                                            <p:strVal val="#ppt_y"/>
                                          </p:val>
                                        </p:tav>
                                      </p:tavLst>
                                    </p:anim>
                                    <p:animEffect transition="in" filter="wipe(up)">
                                      <p:cBhvr>
                                        <p:cTn id="20" dur="500"/>
                                        <p:tgtEl>
                                          <p:spTgt spid="10">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anim calcmode="lin" valueType="num">
                                      <p:cBhvr additive="base">
                                        <p:cTn id="25" dur="500"/>
                                        <p:tgtEl>
                                          <p:spTgt spid="10">
                                            <p:txEl>
                                              <p:pRg st="6" end="6"/>
                                            </p:txEl>
                                          </p:spTgt>
                                        </p:tgtEl>
                                        <p:attrNameLst>
                                          <p:attrName>ppt_y</p:attrName>
                                        </p:attrNameLst>
                                      </p:cBhvr>
                                      <p:tavLst>
                                        <p:tav tm="0">
                                          <p:val>
                                            <p:strVal val="#ppt_y+#ppt_h*1.125000"/>
                                          </p:val>
                                        </p:tav>
                                        <p:tav tm="100000">
                                          <p:val>
                                            <p:strVal val="#ppt_y"/>
                                          </p:val>
                                        </p:tav>
                                      </p:tavLst>
                                    </p:anim>
                                    <p:animEffect transition="in" filter="wipe(up)">
                                      <p:cBhvr>
                                        <p:cTn id="26" dur="500"/>
                                        <p:tgtEl>
                                          <p:spTgt spid="10">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p:tgtEl>
                                          <p:spTgt spid="11"/>
                                        </p:tgtEl>
                                        <p:attrNameLst>
                                          <p:attrName>ppt_y</p:attrName>
                                        </p:attrNameLst>
                                      </p:cBhvr>
                                      <p:tavLst>
                                        <p:tav tm="0">
                                          <p:val>
                                            <p:strVal val="#ppt_y+#ppt_h*1.125000"/>
                                          </p:val>
                                        </p:tav>
                                        <p:tav tm="100000">
                                          <p:val>
                                            <p:strVal val="#ppt_y"/>
                                          </p:val>
                                        </p:tav>
                                      </p:tavLst>
                                    </p:anim>
                                    <p:animEffect transition="in" filter="wipe(up)">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Unit Testing</a:t>
            </a:r>
          </a:p>
        </p:txBody>
      </p:sp>
      <p:pic>
        <p:nvPicPr>
          <p:cNvPr id="10" name="Picture 9" descr="D:\Current Data\Year 2013\J P MORGAN\JUNIT\mod 1 image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7413" y="1828800"/>
            <a:ext cx="4033837" cy="3352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1" name="Text Box 7"/>
          <p:cNvSpPr txBox="1">
            <a:spLocks noChangeArrowheads="1"/>
          </p:cNvSpPr>
          <p:nvPr/>
        </p:nvSpPr>
        <p:spPr bwMode="auto">
          <a:xfrm>
            <a:off x="304800" y="1800225"/>
            <a:ext cx="4297363" cy="4524375"/>
          </a:xfrm>
          <a:prstGeom prst="rect">
            <a:avLst/>
          </a:prstGeom>
          <a:noFill/>
          <a:ln>
            <a:noFill/>
          </a:ln>
        </p:spPr>
        <p:txBody>
          <a:bodyPr>
            <a:spAutoFit/>
          </a:bodyPr>
          <a:lstStyle>
            <a:lvl1pPr eaLnBrk="0" hangingPunct="0">
              <a:spcBef>
                <a:spcPct val="20000"/>
              </a:spcBef>
              <a:buChar char="•"/>
              <a:defRPr sz="2400" b="1">
                <a:solidFill>
                  <a:schemeClr val="tx1"/>
                </a:solidFill>
                <a:latin typeface="Arial" pitchFamily="34" charset="0"/>
              </a:defRPr>
            </a:lvl1pPr>
            <a:lvl2pPr marL="742950" indent="-285750" eaLnBrk="0" hangingPunct="0">
              <a:spcBef>
                <a:spcPct val="20000"/>
              </a:spcBef>
              <a:buChar char="–"/>
              <a:defRPr sz="2000">
                <a:solidFill>
                  <a:schemeClr val="tx1"/>
                </a:solidFill>
                <a:latin typeface="Arial" pitchFamily="34" charset="0"/>
              </a:defRPr>
            </a:lvl2pPr>
            <a:lvl3pPr marL="1143000" indent="-228600" eaLnBrk="0" hangingPunct="0">
              <a:spcBef>
                <a:spcPct val="20000"/>
              </a:spcBef>
              <a:buChar char="•"/>
              <a:defRPr>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defRPr/>
            </a:pPr>
            <a:r>
              <a:rPr lang="en-IN" altLang="en-US" sz="1800" b="0" dirty="0"/>
              <a:t>Unit testing:</a:t>
            </a:r>
          </a:p>
          <a:p>
            <a:pPr marL="285750" indent="-285750" eaLnBrk="1" hangingPunct="1">
              <a:spcBef>
                <a:spcPct val="50000"/>
              </a:spcBef>
              <a:buFont typeface="Wingdings" panose="05000000000000000000" pitchFamily="2" charset="2"/>
              <a:buChar char="§"/>
              <a:defRPr/>
            </a:pPr>
            <a:r>
              <a:rPr lang="en-IN" altLang="en-US" sz="1800" b="0" dirty="0"/>
              <a:t>Is performed to validate the tester’s assumptions about the code design.</a:t>
            </a:r>
          </a:p>
          <a:p>
            <a:pPr marL="285750" indent="-285750" eaLnBrk="1" hangingPunct="1">
              <a:spcBef>
                <a:spcPct val="50000"/>
              </a:spcBef>
              <a:buFont typeface="Wingdings" panose="05000000000000000000" pitchFamily="2" charset="2"/>
              <a:buChar char="§"/>
              <a:defRPr/>
            </a:pPr>
            <a:r>
              <a:rPr lang="en-IN" altLang="en-US" sz="1800" b="0" dirty="0"/>
              <a:t>Is an effective method of testing. Each part of the program is isolated to determine </a:t>
            </a:r>
            <a:r>
              <a:rPr lang="en-US" sz="1800" b="0" dirty="0"/>
              <a:t>which individual parts are correct</a:t>
            </a:r>
          </a:p>
          <a:p>
            <a:pPr marL="285750" indent="-285750" eaLnBrk="1" hangingPunct="1">
              <a:spcBef>
                <a:spcPct val="50000"/>
              </a:spcBef>
              <a:buFont typeface="Wingdings" panose="05000000000000000000" pitchFamily="2" charset="2"/>
              <a:buChar char="§"/>
              <a:defRPr/>
            </a:pPr>
            <a:r>
              <a:rPr lang="en-US" sz="1800" b="0" dirty="0"/>
              <a:t>Involves testing the smallest unit of code under a variety of input conditions.</a:t>
            </a:r>
          </a:p>
          <a:p>
            <a:pPr marL="285750" indent="-285750" eaLnBrk="1" hangingPunct="1">
              <a:spcBef>
                <a:spcPct val="50000"/>
              </a:spcBef>
              <a:buFont typeface="Wingdings" panose="05000000000000000000" pitchFamily="2" charset="2"/>
              <a:buChar char="§"/>
              <a:defRPr/>
            </a:pPr>
            <a:endParaRPr lang="en-US" sz="1800" b="0" dirty="0"/>
          </a:p>
          <a:p>
            <a:pPr marL="285750" indent="-285750" eaLnBrk="1" hangingPunct="1">
              <a:spcBef>
                <a:spcPct val="50000"/>
              </a:spcBef>
              <a:buFont typeface="Wingdings" panose="05000000000000000000" pitchFamily="2" charset="2"/>
              <a:buChar char="§"/>
              <a:defRPr/>
            </a:pPr>
            <a:endParaRPr lang="en-US" sz="1800" b="0" dirty="0"/>
          </a:p>
          <a:p>
            <a:pPr marL="285750" indent="-285750" eaLnBrk="1" hangingPunct="1">
              <a:spcBef>
                <a:spcPct val="50000"/>
              </a:spcBef>
              <a:buFont typeface="Wingdings" panose="05000000000000000000" pitchFamily="2" charset="2"/>
              <a:buChar char="§"/>
              <a:defRPr/>
            </a:pPr>
            <a:endParaRPr lang="en-US" altLang="en-US" sz="1800" b="0" dirty="0"/>
          </a:p>
        </p:txBody>
      </p:sp>
    </p:spTree>
    <p:extLst>
      <p:ext uri="{BB962C8B-B14F-4D97-AF65-F5344CB8AC3E}">
        <p14:creationId xmlns:p14="http://schemas.microsoft.com/office/powerpoint/2010/main" val="132876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 calcmode="lin" valueType="num">
                                      <p:cBhvr additive="base">
                                        <p:cTn id="7" dur="500"/>
                                        <p:tgtEl>
                                          <p:spTgt spid="11">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11">
                                            <p:txEl>
                                              <p:pRg st="1" end="1"/>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p:tgtEl>
                                          <p:spTgt spid="11">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1">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p:tgtEl>
                                          <p:spTgt spid="11">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Benefits of Unit Testing</a:t>
            </a:r>
          </a:p>
        </p:txBody>
      </p:sp>
      <p:sp>
        <p:nvSpPr>
          <p:cNvPr id="10" name="Text Box 7"/>
          <p:cNvSpPr txBox="1">
            <a:spLocks noChangeArrowheads="1"/>
          </p:cNvSpPr>
          <p:nvPr/>
        </p:nvSpPr>
        <p:spPr bwMode="auto">
          <a:xfrm>
            <a:off x="304800" y="1295400"/>
            <a:ext cx="8305800" cy="341632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r>
              <a:rPr lang="en-US" altLang="en-US" dirty="0"/>
              <a:t>The key benefits of unit testing are:</a:t>
            </a:r>
          </a:p>
          <a:p>
            <a:pPr marL="285750" indent="-285750" eaLnBrk="1" hangingPunct="1">
              <a:spcBef>
                <a:spcPct val="50000"/>
              </a:spcBef>
              <a:buFont typeface="Wingdings" panose="05000000000000000000" pitchFamily="2" charset="2"/>
              <a:buChar char="ü"/>
              <a:defRPr/>
            </a:pPr>
            <a:r>
              <a:rPr lang="en-US" altLang="en-US" dirty="0"/>
              <a:t>Ability to re-factor code with confidence</a:t>
            </a:r>
          </a:p>
          <a:p>
            <a:pPr marL="285750" indent="-285750" eaLnBrk="1" hangingPunct="1">
              <a:spcBef>
                <a:spcPct val="50000"/>
              </a:spcBef>
              <a:buFont typeface="Wingdings" panose="05000000000000000000" pitchFamily="2" charset="2"/>
              <a:buChar char="ü"/>
              <a:defRPr/>
            </a:pPr>
            <a:r>
              <a:rPr lang="en-US" altLang="en-US" dirty="0"/>
              <a:t>Proof that your code actually works</a:t>
            </a:r>
          </a:p>
          <a:p>
            <a:pPr marL="285750" indent="-285750" eaLnBrk="1" hangingPunct="1">
              <a:spcBef>
                <a:spcPct val="50000"/>
              </a:spcBef>
              <a:buFont typeface="Wingdings" panose="05000000000000000000" pitchFamily="2" charset="2"/>
              <a:buChar char="ü"/>
              <a:defRPr/>
            </a:pPr>
            <a:r>
              <a:rPr lang="en-US" altLang="en-US" dirty="0"/>
              <a:t>Availability of a regression-test suite</a:t>
            </a:r>
          </a:p>
          <a:p>
            <a:pPr marL="285750" indent="-285750" eaLnBrk="1" hangingPunct="1">
              <a:spcBef>
                <a:spcPct val="50000"/>
              </a:spcBef>
              <a:buFont typeface="Wingdings" panose="05000000000000000000" pitchFamily="2" charset="2"/>
              <a:buChar char="ü"/>
              <a:defRPr/>
            </a:pPr>
            <a:r>
              <a:rPr lang="en-US" altLang="en-US" dirty="0"/>
              <a:t>Demonstration of concrete progress</a:t>
            </a:r>
          </a:p>
          <a:p>
            <a:pPr marL="285750" indent="-285750" eaLnBrk="1" hangingPunct="1">
              <a:spcBef>
                <a:spcPct val="50000"/>
              </a:spcBef>
              <a:buFont typeface="Wingdings" panose="05000000000000000000" pitchFamily="2" charset="2"/>
              <a:buChar char="ü"/>
              <a:defRPr/>
            </a:pPr>
            <a:r>
              <a:rPr lang="en-US" altLang="en-US" dirty="0"/>
              <a:t>Developers use unit tests as an internal control on the functionality and compatibility of their applications when changes to features, code or the environment happen.</a:t>
            </a:r>
          </a:p>
          <a:p>
            <a:pPr marL="285750" indent="-285750" eaLnBrk="1" hangingPunct="1">
              <a:spcBef>
                <a:spcPct val="50000"/>
              </a:spcBef>
              <a:buFont typeface="Wingdings" panose="05000000000000000000" pitchFamily="2" charset="2"/>
              <a:buChar char="ü"/>
              <a:defRPr/>
            </a:pPr>
            <a:endParaRPr lang="en-US" altLang="en-US" dirty="0"/>
          </a:p>
        </p:txBody>
      </p:sp>
    </p:spTree>
    <p:extLst>
      <p:ext uri="{BB962C8B-B14F-4D97-AF65-F5344CB8AC3E}">
        <p14:creationId xmlns:p14="http://schemas.microsoft.com/office/powerpoint/2010/main" val="332845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p:tgtEl>
                                          <p:spTgt spid="10">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10">
                                            <p:txEl>
                                              <p:pRg st="1" end="1"/>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p:tgtEl>
                                          <p:spTgt spid="10">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0">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p:tgtEl>
                                          <p:spTgt spid="10">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1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 calcmode="lin" valueType="num">
                                      <p:cBhvr additive="base">
                                        <p:cTn id="25" dur="500"/>
                                        <p:tgtEl>
                                          <p:spTgt spid="10">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10">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anim calcmode="lin" valueType="num">
                                      <p:cBhvr additive="base">
                                        <p:cTn id="31" dur="500"/>
                                        <p:tgtEl>
                                          <p:spTgt spid="10">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225782"/>
            <a:ext cx="7772400" cy="78068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a:t>JUNIT Features</a:t>
            </a:r>
            <a:endParaRPr lang="en-US" dirty="0"/>
          </a:p>
        </p:txBody>
      </p:sp>
      <p:sp>
        <p:nvSpPr>
          <p:cNvPr id="10" name="Straight Connector 9"/>
          <p:cNvSpPr/>
          <p:nvPr/>
        </p:nvSpPr>
        <p:spPr>
          <a:xfrm>
            <a:off x="827584" y="1340768"/>
            <a:ext cx="7589838" cy="0"/>
          </a:xfrm>
          <a:prstGeom prst="line">
            <a:avLst/>
          </a:prstGeom>
        </p:spPr>
        <p:style>
          <a:lnRef idx="1">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grpSp>
        <p:nvGrpSpPr>
          <p:cNvPr id="11" name="Group 10"/>
          <p:cNvGrpSpPr/>
          <p:nvPr/>
        </p:nvGrpSpPr>
        <p:grpSpPr>
          <a:xfrm>
            <a:off x="827584" y="1340768"/>
            <a:ext cx="1935140" cy="730751"/>
            <a:chOff x="0" y="624"/>
            <a:chExt cx="1935140" cy="730751"/>
          </a:xfrm>
        </p:grpSpPr>
        <p:sp>
          <p:nvSpPr>
            <p:cNvPr id="64" name="Rectangle 63"/>
            <p:cNvSpPr/>
            <p:nvPr/>
          </p:nvSpPr>
          <p:spPr>
            <a:xfrm>
              <a:off x="0" y="624"/>
              <a:ext cx="1935140" cy="73075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5" name="Rectangle 64"/>
            <p:cNvSpPr/>
            <p:nvPr/>
          </p:nvSpPr>
          <p:spPr>
            <a:xfrm>
              <a:off x="0" y="624"/>
              <a:ext cx="1935140" cy="73075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altLang="en-US" sz="1600" b="1" kern="1200" dirty="0">
                  <a:latin typeface="Arial" panose="020B0604020202020204" pitchFamily="34" charset="0"/>
                  <a:cs typeface="Arial" panose="020B0604020202020204" pitchFamily="34" charset="0"/>
                </a:rPr>
                <a:t>Asserts</a:t>
              </a:r>
              <a:endParaRPr lang="en-IN" sz="1600" kern="1200" dirty="0">
                <a:latin typeface="Arial" panose="020B0604020202020204" pitchFamily="34" charset="0"/>
                <a:cs typeface="Arial" panose="020B0604020202020204" pitchFamily="34" charset="0"/>
              </a:endParaRPr>
            </a:p>
          </p:txBody>
        </p:sp>
      </p:grpSp>
      <p:grpSp>
        <p:nvGrpSpPr>
          <p:cNvPr id="12" name="Group 11"/>
          <p:cNvGrpSpPr/>
          <p:nvPr/>
        </p:nvGrpSpPr>
        <p:grpSpPr>
          <a:xfrm>
            <a:off x="2868678" y="1373952"/>
            <a:ext cx="5544917" cy="663671"/>
            <a:chOff x="2041094" y="33808"/>
            <a:chExt cx="5544917" cy="663671"/>
          </a:xfrm>
        </p:grpSpPr>
        <p:sp>
          <p:nvSpPr>
            <p:cNvPr id="62" name="Rectangle 61"/>
            <p:cNvSpPr/>
            <p:nvPr/>
          </p:nvSpPr>
          <p:spPr>
            <a:xfrm>
              <a:off x="2041094" y="33808"/>
              <a:ext cx="5544917" cy="66367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3" name="Rectangle 62"/>
            <p:cNvSpPr/>
            <p:nvPr/>
          </p:nvSpPr>
          <p:spPr>
            <a:xfrm>
              <a:off x="2041094" y="33808"/>
              <a:ext cx="5544917" cy="66367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Specify the expected output and compare it with the    output received</a:t>
              </a:r>
              <a:endParaRPr lang="en-IN" sz="1600" kern="1200" dirty="0">
                <a:latin typeface="Arial" panose="020B0604020202020204" pitchFamily="34" charset="0"/>
                <a:cs typeface="Arial" panose="020B0604020202020204" pitchFamily="34" charset="0"/>
              </a:endParaRPr>
            </a:p>
          </p:txBody>
        </p:sp>
      </p:grpSp>
      <p:sp>
        <p:nvSpPr>
          <p:cNvPr id="13" name="Straight Connector 12"/>
          <p:cNvSpPr/>
          <p:nvPr/>
        </p:nvSpPr>
        <p:spPr>
          <a:xfrm>
            <a:off x="2762724" y="2037623"/>
            <a:ext cx="5650871" cy="0"/>
          </a:xfrm>
          <a:prstGeom prst="line">
            <a:avLst/>
          </a:prstGeom>
        </p:spPr>
        <p:style>
          <a:lnRef idx="1">
            <a:schemeClr val="accen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tx1">
              <a:hueOff val="0"/>
              <a:satOff val="0"/>
              <a:lumOff val="0"/>
              <a:alphaOff val="0"/>
            </a:schemeClr>
          </a:fontRef>
        </p:style>
      </p:sp>
      <p:sp>
        <p:nvSpPr>
          <p:cNvPr id="14" name="Straight Connector 13"/>
          <p:cNvSpPr/>
          <p:nvPr/>
        </p:nvSpPr>
        <p:spPr>
          <a:xfrm>
            <a:off x="827584" y="2071520"/>
            <a:ext cx="7589838" cy="0"/>
          </a:xfrm>
          <a:prstGeom prst="line">
            <a:avLst/>
          </a:prstGeom>
        </p:spPr>
        <p:style>
          <a:lnRef idx="1">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grpSp>
        <p:nvGrpSpPr>
          <p:cNvPr id="15" name="Group 14"/>
          <p:cNvGrpSpPr/>
          <p:nvPr/>
        </p:nvGrpSpPr>
        <p:grpSpPr>
          <a:xfrm>
            <a:off x="827584" y="2071520"/>
            <a:ext cx="1935140" cy="730751"/>
            <a:chOff x="0" y="731376"/>
            <a:chExt cx="1935140" cy="730751"/>
          </a:xfrm>
        </p:grpSpPr>
        <p:sp>
          <p:nvSpPr>
            <p:cNvPr id="60" name="Rectangle 59"/>
            <p:cNvSpPr/>
            <p:nvPr/>
          </p:nvSpPr>
          <p:spPr>
            <a:xfrm>
              <a:off x="0" y="731376"/>
              <a:ext cx="1935140" cy="73075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1" name="Rectangle 60"/>
            <p:cNvSpPr/>
            <p:nvPr/>
          </p:nvSpPr>
          <p:spPr>
            <a:xfrm>
              <a:off x="0" y="731376"/>
              <a:ext cx="1935140" cy="73075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altLang="en-US" sz="1600" b="1" kern="1200" dirty="0">
                  <a:latin typeface="Arial" panose="020B0604020202020204" pitchFamily="34" charset="0"/>
                  <a:cs typeface="Arial" panose="020B0604020202020204" pitchFamily="34" charset="0"/>
                </a:rPr>
                <a:t>Test setup and teardown</a:t>
              </a:r>
            </a:p>
          </p:txBody>
        </p:sp>
      </p:grpSp>
      <p:grpSp>
        <p:nvGrpSpPr>
          <p:cNvPr id="16" name="Group 15"/>
          <p:cNvGrpSpPr/>
          <p:nvPr/>
        </p:nvGrpSpPr>
        <p:grpSpPr>
          <a:xfrm>
            <a:off x="2868678" y="2104703"/>
            <a:ext cx="5544917" cy="663671"/>
            <a:chOff x="2041094" y="764559"/>
            <a:chExt cx="5544917" cy="663671"/>
          </a:xfrm>
        </p:grpSpPr>
        <p:sp>
          <p:nvSpPr>
            <p:cNvPr id="58" name="Rectangle 57"/>
            <p:cNvSpPr/>
            <p:nvPr/>
          </p:nvSpPr>
          <p:spPr>
            <a:xfrm>
              <a:off x="2041094" y="764559"/>
              <a:ext cx="5544917" cy="66367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9" name="Rectangle 58"/>
            <p:cNvSpPr/>
            <p:nvPr/>
          </p:nvSpPr>
          <p:spPr>
            <a:xfrm>
              <a:off x="2041094" y="764559"/>
              <a:ext cx="5544917" cy="66367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Sets up test data and tears down that data or context, before and after running the test, respectively</a:t>
              </a:r>
              <a:endParaRPr lang="en-US" altLang="en-US" sz="1600" kern="1200" dirty="0">
                <a:latin typeface="Arial" panose="020B0604020202020204" pitchFamily="34" charset="0"/>
                <a:cs typeface="Arial" panose="020B0604020202020204" pitchFamily="34" charset="0"/>
              </a:endParaRPr>
            </a:p>
          </p:txBody>
        </p:sp>
      </p:grpSp>
      <p:sp>
        <p:nvSpPr>
          <p:cNvPr id="17" name="Straight Connector 16"/>
          <p:cNvSpPr/>
          <p:nvPr/>
        </p:nvSpPr>
        <p:spPr>
          <a:xfrm>
            <a:off x="2762724" y="2768375"/>
            <a:ext cx="5650871" cy="0"/>
          </a:xfrm>
          <a:prstGeom prst="line">
            <a:avLst/>
          </a:prstGeom>
        </p:spPr>
        <p:style>
          <a:lnRef idx="1">
            <a:schemeClr val="accen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tx1">
              <a:hueOff val="0"/>
              <a:satOff val="0"/>
              <a:lumOff val="0"/>
              <a:alphaOff val="0"/>
            </a:schemeClr>
          </a:fontRef>
        </p:style>
      </p:sp>
      <p:sp>
        <p:nvSpPr>
          <p:cNvPr id="18" name="Straight Connector 17"/>
          <p:cNvSpPr/>
          <p:nvPr/>
        </p:nvSpPr>
        <p:spPr>
          <a:xfrm>
            <a:off x="827584" y="2802272"/>
            <a:ext cx="7589838" cy="0"/>
          </a:xfrm>
          <a:prstGeom prst="line">
            <a:avLst/>
          </a:prstGeom>
        </p:spPr>
        <p:style>
          <a:lnRef idx="1">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grpSp>
        <p:nvGrpSpPr>
          <p:cNvPr id="19" name="Group 18"/>
          <p:cNvGrpSpPr/>
          <p:nvPr/>
        </p:nvGrpSpPr>
        <p:grpSpPr>
          <a:xfrm>
            <a:off x="827584" y="2802272"/>
            <a:ext cx="1935140" cy="730751"/>
            <a:chOff x="0" y="1462128"/>
            <a:chExt cx="1935140" cy="730751"/>
          </a:xfrm>
        </p:grpSpPr>
        <p:sp>
          <p:nvSpPr>
            <p:cNvPr id="56" name="Rectangle 55"/>
            <p:cNvSpPr/>
            <p:nvPr/>
          </p:nvSpPr>
          <p:spPr>
            <a:xfrm>
              <a:off x="0" y="1462128"/>
              <a:ext cx="1935140" cy="73075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7" name="Rectangle 56"/>
            <p:cNvSpPr/>
            <p:nvPr/>
          </p:nvSpPr>
          <p:spPr>
            <a:xfrm>
              <a:off x="0" y="1462128"/>
              <a:ext cx="1935140" cy="73075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altLang="en-US" sz="1600" b="1" kern="1200" dirty="0">
                  <a:latin typeface="Arial" panose="020B0604020202020204" pitchFamily="34" charset="0"/>
                  <a:cs typeface="Arial" panose="020B0604020202020204" pitchFamily="34" charset="0"/>
                </a:rPr>
                <a:t>Exception testing</a:t>
              </a:r>
            </a:p>
          </p:txBody>
        </p:sp>
      </p:grpSp>
      <p:grpSp>
        <p:nvGrpSpPr>
          <p:cNvPr id="20" name="Group 19"/>
          <p:cNvGrpSpPr/>
          <p:nvPr/>
        </p:nvGrpSpPr>
        <p:grpSpPr>
          <a:xfrm>
            <a:off x="2868678" y="2835455"/>
            <a:ext cx="5544917" cy="663671"/>
            <a:chOff x="2041094" y="1495311"/>
            <a:chExt cx="5544917" cy="663671"/>
          </a:xfrm>
        </p:grpSpPr>
        <p:sp>
          <p:nvSpPr>
            <p:cNvPr id="54" name="Rectangle 53"/>
            <p:cNvSpPr/>
            <p:nvPr/>
          </p:nvSpPr>
          <p:spPr>
            <a:xfrm>
              <a:off x="2041094" y="1495311"/>
              <a:ext cx="5544917" cy="66367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5" name="Rectangle 54"/>
            <p:cNvSpPr/>
            <p:nvPr/>
          </p:nvSpPr>
          <p:spPr>
            <a:xfrm>
              <a:off x="2041094" y="1495311"/>
              <a:ext cx="5544917" cy="66367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Tests and verifies whether an exception was thrown</a:t>
              </a:r>
              <a:endParaRPr lang="en-US" altLang="en-US" sz="1600" kern="1200" dirty="0">
                <a:latin typeface="Arial" panose="020B0604020202020204" pitchFamily="34" charset="0"/>
                <a:cs typeface="Arial" panose="020B0604020202020204" pitchFamily="34" charset="0"/>
              </a:endParaRPr>
            </a:p>
          </p:txBody>
        </p:sp>
      </p:grpSp>
      <p:sp>
        <p:nvSpPr>
          <p:cNvPr id="21" name="Straight Connector 20"/>
          <p:cNvSpPr/>
          <p:nvPr/>
        </p:nvSpPr>
        <p:spPr>
          <a:xfrm>
            <a:off x="2762724" y="3473744"/>
            <a:ext cx="5650871" cy="0"/>
          </a:xfrm>
          <a:prstGeom prst="line">
            <a:avLst/>
          </a:prstGeom>
        </p:spPr>
        <p:style>
          <a:lnRef idx="1">
            <a:schemeClr val="accen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tx1">
              <a:hueOff val="0"/>
              <a:satOff val="0"/>
              <a:lumOff val="0"/>
              <a:alphaOff val="0"/>
            </a:schemeClr>
          </a:fontRef>
        </p:style>
      </p:sp>
      <p:sp>
        <p:nvSpPr>
          <p:cNvPr id="22" name="Straight Connector 21"/>
          <p:cNvSpPr/>
          <p:nvPr/>
        </p:nvSpPr>
        <p:spPr>
          <a:xfrm>
            <a:off x="827584" y="3533024"/>
            <a:ext cx="7589838" cy="0"/>
          </a:xfrm>
          <a:prstGeom prst="line">
            <a:avLst/>
          </a:prstGeom>
        </p:spPr>
        <p:style>
          <a:lnRef idx="1">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grpSp>
        <p:nvGrpSpPr>
          <p:cNvPr id="23" name="Group 22"/>
          <p:cNvGrpSpPr/>
          <p:nvPr/>
        </p:nvGrpSpPr>
        <p:grpSpPr>
          <a:xfrm>
            <a:off x="827584" y="3533024"/>
            <a:ext cx="1935140" cy="730751"/>
            <a:chOff x="0" y="2192880"/>
            <a:chExt cx="1935140" cy="730751"/>
          </a:xfrm>
        </p:grpSpPr>
        <p:sp>
          <p:nvSpPr>
            <p:cNvPr id="52" name="Rectangle 51"/>
            <p:cNvSpPr/>
            <p:nvPr/>
          </p:nvSpPr>
          <p:spPr>
            <a:xfrm>
              <a:off x="0" y="2192880"/>
              <a:ext cx="1935140" cy="73075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3" name="Rectangle 52"/>
            <p:cNvSpPr/>
            <p:nvPr/>
          </p:nvSpPr>
          <p:spPr>
            <a:xfrm>
              <a:off x="0" y="2192880"/>
              <a:ext cx="1935140" cy="73075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altLang="en-US" sz="1600" b="1" kern="1200" dirty="0">
                  <a:latin typeface="Arial" panose="020B0604020202020204" pitchFamily="34" charset="0"/>
                  <a:cs typeface="Arial" panose="020B0604020202020204" pitchFamily="34" charset="0"/>
                </a:rPr>
                <a:t>Test suites</a:t>
              </a:r>
            </a:p>
          </p:txBody>
        </p:sp>
      </p:grpSp>
      <p:grpSp>
        <p:nvGrpSpPr>
          <p:cNvPr id="24" name="Group 23"/>
          <p:cNvGrpSpPr/>
          <p:nvPr/>
        </p:nvGrpSpPr>
        <p:grpSpPr>
          <a:xfrm>
            <a:off x="2868678" y="3566207"/>
            <a:ext cx="5544917" cy="663671"/>
            <a:chOff x="2041094" y="2226063"/>
            <a:chExt cx="5544917" cy="663671"/>
          </a:xfrm>
        </p:grpSpPr>
        <p:sp>
          <p:nvSpPr>
            <p:cNvPr id="50" name="Rectangle 49"/>
            <p:cNvSpPr/>
            <p:nvPr/>
          </p:nvSpPr>
          <p:spPr>
            <a:xfrm>
              <a:off x="2041094" y="2226063"/>
              <a:ext cx="5544917" cy="66367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1" name="Rectangle 50"/>
            <p:cNvSpPr/>
            <p:nvPr/>
          </p:nvSpPr>
          <p:spPr>
            <a:xfrm>
              <a:off x="2041094" y="2226063"/>
              <a:ext cx="5544917" cy="66367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JUnit test cases are organized into test suites for better management</a:t>
              </a:r>
              <a:endParaRPr lang="en-US" altLang="en-US" sz="1600" kern="1200" dirty="0">
                <a:latin typeface="Arial" panose="020B0604020202020204" pitchFamily="34" charset="0"/>
                <a:cs typeface="Arial" panose="020B0604020202020204" pitchFamily="34" charset="0"/>
              </a:endParaRPr>
            </a:p>
          </p:txBody>
        </p:sp>
      </p:grpSp>
      <p:sp>
        <p:nvSpPr>
          <p:cNvPr id="25" name="Straight Connector 24"/>
          <p:cNvSpPr/>
          <p:nvPr/>
        </p:nvSpPr>
        <p:spPr>
          <a:xfrm>
            <a:off x="2762724" y="4229878"/>
            <a:ext cx="5650871" cy="0"/>
          </a:xfrm>
          <a:prstGeom prst="line">
            <a:avLst/>
          </a:prstGeom>
        </p:spPr>
        <p:style>
          <a:lnRef idx="1">
            <a:schemeClr val="accen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tx1">
              <a:hueOff val="0"/>
              <a:satOff val="0"/>
              <a:lumOff val="0"/>
              <a:alphaOff val="0"/>
            </a:schemeClr>
          </a:fontRef>
        </p:style>
      </p:sp>
      <p:sp>
        <p:nvSpPr>
          <p:cNvPr id="26" name="Straight Connector 25"/>
          <p:cNvSpPr/>
          <p:nvPr/>
        </p:nvSpPr>
        <p:spPr>
          <a:xfrm>
            <a:off x="827584" y="4263775"/>
            <a:ext cx="7589838" cy="0"/>
          </a:xfrm>
          <a:prstGeom prst="line">
            <a:avLst/>
          </a:prstGeom>
        </p:spPr>
        <p:style>
          <a:lnRef idx="1">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grpSp>
        <p:nvGrpSpPr>
          <p:cNvPr id="27" name="Group 26"/>
          <p:cNvGrpSpPr/>
          <p:nvPr/>
        </p:nvGrpSpPr>
        <p:grpSpPr>
          <a:xfrm>
            <a:off x="827584" y="4263775"/>
            <a:ext cx="1935140" cy="730751"/>
            <a:chOff x="0" y="2923631"/>
            <a:chExt cx="1935140" cy="730751"/>
          </a:xfrm>
        </p:grpSpPr>
        <p:sp>
          <p:nvSpPr>
            <p:cNvPr id="48" name="Rectangle 47"/>
            <p:cNvSpPr/>
            <p:nvPr/>
          </p:nvSpPr>
          <p:spPr>
            <a:xfrm>
              <a:off x="0" y="2923631"/>
              <a:ext cx="1935140" cy="73075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9" name="Rectangle 48"/>
            <p:cNvSpPr/>
            <p:nvPr/>
          </p:nvSpPr>
          <p:spPr>
            <a:xfrm>
              <a:off x="0" y="2923631"/>
              <a:ext cx="1935140" cy="73075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altLang="en-US" sz="1600" b="1" kern="1200" dirty="0">
                  <a:latin typeface="Arial" panose="020B0604020202020204" pitchFamily="34" charset="0"/>
                  <a:cs typeface="Arial" panose="020B0604020202020204" pitchFamily="34" charset="0"/>
                </a:rPr>
                <a:t>Parameterized testing</a:t>
              </a:r>
            </a:p>
          </p:txBody>
        </p:sp>
      </p:grpSp>
      <p:grpSp>
        <p:nvGrpSpPr>
          <p:cNvPr id="28" name="Group 27"/>
          <p:cNvGrpSpPr/>
          <p:nvPr/>
        </p:nvGrpSpPr>
        <p:grpSpPr>
          <a:xfrm>
            <a:off x="2868678" y="4296959"/>
            <a:ext cx="5544917" cy="663671"/>
            <a:chOff x="2041094" y="2956815"/>
            <a:chExt cx="5544917" cy="663671"/>
          </a:xfrm>
        </p:grpSpPr>
        <p:sp>
          <p:nvSpPr>
            <p:cNvPr id="46" name="Rectangle 45"/>
            <p:cNvSpPr/>
            <p:nvPr/>
          </p:nvSpPr>
          <p:spPr>
            <a:xfrm>
              <a:off x="2041094" y="2956815"/>
              <a:ext cx="5544917" cy="66367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7" name="Rectangle 46"/>
            <p:cNvSpPr/>
            <p:nvPr/>
          </p:nvSpPr>
          <p:spPr>
            <a:xfrm>
              <a:off x="2041094" y="2956815"/>
              <a:ext cx="5544917" cy="66367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Creates tests that operate on sets of data that are fed into the tests</a:t>
              </a:r>
              <a:endParaRPr lang="en-US" altLang="en-US" sz="1600" kern="1200" dirty="0">
                <a:latin typeface="Arial" panose="020B0604020202020204" pitchFamily="34" charset="0"/>
                <a:cs typeface="Arial" panose="020B0604020202020204" pitchFamily="34" charset="0"/>
              </a:endParaRPr>
            </a:p>
          </p:txBody>
        </p:sp>
      </p:grpSp>
      <p:sp>
        <p:nvSpPr>
          <p:cNvPr id="29" name="Straight Connector 28"/>
          <p:cNvSpPr/>
          <p:nvPr/>
        </p:nvSpPr>
        <p:spPr>
          <a:xfrm>
            <a:off x="2762724" y="4960630"/>
            <a:ext cx="5650871" cy="0"/>
          </a:xfrm>
          <a:prstGeom prst="line">
            <a:avLst/>
          </a:prstGeom>
        </p:spPr>
        <p:style>
          <a:lnRef idx="1">
            <a:schemeClr val="accen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tx1">
              <a:hueOff val="0"/>
              <a:satOff val="0"/>
              <a:lumOff val="0"/>
              <a:alphaOff val="0"/>
            </a:schemeClr>
          </a:fontRef>
        </p:style>
      </p:sp>
      <p:sp>
        <p:nvSpPr>
          <p:cNvPr id="30" name="Straight Connector 29"/>
          <p:cNvSpPr/>
          <p:nvPr/>
        </p:nvSpPr>
        <p:spPr>
          <a:xfrm>
            <a:off x="827584" y="4994527"/>
            <a:ext cx="7589838" cy="0"/>
          </a:xfrm>
          <a:prstGeom prst="line">
            <a:avLst/>
          </a:prstGeom>
        </p:spPr>
        <p:style>
          <a:lnRef idx="1">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grpSp>
        <p:nvGrpSpPr>
          <p:cNvPr id="31" name="Group 30"/>
          <p:cNvGrpSpPr/>
          <p:nvPr/>
        </p:nvGrpSpPr>
        <p:grpSpPr>
          <a:xfrm>
            <a:off x="827584" y="4994527"/>
            <a:ext cx="1935140" cy="730751"/>
            <a:chOff x="0" y="3654383"/>
            <a:chExt cx="1935140" cy="730751"/>
          </a:xfrm>
        </p:grpSpPr>
        <p:sp>
          <p:nvSpPr>
            <p:cNvPr id="44" name="Rectangle 43"/>
            <p:cNvSpPr/>
            <p:nvPr/>
          </p:nvSpPr>
          <p:spPr>
            <a:xfrm>
              <a:off x="0" y="3654383"/>
              <a:ext cx="1935140" cy="73075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5" name="Rectangle 44"/>
            <p:cNvSpPr/>
            <p:nvPr/>
          </p:nvSpPr>
          <p:spPr>
            <a:xfrm>
              <a:off x="0" y="3654383"/>
              <a:ext cx="1935140" cy="73075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altLang="en-US" sz="1600" b="1" kern="1200" dirty="0">
                  <a:latin typeface="Arial" panose="020B0604020202020204" pitchFamily="34" charset="0"/>
                  <a:cs typeface="Arial" panose="020B0604020202020204" pitchFamily="34" charset="0"/>
                </a:rPr>
                <a:t>Rules</a:t>
              </a:r>
            </a:p>
          </p:txBody>
        </p:sp>
      </p:grpSp>
      <p:grpSp>
        <p:nvGrpSpPr>
          <p:cNvPr id="32" name="Group 31"/>
          <p:cNvGrpSpPr/>
          <p:nvPr/>
        </p:nvGrpSpPr>
        <p:grpSpPr>
          <a:xfrm>
            <a:off x="2868678" y="5027711"/>
            <a:ext cx="5544917" cy="663671"/>
            <a:chOff x="2041094" y="3687567"/>
            <a:chExt cx="5544917" cy="663671"/>
          </a:xfrm>
        </p:grpSpPr>
        <p:sp>
          <p:nvSpPr>
            <p:cNvPr id="42" name="Rectangle 41"/>
            <p:cNvSpPr/>
            <p:nvPr/>
          </p:nvSpPr>
          <p:spPr>
            <a:xfrm>
              <a:off x="2041094" y="3687567"/>
              <a:ext cx="5544917" cy="66367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3" name="Rectangle 42"/>
            <p:cNvSpPr/>
            <p:nvPr/>
          </p:nvSpPr>
          <p:spPr>
            <a:xfrm>
              <a:off x="2041094" y="3687567"/>
              <a:ext cx="5544917" cy="66367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Extend the functionality of </a:t>
              </a:r>
              <a:r>
                <a:rPr lang="en-US" sz="1600" kern="1200" dirty="0" err="1">
                  <a:latin typeface="Arial" panose="020B0604020202020204" pitchFamily="34" charset="0"/>
                  <a:cs typeface="Arial" panose="020B0604020202020204" pitchFamily="34" charset="0"/>
                </a:rPr>
                <a:t>Junit</a:t>
              </a:r>
              <a:r>
                <a:rPr lang="en-US" sz="1600" kern="1200" dirty="0">
                  <a:latin typeface="Arial" panose="020B0604020202020204" pitchFamily="34" charset="0"/>
                  <a:cs typeface="Arial" panose="020B0604020202020204" pitchFamily="34" charset="0"/>
                </a:rPr>
                <a:t> by adding behaviors to tests</a:t>
              </a:r>
              <a:endParaRPr lang="en-US" altLang="en-US" sz="1600" kern="1200" dirty="0">
                <a:latin typeface="Arial" panose="020B0604020202020204" pitchFamily="34" charset="0"/>
                <a:cs typeface="Arial" panose="020B0604020202020204" pitchFamily="34" charset="0"/>
              </a:endParaRPr>
            </a:p>
          </p:txBody>
        </p:sp>
      </p:grpSp>
      <p:sp>
        <p:nvSpPr>
          <p:cNvPr id="33" name="Straight Connector 32"/>
          <p:cNvSpPr/>
          <p:nvPr/>
        </p:nvSpPr>
        <p:spPr>
          <a:xfrm>
            <a:off x="2762724" y="5691382"/>
            <a:ext cx="5650871" cy="0"/>
          </a:xfrm>
          <a:prstGeom prst="line">
            <a:avLst/>
          </a:prstGeom>
        </p:spPr>
        <p:style>
          <a:lnRef idx="1">
            <a:schemeClr val="accen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tx1">
              <a:hueOff val="0"/>
              <a:satOff val="0"/>
              <a:lumOff val="0"/>
              <a:alphaOff val="0"/>
            </a:schemeClr>
          </a:fontRef>
        </p:style>
      </p:sp>
      <p:sp>
        <p:nvSpPr>
          <p:cNvPr id="34" name="Straight Connector 33"/>
          <p:cNvSpPr/>
          <p:nvPr/>
        </p:nvSpPr>
        <p:spPr>
          <a:xfrm>
            <a:off x="827584" y="5725279"/>
            <a:ext cx="7589838" cy="0"/>
          </a:xfrm>
          <a:prstGeom prst="line">
            <a:avLst/>
          </a:prstGeom>
        </p:spPr>
        <p:style>
          <a:lnRef idx="1">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grpSp>
        <p:nvGrpSpPr>
          <p:cNvPr id="35" name="Group 34"/>
          <p:cNvGrpSpPr/>
          <p:nvPr/>
        </p:nvGrpSpPr>
        <p:grpSpPr>
          <a:xfrm>
            <a:off x="827584" y="5725279"/>
            <a:ext cx="1935140" cy="730751"/>
            <a:chOff x="0" y="4385135"/>
            <a:chExt cx="1935140" cy="730751"/>
          </a:xfrm>
        </p:grpSpPr>
        <p:sp>
          <p:nvSpPr>
            <p:cNvPr id="40" name="Rectangle 39"/>
            <p:cNvSpPr/>
            <p:nvPr/>
          </p:nvSpPr>
          <p:spPr>
            <a:xfrm>
              <a:off x="0" y="4385135"/>
              <a:ext cx="1935140" cy="73075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1" name="Rectangle 40"/>
            <p:cNvSpPr/>
            <p:nvPr/>
          </p:nvSpPr>
          <p:spPr>
            <a:xfrm>
              <a:off x="0" y="4385135"/>
              <a:ext cx="1935140" cy="73075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altLang="en-US" sz="1600" b="1" kern="1200" dirty="0">
                  <a:latin typeface="Arial" panose="020B0604020202020204" pitchFamily="34" charset="0"/>
                  <a:cs typeface="Arial" panose="020B0604020202020204" pitchFamily="34" charset="0"/>
                </a:rPr>
                <a:t>Integration with popular build systems</a:t>
              </a:r>
              <a:endParaRPr lang="en-US" altLang="en-US" sz="1600" b="1" kern="1200" dirty="0">
                <a:latin typeface="Arial" panose="020B0604020202020204" pitchFamily="34" charset="0"/>
                <a:cs typeface="Arial" panose="020B0604020202020204" pitchFamily="34" charset="0"/>
              </a:endParaRPr>
            </a:p>
          </p:txBody>
        </p:sp>
      </p:grpSp>
      <p:grpSp>
        <p:nvGrpSpPr>
          <p:cNvPr id="36" name="Group 35"/>
          <p:cNvGrpSpPr/>
          <p:nvPr/>
        </p:nvGrpSpPr>
        <p:grpSpPr>
          <a:xfrm>
            <a:off x="2868678" y="5758463"/>
            <a:ext cx="5544917" cy="663671"/>
            <a:chOff x="2041094" y="4418319"/>
            <a:chExt cx="5544917" cy="663671"/>
          </a:xfrm>
        </p:grpSpPr>
        <p:sp>
          <p:nvSpPr>
            <p:cNvPr id="38" name="Rectangle 37"/>
            <p:cNvSpPr/>
            <p:nvPr/>
          </p:nvSpPr>
          <p:spPr>
            <a:xfrm>
              <a:off x="2041094" y="4418319"/>
              <a:ext cx="5544917" cy="66367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9" name="Rectangle 38"/>
            <p:cNvSpPr/>
            <p:nvPr/>
          </p:nvSpPr>
          <p:spPr>
            <a:xfrm>
              <a:off x="2041094" y="4418319"/>
              <a:ext cx="5544917" cy="66367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Integrates with most of the popular build systems for Java, including ANT and Maven </a:t>
              </a:r>
              <a:endParaRPr lang="en-US" altLang="en-US" sz="1600" kern="1200" dirty="0">
                <a:latin typeface="Arial" panose="020B0604020202020204" pitchFamily="34" charset="0"/>
                <a:cs typeface="Arial" panose="020B0604020202020204" pitchFamily="34" charset="0"/>
              </a:endParaRPr>
            </a:p>
          </p:txBody>
        </p:sp>
      </p:grpSp>
      <p:sp>
        <p:nvSpPr>
          <p:cNvPr id="37" name="Straight Connector 36"/>
          <p:cNvSpPr/>
          <p:nvPr/>
        </p:nvSpPr>
        <p:spPr>
          <a:xfrm>
            <a:off x="2762724" y="6422134"/>
            <a:ext cx="5650871" cy="0"/>
          </a:xfrm>
          <a:prstGeom prst="line">
            <a:avLst/>
          </a:prstGeom>
        </p:spPr>
        <p:style>
          <a:lnRef idx="1">
            <a:schemeClr val="accen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1424352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par>
                                <p:cTn id="9" presetID="1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p:tgtEl>
                                          <p:spTgt spid="15"/>
                                        </p:tgtEl>
                                        <p:attrNameLst>
                                          <p:attrName>ppt_y</p:attrName>
                                        </p:attrNameLst>
                                      </p:cBhvr>
                                      <p:tavLst>
                                        <p:tav tm="0">
                                          <p:val>
                                            <p:strVal val="#ppt_y+#ppt_h*1.125000"/>
                                          </p:val>
                                        </p:tav>
                                        <p:tav tm="100000">
                                          <p:val>
                                            <p:strVal val="#ppt_y"/>
                                          </p:val>
                                        </p:tav>
                                      </p:tavLst>
                                    </p:anim>
                                    <p:animEffect transition="in" filter="wipe(up)">
                                      <p:cBhvr>
                                        <p:cTn id="18" dur="500"/>
                                        <p:tgtEl>
                                          <p:spTgt spid="15"/>
                                        </p:tgtEl>
                                      </p:cBhvr>
                                    </p:animEffect>
                                  </p:childTnLst>
                                </p:cTn>
                              </p:par>
                              <p:par>
                                <p:cTn id="19" presetID="12" presetClass="entr" presetSubtype="4"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p:tgtEl>
                                          <p:spTgt spid="16"/>
                                        </p:tgtEl>
                                        <p:attrNameLst>
                                          <p:attrName>ppt_y</p:attrName>
                                        </p:attrNameLst>
                                      </p:cBhvr>
                                      <p:tavLst>
                                        <p:tav tm="0">
                                          <p:val>
                                            <p:strVal val="#ppt_y+#ppt_h*1.125000"/>
                                          </p:val>
                                        </p:tav>
                                        <p:tav tm="100000">
                                          <p:val>
                                            <p:strVal val="#ppt_y"/>
                                          </p:val>
                                        </p:tav>
                                      </p:tavLst>
                                    </p:anim>
                                    <p:animEffect transition="in" filter="wipe(up)">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p:tgtEl>
                                          <p:spTgt spid="19"/>
                                        </p:tgtEl>
                                        <p:attrNameLst>
                                          <p:attrName>ppt_y</p:attrName>
                                        </p:attrNameLst>
                                      </p:cBhvr>
                                      <p:tavLst>
                                        <p:tav tm="0">
                                          <p:val>
                                            <p:strVal val="#ppt_y+#ppt_h*1.125000"/>
                                          </p:val>
                                        </p:tav>
                                        <p:tav tm="100000">
                                          <p:val>
                                            <p:strVal val="#ppt_y"/>
                                          </p:val>
                                        </p:tav>
                                      </p:tavLst>
                                    </p:anim>
                                    <p:animEffect transition="in" filter="wipe(up)">
                                      <p:cBhvr>
                                        <p:cTn id="28" dur="500"/>
                                        <p:tgtEl>
                                          <p:spTgt spid="19"/>
                                        </p:tgtEl>
                                      </p:cBhvr>
                                    </p:animEffect>
                                  </p:childTnLst>
                                </p:cTn>
                              </p:par>
                              <p:par>
                                <p:cTn id="29" presetID="12" presetClass="entr" presetSubtype="4"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p:tgtEl>
                                          <p:spTgt spid="20"/>
                                        </p:tgtEl>
                                        <p:attrNameLst>
                                          <p:attrName>ppt_y</p:attrName>
                                        </p:attrNameLst>
                                      </p:cBhvr>
                                      <p:tavLst>
                                        <p:tav tm="0">
                                          <p:val>
                                            <p:strVal val="#ppt_y+#ppt_h*1.125000"/>
                                          </p:val>
                                        </p:tav>
                                        <p:tav tm="100000">
                                          <p:val>
                                            <p:strVal val="#ppt_y"/>
                                          </p:val>
                                        </p:tav>
                                      </p:tavLst>
                                    </p:anim>
                                    <p:animEffect transition="in" filter="wipe(up)">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p:tgtEl>
                                          <p:spTgt spid="23"/>
                                        </p:tgtEl>
                                        <p:attrNameLst>
                                          <p:attrName>ppt_y</p:attrName>
                                        </p:attrNameLst>
                                      </p:cBhvr>
                                      <p:tavLst>
                                        <p:tav tm="0">
                                          <p:val>
                                            <p:strVal val="#ppt_y+#ppt_h*1.125000"/>
                                          </p:val>
                                        </p:tav>
                                        <p:tav tm="100000">
                                          <p:val>
                                            <p:strVal val="#ppt_y"/>
                                          </p:val>
                                        </p:tav>
                                      </p:tavLst>
                                    </p:anim>
                                    <p:animEffect transition="in" filter="wipe(up)">
                                      <p:cBhvr>
                                        <p:cTn id="38" dur="500"/>
                                        <p:tgtEl>
                                          <p:spTgt spid="23"/>
                                        </p:tgtEl>
                                      </p:cBhvr>
                                    </p:animEffect>
                                  </p:childTnLst>
                                </p:cTn>
                              </p:par>
                              <p:par>
                                <p:cTn id="39" presetID="12" presetClass="entr" presetSubtype="4"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p:tgtEl>
                                          <p:spTgt spid="24"/>
                                        </p:tgtEl>
                                        <p:attrNameLst>
                                          <p:attrName>ppt_y</p:attrName>
                                        </p:attrNameLst>
                                      </p:cBhvr>
                                      <p:tavLst>
                                        <p:tav tm="0">
                                          <p:val>
                                            <p:strVal val="#ppt_y+#ppt_h*1.125000"/>
                                          </p:val>
                                        </p:tav>
                                        <p:tav tm="100000">
                                          <p:val>
                                            <p:strVal val="#ppt_y"/>
                                          </p:val>
                                        </p:tav>
                                      </p:tavLst>
                                    </p:anim>
                                    <p:animEffect transition="in" filter="wipe(up)">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p:tgtEl>
                                          <p:spTgt spid="27"/>
                                        </p:tgtEl>
                                        <p:attrNameLst>
                                          <p:attrName>ppt_y</p:attrName>
                                        </p:attrNameLst>
                                      </p:cBhvr>
                                      <p:tavLst>
                                        <p:tav tm="0">
                                          <p:val>
                                            <p:strVal val="#ppt_y+#ppt_h*1.125000"/>
                                          </p:val>
                                        </p:tav>
                                        <p:tav tm="100000">
                                          <p:val>
                                            <p:strVal val="#ppt_y"/>
                                          </p:val>
                                        </p:tav>
                                      </p:tavLst>
                                    </p:anim>
                                    <p:animEffect transition="in" filter="wipe(up)">
                                      <p:cBhvr>
                                        <p:cTn id="48" dur="500"/>
                                        <p:tgtEl>
                                          <p:spTgt spid="27"/>
                                        </p:tgtEl>
                                      </p:cBhvr>
                                    </p:animEffect>
                                  </p:childTnLst>
                                </p:cTn>
                              </p:par>
                              <p:par>
                                <p:cTn id="49" presetID="12" presetClass="entr" presetSubtype="4"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p:tgtEl>
                                          <p:spTgt spid="26"/>
                                        </p:tgtEl>
                                        <p:attrNameLst>
                                          <p:attrName>ppt_y</p:attrName>
                                        </p:attrNameLst>
                                      </p:cBhvr>
                                      <p:tavLst>
                                        <p:tav tm="0">
                                          <p:val>
                                            <p:strVal val="#ppt_y+#ppt_h*1.125000"/>
                                          </p:val>
                                        </p:tav>
                                        <p:tav tm="100000">
                                          <p:val>
                                            <p:strVal val="#ppt_y"/>
                                          </p:val>
                                        </p:tav>
                                      </p:tavLst>
                                    </p:anim>
                                    <p:animEffect transition="in" filter="wipe(up)">
                                      <p:cBhvr>
                                        <p:cTn id="52" dur="500"/>
                                        <p:tgtEl>
                                          <p:spTgt spid="26"/>
                                        </p:tgtEl>
                                      </p:cBhvr>
                                    </p:animEffect>
                                  </p:childTnLst>
                                </p:cTn>
                              </p:par>
                              <p:par>
                                <p:cTn id="53" presetID="12" presetClass="entr" presetSubtype="4"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p:tgtEl>
                                          <p:spTgt spid="28"/>
                                        </p:tgtEl>
                                        <p:attrNameLst>
                                          <p:attrName>ppt_y</p:attrName>
                                        </p:attrNameLst>
                                      </p:cBhvr>
                                      <p:tavLst>
                                        <p:tav tm="0">
                                          <p:val>
                                            <p:strVal val="#ppt_y+#ppt_h*1.125000"/>
                                          </p:val>
                                        </p:tav>
                                        <p:tav tm="100000">
                                          <p:val>
                                            <p:strVal val="#ppt_y"/>
                                          </p:val>
                                        </p:tav>
                                      </p:tavLst>
                                    </p:anim>
                                    <p:animEffect transition="in" filter="wipe(up)">
                                      <p:cBhvr>
                                        <p:cTn id="56" dur="500"/>
                                        <p:tgtEl>
                                          <p:spTgt spid="28"/>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nodeType="click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additive="base">
                                        <p:cTn id="61" dur="500"/>
                                        <p:tgtEl>
                                          <p:spTgt spid="31"/>
                                        </p:tgtEl>
                                        <p:attrNameLst>
                                          <p:attrName>ppt_y</p:attrName>
                                        </p:attrNameLst>
                                      </p:cBhvr>
                                      <p:tavLst>
                                        <p:tav tm="0">
                                          <p:val>
                                            <p:strVal val="#ppt_y+#ppt_h*1.125000"/>
                                          </p:val>
                                        </p:tav>
                                        <p:tav tm="100000">
                                          <p:val>
                                            <p:strVal val="#ppt_y"/>
                                          </p:val>
                                        </p:tav>
                                      </p:tavLst>
                                    </p:anim>
                                    <p:animEffect transition="in" filter="wipe(up)">
                                      <p:cBhvr>
                                        <p:cTn id="62" dur="500"/>
                                        <p:tgtEl>
                                          <p:spTgt spid="31"/>
                                        </p:tgtEl>
                                      </p:cBhvr>
                                    </p:animEffect>
                                  </p:childTnLst>
                                </p:cTn>
                              </p:par>
                              <p:par>
                                <p:cTn id="63" presetID="12" presetClass="entr" presetSubtype="4" fill="hold" nodeType="withEffect">
                                  <p:stCondLst>
                                    <p:cond delay="0"/>
                                  </p:stCondLst>
                                  <p:childTnLst>
                                    <p:set>
                                      <p:cBhvr>
                                        <p:cTn id="64" dur="1" fill="hold">
                                          <p:stCondLst>
                                            <p:cond delay="0"/>
                                          </p:stCondLst>
                                        </p:cTn>
                                        <p:tgtEl>
                                          <p:spTgt spid="32"/>
                                        </p:tgtEl>
                                        <p:attrNameLst>
                                          <p:attrName>style.visibility</p:attrName>
                                        </p:attrNameLst>
                                      </p:cBhvr>
                                      <p:to>
                                        <p:strVal val="visible"/>
                                      </p:to>
                                    </p:set>
                                    <p:anim calcmode="lin" valueType="num">
                                      <p:cBhvr additive="base">
                                        <p:cTn id="65" dur="500"/>
                                        <p:tgtEl>
                                          <p:spTgt spid="32"/>
                                        </p:tgtEl>
                                        <p:attrNameLst>
                                          <p:attrName>ppt_y</p:attrName>
                                        </p:attrNameLst>
                                      </p:cBhvr>
                                      <p:tavLst>
                                        <p:tav tm="0">
                                          <p:val>
                                            <p:strVal val="#ppt_y+#ppt_h*1.125000"/>
                                          </p:val>
                                        </p:tav>
                                        <p:tav tm="100000">
                                          <p:val>
                                            <p:strVal val="#ppt_y"/>
                                          </p:val>
                                        </p:tav>
                                      </p:tavLst>
                                    </p:anim>
                                    <p:animEffect transition="in" filter="wipe(up)">
                                      <p:cBhvr>
                                        <p:cTn id="66" dur="500"/>
                                        <p:tgtEl>
                                          <p:spTgt spid="32"/>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nodeType="clickEffect">
                                  <p:stCondLst>
                                    <p:cond delay="0"/>
                                  </p:stCondLst>
                                  <p:childTnLst>
                                    <p:set>
                                      <p:cBhvr>
                                        <p:cTn id="70" dur="1" fill="hold">
                                          <p:stCondLst>
                                            <p:cond delay="0"/>
                                          </p:stCondLst>
                                        </p:cTn>
                                        <p:tgtEl>
                                          <p:spTgt spid="35"/>
                                        </p:tgtEl>
                                        <p:attrNameLst>
                                          <p:attrName>style.visibility</p:attrName>
                                        </p:attrNameLst>
                                      </p:cBhvr>
                                      <p:to>
                                        <p:strVal val="visible"/>
                                      </p:to>
                                    </p:set>
                                    <p:anim calcmode="lin" valueType="num">
                                      <p:cBhvr additive="base">
                                        <p:cTn id="71" dur="500"/>
                                        <p:tgtEl>
                                          <p:spTgt spid="35"/>
                                        </p:tgtEl>
                                        <p:attrNameLst>
                                          <p:attrName>ppt_y</p:attrName>
                                        </p:attrNameLst>
                                      </p:cBhvr>
                                      <p:tavLst>
                                        <p:tav tm="0">
                                          <p:val>
                                            <p:strVal val="#ppt_y+#ppt_h*1.125000"/>
                                          </p:val>
                                        </p:tav>
                                        <p:tav tm="100000">
                                          <p:val>
                                            <p:strVal val="#ppt_y"/>
                                          </p:val>
                                        </p:tav>
                                      </p:tavLst>
                                    </p:anim>
                                    <p:animEffect transition="in" filter="wipe(up)">
                                      <p:cBhvr>
                                        <p:cTn id="72" dur="500"/>
                                        <p:tgtEl>
                                          <p:spTgt spid="35"/>
                                        </p:tgtEl>
                                      </p:cBhvr>
                                    </p:animEffect>
                                  </p:childTnLst>
                                </p:cTn>
                              </p:par>
                              <p:par>
                                <p:cTn id="73" presetID="12" presetClass="entr" presetSubtype="4"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anim calcmode="lin" valueType="num">
                                      <p:cBhvr additive="base">
                                        <p:cTn id="75" dur="500"/>
                                        <p:tgtEl>
                                          <p:spTgt spid="36"/>
                                        </p:tgtEl>
                                        <p:attrNameLst>
                                          <p:attrName>ppt_y</p:attrName>
                                        </p:attrNameLst>
                                      </p:cBhvr>
                                      <p:tavLst>
                                        <p:tav tm="0">
                                          <p:val>
                                            <p:strVal val="#ppt_y+#ppt_h*1.125000"/>
                                          </p:val>
                                        </p:tav>
                                        <p:tav tm="100000">
                                          <p:val>
                                            <p:strVal val="#ppt_y"/>
                                          </p:val>
                                        </p:tav>
                                      </p:tavLst>
                                    </p:anim>
                                    <p:animEffect transition="in" filter="wipe(up)">
                                      <p:cBhvr>
                                        <p:cTn id="7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How JUNIT Works</a:t>
            </a:r>
          </a:p>
        </p:txBody>
      </p:sp>
      <p:sp>
        <p:nvSpPr>
          <p:cNvPr id="10" name="Text Box 7"/>
          <p:cNvSpPr txBox="1">
            <a:spLocks noChangeArrowheads="1"/>
          </p:cNvSpPr>
          <p:nvPr/>
        </p:nvSpPr>
        <p:spPr bwMode="auto">
          <a:xfrm>
            <a:off x="304800" y="1695450"/>
            <a:ext cx="4235450" cy="4324350"/>
          </a:xfrm>
          <a:prstGeom prst="rect">
            <a:avLst/>
          </a:prstGeom>
          <a:noFill/>
          <a:ln>
            <a:noFill/>
          </a:ln>
        </p:spPr>
        <p:txBody>
          <a:bodyPr>
            <a:spAutoFit/>
          </a:bodyPr>
          <a:lstStyle>
            <a:lvl1pPr eaLnBrk="0" hangingPunct="0">
              <a:spcBef>
                <a:spcPct val="20000"/>
              </a:spcBef>
              <a:buChar char="•"/>
              <a:defRPr sz="2400" b="1">
                <a:solidFill>
                  <a:schemeClr val="tx1"/>
                </a:solidFill>
                <a:latin typeface="Arial" pitchFamily="34" charset="0"/>
              </a:defRPr>
            </a:lvl1pPr>
            <a:lvl2pPr marL="742950" indent="-285750" eaLnBrk="0" hangingPunct="0">
              <a:spcBef>
                <a:spcPct val="20000"/>
              </a:spcBef>
              <a:buChar char="–"/>
              <a:defRPr sz="2000">
                <a:solidFill>
                  <a:schemeClr val="tx1"/>
                </a:solidFill>
                <a:latin typeface="Arial" pitchFamily="34" charset="0"/>
              </a:defRPr>
            </a:lvl2pPr>
            <a:lvl3pPr marL="1143000" indent="-228600" eaLnBrk="0" hangingPunct="0">
              <a:spcBef>
                <a:spcPct val="20000"/>
              </a:spcBef>
              <a:buChar char="•"/>
              <a:defRPr>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defRPr/>
            </a:pPr>
            <a:r>
              <a:rPr lang="en-US" altLang="en-US" sz="1800" b="0" dirty="0"/>
              <a:t>To test using JUnit:</a:t>
            </a:r>
          </a:p>
          <a:p>
            <a:pPr marL="342900" indent="-342900" eaLnBrk="1" hangingPunct="1">
              <a:spcBef>
                <a:spcPct val="50000"/>
              </a:spcBef>
              <a:buFont typeface="+mj-lt"/>
              <a:buAutoNum type="arabicPeriod"/>
              <a:defRPr/>
            </a:pPr>
            <a:r>
              <a:rPr lang="en-IN" altLang="en-US" sz="1800" b="0" dirty="0"/>
              <a:t>Create a separate project for writing tests that test an SUT.</a:t>
            </a:r>
          </a:p>
          <a:p>
            <a:pPr marL="342900" indent="-342900" eaLnBrk="1" hangingPunct="1">
              <a:spcBef>
                <a:spcPct val="50000"/>
              </a:spcBef>
              <a:buFont typeface="+mj-lt"/>
              <a:buAutoNum type="arabicPeriod"/>
              <a:defRPr/>
            </a:pPr>
            <a:r>
              <a:rPr lang="en-US" altLang="en-US" sz="1800" b="0" dirty="0"/>
              <a:t>Use a JUnit runner to execute the test code. </a:t>
            </a:r>
            <a:r>
              <a:rPr lang="en-US" sz="1800" b="0" dirty="0"/>
              <a:t>The runner:</a:t>
            </a:r>
          </a:p>
          <a:p>
            <a:pPr marL="1085850" lvl="1" indent="-342900" eaLnBrk="1" hangingPunct="1">
              <a:spcBef>
                <a:spcPct val="50000"/>
              </a:spcBef>
              <a:buSzPct val="130000"/>
              <a:buFont typeface="Arial" pitchFamily="34" charset="0"/>
              <a:buChar char="•"/>
              <a:defRPr/>
            </a:pPr>
            <a:r>
              <a:rPr lang="en-US" sz="1600" dirty="0"/>
              <a:t>Determines the tests that exist in the test code</a:t>
            </a:r>
          </a:p>
          <a:p>
            <a:pPr marL="1085850" lvl="1" indent="-342900" eaLnBrk="1" hangingPunct="1">
              <a:spcBef>
                <a:spcPct val="50000"/>
              </a:spcBef>
              <a:buSzPct val="130000"/>
              <a:buFont typeface="Arial" pitchFamily="34" charset="0"/>
              <a:buChar char="•"/>
              <a:defRPr/>
            </a:pPr>
            <a:r>
              <a:rPr lang="en-US" sz="1600" dirty="0"/>
              <a:t>Executes the tests</a:t>
            </a:r>
          </a:p>
          <a:p>
            <a:pPr marL="1085850" lvl="1" indent="-342900" eaLnBrk="1" hangingPunct="1">
              <a:spcBef>
                <a:spcPct val="50000"/>
              </a:spcBef>
              <a:buSzPct val="130000"/>
              <a:buFont typeface="Arial" pitchFamily="34" charset="0"/>
              <a:buChar char="•"/>
              <a:defRPr/>
            </a:pPr>
            <a:r>
              <a:rPr lang="en-US" sz="1600" dirty="0"/>
              <a:t>Reports the results, including reporting to a graphical view </a:t>
            </a:r>
          </a:p>
          <a:p>
            <a:pPr eaLnBrk="1" hangingPunct="1">
              <a:spcBef>
                <a:spcPct val="50000"/>
              </a:spcBef>
              <a:buFontTx/>
              <a:buNone/>
              <a:defRPr/>
            </a:pPr>
            <a:r>
              <a:rPr lang="en-US" sz="1800" b="0" dirty="0"/>
              <a:t>Writing </a:t>
            </a:r>
            <a:r>
              <a:rPr lang="en-US" sz="1800" b="0" dirty="0" err="1"/>
              <a:t>JUnit</a:t>
            </a:r>
            <a:r>
              <a:rPr lang="en-US" sz="1800" b="0" dirty="0"/>
              <a:t> tests in an IDE helps you to get quick feedback regarding a test passing or failing.</a:t>
            </a:r>
            <a:endParaRPr lang="en-IN" altLang="en-US" sz="1800" b="0" dirty="0"/>
          </a:p>
        </p:txBody>
      </p:sp>
      <p:pic>
        <p:nvPicPr>
          <p:cNvPr id="11" name="Picture 8" descr="D:\Current Data\Year 2013\J P MORGAN\JUNIT\mod 1 images\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250" y="1878013"/>
            <a:ext cx="4108450" cy="3424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35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 Training .PPT Template</Template>
  <TotalTime>15448</TotalTime>
  <Words>4347</Words>
  <Application>Microsoft Macintosh PowerPoint</Application>
  <PresentationFormat>On-screen Show (4:3)</PresentationFormat>
  <Paragraphs>452</Paragraphs>
  <Slides>29</Slides>
  <Notes>28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Calibri</vt:lpstr>
      <vt:lpstr>Courier New</vt:lpstr>
      <vt:lpstr>Droid Sans Mono</vt:lpstr>
      <vt:lpstr>inherit</vt:lpstr>
      <vt:lpstr>Tahoma</vt:lpstr>
      <vt:lpstr>Wingdings</vt:lpstr>
      <vt:lpstr>2_CT-Master</vt:lpstr>
      <vt:lpstr>3_CT-Master</vt:lpstr>
      <vt:lpstr>JUNIT 5.0</vt:lpstr>
      <vt:lpstr>Course Objectives</vt:lpstr>
      <vt:lpstr>Unit Testing</vt:lpstr>
      <vt:lpstr>Introduction To UnitTesting</vt:lpstr>
      <vt:lpstr>PowerPoint Presentation</vt:lpstr>
      <vt:lpstr>PowerPoint Presentation</vt:lpstr>
      <vt:lpstr>PowerPoint Presentation</vt:lpstr>
      <vt:lpstr>PowerPoint Presentation</vt:lpstr>
      <vt:lpstr>PowerPoint Presentation</vt:lpstr>
      <vt:lpstr>JUnit5</vt:lpstr>
      <vt:lpstr>JUnit5 Annotations – 1/3</vt:lpstr>
      <vt:lpstr>JUnit5 Annotations – 2/3</vt:lpstr>
      <vt:lpstr>JUnit5 Annotations – 3/3</vt:lpstr>
      <vt:lpstr>Test in JUnit5</vt:lpstr>
      <vt:lpstr>Assertions</vt:lpstr>
      <vt:lpstr>Grouped Assertions</vt:lpstr>
      <vt:lpstr>Assumptions</vt:lpstr>
      <vt:lpstr>Display names</vt:lpstr>
      <vt:lpstr>Expected Exception</vt:lpstr>
      <vt:lpstr>Timeout</vt:lpstr>
      <vt:lpstr>Test Execution Order</vt:lpstr>
      <vt:lpstr>Test Instance Lifecycle</vt:lpstr>
      <vt:lpstr>Repeated Test</vt:lpstr>
      <vt:lpstr>Repetition Info</vt:lpstr>
      <vt:lpstr>Tags</vt:lpstr>
      <vt:lpstr>Test Suites</vt:lpstr>
      <vt:lpstr>Filter packages</vt:lpstr>
      <vt:lpstr>Conditional test</vt:lpstr>
      <vt:lpstr>Conditional test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Document</dc:title>
  <dc:creator>manojj2</dc:creator>
  <cp:lastModifiedBy>Microsoft Office User</cp:lastModifiedBy>
  <cp:revision>702</cp:revision>
  <dcterms:created xsi:type="dcterms:W3CDTF">2012-01-30T11:39:54Z</dcterms:created>
  <dcterms:modified xsi:type="dcterms:W3CDTF">2022-03-04T12:02:19Z</dcterms:modified>
</cp:coreProperties>
</file>