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sldIdLst>
    <p:sldId id="256" r:id="rId3"/>
    <p:sldId id="321" r:id="rId4"/>
    <p:sldId id="323" r:id="rId5"/>
    <p:sldId id="324" r:id="rId6"/>
    <p:sldId id="341" r:id="rId7"/>
    <p:sldId id="327" r:id="rId8"/>
    <p:sldId id="325" r:id="rId9"/>
    <p:sldId id="326" r:id="rId10"/>
    <p:sldId id="342" r:id="rId11"/>
    <p:sldId id="343" r:id="rId12"/>
    <p:sldId id="344" r:id="rId13"/>
    <p:sldId id="345" r:id="rId14"/>
    <p:sldId id="346" r:id="rId15"/>
    <p:sldId id="347" r:id="rId16"/>
    <p:sldId id="348" r:id="rId17"/>
    <p:sldId id="349" r:id="rId18"/>
    <p:sldId id="350" r:id="rId19"/>
    <p:sldId id="351" r:id="rId20"/>
    <p:sldId id="32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20" autoAdjust="0"/>
    <p:restoredTop sz="83712" autoAdjust="0"/>
  </p:normalViewPr>
  <p:slideViewPr>
    <p:cSldViewPr>
      <p:cViewPr varScale="1">
        <p:scale>
          <a:sx n="74" d="100"/>
          <a:sy n="74" d="100"/>
        </p:scale>
        <p:origin x="2544" y="176"/>
      </p:cViewPr>
      <p:guideLst>
        <p:guide orient="horz" pos="2160"/>
        <p:guide pos="2880"/>
      </p:guideLst>
    </p:cSldViewPr>
  </p:slideViewPr>
  <p:outlineViewPr>
    <p:cViewPr>
      <p:scale>
        <a:sx n="33" d="100"/>
        <a:sy n="33" d="100"/>
      </p:scale>
      <p:origin x="0" y="217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6/9/21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tutorialrepublic.com/css-reference/css-list-style-property.php"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www.tutorialrepublic.com/css-reference/css-text-overflow-property.php" TargetMode="External"/><Relationship Id="rId4" Type="http://schemas.openxmlformats.org/officeDocument/2006/relationships/hyperlink" Target="http://www.tutorialrepublic.com/css-reference/css-padding-property.php"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tutorialrepublic.com/css-reference/css-list-style-property.php"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www.tutorialrepublic.com/css-reference/css-text-overflow-property.php" TargetMode="External"/><Relationship Id="rId4" Type="http://schemas.openxmlformats.org/officeDocument/2006/relationships/hyperlink" Target="http://www.tutorialrepublic.com/css-reference/css-padding-property.ph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tutorialrepublic.com/css-reference/css-list-style-property.php"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www.tutorialrepublic.com/css-reference/css-text-overflow-property.php" TargetMode="External"/><Relationship Id="rId4" Type="http://schemas.openxmlformats.org/officeDocument/2006/relationships/hyperlink" Target="http://www.tutorialrepublic.com/css-reference/css-padding-property.php"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.list-</a:t>
            </a:r>
            <a:r>
              <a:rPr lang="en-US" sz="1200" kern="1200" dirty="0" err="1">
                <a:solidFill>
                  <a:schemeClr val="tx1"/>
                </a:solidFill>
                <a:latin typeface="+mn-lt"/>
                <a:ea typeface="+mn-ea"/>
                <a:cs typeface="+mn-cs"/>
              </a:rPr>
              <a:t>unstyled</a:t>
            </a:r>
            <a:r>
              <a:rPr lang="en-US" sz="1200" kern="1200" dirty="0">
                <a:solidFill>
                  <a:schemeClr val="tx1"/>
                </a:solidFill>
                <a:latin typeface="+mn-lt"/>
                <a:ea typeface="+mn-ea"/>
                <a:cs typeface="+mn-cs"/>
              </a:rPr>
              <a:t> class removes the default </a:t>
            </a:r>
            <a:r>
              <a:rPr lang="en-US" sz="1200" u="sng" kern="1200" dirty="0">
                <a:solidFill>
                  <a:schemeClr val="tx1"/>
                </a:solidFill>
                <a:latin typeface="+mn-lt"/>
                <a:ea typeface="+mn-ea"/>
                <a:cs typeface="+mn-cs"/>
                <a:hlinkClick r:id="rId3"/>
              </a:rPr>
              <a:t>list-style and left </a:t>
            </a:r>
            <a:r>
              <a:rPr lang="en-US" sz="1200" u="sng" kern="1200" dirty="0">
                <a:solidFill>
                  <a:schemeClr val="tx1"/>
                </a:solidFill>
                <a:latin typeface="+mn-lt"/>
                <a:ea typeface="+mn-ea"/>
                <a:cs typeface="+mn-cs"/>
                <a:hlinkClick r:id="rId4"/>
              </a:rPr>
              <a:t>padding only from the list items which are immediate children of the &lt;ul&gt; or &lt;ol&gt; element.</a:t>
            </a:r>
            <a:endParaRPr lang="en-US" sz="1200" u="sng" kern="1200" dirty="0">
              <a:solidFill>
                <a:schemeClr val="tx1"/>
              </a:solidFill>
              <a:latin typeface="+mn-lt"/>
              <a:ea typeface="+mn-ea"/>
              <a:cs typeface="+mn-cs"/>
            </a:endParaRPr>
          </a:p>
          <a:p>
            <a:endParaRPr lang="en-US" sz="1200" u="sng" kern="1200" dirty="0">
              <a:solidFill>
                <a:schemeClr val="tx1"/>
              </a:solidFill>
              <a:latin typeface="+mn-lt"/>
              <a:ea typeface="+mn-ea"/>
              <a:cs typeface="+mn-cs"/>
            </a:endParaRPr>
          </a:p>
          <a:p>
            <a:r>
              <a:rPr lang="en-US" sz="1200" kern="1200">
                <a:solidFill>
                  <a:schemeClr val="tx1"/>
                </a:solidFill>
                <a:latin typeface="+mn-lt"/>
                <a:ea typeface="+mn-ea"/>
                <a:cs typeface="+mn-cs"/>
              </a:rPr>
              <a:t>The terms clipped in horizontal definition lists will be indicated by an ellipsis (…) using the </a:t>
            </a:r>
            <a:r>
              <a:rPr lang="en-US" sz="1200" u="sng" kern="1200">
                <a:solidFill>
                  <a:schemeClr val="tx1"/>
                </a:solidFill>
                <a:latin typeface="+mn-lt"/>
                <a:ea typeface="+mn-ea"/>
                <a:cs typeface="+mn-cs"/>
                <a:hlinkClick r:id="rId5"/>
              </a:rPr>
              <a:t>text-overflow CSS property.</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16355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Just add data-toggle="collapse" and a data-target to element to automatically assign control of a collapsible element. The data-target attribute accepts a CSS selector to apply the collapse to. Be sure to add the class collapse to the collapsible element. If you'd like it to default open, add the additional class in.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Now "data-" is a new attribute in HTML5, and is used to store custom data private to the page or application. The stored (custom) data can then be used in the page's JavaScript to create a more engaging user experience (without any Ajax calls or server-side database queries).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Bootstrap makes use of JavaScript plugins one of them is the the collapse class, which works with data-toggle. data-(form HTML5) and toggle from bootstrap.</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756317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.list-</a:t>
            </a:r>
            <a:r>
              <a:rPr lang="en-US" sz="1200" kern="1200" dirty="0" err="1">
                <a:solidFill>
                  <a:schemeClr val="tx1"/>
                </a:solidFill>
                <a:latin typeface="+mn-lt"/>
                <a:ea typeface="+mn-ea"/>
                <a:cs typeface="+mn-cs"/>
              </a:rPr>
              <a:t>unstyled</a:t>
            </a:r>
            <a:r>
              <a:rPr lang="en-US" sz="1200" kern="1200" dirty="0">
                <a:solidFill>
                  <a:schemeClr val="tx1"/>
                </a:solidFill>
                <a:latin typeface="+mn-lt"/>
                <a:ea typeface="+mn-ea"/>
                <a:cs typeface="+mn-cs"/>
              </a:rPr>
              <a:t> class removes the default </a:t>
            </a:r>
            <a:r>
              <a:rPr lang="en-US" sz="1200" u="sng" kern="1200" dirty="0">
                <a:solidFill>
                  <a:schemeClr val="tx1"/>
                </a:solidFill>
                <a:latin typeface="+mn-lt"/>
                <a:ea typeface="+mn-ea"/>
                <a:cs typeface="+mn-cs"/>
                <a:hlinkClick r:id="rId3"/>
              </a:rPr>
              <a:t>list-style and left </a:t>
            </a:r>
            <a:r>
              <a:rPr lang="en-US" sz="1200" u="sng" kern="1200" dirty="0">
                <a:solidFill>
                  <a:schemeClr val="tx1"/>
                </a:solidFill>
                <a:latin typeface="+mn-lt"/>
                <a:ea typeface="+mn-ea"/>
                <a:cs typeface="+mn-cs"/>
                <a:hlinkClick r:id="rId4"/>
              </a:rPr>
              <a:t>padding only from the list items which are immediate children of the &lt;ul&gt; or &lt;ol&gt; element.</a:t>
            </a:r>
            <a:endParaRPr lang="en-US" sz="1200" u="sng" kern="1200" dirty="0">
              <a:solidFill>
                <a:schemeClr val="tx1"/>
              </a:solidFill>
              <a:latin typeface="+mn-lt"/>
              <a:ea typeface="+mn-ea"/>
              <a:cs typeface="+mn-cs"/>
            </a:endParaRPr>
          </a:p>
          <a:p>
            <a:endParaRPr lang="en-US" sz="1200" u="sng" kern="1200" dirty="0">
              <a:solidFill>
                <a:schemeClr val="tx1"/>
              </a:solidFill>
              <a:latin typeface="+mn-lt"/>
              <a:ea typeface="+mn-ea"/>
              <a:cs typeface="+mn-cs"/>
            </a:endParaRPr>
          </a:p>
          <a:p>
            <a:r>
              <a:rPr lang="en-US" sz="1200" kern="1200">
                <a:solidFill>
                  <a:schemeClr val="tx1"/>
                </a:solidFill>
                <a:latin typeface="+mn-lt"/>
                <a:ea typeface="+mn-ea"/>
                <a:cs typeface="+mn-cs"/>
              </a:rPr>
              <a:t>The terms clipped in horizontal definition lists will be indicated by an ellipsis (…) using the </a:t>
            </a:r>
            <a:r>
              <a:rPr lang="en-US" sz="1200" u="sng" kern="1200">
                <a:solidFill>
                  <a:schemeClr val="tx1"/>
                </a:solidFill>
                <a:latin typeface="+mn-lt"/>
                <a:ea typeface="+mn-ea"/>
                <a:cs typeface="+mn-cs"/>
                <a:hlinkClick r:id="rId5"/>
              </a:rPr>
              <a:t>text-overflow CSS property.</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36747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Anybody with just basic knowledge of HTML and CSS can start using Bootstrap</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dirty="0"/>
              <a:t> Bootstrap's responsive CSS adjusts to phones, tablets, and desktops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dirty="0"/>
              <a:t> In Bootstrap 3, mobile-first styles are part of the core framework</a:t>
            </a:r>
          </a:p>
          <a:p>
            <a:r>
              <a:rPr lang="en-US" b="1" dirty="0"/>
              <a:t>:</a:t>
            </a:r>
            <a:r>
              <a:rPr lang="en-US" dirty="0"/>
              <a:t> Bootstrap is compatible with all modern browsers (Chrome, Firefox, Internet Explorer, Safari, and Opera)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All Bootstrap components share the same design templates and styles through a central library, so that the designs and layouts of your web pages are consistent throughout your development.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attributes "integrity" and "</a:t>
            </a:r>
            <a:r>
              <a:rPr lang="en-US" sz="1200" kern="1200" dirty="0" err="1">
                <a:solidFill>
                  <a:schemeClr val="tx1"/>
                </a:solidFill>
                <a:latin typeface="+mn-lt"/>
                <a:ea typeface="+mn-ea"/>
                <a:cs typeface="+mn-cs"/>
              </a:rPr>
              <a:t>crossorigin</a:t>
            </a:r>
            <a:r>
              <a:rPr lang="en-US" sz="1200" kern="1200" dirty="0">
                <a:solidFill>
                  <a:schemeClr val="tx1"/>
                </a:solidFill>
                <a:latin typeface="+mn-lt"/>
                <a:ea typeface="+mn-ea"/>
                <a:cs typeface="+mn-cs"/>
              </a:rPr>
              <a:t>" have been added to Bootstrap CDN to implement </a:t>
            </a:r>
            <a:r>
              <a:rPr lang="en-US" sz="1200" b="1" kern="1200" dirty="0" err="1">
                <a:solidFill>
                  <a:schemeClr val="tx1"/>
                </a:solidFill>
                <a:latin typeface="+mn-lt"/>
                <a:ea typeface="+mn-ea"/>
                <a:cs typeface="+mn-cs"/>
              </a:rPr>
              <a:t>Subresource</a:t>
            </a:r>
            <a:r>
              <a:rPr lang="en-US" sz="1200" b="1" kern="1200" dirty="0">
                <a:solidFill>
                  <a:schemeClr val="tx1"/>
                </a:solidFill>
                <a:latin typeface="+mn-lt"/>
                <a:ea typeface="+mn-ea"/>
                <a:cs typeface="+mn-cs"/>
              </a:rPr>
              <a:t> Integrity</a:t>
            </a:r>
            <a:r>
              <a:rPr lang="en-US" sz="1200" b="0" kern="1200" dirty="0">
                <a:solidFill>
                  <a:schemeClr val="tx1"/>
                </a:solidFill>
                <a:latin typeface="+mn-lt"/>
                <a:ea typeface="+mn-ea"/>
                <a:cs typeface="+mn-cs"/>
              </a:rPr>
              <a:t> (SRI). It is a security feature that enables you to mitigate the risk of attacks originating from compromised CDNs, by ensuring that the files your website fetches (from a CDN or anywhere) have been delivered without unexpected manipulation. It works by allowing you to provide a cryptographic hash that a fetched file must match.</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158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24875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657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563684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260996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Actual content like text, images, videos, etc. should be placed within columns, and only columns may be the immediate children of rows.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96348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.list-</a:t>
            </a:r>
            <a:r>
              <a:rPr lang="en-US" sz="1200" kern="1200" dirty="0" err="1">
                <a:solidFill>
                  <a:schemeClr val="tx1"/>
                </a:solidFill>
                <a:latin typeface="+mn-lt"/>
                <a:ea typeface="+mn-ea"/>
                <a:cs typeface="+mn-cs"/>
              </a:rPr>
              <a:t>unstyled</a:t>
            </a:r>
            <a:r>
              <a:rPr lang="en-US" sz="1200" kern="1200" dirty="0">
                <a:solidFill>
                  <a:schemeClr val="tx1"/>
                </a:solidFill>
                <a:latin typeface="+mn-lt"/>
                <a:ea typeface="+mn-ea"/>
                <a:cs typeface="+mn-cs"/>
              </a:rPr>
              <a:t> class removes the default </a:t>
            </a:r>
            <a:r>
              <a:rPr lang="en-US" sz="1200" u="sng" kern="1200" dirty="0">
                <a:solidFill>
                  <a:schemeClr val="tx1"/>
                </a:solidFill>
                <a:latin typeface="+mn-lt"/>
                <a:ea typeface="+mn-ea"/>
                <a:cs typeface="+mn-cs"/>
                <a:hlinkClick r:id="rId3"/>
              </a:rPr>
              <a:t>list-style and left </a:t>
            </a:r>
            <a:r>
              <a:rPr lang="en-US" sz="1200" u="sng" kern="1200" dirty="0">
                <a:solidFill>
                  <a:schemeClr val="tx1"/>
                </a:solidFill>
                <a:latin typeface="+mn-lt"/>
                <a:ea typeface="+mn-ea"/>
                <a:cs typeface="+mn-cs"/>
                <a:hlinkClick r:id="rId4"/>
              </a:rPr>
              <a:t>padding only from the list items which are immediate children of the &lt;ul&gt; or &lt;ol&gt; element.</a:t>
            </a:r>
            <a:endParaRPr lang="en-US" sz="1200" u="sng" kern="1200" dirty="0">
              <a:solidFill>
                <a:schemeClr val="tx1"/>
              </a:solidFill>
              <a:latin typeface="+mn-lt"/>
              <a:ea typeface="+mn-ea"/>
              <a:cs typeface="+mn-cs"/>
            </a:endParaRPr>
          </a:p>
          <a:p>
            <a:endParaRPr lang="en-US" sz="1200" u="sng" kern="1200" dirty="0">
              <a:solidFill>
                <a:schemeClr val="tx1"/>
              </a:solidFill>
              <a:latin typeface="+mn-lt"/>
              <a:ea typeface="+mn-ea"/>
              <a:cs typeface="+mn-cs"/>
            </a:endParaRPr>
          </a:p>
          <a:p>
            <a:r>
              <a:rPr lang="en-US" sz="1200" kern="1200" dirty="0">
                <a:solidFill>
                  <a:schemeClr val="tx1"/>
                </a:solidFill>
                <a:latin typeface="+mn-lt"/>
                <a:ea typeface="+mn-ea"/>
                <a:cs typeface="+mn-cs"/>
              </a:rPr>
              <a:t>The terms clipped in horizontal definition lists will be indicated by an ellipsis (…) using the </a:t>
            </a:r>
            <a:r>
              <a:rPr lang="en-US" sz="1200" u="sng" kern="1200" dirty="0">
                <a:solidFill>
                  <a:schemeClr val="tx1"/>
                </a:solidFill>
                <a:latin typeface="+mn-lt"/>
                <a:ea typeface="+mn-ea"/>
                <a:cs typeface="+mn-cs"/>
                <a:hlinkClick r:id="rId5"/>
              </a:rPr>
              <a:t>text-overflow CSS property.</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04171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6/9/21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6/9/21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republic.com/html-tutorial/html-forms.php"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www.tutorialrepublic.com/css-reference/css-display-property.php"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err="1"/>
              <a:t>BootStrap</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Layouts</a:t>
            </a:r>
          </a:p>
        </p:txBody>
      </p:sp>
      <p:sp>
        <p:nvSpPr>
          <p:cNvPr id="2" name="TextBox 1"/>
          <p:cNvSpPr txBox="1"/>
          <p:nvPr/>
        </p:nvSpPr>
        <p:spPr>
          <a:xfrm>
            <a:off x="251520" y="764704"/>
            <a:ext cx="8637014" cy="5016758"/>
          </a:xfrm>
          <a:prstGeom prst="rect">
            <a:avLst/>
          </a:prstGeom>
          <a:noFill/>
        </p:spPr>
        <p:txBody>
          <a:bodyPr wrap="square" rtlCol="0">
            <a:spAutoFit/>
          </a:bodyPr>
          <a:lstStyle/>
          <a:p>
            <a:r>
              <a:rPr lang="en-US" sz="2000" b="1" dirty="0"/>
              <a:t>Fixed</a:t>
            </a:r>
          </a:p>
          <a:p>
            <a:pPr marL="800100" lvl="1" indent="-342900">
              <a:buFont typeface="Arial" charset="0"/>
              <a:buChar char="•"/>
            </a:pPr>
            <a:r>
              <a:rPr lang="en-US" sz="2000" dirty="0"/>
              <a:t>Start with the .container class. </a:t>
            </a:r>
          </a:p>
          <a:p>
            <a:pPr marL="800100" lvl="1" indent="-342900">
              <a:buFont typeface="Arial" charset="0"/>
              <a:buChar char="•"/>
            </a:pPr>
            <a:r>
              <a:rPr lang="en-US" sz="2000" dirty="0"/>
              <a:t>Create rows with the .row class to wrap the horizontal groups of columns.</a:t>
            </a:r>
          </a:p>
          <a:p>
            <a:pPr marL="800100" lvl="1" indent="-342900">
              <a:buFont typeface="Arial" charset="0"/>
              <a:buChar char="•"/>
            </a:pPr>
            <a:r>
              <a:rPr lang="en-US" sz="2000" dirty="0"/>
              <a:t>Rows must be placed within a .container for proper alignment and padding.</a:t>
            </a:r>
          </a:p>
          <a:p>
            <a:pPr marL="800100" lvl="1" indent="-342900">
              <a:buFont typeface="Arial" charset="0"/>
              <a:buChar char="•"/>
            </a:pPr>
            <a:r>
              <a:rPr lang="en-US" sz="2000" dirty="0"/>
              <a:t>Further columns can be created inside the rows using the predefined grid</a:t>
            </a:r>
            <a:br>
              <a:rPr lang="en-US" sz="2000" dirty="0"/>
            </a:br>
            <a:r>
              <a:rPr lang="en-US" sz="2000" dirty="0"/>
              <a:t> classes like .col-</a:t>
            </a:r>
            <a:r>
              <a:rPr lang="en-US" sz="2000" dirty="0" err="1"/>
              <a:t>xs</a:t>
            </a:r>
            <a:r>
              <a:rPr lang="en-US" sz="2000" dirty="0"/>
              <a:t>-*, .col-</a:t>
            </a:r>
            <a:r>
              <a:rPr lang="en-US" sz="2000" dirty="0" err="1"/>
              <a:t>sm</a:t>
            </a:r>
            <a:r>
              <a:rPr lang="en-US" sz="2000" dirty="0"/>
              <a:t>-*, .col-md-* and .col-</a:t>
            </a:r>
            <a:r>
              <a:rPr lang="en-US" sz="2000" dirty="0" err="1"/>
              <a:t>lg</a:t>
            </a:r>
            <a:r>
              <a:rPr lang="en-US" sz="2000" dirty="0"/>
              <a:t>-*</a:t>
            </a:r>
            <a:endParaRPr lang="en-US" sz="2000" b="1" dirty="0"/>
          </a:p>
          <a:p>
            <a:r>
              <a:rPr lang="en-US" sz="2000" b="1" dirty="0"/>
              <a:t>Fluid</a:t>
            </a:r>
          </a:p>
          <a:p>
            <a:pPr marL="800100" lvl="1" indent="-342900">
              <a:buFont typeface="Arial" charset="0"/>
              <a:buChar char="•"/>
            </a:pPr>
            <a:r>
              <a:rPr lang="en-US" sz="2000" dirty="0"/>
              <a:t>In Bootstrap (version 3.2+), you can use the class .container-fluid </a:t>
            </a:r>
            <a:br>
              <a:rPr lang="en-US" sz="2000" dirty="0"/>
            </a:br>
            <a:r>
              <a:rPr lang="en-US" sz="2000" dirty="0"/>
              <a:t>to create the fluid layouts in order to utilize the 100% width of the viewport.</a:t>
            </a:r>
          </a:p>
          <a:p>
            <a:pPr marL="800100" lvl="1" indent="-342900">
              <a:buFont typeface="Arial" charset="0"/>
              <a:buChar char="•"/>
            </a:pPr>
            <a:r>
              <a:rPr lang="en-US" sz="2000" dirty="0"/>
              <a:t>The class .container-fluid simply applies the horizontal margin with the </a:t>
            </a:r>
            <a:br>
              <a:rPr lang="en-US" sz="2000" dirty="0"/>
            </a:br>
            <a:r>
              <a:rPr lang="en-US" sz="2000" dirty="0"/>
              <a:t>value auto and left and right padding of 15px on element to offset </a:t>
            </a:r>
            <a:br>
              <a:rPr lang="en-US" sz="2000" dirty="0"/>
            </a:br>
            <a:r>
              <a:rPr lang="en-US" sz="2000" dirty="0"/>
              <a:t>the left and right margin of -15px (i.e. margin: 0 -15px;) used on the .row.</a:t>
            </a:r>
            <a:endParaRPr lang="en-US" sz="2000" b="1" dirty="0"/>
          </a:p>
          <a:p>
            <a:endParaRPr lang="en-US" sz="2000" b="1" dirty="0"/>
          </a:p>
          <a:p>
            <a:r>
              <a:rPr lang="en-US" sz="2000" b="1" dirty="0"/>
              <a:t>Responsive</a:t>
            </a:r>
          </a:p>
        </p:txBody>
      </p:sp>
    </p:spTree>
    <p:extLst>
      <p:ext uri="{BB962C8B-B14F-4D97-AF65-F5344CB8AC3E}">
        <p14:creationId xmlns:p14="http://schemas.microsoft.com/office/powerpoint/2010/main" val="201490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Typography</a:t>
            </a:r>
          </a:p>
        </p:txBody>
      </p:sp>
      <p:sp>
        <p:nvSpPr>
          <p:cNvPr id="2" name="TextBox 1"/>
          <p:cNvSpPr txBox="1"/>
          <p:nvPr/>
        </p:nvSpPr>
        <p:spPr>
          <a:xfrm>
            <a:off x="251520" y="764704"/>
            <a:ext cx="8637014" cy="6247864"/>
          </a:xfrm>
          <a:prstGeom prst="rect">
            <a:avLst/>
          </a:prstGeom>
          <a:noFill/>
        </p:spPr>
        <p:txBody>
          <a:bodyPr wrap="square" rtlCol="0">
            <a:spAutoFit/>
          </a:bodyPr>
          <a:lstStyle/>
          <a:p>
            <a:r>
              <a:rPr lang="en-US" sz="2000" i="1" dirty="0"/>
              <a:t>styling and formatting of text content like headings, paragraphs, </a:t>
            </a:r>
            <a:r>
              <a:rPr lang="en-US" sz="2000" i="1" dirty="0" err="1"/>
              <a:t>blockquotes</a:t>
            </a:r>
            <a:r>
              <a:rPr lang="en-US" sz="2000" i="1" dirty="0"/>
              <a:t>, etc.</a:t>
            </a:r>
          </a:p>
          <a:p>
            <a:endParaRPr lang="en-US" sz="2000" i="1" dirty="0"/>
          </a:p>
          <a:p>
            <a:r>
              <a:rPr lang="en-US" sz="2000" b="1" dirty="0"/>
              <a:t>Paras : </a:t>
            </a:r>
          </a:p>
          <a:p>
            <a:r>
              <a:rPr lang="en-US" sz="2000" dirty="0"/>
              <a:t>Bootstrap's global default font-size is 14px, with a line-height of 1.428 applied to the &lt;body&gt; and all paragraphs. In addition to that a bottom margin of half their line-height (10px by default) is applied to the all paragraphs (&lt;p&gt;).</a:t>
            </a:r>
          </a:p>
          <a:p>
            <a:r>
              <a:rPr lang="en-US" sz="2000" dirty="0"/>
              <a:t>You can also make a paragraph stand out by just adding the class .lead.</a:t>
            </a:r>
          </a:p>
          <a:p>
            <a:endParaRPr lang="en-US" sz="2000" dirty="0"/>
          </a:p>
          <a:p>
            <a:r>
              <a:rPr lang="en-US" sz="2000" b="1" dirty="0"/>
              <a:t>Text Transformation Classes</a:t>
            </a:r>
          </a:p>
          <a:p>
            <a:r>
              <a:rPr lang="en-US" sz="2000" dirty="0"/>
              <a:t>You can also transform the text to lowercase, uppercase or make them capitalize.</a:t>
            </a:r>
          </a:p>
          <a:p>
            <a:endParaRPr lang="en-US" sz="2000" dirty="0"/>
          </a:p>
          <a:p>
            <a:r>
              <a:rPr lang="en-US" sz="2000" b="1" dirty="0"/>
              <a:t>Text Emphasis Classes</a:t>
            </a:r>
          </a:p>
          <a:p>
            <a:r>
              <a:rPr lang="en-US" sz="2000" dirty="0"/>
              <a:t>Colors are the powerful method of conveying important information in website design.</a:t>
            </a:r>
          </a:p>
          <a:p>
            <a:r>
              <a:rPr lang="en-US" sz="2000" dirty="0"/>
              <a:t>Bootstrap has handful of emphasis utility classes that can be used for this purpose such as showing success message in green color, warning or error message in red color, etc.</a:t>
            </a:r>
          </a:p>
          <a:p>
            <a:endParaRPr lang="en-US" sz="2000" dirty="0"/>
          </a:p>
          <a:p>
            <a:r>
              <a:rPr lang="en-US" sz="2000" b="1" dirty="0"/>
              <a:t>Styling </a:t>
            </a:r>
            <a:r>
              <a:rPr lang="en-US" sz="2000" b="1" dirty="0" err="1"/>
              <a:t>Blockquotes</a:t>
            </a:r>
            <a:endParaRPr lang="en-US" sz="2000" b="1" dirty="0"/>
          </a:p>
          <a:p>
            <a:r>
              <a:rPr lang="en-US" sz="2000" dirty="0"/>
              <a:t>You can also give pretty look to your </a:t>
            </a:r>
            <a:r>
              <a:rPr lang="en-US" sz="2000" dirty="0" err="1"/>
              <a:t>blockquotes</a:t>
            </a:r>
            <a:endParaRPr lang="en-US" sz="2000" dirty="0"/>
          </a:p>
        </p:txBody>
      </p:sp>
    </p:spTree>
    <p:extLst>
      <p:ext uri="{BB962C8B-B14F-4D97-AF65-F5344CB8AC3E}">
        <p14:creationId xmlns:p14="http://schemas.microsoft.com/office/powerpoint/2010/main" val="164585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Tables</a:t>
            </a:r>
          </a:p>
        </p:txBody>
      </p:sp>
      <p:sp>
        <p:nvSpPr>
          <p:cNvPr id="2" name="TextBox 1"/>
          <p:cNvSpPr txBox="1"/>
          <p:nvPr/>
        </p:nvSpPr>
        <p:spPr>
          <a:xfrm>
            <a:off x="251520" y="764704"/>
            <a:ext cx="8637014" cy="5324535"/>
          </a:xfrm>
          <a:prstGeom prst="rect">
            <a:avLst/>
          </a:prstGeom>
          <a:noFill/>
        </p:spPr>
        <p:txBody>
          <a:bodyPr wrap="square" rtlCol="0">
            <a:spAutoFit/>
          </a:bodyPr>
          <a:lstStyle/>
          <a:p>
            <a:r>
              <a:rPr lang="en-US" sz="2000" dirty="0"/>
              <a:t>Using Bootstrap you can greatly improve the appearance of table in a simple way.</a:t>
            </a:r>
            <a:endParaRPr lang="en-US" sz="2000" i="1" dirty="0"/>
          </a:p>
          <a:p>
            <a:endParaRPr lang="en-US" sz="2000" dirty="0"/>
          </a:p>
          <a:p>
            <a:r>
              <a:rPr lang="en-US" sz="2000" b="1" dirty="0"/>
              <a:t>class .table to the &lt;table&gt; element.</a:t>
            </a:r>
            <a:endParaRPr lang="en-US" sz="2000" dirty="0"/>
          </a:p>
          <a:p>
            <a:r>
              <a:rPr lang="en-US" sz="2000" dirty="0"/>
              <a:t>Tables with basic styling that has horizontal dividers and small cell padding (8px by default), </a:t>
            </a:r>
          </a:p>
          <a:p>
            <a:endParaRPr lang="en-US" sz="2000" dirty="0"/>
          </a:p>
          <a:p>
            <a:r>
              <a:rPr lang="en-US" sz="2000" b="1" dirty="0"/>
              <a:t>table-striped</a:t>
            </a:r>
          </a:p>
          <a:p>
            <a:r>
              <a:rPr lang="en-US" sz="2000" dirty="0"/>
              <a:t>create table with alternate background like zebra-stripes</a:t>
            </a:r>
          </a:p>
          <a:p>
            <a:endParaRPr lang="en-US" sz="2000" dirty="0"/>
          </a:p>
          <a:p>
            <a:r>
              <a:rPr lang="en-US" sz="2000" b="1" dirty="0"/>
              <a:t>table-bordered</a:t>
            </a:r>
          </a:p>
          <a:p>
            <a:r>
              <a:rPr lang="en-US" sz="2000" dirty="0"/>
              <a:t>add borders to the all table cells</a:t>
            </a:r>
          </a:p>
          <a:p>
            <a:endParaRPr lang="en-US" sz="2000" dirty="0"/>
          </a:p>
          <a:p>
            <a:r>
              <a:rPr lang="en-US" sz="2000" b="1" i="1" dirty="0"/>
              <a:t>table-hover</a:t>
            </a:r>
            <a:endParaRPr lang="en-US" sz="2000" b="1" dirty="0"/>
          </a:p>
          <a:p>
            <a:r>
              <a:rPr lang="en-US" sz="2000" dirty="0"/>
              <a:t>enable a hover state on table rows.</a:t>
            </a:r>
          </a:p>
          <a:p>
            <a:endParaRPr lang="en-US" sz="2000" dirty="0"/>
          </a:p>
          <a:p>
            <a:r>
              <a:rPr lang="en-US" sz="2000" b="1" dirty="0"/>
              <a:t>.table-condensed </a:t>
            </a:r>
          </a:p>
          <a:p>
            <a:r>
              <a:rPr lang="en-US" sz="2000" dirty="0"/>
              <a:t>class makes a table more compact by cutting cell padding in half</a:t>
            </a:r>
          </a:p>
        </p:txBody>
      </p:sp>
    </p:spTree>
    <p:extLst>
      <p:ext uri="{BB962C8B-B14F-4D97-AF65-F5344CB8AC3E}">
        <p14:creationId xmlns:p14="http://schemas.microsoft.com/office/powerpoint/2010/main" val="111798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Tables </a:t>
            </a:r>
            <a:r>
              <a:rPr lang="en-US"/>
              <a:t>– Contextual </a:t>
            </a:r>
            <a:r>
              <a:rPr lang="en-US" dirty="0"/>
              <a:t>Classes</a:t>
            </a:r>
          </a:p>
        </p:txBody>
      </p:sp>
      <p:graphicFrame>
        <p:nvGraphicFramePr>
          <p:cNvPr id="4" name="Table 3"/>
          <p:cNvGraphicFramePr>
            <a:graphicFrameLocks noGrp="1"/>
          </p:cNvGraphicFramePr>
          <p:nvPr>
            <p:extLst>
              <p:ext uri="{D42A27DB-BD31-4B8C-83A1-F6EECF244321}">
                <p14:modId xmlns:p14="http://schemas.microsoft.com/office/powerpoint/2010/main" val="663773267"/>
              </p:ext>
            </p:extLst>
          </p:nvPr>
        </p:nvGraphicFramePr>
        <p:xfrm>
          <a:off x="1091952" y="1196752"/>
          <a:ext cx="6936432" cy="4768304"/>
        </p:xfrm>
        <a:graphic>
          <a:graphicData uri="http://schemas.openxmlformats.org/drawingml/2006/table">
            <a:tbl>
              <a:tblPr firstRow="1" bandRow="1">
                <a:tableStyleId>{5C22544A-7EE6-4342-B048-85BDC9FD1C3A}</a:tableStyleId>
              </a:tblPr>
              <a:tblGrid>
                <a:gridCol w="2239184">
                  <a:extLst>
                    <a:ext uri="{9D8B030D-6E8A-4147-A177-3AD203B41FA5}">
                      <a16:colId xmlns:a16="http://schemas.microsoft.com/office/drawing/2014/main" val="20000"/>
                    </a:ext>
                  </a:extLst>
                </a:gridCol>
                <a:gridCol w="4697248">
                  <a:extLst>
                    <a:ext uri="{9D8B030D-6E8A-4147-A177-3AD203B41FA5}">
                      <a16:colId xmlns:a16="http://schemas.microsoft.com/office/drawing/2014/main" val="20001"/>
                    </a:ext>
                  </a:extLst>
                </a:gridCol>
              </a:tblGrid>
              <a:tr h="495144">
                <a:tc>
                  <a:txBody>
                    <a:bodyPr/>
                    <a:lstStyle/>
                    <a:p>
                      <a:r>
                        <a:rPr lang="en-US" dirty="0"/>
                        <a:t>Class </a:t>
                      </a:r>
                    </a:p>
                  </a:txBody>
                  <a:tcPr/>
                </a:tc>
                <a:tc>
                  <a:txBody>
                    <a:bodyPr/>
                    <a:lstStyle/>
                    <a:p>
                      <a:r>
                        <a:rPr lang="en-US" dirty="0"/>
                        <a:t>Description</a:t>
                      </a:r>
                    </a:p>
                  </a:txBody>
                  <a:tcPr/>
                </a:tc>
                <a:extLst>
                  <a:ext uri="{0D108BD9-81ED-4DB2-BD59-A6C34878D82A}">
                    <a16:rowId xmlns:a16="http://schemas.microsoft.com/office/drawing/2014/main" val="10000"/>
                  </a:ext>
                </a:extLst>
              </a:tr>
              <a:tr h="854632">
                <a:tc>
                  <a:txBody>
                    <a:bodyPr/>
                    <a:lstStyle/>
                    <a:p>
                      <a:r>
                        <a:rPr lang="en-US" sz="1800" kern="1200" dirty="0">
                          <a:solidFill>
                            <a:schemeClr val="dk1"/>
                          </a:solidFill>
                          <a:latin typeface="+mn-lt"/>
                          <a:ea typeface="+mn-ea"/>
                          <a:cs typeface="+mn-cs"/>
                        </a:rPr>
                        <a:t>.active</a:t>
                      </a:r>
                    </a:p>
                    <a:p>
                      <a:endParaRPr lang="en-US" dirty="0"/>
                    </a:p>
                  </a:txBody>
                  <a:tcPr/>
                </a:tc>
                <a:tc>
                  <a:txBody>
                    <a:bodyPr/>
                    <a:lstStyle/>
                    <a:p>
                      <a:r>
                        <a:rPr lang="en-US" sz="1800" kern="1200" dirty="0">
                          <a:solidFill>
                            <a:schemeClr val="dk1"/>
                          </a:solidFill>
                          <a:latin typeface="+mn-lt"/>
                          <a:ea typeface="+mn-ea"/>
                          <a:cs typeface="+mn-cs"/>
                        </a:rPr>
                        <a:t>Applies the hover color to the table row or table cell	</a:t>
                      </a:r>
                      <a:endParaRPr lang="en-US" dirty="0"/>
                    </a:p>
                  </a:txBody>
                  <a:tcPr/>
                </a:tc>
                <a:extLst>
                  <a:ext uri="{0D108BD9-81ED-4DB2-BD59-A6C34878D82A}">
                    <a16:rowId xmlns:a16="http://schemas.microsoft.com/office/drawing/2014/main" val="10001"/>
                  </a:ext>
                </a:extLst>
              </a:tr>
              <a:tr h="854632">
                <a:tc>
                  <a:txBody>
                    <a:bodyPr/>
                    <a:lstStyle/>
                    <a:p>
                      <a:r>
                        <a:rPr lang="en-US" sz="1800" kern="1200" dirty="0">
                          <a:solidFill>
                            <a:schemeClr val="dk1"/>
                          </a:solidFill>
                          <a:latin typeface="+mn-lt"/>
                          <a:ea typeface="+mn-ea"/>
                          <a:cs typeface="+mn-cs"/>
                        </a:rPr>
                        <a:t>.success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Indicates a successful or positive action	</a:t>
                      </a:r>
                    </a:p>
                    <a:p>
                      <a:endParaRPr lang="en-US" dirty="0"/>
                    </a:p>
                  </a:txBody>
                  <a:tcPr/>
                </a:tc>
                <a:extLst>
                  <a:ext uri="{0D108BD9-81ED-4DB2-BD59-A6C34878D82A}">
                    <a16:rowId xmlns:a16="http://schemas.microsoft.com/office/drawing/2014/main" val="10002"/>
                  </a:ext>
                </a:extLst>
              </a:tr>
              <a:tr h="854632">
                <a:tc>
                  <a:txBody>
                    <a:bodyPr/>
                    <a:lstStyle/>
                    <a:p>
                      <a:r>
                        <a:rPr lang="en-US" sz="1800" kern="1200" dirty="0">
                          <a:solidFill>
                            <a:schemeClr val="dk1"/>
                          </a:solidFill>
                          <a:latin typeface="+mn-lt"/>
                          <a:ea typeface="+mn-ea"/>
                          <a:cs typeface="+mn-cs"/>
                        </a:rPr>
                        <a:t>.info</a:t>
                      </a:r>
                      <a:endParaRPr lang="en-US" dirty="0"/>
                    </a:p>
                  </a:txBody>
                  <a:tcPr/>
                </a:tc>
                <a:tc>
                  <a:txBody>
                    <a:bodyPr/>
                    <a:lstStyle/>
                    <a:p>
                      <a:r>
                        <a:rPr lang="en-US" sz="1800" kern="1200" dirty="0">
                          <a:solidFill>
                            <a:schemeClr val="dk1"/>
                          </a:solidFill>
                          <a:latin typeface="+mn-lt"/>
                          <a:ea typeface="+mn-ea"/>
                          <a:cs typeface="+mn-cs"/>
                        </a:rPr>
                        <a:t>Indicates a neutral informative change or action</a:t>
                      </a:r>
                      <a:endParaRPr lang="en-US" dirty="0"/>
                    </a:p>
                  </a:txBody>
                  <a:tcPr/>
                </a:tc>
                <a:extLst>
                  <a:ext uri="{0D108BD9-81ED-4DB2-BD59-A6C34878D82A}">
                    <a16:rowId xmlns:a16="http://schemas.microsoft.com/office/drawing/2014/main" val="10003"/>
                  </a:ext>
                </a:extLst>
              </a:tr>
              <a:tr h="854632">
                <a:tc>
                  <a:txBody>
                    <a:bodyPr/>
                    <a:lstStyle/>
                    <a:p>
                      <a:r>
                        <a:rPr lang="en-US" sz="1800" kern="1200" dirty="0">
                          <a:solidFill>
                            <a:schemeClr val="dk1"/>
                          </a:solidFill>
                          <a:latin typeface="+mn-lt"/>
                          <a:ea typeface="+mn-ea"/>
                          <a:cs typeface="+mn-cs"/>
                        </a:rPr>
                        <a:t>.warning</a:t>
                      </a:r>
                      <a:endParaRPr lang="en-US" dirty="0"/>
                    </a:p>
                  </a:txBody>
                  <a:tcPr/>
                </a:tc>
                <a:tc>
                  <a:txBody>
                    <a:bodyPr/>
                    <a:lstStyle/>
                    <a:p>
                      <a:r>
                        <a:rPr lang="en-US" sz="1800" kern="1200" dirty="0">
                          <a:solidFill>
                            <a:schemeClr val="dk1"/>
                          </a:solidFill>
                          <a:latin typeface="+mn-lt"/>
                          <a:ea typeface="+mn-ea"/>
                          <a:cs typeface="+mn-cs"/>
                        </a:rPr>
                        <a:t>Indicates a warning that might need attention</a:t>
                      </a:r>
                      <a:endParaRPr lang="en-US" dirty="0"/>
                    </a:p>
                  </a:txBody>
                  <a:tcPr/>
                </a:tc>
                <a:extLst>
                  <a:ext uri="{0D108BD9-81ED-4DB2-BD59-A6C34878D82A}">
                    <a16:rowId xmlns:a16="http://schemas.microsoft.com/office/drawing/2014/main" val="10004"/>
                  </a:ext>
                </a:extLst>
              </a:tr>
              <a:tr h="854632">
                <a:tc>
                  <a:txBody>
                    <a:bodyPr/>
                    <a:lstStyle/>
                    <a:p>
                      <a:r>
                        <a:rPr lang="en-US" sz="1800" kern="1200" dirty="0">
                          <a:solidFill>
                            <a:schemeClr val="dk1"/>
                          </a:solidFill>
                          <a:latin typeface="+mn-lt"/>
                          <a:ea typeface="+mn-ea"/>
                          <a:cs typeface="+mn-cs"/>
                        </a:rPr>
                        <a:t>.danger</a:t>
                      </a:r>
                      <a:endParaRPr lang="en-US" dirty="0"/>
                    </a:p>
                  </a:txBody>
                  <a:tcPr/>
                </a:tc>
                <a:tc>
                  <a:txBody>
                    <a:bodyPr/>
                    <a:lstStyle/>
                    <a:p>
                      <a:r>
                        <a:rPr lang="en-US" sz="1800" kern="1200" dirty="0">
                          <a:solidFill>
                            <a:schemeClr val="dk1"/>
                          </a:solidFill>
                          <a:latin typeface="+mn-lt"/>
                          <a:ea typeface="+mn-ea"/>
                          <a:cs typeface="+mn-cs"/>
                        </a:rPr>
                        <a:t>Indicates a dangerous or potentially negative action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24815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Images	</a:t>
            </a:r>
          </a:p>
        </p:txBody>
      </p:sp>
      <p:sp>
        <p:nvSpPr>
          <p:cNvPr id="2" name="TextBox 1"/>
          <p:cNvSpPr txBox="1"/>
          <p:nvPr/>
        </p:nvSpPr>
        <p:spPr>
          <a:xfrm>
            <a:off x="251520" y="764704"/>
            <a:ext cx="8637014" cy="3170099"/>
          </a:xfrm>
          <a:prstGeom prst="rect">
            <a:avLst/>
          </a:prstGeom>
          <a:noFill/>
        </p:spPr>
        <p:txBody>
          <a:bodyPr wrap="square" rtlCol="0">
            <a:spAutoFit/>
          </a:bodyPr>
          <a:lstStyle/>
          <a:p>
            <a:r>
              <a:rPr lang="en-US" sz="2000" b="1" dirty="0"/>
              <a:t>.</a:t>
            </a:r>
            <a:r>
              <a:rPr lang="en-US" sz="2000" b="1" dirty="0" err="1"/>
              <a:t>img</a:t>
            </a:r>
            <a:r>
              <a:rPr lang="en-US" sz="2000" b="1" dirty="0"/>
              <a:t>-rounded </a:t>
            </a:r>
          </a:p>
          <a:p>
            <a:r>
              <a:rPr lang="en-US" sz="2000" dirty="0"/>
              <a:t>class adds rounded corners to an image (IE8 does not support rounded corners):</a:t>
            </a:r>
          </a:p>
          <a:p>
            <a:endParaRPr lang="en-US" sz="2000" dirty="0"/>
          </a:p>
          <a:p>
            <a:r>
              <a:rPr lang="en-US" sz="2000" b="1" dirty="0"/>
              <a:t>.</a:t>
            </a:r>
            <a:r>
              <a:rPr lang="en-US" sz="2000" b="1" dirty="0" err="1"/>
              <a:t>img</a:t>
            </a:r>
            <a:r>
              <a:rPr lang="en-US" sz="2000" b="1" dirty="0"/>
              <a:t>-circle</a:t>
            </a:r>
          </a:p>
          <a:p>
            <a:r>
              <a:rPr lang="en-US" sz="2000" dirty="0"/>
              <a:t> class shapes the image to a circle</a:t>
            </a:r>
          </a:p>
          <a:p>
            <a:endParaRPr lang="en-US" sz="2000" dirty="0"/>
          </a:p>
          <a:p>
            <a:r>
              <a:rPr lang="en-US" sz="2000" b="1" dirty="0"/>
              <a:t>.</a:t>
            </a:r>
            <a:r>
              <a:rPr lang="en-US" sz="2000" b="1" dirty="0" err="1"/>
              <a:t>img</a:t>
            </a:r>
            <a:r>
              <a:rPr lang="en-US" sz="2000" b="1" dirty="0"/>
              <a:t>-thumbnail</a:t>
            </a:r>
          </a:p>
          <a:p>
            <a:r>
              <a:rPr lang="en-US" sz="2000" dirty="0"/>
              <a:t> class shapes the image to a thumbnail</a:t>
            </a:r>
          </a:p>
          <a:p>
            <a:endParaRPr lang="en-US" sz="2000" dirty="0"/>
          </a:p>
          <a:p>
            <a:endParaRPr lang="en-US" sz="2000" dirty="0"/>
          </a:p>
        </p:txBody>
      </p:sp>
    </p:spTree>
    <p:extLst>
      <p:ext uri="{BB962C8B-B14F-4D97-AF65-F5344CB8AC3E}">
        <p14:creationId xmlns:p14="http://schemas.microsoft.com/office/powerpoint/2010/main" val="156259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Lists	</a:t>
            </a:r>
          </a:p>
        </p:txBody>
      </p:sp>
      <p:sp>
        <p:nvSpPr>
          <p:cNvPr id="2" name="TextBox 1"/>
          <p:cNvSpPr txBox="1"/>
          <p:nvPr/>
        </p:nvSpPr>
        <p:spPr>
          <a:xfrm>
            <a:off x="251520" y="764704"/>
            <a:ext cx="8637014" cy="5016758"/>
          </a:xfrm>
          <a:prstGeom prst="rect">
            <a:avLst/>
          </a:prstGeom>
          <a:noFill/>
        </p:spPr>
        <p:txBody>
          <a:bodyPr wrap="square" rtlCol="0">
            <a:spAutoFit/>
          </a:bodyPr>
          <a:lstStyle/>
          <a:p>
            <a:r>
              <a:rPr lang="en-US" sz="2000" b="1" dirty="0"/>
              <a:t>.list-</a:t>
            </a:r>
            <a:r>
              <a:rPr lang="en-US" sz="2000" b="1" dirty="0" err="1"/>
              <a:t>unstyled</a:t>
            </a:r>
            <a:endParaRPr lang="en-US" sz="2000" b="1" dirty="0"/>
          </a:p>
          <a:p>
            <a:r>
              <a:rPr lang="en-US" sz="2000" dirty="0"/>
              <a:t>to remove the default styling form the list items. You can do this by simply applying the class to the respective &lt;</a:t>
            </a:r>
            <a:r>
              <a:rPr lang="en-US" sz="2000" dirty="0" err="1"/>
              <a:t>ul</a:t>
            </a:r>
            <a:r>
              <a:rPr lang="en-US" sz="2000" dirty="0"/>
              <a:t>&gt; or &lt;</a:t>
            </a:r>
            <a:r>
              <a:rPr lang="en-US" sz="2000" dirty="0" err="1"/>
              <a:t>ol</a:t>
            </a:r>
            <a:r>
              <a:rPr lang="en-US" sz="2000" dirty="0"/>
              <a:t>&gt; elements</a:t>
            </a:r>
          </a:p>
          <a:p>
            <a:endParaRPr lang="en-US" sz="2000" dirty="0"/>
          </a:p>
          <a:p>
            <a:r>
              <a:rPr lang="en-US" sz="2000" b="1" dirty="0"/>
              <a:t>list-inline</a:t>
            </a:r>
          </a:p>
          <a:p>
            <a:r>
              <a:rPr lang="en-US" sz="2000" dirty="0"/>
              <a:t>To create a horizontal menu using ordered or unordered list you need to place all list items in a single line i.e. side by side, adds some left and right padding (5px by default) to the all list items.</a:t>
            </a:r>
          </a:p>
          <a:p>
            <a:endParaRPr lang="en-US" sz="2000" dirty="0"/>
          </a:p>
          <a:p>
            <a:r>
              <a:rPr lang="en-US" sz="2000" b="1" dirty="0"/>
              <a:t>dl-horizontal</a:t>
            </a:r>
          </a:p>
          <a:p>
            <a:r>
              <a:rPr lang="en-US" sz="2000" dirty="0"/>
              <a:t>The terms and descriptions in definition lists can also be placed side-by-side using the Bootstrap's class .. The terms in horizontal definition lists will be truncated if is too long to fit in the left column (160px by default), however in narrower viewports they will change to the default stacked layout</a:t>
            </a:r>
          </a:p>
          <a:p>
            <a:endParaRPr lang="en-US" sz="2000" dirty="0"/>
          </a:p>
          <a:p>
            <a:endParaRPr lang="en-US" sz="2000" dirty="0"/>
          </a:p>
        </p:txBody>
      </p:sp>
    </p:spTree>
    <p:extLst>
      <p:ext uri="{BB962C8B-B14F-4D97-AF65-F5344CB8AC3E}">
        <p14:creationId xmlns:p14="http://schemas.microsoft.com/office/powerpoint/2010/main" val="125096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Forms	</a:t>
            </a:r>
          </a:p>
        </p:txBody>
      </p:sp>
      <p:sp>
        <p:nvSpPr>
          <p:cNvPr id="2" name="TextBox 1"/>
          <p:cNvSpPr txBox="1"/>
          <p:nvPr/>
        </p:nvSpPr>
        <p:spPr>
          <a:xfrm>
            <a:off x="251520" y="764704"/>
            <a:ext cx="8637014" cy="4401205"/>
          </a:xfrm>
          <a:prstGeom prst="rect">
            <a:avLst/>
          </a:prstGeom>
          <a:noFill/>
        </p:spPr>
        <p:txBody>
          <a:bodyPr wrap="square" rtlCol="0">
            <a:spAutoFit/>
          </a:bodyPr>
          <a:lstStyle/>
          <a:p>
            <a:r>
              <a:rPr lang="en-US" sz="2000" dirty="0"/>
              <a:t>Bootstrap greatly simplifies the process of styling and alignment of form controls like labels, input fields, </a:t>
            </a:r>
            <a:r>
              <a:rPr lang="en-US" sz="2000" dirty="0" err="1"/>
              <a:t>selectboxes</a:t>
            </a:r>
            <a:r>
              <a:rPr lang="en-US" sz="2000" dirty="0"/>
              <a:t>, </a:t>
            </a:r>
            <a:r>
              <a:rPr lang="en-US" sz="2000" dirty="0" err="1"/>
              <a:t>textareas</a:t>
            </a:r>
            <a:r>
              <a:rPr lang="en-US" sz="2000" dirty="0"/>
              <a:t>, buttons, etc. through predefined set of classes.</a:t>
            </a:r>
          </a:p>
          <a:p>
            <a:endParaRPr lang="en-US" sz="2000" dirty="0"/>
          </a:p>
          <a:p>
            <a:r>
              <a:rPr lang="en-US" sz="2000" dirty="0"/>
              <a:t>Bootstrap provides three different types of form layouts:</a:t>
            </a:r>
          </a:p>
          <a:p>
            <a:pPr marL="342900" indent="-342900">
              <a:buFont typeface="Arial" charset="0"/>
              <a:buChar char="•"/>
            </a:pPr>
            <a:r>
              <a:rPr lang="en-US" sz="2000" dirty="0"/>
              <a:t>Vertical Form (default form layout)</a:t>
            </a:r>
          </a:p>
          <a:p>
            <a:pPr marL="342900" indent="-342900">
              <a:buFont typeface="Arial" charset="0"/>
              <a:buChar char="•"/>
            </a:pPr>
            <a:r>
              <a:rPr lang="en-US" sz="2000" dirty="0"/>
              <a:t>Horizontal Form</a:t>
            </a:r>
          </a:p>
          <a:p>
            <a:pPr marL="800100" lvl="1" indent="-342900">
              <a:buFont typeface="Arial" charset="0"/>
              <a:buChar char="•"/>
            </a:pPr>
            <a:r>
              <a:rPr lang="en-US" sz="2000" dirty="0"/>
              <a:t>Add the class .form-horizontal to the &lt;form&gt; element.</a:t>
            </a:r>
          </a:p>
          <a:p>
            <a:pPr marL="800100" lvl="1" indent="-342900">
              <a:buFont typeface="Arial" charset="0"/>
              <a:buChar char="•"/>
            </a:pPr>
            <a:r>
              <a:rPr lang="en-US" sz="2000" dirty="0"/>
              <a:t>Wrap labels and form controls in a &lt;div&gt; element and apply the class .form-group.</a:t>
            </a:r>
          </a:p>
          <a:p>
            <a:pPr marL="800100" lvl="1" indent="-342900">
              <a:buFont typeface="Arial" charset="0"/>
              <a:buChar char="•"/>
            </a:pPr>
            <a:r>
              <a:rPr lang="en-US" sz="2000" dirty="0"/>
              <a:t>Use Bootstrap's predefined grid classes to align labels and form controls.</a:t>
            </a:r>
          </a:p>
          <a:p>
            <a:pPr marL="800100" lvl="1" indent="-342900">
              <a:buFont typeface="Arial" charset="0"/>
              <a:buChar char="•"/>
            </a:pPr>
            <a:r>
              <a:rPr lang="en-US" sz="2000" dirty="0"/>
              <a:t>Add the class .control-label to the &lt;label&gt; element.</a:t>
            </a:r>
          </a:p>
          <a:p>
            <a:pPr marL="342900" indent="-342900">
              <a:buFont typeface="Arial" charset="0"/>
              <a:buChar char="•"/>
            </a:pPr>
            <a:r>
              <a:rPr lang="en-US" sz="2000" dirty="0"/>
              <a:t>Inline Form</a:t>
            </a:r>
          </a:p>
          <a:p>
            <a:pPr marL="800100" lvl="1" indent="-342900">
              <a:buFont typeface="Arial" charset="0"/>
              <a:buChar char="•"/>
            </a:pPr>
            <a:r>
              <a:rPr lang="en-US" sz="2000" dirty="0"/>
              <a:t>Add .form-inline to the </a:t>
            </a:r>
            <a:r>
              <a:rPr lang="en-US" sz="2000" u="sng" dirty="0">
                <a:hlinkClick r:id="rId3"/>
              </a:rPr>
              <a:t>&lt;form&gt; element.</a:t>
            </a:r>
            <a:endParaRPr lang="en-US" sz="2000" dirty="0"/>
          </a:p>
        </p:txBody>
      </p:sp>
    </p:spTree>
    <p:extLst>
      <p:ext uri="{BB962C8B-B14F-4D97-AF65-F5344CB8AC3E}">
        <p14:creationId xmlns:p14="http://schemas.microsoft.com/office/powerpoint/2010/main" val="106901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Navigation	</a:t>
            </a:r>
          </a:p>
        </p:txBody>
      </p:sp>
      <p:sp>
        <p:nvSpPr>
          <p:cNvPr id="2" name="TextBox 1"/>
          <p:cNvSpPr txBox="1"/>
          <p:nvPr/>
        </p:nvSpPr>
        <p:spPr>
          <a:xfrm>
            <a:off x="251520" y="764704"/>
            <a:ext cx="8637014" cy="1631216"/>
          </a:xfrm>
          <a:prstGeom prst="rect">
            <a:avLst/>
          </a:prstGeom>
          <a:noFill/>
        </p:spPr>
        <p:txBody>
          <a:bodyPr wrap="square" rtlCol="0">
            <a:spAutoFit/>
          </a:bodyPr>
          <a:lstStyle/>
          <a:p>
            <a:r>
              <a:rPr lang="en-US" sz="2000" dirty="0"/>
              <a:t>Create basic </a:t>
            </a:r>
            <a:r>
              <a:rPr lang="en-US" sz="2000" dirty="0" err="1"/>
              <a:t>nav</a:t>
            </a:r>
            <a:r>
              <a:rPr lang="en-US" sz="2000" dirty="0"/>
              <a:t> components like tabs and pills which are very flexible and elegant. All the Bootstrap's </a:t>
            </a:r>
            <a:r>
              <a:rPr lang="en-US" sz="2000" dirty="0" err="1"/>
              <a:t>nav</a:t>
            </a:r>
            <a:r>
              <a:rPr lang="en-US" sz="2000" dirty="0"/>
              <a:t> components—tabs and pills—share the same base markup and styles through the base .</a:t>
            </a:r>
            <a:r>
              <a:rPr lang="en-US" sz="2000" dirty="0" err="1"/>
              <a:t>nav</a:t>
            </a:r>
            <a:r>
              <a:rPr lang="en-US" sz="2000" dirty="0"/>
              <a:t> class.</a:t>
            </a:r>
          </a:p>
          <a:p>
            <a:endParaRPr lang="en-US" sz="2000" dirty="0"/>
          </a:p>
          <a:p>
            <a:endParaRPr lang="en-US" sz="2000" dirty="0"/>
          </a:p>
        </p:txBody>
      </p:sp>
      <p:sp>
        <p:nvSpPr>
          <p:cNvPr id="4" name="Title 2"/>
          <p:cNvSpPr txBox="1">
            <a:spLocks/>
          </p:cNvSpPr>
          <p:nvPr/>
        </p:nvSpPr>
        <p:spPr bwMode="auto">
          <a:xfrm>
            <a:off x="288504" y="2132856"/>
            <a:ext cx="8820000" cy="55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t>Bootstrap Themes	</a:t>
            </a:r>
            <a:endParaRPr lang="en-US" dirty="0"/>
          </a:p>
        </p:txBody>
      </p:sp>
      <p:sp>
        <p:nvSpPr>
          <p:cNvPr id="5" name="TextBox 4"/>
          <p:cNvSpPr txBox="1"/>
          <p:nvPr/>
        </p:nvSpPr>
        <p:spPr>
          <a:xfrm>
            <a:off x="356424" y="2764360"/>
            <a:ext cx="8637014" cy="1015663"/>
          </a:xfrm>
          <a:prstGeom prst="rect">
            <a:avLst/>
          </a:prstGeom>
          <a:noFill/>
        </p:spPr>
        <p:txBody>
          <a:bodyPr wrap="square" rtlCol="0">
            <a:spAutoFit/>
          </a:bodyPr>
          <a:lstStyle/>
          <a:p>
            <a:r>
              <a:rPr lang="en-US" sz="2000" b="1" dirty="0"/>
              <a:t>Themes</a:t>
            </a:r>
            <a:r>
              <a:rPr lang="en-US" sz="2000" dirty="0"/>
              <a:t> as a framework. Every </a:t>
            </a:r>
            <a:r>
              <a:rPr lang="en-US" sz="2000" b="1" dirty="0"/>
              <a:t>theme</a:t>
            </a:r>
            <a:r>
              <a:rPr lang="en-US" sz="2000" dirty="0"/>
              <a:t> is a collection of well-designed, cohesive components—built on top of </a:t>
            </a:r>
            <a:r>
              <a:rPr lang="en-US" sz="2000" b="1" dirty="0"/>
              <a:t>Bootstrap</a:t>
            </a:r>
            <a:r>
              <a:rPr lang="en-US" sz="2000" dirty="0"/>
              <a:t>.</a:t>
            </a:r>
          </a:p>
          <a:p>
            <a:endParaRPr lang="en-US" sz="2000" dirty="0"/>
          </a:p>
        </p:txBody>
      </p:sp>
    </p:spTree>
    <p:extLst>
      <p:ext uri="{BB962C8B-B14F-4D97-AF65-F5344CB8AC3E}">
        <p14:creationId xmlns:p14="http://schemas.microsoft.com/office/powerpoint/2010/main" val="564802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Bootstrap Themes	</a:t>
            </a:r>
          </a:p>
        </p:txBody>
      </p:sp>
      <p:sp>
        <p:nvSpPr>
          <p:cNvPr id="2" name="TextBox 1"/>
          <p:cNvSpPr txBox="1"/>
          <p:nvPr/>
        </p:nvSpPr>
        <p:spPr>
          <a:xfrm>
            <a:off x="251520" y="764704"/>
            <a:ext cx="8637014" cy="1015663"/>
          </a:xfrm>
          <a:prstGeom prst="rect">
            <a:avLst/>
          </a:prstGeom>
          <a:noFill/>
        </p:spPr>
        <p:txBody>
          <a:bodyPr wrap="square" rtlCol="0">
            <a:spAutoFit/>
          </a:bodyPr>
          <a:lstStyle/>
          <a:p>
            <a:r>
              <a:rPr lang="en-US" sz="2000" b="1" dirty="0"/>
              <a:t>Themes</a:t>
            </a:r>
            <a:r>
              <a:rPr lang="en-US" sz="2000" dirty="0"/>
              <a:t> as a framework. Every </a:t>
            </a:r>
            <a:r>
              <a:rPr lang="en-US" sz="2000" b="1" dirty="0"/>
              <a:t>theme</a:t>
            </a:r>
            <a:r>
              <a:rPr lang="en-US" sz="2000" dirty="0"/>
              <a:t> is a collection of well-designed, cohesive components—built on top of </a:t>
            </a:r>
            <a:r>
              <a:rPr lang="en-US" sz="2000" b="1" dirty="0"/>
              <a:t>Bootstrap</a:t>
            </a:r>
            <a:r>
              <a:rPr lang="en-US" sz="2000" dirty="0"/>
              <a:t>.</a:t>
            </a:r>
          </a:p>
          <a:p>
            <a:endParaRPr lang="en-US" sz="2000" dirty="0"/>
          </a:p>
        </p:txBody>
      </p:sp>
    </p:spTree>
    <p:extLst>
      <p:ext uri="{BB962C8B-B14F-4D97-AF65-F5344CB8AC3E}">
        <p14:creationId xmlns:p14="http://schemas.microsoft.com/office/powerpoint/2010/main" val="183068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068960"/>
            <a:ext cx="8820000" cy="728800"/>
          </a:xfrm>
        </p:spPr>
        <p:txBody>
          <a:bodyPr/>
          <a:lstStyle/>
          <a:p>
            <a:pPr marL="0" indent="0" algn="ctr">
              <a:buNone/>
            </a:pPr>
            <a:r>
              <a:rPr lang="en-IN" sz="4000" b="1" dirty="0"/>
              <a:t>THANK YOU</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5462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a:t>Sleek, intuitive, and powerful mobile first front-end framework for faster and easier web development. </a:t>
            </a:r>
          </a:p>
          <a:p>
            <a:r>
              <a:rPr lang="en-US" sz="2200" dirty="0"/>
              <a:t>It uses HTML, CSS and </a:t>
            </a:r>
            <a:r>
              <a:rPr lang="en-US" sz="2200" dirty="0" err="1"/>
              <a:t>Javascript</a:t>
            </a:r>
            <a:r>
              <a:rPr lang="en-US" sz="2200" dirty="0"/>
              <a:t>. </a:t>
            </a:r>
          </a:p>
          <a:p>
            <a:r>
              <a:rPr lang="en-US" sz="2200" dirty="0"/>
              <a:t>Easy to make responsive websites and provides numerous awesome components you can use on your site.</a:t>
            </a:r>
          </a:p>
          <a:p>
            <a:r>
              <a:rPr lang="en-US" sz="2200" dirty="0"/>
              <a:t>Includes templates for common user interface components like Typography, Forms, Buttons, Tables, Navigations, Dropdowns, Alerts, Modals, Tabs, Accordion, Carousel and many other as well as optional JavaScript extensions.</a:t>
            </a:r>
          </a:p>
          <a:p>
            <a:r>
              <a:rPr lang="en-US" sz="2200" dirty="0"/>
              <a:t>Ability to create responsive layout with much less efforts.</a:t>
            </a:r>
          </a:p>
          <a:p>
            <a:r>
              <a:rPr lang="en-US" sz="2200" dirty="0"/>
              <a:t>Developed by Mark Otto and Jacob Thornton at Twitter.</a:t>
            </a:r>
          </a:p>
          <a:p>
            <a:r>
              <a:rPr lang="en-US" sz="2200" dirty="0"/>
              <a:t>Released as an open source product in August 2011 on GitHub. </a:t>
            </a:r>
          </a:p>
          <a:p>
            <a:endParaRPr lang="en-US" sz="2200" dirty="0"/>
          </a:p>
          <a:p>
            <a:endParaRPr lang="en-US" sz="2200" dirty="0">
              <a:effectLst/>
            </a:endParaRPr>
          </a:p>
        </p:txBody>
      </p:sp>
      <p:sp>
        <p:nvSpPr>
          <p:cNvPr id="3" name="Title 2"/>
          <p:cNvSpPr>
            <a:spLocks noGrp="1"/>
          </p:cNvSpPr>
          <p:nvPr>
            <p:ph type="title"/>
          </p:nvPr>
        </p:nvSpPr>
        <p:spPr/>
        <p:txBody>
          <a:bodyPr/>
          <a:lstStyle/>
          <a:p>
            <a:r>
              <a:rPr lang="en-US" dirty="0"/>
              <a:t>What</a:t>
            </a:r>
          </a:p>
        </p:txBody>
      </p:sp>
    </p:spTree>
    <p:extLst>
      <p:ext uri="{BB962C8B-B14F-4D97-AF65-F5344CB8AC3E}">
        <p14:creationId xmlns:p14="http://schemas.microsoft.com/office/powerpoint/2010/main" val="147307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200" dirty="0"/>
              <a:t>Saves Lots of time</a:t>
            </a:r>
          </a:p>
          <a:p>
            <a:r>
              <a:rPr lang="en-US" sz="2200" dirty="0"/>
              <a:t>Easy to use</a:t>
            </a:r>
          </a:p>
          <a:p>
            <a:r>
              <a:rPr lang="en-US" sz="2200" dirty="0"/>
              <a:t>Responsive features</a:t>
            </a:r>
          </a:p>
          <a:p>
            <a:r>
              <a:rPr lang="en-US" sz="2200" dirty="0"/>
              <a:t>Consistent design</a:t>
            </a:r>
          </a:p>
          <a:p>
            <a:r>
              <a:rPr lang="en-US" sz="2200" dirty="0"/>
              <a:t>Mobile-first approach</a:t>
            </a:r>
          </a:p>
          <a:p>
            <a:r>
              <a:rPr lang="en-US" sz="2200" dirty="0"/>
              <a:t>Browser compatibility</a:t>
            </a:r>
          </a:p>
          <a:p>
            <a:r>
              <a:rPr lang="en-US" sz="2200" dirty="0"/>
              <a:t>Open Source</a:t>
            </a:r>
          </a:p>
        </p:txBody>
      </p:sp>
      <p:sp>
        <p:nvSpPr>
          <p:cNvPr id="3" name="Title 2"/>
          <p:cNvSpPr>
            <a:spLocks noGrp="1"/>
          </p:cNvSpPr>
          <p:nvPr>
            <p:ph type="title"/>
          </p:nvPr>
        </p:nvSpPr>
        <p:spPr/>
        <p:txBody>
          <a:bodyPr/>
          <a:lstStyle/>
          <a:p>
            <a:r>
              <a:rPr lang="en-US" dirty="0"/>
              <a:t>Advantages</a:t>
            </a:r>
          </a:p>
        </p:txBody>
      </p:sp>
    </p:spTree>
    <p:extLst>
      <p:ext uri="{BB962C8B-B14F-4D97-AF65-F5344CB8AC3E}">
        <p14:creationId xmlns:p14="http://schemas.microsoft.com/office/powerpoint/2010/main" val="101782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Download and host Bootstrap yourself, go to </a:t>
            </a:r>
            <a:r>
              <a:rPr lang="en-US" sz="2000" b="1" dirty="0" err="1"/>
              <a:t>getbootstrap.com</a:t>
            </a:r>
            <a:r>
              <a:rPr lang="en-US" sz="2000" dirty="0"/>
              <a:t>, and follow the instructions there.</a:t>
            </a:r>
          </a:p>
          <a:p>
            <a:r>
              <a:rPr lang="en-US" sz="2000" b="1" dirty="0"/>
              <a:t>Bootstrap CDN : </a:t>
            </a:r>
          </a:p>
          <a:p>
            <a:pPr marL="400050" lvl="1" indent="0">
              <a:buNone/>
            </a:pPr>
            <a:r>
              <a:rPr lang="en-US" sz="2000" dirty="0"/>
              <a:t>&lt;!-- Latest compiled and minified CSS --&gt;</a:t>
            </a:r>
          </a:p>
          <a:p>
            <a:pPr marL="400050" lvl="1" indent="0">
              <a:buNone/>
            </a:pPr>
            <a:r>
              <a:rPr lang="en-US" sz="2000" dirty="0"/>
              <a:t>&lt;link </a:t>
            </a:r>
            <a:r>
              <a:rPr lang="en-US" sz="2000" dirty="0" err="1"/>
              <a:t>rel</a:t>
            </a:r>
            <a:r>
              <a:rPr lang="en-US" sz="2000" dirty="0"/>
              <a:t>="stylesheet" </a:t>
            </a:r>
            <a:r>
              <a:rPr lang="en-US" sz="2000" dirty="0" err="1"/>
              <a:t>href</a:t>
            </a:r>
            <a:r>
              <a:rPr lang="en-US" sz="2000" dirty="0"/>
              <a:t>="https://</a:t>
            </a:r>
            <a:r>
              <a:rPr lang="en-US" sz="2000" dirty="0" err="1"/>
              <a:t>maxcdn.bootstrapcdn.com</a:t>
            </a:r>
            <a:r>
              <a:rPr lang="en-US" sz="2000" dirty="0"/>
              <a:t>/bootstrap/3.3.7/</a:t>
            </a:r>
            <a:r>
              <a:rPr lang="en-US" sz="2000" dirty="0" err="1"/>
              <a:t>css</a:t>
            </a:r>
            <a:r>
              <a:rPr lang="en-US" sz="2000" dirty="0"/>
              <a:t>/</a:t>
            </a:r>
            <a:r>
              <a:rPr lang="en-US" sz="2000" dirty="0" err="1"/>
              <a:t>bootstrap.min.css</a:t>
            </a:r>
            <a:r>
              <a:rPr lang="en-US" sz="2000" dirty="0"/>
              <a:t>"&gt;</a:t>
            </a:r>
          </a:p>
          <a:p>
            <a:pPr marL="400050" lvl="1" indent="0">
              <a:buNone/>
            </a:pPr>
            <a:endParaRPr lang="en-US" sz="2000" dirty="0"/>
          </a:p>
          <a:p>
            <a:pPr marL="400050" lvl="1" indent="0">
              <a:buNone/>
            </a:pPr>
            <a:r>
              <a:rPr lang="en-US" sz="2000" dirty="0"/>
              <a:t>&lt;!-- jQuery library --&gt;</a:t>
            </a:r>
          </a:p>
          <a:p>
            <a:pPr marL="400050" lvl="1" indent="0">
              <a:buNone/>
            </a:pPr>
            <a:r>
              <a:rPr lang="en-US" sz="2000" dirty="0"/>
              <a:t>&lt;script </a:t>
            </a:r>
            <a:r>
              <a:rPr lang="en-US" sz="2000" dirty="0" err="1"/>
              <a:t>src</a:t>
            </a:r>
            <a:r>
              <a:rPr lang="en-US" sz="2000" dirty="0"/>
              <a:t>="https://</a:t>
            </a:r>
            <a:r>
              <a:rPr lang="en-US" sz="2000" dirty="0" err="1"/>
              <a:t>ajax.googleapis.com</a:t>
            </a:r>
            <a:r>
              <a:rPr lang="en-US" sz="2000" dirty="0"/>
              <a:t>/ajax/libs/</a:t>
            </a:r>
            <a:r>
              <a:rPr lang="en-US" sz="2000" dirty="0" err="1"/>
              <a:t>jquery</a:t>
            </a:r>
            <a:r>
              <a:rPr lang="en-US" sz="2000" dirty="0"/>
              <a:t>/1.12.4/</a:t>
            </a:r>
            <a:r>
              <a:rPr lang="en-US" sz="2000" dirty="0" err="1"/>
              <a:t>jquery.min.js</a:t>
            </a:r>
            <a:r>
              <a:rPr lang="en-US" sz="2000" dirty="0"/>
              <a:t>"&gt;&lt;/script&gt;</a:t>
            </a:r>
          </a:p>
          <a:p>
            <a:pPr marL="400050" lvl="1" indent="0">
              <a:buNone/>
            </a:pPr>
            <a:endParaRPr lang="en-US" sz="2000" dirty="0"/>
          </a:p>
          <a:p>
            <a:pPr marL="400050" lvl="1" indent="0">
              <a:buNone/>
            </a:pPr>
            <a:r>
              <a:rPr lang="en-US" sz="2000" dirty="0"/>
              <a:t>&lt;!-- Latest compiled JavaScript --&gt;</a:t>
            </a:r>
          </a:p>
          <a:p>
            <a:pPr marL="400050" lvl="1" indent="0">
              <a:buNone/>
            </a:pPr>
            <a:r>
              <a:rPr lang="en-US" sz="2000" dirty="0"/>
              <a:t>&lt;script </a:t>
            </a:r>
            <a:r>
              <a:rPr lang="en-US" sz="2000" dirty="0" err="1"/>
              <a:t>src</a:t>
            </a:r>
            <a:r>
              <a:rPr lang="en-US" sz="2000" dirty="0"/>
              <a:t>="https://</a:t>
            </a:r>
            <a:r>
              <a:rPr lang="en-US" sz="2000" dirty="0" err="1"/>
              <a:t>maxcdn.bootstrapcdn.com</a:t>
            </a:r>
            <a:r>
              <a:rPr lang="en-US" sz="2000" dirty="0"/>
              <a:t>/bootstrap/3.3.7/</a:t>
            </a:r>
            <a:r>
              <a:rPr lang="en-US" sz="2000" dirty="0" err="1"/>
              <a:t>js</a:t>
            </a:r>
            <a:r>
              <a:rPr lang="en-US" sz="2000" dirty="0"/>
              <a:t>/</a:t>
            </a:r>
            <a:r>
              <a:rPr lang="en-US" sz="2000" dirty="0" err="1"/>
              <a:t>bootstrap.min.js</a:t>
            </a:r>
            <a:r>
              <a:rPr lang="en-US" sz="2000" dirty="0"/>
              <a:t>"&gt;&lt;/script&gt;</a:t>
            </a:r>
          </a:p>
        </p:txBody>
      </p:sp>
      <p:sp>
        <p:nvSpPr>
          <p:cNvPr id="3" name="Title 2"/>
          <p:cNvSpPr>
            <a:spLocks noGrp="1"/>
          </p:cNvSpPr>
          <p:nvPr>
            <p:ph type="title"/>
          </p:nvPr>
        </p:nvSpPr>
        <p:spPr/>
        <p:txBody>
          <a:bodyPr/>
          <a:lstStyle/>
          <a:p>
            <a:r>
              <a:rPr lang="en-US" dirty="0"/>
              <a:t>Environment</a:t>
            </a:r>
          </a:p>
        </p:txBody>
      </p:sp>
    </p:spTree>
    <p:extLst>
      <p:ext uri="{BB962C8B-B14F-4D97-AF65-F5344CB8AC3E}">
        <p14:creationId xmlns:p14="http://schemas.microsoft.com/office/powerpoint/2010/main" val="19809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Precompiled Bootstrap</a:t>
            </a:r>
          </a:p>
        </p:txBody>
      </p:sp>
      <p:sp>
        <p:nvSpPr>
          <p:cNvPr id="7" name="Rectangle 6"/>
          <p:cNvSpPr/>
          <p:nvPr/>
        </p:nvSpPr>
        <p:spPr>
          <a:xfrm>
            <a:off x="449108" y="620688"/>
            <a:ext cx="7363252" cy="4401205"/>
          </a:xfrm>
          <a:prstGeom prst="rect">
            <a:avLst/>
          </a:prstGeom>
        </p:spPr>
        <p:txBody>
          <a:bodyPr>
            <a:spAutoFit/>
          </a:bodyPr>
          <a:lstStyle/>
          <a:p>
            <a:r>
              <a:rPr lang="en-US" sz="2000" dirty="0">
                <a:solidFill>
                  <a:srgbClr val="243847"/>
                </a:solidFill>
                <a:latin typeface="Mensch-Regular" charset="0"/>
              </a:rPr>
              <a:t>bootstrap/</a:t>
            </a:r>
          </a:p>
          <a:p>
            <a:r>
              <a:rPr lang="en-US" sz="2000" dirty="0">
                <a:solidFill>
                  <a:srgbClr val="243847"/>
                </a:solidFill>
                <a:latin typeface="Mensch-Regular" charset="0"/>
              </a:rPr>
              <a:t>|—— </a:t>
            </a:r>
            <a:r>
              <a:rPr lang="en-US" sz="2000" dirty="0" err="1">
                <a:solidFill>
                  <a:srgbClr val="243847"/>
                </a:solidFill>
                <a:latin typeface="Mensch-Regular" charset="0"/>
              </a:rPr>
              <a:t>css</a:t>
            </a:r>
            <a:r>
              <a:rPr lang="en-US" sz="2000" dirty="0">
                <a:solidFill>
                  <a:srgbClr val="243847"/>
                </a:solidFill>
                <a:latin typeface="Mensch-Regular" charset="0"/>
              </a:rPr>
              <a:t>/</a:t>
            </a:r>
          </a:p>
          <a:p>
            <a:r>
              <a:rPr lang="en-US" sz="2000" dirty="0">
                <a:solidFill>
                  <a:srgbClr val="243847"/>
                </a:solidFill>
                <a:latin typeface="Mensch-Regular" charset="0"/>
              </a:rPr>
              <a:t>|   |—— </a:t>
            </a:r>
            <a:r>
              <a:rPr lang="en-US" sz="2000" dirty="0" err="1">
                <a:solidFill>
                  <a:srgbClr val="243847"/>
                </a:solidFill>
                <a:latin typeface="Mensch-Regular" charset="0"/>
              </a:rPr>
              <a:t>bootstrap.css</a:t>
            </a:r>
            <a:endParaRPr lang="en-US" sz="2000" dirty="0">
              <a:solidFill>
                <a:srgbClr val="243847"/>
              </a:solidFill>
              <a:latin typeface="Mensch-Regular" charset="0"/>
            </a:endParaRPr>
          </a:p>
          <a:p>
            <a:r>
              <a:rPr lang="en-US" sz="2000" dirty="0">
                <a:solidFill>
                  <a:srgbClr val="243847"/>
                </a:solidFill>
                <a:latin typeface="Mensch-Regular" charset="0"/>
              </a:rPr>
              <a:t>|   |—— </a:t>
            </a:r>
            <a:r>
              <a:rPr lang="en-US" sz="2000" dirty="0" err="1">
                <a:solidFill>
                  <a:srgbClr val="243847"/>
                </a:solidFill>
                <a:latin typeface="Mensch-Regular" charset="0"/>
              </a:rPr>
              <a:t>bootstrap.min.css</a:t>
            </a:r>
            <a:endParaRPr lang="en-US" sz="2000" dirty="0">
              <a:solidFill>
                <a:srgbClr val="243847"/>
              </a:solidFill>
              <a:latin typeface="Mensch-Regular" charset="0"/>
            </a:endParaRPr>
          </a:p>
          <a:p>
            <a:r>
              <a:rPr lang="en-US" sz="2000" dirty="0">
                <a:solidFill>
                  <a:srgbClr val="243847"/>
                </a:solidFill>
                <a:latin typeface="Mensch-Regular" charset="0"/>
              </a:rPr>
              <a:t>|   |—— bootstrap-</a:t>
            </a:r>
            <a:r>
              <a:rPr lang="en-US" sz="2000" dirty="0" err="1">
                <a:solidFill>
                  <a:srgbClr val="243847"/>
                </a:solidFill>
                <a:latin typeface="Mensch-Regular" charset="0"/>
              </a:rPr>
              <a:t>theme.css</a:t>
            </a:r>
            <a:endParaRPr lang="en-US" sz="2000" dirty="0">
              <a:solidFill>
                <a:srgbClr val="243847"/>
              </a:solidFill>
              <a:latin typeface="Mensch-Regular" charset="0"/>
            </a:endParaRPr>
          </a:p>
          <a:p>
            <a:r>
              <a:rPr lang="en-US" sz="2000" dirty="0">
                <a:solidFill>
                  <a:srgbClr val="243847"/>
                </a:solidFill>
                <a:latin typeface="Mensch-Regular" charset="0"/>
              </a:rPr>
              <a:t>|   |—— bootstrap-</a:t>
            </a:r>
            <a:r>
              <a:rPr lang="en-US" sz="2000" dirty="0" err="1">
                <a:solidFill>
                  <a:srgbClr val="243847"/>
                </a:solidFill>
                <a:latin typeface="Mensch-Regular" charset="0"/>
              </a:rPr>
              <a:t>theme.min.css</a:t>
            </a:r>
            <a:endParaRPr lang="en-US" sz="2000" dirty="0">
              <a:solidFill>
                <a:srgbClr val="243847"/>
              </a:solidFill>
              <a:latin typeface="Mensch-Regular" charset="0"/>
            </a:endParaRPr>
          </a:p>
          <a:p>
            <a:r>
              <a:rPr lang="en-US" sz="2000" dirty="0">
                <a:solidFill>
                  <a:srgbClr val="243847"/>
                </a:solidFill>
                <a:latin typeface="Mensch-Regular" charset="0"/>
              </a:rPr>
              <a:t>|—— </a:t>
            </a:r>
            <a:r>
              <a:rPr lang="en-US" sz="2000" dirty="0" err="1">
                <a:solidFill>
                  <a:srgbClr val="243847"/>
                </a:solidFill>
                <a:latin typeface="Mensch-Regular" charset="0"/>
              </a:rPr>
              <a:t>js</a:t>
            </a:r>
            <a:r>
              <a:rPr lang="en-US" sz="2000" dirty="0">
                <a:solidFill>
                  <a:srgbClr val="243847"/>
                </a:solidFill>
                <a:latin typeface="Mensch-Regular" charset="0"/>
              </a:rPr>
              <a:t>/</a:t>
            </a:r>
          </a:p>
          <a:p>
            <a:r>
              <a:rPr lang="en-US" sz="2000" dirty="0">
                <a:solidFill>
                  <a:srgbClr val="243847"/>
                </a:solidFill>
                <a:latin typeface="Mensch-Regular" charset="0"/>
              </a:rPr>
              <a:t>|   |—— </a:t>
            </a:r>
            <a:r>
              <a:rPr lang="en-US" sz="2000" dirty="0" err="1">
                <a:solidFill>
                  <a:srgbClr val="243847"/>
                </a:solidFill>
                <a:latin typeface="Mensch-Regular" charset="0"/>
              </a:rPr>
              <a:t>bootstrap.js</a:t>
            </a:r>
            <a:endParaRPr lang="en-US" sz="2000" dirty="0">
              <a:solidFill>
                <a:srgbClr val="243847"/>
              </a:solidFill>
              <a:latin typeface="Mensch-Regular" charset="0"/>
            </a:endParaRPr>
          </a:p>
          <a:p>
            <a:r>
              <a:rPr lang="en-US" sz="2000" dirty="0">
                <a:solidFill>
                  <a:srgbClr val="243847"/>
                </a:solidFill>
                <a:latin typeface="Mensch-Regular" charset="0"/>
              </a:rPr>
              <a:t>|   |—— </a:t>
            </a:r>
            <a:r>
              <a:rPr lang="en-US" sz="2000" dirty="0" err="1">
                <a:solidFill>
                  <a:srgbClr val="243847"/>
                </a:solidFill>
                <a:latin typeface="Mensch-Regular" charset="0"/>
              </a:rPr>
              <a:t>bootstrap.min.js</a:t>
            </a:r>
            <a:endParaRPr lang="en-US" sz="2000" dirty="0">
              <a:solidFill>
                <a:srgbClr val="243847"/>
              </a:solidFill>
              <a:latin typeface="Mensch-Regular" charset="0"/>
            </a:endParaRPr>
          </a:p>
          <a:p>
            <a:r>
              <a:rPr lang="en-US" sz="2000" dirty="0">
                <a:solidFill>
                  <a:srgbClr val="243847"/>
                </a:solidFill>
                <a:latin typeface="Mensch-Regular" charset="0"/>
              </a:rPr>
              <a:t>|—— fonts/</a:t>
            </a:r>
          </a:p>
          <a:p>
            <a:r>
              <a:rPr lang="en-US" sz="2000" dirty="0">
                <a:solidFill>
                  <a:srgbClr val="243847"/>
                </a:solidFill>
                <a:latin typeface="Mensch-Regular" charset="0"/>
              </a:rPr>
              <a:t>|   |—— </a:t>
            </a:r>
            <a:r>
              <a:rPr lang="en-US" sz="2000" dirty="0" err="1">
                <a:solidFill>
                  <a:srgbClr val="243847"/>
                </a:solidFill>
                <a:latin typeface="Mensch-Regular" charset="0"/>
              </a:rPr>
              <a:t>glyphicons-halflings-regular.eot</a:t>
            </a:r>
            <a:endParaRPr lang="en-US" sz="2000" dirty="0">
              <a:solidFill>
                <a:srgbClr val="243847"/>
              </a:solidFill>
              <a:latin typeface="Mensch-Regular" charset="0"/>
            </a:endParaRPr>
          </a:p>
          <a:p>
            <a:r>
              <a:rPr lang="en-US" sz="2000" dirty="0">
                <a:solidFill>
                  <a:srgbClr val="243847"/>
                </a:solidFill>
                <a:latin typeface="Mensch-Regular" charset="0"/>
              </a:rPr>
              <a:t>|   |—— </a:t>
            </a:r>
            <a:r>
              <a:rPr lang="en-US" sz="2000" dirty="0" err="1">
                <a:solidFill>
                  <a:srgbClr val="243847"/>
                </a:solidFill>
                <a:latin typeface="Mensch-Regular" charset="0"/>
              </a:rPr>
              <a:t>glyphicons-halflings-regular.svg</a:t>
            </a:r>
            <a:endParaRPr lang="en-US" sz="2000" dirty="0">
              <a:solidFill>
                <a:srgbClr val="243847"/>
              </a:solidFill>
              <a:latin typeface="Mensch-Regular" charset="0"/>
            </a:endParaRPr>
          </a:p>
          <a:p>
            <a:r>
              <a:rPr lang="en-US" sz="2000" dirty="0">
                <a:solidFill>
                  <a:srgbClr val="243847"/>
                </a:solidFill>
                <a:latin typeface="Mensch-Regular" charset="0"/>
              </a:rPr>
              <a:t>|   |—— </a:t>
            </a:r>
            <a:r>
              <a:rPr lang="en-US" sz="2000" dirty="0" err="1">
                <a:solidFill>
                  <a:srgbClr val="243847"/>
                </a:solidFill>
                <a:latin typeface="Mensch-Regular" charset="0"/>
              </a:rPr>
              <a:t>glyphicons-halflings-regular.ttf</a:t>
            </a:r>
            <a:endParaRPr lang="en-US" sz="2000" dirty="0">
              <a:solidFill>
                <a:srgbClr val="243847"/>
              </a:solidFill>
              <a:latin typeface="Mensch-Regular" charset="0"/>
            </a:endParaRPr>
          </a:p>
          <a:p>
            <a:r>
              <a:rPr lang="en-US" sz="2000" dirty="0">
                <a:solidFill>
                  <a:srgbClr val="243847"/>
                </a:solidFill>
                <a:latin typeface="Mensch-Regular" charset="0"/>
              </a:rPr>
              <a:t>|   |—— </a:t>
            </a:r>
            <a:r>
              <a:rPr lang="en-US" sz="2000" dirty="0" err="1">
                <a:solidFill>
                  <a:srgbClr val="243847"/>
                </a:solidFill>
                <a:latin typeface="Mensch-Regular" charset="0"/>
              </a:rPr>
              <a:t>glyphicons-halflings-regular.woff</a:t>
            </a:r>
            <a:endParaRPr lang="en-US" sz="2000" dirty="0"/>
          </a:p>
        </p:txBody>
      </p:sp>
      <p:sp>
        <p:nvSpPr>
          <p:cNvPr id="8" name="TextBox 7"/>
          <p:cNvSpPr txBox="1"/>
          <p:nvPr/>
        </p:nvSpPr>
        <p:spPr>
          <a:xfrm>
            <a:off x="395536" y="4941168"/>
            <a:ext cx="8484117" cy="1323439"/>
          </a:xfrm>
          <a:prstGeom prst="rect">
            <a:avLst/>
          </a:prstGeom>
          <a:noFill/>
        </p:spPr>
        <p:txBody>
          <a:bodyPr wrap="none" rtlCol="0">
            <a:spAutoFit/>
          </a:bodyPr>
          <a:lstStyle/>
          <a:p>
            <a:r>
              <a:rPr lang="en-US" sz="2000" dirty="0"/>
              <a:t>Compiled version of Bootstrap provides compiled CSS and JS files (bootstrap.*), </a:t>
            </a:r>
          </a:p>
          <a:p>
            <a:r>
              <a:rPr lang="en-US" sz="2000" dirty="0"/>
              <a:t>Compiled and minified CSS and JS (</a:t>
            </a:r>
            <a:r>
              <a:rPr lang="en-US" sz="2000" dirty="0" err="1"/>
              <a:t>bootstrap.min</a:t>
            </a:r>
            <a:r>
              <a:rPr lang="en-US" sz="2000" dirty="0"/>
              <a:t>.*).</a:t>
            </a:r>
          </a:p>
          <a:p>
            <a:r>
              <a:rPr lang="en-US" sz="2000" dirty="0"/>
              <a:t>Four font files (</a:t>
            </a:r>
            <a:r>
              <a:rPr lang="en-US" sz="2000" dirty="0" err="1"/>
              <a:t>glyphicons</a:t>
            </a:r>
            <a:r>
              <a:rPr lang="en-US" sz="2000" dirty="0"/>
              <a:t>-</a:t>
            </a:r>
            <a:r>
              <a:rPr lang="en-US" sz="2000" dirty="0" err="1"/>
              <a:t>halflings</a:t>
            </a:r>
            <a:r>
              <a:rPr lang="en-US" sz="2000" dirty="0"/>
              <a:t>-regular.*) inside the fonts folder. </a:t>
            </a:r>
          </a:p>
          <a:p>
            <a:r>
              <a:rPr lang="en-US" sz="2000" dirty="0"/>
              <a:t>These fonts file includes more than 250 icons from the </a:t>
            </a:r>
            <a:r>
              <a:rPr lang="en-US" sz="2000" dirty="0" err="1"/>
              <a:t>Glyphicon</a:t>
            </a:r>
            <a:r>
              <a:rPr lang="en-US" sz="2000" dirty="0"/>
              <a:t> Halflings set.</a:t>
            </a:r>
          </a:p>
        </p:txBody>
      </p:sp>
      <p:sp>
        <p:nvSpPr>
          <p:cNvPr id="2" name="Rectangle 1">
            <a:extLst>
              <a:ext uri="{FF2B5EF4-FFF2-40B4-BE49-F238E27FC236}">
                <a16:creationId xmlns:a16="http://schemas.microsoft.com/office/drawing/2014/main" id="{8C69E81F-9F02-034A-AC82-5B8D54F8F5C0}"/>
              </a:ext>
            </a:extLst>
          </p:cNvPr>
          <p:cNvSpPr/>
          <p:nvPr/>
        </p:nvSpPr>
        <p:spPr>
          <a:xfrm>
            <a:off x="4130734" y="669503"/>
            <a:ext cx="4572000" cy="646331"/>
          </a:xfrm>
          <a:prstGeom prst="rect">
            <a:avLst/>
          </a:prstGeom>
          <a:ln>
            <a:solidFill>
              <a:schemeClr val="accent1"/>
            </a:solidFill>
          </a:ln>
        </p:spPr>
        <p:txBody>
          <a:bodyPr>
            <a:spAutoFit/>
          </a:bodyPr>
          <a:lstStyle/>
          <a:p>
            <a:r>
              <a:rPr lang="en-US" dirty="0"/>
              <a:t>https://</a:t>
            </a:r>
            <a:r>
              <a:rPr lang="en-US" dirty="0" err="1"/>
              <a:t>getbootstrap.com</a:t>
            </a:r>
            <a:r>
              <a:rPr lang="en-US" dirty="0"/>
              <a:t>/docs/5.0/getting-started/download/</a:t>
            </a:r>
          </a:p>
        </p:txBody>
      </p:sp>
    </p:spTree>
    <p:extLst>
      <p:ext uri="{BB962C8B-B14F-4D97-AF65-F5344CB8AC3E}">
        <p14:creationId xmlns:p14="http://schemas.microsoft.com/office/powerpoint/2010/main" val="394884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In </a:t>
            </a:r>
            <a:r>
              <a:rPr lang="en-US" sz="2000" dirty="0" err="1"/>
              <a:t>HTML,include</a:t>
            </a:r>
            <a:r>
              <a:rPr lang="en-US" sz="2000" dirty="0"/>
              <a:t> this  </a:t>
            </a:r>
            <a:r>
              <a:rPr lang="en-US" sz="2000" b="1" dirty="0"/>
              <a:t>&lt;meta&gt;</a:t>
            </a:r>
            <a:endParaRPr lang="en-US" sz="2000" dirty="0"/>
          </a:p>
          <a:p>
            <a:endParaRPr lang="en-US" sz="2000" dirty="0"/>
          </a:p>
          <a:p>
            <a:endParaRPr lang="en-US" sz="2000" dirty="0"/>
          </a:p>
          <a:p>
            <a:r>
              <a:rPr lang="en-US" sz="2000" dirty="0"/>
              <a:t>width=device-width part sets the width of the page to follow the screen-width of the device (which will vary depending on the device).</a:t>
            </a:r>
          </a:p>
          <a:p>
            <a:r>
              <a:rPr lang="en-US" sz="2000" dirty="0"/>
              <a:t>The initial-scale=1 part sets the initial zoom level when the page is first loaded by the browser.</a:t>
            </a:r>
          </a:p>
          <a:p>
            <a:endParaRPr lang="en-US" sz="2000" dirty="0"/>
          </a:p>
          <a:p>
            <a:r>
              <a:rPr lang="en-US" sz="2000" dirty="0"/>
              <a:t>To make it a Bootstrap Template,</a:t>
            </a:r>
          </a:p>
          <a:p>
            <a:pPr lvl="1"/>
            <a:r>
              <a:rPr lang="en-US" sz="2000" dirty="0"/>
              <a:t>include the appropriate Bootstrap CSS and JS files, also </a:t>
            </a:r>
            <a:r>
              <a:rPr lang="en-US" sz="2000" dirty="0" err="1"/>
              <a:t>Jquery</a:t>
            </a:r>
            <a:r>
              <a:rPr lang="en-US" sz="2000" dirty="0"/>
              <a:t> library</a:t>
            </a:r>
          </a:p>
          <a:p>
            <a:endParaRPr lang="en-US" sz="2000" dirty="0"/>
          </a:p>
          <a:p>
            <a:r>
              <a:rPr lang="en-US" sz="2000" dirty="0"/>
              <a:t>Bootstrap requires containing elements to wrap site contents :</a:t>
            </a:r>
          </a:p>
          <a:p>
            <a:pPr lvl="1"/>
            <a:r>
              <a:rPr lang="en-US" sz="2000" dirty="0"/>
              <a:t>The .</a:t>
            </a:r>
            <a:r>
              <a:rPr lang="en-US" sz="2000" b="1" dirty="0"/>
              <a:t>container</a:t>
            </a:r>
            <a:r>
              <a:rPr lang="en-US" sz="2000" dirty="0"/>
              <a:t> class provides a responsive </a:t>
            </a:r>
            <a:r>
              <a:rPr lang="en-US" sz="2000" b="1" dirty="0"/>
              <a:t>fixed width container</a:t>
            </a:r>
            <a:endParaRPr lang="en-US" sz="2000" dirty="0"/>
          </a:p>
          <a:p>
            <a:pPr lvl="1"/>
            <a:r>
              <a:rPr lang="en-US" sz="2000" dirty="0"/>
              <a:t>The .</a:t>
            </a:r>
            <a:r>
              <a:rPr lang="en-US" sz="2000" b="1" dirty="0"/>
              <a:t>container-fluid</a:t>
            </a:r>
            <a:r>
              <a:rPr lang="en-US" sz="2000" dirty="0"/>
              <a:t> class provides a </a:t>
            </a:r>
            <a:r>
              <a:rPr lang="en-US" sz="2000" b="1" dirty="0"/>
              <a:t>full width container</a:t>
            </a:r>
            <a:r>
              <a:rPr lang="en-US" sz="2000" dirty="0"/>
              <a:t>, spanning the entire width of the viewport</a:t>
            </a:r>
          </a:p>
          <a:p>
            <a:r>
              <a:rPr lang="en-US" sz="2000" dirty="0"/>
              <a:t>Containers are not </a:t>
            </a:r>
            <a:r>
              <a:rPr lang="en-US" sz="2000" dirty="0" err="1"/>
              <a:t>nestable</a:t>
            </a:r>
            <a:endParaRPr lang="en-US" sz="2000" dirty="0"/>
          </a:p>
          <a:p>
            <a:endParaRPr lang="en-US" sz="2000" dirty="0"/>
          </a:p>
        </p:txBody>
      </p:sp>
      <p:sp>
        <p:nvSpPr>
          <p:cNvPr id="3" name="Title 2"/>
          <p:cNvSpPr>
            <a:spLocks noGrp="1"/>
          </p:cNvSpPr>
          <p:nvPr>
            <p:ph type="title"/>
          </p:nvPr>
        </p:nvSpPr>
        <p:spPr/>
        <p:txBody>
          <a:bodyPr/>
          <a:lstStyle/>
          <a:p>
            <a:r>
              <a:rPr lang="en-US" dirty="0"/>
              <a:t>Setting the HTML Page</a:t>
            </a:r>
          </a:p>
        </p:txBody>
      </p:sp>
      <p:sp>
        <p:nvSpPr>
          <p:cNvPr id="4" name="AutoShape 3"/>
          <p:cNvSpPr>
            <a:spLocks noChangeArrowheads="1"/>
          </p:cNvSpPr>
          <p:nvPr/>
        </p:nvSpPr>
        <p:spPr bwMode="auto">
          <a:xfrm>
            <a:off x="539551" y="1396792"/>
            <a:ext cx="7920881"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t>&lt;meta name="viewport" content="width=device-width, initial-scale=1"</a:t>
            </a:r>
            <a:endParaRPr lang="en-IN" sz="2000" dirty="0"/>
          </a:p>
        </p:txBody>
      </p:sp>
    </p:spTree>
    <p:extLst>
      <p:ext uri="{BB962C8B-B14F-4D97-AF65-F5344CB8AC3E}">
        <p14:creationId xmlns:p14="http://schemas.microsoft.com/office/powerpoint/2010/main" val="91215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Grid System</a:t>
            </a:r>
          </a:p>
        </p:txBody>
      </p:sp>
      <p:graphicFrame>
        <p:nvGraphicFramePr>
          <p:cNvPr id="5" name="Table 4"/>
          <p:cNvGraphicFramePr>
            <a:graphicFrameLocks noGrp="1"/>
          </p:cNvGraphicFramePr>
          <p:nvPr>
            <p:extLst>
              <p:ext uri="{D42A27DB-BD31-4B8C-83A1-F6EECF244321}">
                <p14:modId xmlns:p14="http://schemas.microsoft.com/office/powerpoint/2010/main" val="1650219504"/>
              </p:ext>
            </p:extLst>
          </p:nvPr>
        </p:nvGraphicFramePr>
        <p:xfrm>
          <a:off x="395538" y="1052736"/>
          <a:ext cx="8352924" cy="4176465"/>
        </p:xfrm>
        <a:graphic>
          <a:graphicData uri="http://schemas.openxmlformats.org/drawingml/2006/table">
            <a:tbl>
              <a:tblPr firstRow="1" bandRow="1">
                <a:tableStyleId>{5940675A-B579-460E-94D1-54222C63F5DA}</a:tableStyleId>
              </a:tblPr>
              <a:tblGrid>
                <a:gridCol w="696077">
                  <a:extLst>
                    <a:ext uri="{9D8B030D-6E8A-4147-A177-3AD203B41FA5}">
                      <a16:colId xmlns:a16="http://schemas.microsoft.com/office/drawing/2014/main" val="20000"/>
                    </a:ext>
                  </a:extLst>
                </a:gridCol>
                <a:gridCol w="696077">
                  <a:extLst>
                    <a:ext uri="{9D8B030D-6E8A-4147-A177-3AD203B41FA5}">
                      <a16:colId xmlns:a16="http://schemas.microsoft.com/office/drawing/2014/main" val="20001"/>
                    </a:ext>
                  </a:extLst>
                </a:gridCol>
                <a:gridCol w="696077">
                  <a:extLst>
                    <a:ext uri="{9D8B030D-6E8A-4147-A177-3AD203B41FA5}">
                      <a16:colId xmlns:a16="http://schemas.microsoft.com/office/drawing/2014/main" val="20002"/>
                    </a:ext>
                  </a:extLst>
                </a:gridCol>
                <a:gridCol w="696077">
                  <a:extLst>
                    <a:ext uri="{9D8B030D-6E8A-4147-A177-3AD203B41FA5}">
                      <a16:colId xmlns:a16="http://schemas.microsoft.com/office/drawing/2014/main" val="20003"/>
                    </a:ext>
                  </a:extLst>
                </a:gridCol>
                <a:gridCol w="696077">
                  <a:extLst>
                    <a:ext uri="{9D8B030D-6E8A-4147-A177-3AD203B41FA5}">
                      <a16:colId xmlns:a16="http://schemas.microsoft.com/office/drawing/2014/main" val="20004"/>
                    </a:ext>
                  </a:extLst>
                </a:gridCol>
                <a:gridCol w="696077">
                  <a:extLst>
                    <a:ext uri="{9D8B030D-6E8A-4147-A177-3AD203B41FA5}">
                      <a16:colId xmlns:a16="http://schemas.microsoft.com/office/drawing/2014/main" val="20005"/>
                    </a:ext>
                  </a:extLst>
                </a:gridCol>
                <a:gridCol w="696077">
                  <a:extLst>
                    <a:ext uri="{9D8B030D-6E8A-4147-A177-3AD203B41FA5}">
                      <a16:colId xmlns:a16="http://schemas.microsoft.com/office/drawing/2014/main" val="20006"/>
                    </a:ext>
                  </a:extLst>
                </a:gridCol>
                <a:gridCol w="696077">
                  <a:extLst>
                    <a:ext uri="{9D8B030D-6E8A-4147-A177-3AD203B41FA5}">
                      <a16:colId xmlns:a16="http://schemas.microsoft.com/office/drawing/2014/main" val="20007"/>
                    </a:ext>
                  </a:extLst>
                </a:gridCol>
                <a:gridCol w="696077">
                  <a:extLst>
                    <a:ext uri="{9D8B030D-6E8A-4147-A177-3AD203B41FA5}">
                      <a16:colId xmlns:a16="http://schemas.microsoft.com/office/drawing/2014/main" val="20008"/>
                    </a:ext>
                  </a:extLst>
                </a:gridCol>
                <a:gridCol w="696077">
                  <a:extLst>
                    <a:ext uri="{9D8B030D-6E8A-4147-A177-3AD203B41FA5}">
                      <a16:colId xmlns:a16="http://schemas.microsoft.com/office/drawing/2014/main" val="20009"/>
                    </a:ext>
                  </a:extLst>
                </a:gridCol>
                <a:gridCol w="696077">
                  <a:extLst>
                    <a:ext uri="{9D8B030D-6E8A-4147-A177-3AD203B41FA5}">
                      <a16:colId xmlns:a16="http://schemas.microsoft.com/office/drawing/2014/main" val="20010"/>
                    </a:ext>
                  </a:extLst>
                </a:gridCol>
                <a:gridCol w="696077">
                  <a:extLst>
                    <a:ext uri="{9D8B030D-6E8A-4147-A177-3AD203B41FA5}">
                      <a16:colId xmlns:a16="http://schemas.microsoft.com/office/drawing/2014/main" val="20011"/>
                    </a:ext>
                  </a:extLst>
                </a:gridCol>
              </a:tblGrid>
              <a:tr h="1258933">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29383">
                <a:tc gridSpan="4">
                  <a:txBody>
                    <a:bodyPr/>
                    <a:lstStyle/>
                    <a:p>
                      <a:pPr algn="ctr"/>
                      <a:r>
                        <a:rPr lang="en-US" dirty="0"/>
                        <a:t>Span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Span 4</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Span 4</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9383">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Span 4</a:t>
                      </a:r>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dirty="0"/>
                        <a:t>Span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29383">
                <a:tc gridSpan="6">
                  <a:txBody>
                    <a:bodyPr/>
                    <a:lstStyle/>
                    <a:p>
                      <a:pPr algn="ctr"/>
                      <a:r>
                        <a:rPr lang="en-US" dirty="0"/>
                        <a:t>Span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a:r>
                        <a:rPr lang="en-US" dirty="0"/>
                        <a:t>Span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29383">
                <a:tc gridSpan="12">
                  <a:txBody>
                    <a:bodyPr/>
                    <a:lstStyle/>
                    <a:p>
                      <a:pPr algn="ctr"/>
                      <a:r>
                        <a:rPr lang="en-US" dirty="0"/>
                        <a:t>Span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a:off x="334817" y="5437673"/>
            <a:ext cx="8557663" cy="1015663"/>
          </a:xfrm>
          <a:prstGeom prst="rect">
            <a:avLst/>
          </a:prstGeom>
          <a:noFill/>
        </p:spPr>
        <p:txBody>
          <a:bodyPr wrap="none" rtlCol="0">
            <a:spAutoFit/>
          </a:bodyPr>
          <a:lstStyle/>
          <a:p>
            <a:pPr marL="342900" indent="-342900">
              <a:buFont typeface="Arial" charset="0"/>
              <a:buChar char="•"/>
            </a:pPr>
            <a:r>
              <a:rPr lang="en-US" sz="2000" dirty="0"/>
              <a:t>Bootstrap's grid system allows up to 12 columns across the page.</a:t>
            </a:r>
          </a:p>
          <a:p>
            <a:pPr marL="342900" indent="-342900">
              <a:buFont typeface="Arial" charset="0"/>
              <a:buChar char="•"/>
            </a:pPr>
            <a:r>
              <a:rPr lang="en-US" sz="2000" dirty="0"/>
              <a:t>Bootstrap's grid system is responsive, and the columns will re-arrange</a:t>
            </a:r>
            <a:br>
              <a:rPr lang="en-US" sz="2000" dirty="0"/>
            </a:br>
            <a:r>
              <a:rPr lang="en-US" sz="2000" dirty="0"/>
              <a:t> automatically depending on the screen size.</a:t>
            </a:r>
          </a:p>
        </p:txBody>
      </p:sp>
    </p:spTree>
    <p:extLst>
      <p:ext uri="{BB962C8B-B14F-4D97-AF65-F5344CB8AC3E}">
        <p14:creationId xmlns:p14="http://schemas.microsoft.com/office/powerpoint/2010/main" val="29529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Grid Classes</a:t>
            </a:r>
          </a:p>
        </p:txBody>
      </p:sp>
      <p:sp>
        <p:nvSpPr>
          <p:cNvPr id="2" name="TextBox 1"/>
          <p:cNvSpPr txBox="1"/>
          <p:nvPr/>
        </p:nvSpPr>
        <p:spPr>
          <a:xfrm>
            <a:off x="366586" y="908720"/>
            <a:ext cx="4654095" cy="1631216"/>
          </a:xfrm>
          <a:prstGeom prst="rect">
            <a:avLst/>
          </a:prstGeom>
          <a:noFill/>
        </p:spPr>
        <p:txBody>
          <a:bodyPr wrap="none" rtlCol="0">
            <a:spAutoFit/>
          </a:bodyPr>
          <a:lstStyle/>
          <a:p>
            <a:r>
              <a:rPr lang="en-US" sz="2000" dirty="0"/>
              <a:t>The Bootstrap grid system has four classes:</a:t>
            </a:r>
          </a:p>
          <a:p>
            <a:pPr lvl="1"/>
            <a:r>
              <a:rPr lang="en-US" sz="2000" dirty="0" err="1"/>
              <a:t>xs</a:t>
            </a:r>
            <a:r>
              <a:rPr lang="en-US" sz="2000" dirty="0"/>
              <a:t> (for phones)</a:t>
            </a:r>
          </a:p>
          <a:p>
            <a:pPr lvl="1"/>
            <a:r>
              <a:rPr lang="en-US" sz="2000" dirty="0" err="1"/>
              <a:t>sm</a:t>
            </a:r>
            <a:r>
              <a:rPr lang="en-US" sz="2000" dirty="0"/>
              <a:t> (for tablets)</a:t>
            </a:r>
          </a:p>
          <a:p>
            <a:pPr lvl="1"/>
            <a:r>
              <a:rPr lang="en-US" sz="2000" dirty="0"/>
              <a:t>md (for desktops)</a:t>
            </a:r>
          </a:p>
          <a:p>
            <a:pPr lvl="1"/>
            <a:r>
              <a:rPr lang="en-US" sz="2000" dirty="0" err="1"/>
              <a:t>lg</a:t>
            </a:r>
            <a:r>
              <a:rPr lang="en-US" sz="2000" dirty="0"/>
              <a:t> (for larger desktops)</a:t>
            </a:r>
          </a:p>
        </p:txBody>
      </p:sp>
      <p:sp>
        <p:nvSpPr>
          <p:cNvPr id="4" name="TextBox 3"/>
          <p:cNvSpPr txBox="1"/>
          <p:nvPr/>
        </p:nvSpPr>
        <p:spPr>
          <a:xfrm>
            <a:off x="395536" y="2708920"/>
            <a:ext cx="7942687" cy="2554545"/>
          </a:xfrm>
          <a:prstGeom prst="rect">
            <a:avLst/>
          </a:prstGeom>
          <a:noFill/>
        </p:spPr>
        <p:txBody>
          <a:bodyPr wrap="none" rtlCol="0">
            <a:spAutoFit/>
          </a:bodyPr>
          <a:lstStyle/>
          <a:p>
            <a:r>
              <a:rPr lang="en-US" sz="2000" b="1" dirty="0"/>
              <a:t>Steps to create rows and columns :</a:t>
            </a:r>
          </a:p>
          <a:p>
            <a:endParaRPr lang="en-US" sz="2000" b="1" dirty="0"/>
          </a:p>
          <a:p>
            <a:pPr marL="342900" indent="-342900">
              <a:buFont typeface="Arial" charset="0"/>
              <a:buChar char="•"/>
            </a:pPr>
            <a:r>
              <a:rPr lang="en-US" sz="2000" dirty="0"/>
              <a:t>First create a container that acts as a wrapper for your rows and </a:t>
            </a:r>
            <a:br>
              <a:rPr lang="en-US" sz="2000" dirty="0"/>
            </a:br>
            <a:r>
              <a:rPr lang="en-US" sz="2000" dirty="0"/>
              <a:t>columns using the .container class</a:t>
            </a:r>
          </a:p>
          <a:p>
            <a:pPr marL="342900" indent="-342900">
              <a:buFont typeface="Arial" charset="0"/>
              <a:buChar char="•"/>
            </a:pPr>
            <a:r>
              <a:rPr lang="en-US" sz="2000" dirty="0"/>
              <a:t>After that create rows inside the container using the .row class</a:t>
            </a:r>
          </a:p>
          <a:p>
            <a:pPr marL="342900" indent="-342900">
              <a:buFont typeface="Arial" charset="0"/>
              <a:buChar char="•"/>
            </a:pPr>
            <a:r>
              <a:rPr lang="en-US" sz="2000" dirty="0"/>
              <a:t>To create columns inside any row you can use the class</a:t>
            </a:r>
            <a:br>
              <a:rPr lang="en-US" sz="2000" dirty="0"/>
            </a:br>
            <a:r>
              <a:rPr lang="en-US" sz="2000" dirty="0"/>
              <a:t> .col-</a:t>
            </a:r>
            <a:r>
              <a:rPr lang="en-US" sz="2000" dirty="0" err="1"/>
              <a:t>xs</a:t>
            </a:r>
            <a:r>
              <a:rPr lang="en-US" sz="2000" dirty="0"/>
              <a:t>-*, .col-</a:t>
            </a:r>
            <a:r>
              <a:rPr lang="en-US" sz="2000" dirty="0" err="1"/>
              <a:t>sm</a:t>
            </a:r>
            <a:r>
              <a:rPr lang="en-US" sz="2000" dirty="0"/>
              <a:t>-*, .col-md-* and .col-</a:t>
            </a:r>
            <a:r>
              <a:rPr lang="en-US" sz="2000" dirty="0" err="1"/>
              <a:t>lg</a:t>
            </a:r>
            <a:r>
              <a:rPr lang="en-US" sz="2000" dirty="0"/>
              <a:t>-*. </a:t>
            </a:r>
          </a:p>
          <a:p>
            <a:pPr marL="342900" indent="-342900">
              <a:buFont typeface="Arial" charset="0"/>
              <a:buChar char="•"/>
            </a:pPr>
            <a:r>
              <a:rPr lang="en-US" sz="2000" dirty="0"/>
              <a:t>The columns are actual content area where we will place our contents. </a:t>
            </a:r>
          </a:p>
        </p:txBody>
      </p:sp>
    </p:spTree>
    <p:extLst>
      <p:ext uri="{BB962C8B-B14F-4D97-AF65-F5344CB8AC3E}">
        <p14:creationId xmlns:p14="http://schemas.microsoft.com/office/powerpoint/2010/main" val="66580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Responsive Utilities Classes</a:t>
            </a:r>
          </a:p>
        </p:txBody>
      </p:sp>
      <p:graphicFrame>
        <p:nvGraphicFramePr>
          <p:cNvPr id="6" name="Table 5"/>
          <p:cNvGraphicFramePr>
            <a:graphicFrameLocks noGrp="1"/>
          </p:cNvGraphicFramePr>
          <p:nvPr>
            <p:extLst>
              <p:ext uri="{D42A27DB-BD31-4B8C-83A1-F6EECF244321}">
                <p14:modId xmlns:p14="http://schemas.microsoft.com/office/powerpoint/2010/main" val="1031433686"/>
              </p:ext>
            </p:extLst>
          </p:nvPr>
        </p:nvGraphicFramePr>
        <p:xfrm>
          <a:off x="611560" y="836712"/>
          <a:ext cx="7935284" cy="4894554"/>
        </p:xfrm>
        <a:graphic>
          <a:graphicData uri="http://schemas.openxmlformats.org/drawingml/2006/table">
            <a:tbl>
              <a:tblPr firstRow="1" bandRow="1">
                <a:tableStyleId>{5C22544A-7EE6-4342-B048-85BDC9FD1C3A}</a:tableStyleId>
              </a:tblPr>
              <a:tblGrid>
                <a:gridCol w="2380586">
                  <a:extLst>
                    <a:ext uri="{9D8B030D-6E8A-4147-A177-3AD203B41FA5}">
                      <a16:colId xmlns:a16="http://schemas.microsoft.com/office/drawing/2014/main" val="20000"/>
                    </a:ext>
                  </a:extLst>
                </a:gridCol>
                <a:gridCol w="5554698">
                  <a:extLst>
                    <a:ext uri="{9D8B030D-6E8A-4147-A177-3AD203B41FA5}">
                      <a16:colId xmlns:a16="http://schemas.microsoft.com/office/drawing/2014/main" val="20001"/>
                    </a:ext>
                  </a:extLst>
                </a:gridCol>
              </a:tblGrid>
              <a:tr h="343905">
                <a:tc>
                  <a:txBody>
                    <a:bodyPr/>
                    <a:lstStyle/>
                    <a:p>
                      <a:r>
                        <a:rPr lang="en-US" dirty="0"/>
                        <a:t>Class</a:t>
                      </a:r>
                    </a:p>
                  </a:txBody>
                  <a:tcPr/>
                </a:tc>
                <a:tc>
                  <a:txBody>
                    <a:bodyPr/>
                    <a:lstStyle/>
                    <a:p>
                      <a:r>
                        <a:rPr lang="en-US" dirty="0"/>
                        <a:t>Description</a:t>
                      </a:r>
                    </a:p>
                  </a:txBody>
                  <a:tcPr/>
                </a:tc>
                <a:extLst>
                  <a:ext uri="{0D108BD9-81ED-4DB2-BD59-A6C34878D82A}">
                    <a16:rowId xmlns:a16="http://schemas.microsoft.com/office/drawing/2014/main" val="10000"/>
                  </a:ext>
                </a:extLst>
              </a:tr>
              <a:tr h="870133">
                <a:tc>
                  <a:txBody>
                    <a:bodyPr/>
                    <a:lstStyle/>
                    <a:p>
                      <a:r>
                        <a:rPr lang="en-US" sz="1800" kern="1200" dirty="0">
                          <a:solidFill>
                            <a:schemeClr val="dk1"/>
                          </a:solidFill>
                          <a:latin typeface="+mn-lt"/>
                          <a:ea typeface="+mn-ea"/>
                          <a:cs typeface="+mn-cs"/>
                        </a:rPr>
                        <a:t>.visible-</a:t>
                      </a:r>
                      <a:r>
                        <a:rPr lang="en-US" sz="1800" kern="1200" dirty="0" err="1">
                          <a:solidFill>
                            <a:schemeClr val="dk1"/>
                          </a:solidFill>
                          <a:latin typeface="+mn-lt"/>
                          <a:ea typeface="+mn-ea"/>
                          <a:cs typeface="+mn-cs"/>
                        </a:rPr>
                        <a:t>xs</a:t>
                      </a:r>
                      <a:r>
                        <a:rPr lang="en-US" sz="1800" kern="1200" dirty="0">
                          <a:solidFill>
                            <a:schemeClr val="dk1"/>
                          </a:solidFill>
                          <a:latin typeface="+mn-lt"/>
                          <a:ea typeface="+mn-ea"/>
                          <a:cs typeface="+mn-cs"/>
                        </a:rPr>
                        <a:t>-*</a:t>
                      </a:r>
                    </a:p>
                    <a:p>
                      <a:r>
                        <a:rPr lang="en-US" sz="1800" kern="1200" dirty="0">
                          <a:solidFill>
                            <a:schemeClr val="dk1"/>
                          </a:solidFill>
                          <a:latin typeface="+mn-lt"/>
                          <a:ea typeface="+mn-ea"/>
                          <a:cs typeface="+mn-cs"/>
                        </a:rPr>
                        <a:t>.hidden-</a:t>
                      </a:r>
                      <a:r>
                        <a:rPr lang="en-US" sz="1800" kern="1200" dirty="0" err="1">
                          <a:solidFill>
                            <a:schemeClr val="dk1"/>
                          </a:solidFill>
                          <a:latin typeface="+mn-lt"/>
                          <a:ea typeface="+mn-ea"/>
                          <a:cs typeface="+mn-cs"/>
                        </a:rPr>
                        <a:t>xs</a:t>
                      </a:r>
                      <a:r>
                        <a:rPr lang="en-US" sz="1800" kern="1200" dirty="0">
                          <a:solidFill>
                            <a:schemeClr val="dk1"/>
                          </a:solidFill>
                          <a:latin typeface="+mn-lt"/>
                          <a:ea typeface="+mn-ea"/>
                          <a:cs typeface="+mn-cs"/>
                        </a:rPr>
                        <a:t>	</a:t>
                      </a:r>
                    </a:p>
                  </a:txBody>
                  <a:tcPr/>
                </a:tc>
                <a:tc>
                  <a:txBody>
                    <a:bodyPr/>
                    <a:lstStyle/>
                    <a:p>
                      <a:r>
                        <a:rPr lang="en-US" sz="1800" kern="1200" dirty="0">
                          <a:solidFill>
                            <a:schemeClr val="dk1"/>
                          </a:solidFill>
                          <a:latin typeface="+mn-lt"/>
                          <a:ea typeface="+mn-ea"/>
                          <a:cs typeface="+mn-cs"/>
                        </a:rPr>
                        <a:t>Makes the element visible or hidden only on extra small devices having screen width less than 768px. Hidden on others.	</a:t>
                      </a:r>
                      <a:endParaRPr lang="en-US" dirty="0"/>
                    </a:p>
                  </a:txBody>
                  <a:tcPr/>
                </a:tc>
                <a:extLst>
                  <a:ext uri="{0D108BD9-81ED-4DB2-BD59-A6C34878D82A}">
                    <a16:rowId xmlns:a16="http://schemas.microsoft.com/office/drawing/2014/main" val="10001"/>
                  </a:ext>
                </a:extLst>
              </a:tr>
              <a:tr h="1271731">
                <a:tc>
                  <a:txBody>
                    <a:bodyPr/>
                    <a:lstStyle/>
                    <a:p>
                      <a:r>
                        <a:rPr lang="en-US" sz="1800" kern="1200" dirty="0">
                          <a:solidFill>
                            <a:schemeClr val="dk1"/>
                          </a:solidFill>
                          <a:latin typeface="+mn-lt"/>
                          <a:ea typeface="+mn-ea"/>
                          <a:cs typeface="+mn-cs"/>
                        </a:rPr>
                        <a:t>visible-</a:t>
                      </a:r>
                      <a:r>
                        <a:rPr lang="en-US" sz="1800" kern="1200" dirty="0" err="1">
                          <a:solidFill>
                            <a:schemeClr val="dk1"/>
                          </a:solidFill>
                          <a:latin typeface="+mn-lt"/>
                          <a:ea typeface="+mn-ea"/>
                          <a:cs typeface="+mn-cs"/>
                        </a:rPr>
                        <a:t>sm</a:t>
                      </a:r>
                      <a:r>
                        <a:rPr lang="en-US" sz="1800" kern="1200" dirty="0">
                          <a:solidFill>
                            <a:schemeClr val="dk1"/>
                          </a:solidFill>
                          <a:latin typeface="+mn-lt"/>
                          <a:ea typeface="+mn-ea"/>
                          <a:cs typeface="+mn-cs"/>
                        </a:rPr>
                        <a:t>-*</a:t>
                      </a:r>
                    </a:p>
                    <a:p>
                      <a:r>
                        <a:rPr lang="en-US" sz="1800" kern="1200" dirty="0">
                          <a:solidFill>
                            <a:schemeClr val="dk1"/>
                          </a:solidFill>
                          <a:latin typeface="+mn-lt"/>
                          <a:ea typeface="+mn-ea"/>
                          <a:cs typeface="+mn-cs"/>
                        </a:rPr>
                        <a:t>.hidden-</a:t>
                      </a:r>
                      <a:r>
                        <a:rPr lang="en-US" sz="1800" kern="1200" dirty="0" err="1">
                          <a:solidFill>
                            <a:schemeClr val="dk1"/>
                          </a:solidFill>
                          <a:latin typeface="+mn-lt"/>
                          <a:ea typeface="+mn-ea"/>
                          <a:cs typeface="+mn-cs"/>
                        </a:rPr>
                        <a:t>sm</a:t>
                      </a:r>
                      <a:endParaRPr lang="en-US" dirty="0"/>
                    </a:p>
                  </a:txBody>
                  <a:tcPr/>
                </a:tc>
                <a:tc>
                  <a:txBody>
                    <a:bodyPr/>
                    <a:lstStyle/>
                    <a:p>
                      <a:r>
                        <a:rPr lang="en-US" sz="1800" kern="1200" dirty="0">
                          <a:solidFill>
                            <a:schemeClr val="dk1"/>
                          </a:solidFill>
                          <a:latin typeface="+mn-lt"/>
                          <a:ea typeface="+mn-ea"/>
                          <a:cs typeface="+mn-cs"/>
                        </a:rPr>
                        <a:t>Makes the element visible or hidden only on small devices having screen width greater than or equal to 768px (i.e. ≥768px) but less than 992px. Hidden on others.</a:t>
                      </a:r>
                      <a:endParaRPr lang="en-US" dirty="0"/>
                    </a:p>
                  </a:txBody>
                  <a:tcPr/>
                </a:tc>
                <a:extLst>
                  <a:ext uri="{0D108BD9-81ED-4DB2-BD59-A6C34878D82A}">
                    <a16:rowId xmlns:a16="http://schemas.microsoft.com/office/drawing/2014/main" val="10002"/>
                  </a:ext>
                </a:extLst>
              </a:tr>
              <a:tr h="1271731">
                <a:tc>
                  <a:txBody>
                    <a:bodyPr/>
                    <a:lstStyle/>
                    <a:p>
                      <a:r>
                        <a:rPr lang="en-US" sz="1800" kern="1200" dirty="0">
                          <a:solidFill>
                            <a:schemeClr val="dk1"/>
                          </a:solidFill>
                          <a:latin typeface="+mn-lt"/>
                          <a:ea typeface="+mn-ea"/>
                          <a:cs typeface="+mn-cs"/>
                        </a:rPr>
                        <a:t>.visible-md-*</a:t>
                      </a:r>
                    </a:p>
                    <a:p>
                      <a:r>
                        <a:rPr lang="en-US" sz="1800" kern="1200" dirty="0">
                          <a:solidFill>
                            <a:schemeClr val="dk1"/>
                          </a:solidFill>
                          <a:latin typeface="+mn-lt"/>
                          <a:ea typeface="+mn-ea"/>
                          <a:cs typeface="+mn-cs"/>
                        </a:rPr>
                        <a:t>.hidden-md</a:t>
                      </a:r>
                      <a:endParaRPr lang="en-US" dirty="0"/>
                    </a:p>
                  </a:txBody>
                  <a:tcPr/>
                </a:tc>
                <a:tc>
                  <a:txBody>
                    <a:bodyPr/>
                    <a:lstStyle/>
                    <a:p>
                      <a:r>
                        <a:rPr lang="en-US" sz="1800" kern="1200" dirty="0">
                          <a:solidFill>
                            <a:schemeClr val="dk1"/>
                          </a:solidFill>
                          <a:latin typeface="+mn-lt"/>
                          <a:ea typeface="+mn-ea"/>
                          <a:cs typeface="+mn-cs"/>
                        </a:rPr>
                        <a:t>Makes the element visible or hidden only on medium devices having screen width greater than or equal to 992px (i.e. ≥992px) but less than 1200px. Hidden on others.	</a:t>
                      </a:r>
                      <a:endParaRPr lang="en-US" dirty="0"/>
                    </a:p>
                  </a:txBody>
                  <a:tcPr/>
                </a:tc>
                <a:extLst>
                  <a:ext uri="{0D108BD9-81ED-4DB2-BD59-A6C34878D82A}">
                    <a16:rowId xmlns:a16="http://schemas.microsoft.com/office/drawing/2014/main" val="10003"/>
                  </a:ext>
                </a:extLst>
              </a:tr>
              <a:tr h="1070932">
                <a:tc>
                  <a:txBody>
                    <a:bodyPr/>
                    <a:lstStyle/>
                    <a:p>
                      <a:r>
                        <a:rPr lang="en-US" sz="1800" kern="1200" dirty="0">
                          <a:solidFill>
                            <a:schemeClr val="dk1"/>
                          </a:solidFill>
                          <a:latin typeface="+mn-lt"/>
                          <a:ea typeface="+mn-ea"/>
                          <a:cs typeface="+mn-cs"/>
                        </a:rPr>
                        <a:t>.visible-</a:t>
                      </a:r>
                      <a:r>
                        <a:rPr lang="en-US" sz="1800" kern="1200" dirty="0" err="1">
                          <a:solidFill>
                            <a:schemeClr val="dk1"/>
                          </a:solidFill>
                          <a:latin typeface="+mn-lt"/>
                          <a:ea typeface="+mn-ea"/>
                          <a:cs typeface="+mn-cs"/>
                        </a:rPr>
                        <a:t>lg</a:t>
                      </a:r>
                      <a:r>
                        <a:rPr lang="en-US" sz="1800" kern="1200" dirty="0">
                          <a:solidFill>
                            <a:schemeClr val="dk1"/>
                          </a:solidFill>
                          <a:latin typeface="+mn-lt"/>
                          <a:ea typeface="+mn-ea"/>
                          <a:cs typeface="+mn-cs"/>
                        </a:rPr>
                        <a:t>-*</a:t>
                      </a:r>
                    </a:p>
                    <a:p>
                      <a:r>
                        <a:rPr lang="en-US" sz="1800" kern="1200" dirty="0">
                          <a:solidFill>
                            <a:schemeClr val="dk1"/>
                          </a:solidFill>
                          <a:latin typeface="+mn-lt"/>
                          <a:ea typeface="+mn-ea"/>
                          <a:cs typeface="+mn-cs"/>
                        </a:rPr>
                        <a:t>.hidden-</a:t>
                      </a:r>
                      <a:r>
                        <a:rPr lang="en-US" sz="1800" kern="1200" dirty="0" err="1">
                          <a:solidFill>
                            <a:schemeClr val="dk1"/>
                          </a:solidFill>
                          <a:latin typeface="+mn-lt"/>
                          <a:ea typeface="+mn-ea"/>
                          <a:cs typeface="+mn-cs"/>
                        </a:rPr>
                        <a:t>lg</a:t>
                      </a:r>
                      <a:endParaRPr lang="en-US" dirty="0"/>
                    </a:p>
                  </a:txBody>
                  <a:tcPr/>
                </a:tc>
                <a:tc>
                  <a:txBody>
                    <a:bodyPr/>
                    <a:lstStyle/>
                    <a:p>
                      <a:r>
                        <a:rPr lang="en-US" sz="1800" kern="1200" dirty="0">
                          <a:solidFill>
                            <a:schemeClr val="dk1"/>
                          </a:solidFill>
                          <a:latin typeface="+mn-lt"/>
                          <a:ea typeface="+mn-ea"/>
                          <a:cs typeface="+mn-cs"/>
                        </a:rPr>
                        <a:t>Makes the element visible or hidden  only on large devices having screen width greater than or equal to 1200px (i.e. ≥1200px). Hidden on others.</a:t>
                      </a:r>
                      <a:endParaRPr lang="en-US" dirty="0"/>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539552" y="5879013"/>
            <a:ext cx="8208209" cy="646331"/>
          </a:xfrm>
          <a:prstGeom prst="rect">
            <a:avLst/>
          </a:prstGeom>
          <a:noFill/>
        </p:spPr>
        <p:txBody>
          <a:bodyPr wrap="none" rtlCol="0">
            <a:spAutoFit/>
          </a:bodyPr>
          <a:lstStyle/>
          <a:p>
            <a:r>
              <a:rPr lang="en-US"/>
              <a:t>As of v3.2.0, the .visible-*-* classes for each breakpoint come in three variations, one </a:t>
            </a:r>
          </a:p>
          <a:p>
            <a:r>
              <a:rPr lang="en-US" dirty="0"/>
              <a:t>for each CSS </a:t>
            </a:r>
            <a:r>
              <a:rPr lang="en-US" u="sng" dirty="0">
                <a:hlinkClick r:id="rId2"/>
              </a:rPr>
              <a:t>display property value: inline, block and inline-block.</a:t>
            </a:r>
            <a:endParaRPr lang="en-US" dirty="0"/>
          </a:p>
        </p:txBody>
      </p:sp>
    </p:spTree>
    <p:extLst>
      <p:ext uri="{BB962C8B-B14F-4D97-AF65-F5344CB8AC3E}">
        <p14:creationId xmlns:p14="http://schemas.microsoft.com/office/powerpoint/2010/main" val="1329456085"/>
      </p:ext>
    </p:extLst>
  </p:cSld>
  <p:clrMapOvr>
    <a:masterClrMapping/>
  </p:clrMapOvr>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10750</TotalTime>
  <Words>2350</Words>
  <Application>Microsoft Macintosh PowerPoint</Application>
  <PresentationFormat>On-screen Show (4:3)</PresentationFormat>
  <Paragraphs>255</Paragraphs>
  <Slides>19</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Courier New</vt:lpstr>
      <vt:lpstr>Mensch-Regular</vt:lpstr>
      <vt:lpstr>Tahoma</vt:lpstr>
      <vt:lpstr>Times New Roman</vt:lpstr>
      <vt:lpstr>2_CT-Master</vt:lpstr>
      <vt:lpstr>3_CT-Master</vt:lpstr>
      <vt:lpstr>BootStrap</vt:lpstr>
      <vt:lpstr>What</vt:lpstr>
      <vt:lpstr>Advantages</vt:lpstr>
      <vt:lpstr>Environment</vt:lpstr>
      <vt:lpstr>Precompiled Bootstrap</vt:lpstr>
      <vt:lpstr>Setting the HTML Page</vt:lpstr>
      <vt:lpstr>Grid System</vt:lpstr>
      <vt:lpstr>Grid Classes</vt:lpstr>
      <vt:lpstr>Responsive Utilities Classes</vt:lpstr>
      <vt:lpstr>Layouts</vt:lpstr>
      <vt:lpstr>Typography</vt:lpstr>
      <vt:lpstr>Tables</vt:lpstr>
      <vt:lpstr>Tables – Contextual Classes</vt:lpstr>
      <vt:lpstr>Images </vt:lpstr>
      <vt:lpstr>Lists </vt:lpstr>
      <vt:lpstr>Forms </vt:lpstr>
      <vt:lpstr>Navigation </vt:lpstr>
      <vt:lpstr>Bootstrap Themes </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396</cp:revision>
  <dcterms:created xsi:type="dcterms:W3CDTF">2012-01-30T11:39:54Z</dcterms:created>
  <dcterms:modified xsi:type="dcterms:W3CDTF">2021-06-09T16:22:07Z</dcterms:modified>
</cp:coreProperties>
</file>