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6"/>
  </p:notesMasterIdLst>
  <p:sldIdLst>
    <p:sldId id="256" r:id="rId3"/>
    <p:sldId id="321" r:id="rId4"/>
    <p:sldId id="323" r:id="rId5"/>
    <p:sldId id="324" r:id="rId6"/>
    <p:sldId id="341" r:id="rId7"/>
    <p:sldId id="352" r:id="rId8"/>
    <p:sldId id="353" r:id="rId9"/>
    <p:sldId id="354" r:id="rId10"/>
    <p:sldId id="355" r:id="rId11"/>
    <p:sldId id="356" r:id="rId12"/>
    <p:sldId id="357" r:id="rId13"/>
    <p:sldId id="358" r:id="rId14"/>
    <p:sldId id="359" r:id="rId15"/>
    <p:sldId id="360" r:id="rId16"/>
    <p:sldId id="361" r:id="rId17"/>
    <p:sldId id="363" r:id="rId18"/>
    <p:sldId id="364" r:id="rId19"/>
    <p:sldId id="365" r:id="rId20"/>
    <p:sldId id="366" r:id="rId21"/>
    <p:sldId id="367" r:id="rId22"/>
    <p:sldId id="368" r:id="rId23"/>
    <p:sldId id="369" r:id="rId24"/>
    <p:sldId id="371" r:id="rId25"/>
    <p:sldId id="372" r:id="rId26"/>
    <p:sldId id="373" r:id="rId27"/>
    <p:sldId id="374" r:id="rId28"/>
    <p:sldId id="375" r:id="rId29"/>
    <p:sldId id="376" r:id="rId30"/>
    <p:sldId id="407" r:id="rId31"/>
    <p:sldId id="377" r:id="rId32"/>
    <p:sldId id="408" r:id="rId33"/>
    <p:sldId id="378" r:id="rId34"/>
    <p:sldId id="379" r:id="rId35"/>
    <p:sldId id="384" r:id="rId36"/>
    <p:sldId id="388" r:id="rId37"/>
    <p:sldId id="387" r:id="rId38"/>
    <p:sldId id="389" r:id="rId39"/>
    <p:sldId id="390" r:id="rId40"/>
    <p:sldId id="391" r:id="rId41"/>
    <p:sldId id="392" r:id="rId42"/>
    <p:sldId id="393" r:id="rId43"/>
    <p:sldId id="394" r:id="rId44"/>
    <p:sldId id="395" r:id="rId45"/>
    <p:sldId id="396" r:id="rId46"/>
    <p:sldId id="401" r:id="rId47"/>
    <p:sldId id="397" r:id="rId48"/>
    <p:sldId id="402" r:id="rId49"/>
    <p:sldId id="398" r:id="rId50"/>
    <p:sldId id="399" r:id="rId51"/>
    <p:sldId id="400" r:id="rId52"/>
    <p:sldId id="403" r:id="rId53"/>
    <p:sldId id="404" r:id="rId54"/>
    <p:sldId id="40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64" autoAdjust="0"/>
    <p:restoredTop sz="95865" autoAdjust="0"/>
  </p:normalViewPr>
  <p:slideViewPr>
    <p:cSldViewPr>
      <p:cViewPr varScale="1">
        <p:scale>
          <a:sx n="108" d="100"/>
          <a:sy n="108" d="100"/>
        </p:scale>
        <p:origin x="2128" y="192"/>
      </p:cViewPr>
      <p:guideLst>
        <p:guide orient="horz" pos="2160"/>
        <p:guide pos="2880"/>
      </p:guideLst>
    </p:cSldViewPr>
  </p:slideViewPr>
  <p:outlineViewPr>
    <p:cViewPr>
      <p:scale>
        <a:sx n="33" d="100"/>
        <a:sy n="33" d="100"/>
      </p:scale>
      <p:origin x="0" y="217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8/22/22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a:t>
            </a:r>
            <a:r>
              <a:rPr lang="en-US" dirty="0"/>
              <a:t>&lt;script&gt;</a:t>
            </a:r>
            <a:r>
              <a:rPr lang="en-US" sz="1200" b="0" i="0" kern="1200" dirty="0">
                <a:solidFill>
                  <a:schemeClr val="tx1"/>
                </a:solidFill>
                <a:effectLst/>
                <a:latin typeface="+mn-lt"/>
                <a:ea typeface="+mn-ea"/>
                <a:cs typeface="+mn-cs"/>
              </a:rPr>
              <a:t> element uses </a:t>
            </a:r>
            <a:r>
              <a:rPr lang="en-US" dirty="0"/>
              <a:t>display: none;</a:t>
            </a:r>
            <a:r>
              <a:rPr lang="en-US" sz="1200" b="0" i="0" kern="1200" dirty="0">
                <a:solidFill>
                  <a:schemeClr val="tx1"/>
                </a:solidFill>
                <a:effectLst/>
                <a:latin typeface="+mn-lt"/>
                <a:ea typeface="+mn-ea"/>
                <a:cs typeface="+mn-cs"/>
              </a:rPr>
              <a:t> as default </a:t>
            </a:r>
          </a:p>
          <a:p>
            <a:r>
              <a:rPr lang="en-US" sz="1200" b="0" i="0" kern="1200" dirty="0">
                <a:solidFill>
                  <a:schemeClr val="tx1"/>
                </a:solidFill>
                <a:effectLst/>
                <a:latin typeface="+mn-lt"/>
                <a:ea typeface="+mn-ea"/>
                <a:cs typeface="+mn-cs"/>
              </a:rPr>
              <a:t>Hiding an element can be done by setting the display property to none. The element will be hidden, and the page will be displayed as if the element is not there: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1786990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Static positioned elements are not affected by the top, bottom, left, and right properties.</a:t>
            </a:r>
          </a:p>
          <a:p>
            <a:r>
              <a:rPr lang="en-US" sz="1200" b="0" i="0" kern="1200" dirty="0">
                <a:solidFill>
                  <a:schemeClr val="tx1"/>
                </a:solidFill>
                <a:effectLst/>
                <a:latin typeface="+mn-lt"/>
                <a:ea typeface="+mn-ea"/>
                <a:cs typeface="+mn-cs"/>
              </a:rPr>
              <a:t>An element with position: static; is not positioned in any special way; it is always positioned according to the normal flow of the 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element with </a:t>
            </a:r>
            <a:r>
              <a:rPr lang="en-US" dirty="0"/>
              <a:t>position: absolute;</a:t>
            </a:r>
            <a:r>
              <a:rPr lang="en-US" sz="1200" b="0" i="0" kern="1200" dirty="0">
                <a:solidFill>
                  <a:schemeClr val="tx1"/>
                </a:solidFill>
                <a:effectLst/>
                <a:latin typeface="+mn-lt"/>
                <a:ea typeface="+mn-ea"/>
                <a:cs typeface="+mn-cs"/>
              </a:rPr>
              <a:t> is positioned relative to the nearest positioned ancestor (instead of positioned relative to the viewport, like fixed).However; if an absolute positioned element has no positioned ancestors, it uses the document body, and moves along with page scrolling.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"positioned" element is one whose position is anything except static.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the image has a z-index of -1, it will be placed behind the text</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72116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overflow property only works for block elements with a specified height.</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In OS X Lion (on Mac), scrollbars are hidden by default and only shown when being used (even though "</a:t>
            </a:r>
            <a:r>
              <a:rPr lang="en-US" sz="1200" b="0" i="0" kern="1200" dirty="0" err="1">
                <a:solidFill>
                  <a:schemeClr val="tx1"/>
                </a:solidFill>
                <a:effectLst/>
                <a:latin typeface="+mn-lt"/>
                <a:ea typeface="+mn-ea"/>
                <a:cs typeface="+mn-cs"/>
              </a:rPr>
              <a:t>overflow:scroll</a:t>
            </a:r>
            <a:r>
              <a:rPr lang="en-US" sz="1200" b="0" i="0" kern="1200" dirty="0">
                <a:solidFill>
                  <a:schemeClr val="tx1"/>
                </a:solidFill>
                <a:effectLst/>
                <a:latin typeface="+mn-lt"/>
                <a:ea typeface="+mn-ea"/>
                <a:cs typeface="+mn-cs"/>
              </a:rPr>
              <a:t>" is set).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2079078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overflow:auto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clearfix</a:t>
            </a:r>
            <a:r>
              <a:rPr lang="en-US" sz="1200" b="0" i="0" kern="1200" dirty="0">
                <a:solidFill>
                  <a:schemeClr val="tx1"/>
                </a:solidFill>
                <a:effectLst/>
                <a:latin typeface="+mn-lt"/>
                <a:ea typeface="+mn-ea"/>
                <a:cs typeface="+mn-cs"/>
              </a:rPr>
              <a:t> works well as long as you are able to keep control of your margins and padding (else you might see scrollbars). The </a:t>
            </a:r>
            <a:r>
              <a:rPr lang="en-US" sz="1200" b="1" i="0" kern="1200" dirty="0">
                <a:solidFill>
                  <a:schemeClr val="tx1"/>
                </a:solidFill>
                <a:effectLst/>
                <a:latin typeface="+mn-lt"/>
                <a:ea typeface="+mn-ea"/>
                <a:cs typeface="+mn-cs"/>
              </a:rPr>
              <a:t>new, modern </a:t>
            </a:r>
            <a:r>
              <a:rPr lang="en-US" sz="1200" b="1" i="0" kern="1200" dirty="0" err="1">
                <a:solidFill>
                  <a:schemeClr val="tx1"/>
                </a:solidFill>
                <a:effectLst/>
                <a:latin typeface="+mn-lt"/>
                <a:ea typeface="+mn-ea"/>
                <a:cs typeface="+mn-cs"/>
              </a:rPr>
              <a:t>clearfix</a:t>
            </a:r>
            <a:r>
              <a:rPr lang="en-US" sz="1200" b="1" i="0" kern="1200" dirty="0">
                <a:solidFill>
                  <a:schemeClr val="tx1"/>
                </a:solidFill>
                <a:effectLst/>
                <a:latin typeface="+mn-lt"/>
                <a:ea typeface="+mn-ea"/>
                <a:cs typeface="+mn-cs"/>
              </a:rPr>
              <a:t> hack</a:t>
            </a:r>
            <a:r>
              <a:rPr lang="en-US" sz="1200" b="0" i="0" kern="1200" dirty="0">
                <a:solidFill>
                  <a:schemeClr val="tx1"/>
                </a:solidFill>
                <a:effectLst/>
                <a:latin typeface="+mn-lt"/>
                <a:ea typeface="+mn-ea"/>
                <a:cs typeface="+mn-cs"/>
              </a:rPr>
              <a:t> however, is safer to use, and the following code is used for most webpages: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has been possible for a long time to create a grid of boxes that fills the browser width and wraps nicely (when the browser is resized), by using the float property.</a:t>
            </a:r>
          </a:p>
          <a:p>
            <a:r>
              <a:rPr lang="en-US" sz="1200" b="0" i="0" kern="1200" dirty="0">
                <a:solidFill>
                  <a:schemeClr val="tx1"/>
                </a:solidFill>
                <a:effectLst/>
                <a:latin typeface="+mn-lt"/>
                <a:ea typeface="+mn-ea"/>
                <a:cs typeface="+mn-cs"/>
              </a:rPr>
              <a:t>However, the inline-block value of the display property makes this even easier.</a:t>
            </a:r>
          </a:p>
          <a:p>
            <a:r>
              <a:rPr lang="en-US" sz="1200" b="0" i="0" kern="1200" dirty="0">
                <a:solidFill>
                  <a:schemeClr val="tx1"/>
                </a:solidFill>
                <a:effectLst/>
                <a:latin typeface="+mn-lt"/>
                <a:ea typeface="+mn-ea"/>
                <a:cs typeface="+mn-cs"/>
              </a:rPr>
              <a:t>inline-block elements are like inline elements but they can have a width and a height.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old way - using float (notice that we also need to specify a clear property for the element after the floating boxes):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785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descendant selector matches all elements that are descendants of a specified element.</a:t>
            </a:r>
          </a:p>
          <a:p>
            <a:r>
              <a:rPr lang="en-US" sz="1200" b="0" i="0" kern="1200" dirty="0">
                <a:solidFill>
                  <a:schemeClr val="tx1"/>
                </a:solidFill>
                <a:effectLst/>
                <a:latin typeface="+mn-lt"/>
                <a:ea typeface="+mn-ea"/>
                <a:cs typeface="+mn-cs"/>
              </a:rPr>
              <a:t>The following example selects all &lt;p&gt; elements inside &lt;div&gt; elements: div p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child selector selects all elements that are the immediate children of a specified element.</a:t>
            </a:r>
          </a:p>
          <a:p>
            <a:r>
              <a:rPr lang="en-US" sz="1200" b="0" i="0" kern="1200" dirty="0">
                <a:solidFill>
                  <a:schemeClr val="tx1"/>
                </a:solidFill>
                <a:effectLst/>
                <a:latin typeface="+mn-lt"/>
                <a:ea typeface="+mn-ea"/>
                <a:cs typeface="+mn-cs"/>
              </a:rPr>
              <a:t>The following example selects all &lt;p&gt; elements that are immediate children of a &lt;div&gt; element: div &gt; 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adjacent sibling selector selects all elements that are the adjacent siblings of a specified element.</a:t>
            </a:r>
          </a:p>
          <a:p>
            <a:r>
              <a:rPr lang="en-US" sz="1200" b="0" i="0" kern="1200" dirty="0">
                <a:solidFill>
                  <a:schemeClr val="tx1"/>
                </a:solidFill>
                <a:effectLst/>
                <a:latin typeface="+mn-lt"/>
                <a:ea typeface="+mn-ea"/>
                <a:cs typeface="+mn-cs"/>
              </a:rPr>
              <a:t>Sibling elements must have the same parent element, and </a:t>
            </a:r>
            <a:r>
              <a:rPr lang="en-US" sz="1200" b="1" i="0" kern="1200" dirty="0">
                <a:solidFill>
                  <a:schemeClr val="tx1"/>
                </a:solidFill>
                <a:effectLst/>
                <a:latin typeface="+mn-lt"/>
                <a:ea typeface="+mn-ea"/>
                <a:cs typeface="+mn-cs"/>
              </a:rPr>
              <a:t>"adjacent" means "immediately following</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following example selects all &lt;p&gt; elements that are placed immediately after &lt;div&gt; elements: div + 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general sibling selector selects all elements that are siblings of a specified element.</a:t>
            </a:r>
          </a:p>
          <a:p>
            <a:r>
              <a:rPr lang="en-US" sz="1200" b="0" i="0" kern="1200" dirty="0">
                <a:solidFill>
                  <a:schemeClr val="tx1"/>
                </a:solidFill>
                <a:effectLst/>
                <a:latin typeface="+mn-lt"/>
                <a:ea typeface="+mn-ea"/>
                <a:cs typeface="+mn-cs"/>
              </a:rPr>
              <a:t>The following example selects all &lt;p&gt; elements that are siblings of &lt;div&gt; elements: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499806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Notice the double colon notation - </a:t>
            </a:r>
            <a:r>
              <a:rPr lang="en-US" dirty="0"/>
              <a:t>::first-line</a:t>
            </a:r>
            <a:r>
              <a:rPr lang="en-US" sz="1200" b="0" i="0" kern="1200" dirty="0">
                <a:solidFill>
                  <a:schemeClr val="tx1"/>
                </a:solidFill>
                <a:effectLst/>
                <a:latin typeface="+mn-lt"/>
                <a:ea typeface="+mn-ea"/>
                <a:cs typeface="+mn-cs"/>
              </a:rPr>
              <a:t> versus </a:t>
            </a:r>
            <a:r>
              <a:rPr lang="en-US" dirty="0"/>
              <a:t>:first-line</a:t>
            </a:r>
            <a:br>
              <a:rPr lang="en-US" dirty="0"/>
            </a:br>
            <a:br>
              <a:rPr lang="en-US" dirty="0"/>
            </a:br>
            <a:r>
              <a:rPr lang="en-US" sz="1200" b="0" i="0" kern="1200" dirty="0">
                <a:solidFill>
                  <a:schemeClr val="tx1"/>
                </a:solidFill>
                <a:effectLst/>
                <a:latin typeface="+mn-lt"/>
                <a:ea typeface="+mn-ea"/>
                <a:cs typeface="+mn-cs"/>
              </a:rPr>
              <a:t>The double colon replaced the single-colon notation for pseudo-elements in CSS3. This was an attempt from W3C to distinguish between </a:t>
            </a:r>
            <a:r>
              <a:rPr lang="en-US" sz="1200" b="1" i="0" kern="1200" dirty="0">
                <a:solidFill>
                  <a:schemeClr val="tx1"/>
                </a:solidFill>
                <a:effectLst/>
                <a:latin typeface="+mn-lt"/>
                <a:ea typeface="+mn-ea"/>
                <a:cs typeface="+mn-cs"/>
              </a:rPr>
              <a:t>pseudo-classes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pseudo-elements</a:t>
            </a:r>
            <a:r>
              <a:rPr lang="en-US" sz="1200" b="0" i="0" kern="1200" dirty="0">
                <a:solidFill>
                  <a:schemeClr val="tx1"/>
                </a:solidFill>
                <a:effectLst/>
                <a:latin typeface="+mn-lt"/>
                <a:ea typeface="+mn-ea"/>
                <a:cs typeface="+mn-cs"/>
              </a:rPr>
              <a:t>.</a:t>
            </a:r>
            <a:br>
              <a:rPr lang="en-US" dirty="0"/>
            </a:br>
            <a:br>
              <a:rPr lang="en-US" dirty="0"/>
            </a:br>
            <a:r>
              <a:rPr lang="en-US" sz="1200" b="0" i="0" kern="1200" dirty="0">
                <a:solidFill>
                  <a:schemeClr val="tx1"/>
                </a:solidFill>
                <a:effectLst/>
                <a:latin typeface="+mn-lt"/>
                <a:ea typeface="+mn-ea"/>
                <a:cs typeface="+mn-cs"/>
              </a:rPr>
              <a:t>The single-colon syntax was used for both pseudo-classes and pseudo-elements in CSS2 and CSS1.</a:t>
            </a:r>
            <a:br>
              <a:rPr lang="en-US" dirty="0"/>
            </a:br>
            <a:br>
              <a:rPr lang="en-US" dirty="0"/>
            </a:br>
            <a:r>
              <a:rPr lang="en-US" sz="1200" b="0" i="0" kern="1200" dirty="0">
                <a:solidFill>
                  <a:schemeClr val="tx1"/>
                </a:solidFill>
                <a:effectLst/>
                <a:latin typeface="+mn-lt"/>
                <a:ea typeface="+mn-ea"/>
                <a:cs typeface="+mn-cs"/>
              </a:rPr>
              <a:t>For backward compatibility, the single-colon syntax is acceptable for CSS2 and CSS1 pseudo-elements.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419008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Notice the double colon notation - </a:t>
            </a:r>
            <a:r>
              <a:rPr lang="en-US" dirty="0"/>
              <a:t>::first-line</a:t>
            </a:r>
            <a:r>
              <a:rPr lang="en-US" sz="1200" b="0" i="0" kern="1200" dirty="0">
                <a:solidFill>
                  <a:schemeClr val="tx1"/>
                </a:solidFill>
                <a:effectLst/>
                <a:latin typeface="+mn-lt"/>
                <a:ea typeface="+mn-ea"/>
                <a:cs typeface="+mn-cs"/>
              </a:rPr>
              <a:t> versus </a:t>
            </a:r>
            <a:r>
              <a:rPr lang="en-US" dirty="0"/>
              <a:t>:first-line</a:t>
            </a:r>
            <a:br>
              <a:rPr lang="en-US" dirty="0"/>
            </a:br>
            <a:br>
              <a:rPr lang="en-US" dirty="0"/>
            </a:br>
            <a:r>
              <a:rPr lang="en-US" sz="1200" b="0" i="0" kern="1200" dirty="0">
                <a:solidFill>
                  <a:schemeClr val="tx1"/>
                </a:solidFill>
                <a:effectLst/>
                <a:latin typeface="+mn-lt"/>
                <a:ea typeface="+mn-ea"/>
                <a:cs typeface="+mn-cs"/>
              </a:rPr>
              <a:t>The double colon replaced the single-colon notation for pseudo-elements in CSS3. This was an attempt from W3C to distinguish between </a:t>
            </a:r>
            <a:r>
              <a:rPr lang="en-US" sz="1200" b="1" i="0" kern="1200" dirty="0">
                <a:solidFill>
                  <a:schemeClr val="tx1"/>
                </a:solidFill>
                <a:effectLst/>
                <a:latin typeface="+mn-lt"/>
                <a:ea typeface="+mn-ea"/>
                <a:cs typeface="+mn-cs"/>
              </a:rPr>
              <a:t>pseudo-classes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pseudo-elements</a:t>
            </a:r>
            <a:r>
              <a:rPr lang="en-US" sz="1200" b="0" i="0" kern="1200" dirty="0">
                <a:solidFill>
                  <a:schemeClr val="tx1"/>
                </a:solidFill>
                <a:effectLst/>
                <a:latin typeface="+mn-lt"/>
                <a:ea typeface="+mn-ea"/>
                <a:cs typeface="+mn-cs"/>
              </a:rPr>
              <a:t>.</a:t>
            </a:r>
            <a:br>
              <a:rPr lang="en-US" dirty="0"/>
            </a:br>
            <a:br>
              <a:rPr lang="en-US" dirty="0"/>
            </a:br>
            <a:r>
              <a:rPr lang="en-US" sz="1200" b="0" i="0" kern="1200" dirty="0">
                <a:solidFill>
                  <a:schemeClr val="tx1"/>
                </a:solidFill>
                <a:effectLst/>
                <a:latin typeface="+mn-lt"/>
                <a:ea typeface="+mn-ea"/>
                <a:cs typeface="+mn-cs"/>
              </a:rPr>
              <a:t>The single-colon syntax was used for both pseudo-classes and pseudo-elements in CSS2 and CSS1.</a:t>
            </a:r>
            <a:br>
              <a:rPr lang="en-US" dirty="0"/>
            </a:br>
            <a:br>
              <a:rPr lang="en-US" dirty="0"/>
            </a:br>
            <a:r>
              <a:rPr lang="en-US" sz="1200" b="0" i="0" kern="1200" dirty="0">
                <a:solidFill>
                  <a:schemeClr val="tx1"/>
                </a:solidFill>
                <a:effectLst/>
                <a:latin typeface="+mn-lt"/>
                <a:ea typeface="+mn-ea"/>
                <a:cs typeface="+mn-cs"/>
              </a:rPr>
              <a:t>For backward compatibility, the single-colon syntax is acceptable for CSS2 and CSS1 pseudo-elements.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2002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Notice the double colon notation - </a:t>
            </a:r>
            <a:r>
              <a:rPr lang="en-US" dirty="0"/>
              <a:t>::first-line</a:t>
            </a:r>
            <a:r>
              <a:rPr lang="en-US" sz="1200" b="0" i="0" kern="1200" dirty="0">
                <a:solidFill>
                  <a:schemeClr val="tx1"/>
                </a:solidFill>
                <a:effectLst/>
                <a:latin typeface="+mn-lt"/>
                <a:ea typeface="+mn-ea"/>
                <a:cs typeface="+mn-cs"/>
              </a:rPr>
              <a:t> versus </a:t>
            </a:r>
            <a:r>
              <a:rPr lang="en-US" dirty="0"/>
              <a:t>:first-line</a:t>
            </a:r>
            <a:br>
              <a:rPr lang="en-US" dirty="0"/>
            </a:br>
            <a:br>
              <a:rPr lang="en-US" dirty="0"/>
            </a:br>
            <a:r>
              <a:rPr lang="en-US" sz="1200" b="0" i="0" kern="1200" dirty="0">
                <a:solidFill>
                  <a:schemeClr val="tx1"/>
                </a:solidFill>
                <a:effectLst/>
                <a:latin typeface="+mn-lt"/>
                <a:ea typeface="+mn-ea"/>
                <a:cs typeface="+mn-cs"/>
              </a:rPr>
              <a:t>The double colon replaced the single-colon notation for pseudo-elements in CSS3. This was an attempt from W3C to distinguish between </a:t>
            </a:r>
            <a:r>
              <a:rPr lang="en-US" sz="1200" b="1" i="0" kern="1200" dirty="0">
                <a:solidFill>
                  <a:schemeClr val="tx1"/>
                </a:solidFill>
                <a:effectLst/>
                <a:latin typeface="+mn-lt"/>
                <a:ea typeface="+mn-ea"/>
                <a:cs typeface="+mn-cs"/>
              </a:rPr>
              <a:t>pseudo-classes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pseudo-elements</a:t>
            </a:r>
            <a:r>
              <a:rPr lang="en-US" sz="1200" b="0" i="0" kern="1200" dirty="0">
                <a:solidFill>
                  <a:schemeClr val="tx1"/>
                </a:solidFill>
                <a:effectLst/>
                <a:latin typeface="+mn-lt"/>
                <a:ea typeface="+mn-ea"/>
                <a:cs typeface="+mn-cs"/>
              </a:rPr>
              <a:t>.</a:t>
            </a:r>
            <a:br>
              <a:rPr lang="en-US" dirty="0"/>
            </a:br>
            <a:br>
              <a:rPr lang="en-US" dirty="0"/>
            </a:br>
            <a:r>
              <a:rPr lang="en-US" sz="1200" b="0" i="0" kern="1200" dirty="0">
                <a:solidFill>
                  <a:schemeClr val="tx1"/>
                </a:solidFill>
                <a:effectLst/>
                <a:latin typeface="+mn-lt"/>
                <a:ea typeface="+mn-ea"/>
                <a:cs typeface="+mn-cs"/>
              </a:rPr>
              <a:t>The single-colon syntax was used for both pseudo-classes and pseudo-elements in CSS2 and CSS1.</a:t>
            </a:r>
            <a:br>
              <a:rPr lang="en-US" dirty="0"/>
            </a:br>
            <a:br>
              <a:rPr lang="en-US" dirty="0"/>
            </a:br>
            <a:r>
              <a:rPr lang="en-US" sz="1200" b="0" i="0" kern="1200" dirty="0">
                <a:solidFill>
                  <a:schemeClr val="tx1"/>
                </a:solidFill>
                <a:effectLst/>
                <a:latin typeface="+mn-lt"/>
                <a:ea typeface="+mn-ea"/>
                <a:cs typeface="+mn-cs"/>
              </a:rPr>
              <a:t>For backward compatibility, the single-colon syntax is acceptable for CSS2 and CSS1 pseudo-elements.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463612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img:hover</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opacity: 0.5;</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filter: alpha(opacity=50); /* For IE8 and earlier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498814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[attribute~="value"]</a:t>
            </a:r>
            <a:r>
              <a:rPr lang="en-US" sz="1200" b="0" i="0" kern="1200" dirty="0">
                <a:solidFill>
                  <a:schemeClr val="tx1"/>
                </a:solidFill>
                <a:effectLst/>
                <a:latin typeface="+mn-lt"/>
                <a:ea typeface="+mn-ea"/>
                <a:cs typeface="+mn-cs"/>
              </a:rPr>
              <a:t> selector is used to select elements with an attribute value containing a specified word.</a:t>
            </a:r>
          </a:p>
          <a:p>
            <a:r>
              <a:rPr lang="en-US" sz="1200" b="0" i="0" kern="1200" dirty="0">
                <a:solidFill>
                  <a:schemeClr val="tx1"/>
                </a:solidFill>
                <a:effectLst/>
                <a:latin typeface="+mn-lt"/>
                <a:ea typeface="+mn-ea"/>
                <a:cs typeface="+mn-cs"/>
              </a:rPr>
              <a:t>he </a:t>
            </a:r>
            <a:r>
              <a:rPr lang="en-US" dirty="0"/>
              <a:t>[attribute|="value"]</a:t>
            </a:r>
            <a:r>
              <a:rPr lang="en-US" sz="1200" b="0" i="0" kern="1200" dirty="0">
                <a:solidFill>
                  <a:schemeClr val="tx1"/>
                </a:solidFill>
                <a:effectLst/>
                <a:latin typeface="+mn-lt"/>
                <a:ea typeface="+mn-ea"/>
                <a:cs typeface="+mn-cs"/>
              </a:rPr>
              <a:t> selector is used to select elements with the specified attribute starting with the specified value.</a:t>
            </a:r>
          </a:p>
          <a:p>
            <a:r>
              <a:rPr lang="en-US" sz="1200" b="0" i="0" kern="1200" dirty="0">
                <a:solidFill>
                  <a:schemeClr val="tx1"/>
                </a:solidFill>
                <a:effectLst/>
                <a:latin typeface="+mn-lt"/>
                <a:ea typeface="+mn-ea"/>
                <a:cs typeface="+mn-cs"/>
              </a:rPr>
              <a:t>The </a:t>
            </a:r>
            <a:r>
              <a:rPr lang="en-US" dirty="0"/>
              <a:t>[attribute^="value"]</a:t>
            </a:r>
            <a:r>
              <a:rPr lang="en-US" sz="1200" b="0" i="0" kern="1200" dirty="0">
                <a:solidFill>
                  <a:schemeClr val="tx1"/>
                </a:solidFill>
                <a:effectLst/>
                <a:latin typeface="+mn-lt"/>
                <a:ea typeface="+mn-ea"/>
                <a:cs typeface="+mn-cs"/>
              </a:rPr>
              <a:t> selector is used to select elements whose attribute value begins with a specified value.</a:t>
            </a:r>
          </a:p>
          <a:p>
            <a:r>
              <a:rPr lang="en-US" sz="1200" b="0" i="0" kern="1200" dirty="0">
                <a:solidFill>
                  <a:schemeClr val="tx1"/>
                </a:solidFill>
                <a:effectLst/>
                <a:latin typeface="+mn-lt"/>
                <a:ea typeface="+mn-ea"/>
                <a:cs typeface="+mn-cs"/>
              </a:rPr>
              <a:t>The </a:t>
            </a:r>
            <a:r>
              <a:rPr lang="en-US" dirty="0"/>
              <a:t>[attribute$="value"]</a:t>
            </a:r>
            <a:r>
              <a:rPr lang="en-US" sz="1200" b="0" i="0" kern="1200" dirty="0">
                <a:solidFill>
                  <a:schemeClr val="tx1"/>
                </a:solidFill>
                <a:effectLst/>
                <a:latin typeface="+mn-lt"/>
                <a:ea typeface="+mn-ea"/>
                <a:cs typeface="+mn-cs"/>
              </a:rPr>
              <a:t> selector is used to select elements whose attribute value ends with a specified value.</a:t>
            </a:r>
          </a:p>
          <a:p>
            <a:r>
              <a:rPr lang="en-US" sz="1200" b="0" i="0" kern="1200" dirty="0">
                <a:solidFill>
                  <a:schemeClr val="tx1"/>
                </a:solidFill>
                <a:effectLst/>
                <a:latin typeface="+mn-lt"/>
                <a:ea typeface="+mn-ea"/>
                <a:cs typeface="+mn-cs"/>
              </a:rPr>
              <a:t>The </a:t>
            </a:r>
            <a:r>
              <a:rPr lang="en-US" dirty="0"/>
              <a:t>[attribute*="value"]</a:t>
            </a:r>
            <a:r>
              <a:rPr lang="en-US" sz="1200" b="0" i="0" kern="1200" dirty="0">
                <a:solidFill>
                  <a:schemeClr val="tx1"/>
                </a:solidFill>
                <a:effectLst/>
                <a:latin typeface="+mn-lt"/>
                <a:ea typeface="+mn-ea"/>
                <a:cs typeface="+mn-cs"/>
              </a:rPr>
              <a:t> selector is used to select elements whose attribute value contains a specified value.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54077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Anybody with just basic knowledge of HTML and CSS can start using Bootstrap</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dirty="0"/>
              <a:t> Bootstrap's responsive CSS adjusts to phones, tablets, and desktops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dirty="0"/>
              <a:t> In Bootstrap 3, mobile-first styles are part of the core framework</a:t>
            </a:r>
          </a:p>
          <a:p>
            <a:r>
              <a:rPr lang="en-US" b="1" dirty="0"/>
              <a:t>:</a:t>
            </a:r>
            <a:r>
              <a:rPr lang="en-US" dirty="0"/>
              <a:t> Bootstrap is compatible with all modern browsers (Chrome, Firefox, Internet Explorer, Safari, and Opera)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All Bootstrap components share the same design templates and styles through a central library, so that the designs and layouts of your web pages are consistent throughout your development.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a:t>
            </a:r>
            <a:r>
              <a:rPr lang="en-US" b="1" dirty="0"/>
              <a:t>border-image</a:t>
            </a:r>
            <a:r>
              <a:rPr lang="en-US" sz="1200" b="1" i="0" kern="1200" dirty="0">
                <a:solidFill>
                  <a:schemeClr val="tx1"/>
                </a:solidFill>
                <a:effectLst/>
                <a:latin typeface="+mn-lt"/>
                <a:ea typeface="+mn-ea"/>
                <a:cs typeface="+mn-cs"/>
              </a:rPr>
              <a:t> property can be applied to any element, except internal table elements (e.g. </a:t>
            </a:r>
            <a:r>
              <a:rPr lang="en-US" sz="1200" b="1" i="0" kern="1200" dirty="0" err="1">
                <a:solidFill>
                  <a:schemeClr val="tx1"/>
                </a:solidFill>
                <a:effectLst/>
                <a:latin typeface="+mn-lt"/>
                <a:ea typeface="+mn-ea"/>
                <a:cs typeface="+mn-cs"/>
              </a:rPr>
              <a:t>tr</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th</a:t>
            </a:r>
            <a:r>
              <a:rPr lang="en-US" sz="1200" b="1" i="0" kern="1200" dirty="0">
                <a:solidFill>
                  <a:schemeClr val="tx1"/>
                </a:solidFill>
                <a:effectLst/>
                <a:latin typeface="+mn-lt"/>
                <a:ea typeface="+mn-ea"/>
                <a:cs typeface="+mn-cs"/>
              </a:rPr>
              <a:t>, td) when </a:t>
            </a:r>
            <a:r>
              <a:rPr lang="en-US" b="1" dirty="0"/>
              <a:t>border-collapse</a:t>
            </a:r>
            <a:r>
              <a:rPr lang="en-US" sz="1200" b="1" i="0" kern="1200" dirty="0">
                <a:solidFill>
                  <a:schemeClr val="tx1"/>
                </a:solidFill>
                <a:effectLst/>
                <a:latin typeface="+mn-lt"/>
                <a:ea typeface="+mn-ea"/>
                <a:cs typeface="+mn-cs"/>
              </a:rPr>
              <a:t> is set to </a:t>
            </a:r>
            <a:r>
              <a:rPr lang="en-US" b="1" dirty="0"/>
              <a:t>collapse</a:t>
            </a:r>
            <a:r>
              <a:rPr lang="en-US" sz="1200" b="1"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border-image property takes the image and slices it into nine sections, like a tic-tac-toe board. It then places the corners at the corners, and the middle sections are repeated or stretched as you specify.</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For border-image to work, the element also needs the border property set!</a:t>
            </a:r>
          </a:p>
          <a:p>
            <a:r>
              <a:rPr lang="en-US" sz="1200" b="0" i="0" kern="1200" dirty="0">
                <a:solidFill>
                  <a:schemeClr val="tx1"/>
                </a:solidFill>
                <a:effectLst/>
                <a:latin typeface="+mn-lt"/>
                <a:ea typeface="+mn-ea"/>
                <a:cs typeface="+mn-cs"/>
              </a:rPr>
              <a:t>Here, the middle sections of the image are repeated to create the border: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myDIV</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border: 15px solid transparent;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padding: 15px;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border-image: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border.png</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border-image-slice:</a:t>
            </a:r>
            <a:r>
              <a:rPr lang="en-US" sz="1200" b="1" i="0" kern="1200" dirty="0">
                <a:solidFill>
                  <a:schemeClr val="tx1"/>
                </a:solidFill>
                <a:effectLst/>
                <a:latin typeface="+mn-lt"/>
                <a:ea typeface="+mn-ea"/>
                <a:cs typeface="+mn-cs"/>
              </a:rPr>
              <a:t> 10</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border-image-repeat: round;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992653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background-image: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img_flwr.gif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paper.gif</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background-position: right bottom, left top;</a:t>
            </a:r>
            <a:br>
              <a:rPr lang="en-US" dirty="0"/>
            </a:br>
            <a:r>
              <a:rPr lang="en-US" sz="1200" b="0" i="0" kern="1200" dirty="0">
                <a:solidFill>
                  <a:schemeClr val="tx1"/>
                </a:solidFill>
                <a:effectLst/>
                <a:latin typeface="+mn-lt"/>
                <a:ea typeface="+mn-ea"/>
                <a:cs typeface="+mn-cs"/>
              </a:rPr>
              <a:t>    background-repeat: no-repeat, repeat;</a:t>
            </a:r>
          </a:p>
          <a:p>
            <a:endParaRPr lang="en-US" sz="1200" b="0" i="0" kern="1200" dirty="0">
              <a:solidFill>
                <a:schemeClr val="tx1"/>
              </a:solidFill>
              <a:effectLst/>
              <a:latin typeface="+mn-lt"/>
              <a:ea typeface="+mn-ea"/>
              <a:cs typeface="+mn-cs"/>
            </a:endParaRPr>
          </a:p>
          <a:p>
            <a:r>
              <a:rPr lang="en-US" sz="1200" b="0" i="0" kern="1200">
                <a:solidFill>
                  <a:schemeClr val="tx1"/>
                </a:solidFill>
                <a:effectLst/>
                <a:latin typeface="+mn-lt"/>
                <a:ea typeface="+mn-ea"/>
                <a:cs typeface="+mn-cs"/>
              </a:rPr>
              <a:t>he following example has two background images, the first image is a flower (aligned to the bottom and right) and the second image is a paper background (aligned to the top-left corner):</a:t>
            </a:r>
            <a:endParaRPr lang="en-US"/>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638894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linear-gradient</a:t>
            </a:r>
            <a:br>
              <a:rPr lang="en-US" dirty="0">
                <a:effectLst/>
              </a:rPr>
            </a:br>
            <a:r>
              <a:rPr lang="en-US" dirty="0">
                <a:effectLst/>
              </a:rPr>
              <a:t>radial-gradient</a:t>
            </a:r>
            <a:br>
              <a:rPr lang="en-US" dirty="0">
                <a:effectLst/>
              </a:rPr>
            </a:br>
            <a:r>
              <a:rPr lang="en-US" dirty="0">
                <a:effectLst/>
              </a:rPr>
              <a:t>repeating-linear-gradient</a:t>
            </a:r>
            <a:br>
              <a:rPr lang="en-US" dirty="0">
                <a:effectLst/>
              </a:rPr>
            </a:br>
            <a:r>
              <a:rPr lang="en-US" dirty="0">
                <a:effectLst/>
              </a:rPr>
              <a:t>repeating-radial-gradient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39</a:t>
            </a:fld>
            <a:endParaRPr lang="en-US"/>
          </a:p>
        </p:txBody>
      </p:sp>
    </p:spTree>
    <p:extLst>
      <p:ext uri="{BB962C8B-B14F-4D97-AF65-F5344CB8AC3E}">
        <p14:creationId xmlns:p14="http://schemas.microsoft.com/office/powerpoint/2010/main" val="832948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shadow is specified as an offset from the text, along with optional color and blur radius values.</a:t>
            </a:r>
          </a:p>
          <a:p>
            <a:r>
              <a:rPr lang="en-US" sz="1200" b="0" i="0" kern="1200" dirty="0">
                <a:solidFill>
                  <a:schemeClr val="tx1"/>
                </a:solidFill>
                <a:effectLst/>
                <a:latin typeface="+mn-lt"/>
                <a:ea typeface="+mn-ea"/>
                <a:cs typeface="+mn-cs"/>
              </a:rPr>
              <a:t>Multiple shadows are applied front-to-back, with the first-specified shadow on top.</a:t>
            </a:r>
          </a:p>
          <a:p>
            <a:r>
              <a:rPr lang="en-US" sz="1200" b="0" i="0" kern="1200" dirty="0">
                <a:solidFill>
                  <a:schemeClr val="tx1"/>
                </a:solidFill>
                <a:effectLst/>
                <a:latin typeface="+mn-lt"/>
                <a:ea typeface="+mn-ea"/>
                <a:cs typeface="+mn-cs"/>
              </a:rPr>
              <a:t>These </a:t>
            </a:r>
            <a:r>
              <a:rPr lang="en-US" dirty="0"/>
              <a:t>length</a:t>
            </a:r>
            <a:r>
              <a:rPr lang="en-US" sz="1200" b="0" i="0" kern="1200" dirty="0">
                <a:solidFill>
                  <a:schemeClr val="tx1"/>
                </a:solidFill>
                <a:effectLst/>
                <a:latin typeface="+mn-lt"/>
                <a:ea typeface="+mn-ea"/>
                <a:cs typeface="+mn-cs"/>
              </a:rPr>
              <a:t> values specify the shadow's offset from the text. </a:t>
            </a:r>
            <a:r>
              <a:rPr lang="en-US" dirty="0"/>
              <a:t>&lt;offset-x&gt;</a:t>
            </a:r>
            <a:r>
              <a:rPr lang="en-US" sz="1200" b="0" i="0" kern="1200" dirty="0">
                <a:solidFill>
                  <a:schemeClr val="tx1"/>
                </a:solidFill>
                <a:effectLst/>
                <a:latin typeface="+mn-lt"/>
                <a:ea typeface="+mn-ea"/>
                <a:cs typeface="+mn-cs"/>
              </a:rPr>
              <a:t>specifies the horizontal distance; a negative value places the shadow to the left of the text. </a:t>
            </a:r>
            <a:r>
              <a:rPr lang="en-US" dirty="0"/>
              <a:t>&lt;offset-y&gt;</a:t>
            </a:r>
            <a:r>
              <a:rPr lang="en-US" sz="1200" b="0" i="0" kern="1200" dirty="0">
                <a:solidFill>
                  <a:schemeClr val="tx1"/>
                </a:solidFill>
                <a:effectLst/>
                <a:latin typeface="+mn-lt"/>
                <a:ea typeface="+mn-ea"/>
                <a:cs typeface="+mn-cs"/>
              </a:rPr>
              <a:t> specifies the vertical distance; a negative value places the shadow above the text. If both values are </a:t>
            </a:r>
            <a:r>
              <a:rPr lang="en-US" dirty="0"/>
              <a:t>0</a:t>
            </a:r>
            <a:r>
              <a:rPr lang="en-US" sz="1200" b="0" i="0" kern="1200" dirty="0">
                <a:solidFill>
                  <a:schemeClr val="tx1"/>
                </a:solidFill>
                <a:effectLst/>
                <a:latin typeface="+mn-lt"/>
                <a:ea typeface="+mn-ea"/>
                <a:cs typeface="+mn-cs"/>
              </a:rPr>
              <a:t>, then the shadow is placed behind the text (and may generate a blur effect when </a:t>
            </a:r>
            <a:r>
              <a:rPr lang="en-US" dirty="0"/>
              <a:t>&lt;blur-radius&gt;</a:t>
            </a:r>
            <a:r>
              <a:rPr lang="en-US" sz="1200" b="0" i="0" kern="1200" dirty="0">
                <a:solidFill>
                  <a:schemeClr val="tx1"/>
                </a:solidFill>
                <a:effectLst/>
                <a:latin typeface="+mn-lt"/>
                <a:ea typeface="+mn-ea"/>
                <a:cs typeface="+mn-cs"/>
              </a:rPr>
              <a:t> is set).</a:t>
            </a:r>
          </a:p>
          <a:p>
            <a:endParaRPr lang="en-US" sz="1200" b="0" i="0" kern="1200" dirty="0">
              <a:solidFill>
                <a:schemeClr val="tx1"/>
              </a:solidFill>
              <a:effectLst/>
              <a:latin typeface="+mn-lt"/>
              <a:ea typeface="+mn-ea"/>
              <a:cs typeface="+mn-cs"/>
            </a:endParaRPr>
          </a:p>
          <a:p>
            <a:r>
              <a:rPr lang="en-US" i="1" dirty="0" err="1">
                <a:effectLst/>
              </a:rPr>
              <a:t>spread</a:t>
            </a:r>
            <a:r>
              <a:rPr lang="en-US" dirty="0" err="1">
                <a:effectLst/>
              </a:rPr>
              <a:t>Optional</a:t>
            </a:r>
            <a:r>
              <a:rPr lang="en-US" dirty="0">
                <a:effectLst/>
              </a:rPr>
              <a:t>. The size of shadow. Negative values are allowed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42</a:t>
            </a:fld>
            <a:endParaRPr lang="en-US"/>
          </a:p>
        </p:txBody>
      </p:sp>
    </p:spTree>
    <p:extLst>
      <p:ext uri="{BB962C8B-B14F-4D97-AF65-F5344CB8AC3E}">
        <p14:creationId xmlns:p14="http://schemas.microsoft.com/office/powerpoint/2010/main" val="1480763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create a transition effect, you must specify two things:</a:t>
            </a:r>
          </a:p>
          <a:p>
            <a:r>
              <a:rPr lang="en-US" sz="1200" b="0" i="0" kern="1200" dirty="0">
                <a:solidFill>
                  <a:schemeClr val="tx1"/>
                </a:solidFill>
                <a:effectLst/>
                <a:latin typeface="+mn-lt"/>
                <a:ea typeface="+mn-ea"/>
                <a:cs typeface="+mn-cs"/>
              </a:rPr>
              <a:t>the CSS property you want to add an effect to</a:t>
            </a:r>
          </a:p>
          <a:p>
            <a:r>
              <a:rPr lang="en-US" sz="1200" b="0" i="0" kern="1200" dirty="0">
                <a:solidFill>
                  <a:schemeClr val="tx1"/>
                </a:solidFill>
                <a:effectLst/>
                <a:latin typeface="+mn-lt"/>
                <a:ea typeface="+mn-ea"/>
                <a:cs typeface="+mn-cs"/>
              </a:rPr>
              <a:t>the duration of the effect</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If the duration part is not specified, the transition will have no effect, because the default value is 0.</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46</a:t>
            </a:fld>
            <a:endParaRPr lang="en-US"/>
          </a:p>
        </p:txBody>
      </p:sp>
    </p:spTree>
    <p:extLst>
      <p:ext uri="{BB962C8B-B14F-4D97-AF65-F5344CB8AC3E}">
        <p14:creationId xmlns:p14="http://schemas.microsoft.com/office/powerpoint/2010/main" val="835084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create a transition effect, you must specify two things:</a:t>
            </a:r>
          </a:p>
          <a:p>
            <a:r>
              <a:rPr lang="en-US" sz="1200" b="0" i="0" kern="1200" dirty="0">
                <a:solidFill>
                  <a:schemeClr val="tx1"/>
                </a:solidFill>
                <a:effectLst/>
                <a:latin typeface="+mn-lt"/>
                <a:ea typeface="+mn-ea"/>
                <a:cs typeface="+mn-cs"/>
              </a:rPr>
              <a:t>the CSS property you want to add an effect to</a:t>
            </a:r>
          </a:p>
          <a:p>
            <a:r>
              <a:rPr lang="en-US" sz="1200" b="0" i="0" kern="1200" dirty="0">
                <a:solidFill>
                  <a:schemeClr val="tx1"/>
                </a:solidFill>
                <a:effectLst/>
                <a:latin typeface="+mn-lt"/>
                <a:ea typeface="+mn-ea"/>
                <a:cs typeface="+mn-cs"/>
              </a:rPr>
              <a:t>the duration of the effect</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If the duration part is not specified, the transition will have no effect, because the default value is 0.</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47</a:t>
            </a:fld>
            <a:endParaRPr lang="en-US"/>
          </a:p>
        </p:txBody>
      </p:sp>
    </p:spTree>
    <p:extLst>
      <p:ext uri="{BB962C8B-B14F-4D97-AF65-F5344CB8AC3E}">
        <p14:creationId xmlns:p14="http://schemas.microsoft.com/office/powerpoint/2010/main" val="1325414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Examples: You could have one set of style rules for computer screens, one for printers, one for handheld devices, one for television-type devices, and so 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result of the query is true if the specified media type matches the type of device the document is being displayed on and all expressions in the media query are true. When a media query is true, the corresponding style sheet or style rules are applied, following the normal cascading rules.</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52</a:t>
            </a:fld>
            <a:endParaRPr lang="en-US"/>
          </a:p>
        </p:txBody>
      </p:sp>
    </p:spTree>
    <p:extLst>
      <p:ext uri="{BB962C8B-B14F-4D97-AF65-F5344CB8AC3E}">
        <p14:creationId xmlns:p14="http://schemas.microsoft.com/office/powerpoint/2010/main" val="127109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attributes "integrity" and "</a:t>
            </a:r>
            <a:r>
              <a:rPr lang="en-US" sz="1200" kern="1200" dirty="0" err="1">
                <a:solidFill>
                  <a:schemeClr val="tx1"/>
                </a:solidFill>
                <a:latin typeface="+mn-lt"/>
                <a:ea typeface="+mn-ea"/>
                <a:cs typeface="+mn-cs"/>
              </a:rPr>
              <a:t>crossorigin</a:t>
            </a:r>
            <a:r>
              <a:rPr lang="en-US" sz="1200" kern="1200" dirty="0">
                <a:solidFill>
                  <a:schemeClr val="tx1"/>
                </a:solidFill>
                <a:latin typeface="+mn-lt"/>
                <a:ea typeface="+mn-ea"/>
                <a:cs typeface="+mn-cs"/>
              </a:rPr>
              <a:t>" have been added to Bootstrap CDN to implement </a:t>
            </a:r>
            <a:r>
              <a:rPr lang="en-US" sz="1200" b="1" kern="1200" dirty="0" err="1">
                <a:solidFill>
                  <a:schemeClr val="tx1"/>
                </a:solidFill>
                <a:latin typeface="+mn-lt"/>
                <a:ea typeface="+mn-ea"/>
                <a:cs typeface="+mn-cs"/>
              </a:rPr>
              <a:t>Subresource</a:t>
            </a:r>
            <a:r>
              <a:rPr lang="en-US" sz="1200" b="1" kern="1200" dirty="0">
                <a:solidFill>
                  <a:schemeClr val="tx1"/>
                </a:solidFill>
                <a:latin typeface="+mn-lt"/>
                <a:ea typeface="+mn-ea"/>
                <a:cs typeface="+mn-cs"/>
              </a:rPr>
              <a:t> Integrity</a:t>
            </a:r>
            <a:r>
              <a:rPr lang="en-US" sz="1200" b="0" kern="1200" dirty="0">
                <a:solidFill>
                  <a:schemeClr val="tx1"/>
                </a:solidFill>
                <a:latin typeface="+mn-lt"/>
                <a:ea typeface="+mn-ea"/>
                <a:cs typeface="+mn-cs"/>
              </a:rPr>
              <a:t> (SRI). It is a security feature that enables you to mitigate the risk of attacks originating from compromised CDNs, by ensuring that the files your website fetches (from a CDN or anywhere) have been delivered without unexpected manipulation. It works by allowing you to provide a cryptographic hash that a fetched file must match.</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21589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using the shorthand property the order of the property values is:</a:t>
            </a:r>
          </a:p>
          <a:p>
            <a:r>
              <a:rPr lang="en-US" sz="1200" b="0" i="0" kern="1200" dirty="0">
                <a:solidFill>
                  <a:schemeClr val="tx1"/>
                </a:solidFill>
                <a:effectLst/>
                <a:latin typeface="+mn-lt"/>
                <a:ea typeface="+mn-ea"/>
                <a:cs typeface="+mn-cs"/>
              </a:rPr>
              <a:t>background-color</a:t>
            </a:r>
          </a:p>
          <a:p>
            <a:r>
              <a:rPr lang="en-US" sz="1200" b="0" i="0" kern="1200" dirty="0">
                <a:solidFill>
                  <a:schemeClr val="tx1"/>
                </a:solidFill>
                <a:effectLst/>
                <a:latin typeface="+mn-lt"/>
                <a:ea typeface="+mn-ea"/>
                <a:cs typeface="+mn-cs"/>
              </a:rPr>
              <a:t>background-image</a:t>
            </a:r>
          </a:p>
          <a:p>
            <a:r>
              <a:rPr lang="en-US" sz="1200" b="0" i="0" kern="1200" dirty="0">
                <a:solidFill>
                  <a:schemeClr val="tx1"/>
                </a:solidFill>
                <a:effectLst/>
                <a:latin typeface="+mn-lt"/>
                <a:ea typeface="+mn-ea"/>
                <a:cs typeface="+mn-cs"/>
              </a:rPr>
              <a:t>background-repeat</a:t>
            </a:r>
          </a:p>
          <a:p>
            <a:r>
              <a:rPr lang="en-US" sz="1200" b="0" i="0" kern="1200" dirty="0">
                <a:solidFill>
                  <a:schemeClr val="tx1"/>
                </a:solidFill>
                <a:effectLst/>
                <a:latin typeface="+mn-lt"/>
                <a:ea typeface="+mn-ea"/>
                <a:cs typeface="+mn-cs"/>
              </a:rPr>
              <a:t>background-attachment</a:t>
            </a:r>
          </a:p>
          <a:p>
            <a:r>
              <a:rPr lang="en-US" sz="1200" b="0" i="0" kern="1200" dirty="0">
                <a:solidFill>
                  <a:schemeClr val="tx1"/>
                </a:solidFill>
                <a:effectLst/>
                <a:latin typeface="+mn-lt"/>
                <a:ea typeface="+mn-ea"/>
                <a:cs typeface="+mn-cs"/>
              </a:rPr>
              <a:t>background-position</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63626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dotted - Defines a dotted border</a:t>
            </a:r>
          </a:p>
          <a:p>
            <a:r>
              <a:rPr lang="en-US" sz="1200" b="0" i="0" kern="1200" dirty="0">
                <a:solidFill>
                  <a:schemeClr val="tx1"/>
                </a:solidFill>
                <a:effectLst/>
                <a:latin typeface="+mn-lt"/>
                <a:ea typeface="+mn-ea"/>
                <a:cs typeface="+mn-cs"/>
              </a:rPr>
              <a:t>dashed - Defines a dashed border</a:t>
            </a:r>
          </a:p>
          <a:p>
            <a:r>
              <a:rPr lang="en-US" sz="1200" b="0" i="0" kern="1200" dirty="0">
                <a:solidFill>
                  <a:schemeClr val="tx1"/>
                </a:solidFill>
                <a:effectLst/>
                <a:latin typeface="+mn-lt"/>
                <a:ea typeface="+mn-ea"/>
                <a:cs typeface="+mn-cs"/>
              </a:rPr>
              <a:t>solid - Defines a solid border</a:t>
            </a:r>
          </a:p>
          <a:p>
            <a:r>
              <a:rPr lang="en-US" sz="1200" b="0" i="0" kern="1200" dirty="0">
                <a:solidFill>
                  <a:schemeClr val="tx1"/>
                </a:solidFill>
                <a:effectLst/>
                <a:latin typeface="+mn-lt"/>
                <a:ea typeface="+mn-ea"/>
                <a:cs typeface="+mn-cs"/>
              </a:rPr>
              <a:t>double - Defines a double border</a:t>
            </a:r>
          </a:p>
          <a:p>
            <a:r>
              <a:rPr lang="en-US" sz="1200" b="0" i="0" kern="1200" dirty="0">
                <a:solidFill>
                  <a:schemeClr val="tx1"/>
                </a:solidFill>
                <a:effectLst/>
                <a:latin typeface="+mn-lt"/>
                <a:ea typeface="+mn-ea"/>
                <a:cs typeface="+mn-cs"/>
              </a:rPr>
              <a:t>groove - Defines a 3D grooved border. The effect depends on the border-color value</a:t>
            </a:r>
          </a:p>
          <a:p>
            <a:r>
              <a:rPr lang="en-US" sz="1200" b="0" i="0" kern="1200" dirty="0">
                <a:solidFill>
                  <a:schemeClr val="tx1"/>
                </a:solidFill>
                <a:effectLst/>
                <a:latin typeface="+mn-lt"/>
                <a:ea typeface="+mn-ea"/>
                <a:cs typeface="+mn-cs"/>
              </a:rPr>
              <a:t>ridge - Defines a 3D ridged border. The effect depends on the border-color value</a:t>
            </a:r>
          </a:p>
          <a:p>
            <a:r>
              <a:rPr lang="en-US" sz="1200" b="0" i="0" kern="1200" dirty="0">
                <a:solidFill>
                  <a:schemeClr val="tx1"/>
                </a:solidFill>
                <a:effectLst/>
                <a:latin typeface="+mn-lt"/>
                <a:ea typeface="+mn-ea"/>
                <a:cs typeface="+mn-cs"/>
              </a:rPr>
              <a:t>inset - Defines a 3D inset border. The effect depends on the border-color value</a:t>
            </a:r>
          </a:p>
          <a:p>
            <a:r>
              <a:rPr lang="en-US" sz="1200" b="0" i="0" kern="1200" dirty="0">
                <a:solidFill>
                  <a:schemeClr val="tx1"/>
                </a:solidFill>
                <a:effectLst/>
                <a:latin typeface="+mn-lt"/>
                <a:ea typeface="+mn-ea"/>
                <a:cs typeface="+mn-cs"/>
              </a:rPr>
              <a:t>outset - Defines a 3D outset border. The effect depends on the border-color value</a:t>
            </a:r>
          </a:p>
          <a:p>
            <a:r>
              <a:rPr lang="en-US" sz="1200" b="0" i="0" kern="1200" dirty="0">
                <a:solidFill>
                  <a:schemeClr val="tx1"/>
                </a:solidFill>
                <a:effectLst/>
                <a:latin typeface="+mn-lt"/>
                <a:ea typeface="+mn-ea"/>
                <a:cs typeface="+mn-cs"/>
              </a:rPr>
              <a:t>none - Defines no border</a:t>
            </a:r>
          </a:p>
          <a:p>
            <a:r>
              <a:rPr lang="en-US" sz="1200" b="0" i="0" kern="1200" dirty="0">
                <a:solidFill>
                  <a:schemeClr val="tx1"/>
                </a:solidFill>
                <a:effectLst/>
                <a:latin typeface="+mn-lt"/>
                <a:ea typeface="+mn-ea"/>
                <a:cs typeface="+mn-cs"/>
              </a:rPr>
              <a:t>hidden - Defines a hidden border</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86055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example specifies the position of the horizontal shadow (3px), the position of the vertical shadow (2px) and the color of the shadow (red):</a:t>
            </a:r>
          </a:p>
          <a:p>
            <a:r>
              <a:rPr lang="en-US" sz="1200" b="0" i="0" kern="1200" dirty="0">
                <a:solidFill>
                  <a:schemeClr val="tx1"/>
                </a:solidFill>
                <a:effectLst/>
                <a:latin typeface="+mn-lt"/>
                <a:ea typeface="+mn-ea"/>
                <a:cs typeface="+mn-cs"/>
              </a:rPr>
              <a:t>text-shadow: 3px 2px red;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25880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do not specify a font size, the default size for normal text, like paragraphs, is 16px (16px=1em).</a:t>
            </a:r>
          </a:p>
          <a:p>
            <a:r>
              <a:rPr lang="en-US" sz="1200" b="0" i="0" kern="1200" dirty="0">
                <a:solidFill>
                  <a:schemeClr val="tx1"/>
                </a:solidFill>
                <a:effectLst/>
                <a:latin typeface="+mn-lt"/>
                <a:ea typeface="+mn-ea"/>
                <a:cs typeface="+mn-cs"/>
              </a:rPr>
              <a:t>The size can be calculated from pixels to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using this formula: </a:t>
            </a:r>
            <a:r>
              <a:rPr lang="en-US" sz="1200" b="0" i="1" kern="1200" dirty="0">
                <a:solidFill>
                  <a:schemeClr val="tx1"/>
                </a:solidFill>
                <a:effectLst/>
                <a:latin typeface="+mn-lt"/>
                <a:ea typeface="+mn-ea"/>
                <a:cs typeface="+mn-cs"/>
              </a:rPr>
              <a:t>pixels</a:t>
            </a:r>
            <a:r>
              <a:rPr lang="en-US" sz="1200" b="0" i="0" kern="1200" dirty="0">
                <a:solidFill>
                  <a:schemeClr val="tx1"/>
                </a:solidFill>
                <a:effectLst/>
                <a:latin typeface="+mn-lt"/>
                <a:ea typeface="+mn-ea"/>
                <a:cs typeface="+mn-cs"/>
              </a:rPr>
              <a:t>/16=</a:t>
            </a:r>
            <a:r>
              <a:rPr lang="en-US" sz="1200" b="0" i="1" kern="1200" dirty="0" err="1">
                <a:solidFill>
                  <a:schemeClr val="tx1"/>
                </a:solidFill>
                <a:effectLst/>
                <a:latin typeface="+mn-lt"/>
                <a:ea typeface="+mn-ea"/>
                <a:cs typeface="+mn-cs"/>
              </a:rPr>
              <a:t>em</a:t>
            </a:r>
            <a:endParaRPr lang="en-US" sz="1200" b="0"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solution that works in all browsers, is to set a default font-size in percent for the &lt;body&gt; element: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122347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list-style-image: </a:t>
            </a:r>
            <a:r>
              <a:rPr lang="en-US" sz="1200" b="0" i="0" kern="1200" dirty="0" err="1">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sqpurple.gif</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When using the shorthand property, the order of the property values are: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list-style-type (if a list-style-image is specified, the value of this property will be displayed if the image for some reason cannot be displayed)</a:t>
            </a:r>
          </a:p>
          <a:p>
            <a:r>
              <a:rPr lang="en-US" sz="1200" b="0" i="0" kern="1200" dirty="0">
                <a:solidFill>
                  <a:schemeClr val="tx1"/>
                </a:solidFill>
                <a:effectLst/>
                <a:latin typeface="+mn-lt"/>
                <a:ea typeface="+mn-ea"/>
                <a:cs typeface="+mn-cs"/>
              </a:rPr>
              <a:t>list-style-position (specifies whether the list-item markers should appear inside or outside the content flow)</a:t>
            </a:r>
          </a:p>
          <a:p>
            <a:r>
              <a:rPr lang="en-US" sz="1200" b="0" i="0" kern="1200" dirty="0">
                <a:solidFill>
                  <a:schemeClr val="tx1"/>
                </a:solidFill>
                <a:effectLst/>
                <a:latin typeface="+mn-lt"/>
                <a:ea typeface="+mn-ea"/>
                <a:cs typeface="+mn-cs"/>
              </a:rPr>
              <a:t>list-style-image (specifies an image as the list item marker)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dirty="0"/>
              <a:t>list-style-position</a:t>
            </a:r>
            <a:r>
              <a:rPr lang="en-US" sz="1200" b="0" i="0" kern="1200" dirty="0">
                <a:solidFill>
                  <a:schemeClr val="tx1"/>
                </a:solidFill>
                <a:effectLst/>
                <a:latin typeface="+mn-lt"/>
                <a:ea typeface="+mn-ea"/>
                <a:cs typeface="+mn-cs"/>
              </a:rPr>
              <a:t> property specifies whether the list-item markers should appear inside or outside the content flow:</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372672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text-align property sets the horizontal alignment (like left, right, or center) of the content in &lt;</a:t>
            </a:r>
            <a:r>
              <a:rPr lang="en-US" sz="1200" b="0" i="0" kern="1200" dirty="0" err="1">
                <a:solidFill>
                  <a:schemeClr val="tx1"/>
                </a:solidFill>
                <a:effectLst/>
                <a:latin typeface="+mn-lt"/>
                <a:ea typeface="+mn-ea"/>
                <a:cs typeface="+mn-cs"/>
              </a:rPr>
              <a:t>th</a:t>
            </a:r>
            <a:r>
              <a:rPr lang="en-US" sz="1200" b="0" i="0" kern="1200" dirty="0">
                <a:solidFill>
                  <a:schemeClr val="tx1"/>
                </a:solidFill>
                <a:effectLst/>
                <a:latin typeface="+mn-lt"/>
                <a:ea typeface="+mn-ea"/>
                <a:cs typeface="+mn-cs"/>
              </a:rPr>
              <a:t>&gt; or &lt;td&gt;.</a:t>
            </a:r>
          </a:p>
          <a:p>
            <a:r>
              <a:rPr lang="en-US" sz="1200" b="0" i="0" kern="1200" dirty="0">
                <a:solidFill>
                  <a:schemeClr val="tx1"/>
                </a:solidFill>
                <a:effectLst/>
                <a:latin typeface="+mn-lt"/>
                <a:ea typeface="+mn-ea"/>
                <a:cs typeface="+mn-cs"/>
              </a:rPr>
              <a:t>By default, the content of &lt;</a:t>
            </a:r>
            <a:r>
              <a:rPr lang="en-US" sz="1200" b="0" i="0" kern="1200" dirty="0" err="1">
                <a:solidFill>
                  <a:schemeClr val="tx1"/>
                </a:solidFill>
                <a:effectLst/>
                <a:latin typeface="+mn-lt"/>
                <a:ea typeface="+mn-ea"/>
                <a:cs typeface="+mn-cs"/>
              </a:rPr>
              <a:t>th</a:t>
            </a:r>
            <a:r>
              <a:rPr lang="en-US" sz="1200" b="0" i="0" kern="1200" dirty="0">
                <a:solidFill>
                  <a:schemeClr val="tx1"/>
                </a:solidFill>
                <a:effectLst/>
                <a:latin typeface="+mn-lt"/>
                <a:ea typeface="+mn-ea"/>
                <a:cs typeface="+mn-cs"/>
              </a:rPr>
              <a:t>&gt; elements are center-aligned and the content of &lt;td&gt; elements are left-aligned.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vertical-align property sets the vertical alignment (like top, bottom, or middle) of the content in &lt;</a:t>
            </a:r>
            <a:r>
              <a:rPr lang="en-US" sz="1200" b="0" i="0" kern="1200" dirty="0" err="1">
                <a:solidFill>
                  <a:schemeClr val="tx1"/>
                </a:solidFill>
                <a:effectLst/>
                <a:latin typeface="+mn-lt"/>
                <a:ea typeface="+mn-ea"/>
                <a:cs typeface="+mn-cs"/>
              </a:rPr>
              <a:t>th</a:t>
            </a:r>
            <a:r>
              <a:rPr lang="en-US" sz="1200" b="0" i="0" kern="1200" dirty="0">
                <a:solidFill>
                  <a:schemeClr val="tx1"/>
                </a:solidFill>
                <a:effectLst/>
                <a:latin typeface="+mn-lt"/>
                <a:ea typeface="+mn-ea"/>
                <a:cs typeface="+mn-cs"/>
              </a:rPr>
              <a:t>&gt; or &lt;td&gt;.</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359028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8/22/22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fld id="{564CF2E0-CCC4-4E1E-9902-C3C36AB3FDA4}" type="datetimeFigureOut">
              <a:rPr lang="en-US" smtClean="0"/>
              <a:pPr/>
              <a:t>8/22/22</a:t>
            </a:fld>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46304" y="6210300"/>
            <a:ext cx="457200" cy="457200"/>
          </a:xfrm>
          <a:prstGeom prst="ellipse">
            <a:avLst/>
          </a:prstGeom>
        </p:spPr>
        <p:txBody>
          <a:bodyPr/>
          <a:lstStyle/>
          <a:p>
            <a:fld id="{5E12C972-0C21-4F8A-8394-CC94549A835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16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8/22/22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hyperlink" Target="https://www.w3schools.com/cssref/pr_text_text-decoration.asp" TargetMode="External"/><Relationship Id="rId13" Type="http://schemas.openxmlformats.org/officeDocument/2006/relationships/hyperlink" Target="https://www.w3schools.com/cssref/pr_text_unicode-bidi.asp" TargetMode="External"/><Relationship Id="rId3" Type="http://schemas.openxmlformats.org/officeDocument/2006/relationships/hyperlink" Target="https://www.w3schools.com/cssref/pr_text_color.asp" TargetMode="External"/><Relationship Id="rId7" Type="http://schemas.openxmlformats.org/officeDocument/2006/relationships/hyperlink" Target="https://www.w3schools.com/cssref/pr_text_text-align.asp" TargetMode="External"/><Relationship Id="rId12" Type="http://schemas.openxmlformats.org/officeDocument/2006/relationships/hyperlink" Target="https://www.w3schools.com/cssref/css3_pr_text-overflow.asp" TargetMode="External"/><Relationship Id="rId2" Type="http://schemas.openxmlformats.org/officeDocument/2006/relationships/notesSlide" Target="../notesSlides/notesSlide6.xml"/><Relationship Id="rId16" Type="http://schemas.openxmlformats.org/officeDocument/2006/relationships/hyperlink" Target="https://www.w3schools.com/cssref/pr_text_word-spacing.asp" TargetMode="External"/><Relationship Id="rId1" Type="http://schemas.openxmlformats.org/officeDocument/2006/relationships/slideLayout" Target="../slideLayouts/slideLayout15.xml"/><Relationship Id="rId6" Type="http://schemas.openxmlformats.org/officeDocument/2006/relationships/hyperlink" Target="https://www.w3schools.com/cssref/pr_dim_line-height.asp" TargetMode="External"/><Relationship Id="rId11" Type="http://schemas.openxmlformats.org/officeDocument/2006/relationships/hyperlink" Target="https://www.w3schools.com/cssref/pr_text_text-transform.asp" TargetMode="External"/><Relationship Id="rId5" Type="http://schemas.openxmlformats.org/officeDocument/2006/relationships/hyperlink" Target="https://www.w3schools.com/cssref/pr_text_letter-spacing.asp" TargetMode="External"/><Relationship Id="rId15" Type="http://schemas.openxmlformats.org/officeDocument/2006/relationships/hyperlink" Target="https://www.w3schools.com/cssref/pr_text_white-space.asp" TargetMode="External"/><Relationship Id="rId10" Type="http://schemas.openxmlformats.org/officeDocument/2006/relationships/hyperlink" Target="https://www.w3schools.com/cssref/css3_pr_text-shadow.asp" TargetMode="External"/><Relationship Id="rId4" Type="http://schemas.openxmlformats.org/officeDocument/2006/relationships/hyperlink" Target="https://www.w3schools.com/cssref/pr_text_direction.asp" TargetMode="External"/><Relationship Id="rId9" Type="http://schemas.openxmlformats.org/officeDocument/2006/relationships/hyperlink" Target="https://www.w3schools.com/cssref/pr_text_text-indent.asp" TargetMode="External"/><Relationship Id="rId14" Type="http://schemas.openxmlformats.org/officeDocument/2006/relationships/hyperlink" Target="https://www.w3schools.com/cssref/pr_pos_vertical-align.as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w3schools.com/cssref/pr_font_weight.asp" TargetMode="External"/><Relationship Id="rId3" Type="http://schemas.openxmlformats.org/officeDocument/2006/relationships/hyperlink" Target="https://www.w3schools.com/cssref/pr_font_font.asp" TargetMode="External"/><Relationship Id="rId7" Type="http://schemas.openxmlformats.org/officeDocument/2006/relationships/hyperlink" Target="https://www.w3schools.com/cssref/pr_font_font-variant.asp"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hyperlink" Target="https://www.w3schools.com/cssref/pr_font_font-style.asp" TargetMode="External"/><Relationship Id="rId5" Type="http://schemas.openxmlformats.org/officeDocument/2006/relationships/hyperlink" Target="https://www.w3schools.com/cssref/pr_font_font-size.asp" TargetMode="External"/><Relationship Id="rId4" Type="http://schemas.openxmlformats.org/officeDocument/2006/relationships/hyperlink" Target="https://www.w3schools.com/cssref/pr_font_font-family.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cssref/pr_list-style.asp"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hyperlink" Target="https://www.w3schools.com/cssref/pr_list-style-type.asp" TargetMode="External"/><Relationship Id="rId5" Type="http://schemas.openxmlformats.org/officeDocument/2006/relationships/hyperlink" Target="https://www.w3schools.com/cssref/pr_list-style-position.asp" TargetMode="External"/><Relationship Id="rId4" Type="http://schemas.openxmlformats.org/officeDocument/2006/relationships/hyperlink" Target="https://www.w3schools.com/cssref/pr_list-style-image.asp"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hyperlink" Target="file:///Users/manishmittal/shalini/citius%20backup/html%20workspace/pdf/css_pseudoclasses/CSS%20Pseudo-classes.pdf" TargetMode="Externa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file:///Users/manishmittal/shalini/citius%20backup/html%20workspace/pdf/css_pseudoclasses/CSS%20Pseudo-elements.pdf"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com/cssref/css3_pr_transition.asp" TargetMode="External"/><Relationship Id="rId7" Type="http://schemas.openxmlformats.org/officeDocument/2006/relationships/hyperlink" Target="https://www.w3schools.com/cssref/css3_pr_transition-timing-function.asp"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hyperlink" Target="https://www.w3schools.com/cssref/css3_pr_transition-property.asp" TargetMode="External"/><Relationship Id="rId5" Type="http://schemas.openxmlformats.org/officeDocument/2006/relationships/hyperlink" Target="https://www.w3schools.com/cssref/css3_pr_transition-duration.asp" TargetMode="External"/><Relationship Id="rId4" Type="http://schemas.openxmlformats.org/officeDocument/2006/relationships/hyperlink" Target="https://www.w3schools.com/cssref/css3_pr_transition-delay.asp"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hyperlink" Target="https://www.w3schools.com/cssref/css3_pr_animation-iteration-count.asp" TargetMode="External"/><Relationship Id="rId3" Type="http://schemas.openxmlformats.org/officeDocument/2006/relationships/hyperlink" Target="https://www.w3schools.com/cssref/css3_pr_animation.asp" TargetMode="External"/><Relationship Id="rId7" Type="http://schemas.openxmlformats.org/officeDocument/2006/relationships/hyperlink" Target="https://www.w3schools.com/cssref/css3_pr_animation-fill-mode.asp" TargetMode="External"/><Relationship Id="rId2" Type="http://schemas.openxmlformats.org/officeDocument/2006/relationships/hyperlink" Target="https://www.w3schools.com/cssref/css3_pr_animation-keyframes.asp" TargetMode="External"/><Relationship Id="rId1" Type="http://schemas.openxmlformats.org/officeDocument/2006/relationships/slideLayout" Target="../slideLayouts/slideLayout15.xml"/><Relationship Id="rId6" Type="http://schemas.openxmlformats.org/officeDocument/2006/relationships/hyperlink" Target="https://www.w3schools.com/cssref/css3_pr_animation-duration.asp" TargetMode="External"/><Relationship Id="rId11" Type="http://schemas.openxmlformats.org/officeDocument/2006/relationships/hyperlink" Target="https://www.w3schools.com/cssref/css3_pr_animation-timing-function.asp" TargetMode="External"/><Relationship Id="rId5" Type="http://schemas.openxmlformats.org/officeDocument/2006/relationships/hyperlink" Target="https://www.w3schools.com/cssref/css3_pr_animation-direction.asp" TargetMode="External"/><Relationship Id="rId10" Type="http://schemas.openxmlformats.org/officeDocument/2006/relationships/hyperlink" Target="https://www.w3schools.com/cssref/css3_pr_animation-play-state.asp" TargetMode="External"/><Relationship Id="rId4" Type="http://schemas.openxmlformats.org/officeDocument/2006/relationships/hyperlink" Target="https://www.w3schools.com/cssref/css3_pr_animation-delay.asp" TargetMode="External"/><Relationship Id="rId9" Type="http://schemas.openxmlformats.org/officeDocument/2006/relationships/hyperlink" Target="https://www.w3schools.com/cssref/css3_pr_animation-name.asp"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a:t>CSS</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Colors</a:t>
            </a:r>
          </a:p>
        </p:txBody>
      </p:sp>
      <p:sp>
        <p:nvSpPr>
          <p:cNvPr id="3" name="Content Placeholder 2"/>
          <p:cNvSpPr>
            <a:spLocks noGrp="1"/>
          </p:cNvSpPr>
          <p:nvPr>
            <p:ph sz="quarter" idx="1"/>
          </p:nvPr>
        </p:nvSpPr>
        <p:spPr/>
        <p:txBody>
          <a:bodyPr>
            <a:normAutofit/>
          </a:bodyPr>
          <a:lstStyle/>
          <a:p>
            <a:pPr>
              <a:lnSpc>
                <a:spcPct val="90000"/>
              </a:lnSpc>
            </a:pPr>
            <a:r>
              <a:rPr lang="en-US" sz="2700" dirty="0"/>
              <a:t>RGB – 0 to 255</a:t>
            </a:r>
          </a:p>
          <a:p>
            <a:pPr marL="742950" lvl="2" indent="-342900">
              <a:lnSpc>
                <a:spcPct val="90000"/>
              </a:lnSpc>
            </a:pPr>
            <a:r>
              <a:rPr lang="en-US" sz="2300" dirty="0" err="1"/>
              <a:t>Rgb</a:t>
            </a:r>
            <a:r>
              <a:rPr lang="en-US" sz="2300" dirty="0"/>
              <a:t>(0,0,0)</a:t>
            </a:r>
          </a:p>
          <a:p>
            <a:pPr>
              <a:lnSpc>
                <a:spcPct val="90000"/>
              </a:lnSpc>
            </a:pPr>
            <a:r>
              <a:rPr lang="en-US" sz="2700" dirty="0"/>
              <a:t>HEX Codes – 00 to FF</a:t>
            </a:r>
          </a:p>
          <a:p>
            <a:pPr marL="742950" lvl="2" indent="-342900">
              <a:lnSpc>
                <a:spcPct val="90000"/>
              </a:lnSpc>
            </a:pPr>
            <a:r>
              <a:rPr lang="en-US" sz="2300" dirty="0"/>
              <a:t>#000000</a:t>
            </a:r>
          </a:p>
          <a:p>
            <a:pPr>
              <a:lnSpc>
                <a:spcPct val="90000"/>
              </a:lnSpc>
            </a:pPr>
            <a:r>
              <a:rPr lang="en-US" sz="2700" dirty="0"/>
              <a:t>RGBA – 0 to 255 and alpha( 0 to 1)</a:t>
            </a:r>
          </a:p>
          <a:p>
            <a:pPr marL="742950" lvl="2" indent="-342900">
              <a:lnSpc>
                <a:spcPct val="90000"/>
              </a:lnSpc>
            </a:pPr>
            <a:r>
              <a:rPr lang="en-US" sz="2300" dirty="0"/>
              <a:t>0 – transparent</a:t>
            </a:r>
          </a:p>
          <a:p>
            <a:pPr marL="742950" lvl="2" indent="-342900">
              <a:lnSpc>
                <a:spcPct val="90000"/>
              </a:lnSpc>
            </a:pPr>
            <a:r>
              <a:rPr lang="en-US" sz="2300" dirty="0"/>
              <a:t>1 opaque</a:t>
            </a:r>
          </a:p>
          <a:p>
            <a:pPr marL="742950" lvl="2" indent="-342900">
              <a:lnSpc>
                <a:spcPct val="90000"/>
              </a:lnSpc>
            </a:pPr>
            <a:r>
              <a:rPr lang="en-US" sz="2300" dirty="0" err="1"/>
              <a:t>rgb</a:t>
            </a:r>
            <a:r>
              <a:rPr lang="en-US" sz="2300" dirty="0"/>
              <a:t>(0,0,0,0.1)</a:t>
            </a:r>
          </a:p>
        </p:txBody>
      </p:sp>
    </p:spTree>
    <p:extLst>
      <p:ext uri="{BB962C8B-B14F-4D97-AF65-F5344CB8AC3E}">
        <p14:creationId xmlns:p14="http://schemas.microsoft.com/office/powerpoint/2010/main" val="10524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a:t>
            </a:r>
          </a:p>
        </p:txBody>
      </p:sp>
      <p:sp>
        <p:nvSpPr>
          <p:cNvPr id="3" name="Content Placeholder 2"/>
          <p:cNvSpPr>
            <a:spLocks noGrp="1"/>
          </p:cNvSpPr>
          <p:nvPr>
            <p:ph sz="quarter" idx="1"/>
          </p:nvPr>
        </p:nvSpPr>
        <p:spPr/>
        <p:txBody>
          <a:bodyPr>
            <a:normAutofit/>
          </a:bodyPr>
          <a:lstStyle/>
          <a:p>
            <a:r>
              <a:rPr lang="en-US" sz="2800" dirty="0"/>
              <a:t>background-color : #87766545;</a:t>
            </a:r>
          </a:p>
          <a:p>
            <a:r>
              <a:rPr lang="en-US" sz="2800" dirty="0"/>
              <a:t>background-image : </a:t>
            </a:r>
            <a:r>
              <a:rPr lang="en-US" sz="2800" dirty="0" err="1"/>
              <a:t>url</a:t>
            </a:r>
            <a:r>
              <a:rPr lang="en-US" sz="2800" dirty="0"/>
              <a:t>("</a:t>
            </a:r>
            <a:r>
              <a:rPr lang="en-US" sz="2800" dirty="0" err="1"/>
              <a:t>paper.gif</a:t>
            </a:r>
            <a:r>
              <a:rPr lang="en-US" sz="2800" dirty="0"/>
              <a:t>");</a:t>
            </a:r>
          </a:p>
          <a:p>
            <a:r>
              <a:rPr lang="en-US" sz="2800" dirty="0"/>
              <a:t>background-repeat : </a:t>
            </a:r>
            <a:r>
              <a:rPr lang="en-US" sz="2800" dirty="0" err="1"/>
              <a:t>repeat-x|repeat-y|no-repeat</a:t>
            </a:r>
            <a:endParaRPr lang="en-US" sz="2800" dirty="0"/>
          </a:p>
          <a:p>
            <a:r>
              <a:rPr lang="en-US" sz="2800" dirty="0"/>
              <a:t>background-attachment : fixed</a:t>
            </a:r>
          </a:p>
          <a:p>
            <a:r>
              <a:rPr lang="en-US" sz="2800" dirty="0"/>
              <a:t>background-position : top right bottom left</a:t>
            </a:r>
          </a:p>
          <a:p>
            <a:r>
              <a:rPr lang="en-US" sz="2800" dirty="0"/>
              <a:t>Background shorthand property</a:t>
            </a:r>
          </a:p>
        </p:txBody>
      </p:sp>
    </p:spTree>
    <p:extLst>
      <p:ext uri="{BB962C8B-B14F-4D97-AF65-F5344CB8AC3E}">
        <p14:creationId xmlns:p14="http://schemas.microsoft.com/office/powerpoint/2010/main" val="141094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sz="quarter" idx="1"/>
          </p:nvPr>
        </p:nvSpPr>
        <p:spPr/>
        <p:txBody>
          <a:bodyPr>
            <a:normAutofit/>
          </a:bodyPr>
          <a:lstStyle/>
          <a:p>
            <a:pPr>
              <a:lnSpc>
                <a:spcPct val="90000"/>
              </a:lnSpc>
            </a:pPr>
            <a:r>
              <a:rPr lang="en-US" sz="2800" dirty="0"/>
              <a:t>border-style</a:t>
            </a:r>
          </a:p>
          <a:p>
            <a:pPr>
              <a:lnSpc>
                <a:spcPct val="90000"/>
              </a:lnSpc>
            </a:pPr>
            <a:r>
              <a:rPr lang="en-US" sz="2800" dirty="0"/>
              <a:t>border-width : The width can be set as a specific size (in </a:t>
            </a:r>
            <a:r>
              <a:rPr lang="en-US" sz="2800" dirty="0" err="1"/>
              <a:t>px</a:t>
            </a:r>
            <a:r>
              <a:rPr lang="en-US" sz="2800" dirty="0"/>
              <a:t>, </a:t>
            </a:r>
            <a:r>
              <a:rPr lang="en-US" sz="2800" dirty="0" err="1"/>
              <a:t>pt</a:t>
            </a:r>
            <a:r>
              <a:rPr lang="en-US" sz="2800" dirty="0"/>
              <a:t>, cm, </a:t>
            </a:r>
            <a:r>
              <a:rPr lang="en-US" sz="2800" dirty="0" err="1"/>
              <a:t>em</a:t>
            </a:r>
            <a:r>
              <a:rPr lang="en-US" sz="2800" dirty="0"/>
              <a:t>, </a:t>
            </a:r>
            <a:r>
              <a:rPr lang="en-US" sz="2800" dirty="0" err="1"/>
              <a:t>etc</a:t>
            </a:r>
            <a:r>
              <a:rPr lang="en-US" sz="2800" dirty="0"/>
              <a:t>) or by using one of the three pre-defined values: thin, medium, or thick.</a:t>
            </a:r>
          </a:p>
          <a:p>
            <a:pPr>
              <a:lnSpc>
                <a:spcPct val="90000"/>
              </a:lnSpc>
            </a:pPr>
            <a:r>
              <a:rPr lang="en-US" sz="2800" dirty="0"/>
              <a:t>border-color</a:t>
            </a:r>
          </a:p>
          <a:p>
            <a:pPr>
              <a:lnSpc>
                <a:spcPct val="90000"/>
              </a:lnSpc>
            </a:pPr>
            <a:r>
              <a:rPr lang="en-US" sz="2800" dirty="0"/>
              <a:t>border-radius:  </a:t>
            </a:r>
            <a:endParaRPr lang="en-US" sz="2300" dirty="0"/>
          </a:p>
        </p:txBody>
      </p:sp>
    </p:spTree>
    <p:extLst>
      <p:ext uri="{BB962C8B-B14F-4D97-AF65-F5344CB8AC3E}">
        <p14:creationId xmlns:p14="http://schemas.microsoft.com/office/powerpoint/2010/main" val="122259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Margins</a:t>
            </a:r>
          </a:p>
        </p:txBody>
      </p:sp>
      <p:sp>
        <p:nvSpPr>
          <p:cNvPr id="3" name="Content Placeholder 2"/>
          <p:cNvSpPr>
            <a:spLocks noGrp="1"/>
          </p:cNvSpPr>
          <p:nvPr>
            <p:ph sz="quarter" idx="1"/>
          </p:nvPr>
        </p:nvSpPr>
        <p:spPr/>
        <p:txBody>
          <a:bodyPr>
            <a:normAutofit fontScale="92500" lnSpcReduction="20000"/>
          </a:bodyPr>
          <a:lstStyle/>
          <a:p>
            <a:r>
              <a:rPr lang="en-US" sz="2800" dirty="0"/>
              <a:t>margin-top</a:t>
            </a:r>
          </a:p>
          <a:p>
            <a:r>
              <a:rPr lang="en-US" sz="2800" dirty="0"/>
              <a:t>margin-right</a:t>
            </a:r>
          </a:p>
          <a:p>
            <a:r>
              <a:rPr lang="en-US" sz="2800" dirty="0"/>
              <a:t>margin-bottom</a:t>
            </a:r>
          </a:p>
          <a:p>
            <a:r>
              <a:rPr lang="en-US" sz="2800" dirty="0"/>
              <a:t>margin-left</a:t>
            </a:r>
          </a:p>
          <a:p>
            <a:r>
              <a:rPr lang="en-US" sz="2800" dirty="0"/>
              <a:t>All the margin properties can have the following values:</a:t>
            </a:r>
          </a:p>
          <a:p>
            <a:pPr lvl="1"/>
            <a:r>
              <a:rPr lang="en-US" sz="2400" dirty="0"/>
              <a:t>auto - the browser calculates the margin</a:t>
            </a:r>
          </a:p>
          <a:p>
            <a:pPr lvl="1"/>
            <a:r>
              <a:rPr lang="en-US" sz="2400" i="1" dirty="0"/>
              <a:t>length</a:t>
            </a:r>
            <a:r>
              <a:rPr lang="en-US" sz="2400" dirty="0"/>
              <a:t> - specifies a margin in </a:t>
            </a:r>
            <a:r>
              <a:rPr lang="en-US" sz="2400" dirty="0" err="1"/>
              <a:t>px</a:t>
            </a:r>
            <a:r>
              <a:rPr lang="en-US" sz="2400" dirty="0"/>
              <a:t>, </a:t>
            </a:r>
            <a:r>
              <a:rPr lang="en-US" sz="2400" dirty="0" err="1"/>
              <a:t>pt</a:t>
            </a:r>
            <a:r>
              <a:rPr lang="en-US" sz="2400" dirty="0"/>
              <a:t>, cm, etc.</a:t>
            </a:r>
          </a:p>
          <a:p>
            <a:pPr lvl="1"/>
            <a:r>
              <a:rPr lang="en-US" sz="2400" i="1" dirty="0"/>
              <a:t>%</a:t>
            </a:r>
            <a:r>
              <a:rPr lang="en-US" sz="2400" dirty="0"/>
              <a:t> - specifies a margin in % of the width of the containing element</a:t>
            </a:r>
          </a:p>
          <a:p>
            <a:pPr lvl="1"/>
            <a:r>
              <a:rPr lang="en-US" sz="2400" dirty="0"/>
              <a:t>inherit - specifies that the margin should be inherited from the parent element</a:t>
            </a:r>
          </a:p>
          <a:p>
            <a:endParaRPr lang="en-US" sz="2800" dirty="0"/>
          </a:p>
        </p:txBody>
      </p:sp>
    </p:spTree>
    <p:extLst>
      <p:ext uri="{BB962C8B-B14F-4D97-AF65-F5344CB8AC3E}">
        <p14:creationId xmlns:p14="http://schemas.microsoft.com/office/powerpoint/2010/main" val="40170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a:t>
            </a:r>
          </a:p>
        </p:txBody>
      </p:sp>
      <p:sp>
        <p:nvSpPr>
          <p:cNvPr id="3" name="Content Placeholder 2"/>
          <p:cNvSpPr>
            <a:spLocks noGrp="1"/>
          </p:cNvSpPr>
          <p:nvPr>
            <p:ph sz="quarter" idx="1"/>
          </p:nvPr>
        </p:nvSpPr>
        <p:spPr/>
        <p:txBody>
          <a:bodyPr>
            <a:normAutofit fontScale="92500" lnSpcReduction="10000"/>
          </a:bodyPr>
          <a:lstStyle/>
          <a:p>
            <a:r>
              <a:rPr lang="en-US" sz="2800" dirty="0"/>
              <a:t>padding-top</a:t>
            </a:r>
          </a:p>
          <a:p>
            <a:r>
              <a:rPr lang="en-US" sz="2800" dirty="0"/>
              <a:t>padding-right</a:t>
            </a:r>
          </a:p>
          <a:p>
            <a:r>
              <a:rPr lang="en-US" sz="2800" dirty="0"/>
              <a:t>padding-bottom</a:t>
            </a:r>
          </a:p>
          <a:p>
            <a:r>
              <a:rPr lang="en-US" sz="2800" dirty="0"/>
              <a:t>padding-left</a:t>
            </a:r>
          </a:p>
          <a:p>
            <a:r>
              <a:rPr lang="en-US" sz="2800" dirty="0"/>
              <a:t>All the padding properties can have the following values:</a:t>
            </a:r>
          </a:p>
          <a:p>
            <a:r>
              <a:rPr lang="en-US" sz="2800" i="1" dirty="0"/>
              <a:t>length</a:t>
            </a:r>
            <a:r>
              <a:rPr lang="en-US" sz="2800" dirty="0"/>
              <a:t> - specifies a padding in </a:t>
            </a:r>
            <a:r>
              <a:rPr lang="en-US" sz="2800" dirty="0" err="1"/>
              <a:t>px</a:t>
            </a:r>
            <a:r>
              <a:rPr lang="en-US" sz="2800" dirty="0"/>
              <a:t>, </a:t>
            </a:r>
            <a:r>
              <a:rPr lang="en-US" sz="2800" dirty="0" err="1"/>
              <a:t>pt</a:t>
            </a:r>
            <a:r>
              <a:rPr lang="en-US" sz="2800" dirty="0"/>
              <a:t>, cm, etc.</a:t>
            </a:r>
          </a:p>
          <a:p>
            <a:r>
              <a:rPr lang="en-US" sz="2800" i="1" dirty="0"/>
              <a:t>%</a:t>
            </a:r>
            <a:r>
              <a:rPr lang="en-US" sz="2800" dirty="0"/>
              <a:t> - specifies a padding in % of the width of the containing element</a:t>
            </a:r>
          </a:p>
          <a:p>
            <a:r>
              <a:rPr lang="en-US" sz="2800" dirty="0"/>
              <a:t>inherit - specifies that the padding should be inherited from the parent element</a:t>
            </a:r>
          </a:p>
        </p:txBody>
      </p:sp>
    </p:spTree>
    <p:extLst>
      <p:ext uri="{BB962C8B-B14F-4D97-AF65-F5344CB8AC3E}">
        <p14:creationId xmlns:p14="http://schemas.microsoft.com/office/powerpoint/2010/main" val="187935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274638"/>
            <a:ext cx="8229600" cy="1143000"/>
          </a:xfrm>
        </p:spPr>
        <p:txBody>
          <a:bodyPr/>
          <a:lstStyle/>
          <a:p>
            <a:r>
              <a:rPr lang="en-US"/>
              <a:t>CSS Height/Width</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2800" dirty="0"/>
              <a:t>height and width properties are used to set the height and width of an element.</a:t>
            </a:r>
          </a:p>
          <a:p>
            <a:r>
              <a:rPr lang="en-US" sz="2800" dirty="0"/>
              <a:t>The height and width can be set to auto (this is default. Means that the browser calculates the height and width), or be specified in </a:t>
            </a:r>
            <a:r>
              <a:rPr lang="en-US" sz="2800" i="1" dirty="0"/>
              <a:t>length values</a:t>
            </a:r>
            <a:r>
              <a:rPr lang="en-US" sz="2800" dirty="0"/>
              <a:t>, like </a:t>
            </a:r>
            <a:r>
              <a:rPr lang="en-US" sz="2800" dirty="0" err="1"/>
              <a:t>px</a:t>
            </a:r>
            <a:r>
              <a:rPr lang="en-US" sz="2800" dirty="0"/>
              <a:t>, cm, etc., or in percent (%) of the containing block. </a:t>
            </a:r>
          </a:p>
          <a:p>
            <a:r>
              <a:rPr lang="en-US" sz="2800" dirty="0"/>
              <a:t>When width is used and browser window is smaller than the width of the element (500px). The browser then adds a horizontal scrollbar to the page.</a:t>
            </a:r>
          </a:p>
          <a:p>
            <a:r>
              <a:rPr lang="en-US" sz="2800" dirty="0"/>
              <a:t>Using max-width instead, in this situation, will improve the browser's handling of small windows.</a:t>
            </a:r>
          </a:p>
          <a:p>
            <a:endParaRPr lang="en-US" sz="2800" dirty="0"/>
          </a:p>
        </p:txBody>
      </p:sp>
    </p:spTree>
    <p:extLst>
      <p:ext uri="{BB962C8B-B14F-4D97-AF65-F5344CB8AC3E}">
        <p14:creationId xmlns:p14="http://schemas.microsoft.com/office/powerpoint/2010/main" val="197040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9714"/>
          </a:xfrm>
        </p:spPr>
        <p:txBody>
          <a:bodyPr/>
          <a:lstStyle/>
          <a:p>
            <a:r>
              <a:rPr lang="en-US" dirty="0"/>
              <a:t>CSS Text</a:t>
            </a:r>
          </a:p>
        </p:txBody>
      </p:sp>
      <p:graphicFrame>
        <p:nvGraphicFramePr>
          <p:cNvPr id="4" name="Table 3"/>
          <p:cNvGraphicFramePr>
            <a:graphicFrameLocks noGrp="1"/>
          </p:cNvGraphicFramePr>
          <p:nvPr>
            <p:extLst>
              <p:ext uri="{D42A27DB-BD31-4B8C-83A1-F6EECF244321}">
                <p14:modId xmlns:p14="http://schemas.microsoft.com/office/powerpoint/2010/main" val="1551766873"/>
              </p:ext>
            </p:extLst>
          </p:nvPr>
        </p:nvGraphicFramePr>
        <p:xfrm>
          <a:off x="611560" y="754333"/>
          <a:ext cx="8075239" cy="6000180"/>
        </p:xfrm>
        <a:graphic>
          <a:graphicData uri="http://schemas.openxmlformats.org/drawingml/2006/table">
            <a:tbl>
              <a:tblPr/>
              <a:tblGrid>
                <a:gridCol w="1611118">
                  <a:extLst>
                    <a:ext uri="{9D8B030D-6E8A-4147-A177-3AD203B41FA5}">
                      <a16:colId xmlns:a16="http://schemas.microsoft.com/office/drawing/2014/main" val="20000"/>
                    </a:ext>
                  </a:extLst>
                </a:gridCol>
                <a:gridCol w="6464121">
                  <a:extLst>
                    <a:ext uri="{9D8B030D-6E8A-4147-A177-3AD203B41FA5}">
                      <a16:colId xmlns:a16="http://schemas.microsoft.com/office/drawing/2014/main" val="20001"/>
                    </a:ext>
                  </a:extLst>
                </a:gridCol>
              </a:tblGrid>
              <a:tr h="345249">
                <a:tc>
                  <a:txBody>
                    <a:bodyPr/>
                    <a:lstStyle/>
                    <a:p>
                      <a:pPr algn="l" fontAlgn="t"/>
                      <a:r>
                        <a:rPr lang="en-US" sz="1600">
                          <a:effectLst/>
                        </a:rPr>
                        <a:t>Property</a:t>
                      </a: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5249">
                <a:tc>
                  <a:txBody>
                    <a:bodyPr/>
                    <a:lstStyle/>
                    <a:p>
                      <a:pPr algn="l" fontAlgn="t"/>
                      <a:r>
                        <a:rPr lang="en-US" sz="1600">
                          <a:effectLst/>
                          <a:hlinkClick r:id="rId3"/>
                        </a:rPr>
                        <a:t>color</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Sets the color of text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45249">
                <a:tc>
                  <a:txBody>
                    <a:bodyPr/>
                    <a:lstStyle/>
                    <a:p>
                      <a:pPr algn="l" fontAlgn="t"/>
                      <a:r>
                        <a:rPr lang="en-US" sz="1600">
                          <a:effectLst/>
                          <a:hlinkClick r:id="rId4"/>
                        </a:rPr>
                        <a:t>direction</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text direction/writing direction</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5249">
                <a:tc>
                  <a:txBody>
                    <a:bodyPr/>
                    <a:lstStyle/>
                    <a:p>
                      <a:pPr algn="l" fontAlgn="t"/>
                      <a:r>
                        <a:rPr lang="en-US" sz="1600">
                          <a:effectLst/>
                          <a:hlinkClick r:id="rId5"/>
                        </a:rPr>
                        <a:t>letter-spacing</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Increases or decreases the space between characters in a text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45249">
                <a:tc>
                  <a:txBody>
                    <a:bodyPr/>
                    <a:lstStyle/>
                    <a:p>
                      <a:pPr algn="l" fontAlgn="t"/>
                      <a:r>
                        <a:rPr lang="en-US" sz="1600" dirty="0">
                          <a:effectLst/>
                          <a:hlinkClick r:id="rId6"/>
                        </a:rPr>
                        <a:t>line-height</a:t>
                      </a:r>
                      <a:endParaRPr lang="en-US" sz="1600" dirty="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Sets the line height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5249">
                <a:tc>
                  <a:txBody>
                    <a:bodyPr/>
                    <a:lstStyle/>
                    <a:p>
                      <a:pPr algn="l" fontAlgn="t"/>
                      <a:r>
                        <a:rPr lang="en-US" sz="1600">
                          <a:effectLst/>
                          <a:hlinkClick r:id="rId7"/>
                        </a:rPr>
                        <a:t>text-align</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the horizontal alignment of text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345249">
                <a:tc>
                  <a:txBody>
                    <a:bodyPr/>
                    <a:lstStyle/>
                    <a:p>
                      <a:pPr algn="l" fontAlgn="t"/>
                      <a:r>
                        <a:rPr lang="en-US" sz="1600" dirty="0">
                          <a:effectLst/>
                          <a:hlinkClick r:id="rId8"/>
                        </a:rPr>
                        <a:t>text-decoration</a:t>
                      </a:r>
                      <a:endParaRPr lang="en-US" sz="1600" dirty="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decoration added to text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5249">
                <a:tc>
                  <a:txBody>
                    <a:bodyPr/>
                    <a:lstStyle/>
                    <a:p>
                      <a:pPr algn="l" fontAlgn="t"/>
                      <a:r>
                        <a:rPr lang="en-US" sz="1600">
                          <a:effectLst/>
                          <a:hlinkClick r:id="rId9"/>
                        </a:rPr>
                        <a:t>text-indent</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rPr>
                        <a:t>Specifies the indentation of the first line in a text-block</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45249">
                <a:tc>
                  <a:txBody>
                    <a:bodyPr/>
                    <a:lstStyle/>
                    <a:p>
                      <a:pPr algn="l" fontAlgn="t"/>
                      <a:r>
                        <a:rPr lang="en-US" sz="1600">
                          <a:effectLst/>
                          <a:hlinkClick r:id="rId10"/>
                        </a:rPr>
                        <a:t>text-shadow</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shadow effect added to text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45249">
                <a:tc>
                  <a:txBody>
                    <a:bodyPr/>
                    <a:lstStyle/>
                    <a:p>
                      <a:pPr algn="l" fontAlgn="t"/>
                      <a:r>
                        <a:rPr lang="en-US" sz="1600">
                          <a:effectLst/>
                          <a:hlinkClick r:id="rId11"/>
                        </a:rPr>
                        <a:t>text-transform</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Controls the capitalization of text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r h="345249">
                <a:tc>
                  <a:txBody>
                    <a:bodyPr/>
                    <a:lstStyle/>
                    <a:p>
                      <a:pPr algn="l" fontAlgn="t"/>
                      <a:r>
                        <a:rPr lang="en-US" sz="1600">
                          <a:effectLst/>
                          <a:hlinkClick r:id="rId12"/>
                        </a:rPr>
                        <a:t>text-overflow</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how overflowed content that is not displayed should be signaled to the user</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43934">
                <a:tc>
                  <a:txBody>
                    <a:bodyPr/>
                    <a:lstStyle/>
                    <a:p>
                      <a:pPr algn="l" fontAlgn="t"/>
                      <a:r>
                        <a:rPr lang="en-US" sz="1600">
                          <a:effectLst/>
                          <a:hlinkClick r:id="rId13"/>
                        </a:rPr>
                        <a:t>unicode-bidi</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Used together with the </a:t>
                      </a:r>
                      <a:r>
                        <a:rPr lang="en-US" sz="1600">
                          <a:effectLst/>
                          <a:hlinkClick r:id="rId4"/>
                        </a:rPr>
                        <a:t>direction</a:t>
                      </a:r>
                      <a:r>
                        <a:rPr lang="en-US" sz="1600">
                          <a:effectLst/>
                        </a:rPr>
                        <a:t> property to set or return whether the text should be overridden to support multiple languages in the same document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11"/>
                  </a:ext>
                </a:extLst>
              </a:tr>
              <a:tr h="345249">
                <a:tc>
                  <a:txBody>
                    <a:bodyPr/>
                    <a:lstStyle/>
                    <a:p>
                      <a:pPr algn="l" fontAlgn="t"/>
                      <a:r>
                        <a:rPr lang="en-US" sz="1600">
                          <a:effectLst/>
                          <a:hlinkClick r:id="rId14"/>
                        </a:rPr>
                        <a:t>vertical-align</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Sets the vertical alignment of an element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45249">
                <a:tc>
                  <a:txBody>
                    <a:bodyPr/>
                    <a:lstStyle/>
                    <a:p>
                      <a:pPr algn="l" fontAlgn="t"/>
                      <a:r>
                        <a:rPr lang="en-US" sz="1600">
                          <a:effectLst/>
                          <a:hlinkClick r:id="rId15"/>
                        </a:rPr>
                        <a:t>white-space</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how white-space inside an element is handled</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13"/>
                  </a:ext>
                </a:extLst>
              </a:tr>
              <a:tr h="345249">
                <a:tc>
                  <a:txBody>
                    <a:bodyPr/>
                    <a:lstStyle/>
                    <a:p>
                      <a:pPr algn="l" fontAlgn="t"/>
                      <a:r>
                        <a:rPr lang="en-US" sz="1600">
                          <a:effectLst/>
                          <a:hlinkClick r:id="rId16"/>
                        </a:rPr>
                        <a:t>word-spacing</a:t>
                      </a:r>
                      <a:endParaRPr lang="en-US" sz="1600">
                        <a:effectLst/>
                      </a:endParaRPr>
                    </a:p>
                  </a:txBody>
                  <a:tcPr marL="12366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Increases or decreases the space between words in a text</a:t>
                      </a:r>
                    </a:p>
                  </a:txBody>
                  <a:tcPr marL="61830" marR="61830" marT="61830" marB="6183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364463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Fonts</a:t>
            </a:r>
          </a:p>
        </p:txBody>
      </p:sp>
      <p:graphicFrame>
        <p:nvGraphicFramePr>
          <p:cNvPr id="4" name="Table 3"/>
          <p:cNvGraphicFramePr>
            <a:graphicFrameLocks noGrp="1"/>
          </p:cNvGraphicFramePr>
          <p:nvPr>
            <p:extLst>
              <p:ext uri="{D42A27DB-BD31-4B8C-83A1-F6EECF244321}">
                <p14:modId xmlns:p14="http://schemas.microsoft.com/office/powerpoint/2010/main" val="1213164409"/>
              </p:ext>
            </p:extLst>
          </p:nvPr>
        </p:nvGraphicFramePr>
        <p:xfrm>
          <a:off x="611560" y="1124744"/>
          <a:ext cx="8075240" cy="4185376"/>
        </p:xfrm>
        <a:graphic>
          <a:graphicData uri="http://schemas.openxmlformats.org/drawingml/2006/table">
            <a:tbl>
              <a:tblPr/>
              <a:tblGrid>
                <a:gridCol w="2013898">
                  <a:extLst>
                    <a:ext uri="{9D8B030D-6E8A-4147-A177-3AD203B41FA5}">
                      <a16:colId xmlns:a16="http://schemas.microsoft.com/office/drawing/2014/main" val="20000"/>
                    </a:ext>
                  </a:extLst>
                </a:gridCol>
                <a:gridCol w="6061342">
                  <a:extLst>
                    <a:ext uri="{9D8B030D-6E8A-4147-A177-3AD203B41FA5}">
                      <a16:colId xmlns:a16="http://schemas.microsoft.com/office/drawing/2014/main" val="20001"/>
                    </a:ext>
                  </a:extLst>
                </a:gridCol>
              </a:tblGrid>
              <a:tr h="579425">
                <a:tc>
                  <a:txBody>
                    <a:bodyPr/>
                    <a:lstStyle/>
                    <a:p>
                      <a:pPr algn="l" fontAlgn="t"/>
                      <a:r>
                        <a:rPr lang="en-US" sz="1800">
                          <a:effectLst/>
                        </a:rPr>
                        <a:t>Property</a:t>
                      </a: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79425">
                <a:tc>
                  <a:txBody>
                    <a:bodyPr/>
                    <a:lstStyle/>
                    <a:p>
                      <a:pPr algn="l" fontAlgn="t"/>
                      <a:r>
                        <a:rPr lang="en-US" sz="1800">
                          <a:effectLst/>
                          <a:hlinkClick r:id="rId3"/>
                        </a:rPr>
                        <a:t>font</a:t>
                      </a:r>
                      <a:endParaRPr lang="en-US" sz="180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Sets all the font properties in one declaration</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579425">
                <a:tc>
                  <a:txBody>
                    <a:bodyPr/>
                    <a:lstStyle/>
                    <a:p>
                      <a:pPr algn="l" fontAlgn="t"/>
                      <a:r>
                        <a:rPr lang="en-US" sz="1800" dirty="0">
                          <a:effectLst/>
                          <a:hlinkClick r:id="rId4"/>
                        </a:rPr>
                        <a:t>font-family</a:t>
                      </a:r>
                      <a:endParaRPr lang="en-US" sz="1800" dirty="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Specifies the font family for text</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79425">
                <a:tc>
                  <a:txBody>
                    <a:bodyPr/>
                    <a:lstStyle/>
                    <a:p>
                      <a:pPr algn="l" fontAlgn="t"/>
                      <a:r>
                        <a:rPr lang="en-US" sz="1800">
                          <a:effectLst/>
                          <a:hlinkClick r:id="rId5"/>
                        </a:rPr>
                        <a:t>font-size</a:t>
                      </a:r>
                      <a:endParaRPr lang="en-US" sz="180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Specifies the font size of text</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79425">
                <a:tc>
                  <a:txBody>
                    <a:bodyPr/>
                    <a:lstStyle/>
                    <a:p>
                      <a:pPr algn="l" fontAlgn="t"/>
                      <a:r>
                        <a:rPr lang="en-US" sz="1800">
                          <a:effectLst/>
                          <a:hlinkClick r:id="rId6"/>
                        </a:rPr>
                        <a:t>font-style</a:t>
                      </a:r>
                      <a:endParaRPr lang="en-US" sz="180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Specifies the font style for text</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9425">
                <a:tc>
                  <a:txBody>
                    <a:bodyPr/>
                    <a:lstStyle/>
                    <a:p>
                      <a:pPr algn="l" fontAlgn="t"/>
                      <a:r>
                        <a:rPr lang="en-US" sz="1800">
                          <a:effectLst/>
                          <a:hlinkClick r:id="rId7"/>
                        </a:rPr>
                        <a:t>font-variant</a:t>
                      </a:r>
                      <a:endParaRPr lang="en-US" sz="180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Specifies whether or not a text should be displayed in a small-caps font</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579425">
                <a:tc>
                  <a:txBody>
                    <a:bodyPr/>
                    <a:lstStyle/>
                    <a:p>
                      <a:pPr algn="l" fontAlgn="t"/>
                      <a:r>
                        <a:rPr lang="en-US" sz="1800">
                          <a:effectLst/>
                          <a:hlinkClick r:id="rId8"/>
                        </a:rPr>
                        <a:t>font-weight</a:t>
                      </a:r>
                      <a:endParaRPr lang="en-US" sz="180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Specifies the weight of a font</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36420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Icons</a:t>
            </a:r>
          </a:p>
        </p:txBody>
      </p:sp>
      <p:sp>
        <p:nvSpPr>
          <p:cNvPr id="3" name="Content Placeholder 2"/>
          <p:cNvSpPr>
            <a:spLocks noGrp="1"/>
          </p:cNvSpPr>
          <p:nvPr>
            <p:ph sz="quarter" idx="1"/>
          </p:nvPr>
        </p:nvSpPr>
        <p:spPr/>
        <p:txBody>
          <a:bodyPr>
            <a:normAutofit lnSpcReduction="10000"/>
          </a:bodyPr>
          <a:lstStyle/>
          <a:p>
            <a:r>
              <a:rPr lang="en-US" sz="2800" dirty="0"/>
              <a:t>The simplest way to add an icon to your HTML page, is with an icon library, such as Font Awesome.</a:t>
            </a:r>
          </a:p>
          <a:p>
            <a:pPr lvl="1"/>
            <a:r>
              <a:rPr lang="en-US" sz="2000" dirty="0"/>
              <a:t> inside the &lt;head&gt; section of your HTML page:</a:t>
            </a:r>
            <a:br>
              <a:rPr lang="en-US" sz="2000" dirty="0"/>
            </a:br>
            <a:r>
              <a:rPr lang="en-US" sz="2400" dirty="0"/>
              <a:t>&lt;link </a:t>
            </a:r>
            <a:r>
              <a:rPr lang="en-US" sz="2400" dirty="0" err="1"/>
              <a:t>rel</a:t>
            </a:r>
            <a:r>
              <a:rPr lang="en-US" sz="2400" dirty="0"/>
              <a:t>="stylesheet" </a:t>
            </a:r>
            <a:r>
              <a:rPr lang="en-US" sz="2400" dirty="0" err="1"/>
              <a:t>href</a:t>
            </a:r>
            <a:r>
              <a:rPr lang="en-US" sz="2400" dirty="0"/>
              <a:t>="https://</a:t>
            </a:r>
            <a:r>
              <a:rPr lang="en-US" sz="2400" dirty="0" err="1"/>
              <a:t>cdnjs.cloudflare.com</a:t>
            </a:r>
            <a:r>
              <a:rPr lang="en-US" sz="2400" dirty="0"/>
              <a:t>/ajax/libs/font-awesome/4.7.0/</a:t>
            </a:r>
            <a:r>
              <a:rPr lang="en-US" sz="2400" dirty="0" err="1"/>
              <a:t>css</a:t>
            </a:r>
            <a:r>
              <a:rPr lang="en-US" sz="2400" dirty="0"/>
              <a:t>/font-</a:t>
            </a:r>
            <a:r>
              <a:rPr lang="en-US" sz="2400" dirty="0" err="1"/>
              <a:t>awesome.min.css</a:t>
            </a:r>
            <a:r>
              <a:rPr lang="en-US" sz="2400" dirty="0"/>
              <a:t>"&gt;</a:t>
            </a:r>
            <a:br>
              <a:rPr lang="en-US" sz="2400" dirty="0"/>
            </a:br>
            <a:r>
              <a:rPr lang="en-US" sz="2400" dirty="0"/>
              <a:t>		&lt;</a:t>
            </a:r>
            <a:r>
              <a:rPr lang="en-US" sz="2400" dirty="0" err="1"/>
              <a:t>i</a:t>
            </a:r>
            <a:r>
              <a:rPr lang="en-US" sz="2400" dirty="0"/>
              <a:t> class="fa fa-cloud"&gt;&lt;/</a:t>
            </a:r>
            <a:r>
              <a:rPr lang="en-US" sz="2400" dirty="0" err="1"/>
              <a:t>i</a:t>
            </a:r>
            <a:r>
              <a:rPr lang="en-US" sz="2400" dirty="0"/>
              <a:t>&gt;</a:t>
            </a:r>
            <a:br>
              <a:rPr lang="en-US" sz="2400" dirty="0"/>
            </a:br>
            <a:r>
              <a:rPr lang="en-US" sz="2400" dirty="0"/>
              <a:t>		&lt;</a:t>
            </a:r>
            <a:r>
              <a:rPr lang="en-US" sz="2400" dirty="0" err="1"/>
              <a:t>i</a:t>
            </a:r>
            <a:r>
              <a:rPr lang="en-US" sz="2400" dirty="0"/>
              <a:t> class="fa fa-heart"&gt;&lt;/</a:t>
            </a:r>
            <a:r>
              <a:rPr lang="en-US" sz="2400" dirty="0" err="1"/>
              <a:t>i</a:t>
            </a:r>
            <a:r>
              <a:rPr lang="en-US" sz="2400" dirty="0"/>
              <a:t>&gt;</a:t>
            </a:r>
            <a:br>
              <a:rPr lang="en-US" sz="2400" dirty="0"/>
            </a:br>
            <a:r>
              <a:rPr lang="en-US" sz="2400" dirty="0"/>
              <a:t>		&lt;</a:t>
            </a:r>
            <a:r>
              <a:rPr lang="en-US" sz="2400" dirty="0" err="1"/>
              <a:t>i</a:t>
            </a:r>
            <a:r>
              <a:rPr lang="en-US" sz="2400" dirty="0"/>
              <a:t> class="fa fa-car"&gt;&lt;/</a:t>
            </a:r>
            <a:r>
              <a:rPr lang="en-US" sz="2400" dirty="0" err="1"/>
              <a:t>i</a:t>
            </a:r>
            <a:r>
              <a:rPr lang="en-US" sz="2400" dirty="0"/>
              <a:t>&gt;</a:t>
            </a:r>
            <a:br>
              <a:rPr lang="en-US" sz="2400" dirty="0"/>
            </a:br>
            <a:r>
              <a:rPr lang="en-US" sz="2400" dirty="0"/>
              <a:t>		&lt;</a:t>
            </a:r>
            <a:r>
              <a:rPr lang="en-US" sz="2400" dirty="0" err="1"/>
              <a:t>i</a:t>
            </a:r>
            <a:r>
              <a:rPr lang="en-US" sz="2400" dirty="0"/>
              <a:t> class="fa fa-file"&gt;&lt;/</a:t>
            </a:r>
            <a:r>
              <a:rPr lang="en-US" sz="2400" dirty="0" err="1"/>
              <a:t>i</a:t>
            </a:r>
            <a:r>
              <a:rPr lang="en-US" sz="2400" dirty="0"/>
              <a:t>&gt;</a:t>
            </a:r>
            <a:br>
              <a:rPr lang="en-US" sz="2400" dirty="0"/>
            </a:br>
            <a:r>
              <a:rPr lang="en-US" sz="2400" dirty="0"/>
              <a:t>		&lt;</a:t>
            </a:r>
            <a:r>
              <a:rPr lang="en-US" sz="2400" dirty="0" err="1"/>
              <a:t>i</a:t>
            </a:r>
            <a:r>
              <a:rPr lang="en-US" sz="2400" dirty="0"/>
              <a:t> class=</a:t>
            </a:r>
            <a:r>
              <a:rPr lang="en-US" sz="2400" dirty="0" err="1"/>
              <a:t>z"fa</a:t>
            </a:r>
            <a:r>
              <a:rPr lang="en-US" sz="2400" dirty="0"/>
              <a:t> fa-bars"&gt;&lt;/</a:t>
            </a:r>
            <a:r>
              <a:rPr lang="en-US" sz="2400" dirty="0" err="1"/>
              <a:t>i</a:t>
            </a:r>
            <a:r>
              <a:rPr lang="en-US" sz="2400" dirty="0"/>
              <a:t>&gt;</a:t>
            </a:r>
          </a:p>
          <a:p>
            <a:endParaRPr lang="en-US" sz="2300" dirty="0"/>
          </a:p>
        </p:txBody>
      </p:sp>
    </p:spTree>
    <p:extLst>
      <p:ext uri="{BB962C8B-B14F-4D97-AF65-F5344CB8AC3E}">
        <p14:creationId xmlns:p14="http://schemas.microsoft.com/office/powerpoint/2010/main" val="63036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Links</a:t>
            </a:r>
          </a:p>
        </p:txBody>
      </p:sp>
      <p:sp>
        <p:nvSpPr>
          <p:cNvPr id="3" name="Content Placeholder 2"/>
          <p:cNvSpPr>
            <a:spLocks noGrp="1"/>
          </p:cNvSpPr>
          <p:nvPr>
            <p:ph sz="quarter" idx="1"/>
          </p:nvPr>
        </p:nvSpPr>
        <p:spPr/>
        <p:txBody>
          <a:bodyPr>
            <a:normAutofit fontScale="92500" lnSpcReduction="10000"/>
          </a:bodyPr>
          <a:lstStyle/>
          <a:p>
            <a:r>
              <a:rPr lang="en-US" sz="2800" dirty="0"/>
              <a:t>The four links states are:</a:t>
            </a:r>
          </a:p>
          <a:p>
            <a:r>
              <a:rPr lang="en-US" sz="2800" dirty="0" err="1"/>
              <a:t>a:link</a:t>
            </a:r>
            <a:r>
              <a:rPr lang="en-US" sz="2800" dirty="0"/>
              <a:t> - a normal, unvisited link</a:t>
            </a:r>
          </a:p>
          <a:p>
            <a:r>
              <a:rPr lang="en-US" sz="2800" dirty="0" err="1"/>
              <a:t>a:visited</a:t>
            </a:r>
            <a:r>
              <a:rPr lang="en-US" sz="2800" dirty="0"/>
              <a:t> - a link the user has visited</a:t>
            </a:r>
          </a:p>
          <a:p>
            <a:r>
              <a:rPr lang="en-US" sz="2800" dirty="0" err="1"/>
              <a:t>a:hover</a:t>
            </a:r>
            <a:r>
              <a:rPr lang="en-US" sz="2800" dirty="0"/>
              <a:t> - a link when the user </a:t>
            </a:r>
            <a:r>
              <a:rPr lang="en-US" sz="2800" dirty="0" err="1"/>
              <a:t>mouses</a:t>
            </a:r>
            <a:r>
              <a:rPr lang="en-US" sz="2800" dirty="0"/>
              <a:t> over it</a:t>
            </a:r>
          </a:p>
          <a:p>
            <a:r>
              <a:rPr lang="en-US" sz="2800" dirty="0" err="1"/>
              <a:t>a:active</a:t>
            </a:r>
            <a:r>
              <a:rPr lang="en-US" sz="2800" dirty="0"/>
              <a:t> - a link the moment it is clicked</a:t>
            </a:r>
            <a:br>
              <a:rPr lang="en-US" sz="2800" dirty="0"/>
            </a:br>
            <a:br>
              <a:rPr lang="en-US" sz="2800" dirty="0"/>
            </a:br>
            <a:r>
              <a:rPr lang="en-US" sz="2800" dirty="0"/>
              <a:t>When setting the style for several link states, there are some order rules:</a:t>
            </a:r>
            <a:br>
              <a:rPr lang="en-US" sz="2800" dirty="0"/>
            </a:br>
            <a:endParaRPr lang="en-US" sz="2800" dirty="0"/>
          </a:p>
          <a:p>
            <a:r>
              <a:rPr lang="en-US" sz="2800" dirty="0" err="1"/>
              <a:t>a:hover</a:t>
            </a:r>
            <a:r>
              <a:rPr lang="en-US" sz="2800" dirty="0"/>
              <a:t> MUST come after </a:t>
            </a:r>
            <a:r>
              <a:rPr lang="en-US" sz="2800" dirty="0" err="1"/>
              <a:t>a:link</a:t>
            </a:r>
            <a:r>
              <a:rPr lang="en-US" sz="2800" dirty="0"/>
              <a:t> and </a:t>
            </a:r>
            <a:r>
              <a:rPr lang="en-US" sz="2800" dirty="0" err="1"/>
              <a:t>a:visited</a:t>
            </a:r>
            <a:endParaRPr lang="en-US" sz="2800" dirty="0"/>
          </a:p>
          <a:p>
            <a:r>
              <a:rPr lang="en-US" sz="2800" dirty="0" err="1"/>
              <a:t>a:active</a:t>
            </a:r>
            <a:r>
              <a:rPr lang="en-US" sz="2800" dirty="0"/>
              <a:t> MUST come after </a:t>
            </a:r>
            <a:r>
              <a:rPr lang="en-US" sz="2800" dirty="0" err="1"/>
              <a:t>a:hover</a:t>
            </a:r>
            <a:endParaRPr lang="en-US" sz="2800" dirty="0"/>
          </a:p>
          <a:p>
            <a:endParaRPr lang="en-US" sz="2800" dirty="0"/>
          </a:p>
        </p:txBody>
      </p:sp>
    </p:spTree>
    <p:extLst>
      <p:ext uri="{BB962C8B-B14F-4D97-AF65-F5344CB8AC3E}">
        <p14:creationId xmlns:p14="http://schemas.microsoft.com/office/powerpoint/2010/main" val="188914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Helps the designer to create a standard set of commands</a:t>
            </a:r>
          </a:p>
          <a:p>
            <a:r>
              <a:rPr lang="en-US" sz="2400" dirty="0"/>
              <a:t>Apply uniform look and feel</a:t>
            </a:r>
          </a:p>
          <a:p>
            <a:r>
              <a:rPr lang="en-US" sz="2400" dirty="0"/>
              <a:t>Gives more control to the user over their design and content layout</a:t>
            </a:r>
          </a:p>
          <a:p>
            <a:r>
              <a:rPr lang="en-US" sz="2400" dirty="0"/>
              <a:t>User can add style (fonts, colors, spacing, size. links) to web documents</a:t>
            </a:r>
          </a:p>
          <a:p>
            <a:r>
              <a:rPr lang="en-US" sz="2400" dirty="0"/>
              <a:t>ID selector</a:t>
            </a:r>
          </a:p>
          <a:p>
            <a:r>
              <a:rPr lang="en-US" sz="2400" dirty="0"/>
              <a:t>CLASS selector</a:t>
            </a:r>
          </a:p>
          <a:p>
            <a:r>
              <a:rPr lang="en-US" sz="2200" dirty="0"/>
              <a:t>. </a:t>
            </a:r>
          </a:p>
          <a:p>
            <a:endParaRPr lang="en-US" sz="2200" dirty="0"/>
          </a:p>
          <a:p>
            <a:endParaRPr lang="en-US" sz="2200" dirty="0">
              <a:effectLst/>
            </a:endParaRPr>
          </a:p>
        </p:txBody>
      </p:sp>
      <p:sp>
        <p:nvSpPr>
          <p:cNvPr id="3" name="Title 2"/>
          <p:cNvSpPr>
            <a:spLocks noGrp="1"/>
          </p:cNvSpPr>
          <p:nvPr>
            <p:ph type="title"/>
          </p:nvPr>
        </p:nvSpPr>
        <p:spPr/>
        <p:txBody>
          <a:bodyPr/>
          <a:lstStyle/>
          <a:p>
            <a:r>
              <a:rPr lang="en-US" dirty="0"/>
              <a:t>What</a:t>
            </a:r>
          </a:p>
        </p:txBody>
      </p:sp>
    </p:spTree>
    <p:extLst>
      <p:ext uri="{BB962C8B-B14F-4D97-AF65-F5344CB8AC3E}">
        <p14:creationId xmlns:p14="http://schemas.microsoft.com/office/powerpoint/2010/main" val="1473076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586541"/>
          </a:xfrm>
        </p:spPr>
        <p:txBody>
          <a:bodyPr/>
          <a:lstStyle/>
          <a:p>
            <a:r>
              <a:rPr lang="en-US" dirty="0"/>
              <a:t>CSS Lists</a:t>
            </a:r>
          </a:p>
        </p:txBody>
      </p:sp>
      <p:sp>
        <p:nvSpPr>
          <p:cNvPr id="3" name="Content Placeholder 2"/>
          <p:cNvSpPr>
            <a:spLocks noGrp="1"/>
          </p:cNvSpPr>
          <p:nvPr>
            <p:ph sz="quarter" idx="1"/>
          </p:nvPr>
        </p:nvSpPr>
        <p:spPr>
          <a:xfrm>
            <a:off x="611560" y="559157"/>
            <a:ext cx="8075240" cy="2365787"/>
          </a:xfrm>
        </p:spPr>
        <p:txBody>
          <a:bodyPr>
            <a:noAutofit/>
          </a:bodyPr>
          <a:lstStyle/>
          <a:p>
            <a:pPr marL="0" indent="0">
              <a:buNone/>
            </a:pPr>
            <a:r>
              <a:rPr lang="en-US" sz="1800" b="1" dirty="0"/>
              <a:t>The CSS list properties allow you to:</a:t>
            </a:r>
          </a:p>
          <a:p>
            <a:r>
              <a:rPr lang="en-US" sz="1800" dirty="0"/>
              <a:t>Set different list item markers for ordered lists</a:t>
            </a:r>
          </a:p>
          <a:p>
            <a:r>
              <a:rPr lang="en-US" sz="1800" dirty="0"/>
              <a:t>Set different list item markers for unordered lists</a:t>
            </a:r>
          </a:p>
          <a:p>
            <a:r>
              <a:rPr lang="en-US" sz="1800" dirty="0"/>
              <a:t>Set an image as the list item marker</a:t>
            </a:r>
          </a:p>
          <a:p>
            <a:r>
              <a:rPr lang="en-US" sz="1800" dirty="0"/>
              <a:t>Add background colors to lists and list items</a:t>
            </a:r>
          </a:p>
          <a:p>
            <a:r>
              <a:rPr lang="en-US" sz="1800" dirty="0"/>
              <a:t>We can also style lists with colors, to make them look a little more interesting.</a:t>
            </a:r>
          </a:p>
          <a:p>
            <a:pPr lvl="1"/>
            <a:r>
              <a:rPr lang="en-US" sz="1600" dirty="0"/>
              <a:t>Anything added to the &lt;</a:t>
            </a:r>
            <a:r>
              <a:rPr lang="en-US" sz="1600" dirty="0" err="1"/>
              <a:t>ol</a:t>
            </a:r>
            <a:r>
              <a:rPr lang="en-US" sz="1600" dirty="0"/>
              <a:t>&gt; or &lt;</a:t>
            </a:r>
            <a:r>
              <a:rPr lang="en-US" sz="1600" dirty="0" err="1"/>
              <a:t>ul</a:t>
            </a:r>
            <a:r>
              <a:rPr lang="en-US" sz="1600" dirty="0"/>
              <a:t>&gt; tag, affects the entire list, while properties added to the &lt;li&gt; tag will affect the individual list items:</a:t>
            </a:r>
          </a:p>
          <a:p>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998493416"/>
              </p:ext>
            </p:extLst>
          </p:nvPr>
        </p:nvGraphicFramePr>
        <p:xfrm>
          <a:off x="755576" y="3401189"/>
          <a:ext cx="7931224" cy="2980139"/>
        </p:xfrm>
        <a:graphic>
          <a:graphicData uri="http://schemas.openxmlformats.org/drawingml/2006/table">
            <a:tbl>
              <a:tblPr/>
              <a:tblGrid>
                <a:gridCol w="1582385">
                  <a:extLst>
                    <a:ext uri="{9D8B030D-6E8A-4147-A177-3AD203B41FA5}">
                      <a16:colId xmlns:a16="http://schemas.microsoft.com/office/drawing/2014/main" val="20000"/>
                    </a:ext>
                  </a:extLst>
                </a:gridCol>
                <a:gridCol w="6348839">
                  <a:extLst>
                    <a:ext uri="{9D8B030D-6E8A-4147-A177-3AD203B41FA5}">
                      <a16:colId xmlns:a16="http://schemas.microsoft.com/office/drawing/2014/main" val="20001"/>
                    </a:ext>
                  </a:extLst>
                </a:gridCol>
              </a:tblGrid>
              <a:tr h="520829">
                <a:tc>
                  <a:txBody>
                    <a:bodyPr/>
                    <a:lstStyle/>
                    <a:p>
                      <a:pPr algn="l" fontAlgn="t"/>
                      <a:r>
                        <a:rPr lang="en-US" sz="1800">
                          <a:effectLst/>
                        </a:rPr>
                        <a:t>Property</a:t>
                      </a: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0829">
                <a:tc>
                  <a:txBody>
                    <a:bodyPr/>
                    <a:lstStyle/>
                    <a:p>
                      <a:pPr algn="l" fontAlgn="t"/>
                      <a:r>
                        <a:rPr lang="en-US" sz="1800" dirty="0">
                          <a:effectLst/>
                          <a:hlinkClick r:id="rId3"/>
                        </a:rPr>
                        <a:t>list-style</a:t>
                      </a:r>
                      <a:endParaRPr lang="en-US" sz="1800" dirty="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Sets all the properties for a list in one declaration</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520829">
                <a:tc>
                  <a:txBody>
                    <a:bodyPr/>
                    <a:lstStyle/>
                    <a:p>
                      <a:pPr algn="l" fontAlgn="t"/>
                      <a:r>
                        <a:rPr lang="en-US" sz="1800">
                          <a:effectLst/>
                          <a:hlinkClick r:id="rId4"/>
                        </a:rPr>
                        <a:t>list-style-image</a:t>
                      </a:r>
                      <a:endParaRPr lang="en-US" sz="180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Specifies an image as the list-item marker</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9153">
                <a:tc>
                  <a:txBody>
                    <a:bodyPr/>
                    <a:lstStyle/>
                    <a:p>
                      <a:pPr algn="l" fontAlgn="t"/>
                      <a:r>
                        <a:rPr lang="en-US" sz="1800">
                          <a:effectLst/>
                          <a:hlinkClick r:id="rId5"/>
                        </a:rPr>
                        <a:t>list-style-position</a:t>
                      </a:r>
                      <a:endParaRPr lang="en-US" sz="180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Specifies if the list-item markers should appear inside or outside the content flow</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20829">
                <a:tc>
                  <a:txBody>
                    <a:bodyPr/>
                    <a:lstStyle/>
                    <a:p>
                      <a:pPr algn="l" fontAlgn="t"/>
                      <a:r>
                        <a:rPr lang="en-US" sz="1800">
                          <a:effectLst/>
                          <a:hlinkClick r:id="rId6"/>
                        </a:rPr>
                        <a:t>list-style-type</a:t>
                      </a:r>
                      <a:endParaRPr lang="en-US" sz="1800">
                        <a:effectLst/>
                      </a:endParaRPr>
                    </a:p>
                  </a:txBody>
                  <a:tcPr marL="160187"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Specifies the type of list-item marker</a:t>
                      </a:r>
                    </a:p>
                  </a:txBody>
                  <a:tcPr marL="80093" marR="80093" marT="80093" marB="8009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9393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3"/>
            <a:ext cx="8229600" cy="586541"/>
          </a:xfrm>
        </p:spPr>
        <p:txBody>
          <a:bodyPr/>
          <a:lstStyle/>
          <a:p>
            <a:r>
              <a:rPr lang="en-US"/>
              <a:t>CSS Tables</a:t>
            </a:r>
            <a:endParaRPr lang="en-US" dirty="0"/>
          </a:p>
        </p:txBody>
      </p:sp>
      <p:sp>
        <p:nvSpPr>
          <p:cNvPr id="6" name="Content Placeholder 2"/>
          <p:cNvSpPr>
            <a:spLocks noGrp="1"/>
          </p:cNvSpPr>
          <p:nvPr>
            <p:ph sz="quarter" idx="1"/>
          </p:nvPr>
        </p:nvSpPr>
        <p:spPr>
          <a:xfrm>
            <a:off x="611560" y="559157"/>
            <a:ext cx="8075240" cy="6110203"/>
          </a:xfrm>
        </p:spPr>
        <p:txBody>
          <a:bodyPr>
            <a:noAutofit/>
          </a:bodyPr>
          <a:lstStyle/>
          <a:p>
            <a:r>
              <a:rPr lang="en-US" sz="1800" dirty="0"/>
              <a:t>Border</a:t>
            </a:r>
          </a:p>
          <a:p>
            <a:r>
              <a:rPr lang="en-US" sz="1800" dirty="0"/>
              <a:t>Border-collapse</a:t>
            </a:r>
          </a:p>
          <a:p>
            <a:r>
              <a:rPr lang="en-US" sz="1800" dirty="0"/>
              <a:t>Width / height</a:t>
            </a:r>
          </a:p>
          <a:p>
            <a:r>
              <a:rPr lang="en-US" sz="1800" dirty="0"/>
              <a:t>text-align</a:t>
            </a:r>
          </a:p>
          <a:p>
            <a:r>
              <a:rPr lang="en-US" sz="1800" dirty="0"/>
              <a:t>Vertical-align</a:t>
            </a:r>
          </a:p>
          <a:p>
            <a:r>
              <a:rPr lang="en-US" sz="1800" dirty="0"/>
              <a:t>Padding</a:t>
            </a:r>
          </a:p>
          <a:p>
            <a:r>
              <a:rPr lang="en-US" sz="1800" dirty="0" err="1"/>
              <a:t>tr:hover</a:t>
            </a:r>
            <a:r>
              <a:rPr lang="en-US" sz="1800" dirty="0"/>
              <a:t> {background-color: #f5f5f5}</a:t>
            </a:r>
          </a:p>
          <a:p>
            <a:r>
              <a:rPr lang="en-US" sz="1800" dirty="0"/>
              <a:t>For zebra-striped tables, use the nth-child() selector and add a background-color to all even (or odd) table rows:</a:t>
            </a:r>
          </a:p>
          <a:p>
            <a:pPr lvl="1"/>
            <a:r>
              <a:rPr lang="en-US" sz="1400" dirty="0" err="1">
                <a:solidFill>
                  <a:srgbClr val="A52A2A"/>
                </a:solidFill>
                <a:latin typeface="Consolas" charset="0"/>
              </a:rPr>
              <a:t>tr:nth-child</a:t>
            </a:r>
            <a:r>
              <a:rPr lang="en-US" sz="1400" dirty="0">
                <a:solidFill>
                  <a:srgbClr val="A52A2A"/>
                </a:solidFill>
                <a:latin typeface="Consolas" charset="0"/>
              </a:rPr>
              <a:t>(even) </a:t>
            </a:r>
            <a:r>
              <a:rPr lang="en-US" sz="1400" dirty="0">
                <a:solidFill>
                  <a:srgbClr val="000000"/>
                </a:solidFill>
                <a:latin typeface="Consolas" charset="0"/>
              </a:rPr>
              <a:t>{</a:t>
            </a:r>
            <a:r>
              <a:rPr lang="en-US" sz="1400" dirty="0">
                <a:solidFill>
                  <a:srgbClr val="FF0000"/>
                </a:solidFill>
                <a:latin typeface="Consolas" charset="0"/>
              </a:rPr>
              <a:t>background-color</a:t>
            </a:r>
            <a:r>
              <a:rPr lang="en-US" sz="1400" dirty="0">
                <a:solidFill>
                  <a:srgbClr val="000000"/>
                </a:solidFill>
                <a:latin typeface="Consolas" charset="0"/>
              </a:rPr>
              <a:t>:</a:t>
            </a:r>
            <a:r>
              <a:rPr lang="en-US" sz="1400" dirty="0">
                <a:solidFill>
                  <a:srgbClr val="0000CD"/>
                </a:solidFill>
                <a:latin typeface="Consolas" charset="0"/>
              </a:rPr>
              <a:t> #f2f2f2</a:t>
            </a:r>
            <a:r>
              <a:rPr lang="en-US" sz="1400" dirty="0">
                <a:solidFill>
                  <a:srgbClr val="000000"/>
                </a:solidFill>
                <a:latin typeface="Consolas" charset="0"/>
              </a:rPr>
              <a:t>}</a:t>
            </a:r>
            <a:br>
              <a:rPr lang="en-US" sz="1400" dirty="0"/>
            </a:br>
            <a:endParaRPr lang="en-US" sz="1400" dirty="0"/>
          </a:p>
          <a:p>
            <a:r>
              <a:rPr lang="en-US" sz="1800" dirty="0"/>
              <a:t>A responsive table will display a horizontal scroll bar if the screen is too small to display the full content:</a:t>
            </a:r>
          </a:p>
          <a:p>
            <a:pPr lvl="1"/>
            <a:r>
              <a:rPr lang="en-US" sz="1400" dirty="0">
                <a:solidFill>
                  <a:srgbClr val="000000"/>
                </a:solidFill>
                <a:latin typeface="Verdana" charset="0"/>
              </a:rPr>
              <a:t>Add a container element (like &lt;div&gt;) with </a:t>
            </a:r>
            <a:r>
              <a:rPr lang="en-US" sz="1400" dirty="0" err="1"/>
              <a:t>overflow-x:auto</a:t>
            </a:r>
            <a:r>
              <a:rPr lang="en-US" sz="1400" dirty="0">
                <a:solidFill>
                  <a:srgbClr val="000000"/>
                </a:solidFill>
                <a:latin typeface="Verdana" charset="0"/>
              </a:rPr>
              <a:t> around the &lt;table&gt; element to make it responsive:</a:t>
            </a:r>
            <a:endParaRPr lang="en-US" sz="1400" dirty="0"/>
          </a:p>
          <a:p>
            <a:endParaRPr lang="en-US" sz="1800" dirty="0"/>
          </a:p>
        </p:txBody>
      </p:sp>
    </p:spTree>
    <p:extLst>
      <p:ext uri="{BB962C8B-B14F-4D97-AF65-F5344CB8AC3E}">
        <p14:creationId xmlns:p14="http://schemas.microsoft.com/office/powerpoint/2010/main" val="307843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Display</a:t>
            </a:r>
          </a:p>
        </p:txBody>
      </p:sp>
      <p:sp>
        <p:nvSpPr>
          <p:cNvPr id="3" name="Content Placeholder 2"/>
          <p:cNvSpPr>
            <a:spLocks noGrp="1"/>
          </p:cNvSpPr>
          <p:nvPr>
            <p:ph sz="quarter" idx="1"/>
          </p:nvPr>
        </p:nvSpPr>
        <p:spPr/>
        <p:txBody>
          <a:bodyPr>
            <a:normAutofit/>
          </a:bodyPr>
          <a:lstStyle/>
          <a:p>
            <a:pPr>
              <a:lnSpc>
                <a:spcPct val="90000"/>
              </a:lnSpc>
            </a:pPr>
            <a:r>
              <a:rPr lang="en-US" sz="2800" dirty="0"/>
              <a:t>The display property is the most important CSS property for controlling layout.</a:t>
            </a:r>
          </a:p>
          <a:p>
            <a:pPr>
              <a:lnSpc>
                <a:spcPct val="90000"/>
              </a:lnSpc>
            </a:pPr>
            <a:r>
              <a:rPr lang="en-US" sz="2400" dirty="0"/>
              <a:t>The default display value for most elements is block or inline.</a:t>
            </a:r>
          </a:p>
          <a:p>
            <a:pPr>
              <a:lnSpc>
                <a:spcPct val="90000"/>
              </a:lnSpc>
            </a:pPr>
            <a:r>
              <a:rPr lang="en-US" sz="2400" dirty="0"/>
              <a:t>display: none; is commonly used with JavaScript to hide and show elements without deleting and recreating them.</a:t>
            </a:r>
          </a:p>
          <a:p>
            <a:r>
              <a:rPr lang="en-US" sz="2400" dirty="0" err="1"/>
              <a:t>visibility:hidden</a:t>
            </a:r>
            <a:r>
              <a:rPr lang="en-US" sz="2400" dirty="0"/>
              <a:t>; also hides an element.</a:t>
            </a:r>
          </a:p>
          <a:p>
            <a:pPr lvl="1"/>
            <a:r>
              <a:rPr lang="en-US" sz="2000" dirty="0"/>
              <a:t>However, the element will still take up the same space as before. The element will be hidden, but still affect the layout:</a:t>
            </a:r>
          </a:p>
          <a:p>
            <a:pPr>
              <a:lnSpc>
                <a:spcPct val="90000"/>
              </a:lnSpc>
            </a:pPr>
            <a:endParaRPr lang="en-US" sz="2300" dirty="0"/>
          </a:p>
        </p:txBody>
      </p:sp>
    </p:spTree>
    <p:extLst>
      <p:ext uri="{BB962C8B-B14F-4D97-AF65-F5344CB8AC3E}">
        <p14:creationId xmlns:p14="http://schemas.microsoft.com/office/powerpoint/2010/main" val="144739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a:t>
            </a:r>
          </a:p>
        </p:txBody>
      </p:sp>
      <p:sp>
        <p:nvSpPr>
          <p:cNvPr id="3" name="Content Placeholder 2"/>
          <p:cNvSpPr>
            <a:spLocks noGrp="1"/>
          </p:cNvSpPr>
          <p:nvPr>
            <p:ph sz="quarter" idx="1"/>
          </p:nvPr>
        </p:nvSpPr>
        <p:spPr/>
        <p:txBody>
          <a:bodyPr>
            <a:normAutofit fontScale="70000" lnSpcReduction="20000"/>
          </a:bodyPr>
          <a:lstStyle/>
          <a:p>
            <a:r>
              <a:rPr lang="en-US" sz="2800" dirty="0"/>
              <a:t>There are four different position values:</a:t>
            </a:r>
          </a:p>
          <a:p>
            <a:pPr lvl="1"/>
            <a:r>
              <a:rPr lang="en-US" sz="2400" dirty="0"/>
              <a:t>static</a:t>
            </a:r>
          </a:p>
          <a:p>
            <a:pPr lvl="1"/>
            <a:r>
              <a:rPr lang="en-US" sz="2400" dirty="0"/>
              <a:t>relative</a:t>
            </a:r>
          </a:p>
          <a:p>
            <a:pPr lvl="1"/>
            <a:r>
              <a:rPr lang="en-US" sz="2400" dirty="0"/>
              <a:t>fixed</a:t>
            </a:r>
          </a:p>
          <a:p>
            <a:pPr lvl="1"/>
            <a:r>
              <a:rPr lang="en-US" sz="2400" dirty="0"/>
              <a:t>Absolute</a:t>
            </a:r>
          </a:p>
          <a:p>
            <a:r>
              <a:rPr lang="en-US" dirty="0"/>
              <a:t>Elements are then positioned using the top, bottom, left, and right properties. </a:t>
            </a:r>
          </a:p>
          <a:p>
            <a:pPr lvl="1"/>
            <a:r>
              <a:rPr lang="en-US" dirty="0"/>
              <a:t>However, these properties will not work unless the position property is set first. They also work differently depending on the position value.</a:t>
            </a:r>
          </a:p>
          <a:p>
            <a:r>
              <a:rPr lang="en-US" dirty="0"/>
              <a:t>When elements are positioned, they can overlap other elements.</a:t>
            </a:r>
          </a:p>
          <a:p>
            <a:pPr lvl="1"/>
            <a:r>
              <a:rPr lang="en-US" dirty="0"/>
              <a:t>The z-index property specifies the stack order of an element (which element should be placed in front of, or behind, the others).</a:t>
            </a:r>
          </a:p>
          <a:p>
            <a:endParaRPr lang="en-US" dirty="0"/>
          </a:p>
        </p:txBody>
      </p:sp>
    </p:spTree>
    <p:extLst>
      <p:ext uri="{BB962C8B-B14F-4D97-AF65-F5344CB8AC3E}">
        <p14:creationId xmlns:p14="http://schemas.microsoft.com/office/powerpoint/2010/main" val="1769536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CSS Overflow</a:t>
            </a:r>
            <a:endParaRPr lang="en-US" dirty="0"/>
          </a:p>
        </p:txBody>
      </p:sp>
      <p:sp>
        <p:nvSpPr>
          <p:cNvPr id="3" name="Content Placeholder 2"/>
          <p:cNvSpPr>
            <a:spLocks noGrp="1"/>
          </p:cNvSpPr>
          <p:nvPr>
            <p:ph sz="quarter" idx="1"/>
          </p:nvPr>
        </p:nvSpPr>
        <p:spPr/>
        <p:txBody>
          <a:bodyPr>
            <a:normAutofit/>
          </a:bodyPr>
          <a:lstStyle/>
          <a:p>
            <a:pPr>
              <a:lnSpc>
                <a:spcPct val="90000"/>
              </a:lnSpc>
            </a:pPr>
            <a:r>
              <a:rPr lang="en-US" sz="2800" dirty="0"/>
              <a:t>overflow property specifies whether to clip content or to add scrollbars when the content of an element is too big to fit in a specified area.</a:t>
            </a:r>
          </a:p>
          <a:p>
            <a:pPr lvl="1"/>
            <a:r>
              <a:rPr lang="en-US" sz="2000" dirty="0"/>
              <a:t>visible - Default. The overflow is not clipped. It renders outside the element's box</a:t>
            </a:r>
          </a:p>
          <a:p>
            <a:pPr lvl="1"/>
            <a:r>
              <a:rPr lang="en-US" sz="2000" dirty="0"/>
              <a:t>hidden - The overflow is clipped, and the rest of the content will be invisible</a:t>
            </a:r>
          </a:p>
          <a:p>
            <a:pPr lvl="1"/>
            <a:r>
              <a:rPr lang="en-US" sz="2000" dirty="0"/>
              <a:t>scroll - The overflow is clipped, but a scrollbar is added to see the rest of the content</a:t>
            </a:r>
          </a:p>
          <a:p>
            <a:pPr lvl="1"/>
            <a:r>
              <a:rPr lang="en-US" sz="2000" dirty="0"/>
              <a:t>auto - If overflow is clipped, a scrollbar should be added to see the rest of the content</a:t>
            </a:r>
          </a:p>
          <a:p>
            <a:pPr>
              <a:lnSpc>
                <a:spcPct val="90000"/>
              </a:lnSpc>
            </a:pPr>
            <a:endParaRPr lang="en-US" sz="2300" dirty="0"/>
          </a:p>
        </p:txBody>
      </p:sp>
    </p:spTree>
    <p:extLst>
      <p:ext uri="{BB962C8B-B14F-4D97-AF65-F5344CB8AC3E}">
        <p14:creationId xmlns:p14="http://schemas.microsoft.com/office/powerpoint/2010/main" val="85738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Float</a:t>
            </a:r>
          </a:p>
        </p:txBody>
      </p:sp>
      <p:sp>
        <p:nvSpPr>
          <p:cNvPr id="3" name="Content Placeholder 2"/>
          <p:cNvSpPr>
            <a:spLocks noGrp="1"/>
          </p:cNvSpPr>
          <p:nvPr>
            <p:ph sz="quarter" idx="1"/>
          </p:nvPr>
        </p:nvSpPr>
        <p:spPr/>
        <p:txBody>
          <a:bodyPr>
            <a:normAutofit/>
          </a:bodyPr>
          <a:lstStyle/>
          <a:p>
            <a:r>
              <a:rPr lang="en-US" sz="2800" dirty="0"/>
              <a:t>The float property specifies whether or not an element should float.</a:t>
            </a:r>
          </a:p>
          <a:p>
            <a:r>
              <a:rPr lang="en-US" sz="2800" dirty="0"/>
              <a:t>The clear property is used to control the behavior of floating elements.</a:t>
            </a:r>
          </a:p>
          <a:p>
            <a:r>
              <a:rPr lang="en-US" sz="2800" dirty="0" err="1"/>
              <a:t>Overflow:auto</a:t>
            </a:r>
            <a:r>
              <a:rPr lang="en-US" sz="2800" dirty="0"/>
              <a:t> [</a:t>
            </a:r>
            <a:r>
              <a:rPr lang="en-US" sz="2800" dirty="0" err="1"/>
              <a:t>clearfix</a:t>
            </a:r>
            <a:r>
              <a:rPr lang="en-US" sz="2800" dirty="0"/>
              <a:t>]</a:t>
            </a:r>
          </a:p>
          <a:p>
            <a:r>
              <a:rPr lang="en-US" sz="2800" dirty="0"/>
              <a:t>Inline and inline-block</a:t>
            </a:r>
            <a:br>
              <a:rPr lang="en-US" sz="2800" dirty="0"/>
            </a:br>
            <a:endParaRPr lang="en-US" sz="2300" dirty="0"/>
          </a:p>
        </p:txBody>
      </p:sp>
    </p:spTree>
    <p:extLst>
      <p:ext uri="{BB962C8B-B14F-4D97-AF65-F5344CB8AC3E}">
        <p14:creationId xmlns:p14="http://schemas.microsoft.com/office/powerpoint/2010/main" val="1912939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Align</a:t>
            </a:r>
          </a:p>
        </p:txBody>
      </p:sp>
      <p:sp>
        <p:nvSpPr>
          <p:cNvPr id="3" name="Content Placeholder 2"/>
          <p:cNvSpPr>
            <a:spLocks noGrp="1"/>
          </p:cNvSpPr>
          <p:nvPr>
            <p:ph sz="quarter" idx="1"/>
          </p:nvPr>
        </p:nvSpPr>
        <p:spPr/>
        <p:txBody>
          <a:bodyPr>
            <a:normAutofit/>
          </a:bodyPr>
          <a:lstStyle/>
          <a:p>
            <a:r>
              <a:rPr lang="en-US" sz="2800" dirty="0"/>
              <a:t>To horizontally center a block element (like &lt;div&gt;), use margin: auto;</a:t>
            </a:r>
          </a:p>
          <a:p>
            <a:r>
              <a:rPr lang="en-US" sz="2800" dirty="0"/>
              <a:t>Setting the width of the element will prevent it from stretching out to the edges of its container.</a:t>
            </a:r>
          </a:p>
          <a:p>
            <a:r>
              <a:rPr lang="en-US" sz="2800" dirty="0"/>
              <a:t>The element will then take up the specified width, and the remaining space will be split equally between the two margins:</a:t>
            </a:r>
          </a:p>
          <a:p>
            <a:br>
              <a:rPr lang="en-US" sz="2800" dirty="0"/>
            </a:br>
            <a:endParaRPr lang="en-US" sz="2800" dirty="0"/>
          </a:p>
        </p:txBody>
      </p:sp>
    </p:spTree>
    <p:extLst>
      <p:ext uri="{BB962C8B-B14F-4D97-AF65-F5344CB8AC3E}">
        <p14:creationId xmlns:p14="http://schemas.microsoft.com/office/powerpoint/2010/main" val="162064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r>
              <a:rPr lang="en-US" dirty="0" err="1"/>
              <a:t>Combinators</a:t>
            </a:r>
            <a:endParaRPr lang="en-US" dirty="0"/>
          </a:p>
        </p:txBody>
      </p:sp>
      <p:sp>
        <p:nvSpPr>
          <p:cNvPr id="3" name="Content Placeholder 2"/>
          <p:cNvSpPr>
            <a:spLocks noGrp="1"/>
          </p:cNvSpPr>
          <p:nvPr>
            <p:ph sz="quarter" idx="1"/>
          </p:nvPr>
        </p:nvSpPr>
        <p:spPr/>
        <p:txBody>
          <a:bodyPr>
            <a:normAutofit/>
          </a:bodyPr>
          <a:lstStyle/>
          <a:p>
            <a:pPr>
              <a:lnSpc>
                <a:spcPct val="90000"/>
              </a:lnSpc>
            </a:pPr>
            <a:r>
              <a:rPr lang="en-US" sz="2800" dirty="0"/>
              <a:t>A </a:t>
            </a:r>
            <a:r>
              <a:rPr lang="en-US" sz="2800" dirty="0" err="1"/>
              <a:t>combinator</a:t>
            </a:r>
            <a:r>
              <a:rPr lang="en-US" sz="2800" dirty="0"/>
              <a:t> is something that explains the relationship between the selectors.</a:t>
            </a:r>
            <a:br>
              <a:rPr lang="en-US" sz="2800" dirty="0"/>
            </a:br>
            <a:r>
              <a:rPr lang="en-US" sz="2400" b="1" dirty="0"/>
              <a:t>There are four different </a:t>
            </a:r>
            <a:r>
              <a:rPr lang="en-US" sz="2400" b="1" dirty="0" err="1"/>
              <a:t>combinators</a:t>
            </a:r>
            <a:r>
              <a:rPr lang="en-US" sz="2400" b="1" dirty="0"/>
              <a:t> in CSS3:</a:t>
            </a:r>
          </a:p>
          <a:p>
            <a:pPr lvl="1"/>
            <a:r>
              <a:rPr lang="en-US" sz="2000" dirty="0"/>
              <a:t>descendant selector (space)</a:t>
            </a:r>
          </a:p>
          <a:p>
            <a:pPr lvl="1"/>
            <a:r>
              <a:rPr lang="en-US" sz="2000" dirty="0"/>
              <a:t>child selector (&gt;)</a:t>
            </a:r>
          </a:p>
          <a:p>
            <a:pPr lvl="1"/>
            <a:r>
              <a:rPr lang="en-US" sz="2000" dirty="0"/>
              <a:t>adjacent sibling selector (+)</a:t>
            </a:r>
          </a:p>
          <a:p>
            <a:pPr lvl="1"/>
            <a:r>
              <a:rPr lang="en-US" sz="2000" dirty="0"/>
              <a:t>general sibling selector (~)</a:t>
            </a:r>
          </a:p>
          <a:p>
            <a:pPr>
              <a:lnSpc>
                <a:spcPct val="90000"/>
              </a:lnSpc>
            </a:pPr>
            <a:endParaRPr lang="en-US" sz="2300" dirty="0"/>
          </a:p>
        </p:txBody>
      </p:sp>
    </p:spTree>
    <p:extLst>
      <p:ext uri="{BB962C8B-B14F-4D97-AF65-F5344CB8AC3E}">
        <p14:creationId xmlns:p14="http://schemas.microsoft.com/office/powerpoint/2010/main" val="116145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 Classes</a:t>
            </a:r>
          </a:p>
        </p:txBody>
      </p:sp>
      <p:sp>
        <p:nvSpPr>
          <p:cNvPr id="3" name="Content Placeholder 2"/>
          <p:cNvSpPr>
            <a:spLocks noGrp="1"/>
          </p:cNvSpPr>
          <p:nvPr>
            <p:ph sz="quarter" idx="1"/>
          </p:nvPr>
        </p:nvSpPr>
        <p:spPr/>
        <p:txBody>
          <a:bodyPr>
            <a:normAutofit/>
          </a:bodyPr>
          <a:lstStyle/>
          <a:p>
            <a:r>
              <a:rPr lang="en-US" sz="2800" dirty="0"/>
              <a:t>A pseudo-class is used to define a special state of an </a:t>
            </a:r>
            <a:r>
              <a:rPr lang="en-US" sz="2800" dirty="0" err="1"/>
              <a:t>element.For</a:t>
            </a:r>
            <a:r>
              <a:rPr lang="en-US" sz="2800" dirty="0"/>
              <a:t> example, it can be used to:</a:t>
            </a:r>
          </a:p>
          <a:p>
            <a:pPr lvl="1"/>
            <a:r>
              <a:rPr lang="en-US" sz="2400" dirty="0"/>
              <a:t>Style an element when a user </a:t>
            </a:r>
            <a:r>
              <a:rPr lang="en-US" sz="2400" dirty="0" err="1"/>
              <a:t>mouses</a:t>
            </a:r>
            <a:r>
              <a:rPr lang="en-US" sz="2400" dirty="0"/>
              <a:t> over it</a:t>
            </a:r>
          </a:p>
          <a:p>
            <a:pPr lvl="1"/>
            <a:r>
              <a:rPr lang="en-US" sz="2400" dirty="0"/>
              <a:t>Style visited and unvisited links differently</a:t>
            </a:r>
          </a:p>
          <a:p>
            <a:pPr lvl="1"/>
            <a:r>
              <a:rPr lang="en-US" sz="2400" dirty="0"/>
              <a:t>Style an element when it gets focus</a:t>
            </a:r>
          </a:p>
          <a:p>
            <a:r>
              <a:rPr lang="en-US" sz="2800" dirty="0"/>
              <a:t>The syntax of pseudo-classes :	</a:t>
            </a:r>
            <a:r>
              <a:rPr lang="en-US" sz="2000" dirty="0" err="1">
                <a:solidFill>
                  <a:srgbClr val="A52A2A"/>
                </a:solidFill>
                <a:latin typeface="Consolas" charset="0"/>
              </a:rPr>
              <a:t>selector:pseudo-class</a:t>
            </a:r>
            <a:r>
              <a:rPr lang="en-US" sz="2000" dirty="0">
                <a:solidFill>
                  <a:srgbClr val="A52A2A"/>
                </a:solidFill>
                <a:latin typeface="Consolas" charset="0"/>
              </a:rPr>
              <a:t> </a:t>
            </a:r>
            <a:r>
              <a:rPr lang="en-US" sz="2000" dirty="0">
                <a:solidFill>
                  <a:srgbClr val="000000"/>
                </a:solidFill>
                <a:latin typeface="Consolas" charset="0"/>
              </a:rPr>
              <a:t>{</a:t>
            </a:r>
            <a:br>
              <a:rPr lang="en-US" sz="2000" dirty="0">
                <a:solidFill>
                  <a:srgbClr val="FF0000"/>
                </a:solidFill>
                <a:latin typeface="Consolas" charset="0"/>
              </a:rPr>
            </a:br>
            <a:r>
              <a:rPr lang="en-US" sz="2000" dirty="0">
                <a:solidFill>
                  <a:srgbClr val="FF0000"/>
                </a:solidFill>
                <a:latin typeface="Consolas" charset="0"/>
              </a:rPr>
              <a:t>   	 </a:t>
            </a:r>
            <a:r>
              <a:rPr lang="en-US" sz="2000" dirty="0" err="1">
                <a:solidFill>
                  <a:srgbClr val="FF0000"/>
                </a:solidFill>
                <a:latin typeface="Consolas" charset="0"/>
              </a:rPr>
              <a:t>property</a:t>
            </a:r>
            <a:r>
              <a:rPr lang="en-US" sz="2000" dirty="0" err="1">
                <a:solidFill>
                  <a:srgbClr val="000000"/>
                </a:solidFill>
                <a:latin typeface="Consolas" charset="0"/>
              </a:rPr>
              <a:t>:</a:t>
            </a:r>
            <a:r>
              <a:rPr lang="en-US" sz="2000" dirty="0" err="1">
                <a:solidFill>
                  <a:srgbClr val="0000CD"/>
                </a:solidFill>
                <a:latin typeface="Consolas" charset="0"/>
              </a:rPr>
              <a:t>value</a:t>
            </a:r>
            <a:r>
              <a:rPr lang="en-US" sz="2000" dirty="0">
                <a:solidFill>
                  <a:srgbClr val="000000"/>
                </a:solidFill>
                <a:latin typeface="Consolas" charset="0"/>
              </a:rPr>
              <a:t>;}</a:t>
            </a:r>
          </a:p>
          <a:p>
            <a:r>
              <a:rPr lang="en-US" sz="2000" dirty="0">
                <a:solidFill>
                  <a:srgbClr val="000000"/>
                </a:solidFill>
                <a:latin typeface="Consolas" charset="0"/>
                <a:hlinkClick r:id="rId2"/>
              </a:rPr>
              <a:t>css_pseudoclasses</a:t>
            </a:r>
            <a:endParaRPr lang="en-US" sz="2000" dirty="0">
              <a:solidFill>
                <a:srgbClr val="000000"/>
              </a:solidFill>
              <a:latin typeface="Consolas" charset="0"/>
            </a:endParaRPr>
          </a:p>
        </p:txBody>
      </p:sp>
    </p:spTree>
    <p:extLst>
      <p:ext uri="{BB962C8B-B14F-4D97-AF65-F5344CB8AC3E}">
        <p14:creationId xmlns:p14="http://schemas.microsoft.com/office/powerpoint/2010/main" val="35207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a:t>
            </a:r>
          </a:p>
        </p:txBody>
      </p:sp>
      <p:sp>
        <p:nvSpPr>
          <p:cNvPr id="3" name="Content Placeholder 2"/>
          <p:cNvSpPr>
            <a:spLocks noGrp="1"/>
          </p:cNvSpPr>
          <p:nvPr>
            <p:ph sz="quarter" idx="1"/>
          </p:nvPr>
        </p:nvSpPr>
        <p:spPr>
          <a:xfrm>
            <a:off x="914400" y="1447800"/>
            <a:ext cx="3153544" cy="5005536"/>
          </a:xfrm>
        </p:spPr>
        <p:txBody>
          <a:bodyPr>
            <a:normAutofit/>
          </a:bodyPr>
          <a:lstStyle/>
          <a:p>
            <a:r>
              <a:rPr lang="en-US" sz="2400" dirty="0"/>
              <a:t>Dynamic pseudo-classes</a:t>
            </a:r>
          </a:p>
          <a:p>
            <a:pPr lvl="1"/>
            <a:r>
              <a:rPr lang="en-US" sz="2000" dirty="0"/>
              <a:t>:link</a:t>
            </a:r>
          </a:p>
          <a:p>
            <a:pPr lvl="1"/>
            <a:r>
              <a:rPr lang="en-US" sz="2000" dirty="0"/>
              <a:t>:visited</a:t>
            </a:r>
          </a:p>
          <a:p>
            <a:pPr lvl="1"/>
            <a:r>
              <a:rPr lang="en-US" sz="2000" dirty="0"/>
              <a:t>:hover</a:t>
            </a:r>
          </a:p>
          <a:p>
            <a:pPr lvl="1"/>
            <a:r>
              <a:rPr lang="en-US" sz="2000" dirty="0"/>
              <a:t>:active</a:t>
            </a:r>
          </a:p>
          <a:p>
            <a:pPr lvl="1"/>
            <a:r>
              <a:rPr lang="en-US" sz="2000" dirty="0"/>
              <a:t>:focus</a:t>
            </a:r>
          </a:p>
          <a:p>
            <a:r>
              <a:rPr lang="en-US" sz="2400" dirty="0"/>
              <a:t>UI element states pseudo-classes</a:t>
            </a:r>
          </a:p>
          <a:p>
            <a:pPr lvl="1"/>
            <a:r>
              <a:rPr lang="en-US" sz="2000" dirty="0"/>
              <a:t>:enabled</a:t>
            </a:r>
          </a:p>
          <a:p>
            <a:pPr lvl="1"/>
            <a:r>
              <a:rPr lang="en-US" sz="2000" dirty="0"/>
              <a:t>:disabled</a:t>
            </a:r>
          </a:p>
          <a:p>
            <a:pPr lvl="1"/>
            <a:r>
              <a:rPr lang="en-US" sz="2000" dirty="0"/>
              <a:t>:checked</a:t>
            </a:r>
            <a:endParaRPr lang="en-US" sz="1400" dirty="0"/>
          </a:p>
        </p:txBody>
      </p:sp>
      <p:sp>
        <p:nvSpPr>
          <p:cNvPr id="5" name="Content Placeholder 2">
            <a:extLst>
              <a:ext uri="{FF2B5EF4-FFF2-40B4-BE49-F238E27FC236}">
                <a16:creationId xmlns:a16="http://schemas.microsoft.com/office/drawing/2014/main" id="{31834FA1-A3FE-CB55-D958-AB3FCC510291}"/>
              </a:ext>
            </a:extLst>
          </p:cNvPr>
          <p:cNvSpPr txBox="1">
            <a:spLocks/>
          </p:cNvSpPr>
          <p:nvPr/>
        </p:nvSpPr>
        <p:spPr bwMode="auto">
          <a:xfrm>
            <a:off x="4211960" y="1443789"/>
            <a:ext cx="293752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Structural pseudo-classes</a:t>
            </a:r>
          </a:p>
          <a:p>
            <a:pPr lvl="1"/>
            <a:r>
              <a:rPr lang="en-US" sz="2000" dirty="0"/>
              <a:t>:first-child</a:t>
            </a:r>
          </a:p>
          <a:p>
            <a:pPr lvl="1"/>
            <a:r>
              <a:rPr lang="en-US" sz="2000" dirty="0"/>
              <a:t>:nth-child(n)</a:t>
            </a:r>
          </a:p>
          <a:p>
            <a:pPr lvl="1"/>
            <a:r>
              <a:rPr lang="en-US" sz="2000" dirty="0"/>
              <a:t>:nth-last-child(n)</a:t>
            </a:r>
          </a:p>
          <a:p>
            <a:pPr lvl="1"/>
            <a:r>
              <a:rPr lang="en-US" sz="2000" dirty="0"/>
              <a:t>:nth-of-type(n)</a:t>
            </a:r>
          </a:p>
          <a:p>
            <a:pPr lvl="1"/>
            <a:r>
              <a:rPr lang="en-US" sz="2000" dirty="0"/>
              <a:t>:nth-last-of-type(n)</a:t>
            </a:r>
          </a:p>
          <a:p>
            <a:pPr lvl="1"/>
            <a:r>
              <a:rPr lang="en-US" sz="2000" dirty="0"/>
              <a:t>:last-child</a:t>
            </a:r>
          </a:p>
          <a:p>
            <a:pPr lvl="1"/>
            <a:r>
              <a:rPr lang="en-US" sz="2000" dirty="0"/>
              <a:t>:first-of-type</a:t>
            </a:r>
          </a:p>
          <a:p>
            <a:pPr lvl="1"/>
            <a:r>
              <a:rPr lang="en-US" sz="2000" dirty="0"/>
              <a:t>:last-of-type</a:t>
            </a:r>
          </a:p>
          <a:p>
            <a:pPr lvl="1"/>
            <a:r>
              <a:rPr lang="en-US" sz="2000" dirty="0"/>
              <a:t>:only-child</a:t>
            </a:r>
          </a:p>
          <a:p>
            <a:pPr lvl="1"/>
            <a:r>
              <a:rPr lang="en-US" sz="2000" dirty="0"/>
              <a:t>:only-of-type</a:t>
            </a:r>
          </a:p>
          <a:p>
            <a:pPr lvl="1"/>
            <a:r>
              <a:rPr lang="en-US" sz="2000" dirty="0"/>
              <a:t>:root</a:t>
            </a:r>
          </a:p>
          <a:p>
            <a:pPr lvl="1"/>
            <a:r>
              <a:rPr lang="en-US" sz="2000" dirty="0"/>
              <a:t>:empty</a:t>
            </a:r>
          </a:p>
        </p:txBody>
      </p:sp>
    </p:spTree>
    <p:extLst>
      <p:ext uri="{BB962C8B-B14F-4D97-AF65-F5344CB8AC3E}">
        <p14:creationId xmlns:p14="http://schemas.microsoft.com/office/powerpoint/2010/main" val="225504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914400" y="274638"/>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t>CSS</a:t>
            </a:r>
            <a:endParaRPr lang="en-US" dirty="0"/>
          </a:p>
        </p:txBody>
      </p:sp>
      <p:sp>
        <p:nvSpPr>
          <p:cNvPr id="10" name="Content Placeholder 2"/>
          <p:cNvSpPr>
            <a:spLocks noGrp="1"/>
          </p:cNvSpPr>
          <p:nvPr>
            <p:ph sz="quarter" idx="1"/>
          </p:nvPr>
        </p:nvSpPr>
        <p:spPr>
          <a:xfrm>
            <a:off x="233363" y="1112838"/>
            <a:ext cx="8674100" cy="1858961"/>
          </a:xfrm>
        </p:spPr>
        <p:txBody>
          <a:bodyPr>
            <a:normAutofit lnSpcReduction="10000"/>
          </a:bodyPr>
          <a:lstStyle/>
          <a:p>
            <a:r>
              <a:rPr lang="en-US" dirty="0"/>
              <a:t>These are the set of rules that govern the display of the document through a web browser. </a:t>
            </a:r>
          </a:p>
          <a:p>
            <a:r>
              <a:rPr lang="en-US" dirty="0"/>
              <a:t>The rules are lines of command codes that tell the browser how to display the information.</a:t>
            </a:r>
          </a:p>
          <a:p>
            <a:r>
              <a:rPr lang="en-US" dirty="0"/>
              <a:t>A declaration is always signaled by  a { bracket and is ended with a closing }.</a:t>
            </a:r>
          </a:p>
          <a:p>
            <a:r>
              <a:rPr lang="en-US" dirty="0"/>
              <a:t>A property is separated by a : and a ; ends each declaration.</a:t>
            </a:r>
          </a:p>
          <a:p>
            <a:endParaRPr lang="en-US" dirty="0"/>
          </a:p>
          <a:p>
            <a:endParaRPr lang="en-US" dirty="0"/>
          </a:p>
        </p:txBody>
      </p:sp>
      <p:pic>
        <p:nvPicPr>
          <p:cNvPr id="11" name="Picture 2" descr="http://www.htmlcodetutorial.com/graphics/selector.gif"/>
          <p:cNvPicPr>
            <a:picLocks noChangeAspect="1" noChangeArrowheads="1"/>
          </p:cNvPicPr>
          <p:nvPr/>
        </p:nvPicPr>
        <p:blipFill>
          <a:blip r:embed="rId3" cstate="print"/>
          <a:srcRect/>
          <a:stretch>
            <a:fillRect/>
          </a:stretch>
        </p:blipFill>
        <p:spPr bwMode="auto">
          <a:xfrm>
            <a:off x="1447800" y="3810000"/>
            <a:ext cx="6324600" cy="2286000"/>
          </a:xfrm>
          <a:prstGeom prst="rect">
            <a:avLst/>
          </a:prstGeom>
          <a:noFill/>
        </p:spPr>
      </p:pic>
    </p:spTree>
    <p:extLst>
      <p:ext uri="{BB962C8B-B14F-4D97-AF65-F5344CB8AC3E}">
        <p14:creationId xmlns:p14="http://schemas.microsoft.com/office/powerpoint/2010/main" val="1017823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 Elements</a:t>
            </a:r>
          </a:p>
        </p:txBody>
      </p:sp>
      <p:sp>
        <p:nvSpPr>
          <p:cNvPr id="3" name="Content Placeholder 2"/>
          <p:cNvSpPr>
            <a:spLocks noGrp="1"/>
          </p:cNvSpPr>
          <p:nvPr>
            <p:ph sz="quarter" idx="1"/>
          </p:nvPr>
        </p:nvSpPr>
        <p:spPr/>
        <p:txBody>
          <a:bodyPr>
            <a:normAutofit/>
          </a:bodyPr>
          <a:lstStyle/>
          <a:p>
            <a:r>
              <a:rPr lang="en-US" sz="2800" dirty="0"/>
              <a:t>A CSS pseudo-element is used to style specified parts of an </a:t>
            </a:r>
            <a:r>
              <a:rPr lang="en-US" sz="2800" dirty="0" err="1"/>
              <a:t>element.For</a:t>
            </a:r>
            <a:r>
              <a:rPr lang="en-US" sz="2800" dirty="0"/>
              <a:t> example, it can be used:</a:t>
            </a:r>
          </a:p>
          <a:p>
            <a:pPr lvl="1"/>
            <a:r>
              <a:rPr lang="en-US" sz="2400" dirty="0"/>
              <a:t>Style the first letter, or line, of an element</a:t>
            </a:r>
          </a:p>
          <a:p>
            <a:pPr lvl="1"/>
            <a:r>
              <a:rPr lang="en-US" sz="2400" dirty="0"/>
              <a:t>Insert content before, or after, the content of an element</a:t>
            </a:r>
          </a:p>
          <a:p>
            <a:endParaRPr lang="en-US" dirty="0"/>
          </a:p>
          <a:p>
            <a:endParaRPr lang="en-US" dirty="0"/>
          </a:p>
          <a:p>
            <a:r>
              <a:rPr lang="en-US" dirty="0">
                <a:hlinkClick r:id="rId3"/>
              </a:rPr>
              <a:t>Css_pseudoelements</a:t>
            </a:r>
            <a:endParaRPr lang="en-US" dirty="0"/>
          </a:p>
        </p:txBody>
      </p:sp>
      <p:sp>
        <p:nvSpPr>
          <p:cNvPr id="4" name="Rectangle 3"/>
          <p:cNvSpPr/>
          <p:nvPr/>
        </p:nvSpPr>
        <p:spPr>
          <a:xfrm>
            <a:off x="2123728" y="3733800"/>
            <a:ext cx="4572000" cy="1200329"/>
          </a:xfrm>
          <a:prstGeom prst="rect">
            <a:avLst/>
          </a:prstGeom>
        </p:spPr>
        <p:txBody>
          <a:bodyPr>
            <a:spAutoFit/>
          </a:bodyPr>
          <a:lstStyle/>
          <a:p>
            <a:r>
              <a:rPr lang="en-US" dirty="0">
                <a:solidFill>
                  <a:srgbClr val="000000"/>
                </a:solidFill>
                <a:latin typeface="Verdana" charset="0"/>
              </a:rPr>
              <a:t>The syntax of pseudo-elements:</a:t>
            </a:r>
          </a:p>
          <a:p>
            <a:r>
              <a:rPr lang="en-US" dirty="0">
                <a:solidFill>
                  <a:srgbClr val="A52A2A"/>
                </a:solidFill>
                <a:latin typeface="Consolas" charset="0"/>
              </a:rPr>
              <a:t>selector::pseudo-element </a:t>
            </a:r>
            <a:r>
              <a:rPr lang="en-US" dirty="0">
                <a:solidFill>
                  <a:srgbClr val="000000"/>
                </a:solidFill>
                <a:latin typeface="Consolas" charset="0"/>
              </a:rPr>
              <a:t>{</a:t>
            </a:r>
            <a:br>
              <a:rPr lang="en-US" dirty="0">
                <a:solidFill>
                  <a:srgbClr val="FF0000"/>
                </a:solidFill>
                <a:latin typeface="Consolas" charset="0"/>
              </a:rPr>
            </a:br>
            <a:r>
              <a:rPr lang="en-US" dirty="0">
                <a:solidFill>
                  <a:srgbClr val="FF0000"/>
                </a:solidFill>
                <a:latin typeface="Consolas" charset="0"/>
              </a:rPr>
              <a:t>    </a:t>
            </a:r>
            <a:r>
              <a:rPr lang="en-US" dirty="0" err="1">
                <a:solidFill>
                  <a:srgbClr val="FF0000"/>
                </a:solidFill>
                <a:latin typeface="Consolas" charset="0"/>
              </a:rPr>
              <a:t>property</a:t>
            </a:r>
            <a:r>
              <a:rPr lang="en-US" dirty="0" err="1">
                <a:solidFill>
                  <a:srgbClr val="000000"/>
                </a:solidFill>
                <a:latin typeface="Consolas" charset="0"/>
              </a:rPr>
              <a:t>:</a:t>
            </a:r>
            <a:r>
              <a:rPr lang="en-US" dirty="0" err="1">
                <a:solidFill>
                  <a:srgbClr val="0000CD"/>
                </a:solidFill>
                <a:latin typeface="Consolas" charset="0"/>
              </a:rPr>
              <a:t>value</a:t>
            </a:r>
            <a:r>
              <a:rPr lang="en-US" dirty="0">
                <a:solidFill>
                  <a:srgbClr val="000000"/>
                </a:solidFill>
                <a:latin typeface="Consolas" charset="0"/>
              </a:rPr>
              <a:t>;</a:t>
            </a:r>
            <a:br>
              <a:rPr lang="en-US" dirty="0">
                <a:solidFill>
                  <a:srgbClr val="FF0000"/>
                </a:solidFill>
                <a:latin typeface="Consolas" charset="0"/>
              </a:rPr>
            </a:br>
            <a:r>
              <a:rPr lang="en-US" dirty="0">
                <a:solidFill>
                  <a:srgbClr val="000000"/>
                </a:solidFill>
                <a:latin typeface="Consolas" charset="0"/>
              </a:rPr>
              <a:t>}</a:t>
            </a:r>
            <a:endParaRPr lang="en-US" b="0" i="0" dirty="0">
              <a:solidFill>
                <a:srgbClr val="000000"/>
              </a:solidFill>
              <a:effectLst/>
              <a:latin typeface="Consolas" charset="0"/>
            </a:endParaRPr>
          </a:p>
        </p:txBody>
      </p:sp>
    </p:spTree>
    <p:extLst>
      <p:ext uri="{BB962C8B-B14F-4D97-AF65-F5344CB8AC3E}">
        <p14:creationId xmlns:p14="http://schemas.microsoft.com/office/powerpoint/2010/main" val="119830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Elements</a:t>
            </a:r>
          </a:p>
        </p:txBody>
      </p:sp>
      <p:sp>
        <p:nvSpPr>
          <p:cNvPr id="3" name="Content Placeholder 2"/>
          <p:cNvSpPr>
            <a:spLocks noGrp="1"/>
          </p:cNvSpPr>
          <p:nvPr>
            <p:ph sz="quarter" idx="1"/>
          </p:nvPr>
        </p:nvSpPr>
        <p:spPr>
          <a:xfrm>
            <a:off x="914400" y="1447800"/>
            <a:ext cx="3153544" cy="5005536"/>
          </a:xfrm>
        </p:spPr>
        <p:txBody>
          <a:bodyPr>
            <a:normAutofit/>
          </a:bodyPr>
          <a:lstStyle/>
          <a:p>
            <a:r>
              <a:rPr lang="en-IN" dirty="0"/>
              <a:t>::before</a:t>
            </a:r>
          </a:p>
          <a:p>
            <a:r>
              <a:rPr lang="en-IN" dirty="0"/>
              <a:t>::after</a:t>
            </a:r>
          </a:p>
          <a:p>
            <a:r>
              <a:rPr lang="en-IN" dirty="0"/>
              <a:t>::first-letter</a:t>
            </a:r>
          </a:p>
          <a:p>
            <a:r>
              <a:rPr lang="en-IN" dirty="0"/>
              <a:t>::first-line</a:t>
            </a:r>
          </a:p>
        </p:txBody>
      </p:sp>
    </p:spTree>
    <p:extLst>
      <p:ext uri="{BB962C8B-B14F-4D97-AF65-F5344CB8AC3E}">
        <p14:creationId xmlns:p14="http://schemas.microsoft.com/office/powerpoint/2010/main" val="127923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Opacity</a:t>
            </a:r>
          </a:p>
        </p:txBody>
      </p:sp>
      <p:sp>
        <p:nvSpPr>
          <p:cNvPr id="3" name="Content Placeholder 2"/>
          <p:cNvSpPr>
            <a:spLocks noGrp="1"/>
          </p:cNvSpPr>
          <p:nvPr>
            <p:ph sz="quarter" idx="1"/>
          </p:nvPr>
        </p:nvSpPr>
        <p:spPr/>
        <p:txBody>
          <a:bodyPr>
            <a:normAutofit/>
          </a:bodyPr>
          <a:lstStyle/>
          <a:p>
            <a:r>
              <a:rPr lang="en-US" sz="2800" dirty="0"/>
              <a:t>The opacity property specifies the opacity/transparency of an element.</a:t>
            </a:r>
          </a:p>
          <a:p>
            <a:r>
              <a:rPr lang="en-US" sz="2800" dirty="0"/>
              <a:t>The opacity property can take a value from 0.0 - 1.0. The lower value, the more transparent</a:t>
            </a:r>
          </a:p>
          <a:p>
            <a:r>
              <a:rPr lang="en-US" sz="2800" dirty="0"/>
              <a:t>The opacity property is often used together with the :hover selector to change the opacity on mouse-over:</a:t>
            </a:r>
          </a:p>
          <a:p>
            <a:r>
              <a:rPr lang="en-US" sz="2800" dirty="0"/>
              <a:t>If you do not want to apply opacity to child elements, use </a:t>
            </a:r>
            <a:r>
              <a:rPr lang="en-US" sz="2800" b="1" dirty="0"/>
              <a:t>RGBA</a:t>
            </a:r>
            <a:r>
              <a:rPr lang="en-US" sz="2800" dirty="0"/>
              <a:t> color values. </a:t>
            </a:r>
          </a:p>
        </p:txBody>
      </p:sp>
    </p:spTree>
    <p:extLst>
      <p:ext uri="{BB962C8B-B14F-4D97-AF65-F5344CB8AC3E}">
        <p14:creationId xmlns:p14="http://schemas.microsoft.com/office/powerpoint/2010/main" val="1128129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Color</a:t>
            </a:r>
          </a:p>
        </p:txBody>
      </p:sp>
      <p:sp>
        <p:nvSpPr>
          <p:cNvPr id="3" name="Content Placeholder 2"/>
          <p:cNvSpPr>
            <a:spLocks noGrp="1"/>
          </p:cNvSpPr>
          <p:nvPr>
            <p:ph sz="quarter" idx="1"/>
          </p:nvPr>
        </p:nvSpPr>
        <p:spPr/>
        <p:txBody>
          <a:bodyPr>
            <a:normAutofit/>
          </a:bodyPr>
          <a:lstStyle/>
          <a:p>
            <a:pPr>
              <a:lnSpc>
                <a:spcPct val="90000"/>
              </a:lnSpc>
            </a:pPr>
            <a:r>
              <a:rPr lang="en-US" sz="2700" dirty="0"/>
              <a:t>RGB – 0 to 255</a:t>
            </a:r>
          </a:p>
          <a:p>
            <a:pPr marL="742950" lvl="2" indent="-342900">
              <a:lnSpc>
                <a:spcPct val="90000"/>
              </a:lnSpc>
            </a:pPr>
            <a:r>
              <a:rPr lang="en-US" sz="2300" dirty="0" err="1"/>
              <a:t>Rgb</a:t>
            </a:r>
            <a:r>
              <a:rPr lang="en-US" sz="2300" dirty="0"/>
              <a:t>(0,0,0)</a:t>
            </a:r>
          </a:p>
          <a:p>
            <a:pPr>
              <a:lnSpc>
                <a:spcPct val="90000"/>
              </a:lnSpc>
            </a:pPr>
            <a:r>
              <a:rPr lang="en-US" sz="2700" dirty="0"/>
              <a:t>HEX Codes – 00 to FF</a:t>
            </a:r>
          </a:p>
          <a:p>
            <a:pPr marL="742950" lvl="2" indent="-342900">
              <a:lnSpc>
                <a:spcPct val="90000"/>
              </a:lnSpc>
            </a:pPr>
            <a:r>
              <a:rPr lang="en-US" sz="2300" dirty="0"/>
              <a:t>#000000</a:t>
            </a:r>
          </a:p>
          <a:p>
            <a:pPr>
              <a:lnSpc>
                <a:spcPct val="90000"/>
              </a:lnSpc>
            </a:pPr>
            <a:r>
              <a:rPr lang="en-US" sz="2700" dirty="0"/>
              <a:t>RGBA – 0 to 255 and alpha( 0 to 1)</a:t>
            </a:r>
          </a:p>
          <a:p>
            <a:pPr marL="742950" lvl="2" indent="-342900">
              <a:lnSpc>
                <a:spcPct val="90000"/>
              </a:lnSpc>
            </a:pPr>
            <a:r>
              <a:rPr lang="en-US" sz="2300" dirty="0"/>
              <a:t>0 – transparent</a:t>
            </a:r>
          </a:p>
          <a:p>
            <a:pPr marL="742950" lvl="2" indent="-342900">
              <a:lnSpc>
                <a:spcPct val="90000"/>
              </a:lnSpc>
            </a:pPr>
            <a:r>
              <a:rPr lang="en-US" sz="2300" dirty="0"/>
              <a:t>1 opaque</a:t>
            </a:r>
          </a:p>
          <a:p>
            <a:pPr marL="742950" lvl="2" indent="-342900">
              <a:lnSpc>
                <a:spcPct val="90000"/>
              </a:lnSpc>
            </a:pPr>
            <a:r>
              <a:rPr lang="en-US" sz="2300" dirty="0" err="1"/>
              <a:t>rgb</a:t>
            </a:r>
            <a:r>
              <a:rPr lang="en-US" sz="2300" dirty="0"/>
              <a:t>(0,0,0,0.1)</a:t>
            </a:r>
          </a:p>
        </p:txBody>
      </p:sp>
    </p:spTree>
    <p:extLst>
      <p:ext uri="{BB962C8B-B14F-4D97-AF65-F5344CB8AC3E}">
        <p14:creationId xmlns:p14="http://schemas.microsoft.com/office/powerpoint/2010/main" val="1979905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r>
              <a:rPr lang="en-US" dirty="0" err="1"/>
              <a:t>Attr</a:t>
            </a:r>
            <a:r>
              <a:rPr lang="en-US" dirty="0"/>
              <a:t> Selectors</a:t>
            </a:r>
          </a:p>
        </p:txBody>
      </p:sp>
      <p:sp>
        <p:nvSpPr>
          <p:cNvPr id="3" name="Content Placeholder 2"/>
          <p:cNvSpPr>
            <a:spLocks noGrp="1"/>
          </p:cNvSpPr>
          <p:nvPr>
            <p:ph sz="quarter" idx="1"/>
          </p:nvPr>
        </p:nvSpPr>
        <p:spPr/>
        <p:txBody>
          <a:bodyPr>
            <a:normAutofit fontScale="92500" lnSpcReduction="10000"/>
          </a:bodyPr>
          <a:lstStyle/>
          <a:p>
            <a:pPr>
              <a:lnSpc>
                <a:spcPct val="90000"/>
              </a:lnSpc>
            </a:pPr>
            <a:r>
              <a:rPr lang="en-US" sz="2800" dirty="0"/>
              <a:t>It is possible to style HTML elements that have specific attributes or attribute values.</a:t>
            </a:r>
          </a:p>
          <a:p>
            <a:r>
              <a:rPr lang="en-US" sz="2400" dirty="0"/>
              <a:t>The [attribute] selector is used to select elements with a specified </a:t>
            </a:r>
            <a:r>
              <a:rPr lang="en-US" sz="2400" dirty="0" err="1"/>
              <a:t>attribute.The</a:t>
            </a:r>
            <a:r>
              <a:rPr lang="en-US" sz="2400" dirty="0"/>
              <a:t> following example selects all &lt;a&gt; elements with a target attribute:</a:t>
            </a:r>
            <a:r>
              <a:rPr lang="en-US" sz="2400" dirty="0">
                <a:solidFill>
                  <a:srgbClr val="A52A2A"/>
                </a:solidFill>
                <a:latin typeface="Consolas" charset="0"/>
              </a:rPr>
              <a:t> </a:t>
            </a:r>
          </a:p>
          <a:p>
            <a:pPr lvl="1"/>
            <a:r>
              <a:rPr lang="en-US" sz="2000" dirty="0">
                <a:solidFill>
                  <a:srgbClr val="A52A2A"/>
                </a:solidFill>
                <a:latin typeface="Consolas" charset="0"/>
              </a:rPr>
              <a:t>a[target] </a:t>
            </a:r>
            <a:r>
              <a:rPr lang="en-US" sz="2000" dirty="0">
                <a:solidFill>
                  <a:srgbClr val="000000"/>
                </a:solidFill>
                <a:latin typeface="Consolas" charset="0"/>
              </a:rPr>
              <a:t>{</a:t>
            </a:r>
            <a:br>
              <a:rPr lang="en-US" sz="2000" dirty="0">
                <a:solidFill>
                  <a:srgbClr val="FF0000"/>
                </a:solidFill>
                <a:latin typeface="Consolas" charset="0"/>
              </a:rPr>
            </a:br>
            <a:r>
              <a:rPr lang="en-US" sz="2000" dirty="0">
                <a:solidFill>
                  <a:srgbClr val="FF0000"/>
                </a:solidFill>
                <a:latin typeface="Consolas" charset="0"/>
              </a:rPr>
              <a:t>    background-color</a:t>
            </a:r>
            <a:r>
              <a:rPr lang="en-US" sz="2000" dirty="0">
                <a:solidFill>
                  <a:srgbClr val="000000"/>
                </a:solidFill>
                <a:latin typeface="Consolas" charset="0"/>
              </a:rPr>
              <a:t>:</a:t>
            </a:r>
            <a:r>
              <a:rPr lang="en-US" sz="2000" dirty="0">
                <a:solidFill>
                  <a:srgbClr val="0000CD"/>
                </a:solidFill>
                <a:latin typeface="Consolas" charset="0"/>
              </a:rPr>
              <a:t> yellow</a:t>
            </a:r>
            <a:r>
              <a:rPr lang="en-US" sz="2000" dirty="0">
                <a:solidFill>
                  <a:srgbClr val="000000"/>
                </a:solidFill>
                <a:latin typeface="Consolas" charset="0"/>
              </a:rPr>
              <a:t>;</a:t>
            </a:r>
            <a:br>
              <a:rPr lang="en-US" sz="2000" dirty="0">
                <a:solidFill>
                  <a:srgbClr val="FF0000"/>
                </a:solidFill>
                <a:latin typeface="Consolas" charset="0"/>
              </a:rPr>
            </a:br>
            <a:r>
              <a:rPr lang="en-US" sz="2000" dirty="0">
                <a:solidFill>
                  <a:srgbClr val="000000"/>
                </a:solidFill>
                <a:latin typeface="Consolas" charset="0"/>
              </a:rPr>
              <a:t>}</a:t>
            </a:r>
          </a:p>
          <a:p>
            <a:r>
              <a:rPr lang="en-US" sz="2400" dirty="0"/>
              <a:t>The [attribute="value"] selector is used to select elements with a specified attribute and </a:t>
            </a:r>
            <a:r>
              <a:rPr lang="en-US" sz="2400" dirty="0" err="1"/>
              <a:t>value.The</a:t>
            </a:r>
            <a:r>
              <a:rPr lang="en-US" sz="2400" dirty="0"/>
              <a:t> following example selects all &lt;a&gt; elements with a target="_blank" attribute:</a:t>
            </a:r>
          </a:p>
          <a:p>
            <a:pPr lvl="1"/>
            <a:r>
              <a:rPr lang="en-US" sz="2000" dirty="0">
                <a:solidFill>
                  <a:srgbClr val="A52A2A"/>
                </a:solidFill>
                <a:latin typeface="Consolas" charset="0"/>
              </a:rPr>
              <a:t>a[target="_blank"] </a:t>
            </a:r>
            <a:r>
              <a:rPr lang="en-US" sz="2000" dirty="0">
                <a:solidFill>
                  <a:srgbClr val="000000"/>
                </a:solidFill>
                <a:latin typeface="Consolas" charset="0"/>
              </a:rPr>
              <a:t>{</a:t>
            </a:r>
            <a:r>
              <a:rPr lang="en-US" sz="2000" dirty="0">
                <a:solidFill>
                  <a:srgbClr val="FF0000"/>
                </a:solidFill>
                <a:latin typeface="Consolas" charset="0"/>
              </a:rPr>
              <a:t> </a:t>
            </a:r>
            <a:br>
              <a:rPr lang="en-US" sz="2000" dirty="0">
                <a:solidFill>
                  <a:srgbClr val="FF0000"/>
                </a:solidFill>
                <a:latin typeface="Consolas" charset="0"/>
              </a:rPr>
            </a:br>
            <a:r>
              <a:rPr lang="en-US" sz="2000" dirty="0">
                <a:solidFill>
                  <a:srgbClr val="FF0000"/>
                </a:solidFill>
                <a:latin typeface="Consolas" charset="0"/>
              </a:rPr>
              <a:t>    background-color</a:t>
            </a:r>
            <a:r>
              <a:rPr lang="en-US" sz="2000" dirty="0">
                <a:solidFill>
                  <a:srgbClr val="000000"/>
                </a:solidFill>
                <a:latin typeface="Consolas" charset="0"/>
              </a:rPr>
              <a:t>:</a:t>
            </a:r>
            <a:r>
              <a:rPr lang="en-US" sz="2000" dirty="0">
                <a:solidFill>
                  <a:srgbClr val="0000CD"/>
                </a:solidFill>
                <a:latin typeface="Consolas" charset="0"/>
              </a:rPr>
              <a:t> yellow</a:t>
            </a:r>
            <a:r>
              <a:rPr lang="en-US" sz="2000" dirty="0">
                <a:solidFill>
                  <a:srgbClr val="000000"/>
                </a:solidFill>
                <a:latin typeface="Consolas" charset="0"/>
              </a:rPr>
              <a:t>;</a:t>
            </a:r>
            <a:br>
              <a:rPr lang="en-US" sz="2000" dirty="0">
                <a:solidFill>
                  <a:srgbClr val="FF0000"/>
                </a:solidFill>
                <a:latin typeface="Consolas" charset="0"/>
              </a:rPr>
            </a:br>
            <a:r>
              <a:rPr lang="en-US" sz="2000" dirty="0">
                <a:solidFill>
                  <a:srgbClr val="000000"/>
                </a:solidFill>
                <a:latin typeface="Consolas" charset="0"/>
              </a:rPr>
              <a:t>}</a:t>
            </a:r>
            <a:endParaRPr lang="en-US" sz="2000" dirty="0"/>
          </a:p>
          <a:p>
            <a:endParaRPr lang="en-US" sz="2400" dirty="0"/>
          </a:p>
          <a:p>
            <a:pPr>
              <a:lnSpc>
                <a:spcPct val="90000"/>
              </a:lnSpc>
            </a:pPr>
            <a:endParaRPr lang="en-US" sz="2300" dirty="0"/>
          </a:p>
        </p:txBody>
      </p:sp>
    </p:spTree>
    <p:extLst>
      <p:ext uri="{BB962C8B-B14F-4D97-AF65-F5344CB8AC3E}">
        <p14:creationId xmlns:p14="http://schemas.microsoft.com/office/powerpoint/2010/main" val="1012617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CSS 3</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extLst>
      <p:ext uri="{BB962C8B-B14F-4D97-AF65-F5344CB8AC3E}">
        <p14:creationId xmlns:p14="http://schemas.microsoft.com/office/powerpoint/2010/main" val="1193385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Rounded Corners</a:t>
            </a:r>
          </a:p>
        </p:txBody>
      </p:sp>
      <p:sp>
        <p:nvSpPr>
          <p:cNvPr id="3" name="Content Placeholder 2"/>
          <p:cNvSpPr>
            <a:spLocks noGrp="1"/>
          </p:cNvSpPr>
          <p:nvPr>
            <p:ph sz="quarter" idx="1"/>
          </p:nvPr>
        </p:nvSpPr>
        <p:spPr/>
        <p:txBody>
          <a:bodyPr>
            <a:normAutofit/>
          </a:bodyPr>
          <a:lstStyle/>
          <a:p>
            <a:pPr>
              <a:lnSpc>
                <a:spcPct val="90000"/>
              </a:lnSpc>
            </a:pPr>
            <a:r>
              <a:rPr lang="en-US" sz="2800" dirty="0"/>
              <a:t>border-radius property, you can give any element "rounded corners".</a:t>
            </a:r>
          </a:p>
          <a:p>
            <a:pPr>
              <a:lnSpc>
                <a:spcPct val="90000"/>
              </a:lnSpc>
            </a:pPr>
            <a:r>
              <a:rPr lang="en-US" sz="2400" dirty="0"/>
              <a:t>create elliptical corners:</a:t>
            </a:r>
          </a:p>
          <a:p>
            <a:pPr lvl="1">
              <a:lnSpc>
                <a:spcPct val="90000"/>
              </a:lnSpc>
            </a:pPr>
            <a:r>
              <a:rPr lang="en-US" sz="1900" dirty="0"/>
              <a:t>border-radius: 50px/15px;</a:t>
            </a:r>
          </a:p>
          <a:p>
            <a:pPr lvl="1">
              <a:lnSpc>
                <a:spcPct val="90000"/>
              </a:lnSpc>
            </a:pPr>
            <a:r>
              <a:rPr lang="en-US" sz="1900" dirty="0"/>
              <a:t> border-radius: 50%; -- for an oval</a:t>
            </a:r>
          </a:p>
        </p:txBody>
      </p:sp>
    </p:spTree>
    <p:extLst>
      <p:ext uri="{BB962C8B-B14F-4D97-AF65-F5344CB8AC3E}">
        <p14:creationId xmlns:p14="http://schemas.microsoft.com/office/powerpoint/2010/main" val="617145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586541"/>
          </a:xfrm>
        </p:spPr>
        <p:txBody>
          <a:bodyPr/>
          <a:lstStyle/>
          <a:p>
            <a:r>
              <a:rPr lang="en-US" dirty="0"/>
              <a:t>Border Images</a:t>
            </a:r>
          </a:p>
        </p:txBody>
      </p:sp>
      <p:sp>
        <p:nvSpPr>
          <p:cNvPr id="3" name="Content Placeholder 2"/>
          <p:cNvSpPr>
            <a:spLocks noGrp="1"/>
          </p:cNvSpPr>
          <p:nvPr>
            <p:ph sz="quarter" idx="1"/>
          </p:nvPr>
        </p:nvSpPr>
        <p:spPr>
          <a:xfrm>
            <a:off x="159871" y="799067"/>
            <a:ext cx="8695050" cy="3422682"/>
          </a:xfrm>
        </p:spPr>
        <p:txBody>
          <a:bodyPr>
            <a:normAutofit fontScale="85000" lnSpcReduction="20000"/>
          </a:bodyPr>
          <a:lstStyle/>
          <a:p>
            <a:pPr>
              <a:lnSpc>
                <a:spcPct val="90000"/>
              </a:lnSpc>
            </a:pPr>
            <a:r>
              <a:rPr lang="en-US" sz="2800" dirty="0"/>
              <a:t>border-image property, you can set an image to be used as the border around an element.</a:t>
            </a:r>
            <a:br>
              <a:rPr lang="en-US" sz="2800" dirty="0"/>
            </a:br>
            <a:br>
              <a:rPr lang="en-US" sz="2800" dirty="0"/>
            </a:br>
            <a:r>
              <a:rPr lang="en-US" sz="2000" dirty="0"/>
              <a:t>The property has three parts:</a:t>
            </a:r>
          </a:p>
          <a:p>
            <a:r>
              <a:rPr lang="en-US" sz="2000" dirty="0"/>
              <a:t>The image to use as the border</a:t>
            </a:r>
          </a:p>
          <a:p>
            <a:r>
              <a:rPr lang="en-US" sz="2000" dirty="0"/>
              <a:t>Where to slice the image</a:t>
            </a:r>
          </a:p>
          <a:p>
            <a:r>
              <a:rPr lang="en-US" sz="2000" dirty="0"/>
              <a:t>Define whether the middle sections should be repeated </a:t>
            </a:r>
            <a:br>
              <a:rPr lang="en-US" sz="2000" dirty="0"/>
            </a:br>
            <a:br>
              <a:rPr lang="en-US" sz="2000" dirty="0"/>
            </a:br>
            <a:r>
              <a:rPr lang="en-US" sz="2000" dirty="0"/>
              <a:t> -</a:t>
            </a:r>
            <a:r>
              <a:rPr lang="en-US" sz="2000" dirty="0" err="1"/>
              <a:t>webkit</a:t>
            </a:r>
            <a:r>
              <a:rPr lang="en-US" sz="2000" dirty="0"/>
              <a:t>-border-image: </a:t>
            </a:r>
            <a:r>
              <a:rPr lang="en-US" sz="2000" dirty="0" err="1"/>
              <a:t>url</a:t>
            </a:r>
            <a:r>
              <a:rPr lang="en-US" sz="2000" dirty="0"/>
              <a:t>(</a:t>
            </a:r>
            <a:r>
              <a:rPr lang="en-US" sz="2000" dirty="0" err="1"/>
              <a:t>border.png</a:t>
            </a:r>
            <a:r>
              <a:rPr lang="en-US" sz="2000" dirty="0"/>
              <a:t>) 30 round; /* Safari 3.1-5 */</a:t>
            </a:r>
            <a:br>
              <a:rPr lang="en-US" sz="2000" dirty="0"/>
            </a:br>
            <a:r>
              <a:rPr lang="en-US" sz="2000" dirty="0"/>
              <a:t>    -o-border-image: </a:t>
            </a:r>
            <a:r>
              <a:rPr lang="en-US" sz="2000" dirty="0" err="1"/>
              <a:t>url</a:t>
            </a:r>
            <a:r>
              <a:rPr lang="en-US" sz="2000" dirty="0"/>
              <a:t>(</a:t>
            </a:r>
            <a:r>
              <a:rPr lang="en-US" sz="2000" dirty="0" err="1"/>
              <a:t>border.png</a:t>
            </a:r>
            <a:r>
              <a:rPr lang="en-US" sz="2000" dirty="0"/>
              <a:t>) 30 round; /* Opera 11-12.1 */</a:t>
            </a:r>
            <a:br>
              <a:rPr lang="en-US" sz="2000" dirty="0"/>
            </a:br>
            <a:r>
              <a:rPr lang="en-US" sz="2000" dirty="0"/>
              <a:t>    border-image: </a:t>
            </a:r>
            <a:r>
              <a:rPr lang="en-US" sz="2000" dirty="0" err="1"/>
              <a:t>url</a:t>
            </a:r>
            <a:r>
              <a:rPr lang="en-US" sz="2000" dirty="0"/>
              <a:t>(</a:t>
            </a:r>
            <a:r>
              <a:rPr lang="en-US" sz="2000" dirty="0" err="1"/>
              <a:t>border.png</a:t>
            </a:r>
            <a:r>
              <a:rPr lang="en-US" sz="2000" dirty="0"/>
              <a:t>) 30 round;</a:t>
            </a:r>
          </a:p>
          <a:p>
            <a:endParaRPr lang="en-US" sz="2000" dirty="0"/>
          </a:p>
          <a:p>
            <a:r>
              <a:rPr lang="en-US" sz="2000" b="1" dirty="0"/>
              <a:t>Note:</a:t>
            </a:r>
            <a:r>
              <a:rPr lang="en-US" sz="2000" dirty="0"/>
              <a:t> For border-image to work, the element also needs the border property set!</a:t>
            </a:r>
          </a:p>
          <a:p>
            <a:endParaRPr lang="en-US" sz="2000" dirty="0"/>
          </a:p>
          <a:p>
            <a:pPr>
              <a:lnSpc>
                <a:spcPct val="90000"/>
              </a:lnSpc>
            </a:pPr>
            <a:endParaRPr lang="en-US" sz="1900" dirty="0"/>
          </a:p>
        </p:txBody>
      </p:sp>
      <p:graphicFrame>
        <p:nvGraphicFramePr>
          <p:cNvPr id="4" name="Table 3"/>
          <p:cNvGraphicFramePr>
            <a:graphicFrameLocks noGrp="1"/>
          </p:cNvGraphicFramePr>
          <p:nvPr>
            <p:extLst>
              <p:ext uri="{D42A27DB-BD31-4B8C-83A1-F6EECF244321}">
                <p14:modId xmlns:p14="http://schemas.microsoft.com/office/powerpoint/2010/main" val="337657253"/>
              </p:ext>
            </p:extLst>
          </p:nvPr>
        </p:nvGraphicFramePr>
        <p:xfrm>
          <a:off x="683568" y="4175156"/>
          <a:ext cx="7670800" cy="2661920"/>
        </p:xfrm>
        <a:graphic>
          <a:graphicData uri="http://schemas.openxmlformats.org/drawingml/2006/table">
            <a:tbl>
              <a:tblPr/>
              <a:tblGrid>
                <a:gridCol w="2286000">
                  <a:extLst>
                    <a:ext uri="{9D8B030D-6E8A-4147-A177-3AD203B41FA5}">
                      <a16:colId xmlns:a16="http://schemas.microsoft.com/office/drawing/2014/main" val="20000"/>
                    </a:ext>
                  </a:extLst>
                </a:gridCol>
                <a:gridCol w="5384800">
                  <a:extLst>
                    <a:ext uri="{9D8B030D-6E8A-4147-A177-3AD203B41FA5}">
                      <a16:colId xmlns:a16="http://schemas.microsoft.com/office/drawing/2014/main" val="20001"/>
                    </a:ext>
                  </a:extLst>
                </a:gridCol>
              </a:tblGrid>
              <a:tr h="259358">
                <a:tc>
                  <a:txBody>
                    <a:bodyPr/>
                    <a:lstStyle/>
                    <a:p>
                      <a:pPr algn="l" fontAlgn="t"/>
                      <a:r>
                        <a:rPr lang="en-US">
                          <a:effectLst/>
                        </a:rPr>
                        <a:t>Values</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Description</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fontAlgn="t"/>
                      <a:r>
                        <a:rPr lang="en-US">
                          <a:effectLst/>
                        </a:rPr>
                        <a:t>border-image-source</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Used to set the image path</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a:effectLst/>
                        </a:rPr>
                        <a:t>border-image-slice</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Used to slice the boarder image</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a:effectLst/>
                        </a:rPr>
                        <a:t>border-image-width</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a:effectLst/>
                        </a:rPr>
                        <a:t>Used to set the boarder image width</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fontAlgn="t"/>
                      <a:r>
                        <a:rPr lang="en-US">
                          <a:effectLst/>
                        </a:rPr>
                        <a:t>border-image-repeat</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dirty="0">
                          <a:effectLst/>
                        </a:rPr>
                        <a:t>Used to set the boarder image as rounded, repeated and stretched</a:t>
                      </a:r>
                    </a:p>
                  </a:txBody>
                  <a:tcPr marL="101600" marR="101600" marT="101600" marB="1016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8402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Backgrounds</a:t>
            </a:r>
          </a:p>
        </p:txBody>
      </p:sp>
      <p:sp>
        <p:nvSpPr>
          <p:cNvPr id="3" name="Content Placeholder 2"/>
          <p:cNvSpPr>
            <a:spLocks noGrp="1"/>
          </p:cNvSpPr>
          <p:nvPr>
            <p:ph sz="quarter" idx="1"/>
          </p:nvPr>
        </p:nvSpPr>
        <p:spPr/>
        <p:txBody>
          <a:bodyPr>
            <a:normAutofit/>
          </a:bodyPr>
          <a:lstStyle/>
          <a:p>
            <a:r>
              <a:rPr lang="en-US" sz="2800" dirty="0"/>
              <a:t>add multiple background images for an element, through the background-image property.</a:t>
            </a:r>
          </a:p>
          <a:p>
            <a:r>
              <a:rPr lang="en-US" sz="2800" dirty="0"/>
              <a:t>The different background images are separated by commas, and the images are stacked on top of each other, where the first image is closest to the viewer.</a:t>
            </a:r>
          </a:p>
          <a:p>
            <a:r>
              <a:rPr lang="en-US" sz="2800" dirty="0"/>
              <a:t>background-image: </a:t>
            </a:r>
            <a:r>
              <a:rPr lang="en-US" sz="2800" dirty="0" err="1"/>
              <a:t>url</a:t>
            </a:r>
            <a:r>
              <a:rPr lang="en-US" sz="2800" dirty="0"/>
              <a:t>(</a:t>
            </a:r>
            <a:r>
              <a:rPr lang="en-US" sz="2800" dirty="0" err="1"/>
              <a:t>img_flwr.gif</a:t>
            </a:r>
            <a:r>
              <a:rPr lang="en-US" sz="2800" dirty="0"/>
              <a:t>), </a:t>
            </a:r>
            <a:r>
              <a:rPr lang="en-US" sz="2800" dirty="0" err="1"/>
              <a:t>url</a:t>
            </a:r>
            <a:r>
              <a:rPr lang="en-US" sz="2800" dirty="0"/>
              <a:t>(</a:t>
            </a:r>
            <a:r>
              <a:rPr lang="en-US" sz="2800" dirty="0" err="1"/>
              <a:t>paper.gif</a:t>
            </a:r>
            <a:r>
              <a:rPr lang="en-US" sz="2800" dirty="0"/>
              <a:t>);</a:t>
            </a:r>
            <a:br>
              <a:rPr lang="en-US" sz="2800" dirty="0"/>
            </a:br>
            <a:r>
              <a:rPr lang="en-US" sz="2800" dirty="0"/>
              <a:t>    background-position: right bottom, left top;</a:t>
            </a:r>
            <a:br>
              <a:rPr lang="en-US" sz="2800" dirty="0"/>
            </a:br>
            <a:r>
              <a:rPr lang="en-US" sz="2800" dirty="0"/>
              <a:t>    background-repeat: no-repeat, repeat;</a:t>
            </a:r>
          </a:p>
        </p:txBody>
      </p:sp>
    </p:spTree>
    <p:extLst>
      <p:ext uri="{BB962C8B-B14F-4D97-AF65-F5344CB8AC3E}">
        <p14:creationId xmlns:p14="http://schemas.microsoft.com/office/powerpoint/2010/main" val="197181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80685"/>
          </a:xfrm>
        </p:spPr>
        <p:txBody>
          <a:bodyPr/>
          <a:lstStyle/>
          <a:p>
            <a:r>
              <a:rPr lang="en-US"/>
              <a:t>Gradients</a:t>
            </a:r>
            <a:endParaRPr lang="en-US" dirty="0"/>
          </a:p>
        </p:txBody>
      </p:sp>
      <p:sp>
        <p:nvSpPr>
          <p:cNvPr id="3" name="Content Placeholder 2"/>
          <p:cNvSpPr>
            <a:spLocks noGrp="1"/>
          </p:cNvSpPr>
          <p:nvPr>
            <p:ph sz="quarter" idx="1"/>
          </p:nvPr>
        </p:nvSpPr>
        <p:spPr/>
        <p:txBody>
          <a:bodyPr>
            <a:normAutofit/>
          </a:bodyPr>
          <a:lstStyle/>
          <a:p>
            <a:pPr>
              <a:lnSpc>
                <a:spcPct val="90000"/>
              </a:lnSpc>
            </a:pPr>
            <a:r>
              <a:rPr lang="en-US" sz="2800" dirty="0"/>
              <a:t>Let you display smooth transitions between two or more specified colors.</a:t>
            </a:r>
            <a:br>
              <a:rPr lang="en-US" sz="2800" dirty="0"/>
            </a:br>
            <a:br>
              <a:rPr lang="en-US" sz="2800" dirty="0"/>
            </a:br>
            <a:r>
              <a:rPr lang="en-US" sz="2000" dirty="0"/>
              <a:t>CSS3 defines two types of gradients:</a:t>
            </a:r>
          </a:p>
          <a:p>
            <a:r>
              <a:rPr lang="en-US" sz="2000" b="1" dirty="0"/>
              <a:t>Linear Gradients (goes down/up/left/right/diagonally)</a:t>
            </a:r>
            <a:endParaRPr lang="en-US" sz="2000" dirty="0"/>
          </a:p>
          <a:p>
            <a:r>
              <a:rPr lang="en-US" sz="2000" b="1" dirty="0"/>
              <a:t>Radial Gradients (defined by their center)</a:t>
            </a:r>
            <a:br>
              <a:rPr lang="en-US" sz="2000" b="1" dirty="0"/>
            </a:br>
            <a:br>
              <a:rPr lang="en-US" sz="2000" dirty="0"/>
            </a:br>
            <a:endParaRPr lang="en-US" sz="1900" dirty="0"/>
          </a:p>
        </p:txBody>
      </p:sp>
    </p:spTree>
    <p:extLst>
      <p:ext uri="{BB962C8B-B14F-4D97-AF65-F5344CB8AC3E}">
        <p14:creationId xmlns:p14="http://schemas.microsoft.com/office/powerpoint/2010/main" val="15081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274638"/>
            <a:ext cx="7772400" cy="1143000"/>
          </a:xfrm>
        </p:spPr>
        <p:txBody>
          <a:bodyPr/>
          <a:lstStyle/>
          <a:p>
            <a:r>
              <a:rPr lang="en-US" dirty="0"/>
              <a:t>Using CSS</a:t>
            </a:r>
          </a:p>
        </p:txBody>
      </p:sp>
      <p:sp>
        <p:nvSpPr>
          <p:cNvPr id="7" name="Content Placeholder 2"/>
          <p:cNvSpPr>
            <a:spLocks noGrp="1"/>
          </p:cNvSpPr>
          <p:nvPr>
            <p:ph sz="quarter" idx="1"/>
          </p:nvPr>
        </p:nvSpPr>
        <p:spPr>
          <a:xfrm>
            <a:off x="914400" y="1447800"/>
            <a:ext cx="7772400" cy="4572000"/>
          </a:xfrm>
        </p:spPr>
        <p:txBody>
          <a:bodyPr/>
          <a:lstStyle/>
          <a:p>
            <a:r>
              <a:rPr lang="en-US" dirty="0"/>
              <a:t>There are 3 ways to use styles:</a:t>
            </a:r>
          </a:p>
          <a:p>
            <a:pPr lvl="1"/>
            <a:r>
              <a:rPr lang="en-US" dirty="0"/>
              <a:t>External style sheet</a:t>
            </a:r>
          </a:p>
          <a:p>
            <a:pPr lvl="1"/>
            <a:r>
              <a:rPr lang="en-US" dirty="0"/>
              <a:t>Inline styles</a:t>
            </a:r>
          </a:p>
          <a:p>
            <a:pPr lvl="1"/>
            <a:r>
              <a:rPr lang="en-US" dirty="0"/>
              <a:t>Embedded styles</a:t>
            </a:r>
          </a:p>
        </p:txBody>
      </p:sp>
    </p:spTree>
    <p:extLst>
      <p:ext uri="{BB962C8B-B14F-4D97-AF65-F5344CB8AC3E}">
        <p14:creationId xmlns:p14="http://schemas.microsoft.com/office/powerpoint/2010/main" val="198090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Gradient</a:t>
            </a:r>
          </a:p>
        </p:txBody>
      </p:sp>
      <p:sp>
        <p:nvSpPr>
          <p:cNvPr id="3" name="Content Placeholder 2"/>
          <p:cNvSpPr>
            <a:spLocks noGrp="1"/>
          </p:cNvSpPr>
          <p:nvPr>
            <p:ph sz="quarter" idx="1"/>
          </p:nvPr>
        </p:nvSpPr>
        <p:spPr/>
        <p:txBody>
          <a:bodyPr>
            <a:normAutofit fontScale="92500" lnSpcReduction="20000"/>
          </a:bodyPr>
          <a:lstStyle/>
          <a:p>
            <a:r>
              <a:rPr lang="en-US" sz="2800" b="1" dirty="0"/>
              <a:t>Syntax : </a:t>
            </a:r>
            <a:br>
              <a:rPr lang="en-US" sz="2800" b="1" dirty="0"/>
            </a:br>
            <a:r>
              <a:rPr lang="en-US" sz="2800" dirty="0"/>
              <a:t>background: linear-gradient(</a:t>
            </a:r>
            <a:r>
              <a:rPr lang="en-US" sz="2800" i="1" dirty="0"/>
              <a:t>direction</a:t>
            </a:r>
            <a:r>
              <a:rPr lang="en-US" sz="2800" dirty="0"/>
              <a:t>, </a:t>
            </a:r>
            <a:r>
              <a:rPr lang="en-US" sz="2800" i="1" dirty="0"/>
              <a:t>color-stop1</a:t>
            </a:r>
            <a:r>
              <a:rPr lang="en-US" sz="2800" dirty="0"/>
              <a:t>, </a:t>
            </a:r>
            <a:r>
              <a:rPr lang="en-US" sz="2800" i="1" dirty="0"/>
              <a:t>color-stop2, ...</a:t>
            </a:r>
            <a:r>
              <a:rPr lang="en-US" sz="2800" dirty="0"/>
              <a:t>);</a:t>
            </a:r>
          </a:p>
          <a:p>
            <a:r>
              <a:rPr lang="en-US" sz="2800" dirty="0"/>
              <a:t>If you want more control over the direction of the gradient, you can define an angle, instead of the predefined directions (to bottom, to top, to right, to left, to bottom right, etc.).</a:t>
            </a:r>
            <a:br>
              <a:rPr lang="en-US" sz="2800" dirty="0"/>
            </a:br>
            <a:r>
              <a:rPr lang="en-US" sz="2800" dirty="0"/>
              <a:t>background: linear-gradient(</a:t>
            </a:r>
            <a:r>
              <a:rPr lang="en-US" sz="2800" i="1" dirty="0"/>
              <a:t>angle</a:t>
            </a:r>
            <a:r>
              <a:rPr lang="en-US" sz="2800" dirty="0"/>
              <a:t>, </a:t>
            </a:r>
            <a:r>
              <a:rPr lang="en-US" sz="2800" i="1" dirty="0"/>
              <a:t>color-stop1</a:t>
            </a:r>
            <a:r>
              <a:rPr lang="en-US" sz="2800" dirty="0"/>
              <a:t>, </a:t>
            </a:r>
            <a:r>
              <a:rPr lang="en-US" sz="2800" i="1" dirty="0"/>
              <a:t>color-stop2</a:t>
            </a:r>
            <a:r>
              <a:rPr lang="en-US" sz="2800" dirty="0"/>
              <a:t>);</a:t>
            </a:r>
          </a:p>
          <a:p>
            <a:r>
              <a:rPr lang="en-US" sz="2800" dirty="0"/>
              <a:t>Also support transparency, which can be used to create fading effects.</a:t>
            </a:r>
          </a:p>
          <a:p>
            <a:r>
              <a:rPr lang="en-US" sz="2800" dirty="0"/>
              <a:t>The repeating-linear-gradient() function is used to repeat linear gradients:</a:t>
            </a:r>
            <a:endParaRPr lang="en-US" sz="1900" dirty="0"/>
          </a:p>
        </p:txBody>
      </p:sp>
    </p:spTree>
    <p:extLst>
      <p:ext uri="{BB962C8B-B14F-4D97-AF65-F5344CB8AC3E}">
        <p14:creationId xmlns:p14="http://schemas.microsoft.com/office/powerpoint/2010/main" val="815948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Gradient</a:t>
            </a:r>
          </a:p>
        </p:txBody>
      </p:sp>
      <p:sp>
        <p:nvSpPr>
          <p:cNvPr id="3" name="Content Placeholder 2"/>
          <p:cNvSpPr>
            <a:spLocks noGrp="1"/>
          </p:cNvSpPr>
          <p:nvPr>
            <p:ph sz="quarter" idx="1"/>
          </p:nvPr>
        </p:nvSpPr>
        <p:spPr/>
        <p:txBody>
          <a:bodyPr>
            <a:normAutofit fontScale="92500" lnSpcReduction="20000"/>
          </a:bodyPr>
          <a:lstStyle/>
          <a:p>
            <a:r>
              <a:rPr lang="en-US" sz="2800" dirty="0"/>
              <a:t>A radial gradient is defined by its center.</a:t>
            </a:r>
          </a:p>
          <a:p>
            <a:r>
              <a:rPr lang="en-US" sz="2800" dirty="0"/>
              <a:t>To create a radial gradient you must also define at least two color stops.</a:t>
            </a:r>
            <a:br>
              <a:rPr lang="en-US" sz="2800" dirty="0"/>
            </a:br>
            <a:r>
              <a:rPr lang="en-US" sz="2800" dirty="0"/>
              <a:t>Syntax : </a:t>
            </a:r>
            <a:br>
              <a:rPr lang="en-US" sz="2800" dirty="0"/>
            </a:br>
            <a:r>
              <a:rPr lang="en-US" sz="2800" dirty="0"/>
              <a:t>background: radial-gradient(</a:t>
            </a:r>
            <a:r>
              <a:rPr lang="en-US" sz="2800" i="1" dirty="0"/>
              <a:t>shape size </a:t>
            </a:r>
            <a:r>
              <a:rPr lang="en-US" sz="2800" dirty="0"/>
              <a:t>at</a:t>
            </a:r>
            <a:r>
              <a:rPr lang="en-US" sz="2800" i="1" dirty="0"/>
              <a:t> position, start-color, ..., last-color</a:t>
            </a:r>
            <a:r>
              <a:rPr lang="en-US" sz="2800" dirty="0"/>
              <a:t>);</a:t>
            </a:r>
          </a:p>
          <a:p>
            <a:r>
              <a:rPr lang="en-US" sz="2800" dirty="0"/>
              <a:t>By default, shape is ellipse, size is farthest-corner, and position is center.</a:t>
            </a:r>
          </a:p>
          <a:p>
            <a:r>
              <a:rPr lang="en-US" sz="2800" dirty="0"/>
              <a:t>The shape parameter defines the shape. It can take the value circle or ellipse</a:t>
            </a:r>
          </a:p>
          <a:p>
            <a:r>
              <a:rPr lang="en-US" sz="2800" dirty="0"/>
              <a:t>The repeating-radial-gradient() function is used to repeat radial gradients:</a:t>
            </a:r>
          </a:p>
        </p:txBody>
      </p:sp>
    </p:spTree>
    <p:extLst>
      <p:ext uri="{BB962C8B-B14F-4D97-AF65-F5344CB8AC3E}">
        <p14:creationId xmlns:p14="http://schemas.microsoft.com/office/powerpoint/2010/main" val="448855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a:t>
            </a:r>
          </a:p>
        </p:txBody>
      </p:sp>
      <p:sp>
        <p:nvSpPr>
          <p:cNvPr id="3" name="Content Placeholder 2"/>
          <p:cNvSpPr>
            <a:spLocks noGrp="1"/>
          </p:cNvSpPr>
          <p:nvPr>
            <p:ph sz="quarter" idx="1"/>
          </p:nvPr>
        </p:nvSpPr>
        <p:spPr/>
        <p:txBody>
          <a:bodyPr>
            <a:normAutofit lnSpcReduction="10000"/>
          </a:bodyPr>
          <a:lstStyle/>
          <a:p>
            <a:pPr>
              <a:lnSpc>
                <a:spcPct val="90000"/>
              </a:lnSpc>
            </a:pPr>
            <a:r>
              <a:rPr lang="en-US" sz="2800" dirty="0"/>
              <a:t>add shadow to text and to elements.</a:t>
            </a:r>
          </a:p>
          <a:p>
            <a:r>
              <a:rPr lang="en-US" sz="2000" dirty="0"/>
              <a:t>text-shadow - property applies shadow to text.</a:t>
            </a:r>
          </a:p>
          <a:p>
            <a:pPr lvl="1"/>
            <a:r>
              <a:rPr lang="en-US" dirty="0"/>
              <a:t>specify the horizontal shadow and the vertical shadow</a:t>
            </a:r>
          </a:p>
          <a:p>
            <a:pPr lvl="1"/>
            <a:r>
              <a:rPr lang="en-US" dirty="0"/>
              <a:t>add a color to the shadow:</a:t>
            </a:r>
          </a:p>
          <a:p>
            <a:pPr lvl="1"/>
            <a:r>
              <a:rPr lang="en-US" dirty="0"/>
              <a:t>add a blur effect to the shadow:</a:t>
            </a:r>
          </a:p>
          <a:p>
            <a:pPr lvl="1"/>
            <a:r>
              <a:rPr lang="en-US" dirty="0"/>
              <a:t>To add more than one shadow to the text, you can add a comma-separated list of shadows.</a:t>
            </a:r>
          </a:p>
          <a:p>
            <a:r>
              <a:rPr lang="en-US" sz="2000" dirty="0"/>
              <a:t>box-shadow - property applies shadow to elements.</a:t>
            </a:r>
          </a:p>
          <a:p>
            <a:r>
              <a:rPr lang="en-US" sz="2000" dirty="0"/>
              <a:t>box-shadow: </a:t>
            </a:r>
            <a:r>
              <a:rPr lang="en-US" sz="2000" dirty="0" err="1"/>
              <a:t>none|</a:t>
            </a:r>
            <a:r>
              <a:rPr lang="en-US" sz="2000" i="1" dirty="0" err="1"/>
              <a:t>h-shadow</a:t>
            </a:r>
            <a:r>
              <a:rPr lang="en-US" sz="2000" i="1" dirty="0"/>
              <a:t> v-shadow blur spread color </a:t>
            </a:r>
            <a:r>
              <a:rPr lang="en-US" sz="2000" dirty="0"/>
              <a:t>|</a:t>
            </a:r>
            <a:r>
              <a:rPr lang="en-US" sz="2000" dirty="0" err="1"/>
              <a:t>inset|initial|inherit</a:t>
            </a:r>
            <a:r>
              <a:rPr lang="en-US" sz="2000" dirty="0"/>
              <a:t>;</a:t>
            </a:r>
          </a:p>
          <a:p>
            <a:pPr>
              <a:lnSpc>
                <a:spcPct val="90000"/>
              </a:lnSpc>
            </a:pPr>
            <a:endParaRPr lang="en-US" sz="1900" dirty="0"/>
          </a:p>
        </p:txBody>
      </p:sp>
    </p:spTree>
    <p:extLst>
      <p:ext uri="{BB962C8B-B14F-4D97-AF65-F5344CB8AC3E}">
        <p14:creationId xmlns:p14="http://schemas.microsoft.com/office/powerpoint/2010/main" val="793034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Transforms</a:t>
            </a:r>
          </a:p>
        </p:txBody>
      </p:sp>
      <p:sp>
        <p:nvSpPr>
          <p:cNvPr id="3" name="Content Placeholder 2"/>
          <p:cNvSpPr>
            <a:spLocks noGrp="1"/>
          </p:cNvSpPr>
          <p:nvPr>
            <p:ph sz="quarter" idx="1"/>
          </p:nvPr>
        </p:nvSpPr>
        <p:spPr/>
        <p:txBody>
          <a:bodyPr>
            <a:normAutofit/>
          </a:bodyPr>
          <a:lstStyle/>
          <a:p>
            <a:r>
              <a:rPr lang="en-US" sz="2800" dirty="0"/>
              <a:t> allow you to translate, rotate, scale, and skew elements</a:t>
            </a:r>
            <a:r>
              <a:rPr lang="en-US" sz="2000" dirty="0"/>
              <a:t> </a:t>
            </a:r>
          </a:p>
          <a:p>
            <a:r>
              <a:rPr lang="en-US" sz="2000" dirty="0"/>
              <a:t>A transformation is an effect that lets an element change shape, size and position.</a:t>
            </a:r>
          </a:p>
          <a:p>
            <a:r>
              <a:rPr lang="en-US" sz="2000" dirty="0"/>
              <a:t>CSS3 supports 2D and 3D transformations.</a:t>
            </a:r>
          </a:p>
          <a:p>
            <a:pPr>
              <a:lnSpc>
                <a:spcPct val="90000"/>
              </a:lnSpc>
            </a:pPr>
            <a:endParaRPr lang="en-US" sz="1900" dirty="0"/>
          </a:p>
        </p:txBody>
      </p:sp>
    </p:spTree>
    <p:extLst>
      <p:ext uri="{BB962C8B-B14F-4D97-AF65-F5344CB8AC3E}">
        <p14:creationId xmlns:p14="http://schemas.microsoft.com/office/powerpoint/2010/main" val="1199593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Transforms</a:t>
            </a:r>
          </a:p>
        </p:txBody>
      </p:sp>
      <p:sp>
        <p:nvSpPr>
          <p:cNvPr id="3" name="Content Placeholder 2"/>
          <p:cNvSpPr>
            <a:spLocks noGrp="1"/>
          </p:cNvSpPr>
          <p:nvPr>
            <p:ph sz="quarter" idx="1"/>
          </p:nvPr>
        </p:nvSpPr>
        <p:spPr/>
        <p:txBody>
          <a:bodyPr>
            <a:normAutofit fontScale="85000" lnSpcReduction="20000"/>
          </a:bodyPr>
          <a:lstStyle/>
          <a:p>
            <a:r>
              <a:rPr lang="en-US" sz="2800" dirty="0"/>
              <a:t>2D transformation methods:</a:t>
            </a:r>
          </a:p>
          <a:p>
            <a:r>
              <a:rPr lang="en-US" sz="2800" dirty="0"/>
              <a:t>translate() - moves an element from its current position (X-axis and the Y-axis).</a:t>
            </a:r>
          </a:p>
          <a:p>
            <a:r>
              <a:rPr lang="en-US" sz="2800" dirty="0"/>
              <a:t>rotate() - rotates an element clockwise or counter-clockwise according to a given degree.</a:t>
            </a:r>
          </a:p>
          <a:p>
            <a:pPr lvl="1"/>
            <a:r>
              <a:rPr lang="en-US" sz="2400" dirty="0"/>
              <a:t>Using negative values will rotate the element counter-clockwise.</a:t>
            </a:r>
          </a:p>
          <a:p>
            <a:r>
              <a:rPr lang="en-US" sz="2800" dirty="0"/>
              <a:t>scale() - increases or decreases the size of an element(width and height)</a:t>
            </a:r>
          </a:p>
          <a:p>
            <a:r>
              <a:rPr lang="en-US" sz="2800" dirty="0" err="1"/>
              <a:t>skewX</a:t>
            </a:r>
            <a:r>
              <a:rPr lang="en-US" sz="2800" dirty="0"/>
              <a:t>() - skews an element along the X-axis by the given angle.</a:t>
            </a:r>
          </a:p>
          <a:p>
            <a:r>
              <a:rPr lang="en-US" sz="2800" dirty="0" err="1"/>
              <a:t>skewY</a:t>
            </a:r>
            <a:r>
              <a:rPr lang="en-US" sz="2800" dirty="0"/>
              <a:t>() - </a:t>
            </a:r>
            <a:r>
              <a:rPr lang="en-US" sz="2400" dirty="0"/>
              <a:t>skews an element along the Y-axis by the given angle.</a:t>
            </a:r>
            <a:endParaRPr lang="en-US" sz="2800" dirty="0"/>
          </a:p>
          <a:p>
            <a:r>
              <a:rPr lang="en-US" sz="2800" dirty="0"/>
              <a:t>matrix() - </a:t>
            </a:r>
            <a:r>
              <a:rPr lang="en-US" sz="2400" dirty="0"/>
              <a:t>combines all the 2D transform methods into one.</a:t>
            </a:r>
          </a:p>
          <a:p>
            <a:r>
              <a:rPr lang="en-US" sz="2400" dirty="0"/>
              <a:t>matrix(</a:t>
            </a:r>
            <a:r>
              <a:rPr lang="en-US" sz="2400" dirty="0" err="1"/>
              <a:t>scaleX</a:t>
            </a:r>
            <a:r>
              <a:rPr lang="en-US" sz="2400" dirty="0"/>
              <a:t>(),</a:t>
            </a:r>
            <a:r>
              <a:rPr lang="en-US" sz="2400" dirty="0" err="1"/>
              <a:t>skewY</a:t>
            </a:r>
            <a:r>
              <a:rPr lang="en-US" sz="2400" dirty="0"/>
              <a:t>(),</a:t>
            </a:r>
            <a:r>
              <a:rPr lang="en-US" sz="2400" dirty="0" err="1"/>
              <a:t>skewX</a:t>
            </a:r>
            <a:r>
              <a:rPr lang="en-US" sz="2400" dirty="0"/>
              <a:t>(),</a:t>
            </a:r>
            <a:r>
              <a:rPr lang="en-US" sz="2400" dirty="0" err="1"/>
              <a:t>scaleY</a:t>
            </a:r>
            <a:r>
              <a:rPr lang="en-US" sz="2400" dirty="0"/>
              <a:t>(),</a:t>
            </a:r>
            <a:r>
              <a:rPr lang="en-US" sz="2400" dirty="0" err="1"/>
              <a:t>translateX</a:t>
            </a:r>
            <a:r>
              <a:rPr lang="en-US" sz="2400" dirty="0"/>
              <a:t>(),</a:t>
            </a:r>
            <a:r>
              <a:rPr lang="en-US" sz="2400" dirty="0" err="1"/>
              <a:t>translateY</a:t>
            </a:r>
            <a:r>
              <a:rPr lang="en-US" sz="2400" dirty="0"/>
              <a:t>()):</a:t>
            </a:r>
            <a:endParaRPr lang="en-US" sz="2800" dirty="0"/>
          </a:p>
        </p:txBody>
      </p:sp>
    </p:spTree>
    <p:extLst>
      <p:ext uri="{BB962C8B-B14F-4D97-AF65-F5344CB8AC3E}">
        <p14:creationId xmlns:p14="http://schemas.microsoft.com/office/powerpoint/2010/main" val="51340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 Transforms</a:t>
            </a:r>
          </a:p>
        </p:txBody>
      </p:sp>
      <p:sp>
        <p:nvSpPr>
          <p:cNvPr id="3" name="Content Placeholder 2"/>
          <p:cNvSpPr>
            <a:spLocks noGrp="1"/>
          </p:cNvSpPr>
          <p:nvPr>
            <p:ph sz="quarter" idx="1"/>
          </p:nvPr>
        </p:nvSpPr>
        <p:spPr/>
        <p:txBody>
          <a:bodyPr>
            <a:normAutofit/>
          </a:bodyPr>
          <a:lstStyle/>
          <a:p>
            <a:r>
              <a:rPr lang="en-US" sz="2400" dirty="0"/>
              <a:t>format your elements using 3D transformations</a:t>
            </a:r>
          </a:p>
          <a:p>
            <a:r>
              <a:rPr lang="en-US" sz="2800" dirty="0"/>
              <a:t>3D transformation methods:</a:t>
            </a:r>
          </a:p>
          <a:p>
            <a:r>
              <a:rPr lang="en-US" sz="2800" dirty="0" err="1"/>
              <a:t>rotateX</a:t>
            </a:r>
            <a:r>
              <a:rPr lang="en-US" sz="2800" dirty="0"/>
              <a:t>() - rotates an element around its X-axis at a given degree:</a:t>
            </a:r>
          </a:p>
          <a:p>
            <a:r>
              <a:rPr lang="en-US" sz="2800" dirty="0" err="1"/>
              <a:t>rotateY</a:t>
            </a:r>
            <a:r>
              <a:rPr lang="en-US" sz="2800" dirty="0"/>
              <a:t>() - rotates an element around its Y-axis at a given degree:</a:t>
            </a:r>
          </a:p>
          <a:p>
            <a:r>
              <a:rPr lang="en-US" sz="2800" dirty="0" err="1"/>
              <a:t>rotateZ</a:t>
            </a:r>
            <a:r>
              <a:rPr lang="en-US" sz="2800" dirty="0"/>
              <a:t>() -  rotates an element around its Z-axis at a given degree:</a:t>
            </a:r>
            <a:br>
              <a:rPr lang="en-US" sz="2800" dirty="0"/>
            </a:br>
            <a:endParaRPr lang="en-US" sz="2800" dirty="0"/>
          </a:p>
          <a:p>
            <a:endParaRPr lang="en-US" sz="2800" dirty="0"/>
          </a:p>
        </p:txBody>
      </p:sp>
    </p:spTree>
    <p:extLst>
      <p:ext uri="{BB962C8B-B14F-4D97-AF65-F5344CB8AC3E}">
        <p14:creationId xmlns:p14="http://schemas.microsoft.com/office/powerpoint/2010/main" val="652308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Transitions</a:t>
            </a:r>
          </a:p>
        </p:txBody>
      </p:sp>
      <p:sp>
        <p:nvSpPr>
          <p:cNvPr id="3" name="Content Placeholder 2"/>
          <p:cNvSpPr>
            <a:spLocks noGrp="1"/>
          </p:cNvSpPr>
          <p:nvPr>
            <p:ph sz="quarter" idx="1"/>
          </p:nvPr>
        </p:nvSpPr>
        <p:spPr>
          <a:xfrm>
            <a:off x="914400" y="1447800"/>
            <a:ext cx="7402016" cy="1621160"/>
          </a:xfrm>
        </p:spPr>
        <p:txBody>
          <a:bodyPr>
            <a:normAutofit fontScale="92500" lnSpcReduction="10000"/>
          </a:bodyPr>
          <a:lstStyle/>
          <a:p>
            <a:pPr>
              <a:lnSpc>
                <a:spcPct val="90000"/>
              </a:lnSpc>
            </a:pPr>
            <a:r>
              <a:rPr lang="en-US" sz="2800" dirty="0"/>
              <a:t>allows you to change property values smoothly (from one value to another), over a given duration.</a:t>
            </a:r>
            <a:br>
              <a:rPr lang="en-US" sz="2800" dirty="0"/>
            </a:br>
            <a:r>
              <a:rPr lang="en-US" sz="2000" dirty="0"/>
              <a:t>To create a transition effect, you must specify two things:</a:t>
            </a:r>
          </a:p>
          <a:p>
            <a:r>
              <a:rPr lang="en-US" sz="2000" dirty="0"/>
              <a:t>the CSS property you want to add an effect to</a:t>
            </a:r>
          </a:p>
          <a:p>
            <a:r>
              <a:rPr lang="en-US" sz="2000" dirty="0"/>
              <a:t>the duration of the effect</a:t>
            </a:r>
          </a:p>
          <a:p>
            <a:pPr>
              <a:lnSpc>
                <a:spcPct val="90000"/>
              </a:lnSpc>
            </a:pPr>
            <a:endParaRPr lang="en-US" sz="1900" dirty="0"/>
          </a:p>
        </p:txBody>
      </p:sp>
      <p:graphicFrame>
        <p:nvGraphicFramePr>
          <p:cNvPr id="4" name="Table 3"/>
          <p:cNvGraphicFramePr>
            <a:graphicFrameLocks noGrp="1"/>
          </p:cNvGraphicFramePr>
          <p:nvPr>
            <p:extLst>
              <p:ext uri="{D42A27DB-BD31-4B8C-83A1-F6EECF244321}">
                <p14:modId xmlns:p14="http://schemas.microsoft.com/office/powerpoint/2010/main" val="2084892110"/>
              </p:ext>
            </p:extLst>
          </p:nvPr>
        </p:nvGraphicFramePr>
        <p:xfrm>
          <a:off x="685800" y="3068960"/>
          <a:ext cx="7772400" cy="3366768"/>
        </p:xfrm>
        <a:graphic>
          <a:graphicData uri="http://schemas.openxmlformats.org/drawingml/2006/table">
            <a:tbl>
              <a:tblPr/>
              <a:tblGrid>
                <a:gridCol w="2312020">
                  <a:extLst>
                    <a:ext uri="{9D8B030D-6E8A-4147-A177-3AD203B41FA5}">
                      <a16:colId xmlns:a16="http://schemas.microsoft.com/office/drawing/2014/main" val="20000"/>
                    </a:ext>
                  </a:extLst>
                </a:gridCol>
                <a:gridCol w="5460380">
                  <a:extLst>
                    <a:ext uri="{9D8B030D-6E8A-4147-A177-3AD203B41FA5}">
                      <a16:colId xmlns:a16="http://schemas.microsoft.com/office/drawing/2014/main" val="20001"/>
                    </a:ext>
                  </a:extLst>
                </a:gridCol>
              </a:tblGrid>
              <a:tr h="350533">
                <a:tc>
                  <a:txBody>
                    <a:bodyPr/>
                    <a:lstStyle/>
                    <a:p>
                      <a:pPr algn="l" fontAlgn="t"/>
                      <a:r>
                        <a:rPr lang="en-US" sz="1600">
                          <a:effectLst/>
                        </a:rPr>
                        <a:t>Property</a:t>
                      </a:r>
                    </a:p>
                  </a:txBody>
                  <a:tcPr marL="154728"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77364"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64986">
                <a:tc>
                  <a:txBody>
                    <a:bodyPr/>
                    <a:lstStyle/>
                    <a:p>
                      <a:pPr algn="l" fontAlgn="t"/>
                      <a:r>
                        <a:rPr lang="en-US" sz="1600" dirty="0">
                          <a:effectLst/>
                          <a:hlinkClick r:id="rId3"/>
                        </a:rPr>
                        <a:t>transition</a:t>
                      </a:r>
                      <a:endParaRPr lang="en-US" sz="1600" dirty="0">
                        <a:effectLst/>
                      </a:endParaRPr>
                    </a:p>
                  </a:txBody>
                  <a:tcPr marL="154728"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rPr>
                        <a:t>A shorthand property for setting the four transition properties into a single property</a:t>
                      </a:r>
                    </a:p>
                  </a:txBody>
                  <a:tcPr marL="77364"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50533">
                <a:tc>
                  <a:txBody>
                    <a:bodyPr/>
                    <a:lstStyle/>
                    <a:p>
                      <a:pPr algn="l" fontAlgn="t"/>
                      <a:r>
                        <a:rPr lang="en-US" sz="1600">
                          <a:effectLst/>
                          <a:hlinkClick r:id="rId4"/>
                        </a:rPr>
                        <a:t>transition-delay</a:t>
                      </a:r>
                      <a:endParaRPr lang="en-US" sz="1600">
                        <a:effectLst/>
                      </a:endParaRPr>
                    </a:p>
                  </a:txBody>
                  <a:tcPr marL="154728"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a delay (in seconds) for the transition effect</a:t>
                      </a:r>
                    </a:p>
                  </a:txBody>
                  <a:tcPr marL="77364"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4986">
                <a:tc>
                  <a:txBody>
                    <a:bodyPr/>
                    <a:lstStyle/>
                    <a:p>
                      <a:pPr algn="l" fontAlgn="t"/>
                      <a:r>
                        <a:rPr lang="en-US" sz="1600">
                          <a:effectLst/>
                          <a:hlinkClick r:id="rId5"/>
                        </a:rPr>
                        <a:t>transition-duration</a:t>
                      </a:r>
                      <a:endParaRPr lang="en-US" sz="1600">
                        <a:effectLst/>
                      </a:endParaRPr>
                    </a:p>
                  </a:txBody>
                  <a:tcPr marL="154728"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how many seconds or milliseconds a transition effect takes to complete</a:t>
                      </a:r>
                    </a:p>
                  </a:txBody>
                  <a:tcPr marL="77364"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64986">
                <a:tc>
                  <a:txBody>
                    <a:bodyPr/>
                    <a:lstStyle/>
                    <a:p>
                      <a:pPr algn="l" fontAlgn="t"/>
                      <a:r>
                        <a:rPr lang="en-US" sz="1600" dirty="0">
                          <a:effectLst/>
                          <a:hlinkClick r:id="rId6"/>
                        </a:rPr>
                        <a:t>transition-property</a:t>
                      </a:r>
                      <a:endParaRPr lang="en-US" sz="1600" dirty="0">
                        <a:effectLst/>
                      </a:endParaRPr>
                    </a:p>
                  </a:txBody>
                  <a:tcPr marL="154728"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name of the CSS property the transition effect is for</a:t>
                      </a:r>
                    </a:p>
                  </a:txBody>
                  <a:tcPr marL="77364"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64986">
                <a:tc>
                  <a:txBody>
                    <a:bodyPr/>
                    <a:lstStyle/>
                    <a:p>
                      <a:pPr algn="l" fontAlgn="t"/>
                      <a:r>
                        <a:rPr lang="en-US" sz="1600">
                          <a:effectLst/>
                          <a:hlinkClick r:id="rId7"/>
                        </a:rPr>
                        <a:t>transition-timing-function</a:t>
                      </a:r>
                      <a:endParaRPr lang="en-US" sz="1600">
                        <a:effectLst/>
                      </a:endParaRPr>
                    </a:p>
                  </a:txBody>
                  <a:tcPr marL="154728"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rPr>
                        <a:t>Specifies the speed curve of the transition effect</a:t>
                      </a:r>
                    </a:p>
                  </a:txBody>
                  <a:tcPr marL="77364" marR="77364" marT="77364" marB="77364">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457200" y="2138093"/>
            <a:ext cx="94525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26921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Timing function</a:t>
            </a:r>
          </a:p>
        </p:txBody>
      </p:sp>
      <p:sp>
        <p:nvSpPr>
          <p:cNvPr id="3" name="Content Placeholder 2"/>
          <p:cNvSpPr>
            <a:spLocks noGrp="1"/>
          </p:cNvSpPr>
          <p:nvPr>
            <p:ph sz="quarter" idx="1"/>
          </p:nvPr>
        </p:nvSpPr>
        <p:spPr>
          <a:xfrm>
            <a:off x="914400" y="1447800"/>
            <a:ext cx="7546032" cy="4861520"/>
          </a:xfrm>
        </p:spPr>
        <p:txBody>
          <a:bodyPr>
            <a:normAutofit fontScale="92500" lnSpcReduction="10000"/>
          </a:bodyPr>
          <a:lstStyle/>
          <a:p>
            <a:r>
              <a:rPr lang="en-US" sz="2800" dirty="0"/>
              <a:t>specifies the speed curve of the transition effect.</a:t>
            </a:r>
          </a:p>
          <a:p>
            <a:r>
              <a:rPr lang="en-US" sz="2800" dirty="0"/>
              <a:t>The transition-timing-function property can have the following values:</a:t>
            </a:r>
          </a:p>
          <a:p>
            <a:pPr lvl="1"/>
            <a:r>
              <a:rPr lang="en-US" sz="2400" dirty="0"/>
              <a:t>ease - specifies a transition effect with a slow start, then fast, then end slowly (this is default)</a:t>
            </a:r>
          </a:p>
          <a:p>
            <a:pPr lvl="1"/>
            <a:r>
              <a:rPr lang="en-US" sz="2400" dirty="0"/>
              <a:t>linear - specifies a transition effect with the same speed from start to end</a:t>
            </a:r>
          </a:p>
          <a:p>
            <a:pPr lvl="1"/>
            <a:r>
              <a:rPr lang="en-US" sz="2400" dirty="0"/>
              <a:t>ease-in - specifies a transition effect with a slow start</a:t>
            </a:r>
          </a:p>
          <a:p>
            <a:pPr lvl="1"/>
            <a:r>
              <a:rPr lang="en-US" sz="2400" dirty="0"/>
              <a:t>ease-out - specifies a transition effect with a slow end</a:t>
            </a:r>
          </a:p>
          <a:p>
            <a:pPr lvl="1"/>
            <a:r>
              <a:rPr lang="en-US" sz="2400" dirty="0"/>
              <a:t>ease-in-out - specifies a transition effect with a slow start and end</a:t>
            </a:r>
          </a:p>
          <a:p>
            <a:pPr lvl="1"/>
            <a:r>
              <a:rPr lang="en-US" sz="2400" dirty="0"/>
              <a:t>cubic-</a:t>
            </a:r>
            <a:r>
              <a:rPr lang="en-US" sz="2400" dirty="0" err="1"/>
              <a:t>bezier</a:t>
            </a:r>
            <a:r>
              <a:rPr lang="en-US" sz="2400" dirty="0"/>
              <a:t>(</a:t>
            </a:r>
            <a:r>
              <a:rPr lang="en-US" sz="2400" dirty="0" err="1"/>
              <a:t>n,n,n,n</a:t>
            </a:r>
            <a:r>
              <a:rPr lang="en-US" sz="2400" dirty="0"/>
              <a:t>) - lets you define your own values in a cubic-</a:t>
            </a:r>
            <a:r>
              <a:rPr lang="en-US" sz="2400" dirty="0" err="1"/>
              <a:t>bezier</a:t>
            </a:r>
            <a:r>
              <a:rPr lang="en-US" sz="2400" dirty="0"/>
              <a:t> function</a:t>
            </a:r>
          </a:p>
        </p:txBody>
      </p:sp>
      <p:sp>
        <p:nvSpPr>
          <p:cNvPr id="5" name="Rectangle 1"/>
          <p:cNvSpPr>
            <a:spLocks noChangeArrowheads="1"/>
          </p:cNvSpPr>
          <p:nvPr/>
        </p:nvSpPr>
        <p:spPr bwMode="auto">
          <a:xfrm>
            <a:off x="457200" y="2138093"/>
            <a:ext cx="94525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4925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sz="quarter" idx="1"/>
          </p:nvPr>
        </p:nvSpPr>
        <p:spPr/>
        <p:txBody>
          <a:bodyPr>
            <a:normAutofit fontScale="92500" lnSpcReduction="20000"/>
          </a:bodyPr>
          <a:lstStyle/>
          <a:p>
            <a:r>
              <a:rPr lang="en-US" sz="2800" dirty="0"/>
              <a:t>allows animation of most HTML elements without using JavaScript or Flash!</a:t>
            </a:r>
          </a:p>
          <a:p>
            <a:r>
              <a:rPr lang="en-US" sz="2800" dirty="0"/>
              <a:t>lets an element gradually change from one style to another.</a:t>
            </a:r>
          </a:p>
          <a:p>
            <a:r>
              <a:rPr lang="en-US" sz="2800" dirty="0"/>
              <a:t>You can change as many CSS properties you want, as many times you want.</a:t>
            </a:r>
          </a:p>
          <a:p>
            <a:r>
              <a:rPr lang="en-US" sz="2800" dirty="0"/>
              <a:t>To use CSS3 animation, you must first specify some </a:t>
            </a:r>
            <a:r>
              <a:rPr lang="en-US" sz="2800" dirty="0" err="1"/>
              <a:t>keyframes</a:t>
            </a:r>
            <a:r>
              <a:rPr lang="en-US" sz="2800" dirty="0"/>
              <a:t> for the animation.</a:t>
            </a:r>
          </a:p>
          <a:p>
            <a:r>
              <a:rPr lang="en-US" sz="2800" dirty="0" err="1"/>
              <a:t>Keyframes</a:t>
            </a:r>
            <a:r>
              <a:rPr lang="en-US" sz="2800" dirty="0"/>
              <a:t> hold what styles the element will have at certain times.</a:t>
            </a:r>
          </a:p>
          <a:p>
            <a:br>
              <a:rPr lang="en-US" sz="2800" dirty="0"/>
            </a:br>
            <a:br>
              <a:rPr lang="en-US" sz="2800" dirty="0"/>
            </a:br>
            <a:endParaRPr lang="en-US" sz="1900" dirty="0"/>
          </a:p>
        </p:txBody>
      </p:sp>
    </p:spTree>
    <p:extLst>
      <p:ext uri="{BB962C8B-B14F-4D97-AF65-F5344CB8AC3E}">
        <p14:creationId xmlns:p14="http://schemas.microsoft.com/office/powerpoint/2010/main" val="1260741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keyframes</a:t>
            </a:r>
            <a:r>
              <a:rPr lang="en-US" dirty="0"/>
              <a:t> rule</a:t>
            </a:r>
          </a:p>
        </p:txBody>
      </p:sp>
      <p:sp>
        <p:nvSpPr>
          <p:cNvPr id="3" name="Content Placeholder 2"/>
          <p:cNvSpPr>
            <a:spLocks noGrp="1"/>
          </p:cNvSpPr>
          <p:nvPr>
            <p:ph sz="quarter" idx="1"/>
          </p:nvPr>
        </p:nvSpPr>
        <p:spPr/>
        <p:txBody>
          <a:bodyPr>
            <a:normAutofit/>
          </a:bodyPr>
          <a:lstStyle/>
          <a:p>
            <a:r>
              <a:rPr lang="en-US" sz="2800" dirty="0"/>
              <a:t>When you specify CSS styles inside the @</a:t>
            </a:r>
            <a:r>
              <a:rPr lang="en-US" sz="2800" dirty="0" err="1"/>
              <a:t>keyframes</a:t>
            </a:r>
            <a:r>
              <a:rPr lang="en-US" sz="2800" dirty="0"/>
              <a:t> rule, the animation will gradually change from the current style to the new style at certain times.</a:t>
            </a:r>
          </a:p>
          <a:p>
            <a:r>
              <a:rPr lang="en-US" sz="2800" dirty="0"/>
              <a:t>To get an animation to work, you must bind the animation to an element.</a:t>
            </a:r>
          </a:p>
          <a:p>
            <a:r>
              <a:rPr lang="en-US" sz="2800" dirty="0"/>
              <a:t>If the animation-duration property is not specified, the animation will have no effect, because the default value is 0. </a:t>
            </a:r>
            <a:br>
              <a:rPr lang="en-US" sz="2800" dirty="0"/>
            </a:br>
            <a:endParaRPr lang="en-US" sz="1900" dirty="0"/>
          </a:p>
        </p:txBody>
      </p:sp>
    </p:spTree>
    <p:extLst>
      <p:ext uri="{BB962C8B-B14F-4D97-AF65-F5344CB8AC3E}">
        <p14:creationId xmlns:p14="http://schemas.microsoft.com/office/powerpoint/2010/main" val="74027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274638"/>
            <a:ext cx="7772400" cy="1143000"/>
          </a:xfrm>
        </p:spPr>
        <p:txBody>
          <a:bodyPr/>
          <a:lstStyle/>
          <a:p>
            <a:r>
              <a:rPr lang="en-US" dirty="0"/>
              <a:t>External Styles</a:t>
            </a:r>
          </a:p>
        </p:txBody>
      </p:sp>
      <p:sp>
        <p:nvSpPr>
          <p:cNvPr id="9" name="Content Placeholder 2"/>
          <p:cNvSpPr>
            <a:spLocks noGrp="1"/>
          </p:cNvSpPr>
          <p:nvPr>
            <p:ph sz="quarter" idx="1"/>
          </p:nvPr>
        </p:nvSpPr>
        <p:spPr>
          <a:xfrm>
            <a:off x="914400" y="1447800"/>
            <a:ext cx="7772400" cy="4572000"/>
          </a:xfrm>
        </p:spPr>
        <p:txBody>
          <a:bodyPr/>
          <a:lstStyle/>
          <a:p>
            <a:r>
              <a:rPr lang="en-US" dirty="0"/>
              <a:t>This is used for linking external style sheets and HTML pages.</a:t>
            </a:r>
          </a:p>
          <a:p>
            <a:r>
              <a:rPr lang="en-US" dirty="0"/>
              <a:t>CSS file contains following code:</a:t>
            </a:r>
          </a:p>
          <a:p>
            <a:pPr>
              <a:buNone/>
            </a:pPr>
            <a:r>
              <a:rPr lang="en-US" dirty="0">
                <a:solidFill>
                  <a:srgbClr val="0070C0"/>
                </a:solidFill>
                <a:latin typeface="Courier New" pitchFamily="49" charset="0"/>
                <a:cs typeface="Courier New" pitchFamily="49" charset="0"/>
              </a:rPr>
              <a:t>	p { align: center; }</a:t>
            </a:r>
            <a:endParaRPr lang="en-US" dirty="0"/>
          </a:p>
          <a:p>
            <a:r>
              <a:rPr lang="en-US" dirty="0"/>
              <a:t>HTML page contains following code:</a:t>
            </a:r>
          </a:p>
          <a:p>
            <a:pPr>
              <a:buNone/>
            </a:pPr>
            <a:r>
              <a:rPr lang="en-US" dirty="0">
                <a:solidFill>
                  <a:srgbClr val="0070C0"/>
                </a:solidFill>
                <a:latin typeface="Courier New" pitchFamily="49" charset="0"/>
                <a:cs typeface="Courier New" pitchFamily="49" charset="0"/>
              </a:rPr>
              <a:t>	&lt;head&gt;</a:t>
            </a:r>
          </a:p>
          <a:p>
            <a:pPr>
              <a:buNone/>
            </a:pPr>
            <a:r>
              <a:rPr lang="en-US" dirty="0">
                <a:solidFill>
                  <a:srgbClr val="0070C0"/>
                </a:solidFill>
                <a:latin typeface="Courier New" pitchFamily="49" charset="0"/>
                <a:cs typeface="Courier New" pitchFamily="49" charset="0"/>
              </a:rPr>
              <a:t>		&lt;link </a:t>
            </a:r>
            <a:r>
              <a:rPr lang="en-US" dirty="0" err="1">
                <a:solidFill>
                  <a:srgbClr val="0070C0"/>
                </a:solidFill>
                <a:latin typeface="Courier New" pitchFamily="49" charset="0"/>
                <a:cs typeface="Courier New" pitchFamily="49" charset="0"/>
              </a:rPr>
              <a:t>rel</a:t>
            </a:r>
            <a:r>
              <a:rPr lang="en-US" dirty="0">
                <a:solidFill>
                  <a:srgbClr val="0070C0"/>
                </a:solidFill>
                <a:latin typeface="Courier New" pitchFamily="49" charset="0"/>
                <a:cs typeface="Courier New" pitchFamily="49" charset="0"/>
              </a:rPr>
              <a:t>=“</a:t>
            </a:r>
            <a:r>
              <a:rPr lang="en-US" dirty="0" err="1">
                <a:solidFill>
                  <a:srgbClr val="0070C0"/>
                </a:solidFill>
                <a:latin typeface="Courier New" pitchFamily="49" charset="0"/>
                <a:cs typeface="Courier New" pitchFamily="49" charset="0"/>
              </a:rPr>
              <a:t>stylesheet</a:t>
            </a:r>
            <a:r>
              <a:rPr lang="en-US" dirty="0">
                <a:solidFill>
                  <a:srgbClr val="0070C0"/>
                </a:solidFill>
                <a:latin typeface="Courier New" pitchFamily="49" charset="0"/>
                <a:cs typeface="Courier New" pitchFamily="49" charset="0"/>
              </a:rPr>
              <a:t>” type=“text/</a:t>
            </a:r>
            <a:r>
              <a:rPr lang="en-US" dirty="0" err="1">
                <a:solidFill>
                  <a:srgbClr val="0070C0"/>
                </a:solidFill>
                <a:latin typeface="Courier New" pitchFamily="49" charset="0"/>
                <a:cs typeface="Courier New" pitchFamily="49" charset="0"/>
              </a:rPr>
              <a:t>css</a:t>
            </a:r>
            <a:r>
              <a:rPr lang="en-US" dirty="0">
                <a:solidFill>
                  <a:srgbClr val="0070C0"/>
                </a:solidFill>
                <a:latin typeface="Courier New" pitchFamily="49" charset="0"/>
                <a:cs typeface="Courier New" pitchFamily="49" charset="0"/>
              </a:rPr>
              <a:t>” 	</a:t>
            </a:r>
            <a:r>
              <a:rPr lang="en-US" dirty="0" err="1">
                <a:solidFill>
                  <a:srgbClr val="0070C0"/>
                </a:solidFill>
                <a:latin typeface="Courier New" pitchFamily="49" charset="0"/>
                <a:cs typeface="Courier New" pitchFamily="49" charset="0"/>
              </a:rPr>
              <a:t>href</a:t>
            </a:r>
            <a:r>
              <a:rPr lang="en-US" dirty="0">
                <a:solidFill>
                  <a:srgbClr val="0070C0"/>
                </a:solidFill>
                <a:latin typeface="Courier New" pitchFamily="49" charset="0"/>
                <a:cs typeface="Courier New" pitchFamily="49" charset="0"/>
              </a:rPr>
              <a:t>=“styles.css”/&gt;</a:t>
            </a:r>
          </a:p>
          <a:p>
            <a:pPr>
              <a:buNone/>
            </a:pPr>
            <a:r>
              <a:rPr lang="en-US" dirty="0">
                <a:solidFill>
                  <a:srgbClr val="0070C0"/>
                </a:solidFill>
                <a:latin typeface="Courier New" pitchFamily="49" charset="0"/>
                <a:cs typeface="Courier New" pitchFamily="49" charset="0"/>
              </a:rPr>
              <a:t>	&lt;/head&gt;</a:t>
            </a:r>
          </a:p>
        </p:txBody>
      </p:sp>
    </p:spTree>
    <p:extLst>
      <p:ext uri="{BB962C8B-B14F-4D97-AF65-F5344CB8AC3E}">
        <p14:creationId xmlns:p14="http://schemas.microsoft.com/office/powerpoint/2010/main" val="3948842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8229600" cy="645195"/>
          </a:xfrm>
        </p:spPr>
        <p:txBody>
          <a:bodyPr/>
          <a:lstStyle/>
          <a:p>
            <a:r>
              <a:rPr lang="en-US"/>
              <a:t>Animation Properties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56852716"/>
              </p:ext>
            </p:extLst>
          </p:nvPr>
        </p:nvGraphicFramePr>
        <p:xfrm>
          <a:off x="457200" y="1124742"/>
          <a:ext cx="8140296" cy="5566510"/>
        </p:xfrm>
        <a:graphic>
          <a:graphicData uri="http://schemas.openxmlformats.org/drawingml/2006/table">
            <a:tbl>
              <a:tblPr/>
              <a:tblGrid>
                <a:gridCol w="2276605">
                  <a:extLst>
                    <a:ext uri="{9D8B030D-6E8A-4147-A177-3AD203B41FA5}">
                      <a16:colId xmlns:a16="http://schemas.microsoft.com/office/drawing/2014/main" val="20000"/>
                    </a:ext>
                  </a:extLst>
                </a:gridCol>
                <a:gridCol w="5863691">
                  <a:extLst>
                    <a:ext uri="{9D8B030D-6E8A-4147-A177-3AD203B41FA5}">
                      <a16:colId xmlns:a16="http://schemas.microsoft.com/office/drawing/2014/main" val="20001"/>
                    </a:ext>
                  </a:extLst>
                </a:gridCol>
              </a:tblGrid>
              <a:tr h="393088">
                <a:tc>
                  <a:txBody>
                    <a:bodyPr/>
                    <a:lstStyle/>
                    <a:p>
                      <a:pPr algn="l" fontAlgn="t"/>
                      <a:r>
                        <a:rPr lang="en-US" sz="1600">
                          <a:effectLst/>
                        </a:rPr>
                        <a:t>Property</a:t>
                      </a: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3088">
                <a:tc>
                  <a:txBody>
                    <a:bodyPr/>
                    <a:lstStyle/>
                    <a:p>
                      <a:pPr algn="l" fontAlgn="t"/>
                      <a:r>
                        <a:rPr lang="en-US" sz="1600">
                          <a:effectLst/>
                          <a:hlinkClick r:id="rId2"/>
                        </a:rPr>
                        <a:t>@keyframes</a:t>
                      </a:r>
                      <a:endParaRPr lang="en-US" sz="160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rPr>
                        <a:t>Specifies the animation code</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93088">
                <a:tc>
                  <a:txBody>
                    <a:bodyPr/>
                    <a:lstStyle/>
                    <a:p>
                      <a:pPr algn="l" fontAlgn="t"/>
                      <a:r>
                        <a:rPr lang="en-US" sz="1600" dirty="0">
                          <a:effectLst/>
                          <a:hlinkClick r:id="rId3"/>
                        </a:rPr>
                        <a:t>animation</a:t>
                      </a:r>
                      <a:endParaRPr lang="en-US" sz="1600" dirty="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A shorthand property for setting all the animation properties</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3088">
                <a:tc>
                  <a:txBody>
                    <a:bodyPr/>
                    <a:lstStyle/>
                    <a:p>
                      <a:pPr algn="l" fontAlgn="t"/>
                      <a:r>
                        <a:rPr lang="en-US" sz="1600">
                          <a:effectLst/>
                          <a:hlinkClick r:id="rId4"/>
                        </a:rPr>
                        <a:t>animation-delay</a:t>
                      </a:r>
                      <a:endParaRPr lang="en-US" sz="160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a delay for the start of an animation</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618905">
                <a:tc>
                  <a:txBody>
                    <a:bodyPr/>
                    <a:lstStyle/>
                    <a:p>
                      <a:pPr algn="l" fontAlgn="t"/>
                      <a:r>
                        <a:rPr lang="en-US" sz="1600">
                          <a:effectLst/>
                          <a:hlinkClick r:id="rId5"/>
                        </a:rPr>
                        <a:t>animation-direction</a:t>
                      </a:r>
                      <a:endParaRPr lang="en-US" sz="160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whether an animation should play in reverse direction or alternate cycles</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18905">
                <a:tc>
                  <a:txBody>
                    <a:bodyPr/>
                    <a:lstStyle/>
                    <a:p>
                      <a:pPr algn="l" fontAlgn="t"/>
                      <a:r>
                        <a:rPr lang="en-US" sz="1600">
                          <a:effectLst/>
                          <a:hlinkClick r:id="rId6"/>
                        </a:rPr>
                        <a:t>animation-duration</a:t>
                      </a:r>
                      <a:endParaRPr lang="en-US" sz="160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how many seconds or milliseconds an animation takes to complete one cycle</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618905">
                <a:tc>
                  <a:txBody>
                    <a:bodyPr/>
                    <a:lstStyle/>
                    <a:p>
                      <a:pPr algn="l" fontAlgn="t"/>
                      <a:r>
                        <a:rPr lang="en-US" sz="1600">
                          <a:effectLst/>
                          <a:hlinkClick r:id="rId7"/>
                        </a:rPr>
                        <a:t>animation-fill-mode</a:t>
                      </a:r>
                      <a:endParaRPr lang="en-US" sz="160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a style for the element when the animation is not playing (when it is finished, or when it has a delay)</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93088">
                <a:tc>
                  <a:txBody>
                    <a:bodyPr/>
                    <a:lstStyle/>
                    <a:p>
                      <a:pPr algn="l" fontAlgn="t"/>
                      <a:r>
                        <a:rPr lang="en-US" sz="1600">
                          <a:effectLst/>
                          <a:hlinkClick r:id="rId8"/>
                        </a:rPr>
                        <a:t>animation-iteration-count</a:t>
                      </a:r>
                      <a:endParaRPr lang="en-US" sz="160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the number of times an animation should be played</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93088">
                <a:tc>
                  <a:txBody>
                    <a:bodyPr/>
                    <a:lstStyle/>
                    <a:p>
                      <a:pPr algn="l" fontAlgn="t"/>
                      <a:r>
                        <a:rPr lang="en-US" sz="1600" dirty="0">
                          <a:effectLst/>
                          <a:hlinkClick r:id="rId9"/>
                        </a:rPr>
                        <a:t>animation-name</a:t>
                      </a:r>
                      <a:endParaRPr lang="en-US" sz="1600" dirty="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name of the @keyframes animation</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93088">
                <a:tc>
                  <a:txBody>
                    <a:bodyPr/>
                    <a:lstStyle/>
                    <a:p>
                      <a:pPr algn="l" fontAlgn="t"/>
                      <a:r>
                        <a:rPr lang="en-US" sz="1600" dirty="0">
                          <a:effectLst/>
                          <a:hlinkClick r:id="rId10"/>
                        </a:rPr>
                        <a:t>animation-play-state</a:t>
                      </a:r>
                      <a:endParaRPr lang="en-US" sz="1600" dirty="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whether the animation is running or paused</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r h="393088">
                <a:tc>
                  <a:txBody>
                    <a:bodyPr/>
                    <a:lstStyle/>
                    <a:p>
                      <a:pPr algn="l" fontAlgn="t"/>
                      <a:r>
                        <a:rPr lang="en-US" sz="1600">
                          <a:effectLst/>
                          <a:hlinkClick r:id="rId11"/>
                        </a:rPr>
                        <a:t>animation-timing-function</a:t>
                      </a:r>
                      <a:endParaRPr lang="en-US" sz="1600">
                        <a:effectLst/>
                      </a:endParaRPr>
                    </a:p>
                  </a:txBody>
                  <a:tcPr marL="151370"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Specifies the speed curve of the animation</a:t>
                      </a:r>
                    </a:p>
                  </a:txBody>
                  <a:tcPr marL="75685" marR="75685" marT="75685" marB="7568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17319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Columns</a:t>
            </a:r>
          </a:p>
        </p:txBody>
      </p:sp>
      <p:sp>
        <p:nvSpPr>
          <p:cNvPr id="3" name="Content Placeholder 2"/>
          <p:cNvSpPr>
            <a:spLocks noGrp="1"/>
          </p:cNvSpPr>
          <p:nvPr>
            <p:ph sz="quarter" idx="1"/>
          </p:nvPr>
        </p:nvSpPr>
        <p:spPr/>
        <p:txBody>
          <a:bodyPr>
            <a:normAutofit fontScale="92500" lnSpcReduction="10000"/>
          </a:bodyPr>
          <a:lstStyle/>
          <a:p>
            <a:r>
              <a:rPr lang="en-US" sz="2800" dirty="0"/>
              <a:t>allows easy definition of multiple columns of text - just like in newspapers:</a:t>
            </a:r>
          </a:p>
          <a:p>
            <a:r>
              <a:rPr lang="en-US" sz="2000" dirty="0"/>
              <a:t>multi-column properties:</a:t>
            </a:r>
          </a:p>
          <a:p>
            <a:r>
              <a:rPr lang="en-US" sz="2000" dirty="0"/>
              <a:t>column-count - specifies the number of columns an element should be divided into.</a:t>
            </a:r>
          </a:p>
          <a:p>
            <a:r>
              <a:rPr lang="en-US" sz="2000" dirty="0"/>
              <a:t>column-gap - specifies the gap between the columns.</a:t>
            </a:r>
          </a:p>
          <a:p>
            <a:r>
              <a:rPr lang="en-US" sz="2000" dirty="0"/>
              <a:t>column-rule-style - specifies the style of the rule between columns:</a:t>
            </a:r>
          </a:p>
          <a:p>
            <a:r>
              <a:rPr lang="en-US" sz="2000" dirty="0"/>
              <a:t>column-rule-width - specifies the width of the rule between columns:</a:t>
            </a:r>
          </a:p>
          <a:p>
            <a:r>
              <a:rPr lang="en-US" sz="2000" dirty="0"/>
              <a:t>column-rule-color - specifies the color of the rule between columns:</a:t>
            </a:r>
          </a:p>
          <a:p>
            <a:r>
              <a:rPr lang="en-US" sz="2000" dirty="0"/>
              <a:t>column-rule - shorthand property for setting all the column-rule-* properties above.</a:t>
            </a:r>
          </a:p>
          <a:p>
            <a:r>
              <a:rPr lang="en-US" sz="2000" dirty="0"/>
              <a:t>column-span - specifies how many columns an element should span across.</a:t>
            </a:r>
          </a:p>
          <a:p>
            <a:r>
              <a:rPr lang="en-US" sz="2000" dirty="0"/>
              <a:t>column-width - specifies a suggested, optimal width for the columns.</a:t>
            </a:r>
          </a:p>
          <a:p>
            <a:endParaRPr lang="en-US" sz="1900" dirty="0"/>
          </a:p>
        </p:txBody>
      </p:sp>
    </p:spTree>
    <p:extLst>
      <p:ext uri="{BB962C8B-B14F-4D97-AF65-F5344CB8AC3E}">
        <p14:creationId xmlns:p14="http://schemas.microsoft.com/office/powerpoint/2010/main" val="1774819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p>
        </p:txBody>
      </p:sp>
      <p:sp>
        <p:nvSpPr>
          <p:cNvPr id="3" name="Content Placeholder 2"/>
          <p:cNvSpPr>
            <a:spLocks noGrp="1"/>
          </p:cNvSpPr>
          <p:nvPr>
            <p:ph sz="quarter" idx="1"/>
          </p:nvPr>
        </p:nvSpPr>
        <p:spPr/>
        <p:txBody>
          <a:bodyPr>
            <a:normAutofit fontScale="92500" lnSpcReduction="20000"/>
          </a:bodyPr>
          <a:lstStyle/>
          <a:p>
            <a:r>
              <a:rPr lang="en-US" sz="2800" dirty="0"/>
              <a:t>made it possible to define different style rules for different media types.</a:t>
            </a:r>
          </a:p>
          <a:p>
            <a:r>
              <a:rPr lang="en-US" sz="2000" dirty="0"/>
              <a:t>Media queries can be used to check many things, such as:</a:t>
            </a:r>
          </a:p>
          <a:p>
            <a:r>
              <a:rPr lang="en-US" sz="2000" dirty="0"/>
              <a:t>width and height of the viewport</a:t>
            </a:r>
          </a:p>
          <a:p>
            <a:r>
              <a:rPr lang="en-US" sz="2000" dirty="0"/>
              <a:t>width and height of the device</a:t>
            </a:r>
          </a:p>
          <a:p>
            <a:r>
              <a:rPr lang="en-US" sz="2000" dirty="0"/>
              <a:t>orientation (is</a:t>
            </a:r>
          </a:p>
          <a:p>
            <a:r>
              <a:rPr lang="en-US" sz="2000" dirty="0"/>
              <a:t>A media query consists of a media type and can contain one or more expressions, which resolve to either true or false.</a:t>
            </a:r>
          </a:p>
          <a:p>
            <a:r>
              <a:rPr lang="en-US" sz="2000" dirty="0"/>
              <a:t>@media </a:t>
            </a:r>
            <a:r>
              <a:rPr lang="en-US" sz="2000" dirty="0" err="1"/>
              <a:t>not|only</a:t>
            </a:r>
            <a:r>
              <a:rPr lang="en-US" sz="2000" dirty="0"/>
              <a:t> </a:t>
            </a:r>
            <a:r>
              <a:rPr lang="en-US" sz="2000" i="1" dirty="0" err="1"/>
              <a:t>mediatype</a:t>
            </a:r>
            <a:r>
              <a:rPr lang="en-US" sz="2000" i="1" dirty="0"/>
              <a:t> </a:t>
            </a:r>
            <a:r>
              <a:rPr lang="en-US" sz="2000" dirty="0"/>
              <a:t>and</a:t>
            </a:r>
            <a:r>
              <a:rPr lang="en-US" sz="2000" i="1" dirty="0"/>
              <a:t> </a:t>
            </a:r>
            <a:r>
              <a:rPr lang="en-US" sz="2000" dirty="0"/>
              <a:t>(</a:t>
            </a:r>
            <a:r>
              <a:rPr lang="en-US" sz="2000" i="1" dirty="0"/>
              <a:t>expressions</a:t>
            </a:r>
            <a:r>
              <a:rPr lang="en-US" sz="2000" dirty="0"/>
              <a:t>) {</a:t>
            </a:r>
            <a:br>
              <a:rPr lang="en-US" sz="2000" i="1" dirty="0"/>
            </a:br>
            <a:r>
              <a:rPr lang="en-US" sz="2000" i="1" dirty="0"/>
              <a:t>    CSS-Code;</a:t>
            </a:r>
            <a:br>
              <a:rPr lang="en-US" sz="2000" i="1" dirty="0"/>
            </a:br>
            <a:r>
              <a:rPr lang="en-US" sz="2000" dirty="0"/>
              <a:t>}</a:t>
            </a:r>
          </a:p>
          <a:p>
            <a:r>
              <a:rPr lang="en-US" sz="2000" dirty="0"/>
              <a:t>Unless you use the not or only operators, the media type is optional and the all type will be implied.</a:t>
            </a:r>
          </a:p>
          <a:p>
            <a:r>
              <a:rPr lang="en-US" sz="2000" dirty="0"/>
              <a:t>You can also have different stylesheets for different media:</a:t>
            </a:r>
          </a:p>
          <a:p>
            <a:r>
              <a:rPr lang="en-US" sz="2000" dirty="0"/>
              <a:t>&lt;link </a:t>
            </a:r>
            <a:r>
              <a:rPr lang="en-US" sz="2000" dirty="0" err="1"/>
              <a:t>rel</a:t>
            </a:r>
            <a:r>
              <a:rPr lang="en-US" sz="2000" dirty="0"/>
              <a:t>="stylesheet" media="</a:t>
            </a:r>
            <a:r>
              <a:rPr lang="en-US" sz="2000" i="1" dirty="0" err="1"/>
              <a:t>mediatype</a:t>
            </a:r>
            <a:r>
              <a:rPr lang="en-US" sz="2000" dirty="0"/>
              <a:t> </a:t>
            </a:r>
            <a:r>
              <a:rPr lang="en-US" sz="2000" dirty="0" err="1"/>
              <a:t>and|not|only</a:t>
            </a:r>
            <a:r>
              <a:rPr lang="en-US" sz="2000" dirty="0"/>
              <a:t> (</a:t>
            </a:r>
            <a:r>
              <a:rPr lang="en-US" sz="2000" i="1" dirty="0"/>
              <a:t>expressions</a:t>
            </a:r>
            <a:r>
              <a:rPr lang="en-US" sz="2000" dirty="0"/>
              <a:t>)" </a:t>
            </a:r>
            <a:r>
              <a:rPr lang="en-US" sz="2000" dirty="0" err="1"/>
              <a:t>href</a:t>
            </a:r>
            <a:r>
              <a:rPr lang="en-US" sz="2000" dirty="0"/>
              <a:t>="</a:t>
            </a:r>
            <a:r>
              <a:rPr lang="en-US" sz="2000" i="1" dirty="0" err="1"/>
              <a:t>print.css</a:t>
            </a:r>
            <a:r>
              <a:rPr lang="en-US" sz="2000" dirty="0"/>
              <a:t>"&gt;</a:t>
            </a:r>
          </a:p>
          <a:p>
            <a:endParaRPr lang="en-US" sz="2000" dirty="0"/>
          </a:p>
          <a:p>
            <a:endParaRPr lang="en-US" sz="1900" dirty="0"/>
          </a:p>
        </p:txBody>
      </p:sp>
    </p:spTree>
    <p:extLst>
      <p:ext uri="{BB962C8B-B14F-4D97-AF65-F5344CB8AC3E}">
        <p14:creationId xmlns:p14="http://schemas.microsoft.com/office/powerpoint/2010/main" val="673255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550967447"/>
              </p:ext>
            </p:extLst>
          </p:nvPr>
        </p:nvGraphicFramePr>
        <p:xfrm>
          <a:off x="827584" y="1692275"/>
          <a:ext cx="7859216" cy="2902155"/>
        </p:xfrm>
        <a:graphic>
          <a:graphicData uri="http://schemas.openxmlformats.org/drawingml/2006/table">
            <a:tbl>
              <a:tblPr/>
              <a:tblGrid>
                <a:gridCol w="1957877">
                  <a:extLst>
                    <a:ext uri="{9D8B030D-6E8A-4147-A177-3AD203B41FA5}">
                      <a16:colId xmlns:a16="http://schemas.microsoft.com/office/drawing/2014/main" val="20000"/>
                    </a:ext>
                  </a:extLst>
                </a:gridCol>
                <a:gridCol w="5901339">
                  <a:extLst>
                    <a:ext uri="{9D8B030D-6E8A-4147-A177-3AD203B41FA5}">
                      <a16:colId xmlns:a16="http://schemas.microsoft.com/office/drawing/2014/main" val="20001"/>
                    </a:ext>
                  </a:extLst>
                </a:gridCol>
              </a:tblGrid>
              <a:tr h="580431">
                <a:tc>
                  <a:txBody>
                    <a:bodyPr/>
                    <a:lstStyle/>
                    <a:p>
                      <a:pPr algn="l" fontAlgn="t"/>
                      <a:r>
                        <a:rPr lang="en-US" sz="2000" dirty="0">
                          <a:effectLst/>
                        </a:rPr>
                        <a:t>Value</a:t>
                      </a:r>
                    </a:p>
                  </a:txBody>
                  <a:tcPr marL="146132"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Description</a:t>
                      </a:r>
                    </a:p>
                  </a:txBody>
                  <a:tcPr marL="73066"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80431">
                <a:tc>
                  <a:txBody>
                    <a:bodyPr/>
                    <a:lstStyle/>
                    <a:p>
                      <a:pPr algn="l" fontAlgn="t"/>
                      <a:r>
                        <a:rPr lang="en-US" sz="2000" dirty="0">
                          <a:effectLst/>
                        </a:rPr>
                        <a:t>all</a:t>
                      </a:r>
                    </a:p>
                  </a:txBody>
                  <a:tcPr marL="146132"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Used for all media type devices</a:t>
                      </a:r>
                    </a:p>
                  </a:txBody>
                  <a:tcPr marL="73066"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580431">
                <a:tc>
                  <a:txBody>
                    <a:bodyPr/>
                    <a:lstStyle/>
                    <a:p>
                      <a:pPr algn="l" fontAlgn="t"/>
                      <a:r>
                        <a:rPr lang="en-US" sz="2000">
                          <a:effectLst/>
                        </a:rPr>
                        <a:t>print</a:t>
                      </a:r>
                    </a:p>
                  </a:txBody>
                  <a:tcPr marL="146132"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Used for printers</a:t>
                      </a:r>
                    </a:p>
                  </a:txBody>
                  <a:tcPr marL="73066"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80431">
                <a:tc>
                  <a:txBody>
                    <a:bodyPr/>
                    <a:lstStyle/>
                    <a:p>
                      <a:pPr algn="l" fontAlgn="t"/>
                      <a:r>
                        <a:rPr lang="en-US" sz="2000">
                          <a:effectLst/>
                        </a:rPr>
                        <a:t>screen</a:t>
                      </a:r>
                    </a:p>
                  </a:txBody>
                  <a:tcPr marL="146132"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Used for computer screens, tablets, smart-phones etc.</a:t>
                      </a:r>
                    </a:p>
                  </a:txBody>
                  <a:tcPr marL="73066"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80431">
                <a:tc>
                  <a:txBody>
                    <a:bodyPr/>
                    <a:lstStyle/>
                    <a:p>
                      <a:pPr algn="l" fontAlgn="t"/>
                      <a:r>
                        <a:rPr lang="en-US" sz="2000">
                          <a:effectLst/>
                        </a:rPr>
                        <a:t>speech</a:t>
                      </a:r>
                    </a:p>
                  </a:txBody>
                  <a:tcPr marL="146132"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Used for </a:t>
                      </a:r>
                      <a:r>
                        <a:rPr lang="en-US" sz="2000" dirty="0" err="1">
                          <a:effectLst/>
                        </a:rPr>
                        <a:t>screenreaders</a:t>
                      </a:r>
                      <a:r>
                        <a:rPr lang="en-US" sz="2000" dirty="0">
                          <a:effectLst/>
                        </a:rPr>
                        <a:t> that "reads" the page out loud</a:t>
                      </a:r>
                    </a:p>
                  </a:txBody>
                  <a:tcPr marL="73066" marR="73066" marT="73066" marB="7306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7416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Style sheet</a:t>
            </a:r>
          </a:p>
        </p:txBody>
      </p:sp>
      <p:sp>
        <p:nvSpPr>
          <p:cNvPr id="3" name="Content Placeholder 2"/>
          <p:cNvSpPr>
            <a:spLocks noGrp="1"/>
          </p:cNvSpPr>
          <p:nvPr>
            <p:ph sz="quarter" idx="1"/>
          </p:nvPr>
        </p:nvSpPr>
        <p:spPr/>
        <p:txBody>
          <a:bodyPr>
            <a:normAutofit fontScale="77500" lnSpcReduction="20000"/>
          </a:bodyPr>
          <a:lstStyle/>
          <a:p>
            <a:r>
              <a:rPr lang="en-US" dirty="0"/>
              <a:t>An Embedded Stylesheet resides in between the &lt;head&gt;  &lt;/head&gt; tags.</a:t>
            </a:r>
          </a:p>
          <a:p>
            <a:r>
              <a:rPr lang="en-US" dirty="0"/>
              <a:t>The declarations are positioned between &lt;style&gt; &lt;/style&gt; tags.</a:t>
            </a:r>
          </a:p>
          <a:p>
            <a:r>
              <a:rPr lang="en-US" dirty="0"/>
              <a:t>E.g.</a:t>
            </a:r>
          </a:p>
          <a:p>
            <a:pPr marL="747713" lvl="2" indent="-342900">
              <a:buSzPct val="125000"/>
              <a:buNone/>
            </a:pPr>
            <a:r>
              <a:rPr lang="en-US" sz="1800" b="1" dirty="0">
                <a:solidFill>
                  <a:srgbClr val="0070C0"/>
                </a:solidFill>
                <a:latin typeface="Courier New" pitchFamily="49" charset="0"/>
                <a:ea typeface="+mn-ea"/>
                <a:cs typeface="Courier New" pitchFamily="49" charset="0"/>
              </a:rPr>
              <a:t>&lt;html&gt;</a:t>
            </a:r>
          </a:p>
          <a:p>
            <a:pPr marL="747713" lvl="2" indent="-342900">
              <a:buSzPct val="125000"/>
              <a:buNone/>
            </a:pPr>
            <a:r>
              <a:rPr lang="en-US" sz="1800" b="1" dirty="0">
                <a:solidFill>
                  <a:srgbClr val="0070C0"/>
                </a:solidFill>
                <a:latin typeface="Courier New" pitchFamily="49" charset="0"/>
                <a:ea typeface="+mn-ea"/>
                <a:cs typeface="Courier New" pitchFamily="49" charset="0"/>
              </a:rPr>
              <a:t>&lt;head&gt;</a:t>
            </a:r>
          </a:p>
          <a:p>
            <a:pPr marL="747713" lvl="2" indent="-342900">
              <a:buSzPct val="125000"/>
              <a:buNone/>
            </a:pPr>
            <a:r>
              <a:rPr lang="en-US" sz="1800" b="1" dirty="0">
                <a:solidFill>
                  <a:srgbClr val="0070C0"/>
                </a:solidFill>
                <a:latin typeface="Courier New" pitchFamily="49" charset="0"/>
                <a:ea typeface="+mn-ea"/>
                <a:cs typeface="Courier New" pitchFamily="49" charset="0"/>
              </a:rPr>
              <a:t>&lt;style&gt;</a:t>
            </a:r>
          </a:p>
          <a:p>
            <a:pPr marL="747713" lvl="2" indent="-342900">
              <a:buSzPct val="125000"/>
              <a:buNone/>
            </a:pPr>
            <a:r>
              <a:rPr lang="en-US" sz="1800" b="1" dirty="0">
                <a:solidFill>
                  <a:srgbClr val="0070C0"/>
                </a:solidFill>
                <a:latin typeface="Courier New" pitchFamily="49" charset="0"/>
                <a:ea typeface="+mn-ea"/>
                <a:cs typeface="Courier New" pitchFamily="49" charset="0"/>
              </a:rPr>
              <a:t>	p { align: center; }</a:t>
            </a:r>
          </a:p>
          <a:p>
            <a:pPr marL="747713" lvl="2" indent="-342900">
              <a:buSzPct val="125000"/>
              <a:buNone/>
            </a:pPr>
            <a:r>
              <a:rPr lang="en-US" sz="1800" b="1" dirty="0">
                <a:solidFill>
                  <a:srgbClr val="0070C0"/>
                </a:solidFill>
                <a:latin typeface="Courier New" pitchFamily="49" charset="0"/>
                <a:ea typeface="+mn-ea"/>
                <a:cs typeface="Courier New" pitchFamily="49" charset="0"/>
              </a:rPr>
              <a:t>&lt;/style&gt;</a:t>
            </a:r>
          </a:p>
          <a:p>
            <a:pPr marL="747713" lvl="2" indent="-342900">
              <a:buSzPct val="125000"/>
              <a:buNone/>
            </a:pPr>
            <a:r>
              <a:rPr lang="en-US" sz="1800" b="1" dirty="0">
                <a:solidFill>
                  <a:srgbClr val="0070C0"/>
                </a:solidFill>
                <a:latin typeface="Courier New" pitchFamily="49" charset="0"/>
                <a:ea typeface="+mn-ea"/>
                <a:cs typeface="Courier New" pitchFamily="49" charset="0"/>
              </a:rPr>
              <a:t>&lt;/head&gt;</a:t>
            </a:r>
          </a:p>
          <a:p>
            <a:pPr marL="747713" lvl="2" indent="-342900">
              <a:buSzPct val="125000"/>
              <a:buNone/>
            </a:pPr>
            <a:r>
              <a:rPr lang="en-US" sz="1800" b="1" dirty="0">
                <a:solidFill>
                  <a:srgbClr val="0070C0"/>
                </a:solidFill>
                <a:latin typeface="Courier New" pitchFamily="49" charset="0"/>
                <a:ea typeface="+mn-ea"/>
                <a:cs typeface="Courier New" pitchFamily="49" charset="0"/>
              </a:rPr>
              <a:t>&lt;body&gt;</a:t>
            </a:r>
          </a:p>
          <a:p>
            <a:pPr marL="747713" lvl="2" indent="-342900">
              <a:buSzPct val="125000"/>
              <a:buNone/>
            </a:pPr>
            <a:r>
              <a:rPr lang="en-US" sz="1800" b="1" dirty="0">
                <a:solidFill>
                  <a:srgbClr val="0070C0"/>
                </a:solidFill>
                <a:latin typeface="Courier New" pitchFamily="49" charset="0"/>
                <a:ea typeface="+mn-ea"/>
                <a:cs typeface="Courier New" pitchFamily="49" charset="0"/>
              </a:rPr>
              <a:t>&lt;p&gt; Welcome&lt;/p&gt;</a:t>
            </a:r>
          </a:p>
          <a:p>
            <a:pPr marL="747713" lvl="2" indent="-342900">
              <a:buSzPct val="125000"/>
              <a:buNone/>
            </a:pPr>
            <a:r>
              <a:rPr lang="en-US" sz="1800" b="1" dirty="0">
                <a:solidFill>
                  <a:srgbClr val="0070C0"/>
                </a:solidFill>
                <a:latin typeface="Courier New" pitchFamily="49" charset="0"/>
                <a:ea typeface="+mn-ea"/>
                <a:cs typeface="Courier New" pitchFamily="49" charset="0"/>
              </a:rPr>
              <a:t>&lt;/body&gt;</a:t>
            </a:r>
          </a:p>
          <a:p>
            <a:pPr marL="747713" lvl="2" indent="-342900">
              <a:buSzPct val="125000"/>
              <a:buNone/>
            </a:pPr>
            <a:r>
              <a:rPr lang="en-US" sz="1800" b="1" dirty="0">
                <a:solidFill>
                  <a:srgbClr val="0070C0"/>
                </a:solidFill>
                <a:latin typeface="Courier New" pitchFamily="49" charset="0"/>
                <a:ea typeface="+mn-ea"/>
                <a:cs typeface="Courier New" pitchFamily="49" charset="0"/>
              </a:rPr>
              <a:t>&lt;/html&gt;</a:t>
            </a:r>
          </a:p>
          <a:p>
            <a:pPr lvl="2">
              <a:buNone/>
            </a:pPr>
            <a:br>
              <a:rPr lang="en-US" dirty="0"/>
            </a:br>
            <a:endParaRPr lang="en-US" dirty="0"/>
          </a:p>
        </p:txBody>
      </p:sp>
    </p:spTree>
    <p:extLst>
      <p:ext uri="{BB962C8B-B14F-4D97-AF65-F5344CB8AC3E}">
        <p14:creationId xmlns:p14="http://schemas.microsoft.com/office/powerpoint/2010/main" val="44072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a:t>
            </a:r>
          </a:p>
        </p:txBody>
      </p:sp>
      <p:sp>
        <p:nvSpPr>
          <p:cNvPr id="3" name="Content Placeholder 2"/>
          <p:cNvSpPr>
            <a:spLocks noGrp="1"/>
          </p:cNvSpPr>
          <p:nvPr>
            <p:ph sz="quarter" idx="1"/>
          </p:nvPr>
        </p:nvSpPr>
        <p:spPr/>
        <p:txBody>
          <a:bodyPr/>
          <a:lstStyle/>
          <a:p>
            <a:r>
              <a:rPr lang="en-US" dirty="0"/>
              <a:t>An inline style lives in the tag area of the code being effected.</a:t>
            </a:r>
          </a:p>
          <a:p>
            <a:r>
              <a:rPr lang="en-US" dirty="0"/>
              <a:t>E.g. </a:t>
            </a:r>
            <a:r>
              <a:rPr lang="en-US" sz="1800" dirty="0">
                <a:solidFill>
                  <a:srgbClr val="0070C0"/>
                </a:solidFill>
                <a:latin typeface="Courier New" pitchFamily="49" charset="0"/>
                <a:cs typeface="Courier New" pitchFamily="49" charset="0"/>
              </a:rPr>
              <a:t>&lt;button style=‘</a:t>
            </a:r>
            <a:r>
              <a:rPr lang="en-US" sz="1800" dirty="0" err="1">
                <a:solidFill>
                  <a:srgbClr val="0070C0"/>
                </a:solidFill>
                <a:latin typeface="Courier New" pitchFamily="49" charset="0"/>
                <a:cs typeface="Courier New" pitchFamily="49" charset="0"/>
              </a:rPr>
              <a:t>font-family:Arial</a:t>
            </a:r>
            <a:r>
              <a:rPr lang="en-US" sz="1800">
                <a:solidFill>
                  <a:srgbClr val="0070C0"/>
                </a:solidFill>
                <a:latin typeface="Courier New" pitchFamily="49" charset="0"/>
                <a:cs typeface="Courier New" pitchFamily="49" charset="0"/>
              </a:rPr>
              <a:t>;’&gt;</a:t>
            </a:r>
            <a:endParaRPr lang="en-US" sz="1800"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56343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a:t>
            </a:r>
          </a:p>
        </p:txBody>
      </p:sp>
      <p:sp>
        <p:nvSpPr>
          <p:cNvPr id="3" name="Content Placeholder 2"/>
          <p:cNvSpPr>
            <a:spLocks noGrp="1"/>
          </p:cNvSpPr>
          <p:nvPr>
            <p:ph sz="quarter" idx="1"/>
          </p:nvPr>
        </p:nvSpPr>
        <p:spPr/>
        <p:txBody>
          <a:bodyPr/>
          <a:lstStyle/>
          <a:p>
            <a:r>
              <a:rPr lang="en-US" dirty="0"/>
              <a:t>Enable you to set-up an independent style that can be applied to any HTML tag. </a:t>
            </a:r>
          </a:p>
          <a:p>
            <a:r>
              <a:rPr lang="en-US" dirty="0"/>
              <a:t>A class is given unique name which can be added to any tags with the style attribute.</a:t>
            </a:r>
          </a:p>
          <a:p>
            <a:r>
              <a:rPr lang="en-US" dirty="0"/>
              <a:t>Syntax:</a:t>
            </a:r>
            <a:r>
              <a:rPr lang="en-US" sz="1800" dirty="0">
                <a:solidFill>
                  <a:srgbClr val="0070C0"/>
                </a:solidFill>
                <a:latin typeface="Courier New" pitchFamily="49" charset="0"/>
                <a:cs typeface="Courier New" pitchFamily="49" charset="0"/>
              </a:rPr>
              <a:t> </a:t>
            </a:r>
            <a:r>
              <a:rPr lang="en-US" sz="1800" dirty="0" err="1">
                <a:solidFill>
                  <a:srgbClr val="0070C0"/>
                </a:solidFill>
                <a:latin typeface="Courier New" pitchFamily="49" charset="0"/>
                <a:cs typeface="Courier New" pitchFamily="49" charset="0"/>
              </a:rPr>
              <a:t>HTMLselector.class</a:t>
            </a:r>
            <a:r>
              <a:rPr lang="en-US" sz="1800" dirty="0">
                <a:solidFill>
                  <a:srgbClr val="0070C0"/>
                </a:solidFill>
                <a:latin typeface="Courier New" pitchFamily="49" charset="0"/>
                <a:cs typeface="Courier New" pitchFamily="49" charset="0"/>
              </a:rPr>
              <a:t> {property: value;}</a:t>
            </a:r>
          </a:p>
          <a:p>
            <a:r>
              <a:rPr lang="en-US" dirty="0"/>
              <a:t> Example: </a:t>
            </a:r>
            <a:br>
              <a:rPr lang="en-US" dirty="0"/>
            </a:br>
            <a:r>
              <a:rPr lang="en-US" sz="1800" dirty="0">
                <a:solidFill>
                  <a:srgbClr val="0070C0"/>
                </a:solidFill>
                <a:latin typeface="Courier New" pitchFamily="49" charset="0"/>
                <a:cs typeface="Courier New" pitchFamily="49" charset="0"/>
              </a:rPr>
              <a:t>.</a:t>
            </a:r>
            <a:r>
              <a:rPr lang="en-US" sz="1800" dirty="0" err="1">
                <a:solidFill>
                  <a:srgbClr val="0070C0"/>
                </a:solidFill>
                <a:latin typeface="Courier New" pitchFamily="49" charset="0"/>
                <a:cs typeface="Courier New" pitchFamily="49" charset="0"/>
              </a:rPr>
              <a:t>headerfont</a:t>
            </a:r>
            <a:r>
              <a:rPr lang="en-US" sz="1800" dirty="0">
                <a:solidFill>
                  <a:srgbClr val="0070C0"/>
                </a:solidFill>
                <a:latin typeface="Courier New" pitchFamily="49" charset="0"/>
                <a:cs typeface="Courier New" pitchFamily="49" charset="0"/>
              </a:rPr>
              <a:t> {font-size: 15px; font-family: Arial; color: red; }</a:t>
            </a:r>
          </a:p>
          <a:p>
            <a:r>
              <a:rPr lang="en-US" dirty="0"/>
              <a:t>Then in the HTML body you would put:</a:t>
            </a:r>
            <a:br>
              <a:rPr lang="en-US" dirty="0"/>
            </a:br>
            <a:r>
              <a:rPr lang="en-US" sz="1800" dirty="0">
                <a:solidFill>
                  <a:srgbClr val="0070C0"/>
                </a:solidFill>
                <a:latin typeface="Courier New" pitchFamily="49" charset="0"/>
                <a:cs typeface="Courier New" pitchFamily="49" charset="0"/>
              </a:rPr>
              <a:t> &lt;p class=“</a:t>
            </a:r>
            <a:r>
              <a:rPr lang="en-US" sz="1800" dirty="0" err="1">
                <a:solidFill>
                  <a:srgbClr val="0070C0"/>
                </a:solidFill>
                <a:latin typeface="Courier New" pitchFamily="49" charset="0"/>
                <a:cs typeface="Courier New" pitchFamily="49" charset="0"/>
              </a:rPr>
              <a:t>headerfont</a:t>
            </a:r>
            <a:r>
              <a:rPr lang="en-US" sz="1800" dirty="0">
                <a:solidFill>
                  <a:srgbClr val="0070C0"/>
                </a:solidFill>
                <a:latin typeface="Courier New" pitchFamily="49" charset="0"/>
                <a:cs typeface="Courier New" pitchFamily="49" charset="0"/>
              </a:rPr>
              <a:t>”&gt;This is The Header&lt;/p&gt;. </a:t>
            </a:r>
          </a:p>
        </p:txBody>
      </p:sp>
    </p:spTree>
    <p:extLst>
      <p:ext uri="{BB962C8B-B14F-4D97-AF65-F5344CB8AC3E}">
        <p14:creationId xmlns:p14="http://schemas.microsoft.com/office/powerpoint/2010/main" val="145005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a:t>
            </a:r>
          </a:p>
        </p:txBody>
      </p:sp>
      <p:sp>
        <p:nvSpPr>
          <p:cNvPr id="3" name="Content Placeholder 2"/>
          <p:cNvSpPr>
            <a:spLocks noGrp="1"/>
          </p:cNvSpPr>
          <p:nvPr>
            <p:ph sz="quarter" idx="1"/>
          </p:nvPr>
        </p:nvSpPr>
        <p:spPr/>
        <p:txBody>
          <a:bodyPr>
            <a:normAutofit fontScale="85000" lnSpcReduction="10000"/>
          </a:bodyPr>
          <a:lstStyle/>
          <a:p>
            <a:r>
              <a:rPr lang="en-US" dirty="0"/>
              <a:t>Create unique styles that are independent of the HTML tags</a:t>
            </a:r>
          </a:p>
          <a:p>
            <a:r>
              <a:rPr lang="en-US" dirty="0"/>
              <a:t>ID styles are crucial to Dynamic HTML (DHTML) in that they allow JavaScript functions to identity a unique object on the screen.</a:t>
            </a:r>
          </a:p>
          <a:p>
            <a:r>
              <a:rPr lang="en-US" dirty="0"/>
              <a:t>Syntax:</a:t>
            </a:r>
            <a:r>
              <a:rPr lang="en-US" dirty="0">
                <a:solidFill>
                  <a:srgbClr val="0070C0"/>
                </a:solidFill>
                <a:latin typeface="Courier New" pitchFamily="49" charset="0"/>
                <a:cs typeface="Courier New" pitchFamily="49" charset="0"/>
              </a:rPr>
              <a:t> </a:t>
            </a:r>
            <a:r>
              <a:rPr lang="en-US" dirty="0" err="1">
                <a:solidFill>
                  <a:srgbClr val="0070C0"/>
                </a:solidFill>
                <a:latin typeface="Courier New" pitchFamily="49" charset="0"/>
                <a:cs typeface="Courier New" pitchFamily="49" charset="0"/>
              </a:rPr>
              <a:t>HTMLselector#ID</a:t>
            </a:r>
            <a:r>
              <a:rPr lang="en-US" dirty="0">
                <a:solidFill>
                  <a:srgbClr val="0070C0"/>
                </a:solidFill>
                <a:latin typeface="Courier New" pitchFamily="49" charset="0"/>
                <a:cs typeface="Courier New" pitchFamily="49" charset="0"/>
              </a:rPr>
              <a:t> {property: value;}</a:t>
            </a:r>
          </a:p>
          <a:p>
            <a:r>
              <a:rPr lang="en-US" dirty="0"/>
              <a:t>Example :</a:t>
            </a:r>
          </a:p>
          <a:p>
            <a:pPr lvl="1">
              <a:buNone/>
            </a:pPr>
            <a:r>
              <a:rPr lang="en-US" sz="2000" dirty="0">
                <a:solidFill>
                  <a:srgbClr val="0070C0"/>
                </a:solidFill>
                <a:latin typeface="Courier New" pitchFamily="49" charset="0"/>
                <a:ea typeface="+mn-ea"/>
                <a:cs typeface="Courier New" pitchFamily="49" charset="0"/>
              </a:rPr>
              <a:t>#</a:t>
            </a:r>
            <a:r>
              <a:rPr lang="en-US" sz="2000" dirty="0" err="1">
                <a:solidFill>
                  <a:srgbClr val="0070C0"/>
                </a:solidFill>
                <a:latin typeface="Courier New" pitchFamily="49" charset="0"/>
                <a:ea typeface="+mn-ea"/>
                <a:cs typeface="Courier New" pitchFamily="49" charset="0"/>
              </a:rPr>
              <a:t>subheaderfont</a:t>
            </a:r>
            <a:br>
              <a:rPr lang="en-US" sz="2000" dirty="0">
                <a:solidFill>
                  <a:srgbClr val="0070C0"/>
                </a:solidFill>
                <a:latin typeface="Courier New" pitchFamily="49" charset="0"/>
                <a:ea typeface="+mn-ea"/>
                <a:cs typeface="Courier New" pitchFamily="49" charset="0"/>
              </a:rPr>
            </a:br>
            <a:r>
              <a:rPr lang="en-US" sz="2000" dirty="0">
                <a:solidFill>
                  <a:srgbClr val="0070C0"/>
                </a:solidFill>
                <a:latin typeface="Courier New" pitchFamily="49" charset="0"/>
                <a:ea typeface="+mn-ea"/>
                <a:cs typeface="Courier New" pitchFamily="49" charset="0"/>
              </a:rPr>
              <a:t>{font-size: 15px; font-family: Arial; color: red;} </a:t>
            </a:r>
          </a:p>
          <a:p>
            <a:pPr lvl="1">
              <a:buNone/>
            </a:pPr>
            <a:r>
              <a:rPr lang="en-US" dirty="0"/>
              <a:t>Then in the HTML body you would put:</a:t>
            </a:r>
            <a:br>
              <a:rPr lang="en-US" dirty="0"/>
            </a:br>
            <a:r>
              <a:rPr lang="en-US" dirty="0"/>
              <a:t> </a:t>
            </a:r>
            <a:r>
              <a:rPr lang="en-US" sz="2000" dirty="0">
                <a:solidFill>
                  <a:srgbClr val="0070C0"/>
                </a:solidFill>
                <a:latin typeface="Courier New" pitchFamily="49" charset="0"/>
                <a:ea typeface="+mn-ea"/>
                <a:cs typeface="Courier New" pitchFamily="49" charset="0"/>
              </a:rPr>
              <a:t>&lt;p ID=“</a:t>
            </a:r>
            <a:r>
              <a:rPr lang="en-US" sz="2000" dirty="0" err="1">
                <a:solidFill>
                  <a:srgbClr val="0070C0"/>
                </a:solidFill>
                <a:latin typeface="Courier New" pitchFamily="49" charset="0"/>
                <a:ea typeface="+mn-ea"/>
                <a:cs typeface="Courier New" pitchFamily="49" charset="0"/>
              </a:rPr>
              <a:t>subheaderfont</a:t>
            </a:r>
            <a:r>
              <a:rPr lang="en-US" sz="2000" dirty="0">
                <a:solidFill>
                  <a:srgbClr val="0070C0"/>
                </a:solidFill>
                <a:latin typeface="Courier New" pitchFamily="49" charset="0"/>
                <a:ea typeface="+mn-ea"/>
                <a:cs typeface="Courier New" pitchFamily="49" charset="0"/>
              </a:rPr>
              <a:t>”&gt;This is The Header&lt;/p&gt;</a:t>
            </a:r>
          </a:p>
        </p:txBody>
      </p:sp>
    </p:spTree>
    <p:extLst>
      <p:ext uri="{BB962C8B-B14F-4D97-AF65-F5344CB8AC3E}">
        <p14:creationId xmlns:p14="http://schemas.microsoft.com/office/powerpoint/2010/main" val="1480766405"/>
      </p:ext>
    </p:extLst>
  </p:cSld>
  <p:clrMapOvr>
    <a:masterClrMapping/>
  </p:clrMapOvr>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11944</TotalTime>
  <Words>5898</Words>
  <Application>Microsoft Macintosh PowerPoint</Application>
  <PresentationFormat>On-screen Show (4:3)</PresentationFormat>
  <Paragraphs>617</Paragraphs>
  <Slides>53</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53</vt:i4>
      </vt:variant>
    </vt:vector>
  </HeadingPairs>
  <TitlesOfParts>
    <vt:vector size="61" baseType="lpstr">
      <vt:lpstr>Arial</vt:lpstr>
      <vt:lpstr>Calibri</vt:lpstr>
      <vt:lpstr>Consolas</vt:lpstr>
      <vt:lpstr>Courier New</vt:lpstr>
      <vt:lpstr>Tahoma</vt:lpstr>
      <vt:lpstr>Verdana</vt:lpstr>
      <vt:lpstr>2_CT-Master</vt:lpstr>
      <vt:lpstr>3_CT-Master</vt:lpstr>
      <vt:lpstr>CSS</vt:lpstr>
      <vt:lpstr>What</vt:lpstr>
      <vt:lpstr>PowerPoint Presentation</vt:lpstr>
      <vt:lpstr>Using CSS</vt:lpstr>
      <vt:lpstr>External Styles</vt:lpstr>
      <vt:lpstr>Embedded Style sheet</vt:lpstr>
      <vt:lpstr>Inline style</vt:lpstr>
      <vt:lpstr>Class Selector</vt:lpstr>
      <vt:lpstr>ID selector</vt:lpstr>
      <vt:lpstr>CSS Colors</vt:lpstr>
      <vt:lpstr>CSS Background</vt:lpstr>
      <vt:lpstr>CSS Border</vt:lpstr>
      <vt:lpstr>CSS Margins</vt:lpstr>
      <vt:lpstr>CSS padding</vt:lpstr>
      <vt:lpstr>CSS Height/Width</vt:lpstr>
      <vt:lpstr>CSS Text</vt:lpstr>
      <vt:lpstr>CSS Fonts</vt:lpstr>
      <vt:lpstr>CSS Icons</vt:lpstr>
      <vt:lpstr>CSS Links</vt:lpstr>
      <vt:lpstr>CSS Lists</vt:lpstr>
      <vt:lpstr>CSS Tables</vt:lpstr>
      <vt:lpstr>CSS Display</vt:lpstr>
      <vt:lpstr>CSS Position</vt:lpstr>
      <vt:lpstr>CSS Overflow</vt:lpstr>
      <vt:lpstr>CSS Float</vt:lpstr>
      <vt:lpstr>CSS Align</vt:lpstr>
      <vt:lpstr>CSS Combinators</vt:lpstr>
      <vt:lpstr>CSS Pseudo Classes</vt:lpstr>
      <vt:lpstr>Pseudo Classes</vt:lpstr>
      <vt:lpstr>CSS Pseudo Elements</vt:lpstr>
      <vt:lpstr>Pseudo Elements</vt:lpstr>
      <vt:lpstr>CSS Opacity</vt:lpstr>
      <vt:lpstr>CSS Color</vt:lpstr>
      <vt:lpstr>CSS Attr Selectors</vt:lpstr>
      <vt:lpstr>CSS 3</vt:lpstr>
      <vt:lpstr>Rounded Corners</vt:lpstr>
      <vt:lpstr>Border Images</vt:lpstr>
      <vt:lpstr>Backgrounds</vt:lpstr>
      <vt:lpstr>Gradients</vt:lpstr>
      <vt:lpstr>Linear Gradient</vt:lpstr>
      <vt:lpstr>Radial Gradient</vt:lpstr>
      <vt:lpstr>Shadow</vt:lpstr>
      <vt:lpstr>Transforms</vt:lpstr>
      <vt:lpstr>2D Transforms</vt:lpstr>
      <vt:lpstr>3D Transforms</vt:lpstr>
      <vt:lpstr>Transitions</vt:lpstr>
      <vt:lpstr>Transition Timing function</vt:lpstr>
      <vt:lpstr>Animation</vt:lpstr>
      <vt:lpstr>@keyframes rule</vt:lpstr>
      <vt:lpstr>Animation Properties</vt:lpstr>
      <vt:lpstr>Multiple Columns</vt:lpstr>
      <vt:lpstr>Media Queries</vt:lpstr>
      <vt:lpstr>Media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466</cp:revision>
  <dcterms:created xsi:type="dcterms:W3CDTF">2012-01-30T11:39:54Z</dcterms:created>
  <dcterms:modified xsi:type="dcterms:W3CDTF">2022-08-22T17:32:47Z</dcterms:modified>
</cp:coreProperties>
</file>