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8"/>
  </p:notesMasterIdLst>
  <p:sldIdLst>
    <p:sldId id="321" r:id="rId3"/>
    <p:sldId id="259" r:id="rId4"/>
    <p:sldId id="263" r:id="rId5"/>
    <p:sldId id="270" r:id="rId6"/>
    <p:sldId id="271" r:id="rId7"/>
    <p:sldId id="272" r:id="rId8"/>
    <p:sldId id="273" r:id="rId9"/>
    <p:sldId id="266" r:id="rId10"/>
    <p:sldId id="267" r:id="rId11"/>
    <p:sldId id="264" r:id="rId12"/>
    <p:sldId id="265" r:id="rId13"/>
    <p:sldId id="268" r:id="rId14"/>
    <p:sldId id="269" r:id="rId15"/>
    <p:sldId id="274" r:id="rId16"/>
    <p:sldId id="275" r:id="rId17"/>
    <p:sldId id="276" r:id="rId18"/>
    <p:sldId id="277" r:id="rId19"/>
    <p:sldId id="278" r:id="rId20"/>
    <p:sldId id="279" r:id="rId21"/>
    <p:sldId id="280" r:id="rId22"/>
    <p:sldId id="283" r:id="rId23"/>
    <p:sldId id="284" r:id="rId24"/>
    <p:sldId id="285" r:id="rId25"/>
    <p:sldId id="286"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0" autoAdjust="0"/>
    <p:restoredTop sz="94643" autoAdjust="0"/>
  </p:normalViewPr>
  <p:slideViewPr>
    <p:cSldViewPr>
      <p:cViewPr>
        <p:scale>
          <a:sx n="72" d="100"/>
          <a:sy n="72" d="100"/>
        </p:scale>
        <p:origin x="1056" y="592"/>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7A8C7-3DA3-45CD-B754-F344DC02F39E}" type="datetimeFigureOut">
              <a:rPr lang="en-IN" smtClean="0"/>
              <a:t>27/09/17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60610E-F2FD-435A-A3FF-03B46D928A33}" type="slidenum">
              <a:rPr lang="en-IN" smtClean="0"/>
              <a:t>‹#›</a:t>
            </a:fld>
            <a:endParaRPr lang="en-IN"/>
          </a:p>
        </p:txBody>
      </p:sp>
    </p:spTree>
    <p:extLst>
      <p:ext uri="{BB962C8B-B14F-4D97-AF65-F5344CB8AC3E}">
        <p14:creationId xmlns:p14="http://schemas.microsoft.com/office/powerpoint/2010/main" val="200327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27CBD-5FFD-41C9-8FF3-AE2A26ACC90E}" type="slidenum">
              <a:rPr lang="en-US" smtClean="0"/>
              <a:pPr/>
              <a:t>1</a:t>
            </a:fld>
            <a:endParaRPr lang="en-US" dirty="0"/>
          </a:p>
        </p:txBody>
      </p:sp>
    </p:spTree>
    <p:extLst>
      <p:ext uri="{BB962C8B-B14F-4D97-AF65-F5344CB8AC3E}">
        <p14:creationId xmlns:p14="http://schemas.microsoft.com/office/powerpoint/2010/main" val="49530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5" descr="CT LOGO"/>
          <p:cNvPicPr>
            <a:picLocks noChangeAspect="1" noChangeArrowheads="1"/>
          </p:cNvPicPr>
          <p:nvPr/>
        </p:nvPicPr>
        <p:blipFill>
          <a:blip r:embed="rId2" cstate="print"/>
          <a:srcRect/>
          <a:stretch>
            <a:fillRect/>
          </a:stretch>
        </p:blipFill>
        <p:spPr bwMode="auto">
          <a:xfrm>
            <a:off x="2811440" y="1293402"/>
            <a:ext cx="3453774" cy="573360"/>
          </a:xfrm>
          <a:prstGeom prst="rect">
            <a:avLst/>
          </a:prstGeom>
          <a:noFill/>
          <a:ln w="9525">
            <a:noFill/>
            <a:miter lim="800000"/>
            <a:headEnd/>
            <a:tailEnd/>
          </a:ln>
        </p:spPr>
      </p:pic>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Tree>
    <p:extLst>
      <p:ext uri="{BB962C8B-B14F-4D97-AF65-F5344CB8AC3E}">
        <p14:creationId xmlns:p14="http://schemas.microsoft.com/office/powerpoint/2010/main" val="1432552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smtClean="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9/27/17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Tree>
    <p:extLst>
      <p:ext uri="{BB962C8B-B14F-4D97-AF65-F5344CB8AC3E}">
        <p14:creationId xmlns:p14="http://schemas.microsoft.com/office/powerpoint/2010/main" val="534222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smtClean="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Demonstration</a:t>
            </a:r>
            <a:endParaRPr lang="en-US" dirty="0"/>
          </a:p>
        </p:txBody>
      </p:sp>
    </p:spTree>
    <p:extLst>
      <p:ext uri="{BB962C8B-B14F-4D97-AF65-F5344CB8AC3E}">
        <p14:creationId xmlns:p14="http://schemas.microsoft.com/office/powerpoint/2010/main" val="2689089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smtClean="0"/>
              <a:t>Heading/Thank You</a:t>
            </a:r>
          </a:p>
        </p:txBody>
      </p:sp>
    </p:spTree>
    <p:extLst>
      <p:ext uri="{BB962C8B-B14F-4D97-AF65-F5344CB8AC3E}">
        <p14:creationId xmlns:p14="http://schemas.microsoft.com/office/powerpoint/2010/main" val="3074599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Code Snippet</a:t>
            </a:r>
            <a:endParaRPr lang="en-US" dirty="0"/>
          </a:p>
        </p:txBody>
      </p:sp>
    </p:spTree>
    <p:extLst>
      <p:ext uri="{BB962C8B-B14F-4D97-AF65-F5344CB8AC3E}">
        <p14:creationId xmlns:p14="http://schemas.microsoft.com/office/powerpoint/2010/main" val="590160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r>
              <a:rPr lang="en-US" smtClean="0"/>
              <a:t>Click icon to add picture</a:t>
            </a:r>
            <a:endParaRPr lang="en-IN" dirty="0"/>
          </a:p>
        </p:txBody>
      </p:sp>
    </p:spTree>
    <p:extLst>
      <p:ext uri="{BB962C8B-B14F-4D97-AF65-F5344CB8AC3E}">
        <p14:creationId xmlns:p14="http://schemas.microsoft.com/office/powerpoint/2010/main" val="34325712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smtClean="0"/>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Tree>
    <p:extLst>
      <p:ext uri="{BB962C8B-B14F-4D97-AF65-F5344CB8AC3E}">
        <p14:creationId xmlns:p14="http://schemas.microsoft.com/office/powerpoint/2010/main" val="2406829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smtClean="0"/>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Table</a:t>
            </a:r>
            <a:endParaRPr lang="en-US" dirty="0"/>
          </a:p>
        </p:txBody>
      </p:sp>
    </p:spTree>
    <p:extLst>
      <p:ext uri="{BB962C8B-B14F-4D97-AF65-F5344CB8AC3E}">
        <p14:creationId xmlns:p14="http://schemas.microsoft.com/office/powerpoint/2010/main" val="78585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9/27/17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pic>
        <p:nvPicPr>
          <p:cNvPr id="9" name="Picture 8" descr="ppt_bg1"/>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74628015"/>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9" name="Rectangle 8"/>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HTML DOM</a:t>
            </a:r>
            <a:endParaRPr lang="en-IN" dirty="0"/>
          </a:p>
        </p:txBody>
      </p:sp>
      <p:sp>
        <p:nvSpPr>
          <p:cNvPr id="8" name="Content Placeholder 7"/>
          <p:cNvSpPr>
            <a:spLocks noGrp="1"/>
          </p:cNvSpPr>
          <p:nvPr>
            <p:ph sz="quarter" idx="10"/>
          </p:nvPr>
        </p:nvSpPr>
        <p:spPr/>
        <p:txBody>
          <a:bodyPr/>
          <a:lstStyle/>
          <a:p>
            <a:r>
              <a:rPr lang="en-US" dirty="0" smtClean="0"/>
              <a:t>May 2012</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the DOM, HTML documents consist of a set of node objects. The nodes can be accessed with JavaScript or other programming languages. In this tutorial we will use JavaScript.</a:t>
            </a:r>
          </a:p>
          <a:p>
            <a:r>
              <a:rPr lang="en-IN" dirty="0"/>
              <a:t>The programming interface of the DOM is defined by standard properties and methods.</a:t>
            </a:r>
          </a:p>
          <a:p>
            <a:r>
              <a:rPr lang="en-IN" b="1" dirty="0"/>
              <a:t>Properties</a:t>
            </a:r>
            <a:r>
              <a:rPr lang="en-IN" dirty="0"/>
              <a:t> are often referred to as something that is (i.e. the name of a node).</a:t>
            </a:r>
          </a:p>
          <a:p>
            <a:r>
              <a:rPr lang="en-IN" b="1" dirty="0"/>
              <a:t>Methods</a:t>
            </a:r>
            <a:r>
              <a:rPr lang="en-IN" dirty="0"/>
              <a:t> are often referred to as something that is done (i.e. remove a node</a:t>
            </a:r>
            <a:r>
              <a:rPr lang="en-IN" dirty="0" smtClean="0"/>
              <a:t>).</a:t>
            </a:r>
          </a:p>
          <a:p>
            <a:endParaRPr lang="en-IN" b="1" dirty="0" smtClean="0"/>
          </a:p>
          <a:p>
            <a:r>
              <a:rPr lang="en-IN" b="1" dirty="0" smtClean="0"/>
              <a:t>HTML </a:t>
            </a:r>
            <a:r>
              <a:rPr lang="en-IN" b="1" dirty="0"/>
              <a:t>DOM Properties</a:t>
            </a:r>
          </a:p>
          <a:p>
            <a:r>
              <a:rPr lang="en-IN" dirty="0"/>
              <a:t>Some DOM properties:</a:t>
            </a:r>
          </a:p>
          <a:p>
            <a:pPr lvl="1"/>
            <a:r>
              <a:rPr lang="en-IN" dirty="0" err="1"/>
              <a:t>x.innerHTML</a:t>
            </a:r>
            <a:r>
              <a:rPr lang="en-IN" dirty="0"/>
              <a:t> - the text value of x</a:t>
            </a:r>
          </a:p>
          <a:p>
            <a:pPr lvl="1"/>
            <a:r>
              <a:rPr lang="en-IN" dirty="0" err="1"/>
              <a:t>x.nodeName</a:t>
            </a:r>
            <a:r>
              <a:rPr lang="en-IN" dirty="0"/>
              <a:t> - the name of x</a:t>
            </a:r>
          </a:p>
          <a:p>
            <a:pPr lvl="1"/>
            <a:r>
              <a:rPr lang="en-IN" dirty="0" err="1"/>
              <a:t>x.nodeValue</a:t>
            </a:r>
            <a:r>
              <a:rPr lang="en-IN" dirty="0"/>
              <a:t> - the value of x</a:t>
            </a:r>
          </a:p>
          <a:p>
            <a:pPr lvl="1"/>
            <a:r>
              <a:rPr lang="en-IN" dirty="0" err="1"/>
              <a:t>x.parentNode</a:t>
            </a:r>
            <a:r>
              <a:rPr lang="en-IN" dirty="0"/>
              <a:t> - the parent node of x</a:t>
            </a:r>
          </a:p>
          <a:p>
            <a:pPr lvl="1"/>
            <a:r>
              <a:rPr lang="en-IN" dirty="0" err="1"/>
              <a:t>x.childNodes</a:t>
            </a:r>
            <a:r>
              <a:rPr lang="en-IN" dirty="0"/>
              <a:t> - the child nodes of x</a:t>
            </a:r>
          </a:p>
          <a:p>
            <a:pPr lvl="1"/>
            <a:r>
              <a:rPr lang="en-IN" dirty="0" err="1"/>
              <a:t>x.attributes</a:t>
            </a:r>
            <a:r>
              <a:rPr lang="en-IN" dirty="0"/>
              <a:t> - the attributes nodes of x</a:t>
            </a:r>
          </a:p>
          <a:p>
            <a:endParaRPr lang="en-IN" dirty="0"/>
          </a:p>
          <a:p>
            <a:endParaRPr lang="en-IN" dirty="0"/>
          </a:p>
        </p:txBody>
      </p:sp>
      <p:sp>
        <p:nvSpPr>
          <p:cNvPr id="3" name="Title 2"/>
          <p:cNvSpPr>
            <a:spLocks noGrp="1"/>
          </p:cNvSpPr>
          <p:nvPr>
            <p:ph type="title"/>
          </p:nvPr>
        </p:nvSpPr>
        <p:spPr/>
        <p:txBody>
          <a:bodyPr/>
          <a:lstStyle/>
          <a:p>
            <a:r>
              <a:rPr lang="en-IN" dirty="0"/>
              <a:t>HTML DOM Properties and Methods</a:t>
            </a:r>
          </a:p>
        </p:txBody>
      </p:sp>
    </p:spTree>
    <p:extLst>
      <p:ext uri="{BB962C8B-B14F-4D97-AF65-F5344CB8AC3E}">
        <p14:creationId xmlns:p14="http://schemas.microsoft.com/office/powerpoint/2010/main" val="2215439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HTML DOM Methods</a:t>
            </a:r>
          </a:p>
          <a:p>
            <a:pPr lvl="1"/>
            <a:r>
              <a:rPr lang="en-IN" dirty="0" err="1" smtClean="0"/>
              <a:t>x.getElementById</a:t>
            </a:r>
            <a:r>
              <a:rPr lang="en-IN" dirty="0" smtClean="0"/>
              <a:t>(</a:t>
            </a:r>
            <a:r>
              <a:rPr lang="en-IN" i="1" dirty="0" smtClean="0"/>
              <a:t>id</a:t>
            </a:r>
            <a:r>
              <a:rPr lang="en-IN" dirty="0"/>
              <a:t>) - get the element with a specified id</a:t>
            </a:r>
          </a:p>
          <a:p>
            <a:pPr lvl="1"/>
            <a:r>
              <a:rPr lang="en-IN" dirty="0" err="1"/>
              <a:t>x.getElementsByTagName</a:t>
            </a:r>
            <a:r>
              <a:rPr lang="en-IN" dirty="0"/>
              <a:t>(</a:t>
            </a:r>
            <a:r>
              <a:rPr lang="en-IN" i="1" dirty="0"/>
              <a:t>name</a:t>
            </a:r>
            <a:r>
              <a:rPr lang="en-IN" dirty="0"/>
              <a:t>) - get all elements with a specified tag name</a:t>
            </a:r>
          </a:p>
          <a:p>
            <a:pPr lvl="1"/>
            <a:r>
              <a:rPr lang="en-IN" dirty="0" err="1"/>
              <a:t>x.appendChild</a:t>
            </a:r>
            <a:r>
              <a:rPr lang="en-IN" dirty="0"/>
              <a:t>(</a:t>
            </a:r>
            <a:r>
              <a:rPr lang="en-IN" i="1" dirty="0"/>
              <a:t>node</a:t>
            </a:r>
            <a:r>
              <a:rPr lang="en-IN" dirty="0"/>
              <a:t>) - insert a child node to x</a:t>
            </a:r>
          </a:p>
          <a:p>
            <a:pPr lvl="1"/>
            <a:r>
              <a:rPr lang="en-IN" dirty="0" err="1"/>
              <a:t>x.removeChild</a:t>
            </a:r>
            <a:r>
              <a:rPr lang="en-IN" dirty="0"/>
              <a:t>(</a:t>
            </a:r>
            <a:r>
              <a:rPr lang="en-IN" i="1" dirty="0"/>
              <a:t>node</a:t>
            </a:r>
            <a:r>
              <a:rPr lang="en-IN" dirty="0"/>
              <a:t>) - remove a child node from </a:t>
            </a:r>
            <a:r>
              <a:rPr lang="en-IN" dirty="0" smtClean="0"/>
              <a:t>x</a:t>
            </a:r>
          </a:p>
          <a:p>
            <a:r>
              <a:rPr lang="en-IN" b="1" dirty="0"/>
              <a:t>The </a:t>
            </a:r>
            <a:r>
              <a:rPr lang="en-IN" b="1" dirty="0" err="1"/>
              <a:t>innerHTML</a:t>
            </a:r>
            <a:r>
              <a:rPr lang="en-IN" b="1" dirty="0"/>
              <a:t> Property</a:t>
            </a:r>
          </a:p>
          <a:p>
            <a:pPr lvl="1"/>
            <a:r>
              <a:rPr lang="en-IN" dirty="0"/>
              <a:t>The easiest way to get or modify the content of an element is by using the </a:t>
            </a:r>
            <a:r>
              <a:rPr lang="en-IN" dirty="0" err="1"/>
              <a:t>innerHTML</a:t>
            </a:r>
            <a:r>
              <a:rPr lang="en-IN" dirty="0"/>
              <a:t> property.</a:t>
            </a:r>
          </a:p>
          <a:p>
            <a:pPr lvl="1"/>
            <a:r>
              <a:rPr lang="en-IN" dirty="0" err="1"/>
              <a:t>innerHTML</a:t>
            </a:r>
            <a:r>
              <a:rPr lang="en-IN" dirty="0"/>
              <a:t> is not a part of the W3C DOM specification. However, it is supported by all major browsers.</a:t>
            </a:r>
          </a:p>
          <a:p>
            <a:pPr lvl="1"/>
            <a:r>
              <a:rPr lang="en-IN" dirty="0"/>
              <a:t>The </a:t>
            </a:r>
            <a:r>
              <a:rPr lang="en-IN" dirty="0" err="1"/>
              <a:t>innerHTML</a:t>
            </a:r>
            <a:r>
              <a:rPr lang="en-IN" dirty="0"/>
              <a:t> property is useful for returning or replacing the content of HTML elements (including &lt;html&gt; and &lt;body&gt;), it can also be used to view the source of a page that has been dynamically modified.</a:t>
            </a:r>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HTML DOM Properties and Methods</a:t>
            </a:r>
          </a:p>
        </p:txBody>
      </p:sp>
    </p:spTree>
    <p:extLst>
      <p:ext uri="{BB962C8B-B14F-4D97-AF65-F5344CB8AC3E}">
        <p14:creationId xmlns:p14="http://schemas.microsoft.com/office/powerpoint/2010/main" val="2465597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HTML DOM Properties and Methods</a:t>
            </a:r>
            <a:endParaRPr lang="en-IN" dirty="0"/>
          </a:p>
        </p:txBody>
      </p:sp>
      <p:sp>
        <p:nvSpPr>
          <p:cNvPr id="4" name="AutoShape 3"/>
          <p:cNvSpPr>
            <a:spLocks noChangeArrowheads="1"/>
          </p:cNvSpPr>
          <p:nvPr/>
        </p:nvSpPr>
        <p:spPr bwMode="auto">
          <a:xfrm>
            <a:off x="1043608" y="1758288"/>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
            </a:r>
            <a:br>
              <a:rPr lang="en-IN" dirty="0"/>
            </a:br>
            <a:r>
              <a:rPr lang="en-IN" dirty="0"/>
              <a:t>&lt; p id="intro"&gt;Hello World!&lt;/p&gt;</a:t>
            </a:r>
            <a:br>
              <a:rPr lang="en-IN" dirty="0"/>
            </a:br>
            <a:r>
              <a:rPr lang="en-IN" dirty="0"/>
              <a:t/>
            </a:r>
            <a:br>
              <a:rPr lang="en-IN" dirty="0"/>
            </a:br>
            <a:r>
              <a:rPr lang="en-IN" dirty="0"/>
              <a:t>&lt; script type="text/</a:t>
            </a:r>
            <a:r>
              <a:rPr lang="en-IN" dirty="0" err="1"/>
              <a:t>javascript</a:t>
            </a:r>
            <a:r>
              <a:rPr lang="en-IN" dirty="0"/>
              <a:t>"&gt;</a:t>
            </a:r>
            <a:br>
              <a:rPr lang="en-IN" dirty="0"/>
            </a:br>
            <a:r>
              <a:rPr lang="en-IN" dirty="0"/>
              <a:t>txt=</a:t>
            </a:r>
            <a:r>
              <a:rPr lang="en-IN" dirty="0" err="1"/>
              <a:t>document.getElementById</a:t>
            </a:r>
            <a:r>
              <a:rPr lang="en-IN" dirty="0"/>
              <a:t>("intro").</a:t>
            </a:r>
            <a:r>
              <a:rPr lang="en-IN" dirty="0" err="1"/>
              <a:t>innerHTML</a:t>
            </a:r>
            <a:r>
              <a:rPr lang="en-IN" dirty="0"/>
              <a:t>;</a:t>
            </a:r>
            <a:br>
              <a:rPr lang="en-IN" dirty="0"/>
            </a:br>
            <a:r>
              <a:rPr lang="en-IN" dirty="0" err="1"/>
              <a:t>document.write</a:t>
            </a:r>
            <a:r>
              <a:rPr lang="en-IN" dirty="0"/>
              <a:t>("&lt;p&gt;The text from the intro paragraph: " + txt + "&lt;/p&gt;");</a:t>
            </a:r>
            <a:br>
              <a:rPr lang="en-IN" dirty="0"/>
            </a:br>
            <a:r>
              <a:rPr lang="en-IN" dirty="0"/>
              <a:t>&lt; /script&gt;</a:t>
            </a:r>
            <a:br>
              <a:rPr lang="en-IN" dirty="0"/>
            </a:br>
            <a:r>
              <a:rPr lang="en-IN" dirty="0"/>
              <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1052312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a:t>childNodes</a:t>
            </a:r>
            <a:r>
              <a:rPr lang="en-IN" b="1" dirty="0"/>
              <a:t> and </a:t>
            </a:r>
            <a:r>
              <a:rPr lang="en-IN" b="1" dirty="0" err="1"/>
              <a:t>nodeValue</a:t>
            </a:r>
            <a:endParaRPr lang="en-IN" b="1" dirty="0"/>
          </a:p>
          <a:p>
            <a:pPr lvl="1"/>
            <a:r>
              <a:rPr lang="en-IN" dirty="0"/>
              <a:t>We can also use the </a:t>
            </a:r>
            <a:r>
              <a:rPr lang="en-IN" dirty="0" err="1"/>
              <a:t>childNodes</a:t>
            </a:r>
            <a:r>
              <a:rPr lang="en-IN" dirty="0"/>
              <a:t> and </a:t>
            </a:r>
            <a:r>
              <a:rPr lang="en-IN" dirty="0" err="1"/>
              <a:t>nodeValue</a:t>
            </a:r>
            <a:r>
              <a:rPr lang="en-IN" dirty="0"/>
              <a:t> properties to get the content of an element.</a:t>
            </a:r>
          </a:p>
          <a:p>
            <a:pPr lvl="1"/>
            <a:r>
              <a:rPr lang="en-IN" dirty="0"/>
              <a:t>The following code gets the value of the &lt;p&gt; element with id="intro":</a:t>
            </a:r>
          </a:p>
        </p:txBody>
      </p:sp>
      <p:sp>
        <p:nvSpPr>
          <p:cNvPr id="3" name="Title 2"/>
          <p:cNvSpPr>
            <a:spLocks noGrp="1"/>
          </p:cNvSpPr>
          <p:nvPr>
            <p:ph type="title"/>
          </p:nvPr>
        </p:nvSpPr>
        <p:spPr/>
        <p:txBody>
          <a:bodyPr/>
          <a:lstStyle/>
          <a:p>
            <a:r>
              <a:rPr lang="en-IN" dirty="0" smtClean="0"/>
              <a:t>HTML DOM Properties and Methods</a:t>
            </a:r>
            <a:endParaRPr lang="en-IN" dirty="0"/>
          </a:p>
        </p:txBody>
      </p:sp>
      <p:sp>
        <p:nvSpPr>
          <p:cNvPr id="4" name="AutoShape 3"/>
          <p:cNvSpPr>
            <a:spLocks noChangeArrowheads="1"/>
          </p:cNvSpPr>
          <p:nvPr/>
        </p:nvSpPr>
        <p:spPr bwMode="auto">
          <a:xfrm>
            <a:off x="486947" y="1916832"/>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
            </a:r>
            <a:br>
              <a:rPr lang="en-IN" dirty="0"/>
            </a:br>
            <a:r>
              <a:rPr lang="en-IN" dirty="0"/>
              <a:t>&lt; p id="intro"&gt;Hello World!&lt;/p&gt;</a:t>
            </a:r>
            <a:br>
              <a:rPr lang="en-IN" dirty="0"/>
            </a:br>
            <a:r>
              <a:rPr lang="en-IN" dirty="0"/>
              <a:t/>
            </a:r>
            <a:br>
              <a:rPr lang="en-IN" dirty="0"/>
            </a:br>
            <a:r>
              <a:rPr lang="en-IN" dirty="0"/>
              <a:t>&lt; script type="text/</a:t>
            </a:r>
            <a:r>
              <a:rPr lang="en-IN" dirty="0" err="1"/>
              <a:t>javascript</a:t>
            </a:r>
            <a:r>
              <a:rPr lang="en-IN" dirty="0"/>
              <a:t>"&gt;</a:t>
            </a:r>
            <a:br>
              <a:rPr lang="en-IN" dirty="0"/>
            </a:br>
            <a:r>
              <a:rPr lang="en-IN" dirty="0"/>
              <a:t>txt=</a:t>
            </a:r>
            <a:r>
              <a:rPr lang="en-IN" dirty="0" err="1"/>
              <a:t>document.getElementById</a:t>
            </a:r>
            <a:r>
              <a:rPr lang="en-IN" dirty="0"/>
              <a:t>("intro").</a:t>
            </a:r>
            <a:r>
              <a:rPr lang="en-IN" dirty="0" err="1"/>
              <a:t>childNodes</a:t>
            </a:r>
            <a:r>
              <a:rPr lang="en-IN" dirty="0"/>
              <a:t>[0].</a:t>
            </a:r>
            <a:r>
              <a:rPr lang="en-IN" dirty="0" err="1"/>
              <a:t>nodeValue</a:t>
            </a:r>
            <a:r>
              <a:rPr lang="en-IN" dirty="0"/>
              <a:t>;</a:t>
            </a:r>
            <a:br>
              <a:rPr lang="en-IN" dirty="0"/>
            </a:br>
            <a:r>
              <a:rPr lang="en-IN" dirty="0" err="1"/>
              <a:t>document.write</a:t>
            </a:r>
            <a:r>
              <a:rPr lang="en-IN" dirty="0"/>
              <a:t>("&lt;p&gt;The text from the intro paragraph: " + txt + "&lt;/p&gt;");</a:t>
            </a:r>
            <a:br>
              <a:rPr lang="en-IN" dirty="0"/>
            </a:br>
            <a:r>
              <a:rPr lang="en-IN" dirty="0"/>
              <a:t>&lt; /script&gt;</a:t>
            </a:r>
            <a:br>
              <a:rPr lang="en-IN" dirty="0"/>
            </a:br>
            <a:r>
              <a:rPr lang="en-IN" dirty="0"/>
              <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1239370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Accessing Nodes</a:t>
            </a:r>
          </a:p>
          <a:p>
            <a:r>
              <a:rPr lang="en-IN" dirty="0"/>
              <a:t>You can access a node in three ways:</a:t>
            </a:r>
          </a:p>
          <a:p>
            <a:pPr lvl="1"/>
            <a:r>
              <a:rPr lang="en-IN" dirty="0"/>
              <a:t>By using the </a:t>
            </a:r>
            <a:r>
              <a:rPr lang="en-IN" dirty="0" err="1"/>
              <a:t>getElementById</a:t>
            </a:r>
            <a:r>
              <a:rPr lang="en-IN" dirty="0"/>
              <a:t>() method</a:t>
            </a:r>
          </a:p>
          <a:p>
            <a:pPr lvl="1"/>
            <a:r>
              <a:rPr lang="en-IN" dirty="0"/>
              <a:t>By using the </a:t>
            </a:r>
            <a:r>
              <a:rPr lang="en-IN" dirty="0" err="1"/>
              <a:t>getElementsByTagName</a:t>
            </a:r>
            <a:r>
              <a:rPr lang="en-IN" dirty="0"/>
              <a:t>() method</a:t>
            </a:r>
          </a:p>
          <a:p>
            <a:pPr lvl="1"/>
            <a:r>
              <a:rPr lang="en-IN" dirty="0"/>
              <a:t>By navigating the node tree, using the node relationships</a:t>
            </a:r>
          </a:p>
          <a:p>
            <a:r>
              <a:rPr lang="en-IN" b="1" dirty="0" smtClean="0"/>
              <a:t>The </a:t>
            </a:r>
            <a:r>
              <a:rPr lang="en-IN" b="1" dirty="0" err="1"/>
              <a:t>getElementById</a:t>
            </a:r>
            <a:r>
              <a:rPr lang="en-IN" b="1" dirty="0"/>
              <a:t>() Method</a:t>
            </a:r>
          </a:p>
          <a:p>
            <a:pPr lvl="1"/>
            <a:r>
              <a:rPr lang="en-IN" dirty="0"/>
              <a:t>The </a:t>
            </a:r>
            <a:r>
              <a:rPr lang="en-IN" dirty="0" err="1"/>
              <a:t>getElementById</a:t>
            </a:r>
            <a:r>
              <a:rPr lang="en-IN" dirty="0"/>
              <a:t>() method returns the element with the specified ID:</a:t>
            </a:r>
          </a:p>
          <a:p>
            <a:endParaRPr lang="en-IN" dirty="0"/>
          </a:p>
          <a:p>
            <a:endParaRPr lang="en-IN" dirty="0" smtClean="0"/>
          </a:p>
          <a:p>
            <a:r>
              <a:rPr lang="en-IN" b="1" dirty="0" smtClean="0"/>
              <a:t>The </a:t>
            </a:r>
            <a:r>
              <a:rPr lang="en-IN" b="1" dirty="0" err="1"/>
              <a:t>getElementsByTagName</a:t>
            </a:r>
            <a:r>
              <a:rPr lang="en-IN" b="1" dirty="0"/>
              <a:t>() Method</a:t>
            </a:r>
          </a:p>
          <a:p>
            <a:pPr lvl="1"/>
            <a:r>
              <a:rPr lang="en-IN" dirty="0" err="1"/>
              <a:t>getElementsByTagName</a:t>
            </a:r>
            <a:r>
              <a:rPr lang="en-IN" dirty="0"/>
              <a:t>() returns all elements with a specified tag name.</a:t>
            </a:r>
          </a:p>
          <a:p>
            <a:endParaRPr lang="en-IN" dirty="0"/>
          </a:p>
        </p:txBody>
      </p:sp>
      <p:sp>
        <p:nvSpPr>
          <p:cNvPr id="3" name="Title 2"/>
          <p:cNvSpPr>
            <a:spLocks noGrp="1"/>
          </p:cNvSpPr>
          <p:nvPr>
            <p:ph type="title"/>
          </p:nvPr>
        </p:nvSpPr>
        <p:spPr/>
        <p:txBody>
          <a:bodyPr/>
          <a:lstStyle/>
          <a:p>
            <a:r>
              <a:rPr lang="en-IN" dirty="0"/>
              <a:t>HTML DOM Access Nodes</a:t>
            </a:r>
          </a:p>
        </p:txBody>
      </p:sp>
      <p:sp>
        <p:nvSpPr>
          <p:cNvPr id="4" name="AutoShape 3"/>
          <p:cNvSpPr>
            <a:spLocks noChangeArrowheads="1"/>
          </p:cNvSpPr>
          <p:nvPr/>
        </p:nvSpPr>
        <p:spPr bwMode="auto">
          <a:xfrm>
            <a:off x="388571" y="3230449"/>
            <a:ext cx="7407999"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document.getElementById</a:t>
            </a:r>
            <a:r>
              <a:rPr lang="en-IN" dirty="0"/>
              <a:t>("intro</a:t>
            </a:r>
            <a:r>
              <a:rPr lang="en-IN" dirty="0" smtClean="0"/>
              <a:t>");</a:t>
            </a:r>
            <a:endParaRPr lang="en-IN" dirty="0"/>
          </a:p>
        </p:txBody>
      </p:sp>
      <p:sp>
        <p:nvSpPr>
          <p:cNvPr id="5" name="AutoShape 3"/>
          <p:cNvSpPr>
            <a:spLocks noChangeArrowheads="1"/>
          </p:cNvSpPr>
          <p:nvPr/>
        </p:nvSpPr>
        <p:spPr bwMode="auto">
          <a:xfrm>
            <a:off x="409057" y="4583232"/>
            <a:ext cx="740799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document.getElementsByTagName</a:t>
            </a:r>
            <a:r>
              <a:rPr lang="en-IN" dirty="0"/>
              <a:t>("p</a:t>
            </a:r>
            <a:r>
              <a:rPr lang="en-IN" dirty="0" smtClean="0"/>
              <a:t>");</a:t>
            </a:r>
          </a:p>
          <a:p>
            <a:endParaRPr lang="en-IN" dirty="0"/>
          </a:p>
          <a:p>
            <a:r>
              <a:rPr lang="en-IN" dirty="0" err="1"/>
              <a:t>document.getElementById</a:t>
            </a:r>
            <a:r>
              <a:rPr lang="en-IN" dirty="0"/>
              <a:t>("main").</a:t>
            </a:r>
            <a:r>
              <a:rPr lang="en-IN" dirty="0" err="1"/>
              <a:t>getElementsByTagName</a:t>
            </a:r>
            <a:r>
              <a:rPr lang="en-IN" dirty="0"/>
              <a:t>("p</a:t>
            </a:r>
            <a:r>
              <a:rPr lang="en-IN" dirty="0" smtClean="0"/>
              <a:t>");</a:t>
            </a:r>
            <a:endParaRPr lang="en-IN" dirty="0"/>
          </a:p>
        </p:txBody>
      </p:sp>
    </p:spTree>
    <p:extLst>
      <p:ext uri="{BB962C8B-B14F-4D97-AF65-F5344CB8AC3E}">
        <p14:creationId xmlns:p14="http://schemas.microsoft.com/office/powerpoint/2010/main" val="3960749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DOM Node List</a:t>
            </a:r>
          </a:p>
          <a:p>
            <a:pPr lvl="1"/>
            <a:r>
              <a:rPr lang="en-IN" dirty="0"/>
              <a:t>The </a:t>
            </a:r>
            <a:r>
              <a:rPr lang="en-IN" dirty="0" err="1"/>
              <a:t>getElementsByTagName</a:t>
            </a:r>
            <a:r>
              <a:rPr lang="en-IN" dirty="0"/>
              <a:t>() method returns a node-list. A node-list is an array of nodes.</a:t>
            </a:r>
          </a:p>
          <a:p>
            <a:pPr lvl="1"/>
            <a:r>
              <a:rPr lang="en-IN" dirty="0"/>
              <a:t>The following code selects all &lt;p&gt; nodes in a node-list:</a:t>
            </a:r>
          </a:p>
          <a:p>
            <a:endParaRPr lang="en-IN" dirty="0"/>
          </a:p>
          <a:p>
            <a:endParaRPr lang="en-IN" b="1" dirty="0" smtClean="0"/>
          </a:p>
          <a:p>
            <a:endParaRPr lang="en-IN" b="1" dirty="0"/>
          </a:p>
          <a:p>
            <a:r>
              <a:rPr lang="en-IN" b="1" dirty="0" smtClean="0"/>
              <a:t>DOM </a:t>
            </a:r>
            <a:r>
              <a:rPr lang="en-IN" b="1" dirty="0"/>
              <a:t>Node List Length</a:t>
            </a:r>
          </a:p>
          <a:p>
            <a:pPr lvl="1"/>
            <a:r>
              <a:rPr lang="en-IN" dirty="0"/>
              <a:t>The length property defines the number of nodes in a node-list.</a:t>
            </a:r>
          </a:p>
          <a:p>
            <a:pPr lvl="1"/>
            <a:r>
              <a:rPr lang="en-IN" dirty="0"/>
              <a:t>You can loop through a node-list by using the length property:</a:t>
            </a:r>
          </a:p>
        </p:txBody>
      </p:sp>
      <p:sp>
        <p:nvSpPr>
          <p:cNvPr id="3" name="Title 2"/>
          <p:cNvSpPr>
            <a:spLocks noGrp="1"/>
          </p:cNvSpPr>
          <p:nvPr>
            <p:ph type="title"/>
          </p:nvPr>
        </p:nvSpPr>
        <p:spPr/>
        <p:txBody>
          <a:bodyPr/>
          <a:lstStyle/>
          <a:p>
            <a:r>
              <a:rPr lang="en-IN" dirty="0" smtClean="0"/>
              <a:t>HTML DOM Access Nodes</a:t>
            </a:r>
            <a:endParaRPr lang="en-IN" dirty="0"/>
          </a:p>
        </p:txBody>
      </p:sp>
      <p:sp>
        <p:nvSpPr>
          <p:cNvPr id="4" name="AutoShape 3"/>
          <p:cNvSpPr>
            <a:spLocks noChangeArrowheads="1"/>
          </p:cNvSpPr>
          <p:nvPr/>
        </p:nvSpPr>
        <p:spPr bwMode="auto">
          <a:xfrm>
            <a:off x="388570" y="1916832"/>
            <a:ext cx="7407999"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x=</a:t>
            </a:r>
            <a:r>
              <a:rPr lang="en-IN" dirty="0" err="1"/>
              <a:t>document.getElementsByTagName</a:t>
            </a:r>
            <a:r>
              <a:rPr lang="en-IN" dirty="0"/>
              <a:t>("p</a:t>
            </a:r>
            <a:r>
              <a:rPr lang="en-IN" dirty="0" smtClean="0"/>
              <a:t>");</a:t>
            </a:r>
          </a:p>
          <a:p>
            <a:r>
              <a:rPr lang="en-IN" dirty="0"/>
              <a:t>y=x[1];</a:t>
            </a:r>
          </a:p>
        </p:txBody>
      </p:sp>
      <p:sp>
        <p:nvSpPr>
          <p:cNvPr id="5" name="AutoShape 3"/>
          <p:cNvSpPr>
            <a:spLocks noChangeArrowheads="1"/>
          </p:cNvSpPr>
          <p:nvPr/>
        </p:nvSpPr>
        <p:spPr bwMode="auto">
          <a:xfrm>
            <a:off x="251520" y="3789040"/>
            <a:ext cx="7545049" cy="210990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x=</a:t>
            </a:r>
            <a:r>
              <a:rPr lang="en-IN" dirty="0" err="1"/>
              <a:t>document.getElementsByTagName</a:t>
            </a:r>
            <a:r>
              <a:rPr lang="en-IN" dirty="0"/>
              <a:t>("p");</a:t>
            </a:r>
            <a:br>
              <a:rPr lang="en-IN" dirty="0"/>
            </a:br>
            <a:r>
              <a:rPr lang="en-IN" dirty="0"/>
              <a:t/>
            </a:r>
            <a:br>
              <a:rPr lang="en-IN" dirty="0"/>
            </a:br>
            <a:r>
              <a:rPr lang="en-IN" dirty="0"/>
              <a:t>for (</a:t>
            </a:r>
            <a:r>
              <a:rPr lang="en-IN" dirty="0" err="1"/>
              <a:t>i</a:t>
            </a:r>
            <a:r>
              <a:rPr lang="en-IN" dirty="0"/>
              <a:t>=0;i&lt;</a:t>
            </a:r>
            <a:r>
              <a:rPr lang="en-IN" dirty="0" err="1"/>
              <a:t>x.length;i</a:t>
            </a:r>
            <a:r>
              <a:rPr lang="en-IN" dirty="0"/>
              <a:t>++)</a:t>
            </a:r>
            <a:br>
              <a:rPr lang="en-IN" dirty="0"/>
            </a:br>
            <a:r>
              <a:rPr lang="en-IN" dirty="0"/>
              <a:t>{</a:t>
            </a:r>
            <a:br>
              <a:rPr lang="en-IN" dirty="0"/>
            </a:br>
            <a:r>
              <a:rPr lang="en-IN" dirty="0" err="1"/>
              <a:t>document.write</a:t>
            </a:r>
            <a:r>
              <a:rPr lang="en-IN" dirty="0"/>
              <a:t>(x[</a:t>
            </a:r>
            <a:r>
              <a:rPr lang="en-IN" dirty="0" err="1"/>
              <a:t>i</a:t>
            </a:r>
            <a:r>
              <a:rPr lang="en-IN" dirty="0"/>
              <a:t>].</a:t>
            </a:r>
            <a:r>
              <a:rPr lang="en-IN" dirty="0" err="1"/>
              <a:t>innerHTML</a:t>
            </a:r>
            <a:r>
              <a:rPr lang="en-IN" dirty="0"/>
              <a:t>);</a:t>
            </a:r>
            <a:br>
              <a:rPr lang="en-IN" dirty="0"/>
            </a:br>
            <a:r>
              <a:rPr lang="en-IN" dirty="0" err="1"/>
              <a:t>document.write</a:t>
            </a:r>
            <a:r>
              <a:rPr lang="en-IN" dirty="0"/>
              <a:t>("&lt;</a:t>
            </a:r>
            <a:r>
              <a:rPr lang="en-IN" dirty="0" err="1"/>
              <a:t>br</a:t>
            </a:r>
            <a:r>
              <a:rPr lang="en-IN" dirty="0"/>
              <a:t> /&gt;");</a:t>
            </a:r>
            <a:br>
              <a:rPr lang="en-IN" dirty="0"/>
            </a:br>
            <a:r>
              <a:rPr lang="en-IN" dirty="0"/>
              <a:t>}</a:t>
            </a:r>
          </a:p>
        </p:txBody>
      </p:sp>
    </p:spTree>
    <p:extLst>
      <p:ext uri="{BB962C8B-B14F-4D97-AF65-F5344CB8AC3E}">
        <p14:creationId xmlns:p14="http://schemas.microsoft.com/office/powerpoint/2010/main" val="3503332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Navigating Node </a:t>
            </a:r>
            <a:r>
              <a:rPr lang="en-IN" b="1" dirty="0" smtClean="0"/>
              <a:t>Relationships</a:t>
            </a:r>
          </a:p>
          <a:p>
            <a:r>
              <a:rPr lang="en-IN" dirty="0"/>
              <a:t>The three properties; </a:t>
            </a:r>
            <a:r>
              <a:rPr lang="en-IN" dirty="0" err="1"/>
              <a:t>parentNode</a:t>
            </a:r>
            <a:r>
              <a:rPr lang="en-IN" dirty="0"/>
              <a:t>, </a:t>
            </a:r>
            <a:r>
              <a:rPr lang="en-IN" dirty="0" err="1"/>
              <a:t>firstChild</a:t>
            </a:r>
            <a:r>
              <a:rPr lang="en-IN" dirty="0"/>
              <a:t>, and </a:t>
            </a:r>
            <a:r>
              <a:rPr lang="en-IN" dirty="0" err="1"/>
              <a:t>lastChild</a:t>
            </a:r>
            <a:r>
              <a:rPr lang="en-IN" dirty="0"/>
              <a:t>, follow the document structure and allow short-distance travel in a document.</a:t>
            </a:r>
          </a:p>
          <a:p>
            <a:r>
              <a:rPr lang="en-IN" dirty="0"/>
              <a:t>Look at the following HTML fragment:</a:t>
            </a:r>
          </a:p>
          <a:p>
            <a:endParaRPr lang="en-IN" dirty="0"/>
          </a:p>
        </p:txBody>
      </p:sp>
      <p:sp>
        <p:nvSpPr>
          <p:cNvPr id="3" name="Title 2"/>
          <p:cNvSpPr>
            <a:spLocks noGrp="1"/>
          </p:cNvSpPr>
          <p:nvPr>
            <p:ph type="title"/>
          </p:nvPr>
        </p:nvSpPr>
        <p:spPr/>
        <p:txBody>
          <a:bodyPr/>
          <a:lstStyle/>
          <a:p>
            <a:r>
              <a:rPr lang="en-IN" dirty="0" smtClean="0"/>
              <a:t>HTML DOM Access Nodes</a:t>
            </a:r>
            <a:endParaRPr lang="en-IN" dirty="0"/>
          </a:p>
        </p:txBody>
      </p:sp>
      <p:sp>
        <p:nvSpPr>
          <p:cNvPr id="4" name="AutoShape 3"/>
          <p:cNvSpPr>
            <a:spLocks noChangeArrowheads="1"/>
          </p:cNvSpPr>
          <p:nvPr/>
        </p:nvSpPr>
        <p:spPr bwMode="auto">
          <a:xfrm>
            <a:off x="382214" y="2276872"/>
            <a:ext cx="7407999" cy="383619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smtClean="0"/>
              <a:t>&lt;</a:t>
            </a:r>
            <a:r>
              <a:rPr lang="en-IN" dirty="0"/>
              <a:t>p id="intro"&gt;Hello World!&lt;/p</a:t>
            </a:r>
            <a:r>
              <a:rPr lang="en-IN" dirty="0" smtClean="0"/>
              <a:t>&gt;</a:t>
            </a:r>
          </a:p>
          <a:p>
            <a:r>
              <a:rPr lang="en-IN" dirty="0"/>
              <a:t>&lt;script type="text/</a:t>
            </a:r>
            <a:r>
              <a:rPr lang="en-IN" dirty="0" err="1"/>
              <a:t>javascript</a:t>
            </a:r>
            <a:r>
              <a:rPr lang="en-IN" dirty="0"/>
              <a:t>"&gt;</a:t>
            </a:r>
            <a:br>
              <a:rPr lang="en-IN" dirty="0"/>
            </a:br>
            <a:r>
              <a:rPr lang="en-IN" dirty="0"/>
              <a:t>x=</a:t>
            </a:r>
            <a:r>
              <a:rPr lang="en-IN" dirty="0" err="1"/>
              <a:t>document.getElementById</a:t>
            </a:r>
            <a:r>
              <a:rPr lang="en-IN" dirty="0"/>
              <a:t>("intro");</a:t>
            </a:r>
            <a:br>
              <a:rPr lang="en-IN" dirty="0"/>
            </a:br>
            <a:r>
              <a:rPr lang="en-IN" dirty="0" err="1"/>
              <a:t>document.write</a:t>
            </a:r>
            <a:r>
              <a:rPr lang="en-IN" dirty="0"/>
              <a:t>(</a:t>
            </a:r>
            <a:r>
              <a:rPr lang="en-IN" dirty="0" err="1"/>
              <a:t>x.firstChild.nodeValue</a:t>
            </a:r>
            <a:r>
              <a:rPr lang="en-IN" dirty="0"/>
              <a:t>);</a:t>
            </a:r>
            <a:br>
              <a:rPr lang="en-IN" dirty="0"/>
            </a:br>
            <a:r>
              <a:rPr lang="en-IN" dirty="0"/>
              <a:t>&lt; /script&gt;</a:t>
            </a:r>
            <a:br>
              <a:rPr lang="en-IN" dirty="0"/>
            </a:br>
            <a:r>
              <a:rPr lang="en-IN" dirty="0" smtClean="0"/>
              <a:t>&lt; </a:t>
            </a:r>
            <a:r>
              <a:rPr lang="en-IN" dirty="0"/>
              <a:t>div&gt;</a:t>
            </a:r>
            <a:br>
              <a:rPr lang="en-IN" dirty="0"/>
            </a:br>
            <a:r>
              <a:rPr lang="en-IN" dirty="0"/>
              <a:t>&lt; p&gt;The DOM is very useful!&lt;/p&gt;</a:t>
            </a:r>
            <a:br>
              <a:rPr lang="en-IN" dirty="0"/>
            </a:br>
            <a:r>
              <a:rPr lang="en-IN" dirty="0"/>
              <a:t>&lt; p&gt;This example demonstrates node relationships.&lt;/p&gt;</a:t>
            </a:r>
            <a:br>
              <a:rPr lang="en-IN" dirty="0"/>
            </a:br>
            <a:r>
              <a:rPr lang="en-IN" dirty="0"/>
              <a:t>&lt; /div&gt;</a:t>
            </a:r>
            <a:br>
              <a:rPr lang="en-IN" dirty="0"/>
            </a:br>
            <a:r>
              <a:rPr lang="en-IN" dirty="0" smtClean="0"/>
              <a:t>&lt; </a:t>
            </a:r>
            <a:r>
              <a:rPr lang="en-IN" dirty="0"/>
              <a:t>/body&gt;</a:t>
            </a:r>
            <a:br>
              <a:rPr lang="en-IN" dirty="0"/>
            </a:br>
            <a:r>
              <a:rPr lang="en-IN" dirty="0"/>
              <a:t>&lt; /html&gt;</a:t>
            </a:r>
          </a:p>
        </p:txBody>
      </p:sp>
    </p:spTree>
    <p:extLst>
      <p:ext uri="{BB962C8B-B14F-4D97-AF65-F5344CB8AC3E}">
        <p14:creationId xmlns:p14="http://schemas.microsoft.com/office/powerpoint/2010/main" val="1921576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Node Properties</a:t>
            </a:r>
          </a:p>
          <a:p>
            <a:r>
              <a:rPr lang="en-IN" dirty="0"/>
              <a:t>In the HTML DOM, each node is an </a:t>
            </a:r>
            <a:r>
              <a:rPr lang="en-IN" b="1" dirty="0"/>
              <a:t>object</a:t>
            </a:r>
            <a:r>
              <a:rPr lang="en-IN" dirty="0"/>
              <a:t>.</a:t>
            </a:r>
          </a:p>
          <a:p>
            <a:r>
              <a:rPr lang="en-IN" dirty="0"/>
              <a:t>Objects have methods and properties that can be accessed and manipulated by JavaScript.</a:t>
            </a:r>
          </a:p>
          <a:p>
            <a:r>
              <a:rPr lang="en-IN" dirty="0"/>
              <a:t>Three important node properties are:</a:t>
            </a:r>
          </a:p>
          <a:p>
            <a:pPr lvl="1"/>
            <a:r>
              <a:rPr lang="en-IN" dirty="0" err="1"/>
              <a:t>nodeName</a:t>
            </a:r>
            <a:endParaRPr lang="en-IN" dirty="0"/>
          </a:p>
          <a:p>
            <a:pPr lvl="1"/>
            <a:r>
              <a:rPr lang="en-IN" dirty="0" err="1"/>
              <a:t>nodeValue</a:t>
            </a:r>
            <a:endParaRPr lang="en-IN" dirty="0"/>
          </a:p>
          <a:p>
            <a:pPr lvl="1"/>
            <a:r>
              <a:rPr lang="en-IN" dirty="0" err="1" smtClean="0"/>
              <a:t>nodeType</a:t>
            </a:r>
            <a:endParaRPr lang="en-IN" dirty="0" smtClean="0"/>
          </a:p>
          <a:p>
            <a:r>
              <a:rPr lang="en-IN" b="1" dirty="0"/>
              <a:t>The </a:t>
            </a:r>
            <a:r>
              <a:rPr lang="en-IN" b="1" dirty="0" err="1"/>
              <a:t>nodeName</a:t>
            </a:r>
            <a:r>
              <a:rPr lang="en-IN" b="1" dirty="0"/>
              <a:t> Property</a:t>
            </a:r>
          </a:p>
          <a:p>
            <a:pPr lvl="1"/>
            <a:r>
              <a:rPr lang="en-IN" dirty="0"/>
              <a:t>The </a:t>
            </a:r>
            <a:r>
              <a:rPr lang="en-IN" dirty="0" err="1"/>
              <a:t>nodeName</a:t>
            </a:r>
            <a:r>
              <a:rPr lang="en-IN" dirty="0"/>
              <a:t> property specifies the name of a node.</a:t>
            </a:r>
          </a:p>
          <a:p>
            <a:pPr lvl="1"/>
            <a:r>
              <a:rPr lang="en-IN" dirty="0" err="1"/>
              <a:t>nodeName</a:t>
            </a:r>
            <a:r>
              <a:rPr lang="en-IN" dirty="0"/>
              <a:t> is read-only</a:t>
            </a:r>
          </a:p>
          <a:p>
            <a:pPr lvl="1"/>
            <a:r>
              <a:rPr lang="en-IN" dirty="0" err="1"/>
              <a:t>nodeName</a:t>
            </a:r>
            <a:r>
              <a:rPr lang="en-IN" dirty="0"/>
              <a:t> of an element node is the same as the tag name</a:t>
            </a:r>
          </a:p>
          <a:p>
            <a:pPr lvl="1"/>
            <a:r>
              <a:rPr lang="en-IN" dirty="0" err="1"/>
              <a:t>nodeName</a:t>
            </a:r>
            <a:r>
              <a:rPr lang="en-IN" dirty="0"/>
              <a:t> of an attribute node is the attribute name</a:t>
            </a:r>
          </a:p>
          <a:p>
            <a:pPr lvl="1"/>
            <a:r>
              <a:rPr lang="en-IN" dirty="0" err="1"/>
              <a:t>nodeName</a:t>
            </a:r>
            <a:r>
              <a:rPr lang="en-IN" dirty="0"/>
              <a:t> of a text node is always #text</a:t>
            </a:r>
          </a:p>
          <a:p>
            <a:pPr lvl="1"/>
            <a:r>
              <a:rPr lang="en-IN" dirty="0" err="1"/>
              <a:t>nodeName</a:t>
            </a:r>
            <a:r>
              <a:rPr lang="en-IN" dirty="0"/>
              <a:t> of the document node is always #document</a:t>
            </a:r>
          </a:p>
          <a:p>
            <a:endParaRPr lang="en-IN" dirty="0"/>
          </a:p>
          <a:p>
            <a:pPr lvl="2"/>
            <a:endParaRPr lang="en-IN" dirty="0"/>
          </a:p>
        </p:txBody>
      </p:sp>
      <p:sp>
        <p:nvSpPr>
          <p:cNvPr id="3" name="Title 2"/>
          <p:cNvSpPr>
            <a:spLocks noGrp="1"/>
          </p:cNvSpPr>
          <p:nvPr>
            <p:ph type="title"/>
          </p:nvPr>
        </p:nvSpPr>
        <p:spPr/>
        <p:txBody>
          <a:bodyPr/>
          <a:lstStyle/>
          <a:p>
            <a:r>
              <a:rPr lang="en-IN" dirty="0" smtClean="0"/>
              <a:t>HTML DOM Node Information</a:t>
            </a:r>
            <a:endParaRPr lang="en-IN" dirty="0"/>
          </a:p>
        </p:txBody>
      </p:sp>
    </p:spTree>
    <p:extLst>
      <p:ext uri="{BB962C8B-B14F-4D97-AF65-F5344CB8AC3E}">
        <p14:creationId xmlns:p14="http://schemas.microsoft.com/office/powerpoint/2010/main" val="2390180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The </a:t>
            </a:r>
            <a:r>
              <a:rPr lang="en-IN" b="1" dirty="0" err="1"/>
              <a:t>nodeValue</a:t>
            </a:r>
            <a:r>
              <a:rPr lang="en-IN" b="1" dirty="0"/>
              <a:t> Property</a:t>
            </a:r>
          </a:p>
          <a:p>
            <a:pPr lvl="1"/>
            <a:r>
              <a:rPr lang="en-IN" dirty="0"/>
              <a:t>The </a:t>
            </a:r>
            <a:r>
              <a:rPr lang="en-IN" dirty="0" err="1"/>
              <a:t>nodeValue</a:t>
            </a:r>
            <a:r>
              <a:rPr lang="en-IN" dirty="0"/>
              <a:t> property specifies the value of a node.</a:t>
            </a:r>
          </a:p>
          <a:p>
            <a:pPr lvl="1"/>
            <a:r>
              <a:rPr lang="en-IN" dirty="0" err="1"/>
              <a:t>nodeValue</a:t>
            </a:r>
            <a:r>
              <a:rPr lang="en-IN" dirty="0"/>
              <a:t> for element nodes is undefined</a:t>
            </a:r>
          </a:p>
          <a:p>
            <a:pPr lvl="1"/>
            <a:r>
              <a:rPr lang="en-IN" dirty="0" err="1"/>
              <a:t>nodeValue</a:t>
            </a:r>
            <a:r>
              <a:rPr lang="en-IN" dirty="0"/>
              <a:t> for text nodes is the text itself</a:t>
            </a:r>
          </a:p>
          <a:p>
            <a:pPr lvl="1"/>
            <a:r>
              <a:rPr lang="en-IN" dirty="0" err="1"/>
              <a:t>nodeValue</a:t>
            </a:r>
            <a:r>
              <a:rPr lang="en-IN" dirty="0"/>
              <a:t> for attribute nodes is the attribute value</a:t>
            </a:r>
          </a:p>
          <a:p>
            <a:pPr lvl="2"/>
            <a:endParaRPr lang="en-IN" dirty="0"/>
          </a:p>
        </p:txBody>
      </p:sp>
      <p:sp>
        <p:nvSpPr>
          <p:cNvPr id="3" name="Title 2"/>
          <p:cNvSpPr>
            <a:spLocks noGrp="1"/>
          </p:cNvSpPr>
          <p:nvPr>
            <p:ph type="title"/>
          </p:nvPr>
        </p:nvSpPr>
        <p:spPr/>
        <p:txBody>
          <a:bodyPr/>
          <a:lstStyle/>
          <a:p>
            <a:r>
              <a:rPr lang="en-IN" dirty="0" smtClean="0"/>
              <a:t>HTML DOM Node Information</a:t>
            </a:r>
            <a:endParaRPr lang="en-IN" dirty="0"/>
          </a:p>
        </p:txBody>
      </p:sp>
      <p:sp>
        <p:nvSpPr>
          <p:cNvPr id="4" name="AutoShape 3"/>
          <p:cNvSpPr>
            <a:spLocks noChangeArrowheads="1"/>
          </p:cNvSpPr>
          <p:nvPr/>
        </p:nvSpPr>
        <p:spPr bwMode="auto">
          <a:xfrm>
            <a:off x="412843" y="2708920"/>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
            </a:r>
            <a:br>
              <a:rPr lang="en-IN" dirty="0"/>
            </a:br>
            <a:r>
              <a:rPr lang="en-IN" dirty="0"/>
              <a:t>&lt; p id="intro"&gt;Hello World!&lt;/p&gt;</a:t>
            </a:r>
            <a:br>
              <a:rPr lang="en-IN" dirty="0"/>
            </a:br>
            <a:r>
              <a:rPr lang="en-IN" dirty="0"/>
              <a:t/>
            </a:r>
            <a:br>
              <a:rPr lang="en-IN" dirty="0"/>
            </a:br>
            <a:r>
              <a:rPr lang="en-IN" dirty="0"/>
              <a:t>&lt; script type="text/</a:t>
            </a:r>
            <a:r>
              <a:rPr lang="en-IN" dirty="0" err="1"/>
              <a:t>javascript</a:t>
            </a:r>
            <a:r>
              <a:rPr lang="en-IN" dirty="0"/>
              <a:t>"&gt;</a:t>
            </a:r>
            <a:br>
              <a:rPr lang="en-IN" dirty="0"/>
            </a:br>
            <a:r>
              <a:rPr lang="en-IN" dirty="0"/>
              <a:t>x=</a:t>
            </a:r>
            <a:r>
              <a:rPr lang="en-IN" dirty="0" err="1"/>
              <a:t>document.getElementById</a:t>
            </a:r>
            <a:r>
              <a:rPr lang="en-IN" dirty="0"/>
              <a:t>("intro");</a:t>
            </a:r>
            <a:br>
              <a:rPr lang="en-IN" dirty="0"/>
            </a:br>
            <a:r>
              <a:rPr lang="en-IN" dirty="0" err="1"/>
              <a:t>document.write</a:t>
            </a:r>
            <a:r>
              <a:rPr lang="en-IN" dirty="0"/>
              <a:t>(</a:t>
            </a:r>
            <a:r>
              <a:rPr lang="en-IN" dirty="0" err="1"/>
              <a:t>x.firstChild.nodeValue</a:t>
            </a:r>
            <a:r>
              <a:rPr lang="en-IN" dirty="0"/>
              <a:t>);</a:t>
            </a:r>
            <a:br>
              <a:rPr lang="en-IN" dirty="0"/>
            </a:br>
            <a:r>
              <a:rPr lang="en-IN" dirty="0"/>
              <a:t>&lt; /script&gt;</a:t>
            </a:r>
            <a:br>
              <a:rPr lang="en-IN" dirty="0"/>
            </a:br>
            <a:r>
              <a:rPr lang="en-IN" dirty="0"/>
              <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2218800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Change an HTML Element</a:t>
            </a:r>
          </a:p>
          <a:p>
            <a:pPr lvl="1"/>
            <a:r>
              <a:rPr lang="en-IN" dirty="0"/>
              <a:t>HTML DOM and JavaScript can change the inner content and attributes of HTML elements.</a:t>
            </a:r>
          </a:p>
          <a:p>
            <a:pPr lvl="1"/>
            <a:r>
              <a:rPr lang="en-IN" dirty="0"/>
              <a:t>The following example changes the background </a:t>
            </a:r>
            <a:r>
              <a:rPr lang="en-IN" dirty="0" err="1"/>
              <a:t>color</a:t>
            </a:r>
            <a:r>
              <a:rPr lang="en-IN" dirty="0"/>
              <a:t> of the &lt;body&gt; element:</a:t>
            </a:r>
          </a:p>
        </p:txBody>
      </p:sp>
      <p:sp>
        <p:nvSpPr>
          <p:cNvPr id="3" name="Title 2"/>
          <p:cNvSpPr>
            <a:spLocks noGrp="1"/>
          </p:cNvSpPr>
          <p:nvPr>
            <p:ph type="title"/>
          </p:nvPr>
        </p:nvSpPr>
        <p:spPr/>
        <p:txBody>
          <a:bodyPr/>
          <a:lstStyle/>
          <a:p>
            <a:r>
              <a:rPr lang="en-IN" dirty="0"/>
              <a:t>HTML DOM - Change HTML Elements</a:t>
            </a:r>
          </a:p>
        </p:txBody>
      </p:sp>
      <p:sp>
        <p:nvSpPr>
          <p:cNvPr id="4" name="AutoShape 3"/>
          <p:cNvSpPr>
            <a:spLocks noChangeArrowheads="1"/>
          </p:cNvSpPr>
          <p:nvPr/>
        </p:nvSpPr>
        <p:spPr bwMode="auto">
          <a:xfrm>
            <a:off x="433937" y="1988840"/>
            <a:ext cx="7407999"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
            </a:r>
            <a:br>
              <a:rPr lang="en-IN" dirty="0"/>
            </a:br>
            <a:r>
              <a:rPr lang="en-IN" dirty="0"/>
              <a:t>&lt; script type="text/</a:t>
            </a:r>
            <a:r>
              <a:rPr lang="en-IN" dirty="0" err="1"/>
              <a:t>javascript</a:t>
            </a:r>
            <a:r>
              <a:rPr lang="en-IN" dirty="0"/>
              <a:t>"&gt;</a:t>
            </a:r>
            <a:br>
              <a:rPr lang="en-IN" dirty="0"/>
            </a:br>
            <a:r>
              <a:rPr lang="en-IN" dirty="0" err="1"/>
              <a:t>document.body.bgColor</a:t>
            </a:r>
            <a:r>
              <a:rPr lang="en-IN" dirty="0"/>
              <a:t>="lavender";</a:t>
            </a:r>
            <a:br>
              <a:rPr lang="en-IN" dirty="0"/>
            </a:br>
            <a:r>
              <a:rPr lang="en-IN" dirty="0"/>
              <a:t>&lt; /script&gt;</a:t>
            </a:r>
            <a:br>
              <a:rPr lang="en-IN" dirty="0"/>
            </a:br>
            <a:r>
              <a:rPr lang="en-IN" dirty="0"/>
              <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3270140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HTML DOM defines a standard way for accessing and manipulating HTML documents.</a:t>
            </a:r>
          </a:p>
          <a:p>
            <a:r>
              <a:rPr lang="en-IN" dirty="0"/>
              <a:t>The DOM presents an HTML document as a tree-structure.</a:t>
            </a:r>
          </a:p>
          <a:p>
            <a:endParaRPr lang="en-IN" dirty="0" smtClean="0"/>
          </a:p>
          <a:p>
            <a:endParaRPr lang="en-IN" dirty="0"/>
          </a:p>
        </p:txBody>
      </p:sp>
      <p:sp>
        <p:nvSpPr>
          <p:cNvPr id="3" name="Title 2"/>
          <p:cNvSpPr>
            <a:spLocks noGrp="1"/>
          </p:cNvSpPr>
          <p:nvPr>
            <p:ph type="title"/>
          </p:nvPr>
        </p:nvSpPr>
        <p:spPr/>
        <p:txBody>
          <a:bodyPr/>
          <a:lstStyle/>
          <a:p>
            <a:r>
              <a:rPr lang="en-US" dirty="0" smtClean="0"/>
              <a:t>HTML DOM</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769" t="37137" r="26562" b="25920"/>
          <a:stretch/>
        </p:blipFill>
        <p:spPr bwMode="auto">
          <a:xfrm>
            <a:off x="740093" y="2348880"/>
            <a:ext cx="8263201"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Change the Text of an HTML Element - </a:t>
            </a:r>
            <a:r>
              <a:rPr lang="en-IN" b="1" dirty="0" err="1"/>
              <a:t>innerHTML</a:t>
            </a:r>
            <a:endParaRPr lang="en-IN" b="1" dirty="0"/>
          </a:p>
          <a:p>
            <a:pPr lvl="1"/>
            <a:r>
              <a:rPr lang="en-IN" dirty="0"/>
              <a:t>The easiest way to get or modify the content of an element is by using the </a:t>
            </a:r>
            <a:r>
              <a:rPr lang="en-IN" dirty="0" err="1"/>
              <a:t>innerHTML</a:t>
            </a:r>
            <a:r>
              <a:rPr lang="en-IN" dirty="0"/>
              <a:t> property.</a:t>
            </a:r>
          </a:p>
          <a:p>
            <a:pPr lvl="1"/>
            <a:r>
              <a:rPr lang="en-IN" dirty="0"/>
              <a:t>The following example changes the text of a &lt;p&gt; element:</a:t>
            </a:r>
          </a:p>
          <a:p>
            <a:endParaRPr lang="en-IN" dirty="0"/>
          </a:p>
        </p:txBody>
      </p:sp>
      <p:sp>
        <p:nvSpPr>
          <p:cNvPr id="3" name="Title 2"/>
          <p:cNvSpPr>
            <a:spLocks noGrp="1"/>
          </p:cNvSpPr>
          <p:nvPr>
            <p:ph type="title"/>
          </p:nvPr>
        </p:nvSpPr>
        <p:spPr/>
        <p:txBody>
          <a:bodyPr/>
          <a:lstStyle/>
          <a:p>
            <a:r>
              <a:rPr lang="en-IN" dirty="0" smtClean="0"/>
              <a:t>HTML DOM – Change HTML Elements</a:t>
            </a:r>
            <a:endParaRPr lang="en-IN" dirty="0"/>
          </a:p>
        </p:txBody>
      </p:sp>
      <p:sp>
        <p:nvSpPr>
          <p:cNvPr id="4" name="AutoShape 3"/>
          <p:cNvSpPr>
            <a:spLocks noChangeArrowheads="1"/>
          </p:cNvSpPr>
          <p:nvPr/>
        </p:nvSpPr>
        <p:spPr bwMode="auto">
          <a:xfrm>
            <a:off x="382685" y="1988840"/>
            <a:ext cx="7407999" cy="3260765"/>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
            </a:r>
            <a:br>
              <a:rPr lang="en-IN" dirty="0"/>
            </a:br>
            <a:r>
              <a:rPr lang="en-IN" dirty="0"/>
              <a:t>&lt; p id="p1"&gt;Hello World!&lt;/p&gt;</a:t>
            </a:r>
            <a:br>
              <a:rPr lang="en-IN" dirty="0"/>
            </a:br>
            <a:r>
              <a:rPr lang="en-IN" dirty="0"/>
              <a:t/>
            </a:r>
            <a:br>
              <a:rPr lang="en-IN" dirty="0"/>
            </a:br>
            <a:r>
              <a:rPr lang="en-IN" dirty="0"/>
              <a:t>&lt; script type="text/</a:t>
            </a:r>
            <a:r>
              <a:rPr lang="en-IN" dirty="0" err="1"/>
              <a:t>javascript</a:t>
            </a:r>
            <a:r>
              <a:rPr lang="en-IN" dirty="0"/>
              <a:t>"&gt;</a:t>
            </a:r>
            <a:br>
              <a:rPr lang="en-IN" dirty="0"/>
            </a:br>
            <a:r>
              <a:rPr lang="en-IN" dirty="0" err="1"/>
              <a:t>document.getElementById</a:t>
            </a:r>
            <a:r>
              <a:rPr lang="en-IN" dirty="0"/>
              <a:t>("p1").</a:t>
            </a:r>
            <a:r>
              <a:rPr lang="en-IN" dirty="0" err="1"/>
              <a:t>innerHTML</a:t>
            </a:r>
            <a:r>
              <a:rPr lang="en-IN" dirty="0"/>
              <a:t>="New text!";</a:t>
            </a:r>
            <a:br>
              <a:rPr lang="en-IN" dirty="0"/>
            </a:br>
            <a:r>
              <a:rPr lang="en-IN" dirty="0"/>
              <a:t>&lt; /script&gt;</a:t>
            </a:r>
            <a:br>
              <a:rPr lang="en-IN" dirty="0"/>
            </a:br>
            <a:r>
              <a:rPr lang="en-IN" dirty="0"/>
              <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1999005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 event handler allows you to execute code when an event occurs.</a:t>
            </a:r>
          </a:p>
          <a:p>
            <a:r>
              <a:rPr lang="en-IN" dirty="0"/>
              <a:t>Events are generated by the browser when the user clicks an element, when the page loads, when a form is submitted, etc.</a:t>
            </a:r>
          </a:p>
          <a:p>
            <a:r>
              <a:rPr lang="en-IN" dirty="0"/>
              <a:t>You can read more about events in the next chapter.</a:t>
            </a:r>
          </a:p>
          <a:p>
            <a:r>
              <a:rPr lang="en-IN" dirty="0"/>
              <a:t>The following example changes the background </a:t>
            </a:r>
            <a:r>
              <a:rPr lang="en-IN" dirty="0" err="1"/>
              <a:t>color</a:t>
            </a:r>
            <a:r>
              <a:rPr lang="en-IN" dirty="0"/>
              <a:t> of the &lt;body&gt; element when a button is clicked:</a:t>
            </a:r>
          </a:p>
          <a:p>
            <a:endParaRPr lang="en-IN" dirty="0"/>
          </a:p>
        </p:txBody>
      </p:sp>
      <p:sp>
        <p:nvSpPr>
          <p:cNvPr id="3" name="Title 2"/>
          <p:cNvSpPr>
            <a:spLocks noGrp="1"/>
          </p:cNvSpPr>
          <p:nvPr>
            <p:ph type="title"/>
          </p:nvPr>
        </p:nvSpPr>
        <p:spPr/>
        <p:txBody>
          <a:bodyPr/>
          <a:lstStyle/>
          <a:p>
            <a:r>
              <a:rPr lang="en-IN" dirty="0" smtClean="0"/>
              <a:t>HTML DOM – Change HTML Elements</a:t>
            </a:r>
            <a:endParaRPr lang="en-IN" dirty="0"/>
          </a:p>
        </p:txBody>
      </p:sp>
      <p:sp>
        <p:nvSpPr>
          <p:cNvPr id="4" name="AutoShape 3"/>
          <p:cNvSpPr>
            <a:spLocks noChangeArrowheads="1"/>
          </p:cNvSpPr>
          <p:nvPr/>
        </p:nvSpPr>
        <p:spPr bwMode="auto">
          <a:xfrm>
            <a:off x="398303" y="2924944"/>
            <a:ext cx="7407999" cy="2397621"/>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
            </a:r>
            <a:br>
              <a:rPr lang="en-IN" dirty="0"/>
            </a:br>
            <a:r>
              <a:rPr lang="en-IN" dirty="0"/>
              <a:t>&lt; input type="button" </a:t>
            </a:r>
            <a:r>
              <a:rPr lang="en-IN" dirty="0" err="1"/>
              <a:t>onclick</a:t>
            </a:r>
            <a:r>
              <a:rPr lang="en-IN" dirty="0"/>
              <a:t>="</a:t>
            </a:r>
            <a:r>
              <a:rPr lang="en-IN" dirty="0" err="1"/>
              <a:t>document.body.bgColor</a:t>
            </a:r>
            <a:r>
              <a:rPr lang="en-IN" dirty="0"/>
              <a:t>='lavender';"</a:t>
            </a:r>
            <a:br>
              <a:rPr lang="en-IN" dirty="0"/>
            </a:br>
            <a:r>
              <a:rPr lang="en-IN" dirty="0"/>
              <a:t>value="Change background </a:t>
            </a:r>
            <a:r>
              <a:rPr lang="en-IN" dirty="0" err="1"/>
              <a:t>color</a:t>
            </a:r>
            <a:r>
              <a:rPr lang="en-IN" dirty="0"/>
              <a:t>" /&gt;</a:t>
            </a:r>
            <a:br>
              <a:rPr lang="en-IN" dirty="0"/>
            </a:br>
            <a:r>
              <a:rPr lang="en-IN" dirty="0"/>
              <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3555979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Change the Text of an Element - with a Function</a:t>
            </a:r>
          </a:p>
          <a:p>
            <a:r>
              <a:rPr lang="en-IN" dirty="0"/>
              <a:t>The following example uses a function to change the text of the &lt;p&gt; element when a button is clicked:</a:t>
            </a:r>
          </a:p>
          <a:p>
            <a:endParaRPr lang="en-IN" dirty="0"/>
          </a:p>
        </p:txBody>
      </p:sp>
      <p:sp>
        <p:nvSpPr>
          <p:cNvPr id="3" name="Title 2"/>
          <p:cNvSpPr>
            <a:spLocks noGrp="1"/>
          </p:cNvSpPr>
          <p:nvPr>
            <p:ph type="title"/>
          </p:nvPr>
        </p:nvSpPr>
        <p:spPr/>
        <p:txBody>
          <a:bodyPr/>
          <a:lstStyle/>
          <a:p>
            <a:r>
              <a:rPr lang="en-IN" dirty="0" smtClean="0"/>
              <a:t>HTML DOM – Change HTML Elements</a:t>
            </a:r>
            <a:endParaRPr lang="en-IN" dirty="0"/>
          </a:p>
        </p:txBody>
      </p:sp>
      <p:sp>
        <p:nvSpPr>
          <p:cNvPr id="4" name="AutoShape 3"/>
          <p:cNvSpPr>
            <a:spLocks noChangeArrowheads="1"/>
          </p:cNvSpPr>
          <p:nvPr/>
        </p:nvSpPr>
        <p:spPr bwMode="auto">
          <a:xfrm>
            <a:off x="413042" y="1988840"/>
            <a:ext cx="7407999" cy="441162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a:t>
            </a:r>
            <a:r>
              <a:rPr lang="en-IN" dirty="0" err="1"/>
              <a:t>ChangeText</a:t>
            </a:r>
            <a:r>
              <a:rPr lang="en-IN" dirty="0"/>
              <a:t>()</a:t>
            </a:r>
            <a:br>
              <a:rPr lang="en-IN" dirty="0"/>
            </a:br>
            <a:r>
              <a:rPr lang="en-IN" dirty="0"/>
              <a:t>{</a:t>
            </a:r>
            <a:br>
              <a:rPr lang="en-IN" dirty="0"/>
            </a:br>
            <a:r>
              <a:rPr lang="en-IN" dirty="0" err="1"/>
              <a:t>document.getElementById</a:t>
            </a:r>
            <a:r>
              <a:rPr lang="en-IN" dirty="0"/>
              <a:t>("p1").</a:t>
            </a:r>
            <a:r>
              <a:rPr lang="en-IN" dirty="0" err="1"/>
              <a:t>innerHTML</a:t>
            </a:r>
            <a:r>
              <a:rPr lang="en-IN" dirty="0"/>
              <a:t>="New text!";</a:t>
            </a:r>
            <a:br>
              <a:rPr lang="en-IN" dirty="0"/>
            </a:br>
            <a:r>
              <a:rPr lang="en-IN" dirty="0"/>
              <a:t>}</a:t>
            </a:r>
            <a:br>
              <a:rPr lang="en-IN" dirty="0"/>
            </a:br>
            <a:r>
              <a:rPr lang="en-IN" dirty="0"/>
              <a:t>&lt; /script&gt;</a:t>
            </a:r>
            <a:br>
              <a:rPr lang="en-IN" dirty="0"/>
            </a:br>
            <a:r>
              <a:rPr lang="en-IN" dirty="0"/>
              <a:t>&lt; /head&gt;</a:t>
            </a:r>
            <a:br>
              <a:rPr lang="en-IN" dirty="0"/>
            </a:br>
            <a:r>
              <a:rPr lang="en-IN" dirty="0"/>
              <a:t/>
            </a:r>
            <a:br>
              <a:rPr lang="en-IN" dirty="0"/>
            </a:br>
            <a:r>
              <a:rPr lang="en-IN" dirty="0"/>
              <a:t>&lt; body&gt;</a:t>
            </a:r>
            <a:br>
              <a:rPr lang="en-IN" dirty="0"/>
            </a:br>
            <a:r>
              <a:rPr lang="en-IN" dirty="0"/>
              <a:t>&lt; p id="p1"&gt;Hello world!&lt;/p&gt;</a:t>
            </a:r>
            <a:br>
              <a:rPr lang="en-IN" dirty="0"/>
            </a:br>
            <a:r>
              <a:rPr lang="en-IN" dirty="0"/>
              <a:t>&lt; input type="button" </a:t>
            </a:r>
            <a:r>
              <a:rPr lang="en-IN" dirty="0" err="1"/>
              <a:t>onclick</a:t>
            </a:r>
            <a:r>
              <a:rPr lang="en-IN" dirty="0"/>
              <a:t>="</a:t>
            </a:r>
            <a:r>
              <a:rPr lang="en-IN" dirty="0" err="1"/>
              <a:t>ChangeText</a:t>
            </a:r>
            <a:r>
              <a:rPr lang="en-IN" dirty="0"/>
              <a:t>()" value="Change text" /&gt;</a:t>
            </a:r>
            <a:br>
              <a:rPr lang="en-IN" dirty="0"/>
            </a:br>
            <a:r>
              <a:rPr lang="en-IN" dirty="0"/>
              <a:t>&lt; /body&gt;</a:t>
            </a:r>
            <a:br>
              <a:rPr lang="en-IN" dirty="0"/>
            </a:br>
            <a:r>
              <a:rPr lang="en-IN" dirty="0"/>
              <a:t>&lt; /html</a:t>
            </a:r>
            <a:r>
              <a:rPr lang="en-IN" dirty="0" smtClean="0"/>
              <a:t>&gt;</a:t>
            </a:r>
            <a:endParaRPr lang="en-IN" dirty="0"/>
          </a:p>
        </p:txBody>
      </p:sp>
    </p:spTree>
    <p:extLst>
      <p:ext uri="{BB962C8B-B14F-4D97-AF65-F5344CB8AC3E}">
        <p14:creationId xmlns:p14="http://schemas.microsoft.com/office/powerpoint/2010/main" val="2502564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Using the Style Object</a:t>
            </a:r>
          </a:p>
          <a:p>
            <a:r>
              <a:rPr lang="en-IN" dirty="0"/>
              <a:t>The Style object of each HTML element represents its individual style.</a:t>
            </a:r>
          </a:p>
          <a:p>
            <a:r>
              <a:rPr lang="en-IN" dirty="0"/>
              <a:t>The following example uses a function to change the style of the &lt;body&gt; element when a button is clicked:</a:t>
            </a:r>
          </a:p>
          <a:p>
            <a:pPr marL="0" indent="0">
              <a:buNone/>
            </a:pPr>
            <a:endParaRPr lang="en-IN" dirty="0"/>
          </a:p>
        </p:txBody>
      </p:sp>
      <p:sp>
        <p:nvSpPr>
          <p:cNvPr id="3" name="Title 2"/>
          <p:cNvSpPr>
            <a:spLocks noGrp="1"/>
          </p:cNvSpPr>
          <p:nvPr>
            <p:ph type="title"/>
          </p:nvPr>
        </p:nvSpPr>
        <p:spPr/>
        <p:txBody>
          <a:bodyPr/>
          <a:lstStyle/>
          <a:p>
            <a:r>
              <a:rPr lang="en-IN" dirty="0" smtClean="0"/>
              <a:t>HTML DOM – Change HTML Elements</a:t>
            </a:r>
            <a:endParaRPr lang="en-IN" dirty="0"/>
          </a:p>
        </p:txBody>
      </p:sp>
      <p:sp>
        <p:nvSpPr>
          <p:cNvPr id="4" name="AutoShape 3"/>
          <p:cNvSpPr>
            <a:spLocks noChangeArrowheads="1"/>
          </p:cNvSpPr>
          <p:nvPr/>
        </p:nvSpPr>
        <p:spPr bwMode="auto">
          <a:xfrm>
            <a:off x="889600" y="2276872"/>
            <a:ext cx="7407999" cy="441162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a:t>
            </a:r>
            <a:r>
              <a:rPr lang="en-IN" dirty="0" err="1"/>
              <a:t>ChangeBackground</a:t>
            </a:r>
            <a:r>
              <a:rPr lang="en-IN" dirty="0"/>
              <a:t>()</a:t>
            </a:r>
            <a:br>
              <a:rPr lang="en-IN" dirty="0"/>
            </a:br>
            <a:r>
              <a:rPr lang="en-IN" dirty="0"/>
              <a:t>{</a:t>
            </a:r>
            <a:br>
              <a:rPr lang="en-IN" dirty="0"/>
            </a:br>
            <a:r>
              <a:rPr lang="en-IN" dirty="0" err="1"/>
              <a:t>document.body.style.backgroundColor</a:t>
            </a:r>
            <a:r>
              <a:rPr lang="en-IN" dirty="0"/>
              <a:t>="lavender";</a:t>
            </a:r>
            <a:br>
              <a:rPr lang="en-IN" dirty="0"/>
            </a:br>
            <a:r>
              <a:rPr lang="en-IN" dirty="0"/>
              <a:t>}</a:t>
            </a:r>
            <a:br>
              <a:rPr lang="en-IN" dirty="0"/>
            </a:br>
            <a:r>
              <a:rPr lang="en-IN" dirty="0"/>
              <a:t>&lt; /script&gt;</a:t>
            </a:r>
            <a:br>
              <a:rPr lang="en-IN" dirty="0"/>
            </a:br>
            <a:r>
              <a:rPr lang="en-IN" dirty="0"/>
              <a:t>&lt; /head&gt;</a:t>
            </a:r>
            <a:br>
              <a:rPr lang="en-IN" dirty="0"/>
            </a:br>
            <a:r>
              <a:rPr lang="en-IN" dirty="0"/>
              <a:t/>
            </a:r>
            <a:br>
              <a:rPr lang="en-IN" dirty="0"/>
            </a:br>
            <a:r>
              <a:rPr lang="en-IN" dirty="0"/>
              <a:t>&lt; body&gt;</a:t>
            </a:r>
            <a:br>
              <a:rPr lang="en-IN" dirty="0"/>
            </a:br>
            <a:r>
              <a:rPr lang="en-IN" dirty="0"/>
              <a:t>&lt; input type="button" </a:t>
            </a:r>
            <a:r>
              <a:rPr lang="en-IN" dirty="0" err="1"/>
              <a:t>onclick</a:t>
            </a:r>
            <a:r>
              <a:rPr lang="en-IN" dirty="0"/>
              <a:t>="</a:t>
            </a:r>
            <a:r>
              <a:rPr lang="en-IN" dirty="0" err="1"/>
              <a:t>ChangeBackground</a:t>
            </a:r>
            <a:r>
              <a:rPr lang="en-IN" dirty="0"/>
              <a:t>()"</a:t>
            </a:r>
            <a:br>
              <a:rPr lang="en-IN" dirty="0"/>
            </a:br>
            <a:r>
              <a:rPr lang="en-IN" dirty="0"/>
              <a:t>value="Change background </a:t>
            </a:r>
            <a:r>
              <a:rPr lang="en-IN" dirty="0" err="1"/>
              <a:t>color</a:t>
            </a:r>
            <a:r>
              <a:rPr lang="en-IN" dirty="0"/>
              <a:t>" /&gt;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2722968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Change the font and </a:t>
            </a:r>
            <a:r>
              <a:rPr lang="en-IN" b="1" dirty="0" err="1"/>
              <a:t>color</a:t>
            </a:r>
            <a:r>
              <a:rPr lang="en-IN" b="1" dirty="0"/>
              <a:t> of an Element</a:t>
            </a:r>
          </a:p>
          <a:p>
            <a:r>
              <a:rPr lang="en-IN" dirty="0"/>
              <a:t>The following example uses a function to change the style of the &lt;p&gt; element when a button is clicked:</a:t>
            </a:r>
          </a:p>
          <a:p>
            <a:pPr marL="0" indent="0">
              <a:buNone/>
            </a:pPr>
            <a:endParaRPr lang="en-IN" dirty="0"/>
          </a:p>
        </p:txBody>
      </p:sp>
      <p:sp>
        <p:nvSpPr>
          <p:cNvPr id="3" name="Title 2"/>
          <p:cNvSpPr>
            <a:spLocks noGrp="1"/>
          </p:cNvSpPr>
          <p:nvPr>
            <p:ph type="title"/>
          </p:nvPr>
        </p:nvSpPr>
        <p:spPr/>
        <p:txBody>
          <a:bodyPr/>
          <a:lstStyle/>
          <a:p>
            <a:r>
              <a:rPr lang="en-IN" dirty="0" smtClean="0"/>
              <a:t>HTML DOM – Change HTML Elements</a:t>
            </a:r>
            <a:endParaRPr lang="en-IN" dirty="0"/>
          </a:p>
        </p:txBody>
      </p:sp>
      <p:sp>
        <p:nvSpPr>
          <p:cNvPr id="4" name="AutoShape 3"/>
          <p:cNvSpPr>
            <a:spLocks noChangeArrowheads="1"/>
          </p:cNvSpPr>
          <p:nvPr/>
        </p:nvSpPr>
        <p:spPr bwMode="auto">
          <a:xfrm>
            <a:off x="889600" y="1988840"/>
            <a:ext cx="7407999"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a:t>
            </a:r>
            <a:r>
              <a:rPr lang="en-IN" dirty="0" err="1"/>
              <a:t>ChangeStyle</a:t>
            </a:r>
            <a:r>
              <a:rPr lang="en-IN" dirty="0"/>
              <a:t>()</a:t>
            </a:r>
            <a:br>
              <a:rPr lang="en-IN" dirty="0"/>
            </a:br>
            <a:r>
              <a:rPr lang="en-IN" dirty="0"/>
              <a:t>{</a:t>
            </a:r>
            <a:br>
              <a:rPr lang="en-IN" dirty="0"/>
            </a:br>
            <a:r>
              <a:rPr lang="en-IN" dirty="0" err="1"/>
              <a:t>document.getElementById</a:t>
            </a:r>
            <a:r>
              <a:rPr lang="en-IN" dirty="0"/>
              <a:t>("p1").</a:t>
            </a:r>
            <a:r>
              <a:rPr lang="en-IN" dirty="0" err="1"/>
              <a:t>style.color</a:t>
            </a:r>
            <a:r>
              <a:rPr lang="en-IN" dirty="0"/>
              <a:t>="blue";</a:t>
            </a:r>
            <a:br>
              <a:rPr lang="en-IN" dirty="0"/>
            </a:br>
            <a:r>
              <a:rPr lang="en-IN" dirty="0" err="1"/>
              <a:t>document.getElementById</a:t>
            </a:r>
            <a:r>
              <a:rPr lang="en-IN" dirty="0"/>
              <a:t>("p1").</a:t>
            </a:r>
            <a:r>
              <a:rPr lang="en-IN" dirty="0" err="1"/>
              <a:t>style.fontFamily</a:t>
            </a:r>
            <a:r>
              <a:rPr lang="en-IN" dirty="0"/>
              <a:t>="Arial";</a:t>
            </a:r>
            <a:br>
              <a:rPr lang="en-IN" dirty="0"/>
            </a:br>
            <a:r>
              <a:rPr lang="en-IN" dirty="0"/>
              <a:t>}</a:t>
            </a:r>
            <a:br>
              <a:rPr lang="en-IN" dirty="0"/>
            </a:br>
            <a:r>
              <a:rPr lang="en-IN" dirty="0"/>
              <a:t>&lt; /script&gt;</a:t>
            </a:r>
            <a:br>
              <a:rPr lang="en-IN" dirty="0"/>
            </a:br>
            <a:r>
              <a:rPr lang="en-IN" dirty="0"/>
              <a:t>&lt; /head&gt;</a:t>
            </a:r>
            <a:br>
              <a:rPr lang="en-IN" dirty="0"/>
            </a:br>
            <a:r>
              <a:rPr lang="en-IN" dirty="0"/>
              <a:t/>
            </a:r>
            <a:br>
              <a:rPr lang="en-IN" dirty="0"/>
            </a:br>
            <a:r>
              <a:rPr lang="en-IN" dirty="0"/>
              <a:t>&lt; body&gt;</a:t>
            </a:r>
            <a:br>
              <a:rPr lang="en-IN" dirty="0"/>
            </a:br>
            <a:r>
              <a:rPr lang="en-IN" dirty="0"/>
              <a:t>&lt; p id="p1"&gt;Hello world!&lt;/p&gt;</a:t>
            </a:r>
            <a:br>
              <a:rPr lang="en-IN" dirty="0"/>
            </a:br>
            <a:r>
              <a:rPr lang="en-IN" dirty="0"/>
              <a:t>&lt; input type="button" </a:t>
            </a:r>
            <a:r>
              <a:rPr lang="en-IN" dirty="0" err="1"/>
              <a:t>onclick</a:t>
            </a:r>
            <a:r>
              <a:rPr lang="en-IN" dirty="0"/>
              <a:t>="</a:t>
            </a:r>
            <a:r>
              <a:rPr lang="en-IN" dirty="0" err="1"/>
              <a:t>ChangeStyle</a:t>
            </a:r>
            <a:r>
              <a:rPr lang="en-IN" dirty="0"/>
              <a:t>()" value="Change style" /&gt;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3051351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068960"/>
            <a:ext cx="8820000" cy="728800"/>
          </a:xfrm>
        </p:spPr>
        <p:txBody>
          <a:bodyPr/>
          <a:lstStyle/>
          <a:p>
            <a:pPr marL="0" indent="0" algn="ctr">
              <a:buNone/>
            </a:pPr>
            <a:r>
              <a:rPr lang="en-IN" sz="4000" b="1" dirty="0" smtClean="0"/>
              <a:t>THANK YOU</a:t>
            </a:r>
          </a:p>
          <a:p>
            <a:endParaRPr lang="en-IN" dirty="0"/>
          </a:p>
          <a:p>
            <a:endParaRPr lang="en-IN" dirty="0" smtClean="0"/>
          </a:p>
          <a:p>
            <a:endParaRPr lang="en-IN" dirty="0"/>
          </a:p>
          <a:p>
            <a:endParaRPr lang="en-IN" dirty="0"/>
          </a:p>
          <a:p>
            <a:endParaRPr lang="en-IN" dirty="0" smtClean="0"/>
          </a:p>
          <a:p>
            <a:endParaRPr lang="en-IN" dirty="0"/>
          </a:p>
          <a:p>
            <a:endParaRPr lang="en-IN" dirty="0" smtClean="0"/>
          </a:p>
          <a:p>
            <a:pPr marL="0" indent="0">
              <a:buNone/>
            </a:pPr>
            <a:endParaRPr lang="en-IN" dirty="0"/>
          </a:p>
        </p:txBody>
      </p:sp>
    </p:spTree>
    <p:extLst>
      <p:ext uri="{BB962C8B-B14F-4D97-AF65-F5344CB8AC3E}">
        <p14:creationId xmlns:p14="http://schemas.microsoft.com/office/powerpoint/2010/main" val="154629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DOM is a W3C (World Wide Web Consortium) standard.</a:t>
            </a:r>
          </a:p>
          <a:p>
            <a:r>
              <a:rPr lang="en-IN" dirty="0"/>
              <a:t>The DOM defines a standard for accessing documents like HTML and XML:</a:t>
            </a:r>
          </a:p>
          <a:p>
            <a:r>
              <a:rPr lang="en-IN" i="1" dirty="0"/>
              <a:t>"The W3C Document Object Model (DOM) is a platform and language-neutral interface that allows programs and scripts to dynamically access and update the content, structure, and style of a document."</a:t>
            </a:r>
            <a:endParaRPr lang="en-IN" dirty="0"/>
          </a:p>
          <a:p>
            <a:r>
              <a:rPr lang="en-IN" dirty="0" smtClean="0"/>
              <a:t>The </a:t>
            </a:r>
            <a:r>
              <a:rPr lang="en-IN" dirty="0"/>
              <a:t>DOM defines the </a:t>
            </a:r>
            <a:r>
              <a:rPr lang="en-IN" b="1" dirty="0"/>
              <a:t>objects and properties</a:t>
            </a:r>
            <a:r>
              <a:rPr lang="en-IN" dirty="0"/>
              <a:t> of all document elements, and the </a:t>
            </a:r>
            <a:r>
              <a:rPr lang="en-IN" b="1" dirty="0"/>
              <a:t>methods</a:t>
            </a:r>
            <a:r>
              <a:rPr lang="en-IN" dirty="0"/>
              <a:t> (interface) to access them.</a:t>
            </a:r>
          </a:p>
          <a:p>
            <a:r>
              <a:rPr lang="en-IN" dirty="0"/>
              <a:t>The HTML DOM is:</a:t>
            </a:r>
          </a:p>
          <a:p>
            <a:pPr lvl="1"/>
            <a:r>
              <a:rPr lang="en-IN" dirty="0"/>
              <a:t>A standard object model for HTML</a:t>
            </a:r>
          </a:p>
          <a:p>
            <a:pPr lvl="1"/>
            <a:r>
              <a:rPr lang="en-IN" dirty="0"/>
              <a:t>A standard programming interface for HTML</a:t>
            </a:r>
          </a:p>
          <a:p>
            <a:pPr lvl="1"/>
            <a:r>
              <a:rPr lang="en-IN" dirty="0"/>
              <a:t>Platform- and language-independent</a:t>
            </a:r>
          </a:p>
          <a:p>
            <a:pPr lvl="1"/>
            <a:r>
              <a:rPr lang="en-IN" dirty="0"/>
              <a:t>A W3C standard</a:t>
            </a:r>
          </a:p>
          <a:p>
            <a:r>
              <a:rPr lang="en-IN" dirty="0"/>
              <a:t>The HTML DOM defines the </a:t>
            </a:r>
            <a:r>
              <a:rPr lang="en-IN" b="1" dirty="0"/>
              <a:t>objects and properties</a:t>
            </a:r>
            <a:r>
              <a:rPr lang="en-IN" dirty="0"/>
              <a:t> of all HTML elements, and the </a:t>
            </a:r>
            <a:r>
              <a:rPr lang="en-IN" b="1" dirty="0"/>
              <a:t>methods</a:t>
            </a:r>
            <a:r>
              <a:rPr lang="en-IN" dirty="0"/>
              <a:t> (interface) to access them.</a:t>
            </a:r>
          </a:p>
          <a:p>
            <a:r>
              <a:rPr lang="en-IN" dirty="0"/>
              <a:t>In other words: </a:t>
            </a:r>
            <a:r>
              <a:rPr lang="en-IN" b="1" dirty="0"/>
              <a:t>The HTML DOM is a standard for how to get, change, add, or delete HTML elements.</a:t>
            </a:r>
            <a:endParaRPr lang="en-IN" dirty="0"/>
          </a:p>
          <a:p>
            <a:endParaRPr lang="en-IN" dirty="0"/>
          </a:p>
        </p:txBody>
      </p:sp>
      <p:sp>
        <p:nvSpPr>
          <p:cNvPr id="3" name="Title 2"/>
          <p:cNvSpPr>
            <a:spLocks noGrp="1"/>
          </p:cNvSpPr>
          <p:nvPr>
            <p:ph type="title"/>
          </p:nvPr>
        </p:nvSpPr>
        <p:spPr/>
        <p:txBody>
          <a:bodyPr/>
          <a:lstStyle/>
          <a:p>
            <a:r>
              <a:rPr lang="en-US" dirty="0" smtClean="0"/>
              <a:t>HTML DOM</a:t>
            </a:r>
            <a:endParaRPr lang="en-IN" dirty="0"/>
          </a:p>
        </p:txBody>
      </p:sp>
    </p:spTree>
    <p:extLst>
      <p:ext uri="{BB962C8B-B14F-4D97-AF65-F5344CB8AC3E}">
        <p14:creationId xmlns:p14="http://schemas.microsoft.com/office/powerpoint/2010/main" val="795366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DOM Nodes</a:t>
            </a:r>
          </a:p>
          <a:p>
            <a:r>
              <a:rPr lang="en-IN" dirty="0"/>
              <a:t>According to the DOM, everything in an HTML document is a node.</a:t>
            </a:r>
          </a:p>
          <a:p>
            <a:r>
              <a:rPr lang="en-IN" dirty="0"/>
              <a:t>The DOM says:</a:t>
            </a:r>
          </a:p>
          <a:p>
            <a:pPr lvl="1"/>
            <a:r>
              <a:rPr lang="en-IN" dirty="0"/>
              <a:t>The entire document is a document node</a:t>
            </a:r>
          </a:p>
          <a:p>
            <a:pPr lvl="1"/>
            <a:r>
              <a:rPr lang="en-IN" dirty="0"/>
              <a:t>Every HTML element is an element node</a:t>
            </a:r>
          </a:p>
          <a:p>
            <a:pPr lvl="1"/>
            <a:r>
              <a:rPr lang="en-IN" dirty="0"/>
              <a:t>The text in the HTML elements are text nodes</a:t>
            </a:r>
          </a:p>
          <a:p>
            <a:pPr lvl="1"/>
            <a:r>
              <a:rPr lang="en-IN" dirty="0"/>
              <a:t>Every HTML attribute is an attribute node</a:t>
            </a:r>
          </a:p>
          <a:p>
            <a:pPr lvl="1"/>
            <a:r>
              <a:rPr lang="en-IN" dirty="0"/>
              <a:t>Comments are comment nodes</a:t>
            </a:r>
          </a:p>
          <a:p>
            <a:endParaRPr lang="en-IN" dirty="0"/>
          </a:p>
        </p:txBody>
      </p:sp>
      <p:sp>
        <p:nvSpPr>
          <p:cNvPr id="3" name="Title 2"/>
          <p:cNvSpPr>
            <a:spLocks noGrp="1"/>
          </p:cNvSpPr>
          <p:nvPr>
            <p:ph type="title"/>
          </p:nvPr>
        </p:nvSpPr>
        <p:spPr/>
        <p:txBody>
          <a:bodyPr/>
          <a:lstStyle/>
          <a:p>
            <a:r>
              <a:rPr lang="en-US" dirty="0" smtClean="0"/>
              <a:t>HTML DOM Nodes</a:t>
            </a:r>
            <a:endParaRPr lang="en-IN" dirty="0"/>
          </a:p>
        </p:txBody>
      </p:sp>
    </p:spTree>
    <p:extLst>
      <p:ext uri="{BB962C8B-B14F-4D97-AF65-F5344CB8AC3E}">
        <p14:creationId xmlns:p14="http://schemas.microsoft.com/office/powerpoint/2010/main" val="2617235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HTML DOM Nodes</a:t>
            </a:r>
            <a:endParaRPr lang="en-IN" dirty="0"/>
          </a:p>
        </p:txBody>
      </p:sp>
      <p:sp>
        <p:nvSpPr>
          <p:cNvPr id="5" name="AutoShape 3"/>
          <p:cNvSpPr>
            <a:spLocks noChangeArrowheads="1"/>
          </p:cNvSpPr>
          <p:nvPr/>
        </p:nvSpPr>
        <p:spPr bwMode="auto">
          <a:xfrm>
            <a:off x="889600" y="908720"/>
            <a:ext cx="7407999" cy="5562481"/>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&lt;head&gt;</a:t>
            </a:r>
            <a:br>
              <a:rPr lang="en-IN" dirty="0"/>
            </a:br>
            <a:r>
              <a:rPr lang="en-IN" dirty="0"/>
              <a:t>&lt;title&gt;DOM Tutorial&lt;/title&gt;</a:t>
            </a:r>
            <a:br>
              <a:rPr lang="en-IN" dirty="0"/>
            </a:br>
            <a:r>
              <a:rPr lang="en-IN" dirty="0"/>
              <a:t>&lt;/head&gt;</a:t>
            </a:r>
            <a:br>
              <a:rPr lang="en-IN" dirty="0"/>
            </a:br>
            <a:r>
              <a:rPr lang="en-IN" dirty="0"/>
              <a:t>&lt;body&gt;</a:t>
            </a:r>
            <a:br>
              <a:rPr lang="en-IN" dirty="0"/>
            </a:br>
            <a:r>
              <a:rPr lang="en-IN" dirty="0"/>
              <a:t>&lt;h1&gt;DOM Lesson one&lt;/h1&gt;</a:t>
            </a:r>
            <a:br>
              <a:rPr lang="en-IN" dirty="0"/>
            </a:br>
            <a:r>
              <a:rPr lang="en-IN" dirty="0"/>
              <a:t>&lt;p&gt;Hello world!&lt;/p&gt;</a:t>
            </a:r>
            <a:br>
              <a:rPr lang="en-IN" dirty="0"/>
            </a:br>
            <a:r>
              <a:rPr lang="en-IN" dirty="0"/>
              <a:t>&lt;/body&gt;</a:t>
            </a:r>
            <a:br>
              <a:rPr lang="en-IN" dirty="0"/>
            </a:br>
            <a:r>
              <a:rPr lang="en-IN" dirty="0"/>
              <a:t>&lt; /html</a:t>
            </a:r>
            <a:r>
              <a:rPr lang="en-IN" dirty="0" smtClean="0"/>
              <a:t>&gt;</a:t>
            </a:r>
          </a:p>
          <a:p>
            <a:r>
              <a:rPr lang="en-IN" dirty="0" smtClean="0"/>
              <a:t>// The </a:t>
            </a:r>
            <a:r>
              <a:rPr lang="en-IN" dirty="0"/>
              <a:t>root node in the HTML above is &lt;html&gt;. All other nodes in the document are contained within &lt;html</a:t>
            </a:r>
            <a:r>
              <a:rPr lang="en-IN" dirty="0" smtClean="0"/>
              <a:t>&gt;.</a:t>
            </a:r>
          </a:p>
          <a:p>
            <a:r>
              <a:rPr lang="en-IN" dirty="0" smtClean="0"/>
              <a:t>//The </a:t>
            </a:r>
            <a:r>
              <a:rPr lang="en-IN" dirty="0"/>
              <a:t>&lt;html&gt; node has two child nodes; &lt;head&gt; and &lt;body&gt;.</a:t>
            </a:r>
          </a:p>
          <a:p>
            <a:r>
              <a:rPr lang="en-IN" dirty="0" smtClean="0"/>
              <a:t>//The </a:t>
            </a:r>
            <a:r>
              <a:rPr lang="en-IN" dirty="0"/>
              <a:t>&lt;head&gt; node holds a &lt;title&gt; node. The &lt;body&gt; node holds a &lt;h1&gt; </a:t>
            </a:r>
            <a:r>
              <a:rPr lang="en-IN" dirty="0" smtClean="0"/>
              <a:t>and </a:t>
            </a:r>
            <a:r>
              <a:rPr lang="en-IN" dirty="0"/>
              <a:t>&lt;p&gt; node</a:t>
            </a:r>
            <a:r>
              <a:rPr lang="en-IN" dirty="0" smtClean="0"/>
              <a:t>.</a:t>
            </a:r>
          </a:p>
          <a:p>
            <a:r>
              <a:rPr lang="en-IN" b="1" dirty="0" smtClean="0"/>
              <a:t>//&lt;</a:t>
            </a:r>
            <a:r>
              <a:rPr lang="en-IN" b="1" dirty="0"/>
              <a:t>title&gt;DOM Tutorial&lt;/title&gt;</a:t>
            </a:r>
            <a:r>
              <a:rPr lang="en-IN" dirty="0"/>
              <a:t>, the element node &lt; title&gt;, holds a text node with the value "DOM Tutorial". </a:t>
            </a:r>
          </a:p>
          <a:p>
            <a:r>
              <a:rPr lang="en-IN" dirty="0" smtClean="0"/>
              <a:t>//"</a:t>
            </a:r>
            <a:r>
              <a:rPr lang="en-IN" dirty="0"/>
              <a:t>DOM Tutorial" is </a:t>
            </a:r>
            <a:r>
              <a:rPr lang="en-IN" b="1" dirty="0"/>
              <a:t>not</a:t>
            </a:r>
            <a:r>
              <a:rPr lang="en-IN" dirty="0"/>
              <a:t> the value of the &lt;title&gt; element!</a:t>
            </a:r>
          </a:p>
          <a:p>
            <a:r>
              <a:rPr lang="en-IN" dirty="0" smtClean="0"/>
              <a:t>//However</a:t>
            </a:r>
            <a:r>
              <a:rPr lang="en-IN" dirty="0"/>
              <a:t>, in the HTML DOM the value of the text node can be accessed by the </a:t>
            </a:r>
            <a:r>
              <a:rPr lang="en-IN" b="1" dirty="0" err="1"/>
              <a:t>innerHTML</a:t>
            </a:r>
            <a:r>
              <a:rPr lang="en-IN" dirty="0"/>
              <a:t> property</a:t>
            </a:r>
            <a:r>
              <a:rPr lang="en-IN" dirty="0" smtClean="0"/>
              <a:t>.</a:t>
            </a:r>
            <a:endParaRPr lang="en-IN" dirty="0"/>
          </a:p>
        </p:txBody>
      </p:sp>
    </p:spTree>
    <p:extLst>
      <p:ext uri="{BB962C8B-B14F-4D97-AF65-F5344CB8AC3E}">
        <p14:creationId xmlns:p14="http://schemas.microsoft.com/office/powerpoint/2010/main" val="234307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HTML DOM views an HTML document as a tree-structure. The tree structure is called a </a:t>
            </a:r>
            <a:r>
              <a:rPr lang="en-IN" b="1" dirty="0"/>
              <a:t>node-tree.</a:t>
            </a:r>
            <a:endParaRPr lang="en-IN" dirty="0"/>
          </a:p>
          <a:p>
            <a:r>
              <a:rPr lang="en-IN" dirty="0"/>
              <a:t>All nodes can be accessed through the tree. Their contents can be modified or deleted, and new elements can be created.</a:t>
            </a:r>
          </a:p>
          <a:p>
            <a:r>
              <a:rPr lang="en-IN" dirty="0"/>
              <a:t>The node tree below shows the set of nodes, and the connections between them. The tree starts at the root node and branches out to the text nodes at the lowest level of the tree: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
        <p:nvSpPr>
          <p:cNvPr id="3" name="Title 2"/>
          <p:cNvSpPr>
            <a:spLocks noGrp="1"/>
          </p:cNvSpPr>
          <p:nvPr>
            <p:ph type="title"/>
          </p:nvPr>
        </p:nvSpPr>
        <p:spPr/>
        <p:txBody>
          <a:bodyPr/>
          <a:lstStyle/>
          <a:p>
            <a:r>
              <a:rPr lang="en-US" dirty="0" smtClean="0"/>
              <a:t>HTML DOM Nodes</a:t>
            </a:r>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54" t="35326" r="26768" b="26449"/>
          <a:stretch/>
        </p:blipFill>
        <p:spPr bwMode="auto">
          <a:xfrm>
            <a:off x="755576" y="3140968"/>
            <a:ext cx="6281530" cy="279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39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Node Parents, Children, and Siblings</a:t>
            </a:r>
          </a:p>
          <a:p>
            <a:pPr lvl="1"/>
            <a:r>
              <a:rPr lang="en-IN" dirty="0"/>
              <a:t>The nodes in the node tree have a hierarchical relationship to each other.</a:t>
            </a:r>
          </a:p>
          <a:p>
            <a:pPr lvl="1"/>
            <a:r>
              <a:rPr lang="en-IN" dirty="0"/>
              <a:t>The terms parent, child, and sibling are used to describe the relationships. Parent nodes have children. Children on the same level are called siblings (brothers or sisters). </a:t>
            </a:r>
          </a:p>
          <a:p>
            <a:pPr lvl="1"/>
            <a:r>
              <a:rPr lang="en-IN" dirty="0"/>
              <a:t>In a node tree, the top node is called the root</a:t>
            </a:r>
          </a:p>
          <a:p>
            <a:pPr lvl="1"/>
            <a:r>
              <a:rPr lang="en-IN" dirty="0"/>
              <a:t>Every node, except the root, has exactly one parent node</a:t>
            </a:r>
          </a:p>
          <a:p>
            <a:pPr lvl="1"/>
            <a:r>
              <a:rPr lang="en-IN" dirty="0"/>
              <a:t>A node can have any number of children</a:t>
            </a:r>
          </a:p>
          <a:p>
            <a:pPr lvl="1"/>
            <a:r>
              <a:rPr lang="en-IN" dirty="0"/>
              <a:t>A leaf is a node with no children</a:t>
            </a:r>
          </a:p>
          <a:p>
            <a:pPr lvl="1"/>
            <a:r>
              <a:rPr lang="en-IN" dirty="0"/>
              <a:t>Siblings are nodes with the same parent</a:t>
            </a:r>
          </a:p>
          <a:p>
            <a:r>
              <a:rPr lang="en-IN" dirty="0"/>
              <a:t>The following image illustrates a part of the node tree and the relationship between the nodes:</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
        <p:nvSpPr>
          <p:cNvPr id="3" name="Title 2"/>
          <p:cNvSpPr>
            <a:spLocks noGrp="1"/>
          </p:cNvSpPr>
          <p:nvPr>
            <p:ph type="title"/>
          </p:nvPr>
        </p:nvSpPr>
        <p:spPr/>
        <p:txBody>
          <a:bodyPr/>
          <a:lstStyle/>
          <a:p>
            <a:r>
              <a:rPr lang="en-US" dirty="0" smtClean="0"/>
              <a:t>HTML DOM Nodes</a:t>
            </a:r>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871" t="19781" r="35527" b="45833"/>
          <a:stretch/>
        </p:blipFill>
        <p:spPr bwMode="auto">
          <a:xfrm>
            <a:off x="1619672" y="3933056"/>
            <a:ext cx="5022574" cy="251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1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lvl="1"/>
            <a:r>
              <a:rPr lang="en-IN" dirty="0" smtClean="0"/>
              <a:t>The </a:t>
            </a:r>
            <a:r>
              <a:rPr lang="en-IN" dirty="0"/>
              <a:t>&lt;html&gt; node has no parent node; it is the root node</a:t>
            </a:r>
          </a:p>
          <a:p>
            <a:pPr lvl="1"/>
            <a:r>
              <a:rPr lang="en-IN" dirty="0"/>
              <a:t>The parent node of the &lt;head&gt; and &lt;body&gt; nodes is the &lt;html&gt; node</a:t>
            </a:r>
          </a:p>
          <a:p>
            <a:pPr lvl="1"/>
            <a:r>
              <a:rPr lang="en-IN" dirty="0"/>
              <a:t>The parent node of the "Hello world!" text node is the &lt;p&gt; node</a:t>
            </a:r>
          </a:p>
          <a:p>
            <a:r>
              <a:rPr lang="en-IN" dirty="0"/>
              <a:t>and:</a:t>
            </a:r>
          </a:p>
          <a:p>
            <a:pPr lvl="1"/>
            <a:r>
              <a:rPr lang="en-IN" dirty="0"/>
              <a:t>The &lt;html&gt; node has two child nodes; &lt;head&gt; and &lt;body&gt;</a:t>
            </a:r>
          </a:p>
          <a:p>
            <a:pPr lvl="1"/>
            <a:r>
              <a:rPr lang="en-IN" dirty="0"/>
              <a:t>The &lt;head&gt; node has one child node; the &lt;title&gt; node</a:t>
            </a:r>
          </a:p>
          <a:p>
            <a:pPr lvl="1"/>
            <a:r>
              <a:rPr lang="en-IN" dirty="0"/>
              <a:t>The &lt;title&gt; node also has one child node; the text node "DOM Tutorial"</a:t>
            </a:r>
          </a:p>
          <a:p>
            <a:pPr lvl="1"/>
            <a:r>
              <a:rPr lang="en-IN" dirty="0"/>
              <a:t>The &lt;h1&gt; and &lt;p&gt; nodes are siblings, and both child nodes of &lt;body&gt;</a:t>
            </a:r>
          </a:p>
          <a:p>
            <a:endParaRPr lang="en-IN" dirty="0" smtClean="0"/>
          </a:p>
          <a:p>
            <a:endParaRPr lang="en-IN" dirty="0"/>
          </a:p>
        </p:txBody>
      </p:sp>
      <p:sp>
        <p:nvSpPr>
          <p:cNvPr id="3" name="Title 2"/>
          <p:cNvSpPr>
            <a:spLocks noGrp="1"/>
          </p:cNvSpPr>
          <p:nvPr>
            <p:ph type="title"/>
          </p:nvPr>
        </p:nvSpPr>
        <p:spPr/>
        <p:txBody>
          <a:bodyPr/>
          <a:lstStyle/>
          <a:p>
            <a:r>
              <a:rPr lang="en-US" dirty="0" smtClean="0"/>
              <a:t>HTML DOM Nodes</a:t>
            </a:r>
            <a:endParaRPr lang="en-IN" dirty="0"/>
          </a:p>
        </p:txBody>
      </p:sp>
      <p:sp>
        <p:nvSpPr>
          <p:cNvPr id="4" name="AutoShape 3"/>
          <p:cNvSpPr>
            <a:spLocks noChangeArrowheads="1"/>
          </p:cNvSpPr>
          <p:nvPr/>
        </p:nvSpPr>
        <p:spPr bwMode="auto">
          <a:xfrm>
            <a:off x="251520" y="764704"/>
            <a:ext cx="7407999"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smtClean="0"/>
              <a:t>&lt;</a:t>
            </a:r>
            <a:r>
              <a:rPr lang="en-IN" dirty="0"/>
              <a:t>html&gt;</a:t>
            </a:r>
            <a:br>
              <a:rPr lang="en-IN" dirty="0"/>
            </a:br>
            <a:r>
              <a:rPr lang="en-IN" dirty="0"/>
              <a:t>&lt;head&gt;</a:t>
            </a:r>
            <a:br>
              <a:rPr lang="en-IN" dirty="0"/>
            </a:br>
            <a:r>
              <a:rPr lang="en-IN" dirty="0"/>
              <a:t>&lt;title&gt;DOM Tutorial&lt;/title&gt;</a:t>
            </a:r>
            <a:br>
              <a:rPr lang="en-IN" dirty="0"/>
            </a:br>
            <a:r>
              <a:rPr lang="en-IN" dirty="0"/>
              <a:t>&lt;/head&gt;</a:t>
            </a:r>
            <a:br>
              <a:rPr lang="en-IN" dirty="0"/>
            </a:br>
            <a:r>
              <a:rPr lang="en-IN" dirty="0"/>
              <a:t>&lt;body&gt;</a:t>
            </a:r>
            <a:br>
              <a:rPr lang="en-IN" dirty="0"/>
            </a:br>
            <a:r>
              <a:rPr lang="en-IN" dirty="0"/>
              <a:t>&lt;h1&gt;DOM Lesson one&lt;/h1&gt;</a:t>
            </a:r>
            <a:br>
              <a:rPr lang="en-IN" dirty="0"/>
            </a:br>
            <a:r>
              <a:rPr lang="en-IN" dirty="0"/>
              <a:t>&lt;p&gt;Hello world!&lt;/p&gt;</a:t>
            </a:r>
            <a:br>
              <a:rPr lang="en-IN" dirty="0"/>
            </a:br>
            <a:r>
              <a:rPr lang="en-IN" dirty="0"/>
              <a:t>&lt;/body&gt;</a:t>
            </a:r>
            <a:br>
              <a:rPr lang="en-IN" dirty="0"/>
            </a:br>
            <a:r>
              <a:rPr lang="en-IN" dirty="0"/>
              <a:t>&lt; /html&gt;</a:t>
            </a:r>
          </a:p>
        </p:txBody>
      </p:sp>
    </p:spTree>
    <p:extLst>
      <p:ext uri="{BB962C8B-B14F-4D97-AF65-F5344CB8AC3E}">
        <p14:creationId xmlns:p14="http://schemas.microsoft.com/office/powerpoint/2010/main" val="1976828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lines between the &lt;script&gt; and &lt;/script&gt; contain the JavaScript and are executed by the browser. </a:t>
            </a:r>
          </a:p>
          <a:p>
            <a:r>
              <a:rPr lang="en-IN" dirty="0"/>
              <a:t>In this case the browser will replace the content of the HTML element with id="demo", with the current date:</a:t>
            </a:r>
          </a:p>
          <a:p>
            <a:pPr marL="0" indent="0">
              <a:buNone/>
            </a:pPr>
            <a:endParaRPr lang="en-IN" dirty="0" smtClean="0"/>
          </a:p>
          <a:p>
            <a:endParaRPr lang="en-IN" dirty="0"/>
          </a:p>
        </p:txBody>
      </p:sp>
      <p:sp>
        <p:nvSpPr>
          <p:cNvPr id="3" name="Title 2"/>
          <p:cNvSpPr>
            <a:spLocks noGrp="1"/>
          </p:cNvSpPr>
          <p:nvPr>
            <p:ph type="title"/>
          </p:nvPr>
        </p:nvSpPr>
        <p:spPr/>
        <p:txBody>
          <a:bodyPr/>
          <a:lstStyle/>
          <a:p>
            <a:r>
              <a:rPr lang="en-US" dirty="0" smtClean="0"/>
              <a:t>HTML DOM Nodes</a:t>
            </a:r>
            <a:endParaRPr lang="en-IN" dirty="0"/>
          </a:p>
        </p:txBody>
      </p:sp>
      <p:sp>
        <p:nvSpPr>
          <p:cNvPr id="4" name="AutoShape 3"/>
          <p:cNvSpPr>
            <a:spLocks noChangeArrowheads="1"/>
          </p:cNvSpPr>
          <p:nvPr/>
        </p:nvSpPr>
        <p:spPr bwMode="auto">
          <a:xfrm>
            <a:off x="484650" y="2276872"/>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&lt; h1&gt;My First Web Page&lt;/h1&gt;</a:t>
            </a:r>
            <a:br>
              <a:rPr lang="en-IN" dirty="0"/>
            </a:br>
            <a:r>
              <a:rPr lang="en-IN" dirty="0"/>
              <a:t/>
            </a:r>
            <a:br>
              <a:rPr lang="en-IN" dirty="0"/>
            </a:br>
            <a:r>
              <a:rPr lang="en-IN" dirty="0"/>
              <a:t>&lt; p id="demo"&gt;This is a paragraph.&lt;/p&gt;</a:t>
            </a:r>
            <a:br>
              <a:rPr lang="en-IN" dirty="0"/>
            </a:br>
            <a:r>
              <a:rPr lang="en-IN" dirty="0"/>
              <a:t/>
            </a:r>
            <a:br>
              <a:rPr lang="en-IN" dirty="0"/>
            </a:br>
            <a:r>
              <a:rPr lang="en-IN" dirty="0"/>
              <a:t>&lt;script type="text/</a:t>
            </a:r>
            <a:r>
              <a:rPr lang="en-IN" dirty="0" err="1"/>
              <a:t>javascript</a:t>
            </a:r>
            <a:r>
              <a:rPr lang="en-IN" dirty="0"/>
              <a:t>"&gt;</a:t>
            </a:r>
            <a:br>
              <a:rPr lang="en-IN" dirty="0"/>
            </a:br>
            <a:r>
              <a:rPr lang="en-IN" dirty="0" err="1"/>
              <a:t>document.getElementById</a:t>
            </a:r>
            <a:r>
              <a:rPr lang="en-IN" dirty="0"/>
              <a:t>("demo").</a:t>
            </a:r>
            <a:r>
              <a:rPr lang="en-IN" dirty="0" err="1"/>
              <a:t>innerHTML</a:t>
            </a:r>
            <a:r>
              <a:rPr lang="en-IN" dirty="0"/>
              <a:t>=Date();</a:t>
            </a:r>
            <a:br>
              <a:rPr lang="en-IN" dirty="0"/>
            </a:br>
            <a:r>
              <a:rPr lang="en-IN" dirty="0"/>
              <a:t>&lt; /script&gt;</a:t>
            </a:r>
            <a:br>
              <a:rPr lang="en-IN" dirty="0"/>
            </a:br>
            <a:r>
              <a:rPr lang="en-IN" dirty="0"/>
              <a:t/>
            </a:r>
            <a:br>
              <a:rPr lang="en-IN" dirty="0"/>
            </a:br>
            <a:r>
              <a:rPr lang="en-IN" dirty="0"/>
              <a:t>&lt;/body&gt;</a:t>
            </a:r>
            <a:br>
              <a:rPr lang="en-IN" dirty="0"/>
            </a:br>
            <a:r>
              <a:rPr lang="en-IN" dirty="0"/>
              <a:t>&lt; /html&gt;</a:t>
            </a:r>
          </a:p>
        </p:txBody>
      </p:sp>
    </p:spTree>
    <p:extLst>
      <p:ext uri="{BB962C8B-B14F-4D97-AF65-F5344CB8AC3E}">
        <p14:creationId xmlns:p14="http://schemas.microsoft.com/office/powerpoint/2010/main" val="374619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159</TotalTime>
  <Words>1587</Words>
  <Application>Microsoft Macintosh PowerPoint</Application>
  <PresentationFormat>On-screen Show (4:3)</PresentationFormat>
  <Paragraphs>207</Paragraphs>
  <Slides>25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Courier New</vt:lpstr>
      <vt:lpstr>2_CT-Master</vt:lpstr>
      <vt:lpstr>3_CT-Master</vt:lpstr>
      <vt:lpstr>HTML DOM</vt:lpstr>
      <vt:lpstr>HTML DOM</vt:lpstr>
      <vt:lpstr>HTML DOM</vt:lpstr>
      <vt:lpstr>HTML DOM Nodes</vt:lpstr>
      <vt:lpstr>HTML DOM Nodes</vt:lpstr>
      <vt:lpstr>HTML DOM Nodes</vt:lpstr>
      <vt:lpstr>HTML DOM Nodes</vt:lpstr>
      <vt:lpstr>HTML DOM Nodes</vt:lpstr>
      <vt:lpstr>HTML DOM Nodes</vt:lpstr>
      <vt:lpstr>HTML DOM Properties and Methods</vt:lpstr>
      <vt:lpstr>HTML DOM Properties and Methods</vt:lpstr>
      <vt:lpstr>HTML DOM Properties and Methods</vt:lpstr>
      <vt:lpstr>HTML DOM Properties and Methods</vt:lpstr>
      <vt:lpstr>HTML DOM Access Nodes</vt:lpstr>
      <vt:lpstr>HTML DOM Access Nodes</vt:lpstr>
      <vt:lpstr>HTML DOM Access Nodes</vt:lpstr>
      <vt:lpstr>HTML DOM Node Information</vt:lpstr>
      <vt:lpstr>HTML DOM Node Information</vt:lpstr>
      <vt:lpstr>HTML DOM - Change HTML Elements</vt:lpstr>
      <vt:lpstr>HTML DOM – Change HTML Elements</vt:lpstr>
      <vt:lpstr>HTML DOM – Change HTML Elements</vt:lpstr>
      <vt:lpstr>HTML DOM – Change HTML Elements</vt:lpstr>
      <vt:lpstr>HTML DOM – Change HTML Elements</vt:lpstr>
      <vt:lpstr>HTML DOM – Change HTML Elements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33</cp:revision>
  <dcterms:created xsi:type="dcterms:W3CDTF">2012-01-30T11:39:54Z</dcterms:created>
  <dcterms:modified xsi:type="dcterms:W3CDTF">2017-09-27T05:03:16Z</dcterms:modified>
</cp:coreProperties>
</file>