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7"/>
  </p:notesMasterIdLst>
  <p:sldIdLst>
    <p:sldId id="256" r:id="rId3"/>
    <p:sldId id="321" r:id="rId4"/>
    <p:sldId id="323" r:id="rId5"/>
    <p:sldId id="324" r:id="rId6"/>
    <p:sldId id="347" r:id="rId7"/>
    <p:sldId id="348" r:id="rId8"/>
    <p:sldId id="349" r:id="rId9"/>
    <p:sldId id="341" r:id="rId10"/>
    <p:sldId id="327" r:id="rId11"/>
    <p:sldId id="325" r:id="rId12"/>
    <p:sldId id="326" r:id="rId13"/>
    <p:sldId id="343" r:id="rId14"/>
    <p:sldId id="344" r:id="rId15"/>
    <p:sldId id="346" r:id="rId16"/>
    <p:sldId id="345" r:id="rId17"/>
    <p:sldId id="350" r:id="rId18"/>
    <p:sldId id="351" r:id="rId19"/>
    <p:sldId id="352" r:id="rId20"/>
    <p:sldId id="353" r:id="rId21"/>
    <p:sldId id="354" r:id="rId22"/>
    <p:sldId id="355" r:id="rId23"/>
    <p:sldId id="356" r:id="rId24"/>
    <p:sldId id="357" r:id="rId25"/>
    <p:sldId id="32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25" autoAdjust="0"/>
    <p:restoredTop sz="95712" autoAdjust="0"/>
  </p:normalViewPr>
  <p:slideViewPr>
    <p:cSldViewPr>
      <p:cViewPr varScale="1">
        <p:scale>
          <a:sx n="108" d="100"/>
          <a:sy n="108" d="100"/>
        </p:scale>
        <p:origin x="2272" y="184"/>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8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8/22/22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70021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261945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106494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271581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3169111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21735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65536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2300906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Default</a:t>
            </a:r>
            <a:r>
              <a:rPr lang="en-US" sz="1200" kern="1200" baseline="0" dirty="0">
                <a:solidFill>
                  <a:schemeClr val="tx1"/>
                </a:solidFill>
                <a:latin typeface="+mn-lt"/>
                <a:ea typeface="+mn-ea"/>
                <a:cs typeface="+mn-cs"/>
              </a:rPr>
              <a:t> : </a:t>
            </a:r>
            <a:r>
              <a:rPr lang="en-US" sz="1200" kern="1200" dirty="0">
                <a:solidFill>
                  <a:schemeClr val="tx1"/>
                </a:solidFill>
                <a:latin typeface="+mn-lt"/>
                <a:ea typeface="+mn-ea"/>
                <a:cs typeface="+mn-cs"/>
              </a:rPr>
              <a:t>An unvisited link is underlined and blue</a:t>
            </a:r>
          </a:p>
          <a:p>
            <a:r>
              <a:rPr lang="en-US" sz="1200" kern="1200" dirty="0">
                <a:solidFill>
                  <a:schemeClr val="tx1"/>
                </a:solidFill>
                <a:latin typeface="+mn-lt"/>
                <a:ea typeface="+mn-ea"/>
                <a:cs typeface="+mn-cs"/>
              </a:rPr>
              <a:t>A visited link is underlined and purple</a:t>
            </a:r>
          </a:p>
          <a:p>
            <a:r>
              <a:rPr lang="en-US" sz="1200" kern="1200" dirty="0">
                <a:solidFill>
                  <a:schemeClr val="tx1"/>
                </a:solidFill>
                <a:latin typeface="+mn-lt"/>
                <a:ea typeface="+mn-ea"/>
                <a:cs typeface="+mn-cs"/>
              </a:rPr>
              <a:t>An active link is underlined and red</a:t>
            </a:r>
          </a:p>
          <a:p>
            <a:r>
              <a:rPr lang="en-US" sz="1200" kern="1200" dirty="0">
                <a:solidFill>
                  <a:schemeClr val="tx1"/>
                </a:solidFill>
                <a:latin typeface="+mn-lt"/>
                <a:ea typeface="+mn-ea"/>
                <a:cs typeface="+mn-cs"/>
              </a:rPr>
              <a:t>Customize:</a:t>
            </a:r>
          </a:p>
          <a:p>
            <a:r>
              <a:rPr lang="en-US" sz="1200" kern="1200" dirty="0" err="1">
                <a:solidFill>
                  <a:schemeClr val="tx1"/>
                </a:solidFill>
                <a:latin typeface="+mn-lt"/>
                <a:ea typeface="+mn-ea"/>
                <a:cs typeface="+mn-cs"/>
              </a:rPr>
              <a:t>a:link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color:green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background-color:transparent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text-decoration:none</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a:visited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color:pink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background-color:transparent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text-decoration:none</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a:hover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color:red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background-color:transparent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text-decoration:underline</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a:active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color:yellow</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background-color:transparent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text-decoration:underline</a:t>
            </a:r>
            <a:r>
              <a:rPr lang="en-US" sz="1200" kern="120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329068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with just basic knowledge of HTML and CSS can start using Bootstrap</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Bootstrap's responsive CSS adjusts to phones, tablets, and desktops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In Bootstrap 3, mobile-first styles are part of the core framework</a:t>
            </a:r>
          </a:p>
          <a:p>
            <a:r>
              <a:rPr lang="en-US" b="1" dirty="0"/>
              <a:t>:</a:t>
            </a:r>
            <a:r>
              <a:rPr lang="en-US" dirty="0"/>
              <a:t> Bootstrap is compatible with all modern browsers (Chrome, Firefox, Internet Explorer, Safari, and Opera)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All Bootstrap components share the same design templates and styles through a central library, so that the designs and layouts of your web pages are consistent throughout your development.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attributes "integrity" and "</a:t>
            </a:r>
            <a:r>
              <a:rPr lang="en-US" sz="1200" kern="1200" dirty="0" err="1">
                <a:solidFill>
                  <a:schemeClr val="tx1"/>
                </a:solidFill>
                <a:latin typeface="+mn-lt"/>
                <a:ea typeface="+mn-ea"/>
                <a:cs typeface="+mn-cs"/>
              </a:rPr>
              <a:t>crossorigin</a:t>
            </a:r>
            <a:r>
              <a:rPr lang="en-US" sz="1200" kern="1200" dirty="0">
                <a:solidFill>
                  <a:schemeClr val="tx1"/>
                </a:solidFill>
                <a:latin typeface="+mn-lt"/>
                <a:ea typeface="+mn-ea"/>
                <a:cs typeface="+mn-cs"/>
              </a:rPr>
              <a:t>" have been added to Bootstrap CDN to implement </a:t>
            </a:r>
            <a:r>
              <a:rPr lang="en-US" sz="1200" b="1" kern="1200" dirty="0" err="1">
                <a:solidFill>
                  <a:schemeClr val="tx1"/>
                </a:solidFill>
                <a:latin typeface="+mn-lt"/>
                <a:ea typeface="+mn-ea"/>
                <a:cs typeface="+mn-cs"/>
              </a:rPr>
              <a:t>Subresource</a:t>
            </a:r>
            <a:r>
              <a:rPr lang="en-US" sz="1200" b="1" kern="1200" dirty="0">
                <a:solidFill>
                  <a:schemeClr val="tx1"/>
                </a:solidFill>
                <a:latin typeface="+mn-lt"/>
                <a:ea typeface="+mn-ea"/>
                <a:cs typeface="+mn-cs"/>
              </a:rPr>
              <a:t> Integrity</a:t>
            </a:r>
            <a:r>
              <a:rPr lang="en-US" sz="1200" b="0" kern="1200" dirty="0">
                <a:solidFill>
                  <a:schemeClr val="tx1"/>
                </a:solidFill>
                <a:latin typeface="+mn-lt"/>
                <a:ea typeface="+mn-ea"/>
                <a:cs typeface="+mn-cs"/>
              </a:rPr>
              <a:t> (SRI). It is a security feature that enables you to mitigate the risk of attacks originating from compromised CDNs, by ensuring that the files your website fetches (from a CDN or anywhere) have been delivered without unexpected manipulation. It works by allowing you to provide a cryptographic hash that a fetched file must match.</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158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attributes "integrity" and "</a:t>
            </a:r>
            <a:r>
              <a:rPr lang="en-US" sz="1200" kern="1200" dirty="0" err="1">
                <a:solidFill>
                  <a:schemeClr val="tx1"/>
                </a:solidFill>
                <a:latin typeface="+mn-lt"/>
                <a:ea typeface="+mn-ea"/>
                <a:cs typeface="+mn-cs"/>
              </a:rPr>
              <a:t>crossorigin</a:t>
            </a:r>
            <a:r>
              <a:rPr lang="en-US" sz="1200" kern="1200" dirty="0">
                <a:solidFill>
                  <a:schemeClr val="tx1"/>
                </a:solidFill>
                <a:latin typeface="+mn-lt"/>
                <a:ea typeface="+mn-ea"/>
                <a:cs typeface="+mn-cs"/>
              </a:rPr>
              <a:t>" have been added to Bootstrap CDN to implement </a:t>
            </a:r>
            <a:r>
              <a:rPr lang="en-US" sz="1200" b="1" kern="1200" dirty="0" err="1">
                <a:solidFill>
                  <a:schemeClr val="tx1"/>
                </a:solidFill>
                <a:latin typeface="+mn-lt"/>
                <a:ea typeface="+mn-ea"/>
                <a:cs typeface="+mn-cs"/>
              </a:rPr>
              <a:t>Subresource</a:t>
            </a:r>
            <a:r>
              <a:rPr lang="en-US" sz="1200" b="1" kern="1200" dirty="0">
                <a:solidFill>
                  <a:schemeClr val="tx1"/>
                </a:solidFill>
                <a:latin typeface="+mn-lt"/>
                <a:ea typeface="+mn-ea"/>
                <a:cs typeface="+mn-cs"/>
              </a:rPr>
              <a:t> Integrity</a:t>
            </a:r>
            <a:r>
              <a:rPr lang="en-US" sz="1200" b="0" kern="1200" dirty="0">
                <a:solidFill>
                  <a:schemeClr val="tx1"/>
                </a:solidFill>
                <a:latin typeface="+mn-lt"/>
                <a:ea typeface="+mn-ea"/>
                <a:cs typeface="+mn-cs"/>
              </a:rPr>
              <a:t> (SRI). It is a security feature that enables you to mitigate the risk of attacks originating from compromised CDNs, by ensuring that the files your website fetches (from a CDN or anywhere) have been delivered without unexpected manipulation. It works by allowing you to provide a cryptographic hash that a fetched file must match.</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1848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attributes "integrity" and "</a:t>
            </a:r>
            <a:r>
              <a:rPr lang="en-US" sz="1200" kern="1200" dirty="0" err="1">
                <a:solidFill>
                  <a:schemeClr val="tx1"/>
                </a:solidFill>
                <a:latin typeface="+mn-lt"/>
                <a:ea typeface="+mn-ea"/>
                <a:cs typeface="+mn-cs"/>
              </a:rPr>
              <a:t>crossorigin</a:t>
            </a:r>
            <a:r>
              <a:rPr lang="en-US" sz="1200" kern="1200" dirty="0">
                <a:solidFill>
                  <a:schemeClr val="tx1"/>
                </a:solidFill>
                <a:latin typeface="+mn-lt"/>
                <a:ea typeface="+mn-ea"/>
                <a:cs typeface="+mn-cs"/>
              </a:rPr>
              <a:t>" have been added to Bootstrap CDN to implement </a:t>
            </a:r>
            <a:r>
              <a:rPr lang="en-US" sz="1200" b="1" kern="1200" dirty="0" err="1">
                <a:solidFill>
                  <a:schemeClr val="tx1"/>
                </a:solidFill>
                <a:latin typeface="+mn-lt"/>
                <a:ea typeface="+mn-ea"/>
                <a:cs typeface="+mn-cs"/>
              </a:rPr>
              <a:t>Subresource</a:t>
            </a:r>
            <a:r>
              <a:rPr lang="en-US" sz="1200" b="1" kern="1200" dirty="0">
                <a:solidFill>
                  <a:schemeClr val="tx1"/>
                </a:solidFill>
                <a:latin typeface="+mn-lt"/>
                <a:ea typeface="+mn-ea"/>
                <a:cs typeface="+mn-cs"/>
              </a:rPr>
              <a:t> Integrity</a:t>
            </a:r>
            <a:r>
              <a:rPr lang="en-US" sz="1200" b="0" kern="1200" dirty="0">
                <a:solidFill>
                  <a:schemeClr val="tx1"/>
                </a:solidFill>
                <a:latin typeface="+mn-lt"/>
                <a:ea typeface="+mn-ea"/>
                <a:cs typeface="+mn-cs"/>
              </a:rPr>
              <a:t> (SRI). It is a security feature that enables you to mitigate the risk of attacks originating from compromised CDNs, by ensuring that the files your website fetches (from a CDN or anywhere) have been delivered without unexpected manipulation. It works by allowing you to provide a cryptographic hash that a fetched file must match.</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52033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Refresh document every 30 seconds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&lt;meta&gt; viewport element gives the browser instructions on how to control the page's dimensions and scaling.</a:t>
            </a:r>
          </a:p>
          <a:p>
            <a:r>
              <a:rPr lang="en-US" sz="1200" kern="1200" dirty="0">
                <a:solidFill>
                  <a:schemeClr val="tx1"/>
                </a:solidFill>
                <a:latin typeface="+mn-lt"/>
                <a:ea typeface="+mn-ea"/>
                <a:cs typeface="+mn-cs"/>
              </a:rPr>
              <a:t>The width=device-width part sets the width of the page to follow the screen-width of the device (which will vary depending on the device).</a:t>
            </a:r>
          </a:p>
          <a:p>
            <a:r>
              <a:rPr lang="en-US" sz="1200" kern="1200" dirty="0">
                <a:solidFill>
                  <a:schemeClr val="tx1"/>
                </a:solidFill>
                <a:latin typeface="+mn-lt"/>
                <a:ea typeface="+mn-ea"/>
                <a:cs typeface="+mn-cs"/>
              </a:rPr>
              <a:t>The initial-scale=1.0 part sets the initial zoom level when the page is first loaded by the browser.:</a:t>
            </a:r>
          </a:p>
          <a:p>
            <a:endParaRPr lang="en-US" sz="120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it allows web developers to set the width of the </a:t>
            </a:r>
            <a:r>
              <a:rPr lang="en-US" sz="1200" b="1" i="0" kern="1200" dirty="0">
                <a:solidFill>
                  <a:schemeClr val="tx1"/>
                </a:solidFill>
                <a:effectLst/>
                <a:latin typeface="+mn-lt"/>
                <a:ea typeface="+mn-ea"/>
                <a:cs typeface="+mn-cs"/>
              </a:rPr>
              <a:t>layout viewport</a:t>
            </a:r>
            <a:r>
              <a:rPr lang="en-US" sz="1200" b="0" i="0" kern="1200" dirty="0">
                <a:solidFill>
                  <a:schemeClr val="tx1"/>
                </a:solidFill>
                <a:effectLst/>
                <a:latin typeface="+mn-lt"/>
                <a:ea typeface="+mn-ea"/>
                <a:cs typeface="+mn-cs"/>
              </a:rPr>
              <a:t> relative to which CSS declarations such as </a:t>
            </a:r>
            <a:r>
              <a:rPr lang="en-US" dirty="0"/>
              <a:t>width: 20%</a:t>
            </a:r>
            <a:r>
              <a:rPr lang="en-US" sz="1200" b="0" i="0" kern="1200" dirty="0">
                <a:solidFill>
                  <a:schemeClr val="tx1"/>
                </a:solidFill>
                <a:effectLst/>
                <a:latin typeface="+mn-lt"/>
                <a:ea typeface="+mn-ea"/>
                <a:cs typeface="+mn-cs"/>
              </a:rPr>
              <a:t>are calculated.</a:t>
            </a:r>
          </a:p>
          <a:p>
            <a:endParaRPr lang="en-US" sz="1200" b="0" i="0" kern="1200" dirty="0">
              <a:solidFill>
                <a:schemeClr val="tx1"/>
              </a:solidFill>
              <a:effectLst/>
              <a:latin typeface="+mn-lt"/>
              <a:ea typeface="+mn-ea"/>
              <a:cs typeface="+mn-cs"/>
            </a:endParaRPr>
          </a:p>
          <a:p>
            <a:r>
              <a:rPr lang="en-US" dirty="0"/>
              <a:t>https://</a:t>
            </a:r>
            <a:r>
              <a:rPr lang="en-US" dirty="0" err="1"/>
              <a:t>www.quirksmode.org</a:t>
            </a:r>
            <a:r>
              <a:rPr lang="en-US" dirty="0"/>
              <a:t>/mobile/</a:t>
            </a:r>
            <a:r>
              <a:rPr lang="en-US" dirty="0" err="1"/>
              <a:t>metaviewport</a:t>
            </a:r>
            <a:r>
              <a:rPr lang="en-US" dirty="0"/>
              <a:t>/</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75939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22487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13191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4943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8/22/22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8/22/22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HTML Basic</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Quotation Tags</a:t>
            </a:r>
          </a:p>
        </p:txBody>
      </p:sp>
      <p:sp>
        <p:nvSpPr>
          <p:cNvPr id="6" name="TextBox 5"/>
          <p:cNvSpPr txBox="1"/>
          <p:nvPr/>
        </p:nvSpPr>
        <p:spPr>
          <a:xfrm>
            <a:off x="183600" y="1052736"/>
            <a:ext cx="8526565" cy="1631216"/>
          </a:xfrm>
          <a:prstGeom prst="rect">
            <a:avLst/>
          </a:prstGeom>
          <a:noFill/>
        </p:spPr>
        <p:txBody>
          <a:bodyPr wrap="none" rtlCol="0">
            <a:spAutoFit/>
          </a:bodyPr>
          <a:lstStyle/>
          <a:p>
            <a:pPr marL="342900" indent="-342900">
              <a:buFont typeface="Arial" charset="0"/>
              <a:buChar char="•"/>
            </a:pPr>
            <a:r>
              <a:rPr lang="en-US" sz="2000" dirty="0"/>
              <a:t>&lt;q&gt; - short quotations </a:t>
            </a:r>
          </a:p>
          <a:p>
            <a:pPr marL="342900" indent="-342900">
              <a:buFont typeface="Arial" charset="0"/>
              <a:buChar char="•"/>
            </a:pPr>
            <a:r>
              <a:rPr lang="en-US" sz="2000" dirty="0"/>
              <a:t> &lt;blockquote&gt; element defines a section that is quoted from another source.</a:t>
            </a:r>
          </a:p>
          <a:p>
            <a:pPr marL="342900" indent="-342900">
              <a:buFont typeface="Arial" charset="0"/>
              <a:buChar char="•"/>
            </a:pPr>
            <a:r>
              <a:rPr lang="en-US" sz="2000" dirty="0"/>
              <a:t>&lt;</a:t>
            </a:r>
            <a:r>
              <a:rPr lang="en-US" sz="2000" dirty="0" err="1"/>
              <a:t>abbr</a:t>
            </a:r>
            <a:r>
              <a:rPr lang="en-US" sz="2000" dirty="0"/>
              <a:t>&gt; element defines an abbreviation or an acronym.</a:t>
            </a:r>
          </a:p>
          <a:p>
            <a:pPr marL="342900" indent="-342900">
              <a:buFont typeface="Arial" charset="0"/>
              <a:buChar char="•"/>
            </a:pPr>
            <a:r>
              <a:rPr lang="en-US" sz="2000" dirty="0"/>
              <a:t>&lt;</a:t>
            </a:r>
            <a:r>
              <a:rPr lang="en-US" sz="2000" dirty="0" err="1"/>
              <a:t>bdo</a:t>
            </a:r>
            <a:r>
              <a:rPr lang="en-US" sz="2000" dirty="0"/>
              <a:t>&gt; element defines bi-directional override.</a:t>
            </a:r>
          </a:p>
          <a:p>
            <a:pPr marL="342900" indent="-342900">
              <a:buFont typeface="Arial" charset="0"/>
              <a:buChar char="•"/>
            </a:pPr>
            <a:endParaRPr lang="en-US" sz="2000" dirty="0"/>
          </a:p>
        </p:txBody>
      </p:sp>
    </p:spTree>
    <p:extLst>
      <p:ext uri="{BB962C8B-B14F-4D97-AF65-F5344CB8AC3E}">
        <p14:creationId xmlns:p14="http://schemas.microsoft.com/office/powerpoint/2010/main" val="29529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Tags</a:t>
            </a:r>
          </a:p>
        </p:txBody>
      </p:sp>
      <p:sp>
        <p:nvSpPr>
          <p:cNvPr id="4" name="TextBox 3"/>
          <p:cNvSpPr txBox="1"/>
          <p:nvPr/>
        </p:nvSpPr>
        <p:spPr>
          <a:xfrm>
            <a:off x="395536" y="836712"/>
            <a:ext cx="7509876" cy="1938992"/>
          </a:xfrm>
          <a:prstGeom prst="rect">
            <a:avLst/>
          </a:prstGeom>
          <a:noFill/>
        </p:spPr>
        <p:txBody>
          <a:bodyPr wrap="none" rtlCol="0">
            <a:spAutoFit/>
          </a:bodyPr>
          <a:lstStyle/>
          <a:p>
            <a:endParaRPr lang="en-US" sz="2000" b="1" dirty="0"/>
          </a:p>
          <a:p>
            <a:pPr marL="342900" indent="-342900">
              <a:buFont typeface="Arial" charset="0"/>
              <a:buChar char="•"/>
            </a:pPr>
            <a:r>
              <a:rPr lang="en-US" sz="2000" dirty="0"/>
              <a:t>&lt;</a:t>
            </a:r>
            <a:r>
              <a:rPr lang="en-US" sz="2000" dirty="0" err="1"/>
              <a:t>kbd</a:t>
            </a:r>
            <a:r>
              <a:rPr lang="en-US" sz="2000" dirty="0"/>
              <a:t>&gt; element defines keyboard input:</a:t>
            </a:r>
          </a:p>
          <a:p>
            <a:pPr marL="342900" indent="-342900">
              <a:buFont typeface="Arial" charset="0"/>
              <a:buChar char="•"/>
            </a:pPr>
            <a:r>
              <a:rPr lang="en-US" sz="2000" dirty="0"/>
              <a:t>&lt;</a:t>
            </a:r>
            <a:r>
              <a:rPr lang="en-US" sz="2000" dirty="0" err="1"/>
              <a:t>samp</a:t>
            </a:r>
            <a:r>
              <a:rPr lang="en-US" sz="2000" dirty="0"/>
              <a:t>&gt; element defines sample output from a computer program:</a:t>
            </a:r>
          </a:p>
          <a:p>
            <a:pPr marL="342900" indent="-342900">
              <a:buFont typeface="Arial" charset="0"/>
              <a:buChar char="•"/>
            </a:pPr>
            <a:r>
              <a:rPr lang="en-US" sz="2000" dirty="0"/>
              <a:t>&lt;code&gt; element defines a piece of programming code:</a:t>
            </a:r>
          </a:p>
          <a:p>
            <a:pPr marL="342900" indent="-342900">
              <a:buFont typeface="Arial" charset="0"/>
              <a:buChar char="•"/>
            </a:pPr>
            <a:r>
              <a:rPr lang="en-US" sz="2000" dirty="0"/>
              <a:t>&lt;pre&gt; preserve extra whitespace and line-breaks.	</a:t>
            </a:r>
          </a:p>
          <a:p>
            <a:pPr marL="342900" indent="-342900">
              <a:buFont typeface="Arial" charset="0"/>
              <a:buChar char="•"/>
            </a:pPr>
            <a:endParaRPr lang="en-US" sz="2000" dirty="0"/>
          </a:p>
        </p:txBody>
      </p:sp>
    </p:spTree>
    <p:extLst>
      <p:ext uri="{BB962C8B-B14F-4D97-AF65-F5344CB8AC3E}">
        <p14:creationId xmlns:p14="http://schemas.microsoft.com/office/powerpoint/2010/main" val="66580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a:t>
            </a:r>
          </a:p>
        </p:txBody>
      </p:sp>
      <p:sp>
        <p:nvSpPr>
          <p:cNvPr id="2" name="TextBox 1"/>
          <p:cNvSpPr txBox="1"/>
          <p:nvPr/>
        </p:nvSpPr>
        <p:spPr>
          <a:xfrm>
            <a:off x="251520" y="764704"/>
            <a:ext cx="8637014" cy="4708981"/>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Table</a:t>
            </a:r>
          </a:p>
          <a:p>
            <a:pPr marL="800100" lvl="1" indent="-342900">
              <a:buFont typeface="Arial" charset="0"/>
              <a:buChar char="•"/>
            </a:pPr>
            <a:r>
              <a:rPr lang="en-US" sz="2000" dirty="0"/>
              <a:t>&lt;table&gt;</a:t>
            </a:r>
          </a:p>
          <a:p>
            <a:pPr marL="800100" lvl="1" indent="-342900">
              <a:buFont typeface="Arial" charset="0"/>
              <a:buChar char="•"/>
            </a:pPr>
            <a:r>
              <a:rPr lang="en-US" sz="2000" dirty="0"/>
              <a:t>&lt;TR&gt;</a:t>
            </a:r>
          </a:p>
          <a:p>
            <a:pPr marL="800100" lvl="1" indent="-342900">
              <a:buFont typeface="Arial" charset="0"/>
              <a:buChar char="•"/>
            </a:pPr>
            <a:r>
              <a:rPr lang="en-US" sz="2000" dirty="0"/>
              <a:t>&lt;TD&gt;</a:t>
            </a:r>
          </a:p>
          <a:p>
            <a:pPr marL="800100" lvl="1" indent="-342900">
              <a:buFont typeface="Arial" charset="0"/>
              <a:buChar char="•"/>
            </a:pPr>
            <a:r>
              <a:rPr lang="en-US" sz="2000" dirty="0"/>
              <a:t>&lt;TH&gt;</a:t>
            </a:r>
          </a:p>
          <a:p>
            <a:pPr marL="800100" lvl="1" indent="-342900">
              <a:buFont typeface="Arial" charset="0"/>
              <a:buChar char="•"/>
            </a:pPr>
            <a:r>
              <a:rPr lang="en-US" sz="2000" dirty="0"/>
              <a:t>&lt;CAPTION&gt;</a:t>
            </a:r>
          </a:p>
          <a:p>
            <a:pPr marL="800100" lvl="1" indent="-342900">
              <a:buFont typeface="Arial" charset="0"/>
              <a:buChar char="•"/>
            </a:pPr>
            <a:r>
              <a:rPr lang="en-US" sz="2000" dirty="0"/>
              <a:t>Styling of tables through CSS: </a:t>
            </a:r>
          </a:p>
          <a:p>
            <a:pPr marL="800100" lvl="1" indent="-342900">
              <a:buFont typeface="Arial" charset="0"/>
              <a:buChar char="•"/>
            </a:pPr>
            <a:r>
              <a:rPr lang="en-US" sz="2000" dirty="0"/>
              <a:t>border: 1px solid black; - border around the cells</a:t>
            </a:r>
          </a:p>
          <a:p>
            <a:pPr marL="800100" lvl="1" indent="-342900">
              <a:buFont typeface="Arial" charset="0"/>
              <a:buChar char="•"/>
            </a:pPr>
            <a:r>
              <a:rPr lang="en-US" sz="2000" dirty="0"/>
              <a:t>border-collapse: collapse; - to collapse the borders</a:t>
            </a:r>
          </a:p>
          <a:p>
            <a:pPr marL="800100" lvl="1" indent="-342900">
              <a:buFont typeface="Arial" charset="0"/>
              <a:buChar char="•"/>
            </a:pPr>
            <a:r>
              <a:rPr lang="en-US" sz="2000" dirty="0"/>
              <a:t>padding: 15px; - </a:t>
            </a:r>
          </a:p>
          <a:p>
            <a:pPr marL="800100" lvl="1" indent="-342900">
              <a:buFont typeface="Arial" charset="0"/>
              <a:buChar char="•"/>
            </a:pPr>
            <a:r>
              <a:rPr lang="en-US" sz="2000" dirty="0"/>
              <a:t>text-align: left;</a:t>
            </a:r>
          </a:p>
          <a:p>
            <a:pPr marL="800100" lvl="1" indent="-342900">
              <a:buFont typeface="Arial" charset="0"/>
              <a:buChar char="•"/>
            </a:pPr>
            <a:r>
              <a:rPr lang="en-US" sz="2000" dirty="0"/>
              <a:t>border-spacing: 5px;</a:t>
            </a:r>
          </a:p>
          <a:p>
            <a:pPr marL="800100" lvl="1" indent="-342900">
              <a:buFont typeface="Arial" charset="0"/>
              <a:buChar char="•"/>
            </a:pPr>
            <a:r>
              <a:rPr lang="en-US" sz="2000" dirty="0" err="1"/>
              <a:t>Rowspan</a:t>
            </a:r>
            <a:r>
              <a:rPr lang="en-US" sz="2000" dirty="0"/>
              <a:t>, </a:t>
            </a:r>
            <a:r>
              <a:rPr lang="en-US" sz="2000" dirty="0" err="1"/>
              <a:t>colspan</a:t>
            </a:r>
            <a:endParaRPr lang="en-US" sz="2000" dirty="0"/>
          </a:p>
          <a:p>
            <a:pPr marL="800100" lvl="1" indent="-342900">
              <a:buFont typeface="Arial" charset="0"/>
              <a:buChar char="•"/>
            </a:pPr>
            <a:endParaRPr lang="en-US" sz="2000" dirty="0"/>
          </a:p>
        </p:txBody>
      </p:sp>
    </p:spTree>
    <p:extLst>
      <p:ext uri="{BB962C8B-B14F-4D97-AF65-F5344CB8AC3E}">
        <p14:creationId xmlns:p14="http://schemas.microsoft.com/office/powerpoint/2010/main" val="201490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a:t>
            </a:r>
          </a:p>
        </p:txBody>
      </p:sp>
      <p:sp>
        <p:nvSpPr>
          <p:cNvPr id="2" name="TextBox 1"/>
          <p:cNvSpPr txBox="1"/>
          <p:nvPr/>
        </p:nvSpPr>
        <p:spPr>
          <a:xfrm>
            <a:off x="251520" y="764704"/>
            <a:ext cx="8637014" cy="193899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&lt;list&gt;  </a:t>
            </a:r>
          </a:p>
          <a:p>
            <a:pPr marL="800100" lvl="1" indent="-342900">
              <a:buFont typeface="Arial" charset="0"/>
              <a:buChar char="•"/>
            </a:pPr>
            <a:r>
              <a:rPr lang="en-US" sz="2000" dirty="0"/>
              <a:t>&lt;</a:t>
            </a:r>
            <a:r>
              <a:rPr lang="en-US" sz="2000" dirty="0" err="1"/>
              <a:t>ol</a:t>
            </a:r>
            <a:r>
              <a:rPr lang="en-US" sz="2000" dirty="0"/>
              <a:t>&gt; </a:t>
            </a:r>
          </a:p>
          <a:p>
            <a:pPr marL="800100" lvl="1" indent="-342900">
              <a:buFont typeface="Arial" charset="0"/>
              <a:buChar char="•"/>
            </a:pPr>
            <a:r>
              <a:rPr lang="en-US" sz="2000" dirty="0"/>
              <a:t>&lt;</a:t>
            </a:r>
            <a:r>
              <a:rPr lang="en-US" sz="2000" dirty="0" err="1"/>
              <a:t>ul</a:t>
            </a:r>
            <a:r>
              <a:rPr lang="en-US" sz="2000" dirty="0"/>
              <a:t>&gt; </a:t>
            </a:r>
          </a:p>
          <a:p>
            <a:pPr marL="800100" lvl="1" indent="-342900">
              <a:buFont typeface="Arial" charset="0"/>
              <a:buChar char="•"/>
            </a:pPr>
            <a:r>
              <a:rPr lang="en-US" sz="2000" dirty="0"/>
              <a:t>&lt;li&gt;</a:t>
            </a:r>
          </a:p>
          <a:p>
            <a:pPr marL="800100" lvl="1" indent="-342900">
              <a:buFont typeface="Arial" charset="0"/>
              <a:buChar char="•"/>
            </a:pPr>
            <a:endParaRPr lang="en-US" sz="2000" dirty="0"/>
          </a:p>
        </p:txBody>
      </p:sp>
      <p:sp>
        <p:nvSpPr>
          <p:cNvPr id="4" name="Rectangle 3">
            <a:extLst>
              <a:ext uri="{FF2B5EF4-FFF2-40B4-BE49-F238E27FC236}">
                <a16:creationId xmlns:a16="http://schemas.microsoft.com/office/drawing/2014/main" id="{69FAB1B6-1287-6E3C-A38C-F216D55335C3}"/>
              </a:ext>
            </a:extLst>
          </p:cNvPr>
          <p:cNvSpPr/>
          <p:nvPr/>
        </p:nvSpPr>
        <p:spPr>
          <a:xfrm>
            <a:off x="3352800" y="228600"/>
            <a:ext cx="5562600" cy="3139321"/>
          </a:xfrm>
          <a:prstGeom prst="rect">
            <a:avLst/>
          </a:prstGeom>
        </p:spPr>
        <p:txBody>
          <a:bodyPr wrap="square">
            <a:spAutoFit/>
          </a:bodyPr>
          <a:lstStyle/>
          <a:p>
            <a:r>
              <a:rPr lang="en-US" b="1" dirty="0">
                <a:solidFill>
                  <a:prstClr val="black"/>
                </a:solidFill>
                <a:latin typeface="Verdana" charset="0"/>
              </a:rPr>
              <a:t>list-style-type</a:t>
            </a:r>
            <a:r>
              <a:rPr lang="en-US" dirty="0">
                <a:solidFill>
                  <a:prstClr val="black"/>
                </a:solidFill>
                <a:latin typeface="Verdana" charset="0"/>
              </a:rPr>
              <a:t> for unordered list :</a:t>
            </a:r>
          </a:p>
          <a:p>
            <a:endParaRPr lang="en-US" dirty="0">
              <a:solidFill>
                <a:prstClr val="black"/>
              </a:solidFill>
              <a:latin typeface="Verdana" charset="0"/>
            </a:endParaRPr>
          </a:p>
          <a:p>
            <a:r>
              <a:rPr lang="en-US" b="1" dirty="0">
                <a:solidFill>
                  <a:prstClr val="black"/>
                </a:solidFill>
                <a:latin typeface="Verdana" charset="0"/>
              </a:rPr>
              <a:t>Value	Description	</a:t>
            </a:r>
          </a:p>
          <a:p>
            <a:r>
              <a:rPr lang="en-US" dirty="0">
                <a:solidFill>
                  <a:prstClr val="black"/>
                </a:solidFill>
                <a:latin typeface="Verdana" charset="0"/>
              </a:rPr>
              <a:t>disc	Sets the list item marker to a bullet (default)	</a:t>
            </a:r>
          </a:p>
          <a:p>
            <a:r>
              <a:rPr lang="en-US" dirty="0">
                <a:solidFill>
                  <a:prstClr val="black"/>
                </a:solidFill>
                <a:latin typeface="Verdana" charset="0"/>
              </a:rPr>
              <a:t>circle	Sets the list item marker to a circle	</a:t>
            </a:r>
          </a:p>
          <a:p>
            <a:r>
              <a:rPr lang="en-US" dirty="0">
                <a:solidFill>
                  <a:prstClr val="black"/>
                </a:solidFill>
                <a:latin typeface="Verdana" charset="0"/>
              </a:rPr>
              <a:t>square	Sets the list item marker to a square	</a:t>
            </a:r>
          </a:p>
          <a:p>
            <a:r>
              <a:rPr lang="en-US" dirty="0">
                <a:solidFill>
                  <a:prstClr val="black"/>
                </a:solidFill>
                <a:latin typeface="Verdana" charset="0"/>
              </a:rPr>
              <a:t>none	The list items will not be marked	</a:t>
            </a:r>
          </a:p>
        </p:txBody>
      </p:sp>
      <p:sp>
        <p:nvSpPr>
          <p:cNvPr id="5" name="Rectangle 4">
            <a:extLst>
              <a:ext uri="{FF2B5EF4-FFF2-40B4-BE49-F238E27FC236}">
                <a16:creationId xmlns:a16="http://schemas.microsoft.com/office/drawing/2014/main" id="{996DF119-0970-9380-C545-9F09C3FE4963}"/>
              </a:ext>
            </a:extLst>
          </p:cNvPr>
          <p:cNvSpPr/>
          <p:nvPr/>
        </p:nvSpPr>
        <p:spPr>
          <a:xfrm>
            <a:off x="457200" y="3759875"/>
            <a:ext cx="8229600" cy="2308324"/>
          </a:xfrm>
          <a:prstGeom prst="rect">
            <a:avLst/>
          </a:prstGeom>
        </p:spPr>
        <p:txBody>
          <a:bodyPr wrap="square">
            <a:spAutoFit/>
          </a:bodyPr>
          <a:lstStyle/>
          <a:p>
            <a:r>
              <a:rPr lang="en-US" b="1" dirty="0">
                <a:solidFill>
                  <a:prstClr val="black"/>
                </a:solidFill>
                <a:latin typeface="Verdana" charset="0"/>
              </a:rPr>
              <a:t>type</a:t>
            </a:r>
            <a:r>
              <a:rPr lang="en-US" dirty="0">
                <a:solidFill>
                  <a:prstClr val="black"/>
                </a:solidFill>
                <a:latin typeface="Verdana" charset="0"/>
              </a:rPr>
              <a:t> attribute of the &lt;</a:t>
            </a:r>
            <a:r>
              <a:rPr lang="en-US" dirty="0" err="1">
                <a:solidFill>
                  <a:prstClr val="black"/>
                </a:solidFill>
                <a:latin typeface="Verdana" charset="0"/>
              </a:rPr>
              <a:t>ol</a:t>
            </a:r>
            <a:r>
              <a:rPr lang="en-US" dirty="0">
                <a:solidFill>
                  <a:prstClr val="black"/>
                </a:solidFill>
                <a:latin typeface="Verdana" charset="0"/>
              </a:rPr>
              <a:t>&gt; tag :</a:t>
            </a:r>
          </a:p>
          <a:p>
            <a:endParaRPr lang="en-US" dirty="0">
              <a:solidFill>
                <a:prstClr val="black"/>
              </a:solidFill>
              <a:latin typeface="Verdana" charset="0"/>
            </a:endParaRPr>
          </a:p>
          <a:p>
            <a:r>
              <a:rPr lang="en-US" b="1" dirty="0">
                <a:solidFill>
                  <a:prstClr val="black"/>
                </a:solidFill>
                <a:latin typeface="Verdana" charset="0"/>
              </a:rPr>
              <a:t>Type	Description	</a:t>
            </a:r>
          </a:p>
          <a:p>
            <a:r>
              <a:rPr lang="en-US" dirty="0">
                <a:solidFill>
                  <a:prstClr val="black"/>
                </a:solidFill>
                <a:latin typeface="Verdana" charset="0"/>
              </a:rPr>
              <a:t>type="1"	numbers (default)	</a:t>
            </a:r>
          </a:p>
          <a:p>
            <a:r>
              <a:rPr lang="en-US" dirty="0">
                <a:solidFill>
                  <a:prstClr val="black"/>
                </a:solidFill>
                <a:latin typeface="Verdana" charset="0"/>
              </a:rPr>
              <a:t>type="A"	uppercase letters	</a:t>
            </a:r>
          </a:p>
          <a:p>
            <a:r>
              <a:rPr lang="en-US" dirty="0">
                <a:solidFill>
                  <a:prstClr val="black"/>
                </a:solidFill>
                <a:latin typeface="Verdana" charset="0"/>
              </a:rPr>
              <a:t>type="a"	lowercase letters	</a:t>
            </a:r>
          </a:p>
          <a:p>
            <a:r>
              <a:rPr lang="en-US" dirty="0">
                <a:solidFill>
                  <a:prstClr val="black"/>
                </a:solidFill>
                <a:latin typeface="Verdana" charset="0"/>
              </a:rPr>
              <a:t>type="I"	uppercase roman numbers	</a:t>
            </a:r>
          </a:p>
          <a:p>
            <a:r>
              <a:rPr lang="en-US" dirty="0">
                <a:solidFill>
                  <a:prstClr val="black"/>
                </a:solidFill>
                <a:latin typeface="Verdana" charset="0"/>
              </a:rPr>
              <a:t>type="</a:t>
            </a:r>
            <a:r>
              <a:rPr lang="en-US" dirty="0" err="1">
                <a:solidFill>
                  <a:prstClr val="black"/>
                </a:solidFill>
                <a:latin typeface="Verdana" charset="0"/>
              </a:rPr>
              <a:t>i</a:t>
            </a:r>
            <a:r>
              <a:rPr lang="en-US" dirty="0">
                <a:solidFill>
                  <a:prstClr val="black"/>
                </a:solidFill>
                <a:latin typeface="Verdana" charset="0"/>
              </a:rPr>
              <a:t>"	lowercase roman numbers	</a:t>
            </a:r>
          </a:p>
        </p:txBody>
      </p:sp>
    </p:spTree>
    <p:extLst>
      <p:ext uri="{BB962C8B-B14F-4D97-AF65-F5344CB8AC3E}">
        <p14:creationId xmlns:p14="http://schemas.microsoft.com/office/powerpoint/2010/main" val="392037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Horizontal List</a:t>
            </a:r>
            <a:endParaRPr lang="en-US" dirty="0"/>
          </a:p>
        </p:txBody>
      </p:sp>
      <p:sp>
        <p:nvSpPr>
          <p:cNvPr id="6" name="Rectangle 5">
            <a:extLst>
              <a:ext uri="{FF2B5EF4-FFF2-40B4-BE49-F238E27FC236}">
                <a16:creationId xmlns:a16="http://schemas.microsoft.com/office/drawing/2014/main" id="{F114E2FA-311B-6867-BAAB-4ADD747B67F5}"/>
              </a:ext>
            </a:extLst>
          </p:cNvPr>
          <p:cNvSpPr/>
          <p:nvPr/>
        </p:nvSpPr>
        <p:spPr>
          <a:xfrm>
            <a:off x="3203848" y="609774"/>
            <a:ext cx="4800600" cy="6186309"/>
          </a:xfrm>
          <a:prstGeom prst="rect">
            <a:avLst/>
          </a:prstGeom>
        </p:spPr>
        <p:txBody>
          <a:bodyPr wrap="square">
            <a:spAutoFit/>
          </a:bodyPr>
          <a:lstStyle/>
          <a:p>
            <a:r>
              <a:rPr lang="en-US" dirty="0">
                <a:solidFill>
                  <a:srgbClr val="0000C2"/>
                </a:solidFill>
                <a:latin typeface="CourierNewPSMT" charset="0"/>
              </a:rPr>
              <a:t>&lt;</a:t>
            </a:r>
            <a:r>
              <a:rPr lang="en-US" dirty="0">
                <a:solidFill>
                  <a:srgbClr val="921A20"/>
                </a:solidFill>
                <a:latin typeface="CourierNewPSMT" charset="0"/>
              </a:rPr>
              <a:t>style</a:t>
            </a:r>
            <a:r>
              <a:rPr lang="en-US" dirty="0">
                <a:solidFill>
                  <a:srgbClr val="0000C2"/>
                </a:solidFill>
                <a:latin typeface="CourierNewPSMT" charset="0"/>
              </a:rPr>
              <a:t>&gt;</a:t>
            </a:r>
            <a:endParaRPr lang="en-US" dirty="0">
              <a:solidFill>
                <a:srgbClr val="921A20"/>
              </a:solidFill>
              <a:latin typeface="CourierNewPSMT" charset="0"/>
            </a:endParaRPr>
          </a:p>
          <a:p>
            <a:r>
              <a:rPr lang="ro-RO" dirty="0" err="1">
                <a:solidFill>
                  <a:srgbClr val="921A20"/>
                </a:solidFill>
                <a:latin typeface="CourierNewPSMT" charset="0"/>
              </a:rPr>
              <a:t>ul</a:t>
            </a:r>
            <a:r>
              <a:rPr lang="ro-RO" dirty="0">
                <a:solidFill>
                  <a:srgbClr val="921A20"/>
                </a:solidFill>
                <a:latin typeface="CourierNewPSMT" charset="0"/>
              </a:rPr>
              <a:t> {</a:t>
            </a:r>
            <a:endParaRPr lang="ro-RO" dirty="0">
              <a:solidFill>
                <a:srgbClr val="FB0007"/>
              </a:solidFill>
              <a:latin typeface="CourierNewPSMT" charset="0"/>
            </a:endParaRPr>
          </a:p>
          <a:p>
            <a:r>
              <a:rPr lang="ro-RO" dirty="0">
                <a:solidFill>
                  <a:srgbClr val="FB0007"/>
                </a:solidFill>
                <a:latin typeface="CourierNewPSMT" charset="0"/>
              </a:rPr>
              <a:t>    </a:t>
            </a:r>
            <a:r>
              <a:rPr lang="ro-RO" dirty="0" err="1">
                <a:solidFill>
                  <a:srgbClr val="FB0007"/>
                </a:solidFill>
                <a:latin typeface="CourierNewPSMT" charset="0"/>
              </a:rPr>
              <a:t>list-style-type</a:t>
            </a:r>
            <a:r>
              <a:rPr lang="ro-RO" dirty="0">
                <a:solidFill>
                  <a:srgbClr val="0000C2"/>
                </a:solidFill>
                <a:latin typeface="CourierNewPSMT" charset="0"/>
              </a:rPr>
              <a:t>: none;</a:t>
            </a:r>
            <a:endParaRPr lang="ro-RO" dirty="0">
              <a:solidFill>
                <a:srgbClr val="FB0007"/>
              </a:solidFill>
              <a:latin typeface="CourierNewPSMT" charset="0"/>
            </a:endParaRPr>
          </a:p>
          <a:p>
            <a:r>
              <a:rPr lang="is-IS" dirty="0">
                <a:solidFill>
                  <a:srgbClr val="FB0007"/>
                </a:solidFill>
                <a:latin typeface="CourierNewPSMT" charset="0"/>
              </a:rPr>
              <a:t>    margin</a:t>
            </a:r>
            <a:r>
              <a:rPr lang="is-IS" dirty="0">
                <a:solidFill>
                  <a:srgbClr val="0000C2"/>
                </a:solidFill>
                <a:latin typeface="CourierNewPSMT" charset="0"/>
              </a:rPr>
              <a:t>: 0;</a:t>
            </a:r>
            <a:endParaRPr lang="is-IS" dirty="0">
              <a:solidFill>
                <a:srgbClr val="FB0007"/>
              </a:solidFill>
              <a:latin typeface="CourierNewPSMT" charset="0"/>
            </a:endParaRPr>
          </a:p>
          <a:p>
            <a:r>
              <a:rPr lang="is-IS" dirty="0">
                <a:solidFill>
                  <a:srgbClr val="FB0007"/>
                </a:solidFill>
                <a:latin typeface="CourierNewPSMT" charset="0"/>
              </a:rPr>
              <a:t>    padding</a:t>
            </a:r>
            <a:r>
              <a:rPr lang="is-IS" dirty="0">
                <a:solidFill>
                  <a:srgbClr val="0000C2"/>
                </a:solidFill>
                <a:latin typeface="CourierNewPSMT" charset="0"/>
              </a:rPr>
              <a:t>: 0;</a:t>
            </a:r>
            <a:endParaRPr lang="is-IS" dirty="0">
              <a:solidFill>
                <a:srgbClr val="FB0007"/>
              </a:solidFill>
              <a:latin typeface="CourierNewPSMT" charset="0"/>
            </a:endParaRPr>
          </a:p>
          <a:p>
            <a:r>
              <a:rPr lang="en-US" dirty="0">
                <a:solidFill>
                  <a:srgbClr val="FB0007"/>
                </a:solidFill>
                <a:latin typeface="CourierNewPSMT" charset="0"/>
              </a:rPr>
              <a:t>    overflow</a:t>
            </a:r>
            <a:r>
              <a:rPr lang="en-US" dirty="0">
                <a:solidFill>
                  <a:srgbClr val="0000C2"/>
                </a:solidFill>
                <a:latin typeface="CourierNewPSMT" charset="0"/>
              </a:rPr>
              <a:t>: hidden;</a:t>
            </a:r>
            <a:endParaRPr lang="en-US" dirty="0">
              <a:solidFill>
                <a:srgbClr val="FB0007"/>
              </a:solidFill>
              <a:latin typeface="CourierNewPSMT" charset="0"/>
            </a:endParaRPr>
          </a:p>
          <a:p>
            <a:r>
              <a:rPr lang="en-US" dirty="0">
                <a:solidFill>
                  <a:srgbClr val="FB0007"/>
                </a:solidFill>
                <a:latin typeface="CourierNewPSMT" charset="0"/>
              </a:rPr>
              <a:t>    background-color</a:t>
            </a:r>
            <a:r>
              <a:rPr lang="en-US" dirty="0">
                <a:solidFill>
                  <a:srgbClr val="0000C2"/>
                </a:solidFill>
                <a:latin typeface="CourierNewPSMT" charset="0"/>
              </a:rPr>
              <a:t>: #333333;</a:t>
            </a:r>
            <a:endParaRPr lang="en-US" dirty="0">
              <a:solidFill>
                <a:srgbClr val="FB0007"/>
              </a:solidFill>
              <a:latin typeface="CourierNewPSMT" charset="0"/>
            </a:endParaRPr>
          </a:p>
          <a:p>
            <a:r>
              <a:rPr lang="en-US" dirty="0">
                <a:solidFill>
                  <a:srgbClr val="921A20"/>
                </a:solidFill>
                <a:latin typeface="CourierNewPSMT" charset="0"/>
              </a:rPr>
              <a:t>}</a:t>
            </a:r>
          </a:p>
          <a:p>
            <a:r>
              <a:rPr lang="en-US" dirty="0">
                <a:solidFill>
                  <a:srgbClr val="921A20"/>
                </a:solidFill>
                <a:latin typeface="CourierNewPSMT" charset="0"/>
              </a:rPr>
              <a:t>li {</a:t>
            </a:r>
            <a:endParaRPr lang="en-US" dirty="0">
              <a:solidFill>
                <a:srgbClr val="FB0007"/>
              </a:solidFill>
              <a:latin typeface="CourierNewPSMT" charset="0"/>
            </a:endParaRPr>
          </a:p>
          <a:p>
            <a:r>
              <a:rPr lang="en-US" dirty="0">
                <a:solidFill>
                  <a:srgbClr val="FB0007"/>
                </a:solidFill>
                <a:latin typeface="CourierNewPSMT" charset="0"/>
              </a:rPr>
              <a:t>    float</a:t>
            </a:r>
            <a:r>
              <a:rPr lang="en-US" dirty="0">
                <a:solidFill>
                  <a:srgbClr val="0000C2"/>
                </a:solidFill>
                <a:latin typeface="CourierNewPSMT" charset="0"/>
              </a:rPr>
              <a:t>: left;</a:t>
            </a:r>
            <a:endParaRPr lang="en-US" dirty="0">
              <a:solidFill>
                <a:srgbClr val="FB0007"/>
              </a:solidFill>
              <a:latin typeface="CourierNewPSMT" charset="0"/>
            </a:endParaRPr>
          </a:p>
          <a:p>
            <a:r>
              <a:rPr lang="en-US" dirty="0">
                <a:solidFill>
                  <a:srgbClr val="921A20"/>
                </a:solidFill>
                <a:latin typeface="CourierNewPSMT" charset="0"/>
              </a:rPr>
              <a:t>}</a:t>
            </a:r>
          </a:p>
          <a:p>
            <a:r>
              <a:rPr lang="it-IT" dirty="0">
                <a:solidFill>
                  <a:srgbClr val="921A20"/>
                </a:solidFill>
                <a:latin typeface="CourierNewPSMT" charset="0"/>
              </a:rPr>
              <a:t>li a {</a:t>
            </a:r>
            <a:endParaRPr lang="it-IT" dirty="0">
              <a:solidFill>
                <a:srgbClr val="FB0007"/>
              </a:solidFill>
              <a:latin typeface="CourierNewPSMT" charset="0"/>
            </a:endParaRPr>
          </a:p>
          <a:p>
            <a:r>
              <a:rPr lang="it-IT" dirty="0">
                <a:solidFill>
                  <a:srgbClr val="FB0007"/>
                </a:solidFill>
                <a:latin typeface="CourierNewPSMT" charset="0"/>
              </a:rPr>
              <a:t>    display</a:t>
            </a:r>
            <a:r>
              <a:rPr lang="it-IT" dirty="0">
                <a:solidFill>
                  <a:srgbClr val="0000C2"/>
                </a:solidFill>
                <a:latin typeface="CourierNewPSMT" charset="0"/>
              </a:rPr>
              <a:t>: </a:t>
            </a:r>
            <a:r>
              <a:rPr lang="it-IT" dirty="0" err="1">
                <a:solidFill>
                  <a:srgbClr val="0000C2"/>
                </a:solidFill>
                <a:latin typeface="CourierNewPSMT" charset="0"/>
              </a:rPr>
              <a:t>block</a:t>
            </a:r>
            <a:r>
              <a:rPr lang="it-IT" dirty="0">
                <a:solidFill>
                  <a:srgbClr val="0000C2"/>
                </a:solidFill>
                <a:latin typeface="CourierNewPSMT" charset="0"/>
              </a:rPr>
              <a:t>;</a:t>
            </a:r>
            <a:endParaRPr lang="it-IT" dirty="0">
              <a:solidFill>
                <a:srgbClr val="FB0007"/>
              </a:solidFill>
              <a:latin typeface="CourierNewPSMT" charset="0"/>
            </a:endParaRPr>
          </a:p>
          <a:p>
            <a:r>
              <a:rPr lang="it-IT" dirty="0">
                <a:solidFill>
                  <a:srgbClr val="FB0007"/>
                </a:solidFill>
                <a:latin typeface="CourierNewPSMT" charset="0"/>
              </a:rPr>
              <a:t>    color</a:t>
            </a:r>
            <a:r>
              <a:rPr lang="it-IT" dirty="0">
                <a:solidFill>
                  <a:srgbClr val="0000C2"/>
                </a:solidFill>
                <a:latin typeface="CourierNewPSMT" charset="0"/>
              </a:rPr>
              <a:t>: </a:t>
            </a:r>
            <a:r>
              <a:rPr lang="it-IT" dirty="0" err="1">
                <a:solidFill>
                  <a:srgbClr val="0000C2"/>
                </a:solidFill>
                <a:latin typeface="CourierNewPSMT" charset="0"/>
              </a:rPr>
              <a:t>white</a:t>
            </a:r>
            <a:r>
              <a:rPr lang="it-IT" dirty="0">
                <a:solidFill>
                  <a:srgbClr val="0000C2"/>
                </a:solidFill>
                <a:latin typeface="CourierNewPSMT" charset="0"/>
              </a:rPr>
              <a:t>;</a:t>
            </a:r>
            <a:endParaRPr lang="it-IT" dirty="0">
              <a:solidFill>
                <a:srgbClr val="FB0007"/>
              </a:solidFill>
              <a:latin typeface="CourierNewPSMT" charset="0"/>
            </a:endParaRPr>
          </a:p>
          <a:p>
            <a:r>
              <a:rPr lang="it-IT" dirty="0">
                <a:solidFill>
                  <a:srgbClr val="FB0007"/>
                </a:solidFill>
                <a:latin typeface="CourierNewPSMT" charset="0"/>
              </a:rPr>
              <a:t>    text-</a:t>
            </a:r>
            <a:r>
              <a:rPr lang="it-IT" dirty="0" err="1">
                <a:solidFill>
                  <a:srgbClr val="FB0007"/>
                </a:solidFill>
                <a:latin typeface="CourierNewPSMT" charset="0"/>
              </a:rPr>
              <a:t>align</a:t>
            </a:r>
            <a:r>
              <a:rPr lang="it-IT" dirty="0">
                <a:solidFill>
                  <a:srgbClr val="0000C2"/>
                </a:solidFill>
                <a:latin typeface="CourierNewPSMT" charset="0"/>
              </a:rPr>
              <a:t>: center;</a:t>
            </a:r>
            <a:endParaRPr lang="it-IT" dirty="0">
              <a:solidFill>
                <a:srgbClr val="FB0007"/>
              </a:solidFill>
              <a:latin typeface="CourierNewPSMT" charset="0"/>
            </a:endParaRPr>
          </a:p>
          <a:p>
            <a:r>
              <a:rPr lang="is-IS" dirty="0">
                <a:solidFill>
                  <a:srgbClr val="FB0007"/>
                </a:solidFill>
                <a:latin typeface="CourierNewPSMT" charset="0"/>
              </a:rPr>
              <a:t>    padding</a:t>
            </a:r>
            <a:r>
              <a:rPr lang="is-IS" dirty="0">
                <a:solidFill>
                  <a:srgbClr val="0000C2"/>
                </a:solidFill>
                <a:latin typeface="CourierNewPSMT" charset="0"/>
              </a:rPr>
              <a:t>: 16px;</a:t>
            </a:r>
            <a:endParaRPr lang="is-IS" dirty="0">
              <a:solidFill>
                <a:srgbClr val="FB0007"/>
              </a:solidFill>
              <a:latin typeface="CourierNewPSMT" charset="0"/>
            </a:endParaRPr>
          </a:p>
          <a:p>
            <a:r>
              <a:rPr lang="en-US" dirty="0">
                <a:solidFill>
                  <a:srgbClr val="FB0007"/>
                </a:solidFill>
                <a:latin typeface="CourierNewPSMT" charset="0"/>
              </a:rPr>
              <a:t>    text-decoration</a:t>
            </a:r>
            <a:r>
              <a:rPr lang="en-US" dirty="0">
                <a:solidFill>
                  <a:srgbClr val="0000C2"/>
                </a:solidFill>
                <a:latin typeface="CourierNewPSMT" charset="0"/>
              </a:rPr>
              <a:t>: none;</a:t>
            </a:r>
            <a:endParaRPr lang="en-US" dirty="0">
              <a:solidFill>
                <a:srgbClr val="FB0007"/>
              </a:solidFill>
              <a:latin typeface="CourierNewPSMT" charset="0"/>
            </a:endParaRPr>
          </a:p>
          <a:p>
            <a:r>
              <a:rPr lang="en-US" dirty="0">
                <a:solidFill>
                  <a:srgbClr val="921A20"/>
                </a:solidFill>
                <a:latin typeface="CourierNewPSMT" charset="0"/>
              </a:rPr>
              <a:t>}</a:t>
            </a:r>
          </a:p>
          <a:p>
            <a:r>
              <a:rPr lang="en-US" dirty="0">
                <a:solidFill>
                  <a:srgbClr val="921A20"/>
                </a:solidFill>
                <a:latin typeface="CourierNewPSMT" charset="0"/>
              </a:rPr>
              <a:t>li </a:t>
            </a:r>
            <a:r>
              <a:rPr lang="en-US" dirty="0" err="1">
                <a:solidFill>
                  <a:srgbClr val="921A20"/>
                </a:solidFill>
                <a:latin typeface="CourierNewPSMT" charset="0"/>
              </a:rPr>
              <a:t>a:hover</a:t>
            </a:r>
            <a:r>
              <a:rPr lang="en-US" dirty="0">
                <a:solidFill>
                  <a:srgbClr val="921A20"/>
                </a:solidFill>
                <a:latin typeface="CourierNewPSMT" charset="0"/>
              </a:rPr>
              <a:t> {</a:t>
            </a:r>
            <a:endParaRPr lang="en-US" dirty="0">
              <a:solidFill>
                <a:srgbClr val="FB0007"/>
              </a:solidFill>
              <a:latin typeface="CourierNewPSMT" charset="0"/>
            </a:endParaRPr>
          </a:p>
          <a:p>
            <a:r>
              <a:rPr lang="en-US" dirty="0">
                <a:solidFill>
                  <a:srgbClr val="FB0007"/>
                </a:solidFill>
                <a:latin typeface="CourierNewPSMT" charset="0"/>
              </a:rPr>
              <a:t>    background-color</a:t>
            </a:r>
            <a:r>
              <a:rPr lang="en-US" dirty="0">
                <a:solidFill>
                  <a:srgbClr val="0000C2"/>
                </a:solidFill>
                <a:latin typeface="CourierNewPSMT" charset="0"/>
              </a:rPr>
              <a:t>: #111111;</a:t>
            </a:r>
            <a:endParaRPr lang="en-US" dirty="0">
              <a:solidFill>
                <a:srgbClr val="FB0007"/>
              </a:solidFill>
              <a:latin typeface="CourierNewPSMT" charset="0"/>
            </a:endParaRPr>
          </a:p>
          <a:p>
            <a:r>
              <a:rPr lang="en-US" dirty="0">
                <a:solidFill>
                  <a:srgbClr val="921A20"/>
                </a:solidFill>
                <a:latin typeface="CourierNewPSMT" charset="0"/>
              </a:rPr>
              <a:t>}</a:t>
            </a:r>
          </a:p>
          <a:p>
            <a:r>
              <a:rPr lang="en-US" dirty="0">
                <a:solidFill>
                  <a:srgbClr val="0000C2"/>
                </a:solidFill>
                <a:latin typeface="CourierNewPSMT" charset="0"/>
              </a:rPr>
              <a:t>&lt;</a:t>
            </a:r>
            <a:r>
              <a:rPr lang="en-US" dirty="0">
                <a:solidFill>
                  <a:srgbClr val="921A20"/>
                </a:solidFill>
                <a:latin typeface="CourierNewPSMT" charset="0"/>
              </a:rPr>
              <a:t>/style</a:t>
            </a:r>
            <a:r>
              <a:rPr lang="en-US" dirty="0">
                <a:solidFill>
                  <a:srgbClr val="0000C2"/>
                </a:solidFill>
                <a:latin typeface="CourierNewPSMT" charset="0"/>
              </a:rPr>
              <a:t>&gt;</a:t>
            </a:r>
            <a:endParaRPr lang="en-US" dirty="0"/>
          </a:p>
        </p:txBody>
      </p:sp>
    </p:spTree>
    <p:extLst>
      <p:ext uri="{BB962C8B-B14F-4D97-AF65-F5344CB8AC3E}">
        <p14:creationId xmlns:p14="http://schemas.microsoft.com/office/powerpoint/2010/main" val="177141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designing</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4708981"/>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Used to create interactive web pages</a:t>
            </a:r>
          </a:p>
          <a:p>
            <a:pPr marL="800100" lvl="1" indent="-342900">
              <a:buFont typeface="Arial" charset="0"/>
              <a:buChar char="•"/>
            </a:pPr>
            <a:r>
              <a:rPr lang="en-US" sz="2000" dirty="0"/>
              <a:t>The client can enter and send information. </a:t>
            </a:r>
          </a:p>
          <a:p>
            <a:pPr marL="800100" lvl="1" indent="-342900">
              <a:buFont typeface="Arial" charset="0"/>
              <a:buChar char="•"/>
            </a:pPr>
            <a:r>
              <a:rPr lang="en-US" sz="2000" dirty="0"/>
              <a:t>The information entered in a form is then submitted to a server where it is stored and processed. </a:t>
            </a:r>
          </a:p>
          <a:p>
            <a:pPr marL="800100" lvl="1" indent="-342900">
              <a:buFont typeface="Arial" charset="0"/>
              <a:buChar char="•"/>
            </a:pPr>
            <a:r>
              <a:rPr lang="en-US" sz="2000" dirty="0"/>
              <a:t>Following controls:</a:t>
            </a:r>
          </a:p>
          <a:p>
            <a:pPr marL="800100" lvl="1" indent="-342900">
              <a:buFont typeface="Arial" charset="0"/>
              <a:buChar char="•"/>
            </a:pPr>
            <a:r>
              <a:rPr lang="en-US" sz="2000" dirty="0"/>
              <a:t> &lt;FORM ...&gt; </a:t>
            </a:r>
          </a:p>
          <a:p>
            <a:pPr marL="800100" lvl="1" indent="-342900">
              <a:buFont typeface="Arial" charset="0"/>
              <a:buChar char="•"/>
            </a:pPr>
            <a:r>
              <a:rPr lang="en-US" sz="2000" dirty="0"/>
              <a:t>&lt;INPUT ...&gt; </a:t>
            </a:r>
          </a:p>
          <a:p>
            <a:pPr marL="800100" lvl="1" indent="-342900">
              <a:buFont typeface="Arial" charset="0"/>
              <a:buChar char="•"/>
            </a:pPr>
            <a:r>
              <a:rPr lang="en-US" sz="2000" dirty="0"/>
              <a:t>&lt;TEXTAREA ...&gt; </a:t>
            </a:r>
          </a:p>
          <a:p>
            <a:pPr marL="800100" lvl="1" indent="-342900">
              <a:buFont typeface="Arial" charset="0"/>
              <a:buChar char="•"/>
            </a:pPr>
            <a:r>
              <a:rPr lang="en-US" sz="2000" dirty="0"/>
              <a:t>&lt;SELECT ...&gt; </a:t>
            </a:r>
          </a:p>
          <a:p>
            <a:pPr marL="800100" lvl="1" indent="-342900">
              <a:buFont typeface="Arial" charset="0"/>
              <a:buChar char="•"/>
            </a:pPr>
            <a:r>
              <a:rPr lang="en-US" sz="2000" dirty="0"/>
              <a:t>&lt;OPTION ...&gt; </a:t>
            </a:r>
          </a:p>
          <a:p>
            <a:pPr marL="800100" lvl="1" indent="-342900">
              <a:buFont typeface="Arial" charset="0"/>
              <a:buChar char="•"/>
            </a:pPr>
            <a:r>
              <a:rPr lang="en-US" sz="2000" dirty="0"/>
              <a:t>&lt;BUTTON ...&gt; </a:t>
            </a:r>
          </a:p>
          <a:p>
            <a:pPr marL="800100" lvl="1" indent="-342900">
              <a:buFont typeface="Arial" charset="0"/>
              <a:buChar char="•"/>
            </a:pPr>
            <a:r>
              <a:rPr lang="en-US" sz="2000" dirty="0"/>
              <a:t>&lt;FIELDSET&gt; </a:t>
            </a:r>
          </a:p>
          <a:p>
            <a:pPr marL="800100" lvl="1" indent="-342900">
              <a:buFont typeface="Arial" charset="0"/>
              <a:buChar char="•"/>
            </a:pPr>
            <a:r>
              <a:rPr lang="en-US" sz="2000" dirty="0"/>
              <a:t>&lt;LEGEND ...&gt; </a:t>
            </a:r>
          </a:p>
          <a:p>
            <a:pPr marL="800100" lvl="1" indent="-342900">
              <a:buFont typeface="Arial" charset="0"/>
              <a:buChar char="•"/>
            </a:pPr>
            <a:endParaRPr lang="en-US" sz="2000" dirty="0"/>
          </a:p>
        </p:txBody>
      </p:sp>
    </p:spTree>
    <p:extLst>
      <p:ext uri="{BB962C8B-B14F-4D97-AF65-F5344CB8AC3E}">
        <p14:creationId xmlns:p14="http://schemas.microsoft.com/office/powerpoint/2010/main" val="427608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3477875"/>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create form on web page</a:t>
            </a:r>
          </a:p>
          <a:p>
            <a:pPr marL="800100" lvl="1" indent="-342900">
              <a:buFont typeface="Arial" charset="0"/>
              <a:buChar char="•"/>
            </a:pPr>
            <a:r>
              <a:rPr lang="en-US" sz="2000" dirty="0"/>
              <a:t>Properties:</a:t>
            </a:r>
          </a:p>
          <a:p>
            <a:pPr marL="800100" lvl="1" indent="-342900">
              <a:buFont typeface="Arial" charset="0"/>
              <a:buChar char="•"/>
            </a:pPr>
            <a:r>
              <a:rPr lang="en-US" sz="2000" dirty="0"/>
              <a:t>ACTION: URL of the server side program </a:t>
            </a:r>
          </a:p>
          <a:p>
            <a:pPr marL="800100" lvl="1" indent="-342900">
              <a:buFont typeface="Arial" charset="0"/>
              <a:buChar char="•"/>
            </a:pPr>
            <a:r>
              <a:rPr lang="en-US" sz="2000" dirty="0"/>
              <a:t>METHOD: how to transfer the data to the server side program </a:t>
            </a:r>
          </a:p>
          <a:p>
            <a:pPr marL="800100" lvl="1" indent="-342900">
              <a:buFont typeface="Arial" charset="0"/>
              <a:buChar char="•"/>
            </a:pPr>
            <a:r>
              <a:rPr lang="en-US" sz="2000" dirty="0"/>
              <a:t>NAME: name of this form </a:t>
            </a:r>
          </a:p>
          <a:p>
            <a:pPr marL="800100" lvl="1" indent="-342900">
              <a:buFont typeface="Arial" charset="0"/>
              <a:buChar char="•"/>
            </a:pPr>
            <a:r>
              <a:rPr lang="en-US" sz="2000" dirty="0"/>
              <a:t>ENCTYPE: what type of form this is</a:t>
            </a:r>
          </a:p>
          <a:p>
            <a:pPr marL="800100" lvl="1" indent="-342900">
              <a:buFont typeface="Arial" charset="0"/>
              <a:buChar char="•"/>
            </a:pPr>
            <a:r>
              <a:rPr lang="en-US" sz="2000" dirty="0"/>
              <a:t>TARGET: what frames to put the results in </a:t>
            </a:r>
          </a:p>
          <a:p>
            <a:pPr marL="800100" lvl="1" indent="-342900">
              <a:buFont typeface="Arial" charset="0"/>
              <a:buChar char="•"/>
            </a:pPr>
            <a:r>
              <a:rPr lang="en-US" sz="2000" dirty="0" err="1"/>
              <a:t>onsubmit</a:t>
            </a:r>
            <a:r>
              <a:rPr lang="en-US" sz="2000" dirty="0"/>
              <a:t>: script to run before the form is submitted </a:t>
            </a:r>
          </a:p>
          <a:p>
            <a:pPr marL="800100" lvl="1" indent="-342900">
              <a:buFont typeface="Arial" charset="0"/>
              <a:buChar char="•"/>
            </a:pPr>
            <a:r>
              <a:rPr lang="en-US" sz="2000" dirty="0" err="1"/>
              <a:t>onreset</a:t>
            </a:r>
            <a:r>
              <a:rPr lang="en-US" sz="2000" dirty="0"/>
              <a:t>: script to run before the form is reset</a:t>
            </a:r>
          </a:p>
          <a:p>
            <a:pPr marL="800100" lvl="1" indent="-342900">
              <a:buFont typeface="Arial" charset="0"/>
              <a:buChar char="•"/>
            </a:pPr>
            <a:endParaRPr lang="en-US" sz="2000" dirty="0"/>
          </a:p>
        </p:txBody>
      </p:sp>
    </p:spTree>
    <p:extLst>
      <p:ext uri="{BB962C8B-B14F-4D97-AF65-F5344CB8AC3E}">
        <p14:creationId xmlns:p14="http://schemas.microsoft.com/office/powerpoint/2010/main" val="11323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Input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378565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accept user’s data</a:t>
            </a:r>
          </a:p>
          <a:p>
            <a:pPr marL="800100" lvl="1" indent="-342900">
              <a:buFont typeface="Arial" charset="0"/>
              <a:buChar char="•"/>
            </a:pPr>
            <a:r>
              <a:rPr lang="en-US" sz="2000" dirty="0"/>
              <a:t>Properties:</a:t>
            </a:r>
          </a:p>
          <a:p>
            <a:pPr marL="800100" lvl="1" indent="-342900">
              <a:buFont typeface="Arial" charset="0"/>
              <a:buChar char="•"/>
            </a:pPr>
            <a:r>
              <a:rPr lang="en-US" sz="2000" dirty="0"/>
              <a:t>TYPE = TEXT | CHECKBOX | RADIO | PASSWORD | HIDDEN | SUBMIT | RESET | BUTTON | FILE | IMAGE</a:t>
            </a:r>
          </a:p>
          <a:p>
            <a:pPr marL="800100" lvl="1" indent="-342900">
              <a:buFont typeface="Arial" charset="0"/>
              <a:buChar char="•"/>
            </a:pPr>
            <a:r>
              <a:rPr lang="en-US" sz="2000" dirty="0"/>
              <a:t>Name</a:t>
            </a:r>
          </a:p>
          <a:p>
            <a:pPr marL="800100" lvl="1" indent="-342900">
              <a:buFont typeface="Arial" charset="0"/>
              <a:buChar char="•"/>
            </a:pPr>
            <a:r>
              <a:rPr lang="en-US" sz="2000" dirty="0"/>
              <a:t>Value</a:t>
            </a:r>
          </a:p>
          <a:p>
            <a:pPr marL="800100" lvl="1" indent="-342900">
              <a:buFont typeface="Arial" charset="0"/>
              <a:buChar char="•"/>
            </a:pPr>
            <a:r>
              <a:rPr lang="en-US" sz="2000" dirty="0"/>
              <a:t>Disabled</a:t>
            </a:r>
          </a:p>
          <a:p>
            <a:pPr marL="800100" lvl="1" indent="-342900">
              <a:buFont typeface="Arial" charset="0"/>
              <a:buChar char="•"/>
            </a:pPr>
            <a:r>
              <a:rPr lang="en-US" sz="2000" dirty="0"/>
              <a:t>Height</a:t>
            </a:r>
          </a:p>
          <a:p>
            <a:pPr marL="800100" lvl="1" indent="-342900">
              <a:buFont typeface="Arial" charset="0"/>
              <a:buChar char="•"/>
            </a:pPr>
            <a:r>
              <a:rPr lang="en-US" sz="2000" dirty="0"/>
              <a:t>Width</a:t>
            </a:r>
          </a:p>
          <a:p>
            <a:pPr marL="800100" lvl="1" indent="-342900">
              <a:buFont typeface="Arial" charset="0"/>
              <a:buChar char="•"/>
            </a:pPr>
            <a:r>
              <a:rPr lang="en-US" sz="2000" dirty="0" err="1"/>
              <a:t>Readonly</a:t>
            </a:r>
            <a:endParaRPr lang="en-US" sz="2000" dirty="0"/>
          </a:p>
          <a:p>
            <a:pPr marL="800100" lvl="1" indent="-342900">
              <a:buFont typeface="Arial" charset="0"/>
              <a:buChar char="•"/>
            </a:pPr>
            <a:endParaRPr lang="en-US" sz="2000" dirty="0"/>
          </a:p>
        </p:txBody>
      </p:sp>
    </p:spTree>
    <p:extLst>
      <p:ext uri="{BB962C8B-B14F-4D97-AF65-F5344CB8AC3E}">
        <p14:creationId xmlns:p14="http://schemas.microsoft.com/office/powerpoint/2010/main" val="173420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TextArea</a:t>
            </a:r>
            <a:r>
              <a:rPr lang="en-US" dirty="0"/>
              <a:t>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4401205"/>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accept data having multiple lines</a:t>
            </a:r>
          </a:p>
          <a:p>
            <a:pPr marL="800100" lvl="1" indent="-342900">
              <a:buFont typeface="Arial" charset="0"/>
              <a:buChar char="•"/>
            </a:pPr>
            <a:r>
              <a:rPr lang="en-US" sz="2000" dirty="0"/>
              <a:t>Properties:</a:t>
            </a:r>
          </a:p>
          <a:p>
            <a:pPr marL="800100" lvl="1" indent="-342900">
              <a:buFont typeface="Arial" charset="0"/>
              <a:buChar char="•"/>
            </a:pPr>
            <a:r>
              <a:rPr lang="en-US" sz="2000" dirty="0"/>
              <a:t>NAME: name of this form field </a:t>
            </a:r>
          </a:p>
          <a:p>
            <a:pPr marL="800100" lvl="1" indent="-342900">
              <a:buFont typeface="Arial" charset="0"/>
              <a:buChar char="•"/>
            </a:pPr>
            <a:r>
              <a:rPr lang="en-US" sz="2000" dirty="0"/>
              <a:t>COLS: how many characters wide </a:t>
            </a:r>
          </a:p>
          <a:p>
            <a:pPr marL="800100" lvl="1" indent="-342900">
              <a:buFont typeface="Arial" charset="0"/>
              <a:buChar char="•"/>
            </a:pPr>
            <a:r>
              <a:rPr lang="en-US" sz="2000" dirty="0"/>
              <a:t>ROWS: how many rows </a:t>
            </a:r>
          </a:p>
          <a:p>
            <a:pPr marL="800100" lvl="1" indent="-342900">
              <a:buFont typeface="Arial" charset="0"/>
              <a:buChar char="•"/>
            </a:pPr>
            <a:r>
              <a:rPr lang="en-US" sz="2000" dirty="0"/>
              <a:t>WRAP: how to wrap the text </a:t>
            </a:r>
          </a:p>
          <a:p>
            <a:pPr marL="800100" lvl="1" indent="-342900">
              <a:buFont typeface="Arial" charset="0"/>
              <a:buChar char="•"/>
            </a:pPr>
            <a:r>
              <a:rPr lang="en-US" sz="2000" dirty="0"/>
              <a:t>READONLY: don't let the user change the contents of the field</a:t>
            </a:r>
          </a:p>
          <a:p>
            <a:pPr marL="800100" lvl="1" indent="-342900">
              <a:buFont typeface="Arial" charset="0"/>
              <a:buChar char="•"/>
            </a:pPr>
            <a:r>
              <a:rPr lang="en-US" sz="2000" dirty="0"/>
              <a:t> DISABLED: don't let the user do anything with this field </a:t>
            </a:r>
          </a:p>
          <a:p>
            <a:pPr marL="800100" lvl="1" indent="-342900">
              <a:buFont typeface="Arial" charset="0"/>
              <a:buChar char="•"/>
            </a:pPr>
            <a:r>
              <a:rPr lang="en-US" sz="2000" dirty="0"/>
              <a:t>TABINDEX: tab order </a:t>
            </a:r>
          </a:p>
          <a:p>
            <a:pPr marL="800100" lvl="1" indent="-342900">
              <a:buFont typeface="Arial" charset="0"/>
              <a:buChar char="•"/>
            </a:pPr>
            <a:r>
              <a:rPr lang="en-US" sz="2000" dirty="0"/>
              <a:t>LANGUAGE: scripting language </a:t>
            </a:r>
          </a:p>
          <a:p>
            <a:pPr marL="800100" lvl="1" indent="-342900">
              <a:buFont typeface="Arial" charset="0"/>
              <a:buChar char="•"/>
            </a:pPr>
            <a:r>
              <a:rPr lang="en-US" sz="2000" dirty="0" err="1"/>
              <a:t>onChange</a:t>
            </a:r>
            <a:r>
              <a:rPr lang="en-US" sz="2000" dirty="0"/>
              <a:t>: Script to run when the user has changed the </a:t>
            </a:r>
            <a:r>
              <a:rPr lang="en-US" sz="2000" dirty="0" err="1"/>
              <a:t>textarea</a:t>
            </a:r>
            <a:r>
              <a:rPr lang="en-US" sz="2000" dirty="0"/>
              <a:t> </a:t>
            </a:r>
          </a:p>
          <a:p>
            <a:pPr marL="800100" lvl="1" indent="-342900">
              <a:buFont typeface="Arial" charset="0"/>
              <a:buChar char="•"/>
            </a:pPr>
            <a:r>
              <a:rPr lang="en-US" sz="2000" dirty="0" err="1"/>
              <a:t>onKeyPress</a:t>
            </a:r>
            <a:r>
              <a:rPr lang="en-US" sz="2000" dirty="0"/>
              <a:t>: script to run when a key is pressed</a:t>
            </a:r>
          </a:p>
          <a:p>
            <a:pPr marL="800100" lvl="1" indent="-342900">
              <a:buFont typeface="Arial" charset="0"/>
              <a:buChar char="•"/>
            </a:pPr>
            <a:endParaRPr lang="en-US" sz="2000" dirty="0"/>
          </a:p>
        </p:txBody>
      </p:sp>
    </p:spTree>
    <p:extLst>
      <p:ext uri="{BB962C8B-B14F-4D97-AF65-F5344CB8AC3E}">
        <p14:creationId xmlns:p14="http://schemas.microsoft.com/office/powerpoint/2010/main" val="17921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Select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378565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represent drop down menu or list box</a:t>
            </a:r>
          </a:p>
          <a:p>
            <a:pPr marL="800100" lvl="1" indent="-342900">
              <a:buFont typeface="Arial" charset="0"/>
              <a:buChar char="•"/>
            </a:pPr>
            <a:r>
              <a:rPr lang="en-US" sz="2000" dirty="0"/>
              <a:t>Properties:</a:t>
            </a:r>
          </a:p>
          <a:p>
            <a:pPr marL="800100" lvl="1" indent="-342900">
              <a:buFont typeface="Arial" charset="0"/>
              <a:buChar char="•"/>
            </a:pPr>
            <a:r>
              <a:rPr lang="en-US" sz="2000" dirty="0"/>
              <a:t>NAME: name of this form element </a:t>
            </a:r>
          </a:p>
          <a:p>
            <a:pPr marL="800100" lvl="1" indent="-342900">
              <a:buFont typeface="Arial" charset="0"/>
              <a:buChar char="•"/>
            </a:pPr>
            <a:r>
              <a:rPr lang="en-US" sz="2000" dirty="0"/>
              <a:t>MULTIPLE: allow more than one choice </a:t>
            </a:r>
          </a:p>
          <a:p>
            <a:pPr marL="800100" lvl="1" indent="-342900">
              <a:buFont typeface="Arial" charset="0"/>
              <a:buChar char="•"/>
            </a:pPr>
            <a:r>
              <a:rPr lang="en-US" sz="2000" dirty="0"/>
              <a:t>SIZE: how many options to show </a:t>
            </a:r>
          </a:p>
          <a:p>
            <a:pPr marL="800100" lvl="1" indent="-342900">
              <a:buFont typeface="Arial" charset="0"/>
              <a:buChar char="•"/>
            </a:pPr>
            <a:r>
              <a:rPr lang="en-US" sz="2000" dirty="0"/>
              <a:t>READONLY: don't let the user change the value of this field </a:t>
            </a:r>
          </a:p>
          <a:p>
            <a:pPr marL="800100" lvl="1" indent="-342900">
              <a:buFont typeface="Arial" charset="0"/>
              <a:buChar char="•"/>
            </a:pPr>
            <a:r>
              <a:rPr lang="en-US" sz="2000" dirty="0"/>
              <a:t>DISABLED: don't let the user do anything with this field</a:t>
            </a:r>
          </a:p>
          <a:p>
            <a:pPr marL="800100" lvl="1" indent="-342900">
              <a:buFont typeface="Arial" charset="0"/>
              <a:buChar char="•"/>
            </a:pPr>
            <a:r>
              <a:rPr lang="en-US" sz="2000" dirty="0"/>
              <a:t> LANGUAGE: scripting language to use </a:t>
            </a:r>
          </a:p>
          <a:p>
            <a:pPr marL="800100" lvl="1" indent="-342900">
              <a:buFont typeface="Arial" charset="0"/>
              <a:buChar char="•"/>
            </a:pPr>
            <a:r>
              <a:rPr lang="en-US" sz="2000" dirty="0" err="1"/>
              <a:t>onChange</a:t>
            </a:r>
            <a:r>
              <a:rPr lang="en-US" sz="2000" dirty="0"/>
              <a:t>: what to do when a new option is selected </a:t>
            </a:r>
          </a:p>
          <a:p>
            <a:pPr marL="800100" lvl="1" indent="-342900">
              <a:buFont typeface="Arial" charset="0"/>
              <a:buChar char="•"/>
            </a:pPr>
            <a:r>
              <a:rPr lang="en-US" sz="2000" dirty="0"/>
              <a:t>TABINDEX: tab order</a:t>
            </a:r>
          </a:p>
          <a:p>
            <a:pPr marL="800100" lvl="1" indent="-342900">
              <a:buFont typeface="Arial" charset="0"/>
              <a:buChar char="•"/>
            </a:pPr>
            <a:endParaRPr lang="en-US" sz="2000" dirty="0"/>
          </a:p>
        </p:txBody>
      </p:sp>
    </p:spTree>
    <p:extLst>
      <p:ext uri="{BB962C8B-B14F-4D97-AF65-F5344CB8AC3E}">
        <p14:creationId xmlns:p14="http://schemas.microsoft.com/office/powerpoint/2010/main" val="73121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a:t>HTML has evolved from other languages. </a:t>
            </a:r>
          </a:p>
          <a:p>
            <a:r>
              <a:rPr lang="en-US" sz="2200" dirty="0"/>
              <a:t>The first was General Markup Language from IBM - 1960s </a:t>
            </a:r>
          </a:p>
          <a:p>
            <a:r>
              <a:rPr lang="en-US" sz="2200" dirty="0"/>
              <a:t>GML became Standard Generalized Language in 1986. </a:t>
            </a:r>
          </a:p>
          <a:p>
            <a:r>
              <a:rPr lang="en-US" sz="2200" dirty="0"/>
              <a:t>HTML is a subset of SGML.</a:t>
            </a:r>
          </a:p>
          <a:p>
            <a:pPr marL="0" indent="0">
              <a:buNone/>
            </a:pPr>
            <a:endParaRPr lang="en-US" sz="2200" dirty="0"/>
          </a:p>
        </p:txBody>
      </p:sp>
      <p:sp>
        <p:nvSpPr>
          <p:cNvPr id="3" name="Title 2"/>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1473076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Option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193899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represent every item in the drop down menu or list box control</a:t>
            </a:r>
          </a:p>
          <a:p>
            <a:pPr marL="800100" lvl="1" indent="-342900">
              <a:buFont typeface="Arial" charset="0"/>
              <a:buChar char="•"/>
            </a:pPr>
            <a:r>
              <a:rPr lang="en-US" sz="2000" dirty="0"/>
              <a:t>Properties:</a:t>
            </a:r>
          </a:p>
          <a:p>
            <a:pPr marL="800100" lvl="1" indent="-342900">
              <a:buFont typeface="Arial" charset="0"/>
              <a:buChar char="•"/>
            </a:pPr>
            <a:r>
              <a:rPr lang="en-US" sz="2000" dirty="0"/>
              <a:t>VALUE: what's the value if this option is chosen</a:t>
            </a:r>
          </a:p>
          <a:p>
            <a:pPr marL="800100" lvl="1" indent="-342900">
              <a:buFont typeface="Arial" charset="0"/>
              <a:buChar char="•"/>
            </a:pPr>
            <a:r>
              <a:rPr lang="en-US" sz="2000" dirty="0"/>
              <a:t>SELECTED: this option is selected by default</a:t>
            </a:r>
          </a:p>
          <a:p>
            <a:pPr marL="800100" lvl="1" indent="-342900">
              <a:buFont typeface="Arial" charset="0"/>
              <a:buChar char="•"/>
            </a:pPr>
            <a:endParaRPr lang="en-US" sz="2000" dirty="0"/>
          </a:p>
        </p:txBody>
      </p:sp>
    </p:spTree>
    <p:extLst>
      <p:ext uri="{BB962C8B-B14F-4D97-AF65-F5344CB8AC3E}">
        <p14:creationId xmlns:p14="http://schemas.microsoft.com/office/powerpoint/2010/main" val="372119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Button control</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286232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To perform some action</a:t>
            </a:r>
          </a:p>
          <a:p>
            <a:pPr marL="800100" lvl="1" indent="-342900">
              <a:buFont typeface="Arial" charset="0"/>
              <a:buChar char="•"/>
            </a:pPr>
            <a:r>
              <a:rPr lang="en-US" sz="2000" dirty="0"/>
              <a:t>Properties:</a:t>
            </a:r>
          </a:p>
          <a:p>
            <a:pPr marL="800100" lvl="1" indent="-342900">
              <a:buFont typeface="Arial" charset="0"/>
              <a:buChar char="•"/>
            </a:pPr>
            <a:r>
              <a:rPr lang="en-US" sz="2000" dirty="0"/>
              <a:t>TYPE: what type of button is this </a:t>
            </a:r>
          </a:p>
          <a:p>
            <a:pPr marL="800100" lvl="1" indent="-342900">
              <a:buFont typeface="Arial" charset="0"/>
              <a:buChar char="•"/>
            </a:pPr>
            <a:r>
              <a:rPr lang="en-US" sz="2000" dirty="0"/>
              <a:t>onclick: script to run when the user clicks here </a:t>
            </a:r>
          </a:p>
          <a:p>
            <a:pPr marL="800100" lvl="1" indent="-342900">
              <a:buFont typeface="Arial" charset="0"/>
              <a:buChar char="•"/>
            </a:pPr>
            <a:r>
              <a:rPr lang="en-US" sz="2000" dirty="0"/>
              <a:t>NAME: name of this button element </a:t>
            </a:r>
          </a:p>
          <a:p>
            <a:pPr marL="800100" lvl="1" indent="-342900">
              <a:buFont typeface="Arial" charset="0"/>
              <a:buChar char="•"/>
            </a:pPr>
            <a:r>
              <a:rPr lang="en-US" sz="2000" dirty="0"/>
              <a:t>VALUE: the value sent with the form</a:t>
            </a:r>
          </a:p>
          <a:p>
            <a:pPr marL="800100" lvl="1" indent="-342900">
              <a:buFont typeface="Arial" charset="0"/>
              <a:buChar char="•"/>
            </a:pPr>
            <a:r>
              <a:rPr lang="en-US" sz="2000" dirty="0"/>
              <a:t>DISABLED: disable this button </a:t>
            </a:r>
          </a:p>
          <a:p>
            <a:pPr marL="800100" lvl="1" indent="-342900">
              <a:buFont typeface="Arial" charset="0"/>
              <a:buChar char="•"/>
            </a:pPr>
            <a:r>
              <a:rPr lang="en-US" sz="2000" dirty="0"/>
              <a:t>ACCESSKEY: shortcut</a:t>
            </a:r>
          </a:p>
        </p:txBody>
      </p:sp>
    </p:spTree>
    <p:extLst>
      <p:ext uri="{BB962C8B-B14F-4D97-AF65-F5344CB8AC3E}">
        <p14:creationId xmlns:p14="http://schemas.microsoft.com/office/powerpoint/2010/main" val="306400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Tags</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3785652"/>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Images</a:t>
            </a:r>
          </a:p>
          <a:p>
            <a:pPr marL="800100" lvl="1" indent="-342900">
              <a:buFont typeface="Arial" charset="0"/>
              <a:buChar char="•"/>
            </a:pPr>
            <a:r>
              <a:rPr lang="en-US" sz="2000" dirty="0"/>
              <a:t>&lt;</a:t>
            </a:r>
            <a:r>
              <a:rPr lang="en-US" sz="2000" dirty="0" err="1"/>
              <a:t>img</a:t>
            </a:r>
            <a:r>
              <a:rPr lang="en-US" sz="2000" dirty="0"/>
              <a:t>&gt;</a:t>
            </a:r>
          </a:p>
          <a:p>
            <a:pPr marL="800100" lvl="1" indent="-342900">
              <a:buFont typeface="Arial" charset="0"/>
              <a:buChar char="•"/>
            </a:pPr>
            <a:r>
              <a:rPr lang="en-US" sz="2000" dirty="0"/>
              <a:t>Properties</a:t>
            </a:r>
          </a:p>
          <a:p>
            <a:pPr marL="800100" lvl="1" indent="-342900">
              <a:buFont typeface="Arial" charset="0"/>
              <a:buChar char="•"/>
            </a:pPr>
            <a:r>
              <a:rPr lang="en-US" sz="2000" dirty="0"/>
              <a:t>Source</a:t>
            </a:r>
          </a:p>
          <a:p>
            <a:pPr marL="800100" lvl="1" indent="-342900">
              <a:buFont typeface="Arial" charset="0"/>
              <a:buChar char="•"/>
            </a:pPr>
            <a:r>
              <a:rPr lang="en-US" sz="2000" dirty="0"/>
              <a:t>Height </a:t>
            </a:r>
          </a:p>
          <a:p>
            <a:pPr marL="800100" lvl="1" indent="-342900">
              <a:buFont typeface="Arial" charset="0"/>
              <a:buChar char="•"/>
            </a:pPr>
            <a:r>
              <a:rPr lang="en-US" sz="2000" dirty="0"/>
              <a:t>Width</a:t>
            </a:r>
          </a:p>
          <a:p>
            <a:pPr marL="800100" lvl="1" indent="-342900">
              <a:buFont typeface="Arial" charset="0"/>
              <a:buChar char="•"/>
            </a:pPr>
            <a:r>
              <a:rPr lang="en-US" sz="2000" dirty="0"/>
              <a:t>Scrolling text on web page</a:t>
            </a:r>
          </a:p>
          <a:p>
            <a:pPr marL="800100" lvl="1" indent="-342900">
              <a:buFont typeface="Arial" charset="0"/>
              <a:buChar char="•"/>
            </a:pPr>
            <a:r>
              <a:rPr lang="en-US" sz="2000" dirty="0"/>
              <a:t>&lt;MARQUEE&gt;</a:t>
            </a:r>
          </a:p>
          <a:p>
            <a:pPr marL="800100" lvl="1" indent="-342900">
              <a:buFont typeface="Arial" charset="0"/>
              <a:buChar char="•"/>
            </a:pPr>
            <a:r>
              <a:rPr lang="en-US" sz="2000" dirty="0"/>
              <a:t>Properties:</a:t>
            </a:r>
          </a:p>
          <a:p>
            <a:pPr marL="800100" lvl="1" indent="-342900">
              <a:buFont typeface="Arial" charset="0"/>
              <a:buChar char="•"/>
            </a:pPr>
            <a:r>
              <a:rPr lang="en-US" sz="2000" dirty="0"/>
              <a:t>Direction</a:t>
            </a:r>
          </a:p>
          <a:p>
            <a:pPr marL="800100" lvl="1" indent="-342900">
              <a:buFont typeface="Arial" charset="0"/>
              <a:buChar char="•"/>
            </a:pPr>
            <a:r>
              <a:rPr lang="en-US" sz="2000" dirty="0"/>
              <a:t>Behavior</a:t>
            </a:r>
          </a:p>
        </p:txBody>
      </p:sp>
    </p:spTree>
    <p:extLst>
      <p:ext uri="{BB962C8B-B14F-4D97-AF65-F5344CB8AC3E}">
        <p14:creationId xmlns:p14="http://schemas.microsoft.com/office/powerpoint/2010/main" val="3685556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Navigation Tags</a:t>
            </a:r>
          </a:p>
        </p:txBody>
      </p:sp>
      <p:sp>
        <p:nvSpPr>
          <p:cNvPr id="7" name="TextBox 6">
            <a:extLst>
              <a:ext uri="{FF2B5EF4-FFF2-40B4-BE49-F238E27FC236}">
                <a16:creationId xmlns:a16="http://schemas.microsoft.com/office/drawing/2014/main" id="{2A87BBDE-5A5A-11B5-4E6B-596043181567}"/>
              </a:ext>
            </a:extLst>
          </p:cNvPr>
          <p:cNvSpPr txBox="1"/>
          <p:nvPr/>
        </p:nvSpPr>
        <p:spPr>
          <a:xfrm>
            <a:off x="251520" y="764704"/>
            <a:ext cx="8637014" cy="4401205"/>
          </a:xfrm>
          <a:prstGeom prst="rect">
            <a:avLst/>
          </a:prstGeom>
          <a:noFill/>
        </p:spPr>
        <p:txBody>
          <a:bodyPr wrap="square" rtlCol="0">
            <a:spAutoFit/>
          </a:bodyPr>
          <a:lstStyle/>
          <a:p>
            <a:endParaRPr lang="en-US" sz="2000" b="1" dirty="0"/>
          </a:p>
          <a:p>
            <a:pPr marL="800100" lvl="1" indent="-342900">
              <a:buFont typeface="Arial" charset="0"/>
              <a:buChar char="•"/>
            </a:pPr>
            <a:r>
              <a:rPr lang="en-US" sz="2000" dirty="0"/>
              <a:t>Links</a:t>
            </a:r>
          </a:p>
          <a:p>
            <a:pPr marL="800100" lvl="1" indent="-342900">
              <a:buFont typeface="Arial" charset="0"/>
              <a:buChar char="•"/>
            </a:pPr>
            <a:r>
              <a:rPr lang="en-US" sz="2000" dirty="0"/>
              <a:t>&lt;a&gt; tag</a:t>
            </a:r>
          </a:p>
          <a:p>
            <a:pPr marL="800100" lvl="1" indent="-342900">
              <a:buFont typeface="Arial" charset="0"/>
              <a:buChar char="•"/>
            </a:pPr>
            <a:r>
              <a:rPr lang="en-US" sz="2000" dirty="0"/>
              <a:t>Properties:</a:t>
            </a:r>
          </a:p>
          <a:p>
            <a:pPr marL="1257300" lvl="2" indent="-342900">
              <a:buFont typeface="Arial" charset="0"/>
              <a:buChar char="•"/>
            </a:pPr>
            <a:r>
              <a:rPr lang="en-US" sz="2000" dirty="0" err="1"/>
              <a:t>Href</a:t>
            </a:r>
            <a:r>
              <a:rPr lang="en-US" sz="2000" dirty="0"/>
              <a:t> – page to be linked</a:t>
            </a:r>
          </a:p>
          <a:p>
            <a:pPr marL="1257300" lvl="2" indent="-342900">
              <a:buFont typeface="Arial" charset="0"/>
              <a:buChar char="•"/>
            </a:pPr>
            <a:r>
              <a:rPr lang="en-US" sz="2000" dirty="0"/>
              <a:t>Name – for creating named links</a:t>
            </a:r>
          </a:p>
          <a:p>
            <a:pPr marL="1257300" lvl="2" indent="-342900">
              <a:buFont typeface="Arial" charset="0"/>
              <a:buChar char="•"/>
            </a:pPr>
            <a:r>
              <a:rPr lang="en-US" sz="2000" dirty="0"/>
              <a:t>Target – destination for the linked page to be displayed</a:t>
            </a:r>
          </a:p>
          <a:p>
            <a:pPr marL="1257300" lvl="2" indent="-342900">
              <a:buFont typeface="Arial" charset="0"/>
              <a:buChar char="•"/>
            </a:pPr>
            <a:r>
              <a:rPr lang="en-US" sz="2000" dirty="0"/>
              <a:t>TARGET = "_blank" | "_parent" | "_self" | "_top" | window name</a:t>
            </a:r>
          </a:p>
          <a:p>
            <a:pPr marL="1257300" lvl="2" indent="-342900">
              <a:buFont typeface="Arial" charset="0"/>
              <a:buChar char="•"/>
            </a:pPr>
            <a:r>
              <a:rPr lang="en-US" sz="2000" dirty="0"/>
              <a:t>Download : &lt;a </a:t>
            </a:r>
            <a:r>
              <a:rPr lang="en-US" sz="2000" dirty="0" err="1"/>
              <a:t>href</a:t>
            </a:r>
            <a:r>
              <a:rPr lang="en-US" sz="2000" dirty="0"/>
              <a:t>=“path to jpg” download&gt;&lt;</a:t>
            </a:r>
            <a:r>
              <a:rPr lang="en-US" sz="2000" dirty="0" err="1"/>
              <a:t>img</a:t>
            </a:r>
            <a:r>
              <a:rPr lang="en-US" sz="2000" dirty="0"/>
              <a:t>/&gt;&lt;/a&gt;</a:t>
            </a:r>
          </a:p>
          <a:p>
            <a:pPr marL="1257300" lvl="2" indent="-342900">
              <a:buFont typeface="Arial" charset="0"/>
              <a:buChar char="•"/>
            </a:pPr>
            <a:r>
              <a:rPr lang="en-US" sz="2000" dirty="0"/>
              <a:t> </a:t>
            </a:r>
            <a:r>
              <a:rPr lang="en-US" sz="2000" dirty="0" err="1"/>
              <a:t>a:hover</a:t>
            </a:r>
            <a:r>
              <a:rPr lang="en-US" sz="2000" dirty="0"/>
              <a:t> MUST come after </a:t>
            </a:r>
            <a:r>
              <a:rPr lang="en-US" sz="2000" dirty="0" err="1"/>
              <a:t>a:link</a:t>
            </a:r>
            <a:r>
              <a:rPr lang="en-US" sz="2000" dirty="0"/>
              <a:t> and </a:t>
            </a:r>
            <a:r>
              <a:rPr lang="en-US" sz="2000" dirty="0" err="1"/>
              <a:t>a:visited</a:t>
            </a:r>
            <a:r>
              <a:rPr lang="en-US" sz="2000" dirty="0"/>
              <a:t> in the CSS definition in order to be effective! </a:t>
            </a:r>
            <a:r>
              <a:rPr lang="en-US" sz="2000" dirty="0" err="1"/>
              <a:t>a:active</a:t>
            </a:r>
            <a:r>
              <a:rPr lang="en-US" sz="2000" dirty="0"/>
              <a:t> MUST come after </a:t>
            </a:r>
            <a:r>
              <a:rPr lang="en-US" sz="2000" dirty="0" err="1"/>
              <a:t>a:hover</a:t>
            </a:r>
            <a:r>
              <a:rPr lang="en-US" sz="2000" dirty="0"/>
              <a:t> in the CSS definition in order to be effective! Pseudo-class names are not case-sensitive.</a:t>
            </a:r>
          </a:p>
          <a:p>
            <a:pPr marL="800100" lvl="1" indent="-342900">
              <a:buFont typeface="Arial" charset="0"/>
              <a:buChar char="•"/>
            </a:pPr>
            <a:endParaRPr lang="en-US" sz="2000" dirty="0"/>
          </a:p>
        </p:txBody>
      </p:sp>
    </p:spTree>
    <p:extLst>
      <p:ext uri="{BB962C8B-B14F-4D97-AF65-F5344CB8AC3E}">
        <p14:creationId xmlns:p14="http://schemas.microsoft.com/office/powerpoint/2010/main" val="373172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068960"/>
            <a:ext cx="8820000" cy="728800"/>
          </a:xfrm>
        </p:spPr>
        <p:txBody>
          <a:bodyPr/>
          <a:lstStyle/>
          <a:p>
            <a:pPr marL="0" indent="0" algn="ctr">
              <a:buNone/>
            </a:pPr>
            <a:r>
              <a:rPr lang="en-IN" sz="4000" b="1" dirty="0"/>
              <a:t>THANK YOU</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5462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Structure</a:t>
            </a:r>
          </a:p>
        </p:txBody>
      </p:sp>
      <p:sp>
        <p:nvSpPr>
          <p:cNvPr id="7" name="Rectangle 6">
            <a:extLst>
              <a:ext uri="{FF2B5EF4-FFF2-40B4-BE49-F238E27FC236}">
                <a16:creationId xmlns:a16="http://schemas.microsoft.com/office/drawing/2014/main" id="{DCC8E182-3491-8FA4-E530-49FA40C1036A}"/>
              </a:ext>
            </a:extLst>
          </p:cNvPr>
          <p:cNvSpPr/>
          <p:nvPr/>
        </p:nvSpPr>
        <p:spPr bwMode="auto">
          <a:xfrm>
            <a:off x="2667000" y="1752600"/>
            <a:ext cx="3429000" cy="4572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Page Header</a:t>
            </a:r>
          </a:p>
        </p:txBody>
      </p:sp>
      <p:sp>
        <p:nvSpPr>
          <p:cNvPr id="8" name="Rectangle 7">
            <a:extLst>
              <a:ext uri="{FF2B5EF4-FFF2-40B4-BE49-F238E27FC236}">
                <a16:creationId xmlns:a16="http://schemas.microsoft.com/office/drawing/2014/main" id="{7A763AD7-DD53-7C4F-8FEA-85749B16923A}"/>
              </a:ext>
            </a:extLst>
          </p:cNvPr>
          <p:cNvSpPr/>
          <p:nvPr/>
        </p:nvSpPr>
        <p:spPr bwMode="auto">
          <a:xfrm>
            <a:off x="2667000" y="2286000"/>
            <a:ext cx="3429000" cy="14478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Page Body</a:t>
            </a:r>
          </a:p>
        </p:txBody>
      </p:sp>
      <p:sp>
        <p:nvSpPr>
          <p:cNvPr id="9" name="Rectangle 8">
            <a:extLst>
              <a:ext uri="{FF2B5EF4-FFF2-40B4-BE49-F238E27FC236}">
                <a16:creationId xmlns:a16="http://schemas.microsoft.com/office/drawing/2014/main" id="{C02EDE5C-2830-8C63-F258-A25849358A3F}"/>
              </a:ext>
            </a:extLst>
          </p:cNvPr>
          <p:cNvSpPr/>
          <p:nvPr/>
        </p:nvSpPr>
        <p:spPr bwMode="auto">
          <a:xfrm>
            <a:off x="2667000" y="3810000"/>
            <a:ext cx="3429000" cy="6096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Page footer</a:t>
            </a:r>
          </a:p>
        </p:txBody>
      </p:sp>
    </p:spTree>
    <p:extLst>
      <p:ext uri="{BB962C8B-B14F-4D97-AF65-F5344CB8AC3E}">
        <p14:creationId xmlns:p14="http://schemas.microsoft.com/office/powerpoint/2010/main" val="101782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&lt;html&gt;</a:t>
            </a:r>
          </a:p>
          <a:p>
            <a:r>
              <a:rPr lang="en-US" sz="2000" dirty="0"/>
              <a:t>&lt;head&gt;</a:t>
            </a:r>
          </a:p>
          <a:p>
            <a:r>
              <a:rPr lang="en-US" sz="2000" dirty="0"/>
              <a:t>&lt;title&gt;</a:t>
            </a:r>
          </a:p>
          <a:p>
            <a:r>
              <a:rPr lang="en-US" sz="2000" dirty="0"/>
              <a:t>&lt;body&gt;</a:t>
            </a:r>
          </a:p>
          <a:p>
            <a:r>
              <a:rPr lang="en-US" sz="2000" dirty="0" err="1"/>
              <a:t>Bgcolor</a:t>
            </a:r>
            <a:r>
              <a:rPr lang="en-US" sz="2000" dirty="0"/>
              <a:t> – color to be set for background of web page</a:t>
            </a:r>
          </a:p>
          <a:p>
            <a:r>
              <a:rPr lang="en-US" sz="2000" dirty="0"/>
              <a:t>Background – image to be set for background of web page</a:t>
            </a:r>
          </a:p>
          <a:p>
            <a:r>
              <a:rPr lang="en-US" sz="2000" dirty="0"/>
              <a:t>&lt;footer&gt;</a:t>
            </a:r>
          </a:p>
        </p:txBody>
      </p:sp>
      <p:sp>
        <p:nvSpPr>
          <p:cNvPr id="3" name="Title 2"/>
          <p:cNvSpPr>
            <a:spLocks noGrp="1"/>
          </p:cNvSpPr>
          <p:nvPr>
            <p:ph type="title"/>
          </p:nvPr>
        </p:nvSpPr>
        <p:spPr/>
        <p:txBody>
          <a:bodyPr/>
          <a:lstStyle/>
          <a:p>
            <a:r>
              <a:rPr lang="en-US" dirty="0"/>
              <a:t>Document Structure Tags</a:t>
            </a:r>
          </a:p>
        </p:txBody>
      </p:sp>
    </p:spTree>
    <p:extLst>
      <p:ext uri="{BB962C8B-B14F-4D97-AF65-F5344CB8AC3E}">
        <p14:creationId xmlns:p14="http://schemas.microsoft.com/office/powerpoint/2010/main" val="1980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&lt;title&gt;</a:t>
            </a:r>
          </a:p>
          <a:p>
            <a:r>
              <a:rPr lang="en-US" sz="2000" dirty="0"/>
              <a:t>&lt;style&gt;</a:t>
            </a:r>
          </a:p>
          <a:p>
            <a:r>
              <a:rPr lang="en-US" sz="2000" dirty="0"/>
              <a:t>&lt;meta&gt; </a:t>
            </a:r>
          </a:p>
          <a:p>
            <a:r>
              <a:rPr lang="en-US" sz="2000" dirty="0"/>
              <a:t>&lt;script&gt;</a:t>
            </a:r>
          </a:p>
          <a:p>
            <a:r>
              <a:rPr lang="en-US" sz="2000" dirty="0"/>
              <a:t>&lt;base&gt;</a:t>
            </a:r>
          </a:p>
          <a:p>
            <a:r>
              <a:rPr lang="en-US" sz="2000" dirty="0"/>
              <a:t>&lt;link&gt;</a:t>
            </a:r>
          </a:p>
          <a:p>
            <a:pPr lvl="1"/>
            <a:r>
              <a:rPr lang="en-US" sz="1800" dirty="0" err="1"/>
              <a:t>rel</a:t>
            </a:r>
            <a:endParaRPr lang="en-US" sz="1800" dirty="0"/>
          </a:p>
          <a:p>
            <a:pPr lvl="1"/>
            <a:r>
              <a:rPr lang="en-US" sz="1800" dirty="0" err="1"/>
              <a:t>href</a:t>
            </a:r>
            <a:endParaRPr lang="en-US" sz="1800" dirty="0"/>
          </a:p>
          <a:p>
            <a:pPr lvl="1"/>
            <a:r>
              <a:rPr lang="en-US" sz="1800" dirty="0"/>
              <a:t>type</a:t>
            </a:r>
          </a:p>
        </p:txBody>
      </p:sp>
      <p:sp>
        <p:nvSpPr>
          <p:cNvPr id="3" name="Title 2"/>
          <p:cNvSpPr>
            <a:spLocks noGrp="1"/>
          </p:cNvSpPr>
          <p:nvPr>
            <p:ph type="title"/>
          </p:nvPr>
        </p:nvSpPr>
        <p:spPr/>
        <p:txBody>
          <a:bodyPr/>
          <a:lstStyle/>
          <a:p>
            <a:r>
              <a:rPr lang="en-US" dirty="0"/>
              <a:t>Head Tag</a:t>
            </a:r>
          </a:p>
        </p:txBody>
      </p:sp>
    </p:spTree>
    <p:extLst>
      <p:ext uri="{BB962C8B-B14F-4D97-AF65-F5344CB8AC3E}">
        <p14:creationId xmlns:p14="http://schemas.microsoft.com/office/powerpoint/2010/main" val="25204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Element is used to specify which character set is used, page description, keywords, author, and other metadata.</a:t>
            </a:r>
          </a:p>
          <a:p>
            <a:r>
              <a:rPr lang="en-US" sz="2000" dirty="0"/>
              <a:t>Metadata is used by browsers (how to display content), by search engines (keywords), and other web services.</a:t>
            </a:r>
          </a:p>
          <a:p>
            <a:r>
              <a:rPr lang="en-US" sz="2000" dirty="0"/>
              <a:t>Provides metadata about the HTML document. Metadata will not be displayed on the page, but will be machine </a:t>
            </a:r>
            <a:r>
              <a:rPr lang="en-US" sz="2000" dirty="0" err="1"/>
              <a:t>parsable</a:t>
            </a:r>
            <a:r>
              <a:rPr lang="en-US" sz="2000" dirty="0"/>
              <a:t>.</a:t>
            </a:r>
          </a:p>
          <a:p>
            <a:r>
              <a:rPr lang="en-US" sz="2000" dirty="0"/>
              <a:t>HTML5 introduced a method to let web designers take control over the viewport (the user's visible area of a web page), through the &lt;meta&gt; tag (See "Setting The Viewport" example below).</a:t>
            </a:r>
          </a:p>
          <a:p>
            <a:r>
              <a:rPr lang="en-US" sz="2000" dirty="0"/>
              <a:t>&lt;meta&gt; tags always go inside the &lt;head&gt; element.</a:t>
            </a:r>
          </a:p>
          <a:p>
            <a:r>
              <a:rPr lang="en-US" sz="2000" dirty="0"/>
              <a:t>Metadata is always passed as name/value pairs.</a:t>
            </a:r>
          </a:p>
          <a:p>
            <a:r>
              <a:rPr lang="en-US" sz="2000" dirty="0"/>
              <a:t>The content attribute MUST be defined if the name or the http-</a:t>
            </a:r>
            <a:r>
              <a:rPr lang="en-US" sz="2000" dirty="0" err="1"/>
              <a:t>equiv</a:t>
            </a:r>
            <a:r>
              <a:rPr lang="en-US" sz="2000" dirty="0"/>
              <a:t> attribute is defined. If none of these are defined, the content attribute CANNOT be defined.</a:t>
            </a:r>
          </a:p>
        </p:txBody>
      </p:sp>
      <p:sp>
        <p:nvSpPr>
          <p:cNvPr id="3" name="Title 2"/>
          <p:cNvSpPr>
            <a:spLocks noGrp="1"/>
          </p:cNvSpPr>
          <p:nvPr>
            <p:ph type="title"/>
          </p:nvPr>
        </p:nvSpPr>
        <p:spPr/>
        <p:txBody>
          <a:bodyPr/>
          <a:lstStyle/>
          <a:p>
            <a:r>
              <a:rPr lang="en-US" dirty="0"/>
              <a:t>&lt;META&gt; Element</a:t>
            </a:r>
          </a:p>
        </p:txBody>
      </p:sp>
    </p:spTree>
    <p:extLst>
      <p:ext uri="{BB962C8B-B14F-4D97-AF65-F5344CB8AC3E}">
        <p14:creationId xmlns:p14="http://schemas.microsoft.com/office/powerpoint/2010/main" val="350325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&lt;meta charset="UTF-8"&gt;</a:t>
            </a:r>
          </a:p>
          <a:p>
            <a:r>
              <a:rPr lang="en-US" sz="2000" dirty="0"/>
              <a:t>&lt;meta name="keywords" content="HTML, CSS, XML, JavaScript"&gt;</a:t>
            </a:r>
          </a:p>
          <a:p>
            <a:r>
              <a:rPr lang="en-US" sz="2000" dirty="0"/>
              <a:t>&lt;meta name="author" content="John Doe"&gt;</a:t>
            </a:r>
          </a:p>
          <a:p>
            <a:r>
              <a:rPr lang="en-US" sz="2000" dirty="0"/>
              <a:t>&lt;meta name="description" content="Free Web tutorials"&gt;</a:t>
            </a:r>
          </a:p>
          <a:p>
            <a:r>
              <a:rPr lang="en-US" sz="2000" dirty="0"/>
              <a:t>&lt;meta http-</a:t>
            </a:r>
            <a:r>
              <a:rPr lang="en-US" sz="2000" dirty="0" err="1"/>
              <a:t>equiv</a:t>
            </a:r>
            <a:r>
              <a:rPr lang="en-US" sz="2000" dirty="0"/>
              <a:t>="refresh" content="30"&gt;</a:t>
            </a:r>
          </a:p>
          <a:p>
            <a:r>
              <a:rPr lang="en-US" sz="2000" dirty="0"/>
              <a:t>&lt;meta name="viewport" content="width=device-width, initial-scale=1.0"&gt;</a:t>
            </a:r>
          </a:p>
        </p:txBody>
      </p:sp>
      <p:sp>
        <p:nvSpPr>
          <p:cNvPr id="3" name="Title 2"/>
          <p:cNvSpPr>
            <a:spLocks noGrp="1"/>
          </p:cNvSpPr>
          <p:nvPr>
            <p:ph type="title"/>
          </p:nvPr>
        </p:nvSpPr>
        <p:spPr/>
        <p:txBody>
          <a:bodyPr/>
          <a:lstStyle/>
          <a:p>
            <a:r>
              <a:rPr lang="en-US" dirty="0"/>
              <a:t>&lt;META&gt; Element</a:t>
            </a:r>
          </a:p>
        </p:txBody>
      </p:sp>
    </p:spTree>
    <p:extLst>
      <p:ext uri="{BB962C8B-B14F-4D97-AF65-F5344CB8AC3E}">
        <p14:creationId xmlns:p14="http://schemas.microsoft.com/office/powerpoint/2010/main" val="282733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Formatting Tags</a:t>
            </a:r>
          </a:p>
        </p:txBody>
      </p:sp>
      <p:sp>
        <p:nvSpPr>
          <p:cNvPr id="7" name="Rectangle 6"/>
          <p:cNvSpPr/>
          <p:nvPr/>
        </p:nvSpPr>
        <p:spPr>
          <a:xfrm>
            <a:off x="449108" y="620688"/>
            <a:ext cx="7363252" cy="4462760"/>
          </a:xfrm>
          <a:prstGeom prst="rect">
            <a:avLst/>
          </a:prstGeom>
        </p:spPr>
        <p:txBody>
          <a:bodyPr>
            <a:spAutoFit/>
          </a:bodyPr>
          <a:lstStyle/>
          <a:p>
            <a:pPr marL="342900" indent="-342900" fontAlgn="base">
              <a:spcBef>
                <a:spcPct val="20000"/>
              </a:spcBef>
              <a:spcAft>
                <a:spcPct val="0"/>
              </a:spcAft>
              <a:buFont typeface="Arial" pitchFamily="34" charset="0"/>
              <a:buChar char="•"/>
            </a:pPr>
            <a:r>
              <a:rPr lang="en-US" sz="2000" dirty="0"/>
              <a:t>&lt;BR&gt; ,&lt;HR&gt; </a:t>
            </a:r>
          </a:p>
          <a:p>
            <a:pPr marL="342900" indent="-342900" fontAlgn="base">
              <a:spcBef>
                <a:spcPct val="20000"/>
              </a:spcBef>
              <a:spcAft>
                <a:spcPct val="0"/>
              </a:spcAft>
              <a:buFont typeface="Arial" pitchFamily="34" charset="0"/>
              <a:buChar char="•"/>
            </a:pPr>
            <a:r>
              <a:rPr lang="en-US" sz="2000" dirty="0"/>
              <a:t> &lt;P&gt; </a:t>
            </a:r>
          </a:p>
          <a:p>
            <a:pPr marL="342900" indent="-342900" fontAlgn="base">
              <a:spcBef>
                <a:spcPct val="20000"/>
              </a:spcBef>
              <a:spcAft>
                <a:spcPct val="0"/>
              </a:spcAft>
              <a:buFont typeface="Arial" pitchFamily="34" charset="0"/>
              <a:buChar char="•"/>
            </a:pPr>
            <a:r>
              <a:rPr lang="en-US" sz="2000" dirty="0"/>
              <a:t>&lt;B&gt; , &lt;I&gt;  ,&lt;U&gt; </a:t>
            </a:r>
          </a:p>
          <a:p>
            <a:pPr marL="342900" indent="-342900" fontAlgn="base">
              <a:spcBef>
                <a:spcPct val="20000"/>
              </a:spcBef>
              <a:spcAft>
                <a:spcPct val="0"/>
              </a:spcAft>
              <a:buFont typeface="Arial" pitchFamily="34" charset="0"/>
              <a:buChar char="•"/>
            </a:pPr>
            <a:r>
              <a:rPr lang="en-US" sz="2000" dirty="0"/>
              <a:t>&lt;PRE&gt;</a:t>
            </a:r>
          </a:p>
          <a:p>
            <a:pPr marL="342900" indent="-342900" fontAlgn="base">
              <a:spcBef>
                <a:spcPct val="20000"/>
              </a:spcBef>
              <a:spcAft>
                <a:spcPct val="0"/>
              </a:spcAft>
              <a:buFont typeface="Arial" pitchFamily="34" charset="0"/>
              <a:buChar char="•"/>
            </a:pPr>
            <a:r>
              <a:rPr lang="en-US" sz="2000" dirty="0"/>
              <a:t>&lt;DIV&gt;</a:t>
            </a:r>
          </a:p>
          <a:p>
            <a:pPr marL="342900" indent="-342900" fontAlgn="base">
              <a:spcBef>
                <a:spcPct val="20000"/>
              </a:spcBef>
              <a:spcAft>
                <a:spcPct val="0"/>
              </a:spcAft>
              <a:buFont typeface="Arial" pitchFamily="34" charset="0"/>
              <a:buChar char="•"/>
            </a:pPr>
            <a:r>
              <a:rPr lang="en-US" sz="2000" dirty="0"/>
              <a:t>&lt;FONT&gt; (obsolete- Style should be used instead)</a:t>
            </a:r>
          </a:p>
          <a:p>
            <a:pPr marL="342900" indent="-342900" fontAlgn="base">
              <a:spcBef>
                <a:spcPct val="20000"/>
              </a:spcBef>
              <a:spcAft>
                <a:spcPct val="0"/>
              </a:spcAft>
              <a:buFont typeface="Arial" pitchFamily="34" charset="0"/>
              <a:buChar char="•"/>
            </a:pPr>
            <a:r>
              <a:rPr lang="en-US" sz="2000" dirty="0"/>
              <a:t>&lt;H1&gt; TO &lt;H6&gt;</a:t>
            </a:r>
          </a:p>
          <a:p>
            <a:pPr marL="342900" indent="-342900" fontAlgn="base">
              <a:spcBef>
                <a:spcPct val="20000"/>
              </a:spcBef>
              <a:spcAft>
                <a:spcPct val="0"/>
              </a:spcAft>
              <a:buFont typeface="Arial" pitchFamily="34" charset="0"/>
              <a:buChar char="•"/>
            </a:pPr>
            <a:r>
              <a:rPr lang="en-US" sz="2000" dirty="0"/>
              <a:t>&lt;CENTER&gt;</a:t>
            </a:r>
          </a:p>
          <a:p>
            <a:pPr marL="342900" indent="-342900" fontAlgn="base">
              <a:spcBef>
                <a:spcPct val="20000"/>
              </a:spcBef>
              <a:spcAft>
                <a:spcPct val="0"/>
              </a:spcAft>
              <a:buFont typeface="Arial" pitchFamily="34" charset="0"/>
              <a:buChar char="•"/>
            </a:pPr>
            <a:r>
              <a:rPr lang="en-US" sz="2000" dirty="0"/>
              <a:t>&lt;sub&gt;</a:t>
            </a:r>
          </a:p>
          <a:p>
            <a:pPr marL="342900" indent="-342900" fontAlgn="base">
              <a:spcBef>
                <a:spcPct val="20000"/>
              </a:spcBef>
              <a:spcAft>
                <a:spcPct val="0"/>
              </a:spcAft>
              <a:buFont typeface="Arial" pitchFamily="34" charset="0"/>
              <a:buChar char="•"/>
            </a:pPr>
            <a:r>
              <a:rPr lang="en-US" sz="2000" dirty="0"/>
              <a:t>&lt;sup&gt;</a:t>
            </a:r>
          </a:p>
          <a:p>
            <a:pPr marL="342900" indent="-342900" fontAlgn="base">
              <a:spcBef>
                <a:spcPct val="20000"/>
              </a:spcBef>
              <a:spcAft>
                <a:spcPct val="0"/>
              </a:spcAft>
              <a:buFont typeface="Arial" pitchFamily="34" charset="0"/>
              <a:buChar char="•"/>
            </a:pPr>
            <a:r>
              <a:rPr lang="en-US" sz="2000" dirty="0"/>
              <a:t>&lt;small&gt;</a:t>
            </a:r>
          </a:p>
          <a:p>
            <a:pPr marL="342900" indent="-342900" fontAlgn="base">
              <a:spcBef>
                <a:spcPct val="20000"/>
              </a:spcBef>
              <a:spcAft>
                <a:spcPct val="0"/>
              </a:spcAft>
              <a:buFont typeface="Arial" pitchFamily="34" charset="0"/>
              <a:buChar char="•"/>
            </a:pPr>
            <a:r>
              <a:rPr lang="en-US" sz="2000" dirty="0"/>
              <a:t>&lt;big&gt;</a:t>
            </a:r>
          </a:p>
        </p:txBody>
      </p:sp>
    </p:spTree>
    <p:extLst>
      <p:ext uri="{BB962C8B-B14F-4D97-AF65-F5344CB8AC3E}">
        <p14:creationId xmlns:p14="http://schemas.microsoft.com/office/powerpoint/2010/main" val="394884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Some characters are reserved in HTML.</a:t>
            </a:r>
          </a:p>
          <a:p>
            <a:r>
              <a:rPr lang="en-US" sz="2000" dirty="0"/>
              <a:t>If you use the less than (&lt;) or greater than (&gt;) signs in your text, the browser might mix them with tags.</a:t>
            </a:r>
          </a:p>
          <a:p>
            <a:r>
              <a:rPr lang="en-US" sz="2000" dirty="0"/>
              <a:t>Character entities are used to display reserved characters in HTML. A character entity looks like this:</a:t>
            </a:r>
            <a:br>
              <a:rPr lang="en-US" sz="2000" dirty="0"/>
            </a:br>
            <a:r>
              <a:rPr lang="en-US" sz="2000" dirty="0"/>
              <a:t>	&amp;</a:t>
            </a:r>
            <a:r>
              <a:rPr lang="en-US" sz="2000" dirty="0" err="1"/>
              <a:t>entity_name</a:t>
            </a:r>
            <a:r>
              <a:rPr lang="en-US" sz="2000" dirty="0"/>
              <a:t>;</a:t>
            </a:r>
            <a:br>
              <a:rPr lang="en-US" sz="2000" dirty="0"/>
            </a:br>
            <a:r>
              <a:rPr lang="en-US" sz="2000" dirty="0"/>
              <a:t>	OR</a:t>
            </a:r>
            <a:br>
              <a:rPr lang="en-US" sz="2000" dirty="0"/>
            </a:br>
            <a:r>
              <a:rPr lang="en-US" sz="2000" dirty="0"/>
              <a:t>	&amp;#</a:t>
            </a:r>
            <a:r>
              <a:rPr lang="en-US" sz="2000" dirty="0" err="1"/>
              <a:t>entity_number</a:t>
            </a:r>
            <a:r>
              <a:rPr lang="en-US" sz="2000" dirty="0"/>
              <a:t>;</a:t>
            </a:r>
          </a:p>
          <a:p>
            <a:r>
              <a:rPr lang="en-US" sz="2000" dirty="0"/>
              <a:t>To display a less than sign (&lt;) we must write: &amp;</a:t>
            </a:r>
            <a:r>
              <a:rPr lang="en-US" sz="2000" dirty="0" err="1"/>
              <a:t>lt</a:t>
            </a:r>
            <a:r>
              <a:rPr lang="en-US" sz="2000" dirty="0"/>
              <a:t>; or &amp;#60;</a:t>
            </a:r>
          </a:p>
        </p:txBody>
      </p:sp>
      <p:sp>
        <p:nvSpPr>
          <p:cNvPr id="3" name="Title 2"/>
          <p:cNvSpPr>
            <a:spLocks noGrp="1"/>
          </p:cNvSpPr>
          <p:nvPr>
            <p:ph type="title"/>
          </p:nvPr>
        </p:nvSpPr>
        <p:spPr/>
        <p:txBody>
          <a:bodyPr/>
          <a:lstStyle/>
          <a:p>
            <a:r>
              <a:rPr lang="en-US" dirty="0"/>
              <a:t>HTML Entities</a:t>
            </a:r>
          </a:p>
        </p:txBody>
      </p:sp>
    </p:spTree>
    <p:extLst>
      <p:ext uri="{BB962C8B-B14F-4D97-AF65-F5344CB8AC3E}">
        <p14:creationId xmlns:p14="http://schemas.microsoft.com/office/powerpoint/2010/main" val="912153123"/>
      </p:ext>
    </p:extLst>
  </p:cSld>
  <p:clrMapOvr>
    <a:masterClrMapping/>
  </p:clrMapOvr>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10938</TotalTime>
  <Words>2283</Words>
  <Application>Microsoft Macintosh PowerPoint</Application>
  <PresentationFormat>On-screen Show (4:3)</PresentationFormat>
  <Paragraphs>297</Paragraphs>
  <Slides>24</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CourierNewPSMT</vt:lpstr>
      <vt:lpstr>Tahoma</vt:lpstr>
      <vt:lpstr>Verdana</vt:lpstr>
      <vt:lpstr>2_CT-Master</vt:lpstr>
      <vt:lpstr>3_CT-Master</vt:lpstr>
      <vt:lpstr>HTML Basic</vt:lpstr>
      <vt:lpstr>Background</vt:lpstr>
      <vt:lpstr>Structure</vt:lpstr>
      <vt:lpstr>Document Structure Tags</vt:lpstr>
      <vt:lpstr>Head Tag</vt:lpstr>
      <vt:lpstr>&lt;META&gt; Element</vt:lpstr>
      <vt:lpstr>&lt;META&gt; Element</vt:lpstr>
      <vt:lpstr>Formatting Tags</vt:lpstr>
      <vt:lpstr>HTML Entities</vt:lpstr>
      <vt:lpstr>Quotation Tags</vt:lpstr>
      <vt:lpstr>Code Tags</vt:lpstr>
      <vt:lpstr>Table</vt:lpstr>
      <vt:lpstr>List</vt:lpstr>
      <vt:lpstr>Horizontal List</vt:lpstr>
      <vt:lpstr>Form designing</vt:lpstr>
      <vt:lpstr>Form control</vt:lpstr>
      <vt:lpstr>Input control</vt:lpstr>
      <vt:lpstr>TextArea control</vt:lpstr>
      <vt:lpstr>Select control</vt:lpstr>
      <vt:lpstr>Option control</vt:lpstr>
      <vt:lpstr>Button control</vt:lpstr>
      <vt:lpstr>Other Tags</vt:lpstr>
      <vt:lpstr>Navigation Tags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430</cp:revision>
  <dcterms:created xsi:type="dcterms:W3CDTF">2012-01-30T11:39:54Z</dcterms:created>
  <dcterms:modified xsi:type="dcterms:W3CDTF">2022-08-22T15:37:39Z</dcterms:modified>
</cp:coreProperties>
</file>