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36"/>
  </p:notesMasterIdLst>
  <p:sldIdLst>
    <p:sldId id="256" r:id="rId3"/>
    <p:sldId id="321" r:id="rId4"/>
    <p:sldId id="324" r:id="rId5"/>
    <p:sldId id="341" r:id="rId6"/>
    <p:sldId id="370" r:id="rId7"/>
    <p:sldId id="327" r:id="rId8"/>
    <p:sldId id="325" r:id="rId9"/>
    <p:sldId id="326" r:id="rId10"/>
    <p:sldId id="342" r:id="rId11"/>
    <p:sldId id="343" r:id="rId12"/>
    <p:sldId id="270" r:id="rId13"/>
    <p:sldId id="272" r:id="rId14"/>
    <p:sldId id="274" r:id="rId15"/>
    <p:sldId id="275" r:id="rId16"/>
    <p:sldId id="371" r:id="rId17"/>
    <p:sldId id="372" r:id="rId18"/>
    <p:sldId id="373" r:id="rId19"/>
    <p:sldId id="374" r:id="rId20"/>
    <p:sldId id="375" r:id="rId21"/>
    <p:sldId id="376" r:id="rId22"/>
    <p:sldId id="377" r:id="rId23"/>
    <p:sldId id="328" r:id="rId24"/>
    <p:sldId id="378" r:id="rId25"/>
    <p:sldId id="380" r:id="rId26"/>
    <p:sldId id="381" r:id="rId27"/>
    <p:sldId id="329" r:id="rId28"/>
    <p:sldId id="330" r:id="rId29"/>
    <p:sldId id="382" r:id="rId30"/>
    <p:sldId id="383" r:id="rId31"/>
    <p:sldId id="332" r:id="rId32"/>
    <p:sldId id="384" r:id="rId33"/>
    <p:sldId id="331" r:id="rId34"/>
    <p:sldId id="333" r:id="rId35"/>
    <p:sldId id="385" r:id="rId36"/>
    <p:sldId id="386" r:id="rId37"/>
    <p:sldId id="387" r:id="rId38"/>
    <p:sldId id="388" r:id="rId39"/>
    <p:sldId id="334" r:id="rId40"/>
    <p:sldId id="276" r:id="rId41"/>
    <p:sldId id="277" r:id="rId42"/>
    <p:sldId id="278" r:id="rId43"/>
    <p:sldId id="395" r:id="rId44"/>
    <p:sldId id="280" r:id="rId45"/>
    <p:sldId id="282" r:id="rId46"/>
    <p:sldId id="283" r:id="rId47"/>
    <p:sldId id="279" r:id="rId48"/>
    <p:sldId id="396" r:id="rId49"/>
    <p:sldId id="335" r:id="rId50"/>
    <p:sldId id="397" r:id="rId51"/>
    <p:sldId id="336" r:id="rId52"/>
    <p:sldId id="337" r:id="rId53"/>
    <p:sldId id="338" r:id="rId54"/>
    <p:sldId id="339" r:id="rId55"/>
    <p:sldId id="344" r:id="rId56"/>
    <p:sldId id="345" r:id="rId57"/>
    <p:sldId id="350" r:id="rId58"/>
    <p:sldId id="340" r:id="rId59"/>
    <p:sldId id="351" r:id="rId60"/>
    <p:sldId id="369" r:id="rId61"/>
    <p:sldId id="399" r:id="rId62"/>
    <p:sldId id="400" r:id="rId63"/>
    <p:sldId id="284" r:id="rId64"/>
    <p:sldId id="389" r:id="rId65"/>
    <p:sldId id="285" r:id="rId66"/>
    <p:sldId id="392" r:id="rId67"/>
    <p:sldId id="390" r:id="rId68"/>
    <p:sldId id="393" r:id="rId69"/>
    <p:sldId id="391" r:id="rId70"/>
    <p:sldId id="394" r:id="rId71"/>
    <p:sldId id="398" r:id="rId72"/>
    <p:sldId id="408" r:id="rId73"/>
    <p:sldId id="591" r:id="rId74"/>
    <p:sldId id="407" r:id="rId75"/>
    <p:sldId id="347" r:id="rId76"/>
    <p:sldId id="296" r:id="rId77"/>
    <p:sldId id="346" r:id="rId78"/>
    <p:sldId id="298" r:id="rId79"/>
    <p:sldId id="299" r:id="rId80"/>
    <p:sldId id="302" r:id="rId81"/>
    <p:sldId id="348" r:id="rId82"/>
    <p:sldId id="361" r:id="rId83"/>
    <p:sldId id="349" r:id="rId84"/>
    <p:sldId id="360" r:id="rId85"/>
    <p:sldId id="352" r:id="rId86"/>
    <p:sldId id="353" r:id="rId87"/>
    <p:sldId id="359" r:id="rId88"/>
    <p:sldId id="355" r:id="rId89"/>
    <p:sldId id="357" r:id="rId90"/>
    <p:sldId id="358" r:id="rId91"/>
    <p:sldId id="354" r:id="rId92"/>
    <p:sldId id="291" r:id="rId93"/>
    <p:sldId id="292" r:id="rId94"/>
    <p:sldId id="293" r:id="rId95"/>
    <p:sldId id="308" r:id="rId96"/>
    <p:sldId id="309" r:id="rId97"/>
    <p:sldId id="310" r:id="rId98"/>
    <p:sldId id="311" r:id="rId99"/>
    <p:sldId id="362" r:id="rId100"/>
    <p:sldId id="364" r:id="rId101"/>
    <p:sldId id="365" r:id="rId102"/>
    <p:sldId id="366" r:id="rId103"/>
    <p:sldId id="367" r:id="rId104"/>
    <p:sldId id="304" r:id="rId105"/>
    <p:sldId id="303" r:id="rId106"/>
    <p:sldId id="305" r:id="rId107"/>
    <p:sldId id="294" r:id="rId108"/>
    <p:sldId id="295" r:id="rId109"/>
    <p:sldId id="314" r:id="rId110"/>
    <p:sldId id="315" r:id="rId111"/>
    <p:sldId id="316" r:id="rId112"/>
    <p:sldId id="317" r:id="rId113"/>
    <p:sldId id="318" r:id="rId114"/>
    <p:sldId id="319" r:id="rId115"/>
    <p:sldId id="401" r:id="rId116"/>
    <p:sldId id="402" r:id="rId117"/>
    <p:sldId id="403" r:id="rId118"/>
    <p:sldId id="404" r:id="rId119"/>
    <p:sldId id="405" r:id="rId120"/>
    <p:sldId id="406" r:id="rId121"/>
    <p:sldId id="578" r:id="rId122"/>
    <p:sldId id="579" r:id="rId123"/>
    <p:sldId id="583" r:id="rId124"/>
    <p:sldId id="581" r:id="rId125"/>
    <p:sldId id="584" r:id="rId126"/>
    <p:sldId id="582" r:id="rId127"/>
    <p:sldId id="585" r:id="rId128"/>
    <p:sldId id="580" r:id="rId129"/>
    <p:sldId id="586" r:id="rId130"/>
    <p:sldId id="587" r:id="rId131"/>
    <p:sldId id="588" r:id="rId132"/>
    <p:sldId id="589" r:id="rId133"/>
    <p:sldId id="590" r:id="rId134"/>
    <p:sldId id="320" r:id="rId1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90888" autoAdjust="0"/>
  </p:normalViewPr>
  <p:slideViewPr>
    <p:cSldViewPr>
      <p:cViewPr varScale="1">
        <p:scale>
          <a:sx n="102" d="100"/>
          <a:sy n="102" d="100"/>
        </p:scale>
        <p:origin x="816" y="176"/>
      </p:cViewPr>
      <p:guideLst>
        <p:guide orient="horz" pos="2160"/>
        <p:guide pos="2880"/>
      </p:guideLst>
    </p:cSldViewPr>
  </p:slideViewPr>
  <p:outlineViewPr>
    <p:cViewPr>
      <p:scale>
        <a:sx n="33" d="100"/>
        <a:sy n="33" d="100"/>
      </p:scale>
      <p:origin x="0" y="2176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viewProps" Target="view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theme" Target="theme/theme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96E9-0C4B-4E81-8D96-2A4B7C1E58CE}" type="datetimeFigureOut">
              <a:rPr lang="en-US" smtClean="0"/>
              <a:t>7/11/22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2E9E3-F7E0-4F64-A85D-DE32A7B411A1}" type="slidenum">
              <a:rPr lang="en-US" smtClean="0"/>
              <a:t>‹#›</a:t>
            </a:fld>
            <a:endParaRPr lang="en-US"/>
          </a:p>
        </p:txBody>
      </p:sp>
    </p:spTree>
    <p:extLst>
      <p:ext uri="{BB962C8B-B14F-4D97-AF65-F5344CB8AC3E}">
        <p14:creationId xmlns:p14="http://schemas.microsoft.com/office/powerpoint/2010/main" val="40609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freecodecamp.org/news/javascript-return-statements/" TargetMode="External"/><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ReferenceError"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jakearchibald/ES6-Promises#readme" TargetMode="External"/><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ReferenceErro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ReferenceError"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ReferenceError"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mozilla.org/en-US/docs/Web/JavaScript/Reference/template_string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var</a:t>
            </a:r>
            <a:r>
              <a:rPr lang="en-US" sz="1200" kern="1200" dirty="0">
                <a:solidFill>
                  <a:schemeClr val="tx1"/>
                </a:solidFill>
                <a:latin typeface="+mn-lt"/>
                <a:ea typeface="+mn-ea"/>
                <a:cs typeface="+mn-cs"/>
              </a:rPr>
              <a:t> input;</a:t>
            </a:r>
          </a:p>
          <a:p>
            <a:r>
              <a:rPr lang="en-US" sz="1200" kern="1200" dirty="0">
                <a:solidFill>
                  <a:schemeClr val="tx1"/>
                </a:solidFill>
                <a:latin typeface="+mn-lt"/>
                <a:ea typeface="+mn-ea"/>
                <a:cs typeface="+mn-cs"/>
              </a:rPr>
              <a:t>if (input === undefined) {</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doThis</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else {</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doThat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15</a:t>
            </a:fld>
            <a:endParaRPr lang="en-US"/>
          </a:p>
        </p:txBody>
      </p:sp>
    </p:spTree>
    <p:extLst>
      <p:ext uri="{BB962C8B-B14F-4D97-AF65-F5344CB8AC3E}">
        <p14:creationId xmlns:p14="http://schemas.microsoft.com/office/powerpoint/2010/main" val="618776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developer.mozilla.org</a:t>
            </a:r>
            <a:r>
              <a:rPr lang="en-US" dirty="0"/>
              <a:t>/</a:t>
            </a:r>
            <a:r>
              <a:rPr lang="en-US" dirty="0" err="1"/>
              <a:t>en</a:t>
            </a:r>
            <a:r>
              <a:rPr lang="en-US" dirty="0"/>
              <a:t>-US/docs/Web/JavaScript/Guide/</a:t>
            </a:r>
            <a:r>
              <a:rPr lang="en-US"/>
              <a:t>Expressions_and_Operators#Comparison_operators</a:t>
            </a:r>
          </a:p>
        </p:txBody>
      </p:sp>
      <p:sp>
        <p:nvSpPr>
          <p:cNvPr id="4" name="Slide Number Placeholder 3"/>
          <p:cNvSpPr>
            <a:spLocks noGrp="1"/>
          </p:cNvSpPr>
          <p:nvPr>
            <p:ph type="sldNum" sz="quarter" idx="10"/>
          </p:nvPr>
        </p:nvSpPr>
        <p:spPr/>
        <p:txBody>
          <a:bodyPr/>
          <a:lstStyle/>
          <a:p>
            <a:fld id="{0922E9E3-F7E0-4F64-A85D-DE32A7B411A1}" type="slidenum">
              <a:rPr lang="en-US" smtClean="0"/>
              <a:t>36</a:t>
            </a:fld>
            <a:endParaRPr lang="en-US"/>
          </a:p>
        </p:txBody>
      </p:sp>
    </p:spTree>
    <p:extLst>
      <p:ext uri="{BB962C8B-B14F-4D97-AF65-F5344CB8AC3E}">
        <p14:creationId xmlns:p14="http://schemas.microsoft.com/office/powerpoint/2010/main" val="1350563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developer.mozilla.org</a:t>
            </a:r>
            <a:r>
              <a:rPr lang="en-US" dirty="0"/>
              <a:t>/</a:t>
            </a:r>
            <a:r>
              <a:rPr lang="en-US" dirty="0" err="1"/>
              <a:t>en</a:t>
            </a:r>
            <a:r>
              <a:rPr lang="en-US" dirty="0"/>
              <a:t>-US/docs/Web/JavaScript/Guide/</a:t>
            </a:r>
            <a:r>
              <a:rPr lang="en-US"/>
              <a:t>Expressions_and_Operators#Comparison_operators</a:t>
            </a:r>
          </a:p>
        </p:txBody>
      </p:sp>
      <p:sp>
        <p:nvSpPr>
          <p:cNvPr id="4" name="Slide Number Placeholder 3"/>
          <p:cNvSpPr>
            <a:spLocks noGrp="1"/>
          </p:cNvSpPr>
          <p:nvPr>
            <p:ph type="sldNum" sz="quarter" idx="10"/>
          </p:nvPr>
        </p:nvSpPr>
        <p:spPr/>
        <p:txBody>
          <a:bodyPr/>
          <a:lstStyle/>
          <a:p>
            <a:fld id="{0922E9E3-F7E0-4F64-A85D-DE32A7B411A1}" type="slidenum">
              <a:rPr lang="en-US" smtClean="0"/>
              <a:t>37</a:t>
            </a:fld>
            <a:endParaRPr lang="en-US"/>
          </a:p>
        </p:txBody>
      </p:sp>
    </p:spTree>
    <p:extLst>
      <p:ext uri="{BB962C8B-B14F-4D97-AF65-F5344CB8AC3E}">
        <p14:creationId xmlns:p14="http://schemas.microsoft.com/office/powerpoint/2010/main" val="1956204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closure is an expression (typically a function) that can have free variables together with an environment that binds those variables (that "closes" the expression).</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69</a:t>
            </a:fld>
            <a:endParaRPr lang="en-US"/>
          </a:p>
        </p:txBody>
      </p:sp>
    </p:spTree>
    <p:extLst>
      <p:ext uri="{BB962C8B-B14F-4D97-AF65-F5344CB8AC3E}">
        <p14:creationId xmlns:p14="http://schemas.microsoft.com/office/powerpoint/2010/main" val="1789421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A closure is an expression (typically a function) that can have free variables together with an environment that binds those variables (that "closes" the expression).</a:t>
            </a:r>
          </a:p>
          <a:p>
            <a:endParaRPr lang="en-US"/>
          </a:p>
        </p:txBody>
      </p:sp>
      <p:sp>
        <p:nvSpPr>
          <p:cNvPr id="4" name="Slide Number Placeholder 3"/>
          <p:cNvSpPr>
            <a:spLocks noGrp="1"/>
          </p:cNvSpPr>
          <p:nvPr>
            <p:ph type="sldNum" sz="quarter" idx="10"/>
          </p:nvPr>
        </p:nvSpPr>
        <p:spPr/>
        <p:txBody>
          <a:bodyPr/>
          <a:lstStyle/>
          <a:p>
            <a:fld id="{0922E9E3-F7E0-4F64-A85D-DE32A7B411A1}" type="slidenum">
              <a:rPr lang="en-US" smtClean="0"/>
              <a:t>70</a:t>
            </a:fld>
            <a:endParaRPr lang="en-US"/>
          </a:p>
        </p:txBody>
      </p:sp>
    </p:spTree>
    <p:extLst>
      <p:ext uri="{BB962C8B-B14F-4D97-AF65-F5344CB8AC3E}">
        <p14:creationId xmlns:p14="http://schemas.microsoft.com/office/powerpoint/2010/main" val="1723973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1</a:t>
            </a:r>
            <a:r>
              <a:rPr lang="en-US" baseline="30000" dirty="0"/>
              <a:t>st</a:t>
            </a:r>
            <a:r>
              <a:rPr lang="en-US" dirty="0"/>
              <a:t> program prints 555 but 2</a:t>
            </a:r>
            <a:r>
              <a:rPr lang="en-US" baseline="30000" dirty="0"/>
              <a:t>nd</a:t>
            </a:r>
            <a:r>
              <a:rPr lang="en-US" dirty="0"/>
              <a:t> prints 0 1 2 as first one stores just the reference of the function.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www.freecodecamp.org</a:t>
            </a:r>
            <a:r>
              <a:rPr lang="en-US" dirty="0"/>
              <a:t>/news/</a:t>
            </a:r>
            <a:r>
              <a:rPr lang="en-US" dirty="0" err="1"/>
              <a:t>javascript</a:t>
            </a:r>
            <a:r>
              <a:rPr lang="en-US" dirty="0"/>
              <a:t>-closure-tutorial-with-</a:t>
            </a:r>
            <a:r>
              <a:rPr lang="en-US" dirty="0" err="1"/>
              <a:t>js</a:t>
            </a:r>
            <a:r>
              <a:rPr lang="en-US"/>
              <a:t>-closure-example-code/</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71</a:t>
            </a:fld>
            <a:endParaRPr lang="en-US"/>
          </a:p>
        </p:txBody>
      </p:sp>
    </p:spTree>
    <p:extLst>
      <p:ext uri="{BB962C8B-B14F-4D97-AF65-F5344CB8AC3E}">
        <p14:creationId xmlns:p14="http://schemas.microsoft.com/office/powerpoint/2010/main" val="756489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1</a:t>
            </a:r>
            <a:r>
              <a:rPr lang="en-US" baseline="30000" dirty="0"/>
              <a:t>st</a:t>
            </a:r>
            <a:r>
              <a:rPr lang="en-US" dirty="0"/>
              <a:t> program prints 555 but 2</a:t>
            </a:r>
            <a:r>
              <a:rPr lang="en-US" baseline="30000" dirty="0"/>
              <a:t>nd</a:t>
            </a:r>
            <a:r>
              <a:rPr lang="en-US" dirty="0"/>
              <a:t> prints 0 1 2 as first one stores just the reference of the function.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www.freecodecamp.org</a:t>
            </a:r>
            <a:r>
              <a:rPr lang="en-US" dirty="0"/>
              <a:t>/news/</a:t>
            </a:r>
            <a:r>
              <a:rPr lang="en-US" dirty="0" err="1"/>
              <a:t>javascript</a:t>
            </a:r>
            <a:r>
              <a:rPr lang="en-US" dirty="0"/>
              <a:t>-closure-tutorial-with-</a:t>
            </a:r>
            <a:r>
              <a:rPr lang="en-US" dirty="0" err="1"/>
              <a:t>js</a:t>
            </a:r>
            <a:r>
              <a:rPr lang="en-US"/>
              <a:t>-closure-example-code/</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72</a:t>
            </a:fld>
            <a:endParaRPr lang="en-US"/>
          </a:p>
        </p:txBody>
      </p:sp>
    </p:spTree>
    <p:extLst>
      <p:ext uri="{BB962C8B-B14F-4D97-AF65-F5344CB8AC3E}">
        <p14:creationId xmlns:p14="http://schemas.microsoft.com/office/powerpoint/2010/main" val="3192755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hlinkClick r:id="rId3"/>
              </a:rPr>
              <a:t>https://www.freecodecamp.org/news/javascript-return-statements/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73</a:t>
            </a:fld>
            <a:endParaRPr lang="en-US"/>
          </a:p>
        </p:txBody>
      </p:sp>
    </p:spTree>
    <p:extLst>
      <p:ext uri="{BB962C8B-B14F-4D97-AF65-F5344CB8AC3E}">
        <p14:creationId xmlns:p14="http://schemas.microsoft.com/office/powerpoint/2010/main" val="705635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Math is an</a:t>
            </a:r>
            <a:r>
              <a:rPr lang="en-US" baseline="0" dirty="0"/>
              <a:t> object and Date is constructor function.</a:t>
            </a:r>
          </a:p>
          <a:p>
            <a:r>
              <a:rPr lang="en-US" baseline="0" dirty="0"/>
              <a:t>New is used to initialize with a constructor function not objects</a:t>
            </a:r>
          </a:p>
          <a:p>
            <a:endParaRPr lang="en-US" baseline="0" dirty="0"/>
          </a:p>
          <a:p>
            <a:r>
              <a:rPr lang="en-US" baseline="0" dirty="0"/>
              <a:t>When I say new Date() we create a new instance of Date function which stores data specific to this instance. Math does not need to store any instance specific </a:t>
            </a:r>
            <a:r>
              <a:rPr lang="en-US" baseline="0" dirty="0" err="1"/>
              <a:t>data.Date</a:t>
            </a:r>
            <a:r>
              <a:rPr lang="en-US" baseline="0" dirty="0"/>
              <a:t> also has </a:t>
            </a:r>
            <a:r>
              <a:rPr lang="en-US" baseline="0" dirty="0" err="1"/>
              <a:t>sme</a:t>
            </a:r>
            <a:r>
              <a:rPr lang="en-US" baseline="0" dirty="0"/>
              <a:t> static methods like </a:t>
            </a:r>
            <a:r>
              <a:rPr lang="en-US" baseline="0" dirty="0" err="1"/>
              <a:t>Date.parse</a:t>
            </a:r>
            <a:r>
              <a:rPr lang="en-US" baseline="0" dirty="0"/>
              <a:t>() for which you do not need to create Date objects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80</a:t>
            </a:fld>
            <a:endParaRPr lang="en-US"/>
          </a:p>
        </p:txBody>
      </p:sp>
    </p:spTree>
    <p:extLst>
      <p:ext uri="{BB962C8B-B14F-4D97-AF65-F5344CB8AC3E}">
        <p14:creationId xmlns:p14="http://schemas.microsoft.com/office/powerpoint/2010/main" val="644455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106</a:t>
            </a:fld>
            <a:endParaRPr lang="en-US"/>
          </a:p>
        </p:txBody>
      </p:sp>
    </p:spTree>
    <p:extLst>
      <p:ext uri="{BB962C8B-B14F-4D97-AF65-F5344CB8AC3E}">
        <p14:creationId xmlns:p14="http://schemas.microsoft.com/office/powerpoint/2010/main" val="1187108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developer.mozilla.org</a:t>
            </a:r>
            <a:r>
              <a:rPr lang="en-US" dirty="0"/>
              <a:t>/</a:t>
            </a:r>
            <a:r>
              <a:rPr lang="en-US" dirty="0" err="1"/>
              <a:t>en</a:t>
            </a:r>
            <a:r>
              <a:rPr lang="en-US" dirty="0"/>
              <a:t>-US/docs/Web/Guide/AJAX/</a:t>
            </a:r>
            <a:r>
              <a:rPr lang="en-US" dirty="0" err="1"/>
              <a:t>Getting_Started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114</a:t>
            </a:fld>
            <a:endParaRPr lang="en-US"/>
          </a:p>
        </p:txBody>
      </p:sp>
    </p:spTree>
    <p:extLst>
      <p:ext uri="{BB962C8B-B14F-4D97-AF65-F5344CB8AC3E}">
        <p14:creationId xmlns:p14="http://schemas.microsoft.com/office/powerpoint/2010/main" val="36675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However, referencing the variable in the block before the variable declaration results in a </a:t>
            </a:r>
            <a:r>
              <a:rPr lang="en-US" sz="1200" kern="1200" dirty="0">
                <a:solidFill>
                  <a:schemeClr val="tx1"/>
                </a:solidFill>
                <a:latin typeface="+mn-lt"/>
                <a:ea typeface="+mn-ea"/>
                <a:cs typeface="+mn-cs"/>
                <a:hlinkClick r:id="rId3"/>
              </a:rPr>
              <a:t>ReferenceError. The variable is in a "temporal dead zone" from the start of the block until the declaration is processed.</a:t>
            </a:r>
          </a:p>
          <a:p>
            <a:r>
              <a:rPr lang="en-US" sz="1200" kern="1200" dirty="0" err="1">
                <a:solidFill>
                  <a:schemeClr val="tx1"/>
                </a:solidFill>
                <a:latin typeface="+mn-lt"/>
                <a:ea typeface="+mn-ea"/>
                <a:cs typeface="+mn-cs"/>
              </a:rPr>
              <a:t>console.log</a:t>
            </a:r>
            <a:r>
              <a:rPr lang="en-US" sz="1200" kern="1200" dirty="0">
                <a:solidFill>
                  <a:schemeClr val="tx1"/>
                </a:solidFill>
                <a:latin typeface="+mn-lt"/>
                <a:ea typeface="+mn-ea"/>
                <a:cs typeface="+mn-cs"/>
              </a:rPr>
              <a:t>(x); // </a:t>
            </a:r>
            <a:r>
              <a:rPr lang="en-US" sz="1200" kern="1200" dirty="0" err="1">
                <a:solidFill>
                  <a:schemeClr val="tx1"/>
                </a:solidFill>
                <a:latin typeface="+mn-lt"/>
                <a:ea typeface="+mn-ea"/>
                <a:cs typeface="+mn-cs"/>
              </a:rPr>
              <a:t>ReferenceError</a:t>
            </a:r>
            <a:endParaRPr lang="en-US" sz="1200" kern="1200" dirty="0">
              <a:solidFill>
                <a:schemeClr val="tx1"/>
              </a:solidFill>
              <a:latin typeface="+mn-lt"/>
              <a:ea typeface="+mn-ea"/>
              <a:cs typeface="+mn-cs"/>
            </a:endParaRPr>
          </a:p>
          <a:p>
            <a:r>
              <a:rPr lang="da-DK" sz="1200" kern="1200" dirty="0">
                <a:solidFill>
                  <a:schemeClr val="tx1"/>
                </a:solidFill>
                <a:latin typeface="+mn-lt"/>
                <a:ea typeface="+mn-ea"/>
                <a:cs typeface="+mn-cs"/>
              </a:rPr>
              <a:t>let x = 3;</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18</a:t>
            </a:fld>
            <a:endParaRPr lang="en-US"/>
          </a:p>
        </p:txBody>
      </p:sp>
    </p:spTree>
    <p:extLst>
      <p:ext uri="{BB962C8B-B14F-4D97-AF65-F5344CB8AC3E}">
        <p14:creationId xmlns:p14="http://schemas.microsoft.com/office/powerpoint/2010/main" val="1893450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medium.com</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codebuddies</a:t>
            </a:r>
            <a:r>
              <a:rPr lang="en-US" sz="1200" b="0" i="0" kern="1200" dirty="0">
                <a:solidFill>
                  <a:schemeClr val="tx1"/>
                </a:solidFill>
                <a:effectLst/>
                <a:latin typeface="+mn-lt"/>
                <a:ea typeface="+mn-ea"/>
                <a:cs typeface="+mn-cs"/>
              </a:rPr>
              <a:t>/getting-to-know-asynchronous-javascript-callbacks-promises-and-async-await-17e0673281ee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stackoverflow.com</a:t>
            </a:r>
            <a:r>
              <a:rPr lang="en-US" sz="1200" b="0" i="0" kern="1200" dirty="0">
                <a:solidFill>
                  <a:schemeClr val="tx1"/>
                </a:solidFill>
                <a:effectLst/>
                <a:latin typeface="+mn-lt"/>
                <a:ea typeface="+mn-ea"/>
                <a:cs typeface="+mn-cs"/>
              </a:rPr>
              <a:t>/questions/25082867/how-are-promises-implemented-in-</a:t>
            </a:r>
            <a:r>
              <a:rPr lang="en-US" sz="1200" b="0" i="0" kern="1200" dirty="0" err="1">
                <a:solidFill>
                  <a:schemeClr val="tx1"/>
                </a:solidFill>
                <a:effectLst/>
                <a:latin typeface="+mn-lt"/>
                <a:ea typeface="+mn-ea"/>
                <a:cs typeface="+mn-cs"/>
              </a:rPr>
              <a:t>javascript</a:t>
            </a:r>
            <a:r>
              <a:rPr lang="en-US" sz="1200" b="0" i="0" kern="1200" dirty="0">
                <a:solidFill>
                  <a:schemeClr val="tx1"/>
                </a:solidFill>
                <a:effectLst/>
                <a:latin typeface="+mn-lt"/>
                <a:ea typeface="+mn-ea"/>
                <a:cs typeface="+mn-cs"/>
              </a:rPr>
              <a:t>-without-threads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stackoverflow.com</a:t>
            </a:r>
            <a:r>
              <a:rPr lang="en-US" sz="1200" b="0" i="0" kern="1200" dirty="0">
                <a:solidFill>
                  <a:schemeClr val="tx1"/>
                </a:solidFill>
                <a:effectLst/>
                <a:latin typeface="+mn-lt"/>
                <a:ea typeface="+mn-ea"/>
                <a:cs typeface="+mn-cs"/>
              </a:rPr>
              <a:t>/questions/7575589/how-does-</a:t>
            </a:r>
            <a:r>
              <a:rPr lang="en-US" sz="1200" b="0" i="0" kern="1200" dirty="0" err="1">
                <a:solidFill>
                  <a:schemeClr val="tx1"/>
                </a:solidFill>
                <a:effectLst/>
                <a:latin typeface="+mn-lt"/>
                <a:ea typeface="+mn-ea"/>
                <a:cs typeface="+mn-cs"/>
              </a:rPr>
              <a:t>javascript</a:t>
            </a:r>
            <a:r>
              <a:rPr lang="en-US" sz="1200" b="0" i="0" kern="1200" dirty="0">
                <a:solidFill>
                  <a:schemeClr val="tx1"/>
                </a:solidFill>
                <a:effectLst/>
                <a:latin typeface="+mn-lt"/>
                <a:ea typeface="+mn-ea"/>
                <a:cs typeface="+mn-cs"/>
              </a:rPr>
              <a:t>-handle-ajax-responses-in-the-background/7575649#7575649</a:t>
            </a:r>
          </a:p>
        </p:txBody>
      </p:sp>
      <p:sp>
        <p:nvSpPr>
          <p:cNvPr id="4" name="Slide Number Placeholder 3"/>
          <p:cNvSpPr>
            <a:spLocks noGrp="1"/>
          </p:cNvSpPr>
          <p:nvPr>
            <p:ph type="sldNum" sz="quarter" idx="10"/>
          </p:nvPr>
        </p:nvSpPr>
        <p:spPr/>
        <p:txBody>
          <a:bodyPr/>
          <a:lstStyle/>
          <a:p>
            <a:fld id="{0922E9E3-F7E0-4F64-A85D-DE32A7B411A1}" type="slidenum">
              <a:rPr lang="en-US" smtClean="0"/>
              <a:t>120</a:t>
            </a:fld>
            <a:endParaRPr lang="en-US"/>
          </a:p>
        </p:txBody>
      </p:sp>
    </p:spTree>
    <p:extLst>
      <p:ext uri="{BB962C8B-B14F-4D97-AF65-F5344CB8AC3E}">
        <p14:creationId xmlns:p14="http://schemas.microsoft.com/office/powerpoint/2010/main" val="510678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121</a:t>
            </a:fld>
            <a:endParaRPr lang="en-US"/>
          </a:p>
        </p:txBody>
      </p:sp>
    </p:spTree>
    <p:extLst>
      <p:ext uri="{BB962C8B-B14F-4D97-AF65-F5344CB8AC3E}">
        <p14:creationId xmlns:p14="http://schemas.microsoft.com/office/powerpoint/2010/main" val="3979564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already implementations of promises in browsers today.</a:t>
            </a:r>
          </a:p>
          <a:p>
            <a:r>
              <a:rPr lang="en-US" sz="1200" b="0" i="0" kern="1200" dirty="0">
                <a:solidFill>
                  <a:schemeClr val="tx1"/>
                </a:solidFill>
                <a:effectLst/>
                <a:latin typeface="+mn-lt"/>
                <a:ea typeface="+mn-ea"/>
                <a:cs typeface="+mn-cs"/>
              </a:rPr>
              <a:t>As of Chrome 32, Opera 19, Firefox 29, Safari 8 &amp; Microsoft Edge, promises are enabled by default.</a:t>
            </a:r>
          </a:p>
          <a:p>
            <a:r>
              <a:rPr lang="en-US" sz="1200" b="0" i="0" kern="1200" dirty="0">
                <a:solidFill>
                  <a:schemeClr val="tx1"/>
                </a:solidFill>
                <a:effectLst/>
                <a:latin typeface="+mn-lt"/>
                <a:ea typeface="+mn-ea"/>
                <a:cs typeface="+mn-cs"/>
              </a:rPr>
              <a:t>To bring browsers that lack a complete promises implementation up to spec compliance, or add promises to other browsers and </a:t>
            </a:r>
            <a:r>
              <a:rPr lang="en-US" sz="1200" b="0" i="0" kern="1200" dirty="0" err="1">
                <a:solidFill>
                  <a:schemeClr val="tx1"/>
                </a:solidFill>
                <a:effectLst/>
                <a:latin typeface="+mn-lt"/>
                <a:ea typeface="+mn-ea"/>
                <a:cs typeface="+mn-cs"/>
              </a:rPr>
              <a:t>Node.js</a:t>
            </a:r>
            <a:r>
              <a:rPr lang="en-US" sz="1200" b="0" i="0" kern="1200" dirty="0">
                <a:solidFill>
                  <a:schemeClr val="tx1"/>
                </a:solidFill>
                <a:effectLst/>
                <a:latin typeface="+mn-lt"/>
                <a:ea typeface="+mn-ea"/>
                <a:cs typeface="+mn-cs"/>
              </a:rPr>
              <a:t>, check out </a:t>
            </a:r>
            <a:r>
              <a:rPr lang="en-US" sz="1200" b="0" i="0" u="none" strike="noStrike" kern="1200" dirty="0">
                <a:solidFill>
                  <a:schemeClr val="tx1"/>
                </a:solidFill>
                <a:effectLst/>
                <a:latin typeface="+mn-lt"/>
                <a:ea typeface="+mn-ea"/>
                <a:cs typeface="+mn-cs"/>
                <a:hlinkClick r:id="rId3"/>
              </a:rPr>
              <a:t>the polyfill</a:t>
            </a:r>
            <a:r>
              <a:rPr lang="en-US" sz="1200" b="0" i="0" kern="1200" dirty="0">
                <a:solidFill>
                  <a:schemeClr val="tx1"/>
                </a:solidFill>
                <a:effectLst/>
                <a:latin typeface="+mn-lt"/>
                <a:ea typeface="+mn-ea"/>
                <a:cs typeface="+mn-cs"/>
              </a:rPr>
              <a:t> (2k </a:t>
            </a:r>
            <a:r>
              <a:rPr lang="en-US" sz="1200" b="0" i="0" kern="1200" dirty="0" err="1">
                <a:solidFill>
                  <a:schemeClr val="tx1"/>
                </a:solidFill>
                <a:effectLst/>
                <a:latin typeface="+mn-lt"/>
                <a:ea typeface="+mn-ea"/>
                <a:cs typeface="+mn-cs"/>
              </a:rPr>
              <a:t>gzipped</a:t>
            </a:r>
            <a:r>
              <a:rPr lang="en-US" sz="1200" b="0" i="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var</a:t>
            </a:r>
            <a:r>
              <a:rPr lang="en-US" dirty="0">
                <a:effectLst/>
              </a:rPr>
              <a:t> promise = </a:t>
            </a:r>
            <a:r>
              <a:rPr lang="en-US" sz="1200" kern="1200" dirty="0">
                <a:solidFill>
                  <a:schemeClr val="tx1"/>
                </a:solidFill>
                <a:effectLst/>
                <a:latin typeface="+mn-lt"/>
                <a:ea typeface="+mn-ea"/>
                <a:cs typeface="+mn-cs"/>
              </a:rPr>
              <a:t>new</a:t>
            </a:r>
            <a:r>
              <a:rPr lang="en-US" dirty="0">
                <a:effectLst/>
              </a:rPr>
              <a:t> </a:t>
            </a:r>
            <a:r>
              <a:rPr lang="en-US" sz="1200" kern="1200" dirty="0">
                <a:solidFill>
                  <a:schemeClr val="tx1"/>
                </a:solidFill>
                <a:effectLst/>
                <a:latin typeface="+mn-lt"/>
                <a:ea typeface="+mn-ea"/>
                <a:cs typeface="+mn-cs"/>
              </a:rPr>
              <a:t>Promise</a:t>
            </a:r>
            <a:r>
              <a:rPr lang="en-US" dirty="0">
                <a:effectLst/>
              </a:rPr>
              <a:t>(</a:t>
            </a:r>
            <a:r>
              <a:rPr lang="en-US" sz="1200" kern="1200" dirty="0">
                <a:solidFill>
                  <a:schemeClr val="tx1"/>
                </a:solidFill>
                <a:effectLst/>
                <a:latin typeface="+mn-lt"/>
                <a:ea typeface="+mn-ea"/>
                <a:cs typeface="+mn-cs"/>
              </a:rPr>
              <a:t>function</a:t>
            </a:r>
            <a:r>
              <a:rPr lang="en-US" dirty="0">
                <a:effectLst/>
              </a:rPr>
              <a:t>(resolve, reject) {</a:t>
            </a:r>
            <a:br>
              <a:rPr lang="en-US" dirty="0">
                <a:effectLst/>
              </a:rPr>
            </a:br>
            <a:r>
              <a:rPr lang="en-US" dirty="0">
                <a:effectLst/>
              </a:rPr>
              <a:t>  resolve(</a:t>
            </a:r>
            <a:r>
              <a:rPr lang="en-US" sz="1200" kern="1200" dirty="0">
                <a:solidFill>
                  <a:schemeClr val="tx1"/>
                </a:solidFill>
                <a:effectLst/>
                <a:latin typeface="+mn-lt"/>
                <a:ea typeface="+mn-ea"/>
                <a:cs typeface="+mn-cs"/>
              </a:rPr>
              <a:t>1</a:t>
            </a:r>
            <a:r>
              <a:rPr lang="en-US" dirty="0">
                <a:effectLst/>
              </a:rPr>
              <a:t>);</a:t>
            </a:r>
            <a:br>
              <a:rPr lang="en-US" dirty="0">
                <a:effectLst/>
              </a:rPr>
            </a:br>
            <a:r>
              <a:rPr lang="en-US" dirty="0">
                <a:effectLst/>
              </a:rPr>
              <a:t>});</a:t>
            </a:r>
            <a:br>
              <a:rPr lang="en-US" dirty="0">
                <a:effectLst/>
              </a:rPr>
            </a:br>
            <a:br>
              <a:rPr lang="en-US" dirty="0">
                <a:effectLst/>
              </a:rPr>
            </a:br>
            <a:r>
              <a:rPr lang="en-US" dirty="0" err="1">
                <a:effectLst/>
              </a:rPr>
              <a:t>promise.</a:t>
            </a:r>
            <a:r>
              <a:rPr lang="en-US" sz="1200" kern="1200" dirty="0" err="1">
                <a:solidFill>
                  <a:schemeClr val="tx1"/>
                </a:solidFill>
                <a:effectLst/>
                <a:latin typeface="+mn-lt"/>
                <a:ea typeface="+mn-ea"/>
                <a:cs typeface="+mn-cs"/>
              </a:rPr>
              <a:t>then</a:t>
            </a:r>
            <a:r>
              <a:rPr lang="en-US" dirty="0">
                <a:effectLst/>
              </a:rPr>
              <a:t>(</a:t>
            </a:r>
            <a:r>
              <a:rPr lang="en-US" sz="1200" kern="1200" dirty="0">
                <a:solidFill>
                  <a:schemeClr val="tx1"/>
                </a:solidFill>
                <a:effectLst/>
                <a:latin typeface="+mn-lt"/>
                <a:ea typeface="+mn-ea"/>
                <a:cs typeface="+mn-cs"/>
              </a:rPr>
              <a:t>function</a:t>
            </a:r>
            <a:r>
              <a:rPr lang="en-US" dirty="0">
                <a:effectLst/>
              </a:rPr>
              <a:t>(</a:t>
            </a:r>
            <a:r>
              <a:rPr lang="en-US" dirty="0" err="1">
                <a:effectLst/>
              </a:rPr>
              <a:t>val</a:t>
            </a:r>
            <a:r>
              <a:rPr lang="en-US" dirty="0">
                <a:effectLst/>
              </a:rPr>
              <a:t>) {</a:t>
            </a:r>
            <a:br>
              <a:rPr lang="en-US" dirty="0">
                <a:effectLst/>
              </a:rPr>
            </a:br>
            <a:r>
              <a:rPr lang="en-US" dirty="0">
                <a:effectLst/>
              </a:rPr>
              <a:t>  </a:t>
            </a:r>
            <a:r>
              <a:rPr lang="en-US" dirty="0" err="1">
                <a:effectLst/>
              </a:rPr>
              <a:t>console.log</a:t>
            </a:r>
            <a:r>
              <a:rPr lang="en-US" dirty="0">
                <a:effectLst/>
              </a:rPr>
              <a:t>(</a:t>
            </a:r>
            <a:r>
              <a:rPr lang="en-US" dirty="0" err="1">
                <a:effectLst/>
              </a:rPr>
              <a:t>val</a:t>
            </a:r>
            <a:r>
              <a:rPr lang="en-US" dirty="0">
                <a:effectLst/>
              </a:rPr>
              <a:t>); </a:t>
            </a:r>
            <a:r>
              <a:rPr lang="en-US" sz="1200" kern="1200" dirty="0">
                <a:solidFill>
                  <a:schemeClr val="tx1"/>
                </a:solidFill>
                <a:effectLst/>
                <a:latin typeface="+mn-lt"/>
                <a:ea typeface="+mn-ea"/>
                <a:cs typeface="+mn-cs"/>
              </a:rPr>
              <a:t>// 1</a:t>
            </a:r>
            <a:br>
              <a:rPr lang="en-US" dirty="0">
                <a:effectLst/>
              </a:rPr>
            </a:br>
            <a:r>
              <a:rPr lang="en-US" dirty="0">
                <a:effectLst/>
              </a:rPr>
              <a:t>  </a:t>
            </a:r>
            <a:r>
              <a:rPr lang="en-US" sz="1200" kern="1200" dirty="0">
                <a:solidFill>
                  <a:schemeClr val="tx1"/>
                </a:solidFill>
                <a:effectLst/>
                <a:latin typeface="+mn-lt"/>
                <a:ea typeface="+mn-ea"/>
                <a:cs typeface="+mn-cs"/>
              </a:rPr>
              <a:t>return</a:t>
            </a:r>
            <a:r>
              <a:rPr lang="en-US" dirty="0">
                <a:effectLst/>
              </a:rPr>
              <a:t> </a:t>
            </a:r>
            <a:r>
              <a:rPr lang="en-US" dirty="0" err="1">
                <a:effectLst/>
              </a:rPr>
              <a:t>val</a:t>
            </a:r>
            <a:r>
              <a:rPr lang="en-US" dirty="0">
                <a:effectLst/>
              </a:rPr>
              <a:t> + </a:t>
            </a:r>
            <a:r>
              <a:rPr lang="en-US" sz="1200" kern="1200" dirty="0">
                <a:solidFill>
                  <a:schemeClr val="tx1"/>
                </a:solidFill>
                <a:effectLst/>
                <a:latin typeface="+mn-lt"/>
                <a:ea typeface="+mn-ea"/>
                <a:cs typeface="+mn-cs"/>
              </a:rPr>
              <a:t>2</a:t>
            </a:r>
            <a:r>
              <a:rPr lang="en-US" dirty="0">
                <a:effectLst/>
              </a:rPr>
              <a:t>;</a:t>
            </a:r>
            <a:br>
              <a:rPr lang="en-US" dirty="0">
                <a:effectLst/>
              </a:rPr>
            </a:br>
            <a:r>
              <a:rPr lang="en-US" dirty="0">
                <a:effectLst/>
              </a:rPr>
              <a:t>}).</a:t>
            </a:r>
            <a:r>
              <a:rPr lang="en-US" sz="1200" kern="1200" dirty="0">
                <a:solidFill>
                  <a:schemeClr val="tx1"/>
                </a:solidFill>
                <a:effectLst/>
                <a:latin typeface="+mn-lt"/>
                <a:ea typeface="+mn-ea"/>
                <a:cs typeface="+mn-cs"/>
              </a:rPr>
              <a:t>then</a:t>
            </a:r>
            <a:r>
              <a:rPr lang="en-US" dirty="0">
                <a:effectLst/>
              </a:rPr>
              <a:t>(</a:t>
            </a:r>
            <a:r>
              <a:rPr lang="en-US" sz="1200" kern="1200" dirty="0">
                <a:solidFill>
                  <a:schemeClr val="tx1"/>
                </a:solidFill>
                <a:effectLst/>
                <a:latin typeface="+mn-lt"/>
                <a:ea typeface="+mn-ea"/>
                <a:cs typeface="+mn-cs"/>
              </a:rPr>
              <a:t>function</a:t>
            </a:r>
            <a:r>
              <a:rPr lang="en-US" dirty="0">
                <a:effectLst/>
              </a:rPr>
              <a:t>(</a:t>
            </a:r>
            <a:r>
              <a:rPr lang="en-US" dirty="0" err="1">
                <a:effectLst/>
              </a:rPr>
              <a:t>val</a:t>
            </a:r>
            <a:r>
              <a:rPr lang="en-US" dirty="0">
                <a:effectLst/>
              </a:rPr>
              <a:t>) {</a:t>
            </a:r>
            <a:br>
              <a:rPr lang="en-US" dirty="0">
                <a:effectLst/>
              </a:rPr>
            </a:br>
            <a:r>
              <a:rPr lang="en-US" dirty="0">
                <a:effectLst/>
              </a:rPr>
              <a:t>  </a:t>
            </a:r>
            <a:r>
              <a:rPr lang="en-US" dirty="0" err="1">
                <a:effectLst/>
              </a:rPr>
              <a:t>console.log</a:t>
            </a:r>
            <a:r>
              <a:rPr lang="en-US" dirty="0">
                <a:effectLst/>
              </a:rPr>
              <a:t>(</a:t>
            </a:r>
            <a:r>
              <a:rPr lang="en-US" dirty="0" err="1">
                <a:effectLst/>
              </a:rPr>
              <a:t>val</a:t>
            </a:r>
            <a:r>
              <a:rPr lang="en-US" dirty="0">
                <a:effectLst/>
              </a:rPr>
              <a:t>); </a:t>
            </a:r>
            <a:r>
              <a:rPr lang="en-US" sz="1200" kern="1200" dirty="0">
                <a:solidFill>
                  <a:schemeClr val="tx1"/>
                </a:solidFill>
                <a:effectLst/>
                <a:latin typeface="+mn-lt"/>
                <a:ea typeface="+mn-ea"/>
                <a:cs typeface="+mn-cs"/>
              </a:rPr>
              <a:t>// 3</a:t>
            </a:r>
            <a:br>
              <a:rPr lang="en-US" dirty="0">
                <a:effectLst/>
              </a:rPr>
            </a:br>
            <a:r>
              <a:rPr lang="en-US" dirty="0">
                <a:effectLst/>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122</a:t>
            </a:fld>
            <a:endParaRPr lang="en-US"/>
          </a:p>
        </p:txBody>
      </p:sp>
    </p:spTree>
    <p:extLst>
      <p:ext uri="{BB962C8B-B14F-4D97-AF65-F5344CB8AC3E}">
        <p14:creationId xmlns:p14="http://schemas.microsoft.com/office/powerpoint/2010/main" val="3824596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a human being, you're multithreaded. You can type with multiple fingers, you can drive and hold a conversation at the same time. The only blocking function we have to deal with is sneezing, where all </a:t>
            </a:r>
            <a:r>
              <a:rPr lang="en-US" sz="1200" b="0" i="0" kern="1200">
                <a:solidFill>
                  <a:schemeClr val="tx1"/>
                </a:solidFill>
                <a:effectLst/>
                <a:latin typeface="+mn-lt"/>
                <a:ea typeface="+mn-ea"/>
                <a:cs typeface="+mn-cs"/>
              </a:rPr>
              <a:t>current activity </a:t>
            </a:r>
            <a:r>
              <a:rPr lang="en-US" sz="1200" b="0" i="0" kern="1200" dirty="0">
                <a:solidFill>
                  <a:schemeClr val="tx1"/>
                </a:solidFill>
                <a:effectLst/>
                <a:latin typeface="+mn-lt"/>
                <a:ea typeface="+mn-ea"/>
                <a:cs typeface="+mn-cs"/>
              </a:rPr>
              <a:t>must be suspended for the duration of the sneeze. That's pretty annoying, especially when you're driving and trying to hold a conversation. You don't want to write code that's sneezy.</a:t>
            </a:r>
          </a:p>
          <a:p>
            <a:br>
              <a:rPr lang="en-US" dirty="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123</a:t>
            </a:fld>
            <a:endParaRPr lang="en-US"/>
          </a:p>
        </p:txBody>
      </p:sp>
    </p:spTree>
    <p:extLst>
      <p:ext uri="{BB962C8B-B14F-4D97-AF65-F5344CB8AC3E}">
        <p14:creationId xmlns:p14="http://schemas.microsoft.com/office/powerpoint/2010/main" val="2348642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a human being, you're multithreaded. You can type with multiple fingers, you can drive and hold a conversation at the same time. The only blocking function we have to deal with is sneezing, where all current activity must be suspended for the duration of the sneeze. That's pretty annoying, especially when you're driving and trying to hold a conversation. You don't want to write code that's sneezy.</a:t>
            </a:r>
          </a:p>
          <a:p>
            <a:br>
              <a:rPr lang="en-US" dirty="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124</a:t>
            </a:fld>
            <a:endParaRPr lang="en-US"/>
          </a:p>
        </p:txBody>
      </p:sp>
    </p:spTree>
    <p:extLst>
      <p:ext uri="{BB962C8B-B14F-4D97-AF65-F5344CB8AC3E}">
        <p14:creationId xmlns:p14="http://schemas.microsoft.com/office/powerpoint/2010/main" val="3340625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125</a:t>
            </a:fld>
            <a:endParaRPr lang="en-US"/>
          </a:p>
        </p:txBody>
      </p:sp>
    </p:spTree>
    <p:extLst>
      <p:ext uri="{BB962C8B-B14F-4D97-AF65-F5344CB8AC3E}">
        <p14:creationId xmlns:p14="http://schemas.microsoft.com/office/powerpoint/2010/main" val="1925214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Because life (or JS) waits for no man. Promises are asynchronous</a:t>
            </a:r>
          </a:p>
          <a:p>
            <a:r>
              <a:rPr lang="en-US" sz="1200" b="0" i="0" kern="1200" dirty="0">
                <a:solidFill>
                  <a:schemeClr val="tx1"/>
                </a:solidFill>
                <a:effectLst/>
                <a:latin typeface="+mn-lt"/>
                <a:ea typeface="+mn-ea"/>
                <a:cs typeface="+mn-cs"/>
              </a:rPr>
              <a:t>You, the kid, wouldn't stop playing while waiting for your mom promise (the new phone). Don't you? That's something we call </a:t>
            </a:r>
            <a:r>
              <a:rPr lang="en-US" sz="1200" b="1" i="0" kern="1200" dirty="0">
                <a:solidFill>
                  <a:schemeClr val="tx1"/>
                </a:solidFill>
                <a:effectLst/>
                <a:latin typeface="+mn-lt"/>
                <a:ea typeface="+mn-ea"/>
                <a:cs typeface="+mn-cs"/>
              </a:rPr>
              <a:t>asynchronous</a:t>
            </a:r>
            <a:r>
              <a:rPr lang="en-US" sz="1200" b="0" i="0" kern="1200" dirty="0">
                <a:solidFill>
                  <a:schemeClr val="tx1"/>
                </a:solidFill>
                <a:effectLst/>
                <a:latin typeface="+mn-lt"/>
                <a:ea typeface="+mn-ea"/>
                <a:cs typeface="+mn-cs"/>
              </a:rPr>
              <a:t>, the code will run without blocking or waiting for the result. Anything that need to wait for promise to proceed, you put that in .then.</a:t>
            </a:r>
          </a:p>
        </p:txBody>
      </p:sp>
      <p:sp>
        <p:nvSpPr>
          <p:cNvPr id="4" name="Slide Number Placeholder 3"/>
          <p:cNvSpPr>
            <a:spLocks noGrp="1"/>
          </p:cNvSpPr>
          <p:nvPr>
            <p:ph type="sldNum" sz="quarter" idx="10"/>
          </p:nvPr>
        </p:nvSpPr>
        <p:spPr/>
        <p:txBody>
          <a:bodyPr/>
          <a:lstStyle/>
          <a:p>
            <a:fld id="{0922E9E3-F7E0-4F64-A85D-DE32A7B411A1}" type="slidenum">
              <a:rPr lang="en-US" smtClean="0"/>
              <a:t>126</a:t>
            </a:fld>
            <a:endParaRPr lang="en-US"/>
          </a:p>
        </p:txBody>
      </p:sp>
    </p:spTree>
    <p:extLst>
      <p:ext uri="{BB962C8B-B14F-4D97-AF65-F5344CB8AC3E}">
        <p14:creationId xmlns:p14="http://schemas.microsoft.com/office/powerpoint/2010/main" val="7469791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github.com</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googlesamples</a:t>
            </a:r>
            <a:r>
              <a:rPr lang="en-US" sz="1200" b="0" i="0" kern="1200" dirty="0">
                <a:solidFill>
                  <a:schemeClr val="tx1"/>
                </a:solidFill>
                <a:effectLst/>
                <a:latin typeface="+mn-lt"/>
                <a:ea typeface="+mn-ea"/>
                <a:cs typeface="+mn-cs"/>
              </a:rPr>
              <a:t>/web-fundamentals/tree/</a:t>
            </a:r>
            <a:r>
              <a:rPr lang="en-US" sz="1200" b="0" i="0" kern="1200" dirty="0" err="1">
                <a:solidFill>
                  <a:schemeClr val="tx1"/>
                </a:solidFill>
                <a:effectLst/>
                <a:latin typeface="+mn-lt"/>
                <a:ea typeface="+mn-ea"/>
                <a:cs typeface="+mn-cs"/>
              </a:rPr>
              <a:t>gh</a:t>
            </a:r>
            <a:r>
              <a:rPr lang="en-US" sz="1200" b="0" i="0" kern="1200" dirty="0">
                <a:solidFill>
                  <a:schemeClr val="tx1"/>
                </a:solidFill>
                <a:effectLst/>
                <a:latin typeface="+mn-lt"/>
                <a:ea typeface="+mn-ea"/>
                <a:cs typeface="+mn-cs"/>
              </a:rPr>
              <a:t>-pages/fundamentals/primers</a:t>
            </a:r>
          </a:p>
        </p:txBody>
      </p:sp>
      <p:sp>
        <p:nvSpPr>
          <p:cNvPr id="4" name="Slide Number Placeholder 3"/>
          <p:cNvSpPr>
            <a:spLocks noGrp="1"/>
          </p:cNvSpPr>
          <p:nvPr>
            <p:ph type="sldNum" sz="quarter" idx="10"/>
          </p:nvPr>
        </p:nvSpPr>
        <p:spPr/>
        <p:txBody>
          <a:bodyPr/>
          <a:lstStyle/>
          <a:p>
            <a:fld id="{0922E9E3-F7E0-4F64-A85D-DE32A7B411A1}" type="slidenum">
              <a:rPr lang="en-US" smtClean="0"/>
              <a:t>127</a:t>
            </a:fld>
            <a:endParaRPr lang="en-US"/>
          </a:p>
        </p:txBody>
      </p:sp>
    </p:spTree>
    <p:extLst>
      <p:ext uri="{BB962C8B-B14F-4D97-AF65-F5344CB8AC3E}">
        <p14:creationId xmlns:p14="http://schemas.microsoft.com/office/powerpoint/2010/main" val="19115625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javascript.info</a:t>
            </a:r>
            <a:r>
              <a:rPr lang="en-US" sz="1200" b="0" i="0" kern="1200" dirty="0">
                <a:solidFill>
                  <a:schemeClr val="tx1"/>
                </a:solidFill>
                <a:effectLst/>
                <a:latin typeface="+mn-lt"/>
                <a:ea typeface="+mn-ea"/>
                <a:cs typeface="+mn-cs"/>
              </a:rPr>
              <a:t>/fetch</a:t>
            </a:r>
          </a:p>
        </p:txBody>
      </p:sp>
      <p:sp>
        <p:nvSpPr>
          <p:cNvPr id="4" name="Slide Number Placeholder 3"/>
          <p:cNvSpPr>
            <a:spLocks noGrp="1"/>
          </p:cNvSpPr>
          <p:nvPr>
            <p:ph type="sldNum" sz="quarter" idx="10"/>
          </p:nvPr>
        </p:nvSpPr>
        <p:spPr/>
        <p:txBody>
          <a:bodyPr/>
          <a:lstStyle/>
          <a:p>
            <a:fld id="{0922E9E3-F7E0-4F64-A85D-DE32A7B411A1}" type="slidenum">
              <a:rPr lang="en-US" smtClean="0"/>
              <a:t>128</a:t>
            </a:fld>
            <a:endParaRPr lang="en-US"/>
          </a:p>
        </p:txBody>
      </p:sp>
    </p:spTree>
    <p:extLst>
      <p:ext uri="{BB962C8B-B14F-4D97-AF65-F5344CB8AC3E}">
        <p14:creationId xmlns:p14="http://schemas.microsoft.com/office/powerpoint/2010/main" val="9384328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129</a:t>
            </a:fld>
            <a:endParaRPr lang="en-US"/>
          </a:p>
        </p:txBody>
      </p:sp>
    </p:spTree>
    <p:extLst>
      <p:ext uri="{BB962C8B-B14F-4D97-AF65-F5344CB8AC3E}">
        <p14:creationId xmlns:p14="http://schemas.microsoft.com/office/powerpoint/2010/main" val="4020348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However, referencing the variable in the block before the variable declaration results in a </a:t>
            </a:r>
            <a:r>
              <a:rPr lang="en-US" sz="1200" kern="1200" dirty="0">
                <a:solidFill>
                  <a:schemeClr val="tx1"/>
                </a:solidFill>
                <a:latin typeface="+mn-lt"/>
                <a:ea typeface="+mn-ea"/>
                <a:cs typeface="+mn-cs"/>
                <a:hlinkClick r:id="rId3"/>
              </a:rPr>
              <a:t>ReferenceError. The variable is in a "temporal dead zone" from the start of the block until the declaration is processed.</a:t>
            </a:r>
          </a:p>
          <a:p>
            <a:r>
              <a:rPr lang="en-US" sz="1200" kern="1200" dirty="0" err="1">
                <a:solidFill>
                  <a:schemeClr val="tx1"/>
                </a:solidFill>
                <a:latin typeface="+mn-lt"/>
                <a:ea typeface="+mn-ea"/>
                <a:cs typeface="+mn-cs"/>
              </a:rPr>
              <a:t>console.log</a:t>
            </a:r>
            <a:r>
              <a:rPr lang="en-US" sz="1200" kern="1200" dirty="0">
                <a:solidFill>
                  <a:schemeClr val="tx1"/>
                </a:solidFill>
                <a:latin typeface="+mn-lt"/>
                <a:ea typeface="+mn-ea"/>
                <a:cs typeface="+mn-cs"/>
              </a:rPr>
              <a:t>(x); // </a:t>
            </a:r>
            <a:r>
              <a:rPr lang="en-US" sz="1200" kern="1200" dirty="0" err="1">
                <a:solidFill>
                  <a:schemeClr val="tx1"/>
                </a:solidFill>
                <a:latin typeface="+mn-lt"/>
                <a:ea typeface="+mn-ea"/>
                <a:cs typeface="+mn-cs"/>
              </a:rPr>
              <a:t>ReferenceError</a:t>
            </a:r>
            <a:endParaRPr lang="en-US" sz="1200" kern="1200" dirty="0">
              <a:solidFill>
                <a:schemeClr val="tx1"/>
              </a:solidFill>
              <a:latin typeface="+mn-lt"/>
              <a:ea typeface="+mn-ea"/>
              <a:cs typeface="+mn-cs"/>
            </a:endParaRPr>
          </a:p>
          <a:p>
            <a:r>
              <a:rPr lang="da-DK" sz="1200" kern="1200">
                <a:solidFill>
                  <a:schemeClr val="tx1"/>
                </a:solidFill>
                <a:latin typeface="+mn-lt"/>
                <a:ea typeface="+mn-ea"/>
                <a:cs typeface="+mn-cs"/>
              </a:rPr>
              <a:t>let x = 3;</a:t>
            </a:r>
            <a:endParaRPr lang="en-US"/>
          </a:p>
        </p:txBody>
      </p:sp>
      <p:sp>
        <p:nvSpPr>
          <p:cNvPr id="4" name="Slide Number Placeholder 3"/>
          <p:cNvSpPr>
            <a:spLocks noGrp="1"/>
          </p:cNvSpPr>
          <p:nvPr>
            <p:ph type="sldNum" sz="quarter" idx="10"/>
          </p:nvPr>
        </p:nvSpPr>
        <p:spPr/>
        <p:txBody>
          <a:bodyPr/>
          <a:lstStyle/>
          <a:p>
            <a:fld id="{0922E9E3-F7E0-4F64-A85D-DE32A7B411A1}" type="slidenum">
              <a:rPr lang="en-US" smtClean="0"/>
              <a:t>19</a:t>
            </a:fld>
            <a:endParaRPr lang="en-US"/>
          </a:p>
        </p:txBody>
      </p:sp>
    </p:spTree>
    <p:extLst>
      <p:ext uri="{BB962C8B-B14F-4D97-AF65-F5344CB8AC3E}">
        <p14:creationId xmlns:p14="http://schemas.microsoft.com/office/powerpoint/2010/main" val="570562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130</a:t>
            </a:fld>
            <a:endParaRPr lang="en-US"/>
          </a:p>
        </p:txBody>
      </p:sp>
    </p:spTree>
    <p:extLst>
      <p:ext uri="{BB962C8B-B14F-4D97-AF65-F5344CB8AC3E}">
        <p14:creationId xmlns:p14="http://schemas.microsoft.com/office/powerpoint/2010/main" val="18984155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131</a:t>
            </a:fld>
            <a:endParaRPr lang="en-US"/>
          </a:p>
        </p:txBody>
      </p:sp>
    </p:spTree>
    <p:extLst>
      <p:ext uri="{BB962C8B-B14F-4D97-AF65-F5344CB8AC3E}">
        <p14:creationId xmlns:p14="http://schemas.microsoft.com/office/powerpoint/2010/main" val="1463935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132</a:t>
            </a:fld>
            <a:endParaRPr lang="en-US"/>
          </a:p>
        </p:txBody>
      </p:sp>
    </p:spTree>
    <p:extLst>
      <p:ext uri="{BB962C8B-B14F-4D97-AF65-F5344CB8AC3E}">
        <p14:creationId xmlns:p14="http://schemas.microsoft.com/office/powerpoint/2010/main" val="3042640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However, referencing the variable in the block before the variable declaration results in a </a:t>
            </a:r>
            <a:r>
              <a:rPr lang="en-US" sz="1200" kern="1200" dirty="0">
                <a:solidFill>
                  <a:schemeClr val="tx1"/>
                </a:solidFill>
                <a:latin typeface="+mn-lt"/>
                <a:ea typeface="+mn-ea"/>
                <a:cs typeface="+mn-cs"/>
                <a:hlinkClick r:id="rId3"/>
              </a:rPr>
              <a:t>ReferenceError. The variable is in a "temporal dead zone" from the start of the block until the declaration is processed.</a:t>
            </a:r>
          </a:p>
          <a:p>
            <a:r>
              <a:rPr lang="en-US" sz="1200" kern="1200" dirty="0" err="1">
                <a:solidFill>
                  <a:schemeClr val="tx1"/>
                </a:solidFill>
                <a:latin typeface="+mn-lt"/>
                <a:ea typeface="+mn-ea"/>
                <a:cs typeface="+mn-cs"/>
              </a:rPr>
              <a:t>console.log</a:t>
            </a:r>
            <a:r>
              <a:rPr lang="en-US" sz="1200" kern="1200" dirty="0">
                <a:solidFill>
                  <a:schemeClr val="tx1"/>
                </a:solidFill>
                <a:latin typeface="+mn-lt"/>
                <a:ea typeface="+mn-ea"/>
                <a:cs typeface="+mn-cs"/>
              </a:rPr>
              <a:t>(x); // </a:t>
            </a:r>
            <a:r>
              <a:rPr lang="en-US" sz="1200" kern="1200" dirty="0" err="1">
                <a:solidFill>
                  <a:schemeClr val="tx1"/>
                </a:solidFill>
                <a:latin typeface="+mn-lt"/>
                <a:ea typeface="+mn-ea"/>
                <a:cs typeface="+mn-cs"/>
              </a:rPr>
              <a:t>ReferenceError</a:t>
            </a:r>
            <a:endParaRPr lang="en-US" sz="1200" kern="1200" dirty="0">
              <a:solidFill>
                <a:schemeClr val="tx1"/>
              </a:solidFill>
              <a:latin typeface="+mn-lt"/>
              <a:ea typeface="+mn-ea"/>
              <a:cs typeface="+mn-cs"/>
            </a:endParaRPr>
          </a:p>
          <a:p>
            <a:r>
              <a:rPr lang="da-DK" sz="1200" kern="1200">
                <a:solidFill>
                  <a:schemeClr val="tx1"/>
                </a:solidFill>
                <a:latin typeface="+mn-lt"/>
                <a:ea typeface="+mn-ea"/>
                <a:cs typeface="+mn-cs"/>
              </a:rPr>
              <a:t>let x = 3;</a:t>
            </a:r>
            <a:endParaRPr lang="en-US"/>
          </a:p>
        </p:txBody>
      </p:sp>
      <p:sp>
        <p:nvSpPr>
          <p:cNvPr id="4" name="Slide Number Placeholder 3"/>
          <p:cNvSpPr>
            <a:spLocks noGrp="1"/>
          </p:cNvSpPr>
          <p:nvPr>
            <p:ph type="sldNum" sz="quarter" idx="10"/>
          </p:nvPr>
        </p:nvSpPr>
        <p:spPr/>
        <p:txBody>
          <a:bodyPr/>
          <a:lstStyle/>
          <a:p>
            <a:fld id="{0922E9E3-F7E0-4F64-A85D-DE32A7B411A1}" type="slidenum">
              <a:rPr lang="en-US" smtClean="0"/>
              <a:t>20</a:t>
            </a:fld>
            <a:endParaRPr lang="en-US"/>
          </a:p>
        </p:txBody>
      </p:sp>
    </p:spTree>
    <p:extLst>
      <p:ext uri="{BB962C8B-B14F-4D97-AF65-F5344CB8AC3E}">
        <p14:creationId xmlns:p14="http://schemas.microsoft.com/office/powerpoint/2010/main" val="409625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However, referencing the variable in the block before the variable declaration results in a </a:t>
            </a:r>
            <a:r>
              <a:rPr lang="en-US" sz="1200" kern="1200" dirty="0">
                <a:solidFill>
                  <a:schemeClr val="tx1"/>
                </a:solidFill>
                <a:latin typeface="+mn-lt"/>
                <a:ea typeface="+mn-ea"/>
                <a:cs typeface="+mn-cs"/>
                <a:hlinkClick r:id="rId3"/>
              </a:rPr>
              <a:t>ReferenceError. The variable is in a "temporal dead zone" from the start of the block until the declaration is processed.</a:t>
            </a:r>
          </a:p>
          <a:p>
            <a:r>
              <a:rPr lang="en-US" sz="1200" kern="1200" dirty="0" err="1">
                <a:solidFill>
                  <a:schemeClr val="tx1"/>
                </a:solidFill>
                <a:latin typeface="+mn-lt"/>
                <a:ea typeface="+mn-ea"/>
                <a:cs typeface="+mn-cs"/>
              </a:rPr>
              <a:t>console.log</a:t>
            </a:r>
            <a:r>
              <a:rPr lang="en-US" sz="1200" kern="1200" dirty="0">
                <a:solidFill>
                  <a:schemeClr val="tx1"/>
                </a:solidFill>
                <a:latin typeface="+mn-lt"/>
                <a:ea typeface="+mn-ea"/>
                <a:cs typeface="+mn-cs"/>
              </a:rPr>
              <a:t>(x); // </a:t>
            </a:r>
            <a:r>
              <a:rPr lang="en-US" sz="1200" kern="1200" dirty="0" err="1">
                <a:solidFill>
                  <a:schemeClr val="tx1"/>
                </a:solidFill>
                <a:latin typeface="+mn-lt"/>
                <a:ea typeface="+mn-ea"/>
                <a:cs typeface="+mn-cs"/>
              </a:rPr>
              <a:t>ReferenceError</a:t>
            </a:r>
            <a:endParaRPr lang="en-US" sz="1200" kern="1200" dirty="0">
              <a:solidFill>
                <a:schemeClr val="tx1"/>
              </a:solidFill>
              <a:latin typeface="+mn-lt"/>
              <a:ea typeface="+mn-ea"/>
              <a:cs typeface="+mn-cs"/>
            </a:endParaRPr>
          </a:p>
          <a:p>
            <a:r>
              <a:rPr lang="da-DK" sz="1200" kern="1200">
                <a:solidFill>
                  <a:schemeClr val="tx1"/>
                </a:solidFill>
                <a:latin typeface="+mn-lt"/>
                <a:ea typeface="+mn-ea"/>
                <a:cs typeface="+mn-cs"/>
              </a:rPr>
              <a:t>let x = 3;</a:t>
            </a:r>
            <a:endParaRPr lang="en-US"/>
          </a:p>
        </p:txBody>
      </p:sp>
      <p:sp>
        <p:nvSpPr>
          <p:cNvPr id="4" name="Slide Number Placeholder 3"/>
          <p:cNvSpPr>
            <a:spLocks noGrp="1"/>
          </p:cNvSpPr>
          <p:nvPr>
            <p:ph type="sldNum" sz="quarter" idx="10"/>
          </p:nvPr>
        </p:nvSpPr>
        <p:spPr/>
        <p:txBody>
          <a:bodyPr/>
          <a:lstStyle/>
          <a:p>
            <a:fld id="{0922E9E3-F7E0-4F64-A85D-DE32A7B411A1}" type="slidenum">
              <a:rPr lang="en-US" smtClean="0"/>
              <a:t>21</a:t>
            </a:fld>
            <a:endParaRPr lang="en-US"/>
          </a:p>
        </p:txBody>
      </p:sp>
    </p:spTree>
    <p:extLst>
      <p:ext uri="{BB962C8B-B14F-4D97-AF65-F5344CB8AC3E}">
        <p14:creationId xmlns:p14="http://schemas.microsoft.com/office/powerpoint/2010/main" val="363022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developer.mozilla.org</a:t>
            </a:r>
            <a:r>
              <a:rPr lang="en-US" dirty="0"/>
              <a:t>/</a:t>
            </a:r>
            <a:r>
              <a:rPr lang="en-US" dirty="0" err="1"/>
              <a:t>en</a:t>
            </a:r>
            <a:r>
              <a:rPr lang="en-US" dirty="0"/>
              <a:t>-US/docs/Web/JavaScript/Reference/</a:t>
            </a:r>
            <a:r>
              <a:rPr lang="en-US" dirty="0" err="1"/>
              <a:t>Global_Objects</a:t>
            </a:r>
            <a:r>
              <a:rPr lang="en-US" dirty="0"/>
              <a:t>/Boolean</a:t>
            </a:r>
          </a:p>
          <a:p>
            <a:r>
              <a:rPr lang="en-US" sz="1200" kern="1200" dirty="0">
                <a:solidFill>
                  <a:schemeClr val="tx1"/>
                </a:solidFill>
                <a:latin typeface="+mn-lt"/>
                <a:ea typeface="+mn-ea"/>
                <a:cs typeface="+mn-cs"/>
              </a:rPr>
              <a:t>ECMAScript 2015 introduces a new type of literal, namely </a:t>
            </a:r>
            <a:r>
              <a:rPr lang="en-US" sz="1200" b="1" kern="1200" dirty="0">
                <a:solidFill>
                  <a:schemeClr val="tx1"/>
                </a:solidFill>
                <a:latin typeface="+mn-lt"/>
                <a:ea typeface="+mn-ea"/>
                <a:cs typeface="+mn-cs"/>
                <a:hlinkClick r:id="rId3"/>
              </a:rPr>
              <a:t>template literals. This allows for many new features including multiline strings!</a:t>
            </a:r>
          </a:p>
          <a:p>
            <a:r>
              <a:rPr lang="en-US" sz="1200" kern="1200" dirty="0" err="1">
                <a:solidFill>
                  <a:schemeClr val="tx1"/>
                </a:solidFill>
                <a:latin typeface="+mn-lt"/>
                <a:ea typeface="+mn-ea"/>
                <a:cs typeface="+mn-cs"/>
              </a:rPr>
              <a:t>var</a:t>
            </a:r>
            <a:r>
              <a:rPr lang="en-US" sz="1200" kern="1200" dirty="0">
                <a:solidFill>
                  <a:schemeClr val="tx1"/>
                </a:solidFill>
                <a:latin typeface="+mn-lt"/>
                <a:ea typeface="+mn-ea"/>
                <a:cs typeface="+mn-cs"/>
              </a:rPr>
              <a:t> poem = </a:t>
            </a:r>
          </a:p>
          <a:p>
            <a:r>
              <a:rPr lang="en-US" sz="1200" kern="1200" dirty="0">
                <a:solidFill>
                  <a:schemeClr val="tx1"/>
                </a:solidFill>
                <a:latin typeface="+mn-lt"/>
                <a:ea typeface="+mn-ea"/>
                <a:cs typeface="+mn-cs"/>
              </a:rPr>
              <a:t>`Roses are red, </a:t>
            </a:r>
          </a:p>
          <a:p>
            <a:r>
              <a:rPr lang="en-US" sz="1200" kern="1200" dirty="0">
                <a:solidFill>
                  <a:schemeClr val="tx1"/>
                </a:solidFill>
                <a:latin typeface="+mn-lt"/>
                <a:ea typeface="+mn-ea"/>
                <a:cs typeface="+mn-cs"/>
              </a:rPr>
              <a:t>Violets are blue. </a:t>
            </a:r>
          </a:p>
          <a:p>
            <a:r>
              <a:rPr lang="en-US" sz="1200" kern="1200" dirty="0">
                <a:solidFill>
                  <a:schemeClr val="tx1"/>
                </a:solidFill>
                <a:latin typeface="+mn-lt"/>
                <a:ea typeface="+mn-ea"/>
                <a:cs typeface="+mn-cs"/>
              </a:rPr>
              <a:t>Sugar is sweet, </a:t>
            </a:r>
          </a:p>
          <a:p>
            <a:r>
              <a:rPr lang="en-US" sz="1200" kern="1200" dirty="0">
                <a:solidFill>
                  <a:schemeClr val="tx1"/>
                </a:solidFill>
                <a:latin typeface="+mn-lt"/>
                <a:ea typeface="+mn-ea"/>
                <a:cs typeface="+mn-cs"/>
              </a:rPr>
              <a:t>and so is foo.`</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25</a:t>
            </a:fld>
            <a:endParaRPr lang="en-US"/>
          </a:p>
        </p:txBody>
      </p:sp>
    </p:spTree>
    <p:extLst>
      <p:ext uri="{BB962C8B-B14F-4D97-AF65-F5344CB8AC3E}">
        <p14:creationId xmlns:p14="http://schemas.microsoft.com/office/powerpoint/2010/main" val="1675418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developer.mozilla.org</a:t>
            </a:r>
            <a:r>
              <a:rPr lang="en-US" dirty="0"/>
              <a:t>/</a:t>
            </a:r>
            <a:r>
              <a:rPr lang="en-US" dirty="0" err="1"/>
              <a:t>en</a:t>
            </a:r>
            <a:r>
              <a:rPr lang="en-US" dirty="0"/>
              <a:t>-US/docs/Web/JavaScript/Guide/</a:t>
            </a:r>
            <a:r>
              <a:rPr lang="en-US" dirty="0" err="1"/>
              <a:t>Expressions_and_Operators#Comparison_operators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31</a:t>
            </a:fld>
            <a:endParaRPr lang="en-US"/>
          </a:p>
        </p:txBody>
      </p:sp>
    </p:spTree>
    <p:extLst>
      <p:ext uri="{BB962C8B-B14F-4D97-AF65-F5344CB8AC3E}">
        <p14:creationId xmlns:p14="http://schemas.microsoft.com/office/powerpoint/2010/main" val="318370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developer.mozilla.org</a:t>
            </a:r>
            <a:r>
              <a:rPr lang="en-US" dirty="0"/>
              <a:t>/</a:t>
            </a:r>
            <a:r>
              <a:rPr lang="en-US" dirty="0" err="1"/>
              <a:t>en</a:t>
            </a:r>
            <a:r>
              <a:rPr lang="en-US" dirty="0"/>
              <a:t>-US/docs/Web/JavaScript/Guide/</a:t>
            </a:r>
            <a:r>
              <a:rPr lang="en-US"/>
              <a:t>Expressions_and_Operators#Comparison_operators</a:t>
            </a:r>
          </a:p>
        </p:txBody>
      </p:sp>
      <p:sp>
        <p:nvSpPr>
          <p:cNvPr id="4" name="Slide Number Placeholder 3"/>
          <p:cNvSpPr>
            <a:spLocks noGrp="1"/>
          </p:cNvSpPr>
          <p:nvPr>
            <p:ph type="sldNum" sz="quarter" idx="10"/>
          </p:nvPr>
        </p:nvSpPr>
        <p:spPr/>
        <p:txBody>
          <a:bodyPr/>
          <a:lstStyle/>
          <a:p>
            <a:fld id="{0922E9E3-F7E0-4F64-A85D-DE32A7B411A1}" type="slidenum">
              <a:rPr lang="en-US" smtClean="0"/>
              <a:t>34</a:t>
            </a:fld>
            <a:endParaRPr lang="en-US"/>
          </a:p>
        </p:txBody>
      </p:sp>
    </p:spTree>
    <p:extLst>
      <p:ext uri="{BB962C8B-B14F-4D97-AF65-F5344CB8AC3E}">
        <p14:creationId xmlns:p14="http://schemas.microsoft.com/office/powerpoint/2010/main" val="810702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developer.mozilla.org</a:t>
            </a:r>
            <a:r>
              <a:rPr lang="en-US" dirty="0"/>
              <a:t>/</a:t>
            </a:r>
            <a:r>
              <a:rPr lang="en-US" dirty="0" err="1"/>
              <a:t>en</a:t>
            </a:r>
            <a:r>
              <a:rPr lang="en-US" dirty="0"/>
              <a:t>-US/docs/Web/JavaScript/Guide/</a:t>
            </a:r>
            <a:r>
              <a:rPr lang="en-US"/>
              <a:t>Expressions_and_Operators#Comparison_operators</a:t>
            </a:r>
          </a:p>
        </p:txBody>
      </p:sp>
      <p:sp>
        <p:nvSpPr>
          <p:cNvPr id="4" name="Slide Number Placeholder 3"/>
          <p:cNvSpPr>
            <a:spLocks noGrp="1"/>
          </p:cNvSpPr>
          <p:nvPr>
            <p:ph type="sldNum" sz="quarter" idx="10"/>
          </p:nvPr>
        </p:nvSpPr>
        <p:spPr/>
        <p:txBody>
          <a:bodyPr/>
          <a:lstStyle/>
          <a:p>
            <a:fld id="{0922E9E3-F7E0-4F64-A85D-DE32A7B411A1}" type="slidenum">
              <a:rPr lang="en-US" smtClean="0"/>
              <a:t>35</a:t>
            </a:fld>
            <a:endParaRPr lang="en-US"/>
          </a:p>
        </p:txBody>
      </p:sp>
    </p:spTree>
    <p:extLst>
      <p:ext uri="{BB962C8B-B14F-4D97-AF65-F5344CB8AC3E}">
        <p14:creationId xmlns:p14="http://schemas.microsoft.com/office/powerpoint/2010/main" val="10144668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pic>
        <p:nvPicPr>
          <p:cNvPr id="6" name="Picture 1"/>
          <p:cNvPicPr>
            <a:picLocks noChangeAspect="1" noChangeArrowheads="1"/>
          </p:cNvPicPr>
          <p:nvPr/>
        </p:nvPicPr>
        <p:blipFill>
          <a:blip r:embed="rId2" cstate="print"/>
          <a:srcRect/>
          <a:stretch>
            <a:fillRect/>
          </a:stretch>
        </p:blipFill>
        <p:spPr bwMode="auto">
          <a:xfrm>
            <a:off x="835070" y="6442737"/>
            <a:ext cx="1714500" cy="333375"/>
          </a:xfrm>
          <a:prstGeom prst="rect">
            <a:avLst/>
          </a:prstGeom>
          <a:noFill/>
          <a:ln w="9525">
            <a:noFill/>
            <a:miter lim="800000"/>
            <a:headEnd/>
            <a:tailEnd/>
          </a:ln>
          <a:effectLst/>
        </p:spPr>
      </p:pic>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5" descr="CT LOGO"/>
          <p:cNvPicPr>
            <a:picLocks noChangeAspect="1" noChangeArrowheads="1"/>
          </p:cNvPicPr>
          <p:nvPr/>
        </p:nvPicPr>
        <p:blipFill>
          <a:blip r:embed="rId3" cstate="print"/>
          <a:srcRect/>
          <a:stretch>
            <a:fillRect/>
          </a:stretch>
        </p:blipFill>
        <p:spPr bwMode="auto">
          <a:xfrm>
            <a:off x="2811440" y="1293402"/>
            <a:ext cx="3453774" cy="573360"/>
          </a:xfrm>
          <a:prstGeom prst="rect">
            <a:avLst/>
          </a:prstGeom>
          <a:noFill/>
          <a:ln w="9525">
            <a:noFill/>
            <a:miter lim="800000"/>
            <a:headEnd/>
            <a:tailEnd/>
          </a:ln>
        </p:spPr>
      </p:pic>
      <p:sp>
        <p:nvSpPr>
          <p:cNvPr id="5" name="Rectangle 12"/>
          <p:cNvSpPr>
            <a:spLocks noChangeArrowheads="1"/>
          </p:cNvSpPr>
          <p:nvPr/>
        </p:nvSpPr>
        <p:spPr bwMode="auto">
          <a:xfrm>
            <a:off x="387350" y="5834063"/>
            <a:ext cx="8272463" cy="549275"/>
          </a:xfrm>
          <a:prstGeom prst="rect">
            <a:avLst/>
          </a:prstGeom>
          <a:noFill/>
          <a:ln w="38100">
            <a:noFill/>
            <a:prstDash val="sysDot"/>
            <a:miter lim="800000"/>
            <a:headEnd/>
            <a:tailEnd/>
          </a:ln>
        </p:spPr>
        <p:txBody>
          <a:bodyPr>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a:t>Topic 1</a:t>
            </a:r>
          </a:p>
          <a:p>
            <a:pPr lvl="1"/>
            <a:r>
              <a:rPr lang="en-US" dirty="0"/>
              <a:t>Sub Topic 1</a:t>
            </a:r>
          </a:p>
          <a:p>
            <a:pPr lvl="1"/>
            <a:r>
              <a:rPr lang="en-US" dirty="0"/>
              <a:t>Sub Topic 2</a:t>
            </a:r>
          </a:p>
          <a:p>
            <a:pPr lvl="0"/>
            <a:r>
              <a:rPr lang="en-US" dirty="0"/>
              <a:t>Topic 2</a:t>
            </a:r>
          </a:p>
          <a:p>
            <a:pPr lvl="1"/>
            <a:r>
              <a:rPr lang="en-US" dirty="0"/>
              <a:t>Sub Topic 1</a:t>
            </a:r>
          </a:p>
          <a:p>
            <a:pPr lvl="1"/>
            <a:r>
              <a:rPr lang="en-US" dirty="0"/>
              <a:t>Sub Topic 2</a:t>
            </a:r>
          </a:p>
          <a:p>
            <a:pPr lvl="0"/>
            <a:r>
              <a:rPr lang="en-US" dirty="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Contents</a:t>
            </a:r>
          </a:p>
        </p:txBody>
      </p:sp>
    </p:spTree>
    <p:extLst>
      <p:ext uri="{BB962C8B-B14F-4D97-AF65-F5344CB8AC3E}">
        <p14:creationId xmlns:p14="http://schemas.microsoft.com/office/powerpoint/2010/main" val="143255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7/11/22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a:t>Text</a:t>
            </a:r>
          </a:p>
        </p:txBody>
      </p:sp>
    </p:spTree>
    <p:extLst>
      <p:ext uri="{BB962C8B-B14F-4D97-AF65-F5344CB8AC3E}">
        <p14:creationId xmlns:p14="http://schemas.microsoft.com/office/powerpoint/2010/main" val="5342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Demonstration</a:t>
            </a:r>
          </a:p>
        </p:txBody>
      </p:sp>
    </p:spTree>
    <p:extLst>
      <p:ext uri="{BB962C8B-B14F-4D97-AF65-F5344CB8AC3E}">
        <p14:creationId xmlns:p14="http://schemas.microsoft.com/office/powerpoint/2010/main" val="268908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a:t>Heading/Thank You</a:t>
            </a:r>
          </a:p>
        </p:txBody>
      </p:sp>
    </p:spTree>
    <p:extLst>
      <p:ext uri="{BB962C8B-B14F-4D97-AF65-F5344CB8AC3E}">
        <p14:creationId xmlns:p14="http://schemas.microsoft.com/office/powerpoint/2010/main" val="30745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Code Snippet</a:t>
            </a:r>
          </a:p>
        </p:txBody>
      </p:sp>
    </p:spTree>
    <p:extLst>
      <p:ext uri="{BB962C8B-B14F-4D97-AF65-F5344CB8AC3E}">
        <p14:creationId xmlns:p14="http://schemas.microsoft.com/office/powerpoint/2010/main" val="59016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p:cNvSpPr>
            <a:spLocks noGrp="1"/>
          </p:cNvSpPr>
          <p:nvPr>
            <p:ph type="pic" sz="quarter" idx="10"/>
          </p:nvPr>
        </p:nvSpPr>
        <p:spPr>
          <a:xfrm>
            <a:off x="477670" y="2565400"/>
            <a:ext cx="8475521" cy="3357563"/>
          </a:xfrm>
        </p:spPr>
        <p:txBody>
          <a:bodyPr/>
          <a:lstStyle/>
          <a:p>
            <a:r>
              <a:rPr lang="en-US"/>
              <a:t>Click icon to add picture</a:t>
            </a:r>
            <a:endParaRPr lang="en-IN" dirty="0"/>
          </a:p>
        </p:txBody>
      </p:sp>
    </p:spTree>
    <p:extLst>
      <p:ext uri="{BB962C8B-B14F-4D97-AF65-F5344CB8AC3E}">
        <p14:creationId xmlns:p14="http://schemas.microsoft.com/office/powerpoint/2010/main" val="343257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Tree>
    <p:extLst>
      <p:ext uri="{BB962C8B-B14F-4D97-AF65-F5344CB8AC3E}">
        <p14:creationId xmlns:p14="http://schemas.microsoft.com/office/powerpoint/2010/main" val="240682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Table</a:t>
            </a:r>
          </a:p>
        </p:txBody>
      </p:sp>
    </p:spTree>
    <p:extLst>
      <p:ext uri="{BB962C8B-B14F-4D97-AF65-F5344CB8AC3E}">
        <p14:creationId xmlns:p14="http://schemas.microsoft.com/office/powerpoint/2010/main" val="78585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7/11/22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pic>
        <p:nvPicPr>
          <p:cNvPr id="9" name="Picture 8" descr="ppt_bg1"/>
          <p:cNvPicPr>
            <a:picLocks noChangeAspect="1" noChangeArrowheads="1"/>
          </p:cNvPicPr>
          <p:nvPr/>
        </p:nvPicPr>
        <p:blipFill>
          <a:blip r:embed="rId14" cstate="print"/>
          <a:srcRect/>
          <a:stretch>
            <a:fillRect/>
          </a:stretch>
        </p:blipFill>
        <p:spPr bwMode="auto">
          <a:xfrm>
            <a:off x="0" y="0"/>
            <a:ext cx="9144000" cy="6858000"/>
          </a:xfrm>
          <a:prstGeom prst="rect">
            <a:avLst/>
          </a:prstGeom>
          <a:noFill/>
        </p:spPr>
      </p:pic>
      <p:pic>
        <p:nvPicPr>
          <p:cNvPr id="8" name="Picture 1"/>
          <p:cNvPicPr>
            <a:picLocks noChangeAspect="1" noChangeArrowheads="1"/>
          </p:cNvPicPr>
          <p:nvPr/>
        </p:nvPicPr>
        <p:blipFill>
          <a:blip r:embed="rId15" cstate="print"/>
          <a:srcRect/>
          <a:stretch>
            <a:fillRect/>
          </a:stretch>
        </p:blipFill>
        <p:spPr bwMode="auto">
          <a:xfrm>
            <a:off x="835072" y="6455899"/>
            <a:ext cx="1714500" cy="333375"/>
          </a:xfrm>
          <a:prstGeom prst="rect">
            <a:avLst/>
          </a:prstGeom>
          <a:noFill/>
          <a:ln w="9525">
            <a:noFill/>
            <a:miter lim="800000"/>
            <a:headEnd/>
            <a:tailEnd/>
          </a:ln>
          <a:effectLst/>
        </p:spPr>
      </p:pic>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cxnSp>
        <p:nvCxnSpPr>
          <p:cNvPr id="16" name="Straight Connector 15"/>
          <p:cNvCxnSpPr/>
          <p:nvPr/>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270079"/>
      </p:ext>
    </p:extLst>
  </p:cSld>
  <p:clrMap bg1="lt1" tx1="dk1" bg2="lt2" tx2="dk2" accent1="accent1" accent2="accent2" accent3="accent3" accent4="accent4" accent5="accent5" accent6="accent6" hlink="hlink" folHlink="folHlink"/>
  <p:sldLayoutIdLst>
    <p:sldLayoutId id="2147483674" r:id="rId1"/>
    <p:sldLayoutId id="2147483675" r:id="rId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2667000"/>
            <a:ext cx="8229600" cy="1143000"/>
          </a:xfrm>
        </p:spPr>
        <p:txBody>
          <a:bodyPr/>
          <a:lstStyle/>
          <a:p>
            <a:r>
              <a:rPr lang="en-US" dirty="0"/>
              <a:t>JavaScript</a:t>
            </a:r>
            <a:endParaRPr lang="en-IN" dirty="0"/>
          </a:p>
        </p:txBody>
      </p:sp>
      <p:sp>
        <p:nvSpPr>
          <p:cNvPr id="5" name="Content Placeholder 4"/>
          <p:cNvSpPr>
            <a:spLocks noGrp="1"/>
          </p:cNvSpPr>
          <p:nvPr>
            <p:ph sz="quarter" idx="10"/>
          </p:nvPr>
        </p:nvSpPr>
        <p:spPr>
          <a:xfrm>
            <a:off x="4292751" y="5013176"/>
            <a:ext cx="4857328" cy="1008112"/>
          </a:xfrm>
        </p:spPr>
        <p:txBody>
          <a:bodyPr/>
          <a:lstStyle/>
          <a:p>
            <a:r>
              <a:rPr lang="en-US" dirty="0" err="1"/>
              <a:t>Shalini</a:t>
            </a:r>
            <a:r>
              <a:rPr lang="en-US" dirty="0"/>
              <a:t> Mittal</a:t>
            </a:r>
          </a:p>
          <a:p>
            <a:r>
              <a:rPr lang="en-US" dirty="0"/>
              <a:t>Corporate Trainer, Consultant, Developer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JavaScript in Separate file</a:t>
            </a:r>
          </a:p>
        </p:txBody>
      </p:sp>
      <p:sp>
        <p:nvSpPr>
          <p:cNvPr id="4" name="AutoShape 3"/>
          <p:cNvSpPr>
            <a:spLocks noChangeArrowheads="1"/>
          </p:cNvSpPr>
          <p:nvPr/>
        </p:nvSpPr>
        <p:spPr bwMode="auto">
          <a:xfrm>
            <a:off x="395536" y="1308426"/>
            <a:ext cx="7776864" cy="2397621"/>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p>
          <a:p>
            <a:r>
              <a:rPr lang="en-IN" dirty="0"/>
              <a:t>     &lt;head&gt;</a:t>
            </a:r>
          </a:p>
          <a:p>
            <a:r>
              <a:rPr lang="en-IN" dirty="0"/>
              <a:t>          &lt;script </a:t>
            </a:r>
            <a:r>
              <a:rPr lang="en-IN" dirty="0" err="1"/>
              <a:t>src</a:t>
            </a:r>
            <a:r>
              <a:rPr lang="en-IN" dirty="0"/>
              <a:t>=“</a:t>
            </a:r>
            <a:r>
              <a:rPr lang="en-IN" dirty="0" err="1"/>
              <a:t>ext.js</a:t>
            </a:r>
            <a:r>
              <a:rPr lang="en-IN" dirty="0"/>
              <a:t>”&gt;&lt;/script&gt;</a:t>
            </a:r>
          </a:p>
          <a:p>
            <a:r>
              <a:rPr lang="en-IN" dirty="0"/>
              <a:t>     &lt;/head&gt;</a:t>
            </a:r>
          </a:p>
          <a:p>
            <a:r>
              <a:rPr lang="en-IN" dirty="0"/>
              <a:t>     &lt;body&gt;</a:t>
            </a:r>
          </a:p>
          <a:p>
            <a:r>
              <a:rPr lang="en-IN" dirty="0"/>
              <a:t> 	&lt;h1&gt;</a:t>
            </a:r>
            <a:r>
              <a:rPr lang="en-IN" dirty="0" err="1"/>
              <a:t>Javscript</a:t>
            </a:r>
            <a:r>
              <a:rPr lang="en-IN" dirty="0"/>
              <a:t> Get Started&lt;/h1&gt;</a:t>
            </a:r>
          </a:p>
          <a:p>
            <a:r>
              <a:rPr lang="en-IN" dirty="0"/>
              <a:t>      &lt;/body&gt;</a:t>
            </a:r>
          </a:p>
          <a:p>
            <a:r>
              <a:rPr lang="en-IN" dirty="0"/>
              <a:t>&lt;/html&gt;</a:t>
            </a:r>
          </a:p>
        </p:txBody>
      </p:sp>
      <p:sp>
        <p:nvSpPr>
          <p:cNvPr id="5" name="AutoShape 3"/>
          <p:cNvSpPr>
            <a:spLocks noChangeArrowheads="1"/>
          </p:cNvSpPr>
          <p:nvPr/>
        </p:nvSpPr>
        <p:spPr bwMode="auto">
          <a:xfrm>
            <a:off x="395536" y="4864718"/>
            <a:ext cx="7776864" cy="383619"/>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err="1"/>
              <a:t>document.write</a:t>
            </a:r>
            <a:r>
              <a:rPr lang="en-IN" dirty="0"/>
              <a:t>(”hello there, from external file!!”);</a:t>
            </a:r>
          </a:p>
        </p:txBody>
      </p:sp>
      <p:sp>
        <p:nvSpPr>
          <p:cNvPr id="6" name="TextBox 5"/>
          <p:cNvSpPr txBox="1"/>
          <p:nvPr/>
        </p:nvSpPr>
        <p:spPr>
          <a:xfrm>
            <a:off x="413453" y="4117722"/>
            <a:ext cx="2736304" cy="369332"/>
          </a:xfrm>
          <a:prstGeom prst="rect">
            <a:avLst/>
          </a:prstGeom>
          <a:noFill/>
        </p:spPr>
        <p:txBody>
          <a:bodyPr wrap="square" rtlCol="0">
            <a:spAutoFit/>
          </a:bodyPr>
          <a:lstStyle/>
          <a:p>
            <a:r>
              <a:rPr lang="en-US" dirty="0" err="1"/>
              <a:t>ext.js</a:t>
            </a:r>
            <a:endParaRPr lang="en-US" dirty="0"/>
          </a:p>
        </p:txBody>
      </p:sp>
      <p:sp>
        <p:nvSpPr>
          <p:cNvPr id="7" name="TextBox 6"/>
          <p:cNvSpPr txBox="1"/>
          <p:nvPr/>
        </p:nvSpPr>
        <p:spPr>
          <a:xfrm>
            <a:off x="413453" y="813947"/>
            <a:ext cx="2736304" cy="369332"/>
          </a:xfrm>
          <a:prstGeom prst="rect">
            <a:avLst/>
          </a:prstGeom>
          <a:noFill/>
        </p:spPr>
        <p:txBody>
          <a:bodyPr wrap="square" rtlCol="0">
            <a:spAutoFit/>
          </a:bodyPr>
          <a:lstStyle/>
          <a:p>
            <a:r>
              <a:rPr lang="en-US" dirty="0" err="1"/>
              <a:t>Hello.html</a:t>
            </a:r>
            <a:endParaRPr lang="en-US" dirty="0"/>
          </a:p>
        </p:txBody>
      </p:sp>
    </p:spTree>
    <p:extLst>
      <p:ext uri="{BB962C8B-B14F-4D97-AF65-F5344CB8AC3E}">
        <p14:creationId xmlns:p14="http://schemas.microsoft.com/office/powerpoint/2010/main" val="258765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Button Objects</a:t>
            </a:r>
          </a:p>
        </p:txBody>
      </p:sp>
      <p:sp>
        <p:nvSpPr>
          <p:cNvPr id="4" name="Rectangle 3"/>
          <p:cNvSpPr>
            <a:spLocks noGrp="1"/>
          </p:cNvSpPr>
          <p:nvPr>
            <p:ph idx="1"/>
          </p:nvPr>
        </p:nvSpPr>
        <p:spPr/>
        <p:txBody>
          <a:bodyPr/>
          <a:lstStyle/>
          <a:p>
            <a:pPr eaLnBrk="1" hangingPunct="1"/>
            <a:endParaRPr lang="en-US" altLang="en-US" sz="2000" b="1">
              <a:solidFill>
                <a:srgbClr val="990000"/>
              </a:solidFill>
              <a:latin typeface="Arial" pitchFamily="34" charset="0"/>
              <a:cs typeface="Arial" pitchFamily="34" charset="0"/>
            </a:endParaRPr>
          </a:p>
          <a:p>
            <a:pPr eaLnBrk="1" hangingPunct="1"/>
            <a:r>
              <a:rPr lang="en-US" altLang="en-US" sz="2000" b="1">
                <a:solidFill>
                  <a:srgbClr val="990000"/>
                </a:solidFill>
                <a:latin typeface="Arial" pitchFamily="34" charset="0"/>
                <a:cs typeface="Arial" pitchFamily="34" charset="0"/>
              </a:rPr>
              <a:t>Button</a:t>
            </a:r>
          </a:p>
          <a:p>
            <a:pPr eaLnBrk="1" hangingPunct="1"/>
            <a:endParaRPr lang="en-US" altLang="en-US" sz="2000" b="1">
              <a:solidFill>
                <a:srgbClr val="990000"/>
              </a:solidFill>
              <a:latin typeface="Arial" pitchFamily="34" charset="0"/>
              <a:cs typeface="Arial" pitchFamily="34" charset="0"/>
            </a:endParaRPr>
          </a:p>
          <a:p>
            <a:pPr eaLnBrk="1" hangingPunct="1"/>
            <a:r>
              <a:rPr lang="en-US" altLang="en-US" sz="2000" b="1">
                <a:solidFill>
                  <a:srgbClr val="990000"/>
                </a:solidFill>
                <a:latin typeface="Arial" pitchFamily="34" charset="0"/>
                <a:cs typeface="Arial" pitchFamily="34" charset="0"/>
              </a:rPr>
              <a:t>Reset</a:t>
            </a:r>
          </a:p>
          <a:p>
            <a:pPr eaLnBrk="1" hangingPunct="1"/>
            <a:endParaRPr lang="en-US" altLang="en-US" sz="2000" b="1">
              <a:solidFill>
                <a:srgbClr val="990000"/>
              </a:solidFill>
              <a:latin typeface="Arial" pitchFamily="34" charset="0"/>
              <a:cs typeface="Arial" pitchFamily="34" charset="0"/>
            </a:endParaRPr>
          </a:p>
          <a:p>
            <a:pPr eaLnBrk="1" hangingPunct="1"/>
            <a:r>
              <a:rPr lang="en-US" altLang="en-US" sz="2000" b="1">
                <a:solidFill>
                  <a:srgbClr val="990000"/>
                </a:solidFill>
                <a:latin typeface="Arial" pitchFamily="34" charset="0"/>
                <a:cs typeface="Arial" pitchFamily="34" charset="0"/>
              </a:rPr>
              <a:t>Submit</a:t>
            </a:r>
          </a:p>
        </p:txBody>
      </p:sp>
      <p:graphicFrame>
        <p:nvGraphicFramePr>
          <p:cNvPr id="5" name="Table 4"/>
          <p:cNvGraphicFramePr>
            <a:graphicFrameLocks noGrp="1"/>
          </p:cNvGraphicFramePr>
          <p:nvPr>
            <p:extLst>
              <p:ext uri="{D42A27DB-BD31-4B8C-83A1-F6EECF244321}">
                <p14:modId xmlns:p14="http://schemas.microsoft.com/office/powerpoint/2010/main" val="936427683"/>
              </p:ext>
            </p:extLst>
          </p:nvPr>
        </p:nvGraphicFramePr>
        <p:xfrm>
          <a:off x="2699792" y="1340768"/>
          <a:ext cx="6096000" cy="18542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Properties</a:t>
                      </a:r>
                    </a:p>
                  </a:txBody>
                  <a:tcPr/>
                </a:tc>
                <a:tc>
                  <a:txBody>
                    <a:bodyPr/>
                    <a:lstStyle/>
                    <a:p>
                      <a:r>
                        <a:rPr lang="en-US" dirty="0"/>
                        <a:t>Methods</a:t>
                      </a:r>
                    </a:p>
                  </a:txBody>
                  <a:tcPr/>
                </a:tc>
                <a:tc>
                  <a:txBody>
                    <a:bodyPr/>
                    <a:lstStyle/>
                    <a:p>
                      <a:r>
                        <a:rPr lang="en-US" dirty="0"/>
                        <a:t>Event</a:t>
                      </a:r>
                      <a:r>
                        <a:rPr lang="en-US" baseline="0" dirty="0"/>
                        <a:t> Handlers</a:t>
                      </a:r>
                      <a:endParaRPr lang="en-US" dirty="0"/>
                    </a:p>
                  </a:txBody>
                  <a:tcPr/>
                </a:tc>
                <a:extLst>
                  <a:ext uri="{0D108BD9-81ED-4DB2-BD59-A6C34878D82A}">
                    <a16:rowId xmlns:a16="http://schemas.microsoft.com/office/drawing/2014/main" val="10000"/>
                  </a:ext>
                </a:extLst>
              </a:tr>
              <a:tr h="370840">
                <a:tc>
                  <a:txBody>
                    <a:bodyPr/>
                    <a:lstStyle/>
                    <a:p>
                      <a:r>
                        <a:rPr lang="en-US" dirty="0"/>
                        <a:t>name</a:t>
                      </a:r>
                    </a:p>
                  </a:txBody>
                  <a:tcPr/>
                </a:tc>
                <a:tc>
                  <a:txBody>
                    <a:bodyPr/>
                    <a:lstStyle/>
                    <a:p>
                      <a:r>
                        <a:rPr lang="en-US" dirty="0"/>
                        <a:t>click()</a:t>
                      </a:r>
                    </a:p>
                  </a:txBody>
                  <a:tcPr/>
                </a:tc>
                <a:tc>
                  <a:txBody>
                    <a:bodyPr/>
                    <a:lstStyle/>
                    <a:p>
                      <a:r>
                        <a:rPr lang="en-US" dirty="0" err="1"/>
                        <a:t>onClick</a:t>
                      </a:r>
                      <a:endParaRPr lang="en-US" dirty="0"/>
                    </a:p>
                  </a:txBody>
                  <a:tcPr/>
                </a:tc>
                <a:extLst>
                  <a:ext uri="{0D108BD9-81ED-4DB2-BD59-A6C34878D82A}">
                    <a16:rowId xmlns:a16="http://schemas.microsoft.com/office/drawing/2014/main" val="10001"/>
                  </a:ext>
                </a:extLst>
              </a:tr>
              <a:tr h="370840">
                <a:tc>
                  <a:txBody>
                    <a:bodyPr/>
                    <a:lstStyle/>
                    <a:p>
                      <a:r>
                        <a:rPr lang="en-US" dirty="0"/>
                        <a:t>type</a:t>
                      </a:r>
                    </a:p>
                  </a:txBody>
                  <a:tcPr/>
                </a:tc>
                <a:tc>
                  <a:txBody>
                    <a:bodyPr/>
                    <a:lstStyle/>
                    <a:p>
                      <a:endParaRPr lang="en-US"/>
                    </a:p>
                  </a:txBody>
                  <a:tcPr/>
                </a:tc>
                <a:tc>
                  <a:txBody>
                    <a:bodyPr/>
                    <a:lstStyle/>
                    <a:p>
                      <a:r>
                        <a:rPr lang="en-US" dirty="0" err="1"/>
                        <a:t>onMouseDown</a:t>
                      </a:r>
                      <a:endParaRPr lang="en-US" dirty="0"/>
                    </a:p>
                  </a:txBody>
                  <a:tcPr/>
                </a:tc>
                <a:extLst>
                  <a:ext uri="{0D108BD9-81ED-4DB2-BD59-A6C34878D82A}">
                    <a16:rowId xmlns:a16="http://schemas.microsoft.com/office/drawing/2014/main" val="10002"/>
                  </a:ext>
                </a:extLst>
              </a:tr>
              <a:tr h="370840">
                <a:tc>
                  <a:txBody>
                    <a:bodyPr/>
                    <a:lstStyle/>
                    <a:p>
                      <a:r>
                        <a:rPr lang="en-US" dirty="0"/>
                        <a:t>value</a:t>
                      </a:r>
                    </a:p>
                  </a:txBody>
                  <a:tcPr/>
                </a:tc>
                <a:tc>
                  <a:txBody>
                    <a:bodyPr/>
                    <a:lstStyle/>
                    <a:p>
                      <a:endParaRPr lang="en-US"/>
                    </a:p>
                  </a:txBody>
                  <a:tcPr/>
                </a:tc>
                <a:tc>
                  <a:txBody>
                    <a:bodyPr/>
                    <a:lstStyle/>
                    <a:p>
                      <a:r>
                        <a:rPr lang="en-US" dirty="0" err="1"/>
                        <a:t>onMouseUp</a:t>
                      </a:r>
                      <a:endParaRPr lang="en-US" dirty="0"/>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2565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Check Boxes and Radio Objects</a:t>
            </a:r>
          </a:p>
        </p:txBody>
      </p:sp>
      <p:sp>
        <p:nvSpPr>
          <p:cNvPr id="4" name="Rectangle 3"/>
          <p:cNvSpPr/>
          <p:nvPr/>
        </p:nvSpPr>
        <p:spPr>
          <a:xfrm>
            <a:off x="683568" y="1226405"/>
            <a:ext cx="4572000" cy="1631216"/>
          </a:xfrm>
          <a:prstGeom prst="rect">
            <a:avLst/>
          </a:prstGeom>
        </p:spPr>
        <p:txBody>
          <a:bodyPr>
            <a:spAutoFit/>
          </a:bodyPr>
          <a:lstStyle/>
          <a:p>
            <a:endParaRPr lang="en-US" altLang="en-US" sz="2000" b="1" dirty="0">
              <a:solidFill>
                <a:srgbClr val="990000"/>
              </a:solidFill>
              <a:latin typeface="Arial" pitchFamily="34" charset="0"/>
              <a:cs typeface="Arial" pitchFamily="34" charset="0"/>
            </a:endParaRPr>
          </a:p>
          <a:p>
            <a:pPr marL="285750" indent="-285750">
              <a:buFont typeface="Arial" panose="020B0604020202020204" pitchFamily="34" charset="0"/>
              <a:buChar char="•"/>
            </a:pPr>
            <a:r>
              <a:rPr lang="en-US" altLang="en-US" sz="2000" b="1" dirty="0">
                <a:solidFill>
                  <a:srgbClr val="990000"/>
                </a:solidFill>
                <a:latin typeface="Arial" pitchFamily="34" charset="0"/>
                <a:cs typeface="Arial" pitchFamily="34" charset="0"/>
              </a:rPr>
              <a:t>Checkbox</a:t>
            </a:r>
          </a:p>
          <a:p>
            <a:r>
              <a:rPr lang="en-US" altLang="en-US" sz="2000" b="1" dirty="0">
                <a:solidFill>
                  <a:srgbClr val="990000"/>
                </a:solidFill>
                <a:latin typeface="Arial" pitchFamily="34" charset="0"/>
                <a:cs typeface="Arial" pitchFamily="34" charset="0"/>
              </a:rPr>
              <a:t> </a:t>
            </a:r>
          </a:p>
          <a:p>
            <a:pPr marL="285750" indent="-285750">
              <a:buFont typeface="Arial" panose="020B0604020202020204" pitchFamily="34" charset="0"/>
              <a:buChar char="•"/>
            </a:pPr>
            <a:r>
              <a:rPr lang="en-US" altLang="en-US" sz="2000" b="1" dirty="0">
                <a:solidFill>
                  <a:srgbClr val="990000"/>
                </a:solidFill>
                <a:latin typeface="Arial" pitchFamily="34" charset="0"/>
                <a:cs typeface="Arial" pitchFamily="34" charset="0"/>
              </a:rPr>
              <a:t>Radio</a:t>
            </a:r>
          </a:p>
          <a:p>
            <a:endParaRPr lang="en-US" altLang="en-US" sz="2000" b="1" dirty="0">
              <a:solidFill>
                <a:srgbClr val="9900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1930045"/>
              </p:ext>
            </p:extLst>
          </p:nvPr>
        </p:nvGraphicFramePr>
        <p:xfrm>
          <a:off x="2580456" y="1397000"/>
          <a:ext cx="6096000" cy="222504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Properties</a:t>
                      </a:r>
                    </a:p>
                  </a:txBody>
                  <a:tcPr/>
                </a:tc>
                <a:tc>
                  <a:txBody>
                    <a:bodyPr/>
                    <a:lstStyle/>
                    <a:p>
                      <a:r>
                        <a:rPr lang="en-US" dirty="0"/>
                        <a:t>Methods</a:t>
                      </a:r>
                    </a:p>
                  </a:txBody>
                  <a:tcPr/>
                </a:tc>
                <a:tc>
                  <a:txBody>
                    <a:bodyPr/>
                    <a:lstStyle/>
                    <a:p>
                      <a:r>
                        <a:rPr lang="en-US" dirty="0"/>
                        <a:t>Event Handlers</a:t>
                      </a:r>
                    </a:p>
                  </a:txBody>
                  <a:tcPr/>
                </a:tc>
                <a:extLst>
                  <a:ext uri="{0D108BD9-81ED-4DB2-BD59-A6C34878D82A}">
                    <a16:rowId xmlns:a16="http://schemas.microsoft.com/office/drawing/2014/main" val="10000"/>
                  </a:ext>
                </a:extLst>
              </a:tr>
              <a:tr h="370840">
                <a:tc>
                  <a:txBody>
                    <a:bodyPr/>
                    <a:lstStyle/>
                    <a:p>
                      <a:r>
                        <a:rPr lang="en-US" dirty="0"/>
                        <a:t>checked</a:t>
                      </a:r>
                    </a:p>
                  </a:txBody>
                  <a:tcPr/>
                </a:tc>
                <a:tc>
                  <a:txBody>
                    <a:bodyPr/>
                    <a:lstStyle/>
                    <a:p>
                      <a:r>
                        <a:rPr lang="en-US" dirty="0"/>
                        <a:t>click()</a:t>
                      </a:r>
                    </a:p>
                  </a:txBody>
                  <a:tcPr/>
                </a:tc>
                <a:tc>
                  <a:txBody>
                    <a:bodyPr/>
                    <a:lstStyle/>
                    <a:p>
                      <a:r>
                        <a:rPr lang="en-US" dirty="0" err="1"/>
                        <a:t>onClick</a:t>
                      </a:r>
                      <a:endParaRPr lang="en-US" dirty="0"/>
                    </a:p>
                  </a:txBody>
                  <a:tcPr/>
                </a:tc>
                <a:extLst>
                  <a:ext uri="{0D108BD9-81ED-4DB2-BD59-A6C34878D82A}">
                    <a16:rowId xmlns:a16="http://schemas.microsoft.com/office/drawing/2014/main" val="10001"/>
                  </a:ext>
                </a:extLst>
              </a:tr>
              <a:tr h="370840">
                <a:tc>
                  <a:txBody>
                    <a:bodyPr/>
                    <a:lstStyle/>
                    <a:p>
                      <a:r>
                        <a:rPr lang="en-US" dirty="0" err="1"/>
                        <a:t>defaultChecked</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name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type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value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0758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400" b="1" dirty="0">
                <a:solidFill>
                  <a:srgbClr val="990000"/>
                </a:solidFill>
                <a:latin typeface="Arial" pitchFamily="34" charset="0"/>
                <a:cs typeface="Arial" pitchFamily="34" charset="0"/>
              </a:rPr>
              <a:t>Select</a:t>
            </a:r>
          </a:p>
          <a:p>
            <a:endParaRPr lang="en-US" sz="2400" b="1" dirty="0">
              <a:solidFill>
                <a:srgbClr val="990000"/>
              </a:solidFill>
              <a:latin typeface="Arial" pitchFamily="34" charset="0"/>
              <a:cs typeface="Arial" pitchFamily="34" charset="0"/>
            </a:endParaRPr>
          </a:p>
          <a:p>
            <a:endParaRPr lang="en-US" sz="2400" b="1" dirty="0">
              <a:solidFill>
                <a:srgbClr val="990000"/>
              </a:solidFill>
              <a:latin typeface="Arial" pitchFamily="34" charset="0"/>
              <a:cs typeface="Arial" pitchFamily="34" charset="0"/>
            </a:endParaRPr>
          </a:p>
          <a:p>
            <a:endParaRPr lang="en-US" sz="2400" b="1" dirty="0">
              <a:solidFill>
                <a:srgbClr val="990000"/>
              </a:solidFill>
              <a:latin typeface="Arial" pitchFamily="34" charset="0"/>
              <a:cs typeface="Arial" pitchFamily="34" charset="0"/>
            </a:endParaRPr>
          </a:p>
          <a:p>
            <a:endParaRPr lang="en-US" sz="2400" dirty="0"/>
          </a:p>
        </p:txBody>
      </p:sp>
      <p:sp>
        <p:nvSpPr>
          <p:cNvPr id="3" name="Title 2"/>
          <p:cNvSpPr>
            <a:spLocks noGrp="1"/>
          </p:cNvSpPr>
          <p:nvPr>
            <p:ph type="title"/>
          </p:nvPr>
        </p:nvSpPr>
        <p:spPr/>
        <p:txBody>
          <a:bodyPr/>
          <a:lstStyle/>
          <a:p>
            <a:r>
              <a:rPr lang="en-US" dirty="0"/>
              <a:t>Select Object</a:t>
            </a:r>
          </a:p>
        </p:txBody>
      </p:sp>
      <p:graphicFrame>
        <p:nvGraphicFramePr>
          <p:cNvPr id="4" name="Table 3"/>
          <p:cNvGraphicFramePr>
            <a:graphicFrameLocks noGrp="1"/>
          </p:cNvGraphicFramePr>
          <p:nvPr>
            <p:extLst>
              <p:ext uri="{D42A27DB-BD31-4B8C-83A1-F6EECF244321}">
                <p14:modId xmlns:p14="http://schemas.microsoft.com/office/powerpoint/2010/main" val="740280454"/>
              </p:ext>
            </p:extLst>
          </p:nvPr>
        </p:nvGraphicFramePr>
        <p:xfrm>
          <a:off x="2339752" y="908720"/>
          <a:ext cx="6096000" cy="148336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Properties</a:t>
                      </a:r>
                    </a:p>
                  </a:txBody>
                  <a:tcPr/>
                </a:tc>
                <a:tc>
                  <a:txBody>
                    <a:bodyPr/>
                    <a:lstStyle/>
                    <a:p>
                      <a:r>
                        <a:rPr lang="en-US" dirty="0"/>
                        <a:t>Methods</a:t>
                      </a:r>
                    </a:p>
                  </a:txBody>
                  <a:tcPr/>
                </a:tc>
                <a:tc>
                  <a:txBody>
                    <a:bodyPr/>
                    <a:lstStyle/>
                    <a:p>
                      <a:r>
                        <a:rPr lang="en-US" dirty="0"/>
                        <a:t> Event Handlers</a:t>
                      </a:r>
                    </a:p>
                  </a:txBody>
                  <a:tcPr/>
                </a:tc>
                <a:extLst>
                  <a:ext uri="{0D108BD9-81ED-4DB2-BD59-A6C34878D82A}">
                    <a16:rowId xmlns:a16="http://schemas.microsoft.com/office/drawing/2014/main" val="10000"/>
                  </a:ext>
                </a:extLst>
              </a:tr>
              <a:tr h="370840">
                <a:tc>
                  <a:txBody>
                    <a:bodyPr/>
                    <a:lstStyle/>
                    <a:p>
                      <a:r>
                        <a:rPr lang="en-US" dirty="0"/>
                        <a:t>length</a:t>
                      </a:r>
                    </a:p>
                  </a:txBody>
                  <a:tcPr/>
                </a:tc>
                <a:tc>
                  <a:txBody>
                    <a:bodyPr/>
                    <a:lstStyle/>
                    <a:p>
                      <a:r>
                        <a:rPr lang="en-US" dirty="0"/>
                        <a:t>blur()</a:t>
                      </a:r>
                    </a:p>
                  </a:txBody>
                  <a:tcPr/>
                </a:tc>
                <a:tc>
                  <a:txBody>
                    <a:bodyPr/>
                    <a:lstStyle/>
                    <a:p>
                      <a:r>
                        <a:rPr lang="en-US" dirty="0" err="1"/>
                        <a:t>onChange</a:t>
                      </a:r>
                      <a:endParaRPr lang="en-US" dirty="0"/>
                    </a:p>
                  </a:txBody>
                  <a:tcPr/>
                </a:tc>
                <a:extLst>
                  <a:ext uri="{0D108BD9-81ED-4DB2-BD59-A6C34878D82A}">
                    <a16:rowId xmlns:a16="http://schemas.microsoft.com/office/drawing/2014/main" val="10001"/>
                  </a:ext>
                </a:extLst>
              </a:tr>
              <a:tr h="370840">
                <a:tc>
                  <a:txBody>
                    <a:bodyPr/>
                    <a:lstStyle/>
                    <a:p>
                      <a:r>
                        <a:rPr lang="en-US" dirty="0"/>
                        <a:t>name</a:t>
                      </a:r>
                    </a:p>
                  </a:txBody>
                  <a:tcPr/>
                </a:tc>
                <a:tc>
                  <a:txBody>
                    <a:bodyPr/>
                    <a:lstStyle/>
                    <a:p>
                      <a:r>
                        <a:rPr lang="en-US" dirty="0"/>
                        <a:t>focus()</a:t>
                      </a:r>
                    </a:p>
                  </a:txBody>
                  <a:tcPr/>
                </a:tc>
                <a:tc>
                  <a:txBody>
                    <a:bodyPr/>
                    <a:lstStyle/>
                    <a:p>
                      <a:r>
                        <a:rPr lang="en-US" dirty="0" err="1"/>
                        <a:t>onFocus</a:t>
                      </a:r>
                      <a:endParaRPr lang="en-US" dirty="0"/>
                    </a:p>
                  </a:txBody>
                  <a:tcPr/>
                </a:tc>
                <a:extLst>
                  <a:ext uri="{0D108BD9-81ED-4DB2-BD59-A6C34878D82A}">
                    <a16:rowId xmlns:a16="http://schemas.microsoft.com/office/drawing/2014/main" val="10002"/>
                  </a:ext>
                </a:extLst>
              </a:tr>
              <a:tr h="370840">
                <a:tc>
                  <a:txBody>
                    <a:bodyPr/>
                    <a:lstStyle/>
                    <a:p>
                      <a:r>
                        <a:rPr lang="en-US" dirty="0" err="1"/>
                        <a:t>selectedIndex</a:t>
                      </a:r>
                      <a:endParaRPr lang="en-US" dirty="0"/>
                    </a:p>
                  </a:txBody>
                  <a:tcPr/>
                </a:tc>
                <a:tc>
                  <a:txBody>
                    <a:bodyPr/>
                    <a:lstStyle/>
                    <a:p>
                      <a:endParaRPr lang="en-US" dirty="0"/>
                    </a:p>
                  </a:txBody>
                  <a:tcPr/>
                </a:tc>
                <a:tc>
                  <a:txBody>
                    <a:bodyPr/>
                    <a:lstStyle/>
                    <a:p>
                      <a:r>
                        <a:rPr lang="en-US" dirty="0" err="1"/>
                        <a:t>onBlur</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8030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 regular expression is an object that describes a pattern of characters.</a:t>
            </a:r>
          </a:p>
          <a:p>
            <a:r>
              <a:rPr lang="en-IN" dirty="0"/>
              <a:t>When you search in a text, you can use a pattern to describe what you are searching for.</a:t>
            </a:r>
          </a:p>
          <a:p>
            <a:r>
              <a:rPr lang="en-IN" dirty="0"/>
              <a:t>A simple pattern can be one single character.</a:t>
            </a:r>
          </a:p>
          <a:p>
            <a:r>
              <a:rPr lang="en-IN" dirty="0"/>
              <a:t>A more complicated pattern can consist of more characters, and can be used for parsing, format checking, substitution and more.</a:t>
            </a:r>
          </a:p>
          <a:p>
            <a:r>
              <a:rPr lang="en-IN" dirty="0"/>
              <a:t>Regular expressions are used to perform powerful pattern-matching and "search-and-replace" functions on text.</a:t>
            </a:r>
          </a:p>
          <a:p>
            <a:r>
              <a:rPr lang="en-IN" b="1" dirty="0"/>
              <a:t>Syntax</a:t>
            </a:r>
            <a:endParaRPr lang="en-IN" dirty="0"/>
          </a:p>
          <a:p>
            <a:endParaRPr lang="en-IN" dirty="0"/>
          </a:p>
          <a:p>
            <a:endParaRPr lang="en-IN" dirty="0"/>
          </a:p>
          <a:p>
            <a:pPr marL="0" indent="0">
              <a:buNone/>
            </a:pPr>
            <a:endParaRPr lang="en-IN" dirty="0"/>
          </a:p>
        </p:txBody>
      </p:sp>
      <p:sp>
        <p:nvSpPr>
          <p:cNvPr id="3" name="Title 2"/>
          <p:cNvSpPr>
            <a:spLocks noGrp="1"/>
          </p:cNvSpPr>
          <p:nvPr>
            <p:ph type="title"/>
          </p:nvPr>
        </p:nvSpPr>
        <p:spPr/>
        <p:txBody>
          <a:bodyPr/>
          <a:lstStyle/>
          <a:p>
            <a:r>
              <a:rPr lang="en-IN" dirty="0"/>
              <a:t>JavaScript </a:t>
            </a:r>
            <a:r>
              <a:rPr lang="en-IN" dirty="0" err="1"/>
              <a:t>RegExp</a:t>
            </a:r>
            <a:r>
              <a:rPr lang="en-IN" dirty="0"/>
              <a:t> Object</a:t>
            </a:r>
          </a:p>
        </p:txBody>
      </p:sp>
      <p:sp>
        <p:nvSpPr>
          <p:cNvPr id="5" name="AutoShape 3"/>
          <p:cNvSpPr>
            <a:spLocks noChangeArrowheads="1"/>
          </p:cNvSpPr>
          <p:nvPr/>
        </p:nvSpPr>
        <p:spPr bwMode="auto">
          <a:xfrm>
            <a:off x="467543" y="3573016"/>
            <a:ext cx="7407999" cy="1534478"/>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err="1"/>
              <a:t>var</a:t>
            </a:r>
            <a:r>
              <a:rPr lang="en-IN" dirty="0"/>
              <a:t> </a:t>
            </a:r>
            <a:r>
              <a:rPr lang="en-IN" dirty="0" err="1"/>
              <a:t>patt</a:t>
            </a:r>
            <a:r>
              <a:rPr lang="en-IN" dirty="0"/>
              <a:t>=new </a:t>
            </a:r>
            <a:r>
              <a:rPr lang="en-IN" dirty="0" err="1"/>
              <a:t>RegExp</a:t>
            </a:r>
            <a:r>
              <a:rPr lang="en-IN" dirty="0"/>
              <a:t>(</a:t>
            </a:r>
            <a:r>
              <a:rPr lang="en-IN" dirty="0" err="1"/>
              <a:t>pattern,modifiers</a:t>
            </a:r>
            <a:r>
              <a:rPr lang="en-IN" dirty="0"/>
              <a:t>);</a:t>
            </a:r>
            <a:br>
              <a:rPr lang="en-IN" dirty="0"/>
            </a:br>
            <a:br>
              <a:rPr lang="en-IN" dirty="0"/>
            </a:br>
            <a:r>
              <a:rPr lang="en-IN" dirty="0"/>
              <a:t>or more simply:</a:t>
            </a:r>
            <a:br>
              <a:rPr lang="en-IN" dirty="0"/>
            </a:br>
            <a:br>
              <a:rPr lang="en-IN" dirty="0"/>
            </a:br>
            <a:r>
              <a:rPr lang="en-IN" dirty="0" err="1"/>
              <a:t>var</a:t>
            </a:r>
            <a:r>
              <a:rPr lang="en-IN" dirty="0"/>
              <a:t> </a:t>
            </a:r>
            <a:r>
              <a:rPr lang="en-IN" dirty="0" err="1"/>
              <a:t>patt</a:t>
            </a:r>
            <a:r>
              <a:rPr lang="en-IN" dirty="0"/>
              <a:t>=/pattern/modifiers;</a:t>
            </a:r>
          </a:p>
        </p:txBody>
      </p:sp>
    </p:spTree>
    <p:extLst>
      <p:ext uri="{BB962C8B-B14F-4D97-AF65-F5344CB8AC3E}">
        <p14:creationId xmlns:p14="http://schemas.microsoft.com/office/powerpoint/2010/main" val="139831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err="1"/>
              <a:t>RegExp</a:t>
            </a:r>
            <a:r>
              <a:rPr lang="en-IN" b="1" dirty="0"/>
              <a:t> Modifiers</a:t>
            </a:r>
          </a:p>
          <a:p>
            <a:r>
              <a:rPr lang="en-IN" dirty="0"/>
              <a:t>Modifiers are used to perform case-insensitive and global searches.</a:t>
            </a:r>
          </a:p>
          <a:p>
            <a:r>
              <a:rPr lang="en-IN" dirty="0"/>
              <a:t>The </a:t>
            </a:r>
            <a:r>
              <a:rPr lang="en-IN" dirty="0" err="1"/>
              <a:t>i</a:t>
            </a:r>
            <a:r>
              <a:rPr lang="en-IN" dirty="0"/>
              <a:t> modifier is used to perform case-insensitive matching.</a:t>
            </a:r>
          </a:p>
          <a:p>
            <a:r>
              <a:rPr lang="en-IN" dirty="0"/>
              <a:t>The g modifier is used to perform a global match (find all matches rather than stopping after the first match).</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
        <p:nvSpPr>
          <p:cNvPr id="3" name="Title 2"/>
          <p:cNvSpPr>
            <a:spLocks noGrp="1"/>
          </p:cNvSpPr>
          <p:nvPr>
            <p:ph type="title"/>
          </p:nvPr>
        </p:nvSpPr>
        <p:spPr/>
        <p:txBody>
          <a:bodyPr/>
          <a:lstStyle/>
          <a:p>
            <a:r>
              <a:rPr lang="en-IN" dirty="0"/>
              <a:t>JavaScript </a:t>
            </a:r>
            <a:r>
              <a:rPr lang="en-IN" dirty="0" err="1"/>
              <a:t>RegExp</a:t>
            </a:r>
            <a:r>
              <a:rPr lang="en-IN" dirty="0"/>
              <a:t> Object</a:t>
            </a:r>
          </a:p>
        </p:txBody>
      </p:sp>
      <p:sp>
        <p:nvSpPr>
          <p:cNvPr id="5" name="AutoShape 3"/>
          <p:cNvSpPr>
            <a:spLocks noChangeArrowheads="1"/>
          </p:cNvSpPr>
          <p:nvPr/>
        </p:nvSpPr>
        <p:spPr bwMode="auto">
          <a:xfrm>
            <a:off x="539552" y="2708920"/>
            <a:ext cx="7407999" cy="2397621"/>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err="1"/>
              <a:t>var</a:t>
            </a:r>
            <a:r>
              <a:rPr lang="en-IN" dirty="0"/>
              <a:t> </a:t>
            </a:r>
            <a:r>
              <a:rPr lang="en-IN" dirty="0" err="1"/>
              <a:t>str</a:t>
            </a:r>
            <a:r>
              <a:rPr lang="en-IN" dirty="0"/>
              <a:t>="Visit </a:t>
            </a:r>
            <a:r>
              <a:rPr lang="en-IN" dirty="0" err="1"/>
              <a:t>Samparkk</a:t>
            </a:r>
            <a:r>
              <a:rPr lang="en-IN" dirty="0"/>
              <a:t>";</a:t>
            </a:r>
            <a:br>
              <a:rPr lang="en-IN" dirty="0"/>
            </a:br>
            <a:r>
              <a:rPr lang="en-IN" dirty="0" err="1"/>
              <a:t>var</a:t>
            </a:r>
            <a:r>
              <a:rPr lang="en-IN" dirty="0"/>
              <a:t> patt1=/ </a:t>
            </a:r>
            <a:r>
              <a:rPr lang="en-IN" dirty="0" err="1"/>
              <a:t>samparkk</a:t>
            </a:r>
            <a:r>
              <a:rPr lang="en-IN" dirty="0"/>
              <a:t> /</a:t>
            </a:r>
            <a:r>
              <a:rPr lang="en-IN" dirty="0" err="1"/>
              <a:t>i</a:t>
            </a:r>
            <a:r>
              <a:rPr lang="en-IN" dirty="0"/>
              <a:t>;   //Visit </a:t>
            </a:r>
            <a:r>
              <a:rPr lang="en-IN" dirty="0" err="1"/>
              <a:t>Samparkk</a:t>
            </a:r>
            <a:endParaRPr lang="en-IN" dirty="0">
              <a:solidFill>
                <a:srgbClr val="FF0000"/>
              </a:solidFill>
            </a:endParaRPr>
          </a:p>
          <a:p>
            <a:endParaRPr lang="en-IN" dirty="0">
              <a:solidFill>
                <a:srgbClr val="FF0000"/>
              </a:solidFill>
            </a:endParaRPr>
          </a:p>
          <a:p>
            <a:r>
              <a:rPr lang="en-IN" dirty="0" err="1"/>
              <a:t>var</a:t>
            </a:r>
            <a:r>
              <a:rPr lang="en-IN" dirty="0"/>
              <a:t> </a:t>
            </a:r>
            <a:r>
              <a:rPr lang="en-IN" dirty="0" err="1"/>
              <a:t>str</a:t>
            </a:r>
            <a:r>
              <a:rPr lang="en-IN" dirty="0"/>
              <a:t>="Is this all there is?";</a:t>
            </a:r>
            <a:br>
              <a:rPr lang="en-IN" dirty="0"/>
            </a:br>
            <a:r>
              <a:rPr lang="en-IN" dirty="0" err="1"/>
              <a:t>var</a:t>
            </a:r>
            <a:r>
              <a:rPr lang="en-IN" dirty="0"/>
              <a:t> patt1=/is/g; // Is th</a:t>
            </a:r>
            <a:r>
              <a:rPr lang="en-IN" dirty="0">
                <a:solidFill>
                  <a:srgbClr val="FF0000"/>
                </a:solidFill>
              </a:rPr>
              <a:t>is</a:t>
            </a:r>
            <a:r>
              <a:rPr lang="en-IN" dirty="0"/>
              <a:t> all there </a:t>
            </a:r>
            <a:r>
              <a:rPr lang="en-IN" dirty="0">
                <a:solidFill>
                  <a:srgbClr val="FF0000"/>
                </a:solidFill>
              </a:rPr>
              <a:t>is</a:t>
            </a:r>
            <a:r>
              <a:rPr lang="en-IN" dirty="0"/>
              <a:t>?</a:t>
            </a:r>
          </a:p>
          <a:p>
            <a:endParaRPr lang="en-IN" dirty="0">
              <a:solidFill>
                <a:srgbClr val="FF0000"/>
              </a:solidFill>
            </a:endParaRPr>
          </a:p>
          <a:p>
            <a:r>
              <a:rPr lang="en-IN" dirty="0" err="1"/>
              <a:t>var</a:t>
            </a:r>
            <a:r>
              <a:rPr lang="en-IN" dirty="0"/>
              <a:t> </a:t>
            </a:r>
            <a:r>
              <a:rPr lang="en-IN" dirty="0" err="1"/>
              <a:t>str</a:t>
            </a:r>
            <a:r>
              <a:rPr lang="en-IN" dirty="0"/>
              <a:t>="Is this all there is?";</a:t>
            </a:r>
            <a:br>
              <a:rPr lang="en-IN" dirty="0"/>
            </a:br>
            <a:r>
              <a:rPr lang="en-IN" dirty="0" err="1"/>
              <a:t>var</a:t>
            </a:r>
            <a:r>
              <a:rPr lang="en-IN" dirty="0"/>
              <a:t> patt1=/is/</a:t>
            </a:r>
            <a:r>
              <a:rPr lang="en-IN" dirty="0" err="1"/>
              <a:t>gi</a:t>
            </a:r>
            <a:r>
              <a:rPr lang="en-IN" dirty="0"/>
              <a:t>; //</a:t>
            </a:r>
            <a:r>
              <a:rPr lang="en-IN" dirty="0">
                <a:solidFill>
                  <a:srgbClr val="FF0000"/>
                </a:solidFill>
              </a:rPr>
              <a:t>Is</a:t>
            </a:r>
            <a:r>
              <a:rPr lang="en-IN" dirty="0"/>
              <a:t> th</a:t>
            </a:r>
            <a:r>
              <a:rPr lang="en-IN" dirty="0">
                <a:solidFill>
                  <a:srgbClr val="FF0000"/>
                </a:solidFill>
              </a:rPr>
              <a:t>is</a:t>
            </a:r>
            <a:r>
              <a:rPr lang="en-IN" dirty="0"/>
              <a:t> all there </a:t>
            </a:r>
            <a:r>
              <a:rPr lang="en-IN" dirty="0">
                <a:solidFill>
                  <a:srgbClr val="FF0000"/>
                </a:solidFill>
              </a:rPr>
              <a:t>is</a:t>
            </a:r>
            <a:r>
              <a:rPr lang="en-IN" dirty="0"/>
              <a:t>?</a:t>
            </a:r>
            <a:endParaRPr lang="en-IN" dirty="0">
              <a:solidFill>
                <a:srgbClr val="FF0000"/>
              </a:solidFill>
            </a:endParaRPr>
          </a:p>
        </p:txBody>
      </p:sp>
    </p:spTree>
    <p:extLst>
      <p:ext uri="{BB962C8B-B14F-4D97-AF65-F5344CB8AC3E}">
        <p14:creationId xmlns:p14="http://schemas.microsoft.com/office/powerpoint/2010/main" val="139831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test()</a:t>
            </a:r>
          </a:p>
          <a:p>
            <a:r>
              <a:rPr lang="en-IN" dirty="0"/>
              <a:t>The test() method searches a string for a specified value, and returns true or false, depending on the result.</a:t>
            </a:r>
          </a:p>
          <a:p>
            <a:r>
              <a:rPr lang="en-IN" dirty="0"/>
              <a:t>The following example searches a string for the character "e":</a:t>
            </a:r>
          </a:p>
          <a:p>
            <a:endParaRPr lang="en-IN" dirty="0"/>
          </a:p>
          <a:p>
            <a:endParaRPr lang="en-IN" dirty="0"/>
          </a:p>
          <a:p>
            <a:endParaRPr lang="en-IN" dirty="0"/>
          </a:p>
          <a:p>
            <a:r>
              <a:rPr lang="en-IN" b="1" dirty="0"/>
              <a:t>exec()</a:t>
            </a:r>
          </a:p>
          <a:p>
            <a:r>
              <a:rPr lang="en-IN" dirty="0"/>
              <a:t>The exec() method searches a string for a specified value, and returns the text of the found value. If no match is found, it returns </a:t>
            </a:r>
            <a:r>
              <a:rPr lang="en-IN" i="1" dirty="0"/>
              <a:t>null.</a:t>
            </a:r>
            <a:endParaRPr lang="en-IN" dirty="0"/>
          </a:p>
          <a:p>
            <a:r>
              <a:rPr lang="en-IN" dirty="0"/>
              <a:t>The following example searches a string for the character "e":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
        <p:nvSpPr>
          <p:cNvPr id="3" name="Title 2"/>
          <p:cNvSpPr>
            <a:spLocks noGrp="1"/>
          </p:cNvSpPr>
          <p:nvPr>
            <p:ph type="title"/>
          </p:nvPr>
        </p:nvSpPr>
        <p:spPr/>
        <p:txBody>
          <a:bodyPr/>
          <a:lstStyle/>
          <a:p>
            <a:r>
              <a:rPr lang="en-IN" dirty="0"/>
              <a:t>JavaScript </a:t>
            </a:r>
            <a:r>
              <a:rPr lang="en-IN" dirty="0" err="1"/>
              <a:t>RegExp</a:t>
            </a:r>
            <a:r>
              <a:rPr lang="en-IN" dirty="0"/>
              <a:t> Object</a:t>
            </a:r>
          </a:p>
        </p:txBody>
      </p:sp>
      <p:sp>
        <p:nvSpPr>
          <p:cNvPr id="5" name="AutoShape 3"/>
          <p:cNvSpPr>
            <a:spLocks noChangeArrowheads="1"/>
          </p:cNvSpPr>
          <p:nvPr/>
        </p:nvSpPr>
        <p:spPr bwMode="auto">
          <a:xfrm>
            <a:off x="404255" y="2348880"/>
            <a:ext cx="7407999" cy="671334"/>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err="1"/>
              <a:t>var</a:t>
            </a:r>
            <a:r>
              <a:rPr lang="en-IN" dirty="0"/>
              <a:t> patt1=new </a:t>
            </a:r>
            <a:r>
              <a:rPr lang="en-IN" dirty="0" err="1"/>
              <a:t>RegExp</a:t>
            </a:r>
            <a:r>
              <a:rPr lang="en-IN" dirty="0"/>
              <a:t>("e");</a:t>
            </a:r>
            <a:br>
              <a:rPr lang="en-IN" dirty="0"/>
            </a:br>
            <a:r>
              <a:rPr lang="en-IN" dirty="0" err="1"/>
              <a:t>document.write</a:t>
            </a:r>
            <a:r>
              <a:rPr lang="en-IN" dirty="0"/>
              <a:t>(patt1.test("The best things in life are free")); //true</a:t>
            </a:r>
            <a:endParaRPr lang="en-IN" dirty="0">
              <a:solidFill>
                <a:srgbClr val="FF0000"/>
              </a:solidFill>
            </a:endParaRPr>
          </a:p>
        </p:txBody>
      </p:sp>
      <p:sp>
        <p:nvSpPr>
          <p:cNvPr id="6" name="AutoShape 3"/>
          <p:cNvSpPr>
            <a:spLocks noChangeArrowheads="1"/>
          </p:cNvSpPr>
          <p:nvPr/>
        </p:nvSpPr>
        <p:spPr bwMode="auto">
          <a:xfrm>
            <a:off x="419941" y="4581128"/>
            <a:ext cx="7407999" cy="671334"/>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err="1"/>
              <a:t>var</a:t>
            </a:r>
            <a:r>
              <a:rPr lang="en-IN" dirty="0"/>
              <a:t> patt1=new </a:t>
            </a:r>
            <a:r>
              <a:rPr lang="en-IN" dirty="0" err="1"/>
              <a:t>RegExp</a:t>
            </a:r>
            <a:r>
              <a:rPr lang="en-IN" dirty="0"/>
              <a:t>("e");</a:t>
            </a:r>
            <a:br>
              <a:rPr lang="en-IN" dirty="0"/>
            </a:br>
            <a:r>
              <a:rPr lang="en-IN" dirty="0" err="1"/>
              <a:t>document.write</a:t>
            </a:r>
            <a:r>
              <a:rPr lang="en-IN" dirty="0"/>
              <a:t>(patt1.exec("The best things in life are free")); //e</a:t>
            </a:r>
            <a:endParaRPr lang="en-IN" dirty="0">
              <a:solidFill>
                <a:srgbClr val="FF0000"/>
              </a:solidFill>
            </a:endParaRPr>
          </a:p>
        </p:txBody>
      </p:sp>
    </p:spTree>
    <p:extLst>
      <p:ext uri="{BB962C8B-B14F-4D97-AF65-F5344CB8AC3E}">
        <p14:creationId xmlns:p14="http://schemas.microsoft.com/office/powerpoint/2010/main" val="100895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try...catch statement allows you to test a block of code for errors.</a:t>
            </a:r>
          </a:p>
          <a:p>
            <a:r>
              <a:rPr lang="en-IN" dirty="0"/>
              <a:t>The try...catch statement allows you to test a block of code for errors. </a:t>
            </a:r>
          </a:p>
          <a:p>
            <a:r>
              <a:rPr lang="en-IN" dirty="0"/>
              <a:t>The try block contains the code to be run, and the catch block contains the code to be executed if an error occurs.</a:t>
            </a:r>
          </a:p>
          <a:p>
            <a:endParaRPr lang="en-IN" dirty="0"/>
          </a:p>
          <a:p>
            <a:endParaRPr lang="en-IN" dirty="0"/>
          </a:p>
        </p:txBody>
      </p:sp>
      <p:sp>
        <p:nvSpPr>
          <p:cNvPr id="3" name="Title 2"/>
          <p:cNvSpPr>
            <a:spLocks noGrp="1"/>
          </p:cNvSpPr>
          <p:nvPr>
            <p:ph type="title"/>
          </p:nvPr>
        </p:nvSpPr>
        <p:spPr/>
        <p:txBody>
          <a:bodyPr/>
          <a:lstStyle/>
          <a:p>
            <a:r>
              <a:rPr lang="en-IN" dirty="0"/>
              <a:t>JavaScript Try…Catch Statement</a:t>
            </a:r>
          </a:p>
        </p:txBody>
      </p:sp>
    </p:spTree>
    <p:extLst>
      <p:ext uri="{BB962C8B-B14F-4D97-AF65-F5344CB8AC3E}">
        <p14:creationId xmlns:p14="http://schemas.microsoft.com/office/powerpoint/2010/main" val="124740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JavaScript Try…Catch</a:t>
            </a:r>
          </a:p>
        </p:txBody>
      </p:sp>
      <p:sp>
        <p:nvSpPr>
          <p:cNvPr id="4" name="AutoShape 3"/>
          <p:cNvSpPr>
            <a:spLocks noChangeArrowheads="1"/>
          </p:cNvSpPr>
          <p:nvPr/>
        </p:nvSpPr>
        <p:spPr bwMode="auto">
          <a:xfrm>
            <a:off x="309193" y="666832"/>
            <a:ext cx="7407999" cy="6137910"/>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&lt;html&gt;&lt; head&gt;</a:t>
            </a:r>
            <a:br>
              <a:rPr lang="en-IN" dirty="0"/>
            </a:br>
            <a:r>
              <a:rPr lang="en-IN" dirty="0"/>
              <a:t>&lt; script type="text/</a:t>
            </a:r>
            <a:r>
              <a:rPr lang="en-IN" dirty="0" err="1"/>
              <a:t>javascript</a:t>
            </a:r>
            <a:r>
              <a:rPr lang="en-IN" dirty="0"/>
              <a:t>"&gt;</a:t>
            </a:r>
            <a:br>
              <a:rPr lang="en-IN" dirty="0"/>
            </a:br>
            <a:r>
              <a:rPr lang="en-IN" dirty="0" err="1"/>
              <a:t>var</a:t>
            </a:r>
            <a:r>
              <a:rPr lang="en-IN" dirty="0"/>
              <a:t> txt="";</a:t>
            </a:r>
            <a:br>
              <a:rPr lang="en-IN" dirty="0"/>
            </a:br>
            <a:r>
              <a:rPr lang="en-IN" dirty="0"/>
              <a:t>function message()</a:t>
            </a:r>
            <a:br>
              <a:rPr lang="en-IN" dirty="0"/>
            </a:br>
            <a:r>
              <a:rPr lang="en-IN" dirty="0"/>
              <a:t>{</a:t>
            </a:r>
            <a:br>
              <a:rPr lang="en-IN" dirty="0"/>
            </a:br>
            <a:r>
              <a:rPr lang="en-IN" dirty="0"/>
              <a:t>try</a:t>
            </a:r>
            <a:br>
              <a:rPr lang="en-IN" dirty="0"/>
            </a:br>
            <a:r>
              <a:rPr lang="en-IN" dirty="0"/>
              <a:t>{</a:t>
            </a:r>
            <a:br>
              <a:rPr lang="en-IN" dirty="0"/>
            </a:br>
            <a:r>
              <a:rPr lang="en-IN" dirty="0" err="1"/>
              <a:t>adddlert</a:t>
            </a:r>
            <a:r>
              <a:rPr lang="en-IN" dirty="0"/>
              <a:t>("Welcome guest!");</a:t>
            </a:r>
            <a:br>
              <a:rPr lang="en-IN" dirty="0"/>
            </a:br>
            <a:r>
              <a:rPr lang="en-IN" dirty="0"/>
              <a:t>}</a:t>
            </a:r>
            <a:br>
              <a:rPr lang="en-IN" dirty="0"/>
            </a:br>
            <a:r>
              <a:rPr lang="en-IN" dirty="0"/>
              <a:t>catch(err)</a:t>
            </a:r>
            <a:br>
              <a:rPr lang="en-IN" dirty="0"/>
            </a:br>
            <a:r>
              <a:rPr lang="en-IN" dirty="0"/>
              <a:t>{</a:t>
            </a:r>
            <a:br>
              <a:rPr lang="en-IN" dirty="0"/>
            </a:br>
            <a:r>
              <a:rPr lang="en-IN" dirty="0"/>
              <a:t>txt="There was an error on this page.\n\n";</a:t>
            </a:r>
            <a:br>
              <a:rPr lang="en-IN" dirty="0"/>
            </a:br>
            <a:r>
              <a:rPr lang="en-IN" dirty="0"/>
              <a:t>txt+="Error description: " + </a:t>
            </a:r>
            <a:r>
              <a:rPr lang="en-IN" dirty="0" err="1"/>
              <a:t>err.message</a:t>
            </a:r>
            <a:r>
              <a:rPr lang="en-IN" dirty="0"/>
              <a:t> + "\n\n";</a:t>
            </a:r>
            <a:br>
              <a:rPr lang="en-IN" dirty="0"/>
            </a:br>
            <a:r>
              <a:rPr lang="en-IN" dirty="0"/>
              <a:t>txt+="Click OK to continue.\n\n";</a:t>
            </a:r>
            <a:br>
              <a:rPr lang="en-IN" dirty="0"/>
            </a:br>
            <a:r>
              <a:rPr lang="en-IN" dirty="0"/>
              <a:t>alert(txt);</a:t>
            </a:r>
            <a:br>
              <a:rPr lang="en-IN" dirty="0"/>
            </a:br>
            <a:r>
              <a:rPr lang="en-IN" dirty="0"/>
              <a:t>}</a:t>
            </a:r>
            <a:br>
              <a:rPr lang="en-IN" dirty="0"/>
            </a:br>
            <a:r>
              <a:rPr lang="en-IN" dirty="0"/>
              <a:t>}</a:t>
            </a:r>
            <a:br>
              <a:rPr lang="en-IN" dirty="0"/>
            </a:br>
            <a:r>
              <a:rPr lang="en-IN" dirty="0"/>
              <a:t>&lt; /script&gt;&lt; /head&gt;&lt; body&gt;</a:t>
            </a:r>
            <a:br>
              <a:rPr lang="en-IN" dirty="0"/>
            </a:br>
            <a:r>
              <a:rPr lang="en-IN" dirty="0"/>
              <a:t>&lt; input type="button" value="View message" </a:t>
            </a:r>
            <a:r>
              <a:rPr lang="en-IN" dirty="0" err="1"/>
              <a:t>onclick</a:t>
            </a:r>
            <a:r>
              <a:rPr lang="en-IN" dirty="0"/>
              <a:t>="message()" /&gt;</a:t>
            </a:r>
            <a:br>
              <a:rPr lang="en-IN" dirty="0"/>
            </a:br>
            <a:r>
              <a:rPr lang="en-IN" dirty="0"/>
              <a:t>&lt; /body&gt;&lt; /html&gt;</a:t>
            </a:r>
          </a:p>
        </p:txBody>
      </p:sp>
    </p:spTree>
    <p:extLst>
      <p:ext uri="{BB962C8B-B14F-4D97-AF65-F5344CB8AC3E}">
        <p14:creationId xmlns:p14="http://schemas.microsoft.com/office/powerpoint/2010/main" val="288951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With JavaScript, it is possible to execute some code after a specified time-interval. This is called timing events.</a:t>
            </a:r>
          </a:p>
          <a:p>
            <a:r>
              <a:rPr lang="en-IN" dirty="0"/>
              <a:t>It's very easy to time events in JavaScript. The two key methods that are used are:</a:t>
            </a:r>
          </a:p>
          <a:p>
            <a:pPr lvl="1"/>
            <a:r>
              <a:rPr lang="en-IN" dirty="0" err="1"/>
              <a:t>setTimeout</a:t>
            </a:r>
            <a:r>
              <a:rPr lang="en-IN" dirty="0"/>
              <a:t>() - executes a code some time in the future</a:t>
            </a:r>
          </a:p>
          <a:p>
            <a:pPr lvl="1"/>
            <a:r>
              <a:rPr lang="en-IN" dirty="0" err="1"/>
              <a:t>clearTimeout</a:t>
            </a:r>
            <a:r>
              <a:rPr lang="en-IN" dirty="0"/>
              <a:t>() - cancels the </a:t>
            </a:r>
            <a:r>
              <a:rPr lang="en-IN" dirty="0" err="1"/>
              <a:t>setTimeout</a:t>
            </a:r>
            <a:r>
              <a:rPr lang="en-IN" dirty="0"/>
              <a:t>()</a:t>
            </a:r>
          </a:p>
          <a:p>
            <a:r>
              <a:rPr lang="en-IN" b="1" dirty="0"/>
              <a:t>The </a:t>
            </a:r>
            <a:r>
              <a:rPr lang="en-IN" b="1" dirty="0" err="1"/>
              <a:t>setTimeout</a:t>
            </a:r>
            <a:r>
              <a:rPr lang="en-IN" b="1" dirty="0"/>
              <a:t>() Method</a:t>
            </a:r>
          </a:p>
          <a:p>
            <a:r>
              <a:rPr lang="en-IN" dirty="0"/>
              <a:t>The </a:t>
            </a:r>
            <a:r>
              <a:rPr lang="en-IN" dirty="0" err="1"/>
              <a:t>setTimeout</a:t>
            </a:r>
            <a:r>
              <a:rPr lang="en-IN" dirty="0"/>
              <a:t>() method returns a value. In the syntax defined above, the value is stored in a variable called t. If you want to cancel the </a:t>
            </a:r>
            <a:r>
              <a:rPr lang="en-IN" dirty="0" err="1"/>
              <a:t>setTimeout</a:t>
            </a:r>
            <a:r>
              <a:rPr lang="en-IN" dirty="0"/>
              <a:t>() function, you can refer to it using the variable name.</a:t>
            </a:r>
          </a:p>
          <a:p>
            <a:r>
              <a:rPr lang="en-IN" dirty="0"/>
              <a:t>The first parameter of </a:t>
            </a:r>
            <a:r>
              <a:rPr lang="en-IN" dirty="0" err="1"/>
              <a:t>setTimeout</a:t>
            </a:r>
            <a:r>
              <a:rPr lang="en-IN" dirty="0"/>
              <a:t>() can be a string of executable code, or a call to a function.</a:t>
            </a:r>
          </a:p>
          <a:p>
            <a:r>
              <a:rPr lang="en-IN" dirty="0"/>
              <a:t>The second parameter indicates how many milliseconds from now you want to execute the first parameter. </a:t>
            </a:r>
          </a:p>
          <a:p>
            <a:r>
              <a:rPr lang="en-IN" b="1" dirty="0"/>
              <a:t>The </a:t>
            </a:r>
            <a:r>
              <a:rPr lang="en-IN" b="1" dirty="0" err="1"/>
              <a:t>clearTimeout</a:t>
            </a:r>
            <a:r>
              <a:rPr lang="en-IN" b="1" dirty="0"/>
              <a:t>() Method</a:t>
            </a:r>
          </a:p>
          <a:p>
            <a:pPr lvl="1"/>
            <a:r>
              <a:rPr lang="en-IN" dirty="0" err="1"/>
              <a:t>clearTimeout</a:t>
            </a:r>
            <a:r>
              <a:rPr lang="en-IN" dirty="0"/>
              <a:t>(</a:t>
            </a:r>
            <a:r>
              <a:rPr lang="en-IN" i="1" dirty="0" err="1"/>
              <a:t>setTimeout_variable</a:t>
            </a:r>
            <a:r>
              <a:rPr lang="en-IN" dirty="0"/>
              <a:t>)	</a:t>
            </a:r>
          </a:p>
          <a:p>
            <a:pPr marL="457200" lvl="1" indent="0">
              <a:buNone/>
            </a:pPr>
            <a:endParaRPr lang="en-IN" dirty="0"/>
          </a:p>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
        <p:nvSpPr>
          <p:cNvPr id="3" name="Title 2"/>
          <p:cNvSpPr>
            <a:spLocks noGrp="1"/>
          </p:cNvSpPr>
          <p:nvPr>
            <p:ph type="title"/>
          </p:nvPr>
        </p:nvSpPr>
        <p:spPr/>
        <p:txBody>
          <a:bodyPr/>
          <a:lstStyle/>
          <a:p>
            <a:r>
              <a:rPr lang="en-IN" dirty="0"/>
              <a:t>JavaScript Timing Events</a:t>
            </a:r>
          </a:p>
        </p:txBody>
      </p:sp>
    </p:spTree>
    <p:extLst>
      <p:ext uri="{BB962C8B-B14F-4D97-AF65-F5344CB8AC3E}">
        <p14:creationId xmlns:p14="http://schemas.microsoft.com/office/powerpoint/2010/main" val="1464981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When the button is clicked in the example below, an alert box will be displayed after 3 seconds.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
        <p:nvSpPr>
          <p:cNvPr id="3" name="Title 2"/>
          <p:cNvSpPr>
            <a:spLocks noGrp="1"/>
          </p:cNvSpPr>
          <p:nvPr>
            <p:ph type="title"/>
          </p:nvPr>
        </p:nvSpPr>
        <p:spPr/>
        <p:txBody>
          <a:bodyPr/>
          <a:lstStyle/>
          <a:p>
            <a:r>
              <a:rPr lang="en-IN" dirty="0"/>
              <a:t>JavaScript Timing Events</a:t>
            </a:r>
          </a:p>
        </p:txBody>
      </p:sp>
      <p:sp>
        <p:nvSpPr>
          <p:cNvPr id="5" name="AutoShape 3"/>
          <p:cNvSpPr>
            <a:spLocks noChangeArrowheads="1"/>
          </p:cNvSpPr>
          <p:nvPr/>
        </p:nvSpPr>
        <p:spPr bwMode="auto">
          <a:xfrm>
            <a:off x="425552" y="1574350"/>
            <a:ext cx="7407999" cy="498705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head&gt;</a:t>
            </a:r>
            <a:br>
              <a:rPr lang="en-IN" dirty="0"/>
            </a:br>
            <a:r>
              <a:rPr lang="en-IN" dirty="0"/>
              <a:t>&lt; script type="text/</a:t>
            </a:r>
            <a:r>
              <a:rPr lang="en-IN" dirty="0" err="1"/>
              <a:t>javascript</a:t>
            </a:r>
            <a:r>
              <a:rPr lang="en-IN" dirty="0"/>
              <a:t>"&gt;</a:t>
            </a:r>
            <a:br>
              <a:rPr lang="en-IN" dirty="0"/>
            </a:br>
            <a:r>
              <a:rPr lang="en-IN" dirty="0"/>
              <a:t>function </a:t>
            </a:r>
            <a:r>
              <a:rPr lang="en-IN" dirty="0" err="1"/>
              <a:t>timeMsg</a:t>
            </a:r>
            <a:r>
              <a:rPr lang="en-IN" dirty="0"/>
              <a:t>()</a:t>
            </a:r>
            <a:br>
              <a:rPr lang="en-IN" dirty="0"/>
            </a:br>
            <a:r>
              <a:rPr lang="en-IN" dirty="0"/>
              <a:t>{</a:t>
            </a:r>
            <a:br>
              <a:rPr lang="en-IN" dirty="0"/>
            </a:br>
            <a:r>
              <a:rPr lang="en-IN" dirty="0" err="1"/>
              <a:t>var</a:t>
            </a:r>
            <a:r>
              <a:rPr lang="en-IN" dirty="0"/>
              <a:t> t=</a:t>
            </a:r>
            <a:r>
              <a:rPr lang="en-IN" dirty="0" err="1"/>
              <a:t>setTimeout</a:t>
            </a:r>
            <a:r>
              <a:rPr lang="en-IN" dirty="0"/>
              <a:t>("</a:t>
            </a:r>
            <a:r>
              <a:rPr lang="en-IN" dirty="0" err="1"/>
              <a:t>alertMsg</a:t>
            </a:r>
            <a:r>
              <a:rPr lang="en-IN" dirty="0"/>
              <a:t>()",3000);</a:t>
            </a:r>
            <a:br>
              <a:rPr lang="en-IN" dirty="0"/>
            </a:br>
            <a:r>
              <a:rPr lang="en-IN" dirty="0"/>
              <a:t>}</a:t>
            </a:r>
            <a:br>
              <a:rPr lang="en-IN" dirty="0"/>
            </a:br>
            <a:r>
              <a:rPr lang="en-IN" dirty="0"/>
              <a:t>function </a:t>
            </a:r>
            <a:r>
              <a:rPr lang="en-IN" dirty="0" err="1"/>
              <a:t>alertMsg</a:t>
            </a:r>
            <a:r>
              <a:rPr lang="en-IN" dirty="0"/>
              <a:t>()</a:t>
            </a:r>
            <a:br>
              <a:rPr lang="en-IN" dirty="0"/>
            </a:br>
            <a:r>
              <a:rPr lang="en-IN" dirty="0"/>
              <a:t>{</a:t>
            </a:r>
            <a:br>
              <a:rPr lang="en-IN" dirty="0"/>
            </a:br>
            <a:r>
              <a:rPr lang="en-IN" dirty="0"/>
              <a:t>alert("Hello");</a:t>
            </a:r>
            <a:br>
              <a:rPr lang="en-IN" dirty="0"/>
            </a:br>
            <a:r>
              <a:rPr lang="en-IN" dirty="0"/>
              <a:t>}</a:t>
            </a:r>
            <a:br>
              <a:rPr lang="en-IN" dirty="0"/>
            </a:br>
            <a:r>
              <a:rPr lang="en-IN" dirty="0"/>
              <a:t>&lt; /script&gt;</a:t>
            </a:r>
            <a:br>
              <a:rPr lang="en-IN" dirty="0"/>
            </a:br>
            <a:r>
              <a:rPr lang="en-IN" dirty="0"/>
              <a:t>&lt; /head&gt;&lt; body&gt;</a:t>
            </a:r>
            <a:br>
              <a:rPr lang="en-IN" dirty="0"/>
            </a:br>
            <a:r>
              <a:rPr lang="en-IN" dirty="0"/>
              <a:t>&lt; form&gt;</a:t>
            </a:r>
            <a:br>
              <a:rPr lang="en-IN" dirty="0"/>
            </a:br>
            <a:r>
              <a:rPr lang="en-IN" dirty="0"/>
              <a:t>&lt; input type="button" value="Display alert box in 3 seconds"</a:t>
            </a:r>
            <a:br>
              <a:rPr lang="en-IN" dirty="0"/>
            </a:br>
            <a:r>
              <a:rPr lang="en-IN" dirty="0" err="1"/>
              <a:t>onclick</a:t>
            </a:r>
            <a:r>
              <a:rPr lang="en-IN" dirty="0"/>
              <a:t>="</a:t>
            </a:r>
            <a:r>
              <a:rPr lang="en-IN" dirty="0" err="1"/>
              <a:t>timeMsg</a:t>
            </a:r>
            <a:r>
              <a:rPr lang="en-IN" dirty="0"/>
              <a:t>()" /&gt;</a:t>
            </a:r>
            <a:br>
              <a:rPr lang="en-IN" dirty="0"/>
            </a:br>
            <a:r>
              <a:rPr lang="en-IN" dirty="0"/>
              <a:t>&lt; /form&gt;&lt; /body&gt;&lt; /html&gt;</a:t>
            </a:r>
            <a:endParaRPr lang="en-IN" dirty="0">
              <a:solidFill>
                <a:srgbClr val="FF0000"/>
              </a:solidFill>
            </a:endParaRPr>
          </a:p>
        </p:txBody>
      </p:sp>
    </p:spTree>
    <p:extLst>
      <p:ext uri="{BB962C8B-B14F-4D97-AF65-F5344CB8AC3E}">
        <p14:creationId xmlns:p14="http://schemas.microsoft.com/office/powerpoint/2010/main" val="234212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JavaScript is a sequence of statements to be executed by the browser.</a:t>
            </a:r>
          </a:p>
          <a:p>
            <a:r>
              <a:rPr lang="en-IN" dirty="0"/>
              <a:t>Unlike HTML, JavaScript is case </a:t>
            </a:r>
          </a:p>
          <a:p>
            <a:r>
              <a:rPr lang="en-IN" dirty="0"/>
              <a:t>A JavaScript statement is a command to a browser. The purpose of the command is to tell the browser what to do.</a:t>
            </a:r>
          </a:p>
          <a:p>
            <a:r>
              <a:rPr lang="en-IN" dirty="0"/>
              <a:t>This JavaScript statement tells the browser to write "Hello Dolly" to the web page:</a:t>
            </a:r>
          </a:p>
          <a:p>
            <a:pPr lvl="1"/>
            <a:r>
              <a:rPr lang="en-IN" dirty="0" err="1"/>
              <a:t>document.write</a:t>
            </a:r>
            <a:r>
              <a:rPr lang="en-IN" dirty="0"/>
              <a:t>("Hello Dolly");</a:t>
            </a:r>
          </a:p>
          <a:p>
            <a:endParaRPr lang="en-IN" dirty="0"/>
          </a:p>
          <a:p>
            <a:r>
              <a:rPr lang="en-IN" dirty="0"/>
              <a:t>This example will write a heading and two paragraphs to a web page:</a:t>
            </a:r>
          </a:p>
          <a:p>
            <a:endParaRPr lang="en-IN" dirty="0"/>
          </a:p>
        </p:txBody>
      </p:sp>
      <p:sp>
        <p:nvSpPr>
          <p:cNvPr id="3" name="Title 2"/>
          <p:cNvSpPr>
            <a:spLocks noGrp="1"/>
          </p:cNvSpPr>
          <p:nvPr>
            <p:ph type="title"/>
          </p:nvPr>
        </p:nvSpPr>
        <p:spPr/>
        <p:txBody>
          <a:bodyPr/>
          <a:lstStyle/>
          <a:p>
            <a:r>
              <a:rPr lang="en-US" dirty="0"/>
              <a:t>JavaScript Statements</a:t>
            </a:r>
            <a:endParaRPr lang="en-IN" dirty="0"/>
          </a:p>
        </p:txBody>
      </p:sp>
      <p:sp>
        <p:nvSpPr>
          <p:cNvPr id="4" name="AutoShape 3"/>
          <p:cNvSpPr>
            <a:spLocks noChangeArrowheads="1"/>
          </p:cNvSpPr>
          <p:nvPr/>
        </p:nvSpPr>
        <p:spPr bwMode="auto">
          <a:xfrm>
            <a:off x="683568" y="3789040"/>
            <a:ext cx="7407999" cy="1534478"/>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&lt;script type="text/</a:t>
            </a:r>
            <a:r>
              <a:rPr lang="en-IN" dirty="0" err="1"/>
              <a:t>javascript</a:t>
            </a:r>
            <a:r>
              <a:rPr lang="en-IN" dirty="0"/>
              <a:t>"&gt;</a:t>
            </a:r>
            <a:br>
              <a:rPr lang="en-IN" dirty="0"/>
            </a:br>
            <a:r>
              <a:rPr lang="en-IN" dirty="0"/>
              <a:t>	</a:t>
            </a:r>
            <a:r>
              <a:rPr lang="en-IN" dirty="0" err="1"/>
              <a:t>document.write</a:t>
            </a:r>
            <a:r>
              <a:rPr lang="en-IN" dirty="0"/>
              <a:t>("&lt;h1&gt;This is a heading&lt;/h1&gt;");</a:t>
            </a:r>
            <a:br>
              <a:rPr lang="en-IN" dirty="0"/>
            </a:br>
            <a:r>
              <a:rPr lang="en-IN" dirty="0"/>
              <a:t>	</a:t>
            </a:r>
            <a:r>
              <a:rPr lang="en-IN" dirty="0" err="1"/>
              <a:t>document.write</a:t>
            </a:r>
            <a:r>
              <a:rPr lang="en-IN" dirty="0"/>
              <a:t>("&lt;p&gt;This is a paragraph.&lt;/p&gt;");</a:t>
            </a:r>
            <a:br>
              <a:rPr lang="en-IN" dirty="0"/>
            </a:br>
            <a:r>
              <a:rPr lang="en-IN" dirty="0"/>
              <a:t>	</a:t>
            </a:r>
            <a:r>
              <a:rPr lang="en-IN" dirty="0" err="1"/>
              <a:t>document.write</a:t>
            </a:r>
            <a:r>
              <a:rPr lang="en-IN" dirty="0"/>
              <a:t>("&lt;p&gt;This is another paragraph.&lt;/p&gt;");</a:t>
            </a:r>
            <a:br>
              <a:rPr lang="en-IN" dirty="0"/>
            </a:br>
            <a:r>
              <a:rPr lang="en-IN" dirty="0"/>
              <a:t>&lt; /script&gt;</a:t>
            </a:r>
          </a:p>
        </p:txBody>
      </p:sp>
    </p:spTree>
    <p:extLst>
      <p:ext uri="{BB962C8B-B14F-4D97-AF65-F5344CB8AC3E}">
        <p14:creationId xmlns:p14="http://schemas.microsoft.com/office/powerpoint/2010/main" val="261723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An object is just a special kind of data, with a collection of properties and methods.</a:t>
            </a:r>
          </a:p>
          <a:p>
            <a:r>
              <a:rPr lang="en-IN" b="1" dirty="0"/>
              <a:t>Properties</a:t>
            </a:r>
          </a:p>
          <a:p>
            <a:r>
              <a:rPr lang="en-IN" dirty="0"/>
              <a:t>The syntax for accessing a property of an object is:</a:t>
            </a:r>
          </a:p>
          <a:p>
            <a:pPr lvl="1"/>
            <a:r>
              <a:rPr lang="en-IN" dirty="0" err="1"/>
              <a:t>objName.propName</a:t>
            </a:r>
            <a:endParaRPr lang="en-IN" dirty="0"/>
          </a:p>
          <a:p>
            <a:r>
              <a:rPr lang="en-IN" dirty="0"/>
              <a:t>You can add properties to an object by simply giving it a value. </a:t>
            </a:r>
          </a:p>
          <a:p>
            <a:r>
              <a:rPr lang="en-IN" dirty="0"/>
              <a:t>Assume that the </a:t>
            </a:r>
            <a:r>
              <a:rPr lang="en-IN" dirty="0" err="1"/>
              <a:t>personObj</a:t>
            </a:r>
            <a:r>
              <a:rPr lang="en-IN" dirty="0"/>
              <a:t> already exists - you can give it properties named </a:t>
            </a:r>
            <a:r>
              <a:rPr lang="en-IN" dirty="0" err="1"/>
              <a:t>firstname</a:t>
            </a:r>
            <a:r>
              <a:rPr lang="en-IN" dirty="0"/>
              <a:t>, </a:t>
            </a:r>
            <a:r>
              <a:rPr lang="en-IN" dirty="0" err="1"/>
              <a:t>lastname</a:t>
            </a:r>
            <a:r>
              <a:rPr lang="en-IN" dirty="0"/>
              <a:t>, age, and </a:t>
            </a:r>
            <a:r>
              <a:rPr lang="en-IN" dirty="0" err="1"/>
              <a:t>eyecolor</a:t>
            </a:r>
            <a:r>
              <a:rPr lang="en-IN" dirty="0"/>
              <a:t> as follows:</a:t>
            </a:r>
          </a:p>
          <a:p>
            <a:endParaRPr lang="en-IN" dirty="0"/>
          </a:p>
          <a:p>
            <a:endParaRPr lang="en-IN" dirty="0"/>
          </a:p>
          <a:p>
            <a:endParaRPr lang="en-IN" dirty="0"/>
          </a:p>
          <a:p>
            <a:endParaRPr lang="en-IN" dirty="0"/>
          </a:p>
          <a:p>
            <a:endParaRPr lang="en-IN" dirty="0"/>
          </a:p>
          <a:p>
            <a:endParaRPr lang="en-IN" dirty="0"/>
          </a:p>
          <a:p>
            <a:r>
              <a:rPr lang="en-IN" b="1" dirty="0"/>
              <a:t>Methods</a:t>
            </a:r>
          </a:p>
          <a:p>
            <a:r>
              <a:rPr lang="en-IN" dirty="0"/>
              <a:t>An object can also contain methods.</a:t>
            </a:r>
          </a:p>
          <a:p>
            <a:r>
              <a:rPr lang="en-IN" dirty="0"/>
              <a:t>You can call a method with the following syntax:</a:t>
            </a:r>
          </a:p>
          <a:p>
            <a:pPr lvl="1"/>
            <a:r>
              <a:rPr lang="en-IN" dirty="0" err="1"/>
              <a:t>objName.methodName</a:t>
            </a:r>
            <a:r>
              <a:rPr lang="en-IN" dirty="0"/>
              <a:t>()</a:t>
            </a:r>
          </a:p>
          <a:p>
            <a:endParaRPr lang="en-IN" dirty="0"/>
          </a:p>
          <a:p>
            <a:endParaRPr lang="en-IN" dirty="0"/>
          </a:p>
          <a:p>
            <a:endParaRPr lang="en-IN" dirty="0"/>
          </a:p>
          <a:p>
            <a:endParaRPr lang="en-IN" dirty="0"/>
          </a:p>
          <a:p>
            <a:endParaRPr lang="en-IN" dirty="0"/>
          </a:p>
          <a:p>
            <a:pPr marL="0" indent="0">
              <a:buNone/>
            </a:pPr>
            <a:endParaRPr lang="en-IN" dirty="0"/>
          </a:p>
        </p:txBody>
      </p:sp>
      <p:sp>
        <p:nvSpPr>
          <p:cNvPr id="3" name="Title 2"/>
          <p:cNvSpPr>
            <a:spLocks noGrp="1"/>
          </p:cNvSpPr>
          <p:nvPr>
            <p:ph type="title"/>
          </p:nvPr>
        </p:nvSpPr>
        <p:spPr/>
        <p:txBody>
          <a:bodyPr/>
          <a:lstStyle/>
          <a:p>
            <a:r>
              <a:rPr lang="en-IN" dirty="0"/>
              <a:t>JavaScript Objects</a:t>
            </a:r>
          </a:p>
        </p:txBody>
      </p:sp>
      <p:sp>
        <p:nvSpPr>
          <p:cNvPr id="5" name="AutoShape 3"/>
          <p:cNvSpPr>
            <a:spLocks noChangeArrowheads="1"/>
          </p:cNvSpPr>
          <p:nvPr/>
        </p:nvSpPr>
        <p:spPr bwMode="auto">
          <a:xfrm>
            <a:off x="439142" y="3284984"/>
            <a:ext cx="7407999" cy="182219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err="1"/>
              <a:t>personObj.firstname</a:t>
            </a:r>
            <a:r>
              <a:rPr lang="en-IN" dirty="0"/>
              <a:t>="John";</a:t>
            </a:r>
            <a:br>
              <a:rPr lang="en-IN" dirty="0"/>
            </a:br>
            <a:r>
              <a:rPr lang="en-IN" dirty="0" err="1"/>
              <a:t>personObj.lastname</a:t>
            </a:r>
            <a:r>
              <a:rPr lang="en-IN" dirty="0"/>
              <a:t>="Doe";</a:t>
            </a:r>
            <a:br>
              <a:rPr lang="en-IN" dirty="0"/>
            </a:br>
            <a:r>
              <a:rPr lang="en-IN" dirty="0" err="1"/>
              <a:t>personObj.age</a:t>
            </a:r>
            <a:r>
              <a:rPr lang="en-IN" dirty="0"/>
              <a:t>=30;</a:t>
            </a:r>
            <a:br>
              <a:rPr lang="en-IN" dirty="0"/>
            </a:br>
            <a:r>
              <a:rPr lang="en-IN" dirty="0" err="1"/>
              <a:t>personObj.eyecolor</a:t>
            </a:r>
            <a:r>
              <a:rPr lang="en-IN" dirty="0"/>
              <a:t>="blue";</a:t>
            </a:r>
            <a:br>
              <a:rPr lang="en-IN" dirty="0"/>
            </a:br>
            <a:br>
              <a:rPr lang="en-IN" dirty="0"/>
            </a:br>
            <a:r>
              <a:rPr lang="en-IN" dirty="0" err="1"/>
              <a:t>document.write</a:t>
            </a:r>
            <a:r>
              <a:rPr lang="en-IN" dirty="0"/>
              <a:t>(</a:t>
            </a:r>
            <a:r>
              <a:rPr lang="en-IN" dirty="0" err="1"/>
              <a:t>personObj.firstname</a:t>
            </a:r>
            <a:r>
              <a:rPr lang="en-IN" dirty="0"/>
              <a:t>); //John</a:t>
            </a:r>
            <a:endParaRPr lang="en-IN" dirty="0">
              <a:solidFill>
                <a:srgbClr val="FF0000"/>
              </a:solidFill>
            </a:endParaRPr>
          </a:p>
        </p:txBody>
      </p:sp>
    </p:spTree>
    <p:extLst>
      <p:ext uri="{BB962C8B-B14F-4D97-AF65-F5344CB8AC3E}">
        <p14:creationId xmlns:p14="http://schemas.microsoft.com/office/powerpoint/2010/main" val="93404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Creating Your Own Objects</a:t>
            </a:r>
          </a:p>
          <a:p>
            <a:r>
              <a:rPr lang="en-IN" dirty="0"/>
              <a:t>There are different ways to create a new object: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
        <p:nvSpPr>
          <p:cNvPr id="3" name="Title 2"/>
          <p:cNvSpPr>
            <a:spLocks noGrp="1"/>
          </p:cNvSpPr>
          <p:nvPr>
            <p:ph type="title"/>
          </p:nvPr>
        </p:nvSpPr>
        <p:spPr/>
        <p:txBody>
          <a:bodyPr/>
          <a:lstStyle/>
          <a:p>
            <a:r>
              <a:rPr lang="en-IN" dirty="0"/>
              <a:t>JavaScript Objects</a:t>
            </a:r>
          </a:p>
        </p:txBody>
      </p:sp>
      <p:sp>
        <p:nvSpPr>
          <p:cNvPr id="5" name="AutoShape 3"/>
          <p:cNvSpPr>
            <a:spLocks noChangeArrowheads="1"/>
          </p:cNvSpPr>
          <p:nvPr/>
        </p:nvSpPr>
        <p:spPr bwMode="auto">
          <a:xfrm>
            <a:off x="251520" y="837825"/>
            <a:ext cx="7407999" cy="469933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b="1" dirty="0"/>
              <a:t>1. Create a direct instance of an object</a:t>
            </a:r>
            <a:endParaRPr lang="en-IN" dirty="0"/>
          </a:p>
          <a:p>
            <a:r>
              <a:rPr lang="en-IN" dirty="0"/>
              <a:t>The following code creates a new instance of an object, and adds four properties to it:</a:t>
            </a:r>
          </a:p>
          <a:p>
            <a:endParaRPr lang="en-IN" dirty="0"/>
          </a:p>
          <a:p>
            <a:r>
              <a:rPr lang="en-IN" dirty="0" err="1"/>
              <a:t>personObj</a:t>
            </a:r>
            <a:r>
              <a:rPr lang="en-IN" dirty="0"/>
              <a:t>=new Object();</a:t>
            </a:r>
            <a:br>
              <a:rPr lang="en-IN" dirty="0"/>
            </a:br>
            <a:r>
              <a:rPr lang="en-IN" dirty="0" err="1"/>
              <a:t>personObj.firstname</a:t>
            </a:r>
            <a:r>
              <a:rPr lang="en-IN" dirty="0"/>
              <a:t>="John";</a:t>
            </a:r>
            <a:br>
              <a:rPr lang="en-IN" dirty="0"/>
            </a:br>
            <a:r>
              <a:rPr lang="en-IN" dirty="0" err="1"/>
              <a:t>personObj.lastname</a:t>
            </a:r>
            <a:r>
              <a:rPr lang="en-IN" dirty="0"/>
              <a:t>="Doe";</a:t>
            </a:r>
            <a:br>
              <a:rPr lang="en-IN" dirty="0"/>
            </a:br>
            <a:r>
              <a:rPr lang="en-IN" dirty="0" err="1"/>
              <a:t>personObj.age</a:t>
            </a:r>
            <a:r>
              <a:rPr lang="en-IN" dirty="0"/>
              <a:t>=50;</a:t>
            </a:r>
            <a:br>
              <a:rPr lang="en-IN" dirty="0"/>
            </a:br>
            <a:r>
              <a:rPr lang="en-IN" dirty="0" err="1"/>
              <a:t>personObj.eyecolor</a:t>
            </a:r>
            <a:r>
              <a:rPr lang="en-IN" dirty="0"/>
              <a:t>="blue";</a:t>
            </a:r>
          </a:p>
          <a:p>
            <a:endParaRPr lang="en-IN" dirty="0"/>
          </a:p>
          <a:p>
            <a:r>
              <a:rPr lang="en-IN" b="1" dirty="0"/>
              <a:t>2.</a:t>
            </a:r>
            <a:r>
              <a:rPr lang="en-IN" dirty="0"/>
              <a:t> </a:t>
            </a:r>
            <a:r>
              <a:rPr lang="en-IN" dirty="0" err="1"/>
              <a:t>personObj</a:t>
            </a:r>
            <a:r>
              <a:rPr lang="en-IN" dirty="0"/>
              <a:t>={firstname:"John",lastname:"Doe",age:50,eyecolor:"blue"};</a:t>
            </a:r>
          </a:p>
          <a:p>
            <a:endParaRPr lang="en-IN" dirty="0"/>
          </a:p>
          <a:p>
            <a:r>
              <a:rPr lang="en-IN" dirty="0"/>
              <a:t>Adding a method to the </a:t>
            </a:r>
            <a:r>
              <a:rPr lang="en-IN" dirty="0" err="1"/>
              <a:t>personObj</a:t>
            </a:r>
            <a:r>
              <a:rPr lang="en-IN" dirty="0"/>
              <a:t> is also simple. The following code adds a method called eat() to the </a:t>
            </a:r>
            <a:r>
              <a:rPr lang="en-IN" dirty="0" err="1"/>
              <a:t>personObj</a:t>
            </a:r>
            <a:r>
              <a:rPr lang="en-IN" dirty="0"/>
              <a:t>:</a:t>
            </a:r>
          </a:p>
          <a:p>
            <a:endParaRPr lang="en-IN" dirty="0"/>
          </a:p>
          <a:p>
            <a:r>
              <a:rPr lang="en-IN" dirty="0" err="1"/>
              <a:t>personObj.eat</a:t>
            </a:r>
            <a:r>
              <a:rPr lang="en-IN" dirty="0"/>
              <a:t>=eat;</a:t>
            </a:r>
          </a:p>
        </p:txBody>
      </p:sp>
    </p:spTree>
    <p:extLst>
      <p:ext uri="{BB962C8B-B14F-4D97-AF65-F5344CB8AC3E}">
        <p14:creationId xmlns:p14="http://schemas.microsoft.com/office/powerpoint/2010/main" val="317946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Create an object constructor</a:t>
            </a:r>
            <a:endParaRPr lang="en-IN" dirty="0"/>
          </a:p>
          <a:p>
            <a:r>
              <a:rPr lang="en-IN" dirty="0"/>
              <a:t>Create a function that construct objects: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
        <p:nvSpPr>
          <p:cNvPr id="3" name="Title 2"/>
          <p:cNvSpPr>
            <a:spLocks noGrp="1"/>
          </p:cNvSpPr>
          <p:nvPr>
            <p:ph type="title"/>
          </p:nvPr>
        </p:nvSpPr>
        <p:spPr/>
        <p:txBody>
          <a:bodyPr/>
          <a:lstStyle/>
          <a:p>
            <a:r>
              <a:rPr lang="en-IN" dirty="0"/>
              <a:t>JavaScript Objects</a:t>
            </a:r>
          </a:p>
        </p:txBody>
      </p:sp>
      <p:sp>
        <p:nvSpPr>
          <p:cNvPr id="5" name="AutoShape 3"/>
          <p:cNvSpPr>
            <a:spLocks noChangeArrowheads="1"/>
          </p:cNvSpPr>
          <p:nvPr/>
        </p:nvSpPr>
        <p:spPr bwMode="auto">
          <a:xfrm>
            <a:off x="251520" y="1628800"/>
            <a:ext cx="7407999" cy="383619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function person(</a:t>
            </a:r>
            <a:r>
              <a:rPr lang="en-IN" dirty="0" err="1"/>
              <a:t>firstname,lastname,age,eyecolor</a:t>
            </a:r>
            <a:r>
              <a:rPr lang="en-IN" dirty="0"/>
              <a:t>)</a:t>
            </a:r>
            <a:br>
              <a:rPr lang="en-IN" dirty="0"/>
            </a:br>
            <a:r>
              <a:rPr lang="en-IN" dirty="0"/>
              <a:t>{</a:t>
            </a:r>
            <a:br>
              <a:rPr lang="en-IN" dirty="0"/>
            </a:br>
            <a:r>
              <a:rPr lang="en-IN" dirty="0" err="1"/>
              <a:t>this.firstname</a:t>
            </a:r>
            <a:r>
              <a:rPr lang="en-IN" dirty="0"/>
              <a:t>=</a:t>
            </a:r>
            <a:r>
              <a:rPr lang="en-IN" dirty="0" err="1"/>
              <a:t>firstname</a:t>
            </a:r>
            <a:r>
              <a:rPr lang="en-IN" dirty="0"/>
              <a:t>;</a:t>
            </a:r>
            <a:br>
              <a:rPr lang="en-IN" dirty="0"/>
            </a:br>
            <a:r>
              <a:rPr lang="en-IN" dirty="0" err="1"/>
              <a:t>this.lastname</a:t>
            </a:r>
            <a:r>
              <a:rPr lang="en-IN" dirty="0"/>
              <a:t>=</a:t>
            </a:r>
            <a:r>
              <a:rPr lang="en-IN" dirty="0" err="1"/>
              <a:t>lastname</a:t>
            </a:r>
            <a:r>
              <a:rPr lang="en-IN" dirty="0"/>
              <a:t>;</a:t>
            </a:r>
            <a:br>
              <a:rPr lang="en-IN" dirty="0"/>
            </a:br>
            <a:r>
              <a:rPr lang="en-IN" dirty="0" err="1"/>
              <a:t>this.age</a:t>
            </a:r>
            <a:r>
              <a:rPr lang="en-IN" dirty="0"/>
              <a:t>=age;</a:t>
            </a:r>
            <a:br>
              <a:rPr lang="en-IN" dirty="0"/>
            </a:br>
            <a:r>
              <a:rPr lang="en-IN" dirty="0" err="1"/>
              <a:t>this.eyecolor</a:t>
            </a:r>
            <a:r>
              <a:rPr lang="en-IN" dirty="0"/>
              <a:t>=</a:t>
            </a:r>
            <a:r>
              <a:rPr lang="en-IN" dirty="0" err="1"/>
              <a:t>eyecolor</a:t>
            </a:r>
            <a:r>
              <a:rPr lang="en-IN" dirty="0"/>
              <a:t>;</a:t>
            </a:r>
            <a:br>
              <a:rPr lang="en-IN" dirty="0"/>
            </a:br>
            <a:r>
              <a:rPr lang="en-IN" dirty="0"/>
              <a:t>}</a:t>
            </a:r>
          </a:p>
          <a:p>
            <a:endParaRPr lang="en-IN" dirty="0"/>
          </a:p>
          <a:p>
            <a:r>
              <a:rPr lang="en-IN" dirty="0"/>
              <a:t>Once you have the object constructor, you can create new instances of the object, like this:</a:t>
            </a:r>
          </a:p>
          <a:p>
            <a:endParaRPr lang="en-IN" dirty="0"/>
          </a:p>
          <a:p>
            <a:r>
              <a:rPr lang="en-IN" dirty="0" err="1"/>
              <a:t>var</a:t>
            </a:r>
            <a:r>
              <a:rPr lang="en-IN" dirty="0"/>
              <a:t> </a:t>
            </a:r>
            <a:r>
              <a:rPr lang="en-IN" dirty="0" err="1"/>
              <a:t>myFather</a:t>
            </a:r>
            <a:r>
              <a:rPr lang="en-IN" dirty="0"/>
              <a:t>=new person("John","Doe",50,"blue");</a:t>
            </a:r>
            <a:br>
              <a:rPr lang="en-IN" dirty="0"/>
            </a:br>
            <a:r>
              <a:rPr lang="en-IN" dirty="0" err="1"/>
              <a:t>var</a:t>
            </a:r>
            <a:r>
              <a:rPr lang="en-IN" dirty="0"/>
              <a:t> </a:t>
            </a:r>
            <a:r>
              <a:rPr lang="en-IN" dirty="0" err="1"/>
              <a:t>myMother</a:t>
            </a:r>
            <a:r>
              <a:rPr lang="en-IN" dirty="0"/>
              <a:t>=new person("Sally","Rally",48,"green");</a:t>
            </a:r>
          </a:p>
        </p:txBody>
      </p:sp>
    </p:spTree>
    <p:extLst>
      <p:ext uri="{BB962C8B-B14F-4D97-AF65-F5344CB8AC3E}">
        <p14:creationId xmlns:p14="http://schemas.microsoft.com/office/powerpoint/2010/main" val="247924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You can also add some methods to the person object. This is also done inside the function:</a:t>
            </a:r>
          </a:p>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
        <p:nvSpPr>
          <p:cNvPr id="3" name="Title 2"/>
          <p:cNvSpPr>
            <a:spLocks noGrp="1"/>
          </p:cNvSpPr>
          <p:nvPr>
            <p:ph type="title"/>
          </p:nvPr>
        </p:nvSpPr>
        <p:spPr/>
        <p:txBody>
          <a:bodyPr/>
          <a:lstStyle/>
          <a:p>
            <a:r>
              <a:rPr lang="en-IN" dirty="0"/>
              <a:t>JavaScript Objects</a:t>
            </a:r>
          </a:p>
        </p:txBody>
      </p:sp>
      <p:sp>
        <p:nvSpPr>
          <p:cNvPr id="5" name="AutoShape 3"/>
          <p:cNvSpPr>
            <a:spLocks noChangeArrowheads="1"/>
          </p:cNvSpPr>
          <p:nvPr/>
        </p:nvSpPr>
        <p:spPr bwMode="auto">
          <a:xfrm>
            <a:off x="284446" y="1700808"/>
            <a:ext cx="7407999" cy="412390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function person(</a:t>
            </a:r>
            <a:r>
              <a:rPr lang="en-IN" dirty="0" err="1"/>
              <a:t>firstname,lastname,age,eyecolor</a:t>
            </a:r>
            <a:r>
              <a:rPr lang="en-IN" dirty="0"/>
              <a:t>)</a:t>
            </a:r>
            <a:br>
              <a:rPr lang="en-IN" dirty="0"/>
            </a:br>
            <a:r>
              <a:rPr lang="en-IN" dirty="0"/>
              <a:t>{</a:t>
            </a:r>
            <a:br>
              <a:rPr lang="en-IN" dirty="0"/>
            </a:br>
            <a:r>
              <a:rPr lang="en-IN" dirty="0" err="1"/>
              <a:t>this.firstname</a:t>
            </a:r>
            <a:r>
              <a:rPr lang="en-IN" dirty="0"/>
              <a:t>=</a:t>
            </a:r>
            <a:r>
              <a:rPr lang="en-IN" dirty="0" err="1"/>
              <a:t>firstname</a:t>
            </a:r>
            <a:r>
              <a:rPr lang="en-IN" dirty="0"/>
              <a:t>;</a:t>
            </a:r>
            <a:br>
              <a:rPr lang="en-IN" dirty="0"/>
            </a:br>
            <a:r>
              <a:rPr lang="en-IN" dirty="0" err="1"/>
              <a:t>this.lastname</a:t>
            </a:r>
            <a:r>
              <a:rPr lang="en-IN" dirty="0"/>
              <a:t>=</a:t>
            </a:r>
            <a:r>
              <a:rPr lang="en-IN" dirty="0" err="1"/>
              <a:t>lastname</a:t>
            </a:r>
            <a:r>
              <a:rPr lang="en-IN" dirty="0"/>
              <a:t>;</a:t>
            </a:r>
            <a:br>
              <a:rPr lang="en-IN" dirty="0"/>
            </a:br>
            <a:r>
              <a:rPr lang="en-IN" dirty="0" err="1"/>
              <a:t>this.age</a:t>
            </a:r>
            <a:r>
              <a:rPr lang="en-IN" dirty="0"/>
              <a:t>=age;</a:t>
            </a:r>
            <a:br>
              <a:rPr lang="en-IN" dirty="0"/>
            </a:br>
            <a:r>
              <a:rPr lang="en-IN" dirty="0" err="1"/>
              <a:t>this.eyecolor</a:t>
            </a:r>
            <a:r>
              <a:rPr lang="en-IN" dirty="0"/>
              <a:t>=</a:t>
            </a:r>
            <a:r>
              <a:rPr lang="en-IN" dirty="0" err="1"/>
              <a:t>eyecolor</a:t>
            </a:r>
            <a:r>
              <a:rPr lang="en-IN" dirty="0"/>
              <a:t>;</a:t>
            </a:r>
            <a:br>
              <a:rPr lang="en-IN" dirty="0"/>
            </a:br>
            <a:br>
              <a:rPr lang="en-IN" dirty="0"/>
            </a:br>
            <a:r>
              <a:rPr lang="en-IN" dirty="0" err="1"/>
              <a:t>this.newlastname</a:t>
            </a:r>
            <a:r>
              <a:rPr lang="en-IN" dirty="0"/>
              <a:t>=</a:t>
            </a:r>
            <a:r>
              <a:rPr lang="en-IN" dirty="0" err="1"/>
              <a:t>newlastname</a:t>
            </a:r>
            <a:r>
              <a:rPr lang="en-IN" dirty="0"/>
              <a:t>;</a:t>
            </a:r>
            <a:br>
              <a:rPr lang="en-IN" dirty="0"/>
            </a:br>
            <a:r>
              <a:rPr lang="en-IN" dirty="0"/>
              <a:t>}</a:t>
            </a:r>
          </a:p>
          <a:p>
            <a:endParaRPr lang="en-IN" dirty="0"/>
          </a:p>
          <a:p>
            <a:r>
              <a:rPr lang="en-IN" dirty="0"/>
              <a:t>function </a:t>
            </a:r>
            <a:r>
              <a:rPr lang="en-IN" dirty="0" err="1"/>
              <a:t>newlastname</a:t>
            </a:r>
            <a:r>
              <a:rPr lang="en-IN" dirty="0"/>
              <a:t>(</a:t>
            </a:r>
            <a:r>
              <a:rPr lang="en-IN" dirty="0" err="1"/>
              <a:t>new_lastname</a:t>
            </a:r>
            <a:r>
              <a:rPr lang="en-IN" dirty="0"/>
              <a:t>)</a:t>
            </a:r>
            <a:br>
              <a:rPr lang="en-IN" dirty="0"/>
            </a:br>
            <a:r>
              <a:rPr lang="en-IN" dirty="0"/>
              <a:t>{</a:t>
            </a:r>
            <a:br>
              <a:rPr lang="en-IN" dirty="0"/>
            </a:br>
            <a:r>
              <a:rPr lang="en-IN" dirty="0" err="1"/>
              <a:t>this.lastname</a:t>
            </a:r>
            <a:r>
              <a:rPr lang="en-IN" dirty="0"/>
              <a:t>=</a:t>
            </a:r>
            <a:r>
              <a:rPr lang="en-IN" dirty="0" err="1"/>
              <a:t>new_lastname</a:t>
            </a:r>
            <a:r>
              <a:rPr lang="en-IN" dirty="0"/>
              <a:t>;</a:t>
            </a:r>
            <a:br>
              <a:rPr lang="en-IN" dirty="0"/>
            </a:br>
            <a:r>
              <a:rPr lang="en-IN" dirty="0"/>
              <a:t>}</a:t>
            </a:r>
          </a:p>
        </p:txBody>
      </p:sp>
    </p:spTree>
    <p:extLst>
      <p:ext uri="{BB962C8B-B14F-4D97-AF65-F5344CB8AC3E}">
        <p14:creationId xmlns:p14="http://schemas.microsoft.com/office/powerpoint/2010/main" val="229373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900000"/>
            <a:ext cx="8960400" cy="4977272"/>
          </a:xfrm>
        </p:spPr>
        <p:txBody>
          <a:bodyPr/>
          <a:lstStyle/>
          <a:p>
            <a:r>
              <a:rPr lang="en-IN" dirty="0"/>
              <a:t>To make an HTTP request to the server with JavaScript, you need an instance of an object with the necessary functionality. This is where </a:t>
            </a:r>
            <a:r>
              <a:rPr lang="en-IN" dirty="0" err="1"/>
              <a:t>XMLHttpRequest</a:t>
            </a:r>
            <a:r>
              <a:rPr lang="en-IN" dirty="0"/>
              <a:t> comes in </a:t>
            </a:r>
            <a:r>
              <a:rPr lang="en-IN" sz="1800" dirty="0"/>
              <a:t>// Old compatibility code, no longer needed. </a:t>
            </a:r>
            <a:br>
              <a:rPr lang="en-IN" sz="1800" dirty="0"/>
            </a:br>
            <a:r>
              <a:rPr lang="en-IN" sz="1800" dirty="0"/>
              <a:t>if (</a:t>
            </a:r>
            <a:r>
              <a:rPr lang="en-IN" sz="1800" dirty="0" err="1"/>
              <a:t>window.XMLHttpRequest</a:t>
            </a:r>
            <a:r>
              <a:rPr lang="en-IN" sz="1800" dirty="0"/>
              <a:t>) { </a:t>
            </a:r>
            <a:br>
              <a:rPr lang="en-IN" sz="1800" dirty="0"/>
            </a:br>
            <a:r>
              <a:rPr lang="en-IN" sz="1800" dirty="0"/>
              <a:t>// Mozilla, Safari, IE7+ ... </a:t>
            </a:r>
            <a:br>
              <a:rPr lang="en-IN" sz="1800" dirty="0"/>
            </a:br>
            <a:r>
              <a:rPr lang="en-IN" sz="1800" dirty="0" err="1"/>
              <a:t>httpRequest</a:t>
            </a:r>
            <a:r>
              <a:rPr lang="en-IN" sz="1800" dirty="0"/>
              <a:t> = new </a:t>
            </a:r>
            <a:r>
              <a:rPr lang="en-IN" sz="1800" dirty="0" err="1"/>
              <a:t>XMLHttpRequest</a:t>
            </a:r>
            <a:r>
              <a:rPr lang="en-IN" sz="1800" dirty="0"/>
              <a:t>(); } </a:t>
            </a:r>
            <a:br>
              <a:rPr lang="en-IN" sz="1800" dirty="0"/>
            </a:br>
            <a:r>
              <a:rPr lang="en-IN" sz="1800" dirty="0"/>
              <a:t>else if (</a:t>
            </a:r>
            <a:r>
              <a:rPr lang="en-IN" sz="1800" dirty="0" err="1"/>
              <a:t>window.ActiveXObject</a:t>
            </a:r>
            <a:r>
              <a:rPr lang="en-IN" sz="1800" dirty="0"/>
              <a:t>) { </a:t>
            </a:r>
            <a:br>
              <a:rPr lang="en-IN" sz="1800" dirty="0"/>
            </a:br>
            <a:r>
              <a:rPr lang="en-IN" sz="1800" dirty="0"/>
              <a:t>// IE 6 and older </a:t>
            </a:r>
            <a:br>
              <a:rPr lang="en-IN" sz="1800" dirty="0"/>
            </a:br>
            <a:r>
              <a:rPr lang="en-IN" sz="1800" dirty="0" err="1"/>
              <a:t>httpRequest</a:t>
            </a:r>
            <a:r>
              <a:rPr lang="en-IN" sz="1800" dirty="0"/>
              <a:t> = new </a:t>
            </a:r>
            <a:r>
              <a:rPr lang="en-IN" sz="1800" dirty="0" err="1"/>
              <a:t>ActiveXObject</a:t>
            </a:r>
            <a:r>
              <a:rPr lang="en-IN" sz="1800" dirty="0"/>
              <a:t>("</a:t>
            </a:r>
            <a:r>
              <a:rPr lang="en-IN" sz="1800" dirty="0" err="1"/>
              <a:t>Microsoft.XMLHTTP</a:t>
            </a:r>
            <a:r>
              <a:rPr lang="en-IN" sz="1800" dirty="0"/>
              <a:t>"); }</a:t>
            </a:r>
          </a:p>
          <a:p>
            <a:r>
              <a:rPr lang="en-IN" dirty="0"/>
              <a:t>After making a request, you will receive a response back. At this stage, you need to tell the </a:t>
            </a:r>
            <a:r>
              <a:rPr lang="en-IN" dirty="0" err="1"/>
              <a:t>XMLHttp</a:t>
            </a:r>
            <a:r>
              <a:rPr lang="en-IN" dirty="0"/>
              <a:t> request object which JavaScript function will handle the response, by setting the </a:t>
            </a:r>
            <a:r>
              <a:rPr lang="en-IN" dirty="0" err="1"/>
              <a:t>onreadystatechange</a:t>
            </a:r>
            <a:r>
              <a:rPr lang="en-IN" dirty="0"/>
              <a:t> property of the object and naming it after the function to call when the request changes state, like this:</a:t>
            </a:r>
          </a:p>
          <a:p>
            <a:pPr marL="0" indent="0">
              <a:buNone/>
            </a:pPr>
            <a:r>
              <a:rPr lang="en-IN" dirty="0"/>
              <a:t>	</a:t>
            </a:r>
            <a:r>
              <a:rPr lang="en-IN" dirty="0" err="1"/>
              <a:t>httpRequest.onreadystatechange</a:t>
            </a:r>
            <a:r>
              <a:rPr lang="en-IN" dirty="0"/>
              <a:t> = </a:t>
            </a:r>
            <a:r>
              <a:rPr lang="en-IN" dirty="0" err="1"/>
              <a:t>nameOfTheFunction</a:t>
            </a:r>
            <a:r>
              <a:rPr lang="en-IN" dirty="0"/>
              <a:t>;</a:t>
            </a:r>
          </a:p>
          <a:p>
            <a:pPr marL="0" indent="0">
              <a:buNone/>
            </a:pPr>
            <a:endParaRPr lang="en-IN" sz="1800" dirty="0"/>
          </a:p>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
        <p:nvSpPr>
          <p:cNvPr id="3" name="Title 2"/>
          <p:cNvSpPr>
            <a:spLocks noGrp="1"/>
          </p:cNvSpPr>
          <p:nvPr>
            <p:ph type="title"/>
          </p:nvPr>
        </p:nvSpPr>
        <p:spPr/>
        <p:txBody>
          <a:bodyPr/>
          <a:lstStyle/>
          <a:p>
            <a:r>
              <a:rPr lang="en-IN" dirty="0"/>
              <a:t>JavaScript AJAX Object</a:t>
            </a:r>
          </a:p>
        </p:txBody>
      </p:sp>
    </p:spTree>
    <p:extLst>
      <p:ext uri="{BB962C8B-B14F-4D97-AF65-F5344CB8AC3E}">
        <p14:creationId xmlns:p14="http://schemas.microsoft.com/office/powerpoint/2010/main" val="201127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900000"/>
            <a:ext cx="8960400" cy="4977272"/>
          </a:xfrm>
        </p:spPr>
        <p:txBody>
          <a:bodyPr/>
          <a:lstStyle/>
          <a:p>
            <a:r>
              <a:rPr lang="en-US" dirty="0"/>
              <a:t>need to actually make the request, by calling the open() and send() methods of the HTTP request object, like this:</a:t>
            </a:r>
          </a:p>
          <a:p>
            <a:pPr marL="0" indent="0">
              <a:buNone/>
            </a:pPr>
            <a:r>
              <a:rPr lang="en-US" dirty="0"/>
              <a:t>	</a:t>
            </a:r>
            <a:r>
              <a:rPr lang="en-US" dirty="0" err="1"/>
              <a:t>httpRequest.open</a:t>
            </a:r>
            <a:r>
              <a:rPr lang="en-US" dirty="0"/>
              <a:t>('GET', 'http://</a:t>
            </a:r>
            <a:r>
              <a:rPr lang="en-US" dirty="0" err="1"/>
              <a:t>www.example.org</a:t>
            </a:r>
            <a:r>
              <a:rPr lang="en-US" dirty="0"/>
              <a:t>/</a:t>
            </a:r>
            <a:r>
              <a:rPr lang="en-US" dirty="0" err="1"/>
              <a:t>some.file</a:t>
            </a:r>
            <a:r>
              <a:rPr lang="en-US" dirty="0"/>
              <a:t>', true); 	</a:t>
            </a:r>
            <a:r>
              <a:rPr lang="en-US" dirty="0" err="1"/>
              <a:t>httpRequest.send</a:t>
            </a:r>
            <a:r>
              <a:rPr lang="en-US" dirty="0"/>
              <a:t>();</a:t>
            </a:r>
          </a:p>
          <a:p>
            <a:r>
              <a:rPr lang="en-US" dirty="0"/>
              <a:t>The first parameter of the call to open() is the HTTP request method – GET, POST, HEAD, or another method supported by your server. Keep the method all-capitals as per the HTTP standard, otherwise some browsers (like Firefox) might not process the request. For more information on the possible HTTP request methods, check the W3C specs.</a:t>
            </a:r>
          </a:p>
          <a:p>
            <a:r>
              <a:rPr lang="en-US" dirty="0"/>
              <a:t>The second parameter is the URL you're sending the request to. As a security feature, you cannot call URLs on 3rd-party domains by default. Be sure to use the exact domain name on all of your pages or you will get a "permission denied" error when you call open(). </a:t>
            </a:r>
          </a:p>
          <a:p>
            <a:r>
              <a:rPr lang="en-US" dirty="0"/>
              <a:t>The optional third parameter sets whether the request is asynchronous. If true (the default), JavaScript execution will continue and the user can interact with the page while the server response has yet to arrive. This is the first A in AJAX.</a:t>
            </a:r>
          </a:p>
          <a:p>
            <a:pPr marL="0" indent="0">
              <a:buNone/>
            </a:pPr>
            <a:endParaRPr lang="en-IN" dirty="0"/>
          </a:p>
        </p:txBody>
      </p:sp>
      <p:sp>
        <p:nvSpPr>
          <p:cNvPr id="3" name="Title 2"/>
          <p:cNvSpPr>
            <a:spLocks noGrp="1"/>
          </p:cNvSpPr>
          <p:nvPr>
            <p:ph type="title"/>
          </p:nvPr>
        </p:nvSpPr>
        <p:spPr/>
        <p:txBody>
          <a:bodyPr/>
          <a:lstStyle/>
          <a:p>
            <a:r>
              <a:rPr lang="en-IN" dirty="0"/>
              <a:t>JavaScript AJAX Make request</a:t>
            </a:r>
          </a:p>
        </p:txBody>
      </p:sp>
    </p:spTree>
    <p:extLst>
      <p:ext uri="{BB962C8B-B14F-4D97-AF65-F5344CB8AC3E}">
        <p14:creationId xmlns:p14="http://schemas.microsoft.com/office/powerpoint/2010/main" val="28202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900000"/>
            <a:ext cx="8960400" cy="4977272"/>
          </a:xfrm>
        </p:spPr>
        <p:txBody>
          <a:bodyPr/>
          <a:lstStyle/>
          <a:p>
            <a:r>
              <a:rPr lang="en-US" dirty="0"/>
              <a:t>The parameter to the send() method can be any data you want to send to the server if POST-</a:t>
            </a:r>
            <a:r>
              <a:rPr lang="en-US" dirty="0" err="1"/>
              <a:t>ing</a:t>
            </a:r>
            <a:r>
              <a:rPr lang="en-US" dirty="0"/>
              <a:t> the request. Form data should be sent in a format that the server can parse, like a query string:</a:t>
            </a:r>
          </a:p>
          <a:p>
            <a:pPr marL="400050" lvl="1" indent="0">
              <a:buNone/>
            </a:pPr>
            <a:r>
              <a:rPr lang="en-US" sz="1800" dirty="0"/>
              <a:t>"name=</a:t>
            </a:r>
            <a:r>
              <a:rPr lang="en-US" sz="1800" dirty="0" err="1"/>
              <a:t>value&amp;anothername</a:t>
            </a:r>
            <a:r>
              <a:rPr lang="en-US" sz="1800" dirty="0"/>
              <a:t>="+</a:t>
            </a:r>
            <a:r>
              <a:rPr lang="en-US" sz="1800" dirty="0" err="1"/>
              <a:t>encodeURIComponent</a:t>
            </a:r>
            <a:r>
              <a:rPr lang="en-US" sz="1800" dirty="0"/>
              <a:t>(</a:t>
            </a:r>
            <a:r>
              <a:rPr lang="en-US" sz="1800" dirty="0" err="1"/>
              <a:t>myVar</a:t>
            </a:r>
            <a:r>
              <a:rPr lang="en-US" sz="1800" dirty="0"/>
              <a:t>)+"&amp;so=on”</a:t>
            </a:r>
          </a:p>
          <a:p>
            <a:pPr marL="400050" lvl="1" indent="0">
              <a:buNone/>
            </a:pPr>
            <a:r>
              <a:rPr lang="en-US" dirty="0"/>
              <a:t>or other formats, like multipart/form-data, JSON, XML, and so on.</a:t>
            </a:r>
          </a:p>
          <a:p>
            <a:r>
              <a:rPr lang="en-US" dirty="0"/>
              <a:t>Note that if you want to POST data, you may have to set the MIME type of the request. For example, use the following before calling send() for form data sent as a query string:</a:t>
            </a:r>
          </a:p>
          <a:p>
            <a:pPr marL="0" indent="0">
              <a:buNone/>
            </a:pPr>
            <a:r>
              <a:rPr lang="en-US" dirty="0"/>
              <a:t>	</a:t>
            </a:r>
            <a:r>
              <a:rPr lang="en-US" dirty="0" err="1"/>
              <a:t>httpRequest.setRequestHeader</a:t>
            </a:r>
            <a:r>
              <a:rPr lang="en-US" dirty="0"/>
              <a:t>('Content-Type', 'application/x-www-form-	</a:t>
            </a:r>
            <a:r>
              <a:rPr lang="en-US" dirty="0" err="1"/>
              <a:t>urlencoded</a:t>
            </a:r>
            <a:r>
              <a:rPr lang="en-US" dirty="0"/>
              <a:t>');</a:t>
            </a:r>
            <a:endParaRPr lang="en-IN" dirty="0"/>
          </a:p>
        </p:txBody>
      </p:sp>
      <p:sp>
        <p:nvSpPr>
          <p:cNvPr id="3" name="Title 2"/>
          <p:cNvSpPr>
            <a:spLocks noGrp="1"/>
          </p:cNvSpPr>
          <p:nvPr>
            <p:ph type="title"/>
          </p:nvPr>
        </p:nvSpPr>
        <p:spPr/>
        <p:txBody>
          <a:bodyPr/>
          <a:lstStyle/>
          <a:p>
            <a:r>
              <a:rPr lang="en-IN" dirty="0"/>
              <a:t>JavaScript AJAX send()</a:t>
            </a:r>
          </a:p>
        </p:txBody>
      </p:sp>
    </p:spTree>
    <p:extLst>
      <p:ext uri="{BB962C8B-B14F-4D97-AF65-F5344CB8AC3E}">
        <p14:creationId xmlns:p14="http://schemas.microsoft.com/office/powerpoint/2010/main" val="21032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900000"/>
            <a:ext cx="8960400" cy="4977272"/>
          </a:xfrm>
        </p:spPr>
        <p:txBody>
          <a:bodyPr/>
          <a:lstStyle/>
          <a:p>
            <a:r>
              <a:rPr lang="en-IN" dirty="0"/>
              <a:t>Check the request's state. If the state has the value of </a:t>
            </a:r>
            <a:r>
              <a:rPr lang="en-IN" dirty="0" err="1"/>
              <a:t>XMLHttpRequest.DONE</a:t>
            </a:r>
            <a:r>
              <a:rPr lang="en-IN" dirty="0"/>
              <a:t> (corresponding to 4), that means that the full server response was received and it's OK for you to continue processing it.</a:t>
            </a:r>
          </a:p>
          <a:p>
            <a:pPr marL="400050" lvl="1" indent="0">
              <a:buNone/>
            </a:pPr>
            <a:r>
              <a:rPr lang="en-IN" sz="1800" dirty="0"/>
              <a:t>	if (</a:t>
            </a:r>
            <a:r>
              <a:rPr lang="en-IN" sz="1800" dirty="0" err="1"/>
              <a:t>httpRequest.readyState</a:t>
            </a:r>
            <a:r>
              <a:rPr lang="en-IN" sz="1800" dirty="0"/>
              <a:t> === </a:t>
            </a:r>
            <a:r>
              <a:rPr lang="en-IN" sz="1800" dirty="0" err="1"/>
              <a:t>XMLHttpRequest.DONE</a:t>
            </a:r>
            <a:r>
              <a:rPr lang="en-IN" sz="1800" dirty="0"/>
              <a:t>) { </a:t>
            </a:r>
            <a:br>
              <a:rPr lang="en-IN" sz="1800" dirty="0"/>
            </a:br>
            <a:r>
              <a:rPr lang="en-IN" sz="1800" dirty="0"/>
              <a:t>		// Everything is good, the response was received. </a:t>
            </a:r>
            <a:br>
              <a:rPr lang="en-IN" sz="1800" dirty="0"/>
            </a:br>
            <a:r>
              <a:rPr lang="en-IN" sz="1800" dirty="0"/>
              <a:t>	} </a:t>
            </a:r>
          </a:p>
          <a:p>
            <a:pPr marL="400050" lvl="1" indent="0">
              <a:buNone/>
            </a:pPr>
            <a:r>
              <a:rPr lang="en-IN" sz="1800" dirty="0"/>
              <a:t>	else { </a:t>
            </a:r>
          </a:p>
          <a:p>
            <a:pPr marL="400050" lvl="1" indent="0">
              <a:buNone/>
            </a:pPr>
            <a:r>
              <a:rPr lang="en-IN" sz="1800" dirty="0"/>
              <a:t>	// Not ready yet. }</a:t>
            </a:r>
          </a:p>
          <a:p>
            <a:pPr marL="285750"/>
            <a:r>
              <a:rPr lang="en-IN" dirty="0"/>
              <a:t>The full list of the </a:t>
            </a:r>
            <a:r>
              <a:rPr lang="en-IN" dirty="0" err="1"/>
              <a:t>readyState</a:t>
            </a:r>
            <a:r>
              <a:rPr lang="en-IN" dirty="0"/>
              <a:t> values is documented at </a:t>
            </a:r>
            <a:r>
              <a:rPr lang="en-IN" dirty="0" err="1"/>
              <a:t>XMLHTTPRequest.readyState</a:t>
            </a:r>
            <a:r>
              <a:rPr lang="en-IN" dirty="0"/>
              <a:t> and is as follows:</a:t>
            </a:r>
          </a:p>
          <a:p>
            <a:pPr lvl="1"/>
            <a:r>
              <a:rPr lang="en-IN" sz="1800" dirty="0"/>
              <a:t>0 (uninitialized) or (request not initialized)</a:t>
            </a:r>
          </a:p>
          <a:p>
            <a:pPr lvl="1"/>
            <a:r>
              <a:rPr lang="en-IN" sz="1800" dirty="0"/>
              <a:t>1 (loading) or (server connection established)</a:t>
            </a:r>
          </a:p>
          <a:p>
            <a:pPr lvl="1"/>
            <a:r>
              <a:rPr lang="en-IN" sz="1800" dirty="0"/>
              <a:t>2 (loaded) or (request received)</a:t>
            </a:r>
          </a:p>
          <a:p>
            <a:pPr lvl="1"/>
            <a:r>
              <a:rPr lang="en-IN" sz="1800" dirty="0"/>
              <a:t>3 (interactive) or (processing request)</a:t>
            </a:r>
          </a:p>
          <a:p>
            <a:pPr lvl="1"/>
            <a:r>
              <a:rPr lang="en-IN" sz="1800" dirty="0"/>
              <a:t>4 (complete) or (request finished and response is ready)</a:t>
            </a:r>
          </a:p>
        </p:txBody>
      </p:sp>
      <p:sp>
        <p:nvSpPr>
          <p:cNvPr id="3" name="Title 2"/>
          <p:cNvSpPr>
            <a:spLocks noGrp="1"/>
          </p:cNvSpPr>
          <p:nvPr>
            <p:ph type="title"/>
          </p:nvPr>
        </p:nvSpPr>
        <p:spPr/>
        <p:txBody>
          <a:bodyPr/>
          <a:lstStyle/>
          <a:p>
            <a:r>
              <a:rPr lang="en-IN" dirty="0"/>
              <a:t>JavaScript AJAX Handling response -1/2</a:t>
            </a:r>
          </a:p>
        </p:txBody>
      </p:sp>
    </p:spTree>
    <p:extLst>
      <p:ext uri="{BB962C8B-B14F-4D97-AF65-F5344CB8AC3E}">
        <p14:creationId xmlns:p14="http://schemas.microsoft.com/office/powerpoint/2010/main" val="47120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900000"/>
            <a:ext cx="8960400" cy="4977272"/>
          </a:xfrm>
        </p:spPr>
        <p:txBody>
          <a:bodyPr/>
          <a:lstStyle/>
          <a:p>
            <a:r>
              <a:rPr lang="en-IN" dirty="0"/>
              <a:t>Next, check the HTTP response status codes of the HTTP response. The possible codes are listed at the W3C. In the following example, we differentiate between a successful and unsuccessful AJAX call by checking for a 200 OK response code.</a:t>
            </a:r>
            <a:br>
              <a:rPr lang="en-IN" dirty="0"/>
            </a:br>
            <a:r>
              <a:rPr lang="en-IN" dirty="0"/>
              <a:t>	if (</a:t>
            </a:r>
            <a:r>
              <a:rPr lang="en-IN" dirty="0" err="1"/>
              <a:t>httpRequest.status</a:t>
            </a:r>
            <a:r>
              <a:rPr lang="en-IN" dirty="0"/>
              <a:t> === 200) {</a:t>
            </a:r>
            <a:br>
              <a:rPr lang="en-IN" dirty="0"/>
            </a:br>
            <a:r>
              <a:rPr lang="en-IN" dirty="0"/>
              <a:t>		 // Perfect! } </a:t>
            </a:r>
            <a:br>
              <a:rPr lang="en-IN" dirty="0"/>
            </a:br>
            <a:r>
              <a:rPr lang="en-IN" dirty="0"/>
              <a:t>	else { </a:t>
            </a:r>
            <a:br>
              <a:rPr lang="en-IN" dirty="0"/>
            </a:br>
            <a:r>
              <a:rPr lang="en-IN" dirty="0"/>
              <a:t>	// There was a problem with the request. </a:t>
            </a:r>
            <a:br>
              <a:rPr lang="en-IN" dirty="0"/>
            </a:br>
            <a:r>
              <a:rPr lang="en-IN" dirty="0"/>
              <a:t>	// For example, the response may have a 404 (Not Found) </a:t>
            </a:r>
            <a:br>
              <a:rPr lang="en-IN" dirty="0"/>
            </a:br>
            <a:r>
              <a:rPr lang="en-IN" dirty="0"/>
              <a:t>	// or 500 (Internal Server Error) response code. }</a:t>
            </a:r>
          </a:p>
          <a:p>
            <a:r>
              <a:rPr lang="en-IN" dirty="0"/>
              <a:t>After checking the state of the request and the HTTP status code of the response, you can do whatever you want with the data the server sent. You have two options to access that data:</a:t>
            </a:r>
          </a:p>
          <a:p>
            <a:pPr lvl="1"/>
            <a:r>
              <a:rPr lang="en-IN" sz="1800" dirty="0" err="1"/>
              <a:t>httpRequest.responseText</a:t>
            </a:r>
            <a:r>
              <a:rPr lang="en-IN" sz="1800" dirty="0"/>
              <a:t> – returns the server response as a string of text</a:t>
            </a:r>
          </a:p>
          <a:p>
            <a:pPr lvl="1"/>
            <a:r>
              <a:rPr lang="en-IN" sz="1800" dirty="0" err="1"/>
              <a:t>httpRequest.responseXML</a:t>
            </a:r>
            <a:r>
              <a:rPr lang="en-IN" sz="1800" dirty="0"/>
              <a:t> – returns the response as an </a:t>
            </a:r>
            <a:r>
              <a:rPr lang="en-IN" sz="1800" dirty="0" err="1"/>
              <a:t>XMLDocument</a:t>
            </a:r>
            <a:r>
              <a:rPr lang="en-IN" sz="1800" dirty="0"/>
              <a:t> object you can traverse with JavaScript DOM functions</a:t>
            </a:r>
          </a:p>
          <a:p>
            <a:r>
              <a:rPr lang="en-IN" dirty="0"/>
              <a:t>Note that the steps above are valid only if you used an asynchronous request (the third parameter of open() was unspecified or set to true). If you used a </a:t>
            </a:r>
            <a:r>
              <a:rPr lang="en-IN" b="1" dirty="0" err="1"/>
              <a:t>synchronous</a:t>
            </a:r>
            <a:r>
              <a:rPr lang="en-IN" dirty="0" err="1"/>
              <a:t>request</a:t>
            </a:r>
            <a:r>
              <a:rPr lang="en-IN" dirty="0"/>
              <a:t> you don't need to specify a function, but this is highly discouraged as it makes for an awful user experience.</a:t>
            </a:r>
          </a:p>
          <a:p>
            <a:endParaRPr lang="en-IN" dirty="0"/>
          </a:p>
        </p:txBody>
      </p:sp>
      <p:sp>
        <p:nvSpPr>
          <p:cNvPr id="3" name="Title 2"/>
          <p:cNvSpPr>
            <a:spLocks noGrp="1"/>
          </p:cNvSpPr>
          <p:nvPr>
            <p:ph type="title"/>
          </p:nvPr>
        </p:nvSpPr>
        <p:spPr/>
        <p:txBody>
          <a:bodyPr/>
          <a:lstStyle/>
          <a:p>
            <a:r>
              <a:rPr lang="en-IN" dirty="0"/>
              <a:t>JavaScript AJAX Handling response -2/2</a:t>
            </a:r>
          </a:p>
        </p:txBody>
      </p:sp>
    </p:spTree>
    <p:extLst>
      <p:ext uri="{BB962C8B-B14F-4D97-AF65-F5344CB8AC3E}">
        <p14:creationId xmlns:p14="http://schemas.microsoft.com/office/powerpoint/2010/main" val="95902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JavaScript AJAX Example</a:t>
            </a:r>
          </a:p>
        </p:txBody>
      </p:sp>
      <p:sp>
        <p:nvSpPr>
          <p:cNvPr id="5" name="Rectangle 4"/>
          <p:cNvSpPr/>
          <p:nvPr/>
        </p:nvSpPr>
        <p:spPr>
          <a:xfrm>
            <a:off x="957196" y="688800"/>
            <a:ext cx="7272808" cy="5909310"/>
          </a:xfrm>
          <a:prstGeom prst="rect">
            <a:avLst/>
          </a:prstGeom>
        </p:spPr>
        <p:txBody>
          <a:bodyPr wrap="square">
            <a:spAutoFit/>
          </a:bodyPr>
          <a:lstStyle/>
          <a:p>
            <a:r>
              <a:rPr lang="en-US" dirty="0">
                <a:solidFill>
                  <a:srgbClr val="999999"/>
                </a:solidFill>
              </a:rPr>
              <a:t>&lt;</a:t>
            </a:r>
            <a:r>
              <a:rPr lang="en-US" dirty="0">
                <a:solidFill>
                  <a:srgbClr val="990055"/>
                </a:solidFill>
              </a:rPr>
              <a:t>script</a:t>
            </a:r>
            <a:r>
              <a:rPr lang="en-US" dirty="0">
                <a:solidFill>
                  <a:srgbClr val="999999"/>
                </a:solidFill>
              </a:rPr>
              <a:t>&gt;</a:t>
            </a:r>
            <a:r>
              <a:rPr lang="en-US" dirty="0"/>
              <a:t> </a:t>
            </a:r>
          </a:p>
          <a:p>
            <a:r>
              <a:rPr lang="en-US" dirty="0">
                <a:solidFill>
                  <a:srgbClr val="999999"/>
                </a:solidFill>
              </a:rPr>
              <a:t>(</a:t>
            </a:r>
            <a:r>
              <a:rPr lang="en-US" dirty="0">
                <a:solidFill>
                  <a:srgbClr val="0077AA"/>
                </a:solidFill>
              </a:rPr>
              <a:t>function</a:t>
            </a:r>
            <a:r>
              <a:rPr lang="en-US" dirty="0">
                <a:solidFill>
                  <a:srgbClr val="999999"/>
                </a:solidFill>
              </a:rPr>
              <a:t>()</a:t>
            </a:r>
            <a:r>
              <a:rPr lang="en-US" dirty="0"/>
              <a:t> </a:t>
            </a:r>
            <a:r>
              <a:rPr lang="en-US" dirty="0">
                <a:solidFill>
                  <a:srgbClr val="999999"/>
                </a:solidFill>
              </a:rPr>
              <a:t>{</a:t>
            </a:r>
            <a:r>
              <a:rPr lang="en-US" dirty="0"/>
              <a:t> </a:t>
            </a:r>
          </a:p>
          <a:p>
            <a:r>
              <a:rPr lang="en-US" dirty="0">
                <a:solidFill>
                  <a:srgbClr val="0077AA"/>
                </a:solidFill>
              </a:rPr>
              <a:t>	</a:t>
            </a:r>
            <a:r>
              <a:rPr lang="en-US" dirty="0" err="1">
                <a:solidFill>
                  <a:srgbClr val="0077AA"/>
                </a:solidFill>
              </a:rPr>
              <a:t>var</a:t>
            </a:r>
            <a:r>
              <a:rPr lang="en-US" dirty="0"/>
              <a:t> </a:t>
            </a:r>
            <a:r>
              <a:rPr lang="en-US" dirty="0" err="1"/>
              <a:t>httpRequest</a:t>
            </a:r>
            <a:r>
              <a:rPr lang="en-US" dirty="0">
                <a:solidFill>
                  <a:srgbClr val="999999"/>
                </a:solidFill>
              </a:rPr>
              <a:t>;</a:t>
            </a:r>
            <a:r>
              <a:rPr lang="en-US" dirty="0"/>
              <a:t> 	</a:t>
            </a:r>
            <a:r>
              <a:rPr lang="en-US" dirty="0" err="1"/>
              <a:t>document</a:t>
            </a:r>
            <a:r>
              <a:rPr lang="en-US" dirty="0" err="1">
                <a:solidFill>
                  <a:srgbClr val="999999"/>
                </a:solidFill>
              </a:rPr>
              <a:t>.</a:t>
            </a:r>
            <a:r>
              <a:rPr lang="en-US" dirty="0" err="1">
                <a:solidFill>
                  <a:srgbClr val="DD4A68"/>
                </a:solidFill>
              </a:rPr>
              <a:t>getElementById</a:t>
            </a:r>
            <a:r>
              <a:rPr lang="en-US" dirty="0">
                <a:solidFill>
                  <a:srgbClr val="999999"/>
                </a:solidFill>
              </a:rPr>
              <a:t>(</a:t>
            </a:r>
            <a:r>
              <a:rPr lang="en-US" dirty="0">
                <a:solidFill>
                  <a:srgbClr val="669900"/>
                </a:solidFill>
              </a:rPr>
              <a:t>"</a:t>
            </a:r>
            <a:r>
              <a:rPr lang="en-US" dirty="0" err="1">
                <a:solidFill>
                  <a:srgbClr val="669900"/>
                </a:solidFill>
              </a:rPr>
              <a:t>ajaxButton</a:t>
            </a:r>
            <a:r>
              <a:rPr lang="en-US" dirty="0">
                <a:solidFill>
                  <a:srgbClr val="669900"/>
                </a:solidFill>
              </a:rPr>
              <a:t>"</a:t>
            </a:r>
            <a:r>
              <a:rPr lang="en-US" dirty="0">
                <a:solidFill>
                  <a:srgbClr val="999999"/>
                </a:solidFill>
              </a:rPr>
              <a:t>).</a:t>
            </a:r>
            <a:r>
              <a:rPr lang="en-US" dirty="0" err="1">
                <a:solidFill>
                  <a:srgbClr val="DD4A68"/>
                </a:solidFill>
              </a:rPr>
              <a:t>addEventListener</a:t>
            </a:r>
            <a:r>
              <a:rPr lang="en-US" dirty="0">
                <a:solidFill>
                  <a:srgbClr val="999999"/>
                </a:solidFill>
              </a:rPr>
              <a:t>(</a:t>
            </a:r>
            <a:r>
              <a:rPr lang="en-US" dirty="0">
                <a:solidFill>
                  <a:srgbClr val="669900"/>
                </a:solidFill>
              </a:rPr>
              <a:t>'click'</a:t>
            </a:r>
            <a:r>
              <a:rPr lang="en-US" dirty="0">
                <a:solidFill>
                  <a:srgbClr val="999999"/>
                </a:solidFill>
              </a:rPr>
              <a:t>,</a:t>
            </a:r>
            <a:r>
              <a:rPr lang="en-US" dirty="0"/>
              <a:t> 	</a:t>
            </a:r>
            <a:r>
              <a:rPr lang="en-US" dirty="0" err="1"/>
              <a:t>makeRequest</a:t>
            </a:r>
            <a:r>
              <a:rPr lang="en-US" dirty="0">
                <a:solidFill>
                  <a:srgbClr val="999999"/>
                </a:solidFill>
              </a:rPr>
              <a:t>);</a:t>
            </a:r>
            <a:r>
              <a:rPr lang="en-US" dirty="0"/>
              <a:t> </a:t>
            </a:r>
          </a:p>
          <a:p>
            <a:r>
              <a:rPr lang="en-US" dirty="0">
                <a:solidFill>
                  <a:srgbClr val="0077AA"/>
                </a:solidFill>
              </a:rPr>
              <a:t>	function</a:t>
            </a:r>
            <a:r>
              <a:rPr lang="en-US" dirty="0"/>
              <a:t> </a:t>
            </a:r>
            <a:r>
              <a:rPr lang="en-US" dirty="0" err="1">
                <a:solidFill>
                  <a:srgbClr val="DD4A68"/>
                </a:solidFill>
              </a:rPr>
              <a:t>makeRequest</a:t>
            </a:r>
            <a:r>
              <a:rPr lang="en-US" dirty="0">
                <a:solidFill>
                  <a:srgbClr val="999999"/>
                </a:solidFill>
              </a:rPr>
              <a:t>()</a:t>
            </a:r>
            <a:r>
              <a:rPr lang="en-US" dirty="0"/>
              <a:t> </a:t>
            </a:r>
            <a:r>
              <a:rPr lang="en-US" dirty="0">
                <a:solidFill>
                  <a:srgbClr val="999999"/>
                </a:solidFill>
              </a:rPr>
              <a:t>{</a:t>
            </a:r>
            <a:r>
              <a:rPr lang="en-US" dirty="0"/>
              <a:t> </a:t>
            </a:r>
          </a:p>
          <a:p>
            <a:r>
              <a:rPr lang="en-US" dirty="0"/>
              <a:t>	</a:t>
            </a:r>
            <a:r>
              <a:rPr lang="en-US" dirty="0" err="1"/>
              <a:t>httpRequest</a:t>
            </a:r>
            <a:r>
              <a:rPr lang="en-US" dirty="0"/>
              <a:t> </a:t>
            </a:r>
            <a:r>
              <a:rPr lang="en-US" dirty="0">
                <a:solidFill>
                  <a:srgbClr val="A67F59"/>
                </a:solidFill>
              </a:rPr>
              <a:t>=</a:t>
            </a:r>
            <a:r>
              <a:rPr lang="en-US" dirty="0"/>
              <a:t> </a:t>
            </a:r>
            <a:r>
              <a:rPr lang="en-US" dirty="0">
                <a:solidFill>
                  <a:srgbClr val="0077AA"/>
                </a:solidFill>
              </a:rPr>
              <a:t>new</a:t>
            </a:r>
            <a:r>
              <a:rPr lang="en-US" dirty="0"/>
              <a:t> </a:t>
            </a:r>
            <a:r>
              <a:rPr lang="en-US" dirty="0" err="1"/>
              <a:t>XMLHttpRequest</a:t>
            </a:r>
            <a:r>
              <a:rPr lang="en-US" dirty="0">
                <a:solidFill>
                  <a:srgbClr val="999999"/>
                </a:solidFill>
              </a:rPr>
              <a:t>();</a:t>
            </a:r>
            <a:r>
              <a:rPr lang="en-US" dirty="0"/>
              <a:t> </a:t>
            </a:r>
          </a:p>
          <a:p>
            <a:r>
              <a:rPr lang="en-US" dirty="0">
                <a:solidFill>
                  <a:srgbClr val="0077AA"/>
                </a:solidFill>
              </a:rPr>
              <a:t>	if</a:t>
            </a:r>
            <a:r>
              <a:rPr lang="en-US" dirty="0"/>
              <a:t> </a:t>
            </a:r>
            <a:r>
              <a:rPr lang="en-US" dirty="0">
                <a:solidFill>
                  <a:srgbClr val="999999"/>
                </a:solidFill>
              </a:rPr>
              <a:t>(</a:t>
            </a:r>
            <a:r>
              <a:rPr lang="en-US" dirty="0">
                <a:solidFill>
                  <a:srgbClr val="A67F59"/>
                </a:solidFill>
              </a:rPr>
              <a:t>!</a:t>
            </a:r>
            <a:r>
              <a:rPr lang="en-US" dirty="0" err="1"/>
              <a:t>httpRequest</a:t>
            </a:r>
            <a:r>
              <a:rPr lang="en-US" dirty="0">
                <a:solidFill>
                  <a:srgbClr val="999999"/>
                </a:solidFill>
              </a:rPr>
              <a:t>)</a:t>
            </a:r>
            <a:r>
              <a:rPr lang="en-US" dirty="0"/>
              <a:t> </a:t>
            </a:r>
            <a:r>
              <a:rPr lang="en-US" dirty="0">
                <a:solidFill>
                  <a:srgbClr val="999999"/>
                </a:solidFill>
              </a:rPr>
              <a:t>{</a:t>
            </a:r>
            <a:r>
              <a:rPr lang="en-US" dirty="0"/>
              <a:t> </a:t>
            </a:r>
          </a:p>
          <a:p>
            <a:r>
              <a:rPr lang="en-US" dirty="0">
                <a:solidFill>
                  <a:srgbClr val="DD4A68"/>
                </a:solidFill>
              </a:rPr>
              <a:t>	alert</a:t>
            </a:r>
            <a:r>
              <a:rPr lang="en-US" dirty="0">
                <a:solidFill>
                  <a:srgbClr val="999999"/>
                </a:solidFill>
              </a:rPr>
              <a:t>(</a:t>
            </a:r>
            <a:r>
              <a:rPr lang="en-US" dirty="0">
                <a:solidFill>
                  <a:srgbClr val="669900"/>
                </a:solidFill>
              </a:rPr>
              <a:t>'Giving up :( Cannot create an XMLHTTP instance'</a:t>
            </a:r>
            <a:r>
              <a:rPr lang="en-US" dirty="0">
                <a:solidFill>
                  <a:srgbClr val="999999"/>
                </a:solidFill>
              </a:rPr>
              <a:t>);</a:t>
            </a:r>
            <a:r>
              <a:rPr lang="en-US" dirty="0"/>
              <a:t> </a:t>
            </a:r>
          </a:p>
          <a:p>
            <a:r>
              <a:rPr lang="en-US" dirty="0">
                <a:solidFill>
                  <a:srgbClr val="0077AA"/>
                </a:solidFill>
              </a:rPr>
              <a:t>	return</a:t>
            </a:r>
            <a:r>
              <a:rPr lang="en-US" dirty="0"/>
              <a:t> </a:t>
            </a:r>
            <a:r>
              <a:rPr lang="en-US" dirty="0">
                <a:solidFill>
                  <a:srgbClr val="0077AA"/>
                </a:solidFill>
              </a:rPr>
              <a:t>false</a:t>
            </a:r>
            <a:r>
              <a:rPr lang="en-US" dirty="0">
                <a:solidFill>
                  <a:srgbClr val="999999"/>
                </a:solidFill>
              </a:rPr>
              <a:t>;</a:t>
            </a:r>
            <a:r>
              <a:rPr lang="en-US" dirty="0"/>
              <a:t> </a:t>
            </a:r>
            <a:r>
              <a:rPr lang="en-US" dirty="0">
                <a:solidFill>
                  <a:srgbClr val="999999"/>
                </a:solidFill>
              </a:rPr>
              <a:t>}</a:t>
            </a:r>
            <a:r>
              <a:rPr lang="en-US" dirty="0"/>
              <a:t> </a:t>
            </a:r>
          </a:p>
          <a:p>
            <a:r>
              <a:rPr lang="en-US" dirty="0"/>
              <a:t>	</a:t>
            </a:r>
            <a:r>
              <a:rPr lang="en-US" dirty="0" err="1"/>
              <a:t>httpRequest</a:t>
            </a:r>
            <a:r>
              <a:rPr lang="en-US" dirty="0" err="1">
                <a:solidFill>
                  <a:srgbClr val="999999"/>
                </a:solidFill>
              </a:rPr>
              <a:t>.</a:t>
            </a:r>
            <a:r>
              <a:rPr lang="en-US" dirty="0" err="1"/>
              <a:t>onreadystatechange</a:t>
            </a:r>
            <a:r>
              <a:rPr lang="en-US" dirty="0"/>
              <a:t> </a:t>
            </a:r>
            <a:r>
              <a:rPr lang="en-US" dirty="0">
                <a:solidFill>
                  <a:srgbClr val="A67F59"/>
                </a:solidFill>
              </a:rPr>
              <a:t>=</a:t>
            </a:r>
            <a:r>
              <a:rPr lang="en-US" dirty="0"/>
              <a:t> </a:t>
            </a:r>
            <a:r>
              <a:rPr lang="en-US" dirty="0" err="1"/>
              <a:t>alertContents</a:t>
            </a:r>
            <a:r>
              <a:rPr lang="en-US" dirty="0">
                <a:solidFill>
                  <a:srgbClr val="999999"/>
                </a:solidFill>
              </a:rPr>
              <a:t>;</a:t>
            </a:r>
            <a:r>
              <a:rPr lang="en-US" dirty="0"/>
              <a:t> 	</a:t>
            </a:r>
            <a:r>
              <a:rPr lang="en-US" dirty="0" err="1"/>
              <a:t>httpRequest</a:t>
            </a:r>
            <a:r>
              <a:rPr lang="en-US" dirty="0" err="1">
                <a:solidFill>
                  <a:srgbClr val="999999"/>
                </a:solidFill>
              </a:rPr>
              <a:t>.</a:t>
            </a:r>
            <a:r>
              <a:rPr lang="en-US" dirty="0" err="1">
                <a:solidFill>
                  <a:srgbClr val="DD4A68"/>
                </a:solidFill>
              </a:rPr>
              <a:t>open</a:t>
            </a:r>
            <a:r>
              <a:rPr lang="en-US" dirty="0">
                <a:solidFill>
                  <a:srgbClr val="999999"/>
                </a:solidFill>
              </a:rPr>
              <a:t>(</a:t>
            </a:r>
            <a:r>
              <a:rPr lang="en-US" dirty="0">
                <a:solidFill>
                  <a:srgbClr val="669900"/>
                </a:solidFill>
              </a:rPr>
              <a:t>'GET'</a:t>
            </a:r>
            <a:r>
              <a:rPr lang="en-US" dirty="0">
                <a:solidFill>
                  <a:srgbClr val="999999"/>
                </a:solidFill>
              </a:rPr>
              <a:t>,</a:t>
            </a:r>
            <a:r>
              <a:rPr lang="en-US" dirty="0"/>
              <a:t> ‘</a:t>
            </a:r>
            <a:r>
              <a:rPr lang="en-US" dirty="0" err="1">
                <a:solidFill>
                  <a:srgbClr val="669900"/>
                </a:solidFill>
              </a:rPr>
              <a:t>user.json</a:t>
            </a:r>
            <a:r>
              <a:rPr lang="en-US" dirty="0">
                <a:solidFill>
                  <a:srgbClr val="669900"/>
                </a:solidFill>
              </a:rPr>
              <a:t>'</a:t>
            </a:r>
            <a:r>
              <a:rPr lang="en-US" dirty="0">
                <a:solidFill>
                  <a:srgbClr val="999999"/>
                </a:solidFill>
              </a:rPr>
              <a:t>);</a:t>
            </a:r>
            <a:r>
              <a:rPr lang="en-US" dirty="0"/>
              <a:t> </a:t>
            </a:r>
          </a:p>
          <a:p>
            <a:r>
              <a:rPr lang="en-US" dirty="0"/>
              <a:t>	</a:t>
            </a:r>
            <a:r>
              <a:rPr lang="en-US" dirty="0" err="1"/>
              <a:t>httpRequest</a:t>
            </a:r>
            <a:r>
              <a:rPr lang="en-US" dirty="0" err="1">
                <a:solidFill>
                  <a:srgbClr val="999999"/>
                </a:solidFill>
              </a:rPr>
              <a:t>.</a:t>
            </a:r>
            <a:r>
              <a:rPr lang="en-US" dirty="0" err="1">
                <a:solidFill>
                  <a:srgbClr val="DD4A68"/>
                </a:solidFill>
              </a:rPr>
              <a:t>send</a:t>
            </a:r>
            <a:r>
              <a:rPr lang="en-US" dirty="0">
                <a:solidFill>
                  <a:srgbClr val="999999"/>
                </a:solidFill>
              </a:rPr>
              <a:t>();</a:t>
            </a:r>
            <a:r>
              <a:rPr lang="en-US" dirty="0"/>
              <a:t> </a:t>
            </a:r>
            <a:r>
              <a:rPr lang="en-US" dirty="0">
                <a:solidFill>
                  <a:srgbClr val="999999"/>
                </a:solidFill>
              </a:rPr>
              <a:t>}</a:t>
            </a:r>
            <a:r>
              <a:rPr lang="en-US" dirty="0"/>
              <a:t> </a:t>
            </a:r>
          </a:p>
          <a:p>
            <a:r>
              <a:rPr lang="en-US" dirty="0">
                <a:solidFill>
                  <a:srgbClr val="0077AA"/>
                </a:solidFill>
              </a:rPr>
              <a:t>	function</a:t>
            </a:r>
            <a:r>
              <a:rPr lang="en-US" dirty="0"/>
              <a:t> </a:t>
            </a:r>
            <a:r>
              <a:rPr lang="en-US" dirty="0" err="1">
                <a:solidFill>
                  <a:srgbClr val="DD4A68"/>
                </a:solidFill>
              </a:rPr>
              <a:t>alertContents</a:t>
            </a:r>
            <a:r>
              <a:rPr lang="en-US" dirty="0">
                <a:solidFill>
                  <a:srgbClr val="999999"/>
                </a:solidFill>
              </a:rPr>
              <a:t>()</a:t>
            </a:r>
            <a:r>
              <a:rPr lang="en-US" dirty="0"/>
              <a:t> </a:t>
            </a:r>
            <a:r>
              <a:rPr lang="en-US" dirty="0">
                <a:solidFill>
                  <a:srgbClr val="999999"/>
                </a:solidFill>
              </a:rPr>
              <a:t>{</a:t>
            </a:r>
            <a:r>
              <a:rPr lang="en-US" dirty="0"/>
              <a:t> </a:t>
            </a:r>
          </a:p>
          <a:p>
            <a:r>
              <a:rPr lang="en-US" dirty="0">
                <a:solidFill>
                  <a:srgbClr val="0077AA"/>
                </a:solidFill>
              </a:rPr>
              <a:t>	if</a:t>
            </a:r>
            <a:r>
              <a:rPr lang="en-US" dirty="0"/>
              <a:t> </a:t>
            </a:r>
            <a:r>
              <a:rPr lang="en-US" dirty="0">
                <a:solidFill>
                  <a:srgbClr val="999999"/>
                </a:solidFill>
              </a:rPr>
              <a:t>(</a:t>
            </a:r>
            <a:r>
              <a:rPr lang="en-US" dirty="0" err="1"/>
              <a:t>httpRequest</a:t>
            </a:r>
            <a:r>
              <a:rPr lang="en-US" dirty="0" err="1">
                <a:solidFill>
                  <a:srgbClr val="999999"/>
                </a:solidFill>
              </a:rPr>
              <a:t>.</a:t>
            </a:r>
            <a:r>
              <a:rPr lang="en-US" dirty="0" err="1"/>
              <a:t>readyState</a:t>
            </a:r>
            <a:r>
              <a:rPr lang="en-US" dirty="0"/>
              <a:t> </a:t>
            </a:r>
            <a:r>
              <a:rPr lang="en-US" dirty="0">
                <a:solidFill>
                  <a:srgbClr val="A67F59"/>
                </a:solidFill>
              </a:rPr>
              <a:t>===</a:t>
            </a:r>
            <a:r>
              <a:rPr lang="en-US" dirty="0"/>
              <a:t> </a:t>
            </a:r>
            <a:r>
              <a:rPr lang="en-US" dirty="0" err="1"/>
              <a:t>XMLHttpRequest</a:t>
            </a:r>
            <a:r>
              <a:rPr lang="en-US" dirty="0" err="1">
                <a:solidFill>
                  <a:srgbClr val="999999"/>
                </a:solidFill>
              </a:rPr>
              <a:t>.</a:t>
            </a:r>
            <a:r>
              <a:rPr lang="en-US" dirty="0" err="1"/>
              <a:t>DONE</a:t>
            </a:r>
            <a:r>
              <a:rPr lang="en-US" dirty="0">
                <a:solidFill>
                  <a:srgbClr val="999999"/>
                </a:solidFill>
              </a:rPr>
              <a:t>)</a:t>
            </a:r>
            <a:r>
              <a:rPr lang="en-US" dirty="0"/>
              <a:t> 		 	</a:t>
            </a:r>
            <a:r>
              <a:rPr lang="en-US" dirty="0">
                <a:solidFill>
                  <a:srgbClr val="999999"/>
                </a:solidFill>
              </a:rPr>
              <a:t>{</a:t>
            </a:r>
            <a:r>
              <a:rPr lang="en-US" dirty="0"/>
              <a:t> </a:t>
            </a:r>
            <a:r>
              <a:rPr lang="en-US" dirty="0">
                <a:solidFill>
                  <a:srgbClr val="0077AA"/>
                </a:solidFill>
              </a:rPr>
              <a:t>if</a:t>
            </a:r>
            <a:r>
              <a:rPr lang="en-US" dirty="0"/>
              <a:t> </a:t>
            </a:r>
            <a:r>
              <a:rPr lang="en-US" dirty="0">
                <a:solidFill>
                  <a:srgbClr val="999999"/>
                </a:solidFill>
              </a:rPr>
              <a:t>(</a:t>
            </a:r>
            <a:r>
              <a:rPr lang="en-US" dirty="0" err="1"/>
              <a:t>httpRequest</a:t>
            </a:r>
            <a:r>
              <a:rPr lang="en-US" dirty="0" err="1">
                <a:solidFill>
                  <a:srgbClr val="999999"/>
                </a:solidFill>
              </a:rPr>
              <a:t>.</a:t>
            </a:r>
            <a:r>
              <a:rPr lang="en-US" dirty="0" err="1"/>
              <a:t>status</a:t>
            </a:r>
            <a:r>
              <a:rPr lang="en-US" dirty="0"/>
              <a:t> </a:t>
            </a:r>
            <a:r>
              <a:rPr lang="en-US" dirty="0">
                <a:solidFill>
                  <a:srgbClr val="A67F59"/>
                </a:solidFill>
              </a:rPr>
              <a:t>===</a:t>
            </a:r>
            <a:r>
              <a:rPr lang="en-US" dirty="0"/>
              <a:t> </a:t>
            </a:r>
            <a:r>
              <a:rPr lang="en-US" dirty="0">
                <a:solidFill>
                  <a:srgbClr val="990055"/>
                </a:solidFill>
              </a:rPr>
              <a:t>200</a:t>
            </a:r>
            <a:r>
              <a:rPr lang="en-US" dirty="0">
                <a:solidFill>
                  <a:srgbClr val="999999"/>
                </a:solidFill>
              </a:rPr>
              <a:t>)</a:t>
            </a:r>
            <a:r>
              <a:rPr lang="en-US" dirty="0"/>
              <a:t> </a:t>
            </a:r>
            <a:r>
              <a:rPr lang="en-US" dirty="0">
                <a:solidFill>
                  <a:srgbClr val="999999"/>
                </a:solidFill>
              </a:rPr>
              <a:t>{</a:t>
            </a:r>
            <a:r>
              <a:rPr lang="en-US" dirty="0"/>
              <a:t> 				</a:t>
            </a:r>
            <a:r>
              <a:rPr lang="en-US" dirty="0">
                <a:solidFill>
                  <a:srgbClr val="DD4A68"/>
                </a:solidFill>
              </a:rPr>
              <a:t>alert</a:t>
            </a:r>
            <a:r>
              <a:rPr lang="en-US" dirty="0">
                <a:solidFill>
                  <a:srgbClr val="999999"/>
                </a:solidFill>
              </a:rPr>
              <a:t>(</a:t>
            </a:r>
            <a:r>
              <a:rPr lang="en-US" dirty="0" err="1"/>
              <a:t>httpRequest</a:t>
            </a:r>
            <a:r>
              <a:rPr lang="en-US" dirty="0" err="1">
                <a:solidFill>
                  <a:srgbClr val="999999"/>
                </a:solidFill>
              </a:rPr>
              <a:t>.</a:t>
            </a:r>
            <a:r>
              <a:rPr lang="en-US" dirty="0" err="1"/>
              <a:t>responseText</a:t>
            </a:r>
            <a:r>
              <a:rPr lang="en-US" dirty="0">
                <a:solidFill>
                  <a:srgbClr val="999999"/>
                </a:solidFill>
              </a:rPr>
              <a:t>);</a:t>
            </a:r>
            <a:r>
              <a:rPr lang="en-US" dirty="0"/>
              <a:t> </a:t>
            </a:r>
            <a:r>
              <a:rPr lang="en-US" dirty="0">
                <a:solidFill>
                  <a:srgbClr val="999999"/>
                </a:solidFill>
              </a:rPr>
              <a:t>}</a:t>
            </a:r>
            <a:r>
              <a:rPr lang="en-US" dirty="0"/>
              <a:t> </a:t>
            </a:r>
          </a:p>
          <a:p>
            <a:r>
              <a:rPr lang="en-US" dirty="0">
                <a:solidFill>
                  <a:srgbClr val="0077AA"/>
                </a:solidFill>
              </a:rPr>
              <a:t>		else</a:t>
            </a:r>
            <a:r>
              <a:rPr lang="en-US" dirty="0"/>
              <a:t> </a:t>
            </a:r>
            <a:r>
              <a:rPr lang="en-US" dirty="0">
                <a:solidFill>
                  <a:srgbClr val="999999"/>
                </a:solidFill>
              </a:rPr>
              <a:t>{</a:t>
            </a:r>
            <a:r>
              <a:rPr lang="en-US" dirty="0"/>
              <a:t> </a:t>
            </a:r>
          </a:p>
          <a:p>
            <a:r>
              <a:rPr lang="en-US" dirty="0">
                <a:solidFill>
                  <a:srgbClr val="DD4A68"/>
                </a:solidFill>
              </a:rPr>
              <a:t>		alert</a:t>
            </a:r>
            <a:r>
              <a:rPr lang="en-US" dirty="0">
                <a:solidFill>
                  <a:srgbClr val="999999"/>
                </a:solidFill>
              </a:rPr>
              <a:t>(</a:t>
            </a:r>
            <a:r>
              <a:rPr lang="en-US" dirty="0">
                <a:solidFill>
                  <a:srgbClr val="669900"/>
                </a:solidFill>
              </a:rPr>
              <a:t>'There was a problem with the request.'</a:t>
            </a:r>
            <a:r>
              <a:rPr lang="en-US" dirty="0">
                <a:solidFill>
                  <a:srgbClr val="999999"/>
                </a:solidFill>
              </a:rPr>
              <a:t>);</a:t>
            </a:r>
            <a:r>
              <a:rPr lang="en-US" dirty="0"/>
              <a:t> </a:t>
            </a:r>
          </a:p>
          <a:p>
            <a:r>
              <a:rPr lang="en-US" dirty="0">
                <a:solidFill>
                  <a:srgbClr val="999999"/>
                </a:solidFill>
              </a:rPr>
              <a:t>	}</a:t>
            </a:r>
            <a:r>
              <a:rPr lang="en-US" dirty="0"/>
              <a:t> </a:t>
            </a:r>
            <a:r>
              <a:rPr lang="en-US" dirty="0">
                <a:solidFill>
                  <a:srgbClr val="999999"/>
                </a:solidFill>
              </a:rPr>
              <a:t>}</a:t>
            </a:r>
            <a:r>
              <a:rPr lang="en-US" dirty="0"/>
              <a:t> </a:t>
            </a:r>
            <a:r>
              <a:rPr lang="en-US" dirty="0">
                <a:solidFill>
                  <a:srgbClr val="999999"/>
                </a:solidFill>
              </a:rPr>
              <a:t>}</a:t>
            </a:r>
            <a:r>
              <a:rPr lang="en-US" dirty="0"/>
              <a:t> </a:t>
            </a:r>
            <a:r>
              <a:rPr lang="en-US" dirty="0">
                <a:solidFill>
                  <a:srgbClr val="999999"/>
                </a:solidFill>
              </a:rPr>
              <a:t>})();</a:t>
            </a:r>
            <a:r>
              <a:rPr lang="en-US" dirty="0"/>
              <a:t> </a:t>
            </a:r>
          </a:p>
          <a:p>
            <a:r>
              <a:rPr lang="en-US" dirty="0">
                <a:solidFill>
                  <a:srgbClr val="999999"/>
                </a:solidFill>
              </a:rPr>
              <a:t>&lt;/</a:t>
            </a:r>
            <a:r>
              <a:rPr lang="en-US" dirty="0">
                <a:solidFill>
                  <a:srgbClr val="990055"/>
                </a:solidFill>
              </a:rPr>
              <a:t>script</a:t>
            </a:r>
            <a:r>
              <a:rPr lang="en-US" dirty="0">
                <a:solidFill>
                  <a:srgbClr val="999999"/>
                </a:solidFill>
              </a:rPr>
              <a:t>&gt;</a:t>
            </a:r>
            <a:endParaRPr lang="en-US" dirty="0"/>
          </a:p>
        </p:txBody>
      </p:sp>
    </p:spTree>
    <p:extLst>
      <p:ext uri="{BB962C8B-B14F-4D97-AF65-F5344CB8AC3E}">
        <p14:creationId xmlns:p14="http://schemas.microsoft.com/office/powerpoint/2010/main" val="162915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JavaScript comments can be used to make the code more readable.</a:t>
            </a:r>
          </a:p>
          <a:p>
            <a:r>
              <a:rPr lang="en-IN" dirty="0"/>
              <a:t>Single line comments start with //.</a:t>
            </a:r>
          </a:p>
          <a:p>
            <a:r>
              <a:rPr lang="en-IN" dirty="0"/>
              <a:t>Multi line comments start with /* and end with */.</a:t>
            </a:r>
          </a:p>
          <a:p>
            <a:r>
              <a:rPr lang="en-IN" dirty="0"/>
              <a:t>The following example uses single and multi line comments to explain the code: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3" name="Title 2"/>
          <p:cNvSpPr>
            <a:spLocks noGrp="1"/>
          </p:cNvSpPr>
          <p:nvPr>
            <p:ph type="title"/>
          </p:nvPr>
        </p:nvSpPr>
        <p:spPr/>
        <p:txBody>
          <a:bodyPr/>
          <a:lstStyle/>
          <a:p>
            <a:r>
              <a:rPr lang="en-US" dirty="0"/>
              <a:t>JavaScript Comments</a:t>
            </a:r>
            <a:endParaRPr lang="en-IN" dirty="0"/>
          </a:p>
        </p:txBody>
      </p:sp>
      <p:sp>
        <p:nvSpPr>
          <p:cNvPr id="4" name="AutoShape 3"/>
          <p:cNvSpPr>
            <a:spLocks noChangeArrowheads="1"/>
          </p:cNvSpPr>
          <p:nvPr/>
        </p:nvSpPr>
        <p:spPr bwMode="auto">
          <a:xfrm>
            <a:off x="539552" y="2348880"/>
            <a:ext cx="7407999" cy="3548479"/>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&lt;script type="text/</a:t>
            </a:r>
            <a:r>
              <a:rPr lang="en-IN" dirty="0" err="1"/>
              <a:t>javascript</a:t>
            </a:r>
            <a:r>
              <a:rPr lang="en-IN" dirty="0"/>
              <a:t>"&gt;</a:t>
            </a:r>
          </a:p>
          <a:p>
            <a:r>
              <a:rPr lang="en-IN" dirty="0"/>
              <a:t>	/*</a:t>
            </a:r>
            <a:br>
              <a:rPr lang="en-IN" dirty="0"/>
            </a:br>
            <a:r>
              <a:rPr lang="en-IN" dirty="0"/>
              <a:t>	The code below will write</a:t>
            </a:r>
            <a:br>
              <a:rPr lang="en-IN" dirty="0"/>
            </a:br>
            <a:r>
              <a:rPr lang="en-IN" dirty="0"/>
              <a:t>	one heading and two paragraphs</a:t>
            </a:r>
            <a:br>
              <a:rPr lang="en-IN" dirty="0"/>
            </a:br>
            <a:r>
              <a:rPr lang="en-IN" dirty="0"/>
              <a:t>	*/</a:t>
            </a:r>
            <a:br>
              <a:rPr lang="en-IN" dirty="0"/>
            </a:br>
            <a:br>
              <a:rPr lang="en-IN" dirty="0"/>
            </a:br>
            <a:r>
              <a:rPr lang="en-IN" dirty="0"/>
              <a:t>	// Write a heading</a:t>
            </a:r>
            <a:br>
              <a:rPr lang="en-IN" dirty="0"/>
            </a:br>
            <a:r>
              <a:rPr lang="en-IN" dirty="0"/>
              <a:t>	</a:t>
            </a:r>
            <a:r>
              <a:rPr lang="en-IN" dirty="0" err="1"/>
              <a:t>document.write</a:t>
            </a:r>
            <a:r>
              <a:rPr lang="en-IN" dirty="0"/>
              <a:t>("&lt;h1&gt;This is a heading&lt;/h1&gt;");</a:t>
            </a:r>
            <a:br>
              <a:rPr lang="en-IN" dirty="0"/>
            </a:br>
            <a:r>
              <a:rPr lang="en-IN" dirty="0"/>
              <a:t>	// Write two paragraphs:</a:t>
            </a:r>
            <a:br>
              <a:rPr lang="en-IN" dirty="0"/>
            </a:br>
            <a:r>
              <a:rPr lang="en-IN" dirty="0"/>
              <a:t>	</a:t>
            </a:r>
            <a:r>
              <a:rPr lang="en-IN" dirty="0" err="1"/>
              <a:t>document.write</a:t>
            </a:r>
            <a:r>
              <a:rPr lang="en-IN" dirty="0"/>
              <a:t>("&lt;p&gt;This is a paragraph.&lt;/p&gt;");</a:t>
            </a:r>
            <a:br>
              <a:rPr lang="en-IN" dirty="0"/>
            </a:br>
            <a:r>
              <a:rPr lang="en-IN" dirty="0"/>
              <a:t>	</a:t>
            </a:r>
            <a:r>
              <a:rPr lang="en-IN" dirty="0" err="1"/>
              <a:t>document.write</a:t>
            </a:r>
            <a:r>
              <a:rPr lang="en-IN" dirty="0"/>
              <a:t>("&lt;p&gt;This is another paragraph.&lt;/p&gt;");</a:t>
            </a:r>
            <a:br>
              <a:rPr lang="en-IN" dirty="0"/>
            </a:br>
            <a:r>
              <a:rPr lang="en-IN" dirty="0"/>
              <a:t>&lt; /script&gt;</a:t>
            </a:r>
          </a:p>
        </p:txBody>
      </p:sp>
    </p:spTree>
    <p:extLst>
      <p:ext uri="{BB962C8B-B14F-4D97-AF65-F5344CB8AC3E}">
        <p14:creationId xmlns:p14="http://schemas.microsoft.com/office/powerpoint/2010/main" val="21823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Promise</a:t>
            </a:r>
          </a:p>
        </p:txBody>
      </p:sp>
      <p:sp>
        <p:nvSpPr>
          <p:cNvPr id="5" name="TextBox 4"/>
          <p:cNvSpPr txBox="1"/>
          <p:nvPr/>
        </p:nvSpPr>
        <p:spPr>
          <a:xfrm>
            <a:off x="523280" y="764704"/>
            <a:ext cx="8225184" cy="4801314"/>
          </a:xfrm>
          <a:prstGeom prst="rect">
            <a:avLst/>
          </a:prstGeom>
          <a:noFill/>
        </p:spPr>
        <p:txBody>
          <a:bodyPr wrap="square" rtlCol="0">
            <a:spAutoFit/>
          </a:bodyPr>
          <a:lstStyle/>
          <a:p>
            <a:r>
              <a:rPr lang="en-US" dirty="0"/>
              <a:t>At their most basic, promises are a bit like event listeners except:</a:t>
            </a:r>
          </a:p>
          <a:p>
            <a:pPr marL="285750" indent="-285750">
              <a:buFont typeface="Arial" charset="0"/>
              <a:buChar char="•"/>
            </a:pPr>
            <a:r>
              <a:rPr lang="en-US" dirty="0"/>
              <a:t>A promise can only succeed or fail once. </a:t>
            </a:r>
          </a:p>
          <a:p>
            <a:pPr marL="285750" indent="-285750">
              <a:buFont typeface="Arial" charset="0"/>
              <a:buChar char="•"/>
            </a:pPr>
            <a:r>
              <a:rPr lang="en-US" dirty="0"/>
              <a:t>It cannot succeed or fail twice, neither can it switch from success to failure or vice versa.</a:t>
            </a:r>
          </a:p>
          <a:p>
            <a:pPr marL="285750" indent="-285750">
              <a:buFont typeface="Arial" charset="0"/>
              <a:buChar char="•"/>
            </a:pPr>
            <a:r>
              <a:rPr lang="en-US" dirty="0"/>
              <a:t>If a promise has succeeded or failed and you later add a success/failure callback, the correct callback will be called, even though the event took place earlier.</a:t>
            </a:r>
          </a:p>
          <a:p>
            <a:pPr marL="285750" indent="-285750">
              <a:buFont typeface="Arial" charset="0"/>
              <a:buChar char="•"/>
            </a:pPr>
            <a:r>
              <a:rPr lang="en-US" dirty="0"/>
              <a:t>This is extremely useful for </a:t>
            </a:r>
            <a:r>
              <a:rPr lang="en-US" dirty="0" err="1"/>
              <a:t>async</a:t>
            </a:r>
            <a:r>
              <a:rPr lang="en-US" dirty="0"/>
              <a:t> success/failure, because you're less interested in the exact time something became available, and more interested in reacting to the outcome.</a:t>
            </a:r>
          </a:p>
          <a:p>
            <a:pPr marL="285750" indent="-285750">
              <a:buFont typeface="Arial" charset="0"/>
              <a:buChar char="•"/>
            </a:pPr>
            <a:endParaRPr lang="en-US" dirty="0"/>
          </a:p>
          <a:p>
            <a:r>
              <a:rPr lang="en-US" b="1" dirty="0"/>
              <a:t>A Promise in short:</a:t>
            </a:r>
          </a:p>
          <a:p>
            <a:pPr marL="285750" indent="-285750">
              <a:buFont typeface="Arial" charset="0"/>
              <a:buChar char="•"/>
            </a:pPr>
            <a:r>
              <a:rPr lang="en-US" dirty="0"/>
              <a:t>"Imagine you are a kid. Your mom promises you that she'll get you a new phone next week."</a:t>
            </a:r>
          </a:p>
          <a:p>
            <a:pPr marL="285750" indent="-285750">
              <a:buFont typeface="Arial" charset="0"/>
              <a:buChar char="•"/>
            </a:pPr>
            <a:r>
              <a:rPr lang="en-US" dirty="0"/>
              <a:t>You don't know if you will get that phone until next week. Your mom can either really buy you a brand new phone, or stand you up and withhold the phone if she is not happy :(.</a:t>
            </a:r>
          </a:p>
          <a:p>
            <a:pPr marL="285750" indent="-285750">
              <a:buFont typeface="Arial" charset="0"/>
              <a:buChar char="•"/>
            </a:pPr>
            <a:endParaRPr lang="en-US" dirty="0"/>
          </a:p>
        </p:txBody>
      </p:sp>
    </p:spTree>
    <p:extLst>
      <p:ext uri="{BB962C8B-B14F-4D97-AF65-F5344CB8AC3E}">
        <p14:creationId xmlns:p14="http://schemas.microsoft.com/office/powerpoint/2010/main" val="177230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Creating a Promise</a:t>
            </a:r>
          </a:p>
        </p:txBody>
      </p:sp>
      <p:sp>
        <p:nvSpPr>
          <p:cNvPr id="5" name="TextBox 4"/>
          <p:cNvSpPr txBox="1"/>
          <p:nvPr/>
        </p:nvSpPr>
        <p:spPr>
          <a:xfrm>
            <a:off x="523280" y="764704"/>
            <a:ext cx="8225184" cy="3416320"/>
          </a:xfrm>
          <a:prstGeom prst="rect">
            <a:avLst/>
          </a:prstGeom>
          <a:noFill/>
          <a:ln>
            <a:solidFill>
              <a:schemeClr val="accent1"/>
            </a:solidFill>
          </a:ln>
        </p:spPr>
        <p:txBody>
          <a:bodyPr wrap="square" rtlCol="0">
            <a:spAutoFit/>
          </a:bodyPr>
          <a:lstStyle/>
          <a:p>
            <a:r>
              <a:rPr lang="en-US" dirty="0"/>
              <a:t>if (</a:t>
            </a:r>
            <a:r>
              <a:rPr lang="en-US" dirty="0" err="1"/>
              <a:t>window.Promise</a:t>
            </a:r>
            <a:r>
              <a:rPr lang="en-US" dirty="0"/>
              <a:t>) {</a:t>
            </a:r>
          </a:p>
          <a:p>
            <a:r>
              <a:rPr lang="en-US" dirty="0"/>
              <a:t>	 // Check if the browser supports Promises </a:t>
            </a:r>
          </a:p>
          <a:p>
            <a:r>
              <a:rPr lang="en-US" dirty="0"/>
              <a:t>	</a:t>
            </a:r>
            <a:r>
              <a:rPr lang="en-US" dirty="0" err="1"/>
              <a:t>var</a:t>
            </a:r>
            <a:r>
              <a:rPr lang="en-US" dirty="0"/>
              <a:t> promise = new Promise(function(resolve, reject) {</a:t>
            </a:r>
            <a:br>
              <a:rPr lang="en-US" dirty="0"/>
            </a:br>
            <a:r>
              <a:rPr lang="en-US" dirty="0"/>
              <a:t>  	// do a thing, possibly </a:t>
            </a:r>
            <a:r>
              <a:rPr lang="en-US" dirty="0" err="1"/>
              <a:t>async</a:t>
            </a:r>
            <a:r>
              <a:rPr lang="en-US" dirty="0"/>
              <a:t>, then…</a:t>
            </a:r>
            <a:br>
              <a:rPr lang="en-US" dirty="0"/>
            </a:br>
            <a:r>
              <a:rPr lang="en-US" dirty="0"/>
              <a:t>	  if (/* everything turned out fine */) {</a:t>
            </a:r>
            <a:br>
              <a:rPr lang="en-US" dirty="0"/>
            </a:br>
            <a:r>
              <a:rPr lang="en-US" dirty="0"/>
              <a:t>		    resolve("Stuff worked!");</a:t>
            </a:r>
            <a:br>
              <a:rPr lang="en-US" dirty="0"/>
            </a:br>
            <a:r>
              <a:rPr lang="en-US" dirty="0"/>
              <a:t>  	}</a:t>
            </a:r>
            <a:br>
              <a:rPr lang="en-US" dirty="0"/>
            </a:br>
            <a:r>
              <a:rPr lang="en-US" dirty="0"/>
              <a:t>	  else {</a:t>
            </a:r>
            <a:br>
              <a:rPr lang="en-US" dirty="0"/>
            </a:br>
            <a:r>
              <a:rPr lang="en-US" dirty="0"/>
              <a:t>		    reject(Error("It broke"));</a:t>
            </a:r>
            <a:br>
              <a:rPr lang="en-US" dirty="0"/>
            </a:br>
            <a:r>
              <a:rPr lang="en-US" dirty="0"/>
              <a:t>	          }</a:t>
            </a:r>
            <a:br>
              <a:rPr lang="en-US" dirty="0"/>
            </a:br>
            <a:r>
              <a:rPr lang="en-US" dirty="0"/>
              <a:t>	}); </a:t>
            </a:r>
          </a:p>
          <a:p>
            <a:r>
              <a:rPr lang="en-US" dirty="0"/>
              <a:t>}</a:t>
            </a:r>
          </a:p>
        </p:txBody>
      </p:sp>
      <p:sp>
        <p:nvSpPr>
          <p:cNvPr id="4" name="Rectangle 3"/>
          <p:cNvSpPr/>
          <p:nvPr/>
        </p:nvSpPr>
        <p:spPr>
          <a:xfrm>
            <a:off x="505850" y="4554994"/>
            <a:ext cx="8242613" cy="1754326"/>
          </a:xfrm>
          <a:prstGeom prst="rect">
            <a:avLst/>
          </a:prstGeom>
        </p:spPr>
        <p:txBody>
          <a:bodyPr wrap="square">
            <a:spAutoFit/>
          </a:bodyPr>
          <a:lstStyle/>
          <a:p>
            <a:pPr marL="285750" indent="-285750">
              <a:buFont typeface="Arial" charset="0"/>
              <a:buChar char="•"/>
            </a:pPr>
            <a:r>
              <a:rPr lang="en-US" dirty="0">
                <a:solidFill>
                  <a:srgbClr val="3A3A3A"/>
                </a:solidFill>
                <a:latin typeface="Roboto" charset="0"/>
              </a:rPr>
              <a:t>We start by instantiating a new </a:t>
            </a:r>
            <a:r>
              <a:rPr lang="en-US" dirty="0"/>
              <a:t>Promise</a:t>
            </a:r>
            <a:r>
              <a:rPr lang="en-US" dirty="0">
                <a:solidFill>
                  <a:srgbClr val="3A3A3A"/>
                </a:solidFill>
                <a:latin typeface="Roboto" charset="0"/>
              </a:rPr>
              <a:t> object and passing it a callback function.</a:t>
            </a:r>
          </a:p>
          <a:p>
            <a:pPr marL="285750" indent="-285750">
              <a:buFont typeface="Arial" charset="0"/>
              <a:buChar char="•"/>
            </a:pPr>
            <a:r>
              <a:rPr lang="en-US" dirty="0">
                <a:solidFill>
                  <a:srgbClr val="3A3A3A"/>
                </a:solidFill>
                <a:latin typeface="Roboto" charset="0"/>
              </a:rPr>
              <a:t>The callback takes two arguments, </a:t>
            </a:r>
            <a:r>
              <a:rPr lang="en-US" dirty="0"/>
              <a:t>resolve</a:t>
            </a:r>
            <a:r>
              <a:rPr lang="en-US" dirty="0">
                <a:solidFill>
                  <a:srgbClr val="3A3A3A"/>
                </a:solidFill>
                <a:latin typeface="Roboto" charset="0"/>
              </a:rPr>
              <a:t> and </a:t>
            </a:r>
            <a:r>
              <a:rPr lang="en-US" dirty="0"/>
              <a:t>reject</a:t>
            </a:r>
            <a:r>
              <a:rPr lang="en-US" dirty="0">
                <a:solidFill>
                  <a:srgbClr val="3A3A3A"/>
                </a:solidFill>
                <a:latin typeface="Roboto" charset="0"/>
              </a:rPr>
              <a:t>, which are both functions. </a:t>
            </a:r>
          </a:p>
          <a:p>
            <a:pPr marL="285750" indent="-285750">
              <a:buFont typeface="Arial" charset="0"/>
              <a:buChar char="•"/>
            </a:pPr>
            <a:r>
              <a:rPr lang="en-US" dirty="0">
                <a:solidFill>
                  <a:srgbClr val="3A3A3A"/>
                </a:solidFill>
                <a:latin typeface="Roboto" charset="0"/>
              </a:rPr>
              <a:t>All your asynchronous code goes inside that callback. </a:t>
            </a:r>
          </a:p>
          <a:p>
            <a:pPr marL="285750" indent="-285750">
              <a:buFont typeface="Arial" charset="0"/>
              <a:buChar char="•"/>
            </a:pPr>
            <a:r>
              <a:rPr lang="en-US" dirty="0">
                <a:solidFill>
                  <a:srgbClr val="3A3A3A"/>
                </a:solidFill>
                <a:latin typeface="Roboto" charset="0"/>
              </a:rPr>
              <a:t>If everything is successful, the promise is fulfilled by calling </a:t>
            </a:r>
            <a:r>
              <a:rPr lang="en-US" dirty="0">
                <a:solidFill>
                  <a:srgbClr val="DD4A68"/>
                </a:solidFill>
              </a:rPr>
              <a:t>resolve</a:t>
            </a:r>
            <a:r>
              <a:rPr lang="en-US" dirty="0">
                <a:solidFill>
                  <a:srgbClr val="999999"/>
                </a:solidFill>
              </a:rPr>
              <a:t>()</a:t>
            </a:r>
            <a:r>
              <a:rPr lang="en-US" dirty="0">
                <a:solidFill>
                  <a:srgbClr val="3A3A3A"/>
                </a:solidFill>
                <a:latin typeface="Roboto" charset="0"/>
              </a:rPr>
              <a:t>. </a:t>
            </a:r>
          </a:p>
          <a:p>
            <a:pPr marL="285750" indent="-285750">
              <a:buFont typeface="Arial" charset="0"/>
              <a:buChar char="•"/>
            </a:pPr>
            <a:r>
              <a:rPr lang="en-US" dirty="0">
                <a:solidFill>
                  <a:srgbClr val="3A3A3A"/>
                </a:solidFill>
                <a:latin typeface="Roboto" charset="0"/>
              </a:rPr>
              <a:t>In case of an error, </a:t>
            </a:r>
            <a:r>
              <a:rPr lang="en-US" dirty="0">
                <a:solidFill>
                  <a:srgbClr val="DD4A68"/>
                </a:solidFill>
              </a:rPr>
              <a:t>reject</a:t>
            </a:r>
            <a:r>
              <a:rPr lang="en-US" dirty="0">
                <a:solidFill>
                  <a:srgbClr val="999999"/>
                </a:solidFill>
              </a:rPr>
              <a:t>()</a:t>
            </a:r>
            <a:r>
              <a:rPr lang="en-US" dirty="0">
                <a:solidFill>
                  <a:srgbClr val="3A3A3A"/>
                </a:solidFill>
                <a:latin typeface="Roboto" charset="0"/>
              </a:rPr>
              <a:t> is called with an </a:t>
            </a:r>
            <a:r>
              <a:rPr lang="en-US" dirty="0"/>
              <a:t>Error</a:t>
            </a:r>
            <a:r>
              <a:rPr lang="en-US" dirty="0">
                <a:solidFill>
                  <a:srgbClr val="3A3A3A"/>
                </a:solidFill>
                <a:latin typeface="Roboto" charset="0"/>
              </a:rPr>
              <a:t> object. This indicates that the promise is rejected.</a:t>
            </a:r>
            <a:endParaRPr lang="en-US" dirty="0"/>
          </a:p>
        </p:txBody>
      </p:sp>
    </p:spTree>
    <p:extLst>
      <p:ext uri="{BB962C8B-B14F-4D97-AF65-F5344CB8AC3E}">
        <p14:creationId xmlns:p14="http://schemas.microsoft.com/office/powerpoint/2010/main" val="280517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Use a Promise</a:t>
            </a:r>
          </a:p>
        </p:txBody>
      </p:sp>
      <p:sp>
        <p:nvSpPr>
          <p:cNvPr id="5" name="TextBox 4"/>
          <p:cNvSpPr txBox="1"/>
          <p:nvPr/>
        </p:nvSpPr>
        <p:spPr>
          <a:xfrm>
            <a:off x="523280" y="764704"/>
            <a:ext cx="8225184" cy="1754326"/>
          </a:xfrm>
          <a:prstGeom prst="rect">
            <a:avLst/>
          </a:prstGeom>
          <a:noFill/>
          <a:ln>
            <a:solidFill>
              <a:schemeClr val="accent1"/>
            </a:solidFill>
          </a:ln>
        </p:spPr>
        <p:txBody>
          <a:bodyPr wrap="square" rtlCol="0">
            <a:spAutoFit/>
          </a:bodyPr>
          <a:lstStyle/>
          <a:p>
            <a:pPr lvl="2"/>
            <a:r>
              <a:rPr lang="en-US" dirty="0" err="1"/>
              <a:t>promise.then</a:t>
            </a:r>
            <a:r>
              <a:rPr lang="en-US" dirty="0"/>
              <a:t>(function(result) {</a:t>
            </a:r>
            <a:br>
              <a:rPr lang="en-US" dirty="0"/>
            </a:br>
            <a:r>
              <a:rPr lang="en-US" dirty="0"/>
              <a:t>  		</a:t>
            </a:r>
            <a:r>
              <a:rPr lang="en-US" dirty="0" err="1"/>
              <a:t>console.log</a:t>
            </a:r>
            <a:r>
              <a:rPr lang="en-US" dirty="0"/>
              <a:t>(result); // "Stuff worked!"</a:t>
            </a:r>
            <a:br>
              <a:rPr lang="en-US" dirty="0"/>
            </a:br>
            <a:r>
              <a:rPr lang="en-US" dirty="0"/>
              <a:t>	},</a:t>
            </a:r>
          </a:p>
          <a:p>
            <a:pPr lvl="2"/>
            <a:r>
              <a:rPr lang="en-US" dirty="0"/>
              <a:t>	        function(err) {</a:t>
            </a:r>
            <a:br>
              <a:rPr lang="en-US" dirty="0"/>
            </a:br>
            <a:r>
              <a:rPr lang="en-US" dirty="0"/>
              <a:t>		  </a:t>
            </a:r>
            <a:r>
              <a:rPr lang="en-US" dirty="0" err="1"/>
              <a:t>console.log</a:t>
            </a:r>
            <a:r>
              <a:rPr lang="en-US" dirty="0"/>
              <a:t>(err); // Error: "It broke"</a:t>
            </a:r>
            <a:br>
              <a:rPr lang="en-US" dirty="0"/>
            </a:br>
            <a:r>
              <a:rPr lang="en-US" dirty="0"/>
              <a:t>	});</a:t>
            </a:r>
          </a:p>
        </p:txBody>
      </p:sp>
      <p:sp>
        <p:nvSpPr>
          <p:cNvPr id="4" name="Rectangle 3"/>
          <p:cNvSpPr/>
          <p:nvPr/>
        </p:nvSpPr>
        <p:spPr>
          <a:xfrm>
            <a:off x="505850" y="2996952"/>
            <a:ext cx="8242613" cy="2862322"/>
          </a:xfrm>
          <a:prstGeom prst="rect">
            <a:avLst/>
          </a:prstGeom>
        </p:spPr>
        <p:txBody>
          <a:bodyPr wrap="square">
            <a:spAutoFit/>
          </a:bodyPr>
          <a:lstStyle/>
          <a:p>
            <a:pPr marL="285750" indent="-285750">
              <a:buFont typeface="Arial" charset="0"/>
              <a:buChar char="•"/>
            </a:pPr>
            <a:r>
              <a:rPr lang="en-US" dirty="0">
                <a:solidFill>
                  <a:srgbClr val="3A3A3A"/>
                </a:solidFill>
                <a:latin typeface="Roboto" charset="0"/>
              </a:rPr>
              <a:t>then() takes two arguments, a callback for a success case, and another for the failure case. </a:t>
            </a:r>
          </a:p>
          <a:p>
            <a:pPr marL="285750" indent="-285750">
              <a:buFont typeface="Arial" charset="0"/>
              <a:buChar char="•"/>
            </a:pPr>
            <a:r>
              <a:rPr lang="en-US" dirty="0">
                <a:solidFill>
                  <a:srgbClr val="3A3A3A"/>
                </a:solidFill>
                <a:latin typeface="Roboto" charset="0"/>
              </a:rPr>
              <a:t>Both are optional, so you can add a callback for the success or failure case only.</a:t>
            </a:r>
          </a:p>
          <a:p>
            <a:pPr marL="285750" indent="-285750">
              <a:buFont typeface="Arial" charset="0"/>
              <a:buChar char="•"/>
            </a:pPr>
            <a:endParaRPr lang="en-US" dirty="0">
              <a:solidFill>
                <a:srgbClr val="3A3A3A"/>
              </a:solidFill>
              <a:latin typeface="Roboto" charset="0"/>
            </a:endParaRPr>
          </a:p>
          <a:p>
            <a:r>
              <a:rPr lang="en-US" dirty="0">
                <a:solidFill>
                  <a:srgbClr val="3A3A3A"/>
                </a:solidFill>
                <a:latin typeface="Roboto" charset="0"/>
              </a:rPr>
              <a:t>A promise has 3 states. They are:</a:t>
            </a:r>
          </a:p>
          <a:p>
            <a:endParaRPr lang="en-US" dirty="0">
              <a:solidFill>
                <a:srgbClr val="3A3A3A"/>
              </a:solidFill>
              <a:latin typeface="Roboto" charset="0"/>
            </a:endParaRPr>
          </a:p>
          <a:p>
            <a:pPr marL="285750" indent="-285750">
              <a:buFont typeface="Arial" charset="0"/>
              <a:buChar char="•"/>
            </a:pPr>
            <a:r>
              <a:rPr lang="en-US" dirty="0">
                <a:solidFill>
                  <a:srgbClr val="3A3A3A"/>
                </a:solidFill>
                <a:latin typeface="Roboto" charset="0"/>
              </a:rPr>
              <a:t>Promise is </a:t>
            </a:r>
            <a:r>
              <a:rPr lang="en-US" b="1" dirty="0">
                <a:solidFill>
                  <a:srgbClr val="3A3A3A"/>
                </a:solidFill>
                <a:latin typeface="Roboto" charset="0"/>
              </a:rPr>
              <a:t>pending</a:t>
            </a:r>
            <a:r>
              <a:rPr lang="en-US" dirty="0">
                <a:solidFill>
                  <a:srgbClr val="3A3A3A"/>
                </a:solidFill>
                <a:latin typeface="Roboto" charset="0"/>
              </a:rPr>
              <a:t>: You don't know if you will get that phone until next week.</a:t>
            </a:r>
          </a:p>
          <a:p>
            <a:pPr marL="285750" indent="-285750">
              <a:buFont typeface="Arial" charset="0"/>
              <a:buChar char="•"/>
            </a:pPr>
            <a:r>
              <a:rPr lang="en-US" dirty="0">
                <a:solidFill>
                  <a:srgbClr val="3A3A3A"/>
                </a:solidFill>
                <a:latin typeface="Roboto" charset="0"/>
              </a:rPr>
              <a:t>Promise is </a:t>
            </a:r>
            <a:r>
              <a:rPr lang="en-US" b="1" dirty="0">
                <a:solidFill>
                  <a:srgbClr val="3A3A3A"/>
                </a:solidFill>
                <a:latin typeface="Roboto" charset="0"/>
              </a:rPr>
              <a:t>resolved</a:t>
            </a:r>
            <a:r>
              <a:rPr lang="en-US" dirty="0">
                <a:solidFill>
                  <a:srgbClr val="3A3A3A"/>
                </a:solidFill>
                <a:latin typeface="Roboto" charset="0"/>
              </a:rPr>
              <a:t>: Your mom really buy you a brand new phone.</a:t>
            </a:r>
          </a:p>
          <a:p>
            <a:pPr marL="285750" indent="-285750">
              <a:buFont typeface="Arial" charset="0"/>
              <a:buChar char="•"/>
            </a:pPr>
            <a:r>
              <a:rPr lang="en-US" dirty="0">
                <a:solidFill>
                  <a:srgbClr val="3A3A3A"/>
                </a:solidFill>
                <a:latin typeface="Roboto" charset="0"/>
              </a:rPr>
              <a:t>Promise is </a:t>
            </a:r>
            <a:r>
              <a:rPr lang="en-US" b="1" dirty="0">
                <a:solidFill>
                  <a:srgbClr val="3A3A3A"/>
                </a:solidFill>
                <a:latin typeface="Roboto" charset="0"/>
              </a:rPr>
              <a:t>rejected</a:t>
            </a:r>
            <a:r>
              <a:rPr lang="en-US" dirty="0">
                <a:solidFill>
                  <a:srgbClr val="3A3A3A"/>
                </a:solidFill>
                <a:latin typeface="Roboto" charset="0"/>
              </a:rPr>
              <a:t>: You don't get a new phone because your mom is not happy.</a:t>
            </a:r>
            <a:br>
              <a:rPr lang="en-US" dirty="0">
                <a:solidFill>
                  <a:srgbClr val="3A3A3A"/>
                </a:solidFill>
                <a:latin typeface="Roboto" charset="0"/>
              </a:rPr>
            </a:br>
            <a:endParaRPr lang="en-US" dirty="0"/>
          </a:p>
        </p:txBody>
      </p:sp>
    </p:spTree>
    <p:extLst>
      <p:ext uri="{BB962C8B-B14F-4D97-AF65-F5344CB8AC3E}">
        <p14:creationId xmlns:p14="http://schemas.microsoft.com/office/powerpoint/2010/main" val="184026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Simple Example – Create Promise</a:t>
            </a:r>
          </a:p>
        </p:txBody>
      </p:sp>
      <p:sp>
        <p:nvSpPr>
          <p:cNvPr id="2" name="Rectangle 1"/>
          <p:cNvSpPr/>
          <p:nvPr/>
        </p:nvSpPr>
        <p:spPr>
          <a:xfrm>
            <a:off x="1331640" y="908720"/>
            <a:ext cx="6708216" cy="3970318"/>
          </a:xfrm>
          <a:prstGeom prst="rect">
            <a:avLst/>
          </a:prstGeom>
          <a:ln>
            <a:solidFill>
              <a:schemeClr val="accent1"/>
            </a:solidFill>
          </a:ln>
        </p:spPr>
        <p:txBody>
          <a:bodyPr wrap="square">
            <a:spAutoFit/>
          </a:bodyPr>
          <a:lstStyle/>
          <a:p>
            <a:r>
              <a:rPr lang="en-US" dirty="0" err="1"/>
              <a:t>var</a:t>
            </a:r>
            <a:r>
              <a:rPr lang="en-US" dirty="0"/>
              <a:t> </a:t>
            </a:r>
            <a:r>
              <a:rPr lang="en-US" dirty="0" err="1"/>
              <a:t>isMomHappy</a:t>
            </a:r>
            <a:r>
              <a:rPr lang="en-US" dirty="0"/>
              <a:t> = false; </a:t>
            </a:r>
          </a:p>
          <a:p>
            <a:r>
              <a:rPr lang="en-US" dirty="0"/>
              <a:t>// Promise </a:t>
            </a:r>
          </a:p>
          <a:p>
            <a:r>
              <a:rPr lang="en-US" dirty="0" err="1"/>
              <a:t>var</a:t>
            </a:r>
            <a:r>
              <a:rPr lang="en-US" dirty="0"/>
              <a:t> </a:t>
            </a:r>
            <a:r>
              <a:rPr lang="en-US" dirty="0" err="1"/>
              <a:t>willIGetNewPhone</a:t>
            </a:r>
            <a:r>
              <a:rPr lang="en-US" dirty="0"/>
              <a:t> = new </a:t>
            </a:r>
            <a:r>
              <a:rPr lang="en-US" u="sng" dirty="0"/>
              <a:t>Promise</a:t>
            </a:r>
            <a:r>
              <a:rPr lang="en-US" dirty="0"/>
              <a:t>( </a:t>
            </a:r>
          </a:p>
          <a:p>
            <a:r>
              <a:rPr lang="en-US" dirty="0"/>
              <a:t>	function (resolve, reject) { </a:t>
            </a:r>
          </a:p>
          <a:p>
            <a:pPr lvl="2"/>
            <a:r>
              <a:rPr lang="en-US" dirty="0"/>
              <a:t>	if (</a:t>
            </a:r>
            <a:r>
              <a:rPr lang="en-US" dirty="0" err="1"/>
              <a:t>isMomHappy</a:t>
            </a:r>
            <a:r>
              <a:rPr lang="en-US" dirty="0"/>
              <a:t>) { </a:t>
            </a:r>
          </a:p>
          <a:p>
            <a:pPr lvl="2"/>
            <a:r>
              <a:rPr lang="en-US" dirty="0"/>
              <a:t>	</a:t>
            </a:r>
            <a:r>
              <a:rPr lang="en-US" dirty="0" err="1"/>
              <a:t>var</a:t>
            </a:r>
            <a:r>
              <a:rPr lang="en-US" dirty="0"/>
              <a:t> phone = { brand: 'Samsung', color: 'black' }; 	resolve(phone); </a:t>
            </a:r>
          </a:p>
          <a:p>
            <a:pPr lvl="2"/>
            <a:r>
              <a:rPr lang="en-US" dirty="0"/>
              <a:t>	// fulfilled </a:t>
            </a:r>
          </a:p>
          <a:p>
            <a:pPr lvl="2"/>
            <a:r>
              <a:rPr lang="en-US" dirty="0"/>
              <a:t>	} </a:t>
            </a:r>
          </a:p>
          <a:p>
            <a:pPr lvl="2"/>
            <a:r>
              <a:rPr lang="en-US" dirty="0"/>
              <a:t>	else {</a:t>
            </a:r>
          </a:p>
          <a:p>
            <a:pPr lvl="2"/>
            <a:r>
              <a:rPr lang="en-US" dirty="0"/>
              <a:t>	 </a:t>
            </a:r>
            <a:r>
              <a:rPr lang="en-US" dirty="0" err="1"/>
              <a:t>var</a:t>
            </a:r>
            <a:r>
              <a:rPr lang="en-US" dirty="0"/>
              <a:t> reason = new </a:t>
            </a:r>
            <a:r>
              <a:rPr lang="en-US" u="sng" dirty="0"/>
              <a:t>Error</a:t>
            </a:r>
            <a:r>
              <a:rPr lang="en-US" dirty="0"/>
              <a:t>('mom is not happy'); </a:t>
            </a:r>
          </a:p>
          <a:p>
            <a:pPr lvl="2"/>
            <a:r>
              <a:rPr lang="en-US" dirty="0"/>
              <a:t>	reject(reason); // reject </a:t>
            </a:r>
          </a:p>
          <a:p>
            <a:pPr lvl="2"/>
            <a:r>
              <a:rPr lang="en-US" dirty="0"/>
              <a:t>	}</a:t>
            </a:r>
          </a:p>
          <a:p>
            <a:r>
              <a:rPr lang="en-US" dirty="0"/>
              <a:t>	 } );</a:t>
            </a:r>
          </a:p>
        </p:txBody>
      </p:sp>
    </p:spTree>
    <p:extLst>
      <p:ext uri="{BB962C8B-B14F-4D97-AF65-F5344CB8AC3E}">
        <p14:creationId xmlns:p14="http://schemas.microsoft.com/office/powerpoint/2010/main" val="144531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Simple Example – Consume Promise</a:t>
            </a:r>
          </a:p>
        </p:txBody>
      </p:sp>
      <p:sp>
        <p:nvSpPr>
          <p:cNvPr id="2" name="Rectangle 1"/>
          <p:cNvSpPr/>
          <p:nvPr/>
        </p:nvSpPr>
        <p:spPr>
          <a:xfrm>
            <a:off x="1331640" y="908720"/>
            <a:ext cx="6708216" cy="3970318"/>
          </a:xfrm>
          <a:prstGeom prst="rect">
            <a:avLst/>
          </a:prstGeom>
          <a:ln>
            <a:solidFill>
              <a:schemeClr val="accent1"/>
            </a:solidFill>
          </a:ln>
        </p:spPr>
        <p:txBody>
          <a:bodyPr wrap="square">
            <a:spAutoFit/>
          </a:bodyPr>
          <a:lstStyle/>
          <a:p>
            <a:r>
              <a:rPr lang="en-US" dirty="0"/>
              <a:t>// call our promise </a:t>
            </a:r>
          </a:p>
          <a:p>
            <a:r>
              <a:rPr lang="en-US" dirty="0" err="1"/>
              <a:t>var</a:t>
            </a:r>
            <a:r>
              <a:rPr lang="en-US" dirty="0"/>
              <a:t> </a:t>
            </a:r>
            <a:r>
              <a:rPr lang="en-US" dirty="0" err="1"/>
              <a:t>askMom</a:t>
            </a:r>
            <a:r>
              <a:rPr lang="en-US" dirty="0"/>
              <a:t> = function () {</a:t>
            </a:r>
          </a:p>
          <a:p>
            <a:r>
              <a:rPr lang="en-US" dirty="0"/>
              <a:t>	 </a:t>
            </a:r>
            <a:r>
              <a:rPr lang="en-US" dirty="0" err="1"/>
              <a:t>willIGetNewPhone</a:t>
            </a:r>
            <a:r>
              <a:rPr lang="en-US" dirty="0"/>
              <a:t> .then(function (fulfilled) { </a:t>
            </a:r>
          </a:p>
          <a:p>
            <a:pPr lvl="2"/>
            <a:r>
              <a:rPr lang="en-US" dirty="0"/>
              <a:t>	// yay, you got a new phone </a:t>
            </a:r>
          </a:p>
          <a:p>
            <a:pPr lvl="2"/>
            <a:r>
              <a:rPr lang="en-US" dirty="0"/>
              <a:t>	</a:t>
            </a:r>
            <a:r>
              <a:rPr lang="en-US" dirty="0" err="1"/>
              <a:t>console.log</a:t>
            </a:r>
            <a:r>
              <a:rPr lang="en-US" dirty="0"/>
              <a:t>(fulfilled); </a:t>
            </a:r>
          </a:p>
          <a:p>
            <a:pPr lvl="2"/>
            <a:r>
              <a:rPr lang="en-US" dirty="0"/>
              <a:t>	// output: { brand: 'Samsung', color: 'black' } </a:t>
            </a:r>
          </a:p>
          <a:p>
            <a:r>
              <a:rPr lang="en-US" dirty="0"/>
              <a:t>	})</a:t>
            </a:r>
          </a:p>
          <a:p>
            <a:r>
              <a:rPr lang="en-US" dirty="0"/>
              <a:t>	 .catch(function (error) { </a:t>
            </a:r>
          </a:p>
          <a:p>
            <a:r>
              <a:rPr lang="en-US" dirty="0"/>
              <a:t>		// oops, mom don't buy it 					</a:t>
            </a:r>
            <a:r>
              <a:rPr lang="en-US" dirty="0" err="1"/>
              <a:t>console.log</a:t>
            </a:r>
            <a:r>
              <a:rPr lang="en-US" dirty="0"/>
              <a:t>(</a:t>
            </a:r>
            <a:r>
              <a:rPr lang="en-US" dirty="0" err="1"/>
              <a:t>error.message</a:t>
            </a:r>
            <a:r>
              <a:rPr lang="en-US" dirty="0"/>
              <a:t>); </a:t>
            </a:r>
          </a:p>
          <a:p>
            <a:r>
              <a:rPr lang="en-US" dirty="0"/>
              <a:t>		// output: 'mom is not happy' </a:t>
            </a:r>
          </a:p>
          <a:p>
            <a:r>
              <a:rPr lang="en-US" dirty="0"/>
              <a:t>	}); </a:t>
            </a:r>
          </a:p>
          <a:p>
            <a:r>
              <a:rPr lang="en-US" dirty="0"/>
              <a:t>     }; </a:t>
            </a:r>
          </a:p>
          <a:p>
            <a:r>
              <a:rPr lang="en-US" dirty="0" err="1"/>
              <a:t>askMom</a:t>
            </a:r>
            <a:r>
              <a:rPr lang="en-US" dirty="0"/>
              <a:t>();</a:t>
            </a:r>
          </a:p>
        </p:txBody>
      </p:sp>
    </p:spTree>
    <p:extLst>
      <p:ext uri="{BB962C8B-B14F-4D97-AF65-F5344CB8AC3E}">
        <p14:creationId xmlns:p14="http://schemas.microsoft.com/office/powerpoint/2010/main" val="241429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Chain Promises</a:t>
            </a:r>
          </a:p>
        </p:txBody>
      </p:sp>
      <p:sp>
        <p:nvSpPr>
          <p:cNvPr id="5" name="TextBox 4"/>
          <p:cNvSpPr txBox="1"/>
          <p:nvPr/>
        </p:nvSpPr>
        <p:spPr>
          <a:xfrm>
            <a:off x="523280" y="620688"/>
            <a:ext cx="8225184" cy="1200329"/>
          </a:xfrm>
          <a:prstGeom prst="rect">
            <a:avLst/>
          </a:prstGeom>
          <a:noFill/>
        </p:spPr>
        <p:txBody>
          <a:bodyPr wrap="square" rtlCol="0">
            <a:spAutoFit/>
          </a:bodyPr>
          <a:lstStyle/>
          <a:p>
            <a:r>
              <a:rPr lang="en-US" dirty="0"/>
              <a:t>Promises are chainable.</a:t>
            </a:r>
          </a:p>
          <a:p>
            <a:pPr marL="285750" indent="-285750">
              <a:buFont typeface="Arial" charset="0"/>
              <a:buChar char="•"/>
            </a:pPr>
            <a:r>
              <a:rPr lang="en-US" dirty="0"/>
              <a:t>Let's say, you, the kid, promise your friend that you will show them the new phone when your mom buy you one.</a:t>
            </a:r>
          </a:p>
          <a:p>
            <a:pPr marL="285750" indent="-285750">
              <a:buFont typeface="Arial" charset="0"/>
              <a:buChar char="•"/>
            </a:pPr>
            <a:r>
              <a:rPr lang="en-US" dirty="0"/>
              <a:t>That is another promise. Let's write it!</a:t>
            </a:r>
          </a:p>
        </p:txBody>
      </p:sp>
      <p:sp>
        <p:nvSpPr>
          <p:cNvPr id="2" name="Rectangle 1"/>
          <p:cNvSpPr/>
          <p:nvPr/>
        </p:nvSpPr>
        <p:spPr>
          <a:xfrm>
            <a:off x="827584" y="1772816"/>
            <a:ext cx="7920880" cy="2585323"/>
          </a:xfrm>
          <a:prstGeom prst="rect">
            <a:avLst/>
          </a:prstGeom>
          <a:ln>
            <a:solidFill>
              <a:schemeClr val="accent1"/>
            </a:solidFill>
          </a:ln>
        </p:spPr>
        <p:txBody>
          <a:bodyPr wrap="square">
            <a:spAutoFit/>
          </a:bodyPr>
          <a:lstStyle/>
          <a:p>
            <a:r>
              <a:rPr lang="en-US" dirty="0"/>
              <a:t>// 2nd promise</a:t>
            </a:r>
          </a:p>
          <a:p>
            <a:r>
              <a:rPr lang="en-US" dirty="0"/>
              <a:t> </a:t>
            </a:r>
            <a:r>
              <a:rPr lang="en-US" dirty="0" err="1"/>
              <a:t>var</a:t>
            </a:r>
            <a:r>
              <a:rPr lang="en-US" dirty="0"/>
              <a:t> </a:t>
            </a:r>
            <a:r>
              <a:rPr lang="en-US" dirty="0" err="1"/>
              <a:t>showOff</a:t>
            </a:r>
            <a:r>
              <a:rPr lang="en-US" dirty="0"/>
              <a:t> = function (phone) { </a:t>
            </a:r>
          </a:p>
          <a:p>
            <a:r>
              <a:rPr lang="en-US" dirty="0"/>
              <a:t>	return new </a:t>
            </a:r>
            <a:r>
              <a:rPr lang="en-US" u="sng" dirty="0"/>
              <a:t>Promise</a:t>
            </a:r>
            <a:r>
              <a:rPr lang="en-US" dirty="0"/>
              <a:t>( function (resolve, reject) { </a:t>
            </a:r>
          </a:p>
          <a:p>
            <a:r>
              <a:rPr lang="en-US" dirty="0"/>
              <a:t>		</a:t>
            </a:r>
            <a:r>
              <a:rPr lang="en-US" dirty="0" err="1"/>
              <a:t>var</a:t>
            </a:r>
            <a:r>
              <a:rPr lang="en-US" dirty="0"/>
              <a:t> message = 'Hey friend, I have a new ' + </a:t>
            </a:r>
            <a:r>
              <a:rPr lang="en-US" dirty="0" err="1"/>
              <a:t>phone.color</a:t>
            </a:r>
            <a:r>
              <a:rPr lang="en-US" dirty="0"/>
              <a:t> + ' ' + p		</a:t>
            </a:r>
            <a:r>
              <a:rPr lang="en-US" dirty="0" err="1"/>
              <a:t>hone.brand</a:t>
            </a:r>
            <a:r>
              <a:rPr lang="en-US" dirty="0"/>
              <a:t> + ' phone'; </a:t>
            </a:r>
          </a:p>
          <a:p>
            <a:r>
              <a:rPr lang="en-US" dirty="0"/>
              <a:t>		</a:t>
            </a:r>
          </a:p>
          <a:p>
            <a:r>
              <a:rPr lang="en-US" dirty="0"/>
              <a:t>		resolve(message); </a:t>
            </a:r>
          </a:p>
          <a:p>
            <a:r>
              <a:rPr lang="en-US" dirty="0"/>
              <a:t>	} ); </a:t>
            </a:r>
          </a:p>
          <a:p>
            <a:r>
              <a:rPr lang="en-US" dirty="0"/>
              <a:t>};</a:t>
            </a:r>
          </a:p>
        </p:txBody>
      </p:sp>
      <p:sp>
        <p:nvSpPr>
          <p:cNvPr id="4" name="Rectangle 3"/>
          <p:cNvSpPr/>
          <p:nvPr/>
        </p:nvSpPr>
        <p:spPr>
          <a:xfrm>
            <a:off x="553202" y="4437112"/>
            <a:ext cx="7259157" cy="369332"/>
          </a:xfrm>
          <a:prstGeom prst="rect">
            <a:avLst/>
          </a:prstGeom>
        </p:spPr>
        <p:txBody>
          <a:bodyPr wrap="square">
            <a:spAutoFit/>
          </a:bodyPr>
          <a:lstStyle/>
          <a:p>
            <a:pPr marL="285750" indent="-285750">
              <a:buFont typeface="Arial" charset="0"/>
              <a:buChar char="•"/>
            </a:pPr>
            <a:r>
              <a:rPr lang="en-US" dirty="0">
                <a:solidFill>
                  <a:srgbClr val="444444"/>
                </a:solidFill>
                <a:latin typeface="Nunito" charset="0"/>
              </a:rPr>
              <a:t>We can shorten this sample like using </a:t>
            </a:r>
            <a:r>
              <a:rPr lang="en-US" dirty="0" err="1">
                <a:solidFill>
                  <a:srgbClr val="444444"/>
                </a:solidFill>
                <a:latin typeface="Nunito" charset="0"/>
              </a:rPr>
              <a:t>Promise.resolve</a:t>
            </a:r>
            <a:r>
              <a:rPr lang="en-US" dirty="0">
                <a:solidFill>
                  <a:srgbClr val="444444"/>
                </a:solidFill>
                <a:latin typeface="Nunito" charset="0"/>
              </a:rPr>
              <a:t> instead.</a:t>
            </a:r>
            <a:endParaRPr lang="en-US" b="0" i="0" dirty="0">
              <a:solidFill>
                <a:srgbClr val="444444"/>
              </a:solidFill>
              <a:effectLst/>
              <a:latin typeface="Nunito" charset="0"/>
            </a:endParaRPr>
          </a:p>
        </p:txBody>
      </p:sp>
      <p:sp>
        <p:nvSpPr>
          <p:cNvPr id="7" name="Rectangle 6"/>
          <p:cNvSpPr/>
          <p:nvPr/>
        </p:nvSpPr>
        <p:spPr>
          <a:xfrm>
            <a:off x="827584" y="4797152"/>
            <a:ext cx="7920880" cy="1754326"/>
          </a:xfrm>
          <a:prstGeom prst="rect">
            <a:avLst/>
          </a:prstGeom>
          <a:ln>
            <a:solidFill>
              <a:schemeClr val="accent1"/>
            </a:solidFill>
          </a:ln>
        </p:spPr>
        <p:txBody>
          <a:bodyPr wrap="square">
            <a:spAutoFit/>
          </a:bodyPr>
          <a:lstStyle/>
          <a:p>
            <a:r>
              <a:rPr lang="en-US" dirty="0"/>
              <a:t>// 2nd promise</a:t>
            </a:r>
          </a:p>
          <a:p>
            <a:r>
              <a:rPr lang="en-US" dirty="0"/>
              <a:t> </a:t>
            </a:r>
            <a:r>
              <a:rPr lang="en-US" dirty="0" err="1"/>
              <a:t>var</a:t>
            </a:r>
            <a:r>
              <a:rPr lang="en-US" dirty="0"/>
              <a:t> </a:t>
            </a:r>
            <a:r>
              <a:rPr lang="en-US" dirty="0" err="1"/>
              <a:t>showOff</a:t>
            </a:r>
            <a:r>
              <a:rPr lang="en-US" dirty="0"/>
              <a:t> = function (phone) { </a:t>
            </a:r>
          </a:p>
          <a:p>
            <a:r>
              <a:rPr lang="en-US" dirty="0"/>
              <a:t>	</a:t>
            </a:r>
            <a:r>
              <a:rPr lang="en-US" dirty="0" err="1"/>
              <a:t>var</a:t>
            </a:r>
            <a:r>
              <a:rPr lang="en-US" dirty="0"/>
              <a:t> message = 'Hey friend, I have a new ' + </a:t>
            </a:r>
            <a:r>
              <a:rPr lang="en-US" dirty="0" err="1"/>
              <a:t>phone.color</a:t>
            </a:r>
            <a:r>
              <a:rPr lang="en-US" dirty="0"/>
              <a:t> + ' ' + 			</a:t>
            </a:r>
            <a:r>
              <a:rPr lang="en-US" dirty="0" err="1"/>
              <a:t>phone.brand</a:t>
            </a:r>
            <a:r>
              <a:rPr lang="en-US" dirty="0"/>
              <a:t> + ' phone'; </a:t>
            </a:r>
          </a:p>
          <a:p>
            <a:r>
              <a:rPr lang="en-US" dirty="0"/>
              <a:t>	return </a:t>
            </a:r>
            <a:r>
              <a:rPr lang="en-US" dirty="0" err="1"/>
              <a:t>Promise.resolve</a:t>
            </a:r>
            <a:r>
              <a:rPr lang="en-US" dirty="0"/>
              <a:t>(message); </a:t>
            </a:r>
          </a:p>
          <a:p>
            <a:r>
              <a:rPr lang="en-US" dirty="0"/>
              <a:t>};</a:t>
            </a:r>
          </a:p>
        </p:txBody>
      </p:sp>
    </p:spTree>
    <p:extLst>
      <p:ext uri="{BB962C8B-B14F-4D97-AF65-F5344CB8AC3E}">
        <p14:creationId xmlns:p14="http://schemas.microsoft.com/office/powerpoint/2010/main" val="64055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Use Chain Promises</a:t>
            </a:r>
          </a:p>
        </p:txBody>
      </p:sp>
      <p:sp>
        <p:nvSpPr>
          <p:cNvPr id="5" name="TextBox 4"/>
          <p:cNvSpPr txBox="1"/>
          <p:nvPr/>
        </p:nvSpPr>
        <p:spPr>
          <a:xfrm>
            <a:off x="523280" y="620688"/>
            <a:ext cx="8513216" cy="923330"/>
          </a:xfrm>
          <a:prstGeom prst="rect">
            <a:avLst/>
          </a:prstGeom>
          <a:noFill/>
        </p:spPr>
        <p:txBody>
          <a:bodyPr wrap="square" rtlCol="0">
            <a:spAutoFit/>
          </a:bodyPr>
          <a:lstStyle/>
          <a:p>
            <a:pPr marL="285750" indent="-285750">
              <a:buFont typeface="Arial" charset="0"/>
              <a:buChar char="•"/>
            </a:pPr>
            <a:r>
              <a:rPr lang="en-US" dirty="0"/>
              <a:t>Let's chain the promises. </a:t>
            </a:r>
          </a:p>
          <a:p>
            <a:pPr marL="285750" indent="-285750">
              <a:buFont typeface="Arial" charset="0"/>
              <a:buChar char="•"/>
            </a:pPr>
            <a:r>
              <a:rPr lang="en-US" dirty="0"/>
              <a:t>You, the kid can only start the </a:t>
            </a:r>
            <a:r>
              <a:rPr lang="en-US" dirty="0" err="1"/>
              <a:t>showOff</a:t>
            </a:r>
            <a:r>
              <a:rPr lang="en-US" dirty="0"/>
              <a:t> promise after the </a:t>
            </a:r>
            <a:r>
              <a:rPr lang="en-US" dirty="0" err="1"/>
              <a:t>willGetNewPhone</a:t>
            </a:r>
            <a:r>
              <a:rPr lang="en-US" dirty="0"/>
              <a:t> promise .</a:t>
            </a:r>
          </a:p>
          <a:p>
            <a:pPr marL="285750" indent="-285750">
              <a:buFont typeface="Arial" charset="0"/>
              <a:buChar char="•"/>
            </a:pPr>
            <a:r>
              <a:rPr lang="en-US" dirty="0"/>
              <a:t>Promises are asynchronous. See the logs</a:t>
            </a:r>
          </a:p>
        </p:txBody>
      </p:sp>
      <p:sp>
        <p:nvSpPr>
          <p:cNvPr id="2" name="Rectangle 1"/>
          <p:cNvSpPr/>
          <p:nvPr/>
        </p:nvSpPr>
        <p:spPr>
          <a:xfrm>
            <a:off x="556981" y="1701963"/>
            <a:ext cx="7920880" cy="4247317"/>
          </a:xfrm>
          <a:prstGeom prst="rect">
            <a:avLst/>
          </a:prstGeom>
          <a:ln>
            <a:solidFill>
              <a:schemeClr val="accent1"/>
            </a:solidFill>
          </a:ln>
        </p:spPr>
        <p:txBody>
          <a:bodyPr wrap="square">
            <a:spAutoFit/>
          </a:bodyPr>
          <a:lstStyle/>
          <a:p>
            <a:r>
              <a:rPr lang="en-US" dirty="0"/>
              <a:t>// call our promise </a:t>
            </a:r>
          </a:p>
          <a:p>
            <a:r>
              <a:rPr lang="en-US" dirty="0" err="1"/>
              <a:t>var</a:t>
            </a:r>
            <a:r>
              <a:rPr lang="en-US" dirty="0"/>
              <a:t> </a:t>
            </a:r>
            <a:r>
              <a:rPr lang="en-US" dirty="0" err="1"/>
              <a:t>askMom</a:t>
            </a:r>
            <a:r>
              <a:rPr lang="en-US" dirty="0"/>
              <a:t> = function () {</a:t>
            </a:r>
          </a:p>
          <a:p>
            <a:r>
              <a:rPr lang="en-US" dirty="0"/>
              <a:t>	</a:t>
            </a:r>
            <a:r>
              <a:rPr lang="en-US" dirty="0" err="1"/>
              <a:t>console.log</a:t>
            </a:r>
            <a:r>
              <a:rPr lang="en-US" dirty="0"/>
              <a:t>('before asking Mom'); // log before</a:t>
            </a:r>
          </a:p>
          <a:p>
            <a:r>
              <a:rPr lang="en-US" dirty="0"/>
              <a:t>	 </a:t>
            </a:r>
            <a:r>
              <a:rPr lang="en-US" dirty="0" err="1"/>
              <a:t>willIGetNewPhone</a:t>
            </a:r>
            <a:r>
              <a:rPr lang="en-US" dirty="0"/>
              <a:t> .then(</a:t>
            </a:r>
            <a:r>
              <a:rPr lang="en-US" dirty="0" err="1"/>
              <a:t>showOff</a:t>
            </a:r>
            <a:r>
              <a:rPr lang="en-US" dirty="0"/>
              <a:t>) </a:t>
            </a:r>
          </a:p>
          <a:p>
            <a:r>
              <a:rPr lang="en-US" dirty="0"/>
              <a:t>	// chain it here </a:t>
            </a:r>
          </a:p>
          <a:p>
            <a:r>
              <a:rPr lang="en-US" dirty="0"/>
              <a:t>	.then(function (fulfilled) {</a:t>
            </a:r>
          </a:p>
          <a:p>
            <a:r>
              <a:rPr lang="en-US" dirty="0"/>
              <a:t>		 </a:t>
            </a:r>
            <a:r>
              <a:rPr lang="en-US" dirty="0" err="1"/>
              <a:t>console.log</a:t>
            </a:r>
            <a:r>
              <a:rPr lang="en-US" dirty="0"/>
              <a:t>(fulfilled); // output: 'Hey friend, I have a new black 					//Samsung phone.' }) 	.catch(function (error) {a</a:t>
            </a:r>
          </a:p>
          <a:p>
            <a:r>
              <a:rPr lang="en-US" dirty="0"/>
              <a:t>		 // oops, mom don't buy it </a:t>
            </a:r>
          </a:p>
          <a:p>
            <a:r>
              <a:rPr lang="en-US" dirty="0"/>
              <a:t>		</a:t>
            </a:r>
            <a:r>
              <a:rPr lang="en-US" dirty="0" err="1"/>
              <a:t>console.log</a:t>
            </a:r>
            <a:r>
              <a:rPr lang="en-US" dirty="0"/>
              <a:t>(</a:t>
            </a:r>
            <a:r>
              <a:rPr lang="en-US" dirty="0" err="1"/>
              <a:t>error.message</a:t>
            </a:r>
            <a:r>
              <a:rPr lang="en-US" dirty="0"/>
              <a:t>); </a:t>
            </a:r>
          </a:p>
          <a:p>
            <a:r>
              <a:rPr lang="en-US" dirty="0"/>
              <a:t>		// output: 'mom is not happy' </a:t>
            </a:r>
          </a:p>
          <a:p>
            <a:r>
              <a:rPr lang="en-US" dirty="0"/>
              <a:t>	}); </a:t>
            </a:r>
          </a:p>
          <a:p>
            <a:r>
              <a:rPr lang="en-US" dirty="0"/>
              <a:t>	</a:t>
            </a:r>
            <a:r>
              <a:rPr lang="en-US" dirty="0" err="1"/>
              <a:t>console.log</a:t>
            </a:r>
            <a:r>
              <a:rPr lang="en-US" dirty="0"/>
              <a:t>('after asking mom'); // log after</a:t>
            </a:r>
          </a:p>
          <a:p>
            <a:r>
              <a:rPr lang="en-US" dirty="0"/>
              <a:t>};</a:t>
            </a:r>
          </a:p>
        </p:txBody>
      </p:sp>
    </p:spTree>
    <p:extLst>
      <p:ext uri="{BB962C8B-B14F-4D97-AF65-F5344CB8AC3E}">
        <p14:creationId xmlns:p14="http://schemas.microsoft.com/office/powerpoint/2010/main" val="27785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Promise with </a:t>
            </a:r>
            <a:r>
              <a:rPr lang="en-US" b="0" dirty="0" err="1">
                <a:effectLst/>
              </a:rPr>
              <a:t>XMLHttpRequest</a:t>
            </a:r>
            <a:endParaRPr lang="en-US" b="0" dirty="0">
              <a:effectLst/>
            </a:endParaRPr>
          </a:p>
        </p:txBody>
      </p:sp>
      <p:sp>
        <p:nvSpPr>
          <p:cNvPr id="4" name="Rectangle 3"/>
          <p:cNvSpPr/>
          <p:nvPr/>
        </p:nvSpPr>
        <p:spPr>
          <a:xfrm>
            <a:off x="539552" y="620688"/>
            <a:ext cx="8208912" cy="6186309"/>
          </a:xfrm>
          <a:prstGeom prst="rect">
            <a:avLst/>
          </a:prstGeom>
        </p:spPr>
        <p:txBody>
          <a:bodyPr wrap="square">
            <a:spAutoFit/>
          </a:bodyPr>
          <a:lstStyle/>
          <a:p>
            <a:r>
              <a:rPr lang="en-US" dirty="0">
                <a:solidFill>
                  <a:srgbClr val="0077AA"/>
                </a:solidFill>
              </a:rPr>
              <a:t>if</a:t>
            </a:r>
            <a:r>
              <a:rPr lang="en-US" dirty="0"/>
              <a:t> </a:t>
            </a:r>
            <a:r>
              <a:rPr lang="en-US" dirty="0">
                <a:solidFill>
                  <a:srgbClr val="999999"/>
                </a:solidFill>
              </a:rPr>
              <a:t>(</a:t>
            </a:r>
            <a:r>
              <a:rPr lang="en-US" dirty="0" err="1"/>
              <a:t>window</a:t>
            </a:r>
            <a:r>
              <a:rPr lang="en-US" dirty="0" err="1">
                <a:solidFill>
                  <a:srgbClr val="999999"/>
                </a:solidFill>
              </a:rPr>
              <a:t>.</a:t>
            </a:r>
            <a:r>
              <a:rPr lang="en-US" dirty="0" err="1"/>
              <a:t>Promise</a:t>
            </a:r>
            <a:r>
              <a:rPr lang="en-US" dirty="0">
                <a:solidFill>
                  <a:srgbClr val="999999"/>
                </a:solidFill>
              </a:rPr>
              <a:t>)</a:t>
            </a:r>
            <a:r>
              <a:rPr lang="en-US" dirty="0"/>
              <a:t> </a:t>
            </a:r>
            <a:r>
              <a:rPr lang="en-US" dirty="0">
                <a:solidFill>
                  <a:srgbClr val="999999"/>
                </a:solidFill>
              </a:rPr>
              <a:t>{</a:t>
            </a:r>
          </a:p>
          <a:p>
            <a:r>
              <a:rPr lang="en-US" dirty="0" err="1"/>
              <a:t>console</a:t>
            </a:r>
            <a:r>
              <a:rPr lang="en-US" dirty="0" err="1">
                <a:solidFill>
                  <a:srgbClr val="999999"/>
                </a:solidFill>
              </a:rPr>
              <a:t>.</a:t>
            </a:r>
            <a:r>
              <a:rPr lang="en-US" dirty="0" err="1">
                <a:solidFill>
                  <a:srgbClr val="DD4A68"/>
                </a:solidFill>
              </a:rPr>
              <a:t>log</a:t>
            </a:r>
            <a:r>
              <a:rPr lang="en-US" dirty="0">
                <a:solidFill>
                  <a:srgbClr val="999999"/>
                </a:solidFill>
              </a:rPr>
              <a:t>(</a:t>
            </a:r>
            <a:r>
              <a:rPr lang="en-US" dirty="0">
                <a:solidFill>
                  <a:srgbClr val="669900"/>
                </a:solidFill>
              </a:rPr>
              <a:t>'Promise found'</a:t>
            </a:r>
            <a:r>
              <a:rPr lang="en-US" dirty="0">
                <a:solidFill>
                  <a:srgbClr val="999999"/>
                </a:solidFill>
              </a:rPr>
              <a:t>);</a:t>
            </a:r>
            <a:r>
              <a:rPr lang="en-US" dirty="0"/>
              <a:t> </a:t>
            </a:r>
          </a:p>
          <a:p>
            <a:r>
              <a:rPr lang="en-US" dirty="0" err="1">
                <a:solidFill>
                  <a:srgbClr val="0077AA"/>
                </a:solidFill>
              </a:rPr>
              <a:t>var</a:t>
            </a:r>
            <a:r>
              <a:rPr lang="en-US" dirty="0"/>
              <a:t> promise </a:t>
            </a:r>
            <a:r>
              <a:rPr lang="en-US" dirty="0">
                <a:solidFill>
                  <a:srgbClr val="A67F59"/>
                </a:solidFill>
              </a:rPr>
              <a:t>=</a:t>
            </a:r>
            <a:r>
              <a:rPr lang="en-US" dirty="0"/>
              <a:t> </a:t>
            </a:r>
            <a:r>
              <a:rPr lang="en-US" dirty="0">
                <a:solidFill>
                  <a:srgbClr val="0077AA"/>
                </a:solidFill>
              </a:rPr>
              <a:t>new</a:t>
            </a:r>
            <a:r>
              <a:rPr lang="en-US" dirty="0"/>
              <a:t> Promise</a:t>
            </a:r>
            <a:r>
              <a:rPr lang="en-US" dirty="0">
                <a:solidFill>
                  <a:srgbClr val="999999"/>
                </a:solidFill>
              </a:rPr>
              <a:t>(</a:t>
            </a:r>
            <a:r>
              <a:rPr lang="en-US" dirty="0">
                <a:solidFill>
                  <a:srgbClr val="0077AA"/>
                </a:solidFill>
              </a:rPr>
              <a:t>function</a:t>
            </a:r>
            <a:r>
              <a:rPr lang="en-US" dirty="0">
                <a:solidFill>
                  <a:srgbClr val="999999"/>
                </a:solidFill>
              </a:rPr>
              <a:t>(</a:t>
            </a:r>
            <a:r>
              <a:rPr lang="en-US" dirty="0"/>
              <a:t>resolve</a:t>
            </a:r>
            <a:r>
              <a:rPr lang="en-US" dirty="0">
                <a:solidFill>
                  <a:srgbClr val="999999"/>
                </a:solidFill>
              </a:rPr>
              <a:t>,</a:t>
            </a:r>
            <a:r>
              <a:rPr lang="en-US" dirty="0"/>
              <a:t> reject</a:t>
            </a:r>
            <a:r>
              <a:rPr lang="en-US" dirty="0">
                <a:solidFill>
                  <a:srgbClr val="999999"/>
                </a:solidFill>
              </a:rPr>
              <a:t>)</a:t>
            </a:r>
            <a:r>
              <a:rPr lang="en-US" dirty="0"/>
              <a:t> </a:t>
            </a:r>
            <a:r>
              <a:rPr lang="en-US" dirty="0">
                <a:solidFill>
                  <a:srgbClr val="999999"/>
                </a:solidFill>
              </a:rPr>
              <a:t>{</a:t>
            </a:r>
            <a:r>
              <a:rPr lang="en-US" dirty="0"/>
              <a:t> </a:t>
            </a:r>
          </a:p>
          <a:p>
            <a:r>
              <a:rPr lang="en-US" dirty="0">
                <a:solidFill>
                  <a:srgbClr val="0077AA"/>
                </a:solidFill>
              </a:rPr>
              <a:t>	</a:t>
            </a:r>
            <a:r>
              <a:rPr lang="en-US" dirty="0" err="1">
                <a:solidFill>
                  <a:srgbClr val="0077AA"/>
                </a:solidFill>
              </a:rPr>
              <a:t>var</a:t>
            </a:r>
            <a:r>
              <a:rPr lang="en-US" dirty="0"/>
              <a:t> request </a:t>
            </a:r>
            <a:r>
              <a:rPr lang="en-US" dirty="0">
                <a:solidFill>
                  <a:srgbClr val="A67F59"/>
                </a:solidFill>
              </a:rPr>
              <a:t>=</a:t>
            </a:r>
            <a:r>
              <a:rPr lang="en-US" dirty="0"/>
              <a:t> </a:t>
            </a:r>
            <a:r>
              <a:rPr lang="en-US" dirty="0">
                <a:solidFill>
                  <a:srgbClr val="0077AA"/>
                </a:solidFill>
              </a:rPr>
              <a:t>new</a:t>
            </a:r>
            <a:r>
              <a:rPr lang="en-US" dirty="0"/>
              <a:t> </a:t>
            </a:r>
            <a:r>
              <a:rPr lang="en-US" dirty="0" err="1"/>
              <a:t>XMLHttpRequest</a:t>
            </a:r>
            <a:r>
              <a:rPr lang="en-US" dirty="0">
                <a:solidFill>
                  <a:srgbClr val="999999"/>
                </a:solidFill>
              </a:rPr>
              <a:t>();</a:t>
            </a:r>
            <a:r>
              <a:rPr lang="en-US" dirty="0"/>
              <a:t> </a:t>
            </a:r>
          </a:p>
          <a:p>
            <a:r>
              <a:rPr lang="en-US" dirty="0"/>
              <a:t>	</a:t>
            </a:r>
            <a:r>
              <a:rPr lang="en-US" dirty="0" err="1"/>
              <a:t>request</a:t>
            </a:r>
            <a:r>
              <a:rPr lang="en-US" dirty="0" err="1">
                <a:solidFill>
                  <a:srgbClr val="999999"/>
                </a:solidFill>
              </a:rPr>
              <a:t>.</a:t>
            </a:r>
            <a:r>
              <a:rPr lang="en-US" dirty="0" err="1">
                <a:solidFill>
                  <a:srgbClr val="DD4A68"/>
                </a:solidFill>
              </a:rPr>
              <a:t>open</a:t>
            </a:r>
            <a:r>
              <a:rPr lang="en-US" dirty="0">
                <a:solidFill>
                  <a:srgbClr val="999999"/>
                </a:solidFill>
              </a:rPr>
              <a:t>(</a:t>
            </a:r>
            <a:r>
              <a:rPr lang="en-US" dirty="0">
                <a:solidFill>
                  <a:srgbClr val="669900"/>
                </a:solidFill>
              </a:rPr>
              <a:t>'GET'</a:t>
            </a:r>
            <a:r>
              <a:rPr lang="en-US" dirty="0">
                <a:solidFill>
                  <a:srgbClr val="999999"/>
                </a:solidFill>
              </a:rPr>
              <a:t>,</a:t>
            </a:r>
            <a:r>
              <a:rPr lang="en-US" dirty="0"/>
              <a:t> </a:t>
            </a:r>
            <a:r>
              <a:rPr lang="en-US" dirty="0">
                <a:solidFill>
                  <a:srgbClr val="669900"/>
                </a:solidFill>
              </a:rPr>
              <a:t>'http://</a:t>
            </a:r>
            <a:r>
              <a:rPr lang="en-US" dirty="0" err="1">
                <a:solidFill>
                  <a:srgbClr val="669900"/>
                </a:solidFill>
              </a:rPr>
              <a:t>api.icndb.com</a:t>
            </a:r>
            <a:r>
              <a:rPr lang="en-US" dirty="0">
                <a:solidFill>
                  <a:srgbClr val="669900"/>
                </a:solidFill>
              </a:rPr>
              <a:t>/jokes/random'</a:t>
            </a:r>
            <a:r>
              <a:rPr lang="en-US" dirty="0">
                <a:solidFill>
                  <a:srgbClr val="999999"/>
                </a:solidFill>
              </a:rPr>
              <a:t>);</a:t>
            </a:r>
            <a:r>
              <a:rPr lang="en-US" dirty="0"/>
              <a:t> </a:t>
            </a:r>
          </a:p>
          <a:p>
            <a:r>
              <a:rPr lang="en-US" dirty="0"/>
              <a:t>	</a:t>
            </a:r>
            <a:r>
              <a:rPr lang="en-US" dirty="0" err="1"/>
              <a:t>request</a:t>
            </a:r>
            <a:r>
              <a:rPr lang="en-US" dirty="0" err="1">
                <a:solidFill>
                  <a:srgbClr val="999999"/>
                </a:solidFill>
              </a:rPr>
              <a:t>.</a:t>
            </a:r>
            <a:r>
              <a:rPr lang="en-US" dirty="0" err="1"/>
              <a:t>onload</a:t>
            </a:r>
            <a:r>
              <a:rPr lang="en-US" dirty="0"/>
              <a:t> </a:t>
            </a:r>
            <a:r>
              <a:rPr lang="en-US" dirty="0">
                <a:solidFill>
                  <a:srgbClr val="A67F59"/>
                </a:solidFill>
              </a:rPr>
              <a:t>=</a:t>
            </a:r>
            <a:r>
              <a:rPr lang="en-US" dirty="0"/>
              <a:t> </a:t>
            </a:r>
            <a:r>
              <a:rPr lang="en-US" dirty="0">
                <a:solidFill>
                  <a:srgbClr val="0077AA"/>
                </a:solidFill>
              </a:rPr>
              <a:t>function</a:t>
            </a:r>
            <a:r>
              <a:rPr lang="en-US" dirty="0">
                <a:solidFill>
                  <a:srgbClr val="999999"/>
                </a:solidFill>
              </a:rPr>
              <a:t>()</a:t>
            </a:r>
            <a:r>
              <a:rPr lang="en-US" dirty="0"/>
              <a:t> </a:t>
            </a:r>
            <a:r>
              <a:rPr lang="en-US" dirty="0">
                <a:solidFill>
                  <a:srgbClr val="999999"/>
                </a:solidFill>
              </a:rPr>
              <a:t>{</a:t>
            </a:r>
            <a:r>
              <a:rPr lang="en-US" dirty="0"/>
              <a:t> </a:t>
            </a:r>
            <a:r>
              <a:rPr lang="en-US" dirty="0">
                <a:solidFill>
                  <a:srgbClr val="0077AA"/>
                </a:solidFill>
              </a:rPr>
              <a:t>if</a:t>
            </a:r>
            <a:r>
              <a:rPr lang="en-US" dirty="0"/>
              <a:t> </a:t>
            </a:r>
            <a:r>
              <a:rPr lang="en-US" dirty="0">
                <a:solidFill>
                  <a:srgbClr val="999999"/>
                </a:solidFill>
              </a:rPr>
              <a:t>(</a:t>
            </a:r>
            <a:r>
              <a:rPr lang="en-US" dirty="0" err="1"/>
              <a:t>request</a:t>
            </a:r>
            <a:r>
              <a:rPr lang="en-US" dirty="0" err="1">
                <a:solidFill>
                  <a:srgbClr val="999999"/>
                </a:solidFill>
              </a:rPr>
              <a:t>.</a:t>
            </a:r>
            <a:r>
              <a:rPr lang="en-US" dirty="0" err="1"/>
              <a:t>status</a:t>
            </a:r>
            <a:r>
              <a:rPr lang="en-US" dirty="0"/>
              <a:t> </a:t>
            </a:r>
            <a:r>
              <a:rPr lang="en-US" dirty="0">
                <a:solidFill>
                  <a:srgbClr val="A67F59"/>
                </a:solidFill>
              </a:rPr>
              <a:t>==</a:t>
            </a:r>
            <a:r>
              <a:rPr lang="en-US" dirty="0"/>
              <a:t> </a:t>
            </a:r>
            <a:r>
              <a:rPr lang="en-US" dirty="0">
                <a:solidFill>
                  <a:srgbClr val="990055"/>
                </a:solidFill>
              </a:rPr>
              <a:t>200</a:t>
            </a:r>
            <a:r>
              <a:rPr lang="en-US" dirty="0">
                <a:solidFill>
                  <a:srgbClr val="999999"/>
                </a:solidFill>
              </a:rPr>
              <a:t>)</a:t>
            </a:r>
            <a:r>
              <a:rPr lang="en-US" dirty="0"/>
              <a:t> </a:t>
            </a:r>
            <a:r>
              <a:rPr lang="en-US" dirty="0">
                <a:solidFill>
                  <a:srgbClr val="999999"/>
                </a:solidFill>
              </a:rPr>
              <a:t>{</a:t>
            </a:r>
            <a:r>
              <a:rPr lang="en-US" dirty="0"/>
              <a:t> 	</a:t>
            </a:r>
            <a:r>
              <a:rPr lang="en-US" dirty="0">
                <a:solidFill>
                  <a:srgbClr val="DD4A68"/>
                </a:solidFill>
              </a:rPr>
              <a:t>resolve</a:t>
            </a:r>
            <a:r>
              <a:rPr lang="en-US" dirty="0">
                <a:solidFill>
                  <a:srgbClr val="999999"/>
                </a:solidFill>
              </a:rPr>
              <a:t>(</a:t>
            </a:r>
            <a:r>
              <a:rPr lang="en-US" dirty="0" err="1"/>
              <a:t>request</a:t>
            </a:r>
            <a:r>
              <a:rPr lang="en-US" dirty="0" err="1">
                <a:solidFill>
                  <a:srgbClr val="999999"/>
                </a:solidFill>
              </a:rPr>
              <a:t>.</a:t>
            </a:r>
            <a:r>
              <a:rPr lang="en-US" dirty="0" err="1"/>
              <a:t>response</a:t>
            </a:r>
            <a:r>
              <a:rPr lang="en-US" dirty="0">
                <a:solidFill>
                  <a:srgbClr val="999999"/>
                </a:solidFill>
              </a:rPr>
              <a:t>);</a:t>
            </a:r>
            <a:r>
              <a:rPr lang="en-US" dirty="0"/>
              <a:t> </a:t>
            </a:r>
            <a:r>
              <a:rPr lang="en-US" dirty="0">
                <a:solidFill>
                  <a:srgbClr val="708090"/>
                </a:solidFill>
              </a:rPr>
              <a:t>// we got data here, so resolve the Promise</a:t>
            </a:r>
            <a:r>
              <a:rPr lang="en-US" dirty="0"/>
              <a:t> </a:t>
            </a:r>
            <a:r>
              <a:rPr lang="en-US" dirty="0">
                <a:solidFill>
                  <a:srgbClr val="999999"/>
                </a:solidFill>
              </a:rPr>
              <a:t>}</a:t>
            </a:r>
            <a:r>
              <a:rPr lang="en-US" dirty="0"/>
              <a:t> </a:t>
            </a:r>
          </a:p>
          <a:p>
            <a:r>
              <a:rPr lang="en-US" dirty="0">
                <a:solidFill>
                  <a:srgbClr val="0077AA"/>
                </a:solidFill>
              </a:rPr>
              <a:t>	else</a:t>
            </a:r>
            <a:r>
              <a:rPr lang="en-US" dirty="0"/>
              <a:t> </a:t>
            </a:r>
            <a:r>
              <a:rPr lang="en-US" dirty="0">
                <a:solidFill>
                  <a:srgbClr val="999999"/>
                </a:solidFill>
              </a:rPr>
              <a:t>{</a:t>
            </a:r>
            <a:r>
              <a:rPr lang="en-US" dirty="0"/>
              <a:t> </a:t>
            </a:r>
            <a:r>
              <a:rPr lang="en-US" dirty="0">
                <a:solidFill>
                  <a:srgbClr val="DD4A68"/>
                </a:solidFill>
              </a:rPr>
              <a:t>reject</a:t>
            </a:r>
            <a:r>
              <a:rPr lang="en-US" dirty="0">
                <a:solidFill>
                  <a:srgbClr val="999999"/>
                </a:solidFill>
              </a:rPr>
              <a:t>(</a:t>
            </a:r>
            <a:r>
              <a:rPr lang="en-US" dirty="0">
                <a:solidFill>
                  <a:srgbClr val="DD4A68"/>
                </a:solidFill>
              </a:rPr>
              <a:t>Error</a:t>
            </a:r>
            <a:r>
              <a:rPr lang="en-US" dirty="0">
                <a:solidFill>
                  <a:srgbClr val="999999"/>
                </a:solidFill>
              </a:rPr>
              <a:t>(</a:t>
            </a:r>
            <a:r>
              <a:rPr lang="en-US" dirty="0" err="1"/>
              <a:t>request</a:t>
            </a:r>
            <a:r>
              <a:rPr lang="en-US" dirty="0" err="1">
                <a:solidFill>
                  <a:srgbClr val="999999"/>
                </a:solidFill>
              </a:rPr>
              <a:t>.</a:t>
            </a:r>
            <a:r>
              <a:rPr lang="en-US" dirty="0" err="1"/>
              <a:t>statusText</a:t>
            </a:r>
            <a:r>
              <a:rPr lang="en-US" dirty="0">
                <a:solidFill>
                  <a:srgbClr val="999999"/>
                </a:solidFill>
              </a:rPr>
              <a:t>));</a:t>
            </a:r>
            <a:r>
              <a:rPr lang="en-US" dirty="0"/>
              <a:t> </a:t>
            </a:r>
            <a:r>
              <a:rPr lang="en-US" dirty="0">
                <a:solidFill>
                  <a:srgbClr val="708090"/>
                </a:solidFill>
              </a:rPr>
              <a:t>// status is not 200 OK, so reject</a:t>
            </a:r>
            <a:r>
              <a:rPr lang="en-US" dirty="0"/>
              <a:t> </a:t>
            </a:r>
            <a:r>
              <a:rPr lang="en-US" dirty="0">
                <a:solidFill>
                  <a:srgbClr val="999999"/>
                </a:solidFill>
              </a:rPr>
              <a:t>}</a:t>
            </a:r>
            <a:r>
              <a:rPr lang="en-US" dirty="0"/>
              <a:t> </a:t>
            </a:r>
            <a:r>
              <a:rPr lang="en-US" dirty="0">
                <a:solidFill>
                  <a:srgbClr val="999999"/>
                </a:solidFill>
              </a:rPr>
              <a:t>};</a:t>
            </a:r>
            <a:r>
              <a:rPr lang="en-US" dirty="0"/>
              <a:t> 	</a:t>
            </a:r>
            <a:r>
              <a:rPr lang="en-US" dirty="0" err="1"/>
              <a:t>request</a:t>
            </a:r>
            <a:r>
              <a:rPr lang="en-US" dirty="0" err="1">
                <a:solidFill>
                  <a:srgbClr val="999999"/>
                </a:solidFill>
              </a:rPr>
              <a:t>.</a:t>
            </a:r>
            <a:r>
              <a:rPr lang="en-US" dirty="0" err="1"/>
              <a:t>onerror</a:t>
            </a:r>
            <a:r>
              <a:rPr lang="en-US" dirty="0"/>
              <a:t> </a:t>
            </a:r>
            <a:r>
              <a:rPr lang="en-US" dirty="0">
                <a:solidFill>
                  <a:srgbClr val="A67F59"/>
                </a:solidFill>
              </a:rPr>
              <a:t>=</a:t>
            </a:r>
            <a:r>
              <a:rPr lang="en-US" dirty="0"/>
              <a:t> </a:t>
            </a:r>
            <a:r>
              <a:rPr lang="en-US" dirty="0">
                <a:solidFill>
                  <a:srgbClr val="0077AA"/>
                </a:solidFill>
              </a:rPr>
              <a:t>function</a:t>
            </a:r>
            <a:r>
              <a:rPr lang="en-US" dirty="0">
                <a:solidFill>
                  <a:srgbClr val="999999"/>
                </a:solidFill>
              </a:rPr>
              <a:t>()</a:t>
            </a:r>
            <a:r>
              <a:rPr lang="en-US" dirty="0"/>
              <a:t> </a:t>
            </a:r>
            <a:r>
              <a:rPr lang="en-US" dirty="0">
                <a:solidFill>
                  <a:srgbClr val="999999"/>
                </a:solidFill>
              </a:rPr>
              <a:t>{</a:t>
            </a:r>
            <a:r>
              <a:rPr lang="en-US" dirty="0"/>
              <a:t> </a:t>
            </a:r>
            <a:r>
              <a:rPr lang="en-US" dirty="0">
                <a:solidFill>
                  <a:srgbClr val="DD4A68"/>
                </a:solidFill>
              </a:rPr>
              <a:t>reject</a:t>
            </a:r>
            <a:r>
              <a:rPr lang="en-US" dirty="0">
                <a:solidFill>
                  <a:srgbClr val="999999"/>
                </a:solidFill>
              </a:rPr>
              <a:t>(</a:t>
            </a:r>
            <a:r>
              <a:rPr lang="en-US" dirty="0">
                <a:solidFill>
                  <a:srgbClr val="DD4A68"/>
                </a:solidFill>
              </a:rPr>
              <a:t>Error</a:t>
            </a:r>
            <a:r>
              <a:rPr lang="en-US" dirty="0">
                <a:solidFill>
                  <a:srgbClr val="999999"/>
                </a:solidFill>
              </a:rPr>
              <a:t>(</a:t>
            </a:r>
            <a:r>
              <a:rPr lang="en-US" dirty="0">
                <a:solidFill>
                  <a:srgbClr val="669900"/>
                </a:solidFill>
              </a:rPr>
              <a:t>'Error fetching data.'</a:t>
            </a:r>
            <a:r>
              <a:rPr lang="en-US" dirty="0">
                <a:solidFill>
                  <a:srgbClr val="999999"/>
                </a:solidFill>
              </a:rPr>
              <a:t>));</a:t>
            </a:r>
            <a:r>
              <a:rPr lang="en-US" dirty="0"/>
              <a:t> </a:t>
            </a:r>
            <a:r>
              <a:rPr lang="en-US" dirty="0">
                <a:solidFill>
                  <a:srgbClr val="708090"/>
                </a:solidFill>
              </a:rPr>
              <a:t>// error 					       occurred, reject the Promise</a:t>
            </a:r>
            <a:r>
              <a:rPr lang="en-US" dirty="0"/>
              <a:t> </a:t>
            </a:r>
            <a:r>
              <a:rPr lang="en-US" dirty="0">
                <a:solidFill>
                  <a:srgbClr val="999999"/>
                </a:solidFill>
              </a:rPr>
              <a:t>};</a:t>
            </a:r>
            <a:r>
              <a:rPr lang="en-US" dirty="0"/>
              <a:t> </a:t>
            </a:r>
          </a:p>
          <a:p>
            <a:r>
              <a:rPr lang="en-US" dirty="0"/>
              <a:t>	</a:t>
            </a:r>
            <a:r>
              <a:rPr lang="en-US" dirty="0" err="1"/>
              <a:t>request</a:t>
            </a:r>
            <a:r>
              <a:rPr lang="en-US" dirty="0" err="1">
                <a:solidFill>
                  <a:srgbClr val="999999"/>
                </a:solidFill>
              </a:rPr>
              <a:t>.</a:t>
            </a:r>
            <a:r>
              <a:rPr lang="en-US" dirty="0" err="1">
                <a:solidFill>
                  <a:srgbClr val="DD4A68"/>
                </a:solidFill>
              </a:rPr>
              <a:t>send</a:t>
            </a:r>
            <a:r>
              <a:rPr lang="en-US" dirty="0">
                <a:solidFill>
                  <a:srgbClr val="999999"/>
                </a:solidFill>
              </a:rPr>
              <a:t>();</a:t>
            </a:r>
            <a:r>
              <a:rPr lang="en-US" dirty="0"/>
              <a:t> </a:t>
            </a:r>
            <a:r>
              <a:rPr lang="en-US" dirty="0">
                <a:solidFill>
                  <a:srgbClr val="708090"/>
                </a:solidFill>
              </a:rPr>
              <a:t>//send the request</a:t>
            </a:r>
            <a:r>
              <a:rPr lang="en-US" dirty="0"/>
              <a:t> </a:t>
            </a:r>
          </a:p>
          <a:p>
            <a:r>
              <a:rPr lang="en-US" dirty="0">
                <a:solidFill>
                  <a:srgbClr val="999999"/>
                </a:solidFill>
              </a:rPr>
              <a:t>	});</a:t>
            </a:r>
          </a:p>
          <a:p>
            <a:endParaRPr lang="en-US" dirty="0">
              <a:solidFill>
                <a:srgbClr val="999999"/>
              </a:solidFill>
            </a:endParaRPr>
          </a:p>
          <a:p>
            <a:r>
              <a:rPr lang="en-US" dirty="0">
                <a:solidFill>
                  <a:srgbClr val="999999"/>
                </a:solidFill>
              </a:rPr>
              <a:t>	</a:t>
            </a:r>
            <a:r>
              <a:rPr lang="en-US" dirty="0"/>
              <a:t> </a:t>
            </a:r>
            <a:r>
              <a:rPr lang="en-US" dirty="0" err="1"/>
              <a:t>console</a:t>
            </a:r>
            <a:r>
              <a:rPr lang="en-US" dirty="0" err="1">
                <a:solidFill>
                  <a:srgbClr val="999999"/>
                </a:solidFill>
              </a:rPr>
              <a:t>.</a:t>
            </a:r>
            <a:r>
              <a:rPr lang="en-US" dirty="0" err="1">
                <a:solidFill>
                  <a:srgbClr val="DD4A68"/>
                </a:solidFill>
              </a:rPr>
              <a:t>log</a:t>
            </a:r>
            <a:r>
              <a:rPr lang="en-US" dirty="0">
                <a:solidFill>
                  <a:srgbClr val="999999"/>
                </a:solidFill>
              </a:rPr>
              <a:t>(</a:t>
            </a:r>
            <a:r>
              <a:rPr lang="en-US" dirty="0">
                <a:solidFill>
                  <a:srgbClr val="669900"/>
                </a:solidFill>
              </a:rPr>
              <a:t>'Asynchronous request made.'</a:t>
            </a:r>
            <a:r>
              <a:rPr lang="en-US" dirty="0">
                <a:solidFill>
                  <a:srgbClr val="999999"/>
                </a:solidFill>
              </a:rPr>
              <a:t>);</a:t>
            </a:r>
            <a:r>
              <a:rPr lang="en-US" dirty="0"/>
              <a:t> 	</a:t>
            </a:r>
          </a:p>
          <a:p>
            <a:r>
              <a:rPr lang="en-US" dirty="0"/>
              <a:t>	</a:t>
            </a:r>
            <a:r>
              <a:rPr lang="en-US" dirty="0" err="1"/>
              <a:t>promise</a:t>
            </a:r>
            <a:r>
              <a:rPr lang="en-US" dirty="0" err="1">
                <a:solidFill>
                  <a:srgbClr val="999999"/>
                </a:solidFill>
              </a:rPr>
              <a:t>.</a:t>
            </a:r>
            <a:r>
              <a:rPr lang="en-US" dirty="0" err="1">
                <a:solidFill>
                  <a:srgbClr val="DD4A68"/>
                </a:solidFill>
              </a:rPr>
              <a:t>then</a:t>
            </a:r>
            <a:r>
              <a:rPr lang="en-US" dirty="0">
                <a:solidFill>
                  <a:srgbClr val="999999"/>
                </a:solidFill>
              </a:rPr>
              <a:t>( </a:t>
            </a:r>
            <a:r>
              <a:rPr lang="en-US" dirty="0">
                <a:solidFill>
                  <a:srgbClr val="0077AA"/>
                </a:solidFill>
              </a:rPr>
              <a:t>function</a:t>
            </a:r>
            <a:r>
              <a:rPr lang="en-US" dirty="0">
                <a:solidFill>
                  <a:srgbClr val="999999"/>
                </a:solidFill>
              </a:rPr>
              <a:t>(</a:t>
            </a:r>
            <a:r>
              <a:rPr lang="en-US" dirty="0"/>
              <a:t>data</a:t>
            </a:r>
            <a:r>
              <a:rPr lang="en-US" dirty="0">
                <a:solidFill>
                  <a:srgbClr val="999999"/>
                </a:solidFill>
              </a:rPr>
              <a:t>)</a:t>
            </a:r>
            <a:r>
              <a:rPr lang="en-US" dirty="0"/>
              <a:t> </a:t>
            </a:r>
            <a:r>
              <a:rPr lang="en-US" dirty="0">
                <a:solidFill>
                  <a:srgbClr val="999999"/>
                </a:solidFill>
              </a:rPr>
              <a:t>{</a:t>
            </a:r>
            <a:r>
              <a:rPr lang="en-US" dirty="0"/>
              <a:t> </a:t>
            </a:r>
            <a:r>
              <a:rPr lang="en-US" dirty="0" err="1"/>
              <a:t>console</a:t>
            </a:r>
            <a:r>
              <a:rPr lang="en-US" dirty="0" err="1">
                <a:solidFill>
                  <a:srgbClr val="999999"/>
                </a:solidFill>
              </a:rPr>
              <a:t>.</a:t>
            </a:r>
            <a:r>
              <a:rPr lang="en-US" dirty="0" err="1">
                <a:solidFill>
                  <a:srgbClr val="DD4A68"/>
                </a:solidFill>
              </a:rPr>
              <a:t>log</a:t>
            </a:r>
            <a:r>
              <a:rPr lang="en-US" dirty="0">
                <a:solidFill>
                  <a:srgbClr val="999999"/>
                </a:solidFill>
              </a:rPr>
              <a:t>(</a:t>
            </a:r>
            <a:r>
              <a:rPr lang="en-US" dirty="0">
                <a:solidFill>
                  <a:srgbClr val="669900"/>
                </a:solidFill>
              </a:rPr>
              <a:t>'Got data! Promise fulfilled.'</a:t>
            </a:r>
            <a:r>
              <a:rPr lang="en-US" dirty="0">
                <a:solidFill>
                  <a:srgbClr val="999999"/>
                </a:solidFill>
              </a:rPr>
              <a:t>);</a:t>
            </a:r>
            <a:r>
              <a:rPr lang="en-US" dirty="0"/>
              <a:t> 		</a:t>
            </a:r>
            <a:r>
              <a:rPr lang="en-US" dirty="0" err="1"/>
              <a:t>document</a:t>
            </a:r>
            <a:r>
              <a:rPr lang="en-US" dirty="0" err="1">
                <a:solidFill>
                  <a:srgbClr val="999999"/>
                </a:solidFill>
              </a:rPr>
              <a:t>.</a:t>
            </a:r>
            <a:r>
              <a:rPr lang="en-US" dirty="0" err="1">
                <a:solidFill>
                  <a:srgbClr val="DD4A68"/>
                </a:solidFill>
              </a:rPr>
              <a:t>getElementsByTagName</a:t>
            </a:r>
            <a:r>
              <a:rPr lang="en-US" dirty="0">
                <a:solidFill>
                  <a:srgbClr val="999999"/>
                </a:solidFill>
              </a:rPr>
              <a:t>(</a:t>
            </a:r>
            <a:r>
              <a:rPr lang="en-US" dirty="0">
                <a:solidFill>
                  <a:srgbClr val="669900"/>
                </a:solidFill>
              </a:rPr>
              <a:t>'body'</a:t>
            </a:r>
            <a:r>
              <a:rPr lang="en-US" dirty="0">
                <a:solidFill>
                  <a:srgbClr val="999999"/>
                </a:solidFill>
              </a:rPr>
              <a:t>)[</a:t>
            </a:r>
            <a:r>
              <a:rPr lang="en-US" dirty="0">
                <a:solidFill>
                  <a:srgbClr val="990055"/>
                </a:solidFill>
              </a:rPr>
              <a:t>0</a:t>
            </a:r>
            <a:r>
              <a:rPr lang="en-US" dirty="0">
                <a:solidFill>
                  <a:srgbClr val="999999"/>
                </a:solidFill>
              </a:rPr>
              <a:t>].</a:t>
            </a:r>
            <a:r>
              <a:rPr lang="en-US" dirty="0" err="1"/>
              <a:t>textContent</a:t>
            </a:r>
            <a:r>
              <a:rPr lang="en-US" dirty="0"/>
              <a:t> </a:t>
            </a:r>
            <a:r>
              <a:rPr lang="en-US" dirty="0">
                <a:solidFill>
                  <a:srgbClr val="A67F59"/>
                </a:solidFill>
              </a:rPr>
              <a:t>=</a:t>
            </a:r>
            <a:r>
              <a:rPr lang="en-US" dirty="0"/>
              <a:t> 		</a:t>
            </a:r>
            <a:r>
              <a:rPr lang="en-US" dirty="0" err="1"/>
              <a:t>JSON</a:t>
            </a:r>
            <a:r>
              <a:rPr lang="en-US" dirty="0" err="1">
                <a:solidFill>
                  <a:srgbClr val="999999"/>
                </a:solidFill>
              </a:rPr>
              <a:t>.</a:t>
            </a:r>
            <a:r>
              <a:rPr lang="en-US" dirty="0" err="1">
                <a:solidFill>
                  <a:srgbClr val="DD4A68"/>
                </a:solidFill>
              </a:rPr>
              <a:t>parse</a:t>
            </a:r>
            <a:r>
              <a:rPr lang="en-US" dirty="0">
                <a:solidFill>
                  <a:srgbClr val="999999"/>
                </a:solidFill>
              </a:rPr>
              <a:t>(</a:t>
            </a:r>
            <a:r>
              <a:rPr lang="en-US" dirty="0"/>
              <a:t>data</a:t>
            </a:r>
            <a:r>
              <a:rPr lang="en-US" dirty="0">
                <a:solidFill>
                  <a:srgbClr val="999999"/>
                </a:solidFill>
              </a:rPr>
              <a:t>).</a:t>
            </a:r>
            <a:r>
              <a:rPr lang="en-US" dirty="0" err="1"/>
              <a:t>value</a:t>
            </a:r>
            <a:r>
              <a:rPr lang="en-US" dirty="0" err="1">
                <a:solidFill>
                  <a:srgbClr val="999999"/>
                </a:solidFill>
              </a:rPr>
              <a:t>.</a:t>
            </a:r>
            <a:r>
              <a:rPr lang="en-US" dirty="0" err="1"/>
              <a:t>joke</a:t>
            </a:r>
            <a:r>
              <a:rPr lang="en-US" dirty="0">
                <a:solidFill>
                  <a:srgbClr val="999999"/>
                </a:solidFill>
              </a:rPr>
              <a:t>;</a:t>
            </a:r>
            <a:r>
              <a:rPr lang="en-US" dirty="0"/>
              <a:t> </a:t>
            </a:r>
            <a:r>
              <a:rPr lang="en-US" dirty="0">
                <a:solidFill>
                  <a:srgbClr val="999999"/>
                </a:solidFill>
              </a:rPr>
              <a:t>},</a:t>
            </a:r>
            <a:r>
              <a:rPr lang="en-US" dirty="0"/>
              <a:t> </a:t>
            </a:r>
          </a:p>
          <a:p>
            <a:r>
              <a:rPr lang="en-US" dirty="0">
                <a:solidFill>
                  <a:srgbClr val="0077AA"/>
                </a:solidFill>
              </a:rPr>
              <a:t>		function</a:t>
            </a:r>
            <a:r>
              <a:rPr lang="en-US" dirty="0">
                <a:solidFill>
                  <a:srgbClr val="999999"/>
                </a:solidFill>
              </a:rPr>
              <a:t>(</a:t>
            </a:r>
            <a:r>
              <a:rPr lang="en-US" dirty="0"/>
              <a:t>error</a:t>
            </a:r>
            <a:r>
              <a:rPr lang="en-US" dirty="0">
                <a:solidFill>
                  <a:srgbClr val="999999"/>
                </a:solidFill>
              </a:rPr>
              <a:t>)</a:t>
            </a:r>
            <a:r>
              <a:rPr lang="en-US" dirty="0"/>
              <a:t> </a:t>
            </a:r>
            <a:r>
              <a:rPr lang="en-US" dirty="0">
                <a:solidFill>
                  <a:srgbClr val="999999"/>
                </a:solidFill>
              </a:rPr>
              <a:t>{</a:t>
            </a:r>
            <a:r>
              <a:rPr lang="en-US" dirty="0"/>
              <a:t> </a:t>
            </a:r>
            <a:r>
              <a:rPr lang="en-US" dirty="0" err="1"/>
              <a:t>console</a:t>
            </a:r>
            <a:r>
              <a:rPr lang="en-US" dirty="0" err="1">
                <a:solidFill>
                  <a:srgbClr val="999999"/>
                </a:solidFill>
              </a:rPr>
              <a:t>.</a:t>
            </a:r>
            <a:r>
              <a:rPr lang="en-US" dirty="0" err="1">
                <a:solidFill>
                  <a:srgbClr val="DD4A68"/>
                </a:solidFill>
              </a:rPr>
              <a:t>log</a:t>
            </a:r>
            <a:r>
              <a:rPr lang="en-US" dirty="0">
                <a:solidFill>
                  <a:srgbClr val="999999"/>
                </a:solidFill>
              </a:rPr>
              <a:t>(</a:t>
            </a:r>
            <a:r>
              <a:rPr lang="en-US" dirty="0">
                <a:solidFill>
                  <a:srgbClr val="669900"/>
                </a:solidFill>
              </a:rPr>
              <a:t>'Promise rejected.'</a:t>
            </a:r>
            <a:r>
              <a:rPr lang="en-US" dirty="0">
                <a:solidFill>
                  <a:srgbClr val="999999"/>
                </a:solidFill>
              </a:rPr>
              <a:t>);</a:t>
            </a:r>
            <a:r>
              <a:rPr lang="en-US" dirty="0"/>
              <a:t> 	</a:t>
            </a:r>
          </a:p>
          <a:p>
            <a:r>
              <a:rPr lang="en-US" dirty="0"/>
              <a:t>			            </a:t>
            </a:r>
            <a:r>
              <a:rPr lang="en-US" dirty="0" err="1"/>
              <a:t>console</a:t>
            </a:r>
            <a:r>
              <a:rPr lang="en-US" dirty="0" err="1">
                <a:solidFill>
                  <a:srgbClr val="999999"/>
                </a:solidFill>
              </a:rPr>
              <a:t>.</a:t>
            </a:r>
            <a:r>
              <a:rPr lang="en-US" dirty="0" err="1">
                <a:solidFill>
                  <a:srgbClr val="DD4A68"/>
                </a:solidFill>
              </a:rPr>
              <a:t>log</a:t>
            </a:r>
            <a:r>
              <a:rPr lang="en-US" dirty="0">
                <a:solidFill>
                  <a:srgbClr val="999999"/>
                </a:solidFill>
              </a:rPr>
              <a:t>(</a:t>
            </a:r>
            <a:r>
              <a:rPr lang="en-US" dirty="0" err="1"/>
              <a:t>error</a:t>
            </a:r>
            <a:r>
              <a:rPr lang="en-US" dirty="0" err="1">
                <a:solidFill>
                  <a:srgbClr val="999999"/>
                </a:solidFill>
              </a:rPr>
              <a:t>.</a:t>
            </a:r>
            <a:r>
              <a:rPr lang="en-US" dirty="0" err="1"/>
              <a:t>message</a:t>
            </a:r>
            <a:r>
              <a:rPr lang="en-US" dirty="0">
                <a:solidFill>
                  <a:srgbClr val="999999"/>
                </a:solidFill>
              </a:rPr>
              <a:t>);</a:t>
            </a:r>
            <a:r>
              <a:rPr lang="en-US" dirty="0"/>
              <a:t> </a:t>
            </a:r>
          </a:p>
          <a:p>
            <a:r>
              <a:rPr lang="en-US" dirty="0">
                <a:solidFill>
                  <a:srgbClr val="999999"/>
                </a:solidFill>
              </a:rPr>
              <a:t>			});</a:t>
            </a:r>
            <a:r>
              <a:rPr lang="en-US" dirty="0"/>
              <a:t> </a:t>
            </a:r>
          </a:p>
          <a:p>
            <a:r>
              <a:rPr lang="en-US" dirty="0">
                <a:solidFill>
                  <a:srgbClr val="999999"/>
                </a:solidFill>
              </a:rPr>
              <a:t>	}</a:t>
            </a:r>
            <a:r>
              <a:rPr lang="en-US" dirty="0"/>
              <a:t> </a:t>
            </a:r>
            <a:endParaRPr lang="en-US" dirty="0">
              <a:solidFill>
                <a:srgbClr val="0077AA"/>
              </a:solidFill>
            </a:endParaRPr>
          </a:p>
          <a:p>
            <a:r>
              <a:rPr lang="en-US" dirty="0">
                <a:solidFill>
                  <a:srgbClr val="0077AA"/>
                </a:solidFill>
              </a:rPr>
              <a:t>else</a:t>
            </a:r>
            <a:r>
              <a:rPr lang="en-US" dirty="0"/>
              <a:t> </a:t>
            </a:r>
            <a:r>
              <a:rPr lang="en-US" dirty="0">
                <a:solidFill>
                  <a:srgbClr val="999999"/>
                </a:solidFill>
              </a:rPr>
              <a:t>{</a:t>
            </a:r>
            <a:r>
              <a:rPr lang="en-US" dirty="0"/>
              <a:t> 	</a:t>
            </a:r>
            <a:r>
              <a:rPr lang="en-US" dirty="0" err="1"/>
              <a:t>console</a:t>
            </a:r>
            <a:r>
              <a:rPr lang="en-US" dirty="0" err="1">
                <a:solidFill>
                  <a:srgbClr val="999999"/>
                </a:solidFill>
              </a:rPr>
              <a:t>.</a:t>
            </a:r>
            <a:r>
              <a:rPr lang="en-US" dirty="0" err="1">
                <a:solidFill>
                  <a:srgbClr val="DD4A68"/>
                </a:solidFill>
              </a:rPr>
              <a:t>log</a:t>
            </a:r>
            <a:r>
              <a:rPr lang="en-US" dirty="0">
                <a:solidFill>
                  <a:srgbClr val="999999"/>
                </a:solidFill>
              </a:rPr>
              <a:t>(</a:t>
            </a:r>
            <a:r>
              <a:rPr lang="en-US" dirty="0">
                <a:solidFill>
                  <a:srgbClr val="669900"/>
                </a:solidFill>
              </a:rPr>
              <a:t>'Promise not available'</a:t>
            </a:r>
            <a:r>
              <a:rPr lang="en-US" dirty="0">
                <a:solidFill>
                  <a:srgbClr val="999999"/>
                </a:solidFill>
              </a:rPr>
              <a:t>);</a:t>
            </a:r>
            <a:r>
              <a:rPr lang="en-US" dirty="0"/>
              <a:t> 	</a:t>
            </a:r>
            <a:r>
              <a:rPr lang="en-US" dirty="0">
                <a:solidFill>
                  <a:srgbClr val="999999"/>
                </a:solidFill>
              </a:rPr>
              <a:t>}</a:t>
            </a:r>
            <a:endParaRPr lang="en-US" dirty="0"/>
          </a:p>
        </p:txBody>
      </p:sp>
    </p:spTree>
    <p:extLst>
      <p:ext uri="{BB962C8B-B14F-4D97-AF65-F5344CB8AC3E}">
        <p14:creationId xmlns:p14="http://schemas.microsoft.com/office/powerpoint/2010/main" val="20787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Fetch API</a:t>
            </a:r>
          </a:p>
        </p:txBody>
      </p:sp>
      <p:sp>
        <p:nvSpPr>
          <p:cNvPr id="5" name="TextBox 4"/>
          <p:cNvSpPr txBox="1"/>
          <p:nvPr/>
        </p:nvSpPr>
        <p:spPr>
          <a:xfrm>
            <a:off x="595388" y="980728"/>
            <a:ext cx="8513216" cy="5355312"/>
          </a:xfrm>
          <a:prstGeom prst="rect">
            <a:avLst/>
          </a:prstGeom>
          <a:noFill/>
        </p:spPr>
        <p:txBody>
          <a:bodyPr wrap="square" rtlCol="0">
            <a:spAutoFit/>
          </a:bodyPr>
          <a:lstStyle/>
          <a:p>
            <a:pPr marL="285750" indent="-285750">
              <a:buFont typeface="Arial" charset="0"/>
              <a:buChar char="•"/>
            </a:pPr>
            <a:r>
              <a:rPr lang="en-US" dirty="0"/>
              <a:t>JavaScript can send network requests to the server and load new information whenever it’s needed.</a:t>
            </a:r>
          </a:p>
          <a:p>
            <a:pPr marL="285750" indent="-285750">
              <a:buFont typeface="Arial" charset="0"/>
              <a:buChar char="•"/>
            </a:pPr>
            <a:r>
              <a:rPr lang="en-US" dirty="0"/>
              <a:t>For example, we can use a network request to:</a:t>
            </a:r>
          </a:p>
          <a:p>
            <a:pPr marL="285750" indent="-285750">
              <a:buFont typeface="Arial" charset="0"/>
              <a:buChar char="•"/>
            </a:pPr>
            <a:r>
              <a:rPr lang="en-US" dirty="0"/>
              <a:t>Submit an order,</a:t>
            </a:r>
          </a:p>
          <a:p>
            <a:pPr marL="285750" indent="-285750">
              <a:buFont typeface="Arial" charset="0"/>
              <a:buChar char="•"/>
            </a:pPr>
            <a:r>
              <a:rPr lang="en-US" dirty="0"/>
              <a:t>Load user information,</a:t>
            </a:r>
          </a:p>
          <a:p>
            <a:pPr marL="285750" indent="-285750">
              <a:buFont typeface="Arial" charset="0"/>
              <a:buChar char="•"/>
            </a:pPr>
            <a:r>
              <a:rPr lang="en-US" dirty="0"/>
              <a:t>Receive latest updates from the server,</a:t>
            </a:r>
          </a:p>
          <a:p>
            <a:pPr marL="285750" indent="-285750">
              <a:buFont typeface="Arial" charset="0"/>
              <a:buChar char="•"/>
            </a:pPr>
            <a:r>
              <a:rPr lang="en-US" dirty="0"/>
              <a:t>And all of that without reloading the page!</a:t>
            </a:r>
          </a:p>
          <a:p>
            <a:pPr marL="285750" indent="-285750">
              <a:buFont typeface="Arial" charset="0"/>
              <a:buChar char="•"/>
            </a:pPr>
            <a:endParaRPr lang="en-US" dirty="0"/>
          </a:p>
          <a:p>
            <a:pPr marL="285750" indent="-285750">
              <a:buFont typeface="Arial" charset="0"/>
              <a:buChar char="•"/>
            </a:pPr>
            <a:r>
              <a:rPr lang="en-US" dirty="0"/>
              <a:t>The fetch() method is modern and versatile and not supported by old browsers (can be </a:t>
            </a:r>
            <a:r>
              <a:rPr lang="en-US" dirty="0" err="1"/>
              <a:t>polyfilled</a:t>
            </a:r>
            <a:r>
              <a:rPr lang="en-US" dirty="0"/>
              <a:t>), but very well supported among the modern ones.</a:t>
            </a:r>
          </a:p>
          <a:p>
            <a:pPr marL="285750" indent="-285750">
              <a:buFont typeface="Arial" charset="0"/>
              <a:buChar char="•"/>
            </a:pPr>
            <a:r>
              <a:rPr lang="en-US" dirty="0"/>
              <a:t>The basic syntax is:</a:t>
            </a:r>
            <a:br>
              <a:rPr lang="en-US" dirty="0"/>
            </a:br>
            <a:r>
              <a:rPr lang="en-US" dirty="0"/>
              <a:t>let promise = fetch(</a:t>
            </a:r>
            <a:r>
              <a:rPr lang="en-US" dirty="0" err="1"/>
              <a:t>url</a:t>
            </a:r>
            <a:r>
              <a:rPr lang="en-US" dirty="0"/>
              <a:t>, [options])</a:t>
            </a:r>
          </a:p>
          <a:p>
            <a:pPr marL="285750" indent="-285750">
              <a:buFont typeface="Arial" charset="0"/>
              <a:buChar char="•"/>
            </a:pPr>
            <a:r>
              <a:rPr lang="en-US" dirty="0" err="1"/>
              <a:t>url</a:t>
            </a:r>
            <a:r>
              <a:rPr lang="en-US" dirty="0"/>
              <a:t> – the URL to access.</a:t>
            </a:r>
          </a:p>
          <a:p>
            <a:pPr marL="285750" indent="-285750">
              <a:buFont typeface="Arial" charset="0"/>
              <a:buChar char="•"/>
            </a:pPr>
            <a:r>
              <a:rPr lang="en-US" dirty="0"/>
              <a:t>options – optional parameters: method, headers etc.</a:t>
            </a:r>
          </a:p>
          <a:p>
            <a:pPr marL="285750" indent="-285750">
              <a:buFont typeface="Arial" charset="0"/>
              <a:buChar char="•"/>
            </a:pPr>
            <a:r>
              <a:rPr lang="en-US" dirty="0"/>
              <a:t>Without options, this is a simple GET request, downloading the contents of the </a:t>
            </a:r>
            <a:r>
              <a:rPr lang="en-US" dirty="0" err="1"/>
              <a:t>url</a:t>
            </a:r>
            <a:r>
              <a:rPr lang="en-US" dirty="0"/>
              <a:t>.</a:t>
            </a:r>
          </a:p>
          <a:p>
            <a:pPr marL="285750" indent="-285750">
              <a:buFont typeface="Arial" charset="0"/>
              <a:buChar char="•"/>
            </a:pPr>
            <a:r>
              <a:rPr lang="en-US" dirty="0"/>
              <a:t>The browser starts the request right away and returns a promise that the calling code should use to get the result.</a:t>
            </a:r>
          </a:p>
          <a:p>
            <a:br>
              <a:rPr lang="en-US" dirty="0"/>
            </a:br>
            <a:endParaRPr lang="en-US" dirty="0"/>
          </a:p>
        </p:txBody>
      </p:sp>
    </p:spTree>
    <p:extLst>
      <p:ext uri="{BB962C8B-B14F-4D97-AF65-F5344CB8AC3E}">
        <p14:creationId xmlns:p14="http://schemas.microsoft.com/office/powerpoint/2010/main" val="3251331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Fetch API – Fetch Response</a:t>
            </a:r>
          </a:p>
        </p:txBody>
      </p:sp>
      <p:sp>
        <p:nvSpPr>
          <p:cNvPr id="5" name="TextBox 4"/>
          <p:cNvSpPr txBox="1"/>
          <p:nvPr/>
        </p:nvSpPr>
        <p:spPr>
          <a:xfrm>
            <a:off x="595388" y="980728"/>
            <a:ext cx="8513216" cy="3139321"/>
          </a:xfrm>
          <a:prstGeom prst="rect">
            <a:avLst/>
          </a:prstGeom>
          <a:noFill/>
        </p:spPr>
        <p:txBody>
          <a:bodyPr wrap="square" rtlCol="0">
            <a:spAutoFit/>
          </a:bodyPr>
          <a:lstStyle/>
          <a:p>
            <a:pPr marL="285750" indent="-285750">
              <a:buFont typeface="Arial" charset="0"/>
              <a:buChar char="•"/>
            </a:pPr>
            <a:r>
              <a:rPr lang="en-US" dirty="0"/>
              <a:t>Getting a response is usually a two-stage process.</a:t>
            </a:r>
          </a:p>
          <a:p>
            <a:pPr marL="285750" indent="-285750">
              <a:buFont typeface="Arial" charset="0"/>
              <a:buChar char="•"/>
            </a:pPr>
            <a:r>
              <a:rPr lang="en-US" dirty="0"/>
              <a:t>First, the promise, returned by fetch, resolves with an object of the built-in Response class as soon as the server responds with headers.</a:t>
            </a:r>
          </a:p>
          <a:p>
            <a:pPr marL="285750" indent="-285750">
              <a:buFont typeface="Arial" charset="0"/>
              <a:buChar char="•"/>
            </a:pPr>
            <a:r>
              <a:rPr lang="en-US" dirty="0"/>
              <a:t>At this stage we can check HTTP status, to see whether it is successful or not, check headers, but don’t have the body yet.</a:t>
            </a:r>
          </a:p>
          <a:p>
            <a:pPr marL="285750" indent="-285750">
              <a:buFont typeface="Arial" charset="0"/>
              <a:buChar char="•"/>
            </a:pPr>
            <a:r>
              <a:rPr lang="en-US" dirty="0"/>
              <a:t>The promise rejects if the fetch was unable to make HTTP-request, e.g. network problems, or there’s no such site. Abnormal HTTP-statuses, such as 404 or 500 do not cause an error.</a:t>
            </a:r>
          </a:p>
          <a:p>
            <a:pPr marL="285750" indent="-285750">
              <a:buFont typeface="Arial" charset="0"/>
              <a:buChar char="•"/>
            </a:pPr>
            <a:r>
              <a:rPr lang="en-US" dirty="0"/>
              <a:t>We can see HTTP-status in response properties:</a:t>
            </a:r>
          </a:p>
          <a:p>
            <a:pPr marL="285750" indent="-285750">
              <a:buFont typeface="Arial" charset="0"/>
              <a:buChar char="•"/>
            </a:pPr>
            <a:r>
              <a:rPr lang="en-US" dirty="0"/>
              <a:t>status – HTTP status code, e.g. 200.</a:t>
            </a:r>
          </a:p>
          <a:p>
            <a:pPr marL="285750" indent="-285750">
              <a:buFont typeface="Arial" charset="0"/>
              <a:buChar char="•"/>
            </a:pPr>
            <a:r>
              <a:rPr lang="en-US" dirty="0"/>
              <a:t>ok – </a:t>
            </a:r>
            <a:r>
              <a:rPr lang="en-US" dirty="0" err="1"/>
              <a:t>boolean</a:t>
            </a:r>
            <a:r>
              <a:rPr lang="en-US" dirty="0"/>
              <a:t>, true if the HTTP status code is 200-299.</a:t>
            </a:r>
          </a:p>
        </p:txBody>
      </p:sp>
      <p:sp>
        <p:nvSpPr>
          <p:cNvPr id="7" name="Rectangle 6">
            <a:extLst>
              <a:ext uri="{FF2B5EF4-FFF2-40B4-BE49-F238E27FC236}">
                <a16:creationId xmlns:a16="http://schemas.microsoft.com/office/drawing/2014/main" id="{31CE0ED4-260F-384F-9A18-E887AB8652F8}"/>
              </a:ext>
            </a:extLst>
          </p:cNvPr>
          <p:cNvSpPr/>
          <p:nvPr/>
        </p:nvSpPr>
        <p:spPr>
          <a:xfrm>
            <a:off x="339700" y="4109016"/>
            <a:ext cx="8352928" cy="2585323"/>
          </a:xfrm>
          <a:prstGeom prst="rect">
            <a:avLst/>
          </a:prstGeom>
          <a:ln>
            <a:solidFill>
              <a:schemeClr val="accent1"/>
            </a:solidFill>
          </a:ln>
        </p:spPr>
        <p:txBody>
          <a:bodyPr wrap="square">
            <a:spAutoFit/>
          </a:bodyPr>
          <a:lstStyle/>
          <a:p>
            <a:r>
              <a:rPr lang="en-US" dirty="0">
                <a:latin typeface="Consolas" panose="020B0609020204030204" pitchFamily="49" charset="0"/>
              </a:rPr>
              <a:t>Let </a:t>
            </a:r>
            <a:r>
              <a:rPr lang="en-US" dirty="0" err="1">
                <a:latin typeface="Consolas" panose="020B0609020204030204" pitchFamily="49" charset="0"/>
              </a:rPr>
              <a:t>url</a:t>
            </a:r>
            <a:r>
              <a:rPr lang="en-US" dirty="0">
                <a:latin typeface="Consolas" panose="020B0609020204030204" pitchFamily="49" charset="0"/>
              </a:rPr>
              <a:t> = </a:t>
            </a:r>
            <a:r>
              <a:rPr lang="en-US" dirty="0" err="1"/>
              <a:t>url</a:t>
            </a:r>
            <a:r>
              <a:rPr lang="en-US" dirty="0"/>
              <a:t> = 'https://</a:t>
            </a:r>
            <a:r>
              <a:rPr lang="en-US" dirty="0" err="1"/>
              <a:t>api.github.com</a:t>
            </a:r>
            <a:r>
              <a:rPr lang="en-US" dirty="0"/>
              <a:t>/repos/</a:t>
            </a:r>
            <a:r>
              <a:rPr lang="en-US" dirty="0" err="1"/>
              <a:t>javascript</a:t>
            </a:r>
            <a:r>
              <a:rPr lang="en-US" dirty="0"/>
              <a:t>-tutorial/</a:t>
            </a:r>
            <a:r>
              <a:rPr lang="en-US" dirty="0" err="1"/>
              <a:t>en.javascript.info</a:t>
            </a:r>
            <a:r>
              <a:rPr lang="en-US" dirty="0"/>
              <a:t>/commits</a:t>
            </a:r>
            <a:endParaRPr lang="en-US" dirty="0">
              <a:latin typeface="Consolas" panose="020B0609020204030204" pitchFamily="49" charset="0"/>
            </a:endParaRPr>
          </a:p>
          <a:p>
            <a:r>
              <a:rPr lang="en-US" dirty="0">
                <a:latin typeface="Consolas" panose="020B0609020204030204" pitchFamily="49" charset="0"/>
              </a:rPr>
              <a:t>let response = await fetch(</a:t>
            </a:r>
            <a:r>
              <a:rPr lang="en-US" dirty="0" err="1">
                <a:latin typeface="Consolas" panose="020B0609020204030204" pitchFamily="49" charset="0"/>
              </a:rPr>
              <a:t>url</a:t>
            </a:r>
            <a:r>
              <a:rPr lang="en-US" dirty="0">
                <a:latin typeface="Consolas" panose="020B0609020204030204" pitchFamily="49" charset="0"/>
              </a:rPr>
              <a:t>); </a:t>
            </a:r>
          </a:p>
          <a:p>
            <a:r>
              <a:rPr lang="en-US" dirty="0">
                <a:latin typeface="Consolas" panose="020B0609020204030204" pitchFamily="49" charset="0"/>
              </a:rPr>
              <a:t>if (</a:t>
            </a:r>
            <a:r>
              <a:rPr lang="en-US" dirty="0" err="1">
                <a:latin typeface="Consolas" panose="020B0609020204030204" pitchFamily="49" charset="0"/>
              </a:rPr>
              <a:t>response.ok</a:t>
            </a:r>
            <a:r>
              <a:rPr lang="en-US" dirty="0">
                <a:latin typeface="Consolas" panose="020B0609020204030204" pitchFamily="49" charset="0"/>
              </a:rPr>
              <a:t>) { </a:t>
            </a:r>
          </a:p>
          <a:p>
            <a:r>
              <a:rPr lang="en-US" dirty="0">
                <a:latin typeface="Consolas" panose="020B0609020204030204" pitchFamily="49" charset="0"/>
              </a:rPr>
              <a:t>// if HTTP-status is 200-299 get the response body</a:t>
            </a:r>
          </a:p>
          <a:p>
            <a:r>
              <a:rPr lang="en-US" dirty="0">
                <a:latin typeface="Consolas" panose="020B0609020204030204" pitchFamily="49" charset="0"/>
              </a:rPr>
              <a:t>	let </a:t>
            </a:r>
            <a:r>
              <a:rPr lang="en-US" dirty="0" err="1">
                <a:latin typeface="Consolas" panose="020B0609020204030204" pitchFamily="49" charset="0"/>
              </a:rPr>
              <a:t>json</a:t>
            </a:r>
            <a:r>
              <a:rPr lang="en-US" dirty="0">
                <a:latin typeface="Consolas" panose="020B0609020204030204" pitchFamily="49" charset="0"/>
              </a:rPr>
              <a:t> = await </a:t>
            </a:r>
            <a:r>
              <a:rPr lang="en-US" dirty="0" err="1">
                <a:latin typeface="Consolas" panose="020B0609020204030204" pitchFamily="49" charset="0"/>
              </a:rPr>
              <a:t>response.json</a:t>
            </a:r>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else { </a:t>
            </a:r>
          </a:p>
          <a:p>
            <a:r>
              <a:rPr lang="en-US" dirty="0">
                <a:latin typeface="Consolas" panose="020B0609020204030204" pitchFamily="49" charset="0"/>
              </a:rPr>
              <a:t>	alert("HTTP-Error: " + </a:t>
            </a:r>
            <a:r>
              <a:rPr lang="en-US" dirty="0" err="1">
                <a:latin typeface="Consolas" panose="020B0609020204030204" pitchFamily="49" charset="0"/>
              </a:rPr>
              <a:t>response.status</a:t>
            </a:r>
            <a:r>
              <a:rPr lang="en-US" dirty="0">
                <a:latin typeface="Consolas" panose="020B0609020204030204" pitchFamily="49" charset="0"/>
              </a:rPr>
              <a:t>); }</a:t>
            </a:r>
            <a:endParaRPr lang="en-US" dirty="0"/>
          </a:p>
        </p:txBody>
      </p:sp>
    </p:spTree>
    <p:extLst>
      <p:ext uri="{BB962C8B-B14F-4D97-AF65-F5344CB8AC3E}">
        <p14:creationId xmlns:p14="http://schemas.microsoft.com/office/powerpoint/2010/main" val="355397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692696"/>
            <a:ext cx="8820000" cy="5265056"/>
          </a:xfrm>
        </p:spPr>
        <p:txBody>
          <a:bodyPr/>
          <a:lstStyle/>
          <a:p>
            <a:r>
              <a:rPr lang="en-IN" dirty="0"/>
              <a:t>Variables are "containers" for storing information.</a:t>
            </a:r>
          </a:p>
          <a:p>
            <a:r>
              <a:rPr lang="en-IN" dirty="0"/>
              <a:t>Rules for JavaScript variable names:</a:t>
            </a:r>
          </a:p>
          <a:p>
            <a:pPr lvl="1"/>
            <a:r>
              <a:rPr lang="en-IN" dirty="0"/>
              <a:t>Variable names are case sensitive (y and Y are two different variables)</a:t>
            </a:r>
          </a:p>
          <a:p>
            <a:pPr lvl="1"/>
            <a:r>
              <a:rPr lang="en-IN" dirty="0"/>
              <a:t>Variable names must begin with a letter, the $ character, or the underscore character</a:t>
            </a:r>
          </a:p>
          <a:p>
            <a:pPr lvl="1"/>
            <a:r>
              <a:rPr lang="en-IN" dirty="0"/>
              <a:t>Cannot include spaces or any other punctuation character</a:t>
            </a:r>
          </a:p>
          <a:p>
            <a:r>
              <a:rPr lang="en-IN" dirty="0"/>
              <a:t>Variables are loosely typed, can be assigned to different types of values.</a:t>
            </a:r>
            <a:br>
              <a:rPr lang="en-IN" dirty="0"/>
            </a:br>
            <a:br>
              <a:rPr lang="en-IN" dirty="0"/>
            </a:br>
            <a:r>
              <a:rPr lang="en-IN" dirty="0"/>
              <a:t>There are three kinds of declarations in JavaScript.</a:t>
            </a:r>
          </a:p>
          <a:p>
            <a:r>
              <a:rPr lang="en-IN" dirty="0" err="1"/>
              <a:t>var</a:t>
            </a:r>
            <a:r>
              <a:rPr lang="en-IN" dirty="0"/>
              <a:t> - Declares a variable, optionally initializing it to a value.</a:t>
            </a:r>
          </a:p>
          <a:p>
            <a:r>
              <a:rPr lang="en-IN" dirty="0"/>
              <a:t>Let - Declares a block-scoped, local variable, optionally initializing it to a value.</a:t>
            </a:r>
          </a:p>
          <a:p>
            <a:r>
              <a:rPr lang="en-IN" dirty="0" err="1"/>
              <a:t>Const</a:t>
            </a:r>
            <a:r>
              <a:rPr lang="en-IN" dirty="0"/>
              <a:t> - Declares a block-scoped, read-only named constant.</a:t>
            </a:r>
          </a:p>
          <a:p>
            <a:endParaRPr lang="en-IN" dirty="0"/>
          </a:p>
        </p:txBody>
      </p:sp>
      <p:sp>
        <p:nvSpPr>
          <p:cNvPr id="3" name="Title 2"/>
          <p:cNvSpPr>
            <a:spLocks noGrp="1"/>
          </p:cNvSpPr>
          <p:nvPr>
            <p:ph type="title"/>
          </p:nvPr>
        </p:nvSpPr>
        <p:spPr/>
        <p:txBody>
          <a:bodyPr/>
          <a:lstStyle/>
          <a:p>
            <a:r>
              <a:rPr lang="en-IN" dirty="0"/>
              <a:t>JavaScript Declarations</a:t>
            </a:r>
          </a:p>
        </p:txBody>
      </p:sp>
    </p:spTree>
    <p:extLst>
      <p:ext uri="{BB962C8B-B14F-4D97-AF65-F5344CB8AC3E}">
        <p14:creationId xmlns:p14="http://schemas.microsoft.com/office/powerpoint/2010/main" val="396074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Fetch API – Get Response</a:t>
            </a:r>
          </a:p>
        </p:txBody>
      </p:sp>
      <p:sp>
        <p:nvSpPr>
          <p:cNvPr id="5" name="TextBox 4"/>
          <p:cNvSpPr txBox="1"/>
          <p:nvPr/>
        </p:nvSpPr>
        <p:spPr>
          <a:xfrm>
            <a:off x="467544" y="692696"/>
            <a:ext cx="8513216" cy="3416320"/>
          </a:xfrm>
          <a:prstGeom prst="rect">
            <a:avLst/>
          </a:prstGeom>
          <a:noFill/>
        </p:spPr>
        <p:txBody>
          <a:bodyPr wrap="square" rtlCol="0">
            <a:spAutoFit/>
          </a:bodyPr>
          <a:lstStyle/>
          <a:p>
            <a:pPr marL="285750" indent="-285750">
              <a:buFont typeface="Arial" charset="0"/>
              <a:buChar char="•"/>
            </a:pPr>
            <a:r>
              <a:rPr lang="en-US" dirty="0"/>
              <a:t>Second, to get the response body, we need to use an additional method call.</a:t>
            </a:r>
          </a:p>
          <a:p>
            <a:pPr marL="285750" indent="-285750">
              <a:buFont typeface="Arial" charset="0"/>
              <a:buChar char="•"/>
            </a:pPr>
            <a:r>
              <a:rPr lang="en-US" dirty="0"/>
              <a:t>Response provides multiple promise-based methods to access the body in various formats:</a:t>
            </a:r>
          </a:p>
          <a:p>
            <a:pPr marL="742950" lvl="1" indent="-285750">
              <a:buFont typeface="Arial" charset="0"/>
              <a:buChar char="•"/>
            </a:pPr>
            <a:r>
              <a:rPr lang="en-US" dirty="0" err="1"/>
              <a:t>response.text</a:t>
            </a:r>
            <a:r>
              <a:rPr lang="en-US" dirty="0"/>
              <a:t>() – read the response and return as text,</a:t>
            </a:r>
          </a:p>
          <a:p>
            <a:pPr marL="742950" lvl="1" indent="-285750">
              <a:buFont typeface="Arial" charset="0"/>
              <a:buChar char="•"/>
            </a:pPr>
            <a:r>
              <a:rPr lang="en-US" dirty="0" err="1"/>
              <a:t>response.json</a:t>
            </a:r>
            <a:r>
              <a:rPr lang="en-US" dirty="0"/>
              <a:t>() – parse the response as JSON,</a:t>
            </a:r>
          </a:p>
          <a:p>
            <a:pPr marL="742950" lvl="1" indent="-285750">
              <a:buFont typeface="Arial" charset="0"/>
              <a:buChar char="•"/>
            </a:pPr>
            <a:r>
              <a:rPr lang="en-US" dirty="0" err="1"/>
              <a:t>response.formData</a:t>
            </a:r>
            <a:r>
              <a:rPr lang="en-US" dirty="0"/>
              <a:t>() – return the response as </a:t>
            </a:r>
            <a:r>
              <a:rPr lang="en-US" dirty="0" err="1"/>
              <a:t>FormData</a:t>
            </a:r>
            <a:r>
              <a:rPr lang="en-US" dirty="0"/>
              <a:t> object (explained in the next chapter),</a:t>
            </a:r>
          </a:p>
          <a:p>
            <a:pPr marL="742950" lvl="1" indent="-285750">
              <a:buFont typeface="Arial" charset="0"/>
              <a:buChar char="•"/>
            </a:pPr>
            <a:r>
              <a:rPr lang="en-US" dirty="0" err="1"/>
              <a:t>response.blob</a:t>
            </a:r>
            <a:r>
              <a:rPr lang="en-US" dirty="0"/>
              <a:t>() – return the response as Blob (binary data with type),</a:t>
            </a:r>
          </a:p>
          <a:p>
            <a:pPr marL="742950" lvl="1" indent="-285750">
              <a:buFont typeface="Arial" charset="0"/>
              <a:buChar char="•"/>
            </a:pPr>
            <a:r>
              <a:rPr lang="en-US" dirty="0" err="1"/>
              <a:t>response.arrayBuffer</a:t>
            </a:r>
            <a:r>
              <a:rPr lang="en-US" dirty="0"/>
              <a:t>() – return the response as </a:t>
            </a:r>
            <a:r>
              <a:rPr lang="en-US" dirty="0" err="1"/>
              <a:t>ArrayBuffer</a:t>
            </a:r>
            <a:r>
              <a:rPr lang="en-US" dirty="0"/>
              <a:t> (low-level representation of binary data),</a:t>
            </a:r>
          </a:p>
          <a:p>
            <a:pPr marL="285750" indent="-285750">
              <a:buFont typeface="Arial" charset="0"/>
              <a:buChar char="•"/>
            </a:pPr>
            <a:r>
              <a:rPr lang="en-US" dirty="0"/>
              <a:t>additionally, </a:t>
            </a:r>
            <a:r>
              <a:rPr lang="en-US" dirty="0" err="1"/>
              <a:t>response.body</a:t>
            </a:r>
            <a:r>
              <a:rPr lang="en-US" dirty="0"/>
              <a:t> is a </a:t>
            </a:r>
            <a:r>
              <a:rPr lang="en-US" dirty="0" err="1"/>
              <a:t>ReadableStream</a:t>
            </a:r>
            <a:r>
              <a:rPr lang="en-US" dirty="0"/>
              <a:t> object, it allows you to read the body chunk-by-chunk.</a:t>
            </a:r>
          </a:p>
        </p:txBody>
      </p:sp>
    </p:spTree>
    <p:extLst>
      <p:ext uri="{BB962C8B-B14F-4D97-AF65-F5344CB8AC3E}">
        <p14:creationId xmlns:p14="http://schemas.microsoft.com/office/powerpoint/2010/main" val="355707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Response – Request Headers</a:t>
            </a:r>
          </a:p>
        </p:txBody>
      </p:sp>
      <p:sp>
        <p:nvSpPr>
          <p:cNvPr id="5" name="TextBox 4"/>
          <p:cNvSpPr txBox="1"/>
          <p:nvPr/>
        </p:nvSpPr>
        <p:spPr>
          <a:xfrm>
            <a:off x="467544" y="692696"/>
            <a:ext cx="8513216" cy="4524315"/>
          </a:xfrm>
          <a:prstGeom prst="rect">
            <a:avLst/>
          </a:prstGeom>
          <a:noFill/>
        </p:spPr>
        <p:txBody>
          <a:bodyPr wrap="square" rtlCol="0">
            <a:spAutoFit/>
          </a:bodyPr>
          <a:lstStyle/>
          <a:p>
            <a:pPr marL="285750" indent="-285750">
              <a:buFont typeface="Arial" charset="0"/>
              <a:buChar char="•"/>
            </a:pPr>
            <a:r>
              <a:rPr lang="en-US" b="1" dirty="0"/>
              <a:t>Response headers</a:t>
            </a:r>
          </a:p>
          <a:p>
            <a:pPr marL="285750" indent="-285750">
              <a:buFont typeface="Arial" charset="0"/>
              <a:buChar char="•"/>
            </a:pPr>
            <a:r>
              <a:rPr lang="en-US" dirty="0"/>
              <a:t>The response headers are available in a Map-like headers object in </a:t>
            </a:r>
            <a:r>
              <a:rPr lang="en-US" dirty="0" err="1"/>
              <a:t>response.headers</a:t>
            </a:r>
            <a:r>
              <a:rPr lang="en-US" dirty="0"/>
              <a:t>.</a:t>
            </a:r>
          </a:p>
          <a:p>
            <a:pPr marL="285750" indent="-285750">
              <a:buFont typeface="Arial" charset="0"/>
              <a:buChar char="•"/>
            </a:pPr>
            <a:r>
              <a:rPr lang="en-US" dirty="0"/>
              <a:t>It’s not exactly a Map, but it has similar methods to get individual headers by name or iterate over them:</a:t>
            </a:r>
          </a:p>
          <a:p>
            <a:pPr marL="285750" indent="-285750">
              <a:buFont typeface="Arial" charset="0"/>
              <a:buChar char="•"/>
            </a:pPr>
            <a:r>
              <a:rPr lang="en-US" dirty="0"/>
              <a:t>let response = await fetch('https://</a:t>
            </a:r>
            <a:r>
              <a:rPr lang="en-US" dirty="0" err="1"/>
              <a:t>api.github.com</a:t>
            </a:r>
            <a:r>
              <a:rPr lang="en-US" dirty="0"/>
              <a:t>/repos/</a:t>
            </a:r>
            <a:r>
              <a:rPr lang="en-US" dirty="0" err="1"/>
              <a:t>javascript</a:t>
            </a:r>
            <a:r>
              <a:rPr lang="en-US" dirty="0"/>
              <a:t>-tutorial/</a:t>
            </a:r>
            <a:r>
              <a:rPr lang="en-US" dirty="0" err="1"/>
              <a:t>en.javascript.info</a:t>
            </a:r>
            <a:r>
              <a:rPr lang="en-US" dirty="0"/>
              <a:t>/commits’); </a:t>
            </a:r>
          </a:p>
          <a:p>
            <a:pPr marL="285750" indent="-285750">
              <a:buFont typeface="Arial" charset="0"/>
              <a:buChar char="•"/>
            </a:pPr>
            <a:r>
              <a:rPr lang="en-US" dirty="0"/>
              <a:t>// get one header </a:t>
            </a:r>
          </a:p>
          <a:p>
            <a:pPr marL="285750" indent="-285750">
              <a:buFont typeface="Arial" charset="0"/>
              <a:buChar char="•"/>
            </a:pPr>
            <a:r>
              <a:rPr lang="en-US" dirty="0"/>
              <a:t>alert(</a:t>
            </a:r>
            <a:r>
              <a:rPr lang="en-US" dirty="0" err="1"/>
              <a:t>response.headers.get</a:t>
            </a:r>
            <a:r>
              <a:rPr lang="en-US" dirty="0"/>
              <a:t>('Content-Type')); </a:t>
            </a:r>
          </a:p>
          <a:p>
            <a:pPr marL="285750" indent="-285750">
              <a:buFont typeface="Arial" charset="0"/>
              <a:buChar char="•"/>
            </a:pPr>
            <a:r>
              <a:rPr lang="en-US" dirty="0"/>
              <a:t>// application/</a:t>
            </a:r>
            <a:r>
              <a:rPr lang="en-US" dirty="0" err="1"/>
              <a:t>json</a:t>
            </a:r>
            <a:r>
              <a:rPr lang="en-US" dirty="0"/>
              <a:t>; charset=utf-8 </a:t>
            </a:r>
          </a:p>
          <a:p>
            <a:pPr marL="285750" indent="-285750">
              <a:buFont typeface="Arial" charset="0"/>
              <a:buChar char="•"/>
            </a:pPr>
            <a:r>
              <a:rPr lang="en-US" dirty="0"/>
              <a:t>// iterate over all headers </a:t>
            </a:r>
          </a:p>
          <a:p>
            <a:pPr marL="285750" indent="-285750">
              <a:buFont typeface="Arial" charset="0"/>
              <a:buChar char="•"/>
            </a:pPr>
            <a:r>
              <a:rPr lang="en-US" dirty="0"/>
              <a:t>for (let [key, value] of </a:t>
            </a:r>
            <a:r>
              <a:rPr lang="en-US" dirty="0" err="1"/>
              <a:t>response.headers</a:t>
            </a:r>
            <a:r>
              <a:rPr lang="en-US" dirty="0"/>
              <a:t>) { alert(`${key} = ${value}`); }</a:t>
            </a:r>
          </a:p>
          <a:p>
            <a:pPr marL="285750" indent="-285750">
              <a:buFont typeface="Arial" charset="0"/>
              <a:buChar char="•"/>
            </a:pPr>
            <a:endParaRPr lang="en-US" b="1" dirty="0"/>
          </a:p>
          <a:p>
            <a:pPr marL="285750" indent="-285750">
              <a:buFont typeface="Arial" charset="0"/>
              <a:buChar char="•"/>
            </a:pPr>
            <a:r>
              <a:rPr lang="en-US" b="1" dirty="0"/>
              <a:t>Request headers</a:t>
            </a:r>
          </a:p>
          <a:p>
            <a:pPr marL="285750" indent="-285750">
              <a:buFont typeface="Arial" charset="0"/>
              <a:buChar char="•"/>
            </a:pPr>
            <a:r>
              <a:rPr lang="en-US" dirty="0"/>
              <a:t>To set a request header in fetch, we can use the headers option. It has an object with outgoing headers, like this:</a:t>
            </a:r>
          </a:p>
          <a:p>
            <a:pPr marL="285750" indent="-285750">
              <a:buFont typeface="Arial" charset="0"/>
              <a:buChar char="•"/>
            </a:pPr>
            <a:r>
              <a:rPr lang="en-US" dirty="0"/>
              <a:t>let response = fetch(</a:t>
            </a:r>
            <a:r>
              <a:rPr lang="en-US" dirty="0" err="1"/>
              <a:t>protectedUrl</a:t>
            </a:r>
            <a:r>
              <a:rPr lang="en-US" dirty="0"/>
              <a:t>, { headers: { Authentication: 'secret' } });</a:t>
            </a:r>
          </a:p>
        </p:txBody>
      </p:sp>
    </p:spTree>
    <p:extLst>
      <p:ext uri="{BB962C8B-B14F-4D97-AF65-F5344CB8AC3E}">
        <p14:creationId xmlns:p14="http://schemas.microsoft.com/office/powerpoint/2010/main" val="115693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POST Request</a:t>
            </a:r>
          </a:p>
        </p:txBody>
      </p:sp>
      <p:sp>
        <p:nvSpPr>
          <p:cNvPr id="5" name="TextBox 4"/>
          <p:cNvSpPr txBox="1"/>
          <p:nvPr/>
        </p:nvSpPr>
        <p:spPr>
          <a:xfrm>
            <a:off x="467544" y="692696"/>
            <a:ext cx="8513216" cy="2862322"/>
          </a:xfrm>
          <a:prstGeom prst="rect">
            <a:avLst/>
          </a:prstGeom>
          <a:noFill/>
        </p:spPr>
        <p:txBody>
          <a:bodyPr wrap="square" rtlCol="0">
            <a:spAutoFit/>
          </a:bodyPr>
          <a:lstStyle/>
          <a:p>
            <a:pPr marL="285750" indent="-285750">
              <a:buFont typeface="Arial" charset="0"/>
              <a:buChar char="•"/>
            </a:pPr>
            <a:r>
              <a:rPr lang="en-US" dirty="0"/>
              <a:t>To make a POST request, or a request with another method, we need to use fetch options:</a:t>
            </a:r>
          </a:p>
          <a:p>
            <a:pPr marL="285750" indent="-285750">
              <a:buFont typeface="Arial" charset="0"/>
              <a:buChar char="•"/>
            </a:pPr>
            <a:r>
              <a:rPr lang="en-US" dirty="0"/>
              <a:t>method – HTTP-method, e.g. POST,</a:t>
            </a:r>
          </a:p>
          <a:p>
            <a:pPr marL="285750" indent="-285750">
              <a:buFont typeface="Arial" charset="0"/>
              <a:buChar char="•"/>
            </a:pPr>
            <a:r>
              <a:rPr lang="en-US" dirty="0"/>
              <a:t>body – the request body, one of:</a:t>
            </a:r>
          </a:p>
          <a:p>
            <a:pPr marL="742950" lvl="1" indent="-285750">
              <a:buFont typeface="Arial" charset="0"/>
              <a:buChar char="•"/>
            </a:pPr>
            <a:r>
              <a:rPr lang="en-US" dirty="0"/>
              <a:t>a string (e.g. JSON-encoded),</a:t>
            </a:r>
          </a:p>
          <a:p>
            <a:pPr marL="742950" lvl="1" indent="-285750">
              <a:buFont typeface="Arial" charset="0"/>
              <a:buChar char="•"/>
            </a:pPr>
            <a:r>
              <a:rPr lang="en-US" dirty="0" err="1"/>
              <a:t>FormData</a:t>
            </a:r>
            <a:r>
              <a:rPr lang="en-US" dirty="0"/>
              <a:t> object, to submit the data as form/multipart,</a:t>
            </a:r>
          </a:p>
          <a:p>
            <a:pPr marL="742950" lvl="1" indent="-285750">
              <a:buFont typeface="Arial" charset="0"/>
              <a:buChar char="•"/>
            </a:pPr>
            <a:r>
              <a:rPr lang="en-US" dirty="0"/>
              <a:t>Blob/</a:t>
            </a:r>
            <a:r>
              <a:rPr lang="en-US" dirty="0" err="1"/>
              <a:t>BufferSource</a:t>
            </a:r>
            <a:r>
              <a:rPr lang="en-US" dirty="0"/>
              <a:t> to send binary data,</a:t>
            </a:r>
          </a:p>
          <a:p>
            <a:pPr marL="742950" lvl="1" indent="-285750">
              <a:buFont typeface="Arial" charset="0"/>
              <a:buChar char="•"/>
            </a:pPr>
            <a:r>
              <a:rPr lang="en-US" dirty="0" err="1"/>
              <a:t>URLSearchParams</a:t>
            </a:r>
            <a:r>
              <a:rPr lang="en-US" dirty="0"/>
              <a:t>, to submit the data in x-www-form-</a:t>
            </a:r>
            <a:r>
              <a:rPr lang="en-US" dirty="0" err="1"/>
              <a:t>urlencoded</a:t>
            </a:r>
            <a:r>
              <a:rPr lang="en-US" dirty="0"/>
              <a:t> encoding, rarely used.</a:t>
            </a:r>
          </a:p>
          <a:p>
            <a:pPr marL="285750" indent="-285750">
              <a:buFont typeface="Arial" charset="0"/>
              <a:buChar char="•"/>
            </a:pPr>
            <a:r>
              <a:rPr lang="en-US" dirty="0"/>
              <a:t>The JSON format is used most of the time.</a:t>
            </a:r>
          </a:p>
        </p:txBody>
      </p:sp>
      <p:sp>
        <p:nvSpPr>
          <p:cNvPr id="2" name="Rectangle 1">
            <a:extLst>
              <a:ext uri="{FF2B5EF4-FFF2-40B4-BE49-F238E27FC236}">
                <a16:creationId xmlns:a16="http://schemas.microsoft.com/office/drawing/2014/main" id="{3D048C9F-C1D4-5044-9B44-68C2FFBD3DD5}"/>
              </a:ext>
            </a:extLst>
          </p:cNvPr>
          <p:cNvSpPr/>
          <p:nvPr/>
        </p:nvSpPr>
        <p:spPr>
          <a:xfrm>
            <a:off x="1331640" y="3573016"/>
            <a:ext cx="6624736" cy="3108543"/>
          </a:xfrm>
          <a:prstGeom prst="rect">
            <a:avLst/>
          </a:prstGeom>
        </p:spPr>
        <p:txBody>
          <a:bodyPr wrap="square">
            <a:spAutoFit/>
          </a:bodyPr>
          <a:lstStyle/>
          <a:p>
            <a:r>
              <a:rPr lang="en-US" sz="1400" dirty="0">
                <a:latin typeface="Menlo" panose="020B0609030804020204" pitchFamily="49" charset="0"/>
              </a:rPr>
              <a:t>let </a:t>
            </a:r>
            <a:r>
              <a:rPr lang="en-US" sz="1400" dirty="0" err="1">
                <a:latin typeface="Menlo" panose="020B0609030804020204" pitchFamily="49" charset="0"/>
              </a:rPr>
              <a:t>todo</a:t>
            </a:r>
            <a:r>
              <a:rPr lang="en-US" sz="1400" dirty="0">
                <a:latin typeface="Menlo" panose="020B0609030804020204" pitchFamily="49" charset="0"/>
              </a:rPr>
              <a:t> = {</a:t>
            </a:r>
          </a:p>
          <a:p>
            <a:r>
              <a:rPr lang="en-US" sz="1400" dirty="0">
                <a:latin typeface="Menlo" panose="020B0609030804020204" pitchFamily="49" charset="0"/>
              </a:rPr>
              <a:t>title: 'foo',</a:t>
            </a:r>
          </a:p>
          <a:p>
            <a:r>
              <a:rPr lang="en-US" sz="1400" dirty="0">
                <a:latin typeface="Menlo" panose="020B0609030804020204" pitchFamily="49" charset="0"/>
              </a:rPr>
              <a:t>body: 'bar',</a:t>
            </a:r>
          </a:p>
          <a:p>
            <a:r>
              <a:rPr lang="en-US" sz="1400" dirty="0" err="1">
                <a:latin typeface="Menlo" panose="020B0609030804020204" pitchFamily="49" charset="0"/>
              </a:rPr>
              <a:t>userId</a:t>
            </a:r>
            <a:r>
              <a:rPr lang="en-US" sz="1400" dirty="0">
                <a:latin typeface="Menlo" panose="020B0609030804020204" pitchFamily="49" charset="0"/>
              </a:rPr>
              <a:t>: 1,</a:t>
            </a:r>
          </a:p>
          <a:p>
            <a:r>
              <a:rPr lang="en-US" sz="1400" dirty="0">
                <a:latin typeface="Menlo" panose="020B0609030804020204" pitchFamily="49" charset="0"/>
              </a:rPr>
              <a:t>}</a:t>
            </a:r>
          </a:p>
          <a:p>
            <a:r>
              <a:rPr lang="en-US" sz="1400" dirty="0">
                <a:latin typeface="Menlo" panose="020B0609030804020204" pitchFamily="49" charset="0"/>
              </a:rPr>
              <a:t>fetch('https://</a:t>
            </a:r>
            <a:r>
              <a:rPr lang="en-US" sz="1400" dirty="0" err="1">
                <a:latin typeface="Menlo" panose="020B0609030804020204" pitchFamily="49" charset="0"/>
              </a:rPr>
              <a:t>jsonplaceholder.typicode.com</a:t>
            </a:r>
            <a:r>
              <a:rPr lang="en-US" sz="1400" dirty="0">
                <a:latin typeface="Menlo" panose="020B0609030804020204" pitchFamily="49" charset="0"/>
              </a:rPr>
              <a:t>/posts', {</a:t>
            </a:r>
          </a:p>
          <a:p>
            <a:r>
              <a:rPr lang="en-US" sz="1400" dirty="0">
                <a:latin typeface="Menlo" panose="020B0609030804020204" pitchFamily="49" charset="0"/>
              </a:rPr>
              <a:t>method: 'POST',</a:t>
            </a:r>
          </a:p>
          <a:p>
            <a:r>
              <a:rPr lang="en-US" sz="1400" dirty="0">
                <a:latin typeface="Menlo" panose="020B0609030804020204" pitchFamily="49" charset="0"/>
              </a:rPr>
              <a:t>body: </a:t>
            </a:r>
            <a:r>
              <a:rPr lang="en-US" sz="1400" dirty="0" err="1">
                <a:latin typeface="Menlo" panose="020B0609030804020204" pitchFamily="49" charset="0"/>
              </a:rPr>
              <a:t>JSON.stringify</a:t>
            </a:r>
            <a:r>
              <a:rPr lang="en-US" sz="1400" dirty="0">
                <a:latin typeface="Menlo" panose="020B0609030804020204" pitchFamily="49" charset="0"/>
              </a:rPr>
              <a:t>(</a:t>
            </a:r>
            <a:r>
              <a:rPr lang="en-US" sz="1400" dirty="0" err="1">
                <a:latin typeface="Menlo" panose="020B0609030804020204" pitchFamily="49" charset="0"/>
              </a:rPr>
              <a:t>todo</a:t>
            </a:r>
            <a:r>
              <a:rPr lang="en-US" sz="1400" dirty="0">
                <a:latin typeface="Menlo" panose="020B0609030804020204" pitchFamily="49" charset="0"/>
              </a:rPr>
              <a:t>),</a:t>
            </a:r>
          </a:p>
          <a:p>
            <a:r>
              <a:rPr lang="en-US" sz="1400" dirty="0">
                <a:latin typeface="Menlo" panose="020B0609030804020204" pitchFamily="49" charset="0"/>
              </a:rPr>
              <a:t>headers: {</a:t>
            </a:r>
          </a:p>
          <a:p>
            <a:r>
              <a:rPr lang="en-US" sz="1400" dirty="0">
                <a:latin typeface="Menlo" panose="020B0609030804020204" pitchFamily="49" charset="0"/>
              </a:rPr>
              <a:t>'Content-type': 'application/</a:t>
            </a:r>
            <a:r>
              <a:rPr lang="en-US" sz="1400" dirty="0" err="1">
                <a:latin typeface="Menlo" panose="020B0609030804020204" pitchFamily="49" charset="0"/>
              </a:rPr>
              <a:t>json</a:t>
            </a:r>
            <a:r>
              <a:rPr lang="en-US" sz="1400" dirty="0">
                <a:latin typeface="Menlo" panose="020B0609030804020204" pitchFamily="49" charset="0"/>
              </a:rPr>
              <a:t>; charset=UTF-8',</a:t>
            </a:r>
          </a:p>
          <a:p>
            <a:r>
              <a:rPr lang="en-US" sz="1400" dirty="0">
                <a:latin typeface="Menlo" panose="020B0609030804020204" pitchFamily="49" charset="0"/>
              </a:rPr>
              <a:t>},</a:t>
            </a:r>
          </a:p>
          <a:p>
            <a:r>
              <a:rPr lang="en-US" sz="1400" dirty="0">
                <a:latin typeface="Menlo" panose="020B0609030804020204" pitchFamily="49" charset="0"/>
              </a:rPr>
              <a:t>})</a:t>
            </a:r>
          </a:p>
          <a:p>
            <a:r>
              <a:rPr lang="en-US" sz="1400" dirty="0">
                <a:latin typeface="Menlo" panose="020B0609030804020204" pitchFamily="49" charset="0"/>
              </a:rPr>
              <a:t>.then((response) =&gt; </a:t>
            </a:r>
            <a:r>
              <a:rPr lang="en-US" sz="1400" dirty="0" err="1">
                <a:latin typeface="Menlo" panose="020B0609030804020204" pitchFamily="49" charset="0"/>
              </a:rPr>
              <a:t>response.json</a:t>
            </a:r>
            <a:r>
              <a:rPr lang="en-US" sz="1400" dirty="0">
                <a:latin typeface="Menlo" panose="020B0609030804020204" pitchFamily="49" charset="0"/>
              </a:rPr>
              <a:t>())</a:t>
            </a:r>
          </a:p>
          <a:p>
            <a:r>
              <a:rPr lang="en-US" sz="1400" dirty="0">
                <a:latin typeface="Menlo" panose="020B0609030804020204" pitchFamily="49" charset="0"/>
              </a:rPr>
              <a:t>.then((</a:t>
            </a:r>
            <a:r>
              <a:rPr lang="en-US" sz="1400" dirty="0" err="1">
                <a:latin typeface="Menlo" panose="020B0609030804020204" pitchFamily="49" charset="0"/>
              </a:rPr>
              <a:t>json</a:t>
            </a:r>
            <a:r>
              <a:rPr lang="en-US" sz="1400" dirty="0">
                <a:latin typeface="Menlo" panose="020B0609030804020204" pitchFamily="49" charset="0"/>
              </a:rPr>
              <a:t>) =&gt; </a:t>
            </a:r>
            <a:r>
              <a:rPr lang="en-US" sz="1400" dirty="0" err="1">
                <a:latin typeface="Menlo" panose="020B0609030804020204" pitchFamily="49" charset="0"/>
              </a:rPr>
              <a:t>console.log</a:t>
            </a:r>
            <a:r>
              <a:rPr lang="en-US" sz="1400" dirty="0">
                <a:latin typeface="Menlo" panose="020B0609030804020204" pitchFamily="49" charset="0"/>
              </a:rPr>
              <a:t>(</a:t>
            </a:r>
            <a:r>
              <a:rPr lang="en-US" sz="1400" dirty="0" err="1">
                <a:latin typeface="Menlo" panose="020B0609030804020204" pitchFamily="49" charset="0"/>
              </a:rPr>
              <a:t>json</a:t>
            </a:r>
            <a:r>
              <a:rPr lang="en-US" sz="1400" dirty="0">
                <a:latin typeface="Menlo" panose="020B0609030804020204" pitchFamily="49" charset="0"/>
              </a:rPr>
              <a:t>));</a:t>
            </a:r>
            <a:endParaRPr lang="en-US" sz="1400" b="0" dirty="0">
              <a:effectLst/>
              <a:latin typeface="Menlo" panose="020B0609030804020204" pitchFamily="49" charset="0"/>
            </a:endParaRPr>
          </a:p>
        </p:txBody>
      </p:sp>
    </p:spTree>
    <p:extLst>
      <p:ext uri="{BB962C8B-B14F-4D97-AF65-F5344CB8AC3E}">
        <p14:creationId xmlns:p14="http://schemas.microsoft.com/office/powerpoint/2010/main" val="1794318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3068960"/>
            <a:ext cx="8820000" cy="728800"/>
          </a:xfrm>
        </p:spPr>
        <p:txBody>
          <a:bodyPr/>
          <a:lstStyle/>
          <a:p>
            <a:pPr marL="0" indent="0" algn="ctr">
              <a:buNone/>
            </a:pPr>
            <a:r>
              <a:rPr lang="en-IN" sz="4000" b="1" dirty="0"/>
              <a:t>THANK YOU</a:t>
            </a:r>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15462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dirty="0"/>
              <a:t>You can declare a variable in three ways:</a:t>
            </a:r>
          </a:p>
          <a:p>
            <a:r>
              <a:rPr lang="en-IN" dirty="0"/>
              <a:t>With the keyword var. For example, </a:t>
            </a:r>
            <a:r>
              <a:rPr lang="en-IN" dirty="0" err="1"/>
              <a:t>var</a:t>
            </a:r>
            <a:r>
              <a:rPr lang="en-IN" dirty="0"/>
              <a:t> x = 42. This syntax can be used to declare both local and global variables.</a:t>
            </a:r>
          </a:p>
          <a:p>
            <a:r>
              <a:rPr lang="en-IN" dirty="0"/>
              <a:t>By simply assigning it a value. For example, x = 42. This always declares a global variable, if it is declared outside of any function. It generates a strict JavaScript warning. You shouldn't use this variant.</a:t>
            </a:r>
          </a:p>
          <a:p>
            <a:r>
              <a:rPr lang="en-IN" dirty="0"/>
              <a:t>With the keyword let. For example, let y = 13. This syntax can be used to declare a block-scope local variable. </a:t>
            </a:r>
          </a:p>
        </p:txBody>
      </p:sp>
      <p:sp>
        <p:nvSpPr>
          <p:cNvPr id="3" name="Title 2"/>
          <p:cNvSpPr>
            <a:spLocks noGrp="1"/>
          </p:cNvSpPr>
          <p:nvPr>
            <p:ph type="title"/>
          </p:nvPr>
        </p:nvSpPr>
        <p:spPr/>
        <p:txBody>
          <a:bodyPr/>
          <a:lstStyle/>
          <a:p>
            <a:r>
              <a:rPr lang="en-IN" dirty="0"/>
              <a:t>Declare Variables</a:t>
            </a:r>
          </a:p>
        </p:txBody>
      </p:sp>
    </p:spTree>
    <p:extLst>
      <p:ext uri="{BB962C8B-B14F-4D97-AF65-F5344CB8AC3E}">
        <p14:creationId xmlns:p14="http://schemas.microsoft.com/office/powerpoint/2010/main" val="350333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 variable declared using the </a:t>
            </a:r>
            <a:r>
              <a:rPr lang="en-IN" dirty="0" err="1"/>
              <a:t>var</a:t>
            </a:r>
            <a:r>
              <a:rPr lang="en-IN" dirty="0"/>
              <a:t> or let statement with no assigned value specified has the value of undefined.</a:t>
            </a:r>
          </a:p>
          <a:p>
            <a:r>
              <a:rPr lang="en-IN" dirty="0"/>
              <a:t>An attempt to access an undeclared variable will result in a </a:t>
            </a:r>
            <a:r>
              <a:rPr lang="en-IN" dirty="0" err="1"/>
              <a:t>ReferenceError</a:t>
            </a:r>
            <a:r>
              <a:rPr lang="en-IN" dirty="0"/>
              <a:t> exception being thrown: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3" name="Title 2"/>
          <p:cNvSpPr>
            <a:spLocks noGrp="1"/>
          </p:cNvSpPr>
          <p:nvPr>
            <p:ph type="title"/>
          </p:nvPr>
        </p:nvSpPr>
        <p:spPr/>
        <p:txBody>
          <a:bodyPr/>
          <a:lstStyle/>
          <a:p>
            <a:r>
              <a:rPr lang="en-IN" dirty="0"/>
              <a:t>Evaluate Variables</a:t>
            </a:r>
          </a:p>
        </p:txBody>
      </p:sp>
      <p:sp>
        <p:nvSpPr>
          <p:cNvPr id="4" name="AutoShape 3"/>
          <p:cNvSpPr>
            <a:spLocks noChangeArrowheads="1"/>
          </p:cNvSpPr>
          <p:nvPr/>
        </p:nvSpPr>
        <p:spPr bwMode="auto">
          <a:xfrm>
            <a:off x="525148" y="2189860"/>
            <a:ext cx="8136904" cy="2685336"/>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indent="-114300"/>
            <a:r>
              <a:rPr lang="en-IN" dirty="0" err="1"/>
              <a:t>var</a:t>
            </a:r>
            <a:r>
              <a:rPr lang="en-IN" dirty="0"/>
              <a:t> a;</a:t>
            </a:r>
          </a:p>
          <a:p>
            <a:pPr indent="-114300"/>
            <a:r>
              <a:rPr lang="en-IN" dirty="0" err="1"/>
              <a:t>console.log</a:t>
            </a:r>
            <a:r>
              <a:rPr lang="en-IN" dirty="0"/>
              <a:t>('The value of a is ' + a); // The value of a is undefined</a:t>
            </a:r>
          </a:p>
          <a:p>
            <a:pPr indent="-114300"/>
            <a:r>
              <a:rPr lang="en-IN" dirty="0" err="1"/>
              <a:t>console.log</a:t>
            </a:r>
            <a:r>
              <a:rPr lang="en-IN" dirty="0"/>
              <a:t>('The value of b is ' + b); // The value of b is undefined</a:t>
            </a:r>
          </a:p>
          <a:p>
            <a:pPr indent="-114300"/>
            <a:r>
              <a:rPr lang="en-IN" dirty="0" err="1"/>
              <a:t>var</a:t>
            </a:r>
            <a:r>
              <a:rPr lang="en-IN" dirty="0"/>
              <a:t> b;</a:t>
            </a:r>
          </a:p>
          <a:p>
            <a:pPr indent="-114300"/>
            <a:r>
              <a:rPr lang="en-IN" dirty="0" err="1"/>
              <a:t>console.log</a:t>
            </a:r>
            <a:r>
              <a:rPr lang="en-IN" dirty="0"/>
              <a:t>('The value of c is ' + c); // Uncaught </a:t>
            </a:r>
            <a:r>
              <a:rPr lang="en-IN" dirty="0" err="1"/>
              <a:t>ReferenceError</a:t>
            </a:r>
            <a:r>
              <a:rPr lang="en-IN" dirty="0"/>
              <a:t>: c is not defined</a:t>
            </a:r>
          </a:p>
          <a:p>
            <a:pPr indent="-114300"/>
            <a:r>
              <a:rPr lang="en-IN" dirty="0"/>
              <a:t>let x;</a:t>
            </a:r>
          </a:p>
          <a:p>
            <a:pPr indent="-114300"/>
            <a:r>
              <a:rPr lang="en-IN" dirty="0" err="1"/>
              <a:t>console.log</a:t>
            </a:r>
            <a:r>
              <a:rPr lang="en-IN" dirty="0"/>
              <a:t>('The value of x is ' + x); // The value of x is undefined</a:t>
            </a:r>
          </a:p>
          <a:p>
            <a:pPr indent="-114300"/>
            <a:r>
              <a:rPr lang="en-IN" dirty="0" err="1"/>
              <a:t>console.log</a:t>
            </a:r>
            <a:r>
              <a:rPr lang="en-IN" dirty="0"/>
              <a:t>('The value of y is ' + y); // Uncaught </a:t>
            </a:r>
            <a:r>
              <a:rPr lang="en-IN" dirty="0" err="1"/>
              <a:t>ReferenceError</a:t>
            </a:r>
            <a:r>
              <a:rPr lang="en-IN" dirty="0"/>
              <a:t>: y is not defined</a:t>
            </a:r>
          </a:p>
          <a:p>
            <a:pPr indent="-114300"/>
            <a:r>
              <a:rPr lang="en-IN" dirty="0"/>
              <a:t>let y;</a:t>
            </a:r>
          </a:p>
        </p:txBody>
      </p:sp>
    </p:spTree>
    <p:extLst>
      <p:ext uri="{BB962C8B-B14F-4D97-AF65-F5344CB8AC3E}">
        <p14:creationId xmlns:p14="http://schemas.microsoft.com/office/powerpoint/2010/main" val="45129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2280" y="720781"/>
            <a:ext cx="8820000" cy="5481328"/>
          </a:xfrm>
        </p:spPr>
        <p:txBody>
          <a:bodyPr/>
          <a:lstStyle/>
          <a:p>
            <a:r>
              <a:rPr lang="en-US" dirty="0"/>
              <a:t>You can use undefined to determine whether a variable has a value.</a:t>
            </a:r>
          </a:p>
          <a:p>
            <a:endParaRPr lang="en-US" dirty="0"/>
          </a:p>
          <a:p>
            <a:endParaRPr lang="en-US" dirty="0"/>
          </a:p>
          <a:p>
            <a:endParaRPr lang="en-US" dirty="0"/>
          </a:p>
          <a:p>
            <a:endParaRPr lang="en-US" dirty="0"/>
          </a:p>
          <a:p>
            <a:endParaRPr lang="en-US" dirty="0"/>
          </a:p>
          <a:p>
            <a:endParaRPr lang="en-US" dirty="0"/>
          </a:p>
          <a:p>
            <a:r>
              <a:rPr lang="en-US" dirty="0"/>
              <a:t>The undefined value behaves as false when used in a </a:t>
            </a:r>
            <a:r>
              <a:rPr lang="en-US" dirty="0" err="1"/>
              <a:t>boolean</a:t>
            </a:r>
            <a:r>
              <a:rPr lang="en-US" dirty="0"/>
              <a:t> context. </a:t>
            </a:r>
          </a:p>
          <a:p>
            <a:endParaRPr lang="en-US" dirty="0"/>
          </a:p>
          <a:p>
            <a:endParaRPr lang="en-US" dirty="0"/>
          </a:p>
          <a:p>
            <a:r>
              <a:rPr lang="en-US" dirty="0"/>
              <a:t>The undefined value converts to </a:t>
            </a:r>
            <a:r>
              <a:rPr lang="en-US" dirty="0" err="1"/>
              <a:t>NaN</a:t>
            </a:r>
            <a:r>
              <a:rPr lang="en-US" dirty="0"/>
              <a:t> when used in numeric context.</a:t>
            </a:r>
          </a:p>
          <a:p>
            <a:endParaRPr lang="en-US" dirty="0"/>
          </a:p>
          <a:p>
            <a:endParaRPr lang="en-US" dirty="0"/>
          </a:p>
          <a:p>
            <a:r>
              <a:rPr lang="en-US" dirty="0"/>
              <a:t>When you evaluate a null variable, the null value behaves as 0 in numeric contexts and as false in </a:t>
            </a:r>
            <a:r>
              <a:rPr lang="en-US" dirty="0" err="1"/>
              <a:t>boolean</a:t>
            </a:r>
            <a:r>
              <a:rPr lang="en-US" dirty="0"/>
              <a:t> contexts</a:t>
            </a:r>
          </a:p>
        </p:txBody>
      </p:sp>
      <p:sp>
        <p:nvSpPr>
          <p:cNvPr id="3" name="Title 2"/>
          <p:cNvSpPr>
            <a:spLocks noGrp="1"/>
          </p:cNvSpPr>
          <p:nvPr>
            <p:ph type="title"/>
          </p:nvPr>
        </p:nvSpPr>
        <p:spPr/>
        <p:txBody>
          <a:bodyPr/>
          <a:lstStyle/>
          <a:p>
            <a:r>
              <a:rPr lang="en-IN" dirty="0"/>
              <a:t>undefined</a:t>
            </a:r>
          </a:p>
        </p:txBody>
      </p:sp>
      <p:sp>
        <p:nvSpPr>
          <p:cNvPr id="7" name="AutoShape 3"/>
          <p:cNvSpPr>
            <a:spLocks noChangeArrowheads="1"/>
          </p:cNvSpPr>
          <p:nvPr/>
        </p:nvSpPr>
        <p:spPr bwMode="auto">
          <a:xfrm>
            <a:off x="1979712" y="1138146"/>
            <a:ext cx="3312368" cy="1822192"/>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indent="-114300"/>
            <a:r>
              <a:rPr lang="en-US" dirty="0" err="1"/>
              <a:t>var</a:t>
            </a:r>
            <a:r>
              <a:rPr lang="en-US" dirty="0"/>
              <a:t> input;</a:t>
            </a:r>
          </a:p>
          <a:p>
            <a:pPr indent="-114300"/>
            <a:r>
              <a:rPr lang="en-US" dirty="0"/>
              <a:t>if (input === undefined) {</a:t>
            </a:r>
          </a:p>
          <a:p>
            <a:pPr indent="-114300"/>
            <a:r>
              <a:rPr lang="en-US" dirty="0"/>
              <a:t>  </a:t>
            </a:r>
            <a:r>
              <a:rPr lang="en-US" dirty="0" err="1"/>
              <a:t>doThis</a:t>
            </a:r>
            <a:r>
              <a:rPr lang="en-US" dirty="0"/>
              <a:t>();</a:t>
            </a:r>
          </a:p>
          <a:p>
            <a:pPr indent="-114300"/>
            <a:r>
              <a:rPr lang="en-US" dirty="0"/>
              <a:t>} else {</a:t>
            </a:r>
          </a:p>
          <a:p>
            <a:pPr indent="-114300"/>
            <a:r>
              <a:rPr lang="en-US" dirty="0"/>
              <a:t>  </a:t>
            </a:r>
            <a:r>
              <a:rPr lang="en-US" dirty="0" err="1"/>
              <a:t>doThat</a:t>
            </a:r>
            <a:r>
              <a:rPr lang="en-US" dirty="0"/>
              <a:t>();</a:t>
            </a:r>
          </a:p>
          <a:p>
            <a:pPr indent="-114300"/>
            <a:r>
              <a:rPr lang="en-US" dirty="0"/>
              <a:t>}</a:t>
            </a:r>
          </a:p>
        </p:txBody>
      </p:sp>
      <p:sp>
        <p:nvSpPr>
          <p:cNvPr id="8" name="AutoShape 3"/>
          <p:cNvSpPr>
            <a:spLocks noChangeArrowheads="1"/>
          </p:cNvSpPr>
          <p:nvPr/>
        </p:nvSpPr>
        <p:spPr bwMode="auto">
          <a:xfrm>
            <a:off x="1979712" y="3417189"/>
            <a:ext cx="3312368" cy="671334"/>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err="1"/>
              <a:t>var</a:t>
            </a:r>
            <a:r>
              <a:rPr lang="en-US" dirty="0"/>
              <a:t> </a:t>
            </a:r>
            <a:r>
              <a:rPr lang="en-US" dirty="0" err="1"/>
              <a:t>myArray</a:t>
            </a:r>
            <a:r>
              <a:rPr lang="en-US" dirty="0"/>
              <a:t> = [];</a:t>
            </a:r>
          </a:p>
          <a:p>
            <a:r>
              <a:rPr lang="en-US" dirty="0"/>
              <a:t>if (!</a:t>
            </a:r>
            <a:r>
              <a:rPr lang="en-US" dirty="0" err="1"/>
              <a:t>myArray</a:t>
            </a:r>
            <a:r>
              <a:rPr lang="en-US" dirty="0"/>
              <a:t>[0]) </a:t>
            </a:r>
            <a:r>
              <a:rPr lang="en-US" dirty="0" err="1"/>
              <a:t>myFunction</a:t>
            </a:r>
            <a:r>
              <a:rPr lang="en-US" dirty="0"/>
              <a:t>();</a:t>
            </a:r>
            <a:endParaRPr lang="en-IN" dirty="0"/>
          </a:p>
        </p:txBody>
      </p:sp>
      <p:sp>
        <p:nvSpPr>
          <p:cNvPr id="9" name="AutoShape 3"/>
          <p:cNvSpPr>
            <a:spLocks noChangeArrowheads="1"/>
          </p:cNvSpPr>
          <p:nvPr/>
        </p:nvSpPr>
        <p:spPr bwMode="auto">
          <a:xfrm>
            <a:off x="1979712" y="4401418"/>
            <a:ext cx="3312368" cy="671334"/>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err="1"/>
              <a:t>var</a:t>
            </a:r>
            <a:r>
              <a:rPr lang="en-US" dirty="0"/>
              <a:t> a;</a:t>
            </a:r>
          </a:p>
          <a:p>
            <a:r>
              <a:rPr lang="en-US" dirty="0"/>
              <a:t>a + 2;  // Evaluates to </a:t>
            </a:r>
            <a:r>
              <a:rPr lang="en-US" dirty="0" err="1"/>
              <a:t>NaN</a:t>
            </a:r>
            <a:endParaRPr lang="en-US" dirty="0"/>
          </a:p>
        </p:txBody>
      </p:sp>
      <p:sp>
        <p:nvSpPr>
          <p:cNvPr id="10" name="AutoShape 3"/>
          <p:cNvSpPr>
            <a:spLocks noChangeArrowheads="1"/>
          </p:cNvSpPr>
          <p:nvPr/>
        </p:nvSpPr>
        <p:spPr bwMode="auto">
          <a:xfrm>
            <a:off x="1979712" y="5709994"/>
            <a:ext cx="4824536" cy="671334"/>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err="1"/>
              <a:t>var</a:t>
            </a:r>
            <a:r>
              <a:rPr lang="en-US" dirty="0"/>
              <a:t> n = null;</a:t>
            </a:r>
          </a:p>
          <a:p>
            <a:r>
              <a:rPr lang="en-US" dirty="0" err="1"/>
              <a:t>console.log</a:t>
            </a:r>
            <a:r>
              <a:rPr lang="en-US" dirty="0"/>
              <a:t>(n * 32); // Will log 0 to the console</a:t>
            </a:r>
          </a:p>
        </p:txBody>
      </p:sp>
    </p:spTree>
    <p:extLst>
      <p:ext uri="{BB962C8B-B14F-4D97-AF65-F5344CB8AC3E}">
        <p14:creationId xmlns:p14="http://schemas.microsoft.com/office/powerpoint/2010/main" val="1835920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you declare a variable outside of any function, it is called a </a:t>
            </a:r>
            <a:r>
              <a:rPr lang="en-US" i="1" dirty="0"/>
              <a:t>global</a:t>
            </a:r>
            <a:r>
              <a:rPr lang="en-US" dirty="0"/>
              <a:t> variable, because it is available to any other code in the current document. </a:t>
            </a:r>
          </a:p>
          <a:p>
            <a:r>
              <a:rPr lang="en-US" dirty="0"/>
              <a:t>When you declare a variable within a function, it is called a </a:t>
            </a:r>
            <a:r>
              <a:rPr lang="en-US" i="1" dirty="0"/>
              <a:t>local</a:t>
            </a:r>
            <a:r>
              <a:rPr lang="en-US" dirty="0"/>
              <a:t> variable, because it is available only within that function.</a:t>
            </a:r>
          </a:p>
          <a:p>
            <a:r>
              <a:rPr lang="en-US" dirty="0"/>
              <a:t>JavaScript before ECMAScript 2015 does not have block statement scope; rather, a variable declared within a block is local to the function (or global scope) that the block resides within. </a:t>
            </a:r>
          </a:p>
          <a:p>
            <a:endParaRPr lang="en-US" dirty="0"/>
          </a:p>
          <a:p>
            <a:endParaRPr lang="en-US" dirty="0"/>
          </a:p>
          <a:p>
            <a:endParaRPr lang="en-US" dirty="0"/>
          </a:p>
          <a:p>
            <a:endParaRPr lang="en-US" dirty="0"/>
          </a:p>
          <a:p>
            <a:r>
              <a:rPr lang="en-US" dirty="0"/>
              <a:t>This behavior changes, when using the let declaration introduced in ECMAScript 2015.</a:t>
            </a:r>
          </a:p>
        </p:txBody>
      </p:sp>
      <p:sp>
        <p:nvSpPr>
          <p:cNvPr id="3" name="Title 2"/>
          <p:cNvSpPr>
            <a:spLocks noGrp="1"/>
          </p:cNvSpPr>
          <p:nvPr>
            <p:ph type="title"/>
          </p:nvPr>
        </p:nvSpPr>
        <p:spPr/>
        <p:txBody>
          <a:bodyPr/>
          <a:lstStyle/>
          <a:p>
            <a:r>
              <a:rPr lang="en-IN" dirty="0"/>
              <a:t>Variables Scope</a:t>
            </a:r>
          </a:p>
        </p:txBody>
      </p:sp>
      <p:sp>
        <p:nvSpPr>
          <p:cNvPr id="4" name="AutoShape 3"/>
          <p:cNvSpPr>
            <a:spLocks noChangeArrowheads="1"/>
          </p:cNvSpPr>
          <p:nvPr/>
        </p:nvSpPr>
        <p:spPr bwMode="auto">
          <a:xfrm>
            <a:off x="2555776" y="2909146"/>
            <a:ext cx="3312368" cy="1246763"/>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t>if (true) {</a:t>
            </a:r>
          </a:p>
          <a:p>
            <a:r>
              <a:rPr lang="en-US" dirty="0"/>
              <a:t>  </a:t>
            </a:r>
            <a:r>
              <a:rPr lang="en-US" dirty="0" err="1"/>
              <a:t>var</a:t>
            </a:r>
            <a:r>
              <a:rPr lang="en-US" dirty="0"/>
              <a:t> x = 5;</a:t>
            </a:r>
          </a:p>
          <a:p>
            <a:r>
              <a:rPr lang="en-US" dirty="0"/>
              <a:t>}</a:t>
            </a:r>
          </a:p>
          <a:p>
            <a:r>
              <a:rPr lang="en-US" dirty="0" err="1"/>
              <a:t>console.log</a:t>
            </a:r>
            <a:r>
              <a:rPr lang="en-US" dirty="0"/>
              <a:t>(x);  // x is 5</a:t>
            </a:r>
          </a:p>
        </p:txBody>
      </p:sp>
      <p:sp>
        <p:nvSpPr>
          <p:cNvPr id="5" name="AutoShape 3"/>
          <p:cNvSpPr>
            <a:spLocks noChangeArrowheads="1"/>
          </p:cNvSpPr>
          <p:nvPr/>
        </p:nvSpPr>
        <p:spPr bwMode="auto">
          <a:xfrm>
            <a:off x="2555776" y="4630577"/>
            <a:ext cx="3312368" cy="1534478"/>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t>if (true) {</a:t>
            </a:r>
          </a:p>
          <a:p>
            <a:r>
              <a:rPr lang="en-US" dirty="0"/>
              <a:t>  let y = 5;</a:t>
            </a:r>
          </a:p>
          <a:p>
            <a:r>
              <a:rPr lang="en-US" dirty="0"/>
              <a:t>}</a:t>
            </a:r>
          </a:p>
          <a:p>
            <a:r>
              <a:rPr lang="en-US" dirty="0" err="1"/>
              <a:t>console.log</a:t>
            </a:r>
            <a:r>
              <a:rPr lang="en-US" dirty="0"/>
              <a:t>(y);  // </a:t>
            </a:r>
            <a:r>
              <a:rPr lang="en-US" dirty="0" err="1"/>
              <a:t>ReferenceError</a:t>
            </a:r>
            <a:r>
              <a:rPr lang="en-US" dirty="0"/>
              <a:t>: y is not defined</a:t>
            </a:r>
            <a:endParaRPr lang="en-IN" dirty="0"/>
          </a:p>
        </p:txBody>
      </p:sp>
    </p:spTree>
    <p:extLst>
      <p:ext uri="{BB962C8B-B14F-4D97-AF65-F5344CB8AC3E}">
        <p14:creationId xmlns:p14="http://schemas.microsoft.com/office/powerpoint/2010/main" val="2014972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697868"/>
            <a:ext cx="8820000" cy="5265056"/>
          </a:xfrm>
        </p:spPr>
        <p:txBody>
          <a:bodyPr/>
          <a:lstStyle/>
          <a:p>
            <a:r>
              <a:rPr lang="en-US" dirty="0"/>
              <a:t>variables in JavaScript can refer to a variable declared later, without getting an exception. This concept is known as </a:t>
            </a:r>
            <a:r>
              <a:rPr lang="en-US" b="1" dirty="0"/>
              <a:t>hoisting</a:t>
            </a:r>
            <a:r>
              <a:rPr lang="en-US" dirty="0"/>
              <a:t>; variables in JavaScript are in a sense "hoisted" or lifted to the top of the function or statement. </a:t>
            </a:r>
          </a:p>
          <a:p>
            <a:r>
              <a:rPr lang="en-US" dirty="0"/>
              <a:t>However, variables that are hoisted will return a value of undefined. So even if you declare and initialize after you use or refer to this variable, it will still return undefined.</a:t>
            </a:r>
          </a:p>
          <a:p>
            <a:r>
              <a:rPr lang="en-US" dirty="0"/>
              <a:t>let (</a:t>
            </a:r>
            <a:r>
              <a:rPr lang="en-US" dirty="0" err="1"/>
              <a:t>const</a:t>
            </a:r>
            <a:r>
              <a:rPr lang="en-US" dirty="0"/>
              <a:t>) </a:t>
            </a:r>
            <a:r>
              <a:rPr lang="en-US" b="1" dirty="0"/>
              <a:t>will not hoist</a:t>
            </a:r>
            <a:r>
              <a:rPr lang="en-US" dirty="0"/>
              <a:t> the variable to the top of the block</a:t>
            </a:r>
          </a:p>
        </p:txBody>
      </p:sp>
      <p:sp>
        <p:nvSpPr>
          <p:cNvPr id="3" name="Title 2"/>
          <p:cNvSpPr>
            <a:spLocks noGrp="1"/>
          </p:cNvSpPr>
          <p:nvPr>
            <p:ph type="title"/>
          </p:nvPr>
        </p:nvSpPr>
        <p:spPr/>
        <p:txBody>
          <a:bodyPr/>
          <a:lstStyle/>
          <a:p>
            <a:r>
              <a:rPr lang="en-IN" dirty="0"/>
              <a:t>Variables Hoisting</a:t>
            </a:r>
          </a:p>
        </p:txBody>
      </p:sp>
      <p:sp>
        <p:nvSpPr>
          <p:cNvPr id="4" name="AutoShape 3"/>
          <p:cNvSpPr>
            <a:spLocks noChangeArrowheads="1"/>
          </p:cNvSpPr>
          <p:nvPr/>
        </p:nvSpPr>
        <p:spPr bwMode="auto">
          <a:xfrm>
            <a:off x="1245228" y="2647369"/>
            <a:ext cx="6696744" cy="3548479"/>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t> /* Example 1*/</a:t>
            </a:r>
          </a:p>
          <a:p>
            <a:r>
              <a:rPr lang="en-US" dirty="0" err="1"/>
              <a:t>console.log</a:t>
            </a:r>
            <a:r>
              <a:rPr lang="en-US" dirty="0"/>
              <a:t>(x === undefined); // true</a:t>
            </a:r>
          </a:p>
          <a:p>
            <a:r>
              <a:rPr lang="da-DK" dirty="0"/>
              <a:t>var x = 3;</a:t>
            </a:r>
          </a:p>
          <a:p>
            <a:endParaRPr lang="en-US" dirty="0"/>
          </a:p>
          <a:p>
            <a:r>
              <a:rPr lang="en-US" dirty="0"/>
              <a:t>/*Example 2</a:t>
            </a:r>
            <a:r>
              <a:rPr lang="bg-BG" dirty="0"/>
              <a:t>*/</a:t>
            </a:r>
          </a:p>
          <a:p>
            <a:r>
              <a:rPr lang="en-US" dirty="0"/>
              <a:t>// will return a value of undefined</a:t>
            </a:r>
          </a:p>
          <a:p>
            <a:r>
              <a:rPr lang="en-US" dirty="0" err="1"/>
              <a:t>var</a:t>
            </a:r>
            <a:r>
              <a:rPr lang="en-US" dirty="0"/>
              <a:t> </a:t>
            </a:r>
            <a:r>
              <a:rPr lang="en-US" dirty="0" err="1"/>
              <a:t>myvar</a:t>
            </a:r>
            <a:r>
              <a:rPr lang="en-US" dirty="0"/>
              <a:t> = 'my value';</a:t>
            </a:r>
          </a:p>
          <a:p>
            <a:r>
              <a:rPr lang="en-US" dirty="0"/>
              <a:t> </a:t>
            </a:r>
          </a:p>
          <a:p>
            <a:r>
              <a:rPr lang="en-US" dirty="0"/>
              <a:t>(function() {</a:t>
            </a:r>
          </a:p>
          <a:p>
            <a:r>
              <a:rPr lang="en-US" dirty="0"/>
              <a:t>  </a:t>
            </a:r>
            <a:r>
              <a:rPr lang="en-US" dirty="0" err="1"/>
              <a:t>console.log</a:t>
            </a:r>
            <a:r>
              <a:rPr lang="en-US" dirty="0"/>
              <a:t>(</a:t>
            </a:r>
            <a:r>
              <a:rPr lang="en-US" dirty="0" err="1"/>
              <a:t>myvar</a:t>
            </a:r>
            <a:r>
              <a:rPr lang="en-US" dirty="0"/>
              <a:t>); // undefined</a:t>
            </a:r>
          </a:p>
          <a:p>
            <a:r>
              <a:rPr lang="en-US" dirty="0"/>
              <a:t>  </a:t>
            </a:r>
            <a:r>
              <a:rPr lang="en-US" dirty="0" err="1"/>
              <a:t>var</a:t>
            </a:r>
            <a:r>
              <a:rPr lang="en-US" dirty="0"/>
              <a:t> </a:t>
            </a:r>
            <a:r>
              <a:rPr lang="en-US" dirty="0" err="1"/>
              <a:t>myvar</a:t>
            </a:r>
            <a:r>
              <a:rPr lang="en-US" dirty="0"/>
              <a:t> = 'local value';</a:t>
            </a:r>
          </a:p>
          <a:p>
            <a:r>
              <a:rPr lang="is-IS" dirty="0"/>
              <a:t>})();</a:t>
            </a:r>
            <a:endParaRPr lang="en-US" dirty="0"/>
          </a:p>
        </p:txBody>
      </p:sp>
    </p:spTree>
    <p:extLst>
      <p:ext uri="{BB962C8B-B14F-4D97-AF65-F5344CB8AC3E}">
        <p14:creationId xmlns:p14="http://schemas.microsoft.com/office/powerpoint/2010/main" val="151040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697868"/>
            <a:ext cx="8820000" cy="5265056"/>
          </a:xfrm>
        </p:spPr>
        <p:txBody>
          <a:bodyPr/>
          <a:lstStyle/>
          <a:p>
            <a:r>
              <a:rPr lang="en-US" dirty="0"/>
              <a:t>For functions, only the function declaration gets hoisted to the top and not the function expression.</a:t>
            </a:r>
          </a:p>
        </p:txBody>
      </p:sp>
      <p:sp>
        <p:nvSpPr>
          <p:cNvPr id="3" name="Title 2"/>
          <p:cNvSpPr>
            <a:spLocks noGrp="1"/>
          </p:cNvSpPr>
          <p:nvPr>
            <p:ph type="title"/>
          </p:nvPr>
        </p:nvSpPr>
        <p:spPr/>
        <p:txBody>
          <a:bodyPr/>
          <a:lstStyle/>
          <a:p>
            <a:r>
              <a:rPr lang="en-IN" dirty="0"/>
              <a:t>Function Hoisting</a:t>
            </a:r>
          </a:p>
        </p:txBody>
      </p:sp>
      <p:sp>
        <p:nvSpPr>
          <p:cNvPr id="4" name="AutoShape 3"/>
          <p:cNvSpPr>
            <a:spLocks noChangeArrowheads="1"/>
          </p:cNvSpPr>
          <p:nvPr/>
        </p:nvSpPr>
        <p:spPr bwMode="auto">
          <a:xfrm>
            <a:off x="1245228" y="1484784"/>
            <a:ext cx="6696744" cy="4699337"/>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t>/* Function declaration */</a:t>
            </a:r>
          </a:p>
          <a:p>
            <a:endParaRPr lang="en-US" dirty="0"/>
          </a:p>
          <a:p>
            <a:r>
              <a:rPr lang="en-US" dirty="0"/>
              <a:t>foo(); // "bar"</a:t>
            </a:r>
          </a:p>
          <a:p>
            <a:endParaRPr lang="en-US" dirty="0"/>
          </a:p>
          <a:p>
            <a:r>
              <a:rPr lang="en-US" dirty="0"/>
              <a:t>function foo() {</a:t>
            </a:r>
          </a:p>
          <a:p>
            <a:r>
              <a:rPr lang="en-US" dirty="0"/>
              <a:t>  </a:t>
            </a:r>
            <a:r>
              <a:rPr lang="en-US" dirty="0" err="1"/>
              <a:t>console.log</a:t>
            </a:r>
            <a:r>
              <a:rPr lang="en-US" dirty="0"/>
              <a:t>('bar');</a:t>
            </a:r>
          </a:p>
          <a:p>
            <a:r>
              <a:rPr lang="en-US" dirty="0"/>
              <a:t>}</a:t>
            </a:r>
          </a:p>
          <a:p>
            <a:endParaRPr lang="en-US" dirty="0"/>
          </a:p>
          <a:p>
            <a:endParaRPr lang="en-US" dirty="0"/>
          </a:p>
          <a:p>
            <a:r>
              <a:rPr lang="en-US" dirty="0"/>
              <a:t>/* Function expression */</a:t>
            </a:r>
          </a:p>
          <a:p>
            <a:endParaRPr lang="en-US" dirty="0"/>
          </a:p>
          <a:p>
            <a:r>
              <a:rPr lang="en-US" dirty="0" err="1"/>
              <a:t>baz</a:t>
            </a:r>
            <a:r>
              <a:rPr lang="en-US" dirty="0"/>
              <a:t>(); // </a:t>
            </a:r>
            <a:r>
              <a:rPr lang="en-US" dirty="0" err="1"/>
              <a:t>TypeError</a:t>
            </a:r>
            <a:r>
              <a:rPr lang="en-US" dirty="0"/>
              <a:t>: </a:t>
            </a:r>
            <a:r>
              <a:rPr lang="en-US" dirty="0" err="1"/>
              <a:t>baz</a:t>
            </a:r>
            <a:r>
              <a:rPr lang="en-US" dirty="0"/>
              <a:t> is not a function</a:t>
            </a:r>
          </a:p>
          <a:p>
            <a:endParaRPr lang="en-US" dirty="0"/>
          </a:p>
          <a:p>
            <a:r>
              <a:rPr lang="en-US" dirty="0" err="1"/>
              <a:t>var</a:t>
            </a:r>
            <a:r>
              <a:rPr lang="en-US" dirty="0"/>
              <a:t> </a:t>
            </a:r>
            <a:r>
              <a:rPr lang="en-US" dirty="0" err="1"/>
              <a:t>baz</a:t>
            </a:r>
            <a:r>
              <a:rPr lang="en-US" dirty="0"/>
              <a:t> = function() {</a:t>
            </a:r>
          </a:p>
          <a:p>
            <a:r>
              <a:rPr lang="en-US" dirty="0"/>
              <a:t>  </a:t>
            </a:r>
            <a:r>
              <a:rPr lang="en-US" dirty="0" err="1"/>
              <a:t>console.log</a:t>
            </a:r>
            <a:r>
              <a:rPr lang="en-US" dirty="0"/>
              <a:t>('bar2');</a:t>
            </a:r>
          </a:p>
          <a:p>
            <a:r>
              <a:rPr lang="uk-UA" dirty="0"/>
              <a:t>};</a:t>
            </a:r>
            <a:endParaRPr lang="en-US" dirty="0"/>
          </a:p>
        </p:txBody>
      </p:sp>
    </p:spTree>
    <p:extLst>
      <p:ext uri="{BB962C8B-B14F-4D97-AF65-F5344CB8AC3E}">
        <p14:creationId xmlns:p14="http://schemas.microsoft.com/office/powerpoint/2010/main" val="92166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Most popular scripting language. Works on all major browsers – Internet Explorer, Firefox, Chrome, Safari </a:t>
            </a:r>
          </a:p>
          <a:p>
            <a:r>
              <a:rPr lang="en-US" dirty="0"/>
              <a:t>Designed to add interactivity to HTML pages</a:t>
            </a:r>
          </a:p>
          <a:p>
            <a:r>
              <a:rPr lang="en-US" dirty="0"/>
              <a:t>A scripting  lightweight programming language</a:t>
            </a:r>
          </a:p>
          <a:p>
            <a:r>
              <a:rPr lang="en-US" dirty="0"/>
              <a:t>Embedded into HTML pages</a:t>
            </a:r>
          </a:p>
          <a:p>
            <a:r>
              <a:rPr lang="en-US" dirty="0"/>
              <a:t>It reacts to events</a:t>
            </a:r>
          </a:p>
          <a:p>
            <a:r>
              <a:rPr lang="en-US" dirty="0"/>
              <a:t>An interpreted language</a:t>
            </a:r>
          </a:p>
          <a:p>
            <a:r>
              <a:rPr lang="en-US" dirty="0"/>
              <a:t>Client side JavaScript extends the core language by supplying objects to control a browser</a:t>
            </a:r>
          </a:p>
          <a:p>
            <a:r>
              <a:rPr lang="en-US" dirty="0"/>
              <a:t>Platform independent</a:t>
            </a:r>
          </a:p>
        </p:txBody>
      </p:sp>
      <p:sp>
        <p:nvSpPr>
          <p:cNvPr id="3" name="Title 2"/>
          <p:cNvSpPr>
            <a:spLocks noGrp="1"/>
          </p:cNvSpPr>
          <p:nvPr>
            <p:ph type="title"/>
          </p:nvPr>
        </p:nvSpPr>
        <p:spPr/>
        <p:txBody>
          <a:bodyPr/>
          <a:lstStyle/>
          <a:p>
            <a:r>
              <a:rPr lang="en-US" dirty="0"/>
              <a:t>Why JavaScript?</a:t>
            </a:r>
          </a:p>
        </p:txBody>
      </p:sp>
    </p:spTree>
    <p:extLst>
      <p:ext uri="{BB962C8B-B14F-4D97-AF65-F5344CB8AC3E}">
        <p14:creationId xmlns:p14="http://schemas.microsoft.com/office/powerpoint/2010/main" val="147307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870219"/>
            <a:ext cx="8709697" cy="1867036"/>
          </a:xfrm>
        </p:spPr>
        <p:txBody>
          <a:bodyPr/>
          <a:lstStyle/>
          <a:p>
            <a:r>
              <a:rPr lang="en-US" dirty="0"/>
              <a:t>Are properties of the global object window, so you can set and access global variables using the </a:t>
            </a:r>
            <a:r>
              <a:rPr lang="en-US" dirty="0" err="1"/>
              <a:t>window.variable</a:t>
            </a:r>
            <a:r>
              <a:rPr lang="en-US" dirty="0"/>
              <a:t> syntax.</a:t>
            </a:r>
          </a:p>
          <a:p>
            <a:r>
              <a:rPr lang="en-US" dirty="0"/>
              <a:t>Global variables declared in one window or frame can be accessed from another window or frame by specifying the window or frame name.</a:t>
            </a:r>
          </a:p>
          <a:p>
            <a:r>
              <a:rPr lang="en-US" dirty="0"/>
              <a:t>For example, if a variable called </a:t>
            </a:r>
            <a:r>
              <a:rPr lang="en-US" dirty="0" err="1"/>
              <a:t>phoneNumber</a:t>
            </a:r>
            <a:r>
              <a:rPr lang="en-US" dirty="0"/>
              <a:t> is declared in a document, you can refer to this variable from an iframe as </a:t>
            </a:r>
            <a:r>
              <a:rPr lang="en-US" dirty="0" err="1"/>
              <a:t>parent.phoneNumber</a:t>
            </a:r>
            <a:r>
              <a:rPr lang="en-US" dirty="0"/>
              <a:t>.</a:t>
            </a:r>
          </a:p>
        </p:txBody>
      </p:sp>
      <p:sp>
        <p:nvSpPr>
          <p:cNvPr id="6" name="Title 2"/>
          <p:cNvSpPr txBox="1">
            <a:spLocks/>
          </p:cNvSpPr>
          <p:nvPr/>
        </p:nvSpPr>
        <p:spPr bwMode="auto">
          <a:xfrm>
            <a:off x="336000" y="285600"/>
            <a:ext cx="8820000" cy="555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IN" dirty="0"/>
              <a:t>Global Variables</a:t>
            </a:r>
          </a:p>
        </p:txBody>
      </p:sp>
    </p:spTree>
    <p:extLst>
      <p:ext uri="{BB962C8B-B14F-4D97-AF65-F5344CB8AC3E}">
        <p14:creationId xmlns:p14="http://schemas.microsoft.com/office/powerpoint/2010/main" val="57525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4781" y="332656"/>
            <a:ext cx="8820000" cy="555600"/>
          </a:xfrm>
        </p:spPr>
        <p:txBody>
          <a:bodyPr/>
          <a:lstStyle/>
          <a:p>
            <a:r>
              <a:rPr lang="en-IN" dirty="0"/>
              <a:t>Constants</a:t>
            </a:r>
          </a:p>
        </p:txBody>
      </p:sp>
      <p:sp>
        <p:nvSpPr>
          <p:cNvPr id="5" name="Content Placeholder 1"/>
          <p:cNvSpPr txBox="1">
            <a:spLocks/>
          </p:cNvSpPr>
          <p:nvPr/>
        </p:nvSpPr>
        <p:spPr bwMode="auto">
          <a:xfrm>
            <a:off x="181747" y="1052736"/>
            <a:ext cx="8708880" cy="22270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sz="1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Courier New" pitchFamily="49" charset="0"/>
              <a:buChar char="o"/>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create a read-only, named constant with the </a:t>
            </a:r>
            <a:r>
              <a:rPr lang="en-US" dirty="0" err="1"/>
              <a:t>const</a:t>
            </a:r>
            <a:r>
              <a:rPr lang="en-US" dirty="0"/>
              <a:t> keyword. </a:t>
            </a:r>
          </a:p>
          <a:p>
            <a:r>
              <a:rPr lang="en-US" dirty="0"/>
              <a:t>It must start with a letter, underscore or dollar sign ($) and can contain alphabetic, numeric, or underscore characters.</a:t>
            </a:r>
          </a:p>
          <a:p>
            <a:r>
              <a:rPr lang="en-US" dirty="0" err="1"/>
              <a:t>const</a:t>
            </a:r>
            <a:r>
              <a:rPr lang="en-US" dirty="0"/>
              <a:t> PI = 3.14;</a:t>
            </a:r>
          </a:p>
          <a:p>
            <a:r>
              <a:rPr lang="en-US" dirty="0"/>
              <a:t>A constant cannot change value through assignment or be re-declared while the script is running. It has to be initialized to a value.</a:t>
            </a:r>
          </a:p>
          <a:p>
            <a:r>
              <a:rPr lang="en-US" dirty="0"/>
              <a:t>You cannot declare a constant with the same name as a function or variable in the same scope.</a:t>
            </a:r>
          </a:p>
          <a:p>
            <a:r>
              <a:rPr lang="en-US" dirty="0"/>
              <a:t>the properties of objects assigned to constants are not protected, so the following statement is executed without problems.</a:t>
            </a:r>
          </a:p>
          <a:p>
            <a:pPr marL="1257300" lvl="3" indent="0">
              <a:buNone/>
            </a:pPr>
            <a:r>
              <a:rPr lang="en-US" sz="1800" dirty="0" err="1"/>
              <a:t>const</a:t>
            </a:r>
            <a:r>
              <a:rPr lang="en-US" sz="1800" dirty="0"/>
              <a:t> MY_OBJECT = {'key': 'value'};</a:t>
            </a:r>
          </a:p>
          <a:p>
            <a:pPr marL="1257300" lvl="3" indent="0">
              <a:buNone/>
            </a:pPr>
            <a:r>
              <a:rPr lang="en-US" sz="1800" dirty="0" err="1"/>
              <a:t>MY_OBJECT.key</a:t>
            </a:r>
            <a:r>
              <a:rPr lang="en-US" sz="1800" dirty="0"/>
              <a:t> = '</a:t>
            </a:r>
            <a:r>
              <a:rPr lang="en-US" sz="1800" dirty="0" err="1"/>
              <a:t>otherValue</a:t>
            </a:r>
            <a:r>
              <a:rPr lang="en-US" sz="1800" dirty="0"/>
              <a:t>';</a:t>
            </a:r>
          </a:p>
        </p:txBody>
      </p:sp>
    </p:spTree>
    <p:extLst>
      <p:ext uri="{BB962C8B-B14F-4D97-AF65-F5344CB8AC3E}">
        <p14:creationId xmlns:p14="http://schemas.microsoft.com/office/powerpoint/2010/main" val="1872281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JavaScript is a Free-Form language. You do not have to declare all variables or methods</a:t>
            </a:r>
          </a:p>
          <a:p>
            <a:r>
              <a:rPr lang="en-US" dirty="0"/>
              <a:t>Six data types that are primitives:</a:t>
            </a:r>
          </a:p>
          <a:p>
            <a:pPr lvl="1"/>
            <a:r>
              <a:rPr lang="en-US" dirty="0"/>
              <a:t>Boolean. true and false.</a:t>
            </a:r>
          </a:p>
          <a:p>
            <a:pPr lvl="1"/>
            <a:r>
              <a:rPr lang="en-US" dirty="0"/>
              <a:t>null. A special keyword denoting a null value. Because JavaScript is case-sensitive, null is not the same as Null, NULL, or any other variant.</a:t>
            </a:r>
          </a:p>
          <a:p>
            <a:pPr lvl="1"/>
            <a:r>
              <a:rPr lang="en-US" dirty="0"/>
              <a:t>undefined. A top-level property whose value is undefined.</a:t>
            </a:r>
          </a:p>
          <a:p>
            <a:pPr lvl="1"/>
            <a:r>
              <a:rPr lang="en-US" dirty="0"/>
              <a:t>Number. 42 or 3.14159.</a:t>
            </a:r>
          </a:p>
          <a:p>
            <a:pPr lvl="1"/>
            <a:r>
              <a:rPr lang="en-US" dirty="0"/>
              <a:t>String. "Howdy"</a:t>
            </a:r>
          </a:p>
          <a:p>
            <a:pPr lvl="1"/>
            <a:r>
              <a:rPr lang="en-US" dirty="0"/>
              <a:t>Symbol (new in ECMAScript 2015). A data type whose instances are unique and immutable.</a:t>
            </a:r>
          </a:p>
          <a:p>
            <a:r>
              <a:rPr lang="en-US" dirty="0"/>
              <a:t>and Object</a:t>
            </a:r>
          </a:p>
          <a:p>
            <a:endParaRPr lang="en-US" dirty="0"/>
          </a:p>
          <a:p>
            <a:pPr marL="342900" lvl="1" indent="-342900">
              <a:buFont typeface="Arial" pitchFamily="34" charset="0"/>
              <a:buChar char="•"/>
            </a:pPr>
            <a:endParaRPr lang="en-US" dirty="0"/>
          </a:p>
          <a:p>
            <a:pPr marL="457200" lvl="1" indent="0">
              <a:buNone/>
            </a:pPr>
            <a:endParaRPr lang="en-US" dirty="0"/>
          </a:p>
          <a:p>
            <a:pPr lvl="1"/>
            <a:endParaRPr lang="en-US" dirty="0"/>
          </a:p>
        </p:txBody>
      </p:sp>
      <p:sp>
        <p:nvSpPr>
          <p:cNvPr id="3" name="Title 2"/>
          <p:cNvSpPr>
            <a:spLocks noGrp="1"/>
          </p:cNvSpPr>
          <p:nvPr>
            <p:ph type="title"/>
          </p:nvPr>
        </p:nvSpPr>
        <p:spPr/>
        <p:txBody>
          <a:bodyPr/>
          <a:lstStyle/>
          <a:p>
            <a:r>
              <a:rPr lang="en-US" dirty="0"/>
              <a:t>Data Types in JavaScript</a:t>
            </a:r>
          </a:p>
        </p:txBody>
      </p:sp>
    </p:spTree>
    <p:extLst>
      <p:ext uri="{BB962C8B-B14F-4D97-AF65-F5344CB8AC3E}">
        <p14:creationId xmlns:p14="http://schemas.microsoft.com/office/powerpoint/2010/main" val="39559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Data types are converted automatically as needed during script execution. So, for example, you could define a variable as follows</a:t>
            </a:r>
            <a:br>
              <a:rPr lang="en-US" dirty="0"/>
            </a:br>
            <a:r>
              <a:rPr lang="en-US" dirty="0"/>
              <a:t>	</a:t>
            </a:r>
            <a:r>
              <a:rPr lang="en-US" dirty="0" err="1"/>
              <a:t>var</a:t>
            </a:r>
            <a:r>
              <a:rPr lang="en-US" dirty="0"/>
              <a:t> answer = 42;</a:t>
            </a:r>
          </a:p>
          <a:p>
            <a:r>
              <a:rPr lang="en-US" dirty="0"/>
              <a:t>And later, you could assign the same variable a string value, for example:</a:t>
            </a:r>
            <a:br>
              <a:rPr lang="en-US" dirty="0"/>
            </a:br>
            <a:r>
              <a:rPr lang="en-US" dirty="0"/>
              <a:t>	answer = 'Thanks for all the fish...';</a:t>
            </a:r>
          </a:p>
          <a:p>
            <a:r>
              <a:rPr lang="en-US" dirty="0"/>
              <a:t>Because JavaScript is dynamically typed, this assignment does not cause an error message.</a:t>
            </a:r>
          </a:p>
          <a:p>
            <a:r>
              <a:rPr lang="en-US" dirty="0"/>
              <a:t>In expressions involving numeric and string values with the + operator, JavaScript converts numeric values to strings. </a:t>
            </a:r>
          </a:p>
          <a:p>
            <a:r>
              <a:rPr lang="en-US" dirty="0"/>
              <a:t>For example, consider the following statements:</a:t>
            </a:r>
          </a:p>
          <a:p>
            <a:pPr marL="800100" lvl="2" indent="0">
              <a:buNone/>
            </a:pPr>
            <a:r>
              <a:rPr lang="en-US" sz="1800" dirty="0"/>
              <a:t>x = 'The answer is ' + 42 // "The answer is 42"</a:t>
            </a:r>
          </a:p>
          <a:p>
            <a:pPr marL="800100" lvl="2" indent="0">
              <a:buNone/>
            </a:pPr>
            <a:r>
              <a:rPr lang="en-US" sz="1800" dirty="0"/>
              <a:t>y = 42 + ' is the answer' // "42 is the answer”</a:t>
            </a:r>
          </a:p>
          <a:p>
            <a:r>
              <a:rPr lang="en-US" dirty="0"/>
              <a:t>In statements involving other operators, JavaScript does not convert numeric values to strings. For example:</a:t>
            </a:r>
            <a:br>
              <a:rPr lang="en-US" dirty="0"/>
            </a:br>
            <a:r>
              <a:rPr lang="en-US" dirty="0"/>
              <a:t>	</a:t>
            </a:r>
            <a:r>
              <a:rPr lang="nl-NL" dirty="0"/>
              <a:t>'37' - 7 // 30</a:t>
            </a:r>
            <a:br>
              <a:rPr lang="nl-NL" dirty="0"/>
            </a:br>
            <a:r>
              <a:rPr lang="nl-NL" dirty="0"/>
              <a:t>	</a:t>
            </a:r>
            <a:r>
              <a:rPr lang="ru-RU" dirty="0"/>
              <a:t>'37' + 7 // "377"</a:t>
            </a:r>
            <a:endParaRPr lang="en-US" dirty="0"/>
          </a:p>
        </p:txBody>
      </p:sp>
      <p:sp>
        <p:nvSpPr>
          <p:cNvPr id="3" name="Title 2"/>
          <p:cNvSpPr>
            <a:spLocks noGrp="1"/>
          </p:cNvSpPr>
          <p:nvPr>
            <p:ph type="title"/>
          </p:nvPr>
        </p:nvSpPr>
        <p:spPr/>
        <p:txBody>
          <a:bodyPr/>
          <a:lstStyle/>
          <a:p>
            <a:r>
              <a:rPr lang="en-US" dirty="0"/>
              <a:t>Data Types Conversions</a:t>
            </a:r>
          </a:p>
        </p:txBody>
      </p:sp>
    </p:spTree>
    <p:extLst>
      <p:ext uri="{BB962C8B-B14F-4D97-AF65-F5344CB8AC3E}">
        <p14:creationId xmlns:p14="http://schemas.microsoft.com/office/powerpoint/2010/main" val="139970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900000"/>
            <a:ext cx="8820000" cy="5481328"/>
          </a:xfrm>
        </p:spPr>
        <p:txBody>
          <a:bodyPr/>
          <a:lstStyle/>
          <a:p>
            <a:r>
              <a:rPr lang="en-US" dirty="0"/>
              <a:t>In the case that a value representing a number is in memory as a string, there are methods for conversion.</a:t>
            </a:r>
          </a:p>
          <a:p>
            <a:pPr lvl="1"/>
            <a:r>
              <a:rPr lang="en-US" sz="1800" dirty="0" err="1"/>
              <a:t>parseInt</a:t>
            </a:r>
            <a:r>
              <a:rPr lang="en-US" sz="1800" dirty="0"/>
              <a:t>()</a:t>
            </a:r>
          </a:p>
          <a:p>
            <a:pPr lvl="1"/>
            <a:r>
              <a:rPr lang="en-US" sz="1800" dirty="0" err="1"/>
              <a:t>parseFloat</a:t>
            </a:r>
            <a:r>
              <a:rPr lang="en-US" sz="1800" dirty="0"/>
              <a:t>()</a:t>
            </a:r>
          </a:p>
          <a:p>
            <a:r>
              <a:rPr lang="en-US" dirty="0" err="1"/>
              <a:t>parseInt</a:t>
            </a:r>
            <a:r>
              <a:rPr lang="en-US" dirty="0"/>
              <a:t> will only return whole numbers, so its use is diminished for decimals. </a:t>
            </a:r>
          </a:p>
          <a:p>
            <a:endParaRPr lang="en-US" dirty="0"/>
          </a:p>
          <a:p>
            <a:endParaRPr lang="en-US" dirty="0"/>
          </a:p>
          <a:p>
            <a:endParaRPr lang="en-US" dirty="0"/>
          </a:p>
          <a:p>
            <a:endParaRPr lang="en-US" dirty="0"/>
          </a:p>
          <a:p>
            <a:endParaRPr lang="en-US" dirty="0"/>
          </a:p>
          <a:p>
            <a:endParaRPr lang="en-US" dirty="0"/>
          </a:p>
          <a:p>
            <a:endParaRPr lang="en-US" dirty="0"/>
          </a:p>
          <a:p>
            <a:r>
              <a:rPr lang="en-US" dirty="0"/>
              <a:t>An alternative method of retrieving a number from a string is with the + (unary plus) operator:</a:t>
            </a:r>
          </a:p>
          <a:p>
            <a:pPr marL="800100" lvl="2" indent="0">
              <a:buNone/>
            </a:pPr>
            <a:r>
              <a:rPr lang="ru-RU" sz="1800" dirty="0"/>
              <a:t>'1.1' + '1.1' = '1.11.1'</a:t>
            </a:r>
          </a:p>
          <a:p>
            <a:pPr marL="800100" lvl="2" indent="0">
              <a:buNone/>
            </a:pPr>
            <a:r>
              <a:rPr lang="de-DE" sz="1800" dirty="0"/>
              <a:t>(+'1.1') + (+'1.1') = 2.2   </a:t>
            </a:r>
          </a:p>
          <a:p>
            <a:pPr marL="800100" lvl="2" indent="0">
              <a:buNone/>
            </a:pPr>
            <a:r>
              <a:rPr lang="de-DE" sz="1800" dirty="0"/>
              <a:t>// Note: </a:t>
            </a:r>
            <a:r>
              <a:rPr lang="de-DE" sz="1800" dirty="0" err="1"/>
              <a:t>the</a:t>
            </a:r>
            <a:r>
              <a:rPr lang="de-DE" sz="1800" dirty="0"/>
              <a:t> </a:t>
            </a:r>
            <a:r>
              <a:rPr lang="de-DE" sz="1800" dirty="0" err="1"/>
              <a:t>parentheses</a:t>
            </a:r>
            <a:r>
              <a:rPr lang="de-DE" sz="1800" dirty="0"/>
              <a:t> </a:t>
            </a:r>
            <a:r>
              <a:rPr lang="de-DE" sz="1800" dirty="0" err="1"/>
              <a:t>are</a:t>
            </a:r>
            <a:r>
              <a:rPr lang="de-DE" sz="1800" dirty="0"/>
              <a:t> </a:t>
            </a:r>
            <a:r>
              <a:rPr lang="de-DE" sz="1800" dirty="0" err="1"/>
              <a:t>added</a:t>
            </a:r>
            <a:r>
              <a:rPr lang="de-DE" sz="1800" dirty="0"/>
              <a:t> </a:t>
            </a:r>
            <a:r>
              <a:rPr lang="de-DE" sz="1800" dirty="0" err="1"/>
              <a:t>for</a:t>
            </a:r>
            <a:r>
              <a:rPr lang="de-DE" sz="1800" dirty="0"/>
              <a:t> </a:t>
            </a:r>
            <a:r>
              <a:rPr lang="de-DE" sz="1800" dirty="0" err="1"/>
              <a:t>clarity</a:t>
            </a:r>
            <a:r>
              <a:rPr lang="de-DE" sz="1800" dirty="0"/>
              <a:t>, not </a:t>
            </a:r>
            <a:r>
              <a:rPr lang="de-DE" sz="1800" dirty="0" err="1"/>
              <a:t>required</a:t>
            </a:r>
            <a:r>
              <a:rPr lang="de-DE" sz="1800" dirty="0"/>
              <a:t>.</a:t>
            </a:r>
            <a:endParaRPr lang="en-US" sz="1800" dirty="0"/>
          </a:p>
        </p:txBody>
      </p:sp>
      <p:sp>
        <p:nvSpPr>
          <p:cNvPr id="3" name="Title 2"/>
          <p:cNvSpPr>
            <a:spLocks noGrp="1"/>
          </p:cNvSpPr>
          <p:nvPr>
            <p:ph type="title"/>
          </p:nvPr>
        </p:nvSpPr>
        <p:spPr/>
        <p:txBody>
          <a:bodyPr/>
          <a:lstStyle/>
          <a:p>
            <a:r>
              <a:rPr lang="en-US" dirty="0"/>
              <a:t>Strings to numbers</a:t>
            </a:r>
          </a:p>
        </p:txBody>
      </p:sp>
      <p:sp>
        <p:nvSpPr>
          <p:cNvPr id="4" name="AutoShape 3"/>
          <p:cNvSpPr>
            <a:spLocks noChangeArrowheads="1"/>
          </p:cNvSpPr>
          <p:nvPr/>
        </p:nvSpPr>
        <p:spPr bwMode="auto">
          <a:xfrm>
            <a:off x="1619672" y="3861048"/>
            <a:ext cx="4248472" cy="671334"/>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err="1"/>
              <a:t>var</a:t>
            </a:r>
            <a:r>
              <a:rPr lang="en-US" dirty="0"/>
              <a:t> a = </a:t>
            </a:r>
            <a:r>
              <a:rPr lang="en-US" dirty="0" err="1"/>
              <a:t>parseInt</a:t>
            </a:r>
            <a:r>
              <a:rPr lang="en-US" dirty="0"/>
              <a:t>("10") // returns integer 10</a:t>
            </a:r>
          </a:p>
          <a:p>
            <a:r>
              <a:rPr lang="nn-NO" dirty="0"/>
              <a:t>var f = parseInt("40 years") // returns NaN</a:t>
            </a:r>
            <a:endParaRPr lang="en-IN" dirty="0"/>
          </a:p>
        </p:txBody>
      </p:sp>
      <p:sp>
        <p:nvSpPr>
          <p:cNvPr id="5" name="AutoShape 3"/>
          <p:cNvSpPr>
            <a:spLocks noChangeArrowheads="1"/>
          </p:cNvSpPr>
          <p:nvPr/>
        </p:nvSpPr>
        <p:spPr bwMode="auto">
          <a:xfrm>
            <a:off x="1619672" y="2542277"/>
            <a:ext cx="4392488" cy="1246763"/>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err="1"/>
              <a:t>var</a:t>
            </a:r>
            <a:r>
              <a:rPr lang="en-US" dirty="0"/>
              <a:t> a = </a:t>
            </a:r>
            <a:r>
              <a:rPr lang="en-US" dirty="0" err="1"/>
              <a:t>parseFloat</a:t>
            </a:r>
            <a:r>
              <a:rPr lang="en-US" dirty="0"/>
              <a:t>("10") // returns 10</a:t>
            </a:r>
          </a:p>
          <a:p>
            <a:r>
              <a:rPr lang="en-US" dirty="0" err="1"/>
              <a:t>var</a:t>
            </a:r>
            <a:r>
              <a:rPr lang="en-US" dirty="0"/>
              <a:t> b = </a:t>
            </a:r>
            <a:r>
              <a:rPr lang="en-US" dirty="0" err="1"/>
              <a:t>parseFloat</a:t>
            </a:r>
            <a:r>
              <a:rPr lang="en-US" dirty="0"/>
              <a:t>("10.00") // returns 10</a:t>
            </a:r>
          </a:p>
          <a:p>
            <a:r>
              <a:rPr lang="en-US" dirty="0"/>
              <a:t> </a:t>
            </a:r>
            <a:r>
              <a:rPr lang="en-US" dirty="0" err="1"/>
              <a:t>var</a:t>
            </a:r>
            <a:r>
              <a:rPr lang="en-US" dirty="0"/>
              <a:t> c = </a:t>
            </a:r>
            <a:r>
              <a:rPr lang="en-US" dirty="0" err="1"/>
              <a:t>parseFloat</a:t>
            </a:r>
            <a:r>
              <a:rPr lang="en-US" dirty="0"/>
              <a:t>("10.33") // returns 10.33</a:t>
            </a:r>
          </a:p>
          <a:p>
            <a:r>
              <a:rPr lang="nn-NO" dirty="0"/>
              <a:t>var f = </a:t>
            </a:r>
            <a:r>
              <a:rPr lang="en-US" dirty="0" err="1"/>
              <a:t>parseFloat</a:t>
            </a:r>
            <a:r>
              <a:rPr lang="nn-NO" dirty="0"/>
              <a:t>("40 years") // returns NaN</a:t>
            </a:r>
            <a:endParaRPr lang="en-IN" dirty="0"/>
          </a:p>
        </p:txBody>
      </p:sp>
    </p:spTree>
    <p:extLst>
      <p:ext uri="{BB962C8B-B14F-4D97-AF65-F5344CB8AC3E}">
        <p14:creationId xmlns:p14="http://schemas.microsoft.com/office/powerpoint/2010/main" val="190255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These are fixed values, not variables, that you </a:t>
            </a:r>
            <a:r>
              <a:rPr lang="en-US" i="1" dirty="0"/>
              <a:t>literally</a:t>
            </a:r>
            <a:r>
              <a:rPr lang="en-US" dirty="0"/>
              <a:t> provide in your script. </a:t>
            </a:r>
          </a:p>
          <a:p>
            <a:r>
              <a:rPr lang="en-US" dirty="0"/>
              <a:t>Array literals</a:t>
            </a:r>
          </a:p>
          <a:p>
            <a:r>
              <a:rPr lang="en-US" dirty="0"/>
              <a:t>Boolean literals</a:t>
            </a:r>
          </a:p>
          <a:p>
            <a:r>
              <a:rPr lang="en-US" dirty="0"/>
              <a:t>Floating-point literals</a:t>
            </a:r>
          </a:p>
          <a:p>
            <a:r>
              <a:rPr lang="en-US" dirty="0"/>
              <a:t>Integers</a:t>
            </a:r>
          </a:p>
          <a:p>
            <a:r>
              <a:rPr lang="en-US" dirty="0"/>
              <a:t>Object literals</a:t>
            </a:r>
          </a:p>
          <a:p>
            <a:r>
              <a:rPr lang="en-US" dirty="0" err="1"/>
              <a:t>RegExp</a:t>
            </a:r>
            <a:r>
              <a:rPr lang="en-US" dirty="0"/>
              <a:t> literals</a:t>
            </a:r>
          </a:p>
          <a:p>
            <a:r>
              <a:rPr lang="en-US" dirty="0"/>
              <a:t>String literals</a:t>
            </a:r>
            <a:endParaRPr lang="en-US" sz="1800" dirty="0"/>
          </a:p>
        </p:txBody>
      </p:sp>
      <p:sp>
        <p:nvSpPr>
          <p:cNvPr id="3" name="Title 2"/>
          <p:cNvSpPr>
            <a:spLocks noGrp="1"/>
          </p:cNvSpPr>
          <p:nvPr>
            <p:ph type="title"/>
          </p:nvPr>
        </p:nvSpPr>
        <p:spPr/>
        <p:txBody>
          <a:bodyPr/>
          <a:lstStyle/>
          <a:p>
            <a:r>
              <a:rPr lang="en-US" dirty="0"/>
              <a:t>Literals</a:t>
            </a:r>
          </a:p>
        </p:txBody>
      </p:sp>
    </p:spTree>
    <p:extLst>
      <p:ext uri="{BB962C8B-B14F-4D97-AF65-F5344CB8AC3E}">
        <p14:creationId xmlns:p14="http://schemas.microsoft.com/office/powerpoint/2010/main" val="1002192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Arithmetic Operators</a:t>
            </a:r>
          </a:p>
        </p:txBody>
      </p:sp>
      <p:sp>
        <p:nvSpPr>
          <p:cNvPr id="8" name="Content Placeholder 7"/>
          <p:cNvSpPr>
            <a:spLocks noGrp="1"/>
          </p:cNvSpPr>
          <p:nvPr>
            <p:ph idx="1"/>
          </p:nvPr>
        </p:nvSpPr>
        <p:spPr/>
        <p:txBody>
          <a:bodyPr/>
          <a:lstStyle/>
          <a:p>
            <a:r>
              <a:rPr lang="en-US" dirty="0"/>
              <a:t>Arithmetic operators can be used to perform arithmetic between variables and/or values</a:t>
            </a:r>
          </a:p>
          <a:p>
            <a:r>
              <a:rPr lang="en-US" dirty="0"/>
              <a:t>Given </a:t>
            </a:r>
            <a:r>
              <a:rPr lang="en-US" b="1" dirty="0"/>
              <a:t>y=7</a:t>
            </a:r>
            <a:r>
              <a:rPr lang="en-US" dirty="0"/>
              <a:t>;</a:t>
            </a:r>
          </a:p>
        </p:txBody>
      </p:sp>
      <p:graphicFrame>
        <p:nvGraphicFramePr>
          <p:cNvPr id="9" name="Content Placeholder 5"/>
          <p:cNvGraphicFramePr>
            <a:graphicFrameLocks/>
          </p:cNvGraphicFramePr>
          <p:nvPr>
            <p:extLst>
              <p:ext uri="{D42A27DB-BD31-4B8C-83A1-F6EECF244321}">
                <p14:modId xmlns:p14="http://schemas.microsoft.com/office/powerpoint/2010/main" val="1163535074"/>
              </p:ext>
            </p:extLst>
          </p:nvPr>
        </p:nvGraphicFramePr>
        <p:xfrm>
          <a:off x="179512" y="1700808"/>
          <a:ext cx="8820152" cy="4053840"/>
        </p:xfrm>
        <a:graphic>
          <a:graphicData uri="http://schemas.openxmlformats.org/drawingml/2006/table">
            <a:tbl>
              <a:tblPr firstRow="1" bandRow="1">
                <a:tableStyleId>{073A0DAA-6AF3-43AB-8588-CEC1D06C72B9}</a:tableStyleId>
              </a:tblPr>
              <a:tblGrid>
                <a:gridCol w="2205038">
                  <a:extLst>
                    <a:ext uri="{9D8B030D-6E8A-4147-A177-3AD203B41FA5}">
                      <a16:colId xmlns:a16="http://schemas.microsoft.com/office/drawing/2014/main" val="20000"/>
                    </a:ext>
                  </a:extLst>
                </a:gridCol>
                <a:gridCol w="2205038">
                  <a:extLst>
                    <a:ext uri="{9D8B030D-6E8A-4147-A177-3AD203B41FA5}">
                      <a16:colId xmlns:a16="http://schemas.microsoft.com/office/drawing/2014/main" val="20001"/>
                    </a:ext>
                  </a:extLst>
                </a:gridCol>
                <a:gridCol w="1710604">
                  <a:extLst>
                    <a:ext uri="{9D8B030D-6E8A-4147-A177-3AD203B41FA5}">
                      <a16:colId xmlns:a16="http://schemas.microsoft.com/office/drawing/2014/main" val="20002"/>
                    </a:ext>
                  </a:extLst>
                </a:gridCol>
                <a:gridCol w="1596953">
                  <a:extLst>
                    <a:ext uri="{9D8B030D-6E8A-4147-A177-3AD203B41FA5}">
                      <a16:colId xmlns:a16="http://schemas.microsoft.com/office/drawing/2014/main" val="20003"/>
                    </a:ext>
                  </a:extLst>
                </a:gridCol>
                <a:gridCol w="1102519">
                  <a:extLst>
                    <a:ext uri="{9D8B030D-6E8A-4147-A177-3AD203B41FA5}">
                      <a16:colId xmlns:a16="http://schemas.microsoft.com/office/drawing/2014/main" val="20004"/>
                    </a:ext>
                  </a:extLst>
                </a:gridCol>
              </a:tblGrid>
              <a:tr h="370840">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tc>
                  <a:txBody>
                    <a:bodyPr/>
                    <a:lstStyle/>
                    <a:p>
                      <a:r>
                        <a:rPr lang="en-US" dirty="0"/>
                        <a:t>Result</a:t>
                      </a:r>
                    </a:p>
                  </a:txBody>
                  <a:tcPr/>
                </a:tc>
                <a:tc>
                  <a:txBody>
                    <a:bodyPr/>
                    <a:lstStyle/>
                    <a:p>
                      <a:r>
                        <a:rPr lang="en-US" dirty="0"/>
                        <a:t>Result</a:t>
                      </a:r>
                    </a:p>
                  </a:txBody>
                  <a:tcPr/>
                </a:tc>
                <a:extLst>
                  <a:ext uri="{0D108BD9-81ED-4DB2-BD59-A6C34878D82A}">
                    <a16:rowId xmlns:a16="http://schemas.microsoft.com/office/drawing/2014/main" val="10000"/>
                  </a:ext>
                </a:extLst>
              </a:tr>
              <a:tr h="370840">
                <a:tc>
                  <a:txBody>
                    <a:bodyPr/>
                    <a:lstStyle/>
                    <a:p>
                      <a:r>
                        <a:rPr lang="en-US" dirty="0"/>
                        <a:t>+</a:t>
                      </a:r>
                    </a:p>
                  </a:txBody>
                  <a:tcPr/>
                </a:tc>
                <a:tc>
                  <a:txBody>
                    <a:bodyPr/>
                    <a:lstStyle/>
                    <a:p>
                      <a:r>
                        <a:rPr lang="en-US" dirty="0"/>
                        <a:t>Addition</a:t>
                      </a:r>
                    </a:p>
                  </a:txBody>
                  <a:tcPr/>
                </a:tc>
                <a:tc>
                  <a:txBody>
                    <a:bodyPr/>
                    <a:lstStyle/>
                    <a:p>
                      <a:r>
                        <a:rPr lang="en-US" dirty="0"/>
                        <a:t>x = y + 4</a:t>
                      </a:r>
                    </a:p>
                  </a:txBody>
                  <a:tcPr/>
                </a:tc>
                <a:tc>
                  <a:txBody>
                    <a:bodyPr/>
                    <a:lstStyle/>
                    <a:p>
                      <a:r>
                        <a:rPr lang="en-US" dirty="0"/>
                        <a:t>y</a:t>
                      </a:r>
                      <a:r>
                        <a:rPr lang="en-US" baseline="0" dirty="0"/>
                        <a:t> = 7</a:t>
                      </a:r>
                      <a:endParaRPr lang="en-US" dirty="0"/>
                    </a:p>
                  </a:txBody>
                  <a:tcPr/>
                </a:tc>
                <a:tc>
                  <a:txBody>
                    <a:bodyPr/>
                    <a:lstStyle/>
                    <a:p>
                      <a:r>
                        <a:rPr lang="en-US" dirty="0"/>
                        <a:t>x</a:t>
                      </a:r>
                      <a:r>
                        <a:rPr lang="en-US" baseline="0" dirty="0"/>
                        <a:t> = 11</a:t>
                      </a:r>
                      <a:endParaRPr lang="en-US" dirty="0"/>
                    </a:p>
                  </a:txBody>
                  <a:tcPr/>
                </a:tc>
                <a:extLst>
                  <a:ext uri="{0D108BD9-81ED-4DB2-BD59-A6C34878D82A}">
                    <a16:rowId xmlns:a16="http://schemas.microsoft.com/office/drawing/2014/main" val="10001"/>
                  </a:ext>
                </a:extLst>
              </a:tr>
              <a:tr h="370840">
                <a:tc>
                  <a:txBody>
                    <a:bodyPr/>
                    <a:lstStyle/>
                    <a:p>
                      <a:r>
                        <a:rPr lang="en-US" dirty="0"/>
                        <a:t>-</a:t>
                      </a:r>
                    </a:p>
                  </a:txBody>
                  <a:tcPr/>
                </a:tc>
                <a:tc>
                  <a:txBody>
                    <a:bodyPr/>
                    <a:lstStyle/>
                    <a:p>
                      <a:r>
                        <a:rPr lang="en-US" dirty="0"/>
                        <a:t>Subtraction</a:t>
                      </a:r>
                    </a:p>
                  </a:txBody>
                  <a:tcPr/>
                </a:tc>
                <a:tc>
                  <a:txBody>
                    <a:bodyPr/>
                    <a:lstStyle/>
                    <a:p>
                      <a:r>
                        <a:rPr lang="en-US" dirty="0"/>
                        <a:t>x</a:t>
                      </a:r>
                      <a:r>
                        <a:rPr lang="en-US" baseline="0" dirty="0"/>
                        <a:t> = y – 2</a:t>
                      </a:r>
                      <a:endParaRPr lang="en-US" dirty="0"/>
                    </a:p>
                  </a:txBody>
                  <a:tcPr/>
                </a:tc>
                <a:tc>
                  <a:txBody>
                    <a:bodyPr/>
                    <a:lstStyle/>
                    <a:p>
                      <a:r>
                        <a:rPr lang="en-US" baseline="0" dirty="0"/>
                        <a:t>y = 7</a:t>
                      </a:r>
                      <a:endParaRPr lang="en-US" dirty="0"/>
                    </a:p>
                  </a:txBody>
                  <a:tcPr/>
                </a:tc>
                <a:tc>
                  <a:txBody>
                    <a:bodyPr/>
                    <a:lstStyle/>
                    <a:p>
                      <a:r>
                        <a:rPr lang="en-US" dirty="0"/>
                        <a:t>x</a:t>
                      </a:r>
                      <a:r>
                        <a:rPr lang="en-US" baseline="0" dirty="0"/>
                        <a:t> = 5</a:t>
                      </a:r>
                      <a:endParaRPr lang="en-US" dirty="0"/>
                    </a:p>
                  </a:txBody>
                  <a:tcPr/>
                </a:tc>
                <a:extLst>
                  <a:ext uri="{0D108BD9-81ED-4DB2-BD59-A6C34878D82A}">
                    <a16:rowId xmlns:a16="http://schemas.microsoft.com/office/drawing/2014/main" val="10002"/>
                  </a:ext>
                </a:extLst>
              </a:tr>
              <a:tr h="370840">
                <a:tc>
                  <a:txBody>
                    <a:bodyPr/>
                    <a:lstStyle/>
                    <a:p>
                      <a:r>
                        <a:rPr lang="en-US" dirty="0"/>
                        <a:t>*</a:t>
                      </a:r>
                    </a:p>
                  </a:txBody>
                  <a:tcPr/>
                </a:tc>
                <a:tc>
                  <a:txBody>
                    <a:bodyPr/>
                    <a:lstStyle/>
                    <a:p>
                      <a:r>
                        <a:rPr lang="en-US" dirty="0"/>
                        <a:t>Multiplication</a:t>
                      </a:r>
                    </a:p>
                  </a:txBody>
                  <a:tcPr/>
                </a:tc>
                <a:tc>
                  <a:txBody>
                    <a:bodyPr/>
                    <a:lstStyle/>
                    <a:p>
                      <a:r>
                        <a:rPr lang="en-US" dirty="0"/>
                        <a:t>x</a:t>
                      </a:r>
                      <a:r>
                        <a:rPr lang="en-US" baseline="0" dirty="0"/>
                        <a:t> = y * 3</a:t>
                      </a:r>
                      <a:endParaRPr lang="en-US" dirty="0"/>
                    </a:p>
                  </a:txBody>
                  <a:tcPr/>
                </a:tc>
                <a:tc>
                  <a:txBody>
                    <a:bodyPr/>
                    <a:lstStyle/>
                    <a:p>
                      <a:r>
                        <a:rPr lang="en-US" baseline="0" dirty="0"/>
                        <a:t>y = 7</a:t>
                      </a:r>
                      <a:endParaRPr lang="en-US" dirty="0"/>
                    </a:p>
                  </a:txBody>
                  <a:tcPr/>
                </a:tc>
                <a:tc>
                  <a:txBody>
                    <a:bodyPr/>
                    <a:lstStyle/>
                    <a:p>
                      <a:r>
                        <a:rPr lang="en-US" dirty="0"/>
                        <a:t>x</a:t>
                      </a:r>
                      <a:r>
                        <a:rPr lang="en-US" baseline="0" dirty="0"/>
                        <a:t> = 21</a:t>
                      </a:r>
                      <a:endParaRPr lang="en-US" dirty="0"/>
                    </a:p>
                  </a:txBody>
                  <a:tcPr/>
                </a:tc>
                <a:extLst>
                  <a:ext uri="{0D108BD9-81ED-4DB2-BD59-A6C34878D82A}">
                    <a16:rowId xmlns:a16="http://schemas.microsoft.com/office/drawing/2014/main" val="10003"/>
                  </a:ext>
                </a:extLst>
              </a:tr>
              <a:tr h="370840">
                <a:tc>
                  <a:txBody>
                    <a:bodyPr/>
                    <a:lstStyle/>
                    <a:p>
                      <a:r>
                        <a:rPr lang="en-US" dirty="0"/>
                        <a:t>/</a:t>
                      </a:r>
                    </a:p>
                  </a:txBody>
                  <a:tcPr/>
                </a:tc>
                <a:tc>
                  <a:txBody>
                    <a:bodyPr/>
                    <a:lstStyle/>
                    <a:p>
                      <a:r>
                        <a:rPr lang="en-US" dirty="0"/>
                        <a:t>Division</a:t>
                      </a:r>
                    </a:p>
                  </a:txBody>
                  <a:tcPr/>
                </a:tc>
                <a:tc>
                  <a:txBody>
                    <a:bodyPr/>
                    <a:lstStyle/>
                    <a:p>
                      <a:r>
                        <a:rPr lang="en-US" dirty="0"/>
                        <a:t>x</a:t>
                      </a:r>
                      <a:r>
                        <a:rPr lang="en-US" baseline="0" dirty="0"/>
                        <a:t> = y / 4</a:t>
                      </a:r>
                      <a:endParaRPr lang="en-US" dirty="0"/>
                    </a:p>
                  </a:txBody>
                  <a:tcPr/>
                </a:tc>
                <a:tc>
                  <a:txBody>
                    <a:bodyPr/>
                    <a:lstStyle/>
                    <a:p>
                      <a:r>
                        <a:rPr lang="en-US" baseline="0" dirty="0"/>
                        <a:t>y = 7</a:t>
                      </a:r>
                      <a:endParaRPr lang="en-US" dirty="0"/>
                    </a:p>
                  </a:txBody>
                  <a:tcPr/>
                </a:tc>
                <a:tc>
                  <a:txBody>
                    <a:bodyPr/>
                    <a:lstStyle/>
                    <a:p>
                      <a:r>
                        <a:rPr lang="en-US" dirty="0"/>
                        <a:t>x</a:t>
                      </a:r>
                      <a:r>
                        <a:rPr lang="en-US" baseline="0" dirty="0"/>
                        <a:t> = 1.75</a:t>
                      </a:r>
                      <a:endParaRPr lang="en-US" dirty="0"/>
                    </a:p>
                  </a:txBody>
                  <a:tcPr/>
                </a:tc>
                <a:extLst>
                  <a:ext uri="{0D108BD9-81ED-4DB2-BD59-A6C34878D82A}">
                    <a16:rowId xmlns:a16="http://schemas.microsoft.com/office/drawing/2014/main" val="10004"/>
                  </a:ext>
                </a:extLst>
              </a:tr>
              <a:tr h="370840">
                <a:tc>
                  <a:txBody>
                    <a:bodyPr/>
                    <a:lstStyle/>
                    <a:p>
                      <a:r>
                        <a:rPr lang="en-US" dirty="0"/>
                        <a:t>%</a:t>
                      </a:r>
                    </a:p>
                  </a:txBody>
                  <a:tcPr/>
                </a:tc>
                <a:tc>
                  <a:txBody>
                    <a:bodyPr/>
                    <a:lstStyle/>
                    <a:p>
                      <a:r>
                        <a:rPr lang="en-US" dirty="0"/>
                        <a:t>Modulus</a:t>
                      </a:r>
                    </a:p>
                  </a:txBody>
                  <a:tcPr/>
                </a:tc>
                <a:tc>
                  <a:txBody>
                    <a:bodyPr/>
                    <a:lstStyle/>
                    <a:p>
                      <a:r>
                        <a:rPr lang="en-US" dirty="0"/>
                        <a:t>x</a:t>
                      </a:r>
                      <a:r>
                        <a:rPr lang="en-US" baseline="0" dirty="0"/>
                        <a:t> = y % 4</a:t>
                      </a:r>
                      <a:endParaRPr lang="en-US" dirty="0"/>
                    </a:p>
                  </a:txBody>
                  <a:tcPr/>
                </a:tc>
                <a:tc>
                  <a:txBody>
                    <a:bodyPr/>
                    <a:lstStyle/>
                    <a:p>
                      <a:r>
                        <a:rPr lang="en-US" dirty="0"/>
                        <a:t>y</a:t>
                      </a:r>
                      <a:r>
                        <a:rPr lang="en-US" baseline="0" dirty="0"/>
                        <a:t> = 7</a:t>
                      </a:r>
                      <a:endParaRPr lang="en-US" dirty="0"/>
                    </a:p>
                  </a:txBody>
                  <a:tcPr/>
                </a:tc>
                <a:tc>
                  <a:txBody>
                    <a:bodyPr/>
                    <a:lstStyle/>
                    <a:p>
                      <a:r>
                        <a:rPr lang="en-US" dirty="0"/>
                        <a:t>x</a:t>
                      </a:r>
                      <a:r>
                        <a:rPr lang="en-US" baseline="0" dirty="0"/>
                        <a:t> = 3</a:t>
                      </a:r>
                      <a:endParaRPr lang="en-US" dirty="0"/>
                    </a:p>
                  </a:txBody>
                  <a:tcPr/>
                </a:tc>
                <a:extLst>
                  <a:ext uri="{0D108BD9-81ED-4DB2-BD59-A6C34878D82A}">
                    <a16:rowId xmlns:a16="http://schemas.microsoft.com/office/drawing/2014/main" val="10005"/>
                  </a:ext>
                </a:extLst>
              </a:tr>
              <a:tr h="185420">
                <a:tc rowSpan="2">
                  <a:txBody>
                    <a:bodyPr/>
                    <a:lstStyle/>
                    <a:p>
                      <a:r>
                        <a:rPr lang="en-US" dirty="0"/>
                        <a:t>++</a:t>
                      </a:r>
                    </a:p>
                  </a:txBody>
                  <a:tcPr/>
                </a:tc>
                <a:tc rowSpan="2">
                  <a:txBody>
                    <a:bodyPr/>
                    <a:lstStyle/>
                    <a:p>
                      <a:r>
                        <a:rPr lang="en-US" dirty="0"/>
                        <a:t>Increment</a:t>
                      </a:r>
                    </a:p>
                  </a:txBody>
                  <a:tcPr/>
                </a:tc>
                <a:tc>
                  <a:txBody>
                    <a:bodyPr/>
                    <a:lstStyle/>
                    <a:p>
                      <a:r>
                        <a:rPr lang="en-US" dirty="0"/>
                        <a:t>x</a:t>
                      </a:r>
                      <a:r>
                        <a:rPr lang="en-US" baseline="0" dirty="0"/>
                        <a:t> = ++y</a:t>
                      </a:r>
                      <a:endParaRPr lang="en-US" dirty="0"/>
                    </a:p>
                  </a:txBody>
                  <a:tcPr/>
                </a:tc>
                <a:tc>
                  <a:txBody>
                    <a:bodyPr/>
                    <a:lstStyle/>
                    <a:p>
                      <a:r>
                        <a:rPr lang="en-US" baseline="0" dirty="0"/>
                        <a:t>y = 8</a:t>
                      </a:r>
                      <a:endParaRPr lang="en-US" dirty="0"/>
                    </a:p>
                  </a:txBody>
                  <a:tcPr/>
                </a:tc>
                <a:tc>
                  <a:txBody>
                    <a:bodyPr/>
                    <a:lstStyle/>
                    <a:p>
                      <a:r>
                        <a:rPr lang="en-US" baseline="0" dirty="0"/>
                        <a:t>x = 8</a:t>
                      </a:r>
                      <a:endParaRPr lang="en-US" dirty="0"/>
                    </a:p>
                  </a:txBody>
                  <a:tcPr/>
                </a:tc>
                <a:extLst>
                  <a:ext uri="{0D108BD9-81ED-4DB2-BD59-A6C34878D82A}">
                    <a16:rowId xmlns:a16="http://schemas.microsoft.com/office/drawing/2014/main" val="10006"/>
                  </a:ext>
                </a:extLst>
              </a:tr>
              <a:tr h="185420">
                <a:tc vMerge="1">
                  <a:txBody>
                    <a:bodyPr/>
                    <a:lstStyle/>
                    <a:p>
                      <a:endParaRPr lang="en-US"/>
                    </a:p>
                  </a:txBody>
                  <a:tcPr/>
                </a:tc>
                <a:tc vMerge="1">
                  <a:txBody>
                    <a:bodyPr/>
                    <a:lstStyle/>
                    <a:p>
                      <a:endParaRPr lang="en-US"/>
                    </a:p>
                  </a:txBody>
                  <a:tcPr/>
                </a:tc>
                <a:tc>
                  <a:txBody>
                    <a:bodyPr/>
                    <a:lstStyle/>
                    <a:p>
                      <a:r>
                        <a:rPr lang="en-US" dirty="0"/>
                        <a:t>x</a:t>
                      </a:r>
                      <a:r>
                        <a:rPr lang="en-US" baseline="0" dirty="0"/>
                        <a:t> = y++</a:t>
                      </a:r>
                      <a:endParaRPr lang="en-US" dirty="0"/>
                    </a:p>
                  </a:txBody>
                  <a:tcPr/>
                </a:tc>
                <a:tc>
                  <a:txBody>
                    <a:bodyPr/>
                    <a:lstStyle/>
                    <a:p>
                      <a:r>
                        <a:rPr lang="en-US" baseline="0" dirty="0"/>
                        <a:t>y = 8</a:t>
                      </a:r>
                      <a:endParaRPr lang="en-US" dirty="0"/>
                    </a:p>
                  </a:txBody>
                  <a:tcPr/>
                </a:tc>
                <a:tc>
                  <a:txBody>
                    <a:bodyPr/>
                    <a:lstStyle/>
                    <a:p>
                      <a:r>
                        <a:rPr lang="en-US" baseline="0" dirty="0"/>
                        <a:t>x = 7</a:t>
                      </a:r>
                      <a:endParaRPr lang="en-US" dirty="0"/>
                    </a:p>
                  </a:txBody>
                  <a:tcPr/>
                </a:tc>
                <a:extLst>
                  <a:ext uri="{0D108BD9-81ED-4DB2-BD59-A6C34878D82A}">
                    <a16:rowId xmlns:a16="http://schemas.microsoft.com/office/drawing/2014/main" val="10007"/>
                  </a:ext>
                </a:extLst>
              </a:tr>
              <a:tr h="185420">
                <a:tc rowSpan="2">
                  <a:txBody>
                    <a:bodyPr/>
                    <a:lstStyle/>
                    <a:p>
                      <a:r>
                        <a:rPr lang="en-US" dirty="0"/>
                        <a:t>--</a:t>
                      </a:r>
                    </a:p>
                  </a:txBody>
                  <a:tcPr/>
                </a:tc>
                <a:tc rowSpan="2">
                  <a:txBody>
                    <a:bodyPr/>
                    <a:lstStyle/>
                    <a:p>
                      <a:r>
                        <a:rPr lang="en-US" dirty="0"/>
                        <a:t>Decrement</a:t>
                      </a:r>
                    </a:p>
                  </a:txBody>
                  <a:tcPr/>
                </a:tc>
                <a:tc>
                  <a:txBody>
                    <a:bodyPr/>
                    <a:lstStyle/>
                    <a:p>
                      <a:r>
                        <a:rPr lang="en-US" dirty="0"/>
                        <a:t>x =</a:t>
                      </a:r>
                      <a:r>
                        <a:rPr lang="en-US" baseline="0" dirty="0"/>
                        <a:t> --y</a:t>
                      </a:r>
                      <a:endParaRPr lang="en-US" dirty="0"/>
                    </a:p>
                  </a:txBody>
                  <a:tcPr/>
                </a:tc>
                <a:tc>
                  <a:txBody>
                    <a:bodyPr/>
                    <a:lstStyle/>
                    <a:p>
                      <a:r>
                        <a:rPr lang="en-US" dirty="0"/>
                        <a:t>y</a:t>
                      </a:r>
                      <a:r>
                        <a:rPr lang="en-US" baseline="0" dirty="0"/>
                        <a:t> = 6</a:t>
                      </a:r>
                      <a:endParaRPr lang="en-US" dirty="0"/>
                    </a:p>
                  </a:txBody>
                  <a:tcPr/>
                </a:tc>
                <a:tc>
                  <a:txBody>
                    <a:bodyPr/>
                    <a:lstStyle/>
                    <a:p>
                      <a:r>
                        <a:rPr lang="en-US" dirty="0"/>
                        <a:t>x</a:t>
                      </a:r>
                      <a:r>
                        <a:rPr lang="en-US" baseline="0" dirty="0"/>
                        <a:t> = 6</a:t>
                      </a:r>
                      <a:endParaRPr lang="en-US" dirty="0"/>
                    </a:p>
                  </a:txBody>
                  <a:tcPr/>
                </a:tc>
                <a:extLst>
                  <a:ext uri="{0D108BD9-81ED-4DB2-BD59-A6C34878D82A}">
                    <a16:rowId xmlns:a16="http://schemas.microsoft.com/office/drawing/2014/main" val="10008"/>
                  </a:ext>
                </a:extLst>
              </a:tr>
              <a:tr h="185420">
                <a:tc vMerge="1">
                  <a:txBody>
                    <a:bodyPr/>
                    <a:lstStyle/>
                    <a:p>
                      <a:endParaRPr lang="en-US"/>
                    </a:p>
                  </a:txBody>
                  <a:tcPr/>
                </a:tc>
                <a:tc vMerge="1">
                  <a:txBody>
                    <a:bodyPr/>
                    <a:lstStyle/>
                    <a:p>
                      <a:endParaRPr lang="en-US"/>
                    </a:p>
                  </a:txBody>
                  <a:tcPr/>
                </a:tc>
                <a:tc>
                  <a:txBody>
                    <a:bodyPr/>
                    <a:lstStyle/>
                    <a:p>
                      <a:r>
                        <a:rPr lang="en-US" dirty="0"/>
                        <a:t>x</a:t>
                      </a:r>
                      <a:r>
                        <a:rPr lang="en-US" baseline="0" dirty="0"/>
                        <a:t> = y--</a:t>
                      </a:r>
                      <a:endParaRPr lang="en-US" dirty="0"/>
                    </a:p>
                  </a:txBody>
                  <a:tcPr/>
                </a:tc>
                <a:tc>
                  <a:txBody>
                    <a:bodyPr/>
                    <a:lstStyle/>
                    <a:p>
                      <a:r>
                        <a:rPr lang="en-US" dirty="0"/>
                        <a:t>y</a:t>
                      </a:r>
                      <a:r>
                        <a:rPr lang="en-US" baseline="0" dirty="0"/>
                        <a:t> = 6</a:t>
                      </a:r>
                      <a:endParaRPr lang="en-US" dirty="0"/>
                    </a:p>
                  </a:txBody>
                  <a:tcPr/>
                </a:tc>
                <a:tc>
                  <a:txBody>
                    <a:bodyPr/>
                    <a:lstStyle/>
                    <a:p>
                      <a:r>
                        <a:rPr lang="en-US" dirty="0"/>
                        <a:t>x</a:t>
                      </a:r>
                      <a:r>
                        <a:rPr lang="en-US" baseline="0" dirty="0"/>
                        <a:t> = 7</a:t>
                      </a:r>
                      <a:endParaRPr lang="en-US" dirty="0"/>
                    </a:p>
                  </a:txBody>
                  <a:tcPr/>
                </a:tc>
                <a:extLst>
                  <a:ext uri="{0D108BD9-81ED-4DB2-BD59-A6C34878D82A}">
                    <a16:rowId xmlns:a16="http://schemas.microsoft.com/office/drawing/2014/main" val="10009"/>
                  </a:ext>
                </a:extLst>
              </a:tr>
              <a:tr h="185420">
                <a:tc>
                  <a:txBody>
                    <a:bodyPr/>
                    <a:lstStyle/>
                    <a:p>
                      <a:r>
                        <a:rPr lang="en-US" dirty="0"/>
                        <a:t>**</a:t>
                      </a:r>
                    </a:p>
                  </a:txBody>
                  <a:tcPr/>
                </a:tc>
                <a:tc>
                  <a:txBody>
                    <a:bodyPr/>
                    <a:lstStyle/>
                    <a:p>
                      <a:r>
                        <a:rPr lang="en-US" dirty="0"/>
                        <a:t>Exponentiation</a:t>
                      </a:r>
                    </a:p>
                  </a:txBody>
                  <a:tcPr/>
                </a:tc>
                <a:tc>
                  <a:txBody>
                    <a:bodyPr/>
                    <a:lstStyle/>
                    <a:p>
                      <a:r>
                        <a:rPr lang="en-US" sz="1800" kern="1200" dirty="0">
                          <a:solidFill>
                            <a:schemeClr val="dk1"/>
                          </a:solidFill>
                          <a:latin typeface="+mn-lt"/>
                          <a:ea typeface="+mn-ea"/>
                          <a:cs typeface="+mn-cs"/>
                        </a:rPr>
                        <a:t>x  = x ** y</a:t>
                      </a:r>
                      <a:endParaRPr lang="en-US" dirty="0"/>
                    </a:p>
                  </a:txBody>
                  <a:tcPr/>
                </a:tc>
                <a:tc>
                  <a:txBody>
                    <a:bodyPr/>
                    <a:lstStyle/>
                    <a:p>
                      <a:r>
                        <a:rPr lang="en-US" dirty="0"/>
                        <a:t>X = 2, x = 8</a:t>
                      </a:r>
                    </a:p>
                  </a:txBody>
                  <a:tcPr/>
                </a:tc>
                <a:tc>
                  <a:txBody>
                    <a:bodyPr/>
                    <a:lstStyle/>
                    <a:p>
                      <a:r>
                        <a:rPr lang="en-US" dirty="0"/>
                        <a:t>Y = 3</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21958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Assignment Operators			</a:t>
            </a:r>
          </a:p>
        </p:txBody>
      </p:sp>
      <p:sp>
        <p:nvSpPr>
          <p:cNvPr id="5" name="Content Placeholder 4"/>
          <p:cNvSpPr>
            <a:spLocks noGrp="1"/>
          </p:cNvSpPr>
          <p:nvPr>
            <p:ph idx="1"/>
          </p:nvPr>
        </p:nvSpPr>
        <p:spPr/>
        <p:txBody>
          <a:bodyPr/>
          <a:lstStyle/>
          <a:p>
            <a:r>
              <a:rPr lang="en-US" dirty="0"/>
              <a:t>Assignment operators are used to assign values to JavaScript variables</a:t>
            </a:r>
          </a:p>
          <a:p>
            <a:r>
              <a:rPr lang="en-US" dirty="0"/>
              <a:t>Given </a:t>
            </a:r>
            <a:r>
              <a:rPr lang="en-US" b="1" dirty="0"/>
              <a:t>x = 10 </a:t>
            </a:r>
            <a:r>
              <a:rPr lang="en-US" dirty="0"/>
              <a:t>and </a:t>
            </a:r>
            <a:r>
              <a:rPr lang="en-US" b="1" dirty="0"/>
              <a:t>y = 5</a:t>
            </a:r>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08479186"/>
              </p:ext>
            </p:extLst>
          </p:nvPr>
        </p:nvGraphicFramePr>
        <p:xfrm>
          <a:off x="1331640" y="1916832"/>
          <a:ext cx="6096000" cy="2966720"/>
        </p:xfrm>
        <a:graphic>
          <a:graphicData uri="http://schemas.openxmlformats.org/drawingml/2006/table">
            <a:tbl>
              <a:tblPr firstRow="1" bandRow="1">
                <a:tableStyleId>{073A0DAA-6AF3-43AB-8588-CEC1D06C72B9}</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t>Operator</a:t>
                      </a:r>
                    </a:p>
                  </a:txBody>
                  <a:tcPr/>
                </a:tc>
                <a:tc>
                  <a:txBody>
                    <a:bodyPr/>
                    <a:lstStyle/>
                    <a:p>
                      <a:r>
                        <a:rPr lang="en-US" dirty="0"/>
                        <a:t>Example</a:t>
                      </a:r>
                    </a:p>
                  </a:txBody>
                  <a:tcPr/>
                </a:tc>
                <a:tc>
                  <a:txBody>
                    <a:bodyPr/>
                    <a:lstStyle/>
                    <a:p>
                      <a:r>
                        <a:rPr lang="en-US" dirty="0"/>
                        <a:t>Same as</a:t>
                      </a:r>
                    </a:p>
                  </a:txBody>
                  <a:tcPr/>
                </a:tc>
                <a:tc>
                  <a:txBody>
                    <a:bodyPr/>
                    <a:lstStyle/>
                    <a:p>
                      <a:r>
                        <a:rPr lang="en-US" dirty="0"/>
                        <a:t>Result</a:t>
                      </a:r>
                    </a:p>
                  </a:txBody>
                  <a:tcPr/>
                </a:tc>
                <a:extLst>
                  <a:ext uri="{0D108BD9-81ED-4DB2-BD59-A6C34878D82A}">
                    <a16:rowId xmlns:a16="http://schemas.microsoft.com/office/drawing/2014/main" val="10000"/>
                  </a:ext>
                </a:extLst>
              </a:tr>
              <a:tr h="370840">
                <a:tc>
                  <a:txBody>
                    <a:bodyPr/>
                    <a:lstStyle/>
                    <a:p>
                      <a:r>
                        <a:rPr lang="en-US" dirty="0"/>
                        <a:t>=</a:t>
                      </a:r>
                    </a:p>
                  </a:txBody>
                  <a:tcPr/>
                </a:tc>
                <a:tc>
                  <a:txBody>
                    <a:bodyPr/>
                    <a:lstStyle/>
                    <a:p>
                      <a:r>
                        <a:rPr lang="en-US" dirty="0"/>
                        <a:t>x = y</a:t>
                      </a:r>
                    </a:p>
                  </a:txBody>
                  <a:tcPr/>
                </a:tc>
                <a:tc>
                  <a:txBody>
                    <a:bodyPr/>
                    <a:lstStyle/>
                    <a:p>
                      <a:r>
                        <a:rPr lang="en-US" dirty="0"/>
                        <a:t>x</a:t>
                      </a:r>
                      <a:r>
                        <a:rPr lang="en-US" baseline="0" dirty="0"/>
                        <a:t> = y</a:t>
                      </a:r>
                      <a:endParaRPr lang="en-US" dirty="0"/>
                    </a:p>
                  </a:txBody>
                  <a:tcPr/>
                </a:tc>
                <a:tc>
                  <a:txBody>
                    <a:bodyPr/>
                    <a:lstStyle/>
                    <a:p>
                      <a:r>
                        <a:rPr lang="en-US" dirty="0"/>
                        <a:t>x</a:t>
                      </a:r>
                      <a:r>
                        <a:rPr lang="en-US" baseline="0" dirty="0"/>
                        <a:t> = 5</a:t>
                      </a:r>
                      <a:endParaRPr lang="en-US" dirty="0"/>
                    </a:p>
                  </a:txBody>
                  <a:tcPr/>
                </a:tc>
                <a:extLst>
                  <a:ext uri="{0D108BD9-81ED-4DB2-BD59-A6C34878D82A}">
                    <a16:rowId xmlns:a16="http://schemas.microsoft.com/office/drawing/2014/main" val="10001"/>
                  </a:ext>
                </a:extLst>
              </a:tr>
              <a:tr h="370840">
                <a:tc>
                  <a:txBody>
                    <a:bodyPr/>
                    <a:lstStyle/>
                    <a:p>
                      <a:r>
                        <a:rPr lang="en-US" dirty="0"/>
                        <a:t>+=</a:t>
                      </a:r>
                    </a:p>
                  </a:txBody>
                  <a:tcPr/>
                </a:tc>
                <a:tc>
                  <a:txBody>
                    <a:bodyPr/>
                    <a:lstStyle/>
                    <a:p>
                      <a:r>
                        <a:rPr lang="en-US" dirty="0"/>
                        <a:t>x</a:t>
                      </a:r>
                      <a:r>
                        <a:rPr lang="en-US" baseline="0" dirty="0"/>
                        <a:t> += y</a:t>
                      </a:r>
                      <a:endParaRPr lang="en-US" dirty="0"/>
                    </a:p>
                  </a:txBody>
                  <a:tcPr/>
                </a:tc>
                <a:tc>
                  <a:txBody>
                    <a:bodyPr/>
                    <a:lstStyle/>
                    <a:p>
                      <a:r>
                        <a:rPr lang="en-US" dirty="0"/>
                        <a:t>x</a:t>
                      </a:r>
                      <a:r>
                        <a:rPr lang="en-US" baseline="0" dirty="0"/>
                        <a:t> = x + y</a:t>
                      </a:r>
                      <a:endParaRPr lang="en-US" dirty="0"/>
                    </a:p>
                  </a:txBody>
                  <a:tcPr/>
                </a:tc>
                <a:tc>
                  <a:txBody>
                    <a:bodyPr/>
                    <a:lstStyle/>
                    <a:p>
                      <a:r>
                        <a:rPr lang="en-US" dirty="0"/>
                        <a:t>x</a:t>
                      </a:r>
                      <a:r>
                        <a:rPr lang="en-US" baseline="0" dirty="0"/>
                        <a:t> = 15</a:t>
                      </a:r>
                      <a:endParaRPr lang="en-US" dirty="0"/>
                    </a:p>
                  </a:txBody>
                  <a:tcPr/>
                </a:tc>
                <a:extLst>
                  <a:ext uri="{0D108BD9-81ED-4DB2-BD59-A6C34878D82A}">
                    <a16:rowId xmlns:a16="http://schemas.microsoft.com/office/drawing/2014/main" val="10002"/>
                  </a:ext>
                </a:extLst>
              </a:tr>
              <a:tr h="370840">
                <a:tc>
                  <a:txBody>
                    <a:bodyPr/>
                    <a:lstStyle/>
                    <a:p>
                      <a:r>
                        <a:rPr lang="en-US" dirty="0"/>
                        <a:t>-=</a:t>
                      </a:r>
                    </a:p>
                  </a:txBody>
                  <a:tcPr/>
                </a:tc>
                <a:tc>
                  <a:txBody>
                    <a:bodyPr/>
                    <a:lstStyle/>
                    <a:p>
                      <a:r>
                        <a:rPr lang="en-US" dirty="0"/>
                        <a:t>x</a:t>
                      </a:r>
                      <a:r>
                        <a:rPr lang="en-US" baseline="0" dirty="0"/>
                        <a:t> -= y</a:t>
                      </a:r>
                      <a:endParaRPr lang="en-US" dirty="0"/>
                    </a:p>
                  </a:txBody>
                  <a:tcPr/>
                </a:tc>
                <a:tc>
                  <a:txBody>
                    <a:bodyPr/>
                    <a:lstStyle/>
                    <a:p>
                      <a:r>
                        <a:rPr lang="en-US" dirty="0"/>
                        <a:t>x</a:t>
                      </a:r>
                      <a:r>
                        <a:rPr lang="en-US" baseline="0" dirty="0"/>
                        <a:t> = x – y </a:t>
                      </a:r>
                      <a:endParaRPr lang="en-US" dirty="0"/>
                    </a:p>
                  </a:txBody>
                  <a:tcPr/>
                </a:tc>
                <a:tc>
                  <a:txBody>
                    <a:bodyPr/>
                    <a:lstStyle/>
                    <a:p>
                      <a:r>
                        <a:rPr lang="en-US" dirty="0"/>
                        <a:t>x</a:t>
                      </a:r>
                      <a:r>
                        <a:rPr lang="en-US" baseline="0" dirty="0"/>
                        <a:t> = 5</a:t>
                      </a:r>
                      <a:endParaRPr lang="en-US" dirty="0"/>
                    </a:p>
                  </a:txBody>
                  <a:tcPr/>
                </a:tc>
                <a:extLst>
                  <a:ext uri="{0D108BD9-81ED-4DB2-BD59-A6C34878D82A}">
                    <a16:rowId xmlns:a16="http://schemas.microsoft.com/office/drawing/2014/main" val="10003"/>
                  </a:ext>
                </a:extLst>
              </a:tr>
              <a:tr h="370840">
                <a:tc>
                  <a:txBody>
                    <a:bodyPr/>
                    <a:lstStyle/>
                    <a:p>
                      <a:r>
                        <a:rPr lang="en-US" dirty="0"/>
                        <a:t>*=</a:t>
                      </a:r>
                      <a:r>
                        <a:rPr lang="en-US" baseline="0" dirty="0"/>
                        <a:t> </a:t>
                      </a:r>
                      <a:endParaRPr lang="en-US" dirty="0"/>
                    </a:p>
                  </a:txBody>
                  <a:tcPr/>
                </a:tc>
                <a:tc>
                  <a:txBody>
                    <a:bodyPr/>
                    <a:lstStyle/>
                    <a:p>
                      <a:r>
                        <a:rPr lang="en-US" dirty="0"/>
                        <a:t>x</a:t>
                      </a:r>
                      <a:r>
                        <a:rPr lang="en-US" baseline="0" dirty="0"/>
                        <a:t> *= y</a:t>
                      </a:r>
                      <a:endParaRPr lang="en-US" dirty="0"/>
                    </a:p>
                  </a:txBody>
                  <a:tcPr/>
                </a:tc>
                <a:tc>
                  <a:txBody>
                    <a:bodyPr/>
                    <a:lstStyle/>
                    <a:p>
                      <a:r>
                        <a:rPr lang="en-US" dirty="0"/>
                        <a:t>x</a:t>
                      </a:r>
                      <a:r>
                        <a:rPr lang="en-US" baseline="0" dirty="0"/>
                        <a:t> = x * y </a:t>
                      </a:r>
                      <a:endParaRPr lang="en-US" dirty="0"/>
                    </a:p>
                  </a:txBody>
                  <a:tcPr/>
                </a:tc>
                <a:tc>
                  <a:txBody>
                    <a:bodyPr/>
                    <a:lstStyle/>
                    <a:p>
                      <a:r>
                        <a:rPr lang="en-US" dirty="0"/>
                        <a:t>x</a:t>
                      </a:r>
                      <a:r>
                        <a:rPr lang="en-US" baseline="0" dirty="0"/>
                        <a:t> = 50</a:t>
                      </a:r>
                      <a:endParaRPr lang="en-US" dirty="0"/>
                    </a:p>
                  </a:txBody>
                  <a:tcPr/>
                </a:tc>
                <a:extLst>
                  <a:ext uri="{0D108BD9-81ED-4DB2-BD59-A6C34878D82A}">
                    <a16:rowId xmlns:a16="http://schemas.microsoft.com/office/drawing/2014/main" val="10004"/>
                  </a:ext>
                </a:extLst>
              </a:tr>
              <a:tr h="370840">
                <a:tc>
                  <a:txBody>
                    <a:bodyPr/>
                    <a:lstStyle/>
                    <a:p>
                      <a:r>
                        <a:rPr lang="en-US" dirty="0"/>
                        <a:t>/=</a:t>
                      </a:r>
                    </a:p>
                  </a:txBody>
                  <a:tcPr/>
                </a:tc>
                <a:tc>
                  <a:txBody>
                    <a:bodyPr/>
                    <a:lstStyle/>
                    <a:p>
                      <a:r>
                        <a:rPr lang="en-US" dirty="0"/>
                        <a:t>x</a:t>
                      </a:r>
                      <a:r>
                        <a:rPr lang="en-US" baseline="0" dirty="0"/>
                        <a:t> /= y</a:t>
                      </a:r>
                      <a:endParaRPr lang="en-US" dirty="0"/>
                    </a:p>
                  </a:txBody>
                  <a:tcPr/>
                </a:tc>
                <a:tc>
                  <a:txBody>
                    <a:bodyPr/>
                    <a:lstStyle/>
                    <a:p>
                      <a:r>
                        <a:rPr lang="en-US" dirty="0"/>
                        <a:t>x</a:t>
                      </a:r>
                      <a:r>
                        <a:rPr lang="en-US" baseline="0" dirty="0"/>
                        <a:t> = x / y</a:t>
                      </a:r>
                      <a:endParaRPr lang="en-US" dirty="0"/>
                    </a:p>
                  </a:txBody>
                  <a:tcPr/>
                </a:tc>
                <a:tc>
                  <a:txBody>
                    <a:bodyPr/>
                    <a:lstStyle/>
                    <a:p>
                      <a:r>
                        <a:rPr lang="en-US" dirty="0"/>
                        <a:t>x</a:t>
                      </a:r>
                      <a:r>
                        <a:rPr lang="en-US" baseline="0" dirty="0"/>
                        <a:t> = 2</a:t>
                      </a:r>
                      <a:endParaRPr lang="en-US" dirty="0"/>
                    </a:p>
                  </a:txBody>
                  <a:tcPr/>
                </a:tc>
                <a:extLst>
                  <a:ext uri="{0D108BD9-81ED-4DB2-BD59-A6C34878D82A}">
                    <a16:rowId xmlns:a16="http://schemas.microsoft.com/office/drawing/2014/main" val="10005"/>
                  </a:ext>
                </a:extLst>
              </a:tr>
              <a:tr h="370840">
                <a:tc>
                  <a:txBody>
                    <a:bodyPr/>
                    <a:lstStyle/>
                    <a:p>
                      <a:r>
                        <a:rPr lang="en-US" dirty="0"/>
                        <a:t>%=</a:t>
                      </a:r>
                    </a:p>
                  </a:txBody>
                  <a:tcPr/>
                </a:tc>
                <a:tc>
                  <a:txBody>
                    <a:bodyPr/>
                    <a:lstStyle/>
                    <a:p>
                      <a:r>
                        <a:rPr lang="en-US" dirty="0"/>
                        <a:t>x</a:t>
                      </a:r>
                      <a:r>
                        <a:rPr lang="en-US" baseline="0" dirty="0"/>
                        <a:t> %= y</a:t>
                      </a:r>
                      <a:endParaRPr lang="en-US" dirty="0"/>
                    </a:p>
                  </a:txBody>
                  <a:tcPr/>
                </a:tc>
                <a:tc>
                  <a:txBody>
                    <a:bodyPr/>
                    <a:lstStyle/>
                    <a:p>
                      <a:r>
                        <a:rPr lang="en-US" dirty="0"/>
                        <a:t>x</a:t>
                      </a:r>
                      <a:r>
                        <a:rPr lang="en-US" baseline="0" dirty="0"/>
                        <a:t> = x % y</a:t>
                      </a:r>
                      <a:endParaRPr lang="en-US" dirty="0"/>
                    </a:p>
                  </a:txBody>
                  <a:tcPr/>
                </a:tc>
                <a:tc>
                  <a:txBody>
                    <a:bodyPr/>
                    <a:lstStyle/>
                    <a:p>
                      <a:r>
                        <a:rPr lang="en-US" dirty="0"/>
                        <a:t>x</a:t>
                      </a:r>
                      <a:r>
                        <a:rPr lang="en-US" baseline="0" dirty="0"/>
                        <a:t> = 0</a:t>
                      </a:r>
                      <a:endParaRPr lang="en-US" dirty="0"/>
                    </a:p>
                  </a:txBody>
                  <a:tcPr/>
                </a:tc>
                <a:extLst>
                  <a:ext uri="{0D108BD9-81ED-4DB2-BD59-A6C34878D82A}">
                    <a16:rowId xmlns:a16="http://schemas.microsoft.com/office/drawing/2014/main" val="10006"/>
                  </a:ext>
                </a:extLst>
              </a:tr>
              <a:tr h="370840">
                <a:tc>
                  <a:txBody>
                    <a:bodyPr/>
                    <a:lstStyle/>
                    <a:p>
                      <a:r>
                        <a:rPr lang="en-US" sz="1800" kern="1200" dirty="0">
                          <a:solidFill>
                            <a:schemeClr val="dk1"/>
                          </a:solidFill>
                          <a:latin typeface="+mn-lt"/>
                          <a:ea typeface="+mn-ea"/>
                          <a:cs typeface="+mn-cs"/>
                        </a:rPr>
                        <a:t> **= </a:t>
                      </a:r>
                      <a:endParaRPr lang="en-US" dirty="0"/>
                    </a:p>
                  </a:txBody>
                  <a:tcPr/>
                </a:tc>
                <a:tc>
                  <a:txBody>
                    <a:bodyPr/>
                    <a:lstStyle/>
                    <a:p>
                      <a:r>
                        <a:rPr lang="en-US" sz="1800" kern="1200" dirty="0">
                          <a:solidFill>
                            <a:schemeClr val="dk1"/>
                          </a:solidFill>
                          <a:latin typeface="+mn-lt"/>
                          <a:ea typeface="+mn-ea"/>
                          <a:cs typeface="+mn-cs"/>
                        </a:rPr>
                        <a:t>x **= y</a:t>
                      </a:r>
                      <a:endParaRPr lang="en-US" dirty="0"/>
                    </a:p>
                  </a:txBody>
                  <a:tcPr/>
                </a:tc>
                <a:tc>
                  <a:txBody>
                    <a:bodyPr/>
                    <a:lstStyle/>
                    <a:p>
                      <a:r>
                        <a:rPr lang="en-US" dirty="0"/>
                        <a:t>X = x** y</a:t>
                      </a:r>
                    </a:p>
                  </a:txBody>
                  <a:tcPr/>
                </a:tc>
                <a:tc>
                  <a:txBody>
                    <a:bodyPr/>
                    <a:lstStyle/>
                    <a:p>
                      <a:r>
                        <a:rPr lang="en-US" dirty="0"/>
                        <a:t>X = 1,00,000</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1193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Comparison Operators			</a:t>
            </a:r>
          </a:p>
        </p:txBody>
      </p:sp>
      <p:graphicFrame>
        <p:nvGraphicFramePr>
          <p:cNvPr id="2" name="Table 1"/>
          <p:cNvGraphicFramePr>
            <a:graphicFrameLocks noGrp="1"/>
          </p:cNvGraphicFramePr>
          <p:nvPr>
            <p:extLst>
              <p:ext uri="{D42A27DB-BD31-4B8C-83A1-F6EECF244321}">
                <p14:modId xmlns:p14="http://schemas.microsoft.com/office/powerpoint/2010/main" val="1467107004"/>
              </p:ext>
            </p:extLst>
          </p:nvPr>
        </p:nvGraphicFramePr>
        <p:xfrm>
          <a:off x="683568" y="1035782"/>
          <a:ext cx="7992888" cy="5413383"/>
        </p:xfrm>
        <a:graphic>
          <a:graphicData uri="http://schemas.openxmlformats.org/drawingml/2006/table">
            <a:tbl>
              <a:tblPr firstRow="1" bandRow="1">
                <a:tableStyleId>{073A0DAA-6AF3-43AB-8588-CEC1D06C72B9}</a:tableStyleId>
              </a:tblPr>
              <a:tblGrid>
                <a:gridCol w="1108451">
                  <a:extLst>
                    <a:ext uri="{9D8B030D-6E8A-4147-A177-3AD203B41FA5}">
                      <a16:colId xmlns:a16="http://schemas.microsoft.com/office/drawing/2014/main" val="20000"/>
                    </a:ext>
                  </a:extLst>
                </a:gridCol>
                <a:gridCol w="4675085">
                  <a:extLst>
                    <a:ext uri="{9D8B030D-6E8A-4147-A177-3AD203B41FA5}">
                      <a16:colId xmlns:a16="http://schemas.microsoft.com/office/drawing/2014/main" val="20001"/>
                    </a:ext>
                  </a:extLst>
                </a:gridCol>
                <a:gridCol w="2209352">
                  <a:extLst>
                    <a:ext uri="{9D8B030D-6E8A-4147-A177-3AD203B41FA5}">
                      <a16:colId xmlns:a16="http://schemas.microsoft.com/office/drawing/2014/main" val="20002"/>
                    </a:ext>
                  </a:extLst>
                </a:gridCol>
              </a:tblGrid>
              <a:tr h="567063">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567063">
                <a:tc>
                  <a:txBody>
                    <a:bodyPr/>
                    <a:lstStyle/>
                    <a:p>
                      <a:r>
                        <a:rPr lang="en-US" dirty="0"/>
                        <a:t>==</a:t>
                      </a:r>
                    </a:p>
                  </a:txBody>
                  <a:tcPr/>
                </a:tc>
                <a:tc>
                  <a:txBody>
                    <a:bodyPr/>
                    <a:lstStyle/>
                    <a:p>
                      <a:r>
                        <a:rPr lang="en-US" dirty="0"/>
                        <a:t>If operands are equal</a:t>
                      </a:r>
                    </a:p>
                  </a:txBody>
                  <a:tcPr/>
                </a:tc>
                <a:tc>
                  <a:txBody>
                    <a:bodyPr/>
                    <a:lstStyle/>
                    <a:p>
                      <a:r>
                        <a:rPr lang="en-US" dirty="0"/>
                        <a:t>3==var1, “3” == var1</a:t>
                      </a:r>
                    </a:p>
                    <a:p>
                      <a:r>
                        <a:rPr lang="en-US" dirty="0"/>
                        <a:t>3 == ’3’</a:t>
                      </a:r>
                    </a:p>
                  </a:txBody>
                  <a:tcPr/>
                </a:tc>
                <a:extLst>
                  <a:ext uri="{0D108BD9-81ED-4DB2-BD59-A6C34878D82A}">
                    <a16:rowId xmlns:a16="http://schemas.microsoft.com/office/drawing/2014/main" val="10001"/>
                  </a:ext>
                </a:extLst>
              </a:tr>
              <a:tr h="321979">
                <a:tc>
                  <a:txBody>
                    <a:bodyPr/>
                    <a:lstStyle/>
                    <a:p>
                      <a:r>
                        <a:rPr lang="en-US" dirty="0"/>
                        <a:t>!=</a:t>
                      </a:r>
                    </a:p>
                  </a:txBody>
                  <a:tcPr/>
                </a:tc>
                <a:tc>
                  <a:txBody>
                    <a:bodyPr/>
                    <a:lstStyle/>
                    <a:p>
                      <a:r>
                        <a:rPr lang="en-US" dirty="0"/>
                        <a:t>If operands </a:t>
                      </a:r>
                      <a:r>
                        <a:rPr lang="en-US" dirty="0" err="1"/>
                        <a:t>arenot</a:t>
                      </a:r>
                      <a:r>
                        <a:rPr lang="en-US" dirty="0"/>
                        <a:t> equal</a:t>
                      </a:r>
                    </a:p>
                  </a:txBody>
                  <a:tcPr/>
                </a:tc>
                <a:tc>
                  <a:txBody>
                    <a:bodyPr/>
                    <a:lstStyle/>
                    <a:p>
                      <a:r>
                        <a:rPr lang="en-US" dirty="0"/>
                        <a:t>var1</a:t>
                      </a:r>
                      <a:r>
                        <a:rPr lang="en-US" baseline="0" dirty="0"/>
                        <a:t> != 4, var2 !=“3”</a:t>
                      </a:r>
                      <a:endParaRPr lang="en-US" dirty="0"/>
                    </a:p>
                  </a:txBody>
                  <a:tcPr/>
                </a:tc>
                <a:extLst>
                  <a:ext uri="{0D108BD9-81ED-4DB2-BD59-A6C34878D82A}">
                    <a16:rowId xmlns:a16="http://schemas.microsoft.com/office/drawing/2014/main" val="10002"/>
                  </a:ext>
                </a:extLst>
              </a:tr>
              <a:tr h="567063">
                <a:tc>
                  <a:txBody>
                    <a:bodyPr/>
                    <a:lstStyle/>
                    <a:p>
                      <a:r>
                        <a:rPr lang="en-US" dirty="0"/>
                        <a:t>===</a:t>
                      </a:r>
                    </a:p>
                  </a:txBody>
                  <a:tcPr/>
                </a:tc>
                <a:tc>
                  <a:txBody>
                    <a:bodyPr/>
                    <a:lstStyle/>
                    <a:p>
                      <a:r>
                        <a:rPr lang="en-US" sz="1800" kern="1200" dirty="0">
                          <a:solidFill>
                            <a:schemeClr val="dk1"/>
                          </a:solidFill>
                          <a:latin typeface="+mn-lt"/>
                          <a:ea typeface="+mn-ea"/>
                          <a:cs typeface="+mn-cs"/>
                        </a:rPr>
                        <a:t>Returns true if the operands are equal and of the same type	</a:t>
                      </a:r>
                    </a:p>
                  </a:txBody>
                  <a:tcPr/>
                </a:tc>
                <a:tc>
                  <a:txBody>
                    <a:bodyPr/>
                    <a:lstStyle/>
                    <a:p>
                      <a:r>
                        <a:rPr lang="en-US" dirty="0"/>
                        <a:t>3===var1</a:t>
                      </a:r>
                    </a:p>
                  </a:txBody>
                  <a:tcPr/>
                </a:tc>
                <a:extLst>
                  <a:ext uri="{0D108BD9-81ED-4DB2-BD59-A6C34878D82A}">
                    <a16:rowId xmlns:a16="http://schemas.microsoft.com/office/drawing/2014/main" val="10003"/>
                  </a:ext>
                </a:extLst>
              </a:tr>
              <a:tr h="601010">
                <a:tc>
                  <a:txBody>
                    <a:bodyPr/>
                    <a:lstStyle/>
                    <a:p>
                      <a:r>
                        <a:rPr lang="en-US" dirty="0"/>
                        <a:t>!==</a:t>
                      </a:r>
                    </a:p>
                  </a:txBody>
                  <a:tcPr/>
                </a:tc>
                <a:tc>
                  <a:txBody>
                    <a:bodyPr/>
                    <a:lstStyle/>
                    <a:p>
                      <a:r>
                        <a:rPr lang="en-US" sz="1800" kern="1200" dirty="0">
                          <a:solidFill>
                            <a:schemeClr val="dk1"/>
                          </a:solidFill>
                          <a:latin typeface="+mn-lt"/>
                          <a:ea typeface="+mn-ea"/>
                          <a:cs typeface="+mn-cs"/>
                        </a:rPr>
                        <a:t>Returns true if the operands are of the same type but not equal, or are of different type.</a:t>
                      </a:r>
                    </a:p>
                  </a:txBody>
                  <a:tcPr/>
                </a:tc>
                <a:tc>
                  <a:txBody>
                    <a:bodyPr/>
                    <a:lstStyle/>
                    <a:p>
                      <a:r>
                        <a:rPr lang="en-US" dirty="0"/>
                        <a:t>var1 !== “3”</a:t>
                      </a:r>
                    </a:p>
                    <a:p>
                      <a:r>
                        <a:rPr lang="en-US" dirty="0"/>
                        <a:t>3 !== ‘3’</a:t>
                      </a:r>
                    </a:p>
                  </a:txBody>
                  <a:tcPr/>
                </a:tc>
                <a:extLst>
                  <a:ext uri="{0D108BD9-81ED-4DB2-BD59-A6C34878D82A}">
                    <a16:rowId xmlns:a16="http://schemas.microsoft.com/office/drawing/2014/main" val="10004"/>
                  </a:ext>
                </a:extLst>
              </a:tr>
              <a:tr h="567063">
                <a:tc>
                  <a:txBody>
                    <a:bodyPr/>
                    <a:lstStyle/>
                    <a:p>
                      <a:r>
                        <a:rPr lang="en-US" dirty="0"/>
                        <a:t>&gt;</a:t>
                      </a:r>
                    </a:p>
                  </a:txBody>
                  <a:tcPr/>
                </a:tc>
                <a:tc>
                  <a:txBody>
                    <a:bodyPr/>
                    <a:lstStyle/>
                    <a:p>
                      <a:r>
                        <a:rPr lang="en-US" sz="1800" kern="1200" dirty="0">
                          <a:solidFill>
                            <a:schemeClr val="dk1"/>
                          </a:solidFill>
                          <a:latin typeface="+mn-lt"/>
                          <a:ea typeface="+mn-ea"/>
                          <a:cs typeface="+mn-cs"/>
                        </a:rPr>
                        <a:t>Returns true if the left operand is greater than the right operand.</a:t>
                      </a:r>
                    </a:p>
                  </a:txBody>
                  <a:tcPr/>
                </a:tc>
                <a:tc>
                  <a:txBody>
                    <a:bodyPr/>
                    <a:lstStyle/>
                    <a:p>
                      <a:r>
                        <a:rPr lang="nb-NO" sz="1800" kern="1200" dirty="0">
                          <a:solidFill>
                            <a:schemeClr val="dk1"/>
                          </a:solidFill>
                          <a:latin typeface="+mn-lt"/>
                          <a:ea typeface="+mn-ea"/>
                          <a:cs typeface="+mn-cs"/>
                        </a:rPr>
                        <a:t>var2 &gt; var1</a:t>
                      </a:r>
                    </a:p>
                    <a:p>
                      <a:r>
                        <a:rPr lang="en-US" sz="1800" kern="1200" dirty="0">
                          <a:solidFill>
                            <a:schemeClr val="dk1"/>
                          </a:solidFill>
                          <a:latin typeface="+mn-lt"/>
                          <a:ea typeface="+mn-ea"/>
                          <a:cs typeface="+mn-cs"/>
                        </a:rPr>
                        <a:t>"12" &gt; 2</a:t>
                      </a:r>
                      <a:endParaRPr lang="en-US" dirty="0"/>
                    </a:p>
                  </a:txBody>
                  <a:tcPr/>
                </a:tc>
                <a:extLst>
                  <a:ext uri="{0D108BD9-81ED-4DB2-BD59-A6C34878D82A}">
                    <a16:rowId xmlns:a16="http://schemas.microsoft.com/office/drawing/2014/main" val="10005"/>
                  </a:ext>
                </a:extLst>
              </a:tr>
              <a:tr h="567063">
                <a:tc>
                  <a:txBody>
                    <a:bodyPr/>
                    <a:lstStyle/>
                    <a:p>
                      <a:r>
                        <a:rPr lang="en-US" dirty="0"/>
                        <a:t>&lt;</a:t>
                      </a:r>
                    </a:p>
                  </a:txBody>
                  <a:tcPr/>
                </a:tc>
                <a:tc>
                  <a:txBody>
                    <a:bodyPr/>
                    <a:lstStyle/>
                    <a:p>
                      <a:r>
                        <a:rPr lang="en-US" sz="1800" kern="1200" dirty="0">
                          <a:solidFill>
                            <a:schemeClr val="dk1"/>
                          </a:solidFill>
                          <a:latin typeface="+mn-lt"/>
                          <a:ea typeface="+mn-ea"/>
                          <a:cs typeface="+mn-cs"/>
                        </a:rPr>
                        <a:t>Returns true if the left operand is less</a:t>
                      </a:r>
                      <a:r>
                        <a:rPr lang="en-US" sz="1800" kern="1200" baseline="0" dirty="0">
                          <a:solidFill>
                            <a:schemeClr val="dk1"/>
                          </a:solidFill>
                          <a:latin typeface="+mn-lt"/>
                          <a:ea typeface="+mn-ea"/>
                          <a:cs typeface="+mn-cs"/>
                        </a:rPr>
                        <a:t> </a:t>
                      </a:r>
                      <a:r>
                        <a:rPr lang="en-US" sz="1800" kern="1200" dirty="0">
                          <a:solidFill>
                            <a:schemeClr val="dk1"/>
                          </a:solidFill>
                          <a:latin typeface="+mn-lt"/>
                          <a:ea typeface="+mn-ea"/>
                          <a:cs typeface="+mn-cs"/>
                        </a:rPr>
                        <a:t>than the right operand.</a:t>
                      </a:r>
                    </a:p>
                  </a:txBody>
                  <a:tcPr/>
                </a:tc>
                <a:tc>
                  <a:txBody>
                    <a:bodyPr/>
                    <a:lstStyle/>
                    <a:p>
                      <a:r>
                        <a:rPr lang="nb-NO" sz="1800" kern="1200" dirty="0">
                          <a:solidFill>
                            <a:schemeClr val="dk1"/>
                          </a:solidFill>
                          <a:latin typeface="+mn-lt"/>
                          <a:ea typeface="+mn-ea"/>
                          <a:cs typeface="+mn-cs"/>
                        </a:rPr>
                        <a:t>var1 &lt; var2</a:t>
                      </a:r>
                      <a:endParaRPr lang="en-US" dirty="0"/>
                    </a:p>
                  </a:txBody>
                  <a:tcPr/>
                </a:tc>
                <a:extLst>
                  <a:ext uri="{0D108BD9-81ED-4DB2-BD59-A6C34878D82A}">
                    <a16:rowId xmlns:a16="http://schemas.microsoft.com/office/drawing/2014/main" val="10006"/>
                  </a:ext>
                </a:extLst>
              </a:tr>
              <a:tr h="567063">
                <a:tc>
                  <a:txBody>
                    <a:bodyPr/>
                    <a:lstStyle/>
                    <a:p>
                      <a:r>
                        <a:rPr lang="en-US" sz="1800" kern="1200" dirty="0">
                          <a:solidFill>
                            <a:schemeClr val="dk1"/>
                          </a:solidFill>
                          <a:latin typeface="+mn-lt"/>
                          <a:ea typeface="+mn-ea"/>
                          <a:cs typeface="+mn-cs"/>
                        </a:rPr>
                        <a:t> &gt;=</a:t>
                      </a:r>
                      <a:endParaRPr lang="en-US" dirty="0"/>
                    </a:p>
                  </a:txBody>
                  <a:tcPr/>
                </a:tc>
                <a:tc>
                  <a:txBody>
                    <a:bodyPr/>
                    <a:lstStyle/>
                    <a:p>
                      <a:r>
                        <a:rPr lang="en-US" sz="1800" kern="1200" dirty="0">
                          <a:solidFill>
                            <a:schemeClr val="dk1"/>
                          </a:solidFill>
                          <a:latin typeface="+mn-lt"/>
                          <a:ea typeface="+mn-ea"/>
                          <a:cs typeface="+mn-cs"/>
                        </a:rPr>
                        <a:t>Returns true if the left operand is greater than or equal to  the right operand.</a:t>
                      </a:r>
                    </a:p>
                  </a:txBody>
                  <a:tcPr/>
                </a:tc>
                <a:tc>
                  <a:txBody>
                    <a:bodyPr/>
                    <a:lstStyle/>
                    <a:p>
                      <a:r>
                        <a:rPr lang="nb-NO" sz="1800" kern="1200" dirty="0">
                          <a:solidFill>
                            <a:schemeClr val="dk1"/>
                          </a:solidFill>
                          <a:latin typeface="+mn-lt"/>
                          <a:ea typeface="+mn-ea"/>
                          <a:cs typeface="+mn-cs"/>
                        </a:rPr>
                        <a:t>var2 &gt;= var1</a:t>
                      </a:r>
                    </a:p>
                    <a:p>
                      <a:r>
                        <a:rPr lang="en-US" sz="1800" kern="1200" dirty="0">
                          <a:solidFill>
                            <a:schemeClr val="dk1"/>
                          </a:solidFill>
                          <a:latin typeface="+mn-lt"/>
                          <a:ea typeface="+mn-ea"/>
                          <a:cs typeface="+mn-cs"/>
                        </a:rPr>
                        <a:t>var1 &gt;= 3</a:t>
                      </a:r>
                      <a:endParaRPr lang="en-US" dirty="0"/>
                    </a:p>
                  </a:txBody>
                  <a:tcPr/>
                </a:tc>
                <a:extLst>
                  <a:ext uri="{0D108BD9-81ED-4DB2-BD59-A6C34878D82A}">
                    <a16:rowId xmlns:a16="http://schemas.microsoft.com/office/drawing/2014/main" val="10007"/>
                  </a:ext>
                </a:extLst>
              </a:tr>
              <a:tr h="567063">
                <a:tc>
                  <a:txBody>
                    <a:bodyPr/>
                    <a:lstStyle/>
                    <a:p>
                      <a:r>
                        <a:rPr lang="en-US" dirty="0"/>
                        <a:t>&lt;=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Returns true if the left operand is less than or equal to the right operand.</a:t>
                      </a:r>
                    </a:p>
                  </a:txBody>
                  <a:tcPr/>
                </a:tc>
                <a:tc>
                  <a:txBody>
                    <a:bodyPr/>
                    <a:lstStyle/>
                    <a:p>
                      <a:r>
                        <a:rPr lang="nb-NO" sz="1800" kern="1200" dirty="0">
                          <a:solidFill>
                            <a:schemeClr val="dk1"/>
                          </a:solidFill>
                          <a:latin typeface="+mn-lt"/>
                          <a:ea typeface="+mn-ea"/>
                          <a:cs typeface="+mn-cs"/>
                        </a:rPr>
                        <a:t>var1 &lt;= var2</a:t>
                      </a:r>
                    </a:p>
                    <a:p>
                      <a:r>
                        <a:rPr lang="hr-HR" sz="1800" kern="1200" dirty="0">
                          <a:solidFill>
                            <a:schemeClr val="dk1"/>
                          </a:solidFill>
                          <a:latin typeface="+mn-lt"/>
                          <a:ea typeface="+mn-ea"/>
                          <a:cs typeface="+mn-cs"/>
                        </a:rPr>
                        <a:t>var2 &lt;= 5</a:t>
                      </a:r>
                      <a:endParaRPr lang="en-US" dirty="0"/>
                    </a:p>
                  </a:txBody>
                  <a:tcPr/>
                </a:tc>
                <a:extLst>
                  <a:ext uri="{0D108BD9-81ED-4DB2-BD59-A6C34878D82A}">
                    <a16:rowId xmlns:a16="http://schemas.microsoft.com/office/drawing/2014/main" val="10008"/>
                  </a:ext>
                </a:extLst>
              </a:tr>
            </a:tbl>
          </a:graphicData>
        </a:graphic>
      </p:graphicFrame>
      <p:sp>
        <p:nvSpPr>
          <p:cNvPr id="4" name="TextBox 3"/>
          <p:cNvSpPr txBox="1"/>
          <p:nvPr/>
        </p:nvSpPr>
        <p:spPr>
          <a:xfrm>
            <a:off x="3059247" y="666450"/>
            <a:ext cx="3068706" cy="369332"/>
          </a:xfrm>
          <a:prstGeom prst="rect">
            <a:avLst/>
          </a:prstGeom>
          <a:noFill/>
        </p:spPr>
        <p:txBody>
          <a:bodyPr wrap="square" rtlCol="0">
            <a:spAutoFit/>
          </a:bodyPr>
          <a:lstStyle/>
          <a:p>
            <a:r>
              <a:rPr lang="en-US" dirty="0"/>
              <a:t>Given </a:t>
            </a:r>
            <a:r>
              <a:rPr lang="en-US" b="1" dirty="0"/>
              <a:t>var1  = 3 </a:t>
            </a:r>
            <a:r>
              <a:rPr lang="en-US" dirty="0"/>
              <a:t>and </a:t>
            </a:r>
            <a:r>
              <a:rPr lang="en-US" b="1" dirty="0"/>
              <a:t>var2 </a:t>
            </a:r>
            <a:r>
              <a:rPr lang="en-US" b="1"/>
              <a:t>= 4</a:t>
            </a:r>
            <a:endParaRPr lang="en-US" b="1" dirty="0"/>
          </a:p>
        </p:txBody>
      </p:sp>
    </p:spTree>
    <p:extLst>
      <p:ext uri="{BB962C8B-B14F-4D97-AF65-F5344CB8AC3E}">
        <p14:creationId xmlns:p14="http://schemas.microsoft.com/office/powerpoint/2010/main" val="18951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Logical operators are typically used with Boolean (logical) values; when they are, they return a Boolean value. </a:t>
            </a:r>
          </a:p>
          <a:p>
            <a:r>
              <a:rPr lang="en-US" dirty="0"/>
              <a:t>However, the &amp;&amp; and || operators actually return the value of one of the specified operands, so if these operators are used with non-Boolean values, they may return a non-Boolean value.</a:t>
            </a:r>
          </a:p>
        </p:txBody>
      </p:sp>
      <p:sp>
        <p:nvSpPr>
          <p:cNvPr id="3" name="Title 2"/>
          <p:cNvSpPr>
            <a:spLocks noGrp="1"/>
          </p:cNvSpPr>
          <p:nvPr>
            <p:ph type="title"/>
          </p:nvPr>
        </p:nvSpPr>
        <p:spPr/>
        <p:txBody>
          <a:bodyPr/>
          <a:lstStyle/>
          <a:p>
            <a:r>
              <a:rPr lang="en-US" dirty="0"/>
              <a:t>JavaScript Logical Operators</a:t>
            </a:r>
          </a:p>
        </p:txBody>
      </p:sp>
      <p:graphicFrame>
        <p:nvGraphicFramePr>
          <p:cNvPr id="4" name="Table 3"/>
          <p:cNvGraphicFramePr>
            <a:graphicFrameLocks noGrp="1"/>
          </p:cNvGraphicFramePr>
          <p:nvPr>
            <p:extLst>
              <p:ext uri="{D42A27DB-BD31-4B8C-83A1-F6EECF244321}">
                <p14:modId xmlns:p14="http://schemas.microsoft.com/office/powerpoint/2010/main" val="1053133279"/>
              </p:ext>
            </p:extLst>
          </p:nvPr>
        </p:nvGraphicFramePr>
        <p:xfrm>
          <a:off x="3131840" y="2790848"/>
          <a:ext cx="1080120" cy="1483360"/>
        </p:xfrm>
        <a:graphic>
          <a:graphicData uri="http://schemas.openxmlformats.org/drawingml/2006/table">
            <a:tbl>
              <a:tblPr firstRow="1" bandRow="1">
                <a:tableStyleId>{073A0DAA-6AF3-43AB-8588-CEC1D06C72B9}</a:tableStyleId>
              </a:tblPr>
              <a:tblGrid>
                <a:gridCol w="1080120">
                  <a:extLst>
                    <a:ext uri="{9D8B030D-6E8A-4147-A177-3AD203B41FA5}">
                      <a16:colId xmlns:a16="http://schemas.microsoft.com/office/drawing/2014/main" val="20000"/>
                    </a:ext>
                  </a:extLst>
                </a:gridCol>
              </a:tblGrid>
              <a:tr h="370840">
                <a:tc>
                  <a:txBody>
                    <a:bodyPr/>
                    <a:lstStyle/>
                    <a:p>
                      <a:r>
                        <a:rPr lang="en-US" dirty="0"/>
                        <a:t>Operator</a:t>
                      </a:r>
                    </a:p>
                  </a:txBody>
                  <a:tcPr/>
                </a:tc>
                <a:extLst>
                  <a:ext uri="{0D108BD9-81ED-4DB2-BD59-A6C34878D82A}">
                    <a16:rowId xmlns:a16="http://schemas.microsoft.com/office/drawing/2014/main" val="10000"/>
                  </a:ext>
                </a:extLst>
              </a:tr>
              <a:tr h="370840">
                <a:tc>
                  <a:txBody>
                    <a:bodyPr/>
                    <a:lstStyle/>
                    <a:p>
                      <a:r>
                        <a:rPr lang="en-US" dirty="0"/>
                        <a:t>&amp;&amp;</a:t>
                      </a:r>
                    </a:p>
                  </a:txBody>
                  <a:tcPr/>
                </a:tc>
                <a:extLst>
                  <a:ext uri="{0D108BD9-81ED-4DB2-BD59-A6C34878D82A}">
                    <a16:rowId xmlns:a16="http://schemas.microsoft.com/office/drawing/2014/main" val="10001"/>
                  </a:ext>
                </a:extLst>
              </a:tr>
              <a:tr h="370840">
                <a:tc>
                  <a:txBody>
                    <a:bodyPr/>
                    <a:lstStyle/>
                    <a:p>
                      <a:r>
                        <a:rPr lang="en-US" dirty="0"/>
                        <a:t>||</a:t>
                      </a:r>
                    </a:p>
                  </a:txBody>
                  <a:tcPr/>
                </a:tc>
                <a:extLst>
                  <a:ext uri="{0D108BD9-81ED-4DB2-BD59-A6C34878D82A}">
                    <a16:rowId xmlns:a16="http://schemas.microsoft.com/office/drawing/2014/main" val="10002"/>
                  </a:ext>
                </a:extLst>
              </a:tr>
              <a:tr h="370840">
                <a:tc>
                  <a:txBody>
                    <a:bodyPr/>
                    <a:lstStyle/>
                    <a:p>
                      <a:r>
                        <a:rPr lang="en-US" dirty="0"/>
                        <a: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4036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a JavaScript is inserted into an HTML document, and a document is opened in a web browser</a:t>
            </a:r>
          </a:p>
          <a:p>
            <a:pPr lvl="1"/>
            <a:r>
              <a:rPr lang="en-US" dirty="0"/>
              <a:t>Browser will read the HTML</a:t>
            </a:r>
          </a:p>
          <a:p>
            <a:pPr lvl="1"/>
            <a:r>
              <a:rPr lang="en-US" dirty="0"/>
              <a:t>It interprets JavaScript</a:t>
            </a:r>
          </a:p>
          <a:p>
            <a:pPr lvl="1"/>
            <a:r>
              <a:rPr lang="en-US" dirty="0"/>
              <a:t>It executes a JavaScript immediately, or at a later event </a:t>
            </a:r>
            <a:r>
              <a:rPr lang="en-US" dirty="0" err="1"/>
              <a:t>i.e</a:t>
            </a:r>
            <a:r>
              <a:rPr lang="en-US" dirty="0"/>
              <a:t> based on user actions and system events</a:t>
            </a:r>
          </a:p>
        </p:txBody>
      </p:sp>
      <p:sp>
        <p:nvSpPr>
          <p:cNvPr id="3" name="Title 2"/>
          <p:cNvSpPr>
            <a:spLocks noGrp="1"/>
          </p:cNvSpPr>
          <p:nvPr>
            <p:ph type="title"/>
          </p:nvPr>
        </p:nvSpPr>
        <p:spPr/>
        <p:txBody>
          <a:bodyPr/>
          <a:lstStyle/>
          <a:p>
            <a:r>
              <a:rPr lang="en-US" dirty="0"/>
              <a:t>How it works</a:t>
            </a:r>
          </a:p>
        </p:txBody>
      </p:sp>
    </p:spTree>
    <p:extLst>
      <p:ext uri="{BB962C8B-B14F-4D97-AF65-F5344CB8AC3E}">
        <p14:creationId xmlns:p14="http://schemas.microsoft.com/office/powerpoint/2010/main" val="19809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Bit operator works on 32 bit</a:t>
            </a:r>
          </a:p>
          <a:p>
            <a:r>
              <a:rPr lang="en-US" dirty="0"/>
              <a:t>Any numeric operand in the operation is converted into a 32 bit number</a:t>
            </a:r>
          </a:p>
          <a:p>
            <a:r>
              <a:rPr lang="en-US" dirty="0"/>
              <a:t>The number is converted to JavaScript number</a:t>
            </a:r>
          </a:p>
          <a:p>
            <a:endParaRPr lang="en-US" dirty="0"/>
          </a:p>
        </p:txBody>
      </p:sp>
      <p:sp>
        <p:nvSpPr>
          <p:cNvPr id="3" name="Title 2"/>
          <p:cNvSpPr>
            <a:spLocks noGrp="1"/>
          </p:cNvSpPr>
          <p:nvPr>
            <p:ph type="title"/>
          </p:nvPr>
        </p:nvSpPr>
        <p:spPr/>
        <p:txBody>
          <a:bodyPr/>
          <a:lstStyle/>
          <a:p>
            <a:r>
              <a:rPr lang="en-US" dirty="0"/>
              <a:t>Bitwise Operators</a:t>
            </a:r>
          </a:p>
        </p:txBody>
      </p:sp>
      <p:graphicFrame>
        <p:nvGraphicFramePr>
          <p:cNvPr id="4" name="Table 3"/>
          <p:cNvGraphicFramePr>
            <a:graphicFrameLocks noGrp="1"/>
          </p:cNvGraphicFramePr>
          <p:nvPr>
            <p:extLst>
              <p:ext uri="{D42A27DB-BD31-4B8C-83A1-F6EECF244321}">
                <p14:modId xmlns:p14="http://schemas.microsoft.com/office/powerpoint/2010/main" val="1821807360"/>
              </p:ext>
            </p:extLst>
          </p:nvPr>
        </p:nvGraphicFramePr>
        <p:xfrm>
          <a:off x="611560" y="2132856"/>
          <a:ext cx="7920882" cy="1483360"/>
        </p:xfrm>
        <a:graphic>
          <a:graphicData uri="http://schemas.openxmlformats.org/drawingml/2006/table">
            <a:tbl>
              <a:tblPr firstRow="1" bandRow="1">
                <a:tableStyleId>{073A0DAA-6AF3-43AB-8588-CEC1D06C72B9}</a:tableStyleId>
              </a:tblPr>
              <a:tblGrid>
                <a:gridCol w="1080120">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1752196">
                  <a:extLst>
                    <a:ext uri="{9D8B030D-6E8A-4147-A177-3AD203B41FA5}">
                      <a16:colId xmlns:a16="http://schemas.microsoft.com/office/drawing/2014/main" val="20003"/>
                    </a:ext>
                  </a:extLst>
                </a:gridCol>
                <a:gridCol w="1320147">
                  <a:extLst>
                    <a:ext uri="{9D8B030D-6E8A-4147-A177-3AD203B41FA5}">
                      <a16:colId xmlns:a16="http://schemas.microsoft.com/office/drawing/2014/main" val="20004"/>
                    </a:ext>
                  </a:extLst>
                </a:gridCol>
                <a:gridCol w="1320147">
                  <a:extLst>
                    <a:ext uri="{9D8B030D-6E8A-4147-A177-3AD203B41FA5}">
                      <a16:colId xmlns:a16="http://schemas.microsoft.com/office/drawing/2014/main" val="20005"/>
                    </a:ext>
                  </a:extLst>
                </a:gridCol>
              </a:tblGrid>
              <a:tr h="370840">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tc>
                  <a:txBody>
                    <a:bodyPr/>
                    <a:lstStyle/>
                    <a:p>
                      <a:r>
                        <a:rPr lang="en-US" dirty="0"/>
                        <a:t>Same as</a:t>
                      </a:r>
                    </a:p>
                  </a:txBody>
                  <a:tcPr/>
                </a:tc>
                <a:tc>
                  <a:txBody>
                    <a:bodyPr/>
                    <a:lstStyle/>
                    <a:p>
                      <a:r>
                        <a:rPr lang="en-US" dirty="0"/>
                        <a:t>Result</a:t>
                      </a:r>
                    </a:p>
                  </a:txBody>
                  <a:tcPr/>
                </a:tc>
                <a:tc>
                  <a:txBody>
                    <a:bodyPr/>
                    <a:lstStyle/>
                    <a:p>
                      <a:r>
                        <a:rPr lang="en-US" dirty="0"/>
                        <a:t>Decimal</a:t>
                      </a:r>
                    </a:p>
                  </a:txBody>
                  <a:tcPr/>
                </a:tc>
                <a:extLst>
                  <a:ext uri="{0D108BD9-81ED-4DB2-BD59-A6C34878D82A}">
                    <a16:rowId xmlns:a16="http://schemas.microsoft.com/office/drawing/2014/main" val="10000"/>
                  </a:ext>
                </a:extLst>
              </a:tr>
              <a:tr h="370840">
                <a:tc>
                  <a:txBody>
                    <a:bodyPr/>
                    <a:lstStyle/>
                    <a:p>
                      <a:r>
                        <a:rPr lang="en-US" dirty="0"/>
                        <a:t>&amp;</a:t>
                      </a:r>
                    </a:p>
                  </a:txBody>
                  <a:tcPr/>
                </a:tc>
                <a:tc>
                  <a:txBody>
                    <a:bodyPr/>
                    <a:lstStyle/>
                    <a:p>
                      <a:r>
                        <a:rPr lang="en-US" dirty="0"/>
                        <a:t>AND</a:t>
                      </a:r>
                    </a:p>
                  </a:txBody>
                  <a:tcPr/>
                </a:tc>
                <a:tc>
                  <a:txBody>
                    <a:bodyPr/>
                    <a:lstStyle/>
                    <a:p>
                      <a:r>
                        <a:rPr lang="en-US" dirty="0"/>
                        <a:t>x</a:t>
                      </a:r>
                      <a:r>
                        <a:rPr lang="en-US" baseline="0" dirty="0"/>
                        <a:t> = 5 &amp; 1</a:t>
                      </a:r>
                      <a:endParaRPr lang="en-US" dirty="0"/>
                    </a:p>
                  </a:txBody>
                  <a:tcPr/>
                </a:tc>
                <a:tc>
                  <a:txBody>
                    <a:bodyPr/>
                    <a:lstStyle/>
                    <a:p>
                      <a:r>
                        <a:rPr lang="en-US" dirty="0"/>
                        <a:t>0101 &amp; 0001</a:t>
                      </a:r>
                    </a:p>
                  </a:txBody>
                  <a:tcPr/>
                </a:tc>
                <a:tc>
                  <a:txBody>
                    <a:bodyPr/>
                    <a:lstStyle/>
                    <a:p>
                      <a:r>
                        <a:rPr lang="en-US" dirty="0"/>
                        <a:t>0001</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a:t>
                      </a:r>
                    </a:p>
                  </a:txBody>
                  <a:tcPr/>
                </a:tc>
                <a:tc>
                  <a:txBody>
                    <a:bodyPr/>
                    <a:lstStyle/>
                    <a:p>
                      <a:r>
                        <a:rPr lang="en-US" dirty="0"/>
                        <a:t>OR</a:t>
                      </a:r>
                    </a:p>
                  </a:txBody>
                  <a:tcPr/>
                </a:tc>
                <a:tc>
                  <a:txBody>
                    <a:bodyPr/>
                    <a:lstStyle/>
                    <a:p>
                      <a:r>
                        <a:rPr lang="en-US" dirty="0"/>
                        <a:t>x</a:t>
                      </a:r>
                      <a:r>
                        <a:rPr lang="en-US" baseline="0" dirty="0"/>
                        <a:t> = 5 | 1</a:t>
                      </a:r>
                      <a:endParaRPr lang="en-US" dirty="0"/>
                    </a:p>
                  </a:txBody>
                  <a:tcPr/>
                </a:tc>
                <a:tc>
                  <a:txBody>
                    <a:bodyPr/>
                    <a:lstStyle/>
                    <a:p>
                      <a:r>
                        <a:rPr lang="en-US" dirty="0"/>
                        <a:t>0101</a:t>
                      </a:r>
                      <a:r>
                        <a:rPr lang="en-US" baseline="0" dirty="0"/>
                        <a:t> | 0001</a:t>
                      </a:r>
                      <a:endParaRPr lang="en-US" dirty="0"/>
                    </a:p>
                  </a:txBody>
                  <a:tcPr/>
                </a:tc>
                <a:tc>
                  <a:txBody>
                    <a:bodyPr/>
                    <a:lstStyle/>
                    <a:p>
                      <a:r>
                        <a:rPr lang="en-US" dirty="0"/>
                        <a:t>0101</a:t>
                      </a:r>
                    </a:p>
                  </a:txBody>
                  <a:tcPr/>
                </a:tc>
                <a:tc>
                  <a:txBody>
                    <a:bodyPr/>
                    <a:lstStyle/>
                    <a:p>
                      <a:r>
                        <a:rPr lang="en-US" dirty="0"/>
                        <a:t>5</a:t>
                      </a:r>
                    </a:p>
                  </a:txBody>
                  <a:tcPr/>
                </a:tc>
                <a:extLst>
                  <a:ext uri="{0D108BD9-81ED-4DB2-BD59-A6C34878D82A}">
                    <a16:rowId xmlns:a16="http://schemas.microsoft.com/office/drawing/2014/main" val="10002"/>
                  </a:ext>
                </a:extLst>
              </a:tr>
              <a:tr h="370840">
                <a:tc>
                  <a:txBody>
                    <a:bodyPr/>
                    <a:lstStyle/>
                    <a:p>
                      <a:r>
                        <a:rPr lang="en-US" dirty="0"/>
                        <a:t>^</a:t>
                      </a:r>
                    </a:p>
                  </a:txBody>
                  <a:tcPr/>
                </a:tc>
                <a:tc>
                  <a:txBody>
                    <a:bodyPr/>
                    <a:lstStyle/>
                    <a:p>
                      <a:r>
                        <a:rPr lang="en-US" dirty="0"/>
                        <a:t>XOR</a:t>
                      </a:r>
                    </a:p>
                  </a:txBody>
                  <a:tcPr/>
                </a:tc>
                <a:tc>
                  <a:txBody>
                    <a:bodyPr/>
                    <a:lstStyle/>
                    <a:p>
                      <a:r>
                        <a:rPr lang="en-US" dirty="0"/>
                        <a:t>x</a:t>
                      </a:r>
                      <a:r>
                        <a:rPr lang="en-US" baseline="0" dirty="0"/>
                        <a:t> = 5^1</a:t>
                      </a:r>
                      <a:endParaRPr lang="en-US" dirty="0"/>
                    </a:p>
                  </a:txBody>
                  <a:tcPr/>
                </a:tc>
                <a:tc>
                  <a:txBody>
                    <a:bodyPr/>
                    <a:lstStyle/>
                    <a:p>
                      <a:r>
                        <a:rPr lang="en-US" dirty="0"/>
                        <a:t>0101 ^ 0001</a:t>
                      </a:r>
                    </a:p>
                  </a:txBody>
                  <a:tcPr/>
                </a:tc>
                <a:tc>
                  <a:txBody>
                    <a:bodyPr/>
                    <a:lstStyle/>
                    <a:p>
                      <a:r>
                        <a:rPr lang="en-US" dirty="0"/>
                        <a:t>0100</a:t>
                      </a:r>
                    </a:p>
                  </a:txBody>
                  <a:tcPr/>
                </a:tc>
                <a:tc>
                  <a:txBody>
                    <a:bodyPr/>
                    <a:lstStyle/>
                    <a:p>
                      <a:r>
                        <a:rPr lang="en-US" dirty="0"/>
                        <a:t>4</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5301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conditional operator is the only JavaScript operator that takes three operands. The operator can have one of two values based on a condition. The syntax is:</a:t>
            </a:r>
            <a:br>
              <a:rPr lang="en-US" dirty="0"/>
            </a:br>
            <a:r>
              <a:rPr lang="en-US" dirty="0"/>
              <a:t>	condition ? val1 : val2</a:t>
            </a:r>
          </a:p>
          <a:p>
            <a:r>
              <a:rPr lang="en-US" dirty="0"/>
              <a:t>If condition is true, the operator has the value of val1. Otherwise it has the value of val2.</a:t>
            </a:r>
          </a:p>
          <a:p>
            <a:r>
              <a:rPr lang="en-US" dirty="0"/>
              <a:t>You can use the conditional operator anywhere you would use a standard operator.</a:t>
            </a:r>
          </a:p>
          <a:p>
            <a:r>
              <a:rPr lang="en-US" dirty="0"/>
              <a:t>For example,</a:t>
            </a:r>
            <a:br>
              <a:rPr lang="en-US" dirty="0"/>
            </a:br>
            <a:r>
              <a:rPr lang="en-US" dirty="0"/>
              <a:t>	</a:t>
            </a:r>
            <a:r>
              <a:rPr lang="en-US" dirty="0" err="1"/>
              <a:t>var</a:t>
            </a:r>
            <a:r>
              <a:rPr lang="en-US" dirty="0"/>
              <a:t> status = (age &gt;= 18) ? 'adult' : 'minor';</a:t>
            </a:r>
          </a:p>
        </p:txBody>
      </p:sp>
      <p:sp>
        <p:nvSpPr>
          <p:cNvPr id="3" name="Title 2"/>
          <p:cNvSpPr>
            <a:spLocks noGrp="1"/>
          </p:cNvSpPr>
          <p:nvPr>
            <p:ph type="title"/>
          </p:nvPr>
        </p:nvSpPr>
        <p:spPr/>
        <p:txBody>
          <a:bodyPr/>
          <a:lstStyle/>
          <a:p>
            <a:r>
              <a:rPr lang="en-US" dirty="0"/>
              <a:t>Ternary operators</a:t>
            </a:r>
          </a:p>
        </p:txBody>
      </p:sp>
    </p:spTree>
    <p:extLst>
      <p:ext uri="{BB962C8B-B14F-4D97-AF65-F5344CB8AC3E}">
        <p14:creationId xmlns:p14="http://schemas.microsoft.com/office/powerpoint/2010/main" val="31401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a:t>+ </a:t>
            </a:r>
            <a:r>
              <a:rPr lang="en-US" dirty="0"/>
              <a:t>operator can also be used to concatenate (add) strings</a:t>
            </a:r>
          </a:p>
          <a:p>
            <a:r>
              <a:rPr lang="en-US" dirty="0"/>
              <a:t>When used on strings, + operator is called concatenation operator</a:t>
            </a:r>
          </a:p>
          <a:p>
            <a:endParaRPr lang="en-US" dirty="0"/>
          </a:p>
          <a:p>
            <a:endParaRPr lang="en-US" dirty="0"/>
          </a:p>
        </p:txBody>
      </p:sp>
      <p:sp>
        <p:nvSpPr>
          <p:cNvPr id="3" name="Title 2"/>
          <p:cNvSpPr>
            <a:spLocks noGrp="1"/>
          </p:cNvSpPr>
          <p:nvPr>
            <p:ph type="title"/>
          </p:nvPr>
        </p:nvSpPr>
        <p:spPr/>
        <p:txBody>
          <a:bodyPr/>
          <a:lstStyle/>
          <a:p>
            <a:r>
              <a:rPr lang="en-US" dirty="0"/>
              <a:t>String operators</a:t>
            </a:r>
          </a:p>
        </p:txBody>
      </p:sp>
      <p:sp>
        <p:nvSpPr>
          <p:cNvPr id="4" name="AutoShape 3"/>
          <p:cNvSpPr>
            <a:spLocks noChangeArrowheads="1"/>
          </p:cNvSpPr>
          <p:nvPr/>
        </p:nvSpPr>
        <p:spPr bwMode="auto">
          <a:xfrm>
            <a:off x="395536" y="2111181"/>
            <a:ext cx="7407999" cy="2109907"/>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txt1 = “Have a very”;</a:t>
            </a:r>
          </a:p>
          <a:p>
            <a:r>
              <a:rPr lang="en-IN" dirty="0"/>
              <a:t>txt2 = “nice day!”;</a:t>
            </a:r>
          </a:p>
          <a:p>
            <a:r>
              <a:rPr lang="en-IN" dirty="0"/>
              <a:t>txt3 = txt1 + txt2;</a:t>
            </a:r>
          </a:p>
          <a:p>
            <a:r>
              <a:rPr lang="en-IN" dirty="0"/>
              <a:t>txt4 = txt1 + “ “ + txt2;</a:t>
            </a:r>
          </a:p>
          <a:p>
            <a:endParaRPr lang="en-IN" dirty="0"/>
          </a:p>
          <a:p>
            <a:r>
              <a:rPr lang="en-IN" dirty="0"/>
              <a:t>Result of txt3 :  Have a </a:t>
            </a:r>
            <a:r>
              <a:rPr lang="en-IN" dirty="0" err="1"/>
              <a:t>verynice</a:t>
            </a:r>
            <a:r>
              <a:rPr lang="en-IN" dirty="0"/>
              <a:t> day!</a:t>
            </a:r>
          </a:p>
          <a:p>
            <a:r>
              <a:rPr lang="en-IN" dirty="0"/>
              <a:t>Result of txt4 :  Have a very nice day!</a:t>
            </a:r>
          </a:p>
        </p:txBody>
      </p:sp>
    </p:spTree>
    <p:extLst>
      <p:ext uri="{BB962C8B-B14F-4D97-AF65-F5344CB8AC3E}">
        <p14:creationId xmlns:p14="http://schemas.microsoft.com/office/powerpoint/2010/main" val="340785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err="1"/>
              <a:t>typeof</a:t>
            </a:r>
            <a:r>
              <a:rPr lang="en-US" dirty="0"/>
              <a:t> operator returns the type of a variable or an expression</a:t>
            </a:r>
          </a:p>
          <a:p>
            <a:endParaRPr lang="en-US" dirty="0"/>
          </a:p>
        </p:txBody>
      </p:sp>
      <p:sp>
        <p:nvSpPr>
          <p:cNvPr id="3" name="Title 2"/>
          <p:cNvSpPr>
            <a:spLocks noGrp="1"/>
          </p:cNvSpPr>
          <p:nvPr>
            <p:ph type="title"/>
          </p:nvPr>
        </p:nvSpPr>
        <p:spPr/>
        <p:txBody>
          <a:bodyPr/>
          <a:lstStyle/>
          <a:p>
            <a:r>
              <a:rPr lang="en-US" dirty="0"/>
              <a:t>The </a:t>
            </a:r>
            <a:r>
              <a:rPr lang="en-US" dirty="0" err="1"/>
              <a:t>typeof</a:t>
            </a:r>
            <a:r>
              <a:rPr lang="en-US" dirty="0"/>
              <a:t> operator</a:t>
            </a:r>
          </a:p>
        </p:txBody>
      </p:sp>
      <p:sp>
        <p:nvSpPr>
          <p:cNvPr id="4" name="AutoShape 3"/>
          <p:cNvSpPr>
            <a:spLocks noChangeArrowheads="1"/>
          </p:cNvSpPr>
          <p:nvPr/>
        </p:nvSpPr>
        <p:spPr bwMode="auto">
          <a:xfrm>
            <a:off x="542121" y="1628800"/>
            <a:ext cx="7407999" cy="2973050"/>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err="1"/>
              <a:t>var</a:t>
            </a:r>
            <a:r>
              <a:rPr lang="en-IN" dirty="0"/>
              <a:t> x = 5;</a:t>
            </a:r>
          </a:p>
          <a:p>
            <a:r>
              <a:rPr lang="en-IN" dirty="0" err="1"/>
              <a:t>var</a:t>
            </a:r>
            <a:r>
              <a:rPr lang="en-IN" dirty="0"/>
              <a:t> y = “John”;</a:t>
            </a:r>
          </a:p>
          <a:p>
            <a:endParaRPr lang="en-IN" dirty="0"/>
          </a:p>
          <a:p>
            <a:r>
              <a:rPr lang="en-IN" dirty="0" err="1"/>
              <a:t>typeof</a:t>
            </a:r>
            <a:r>
              <a:rPr lang="en-IN" dirty="0"/>
              <a:t>(x) 			// returns number</a:t>
            </a:r>
          </a:p>
          <a:p>
            <a:r>
              <a:rPr lang="en-IN" dirty="0" err="1"/>
              <a:t>typeof</a:t>
            </a:r>
            <a:r>
              <a:rPr lang="en-IN" dirty="0"/>
              <a:t>(y) 			// returns string</a:t>
            </a:r>
          </a:p>
          <a:p>
            <a:r>
              <a:rPr lang="en-IN" dirty="0" err="1"/>
              <a:t>typeof</a:t>
            </a:r>
            <a:r>
              <a:rPr lang="en-IN" dirty="0"/>
              <a:t>(3.14) 		// returns number</a:t>
            </a:r>
          </a:p>
          <a:p>
            <a:r>
              <a:rPr lang="en-IN" dirty="0" err="1"/>
              <a:t>typeof</a:t>
            </a:r>
            <a:r>
              <a:rPr lang="en-IN" dirty="0"/>
              <a:t>(false) 		// returns </a:t>
            </a:r>
            <a:r>
              <a:rPr lang="en-IN" dirty="0" err="1"/>
              <a:t>boolean</a:t>
            </a:r>
            <a:endParaRPr lang="en-IN" dirty="0"/>
          </a:p>
          <a:p>
            <a:r>
              <a:rPr lang="en-IN" dirty="0" err="1"/>
              <a:t>typeof</a:t>
            </a:r>
            <a:r>
              <a:rPr lang="en-IN" dirty="0"/>
              <a:t>([1,2,3,4]) 		// returns object</a:t>
            </a:r>
          </a:p>
          <a:p>
            <a:r>
              <a:rPr lang="en-IN" dirty="0" err="1"/>
              <a:t>Typeof</a:t>
            </a:r>
            <a:r>
              <a:rPr lang="en-IN" dirty="0"/>
              <a:t>({name:”John”,age:30}) // returns object</a:t>
            </a:r>
          </a:p>
          <a:p>
            <a:endParaRPr lang="en-IN" dirty="0"/>
          </a:p>
        </p:txBody>
      </p:sp>
    </p:spTree>
    <p:extLst>
      <p:ext uri="{BB962C8B-B14F-4D97-AF65-F5344CB8AC3E}">
        <p14:creationId xmlns:p14="http://schemas.microsoft.com/office/powerpoint/2010/main" val="2792913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0966" y="688800"/>
            <a:ext cx="8820000" cy="5265056"/>
          </a:xfrm>
        </p:spPr>
        <p:txBody>
          <a:bodyPr/>
          <a:lstStyle/>
          <a:p>
            <a:r>
              <a:rPr lang="en-US" dirty="0"/>
              <a:t>Returns true if the specified property is in the specified object. The syntax is:</a:t>
            </a:r>
            <a:br>
              <a:rPr lang="en-US" dirty="0"/>
            </a:br>
            <a:r>
              <a:rPr lang="en-US" dirty="0"/>
              <a:t>	</a:t>
            </a:r>
            <a:r>
              <a:rPr lang="en-US" dirty="0" err="1"/>
              <a:t>propNameOrNumber</a:t>
            </a:r>
            <a:r>
              <a:rPr lang="en-US" dirty="0"/>
              <a:t> in </a:t>
            </a:r>
            <a:r>
              <a:rPr lang="en-US" dirty="0" err="1"/>
              <a:t>objectName</a:t>
            </a:r>
            <a:br>
              <a:rPr lang="en-US" dirty="0"/>
            </a:br>
            <a:r>
              <a:rPr lang="en-US" dirty="0"/>
              <a:t>where </a:t>
            </a:r>
            <a:r>
              <a:rPr lang="en-US" dirty="0" err="1"/>
              <a:t>propNameOrNumber</a:t>
            </a:r>
            <a:r>
              <a:rPr lang="en-US" dirty="0"/>
              <a:t> is a string or numeric expression representing a property name or array index, and </a:t>
            </a:r>
            <a:r>
              <a:rPr lang="en-US" dirty="0" err="1"/>
              <a:t>objectName</a:t>
            </a:r>
            <a:r>
              <a:rPr lang="en-US" dirty="0"/>
              <a:t> is the name of an object.</a:t>
            </a:r>
          </a:p>
          <a:p>
            <a:r>
              <a:rPr lang="en-US" dirty="0"/>
              <a:t>The following examples show some uses of the in operator.</a:t>
            </a:r>
          </a:p>
          <a:p>
            <a:endParaRPr lang="en-US" dirty="0"/>
          </a:p>
        </p:txBody>
      </p:sp>
      <p:sp>
        <p:nvSpPr>
          <p:cNvPr id="3" name="Title 2"/>
          <p:cNvSpPr>
            <a:spLocks noGrp="1"/>
          </p:cNvSpPr>
          <p:nvPr>
            <p:ph type="title"/>
          </p:nvPr>
        </p:nvSpPr>
        <p:spPr/>
        <p:txBody>
          <a:bodyPr/>
          <a:lstStyle/>
          <a:p>
            <a:r>
              <a:rPr lang="en-US" dirty="0"/>
              <a:t>in operator</a:t>
            </a:r>
          </a:p>
        </p:txBody>
      </p:sp>
      <p:sp>
        <p:nvSpPr>
          <p:cNvPr id="4" name="AutoShape 3"/>
          <p:cNvSpPr>
            <a:spLocks noChangeArrowheads="1"/>
          </p:cNvSpPr>
          <p:nvPr/>
        </p:nvSpPr>
        <p:spPr bwMode="auto">
          <a:xfrm>
            <a:off x="827584" y="2348880"/>
            <a:ext cx="7731498" cy="4123908"/>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t>// Arrays</a:t>
            </a:r>
          </a:p>
          <a:p>
            <a:r>
              <a:rPr lang="en-US" dirty="0" err="1"/>
              <a:t>var</a:t>
            </a:r>
            <a:r>
              <a:rPr lang="en-US" dirty="0"/>
              <a:t> trees = ['redwood', 'bay', 'cedar', 'oak', 'maple'];</a:t>
            </a:r>
          </a:p>
          <a:p>
            <a:r>
              <a:rPr lang="en-US" dirty="0"/>
              <a:t>0 in trees;          // returns true</a:t>
            </a:r>
          </a:p>
          <a:p>
            <a:r>
              <a:rPr lang="en-US" dirty="0"/>
              <a:t>6 in trees;          // returns false</a:t>
            </a:r>
          </a:p>
          <a:p>
            <a:r>
              <a:rPr lang="en-US" dirty="0"/>
              <a:t>'bay' in trees;    // returns false (specify index number, not value at that index)</a:t>
            </a:r>
          </a:p>
          <a:p>
            <a:r>
              <a:rPr lang="en-US" dirty="0"/>
              <a:t>'length' in trees; // returns true (length is an Array property)</a:t>
            </a:r>
          </a:p>
          <a:p>
            <a:r>
              <a:rPr lang="en-US" dirty="0"/>
              <a:t>// built-in objects</a:t>
            </a:r>
          </a:p>
          <a:p>
            <a:r>
              <a:rPr lang="en-US" dirty="0"/>
              <a:t>'PI' in Math;          // returns true</a:t>
            </a:r>
          </a:p>
          <a:p>
            <a:r>
              <a:rPr lang="en-US" dirty="0" err="1"/>
              <a:t>var</a:t>
            </a:r>
            <a:r>
              <a:rPr lang="en-US" dirty="0"/>
              <a:t> </a:t>
            </a:r>
            <a:r>
              <a:rPr lang="en-US" dirty="0" err="1"/>
              <a:t>myString</a:t>
            </a:r>
            <a:r>
              <a:rPr lang="en-US" dirty="0"/>
              <a:t> = new String('coral');</a:t>
            </a:r>
          </a:p>
          <a:p>
            <a:r>
              <a:rPr lang="en-US" dirty="0"/>
              <a:t>'length' in </a:t>
            </a:r>
            <a:r>
              <a:rPr lang="en-US" dirty="0" err="1"/>
              <a:t>myString</a:t>
            </a:r>
            <a:r>
              <a:rPr lang="en-US" dirty="0"/>
              <a:t>;  // returns true</a:t>
            </a:r>
          </a:p>
          <a:p>
            <a:r>
              <a:rPr lang="en-US" dirty="0"/>
              <a:t>// Custom objects</a:t>
            </a:r>
          </a:p>
          <a:p>
            <a:r>
              <a:rPr lang="en-US" dirty="0" err="1"/>
              <a:t>var</a:t>
            </a:r>
            <a:r>
              <a:rPr lang="en-US" dirty="0"/>
              <a:t> </a:t>
            </a:r>
            <a:r>
              <a:rPr lang="en-US" dirty="0" err="1"/>
              <a:t>mycar</a:t>
            </a:r>
            <a:r>
              <a:rPr lang="en-US" dirty="0"/>
              <a:t> = { make: 'Honda', model: 'Accord', year: 1998 };</a:t>
            </a:r>
          </a:p>
          <a:p>
            <a:r>
              <a:rPr lang="en-US" dirty="0"/>
              <a:t>'make' in </a:t>
            </a:r>
            <a:r>
              <a:rPr lang="en-US" dirty="0" err="1"/>
              <a:t>mycar</a:t>
            </a:r>
            <a:r>
              <a:rPr lang="en-US" dirty="0"/>
              <a:t>;  // returns true</a:t>
            </a:r>
          </a:p>
          <a:p>
            <a:r>
              <a:rPr lang="en-US" dirty="0"/>
              <a:t>'model' in </a:t>
            </a:r>
            <a:r>
              <a:rPr lang="en-US" dirty="0" err="1"/>
              <a:t>mycar</a:t>
            </a:r>
            <a:r>
              <a:rPr lang="en-US" dirty="0"/>
              <a:t>; // returns</a:t>
            </a:r>
            <a:endParaRPr lang="en-IN" dirty="0"/>
          </a:p>
        </p:txBody>
      </p:sp>
    </p:spTree>
    <p:extLst>
      <p:ext uri="{BB962C8B-B14F-4D97-AF65-F5344CB8AC3E}">
        <p14:creationId xmlns:p14="http://schemas.microsoft.com/office/powerpoint/2010/main" val="101546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err="1"/>
              <a:t>instanceof</a:t>
            </a:r>
            <a:r>
              <a:rPr lang="en-US" dirty="0"/>
              <a:t> operator returns true if the specified object is of the specified object type. The syntax is:</a:t>
            </a:r>
            <a:br>
              <a:rPr lang="en-US" dirty="0"/>
            </a:br>
            <a:r>
              <a:rPr lang="en-US" dirty="0"/>
              <a:t>	</a:t>
            </a:r>
            <a:r>
              <a:rPr lang="en-US" dirty="0" err="1"/>
              <a:t>objectName</a:t>
            </a:r>
            <a:r>
              <a:rPr lang="en-US" dirty="0"/>
              <a:t> </a:t>
            </a:r>
            <a:r>
              <a:rPr lang="en-US" dirty="0" err="1"/>
              <a:t>instanceof</a:t>
            </a:r>
            <a:r>
              <a:rPr lang="en-US" dirty="0"/>
              <a:t> </a:t>
            </a:r>
            <a:r>
              <a:rPr lang="en-US" dirty="0" err="1"/>
              <a:t>objectType</a:t>
            </a:r>
            <a:br>
              <a:rPr lang="en-US" dirty="0"/>
            </a:br>
            <a:r>
              <a:rPr lang="en-US" dirty="0"/>
              <a:t>where </a:t>
            </a:r>
            <a:r>
              <a:rPr lang="en-US" dirty="0" err="1"/>
              <a:t>objectName</a:t>
            </a:r>
            <a:r>
              <a:rPr lang="en-US" dirty="0"/>
              <a:t> is the name of the object to compare to </a:t>
            </a:r>
            <a:r>
              <a:rPr lang="en-US" dirty="0" err="1"/>
              <a:t>objectType</a:t>
            </a:r>
            <a:r>
              <a:rPr lang="en-US" dirty="0"/>
              <a:t>, and </a:t>
            </a:r>
            <a:br>
              <a:rPr lang="en-US" dirty="0"/>
            </a:br>
            <a:r>
              <a:rPr lang="en-US" dirty="0" err="1"/>
              <a:t>objectType</a:t>
            </a:r>
            <a:r>
              <a:rPr lang="en-US" dirty="0"/>
              <a:t> is an object type, such as Date or Array.</a:t>
            </a:r>
          </a:p>
          <a:p>
            <a:r>
              <a:rPr lang="en-US" dirty="0"/>
              <a:t>Use </a:t>
            </a:r>
            <a:r>
              <a:rPr lang="en-US" dirty="0" err="1"/>
              <a:t>instanceof</a:t>
            </a:r>
            <a:r>
              <a:rPr lang="en-US" dirty="0"/>
              <a:t> when you need to confirm the type of an object at runtime. </a:t>
            </a:r>
          </a:p>
          <a:p>
            <a:r>
              <a:rPr lang="en-US" dirty="0"/>
              <a:t>For example, when catching exceptions, you can branch to different exception-handling code depending on the type of exception thrown.</a:t>
            </a:r>
          </a:p>
          <a:p>
            <a:r>
              <a:rPr lang="en-US" dirty="0"/>
              <a:t>For example, the following code uses </a:t>
            </a:r>
            <a:r>
              <a:rPr lang="en-US" dirty="0" err="1"/>
              <a:t>instanceof</a:t>
            </a:r>
            <a:r>
              <a:rPr lang="en-US" dirty="0"/>
              <a:t> to determine whether </a:t>
            </a:r>
            <a:r>
              <a:rPr lang="en-US" dirty="0" err="1"/>
              <a:t>theDay</a:t>
            </a:r>
            <a:r>
              <a:rPr lang="en-US" dirty="0"/>
              <a:t> is a Date object. </a:t>
            </a:r>
          </a:p>
          <a:p>
            <a:r>
              <a:rPr lang="en-US" dirty="0"/>
              <a:t>Because </a:t>
            </a:r>
            <a:r>
              <a:rPr lang="en-US" dirty="0" err="1"/>
              <a:t>theDay</a:t>
            </a:r>
            <a:r>
              <a:rPr lang="en-US" dirty="0"/>
              <a:t> is a Date object, the statements in the if statement execute.</a:t>
            </a:r>
          </a:p>
          <a:p>
            <a:pPr marL="800100" lvl="2" indent="0">
              <a:buNone/>
            </a:pPr>
            <a:r>
              <a:rPr lang="en-US" sz="1800" dirty="0" err="1"/>
              <a:t>var</a:t>
            </a:r>
            <a:r>
              <a:rPr lang="en-US" sz="1800" dirty="0"/>
              <a:t> </a:t>
            </a:r>
            <a:r>
              <a:rPr lang="en-US" sz="1800" dirty="0" err="1"/>
              <a:t>theDay</a:t>
            </a:r>
            <a:r>
              <a:rPr lang="en-US" sz="1800" dirty="0"/>
              <a:t> = new Date(1995, 12, 17);</a:t>
            </a:r>
          </a:p>
          <a:p>
            <a:pPr marL="800100" lvl="2" indent="0">
              <a:buNone/>
            </a:pPr>
            <a:r>
              <a:rPr lang="en-US" sz="1800" dirty="0"/>
              <a:t>if (</a:t>
            </a:r>
            <a:r>
              <a:rPr lang="en-US" sz="1800" dirty="0" err="1"/>
              <a:t>theDay</a:t>
            </a:r>
            <a:r>
              <a:rPr lang="en-US" sz="1800" dirty="0"/>
              <a:t> </a:t>
            </a:r>
            <a:r>
              <a:rPr lang="en-US" sz="1800" dirty="0" err="1"/>
              <a:t>instanceof</a:t>
            </a:r>
            <a:r>
              <a:rPr lang="en-US" sz="1800" dirty="0"/>
              <a:t> Date) {</a:t>
            </a:r>
          </a:p>
          <a:p>
            <a:pPr marL="800100" lvl="2" indent="0">
              <a:buNone/>
            </a:pPr>
            <a:r>
              <a:rPr lang="en-US" sz="1800" dirty="0"/>
              <a:t>  // statements to execute</a:t>
            </a:r>
          </a:p>
          <a:p>
            <a:pPr marL="800100" lvl="2" indent="0">
              <a:buNone/>
            </a:pPr>
            <a:r>
              <a:rPr lang="en-US" sz="1800" dirty="0"/>
              <a:t>}</a:t>
            </a:r>
          </a:p>
        </p:txBody>
      </p:sp>
      <p:sp>
        <p:nvSpPr>
          <p:cNvPr id="3" name="Title 2"/>
          <p:cNvSpPr>
            <a:spLocks noGrp="1"/>
          </p:cNvSpPr>
          <p:nvPr>
            <p:ph type="title"/>
          </p:nvPr>
        </p:nvSpPr>
        <p:spPr/>
        <p:txBody>
          <a:bodyPr/>
          <a:lstStyle/>
          <a:p>
            <a:r>
              <a:rPr lang="en-US" dirty="0" err="1"/>
              <a:t>instanceof</a:t>
            </a:r>
            <a:r>
              <a:rPr lang="en-US" dirty="0"/>
              <a:t> operator</a:t>
            </a:r>
          </a:p>
        </p:txBody>
      </p:sp>
    </p:spTree>
    <p:extLst>
      <p:ext uri="{BB962C8B-B14F-4D97-AF65-F5344CB8AC3E}">
        <p14:creationId xmlns:p14="http://schemas.microsoft.com/office/powerpoint/2010/main" val="105125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this keyword to refer to the current object.</a:t>
            </a:r>
          </a:p>
          <a:p>
            <a:r>
              <a:rPr lang="en-US" dirty="0"/>
              <a:t>Suppose a function called validate validates an object's value property, given the object and the high and low values:</a:t>
            </a:r>
          </a:p>
          <a:p>
            <a:pPr marL="800100" lvl="2" indent="0">
              <a:buNone/>
            </a:pPr>
            <a:r>
              <a:rPr lang="en-US" sz="1800" dirty="0"/>
              <a:t>function validate(</a:t>
            </a:r>
            <a:r>
              <a:rPr lang="en-US" sz="1800" dirty="0" err="1"/>
              <a:t>obj</a:t>
            </a:r>
            <a:r>
              <a:rPr lang="en-US" sz="1800" dirty="0"/>
              <a:t>, </a:t>
            </a:r>
            <a:r>
              <a:rPr lang="en-US" sz="1800" dirty="0" err="1"/>
              <a:t>lowval</a:t>
            </a:r>
            <a:r>
              <a:rPr lang="en-US" sz="1800" dirty="0"/>
              <a:t>, </a:t>
            </a:r>
            <a:r>
              <a:rPr lang="en-US" sz="1800" dirty="0" err="1"/>
              <a:t>hival</a:t>
            </a:r>
            <a:r>
              <a:rPr lang="en-US" sz="1800" dirty="0"/>
              <a:t>) {</a:t>
            </a:r>
          </a:p>
          <a:p>
            <a:pPr marL="800100" lvl="2" indent="0">
              <a:buNone/>
            </a:pPr>
            <a:r>
              <a:rPr lang="en-US" sz="1800" dirty="0"/>
              <a:t>  if ((</a:t>
            </a:r>
            <a:r>
              <a:rPr lang="en-US" sz="1800" dirty="0" err="1"/>
              <a:t>obj.value</a:t>
            </a:r>
            <a:r>
              <a:rPr lang="en-US" sz="1800" dirty="0"/>
              <a:t> &lt; </a:t>
            </a:r>
            <a:r>
              <a:rPr lang="en-US" sz="1800" dirty="0" err="1"/>
              <a:t>lowval</a:t>
            </a:r>
            <a:r>
              <a:rPr lang="en-US" sz="1800" dirty="0"/>
              <a:t>) || (</a:t>
            </a:r>
            <a:r>
              <a:rPr lang="en-US" sz="1800" dirty="0" err="1"/>
              <a:t>obj.value</a:t>
            </a:r>
            <a:r>
              <a:rPr lang="en-US" sz="1800" dirty="0"/>
              <a:t> &gt; </a:t>
            </a:r>
            <a:r>
              <a:rPr lang="en-US" sz="1800" dirty="0" err="1"/>
              <a:t>hival</a:t>
            </a:r>
            <a:r>
              <a:rPr lang="en-US" sz="1800" dirty="0"/>
              <a:t>))</a:t>
            </a:r>
          </a:p>
          <a:p>
            <a:pPr marL="800100" lvl="2" indent="0">
              <a:buNone/>
            </a:pPr>
            <a:r>
              <a:rPr lang="en-US" sz="1800" dirty="0"/>
              <a:t>    </a:t>
            </a:r>
            <a:r>
              <a:rPr lang="en-US" sz="1800" dirty="0" err="1"/>
              <a:t>console.log</a:t>
            </a:r>
            <a:r>
              <a:rPr lang="en-US" sz="1800" dirty="0"/>
              <a:t>('Invalid Value!');</a:t>
            </a:r>
          </a:p>
          <a:p>
            <a:pPr marL="800100" lvl="2" indent="0">
              <a:buNone/>
            </a:pPr>
            <a:r>
              <a:rPr lang="en-US" sz="1800" dirty="0"/>
              <a:t>}</a:t>
            </a:r>
          </a:p>
          <a:p>
            <a:r>
              <a:rPr lang="en-US" dirty="0"/>
              <a:t>You could call validate in each form element's </a:t>
            </a:r>
            <a:r>
              <a:rPr lang="en-US" dirty="0" err="1"/>
              <a:t>onChange</a:t>
            </a:r>
            <a:r>
              <a:rPr lang="en-US" dirty="0"/>
              <a:t> event handler, using this to pass it the form element, as in the following example:</a:t>
            </a:r>
          </a:p>
          <a:p>
            <a:pPr marL="800100" lvl="2" indent="0">
              <a:buNone/>
            </a:pPr>
            <a:endParaRPr lang="en-US" sz="1800" dirty="0"/>
          </a:p>
          <a:p>
            <a:pPr marL="800100" lvl="2" indent="0">
              <a:buNone/>
            </a:pPr>
            <a:r>
              <a:rPr lang="en-US" sz="1800" dirty="0"/>
              <a:t>&lt;p&gt;Enter a number between 18 and 99:&lt;/p&gt;</a:t>
            </a:r>
          </a:p>
          <a:p>
            <a:pPr marL="800100" lvl="2" indent="0">
              <a:buNone/>
            </a:pPr>
            <a:r>
              <a:rPr lang="en-US" sz="1800" dirty="0"/>
              <a:t>&lt;input type="text" name="age" size=3 </a:t>
            </a:r>
            <a:r>
              <a:rPr lang="en-US" sz="1800" dirty="0" err="1"/>
              <a:t>onChange</a:t>
            </a:r>
            <a:r>
              <a:rPr lang="en-US" sz="1800" dirty="0"/>
              <a:t>="validate(this, 18, 99);"&gt;</a:t>
            </a:r>
          </a:p>
        </p:txBody>
      </p:sp>
      <p:sp>
        <p:nvSpPr>
          <p:cNvPr id="3" name="Title 2"/>
          <p:cNvSpPr>
            <a:spLocks noGrp="1"/>
          </p:cNvSpPr>
          <p:nvPr>
            <p:ph type="title"/>
          </p:nvPr>
        </p:nvSpPr>
        <p:spPr/>
        <p:txBody>
          <a:bodyPr/>
          <a:lstStyle/>
          <a:p>
            <a:r>
              <a:rPr lang="en-US" dirty="0"/>
              <a:t>this</a:t>
            </a:r>
          </a:p>
        </p:txBody>
      </p:sp>
    </p:spTree>
    <p:extLst>
      <p:ext uri="{BB962C8B-B14F-4D97-AF65-F5344CB8AC3E}">
        <p14:creationId xmlns:p14="http://schemas.microsoft.com/office/powerpoint/2010/main" val="93435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spread operator allows an expression to be expanded in places where multiple arguments (for function calls) or multiple elements (for array literals) are expected.</a:t>
            </a:r>
          </a:p>
          <a:p>
            <a:r>
              <a:rPr lang="en-US" dirty="0"/>
              <a:t>Example: Today if you have an array and want to create a new array with the existing one being part of it, the array literal syntax is no longer sufficient and you have to fall back to imperative code, using a combination of push, splice, </a:t>
            </a:r>
            <a:r>
              <a:rPr lang="en-US" dirty="0" err="1"/>
              <a:t>concat</a:t>
            </a:r>
            <a:r>
              <a:rPr lang="en-US" dirty="0"/>
              <a:t>, etc. With spread syntax this becomes much more succinct:</a:t>
            </a:r>
          </a:p>
          <a:p>
            <a:r>
              <a:rPr lang="en-US" dirty="0" err="1"/>
              <a:t>var</a:t>
            </a:r>
            <a:r>
              <a:rPr lang="en-US" dirty="0"/>
              <a:t> parts = ['shoulder', 'knees'];</a:t>
            </a:r>
          </a:p>
          <a:p>
            <a:r>
              <a:rPr lang="en-US" dirty="0" err="1"/>
              <a:t>var</a:t>
            </a:r>
            <a:r>
              <a:rPr lang="en-US" dirty="0"/>
              <a:t> lyrics = ['head', ...parts, 'and', 'toes'];</a:t>
            </a:r>
          </a:p>
          <a:p>
            <a:endParaRPr lang="en-US" dirty="0"/>
          </a:p>
          <a:p>
            <a:endParaRPr lang="en-US" dirty="0"/>
          </a:p>
          <a:p>
            <a:r>
              <a:rPr lang="en-US" dirty="0"/>
              <a:t>Similarly, the spread operator works with function calls:</a:t>
            </a:r>
          </a:p>
          <a:p>
            <a:r>
              <a:rPr lang="en-US" dirty="0"/>
              <a:t>function f(x, y, z) { }</a:t>
            </a:r>
          </a:p>
          <a:p>
            <a:r>
              <a:rPr lang="en-US" dirty="0" err="1"/>
              <a:t>var</a:t>
            </a:r>
            <a:r>
              <a:rPr lang="en-US" dirty="0"/>
              <a:t> </a:t>
            </a:r>
            <a:r>
              <a:rPr lang="en-US" dirty="0" err="1"/>
              <a:t>args</a:t>
            </a:r>
            <a:r>
              <a:rPr lang="en-US" dirty="0"/>
              <a:t> = [0, 1, 2];</a:t>
            </a:r>
          </a:p>
          <a:p>
            <a:r>
              <a:rPr lang="en-US" dirty="0"/>
              <a:t>f(...</a:t>
            </a:r>
            <a:r>
              <a:rPr lang="en-US" dirty="0" err="1"/>
              <a:t>args</a:t>
            </a:r>
            <a:r>
              <a:rPr lang="en-US" dirty="0"/>
              <a:t>);</a:t>
            </a:r>
            <a:endParaRPr lang="en-US" sz="1800" dirty="0"/>
          </a:p>
        </p:txBody>
      </p:sp>
      <p:sp>
        <p:nvSpPr>
          <p:cNvPr id="3" name="Title 2"/>
          <p:cNvSpPr>
            <a:spLocks noGrp="1"/>
          </p:cNvSpPr>
          <p:nvPr>
            <p:ph type="title"/>
          </p:nvPr>
        </p:nvSpPr>
        <p:spPr/>
        <p:txBody>
          <a:bodyPr/>
          <a:lstStyle/>
          <a:p>
            <a:r>
              <a:rPr lang="en-US" dirty="0"/>
              <a:t>Spread operator</a:t>
            </a:r>
          </a:p>
        </p:txBody>
      </p:sp>
    </p:spTree>
    <p:extLst>
      <p:ext uri="{BB962C8B-B14F-4D97-AF65-F5344CB8AC3E}">
        <p14:creationId xmlns:p14="http://schemas.microsoft.com/office/powerpoint/2010/main" val="125012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JavaScript supports following control structures</a:t>
            </a:r>
          </a:p>
          <a:p>
            <a:pPr lvl="1"/>
            <a:r>
              <a:rPr lang="en-US" dirty="0"/>
              <a:t>Conditionals</a:t>
            </a:r>
          </a:p>
          <a:p>
            <a:pPr lvl="2"/>
            <a:r>
              <a:rPr lang="en-US" dirty="0"/>
              <a:t>If</a:t>
            </a:r>
          </a:p>
          <a:p>
            <a:pPr lvl="2"/>
            <a:r>
              <a:rPr lang="en-US" dirty="0"/>
              <a:t>If … else</a:t>
            </a:r>
          </a:p>
          <a:p>
            <a:pPr lvl="2"/>
            <a:r>
              <a:rPr lang="en-US" dirty="0"/>
              <a:t>If … else if… else</a:t>
            </a:r>
          </a:p>
          <a:p>
            <a:pPr lvl="2"/>
            <a:r>
              <a:rPr lang="en-US" dirty="0"/>
              <a:t>Switch </a:t>
            </a:r>
          </a:p>
          <a:p>
            <a:pPr lvl="1"/>
            <a:r>
              <a:rPr lang="en-US" dirty="0"/>
              <a:t>Iterations</a:t>
            </a:r>
          </a:p>
          <a:p>
            <a:pPr lvl="2"/>
            <a:r>
              <a:rPr lang="en-US" dirty="0"/>
              <a:t>For</a:t>
            </a:r>
          </a:p>
          <a:p>
            <a:pPr lvl="2"/>
            <a:r>
              <a:rPr lang="en-US" dirty="0"/>
              <a:t>While</a:t>
            </a:r>
          </a:p>
          <a:p>
            <a:pPr marL="914400" lvl="2" indent="0">
              <a:buNone/>
            </a:pPr>
            <a:endParaRPr lang="en-US" dirty="0"/>
          </a:p>
          <a:p>
            <a:pPr lvl="1"/>
            <a:endParaRPr lang="en-US" dirty="0"/>
          </a:p>
        </p:txBody>
      </p:sp>
      <p:sp>
        <p:nvSpPr>
          <p:cNvPr id="3" name="Title 2"/>
          <p:cNvSpPr>
            <a:spLocks noGrp="1"/>
          </p:cNvSpPr>
          <p:nvPr>
            <p:ph type="title"/>
          </p:nvPr>
        </p:nvSpPr>
        <p:spPr/>
        <p:txBody>
          <a:bodyPr/>
          <a:lstStyle/>
          <a:p>
            <a:r>
              <a:rPr lang="en-US" dirty="0"/>
              <a:t>Control Structures and loops</a:t>
            </a:r>
          </a:p>
        </p:txBody>
      </p:sp>
    </p:spTree>
    <p:extLst>
      <p:ext uri="{BB962C8B-B14F-4D97-AF65-F5344CB8AC3E}">
        <p14:creationId xmlns:p14="http://schemas.microsoft.com/office/powerpoint/2010/main" val="299300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Conditional statements are used to perform different actions based on different conditions.</a:t>
            </a:r>
          </a:p>
          <a:p>
            <a:r>
              <a:rPr lang="en-IN" b="1" dirty="0"/>
              <a:t>Conditional Statements</a:t>
            </a:r>
          </a:p>
          <a:p>
            <a:pPr lvl="1"/>
            <a:r>
              <a:rPr lang="en-IN" dirty="0"/>
              <a:t>Very often when you write code, you want to perform different actions for different decisions. You can use conditional statements in your code to do this.</a:t>
            </a:r>
          </a:p>
          <a:p>
            <a:pPr lvl="1"/>
            <a:r>
              <a:rPr lang="en-IN" dirty="0"/>
              <a:t>In JavaScript we have the following conditional statements:</a:t>
            </a:r>
          </a:p>
          <a:p>
            <a:pPr lvl="1"/>
            <a:r>
              <a:rPr lang="en-IN" b="1" dirty="0"/>
              <a:t>if statement</a:t>
            </a:r>
            <a:r>
              <a:rPr lang="en-IN" dirty="0"/>
              <a:t> - use this statement to execute some code only if a specified condition is true</a:t>
            </a:r>
          </a:p>
          <a:p>
            <a:pPr lvl="1"/>
            <a:r>
              <a:rPr lang="en-IN" b="1" dirty="0"/>
              <a:t>if...else statement</a:t>
            </a:r>
            <a:r>
              <a:rPr lang="en-IN" dirty="0"/>
              <a:t> - use this statement to execute some code if the condition is true and another code if the condition is false</a:t>
            </a:r>
          </a:p>
          <a:p>
            <a:pPr lvl="1"/>
            <a:r>
              <a:rPr lang="en-IN" b="1" dirty="0"/>
              <a:t>if...else if....else statement</a:t>
            </a:r>
            <a:r>
              <a:rPr lang="en-IN" dirty="0"/>
              <a:t> - use this statement to select one of many blocks of code to be executed</a:t>
            </a:r>
          </a:p>
          <a:p>
            <a:pPr lvl="1"/>
            <a:r>
              <a:rPr lang="en-IN" b="1" dirty="0"/>
              <a:t>switch statement</a:t>
            </a:r>
            <a:r>
              <a:rPr lang="en-IN" dirty="0"/>
              <a:t> - use this statement to select one of many blocks of code to be executed</a:t>
            </a:r>
          </a:p>
          <a:p>
            <a:pPr lvl="1"/>
            <a:endParaRPr lang="en-IN" dirty="0"/>
          </a:p>
          <a:p>
            <a:pPr lvl="1"/>
            <a:endParaRPr lang="en-IN" dirty="0"/>
          </a:p>
        </p:txBody>
      </p:sp>
      <p:sp>
        <p:nvSpPr>
          <p:cNvPr id="3" name="Title 2"/>
          <p:cNvSpPr>
            <a:spLocks noGrp="1"/>
          </p:cNvSpPr>
          <p:nvPr>
            <p:ph type="title"/>
          </p:nvPr>
        </p:nvSpPr>
        <p:spPr/>
        <p:txBody>
          <a:bodyPr/>
          <a:lstStyle/>
          <a:p>
            <a:r>
              <a:rPr lang="en-IN" dirty="0"/>
              <a:t>JavaScript If…Else Statements</a:t>
            </a:r>
          </a:p>
        </p:txBody>
      </p:sp>
    </p:spTree>
    <p:extLst>
      <p:ext uri="{BB962C8B-B14F-4D97-AF65-F5344CB8AC3E}">
        <p14:creationId xmlns:p14="http://schemas.microsoft.com/office/powerpoint/2010/main" val="1921576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JavaScript gives HTML designers a programming tool </a:t>
            </a:r>
            <a:r>
              <a:rPr lang="en-US" dirty="0"/>
              <a:t>- HTML authors are normally not programmers, but JavaScript is a scripting language with a very simple syntax! Almost anyone can put small "snippets" of code into their HTML pages </a:t>
            </a:r>
          </a:p>
          <a:p>
            <a:r>
              <a:rPr lang="en-US" b="1" dirty="0"/>
              <a:t>JavaScript can react to events </a:t>
            </a:r>
            <a:r>
              <a:rPr lang="en-US" dirty="0"/>
              <a:t>- A JavaScript can be set to execute when something happens, like when a page has finished loading or when a user clicks on an HTML element </a:t>
            </a:r>
          </a:p>
          <a:p>
            <a:r>
              <a:rPr lang="en-US" b="1" dirty="0"/>
              <a:t>JavaScript can read and write HTML elements </a:t>
            </a:r>
            <a:r>
              <a:rPr lang="en-US" dirty="0"/>
              <a:t>- A JavaScript can read and change the content of an HTML element </a:t>
            </a:r>
          </a:p>
          <a:p>
            <a:r>
              <a:rPr lang="en-US" b="1" dirty="0"/>
              <a:t>JavaScript can be used to validate data </a:t>
            </a:r>
            <a:r>
              <a:rPr lang="en-US" dirty="0"/>
              <a:t>- A JavaScript can be used to validate form data before it is submitted to a server. This saves the server from extra processing </a:t>
            </a:r>
          </a:p>
          <a:p>
            <a:r>
              <a:rPr lang="en-US" b="1" dirty="0"/>
              <a:t>JavaScript can be used to detect the visitor's browser </a:t>
            </a:r>
            <a:r>
              <a:rPr lang="en-US" dirty="0"/>
              <a:t>- A JavaScript can be used to detect the visitor's browser, and - depending on the browser - load another page specifically designed for that browser </a:t>
            </a:r>
          </a:p>
          <a:p>
            <a:r>
              <a:rPr lang="en-US" b="1" dirty="0"/>
              <a:t>JavaScript can be used to create cookies</a:t>
            </a:r>
            <a:r>
              <a:rPr lang="en-US" dirty="0"/>
              <a:t> - A JavaScript can be used to store and retrieve information on the visitor's computer </a:t>
            </a:r>
          </a:p>
          <a:p>
            <a:pPr marL="800100" lvl="2" indent="0" algn="ctr">
              <a:buNone/>
            </a:pPr>
            <a:r>
              <a:rPr lang="en-US" sz="1800" dirty="0"/>
              <a:t>It was invented by Brendan </a:t>
            </a:r>
            <a:r>
              <a:rPr lang="en-US" sz="1800" dirty="0" err="1"/>
              <a:t>Eich</a:t>
            </a:r>
            <a:r>
              <a:rPr lang="en-US" sz="1800" dirty="0"/>
              <a:t>, co-founder of the Mozilla project, the Mozilla Foundation, and the Mozilla Corporation.</a:t>
            </a:r>
          </a:p>
        </p:txBody>
      </p:sp>
      <p:sp>
        <p:nvSpPr>
          <p:cNvPr id="3" name="Title 2"/>
          <p:cNvSpPr>
            <a:spLocks noGrp="1"/>
          </p:cNvSpPr>
          <p:nvPr>
            <p:ph type="title"/>
          </p:nvPr>
        </p:nvSpPr>
        <p:spPr/>
        <p:txBody>
          <a:bodyPr/>
          <a:lstStyle/>
          <a:p>
            <a:r>
              <a:rPr lang="en-US" dirty="0"/>
              <a:t>Introduction to JavaScript</a:t>
            </a:r>
          </a:p>
        </p:txBody>
      </p:sp>
    </p:spTree>
    <p:extLst>
      <p:ext uri="{BB962C8B-B14F-4D97-AF65-F5344CB8AC3E}">
        <p14:creationId xmlns:p14="http://schemas.microsoft.com/office/powerpoint/2010/main" val="394884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If Statement</a:t>
            </a:r>
          </a:p>
          <a:p>
            <a:r>
              <a:rPr lang="en-IN" dirty="0"/>
              <a:t>Use the if statement to execute some code only if a specified condition is true.</a:t>
            </a:r>
          </a:p>
          <a:p>
            <a:pPr lvl="1"/>
            <a:endParaRPr lang="en-IN" dirty="0"/>
          </a:p>
        </p:txBody>
      </p:sp>
      <p:sp>
        <p:nvSpPr>
          <p:cNvPr id="3" name="Title 2"/>
          <p:cNvSpPr>
            <a:spLocks noGrp="1"/>
          </p:cNvSpPr>
          <p:nvPr>
            <p:ph type="title"/>
          </p:nvPr>
        </p:nvSpPr>
        <p:spPr/>
        <p:txBody>
          <a:bodyPr/>
          <a:lstStyle/>
          <a:p>
            <a:r>
              <a:rPr lang="en-IN" dirty="0"/>
              <a:t>JavaScript If Statement</a:t>
            </a:r>
          </a:p>
        </p:txBody>
      </p:sp>
      <p:sp>
        <p:nvSpPr>
          <p:cNvPr id="4" name="AutoShape 3"/>
          <p:cNvSpPr>
            <a:spLocks noChangeArrowheads="1"/>
          </p:cNvSpPr>
          <p:nvPr/>
        </p:nvSpPr>
        <p:spPr bwMode="auto">
          <a:xfrm>
            <a:off x="420957" y="1772816"/>
            <a:ext cx="7407999" cy="3548479"/>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&lt;script type="text/</a:t>
            </a:r>
            <a:r>
              <a:rPr lang="en-IN" dirty="0" err="1"/>
              <a:t>javascript</a:t>
            </a:r>
            <a:r>
              <a:rPr lang="en-IN" dirty="0"/>
              <a:t>"&gt;</a:t>
            </a:r>
            <a:br>
              <a:rPr lang="en-IN" dirty="0"/>
            </a:br>
            <a:r>
              <a:rPr lang="en-IN" dirty="0"/>
              <a:t>//Write a "Good morning" greeting if</a:t>
            </a:r>
            <a:br>
              <a:rPr lang="en-IN" dirty="0"/>
            </a:br>
            <a:r>
              <a:rPr lang="en-IN" dirty="0"/>
              <a:t>//the time is less than 10</a:t>
            </a:r>
            <a:br>
              <a:rPr lang="en-IN" dirty="0"/>
            </a:br>
            <a:br>
              <a:rPr lang="en-IN" dirty="0"/>
            </a:br>
            <a:r>
              <a:rPr lang="en-IN" dirty="0" err="1"/>
              <a:t>var</a:t>
            </a:r>
            <a:r>
              <a:rPr lang="en-IN" dirty="0"/>
              <a:t> d=new Date();</a:t>
            </a:r>
            <a:br>
              <a:rPr lang="en-IN" dirty="0"/>
            </a:br>
            <a:r>
              <a:rPr lang="en-IN" dirty="0" err="1"/>
              <a:t>var</a:t>
            </a:r>
            <a:r>
              <a:rPr lang="en-IN" dirty="0"/>
              <a:t> time=</a:t>
            </a:r>
            <a:r>
              <a:rPr lang="en-IN" dirty="0" err="1"/>
              <a:t>d.getHours</a:t>
            </a:r>
            <a:r>
              <a:rPr lang="en-IN" dirty="0"/>
              <a:t>();</a:t>
            </a:r>
            <a:br>
              <a:rPr lang="en-IN" dirty="0"/>
            </a:br>
            <a:br>
              <a:rPr lang="en-IN" dirty="0"/>
            </a:br>
            <a:r>
              <a:rPr lang="en-IN" dirty="0"/>
              <a:t>if (time&lt;10)</a:t>
            </a:r>
            <a:br>
              <a:rPr lang="en-IN" dirty="0"/>
            </a:br>
            <a:r>
              <a:rPr lang="en-IN" dirty="0"/>
              <a:t>{</a:t>
            </a:r>
            <a:br>
              <a:rPr lang="en-IN" dirty="0"/>
            </a:br>
            <a:r>
              <a:rPr lang="en-IN" dirty="0" err="1"/>
              <a:t>document.write</a:t>
            </a:r>
            <a:r>
              <a:rPr lang="en-IN" dirty="0"/>
              <a:t>("&lt;b&gt;Good morning&lt;/b&gt;");</a:t>
            </a:r>
            <a:br>
              <a:rPr lang="en-IN" dirty="0"/>
            </a:br>
            <a:r>
              <a:rPr lang="en-IN" dirty="0"/>
              <a:t>}</a:t>
            </a:r>
            <a:br>
              <a:rPr lang="en-IN" dirty="0"/>
            </a:br>
            <a:r>
              <a:rPr lang="en-IN" dirty="0"/>
              <a:t>&lt; /script&gt;</a:t>
            </a:r>
          </a:p>
        </p:txBody>
      </p:sp>
    </p:spTree>
    <p:extLst>
      <p:ext uri="{BB962C8B-B14F-4D97-AF65-F5344CB8AC3E}">
        <p14:creationId xmlns:p14="http://schemas.microsoft.com/office/powerpoint/2010/main" val="2390180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If...else Statement</a:t>
            </a:r>
          </a:p>
          <a:p>
            <a:r>
              <a:rPr lang="en-IN" dirty="0"/>
              <a:t>Use the if....else statement to execute some code if a condition is true and another code if the condition is not true.</a:t>
            </a:r>
          </a:p>
          <a:p>
            <a:pPr lvl="1"/>
            <a:endParaRPr lang="en-IN" dirty="0"/>
          </a:p>
        </p:txBody>
      </p:sp>
      <p:sp>
        <p:nvSpPr>
          <p:cNvPr id="3" name="Title 2"/>
          <p:cNvSpPr>
            <a:spLocks noGrp="1"/>
          </p:cNvSpPr>
          <p:nvPr>
            <p:ph type="title"/>
          </p:nvPr>
        </p:nvSpPr>
        <p:spPr/>
        <p:txBody>
          <a:bodyPr/>
          <a:lstStyle/>
          <a:p>
            <a:r>
              <a:rPr lang="en-IN" dirty="0"/>
              <a:t>JavaScript If…Else Statements</a:t>
            </a:r>
          </a:p>
        </p:txBody>
      </p:sp>
      <p:sp>
        <p:nvSpPr>
          <p:cNvPr id="4" name="AutoShape 3"/>
          <p:cNvSpPr>
            <a:spLocks noChangeArrowheads="1"/>
          </p:cNvSpPr>
          <p:nvPr/>
        </p:nvSpPr>
        <p:spPr bwMode="auto">
          <a:xfrm>
            <a:off x="420957" y="1844824"/>
            <a:ext cx="7407999" cy="4699337"/>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&lt;script type="text/</a:t>
            </a:r>
            <a:r>
              <a:rPr lang="en-IN" dirty="0" err="1"/>
              <a:t>javascript</a:t>
            </a:r>
            <a:r>
              <a:rPr lang="en-IN" dirty="0"/>
              <a:t>"&gt;</a:t>
            </a:r>
            <a:br>
              <a:rPr lang="en-IN" dirty="0"/>
            </a:br>
            <a:r>
              <a:rPr lang="en-IN" dirty="0"/>
              <a:t>//If the time is less than 10, you will get a "Good morning" greeting.</a:t>
            </a:r>
            <a:br>
              <a:rPr lang="en-IN" dirty="0"/>
            </a:br>
            <a:r>
              <a:rPr lang="en-IN" dirty="0"/>
              <a:t>//Otherwise you will get a "Good day" greeting.</a:t>
            </a:r>
            <a:br>
              <a:rPr lang="en-IN" dirty="0"/>
            </a:br>
            <a:br>
              <a:rPr lang="en-IN" dirty="0"/>
            </a:br>
            <a:r>
              <a:rPr lang="en-IN" dirty="0" err="1"/>
              <a:t>var</a:t>
            </a:r>
            <a:r>
              <a:rPr lang="en-IN" dirty="0"/>
              <a:t> d = new Date();</a:t>
            </a:r>
            <a:br>
              <a:rPr lang="en-IN" dirty="0"/>
            </a:br>
            <a:r>
              <a:rPr lang="en-IN" dirty="0" err="1"/>
              <a:t>var</a:t>
            </a:r>
            <a:r>
              <a:rPr lang="en-IN" dirty="0"/>
              <a:t> time = </a:t>
            </a:r>
            <a:r>
              <a:rPr lang="en-IN" dirty="0" err="1"/>
              <a:t>d.getHours</a:t>
            </a:r>
            <a:r>
              <a:rPr lang="en-IN" dirty="0"/>
              <a:t>();</a:t>
            </a:r>
            <a:br>
              <a:rPr lang="en-IN" dirty="0"/>
            </a:br>
            <a:br>
              <a:rPr lang="en-IN" dirty="0"/>
            </a:br>
            <a:r>
              <a:rPr lang="en-IN" dirty="0"/>
              <a:t>if (time &lt; 10)</a:t>
            </a:r>
            <a:br>
              <a:rPr lang="en-IN" dirty="0"/>
            </a:br>
            <a:r>
              <a:rPr lang="en-IN" dirty="0"/>
              <a:t>{</a:t>
            </a:r>
            <a:br>
              <a:rPr lang="en-IN" dirty="0"/>
            </a:br>
            <a:r>
              <a:rPr lang="en-IN" dirty="0" err="1"/>
              <a:t>document.write</a:t>
            </a:r>
            <a:r>
              <a:rPr lang="en-IN" dirty="0"/>
              <a:t>("Good morning!");</a:t>
            </a:r>
            <a:br>
              <a:rPr lang="en-IN" dirty="0"/>
            </a:br>
            <a:r>
              <a:rPr lang="en-IN" dirty="0"/>
              <a:t>}</a:t>
            </a:r>
            <a:br>
              <a:rPr lang="en-IN" dirty="0"/>
            </a:br>
            <a:r>
              <a:rPr lang="en-IN" dirty="0"/>
              <a:t>else</a:t>
            </a:r>
            <a:br>
              <a:rPr lang="en-IN" dirty="0"/>
            </a:br>
            <a:r>
              <a:rPr lang="en-IN" dirty="0"/>
              <a:t>{</a:t>
            </a:r>
            <a:br>
              <a:rPr lang="en-IN" dirty="0"/>
            </a:br>
            <a:r>
              <a:rPr lang="en-IN" dirty="0" err="1"/>
              <a:t>document.write</a:t>
            </a:r>
            <a:r>
              <a:rPr lang="en-IN" dirty="0"/>
              <a:t>("Good day!");</a:t>
            </a:r>
            <a:br>
              <a:rPr lang="en-IN" dirty="0"/>
            </a:br>
            <a:r>
              <a:rPr lang="en-IN" dirty="0"/>
              <a:t>}</a:t>
            </a:r>
            <a:br>
              <a:rPr lang="en-IN" dirty="0"/>
            </a:br>
            <a:r>
              <a:rPr lang="en-IN" dirty="0"/>
              <a:t>&lt; /script&gt;</a:t>
            </a:r>
          </a:p>
        </p:txBody>
      </p:sp>
    </p:spTree>
    <p:extLst>
      <p:ext uri="{BB962C8B-B14F-4D97-AF65-F5344CB8AC3E}">
        <p14:creationId xmlns:p14="http://schemas.microsoft.com/office/powerpoint/2010/main" val="22188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Write a JavaScript program which compute, the average marks of the following students Then, this average is used to determine the corresponding grade. Go to the editor</a:t>
            </a:r>
          </a:p>
          <a:p>
            <a:pPr marL="800100" lvl="2" indent="0">
              <a:buNone/>
            </a:pPr>
            <a:r>
              <a:rPr lang="en-US" sz="1800" b="1" dirty="0"/>
              <a:t>Student Name	Marks	</a:t>
            </a:r>
          </a:p>
          <a:p>
            <a:pPr marL="800100" lvl="2" indent="0">
              <a:buNone/>
            </a:pPr>
            <a:r>
              <a:rPr lang="hr-HR" sz="1800" dirty="0"/>
              <a:t>David		80	</a:t>
            </a:r>
          </a:p>
          <a:p>
            <a:pPr marL="800100" lvl="2" indent="0">
              <a:buNone/>
            </a:pPr>
            <a:r>
              <a:rPr lang="en-US" sz="1800" dirty="0" err="1"/>
              <a:t>Vinoth</a:t>
            </a:r>
            <a:r>
              <a:rPr lang="en-US" sz="1800" dirty="0"/>
              <a:t>		77	</a:t>
            </a:r>
          </a:p>
          <a:p>
            <a:pPr marL="800100" lvl="2" indent="0">
              <a:buNone/>
            </a:pPr>
            <a:r>
              <a:rPr lang="tr-TR" sz="1800" dirty="0" err="1"/>
              <a:t>Divya</a:t>
            </a:r>
            <a:r>
              <a:rPr lang="tr-TR" sz="1800" dirty="0"/>
              <a:t>		88	</a:t>
            </a:r>
          </a:p>
          <a:p>
            <a:pPr marL="800100" lvl="2" indent="0">
              <a:buNone/>
            </a:pPr>
            <a:r>
              <a:rPr lang="tr-TR" sz="1800" dirty="0" err="1"/>
              <a:t>Ishitha</a:t>
            </a:r>
            <a:r>
              <a:rPr lang="tr-TR" sz="1800" dirty="0"/>
              <a:t>		95	</a:t>
            </a:r>
          </a:p>
          <a:p>
            <a:pPr marL="800100" lvl="2" indent="0">
              <a:buNone/>
            </a:pPr>
            <a:r>
              <a:rPr lang="tr-TR" sz="1800" dirty="0"/>
              <a:t>Thomas		68	</a:t>
            </a:r>
          </a:p>
          <a:p>
            <a:pPr marL="800100" lvl="2" indent="0">
              <a:buNone/>
            </a:pPr>
            <a:r>
              <a:rPr lang="tr-TR" sz="1800" dirty="0" err="1"/>
              <a:t>The</a:t>
            </a:r>
            <a:r>
              <a:rPr lang="tr-TR" sz="1800" dirty="0"/>
              <a:t> </a:t>
            </a:r>
            <a:r>
              <a:rPr lang="tr-TR" sz="1800" dirty="0" err="1"/>
              <a:t>grades</a:t>
            </a:r>
            <a:r>
              <a:rPr lang="tr-TR" sz="1800" dirty="0"/>
              <a:t> </a:t>
            </a:r>
            <a:r>
              <a:rPr lang="tr-TR" sz="1800" dirty="0" err="1"/>
              <a:t>are</a:t>
            </a:r>
            <a:r>
              <a:rPr lang="tr-TR" sz="1800" dirty="0"/>
              <a:t> </a:t>
            </a:r>
            <a:r>
              <a:rPr lang="tr-TR" sz="1800" dirty="0" err="1"/>
              <a:t>computed</a:t>
            </a:r>
            <a:r>
              <a:rPr lang="tr-TR" sz="1800" dirty="0"/>
              <a:t> as </a:t>
            </a:r>
            <a:r>
              <a:rPr lang="tr-TR" sz="1800" dirty="0" err="1"/>
              <a:t>follows</a:t>
            </a:r>
            <a:r>
              <a:rPr lang="tr-TR" sz="1800" dirty="0"/>
              <a:t> :</a:t>
            </a:r>
          </a:p>
          <a:p>
            <a:pPr marL="800100" lvl="2" indent="0">
              <a:buNone/>
            </a:pPr>
            <a:r>
              <a:rPr lang="tr-TR" sz="1800" b="1" dirty="0" err="1"/>
              <a:t>Range</a:t>
            </a:r>
            <a:r>
              <a:rPr lang="tr-TR" sz="1800" b="1" dirty="0"/>
              <a:t>		Grade	</a:t>
            </a:r>
          </a:p>
          <a:p>
            <a:pPr marL="800100" lvl="2" indent="0">
              <a:buNone/>
            </a:pPr>
            <a:r>
              <a:rPr lang="hr-HR" sz="1800" dirty="0"/>
              <a:t>&lt;60		F	</a:t>
            </a:r>
          </a:p>
          <a:p>
            <a:pPr marL="800100" lvl="2" indent="0">
              <a:buNone/>
            </a:pPr>
            <a:r>
              <a:rPr lang="hr-HR" sz="1800" dirty="0"/>
              <a:t>&gt;=60 </a:t>
            </a:r>
            <a:r>
              <a:rPr lang="hr-HR" sz="1800" dirty="0" err="1"/>
              <a:t>and</a:t>
            </a:r>
            <a:r>
              <a:rPr lang="hr-HR" sz="1800" dirty="0"/>
              <a:t> &lt;70	D	</a:t>
            </a:r>
          </a:p>
          <a:p>
            <a:pPr marL="800100" lvl="2" indent="0">
              <a:buNone/>
            </a:pPr>
            <a:r>
              <a:rPr lang="hr-HR" sz="1800" dirty="0"/>
              <a:t>&gt;=70 </a:t>
            </a:r>
            <a:r>
              <a:rPr lang="hr-HR" sz="1800" dirty="0" err="1"/>
              <a:t>and</a:t>
            </a:r>
            <a:r>
              <a:rPr lang="hr-HR" sz="1800" dirty="0"/>
              <a:t> &lt;80	C	</a:t>
            </a:r>
          </a:p>
          <a:p>
            <a:pPr marL="800100" lvl="2" indent="0">
              <a:buNone/>
            </a:pPr>
            <a:r>
              <a:rPr lang="hr-HR" sz="1800" dirty="0"/>
              <a:t>&gt;=80 </a:t>
            </a:r>
            <a:r>
              <a:rPr lang="hr-HR" sz="1800" dirty="0" err="1"/>
              <a:t>and</a:t>
            </a:r>
            <a:r>
              <a:rPr lang="hr-HR" sz="1800" dirty="0"/>
              <a:t> &lt;90	B	</a:t>
            </a:r>
          </a:p>
          <a:p>
            <a:pPr marL="800100" lvl="2" indent="0">
              <a:buNone/>
            </a:pPr>
            <a:r>
              <a:rPr lang="hr-HR" sz="1800" dirty="0"/>
              <a:t>&gt;=90 </a:t>
            </a:r>
            <a:r>
              <a:rPr lang="hr-HR" sz="1800" dirty="0" err="1"/>
              <a:t>and</a:t>
            </a:r>
            <a:r>
              <a:rPr lang="hr-HR" sz="1800" dirty="0"/>
              <a:t> &lt;100	A	</a:t>
            </a:r>
          </a:p>
        </p:txBody>
      </p:sp>
      <p:sp>
        <p:nvSpPr>
          <p:cNvPr id="3" name="Title 2"/>
          <p:cNvSpPr>
            <a:spLocks noGrp="1"/>
          </p:cNvSpPr>
          <p:nvPr>
            <p:ph type="title"/>
          </p:nvPr>
        </p:nvSpPr>
        <p:spPr/>
        <p:txBody>
          <a:bodyPr/>
          <a:lstStyle/>
          <a:p>
            <a:r>
              <a:rPr lang="en-IN" dirty="0"/>
              <a:t>JavaScript If…Else Exercise</a:t>
            </a:r>
          </a:p>
        </p:txBody>
      </p:sp>
    </p:spTree>
    <p:extLst>
      <p:ext uri="{BB962C8B-B14F-4D97-AF65-F5344CB8AC3E}">
        <p14:creationId xmlns:p14="http://schemas.microsoft.com/office/powerpoint/2010/main" val="97164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JavaScript has three kind of popup boxes: Alert box, Confirm box, and Prompt box.</a:t>
            </a:r>
            <a:br>
              <a:rPr lang="en-IN" dirty="0"/>
            </a:br>
            <a:r>
              <a:rPr lang="en-IN" b="1" dirty="0"/>
              <a:t>Alert Box</a:t>
            </a:r>
          </a:p>
          <a:p>
            <a:r>
              <a:rPr lang="en-IN" dirty="0"/>
              <a:t>An alert box is often used if you want to make sure information comes through to the user.</a:t>
            </a:r>
          </a:p>
          <a:p>
            <a:r>
              <a:rPr lang="en-IN" dirty="0"/>
              <a:t>When an alert box pops up, the user will have to click "OK" to proceed. </a:t>
            </a:r>
          </a:p>
          <a:p>
            <a:endParaRPr lang="en-IN" dirty="0"/>
          </a:p>
        </p:txBody>
      </p:sp>
      <p:sp>
        <p:nvSpPr>
          <p:cNvPr id="3" name="Title 2"/>
          <p:cNvSpPr>
            <a:spLocks noGrp="1"/>
          </p:cNvSpPr>
          <p:nvPr>
            <p:ph type="title"/>
          </p:nvPr>
        </p:nvSpPr>
        <p:spPr/>
        <p:txBody>
          <a:bodyPr/>
          <a:lstStyle/>
          <a:p>
            <a:r>
              <a:rPr lang="en-IN" dirty="0"/>
              <a:t>JavaScript Pop up boxes</a:t>
            </a:r>
          </a:p>
        </p:txBody>
      </p:sp>
      <p:sp>
        <p:nvSpPr>
          <p:cNvPr id="4" name="AutoShape 3"/>
          <p:cNvSpPr>
            <a:spLocks noChangeArrowheads="1"/>
          </p:cNvSpPr>
          <p:nvPr/>
        </p:nvSpPr>
        <p:spPr bwMode="auto">
          <a:xfrm>
            <a:off x="398304" y="3212340"/>
            <a:ext cx="7407999" cy="2685336"/>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head&gt;</a:t>
            </a:r>
            <a:br>
              <a:rPr lang="en-IN" dirty="0"/>
            </a:br>
            <a:r>
              <a:rPr lang="en-IN" dirty="0"/>
              <a:t>&lt; script type="text/</a:t>
            </a:r>
            <a:r>
              <a:rPr lang="en-IN" dirty="0" err="1"/>
              <a:t>javascript</a:t>
            </a:r>
            <a:r>
              <a:rPr lang="en-IN" dirty="0"/>
              <a:t>"&gt;</a:t>
            </a:r>
            <a:br>
              <a:rPr lang="en-IN" dirty="0"/>
            </a:br>
            <a:r>
              <a:rPr lang="en-IN" dirty="0"/>
              <a:t>	alert("I am an alert box!");</a:t>
            </a:r>
            <a:br>
              <a:rPr lang="en-IN" dirty="0"/>
            </a:br>
            <a:r>
              <a:rPr lang="en-IN" dirty="0"/>
              <a:t>&lt; /script&gt;</a:t>
            </a:r>
            <a:br>
              <a:rPr lang="en-IN" dirty="0"/>
            </a:br>
            <a:r>
              <a:rPr lang="en-IN" dirty="0"/>
              <a:t>&lt; /head&gt;</a:t>
            </a:r>
            <a:br>
              <a:rPr lang="en-IN" dirty="0"/>
            </a:br>
            <a:r>
              <a:rPr lang="en-IN" dirty="0"/>
              <a:t>&lt; body&gt;</a:t>
            </a:r>
            <a:br>
              <a:rPr lang="en-IN" dirty="0"/>
            </a:br>
            <a:r>
              <a:rPr lang="en-IN" dirty="0"/>
              <a:t>&lt; /body&gt;</a:t>
            </a:r>
            <a:br>
              <a:rPr lang="en-IN" dirty="0"/>
            </a:br>
            <a:r>
              <a:rPr lang="en-IN" dirty="0"/>
              <a:t>&lt; /html&gt;</a:t>
            </a:r>
          </a:p>
        </p:txBody>
      </p:sp>
    </p:spTree>
    <p:extLst>
      <p:ext uri="{BB962C8B-B14F-4D97-AF65-F5344CB8AC3E}">
        <p14:creationId xmlns:p14="http://schemas.microsoft.com/office/powerpoint/2010/main" val="199900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Confirm Box</a:t>
            </a:r>
          </a:p>
        </p:txBody>
      </p:sp>
      <p:sp>
        <p:nvSpPr>
          <p:cNvPr id="4" name="AutoShape 3"/>
          <p:cNvSpPr>
            <a:spLocks noChangeArrowheads="1"/>
          </p:cNvSpPr>
          <p:nvPr/>
        </p:nvSpPr>
        <p:spPr bwMode="auto">
          <a:xfrm>
            <a:off x="323528" y="908402"/>
            <a:ext cx="7407999" cy="5274766"/>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head&gt;</a:t>
            </a:r>
            <a:br>
              <a:rPr lang="en-IN" dirty="0"/>
            </a:br>
            <a:r>
              <a:rPr lang="en-IN" dirty="0"/>
              <a:t>&lt; script type="text/</a:t>
            </a:r>
            <a:r>
              <a:rPr lang="en-IN" dirty="0" err="1"/>
              <a:t>javascript</a:t>
            </a:r>
            <a:r>
              <a:rPr lang="en-IN" dirty="0"/>
              <a:t>"&gt;</a:t>
            </a:r>
            <a:br>
              <a:rPr lang="en-IN" dirty="0"/>
            </a:br>
            <a:br>
              <a:rPr lang="en-IN" dirty="0"/>
            </a:br>
            <a:r>
              <a:rPr lang="en-IN" dirty="0" err="1"/>
              <a:t>var</a:t>
            </a:r>
            <a:r>
              <a:rPr lang="en-IN" dirty="0"/>
              <a:t> r=confirm("Press a button");</a:t>
            </a:r>
            <a:br>
              <a:rPr lang="en-IN" dirty="0"/>
            </a:br>
            <a:endParaRPr lang="en-IN" dirty="0"/>
          </a:p>
          <a:p>
            <a:r>
              <a:rPr lang="en-IN" dirty="0"/>
              <a:t>if (r==true)</a:t>
            </a:r>
            <a:br>
              <a:rPr lang="en-IN" dirty="0"/>
            </a:br>
            <a:r>
              <a:rPr lang="en-IN" dirty="0"/>
              <a:t>{</a:t>
            </a:r>
            <a:br>
              <a:rPr lang="en-IN" dirty="0"/>
            </a:br>
            <a:r>
              <a:rPr lang="en-IN" dirty="0"/>
              <a:t>	alert("You pressed OK!");</a:t>
            </a:r>
            <a:br>
              <a:rPr lang="en-IN" dirty="0"/>
            </a:br>
            <a:r>
              <a:rPr lang="en-IN" dirty="0"/>
              <a:t>}</a:t>
            </a:r>
            <a:br>
              <a:rPr lang="en-IN" dirty="0"/>
            </a:br>
            <a:r>
              <a:rPr lang="en-IN" dirty="0"/>
              <a:t>else</a:t>
            </a:r>
            <a:br>
              <a:rPr lang="en-IN" dirty="0"/>
            </a:br>
            <a:r>
              <a:rPr lang="en-IN" dirty="0"/>
              <a:t>{</a:t>
            </a:r>
            <a:br>
              <a:rPr lang="en-IN" dirty="0"/>
            </a:br>
            <a:r>
              <a:rPr lang="en-IN" dirty="0"/>
              <a:t>	alert("You pressed Cancel!");</a:t>
            </a:r>
            <a:br>
              <a:rPr lang="en-IN" dirty="0"/>
            </a:br>
            <a:r>
              <a:rPr lang="en-IN" dirty="0"/>
              <a:t>}</a:t>
            </a:r>
            <a:br>
              <a:rPr lang="en-IN" dirty="0"/>
            </a:br>
            <a:br>
              <a:rPr lang="en-IN" dirty="0"/>
            </a:br>
            <a:r>
              <a:rPr lang="en-IN" dirty="0"/>
              <a:t>&lt; /script&gt;</a:t>
            </a:r>
            <a:br>
              <a:rPr lang="en-IN" dirty="0"/>
            </a:br>
            <a:r>
              <a:rPr lang="en-IN" dirty="0"/>
              <a:t>&lt; /head&gt;&lt; body&gt;</a:t>
            </a:r>
            <a:br>
              <a:rPr lang="en-IN" dirty="0"/>
            </a:br>
            <a:r>
              <a:rPr lang="en-IN" dirty="0"/>
              <a:t>&lt; /body&gt;&lt; /html&gt;</a:t>
            </a:r>
          </a:p>
        </p:txBody>
      </p:sp>
    </p:spTree>
    <p:extLst>
      <p:ext uri="{BB962C8B-B14F-4D97-AF65-F5344CB8AC3E}">
        <p14:creationId xmlns:p14="http://schemas.microsoft.com/office/powerpoint/2010/main" val="136323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Used if you want the user to input a value before entering a page.</a:t>
            </a:r>
          </a:p>
          <a:p>
            <a:r>
              <a:rPr lang="en-IN" dirty="0"/>
              <a:t>When a prompt box pops up, the user will have to click either "OK" or "Cancel" to proceed after entering an input value. </a:t>
            </a:r>
          </a:p>
          <a:p>
            <a:r>
              <a:rPr lang="en-IN" dirty="0"/>
              <a:t>If the user clicks "OK" the box returns the input value. If the user clicks "Cancel" the box returns null.</a:t>
            </a:r>
          </a:p>
          <a:p>
            <a:endParaRPr lang="en-IN" dirty="0"/>
          </a:p>
        </p:txBody>
      </p:sp>
      <p:sp>
        <p:nvSpPr>
          <p:cNvPr id="3" name="Title 2"/>
          <p:cNvSpPr>
            <a:spLocks noGrp="1"/>
          </p:cNvSpPr>
          <p:nvPr>
            <p:ph type="title"/>
          </p:nvPr>
        </p:nvSpPr>
        <p:spPr/>
        <p:txBody>
          <a:bodyPr/>
          <a:lstStyle/>
          <a:p>
            <a:r>
              <a:rPr lang="en-IN" dirty="0"/>
              <a:t>Prompt Box</a:t>
            </a:r>
          </a:p>
        </p:txBody>
      </p:sp>
      <p:sp>
        <p:nvSpPr>
          <p:cNvPr id="4" name="AutoShape 3"/>
          <p:cNvSpPr>
            <a:spLocks noChangeArrowheads="1"/>
          </p:cNvSpPr>
          <p:nvPr/>
        </p:nvSpPr>
        <p:spPr bwMode="auto">
          <a:xfrm>
            <a:off x="755576" y="2683919"/>
            <a:ext cx="7407999" cy="3548479"/>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head&gt;&lt; script type="text/</a:t>
            </a:r>
            <a:r>
              <a:rPr lang="en-IN" dirty="0" err="1"/>
              <a:t>javascript</a:t>
            </a:r>
            <a:r>
              <a:rPr lang="en-IN" dirty="0"/>
              <a:t>"&gt;</a:t>
            </a:r>
            <a:br>
              <a:rPr lang="en-IN" dirty="0"/>
            </a:br>
            <a:br>
              <a:rPr lang="en-IN" dirty="0"/>
            </a:br>
            <a:r>
              <a:rPr lang="en-IN" dirty="0" err="1"/>
              <a:t>var</a:t>
            </a:r>
            <a:r>
              <a:rPr lang="en-IN" dirty="0"/>
              <a:t> name=prompt("Please enter your </a:t>
            </a:r>
            <a:r>
              <a:rPr lang="en-IN" dirty="0" err="1"/>
              <a:t>name","Harry</a:t>
            </a:r>
            <a:r>
              <a:rPr lang="en-IN" dirty="0"/>
              <a:t> Potter");</a:t>
            </a:r>
            <a:br>
              <a:rPr lang="en-IN" dirty="0"/>
            </a:br>
            <a:r>
              <a:rPr lang="en-IN" dirty="0"/>
              <a:t>if (name!=null &amp;&amp; name!="")</a:t>
            </a:r>
            <a:br>
              <a:rPr lang="en-IN" dirty="0"/>
            </a:br>
            <a:r>
              <a:rPr lang="en-IN" dirty="0"/>
              <a:t>{</a:t>
            </a:r>
            <a:br>
              <a:rPr lang="en-IN" dirty="0"/>
            </a:br>
            <a:r>
              <a:rPr lang="en-IN" dirty="0"/>
              <a:t>	</a:t>
            </a:r>
            <a:r>
              <a:rPr lang="en-IN" dirty="0" err="1"/>
              <a:t>document.write</a:t>
            </a:r>
            <a:r>
              <a:rPr lang="en-IN" dirty="0"/>
              <a:t>("&lt;p&gt;Hello " + name + "! How are you today?&lt;/p&gt;");</a:t>
            </a:r>
            <a:br>
              <a:rPr lang="en-IN" dirty="0"/>
            </a:br>
            <a:r>
              <a:rPr lang="en-IN" dirty="0"/>
              <a:t>}</a:t>
            </a:r>
            <a:br>
              <a:rPr lang="en-IN" dirty="0"/>
            </a:br>
            <a:br>
              <a:rPr lang="en-IN" dirty="0"/>
            </a:br>
            <a:r>
              <a:rPr lang="en-IN" dirty="0"/>
              <a:t>&lt; /script&gt;&lt; /head&gt;&lt; body&gt;</a:t>
            </a:r>
            <a:br>
              <a:rPr lang="en-IN" dirty="0"/>
            </a:br>
            <a:r>
              <a:rPr lang="en-IN" dirty="0"/>
              <a:t>&lt; /body&gt;&lt; /html&gt;</a:t>
            </a:r>
          </a:p>
        </p:txBody>
      </p:sp>
    </p:spTree>
    <p:extLst>
      <p:ext uri="{BB962C8B-B14F-4D97-AF65-F5344CB8AC3E}">
        <p14:creationId xmlns:p14="http://schemas.microsoft.com/office/powerpoint/2010/main" val="355597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Use the switch statement to select one of many blocks of code to be executed.</a:t>
            </a:r>
          </a:p>
        </p:txBody>
      </p:sp>
      <p:sp>
        <p:nvSpPr>
          <p:cNvPr id="3" name="Title 2"/>
          <p:cNvSpPr>
            <a:spLocks noGrp="1"/>
          </p:cNvSpPr>
          <p:nvPr>
            <p:ph type="title"/>
          </p:nvPr>
        </p:nvSpPr>
        <p:spPr/>
        <p:txBody>
          <a:bodyPr/>
          <a:lstStyle/>
          <a:p>
            <a:r>
              <a:rPr lang="en-IN" dirty="0"/>
              <a:t>JavaScript Switch Statement</a:t>
            </a:r>
          </a:p>
        </p:txBody>
      </p:sp>
      <p:sp>
        <p:nvSpPr>
          <p:cNvPr id="4" name="AutoShape 3"/>
          <p:cNvSpPr>
            <a:spLocks noChangeArrowheads="1"/>
          </p:cNvSpPr>
          <p:nvPr/>
        </p:nvSpPr>
        <p:spPr bwMode="auto">
          <a:xfrm>
            <a:off x="398305" y="1340768"/>
            <a:ext cx="7407999" cy="4987052"/>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&lt;script type="text/</a:t>
            </a:r>
            <a:r>
              <a:rPr lang="en-IN" dirty="0" err="1"/>
              <a:t>javascript</a:t>
            </a:r>
            <a:r>
              <a:rPr lang="en-IN" dirty="0"/>
              <a:t>"&gt;</a:t>
            </a:r>
            <a:br>
              <a:rPr lang="en-IN" dirty="0"/>
            </a:br>
            <a:r>
              <a:rPr lang="en-IN" dirty="0" err="1"/>
              <a:t>var</a:t>
            </a:r>
            <a:r>
              <a:rPr lang="en-IN" dirty="0"/>
              <a:t> d=new Date();</a:t>
            </a:r>
            <a:br>
              <a:rPr lang="en-IN" dirty="0"/>
            </a:br>
            <a:r>
              <a:rPr lang="en-IN" dirty="0" err="1"/>
              <a:t>var</a:t>
            </a:r>
            <a:r>
              <a:rPr lang="en-IN" dirty="0"/>
              <a:t> </a:t>
            </a:r>
            <a:r>
              <a:rPr lang="en-IN" dirty="0" err="1"/>
              <a:t>theDay</a:t>
            </a:r>
            <a:r>
              <a:rPr lang="en-IN" dirty="0"/>
              <a:t>=</a:t>
            </a:r>
            <a:r>
              <a:rPr lang="en-IN" dirty="0" err="1"/>
              <a:t>d.getDay</a:t>
            </a:r>
            <a:r>
              <a:rPr lang="en-IN" dirty="0"/>
              <a:t>();</a:t>
            </a:r>
            <a:br>
              <a:rPr lang="en-IN" dirty="0"/>
            </a:br>
            <a:r>
              <a:rPr lang="en-IN" dirty="0"/>
              <a:t>switch (</a:t>
            </a:r>
            <a:r>
              <a:rPr lang="en-IN" dirty="0" err="1"/>
              <a:t>theDay</a:t>
            </a:r>
            <a:r>
              <a:rPr lang="en-IN" dirty="0"/>
              <a:t>)</a:t>
            </a:r>
            <a:br>
              <a:rPr lang="en-IN" dirty="0"/>
            </a:br>
            <a:r>
              <a:rPr lang="en-IN" dirty="0"/>
              <a:t>{</a:t>
            </a:r>
            <a:br>
              <a:rPr lang="en-IN" dirty="0"/>
            </a:br>
            <a:r>
              <a:rPr lang="en-IN" dirty="0"/>
              <a:t>case 5:</a:t>
            </a:r>
            <a:br>
              <a:rPr lang="en-IN" dirty="0"/>
            </a:br>
            <a:r>
              <a:rPr lang="en-IN" dirty="0" err="1"/>
              <a:t>document.write</a:t>
            </a:r>
            <a:r>
              <a:rPr lang="en-IN" dirty="0"/>
              <a:t>("Finally Friday");</a:t>
            </a:r>
            <a:br>
              <a:rPr lang="en-IN" dirty="0"/>
            </a:br>
            <a:r>
              <a:rPr lang="en-IN" dirty="0"/>
              <a:t>break;</a:t>
            </a:r>
            <a:br>
              <a:rPr lang="en-IN" dirty="0"/>
            </a:br>
            <a:r>
              <a:rPr lang="en-IN" dirty="0"/>
              <a:t>case 6:</a:t>
            </a:r>
            <a:br>
              <a:rPr lang="en-IN" dirty="0"/>
            </a:br>
            <a:r>
              <a:rPr lang="en-IN" dirty="0" err="1"/>
              <a:t>document.write</a:t>
            </a:r>
            <a:r>
              <a:rPr lang="en-IN" dirty="0"/>
              <a:t>("Super Saturday");</a:t>
            </a:r>
            <a:br>
              <a:rPr lang="en-IN" dirty="0"/>
            </a:br>
            <a:r>
              <a:rPr lang="en-IN" dirty="0"/>
              <a:t>break;</a:t>
            </a:r>
            <a:br>
              <a:rPr lang="en-IN" dirty="0"/>
            </a:br>
            <a:r>
              <a:rPr lang="en-IN" dirty="0"/>
              <a:t>case 0:</a:t>
            </a:r>
            <a:br>
              <a:rPr lang="en-IN" dirty="0"/>
            </a:br>
            <a:r>
              <a:rPr lang="en-IN" dirty="0" err="1"/>
              <a:t>document.write</a:t>
            </a:r>
            <a:r>
              <a:rPr lang="en-IN" dirty="0"/>
              <a:t>("Sleepy Sunday");</a:t>
            </a:r>
            <a:br>
              <a:rPr lang="en-IN" dirty="0"/>
            </a:br>
            <a:r>
              <a:rPr lang="en-IN" dirty="0"/>
              <a:t>break;</a:t>
            </a:r>
            <a:br>
              <a:rPr lang="en-IN" dirty="0"/>
            </a:br>
            <a:r>
              <a:rPr lang="en-IN" dirty="0"/>
              <a:t>default:</a:t>
            </a:r>
            <a:br>
              <a:rPr lang="en-IN" dirty="0"/>
            </a:br>
            <a:r>
              <a:rPr lang="en-IN" dirty="0" err="1"/>
              <a:t>document.write</a:t>
            </a:r>
            <a:r>
              <a:rPr lang="en-IN" dirty="0"/>
              <a:t>("I'm looking forward to this weekend!");</a:t>
            </a:r>
            <a:br>
              <a:rPr lang="en-IN" dirty="0"/>
            </a:br>
            <a:r>
              <a:rPr lang="en-IN" dirty="0"/>
              <a:t>}&lt; /script&gt;</a:t>
            </a:r>
          </a:p>
        </p:txBody>
      </p:sp>
    </p:spTree>
    <p:extLst>
      <p:ext uri="{BB962C8B-B14F-4D97-AF65-F5344CB8AC3E}">
        <p14:creationId xmlns:p14="http://schemas.microsoft.com/office/powerpoint/2010/main" val="327014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Write a JavaScript program to add, subtract, multiply or divide the nos. Take 2 values as input from the user and the operator(+, -, *, /) .If operator value is ‘+’ add the </a:t>
            </a:r>
            <a:r>
              <a:rPr lang="en-US" dirty="0" err="1"/>
              <a:t>nos</a:t>
            </a:r>
            <a:r>
              <a:rPr lang="en-US" dirty="0"/>
              <a:t>, if it is ‘- ’ subtract , if it is ‘*’ then multiply and if it is ‘/’ then divide.</a:t>
            </a:r>
            <a:endParaRPr lang="hr-HR" sz="1800" dirty="0"/>
          </a:p>
        </p:txBody>
      </p:sp>
      <p:sp>
        <p:nvSpPr>
          <p:cNvPr id="3" name="Title 2"/>
          <p:cNvSpPr>
            <a:spLocks noGrp="1"/>
          </p:cNvSpPr>
          <p:nvPr>
            <p:ph type="title"/>
          </p:nvPr>
        </p:nvSpPr>
        <p:spPr/>
        <p:txBody>
          <a:bodyPr/>
          <a:lstStyle/>
          <a:p>
            <a:r>
              <a:rPr lang="en-IN" dirty="0"/>
              <a:t>JavaScript switch-case Exercise</a:t>
            </a:r>
          </a:p>
        </p:txBody>
      </p:sp>
    </p:spTree>
    <p:extLst>
      <p:ext uri="{BB962C8B-B14F-4D97-AF65-F5344CB8AC3E}">
        <p14:creationId xmlns:p14="http://schemas.microsoft.com/office/powerpoint/2010/main" val="42783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Often when you write code, you want the same block of code to run over and over again in a row. Instead of adding several almost equal lines in a script we can use loops to perform a task like this.</a:t>
            </a:r>
          </a:p>
          <a:p>
            <a:r>
              <a:rPr lang="en-IN" dirty="0"/>
              <a:t>In JavaScript, there are two different kind of loops:</a:t>
            </a:r>
          </a:p>
          <a:p>
            <a:r>
              <a:rPr lang="en-IN" b="1" dirty="0"/>
              <a:t>for </a:t>
            </a:r>
            <a:r>
              <a:rPr lang="en-IN" dirty="0"/>
              <a:t>- loops through a block of code a specified number of times</a:t>
            </a:r>
          </a:p>
          <a:p>
            <a:r>
              <a:rPr lang="en-IN" b="1" dirty="0"/>
              <a:t>while </a:t>
            </a:r>
            <a:r>
              <a:rPr lang="en-IN" dirty="0"/>
              <a:t>- loops through a block of code while a specified condition is true</a:t>
            </a:r>
          </a:p>
          <a:p>
            <a:pPr marL="0" indent="0">
              <a:buNone/>
            </a:pPr>
            <a:endParaRPr lang="en-IN" dirty="0"/>
          </a:p>
        </p:txBody>
      </p:sp>
      <p:sp>
        <p:nvSpPr>
          <p:cNvPr id="3" name="Title 2"/>
          <p:cNvSpPr>
            <a:spLocks noGrp="1"/>
          </p:cNvSpPr>
          <p:nvPr>
            <p:ph type="title"/>
          </p:nvPr>
        </p:nvSpPr>
        <p:spPr/>
        <p:txBody>
          <a:bodyPr/>
          <a:lstStyle/>
          <a:p>
            <a:r>
              <a:rPr lang="en-IN" dirty="0"/>
              <a:t>JavaScript For Loop</a:t>
            </a:r>
          </a:p>
        </p:txBody>
      </p:sp>
      <p:sp>
        <p:nvSpPr>
          <p:cNvPr id="4" name="AutoShape 3"/>
          <p:cNvSpPr>
            <a:spLocks noChangeArrowheads="1"/>
          </p:cNvSpPr>
          <p:nvPr/>
        </p:nvSpPr>
        <p:spPr bwMode="auto">
          <a:xfrm>
            <a:off x="405672" y="2964422"/>
            <a:ext cx="7407999" cy="3548479"/>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body&gt;</a:t>
            </a:r>
            <a:br>
              <a:rPr lang="en-IN" dirty="0"/>
            </a:br>
            <a:r>
              <a:rPr lang="en-IN" dirty="0"/>
              <a:t>&lt;script type="text/</a:t>
            </a:r>
            <a:r>
              <a:rPr lang="en-IN" dirty="0" err="1"/>
              <a:t>javascript</a:t>
            </a:r>
            <a:r>
              <a:rPr lang="en-IN" dirty="0"/>
              <a:t>"&gt;</a:t>
            </a:r>
            <a:br>
              <a:rPr lang="en-IN" dirty="0"/>
            </a:br>
            <a:r>
              <a:rPr lang="en-IN" dirty="0" err="1"/>
              <a:t>var</a:t>
            </a:r>
            <a:r>
              <a:rPr lang="en-IN" dirty="0"/>
              <a:t> </a:t>
            </a:r>
            <a:r>
              <a:rPr lang="en-IN" dirty="0" err="1"/>
              <a:t>i</a:t>
            </a:r>
            <a:r>
              <a:rPr lang="en-IN" dirty="0"/>
              <a:t>=0;</a:t>
            </a:r>
            <a:br>
              <a:rPr lang="en-IN" dirty="0"/>
            </a:br>
            <a:r>
              <a:rPr lang="en-IN" dirty="0"/>
              <a:t>for (</a:t>
            </a:r>
            <a:r>
              <a:rPr lang="en-IN" dirty="0" err="1"/>
              <a:t>i</a:t>
            </a:r>
            <a:r>
              <a:rPr lang="en-IN" dirty="0"/>
              <a:t>=0;i&lt;=5;i++)</a:t>
            </a:r>
            <a:br>
              <a:rPr lang="en-IN" dirty="0"/>
            </a:br>
            <a:r>
              <a:rPr lang="en-IN" dirty="0"/>
              <a:t>{</a:t>
            </a:r>
            <a:br>
              <a:rPr lang="en-IN" dirty="0"/>
            </a:br>
            <a:r>
              <a:rPr lang="en-IN" dirty="0" err="1"/>
              <a:t>document.write</a:t>
            </a:r>
            <a:r>
              <a:rPr lang="en-IN" dirty="0"/>
              <a:t>("The number is " + </a:t>
            </a:r>
            <a:r>
              <a:rPr lang="en-IN" dirty="0" err="1"/>
              <a:t>i</a:t>
            </a:r>
            <a:r>
              <a:rPr lang="en-IN" dirty="0"/>
              <a:t>);</a:t>
            </a:r>
            <a:br>
              <a:rPr lang="en-IN" dirty="0"/>
            </a:br>
            <a:r>
              <a:rPr lang="en-IN" dirty="0" err="1"/>
              <a:t>document.write</a:t>
            </a:r>
            <a:r>
              <a:rPr lang="en-IN" dirty="0"/>
              <a:t>("&lt;</a:t>
            </a:r>
            <a:r>
              <a:rPr lang="en-IN" dirty="0" err="1"/>
              <a:t>br</a:t>
            </a:r>
            <a:r>
              <a:rPr lang="en-IN" dirty="0"/>
              <a:t> /&gt;");</a:t>
            </a:r>
            <a:br>
              <a:rPr lang="en-IN" dirty="0"/>
            </a:br>
            <a:r>
              <a:rPr lang="en-IN" dirty="0"/>
              <a:t>}</a:t>
            </a:r>
            <a:br>
              <a:rPr lang="en-IN" dirty="0"/>
            </a:br>
            <a:r>
              <a:rPr lang="en-IN" dirty="0"/>
              <a:t>&lt; /script&gt;</a:t>
            </a:r>
            <a:br>
              <a:rPr lang="en-IN" dirty="0"/>
            </a:br>
            <a:r>
              <a:rPr lang="en-IN" dirty="0"/>
              <a:t>&lt; /body&gt;</a:t>
            </a:r>
            <a:br>
              <a:rPr lang="en-IN" dirty="0"/>
            </a:br>
            <a:r>
              <a:rPr lang="en-IN" dirty="0"/>
              <a:t>&lt; /html&gt;</a:t>
            </a:r>
          </a:p>
        </p:txBody>
      </p:sp>
    </p:spTree>
    <p:extLst>
      <p:ext uri="{BB962C8B-B14F-4D97-AF65-F5344CB8AC3E}">
        <p14:creationId xmlns:p14="http://schemas.microsoft.com/office/powerpoint/2010/main" val="417526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Write a JavaScript program to take a number n as an input from the user and display squares and cubes of </a:t>
            </a:r>
            <a:r>
              <a:rPr lang="en-US" dirty="0" err="1"/>
              <a:t>nos</a:t>
            </a:r>
            <a:r>
              <a:rPr lang="en-US" dirty="0"/>
              <a:t> from 1 to </a:t>
            </a:r>
            <a:r>
              <a:rPr lang="en-US" dirty="0" err="1"/>
              <a:t>n.Output</a:t>
            </a:r>
            <a:r>
              <a:rPr lang="en-US" dirty="0"/>
              <a:t> should be as follows :</a:t>
            </a:r>
            <a:br>
              <a:rPr lang="hr-HR" dirty="0"/>
            </a:br>
            <a:r>
              <a:rPr lang="hr-HR" dirty="0"/>
              <a:t>	</a:t>
            </a:r>
            <a:br>
              <a:rPr lang="hr-HR" dirty="0"/>
            </a:br>
            <a:r>
              <a:rPr lang="hr-HR" dirty="0" err="1"/>
              <a:t>Example</a:t>
            </a:r>
            <a:r>
              <a:rPr lang="hr-HR" dirty="0"/>
              <a:t> : I</a:t>
            </a:r>
            <a:r>
              <a:rPr lang="en-US" dirty="0"/>
              <a:t>n</a:t>
            </a:r>
            <a:r>
              <a:rPr lang="hr-HR" dirty="0"/>
              <a:t>put 10 </a:t>
            </a:r>
            <a:br>
              <a:rPr lang="hr-HR" dirty="0"/>
            </a:br>
            <a:r>
              <a:rPr lang="hr-HR" dirty="0"/>
              <a:t>Output :</a:t>
            </a:r>
            <a:br>
              <a:rPr lang="hr-HR" dirty="0"/>
            </a:br>
            <a:r>
              <a:rPr lang="hr-HR" dirty="0" err="1"/>
              <a:t>Number</a:t>
            </a:r>
            <a:r>
              <a:rPr lang="hr-HR" dirty="0"/>
              <a:t>	</a:t>
            </a:r>
            <a:r>
              <a:rPr lang="hr-HR" dirty="0" err="1"/>
              <a:t>Square</a:t>
            </a:r>
            <a:r>
              <a:rPr lang="hr-HR" dirty="0"/>
              <a:t>	</a:t>
            </a:r>
            <a:r>
              <a:rPr lang="hr-HR" dirty="0" err="1"/>
              <a:t>Cube</a:t>
            </a:r>
            <a:endParaRPr lang="en-US" dirty="0"/>
          </a:p>
          <a:p>
            <a:r>
              <a:rPr lang="en-US" dirty="0"/>
              <a:t>1</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p>
          <a:p>
            <a:r>
              <a:rPr lang="en-US" dirty="0"/>
              <a:t>9</a:t>
            </a:r>
          </a:p>
          <a:p>
            <a:r>
              <a:rPr lang="en-US" dirty="0"/>
              <a:t>10</a:t>
            </a:r>
            <a:endParaRPr lang="hr-HR" dirty="0"/>
          </a:p>
        </p:txBody>
      </p:sp>
      <p:sp>
        <p:nvSpPr>
          <p:cNvPr id="3" name="Title 2"/>
          <p:cNvSpPr>
            <a:spLocks noGrp="1"/>
          </p:cNvSpPr>
          <p:nvPr>
            <p:ph type="title"/>
          </p:nvPr>
        </p:nvSpPr>
        <p:spPr/>
        <p:txBody>
          <a:bodyPr/>
          <a:lstStyle/>
          <a:p>
            <a:r>
              <a:rPr lang="en-IN" dirty="0"/>
              <a:t>JavaScript for loop Exercise</a:t>
            </a:r>
          </a:p>
        </p:txBody>
      </p:sp>
    </p:spTree>
    <p:extLst>
      <p:ext uri="{BB962C8B-B14F-4D97-AF65-F5344CB8AC3E}">
        <p14:creationId xmlns:p14="http://schemas.microsoft.com/office/powerpoint/2010/main" val="201961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All you need is a modern Web browser</a:t>
            </a:r>
          </a:p>
          <a:p>
            <a:r>
              <a:rPr lang="en-US" sz="1800" dirty="0"/>
              <a:t>Editors for writing code such as :</a:t>
            </a:r>
          </a:p>
          <a:p>
            <a:pPr lvl="1"/>
            <a:r>
              <a:rPr lang="en-US" sz="1600" dirty="0"/>
              <a:t>Notepad++</a:t>
            </a:r>
          </a:p>
          <a:p>
            <a:pPr lvl="1"/>
            <a:r>
              <a:rPr lang="en-US" dirty="0"/>
              <a:t>Atom</a:t>
            </a:r>
          </a:p>
          <a:p>
            <a:pPr lvl="1"/>
            <a:r>
              <a:rPr lang="en-US" sz="1600" dirty="0" err="1"/>
              <a:t>SublimeTest</a:t>
            </a:r>
            <a:endParaRPr lang="en-US" sz="1600" dirty="0"/>
          </a:p>
          <a:p>
            <a:pPr lvl="1"/>
            <a:r>
              <a:rPr lang="en-US" dirty="0"/>
              <a:t>Brackets</a:t>
            </a:r>
          </a:p>
          <a:p>
            <a:pPr lvl="1"/>
            <a:r>
              <a:rPr lang="en-US" sz="1600" dirty="0"/>
              <a:t>Microsoft Visual Studio</a:t>
            </a:r>
          </a:p>
          <a:p>
            <a:pPr lvl="1"/>
            <a:r>
              <a:rPr lang="en-US" dirty="0" err="1"/>
              <a:t>VSCode</a:t>
            </a:r>
            <a:endParaRPr lang="en-US" dirty="0"/>
          </a:p>
          <a:p>
            <a:pPr lvl="1"/>
            <a:r>
              <a:rPr lang="en-US" sz="1600" dirty="0"/>
              <a:t>Eclipse</a:t>
            </a:r>
          </a:p>
          <a:p>
            <a:pPr lvl="1"/>
            <a:r>
              <a:rPr lang="en-US" dirty="0" err="1"/>
              <a:t>Etc</a:t>
            </a:r>
            <a:r>
              <a:rPr lang="is-IS" dirty="0"/>
              <a:t>…</a:t>
            </a:r>
          </a:p>
          <a:p>
            <a:r>
              <a:rPr lang="is-IS" sz="1800" dirty="0"/>
              <a:t>Alternatively, you can also start typing javascript code on the developers console of the browsers</a:t>
            </a:r>
            <a:endParaRPr lang="en-US" sz="1800" dirty="0"/>
          </a:p>
        </p:txBody>
      </p:sp>
      <p:sp>
        <p:nvSpPr>
          <p:cNvPr id="3" name="Title 2"/>
          <p:cNvSpPr>
            <a:spLocks noGrp="1"/>
          </p:cNvSpPr>
          <p:nvPr>
            <p:ph type="title"/>
          </p:nvPr>
        </p:nvSpPr>
        <p:spPr/>
        <p:txBody>
          <a:bodyPr/>
          <a:lstStyle/>
          <a:p>
            <a:r>
              <a:rPr lang="en-US" dirty="0"/>
              <a:t>Getting Started</a:t>
            </a:r>
          </a:p>
        </p:txBody>
      </p:sp>
    </p:spTree>
    <p:extLst>
      <p:ext uri="{BB962C8B-B14F-4D97-AF65-F5344CB8AC3E}">
        <p14:creationId xmlns:p14="http://schemas.microsoft.com/office/powerpoint/2010/main" val="63345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The while Loop</a:t>
            </a:r>
          </a:p>
          <a:p>
            <a:r>
              <a:rPr lang="en-IN" dirty="0"/>
              <a:t>The while loop loops through a block of code while a specified condition is true.</a:t>
            </a:r>
          </a:p>
          <a:p>
            <a:pPr marL="0" indent="0">
              <a:buNone/>
            </a:pPr>
            <a:endParaRPr lang="en-IN" dirty="0"/>
          </a:p>
        </p:txBody>
      </p:sp>
      <p:sp>
        <p:nvSpPr>
          <p:cNvPr id="3" name="Title 2"/>
          <p:cNvSpPr>
            <a:spLocks noGrp="1"/>
          </p:cNvSpPr>
          <p:nvPr>
            <p:ph type="title"/>
          </p:nvPr>
        </p:nvSpPr>
        <p:spPr/>
        <p:txBody>
          <a:bodyPr/>
          <a:lstStyle/>
          <a:p>
            <a:r>
              <a:rPr lang="en-IN" dirty="0"/>
              <a:t>JavaScript While Loop</a:t>
            </a:r>
          </a:p>
        </p:txBody>
      </p:sp>
      <p:sp>
        <p:nvSpPr>
          <p:cNvPr id="4" name="AutoShape 3"/>
          <p:cNvSpPr>
            <a:spLocks noChangeArrowheads="1"/>
          </p:cNvSpPr>
          <p:nvPr/>
        </p:nvSpPr>
        <p:spPr bwMode="auto">
          <a:xfrm>
            <a:off x="369432" y="1772816"/>
            <a:ext cx="7407999" cy="3836194"/>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body&gt;</a:t>
            </a:r>
            <a:br>
              <a:rPr lang="en-IN" dirty="0"/>
            </a:br>
            <a:r>
              <a:rPr lang="en-IN" dirty="0"/>
              <a:t>&lt; script type="text/</a:t>
            </a:r>
            <a:r>
              <a:rPr lang="en-IN" dirty="0" err="1"/>
              <a:t>javascript</a:t>
            </a:r>
            <a:r>
              <a:rPr lang="en-IN" dirty="0"/>
              <a:t>"&gt;</a:t>
            </a:r>
            <a:br>
              <a:rPr lang="en-IN" dirty="0"/>
            </a:br>
            <a:r>
              <a:rPr lang="en-IN" dirty="0" err="1"/>
              <a:t>var</a:t>
            </a:r>
            <a:r>
              <a:rPr lang="en-IN" dirty="0"/>
              <a:t> </a:t>
            </a:r>
            <a:r>
              <a:rPr lang="en-IN" dirty="0" err="1"/>
              <a:t>i</a:t>
            </a:r>
            <a:r>
              <a:rPr lang="en-IN" dirty="0"/>
              <a:t>=0;</a:t>
            </a:r>
            <a:br>
              <a:rPr lang="en-IN" dirty="0"/>
            </a:br>
            <a:r>
              <a:rPr lang="en-IN" dirty="0"/>
              <a:t>while (</a:t>
            </a:r>
            <a:r>
              <a:rPr lang="en-IN" dirty="0" err="1"/>
              <a:t>i</a:t>
            </a:r>
            <a:r>
              <a:rPr lang="en-IN" dirty="0"/>
              <a:t>&lt;=5)</a:t>
            </a:r>
            <a:br>
              <a:rPr lang="en-IN" dirty="0"/>
            </a:br>
            <a:r>
              <a:rPr lang="en-IN" dirty="0"/>
              <a:t>{</a:t>
            </a:r>
            <a:br>
              <a:rPr lang="en-IN" dirty="0"/>
            </a:br>
            <a:r>
              <a:rPr lang="en-IN" dirty="0" err="1"/>
              <a:t>document.write</a:t>
            </a:r>
            <a:r>
              <a:rPr lang="en-IN" dirty="0"/>
              <a:t>("The number is " + </a:t>
            </a:r>
            <a:r>
              <a:rPr lang="en-IN" dirty="0" err="1"/>
              <a:t>i</a:t>
            </a:r>
            <a:r>
              <a:rPr lang="en-IN" dirty="0"/>
              <a:t>);</a:t>
            </a:r>
            <a:br>
              <a:rPr lang="en-IN" dirty="0"/>
            </a:br>
            <a:r>
              <a:rPr lang="en-IN" dirty="0" err="1"/>
              <a:t>document.write</a:t>
            </a:r>
            <a:r>
              <a:rPr lang="en-IN" dirty="0"/>
              <a:t>("&lt;</a:t>
            </a:r>
            <a:r>
              <a:rPr lang="en-IN" dirty="0" err="1"/>
              <a:t>br</a:t>
            </a:r>
            <a:r>
              <a:rPr lang="en-IN" dirty="0"/>
              <a:t> /&gt;");</a:t>
            </a:r>
            <a:br>
              <a:rPr lang="en-IN" dirty="0"/>
            </a:br>
            <a:r>
              <a:rPr lang="en-IN" dirty="0" err="1"/>
              <a:t>i</a:t>
            </a:r>
            <a:r>
              <a:rPr lang="en-IN" dirty="0"/>
              <a:t>++;</a:t>
            </a:r>
            <a:br>
              <a:rPr lang="en-IN" dirty="0"/>
            </a:br>
            <a:r>
              <a:rPr lang="en-IN" dirty="0"/>
              <a:t>}</a:t>
            </a:r>
            <a:br>
              <a:rPr lang="en-IN" dirty="0"/>
            </a:br>
            <a:r>
              <a:rPr lang="en-IN" dirty="0"/>
              <a:t>&lt; /script&gt;</a:t>
            </a:r>
            <a:br>
              <a:rPr lang="en-IN" dirty="0"/>
            </a:br>
            <a:r>
              <a:rPr lang="en-IN" dirty="0"/>
              <a:t>&lt; /body&gt;</a:t>
            </a:r>
            <a:br>
              <a:rPr lang="en-IN" dirty="0"/>
            </a:br>
            <a:r>
              <a:rPr lang="en-IN" dirty="0"/>
              <a:t>&lt; /html&gt;</a:t>
            </a:r>
          </a:p>
        </p:txBody>
      </p:sp>
    </p:spTree>
    <p:extLst>
      <p:ext uri="{BB962C8B-B14F-4D97-AF65-F5344CB8AC3E}">
        <p14:creationId xmlns:p14="http://schemas.microsoft.com/office/powerpoint/2010/main" val="265772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The do...while Loop</a:t>
            </a:r>
          </a:p>
          <a:p>
            <a:r>
              <a:rPr lang="en-IN" dirty="0"/>
              <a:t>The do...while loop is a variant of the while loop. This loop will execute the block of code ONCE, and then it will repeat the loop as long as the specified condition is true.</a:t>
            </a:r>
          </a:p>
          <a:p>
            <a:pPr marL="0" indent="0">
              <a:buNone/>
            </a:pPr>
            <a:endParaRPr lang="en-IN" dirty="0"/>
          </a:p>
        </p:txBody>
      </p:sp>
      <p:sp>
        <p:nvSpPr>
          <p:cNvPr id="3" name="Title 2"/>
          <p:cNvSpPr>
            <a:spLocks noGrp="1"/>
          </p:cNvSpPr>
          <p:nvPr>
            <p:ph type="title"/>
          </p:nvPr>
        </p:nvSpPr>
        <p:spPr/>
        <p:txBody>
          <a:bodyPr/>
          <a:lstStyle/>
          <a:p>
            <a:r>
              <a:rPr lang="en-IN" dirty="0"/>
              <a:t>JavaScript While Loop</a:t>
            </a:r>
          </a:p>
        </p:txBody>
      </p:sp>
      <p:sp>
        <p:nvSpPr>
          <p:cNvPr id="4" name="AutoShape 3"/>
          <p:cNvSpPr>
            <a:spLocks noChangeArrowheads="1"/>
          </p:cNvSpPr>
          <p:nvPr/>
        </p:nvSpPr>
        <p:spPr bwMode="auto">
          <a:xfrm>
            <a:off x="404253" y="1988840"/>
            <a:ext cx="7407999" cy="4123908"/>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body&gt;</a:t>
            </a:r>
            <a:br>
              <a:rPr lang="en-IN" dirty="0"/>
            </a:br>
            <a:r>
              <a:rPr lang="en-IN" dirty="0"/>
              <a:t>&lt; script type="text/</a:t>
            </a:r>
            <a:r>
              <a:rPr lang="en-IN" dirty="0" err="1"/>
              <a:t>javascript</a:t>
            </a:r>
            <a:r>
              <a:rPr lang="en-IN" dirty="0"/>
              <a:t>"&gt;</a:t>
            </a:r>
            <a:br>
              <a:rPr lang="en-IN" dirty="0"/>
            </a:br>
            <a:r>
              <a:rPr lang="en-IN" dirty="0" err="1"/>
              <a:t>var</a:t>
            </a:r>
            <a:r>
              <a:rPr lang="en-IN" dirty="0"/>
              <a:t> </a:t>
            </a:r>
            <a:r>
              <a:rPr lang="en-IN" dirty="0" err="1"/>
              <a:t>i</a:t>
            </a:r>
            <a:r>
              <a:rPr lang="en-IN" dirty="0"/>
              <a:t>=0;</a:t>
            </a:r>
            <a:br>
              <a:rPr lang="en-IN" dirty="0"/>
            </a:br>
            <a:r>
              <a:rPr lang="en-IN" dirty="0"/>
              <a:t>do</a:t>
            </a:r>
            <a:br>
              <a:rPr lang="en-IN" dirty="0"/>
            </a:br>
            <a:r>
              <a:rPr lang="en-IN" dirty="0"/>
              <a:t>{</a:t>
            </a:r>
            <a:br>
              <a:rPr lang="en-IN" dirty="0"/>
            </a:br>
            <a:r>
              <a:rPr lang="en-IN" dirty="0" err="1"/>
              <a:t>document.write</a:t>
            </a:r>
            <a:r>
              <a:rPr lang="en-IN" dirty="0"/>
              <a:t>("The number is " + </a:t>
            </a:r>
            <a:r>
              <a:rPr lang="en-IN" dirty="0" err="1"/>
              <a:t>i</a:t>
            </a:r>
            <a:r>
              <a:rPr lang="en-IN" dirty="0"/>
              <a:t>);</a:t>
            </a:r>
            <a:br>
              <a:rPr lang="en-IN" dirty="0"/>
            </a:br>
            <a:r>
              <a:rPr lang="en-IN" dirty="0" err="1"/>
              <a:t>document.write</a:t>
            </a:r>
            <a:r>
              <a:rPr lang="en-IN" dirty="0"/>
              <a:t>("&lt;</a:t>
            </a:r>
            <a:r>
              <a:rPr lang="en-IN" dirty="0" err="1"/>
              <a:t>br</a:t>
            </a:r>
            <a:r>
              <a:rPr lang="en-IN" dirty="0"/>
              <a:t> /&gt;");</a:t>
            </a:r>
            <a:br>
              <a:rPr lang="en-IN" dirty="0"/>
            </a:br>
            <a:r>
              <a:rPr lang="en-IN" dirty="0" err="1"/>
              <a:t>i</a:t>
            </a:r>
            <a:r>
              <a:rPr lang="en-IN" dirty="0"/>
              <a:t>++;</a:t>
            </a:r>
            <a:br>
              <a:rPr lang="en-IN" dirty="0"/>
            </a:br>
            <a:r>
              <a:rPr lang="en-IN" dirty="0"/>
              <a:t>}</a:t>
            </a:r>
            <a:br>
              <a:rPr lang="en-IN" dirty="0"/>
            </a:br>
            <a:r>
              <a:rPr lang="en-IN" dirty="0"/>
              <a:t>while (</a:t>
            </a:r>
            <a:r>
              <a:rPr lang="en-IN" dirty="0" err="1"/>
              <a:t>i</a:t>
            </a:r>
            <a:r>
              <a:rPr lang="en-IN" dirty="0"/>
              <a:t>&lt;=5);</a:t>
            </a:r>
            <a:br>
              <a:rPr lang="en-IN" dirty="0"/>
            </a:br>
            <a:r>
              <a:rPr lang="en-IN" dirty="0"/>
              <a:t>&lt; /script&gt;</a:t>
            </a:r>
            <a:br>
              <a:rPr lang="en-IN" dirty="0"/>
            </a:br>
            <a:r>
              <a:rPr lang="en-IN" dirty="0"/>
              <a:t>&lt; /body&gt;</a:t>
            </a:r>
            <a:br>
              <a:rPr lang="en-IN" dirty="0"/>
            </a:br>
            <a:r>
              <a:rPr lang="en-IN" dirty="0"/>
              <a:t>&lt; /html&gt;</a:t>
            </a:r>
          </a:p>
        </p:txBody>
      </p:sp>
    </p:spTree>
    <p:extLst>
      <p:ext uri="{BB962C8B-B14F-4D97-AF65-F5344CB8AC3E}">
        <p14:creationId xmlns:p14="http://schemas.microsoft.com/office/powerpoint/2010/main" val="3359867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The break Statement</a:t>
            </a:r>
          </a:p>
          <a:p>
            <a:r>
              <a:rPr lang="en-IN" dirty="0"/>
              <a:t>The break statement will break the loop and continue executing the code that follows after the loop (if any).</a:t>
            </a:r>
          </a:p>
          <a:p>
            <a:endParaRPr lang="en-IN" dirty="0"/>
          </a:p>
        </p:txBody>
      </p:sp>
      <p:sp>
        <p:nvSpPr>
          <p:cNvPr id="3" name="Title 2"/>
          <p:cNvSpPr>
            <a:spLocks noGrp="1"/>
          </p:cNvSpPr>
          <p:nvPr>
            <p:ph type="title"/>
          </p:nvPr>
        </p:nvSpPr>
        <p:spPr/>
        <p:txBody>
          <a:bodyPr/>
          <a:lstStyle/>
          <a:p>
            <a:r>
              <a:rPr lang="en-IN" dirty="0"/>
              <a:t>JavaScript Break and Continue Statements</a:t>
            </a:r>
          </a:p>
        </p:txBody>
      </p:sp>
      <p:sp>
        <p:nvSpPr>
          <p:cNvPr id="5" name="AutoShape 3"/>
          <p:cNvSpPr>
            <a:spLocks noChangeArrowheads="1"/>
          </p:cNvSpPr>
          <p:nvPr/>
        </p:nvSpPr>
        <p:spPr bwMode="auto">
          <a:xfrm>
            <a:off x="404253" y="1916832"/>
            <a:ext cx="7407999" cy="4699337"/>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     &lt; body&gt;</a:t>
            </a:r>
            <a:br>
              <a:rPr lang="en-IN" dirty="0"/>
            </a:br>
            <a:r>
              <a:rPr lang="en-IN" dirty="0"/>
              <a:t>          &lt; script type="text/</a:t>
            </a:r>
            <a:r>
              <a:rPr lang="en-IN" dirty="0" err="1"/>
              <a:t>javascript</a:t>
            </a:r>
            <a:r>
              <a:rPr lang="en-IN" dirty="0"/>
              <a:t>"&gt;</a:t>
            </a:r>
            <a:br>
              <a:rPr lang="en-IN" dirty="0"/>
            </a:br>
            <a:r>
              <a:rPr lang="en-IN" dirty="0"/>
              <a:t>                </a:t>
            </a:r>
            <a:r>
              <a:rPr lang="en-IN" dirty="0" err="1"/>
              <a:t>var</a:t>
            </a:r>
            <a:r>
              <a:rPr lang="en-IN" dirty="0"/>
              <a:t> </a:t>
            </a:r>
            <a:r>
              <a:rPr lang="en-IN" dirty="0" err="1"/>
              <a:t>i</a:t>
            </a:r>
            <a:r>
              <a:rPr lang="en-IN" dirty="0"/>
              <a:t>=0;</a:t>
            </a:r>
            <a:br>
              <a:rPr lang="en-IN" dirty="0"/>
            </a:br>
            <a:r>
              <a:rPr lang="en-IN" dirty="0"/>
              <a:t>                for (</a:t>
            </a:r>
            <a:r>
              <a:rPr lang="en-IN" dirty="0" err="1"/>
              <a:t>i</a:t>
            </a:r>
            <a:r>
              <a:rPr lang="en-IN" dirty="0"/>
              <a:t>=0;i&lt;=10;i++)</a:t>
            </a:r>
            <a:br>
              <a:rPr lang="en-IN" dirty="0"/>
            </a:br>
            <a:r>
              <a:rPr lang="en-IN" dirty="0"/>
              <a:t>                {</a:t>
            </a:r>
            <a:br>
              <a:rPr lang="en-IN" dirty="0"/>
            </a:br>
            <a:r>
              <a:rPr lang="en-IN" dirty="0"/>
              <a:t>	    if (</a:t>
            </a:r>
            <a:r>
              <a:rPr lang="en-IN" dirty="0" err="1"/>
              <a:t>i</a:t>
            </a:r>
            <a:r>
              <a:rPr lang="en-IN" dirty="0"/>
              <a:t>==3)</a:t>
            </a:r>
            <a:br>
              <a:rPr lang="en-IN" dirty="0"/>
            </a:br>
            <a:r>
              <a:rPr lang="en-IN" dirty="0"/>
              <a:t>	    {</a:t>
            </a:r>
            <a:br>
              <a:rPr lang="en-IN" dirty="0"/>
            </a:br>
            <a:r>
              <a:rPr lang="en-IN" dirty="0"/>
              <a:t>	          break;</a:t>
            </a:r>
            <a:br>
              <a:rPr lang="en-IN" dirty="0"/>
            </a:br>
            <a:r>
              <a:rPr lang="en-IN" dirty="0"/>
              <a:t>	     }</a:t>
            </a:r>
            <a:br>
              <a:rPr lang="en-IN" dirty="0"/>
            </a:br>
            <a:r>
              <a:rPr lang="en-IN" dirty="0"/>
              <a:t>                      </a:t>
            </a:r>
            <a:r>
              <a:rPr lang="en-IN" dirty="0" err="1"/>
              <a:t>document.write</a:t>
            </a:r>
            <a:r>
              <a:rPr lang="en-IN" dirty="0"/>
              <a:t>("The number is " + </a:t>
            </a:r>
            <a:r>
              <a:rPr lang="en-IN" dirty="0" err="1"/>
              <a:t>i</a:t>
            </a:r>
            <a:r>
              <a:rPr lang="en-IN" dirty="0"/>
              <a:t>);</a:t>
            </a:r>
            <a:br>
              <a:rPr lang="en-IN" dirty="0"/>
            </a:br>
            <a:r>
              <a:rPr lang="en-IN" dirty="0"/>
              <a:t>	     </a:t>
            </a:r>
            <a:r>
              <a:rPr lang="en-IN" dirty="0" err="1"/>
              <a:t>document.write</a:t>
            </a:r>
            <a:r>
              <a:rPr lang="en-IN" dirty="0"/>
              <a:t>("&lt;</a:t>
            </a:r>
            <a:r>
              <a:rPr lang="en-IN" dirty="0" err="1"/>
              <a:t>br</a:t>
            </a:r>
            <a:r>
              <a:rPr lang="en-IN" dirty="0"/>
              <a:t> /&gt;");</a:t>
            </a:r>
            <a:br>
              <a:rPr lang="en-IN" dirty="0"/>
            </a:br>
            <a:r>
              <a:rPr lang="en-IN" dirty="0"/>
              <a:t>	}</a:t>
            </a:r>
            <a:br>
              <a:rPr lang="en-IN" dirty="0"/>
            </a:br>
            <a:r>
              <a:rPr lang="en-IN" dirty="0"/>
              <a:t>          &lt; /script&gt;</a:t>
            </a:r>
            <a:br>
              <a:rPr lang="en-IN" dirty="0"/>
            </a:br>
            <a:r>
              <a:rPr lang="en-IN" dirty="0"/>
              <a:t>     &lt; /body&gt;</a:t>
            </a:r>
            <a:br>
              <a:rPr lang="en-IN" dirty="0"/>
            </a:br>
            <a:r>
              <a:rPr lang="en-IN" dirty="0"/>
              <a:t>&lt; /html&gt;</a:t>
            </a:r>
          </a:p>
        </p:txBody>
      </p:sp>
    </p:spTree>
    <p:extLst>
      <p:ext uri="{BB962C8B-B14F-4D97-AF65-F5344CB8AC3E}">
        <p14:creationId xmlns:p14="http://schemas.microsoft.com/office/powerpoint/2010/main" val="67578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The continue Statement</a:t>
            </a:r>
          </a:p>
          <a:p>
            <a:r>
              <a:rPr lang="en-IN" dirty="0"/>
              <a:t>The continue statement will break the current loop and continue with the next value.</a:t>
            </a:r>
          </a:p>
          <a:p>
            <a:endParaRPr lang="en-IN" dirty="0"/>
          </a:p>
        </p:txBody>
      </p:sp>
      <p:sp>
        <p:nvSpPr>
          <p:cNvPr id="3" name="Title 2"/>
          <p:cNvSpPr>
            <a:spLocks noGrp="1"/>
          </p:cNvSpPr>
          <p:nvPr>
            <p:ph type="title"/>
          </p:nvPr>
        </p:nvSpPr>
        <p:spPr/>
        <p:txBody>
          <a:bodyPr/>
          <a:lstStyle/>
          <a:p>
            <a:r>
              <a:rPr lang="en-IN" dirty="0"/>
              <a:t>JavaScript Break and Continue Statements</a:t>
            </a:r>
          </a:p>
        </p:txBody>
      </p:sp>
      <p:sp>
        <p:nvSpPr>
          <p:cNvPr id="5" name="AutoShape 3"/>
          <p:cNvSpPr>
            <a:spLocks noChangeArrowheads="1"/>
          </p:cNvSpPr>
          <p:nvPr/>
        </p:nvSpPr>
        <p:spPr bwMode="auto">
          <a:xfrm>
            <a:off x="404253" y="1916832"/>
            <a:ext cx="7407999" cy="4699337"/>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body&gt;</a:t>
            </a:r>
            <a:br>
              <a:rPr lang="en-IN" dirty="0"/>
            </a:br>
            <a:r>
              <a:rPr lang="en-IN" dirty="0"/>
              <a:t>&lt; script type="text/</a:t>
            </a:r>
            <a:r>
              <a:rPr lang="en-IN" dirty="0" err="1"/>
              <a:t>javascript</a:t>
            </a:r>
            <a:r>
              <a:rPr lang="en-IN" dirty="0"/>
              <a:t>"&gt;</a:t>
            </a:r>
            <a:br>
              <a:rPr lang="en-IN" dirty="0"/>
            </a:br>
            <a:r>
              <a:rPr lang="en-IN" dirty="0" err="1"/>
              <a:t>var</a:t>
            </a:r>
            <a:r>
              <a:rPr lang="en-IN" dirty="0"/>
              <a:t> </a:t>
            </a:r>
            <a:r>
              <a:rPr lang="en-IN" dirty="0" err="1"/>
              <a:t>i</a:t>
            </a:r>
            <a:r>
              <a:rPr lang="en-IN" dirty="0"/>
              <a:t>=0</a:t>
            </a:r>
            <a:br>
              <a:rPr lang="en-IN" dirty="0"/>
            </a:br>
            <a:r>
              <a:rPr lang="en-IN" dirty="0"/>
              <a:t>for (</a:t>
            </a:r>
            <a:r>
              <a:rPr lang="en-IN" dirty="0" err="1"/>
              <a:t>i</a:t>
            </a:r>
            <a:r>
              <a:rPr lang="en-IN" dirty="0"/>
              <a:t>=0;i&lt;=10;i++)</a:t>
            </a:r>
            <a:br>
              <a:rPr lang="en-IN" dirty="0"/>
            </a:br>
            <a:r>
              <a:rPr lang="en-IN" dirty="0"/>
              <a:t>{</a:t>
            </a:r>
            <a:br>
              <a:rPr lang="en-IN" dirty="0"/>
            </a:br>
            <a:r>
              <a:rPr lang="en-IN" dirty="0"/>
              <a:t>if (</a:t>
            </a:r>
            <a:r>
              <a:rPr lang="en-IN" dirty="0" err="1"/>
              <a:t>i</a:t>
            </a:r>
            <a:r>
              <a:rPr lang="en-IN" dirty="0"/>
              <a:t>==3)</a:t>
            </a:r>
            <a:br>
              <a:rPr lang="en-IN" dirty="0"/>
            </a:br>
            <a:r>
              <a:rPr lang="en-IN" dirty="0"/>
              <a:t>{</a:t>
            </a:r>
            <a:br>
              <a:rPr lang="en-IN" dirty="0"/>
            </a:br>
            <a:r>
              <a:rPr lang="en-IN" dirty="0"/>
              <a:t>continue;</a:t>
            </a:r>
            <a:br>
              <a:rPr lang="en-IN" dirty="0"/>
            </a:br>
            <a:r>
              <a:rPr lang="en-IN" dirty="0"/>
              <a:t>}</a:t>
            </a:r>
            <a:br>
              <a:rPr lang="en-IN" dirty="0"/>
            </a:br>
            <a:r>
              <a:rPr lang="en-IN" dirty="0" err="1"/>
              <a:t>document.write</a:t>
            </a:r>
            <a:r>
              <a:rPr lang="en-IN" dirty="0"/>
              <a:t>("The number is " + </a:t>
            </a:r>
            <a:r>
              <a:rPr lang="en-IN" dirty="0" err="1"/>
              <a:t>i</a:t>
            </a:r>
            <a:r>
              <a:rPr lang="en-IN" dirty="0"/>
              <a:t>);</a:t>
            </a:r>
            <a:br>
              <a:rPr lang="en-IN" dirty="0"/>
            </a:br>
            <a:r>
              <a:rPr lang="en-IN" dirty="0" err="1"/>
              <a:t>document.write</a:t>
            </a:r>
            <a:r>
              <a:rPr lang="en-IN" dirty="0"/>
              <a:t>("&lt;</a:t>
            </a:r>
            <a:r>
              <a:rPr lang="en-IN" dirty="0" err="1"/>
              <a:t>br</a:t>
            </a:r>
            <a:r>
              <a:rPr lang="en-IN" dirty="0"/>
              <a:t> /&gt;");</a:t>
            </a:r>
            <a:br>
              <a:rPr lang="en-IN" dirty="0"/>
            </a:br>
            <a:r>
              <a:rPr lang="en-IN" dirty="0"/>
              <a:t>}</a:t>
            </a:r>
            <a:br>
              <a:rPr lang="en-IN" dirty="0"/>
            </a:br>
            <a:r>
              <a:rPr lang="en-IN" dirty="0"/>
              <a:t>&lt; /script&gt;</a:t>
            </a:r>
            <a:br>
              <a:rPr lang="en-IN" dirty="0"/>
            </a:br>
            <a:r>
              <a:rPr lang="en-IN" dirty="0"/>
              <a:t>&lt; /body&gt;</a:t>
            </a:r>
            <a:br>
              <a:rPr lang="en-IN" dirty="0"/>
            </a:br>
            <a:r>
              <a:rPr lang="en-IN" dirty="0"/>
              <a:t>&lt; /html&gt;</a:t>
            </a:r>
          </a:p>
        </p:txBody>
      </p:sp>
    </p:spTree>
    <p:extLst>
      <p:ext uri="{BB962C8B-B14F-4D97-AF65-F5344CB8AC3E}">
        <p14:creationId xmlns:p14="http://schemas.microsoft.com/office/powerpoint/2010/main" val="14373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An array is the sole of JavaScript Data Structure provided for storing and manipulating ordered collection of data</a:t>
            </a:r>
          </a:p>
          <a:p>
            <a:r>
              <a:rPr lang="en-IN" dirty="0"/>
              <a:t>An array is a special variable, which can hold more than one value, at a time.</a:t>
            </a:r>
            <a:br>
              <a:rPr lang="en-IN" dirty="0"/>
            </a:br>
            <a:r>
              <a:rPr lang="en-IN" b="1" dirty="0"/>
              <a:t>Create an Array</a:t>
            </a:r>
          </a:p>
          <a:p>
            <a:r>
              <a:rPr lang="en-IN" dirty="0"/>
              <a:t>An array can be defined in three ways. </a:t>
            </a:r>
          </a:p>
          <a:p>
            <a:r>
              <a:rPr lang="en-IN" dirty="0"/>
              <a:t>The following code creates an Array object called </a:t>
            </a:r>
            <a:r>
              <a:rPr lang="en-IN" dirty="0" err="1"/>
              <a:t>myCars</a:t>
            </a:r>
            <a:r>
              <a:rPr lang="en-IN" dirty="0"/>
              <a: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
        <p:nvSpPr>
          <p:cNvPr id="3" name="Title 2"/>
          <p:cNvSpPr>
            <a:spLocks noGrp="1"/>
          </p:cNvSpPr>
          <p:nvPr>
            <p:ph type="title"/>
          </p:nvPr>
        </p:nvSpPr>
        <p:spPr/>
        <p:txBody>
          <a:bodyPr/>
          <a:lstStyle/>
          <a:p>
            <a:r>
              <a:rPr lang="en-IN" dirty="0"/>
              <a:t>JavaScript Array Object</a:t>
            </a:r>
          </a:p>
        </p:txBody>
      </p:sp>
      <p:sp>
        <p:nvSpPr>
          <p:cNvPr id="5" name="AutoShape 3"/>
          <p:cNvSpPr>
            <a:spLocks noChangeArrowheads="1"/>
          </p:cNvSpPr>
          <p:nvPr/>
        </p:nvSpPr>
        <p:spPr bwMode="auto">
          <a:xfrm>
            <a:off x="611559" y="2852936"/>
            <a:ext cx="7407999" cy="2397621"/>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marL="342900" indent="-342900">
              <a:buAutoNum type="arabicPeriod"/>
            </a:pPr>
            <a:r>
              <a:rPr lang="en-IN" dirty="0" err="1"/>
              <a:t>var</a:t>
            </a:r>
            <a:r>
              <a:rPr lang="en-IN" dirty="0"/>
              <a:t> </a:t>
            </a:r>
            <a:r>
              <a:rPr lang="en-IN" dirty="0" err="1"/>
              <a:t>myCars</a:t>
            </a:r>
            <a:r>
              <a:rPr lang="en-IN" dirty="0"/>
              <a:t>=new Array(); // regular array (add an optional integer</a:t>
            </a:r>
            <a:br>
              <a:rPr lang="en-IN" dirty="0"/>
            </a:br>
            <a:r>
              <a:rPr lang="en-IN" dirty="0" err="1"/>
              <a:t>myCars</a:t>
            </a:r>
            <a:r>
              <a:rPr lang="en-IN" dirty="0"/>
              <a:t>[0]="Saab"; // argument to control array's size)</a:t>
            </a:r>
            <a:br>
              <a:rPr lang="en-IN" dirty="0"/>
            </a:br>
            <a:r>
              <a:rPr lang="en-IN" dirty="0" err="1"/>
              <a:t>myCars</a:t>
            </a:r>
            <a:r>
              <a:rPr lang="en-IN" dirty="0"/>
              <a:t>[1]="Volvo";</a:t>
            </a:r>
            <a:br>
              <a:rPr lang="en-IN" dirty="0"/>
            </a:br>
            <a:r>
              <a:rPr lang="en-IN" dirty="0" err="1"/>
              <a:t>myCars</a:t>
            </a:r>
            <a:r>
              <a:rPr lang="en-IN" dirty="0"/>
              <a:t>[2]="BMW";</a:t>
            </a:r>
          </a:p>
          <a:p>
            <a:pPr marL="342900" indent="-342900">
              <a:buAutoNum type="arabicPeriod"/>
            </a:pPr>
            <a:endParaRPr lang="en-IN" dirty="0"/>
          </a:p>
          <a:p>
            <a:pPr marL="342900" indent="-342900">
              <a:buAutoNum type="arabicPeriod"/>
            </a:pPr>
            <a:r>
              <a:rPr lang="en-IN" dirty="0" err="1"/>
              <a:t>var</a:t>
            </a:r>
            <a:r>
              <a:rPr lang="en-IN" dirty="0"/>
              <a:t> </a:t>
            </a:r>
            <a:r>
              <a:rPr lang="en-IN" dirty="0" err="1"/>
              <a:t>myCars</a:t>
            </a:r>
            <a:r>
              <a:rPr lang="en-IN" dirty="0"/>
              <a:t>=new Array("</a:t>
            </a:r>
            <a:r>
              <a:rPr lang="en-IN" dirty="0" err="1"/>
              <a:t>Saab","Volvo","BMW</a:t>
            </a:r>
            <a:r>
              <a:rPr lang="en-IN" dirty="0"/>
              <a:t>"); // condensed array</a:t>
            </a:r>
          </a:p>
          <a:p>
            <a:pPr marL="342900" indent="-342900">
              <a:buAutoNum type="arabicPeriod"/>
            </a:pPr>
            <a:endParaRPr lang="en-IN" dirty="0"/>
          </a:p>
          <a:p>
            <a:pPr marL="342900" indent="-342900">
              <a:buAutoNum type="arabicPeriod"/>
            </a:pPr>
            <a:r>
              <a:rPr lang="en-IN" dirty="0" err="1"/>
              <a:t>var</a:t>
            </a:r>
            <a:r>
              <a:rPr lang="en-IN" dirty="0"/>
              <a:t> </a:t>
            </a:r>
            <a:r>
              <a:rPr lang="en-IN" dirty="0" err="1"/>
              <a:t>myCars</a:t>
            </a:r>
            <a:r>
              <a:rPr lang="en-IN" dirty="0"/>
              <a:t>=["</a:t>
            </a:r>
            <a:r>
              <a:rPr lang="en-IN" dirty="0" err="1"/>
              <a:t>Saab","Volvo","BMW</a:t>
            </a:r>
            <a:r>
              <a:rPr lang="en-IN" dirty="0"/>
              <a:t>"]; // literal array</a:t>
            </a:r>
          </a:p>
        </p:txBody>
      </p:sp>
      <p:sp>
        <p:nvSpPr>
          <p:cNvPr id="6" name="AutoShape 3"/>
          <p:cNvSpPr>
            <a:spLocks noChangeArrowheads="1"/>
          </p:cNvSpPr>
          <p:nvPr/>
        </p:nvSpPr>
        <p:spPr bwMode="auto">
          <a:xfrm>
            <a:off x="611559" y="5469438"/>
            <a:ext cx="7407999" cy="383619"/>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err="1"/>
              <a:t>var</a:t>
            </a:r>
            <a:r>
              <a:rPr lang="en-IN" dirty="0"/>
              <a:t> </a:t>
            </a:r>
            <a:r>
              <a:rPr lang="en-IN" dirty="0" err="1"/>
              <a:t>myArray</a:t>
            </a:r>
            <a:r>
              <a:rPr lang="en-IN" dirty="0"/>
              <a:t> = new Array(); //An empty array</a:t>
            </a:r>
          </a:p>
        </p:txBody>
      </p:sp>
    </p:spTree>
    <p:extLst>
      <p:ext uri="{BB962C8B-B14F-4D97-AF65-F5344CB8AC3E}">
        <p14:creationId xmlns:p14="http://schemas.microsoft.com/office/powerpoint/2010/main" val="428100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You can refer to a particular element in an array by referring to the name of the array and the index number. The index number starts at 0.</a:t>
            </a:r>
          </a:p>
          <a:p>
            <a:r>
              <a:rPr lang="en-IN" dirty="0"/>
              <a:t>The following code line:</a:t>
            </a:r>
          </a:p>
          <a:p>
            <a:endParaRPr lang="en-IN" dirty="0"/>
          </a:p>
          <a:p>
            <a:endParaRPr lang="en-IN" dirty="0"/>
          </a:p>
          <a:p>
            <a:r>
              <a:rPr lang="en-IN" b="1" dirty="0"/>
              <a:t>Modify Values in an Array</a:t>
            </a:r>
          </a:p>
          <a:p>
            <a:r>
              <a:rPr lang="en-IN" dirty="0"/>
              <a:t>To modify a value in an existing array, just add a new value to the array with a specified index number:</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
        <p:nvSpPr>
          <p:cNvPr id="3" name="Title 2"/>
          <p:cNvSpPr>
            <a:spLocks noGrp="1"/>
          </p:cNvSpPr>
          <p:nvPr>
            <p:ph type="title"/>
          </p:nvPr>
        </p:nvSpPr>
        <p:spPr/>
        <p:txBody>
          <a:bodyPr/>
          <a:lstStyle/>
          <a:p>
            <a:r>
              <a:rPr lang="en-IN" dirty="0"/>
              <a:t>Access Array</a:t>
            </a:r>
          </a:p>
        </p:txBody>
      </p:sp>
      <p:sp>
        <p:nvSpPr>
          <p:cNvPr id="5" name="AutoShape 3"/>
          <p:cNvSpPr>
            <a:spLocks noChangeArrowheads="1"/>
          </p:cNvSpPr>
          <p:nvPr/>
        </p:nvSpPr>
        <p:spPr bwMode="auto">
          <a:xfrm>
            <a:off x="611560" y="1932007"/>
            <a:ext cx="7407999" cy="383619"/>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err="1"/>
              <a:t>document.write</a:t>
            </a:r>
            <a:r>
              <a:rPr lang="en-IN" dirty="0"/>
              <a:t>(</a:t>
            </a:r>
            <a:r>
              <a:rPr lang="en-IN" dirty="0" err="1"/>
              <a:t>myCars</a:t>
            </a:r>
            <a:r>
              <a:rPr lang="en-IN" dirty="0"/>
              <a:t>[0]); //Saab</a:t>
            </a:r>
          </a:p>
        </p:txBody>
      </p:sp>
      <p:sp>
        <p:nvSpPr>
          <p:cNvPr id="6" name="AutoShape 3"/>
          <p:cNvSpPr>
            <a:spLocks noChangeArrowheads="1"/>
          </p:cNvSpPr>
          <p:nvPr/>
        </p:nvSpPr>
        <p:spPr bwMode="auto">
          <a:xfrm>
            <a:off x="611560" y="4005064"/>
            <a:ext cx="7407999" cy="959048"/>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err="1"/>
              <a:t>myCars</a:t>
            </a:r>
            <a:r>
              <a:rPr lang="en-IN" dirty="0"/>
              <a:t>[0]="Opel";</a:t>
            </a:r>
          </a:p>
          <a:p>
            <a:endParaRPr lang="en-IN" dirty="0"/>
          </a:p>
          <a:p>
            <a:r>
              <a:rPr lang="en-IN" dirty="0" err="1"/>
              <a:t>document.write</a:t>
            </a:r>
            <a:r>
              <a:rPr lang="en-IN" dirty="0"/>
              <a:t>(</a:t>
            </a:r>
            <a:r>
              <a:rPr lang="en-IN" dirty="0" err="1"/>
              <a:t>myCars</a:t>
            </a:r>
            <a:r>
              <a:rPr lang="en-IN" dirty="0"/>
              <a:t>[0]); // Opel</a:t>
            </a:r>
          </a:p>
        </p:txBody>
      </p:sp>
    </p:spTree>
    <p:extLst>
      <p:ext uri="{BB962C8B-B14F-4D97-AF65-F5344CB8AC3E}">
        <p14:creationId xmlns:p14="http://schemas.microsoft.com/office/powerpoint/2010/main" val="75286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Deleting an array element eliminates index from the list of accessible index values</a:t>
            </a:r>
          </a:p>
          <a:p>
            <a:r>
              <a:rPr lang="en-US" dirty="0"/>
              <a:t>This does not reduce array’s length </a:t>
            </a:r>
          </a:p>
          <a:p>
            <a:endParaRPr lang="en-US" dirty="0"/>
          </a:p>
          <a:p>
            <a:endParaRPr lang="en-US" dirty="0"/>
          </a:p>
        </p:txBody>
      </p:sp>
      <p:sp>
        <p:nvSpPr>
          <p:cNvPr id="3" name="Title 2"/>
          <p:cNvSpPr>
            <a:spLocks noGrp="1"/>
          </p:cNvSpPr>
          <p:nvPr>
            <p:ph type="title"/>
          </p:nvPr>
        </p:nvSpPr>
        <p:spPr/>
        <p:txBody>
          <a:bodyPr/>
          <a:lstStyle/>
          <a:p>
            <a:r>
              <a:rPr lang="en-US" dirty="0"/>
              <a:t>Deleting an Array element	</a:t>
            </a:r>
          </a:p>
        </p:txBody>
      </p:sp>
      <p:sp>
        <p:nvSpPr>
          <p:cNvPr id="4" name="AutoShape 3"/>
          <p:cNvSpPr>
            <a:spLocks noChangeArrowheads="1"/>
          </p:cNvSpPr>
          <p:nvPr/>
        </p:nvSpPr>
        <p:spPr bwMode="auto">
          <a:xfrm>
            <a:off x="548377" y="2133015"/>
            <a:ext cx="7407999" cy="1534478"/>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err="1"/>
              <a:t>var</a:t>
            </a:r>
            <a:r>
              <a:rPr lang="en-IN" dirty="0"/>
              <a:t> </a:t>
            </a:r>
            <a:r>
              <a:rPr lang="en-IN" dirty="0" err="1"/>
              <a:t>myArray</a:t>
            </a:r>
            <a:r>
              <a:rPr lang="en-IN" dirty="0"/>
              <a:t> = [2, 4, 6, 8, 10];</a:t>
            </a:r>
          </a:p>
          <a:p>
            <a:r>
              <a:rPr lang="en-IN" dirty="0" err="1"/>
              <a:t>myArray.length</a:t>
            </a:r>
            <a:r>
              <a:rPr lang="en-IN" dirty="0"/>
              <a:t>; // Result: 5</a:t>
            </a:r>
          </a:p>
          <a:p>
            <a:r>
              <a:rPr lang="en-IN" dirty="0"/>
              <a:t>delete </a:t>
            </a:r>
            <a:r>
              <a:rPr lang="en-IN" dirty="0" err="1"/>
              <a:t>myArray</a:t>
            </a:r>
            <a:r>
              <a:rPr lang="en-IN" dirty="0"/>
              <a:t>[2];</a:t>
            </a:r>
          </a:p>
          <a:p>
            <a:r>
              <a:rPr lang="en-IN" dirty="0" err="1"/>
              <a:t>myArray.length</a:t>
            </a:r>
            <a:r>
              <a:rPr lang="en-IN" dirty="0"/>
              <a:t>; // Result: 5</a:t>
            </a:r>
          </a:p>
          <a:p>
            <a:r>
              <a:rPr lang="en-IN" dirty="0" err="1"/>
              <a:t>myArray</a:t>
            </a:r>
            <a:r>
              <a:rPr lang="en-IN" dirty="0"/>
              <a:t>[2]; //Result: undefined </a:t>
            </a:r>
          </a:p>
        </p:txBody>
      </p:sp>
    </p:spTree>
    <p:extLst>
      <p:ext uri="{BB962C8B-B14F-4D97-AF65-F5344CB8AC3E}">
        <p14:creationId xmlns:p14="http://schemas.microsoft.com/office/powerpoint/2010/main" val="148323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for...in statement loops through the properties of an object.</a:t>
            </a:r>
          </a:p>
        </p:txBody>
      </p:sp>
      <p:sp>
        <p:nvSpPr>
          <p:cNvPr id="3" name="Title 2"/>
          <p:cNvSpPr>
            <a:spLocks noGrp="1"/>
          </p:cNvSpPr>
          <p:nvPr>
            <p:ph type="title"/>
          </p:nvPr>
        </p:nvSpPr>
        <p:spPr/>
        <p:txBody>
          <a:bodyPr/>
          <a:lstStyle/>
          <a:p>
            <a:r>
              <a:rPr lang="en-IN" dirty="0"/>
              <a:t>JavaScript For…in Statement</a:t>
            </a:r>
          </a:p>
        </p:txBody>
      </p:sp>
      <p:sp>
        <p:nvSpPr>
          <p:cNvPr id="5" name="AutoShape 3"/>
          <p:cNvSpPr>
            <a:spLocks noChangeArrowheads="1"/>
          </p:cNvSpPr>
          <p:nvPr/>
        </p:nvSpPr>
        <p:spPr bwMode="auto">
          <a:xfrm>
            <a:off x="611560" y="1484784"/>
            <a:ext cx="7407999" cy="3260765"/>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err="1"/>
              <a:t>var</a:t>
            </a:r>
            <a:r>
              <a:rPr lang="en-IN" dirty="0"/>
              <a:t> person={fname:"John",lname:"Doe",age:25}; </a:t>
            </a:r>
            <a:br>
              <a:rPr lang="en-IN" dirty="0"/>
            </a:br>
            <a:r>
              <a:rPr lang="en-IN" dirty="0" err="1"/>
              <a:t>var</a:t>
            </a:r>
            <a:r>
              <a:rPr lang="en-IN" dirty="0"/>
              <a:t> x;</a:t>
            </a:r>
            <a:br>
              <a:rPr lang="en-IN" dirty="0"/>
            </a:br>
            <a:br>
              <a:rPr lang="en-IN" dirty="0"/>
            </a:br>
            <a:r>
              <a:rPr lang="en-IN" dirty="0"/>
              <a:t>for (x in person)</a:t>
            </a:r>
            <a:br>
              <a:rPr lang="en-IN" dirty="0"/>
            </a:br>
            <a:r>
              <a:rPr lang="en-IN" dirty="0"/>
              <a:t>{</a:t>
            </a:r>
            <a:br>
              <a:rPr lang="en-IN" dirty="0"/>
            </a:br>
            <a:r>
              <a:rPr lang="en-IN" dirty="0"/>
              <a:t>	</a:t>
            </a:r>
            <a:r>
              <a:rPr lang="en-IN" dirty="0" err="1"/>
              <a:t>document.write</a:t>
            </a:r>
            <a:r>
              <a:rPr lang="en-IN" dirty="0"/>
              <a:t>(person[x] + " ");</a:t>
            </a:r>
            <a:br>
              <a:rPr lang="en-IN" dirty="0"/>
            </a:br>
            <a:r>
              <a:rPr lang="en-IN" dirty="0"/>
              <a:t>}</a:t>
            </a:r>
          </a:p>
          <a:p>
            <a:endParaRPr lang="en-IN" dirty="0"/>
          </a:p>
          <a:p>
            <a:r>
              <a:rPr lang="pt-BR" dirty="0" err="1"/>
              <a:t>arr</a:t>
            </a:r>
            <a:r>
              <a:rPr lang="pt-BR" dirty="0"/>
              <a:t> = ["hello","bye",1,2,3]</a:t>
            </a:r>
          </a:p>
          <a:p>
            <a:r>
              <a:rPr lang="en-US" dirty="0"/>
              <a:t>for(</a:t>
            </a:r>
            <a:r>
              <a:rPr lang="en-US" dirty="0" err="1"/>
              <a:t>var</a:t>
            </a:r>
            <a:r>
              <a:rPr lang="en-US" dirty="0"/>
              <a:t> a in </a:t>
            </a:r>
            <a:r>
              <a:rPr lang="en-US" dirty="0" err="1"/>
              <a:t>arr</a:t>
            </a:r>
            <a:r>
              <a:rPr lang="en-US" dirty="0"/>
              <a:t>)</a:t>
            </a:r>
          </a:p>
          <a:p>
            <a:r>
              <a:rPr lang="en-US" dirty="0"/>
              <a:t>	</a:t>
            </a:r>
            <a:r>
              <a:rPr lang="en-US" dirty="0" err="1"/>
              <a:t>console.log</a:t>
            </a:r>
            <a:r>
              <a:rPr lang="en-US" dirty="0"/>
              <a:t>(</a:t>
            </a:r>
            <a:r>
              <a:rPr lang="en-US" dirty="0" err="1"/>
              <a:t>arr</a:t>
            </a:r>
            <a:r>
              <a:rPr lang="en-US" dirty="0"/>
              <a:t>[a])</a:t>
            </a:r>
            <a:endParaRPr lang="en-IN" dirty="0"/>
          </a:p>
        </p:txBody>
      </p:sp>
    </p:spTree>
    <p:extLst>
      <p:ext uri="{BB962C8B-B14F-4D97-AF65-F5344CB8AC3E}">
        <p14:creationId xmlns:p14="http://schemas.microsoft.com/office/powerpoint/2010/main" val="39512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Reverse</a:t>
            </a:r>
          </a:p>
          <a:p>
            <a:pPr lvl="1"/>
            <a:r>
              <a:rPr lang="en-US" dirty="0" err="1"/>
              <a:t>arrayObject.reverse</a:t>
            </a:r>
            <a:r>
              <a:rPr lang="en-US" dirty="0"/>
              <a: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Join</a:t>
            </a:r>
          </a:p>
          <a:p>
            <a:pPr lvl="1"/>
            <a:r>
              <a:rPr lang="en-US" dirty="0" err="1"/>
              <a:t>arrayObject.join</a:t>
            </a:r>
            <a:r>
              <a:rPr lang="en-US" dirty="0"/>
              <a:t>(</a:t>
            </a:r>
            <a:r>
              <a:rPr lang="en-US" dirty="0" err="1"/>
              <a:t>seperatorString</a:t>
            </a:r>
            <a:r>
              <a:rPr lang="en-US" dirty="0"/>
              <a:t>)</a:t>
            </a:r>
          </a:p>
        </p:txBody>
      </p:sp>
      <p:sp>
        <p:nvSpPr>
          <p:cNvPr id="3" name="Title 2"/>
          <p:cNvSpPr>
            <a:spLocks noGrp="1"/>
          </p:cNvSpPr>
          <p:nvPr>
            <p:ph type="title"/>
          </p:nvPr>
        </p:nvSpPr>
        <p:spPr/>
        <p:txBody>
          <a:bodyPr/>
          <a:lstStyle/>
          <a:p>
            <a:r>
              <a:rPr lang="en-US" dirty="0"/>
              <a:t>Array Object Methods	</a:t>
            </a:r>
          </a:p>
        </p:txBody>
      </p:sp>
      <p:sp>
        <p:nvSpPr>
          <p:cNvPr id="4" name="AutoShape 3"/>
          <p:cNvSpPr>
            <a:spLocks noChangeArrowheads="1"/>
          </p:cNvSpPr>
          <p:nvPr/>
        </p:nvSpPr>
        <p:spPr bwMode="auto">
          <a:xfrm>
            <a:off x="683568" y="4653136"/>
            <a:ext cx="7407999" cy="959048"/>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err="1"/>
              <a:t>arrayObject</a:t>
            </a:r>
            <a:r>
              <a:rPr lang="en-IN" dirty="0"/>
              <a:t> = [2, 4, 6, 8];</a:t>
            </a:r>
          </a:p>
          <a:p>
            <a:endParaRPr lang="en-IN" dirty="0"/>
          </a:p>
          <a:p>
            <a:r>
              <a:rPr lang="en-IN" dirty="0" err="1"/>
              <a:t>arrayObject.join</a:t>
            </a:r>
            <a:r>
              <a:rPr lang="en-IN" dirty="0"/>
              <a:t>(“ and “)’ // Result: ‘2 and 4 and 6 and 8’</a:t>
            </a:r>
          </a:p>
        </p:txBody>
      </p:sp>
      <p:sp>
        <p:nvSpPr>
          <p:cNvPr id="5" name="AutoShape 3"/>
          <p:cNvSpPr>
            <a:spLocks noChangeArrowheads="1"/>
          </p:cNvSpPr>
          <p:nvPr/>
        </p:nvSpPr>
        <p:spPr bwMode="auto">
          <a:xfrm>
            <a:off x="683568" y="1725499"/>
            <a:ext cx="7407999" cy="1246763"/>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err="1"/>
              <a:t>arrayObject</a:t>
            </a:r>
            <a:r>
              <a:rPr lang="en-IN" dirty="0"/>
              <a:t> =[2, 4, 6, 8 ];</a:t>
            </a:r>
          </a:p>
          <a:p>
            <a:endParaRPr lang="en-IN" dirty="0"/>
          </a:p>
          <a:p>
            <a:r>
              <a:rPr lang="en-IN" dirty="0" err="1"/>
              <a:t>arrayObject.reverse</a:t>
            </a:r>
            <a:r>
              <a:rPr lang="en-IN" dirty="0"/>
              <a:t>(); // Result : [8, 6, 4, 2]</a:t>
            </a:r>
          </a:p>
          <a:p>
            <a:endParaRPr lang="en-IN" dirty="0"/>
          </a:p>
        </p:txBody>
      </p:sp>
    </p:spTree>
    <p:extLst>
      <p:ext uri="{BB962C8B-B14F-4D97-AF65-F5344CB8AC3E}">
        <p14:creationId xmlns:p14="http://schemas.microsoft.com/office/powerpoint/2010/main" val="36898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JSON is a lightweight data-interchange format</a:t>
            </a:r>
          </a:p>
          <a:p>
            <a:r>
              <a:rPr lang="en-US" dirty="0"/>
              <a:t>Key-value pair</a:t>
            </a:r>
          </a:p>
          <a:p>
            <a:r>
              <a:rPr lang="en-US" dirty="0"/>
              <a:t>Syntax</a:t>
            </a:r>
          </a:p>
          <a:p>
            <a:endParaRPr lang="en-US" dirty="0"/>
          </a:p>
        </p:txBody>
      </p:sp>
      <p:sp>
        <p:nvSpPr>
          <p:cNvPr id="3" name="Title 2"/>
          <p:cNvSpPr>
            <a:spLocks noGrp="1"/>
          </p:cNvSpPr>
          <p:nvPr>
            <p:ph type="title"/>
          </p:nvPr>
        </p:nvSpPr>
        <p:spPr/>
        <p:txBody>
          <a:bodyPr/>
          <a:lstStyle/>
          <a:p>
            <a:r>
              <a:rPr lang="en-US" dirty="0"/>
              <a:t>JavaScript Object Notation</a:t>
            </a:r>
          </a:p>
        </p:txBody>
      </p:sp>
      <p:sp>
        <p:nvSpPr>
          <p:cNvPr id="4" name="AutoShape 3"/>
          <p:cNvSpPr>
            <a:spLocks noChangeArrowheads="1"/>
          </p:cNvSpPr>
          <p:nvPr/>
        </p:nvSpPr>
        <p:spPr bwMode="auto">
          <a:xfrm>
            <a:off x="2915816" y="1430218"/>
            <a:ext cx="4896544" cy="383619"/>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err="1"/>
              <a:t>var</a:t>
            </a:r>
            <a:r>
              <a:rPr lang="en-US" dirty="0"/>
              <a:t> person =  { </a:t>
            </a:r>
            <a:r>
              <a:rPr lang="en-US" dirty="0" err="1"/>
              <a:t>firstName</a:t>
            </a:r>
            <a:r>
              <a:rPr lang="en-US" dirty="0"/>
              <a:t>:“John", </a:t>
            </a:r>
            <a:r>
              <a:rPr lang="en-US" dirty="0" err="1"/>
              <a:t>lastName</a:t>
            </a:r>
            <a:r>
              <a:rPr lang="en-US" dirty="0"/>
              <a:t>:“Lee"}</a:t>
            </a:r>
          </a:p>
        </p:txBody>
      </p:sp>
      <p:sp>
        <p:nvSpPr>
          <p:cNvPr id="5" name="Rectangle 4"/>
          <p:cNvSpPr/>
          <p:nvPr/>
        </p:nvSpPr>
        <p:spPr>
          <a:xfrm>
            <a:off x="539552" y="2490654"/>
            <a:ext cx="4680520" cy="3416320"/>
          </a:xfrm>
          <a:prstGeom prst="rect">
            <a:avLst/>
          </a:prstGeom>
          <a:solidFill>
            <a:schemeClr val="bg1">
              <a:lumMod val="95000"/>
            </a:schemeClr>
          </a:solidFill>
          <a:ln w="0">
            <a:solidFill>
              <a:schemeClr val="tx1"/>
            </a:solidFill>
          </a:ln>
        </p:spPr>
        <p:txBody>
          <a:bodyPr wrap="square">
            <a:spAutoFit/>
          </a:bodyPr>
          <a:lstStyle/>
          <a:p>
            <a:r>
              <a:rPr lang="en-US" dirty="0" err="1"/>
              <a:t>var</a:t>
            </a:r>
            <a:r>
              <a:rPr lang="en-US" dirty="0"/>
              <a:t> person = {</a:t>
            </a:r>
          </a:p>
          <a:p>
            <a:r>
              <a:rPr lang="en-US" dirty="0"/>
              <a:t>  name: ['Bob', 'Smith'],</a:t>
            </a:r>
          </a:p>
          <a:p>
            <a:r>
              <a:rPr lang="ro-RO" dirty="0"/>
              <a:t>  </a:t>
            </a:r>
            <a:r>
              <a:rPr lang="ro-RO" dirty="0" err="1"/>
              <a:t>age</a:t>
            </a:r>
            <a:r>
              <a:rPr lang="ro-RO" dirty="0"/>
              <a:t>: 32,</a:t>
            </a:r>
          </a:p>
          <a:p>
            <a:r>
              <a:rPr lang="ro-RO" dirty="0"/>
              <a:t>  </a:t>
            </a:r>
            <a:r>
              <a:rPr lang="ro-RO" dirty="0" err="1"/>
              <a:t>gender</a:t>
            </a:r>
            <a:r>
              <a:rPr lang="ro-RO" dirty="0"/>
              <a:t>: '</a:t>
            </a:r>
            <a:r>
              <a:rPr lang="ro-RO" dirty="0" err="1"/>
              <a:t>male</a:t>
            </a:r>
            <a:r>
              <a:rPr lang="ro-RO" dirty="0"/>
              <a:t>',</a:t>
            </a:r>
          </a:p>
          <a:p>
            <a:r>
              <a:rPr lang="ro-RO" dirty="0" err="1"/>
              <a:t>bio</a:t>
            </a:r>
            <a:r>
              <a:rPr lang="ro-RO" dirty="0"/>
              <a:t>: </a:t>
            </a:r>
            <a:r>
              <a:rPr lang="ro-RO" dirty="0" err="1"/>
              <a:t>function</a:t>
            </a:r>
            <a:r>
              <a:rPr lang="ro-RO" dirty="0"/>
              <a:t>() {</a:t>
            </a:r>
          </a:p>
          <a:p>
            <a:r>
              <a:rPr lang="en-US" dirty="0"/>
              <a:t>    alert(</a:t>
            </a:r>
            <a:r>
              <a:rPr lang="en-US" dirty="0" err="1"/>
              <a:t>this.name</a:t>
            </a:r>
            <a:r>
              <a:rPr lang="en-US" dirty="0"/>
              <a:t>[0] + ' ' + </a:t>
            </a:r>
            <a:r>
              <a:rPr lang="en-US" dirty="0" err="1"/>
              <a:t>this.name</a:t>
            </a:r>
            <a:r>
              <a:rPr lang="en-US" dirty="0"/>
              <a:t>[1] + ' is ' + </a:t>
            </a:r>
            <a:r>
              <a:rPr lang="en-US" dirty="0" err="1"/>
              <a:t>this.age</a:t>
            </a:r>
            <a:r>
              <a:rPr lang="en-US" dirty="0"/>
              <a:t>);</a:t>
            </a:r>
          </a:p>
          <a:p>
            <a:r>
              <a:rPr lang="de-DE" dirty="0"/>
              <a:t>  },</a:t>
            </a:r>
          </a:p>
          <a:p>
            <a:r>
              <a:rPr lang="de-DE" dirty="0"/>
              <a:t>  </a:t>
            </a:r>
            <a:r>
              <a:rPr lang="de-DE" dirty="0" err="1"/>
              <a:t>greeting</a:t>
            </a:r>
            <a:r>
              <a:rPr lang="de-DE" dirty="0"/>
              <a:t>: </a:t>
            </a:r>
            <a:r>
              <a:rPr lang="de-DE" dirty="0" err="1"/>
              <a:t>function</a:t>
            </a:r>
            <a:r>
              <a:rPr lang="de-DE" dirty="0"/>
              <a:t>() {</a:t>
            </a:r>
          </a:p>
          <a:p>
            <a:r>
              <a:rPr lang="en-US" dirty="0"/>
              <a:t>    alert('Hi! I\'m ' + </a:t>
            </a:r>
            <a:r>
              <a:rPr lang="en-US" dirty="0" err="1"/>
              <a:t>this.name</a:t>
            </a:r>
            <a:r>
              <a:rPr lang="en-US" dirty="0"/>
              <a:t>[0] + '.');</a:t>
            </a:r>
          </a:p>
          <a:p>
            <a:r>
              <a:rPr lang="de-DE" dirty="0"/>
              <a:t>  }</a:t>
            </a:r>
          </a:p>
          <a:p>
            <a:r>
              <a:rPr lang="uk-UA" dirty="0"/>
              <a:t>};</a:t>
            </a:r>
            <a:endParaRPr lang="en-US" dirty="0"/>
          </a:p>
        </p:txBody>
      </p:sp>
      <p:sp>
        <p:nvSpPr>
          <p:cNvPr id="6" name="AutoShape 3"/>
          <p:cNvSpPr>
            <a:spLocks noChangeArrowheads="1"/>
          </p:cNvSpPr>
          <p:nvPr/>
        </p:nvSpPr>
        <p:spPr bwMode="auto">
          <a:xfrm>
            <a:off x="2926080" y="1960436"/>
            <a:ext cx="4896544" cy="383619"/>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err="1"/>
              <a:t>Console.log</a:t>
            </a:r>
            <a:r>
              <a:rPr lang="en-US" dirty="0"/>
              <a:t>(</a:t>
            </a:r>
            <a:r>
              <a:rPr lang="en-US" dirty="0" err="1"/>
              <a:t>person.firstName</a:t>
            </a:r>
            <a:r>
              <a:rPr lang="en-US" dirty="0"/>
              <a:t>);</a:t>
            </a:r>
          </a:p>
        </p:txBody>
      </p:sp>
      <p:sp>
        <p:nvSpPr>
          <p:cNvPr id="7" name="Rectangle 6"/>
          <p:cNvSpPr/>
          <p:nvPr/>
        </p:nvSpPr>
        <p:spPr>
          <a:xfrm>
            <a:off x="5724128" y="3037927"/>
            <a:ext cx="3063448" cy="2585323"/>
          </a:xfrm>
          <a:prstGeom prst="rect">
            <a:avLst/>
          </a:prstGeom>
          <a:solidFill>
            <a:schemeClr val="bg1">
              <a:lumMod val="95000"/>
            </a:schemeClr>
          </a:solidFill>
          <a:ln w="0">
            <a:solidFill>
              <a:schemeClr val="tx1"/>
            </a:solidFill>
          </a:ln>
        </p:spPr>
        <p:txBody>
          <a:bodyPr wrap="square">
            <a:spAutoFit/>
          </a:bodyPr>
          <a:lstStyle/>
          <a:p>
            <a:r>
              <a:rPr lang="en-US" dirty="0" err="1"/>
              <a:t>person.name</a:t>
            </a:r>
            <a:r>
              <a:rPr lang="en-US" dirty="0"/>
              <a:t>[0]</a:t>
            </a:r>
          </a:p>
          <a:p>
            <a:r>
              <a:rPr lang="en-US" dirty="0" err="1"/>
              <a:t>person.age</a:t>
            </a:r>
            <a:endParaRPr lang="en-US" dirty="0"/>
          </a:p>
          <a:p>
            <a:r>
              <a:rPr lang="en-US" dirty="0" err="1"/>
              <a:t>person.bio</a:t>
            </a:r>
            <a:r>
              <a:rPr lang="en-US" dirty="0"/>
              <a:t>()</a:t>
            </a:r>
          </a:p>
          <a:p>
            <a:r>
              <a:rPr lang="en-US" dirty="0" err="1"/>
              <a:t>person.greeting</a:t>
            </a:r>
            <a:r>
              <a:rPr lang="en-US" dirty="0"/>
              <a:t>()</a:t>
            </a:r>
          </a:p>
          <a:p>
            <a:r>
              <a:rPr lang="en-US" dirty="0"/>
              <a:t>	OR</a:t>
            </a:r>
          </a:p>
          <a:p>
            <a:r>
              <a:rPr lang="en-US" dirty="0"/>
              <a:t>person[‘name’][0]</a:t>
            </a:r>
          </a:p>
          <a:p>
            <a:r>
              <a:rPr lang="en-US" dirty="0"/>
              <a:t>person[‘age’]</a:t>
            </a:r>
          </a:p>
          <a:p>
            <a:r>
              <a:rPr lang="en-US" dirty="0"/>
              <a:t>//to get length of object</a:t>
            </a:r>
          </a:p>
          <a:p>
            <a:r>
              <a:rPr lang="en-US" dirty="0" err="1"/>
              <a:t>Object.keys</a:t>
            </a:r>
            <a:r>
              <a:rPr lang="en-US" dirty="0"/>
              <a:t>(person).length</a:t>
            </a:r>
          </a:p>
        </p:txBody>
      </p:sp>
    </p:spTree>
    <p:extLst>
      <p:ext uri="{BB962C8B-B14F-4D97-AF65-F5344CB8AC3E}">
        <p14:creationId xmlns:p14="http://schemas.microsoft.com/office/powerpoint/2010/main" val="368550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ppt_y</p:attrName>
                                        </p:attrNameLst>
                                      </p:cBhvr>
                                      <p:tavLst>
                                        <p:tav tm="0">
                                          <p:val>
                                            <p:strVal val="#ppt_y+#ppt_h*1.125000"/>
                                          </p:val>
                                        </p:tav>
                                        <p:tav tm="100000">
                                          <p:val>
                                            <p:strVal val="#ppt_y"/>
                                          </p:val>
                                        </p:tav>
                                      </p:tavLst>
                                    </p:anim>
                                    <p:animEffect transition="in" filter="wipe(up)">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HTML, </a:t>
            </a:r>
            <a:r>
              <a:rPr lang="en-US" dirty="0" err="1"/>
              <a:t>JavaScipts</a:t>
            </a:r>
            <a:r>
              <a:rPr lang="en-US" dirty="0"/>
              <a:t> must be inserted between </a:t>
            </a:r>
            <a:r>
              <a:rPr lang="en-US" b="1" dirty="0"/>
              <a:t>&lt;script&gt; </a:t>
            </a:r>
            <a:r>
              <a:rPr lang="en-US" dirty="0"/>
              <a:t>tags</a:t>
            </a:r>
          </a:p>
          <a:p>
            <a:endParaRPr lang="en-US" dirty="0"/>
          </a:p>
          <a:p>
            <a:endParaRPr lang="en-US" dirty="0"/>
          </a:p>
          <a:p>
            <a:endParaRPr lang="en-US" dirty="0"/>
          </a:p>
          <a:p>
            <a:endParaRPr lang="en-US" dirty="0"/>
          </a:p>
          <a:p>
            <a:endParaRPr lang="en-US" dirty="0"/>
          </a:p>
          <a:p>
            <a:r>
              <a:rPr lang="en-US" dirty="0"/>
              <a:t>The </a:t>
            </a:r>
            <a:r>
              <a:rPr lang="en-US" b="1" dirty="0"/>
              <a:t>&lt;</a:t>
            </a:r>
            <a:r>
              <a:rPr lang="en-US" b="1" dirty="0" err="1"/>
              <a:t>noscript</a:t>
            </a:r>
            <a:r>
              <a:rPr lang="en-US" b="1" dirty="0"/>
              <a:t>&gt; </a:t>
            </a:r>
            <a:r>
              <a:rPr lang="en-US" dirty="0"/>
              <a:t>tag defines alternate content for users that have disabled scripts in their browsers  or have browsers that doesn’t support scripts</a:t>
            </a:r>
          </a:p>
          <a:p>
            <a:r>
              <a:rPr lang="en-US" dirty="0"/>
              <a:t>Content inside &lt;</a:t>
            </a:r>
            <a:r>
              <a:rPr lang="en-US" dirty="0" err="1"/>
              <a:t>noscript</a:t>
            </a:r>
            <a:r>
              <a:rPr lang="en-US" dirty="0"/>
              <a:t>&gt; element will be displayed if scripts are not supported</a:t>
            </a:r>
          </a:p>
          <a:p>
            <a:endParaRPr lang="en-US" dirty="0"/>
          </a:p>
          <a:p>
            <a:endParaRPr lang="en-US" dirty="0"/>
          </a:p>
        </p:txBody>
      </p:sp>
      <p:sp>
        <p:nvSpPr>
          <p:cNvPr id="3" name="Title 2"/>
          <p:cNvSpPr>
            <a:spLocks noGrp="1"/>
          </p:cNvSpPr>
          <p:nvPr>
            <p:ph type="title"/>
          </p:nvPr>
        </p:nvSpPr>
        <p:spPr/>
        <p:txBody>
          <a:bodyPr/>
          <a:lstStyle/>
          <a:p>
            <a:r>
              <a:rPr lang="en-US" dirty="0"/>
              <a:t>The &lt;script&gt; and &lt;</a:t>
            </a:r>
            <a:r>
              <a:rPr lang="en-US" dirty="0" err="1"/>
              <a:t>noscript</a:t>
            </a:r>
            <a:r>
              <a:rPr lang="en-US" dirty="0"/>
              <a:t>&gt; tag</a:t>
            </a:r>
          </a:p>
        </p:txBody>
      </p:sp>
      <p:sp>
        <p:nvSpPr>
          <p:cNvPr id="4" name="AutoShape 3"/>
          <p:cNvSpPr>
            <a:spLocks noChangeArrowheads="1"/>
          </p:cNvSpPr>
          <p:nvPr/>
        </p:nvSpPr>
        <p:spPr bwMode="auto">
          <a:xfrm>
            <a:off x="680929" y="1412776"/>
            <a:ext cx="7407999" cy="959048"/>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&lt;script type="text/</a:t>
            </a:r>
            <a:r>
              <a:rPr lang="en-IN" dirty="0" err="1"/>
              <a:t>javascript</a:t>
            </a:r>
            <a:r>
              <a:rPr lang="en-IN" dirty="0"/>
              <a:t>"&gt;</a:t>
            </a:r>
          </a:p>
          <a:p>
            <a:r>
              <a:rPr lang="en-IN" dirty="0"/>
              <a:t>// JavaScript Statements</a:t>
            </a:r>
            <a:br>
              <a:rPr lang="en-IN" dirty="0"/>
            </a:br>
            <a:r>
              <a:rPr lang="en-IN" dirty="0"/>
              <a:t>&lt;/script&gt;</a:t>
            </a:r>
          </a:p>
        </p:txBody>
      </p:sp>
      <p:sp>
        <p:nvSpPr>
          <p:cNvPr id="5" name="AutoShape 3"/>
          <p:cNvSpPr>
            <a:spLocks noChangeArrowheads="1"/>
          </p:cNvSpPr>
          <p:nvPr/>
        </p:nvSpPr>
        <p:spPr bwMode="auto">
          <a:xfrm>
            <a:off x="680930" y="4077072"/>
            <a:ext cx="7407999" cy="959048"/>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a:t>
            </a:r>
            <a:r>
              <a:rPr lang="en-IN" dirty="0" err="1"/>
              <a:t>noscript</a:t>
            </a:r>
            <a:r>
              <a:rPr lang="en-IN" dirty="0"/>
              <a:t>&gt;</a:t>
            </a:r>
          </a:p>
          <a:p>
            <a:r>
              <a:rPr lang="en-IN" dirty="0"/>
              <a:t>//message to be displayed</a:t>
            </a:r>
            <a:br>
              <a:rPr lang="en-IN" dirty="0"/>
            </a:br>
            <a:r>
              <a:rPr lang="en-IN" dirty="0"/>
              <a:t>&lt;/</a:t>
            </a:r>
            <a:r>
              <a:rPr lang="en-IN" dirty="0" err="1"/>
              <a:t>noscript</a:t>
            </a:r>
            <a:r>
              <a:rPr lang="en-IN" dirty="0"/>
              <a:t>&gt;</a:t>
            </a:r>
          </a:p>
        </p:txBody>
      </p:sp>
    </p:spTree>
    <p:extLst>
      <p:ext uri="{BB962C8B-B14F-4D97-AF65-F5344CB8AC3E}">
        <p14:creationId xmlns:p14="http://schemas.microsoft.com/office/powerpoint/2010/main" val="91215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JavaScript Nested Objects</a:t>
            </a:r>
          </a:p>
        </p:txBody>
      </p:sp>
      <p:sp>
        <p:nvSpPr>
          <p:cNvPr id="5" name="Rectangle 4"/>
          <p:cNvSpPr/>
          <p:nvPr/>
        </p:nvSpPr>
        <p:spPr>
          <a:xfrm>
            <a:off x="611560" y="1556792"/>
            <a:ext cx="4680520" cy="4247317"/>
          </a:xfrm>
          <a:prstGeom prst="rect">
            <a:avLst/>
          </a:prstGeom>
          <a:solidFill>
            <a:schemeClr val="bg1">
              <a:lumMod val="95000"/>
            </a:schemeClr>
          </a:solidFill>
          <a:ln w="0">
            <a:solidFill>
              <a:schemeClr val="tx1"/>
            </a:solidFill>
          </a:ln>
        </p:spPr>
        <p:txBody>
          <a:bodyPr wrap="square">
            <a:spAutoFit/>
          </a:bodyPr>
          <a:lstStyle/>
          <a:p>
            <a:r>
              <a:rPr lang="en-US" dirty="0" err="1"/>
              <a:t>var</a:t>
            </a:r>
            <a:r>
              <a:rPr lang="en-US" dirty="0"/>
              <a:t> person = {</a:t>
            </a:r>
          </a:p>
          <a:p>
            <a:r>
              <a:rPr lang="en-US" dirty="0"/>
              <a:t>  name: {</a:t>
            </a:r>
          </a:p>
          <a:p>
            <a:pPr lvl="1"/>
            <a:r>
              <a:rPr lang="en-US" dirty="0"/>
              <a:t>  first: 'Bob',</a:t>
            </a:r>
          </a:p>
          <a:p>
            <a:pPr lvl="1"/>
            <a:r>
              <a:rPr lang="en-US" dirty="0"/>
              <a:t>  last: 'Smith'</a:t>
            </a:r>
          </a:p>
          <a:p>
            <a:r>
              <a:rPr lang="en-US" dirty="0"/>
              <a:t>},</a:t>
            </a:r>
          </a:p>
          <a:p>
            <a:r>
              <a:rPr lang="ro-RO" dirty="0"/>
              <a:t>  </a:t>
            </a:r>
            <a:r>
              <a:rPr lang="ro-RO" dirty="0" err="1"/>
              <a:t>age</a:t>
            </a:r>
            <a:r>
              <a:rPr lang="ro-RO" dirty="0"/>
              <a:t>: 32,</a:t>
            </a:r>
          </a:p>
          <a:p>
            <a:r>
              <a:rPr lang="ro-RO" dirty="0"/>
              <a:t>  </a:t>
            </a:r>
            <a:r>
              <a:rPr lang="ro-RO" dirty="0" err="1"/>
              <a:t>gender</a:t>
            </a:r>
            <a:r>
              <a:rPr lang="ro-RO" dirty="0"/>
              <a:t>: '</a:t>
            </a:r>
            <a:r>
              <a:rPr lang="ro-RO" dirty="0" err="1"/>
              <a:t>male</a:t>
            </a:r>
            <a:r>
              <a:rPr lang="ro-RO" dirty="0"/>
              <a:t>',</a:t>
            </a:r>
          </a:p>
          <a:p>
            <a:r>
              <a:rPr lang="ro-RO" dirty="0" err="1"/>
              <a:t>bio</a:t>
            </a:r>
            <a:r>
              <a:rPr lang="ro-RO" dirty="0"/>
              <a:t>: </a:t>
            </a:r>
            <a:r>
              <a:rPr lang="ro-RO" dirty="0" err="1"/>
              <a:t>function</a:t>
            </a:r>
            <a:r>
              <a:rPr lang="ro-RO" dirty="0"/>
              <a:t>() {</a:t>
            </a:r>
          </a:p>
          <a:p>
            <a:r>
              <a:rPr lang="en-US" dirty="0"/>
              <a:t>    alert(</a:t>
            </a:r>
            <a:r>
              <a:rPr lang="en-US" dirty="0" err="1"/>
              <a:t>this.name</a:t>
            </a:r>
            <a:r>
              <a:rPr lang="en-US" dirty="0"/>
              <a:t>[0] + ' ' + </a:t>
            </a:r>
            <a:r>
              <a:rPr lang="en-US" dirty="0" err="1"/>
              <a:t>this.name</a:t>
            </a:r>
            <a:r>
              <a:rPr lang="en-US" dirty="0"/>
              <a:t>[1] + ' is ' + </a:t>
            </a:r>
            <a:r>
              <a:rPr lang="en-US" dirty="0" err="1"/>
              <a:t>this.age</a:t>
            </a:r>
            <a:r>
              <a:rPr lang="en-US" dirty="0"/>
              <a:t>);</a:t>
            </a:r>
          </a:p>
          <a:p>
            <a:r>
              <a:rPr lang="de-DE" dirty="0"/>
              <a:t>  },</a:t>
            </a:r>
          </a:p>
          <a:p>
            <a:r>
              <a:rPr lang="de-DE" dirty="0"/>
              <a:t>  </a:t>
            </a:r>
            <a:r>
              <a:rPr lang="de-DE" dirty="0" err="1"/>
              <a:t>greeting</a:t>
            </a:r>
            <a:r>
              <a:rPr lang="de-DE" dirty="0"/>
              <a:t>: </a:t>
            </a:r>
            <a:r>
              <a:rPr lang="de-DE" dirty="0" err="1"/>
              <a:t>function</a:t>
            </a:r>
            <a:r>
              <a:rPr lang="de-DE" dirty="0"/>
              <a:t>() {</a:t>
            </a:r>
          </a:p>
          <a:p>
            <a:r>
              <a:rPr lang="en-US" dirty="0"/>
              <a:t>    alert('Hi! I\'m ' + </a:t>
            </a:r>
            <a:r>
              <a:rPr lang="en-US" dirty="0" err="1"/>
              <a:t>this.name</a:t>
            </a:r>
            <a:r>
              <a:rPr lang="en-US" dirty="0"/>
              <a:t>[0] + '.');</a:t>
            </a:r>
          </a:p>
          <a:p>
            <a:r>
              <a:rPr lang="de-DE" dirty="0"/>
              <a:t>  }</a:t>
            </a:r>
          </a:p>
          <a:p>
            <a:r>
              <a:rPr lang="uk-UA" dirty="0"/>
              <a:t>};</a:t>
            </a:r>
            <a:endParaRPr lang="en-US" dirty="0"/>
          </a:p>
        </p:txBody>
      </p:sp>
      <p:sp>
        <p:nvSpPr>
          <p:cNvPr id="7" name="Rectangle 6"/>
          <p:cNvSpPr/>
          <p:nvPr/>
        </p:nvSpPr>
        <p:spPr>
          <a:xfrm>
            <a:off x="5724128" y="3037927"/>
            <a:ext cx="3063448" cy="1754326"/>
          </a:xfrm>
          <a:prstGeom prst="rect">
            <a:avLst/>
          </a:prstGeom>
          <a:solidFill>
            <a:schemeClr val="bg1">
              <a:lumMod val="95000"/>
            </a:schemeClr>
          </a:solidFill>
          <a:ln w="0">
            <a:solidFill>
              <a:schemeClr val="tx1"/>
            </a:solidFill>
          </a:ln>
        </p:spPr>
        <p:txBody>
          <a:bodyPr wrap="square">
            <a:spAutoFit/>
          </a:bodyPr>
          <a:lstStyle/>
          <a:p>
            <a:r>
              <a:rPr lang="en-US" dirty="0" err="1"/>
              <a:t>person.name.first</a:t>
            </a:r>
            <a:endParaRPr lang="en-US" dirty="0"/>
          </a:p>
          <a:p>
            <a:r>
              <a:rPr lang="en-US" dirty="0" err="1"/>
              <a:t>person.age</a:t>
            </a:r>
            <a:endParaRPr lang="en-US" dirty="0"/>
          </a:p>
          <a:p>
            <a:r>
              <a:rPr lang="en-US" dirty="0" err="1"/>
              <a:t>person.bio</a:t>
            </a:r>
            <a:r>
              <a:rPr lang="en-US" dirty="0"/>
              <a:t>()</a:t>
            </a:r>
          </a:p>
          <a:p>
            <a:r>
              <a:rPr lang="en-US" dirty="0" err="1"/>
              <a:t>person.greeting</a:t>
            </a:r>
            <a:r>
              <a:rPr lang="en-US" dirty="0"/>
              <a:t>()</a:t>
            </a:r>
          </a:p>
          <a:p>
            <a:r>
              <a:rPr lang="en-US" dirty="0"/>
              <a:t>	OR</a:t>
            </a:r>
          </a:p>
          <a:p>
            <a:r>
              <a:rPr lang="en-US" dirty="0"/>
              <a:t>Person[‘name’][‘first’]</a:t>
            </a:r>
          </a:p>
        </p:txBody>
      </p:sp>
    </p:spTree>
    <p:extLst>
      <p:ext uri="{BB962C8B-B14F-4D97-AF65-F5344CB8AC3E}">
        <p14:creationId xmlns:p14="http://schemas.microsoft.com/office/powerpoint/2010/main" val="155288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ppt_y</p:attrName>
                                        </p:attrNameLst>
                                      </p:cBhvr>
                                      <p:tavLst>
                                        <p:tav tm="0">
                                          <p:val>
                                            <p:strVal val="#ppt_y+#ppt_h*1.125000"/>
                                          </p:val>
                                        </p:tav>
                                        <p:tav tm="100000">
                                          <p:val>
                                            <p:strVal val="#ppt_y"/>
                                          </p:val>
                                        </p:tav>
                                      </p:tavLst>
                                    </p:anim>
                                    <p:animEffect transition="in" filter="wipe(up)">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JSON Parse and </a:t>
            </a:r>
            <a:r>
              <a:rPr lang="en-US" dirty="0" err="1"/>
              <a:t>stringify</a:t>
            </a:r>
            <a:endParaRPr lang="en-US" dirty="0"/>
          </a:p>
        </p:txBody>
      </p:sp>
      <p:sp>
        <p:nvSpPr>
          <p:cNvPr id="5" name="Rectangle 4"/>
          <p:cNvSpPr/>
          <p:nvPr/>
        </p:nvSpPr>
        <p:spPr>
          <a:xfrm>
            <a:off x="611560" y="1052736"/>
            <a:ext cx="7056784" cy="1200329"/>
          </a:xfrm>
          <a:prstGeom prst="rect">
            <a:avLst/>
          </a:prstGeom>
          <a:solidFill>
            <a:schemeClr val="bg1">
              <a:lumMod val="95000"/>
            </a:schemeClr>
          </a:solidFill>
          <a:ln w="0">
            <a:solidFill>
              <a:schemeClr val="tx1"/>
            </a:solidFill>
          </a:ln>
        </p:spPr>
        <p:txBody>
          <a:bodyPr wrap="square">
            <a:spAutoFit/>
          </a:bodyPr>
          <a:lstStyle/>
          <a:p>
            <a:r>
              <a:rPr lang="en-US" dirty="0" err="1"/>
              <a:t>var</a:t>
            </a:r>
            <a:r>
              <a:rPr lang="en-US" dirty="0"/>
              <a:t> </a:t>
            </a:r>
            <a:r>
              <a:rPr lang="en-US" dirty="0" err="1"/>
              <a:t>obj</a:t>
            </a:r>
            <a:r>
              <a:rPr lang="en-US" dirty="0"/>
              <a:t> = </a:t>
            </a:r>
            <a:r>
              <a:rPr lang="en-US" dirty="0" err="1"/>
              <a:t>JSON.parse</a:t>
            </a:r>
            <a:r>
              <a:rPr lang="en-US" dirty="0"/>
              <a:t>('{ "</a:t>
            </a:r>
            <a:r>
              <a:rPr lang="en-US" dirty="0" err="1"/>
              <a:t>name":"John</a:t>
            </a:r>
            <a:r>
              <a:rPr lang="en-US" dirty="0"/>
              <a:t>", "age":30, "</a:t>
            </a:r>
            <a:r>
              <a:rPr lang="en-US" dirty="0" err="1"/>
              <a:t>city":"New</a:t>
            </a:r>
            <a:r>
              <a:rPr lang="en-US" dirty="0"/>
              <a:t> York"}');</a:t>
            </a:r>
          </a:p>
          <a:p>
            <a:endParaRPr lang="en-US" dirty="0"/>
          </a:p>
          <a:p>
            <a:r>
              <a:rPr lang="en-US" dirty="0" err="1"/>
              <a:t>var</a:t>
            </a:r>
            <a:r>
              <a:rPr lang="en-US" dirty="0"/>
              <a:t> </a:t>
            </a:r>
            <a:r>
              <a:rPr lang="en-US" dirty="0" err="1"/>
              <a:t>obj</a:t>
            </a:r>
            <a:r>
              <a:rPr lang="en-US" dirty="0"/>
              <a:t> = { "</a:t>
            </a:r>
            <a:r>
              <a:rPr lang="en-US" dirty="0" err="1"/>
              <a:t>name":"John</a:t>
            </a:r>
            <a:r>
              <a:rPr lang="en-US" dirty="0"/>
              <a:t>", "age":30, "</a:t>
            </a:r>
            <a:r>
              <a:rPr lang="en-US" dirty="0" err="1"/>
              <a:t>city":"New</a:t>
            </a:r>
            <a:r>
              <a:rPr lang="en-US" dirty="0"/>
              <a:t> York"};</a:t>
            </a:r>
            <a:br>
              <a:rPr lang="en-US" dirty="0"/>
            </a:br>
            <a:r>
              <a:rPr lang="en-US" dirty="0" err="1"/>
              <a:t>var</a:t>
            </a:r>
            <a:r>
              <a:rPr lang="en-US" dirty="0"/>
              <a:t> </a:t>
            </a:r>
            <a:r>
              <a:rPr lang="en-US" dirty="0" err="1"/>
              <a:t>myJSON</a:t>
            </a:r>
            <a:r>
              <a:rPr lang="en-US" dirty="0"/>
              <a:t> = </a:t>
            </a:r>
            <a:r>
              <a:rPr lang="en-US" dirty="0" err="1"/>
              <a:t>JSON.stringify</a:t>
            </a:r>
            <a:r>
              <a:rPr lang="en-US" dirty="0"/>
              <a:t>(</a:t>
            </a:r>
            <a:r>
              <a:rPr lang="en-US" dirty="0" err="1"/>
              <a:t>obj</a:t>
            </a:r>
            <a:r>
              <a:rPr lang="en-US" dirty="0"/>
              <a:t>);</a:t>
            </a:r>
          </a:p>
        </p:txBody>
      </p:sp>
    </p:spTree>
    <p:extLst>
      <p:ext uri="{BB962C8B-B14F-4D97-AF65-F5344CB8AC3E}">
        <p14:creationId xmlns:p14="http://schemas.microsoft.com/office/powerpoint/2010/main" val="57119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697868"/>
            <a:ext cx="8820000" cy="2011052"/>
          </a:xfrm>
        </p:spPr>
        <p:txBody>
          <a:bodyPr/>
          <a:lstStyle/>
          <a:p>
            <a:r>
              <a:rPr lang="en-IN" dirty="0"/>
              <a:t>To keep the browser from executing a script when the page loads, you can put your script into a function.</a:t>
            </a:r>
          </a:p>
          <a:p>
            <a:r>
              <a:rPr lang="en-IN" dirty="0"/>
              <a:t>A function contains code that will be executed by an event or by a call to the function.</a:t>
            </a:r>
          </a:p>
          <a:p>
            <a:r>
              <a:rPr lang="en-IN" dirty="0"/>
              <a:t>You may call a function from anywhere within a page (or even from other pages if the function is embedded in an external .</a:t>
            </a:r>
            <a:r>
              <a:rPr lang="en-IN" dirty="0" err="1"/>
              <a:t>js</a:t>
            </a:r>
            <a:r>
              <a:rPr lang="en-IN" dirty="0"/>
              <a:t> file).</a:t>
            </a:r>
          </a:p>
          <a:p>
            <a:r>
              <a:rPr lang="en-IN" dirty="0"/>
              <a:t>Functions can be defined both in the &lt;head&gt; and in the &lt;body&gt; section of a document. </a:t>
            </a:r>
          </a:p>
        </p:txBody>
      </p:sp>
      <p:sp>
        <p:nvSpPr>
          <p:cNvPr id="3" name="Title 2"/>
          <p:cNvSpPr>
            <a:spLocks noGrp="1"/>
          </p:cNvSpPr>
          <p:nvPr>
            <p:ph type="title"/>
          </p:nvPr>
        </p:nvSpPr>
        <p:spPr/>
        <p:txBody>
          <a:bodyPr/>
          <a:lstStyle/>
          <a:p>
            <a:r>
              <a:rPr lang="en-IN" dirty="0"/>
              <a:t>JavaScript Functions</a:t>
            </a:r>
          </a:p>
        </p:txBody>
      </p:sp>
      <p:sp>
        <p:nvSpPr>
          <p:cNvPr id="4" name="AutoShape 3"/>
          <p:cNvSpPr>
            <a:spLocks noChangeArrowheads="1"/>
          </p:cNvSpPr>
          <p:nvPr/>
        </p:nvSpPr>
        <p:spPr bwMode="auto">
          <a:xfrm>
            <a:off x="755576" y="2709079"/>
            <a:ext cx="7407999" cy="3548479"/>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head&gt;</a:t>
            </a:r>
            <a:br>
              <a:rPr lang="en-IN" dirty="0"/>
            </a:br>
            <a:r>
              <a:rPr lang="en-IN" dirty="0"/>
              <a:t>&lt; script type="text/</a:t>
            </a:r>
            <a:r>
              <a:rPr lang="en-IN" dirty="0" err="1"/>
              <a:t>javascript</a:t>
            </a:r>
            <a:r>
              <a:rPr lang="en-IN" dirty="0"/>
              <a:t>"&gt;</a:t>
            </a:r>
            <a:br>
              <a:rPr lang="en-IN" dirty="0"/>
            </a:br>
            <a:r>
              <a:rPr lang="en-IN" dirty="0"/>
              <a:t>function </a:t>
            </a:r>
            <a:r>
              <a:rPr lang="en-IN" dirty="0" err="1"/>
              <a:t>displaymessage</a:t>
            </a:r>
            <a:r>
              <a:rPr lang="en-IN" dirty="0"/>
              <a:t>()</a:t>
            </a:r>
            <a:br>
              <a:rPr lang="en-IN" dirty="0"/>
            </a:br>
            <a:r>
              <a:rPr lang="en-IN" dirty="0"/>
              <a:t>{</a:t>
            </a:r>
            <a:br>
              <a:rPr lang="en-IN" dirty="0"/>
            </a:br>
            <a:r>
              <a:rPr lang="en-IN" dirty="0"/>
              <a:t>	alert("Hello World!");</a:t>
            </a:r>
            <a:br>
              <a:rPr lang="en-IN" dirty="0"/>
            </a:br>
            <a:r>
              <a:rPr lang="en-IN" dirty="0"/>
              <a:t>}</a:t>
            </a:r>
          </a:p>
          <a:p>
            <a:r>
              <a:rPr lang="en-IN" dirty="0" err="1"/>
              <a:t>Displaymessage</a:t>
            </a:r>
            <a:r>
              <a:rPr lang="en-IN" dirty="0"/>
              <a:t>();</a:t>
            </a:r>
            <a:br>
              <a:rPr lang="en-IN" dirty="0"/>
            </a:br>
            <a:r>
              <a:rPr lang="en-IN" dirty="0"/>
              <a:t>&lt; /script&gt;&lt; /head&gt;&lt; body&gt;</a:t>
            </a:r>
            <a:br>
              <a:rPr lang="en-IN" dirty="0"/>
            </a:br>
            <a:r>
              <a:rPr lang="en-IN" dirty="0"/>
              <a:t>&lt; form&gt;</a:t>
            </a:r>
            <a:br>
              <a:rPr lang="en-IN" dirty="0"/>
            </a:br>
            <a:r>
              <a:rPr lang="en-IN" dirty="0"/>
              <a:t>&lt; input type="button" value="Click me!" </a:t>
            </a:r>
            <a:r>
              <a:rPr lang="en-IN" dirty="0" err="1"/>
              <a:t>onclick</a:t>
            </a:r>
            <a:r>
              <a:rPr lang="en-IN" dirty="0"/>
              <a:t>="</a:t>
            </a:r>
            <a:r>
              <a:rPr lang="en-IN" dirty="0" err="1"/>
              <a:t>displaymessage</a:t>
            </a:r>
            <a:r>
              <a:rPr lang="en-IN" dirty="0"/>
              <a:t>()" /&gt;</a:t>
            </a:r>
            <a:br>
              <a:rPr lang="en-IN" dirty="0"/>
            </a:br>
            <a:r>
              <a:rPr lang="en-IN" dirty="0"/>
              <a:t>&lt; /form&gt;&lt; /body&gt;&lt; /html&gt;</a:t>
            </a:r>
          </a:p>
        </p:txBody>
      </p:sp>
    </p:spTree>
    <p:extLst>
      <p:ext uri="{BB962C8B-B14F-4D97-AF65-F5344CB8AC3E}">
        <p14:creationId xmlns:p14="http://schemas.microsoft.com/office/powerpoint/2010/main" val="250256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Functions can take any number of parameters.</a:t>
            </a:r>
          </a:p>
          <a:p>
            <a:pPr marL="0" indent="0">
              <a:buNone/>
            </a:pPr>
            <a:endParaRPr lang="en-IN" dirty="0"/>
          </a:p>
        </p:txBody>
      </p:sp>
      <p:sp>
        <p:nvSpPr>
          <p:cNvPr id="3" name="Title 2"/>
          <p:cNvSpPr>
            <a:spLocks noGrp="1"/>
          </p:cNvSpPr>
          <p:nvPr>
            <p:ph type="title"/>
          </p:nvPr>
        </p:nvSpPr>
        <p:spPr/>
        <p:txBody>
          <a:bodyPr/>
          <a:lstStyle/>
          <a:p>
            <a:r>
              <a:rPr lang="en-IN" dirty="0"/>
              <a:t>JavaScript Functions Takes Parameters</a:t>
            </a:r>
          </a:p>
        </p:txBody>
      </p:sp>
      <p:sp>
        <p:nvSpPr>
          <p:cNvPr id="4" name="AutoShape 3"/>
          <p:cNvSpPr>
            <a:spLocks noChangeArrowheads="1"/>
          </p:cNvSpPr>
          <p:nvPr/>
        </p:nvSpPr>
        <p:spPr bwMode="auto">
          <a:xfrm>
            <a:off x="1043608" y="1700808"/>
            <a:ext cx="7407999" cy="3836194"/>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head&gt;</a:t>
            </a:r>
            <a:br>
              <a:rPr lang="en-IN" dirty="0"/>
            </a:br>
            <a:r>
              <a:rPr lang="en-IN" dirty="0"/>
              <a:t>&lt; script type="text/</a:t>
            </a:r>
            <a:r>
              <a:rPr lang="en-IN" dirty="0" err="1"/>
              <a:t>javascript</a:t>
            </a:r>
            <a:r>
              <a:rPr lang="en-IN" dirty="0"/>
              <a:t>"&gt;</a:t>
            </a:r>
            <a:br>
              <a:rPr lang="en-IN" dirty="0"/>
            </a:br>
            <a:r>
              <a:rPr lang="en-IN" dirty="0"/>
              <a:t>function </a:t>
            </a:r>
            <a:r>
              <a:rPr lang="en-IN" dirty="0" err="1"/>
              <a:t>displayMessage</a:t>
            </a:r>
            <a:r>
              <a:rPr lang="en-IN" dirty="0"/>
              <a:t>(name)</a:t>
            </a:r>
            <a:br>
              <a:rPr lang="en-IN" dirty="0"/>
            </a:br>
            <a:r>
              <a:rPr lang="en-IN" dirty="0"/>
              <a:t>{</a:t>
            </a:r>
            <a:br>
              <a:rPr lang="en-IN" dirty="0"/>
            </a:br>
            <a:r>
              <a:rPr lang="en-IN" dirty="0"/>
              <a:t>	alert(“Welcome “+name);</a:t>
            </a:r>
            <a:br>
              <a:rPr lang="en-IN" dirty="0"/>
            </a:br>
            <a:r>
              <a:rPr lang="en-IN" dirty="0"/>
              <a:t>}</a:t>
            </a:r>
            <a:br>
              <a:rPr lang="en-IN" dirty="0"/>
            </a:br>
            <a:r>
              <a:rPr lang="en-IN" dirty="0"/>
              <a:t>&lt; /script&gt;</a:t>
            </a:r>
            <a:br>
              <a:rPr lang="en-IN" dirty="0"/>
            </a:br>
            <a:r>
              <a:rPr lang="en-IN" dirty="0"/>
              <a:t>&lt; /head&gt;&lt; body&gt;</a:t>
            </a:r>
            <a:br>
              <a:rPr lang="en-IN" dirty="0"/>
            </a:br>
            <a:r>
              <a:rPr lang="en-IN" dirty="0"/>
              <a:t>&lt; script type="text/</a:t>
            </a:r>
            <a:r>
              <a:rPr lang="en-IN" dirty="0" err="1"/>
              <a:t>javascript</a:t>
            </a:r>
            <a:r>
              <a:rPr lang="en-IN" dirty="0"/>
              <a:t>"&gt;</a:t>
            </a:r>
            <a:br>
              <a:rPr lang="en-IN" dirty="0"/>
            </a:br>
            <a:r>
              <a:rPr lang="en-IN" dirty="0"/>
              <a:t>	</a:t>
            </a:r>
            <a:r>
              <a:rPr lang="en-IN" dirty="0" err="1"/>
              <a:t>document.write</a:t>
            </a:r>
            <a:r>
              <a:rPr lang="en-IN" dirty="0"/>
              <a:t>(</a:t>
            </a:r>
            <a:r>
              <a:rPr lang="en-IN" dirty="0" err="1"/>
              <a:t>displayMessage</a:t>
            </a:r>
            <a:r>
              <a:rPr lang="en-IN" dirty="0"/>
              <a:t>(“</a:t>
            </a:r>
            <a:r>
              <a:rPr lang="en-IN" dirty="0" err="1"/>
              <a:t>Shalini</a:t>
            </a:r>
            <a:r>
              <a:rPr lang="en-IN" dirty="0"/>
              <a:t>”));</a:t>
            </a:r>
            <a:br>
              <a:rPr lang="en-IN" dirty="0"/>
            </a:br>
            <a:r>
              <a:rPr lang="en-IN" dirty="0"/>
              <a:t>&lt; /script&gt;</a:t>
            </a:r>
            <a:br>
              <a:rPr lang="en-IN" dirty="0"/>
            </a:br>
            <a:r>
              <a:rPr lang="en-IN" dirty="0"/>
              <a:t>&lt; /body&gt;&lt; /html&gt;</a:t>
            </a:r>
          </a:p>
        </p:txBody>
      </p:sp>
    </p:spTree>
    <p:extLst>
      <p:ext uri="{BB962C8B-B14F-4D97-AF65-F5344CB8AC3E}">
        <p14:creationId xmlns:p14="http://schemas.microsoft.com/office/powerpoint/2010/main" val="72339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b="1" dirty="0"/>
              <a:t>The return Statement</a:t>
            </a:r>
          </a:p>
          <a:p>
            <a:r>
              <a:rPr lang="en-IN" dirty="0"/>
              <a:t>The return statement is used to specify the value that is returned from the function.</a:t>
            </a:r>
          </a:p>
          <a:p>
            <a:r>
              <a:rPr lang="en-IN" dirty="0"/>
              <a:t>So, functions that are going to return a value must use the return statement.</a:t>
            </a:r>
          </a:p>
          <a:p>
            <a:r>
              <a:rPr lang="en-IN" dirty="0"/>
              <a:t>The example below returns the product of two numbers (a and b):</a:t>
            </a:r>
          </a:p>
          <a:p>
            <a:pPr marL="0" indent="0">
              <a:buNone/>
            </a:pPr>
            <a:endParaRPr lang="en-IN" dirty="0"/>
          </a:p>
        </p:txBody>
      </p:sp>
      <p:sp>
        <p:nvSpPr>
          <p:cNvPr id="3" name="Title 2"/>
          <p:cNvSpPr>
            <a:spLocks noGrp="1"/>
          </p:cNvSpPr>
          <p:nvPr>
            <p:ph type="title"/>
          </p:nvPr>
        </p:nvSpPr>
        <p:spPr/>
        <p:txBody>
          <a:bodyPr/>
          <a:lstStyle/>
          <a:p>
            <a:r>
              <a:rPr lang="en-IN" dirty="0"/>
              <a:t>JavaScript Functions return values</a:t>
            </a:r>
          </a:p>
        </p:txBody>
      </p:sp>
      <p:sp>
        <p:nvSpPr>
          <p:cNvPr id="4" name="AutoShape 3"/>
          <p:cNvSpPr>
            <a:spLocks noChangeArrowheads="1"/>
          </p:cNvSpPr>
          <p:nvPr/>
        </p:nvSpPr>
        <p:spPr bwMode="auto">
          <a:xfrm>
            <a:off x="398303" y="2420888"/>
            <a:ext cx="7407999" cy="3836194"/>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head&gt;</a:t>
            </a:r>
            <a:br>
              <a:rPr lang="en-IN" dirty="0"/>
            </a:br>
            <a:r>
              <a:rPr lang="en-IN" dirty="0"/>
              <a:t>&lt; script type="text/</a:t>
            </a:r>
            <a:r>
              <a:rPr lang="en-IN" dirty="0" err="1"/>
              <a:t>javascript</a:t>
            </a:r>
            <a:r>
              <a:rPr lang="en-IN" dirty="0"/>
              <a:t>"&gt;</a:t>
            </a:r>
            <a:br>
              <a:rPr lang="en-IN" dirty="0"/>
            </a:br>
            <a:r>
              <a:rPr lang="en-IN" dirty="0"/>
              <a:t>function product(</a:t>
            </a:r>
            <a:r>
              <a:rPr lang="en-IN" dirty="0" err="1"/>
              <a:t>a,b</a:t>
            </a:r>
            <a:r>
              <a:rPr lang="en-IN" dirty="0"/>
              <a:t>)</a:t>
            </a:r>
            <a:br>
              <a:rPr lang="en-IN" dirty="0"/>
            </a:br>
            <a:r>
              <a:rPr lang="en-IN" dirty="0"/>
              <a:t>{</a:t>
            </a:r>
            <a:br>
              <a:rPr lang="en-IN" dirty="0"/>
            </a:br>
            <a:r>
              <a:rPr lang="en-IN" dirty="0"/>
              <a:t>	return a*b;</a:t>
            </a:r>
            <a:br>
              <a:rPr lang="en-IN" dirty="0"/>
            </a:br>
            <a:r>
              <a:rPr lang="en-IN" dirty="0"/>
              <a:t>}</a:t>
            </a:r>
            <a:br>
              <a:rPr lang="en-IN" dirty="0"/>
            </a:br>
            <a:r>
              <a:rPr lang="en-IN" dirty="0"/>
              <a:t>&lt; /script&gt;</a:t>
            </a:r>
            <a:br>
              <a:rPr lang="en-IN" dirty="0"/>
            </a:br>
            <a:r>
              <a:rPr lang="en-IN" dirty="0"/>
              <a:t>&lt; /head&gt;&lt; body&gt;</a:t>
            </a:r>
            <a:br>
              <a:rPr lang="en-IN" dirty="0"/>
            </a:br>
            <a:r>
              <a:rPr lang="en-IN" dirty="0"/>
              <a:t>&lt; script type="text/</a:t>
            </a:r>
            <a:r>
              <a:rPr lang="en-IN" dirty="0" err="1"/>
              <a:t>javascript</a:t>
            </a:r>
            <a:r>
              <a:rPr lang="en-IN" dirty="0"/>
              <a:t>"&gt;</a:t>
            </a:r>
            <a:br>
              <a:rPr lang="en-IN" dirty="0"/>
            </a:br>
            <a:r>
              <a:rPr lang="en-IN" dirty="0"/>
              <a:t>	</a:t>
            </a:r>
            <a:r>
              <a:rPr lang="en-IN" dirty="0" err="1"/>
              <a:t>document.write</a:t>
            </a:r>
            <a:r>
              <a:rPr lang="en-IN" dirty="0"/>
              <a:t>(product(4,3));</a:t>
            </a:r>
            <a:br>
              <a:rPr lang="en-IN" dirty="0"/>
            </a:br>
            <a:r>
              <a:rPr lang="en-IN" dirty="0"/>
              <a:t>&lt; /script&gt;</a:t>
            </a:r>
            <a:br>
              <a:rPr lang="en-IN" dirty="0"/>
            </a:br>
            <a:r>
              <a:rPr lang="en-IN" dirty="0"/>
              <a:t>&lt; /body&gt;&lt; /html&gt;</a:t>
            </a:r>
          </a:p>
        </p:txBody>
      </p:sp>
    </p:spTree>
    <p:extLst>
      <p:ext uri="{BB962C8B-B14F-4D97-AF65-F5344CB8AC3E}">
        <p14:creationId xmlns:p14="http://schemas.microsoft.com/office/powerpoint/2010/main" val="272296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20" y="688800"/>
            <a:ext cx="8820000" cy="5265056"/>
          </a:xfrm>
        </p:spPr>
        <p:txBody>
          <a:bodyPr/>
          <a:lstStyle/>
          <a:p>
            <a:r>
              <a:rPr lang="en-US" dirty="0"/>
              <a:t>A function expression is very similar to and has almost the same syntax as a function statement (see function statement for details). </a:t>
            </a:r>
          </a:p>
          <a:p>
            <a:r>
              <a:rPr lang="en-US" dirty="0"/>
              <a:t>The main difference between a function expression and a function statement is the function name, which can be omitted in function expressions to create anonymous functions.</a:t>
            </a:r>
          </a:p>
          <a:p>
            <a:r>
              <a:rPr lang="en-US" dirty="0"/>
              <a:t> A function expression can be used as a IIFE (Immediately Invoked Function Expression) which runs as soon as it is defined</a:t>
            </a:r>
          </a:p>
          <a:p>
            <a:r>
              <a:rPr lang="en-US" dirty="0"/>
              <a:t>Function expressions in JavaScript are not hoisted, unlike function declarations.</a:t>
            </a:r>
            <a:endParaRPr lang="en-IN" dirty="0"/>
          </a:p>
        </p:txBody>
      </p:sp>
      <p:sp>
        <p:nvSpPr>
          <p:cNvPr id="3" name="Title 2"/>
          <p:cNvSpPr>
            <a:spLocks noGrp="1"/>
          </p:cNvSpPr>
          <p:nvPr>
            <p:ph type="title"/>
          </p:nvPr>
        </p:nvSpPr>
        <p:spPr/>
        <p:txBody>
          <a:bodyPr/>
          <a:lstStyle/>
          <a:p>
            <a:r>
              <a:rPr lang="en-IN" dirty="0"/>
              <a:t>Function expressions</a:t>
            </a:r>
          </a:p>
        </p:txBody>
      </p:sp>
      <p:sp>
        <p:nvSpPr>
          <p:cNvPr id="4" name="AutoShape 3"/>
          <p:cNvSpPr>
            <a:spLocks noChangeArrowheads="1"/>
          </p:cNvSpPr>
          <p:nvPr/>
        </p:nvSpPr>
        <p:spPr bwMode="auto">
          <a:xfrm>
            <a:off x="952200" y="3177471"/>
            <a:ext cx="7282800" cy="3260765"/>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head&gt;</a:t>
            </a:r>
            <a:br>
              <a:rPr lang="en-IN" dirty="0"/>
            </a:br>
            <a:r>
              <a:rPr lang="en-IN" dirty="0"/>
              <a:t>&lt; script type="text/</a:t>
            </a:r>
            <a:r>
              <a:rPr lang="en-IN" dirty="0" err="1"/>
              <a:t>javascript</a:t>
            </a:r>
            <a:r>
              <a:rPr lang="en-IN" dirty="0"/>
              <a:t>"&gt;</a:t>
            </a:r>
            <a:br>
              <a:rPr lang="en-IN" dirty="0"/>
            </a:br>
            <a:r>
              <a:rPr lang="en-IN" dirty="0" err="1"/>
              <a:t>var</a:t>
            </a:r>
            <a:r>
              <a:rPr lang="en-IN" dirty="0"/>
              <a:t> square = function(a)</a:t>
            </a:r>
            <a:br>
              <a:rPr lang="en-IN" dirty="0"/>
            </a:br>
            <a:r>
              <a:rPr lang="en-IN" dirty="0"/>
              <a:t>{</a:t>
            </a:r>
            <a:br>
              <a:rPr lang="en-IN" dirty="0"/>
            </a:br>
            <a:r>
              <a:rPr lang="en-IN" dirty="0"/>
              <a:t>	return a*a;</a:t>
            </a:r>
            <a:br>
              <a:rPr lang="en-IN" dirty="0"/>
            </a:br>
            <a:r>
              <a:rPr lang="en-IN" dirty="0"/>
              <a:t>}</a:t>
            </a:r>
          </a:p>
          <a:p>
            <a:r>
              <a:rPr lang="en-IN" dirty="0" err="1"/>
              <a:t>console.log</a:t>
            </a:r>
            <a:r>
              <a:rPr lang="en-IN" dirty="0"/>
              <a:t>(square(4));</a:t>
            </a:r>
          </a:p>
          <a:p>
            <a:r>
              <a:rPr lang="en-IN" dirty="0"/>
              <a:t>&lt; /script&gt;</a:t>
            </a:r>
            <a:br>
              <a:rPr lang="en-IN" dirty="0"/>
            </a:br>
            <a:r>
              <a:rPr lang="en-IN" dirty="0"/>
              <a:t>&lt; /head&gt;&lt; body&gt;</a:t>
            </a:r>
            <a:br>
              <a:rPr lang="en-IN" dirty="0"/>
            </a:br>
            <a:r>
              <a:rPr lang="en-IN" dirty="0"/>
              <a:t>&lt; /body&gt;&lt; /html&gt;</a:t>
            </a:r>
          </a:p>
        </p:txBody>
      </p:sp>
    </p:spTree>
    <p:extLst>
      <p:ext uri="{BB962C8B-B14F-4D97-AF65-F5344CB8AC3E}">
        <p14:creationId xmlns:p14="http://schemas.microsoft.com/office/powerpoint/2010/main" val="101214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20" y="688800"/>
            <a:ext cx="8820000" cy="5265056"/>
          </a:xfrm>
        </p:spPr>
        <p:txBody>
          <a:bodyPr/>
          <a:lstStyle/>
          <a:p>
            <a:r>
              <a:rPr lang="en-IN" dirty="0"/>
              <a:t>Function expressions are convenient when passing a function as an argument to another function.</a:t>
            </a:r>
          </a:p>
          <a:p>
            <a:pPr marL="0" indent="0">
              <a:buNone/>
            </a:pPr>
            <a:endParaRPr lang="en-IN" dirty="0"/>
          </a:p>
        </p:txBody>
      </p:sp>
      <p:sp>
        <p:nvSpPr>
          <p:cNvPr id="3" name="Title 2"/>
          <p:cNvSpPr>
            <a:spLocks noGrp="1"/>
          </p:cNvSpPr>
          <p:nvPr>
            <p:ph type="title"/>
          </p:nvPr>
        </p:nvSpPr>
        <p:spPr/>
        <p:txBody>
          <a:bodyPr/>
          <a:lstStyle/>
          <a:p>
            <a:r>
              <a:rPr lang="en-IN" dirty="0"/>
              <a:t>Function expressions as arguments</a:t>
            </a:r>
          </a:p>
        </p:txBody>
      </p:sp>
      <p:sp>
        <p:nvSpPr>
          <p:cNvPr id="4" name="AutoShape 3"/>
          <p:cNvSpPr>
            <a:spLocks noChangeArrowheads="1"/>
          </p:cNvSpPr>
          <p:nvPr/>
        </p:nvSpPr>
        <p:spPr bwMode="auto">
          <a:xfrm>
            <a:off x="952200" y="1267360"/>
            <a:ext cx="7282800" cy="5274766"/>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head&gt;</a:t>
            </a:r>
            <a:br>
              <a:rPr lang="en-IN" dirty="0"/>
            </a:br>
            <a:r>
              <a:rPr lang="en-IN" dirty="0"/>
              <a:t>&lt; script type="text/</a:t>
            </a:r>
            <a:r>
              <a:rPr lang="en-IN" dirty="0" err="1"/>
              <a:t>javascript</a:t>
            </a:r>
            <a:r>
              <a:rPr lang="en-IN" dirty="0"/>
              <a:t>"&gt;</a:t>
            </a:r>
            <a:br>
              <a:rPr lang="en-IN" dirty="0"/>
            </a:br>
            <a:r>
              <a:rPr lang="en-IN" dirty="0"/>
              <a:t>function square(a)</a:t>
            </a:r>
            <a:br>
              <a:rPr lang="en-IN" dirty="0"/>
            </a:br>
            <a:r>
              <a:rPr lang="en-IN" dirty="0"/>
              <a:t>{</a:t>
            </a:r>
            <a:br>
              <a:rPr lang="en-IN" dirty="0"/>
            </a:br>
            <a:r>
              <a:rPr lang="en-IN" dirty="0"/>
              <a:t>	return a*a;</a:t>
            </a:r>
            <a:br>
              <a:rPr lang="en-IN" dirty="0"/>
            </a:br>
            <a:r>
              <a:rPr lang="en-IN" dirty="0"/>
              <a:t>}</a:t>
            </a:r>
          </a:p>
          <a:p>
            <a:r>
              <a:rPr lang="en-IN" dirty="0"/>
              <a:t>function map(</a:t>
            </a:r>
            <a:r>
              <a:rPr lang="en-IN" dirty="0" err="1"/>
              <a:t>s,a</a:t>
            </a:r>
            <a:r>
              <a:rPr lang="en-IN" dirty="0"/>
              <a:t>)</a:t>
            </a:r>
          </a:p>
          <a:p>
            <a:r>
              <a:rPr lang="en-IN" dirty="0"/>
              <a:t>{</a:t>
            </a:r>
          </a:p>
          <a:p>
            <a:r>
              <a:rPr lang="en-IN" dirty="0"/>
              <a:t>	for(</a:t>
            </a:r>
            <a:r>
              <a:rPr lang="en-IN" dirty="0" err="1"/>
              <a:t>i</a:t>
            </a:r>
            <a:r>
              <a:rPr lang="en-IN" dirty="0"/>
              <a:t>=0;i&lt;</a:t>
            </a:r>
            <a:r>
              <a:rPr lang="en-IN" dirty="0" err="1"/>
              <a:t>a.length;i</a:t>
            </a:r>
            <a:r>
              <a:rPr lang="en-IN" dirty="0"/>
              <a:t>++)</a:t>
            </a:r>
          </a:p>
          <a:p>
            <a:r>
              <a:rPr lang="en-IN" dirty="0"/>
              <a:t>	{</a:t>
            </a:r>
          </a:p>
          <a:p>
            <a:r>
              <a:rPr lang="en-IN" dirty="0"/>
              <a:t>	</a:t>
            </a:r>
            <a:r>
              <a:rPr lang="en-IN" dirty="0" err="1"/>
              <a:t>document.write</a:t>
            </a:r>
            <a:r>
              <a:rPr lang="en-IN" dirty="0"/>
              <a:t>(“Square of all </a:t>
            </a:r>
            <a:r>
              <a:rPr lang="en-IN" dirty="0" err="1"/>
              <a:t>nos</a:t>
            </a:r>
            <a:r>
              <a:rPr lang="en-IN" dirty="0"/>
              <a:t> in array “+s(a[</a:t>
            </a:r>
            <a:r>
              <a:rPr lang="en-IN" dirty="0" err="1"/>
              <a:t>i</a:t>
            </a:r>
            <a:r>
              <a:rPr lang="en-IN" dirty="0"/>
              <a:t>])+”&lt;</a:t>
            </a:r>
            <a:r>
              <a:rPr lang="en-IN" dirty="0" err="1"/>
              <a:t>br</a:t>
            </a:r>
            <a:r>
              <a:rPr lang="en-IN" dirty="0"/>
              <a:t>&gt;”);</a:t>
            </a:r>
          </a:p>
          <a:p>
            <a:r>
              <a:rPr lang="en-IN" dirty="0"/>
              <a:t>	}</a:t>
            </a:r>
          </a:p>
          <a:p>
            <a:r>
              <a:rPr lang="en-IN" dirty="0"/>
              <a:t>}</a:t>
            </a:r>
          </a:p>
          <a:p>
            <a:r>
              <a:rPr lang="en-IN" dirty="0"/>
              <a:t>map(square,[1,2,3,4,5]);</a:t>
            </a:r>
            <a:br>
              <a:rPr lang="en-IN" dirty="0"/>
            </a:br>
            <a:r>
              <a:rPr lang="en-IN" dirty="0"/>
              <a:t>&lt; /script&gt;</a:t>
            </a:r>
            <a:br>
              <a:rPr lang="en-IN" dirty="0"/>
            </a:br>
            <a:r>
              <a:rPr lang="en-IN" dirty="0"/>
              <a:t>&lt; /head&gt;&lt; body&gt;</a:t>
            </a:r>
            <a:br>
              <a:rPr lang="en-IN" dirty="0"/>
            </a:br>
            <a:r>
              <a:rPr lang="en-IN" dirty="0"/>
              <a:t>&lt; /body&gt;&lt; /html&gt;</a:t>
            </a:r>
          </a:p>
        </p:txBody>
      </p:sp>
    </p:spTree>
    <p:extLst>
      <p:ext uri="{BB962C8B-B14F-4D97-AF65-F5344CB8AC3E}">
        <p14:creationId xmlns:p14="http://schemas.microsoft.com/office/powerpoint/2010/main" val="17207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20" y="688800"/>
            <a:ext cx="8820000" cy="5265056"/>
          </a:xfrm>
        </p:spPr>
        <p:txBody>
          <a:bodyPr/>
          <a:lstStyle/>
          <a:p>
            <a:r>
              <a:rPr lang="en-US" dirty="0"/>
              <a:t>When functions are used only once, a common pattern is an </a:t>
            </a:r>
            <a:r>
              <a:rPr lang="en-US" b="1" dirty="0"/>
              <a:t>IIFE</a:t>
            </a:r>
            <a:endParaRPr lang="en-IN" dirty="0"/>
          </a:p>
        </p:txBody>
      </p:sp>
      <p:sp>
        <p:nvSpPr>
          <p:cNvPr id="3" name="Title 2"/>
          <p:cNvSpPr>
            <a:spLocks noGrp="1"/>
          </p:cNvSpPr>
          <p:nvPr>
            <p:ph type="title"/>
          </p:nvPr>
        </p:nvSpPr>
        <p:spPr/>
        <p:txBody>
          <a:bodyPr/>
          <a:lstStyle/>
          <a:p>
            <a:r>
              <a:rPr lang="en-IN" dirty="0"/>
              <a:t>IIFE – </a:t>
            </a:r>
            <a:r>
              <a:rPr lang="en-IN" dirty="0" err="1"/>
              <a:t>Immedialtely</a:t>
            </a:r>
            <a:r>
              <a:rPr lang="en-IN" dirty="0"/>
              <a:t> invoked function expression</a:t>
            </a:r>
          </a:p>
        </p:txBody>
      </p:sp>
      <p:sp>
        <p:nvSpPr>
          <p:cNvPr id="4" name="AutoShape 3"/>
          <p:cNvSpPr>
            <a:spLocks noChangeArrowheads="1"/>
          </p:cNvSpPr>
          <p:nvPr/>
        </p:nvSpPr>
        <p:spPr bwMode="auto">
          <a:xfrm>
            <a:off x="1187624" y="1772499"/>
            <a:ext cx="7282800" cy="2685336"/>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 head&gt;</a:t>
            </a:r>
            <a:br>
              <a:rPr lang="en-IN" dirty="0"/>
            </a:br>
            <a:r>
              <a:rPr lang="en-IN" dirty="0"/>
              <a:t>&lt; script type="text/</a:t>
            </a:r>
            <a:r>
              <a:rPr lang="en-IN" dirty="0" err="1"/>
              <a:t>javascript</a:t>
            </a:r>
            <a:r>
              <a:rPr lang="en-IN" dirty="0"/>
              <a:t>"&gt;</a:t>
            </a:r>
            <a:br>
              <a:rPr lang="en-IN" dirty="0"/>
            </a:br>
            <a:r>
              <a:rPr lang="en-IN" dirty="0"/>
              <a:t>	</a:t>
            </a:r>
            <a:r>
              <a:rPr lang="en-US" dirty="0"/>
              <a:t>(function() {</a:t>
            </a:r>
          </a:p>
          <a:p>
            <a:r>
              <a:rPr lang="en-US" dirty="0"/>
              <a:t>	    </a:t>
            </a:r>
            <a:r>
              <a:rPr lang="en-US" dirty="0" err="1"/>
              <a:t>console.log</a:t>
            </a:r>
            <a:r>
              <a:rPr lang="en-US" dirty="0"/>
              <a:t>(“IIFE generated”);</a:t>
            </a:r>
          </a:p>
          <a:p>
            <a:r>
              <a:rPr lang="is-IS" dirty="0"/>
              <a:t>	})();</a:t>
            </a:r>
          </a:p>
          <a:p>
            <a:r>
              <a:rPr lang="en-IN" dirty="0"/>
              <a:t>&lt; /script&gt;</a:t>
            </a:r>
            <a:br>
              <a:rPr lang="en-IN" dirty="0"/>
            </a:br>
            <a:r>
              <a:rPr lang="en-IN" dirty="0"/>
              <a:t>&lt; /head&gt;&lt; body&gt;</a:t>
            </a:r>
            <a:br>
              <a:rPr lang="en-IN" dirty="0"/>
            </a:br>
            <a:r>
              <a:rPr lang="en-IN" dirty="0"/>
              <a:t>&lt; /body&gt;&lt; /html&gt;</a:t>
            </a:r>
          </a:p>
        </p:txBody>
      </p:sp>
    </p:spTree>
    <p:extLst>
      <p:ext uri="{BB962C8B-B14F-4D97-AF65-F5344CB8AC3E}">
        <p14:creationId xmlns:p14="http://schemas.microsoft.com/office/powerpoint/2010/main" val="175224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20" y="688800"/>
            <a:ext cx="8820000" cy="5265056"/>
          </a:xfrm>
        </p:spPr>
        <p:txBody>
          <a:bodyPr/>
          <a:lstStyle/>
          <a:p>
            <a:r>
              <a:rPr lang="en-US" dirty="0"/>
              <a:t>Variables defined inside a function cannot be accessed from anywhere outside the function, because the variable is defined only in the scope of the function. </a:t>
            </a:r>
          </a:p>
          <a:p>
            <a:r>
              <a:rPr lang="en-US" dirty="0"/>
              <a:t>However, a function can access all variables and functions defined inside the scope in which it is defined.</a:t>
            </a:r>
          </a:p>
          <a:p>
            <a:r>
              <a:rPr lang="en-US" dirty="0"/>
              <a:t>A function defined inside another function can also access all variables defined in its parent function and any other variable to which the parent function has access.</a:t>
            </a:r>
            <a:endParaRPr lang="en-IN" dirty="0"/>
          </a:p>
        </p:txBody>
      </p:sp>
      <p:sp>
        <p:nvSpPr>
          <p:cNvPr id="3" name="Title 2"/>
          <p:cNvSpPr>
            <a:spLocks noGrp="1"/>
          </p:cNvSpPr>
          <p:nvPr>
            <p:ph type="title"/>
          </p:nvPr>
        </p:nvSpPr>
        <p:spPr/>
        <p:txBody>
          <a:bodyPr/>
          <a:lstStyle/>
          <a:p>
            <a:r>
              <a:rPr lang="en-IN" dirty="0"/>
              <a:t>Function scope</a:t>
            </a:r>
          </a:p>
        </p:txBody>
      </p:sp>
      <p:sp>
        <p:nvSpPr>
          <p:cNvPr id="4" name="AutoShape 3"/>
          <p:cNvSpPr>
            <a:spLocks noChangeArrowheads="1"/>
          </p:cNvSpPr>
          <p:nvPr/>
        </p:nvSpPr>
        <p:spPr bwMode="auto">
          <a:xfrm>
            <a:off x="1537964" y="2780928"/>
            <a:ext cx="6111272" cy="3260765"/>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 script type="text/</a:t>
            </a:r>
            <a:r>
              <a:rPr lang="en-IN" dirty="0" err="1"/>
              <a:t>javascript</a:t>
            </a:r>
            <a:r>
              <a:rPr lang="en-IN" dirty="0"/>
              <a:t>"&gt;</a:t>
            </a:r>
            <a:br>
              <a:rPr lang="en-IN" dirty="0"/>
            </a:br>
            <a:r>
              <a:rPr lang="en-US" dirty="0"/>
              <a:t>// The following variables are defined in the global scope</a:t>
            </a:r>
          </a:p>
          <a:p>
            <a:r>
              <a:rPr lang="da-DK" dirty="0"/>
              <a:t>var num1 = 20,</a:t>
            </a:r>
          </a:p>
          <a:p>
            <a:r>
              <a:rPr lang="ro-RO" dirty="0"/>
              <a:t>    num2 = 3,</a:t>
            </a:r>
          </a:p>
          <a:p>
            <a:r>
              <a:rPr lang="tr-TR" dirty="0"/>
              <a:t>    name = '</a:t>
            </a:r>
            <a:r>
              <a:rPr lang="tr-TR" dirty="0" err="1"/>
              <a:t>Chamahk</a:t>
            </a:r>
            <a:r>
              <a:rPr lang="tr-TR" dirty="0"/>
              <a:t>';</a:t>
            </a:r>
          </a:p>
          <a:p>
            <a:r>
              <a:rPr lang="tr-TR" dirty="0"/>
              <a:t>// </a:t>
            </a:r>
            <a:r>
              <a:rPr lang="tr-TR" dirty="0" err="1"/>
              <a:t>This</a:t>
            </a:r>
            <a:r>
              <a:rPr lang="tr-TR" dirty="0"/>
              <a:t> </a:t>
            </a:r>
            <a:r>
              <a:rPr lang="tr-TR" dirty="0" err="1"/>
              <a:t>function</a:t>
            </a:r>
            <a:r>
              <a:rPr lang="tr-TR" dirty="0"/>
              <a:t> is </a:t>
            </a:r>
            <a:r>
              <a:rPr lang="tr-TR" dirty="0" err="1"/>
              <a:t>defined</a:t>
            </a:r>
            <a:r>
              <a:rPr lang="tr-TR" dirty="0"/>
              <a:t> in </a:t>
            </a:r>
            <a:r>
              <a:rPr lang="tr-TR" dirty="0" err="1"/>
              <a:t>the</a:t>
            </a:r>
            <a:r>
              <a:rPr lang="tr-TR" dirty="0"/>
              <a:t> global </a:t>
            </a:r>
            <a:r>
              <a:rPr lang="tr-TR" dirty="0" err="1"/>
              <a:t>scope</a:t>
            </a:r>
            <a:endParaRPr lang="tr-TR" dirty="0"/>
          </a:p>
          <a:p>
            <a:r>
              <a:rPr lang="tr-TR" dirty="0" err="1"/>
              <a:t>function</a:t>
            </a:r>
            <a:r>
              <a:rPr lang="tr-TR" dirty="0"/>
              <a:t> </a:t>
            </a:r>
            <a:r>
              <a:rPr lang="tr-TR" dirty="0" err="1"/>
              <a:t>multiply</a:t>
            </a:r>
            <a:r>
              <a:rPr lang="tr-TR" dirty="0"/>
              <a:t>() {</a:t>
            </a:r>
          </a:p>
          <a:p>
            <a:r>
              <a:rPr lang="tr-TR" dirty="0"/>
              <a:t>  </a:t>
            </a:r>
            <a:r>
              <a:rPr lang="tr-TR" dirty="0" err="1"/>
              <a:t>return</a:t>
            </a:r>
            <a:r>
              <a:rPr lang="tr-TR" dirty="0"/>
              <a:t> num1 * num2;</a:t>
            </a:r>
          </a:p>
          <a:p>
            <a:r>
              <a:rPr lang="tr-TR" dirty="0"/>
              <a:t>}</a:t>
            </a:r>
          </a:p>
          <a:p>
            <a:r>
              <a:rPr lang="tr-TR" dirty="0" err="1"/>
              <a:t>multiply</a:t>
            </a:r>
            <a:r>
              <a:rPr lang="tr-TR" dirty="0"/>
              <a:t>(); // </a:t>
            </a:r>
            <a:r>
              <a:rPr lang="tr-TR" dirty="0" err="1"/>
              <a:t>Returns</a:t>
            </a:r>
            <a:r>
              <a:rPr lang="tr-TR" dirty="0"/>
              <a:t> 60</a:t>
            </a:r>
            <a:br>
              <a:rPr lang="en-IN" dirty="0"/>
            </a:br>
            <a:r>
              <a:rPr lang="en-IN" dirty="0"/>
              <a:t>&lt; /script&gt;</a:t>
            </a:r>
          </a:p>
        </p:txBody>
      </p:sp>
    </p:spTree>
    <p:extLst>
      <p:ext uri="{BB962C8B-B14F-4D97-AF65-F5344CB8AC3E}">
        <p14:creationId xmlns:p14="http://schemas.microsoft.com/office/powerpoint/2010/main" val="1379742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20" y="688800"/>
            <a:ext cx="8820000" cy="5265056"/>
          </a:xfrm>
        </p:spPr>
        <p:txBody>
          <a:bodyPr/>
          <a:lstStyle/>
          <a:p>
            <a:r>
              <a:rPr lang="en-US" dirty="0"/>
              <a:t>You can nest a function within a function.</a:t>
            </a:r>
          </a:p>
          <a:p>
            <a:r>
              <a:rPr lang="en-US" dirty="0"/>
              <a:t> The nested (inner) function is private to its containing (outer) function. It also forms a </a:t>
            </a:r>
            <a:r>
              <a:rPr lang="en-US" i="1" dirty="0"/>
              <a:t>closure</a:t>
            </a:r>
            <a:r>
              <a:rPr lang="en-US" dirty="0"/>
              <a:t>. </a:t>
            </a:r>
          </a:p>
          <a:p>
            <a:r>
              <a:rPr lang="en-US" dirty="0"/>
              <a:t>The inner function can be accessed only from statements in the outer function.</a:t>
            </a:r>
          </a:p>
          <a:p>
            <a:r>
              <a:rPr lang="en-US" dirty="0"/>
              <a:t>The inner function forms a closure: the inner function can use the arguments and variables of the outer function, while the outer function cannot use the arguments and variables of the inner function.</a:t>
            </a:r>
            <a:endParaRPr lang="en-IN" dirty="0"/>
          </a:p>
        </p:txBody>
      </p:sp>
      <p:sp>
        <p:nvSpPr>
          <p:cNvPr id="3" name="Title 2"/>
          <p:cNvSpPr>
            <a:spLocks noGrp="1"/>
          </p:cNvSpPr>
          <p:nvPr>
            <p:ph type="title"/>
          </p:nvPr>
        </p:nvSpPr>
        <p:spPr/>
        <p:txBody>
          <a:bodyPr/>
          <a:lstStyle/>
          <a:p>
            <a:r>
              <a:rPr lang="en-IN" dirty="0"/>
              <a:t>Function Closures</a:t>
            </a:r>
          </a:p>
        </p:txBody>
      </p:sp>
      <p:sp>
        <p:nvSpPr>
          <p:cNvPr id="4" name="AutoShape 3"/>
          <p:cNvSpPr>
            <a:spLocks noChangeArrowheads="1"/>
          </p:cNvSpPr>
          <p:nvPr/>
        </p:nvSpPr>
        <p:spPr bwMode="auto">
          <a:xfrm>
            <a:off x="1537964" y="3284667"/>
            <a:ext cx="6111272" cy="2685336"/>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t>function </a:t>
            </a:r>
            <a:r>
              <a:rPr lang="en-US" dirty="0" err="1"/>
              <a:t>addSquares</a:t>
            </a:r>
            <a:r>
              <a:rPr lang="en-US" dirty="0"/>
              <a:t>(a, b) {</a:t>
            </a:r>
          </a:p>
          <a:p>
            <a:r>
              <a:rPr lang="en-US" dirty="0"/>
              <a:t>  function square(x) {</a:t>
            </a:r>
          </a:p>
          <a:p>
            <a:r>
              <a:rPr lang="en-US" dirty="0"/>
              <a:t>    return x * x;</a:t>
            </a:r>
          </a:p>
          <a:p>
            <a:r>
              <a:rPr lang="de-DE" dirty="0"/>
              <a:t>  }</a:t>
            </a:r>
          </a:p>
          <a:p>
            <a:r>
              <a:rPr lang="de-DE" dirty="0"/>
              <a:t>  </a:t>
            </a:r>
            <a:r>
              <a:rPr lang="de-DE" dirty="0" err="1"/>
              <a:t>return</a:t>
            </a:r>
            <a:r>
              <a:rPr lang="de-DE" dirty="0"/>
              <a:t> </a:t>
            </a:r>
            <a:r>
              <a:rPr lang="de-DE" dirty="0" err="1"/>
              <a:t>square</a:t>
            </a:r>
            <a:r>
              <a:rPr lang="de-DE" dirty="0"/>
              <a:t>(a) + </a:t>
            </a:r>
            <a:r>
              <a:rPr lang="de-DE" dirty="0" err="1"/>
              <a:t>square</a:t>
            </a:r>
            <a:r>
              <a:rPr lang="de-DE" dirty="0"/>
              <a:t>(b);</a:t>
            </a:r>
          </a:p>
          <a:p>
            <a:r>
              <a:rPr lang="de-DE" dirty="0"/>
              <a:t>}</a:t>
            </a:r>
          </a:p>
          <a:p>
            <a:r>
              <a:rPr lang="en-US" dirty="0"/>
              <a:t>a = </a:t>
            </a:r>
            <a:r>
              <a:rPr lang="en-US" dirty="0" err="1"/>
              <a:t>addSquares</a:t>
            </a:r>
            <a:r>
              <a:rPr lang="en-US" dirty="0"/>
              <a:t>(2, 3); // returns 13</a:t>
            </a:r>
          </a:p>
          <a:p>
            <a:r>
              <a:rPr lang="en-US" dirty="0"/>
              <a:t>b = </a:t>
            </a:r>
            <a:r>
              <a:rPr lang="en-US" dirty="0" err="1"/>
              <a:t>addSquares</a:t>
            </a:r>
            <a:r>
              <a:rPr lang="en-US" dirty="0"/>
              <a:t>(3, 4); // returns 25</a:t>
            </a:r>
          </a:p>
          <a:p>
            <a:r>
              <a:rPr lang="en-US" dirty="0"/>
              <a:t>c = </a:t>
            </a:r>
            <a:r>
              <a:rPr lang="en-US" dirty="0" err="1"/>
              <a:t>addSquares</a:t>
            </a:r>
            <a:r>
              <a:rPr lang="en-US" dirty="0"/>
              <a:t>(4, 5); // returns 41</a:t>
            </a:r>
            <a:endParaRPr lang="en-IN" dirty="0"/>
          </a:p>
        </p:txBody>
      </p:sp>
      <p:sp>
        <p:nvSpPr>
          <p:cNvPr id="5" name="Rectangle 4">
            <a:extLst>
              <a:ext uri="{FF2B5EF4-FFF2-40B4-BE49-F238E27FC236}">
                <a16:creationId xmlns:a16="http://schemas.microsoft.com/office/drawing/2014/main" id="{4124C28B-8332-1E40-92FC-1763DD1841B0}"/>
              </a:ext>
            </a:extLst>
          </p:cNvPr>
          <p:cNvSpPr/>
          <p:nvPr/>
        </p:nvSpPr>
        <p:spPr>
          <a:xfrm>
            <a:off x="395536" y="6140124"/>
            <a:ext cx="7848872" cy="369332"/>
          </a:xfrm>
          <a:prstGeom prst="rect">
            <a:avLst/>
          </a:prstGeom>
        </p:spPr>
        <p:txBody>
          <a:bodyPr wrap="square">
            <a:spAutoFit/>
          </a:bodyPr>
          <a:lstStyle/>
          <a:p>
            <a:r>
              <a:rPr lang="en-US" dirty="0"/>
              <a:t>https://</a:t>
            </a:r>
            <a:r>
              <a:rPr lang="en-US" dirty="0" err="1"/>
              <a:t>dmitripavlutin.com</a:t>
            </a:r>
            <a:r>
              <a:rPr lang="en-US" dirty="0"/>
              <a:t>/simple-explanation-of-</a:t>
            </a:r>
            <a:r>
              <a:rPr lang="en-US" dirty="0" err="1"/>
              <a:t>javascript</a:t>
            </a:r>
            <a:r>
              <a:rPr lang="en-US" dirty="0"/>
              <a:t>-closures/</a:t>
            </a:r>
          </a:p>
        </p:txBody>
      </p:sp>
    </p:spTree>
    <p:extLst>
      <p:ext uri="{BB962C8B-B14F-4D97-AF65-F5344CB8AC3E}">
        <p14:creationId xmlns:p14="http://schemas.microsoft.com/office/powerpoint/2010/main" val="77456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JavaScript can be put in the &lt;head&gt; or &lt;body&gt; of an HTML document</a:t>
            </a:r>
          </a:p>
          <a:p>
            <a:pPr lvl="1"/>
            <a:r>
              <a:rPr lang="en-US" dirty="0"/>
              <a:t>JavaScript functions can be defined in HEAD section of a body – this ensures that the function is loaded before it is needed</a:t>
            </a:r>
          </a:p>
          <a:p>
            <a:pPr lvl="1"/>
            <a:r>
              <a:rPr lang="en-US" dirty="0"/>
              <a:t>JavaScript code in a body will be executed as the page loads</a:t>
            </a:r>
          </a:p>
          <a:p>
            <a:r>
              <a:rPr lang="en-US" dirty="0"/>
              <a:t>JavaScript code can be put in separate .</a:t>
            </a:r>
            <a:r>
              <a:rPr lang="en-US" dirty="0" err="1"/>
              <a:t>js</a:t>
            </a:r>
            <a:r>
              <a:rPr lang="en-US" dirty="0"/>
              <a:t> file</a:t>
            </a:r>
          </a:p>
          <a:p>
            <a:pPr lvl="1"/>
            <a:r>
              <a:rPr lang="en-US" dirty="0"/>
              <a:t>&lt;script </a:t>
            </a:r>
            <a:r>
              <a:rPr lang="en-US" dirty="0" err="1"/>
              <a:t>src</a:t>
            </a:r>
            <a:r>
              <a:rPr lang="en-US" dirty="0"/>
              <a:t>=“javascriptFile.js”&gt;&lt;/script&gt;</a:t>
            </a:r>
          </a:p>
          <a:p>
            <a:pPr lvl="1"/>
            <a:r>
              <a:rPr lang="en-US" dirty="0"/>
              <a:t>An external .</a:t>
            </a:r>
            <a:r>
              <a:rPr lang="en-US" dirty="0" err="1"/>
              <a:t>js</a:t>
            </a:r>
            <a:r>
              <a:rPr lang="en-US" dirty="0"/>
              <a:t> file lets you use the same JavaScript file on multiple HTML pages</a:t>
            </a:r>
          </a:p>
          <a:p>
            <a:r>
              <a:rPr lang="en-US" dirty="0"/>
              <a:t>JavaScript can be embedded in HTML tags</a:t>
            </a:r>
          </a:p>
          <a:p>
            <a:pPr lvl="1"/>
            <a:r>
              <a:rPr lang="en-US" dirty="0"/>
              <a:t>The JavaScript will be executed when the object is used</a:t>
            </a:r>
          </a:p>
          <a:p>
            <a:pPr lvl="1"/>
            <a:r>
              <a:rPr lang="en-US" dirty="0"/>
              <a:t>&lt;button </a:t>
            </a:r>
            <a:r>
              <a:rPr lang="en-US" dirty="0" err="1"/>
              <a:t>onClick</a:t>
            </a:r>
            <a:r>
              <a:rPr lang="en-US" dirty="0"/>
              <a:t>=“</a:t>
            </a:r>
            <a:r>
              <a:rPr lang="en-US" dirty="0" err="1"/>
              <a:t>onButtonClick</a:t>
            </a:r>
            <a:r>
              <a:rPr lang="en-US" dirty="0"/>
              <a:t>”&gt;Click Me!&lt;/button&gt;</a:t>
            </a:r>
          </a:p>
          <a:p>
            <a:endParaRPr lang="en-US" dirty="0"/>
          </a:p>
          <a:p>
            <a:endParaRPr lang="en-US" dirty="0"/>
          </a:p>
        </p:txBody>
      </p:sp>
      <p:sp>
        <p:nvSpPr>
          <p:cNvPr id="3" name="Title 2"/>
          <p:cNvSpPr>
            <a:spLocks noGrp="1"/>
          </p:cNvSpPr>
          <p:nvPr>
            <p:ph type="title"/>
          </p:nvPr>
        </p:nvSpPr>
        <p:spPr/>
        <p:txBody>
          <a:bodyPr/>
          <a:lstStyle/>
          <a:p>
            <a:r>
              <a:rPr lang="en-US" dirty="0"/>
              <a:t>Where to put JavaScript</a:t>
            </a:r>
          </a:p>
        </p:txBody>
      </p:sp>
    </p:spTree>
    <p:extLst>
      <p:ext uri="{BB962C8B-B14F-4D97-AF65-F5344CB8AC3E}">
        <p14:creationId xmlns:p14="http://schemas.microsoft.com/office/powerpoint/2010/main" val="29529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Function Closures Example</a:t>
            </a:r>
          </a:p>
        </p:txBody>
      </p:sp>
      <p:sp>
        <p:nvSpPr>
          <p:cNvPr id="4" name="AutoShape 3"/>
          <p:cNvSpPr>
            <a:spLocks noChangeArrowheads="1"/>
          </p:cNvSpPr>
          <p:nvPr/>
        </p:nvSpPr>
        <p:spPr bwMode="auto">
          <a:xfrm>
            <a:off x="813180" y="1124426"/>
            <a:ext cx="7560840" cy="4411623"/>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err="1"/>
              <a:t>var</a:t>
            </a:r>
            <a:r>
              <a:rPr lang="en-US" dirty="0"/>
              <a:t> counter = (function() {</a:t>
            </a:r>
          </a:p>
          <a:p>
            <a:pPr lvl="1"/>
            <a:r>
              <a:rPr lang="en-US" dirty="0"/>
              <a:t>  </a:t>
            </a:r>
            <a:r>
              <a:rPr lang="en-US" dirty="0" err="1"/>
              <a:t>var</a:t>
            </a:r>
            <a:r>
              <a:rPr lang="en-US" dirty="0"/>
              <a:t> </a:t>
            </a:r>
            <a:r>
              <a:rPr lang="en-US" dirty="0" err="1"/>
              <a:t>privateCounter</a:t>
            </a:r>
            <a:r>
              <a:rPr lang="en-US" dirty="0"/>
              <a:t> = 0;</a:t>
            </a:r>
          </a:p>
          <a:p>
            <a:pPr lvl="1"/>
            <a:r>
              <a:rPr lang="en-US" dirty="0"/>
              <a:t>  function </a:t>
            </a:r>
            <a:r>
              <a:rPr lang="en-US" dirty="0" err="1"/>
              <a:t>changeBy</a:t>
            </a:r>
            <a:r>
              <a:rPr lang="en-US" dirty="0"/>
              <a:t>(</a:t>
            </a:r>
            <a:r>
              <a:rPr lang="en-US" dirty="0" err="1"/>
              <a:t>val</a:t>
            </a:r>
            <a:r>
              <a:rPr lang="en-US" dirty="0"/>
              <a:t>) {  </a:t>
            </a:r>
            <a:r>
              <a:rPr lang="en-US" dirty="0" err="1"/>
              <a:t>privateCounter</a:t>
            </a:r>
            <a:r>
              <a:rPr lang="en-US" dirty="0"/>
              <a:t> += </a:t>
            </a:r>
            <a:r>
              <a:rPr lang="en-US" dirty="0" err="1"/>
              <a:t>val</a:t>
            </a:r>
            <a:r>
              <a:rPr lang="en-US" dirty="0"/>
              <a:t>; </a:t>
            </a:r>
            <a:r>
              <a:rPr lang="de-DE" dirty="0"/>
              <a:t>}</a:t>
            </a:r>
          </a:p>
          <a:p>
            <a:pPr lvl="1"/>
            <a:r>
              <a:rPr lang="de-DE" dirty="0"/>
              <a:t>  </a:t>
            </a:r>
            <a:r>
              <a:rPr lang="de-DE" dirty="0" err="1"/>
              <a:t>return</a:t>
            </a:r>
            <a:r>
              <a:rPr lang="de-DE" dirty="0"/>
              <a:t> {</a:t>
            </a:r>
          </a:p>
          <a:p>
            <a:pPr lvl="1"/>
            <a:r>
              <a:rPr lang="de-DE" dirty="0"/>
              <a:t>    </a:t>
            </a:r>
            <a:r>
              <a:rPr lang="de-DE" dirty="0" err="1"/>
              <a:t>increment</a:t>
            </a:r>
            <a:r>
              <a:rPr lang="de-DE" dirty="0"/>
              <a:t>: </a:t>
            </a:r>
            <a:r>
              <a:rPr lang="de-DE" dirty="0" err="1"/>
              <a:t>function</a:t>
            </a:r>
            <a:r>
              <a:rPr lang="de-DE" dirty="0"/>
              <a:t>() {</a:t>
            </a:r>
            <a:r>
              <a:rPr lang="ro-RO" dirty="0"/>
              <a:t>      </a:t>
            </a:r>
            <a:r>
              <a:rPr lang="ro-RO" dirty="0" err="1"/>
              <a:t>changeBy</a:t>
            </a:r>
            <a:r>
              <a:rPr lang="ro-RO" dirty="0"/>
              <a:t>(1);   </a:t>
            </a:r>
            <a:r>
              <a:rPr lang="de-DE" dirty="0"/>
              <a:t>},</a:t>
            </a:r>
          </a:p>
          <a:p>
            <a:pPr lvl="1"/>
            <a:r>
              <a:rPr lang="de-DE" dirty="0"/>
              <a:t>    </a:t>
            </a:r>
            <a:r>
              <a:rPr lang="de-DE" dirty="0" err="1"/>
              <a:t>decrement</a:t>
            </a:r>
            <a:r>
              <a:rPr lang="de-DE" dirty="0"/>
              <a:t>: </a:t>
            </a:r>
            <a:r>
              <a:rPr lang="de-DE" dirty="0" err="1"/>
              <a:t>function</a:t>
            </a:r>
            <a:r>
              <a:rPr lang="de-DE" dirty="0"/>
              <a:t>() {</a:t>
            </a:r>
            <a:r>
              <a:rPr lang="it-IT" dirty="0"/>
              <a:t>      </a:t>
            </a:r>
            <a:r>
              <a:rPr lang="it-IT" dirty="0" err="1"/>
              <a:t>changeBy</a:t>
            </a:r>
            <a:r>
              <a:rPr lang="it-IT" dirty="0"/>
              <a:t>(-1); </a:t>
            </a:r>
            <a:r>
              <a:rPr lang="de-DE" dirty="0"/>
              <a:t>},</a:t>
            </a:r>
          </a:p>
          <a:p>
            <a:pPr lvl="1"/>
            <a:r>
              <a:rPr lang="de-DE" dirty="0"/>
              <a:t>    </a:t>
            </a:r>
            <a:r>
              <a:rPr lang="de-DE" dirty="0" err="1"/>
              <a:t>value</a:t>
            </a:r>
            <a:r>
              <a:rPr lang="de-DE" dirty="0"/>
              <a:t>: </a:t>
            </a:r>
            <a:r>
              <a:rPr lang="de-DE" dirty="0" err="1"/>
              <a:t>function</a:t>
            </a:r>
            <a:r>
              <a:rPr lang="de-DE" dirty="0"/>
              <a:t>() {  </a:t>
            </a:r>
            <a:r>
              <a:rPr lang="de-DE" dirty="0" err="1"/>
              <a:t>return</a:t>
            </a:r>
            <a:r>
              <a:rPr lang="de-DE" dirty="0"/>
              <a:t> </a:t>
            </a:r>
            <a:r>
              <a:rPr lang="de-DE" dirty="0" err="1"/>
              <a:t>privateCounter</a:t>
            </a:r>
            <a:r>
              <a:rPr lang="de-DE" dirty="0"/>
              <a:t>; }</a:t>
            </a:r>
          </a:p>
          <a:p>
            <a:pPr lvl="1"/>
            <a:r>
              <a:rPr lang="de-DE" dirty="0"/>
              <a:t>  };   </a:t>
            </a:r>
          </a:p>
          <a:p>
            <a:r>
              <a:rPr lang="is-IS" dirty="0"/>
              <a:t>})();</a:t>
            </a:r>
          </a:p>
          <a:p>
            <a:r>
              <a:rPr lang="en-US" dirty="0" err="1"/>
              <a:t>console.log</a:t>
            </a:r>
            <a:r>
              <a:rPr lang="en-US" dirty="0"/>
              <a:t>(</a:t>
            </a:r>
            <a:r>
              <a:rPr lang="en-US" dirty="0" err="1"/>
              <a:t>counter.value</a:t>
            </a:r>
            <a:r>
              <a:rPr lang="en-US" dirty="0"/>
              <a:t>()); // logs 0</a:t>
            </a:r>
          </a:p>
          <a:p>
            <a:r>
              <a:rPr lang="en-US" dirty="0" err="1"/>
              <a:t>counter.increment</a:t>
            </a:r>
            <a:r>
              <a:rPr lang="en-US" dirty="0"/>
              <a:t>();</a:t>
            </a:r>
          </a:p>
          <a:p>
            <a:r>
              <a:rPr lang="en-US" dirty="0" err="1"/>
              <a:t>counter.increment</a:t>
            </a:r>
            <a:r>
              <a:rPr lang="en-US" dirty="0"/>
              <a:t>();</a:t>
            </a:r>
          </a:p>
          <a:p>
            <a:r>
              <a:rPr lang="en-US" dirty="0" err="1"/>
              <a:t>console.log</a:t>
            </a:r>
            <a:r>
              <a:rPr lang="en-US" dirty="0"/>
              <a:t>(</a:t>
            </a:r>
            <a:r>
              <a:rPr lang="en-US" dirty="0" err="1"/>
              <a:t>counter.value</a:t>
            </a:r>
            <a:r>
              <a:rPr lang="en-US" dirty="0"/>
              <a:t>()); // logs 2</a:t>
            </a:r>
          </a:p>
          <a:p>
            <a:r>
              <a:rPr lang="en-US" dirty="0" err="1"/>
              <a:t>counter.decrement</a:t>
            </a:r>
            <a:r>
              <a:rPr lang="en-US" dirty="0"/>
              <a:t>();</a:t>
            </a:r>
          </a:p>
          <a:p>
            <a:r>
              <a:rPr lang="en-US" dirty="0" err="1"/>
              <a:t>console.log</a:t>
            </a:r>
            <a:r>
              <a:rPr lang="en-US" dirty="0"/>
              <a:t>(</a:t>
            </a:r>
            <a:r>
              <a:rPr lang="en-US" dirty="0" err="1"/>
              <a:t>counter.value</a:t>
            </a:r>
            <a:r>
              <a:rPr lang="en-US" dirty="0"/>
              <a:t>()); // logs 1</a:t>
            </a:r>
            <a:endParaRPr lang="en-IN" dirty="0"/>
          </a:p>
        </p:txBody>
      </p:sp>
    </p:spTree>
    <p:extLst>
      <p:ext uri="{BB962C8B-B14F-4D97-AF65-F5344CB8AC3E}">
        <p14:creationId xmlns:p14="http://schemas.microsoft.com/office/powerpoint/2010/main" val="44705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Function Closures Another Example</a:t>
            </a:r>
          </a:p>
        </p:txBody>
      </p:sp>
      <p:sp>
        <p:nvSpPr>
          <p:cNvPr id="4" name="AutoShape 3"/>
          <p:cNvSpPr>
            <a:spLocks noChangeArrowheads="1"/>
          </p:cNvSpPr>
          <p:nvPr/>
        </p:nvSpPr>
        <p:spPr bwMode="auto">
          <a:xfrm>
            <a:off x="5364088" y="701053"/>
            <a:ext cx="3258211" cy="5850195"/>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t>function </a:t>
            </a:r>
            <a:r>
              <a:rPr lang="en-US" dirty="0" err="1"/>
              <a:t>countNumber</a:t>
            </a:r>
            <a:r>
              <a:rPr lang="en-US" dirty="0"/>
              <a:t>()</a:t>
            </a:r>
          </a:p>
          <a:p>
            <a:r>
              <a:rPr lang="en-US" dirty="0"/>
              <a:t>{</a:t>
            </a:r>
          </a:p>
          <a:p>
            <a:r>
              <a:rPr lang="en-US" dirty="0"/>
              <a:t>function </a:t>
            </a:r>
            <a:r>
              <a:rPr lang="en-US" dirty="0" err="1"/>
              <a:t>getNumber</a:t>
            </a:r>
            <a:r>
              <a:rPr lang="en-US" dirty="0"/>
              <a:t>(no)</a:t>
            </a:r>
          </a:p>
          <a:p>
            <a:r>
              <a:rPr lang="en-US" dirty="0"/>
              <a:t>{</a:t>
            </a:r>
          </a:p>
          <a:p>
            <a:r>
              <a:rPr lang="en-US" dirty="0"/>
              <a:t>return function()</a:t>
            </a:r>
          </a:p>
          <a:p>
            <a:r>
              <a:rPr lang="en-US" dirty="0"/>
              <a:t>{</a:t>
            </a:r>
          </a:p>
          <a:p>
            <a:r>
              <a:rPr lang="en-US" dirty="0"/>
              <a:t>return no;</a:t>
            </a:r>
          </a:p>
          <a:p>
            <a:r>
              <a:rPr lang="en-US" dirty="0"/>
              <a:t>}</a:t>
            </a:r>
          </a:p>
          <a:p>
            <a:r>
              <a:rPr lang="en-US" dirty="0"/>
              <a:t>}</a:t>
            </a:r>
          </a:p>
          <a:p>
            <a:r>
              <a:rPr lang="en-US" dirty="0" err="1"/>
              <a:t>var</a:t>
            </a:r>
            <a:r>
              <a:rPr lang="en-US" dirty="0"/>
              <a:t> </a:t>
            </a:r>
            <a:r>
              <a:rPr lang="en-US" dirty="0" err="1"/>
              <a:t>arr</a:t>
            </a:r>
            <a:r>
              <a:rPr lang="en-US" dirty="0"/>
              <a:t> = []</a:t>
            </a:r>
          </a:p>
          <a:p>
            <a:r>
              <a:rPr lang="en-US" dirty="0"/>
              <a:t>for (</a:t>
            </a:r>
            <a:r>
              <a:rPr lang="en-US" dirty="0" err="1"/>
              <a:t>var</a:t>
            </a:r>
            <a:r>
              <a:rPr lang="en-US" dirty="0"/>
              <a:t> </a:t>
            </a:r>
            <a:r>
              <a:rPr lang="en-US" dirty="0" err="1"/>
              <a:t>i</a:t>
            </a:r>
            <a:r>
              <a:rPr lang="en-US" dirty="0"/>
              <a:t>=0;i&lt;5;i++){</a:t>
            </a:r>
          </a:p>
          <a:p>
            <a:r>
              <a:rPr lang="en-US" dirty="0" err="1"/>
              <a:t>arr</a:t>
            </a:r>
            <a:r>
              <a:rPr lang="en-US" dirty="0"/>
              <a:t>[</a:t>
            </a:r>
            <a:r>
              <a:rPr lang="en-US" dirty="0" err="1"/>
              <a:t>i</a:t>
            </a:r>
            <a:r>
              <a:rPr lang="en-US" dirty="0"/>
              <a:t>] = </a:t>
            </a:r>
            <a:r>
              <a:rPr lang="en-US" dirty="0" err="1"/>
              <a:t>getNumber</a:t>
            </a:r>
            <a:r>
              <a:rPr lang="en-US" dirty="0"/>
              <a:t>(</a:t>
            </a:r>
            <a:r>
              <a:rPr lang="en-US" dirty="0" err="1"/>
              <a:t>i</a:t>
            </a:r>
            <a:r>
              <a:rPr lang="en-US" dirty="0"/>
              <a:t>);</a:t>
            </a:r>
          </a:p>
          <a:p>
            <a:r>
              <a:rPr lang="en-US" dirty="0"/>
              <a:t>}</a:t>
            </a:r>
          </a:p>
          <a:p>
            <a:r>
              <a:rPr lang="en-US" dirty="0"/>
              <a:t>return </a:t>
            </a:r>
            <a:r>
              <a:rPr lang="en-US" dirty="0" err="1"/>
              <a:t>arr</a:t>
            </a:r>
            <a:r>
              <a:rPr lang="en-US" dirty="0"/>
              <a:t>;</a:t>
            </a:r>
          </a:p>
          <a:p>
            <a:r>
              <a:rPr lang="en-US" dirty="0"/>
              <a:t>}</a:t>
            </a:r>
          </a:p>
          <a:p>
            <a:br>
              <a:rPr lang="en-US" dirty="0"/>
            </a:br>
            <a:r>
              <a:rPr lang="en-US" dirty="0"/>
              <a:t>let </a:t>
            </a:r>
            <a:r>
              <a:rPr lang="en-US" dirty="0" err="1"/>
              <a:t>callArr</a:t>
            </a:r>
            <a:r>
              <a:rPr lang="en-US" dirty="0"/>
              <a:t> = </a:t>
            </a:r>
            <a:r>
              <a:rPr lang="en-US" dirty="0" err="1"/>
              <a:t>countNumber</a:t>
            </a:r>
            <a:r>
              <a:rPr lang="en-US" dirty="0"/>
              <a:t>()</a:t>
            </a:r>
          </a:p>
          <a:p>
            <a:r>
              <a:rPr lang="en-US" dirty="0" err="1"/>
              <a:t>console.log</a:t>
            </a:r>
            <a:r>
              <a:rPr lang="en-US" dirty="0"/>
              <a:t>(</a:t>
            </a:r>
            <a:r>
              <a:rPr lang="en-US" dirty="0" err="1"/>
              <a:t>callArr</a:t>
            </a:r>
            <a:r>
              <a:rPr lang="en-US" dirty="0"/>
              <a:t>[0]())</a:t>
            </a:r>
          </a:p>
          <a:p>
            <a:r>
              <a:rPr lang="en-US" dirty="0" err="1"/>
              <a:t>console.log</a:t>
            </a:r>
            <a:r>
              <a:rPr lang="en-US" dirty="0"/>
              <a:t>(</a:t>
            </a:r>
            <a:r>
              <a:rPr lang="en-US" dirty="0" err="1"/>
              <a:t>callArr</a:t>
            </a:r>
            <a:r>
              <a:rPr lang="en-US" dirty="0"/>
              <a:t>[1]())</a:t>
            </a:r>
          </a:p>
          <a:p>
            <a:r>
              <a:rPr lang="en-US" dirty="0" err="1"/>
              <a:t>console.log</a:t>
            </a:r>
            <a:r>
              <a:rPr lang="en-US" dirty="0"/>
              <a:t>(</a:t>
            </a:r>
            <a:r>
              <a:rPr lang="en-US" dirty="0" err="1"/>
              <a:t>callArr</a:t>
            </a:r>
            <a:r>
              <a:rPr lang="en-US" dirty="0"/>
              <a:t>[2]())</a:t>
            </a:r>
          </a:p>
        </p:txBody>
      </p:sp>
      <p:sp>
        <p:nvSpPr>
          <p:cNvPr id="7" name="AutoShape 3">
            <a:extLst>
              <a:ext uri="{FF2B5EF4-FFF2-40B4-BE49-F238E27FC236}">
                <a16:creationId xmlns:a16="http://schemas.microsoft.com/office/drawing/2014/main" id="{234786F8-458D-0D41-BD69-AE4A940AF8B6}"/>
              </a:ext>
            </a:extLst>
          </p:cNvPr>
          <p:cNvSpPr>
            <a:spLocks noChangeArrowheads="1"/>
          </p:cNvSpPr>
          <p:nvPr/>
        </p:nvSpPr>
        <p:spPr bwMode="auto">
          <a:xfrm>
            <a:off x="183600" y="1708053"/>
            <a:ext cx="3524304" cy="3836194"/>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t>function </a:t>
            </a:r>
            <a:r>
              <a:rPr lang="en-US" dirty="0" err="1"/>
              <a:t>countNumber</a:t>
            </a:r>
            <a:r>
              <a:rPr lang="en-US" dirty="0"/>
              <a:t>()</a:t>
            </a:r>
          </a:p>
          <a:p>
            <a:r>
              <a:rPr lang="en-US" dirty="0"/>
              <a:t>{</a:t>
            </a:r>
          </a:p>
          <a:p>
            <a:r>
              <a:rPr lang="en-US" dirty="0" err="1"/>
              <a:t>var</a:t>
            </a:r>
            <a:r>
              <a:rPr lang="en-US" dirty="0"/>
              <a:t> </a:t>
            </a:r>
            <a:r>
              <a:rPr lang="en-US" dirty="0" err="1"/>
              <a:t>arr</a:t>
            </a:r>
            <a:r>
              <a:rPr lang="en-US" dirty="0"/>
              <a:t> = []</a:t>
            </a:r>
          </a:p>
          <a:p>
            <a:r>
              <a:rPr lang="en-US" dirty="0"/>
              <a:t>for (</a:t>
            </a:r>
            <a:r>
              <a:rPr lang="en-US" dirty="0" err="1"/>
              <a:t>var</a:t>
            </a:r>
            <a:r>
              <a:rPr lang="en-US" dirty="0"/>
              <a:t> </a:t>
            </a:r>
            <a:r>
              <a:rPr lang="en-US" dirty="0" err="1"/>
              <a:t>i</a:t>
            </a:r>
            <a:r>
              <a:rPr lang="en-US" dirty="0"/>
              <a:t>=0;i&lt;5;i++){</a:t>
            </a:r>
          </a:p>
          <a:p>
            <a:r>
              <a:rPr lang="en-US" dirty="0" err="1"/>
              <a:t>arr</a:t>
            </a:r>
            <a:r>
              <a:rPr lang="en-US" dirty="0"/>
              <a:t>[</a:t>
            </a:r>
            <a:r>
              <a:rPr lang="en-US" dirty="0" err="1"/>
              <a:t>i</a:t>
            </a:r>
            <a:r>
              <a:rPr lang="en-US" dirty="0"/>
              <a:t>] = function(){return </a:t>
            </a:r>
            <a:r>
              <a:rPr lang="en-US" dirty="0" err="1"/>
              <a:t>i</a:t>
            </a:r>
            <a:r>
              <a:rPr lang="en-US" dirty="0"/>
              <a:t>;}</a:t>
            </a:r>
          </a:p>
          <a:p>
            <a:r>
              <a:rPr lang="en-US" dirty="0"/>
              <a:t>}</a:t>
            </a:r>
          </a:p>
          <a:p>
            <a:r>
              <a:rPr lang="en-US" dirty="0"/>
              <a:t>return </a:t>
            </a:r>
            <a:r>
              <a:rPr lang="en-US" dirty="0" err="1"/>
              <a:t>arr</a:t>
            </a:r>
            <a:r>
              <a:rPr lang="en-US" dirty="0"/>
              <a:t>;</a:t>
            </a:r>
          </a:p>
          <a:p>
            <a:r>
              <a:rPr lang="en-US" dirty="0"/>
              <a:t>}</a:t>
            </a:r>
          </a:p>
          <a:p>
            <a:br>
              <a:rPr lang="en-US" dirty="0"/>
            </a:br>
            <a:r>
              <a:rPr lang="en-US" dirty="0"/>
              <a:t>let </a:t>
            </a:r>
            <a:r>
              <a:rPr lang="en-US" dirty="0" err="1"/>
              <a:t>callArr</a:t>
            </a:r>
            <a:r>
              <a:rPr lang="en-US" dirty="0"/>
              <a:t> = </a:t>
            </a:r>
            <a:r>
              <a:rPr lang="en-US" dirty="0" err="1"/>
              <a:t>countNumber</a:t>
            </a:r>
            <a:r>
              <a:rPr lang="en-US" dirty="0"/>
              <a:t>()</a:t>
            </a:r>
          </a:p>
          <a:p>
            <a:r>
              <a:rPr lang="en-US" dirty="0" err="1"/>
              <a:t>console.log</a:t>
            </a:r>
            <a:r>
              <a:rPr lang="en-US" dirty="0"/>
              <a:t>(</a:t>
            </a:r>
            <a:r>
              <a:rPr lang="en-US" dirty="0" err="1"/>
              <a:t>callArr</a:t>
            </a:r>
            <a:r>
              <a:rPr lang="en-US" dirty="0"/>
              <a:t>[0]())</a:t>
            </a:r>
          </a:p>
          <a:p>
            <a:r>
              <a:rPr lang="en-US" dirty="0" err="1"/>
              <a:t>console.log</a:t>
            </a:r>
            <a:r>
              <a:rPr lang="en-US" dirty="0"/>
              <a:t>(</a:t>
            </a:r>
            <a:r>
              <a:rPr lang="en-US" dirty="0" err="1"/>
              <a:t>callArr</a:t>
            </a:r>
            <a:r>
              <a:rPr lang="en-US" dirty="0"/>
              <a:t>[1]())</a:t>
            </a:r>
          </a:p>
          <a:p>
            <a:r>
              <a:rPr lang="en-US" dirty="0" err="1"/>
              <a:t>console.log</a:t>
            </a:r>
            <a:r>
              <a:rPr lang="en-US" dirty="0"/>
              <a:t>(</a:t>
            </a:r>
            <a:r>
              <a:rPr lang="en-US" dirty="0" err="1"/>
              <a:t>callArr</a:t>
            </a:r>
            <a:r>
              <a:rPr lang="en-US" dirty="0"/>
              <a:t>[2]())</a:t>
            </a:r>
          </a:p>
        </p:txBody>
      </p:sp>
    </p:spTree>
    <p:extLst>
      <p:ext uri="{BB962C8B-B14F-4D97-AF65-F5344CB8AC3E}">
        <p14:creationId xmlns:p14="http://schemas.microsoft.com/office/powerpoint/2010/main" val="250540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Function Closures Another Example</a:t>
            </a:r>
          </a:p>
        </p:txBody>
      </p:sp>
      <p:sp>
        <p:nvSpPr>
          <p:cNvPr id="4" name="AutoShape 3"/>
          <p:cNvSpPr>
            <a:spLocks noChangeArrowheads="1"/>
          </p:cNvSpPr>
          <p:nvPr/>
        </p:nvSpPr>
        <p:spPr bwMode="auto">
          <a:xfrm>
            <a:off x="4427984" y="1298359"/>
            <a:ext cx="4194315" cy="4655582"/>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err="1"/>
              <a:t>var</a:t>
            </a:r>
            <a:r>
              <a:rPr lang="en-IN" dirty="0"/>
              <a:t> </a:t>
            </a:r>
            <a:r>
              <a:rPr lang="en-IN" dirty="0" err="1"/>
              <a:t>countTimes</a:t>
            </a:r>
            <a:r>
              <a:rPr lang="en-IN" dirty="0"/>
              <a:t> = (()=&gt;</a:t>
            </a:r>
          </a:p>
          <a:p>
            <a:r>
              <a:rPr lang="en-IN" dirty="0"/>
              <a:t>{</a:t>
            </a:r>
          </a:p>
          <a:p>
            <a:r>
              <a:rPr lang="en-IN" dirty="0" err="1"/>
              <a:t>var</a:t>
            </a:r>
            <a:r>
              <a:rPr lang="en-IN" dirty="0"/>
              <a:t> c = 0;</a:t>
            </a:r>
          </a:p>
          <a:p>
            <a:r>
              <a:rPr lang="en-IN" dirty="0" err="1"/>
              <a:t>console.log</a:t>
            </a:r>
            <a:r>
              <a:rPr lang="en-IN" dirty="0"/>
              <a:t>('count times called')</a:t>
            </a:r>
          </a:p>
          <a:p>
            <a:r>
              <a:rPr lang="en-IN" dirty="0"/>
              <a:t>function update()</a:t>
            </a:r>
          </a:p>
          <a:p>
            <a:r>
              <a:rPr lang="en-IN" dirty="0"/>
              <a:t>{</a:t>
            </a:r>
          </a:p>
          <a:p>
            <a:r>
              <a:rPr lang="en-IN" dirty="0" err="1"/>
              <a:t>console.log</a:t>
            </a:r>
            <a:r>
              <a:rPr lang="en-IN" dirty="0"/>
              <a:t>('inner </a:t>
            </a:r>
            <a:r>
              <a:rPr lang="en-IN" dirty="0" err="1"/>
              <a:t>func</a:t>
            </a:r>
            <a:r>
              <a:rPr lang="en-IN" dirty="0"/>
              <a:t> called')</a:t>
            </a:r>
          </a:p>
          <a:p>
            <a:r>
              <a:rPr lang="en-IN" dirty="0" err="1"/>
              <a:t>c++</a:t>
            </a:r>
            <a:r>
              <a:rPr lang="en-IN" dirty="0"/>
              <a:t>;</a:t>
            </a:r>
          </a:p>
          <a:p>
            <a:r>
              <a:rPr lang="en-IN" dirty="0" err="1"/>
              <a:t>var</a:t>
            </a:r>
            <a:r>
              <a:rPr lang="en-IN" dirty="0"/>
              <a:t> </a:t>
            </a:r>
            <a:r>
              <a:rPr lang="en-IN" dirty="0" err="1"/>
              <a:t>ele</a:t>
            </a:r>
            <a:r>
              <a:rPr lang="en-IN" dirty="0"/>
              <a:t> = </a:t>
            </a:r>
            <a:r>
              <a:rPr lang="en-IN" dirty="0" err="1"/>
              <a:t>document.getElementById</a:t>
            </a:r>
            <a:r>
              <a:rPr lang="en-IN" dirty="0"/>
              <a:t>('count');</a:t>
            </a:r>
          </a:p>
          <a:p>
            <a:r>
              <a:rPr lang="en-IN" dirty="0" err="1"/>
              <a:t>ele.innerText</a:t>
            </a:r>
            <a:r>
              <a:rPr lang="en-IN" dirty="0"/>
              <a:t>='You have clicked the button '+c+' times!!';</a:t>
            </a:r>
          </a:p>
          <a:p>
            <a:r>
              <a:rPr lang="en-IN" dirty="0"/>
              <a:t>}</a:t>
            </a:r>
          </a:p>
          <a:p>
            <a:r>
              <a:rPr lang="en-IN" dirty="0"/>
              <a:t>return update;</a:t>
            </a:r>
          </a:p>
          <a:p>
            <a:r>
              <a:rPr lang="en-IN" dirty="0"/>
              <a:t>})();</a:t>
            </a:r>
          </a:p>
          <a:p>
            <a:r>
              <a:rPr lang="en-IN" dirty="0" err="1"/>
              <a:t>console.log</a:t>
            </a:r>
            <a:r>
              <a:rPr lang="en-IN" dirty="0"/>
              <a:t>(</a:t>
            </a:r>
            <a:r>
              <a:rPr lang="en-IN" dirty="0" err="1"/>
              <a:t>countTimes</a:t>
            </a:r>
            <a:r>
              <a:rPr lang="en-IN" dirty="0"/>
              <a:t>)</a:t>
            </a:r>
          </a:p>
        </p:txBody>
      </p:sp>
      <p:sp>
        <p:nvSpPr>
          <p:cNvPr id="7" name="AutoShape 3">
            <a:extLst>
              <a:ext uri="{FF2B5EF4-FFF2-40B4-BE49-F238E27FC236}">
                <a16:creationId xmlns:a16="http://schemas.microsoft.com/office/drawing/2014/main" id="{234786F8-458D-0D41-BD69-AE4A940AF8B6}"/>
              </a:ext>
            </a:extLst>
          </p:cNvPr>
          <p:cNvSpPr>
            <a:spLocks noChangeArrowheads="1"/>
          </p:cNvSpPr>
          <p:nvPr/>
        </p:nvSpPr>
        <p:spPr bwMode="auto">
          <a:xfrm>
            <a:off x="183600" y="2858911"/>
            <a:ext cx="3524304" cy="1534478"/>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&lt;div id='count'&gt;You have clicked the button 0 times!!&lt;/div&gt;</a:t>
            </a:r>
          </a:p>
          <a:p>
            <a:r>
              <a:rPr lang="en-IN" dirty="0"/>
              <a:t>&lt;button onclick='</a:t>
            </a:r>
            <a:r>
              <a:rPr lang="en-IN" dirty="0" err="1"/>
              <a:t>countTimes</a:t>
            </a:r>
            <a:r>
              <a:rPr lang="en-IN" dirty="0"/>
              <a:t>()'&gt;Click me&lt;/button&gt;</a:t>
            </a:r>
          </a:p>
        </p:txBody>
      </p:sp>
    </p:spTree>
    <p:extLst>
      <p:ext uri="{BB962C8B-B14F-4D97-AF65-F5344CB8AC3E}">
        <p14:creationId xmlns:p14="http://schemas.microsoft.com/office/powerpoint/2010/main" val="94280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Function Return values</a:t>
            </a:r>
          </a:p>
        </p:txBody>
      </p:sp>
      <p:sp>
        <p:nvSpPr>
          <p:cNvPr id="4" name="AutoShape 3"/>
          <p:cNvSpPr>
            <a:spLocks noChangeArrowheads="1"/>
          </p:cNvSpPr>
          <p:nvPr/>
        </p:nvSpPr>
        <p:spPr bwMode="auto">
          <a:xfrm>
            <a:off x="813180" y="980572"/>
            <a:ext cx="7560840" cy="4699337"/>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fontAlgn="base"/>
            <a:r>
              <a:rPr lang="en-US" dirty="0"/>
              <a:t>Never return something on a new line without using parentheses. This is a JavaScript quirk and the result will be undefined. Try to always use parentheses when returning something on multiple lines.</a:t>
            </a:r>
          </a:p>
          <a:p>
            <a:r>
              <a:rPr lang="en-US" dirty="0"/>
              <a:t>function foo() </a:t>
            </a:r>
          </a:p>
          <a:p>
            <a:r>
              <a:rPr lang="en-US" dirty="0"/>
              <a:t>{	</a:t>
            </a:r>
          </a:p>
          <a:p>
            <a:r>
              <a:rPr lang="en-US" dirty="0"/>
              <a:t>	return </a:t>
            </a:r>
          </a:p>
          <a:p>
            <a:r>
              <a:rPr lang="en-US" dirty="0"/>
              <a:t>	1;</a:t>
            </a:r>
          </a:p>
          <a:p>
            <a:r>
              <a:rPr lang="en-US" dirty="0"/>
              <a:t> } </a:t>
            </a:r>
          </a:p>
          <a:p>
            <a:r>
              <a:rPr lang="en-US" dirty="0"/>
              <a:t>function boo() </a:t>
            </a:r>
          </a:p>
          <a:p>
            <a:r>
              <a:rPr lang="en-US" dirty="0"/>
              <a:t>{ </a:t>
            </a:r>
          </a:p>
          <a:p>
            <a:r>
              <a:rPr lang="en-US" dirty="0"/>
              <a:t>	return ( </a:t>
            </a:r>
          </a:p>
          <a:p>
            <a:r>
              <a:rPr lang="en-US" dirty="0"/>
              <a:t>		1 </a:t>
            </a:r>
          </a:p>
          <a:p>
            <a:r>
              <a:rPr lang="en-US" dirty="0"/>
              <a:t>	);</a:t>
            </a:r>
          </a:p>
          <a:p>
            <a:r>
              <a:rPr lang="en-US" dirty="0"/>
              <a:t> } </a:t>
            </a:r>
          </a:p>
          <a:p>
            <a:r>
              <a:rPr lang="en-US" dirty="0"/>
              <a:t>foo(); --&gt; undefined </a:t>
            </a:r>
          </a:p>
          <a:p>
            <a:r>
              <a:rPr lang="en-US" dirty="0"/>
              <a:t>boo(); --&gt; 1</a:t>
            </a:r>
            <a:endParaRPr lang="en-IN" dirty="0"/>
          </a:p>
        </p:txBody>
      </p:sp>
    </p:spTree>
    <p:extLst>
      <p:ext uri="{BB962C8B-B14F-4D97-AF65-F5344CB8AC3E}">
        <p14:creationId xmlns:p14="http://schemas.microsoft.com/office/powerpoint/2010/main" val="108317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Properties</a:t>
            </a:r>
          </a:p>
          <a:p>
            <a:r>
              <a:rPr lang="en-IN" dirty="0"/>
              <a:t>Properties are the values associated with an object.</a:t>
            </a:r>
          </a:p>
          <a:p>
            <a:r>
              <a:rPr lang="en-IN" dirty="0"/>
              <a:t>In the following example we are using the length property of the String object to return the number of characters in a string:</a:t>
            </a:r>
          </a:p>
          <a:p>
            <a:endParaRPr lang="en-IN" dirty="0"/>
          </a:p>
          <a:p>
            <a:endParaRPr lang="en-IN" dirty="0"/>
          </a:p>
          <a:p>
            <a:endParaRPr lang="en-IN" dirty="0"/>
          </a:p>
          <a:p>
            <a:endParaRPr lang="en-IN" dirty="0"/>
          </a:p>
          <a:p>
            <a:r>
              <a:rPr lang="en-IN" b="1" dirty="0"/>
              <a:t>Methods</a:t>
            </a:r>
          </a:p>
          <a:p>
            <a:r>
              <a:rPr lang="en-IN" dirty="0"/>
              <a:t>Methods are the actions that can be performed on objects.</a:t>
            </a:r>
          </a:p>
          <a:p>
            <a:r>
              <a:rPr lang="en-IN" dirty="0"/>
              <a:t>In the following example we are using the </a:t>
            </a:r>
            <a:r>
              <a:rPr lang="en-IN" dirty="0" err="1"/>
              <a:t>toUpperCase</a:t>
            </a:r>
            <a:r>
              <a:rPr lang="en-IN" dirty="0"/>
              <a:t>() method of the String object to display a text in uppercase letters:</a:t>
            </a:r>
          </a:p>
          <a:p>
            <a:endParaRPr lang="en-IN" dirty="0"/>
          </a:p>
          <a:p>
            <a:endParaRPr lang="en-IN" dirty="0"/>
          </a:p>
        </p:txBody>
      </p:sp>
      <p:sp>
        <p:nvSpPr>
          <p:cNvPr id="3" name="Title 2"/>
          <p:cNvSpPr>
            <a:spLocks noGrp="1"/>
          </p:cNvSpPr>
          <p:nvPr>
            <p:ph type="title"/>
          </p:nvPr>
        </p:nvSpPr>
        <p:spPr/>
        <p:txBody>
          <a:bodyPr/>
          <a:lstStyle/>
          <a:p>
            <a:r>
              <a:rPr lang="en-IN" dirty="0"/>
              <a:t>JavaScript Properties/Methods</a:t>
            </a:r>
          </a:p>
        </p:txBody>
      </p:sp>
      <p:sp>
        <p:nvSpPr>
          <p:cNvPr id="5" name="AutoShape 3"/>
          <p:cNvSpPr>
            <a:spLocks noChangeArrowheads="1"/>
          </p:cNvSpPr>
          <p:nvPr/>
        </p:nvSpPr>
        <p:spPr bwMode="auto">
          <a:xfrm>
            <a:off x="548377" y="2276872"/>
            <a:ext cx="7407999" cy="1246763"/>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&lt;script type="text/</a:t>
            </a:r>
            <a:r>
              <a:rPr lang="en-IN" dirty="0" err="1"/>
              <a:t>javascript</a:t>
            </a:r>
            <a:r>
              <a:rPr lang="en-IN" dirty="0"/>
              <a:t>"&gt;</a:t>
            </a:r>
            <a:br>
              <a:rPr lang="en-IN" dirty="0"/>
            </a:br>
            <a:r>
              <a:rPr lang="en-IN" dirty="0" err="1"/>
              <a:t>var</a:t>
            </a:r>
            <a:r>
              <a:rPr lang="en-IN" dirty="0"/>
              <a:t> txt="Hello World!";</a:t>
            </a:r>
            <a:br>
              <a:rPr lang="en-IN" dirty="0"/>
            </a:br>
            <a:r>
              <a:rPr lang="en-IN" dirty="0" err="1"/>
              <a:t>document.write</a:t>
            </a:r>
            <a:r>
              <a:rPr lang="en-IN" dirty="0"/>
              <a:t>(</a:t>
            </a:r>
            <a:r>
              <a:rPr lang="en-IN" dirty="0" err="1"/>
              <a:t>txt.length</a:t>
            </a:r>
            <a:r>
              <a:rPr lang="en-IN" dirty="0"/>
              <a:t>);</a:t>
            </a:r>
            <a:br>
              <a:rPr lang="en-IN" dirty="0"/>
            </a:br>
            <a:r>
              <a:rPr lang="en-IN" dirty="0"/>
              <a:t>&lt; /script&gt;</a:t>
            </a:r>
          </a:p>
        </p:txBody>
      </p:sp>
      <p:sp>
        <p:nvSpPr>
          <p:cNvPr id="6" name="AutoShape 3"/>
          <p:cNvSpPr>
            <a:spLocks noChangeArrowheads="1"/>
          </p:cNvSpPr>
          <p:nvPr/>
        </p:nvSpPr>
        <p:spPr bwMode="auto">
          <a:xfrm>
            <a:off x="498576" y="4797152"/>
            <a:ext cx="7407999" cy="1246763"/>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&lt;script type="text/</a:t>
            </a:r>
            <a:r>
              <a:rPr lang="en-IN" dirty="0" err="1"/>
              <a:t>javascript</a:t>
            </a:r>
            <a:r>
              <a:rPr lang="en-IN" dirty="0"/>
              <a:t>"&gt;</a:t>
            </a:r>
            <a:br>
              <a:rPr lang="en-IN" dirty="0"/>
            </a:br>
            <a:r>
              <a:rPr lang="en-IN" dirty="0" err="1"/>
              <a:t>var</a:t>
            </a:r>
            <a:r>
              <a:rPr lang="en-IN" dirty="0"/>
              <a:t> </a:t>
            </a:r>
            <a:r>
              <a:rPr lang="en-IN" dirty="0" err="1"/>
              <a:t>str</a:t>
            </a:r>
            <a:r>
              <a:rPr lang="en-IN" dirty="0"/>
              <a:t>="Hello world!";</a:t>
            </a:r>
            <a:br>
              <a:rPr lang="en-IN" dirty="0"/>
            </a:br>
            <a:r>
              <a:rPr lang="en-IN" dirty="0" err="1"/>
              <a:t>document.write</a:t>
            </a:r>
            <a:r>
              <a:rPr lang="en-IN" dirty="0"/>
              <a:t>(</a:t>
            </a:r>
            <a:r>
              <a:rPr lang="en-IN" dirty="0" err="1"/>
              <a:t>str.toUpperCase</a:t>
            </a:r>
            <a:r>
              <a:rPr lang="en-IN" dirty="0"/>
              <a:t>());</a:t>
            </a:r>
            <a:br>
              <a:rPr lang="en-IN" dirty="0"/>
            </a:br>
            <a:r>
              <a:rPr lang="en-IN" dirty="0"/>
              <a:t>&lt; /script&gt;</a:t>
            </a:r>
          </a:p>
        </p:txBody>
      </p:sp>
    </p:spTree>
    <p:extLst>
      <p:ext uri="{BB962C8B-B14F-4D97-AF65-F5344CB8AC3E}">
        <p14:creationId xmlns:p14="http://schemas.microsoft.com/office/powerpoint/2010/main" val="270468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JavaScript is an Object Based Programming language.</a:t>
            </a:r>
          </a:p>
          <a:p>
            <a:r>
              <a:rPr lang="en-IN" dirty="0"/>
              <a:t>JavaScript is an Object Based Programming language, and allows you to define your own objects and make your own variable types.</a:t>
            </a:r>
          </a:p>
          <a:p>
            <a:r>
              <a:rPr lang="en-IN" dirty="0"/>
              <a:t>However, creating your own objects will be explained later, in the Advanced JavaScript section. We will start by looking at the built-in JavaScript objects, and how they are used. The next pages will explain each built-in JavaScript object in detail.</a:t>
            </a:r>
          </a:p>
          <a:p>
            <a:r>
              <a:rPr lang="en-IN" dirty="0"/>
              <a:t>Note that an object is just a special kind of data. An object has properties and methods.</a:t>
            </a:r>
          </a:p>
          <a:p>
            <a:endParaRPr lang="en-IN" dirty="0"/>
          </a:p>
        </p:txBody>
      </p:sp>
      <p:sp>
        <p:nvSpPr>
          <p:cNvPr id="3" name="Title 2"/>
          <p:cNvSpPr>
            <a:spLocks noGrp="1"/>
          </p:cNvSpPr>
          <p:nvPr>
            <p:ph type="title"/>
          </p:nvPr>
        </p:nvSpPr>
        <p:spPr/>
        <p:txBody>
          <a:bodyPr/>
          <a:lstStyle/>
          <a:p>
            <a:r>
              <a:rPr lang="en-IN" dirty="0"/>
              <a:t>JavaScript Objects Introduction</a:t>
            </a:r>
          </a:p>
        </p:txBody>
      </p:sp>
    </p:spTree>
    <p:extLst>
      <p:ext uri="{BB962C8B-B14F-4D97-AF65-F5344CB8AC3E}">
        <p14:creationId xmlns:p14="http://schemas.microsoft.com/office/powerpoint/2010/main" val="96567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JavaScript has predefined objects and uses standard browser objects. Some of them has listed below</a:t>
            </a:r>
          </a:p>
          <a:p>
            <a:pPr lvl="1"/>
            <a:r>
              <a:rPr lang="en-US" dirty="0"/>
              <a:t>Date</a:t>
            </a:r>
          </a:p>
          <a:p>
            <a:pPr lvl="1"/>
            <a:r>
              <a:rPr lang="en-US" dirty="0"/>
              <a:t>Boolean</a:t>
            </a:r>
          </a:p>
          <a:p>
            <a:pPr lvl="1"/>
            <a:r>
              <a:rPr lang="en-US" dirty="0"/>
              <a:t>Math</a:t>
            </a:r>
          </a:p>
          <a:p>
            <a:pPr lvl="1"/>
            <a:r>
              <a:rPr lang="en-US" dirty="0"/>
              <a:t>String</a:t>
            </a:r>
          </a:p>
          <a:p>
            <a:pPr lvl="1"/>
            <a:endParaRPr lang="en-US" dirty="0"/>
          </a:p>
        </p:txBody>
      </p:sp>
      <p:sp>
        <p:nvSpPr>
          <p:cNvPr id="3" name="Title 2"/>
          <p:cNvSpPr>
            <a:spLocks noGrp="1"/>
          </p:cNvSpPr>
          <p:nvPr>
            <p:ph type="title"/>
          </p:nvPr>
        </p:nvSpPr>
        <p:spPr/>
        <p:txBody>
          <a:bodyPr/>
          <a:lstStyle/>
          <a:p>
            <a:r>
              <a:rPr lang="en-US" dirty="0"/>
              <a:t>JavaScript Predefined Functions	</a:t>
            </a:r>
          </a:p>
        </p:txBody>
      </p:sp>
    </p:spTree>
    <p:extLst>
      <p:ext uri="{BB962C8B-B14F-4D97-AF65-F5344CB8AC3E}">
        <p14:creationId xmlns:p14="http://schemas.microsoft.com/office/powerpoint/2010/main" val="20644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Create a Date Object</a:t>
            </a:r>
          </a:p>
          <a:p>
            <a:r>
              <a:rPr lang="en-IN" dirty="0"/>
              <a:t>The Date object is used to work with dates and times. </a:t>
            </a:r>
          </a:p>
          <a:p>
            <a:r>
              <a:rPr lang="en-IN" dirty="0"/>
              <a:t>Date objects are created with the Date() constructor.</a:t>
            </a:r>
          </a:p>
          <a:p>
            <a:r>
              <a:rPr lang="en-IN" dirty="0"/>
              <a:t>There are four ways of instantiating a date:</a:t>
            </a:r>
          </a:p>
          <a:p>
            <a:endParaRPr lang="en-IN" dirty="0"/>
          </a:p>
          <a:p>
            <a:endParaRPr lang="en-IN" dirty="0"/>
          </a:p>
          <a:p>
            <a:endParaRPr lang="en-IN" dirty="0"/>
          </a:p>
          <a:p>
            <a:endParaRPr lang="en-IN" dirty="0"/>
          </a:p>
          <a:p>
            <a:r>
              <a:rPr lang="en-IN" dirty="0"/>
              <a:t>Some examples of instantiating a date:</a:t>
            </a:r>
          </a:p>
          <a:p>
            <a:endParaRPr lang="en-IN" dirty="0"/>
          </a:p>
        </p:txBody>
      </p:sp>
      <p:sp>
        <p:nvSpPr>
          <p:cNvPr id="3" name="Title 2"/>
          <p:cNvSpPr>
            <a:spLocks noGrp="1"/>
          </p:cNvSpPr>
          <p:nvPr>
            <p:ph type="title"/>
          </p:nvPr>
        </p:nvSpPr>
        <p:spPr/>
        <p:txBody>
          <a:bodyPr/>
          <a:lstStyle/>
          <a:p>
            <a:r>
              <a:rPr lang="en-IN" dirty="0"/>
              <a:t>JavaScript Date Functions</a:t>
            </a:r>
          </a:p>
        </p:txBody>
      </p:sp>
      <p:sp>
        <p:nvSpPr>
          <p:cNvPr id="5" name="AutoShape 3"/>
          <p:cNvSpPr>
            <a:spLocks noChangeArrowheads="1"/>
          </p:cNvSpPr>
          <p:nvPr/>
        </p:nvSpPr>
        <p:spPr bwMode="auto">
          <a:xfrm>
            <a:off x="375521" y="2420729"/>
            <a:ext cx="7407999" cy="959048"/>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new Date() // current date and time</a:t>
            </a:r>
            <a:br>
              <a:rPr lang="en-IN" dirty="0"/>
            </a:br>
            <a:r>
              <a:rPr lang="en-IN" dirty="0"/>
              <a:t>new Date(</a:t>
            </a:r>
            <a:r>
              <a:rPr lang="en-IN" dirty="0" err="1"/>
              <a:t>dateString</a:t>
            </a:r>
            <a:r>
              <a:rPr lang="en-IN" dirty="0"/>
              <a:t>)</a:t>
            </a:r>
            <a:br>
              <a:rPr lang="en-IN" dirty="0"/>
            </a:br>
            <a:r>
              <a:rPr lang="en-IN" dirty="0"/>
              <a:t>new Date(year, month, day, hours, minutes, seconds, milliseconds)</a:t>
            </a:r>
          </a:p>
        </p:txBody>
      </p:sp>
      <p:sp>
        <p:nvSpPr>
          <p:cNvPr id="6" name="AutoShape 3"/>
          <p:cNvSpPr>
            <a:spLocks noChangeArrowheads="1"/>
          </p:cNvSpPr>
          <p:nvPr/>
        </p:nvSpPr>
        <p:spPr bwMode="auto">
          <a:xfrm>
            <a:off x="363418" y="3861048"/>
            <a:ext cx="7407999" cy="1246763"/>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err="1"/>
              <a:t>var</a:t>
            </a:r>
            <a:r>
              <a:rPr lang="en-IN" dirty="0"/>
              <a:t> today = new Date()</a:t>
            </a:r>
            <a:br>
              <a:rPr lang="en-IN" dirty="0"/>
            </a:br>
            <a:r>
              <a:rPr lang="en-IN" dirty="0" err="1"/>
              <a:t>var</a:t>
            </a:r>
            <a:r>
              <a:rPr lang="en-IN" dirty="0"/>
              <a:t> d1 = new Date("October 13, 2014 11:13:00")</a:t>
            </a:r>
            <a:br>
              <a:rPr lang="en-IN" dirty="0"/>
            </a:br>
            <a:r>
              <a:rPr lang="en-IN" dirty="0" err="1"/>
              <a:t>var</a:t>
            </a:r>
            <a:r>
              <a:rPr lang="en-IN" dirty="0"/>
              <a:t> d2 = new Date(79,5,24)</a:t>
            </a:r>
            <a:br>
              <a:rPr lang="en-IN" dirty="0"/>
            </a:br>
            <a:r>
              <a:rPr lang="en-IN" dirty="0" err="1"/>
              <a:t>var</a:t>
            </a:r>
            <a:r>
              <a:rPr lang="en-IN" dirty="0"/>
              <a:t> d3 = new Date(79,5,24,11,33,0)</a:t>
            </a:r>
          </a:p>
        </p:txBody>
      </p:sp>
    </p:spTree>
    <p:extLst>
      <p:ext uri="{BB962C8B-B14F-4D97-AF65-F5344CB8AC3E}">
        <p14:creationId xmlns:p14="http://schemas.microsoft.com/office/powerpoint/2010/main" val="350874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Set Dates</a:t>
            </a:r>
          </a:p>
          <a:p>
            <a:r>
              <a:rPr lang="en-IN" dirty="0"/>
              <a:t>We can easily manipulate the date by using the methods available for the Date object.</a:t>
            </a:r>
          </a:p>
          <a:p>
            <a:r>
              <a:rPr lang="en-IN" dirty="0"/>
              <a:t>In the example below we set a Date object to a specific date (14th January 2010):</a:t>
            </a:r>
          </a:p>
          <a:p>
            <a:endParaRPr lang="en-IN" dirty="0"/>
          </a:p>
          <a:p>
            <a:endParaRPr lang="en-IN" dirty="0"/>
          </a:p>
          <a:p>
            <a:endParaRPr lang="en-IN" dirty="0"/>
          </a:p>
          <a:p>
            <a:endParaRPr lang="en-IN" dirty="0"/>
          </a:p>
          <a:p>
            <a:endParaRPr lang="en-IN" dirty="0"/>
          </a:p>
          <a:p>
            <a:endParaRPr lang="en-IN" dirty="0"/>
          </a:p>
          <a:p>
            <a:r>
              <a:rPr lang="en-IN" b="1" dirty="0"/>
              <a:t>Compare Two Dates</a:t>
            </a:r>
          </a:p>
          <a:p>
            <a:r>
              <a:rPr lang="en-IN" dirty="0"/>
              <a:t>The Date object is also used to compare two dates.</a:t>
            </a:r>
          </a:p>
          <a:p>
            <a:r>
              <a:rPr lang="en-IN" dirty="0"/>
              <a:t>The following example compares today's date with the 14th January 2100:</a:t>
            </a:r>
          </a:p>
          <a:p>
            <a:endParaRPr lang="en-IN" dirty="0"/>
          </a:p>
          <a:p>
            <a:endParaRPr lang="en-IN" dirty="0"/>
          </a:p>
          <a:p>
            <a:endParaRPr lang="en-IN" dirty="0"/>
          </a:p>
          <a:p>
            <a:endParaRPr lang="en-IN" dirty="0"/>
          </a:p>
          <a:p>
            <a:pPr marL="0" indent="0">
              <a:buNone/>
            </a:pPr>
            <a:endParaRPr lang="en-IN" dirty="0"/>
          </a:p>
        </p:txBody>
      </p:sp>
      <p:sp>
        <p:nvSpPr>
          <p:cNvPr id="3" name="Title 2"/>
          <p:cNvSpPr>
            <a:spLocks noGrp="1"/>
          </p:cNvSpPr>
          <p:nvPr>
            <p:ph type="title"/>
          </p:nvPr>
        </p:nvSpPr>
        <p:spPr/>
        <p:txBody>
          <a:bodyPr/>
          <a:lstStyle/>
          <a:p>
            <a:r>
              <a:rPr lang="en-IN" dirty="0"/>
              <a:t>JavaScript Date Functions</a:t>
            </a:r>
          </a:p>
        </p:txBody>
      </p:sp>
      <p:sp>
        <p:nvSpPr>
          <p:cNvPr id="5" name="AutoShape 3"/>
          <p:cNvSpPr>
            <a:spLocks noChangeArrowheads="1"/>
          </p:cNvSpPr>
          <p:nvPr/>
        </p:nvSpPr>
        <p:spPr bwMode="auto">
          <a:xfrm>
            <a:off x="611560" y="2028080"/>
            <a:ext cx="7407999" cy="1822192"/>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err="1"/>
              <a:t>var</a:t>
            </a:r>
            <a:r>
              <a:rPr lang="en-IN" dirty="0"/>
              <a:t> </a:t>
            </a:r>
            <a:r>
              <a:rPr lang="en-IN" dirty="0" err="1"/>
              <a:t>myDate</a:t>
            </a:r>
            <a:r>
              <a:rPr lang="en-IN" dirty="0"/>
              <a:t>=new Date();</a:t>
            </a:r>
            <a:br>
              <a:rPr lang="en-IN" dirty="0"/>
            </a:br>
            <a:r>
              <a:rPr lang="en-IN" dirty="0" err="1"/>
              <a:t>myDate.setFullYear</a:t>
            </a:r>
            <a:r>
              <a:rPr lang="en-IN" dirty="0"/>
              <a:t>(2010,0,14);</a:t>
            </a:r>
          </a:p>
          <a:p>
            <a:endParaRPr lang="en-IN" dirty="0"/>
          </a:p>
          <a:p>
            <a:r>
              <a:rPr lang="en-IN" dirty="0"/>
              <a:t>//we set a Date object to be 5 days into the future:</a:t>
            </a:r>
          </a:p>
          <a:p>
            <a:r>
              <a:rPr lang="en-IN" dirty="0" err="1"/>
              <a:t>var</a:t>
            </a:r>
            <a:r>
              <a:rPr lang="en-IN" dirty="0"/>
              <a:t> </a:t>
            </a:r>
            <a:r>
              <a:rPr lang="en-IN" dirty="0" err="1"/>
              <a:t>myDate</a:t>
            </a:r>
            <a:r>
              <a:rPr lang="en-IN" dirty="0"/>
              <a:t>=new Date();</a:t>
            </a:r>
            <a:br>
              <a:rPr lang="en-IN" dirty="0"/>
            </a:br>
            <a:r>
              <a:rPr lang="en-IN" dirty="0" err="1"/>
              <a:t>myDate.setDate</a:t>
            </a:r>
            <a:r>
              <a:rPr lang="en-IN" dirty="0"/>
              <a:t>(</a:t>
            </a:r>
            <a:r>
              <a:rPr lang="en-IN" dirty="0" err="1"/>
              <a:t>myDate.getDate</a:t>
            </a:r>
            <a:r>
              <a:rPr lang="en-IN" dirty="0"/>
              <a:t>()+5);</a:t>
            </a:r>
          </a:p>
        </p:txBody>
      </p:sp>
      <p:sp>
        <p:nvSpPr>
          <p:cNvPr id="6" name="AutoShape 3"/>
          <p:cNvSpPr>
            <a:spLocks noChangeArrowheads="1"/>
          </p:cNvSpPr>
          <p:nvPr/>
        </p:nvSpPr>
        <p:spPr bwMode="auto">
          <a:xfrm>
            <a:off x="611560" y="4923665"/>
            <a:ext cx="7407999" cy="1534478"/>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err="1"/>
              <a:t>var</a:t>
            </a:r>
            <a:r>
              <a:rPr lang="en-IN" dirty="0"/>
              <a:t> x=new Date(); </a:t>
            </a:r>
            <a:r>
              <a:rPr lang="en-IN" dirty="0" err="1"/>
              <a:t>x.setFullYear</a:t>
            </a:r>
            <a:r>
              <a:rPr lang="en-IN" dirty="0"/>
              <a:t>(2100,0,14); </a:t>
            </a:r>
            <a:r>
              <a:rPr lang="en-IN" dirty="0" err="1"/>
              <a:t>var</a:t>
            </a:r>
            <a:r>
              <a:rPr lang="en-IN" dirty="0"/>
              <a:t> today = new Date();</a:t>
            </a:r>
            <a:br>
              <a:rPr lang="en-IN" dirty="0"/>
            </a:br>
            <a:r>
              <a:rPr lang="en-IN" dirty="0"/>
              <a:t>if (x&gt;today)</a:t>
            </a:r>
            <a:br>
              <a:rPr lang="en-IN" dirty="0"/>
            </a:br>
            <a:r>
              <a:rPr lang="en-IN" dirty="0"/>
              <a:t>{ alert("Today is before 14th January 2100"); }</a:t>
            </a:r>
            <a:br>
              <a:rPr lang="en-IN" dirty="0"/>
            </a:br>
            <a:r>
              <a:rPr lang="en-IN" dirty="0"/>
              <a:t>else</a:t>
            </a:r>
            <a:br>
              <a:rPr lang="en-IN" dirty="0"/>
            </a:br>
            <a:r>
              <a:rPr lang="en-IN" dirty="0"/>
              <a:t>{ alert("Today is after 14th January 2100"); }</a:t>
            </a:r>
          </a:p>
        </p:txBody>
      </p:sp>
    </p:spTree>
    <p:extLst>
      <p:ext uri="{BB962C8B-B14F-4D97-AF65-F5344CB8AC3E}">
        <p14:creationId xmlns:p14="http://schemas.microsoft.com/office/powerpoint/2010/main" val="424741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Create a Boolean Object</a:t>
            </a:r>
          </a:p>
          <a:p>
            <a:r>
              <a:rPr lang="en-IN" dirty="0"/>
              <a:t>The Boolean object represents two values: "true" or "false".</a:t>
            </a:r>
          </a:p>
          <a:p>
            <a:r>
              <a:rPr lang="en-IN" dirty="0"/>
              <a:t>The following code creates a Boolean object called </a:t>
            </a:r>
            <a:r>
              <a:rPr lang="en-IN" dirty="0" err="1"/>
              <a:t>myBoolean</a:t>
            </a:r>
            <a:r>
              <a:rPr lang="en-IN" dirty="0"/>
              <a:t>:</a:t>
            </a:r>
          </a:p>
          <a:p>
            <a:endParaRPr lang="en-IN" dirty="0"/>
          </a:p>
          <a:p>
            <a:endParaRPr lang="en-IN" dirty="0"/>
          </a:p>
          <a:p>
            <a:r>
              <a:rPr lang="en-IN" dirty="0"/>
              <a:t>If the Boolean object has no initial value, or if the passed value is one of the following:</a:t>
            </a:r>
          </a:p>
          <a:p>
            <a:pPr lvl="1"/>
            <a:r>
              <a:rPr lang="en-IN" dirty="0"/>
              <a:t>0</a:t>
            </a:r>
          </a:p>
          <a:p>
            <a:pPr lvl="1"/>
            <a:r>
              <a:rPr lang="en-IN" dirty="0"/>
              <a:t>-0</a:t>
            </a:r>
          </a:p>
          <a:p>
            <a:pPr lvl="1"/>
            <a:r>
              <a:rPr lang="en-IN" dirty="0"/>
              <a:t>null</a:t>
            </a:r>
          </a:p>
          <a:p>
            <a:pPr lvl="1"/>
            <a:r>
              <a:rPr lang="en-IN" dirty="0"/>
              <a:t>""</a:t>
            </a:r>
          </a:p>
          <a:p>
            <a:pPr lvl="1"/>
            <a:r>
              <a:rPr lang="en-IN" dirty="0"/>
              <a:t>false</a:t>
            </a:r>
          </a:p>
          <a:p>
            <a:pPr lvl="1"/>
            <a:r>
              <a:rPr lang="en-IN" dirty="0"/>
              <a:t>undefined</a:t>
            </a:r>
          </a:p>
          <a:p>
            <a:pPr lvl="1"/>
            <a:r>
              <a:rPr lang="en-IN" dirty="0" err="1"/>
              <a:t>NaN</a:t>
            </a:r>
            <a:r>
              <a:rPr lang="en-IN" dirty="0"/>
              <a:t> </a:t>
            </a:r>
          </a:p>
          <a:p>
            <a:r>
              <a:rPr lang="en-IN" dirty="0"/>
              <a:t>the object is set to false. </a:t>
            </a:r>
          </a:p>
          <a:p>
            <a:r>
              <a:rPr lang="en-IN" dirty="0"/>
              <a:t>For any other value it is set to true (even with the string "false")!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
        <p:nvSpPr>
          <p:cNvPr id="3" name="Title 2"/>
          <p:cNvSpPr>
            <a:spLocks noGrp="1"/>
          </p:cNvSpPr>
          <p:nvPr>
            <p:ph type="title"/>
          </p:nvPr>
        </p:nvSpPr>
        <p:spPr/>
        <p:txBody>
          <a:bodyPr/>
          <a:lstStyle/>
          <a:p>
            <a:r>
              <a:rPr lang="en-IN" dirty="0"/>
              <a:t>JavaScript Boolean Object</a:t>
            </a:r>
          </a:p>
        </p:txBody>
      </p:sp>
      <p:sp>
        <p:nvSpPr>
          <p:cNvPr id="5" name="AutoShape 3"/>
          <p:cNvSpPr>
            <a:spLocks noChangeArrowheads="1"/>
          </p:cNvSpPr>
          <p:nvPr/>
        </p:nvSpPr>
        <p:spPr bwMode="auto">
          <a:xfrm>
            <a:off x="683568" y="1988840"/>
            <a:ext cx="7407999" cy="383619"/>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err="1"/>
              <a:t>var</a:t>
            </a:r>
            <a:r>
              <a:rPr lang="en-IN" dirty="0"/>
              <a:t> </a:t>
            </a:r>
            <a:r>
              <a:rPr lang="en-IN" dirty="0" err="1"/>
              <a:t>myBoolean</a:t>
            </a:r>
            <a:r>
              <a:rPr lang="en-IN" dirty="0"/>
              <a:t>=new Boolean();</a:t>
            </a:r>
          </a:p>
        </p:txBody>
      </p:sp>
    </p:spTree>
    <p:extLst>
      <p:ext uri="{BB962C8B-B14F-4D97-AF65-F5344CB8AC3E}">
        <p14:creationId xmlns:p14="http://schemas.microsoft.com/office/powerpoint/2010/main" val="1785247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JavaScript in HEAD</a:t>
            </a:r>
          </a:p>
        </p:txBody>
      </p:sp>
      <p:sp>
        <p:nvSpPr>
          <p:cNvPr id="10" name="AutoShape 3"/>
          <p:cNvSpPr>
            <a:spLocks noChangeArrowheads="1"/>
          </p:cNvSpPr>
          <p:nvPr/>
        </p:nvSpPr>
        <p:spPr bwMode="auto">
          <a:xfrm>
            <a:off x="365380" y="1916514"/>
            <a:ext cx="7776864" cy="2973050"/>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p>
          <a:p>
            <a:r>
              <a:rPr lang="en-IN" dirty="0"/>
              <a:t>     &lt;head&gt;</a:t>
            </a:r>
          </a:p>
          <a:p>
            <a:r>
              <a:rPr lang="en-IN" dirty="0"/>
              <a:t>          &lt;script type=“text/</a:t>
            </a:r>
            <a:r>
              <a:rPr lang="en-IN" dirty="0" err="1"/>
              <a:t>javascript</a:t>
            </a:r>
            <a:r>
              <a:rPr lang="en-IN" dirty="0"/>
              <a:t>”&gt;</a:t>
            </a:r>
          </a:p>
          <a:p>
            <a:r>
              <a:rPr lang="en-IN" dirty="0"/>
              <a:t>	</a:t>
            </a:r>
            <a:r>
              <a:rPr lang="en-IN" dirty="0" err="1"/>
              <a:t>document.write</a:t>
            </a:r>
            <a:r>
              <a:rPr lang="en-IN" dirty="0"/>
              <a:t>(”hello there!!”);</a:t>
            </a:r>
          </a:p>
          <a:p>
            <a:r>
              <a:rPr lang="en-IN" dirty="0"/>
              <a:t>	&lt;/script&gt;</a:t>
            </a:r>
          </a:p>
          <a:p>
            <a:r>
              <a:rPr lang="en-IN" dirty="0"/>
              <a:t>     &lt;/head&gt;</a:t>
            </a:r>
          </a:p>
          <a:p>
            <a:r>
              <a:rPr lang="en-IN" dirty="0"/>
              <a:t>     &lt;body&gt;</a:t>
            </a:r>
          </a:p>
          <a:p>
            <a:r>
              <a:rPr lang="en-IN" dirty="0"/>
              <a:t>          &lt;h1&gt;</a:t>
            </a:r>
            <a:r>
              <a:rPr lang="en-IN" dirty="0" err="1"/>
              <a:t>Javascript</a:t>
            </a:r>
            <a:r>
              <a:rPr lang="en-IN" dirty="0"/>
              <a:t> Get Started&lt;/h1&gt;</a:t>
            </a:r>
          </a:p>
          <a:p>
            <a:r>
              <a:rPr lang="en-IN" dirty="0"/>
              <a:t>     &lt;/body&gt;</a:t>
            </a:r>
          </a:p>
          <a:p>
            <a:r>
              <a:rPr lang="en-IN" dirty="0"/>
              <a:t>&lt;/html&gt;</a:t>
            </a:r>
          </a:p>
        </p:txBody>
      </p:sp>
      <p:sp>
        <p:nvSpPr>
          <p:cNvPr id="4" name="TextBox 3"/>
          <p:cNvSpPr txBox="1"/>
          <p:nvPr/>
        </p:nvSpPr>
        <p:spPr>
          <a:xfrm>
            <a:off x="365380" y="1268760"/>
            <a:ext cx="2736304" cy="369332"/>
          </a:xfrm>
          <a:prstGeom prst="rect">
            <a:avLst/>
          </a:prstGeom>
          <a:noFill/>
        </p:spPr>
        <p:txBody>
          <a:bodyPr wrap="square" rtlCol="0">
            <a:spAutoFit/>
          </a:bodyPr>
          <a:lstStyle/>
          <a:p>
            <a:r>
              <a:rPr lang="en-US" dirty="0" err="1"/>
              <a:t>Hello.html</a:t>
            </a:r>
            <a:endParaRPr lang="en-US" dirty="0"/>
          </a:p>
        </p:txBody>
      </p:sp>
    </p:spTree>
    <p:extLst>
      <p:ext uri="{BB962C8B-B14F-4D97-AF65-F5344CB8AC3E}">
        <p14:creationId xmlns:p14="http://schemas.microsoft.com/office/powerpoint/2010/main" val="66580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Math Objects are used to access mathematical functions and constants</a:t>
            </a:r>
          </a:p>
          <a:p>
            <a:r>
              <a:rPr lang="en-US" dirty="0"/>
              <a:t>Math object provides properties and methods for mathematical constant and functions</a:t>
            </a:r>
          </a:p>
          <a:p>
            <a:r>
              <a:rPr lang="en-US" dirty="0"/>
              <a:t>Math Properties</a:t>
            </a:r>
          </a:p>
          <a:p>
            <a:endParaRPr lang="en-US" dirty="0"/>
          </a:p>
        </p:txBody>
      </p:sp>
      <p:sp>
        <p:nvSpPr>
          <p:cNvPr id="3" name="Title 2"/>
          <p:cNvSpPr>
            <a:spLocks noGrp="1"/>
          </p:cNvSpPr>
          <p:nvPr>
            <p:ph type="title"/>
          </p:nvPr>
        </p:nvSpPr>
        <p:spPr/>
        <p:txBody>
          <a:bodyPr/>
          <a:lstStyle/>
          <a:p>
            <a:r>
              <a:rPr lang="en-US" dirty="0"/>
              <a:t>Math Object</a:t>
            </a:r>
          </a:p>
        </p:txBody>
      </p:sp>
      <p:graphicFrame>
        <p:nvGraphicFramePr>
          <p:cNvPr id="5" name="Table 4"/>
          <p:cNvGraphicFramePr>
            <a:graphicFrameLocks noGrp="1"/>
          </p:cNvGraphicFramePr>
          <p:nvPr>
            <p:extLst>
              <p:ext uri="{D42A27DB-BD31-4B8C-83A1-F6EECF244321}">
                <p14:modId xmlns:p14="http://schemas.microsoft.com/office/powerpoint/2010/main" val="1807532608"/>
              </p:ext>
            </p:extLst>
          </p:nvPr>
        </p:nvGraphicFramePr>
        <p:xfrm>
          <a:off x="755576" y="2276872"/>
          <a:ext cx="7272808" cy="1752600"/>
        </p:xfrm>
        <a:graphic>
          <a:graphicData uri="http://schemas.openxmlformats.org/drawingml/2006/table">
            <a:tbl>
              <a:tblPr firstRow="1" bandRow="1">
                <a:tableStyleId>{073A0DAA-6AF3-43AB-8588-CEC1D06C72B9}</a:tableStyleId>
              </a:tblPr>
              <a:tblGrid>
                <a:gridCol w="2160240">
                  <a:extLst>
                    <a:ext uri="{9D8B030D-6E8A-4147-A177-3AD203B41FA5}">
                      <a16:colId xmlns:a16="http://schemas.microsoft.com/office/drawing/2014/main" val="20000"/>
                    </a:ext>
                  </a:extLst>
                </a:gridCol>
                <a:gridCol w="5112568">
                  <a:extLst>
                    <a:ext uri="{9D8B030D-6E8A-4147-A177-3AD203B41FA5}">
                      <a16:colId xmlns:a16="http://schemas.microsoft.com/office/drawing/2014/main" val="20001"/>
                    </a:ext>
                  </a:extLst>
                </a:gridCol>
              </a:tblGrid>
              <a:tr h="370840">
                <a:tc>
                  <a:txBody>
                    <a:bodyPr/>
                    <a:lstStyle/>
                    <a:p>
                      <a:r>
                        <a:rPr lang="en-US" dirty="0"/>
                        <a:t>Property</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PI</a:t>
                      </a:r>
                    </a:p>
                  </a:txBody>
                  <a:tcPr/>
                </a:tc>
                <a:tc>
                  <a:txBody>
                    <a:bodyPr/>
                    <a:lstStyle/>
                    <a:p>
                      <a:r>
                        <a:rPr lang="en-US" dirty="0"/>
                        <a:t>Ratio of circumference</a:t>
                      </a:r>
                      <a:r>
                        <a:rPr lang="en-US" baseline="0" dirty="0"/>
                        <a:t> of a circle to its diameter. Approximately 3.14159</a:t>
                      </a:r>
                      <a:endParaRPr lang="en-US" dirty="0"/>
                    </a:p>
                  </a:txBody>
                  <a:tcPr/>
                </a:tc>
                <a:extLst>
                  <a:ext uri="{0D108BD9-81ED-4DB2-BD59-A6C34878D82A}">
                    <a16:rowId xmlns:a16="http://schemas.microsoft.com/office/drawing/2014/main" val="10001"/>
                  </a:ext>
                </a:extLst>
              </a:tr>
              <a:tr h="370840">
                <a:tc>
                  <a:txBody>
                    <a:bodyPr/>
                    <a:lstStyle/>
                    <a:p>
                      <a:r>
                        <a:rPr lang="en-US" dirty="0"/>
                        <a:t>SQRT1_2</a:t>
                      </a:r>
                    </a:p>
                  </a:txBody>
                  <a:tcPr/>
                </a:tc>
                <a:tc>
                  <a:txBody>
                    <a:bodyPr/>
                    <a:lstStyle/>
                    <a:p>
                      <a:r>
                        <a:rPr lang="en-US" dirty="0"/>
                        <a:t>Square root of 1/2</a:t>
                      </a:r>
                      <a:r>
                        <a:rPr lang="en-US" baseline="0" dirty="0"/>
                        <a:t> . Approximately 0.707</a:t>
                      </a:r>
                      <a:endParaRPr lang="en-US" dirty="0"/>
                    </a:p>
                  </a:txBody>
                  <a:tcPr/>
                </a:tc>
                <a:extLst>
                  <a:ext uri="{0D108BD9-81ED-4DB2-BD59-A6C34878D82A}">
                    <a16:rowId xmlns:a16="http://schemas.microsoft.com/office/drawing/2014/main" val="10002"/>
                  </a:ext>
                </a:extLst>
              </a:tr>
              <a:tr h="370840">
                <a:tc>
                  <a:txBody>
                    <a:bodyPr/>
                    <a:lstStyle/>
                    <a:p>
                      <a:r>
                        <a:rPr lang="en-US" dirty="0"/>
                        <a:t>SQRT2</a:t>
                      </a:r>
                    </a:p>
                  </a:txBody>
                  <a:tcPr/>
                </a:tc>
                <a:tc>
                  <a:txBody>
                    <a:bodyPr/>
                    <a:lstStyle/>
                    <a:p>
                      <a:r>
                        <a:rPr lang="en-US" dirty="0"/>
                        <a:t>Square root of 2. approximately</a:t>
                      </a:r>
                      <a:r>
                        <a:rPr lang="en-US" baseline="0" dirty="0"/>
                        <a:t> 1.414</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8755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Math Methods</a:t>
            </a:r>
          </a:p>
          <a:p>
            <a:endParaRPr lang="en-US" dirty="0"/>
          </a:p>
        </p:txBody>
      </p:sp>
      <p:sp>
        <p:nvSpPr>
          <p:cNvPr id="3" name="Title 2"/>
          <p:cNvSpPr>
            <a:spLocks noGrp="1"/>
          </p:cNvSpPr>
          <p:nvPr>
            <p:ph type="title"/>
          </p:nvPr>
        </p:nvSpPr>
        <p:spPr/>
        <p:txBody>
          <a:bodyPr/>
          <a:lstStyle/>
          <a:p>
            <a:r>
              <a:rPr lang="en-US" dirty="0"/>
              <a:t>Math Object		</a:t>
            </a:r>
          </a:p>
        </p:txBody>
      </p:sp>
      <p:graphicFrame>
        <p:nvGraphicFramePr>
          <p:cNvPr id="4" name="Table 3"/>
          <p:cNvGraphicFramePr>
            <a:graphicFrameLocks noGrp="1"/>
          </p:cNvGraphicFramePr>
          <p:nvPr>
            <p:extLst>
              <p:ext uri="{D42A27DB-BD31-4B8C-83A1-F6EECF244321}">
                <p14:modId xmlns:p14="http://schemas.microsoft.com/office/powerpoint/2010/main" val="1386992458"/>
              </p:ext>
            </p:extLst>
          </p:nvPr>
        </p:nvGraphicFramePr>
        <p:xfrm>
          <a:off x="611560" y="1700808"/>
          <a:ext cx="7704856" cy="2966720"/>
        </p:xfrm>
        <a:graphic>
          <a:graphicData uri="http://schemas.openxmlformats.org/drawingml/2006/table">
            <a:tbl>
              <a:tblPr firstRow="1" bandRow="1">
                <a:tableStyleId>{073A0DAA-6AF3-43AB-8588-CEC1D06C72B9}</a:tableStyleId>
              </a:tblPr>
              <a:tblGrid>
                <a:gridCol w="1872208">
                  <a:extLst>
                    <a:ext uri="{9D8B030D-6E8A-4147-A177-3AD203B41FA5}">
                      <a16:colId xmlns:a16="http://schemas.microsoft.com/office/drawing/2014/main" val="20000"/>
                    </a:ext>
                  </a:extLst>
                </a:gridCol>
                <a:gridCol w="5832648">
                  <a:extLst>
                    <a:ext uri="{9D8B030D-6E8A-4147-A177-3AD203B41FA5}">
                      <a16:colId xmlns:a16="http://schemas.microsoft.com/office/drawing/2014/main" val="20001"/>
                    </a:ext>
                  </a:extLst>
                </a:gridCol>
              </a:tblGrid>
              <a:tr h="370840">
                <a:tc>
                  <a:txBody>
                    <a:bodyPr/>
                    <a:lstStyle/>
                    <a:p>
                      <a:r>
                        <a:rPr lang="en-US" dirty="0"/>
                        <a:t>Method</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abs()</a:t>
                      </a:r>
                    </a:p>
                  </a:txBody>
                  <a:tcPr/>
                </a:tc>
                <a:tc>
                  <a:txBody>
                    <a:bodyPr/>
                    <a:lstStyle/>
                    <a:p>
                      <a:r>
                        <a:rPr lang="en-US" dirty="0"/>
                        <a:t>Returns absolute values of number</a:t>
                      </a:r>
                    </a:p>
                  </a:txBody>
                  <a:tcPr/>
                </a:tc>
                <a:extLst>
                  <a:ext uri="{0D108BD9-81ED-4DB2-BD59-A6C34878D82A}">
                    <a16:rowId xmlns:a16="http://schemas.microsoft.com/office/drawing/2014/main" val="10001"/>
                  </a:ext>
                </a:extLst>
              </a:tr>
              <a:tr h="370840">
                <a:tc>
                  <a:txBody>
                    <a:bodyPr/>
                    <a:lstStyle/>
                    <a:p>
                      <a:r>
                        <a:rPr lang="en-US" dirty="0"/>
                        <a:t>ceil()</a:t>
                      </a:r>
                    </a:p>
                  </a:txBody>
                  <a:tcPr/>
                </a:tc>
                <a:tc>
                  <a:txBody>
                    <a:bodyPr/>
                    <a:lstStyle/>
                    <a:p>
                      <a:r>
                        <a:rPr lang="en-US" dirty="0"/>
                        <a:t>Returns smallest</a:t>
                      </a:r>
                      <a:r>
                        <a:rPr lang="en-US" baseline="0" dirty="0"/>
                        <a:t> integer greater than or equal to number</a:t>
                      </a:r>
                      <a:endParaRPr lang="en-US" dirty="0"/>
                    </a:p>
                  </a:txBody>
                  <a:tcPr/>
                </a:tc>
                <a:extLst>
                  <a:ext uri="{0D108BD9-81ED-4DB2-BD59-A6C34878D82A}">
                    <a16:rowId xmlns:a16="http://schemas.microsoft.com/office/drawing/2014/main" val="10002"/>
                  </a:ext>
                </a:extLst>
              </a:tr>
              <a:tr h="370840">
                <a:tc>
                  <a:txBody>
                    <a:bodyPr/>
                    <a:lstStyle/>
                    <a:p>
                      <a:r>
                        <a:rPr lang="en-US" dirty="0"/>
                        <a:t>floor()</a:t>
                      </a:r>
                    </a:p>
                  </a:txBody>
                  <a:tcPr/>
                </a:tc>
                <a:tc>
                  <a:txBody>
                    <a:bodyPr/>
                    <a:lstStyle/>
                    <a:p>
                      <a:r>
                        <a:rPr lang="en-US" dirty="0"/>
                        <a:t>Returns largest integer less than or equal</a:t>
                      </a:r>
                      <a:r>
                        <a:rPr lang="en-US" baseline="0" dirty="0"/>
                        <a:t> to number</a:t>
                      </a:r>
                      <a:endParaRPr lang="en-US" dirty="0"/>
                    </a:p>
                  </a:txBody>
                  <a:tcPr/>
                </a:tc>
                <a:extLst>
                  <a:ext uri="{0D108BD9-81ED-4DB2-BD59-A6C34878D82A}">
                    <a16:rowId xmlns:a16="http://schemas.microsoft.com/office/drawing/2014/main" val="10003"/>
                  </a:ext>
                </a:extLst>
              </a:tr>
              <a:tr h="370840">
                <a:tc>
                  <a:txBody>
                    <a:bodyPr/>
                    <a:lstStyle/>
                    <a:p>
                      <a:r>
                        <a:rPr lang="en-US" dirty="0"/>
                        <a:t>min()</a:t>
                      </a:r>
                    </a:p>
                  </a:txBody>
                  <a:tcPr/>
                </a:tc>
                <a:tc>
                  <a:txBody>
                    <a:bodyPr/>
                    <a:lstStyle/>
                    <a:p>
                      <a:r>
                        <a:rPr lang="en-US" dirty="0"/>
                        <a:t>Returns</a:t>
                      </a:r>
                      <a:r>
                        <a:rPr lang="en-US" baseline="0" dirty="0"/>
                        <a:t> smallest of zero or more numbers</a:t>
                      </a:r>
                      <a:endParaRPr lang="en-US" dirty="0"/>
                    </a:p>
                  </a:txBody>
                  <a:tcPr/>
                </a:tc>
                <a:extLst>
                  <a:ext uri="{0D108BD9-81ED-4DB2-BD59-A6C34878D82A}">
                    <a16:rowId xmlns:a16="http://schemas.microsoft.com/office/drawing/2014/main" val="10004"/>
                  </a:ext>
                </a:extLst>
              </a:tr>
              <a:tr h="370840">
                <a:tc>
                  <a:txBody>
                    <a:bodyPr/>
                    <a:lstStyle/>
                    <a:p>
                      <a:r>
                        <a:rPr lang="en-US" dirty="0"/>
                        <a:t>max()</a:t>
                      </a:r>
                    </a:p>
                  </a:txBody>
                  <a:tcPr/>
                </a:tc>
                <a:tc>
                  <a:txBody>
                    <a:bodyPr/>
                    <a:lstStyle/>
                    <a:p>
                      <a:r>
                        <a:rPr lang="en-US" dirty="0"/>
                        <a:t>Returns largest of zero</a:t>
                      </a:r>
                      <a:r>
                        <a:rPr lang="en-US" baseline="0" dirty="0"/>
                        <a:t> or more numbers</a:t>
                      </a:r>
                      <a:endParaRPr lang="en-US" dirty="0"/>
                    </a:p>
                  </a:txBody>
                  <a:tcPr/>
                </a:tc>
                <a:extLst>
                  <a:ext uri="{0D108BD9-81ED-4DB2-BD59-A6C34878D82A}">
                    <a16:rowId xmlns:a16="http://schemas.microsoft.com/office/drawing/2014/main" val="10005"/>
                  </a:ext>
                </a:extLst>
              </a:tr>
              <a:tr h="370840">
                <a:tc>
                  <a:txBody>
                    <a:bodyPr/>
                    <a:lstStyle/>
                    <a:p>
                      <a:r>
                        <a:rPr lang="en-US" dirty="0"/>
                        <a:t>random()</a:t>
                      </a:r>
                    </a:p>
                  </a:txBody>
                  <a:tcPr/>
                </a:tc>
                <a:tc>
                  <a:txBody>
                    <a:bodyPr/>
                    <a:lstStyle/>
                    <a:p>
                      <a:r>
                        <a:rPr lang="en-US" dirty="0"/>
                        <a:t>Returns pseudo</a:t>
                      </a:r>
                      <a:r>
                        <a:rPr lang="en-US" baseline="0" dirty="0"/>
                        <a:t>-random number between 0-1</a:t>
                      </a:r>
                      <a:endParaRPr lang="en-US" dirty="0"/>
                    </a:p>
                  </a:txBody>
                  <a:tcPr/>
                </a:tc>
                <a:extLst>
                  <a:ext uri="{0D108BD9-81ED-4DB2-BD59-A6C34878D82A}">
                    <a16:rowId xmlns:a16="http://schemas.microsoft.com/office/drawing/2014/main" val="10006"/>
                  </a:ext>
                </a:extLst>
              </a:tr>
              <a:tr h="370840">
                <a:tc>
                  <a:txBody>
                    <a:bodyPr/>
                    <a:lstStyle/>
                    <a:p>
                      <a:r>
                        <a:rPr lang="en-US" dirty="0" err="1"/>
                        <a:t>sqrt</a:t>
                      </a:r>
                      <a:r>
                        <a:rPr lang="en-US" dirty="0"/>
                        <a:t>()</a:t>
                      </a:r>
                    </a:p>
                  </a:txBody>
                  <a:tcPr/>
                </a:tc>
                <a:tc>
                  <a:txBody>
                    <a:bodyPr/>
                    <a:lstStyle/>
                    <a:p>
                      <a:r>
                        <a:rPr lang="en-US" dirty="0"/>
                        <a:t>Returns square</a:t>
                      </a:r>
                      <a:r>
                        <a:rPr lang="en-US" baseline="0" dirty="0"/>
                        <a:t> root of a number</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7336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String object let’s  you work with series of characters and wraps JavaScript’s string primitive data type with a number of helper methods</a:t>
            </a:r>
          </a:p>
          <a:p>
            <a:r>
              <a:rPr lang="en-US" dirty="0"/>
              <a:t>Because JavaScript automatically converts string primitive type to String object, we can directly call helper methods of String object on string primitive data type</a:t>
            </a:r>
          </a:p>
          <a:p>
            <a:r>
              <a:rPr lang="en-US" dirty="0"/>
              <a:t>Syntax</a:t>
            </a:r>
          </a:p>
          <a:p>
            <a:endParaRPr lang="en-US" dirty="0"/>
          </a:p>
          <a:p>
            <a:endParaRPr lang="en-US" dirty="0"/>
          </a:p>
          <a:p>
            <a:r>
              <a:rPr lang="en-US" dirty="0"/>
              <a:t>String Properties</a:t>
            </a:r>
          </a:p>
          <a:p>
            <a:endParaRPr lang="en-US" dirty="0"/>
          </a:p>
          <a:p>
            <a:endParaRPr lang="en-US" dirty="0"/>
          </a:p>
        </p:txBody>
      </p:sp>
      <p:sp>
        <p:nvSpPr>
          <p:cNvPr id="3" name="Title 2"/>
          <p:cNvSpPr>
            <a:spLocks noGrp="1"/>
          </p:cNvSpPr>
          <p:nvPr>
            <p:ph type="title"/>
          </p:nvPr>
        </p:nvSpPr>
        <p:spPr/>
        <p:txBody>
          <a:bodyPr/>
          <a:lstStyle/>
          <a:p>
            <a:r>
              <a:rPr lang="en-US" dirty="0"/>
              <a:t>String Object</a:t>
            </a:r>
          </a:p>
        </p:txBody>
      </p:sp>
      <p:sp>
        <p:nvSpPr>
          <p:cNvPr id="4" name="AutoShape 3"/>
          <p:cNvSpPr>
            <a:spLocks noChangeArrowheads="1"/>
          </p:cNvSpPr>
          <p:nvPr/>
        </p:nvSpPr>
        <p:spPr bwMode="auto">
          <a:xfrm>
            <a:off x="692393" y="2612697"/>
            <a:ext cx="7407999" cy="383619"/>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err="1"/>
              <a:t>var</a:t>
            </a:r>
            <a:r>
              <a:rPr lang="en-IN" dirty="0"/>
              <a:t> </a:t>
            </a:r>
            <a:r>
              <a:rPr lang="en-IN" dirty="0" err="1"/>
              <a:t>myString</a:t>
            </a:r>
            <a:r>
              <a:rPr lang="en-IN" dirty="0"/>
              <a:t>=new String(string);</a:t>
            </a:r>
          </a:p>
        </p:txBody>
      </p:sp>
      <p:graphicFrame>
        <p:nvGraphicFramePr>
          <p:cNvPr id="5" name="Table 4"/>
          <p:cNvGraphicFramePr>
            <a:graphicFrameLocks noGrp="1"/>
          </p:cNvGraphicFramePr>
          <p:nvPr>
            <p:extLst>
              <p:ext uri="{D42A27DB-BD31-4B8C-83A1-F6EECF244321}">
                <p14:modId xmlns:p14="http://schemas.microsoft.com/office/powerpoint/2010/main" val="1800727733"/>
              </p:ext>
            </p:extLst>
          </p:nvPr>
        </p:nvGraphicFramePr>
        <p:xfrm>
          <a:off x="692391" y="3717032"/>
          <a:ext cx="7480008" cy="1112520"/>
        </p:xfrm>
        <a:graphic>
          <a:graphicData uri="http://schemas.openxmlformats.org/drawingml/2006/table">
            <a:tbl>
              <a:tblPr firstRow="1" bandRow="1">
                <a:tableStyleId>{073A0DAA-6AF3-43AB-8588-CEC1D06C72B9}</a:tableStyleId>
              </a:tblPr>
              <a:tblGrid>
                <a:gridCol w="1575353">
                  <a:extLst>
                    <a:ext uri="{9D8B030D-6E8A-4147-A177-3AD203B41FA5}">
                      <a16:colId xmlns:a16="http://schemas.microsoft.com/office/drawing/2014/main" val="20000"/>
                    </a:ext>
                  </a:extLst>
                </a:gridCol>
                <a:gridCol w="5904655">
                  <a:extLst>
                    <a:ext uri="{9D8B030D-6E8A-4147-A177-3AD203B41FA5}">
                      <a16:colId xmlns:a16="http://schemas.microsoft.com/office/drawing/2014/main" val="20001"/>
                    </a:ext>
                  </a:extLst>
                </a:gridCol>
              </a:tblGrid>
              <a:tr h="370840">
                <a:tc>
                  <a:txBody>
                    <a:bodyPr/>
                    <a:lstStyle/>
                    <a:p>
                      <a:r>
                        <a:rPr lang="en-US" dirty="0"/>
                        <a:t>Property</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length</a:t>
                      </a:r>
                    </a:p>
                  </a:txBody>
                  <a:tcPr/>
                </a:tc>
                <a:tc>
                  <a:txBody>
                    <a:bodyPr/>
                    <a:lstStyle/>
                    <a:p>
                      <a:r>
                        <a:rPr lang="en-US" dirty="0"/>
                        <a:t>Returns a length of string</a:t>
                      </a:r>
                    </a:p>
                  </a:txBody>
                  <a:tcPr/>
                </a:tc>
                <a:extLst>
                  <a:ext uri="{0D108BD9-81ED-4DB2-BD59-A6C34878D82A}">
                    <a16:rowId xmlns:a16="http://schemas.microsoft.com/office/drawing/2014/main" val="10001"/>
                  </a:ext>
                </a:extLst>
              </a:tr>
              <a:tr h="370840">
                <a:tc>
                  <a:txBody>
                    <a:bodyPr/>
                    <a:lstStyle/>
                    <a:p>
                      <a:r>
                        <a:rPr lang="en-US" dirty="0"/>
                        <a:t>prototype</a:t>
                      </a:r>
                    </a:p>
                  </a:txBody>
                  <a:tcPr/>
                </a:tc>
                <a:tc>
                  <a:txBody>
                    <a:bodyPr/>
                    <a:lstStyle/>
                    <a:p>
                      <a:r>
                        <a:rPr lang="en-US" dirty="0"/>
                        <a:t>Allows you to add</a:t>
                      </a:r>
                      <a:r>
                        <a:rPr lang="en-US" baseline="0" dirty="0"/>
                        <a:t> properties and methods to an object</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5393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String methods</a:t>
            </a:r>
          </a:p>
        </p:txBody>
      </p:sp>
      <p:sp>
        <p:nvSpPr>
          <p:cNvPr id="3" name="Title 2"/>
          <p:cNvSpPr>
            <a:spLocks noGrp="1"/>
          </p:cNvSpPr>
          <p:nvPr>
            <p:ph type="title"/>
          </p:nvPr>
        </p:nvSpPr>
        <p:spPr/>
        <p:txBody>
          <a:bodyPr/>
          <a:lstStyle/>
          <a:p>
            <a:r>
              <a:rPr lang="en-US" dirty="0"/>
              <a:t>String Object	</a:t>
            </a:r>
          </a:p>
        </p:txBody>
      </p:sp>
      <p:graphicFrame>
        <p:nvGraphicFramePr>
          <p:cNvPr id="4" name="Table 3"/>
          <p:cNvGraphicFramePr>
            <a:graphicFrameLocks noGrp="1"/>
          </p:cNvGraphicFramePr>
          <p:nvPr>
            <p:extLst>
              <p:ext uri="{D42A27DB-BD31-4B8C-83A1-F6EECF244321}">
                <p14:modId xmlns:p14="http://schemas.microsoft.com/office/powerpoint/2010/main" val="1887631183"/>
              </p:ext>
            </p:extLst>
          </p:nvPr>
        </p:nvGraphicFramePr>
        <p:xfrm>
          <a:off x="827584" y="1556792"/>
          <a:ext cx="6936432" cy="4038600"/>
        </p:xfrm>
        <a:graphic>
          <a:graphicData uri="http://schemas.openxmlformats.org/drawingml/2006/table">
            <a:tbl>
              <a:tblPr firstRow="1" bandRow="1">
                <a:tableStyleId>{073A0DAA-6AF3-43AB-8588-CEC1D06C72B9}</a:tableStyleId>
              </a:tblPr>
              <a:tblGrid>
                <a:gridCol w="1993378">
                  <a:extLst>
                    <a:ext uri="{9D8B030D-6E8A-4147-A177-3AD203B41FA5}">
                      <a16:colId xmlns:a16="http://schemas.microsoft.com/office/drawing/2014/main" val="20000"/>
                    </a:ext>
                  </a:extLst>
                </a:gridCol>
                <a:gridCol w="4943054">
                  <a:extLst>
                    <a:ext uri="{9D8B030D-6E8A-4147-A177-3AD203B41FA5}">
                      <a16:colId xmlns:a16="http://schemas.microsoft.com/office/drawing/2014/main" val="20001"/>
                    </a:ext>
                  </a:extLst>
                </a:gridCol>
              </a:tblGrid>
              <a:tr h="370840">
                <a:tc>
                  <a:txBody>
                    <a:bodyPr/>
                    <a:lstStyle/>
                    <a:p>
                      <a:r>
                        <a:rPr lang="en-US" dirty="0"/>
                        <a:t>Method</a:t>
                      </a:r>
                    </a:p>
                  </a:txBody>
                  <a:tcPr/>
                </a:tc>
                <a:tc>
                  <a:txBody>
                    <a:bodyPr/>
                    <a:lstStyle/>
                    <a:p>
                      <a:r>
                        <a:rPr lang="en-US" dirty="0"/>
                        <a:t>Description</a:t>
                      </a:r>
                    </a:p>
                  </a:txBody>
                  <a:tcPr/>
                </a:tc>
                <a:extLst>
                  <a:ext uri="{0D108BD9-81ED-4DB2-BD59-A6C34878D82A}">
                    <a16:rowId xmlns:a16="http://schemas.microsoft.com/office/drawing/2014/main" val="10000"/>
                  </a:ext>
                </a:extLst>
              </a:tr>
              <a:tr h="221000">
                <a:tc>
                  <a:txBody>
                    <a:bodyPr/>
                    <a:lstStyle/>
                    <a:p>
                      <a:r>
                        <a:rPr lang="en-US" dirty="0" err="1"/>
                        <a:t>charAt</a:t>
                      </a:r>
                      <a:r>
                        <a:rPr lang="en-US" dirty="0"/>
                        <a:t>()</a:t>
                      </a:r>
                    </a:p>
                  </a:txBody>
                  <a:tcPr/>
                </a:tc>
                <a:tc>
                  <a:txBody>
                    <a:bodyPr/>
                    <a:lstStyle/>
                    <a:p>
                      <a:r>
                        <a:rPr lang="en-US" dirty="0"/>
                        <a:t>Returns the character</a:t>
                      </a:r>
                      <a:r>
                        <a:rPr lang="en-US" baseline="0" dirty="0"/>
                        <a:t> at specified index</a:t>
                      </a:r>
                      <a:endParaRPr lang="en-US" dirty="0"/>
                    </a:p>
                  </a:txBody>
                  <a:tcPr/>
                </a:tc>
                <a:extLst>
                  <a:ext uri="{0D108BD9-81ED-4DB2-BD59-A6C34878D82A}">
                    <a16:rowId xmlns:a16="http://schemas.microsoft.com/office/drawing/2014/main" val="10001"/>
                  </a:ext>
                </a:extLst>
              </a:tr>
              <a:tr h="370840">
                <a:tc>
                  <a:txBody>
                    <a:bodyPr/>
                    <a:lstStyle/>
                    <a:p>
                      <a:r>
                        <a:rPr lang="en-US" dirty="0" err="1"/>
                        <a:t>concat</a:t>
                      </a:r>
                      <a:r>
                        <a:rPr lang="en-US" dirty="0"/>
                        <a:t>()</a:t>
                      </a:r>
                    </a:p>
                  </a:txBody>
                  <a:tcPr/>
                </a:tc>
                <a:tc>
                  <a:txBody>
                    <a:bodyPr/>
                    <a:lstStyle/>
                    <a:p>
                      <a:r>
                        <a:rPr lang="en-US" dirty="0"/>
                        <a:t>Combines text of two strings and returns a new string</a:t>
                      </a:r>
                    </a:p>
                  </a:txBody>
                  <a:tcPr/>
                </a:tc>
                <a:extLst>
                  <a:ext uri="{0D108BD9-81ED-4DB2-BD59-A6C34878D82A}">
                    <a16:rowId xmlns:a16="http://schemas.microsoft.com/office/drawing/2014/main" val="10002"/>
                  </a:ext>
                </a:extLst>
              </a:tr>
              <a:tr h="370840">
                <a:tc>
                  <a:txBody>
                    <a:bodyPr/>
                    <a:lstStyle/>
                    <a:p>
                      <a:r>
                        <a:rPr lang="en-US" dirty="0"/>
                        <a:t>match()</a:t>
                      </a:r>
                    </a:p>
                  </a:txBody>
                  <a:tcPr/>
                </a:tc>
                <a:tc>
                  <a:txBody>
                    <a:bodyPr/>
                    <a:lstStyle/>
                    <a:p>
                      <a:r>
                        <a:rPr lang="en-US" dirty="0"/>
                        <a:t>Used to match regular expression against a string</a:t>
                      </a:r>
                    </a:p>
                  </a:txBody>
                  <a:tcPr/>
                </a:tc>
                <a:extLst>
                  <a:ext uri="{0D108BD9-81ED-4DB2-BD59-A6C34878D82A}">
                    <a16:rowId xmlns:a16="http://schemas.microsoft.com/office/drawing/2014/main" val="10003"/>
                  </a:ext>
                </a:extLst>
              </a:tr>
              <a:tr h="370840">
                <a:tc>
                  <a:txBody>
                    <a:bodyPr/>
                    <a:lstStyle/>
                    <a:p>
                      <a:r>
                        <a:rPr lang="en-US" dirty="0"/>
                        <a:t>split()</a:t>
                      </a:r>
                    </a:p>
                  </a:txBody>
                  <a:tcPr/>
                </a:tc>
                <a:tc>
                  <a:txBody>
                    <a:bodyPr/>
                    <a:lstStyle/>
                    <a:p>
                      <a:r>
                        <a:rPr lang="en-US" dirty="0"/>
                        <a:t>Splits</a:t>
                      </a:r>
                      <a:r>
                        <a:rPr lang="en-US" baseline="0" dirty="0"/>
                        <a:t> String object into an array of strings by separating the string into substrings</a:t>
                      </a:r>
                      <a:endParaRPr lang="en-US" dirty="0"/>
                    </a:p>
                  </a:txBody>
                  <a:tcPr/>
                </a:tc>
                <a:extLst>
                  <a:ext uri="{0D108BD9-81ED-4DB2-BD59-A6C34878D82A}">
                    <a16:rowId xmlns:a16="http://schemas.microsoft.com/office/drawing/2014/main" val="10004"/>
                  </a:ext>
                </a:extLst>
              </a:tr>
              <a:tr h="370840">
                <a:tc>
                  <a:txBody>
                    <a:bodyPr/>
                    <a:lstStyle/>
                    <a:p>
                      <a:r>
                        <a:rPr lang="en-US" dirty="0" err="1"/>
                        <a:t>toString</a:t>
                      </a:r>
                      <a:r>
                        <a:rPr lang="en-US" dirty="0"/>
                        <a:t>()</a:t>
                      </a:r>
                    </a:p>
                  </a:txBody>
                  <a:tcPr/>
                </a:tc>
                <a:tc>
                  <a:txBody>
                    <a:bodyPr/>
                    <a:lstStyle/>
                    <a:p>
                      <a:r>
                        <a:rPr lang="en-US" dirty="0"/>
                        <a:t>Returns a string representation</a:t>
                      </a:r>
                      <a:r>
                        <a:rPr lang="en-US" baseline="0" dirty="0"/>
                        <a:t> of specified object</a:t>
                      </a:r>
                      <a:endParaRPr lang="en-US" dirty="0"/>
                    </a:p>
                  </a:txBody>
                  <a:tcPr/>
                </a:tc>
                <a:extLst>
                  <a:ext uri="{0D108BD9-81ED-4DB2-BD59-A6C34878D82A}">
                    <a16:rowId xmlns:a16="http://schemas.microsoft.com/office/drawing/2014/main" val="10005"/>
                  </a:ext>
                </a:extLst>
              </a:tr>
              <a:tr h="370840">
                <a:tc>
                  <a:txBody>
                    <a:bodyPr/>
                    <a:lstStyle/>
                    <a:p>
                      <a:r>
                        <a:rPr lang="en-US" dirty="0" err="1"/>
                        <a:t>toUpperCase</a:t>
                      </a:r>
                      <a:r>
                        <a:rPr lang="en-US" dirty="0"/>
                        <a:t>()</a:t>
                      </a:r>
                    </a:p>
                  </a:txBody>
                  <a:tcPr/>
                </a:tc>
                <a:tc>
                  <a:txBody>
                    <a:bodyPr/>
                    <a:lstStyle/>
                    <a:p>
                      <a:r>
                        <a:rPr lang="en-US" dirty="0"/>
                        <a:t>Returns the calling string value converted to upper case</a:t>
                      </a:r>
                    </a:p>
                  </a:txBody>
                  <a:tcPr/>
                </a:tc>
                <a:extLst>
                  <a:ext uri="{0D108BD9-81ED-4DB2-BD59-A6C34878D82A}">
                    <a16:rowId xmlns:a16="http://schemas.microsoft.com/office/drawing/2014/main" val="10006"/>
                  </a:ext>
                </a:extLst>
              </a:tr>
              <a:tr h="370840">
                <a:tc>
                  <a:txBody>
                    <a:bodyPr/>
                    <a:lstStyle/>
                    <a:p>
                      <a:r>
                        <a:rPr lang="en-US" dirty="0" err="1"/>
                        <a:t>toLowerCase</a:t>
                      </a:r>
                      <a:r>
                        <a:rPr lang="en-US" dirty="0"/>
                        <a:t>()</a:t>
                      </a:r>
                    </a:p>
                  </a:txBody>
                  <a:tcPr/>
                </a:tc>
                <a:tc>
                  <a:txBody>
                    <a:bodyPr/>
                    <a:lstStyle/>
                    <a:p>
                      <a:r>
                        <a:rPr lang="en-US" dirty="0"/>
                        <a:t>Returns the calling string value converted to lower case</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6799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JavaScript Document Object Model</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196752"/>
            <a:ext cx="8657043"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763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window object represents an open(current) window in a browser</a:t>
            </a:r>
          </a:p>
          <a:p>
            <a:r>
              <a:rPr lang="en-US" dirty="0"/>
              <a:t>All JavaScript objects, functions and variables automatically become members of window object</a:t>
            </a:r>
          </a:p>
          <a:p>
            <a:r>
              <a:rPr lang="en-US" dirty="0"/>
              <a:t>Global variables are properties of window object</a:t>
            </a:r>
          </a:p>
          <a:p>
            <a:r>
              <a:rPr lang="en-US" dirty="0"/>
              <a:t>Global functions are methods of window object</a:t>
            </a:r>
          </a:p>
          <a:p>
            <a:r>
              <a:rPr lang="en-US" dirty="0"/>
              <a:t>Window Object Properties</a:t>
            </a:r>
          </a:p>
          <a:p>
            <a:endParaRPr lang="en-US" dirty="0"/>
          </a:p>
          <a:p>
            <a:endParaRPr lang="en-US" dirty="0"/>
          </a:p>
        </p:txBody>
      </p:sp>
      <p:sp>
        <p:nvSpPr>
          <p:cNvPr id="3" name="Title 2"/>
          <p:cNvSpPr>
            <a:spLocks noGrp="1"/>
          </p:cNvSpPr>
          <p:nvPr>
            <p:ph type="title"/>
          </p:nvPr>
        </p:nvSpPr>
        <p:spPr/>
        <p:txBody>
          <a:bodyPr/>
          <a:lstStyle/>
          <a:p>
            <a:r>
              <a:rPr lang="en-US" dirty="0"/>
              <a:t>Working with Window Object </a:t>
            </a:r>
          </a:p>
        </p:txBody>
      </p:sp>
      <p:graphicFrame>
        <p:nvGraphicFramePr>
          <p:cNvPr id="4" name="Table 3"/>
          <p:cNvGraphicFramePr>
            <a:graphicFrameLocks noGrp="1"/>
          </p:cNvGraphicFramePr>
          <p:nvPr>
            <p:extLst>
              <p:ext uri="{D42A27DB-BD31-4B8C-83A1-F6EECF244321}">
                <p14:modId xmlns:p14="http://schemas.microsoft.com/office/powerpoint/2010/main" val="1521517410"/>
              </p:ext>
            </p:extLst>
          </p:nvPr>
        </p:nvGraphicFramePr>
        <p:xfrm>
          <a:off x="683568" y="3068960"/>
          <a:ext cx="7812360" cy="2219960"/>
        </p:xfrm>
        <a:graphic>
          <a:graphicData uri="http://schemas.openxmlformats.org/drawingml/2006/table">
            <a:tbl>
              <a:tblPr firstRow="1" bandRow="1">
                <a:tableStyleId>{073A0DAA-6AF3-43AB-8588-CEC1D06C72B9}</a:tableStyleId>
              </a:tblPr>
              <a:tblGrid>
                <a:gridCol w="2214773">
                  <a:extLst>
                    <a:ext uri="{9D8B030D-6E8A-4147-A177-3AD203B41FA5}">
                      <a16:colId xmlns:a16="http://schemas.microsoft.com/office/drawing/2014/main" val="20000"/>
                    </a:ext>
                  </a:extLst>
                </a:gridCol>
                <a:gridCol w="5597587">
                  <a:extLst>
                    <a:ext uri="{9D8B030D-6E8A-4147-A177-3AD203B41FA5}">
                      <a16:colId xmlns:a16="http://schemas.microsoft.com/office/drawing/2014/main" val="20001"/>
                    </a:ext>
                  </a:extLst>
                </a:gridCol>
              </a:tblGrid>
              <a:tr h="149736">
                <a:tc>
                  <a:txBody>
                    <a:bodyPr/>
                    <a:lstStyle/>
                    <a:p>
                      <a:r>
                        <a:rPr lang="en-US" dirty="0"/>
                        <a:t>Property</a:t>
                      </a:r>
                    </a:p>
                  </a:txBody>
                  <a:tcPr/>
                </a:tc>
                <a:tc>
                  <a:txBody>
                    <a:bodyPr/>
                    <a:lstStyle/>
                    <a:p>
                      <a:r>
                        <a:rPr lang="en-US" dirty="0" err="1"/>
                        <a:t>Desciption</a:t>
                      </a:r>
                      <a:endParaRPr lang="en-US" dirty="0"/>
                    </a:p>
                  </a:txBody>
                  <a:tcPr/>
                </a:tc>
                <a:extLst>
                  <a:ext uri="{0D108BD9-81ED-4DB2-BD59-A6C34878D82A}">
                    <a16:rowId xmlns:a16="http://schemas.microsoft.com/office/drawing/2014/main" val="10000"/>
                  </a:ext>
                </a:extLst>
              </a:tr>
              <a:tr h="370840">
                <a:tc>
                  <a:txBody>
                    <a:bodyPr/>
                    <a:lstStyle/>
                    <a:p>
                      <a:r>
                        <a:rPr lang="en-US" dirty="0" err="1"/>
                        <a:t>innerHeight</a:t>
                      </a:r>
                      <a:endParaRPr lang="en-US" dirty="0"/>
                    </a:p>
                  </a:txBody>
                  <a:tcPr/>
                </a:tc>
                <a:tc>
                  <a:txBody>
                    <a:bodyPr/>
                    <a:lstStyle/>
                    <a:p>
                      <a:r>
                        <a:rPr lang="en-US" dirty="0"/>
                        <a:t>Returns the</a:t>
                      </a:r>
                      <a:r>
                        <a:rPr lang="en-US" baseline="0" dirty="0"/>
                        <a:t> inner height of window’s content area</a:t>
                      </a:r>
                      <a:endParaRPr lang="en-US" dirty="0"/>
                    </a:p>
                  </a:txBody>
                  <a:tcPr/>
                </a:tc>
                <a:extLst>
                  <a:ext uri="{0D108BD9-81ED-4DB2-BD59-A6C34878D82A}">
                    <a16:rowId xmlns:a16="http://schemas.microsoft.com/office/drawing/2014/main" val="10001"/>
                  </a:ext>
                </a:extLst>
              </a:tr>
              <a:tr h="370840">
                <a:tc>
                  <a:txBody>
                    <a:bodyPr/>
                    <a:lstStyle/>
                    <a:p>
                      <a:r>
                        <a:rPr lang="en-US" dirty="0" err="1"/>
                        <a:t>innerWidth</a:t>
                      </a:r>
                      <a:endParaRPr lang="en-US" dirty="0"/>
                    </a:p>
                  </a:txBody>
                  <a:tcPr/>
                </a:tc>
                <a:tc>
                  <a:txBody>
                    <a:bodyPr/>
                    <a:lstStyle/>
                    <a:p>
                      <a:r>
                        <a:rPr lang="en-US" dirty="0"/>
                        <a:t>Returns the</a:t>
                      </a:r>
                      <a:r>
                        <a:rPr lang="en-US" baseline="0" dirty="0"/>
                        <a:t> inner width of window’s content area</a:t>
                      </a:r>
                      <a:endParaRPr lang="en-US" dirty="0"/>
                    </a:p>
                  </a:txBody>
                  <a:tcPr/>
                </a:tc>
                <a:extLst>
                  <a:ext uri="{0D108BD9-81ED-4DB2-BD59-A6C34878D82A}">
                    <a16:rowId xmlns:a16="http://schemas.microsoft.com/office/drawing/2014/main" val="10002"/>
                  </a:ext>
                </a:extLst>
              </a:tr>
              <a:tr h="370840">
                <a:tc>
                  <a:txBody>
                    <a:bodyPr/>
                    <a:lstStyle/>
                    <a:p>
                      <a:r>
                        <a:rPr lang="en-US" dirty="0"/>
                        <a:t>history</a:t>
                      </a:r>
                    </a:p>
                  </a:txBody>
                  <a:tcPr/>
                </a:tc>
                <a:tc>
                  <a:txBody>
                    <a:bodyPr/>
                    <a:lstStyle/>
                    <a:p>
                      <a:r>
                        <a:rPr lang="en-US" dirty="0"/>
                        <a:t>Returns history object for the window</a:t>
                      </a:r>
                    </a:p>
                  </a:txBody>
                  <a:tcPr/>
                </a:tc>
                <a:extLst>
                  <a:ext uri="{0D108BD9-81ED-4DB2-BD59-A6C34878D82A}">
                    <a16:rowId xmlns:a16="http://schemas.microsoft.com/office/drawing/2014/main" val="10003"/>
                  </a:ext>
                </a:extLst>
              </a:tr>
              <a:tr h="370840">
                <a:tc>
                  <a:txBody>
                    <a:bodyPr/>
                    <a:lstStyle/>
                    <a:p>
                      <a:r>
                        <a:rPr lang="en-US" dirty="0"/>
                        <a:t>location</a:t>
                      </a:r>
                    </a:p>
                  </a:txBody>
                  <a:tcPr/>
                </a:tc>
                <a:tc>
                  <a:txBody>
                    <a:bodyPr/>
                    <a:lstStyle/>
                    <a:p>
                      <a:r>
                        <a:rPr lang="en-US" dirty="0"/>
                        <a:t>Returns location object for the window</a:t>
                      </a:r>
                    </a:p>
                  </a:txBody>
                  <a:tcPr/>
                </a:tc>
                <a:extLst>
                  <a:ext uri="{0D108BD9-81ED-4DB2-BD59-A6C34878D82A}">
                    <a16:rowId xmlns:a16="http://schemas.microsoft.com/office/drawing/2014/main" val="10004"/>
                  </a:ext>
                </a:extLst>
              </a:tr>
              <a:tr h="370840">
                <a:tc>
                  <a:txBody>
                    <a:bodyPr/>
                    <a:lstStyle/>
                    <a:p>
                      <a:r>
                        <a:rPr lang="en-US" dirty="0"/>
                        <a:t>navigator</a:t>
                      </a:r>
                    </a:p>
                  </a:txBody>
                  <a:tcPr/>
                </a:tc>
                <a:tc>
                  <a:txBody>
                    <a:bodyPr/>
                    <a:lstStyle/>
                    <a:p>
                      <a:r>
                        <a:rPr lang="en-US" dirty="0"/>
                        <a:t>Returns navigator object</a:t>
                      </a:r>
                      <a:r>
                        <a:rPr lang="en-US" baseline="0" dirty="0"/>
                        <a:t> for the window</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9758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Window Object Methods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Other methods: alert(), prompt(), confirm(), </a:t>
            </a:r>
            <a:r>
              <a:rPr lang="en-US" dirty="0" err="1"/>
              <a:t>createPopup</a:t>
            </a:r>
            <a:r>
              <a:rPr lang="en-US" dirty="0"/>
              <a:t>()</a:t>
            </a:r>
          </a:p>
          <a:p>
            <a:endParaRPr lang="en-US" dirty="0"/>
          </a:p>
        </p:txBody>
      </p:sp>
      <p:sp>
        <p:nvSpPr>
          <p:cNvPr id="3" name="Title 2"/>
          <p:cNvSpPr>
            <a:spLocks noGrp="1"/>
          </p:cNvSpPr>
          <p:nvPr>
            <p:ph type="title"/>
          </p:nvPr>
        </p:nvSpPr>
        <p:spPr/>
        <p:txBody>
          <a:bodyPr/>
          <a:lstStyle/>
          <a:p>
            <a:r>
              <a:rPr lang="en-US" dirty="0"/>
              <a:t>Window Object</a:t>
            </a:r>
          </a:p>
        </p:txBody>
      </p:sp>
      <p:graphicFrame>
        <p:nvGraphicFramePr>
          <p:cNvPr id="4" name="Table 3"/>
          <p:cNvGraphicFramePr>
            <a:graphicFrameLocks noGrp="1"/>
          </p:cNvGraphicFramePr>
          <p:nvPr>
            <p:extLst>
              <p:ext uri="{D42A27DB-BD31-4B8C-83A1-F6EECF244321}">
                <p14:modId xmlns:p14="http://schemas.microsoft.com/office/powerpoint/2010/main" val="1573502092"/>
              </p:ext>
            </p:extLst>
          </p:nvPr>
        </p:nvGraphicFramePr>
        <p:xfrm>
          <a:off x="1524000" y="1397000"/>
          <a:ext cx="6096000" cy="3505200"/>
        </p:xfrm>
        <a:graphic>
          <a:graphicData uri="http://schemas.openxmlformats.org/drawingml/2006/table">
            <a:tbl>
              <a:tblPr firstRow="1" bandRow="1">
                <a:tableStyleId>{073A0DAA-6AF3-43AB-8588-CEC1D06C72B9}</a:tableStyleId>
              </a:tblPr>
              <a:tblGrid>
                <a:gridCol w="1607840">
                  <a:extLst>
                    <a:ext uri="{9D8B030D-6E8A-4147-A177-3AD203B41FA5}">
                      <a16:colId xmlns:a16="http://schemas.microsoft.com/office/drawing/2014/main" val="20000"/>
                    </a:ext>
                  </a:extLst>
                </a:gridCol>
                <a:gridCol w="4488160">
                  <a:extLst>
                    <a:ext uri="{9D8B030D-6E8A-4147-A177-3AD203B41FA5}">
                      <a16:colId xmlns:a16="http://schemas.microsoft.com/office/drawing/2014/main" val="20001"/>
                    </a:ext>
                  </a:extLst>
                </a:gridCol>
              </a:tblGrid>
              <a:tr h="370840">
                <a:tc>
                  <a:txBody>
                    <a:bodyPr/>
                    <a:lstStyle/>
                    <a:p>
                      <a:r>
                        <a:rPr lang="en-US" dirty="0"/>
                        <a:t>Methods</a:t>
                      </a:r>
                    </a:p>
                  </a:txBody>
                  <a:tcPr/>
                </a:tc>
                <a:tc>
                  <a:txBody>
                    <a:bodyPr/>
                    <a:lstStyle/>
                    <a:p>
                      <a:r>
                        <a:rPr lang="en-US" dirty="0" err="1"/>
                        <a:t>Desciption</a:t>
                      </a:r>
                      <a:endParaRPr lang="en-US" dirty="0"/>
                    </a:p>
                  </a:txBody>
                  <a:tcPr/>
                </a:tc>
                <a:extLst>
                  <a:ext uri="{0D108BD9-81ED-4DB2-BD59-A6C34878D82A}">
                    <a16:rowId xmlns:a16="http://schemas.microsoft.com/office/drawing/2014/main" val="10000"/>
                  </a:ext>
                </a:extLst>
              </a:tr>
              <a:tr h="370840">
                <a:tc>
                  <a:txBody>
                    <a:bodyPr/>
                    <a:lstStyle/>
                    <a:p>
                      <a:r>
                        <a:rPr lang="en-US" dirty="0"/>
                        <a:t>open()</a:t>
                      </a:r>
                    </a:p>
                  </a:txBody>
                  <a:tcPr/>
                </a:tc>
                <a:tc>
                  <a:txBody>
                    <a:bodyPr/>
                    <a:lstStyle/>
                    <a:p>
                      <a:r>
                        <a:rPr lang="en-US" dirty="0"/>
                        <a:t>Opens</a:t>
                      </a:r>
                      <a:r>
                        <a:rPr lang="en-US" baseline="0" dirty="0"/>
                        <a:t> new browser window</a:t>
                      </a:r>
                      <a:endParaRPr lang="en-US" dirty="0"/>
                    </a:p>
                  </a:txBody>
                  <a:tcPr/>
                </a:tc>
                <a:extLst>
                  <a:ext uri="{0D108BD9-81ED-4DB2-BD59-A6C34878D82A}">
                    <a16:rowId xmlns:a16="http://schemas.microsoft.com/office/drawing/2014/main" val="10001"/>
                  </a:ext>
                </a:extLst>
              </a:tr>
              <a:tr h="370840">
                <a:tc>
                  <a:txBody>
                    <a:bodyPr/>
                    <a:lstStyle/>
                    <a:p>
                      <a:r>
                        <a:rPr lang="en-US" dirty="0"/>
                        <a:t>close()</a:t>
                      </a:r>
                    </a:p>
                  </a:txBody>
                  <a:tcPr/>
                </a:tc>
                <a:tc>
                  <a:txBody>
                    <a:bodyPr/>
                    <a:lstStyle/>
                    <a:p>
                      <a:r>
                        <a:rPr lang="en-US" dirty="0"/>
                        <a:t>Closes current window</a:t>
                      </a:r>
                    </a:p>
                  </a:txBody>
                  <a:tcPr/>
                </a:tc>
                <a:extLst>
                  <a:ext uri="{0D108BD9-81ED-4DB2-BD59-A6C34878D82A}">
                    <a16:rowId xmlns:a16="http://schemas.microsoft.com/office/drawing/2014/main" val="10002"/>
                  </a:ext>
                </a:extLst>
              </a:tr>
              <a:tr h="370840">
                <a:tc>
                  <a:txBody>
                    <a:bodyPr/>
                    <a:lstStyle/>
                    <a:p>
                      <a:r>
                        <a:rPr lang="en-US" dirty="0" err="1"/>
                        <a:t>setInterval</a:t>
                      </a:r>
                      <a:r>
                        <a:rPr lang="en-US" dirty="0"/>
                        <a:t>()</a:t>
                      </a:r>
                    </a:p>
                  </a:txBody>
                  <a:tcPr/>
                </a:tc>
                <a:tc>
                  <a:txBody>
                    <a:bodyPr/>
                    <a:lstStyle/>
                    <a:p>
                      <a:r>
                        <a:rPr lang="en-US" dirty="0"/>
                        <a:t>Calls a function</a:t>
                      </a:r>
                      <a:r>
                        <a:rPr lang="en-US" baseline="0" dirty="0"/>
                        <a:t> or evaluates an expression at specified intervals (in milliseconds)</a:t>
                      </a:r>
                      <a:endParaRPr lang="en-US" dirty="0"/>
                    </a:p>
                  </a:txBody>
                  <a:tcPr/>
                </a:tc>
                <a:extLst>
                  <a:ext uri="{0D108BD9-81ED-4DB2-BD59-A6C34878D82A}">
                    <a16:rowId xmlns:a16="http://schemas.microsoft.com/office/drawing/2014/main" val="10003"/>
                  </a:ext>
                </a:extLst>
              </a:tr>
              <a:tr h="370840">
                <a:tc>
                  <a:txBody>
                    <a:bodyPr/>
                    <a:lstStyle/>
                    <a:p>
                      <a:r>
                        <a:rPr lang="en-US" dirty="0" err="1"/>
                        <a:t>setTimeout</a:t>
                      </a:r>
                      <a:r>
                        <a:rPr lang="en-US" dirty="0"/>
                        <a:t>()</a:t>
                      </a:r>
                    </a:p>
                  </a:txBody>
                  <a:tcPr/>
                </a:tc>
                <a:tc>
                  <a:txBody>
                    <a:bodyPr/>
                    <a:lstStyle/>
                    <a:p>
                      <a:r>
                        <a:rPr lang="en-US" dirty="0"/>
                        <a:t>Calls a function or evaluates an</a:t>
                      </a:r>
                      <a:r>
                        <a:rPr lang="en-US" baseline="0" dirty="0"/>
                        <a:t> expression after specified number of milliseconds</a:t>
                      </a:r>
                      <a:endParaRPr lang="en-US" dirty="0"/>
                    </a:p>
                  </a:txBody>
                  <a:tcPr/>
                </a:tc>
                <a:extLst>
                  <a:ext uri="{0D108BD9-81ED-4DB2-BD59-A6C34878D82A}">
                    <a16:rowId xmlns:a16="http://schemas.microsoft.com/office/drawing/2014/main" val="10004"/>
                  </a:ext>
                </a:extLst>
              </a:tr>
              <a:tr h="370840">
                <a:tc>
                  <a:txBody>
                    <a:bodyPr/>
                    <a:lstStyle/>
                    <a:p>
                      <a:r>
                        <a:rPr lang="en-US" dirty="0"/>
                        <a:t>stop()</a:t>
                      </a:r>
                    </a:p>
                  </a:txBody>
                  <a:tcPr/>
                </a:tc>
                <a:tc>
                  <a:txBody>
                    <a:bodyPr/>
                    <a:lstStyle/>
                    <a:p>
                      <a:r>
                        <a:rPr lang="en-US" dirty="0"/>
                        <a:t>Stops window from loading</a:t>
                      </a:r>
                    </a:p>
                  </a:txBody>
                  <a:tcPr/>
                </a:tc>
                <a:extLst>
                  <a:ext uri="{0D108BD9-81ED-4DB2-BD59-A6C34878D82A}">
                    <a16:rowId xmlns:a16="http://schemas.microsoft.com/office/drawing/2014/main" val="10005"/>
                  </a:ext>
                </a:extLst>
              </a:tr>
              <a:tr h="370840">
                <a:tc>
                  <a:txBody>
                    <a:bodyPr/>
                    <a:lstStyle/>
                    <a:p>
                      <a:r>
                        <a:rPr lang="en-US" dirty="0" err="1"/>
                        <a:t>resizeBy</a:t>
                      </a:r>
                      <a:r>
                        <a:rPr lang="en-US" dirty="0"/>
                        <a:t>()</a:t>
                      </a:r>
                    </a:p>
                  </a:txBody>
                  <a:tcPr/>
                </a:tc>
                <a:tc>
                  <a:txBody>
                    <a:bodyPr/>
                    <a:lstStyle/>
                    <a:p>
                      <a:r>
                        <a:rPr lang="en-US" dirty="0"/>
                        <a:t>Resize</a:t>
                      </a:r>
                      <a:r>
                        <a:rPr lang="en-US" baseline="0" dirty="0"/>
                        <a:t> window by specified pixels</a:t>
                      </a:r>
                      <a:endParaRPr lang="en-US" dirty="0"/>
                    </a:p>
                  </a:txBody>
                  <a:tcPr/>
                </a:tc>
                <a:extLst>
                  <a:ext uri="{0D108BD9-81ED-4DB2-BD59-A6C34878D82A}">
                    <a16:rowId xmlns:a16="http://schemas.microsoft.com/office/drawing/2014/main" val="10006"/>
                  </a:ext>
                </a:extLst>
              </a:tr>
              <a:tr h="370840">
                <a:tc>
                  <a:txBody>
                    <a:bodyPr/>
                    <a:lstStyle/>
                    <a:p>
                      <a:r>
                        <a:rPr lang="en-US" dirty="0" err="1"/>
                        <a:t>resizeTo</a:t>
                      </a:r>
                      <a:r>
                        <a:rPr lang="en-US" dirty="0"/>
                        <a:t>()</a:t>
                      </a:r>
                    </a:p>
                  </a:txBody>
                  <a:tcPr/>
                </a:tc>
                <a:tc>
                  <a:txBody>
                    <a:bodyPr/>
                    <a:lstStyle/>
                    <a:p>
                      <a:r>
                        <a:rPr lang="en-US" dirty="0"/>
                        <a:t>Resizes window to specified</a:t>
                      </a:r>
                      <a:r>
                        <a:rPr lang="en-US" baseline="0" dirty="0"/>
                        <a:t> width and height</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8453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Navigator object contains information about the browser</a:t>
            </a:r>
          </a:p>
          <a:p>
            <a:r>
              <a:rPr lang="en-US" dirty="0"/>
              <a:t>Navigator Object Properties:</a:t>
            </a:r>
          </a:p>
          <a:p>
            <a:endParaRPr lang="en-US" dirty="0"/>
          </a:p>
        </p:txBody>
      </p:sp>
      <p:sp>
        <p:nvSpPr>
          <p:cNvPr id="3" name="Title 2"/>
          <p:cNvSpPr>
            <a:spLocks noGrp="1"/>
          </p:cNvSpPr>
          <p:nvPr>
            <p:ph type="title"/>
          </p:nvPr>
        </p:nvSpPr>
        <p:spPr/>
        <p:txBody>
          <a:bodyPr/>
          <a:lstStyle/>
          <a:p>
            <a:r>
              <a:rPr lang="en-US" dirty="0"/>
              <a:t>Navigator Object</a:t>
            </a:r>
          </a:p>
        </p:txBody>
      </p:sp>
      <p:graphicFrame>
        <p:nvGraphicFramePr>
          <p:cNvPr id="4" name="Table 3"/>
          <p:cNvGraphicFramePr>
            <a:graphicFrameLocks noGrp="1"/>
          </p:cNvGraphicFramePr>
          <p:nvPr>
            <p:extLst>
              <p:ext uri="{D42A27DB-BD31-4B8C-83A1-F6EECF244321}">
                <p14:modId xmlns:p14="http://schemas.microsoft.com/office/powerpoint/2010/main" val="275156271"/>
              </p:ext>
            </p:extLst>
          </p:nvPr>
        </p:nvGraphicFramePr>
        <p:xfrm>
          <a:off x="971600" y="1844824"/>
          <a:ext cx="6096000" cy="303276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Property</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err="1"/>
                        <a:t>appName</a:t>
                      </a:r>
                      <a:endParaRPr lang="en-US" dirty="0"/>
                    </a:p>
                  </a:txBody>
                  <a:tcPr/>
                </a:tc>
                <a:tc>
                  <a:txBody>
                    <a:bodyPr/>
                    <a:lstStyle/>
                    <a:p>
                      <a:r>
                        <a:rPr lang="en-US" dirty="0"/>
                        <a:t>Returns</a:t>
                      </a:r>
                      <a:r>
                        <a:rPr lang="en-US" baseline="0" dirty="0"/>
                        <a:t> name of browser</a:t>
                      </a:r>
                      <a:endParaRPr lang="en-US" dirty="0"/>
                    </a:p>
                  </a:txBody>
                  <a:tcPr/>
                </a:tc>
                <a:extLst>
                  <a:ext uri="{0D108BD9-81ED-4DB2-BD59-A6C34878D82A}">
                    <a16:rowId xmlns:a16="http://schemas.microsoft.com/office/drawing/2014/main" val="10001"/>
                  </a:ext>
                </a:extLst>
              </a:tr>
              <a:tr h="370840">
                <a:tc>
                  <a:txBody>
                    <a:bodyPr/>
                    <a:lstStyle/>
                    <a:p>
                      <a:r>
                        <a:rPr lang="en-US" dirty="0" err="1"/>
                        <a:t>appCodeName</a:t>
                      </a:r>
                      <a:endParaRPr lang="en-US" dirty="0"/>
                    </a:p>
                  </a:txBody>
                  <a:tcPr/>
                </a:tc>
                <a:tc>
                  <a:txBody>
                    <a:bodyPr/>
                    <a:lstStyle/>
                    <a:p>
                      <a:r>
                        <a:rPr lang="en-US" dirty="0"/>
                        <a:t>Returns</a:t>
                      </a:r>
                      <a:r>
                        <a:rPr lang="en-US" baseline="0" dirty="0"/>
                        <a:t> code name of browser</a:t>
                      </a:r>
                      <a:endParaRPr lang="en-US" dirty="0"/>
                    </a:p>
                  </a:txBody>
                  <a:tcPr/>
                </a:tc>
                <a:extLst>
                  <a:ext uri="{0D108BD9-81ED-4DB2-BD59-A6C34878D82A}">
                    <a16:rowId xmlns:a16="http://schemas.microsoft.com/office/drawing/2014/main" val="10002"/>
                  </a:ext>
                </a:extLst>
              </a:tr>
              <a:tr h="370840">
                <a:tc>
                  <a:txBody>
                    <a:bodyPr/>
                    <a:lstStyle/>
                    <a:p>
                      <a:r>
                        <a:rPr lang="en-US" dirty="0" err="1"/>
                        <a:t>appVersion</a:t>
                      </a:r>
                      <a:endParaRPr lang="en-US" dirty="0"/>
                    </a:p>
                  </a:txBody>
                  <a:tcPr/>
                </a:tc>
                <a:tc>
                  <a:txBody>
                    <a:bodyPr/>
                    <a:lstStyle/>
                    <a:p>
                      <a:r>
                        <a:rPr lang="en-US" dirty="0"/>
                        <a:t>Returns version</a:t>
                      </a:r>
                      <a:r>
                        <a:rPr lang="en-US" baseline="0" dirty="0"/>
                        <a:t> information of browser</a:t>
                      </a:r>
                      <a:endParaRPr lang="en-US" dirty="0"/>
                    </a:p>
                  </a:txBody>
                  <a:tcPr/>
                </a:tc>
                <a:extLst>
                  <a:ext uri="{0D108BD9-81ED-4DB2-BD59-A6C34878D82A}">
                    <a16:rowId xmlns:a16="http://schemas.microsoft.com/office/drawing/2014/main" val="10003"/>
                  </a:ext>
                </a:extLst>
              </a:tr>
              <a:tr h="370840">
                <a:tc>
                  <a:txBody>
                    <a:bodyPr/>
                    <a:lstStyle/>
                    <a:p>
                      <a:r>
                        <a:rPr lang="en-US" dirty="0" err="1"/>
                        <a:t>cookieEnabled</a:t>
                      </a:r>
                      <a:endParaRPr lang="en-US" dirty="0"/>
                    </a:p>
                  </a:txBody>
                  <a:tcPr/>
                </a:tc>
                <a:tc>
                  <a:txBody>
                    <a:bodyPr/>
                    <a:lstStyle/>
                    <a:p>
                      <a:r>
                        <a:rPr lang="en-US" dirty="0"/>
                        <a:t>Determines whether</a:t>
                      </a:r>
                      <a:r>
                        <a:rPr lang="en-US" baseline="0" dirty="0"/>
                        <a:t> cookies are enabled in the browser</a:t>
                      </a:r>
                      <a:endParaRPr lang="en-US" dirty="0"/>
                    </a:p>
                  </a:txBody>
                  <a:tcPr/>
                </a:tc>
                <a:extLst>
                  <a:ext uri="{0D108BD9-81ED-4DB2-BD59-A6C34878D82A}">
                    <a16:rowId xmlns:a16="http://schemas.microsoft.com/office/drawing/2014/main" val="10004"/>
                  </a:ext>
                </a:extLst>
              </a:tr>
              <a:tr h="370840">
                <a:tc>
                  <a:txBody>
                    <a:bodyPr/>
                    <a:lstStyle/>
                    <a:p>
                      <a:r>
                        <a:rPr lang="en-US" dirty="0"/>
                        <a:t>platform</a:t>
                      </a:r>
                    </a:p>
                  </a:txBody>
                  <a:tcPr/>
                </a:tc>
                <a:tc>
                  <a:txBody>
                    <a:bodyPr/>
                    <a:lstStyle/>
                    <a:p>
                      <a:r>
                        <a:rPr lang="en-US" dirty="0"/>
                        <a:t>Returns for</a:t>
                      </a:r>
                      <a:r>
                        <a:rPr lang="en-US" baseline="0" dirty="0"/>
                        <a:t> which platform the browser is compiled</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3701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Navigator object contains all information about the visitor's browser:</a:t>
            </a:r>
          </a:p>
          <a:p>
            <a:endParaRPr lang="en-IN" dirty="0"/>
          </a:p>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
        <p:nvSpPr>
          <p:cNvPr id="3" name="Title 2"/>
          <p:cNvSpPr>
            <a:spLocks noGrp="1"/>
          </p:cNvSpPr>
          <p:nvPr>
            <p:ph type="title"/>
          </p:nvPr>
        </p:nvSpPr>
        <p:spPr/>
        <p:txBody>
          <a:bodyPr/>
          <a:lstStyle/>
          <a:p>
            <a:r>
              <a:rPr lang="en-IN" dirty="0"/>
              <a:t>Navigator Object Example</a:t>
            </a:r>
          </a:p>
        </p:txBody>
      </p:sp>
      <p:sp>
        <p:nvSpPr>
          <p:cNvPr id="5" name="AutoShape 3"/>
          <p:cNvSpPr>
            <a:spLocks noChangeArrowheads="1"/>
          </p:cNvSpPr>
          <p:nvPr/>
        </p:nvSpPr>
        <p:spPr bwMode="auto">
          <a:xfrm>
            <a:off x="467544" y="1340768"/>
            <a:ext cx="7407999" cy="4123908"/>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&lt;div id="example"&gt;&lt;/div&gt;</a:t>
            </a:r>
            <a:br>
              <a:rPr lang="en-IN" dirty="0"/>
            </a:br>
            <a:br>
              <a:rPr lang="en-IN" dirty="0"/>
            </a:br>
            <a:r>
              <a:rPr lang="en-IN" dirty="0"/>
              <a:t>&lt; script type="text/</a:t>
            </a:r>
            <a:r>
              <a:rPr lang="en-IN" dirty="0" err="1"/>
              <a:t>javascript</a:t>
            </a:r>
            <a:r>
              <a:rPr lang="en-IN" dirty="0"/>
              <a:t>"&gt;</a:t>
            </a:r>
            <a:br>
              <a:rPr lang="en-IN" dirty="0"/>
            </a:br>
            <a:br>
              <a:rPr lang="en-IN" dirty="0"/>
            </a:br>
            <a:r>
              <a:rPr lang="en-IN" dirty="0"/>
              <a:t>txt = "&lt;p&gt;Browser </a:t>
            </a:r>
            <a:r>
              <a:rPr lang="en-IN" dirty="0" err="1"/>
              <a:t>CodeName</a:t>
            </a:r>
            <a:r>
              <a:rPr lang="en-IN" dirty="0"/>
              <a:t>: " + </a:t>
            </a:r>
            <a:r>
              <a:rPr lang="en-IN" dirty="0" err="1"/>
              <a:t>navigator.appCodeName</a:t>
            </a:r>
            <a:r>
              <a:rPr lang="en-IN" dirty="0"/>
              <a:t> + "&lt;/p&gt;";</a:t>
            </a:r>
            <a:br>
              <a:rPr lang="en-IN" dirty="0"/>
            </a:br>
            <a:r>
              <a:rPr lang="en-IN" dirty="0"/>
              <a:t>txt+= "&lt;p&gt;Browser Name: " + </a:t>
            </a:r>
            <a:r>
              <a:rPr lang="en-IN" dirty="0" err="1"/>
              <a:t>navigator.appName</a:t>
            </a:r>
            <a:r>
              <a:rPr lang="en-IN" dirty="0"/>
              <a:t> + "&lt;/p&gt;";</a:t>
            </a:r>
            <a:br>
              <a:rPr lang="en-IN" dirty="0"/>
            </a:br>
            <a:r>
              <a:rPr lang="en-IN" dirty="0"/>
              <a:t>txt+= "&lt;p&gt;Browser Version: " + </a:t>
            </a:r>
            <a:r>
              <a:rPr lang="en-IN" dirty="0" err="1"/>
              <a:t>navigator.appVersion</a:t>
            </a:r>
            <a:r>
              <a:rPr lang="en-IN" dirty="0"/>
              <a:t> + "&lt;/p&gt;";</a:t>
            </a:r>
            <a:br>
              <a:rPr lang="en-IN" dirty="0"/>
            </a:br>
            <a:r>
              <a:rPr lang="en-IN" dirty="0"/>
              <a:t>txt+= "&lt;p&gt;Cookies Enabled: " + </a:t>
            </a:r>
            <a:r>
              <a:rPr lang="en-IN" dirty="0" err="1"/>
              <a:t>navigator.cookieEnabled</a:t>
            </a:r>
            <a:r>
              <a:rPr lang="en-IN" dirty="0"/>
              <a:t> + "&lt;/p&gt;";</a:t>
            </a:r>
            <a:br>
              <a:rPr lang="en-IN" dirty="0"/>
            </a:br>
            <a:r>
              <a:rPr lang="en-IN" dirty="0"/>
              <a:t>txt+= "&lt;p&gt;Platform: " + </a:t>
            </a:r>
            <a:r>
              <a:rPr lang="en-IN" dirty="0" err="1"/>
              <a:t>navigator.platform</a:t>
            </a:r>
            <a:r>
              <a:rPr lang="en-IN" dirty="0"/>
              <a:t> + "&lt;/p&gt;";</a:t>
            </a:r>
            <a:br>
              <a:rPr lang="en-IN" dirty="0"/>
            </a:br>
            <a:r>
              <a:rPr lang="en-IN" dirty="0"/>
              <a:t>txt+= "&lt;p&gt;User-agent header: " + </a:t>
            </a:r>
            <a:r>
              <a:rPr lang="en-IN" dirty="0" err="1"/>
              <a:t>navigator.userAgent</a:t>
            </a:r>
            <a:r>
              <a:rPr lang="en-IN" dirty="0"/>
              <a:t> + "&lt;/p&gt;";</a:t>
            </a:r>
            <a:br>
              <a:rPr lang="en-IN" dirty="0"/>
            </a:br>
            <a:br>
              <a:rPr lang="en-IN" dirty="0"/>
            </a:br>
            <a:r>
              <a:rPr lang="en-IN" dirty="0" err="1"/>
              <a:t>document.getElementById</a:t>
            </a:r>
            <a:r>
              <a:rPr lang="en-IN" dirty="0"/>
              <a:t>("example").</a:t>
            </a:r>
            <a:r>
              <a:rPr lang="en-IN" dirty="0" err="1"/>
              <a:t>innerHTML</a:t>
            </a:r>
            <a:r>
              <a:rPr lang="en-IN" dirty="0"/>
              <a:t>=txt;</a:t>
            </a:r>
            <a:br>
              <a:rPr lang="en-IN" dirty="0"/>
            </a:br>
            <a:br>
              <a:rPr lang="en-IN" dirty="0"/>
            </a:br>
            <a:r>
              <a:rPr lang="en-IN" dirty="0"/>
              <a:t>&lt; /script&gt;</a:t>
            </a:r>
            <a:endParaRPr lang="en-IN" dirty="0">
              <a:solidFill>
                <a:srgbClr val="FF0000"/>
              </a:solidFill>
            </a:endParaRPr>
          </a:p>
        </p:txBody>
      </p:sp>
    </p:spTree>
    <p:extLst>
      <p:ext uri="{BB962C8B-B14F-4D97-AF65-F5344CB8AC3E}">
        <p14:creationId xmlns:p14="http://schemas.microsoft.com/office/powerpoint/2010/main" val="93539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History object contains the URLs visited by the user( within a browser window)</a:t>
            </a:r>
          </a:p>
          <a:p>
            <a:r>
              <a:rPr lang="en-US" dirty="0"/>
              <a:t>The History object is a part of window object and can be accessed through the </a:t>
            </a:r>
            <a:r>
              <a:rPr lang="en-US" dirty="0" err="1"/>
              <a:t>window.history</a:t>
            </a:r>
            <a:r>
              <a:rPr lang="en-US" dirty="0"/>
              <a:t> property</a:t>
            </a:r>
          </a:p>
          <a:p>
            <a:r>
              <a:rPr lang="en-US" dirty="0"/>
              <a:t>History object properties</a:t>
            </a:r>
          </a:p>
          <a:p>
            <a:endParaRPr lang="en-US" dirty="0"/>
          </a:p>
          <a:p>
            <a:endParaRPr lang="en-US" dirty="0"/>
          </a:p>
          <a:p>
            <a:endParaRPr lang="en-US" dirty="0"/>
          </a:p>
          <a:p>
            <a:endParaRPr lang="en-US" dirty="0"/>
          </a:p>
          <a:p>
            <a:r>
              <a:rPr lang="en-US" dirty="0"/>
              <a:t>History object methods</a:t>
            </a:r>
          </a:p>
          <a:p>
            <a:endParaRPr lang="en-US" dirty="0"/>
          </a:p>
        </p:txBody>
      </p:sp>
      <p:sp>
        <p:nvSpPr>
          <p:cNvPr id="3" name="Title 2"/>
          <p:cNvSpPr>
            <a:spLocks noGrp="1"/>
          </p:cNvSpPr>
          <p:nvPr>
            <p:ph type="title"/>
          </p:nvPr>
        </p:nvSpPr>
        <p:spPr/>
        <p:txBody>
          <a:bodyPr/>
          <a:lstStyle/>
          <a:p>
            <a:r>
              <a:rPr lang="en-US" dirty="0"/>
              <a:t>History Object	</a:t>
            </a:r>
          </a:p>
        </p:txBody>
      </p:sp>
      <p:graphicFrame>
        <p:nvGraphicFramePr>
          <p:cNvPr id="4" name="Table 3"/>
          <p:cNvGraphicFramePr>
            <a:graphicFrameLocks noGrp="1"/>
          </p:cNvGraphicFramePr>
          <p:nvPr>
            <p:extLst>
              <p:ext uri="{D42A27DB-BD31-4B8C-83A1-F6EECF244321}">
                <p14:modId xmlns:p14="http://schemas.microsoft.com/office/powerpoint/2010/main" val="1669172822"/>
              </p:ext>
            </p:extLst>
          </p:nvPr>
        </p:nvGraphicFramePr>
        <p:xfrm>
          <a:off x="1115616" y="2276872"/>
          <a:ext cx="6096000" cy="736600"/>
        </p:xfrm>
        <a:graphic>
          <a:graphicData uri="http://schemas.openxmlformats.org/drawingml/2006/table">
            <a:tbl>
              <a:tblPr firstRow="1" bandRow="1">
                <a:tableStyleId>{073A0DAA-6AF3-43AB-8588-CEC1D06C72B9}</a:tableStyleId>
              </a:tblPr>
              <a:tblGrid>
                <a:gridCol w="1391816">
                  <a:extLst>
                    <a:ext uri="{9D8B030D-6E8A-4147-A177-3AD203B41FA5}">
                      <a16:colId xmlns:a16="http://schemas.microsoft.com/office/drawing/2014/main" val="20000"/>
                    </a:ext>
                  </a:extLst>
                </a:gridCol>
                <a:gridCol w="4704184">
                  <a:extLst>
                    <a:ext uri="{9D8B030D-6E8A-4147-A177-3AD203B41FA5}">
                      <a16:colId xmlns:a16="http://schemas.microsoft.com/office/drawing/2014/main" val="20001"/>
                    </a:ext>
                  </a:extLst>
                </a:gridCol>
              </a:tblGrid>
              <a:tr h="139040">
                <a:tc>
                  <a:txBody>
                    <a:bodyPr/>
                    <a:lstStyle/>
                    <a:p>
                      <a:r>
                        <a:rPr lang="en-US" dirty="0"/>
                        <a:t>Property</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length</a:t>
                      </a:r>
                    </a:p>
                  </a:txBody>
                  <a:tcPr/>
                </a:tc>
                <a:tc>
                  <a:txBody>
                    <a:bodyPr/>
                    <a:lstStyle/>
                    <a:p>
                      <a:r>
                        <a:rPr lang="en-US" dirty="0"/>
                        <a:t>Returns number of URLs in the history list</a:t>
                      </a:r>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4231931"/>
              </p:ext>
            </p:extLst>
          </p:nvPr>
        </p:nvGraphicFramePr>
        <p:xfrm>
          <a:off x="1115616" y="4077072"/>
          <a:ext cx="6096000" cy="1478280"/>
        </p:xfrm>
        <a:graphic>
          <a:graphicData uri="http://schemas.openxmlformats.org/drawingml/2006/table">
            <a:tbl>
              <a:tblPr firstRow="1" bandRow="1">
                <a:tableStyleId>{073A0DAA-6AF3-43AB-8588-CEC1D06C72B9}</a:tableStyleId>
              </a:tblPr>
              <a:tblGrid>
                <a:gridCol w="1391816">
                  <a:extLst>
                    <a:ext uri="{9D8B030D-6E8A-4147-A177-3AD203B41FA5}">
                      <a16:colId xmlns:a16="http://schemas.microsoft.com/office/drawing/2014/main" val="20000"/>
                    </a:ext>
                  </a:extLst>
                </a:gridCol>
                <a:gridCol w="4704184">
                  <a:extLst>
                    <a:ext uri="{9D8B030D-6E8A-4147-A177-3AD203B41FA5}">
                      <a16:colId xmlns:a16="http://schemas.microsoft.com/office/drawing/2014/main" val="20001"/>
                    </a:ext>
                  </a:extLst>
                </a:gridCol>
              </a:tblGrid>
              <a:tr h="0">
                <a:tc>
                  <a:txBody>
                    <a:bodyPr/>
                    <a:lstStyle/>
                    <a:p>
                      <a:r>
                        <a:rPr lang="en-US" dirty="0"/>
                        <a:t>Method</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back()</a:t>
                      </a:r>
                    </a:p>
                  </a:txBody>
                  <a:tcPr/>
                </a:tc>
                <a:tc>
                  <a:txBody>
                    <a:bodyPr/>
                    <a:lstStyle/>
                    <a:p>
                      <a:r>
                        <a:rPr lang="en-US" dirty="0"/>
                        <a:t>Loads previous URL in</a:t>
                      </a:r>
                      <a:r>
                        <a:rPr lang="en-US" baseline="0" dirty="0"/>
                        <a:t> the history list</a:t>
                      </a:r>
                      <a:endParaRPr lang="en-US" dirty="0"/>
                    </a:p>
                  </a:txBody>
                  <a:tcPr/>
                </a:tc>
                <a:extLst>
                  <a:ext uri="{0D108BD9-81ED-4DB2-BD59-A6C34878D82A}">
                    <a16:rowId xmlns:a16="http://schemas.microsoft.com/office/drawing/2014/main" val="10001"/>
                  </a:ext>
                </a:extLst>
              </a:tr>
              <a:tr h="370840">
                <a:tc>
                  <a:txBody>
                    <a:bodyPr/>
                    <a:lstStyle/>
                    <a:p>
                      <a:r>
                        <a:rPr lang="en-US" dirty="0"/>
                        <a:t>forward()</a:t>
                      </a:r>
                    </a:p>
                  </a:txBody>
                  <a:tcPr/>
                </a:tc>
                <a:tc>
                  <a:txBody>
                    <a:bodyPr/>
                    <a:lstStyle/>
                    <a:p>
                      <a:r>
                        <a:rPr lang="en-US" dirty="0"/>
                        <a:t>Loads the next</a:t>
                      </a:r>
                      <a:r>
                        <a:rPr lang="en-US" baseline="0" dirty="0"/>
                        <a:t> URL in the history list</a:t>
                      </a:r>
                      <a:endParaRPr lang="en-US" dirty="0"/>
                    </a:p>
                  </a:txBody>
                  <a:tcPr/>
                </a:tc>
                <a:extLst>
                  <a:ext uri="{0D108BD9-81ED-4DB2-BD59-A6C34878D82A}">
                    <a16:rowId xmlns:a16="http://schemas.microsoft.com/office/drawing/2014/main" val="10002"/>
                  </a:ext>
                </a:extLst>
              </a:tr>
              <a:tr h="370840">
                <a:tc>
                  <a:txBody>
                    <a:bodyPr/>
                    <a:lstStyle/>
                    <a:p>
                      <a:r>
                        <a:rPr lang="en-US" dirty="0"/>
                        <a:t>go()</a:t>
                      </a:r>
                    </a:p>
                  </a:txBody>
                  <a:tcPr/>
                </a:tc>
                <a:tc>
                  <a:txBody>
                    <a:bodyPr/>
                    <a:lstStyle/>
                    <a:p>
                      <a:r>
                        <a:rPr lang="en-US" dirty="0"/>
                        <a:t>Loads the specific</a:t>
                      </a:r>
                      <a:r>
                        <a:rPr lang="en-US" baseline="0" dirty="0"/>
                        <a:t> URL in the history list</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9443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JavaScript in BODY</a:t>
            </a:r>
          </a:p>
        </p:txBody>
      </p:sp>
      <p:sp>
        <p:nvSpPr>
          <p:cNvPr id="6" name="AutoShape 3"/>
          <p:cNvSpPr>
            <a:spLocks noChangeArrowheads="1"/>
          </p:cNvSpPr>
          <p:nvPr/>
        </p:nvSpPr>
        <p:spPr bwMode="auto">
          <a:xfrm>
            <a:off x="365380" y="1916514"/>
            <a:ext cx="7776864" cy="2973050"/>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p>
          <a:p>
            <a:r>
              <a:rPr lang="en-IN" dirty="0"/>
              <a:t>     &lt;head&gt;</a:t>
            </a:r>
          </a:p>
          <a:p>
            <a:r>
              <a:rPr lang="en-IN" dirty="0"/>
              <a:t>     &lt;/head&gt;</a:t>
            </a:r>
          </a:p>
          <a:p>
            <a:r>
              <a:rPr lang="en-IN" dirty="0"/>
              <a:t>     &lt;body&gt;</a:t>
            </a:r>
          </a:p>
          <a:p>
            <a:r>
              <a:rPr lang="en-IN" dirty="0"/>
              <a:t>          &lt;h1&gt;</a:t>
            </a:r>
            <a:r>
              <a:rPr lang="en-IN" dirty="0" err="1"/>
              <a:t>Javscript</a:t>
            </a:r>
            <a:r>
              <a:rPr lang="en-IN" dirty="0"/>
              <a:t> Get Started&lt;/h1&gt;</a:t>
            </a:r>
          </a:p>
          <a:p>
            <a:r>
              <a:rPr lang="en-IN" dirty="0"/>
              <a:t>          &lt;script type=“text/</a:t>
            </a:r>
            <a:r>
              <a:rPr lang="en-IN" dirty="0" err="1"/>
              <a:t>javascript</a:t>
            </a:r>
            <a:r>
              <a:rPr lang="en-IN" dirty="0"/>
              <a:t>”&gt;</a:t>
            </a:r>
          </a:p>
          <a:p>
            <a:r>
              <a:rPr lang="en-IN" dirty="0"/>
              <a:t>	</a:t>
            </a:r>
            <a:r>
              <a:rPr lang="en-IN" dirty="0" err="1"/>
              <a:t>document.write</a:t>
            </a:r>
            <a:r>
              <a:rPr lang="en-IN" dirty="0"/>
              <a:t>(”hello there!!”);</a:t>
            </a:r>
          </a:p>
          <a:p>
            <a:r>
              <a:rPr lang="en-IN" dirty="0"/>
              <a:t>          &lt;/script&gt;</a:t>
            </a:r>
          </a:p>
          <a:p>
            <a:r>
              <a:rPr lang="en-IN" dirty="0"/>
              <a:t>     &lt;/body&gt;</a:t>
            </a:r>
          </a:p>
          <a:p>
            <a:r>
              <a:rPr lang="en-IN" dirty="0"/>
              <a:t>&lt;/html&gt;</a:t>
            </a:r>
          </a:p>
        </p:txBody>
      </p:sp>
      <p:sp>
        <p:nvSpPr>
          <p:cNvPr id="4" name="TextBox 3"/>
          <p:cNvSpPr txBox="1"/>
          <p:nvPr/>
        </p:nvSpPr>
        <p:spPr>
          <a:xfrm>
            <a:off x="399162" y="1340768"/>
            <a:ext cx="2736304" cy="369332"/>
          </a:xfrm>
          <a:prstGeom prst="rect">
            <a:avLst/>
          </a:prstGeom>
          <a:noFill/>
        </p:spPr>
        <p:txBody>
          <a:bodyPr wrap="square" rtlCol="0">
            <a:spAutoFit/>
          </a:bodyPr>
          <a:lstStyle/>
          <a:p>
            <a:r>
              <a:rPr lang="en-US" dirty="0" err="1"/>
              <a:t>Hello.html</a:t>
            </a:r>
            <a:endParaRPr lang="en-US" dirty="0"/>
          </a:p>
        </p:txBody>
      </p:sp>
    </p:spTree>
    <p:extLst>
      <p:ext uri="{BB962C8B-B14F-4D97-AF65-F5344CB8AC3E}">
        <p14:creationId xmlns:p14="http://schemas.microsoft.com/office/powerpoint/2010/main" val="131572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HTML document is loaded into a web browser, it becomes a document object</a:t>
            </a:r>
          </a:p>
          <a:p>
            <a:r>
              <a:rPr lang="en-US" dirty="0"/>
              <a:t>Document object is the root node of HTML document</a:t>
            </a:r>
          </a:p>
          <a:p>
            <a:r>
              <a:rPr lang="en-US" dirty="0"/>
              <a:t>The document object provides properties and methods to access all node objects, from within JavaScript</a:t>
            </a:r>
          </a:p>
          <a:p>
            <a:r>
              <a:rPr lang="en-US" dirty="0"/>
              <a:t>The document is a part of the window object and can be accessed with as </a:t>
            </a:r>
            <a:r>
              <a:rPr lang="en-US" dirty="0" err="1"/>
              <a:t>window.document</a:t>
            </a:r>
            <a:br>
              <a:rPr lang="en-US" dirty="0"/>
            </a:br>
            <a:br>
              <a:rPr lang="en-US" dirty="0"/>
            </a:br>
            <a:r>
              <a:rPr lang="en-US" sz="2400" dirty="0">
                <a:solidFill>
                  <a:prstClr val="black"/>
                </a:solidFill>
                <a:latin typeface="ArialMT" charset="0"/>
              </a:rPr>
              <a:t>Finding HTML Elements</a:t>
            </a:r>
          </a:p>
        </p:txBody>
      </p:sp>
      <p:sp>
        <p:nvSpPr>
          <p:cNvPr id="3" name="Title 2"/>
          <p:cNvSpPr>
            <a:spLocks noGrp="1"/>
          </p:cNvSpPr>
          <p:nvPr>
            <p:ph type="title"/>
          </p:nvPr>
        </p:nvSpPr>
        <p:spPr/>
        <p:txBody>
          <a:bodyPr/>
          <a:lstStyle/>
          <a:p>
            <a:r>
              <a:rPr lang="en-US" dirty="0"/>
              <a:t>Document Object</a:t>
            </a:r>
          </a:p>
        </p:txBody>
      </p:sp>
      <p:sp>
        <p:nvSpPr>
          <p:cNvPr id="4" name="Rectangle 3"/>
          <p:cNvSpPr/>
          <p:nvPr/>
        </p:nvSpPr>
        <p:spPr>
          <a:xfrm>
            <a:off x="395536" y="3789040"/>
            <a:ext cx="8280920" cy="2308324"/>
          </a:xfrm>
          <a:prstGeom prst="rect">
            <a:avLst/>
          </a:prstGeom>
        </p:spPr>
        <p:txBody>
          <a:bodyPr wrap="square">
            <a:spAutoFit/>
          </a:bodyPr>
          <a:lstStyle/>
          <a:p>
            <a:r>
              <a:rPr lang="en-US" b="1" dirty="0">
                <a:solidFill>
                  <a:prstClr val="black"/>
                </a:solidFill>
                <a:latin typeface="Verdana" charset="0"/>
              </a:rPr>
              <a:t>Method				Description	</a:t>
            </a:r>
          </a:p>
          <a:p>
            <a:r>
              <a:rPr lang="en-US" dirty="0" err="1">
                <a:solidFill>
                  <a:prstClr val="black"/>
                </a:solidFill>
                <a:latin typeface="Verdana" charset="0"/>
              </a:rPr>
              <a:t>document.getElementById</a:t>
            </a:r>
            <a:r>
              <a:rPr lang="en-US" dirty="0">
                <a:solidFill>
                  <a:prstClr val="black"/>
                </a:solidFill>
                <a:latin typeface="Verdana" charset="0"/>
              </a:rPr>
              <a:t>(</a:t>
            </a:r>
            <a:r>
              <a:rPr lang="en-US" i="1" dirty="0">
                <a:solidFill>
                  <a:prstClr val="black"/>
                </a:solidFill>
                <a:latin typeface="Verdana" charset="0"/>
              </a:rPr>
              <a:t>id</a:t>
            </a:r>
            <a:r>
              <a:rPr lang="en-US" dirty="0">
                <a:solidFill>
                  <a:prstClr val="black"/>
                </a:solidFill>
                <a:latin typeface="Verdana" charset="0"/>
              </a:rPr>
              <a:t>)		Find an element by 						element id	</a:t>
            </a:r>
          </a:p>
          <a:p>
            <a:r>
              <a:rPr lang="en-US" dirty="0">
                <a:solidFill>
                  <a:prstClr val="black"/>
                </a:solidFill>
                <a:latin typeface="Verdana" charset="0"/>
              </a:rPr>
              <a:t>document.				Find elements by tag </a:t>
            </a:r>
            <a:r>
              <a:rPr lang="en-US" dirty="0" err="1">
                <a:solidFill>
                  <a:prstClr val="black"/>
                </a:solidFill>
                <a:latin typeface="Verdana" charset="0"/>
              </a:rPr>
              <a:t>getElementsByTagName</a:t>
            </a:r>
            <a:r>
              <a:rPr lang="en-US" dirty="0">
                <a:solidFill>
                  <a:prstClr val="black"/>
                </a:solidFill>
                <a:latin typeface="Verdana" charset="0"/>
              </a:rPr>
              <a:t>(</a:t>
            </a:r>
            <a:r>
              <a:rPr lang="en-US" i="1" dirty="0">
                <a:solidFill>
                  <a:prstClr val="black"/>
                </a:solidFill>
                <a:latin typeface="Verdana" charset="0"/>
              </a:rPr>
              <a:t>name</a:t>
            </a:r>
            <a:r>
              <a:rPr lang="en-US" dirty="0">
                <a:solidFill>
                  <a:prstClr val="black"/>
                </a:solidFill>
                <a:latin typeface="Verdana" charset="0"/>
              </a:rPr>
              <a:t>) 	name</a:t>
            </a:r>
          </a:p>
          <a:p>
            <a:r>
              <a:rPr lang="en-US" dirty="0">
                <a:solidFill>
                  <a:prstClr val="black"/>
                </a:solidFill>
                <a:latin typeface="Verdana" charset="0"/>
              </a:rPr>
              <a:t>document.</a:t>
            </a:r>
          </a:p>
          <a:p>
            <a:r>
              <a:rPr lang="en-US" dirty="0" err="1">
                <a:solidFill>
                  <a:prstClr val="black"/>
                </a:solidFill>
                <a:latin typeface="Verdana" charset="0"/>
              </a:rPr>
              <a:t>getElementsByClassName</a:t>
            </a:r>
            <a:r>
              <a:rPr lang="en-US" dirty="0">
                <a:solidFill>
                  <a:prstClr val="black"/>
                </a:solidFill>
                <a:latin typeface="Verdana" charset="0"/>
              </a:rPr>
              <a:t>(</a:t>
            </a:r>
            <a:r>
              <a:rPr lang="en-US" i="1" dirty="0">
                <a:solidFill>
                  <a:prstClr val="black"/>
                </a:solidFill>
                <a:latin typeface="Verdana" charset="0"/>
              </a:rPr>
              <a:t>name</a:t>
            </a:r>
            <a:r>
              <a:rPr lang="en-US" dirty="0">
                <a:solidFill>
                  <a:prstClr val="black"/>
                </a:solidFill>
                <a:latin typeface="Verdana" charset="0"/>
              </a:rPr>
              <a:t>)	Find elements by class name	</a:t>
            </a:r>
          </a:p>
        </p:txBody>
      </p:sp>
      <p:cxnSp>
        <p:nvCxnSpPr>
          <p:cNvPr id="6" name="Straight Connector 5"/>
          <p:cNvCxnSpPr>
            <a:stCxn id="4" idx="0"/>
          </p:cNvCxnSpPr>
          <p:nvPr/>
        </p:nvCxnSpPr>
        <p:spPr>
          <a:xfrm>
            <a:off x="4535996" y="3789040"/>
            <a:ext cx="36004" cy="22322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79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Events are actions that can be detected by JavaScript.</a:t>
            </a:r>
          </a:p>
        </p:txBody>
      </p:sp>
      <p:sp>
        <p:nvSpPr>
          <p:cNvPr id="3" name="Title 2"/>
          <p:cNvSpPr>
            <a:spLocks noGrp="1"/>
          </p:cNvSpPr>
          <p:nvPr>
            <p:ph type="title"/>
          </p:nvPr>
        </p:nvSpPr>
        <p:spPr/>
        <p:txBody>
          <a:bodyPr/>
          <a:lstStyle/>
          <a:p>
            <a:r>
              <a:rPr lang="en-IN" dirty="0"/>
              <a:t>JavaScript Events</a:t>
            </a:r>
          </a:p>
        </p:txBody>
      </p:sp>
      <p:sp>
        <p:nvSpPr>
          <p:cNvPr id="5" name="AutoShape 3"/>
          <p:cNvSpPr>
            <a:spLocks noChangeArrowheads="1"/>
          </p:cNvSpPr>
          <p:nvPr/>
        </p:nvSpPr>
        <p:spPr bwMode="auto">
          <a:xfrm>
            <a:off x="360918" y="1412776"/>
            <a:ext cx="7407999" cy="4411623"/>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&lt;html&gt;</a:t>
            </a:r>
            <a:br>
              <a:rPr lang="en-IN" dirty="0"/>
            </a:br>
            <a:r>
              <a:rPr lang="en-IN" dirty="0"/>
              <a:t>&lt;head&gt;</a:t>
            </a:r>
            <a:br>
              <a:rPr lang="en-IN" dirty="0"/>
            </a:br>
            <a:r>
              <a:rPr lang="en-IN" dirty="0"/>
              <a:t>&lt;script type="text/</a:t>
            </a:r>
            <a:r>
              <a:rPr lang="en-IN" dirty="0" err="1"/>
              <a:t>javascript</a:t>
            </a:r>
            <a:r>
              <a:rPr lang="en-IN" dirty="0"/>
              <a:t>"&gt;</a:t>
            </a:r>
            <a:br>
              <a:rPr lang="en-IN" dirty="0"/>
            </a:br>
            <a:r>
              <a:rPr lang="en-IN" dirty="0"/>
              <a:t>function </a:t>
            </a:r>
            <a:r>
              <a:rPr lang="en-IN" dirty="0" err="1"/>
              <a:t>displayDate</a:t>
            </a:r>
            <a:r>
              <a:rPr lang="en-IN" dirty="0"/>
              <a:t>()</a:t>
            </a:r>
            <a:br>
              <a:rPr lang="en-IN" dirty="0"/>
            </a:br>
            <a:r>
              <a:rPr lang="en-IN" dirty="0"/>
              <a:t>{</a:t>
            </a:r>
            <a:br>
              <a:rPr lang="en-IN" dirty="0"/>
            </a:br>
            <a:r>
              <a:rPr lang="en-IN" dirty="0" err="1"/>
              <a:t>document.getElementById</a:t>
            </a:r>
            <a:r>
              <a:rPr lang="en-IN" dirty="0"/>
              <a:t>("demo").</a:t>
            </a:r>
            <a:r>
              <a:rPr lang="en-IN" dirty="0" err="1"/>
              <a:t>innerHTML</a:t>
            </a:r>
            <a:r>
              <a:rPr lang="en-IN" dirty="0"/>
              <a:t>=Date();</a:t>
            </a:r>
            <a:br>
              <a:rPr lang="en-IN" dirty="0"/>
            </a:br>
            <a:r>
              <a:rPr lang="en-IN" dirty="0"/>
              <a:t>}</a:t>
            </a:r>
            <a:br>
              <a:rPr lang="en-IN" dirty="0"/>
            </a:br>
            <a:r>
              <a:rPr lang="en-IN" dirty="0"/>
              <a:t>&lt;/script&gt;</a:t>
            </a:r>
            <a:br>
              <a:rPr lang="en-IN" dirty="0"/>
            </a:br>
            <a:r>
              <a:rPr lang="en-IN" dirty="0"/>
              <a:t>&lt;/head&gt;</a:t>
            </a:r>
            <a:br>
              <a:rPr lang="en-IN" dirty="0"/>
            </a:br>
            <a:r>
              <a:rPr lang="en-IN" dirty="0"/>
              <a:t>&lt;body&gt;</a:t>
            </a:r>
            <a:br>
              <a:rPr lang="en-IN" dirty="0"/>
            </a:br>
            <a:r>
              <a:rPr lang="en-IN" dirty="0"/>
              <a:t>&lt;h1&gt;My First Web Page&lt;/h1&gt;</a:t>
            </a:r>
            <a:br>
              <a:rPr lang="en-IN" dirty="0"/>
            </a:br>
            <a:r>
              <a:rPr lang="en-IN" dirty="0"/>
              <a:t>&lt;p id="demo"&gt;&lt;/p&gt;</a:t>
            </a:r>
            <a:br>
              <a:rPr lang="en-IN" dirty="0"/>
            </a:br>
            <a:r>
              <a:rPr lang="en-IN" dirty="0"/>
              <a:t>&lt;button type="button" </a:t>
            </a:r>
            <a:r>
              <a:rPr lang="en-IN" dirty="0" err="1"/>
              <a:t>onclick</a:t>
            </a:r>
            <a:r>
              <a:rPr lang="en-IN" dirty="0"/>
              <a:t>="</a:t>
            </a:r>
            <a:r>
              <a:rPr lang="en-IN" dirty="0" err="1"/>
              <a:t>displayDate</a:t>
            </a:r>
            <a:r>
              <a:rPr lang="en-IN" dirty="0"/>
              <a:t>()"&gt;Display Date&lt;/button&gt;</a:t>
            </a:r>
            <a:br>
              <a:rPr lang="en-IN" dirty="0"/>
            </a:br>
            <a:r>
              <a:rPr lang="en-IN" dirty="0"/>
              <a:t>&lt;/body&gt;</a:t>
            </a:r>
            <a:br>
              <a:rPr lang="en-IN" dirty="0"/>
            </a:br>
            <a:r>
              <a:rPr lang="en-IN" dirty="0"/>
              <a:t>&lt;/html&gt;</a:t>
            </a:r>
          </a:p>
        </p:txBody>
      </p:sp>
    </p:spTree>
    <p:extLst>
      <p:ext uri="{BB962C8B-B14F-4D97-AF65-F5344CB8AC3E}">
        <p14:creationId xmlns:p14="http://schemas.microsoft.com/office/powerpoint/2010/main" val="373454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By using JavaScript, we have the ability to create dynamic web pages. </a:t>
            </a:r>
          </a:p>
          <a:p>
            <a:r>
              <a:rPr lang="en-IN" dirty="0"/>
              <a:t>Events are actions that can be detected by JavaScript.</a:t>
            </a:r>
          </a:p>
          <a:p>
            <a:r>
              <a:rPr lang="en-IN" dirty="0"/>
              <a:t>Every element on a web page has certain events which can trigger a JavaScript. </a:t>
            </a:r>
          </a:p>
          <a:p>
            <a:r>
              <a:rPr lang="en-IN" dirty="0"/>
              <a:t>For example, we can use the </a:t>
            </a:r>
            <a:r>
              <a:rPr lang="en-IN" dirty="0" err="1"/>
              <a:t>onClick</a:t>
            </a:r>
            <a:r>
              <a:rPr lang="en-IN" dirty="0"/>
              <a:t> event of a button element to indicate that a function will run when a user clicks on the button. We define the events in the HTML tags.</a:t>
            </a:r>
          </a:p>
          <a:p>
            <a:r>
              <a:rPr lang="en-IN" dirty="0"/>
              <a:t>Examples of events:</a:t>
            </a:r>
          </a:p>
          <a:p>
            <a:pPr lvl="1"/>
            <a:r>
              <a:rPr lang="en-IN" dirty="0"/>
              <a:t>A mouse click</a:t>
            </a:r>
          </a:p>
          <a:p>
            <a:pPr lvl="1"/>
            <a:r>
              <a:rPr lang="en-IN" dirty="0"/>
              <a:t>A web page or an image loading</a:t>
            </a:r>
          </a:p>
          <a:p>
            <a:pPr lvl="1"/>
            <a:r>
              <a:rPr lang="en-IN" dirty="0" err="1"/>
              <a:t>Mousing</a:t>
            </a:r>
            <a:r>
              <a:rPr lang="en-IN" dirty="0"/>
              <a:t> over a hot spot on the web page</a:t>
            </a:r>
          </a:p>
          <a:p>
            <a:pPr lvl="1"/>
            <a:r>
              <a:rPr lang="en-IN" dirty="0"/>
              <a:t>Selecting an input field in an HTML form</a:t>
            </a:r>
          </a:p>
          <a:p>
            <a:pPr lvl="1"/>
            <a:r>
              <a:rPr lang="en-IN" dirty="0"/>
              <a:t>Submitting an HTML form</a:t>
            </a:r>
          </a:p>
          <a:p>
            <a:pPr lvl="1"/>
            <a:r>
              <a:rPr lang="en-IN" dirty="0"/>
              <a:t>A keystroke </a:t>
            </a:r>
          </a:p>
          <a:p>
            <a:r>
              <a:rPr lang="en-IN" dirty="0"/>
              <a:t>Events are normally used in combination with functions, and the function will not be executed before the event occurs!</a:t>
            </a:r>
          </a:p>
        </p:txBody>
      </p:sp>
      <p:sp>
        <p:nvSpPr>
          <p:cNvPr id="3" name="Title 2"/>
          <p:cNvSpPr>
            <a:spLocks noGrp="1"/>
          </p:cNvSpPr>
          <p:nvPr>
            <p:ph type="title"/>
          </p:nvPr>
        </p:nvSpPr>
        <p:spPr/>
        <p:txBody>
          <a:bodyPr/>
          <a:lstStyle/>
          <a:p>
            <a:r>
              <a:rPr lang="en-IN" dirty="0"/>
              <a:t>JavaScript Events</a:t>
            </a:r>
          </a:p>
        </p:txBody>
      </p:sp>
    </p:spTree>
    <p:extLst>
      <p:ext uri="{BB962C8B-B14F-4D97-AF65-F5344CB8AC3E}">
        <p14:creationId xmlns:p14="http://schemas.microsoft.com/office/powerpoint/2010/main" val="310355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err="1"/>
              <a:t>onLoad</a:t>
            </a:r>
            <a:r>
              <a:rPr lang="en-IN" b="1" dirty="0"/>
              <a:t> and </a:t>
            </a:r>
            <a:r>
              <a:rPr lang="en-IN" b="1" dirty="0" err="1"/>
              <a:t>onUnload</a:t>
            </a:r>
            <a:endParaRPr lang="en-IN" b="1" dirty="0"/>
          </a:p>
          <a:p>
            <a:pPr lvl="1"/>
            <a:r>
              <a:rPr lang="en-IN" dirty="0"/>
              <a:t>The </a:t>
            </a:r>
            <a:r>
              <a:rPr lang="en-IN" dirty="0" err="1"/>
              <a:t>onLoad</a:t>
            </a:r>
            <a:r>
              <a:rPr lang="en-IN" dirty="0"/>
              <a:t> and </a:t>
            </a:r>
            <a:r>
              <a:rPr lang="en-IN" dirty="0" err="1"/>
              <a:t>onUnload</a:t>
            </a:r>
            <a:r>
              <a:rPr lang="en-IN" dirty="0"/>
              <a:t> events are triggered when the user enters or leaves the page.</a:t>
            </a:r>
          </a:p>
          <a:p>
            <a:pPr lvl="1"/>
            <a:r>
              <a:rPr lang="en-IN" dirty="0"/>
              <a:t>The </a:t>
            </a:r>
            <a:r>
              <a:rPr lang="en-IN" dirty="0" err="1"/>
              <a:t>onLoad</a:t>
            </a:r>
            <a:r>
              <a:rPr lang="en-IN" dirty="0"/>
              <a:t> event is often used to check the visitor's browser type and browser version, and load the proper version of the web page based on the information.</a:t>
            </a:r>
          </a:p>
          <a:p>
            <a:r>
              <a:rPr lang="en-IN" b="1" dirty="0" err="1"/>
              <a:t>onFocus</a:t>
            </a:r>
            <a:r>
              <a:rPr lang="en-IN" b="1" dirty="0"/>
              <a:t>, </a:t>
            </a:r>
            <a:r>
              <a:rPr lang="en-IN" b="1" dirty="0" err="1"/>
              <a:t>onBlur</a:t>
            </a:r>
            <a:r>
              <a:rPr lang="en-IN" b="1" dirty="0"/>
              <a:t> and </a:t>
            </a:r>
            <a:r>
              <a:rPr lang="en-IN" b="1" dirty="0" err="1"/>
              <a:t>onChange</a:t>
            </a:r>
            <a:endParaRPr lang="en-IN" b="1" dirty="0"/>
          </a:p>
          <a:p>
            <a:pPr lvl="1"/>
            <a:r>
              <a:rPr lang="en-IN" dirty="0"/>
              <a:t>The </a:t>
            </a:r>
            <a:r>
              <a:rPr lang="en-IN" dirty="0" err="1"/>
              <a:t>onFocus</a:t>
            </a:r>
            <a:r>
              <a:rPr lang="en-IN" dirty="0"/>
              <a:t>, </a:t>
            </a:r>
            <a:r>
              <a:rPr lang="en-IN" dirty="0" err="1"/>
              <a:t>onBlur</a:t>
            </a:r>
            <a:r>
              <a:rPr lang="en-IN" dirty="0"/>
              <a:t> and </a:t>
            </a:r>
            <a:r>
              <a:rPr lang="en-IN" dirty="0" err="1"/>
              <a:t>onChange</a:t>
            </a:r>
            <a:r>
              <a:rPr lang="en-IN" dirty="0"/>
              <a:t> events are often used in combination with validation of form fields.</a:t>
            </a:r>
          </a:p>
          <a:p>
            <a:pPr lvl="1"/>
            <a:r>
              <a:rPr lang="en-IN" dirty="0"/>
              <a:t>Below is an example of how to use the </a:t>
            </a:r>
            <a:r>
              <a:rPr lang="en-IN" dirty="0" err="1"/>
              <a:t>onChange</a:t>
            </a:r>
            <a:r>
              <a:rPr lang="en-IN" dirty="0"/>
              <a:t> event. The </a:t>
            </a:r>
            <a:r>
              <a:rPr lang="en-IN" dirty="0" err="1"/>
              <a:t>checkEmail</a:t>
            </a:r>
            <a:r>
              <a:rPr lang="en-IN" dirty="0"/>
              <a:t>() function will be called whenever the user changes the content of the field:</a:t>
            </a:r>
          </a:p>
          <a:p>
            <a:pPr lvl="2"/>
            <a:r>
              <a:rPr lang="en-IN" dirty="0"/>
              <a:t>&lt; input type="text" size="30" id="email" </a:t>
            </a:r>
            <a:r>
              <a:rPr lang="en-IN" dirty="0" err="1"/>
              <a:t>onchange</a:t>
            </a:r>
            <a:r>
              <a:rPr lang="en-IN" dirty="0"/>
              <a:t>="</a:t>
            </a:r>
            <a:r>
              <a:rPr lang="en-IN" dirty="0" err="1"/>
              <a:t>checkEmail</a:t>
            </a:r>
            <a:r>
              <a:rPr lang="en-IN" dirty="0"/>
              <a:t>()" /&gt;</a:t>
            </a:r>
          </a:p>
          <a:p>
            <a:r>
              <a:rPr lang="en-IN" b="1" dirty="0" err="1"/>
              <a:t>onSubmit</a:t>
            </a:r>
            <a:endParaRPr lang="en-IN" b="1" dirty="0"/>
          </a:p>
          <a:p>
            <a:pPr lvl="1"/>
            <a:r>
              <a:rPr lang="en-IN" dirty="0"/>
              <a:t>The </a:t>
            </a:r>
            <a:r>
              <a:rPr lang="en-IN" dirty="0" err="1"/>
              <a:t>onSubmit</a:t>
            </a:r>
            <a:r>
              <a:rPr lang="en-IN" dirty="0"/>
              <a:t> event is used to validate ALL form fields before submitting it.</a:t>
            </a:r>
          </a:p>
          <a:p>
            <a:pPr lvl="2"/>
            <a:r>
              <a:rPr lang="en-IN" dirty="0"/>
              <a:t>&lt;form method="post" action="xxx.htm" </a:t>
            </a:r>
            <a:r>
              <a:rPr lang="en-IN" dirty="0" err="1"/>
              <a:t>onsubmit</a:t>
            </a:r>
            <a:r>
              <a:rPr lang="en-IN" dirty="0"/>
              <a:t>="return </a:t>
            </a:r>
            <a:r>
              <a:rPr lang="en-IN" dirty="0" err="1"/>
              <a:t>checkForm</a:t>
            </a:r>
            <a:r>
              <a:rPr lang="en-IN" dirty="0"/>
              <a:t>()"&gt;</a:t>
            </a:r>
          </a:p>
          <a:p>
            <a:r>
              <a:rPr lang="en-IN" b="1" dirty="0" err="1"/>
              <a:t>onMouseOver</a:t>
            </a:r>
            <a:endParaRPr lang="en-IN" b="1" dirty="0"/>
          </a:p>
          <a:p>
            <a:pPr lvl="1"/>
            <a:r>
              <a:rPr lang="en-IN" dirty="0"/>
              <a:t>The </a:t>
            </a:r>
            <a:r>
              <a:rPr lang="en-IN" dirty="0" err="1"/>
              <a:t>onmouseover</a:t>
            </a:r>
            <a:r>
              <a:rPr lang="en-IN" dirty="0"/>
              <a:t> event can be used to trigger a function when the user </a:t>
            </a:r>
            <a:r>
              <a:rPr lang="en-IN" dirty="0" err="1"/>
              <a:t>mouses</a:t>
            </a:r>
            <a:r>
              <a:rPr lang="en-IN" dirty="0"/>
              <a:t> over an HTML element: </a:t>
            </a:r>
          </a:p>
          <a:p>
            <a:endParaRPr lang="en-IN" dirty="0"/>
          </a:p>
          <a:p>
            <a:endParaRPr lang="en-IN" dirty="0"/>
          </a:p>
        </p:txBody>
      </p:sp>
      <p:sp>
        <p:nvSpPr>
          <p:cNvPr id="3" name="Title 2"/>
          <p:cNvSpPr>
            <a:spLocks noGrp="1"/>
          </p:cNvSpPr>
          <p:nvPr>
            <p:ph type="title"/>
          </p:nvPr>
        </p:nvSpPr>
        <p:spPr/>
        <p:txBody>
          <a:bodyPr/>
          <a:lstStyle/>
          <a:p>
            <a:r>
              <a:rPr lang="en-IN" dirty="0"/>
              <a:t>JavaScript Events Handlers</a:t>
            </a:r>
          </a:p>
        </p:txBody>
      </p:sp>
    </p:spTree>
    <p:extLst>
      <p:ext uri="{BB962C8B-B14F-4D97-AF65-F5344CB8AC3E}">
        <p14:creationId xmlns:p14="http://schemas.microsoft.com/office/powerpoint/2010/main" val="381899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 cookie is often used to identify a user.</a:t>
            </a:r>
          </a:p>
          <a:p>
            <a:r>
              <a:rPr lang="en-IN" dirty="0"/>
              <a:t>A cookie is a variable that is stored on the visitor's computer. Each time the same computer requests a page with a browser, it will send the cookie too. With JavaScript, you can both create and retrieve cookie values.</a:t>
            </a:r>
          </a:p>
          <a:p>
            <a:r>
              <a:rPr lang="en-IN" b="1" dirty="0"/>
              <a:t>Examples of cookies:</a:t>
            </a:r>
          </a:p>
          <a:p>
            <a:r>
              <a:rPr lang="en-IN" dirty="0"/>
              <a:t>Name cookie - The first time a visitor arrives to your web page, he or she must fill in her/his name. The name is then stored in a cookie. Next time the visitor arrives at your page, he or she could get a welcome message like "Welcome John Doe!" The name is retrieved from the stored cookie</a:t>
            </a:r>
          </a:p>
          <a:p>
            <a:r>
              <a:rPr lang="en-IN" dirty="0"/>
              <a:t>Date cookie - The first time a visitor arrives to your web page, the current date is stored in a cookie. Next time the visitor arrives at your page, he or she could get a message like "Your last visit was on Tuesday August 11, 2005!" The date is retrieved from the stored cookie</a:t>
            </a:r>
          </a:p>
          <a:p>
            <a:endParaRPr lang="en-IN" dirty="0"/>
          </a:p>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
        <p:nvSpPr>
          <p:cNvPr id="3" name="Title 2"/>
          <p:cNvSpPr>
            <a:spLocks noGrp="1"/>
          </p:cNvSpPr>
          <p:nvPr>
            <p:ph type="title"/>
          </p:nvPr>
        </p:nvSpPr>
        <p:spPr/>
        <p:txBody>
          <a:bodyPr/>
          <a:lstStyle/>
          <a:p>
            <a:r>
              <a:rPr lang="en-IN" dirty="0"/>
              <a:t>JavaScript Cookie Object</a:t>
            </a:r>
          </a:p>
        </p:txBody>
      </p:sp>
      <p:sp>
        <p:nvSpPr>
          <p:cNvPr id="6" name="AutoShape 3"/>
          <p:cNvSpPr>
            <a:spLocks noChangeArrowheads="1"/>
          </p:cNvSpPr>
          <p:nvPr/>
        </p:nvSpPr>
        <p:spPr bwMode="auto">
          <a:xfrm>
            <a:off x="755576" y="4941168"/>
            <a:ext cx="7407999" cy="383619"/>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err="1"/>
              <a:t>document.cookie</a:t>
            </a:r>
            <a:r>
              <a:rPr lang="en-IN" dirty="0"/>
              <a:t> = “key1=value;key2=</a:t>
            </a:r>
            <a:r>
              <a:rPr lang="en-IN" dirty="0" err="1"/>
              <a:t>value;expires</a:t>
            </a:r>
            <a:r>
              <a:rPr lang="en-IN" dirty="0"/>
              <a:t>=date”</a:t>
            </a:r>
            <a:endParaRPr lang="en-IN" dirty="0">
              <a:solidFill>
                <a:srgbClr val="FF0000"/>
              </a:solidFill>
            </a:endParaRPr>
          </a:p>
        </p:txBody>
      </p:sp>
    </p:spTree>
    <p:extLst>
      <p:ext uri="{BB962C8B-B14F-4D97-AF65-F5344CB8AC3E}">
        <p14:creationId xmlns:p14="http://schemas.microsoft.com/office/powerpoint/2010/main" val="142196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Create and Store a Cookie</a:t>
            </a:r>
          </a:p>
          <a:p>
            <a:r>
              <a:rPr lang="en-IN" dirty="0"/>
              <a:t>In this example we will create a cookie that stores the name of a visitor. The first time a visitor arrives to the web page, he or she will be asked to fill in her/his name. The name is then stored in a cookie. The next time the visitor arrives at the same page, he or she will get welcome message.</a:t>
            </a:r>
          </a:p>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
        <p:nvSpPr>
          <p:cNvPr id="3" name="Title 2"/>
          <p:cNvSpPr>
            <a:spLocks noGrp="1"/>
          </p:cNvSpPr>
          <p:nvPr>
            <p:ph type="title"/>
          </p:nvPr>
        </p:nvSpPr>
        <p:spPr/>
        <p:txBody>
          <a:bodyPr/>
          <a:lstStyle/>
          <a:p>
            <a:r>
              <a:rPr lang="en-IN" dirty="0"/>
              <a:t>JavaScript Cookie Object</a:t>
            </a:r>
          </a:p>
        </p:txBody>
      </p:sp>
      <p:sp>
        <p:nvSpPr>
          <p:cNvPr id="5" name="AutoShape 3"/>
          <p:cNvSpPr>
            <a:spLocks noChangeArrowheads="1"/>
          </p:cNvSpPr>
          <p:nvPr/>
        </p:nvSpPr>
        <p:spPr bwMode="auto">
          <a:xfrm>
            <a:off x="467881" y="2636912"/>
            <a:ext cx="7407999" cy="2397621"/>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function </a:t>
            </a:r>
            <a:r>
              <a:rPr lang="en-IN" dirty="0" err="1"/>
              <a:t>setCookie</a:t>
            </a:r>
            <a:r>
              <a:rPr lang="en-IN" dirty="0"/>
              <a:t>(</a:t>
            </a:r>
            <a:r>
              <a:rPr lang="en-IN" dirty="0" err="1"/>
              <a:t>c_name,value,exdays</a:t>
            </a:r>
            <a:r>
              <a:rPr lang="en-IN" dirty="0"/>
              <a:t>)</a:t>
            </a:r>
            <a:br>
              <a:rPr lang="en-IN" dirty="0"/>
            </a:br>
            <a:r>
              <a:rPr lang="en-IN" dirty="0"/>
              <a:t>{</a:t>
            </a:r>
            <a:br>
              <a:rPr lang="en-IN" dirty="0"/>
            </a:br>
            <a:r>
              <a:rPr lang="en-IN" dirty="0" err="1"/>
              <a:t>var</a:t>
            </a:r>
            <a:r>
              <a:rPr lang="en-IN" dirty="0"/>
              <a:t> </a:t>
            </a:r>
            <a:r>
              <a:rPr lang="en-IN" dirty="0" err="1"/>
              <a:t>exdate</a:t>
            </a:r>
            <a:r>
              <a:rPr lang="en-IN" dirty="0"/>
              <a:t>=new Date();</a:t>
            </a:r>
            <a:br>
              <a:rPr lang="en-IN" dirty="0"/>
            </a:br>
            <a:r>
              <a:rPr lang="en-IN" dirty="0" err="1"/>
              <a:t>exdate.setDate</a:t>
            </a:r>
            <a:r>
              <a:rPr lang="en-IN" dirty="0"/>
              <a:t>(</a:t>
            </a:r>
            <a:r>
              <a:rPr lang="en-IN" dirty="0" err="1"/>
              <a:t>exdate.getDate</a:t>
            </a:r>
            <a:r>
              <a:rPr lang="en-IN" dirty="0"/>
              <a:t>() + </a:t>
            </a:r>
            <a:r>
              <a:rPr lang="en-IN" dirty="0" err="1"/>
              <a:t>exdays</a:t>
            </a:r>
            <a:r>
              <a:rPr lang="en-IN" dirty="0"/>
              <a:t>);</a:t>
            </a:r>
            <a:br>
              <a:rPr lang="en-IN" dirty="0"/>
            </a:br>
            <a:r>
              <a:rPr lang="en-IN" dirty="0" err="1"/>
              <a:t>var</a:t>
            </a:r>
            <a:r>
              <a:rPr lang="en-IN" dirty="0"/>
              <a:t> </a:t>
            </a:r>
            <a:r>
              <a:rPr lang="en-IN" dirty="0" err="1"/>
              <a:t>c_value</a:t>
            </a:r>
            <a:r>
              <a:rPr lang="en-IN" dirty="0"/>
              <a:t>=escape(value) + ((</a:t>
            </a:r>
            <a:r>
              <a:rPr lang="en-IN" dirty="0" err="1"/>
              <a:t>exdays</a:t>
            </a:r>
            <a:r>
              <a:rPr lang="en-IN" dirty="0"/>
              <a:t>==null) ? "" : "; expires="+</a:t>
            </a:r>
            <a:r>
              <a:rPr lang="en-IN" dirty="0" err="1"/>
              <a:t>exdate.toUTCString</a:t>
            </a:r>
            <a:r>
              <a:rPr lang="en-IN" dirty="0"/>
              <a:t>());</a:t>
            </a:r>
            <a:br>
              <a:rPr lang="en-IN" dirty="0"/>
            </a:br>
            <a:r>
              <a:rPr lang="en-IN" dirty="0" err="1"/>
              <a:t>document.cookie</a:t>
            </a:r>
            <a:r>
              <a:rPr lang="en-IN" dirty="0"/>
              <a:t>=</a:t>
            </a:r>
            <a:r>
              <a:rPr lang="en-IN" dirty="0" err="1"/>
              <a:t>c_name</a:t>
            </a:r>
            <a:r>
              <a:rPr lang="en-IN" dirty="0"/>
              <a:t> + "=" + </a:t>
            </a:r>
            <a:r>
              <a:rPr lang="en-IN" dirty="0" err="1"/>
              <a:t>c_value</a:t>
            </a:r>
            <a:r>
              <a:rPr lang="en-IN" dirty="0"/>
              <a:t>;</a:t>
            </a:r>
            <a:br>
              <a:rPr lang="en-IN" dirty="0"/>
            </a:br>
            <a:r>
              <a:rPr lang="en-IN" dirty="0"/>
              <a:t>}</a:t>
            </a:r>
            <a:endParaRPr lang="en-IN" dirty="0">
              <a:solidFill>
                <a:srgbClr val="FF0000"/>
              </a:solidFill>
            </a:endParaRPr>
          </a:p>
        </p:txBody>
      </p:sp>
    </p:spTree>
    <p:extLst>
      <p:ext uri="{BB962C8B-B14F-4D97-AF65-F5344CB8AC3E}">
        <p14:creationId xmlns:p14="http://schemas.microsoft.com/office/powerpoint/2010/main" val="100407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Get Cookie</a:t>
            </a:r>
          </a:p>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
        <p:nvSpPr>
          <p:cNvPr id="3" name="Title 2"/>
          <p:cNvSpPr>
            <a:spLocks noGrp="1"/>
          </p:cNvSpPr>
          <p:nvPr>
            <p:ph type="title"/>
          </p:nvPr>
        </p:nvSpPr>
        <p:spPr/>
        <p:txBody>
          <a:bodyPr/>
          <a:lstStyle/>
          <a:p>
            <a:r>
              <a:rPr lang="en-IN" dirty="0"/>
              <a:t>JavaScript Cookie Object</a:t>
            </a:r>
          </a:p>
        </p:txBody>
      </p:sp>
      <p:sp>
        <p:nvSpPr>
          <p:cNvPr id="5" name="AutoShape 3"/>
          <p:cNvSpPr>
            <a:spLocks noChangeArrowheads="1"/>
          </p:cNvSpPr>
          <p:nvPr/>
        </p:nvSpPr>
        <p:spPr bwMode="auto">
          <a:xfrm>
            <a:off x="415412" y="1484784"/>
            <a:ext cx="7407999" cy="4699337"/>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function </a:t>
            </a:r>
            <a:r>
              <a:rPr lang="en-IN" dirty="0" err="1"/>
              <a:t>getCookie</a:t>
            </a:r>
            <a:r>
              <a:rPr lang="en-IN" dirty="0"/>
              <a:t>(</a:t>
            </a:r>
            <a:r>
              <a:rPr lang="en-IN" dirty="0" err="1"/>
              <a:t>c_name</a:t>
            </a:r>
            <a:r>
              <a:rPr lang="en-IN" dirty="0"/>
              <a:t>)</a:t>
            </a:r>
            <a:br>
              <a:rPr lang="en-IN" dirty="0"/>
            </a:br>
            <a:r>
              <a:rPr lang="en-IN" dirty="0"/>
              <a:t>{</a:t>
            </a:r>
            <a:br>
              <a:rPr lang="en-IN" dirty="0"/>
            </a:br>
            <a:r>
              <a:rPr lang="en-IN" dirty="0" err="1"/>
              <a:t>var</a:t>
            </a:r>
            <a:r>
              <a:rPr lang="en-IN" dirty="0"/>
              <a:t> </a:t>
            </a:r>
            <a:r>
              <a:rPr lang="en-IN" dirty="0" err="1"/>
              <a:t>i,x,y,ARRcookies</a:t>
            </a:r>
            <a:r>
              <a:rPr lang="en-IN" dirty="0"/>
              <a:t>=</a:t>
            </a:r>
            <a:r>
              <a:rPr lang="en-IN" dirty="0" err="1"/>
              <a:t>document.cookie.split</a:t>
            </a:r>
            <a:r>
              <a:rPr lang="en-IN" dirty="0"/>
              <a:t>(";");</a:t>
            </a:r>
            <a:br>
              <a:rPr lang="en-IN" dirty="0"/>
            </a:br>
            <a:r>
              <a:rPr lang="en-IN" dirty="0"/>
              <a:t>for (</a:t>
            </a:r>
            <a:r>
              <a:rPr lang="en-IN" dirty="0" err="1"/>
              <a:t>i</a:t>
            </a:r>
            <a:r>
              <a:rPr lang="en-IN" dirty="0"/>
              <a:t>=0;i&lt;</a:t>
            </a:r>
            <a:r>
              <a:rPr lang="en-IN" dirty="0" err="1"/>
              <a:t>ARRcookies.length;i</a:t>
            </a:r>
            <a:r>
              <a:rPr lang="en-IN" dirty="0"/>
              <a:t>++)</a:t>
            </a:r>
            <a:br>
              <a:rPr lang="en-IN" dirty="0"/>
            </a:br>
            <a:r>
              <a:rPr lang="en-IN" dirty="0"/>
              <a:t>{</a:t>
            </a:r>
            <a:br>
              <a:rPr lang="en-IN" dirty="0"/>
            </a:br>
            <a:r>
              <a:rPr lang="en-IN" dirty="0"/>
              <a:t>x=</a:t>
            </a:r>
            <a:r>
              <a:rPr lang="en-IN" dirty="0" err="1"/>
              <a:t>ARRcookies</a:t>
            </a:r>
            <a:r>
              <a:rPr lang="en-IN" dirty="0"/>
              <a:t>[</a:t>
            </a:r>
            <a:r>
              <a:rPr lang="en-IN" dirty="0" err="1"/>
              <a:t>i</a:t>
            </a:r>
            <a:r>
              <a:rPr lang="en-IN" dirty="0"/>
              <a:t>].</a:t>
            </a:r>
            <a:r>
              <a:rPr lang="en-IN" dirty="0" err="1"/>
              <a:t>substr</a:t>
            </a:r>
            <a:r>
              <a:rPr lang="en-IN" dirty="0"/>
              <a:t>(0,ARRcookies[</a:t>
            </a:r>
            <a:r>
              <a:rPr lang="en-IN" dirty="0" err="1"/>
              <a:t>i</a:t>
            </a:r>
            <a:r>
              <a:rPr lang="en-IN" dirty="0"/>
              <a:t>].</a:t>
            </a:r>
            <a:r>
              <a:rPr lang="en-IN" dirty="0" err="1"/>
              <a:t>indexOf</a:t>
            </a:r>
            <a:r>
              <a:rPr lang="en-IN" dirty="0"/>
              <a:t>("="));</a:t>
            </a:r>
            <a:br>
              <a:rPr lang="en-IN" dirty="0"/>
            </a:br>
            <a:r>
              <a:rPr lang="en-IN" dirty="0"/>
              <a:t>y=</a:t>
            </a:r>
            <a:r>
              <a:rPr lang="en-IN" dirty="0" err="1"/>
              <a:t>ARRcookies</a:t>
            </a:r>
            <a:r>
              <a:rPr lang="en-IN" dirty="0"/>
              <a:t>[</a:t>
            </a:r>
            <a:r>
              <a:rPr lang="en-IN" dirty="0" err="1"/>
              <a:t>i</a:t>
            </a:r>
            <a:r>
              <a:rPr lang="en-IN" dirty="0"/>
              <a:t>].</a:t>
            </a:r>
            <a:r>
              <a:rPr lang="en-IN" dirty="0" err="1"/>
              <a:t>substr</a:t>
            </a:r>
            <a:r>
              <a:rPr lang="en-IN" dirty="0"/>
              <a:t>(</a:t>
            </a:r>
            <a:r>
              <a:rPr lang="en-IN" dirty="0" err="1"/>
              <a:t>ARRcookies</a:t>
            </a:r>
            <a:r>
              <a:rPr lang="en-IN" dirty="0"/>
              <a:t>[</a:t>
            </a:r>
            <a:r>
              <a:rPr lang="en-IN" dirty="0" err="1"/>
              <a:t>i</a:t>
            </a:r>
            <a:r>
              <a:rPr lang="en-IN" dirty="0"/>
              <a:t>].</a:t>
            </a:r>
            <a:r>
              <a:rPr lang="en-IN" dirty="0" err="1"/>
              <a:t>indexOf</a:t>
            </a:r>
            <a:r>
              <a:rPr lang="en-IN" dirty="0"/>
              <a:t>("=")+1);</a:t>
            </a:r>
            <a:br>
              <a:rPr lang="en-IN" dirty="0"/>
            </a:br>
            <a:r>
              <a:rPr lang="en-IN" dirty="0"/>
              <a:t>x=</a:t>
            </a:r>
            <a:r>
              <a:rPr lang="en-IN" dirty="0" err="1"/>
              <a:t>x.replace</a:t>
            </a:r>
            <a:r>
              <a:rPr lang="en-IN" dirty="0"/>
              <a:t>(/^\s+|\s+$/g,"");</a:t>
            </a:r>
            <a:br>
              <a:rPr lang="en-IN" dirty="0"/>
            </a:br>
            <a:r>
              <a:rPr lang="en-IN" dirty="0"/>
              <a:t>if (x==</a:t>
            </a:r>
            <a:r>
              <a:rPr lang="en-IN" dirty="0" err="1"/>
              <a:t>c_name</a:t>
            </a:r>
            <a:r>
              <a:rPr lang="en-IN" dirty="0"/>
              <a:t>)</a:t>
            </a:r>
            <a:br>
              <a:rPr lang="en-IN" dirty="0"/>
            </a:br>
            <a:r>
              <a:rPr lang="en-IN" dirty="0"/>
              <a:t>{</a:t>
            </a:r>
            <a:br>
              <a:rPr lang="en-IN" dirty="0"/>
            </a:br>
            <a:r>
              <a:rPr lang="en-IN" dirty="0"/>
              <a:t>return </a:t>
            </a:r>
            <a:r>
              <a:rPr lang="en-IN" dirty="0" err="1"/>
              <a:t>unescape</a:t>
            </a:r>
            <a:r>
              <a:rPr lang="en-IN" dirty="0"/>
              <a:t>(y);</a:t>
            </a:r>
            <a:br>
              <a:rPr lang="en-IN" dirty="0"/>
            </a:br>
            <a:r>
              <a:rPr lang="en-IN" dirty="0"/>
              <a:t>}</a:t>
            </a:r>
            <a:br>
              <a:rPr lang="en-IN" dirty="0"/>
            </a:br>
            <a:r>
              <a:rPr lang="en-IN" dirty="0"/>
              <a:t>}</a:t>
            </a:r>
            <a:br>
              <a:rPr lang="en-IN" dirty="0"/>
            </a:br>
            <a:r>
              <a:rPr lang="en-IN" dirty="0"/>
              <a:t>}</a:t>
            </a:r>
          </a:p>
          <a:p>
            <a:endParaRPr lang="en-IN" dirty="0">
              <a:solidFill>
                <a:srgbClr val="FF0000"/>
              </a:solidFill>
            </a:endParaRPr>
          </a:p>
          <a:p>
            <a:endParaRPr lang="en-IN" dirty="0">
              <a:solidFill>
                <a:srgbClr val="FF0000"/>
              </a:solidFill>
            </a:endParaRPr>
          </a:p>
        </p:txBody>
      </p:sp>
    </p:spTree>
    <p:extLst>
      <p:ext uri="{BB962C8B-B14F-4D97-AF65-F5344CB8AC3E}">
        <p14:creationId xmlns:p14="http://schemas.microsoft.com/office/powerpoint/2010/main" val="420615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Check Cookie</a:t>
            </a:r>
          </a:p>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
        <p:nvSpPr>
          <p:cNvPr id="3" name="Title 2"/>
          <p:cNvSpPr>
            <a:spLocks noGrp="1"/>
          </p:cNvSpPr>
          <p:nvPr>
            <p:ph type="title"/>
          </p:nvPr>
        </p:nvSpPr>
        <p:spPr/>
        <p:txBody>
          <a:bodyPr/>
          <a:lstStyle/>
          <a:p>
            <a:r>
              <a:rPr lang="en-IN" dirty="0"/>
              <a:t>JavaScript Cookie Object</a:t>
            </a:r>
          </a:p>
        </p:txBody>
      </p:sp>
      <p:sp>
        <p:nvSpPr>
          <p:cNvPr id="5" name="AutoShape 3"/>
          <p:cNvSpPr>
            <a:spLocks noChangeArrowheads="1"/>
          </p:cNvSpPr>
          <p:nvPr/>
        </p:nvSpPr>
        <p:spPr bwMode="auto">
          <a:xfrm>
            <a:off x="415412" y="1340927"/>
            <a:ext cx="7407999" cy="4987052"/>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IN" dirty="0"/>
              <a:t>function </a:t>
            </a:r>
            <a:r>
              <a:rPr lang="en-IN" dirty="0" err="1"/>
              <a:t>checkCookie</a:t>
            </a:r>
            <a:r>
              <a:rPr lang="en-IN" dirty="0"/>
              <a:t>()</a:t>
            </a:r>
            <a:br>
              <a:rPr lang="en-IN" dirty="0"/>
            </a:br>
            <a:r>
              <a:rPr lang="en-IN" dirty="0"/>
              <a:t>{</a:t>
            </a:r>
            <a:br>
              <a:rPr lang="en-IN" dirty="0"/>
            </a:br>
            <a:r>
              <a:rPr lang="en-IN" dirty="0" err="1"/>
              <a:t>var</a:t>
            </a:r>
            <a:r>
              <a:rPr lang="en-IN" dirty="0"/>
              <a:t> username=</a:t>
            </a:r>
            <a:r>
              <a:rPr lang="en-IN" dirty="0" err="1"/>
              <a:t>getCookie</a:t>
            </a:r>
            <a:r>
              <a:rPr lang="en-IN" dirty="0"/>
              <a:t>("username");</a:t>
            </a:r>
            <a:br>
              <a:rPr lang="en-IN" dirty="0"/>
            </a:br>
            <a:r>
              <a:rPr lang="en-IN" dirty="0"/>
              <a:t>if (username!=null &amp;&amp; username!="")</a:t>
            </a:r>
            <a:br>
              <a:rPr lang="en-IN" dirty="0"/>
            </a:br>
            <a:r>
              <a:rPr lang="en-IN" dirty="0"/>
              <a:t>{</a:t>
            </a:r>
            <a:br>
              <a:rPr lang="en-IN" dirty="0"/>
            </a:br>
            <a:r>
              <a:rPr lang="en-IN" dirty="0"/>
              <a:t>alert("Welcome again " + username);</a:t>
            </a:r>
            <a:br>
              <a:rPr lang="en-IN" dirty="0"/>
            </a:br>
            <a:r>
              <a:rPr lang="en-IN" dirty="0"/>
              <a:t>}</a:t>
            </a:r>
            <a:br>
              <a:rPr lang="en-IN" dirty="0"/>
            </a:br>
            <a:r>
              <a:rPr lang="en-IN" dirty="0"/>
              <a:t>else </a:t>
            </a:r>
            <a:br>
              <a:rPr lang="en-IN" dirty="0"/>
            </a:br>
            <a:r>
              <a:rPr lang="en-IN" dirty="0"/>
              <a:t>{</a:t>
            </a:r>
            <a:br>
              <a:rPr lang="en-IN" dirty="0"/>
            </a:br>
            <a:r>
              <a:rPr lang="en-IN" dirty="0"/>
              <a:t>username=prompt("Please enter your name:","");</a:t>
            </a:r>
            <a:br>
              <a:rPr lang="en-IN" dirty="0"/>
            </a:br>
            <a:r>
              <a:rPr lang="en-IN" dirty="0"/>
              <a:t>if (username!=null &amp;&amp; username!="")</a:t>
            </a:r>
            <a:br>
              <a:rPr lang="en-IN" dirty="0"/>
            </a:br>
            <a:r>
              <a:rPr lang="en-IN" dirty="0"/>
              <a:t>{</a:t>
            </a:r>
            <a:br>
              <a:rPr lang="en-IN" dirty="0"/>
            </a:br>
            <a:r>
              <a:rPr lang="en-IN" dirty="0" err="1"/>
              <a:t>setCookie</a:t>
            </a:r>
            <a:r>
              <a:rPr lang="en-IN" dirty="0"/>
              <a:t>("username",username,365);</a:t>
            </a:r>
            <a:br>
              <a:rPr lang="en-IN" dirty="0"/>
            </a:br>
            <a:r>
              <a:rPr lang="en-IN" dirty="0"/>
              <a:t>}</a:t>
            </a:r>
            <a:br>
              <a:rPr lang="en-IN" dirty="0"/>
            </a:br>
            <a:r>
              <a:rPr lang="en-IN" dirty="0"/>
              <a:t>}</a:t>
            </a:r>
            <a:br>
              <a:rPr lang="en-IN" dirty="0"/>
            </a:br>
            <a:r>
              <a:rPr lang="en-IN" dirty="0"/>
              <a:t>}</a:t>
            </a:r>
            <a:endParaRPr lang="en-IN" dirty="0">
              <a:solidFill>
                <a:srgbClr val="FF0000"/>
              </a:solidFill>
            </a:endParaRPr>
          </a:p>
          <a:p>
            <a:endParaRPr lang="en-IN" dirty="0">
              <a:solidFill>
                <a:srgbClr val="FF0000"/>
              </a:solidFill>
            </a:endParaRPr>
          </a:p>
        </p:txBody>
      </p:sp>
    </p:spTree>
    <p:extLst>
      <p:ext uri="{BB962C8B-B14F-4D97-AF65-F5344CB8AC3E}">
        <p14:creationId xmlns:p14="http://schemas.microsoft.com/office/powerpoint/2010/main" val="3592093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Form Object</a:t>
            </a:r>
          </a:p>
        </p:txBody>
      </p:sp>
      <p:graphicFrame>
        <p:nvGraphicFramePr>
          <p:cNvPr id="5" name="Table 4"/>
          <p:cNvGraphicFramePr>
            <a:graphicFrameLocks noGrp="1"/>
          </p:cNvGraphicFramePr>
          <p:nvPr>
            <p:extLst>
              <p:ext uri="{D42A27DB-BD31-4B8C-83A1-F6EECF244321}">
                <p14:modId xmlns:p14="http://schemas.microsoft.com/office/powerpoint/2010/main" val="1092581429"/>
              </p:ext>
            </p:extLst>
          </p:nvPr>
        </p:nvGraphicFramePr>
        <p:xfrm>
          <a:off x="1524000" y="1397000"/>
          <a:ext cx="6096000" cy="222504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Properties</a:t>
                      </a:r>
                    </a:p>
                  </a:txBody>
                  <a:tcPr/>
                </a:tc>
                <a:tc>
                  <a:txBody>
                    <a:bodyPr/>
                    <a:lstStyle/>
                    <a:p>
                      <a:r>
                        <a:rPr lang="en-US" dirty="0"/>
                        <a:t>Methods</a:t>
                      </a:r>
                    </a:p>
                  </a:txBody>
                  <a:tcPr/>
                </a:tc>
                <a:tc>
                  <a:txBody>
                    <a:bodyPr/>
                    <a:lstStyle/>
                    <a:p>
                      <a:r>
                        <a:rPr lang="en-US" dirty="0"/>
                        <a:t>Event handlers</a:t>
                      </a:r>
                    </a:p>
                  </a:txBody>
                  <a:tcPr/>
                </a:tc>
                <a:extLst>
                  <a:ext uri="{0D108BD9-81ED-4DB2-BD59-A6C34878D82A}">
                    <a16:rowId xmlns:a16="http://schemas.microsoft.com/office/drawing/2014/main" val="10000"/>
                  </a:ext>
                </a:extLst>
              </a:tr>
              <a:tr h="370840">
                <a:tc>
                  <a:txBody>
                    <a:bodyPr/>
                    <a:lstStyle/>
                    <a:p>
                      <a:r>
                        <a:rPr lang="en-US" dirty="0"/>
                        <a:t>action</a:t>
                      </a:r>
                    </a:p>
                  </a:txBody>
                  <a:tcPr/>
                </a:tc>
                <a:tc>
                  <a:txBody>
                    <a:bodyPr/>
                    <a:lstStyle/>
                    <a:p>
                      <a:r>
                        <a:rPr lang="en-US" dirty="0"/>
                        <a:t>reset()</a:t>
                      </a:r>
                    </a:p>
                  </a:txBody>
                  <a:tcPr/>
                </a:tc>
                <a:tc>
                  <a:txBody>
                    <a:bodyPr/>
                    <a:lstStyle/>
                    <a:p>
                      <a:r>
                        <a:rPr lang="en-US" dirty="0" err="1"/>
                        <a:t>onReset</a:t>
                      </a:r>
                      <a:endParaRPr lang="en-US" dirty="0"/>
                    </a:p>
                  </a:txBody>
                  <a:tcPr/>
                </a:tc>
                <a:extLst>
                  <a:ext uri="{0D108BD9-81ED-4DB2-BD59-A6C34878D82A}">
                    <a16:rowId xmlns:a16="http://schemas.microsoft.com/office/drawing/2014/main" val="10001"/>
                  </a:ext>
                </a:extLst>
              </a:tr>
              <a:tr h="370840">
                <a:tc>
                  <a:txBody>
                    <a:bodyPr/>
                    <a:lstStyle/>
                    <a:p>
                      <a:r>
                        <a:rPr lang="en-US" dirty="0"/>
                        <a:t>elements[]</a:t>
                      </a:r>
                    </a:p>
                  </a:txBody>
                  <a:tcPr/>
                </a:tc>
                <a:tc>
                  <a:txBody>
                    <a:bodyPr/>
                    <a:lstStyle/>
                    <a:p>
                      <a:r>
                        <a:rPr lang="en-US" dirty="0"/>
                        <a:t>submit()</a:t>
                      </a:r>
                    </a:p>
                  </a:txBody>
                  <a:tcPr/>
                </a:tc>
                <a:tc>
                  <a:txBody>
                    <a:bodyPr/>
                    <a:lstStyle/>
                    <a:p>
                      <a:r>
                        <a:rPr lang="en-US" dirty="0" err="1"/>
                        <a:t>onSubmit</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id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name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26920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Text related objects</a:t>
            </a:r>
          </a:p>
        </p:txBody>
      </p:sp>
      <p:sp>
        <p:nvSpPr>
          <p:cNvPr id="4" name="Rectangle 3"/>
          <p:cNvSpPr>
            <a:spLocks noGrp="1"/>
          </p:cNvSpPr>
          <p:nvPr>
            <p:ph idx="1"/>
          </p:nvPr>
        </p:nvSpPr>
        <p:spPr>
          <a:xfrm>
            <a:off x="360363" y="900113"/>
            <a:ext cx="8639175" cy="5264150"/>
          </a:xfrm>
        </p:spPr>
        <p:txBody>
          <a:bodyPr/>
          <a:lstStyle/>
          <a:p>
            <a:pPr eaLnBrk="1" hangingPunct="1"/>
            <a:endParaRPr lang="en-US" altLang="en-US" sz="2000" b="1" dirty="0">
              <a:solidFill>
                <a:srgbClr val="990000"/>
              </a:solidFill>
              <a:latin typeface="Arial" pitchFamily="34" charset="0"/>
              <a:cs typeface="Arial" pitchFamily="34" charset="0"/>
            </a:endParaRPr>
          </a:p>
          <a:p>
            <a:pPr eaLnBrk="1" hangingPunct="1"/>
            <a:r>
              <a:rPr lang="en-US" altLang="en-US" sz="2000" b="1" dirty="0">
                <a:solidFill>
                  <a:srgbClr val="990000"/>
                </a:solidFill>
                <a:latin typeface="Arial" pitchFamily="34" charset="0"/>
                <a:cs typeface="Arial" pitchFamily="34" charset="0"/>
              </a:rPr>
              <a:t>Text</a:t>
            </a:r>
          </a:p>
          <a:p>
            <a:pPr eaLnBrk="1" hangingPunct="1"/>
            <a:endParaRPr lang="en-US" altLang="en-US" sz="2000" b="1" dirty="0">
              <a:solidFill>
                <a:srgbClr val="990000"/>
              </a:solidFill>
              <a:latin typeface="Arial" pitchFamily="34" charset="0"/>
              <a:cs typeface="Arial" pitchFamily="34" charset="0"/>
            </a:endParaRPr>
          </a:p>
          <a:p>
            <a:pPr eaLnBrk="1" hangingPunct="1"/>
            <a:r>
              <a:rPr lang="en-US" altLang="en-US" sz="2000" b="1" dirty="0">
                <a:solidFill>
                  <a:srgbClr val="990000"/>
                </a:solidFill>
                <a:latin typeface="Arial" pitchFamily="34" charset="0"/>
                <a:cs typeface="Arial" pitchFamily="34" charset="0"/>
              </a:rPr>
              <a:t>Password</a:t>
            </a:r>
          </a:p>
          <a:p>
            <a:pPr eaLnBrk="1" hangingPunct="1"/>
            <a:endParaRPr lang="en-US" altLang="en-US" sz="2000" b="1" dirty="0">
              <a:solidFill>
                <a:srgbClr val="990000"/>
              </a:solidFill>
              <a:latin typeface="Arial" pitchFamily="34" charset="0"/>
              <a:cs typeface="Arial" pitchFamily="34" charset="0"/>
            </a:endParaRPr>
          </a:p>
          <a:p>
            <a:pPr eaLnBrk="1" hangingPunct="1"/>
            <a:r>
              <a:rPr lang="en-US" altLang="en-US" sz="2000" b="1" dirty="0" err="1">
                <a:solidFill>
                  <a:srgbClr val="990000"/>
                </a:solidFill>
                <a:latin typeface="Arial" pitchFamily="34" charset="0"/>
                <a:cs typeface="Arial" pitchFamily="34" charset="0"/>
              </a:rPr>
              <a:t>TextArea</a:t>
            </a:r>
            <a:r>
              <a:rPr lang="en-US" altLang="en-US" sz="2000" b="1" dirty="0">
                <a:solidFill>
                  <a:srgbClr val="990000"/>
                </a:solidFill>
                <a:latin typeface="Arial" pitchFamily="34" charset="0"/>
                <a:cs typeface="Arial" pitchFamily="34" charset="0"/>
              </a:rPr>
              <a:t> </a:t>
            </a:r>
          </a:p>
          <a:p>
            <a:pPr eaLnBrk="1" hangingPunct="1"/>
            <a:endParaRPr lang="en-US" altLang="en-US" sz="2000" b="1" dirty="0">
              <a:solidFill>
                <a:srgbClr val="990000"/>
              </a:solidFill>
              <a:latin typeface="Arial" pitchFamily="34" charset="0"/>
              <a:cs typeface="Arial" pitchFamily="34" charset="0"/>
            </a:endParaRPr>
          </a:p>
          <a:p>
            <a:pPr eaLnBrk="1" hangingPunct="1"/>
            <a:r>
              <a:rPr lang="en-US" altLang="en-US" sz="2000" b="1" dirty="0">
                <a:solidFill>
                  <a:srgbClr val="990000"/>
                </a:solidFill>
                <a:latin typeface="Arial" pitchFamily="34" charset="0"/>
                <a:cs typeface="Arial" pitchFamily="34" charset="0"/>
              </a:rPr>
              <a:t>Hidden Objects</a:t>
            </a:r>
          </a:p>
        </p:txBody>
      </p:sp>
      <p:graphicFrame>
        <p:nvGraphicFramePr>
          <p:cNvPr id="8" name="Table 7"/>
          <p:cNvGraphicFramePr>
            <a:graphicFrameLocks noGrp="1"/>
          </p:cNvGraphicFramePr>
          <p:nvPr>
            <p:extLst>
              <p:ext uri="{D42A27DB-BD31-4B8C-83A1-F6EECF244321}">
                <p14:modId xmlns:p14="http://schemas.microsoft.com/office/powerpoint/2010/main" val="942448069"/>
              </p:ext>
            </p:extLst>
          </p:nvPr>
        </p:nvGraphicFramePr>
        <p:xfrm>
          <a:off x="3048000" y="1196752"/>
          <a:ext cx="5484441" cy="1854200"/>
        </p:xfrm>
        <a:graphic>
          <a:graphicData uri="http://schemas.openxmlformats.org/drawingml/2006/table">
            <a:tbl>
              <a:tblPr firstRow="1" bandRow="1">
                <a:tableStyleId>{073A0DAA-6AF3-43AB-8588-CEC1D06C72B9}</a:tableStyleId>
              </a:tblPr>
              <a:tblGrid>
                <a:gridCol w="1828147">
                  <a:extLst>
                    <a:ext uri="{9D8B030D-6E8A-4147-A177-3AD203B41FA5}">
                      <a16:colId xmlns:a16="http://schemas.microsoft.com/office/drawing/2014/main" val="20000"/>
                    </a:ext>
                  </a:extLst>
                </a:gridCol>
                <a:gridCol w="1828147">
                  <a:extLst>
                    <a:ext uri="{9D8B030D-6E8A-4147-A177-3AD203B41FA5}">
                      <a16:colId xmlns:a16="http://schemas.microsoft.com/office/drawing/2014/main" val="20001"/>
                    </a:ext>
                  </a:extLst>
                </a:gridCol>
                <a:gridCol w="1828147">
                  <a:extLst>
                    <a:ext uri="{9D8B030D-6E8A-4147-A177-3AD203B41FA5}">
                      <a16:colId xmlns:a16="http://schemas.microsoft.com/office/drawing/2014/main" val="20002"/>
                    </a:ext>
                  </a:extLst>
                </a:gridCol>
              </a:tblGrid>
              <a:tr h="370840">
                <a:tc>
                  <a:txBody>
                    <a:bodyPr/>
                    <a:lstStyle/>
                    <a:p>
                      <a:r>
                        <a:rPr lang="en-US" dirty="0"/>
                        <a:t>Properties</a:t>
                      </a:r>
                    </a:p>
                  </a:txBody>
                  <a:tcPr/>
                </a:tc>
                <a:tc>
                  <a:txBody>
                    <a:bodyPr/>
                    <a:lstStyle/>
                    <a:p>
                      <a:r>
                        <a:rPr lang="en-US" dirty="0"/>
                        <a:t>Methods</a:t>
                      </a:r>
                    </a:p>
                  </a:txBody>
                  <a:tcPr/>
                </a:tc>
                <a:tc>
                  <a:txBody>
                    <a:bodyPr/>
                    <a:lstStyle/>
                    <a:p>
                      <a:r>
                        <a:rPr lang="en-US" dirty="0"/>
                        <a:t>Event handlers</a:t>
                      </a:r>
                    </a:p>
                  </a:txBody>
                  <a:tcPr/>
                </a:tc>
                <a:extLst>
                  <a:ext uri="{0D108BD9-81ED-4DB2-BD59-A6C34878D82A}">
                    <a16:rowId xmlns:a16="http://schemas.microsoft.com/office/drawing/2014/main" val="10000"/>
                  </a:ext>
                </a:extLst>
              </a:tr>
              <a:tr h="370840">
                <a:tc>
                  <a:txBody>
                    <a:bodyPr/>
                    <a:lstStyle/>
                    <a:p>
                      <a:r>
                        <a:rPr lang="en-US" dirty="0" err="1"/>
                        <a:t>defaultValue</a:t>
                      </a:r>
                      <a:endParaRPr lang="en-US" dirty="0"/>
                    </a:p>
                  </a:txBody>
                  <a:tcPr/>
                </a:tc>
                <a:tc>
                  <a:txBody>
                    <a:bodyPr/>
                    <a:lstStyle/>
                    <a:p>
                      <a:r>
                        <a:rPr lang="en-US" dirty="0"/>
                        <a:t>blur()</a:t>
                      </a:r>
                    </a:p>
                  </a:txBody>
                  <a:tcPr/>
                </a:tc>
                <a:tc>
                  <a:txBody>
                    <a:bodyPr/>
                    <a:lstStyle/>
                    <a:p>
                      <a:r>
                        <a:rPr lang="en-US" dirty="0" err="1"/>
                        <a:t>onBlur</a:t>
                      </a:r>
                      <a:endParaRPr lang="en-US" dirty="0"/>
                    </a:p>
                  </a:txBody>
                  <a:tcPr/>
                </a:tc>
                <a:extLst>
                  <a:ext uri="{0D108BD9-81ED-4DB2-BD59-A6C34878D82A}">
                    <a16:rowId xmlns:a16="http://schemas.microsoft.com/office/drawing/2014/main" val="10001"/>
                  </a:ext>
                </a:extLst>
              </a:tr>
              <a:tr h="370840">
                <a:tc>
                  <a:txBody>
                    <a:bodyPr/>
                    <a:lstStyle/>
                    <a:p>
                      <a:r>
                        <a:rPr lang="en-US" dirty="0"/>
                        <a:t>name</a:t>
                      </a:r>
                    </a:p>
                  </a:txBody>
                  <a:tcPr/>
                </a:tc>
                <a:tc>
                  <a:txBody>
                    <a:bodyPr/>
                    <a:lstStyle/>
                    <a:p>
                      <a:r>
                        <a:rPr lang="en-US" dirty="0"/>
                        <a:t>focus()</a:t>
                      </a:r>
                    </a:p>
                  </a:txBody>
                  <a:tcPr/>
                </a:tc>
                <a:tc>
                  <a:txBody>
                    <a:bodyPr/>
                    <a:lstStyle/>
                    <a:p>
                      <a:r>
                        <a:rPr lang="en-US" dirty="0" err="1"/>
                        <a:t>onFocus</a:t>
                      </a:r>
                      <a:endParaRPr lang="en-US" dirty="0"/>
                    </a:p>
                  </a:txBody>
                  <a:tcPr/>
                </a:tc>
                <a:extLst>
                  <a:ext uri="{0D108BD9-81ED-4DB2-BD59-A6C34878D82A}">
                    <a16:rowId xmlns:a16="http://schemas.microsoft.com/office/drawing/2014/main" val="10002"/>
                  </a:ext>
                </a:extLst>
              </a:tr>
              <a:tr h="370840">
                <a:tc>
                  <a:txBody>
                    <a:bodyPr/>
                    <a:lstStyle/>
                    <a:p>
                      <a:r>
                        <a:rPr lang="en-US" dirty="0"/>
                        <a:t>type</a:t>
                      </a:r>
                    </a:p>
                  </a:txBody>
                  <a:tcPr/>
                </a:tc>
                <a:tc>
                  <a:txBody>
                    <a:bodyPr/>
                    <a:lstStyle/>
                    <a:p>
                      <a:r>
                        <a:rPr lang="en-US" dirty="0"/>
                        <a:t>select()</a:t>
                      </a:r>
                    </a:p>
                  </a:txBody>
                  <a:tcPr/>
                </a:tc>
                <a:tc>
                  <a:txBody>
                    <a:bodyPr/>
                    <a:lstStyle/>
                    <a:p>
                      <a:r>
                        <a:rPr lang="en-US" dirty="0" err="1"/>
                        <a:t>onChange</a:t>
                      </a:r>
                      <a:endParaRPr lang="en-US" dirty="0"/>
                    </a:p>
                  </a:txBody>
                  <a:tcPr/>
                </a:tc>
                <a:extLst>
                  <a:ext uri="{0D108BD9-81ED-4DB2-BD59-A6C34878D82A}">
                    <a16:rowId xmlns:a16="http://schemas.microsoft.com/office/drawing/2014/main" val="10003"/>
                  </a:ext>
                </a:extLst>
              </a:tr>
              <a:tr h="370840">
                <a:tc>
                  <a:txBody>
                    <a:bodyPr/>
                    <a:lstStyle/>
                    <a:p>
                      <a:r>
                        <a:rPr lang="en-US" dirty="0"/>
                        <a:t>value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9611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19015</TotalTime>
  <Words>16112</Words>
  <Application>Microsoft Macintosh PowerPoint</Application>
  <PresentationFormat>On-screen Show (4:3)</PresentationFormat>
  <Paragraphs>1850</Paragraphs>
  <Slides>133</Slides>
  <Notes>32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133</vt:i4>
      </vt:variant>
    </vt:vector>
  </HeadingPairs>
  <TitlesOfParts>
    <vt:vector size="145" baseType="lpstr">
      <vt:lpstr>Arial</vt:lpstr>
      <vt:lpstr>ArialMT</vt:lpstr>
      <vt:lpstr>Calibri</vt:lpstr>
      <vt:lpstr>Consolas</vt:lpstr>
      <vt:lpstr>Courier New</vt:lpstr>
      <vt:lpstr>Menlo</vt:lpstr>
      <vt:lpstr>Nunito</vt:lpstr>
      <vt:lpstr>Roboto</vt:lpstr>
      <vt:lpstr>Tahoma</vt:lpstr>
      <vt:lpstr>Verdana</vt:lpstr>
      <vt:lpstr>2_CT-Master</vt:lpstr>
      <vt:lpstr>3_CT-Master</vt:lpstr>
      <vt:lpstr>JavaScript</vt:lpstr>
      <vt:lpstr>Why JavaScript?</vt:lpstr>
      <vt:lpstr>How it works</vt:lpstr>
      <vt:lpstr>Introduction to JavaScript</vt:lpstr>
      <vt:lpstr>Getting Started</vt:lpstr>
      <vt:lpstr>The &lt;script&gt; and &lt;noscript&gt; tag</vt:lpstr>
      <vt:lpstr>Where to put JavaScript</vt:lpstr>
      <vt:lpstr>JavaScript in HEAD</vt:lpstr>
      <vt:lpstr>JavaScript in BODY</vt:lpstr>
      <vt:lpstr>JavaScript in Separate file</vt:lpstr>
      <vt:lpstr>JavaScript Statements</vt:lpstr>
      <vt:lpstr>JavaScript Comments</vt:lpstr>
      <vt:lpstr>JavaScript Declarations</vt:lpstr>
      <vt:lpstr>Declare Variables</vt:lpstr>
      <vt:lpstr>Evaluate Variables</vt:lpstr>
      <vt:lpstr>undefined</vt:lpstr>
      <vt:lpstr>Variables Scope</vt:lpstr>
      <vt:lpstr>Variables Hoisting</vt:lpstr>
      <vt:lpstr>Function Hoisting</vt:lpstr>
      <vt:lpstr>PowerPoint Presentation</vt:lpstr>
      <vt:lpstr>Constants</vt:lpstr>
      <vt:lpstr>Data Types in JavaScript</vt:lpstr>
      <vt:lpstr>Data Types Conversions</vt:lpstr>
      <vt:lpstr>Strings to numbers</vt:lpstr>
      <vt:lpstr>Literals</vt:lpstr>
      <vt:lpstr>Arithmetic Operators</vt:lpstr>
      <vt:lpstr>Assignment Operators   </vt:lpstr>
      <vt:lpstr>Comparison Operators   </vt:lpstr>
      <vt:lpstr>JavaScript Logical Operators</vt:lpstr>
      <vt:lpstr>Bitwise Operators</vt:lpstr>
      <vt:lpstr>Ternary operators</vt:lpstr>
      <vt:lpstr>String operators</vt:lpstr>
      <vt:lpstr>The typeof operator</vt:lpstr>
      <vt:lpstr>in operator</vt:lpstr>
      <vt:lpstr>instanceof operator</vt:lpstr>
      <vt:lpstr>this</vt:lpstr>
      <vt:lpstr>Spread operator</vt:lpstr>
      <vt:lpstr>Control Structures and loops</vt:lpstr>
      <vt:lpstr>JavaScript If…Else Statements</vt:lpstr>
      <vt:lpstr>JavaScript If Statement</vt:lpstr>
      <vt:lpstr>JavaScript If…Else Statements</vt:lpstr>
      <vt:lpstr>JavaScript If…Else Exercise</vt:lpstr>
      <vt:lpstr>JavaScript Pop up boxes</vt:lpstr>
      <vt:lpstr>Confirm Box</vt:lpstr>
      <vt:lpstr>Prompt Box</vt:lpstr>
      <vt:lpstr>JavaScript Switch Statement</vt:lpstr>
      <vt:lpstr>JavaScript switch-case Exercise</vt:lpstr>
      <vt:lpstr>JavaScript For Loop</vt:lpstr>
      <vt:lpstr>JavaScript for loop Exercise</vt:lpstr>
      <vt:lpstr>JavaScript While Loop</vt:lpstr>
      <vt:lpstr>JavaScript While Loop</vt:lpstr>
      <vt:lpstr>JavaScript Break and Continue Statements</vt:lpstr>
      <vt:lpstr>JavaScript Break and Continue Statements</vt:lpstr>
      <vt:lpstr>JavaScript Array Object</vt:lpstr>
      <vt:lpstr>Access Array</vt:lpstr>
      <vt:lpstr>Deleting an Array element </vt:lpstr>
      <vt:lpstr>JavaScript For…in Statement</vt:lpstr>
      <vt:lpstr>Array Object Methods </vt:lpstr>
      <vt:lpstr>JavaScript Object Notation</vt:lpstr>
      <vt:lpstr>JavaScript Nested Objects</vt:lpstr>
      <vt:lpstr>JSON Parse and stringify</vt:lpstr>
      <vt:lpstr>JavaScript Functions</vt:lpstr>
      <vt:lpstr>JavaScript Functions Takes Parameters</vt:lpstr>
      <vt:lpstr>JavaScript Functions return values</vt:lpstr>
      <vt:lpstr>Function expressions</vt:lpstr>
      <vt:lpstr>Function expressions as arguments</vt:lpstr>
      <vt:lpstr>IIFE – Immedialtely invoked function expression</vt:lpstr>
      <vt:lpstr>Function scope</vt:lpstr>
      <vt:lpstr>Function Closures</vt:lpstr>
      <vt:lpstr>Function Closures Example</vt:lpstr>
      <vt:lpstr>Function Closures Another Example</vt:lpstr>
      <vt:lpstr>Function Closures Another Example</vt:lpstr>
      <vt:lpstr>Function Return values</vt:lpstr>
      <vt:lpstr>JavaScript Properties/Methods</vt:lpstr>
      <vt:lpstr>JavaScript Objects Introduction</vt:lpstr>
      <vt:lpstr>JavaScript Predefined Functions </vt:lpstr>
      <vt:lpstr>JavaScript Date Functions</vt:lpstr>
      <vt:lpstr>JavaScript Date Functions</vt:lpstr>
      <vt:lpstr>JavaScript Boolean Object</vt:lpstr>
      <vt:lpstr>Math Object</vt:lpstr>
      <vt:lpstr>Math Object  </vt:lpstr>
      <vt:lpstr>String Object</vt:lpstr>
      <vt:lpstr>String Object </vt:lpstr>
      <vt:lpstr>JavaScript Document Object Model</vt:lpstr>
      <vt:lpstr>Working with Window Object </vt:lpstr>
      <vt:lpstr>Window Object</vt:lpstr>
      <vt:lpstr>Navigator Object</vt:lpstr>
      <vt:lpstr>Navigator Object Example</vt:lpstr>
      <vt:lpstr>History Object </vt:lpstr>
      <vt:lpstr>Document Object</vt:lpstr>
      <vt:lpstr>JavaScript Events</vt:lpstr>
      <vt:lpstr>JavaScript Events</vt:lpstr>
      <vt:lpstr>JavaScript Events Handlers</vt:lpstr>
      <vt:lpstr>JavaScript Cookie Object</vt:lpstr>
      <vt:lpstr>JavaScript Cookie Object</vt:lpstr>
      <vt:lpstr>JavaScript Cookie Object</vt:lpstr>
      <vt:lpstr>JavaScript Cookie Object</vt:lpstr>
      <vt:lpstr>Form Object</vt:lpstr>
      <vt:lpstr>Text related objects</vt:lpstr>
      <vt:lpstr>Button Objects</vt:lpstr>
      <vt:lpstr>Check Boxes and Radio Objects</vt:lpstr>
      <vt:lpstr>Select Object</vt:lpstr>
      <vt:lpstr>JavaScript RegExp Object</vt:lpstr>
      <vt:lpstr>JavaScript RegExp Object</vt:lpstr>
      <vt:lpstr>JavaScript RegExp Object</vt:lpstr>
      <vt:lpstr>JavaScript Try…Catch Statement</vt:lpstr>
      <vt:lpstr>JavaScript Try…Catch</vt:lpstr>
      <vt:lpstr>JavaScript Timing Events</vt:lpstr>
      <vt:lpstr>JavaScript Timing Events</vt:lpstr>
      <vt:lpstr>JavaScript Objects</vt:lpstr>
      <vt:lpstr>JavaScript Objects</vt:lpstr>
      <vt:lpstr>JavaScript Objects</vt:lpstr>
      <vt:lpstr>JavaScript Objects</vt:lpstr>
      <vt:lpstr>JavaScript AJAX Object</vt:lpstr>
      <vt:lpstr>JavaScript AJAX Make request</vt:lpstr>
      <vt:lpstr>JavaScript AJAX send()</vt:lpstr>
      <vt:lpstr>JavaScript AJAX Handling response -1/2</vt:lpstr>
      <vt:lpstr>JavaScript AJAX Handling response -2/2</vt:lpstr>
      <vt:lpstr>JavaScript AJAX Example</vt:lpstr>
      <vt:lpstr>Promise</vt:lpstr>
      <vt:lpstr>Creating a Promise</vt:lpstr>
      <vt:lpstr>Use a Promise</vt:lpstr>
      <vt:lpstr>Simple Example – Create Promise</vt:lpstr>
      <vt:lpstr>Simple Example – Consume Promise</vt:lpstr>
      <vt:lpstr>Chain Promises</vt:lpstr>
      <vt:lpstr>Use Chain Promises</vt:lpstr>
      <vt:lpstr>Promise with XMLHttpRequest</vt:lpstr>
      <vt:lpstr>Fetch API</vt:lpstr>
      <vt:lpstr>Fetch API – Fetch Response</vt:lpstr>
      <vt:lpstr>Fetch API – Get Response</vt:lpstr>
      <vt:lpstr>Response – Request Headers</vt:lpstr>
      <vt:lpstr>POST Request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486</cp:revision>
  <dcterms:created xsi:type="dcterms:W3CDTF">2012-01-30T11:39:54Z</dcterms:created>
  <dcterms:modified xsi:type="dcterms:W3CDTF">2022-07-11T07:14:52Z</dcterms:modified>
</cp:coreProperties>
</file>