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96" r:id="rId3"/>
    <p:sldId id="410" r:id="rId4"/>
    <p:sldId id="411" r:id="rId5"/>
    <p:sldId id="412" r:id="rId6"/>
    <p:sldId id="409" r:id="rId7"/>
    <p:sldId id="397" r:id="rId8"/>
    <p:sldId id="398" r:id="rId9"/>
    <p:sldId id="408" r:id="rId10"/>
    <p:sldId id="400" r:id="rId11"/>
    <p:sldId id="401" r:id="rId12"/>
    <p:sldId id="413" r:id="rId13"/>
    <p:sldId id="414" r:id="rId14"/>
    <p:sldId id="415" r:id="rId15"/>
    <p:sldId id="419" r:id="rId16"/>
    <p:sldId id="402" r:id="rId17"/>
    <p:sldId id="403" r:id="rId18"/>
    <p:sldId id="416" r:id="rId19"/>
    <p:sldId id="417" r:id="rId20"/>
    <p:sldId id="404" r:id="rId21"/>
    <p:sldId id="405" r:id="rId22"/>
    <p:sldId id="406" r:id="rId23"/>
    <p:sldId id="418" r:id="rId24"/>
    <p:sldId id="40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652"/>
  </p:normalViewPr>
  <p:slideViewPr>
    <p:cSldViewPr snapToGrid="0">
      <p:cViewPr varScale="1">
        <p:scale>
          <a:sx n="102" d="100"/>
          <a:sy n="102"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DA5AB-8DC1-4311-B098-2FE83ADAA2E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6311E95-209C-4188-95E8-79080C44AB23}">
      <dgm:prSet phldrT="[Text]"/>
      <dgm:spPr/>
      <dgm:t>
        <a:bodyPr/>
        <a:lstStyle/>
        <a:p>
          <a:r>
            <a:rPr lang="en-US" dirty="0"/>
            <a:t>Read Balance from Paul’s Account</a:t>
          </a:r>
        </a:p>
      </dgm:t>
    </dgm:pt>
    <dgm:pt modelId="{F8A6C2BC-18A5-40EB-A101-7DE3FB6CAE20}" type="parTrans" cxnId="{F73B3A3D-F384-4D92-947E-DBBB1D640AB5}">
      <dgm:prSet/>
      <dgm:spPr/>
      <dgm:t>
        <a:bodyPr/>
        <a:lstStyle/>
        <a:p>
          <a:endParaRPr lang="en-US"/>
        </a:p>
      </dgm:t>
    </dgm:pt>
    <dgm:pt modelId="{896EA08C-78E1-44E7-AF9F-1BD327AD267E}" type="sibTrans" cxnId="{F73B3A3D-F384-4D92-947E-DBBB1D640AB5}">
      <dgm:prSet/>
      <dgm:spPr/>
      <dgm:t>
        <a:bodyPr/>
        <a:lstStyle/>
        <a:p>
          <a:endParaRPr lang="en-US"/>
        </a:p>
      </dgm:t>
    </dgm:pt>
    <dgm:pt modelId="{3A175F2C-F339-450F-9D12-A9ECA3EED34D}">
      <dgm:prSet phldrT="[Text]"/>
      <dgm:spPr/>
      <dgm:t>
        <a:bodyPr/>
        <a:lstStyle/>
        <a:p>
          <a:r>
            <a:rPr lang="en-US" dirty="0"/>
            <a:t>Deduct </a:t>
          </a:r>
          <a:r>
            <a:rPr lang="en-US" dirty="0" err="1"/>
            <a:t>Rs</a:t>
          </a:r>
          <a:r>
            <a:rPr lang="en-US" dirty="0"/>
            <a:t> 1000 from Paul’s account</a:t>
          </a:r>
        </a:p>
      </dgm:t>
    </dgm:pt>
    <dgm:pt modelId="{45EB1B91-C401-470F-AE15-C30136503202}" type="parTrans" cxnId="{2C1223B1-137A-4A1F-8426-817EF582D4A8}">
      <dgm:prSet/>
      <dgm:spPr/>
      <dgm:t>
        <a:bodyPr/>
        <a:lstStyle/>
        <a:p>
          <a:endParaRPr lang="en-US"/>
        </a:p>
      </dgm:t>
    </dgm:pt>
    <dgm:pt modelId="{9D25A82D-CA33-47C1-B5DA-49C06FDEC9C1}" type="sibTrans" cxnId="{2C1223B1-137A-4A1F-8426-817EF582D4A8}">
      <dgm:prSet/>
      <dgm:spPr/>
      <dgm:t>
        <a:bodyPr/>
        <a:lstStyle/>
        <a:p>
          <a:endParaRPr lang="en-US"/>
        </a:p>
      </dgm:t>
    </dgm:pt>
    <dgm:pt modelId="{B33717DA-A5E0-4F8E-BF4A-C5F02D57D261}">
      <dgm:prSet phldrT="[Text]"/>
      <dgm:spPr/>
      <dgm:t>
        <a:bodyPr/>
        <a:lstStyle/>
        <a:p>
          <a:r>
            <a:rPr lang="en-US" dirty="0"/>
            <a:t>Read Balance from Smith’s account</a:t>
          </a:r>
        </a:p>
      </dgm:t>
    </dgm:pt>
    <dgm:pt modelId="{00F86A29-5E53-4F26-9C52-976B00484C71}" type="parTrans" cxnId="{FFDC3FBD-A869-45F0-A3ED-AB8EF92160E4}">
      <dgm:prSet/>
      <dgm:spPr/>
      <dgm:t>
        <a:bodyPr/>
        <a:lstStyle/>
        <a:p>
          <a:endParaRPr lang="en-US"/>
        </a:p>
      </dgm:t>
    </dgm:pt>
    <dgm:pt modelId="{8921B23C-6243-435E-91C7-32D354B68A68}" type="sibTrans" cxnId="{FFDC3FBD-A869-45F0-A3ED-AB8EF92160E4}">
      <dgm:prSet/>
      <dgm:spPr/>
      <dgm:t>
        <a:bodyPr/>
        <a:lstStyle/>
        <a:p>
          <a:endParaRPr lang="en-US"/>
        </a:p>
      </dgm:t>
    </dgm:pt>
    <dgm:pt modelId="{6B846022-2A08-44B8-8A1F-61B4AE4C012B}">
      <dgm:prSet phldrT="[Text]"/>
      <dgm:spPr/>
      <dgm:t>
        <a:bodyPr/>
        <a:lstStyle/>
        <a:p>
          <a:r>
            <a:rPr lang="en-US" dirty="0"/>
            <a:t>Add </a:t>
          </a:r>
          <a:r>
            <a:rPr lang="en-US" dirty="0" err="1"/>
            <a:t>Rs</a:t>
          </a:r>
          <a:r>
            <a:rPr lang="en-US" dirty="0"/>
            <a:t> 1000 to Smith’s Account</a:t>
          </a:r>
        </a:p>
      </dgm:t>
    </dgm:pt>
    <dgm:pt modelId="{EA7F7A33-6E32-4C07-84E0-56D9A96863FE}" type="parTrans" cxnId="{F6CD4A95-5F79-4E7C-B1EF-B0D2E32BB0E1}">
      <dgm:prSet/>
      <dgm:spPr/>
      <dgm:t>
        <a:bodyPr/>
        <a:lstStyle/>
        <a:p>
          <a:endParaRPr lang="en-US"/>
        </a:p>
      </dgm:t>
    </dgm:pt>
    <dgm:pt modelId="{CD477195-1D16-4576-934C-FB1ADBA91348}" type="sibTrans" cxnId="{F6CD4A95-5F79-4E7C-B1EF-B0D2E32BB0E1}">
      <dgm:prSet/>
      <dgm:spPr/>
      <dgm:t>
        <a:bodyPr/>
        <a:lstStyle/>
        <a:p>
          <a:endParaRPr lang="en-US"/>
        </a:p>
      </dgm:t>
    </dgm:pt>
    <dgm:pt modelId="{4F9FCA13-C0ED-403E-93F7-00546D893180}" type="pres">
      <dgm:prSet presAssocID="{E71DA5AB-8DC1-4311-B098-2FE83ADAA2E3}" presName="diagram" presStyleCnt="0">
        <dgm:presLayoutVars>
          <dgm:dir/>
          <dgm:resizeHandles val="exact"/>
        </dgm:presLayoutVars>
      </dgm:prSet>
      <dgm:spPr/>
    </dgm:pt>
    <dgm:pt modelId="{2233B475-5898-40D8-AD02-8F1E938FCF38}" type="pres">
      <dgm:prSet presAssocID="{D6311E95-209C-4188-95E8-79080C44AB23}" presName="node" presStyleLbl="node1" presStyleIdx="0" presStyleCnt="4">
        <dgm:presLayoutVars>
          <dgm:bulletEnabled val="1"/>
        </dgm:presLayoutVars>
      </dgm:prSet>
      <dgm:spPr/>
    </dgm:pt>
    <dgm:pt modelId="{C9BF5D67-D380-41D1-8D1D-FAA155F05428}" type="pres">
      <dgm:prSet presAssocID="{896EA08C-78E1-44E7-AF9F-1BD327AD267E}" presName="sibTrans" presStyleLbl="sibTrans2D1" presStyleIdx="0" presStyleCnt="3"/>
      <dgm:spPr/>
    </dgm:pt>
    <dgm:pt modelId="{C63E8488-8EAF-41AD-959E-88AD07E8E77F}" type="pres">
      <dgm:prSet presAssocID="{896EA08C-78E1-44E7-AF9F-1BD327AD267E}" presName="connectorText" presStyleLbl="sibTrans2D1" presStyleIdx="0" presStyleCnt="3"/>
      <dgm:spPr/>
    </dgm:pt>
    <dgm:pt modelId="{FEEC0A70-A050-4243-9E7C-C306FA8E8334}" type="pres">
      <dgm:prSet presAssocID="{3A175F2C-F339-450F-9D12-A9ECA3EED34D}" presName="node" presStyleLbl="node1" presStyleIdx="1" presStyleCnt="4">
        <dgm:presLayoutVars>
          <dgm:bulletEnabled val="1"/>
        </dgm:presLayoutVars>
      </dgm:prSet>
      <dgm:spPr/>
    </dgm:pt>
    <dgm:pt modelId="{D21A8504-B14D-46B5-8F5E-39426F30C8D0}" type="pres">
      <dgm:prSet presAssocID="{9D25A82D-CA33-47C1-B5DA-49C06FDEC9C1}" presName="sibTrans" presStyleLbl="sibTrans2D1" presStyleIdx="1" presStyleCnt="3"/>
      <dgm:spPr/>
    </dgm:pt>
    <dgm:pt modelId="{D74C6A68-E4F2-4BE5-9409-39E9E8D55485}" type="pres">
      <dgm:prSet presAssocID="{9D25A82D-CA33-47C1-B5DA-49C06FDEC9C1}" presName="connectorText" presStyleLbl="sibTrans2D1" presStyleIdx="1" presStyleCnt="3"/>
      <dgm:spPr/>
    </dgm:pt>
    <dgm:pt modelId="{3F15629A-00E7-48D3-B240-86A66F7E514F}" type="pres">
      <dgm:prSet presAssocID="{B33717DA-A5E0-4F8E-BF4A-C5F02D57D261}" presName="node" presStyleLbl="node1" presStyleIdx="2" presStyleCnt="4">
        <dgm:presLayoutVars>
          <dgm:bulletEnabled val="1"/>
        </dgm:presLayoutVars>
      </dgm:prSet>
      <dgm:spPr/>
    </dgm:pt>
    <dgm:pt modelId="{C11AD047-601E-42BA-A6D9-0143BAD450AF}" type="pres">
      <dgm:prSet presAssocID="{8921B23C-6243-435E-91C7-32D354B68A68}" presName="sibTrans" presStyleLbl="sibTrans2D1" presStyleIdx="2" presStyleCnt="3"/>
      <dgm:spPr/>
    </dgm:pt>
    <dgm:pt modelId="{A61C8FDE-95CD-46AB-A125-DAC92A41A172}" type="pres">
      <dgm:prSet presAssocID="{8921B23C-6243-435E-91C7-32D354B68A68}" presName="connectorText" presStyleLbl="sibTrans2D1" presStyleIdx="2" presStyleCnt="3"/>
      <dgm:spPr/>
    </dgm:pt>
    <dgm:pt modelId="{498B22FA-04A0-447C-89A5-8162A7E9F906}" type="pres">
      <dgm:prSet presAssocID="{6B846022-2A08-44B8-8A1F-61B4AE4C012B}" presName="node" presStyleLbl="node1" presStyleIdx="3" presStyleCnt="4">
        <dgm:presLayoutVars>
          <dgm:bulletEnabled val="1"/>
        </dgm:presLayoutVars>
      </dgm:prSet>
      <dgm:spPr/>
    </dgm:pt>
  </dgm:ptLst>
  <dgm:cxnLst>
    <dgm:cxn modelId="{0C8C3719-4203-40AA-8BAC-34C3601027D4}" type="presOf" srcId="{9D25A82D-CA33-47C1-B5DA-49C06FDEC9C1}" destId="{D21A8504-B14D-46B5-8F5E-39426F30C8D0}" srcOrd="0" destOrd="0" presId="urn:microsoft.com/office/officeart/2005/8/layout/process5"/>
    <dgm:cxn modelId="{8CF49E35-9D94-4366-B870-67E82092C3AE}" type="presOf" srcId="{D6311E95-209C-4188-95E8-79080C44AB23}" destId="{2233B475-5898-40D8-AD02-8F1E938FCF38}" srcOrd="0" destOrd="0" presId="urn:microsoft.com/office/officeart/2005/8/layout/process5"/>
    <dgm:cxn modelId="{F73B3A3D-F384-4D92-947E-DBBB1D640AB5}" srcId="{E71DA5AB-8DC1-4311-B098-2FE83ADAA2E3}" destId="{D6311E95-209C-4188-95E8-79080C44AB23}" srcOrd="0" destOrd="0" parTransId="{F8A6C2BC-18A5-40EB-A101-7DE3FB6CAE20}" sibTransId="{896EA08C-78E1-44E7-AF9F-1BD327AD267E}"/>
    <dgm:cxn modelId="{5486D446-4622-4032-BB32-B0F65D557641}" type="presOf" srcId="{9D25A82D-CA33-47C1-B5DA-49C06FDEC9C1}" destId="{D74C6A68-E4F2-4BE5-9409-39E9E8D55485}" srcOrd="1" destOrd="0" presId="urn:microsoft.com/office/officeart/2005/8/layout/process5"/>
    <dgm:cxn modelId="{1BAAF24E-09FF-454D-9275-B17589B479B5}" type="presOf" srcId="{E71DA5AB-8DC1-4311-B098-2FE83ADAA2E3}" destId="{4F9FCA13-C0ED-403E-93F7-00546D893180}" srcOrd="0" destOrd="0" presId="urn:microsoft.com/office/officeart/2005/8/layout/process5"/>
    <dgm:cxn modelId="{C2C10259-B43F-4A14-837D-5D62537F6566}" type="presOf" srcId="{B33717DA-A5E0-4F8E-BF4A-C5F02D57D261}" destId="{3F15629A-00E7-48D3-B240-86A66F7E514F}" srcOrd="0" destOrd="0" presId="urn:microsoft.com/office/officeart/2005/8/layout/process5"/>
    <dgm:cxn modelId="{4786235B-039A-4865-A8AB-DFEC56DEC31B}" type="presOf" srcId="{896EA08C-78E1-44E7-AF9F-1BD327AD267E}" destId="{C9BF5D67-D380-41D1-8D1D-FAA155F05428}" srcOrd="0" destOrd="0" presId="urn:microsoft.com/office/officeart/2005/8/layout/process5"/>
    <dgm:cxn modelId="{F370E065-8EC7-4B2A-90FD-3CEA50CBF960}" type="presOf" srcId="{8921B23C-6243-435E-91C7-32D354B68A68}" destId="{A61C8FDE-95CD-46AB-A125-DAC92A41A172}" srcOrd="1" destOrd="0" presId="urn:microsoft.com/office/officeart/2005/8/layout/process5"/>
    <dgm:cxn modelId="{F6CD4A95-5F79-4E7C-B1EF-B0D2E32BB0E1}" srcId="{E71DA5AB-8DC1-4311-B098-2FE83ADAA2E3}" destId="{6B846022-2A08-44B8-8A1F-61B4AE4C012B}" srcOrd="3" destOrd="0" parTransId="{EA7F7A33-6E32-4C07-84E0-56D9A96863FE}" sibTransId="{CD477195-1D16-4576-934C-FB1ADBA91348}"/>
    <dgm:cxn modelId="{2C1223B1-137A-4A1F-8426-817EF582D4A8}" srcId="{E71DA5AB-8DC1-4311-B098-2FE83ADAA2E3}" destId="{3A175F2C-F339-450F-9D12-A9ECA3EED34D}" srcOrd="1" destOrd="0" parTransId="{45EB1B91-C401-470F-AE15-C30136503202}" sibTransId="{9D25A82D-CA33-47C1-B5DA-49C06FDEC9C1}"/>
    <dgm:cxn modelId="{74705BBC-AA82-4191-8955-2881D7DEBC58}" type="presOf" srcId="{3A175F2C-F339-450F-9D12-A9ECA3EED34D}" destId="{FEEC0A70-A050-4243-9E7C-C306FA8E8334}" srcOrd="0" destOrd="0" presId="urn:microsoft.com/office/officeart/2005/8/layout/process5"/>
    <dgm:cxn modelId="{FFDC3FBD-A869-45F0-A3ED-AB8EF92160E4}" srcId="{E71DA5AB-8DC1-4311-B098-2FE83ADAA2E3}" destId="{B33717DA-A5E0-4F8E-BF4A-C5F02D57D261}" srcOrd="2" destOrd="0" parTransId="{00F86A29-5E53-4F26-9C52-976B00484C71}" sibTransId="{8921B23C-6243-435E-91C7-32D354B68A68}"/>
    <dgm:cxn modelId="{F3F241EF-C7A8-4D39-9E81-070CC0749839}" type="presOf" srcId="{8921B23C-6243-435E-91C7-32D354B68A68}" destId="{C11AD047-601E-42BA-A6D9-0143BAD450AF}" srcOrd="0" destOrd="0" presId="urn:microsoft.com/office/officeart/2005/8/layout/process5"/>
    <dgm:cxn modelId="{CBECFBFA-7F69-44EA-A7DD-50C0109C279B}" type="presOf" srcId="{896EA08C-78E1-44E7-AF9F-1BD327AD267E}" destId="{C63E8488-8EAF-41AD-959E-88AD07E8E77F}" srcOrd="1" destOrd="0" presId="urn:microsoft.com/office/officeart/2005/8/layout/process5"/>
    <dgm:cxn modelId="{223E4DFB-34B7-411A-A25E-C680169F8EC7}" type="presOf" srcId="{6B846022-2A08-44B8-8A1F-61B4AE4C012B}" destId="{498B22FA-04A0-447C-89A5-8162A7E9F906}" srcOrd="0" destOrd="0" presId="urn:microsoft.com/office/officeart/2005/8/layout/process5"/>
    <dgm:cxn modelId="{0EEA8AB5-97B8-44BD-91FB-5378E5D5D378}" type="presParOf" srcId="{4F9FCA13-C0ED-403E-93F7-00546D893180}" destId="{2233B475-5898-40D8-AD02-8F1E938FCF38}" srcOrd="0" destOrd="0" presId="urn:microsoft.com/office/officeart/2005/8/layout/process5"/>
    <dgm:cxn modelId="{84098F6F-E222-4392-9BD4-D0548A9D725C}" type="presParOf" srcId="{4F9FCA13-C0ED-403E-93F7-00546D893180}" destId="{C9BF5D67-D380-41D1-8D1D-FAA155F05428}" srcOrd="1" destOrd="0" presId="urn:microsoft.com/office/officeart/2005/8/layout/process5"/>
    <dgm:cxn modelId="{702A396F-A9DF-4110-9AC6-CCA42D5DFD57}" type="presParOf" srcId="{C9BF5D67-D380-41D1-8D1D-FAA155F05428}" destId="{C63E8488-8EAF-41AD-959E-88AD07E8E77F}" srcOrd="0" destOrd="0" presId="urn:microsoft.com/office/officeart/2005/8/layout/process5"/>
    <dgm:cxn modelId="{DAA3F415-0A27-495D-B174-70D31CFE18ED}" type="presParOf" srcId="{4F9FCA13-C0ED-403E-93F7-00546D893180}" destId="{FEEC0A70-A050-4243-9E7C-C306FA8E8334}" srcOrd="2" destOrd="0" presId="urn:microsoft.com/office/officeart/2005/8/layout/process5"/>
    <dgm:cxn modelId="{B2300A4A-BCCF-42F5-ADF2-BC18DFFEBA8B}" type="presParOf" srcId="{4F9FCA13-C0ED-403E-93F7-00546D893180}" destId="{D21A8504-B14D-46B5-8F5E-39426F30C8D0}" srcOrd="3" destOrd="0" presId="urn:microsoft.com/office/officeart/2005/8/layout/process5"/>
    <dgm:cxn modelId="{A1B88B81-378D-4C14-831D-CB32A565A0E0}" type="presParOf" srcId="{D21A8504-B14D-46B5-8F5E-39426F30C8D0}" destId="{D74C6A68-E4F2-4BE5-9409-39E9E8D55485}" srcOrd="0" destOrd="0" presId="urn:microsoft.com/office/officeart/2005/8/layout/process5"/>
    <dgm:cxn modelId="{B1FD1951-30D9-4C48-AF8B-8D2F67C50170}" type="presParOf" srcId="{4F9FCA13-C0ED-403E-93F7-00546D893180}" destId="{3F15629A-00E7-48D3-B240-86A66F7E514F}" srcOrd="4" destOrd="0" presId="urn:microsoft.com/office/officeart/2005/8/layout/process5"/>
    <dgm:cxn modelId="{1A803A92-E14A-4591-92C4-464EB60A6481}" type="presParOf" srcId="{4F9FCA13-C0ED-403E-93F7-00546D893180}" destId="{C11AD047-601E-42BA-A6D9-0143BAD450AF}" srcOrd="5" destOrd="0" presId="urn:microsoft.com/office/officeart/2005/8/layout/process5"/>
    <dgm:cxn modelId="{5DF7AA6D-938F-4CD8-B944-83577CD6A94E}" type="presParOf" srcId="{C11AD047-601E-42BA-A6D9-0143BAD450AF}" destId="{A61C8FDE-95CD-46AB-A125-DAC92A41A172}" srcOrd="0" destOrd="0" presId="urn:microsoft.com/office/officeart/2005/8/layout/process5"/>
    <dgm:cxn modelId="{562D991C-1783-4C54-9315-98C8B87578A9}" type="presParOf" srcId="{4F9FCA13-C0ED-403E-93F7-00546D893180}" destId="{498B22FA-04A0-447C-89A5-8162A7E9F906}"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1DA5AB-8DC1-4311-B098-2FE83ADAA2E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6311E95-209C-4188-95E8-79080C44AB23}">
      <dgm:prSet phldrT="[Text]"/>
      <dgm:spPr/>
      <dgm:t>
        <a:bodyPr/>
        <a:lstStyle/>
        <a:p>
          <a:r>
            <a:rPr lang="en-US" dirty="0"/>
            <a:t>Read Balance from Paul’s Account which is </a:t>
          </a:r>
          <a:r>
            <a:rPr lang="en-US" dirty="0" err="1"/>
            <a:t>Rs</a:t>
          </a:r>
          <a:r>
            <a:rPr lang="en-US" dirty="0"/>
            <a:t> 1500</a:t>
          </a:r>
        </a:p>
      </dgm:t>
    </dgm:pt>
    <dgm:pt modelId="{F8A6C2BC-18A5-40EB-A101-7DE3FB6CAE20}" type="parTrans" cxnId="{F73B3A3D-F384-4D92-947E-DBBB1D640AB5}">
      <dgm:prSet/>
      <dgm:spPr/>
      <dgm:t>
        <a:bodyPr/>
        <a:lstStyle/>
        <a:p>
          <a:endParaRPr lang="en-US"/>
        </a:p>
      </dgm:t>
    </dgm:pt>
    <dgm:pt modelId="{896EA08C-78E1-44E7-AF9F-1BD327AD267E}" type="sibTrans" cxnId="{F73B3A3D-F384-4D92-947E-DBBB1D640AB5}">
      <dgm:prSet/>
      <dgm:spPr/>
      <dgm:t>
        <a:bodyPr/>
        <a:lstStyle/>
        <a:p>
          <a:endParaRPr lang="en-US"/>
        </a:p>
      </dgm:t>
    </dgm:pt>
    <dgm:pt modelId="{3A175F2C-F339-450F-9D12-A9ECA3EED34D}">
      <dgm:prSet phldrT="[Text]"/>
      <dgm:spPr/>
      <dgm:t>
        <a:bodyPr/>
        <a:lstStyle/>
        <a:p>
          <a:r>
            <a:rPr lang="en-US" dirty="0"/>
            <a:t>Deduct </a:t>
          </a:r>
          <a:r>
            <a:rPr lang="en-US" dirty="0" err="1"/>
            <a:t>Rs</a:t>
          </a:r>
          <a:r>
            <a:rPr lang="en-US" dirty="0"/>
            <a:t> 1000 from Paul’s account. New Balance is </a:t>
          </a:r>
          <a:r>
            <a:rPr lang="en-US" dirty="0" err="1"/>
            <a:t>Rs</a:t>
          </a:r>
          <a:r>
            <a:rPr lang="en-US" dirty="0"/>
            <a:t> 500</a:t>
          </a:r>
        </a:p>
      </dgm:t>
    </dgm:pt>
    <dgm:pt modelId="{45EB1B91-C401-470F-AE15-C30136503202}" type="parTrans" cxnId="{2C1223B1-137A-4A1F-8426-817EF582D4A8}">
      <dgm:prSet/>
      <dgm:spPr/>
      <dgm:t>
        <a:bodyPr/>
        <a:lstStyle/>
        <a:p>
          <a:endParaRPr lang="en-US"/>
        </a:p>
      </dgm:t>
    </dgm:pt>
    <dgm:pt modelId="{9D25A82D-CA33-47C1-B5DA-49C06FDEC9C1}" type="sibTrans" cxnId="{2C1223B1-137A-4A1F-8426-817EF582D4A8}">
      <dgm:prSet/>
      <dgm:spPr/>
      <dgm:t>
        <a:bodyPr/>
        <a:lstStyle/>
        <a:p>
          <a:endParaRPr lang="en-US"/>
        </a:p>
      </dgm:t>
    </dgm:pt>
    <dgm:pt modelId="{B33717DA-A5E0-4F8E-BF4A-C5F02D57D261}">
      <dgm:prSet phldrT="[Text]"/>
      <dgm:spPr/>
      <dgm:t>
        <a:bodyPr/>
        <a:lstStyle/>
        <a:p>
          <a:r>
            <a:rPr lang="en-US" dirty="0"/>
            <a:t>Read Balance from Smith’s account which is </a:t>
          </a:r>
          <a:r>
            <a:rPr lang="en-US" dirty="0" err="1"/>
            <a:t>Rs</a:t>
          </a:r>
          <a:r>
            <a:rPr lang="en-US" dirty="0"/>
            <a:t> 500</a:t>
          </a:r>
        </a:p>
      </dgm:t>
    </dgm:pt>
    <dgm:pt modelId="{00F86A29-5E53-4F26-9C52-976B00484C71}" type="parTrans" cxnId="{FFDC3FBD-A869-45F0-A3ED-AB8EF92160E4}">
      <dgm:prSet/>
      <dgm:spPr/>
      <dgm:t>
        <a:bodyPr/>
        <a:lstStyle/>
        <a:p>
          <a:endParaRPr lang="en-US"/>
        </a:p>
      </dgm:t>
    </dgm:pt>
    <dgm:pt modelId="{8921B23C-6243-435E-91C7-32D354B68A68}" type="sibTrans" cxnId="{FFDC3FBD-A869-45F0-A3ED-AB8EF92160E4}">
      <dgm:prSet/>
      <dgm:spPr/>
      <dgm:t>
        <a:bodyPr/>
        <a:lstStyle/>
        <a:p>
          <a:endParaRPr lang="en-US"/>
        </a:p>
      </dgm:t>
    </dgm:pt>
    <dgm:pt modelId="{6B846022-2A08-44B8-8A1F-61B4AE4C012B}">
      <dgm:prSet phldrT="[Text]"/>
      <dgm:spPr/>
      <dgm:t>
        <a:bodyPr/>
        <a:lstStyle/>
        <a:p>
          <a:r>
            <a:rPr lang="en-US" dirty="0"/>
            <a:t>Add </a:t>
          </a:r>
          <a:r>
            <a:rPr lang="en-US" dirty="0" err="1"/>
            <a:t>Rs</a:t>
          </a:r>
          <a:r>
            <a:rPr lang="en-US" dirty="0"/>
            <a:t> 1000 to Smith’s Account and new Balance is </a:t>
          </a:r>
          <a:r>
            <a:rPr lang="en-US" dirty="0" err="1"/>
            <a:t>Rs</a:t>
          </a:r>
          <a:r>
            <a:rPr lang="en-US" dirty="0"/>
            <a:t> 1500</a:t>
          </a:r>
        </a:p>
      </dgm:t>
    </dgm:pt>
    <dgm:pt modelId="{EA7F7A33-6E32-4C07-84E0-56D9A96863FE}" type="parTrans" cxnId="{F6CD4A95-5F79-4E7C-B1EF-B0D2E32BB0E1}">
      <dgm:prSet/>
      <dgm:spPr/>
      <dgm:t>
        <a:bodyPr/>
        <a:lstStyle/>
        <a:p>
          <a:endParaRPr lang="en-US"/>
        </a:p>
      </dgm:t>
    </dgm:pt>
    <dgm:pt modelId="{CD477195-1D16-4576-934C-FB1ADBA91348}" type="sibTrans" cxnId="{F6CD4A95-5F79-4E7C-B1EF-B0D2E32BB0E1}">
      <dgm:prSet/>
      <dgm:spPr/>
      <dgm:t>
        <a:bodyPr/>
        <a:lstStyle/>
        <a:p>
          <a:endParaRPr lang="en-US"/>
        </a:p>
      </dgm:t>
    </dgm:pt>
    <dgm:pt modelId="{4F9FCA13-C0ED-403E-93F7-00546D893180}" type="pres">
      <dgm:prSet presAssocID="{E71DA5AB-8DC1-4311-B098-2FE83ADAA2E3}" presName="diagram" presStyleCnt="0">
        <dgm:presLayoutVars>
          <dgm:dir/>
          <dgm:resizeHandles val="exact"/>
        </dgm:presLayoutVars>
      </dgm:prSet>
      <dgm:spPr/>
    </dgm:pt>
    <dgm:pt modelId="{2233B475-5898-40D8-AD02-8F1E938FCF38}" type="pres">
      <dgm:prSet presAssocID="{D6311E95-209C-4188-95E8-79080C44AB23}" presName="node" presStyleLbl="node1" presStyleIdx="0" presStyleCnt="4">
        <dgm:presLayoutVars>
          <dgm:bulletEnabled val="1"/>
        </dgm:presLayoutVars>
      </dgm:prSet>
      <dgm:spPr/>
    </dgm:pt>
    <dgm:pt modelId="{C9BF5D67-D380-41D1-8D1D-FAA155F05428}" type="pres">
      <dgm:prSet presAssocID="{896EA08C-78E1-44E7-AF9F-1BD327AD267E}" presName="sibTrans" presStyleLbl="sibTrans2D1" presStyleIdx="0" presStyleCnt="3"/>
      <dgm:spPr/>
    </dgm:pt>
    <dgm:pt modelId="{C63E8488-8EAF-41AD-959E-88AD07E8E77F}" type="pres">
      <dgm:prSet presAssocID="{896EA08C-78E1-44E7-AF9F-1BD327AD267E}" presName="connectorText" presStyleLbl="sibTrans2D1" presStyleIdx="0" presStyleCnt="3"/>
      <dgm:spPr/>
    </dgm:pt>
    <dgm:pt modelId="{FEEC0A70-A050-4243-9E7C-C306FA8E8334}" type="pres">
      <dgm:prSet presAssocID="{3A175F2C-F339-450F-9D12-A9ECA3EED34D}" presName="node" presStyleLbl="node1" presStyleIdx="1" presStyleCnt="4">
        <dgm:presLayoutVars>
          <dgm:bulletEnabled val="1"/>
        </dgm:presLayoutVars>
      </dgm:prSet>
      <dgm:spPr/>
    </dgm:pt>
    <dgm:pt modelId="{D21A8504-B14D-46B5-8F5E-39426F30C8D0}" type="pres">
      <dgm:prSet presAssocID="{9D25A82D-CA33-47C1-B5DA-49C06FDEC9C1}" presName="sibTrans" presStyleLbl="sibTrans2D1" presStyleIdx="1" presStyleCnt="3"/>
      <dgm:spPr/>
    </dgm:pt>
    <dgm:pt modelId="{D74C6A68-E4F2-4BE5-9409-39E9E8D55485}" type="pres">
      <dgm:prSet presAssocID="{9D25A82D-CA33-47C1-B5DA-49C06FDEC9C1}" presName="connectorText" presStyleLbl="sibTrans2D1" presStyleIdx="1" presStyleCnt="3"/>
      <dgm:spPr/>
    </dgm:pt>
    <dgm:pt modelId="{3F15629A-00E7-48D3-B240-86A66F7E514F}" type="pres">
      <dgm:prSet presAssocID="{B33717DA-A5E0-4F8E-BF4A-C5F02D57D261}" presName="node" presStyleLbl="node1" presStyleIdx="2" presStyleCnt="4">
        <dgm:presLayoutVars>
          <dgm:bulletEnabled val="1"/>
        </dgm:presLayoutVars>
      </dgm:prSet>
      <dgm:spPr/>
    </dgm:pt>
    <dgm:pt modelId="{C11AD047-601E-42BA-A6D9-0143BAD450AF}" type="pres">
      <dgm:prSet presAssocID="{8921B23C-6243-435E-91C7-32D354B68A68}" presName="sibTrans" presStyleLbl="sibTrans2D1" presStyleIdx="2" presStyleCnt="3"/>
      <dgm:spPr/>
    </dgm:pt>
    <dgm:pt modelId="{A61C8FDE-95CD-46AB-A125-DAC92A41A172}" type="pres">
      <dgm:prSet presAssocID="{8921B23C-6243-435E-91C7-32D354B68A68}" presName="connectorText" presStyleLbl="sibTrans2D1" presStyleIdx="2" presStyleCnt="3"/>
      <dgm:spPr/>
    </dgm:pt>
    <dgm:pt modelId="{498B22FA-04A0-447C-89A5-8162A7E9F906}" type="pres">
      <dgm:prSet presAssocID="{6B846022-2A08-44B8-8A1F-61B4AE4C012B}" presName="node" presStyleLbl="node1" presStyleIdx="3" presStyleCnt="4">
        <dgm:presLayoutVars>
          <dgm:bulletEnabled val="1"/>
        </dgm:presLayoutVars>
      </dgm:prSet>
      <dgm:spPr/>
    </dgm:pt>
  </dgm:ptLst>
  <dgm:cxnLst>
    <dgm:cxn modelId="{0C8C3719-4203-40AA-8BAC-34C3601027D4}" type="presOf" srcId="{9D25A82D-CA33-47C1-B5DA-49C06FDEC9C1}" destId="{D21A8504-B14D-46B5-8F5E-39426F30C8D0}" srcOrd="0" destOrd="0" presId="urn:microsoft.com/office/officeart/2005/8/layout/process5"/>
    <dgm:cxn modelId="{8CF49E35-9D94-4366-B870-67E82092C3AE}" type="presOf" srcId="{D6311E95-209C-4188-95E8-79080C44AB23}" destId="{2233B475-5898-40D8-AD02-8F1E938FCF38}" srcOrd="0" destOrd="0" presId="urn:microsoft.com/office/officeart/2005/8/layout/process5"/>
    <dgm:cxn modelId="{F73B3A3D-F384-4D92-947E-DBBB1D640AB5}" srcId="{E71DA5AB-8DC1-4311-B098-2FE83ADAA2E3}" destId="{D6311E95-209C-4188-95E8-79080C44AB23}" srcOrd="0" destOrd="0" parTransId="{F8A6C2BC-18A5-40EB-A101-7DE3FB6CAE20}" sibTransId="{896EA08C-78E1-44E7-AF9F-1BD327AD267E}"/>
    <dgm:cxn modelId="{5486D446-4622-4032-BB32-B0F65D557641}" type="presOf" srcId="{9D25A82D-CA33-47C1-B5DA-49C06FDEC9C1}" destId="{D74C6A68-E4F2-4BE5-9409-39E9E8D55485}" srcOrd="1" destOrd="0" presId="urn:microsoft.com/office/officeart/2005/8/layout/process5"/>
    <dgm:cxn modelId="{1BAAF24E-09FF-454D-9275-B17589B479B5}" type="presOf" srcId="{E71DA5AB-8DC1-4311-B098-2FE83ADAA2E3}" destId="{4F9FCA13-C0ED-403E-93F7-00546D893180}" srcOrd="0" destOrd="0" presId="urn:microsoft.com/office/officeart/2005/8/layout/process5"/>
    <dgm:cxn modelId="{C2C10259-B43F-4A14-837D-5D62537F6566}" type="presOf" srcId="{B33717DA-A5E0-4F8E-BF4A-C5F02D57D261}" destId="{3F15629A-00E7-48D3-B240-86A66F7E514F}" srcOrd="0" destOrd="0" presId="urn:microsoft.com/office/officeart/2005/8/layout/process5"/>
    <dgm:cxn modelId="{4786235B-039A-4865-A8AB-DFEC56DEC31B}" type="presOf" srcId="{896EA08C-78E1-44E7-AF9F-1BD327AD267E}" destId="{C9BF5D67-D380-41D1-8D1D-FAA155F05428}" srcOrd="0" destOrd="0" presId="urn:microsoft.com/office/officeart/2005/8/layout/process5"/>
    <dgm:cxn modelId="{F370E065-8EC7-4B2A-90FD-3CEA50CBF960}" type="presOf" srcId="{8921B23C-6243-435E-91C7-32D354B68A68}" destId="{A61C8FDE-95CD-46AB-A125-DAC92A41A172}" srcOrd="1" destOrd="0" presId="urn:microsoft.com/office/officeart/2005/8/layout/process5"/>
    <dgm:cxn modelId="{F6CD4A95-5F79-4E7C-B1EF-B0D2E32BB0E1}" srcId="{E71DA5AB-8DC1-4311-B098-2FE83ADAA2E3}" destId="{6B846022-2A08-44B8-8A1F-61B4AE4C012B}" srcOrd="3" destOrd="0" parTransId="{EA7F7A33-6E32-4C07-84E0-56D9A96863FE}" sibTransId="{CD477195-1D16-4576-934C-FB1ADBA91348}"/>
    <dgm:cxn modelId="{2C1223B1-137A-4A1F-8426-817EF582D4A8}" srcId="{E71DA5AB-8DC1-4311-B098-2FE83ADAA2E3}" destId="{3A175F2C-F339-450F-9D12-A9ECA3EED34D}" srcOrd="1" destOrd="0" parTransId="{45EB1B91-C401-470F-AE15-C30136503202}" sibTransId="{9D25A82D-CA33-47C1-B5DA-49C06FDEC9C1}"/>
    <dgm:cxn modelId="{74705BBC-AA82-4191-8955-2881D7DEBC58}" type="presOf" srcId="{3A175F2C-F339-450F-9D12-A9ECA3EED34D}" destId="{FEEC0A70-A050-4243-9E7C-C306FA8E8334}" srcOrd="0" destOrd="0" presId="urn:microsoft.com/office/officeart/2005/8/layout/process5"/>
    <dgm:cxn modelId="{FFDC3FBD-A869-45F0-A3ED-AB8EF92160E4}" srcId="{E71DA5AB-8DC1-4311-B098-2FE83ADAA2E3}" destId="{B33717DA-A5E0-4F8E-BF4A-C5F02D57D261}" srcOrd="2" destOrd="0" parTransId="{00F86A29-5E53-4F26-9C52-976B00484C71}" sibTransId="{8921B23C-6243-435E-91C7-32D354B68A68}"/>
    <dgm:cxn modelId="{F3F241EF-C7A8-4D39-9E81-070CC0749839}" type="presOf" srcId="{8921B23C-6243-435E-91C7-32D354B68A68}" destId="{C11AD047-601E-42BA-A6D9-0143BAD450AF}" srcOrd="0" destOrd="0" presId="urn:microsoft.com/office/officeart/2005/8/layout/process5"/>
    <dgm:cxn modelId="{CBECFBFA-7F69-44EA-A7DD-50C0109C279B}" type="presOf" srcId="{896EA08C-78E1-44E7-AF9F-1BD327AD267E}" destId="{C63E8488-8EAF-41AD-959E-88AD07E8E77F}" srcOrd="1" destOrd="0" presId="urn:microsoft.com/office/officeart/2005/8/layout/process5"/>
    <dgm:cxn modelId="{223E4DFB-34B7-411A-A25E-C680169F8EC7}" type="presOf" srcId="{6B846022-2A08-44B8-8A1F-61B4AE4C012B}" destId="{498B22FA-04A0-447C-89A5-8162A7E9F906}" srcOrd="0" destOrd="0" presId="urn:microsoft.com/office/officeart/2005/8/layout/process5"/>
    <dgm:cxn modelId="{0EEA8AB5-97B8-44BD-91FB-5378E5D5D378}" type="presParOf" srcId="{4F9FCA13-C0ED-403E-93F7-00546D893180}" destId="{2233B475-5898-40D8-AD02-8F1E938FCF38}" srcOrd="0" destOrd="0" presId="urn:microsoft.com/office/officeart/2005/8/layout/process5"/>
    <dgm:cxn modelId="{84098F6F-E222-4392-9BD4-D0548A9D725C}" type="presParOf" srcId="{4F9FCA13-C0ED-403E-93F7-00546D893180}" destId="{C9BF5D67-D380-41D1-8D1D-FAA155F05428}" srcOrd="1" destOrd="0" presId="urn:microsoft.com/office/officeart/2005/8/layout/process5"/>
    <dgm:cxn modelId="{702A396F-A9DF-4110-9AC6-CCA42D5DFD57}" type="presParOf" srcId="{C9BF5D67-D380-41D1-8D1D-FAA155F05428}" destId="{C63E8488-8EAF-41AD-959E-88AD07E8E77F}" srcOrd="0" destOrd="0" presId="urn:microsoft.com/office/officeart/2005/8/layout/process5"/>
    <dgm:cxn modelId="{DAA3F415-0A27-495D-B174-70D31CFE18ED}" type="presParOf" srcId="{4F9FCA13-C0ED-403E-93F7-00546D893180}" destId="{FEEC0A70-A050-4243-9E7C-C306FA8E8334}" srcOrd="2" destOrd="0" presId="urn:microsoft.com/office/officeart/2005/8/layout/process5"/>
    <dgm:cxn modelId="{B2300A4A-BCCF-42F5-ADF2-BC18DFFEBA8B}" type="presParOf" srcId="{4F9FCA13-C0ED-403E-93F7-00546D893180}" destId="{D21A8504-B14D-46B5-8F5E-39426F30C8D0}" srcOrd="3" destOrd="0" presId="urn:microsoft.com/office/officeart/2005/8/layout/process5"/>
    <dgm:cxn modelId="{A1B88B81-378D-4C14-831D-CB32A565A0E0}" type="presParOf" srcId="{D21A8504-B14D-46B5-8F5E-39426F30C8D0}" destId="{D74C6A68-E4F2-4BE5-9409-39E9E8D55485}" srcOrd="0" destOrd="0" presId="urn:microsoft.com/office/officeart/2005/8/layout/process5"/>
    <dgm:cxn modelId="{B1FD1951-30D9-4C48-AF8B-8D2F67C50170}" type="presParOf" srcId="{4F9FCA13-C0ED-403E-93F7-00546D893180}" destId="{3F15629A-00E7-48D3-B240-86A66F7E514F}" srcOrd="4" destOrd="0" presId="urn:microsoft.com/office/officeart/2005/8/layout/process5"/>
    <dgm:cxn modelId="{1A803A92-E14A-4591-92C4-464EB60A6481}" type="presParOf" srcId="{4F9FCA13-C0ED-403E-93F7-00546D893180}" destId="{C11AD047-601E-42BA-A6D9-0143BAD450AF}" srcOrd="5" destOrd="0" presId="urn:microsoft.com/office/officeart/2005/8/layout/process5"/>
    <dgm:cxn modelId="{5DF7AA6D-938F-4CD8-B944-83577CD6A94E}" type="presParOf" srcId="{C11AD047-601E-42BA-A6D9-0143BAD450AF}" destId="{A61C8FDE-95CD-46AB-A125-DAC92A41A172}" srcOrd="0" destOrd="0" presId="urn:microsoft.com/office/officeart/2005/8/layout/process5"/>
    <dgm:cxn modelId="{562D991C-1783-4C54-9315-98C8B87578A9}" type="presParOf" srcId="{4F9FCA13-C0ED-403E-93F7-00546D893180}" destId="{498B22FA-04A0-447C-89A5-8162A7E9F906}"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1DA5AB-8DC1-4311-B098-2FE83ADAA2E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6311E95-209C-4188-95E8-79080C44AB23}">
      <dgm:prSet phldrT="[Text]"/>
      <dgm:spPr/>
      <dgm:t>
        <a:bodyPr/>
        <a:lstStyle/>
        <a:p>
          <a:r>
            <a:rPr lang="en-US" dirty="0"/>
            <a:t>Read Balance from Paul’s Account which is </a:t>
          </a:r>
          <a:r>
            <a:rPr lang="en-US" dirty="0" err="1"/>
            <a:t>Rs</a:t>
          </a:r>
          <a:r>
            <a:rPr lang="en-US" dirty="0"/>
            <a:t> 1500</a:t>
          </a:r>
        </a:p>
      </dgm:t>
    </dgm:pt>
    <dgm:pt modelId="{F8A6C2BC-18A5-40EB-A101-7DE3FB6CAE20}" type="parTrans" cxnId="{F73B3A3D-F384-4D92-947E-DBBB1D640AB5}">
      <dgm:prSet/>
      <dgm:spPr/>
      <dgm:t>
        <a:bodyPr/>
        <a:lstStyle/>
        <a:p>
          <a:endParaRPr lang="en-US"/>
        </a:p>
      </dgm:t>
    </dgm:pt>
    <dgm:pt modelId="{896EA08C-78E1-44E7-AF9F-1BD327AD267E}" type="sibTrans" cxnId="{F73B3A3D-F384-4D92-947E-DBBB1D640AB5}">
      <dgm:prSet/>
      <dgm:spPr/>
      <dgm:t>
        <a:bodyPr/>
        <a:lstStyle/>
        <a:p>
          <a:endParaRPr lang="en-US"/>
        </a:p>
      </dgm:t>
    </dgm:pt>
    <dgm:pt modelId="{3A175F2C-F339-450F-9D12-A9ECA3EED34D}">
      <dgm:prSet phldrT="[Text]"/>
      <dgm:spPr/>
      <dgm:t>
        <a:bodyPr/>
        <a:lstStyle/>
        <a:p>
          <a:r>
            <a:rPr lang="en-US" dirty="0"/>
            <a:t>Deduct </a:t>
          </a:r>
          <a:r>
            <a:rPr lang="en-US" dirty="0" err="1"/>
            <a:t>Rs</a:t>
          </a:r>
          <a:r>
            <a:rPr lang="en-US" dirty="0"/>
            <a:t> 1000 from Paul’s account. New Balance is </a:t>
          </a:r>
          <a:r>
            <a:rPr lang="en-US" dirty="0" err="1"/>
            <a:t>Rs</a:t>
          </a:r>
          <a:r>
            <a:rPr lang="en-US" dirty="0"/>
            <a:t> 500</a:t>
          </a:r>
        </a:p>
      </dgm:t>
    </dgm:pt>
    <dgm:pt modelId="{45EB1B91-C401-470F-AE15-C30136503202}" type="parTrans" cxnId="{2C1223B1-137A-4A1F-8426-817EF582D4A8}">
      <dgm:prSet/>
      <dgm:spPr/>
      <dgm:t>
        <a:bodyPr/>
        <a:lstStyle/>
        <a:p>
          <a:endParaRPr lang="en-US"/>
        </a:p>
      </dgm:t>
    </dgm:pt>
    <dgm:pt modelId="{9D25A82D-CA33-47C1-B5DA-49C06FDEC9C1}" type="sibTrans" cxnId="{2C1223B1-137A-4A1F-8426-817EF582D4A8}">
      <dgm:prSet/>
      <dgm:spPr/>
      <dgm:t>
        <a:bodyPr/>
        <a:lstStyle/>
        <a:p>
          <a:endParaRPr lang="en-US"/>
        </a:p>
      </dgm:t>
    </dgm:pt>
    <dgm:pt modelId="{B33717DA-A5E0-4F8E-BF4A-C5F02D57D261}">
      <dgm:prSet phldrT="[Text]"/>
      <dgm:spPr/>
      <dgm:t>
        <a:bodyPr/>
        <a:lstStyle/>
        <a:p>
          <a:r>
            <a:rPr lang="en-US" dirty="0"/>
            <a:t>Read Balance from Smith’s account which is </a:t>
          </a:r>
          <a:r>
            <a:rPr lang="en-US" dirty="0" err="1"/>
            <a:t>Rs</a:t>
          </a:r>
          <a:r>
            <a:rPr lang="en-US" dirty="0"/>
            <a:t> 500</a:t>
          </a:r>
        </a:p>
      </dgm:t>
    </dgm:pt>
    <dgm:pt modelId="{00F86A29-5E53-4F26-9C52-976B00484C71}" type="parTrans" cxnId="{FFDC3FBD-A869-45F0-A3ED-AB8EF92160E4}">
      <dgm:prSet/>
      <dgm:spPr/>
      <dgm:t>
        <a:bodyPr/>
        <a:lstStyle/>
        <a:p>
          <a:endParaRPr lang="en-US"/>
        </a:p>
      </dgm:t>
    </dgm:pt>
    <dgm:pt modelId="{8921B23C-6243-435E-91C7-32D354B68A68}" type="sibTrans" cxnId="{FFDC3FBD-A869-45F0-A3ED-AB8EF92160E4}">
      <dgm:prSet/>
      <dgm:spPr/>
      <dgm:t>
        <a:bodyPr/>
        <a:lstStyle/>
        <a:p>
          <a:endParaRPr lang="en-US"/>
        </a:p>
      </dgm:t>
    </dgm:pt>
    <dgm:pt modelId="{6B846022-2A08-44B8-8A1F-61B4AE4C012B}">
      <dgm:prSet phldrT="[Text]"/>
      <dgm:spPr/>
      <dgm:t>
        <a:bodyPr/>
        <a:lstStyle/>
        <a:p>
          <a:r>
            <a:rPr lang="en-US" dirty="0"/>
            <a:t>Add </a:t>
          </a:r>
          <a:r>
            <a:rPr lang="en-US" dirty="0" err="1"/>
            <a:t>Rs</a:t>
          </a:r>
          <a:r>
            <a:rPr lang="en-US" dirty="0"/>
            <a:t> 1000 to Smith’s Account and new Balance is </a:t>
          </a:r>
          <a:r>
            <a:rPr lang="en-US" dirty="0" err="1"/>
            <a:t>Rs</a:t>
          </a:r>
          <a:r>
            <a:rPr lang="en-US" dirty="0"/>
            <a:t> 1500</a:t>
          </a:r>
        </a:p>
      </dgm:t>
    </dgm:pt>
    <dgm:pt modelId="{EA7F7A33-6E32-4C07-84E0-56D9A96863FE}" type="parTrans" cxnId="{F6CD4A95-5F79-4E7C-B1EF-B0D2E32BB0E1}">
      <dgm:prSet/>
      <dgm:spPr/>
      <dgm:t>
        <a:bodyPr/>
        <a:lstStyle/>
        <a:p>
          <a:endParaRPr lang="en-US"/>
        </a:p>
      </dgm:t>
    </dgm:pt>
    <dgm:pt modelId="{CD477195-1D16-4576-934C-FB1ADBA91348}" type="sibTrans" cxnId="{F6CD4A95-5F79-4E7C-B1EF-B0D2E32BB0E1}">
      <dgm:prSet/>
      <dgm:spPr/>
      <dgm:t>
        <a:bodyPr/>
        <a:lstStyle/>
        <a:p>
          <a:endParaRPr lang="en-US"/>
        </a:p>
      </dgm:t>
    </dgm:pt>
    <dgm:pt modelId="{4F9FCA13-C0ED-403E-93F7-00546D893180}" type="pres">
      <dgm:prSet presAssocID="{E71DA5AB-8DC1-4311-B098-2FE83ADAA2E3}" presName="diagram" presStyleCnt="0">
        <dgm:presLayoutVars>
          <dgm:dir/>
          <dgm:resizeHandles val="exact"/>
        </dgm:presLayoutVars>
      </dgm:prSet>
      <dgm:spPr/>
    </dgm:pt>
    <dgm:pt modelId="{2233B475-5898-40D8-AD02-8F1E938FCF38}" type="pres">
      <dgm:prSet presAssocID="{D6311E95-209C-4188-95E8-79080C44AB23}" presName="node" presStyleLbl="node1" presStyleIdx="0" presStyleCnt="4">
        <dgm:presLayoutVars>
          <dgm:bulletEnabled val="1"/>
        </dgm:presLayoutVars>
      </dgm:prSet>
      <dgm:spPr/>
    </dgm:pt>
    <dgm:pt modelId="{C9BF5D67-D380-41D1-8D1D-FAA155F05428}" type="pres">
      <dgm:prSet presAssocID="{896EA08C-78E1-44E7-AF9F-1BD327AD267E}" presName="sibTrans" presStyleLbl="sibTrans2D1" presStyleIdx="0" presStyleCnt="3"/>
      <dgm:spPr/>
    </dgm:pt>
    <dgm:pt modelId="{C63E8488-8EAF-41AD-959E-88AD07E8E77F}" type="pres">
      <dgm:prSet presAssocID="{896EA08C-78E1-44E7-AF9F-1BD327AD267E}" presName="connectorText" presStyleLbl="sibTrans2D1" presStyleIdx="0" presStyleCnt="3"/>
      <dgm:spPr/>
    </dgm:pt>
    <dgm:pt modelId="{FEEC0A70-A050-4243-9E7C-C306FA8E8334}" type="pres">
      <dgm:prSet presAssocID="{3A175F2C-F339-450F-9D12-A9ECA3EED34D}" presName="node" presStyleLbl="node1" presStyleIdx="1" presStyleCnt="4">
        <dgm:presLayoutVars>
          <dgm:bulletEnabled val="1"/>
        </dgm:presLayoutVars>
      </dgm:prSet>
      <dgm:spPr/>
    </dgm:pt>
    <dgm:pt modelId="{D21A8504-B14D-46B5-8F5E-39426F30C8D0}" type="pres">
      <dgm:prSet presAssocID="{9D25A82D-CA33-47C1-B5DA-49C06FDEC9C1}" presName="sibTrans" presStyleLbl="sibTrans2D1" presStyleIdx="1" presStyleCnt="3"/>
      <dgm:spPr/>
    </dgm:pt>
    <dgm:pt modelId="{D74C6A68-E4F2-4BE5-9409-39E9E8D55485}" type="pres">
      <dgm:prSet presAssocID="{9D25A82D-CA33-47C1-B5DA-49C06FDEC9C1}" presName="connectorText" presStyleLbl="sibTrans2D1" presStyleIdx="1" presStyleCnt="3"/>
      <dgm:spPr/>
    </dgm:pt>
    <dgm:pt modelId="{3F15629A-00E7-48D3-B240-86A66F7E514F}" type="pres">
      <dgm:prSet presAssocID="{B33717DA-A5E0-4F8E-BF4A-C5F02D57D261}" presName="node" presStyleLbl="node1" presStyleIdx="2" presStyleCnt="4">
        <dgm:presLayoutVars>
          <dgm:bulletEnabled val="1"/>
        </dgm:presLayoutVars>
      </dgm:prSet>
      <dgm:spPr/>
    </dgm:pt>
    <dgm:pt modelId="{C11AD047-601E-42BA-A6D9-0143BAD450AF}" type="pres">
      <dgm:prSet presAssocID="{8921B23C-6243-435E-91C7-32D354B68A68}" presName="sibTrans" presStyleLbl="sibTrans2D1" presStyleIdx="2" presStyleCnt="3"/>
      <dgm:spPr/>
    </dgm:pt>
    <dgm:pt modelId="{A61C8FDE-95CD-46AB-A125-DAC92A41A172}" type="pres">
      <dgm:prSet presAssocID="{8921B23C-6243-435E-91C7-32D354B68A68}" presName="connectorText" presStyleLbl="sibTrans2D1" presStyleIdx="2" presStyleCnt="3"/>
      <dgm:spPr/>
    </dgm:pt>
    <dgm:pt modelId="{498B22FA-04A0-447C-89A5-8162A7E9F906}" type="pres">
      <dgm:prSet presAssocID="{6B846022-2A08-44B8-8A1F-61B4AE4C012B}" presName="node" presStyleLbl="node1" presStyleIdx="3" presStyleCnt="4">
        <dgm:presLayoutVars>
          <dgm:bulletEnabled val="1"/>
        </dgm:presLayoutVars>
      </dgm:prSet>
      <dgm:spPr/>
    </dgm:pt>
  </dgm:ptLst>
  <dgm:cxnLst>
    <dgm:cxn modelId="{0C8C3719-4203-40AA-8BAC-34C3601027D4}" type="presOf" srcId="{9D25A82D-CA33-47C1-B5DA-49C06FDEC9C1}" destId="{D21A8504-B14D-46B5-8F5E-39426F30C8D0}" srcOrd="0" destOrd="0" presId="urn:microsoft.com/office/officeart/2005/8/layout/process5"/>
    <dgm:cxn modelId="{8CF49E35-9D94-4366-B870-67E82092C3AE}" type="presOf" srcId="{D6311E95-209C-4188-95E8-79080C44AB23}" destId="{2233B475-5898-40D8-AD02-8F1E938FCF38}" srcOrd="0" destOrd="0" presId="urn:microsoft.com/office/officeart/2005/8/layout/process5"/>
    <dgm:cxn modelId="{F73B3A3D-F384-4D92-947E-DBBB1D640AB5}" srcId="{E71DA5AB-8DC1-4311-B098-2FE83ADAA2E3}" destId="{D6311E95-209C-4188-95E8-79080C44AB23}" srcOrd="0" destOrd="0" parTransId="{F8A6C2BC-18A5-40EB-A101-7DE3FB6CAE20}" sibTransId="{896EA08C-78E1-44E7-AF9F-1BD327AD267E}"/>
    <dgm:cxn modelId="{5486D446-4622-4032-BB32-B0F65D557641}" type="presOf" srcId="{9D25A82D-CA33-47C1-B5DA-49C06FDEC9C1}" destId="{D74C6A68-E4F2-4BE5-9409-39E9E8D55485}" srcOrd="1" destOrd="0" presId="urn:microsoft.com/office/officeart/2005/8/layout/process5"/>
    <dgm:cxn modelId="{1BAAF24E-09FF-454D-9275-B17589B479B5}" type="presOf" srcId="{E71DA5AB-8DC1-4311-B098-2FE83ADAA2E3}" destId="{4F9FCA13-C0ED-403E-93F7-00546D893180}" srcOrd="0" destOrd="0" presId="urn:microsoft.com/office/officeart/2005/8/layout/process5"/>
    <dgm:cxn modelId="{C2C10259-B43F-4A14-837D-5D62537F6566}" type="presOf" srcId="{B33717DA-A5E0-4F8E-BF4A-C5F02D57D261}" destId="{3F15629A-00E7-48D3-B240-86A66F7E514F}" srcOrd="0" destOrd="0" presId="urn:microsoft.com/office/officeart/2005/8/layout/process5"/>
    <dgm:cxn modelId="{4786235B-039A-4865-A8AB-DFEC56DEC31B}" type="presOf" srcId="{896EA08C-78E1-44E7-AF9F-1BD327AD267E}" destId="{C9BF5D67-D380-41D1-8D1D-FAA155F05428}" srcOrd="0" destOrd="0" presId="urn:microsoft.com/office/officeart/2005/8/layout/process5"/>
    <dgm:cxn modelId="{F370E065-8EC7-4B2A-90FD-3CEA50CBF960}" type="presOf" srcId="{8921B23C-6243-435E-91C7-32D354B68A68}" destId="{A61C8FDE-95CD-46AB-A125-DAC92A41A172}" srcOrd="1" destOrd="0" presId="urn:microsoft.com/office/officeart/2005/8/layout/process5"/>
    <dgm:cxn modelId="{F6CD4A95-5F79-4E7C-B1EF-B0D2E32BB0E1}" srcId="{E71DA5AB-8DC1-4311-B098-2FE83ADAA2E3}" destId="{6B846022-2A08-44B8-8A1F-61B4AE4C012B}" srcOrd="3" destOrd="0" parTransId="{EA7F7A33-6E32-4C07-84E0-56D9A96863FE}" sibTransId="{CD477195-1D16-4576-934C-FB1ADBA91348}"/>
    <dgm:cxn modelId="{2C1223B1-137A-4A1F-8426-817EF582D4A8}" srcId="{E71DA5AB-8DC1-4311-B098-2FE83ADAA2E3}" destId="{3A175F2C-F339-450F-9D12-A9ECA3EED34D}" srcOrd="1" destOrd="0" parTransId="{45EB1B91-C401-470F-AE15-C30136503202}" sibTransId="{9D25A82D-CA33-47C1-B5DA-49C06FDEC9C1}"/>
    <dgm:cxn modelId="{74705BBC-AA82-4191-8955-2881D7DEBC58}" type="presOf" srcId="{3A175F2C-F339-450F-9D12-A9ECA3EED34D}" destId="{FEEC0A70-A050-4243-9E7C-C306FA8E8334}" srcOrd="0" destOrd="0" presId="urn:microsoft.com/office/officeart/2005/8/layout/process5"/>
    <dgm:cxn modelId="{FFDC3FBD-A869-45F0-A3ED-AB8EF92160E4}" srcId="{E71DA5AB-8DC1-4311-B098-2FE83ADAA2E3}" destId="{B33717DA-A5E0-4F8E-BF4A-C5F02D57D261}" srcOrd="2" destOrd="0" parTransId="{00F86A29-5E53-4F26-9C52-976B00484C71}" sibTransId="{8921B23C-6243-435E-91C7-32D354B68A68}"/>
    <dgm:cxn modelId="{F3F241EF-C7A8-4D39-9E81-070CC0749839}" type="presOf" srcId="{8921B23C-6243-435E-91C7-32D354B68A68}" destId="{C11AD047-601E-42BA-A6D9-0143BAD450AF}" srcOrd="0" destOrd="0" presId="urn:microsoft.com/office/officeart/2005/8/layout/process5"/>
    <dgm:cxn modelId="{CBECFBFA-7F69-44EA-A7DD-50C0109C279B}" type="presOf" srcId="{896EA08C-78E1-44E7-AF9F-1BD327AD267E}" destId="{C63E8488-8EAF-41AD-959E-88AD07E8E77F}" srcOrd="1" destOrd="0" presId="urn:microsoft.com/office/officeart/2005/8/layout/process5"/>
    <dgm:cxn modelId="{223E4DFB-34B7-411A-A25E-C680169F8EC7}" type="presOf" srcId="{6B846022-2A08-44B8-8A1F-61B4AE4C012B}" destId="{498B22FA-04A0-447C-89A5-8162A7E9F906}" srcOrd="0" destOrd="0" presId="urn:microsoft.com/office/officeart/2005/8/layout/process5"/>
    <dgm:cxn modelId="{0EEA8AB5-97B8-44BD-91FB-5378E5D5D378}" type="presParOf" srcId="{4F9FCA13-C0ED-403E-93F7-00546D893180}" destId="{2233B475-5898-40D8-AD02-8F1E938FCF38}" srcOrd="0" destOrd="0" presId="urn:microsoft.com/office/officeart/2005/8/layout/process5"/>
    <dgm:cxn modelId="{84098F6F-E222-4392-9BD4-D0548A9D725C}" type="presParOf" srcId="{4F9FCA13-C0ED-403E-93F7-00546D893180}" destId="{C9BF5D67-D380-41D1-8D1D-FAA155F05428}" srcOrd="1" destOrd="0" presId="urn:microsoft.com/office/officeart/2005/8/layout/process5"/>
    <dgm:cxn modelId="{702A396F-A9DF-4110-9AC6-CCA42D5DFD57}" type="presParOf" srcId="{C9BF5D67-D380-41D1-8D1D-FAA155F05428}" destId="{C63E8488-8EAF-41AD-959E-88AD07E8E77F}" srcOrd="0" destOrd="0" presId="urn:microsoft.com/office/officeart/2005/8/layout/process5"/>
    <dgm:cxn modelId="{DAA3F415-0A27-495D-B174-70D31CFE18ED}" type="presParOf" srcId="{4F9FCA13-C0ED-403E-93F7-00546D893180}" destId="{FEEC0A70-A050-4243-9E7C-C306FA8E8334}" srcOrd="2" destOrd="0" presId="urn:microsoft.com/office/officeart/2005/8/layout/process5"/>
    <dgm:cxn modelId="{B2300A4A-BCCF-42F5-ADF2-BC18DFFEBA8B}" type="presParOf" srcId="{4F9FCA13-C0ED-403E-93F7-00546D893180}" destId="{D21A8504-B14D-46B5-8F5E-39426F30C8D0}" srcOrd="3" destOrd="0" presId="urn:microsoft.com/office/officeart/2005/8/layout/process5"/>
    <dgm:cxn modelId="{A1B88B81-378D-4C14-831D-CB32A565A0E0}" type="presParOf" srcId="{D21A8504-B14D-46B5-8F5E-39426F30C8D0}" destId="{D74C6A68-E4F2-4BE5-9409-39E9E8D55485}" srcOrd="0" destOrd="0" presId="urn:microsoft.com/office/officeart/2005/8/layout/process5"/>
    <dgm:cxn modelId="{B1FD1951-30D9-4C48-AF8B-8D2F67C50170}" type="presParOf" srcId="{4F9FCA13-C0ED-403E-93F7-00546D893180}" destId="{3F15629A-00E7-48D3-B240-86A66F7E514F}" srcOrd="4" destOrd="0" presId="urn:microsoft.com/office/officeart/2005/8/layout/process5"/>
    <dgm:cxn modelId="{1A803A92-E14A-4591-92C4-464EB60A6481}" type="presParOf" srcId="{4F9FCA13-C0ED-403E-93F7-00546D893180}" destId="{C11AD047-601E-42BA-A6D9-0143BAD450AF}" srcOrd="5" destOrd="0" presId="urn:microsoft.com/office/officeart/2005/8/layout/process5"/>
    <dgm:cxn modelId="{5DF7AA6D-938F-4CD8-B944-83577CD6A94E}" type="presParOf" srcId="{C11AD047-601E-42BA-A6D9-0143BAD450AF}" destId="{A61C8FDE-95CD-46AB-A125-DAC92A41A172}" srcOrd="0" destOrd="0" presId="urn:microsoft.com/office/officeart/2005/8/layout/process5"/>
    <dgm:cxn modelId="{562D991C-1783-4C54-9315-98C8B87578A9}" type="presParOf" srcId="{4F9FCA13-C0ED-403E-93F7-00546D893180}" destId="{498B22FA-04A0-447C-89A5-8162A7E9F906}"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1DA5AB-8DC1-4311-B098-2FE83ADAA2E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6311E95-209C-4188-95E8-79080C44AB23}">
      <dgm:prSet phldrT="[Text]"/>
      <dgm:spPr/>
      <dgm:t>
        <a:bodyPr/>
        <a:lstStyle/>
        <a:p>
          <a:r>
            <a:rPr lang="en-US" dirty="0"/>
            <a:t>Read Balance from Smith’s Account which is </a:t>
          </a:r>
          <a:r>
            <a:rPr lang="en-US" dirty="0" err="1"/>
            <a:t>Rs</a:t>
          </a:r>
          <a:r>
            <a:rPr lang="en-US" dirty="0"/>
            <a:t> 500</a:t>
          </a:r>
        </a:p>
      </dgm:t>
    </dgm:pt>
    <dgm:pt modelId="{F8A6C2BC-18A5-40EB-A101-7DE3FB6CAE20}" type="parTrans" cxnId="{F73B3A3D-F384-4D92-947E-DBBB1D640AB5}">
      <dgm:prSet/>
      <dgm:spPr/>
      <dgm:t>
        <a:bodyPr/>
        <a:lstStyle/>
        <a:p>
          <a:endParaRPr lang="en-US"/>
        </a:p>
      </dgm:t>
    </dgm:pt>
    <dgm:pt modelId="{896EA08C-78E1-44E7-AF9F-1BD327AD267E}" type="sibTrans" cxnId="{F73B3A3D-F384-4D92-947E-DBBB1D640AB5}">
      <dgm:prSet/>
      <dgm:spPr/>
      <dgm:t>
        <a:bodyPr/>
        <a:lstStyle/>
        <a:p>
          <a:endParaRPr lang="en-US"/>
        </a:p>
      </dgm:t>
    </dgm:pt>
    <dgm:pt modelId="{3A175F2C-F339-450F-9D12-A9ECA3EED34D}">
      <dgm:prSet phldrT="[Text]"/>
      <dgm:spPr/>
      <dgm:t>
        <a:bodyPr/>
        <a:lstStyle/>
        <a:p>
          <a:r>
            <a:rPr lang="en-US" dirty="0"/>
            <a:t>Deduct </a:t>
          </a:r>
          <a:r>
            <a:rPr lang="en-US" dirty="0" err="1"/>
            <a:t>Rs</a:t>
          </a:r>
          <a:r>
            <a:rPr lang="en-US" dirty="0"/>
            <a:t> 300 from Smith’s account. New Balance is </a:t>
          </a:r>
          <a:r>
            <a:rPr lang="en-US" dirty="0" err="1"/>
            <a:t>Rs</a:t>
          </a:r>
          <a:r>
            <a:rPr lang="en-US" dirty="0"/>
            <a:t> 200</a:t>
          </a:r>
        </a:p>
      </dgm:t>
    </dgm:pt>
    <dgm:pt modelId="{45EB1B91-C401-470F-AE15-C30136503202}" type="parTrans" cxnId="{2C1223B1-137A-4A1F-8426-817EF582D4A8}">
      <dgm:prSet/>
      <dgm:spPr/>
      <dgm:t>
        <a:bodyPr/>
        <a:lstStyle/>
        <a:p>
          <a:endParaRPr lang="en-US"/>
        </a:p>
      </dgm:t>
    </dgm:pt>
    <dgm:pt modelId="{9D25A82D-CA33-47C1-B5DA-49C06FDEC9C1}" type="sibTrans" cxnId="{2C1223B1-137A-4A1F-8426-817EF582D4A8}">
      <dgm:prSet/>
      <dgm:spPr/>
      <dgm:t>
        <a:bodyPr/>
        <a:lstStyle/>
        <a:p>
          <a:endParaRPr lang="en-US"/>
        </a:p>
      </dgm:t>
    </dgm:pt>
    <dgm:pt modelId="{B33717DA-A5E0-4F8E-BF4A-C5F02D57D261}">
      <dgm:prSet phldrT="[Text]"/>
      <dgm:spPr/>
      <dgm:t>
        <a:bodyPr/>
        <a:lstStyle/>
        <a:p>
          <a:r>
            <a:rPr lang="en-US" dirty="0"/>
            <a:t>Read Balance from Paul’s account which is </a:t>
          </a:r>
          <a:r>
            <a:rPr lang="en-US" dirty="0" err="1"/>
            <a:t>Rs</a:t>
          </a:r>
          <a:r>
            <a:rPr lang="en-US" dirty="0"/>
            <a:t> 500</a:t>
          </a:r>
        </a:p>
      </dgm:t>
    </dgm:pt>
    <dgm:pt modelId="{00F86A29-5E53-4F26-9C52-976B00484C71}" type="parTrans" cxnId="{FFDC3FBD-A869-45F0-A3ED-AB8EF92160E4}">
      <dgm:prSet/>
      <dgm:spPr/>
      <dgm:t>
        <a:bodyPr/>
        <a:lstStyle/>
        <a:p>
          <a:endParaRPr lang="en-US"/>
        </a:p>
      </dgm:t>
    </dgm:pt>
    <dgm:pt modelId="{8921B23C-6243-435E-91C7-32D354B68A68}" type="sibTrans" cxnId="{FFDC3FBD-A869-45F0-A3ED-AB8EF92160E4}">
      <dgm:prSet/>
      <dgm:spPr/>
      <dgm:t>
        <a:bodyPr/>
        <a:lstStyle/>
        <a:p>
          <a:endParaRPr lang="en-US"/>
        </a:p>
      </dgm:t>
    </dgm:pt>
    <dgm:pt modelId="{6B846022-2A08-44B8-8A1F-61B4AE4C012B}">
      <dgm:prSet phldrT="[Text]"/>
      <dgm:spPr/>
      <dgm:t>
        <a:bodyPr/>
        <a:lstStyle/>
        <a:p>
          <a:r>
            <a:rPr lang="en-US" dirty="0"/>
            <a:t>Add </a:t>
          </a:r>
          <a:r>
            <a:rPr lang="en-US" dirty="0" err="1"/>
            <a:t>Rs</a:t>
          </a:r>
          <a:r>
            <a:rPr lang="en-US" dirty="0"/>
            <a:t> 300 to </a:t>
          </a:r>
          <a:r>
            <a:rPr lang="en-US" dirty="0" err="1"/>
            <a:t>Pauls’s</a:t>
          </a:r>
          <a:r>
            <a:rPr lang="en-US" dirty="0"/>
            <a:t> Account and new Balance is </a:t>
          </a:r>
          <a:r>
            <a:rPr lang="en-US" dirty="0" err="1"/>
            <a:t>Rs</a:t>
          </a:r>
          <a:r>
            <a:rPr lang="en-US" dirty="0"/>
            <a:t> 800</a:t>
          </a:r>
        </a:p>
      </dgm:t>
    </dgm:pt>
    <dgm:pt modelId="{EA7F7A33-6E32-4C07-84E0-56D9A96863FE}" type="parTrans" cxnId="{F6CD4A95-5F79-4E7C-B1EF-B0D2E32BB0E1}">
      <dgm:prSet/>
      <dgm:spPr/>
      <dgm:t>
        <a:bodyPr/>
        <a:lstStyle/>
        <a:p>
          <a:endParaRPr lang="en-US"/>
        </a:p>
      </dgm:t>
    </dgm:pt>
    <dgm:pt modelId="{CD477195-1D16-4576-934C-FB1ADBA91348}" type="sibTrans" cxnId="{F6CD4A95-5F79-4E7C-B1EF-B0D2E32BB0E1}">
      <dgm:prSet/>
      <dgm:spPr/>
      <dgm:t>
        <a:bodyPr/>
        <a:lstStyle/>
        <a:p>
          <a:endParaRPr lang="en-US"/>
        </a:p>
      </dgm:t>
    </dgm:pt>
    <dgm:pt modelId="{4F9FCA13-C0ED-403E-93F7-00546D893180}" type="pres">
      <dgm:prSet presAssocID="{E71DA5AB-8DC1-4311-B098-2FE83ADAA2E3}" presName="diagram" presStyleCnt="0">
        <dgm:presLayoutVars>
          <dgm:dir/>
          <dgm:resizeHandles val="exact"/>
        </dgm:presLayoutVars>
      </dgm:prSet>
      <dgm:spPr/>
    </dgm:pt>
    <dgm:pt modelId="{2233B475-5898-40D8-AD02-8F1E938FCF38}" type="pres">
      <dgm:prSet presAssocID="{D6311E95-209C-4188-95E8-79080C44AB23}" presName="node" presStyleLbl="node1" presStyleIdx="0" presStyleCnt="4">
        <dgm:presLayoutVars>
          <dgm:bulletEnabled val="1"/>
        </dgm:presLayoutVars>
      </dgm:prSet>
      <dgm:spPr/>
    </dgm:pt>
    <dgm:pt modelId="{C9BF5D67-D380-41D1-8D1D-FAA155F05428}" type="pres">
      <dgm:prSet presAssocID="{896EA08C-78E1-44E7-AF9F-1BD327AD267E}" presName="sibTrans" presStyleLbl="sibTrans2D1" presStyleIdx="0" presStyleCnt="3"/>
      <dgm:spPr/>
    </dgm:pt>
    <dgm:pt modelId="{C63E8488-8EAF-41AD-959E-88AD07E8E77F}" type="pres">
      <dgm:prSet presAssocID="{896EA08C-78E1-44E7-AF9F-1BD327AD267E}" presName="connectorText" presStyleLbl="sibTrans2D1" presStyleIdx="0" presStyleCnt="3"/>
      <dgm:spPr/>
    </dgm:pt>
    <dgm:pt modelId="{FEEC0A70-A050-4243-9E7C-C306FA8E8334}" type="pres">
      <dgm:prSet presAssocID="{3A175F2C-F339-450F-9D12-A9ECA3EED34D}" presName="node" presStyleLbl="node1" presStyleIdx="1" presStyleCnt="4">
        <dgm:presLayoutVars>
          <dgm:bulletEnabled val="1"/>
        </dgm:presLayoutVars>
      </dgm:prSet>
      <dgm:spPr/>
    </dgm:pt>
    <dgm:pt modelId="{D21A8504-B14D-46B5-8F5E-39426F30C8D0}" type="pres">
      <dgm:prSet presAssocID="{9D25A82D-CA33-47C1-B5DA-49C06FDEC9C1}" presName="sibTrans" presStyleLbl="sibTrans2D1" presStyleIdx="1" presStyleCnt="3"/>
      <dgm:spPr/>
    </dgm:pt>
    <dgm:pt modelId="{D74C6A68-E4F2-4BE5-9409-39E9E8D55485}" type="pres">
      <dgm:prSet presAssocID="{9D25A82D-CA33-47C1-B5DA-49C06FDEC9C1}" presName="connectorText" presStyleLbl="sibTrans2D1" presStyleIdx="1" presStyleCnt="3"/>
      <dgm:spPr/>
    </dgm:pt>
    <dgm:pt modelId="{3F15629A-00E7-48D3-B240-86A66F7E514F}" type="pres">
      <dgm:prSet presAssocID="{B33717DA-A5E0-4F8E-BF4A-C5F02D57D261}" presName="node" presStyleLbl="node1" presStyleIdx="2" presStyleCnt="4">
        <dgm:presLayoutVars>
          <dgm:bulletEnabled val="1"/>
        </dgm:presLayoutVars>
      </dgm:prSet>
      <dgm:spPr/>
    </dgm:pt>
    <dgm:pt modelId="{C11AD047-601E-42BA-A6D9-0143BAD450AF}" type="pres">
      <dgm:prSet presAssocID="{8921B23C-6243-435E-91C7-32D354B68A68}" presName="sibTrans" presStyleLbl="sibTrans2D1" presStyleIdx="2" presStyleCnt="3"/>
      <dgm:spPr/>
    </dgm:pt>
    <dgm:pt modelId="{A61C8FDE-95CD-46AB-A125-DAC92A41A172}" type="pres">
      <dgm:prSet presAssocID="{8921B23C-6243-435E-91C7-32D354B68A68}" presName="connectorText" presStyleLbl="sibTrans2D1" presStyleIdx="2" presStyleCnt="3"/>
      <dgm:spPr/>
    </dgm:pt>
    <dgm:pt modelId="{498B22FA-04A0-447C-89A5-8162A7E9F906}" type="pres">
      <dgm:prSet presAssocID="{6B846022-2A08-44B8-8A1F-61B4AE4C012B}" presName="node" presStyleLbl="node1" presStyleIdx="3" presStyleCnt="4">
        <dgm:presLayoutVars>
          <dgm:bulletEnabled val="1"/>
        </dgm:presLayoutVars>
      </dgm:prSet>
      <dgm:spPr/>
    </dgm:pt>
  </dgm:ptLst>
  <dgm:cxnLst>
    <dgm:cxn modelId="{0C8C3719-4203-40AA-8BAC-34C3601027D4}" type="presOf" srcId="{9D25A82D-CA33-47C1-B5DA-49C06FDEC9C1}" destId="{D21A8504-B14D-46B5-8F5E-39426F30C8D0}" srcOrd="0" destOrd="0" presId="urn:microsoft.com/office/officeart/2005/8/layout/process5"/>
    <dgm:cxn modelId="{8CF49E35-9D94-4366-B870-67E82092C3AE}" type="presOf" srcId="{D6311E95-209C-4188-95E8-79080C44AB23}" destId="{2233B475-5898-40D8-AD02-8F1E938FCF38}" srcOrd="0" destOrd="0" presId="urn:microsoft.com/office/officeart/2005/8/layout/process5"/>
    <dgm:cxn modelId="{F73B3A3D-F384-4D92-947E-DBBB1D640AB5}" srcId="{E71DA5AB-8DC1-4311-B098-2FE83ADAA2E3}" destId="{D6311E95-209C-4188-95E8-79080C44AB23}" srcOrd="0" destOrd="0" parTransId="{F8A6C2BC-18A5-40EB-A101-7DE3FB6CAE20}" sibTransId="{896EA08C-78E1-44E7-AF9F-1BD327AD267E}"/>
    <dgm:cxn modelId="{5486D446-4622-4032-BB32-B0F65D557641}" type="presOf" srcId="{9D25A82D-CA33-47C1-B5DA-49C06FDEC9C1}" destId="{D74C6A68-E4F2-4BE5-9409-39E9E8D55485}" srcOrd="1" destOrd="0" presId="urn:microsoft.com/office/officeart/2005/8/layout/process5"/>
    <dgm:cxn modelId="{1BAAF24E-09FF-454D-9275-B17589B479B5}" type="presOf" srcId="{E71DA5AB-8DC1-4311-B098-2FE83ADAA2E3}" destId="{4F9FCA13-C0ED-403E-93F7-00546D893180}" srcOrd="0" destOrd="0" presId="urn:microsoft.com/office/officeart/2005/8/layout/process5"/>
    <dgm:cxn modelId="{C2C10259-B43F-4A14-837D-5D62537F6566}" type="presOf" srcId="{B33717DA-A5E0-4F8E-BF4A-C5F02D57D261}" destId="{3F15629A-00E7-48D3-B240-86A66F7E514F}" srcOrd="0" destOrd="0" presId="urn:microsoft.com/office/officeart/2005/8/layout/process5"/>
    <dgm:cxn modelId="{4786235B-039A-4865-A8AB-DFEC56DEC31B}" type="presOf" srcId="{896EA08C-78E1-44E7-AF9F-1BD327AD267E}" destId="{C9BF5D67-D380-41D1-8D1D-FAA155F05428}" srcOrd="0" destOrd="0" presId="urn:microsoft.com/office/officeart/2005/8/layout/process5"/>
    <dgm:cxn modelId="{F370E065-8EC7-4B2A-90FD-3CEA50CBF960}" type="presOf" srcId="{8921B23C-6243-435E-91C7-32D354B68A68}" destId="{A61C8FDE-95CD-46AB-A125-DAC92A41A172}" srcOrd="1" destOrd="0" presId="urn:microsoft.com/office/officeart/2005/8/layout/process5"/>
    <dgm:cxn modelId="{F6CD4A95-5F79-4E7C-B1EF-B0D2E32BB0E1}" srcId="{E71DA5AB-8DC1-4311-B098-2FE83ADAA2E3}" destId="{6B846022-2A08-44B8-8A1F-61B4AE4C012B}" srcOrd="3" destOrd="0" parTransId="{EA7F7A33-6E32-4C07-84E0-56D9A96863FE}" sibTransId="{CD477195-1D16-4576-934C-FB1ADBA91348}"/>
    <dgm:cxn modelId="{2C1223B1-137A-4A1F-8426-817EF582D4A8}" srcId="{E71DA5AB-8DC1-4311-B098-2FE83ADAA2E3}" destId="{3A175F2C-F339-450F-9D12-A9ECA3EED34D}" srcOrd="1" destOrd="0" parTransId="{45EB1B91-C401-470F-AE15-C30136503202}" sibTransId="{9D25A82D-CA33-47C1-B5DA-49C06FDEC9C1}"/>
    <dgm:cxn modelId="{74705BBC-AA82-4191-8955-2881D7DEBC58}" type="presOf" srcId="{3A175F2C-F339-450F-9D12-A9ECA3EED34D}" destId="{FEEC0A70-A050-4243-9E7C-C306FA8E8334}" srcOrd="0" destOrd="0" presId="urn:microsoft.com/office/officeart/2005/8/layout/process5"/>
    <dgm:cxn modelId="{FFDC3FBD-A869-45F0-A3ED-AB8EF92160E4}" srcId="{E71DA5AB-8DC1-4311-B098-2FE83ADAA2E3}" destId="{B33717DA-A5E0-4F8E-BF4A-C5F02D57D261}" srcOrd="2" destOrd="0" parTransId="{00F86A29-5E53-4F26-9C52-976B00484C71}" sibTransId="{8921B23C-6243-435E-91C7-32D354B68A68}"/>
    <dgm:cxn modelId="{F3F241EF-C7A8-4D39-9E81-070CC0749839}" type="presOf" srcId="{8921B23C-6243-435E-91C7-32D354B68A68}" destId="{C11AD047-601E-42BA-A6D9-0143BAD450AF}" srcOrd="0" destOrd="0" presId="urn:microsoft.com/office/officeart/2005/8/layout/process5"/>
    <dgm:cxn modelId="{CBECFBFA-7F69-44EA-A7DD-50C0109C279B}" type="presOf" srcId="{896EA08C-78E1-44E7-AF9F-1BD327AD267E}" destId="{C63E8488-8EAF-41AD-959E-88AD07E8E77F}" srcOrd="1" destOrd="0" presId="urn:microsoft.com/office/officeart/2005/8/layout/process5"/>
    <dgm:cxn modelId="{223E4DFB-34B7-411A-A25E-C680169F8EC7}" type="presOf" srcId="{6B846022-2A08-44B8-8A1F-61B4AE4C012B}" destId="{498B22FA-04A0-447C-89A5-8162A7E9F906}" srcOrd="0" destOrd="0" presId="urn:microsoft.com/office/officeart/2005/8/layout/process5"/>
    <dgm:cxn modelId="{0EEA8AB5-97B8-44BD-91FB-5378E5D5D378}" type="presParOf" srcId="{4F9FCA13-C0ED-403E-93F7-00546D893180}" destId="{2233B475-5898-40D8-AD02-8F1E938FCF38}" srcOrd="0" destOrd="0" presId="urn:microsoft.com/office/officeart/2005/8/layout/process5"/>
    <dgm:cxn modelId="{84098F6F-E222-4392-9BD4-D0548A9D725C}" type="presParOf" srcId="{4F9FCA13-C0ED-403E-93F7-00546D893180}" destId="{C9BF5D67-D380-41D1-8D1D-FAA155F05428}" srcOrd="1" destOrd="0" presId="urn:microsoft.com/office/officeart/2005/8/layout/process5"/>
    <dgm:cxn modelId="{702A396F-A9DF-4110-9AC6-CCA42D5DFD57}" type="presParOf" srcId="{C9BF5D67-D380-41D1-8D1D-FAA155F05428}" destId="{C63E8488-8EAF-41AD-959E-88AD07E8E77F}" srcOrd="0" destOrd="0" presId="urn:microsoft.com/office/officeart/2005/8/layout/process5"/>
    <dgm:cxn modelId="{DAA3F415-0A27-495D-B174-70D31CFE18ED}" type="presParOf" srcId="{4F9FCA13-C0ED-403E-93F7-00546D893180}" destId="{FEEC0A70-A050-4243-9E7C-C306FA8E8334}" srcOrd="2" destOrd="0" presId="urn:microsoft.com/office/officeart/2005/8/layout/process5"/>
    <dgm:cxn modelId="{B2300A4A-BCCF-42F5-ADF2-BC18DFFEBA8B}" type="presParOf" srcId="{4F9FCA13-C0ED-403E-93F7-00546D893180}" destId="{D21A8504-B14D-46B5-8F5E-39426F30C8D0}" srcOrd="3" destOrd="0" presId="urn:microsoft.com/office/officeart/2005/8/layout/process5"/>
    <dgm:cxn modelId="{A1B88B81-378D-4C14-831D-CB32A565A0E0}" type="presParOf" srcId="{D21A8504-B14D-46B5-8F5E-39426F30C8D0}" destId="{D74C6A68-E4F2-4BE5-9409-39E9E8D55485}" srcOrd="0" destOrd="0" presId="urn:microsoft.com/office/officeart/2005/8/layout/process5"/>
    <dgm:cxn modelId="{B1FD1951-30D9-4C48-AF8B-8D2F67C50170}" type="presParOf" srcId="{4F9FCA13-C0ED-403E-93F7-00546D893180}" destId="{3F15629A-00E7-48D3-B240-86A66F7E514F}" srcOrd="4" destOrd="0" presId="urn:microsoft.com/office/officeart/2005/8/layout/process5"/>
    <dgm:cxn modelId="{1A803A92-E14A-4591-92C4-464EB60A6481}" type="presParOf" srcId="{4F9FCA13-C0ED-403E-93F7-00546D893180}" destId="{C11AD047-601E-42BA-A6D9-0143BAD450AF}" srcOrd="5" destOrd="0" presId="urn:microsoft.com/office/officeart/2005/8/layout/process5"/>
    <dgm:cxn modelId="{5DF7AA6D-938F-4CD8-B944-83577CD6A94E}" type="presParOf" srcId="{C11AD047-601E-42BA-A6D9-0143BAD450AF}" destId="{A61C8FDE-95CD-46AB-A125-DAC92A41A172}" srcOrd="0" destOrd="0" presId="urn:microsoft.com/office/officeart/2005/8/layout/process5"/>
    <dgm:cxn modelId="{562D991C-1783-4C54-9315-98C8B87578A9}" type="presParOf" srcId="{4F9FCA13-C0ED-403E-93F7-00546D893180}" destId="{498B22FA-04A0-447C-89A5-8162A7E9F906}" srcOrd="6"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3B475-5898-40D8-AD02-8F1E938FCF38}">
      <dsp:nvSpPr>
        <dsp:cNvPr id="0" name=""/>
        <dsp:cNvSpPr/>
      </dsp:nvSpPr>
      <dsp:spPr>
        <a:xfrm>
          <a:off x="924" y="550947"/>
          <a:ext cx="1971642" cy="11829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Read Balance from Paul’s Account</a:t>
          </a:r>
        </a:p>
      </dsp:txBody>
      <dsp:txXfrm>
        <a:off x="35572" y="585595"/>
        <a:ext cx="1902346" cy="1113689"/>
      </dsp:txXfrm>
    </dsp:sp>
    <dsp:sp modelId="{C9BF5D67-D380-41D1-8D1D-FAA155F05428}">
      <dsp:nvSpPr>
        <dsp:cNvPr id="0" name=""/>
        <dsp:cNvSpPr/>
      </dsp:nvSpPr>
      <dsp:spPr>
        <a:xfrm>
          <a:off x="2146071" y="897956"/>
          <a:ext cx="417988" cy="488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146071" y="995749"/>
        <a:ext cx="292592" cy="293381"/>
      </dsp:txXfrm>
    </dsp:sp>
    <dsp:sp modelId="{FEEC0A70-A050-4243-9E7C-C306FA8E8334}">
      <dsp:nvSpPr>
        <dsp:cNvPr id="0" name=""/>
        <dsp:cNvSpPr/>
      </dsp:nvSpPr>
      <dsp:spPr>
        <a:xfrm>
          <a:off x="2761224" y="550947"/>
          <a:ext cx="1971642" cy="11829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Deduct </a:t>
          </a:r>
          <a:r>
            <a:rPr lang="en-US" sz="2200" kern="1200" dirty="0" err="1"/>
            <a:t>Rs</a:t>
          </a:r>
          <a:r>
            <a:rPr lang="en-US" sz="2200" kern="1200" dirty="0"/>
            <a:t> 1000 from Paul’s account</a:t>
          </a:r>
        </a:p>
      </dsp:txBody>
      <dsp:txXfrm>
        <a:off x="2795872" y="585595"/>
        <a:ext cx="1902346" cy="1113689"/>
      </dsp:txXfrm>
    </dsp:sp>
    <dsp:sp modelId="{D21A8504-B14D-46B5-8F5E-39426F30C8D0}">
      <dsp:nvSpPr>
        <dsp:cNvPr id="0" name=""/>
        <dsp:cNvSpPr/>
      </dsp:nvSpPr>
      <dsp:spPr>
        <a:xfrm rot="5400000">
          <a:off x="3538051" y="1871947"/>
          <a:ext cx="417988" cy="488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600355" y="1907436"/>
        <a:ext cx="293381" cy="292592"/>
      </dsp:txXfrm>
    </dsp:sp>
    <dsp:sp modelId="{3F15629A-00E7-48D3-B240-86A66F7E514F}">
      <dsp:nvSpPr>
        <dsp:cNvPr id="0" name=""/>
        <dsp:cNvSpPr/>
      </dsp:nvSpPr>
      <dsp:spPr>
        <a:xfrm>
          <a:off x="2761224" y="2522590"/>
          <a:ext cx="1971642" cy="11829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Read Balance from Smith’s account</a:t>
          </a:r>
        </a:p>
      </dsp:txBody>
      <dsp:txXfrm>
        <a:off x="2795872" y="2557238"/>
        <a:ext cx="1902346" cy="1113689"/>
      </dsp:txXfrm>
    </dsp:sp>
    <dsp:sp modelId="{C11AD047-601E-42BA-A6D9-0143BAD450AF}">
      <dsp:nvSpPr>
        <dsp:cNvPr id="0" name=""/>
        <dsp:cNvSpPr/>
      </dsp:nvSpPr>
      <dsp:spPr>
        <a:xfrm rot="10800000">
          <a:off x="2169731" y="2869599"/>
          <a:ext cx="417988" cy="488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295127" y="2967392"/>
        <a:ext cx="292592" cy="293381"/>
      </dsp:txXfrm>
    </dsp:sp>
    <dsp:sp modelId="{498B22FA-04A0-447C-89A5-8162A7E9F906}">
      <dsp:nvSpPr>
        <dsp:cNvPr id="0" name=""/>
        <dsp:cNvSpPr/>
      </dsp:nvSpPr>
      <dsp:spPr>
        <a:xfrm>
          <a:off x="924" y="2522590"/>
          <a:ext cx="1971642" cy="11829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Add </a:t>
          </a:r>
          <a:r>
            <a:rPr lang="en-US" sz="2200" kern="1200" dirty="0" err="1"/>
            <a:t>Rs</a:t>
          </a:r>
          <a:r>
            <a:rPr lang="en-US" sz="2200" kern="1200" dirty="0"/>
            <a:t> 1000 to Smith’s Account</a:t>
          </a:r>
        </a:p>
      </dsp:txBody>
      <dsp:txXfrm>
        <a:off x="35572" y="2557238"/>
        <a:ext cx="1902346" cy="1113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3B475-5898-40D8-AD02-8F1E938FCF38}">
      <dsp:nvSpPr>
        <dsp:cNvPr id="0" name=""/>
        <dsp:cNvSpPr/>
      </dsp:nvSpPr>
      <dsp:spPr>
        <a:xfrm>
          <a:off x="823" y="132369"/>
          <a:ext cx="1757108" cy="1054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Read Balance from Paul’s Account which is </a:t>
          </a:r>
          <a:r>
            <a:rPr lang="en-US" sz="1500" kern="1200" dirty="0" err="1"/>
            <a:t>Rs</a:t>
          </a:r>
          <a:r>
            <a:rPr lang="en-US" sz="1500" kern="1200" dirty="0"/>
            <a:t> 1500</a:t>
          </a:r>
        </a:p>
      </dsp:txBody>
      <dsp:txXfrm>
        <a:off x="31701" y="163247"/>
        <a:ext cx="1695352" cy="992509"/>
      </dsp:txXfrm>
    </dsp:sp>
    <dsp:sp modelId="{C9BF5D67-D380-41D1-8D1D-FAA155F05428}">
      <dsp:nvSpPr>
        <dsp:cNvPr id="0" name=""/>
        <dsp:cNvSpPr/>
      </dsp:nvSpPr>
      <dsp:spPr>
        <a:xfrm>
          <a:off x="1912558" y="441621"/>
          <a:ext cx="372507" cy="435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912558" y="528773"/>
        <a:ext cx="260755" cy="261458"/>
      </dsp:txXfrm>
    </dsp:sp>
    <dsp:sp modelId="{FEEC0A70-A050-4243-9E7C-C306FA8E8334}">
      <dsp:nvSpPr>
        <dsp:cNvPr id="0" name=""/>
        <dsp:cNvSpPr/>
      </dsp:nvSpPr>
      <dsp:spPr>
        <a:xfrm>
          <a:off x="2460776" y="132369"/>
          <a:ext cx="1757108" cy="1054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Deduct </a:t>
          </a:r>
          <a:r>
            <a:rPr lang="en-US" sz="1500" kern="1200" dirty="0" err="1"/>
            <a:t>Rs</a:t>
          </a:r>
          <a:r>
            <a:rPr lang="en-US" sz="1500" kern="1200" dirty="0"/>
            <a:t> 1000 from Paul’s account. New Balance is </a:t>
          </a:r>
          <a:r>
            <a:rPr lang="en-US" sz="1500" kern="1200" dirty="0" err="1"/>
            <a:t>Rs</a:t>
          </a:r>
          <a:r>
            <a:rPr lang="en-US" sz="1500" kern="1200" dirty="0"/>
            <a:t> 500</a:t>
          </a:r>
        </a:p>
      </dsp:txBody>
      <dsp:txXfrm>
        <a:off x="2491654" y="163247"/>
        <a:ext cx="1695352" cy="992509"/>
      </dsp:txXfrm>
    </dsp:sp>
    <dsp:sp modelId="{D21A8504-B14D-46B5-8F5E-39426F30C8D0}">
      <dsp:nvSpPr>
        <dsp:cNvPr id="0" name=""/>
        <dsp:cNvSpPr/>
      </dsp:nvSpPr>
      <dsp:spPr>
        <a:xfrm rot="5400000">
          <a:off x="3153077" y="1309632"/>
          <a:ext cx="372507" cy="435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208602" y="1341259"/>
        <a:ext cx="261458" cy="260755"/>
      </dsp:txXfrm>
    </dsp:sp>
    <dsp:sp modelId="{3F15629A-00E7-48D3-B240-86A66F7E514F}">
      <dsp:nvSpPr>
        <dsp:cNvPr id="0" name=""/>
        <dsp:cNvSpPr/>
      </dsp:nvSpPr>
      <dsp:spPr>
        <a:xfrm>
          <a:off x="2460776" y="1889478"/>
          <a:ext cx="1757108" cy="1054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Read Balance from Smith’s account which is </a:t>
          </a:r>
          <a:r>
            <a:rPr lang="en-US" sz="1500" kern="1200" dirty="0" err="1"/>
            <a:t>Rs</a:t>
          </a:r>
          <a:r>
            <a:rPr lang="en-US" sz="1500" kern="1200" dirty="0"/>
            <a:t> 500</a:t>
          </a:r>
        </a:p>
      </dsp:txBody>
      <dsp:txXfrm>
        <a:off x="2491654" y="1920356"/>
        <a:ext cx="1695352" cy="992509"/>
      </dsp:txXfrm>
    </dsp:sp>
    <dsp:sp modelId="{C11AD047-601E-42BA-A6D9-0143BAD450AF}">
      <dsp:nvSpPr>
        <dsp:cNvPr id="0" name=""/>
        <dsp:cNvSpPr/>
      </dsp:nvSpPr>
      <dsp:spPr>
        <a:xfrm rot="10800000">
          <a:off x="1933643" y="2198729"/>
          <a:ext cx="372507" cy="435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045395" y="2285881"/>
        <a:ext cx="260755" cy="261458"/>
      </dsp:txXfrm>
    </dsp:sp>
    <dsp:sp modelId="{498B22FA-04A0-447C-89A5-8162A7E9F906}">
      <dsp:nvSpPr>
        <dsp:cNvPr id="0" name=""/>
        <dsp:cNvSpPr/>
      </dsp:nvSpPr>
      <dsp:spPr>
        <a:xfrm>
          <a:off x="823" y="1889478"/>
          <a:ext cx="1757108" cy="1054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Add </a:t>
          </a:r>
          <a:r>
            <a:rPr lang="en-US" sz="1500" kern="1200" dirty="0" err="1"/>
            <a:t>Rs</a:t>
          </a:r>
          <a:r>
            <a:rPr lang="en-US" sz="1500" kern="1200" dirty="0"/>
            <a:t> 1000 to Smith’s Account and new Balance is </a:t>
          </a:r>
          <a:r>
            <a:rPr lang="en-US" sz="1500" kern="1200" dirty="0" err="1"/>
            <a:t>Rs</a:t>
          </a:r>
          <a:r>
            <a:rPr lang="en-US" sz="1500" kern="1200" dirty="0"/>
            <a:t> 1500</a:t>
          </a:r>
        </a:p>
      </dsp:txBody>
      <dsp:txXfrm>
        <a:off x="31701" y="1920356"/>
        <a:ext cx="1695352" cy="992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3B475-5898-40D8-AD02-8F1E938FCF38}">
      <dsp:nvSpPr>
        <dsp:cNvPr id="0" name=""/>
        <dsp:cNvSpPr/>
      </dsp:nvSpPr>
      <dsp:spPr>
        <a:xfrm>
          <a:off x="4534" y="177338"/>
          <a:ext cx="1982594" cy="1189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Read Balance from Paul’s Account which is </a:t>
          </a:r>
          <a:r>
            <a:rPr lang="en-US" sz="1700" kern="1200" dirty="0" err="1"/>
            <a:t>Rs</a:t>
          </a:r>
          <a:r>
            <a:rPr lang="en-US" sz="1700" kern="1200" dirty="0"/>
            <a:t> 1500</a:t>
          </a:r>
        </a:p>
      </dsp:txBody>
      <dsp:txXfrm>
        <a:off x="39375" y="212179"/>
        <a:ext cx="1912912" cy="1119874"/>
      </dsp:txXfrm>
    </dsp:sp>
    <dsp:sp modelId="{C9BF5D67-D380-41D1-8D1D-FAA155F05428}">
      <dsp:nvSpPr>
        <dsp:cNvPr id="0" name=""/>
        <dsp:cNvSpPr/>
      </dsp:nvSpPr>
      <dsp:spPr>
        <a:xfrm>
          <a:off x="2161596" y="526275"/>
          <a:ext cx="420309" cy="491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61596" y="624612"/>
        <a:ext cx="294216" cy="295009"/>
      </dsp:txXfrm>
    </dsp:sp>
    <dsp:sp modelId="{FEEC0A70-A050-4243-9E7C-C306FA8E8334}">
      <dsp:nvSpPr>
        <dsp:cNvPr id="0" name=""/>
        <dsp:cNvSpPr/>
      </dsp:nvSpPr>
      <dsp:spPr>
        <a:xfrm>
          <a:off x="2780166" y="177338"/>
          <a:ext cx="1982594" cy="1189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Deduct </a:t>
          </a:r>
          <a:r>
            <a:rPr lang="en-US" sz="1700" kern="1200" dirty="0" err="1"/>
            <a:t>Rs</a:t>
          </a:r>
          <a:r>
            <a:rPr lang="en-US" sz="1700" kern="1200" dirty="0"/>
            <a:t> 1000 from Paul’s account. New Balance is </a:t>
          </a:r>
          <a:r>
            <a:rPr lang="en-US" sz="1700" kern="1200" dirty="0" err="1"/>
            <a:t>Rs</a:t>
          </a:r>
          <a:r>
            <a:rPr lang="en-US" sz="1700" kern="1200" dirty="0"/>
            <a:t> 500</a:t>
          </a:r>
        </a:p>
      </dsp:txBody>
      <dsp:txXfrm>
        <a:off x="2815007" y="212179"/>
        <a:ext cx="1912912" cy="1119874"/>
      </dsp:txXfrm>
    </dsp:sp>
    <dsp:sp modelId="{D21A8504-B14D-46B5-8F5E-39426F30C8D0}">
      <dsp:nvSpPr>
        <dsp:cNvPr id="0" name=""/>
        <dsp:cNvSpPr/>
      </dsp:nvSpPr>
      <dsp:spPr>
        <a:xfrm>
          <a:off x="4937228" y="526275"/>
          <a:ext cx="420309" cy="491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937228" y="624612"/>
        <a:ext cx="294216" cy="295009"/>
      </dsp:txXfrm>
    </dsp:sp>
    <dsp:sp modelId="{3F15629A-00E7-48D3-B240-86A66F7E514F}">
      <dsp:nvSpPr>
        <dsp:cNvPr id="0" name=""/>
        <dsp:cNvSpPr/>
      </dsp:nvSpPr>
      <dsp:spPr>
        <a:xfrm>
          <a:off x="5555797" y="177338"/>
          <a:ext cx="1982594" cy="1189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Read Balance from Smith’s account which is </a:t>
          </a:r>
          <a:r>
            <a:rPr lang="en-US" sz="1700" kern="1200" dirty="0" err="1"/>
            <a:t>Rs</a:t>
          </a:r>
          <a:r>
            <a:rPr lang="en-US" sz="1700" kern="1200" dirty="0"/>
            <a:t> 500</a:t>
          </a:r>
        </a:p>
      </dsp:txBody>
      <dsp:txXfrm>
        <a:off x="5590638" y="212179"/>
        <a:ext cx="1912912" cy="1119874"/>
      </dsp:txXfrm>
    </dsp:sp>
    <dsp:sp modelId="{C11AD047-601E-42BA-A6D9-0143BAD450AF}">
      <dsp:nvSpPr>
        <dsp:cNvPr id="0" name=""/>
        <dsp:cNvSpPr/>
      </dsp:nvSpPr>
      <dsp:spPr>
        <a:xfrm>
          <a:off x="7712860" y="526275"/>
          <a:ext cx="420309" cy="491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712860" y="624612"/>
        <a:ext cx="294216" cy="295009"/>
      </dsp:txXfrm>
    </dsp:sp>
    <dsp:sp modelId="{498B22FA-04A0-447C-89A5-8162A7E9F906}">
      <dsp:nvSpPr>
        <dsp:cNvPr id="0" name=""/>
        <dsp:cNvSpPr/>
      </dsp:nvSpPr>
      <dsp:spPr>
        <a:xfrm>
          <a:off x="8331429" y="177338"/>
          <a:ext cx="1982594" cy="1189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Add </a:t>
          </a:r>
          <a:r>
            <a:rPr lang="en-US" sz="1700" kern="1200" dirty="0" err="1"/>
            <a:t>Rs</a:t>
          </a:r>
          <a:r>
            <a:rPr lang="en-US" sz="1700" kern="1200" dirty="0"/>
            <a:t> 1000 to Smith’s Account and new Balance is </a:t>
          </a:r>
          <a:r>
            <a:rPr lang="en-US" sz="1700" kern="1200" dirty="0" err="1"/>
            <a:t>Rs</a:t>
          </a:r>
          <a:r>
            <a:rPr lang="en-US" sz="1700" kern="1200" dirty="0"/>
            <a:t> 1500</a:t>
          </a:r>
        </a:p>
      </dsp:txBody>
      <dsp:txXfrm>
        <a:off x="8366270" y="212179"/>
        <a:ext cx="1912912" cy="1119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3B475-5898-40D8-AD02-8F1E938FCF38}">
      <dsp:nvSpPr>
        <dsp:cNvPr id="0" name=""/>
        <dsp:cNvSpPr/>
      </dsp:nvSpPr>
      <dsp:spPr>
        <a:xfrm>
          <a:off x="2621" y="134325"/>
          <a:ext cx="1146254" cy="687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Read Balance from Smith’s Account which is </a:t>
          </a:r>
          <a:r>
            <a:rPr lang="en-US" sz="1000" kern="1200" dirty="0" err="1"/>
            <a:t>Rs</a:t>
          </a:r>
          <a:r>
            <a:rPr lang="en-US" sz="1000" kern="1200" dirty="0"/>
            <a:t> 500</a:t>
          </a:r>
        </a:p>
      </dsp:txBody>
      <dsp:txXfrm>
        <a:off x="22765" y="154469"/>
        <a:ext cx="1105966" cy="647464"/>
      </dsp:txXfrm>
    </dsp:sp>
    <dsp:sp modelId="{C9BF5D67-D380-41D1-8D1D-FAA155F05428}">
      <dsp:nvSpPr>
        <dsp:cNvPr id="0" name=""/>
        <dsp:cNvSpPr/>
      </dsp:nvSpPr>
      <dsp:spPr>
        <a:xfrm>
          <a:off x="1249746" y="336065"/>
          <a:ext cx="243005" cy="2842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249746" y="392919"/>
        <a:ext cx="170104" cy="170563"/>
      </dsp:txXfrm>
    </dsp:sp>
    <dsp:sp modelId="{FEEC0A70-A050-4243-9E7C-C306FA8E8334}">
      <dsp:nvSpPr>
        <dsp:cNvPr id="0" name=""/>
        <dsp:cNvSpPr/>
      </dsp:nvSpPr>
      <dsp:spPr>
        <a:xfrm>
          <a:off x="1607377" y="134325"/>
          <a:ext cx="1146254" cy="687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Deduct </a:t>
          </a:r>
          <a:r>
            <a:rPr lang="en-US" sz="1000" kern="1200" dirty="0" err="1"/>
            <a:t>Rs</a:t>
          </a:r>
          <a:r>
            <a:rPr lang="en-US" sz="1000" kern="1200" dirty="0"/>
            <a:t> 300 from Smith’s account. New Balance is </a:t>
          </a:r>
          <a:r>
            <a:rPr lang="en-US" sz="1000" kern="1200" dirty="0" err="1"/>
            <a:t>Rs</a:t>
          </a:r>
          <a:r>
            <a:rPr lang="en-US" sz="1000" kern="1200" dirty="0"/>
            <a:t> 200</a:t>
          </a:r>
        </a:p>
      </dsp:txBody>
      <dsp:txXfrm>
        <a:off x="1627521" y="154469"/>
        <a:ext cx="1105966" cy="647464"/>
      </dsp:txXfrm>
    </dsp:sp>
    <dsp:sp modelId="{D21A8504-B14D-46B5-8F5E-39426F30C8D0}">
      <dsp:nvSpPr>
        <dsp:cNvPr id="0" name=""/>
        <dsp:cNvSpPr/>
      </dsp:nvSpPr>
      <dsp:spPr>
        <a:xfrm>
          <a:off x="2854502" y="336065"/>
          <a:ext cx="243005" cy="2842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54502" y="392919"/>
        <a:ext cx="170104" cy="170563"/>
      </dsp:txXfrm>
    </dsp:sp>
    <dsp:sp modelId="{3F15629A-00E7-48D3-B240-86A66F7E514F}">
      <dsp:nvSpPr>
        <dsp:cNvPr id="0" name=""/>
        <dsp:cNvSpPr/>
      </dsp:nvSpPr>
      <dsp:spPr>
        <a:xfrm>
          <a:off x="3212133" y="134325"/>
          <a:ext cx="1146254" cy="687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Read Balance from Paul’s account which is </a:t>
          </a:r>
          <a:r>
            <a:rPr lang="en-US" sz="1000" kern="1200" dirty="0" err="1"/>
            <a:t>Rs</a:t>
          </a:r>
          <a:r>
            <a:rPr lang="en-US" sz="1000" kern="1200" dirty="0"/>
            <a:t> 500</a:t>
          </a:r>
        </a:p>
      </dsp:txBody>
      <dsp:txXfrm>
        <a:off x="3232277" y="154469"/>
        <a:ext cx="1105966" cy="647464"/>
      </dsp:txXfrm>
    </dsp:sp>
    <dsp:sp modelId="{C11AD047-601E-42BA-A6D9-0143BAD450AF}">
      <dsp:nvSpPr>
        <dsp:cNvPr id="0" name=""/>
        <dsp:cNvSpPr/>
      </dsp:nvSpPr>
      <dsp:spPr>
        <a:xfrm>
          <a:off x="4459257" y="336065"/>
          <a:ext cx="243005" cy="2842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459257" y="392919"/>
        <a:ext cx="170104" cy="170563"/>
      </dsp:txXfrm>
    </dsp:sp>
    <dsp:sp modelId="{498B22FA-04A0-447C-89A5-8162A7E9F906}">
      <dsp:nvSpPr>
        <dsp:cNvPr id="0" name=""/>
        <dsp:cNvSpPr/>
      </dsp:nvSpPr>
      <dsp:spPr>
        <a:xfrm>
          <a:off x="4816889" y="134325"/>
          <a:ext cx="1146254" cy="687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Add </a:t>
          </a:r>
          <a:r>
            <a:rPr lang="en-US" sz="1000" kern="1200" dirty="0" err="1"/>
            <a:t>Rs</a:t>
          </a:r>
          <a:r>
            <a:rPr lang="en-US" sz="1000" kern="1200" dirty="0"/>
            <a:t> 300 to </a:t>
          </a:r>
          <a:r>
            <a:rPr lang="en-US" sz="1000" kern="1200" dirty="0" err="1"/>
            <a:t>Pauls’s</a:t>
          </a:r>
          <a:r>
            <a:rPr lang="en-US" sz="1000" kern="1200" dirty="0"/>
            <a:t> Account and new Balance is </a:t>
          </a:r>
          <a:r>
            <a:rPr lang="en-US" sz="1000" kern="1200" dirty="0" err="1"/>
            <a:t>Rs</a:t>
          </a:r>
          <a:r>
            <a:rPr lang="en-US" sz="1000" kern="1200" dirty="0"/>
            <a:t> 800</a:t>
          </a:r>
        </a:p>
      </dsp:txBody>
      <dsp:txXfrm>
        <a:off x="4837033" y="154469"/>
        <a:ext cx="1105966" cy="6474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96E19-2BE4-4A5B-9B9B-0EA93330FDDF}" type="datetimeFigureOut">
              <a:rPr lang="en-US" smtClean="0"/>
              <a:t>12/21/23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E93AE-EF67-4755-82A8-9F7181456A0B}" type="slidenum">
              <a:rPr lang="en-US" smtClean="0"/>
              <a:t>‹#›</a:t>
            </a:fld>
            <a:endParaRPr lang="en-US"/>
          </a:p>
        </p:txBody>
      </p:sp>
    </p:spTree>
    <p:extLst>
      <p:ext uri="{BB962C8B-B14F-4D97-AF65-F5344CB8AC3E}">
        <p14:creationId xmlns:p14="http://schemas.microsoft.com/office/powerpoint/2010/main" val="319254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atabase.guide/what-is-a-tabl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atabase.guide/what-is-a-relationshi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database.guide</a:t>
            </a:r>
            <a:r>
              <a:rPr lang="en-US" dirty="0"/>
              <a:t>/what-is-data-integrity/</a:t>
            </a:r>
          </a:p>
        </p:txBody>
      </p:sp>
      <p:sp>
        <p:nvSpPr>
          <p:cNvPr id="4" name="Slide Number Placeholder 3"/>
          <p:cNvSpPr>
            <a:spLocks noGrp="1"/>
          </p:cNvSpPr>
          <p:nvPr>
            <p:ph type="sldNum" sz="quarter" idx="5"/>
          </p:nvPr>
        </p:nvSpPr>
        <p:spPr/>
        <p:txBody>
          <a:bodyPr/>
          <a:lstStyle/>
          <a:p>
            <a:fld id="{146E93AE-EF67-4755-82A8-9F7181456A0B}" type="slidenum">
              <a:rPr lang="en-US" smtClean="0"/>
              <a:t>2</a:t>
            </a:fld>
            <a:endParaRPr lang="en-US"/>
          </a:p>
        </p:txBody>
      </p:sp>
    </p:spTree>
    <p:extLst>
      <p:ext uri="{BB962C8B-B14F-4D97-AF65-F5344CB8AC3E}">
        <p14:creationId xmlns:p14="http://schemas.microsoft.com/office/powerpoint/2010/main" val="3810958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https://www.ques10.com/p/17052/explain-</a:t>
            </a:r>
            <a:r>
              <a:rPr lang="en-US" dirty="0" err="1"/>
              <a:t>bcnf</a:t>
            </a:r>
            <a:r>
              <a:rPr lang="en-US" dirty="0"/>
              <a:t>-with-example/</a:t>
            </a:r>
          </a:p>
        </p:txBody>
      </p:sp>
      <p:sp>
        <p:nvSpPr>
          <p:cNvPr id="4" name="Slide Number Placeholder 3"/>
          <p:cNvSpPr>
            <a:spLocks noGrp="1"/>
          </p:cNvSpPr>
          <p:nvPr>
            <p:ph type="sldNum" sz="quarter" idx="5"/>
          </p:nvPr>
        </p:nvSpPr>
        <p:spPr/>
        <p:txBody>
          <a:bodyPr/>
          <a:lstStyle/>
          <a:p>
            <a:fld id="{146E93AE-EF67-4755-82A8-9F7181456A0B}" type="slidenum">
              <a:rPr lang="en-US" smtClean="0"/>
              <a:t>23</a:t>
            </a:fld>
            <a:endParaRPr lang="en-US"/>
          </a:p>
        </p:txBody>
      </p:sp>
    </p:spTree>
    <p:extLst>
      <p:ext uri="{BB962C8B-B14F-4D97-AF65-F5344CB8AC3E}">
        <p14:creationId xmlns:p14="http://schemas.microsoft.com/office/powerpoint/2010/main" val="168787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www.educative.io</a:t>
            </a:r>
            <a:r>
              <a:rPr lang="en-US" dirty="0"/>
              <a:t>/</a:t>
            </a:r>
            <a:r>
              <a:rPr lang="en-US" dirty="0" err="1"/>
              <a:t>edpresso</a:t>
            </a:r>
            <a:r>
              <a:rPr lang="en-US" dirty="0"/>
              <a:t>/</a:t>
            </a:r>
            <a:r>
              <a:rPr lang="en-US" dirty="0" err="1"/>
              <a:t>what-are-acid-properties-in-a-database?aid</a:t>
            </a:r>
            <a:r>
              <a:rPr lang="en-US" dirty="0"/>
              <a:t>=5082902844932096&amp;utm_source=</a:t>
            </a:r>
            <a:r>
              <a:rPr lang="en-US" dirty="0" err="1"/>
              <a:t>google&amp;utm_medium</a:t>
            </a:r>
            <a:r>
              <a:rPr lang="en-US" dirty="0"/>
              <a:t>=</a:t>
            </a:r>
            <a:r>
              <a:rPr lang="en-US" dirty="0" err="1"/>
              <a:t>cpc&amp;utm_campaign</a:t>
            </a:r>
            <a:r>
              <a:rPr lang="en-US" dirty="0"/>
              <a:t>=</a:t>
            </a:r>
            <a:r>
              <a:rPr lang="en-US" dirty="0" err="1"/>
              <a:t>edpresso-dynamic&amp;gclid</a:t>
            </a:r>
            <a:r>
              <a:rPr lang="en-US" dirty="0"/>
              <a:t>=Cj0KCQiA1pyCBhCtARIsAHaY_5c-Fonh1jA3YyMUKR-m_NeNTnPOQcUaWOtbqZmlzhmU-MoNJp3q-foaAsmTEALw_wcB</a:t>
            </a:r>
          </a:p>
        </p:txBody>
      </p:sp>
      <p:sp>
        <p:nvSpPr>
          <p:cNvPr id="4" name="Slide Number Placeholder 3"/>
          <p:cNvSpPr>
            <a:spLocks noGrp="1"/>
          </p:cNvSpPr>
          <p:nvPr>
            <p:ph type="sldNum" sz="quarter" idx="5"/>
          </p:nvPr>
        </p:nvSpPr>
        <p:spPr/>
        <p:txBody>
          <a:bodyPr/>
          <a:lstStyle/>
          <a:p>
            <a:fld id="{146E93AE-EF67-4755-82A8-9F7181456A0B}" type="slidenum">
              <a:rPr lang="en-US" smtClean="0"/>
              <a:t>6</a:t>
            </a:fld>
            <a:endParaRPr lang="en-US"/>
          </a:p>
        </p:txBody>
      </p:sp>
    </p:spTree>
    <p:extLst>
      <p:ext uri="{BB962C8B-B14F-4D97-AF65-F5344CB8AC3E}">
        <p14:creationId xmlns:p14="http://schemas.microsoft.com/office/powerpoint/2010/main" val="284498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database.guide</a:t>
            </a:r>
            <a:r>
              <a:rPr lang="en-US" dirty="0"/>
              <a:t>/what-is-normalization/#more-1203</a:t>
            </a:r>
          </a:p>
        </p:txBody>
      </p:sp>
      <p:sp>
        <p:nvSpPr>
          <p:cNvPr id="4" name="Slide Number Placeholder 3"/>
          <p:cNvSpPr>
            <a:spLocks noGrp="1"/>
          </p:cNvSpPr>
          <p:nvPr>
            <p:ph type="sldNum" sz="quarter" idx="5"/>
          </p:nvPr>
        </p:nvSpPr>
        <p:spPr/>
        <p:txBody>
          <a:bodyPr/>
          <a:lstStyle/>
          <a:p>
            <a:fld id="{146E93AE-EF67-4755-82A8-9F7181456A0B}" type="slidenum">
              <a:rPr lang="en-US" smtClean="0"/>
              <a:t>11</a:t>
            </a:fld>
            <a:endParaRPr lang="en-US"/>
          </a:p>
        </p:txBody>
      </p:sp>
    </p:spTree>
    <p:extLst>
      <p:ext uri="{BB962C8B-B14F-4D97-AF65-F5344CB8AC3E}">
        <p14:creationId xmlns:p14="http://schemas.microsoft.com/office/powerpoint/2010/main" val="263864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database.guide</a:t>
            </a:r>
            <a:r>
              <a:rPr lang="en-US" dirty="0"/>
              <a:t>/what-is-normalization/#more-1203</a:t>
            </a:r>
          </a:p>
        </p:txBody>
      </p:sp>
      <p:sp>
        <p:nvSpPr>
          <p:cNvPr id="4" name="Slide Number Placeholder 3"/>
          <p:cNvSpPr>
            <a:spLocks noGrp="1"/>
          </p:cNvSpPr>
          <p:nvPr>
            <p:ph type="sldNum" sz="quarter" idx="5"/>
          </p:nvPr>
        </p:nvSpPr>
        <p:spPr/>
        <p:txBody>
          <a:bodyPr/>
          <a:lstStyle/>
          <a:p>
            <a:fld id="{146E93AE-EF67-4755-82A8-9F7181456A0B}" type="slidenum">
              <a:rPr lang="en-US" smtClean="0"/>
              <a:t>12</a:t>
            </a:fld>
            <a:endParaRPr lang="en-US"/>
          </a:p>
        </p:txBody>
      </p:sp>
    </p:spTree>
    <p:extLst>
      <p:ext uri="{BB962C8B-B14F-4D97-AF65-F5344CB8AC3E}">
        <p14:creationId xmlns:p14="http://schemas.microsoft.com/office/powerpoint/2010/main" val="422298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schema separates the data into three different </a:t>
            </a:r>
            <a:r>
              <a:rPr lang="en-US" sz="1200" b="0" i="0" u="none" strike="noStrike" kern="1200" dirty="0">
                <a:solidFill>
                  <a:schemeClr val="tx1"/>
                </a:solidFill>
                <a:effectLst/>
                <a:latin typeface="+mn-lt"/>
                <a:ea typeface="+mn-ea"/>
                <a:cs typeface="+mn-cs"/>
                <a:hlinkClick r:id="rId3"/>
              </a:rPr>
              <a:t>tables</a:t>
            </a:r>
            <a:r>
              <a:rPr lang="en-US" sz="1200" b="0" i="0" kern="1200" dirty="0">
                <a:solidFill>
                  <a:schemeClr val="tx1"/>
                </a:solidFill>
                <a:effectLst/>
                <a:latin typeface="+mn-lt"/>
                <a:ea typeface="+mn-ea"/>
                <a:cs typeface="+mn-cs"/>
              </a:rPr>
              <a:t>. Each table is quite specific in the data that it stores – there’s one table for albums, one for artists, and another that holds data that’s specific to genre. However, because the relational model allows us to create a </a:t>
            </a:r>
            <a:r>
              <a:rPr lang="en-US" sz="1200" b="0" i="0" u="none" strike="noStrike" kern="1200" dirty="0">
                <a:solidFill>
                  <a:schemeClr val="tx1"/>
                </a:solidFill>
                <a:effectLst/>
                <a:latin typeface="+mn-lt"/>
                <a:ea typeface="+mn-ea"/>
                <a:cs typeface="+mn-cs"/>
                <a:hlinkClick r:id="rId4"/>
              </a:rPr>
              <a:t>relationship</a:t>
            </a:r>
            <a:r>
              <a:rPr lang="en-US" sz="1200" b="0" i="0" kern="1200" dirty="0">
                <a:solidFill>
                  <a:schemeClr val="tx1"/>
                </a:solidFill>
                <a:effectLst/>
                <a:latin typeface="+mn-lt"/>
                <a:ea typeface="+mn-ea"/>
                <a:cs typeface="+mn-cs"/>
              </a:rPr>
              <a:t> between these tables, we can still find out which albums belong to which artist, and in which genre they belong.</a:t>
            </a:r>
          </a:p>
          <a:p>
            <a:br>
              <a:rPr lang="en-US" dirty="0"/>
            </a:br>
            <a:r>
              <a:rPr lang="en-US" b="1" dirty="0">
                <a:effectLst/>
              </a:rPr>
              <a:t>IdArtistNameAlbumNameDateReleasedGenre</a:t>
            </a:r>
            <a:r>
              <a:rPr lang="en-US" dirty="0">
                <a:effectLst/>
              </a:rPr>
              <a:t>1Iron MaidenPowerslave03-Sep-1984Rock2Iron MaidenKillers02-Feb-1981Rock3Iron </a:t>
            </a:r>
            <a:r>
              <a:rPr lang="en-US" dirty="0" err="1">
                <a:effectLst/>
              </a:rPr>
              <a:t>MaidenSomewhere</a:t>
            </a:r>
            <a:r>
              <a:rPr lang="en-US" dirty="0">
                <a:effectLst/>
              </a:rPr>
              <a:t> in Time29-Sep-1986Rock4Miles </a:t>
            </a:r>
            <a:r>
              <a:rPr lang="en-US" dirty="0" err="1">
                <a:effectLst/>
              </a:rPr>
              <a:t>DavisBitches</a:t>
            </a:r>
            <a:r>
              <a:rPr lang="en-US" dirty="0">
                <a:effectLst/>
              </a:rPr>
              <a:t> Brew30-Mar-1970Jazz5The </a:t>
            </a:r>
            <a:r>
              <a:rPr lang="en-US" dirty="0" err="1">
                <a:effectLst/>
              </a:rPr>
              <a:t>WigglesBig</a:t>
            </a:r>
            <a:r>
              <a:rPr lang="en-US" dirty="0">
                <a:effectLst/>
              </a:rPr>
              <a:t> Red Car20-Feb-1995Childrens</a:t>
            </a:r>
            <a:br>
              <a:rPr lang="en-US" dirty="0"/>
            </a:b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13</a:t>
            </a:fld>
            <a:endParaRPr lang="en-US"/>
          </a:p>
        </p:txBody>
      </p:sp>
    </p:spTree>
    <p:extLst>
      <p:ext uri="{BB962C8B-B14F-4D97-AF65-F5344CB8AC3E}">
        <p14:creationId xmlns:p14="http://schemas.microsoft.com/office/powerpoint/2010/main" val="3400468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rPr>
              <a:t>Update </a:t>
            </a:r>
            <a:r>
              <a:rPr lang="en-US" i="1" dirty="0" err="1">
                <a:effectLst/>
              </a:rPr>
              <a:t>anomaly</a:t>
            </a:r>
            <a:r>
              <a:rPr lang="en-US" dirty="0" err="1"/>
              <a:t>If</a:t>
            </a:r>
            <a:r>
              <a:rPr lang="en-US" dirty="0"/>
              <a:t> we need to update an artist’s name, we’ll need to update multiple rows. Same with genre. This could result in errors. If we update some rows, but not others, we’ll end up with inaccurate data. This is known as an update anomaly</a:t>
            </a:r>
          </a:p>
        </p:txBody>
      </p:sp>
      <p:sp>
        <p:nvSpPr>
          <p:cNvPr id="4" name="Slide Number Placeholder 3"/>
          <p:cNvSpPr>
            <a:spLocks noGrp="1"/>
          </p:cNvSpPr>
          <p:nvPr>
            <p:ph type="sldNum" sz="quarter" idx="5"/>
          </p:nvPr>
        </p:nvSpPr>
        <p:spPr/>
        <p:txBody>
          <a:bodyPr/>
          <a:lstStyle/>
          <a:p>
            <a:fld id="{146E93AE-EF67-4755-82A8-9F7181456A0B}" type="slidenum">
              <a:rPr lang="en-US" smtClean="0"/>
              <a:t>14</a:t>
            </a:fld>
            <a:endParaRPr lang="en-US"/>
          </a:p>
        </p:txBody>
      </p:sp>
    </p:spTree>
    <p:extLst>
      <p:ext uri="{BB962C8B-B14F-4D97-AF65-F5344CB8AC3E}">
        <p14:creationId xmlns:p14="http://schemas.microsoft.com/office/powerpoint/2010/main" val="4027181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rPr>
              <a:t>Update </a:t>
            </a:r>
            <a:r>
              <a:rPr lang="en-US" i="1" dirty="0" err="1">
                <a:effectLst/>
              </a:rPr>
              <a:t>anomaly</a:t>
            </a:r>
            <a:r>
              <a:rPr lang="en-US" dirty="0" err="1"/>
              <a:t>If</a:t>
            </a:r>
            <a:r>
              <a:rPr lang="en-US" dirty="0"/>
              <a:t> we need to update an artist’s name, we’ll need to update multiple rows. Same with genre. This could result in errors. If we update some rows, but not others, we’ll end up with inaccurate data. This is known as an update anomaly</a:t>
            </a:r>
          </a:p>
        </p:txBody>
      </p:sp>
      <p:sp>
        <p:nvSpPr>
          <p:cNvPr id="4" name="Slide Number Placeholder 3"/>
          <p:cNvSpPr>
            <a:spLocks noGrp="1"/>
          </p:cNvSpPr>
          <p:nvPr>
            <p:ph type="sldNum" sz="quarter" idx="5"/>
          </p:nvPr>
        </p:nvSpPr>
        <p:spPr/>
        <p:txBody>
          <a:bodyPr/>
          <a:lstStyle/>
          <a:p>
            <a:fld id="{146E93AE-EF67-4755-82A8-9F7181456A0B}" type="slidenum">
              <a:rPr lang="en-US" smtClean="0"/>
              <a:t>15</a:t>
            </a:fld>
            <a:endParaRPr lang="en-US"/>
          </a:p>
        </p:txBody>
      </p:sp>
    </p:spTree>
    <p:extLst>
      <p:ext uri="{BB962C8B-B14F-4D97-AF65-F5344CB8AC3E}">
        <p14:creationId xmlns:p14="http://schemas.microsoft.com/office/powerpoint/2010/main" val="273600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19</a:t>
            </a:fld>
            <a:endParaRPr lang="en-US"/>
          </a:p>
        </p:txBody>
      </p:sp>
    </p:spTree>
    <p:extLst>
      <p:ext uri="{BB962C8B-B14F-4D97-AF65-F5344CB8AC3E}">
        <p14:creationId xmlns:p14="http://schemas.microsoft.com/office/powerpoint/2010/main" val="115205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https://www.ques10.com/p/17052/explain-</a:t>
            </a:r>
            <a:r>
              <a:rPr lang="en-US" dirty="0" err="1"/>
              <a:t>bcnf</a:t>
            </a:r>
            <a:r>
              <a:rPr lang="en-US" dirty="0"/>
              <a:t>-with-example/</a:t>
            </a:r>
          </a:p>
          <a:p>
            <a:r>
              <a:rPr lang="en-US" dirty="0"/>
              <a:t>https://</a:t>
            </a:r>
            <a:r>
              <a:rPr lang="en-US" dirty="0" err="1"/>
              <a:t>hackr.io</a:t>
            </a:r>
            <a:r>
              <a:rPr lang="en-US" dirty="0"/>
              <a:t>/blog/</a:t>
            </a:r>
            <a:r>
              <a:rPr lang="en-US" dirty="0" err="1"/>
              <a:t>dbms</a:t>
            </a:r>
            <a:r>
              <a:rPr lang="en-US" dirty="0"/>
              <a:t>-normalization</a:t>
            </a:r>
          </a:p>
          <a:p>
            <a:r>
              <a:rPr lang="en-US" dirty="0"/>
              <a:t>https://</a:t>
            </a:r>
            <a:r>
              <a:rPr lang="en-US" dirty="0" err="1"/>
              <a:t>www.studytonight.com</a:t>
            </a:r>
            <a:r>
              <a:rPr lang="en-US" dirty="0"/>
              <a:t>/</a:t>
            </a:r>
            <a:r>
              <a:rPr lang="en-US" dirty="0" err="1"/>
              <a:t>dbms</a:t>
            </a:r>
            <a:r>
              <a:rPr lang="en-US" dirty="0"/>
              <a:t>/</a:t>
            </a:r>
            <a:r>
              <a:rPr lang="en-US" dirty="0" err="1"/>
              <a:t>boyce</a:t>
            </a:r>
            <a:r>
              <a:rPr lang="en-US" dirty="0"/>
              <a:t>-</a:t>
            </a:r>
            <a:r>
              <a:rPr lang="en-US" dirty="0" err="1"/>
              <a:t>codd</a:t>
            </a:r>
            <a:r>
              <a:rPr lang="en-US" dirty="0"/>
              <a:t>-normal-</a:t>
            </a:r>
            <a:r>
              <a:rPr lang="en-US" dirty="0" err="1"/>
              <a:t>form.php</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22</a:t>
            </a:fld>
            <a:endParaRPr lang="en-US"/>
          </a:p>
        </p:txBody>
      </p:sp>
    </p:spTree>
    <p:extLst>
      <p:ext uri="{BB962C8B-B14F-4D97-AF65-F5344CB8AC3E}">
        <p14:creationId xmlns:p14="http://schemas.microsoft.com/office/powerpoint/2010/main" val="106157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2996-FA3E-4022-BED3-0059D3788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B7650-422B-4835-B58A-3E1B039E5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3E049-A43B-40B0-80CB-B66AD0D55D80}"/>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5" name="Footer Placeholder 4">
            <a:extLst>
              <a:ext uri="{FF2B5EF4-FFF2-40B4-BE49-F238E27FC236}">
                <a16:creationId xmlns:a16="http://schemas.microsoft.com/office/drawing/2014/main" id="{F7664AE9-DF31-471D-B27E-977B3A0EF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C9BD7-41F9-4968-AEEB-E894DF1C9522}"/>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99744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C475-FB0C-41CA-B184-102CCBCAE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DE197-6610-45F9-A418-80203CDCEC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B7729-2F07-4B1F-8565-E91172A98C19}"/>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5" name="Footer Placeholder 4">
            <a:extLst>
              <a:ext uri="{FF2B5EF4-FFF2-40B4-BE49-F238E27FC236}">
                <a16:creationId xmlns:a16="http://schemas.microsoft.com/office/drawing/2014/main" id="{B726364D-7A78-4573-AA89-BD37FCFC2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6F70C-6116-4D19-A2E0-61CC4F7F9B07}"/>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1750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A350A-CA20-4FA5-BD2A-CB9C1A110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404041-F363-4AE2-BB83-7A253DCA15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EE9D8-BF82-4E46-9BD8-1E9278C45175}"/>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5" name="Footer Placeholder 4">
            <a:extLst>
              <a:ext uri="{FF2B5EF4-FFF2-40B4-BE49-F238E27FC236}">
                <a16:creationId xmlns:a16="http://schemas.microsoft.com/office/drawing/2014/main" id="{CF8BC82F-EB67-472B-9FD2-9583CA6F1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A6ED0-FC82-4982-8E10-396F2C6F78CF}"/>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70071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5F38-7BF7-4400-A227-1A0813B44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A6C91-17F0-402A-88E2-DE0D76723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A46EA-AAD8-4E15-9866-F0C470552FA6}"/>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5" name="Footer Placeholder 4">
            <a:extLst>
              <a:ext uri="{FF2B5EF4-FFF2-40B4-BE49-F238E27FC236}">
                <a16:creationId xmlns:a16="http://schemas.microsoft.com/office/drawing/2014/main" id="{3159F6D7-74D9-4178-B34D-2BD7344FD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C8609-2705-42B2-87EA-3775FD395F94}"/>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08569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87C8-DB69-454F-8D15-95EF39CCC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BE1E36-9F3A-4EDD-904C-D1A0BED15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B58B4-6F11-48EA-B997-44ACBE024D52}"/>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5" name="Footer Placeholder 4">
            <a:extLst>
              <a:ext uri="{FF2B5EF4-FFF2-40B4-BE49-F238E27FC236}">
                <a16:creationId xmlns:a16="http://schemas.microsoft.com/office/drawing/2014/main" id="{20551CE5-C98D-445E-B768-06E04B969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DE5D2-41E1-4532-BDE3-644805B5948E}"/>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289689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71AB-8E8E-4C97-8592-B0A262960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9048D-129B-4DD6-8781-1A7FDAB19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D9034-3A0C-4723-80C9-747375238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ED11BE-7340-4775-9B90-54B078B5B8B2}"/>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6" name="Footer Placeholder 5">
            <a:extLst>
              <a:ext uri="{FF2B5EF4-FFF2-40B4-BE49-F238E27FC236}">
                <a16:creationId xmlns:a16="http://schemas.microsoft.com/office/drawing/2014/main" id="{3CF0EEE9-1455-4F56-95F1-647919F05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83F92-08B0-4034-A8E2-D509CF36568B}"/>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48859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9DE9-A1DD-4ABC-B84E-A42BF23C93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5A2234-6350-46DA-9CCC-CD5BD2947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BA766-5E1A-41D0-BEC0-95619ACB4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2492CD-8E16-4B70-AE95-9D619D8FA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5CBFA-6BDA-4A92-B060-18A4C3D41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E6B95-9B8A-4045-9B15-272D8A173C1C}"/>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8" name="Footer Placeholder 7">
            <a:extLst>
              <a:ext uri="{FF2B5EF4-FFF2-40B4-BE49-F238E27FC236}">
                <a16:creationId xmlns:a16="http://schemas.microsoft.com/office/drawing/2014/main" id="{45A17A86-0FC7-4C64-BC18-F53ACAB19D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84413-32F0-4664-B5BD-B8ACE0BB1AE9}"/>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29019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317F-393D-4274-8233-44C2E762A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9CCDE-BAD3-4EA8-8DED-E2C68C35B8EB}"/>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4" name="Footer Placeholder 3">
            <a:extLst>
              <a:ext uri="{FF2B5EF4-FFF2-40B4-BE49-F238E27FC236}">
                <a16:creationId xmlns:a16="http://schemas.microsoft.com/office/drawing/2014/main" id="{49B9DB45-9A25-41AC-8514-2F11D6C98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565B7-AC8F-4C52-9FE1-FE9A8CB46995}"/>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08079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CD385-C473-4C93-9237-803A46379E60}"/>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3" name="Footer Placeholder 2">
            <a:extLst>
              <a:ext uri="{FF2B5EF4-FFF2-40B4-BE49-F238E27FC236}">
                <a16:creationId xmlns:a16="http://schemas.microsoft.com/office/drawing/2014/main" id="{FFF04DBC-3198-48C2-8676-EB0285A0B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8BC956-1EF9-432F-B8A1-D2E4856EE001}"/>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124691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4243-7080-4F72-8B71-BF80C20AD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D2DC7-05F8-4FEA-93C9-4A61FD352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D41A3-CF00-4D44-8D6E-DC55B0536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91EBB-7B20-4579-AA12-A1AE28A22FF9}"/>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6" name="Footer Placeholder 5">
            <a:extLst>
              <a:ext uri="{FF2B5EF4-FFF2-40B4-BE49-F238E27FC236}">
                <a16:creationId xmlns:a16="http://schemas.microsoft.com/office/drawing/2014/main" id="{98D0FBCF-997C-4DCF-AC0E-1141198F2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D96C2-308F-45DD-A3F4-B7D67491EA2C}"/>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79775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E029-43EE-4B36-A036-5D969BC94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BD05E-E13F-4EBC-9343-345D2A0F3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BC2F19-1D27-40EE-AC27-A8CF2DB6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FBB01-4BAB-4105-8EA7-098FDF0AD203}"/>
              </a:ext>
            </a:extLst>
          </p:cNvPr>
          <p:cNvSpPr>
            <a:spLocks noGrp="1"/>
          </p:cNvSpPr>
          <p:nvPr>
            <p:ph type="dt" sz="half" idx="10"/>
          </p:nvPr>
        </p:nvSpPr>
        <p:spPr/>
        <p:txBody>
          <a:bodyPr/>
          <a:lstStyle/>
          <a:p>
            <a:fld id="{A7F732D6-0AC9-40C9-B693-E47D6C460C8B}" type="datetimeFigureOut">
              <a:rPr lang="en-US" smtClean="0"/>
              <a:t>12/21/23</a:t>
            </a:fld>
            <a:endParaRPr lang="en-US"/>
          </a:p>
        </p:txBody>
      </p:sp>
      <p:sp>
        <p:nvSpPr>
          <p:cNvPr id="6" name="Footer Placeholder 5">
            <a:extLst>
              <a:ext uri="{FF2B5EF4-FFF2-40B4-BE49-F238E27FC236}">
                <a16:creationId xmlns:a16="http://schemas.microsoft.com/office/drawing/2014/main" id="{09A3C26D-7B67-44C6-8130-9EBB3A92A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6EAA4-8D0F-48EF-A49F-CB95036D7915}"/>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417332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3A2E39-D659-4955-8DB7-6357308D2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A054D-1DB1-48E8-9A55-9F7B79B8D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0470E-7211-4824-9E5E-52D31721B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732D6-0AC9-40C9-B693-E47D6C460C8B}" type="datetimeFigureOut">
              <a:rPr lang="en-US" smtClean="0"/>
              <a:t>12/21/23</a:t>
            </a:fld>
            <a:endParaRPr lang="en-US"/>
          </a:p>
        </p:txBody>
      </p:sp>
      <p:sp>
        <p:nvSpPr>
          <p:cNvPr id="5" name="Footer Placeholder 4">
            <a:extLst>
              <a:ext uri="{FF2B5EF4-FFF2-40B4-BE49-F238E27FC236}">
                <a16:creationId xmlns:a16="http://schemas.microsoft.com/office/drawing/2014/main" id="{8B454698-23BA-4EBD-8BE9-CF053E7FD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FA4F44-F627-4D2C-A51D-4DE191A78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8E044-401C-4A68-923F-0155975A4C4C}" type="slidenum">
              <a:rPr lang="en-US" smtClean="0"/>
              <a:t>‹#›</a:t>
            </a:fld>
            <a:endParaRPr lang="en-US"/>
          </a:p>
        </p:txBody>
      </p:sp>
    </p:spTree>
    <p:extLst>
      <p:ext uri="{BB962C8B-B14F-4D97-AF65-F5344CB8AC3E}">
        <p14:creationId xmlns:p14="http://schemas.microsoft.com/office/powerpoint/2010/main" val="4791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dbms-first-normal-form" TargetMode="External"/><Relationship Id="rId7" Type="http://schemas.openxmlformats.org/officeDocument/2006/relationships/hyperlink" Target="https://www.javatpoint.com/dbms-fifth-normal-for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javatpoint.com/dbms-forth-normal-form" TargetMode="External"/><Relationship Id="rId5" Type="http://schemas.openxmlformats.org/officeDocument/2006/relationships/hyperlink" Target="https://www.javatpoint.com/dbms-third-normal-form" TargetMode="External"/><Relationship Id="rId4" Type="http://schemas.openxmlformats.org/officeDocument/2006/relationships/hyperlink" Target="https://www.javatpoint.com/dbms-second-normal-for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C017-2E5C-490F-B32E-6841E14DAC11}"/>
              </a:ext>
            </a:extLst>
          </p:cNvPr>
          <p:cNvSpPr>
            <a:spLocks noGrp="1"/>
          </p:cNvSpPr>
          <p:nvPr>
            <p:ph type="ctrTitle"/>
          </p:nvPr>
        </p:nvSpPr>
        <p:spPr/>
        <p:txBody>
          <a:bodyPr/>
          <a:lstStyle/>
          <a:p>
            <a:r>
              <a:rPr lang="en-US" dirty="0"/>
              <a:t>Normalization</a:t>
            </a:r>
          </a:p>
        </p:txBody>
      </p:sp>
      <p:sp>
        <p:nvSpPr>
          <p:cNvPr id="5" name="Subtitle 4">
            <a:extLst>
              <a:ext uri="{FF2B5EF4-FFF2-40B4-BE49-F238E27FC236}">
                <a16:creationId xmlns:a16="http://schemas.microsoft.com/office/drawing/2014/main" id="{7B6820C1-F780-45BC-AEDA-5AE59076C18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89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Durability</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a:bodyPr>
          <a:lstStyle/>
          <a:p>
            <a:r>
              <a:rPr lang="en-US" dirty="0"/>
              <a:t>Once the transaction are completed, the updates are written to the disk</a:t>
            </a:r>
          </a:p>
          <a:p>
            <a:r>
              <a:rPr lang="en-US" dirty="0"/>
              <a:t>They should persist even if there is a system failure</a:t>
            </a:r>
          </a:p>
          <a:p>
            <a:r>
              <a:rPr lang="en-US" dirty="0"/>
              <a:t>The updates are permanent and are stored in non volatile memory</a:t>
            </a:r>
          </a:p>
        </p:txBody>
      </p:sp>
    </p:spTree>
    <p:extLst>
      <p:ext uri="{BB962C8B-B14F-4D97-AF65-F5344CB8AC3E}">
        <p14:creationId xmlns:p14="http://schemas.microsoft.com/office/powerpoint/2010/main" val="319889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Normalization</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p:txBody>
          <a:bodyPr>
            <a:normAutofit/>
          </a:bodyPr>
          <a:lstStyle/>
          <a:p>
            <a:r>
              <a:rPr lang="en-US" dirty="0"/>
              <a:t>Process of organizing data in database</a:t>
            </a:r>
          </a:p>
          <a:p>
            <a:r>
              <a:rPr lang="en-US" dirty="0"/>
              <a:t>Helps in minimizing redundancy</a:t>
            </a:r>
          </a:p>
          <a:p>
            <a:r>
              <a:rPr lang="en-US" dirty="0"/>
              <a:t>Divides larger table into smaller tables</a:t>
            </a:r>
          </a:p>
          <a:p>
            <a:r>
              <a:rPr lang="en-US" dirty="0"/>
              <a:t>Links them using relationships</a:t>
            </a:r>
          </a:p>
          <a:p>
            <a:r>
              <a:rPr lang="en-US" dirty="0"/>
              <a:t> Improves data integrity.</a:t>
            </a:r>
          </a:p>
          <a:p>
            <a:endParaRPr lang="en-US" dirty="0"/>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3151792103"/>
              </p:ext>
            </p:extLst>
          </p:nvPr>
        </p:nvGraphicFramePr>
        <p:xfrm>
          <a:off x="6271953" y="2263779"/>
          <a:ext cx="5181600" cy="2144994"/>
        </p:xfrm>
        <a:graphic>
          <a:graphicData uri="http://schemas.openxmlformats.org/drawingml/2006/table">
            <a:tbl>
              <a:tblPr/>
              <a:tblGrid>
                <a:gridCol w="2590800">
                  <a:extLst>
                    <a:ext uri="{9D8B030D-6E8A-4147-A177-3AD203B41FA5}">
                      <a16:colId xmlns:a16="http://schemas.microsoft.com/office/drawing/2014/main" val="1142349150"/>
                    </a:ext>
                  </a:extLst>
                </a:gridCol>
                <a:gridCol w="2590800">
                  <a:extLst>
                    <a:ext uri="{9D8B030D-6E8A-4147-A177-3AD203B41FA5}">
                      <a16:colId xmlns:a16="http://schemas.microsoft.com/office/drawing/2014/main" val="500600320"/>
                    </a:ext>
                  </a:extLst>
                </a:gridCol>
              </a:tblGrid>
              <a:tr h="222430">
                <a:tc>
                  <a:txBody>
                    <a:bodyPr/>
                    <a:lstStyle/>
                    <a:p>
                      <a:pPr algn="l" fontAlgn="t"/>
                      <a:r>
                        <a:rPr lang="en-US" sz="800">
                          <a:solidFill>
                            <a:srgbClr val="000000"/>
                          </a:solidFill>
                          <a:effectLst/>
                          <a:latin typeface="times new roman" panose="02020603050405020304" pitchFamily="18" charset="0"/>
                        </a:rPr>
                        <a:t>Normal Form</a:t>
                      </a:r>
                    </a:p>
                  </a:txBody>
                  <a:tcPr marL="50552" marR="50552" marT="50552" marB="50552">
                    <a:lnL w="9525" cap="flat" cmpd="sng" algn="ctr">
                      <a:solidFill>
                        <a:srgbClr val="0074F4"/>
                      </a:solidFill>
                      <a:prstDash val="solid"/>
                      <a:round/>
                      <a:headEnd type="none" w="med" len="med"/>
                      <a:tailEnd type="none" w="med" len="med"/>
                    </a:lnL>
                    <a:lnR w="9525" cap="flat" cmpd="sng" algn="ctr">
                      <a:solidFill>
                        <a:srgbClr val="0074F4"/>
                      </a:solidFill>
                      <a:prstDash val="solid"/>
                      <a:round/>
                      <a:headEnd type="none" w="med" len="med"/>
                      <a:tailEnd type="none" w="med" len="med"/>
                    </a:lnR>
                    <a:lnT w="9525" cap="flat" cmpd="sng" algn="ctr">
                      <a:solidFill>
                        <a:srgbClr val="0074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a:solidFill>
                            <a:srgbClr val="000000"/>
                          </a:solidFill>
                          <a:effectLst/>
                          <a:latin typeface="times new roman" panose="02020603050405020304" pitchFamily="18" charset="0"/>
                        </a:rPr>
                        <a:t>Description</a:t>
                      </a:r>
                    </a:p>
                  </a:txBody>
                  <a:tcPr marL="50552" marR="50552" marT="50552" marB="50552">
                    <a:lnL w="9525" cap="flat" cmpd="sng" algn="ctr">
                      <a:solidFill>
                        <a:srgbClr val="0074F4"/>
                      </a:solidFill>
                      <a:prstDash val="solid"/>
                      <a:round/>
                      <a:headEnd type="none" w="med" len="med"/>
                      <a:tailEnd type="none" w="med" len="med"/>
                    </a:lnL>
                    <a:lnR w="9525" cap="flat" cmpd="sng" algn="ctr">
                      <a:solidFill>
                        <a:srgbClr val="0074F4"/>
                      </a:solidFill>
                      <a:prstDash val="solid"/>
                      <a:round/>
                      <a:headEnd type="none" w="med" len="med"/>
                      <a:tailEnd type="none" w="med" len="med"/>
                    </a:lnR>
                    <a:lnT w="9525" cap="flat" cmpd="sng" algn="ctr">
                      <a:solidFill>
                        <a:srgbClr val="0074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77246733"/>
                  </a:ext>
                </a:extLst>
              </a:tr>
              <a:tr h="188728">
                <a:tc>
                  <a:txBody>
                    <a:bodyPr/>
                    <a:lstStyle/>
                    <a:p>
                      <a:pPr algn="l" fontAlgn="t"/>
                      <a:r>
                        <a:rPr lang="en-US" sz="800" u="none" strike="noStrike">
                          <a:solidFill>
                            <a:srgbClr val="008000"/>
                          </a:solidFill>
                          <a:effectLst/>
                          <a:latin typeface="verdana" panose="020B0604030504040204" pitchFamily="34" charset="0"/>
                          <a:hlinkClick r:id="rId3"/>
                        </a:rPr>
                        <a:t>1NF</a:t>
                      </a:r>
                      <a:endParaRPr lang="en-US" sz="800">
                        <a:solidFill>
                          <a:srgbClr val="000000"/>
                        </a:solidFill>
                        <a:effectLst/>
                        <a:latin typeface="verdana" panose="020B0604030504040204" pitchFamily="34" charset="0"/>
                      </a:endParaRP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a:solidFill>
                            <a:srgbClr val="000000"/>
                          </a:solidFill>
                          <a:effectLst/>
                          <a:latin typeface="verdana" panose="020B0604030504040204" pitchFamily="34" charset="0"/>
                        </a:rPr>
                        <a:t>A relation is in 1NF if it contains an atomic value.</a:t>
                      </a: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76063016"/>
                  </a:ext>
                </a:extLst>
              </a:tr>
              <a:tr h="431379">
                <a:tc>
                  <a:txBody>
                    <a:bodyPr/>
                    <a:lstStyle/>
                    <a:p>
                      <a:pPr algn="l" fontAlgn="t"/>
                      <a:r>
                        <a:rPr lang="en-US" sz="800" u="none" strike="noStrike">
                          <a:solidFill>
                            <a:srgbClr val="008000"/>
                          </a:solidFill>
                          <a:effectLst/>
                          <a:latin typeface="verdana" panose="020B0604030504040204" pitchFamily="34" charset="0"/>
                          <a:hlinkClick r:id="rId4"/>
                        </a:rPr>
                        <a:t>2NF</a:t>
                      </a:r>
                      <a:endParaRPr lang="en-US" sz="800">
                        <a:solidFill>
                          <a:srgbClr val="000000"/>
                        </a:solidFill>
                        <a:effectLst/>
                        <a:latin typeface="verdana" panose="020B0604030504040204" pitchFamily="34" charset="0"/>
                      </a:endParaRP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800">
                          <a:solidFill>
                            <a:srgbClr val="000000"/>
                          </a:solidFill>
                          <a:effectLst/>
                          <a:latin typeface="verdana" panose="020B0604030504040204" pitchFamily="34" charset="0"/>
                        </a:rPr>
                        <a:t>A relation will be in 2NF if it is in 1NF and all non-key attributes are fully functional dependent on the primary key.</a:t>
                      </a: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14000316"/>
                  </a:ext>
                </a:extLst>
              </a:tr>
              <a:tr h="310053">
                <a:tc>
                  <a:txBody>
                    <a:bodyPr/>
                    <a:lstStyle/>
                    <a:p>
                      <a:pPr algn="l" fontAlgn="t"/>
                      <a:r>
                        <a:rPr lang="en-US" sz="800" u="none" strike="noStrike">
                          <a:solidFill>
                            <a:srgbClr val="008000"/>
                          </a:solidFill>
                          <a:effectLst/>
                          <a:latin typeface="verdana" panose="020B0604030504040204" pitchFamily="34" charset="0"/>
                          <a:hlinkClick r:id="rId5"/>
                        </a:rPr>
                        <a:t>3NF</a:t>
                      </a:r>
                      <a:endParaRPr lang="en-US" sz="800">
                        <a:solidFill>
                          <a:srgbClr val="000000"/>
                        </a:solidFill>
                        <a:effectLst/>
                        <a:latin typeface="verdana" panose="020B0604030504040204" pitchFamily="34" charset="0"/>
                      </a:endParaRP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a:solidFill>
                            <a:srgbClr val="000000"/>
                          </a:solidFill>
                          <a:effectLst/>
                          <a:latin typeface="verdana" panose="020B0604030504040204" pitchFamily="34" charset="0"/>
                        </a:rPr>
                        <a:t>A relation will be in 3NF if it is in 2NF and no transition dependency exists.</a:t>
                      </a: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59216250"/>
                  </a:ext>
                </a:extLst>
              </a:tr>
              <a:tr h="431379">
                <a:tc>
                  <a:txBody>
                    <a:bodyPr/>
                    <a:lstStyle/>
                    <a:p>
                      <a:pPr algn="l" fontAlgn="t"/>
                      <a:r>
                        <a:rPr lang="en-US" sz="800" u="none" strike="noStrike">
                          <a:solidFill>
                            <a:srgbClr val="008000"/>
                          </a:solidFill>
                          <a:effectLst/>
                          <a:latin typeface="verdana" panose="020B0604030504040204" pitchFamily="34" charset="0"/>
                          <a:hlinkClick r:id="rId6"/>
                        </a:rPr>
                        <a:t>4NF</a:t>
                      </a:r>
                      <a:endParaRPr lang="en-US" sz="800">
                        <a:solidFill>
                          <a:srgbClr val="000000"/>
                        </a:solidFill>
                        <a:effectLst/>
                        <a:latin typeface="verdana" panose="020B0604030504040204" pitchFamily="34" charset="0"/>
                      </a:endParaRP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800">
                          <a:solidFill>
                            <a:srgbClr val="000000"/>
                          </a:solidFill>
                          <a:effectLst/>
                          <a:latin typeface="verdana" panose="020B0604030504040204" pitchFamily="34" charset="0"/>
                        </a:rPr>
                        <a:t>A relation will be in 4NF if it is in Boyce Codd normal form and has no multi-valued dependency.</a:t>
                      </a: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71515489"/>
                  </a:ext>
                </a:extLst>
              </a:tr>
              <a:tr h="431379">
                <a:tc>
                  <a:txBody>
                    <a:bodyPr/>
                    <a:lstStyle/>
                    <a:p>
                      <a:pPr algn="l" fontAlgn="t"/>
                      <a:r>
                        <a:rPr lang="en-US" sz="800" u="none" strike="noStrike">
                          <a:solidFill>
                            <a:srgbClr val="008000"/>
                          </a:solidFill>
                          <a:effectLst/>
                          <a:latin typeface="verdana" panose="020B0604030504040204" pitchFamily="34" charset="0"/>
                          <a:hlinkClick r:id="rId7"/>
                        </a:rPr>
                        <a:t>5NF</a:t>
                      </a:r>
                      <a:endParaRPr lang="en-US" sz="800">
                        <a:solidFill>
                          <a:srgbClr val="000000"/>
                        </a:solidFill>
                        <a:effectLst/>
                        <a:latin typeface="verdana" panose="020B0604030504040204" pitchFamily="34" charset="0"/>
                      </a:endParaRP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dirty="0">
                          <a:solidFill>
                            <a:srgbClr val="000000"/>
                          </a:solidFill>
                          <a:effectLst/>
                          <a:latin typeface="verdana" panose="020B0604030504040204" pitchFamily="34" charset="0"/>
                        </a:rPr>
                        <a:t>A relation is in 5NF if it is in 4NF and not contains any join dependency and joining should be lossless.</a:t>
                      </a:r>
                    </a:p>
                  </a:txBody>
                  <a:tcPr marL="33701" marR="33701" marT="33701" marB="337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7871412"/>
                  </a:ext>
                </a:extLst>
              </a:tr>
            </a:tbl>
          </a:graphicData>
        </a:graphic>
      </p:graphicFrame>
      <p:sp>
        <p:nvSpPr>
          <p:cNvPr id="14" name="Rectangle 3"/>
          <p:cNvSpPr>
            <a:spLocks noChangeArrowheads="1"/>
          </p:cNvSpPr>
          <p:nvPr/>
        </p:nvSpPr>
        <p:spPr bwMode="auto">
          <a:xfrm>
            <a:off x="99753" y="-665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239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Benefits of Normalization</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199" y="1483744"/>
            <a:ext cx="10652185" cy="5124090"/>
          </a:xfrm>
        </p:spPr>
        <p:txBody>
          <a:bodyPr>
            <a:normAutofit fontScale="92500" lnSpcReduction="10000"/>
          </a:bodyPr>
          <a:lstStyle/>
          <a:p>
            <a:r>
              <a:rPr lang="en-US" dirty="0"/>
              <a:t>Minimizes data redundancy (duplicate data).</a:t>
            </a:r>
          </a:p>
          <a:p>
            <a:r>
              <a:rPr lang="en-US" dirty="0"/>
              <a:t>Minimizes null values.</a:t>
            </a:r>
          </a:p>
          <a:p>
            <a:r>
              <a:rPr lang="en-US" dirty="0"/>
              <a:t>Results in a more compact database (due to less data redundancy/null values).</a:t>
            </a:r>
          </a:p>
          <a:p>
            <a:r>
              <a:rPr lang="en-US" dirty="0"/>
              <a:t>Minimizes/avoids data modification issues.</a:t>
            </a:r>
          </a:p>
          <a:p>
            <a:r>
              <a:rPr lang="en-US" dirty="0"/>
              <a:t>Simplifies queries.</a:t>
            </a:r>
          </a:p>
          <a:p>
            <a:r>
              <a:rPr lang="en-US" dirty="0"/>
              <a:t>The database structure is cleaner and easier to understand. You can learn a lot about a relational database just by looking at its schema.</a:t>
            </a:r>
          </a:p>
          <a:p>
            <a:r>
              <a:rPr lang="en-US" dirty="0"/>
              <a:t>You can extend the database without necessarily impacting the existing data.</a:t>
            </a:r>
          </a:p>
          <a:p>
            <a:r>
              <a:rPr lang="en-US" dirty="0"/>
              <a:t>Searching, sorting, and creating indexes can be faster, since tables are narrower, and more rows fit on a data page.</a:t>
            </a:r>
          </a:p>
        </p:txBody>
      </p:sp>
      <p:sp>
        <p:nvSpPr>
          <p:cNvPr id="14" name="Rectangle 3"/>
          <p:cNvSpPr>
            <a:spLocks noChangeArrowheads="1"/>
          </p:cNvSpPr>
          <p:nvPr/>
        </p:nvSpPr>
        <p:spPr bwMode="auto">
          <a:xfrm>
            <a:off x="99753" y="-665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74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Example</a:t>
            </a:r>
          </a:p>
        </p:txBody>
      </p:sp>
      <p:sp>
        <p:nvSpPr>
          <p:cNvPr id="14" name="Rectangle 3"/>
          <p:cNvSpPr>
            <a:spLocks noChangeArrowheads="1"/>
          </p:cNvSpPr>
          <p:nvPr/>
        </p:nvSpPr>
        <p:spPr bwMode="auto">
          <a:xfrm>
            <a:off x="99753" y="-665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0C0B4FB-90B9-D44C-AA9A-A5AC4AE4C89F}"/>
              </a:ext>
            </a:extLst>
          </p:cNvPr>
          <p:cNvPicPr>
            <a:picLocks noChangeAspect="1"/>
          </p:cNvPicPr>
          <p:nvPr/>
        </p:nvPicPr>
        <p:blipFill>
          <a:blip r:embed="rId3"/>
          <a:stretch>
            <a:fillRect/>
          </a:stretch>
        </p:blipFill>
        <p:spPr>
          <a:xfrm>
            <a:off x="472176" y="2245100"/>
            <a:ext cx="4093484" cy="2346474"/>
          </a:xfrm>
          <a:prstGeom prst="rect">
            <a:avLst/>
          </a:prstGeom>
        </p:spPr>
      </p:pic>
      <p:pic>
        <p:nvPicPr>
          <p:cNvPr id="9" name="Picture 8">
            <a:extLst>
              <a:ext uri="{FF2B5EF4-FFF2-40B4-BE49-F238E27FC236}">
                <a16:creationId xmlns:a16="http://schemas.microsoft.com/office/drawing/2014/main" id="{32FBB76E-BFE4-0C48-AEB7-DFBF089C3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1643" y="2245100"/>
            <a:ext cx="6536546" cy="4013084"/>
          </a:xfrm>
          <a:prstGeom prst="rect">
            <a:avLst/>
          </a:prstGeom>
        </p:spPr>
      </p:pic>
      <p:sp>
        <p:nvSpPr>
          <p:cNvPr id="10" name="TextBox 9">
            <a:extLst>
              <a:ext uri="{FF2B5EF4-FFF2-40B4-BE49-F238E27FC236}">
                <a16:creationId xmlns:a16="http://schemas.microsoft.com/office/drawing/2014/main" id="{532C8A74-E885-2C47-959B-6A6954364219}"/>
              </a:ext>
            </a:extLst>
          </p:cNvPr>
          <p:cNvSpPr txBox="1"/>
          <p:nvPr/>
        </p:nvSpPr>
        <p:spPr>
          <a:xfrm>
            <a:off x="1690778" y="1392921"/>
            <a:ext cx="1853328" cy="523220"/>
          </a:xfrm>
          <a:prstGeom prst="rect">
            <a:avLst/>
          </a:prstGeom>
          <a:noFill/>
        </p:spPr>
        <p:txBody>
          <a:bodyPr wrap="none" rtlCol="0">
            <a:spAutoFit/>
          </a:bodyPr>
          <a:lstStyle/>
          <a:p>
            <a:r>
              <a:rPr lang="en-US" sz="2800" dirty="0"/>
              <a:t>Normalized</a:t>
            </a:r>
          </a:p>
        </p:txBody>
      </p:sp>
      <p:sp>
        <p:nvSpPr>
          <p:cNvPr id="11" name="TextBox 10">
            <a:extLst>
              <a:ext uri="{FF2B5EF4-FFF2-40B4-BE49-F238E27FC236}">
                <a16:creationId xmlns:a16="http://schemas.microsoft.com/office/drawing/2014/main" id="{625C7DA8-F346-EE4A-B892-925B4B4078EC}"/>
              </a:ext>
            </a:extLst>
          </p:cNvPr>
          <p:cNvSpPr txBox="1"/>
          <p:nvPr/>
        </p:nvSpPr>
        <p:spPr>
          <a:xfrm>
            <a:off x="7349706" y="1427423"/>
            <a:ext cx="2020040" cy="523220"/>
          </a:xfrm>
          <a:prstGeom prst="rect">
            <a:avLst/>
          </a:prstGeom>
          <a:noFill/>
        </p:spPr>
        <p:txBody>
          <a:bodyPr wrap="none" rtlCol="0">
            <a:spAutoFit/>
          </a:bodyPr>
          <a:lstStyle/>
          <a:p>
            <a:r>
              <a:rPr lang="en-US" sz="2800" dirty="0" err="1"/>
              <a:t>Denormalize</a:t>
            </a:r>
            <a:endParaRPr lang="en-US" sz="2800" dirty="0"/>
          </a:p>
        </p:txBody>
      </p:sp>
    </p:spTree>
    <p:extLst>
      <p:ext uri="{BB962C8B-B14F-4D97-AF65-F5344CB8AC3E}">
        <p14:creationId xmlns:p14="http://schemas.microsoft.com/office/powerpoint/2010/main" val="140486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Denormalized </a:t>
            </a:r>
            <a:r>
              <a:rPr lang="en-US" dirty="0" err="1"/>
              <a:t>Anamoly</a:t>
            </a:r>
            <a:endParaRPr lang="en-US" dirty="0"/>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199" y="1483744"/>
            <a:ext cx="10652185" cy="5124090"/>
          </a:xfrm>
        </p:spPr>
        <p:txBody>
          <a:bodyPr>
            <a:normAutofit/>
          </a:bodyPr>
          <a:lstStyle/>
          <a:p>
            <a:r>
              <a:rPr lang="en-US" b="1" dirty="0"/>
              <a:t>Update anomaly </a:t>
            </a:r>
            <a:r>
              <a:rPr lang="en-US" dirty="0"/>
              <a:t>: update an artist’s name, we’ll need to update multiple rows. Same with genre. If we update some rows, but not others, we’ll end up with inaccurate data. This is known as an update anomaly.</a:t>
            </a:r>
          </a:p>
          <a:p>
            <a:r>
              <a:rPr lang="en-US" b="1" dirty="0"/>
              <a:t>Insertion anomaly: </a:t>
            </a:r>
            <a:r>
              <a:rPr lang="en-US" dirty="0"/>
              <a:t>To add an artists, haven’t released any albums yet, need to set other fields to null This is known as an insertion anomaly. </a:t>
            </a:r>
          </a:p>
          <a:p>
            <a:r>
              <a:rPr lang="en-US" b="1" dirty="0"/>
              <a:t>Deletion anomaly: </a:t>
            </a:r>
            <a:r>
              <a:rPr lang="en-US" dirty="0"/>
              <a:t>If we need to delete an album, we can’t do that without also deleting the artist. If an artist only has one album, and we delete that album, we’ll end up deleting the artist from our database. This is known as a deletion anomaly.</a:t>
            </a:r>
            <a:endParaRPr lang="en-US" b="1" dirty="0"/>
          </a:p>
        </p:txBody>
      </p:sp>
      <p:sp>
        <p:nvSpPr>
          <p:cNvPr id="14" name="Rectangle 3"/>
          <p:cNvSpPr>
            <a:spLocks noChangeArrowheads="1"/>
          </p:cNvSpPr>
          <p:nvPr/>
        </p:nvSpPr>
        <p:spPr bwMode="auto">
          <a:xfrm>
            <a:off x="99753" y="-665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124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Normalization Types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199" y="1483744"/>
            <a:ext cx="10652185" cy="5124090"/>
          </a:xfrm>
        </p:spPr>
        <p:txBody>
          <a:bodyPr>
            <a:normAutofit/>
          </a:bodyPr>
          <a:lstStyle/>
          <a:p>
            <a:r>
              <a:rPr lang="en-US" b="1" dirty="0"/>
              <a:t>1NF</a:t>
            </a:r>
          </a:p>
          <a:p>
            <a:r>
              <a:rPr lang="en-US" b="1" dirty="0"/>
              <a:t>2NF</a:t>
            </a:r>
          </a:p>
          <a:p>
            <a:r>
              <a:rPr lang="en-US" b="1" dirty="0"/>
              <a:t>3NF</a:t>
            </a:r>
          </a:p>
          <a:p>
            <a:r>
              <a:rPr lang="en-US" b="1" dirty="0"/>
              <a:t>BCNF</a:t>
            </a:r>
          </a:p>
          <a:p>
            <a:endParaRPr lang="en-US" b="1" dirty="0"/>
          </a:p>
          <a:p>
            <a:endParaRPr lang="en-US" b="1" dirty="0"/>
          </a:p>
        </p:txBody>
      </p:sp>
      <p:sp>
        <p:nvSpPr>
          <p:cNvPr id="14" name="Rectangle 3"/>
          <p:cNvSpPr>
            <a:spLocks noChangeArrowheads="1"/>
          </p:cNvSpPr>
          <p:nvPr/>
        </p:nvSpPr>
        <p:spPr bwMode="auto">
          <a:xfrm>
            <a:off x="99753" y="-665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5EA4812-DB19-234C-82C2-A2926EAC8824}"/>
              </a:ext>
            </a:extLst>
          </p:cNvPr>
          <p:cNvSpPr/>
          <p:nvPr/>
        </p:nvSpPr>
        <p:spPr>
          <a:xfrm>
            <a:off x="2716408" y="4469285"/>
            <a:ext cx="5931047" cy="369332"/>
          </a:xfrm>
          <a:prstGeom prst="rect">
            <a:avLst/>
          </a:prstGeom>
        </p:spPr>
        <p:txBody>
          <a:bodyPr wrap="none">
            <a:spAutoFit/>
          </a:bodyPr>
          <a:lstStyle/>
          <a:p>
            <a:r>
              <a:rPr lang="en-US" dirty="0"/>
              <a:t>https://</a:t>
            </a:r>
            <a:r>
              <a:rPr lang="en-US" dirty="0" err="1"/>
              <a:t>www.studytonight.com</a:t>
            </a:r>
            <a:r>
              <a:rPr lang="en-US" dirty="0"/>
              <a:t>/</a:t>
            </a:r>
            <a:r>
              <a:rPr lang="en-US" dirty="0" err="1"/>
              <a:t>dbms</a:t>
            </a:r>
            <a:r>
              <a:rPr lang="en-US" dirty="0"/>
              <a:t>/third-normal-</a:t>
            </a:r>
            <a:r>
              <a:rPr lang="en-US" dirty="0" err="1"/>
              <a:t>form.php</a:t>
            </a:r>
            <a:endParaRPr lang="en-US" dirty="0"/>
          </a:p>
        </p:txBody>
      </p:sp>
    </p:spTree>
    <p:extLst>
      <p:ext uri="{BB962C8B-B14F-4D97-AF65-F5344CB8AC3E}">
        <p14:creationId xmlns:p14="http://schemas.microsoft.com/office/powerpoint/2010/main" val="332701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First Normal form</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32323"/>
            <a:ext cx="10515600" cy="1385443"/>
          </a:xfrm>
        </p:spPr>
        <p:txBody>
          <a:bodyPr>
            <a:normAutofit fontScale="92500" lnSpcReduction="10000"/>
          </a:bodyPr>
          <a:lstStyle/>
          <a:p>
            <a:r>
              <a:rPr lang="en-US" sz="2000" dirty="0"/>
              <a:t>A relation will be 1NF if it contains an atomic values</a:t>
            </a:r>
          </a:p>
          <a:p>
            <a:r>
              <a:rPr lang="en-US" sz="2000" dirty="0"/>
              <a:t>It states that an attribute of a table cannot hold multiple values. It must hold only single-valued attribute.</a:t>
            </a:r>
          </a:p>
          <a:p>
            <a:r>
              <a:rPr lang="en-US" sz="2000" dirty="0"/>
              <a:t>First normal form disallows the multi-valued attribute, composite attribute, and their combinations.</a:t>
            </a:r>
          </a:p>
        </p:txBody>
      </p:sp>
      <p:pic>
        <p:nvPicPr>
          <p:cNvPr id="5" name="Picture 4"/>
          <p:cNvPicPr>
            <a:picLocks noChangeAspect="1"/>
          </p:cNvPicPr>
          <p:nvPr/>
        </p:nvPicPr>
        <p:blipFill>
          <a:blip r:embed="rId2"/>
          <a:stretch>
            <a:fillRect/>
          </a:stretch>
        </p:blipFill>
        <p:spPr>
          <a:xfrm>
            <a:off x="1055715" y="2917767"/>
            <a:ext cx="10124903" cy="3839516"/>
          </a:xfrm>
          <a:prstGeom prst="rect">
            <a:avLst/>
          </a:prstGeom>
        </p:spPr>
      </p:pic>
    </p:spTree>
    <p:extLst>
      <p:ext uri="{BB962C8B-B14F-4D97-AF65-F5344CB8AC3E}">
        <p14:creationId xmlns:p14="http://schemas.microsoft.com/office/powerpoint/2010/main" val="136787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Second Normal form</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825625"/>
            <a:ext cx="10515600" cy="2349560"/>
          </a:xfrm>
        </p:spPr>
        <p:txBody>
          <a:bodyPr>
            <a:normAutofit fontScale="92500" lnSpcReduction="10000"/>
          </a:bodyPr>
          <a:lstStyle/>
          <a:p>
            <a:r>
              <a:rPr lang="en-US" dirty="0"/>
              <a:t>In the 2NF, relational must be in 1NF.</a:t>
            </a:r>
          </a:p>
          <a:p>
            <a:r>
              <a:rPr lang="en-US" dirty="0"/>
              <a:t>A relation is in 2NF if it has No Partial Dependency, i.e., no non-prime attribute (attributes which are not part of any candidate key) is dependent on any proper subset of any candidate key of the table.</a:t>
            </a:r>
          </a:p>
          <a:p>
            <a:r>
              <a:rPr lang="en-US" dirty="0"/>
              <a:t>Partial Dependency – If the proper subset of candidate key determines non-prime attribute, it is called partial dependency.</a:t>
            </a:r>
          </a:p>
        </p:txBody>
      </p:sp>
    </p:spTree>
    <p:extLst>
      <p:ext uri="{BB962C8B-B14F-4D97-AF65-F5344CB8AC3E}">
        <p14:creationId xmlns:p14="http://schemas.microsoft.com/office/powerpoint/2010/main" val="1445386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Example:</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665673" y="2170953"/>
            <a:ext cx="11083504" cy="4316113"/>
          </a:xfrm>
        </p:spPr>
        <p:txBody>
          <a:bodyPr>
            <a:normAutofit fontScale="92500"/>
          </a:bodyPr>
          <a:lstStyle/>
          <a:p>
            <a:r>
              <a:rPr lang="en-US" dirty="0"/>
              <a:t>COURSE_FEE cannot alone decide the value of COURSE_NO or STUD_NO;</a:t>
            </a:r>
          </a:p>
          <a:p>
            <a:r>
              <a:rPr lang="en-US" dirty="0"/>
              <a:t>COURSE_FEE together with STUD_NO cannot decide the value of COURSE_NO;</a:t>
            </a:r>
          </a:p>
          <a:p>
            <a:r>
              <a:rPr lang="en-US" dirty="0"/>
              <a:t>COURSE_FEE together with COURSE_NO cannot decide the value of STUD_NO;</a:t>
            </a:r>
          </a:p>
          <a:p>
            <a:r>
              <a:rPr lang="en-US" dirty="0"/>
              <a:t>COURSE_FEE would be a non-prime attribute, as it does not belong to the one only candidate key {STUD_NO, COURSE_NO} ;</a:t>
            </a:r>
          </a:p>
          <a:p>
            <a:r>
              <a:rPr lang="en-US" dirty="0"/>
              <a:t>But, COURSE_NO -&gt; COURSE_FEE , i.e., COURSE_FEE is dependent on COURSE_NO, which is a proper subset of the candidate key. </a:t>
            </a:r>
          </a:p>
          <a:p>
            <a:r>
              <a:rPr lang="en-US" dirty="0"/>
              <a:t>Non-prime attribute COURSE_FEE is dependent on a proper subset of the candidate key, which is a partial dependency and so this relation is not in 2NF.</a:t>
            </a:r>
          </a:p>
        </p:txBody>
      </p:sp>
      <p:pic>
        <p:nvPicPr>
          <p:cNvPr id="5" name="Picture 4">
            <a:extLst>
              <a:ext uri="{FF2B5EF4-FFF2-40B4-BE49-F238E27FC236}">
                <a16:creationId xmlns:a16="http://schemas.microsoft.com/office/drawing/2014/main" id="{439F31F6-3792-7446-8445-535E08881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576" y="0"/>
            <a:ext cx="4448424" cy="1946754"/>
          </a:xfrm>
          <a:prstGeom prst="rect">
            <a:avLst/>
          </a:prstGeom>
        </p:spPr>
      </p:pic>
    </p:spTree>
    <p:extLst>
      <p:ext uri="{BB962C8B-B14F-4D97-AF65-F5344CB8AC3E}">
        <p14:creationId xmlns:p14="http://schemas.microsoft.com/office/powerpoint/2010/main" val="192552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2NF Example:</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569343" y="1636110"/>
            <a:ext cx="11041812" cy="2073243"/>
          </a:xfrm>
        </p:spPr>
        <p:txBody>
          <a:bodyPr>
            <a:normAutofit lnSpcReduction="10000"/>
          </a:bodyPr>
          <a:lstStyle/>
          <a:p>
            <a:pPr fontAlgn="base"/>
            <a:r>
              <a:rPr lang="en-US" dirty="0"/>
              <a:t>To convert the above relation to 2NF,we need to split the table into two.</a:t>
            </a:r>
          </a:p>
          <a:p>
            <a:pPr fontAlgn="base"/>
            <a:r>
              <a:rPr lang="en-US" dirty="0"/>
              <a:t>2NF tries to reduce the redundant data getting stored in memory. </a:t>
            </a:r>
          </a:p>
          <a:p>
            <a:pPr fontAlgn="base"/>
            <a:r>
              <a:rPr lang="en-US" dirty="0"/>
              <a:t>For instance, if there are 100 students taking C1 course, we </a:t>
            </a:r>
            <a:r>
              <a:rPr lang="en-US" dirty="0" err="1"/>
              <a:t>dont</a:t>
            </a:r>
            <a:r>
              <a:rPr lang="en-US" dirty="0"/>
              <a:t> need to store its Fee as 1000 for all the 100 records, instead once we can store it in the second table as the course fee for C1 is 1000.</a:t>
            </a:r>
          </a:p>
        </p:txBody>
      </p:sp>
      <p:pic>
        <p:nvPicPr>
          <p:cNvPr id="6" name="Picture 5">
            <a:extLst>
              <a:ext uri="{FF2B5EF4-FFF2-40B4-BE49-F238E27FC236}">
                <a16:creationId xmlns:a16="http://schemas.microsoft.com/office/drawing/2014/main" id="{9052F666-6690-BE4F-A11D-067F9CE5F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885" y="3941553"/>
            <a:ext cx="3632200" cy="2667000"/>
          </a:xfrm>
          <a:prstGeom prst="rect">
            <a:avLst/>
          </a:prstGeom>
        </p:spPr>
      </p:pic>
      <p:pic>
        <p:nvPicPr>
          <p:cNvPr id="8" name="Picture 7">
            <a:extLst>
              <a:ext uri="{FF2B5EF4-FFF2-40B4-BE49-F238E27FC236}">
                <a16:creationId xmlns:a16="http://schemas.microsoft.com/office/drawing/2014/main" id="{24566130-3DAB-0046-9679-3388E19FCA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933" y="3941553"/>
            <a:ext cx="4762500" cy="2514600"/>
          </a:xfrm>
          <a:prstGeom prst="rect">
            <a:avLst/>
          </a:prstGeom>
        </p:spPr>
      </p:pic>
    </p:spTree>
    <p:extLst>
      <p:ext uri="{BB962C8B-B14F-4D97-AF65-F5344CB8AC3E}">
        <p14:creationId xmlns:p14="http://schemas.microsoft.com/office/powerpoint/2010/main" val="240965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Data Integrity</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200" y="1825625"/>
            <a:ext cx="9988826" cy="4351338"/>
          </a:xfrm>
        </p:spPr>
        <p:txBody>
          <a:bodyPr>
            <a:normAutofit/>
          </a:bodyPr>
          <a:lstStyle/>
          <a:p>
            <a:r>
              <a:rPr lang="en-US" dirty="0"/>
              <a:t>Refers to the accuracy and consistency of data</a:t>
            </a:r>
          </a:p>
          <a:p>
            <a:r>
              <a:rPr lang="en-US" dirty="0"/>
              <a:t>Making sure the data remains intact and unchanged throughout its entire life cycle. </a:t>
            </a:r>
          </a:p>
          <a:p>
            <a:r>
              <a:rPr lang="en-US" dirty="0"/>
              <a:t>This includes the capture of the data, storage, updates, transfers, backups, etc..</a:t>
            </a:r>
          </a:p>
          <a:p>
            <a:r>
              <a:rPr lang="en-US" dirty="0"/>
              <a:t>Every time data is processed there’s a risk that it could get corrupted (whether accidentally or maliciously).</a:t>
            </a:r>
          </a:p>
          <a:p>
            <a:r>
              <a:rPr lang="en-US"/>
              <a:t>SQL injection</a:t>
            </a:r>
          </a:p>
          <a:p>
            <a:endParaRPr lang="en-US" dirty="0"/>
          </a:p>
        </p:txBody>
      </p:sp>
    </p:spTree>
    <p:extLst>
      <p:ext uri="{BB962C8B-B14F-4D97-AF65-F5344CB8AC3E}">
        <p14:creationId xmlns:p14="http://schemas.microsoft.com/office/powerpoint/2010/main" val="302692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Third Normal form</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825624"/>
            <a:ext cx="10515600" cy="2349561"/>
          </a:xfrm>
        </p:spPr>
        <p:txBody>
          <a:bodyPr>
            <a:noAutofit/>
          </a:bodyPr>
          <a:lstStyle/>
          <a:p>
            <a:r>
              <a:rPr lang="en-US" sz="2400" dirty="0"/>
              <a:t>A relation will be in 3NF if it is in 2NF and not contain any transitive partial dependency.</a:t>
            </a:r>
          </a:p>
          <a:p>
            <a:r>
              <a:rPr lang="en-US" sz="2400" dirty="0"/>
              <a:t>3NF is used to reduce the data duplication. It is also used to achieve the data integrity.</a:t>
            </a:r>
          </a:p>
          <a:p>
            <a:r>
              <a:rPr lang="en-US" sz="2400" dirty="0"/>
              <a:t>If there is no transitive dependency for non-prime attributes, then the relation must be in third normal form.</a:t>
            </a:r>
          </a:p>
          <a:p>
            <a:r>
              <a:rPr lang="en-US" sz="2400" dirty="0"/>
              <a:t>Transitive dependency – If A-&gt;B and B-&gt;C are two FDs then A-&gt;C is called transitive dependency</a:t>
            </a:r>
          </a:p>
          <a:p>
            <a:r>
              <a:rPr lang="en-US" sz="2400" dirty="0"/>
              <a:t>A relation is in third normal form if it holds </a:t>
            </a:r>
            <a:r>
              <a:rPr lang="en-US" sz="2400" dirty="0" err="1"/>
              <a:t>atleast</a:t>
            </a:r>
            <a:r>
              <a:rPr lang="en-US" sz="2400" dirty="0"/>
              <a:t> one of the following conditions for every non-trivial function dependency X → Y.</a:t>
            </a:r>
          </a:p>
          <a:p>
            <a:r>
              <a:rPr lang="en-US" sz="2400" dirty="0"/>
              <a:t>X is a super key.</a:t>
            </a:r>
          </a:p>
          <a:p>
            <a:r>
              <a:rPr lang="en-US" sz="2400" dirty="0"/>
              <a:t>Y is a prime attribute, i.e., each element of Y is part of some candidate key.</a:t>
            </a:r>
          </a:p>
          <a:p>
            <a:endParaRPr lang="en-US" sz="2400" dirty="0"/>
          </a:p>
        </p:txBody>
      </p:sp>
    </p:spTree>
    <p:extLst>
      <p:ext uri="{BB962C8B-B14F-4D97-AF65-F5344CB8AC3E}">
        <p14:creationId xmlns:p14="http://schemas.microsoft.com/office/powerpoint/2010/main" val="240765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Third Normal form continued</a:t>
            </a:r>
          </a:p>
        </p:txBody>
      </p:sp>
      <p:pic>
        <p:nvPicPr>
          <p:cNvPr id="5" name="Picture 4">
            <a:extLst>
              <a:ext uri="{FF2B5EF4-FFF2-40B4-BE49-F238E27FC236}">
                <a16:creationId xmlns:a16="http://schemas.microsoft.com/office/drawing/2014/main" id="{A9124CCE-B011-464D-9128-1BC788624D99}"/>
              </a:ext>
            </a:extLst>
          </p:cNvPr>
          <p:cNvPicPr>
            <a:picLocks noChangeAspect="1"/>
          </p:cNvPicPr>
          <p:nvPr/>
        </p:nvPicPr>
        <p:blipFill rotWithShape="1">
          <a:blip r:embed="rId2"/>
          <a:srcRect b="22162"/>
          <a:stretch/>
        </p:blipFill>
        <p:spPr>
          <a:xfrm>
            <a:off x="629602" y="1345631"/>
            <a:ext cx="10932796" cy="1311304"/>
          </a:xfrm>
          <a:prstGeom prst="rect">
            <a:avLst/>
          </a:prstGeom>
        </p:spPr>
      </p:pic>
      <p:sp>
        <p:nvSpPr>
          <p:cNvPr id="7" name="Content Placeholder 3">
            <a:extLst>
              <a:ext uri="{FF2B5EF4-FFF2-40B4-BE49-F238E27FC236}">
                <a16:creationId xmlns:a16="http://schemas.microsoft.com/office/drawing/2014/main" id="{B59EF482-3819-674A-8D43-28D5B76C8DB0}"/>
              </a:ext>
            </a:extLst>
          </p:cNvPr>
          <p:cNvSpPr>
            <a:spLocks noGrp="1"/>
          </p:cNvSpPr>
          <p:nvPr>
            <p:ph idx="1"/>
          </p:nvPr>
        </p:nvSpPr>
        <p:spPr>
          <a:xfrm>
            <a:off x="838200" y="2757277"/>
            <a:ext cx="10515600" cy="3885062"/>
          </a:xfrm>
        </p:spPr>
        <p:txBody>
          <a:bodyPr>
            <a:noAutofit/>
          </a:bodyPr>
          <a:lstStyle/>
          <a:p>
            <a:r>
              <a:rPr lang="en-US" sz="2400" dirty="0"/>
              <a:t>{STUD_NO -&gt; STUD_NAME, STUD_NO -&gt; STUD_STATE, STUD_STATE -&gt; STUD_COUNTRY, STUD_NO -&gt; STUD_AGE}</a:t>
            </a:r>
            <a:br>
              <a:rPr lang="en-US" sz="2400" dirty="0"/>
            </a:br>
            <a:r>
              <a:rPr lang="en-US" sz="2400" dirty="0"/>
              <a:t>Candidate Key: {STUD_NO}</a:t>
            </a:r>
          </a:p>
          <a:p>
            <a:r>
              <a:rPr lang="en-US" sz="2400" dirty="0"/>
              <a:t>STUD_NO -&gt; STUD_STATE and STUD_STATE -&gt; STUD_COUNTRY are true. </a:t>
            </a:r>
          </a:p>
          <a:p>
            <a:r>
              <a:rPr lang="en-US" sz="2400" dirty="0"/>
              <a:t>So STUD_COUNTRY is transitively dependent on STUD_NO and violates the third normal form. To convert it in third normal form, we will decompose the relation </a:t>
            </a:r>
          </a:p>
          <a:p>
            <a:r>
              <a:rPr lang="en-US" sz="2400" dirty="0"/>
              <a:t>STUDENT (STUD_NO, STUD_NAME, STUD_PHONE, STUD_STATE, STUD_COUNTRY_STUD_AGE) as:</a:t>
            </a:r>
          </a:p>
          <a:p>
            <a:r>
              <a:rPr lang="en-US" sz="2400" dirty="0"/>
              <a:t>STUDENT (STUD_NO, STUD_NAME, STUD_PHONE, STUD_STATE, STUD_AGE)</a:t>
            </a:r>
          </a:p>
          <a:p>
            <a:r>
              <a:rPr lang="en-US" sz="2400" dirty="0"/>
              <a:t>STATE_COUNTRY (STATE, COUNTRY)</a:t>
            </a:r>
          </a:p>
        </p:txBody>
      </p:sp>
    </p:spTree>
    <p:extLst>
      <p:ext uri="{BB962C8B-B14F-4D97-AF65-F5344CB8AC3E}">
        <p14:creationId xmlns:p14="http://schemas.microsoft.com/office/powerpoint/2010/main" val="663224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BCNF</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609493"/>
            <a:ext cx="10515600" cy="2181110"/>
          </a:xfrm>
        </p:spPr>
        <p:txBody>
          <a:bodyPr>
            <a:noAutofit/>
          </a:bodyPr>
          <a:lstStyle/>
          <a:p>
            <a:r>
              <a:rPr lang="en-US" dirty="0"/>
              <a:t>BCNF is the advance version of 3NF. It is stricter than 3NF.</a:t>
            </a:r>
          </a:p>
          <a:p>
            <a:r>
              <a:rPr lang="en-US" dirty="0"/>
              <a:t>A table is in BCNF if every functional dependency X → Y, X is the super key of the table.</a:t>
            </a:r>
          </a:p>
          <a:p>
            <a:r>
              <a:rPr lang="en-US" dirty="0"/>
              <a:t>For BCNF, the table should be in 3NF, and for every FD, LHS is super key.</a:t>
            </a:r>
          </a:p>
        </p:txBody>
      </p:sp>
    </p:spTree>
    <p:extLst>
      <p:ext uri="{BB962C8B-B14F-4D97-AF65-F5344CB8AC3E}">
        <p14:creationId xmlns:p14="http://schemas.microsoft.com/office/powerpoint/2010/main" val="3273445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BCNF</a:t>
            </a:r>
          </a:p>
        </p:txBody>
      </p:sp>
      <p:pic>
        <p:nvPicPr>
          <p:cNvPr id="5" name="Picture 4"/>
          <p:cNvPicPr>
            <a:picLocks noChangeAspect="1"/>
          </p:cNvPicPr>
          <p:nvPr/>
        </p:nvPicPr>
        <p:blipFill>
          <a:blip r:embed="rId3"/>
          <a:stretch>
            <a:fillRect/>
          </a:stretch>
        </p:blipFill>
        <p:spPr>
          <a:xfrm>
            <a:off x="838201" y="1690688"/>
            <a:ext cx="10248774" cy="3743954"/>
          </a:xfrm>
          <a:prstGeom prst="rect">
            <a:avLst/>
          </a:prstGeom>
        </p:spPr>
      </p:pic>
    </p:spTree>
    <p:extLst>
      <p:ext uri="{BB962C8B-B14F-4D97-AF65-F5344CB8AC3E}">
        <p14:creationId xmlns:p14="http://schemas.microsoft.com/office/powerpoint/2010/main" val="1636458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BCNF continued</a:t>
            </a:r>
          </a:p>
        </p:txBody>
      </p:sp>
      <p:pic>
        <p:nvPicPr>
          <p:cNvPr id="6" name="Content Placeholder 5"/>
          <p:cNvPicPr>
            <a:picLocks noGrp="1" noChangeAspect="1"/>
          </p:cNvPicPr>
          <p:nvPr>
            <p:ph idx="1"/>
          </p:nvPr>
        </p:nvPicPr>
        <p:blipFill>
          <a:blip r:embed="rId2"/>
          <a:stretch>
            <a:fillRect/>
          </a:stretch>
        </p:blipFill>
        <p:spPr>
          <a:xfrm>
            <a:off x="590204" y="1343487"/>
            <a:ext cx="10839796" cy="5104068"/>
          </a:xfrm>
          <a:prstGeom prst="rect">
            <a:avLst/>
          </a:prstGeom>
        </p:spPr>
      </p:pic>
    </p:spTree>
    <p:extLst>
      <p:ext uri="{BB962C8B-B14F-4D97-AF65-F5344CB8AC3E}">
        <p14:creationId xmlns:p14="http://schemas.microsoft.com/office/powerpoint/2010/main" val="26295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Risks to Data Integrity</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200" y="1467814"/>
            <a:ext cx="9988826" cy="5317297"/>
          </a:xfrm>
        </p:spPr>
        <p:txBody>
          <a:bodyPr>
            <a:normAutofit fontScale="70000" lnSpcReduction="20000"/>
          </a:bodyPr>
          <a:lstStyle/>
          <a:p>
            <a:r>
              <a:rPr lang="en-US" dirty="0"/>
              <a:t>A user tries to enter a date outside an acceptable range.</a:t>
            </a:r>
          </a:p>
          <a:p>
            <a:r>
              <a:rPr lang="en-US" dirty="0"/>
              <a:t>A user tries to enter a phone number in the wrong format.</a:t>
            </a:r>
          </a:p>
          <a:p>
            <a:r>
              <a:rPr lang="en-US" dirty="0"/>
              <a:t>A bug in an application attempts to delete the wrong record.</a:t>
            </a:r>
          </a:p>
          <a:p>
            <a:r>
              <a:rPr lang="en-US" dirty="0"/>
              <a:t>While transferring data between two databases, the developer accidentally tries to insert the data into the wrong table.</a:t>
            </a:r>
          </a:p>
          <a:p>
            <a:r>
              <a:rPr lang="en-US" dirty="0"/>
              <a:t>While transferring data between two databases, the network went down.</a:t>
            </a:r>
          </a:p>
          <a:p>
            <a:r>
              <a:rPr lang="en-US" dirty="0"/>
              <a:t>A user tries to delete a record in a table, but another table is referencing that record as part of a relationship.</a:t>
            </a:r>
          </a:p>
          <a:p>
            <a:r>
              <a:rPr lang="en-US" dirty="0"/>
              <a:t>A user tries to update a primary key value when there’s already a foreign key in a related table pointing to that value.</a:t>
            </a:r>
          </a:p>
          <a:p>
            <a:r>
              <a:rPr lang="en-US" dirty="0"/>
              <a:t>A developer forgets that he’s on a production system and starts entering test data directly into the database.</a:t>
            </a:r>
          </a:p>
          <a:p>
            <a:r>
              <a:rPr lang="en-US" dirty="0"/>
              <a:t>A hacker manages to steal all user passwords from the database.</a:t>
            </a:r>
          </a:p>
          <a:p>
            <a:r>
              <a:rPr lang="en-US" dirty="0"/>
              <a:t>A hacker hacks into the network and drops the database (i.e. deletes it and all its data).</a:t>
            </a:r>
          </a:p>
          <a:p>
            <a:r>
              <a:rPr lang="en-US" dirty="0"/>
              <a:t>A fires sweeps through the building, burning the database computer to a cinder.</a:t>
            </a:r>
          </a:p>
          <a:p>
            <a:r>
              <a:rPr lang="en-US" dirty="0"/>
              <a:t>The regular backups of the database has been failing for the past two months…</a:t>
            </a:r>
          </a:p>
        </p:txBody>
      </p:sp>
    </p:spTree>
    <p:extLst>
      <p:ext uri="{BB962C8B-B14F-4D97-AF65-F5344CB8AC3E}">
        <p14:creationId xmlns:p14="http://schemas.microsoft.com/office/powerpoint/2010/main" val="368667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Handle Data Integrity</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200" y="1467814"/>
            <a:ext cx="9988826" cy="5317297"/>
          </a:xfrm>
        </p:spPr>
        <p:txBody>
          <a:bodyPr>
            <a:normAutofit/>
          </a:bodyPr>
          <a:lstStyle/>
          <a:p>
            <a:r>
              <a:rPr lang="en-US" dirty="0"/>
              <a:t>risks can be addressed from within the database itself (through the use of data types and constraints against each column for example, encryption, </a:t>
            </a:r>
            <a:r>
              <a:rPr lang="en-US" dirty="0" err="1"/>
              <a:t>etc</a:t>
            </a:r>
            <a:r>
              <a:rPr lang="en-US" dirty="0"/>
              <a:t>)</a:t>
            </a:r>
          </a:p>
          <a:p>
            <a:r>
              <a:rPr lang="en-US" dirty="0"/>
              <a:t>Others can be addressed through other features of the DBMS (such as regular backups – and testing that the backups do actually restore the database as expected).</a:t>
            </a:r>
          </a:p>
          <a:p>
            <a:r>
              <a:rPr lang="en-US" dirty="0"/>
              <a:t>Some of these require other (non-database related) factors to be present, such as an offsite backup location, a properly functioning IT network, proper training, security policies, etc.</a:t>
            </a:r>
          </a:p>
        </p:txBody>
      </p:sp>
    </p:spTree>
    <p:extLst>
      <p:ext uri="{BB962C8B-B14F-4D97-AF65-F5344CB8AC3E}">
        <p14:creationId xmlns:p14="http://schemas.microsoft.com/office/powerpoint/2010/main" val="195246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Types of  Integrity</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200" y="1467814"/>
            <a:ext cx="9988826" cy="5317297"/>
          </a:xfrm>
        </p:spPr>
        <p:txBody>
          <a:bodyPr>
            <a:normAutofit/>
          </a:bodyPr>
          <a:lstStyle/>
          <a:p>
            <a:r>
              <a:rPr lang="en-US" dirty="0"/>
              <a:t>Entity integrity : defines each row to be unique within its table. No two rows can be the same. A primary key can be defined</a:t>
            </a:r>
          </a:p>
          <a:p>
            <a:r>
              <a:rPr lang="en-US" dirty="0"/>
              <a:t>Referential integrity : concerned with relationships. When two or more tables have a relationship, we have to ensure that the foreign key value matches the primary key value at all time</a:t>
            </a:r>
          </a:p>
          <a:p>
            <a:r>
              <a:rPr lang="en-US" dirty="0"/>
              <a:t>Domain integrity : Concerns the validity of entries for a given column. Selecting the appropriate data type for a column is the first step in maintaining domain integrity.</a:t>
            </a:r>
          </a:p>
          <a:p>
            <a:r>
              <a:rPr lang="en-US" dirty="0"/>
              <a:t>User-defined integrity: allows the user to apply business rules to the database that aren’t covered by any of the other three data integrity types.</a:t>
            </a:r>
          </a:p>
        </p:txBody>
      </p:sp>
    </p:spTree>
    <p:extLst>
      <p:ext uri="{BB962C8B-B14F-4D97-AF65-F5344CB8AC3E}">
        <p14:creationId xmlns:p14="http://schemas.microsoft.com/office/powerpoint/2010/main" val="1229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ACID</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p:txBody>
          <a:bodyPr>
            <a:normAutofit/>
          </a:bodyPr>
          <a:lstStyle/>
          <a:p>
            <a:r>
              <a:rPr lang="en-US" dirty="0"/>
              <a:t>Transaction is a single unit of work which access and modifies data</a:t>
            </a:r>
          </a:p>
          <a:p>
            <a:r>
              <a:rPr lang="en-US" dirty="0"/>
              <a:t>Transaction access data through read and write operations</a:t>
            </a:r>
          </a:p>
          <a:p>
            <a:r>
              <a:rPr lang="en-US" dirty="0"/>
              <a:t>To maintain consistency in database, before and after transaction, certain properties are to be followed. These are called ACID properties. </a:t>
            </a:r>
          </a:p>
          <a:p>
            <a:pPr marL="0" indent="0">
              <a:buNone/>
            </a:pPr>
            <a:endParaRPr lang="en-US" dirty="0"/>
          </a:p>
          <a:p>
            <a:endParaRPr lang="en-US" dirty="0"/>
          </a:p>
        </p:txBody>
      </p:sp>
      <p:pic>
        <p:nvPicPr>
          <p:cNvPr id="5" name="Content Placeholder 4"/>
          <p:cNvPicPr>
            <a:picLocks noGrp="1" noChangeAspect="1"/>
          </p:cNvPicPr>
          <p:nvPr>
            <p:ph sz="half" idx="2"/>
          </p:nvPr>
        </p:nvPicPr>
        <p:blipFill>
          <a:blip r:embed="rId3"/>
          <a:stretch>
            <a:fillRect/>
          </a:stretch>
        </p:blipFill>
        <p:spPr>
          <a:xfrm>
            <a:off x="6457950" y="2515394"/>
            <a:ext cx="4610100" cy="2971800"/>
          </a:xfrm>
          <a:prstGeom prst="rect">
            <a:avLst/>
          </a:prstGeom>
        </p:spPr>
      </p:pic>
    </p:spTree>
    <p:extLst>
      <p:ext uri="{BB962C8B-B14F-4D97-AF65-F5344CB8AC3E}">
        <p14:creationId xmlns:p14="http://schemas.microsoft.com/office/powerpoint/2010/main" val="48218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Atomicity</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p:txBody>
          <a:bodyPr>
            <a:normAutofit/>
          </a:bodyPr>
          <a:lstStyle/>
          <a:p>
            <a:r>
              <a:rPr lang="en-US" sz="2000" dirty="0"/>
              <a:t>Transaction takes place together or does not happen</a:t>
            </a:r>
          </a:p>
          <a:p>
            <a:r>
              <a:rPr lang="en-US" sz="2000" dirty="0"/>
              <a:t>Involves following operations –</a:t>
            </a:r>
          </a:p>
          <a:p>
            <a:pPr lvl="1"/>
            <a:r>
              <a:rPr lang="en-US" sz="2000" dirty="0"/>
              <a:t>Abort – Nothing is saved</a:t>
            </a:r>
          </a:p>
          <a:p>
            <a:pPr lvl="1"/>
            <a:r>
              <a:rPr lang="en-US" sz="2000" dirty="0"/>
              <a:t>Commit – Data is visible</a:t>
            </a:r>
          </a:p>
          <a:p>
            <a:r>
              <a:rPr lang="en-US" sz="2000" dirty="0"/>
              <a:t>Also knows as All or nothing rule</a:t>
            </a:r>
          </a:p>
        </p:txBody>
      </p:sp>
      <p:sp>
        <p:nvSpPr>
          <p:cNvPr id="3" name="Content Placeholder 2"/>
          <p:cNvSpPr>
            <a:spLocks noGrp="1"/>
          </p:cNvSpPr>
          <p:nvPr>
            <p:ph sz="half" idx="2"/>
          </p:nvPr>
        </p:nvSpPr>
        <p:spPr>
          <a:xfrm>
            <a:off x="6172200" y="1825625"/>
            <a:ext cx="5181600" cy="942513"/>
          </a:xfrm>
        </p:spPr>
        <p:txBody>
          <a:bodyPr>
            <a:normAutofit/>
          </a:bodyPr>
          <a:lstStyle/>
          <a:p>
            <a:pPr marL="0" indent="0">
              <a:buNone/>
            </a:pPr>
            <a:r>
              <a:rPr lang="en-US" sz="2000" dirty="0"/>
              <a:t>Transfer of </a:t>
            </a:r>
            <a:r>
              <a:rPr lang="en-US" sz="2000" dirty="0" err="1"/>
              <a:t>Rs</a:t>
            </a:r>
            <a:r>
              <a:rPr lang="en-US" sz="2000" dirty="0"/>
              <a:t> 1000 from account of Paul to Smith. </a:t>
            </a:r>
          </a:p>
          <a:p>
            <a:endParaRPr lang="en-US" sz="2000" dirty="0"/>
          </a:p>
          <a:p>
            <a:endParaRPr lang="en-US" sz="2000" dirty="0"/>
          </a:p>
        </p:txBody>
      </p:sp>
      <p:graphicFrame>
        <p:nvGraphicFramePr>
          <p:cNvPr id="5" name="Content Placeholder 6"/>
          <p:cNvGraphicFramePr>
            <a:graphicFrameLocks/>
          </p:cNvGraphicFramePr>
          <p:nvPr>
            <p:extLst>
              <p:ext uri="{D42A27DB-BD31-4B8C-83A1-F6EECF244321}">
                <p14:modId xmlns:p14="http://schemas.microsoft.com/office/powerpoint/2010/main" val="2123334495"/>
              </p:ext>
            </p:extLst>
          </p:nvPr>
        </p:nvGraphicFramePr>
        <p:xfrm>
          <a:off x="6114318" y="2601476"/>
          <a:ext cx="4733792" cy="4256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0083798" y="4323032"/>
            <a:ext cx="2040467" cy="738664"/>
          </a:xfrm>
          <a:prstGeom prst="rect">
            <a:avLst/>
          </a:prstGeom>
        </p:spPr>
        <p:txBody>
          <a:bodyPr wrap="square">
            <a:spAutoFit/>
          </a:bodyPr>
          <a:lstStyle/>
          <a:p>
            <a:r>
              <a:rPr lang="en-US" sz="1400" dirty="0"/>
              <a:t>Transaction fails after deduction resulting in inconsistent data</a:t>
            </a:r>
          </a:p>
        </p:txBody>
      </p:sp>
      <p:sp>
        <p:nvSpPr>
          <p:cNvPr id="7" name="TextBox 6"/>
          <p:cNvSpPr txBox="1"/>
          <p:nvPr/>
        </p:nvSpPr>
        <p:spPr>
          <a:xfrm>
            <a:off x="9641070" y="4329231"/>
            <a:ext cx="399011" cy="707886"/>
          </a:xfrm>
          <a:prstGeom prst="rect">
            <a:avLst/>
          </a:prstGeom>
          <a:noFill/>
        </p:spPr>
        <p:txBody>
          <a:bodyPr wrap="square" rtlCol="0">
            <a:spAutoFit/>
          </a:bodyPr>
          <a:lstStyle/>
          <a:p>
            <a:r>
              <a:rPr lang="en-US" sz="4000" b="1" dirty="0">
                <a:solidFill>
                  <a:srgbClr val="FF0000"/>
                </a:solidFill>
              </a:rPr>
              <a:t>X</a:t>
            </a:r>
          </a:p>
        </p:txBody>
      </p:sp>
    </p:spTree>
    <p:extLst>
      <p:ext uri="{BB962C8B-B14F-4D97-AF65-F5344CB8AC3E}">
        <p14:creationId xmlns:p14="http://schemas.microsoft.com/office/powerpoint/2010/main" val="69299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Consistency</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p:txBody>
          <a:bodyPr>
            <a:normAutofit lnSpcReduction="10000"/>
          </a:bodyPr>
          <a:lstStyle/>
          <a:p>
            <a:r>
              <a:rPr lang="en-US" dirty="0"/>
              <a:t>Integrity constrained must be maintained</a:t>
            </a:r>
          </a:p>
          <a:p>
            <a:r>
              <a:rPr lang="en-US" dirty="0"/>
              <a:t>In short correctness of data</a:t>
            </a:r>
          </a:p>
        </p:txBody>
      </p:sp>
      <p:sp>
        <p:nvSpPr>
          <p:cNvPr id="3" name="Content Placeholder 2"/>
          <p:cNvSpPr>
            <a:spLocks noGrp="1"/>
          </p:cNvSpPr>
          <p:nvPr>
            <p:ph sz="half" idx="2"/>
          </p:nvPr>
        </p:nvSpPr>
        <p:spPr>
          <a:xfrm>
            <a:off x="6353386" y="5227302"/>
            <a:ext cx="5181600" cy="580431"/>
          </a:xfrm>
        </p:spPr>
        <p:txBody>
          <a:bodyPr>
            <a:normAutofit lnSpcReduction="10000"/>
          </a:bodyPr>
          <a:lstStyle/>
          <a:p>
            <a:pPr marL="0" indent="0">
              <a:buNone/>
            </a:pPr>
            <a:r>
              <a:rPr lang="en-US" sz="1800" dirty="0"/>
              <a:t>Total of both account, before and after transaction,  </a:t>
            </a:r>
            <a:r>
              <a:rPr lang="en-US" sz="1800" dirty="0" err="1"/>
              <a:t>Rs</a:t>
            </a:r>
            <a:r>
              <a:rPr lang="en-US" sz="1800" dirty="0"/>
              <a:t> 2000</a:t>
            </a:r>
          </a:p>
        </p:txBody>
      </p:sp>
      <p:graphicFrame>
        <p:nvGraphicFramePr>
          <p:cNvPr id="5" name="Content Placeholder 6"/>
          <p:cNvGraphicFramePr>
            <a:graphicFrameLocks/>
          </p:cNvGraphicFramePr>
          <p:nvPr>
            <p:extLst>
              <p:ext uri="{D42A27DB-BD31-4B8C-83A1-F6EECF244321}">
                <p14:modId xmlns:p14="http://schemas.microsoft.com/office/powerpoint/2010/main" val="2622594228"/>
              </p:ext>
            </p:extLst>
          </p:nvPr>
        </p:nvGraphicFramePr>
        <p:xfrm>
          <a:off x="6539653" y="1879200"/>
          <a:ext cx="4218709" cy="3076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26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Isolation</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200" y="1825625"/>
            <a:ext cx="10799618" cy="1391400"/>
          </a:xfrm>
        </p:spPr>
        <p:txBody>
          <a:bodyPr>
            <a:normAutofit fontScale="92500"/>
          </a:bodyPr>
          <a:lstStyle/>
          <a:p>
            <a:r>
              <a:rPr lang="en-US" dirty="0"/>
              <a:t>Multiple transactions are executed concurrently without leading to database inconsistency</a:t>
            </a:r>
          </a:p>
          <a:p>
            <a:r>
              <a:rPr lang="en-US" dirty="0"/>
              <a:t>Changes from a transaction are not visible to others till they are committed</a:t>
            </a:r>
          </a:p>
          <a:p>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1367898252"/>
              </p:ext>
            </p:extLst>
          </p:nvPr>
        </p:nvGraphicFramePr>
        <p:xfrm>
          <a:off x="1435638" y="3351963"/>
          <a:ext cx="10318558" cy="1544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rot="16200000">
            <a:off x="250764" y="4123115"/>
            <a:ext cx="1544205" cy="369332"/>
          </a:xfrm>
          <a:prstGeom prst="rect">
            <a:avLst/>
          </a:prstGeom>
          <a:noFill/>
        </p:spPr>
        <p:txBody>
          <a:bodyPr wrap="none" rtlCol="0">
            <a:spAutoFit/>
          </a:bodyPr>
          <a:lstStyle/>
          <a:p>
            <a:r>
              <a:rPr lang="en-US" dirty="0"/>
              <a:t>Transaction T1</a:t>
            </a:r>
          </a:p>
        </p:txBody>
      </p:sp>
      <p:sp>
        <p:nvSpPr>
          <p:cNvPr id="12" name="Left-Right Arrow 11"/>
          <p:cNvSpPr/>
          <p:nvPr/>
        </p:nvSpPr>
        <p:spPr>
          <a:xfrm>
            <a:off x="1271847" y="3167146"/>
            <a:ext cx="10482349" cy="3186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Timeline</a:t>
            </a:r>
          </a:p>
        </p:txBody>
      </p:sp>
      <p:graphicFrame>
        <p:nvGraphicFramePr>
          <p:cNvPr id="13" name="Content Placeholder 6"/>
          <p:cNvGraphicFramePr>
            <a:graphicFrameLocks/>
          </p:cNvGraphicFramePr>
          <p:nvPr>
            <p:extLst>
              <p:ext uri="{D42A27DB-BD31-4B8C-83A1-F6EECF244321}">
                <p14:modId xmlns:p14="http://schemas.microsoft.com/office/powerpoint/2010/main" val="1991024978"/>
              </p:ext>
            </p:extLst>
          </p:nvPr>
        </p:nvGraphicFramePr>
        <p:xfrm>
          <a:off x="6087688" y="4829255"/>
          <a:ext cx="5965765" cy="956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p:cNvSpPr txBox="1"/>
          <p:nvPr/>
        </p:nvSpPr>
        <p:spPr>
          <a:xfrm rot="16200000">
            <a:off x="4767346" y="5483634"/>
            <a:ext cx="1544205" cy="369332"/>
          </a:xfrm>
          <a:prstGeom prst="rect">
            <a:avLst/>
          </a:prstGeom>
          <a:noFill/>
        </p:spPr>
        <p:txBody>
          <a:bodyPr wrap="none" rtlCol="0">
            <a:spAutoFit/>
          </a:bodyPr>
          <a:lstStyle/>
          <a:p>
            <a:r>
              <a:rPr lang="en-US" dirty="0"/>
              <a:t>Transaction T2</a:t>
            </a:r>
          </a:p>
        </p:txBody>
      </p:sp>
      <p:sp>
        <p:nvSpPr>
          <p:cNvPr id="15" name="Rectangle 14"/>
          <p:cNvSpPr/>
          <p:nvPr/>
        </p:nvSpPr>
        <p:spPr>
          <a:xfrm>
            <a:off x="7166031" y="5870321"/>
            <a:ext cx="2202413" cy="306035"/>
          </a:xfrm>
          <a:prstGeom prst="rect">
            <a:avLst/>
          </a:prstGeom>
        </p:spPr>
        <p:txBody>
          <a:bodyPr wrap="square">
            <a:spAutoFit/>
          </a:bodyPr>
          <a:lstStyle/>
          <a:p>
            <a:r>
              <a:rPr lang="en-US" sz="1400" b="1" dirty="0">
                <a:solidFill>
                  <a:srgbClr val="FF0000"/>
                </a:solidFill>
              </a:rPr>
              <a:t>Result incorrect calculation</a:t>
            </a:r>
          </a:p>
        </p:txBody>
      </p:sp>
    </p:spTree>
    <p:extLst>
      <p:ext uri="{BB962C8B-B14F-4D97-AF65-F5344CB8AC3E}">
        <p14:creationId xmlns:p14="http://schemas.microsoft.com/office/powerpoint/2010/main" val="1600639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1721</TotalTime>
  <Words>2222</Words>
  <Application>Microsoft Macintosh PowerPoint</Application>
  <PresentationFormat>Widescreen</PresentationFormat>
  <Paragraphs>180</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verdana</vt:lpstr>
      <vt:lpstr>Office Theme</vt:lpstr>
      <vt:lpstr>Normalization</vt:lpstr>
      <vt:lpstr>Data Integrity</vt:lpstr>
      <vt:lpstr>Risks to Data Integrity</vt:lpstr>
      <vt:lpstr>Handle Data Integrity</vt:lpstr>
      <vt:lpstr>Types of  Integrity</vt:lpstr>
      <vt:lpstr>ACID</vt:lpstr>
      <vt:lpstr>Atomicity</vt:lpstr>
      <vt:lpstr>Consistency</vt:lpstr>
      <vt:lpstr>Isolation</vt:lpstr>
      <vt:lpstr>Durability</vt:lpstr>
      <vt:lpstr>Normalization</vt:lpstr>
      <vt:lpstr>Benefits of Normalization</vt:lpstr>
      <vt:lpstr>Example</vt:lpstr>
      <vt:lpstr>Denormalized Anamoly</vt:lpstr>
      <vt:lpstr>Normalization Types</vt:lpstr>
      <vt:lpstr>First Normal form</vt:lpstr>
      <vt:lpstr>Second Normal form</vt:lpstr>
      <vt:lpstr>Example:</vt:lpstr>
      <vt:lpstr>2NF Example:</vt:lpstr>
      <vt:lpstr>Third Normal form</vt:lpstr>
      <vt:lpstr>Third Normal form continued</vt:lpstr>
      <vt:lpstr>BCNF</vt:lpstr>
      <vt:lpstr>BCNF</vt:lpstr>
      <vt:lpstr>BCNF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dc:title>
  <dc:creator>manish1709@gmail.com</dc:creator>
  <cp:lastModifiedBy>Microsoft Office User</cp:lastModifiedBy>
  <cp:revision>337</cp:revision>
  <dcterms:created xsi:type="dcterms:W3CDTF">2021-02-12T15:17:02Z</dcterms:created>
  <dcterms:modified xsi:type="dcterms:W3CDTF">2023-12-21T12:38:54Z</dcterms:modified>
</cp:coreProperties>
</file>