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96" r:id="rId3"/>
    <p:sldId id="401" r:id="rId4"/>
    <p:sldId id="402" r:id="rId5"/>
    <p:sldId id="403" r:id="rId6"/>
    <p:sldId id="404" r:id="rId7"/>
    <p:sldId id="405" r:id="rId8"/>
    <p:sldId id="400" r:id="rId9"/>
    <p:sldId id="414" r:id="rId10"/>
    <p:sldId id="413" r:id="rId11"/>
    <p:sldId id="406" r:id="rId12"/>
    <p:sldId id="407" r:id="rId13"/>
    <p:sldId id="415" r:id="rId14"/>
    <p:sldId id="408" r:id="rId15"/>
    <p:sldId id="409" r:id="rId16"/>
    <p:sldId id="410" r:id="rId17"/>
    <p:sldId id="416" r:id="rId18"/>
    <p:sldId id="417" r:id="rId19"/>
    <p:sldId id="418" r:id="rId20"/>
    <p:sldId id="411" r:id="rId21"/>
    <p:sldId id="412" r:id="rId22"/>
    <p:sldId id="419" r:id="rId23"/>
    <p:sldId id="420" r:id="rId24"/>
    <p:sldId id="397" r:id="rId25"/>
    <p:sldId id="421" r:id="rId26"/>
    <p:sldId id="422" r:id="rId27"/>
    <p:sldId id="398" r:id="rId28"/>
    <p:sldId id="39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83816"/>
  </p:normalViewPr>
  <p:slideViewPr>
    <p:cSldViewPr snapToGrid="0">
      <p:cViewPr varScale="1">
        <p:scale>
          <a:sx n="88" d="100"/>
          <a:sy n="88" d="100"/>
        </p:scale>
        <p:origin x="9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96E19-2BE4-4A5B-9B9B-0EA93330FDDF}" type="datetimeFigureOut">
              <a:rPr lang="en-US" smtClean="0"/>
              <a:t>12/22/23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E93AE-EF67-4755-82A8-9F7181456A0B}" type="slidenum">
              <a:rPr lang="en-US" smtClean="0"/>
              <a:t>‹#›</a:t>
            </a:fld>
            <a:endParaRPr lang="en-US"/>
          </a:p>
        </p:txBody>
      </p:sp>
    </p:spTree>
    <p:extLst>
      <p:ext uri="{BB962C8B-B14F-4D97-AF65-F5344CB8AC3E}">
        <p14:creationId xmlns:p14="http://schemas.microsoft.com/office/powerpoint/2010/main" val="319254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oreilly.com/library/view/high-performance-mysql/0596003064/ch04.html#ftn.hpmysql-CHP-4-FNOTE-3"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best practice behavior to conduct weekly or monthly audits of database performance to prevent issues from adversely affecting  applications. </a:t>
            </a:r>
          </a:p>
          <a:p>
            <a:r>
              <a:rPr lang="en-US" sz="1200" b="0" i="0" kern="1200" dirty="0">
                <a:solidFill>
                  <a:schemeClr val="tx1"/>
                </a:solidFill>
                <a:effectLst/>
                <a:latin typeface="+mn-lt"/>
                <a:ea typeface="+mn-ea"/>
                <a:cs typeface="+mn-cs"/>
              </a:rPr>
              <a:t>While it is normal for there to be several concurrent queries running at once on a busy system, it becomes a problem when these queries are taking too long to finish regularly. Although the specific threshold varies per system and per application, average query times exceeding several seconds will manifest as a slowdown within attached websites and applications. These slowdowns can sometimes start out small and go unnoticed until a large traffic surge hits a particular bottleneck.</a:t>
            </a:r>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2</a:t>
            </a:fld>
            <a:endParaRPr lang="en-US"/>
          </a:p>
        </p:txBody>
      </p:sp>
    </p:spTree>
    <p:extLst>
      <p:ext uri="{BB962C8B-B14F-4D97-AF65-F5344CB8AC3E}">
        <p14:creationId xmlns:p14="http://schemas.microsoft.com/office/powerpoint/2010/main" val="3310659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Queries utilize indexes to identify and retrieve the targeted data, even if they are a combination of keys. Without an index, running that same query results in an inspection of every row for the needed data. Indexing produces a shortcut, with much faster query times on expansive tables</a:t>
            </a:r>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11</a:t>
            </a:fld>
            <a:endParaRPr lang="en-US"/>
          </a:p>
        </p:txBody>
      </p:sp>
    </p:spTree>
    <p:extLst>
      <p:ext uri="{BB962C8B-B14F-4D97-AF65-F5344CB8AC3E}">
        <p14:creationId xmlns:p14="http://schemas.microsoft.com/office/powerpoint/2010/main" val="2199927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12</a:t>
            </a:fld>
            <a:endParaRPr lang="en-US"/>
          </a:p>
        </p:txBody>
      </p:sp>
    </p:spTree>
    <p:extLst>
      <p:ext uri="{BB962C8B-B14F-4D97-AF65-F5344CB8AC3E}">
        <p14:creationId xmlns:p14="http://schemas.microsoft.com/office/powerpoint/2010/main" val="338718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13</a:t>
            </a:fld>
            <a:endParaRPr lang="en-US"/>
          </a:p>
        </p:txBody>
      </p:sp>
    </p:spTree>
    <p:extLst>
      <p:ext uri="{BB962C8B-B14F-4D97-AF65-F5344CB8AC3E}">
        <p14:creationId xmlns:p14="http://schemas.microsoft.com/office/powerpoint/2010/main" val="348794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Selecting what to index is probably the most challenging part to indexing your databases. Determining what is important enough to index and what is benign enough to not index.</a:t>
            </a:r>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14</a:t>
            </a:fld>
            <a:endParaRPr lang="en-US"/>
          </a:p>
        </p:txBody>
      </p:sp>
    </p:spTree>
    <p:extLst>
      <p:ext uri="{BB962C8B-B14F-4D97-AF65-F5344CB8AC3E}">
        <p14:creationId xmlns:p14="http://schemas.microsoft.com/office/powerpoint/2010/main" val="1400461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15</a:t>
            </a:fld>
            <a:endParaRPr lang="en-US"/>
          </a:p>
        </p:txBody>
      </p:sp>
    </p:spTree>
    <p:extLst>
      <p:ext uri="{BB962C8B-B14F-4D97-AF65-F5344CB8AC3E}">
        <p14:creationId xmlns:p14="http://schemas.microsoft.com/office/powerpoint/2010/main" val="1995063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16</a:t>
            </a:fld>
            <a:endParaRPr lang="en-US"/>
          </a:p>
        </p:txBody>
      </p:sp>
    </p:spTree>
    <p:extLst>
      <p:ext uri="{BB962C8B-B14F-4D97-AF65-F5344CB8AC3E}">
        <p14:creationId xmlns:p14="http://schemas.microsoft.com/office/powerpoint/2010/main" val="3512692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average </a:t>
            </a:r>
            <a:r>
              <a:rPr lang="en-US" dirty="0" err="1"/>
              <a:t>last_name</a:t>
            </a:r>
            <a:r>
              <a:rPr lang="en-US" dirty="0"/>
              <a:t> is 8 bytes long, you’re looking at roughly 16 GB of space for the data portion of the index; the row pointers are there no matter what you do, and they add another 4-8 bytes per record.</a:t>
            </a:r>
            <a:r>
              <a:rPr lang="en-US" baseline="30000" dirty="0"/>
              <a:t>[</a:t>
            </a:r>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17</a:t>
            </a:fld>
            <a:endParaRPr lang="en-US"/>
          </a:p>
        </p:txBody>
      </p:sp>
    </p:spTree>
    <p:extLst>
      <p:ext uri="{BB962C8B-B14F-4D97-AF65-F5344CB8AC3E}">
        <p14:creationId xmlns:p14="http://schemas.microsoft.com/office/powerpoint/2010/main" val="2731055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Having the last name and first name indexed together means that MySQL can eliminate rows based on both fields, thereby greatly reducing the number of rows it must consider. After all, there are a lot more people in the phone book whose last name starts with “Wood” than there are folks whose last name starts with “Wood” and whose first name also starts with “Josh.”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why not just create two indexes, one on </a:t>
            </a:r>
            <a:r>
              <a:rPr lang="en-US" dirty="0" err="1"/>
              <a:t>last_name</a:t>
            </a:r>
            <a:r>
              <a:rPr lang="en-US" sz="1200" b="0" i="0" kern="1200" dirty="0">
                <a:solidFill>
                  <a:schemeClr val="tx1"/>
                </a:solidFill>
                <a:effectLst/>
                <a:latin typeface="+mn-lt"/>
                <a:ea typeface="+mn-ea"/>
                <a:cs typeface="+mn-cs"/>
              </a:rPr>
              <a:t> and one on </a:t>
            </a:r>
            <a:r>
              <a:rPr lang="en-US" dirty="0" err="1"/>
              <a:t>first_name</a:t>
            </a:r>
            <a:r>
              <a:rPr lang="en-US" sz="1200" b="0" i="0" kern="1200" dirty="0">
                <a:solidFill>
                  <a:schemeClr val="tx1"/>
                </a:solidFill>
                <a:effectLst/>
                <a:latin typeface="+mn-lt"/>
                <a:ea typeface="+mn-ea"/>
                <a:cs typeface="+mn-cs"/>
              </a:rPr>
              <a:t>? You could do that, but MySQL won’t use them both at the same time. In fact, MySQL will only ever use one index per table per query—except for </a:t>
            </a:r>
            <a:r>
              <a:rPr lang="en-US" dirty="0"/>
              <a:t>UNION</a:t>
            </a:r>
            <a:r>
              <a:rPr lang="en-US" sz="1200" b="0" i="0" kern="1200" dirty="0">
                <a:solidFill>
                  <a:schemeClr val="tx1"/>
                </a:solidFill>
                <a:effectLst/>
                <a:latin typeface="+mn-lt"/>
                <a:ea typeface="+mn-ea"/>
                <a:cs typeface="+mn-cs"/>
              </a:rPr>
              <a:t>s.</a:t>
            </a:r>
            <a:r>
              <a:rPr lang="en-US" sz="1200" b="0" i="0" kern="1200" baseline="300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3"/>
              </a:rPr>
              <a:t>3</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This fact is important enough to say again: </a:t>
            </a:r>
            <a:r>
              <a:rPr lang="en-US" sz="1200" b="0" i="1" kern="1200" dirty="0">
                <a:solidFill>
                  <a:schemeClr val="tx1"/>
                </a:solidFill>
                <a:effectLst/>
                <a:latin typeface="+mn-lt"/>
                <a:ea typeface="+mn-ea"/>
                <a:cs typeface="+mn-cs"/>
              </a:rPr>
              <a:t>MySQL will only ever use one index per table per query</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separate indexes on </a:t>
            </a:r>
            <a:r>
              <a:rPr lang="en-US" dirty="0" err="1"/>
              <a:t>first_name</a:t>
            </a:r>
            <a:r>
              <a:rPr lang="en-US" sz="1200" b="0" i="0" kern="1200" dirty="0">
                <a:solidFill>
                  <a:schemeClr val="tx1"/>
                </a:solidFill>
                <a:effectLst/>
                <a:latin typeface="+mn-lt"/>
                <a:ea typeface="+mn-ea"/>
                <a:cs typeface="+mn-cs"/>
              </a:rPr>
              <a:t> and </a:t>
            </a:r>
            <a:r>
              <a:rPr lang="en-US" dirty="0" err="1"/>
              <a:t>last_name</a:t>
            </a:r>
            <a:r>
              <a:rPr lang="en-US" sz="1200" b="0" i="0" kern="1200" dirty="0">
                <a:solidFill>
                  <a:schemeClr val="tx1"/>
                </a:solidFill>
                <a:effectLst/>
                <a:latin typeface="+mn-lt"/>
                <a:ea typeface="+mn-ea"/>
                <a:cs typeface="+mn-cs"/>
              </a:rPr>
              <a:t>, MySQL will choose one or the other. It does so by making an educated guess about which index allows it to match fewer rows. We call it an educated guess because MySQL keeps track of some index statistics that allow it to infer what the data looks like. The statistics, of course, are generalizations. While they often let MySQL make smart decisions, if you have very clumpy data, MySQL may make suboptimal choices about index use. We call data </a:t>
            </a:r>
            <a:r>
              <a:rPr lang="en-US" sz="1200" b="0" i="1" kern="1200" dirty="0">
                <a:solidFill>
                  <a:schemeClr val="tx1"/>
                </a:solidFill>
                <a:effectLst/>
                <a:latin typeface="+mn-lt"/>
                <a:ea typeface="+mn-ea"/>
                <a:cs typeface="+mn-cs"/>
              </a:rPr>
              <a:t>clumpy</a:t>
            </a:r>
            <a:r>
              <a:rPr lang="en-US" sz="1200" b="0" i="0" kern="1200" dirty="0">
                <a:solidFill>
                  <a:schemeClr val="tx1"/>
                </a:solidFill>
                <a:effectLst/>
                <a:latin typeface="+mn-lt"/>
                <a:ea typeface="+mn-ea"/>
                <a:cs typeface="+mn-cs"/>
              </a:rPr>
              <a:t> if the key being indexed is sparse in some areas (such as names beginning with X) and highly concentrated in others (such as the name </a:t>
            </a:r>
            <a:r>
              <a:rPr lang="en-US" dirty="0"/>
              <a:t>Smith</a:t>
            </a:r>
            <a:r>
              <a:rPr lang="en-US" sz="1200" b="0" i="0" kern="1200" dirty="0">
                <a:solidFill>
                  <a:schemeClr val="tx1"/>
                </a:solidFill>
                <a:effectLst/>
                <a:latin typeface="+mn-lt"/>
                <a:ea typeface="+mn-ea"/>
                <a:cs typeface="+mn-cs"/>
              </a:rPr>
              <a:t> in English-speaking countries). This is an important topic that we’ll revisit later in this book.</a:t>
            </a:r>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18</a:t>
            </a:fld>
            <a:endParaRPr lang="en-US"/>
          </a:p>
        </p:txBody>
      </p:sp>
    </p:spTree>
    <p:extLst>
      <p:ext uri="{BB962C8B-B14F-4D97-AF65-F5344CB8AC3E}">
        <p14:creationId xmlns:p14="http://schemas.microsoft.com/office/powerpoint/2010/main" val="2522861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Because some databases store the indexes in descending order and are optimized for reading them in that order. In the first case, the database uses the multicolumn index to locate all the matching records. Since the records are already stored in descending order, there’s no need to sort them. But in the second case, the server finds all matching records and then performs a second pass over those rows to sort them.</a:t>
            </a:r>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19</a:t>
            </a:fld>
            <a:endParaRPr lang="en-US"/>
          </a:p>
        </p:txBody>
      </p:sp>
    </p:spTree>
    <p:extLst>
      <p:ext uri="{BB962C8B-B14F-4D97-AF65-F5344CB8AC3E}">
        <p14:creationId xmlns:p14="http://schemas.microsoft.com/office/powerpoint/2010/main" val="34169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20</a:t>
            </a:fld>
            <a:endParaRPr lang="en-US"/>
          </a:p>
        </p:txBody>
      </p:sp>
    </p:spTree>
    <p:extLst>
      <p:ext uri="{BB962C8B-B14F-4D97-AF65-F5344CB8AC3E}">
        <p14:creationId xmlns:p14="http://schemas.microsoft.com/office/powerpoint/2010/main" val="99558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3</a:t>
            </a:fld>
            <a:endParaRPr lang="en-US"/>
          </a:p>
        </p:txBody>
      </p:sp>
    </p:spTree>
    <p:extLst>
      <p:ext uri="{BB962C8B-B14F-4D97-AF65-F5344CB8AC3E}">
        <p14:creationId xmlns:p14="http://schemas.microsoft.com/office/powerpoint/2010/main" val="219741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21</a:t>
            </a:fld>
            <a:endParaRPr lang="en-US"/>
          </a:p>
        </p:txBody>
      </p:sp>
    </p:spTree>
    <p:extLst>
      <p:ext uri="{BB962C8B-B14F-4D97-AF65-F5344CB8AC3E}">
        <p14:creationId xmlns:p14="http://schemas.microsoft.com/office/powerpoint/2010/main" val="1529556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22</a:t>
            </a:fld>
            <a:endParaRPr lang="en-US"/>
          </a:p>
        </p:txBody>
      </p:sp>
    </p:spTree>
    <p:extLst>
      <p:ext uri="{BB962C8B-B14F-4D97-AF65-F5344CB8AC3E}">
        <p14:creationId xmlns:p14="http://schemas.microsoft.com/office/powerpoint/2010/main" val="1779144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23</a:t>
            </a:fld>
            <a:endParaRPr lang="en-US"/>
          </a:p>
        </p:txBody>
      </p:sp>
    </p:spTree>
    <p:extLst>
      <p:ext uri="{BB962C8B-B14F-4D97-AF65-F5344CB8AC3E}">
        <p14:creationId xmlns:p14="http://schemas.microsoft.com/office/powerpoint/2010/main" val="1917672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While hash-based indexes generally provide some of the fastest key lookups, they are also less flexible and less predictable than other indexes. They’re less flexible because range-based queries can’t use the index. Good hash functions generate very different values for similar values, so the server can’t make any assumptions about the ordering of the data within the index structure. Records that are near each other in the hash table are rarely similar. Hash indexes are less predictable because the wrong combination of data and hash function can result in a hash table in which most of the records are clumped into just a few buckets. When that happens, performance suffers quite a bit. Rather than sifting through a relatively small list of keys that share the same hash value, the computer must examine a large list.</a:t>
            </a:r>
          </a:p>
          <a:p>
            <a:pPr fontAlgn="base"/>
            <a:r>
              <a:rPr lang="en-US" sz="1200" b="0" i="0" kern="1200" dirty="0">
                <a:solidFill>
                  <a:schemeClr val="tx1"/>
                </a:solidFill>
                <a:effectLst/>
                <a:latin typeface="+mn-lt"/>
                <a:ea typeface="+mn-ea"/>
                <a:cs typeface="+mn-cs"/>
              </a:rPr>
              <a:t>Hash indexes work relatively well for most text and numeric data types. Because hash functions effectively reduce arbitrarily sized keys to a small hash value, they tend not to use as much space as many tree-based indexes.</a:t>
            </a:r>
          </a:p>
          <a:p>
            <a:pPr fontAlgn="base"/>
            <a:r>
              <a:rPr lang="en-US" sz="1200" b="0" i="0" kern="1200">
                <a:solidFill>
                  <a:schemeClr val="tx1"/>
                </a:solidFill>
                <a:effectLst/>
                <a:latin typeface="+mn-lt"/>
                <a:ea typeface="+mn-ea"/>
                <a:cs typeface="+mn-cs"/>
              </a:rPr>
              <a:t>R-Tree Indexes</a:t>
            </a:r>
          </a:p>
          <a:p>
            <a:endParaRPr lang="en-US"/>
          </a:p>
        </p:txBody>
      </p:sp>
      <p:sp>
        <p:nvSpPr>
          <p:cNvPr id="4" name="Slide Number Placeholder 3"/>
          <p:cNvSpPr>
            <a:spLocks noGrp="1"/>
          </p:cNvSpPr>
          <p:nvPr>
            <p:ph type="sldNum" sz="quarter" idx="5"/>
          </p:nvPr>
        </p:nvSpPr>
        <p:spPr/>
        <p:txBody>
          <a:bodyPr/>
          <a:lstStyle/>
          <a:p>
            <a:fld id="{146E93AE-EF67-4755-82A8-9F7181456A0B}" type="slidenum">
              <a:rPr lang="en-US" smtClean="0"/>
              <a:t>28</a:t>
            </a:fld>
            <a:endParaRPr lang="en-US"/>
          </a:p>
        </p:txBody>
      </p:sp>
    </p:spTree>
    <p:extLst>
      <p:ext uri="{BB962C8B-B14F-4D97-AF65-F5344CB8AC3E}">
        <p14:creationId xmlns:p14="http://schemas.microsoft.com/office/powerpoint/2010/main" val="262280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4</a:t>
            </a:fld>
            <a:endParaRPr lang="en-US"/>
          </a:p>
        </p:txBody>
      </p:sp>
    </p:spTree>
    <p:extLst>
      <p:ext uri="{BB962C8B-B14F-4D97-AF65-F5344CB8AC3E}">
        <p14:creationId xmlns:p14="http://schemas.microsoft.com/office/powerpoint/2010/main" val="204832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5</a:t>
            </a:fld>
            <a:endParaRPr lang="en-US"/>
          </a:p>
        </p:txBody>
      </p:sp>
    </p:spTree>
    <p:extLst>
      <p:ext uri="{BB962C8B-B14F-4D97-AF65-F5344CB8AC3E}">
        <p14:creationId xmlns:p14="http://schemas.microsoft.com/office/powerpoint/2010/main" val="316130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6</a:t>
            </a:fld>
            <a:endParaRPr lang="en-US"/>
          </a:p>
        </p:txBody>
      </p:sp>
    </p:spTree>
    <p:extLst>
      <p:ext uri="{BB962C8B-B14F-4D97-AF65-F5344CB8AC3E}">
        <p14:creationId xmlns:p14="http://schemas.microsoft.com/office/powerpoint/2010/main" val="3986267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www.liquidweb.com</a:t>
            </a:r>
            <a:r>
              <a:rPr lang="en-US" dirty="0"/>
              <a:t>/kb/</a:t>
            </a:r>
            <a:r>
              <a:rPr lang="en-US" dirty="0" err="1"/>
              <a:t>mysql</a:t>
            </a:r>
            <a:r>
              <a:rPr lang="en-US" dirty="0"/>
              <a:t>-performance-</a:t>
            </a:r>
            <a:r>
              <a:rPr lang="en-US" dirty="0" err="1"/>
              <a:t>myisam</a:t>
            </a:r>
            <a:r>
              <a:rPr lang="en-US" dirty="0"/>
              <a:t>-vs-</a:t>
            </a:r>
            <a:r>
              <a:rPr lang="en-US" dirty="0" err="1"/>
              <a:t>innodb</a:t>
            </a:r>
            <a:r>
              <a:rPr lang="en-US" dirty="0"/>
              <a:t>/</a:t>
            </a:r>
          </a:p>
        </p:txBody>
      </p:sp>
      <p:sp>
        <p:nvSpPr>
          <p:cNvPr id="4" name="Slide Number Placeholder 3"/>
          <p:cNvSpPr>
            <a:spLocks noGrp="1"/>
          </p:cNvSpPr>
          <p:nvPr>
            <p:ph type="sldNum" sz="quarter" idx="5"/>
          </p:nvPr>
        </p:nvSpPr>
        <p:spPr/>
        <p:txBody>
          <a:bodyPr/>
          <a:lstStyle/>
          <a:p>
            <a:fld id="{146E93AE-EF67-4755-82A8-9F7181456A0B}" type="slidenum">
              <a:rPr lang="en-US" smtClean="0"/>
              <a:t>7</a:t>
            </a:fld>
            <a:endParaRPr lang="en-US"/>
          </a:p>
        </p:txBody>
      </p:sp>
    </p:spTree>
    <p:extLst>
      <p:ext uri="{BB962C8B-B14F-4D97-AF65-F5344CB8AC3E}">
        <p14:creationId xmlns:p14="http://schemas.microsoft.com/office/powerpoint/2010/main" val="345281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given a real phone book, we all know how to quickly locate anyone named </a:t>
            </a:r>
            <a:r>
              <a:rPr lang="en-US" sz="1200" b="0" i="0" kern="1200" dirty="0" err="1">
                <a:solidFill>
                  <a:schemeClr val="tx1"/>
                </a:solidFill>
                <a:effectLst/>
                <a:latin typeface="+mn-lt"/>
                <a:ea typeface="+mn-ea"/>
                <a:cs typeface="+mn-cs"/>
              </a:rPr>
              <a:t>Zawodny</a:t>
            </a:r>
            <a:r>
              <a:rPr lang="en-US" sz="1200" b="0" i="0" kern="1200" dirty="0">
                <a:solidFill>
                  <a:schemeClr val="tx1"/>
                </a:solidFill>
                <a:effectLst/>
                <a:latin typeface="+mn-lt"/>
                <a:ea typeface="+mn-ea"/>
                <a:cs typeface="+mn-cs"/>
              </a:rPr>
              <a:t>: flip to the </a:t>
            </a:r>
            <a:r>
              <a:rPr lang="en-US" sz="1200" b="0" i="0" kern="1200" dirty="0" err="1">
                <a:solidFill>
                  <a:schemeClr val="tx1"/>
                </a:solidFill>
                <a:effectLst/>
                <a:latin typeface="+mn-lt"/>
                <a:ea typeface="+mn-ea"/>
                <a:cs typeface="+mn-cs"/>
              </a:rPr>
              <a:t>Zs</a:t>
            </a:r>
            <a:r>
              <a:rPr lang="en-US" sz="1200" b="0" i="0" kern="1200" dirty="0">
                <a:solidFill>
                  <a:schemeClr val="tx1"/>
                </a:solidFill>
                <a:effectLst/>
                <a:latin typeface="+mn-lt"/>
                <a:ea typeface="+mn-ea"/>
                <a:cs typeface="+mn-cs"/>
              </a:rPr>
              <a:t> at the back of book and start there. Since the second letter is “a,” we know that any matches will be at or near the front of the list of all names starting </a:t>
            </a:r>
          </a:p>
          <a:p>
            <a:r>
              <a:rPr lang="en-US" sz="1200" b="0" i="0" kern="1200" dirty="0">
                <a:solidFill>
                  <a:schemeClr val="tx1"/>
                </a:solidFill>
                <a:effectLst/>
                <a:latin typeface="+mn-lt"/>
                <a:ea typeface="+mn-ea"/>
                <a:cs typeface="+mn-cs"/>
              </a:rPr>
              <a:t>Most technical books (like this one) provide an index at the back. It allows you to find the location of important terms and concepts quickly because they’re listed in sorted order along with the corresponding page numbers. Need to know where </a:t>
            </a:r>
            <a:r>
              <a:rPr lang="en-US" sz="1200" b="0" i="1" kern="1200" dirty="0" err="1">
                <a:solidFill>
                  <a:schemeClr val="tx1"/>
                </a:solidFill>
                <a:effectLst/>
                <a:latin typeface="+mn-lt"/>
                <a:ea typeface="+mn-ea"/>
                <a:cs typeface="+mn-cs"/>
              </a:rPr>
              <a:t>mysqlhotcopy</a:t>
            </a:r>
            <a:r>
              <a:rPr lang="en-US" sz="1200" b="0" i="0" kern="1200" dirty="0">
                <a:solidFill>
                  <a:schemeClr val="tx1"/>
                </a:solidFill>
                <a:effectLst/>
                <a:latin typeface="+mn-lt"/>
                <a:ea typeface="+mn-ea"/>
                <a:cs typeface="+mn-cs"/>
              </a:rPr>
              <a:t> is discussed? Just look up the page number in the </a:t>
            </a:r>
            <a:r>
              <a:rPr lang="en-US" sz="1200" b="0" i="0" kern="1200" dirty="0" err="1">
                <a:solidFill>
                  <a:schemeClr val="tx1"/>
                </a:solidFill>
                <a:effectLst/>
                <a:latin typeface="+mn-lt"/>
                <a:ea typeface="+mn-ea"/>
                <a:cs typeface="+mn-cs"/>
              </a:rPr>
              <a:t>index.with</a:t>
            </a:r>
            <a:r>
              <a:rPr lang="en-US" sz="1200" b="0" i="0" kern="1200" dirty="0">
                <a:solidFill>
                  <a:schemeClr val="tx1"/>
                </a:solidFill>
                <a:effectLst/>
                <a:latin typeface="+mn-lt"/>
                <a:ea typeface="+mn-ea"/>
                <a:cs typeface="+mn-cs"/>
              </a:rPr>
              <a:t> Z. The method used is based on knowledge of the data and how it is sorted.</a:t>
            </a:r>
          </a:p>
          <a:p>
            <a:endParaRPr lang="en-US" sz="1200" b="0" i="0" kern="1200" dirty="0">
              <a:solidFill>
                <a:schemeClr val="tx1"/>
              </a:solidFill>
              <a:effectLst/>
              <a:latin typeface="+mn-lt"/>
              <a:ea typeface="+mn-ea"/>
              <a:cs typeface="+mn-cs"/>
            </a:endParaRPr>
          </a:p>
          <a:p>
            <a:r>
              <a:rPr lang="en-US" dirty="0"/>
              <a:t>https://</a:t>
            </a:r>
            <a:r>
              <a:rPr lang="en-US" dirty="0" err="1"/>
              <a:t>www.oreilly.com</a:t>
            </a:r>
            <a:r>
              <a:rPr lang="en-US" dirty="0"/>
              <a:t>/library/view/high-performance-</a:t>
            </a:r>
            <a:r>
              <a:rPr lang="en-US" dirty="0" err="1"/>
              <a:t>mysql</a:t>
            </a:r>
            <a:r>
              <a:rPr lang="en-US" dirty="0"/>
              <a:t>/0596003064/ch04.html</a:t>
            </a:r>
          </a:p>
        </p:txBody>
      </p:sp>
      <p:sp>
        <p:nvSpPr>
          <p:cNvPr id="4" name="Slide Number Placeholder 3"/>
          <p:cNvSpPr>
            <a:spLocks noGrp="1"/>
          </p:cNvSpPr>
          <p:nvPr>
            <p:ph type="sldNum" sz="quarter" idx="5"/>
          </p:nvPr>
        </p:nvSpPr>
        <p:spPr/>
        <p:txBody>
          <a:bodyPr/>
          <a:lstStyle/>
          <a:p>
            <a:fld id="{146E93AE-EF67-4755-82A8-9F7181456A0B}" type="slidenum">
              <a:rPr lang="en-US" smtClean="0"/>
              <a:t>8</a:t>
            </a:fld>
            <a:endParaRPr lang="en-US"/>
          </a:p>
        </p:txBody>
      </p:sp>
    </p:spTree>
    <p:extLst>
      <p:ext uri="{BB962C8B-B14F-4D97-AF65-F5344CB8AC3E}">
        <p14:creationId xmlns:p14="http://schemas.microsoft.com/office/powerpoint/2010/main" val="3462979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9</a:t>
            </a:fld>
            <a:endParaRPr lang="en-US"/>
          </a:p>
        </p:txBody>
      </p:sp>
    </p:spTree>
    <p:extLst>
      <p:ext uri="{BB962C8B-B14F-4D97-AF65-F5344CB8AC3E}">
        <p14:creationId xmlns:p14="http://schemas.microsoft.com/office/powerpoint/2010/main" val="523714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dev.mysql.com</a:t>
            </a:r>
            <a:r>
              <a:rPr lang="en-US" dirty="0"/>
              <a:t>/doc/</a:t>
            </a:r>
            <a:r>
              <a:rPr lang="en-US" dirty="0" err="1"/>
              <a:t>refman</a:t>
            </a:r>
            <a:r>
              <a:rPr lang="en-US" dirty="0"/>
              <a:t>/5.6/</a:t>
            </a:r>
            <a:r>
              <a:rPr lang="en-US" dirty="0" err="1"/>
              <a:t>en</a:t>
            </a:r>
            <a:r>
              <a:rPr lang="en-US" dirty="0"/>
              <a:t>/</a:t>
            </a:r>
            <a:r>
              <a:rPr lang="en-US" dirty="0" err="1"/>
              <a:t>mysql-indexes.html</a:t>
            </a:r>
            <a:endParaRPr lang="en-US" dirty="0"/>
          </a:p>
        </p:txBody>
      </p:sp>
      <p:sp>
        <p:nvSpPr>
          <p:cNvPr id="4" name="Slide Number Placeholder 3"/>
          <p:cNvSpPr>
            <a:spLocks noGrp="1"/>
          </p:cNvSpPr>
          <p:nvPr>
            <p:ph type="sldNum" sz="quarter" idx="5"/>
          </p:nvPr>
        </p:nvSpPr>
        <p:spPr/>
        <p:txBody>
          <a:bodyPr/>
          <a:lstStyle/>
          <a:p>
            <a:fld id="{146E93AE-EF67-4755-82A8-9F7181456A0B}" type="slidenum">
              <a:rPr lang="en-US" smtClean="0"/>
              <a:t>10</a:t>
            </a:fld>
            <a:endParaRPr lang="en-US"/>
          </a:p>
        </p:txBody>
      </p:sp>
    </p:spTree>
    <p:extLst>
      <p:ext uri="{BB962C8B-B14F-4D97-AF65-F5344CB8AC3E}">
        <p14:creationId xmlns:p14="http://schemas.microsoft.com/office/powerpoint/2010/main" val="3732107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2996-FA3E-4022-BED3-0059D37887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B7650-422B-4835-B58A-3E1B039E5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3E049-A43B-40B0-80CB-B66AD0D55D80}"/>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5" name="Footer Placeholder 4">
            <a:extLst>
              <a:ext uri="{FF2B5EF4-FFF2-40B4-BE49-F238E27FC236}">
                <a16:creationId xmlns:a16="http://schemas.microsoft.com/office/drawing/2014/main" id="{F7664AE9-DF31-471D-B27E-977B3A0EF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C9BD7-41F9-4968-AEEB-E894DF1C9522}"/>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99744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C475-FB0C-41CA-B184-102CCBCAE3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DE197-6610-45F9-A418-80203CDCEC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B7729-2F07-4B1F-8565-E91172A98C19}"/>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5" name="Footer Placeholder 4">
            <a:extLst>
              <a:ext uri="{FF2B5EF4-FFF2-40B4-BE49-F238E27FC236}">
                <a16:creationId xmlns:a16="http://schemas.microsoft.com/office/drawing/2014/main" id="{B726364D-7A78-4573-AA89-BD37FCFC2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6F70C-6116-4D19-A2E0-61CC4F7F9B07}"/>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1750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5A350A-CA20-4FA5-BD2A-CB9C1A110A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404041-F363-4AE2-BB83-7A253DCA15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EE9D8-BF82-4E46-9BD8-1E9278C45175}"/>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5" name="Footer Placeholder 4">
            <a:extLst>
              <a:ext uri="{FF2B5EF4-FFF2-40B4-BE49-F238E27FC236}">
                <a16:creationId xmlns:a16="http://schemas.microsoft.com/office/drawing/2014/main" id="{CF8BC82F-EB67-472B-9FD2-9583CA6F1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A6ED0-FC82-4982-8E10-396F2C6F78CF}"/>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70071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5F38-7BF7-4400-A227-1A0813B44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A6C91-17F0-402A-88E2-DE0D76723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A46EA-AAD8-4E15-9866-F0C470552FA6}"/>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5" name="Footer Placeholder 4">
            <a:extLst>
              <a:ext uri="{FF2B5EF4-FFF2-40B4-BE49-F238E27FC236}">
                <a16:creationId xmlns:a16="http://schemas.microsoft.com/office/drawing/2014/main" id="{3159F6D7-74D9-4178-B34D-2BD7344FD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C8609-2705-42B2-87EA-3775FD395F94}"/>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08569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87C8-DB69-454F-8D15-95EF39CCC8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BE1E36-9F3A-4EDD-904C-D1A0BED15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B58B4-6F11-48EA-B997-44ACBE024D52}"/>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5" name="Footer Placeholder 4">
            <a:extLst>
              <a:ext uri="{FF2B5EF4-FFF2-40B4-BE49-F238E27FC236}">
                <a16:creationId xmlns:a16="http://schemas.microsoft.com/office/drawing/2014/main" id="{20551CE5-C98D-445E-B768-06E04B969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DE5D2-41E1-4532-BDE3-644805B5948E}"/>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289689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71AB-8E8E-4C97-8592-B0A2629600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9048D-129B-4DD6-8781-1A7FDAB196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1D9034-3A0C-4723-80C9-747375238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ED11BE-7340-4775-9B90-54B078B5B8B2}"/>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6" name="Footer Placeholder 5">
            <a:extLst>
              <a:ext uri="{FF2B5EF4-FFF2-40B4-BE49-F238E27FC236}">
                <a16:creationId xmlns:a16="http://schemas.microsoft.com/office/drawing/2014/main" id="{3CF0EEE9-1455-4F56-95F1-647919F05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83F92-08B0-4034-A8E2-D509CF36568B}"/>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48859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9DE9-A1DD-4ABC-B84E-A42BF23C93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5A2234-6350-46DA-9CCC-CD5BD2947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BA766-5E1A-41D0-BEC0-95619ACB4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2492CD-8E16-4B70-AE95-9D619D8FA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65CBFA-6BDA-4A92-B060-18A4C3D411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E6B95-9B8A-4045-9B15-272D8A173C1C}"/>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8" name="Footer Placeholder 7">
            <a:extLst>
              <a:ext uri="{FF2B5EF4-FFF2-40B4-BE49-F238E27FC236}">
                <a16:creationId xmlns:a16="http://schemas.microsoft.com/office/drawing/2014/main" id="{45A17A86-0FC7-4C64-BC18-F53ACAB19D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E84413-32F0-4664-B5BD-B8ACE0BB1AE9}"/>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29019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317F-393D-4274-8233-44C2E762AE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9CCDE-BAD3-4EA8-8DED-E2C68C35B8EB}"/>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4" name="Footer Placeholder 3">
            <a:extLst>
              <a:ext uri="{FF2B5EF4-FFF2-40B4-BE49-F238E27FC236}">
                <a16:creationId xmlns:a16="http://schemas.microsoft.com/office/drawing/2014/main" id="{49B9DB45-9A25-41AC-8514-2F11D6C984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3565B7-AC8F-4C52-9FE1-FE9A8CB46995}"/>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08079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CD385-C473-4C93-9237-803A46379E60}"/>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3" name="Footer Placeholder 2">
            <a:extLst>
              <a:ext uri="{FF2B5EF4-FFF2-40B4-BE49-F238E27FC236}">
                <a16:creationId xmlns:a16="http://schemas.microsoft.com/office/drawing/2014/main" id="{FFF04DBC-3198-48C2-8676-EB0285A0B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8BC956-1EF9-432F-B8A1-D2E4856EE001}"/>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124691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4243-7080-4F72-8B71-BF80C20AD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D2DC7-05F8-4FEA-93C9-4A61FD352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4D41A3-CF00-4D44-8D6E-DC55B0536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91EBB-7B20-4579-AA12-A1AE28A22FF9}"/>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6" name="Footer Placeholder 5">
            <a:extLst>
              <a:ext uri="{FF2B5EF4-FFF2-40B4-BE49-F238E27FC236}">
                <a16:creationId xmlns:a16="http://schemas.microsoft.com/office/drawing/2014/main" id="{98D0FBCF-997C-4DCF-AC0E-1141198F2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D96C2-308F-45DD-A3F4-B7D67491EA2C}"/>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379775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E029-43EE-4B36-A036-5D969BC94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BD05E-E13F-4EBC-9343-345D2A0F39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BC2F19-1D27-40EE-AC27-A8CF2DB67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FBB01-4BAB-4105-8EA7-098FDF0AD203}"/>
              </a:ext>
            </a:extLst>
          </p:cNvPr>
          <p:cNvSpPr>
            <a:spLocks noGrp="1"/>
          </p:cNvSpPr>
          <p:nvPr>
            <p:ph type="dt" sz="half" idx="10"/>
          </p:nvPr>
        </p:nvSpPr>
        <p:spPr/>
        <p:txBody>
          <a:bodyPr/>
          <a:lstStyle/>
          <a:p>
            <a:fld id="{A7F732D6-0AC9-40C9-B693-E47D6C460C8B}" type="datetimeFigureOut">
              <a:rPr lang="en-US" smtClean="0"/>
              <a:t>12/22/23</a:t>
            </a:fld>
            <a:endParaRPr lang="en-US"/>
          </a:p>
        </p:txBody>
      </p:sp>
      <p:sp>
        <p:nvSpPr>
          <p:cNvPr id="6" name="Footer Placeholder 5">
            <a:extLst>
              <a:ext uri="{FF2B5EF4-FFF2-40B4-BE49-F238E27FC236}">
                <a16:creationId xmlns:a16="http://schemas.microsoft.com/office/drawing/2014/main" id="{09A3C26D-7B67-44C6-8130-9EBB3A92A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6EAA4-8D0F-48EF-A49F-CB95036D7915}"/>
              </a:ext>
            </a:extLst>
          </p:cNvPr>
          <p:cNvSpPr>
            <a:spLocks noGrp="1"/>
          </p:cNvSpPr>
          <p:nvPr>
            <p:ph type="sldNum" sz="quarter" idx="12"/>
          </p:nvPr>
        </p:nvSpPr>
        <p:spPr/>
        <p:txBody>
          <a:bodyPr/>
          <a:lstStyle/>
          <a:p>
            <a:fld id="{3A18E044-401C-4A68-923F-0155975A4C4C}" type="slidenum">
              <a:rPr lang="en-US" smtClean="0"/>
              <a:t>‹#›</a:t>
            </a:fld>
            <a:endParaRPr lang="en-US"/>
          </a:p>
        </p:txBody>
      </p:sp>
    </p:spTree>
    <p:extLst>
      <p:ext uri="{BB962C8B-B14F-4D97-AF65-F5344CB8AC3E}">
        <p14:creationId xmlns:p14="http://schemas.microsoft.com/office/powerpoint/2010/main" val="417332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3A2E39-D659-4955-8DB7-6357308D24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A054D-1DB1-48E8-9A55-9F7B79B8D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0470E-7211-4824-9E5E-52D31721B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732D6-0AC9-40C9-B693-E47D6C460C8B}" type="datetimeFigureOut">
              <a:rPr lang="en-US" smtClean="0"/>
              <a:t>12/22/23</a:t>
            </a:fld>
            <a:endParaRPr lang="en-US"/>
          </a:p>
        </p:txBody>
      </p:sp>
      <p:sp>
        <p:nvSpPr>
          <p:cNvPr id="5" name="Footer Placeholder 4">
            <a:extLst>
              <a:ext uri="{FF2B5EF4-FFF2-40B4-BE49-F238E27FC236}">
                <a16:creationId xmlns:a16="http://schemas.microsoft.com/office/drawing/2014/main" id="{8B454698-23BA-4EBD-8BE9-CF053E7FD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FA4F44-F627-4D2C-A51D-4DE191A78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8E044-401C-4A68-923F-0155975A4C4C}" type="slidenum">
              <a:rPr lang="en-US" smtClean="0"/>
              <a:t>‹#›</a:t>
            </a:fld>
            <a:endParaRPr lang="en-US"/>
          </a:p>
        </p:txBody>
      </p:sp>
    </p:spTree>
    <p:extLst>
      <p:ext uri="{BB962C8B-B14F-4D97-AF65-F5344CB8AC3E}">
        <p14:creationId xmlns:p14="http://schemas.microsoft.com/office/powerpoint/2010/main" val="47913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C017-2E5C-490F-B32E-6841E14DAC11}"/>
              </a:ext>
            </a:extLst>
          </p:cNvPr>
          <p:cNvSpPr>
            <a:spLocks noGrp="1"/>
          </p:cNvSpPr>
          <p:nvPr>
            <p:ph type="ctrTitle"/>
          </p:nvPr>
        </p:nvSpPr>
        <p:spPr/>
        <p:txBody>
          <a:bodyPr/>
          <a:lstStyle/>
          <a:p>
            <a:r>
              <a:rPr lang="en-US" dirty="0"/>
              <a:t>Performance</a:t>
            </a:r>
          </a:p>
        </p:txBody>
      </p:sp>
      <p:sp>
        <p:nvSpPr>
          <p:cNvPr id="5" name="Subtitle 4">
            <a:extLst>
              <a:ext uri="{FF2B5EF4-FFF2-40B4-BE49-F238E27FC236}">
                <a16:creationId xmlns:a16="http://schemas.microsoft.com/office/drawing/2014/main" id="{7B6820C1-F780-45BC-AEDA-5AE59076C18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3894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Indexes</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825625"/>
            <a:ext cx="10515600" cy="4730158"/>
          </a:xfrm>
        </p:spPr>
        <p:txBody>
          <a:bodyPr>
            <a:normAutofit fontScale="92500" lnSpcReduction="10000"/>
          </a:bodyPr>
          <a:lstStyle/>
          <a:p>
            <a:r>
              <a:rPr lang="en-US" dirty="0"/>
              <a:t>Helps in finding rows with specified column values quickly</a:t>
            </a:r>
          </a:p>
          <a:p>
            <a:r>
              <a:rPr lang="en-US" dirty="0"/>
              <a:t>If no index is present it will read all rows making finding of relevant rows slow</a:t>
            </a:r>
          </a:p>
          <a:p>
            <a:r>
              <a:rPr lang="en-US" dirty="0"/>
              <a:t>When index is created it is stored in a new structure. Pointers to the values are also stored </a:t>
            </a:r>
          </a:p>
          <a:p>
            <a:r>
              <a:rPr lang="en-US" dirty="0"/>
              <a:t>Compares row values in tree structure for faster location of data</a:t>
            </a:r>
          </a:p>
          <a:p>
            <a:r>
              <a:rPr lang="en-US" dirty="0"/>
              <a:t>Primary key and unique key are some of the examples of Indexes</a:t>
            </a:r>
          </a:p>
          <a:p>
            <a:r>
              <a:rPr lang="en-US" dirty="0"/>
              <a:t>primary key is automatically indexed in MySQL because primary key, index, </a:t>
            </a:r>
            <a:r>
              <a:rPr lang="en-US" dirty="0" err="1"/>
              <a:t>etc</a:t>
            </a:r>
            <a:r>
              <a:rPr lang="en-US" dirty="0"/>
              <a:t> gets stored into B-trees. </a:t>
            </a:r>
          </a:p>
          <a:p>
            <a:r>
              <a:rPr lang="en-US" dirty="0"/>
              <a:t>All engines including </a:t>
            </a:r>
            <a:r>
              <a:rPr lang="en-US" dirty="0" err="1"/>
              <a:t>InnoDB</a:t>
            </a:r>
            <a:r>
              <a:rPr lang="en-US" dirty="0"/>
              <a:t> as well as </a:t>
            </a:r>
            <a:r>
              <a:rPr lang="en-US" dirty="0" err="1"/>
              <a:t>MyISAM</a:t>
            </a:r>
            <a:r>
              <a:rPr lang="en-US" dirty="0"/>
              <a:t> automatically supports the primary key to be indexed.</a:t>
            </a:r>
          </a:p>
        </p:txBody>
      </p:sp>
    </p:spTree>
    <p:extLst>
      <p:ext uri="{BB962C8B-B14F-4D97-AF65-F5344CB8AC3E}">
        <p14:creationId xmlns:p14="http://schemas.microsoft.com/office/powerpoint/2010/main" val="300624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What is Indexing?</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p:txBody>
          <a:bodyPr>
            <a:normAutofit fontScale="92500" lnSpcReduction="10000"/>
          </a:bodyPr>
          <a:lstStyle/>
          <a:p>
            <a:r>
              <a:rPr lang="en-US" dirty="0"/>
              <a:t>is a powerful structure in MySQL which can be leveraged to get the fastest response times from common queries. </a:t>
            </a:r>
          </a:p>
          <a:p>
            <a:r>
              <a:rPr lang="en-US" dirty="0"/>
              <a:t>MySQL queries achieve efficiency by generating a smaller table, called an index, from a specified column or set of columns. </a:t>
            </a:r>
          </a:p>
          <a:p>
            <a:r>
              <a:rPr lang="en-US" dirty="0"/>
              <a:t>These columns, called a key, can be used to enforce uniqueness</a:t>
            </a:r>
          </a:p>
          <a:p>
            <a:r>
              <a:rPr lang="en-US" dirty="0"/>
              <a:t>Queries utilize indexes to identify and retrieve the targeted data, even if they are a combination of keys. </a:t>
            </a:r>
          </a:p>
          <a:p>
            <a:r>
              <a:rPr lang="en-US" dirty="0"/>
              <a:t>Without an index, running that same query results in an inspection of every row for the needed data. </a:t>
            </a:r>
          </a:p>
          <a:p>
            <a:r>
              <a:rPr lang="en-US" dirty="0"/>
              <a:t>Indexing produces a shortcut, with much faster query times on expansive tables</a:t>
            </a:r>
          </a:p>
        </p:txBody>
      </p:sp>
      <p:pic>
        <p:nvPicPr>
          <p:cNvPr id="3" name="Picture 2">
            <a:extLst>
              <a:ext uri="{FF2B5EF4-FFF2-40B4-BE49-F238E27FC236}">
                <a16:creationId xmlns:a16="http://schemas.microsoft.com/office/drawing/2014/main" id="{BE29F90F-65D7-1240-8CD8-DCE46185D84A}"/>
              </a:ext>
            </a:extLst>
          </p:cNvPr>
          <p:cNvPicPr>
            <a:picLocks noChangeAspect="1"/>
          </p:cNvPicPr>
          <p:nvPr/>
        </p:nvPicPr>
        <p:blipFill>
          <a:blip r:embed="rId3"/>
          <a:stretch>
            <a:fillRect/>
          </a:stretch>
        </p:blipFill>
        <p:spPr>
          <a:xfrm>
            <a:off x="6121400" y="230188"/>
            <a:ext cx="5232400" cy="1460500"/>
          </a:xfrm>
          <a:prstGeom prst="rect">
            <a:avLst/>
          </a:prstGeom>
        </p:spPr>
      </p:pic>
    </p:spTree>
    <p:extLst>
      <p:ext uri="{BB962C8B-B14F-4D97-AF65-F5344CB8AC3E}">
        <p14:creationId xmlns:p14="http://schemas.microsoft.com/office/powerpoint/2010/main" val="298510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When to use Indexing?</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351338"/>
          </a:xfrm>
        </p:spPr>
        <p:txBody>
          <a:bodyPr>
            <a:normAutofit/>
          </a:bodyPr>
          <a:lstStyle/>
          <a:p>
            <a:r>
              <a:rPr lang="en-US" dirty="0"/>
              <a:t>Indexing is only advantageous for huge tables with regularly accessed information.</a:t>
            </a:r>
          </a:p>
          <a:p>
            <a:r>
              <a:rPr lang="en-US" dirty="0"/>
              <a:t>Without indexes, when tables grow to enormous proportions, response times suffer from queries targeting those obtuse tables. </a:t>
            </a:r>
          </a:p>
          <a:p>
            <a:r>
              <a:rPr lang="en-US" dirty="0"/>
              <a:t>Inefficient queries manifest into latency within application or website performance</a:t>
            </a:r>
          </a:p>
          <a:p>
            <a:endParaRPr lang="en-US" dirty="0"/>
          </a:p>
        </p:txBody>
      </p:sp>
      <p:pic>
        <p:nvPicPr>
          <p:cNvPr id="5" name="Picture 4">
            <a:extLst>
              <a:ext uri="{FF2B5EF4-FFF2-40B4-BE49-F238E27FC236}">
                <a16:creationId xmlns:a16="http://schemas.microsoft.com/office/drawing/2014/main" id="{EC22EBFD-4301-D942-839C-BAA96F4AF315}"/>
              </a:ext>
            </a:extLst>
          </p:cNvPr>
          <p:cNvPicPr>
            <a:picLocks noChangeAspect="1"/>
          </p:cNvPicPr>
          <p:nvPr/>
        </p:nvPicPr>
        <p:blipFill>
          <a:blip r:embed="rId3"/>
          <a:stretch>
            <a:fillRect/>
          </a:stretch>
        </p:blipFill>
        <p:spPr>
          <a:xfrm>
            <a:off x="3535441" y="3803684"/>
            <a:ext cx="6832923" cy="2812583"/>
          </a:xfrm>
          <a:prstGeom prst="rect">
            <a:avLst/>
          </a:prstGeom>
        </p:spPr>
      </p:pic>
    </p:spTree>
    <p:extLst>
      <p:ext uri="{BB962C8B-B14F-4D97-AF65-F5344CB8AC3E}">
        <p14:creationId xmlns:p14="http://schemas.microsoft.com/office/powerpoint/2010/main" val="138417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Cons of Indexing?</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351338"/>
          </a:xfrm>
        </p:spPr>
        <p:txBody>
          <a:bodyPr>
            <a:normAutofit/>
          </a:bodyPr>
          <a:lstStyle/>
          <a:p>
            <a:r>
              <a:rPr lang="en-US" dirty="0"/>
              <a:t>MySQL needs to maintain a separate list of indexes’ values and keep them updated as your data changes, you really don’t want to index every column in a table. </a:t>
            </a:r>
          </a:p>
          <a:p>
            <a:r>
              <a:rPr lang="en-US" dirty="0"/>
              <a:t>Indexes are a trade-off between space and time. </a:t>
            </a:r>
          </a:p>
          <a:p>
            <a:r>
              <a:rPr lang="en-US" dirty="0"/>
              <a:t>You’re sacrificing some extra disk space and a bit of CPU overhead on each INSERT, UPDATE, and DELETE query to make most (if not all) your queries much faster.</a:t>
            </a:r>
          </a:p>
        </p:txBody>
      </p:sp>
    </p:spTree>
    <p:extLst>
      <p:ext uri="{BB962C8B-B14F-4D97-AF65-F5344CB8AC3E}">
        <p14:creationId xmlns:p14="http://schemas.microsoft.com/office/powerpoint/2010/main" val="239406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WHAT TO INDEX</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351338"/>
          </a:xfrm>
        </p:spPr>
        <p:txBody>
          <a:bodyPr>
            <a:normAutofit lnSpcReduction="10000"/>
          </a:bodyPr>
          <a:lstStyle/>
          <a:p>
            <a:r>
              <a:rPr lang="en-US" dirty="0"/>
              <a:t>Indexing works best on those columns that are the subject of the WHERE clauses in commonly executed queries.</a:t>
            </a:r>
          </a:p>
          <a:p>
            <a:r>
              <a:rPr lang="en-US" dirty="0"/>
              <a:t>Consider the following simplified table:</a:t>
            </a:r>
          </a:p>
          <a:p>
            <a:r>
              <a:rPr lang="en-US" dirty="0"/>
              <a:t>ID, TITLE, LAST_NAME, FIRST_NAME, MAIDEN_NAME, DOB, GENDER, AGE, DESCRIPTION, HISTORY, ETC...</a:t>
            </a:r>
          </a:p>
          <a:p>
            <a:r>
              <a:rPr lang="en-US" dirty="0"/>
              <a:t>If your queries rely on testing the WHERE clause using LAST_NAME and FIRST_NAME then indexing by these two columns would significantly increase query response times. </a:t>
            </a:r>
          </a:p>
          <a:p>
            <a:r>
              <a:rPr lang="en-US" dirty="0"/>
              <a:t>Alternately, if your queries rely on a simple ID lookup, indexing by ID would be the better choice.</a:t>
            </a:r>
          </a:p>
        </p:txBody>
      </p:sp>
    </p:spTree>
    <p:extLst>
      <p:ext uri="{BB962C8B-B14F-4D97-AF65-F5344CB8AC3E}">
        <p14:creationId xmlns:p14="http://schemas.microsoft.com/office/powerpoint/2010/main" val="413414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WHAT is unique INDEX</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351338"/>
          </a:xfrm>
        </p:spPr>
        <p:txBody>
          <a:bodyPr>
            <a:normAutofit/>
          </a:bodyPr>
          <a:lstStyle/>
          <a:p>
            <a:r>
              <a:rPr lang="en-US" dirty="0"/>
              <a:t>Setting the UNIQUE constraint will enforce uniqueness based on the configured indexing key. </a:t>
            </a:r>
          </a:p>
          <a:p>
            <a:r>
              <a:rPr lang="en-US" dirty="0"/>
              <a:t>As with any key, this can be a single column or a concatenation of multiple columns. </a:t>
            </a:r>
          </a:p>
          <a:p>
            <a:r>
              <a:rPr lang="en-US" dirty="0"/>
              <a:t>The function of this constraint ensures that there are no duplicate entries in the table based on the configured key.</a:t>
            </a:r>
          </a:p>
        </p:txBody>
      </p:sp>
    </p:spTree>
    <p:extLst>
      <p:ext uri="{BB962C8B-B14F-4D97-AF65-F5344CB8AC3E}">
        <p14:creationId xmlns:p14="http://schemas.microsoft.com/office/powerpoint/2010/main" val="167782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WHAT is primary INDEX</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351338"/>
          </a:xfrm>
        </p:spPr>
        <p:txBody>
          <a:bodyPr>
            <a:normAutofit fontScale="92500" lnSpcReduction="20000"/>
          </a:bodyPr>
          <a:lstStyle/>
          <a:p>
            <a:r>
              <a:rPr lang="en-US" dirty="0"/>
              <a:t>PRIMARY KEY is used to optimize indexes. </a:t>
            </a:r>
          </a:p>
          <a:p>
            <a:r>
              <a:rPr lang="en-US" dirty="0"/>
              <a:t>This constraint ensures that the designated PRIMARY KEY cannot be of a null value. </a:t>
            </a:r>
          </a:p>
          <a:p>
            <a:r>
              <a:rPr lang="en-US" dirty="0"/>
              <a:t>As a result, a performance boost occurs when running on an </a:t>
            </a:r>
            <a:r>
              <a:rPr lang="en-US" dirty="0" err="1"/>
              <a:t>InnoDB</a:t>
            </a:r>
            <a:r>
              <a:rPr lang="en-US" dirty="0"/>
              <a:t> storage engine for the table in question. </a:t>
            </a:r>
          </a:p>
          <a:p>
            <a:r>
              <a:rPr lang="en-US" dirty="0"/>
              <a:t>This boost is due to how </a:t>
            </a:r>
            <a:r>
              <a:rPr lang="en-US" dirty="0" err="1"/>
              <a:t>InnoDB</a:t>
            </a:r>
            <a:r>
              <a:rPr lang="en-US" dirty="0"/>
              <a:t> physically stores data, placing null valued rows in the key out of contiguous sequence with rows that have values. </a:t>
            </a:r>
          </a:p>
          <a:p>
            <a:r>
              <a:rPr lang="en-US" dirty="0"/>
              <a:t>Enabling this constraint ensures the rows of the table are kept in contiguous order for quicker response</a:t>
            </a:r>
          </a:p>
          <a:p>
            <a:r>
              <a:rPr lang="en-US" dirty="0"/>
              <a:t>When using large databases always set a primary key. If cannot determine which column should be a primary key add an </a:t>
            </a:r>
            <a:r>
              <a:rPr lang="en-US" dirty="0" err="1"/>
              <a:t>int</a:t>
            </a:r>
            <a:r>
              <a:rPr lang="en-US" dirty="0"/>
              <a:t> column with auto increment as primary key.</a:t>
            </a:r>
          </a:p>
        </p:txBody>
      </p:sp>
    </p:spTree>
    <p:extLst>
      <p:ext uri="{BB962C8B-B14F-4D97-AF65-F5344CB8AC3E}">
        <p14:creationId xmlns:p14="http://schemas.microsoft.com/office/powerpoint/2010/main" val="246391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Partial Index</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351338"/>
          </a:xfrm>
        </p:spPr>
        <p:txBody>
          <a:bodyPr>
            <a:normAutofit/>
          </a:bodyPr>
          <a:lstStyle/>
          <a:p>
            <a:r>
              <a:rPr lang="en-US" dirty="0"/>
              <a:t>Indexes trade space for performance.</a:t>
            </a:r>
          </a:p>
          <a:p>
            <a:pPr fontAlgn="base"/>
            <a:r>
              <a:rPr lang="en-US" dirty="0"/>
              <a:t>Maybe you have a </a:t>
            </a:r>
            <a:r>
              <a:rPr lang="en-US" dirty="0" err="1"/>
              <a:t>phone_book</a:t>
            </a:r>
            <a:r>
              <a:rPr lang="en-US" dirty="0"/>
              <a:t> table with 2 billion rows in it. </a:t>
            </a:r>
          </a:p>
          <a:p>
            <a:pPr fontAlgn="base"/>
            <a:r>
              <a:rPr lang="en-US" dirty="0"/>
              <a:t>Adding an index on </a:t>
            </a:r>
            <a:r>
              <a:rPr lang="en-US" dirty="0" err="1"/>
              <a:t>last_name</a:t>
            </a:r>
            <a:r>
              <a:rPr lang="en-US" dirty="0"/>
              <a:t> will require a lot of space considering an average last name of 8 bytes</a:t>
            </a:r>
          </a:p>
          <a:p>
            <a:pPr fontAlgn="base"/>
            <a:r>
              <a:rPr lang="en-US" dirty="0"/>
              <a:t>Instead of indexing the entire last name, you might index only the first 4 bytes:</a:t>
            </a:r>
          </a:p>
          <a:p>
            <a:r>
              <a:rPr lang="en-US" dirty="0"/>
              <a:t>ALTER TABLE </a:t>
            </a:r>
            <a:r>
              <a:rPr lang="en-US" dirty="0" err="1"/>
              <a:t>phone_book</a:t>
            </a:r>
            <a:r>
              <a:rPr lang="en-US" dirty="0"/>
              <a:t> ADD INDEX (</a:t>
            </a:r>
            <a:r>
              <a:rPr lang="en-US" dirty="0" err="1"/>
              <a:t>last_name</a:t>
            </a:r>
            <a:r>
              <a:rPr lang="en-US" dirty="0"/>
              <a:t>(4))</a:t>
            </a:r>
          </a:p>
          <a:p>
            <a:r>
              <a:rPr lang="en-US" dirty="0"/>
              <a:t>In doing so, you’ve reduced the space requirements for the data portion of the index by roughly half.</a:t>
            </a:r>
          </a:p>
        </p:txBody>
      </p:sp>
    </p:spTree>
    <p:extLst>
      <p:ext uri="{BB962C8B-B14F-4D97-AF65-F5344CB8AC3E}">
        <p14:creationId xmlns:p14="http://schemas.microsoft.com/office/powerpoint/2010/main" val="3721102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Multicolumn Index</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993628"/>
          </a:xfrm>
        </p:spPr>
        <p:txBody>
          <a:bodyPr>
            <a:normAutofit lnSpcReduction="10000"/>
          </a:bodyPr>
          <a:lstStyle/>
          <a:p>
            <a:r>
              <a:rPr lang="en-US" dirty="0"/>
              <a:t>Like many relational database engines, MySQL allows you to create indexes that are composed of multiple columns:</a:t>
            </a:r>
            <a:br>
              <a:rPr lang="en-US" dirty="0"/>
            </a:br>
            <a:r>
              <a:rPr lang="en-US" dirty="0"/>
              <a:t>ALTER TABLE </a:t>
            </a:r>
            <a:r>
              <a:rPr lang="en-US" dirty="0" err="1"/>
              <a:t>phone_book</a:t>
            </a:r>
            <a:r>
              <a:rPr lang="en-US" dirty="0"/>
              <a:t> ADD INDEX (</a:t>
            </a:r>
            <a:r>
              <a:rPr lang="en-US" dirty="0" err="1"/>
              <a:t>last_name</a:t>
            </a:r>
            <a:r>
              <a:rPr lang="en-US" dirty="0"/>
              <a:t>, </a:t>
            </a:r>
            <a:r>
              <a:rPr lang="en-US" dirty="0" err="1"/>
              <a:t>first_name</a:t>
            </a:r>
            <a:r>
              <a:rPr lang="en-US" dirty="0"/>
              <a:t>)</a:t>
            </a:r>
          </a:p>
          <a:p>
            <a:r>
              <a:rPr lang="en-US" dirty="0"/>
              <a:t>Such indexes can improve the query speed if you often query all columns together in the WHERE clause or if a single column doesn’t have sufficient variety. </a:t>
            </a:r>
          </a:p>
          <a:p>
            <a:r>
              <a:rPr lang="en-US" dirty="0"/>
              <a:t>Of course, you can use partial indexes to reduce the space required:</a:t>
            </a:r>
          </a:p>
          <a:p>
            <a:r>
              <a:rPr lang="en-US" dirty="0"/>
              <a:t>ALTER TABLE </a:t>
            </a:r>
            <a:r>
              <a:rPr lang="en-US" dirty="0" err="1"/>
              <a:t>phone_book</a:t>
            </a:r>
            <a:r>
              <a:rPr lang="en-US" dirty="0"/>
              <a:t> ADD INDEX (</a:t>
            </a:r>
            <a:r>
              <a:rPr lang="en-US" dirty="0" err="1"/>
              <a:t>last_name</a:t>
            </a:r>
            <a:r>
              <a:rPr lang="en-US" dirty="0"/>
              <a:t>(4), </a:t>
            </a:r>
            <a:r>
              <a:rPr lang="en-US" dirty="0" err="1"/>
              <a:t>first_name</a:t>
            </a:r>
            <a:r>
              <a:rPr lang="en-US" dirty="0"/>
              <a:t>(4))</a:t>
            </a:r>
          </a:p>
          <a:p>
            <a:r>
              <a:rPr lang="en-US" dirty="0"/>
              <a:t>In either case, a query to find Josh Woodward executes quickly:</a:t>
            </a:r>
            <a:br>
              <a:rPr lang="en-US" dirty="0"/>
            </a:br>
            <a:r>
              <a:rPr lang="en-US" dirty="0"/>
              <a:t>SELECT * FROM </a:t>
            </a:r>
            <a:r>
              <a:rPr lang="en-US" dirty="0" err="1"/>
              <a:t>phone_book</a:t>
            </a:r>
            <a:r>
              <a:rPr lang="en-US" dirty="0"/>
              <a:t> WHERE </a:t>
            </a:r>
            <a:r>
              <a:rPr lang="en-US" dirty="0" err="1"/>
              <a:t>last_name</a:t>
            </a:r>
            <a:r>
              <a:rPr lang="en-US" dirty="0"/>
              <a:t> = 'Woodward' AND </a:t>
            </a:r>
            <a:r>
              <a:rPr lang="en-US" dirty="0" err="1"/>
              <a:t>first_name</a:t>
            </a:r>
            <a:r>
              <a:rPr lang="en-US" dirty="0"/>
              <a:t> = 'Josh'</a:t>
            </a:r>
            <a:br>
              <a:rPr lang="en-US" dirty="0"/>
            </a:br>
            <a:endParaRPr lang="en-US" dirty="0"/>
          </a:p>
        </p:txBody>
      </p:sp>
    </p:spTree>
    <p:extLst>
      <p:ext uri="{BB962C8B-B14F-4D97-AF65-F5344CB8AC3E}">
        <p14:creationId xmlns:p14="http://schemas.microsoft.com/office/powerpoint/2010/main" val="407896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Index Order</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993628"/>
          </a:xfrm>
        </p:spPr>
        <p:txBody>
          <a:bodyPr>
            <a:normAutofit/>
          </a:bodyPr>
          <a:lstStyle/>
          <a:p>
            <a:r>
              <a:rPr lang="en-US" dirty="0"/>
              <a:t>How does MySQL order values in the index?</a:t>
            </a:r>
          </a:p>
          <a:p>
            <a:r>
              <a:rPr lang="en-US" dirty="0"/>
              <a:t>If you’ve used another RDBMS, you might expect MySQL to have syntax for specifying that an index be sorted in ascending, descending, or some other order. </a:t>
            </a:r>
          </a:p>
          <a:p>
            <a:r>
              <a:rPr lang="en-US" dirty="0"/>
              <a:t>MySQL gives you no control over its internal sorting of index values. </a:t>
            </a:r>
          </a:p>
          <a:p>
            <a:r>
              <a:rPr lang="en-US" dirty="0"/>
              <a:t>For example, some database products may execute this query quickly:</a:t>
            </a:r>
            <a:br>
              <a:rPr lang="en-US" dirty="0"/>
            </a:br>
            <a:r>
              <a:rPr lang="en-US" dirty="0"/>
              <a:t>SELECT * FROM </a:t>
            </a:r>
            <a:r>
              <a:rPr lang="en-US" dirty="0" err="1"/>
              <a:t>phone_book</a:t>
            </a:r>
            <a:r>
              <a:rPr lang="en-US" dirty="0"/>
              <a:t> WHERE </a:t>
            </a:r>
            <a:r>
              <a:rPr lang="en-US" dirty="0" err="1"/>
              <a:t>last_name</a:t>
            </a:r>
            <a:r>
              <a:rPr lang="en-US" dirty="0"/>
              <a:t> = '</a:t>
            </a:r>
            <a:r>
              <a:rPr lang="en-US" dirty="0" err="1"/>
              <a:t>Zawodny</a:t>
            </a:r>
            <a:r>
              <a:rPr lang="en-US" dirty="0"/>
              <a:t>' ORDER BY </a:t>
            </a:r>
            <a:r>
              <a:rPr lang="en-US" dirty="0" err="1"/>
              <a:t>first_name</a:t>
            </a:r>
            <a:r>
              <a:rPr lang="en-US" dirty="0"/>
              <a:t> DESC</a:t>
            </a:r>
          </a:p>
          <a:p>
            <a:r>
              <a:rPr lang="en-US" dirty="0"/>
              <a:t>And this query slowly:</a:t>
            </a:r>
            <a:br>
              <a:rPr lang="en-US" dirty="0"/>
            </a:br>
            <a:r>
              <a:rPr lang="en-US" dirty="0"/>
              <a:t>SELECT * FROM </a:t>
            </a:r>
            <a:r>
              <a:rPr lang="en-US" dirty="0" err="1"/>
              <a:t>phone_book</a:t>
            </a:r>
            <a:r>
              <a:rPr lang="en-US" dirty="0"/>
              <a:t> WHERE </a:t>
            </a:r>
            <a:r>
              <a:rPr lang="en-US" dirty="0" err="1"/>
              <a:t>last_name</a:t>
            </a:r>
            <a:r>
              <a:rPr lang="en-US" dirty="0"/>
              <a:t> = '</a:t>
            </a:r>
            <a:r>
              <a:rPr lang="en-US" dirty="0" err="1"/>
              <a:t>Zawodny</a:t>
            </a:r>
            <a:r>
              <a:rPr lang="en-US" dirty="0"/>
              <a:t>' ORDER BY </a:t>
            </a:r>
            <a:r>
              <a:rPr lang="en-US" dirty="0" err="1"/>
              <a:t>first_name</a:t>
            </a:r>
            <a:r>
              <a:rPr lang="en-US" dirty="0"/>
              <a:t> ASC</a:t>
            </a:r>
          </a:p>
        </p:txBody>
      </p:sp>
    </p:spTree>
    <p:extLst>
      <p:ext uri="{BB962C8B-B14F-4D97-AF65-F5344CB8AC3E}">
        <p14:creationId xmlns:p14="http://schemas.microsoft.com/office/powerpoint/2010/main" val="187170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Optimization	</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p:txBody>
          <a:bodyPr>
            <a:normAutofit/>
          </a:bodyPr>
          <a:lstStyle/>
          <a:p>
            <a:r>
              <a:rPr lang="en-US" dirty="0"/>
              <a:t>Every MySQL backed application can benefit from a finely tuned database server</a:t>
            </a:r>
          </a:p>
          <a:p>
            <a:r>
              <a:rPr lang="en-US" dirty="0"/>
              <a:t>Database performance tuning should occur regularly and before productivity is affected. </a:t>
            </a:r>
          </a:p>
          <a:p>
            <a:r>
              <a:rPr lang="en-US" dirty="0"/>
              <a:t>The most obvious symptoms of performance problems are:</a:t>
            </a:r>
          </a:p>
          <a:p>
            <a:pPr lvl="1"/>
            <a:r>
              <a:rPr lang="en-US" dirty="0"/>
              <a:t>Queries stack up and never completing in the MySQL process table.</a:t>
            </a:r>
          </a:p>
          <a:p>
            <a:pPr lvl="1"/>
            <a:r>
              <a:rPr lang="en-US" dirty="0"/>
              <a:t>Applications or websites using the database become sluggish.</a:t>
            </a:r>
          </a:p>
          <a:p>
            <a:pPr lvl="1"/>
            <a:r>
              <a:rPr lang="en-US" dirty="0"/>
              <a:t>Connection timeouts errors, especially during peak hours.</a:t>
            </a:r>
          </a:p>
          <a:p>
            <a:endParaRPr lang="en-US" dirty="0"/>
          </a:p>
        </p:txBody>
      </p:sp>
      <p:sp>
        <p:nvSpPr>
          <p:cNvPr id="3" name="Rectangle 2">
            <a:extLst>
              <a:ext uri="{FF2B5EF4-FFF2-40B4-BE49-F238E27FC236}">
                <a16:creationId xmlns:a16="http://schemas.microsoft.com/office/drawing/2014/main" id="{8B60A291-7215-9047-8280-6423FC3AECE2}"/>
              </a:ext>
            </a:extLst>
          </p:cNvPr>
          <p:cNvSpPr/>
          <p:nvPr/>
        </p:nvSpPr>
        <p:spPr>
          <a:xfrm>
            <a:off x="3119640" y="5646571"/>
            <a:ext cx="5952720" cy="369332"/>
          </a:xfrm>
          <a:prstGeom prst="rect">
            <a:avLst/>
          </a:prstGeom>
        </p:spPr>
        <p:txBody>
          <a:bodyPr wrap="none">
            <a:spAutoFit/>
          </a:bodyPr>
          <a:lstStyle/>
          <a:p>
            <a:r>
              <a:rPr lang="en-US" dirty="0"/>
              <a:t>https://</a:t>
            </a:r>
            <a:r>
              <a:rPr lang="en-US" dirty="0" err="1"/>
              <a:t>dev.mysql.com</a:t>
            </a:r>
            <a:r>
              <a:rPr lang="en-US" dirty="0"/>
              <a:t>/doc/</a:t>
            </a:r>
            <a:r>
              <a:rPr lang="en-US" dirty="0" err="1"/>
              <a:t>refman</a:t>
            </a:r>
            <a:r>
              <a:rPr lang="en-US" dirty="0"/>
              <a:t>/8.0/</a:t>
            </a:r>
            <a:r>
              <a:rPr lang="en-US" dirty="0" err="1"/>
              <a:t>en</a:t>
            </a:r>
            <a:r>
              <a:rPr lang="en-US" dirty="0"/>
              <a:t>/</a:t>
            </a:r>
            <a:r>
              <a:rPr lang="en-US" dirty="0" err="1"/>
              <a:t>optimization.html</a:t>
            </a:r>
            <a:endParaRPr lang="en-US" dirty="0"/>
          </a:p>
        </p:txBody>
      </p:sp>
    </p:spTree>
    <p:extLst>
      <p:ext uri="{BB962C8B-B14F-4D97-AF65-F5344CB8AC3E}">
        <p14:creationId xmlns:p14="http://schemas.microsoft.com/office/powerpoint/2010/main" val="3026927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Listing Indexes</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351338"/>
          </a:xfrm>
        </p:spPr>
        <p:txBody>
          <a:bodyPr>
            <a:normAutofit/>
          </a:bodyPr>
          <a:lstStyle/>
          <a:p>
            <a:r>
              <a:rPr lang="en-US" dirty="0"/>
              <a:t>Tables can have multiple indexes. </a:t>
            </a:r>
          </a:p>
          <a:p>
            <a:r>
              <a:rPr lang="en-US" dirty="0"/>
              <a:t>Managing indexes will inevitably require being able to list the existing indexes on a table. </a:t>
            </a:r>
          </a:p>
          <a:p>
            <a:r>
              <a:rPr lang="en-US" dirty="0"/>
              <a:t>The syntax for viewing an index is below.</a:t>
            </a:r>
          </a:p>
          <a:p>
            <a:r>
              <a:rPr lang="en-US" dirty="0"/>
              <a:t>SHOW INDEX FROM </a:t>
            </a:r>
            <a:r>
              <a:rPr lang="en-US" dirty="0" err="1"/>
              <a:t>tableName</a:t>
            </a:r>
            <a:r>
              <a:rPr lang="en-US" dirty="0"/>
              <a:t>;</a:t>
            </a:r>
          </a:p>
        </p:txBody>
      </p:sp>
    </p:spTree>
    <p:extLst>
      <p:ext uri="{BB962C8B-B14F-4D97-AF65-F5344CB8AC3E}">
        <p14:creationId xmlns:p14="http://schemas.microsoft.com/office/powerpoint/2010/main" val="2216534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Creating Indexes</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00162"/>
            <a:ext cx="10515600" cy="4351338"/>
          </a:xfrm>
        </p:spPr>
        <p:txBody>
          <a:bodyPr>
            <a:normAutofit/>
          </a:bodyPr>
          <a:lstStyle/>
          <a:p>
            <a:r>
              <a:rPr lang="en-US" dirty="0"/>
              <a:t>Multiple indexing is useful for creating indexes attuned to the queries required by your application or website. </a:t>
            </a:r>
          </a:p>
          <a:p>
            <a:r>
              <a:rPr lang="en-US" dirty="0"/>
              <a:t>The default settings allow for up to 16 indexes per table</a:t>
            </a:r>
          </a:p>
          <a:p>
            <a:r>
              <a:rPr lang="en-US" dirty="0"/>
              <a:t>Indexes can be created during a table’s creation or added on to the table as additional indexes later on.</a:t>
            </a:r>
          </a:p>
        </p:txBody>
      </p:sp>
    </p:spTree>
    <p:extLst>
      <p:ext uri="{BB962C8B-B14F-4D97-AF65-F5344CB8AC3E}">
        <p14:creationId xmlns:p14="http://schemas.microsoft.com/office/powerpoint/2010/main" val="284329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a:xfrm>
            <a:off x="295760" y="225641"/>
            <a:ext cx="6972946" cy="626767"/>
          </a:xfrm>
        </p:spPr>
        <p:txBody>
          <a:bodyPr>
            <a:normAutofit fontScale="90000"/>
          </a:bodyPr>
          <a:lstStyle/>
          <a:p>
            <a:r>
              <a:rPr lang="en-US" dirty="0"/>
              <a:t>Creating Indexes Examples</a:t>
            </a:r>
          </a:p>
        </p:txBody>
      </p:sp>
      <p:sp>
        <p:nvSpPr>
          <p:cNvPr id="7" name="Rectangle 6">
            <a:extLst>
              <a:ext uri="{FF2B5EF4-FFF2-40B4-BE49-F238E27FC236}">
                <a16:creationId xmlns:a16="http://schemas.microsoft.com/office/drawing/2014/main" id="{5ECE4D80-E7F7-9D40-A4B3-C6F359B15A4D}"/>
              </a:ext>
            </a:extLst>
          </p:cNvPr>
          <p:cNvSpPr/>
          <p:nvPr/>
        </p:nvSpPr>
        <p:spPr>
          <a:xfrm>
            <a:off x="594828" y="2849573"/>
            <a:ext cx="2835760" cy="2308324"/>
          </a:xfrm>
          <a:prstGeom prst="rect">
            <a:avLst/>
          </a:prstGeom>
          <a:ln>
            <a:solidFill>
              <a:schemeClr val="accent1"/>
            </a:solidFill>
          </a:ln>
        </p:spPr>
        <p:txBody>
          <a:bodyPr wrap="square">
            <a:spAutoFit/>
          </a:bodyPr>
          <a:lstStyle/>
          <a:p>
            <a:r>
              <a:rPr lang="en-US" dirty="0"/>
              <a:t>CREATE TABLE </a:t>
            </a:r>
            <a:r>
              <a:rPr lang="en-US" dirty="0" err="1"/>
              <a:t>tableName</a:t>
            </a:r>
            <a:r>
              <a:rPr lang="en-US" dirty="0"/>
              <a:t> (</a:t>
            </a:r>
            <a:br>
              <a:rPr lang="en-US" dirty="0"/>
            </a:br>
            <a:r>
              <a:rPr lang="en-US" dirty="0"/>
              <a:t>ID </a:t>
            </a:r>
            <a:r>
              <a:rPr lang="en-US" dirty="0" err="1"/>
              <a:t>int</a:t>
            </a:r>
            <a:r>
              <a:rPr lang="en-US" dirty="0"/>
              <a:t>,</a:t>
            </a:r>
            <a:br>
              <a:rPr lang="en-US" dirty="0"/>
            </a:br>
            <a:r>
              <a:rPr lang="en-US" dirty="0" err="1"/>
              <a:t>LName</a:t>
            </a:r>
            <a:r>
              <a:rPr lang="en-US" dirty="0"/>
              <a:t> varchar(255),</a:t>
            </a:r>
            <a:br>
              <a:rPr lang="en-US" dirty="0"/>
            </a:br>
            <a:r>
              <a:rPr lang="en-US" dirty="0" err="1"/>
              <a:t>FName</a:t>
            </a:r>
            <a:r>
              <a:rPr lang="en-US" dirty="0"/>
              <a:t> varchar(255),</a:t>
            </a:r>
            <a:br>
              <a:rPr lang="en-US" dirty="0"/>
            </a:br>
            <a:r>
              <a:rPr lang="en-US" dirty="0"/>
              <a:t>DOB varchar(255),</a:t>
            </a:r>
            <a:br>
              <a:rPr lang="en-US" dirty="0"/>
            </a:br>
            <a:r>
              <a:rPr lang="en-US" dirty="0"/>
              <a:t>LOC varchar(255),</a:t>
            </a:r>
            <a:br>
              <a:rPr lang="en-US" dirty="0"/>
            </a:br>
            <a:r>
              <a:rPr lang="en-US" dirty="0"/>
              <a:t>INDEX ( ID )</a:t>
            </a:r>
            <a:br>
              <a:rPr lang="en-US" dirty="0"/>
            </a:br>
            <a:r>
              <a:rPr lang="en-US" dirty="0"/>
              <a:t>);</a:t>
            </a:r>
          </a:p>
        </p:txBody>
      </p:sp>
      <p:sp>
        <p:nvSpPr>
          <p:cNvPr id="8" name="Rectangle 7">
            <a:extLst>
              <a:ext uri="{FF2B5EF4-FFF2-40B4-BE49-F238E27FC236}">
                <a16:creationId xmlns:a16="http://schemas.microsoft.com/office/drawing/2014/main" id="{3685066B-32F4-E04F-9DFF-2C94FE76C74B}"/>
              </a:ext>
            </a:extLst>
          </p:cNvPr>
          <p:cNvSpPr/>
          <p:nvPr/>
        </p:nvSpPr>
        <p:spPr>
          <a:xfrm>
            <a:off x="196317" y="1276049"/>
            <a:ext cx="2250296" cy="646331"/>
          </a:xfrm>
          <a:prstGeom prst="rect">
            <a:avLst/>
          </a:prstGeom>
          <a:ln>
            <a:solidFill>
              <a:schemeClr val="accent1"/>
            </a:solidFill>
          </a:ln>
        </p:spPr>
        <p:txBody>
          <a:bodyPr wrap="none">
            <a:spAutoFit/>
          </a:bodyPr>
          <a:lstStyle/>
          <a:p>
            <a:r>
              <a:rPr lang="en-US" b="1" dirty="0">
                <a:solidFill>
                  <a:srgbClr val="444444"/>
                </a:solidFill>
                <a:latin typeface="Open Sans Regular"/>
              </a:rPr>
              <a:t>Create Table with </a:t>
            </a:r>
          </a:p>
          <a:p>
            <a:r>
              <a:rPr lang="en-US" b="1" dirty="0">
                <a:solidFill>
                  <a:srgbClr val="444444"/>
                </a:solidFill>
                <a:latin typeface="Open Sans Regular"/>
              </a:rPr>
              <a:t>Standard Index</a:t>
            </a:r>
            <a:endParaRPr lang="en-US" dirty="0"/>
          </a:p>
        </p:txBody>
      </p:sp>
      <p:sp>
        <p:nvSpPr>
          <p:cNvPr id="9" name="Rectangle 8">
            <a:extLst>
              <a:ext uri="{FF2B5EF4-FFF2-40B4-BE49-F238E27FC236}">
                <a16:creationId xmlns:a16="http://schemas.microsoft.com/office/drawing/2014/main" id="{9C9A4948-7014-2F44-8DC0-4AD97413396A}"/>
              </a:ext>
            </a:extLst>
          </p:cNvPr>
          <p:cNvSpPr/>
          <p:nvPr/>
        </p:nvSpPr>
        <p:spPr>
          <a:xfrm>
            <a:off x="3903031" y="1276049"/>
            <a:ext cx="3403881" cy="646331"/>
          </a:xfrm>
          <a:prstGeom prst="rect">
            <a:avLst/>
          </a:prstGeom>
          <a:ln>
            <a:solidFill>
              <a:schemeClr val="accent1"/>
            </a:solidFill>
          </a:ln>
        </p:spPr>
        <p:txBody>
          <a:bodyPr wrap="none">
            <a:spAutoFit/>
          </a:bodyPr>
          <a:lstStyle/>
          <a:p>
            <a:r>
              <a:rPr lang="en-US" b="1" dirty="0">
                <a:solidFill>
                  <a:srgbClr val="444444"/>
                </a:solidFill>
                <a:latin typeface="Open Sans Regular"/>
              </a:rPr>
              <a:t>Create a Table with </a:t>
            </a:r>
          </a:p>
          <a:p>
            <a:r>
              <a:rPr lang="en-US" b="1" dirty="0">
                <a:solidFill>
                  <a:srgbClr val="444444"/>
                </a:solidFill>
                <a:latin typeface="Open Sans Regular"/>
              </a:rPr>
              <a:t>Unique Index &amp; Primary Key</a:t>
            </a:r>
            <a:endParaRPr lang="en-US" dirty="0"/>
          </a:p>
        </p:txBody>
      </p:sp>
      <p:sp>
        <p:nvSpPr>
          <p:cNvPr id="10" name="Rectangle 9">
            <a:extLst>
              <a:ext uri="{FF2B5EF4-FFF2-40B4-BE49-F238E27FC236}">
                <a16:creationId xmlns:a16="http://schemas.microsoft.com/office/drawing/2014/main" id="{3D2527D8-8AC9-B347-95E7-9B728CECF448}"/>
              </a:ext>
            </a:extLst>
          </p:cNvPr>
          <p:cNvSpPr/>
          <p:nvPr/>
        </p:nvSpPr>
        <p:spPr>
          <a:xfrm>
            <a:off x="5169447" y="2849573"/>
            <a:ext cx="2962724" cy="2308324"/>
          </a:xfrm>
          <a:prstGeom prst="rect">
            <a:avLst/>
          </a:prstGeom>
          <a:ln>
            <a:solidFill>
              <a:schemeClr val="accent1"/>
            </a:solidFill>
          </a:ln>
        </p:spPr>
        <p:txBody>
          <a:bodyPr wrap="square">
            <a:spAutoFit/>
          </a:bodyPr>
          <a:lstStyle/>
          <a:p>
            <a:r>
              <a:rPr lang="en-US" dirty="0"/>
              <a:t>CREATE TABLE </a:t>
            </a:r>
            <a:r>
              <a:rPr lang="en-US" dirty="0" err="1"/>
              <a:t>tableName</a:t>
            </a:r>
            <a:r>
              <a:rPr lang="en-US" dirty="0"/>
              <a:t> (</a:t>
            </a:r>
            <a:br>
              <a:rPr lang="en-US" dirty="0"/>
            </a:br>
            <a:r>
              <a:rPr lang="en-US" dirty="0"/>
              <a:t>ID </a:t>
            </a:r>
            <a:r>
              <a:rPr lang="en-US" dirty="0" err="1"/>
              <a:t>int</a:t>
            </a:r>
            <a:r>
              <a:rPr lang="en-US" dirty="0"/>
              <a:t>,</a:t>
            </a:r>
            <a:br>
              <a:rPr lang="en-US" dirty="0"/>
            </a:br>
            <a:r>
              <a:rPr lang="en-US" dirty="0" err="1"/>
              <a:t>LName</a:t>
            </a:r>
            <a:r>
              <a:rPr lang="en-US" dirty="0"/>
              <a:t> varchar(255),</a:t>
            </a:r>
            <a:br>
              <a:rPr lang="en-US" dirty="0"/>
            </a:br>
            <a:r>
              <a:rPr lang="en-US" dirty="0" err="1"/>
              <a:t>FName</a:t>
            </a:r>
            <a:r>
              <a:rPr lang="en-US" dirty="0"/>
              <a:t> varchar(255),</a:t>
            </a:r>
            <a:br>
              <a:rPr lang="en-US" dirty="0"/>
            </a:br>
            <a:r>
              <a:rPr lang="en-US" dirty="0"/>
              <a:t>DOB varchar(255),	</a:t>
            </a:r>
            <a:br>
              <a:rPr lang="en-US" dirty="0"/>
            </a:br>
            <a:r>
              <a:rPr lang="en-US" dirty="0"/>
              <a:t>PRIMARY KEY (ID),</a:t>
            </a:r>
            <a:br>
              <a:rPr lang="en-US" dirty="0"/>
            </a:br>
            <a:r>
              <a:rPr lang="en-US" dirty="0"/>
              <a:t>UNIQUE INDEX ( ID )</a:t>
            </a:r>
            <a:br>
              <a:rPr lang="en-US" dirty="0"/>
            </a:br>
            <a:r>
              <a:rPr lang="en-US" dirty="0"/>
              <a:t>);</a:t>
            </a:r>
          </a:p>
        </p:txBody>
      </p:sp>
      <p:sp>
        <p:nvSpPr>
          <p:cNvPr id="11" name="Rectangle 10">
            <a:extLst>
              <a:ext uri="{FF2B5EF4-FFF2-40B4-BE49-F238E27FC236}">
                <a16:creationId xmlns:a16="http://schemas.microsoft.com/office/drawing/2014/main" id="{72529561-F5F9-6043-AF3D-B8D6D8699A20}"/>
              </a:ext>
            </a:extLst>
          </p:cNvPr>
          <p:cNvSpPr/>
          <p:nvPr/>
        </p:nvSpPr>
        <p:spPr>
          <a:xfrm>
            <a:off x="8979411" y="1276049"/>
            <a:ext cx="2056140" cy="646331"/>
          </a:xfrm>
          <a:prstGeom prst="rect">
            <a:avLst/>
          </a:prstGeom>
          <a:ln>
            <a:solidFill>
              <a:schemeClr val="accent1"/>
            </a:solidFill>
          </a:ln>
        </p:spPr>
        <p:txBody>
          <a:bodyPr wrap="none">
            <a:spAutoFit/>
          </a:bodyPr>
          <a:lstStyle/>
          <a:p>
            <a:r>
              <a:rPr lang="en-US" b="1" dirty="0">
                <a:solidFill>
                  <a:srgbClr val="444444"/>
                </a:solidFill>
                <a:latin typeface="Open Sans Regular"/>
              </a:rPr>
              <a:t>Add an Index </a:t>
            </a:r>
          </a:p>
          <a:p>
            <a:r>
              <a:rPr lang="en-US" b="1" dirty="0">
                <a:solidFill>
                  <a:srgbClr val="444444"/>
                </a:solidFill>
                <a:latin typeface="Open Sans Regular"/>
              </a:rPr>
              <a:t>to Existing Table</a:t>
            </a:r>
            <a:endParaRPr lang="en-US" dirty="0"/>
          </a:p>
        </p:txBody>
      </p:sp>
      <p:sp>
        <p:nvSpPr>
          <p:cNvPr id="12" name="Rectangle 11">
            <a:extLst>
              <a:ext uri="{FF2B5EF4-FFF2-40B4-BE49-F238E27FC236}">
                <a16:creationId xmlns:a16="http://schemas.microsoft.com/office/drawing/2014/main" id="{843C0C92-B245-AD4A-AE3E-6B81F060A61C}"/>
              </a:ext>
            </a:extLst>
          </p:cNvPr>
          <p:cNvSpPr/>
          <p:nvPr/>
        </p:nvSpPr>
        <p:spPr>
          <a:xfrm>
            <a:off x="8979411" y="3204459"/>
            <a:ext cx="2407403" cy="1200329"/>
          </a:xfrm>
          <a:prstGeom prst="rect">
            <a:avLst/>
          </a:prstGeom>
          <a:ln>
            <a:solidFill>
              <a:schemeClr val="accent1"/>
            </a:solidFill>
          </a:ln>
        </p:spPr>
        <p:txBody>
          <a:bodyPr wrap="square">
            <a:spAutoFit/>
          </a:bodyPr>
          <a:lstStyle/>
          <a:p>
            <a:r>
              <a:rPr lang="en-US" dirty="0"/>
              <a:t>CREATE INDEX </a:t>
            </a:r>
            <a:r>
              <a:rPr lang="en-US" dirty="0" err="1"/>
              <a:t>indexName</a:t>
            </a:r>
            <a:r>
              <a:rPr lang="en-US" dirty="0"/>
              <a:t> ON </a:t>
            </a:r>
            <a:r>
              <a:rPr lang="en-US" dirty="0" err="1"/>
              <a:t>tableName</a:t>
            </a:r>
            <a:r>
              <a:rPr lang="en-US" dirty="0"/>
              <a:t> (ID, </a:t>
            </a:r>
            <a:r>
              <a:rPr lang="en-US" dirty="0" err="1"/>
              <a:t>LName</a:t>
            </a:r>
            <a:r>
              <a:rPr lang="en-US" dirty="0"/>
              <a:t>, </a:t>
            </a:r>
            <a:r>
              <a:rPr lang="en-US" dirty="0" err="1"/>
              <a:t>FName</a:t>
            </a:r>
            <a:r>
              <a:rPr lang="en-US" dirty="0"/>
              <a:t>, LOC);</a:t>
            </a:r>
          </a:p>
        </p:txBody>
      </p:sp>
    </p:spTree>
    <p:extLst>
      <p:ext uri="{BB962C8B-B14F-4D97-AF65-F5344CB8AC3E}">
        <p14:creationId xmlns:p14="http://schemas.microsoft.com/office/powerpoint/2010/main" val="1992273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a:xfrm>
            <a:off x="295760" y="225641"/>
            <a:ext cx="6972946" cy="626767"/>
          </a:xfrm>
        </p:spPr>
        <p:txBody>
          <a:bodyPr>
            <a:normAutofit fontScale="90000"/>
          </a:bodyPr>
          <a:lstStyle/>
          <a:p>
            <a:r>
              <a:rPr lang="en-US" dirty="0"/>
              <a:t>Delete Indexes Examples</a:t>
            </a:r>
          </a:p>
        </p:txBody>
      </p:sp>
      <p:pic>
        <p:nvPicPr>
          <p:cNvPr id="3" name="Picture 2">
            <a:extLst>
              <a:ext uri="{FF2B5EF4-FFF2-40B4-BE49-F238E27FC236}">
                <a16:creationId xmlns:a16="http://schemas.microsoft.com/office/drawing/2014/main" id="{E2F7166A-49CB-2D41-ACE2-5B1DCB22D45D}"/>
              </a:ext>
            </a:extLst>
          </p:cNvPr>
          <p:cNvPicPr>
            <a:picLocks noChangeAspect="1"/>
          </p:cNvPicPr>
          <p:nvPr/>
        </p:nvPicPr>
        <p:blipFill>
          <a:blip r:embed="rId3"/>
          <a:stretch>
            <a:fillRect/>
          </a:stretch>
        </p:blipFill>
        <p:spPr>
          <a:xfrm>
            <a:off x="1433055" y="1652829"/>
            <a:ext cx="9186409" cy="439441"/>
          </a:xfrm>
          <a:prstGeom prst="rect">
            <a:avLst/>
          </a:prstGeom>
        </p:spPr>
      </p:pic>
      <p:sp>
        <p:nvSpPr>
          <p:cNvPr id="4" name="Rectangle 3">
            <a:extLst>
              <a:ext uri="{FF2B5EF4-FFF2-40B4-BE49-F238E27FC236}">
                <a16:creationId xmlns:a16="http://schemas.microsoft.com/office/drawing/2014/main" id="{B880C539-C8B0-5C40-9B39-96B8BB1834A7}"/>
              </a:ext>
            </a:extLst>
          </p:cNvPr>
          <p:cNvSpPr/>
          <p:nvPr/>
        </p:nvSpPr>
        <p:spPr>
          <a:xfrm>
            <a:off x="2559696" y="2376429"/>
            <a:ext cx="3980064" cy="369332"/>
          </a:xfrm>
          <a:prstGeom prst="rect">
            <a:avLst/>
          </a:prstGeom>
          <a:ln>
            <a:solidFill>
              <a:schemeClr val="accent1"/>
            </a:solidFill>
          </a:ln>
        </p:spPr>
        <p:txBody>
          <a:bodyPr wrap="none">
            <a:spAutoFit/>
          </a:bodyPr>
          <a:lstStyle/>
          <a:p>
            <a:r>
              <a:rPr lang="en-US" dirty="0"/>
              <a:t>DROP INDEX </a:t>
            </a:r>
            <a:r>
              <a:rPr lang="en-US" dirty="0" err="1"/>
              <a:t>indexName</a:t>
            </a:r>
            <a:r>
              <a:rPr lang="en-US" dirty="0"/>
              <a:t> ON </a:t>
            </a:r>
            <a:r>
              <a:rPr lang="en-US" dirty="0" err="1"/>
              <a:t>tableName</a:t>
            </a:r>
            <a:r>
              <a:rPr lang="en-US" dirty="0"/>
              <a:t>;</a:t>
            </a:r>
          </a:p>
        </p:txBody>
      </p:sp>
    </p:spTree>
    <p:extLst>
      <p:ext uri="{BB962C8B-B14F-4D97-AF65-F5344CB8AC3E}">
        <p14:creationId xmlns:p14="http://schemas.microsoft.com/office/powerpoint/2010/main" val="772900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Index Structures</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200" y="1825625"/>
            <a:ext cx="10515600" cy="4351338"/>
          </a:xfrm>
        </p:spPr>
        <p:txBody>
          <a:bodyPr>
            <a:normAutofit/>
          </a:bodyPr>
          <a:lstStyle/>
          <a:p>
            <a:r>
              <a:rPr lang="en-US" dirty="0"/>
              <a:t>There are various types (or structures) of indexes in databases.</a:t>
            </a:r>
          </a:p>
          <a:p>
            <a:r>
              <a:rPr lang="en-US" dirty="0"/>
              <a:t>B-Tree Indexes</a:t>
            </a:r>
          </a:p>
          <a:p>
            <a:r>
              <a:rPr lang="en-US" dirty="0"/>
              <a:t>Hash Indexes</a:t>
            </a:r>
          </a:p>
          <a:p>
            <a:r>
              <a:rPr lang="en-US" dirty="0"/>
              <a:t>R-Tree Indexes</a:t>
            </a:r>
          </a:p>
        </p:txBody>
      </p:sp>
    </p:spTree>
    <p:extLst>
      <p:ext uri="{BB962C8B-B14F-4D97-AF65-F5344CB8AC3E}">
        <p14:creationId xmlns:p14="http://schemas.microsoft.com/office/powerpoint/2010/main" val="795861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B-Tree?</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199" y="1825625"/>
            <a:ext cx="10692539" cy="4351338"/>
          </a:xfrm>
        </p:spPr>
        <p:txBody>
          <a:bodyPr>
            <a:normAutofit/>
          </a:bodyPr>
          <a:lstStyle/>
          <a:p>
            <a:r>
              <a:rPr lang="en-US" dirty="0"/>
              <a:t>The B-tree, or balanced tree, is the most common types of index.</a:t>
            </a:r>
          </a:p>
          <a:p>
            <a:r>
              <a:rPr lang="en-US" dirty="0">
                <a:solidFill>
                  <a:srgbClr val="333333"/>
                </a:solidFill>
                <a:latin typeface="guardian-text-oreilly"/>
              </a:rPr>
              <a:t>Virtually all database servers and embedded database libraries offer B-tree indexes, often as the default index type because of their unique combination of flexibility, size, and overall good performance.</a:t>
            </a:r>
            <a:endParaRPr lang="en-US" dirty="0"/>
          </a:p>
          <a:p>
            <a:endParaRPr lang="en-US" dirty="0"/>
          </a:p>
        </p:txBody>
      </p:sp>
    </p:spTree>
    <p:extLst>
      <p:ext uri="{BB962C8B-B14F-4D97-AF65-F5344CB8AC3E}">
        <p14:creationId xmlns:p14="http://schemas.microsoft.com/office/powerpoint/2010/main" val="2145827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B-Tree features</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a:xfrm>
            <a:off x="838199" y="1825625"/>
            <a:ext cx="6198031" cy="4351338"/>
          </a:xfrm>
        </p:spPr>
        <p:txBody>
          <a:bodyPr>
            <a:normAutofit fontScale="92500" lnSpcReduction="20000"/>
          </a:bodyPr>
          <a:lstStyle/>
          <a:p>
            <a:r>
              <a:rPr lang="en-US" dirty="0"/>
              <a:t>A tree data structure</a:t>
            </a:r>
          </a:p>
          <a:p>
            <a:r>
              <a:rPr lang="en-US" dirty="0"/>
              <a:t>Sorted at all times based on key values</a:t>
            </a:r>
          </a:p>
          <a:p>
            <a:r>
              <a:rPr lang="en-US" dirty="0"/>
              <a:t>Organized like binary tree structure where smaller values are stored on left and bigger values on right. </a:t>
            </a:r>
          </a:p>
          <a:p>
            <a:r>
              <a:rPr lang="en-US" dirty="0"/>
              <a:t>B Tree nodes can have many children</a:t>
            </a:r>
          </a:p>
          <a:p>
            <a:r>
              <a:rPr lang="en-US" dirty="0"/>
              <a:t>Can quickly find values near to root</a:t>
            </a:r>
          </a:p>
          <a:p>
            <a:r>
              <a:rPr lang="en-US" dirty="0"/>
              <a:t>B-trees offer O(log </a:t>
            </a:r>
            <a:r>
              <a:rPr lang="en-US" i="1" dirty="0"/>
              <a:t>n</a:t>
            </a:r>
            <a:r>
              <a:rPr lang="en-US" dirty="0"/>
              <a:t>) performance for single-record lookups</a:t>
            </a:r>
          </a:p>
          <a:p>
            <a:r>
              <a:rPr lang="en-US" dirty="0"/>
              <a:t>Range-base queries such as the following can be resolved very quickly:</a:t>
            </a:r>
          </a:p>
          <a:p>
            <a:r>
              <a:rPr lang="en-US" dirty="0"/>
              <a:t>Example – Primary Key and Unique Key</a:t>
            </a:r>
          </a:p>
        </p:txBody>
      </p:sp>
      <p:pic>
        <p:nvPicPr>
          <p:cNvPr id="5" name="Content Placeholder 4"/>
          <p:cNvPicPr>
            <a:picLocks noGrp="1" noChangeAspect="1"/>
          </p:cNvPicPr>
          <p:nvPr>
            <p:ph sz="half" idx="2"/>
          </p:nvPr>
        </p:nvPicPr>
        <p:blipFill>
          <a:blip r:embed="rId2"/>
          <a:stretch>
            <a:fillRect/>
          </a:stretch>
        </p:blipFill>
        <p:spPr>
          <a:xfrm>
            <a:off x="7381875" y="2515394"/>
            <a:ext cx="4810125" cy="1485900"/>
          </a:xfrm>
          <a:prstGeom prst="rect">
            <a:avLst/>
          </a:prstGeom>
        </p:spPr>
      </p:pic>
      <p:sp>
        <p:nvSpPr>
          <p:cNvPr id="6" name="Rectangle 5">
            <a:extLst>
              <a:ext uri="{FF2B5EF4-FFF2-40B4-BE49-F238E27FC236}">
                <a16:creationId xmlns:a16="http://schemas.microsoft.com/office/drawing/2014/main" id="{18317608-3783-4240-B6FD-45060214F750}"/>
              </a:ext>
            </a:extLst>
          </p:cNvPr>
          <p:cNvSpPr/>
          <p:nvPr/>
        </p:nvSpPr>
        <p:spPr>
          <a:xfrm>
            <a:off x="7898969" y="4609171"/>
            <a:ext cx="2639878" cy="1200329"/>
          </a:xfrm>
          <a:prstGeom prst="rect">
            <a:avLst/>
          </a:prstGeom>
          <a:ln>
            <a:solidFill>
              <a:schemeClr val="accent1"/>
            </a:solidFill>
          </a:ln>
        </p:spPr>
        <p:txBody>
          <a:bodyPr wrap="square">
            <a:spAutoFit/>
          </a:bodyPr>
          <a:lstStyle/>
          <a:p>
            <a:r>
              <a:rPr lang="en-US" dirty="0"/>
              <a:t>SELECT * FROM </a:t>
            </a:r>
            <a:r>
              <a:rPr lang="en-US" dirty="0" err="1"/>
              <a:t>phone_book</a:t>
            </a:r>
            <a:r>
              <a:rPr lang="en-US" dirty="0"/>
              <a:t> WHERE </a:t>
            </a:r>
            <a:r>
              <a:rPr lang="en-US" dirty="0" err="1"/>
              <a:t>last_name</a:t>
            </a:r>
            <a:r>
              <a:rPr lang="en-US" dirty="0"/>
              <a:t> BETWEEN 'Marten' and 'Mason'</a:t>
            </a:r>
          </a:p>
        </p:txBody>
      </p:sp>
    </p:spTree>
    <p:extLst>
      <p:ext uri="{BB962C8B-B14F-4D97-AF65-F5344CB8AC3E}">
        <p14:creationId xmlns:p14="http://schemas.microsoft.com/office/powerpoint/2010/main" val="16390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B+-Tree</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p:txBody>
          <a:bodyPr>
            <a:normAutofit/>
          </a:bodyPr>
          <a:lstStyle/>
          <a:p>
            <a:r>
              <a:rPr lang="en-US" dirty="0"/>
              <a:t>Similar to B Tree structure</a:t>
            </a:r>
          </a:p>
          <a:p>
            <a:r>
              <a:rPr lang="en-US" dirty="0"/>
              <a:t>Difference are –</a:t>
            </a:r>
          </a:p>
          <a:p>
            <a:pPr lvl="1"/>
            <a:r>
              <a:rPr lang="en-US" dirty="0"/>
              <a:t>Internal nodes store only values and not pointers to rows reducing internal node size and reducing disk I/O</a:t>
            </a:r>
          </a:p>
          <a:p>
            <a:pPr lvl="1"/>
            <a:r>
              <a:rPr lang="en-US" dirty="0"/>
              <a:t>Leaf nodes are linked and can conduct full scan with one pass</a:t>
            </a:r>
          </a:p>
          <a:p>
            <a:pPr lvl="1"/>
            <a:r>
              <a:rPr lang="en-US" dirty="0"/>
              <a:t>Delete operation is much easier since it does not require to remove values from internal nodes</a:t>
            </a:r>
          </a:p>
        </p:txBody>
      </p:sp>
      <p:pic>
        <p:nvPicPr>
          <p:cNvPr id="7" name="Content Placeholder 6"/>
          <p:cNvPicPr>
            <a:picLocks noGrp="1" noChangeAspect="1"/>
          </p:cNvPicPr>
          <p:nvPr>
            <p:ph sz="half" idx="2"/>
          </p:nvPr>
        </p:nvPicPr>
        <p:blipFill>
          <a:blip r:embed="rId2"/>
          <a:stretch>
            <a:fillRect/>
          </a:stretch>
        </p:blipFill>
        <p:spPr>
          <a:xfrm>
            <a:off x="6305204" y="2816542"/>
            <a:ext cx="5181600" cy="1870741"/>
          </a:xfrm>
          <a:prstGeom prst="rect">
            <a:avLst/>
          </a:prstGeom>
        </p:spPr>
      </p:pic>
    </p:spTree>
    <p:extLst>
      <p:ext uri="{BB962C8B-B14F-4D97-AF65-F5344CB8AC3E}">
        <p14:creationId xmlns:p14="http://schemas.microsoft.com/office/powerpoint/2010/main" val="3973561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Hash Indexes</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sz="half" idx="1"/>
          </p:nvPr>
        </p:nvSpPr>
        <p:spPr/>
        <p:txBody>
          <a:bodyPr>
            <a:normAutofit fontScale="92500" lnSpcReduction="10000"/>
          </a:bodyPr>
          <a:lstStyle/>
          <a:p>
            <a:r>
              <a:rPr lang="en-US" dirty="0"/>
              <a:t>Related to hashing techniques</a:t>
            </a:r>
          </a:p>
          <a:p>
            <a:r>
              <a:rPr lang="en-US" dirty="0"/>
              <a:t>Hash function is used to calculate the address where actual value is stored</a:t>
            </a:r>
          </a:p>
          <a:p>
            <a:r>
              <a:rPr lang="en-US" dirty="0"/>
              <a:t>Values are stored in bucket based on value of hash functions</a:t>
            </a:r>
          </a:p>
          <a:p>
            <a:r>
              <a:rPr lang="en-US" dirty="0"/>
              <a:t>Very fast when checking for equality</a:t>
            </a:r>
          </a:p>
          <a:p>
            <a:r>
              <a:rPr lang="en-US" dirty="0"/>
              <a:t>Will not help in case of range.</a:t>
            </a:r>
          </a:p>
          <a:p>
            <a:r>
              <a:rPr lang="en-US" dirty="0"/>
              <a:t>hash tables are always governed by the available storage space.</a:t>
            </a:r>
          </a:p>
        </p:txBody>
      </p:sp>
      <p:pic>
        <p:nvPicPr>
          <p:cNvPr id="6" name="Content Placeholder 5"/>
          <p:cNvPicPr>
            <a:picLocks noGrp="1" noChangeAspect="1"/>
          </p:cNvPicPr>
          <p:nvPr>
            <p:ph sz="half" idx="2"/>
          </p:nvPr>
        </p:nvPicPr>
        <p:blipFill>
          <a:blip r:embed="rId3"/>
          <a:stretch>
            <a:fillRect/>
          </a:stretch>
        </p:blipFill>
        <p:spPr>
          <a:xfrm>
            <a:off x="6172200" y="2400083"/>
            <a:ext cx="5181600" cy="3202421"/>
          </a:xfrm>
          <a:prstGeom prst="rect">
            <a:avLst/>
          </a:prstGeom>
        </p:spPr>
      </p:pic>
    </p:spTree>
    <p:extLst>
      <p:ext uri="{BB962C8B-B14F-4D97-AF65-F5344CB8AC3E}">
        <p14:creationId xmlns:p14="http://schemas.microsoft.com/office/powerpoint/2010/main" val="370922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err="1"/>
              <a:t>MyISAm</a:t>
            </a:r>
            <a:r>
              <a:rPr lang="en-US" dirty="0"/>
              <a:t> vs </a:t>
            </a:r>
            <a:r>
              <a:rPr lang="en-US" dirty="0" err="1"/>
              <a:t>InnoDb</a:t>
            </a:r>
            <a:endParaRPr lang="en-US" dirty="0"/>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p:txBody>
          <a:bodyPr>
            <a:normAutofit/>
          </a:bodyPr>
          <a:lstStyle/>
          <a:p>
            <a:r>
              <a:rPr lang="en-US" dirty="0"/>
              <a:t>A major factor in database performance is the storage engine used by the database, and more specifically, its tables. </a:t>
            </a:r>
          </a:p>
          <a:p>
            <a:r>
              <a:rPr lang="en-US" dirty="0"/>
              <a:t>Different storage engines provide better performance in one situation over another. </a:t>
            </a:r>
          </a:p>
          <a:p>
            <a:r>
              <a:rPr lang="en-US" dirty="0"/>
              <a:t>For general use, there are two contenders to be considered. These are </a:t>
            </a:r>
            <a:r>
              <a:rPr lang="en-US" dirty="0" err="1"/>
              <a:t>MyISAM</a:t>
            </a:r>
            <a:r>
              <a:rPr lang="en-US" dirty="0"/>
              <a:t> or </a:t>
            </a:r>
            <a:r>
              <a:rPr lang="en-US" dirty="0" err="1"/>
              <a:t>InnoDB</a:t>
            </a:r>
            <a:endParaRPr lang="en-US" dirty="0"/>
          </a:p>
          <a:p>
            <a:r>
              <a:rPr lang="en-US" dirty="0"/>
              <a:t>Before we can understand the difference between the two storage engines, we need to understand the term “locking.”</a:t>
            </a:r>
          </a:p>
        </p:txBody>
      </p:sp>
    </p:spTree>
    <p:extLst>
      <p:ext uri="{BB962C8B-B14F-4D97-AF65-F5344CB8AC3E}">
        <p14:creationId xmlns:p14="http://schemas.microsoft.com/office/powerpoint/2010/main" val="304252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Locking</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p:txBody>
          <a:bodyPr>
            <a:normAutofit lnSpcReduction="10000"/>
          </a:bodyPr>
          <a:lstStyle/>
          <a:p>
            <a:r>
              <a:rPr lang="en-US" dirty="0"/>
              <a:t>To protect the integrity of the data stored within databases, MySQL employs locking. </a:t>
            </a:r>
          </a:p>
          <a:p>
            <a:r>
              <a:rPr lang="en-US" dirty="0"/>
              <a:t>Locking, simply put, means protecting data from being accessed. </a:t>
            </a:r>
          </a:p>
          <a:p>
            <a:r>
              <a:rPr lang="en-US" dirty="0"/>
              <a:t>When a lock is applied, the data cannot be modified except by the query that initiated the lock. </a:t>
            </a:r>
          </a:p>
          <a:p>
            <a:r>
              <a:rPr lang="en-US" dirty="0"/>
              <a:t>Locking is a necessary component to ensure the accuracy of the stored information.  </a:t>
            </a:r>
          </a:p>
          <a:p>
            <a:r>
              <a:rPr lang="en-US" dirty="0"/>
              <a:t>Each storage engine has a different method of locking used. </a:t>
            </a:r>
          </a:p>
          <a:p>
            <a:r>
              <a:rPr lang="en-US" dirty="0"/>
              <a:t>Depending on your data and query practices, one engine can outperform another. </a:t>
            </a:r>
          </a:p>
        </p:txBody>
      </p:sp>
    </p:spTree>
    <p:extLst>
      <p:ext uri="{BB962C8B-B14F-4D97-AF65-F5344CB8AC3E}">
        <p14:creationId xmlns:p14="http://schemas.microsoft.com/office/powerpoint/2010/main" val="174223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Table Locking</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p:txBody>
          <a:bodyPr>
            <a:normAutofit/>
          </a:bodyPr>
          <a:lstStyle/>
          <a:p>
            <a:r>
              <a:rPr lang="en-US" dirty="0"/>
              <a:t>The technique of locking an entire table when one or more cells within the table need to be updated or deleted. Table locking is the default method employed by the default storage engine, </a:t>
            </a:r>
            <a:r>
              <a:rPr lang="en-US" dirty="0" err="1"/>
              <a:t>MyISAM</a:t>
            </a:r>
            <a:r>
              <a:rPr lang="en-US" dirty="0"/>
              <a:t>.</a:t>
            </a:r>
          </a:p>
        </p:txBody>
      </p:sp>
      <p:graphicFrame>
        <p:nvGraphicFramePr>
          <p:cNvPr id="3" name="Table 2">
            <a:extLst>
              <a:ext uri="{FF2B5EF4-FFF2-40B4-BE49-F238E27FC236}">
                <a16:creationId xmlns:a16="http://schemas.microsoft.com/office/drawing/2014/main" id="{DC4269D5-4419-4F47-8D84-ADD09DDB6B35}"/>
              </a:ext>
            </a:extLst>
          </p:cNvPr>
          <p:cNvGraphicFramePr>
            <a:graphicFrameLocks noGrp="1"/>
          </p:cNvGraphicFramePr>
          <p:nvPr>
            <p:extLst>
              <p:ext uri="{D42A27DB-BD31-4B8C-83A1-F6EECF244321}">
                <p14:modId xmlns:p14="http://schemas.microsoft.com/office/powerpoint/2010/main" val="2560311266"/>
              </p:ext>
            </p:extLst>
          </p:nvPr>
        </p:nvGraphicFramePr>
        <p:xfrm>
          <a:off x="1670022" y="3766301"/>
          <a:ext cx="8201025" cy="1988820"/>
        </p:xfrm>
        <a:graphic>
          <a:graphicData uri="http://schemas.openxmlformats.org/drawingml/2006/table">
            <a:tbl>
              <a:tblPr/>
              <a:tblGrid>
                <a:gridCol w="3324225">
                  <a:extLst>
                    <a:ext uri="{9D8B030D-6E8A-4147-A177-3AD203B41FA5}">
                      <a16:colId xmlns:a16="http://schemas.microsoft.com/office/drawing/2014/main" val="2258987477"/>
                    </a:ext>
                  </a:extLst>
                </a:gridCol>
                <a:gridCol w="923925">
                  <a:extLst>
                    <a:ext uri="{9D8B030D-6E8A-4147-A177-3AD203B41FA5}">
                      <a16:colId xmlns:a16="http://schemas.microsoft.com/office/drawing/2014/main" val="3777693703"/>
                    </a:ext>
                  </a:extLst>
                </a:gridCol>
                <a:gridCol w="1304925">
                  <a:extLst>
                    <a:ext uri="{9D8B030D-6E8A-4147-A177-3AD203B41FA5}">
                      <a16:colId xmlns:a16="http://schemas.microsoft.com/office/drawing/2014/main" val="3063353984"/>
                    </a:ext>
                  </a:extLst>
                </a:gridCol>
                <a:gridCol w="1323975">
                  <a:extLst>
                    <a:ext uri="{9D8B030D-6E8A-4147-A177-3AD203B41FA5}">
                      <a16:colId xmlns:a16="http://schemas.microsoft.com/office/drawing/2014/main" val="80051779"/>
                    </a:ext>
                  </a:extLst>
                </a:gridCol>
                <a:gridCol w="1323975">
                  <a:extLst>
                    <a:ext uri="{9D8B030D-6E8A-4147-A177-3AD203B41FA5}">
                      <a16:colId xmlns:a16="http://schemas.microsoft.com/office/drawing/2014/main" val="19468460"/>
                    </a:ext>
                  </a:extLst>
                </a:gridCol>
              </a:tblGrid>
              <a:tr h="0">
                <a:tc gridSpan="2">
                  <a:txBody>
                    <a:bodyPr/>
                    <a:lstStyle/>
                    <a:p>
                      <a:pPr latinLnBrk="0"/>
                      <a:r>
                        <a:rPr lang="en-US" b="1">
                          <a:effectLst/>
                          <a:latin typeface="Open Sans Regular"/>
                        </a:rPr>
                        <a:t>Example: MyISAM Table Locking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hMerge="1">
                  <a:txBody>
                    <a:bodyPr/>
                    <a:lstStyle/>
                    <a:p>
                      <a:endParaRPr lang="en-US"/>
                    </a:p>
                  </a:txBody>
                  <a:tcPr/>
                </a:tc>
                <a:tc>
                  <a:txBody>
                    <a:bodyPr/>
                    <a:lstStyle/>
                    <a:p>
                      <a:pPr latinLnBrk="0"/>
                      <a:r>
                        <a:rPr lang="en-US" b="0">
                          <a:effectLst/>
                          <a:latin typeface="Open Sans Regular"/>
                        </a:rPr>
                        <a:t>Column 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Column B</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Column C</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4219385762"/>
                  </a:ext>
                </a:extLst>
              </a:tr>
              <a:tr h="0">
                <a:tc>
                  <a:txBody>
                    <a:bodyPr/>
                    <a:lstStyle/>
                    <a:p>
                      <a:pPr latinLnBrk="0"/>
                      <a:r>
                        <a:rPr lang="en-US" b="1">
                          <a:effectLst/>
                          <a:latin typeface="Open Sans Regular"/>
                        </a:rPr>
                        <a:t>Query 1 UPDATE</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1</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Writing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752355039"/>
                  </a:ext>
                </a:extLst>
              </a:tr>
              <a:tr h="0">
                <a:tc>
                  <a:txBody>
                    <a:bodyPr/>
                    <a:lstStyle/>
                    <a:p>
                      <a:pPr latinLnBrk="0"/>
                      <a:r>
                        <a:rPr lang="en-US" b="1">
                          <a:effectLst/>
                          <a:latin typeface="Open Sans Regular"/>
                        </a:rPr>
                        <a:t>Query 2 SELECT (Wait)</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2</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205191586"/>
                  </a:ext>
                </a:extLst>
              </a:tr>
              <a:tr h="0">
                <a:tc>
                  <a:txBody>
                    <a:bodyPr/>
                    <a:lstStyle/>
                    <a:p>
                      <a:pPr latinLnBrk="0"/>
                      <a:r>
                        <a:rPr lang="en-US" b="1">
                          <a:effectLst/>
                          <a:latin typeface="Open Sans Regular"/>
                        </a:rPr>
                        <a:t>Query 3 UPDATE (Wait)</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3</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446777358"/>
                  </a:ext>
                </a:extLst>
              </a:tr>
              <a:tr h="0">
                <a:tc>
                  <a:txBody>
                    <a:bodyPr/>
                    <a:lstStyle/>
                    <a:p>
                      <a:pPr latinLnBrk="0"/>
                      <a:r>
                        <a:rPr lang="en-US" b="1">
                          <a:effectLst/>
                          <a:latin typeface="Open Sans Regular"/>
                        </a:rPr>
                        <a:t>Query 4 SELECT (Wait)</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4</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512896162"/>
                  </a:ext>
                </a:extLst>
              </a:tr>
              <a:tr h="0">
                <a:tc>
                  <a:txBody>
                    <a:bodyPr/>
                    <a:lstStyle/>
                    <a:p>
                      <a:pPr latinLnBrk="0"/>
                      <a:r>
                        <a:rPr lang="en-US" b="1">
                          <a:effectLst/>
                          <a:latin typeface="Open Sans Regular"/>
                        </a:rPr>
                        <a:t>Query 5 SELECT (Wait)</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5</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dirty="0">
                          <a:effectLst/>
                          <a:latin typeface="Open Sans Regular"/>
                        </a:rPr>
                        <a:t>data</a:t>
                      </a:r>
                      <a:endParaRPr lang="en-US" dirty="0">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734834353"/>
                  </a:ext>
                </a:extLst>
              </a:tr>
            </a:tbl>
          </a:graphicData>
        </a:graphic>
      </p:graphicFrame>
    </p:spTree>
    <p:extLst>
      <p:ext uri="{BB962C8B-B14F-4D97-AF65-F5344CB8AC3E}">
        <p14:creationId xmlns:p14="http://schemas.microsoft.com/office/powerpoint/2010/main" val="173038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Row Locking</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p:txBody>
          <a:bodyPr>
            <a:normAutofit/>
          </a:bodyPr>
          <a:lstStyle/>
          <a:p>
            <a:r>
              <a:rPr lang="en-US" dirty="0"/>
              <a:t>The act of locking an effective range of rows in a table while one or more cells within the range are modified or deleted. Row-level locking is the method used by the </a:t>
            </a:r>
            <a:r>
              <a:rPr lang="en-US" dirty="0" err="1"/>
              <a:t>InnoDB</a:t>
            </a:r>
            <a:r>
              <a:rPr lang="en-US" dirty="0"/>
              <a:t> storage engine and is intended for high-performance databases.	</a:t>
            </a:r>
          </a:p>
        </p:txBody>
      </p:sp>
      <p:graphicFrame>
        <p:nvGraphicFramePr>
          <p:cNvPr id="5" name="Table 4">
            <a:extLst>
              <a:ext uri="{FF2B5EF4-FFF2-40B4-BE49-F238E27FC236}">
                <a16:creationId xmlns:a16="http://schemas.microsoft.com/office/drawing/2014/main" id="{388EC686-79B3-1F43-9554-DD79D573654A}"/>
              </a:ext>
            </a:extLst>
          </p:cNvPr>
          <p:cNvGraphicFramePr>
            <a:graphicFrameLocks noGrp="1"/>
          </p:cNvGraphicFramePr>
          <p:nvPr>
            <p:extLst>
              <p:ext uri="{D42A27DB-BD31-4B8C-83A1-F6EECF244321}">
                <p14:modId xmlns:p14="http://schemas.microsoft.com/office/powerpoint/2010/main" val="1623884633"/>
              </p:ext>
            </p:extLst>
          </p:nvPr>
        </p:nvGraphicFramePr>
        <p:xfrm>
          <a:off x="946688" y="3754516"/>
          <a:ext cx="10515600" cy="2198370"/>
        </p:xfrm>
        <a:graphic>
          <a:graphicData uri="http://schemas.openxmlformats.org/drawingml/2006/table">
            <a:tbl>
              <a:tblPr/>
              <a:tblGrid>
                <a:gridCol w="2103120">
                  <a:extLst>
                    <a:ext uri="{9D8B030D-6E8A-4147-A177-3AD203B41FA5}">
                      <a16:colId xmlns:a16="http://schemas.microsoft.com/office/drawing/2014/main" val="2804522483"/>
                    </a:ext>
                  </a:extLst>
                </a:gridCol>
                <a:gridCol w="2103120">
                  <a:extLst>
                    <a:ext uri="{9D8B030D-6E8A-4147-A177-3AD203B41FA5}">
                      <a16:colId xmlns:a16="http://schemas.microsoft.com/office/drawing/2014/main" val="2180327811"/>
                    </a:ext>
                  </a:extLst>
                </a:gridCol>
                <a:gridCol w="2103120">
                  <a:extLst>
                    <a:ext uri="{9D8B030D-6E8A-4147-A177-3AD203B41FA5}">
                      <a16:colId xmlns:a16="http://schemas.microsoft.com/office/drawing/2014/main" val="2277499677"/>
                    </a:ext>
                  </a:extLst>
                </a:gridCol>
                <a:gridCol w="2103120">
                  <a:extLst>
                    <a:ext uri="{9D8B030D-6E8A-4147-A177-3AD203B41FA5}">
                      <a16:colId xmlns:a16="http://schemas.microsoft.com/office/drawing/2014/main" val="4127226130"/>
                    </a:ext>
                  </a:extLst>
                </a:gridCol>
                <a:gridCol w="2103120">
                  <a:extLst>
                    <a:ext uri="{9D8B030D-6E8A-4147-A177-3AD203B41FA5}">
                      <a16:colId xmlns:a16="http://schemas.microsoft.com/office/drawing/2014/main" val="4020881486"/>
                    </a:ext>
                  </a:extLst>
                </a:gridCol>
              </a:tblGrid>
              <a:tr h="0">
                <a:tc gridSpan="2">
                  <a:txBody>
                    <a:bodyPr/>
                    <a:lstStyle/>
                    <a:p>
                      <a:pPr latinLnBrk="0"/>
                      <a:r>
                        <a:rPr lang="en-US" b="1">
                          <a:effectLst/>
                          <a:latin typeface="Open Sans Regular"/>
                        </a:rPr>
                        <a:t>Example: InnoDB Row-Level Locking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hMerge="1">
                  <a:txBody>
                    <a:bodyPr/>
                    <a:lstStyle/>
                    <a:p>
                      <a:endParaRPr lang="en-US"/>
                    </a:p>
                  </a:txBody>
                  <a:tcPr/>
                </a:tc>
                <a:tc>
                  <a:txBody>
                    <a:bodyPr/>
                    <a:lstStyle/>
                    <a:p>
                      <a:pPr latinLnBrk="0"/>
                      <a:r>
                        <a:rPr lang="en-US" b="0">
                          <a:effectLst/>
                          <a:latin typeface="Open Sans Regular"/>
                        </a:rPr>
                        <a:t>Column 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Column 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Column 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639222659"/>
                  </a:ext>
                </a:extLst>
              </a:tr>
              <a:tr h="0">
                <a:tc>
                  <a:txBody>
                    <a:bodyPr/>
                    <a:lstStyle/>
                    <a:p>
                      <a:pPr latinLnBrk="0"/>
                      <a:r>
                        <a:rPr lang="en-US" b="1">
                          <a:effectLst/>
                          <a:latin typeface="Open Sans Regular"/>
                        </a:rPr>
                        <a:t>Query 1 UPDATE</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1</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Writing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829802891"/>
                  </a:ext>
                </a:extLst>
              </a:tr>
              <a:tr h="0">
                <a:tc>
                  <a:txBody>
                    <a:bodyPr/>
                    <a:lstStyle/>
                    <a:p>
                      <a:pPr latinLnBrk="0"/>
                      <a:r>
                        <a:rPr lang="en-US" b="1">
                          <a:effectLst/>
                          <a:latin typeface="Open Sans Regular"/>
                        </a:rPr>
                        <a:t>Query 2 SELECT</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2</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Reading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683732399"/>
                  </a:ext>
                </a:extLst>
              </a:tr>
              <a:tr h="0">
                <a:tc>
                  <a:txBody>
                    <a:bodyPr/>
                    <a:lstStyle/>
                    <a:p>
                      <a:pPr latinLnBrk="0"/>
                      <a:r>
                        <a:rPr lang="en-US" b="1">
                          <a:effectLst/>
                          <a:latin typeface="Open Sans Regular"/>
                        </a:rPr>
                        <a:t>Query 3 UPDATE</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3</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Writing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547370505"/>
                  </a:ext>
                </a:extLst>
              </a:tr>
              <a:tr h="0">
                <a:tc>
                  <a:txBody>
                    <a:bodyPr/>
                    <a:lstStyle/>
                    <a:p>
                      <a:pPr latinLnBrk="0"/>
                      <a:r>
                        <a:rPr lang="en-US" b="1">
                          <a:effectLst/>
                          <a:latin typeface="Open Sans Regular"/>
                        </a:rPr>
                        <a:t>Query 4 SELECT</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4</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Reading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Reading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Reading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475140385"/>
                  </a:ext>
                </a:extLst>
              </a:tr>
              <a:tr h="0">
                <a:tc>
                  <a:txBody>
                    <a:bodyPr/>
                    <a:lstStyle/>
                    <a:p>
                      <a:pPr latinLnBrk="0"/>
                      <a:r>
                        <a:rPr lang="en-US" b="1">
                          <a:effectLst/>
                          <a:latin typeface="Open Sans Regular"/>
                        </a:rPr>
                        <a:t>Query 5 SELECT</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Row 5</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Reading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data</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a:txBody>
                    <a:bodyPr/>
                    <a:lstStyle/>
                    <a:p>
                      <a:pPr latinLnBrk="0"/>
                      <a:r>
                        <a:rPr lang="en-US" b="0">
                          <a:effectLst/>
                          <a:latin typeface="Open Sans Regular"/>
                        </a:rPr>
                        <a:t>Reading</a:t>
                      </a:r>
                      <a:endParaRPr lang="en-US">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50392390"/>
                  </a:ext>
                </a:extLst>
              </a:tr>
              <a:tr h="0">
                <a:tc gridSpan="5">
                  <a:txBody>
                    <a:bodyPr/>
                    <a:lstStyle/>
                    <a:p>
                      <a:pPr latinLnBrk="0"/>
                      <a:r>
                        <a:rPr lang="en-US" sz="1000" b="0" i="1" dirty="0">
                          <a:effectLst/>
                          <a:latin typeface="Open Sans Regular"/>
                        </a:rPr>
                        <a:t>The example shows how using row-level locking allows for multiple queries to run on individual rows by locking only the rows being updated instead of the entire table.</a:t>
                      </a:r>
                      <a:endParaRPr lang="en-US" dirty="0">
                        <a:effectLst/>
                        <a:latin typeface="Open Sans Regular"/>
                      </a:endParaRPr>
                    </a:p>
                  </a:txBody>
                  <a:tcPr marL="28575" marR="28575" marT="28575" marB="28575" anchor="ctr">
                    <a:lnL w="9525" cap="flat" cmpd="sng" algn="ctr">
                      <a:solidFill>
                        <a:srgbClr val="D2D2D2"/>
                      </a:solidFill>
                      <a:prstDash val="solid"/>
                      <a:round/>
                      <a:headEnd type="none" w="med" len="med"/>
                      <a:tailEnd type="none" w="med" len="med"/>
                    </a:lnL>
                    <a:lnR w="9525" cap="flat" cmpd="sng" algn="ctr">
                      <a:solidFill>
                        <a:srgbClr val="D2D2D2"/>
                      </a:solidFill>
                      <a:prstDash val="solid"/>
                      <a:round/>
                      <a:headEnd type="none" w="med" len="med"/>
                      <a:tailEnd type="none" w="med" len="med"/>
                    </a:lnR>
                    <a:lnT w="9525" cap="flat" cmpd="sng" algn="ctr">
                      <a:solidFill>
                        <a:srgbClr val="D2D2D2"/>
                      </a:solidFill>
                      <a:prstDash val="solid"/>
                      <a:round/>
                      <a:headEnd type="none" w="med" len="med"/>
                      <a:tailEnd type="none" w="med" len="med"/>
                    </a:lnT>
                    <a:lnB w="9525" cap="flat" cmpd="sng" algn="ctr">
                      <a:solidFill>
                        <a:srgbClr val="D2D2D2"/>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3840293"/>
                  </a:ext>
                </a:extLst>
              </a:tr>
            </a:tbl>
          </a:graphicData>
        </a:graphic>
      </p:graphicFrame>
    </p:spTree>
    <p:extLst>
      <p:ext uri="{BB962C8B-B14F-4D97-AF65-F5344CB8AC3E}">
        <p14:creationId xmlns:p14="http://schemas.microsoft.com/office/powerpoint/2010/main" val="362827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Which to use?</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p:txBody>
          <a:bodyPr>
            <a:normAutofit/>
          </a:bodyPr>
          <a:lstStyle/>
          <a:p>
            <a:r>
              <a:rPr lang="en-US" dirty="0"/>
              <a:t>If your application relies on huge tables that do not change data frequently, then </a:t>
            </a:r>
            <a:r>
              <a:rPr lang="en-US" dirty="0" err="1"/>
              <a:t>MyISAM</a:t>
            </a:r>
            <a:r>
              <a:rPr lang="en-US" dirty="0"/>
              <a:t> will out-perform </a:t>
            </a:r>
            <a:r>
              <a:rPr lang="en-US" dirty="0" err="1"/>
              <a:t>InnoDB</a:t>
            </a:r>
            <a:r>
              <a:rPr lang="en-US" dirty="0"/>
              <a:t>.  </a:t>
            </a:r>
          </a:p>
          <a:p>
            <a:r>
              <a:rPr lang="en-US" dirty="0"/>
              <a:t>Conversely, </a:t>
            </a:r>
            <a:r>
              <a:rPr lang="en-US" dirty="0" err="1"/>
              <a:t>InnoDB</a:t>
            </a:r>
            <a:r>
              <a:rPr lang="en-US" dirty="0"/>
              <a:t> outperforms </a:t>
            </a:r>
            <a:r>
              <a:rPr lang="en-US" dirty="0" err="1"/>
              <a:t>MyISAM</a:t>
            </a:r>
            <a:r>
              <a:rPr lang="en-US" dirty="0"/>
              <a:t> when data within the table changes frequently. </a:t>
            </a:r>
          </a:p>
          <a:p>
            <a:r>
              <a:rPr lang="en-US" dirty="0"/>
              <a:t>Table changes write data more than reading data per second. In these situations, </a:t>
            </a:r>
            <a:r>
              <a:rPr lang="en-US" dirty="0" err="1"/>
              <a:t>InnoDB</a:t>
            </a:r>
            <a:r>
              <a:rPr lang="en-US" dirty="0"/>
              <a:t> can keep up with large amounts of requests easier than locking the entire table for each one.  </a:t>
            </a:r>
          </a:p>
        </p:txBody>
      </p:sp>
    </p:spTree>
    <p:extLst>
      <p:ext uri="{BB962C8B-B14F-4D97-AF65-F5344CB8AC3E}">
        <p14:creationId xmlns:p14="http://schemas.microsoft.com/office/powerpoint/2010/main" val="1730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b="1" dirty="0">
                <a:solidFill>
                  <a:srgbClr val="FF0000"/>
                </a:solidFill>
              </a:rPr>
              <a:t>Index Concepts</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80826"/>
            <a:ext cx="10515600" cy="5145437"/>
          </a:xfrm>
        </p:spPr>
        <p:txBody>
          <a:bodyPr>
            <a:normAutofit/>
          </a:bodyPr>
          <a:lstStyle/>
          <a:p>
            <a:r>
              <a:rPr lang="en-US" dirty="0"/>
              <a:t>Imagine </a:t>
            </a:r>
            <a:r>
              <a:rPr lang="en-US" dirty="0" err="1"/>
              <a:t>phone_book</a:t>
            </a:r>
            <a:r>
              <a:rPr lang="en-US" dirty="0"/>
              <a:t> table containing roughly 35 million entries. Consider a query like this one:</a:t>
            </a:r>
          </a:p>
          <a:p>
            <a:r>
              <a:rPr lang="en-US" dirty="0"/>
              <a:t>SELECT * FROM </a:t>
            </a:r>
            <a:r>
              <a:rPr lang="en-US" dirty="0" err="1"/>
              <a:t>phone_book</a:t>
            </a:r>
            <a:r>
              <a:rPr lang="en-US" dirty="0"/>
              <a:t> WHERE </a:t>
            </a:r>
            <a:r>
              <a:rPr lang="en-US" dirty="0" err="1"/>
              <a:t>last_name</a:t>
            </a:r>
            <a:r>
              <a:rPr lang="en-US" dirty="0"/>
              <a:t> = '</a:t>
            </a:r>
            <a:r>
              <a:rPr lang="en-US" dirty="0" err="1"/>
              <a:t>Zawodny</a:t>
            </a:r>
            <a:r>
              <a:rPr lang="en-US" dirty="0"/>
              <a:t>’</a:t>
            </a:r>
          </a:p>
          <a:p>
            <a:r>
              <a:rPr lang="en-US" dirty="0"/>
              <a:t>Without any sort of index to consult, MySQL must read all the records in the </a:t>
            </a:r>
            <a:r>
              <a:rPr lang="en-US" dirty="0" err="1"/>
              <a:t>phone_book</a:t>
            </a:r>
            <a:r>
              <a:rPr lang="en-US" dirty="0"/>
              <a:t> table and compare the </a:t>
            </a:r>
            <a:r>
              <a:rPr lang="en-US" dirty="0" err="1"/>
              <a:t>last_name</a:t>
            </a:r>
            <a:r>
              <a:rPr lang="en-US" dirty="0"/>
              <a:t> field with the string “</a:t>
            </a:r>
            <a:r>
              <a:rPr lang="en-US" dirty="0" err="1"/>
              <a:t>Zawodny</a:t>
            </a:r>
            <a:r>
              <a:rPr lang="en-US" dirty="0"/>
              <a:t>” to see whether they match.</a:t>
            </a:r>
          </a:p>
          <a:p>
            <a:r>
              <a:rPr lang="en-US" dirty="0"/>
              <a:t>As the number of records increases, so does the effort necessary to find a given record. In computer science, we call that an O(n) problem.</a:t>
            </a:r>
          </a:p>
          <a:p>
            <a:r>
              <a:rPr lang="en-US" dirty="0"/>
              <a:t>But given a real phone book, we all know how to quickly locate anyone named </a:t>
            </a:r>
            <a:r>
              <a:rPr lang="en-US" dirty="0" err="1"/>
              <a:t>Zawodny</a:t>
            </a:r>
            <a:r>
              <a:rPr lang="en-US" dirty="0"/>
              <a:t>:</a:t>
            </a:r>
          </a:p>
        </p:txBody>
      </p:sp>
    </p:spTree>
    <p:extLst>
      <p:ext uri="{BB962C8B-B14F-4D97-AF65-F5344CB8AC3E}">
        <p14:creationId xmlns:p14="http://schemas.microsoft.com/office/powerpoint/2010/main" val="231936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FF8A-0898-4A61-8FC3-47DAFD30D647}"/>
              </a:ext>
            </a:extLst>
          </p:cNvPr>
          <p:cNvSpPr>
            <a:spLocks noGrp="1"/>
          </p:cNvSpPr>
          <p:nvPr>
            <p:ph type="title"/>
          </p:nvPr>
        </p:nvSpPr>
        <p:spPr/>
        <p:txBody>
          <a:bodyPr/>
          <a:lstStyle/>
          <a:p>
            <a:r>
              <a:rPr lang="en-US" dirty="0"/>
              <a:t>Index Concepts</a:t>
            </a:r>
          </a:p>
        </p:txBody>
      </p:sp>
      <p:sp>
        <p:nvSpPr>
          <p:cNvPr id="4" name="Content Placeholder 3">
            <a:extLst>
              <a:ext uri="{FF2B5EF4-FFF2-40B4-BE49-F238E27FC236}">
                <a16:creationId xmlns:a16="http://schemas.microsoft.com/office/drawing/2014/main" id="{A3891311-C7C1-434F-8975-A4AD63E0E852}"/>
              </a:ext>
            </a:extLst>
          </p:cNvPr>
          <p:cNvSpPr>
            <a:spLocks noGrp="1"/>
          </p:cNvSpPr>
          <p:nvPr>
            <p:ph idx="1"/>
          </p:nvPr>
        </p:nvSpPr>
        <p:spPr>
          <a:xfrm>
            <a:off x="838200" y="1580826"/>
            <a:ext cx="10515600" cy="5145437"/>
          </a:xfrm>
        </p:spPr>
        <p:txBody>
          <a:bodyPr>
            <a:normAutofit lnSpcReduction="10000"/>
          </a:bodyPr>
          <a:lstStyle/>
          <a:p>
            <a:r>
              <a:rPr lang="en-US" dirty="0"/>
              <a:t>Database indexes are similar and we choose to create an index on a particular column of a database table</a:t>
            </a:r>
            <a:br>
              <a:rPr lang="en-US" dirty="0"/>
            </a:br>
            <a:r>
              <a:rPr lang="en-US" dirty="0"/>
              <a:t>ALTER TABLE </a:t>
            </a:r>
            <a:r>
              <a:rPr lang="en-US" dirty="0" err="1"/>
              <a:t>phone_book</a:t>
            </a:r>
            <a:r>
              <a:rPr lang="en-US" dirty="0"/>
              <a:t> ADD INDEX (</a:t>
            </a:r>
            <a:r>
              <a:rPr lang="en-US" dirty="0" err="1"/>
              <a:t>last_name</a:t>
            </a:r>
            <a:r>
              <a:rPr lang="en-US" dirty="0"/>
              <a:t>)</a:t>
            </a:r>
          </a:p>
          <a:p>
            <a:r>
              <a:rPr lang="en-US" dirty="0"/>
              <a:t>asking MySQL to create an ordered list of all the last names in the </a:t>
            </a:r>
            <a:r>
              <a:rPr lang="en-US" dirty="0" err="1"/>
              <a:t>phone_book</a:t>
            </a:r>
            <a:r>
              <a:rPr lang="en-US" dirty="0"/>
              <a:t> table. Along with each name, it notes the positions of the matching records—just as the index at the back of this book lists page numbers for each entry</a:t>
            </a:r>
          </a:p>
          <a:p>
            <a:r>
              <a:rPr lang="en-US" dirty="0"/>
              <a:t>From the database server’s point of view, indexes exist so that the database can quickly eliminate possible rows from the result set when executing a query. </a:t>
            </a:r>
          </a:p>
          <a:p>
            <a:r>
              <a:rPr lang="en-US" dirty="0"/>
              <a:t>Without any indexes, MySQL (like any database server) must examine every row in a table. Not only is that time consuming, it uses a lot of disk I/O and can effectively pollute the disk cache.</a:t>
            </a:r>
          </a:p>
        </p:txBody>
      </p:sp>
    </p:spTree>
    <p:extLst>
      <p:ext uri="{BB962C8B-B14F-4D97-AF65-F5344CB8AC3E}">
        <p14:creationId xmlns:p14="http://schemas.microsoft.com/office/powerpoint/2010/main" val="5655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2476</TotalTime>
  <Words>3299</Words>
  <Application>Microsoft Macintosh PowerPoint</Application>
  <PresentationFormat>Widescreen</PresentationFormat>
  <Paragraphs>253</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guardian-text-oreilly</vt:lpstr>
      <vt:lpstr>Open Sans Regular</vt:lpstr>
      <vt:lpstr>Office Theme</vt:lpstr>
      <vt:lpstr>Performance</vt:lpstr>
      <vt:lpstr>Optimization </vt:lpstr>
      <vt:lpstr>MyISAm vs InnoDb</vt:lpstr>
      <vt:lpstr>Locking</vt:lpstr>
      <vt:lpstr>Table Locking</vt:lpstr>
      <vt:lpstr>Row Locking</vt:lpstr>
      <vt:lpstr>Which to use?</vt:lpstr>
      <vt:lpstr>Index Concepts</vt:lpstr>
      <vt:lpstr>Index Concepts</vt:lpstr>
      <vt:lpstr>Indexes</vt:lpstr>
      <vt:lpstr>What is Indexing?</vt:lpstr>
      <vt:lpstr>When to use Indexing?</vt:lpstr>
      <vt:lpstr>Cons of Indexing?</vt:lpstr>
      <vt:lpstr>WHAT TO INDEX</vt:lpstr>
      <vt:lpstr>WHAT is unique INDEX</vt:lpstr>
      <vt:lpstr>WHAT is primary INDEX</vt:lpstr>
      <vt:lpstr>Partial Index</vt:lpstr>
      <vt:lpstr>Multicolumn Index</vt:lpstr>
      <vt:lpstr>Index Order</vt:lpstr>
      <vt:lpstr>Listing Indexes</vt:lpstr>
      <vt:lpstr>Creating Indexes</vt:lpstr>
      <vt:lpstr>Creating Indexes Examples</vt:lpstr>
      <vt:lpstr>Delete Indexes Examples</vt:lpstr>
      <vt:lpstr>Index Structures</vt:lpstr>
      <vt:lpstr>B-Tree?</vt:lpstr>
      <vt:lpstr>B-Tree features</vt:lpstr>
      <vt:lpstr>B+-Tree</vt:lpstr>
      <vt:lpstr>Hash Indexes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dc:title>
  <dc:creator>manish1709@gmail.com</dc:creator>
  <cp:lastModifiedBy>Microsoft Office User</cp:lastModifiedBy>
  <cp:revision>349</cp:revision>
  <dcterms:created xsi:type="dcterms:W3CDTF">2021-02-12T15:17:02Z</dcterms:created>
  <dcterms:modified xsi:type="dcterms:W3CDTF">2023-12-22T09:33:39Z</dcterms:modified>
</cp:coreProperties>
</file>