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51"/>
  </p:notesMasterIdLst>
  <p:handoutMasterIdLst>
    <p:handoutMasterId r:id="rId52"/>
  </p:handoutMasterIdLst>
  <p:sldIdLst>
    <p:sldId id="271" r:id="rId5"/>
    <p:sldId id="352" r:id="rId6"/>
    <p:sldId id="441" r:id="rId7"/>
    <p:sldId id="442" r:id="rId8"/>
    <p:sldId id="454" r:id="rId9"/>
    <p:sldId id="443" r:id="rId10"/>
    <p:sldId id="444" r:id="rId11"/>
    <p:sldId id="445" r:id="rId12"/>
    <p:sldId id="446" r:id="rId13"/>
    <p:sldId id="447" r:id="rId14"/>
    <p:sldId id="448" r:id="rId15"/>
    <p:sldId id="449" r:id="rId16"/>
    <p:sldId id="450" r:id="rId17"/>
    <p:sldId id="451" r:id="rId18"/>
    <p:sldId id="452" r:id="rId19"/>
    <p:sldId id="417" r:id="rId20"/>
    <p:sldId id="418" r:id="rId21"/>
    <p:sldId id="419" r:id="rId22"/>
    <p:sldId id="420" r:id="rId23"/>
    <p:sldId id="421" r:id="rId24"/>
    <p:sldId id="422" r:id="rId25"/>
    <p:sldId id="423" r:id="rId26"/>
    <p:sldId id="438" r:id="rId27"/>
    <p:sldId id="424" r:id="rId28"/>
    <p:sldId id="436" r:id="rId29"/>
    <p:sldId id="437" r:id="rId30"/>
    <p:sldId id="439" r:id="rId31"/>
    <p:sldId id="453" r:id="rId32"/>
    <p:sldId id="426" r:id="rId33"/>
    <p:sldId id="358" r:id="rId34"/>
    <p:sldId id="359" r:id="rId35"/>
    <p:sldId id="455" r:id="rId36"/>
    <p:sldId id="456" r:id="rId37"/>
    <p:sldId id="458" r:id="rId38"/>
    <p:sldId id="457" r:id="rId39"/>
    <p:sldId id="459" r:id="rId40"/>
    <p:sldId id="460" r:id="rId41"/>
    <p:sldId id="461" r:id="rId42"/>
    <p:sldId id="462" r:id="rId43"/>
    <p:sldId id="463" r:id="rId44"/>
    <p:sldId id="464" r:id="rId45"/>
    <p:sldId id="465" r:id="rId46"/>
    <p:sldId id="466" r:id="rId47"/>
    <p:sldId id="416" r:id="rId48"/>
    <p:sldId id="322" r:id="rId49"/>
    <p:sldId id="323" r:id="rId50"/>
  </p:sldIdLst>
  <p:sldSz cx="9144000" cy="6858000" type="screen4x3"/>
  <p:notesSz cx="6858000" cy="9144000"/>
  <p:custDataLst>
    <p:tags r:id="rId5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EF6C40-3694-4E06-AC54-71C1E6A1A3C0}">
          <p14:sldIdLst>
            <p14:sldId id="271"/>
            <p14:sldId id="352"/>
            <p14:sldId id="441"/>
            <p14:sldId id="442"/>
            <p14:sldId id="454"/>
            <p14:sldId id="443"/>
            <p14:sldId id="444"/>
            <p14:sldId id="445"/>
            <p14:sldId id="446"/>
            <p14:sldId id="447"/>
            <p14:sldId id="448"/>
            <p14:sldId id="449"/>
            <p14:sldId id="450"/>
            <p14:sldId id="451"/>
            <p14:sldId id="452"/>
            <p14:sldId id="417"/>
            <p14:sldId id="418"/>
            <p14:sldId id="419"/>
            <p14:sldId id="420"/>
            <p14:sldId id="421"/>
            <p14:sldId id="422"/>
            <p14:sldId id="423"/>
            <p14:sldId id="438"/>
            <p14:sldId id="424"/>
            <p14:sldId id="436"/>
            <p14:sldId id="437"/>
            <p14:sldId id="439"/>
            <p14:sldId id="453"/>
            <p14:sldId id="426"/>
            <p14:sldId id="358"/>
            <p14:sldId id="359"/>
            <p14:sldId id="455"/>
            <p14:sldId id="456"/>
            <p14:sldId id="458"/>
            <p14:sldId id="457"/>
            <p14:sldId id="459"/>
            <p14:sldId id="460"/>
            <p14:sldId id="461"/>
            <p14:sldId id="462"/>
            <p14:sldId id="463"/>
            <p14:sldId id="464"/>
            <p14:sldId id="465"/>
            <p14:sldId id="466"/>
            <p14:sldId id="416"/>
            <p14:sldId id="322"/>
            <p14:sldId id="32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404040"/>
    <a:srgbClr val="C4C4D2"/>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05" autoAdjust="0"/>
    <p:restoredTop sz="95865" autoAdjust="0"/>
  </p:normalViewPr>
  <p:slideViewPr>
    <p:cSldViewPr>
      <p:cViewPr varScale="1">
        <p:scale>
          <a:sx n="108" d="100"/>
          <a:sy n="108" d="100"/>
        </p:scale>
        <p:origin x="1504" y="192"/>
      </p:cViewPr>
      <p:guideLst>
        <p:guide orient="horz" pos="2160"/>
        <p:guide pos="2880"/>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gs" Target="tags/tag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9BD735-4FC8-4FEF-B181-73D4ED2E545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2031A64-032D-4ABB-805E-AD7B803BFDD7}">
      <dgm:prSet phldrT="[Text]"/>
      <dgm:spPr/>
      <dgm:t>
        <a:bodyPr/>
        <a:lstStyle/>
        <a:p>
          <a:r>
            <a:rPr lang="en-US" dirty="0"/>
            <a:t>Configure project for jest</a:t>
          </a:r>
        </a:p>
      </dgm:t>
    </dgm:pt>
    <dgm:pt modelId="{863C181C-0BB2-4B0F-911B-F626474B7401}" type="parTrans" cxnId="{33FB62AC-D62F-44A4-8BD4-EB1F608817BB}">
      <dgm:prSet/>
      <dgm:spPr/>
      <dgm:t>
        <a:bodyPr/>
        <a:lstStyle/>
        <a:p>
          <a:endParaRPr lang="en-US"/>
        </a:p>
      </dgm:t>
    </dgm:pt>
    <dgm:pt modelId="{890A09D2-D310-4CB7-AA30-59FB257A040B}" type="sibTrans" cxnId="{33FB62AC-D62F-44A4-8BD4-EB1F608817BB}">
      <dgm:prSet/>
      <dgm:spPr/>
      <dgm:t>
        <a:bodyPr/>
        <a:lstStyle/>
        <a:p>
          <a:endParaRPr lang="en-US"/>
        </a:p>
      </dgm:t>
    </dgm:pt>
    <dgm:pt modelId="{34C16708-654B-2F40-B0BA-8B2E5CF07E47}">
      <dgm:prSet phldrT="[Text]"/>
      <dgm:spPr/>
      <dgm:t>
        <a:bodyPr/>
        <a:lstStyle/>
        <a:p>
          <a:r>
            <a:rPr lang="en-US" dirty="0"/>
            <a:t>First test</a:t>
          </a:r>
        </a:p>
      </dgm:t>
    </dgm:pt>
    <dgm:pt modelId="{AB531944-0893-9949-9C48-D1028D8E0E87}" type="parTrans" cxnId="{1D4705A1-39AD-3C45-A1B3-52DCE1BB899D}">
      <dgm:prSet/>
      <dgm:spPr/>
      <dgm:t>
        <a:bodyPr/>
        <a:lstStyle/>
        <a:p>
          <a:endParaRPr lang="en-US"/>
        </a:p>
      </dgm:t>
    </dgm:pt>
    <dgm:pt modelId="{96204A7B-C332-B64C-828D-29D35BA77156}" type="sibTrans" cxnId="{1D4705A1-39AD-3C45-A1B3-52DCE1BB899D}">
      <dgm:prSet/>
      <dgm:spPr/>
      <dgm:t>
        <a:bodyPr/>
        <a:lstStyle/>
        <a:p>
          <a:endParaRPr lang="en-US"/>
        </a:p>
      </dgm:t>
    </dgm:pt>
    <dgm:pt modelId="{8FE5C6FD-E0B9-4140-9DF9-18BEF78463A5}">
      <dgm:prSet phldrT="[Text]"/>
      <dgm:spPr/>
      <dgm:t>
        <a:bodyPr/>
        <a:lstStyle/>
        <a:p>
          <a:r>
            <a:rPr lang="en-US" dirty="0"/>
            <a:t>Jest Matchers</a:t>
          </a:r>
        </a:p>
      </dgm:t>
    </dgm:pt>
    <dgm:pt modelId="{F03FBAF5-1930-EB4A-920D-19672EAA1B0A}" type="parTrans" cxnId="{BF3053A7-15B6-344F-974D-9CD390115BA4}">
      <dgm:prSet/>
      <dgm:spPr/>
      <dgm:t>
        <a:bodyPr/>
        <a:lstStyle/>
        <a:p>
          <a:endParaRPr lang="en-US"/>
        </a:p>
      </dgm:t>
    </dgm:pt>
    <dgm:pt modelId="{DB809AA1-C786-A147-9816-3206D4BEB315}" type="sibTrans" cxnId="{BF3053A7-15B6-344F-974D-9CD390115BA4}">
      <dgm:prSet/>
      <dgm:spPr/>
      <dgm:t>
        <a:bodyPr/>
        <a:lstStyle/>
        <a:p>
          <a:endParaRPr lang="en-US"/>
        </a:p>
      </dgm:t>
    </dgm:pt>
    <dgm:pt modelId="{19D9B558-DA37-7641-87F8-60EFEBB5BBAB}">
      <dgm:prSet phldrT="[Text]"/>
      <dgm:spPr/>
      <dgm:t>
        <a:bodyPr/>
        <a:lstStyle/>
        <a:p>
          <a:r>
            <a:rPr lang="en-US" dirty="0"/>
            <a:t>What is Jest</a:t>
          </a:r>
        </a:p>
      </dgm:t>
    </dgm:pt>
    <dgm:pt modelId="{C239297B-7FD7-E348-B7A3-3C3D9AE1DDCA}" type="parTrans" cxnId="{E192BFB0-E520-DF44-9ABC-255077595BAE}">
      <dgm:prSet/>
      <dgm:spPr/>
      <dgm:t>
        <a:bodyPr/>
        <a:lstStyle/>
        <a:p>
          <a:endParaRPr lang="en-US"/>
        </a:p>
      </dgm:t>
    </dgm:pt>
    <dgm:pt modelId="{F4D82035-996F-5C43-885F-0BF39715C2E5}" type="sibTrans" cxnId="{E192BFB0-E520-DF44-9ABC-255077595BAE}">
      <dgm:prSet/>
      <dgm:spPr/>
      <dgm:t>
        <a:bodyPr/>
        <a:lstStyle/>
        <a:p>
          <a:endParaRPr lang="en-US"/>
        </a:p>
      </dgm:t>
    </dgm:pt>
    <dgm:pt modelId="{E0911B65-9703-C54A-8918-0D8BDDBFF1BB}">
      <dgm:prSet phldrT="[Text]"/>
      <dgm:spPr/>
      <dgm:t>
        <a:bodyPr/>
        <a:lstStyle/>
        <a:p>
          <a:r>
            <a:rPr lang="en-US" dirty="0"/>
            <a:t>Advantages</a:t>
          </a:r>
        </a:p>
      </dgm:t>
    </dgm:pt>
    <dgm:pt modelId="{42CBBC5D-F837-D241-8613-0C692CD99DFB}" type="parTrans" cxnId="{ABE36701-CA13-4349-A739-526806545EA3}">
      <dgm:prSet/>
      <dgm:spPr/>
      <dgm:t>
        <a:bodyPr/>
        <a:lstStyle/>
        <a:p>
          <a:endParaRPr lang="en-GB"/>
        </a:p>
      </dgm:t>
    </dgm:pt>
    <dgm:pt modelId="{92BA95E7-4550-0F43-A01D-2D2E0A12A643}" type="sibTrans" cxnId="{ABE36701-CA13-4349-A739-526806545EA3}">
      <dgm:prSet/>
      <dgm:spPr/>
      <dgm:t>
        <a:bodyPr/>
        <a:lstStyle/>
        <a:p>
          <a:endParaRPr lang="en-GB"/>
        </a:p>
      </dgm:t>
    </dgm:pt>
    <dgm:pt modelId="{AF5C2826-A242-2D41-935E-16228ECE08CA}">
      <dgm:prSet phldrT="[Text]"/>
      <dgm:spPr/>
      <dgm:t>
        <a:bodyPr/>
        <a:lstStyle/>
        <a:p>
          <a:r>
            <a:rPr lang="en-US" dirty="0"/>
            <a:t>What is </a:t>
          </a:r>
          <a:r>
            <a:rPr lang="en-US"/>
            <a:t>unit testing</a:t>
          </a:r>
          <a:endParaRPr lang="en-US" dirty="0"/>
        </a:p>
      </dgm:t>
    </dgm:pt>
    <dgm:pt modelId="{9625D4CE-BD26-024F-84F1-78CFB628A587}" type="parTrans" cxnId="{05FFEC56-70BE-E445-AD55-965AC8A79FE1}">
      <dgm:prSet/>
      <dgm:spPr/>
    </dgm:pt>
    <dgm:pt modelId="{7500627F-C6F0-7641-BC7C-C75D2982F668}" type="sibTrans" cxnId="{05FFEC56-70BE-E445-AD55-965AC8A79FE1}">
      <dgm:prSet/>
      <dgm:spPr/>
    </dgm:pt>
    <dgm:pt modelId="{3DC1F149-1D98-4623-BFBE-DC68C8E7C18D}" type="pres">
      <dgm:prSet presAssocID="{199BD735-4FC8-4FEF-B181-73D4ED2E5451}" presName="linear" presStyleCnt="0">
        <dgm:presLayoutVars>
          <dgm:dir/>
          <dgm:animLvl val="lvl"/>
          <dgm:resizeHandles val="exact"/>
        </dgm:presLayoutVars>
      </dgm:prSet>
      <dgm:spPr/>
    </dgm:pt>
    <dgm:pt modelId="{61A30F58-B1EF-8A40-BE6D-7B549EB15E2F}" type="pres">
      <dgm:prSet presAssocID="{AF5C2826-A242-2D41-935E-16228ECE08CA}" presName="parentLin" presStyleCnt="0"/>
      <dgm:spPr/>
    </dgm:pt>
    <dgm:pt modelId="{0447E84F-0A64-1748-99D7-9BDABBD34123}" type="pres">
      <dgm:prSet presAssocID="{AF5C2826-A242-2D41-935E-16228ECE08CA}" presName="parentLeftMargin" presStyleLbl="node1" presStyleIdx="0" presStyleCnt="6"/>
      <dgm:spPr/>
    </dgm:pt>
    <dgm:pt modelId="{985BD850-9EE7-F349-831E-B4E6C6646D2B}" type="pres">
      <dgm:prSet presAssocID="{AF5C2826-A242-2D41-935E-16228ECE08CA}" presName="parentText" presStyleLbl="node1" presStyleIdx="0" presStyleCnt="6">
        <dgm:presLayoutVars>
          <dgm:chMax val="0"/>
          <dgm:bulletEnabled val="1"/>
        </dgm:presLayoutVars>
      </dgm:prSet>
      <dgm:spPr/>
    </dgm:pt>
    <dgm:pt modelId="{4E7041D7-0559-B84F-AEAD-A875127AD404}" type="pres">
      <dgm:prSet presAssocID="{AF5C2826-A242-2D41-935E-16228ECE08CA}" presName="negativeSpace" presStyleCnt="0"/>
      <dgm:spPr/>
    </dgm:pt>
    <dgm:pt modelId="{757097E5-3AF7-8A49-8C15-ABDB92E13EB8}" type="pres">
      <dgm:prSet presAssocID="{AF5C2826-A242-2D41-935E-16228ECE08CA}" presName="childText" presStyleLbl="conFgAcc1" presStyleIdx="0" presStyleCnt="6">
        <dgm:presLayoutVars>
          <dgm:bulletEnabled val="1"/>
        </dgm:presLayoutVars>
      </dgm:prSet>
      <dgm:spPr/>
    </dgm:pt>
    <dgm:pt modelId="{813CEBCF-6E7E-E84A-B0BE-D78581FF6B94}" type="pres">
      <dgm:prSet presAssocID="{7500627F-C6F0-7641-BC7C-C75D2982F668}" presName="spaceBetweenRectangles" presStyleCnt="0"/>
      <dgm:spPr/>
    </dgm:pt>
    <dgm:pt modelId="{AF7031B2-09BC-8643-925E-5472F07C5850}" type="pres">
      <dgm:prSet presAssocID="{19D9B558-DA37-7641-87F8-60EFEBB5BBAB}" presName="parentLin" presStyleCnt="0"/>
      <dgm:spPr/>
    </dgm:pt>
    <dgm:pt modelId="{52F861D7-9284-224D-A018-A4A3AFE04FED}" type="pres">
      <dgm:prSet presAssocID="{19D9B558-DA37-7641-87F8-60EFEBB5BBAB}" presName="parentLeftMargin" presStyleLbl="node1" presStyleIdx="0" presStyleCnt="6"/>
      <dgm:spPr/>
    </dgm:pt>
    <dgm:pt modelId="{CCE6DBD2-A761-1C4B-BAFA-31B84E71D3B6}" type="pres">
      <dgm:prSet presAssocID="{19D9B558-DA37-7641-87F8-60EFEBB5BBAB}" presName="parentText" presStyleLbl="node1" presStyleIdx="1" presStyleCnt="6">
        <dgm:presLayoutVars>
          <dgm:chMax val="0"/>
          <dgm:bulletEnabled val="1"/>
        </dgm:presLayoutVars>
      </dgm:prSet>
      <dgm:spPr/>
    </dgm:pt>
    <dgm:pt modelId="{55D9585A-BD11-0E41-ACCB-132B51834591}" type="pres">
      <dgm:prSet presAssocID="{19D9B558-DA37-7641-87F8-60EFEBB5BBAB}" presName="negativeSpace" presStyleCnt="0"/>
      <dgm:spPr/>
    </dgm:pt>
    <dgm:pt modelId="{39706C61-B1F4-764C-942A-CA683E4ED705}" type="pres">
      <dgm:prSet presAssocID="{19D9B558-DA37-7641-87F8-60EFEBB5BBAB}" presName="childText" presStyleLbl="conFgAcc1" presStyleIdx="1" presStyleCnt="6">
        <dgm:presLayoutVars>
          <dgm:bulletEnabled val="1"/>
        </dgm:presLayoutVars>
      </dgm:prSet>
      <dgm:spPr/>
    </dgm:pt>
    <dgm:pt modelId="{576A06D7-BB97-F346-8101-CBB04F586450}" type="pres">
      <dgm:prSet presAssocID="{F4D82035-996F-5C43-885F-0BF39715C2E5}" presName="spaceBetweenRectangles" presStyleCnt="0"/>
      <dgm:spPr/>
    </dgm:pt>
    <dgm:pt modelId="{8EDDF4C5-3010-C54C-8E90-4A064020929D}" type="pres">
      <dgm:prSet presAssocID="{E0911B65-9703-C54A-8918-0D8BDDBFF1BB}" presName="parentLin" presStyleCnt="0"/>
      <dgm:spPr/>
    </dgm:pt>
    <dgm:pt modelId="{64773310-99ED-5147-934E-DBB652339E87}" type="pres">
      <dgm:prSet presAssocID="{E0911B65-9703-C54A-8918-0D8BDDBFF1BB}" presName="parentLeftMargin" presStyleLbl="node1" presStyleIdx="1" presStyleCnt="6"/>
      <dgm:spPr/>
    </dgm:pt>
    <dgm:pt modelId="{709F3106-7007-7D44-B6E2-3AB807F340F4}" type="pres">
      <dgm:prSet presAssocID="{E0911B65-9703-C54A-8918-0D8BDDBFF1BB}" presName="parentText" presStyleLbl="node1" presStyleIdx="2" presStyleCnt="6">
        <dgm:presLayoutVars>
          <dgm:chMax val="0"/>
          <dgm:bulletEnabled val="1"/>
        </dgm:presLayoutVars>
      </dgm:prSet>
      <dgm:spPr/>
    </dgm:pt>
    <dgm:pt modelId="{975961D9-3E8F-D345-A0E9-4A66AA793E83}" type="pres">
      <dgm:prSet presAssocID="{E0911B65-9703-C54A-8918-0D8BDDBFF1BB}" presName="negativeSpace" presStyleCnt="0"/>
      <dgm:spPr/>
    </dgm:pt>
    <dgm:pt modelId="{3FF57726-0437-004C-8C3D-DA0F62A6487A}" type="pres">
      <dgm:prSet presAssocID="{E0911B65-9703-C54A-8918-0D8BDDBFF1BB}" presName="childText" presStyleLbl="conFgAcc1" presStyleIdx="2" presStyleCnt="6">
        <dgm:presLayoutVars>
          <dgm:bulletEnabled val="1"/>
        </dgm:presLayoutVars>
      </dgm:prSet>
      <dgm:spPr/>
    </dgm:pt>
    <dgm:pt modelId="{72D250BA-9DB1-5B4F-BA15-91B4E2424DDC}" type="pres">
      <dgm:prSet presAssocID="{92BA95E7-4550-0F43-A01D-2D2E0A12A643}" presName="spaceBetweenRectangles" presStyleCnt="0"/>
      <dgm:spPr/>
    </dgm:pt>
    <dgm:pt modelId="{16049627-7E27-425A-9545-A1F363B5C771}" type="pres">
      <dgm:prSet presAssocID="{12031A64-032D-4ABB-805E-AD7B803BFDD7}" presName="parentLin" presStyleCnt="0"/>
      <dgm:spPr/>
    </dgm:pt>
    <dgm:pt modelId="{4BD0EEEA-13BB-4998-AC48-B5416B8AC9A6}" type="pres">
      <dgm:prSet presAssocID="{12031A64-032D-4ABB-805E-AD7B803BFDD7}" presName="parentLeftMargin" presStyleLbl="node1" presStyleIdx="2" presStyleCnt="6"/>
      <dgm:spPr/>
    </dgm:pt>
    <dgm:pt modelId="{17248864-D6B4-4914-BE11-BB8839B4C637}" type="pres">
      <dgm:prSet presAssocID="{12031A64-032D-4ABB-805E-AD7B803BFDD7}" presName="parentText" presStyleLbl="node1" presStyleIdx="3" presStyleCnt="6">
        <dgm:presLayoutVars>
          <dgm:chMax val="0"/>
          <dgm:bulletEnabled val="1"/>
        </dgm:presLayoutVars>
      </dgm:prSet>
      <dgm:spPr/>
    </dgm:pt>
    <dgm:pt modelId="{09313AF5-26E5-4793-AD7F-249AFEFECD32}" type="pres">
      <dgm:prSet presAssocID="{12031A64-032D-4ABB-805E-AD7B803BFDD7}" presName="negativeSpace" presStyleCnt="0"/>
      <dgm:spPr/>
    </dgm:pt>
    <dgm:pt modelId="{47127860-DB17-4CB1-89CD-AB66EE4D40C6}" type="pres">
      <dgm:prSet presAssocID="{12031A64-032D-4ABB-805E-AD7B803BFDD7}" presName="childText" presStyleLbl="conFgAcc1" presStyleIdx="3" presStyleCnt="6">
        <dgm:presLayoutVars>
          <dgm:bulletEnabled val="1"/>
        </dgm:presLayoutVars>
      </dgm:prSet>
      <dgm:spPr/>
    </dgm:pt>
    <dgm:pt modelId="{AB56B9F6-A2D2-45E1-BBC8-FB79BE656643}" type="pres">
      <dgm:prSet presAssocID="{890A09D2-D310-4CB7-AA30-59FB257A040B}" presName="spaceBetweenRectangles" presStyleCnt="0"/>
      <dgm:spPr/>
    </dgm:pt>
    <dgm:pt modelId="{53B234EB-75CF-1549-8DF7-0020096606B7}" type="pres">
      <dgm:prSet presAssocID="{34C16708-654B-2F40-B0BA-8B2E5CF07E47}" presName="parentLin" presStyleCnt="0"/>
      <dgm:spPr/>
    </dgm:pt>
    <dgm:pt modelId="{773C9F3F-B4D7-3B48-99B4-CEA2E570349F}" type="pres">
      <dgm:prSet presAssocID="{34C16708-654B-2F40-B0BA-8B2E5CF07E47}" presName="parentLeftMargin" presStyleLbl="node1" presStyleIdx="3" presStyleCnt="6"/>
      <dgm:spPr/>
    </dgm:pt>
    <dgm:pt modelId="{98946DDD-F2F0-0C4B-80DC-31B9BCB78754}" type="pres">
      <dgm:prSet presAssocID="{34C16708-654B-2F40-B0BA-8B2E5CF07E47}" presName="parentText" presStyleLbl="node1" presStyleIdx="4" presStyleCnt="6">
        <dgm:presLayoutVars>
          <dgm:chMax val="0"/>
          <dgm:bulletEnabled val="1"/>
        </dgm:presLayoutVars>
      </dgm:prSet>
      <dgm:spPr/>
    </dgm:pt>
    <dgm:pt modelId="{D2A8F0AA-8003-1C42-8852-50520CC865CA}" type="pres">
      <dgm:prSet presAssocID="{34C16708-654B-2F40-B0BA-8B2E5CF07E47}" presName="negativeSpace" presStyleCnt="0"/>
      <dgm:spPr/>
    </dgm:pt>
    <dgm:pt modelId="{B62780C7-0E28-4C41-99D7-86AE539EF79F}" type="pres">
      <dgm:prSet presAssocID="{34C16708-654B-2F40-B0BA-8B2E5CF07E47}" presName="childText" presStyleLbl="conFgAcc1" presStyleIdx="4" presStyleCnt="6">
        <dgm:presLayoutVars>
          <dgm:bulletEnabled val="1"/>
        </dgm:presLayoutVars>
      </dgm:prSet>
      <dgm:spPr/>
    </dgm:pt>
    <dgm:pt modelId="{23FB4D75-181D-884D-A189-79188585FD3D}" type="pres">
      <dgm:prSet presAssocID="{96204A7B-C332-B64C-828D-29D35BA77156}" presName="spaceBetweenRectangles" presStyleCnt="0"/>
      <dgm:spPr/>
    </dgm:pt>
    <dgm:pt modelId="{EF07C86F-FE28-7647-93CE-422ECE2A8540}" type="pres">
      <dgm:prSet presAssocID="{8FE5C6FD-E0B9-4140-9DF9-18BEF78463A5}" presName="parentLin" presStyleCnt="0"/>
      <dgm:spPr/>
    </dgm:pt>
    <dgm:pt modelId="{21382DDE-3AB0-4D4E-A493-F355232DDD0C}" type="pres">
      <dgm:prSet presAssocID="{8FE5C6FD-E0B9-4140-9DF9-18BEF78463A5}" presName="parentLeftMargin" presStyleLbl="node1" presStyleIdx="4" presStyleCnt="6"/>
      <dgm:spPr/>
    </dgm:pt>
    <dgm:pt modelId="{35680F8B-3752-3649-BFAD-FA54EA88B7C3}" type="pres">
      <dgm:prSet presAssocID="{8FE5C6FD-E0B9-4140-9DF9-18BEF78463A5}" presName="parentText" presStyleLbl="node1" presStyleIdx="5" presStyleCnt="6">
        <dgm:presLayoutVars>
          <dgm:chMax val="0"/>
          <dgm:bulletEnabled val="1"/>
        </dgm:presLayoutVars>
      </dgm:prSet>
      <dgm:spPr/>
    </dgm:pt>
    <dgm:pt modelId="{49DE90B1-8DC7-8B43-A795-BBDD5B866F2B}" type="pres">
      <dgm:prSet presAssocID="{8FE5C6FD-E0B9-4140-9DF9-18BEF78463A5}" presName="negativeSpace" presStyleCnt="0"/>
      <dgm:spPr/>
    </dgm:pt>
    <dgm:pt modelId="{1B4F8508-1943-D14E-B817-BC129C608E6A}" type="pres">
      <dgm:prSet presAssocID="{8FE5C6FD-E0B9-4140-9DF9-18BEF78463A5}" presName="childText" presStyleLbl="conFgAcc1" presStyleIdx="5" presStyleCnt="6">
        <dgm:presLayoutVars>
          <dgm:bulletEnabled val="1"/>
        </dgm:presLayoutVars>
      </dgm:prSet>
      <dgm:spPr/>
    </dgm:pt>
  </dgm:ptLst>
  <dgm:cxnLst>
    <dgm:cxn modelId="{ABE36701-CA13-4349-A739-526806545EA3}" srcId="{199BD735-4FC8-4FEF-B181-73D4ED2E5451}" destId="{E0911B65-9703-C54A-8918-0D8BDDBFF1BB}" srcOrd="2" destOrd="0" parTransId="{42CBBC5D-F837-D241-8613-0C692CD99DFB}" sibTransId="{92BA95E7-4550-0F43-A01D-2D2E0A12A643}"/>
    <dgm:cxn modelId="{C189F902-8383-064D-90AD-A07C40AD7E51}" type="presOf" srcId="{AF5C2826-A242-2D41-935E-16228ECE08CA}" destId="{0447E84F-0A64-1748-99D7-9BDABBD34123}" srcOrd="0" destOrd="0" presId="urn:microsoft.com/office/officeart/2005/8/layout/list1"/>
    <dgm:cxn modelId="{D195ED03-7F7B-5741-9220-B2A8994B0D74}" type="presOf" srcId="{E0911B65-9703-C54A-8918-0D8BDDBFF1BB}" destId="{709F3106-7007-7D44-B6E2-3AB807F340F4}" srcOrd="1" destOrd="0" presId="urn:microsoft.com/office/officeart/2005/8/layout/list1"/>
    <dgm:cxn modelId="{28301E29-C152-154E-9E58-6D2A787EB255}" type="presOf" srcId="{AF5C2826-A242-2D41-935E-16228ECE08CA}" destId="{985BD850-9EE7-F349-831E-B4E6C6646D2B}" srcOrd="1" destOrd="0" presId="urn:microsoft.com/office/officeart/2005/8/layout/list1"/>
    <dgm:cxn modelId="{FE174035-3DDE-1F4D-8281-8CD08837C897}" type="presOf" srcId="{34C16708-654B-2F40-B0BA-8B2E5CF07E47}" destId="{98946DDD-F2F0-0C4B-80DC-31B9BCB78754}" srcOrd="1" destOrd="0" presId="urn:microsoft.com/office/officeart/2005/8/layout/list1"/>
    <dgm:cxn modelId="{05FFEC56-70BE-E445-AD55-965AC8A79FE1}" srcId="{199BD735-4FC8-4FEF-B181-73D4ED2E5451}" destId="{AF5C2826-A242-2D41-935E-16228ECE08CA}" srcOrd="0" destOrd="0" parTransId="{9625D4CE-BD26-024F-84F1-78CFB628A587}" sibTransId="{7500627F-C6F0-7641-BC7C-C75D2982F668}"/>
    <dgm:cxn modelId="{ECA8EA59-92DB-4180-92EB-02F19471A60C}" type="presOf" srcId="{12031A64-032D-4ABB-805E-AD7B803BFDD7}" destId="{4BD0EEEA-13BB-4998-AC48-B5416B8AC9A6}" srcOrd="0" destOrd="0" presId="urn:microsoft.com/office/officeart/2005/8/layout/list1"/>
    <dgm:cxn modelId="{75E6D55F-AE51-453F-940B-3821A9B02D9B}" type="presOf" srcId="{12031A64-032D-4ABB-805E-AD7B803BFDD7}" destId="{17248864-D6B4-4914-BE11-BB8839B4C637}" srcOrd="1" destOrd="0" presId="urn:microsoft.com/office/officeart/2005/8/layout/list1"/>
    <dgm:cxn modelId="{99591267-BE76-5049-B472-48080B564CE1}" type="presOf" srcId="{19D9B558-DA37-7641-87F8-60EFEBB5BBAB}" destId="{CCE6DBD2-A761-1C4B-BAFA-31B84E71D3B6}" srcOrd="1" destOrd="0" presId="urn:microsoft.com/office/officeart/2005/8/layout/list1"/>
    <dgm:cxn modelId="{33379174-CF3D-407B-9D01-AAA3AAA4ECB0}" type="presOf" srcId="{199BD735-4FC8-4FEF-B181-73D4ED2E5451}" destId="{3DC1F149-1D98-4623-BFBE-DC68C8E7C18D}" srcOrd="0" destOrd="0" presId="urn:microsoft.com/office/officeart/2005/8/layout/list1"/>
    <dgm:cxn modelId="{1D4705A1-39AD-3C45-A1B3-52DCE1BB899D}" srcId="{199BD735-4FC8-4FEF-B181-73D4ED2E5451}" destId="{34C16708-654B-2F40-B0BA-8B2E5CF07E47}" srcOrd="4" destOrd="0" parTransId="{AB531944-0893-9949-9C48-D1028D8E0E87}" sibTransId="{96204A7B-C332-B64C-828D-29D35BA77156}"/>
    <dgm:cxn modelId="{BF3053A7-15B6-344F-974D-9CD390115BA4}" srcId="{199BD735-4FC8-4FEF-B181-73D4ED2E5451}" destId="{8FE5C6FD-E0B9-4140-9DF9-18BEF78463A5}" srcOrd="5" destOrd="0" parTransId="{F03FBAF5-1930-EB4A-920D-19672EAA1B0A}" sibTransId="{DB809AA1-C786-A147-9816-3206D4BEB315}"/>
    <dgm:cxn modelId="{33FB62AC-D62F-44A4-8BD4-EB1F608817BB}" srcId="{199BD735-4FC8-4FEF-B181-73D4ED2E5451}" destId="{12031A64-032D-4ABB-805E-AD7B803BFDD7}" srcOrd="3" destOrd="0" parTransId="{863C181C-0BB2-4B0F-911B-F626474B7401}" sibTransId="{890A09D2-D310-4CB7-AA30-59FB257A040B}"/>
    <dgm:cxn modelId="{E192BFB0-E520-DF44-9ABC-255077595BAE}" srcId="{199BD735-4FC8-4FEF-B181-73D4ED2E5451}" destId="{19D9B558-DA37-7641-87F8-60EFEBB5BBAB}" srcOrd="1" destOrd="0" parTransId="{C239297B-7FD7-E348-B7A3-3C3D9AE1DDCA}" sibTransId="{F4D82035-996F-5C43-885F-0BF39715C2E5}"/>
    <dgm:cxn modelId="{9A7003B5-A793-394D-BD64-03732F30907B}" type="presOf" srcId="{E0911B65-9703-C54A-8918-0D8BDDBFF1BB}" destId="{64773310-99ED-5147-934E-DBB652339E87}" srcOrd="0" destOrd="0" presId="urn:microsoft.com/office/officeart/2005/8/layout/list1"/>
    <dgm:cxn modelId="{562D56BC-6C31-3B43-A209-3B23FA46CB2A}" type="presOf" srcId="{8FE5C6FD-E0B9-4140-9DF9-18BEF78463A5}" destId="{35680F8B-3752-3649-BFAD-FA54EA88B7C3}" srcOrd="1" destOrd="0" presId="urn:microsoft.com/office/officeart/2005/8/layout/list1"/>
    <dgm:cxn modelId="{EA950ECC-D6CE-CC47-91F4-3C9E54EF69C3}" type="presOf" srcId="{8FE5C6FD-E0B9-4140-9DF9-18BEF78463A5}" destId="{21382DDE-3AB0-4D4E-A493-F355232DDD0C}" srcOrd="0" destOrd="0" presId="urn:microsoft.com/office/officeart/2005/8/layout/list1"/>
    <dgm:cxn modelId="{4EDB34DD-87E1-CE4D-A50A-A246ACDE6D0D}" type="presOf" srcId="{34C16708-654B-2F40-B0BA-8B2E5CF07E47}" destId="{773C9F3F-B4D7-3B48-99B4-CEA2E570349F}" srcOrd="0" destOrd="0" presId="urn:microsoft.com/office/officeart/2005/8/layout/list1"/>
    <dgm:cxn modelId="{6872AFE3-1691-DE48-8489-6B07AC749346}" type="presOf" srcId="{19D9B558-DA37-7641-87F8-60EFEBB5BBAB}" destId="{52F861D7-9284-224D-A018-A4A3AFE04FED}" srcOrd="0" destOrd="0" presId="urn:microsoft.com/office/officeart/2005/8/layout/list1"/>
    <dgm:cxn modelId="{80E2272E-B71B-6845-8179-ED711FDF25A7}" type="presParOf" srcId="{3DC1F149-1D98-4623-BFBE-DC68C8E7C18D}" destId="{61A30F58-B1EF-8A40-BE6D-7B549EB15E2F}" srcOrd="0" destOrd="0" presId="urn:microsoft.com/office/officeart/2005/8/layout/list1"/>
    <dgm:cxn modelId="{984ABDC9-16AC-D14F-AE45-8DE1E68DA5F6}" type="presParOf" srcId="{61A30F58-B1EF-8A40-BE6D-7B549EB15E2F}" destId="{0447E84F-0A64-1748-99D7-9BDABBD34123}" srcOrd="0" destOrd="0" presId="urn:microsoft.com/office/officeart/2005/8/layout/list1"/>
    <dgm:cxn modelId="{CE14F933-B096-B24C-9E55-BE3C6B1D0016}" type="presParOf" srcId="{61A30F58-B1EF-8A40-BE6D-7B549EB15E2F}" destId="{985BD850-9EE7-F349-831E-B4E6C6646D2B}" srcOrd="1" destOrd="0" presId="urn:microsoft.com/office/officeart/2005/8/layout/list1"/>
    <dgm:cxn modelId="{0FFB9DCF-DC33-F344-9D9C-5430BE1D874C}" type="presParOf" srcId="{3DC1F149-1D98-4623-BFBE-DC68C8E7C18D}" destId="{4E7041D7-0559-B84F-AEAD-A875127AD404}" srcOrd="1" destOrd="0" presId="urn:microsoft.com/office/officeart/2005/8/layout/list1"/>
    <dgm:cxn modelId="{E6EBDF6C-17CE-9A48-B172-5EAADB699221}" type="presParOf" srcId="{3DC1F149-1D98-4623-BFBE-DC68C8E7C18D}" destId="{757097E5-3AF7-8A49-8C15-ABDB92E13EB8}" srcOrd="2" destOrd="0" presId="urn:microsoft.com/office/officeart/2005/8/layout/list1"/>
    <dgm:cxn modelId="{A7661336-1844-1E4C-8765-AD33AF49DC57}" type="presParOf" srcId="{3DC1F149-1D98-4623-BFBE-DC68C8E7C18D}" destId="{813CEBCF-6E7E-E84A-B0BE-D78581FF6B94}" srcOrd="3" destOrd="0" presId="urn:microsoft.com/office/officeart/2005/8/layout/list1"/>
    <dgm:cxn modelId="{EF94EB3D-C324-CD4F-89D1-B998CE2AB254}" type="presParOf" srcId="{3DC1F149-1D98-4623-BFBE-DC68C8E7C18D}" destId="{AF7031B2-09BC-8643-925E-5472F07C5850}" srcOrd="4" destOrd="0" presId="urn:microsoft.com/office/officeart/2005/8/layout/list1"/>
    <dgm:cxn modelId="{AC5DA3E5-43E7-F94C-9016-070B2E02A869}" type="presParOf" srcId="{AF7031B2-09BC-8643-925E-5472F07C5850}" destId="{52F861D7-9284-224D-A018-A4A3AFE04FED}" srcOrd="0" destOrd="0" presId="urn:microsoft.com/office/officeart/2005/8/layout/list1"/>
    <dgm:cxn modelId="{418D6DF3-FF14-6F40-90C2-8B7799F51BAF}" type="presParOf" srcId="{AF7031B2-09BC-8643-925E-5472F07C5850}" destId="{CCE6DBD2-A761-1C4B-BAFA-31B84E71D3B6}" srcOrd="1" destOrd="0" presId="urn:microsoft.com/office/officeart/2005/8/layout/list1"/>
    <dgm:cxn modelId="{17C04B8F-A7EE-A340-82EB-05045ABB1F66}" type="presParOf" srcId="{3DC1F149-1D98-4623-BFBE-DC68C8E7C18D}" destId="{55D9585A-BD11-0E41-ACCB-132B51834591}" srcOrd="5" destOrd="0" presId="urn:microsoft.com/office/officeart/2005/8/layout/list1"/>
    <dgm:cxn modelId="{A6DE12E1-0CBF-6B47-9AAC-F6B26CF041EB}" type="presParOf" srcId="{3DC1F149-1D98-4623-BFBE-DC68C8E7C18D}" destId="{39706C61-B1F4-764C-942A-CA683E4ED705}" srcOrd="6" destOrd="0" presId="urn:microsoft.com/office/officeart/2005/8/layout/list1"/>
    <dgm:cxn modelId="{8F930066-F912-2949-AC93-53630F17B3C4}" type="presParOf" srcId="{3DC1F149-1D98-4623-BFBE-DC68C8E7C18D}" destId="{576A06D7-BB97-F346-8101-CBB04F586450}" srcOrd="7" destOrd="0" presId="urn:microsoft.com/office/officeart/2005/8/layout/list1"/>
    <dgm:cxn modelId="{C4D4FA68-5A08-3441-9D82-DBAE29E356F7}" type="presParOf" srcId="{3DC1F149-1D98-4623-BFBE-DC68C8E7C18D}" destId="{8EDDF4C5-3010-C54C-8E90-4A064020929D}" srcOrd="8" destOrd="0" presId="urn:microsoft.com/office/officeart/2005/8/layout/list1"/>
    <dgm:cxn modelId="{1FD8A129-66C3-B94C-8465-FD0DFE68B2A7}" type="presParOf" srcId="{8EDDF4C5-3010-C54C-8E90-4A064020929D}" destId="{64773310-99ED-5147-934E-DBB652339E87}" srcOrd="0" destOrd="0" presId="urn:microsoft.com/office/officeart/2005/8/layout/list1"/>
    <dgm:cxn modelId="{108362D9-49F3-E74F-836B-9C01998C9F63}" type="presParOf" srcId="{8EDDF4C5-3010-C54C-8E90-4A064020929D}" destId="{709F3106-7007-7D44-B6E2-3AB807F340F4}" srcOrd="1" destOrd="0" presId="urn:microsoft.com/office/officeart/2005/8/layout/list1"/>
    <dgm:cxn modelId="{DCE2153A-1ADC-724A-BFA4-35AD86171016}" type="presParOf" srcId="{3DC1F149-1D98-4623-BFBE-DC68C8E7C18D}" destId="{975961D9-3E8F-D345-A0E9-4A66AA793E83}" srcOrd="9" destOrd="0" presId="urn:microsoft.com/office/officeart/2005/8/layout/list1"/>
    <dgm:cxn modelId="{611C0D30-03F7-354D-947F-266F674D18AE}" type="presParOf" srcId="{3DC1F149-1D98-4623-BFBE-DC68C8E7C18D}" destId="{3FF57726-0437-004C-8C3D-DA0F62A6487A}" srcOrd="10" destOrd="0" presId="urn:microsoft.com/office/officeart/2005/8/layout/list1"/>
    <dgm:cxn modelId="{A6CF3885-4B40-9A40-B775-69F1766CB213}" type="presParOf" srcId="{3DC1F149-1D98-4623-BFBE-DC68C8E7C18D}" destId="{72D250BA-9DB1-5B4F-BA15-91B4E2424DDC}" srcOrd="11" destOrd="0" presId="urn:microsoft.com/office/officeart/2005/8/layout/list1"/>
    <dgm:cxn modelId="{DE3B88D6-93FD-4C48-BB6C-183D7B1E8B49}" type="presParOf" srcId="{3DC1F149-1D98-4623-BFBE-DC68C8E7C18D}" destId="{16049627-7E27-425A-9545-A1F363B5C771}" srcOrd="12" destOrd="0" presId="urn:microsoft.com/office/officeart/2005/8/layout/list1"/>
    <dgm:cxn modelId="{5898840A-AA9C-4B93-8FB7-1FDE670893DD}" type="presParOf" srcId="{16049627-7E27-425A-9545-A1F363B5C771}" destId="{4BD0EEEA-13BB-4998-AC48-B5416B8AC9A6}" srcOrd="0" destOrd="0" presId="urn:microsoft.com/office/officeart/2005/8/layout/list1"/>
    <dgm:cxn modelId="{871F385E-EAB6-4CF0-9B03-88D2F585252F}" type="presParOf" srcId="{16049627-7E27-425A-9545-A1F363B5C771}" destId="{17248864-D6B4-4914-BE11-BB8839B4C637}" srcOrd="1" destOrd="0" presId="urn:microsoft.com/office/officeart/2005/8/layout/list1"/>
    <dgm:cxn modelId="{64B75078-7B99-48D2-B13A-638D6814B2F1}" type="presParOf" srcId="{3DC1F149-1D98-4623-BFBE-DC68C8E7C18D}" destId="{09313AF5-26E5-4793-AD7F-249AFEFECD32}" srcOrd="13" destOrd="0" presId="urn:microsoft.com/office/officeart/2005/8/layout/list1"/>
    <dgm:cxn modelId="{96ABE68C-36B3-4C99-AAFE-92511AA500C1}" type="presParOf" srcId="{3DC1F149-1D98-4623-BFBE-DC68C8E7C18D}" destId="{47127860-DB17-4CB1-89CD-AB66EE4D40C6}" srcOrd="14" destOrd="0" presId="urn:microsoft.com/office/officeart/2005/8/layout/list1"/>
    <dgm:cxn modelId="{2B2C284E-0CA7-924B-9170-F1D0B25B3F17}" type="presParOf" srcId="{3DC1F149-1D98-4623-BFBE-DC68C8E7C18D}" destId="{AB56B9F6-A2D2-45E1-BBC8-FB79BE656643}" srcOrd="15" destOrd="0" presId="urn:microsoft.com/office/officeart/2005/8/layout/list1"/>
    <dgm:cxn modelId="{07259100-D758-0945-BA39-2A3B8686E517}" type="presParOf" srcId="{3DC1F149-1D98-4623-BFBE-DC68C8E7C18D}" destId="{53B234EB-75CF-1549-8DF7-0020096606B7}" srcOrd="16" destOrd="0" presId="urn:microsoft.com/office/officeart/2005/8/layout/list1"/>
    <dgm:cxn modelId="{4A0D2EF6-3BC5-8242-81C6-0A6DE887BC73}" type="presParOf" srcId="{53B234EB-75CF-1549-8DF7-0020096606B7}" destId="{773C9F3F-B4D7-3B48-99B4-CEA2E570349F}" srcOrd="0" destOrd="0" presId="urn:microsoft.com/office/officeart/2005/8/layout/list1"/>
    <dgm:cxn modelId="{AD519C4E-4701-1F4B-A050-19852B4DE49D}" type="presParOf" srcId="{53B234EB-75CF-1549-8DF7-0020096606B7}" destId="{98946DDD-F2F0-0C4B-80DC-31B9BCB78754}" srcOrd="1" destOrd="0" presId="urn:microsoft.com/office/officeart/2005/8/layout/list1"/>
    <dgm:cxn modelId="{240A3504-A312-C347-BDD1-BD61CEA696BE}" type="presParOf" srcId="{3DC1F149-1D98-4623-BFBE-DC68C8E7C18D}" destId="{D2A8F0AA-8003-1C42-8852-50520CC865CA}" srcOrd="17" destOrd="0" presId="urn:microsoft.com/office/officeart/2005/8/layout/list1"/>
    <dgm:cxn modelId="{7044AA87-F82F-6D43-90A3-6FED1ECD6D09}" type="presParOf" srcId="{3DC1F149-1D98-4623-BFBE-DC68C8E7C18D}" destId="{B62780C7-0E28-4C41-99D7-86AE539EF79F}" srcOrd="18" destOrd="0" presId="urn:microsoft.com/office/officeart/2005/8/layout/list1"/>
    <dgm:cxn modelId="{11A34F6E-79C7-BF4F-B599-9BCECF2F11DA}" type="presParOf" srcId="{3DC1F149-1D98-4623-BFBE-DC68C8E7C18D}" destId="{23FB4D75-181D-884D-A189-79188585FD3D}" srcOrd="19" destOrd="0" presId="urn:microsoft.com/office/officeart/2005/8/layout/list1"/>
    <dgm:cxn modelId="{B1C67A2A-A387-A645-B224-6DB54783E3CF}" type="presParOf" srcId="{3DC1F149-1D98-4623-BFBE-DC68C8E7C18D}" destId="{EF07C86F-FE28-7647-93CE-422ECE2A8540}" srcOrd="20" destOrd="0" presId="urn:microsoft.com/office/officeart/2005/8/layout/list1"/>
    <dgm:cxn modelId="{BDE1D208-6231-E54C-B225-5875E760F277}" type="presParOf" srcId="{EF07C86F-FE28-7647-93CE-422ECE2A8540}" destId="{21382DDE-3AB0-4D4E-A493-F355232DDD0C}" srcOrd="0" destOrd="0" presId="urn:microsoft.com/office/officeart/2005/8/layout/list1"/>
    <dgm:cxn modelId="{B2C0F6A3-E1AE-194A-9F5B-B8490AB2A3E6}" type="presParOf" srcId="{EF07C86F-FE28-7647-93CE-422ECE2A8540}" destId="{35680F8B-3752-3649-BFAD-FA54EA88B7C3}" srcOrd="1" destOrd="0" presId="urn:microsoft.com/office/officeart/2005/8/layout/list1"/>
    <dgm:cxn modelId="{F76852A4-903E-184B-8A77-8C31BFCB4EC7}" type="presParOf" srcId="{3DC1F149-1D98-4623-BFBE-DC68C8E7C18D}" destId="{49DE90B1-8DC7-8B43-A795-BBDD5B866F2B}" srcOrd="21" destOrd="0" presId="urn:microsoft.com/office/officeart/2005/8/layout/list1"/>
    <dgm:cxn modelId="{C91AD030-17CA-A144-95DC-0D8203C46B56}" type="presParOf" srcId="{3DC1F149-1D98-4623-BFBE-DC68C8E7C18D}" destId="{1B4F8508-1943-D14E-B817-BC129C608E6A}"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597E1B-2450-403B-B670-3C9986C593CA}" type="doc">
      <dgm:prSet loTypeId="urn:microsoft.com/office/officeart/2005/8/layout/process2" loCatId="process" qsTypeId="urn:microsoft.com/office/officeart/2005/8/quickstyle/simple5" qsCatId="simple" csTypeId="urn:microsoft.com/office/officeart/2005/8/colors/accent1_3" csCatId="accent1" phldr="1"/>
      <dgm:spPr/>
      <dgm:t>
        <a:bodyPr/>
        <a:lstStyle/>
        <a:p>
          <a:endParaRPr lang="en-US"/>
        </a:p>
      </dgm:t>
    </dgm:pt>
    <dgm:pt modelId="{D2D3EABF-2327-44E3-B5DE-30299FFB67CE}">
      <dgm:prSet phldrT="[Text]" custT="1"/>
      <dgm:spPr/>
      <dgm:t>
        <a:bodyPr/>
        <a:lstStyle/>
        <a:p>
          <a:r>
            <a:rPr lang="en-US" sz="1200" b="1" dirty="0">
              <a:solidFill>
                <a:schemeClr val="tx1"/>
              </a:solidFill>
            </a:rPr>
            <a:t>Unit Testing</a:t>
          </a:r>
        </a:p>
      </dgm:t>
    </dgm:pt>
    <dgm:pt modelId="{5D6A317C-30A7-43E7-ADBA-29A3C3701A9A}" type="parTrans" cxnId="{6B45667F-6BAD-48C1-80A4-A2F8B746ADA7}">
      <dgm:prSet/>
      <dgm:spPr/>
      <dgm:t>
        <a:bodyPr/>
        <a:lstStyle/>
        <a:p>
          <a:endParaRPr lang="en-US" sz="1000" b="1"/>
        </a:p>
      </dgm:t>
    </dgm:pt>
    <dgm:pt modelId="{C703BC62-07CD-498D-9027-1A286C50C11F}" type="sibTrans" cxnId="{6B45667F-6BAD-48C1-80A4-A2F8B746ADA7}">
      <dgm:prSet custT="1"/>
      <dgm:spPr/>
      <dgm:t>
        <a:bodyPr/>
        <a:lstStyle/>
        <a:p>
          <a:endParaRPr lang="en-US" sz="1000" b="1" dirty="0"/>
        </a:p>
      </dgm:t>
    </dgm:pt>
    <dgm:pt modelId="{1E90C114-A455-4204-B94C-27B76559D2AC}">
      <dgm:prSet phldrT="[Text]" custT="1"/>
      <dgm:spPr/>
      <dgm:t>
        <a:bodyPr/>
        <a:lstStyle/>
        <a:p>
          <a:r>
            <a:rPr lang="en-US" sz="1200" b="1" dirty="0">
              <a:solidFill>
                <a:schemeClr val="tx1"/>
              </a:solidFill>
            </a:rPr>
            <a:t>Integration Testing</a:t>
          </a:r>
        </a:p>
      </dgm:t>
    </dgm:pt>
    <dgm:pt modelId="{427D049A-215D-40D1-8F4E-F9422485F935}" type="parTrans" cxnId="{A2CF5DF7-09F4-4495-AC0D-BFFC88B90A9E}">
      <dgm:prSet/>
      <dgm:spPr/>
      <dgm:t>
        <a:bodyPr/>
        <a:lstStyle/>
        <a:p>
          <a:endParaRPr lang="en-US" sz="1000" b="1"/>
        </a:p>
      </dgm:t>
    </dgm:pt>
    <dgm:pt modelId="{F34F7B97-4E22-418C-A29F-46141FEB26A3}" type="sibTrans" cxnId="{A2CF5DF7-09F4-4495-AC0D-BFFC88B90A9E}">
      <dgm:prSet custT="1"/>
      <dgm:spPr/>
      <dgm:t>
        <a:bodyPr/>
        <a:lstStyle/>
        <a:p>
          <a:endParaRPr lang="en-US" sz="1000" b="1" dirty="0"/>
        </a:p>
      </dgm:t>
    </dgm:pt>
    <dgm:pt modelId="{AF418E10-D6A9-44FA-8F1C-6E9D4314D197}">
      <dgm:prSet phldrT="[Text]" custT="1"/>
      <dgm:spPr/>
      <dgm:t>
        <a:bodyPr/>
        <a:lstStyle/>
        <a:p>
          <a:r>
            <a:rPr lang="en-US" sz="1200" b="1" dirty="0">
              <a:solidFill>
                <a:schemeClr val="tx1"/>
              </a:solidFill>
            </a:rPr>
            <a:t>System Testing</a:t>
          </a:r>
        </a:p>
      </dgm:t>
    </dgm:pt>
    <dgm:pt modelId="{D8AD4069-D99E-4A6B-9B35-0C54F73BAF3E}" type="parTrans" cxnId="{5558FBC6-DA1E-45F4-BEA6-0881E4BE8B00}">
      <dgm:prSet/>
      <dgm:spPr/>
      <dgm:t>
        <a:bodyPr/>
        <a:lstStyle/>
        <a:p>
          <a:endParaRPr lang="en-US" sz="1000" b="1"/>
        </a:p>
      </dgm:t>
    </dgm:pt>
    <dgm:pt modelId="{B515D46E-2B30-4DAE-A60D-B225F5EB1D97}" type="sibTrans" cxnId="{5558FBC6-DA1E-45F4-BEA6-0881E4BE8B00}">
      <dgm:prSet custT="1"/>
      <dgm:spPr/>
      <dgm:t>
        <a:bodyPr/>
        <a:lstStyle/>
        <a:p>
          <a:endParaRPr lang="en-US" sz="1000" b="1" dirty="0"/>
        </a:p>
      </dgm:t>
    </dgm:pt>
    <dgm:pt modelId="{F1823479-97FE-45A4-B479-54807AE7DDA8}">
      <dgm:prSet phldrT="[Text]" custT="1"/>
      <dgm:spPr/>
      <dgm:t>
        <a:bodyPr/>
        <a:lstStyle/>
        <a:p>
          <a:r>
            <a:rPr lang="en-US" sz="1200" b="1" dirty="0">
              <a:solidFill>
                <a:schemeClr val="tx1"/>
              </a:solidFill>
            </a:rPr>
            <a:t>User Acceptance Testing</a:t>
          </a:r>
        </a:p>
      </dgm:t>
    </dgm:pt>
    <dgm:pt modelId="{A4D7614C-D5B9-440E-BA51-F71F92EE4B89}" type="parTrans" cxnId="{D798F576-18F9-4B86-ADA6-322DB1CE758E}">
      <dgm:prSet/>
      <dgm:spPr/>
      <dgm:t>
        <a:bodyPr/>
        <a:lstStyle/>
        <a:p>
          <a:endParaRPr lang="en-US" sz="1000" b="1"/>
        </a:p>
      </dgm:t>
    </dgm:pt>
    <dgm:pt modelId="{F02F3F77-0FCC-4926-AB63-8A1355280B95}" type="sibTrans" cxnId="{D798F576-18F9-4B86-ADA6-322DB1CE758E}">
      <dgm:prSet custT="1"/>
      <dgm:spPr/>
      <dgm:t>
        <a:bodyPr/>
        <a:lstStyle/>
        <a:p>
          <a:endParaRPr lang="en-US" sz="1000" b="1" dirty="0"/>
        </a:p>
      </dgm:t>
    </dgm:pt>
    <dgm:pt modelId="{FD6ADCED-677D-4E37-B714-F97400DE2088}">
      <dgm:prSet phldrT="[Text]" custT="1"/>
      <dgm:spPr/>
      <dgm:t>
        <a:bodyPr/>
        <a:lstStyle/>
        <a:p>
          <a:r>
            <a:rPr lang="en-US" sz="1200" b="1" dirty="0">
              <a:solidFill>
                <a:schemeClr val="tx1"/>
              </a:solidFill>
            </a:rPr>
            <a:t>Release Testing</a:t>
          </a:r>
        </a:p>
      </dgm:t>
    </dgm:pt>
    <dgm:pt modelId="{567E49C8-31C2-43A4-A2AC-23AF4D90F090}" type="parTrans" cxnId="{5A0F3848-0605-472C-AD3B-F543B13F0A7A}">
      <dgm:prSet/>
      <dgm:spPr/>
      <dgm:t>
        <a:bodyPr/>
        <a:lstStyle/>
        <a:p>
          <a:endParaRPr lang="en-US" sz="1000" b="1"/>
        </a:p>
      </dgm:t>
    </dgm:pt>
    <dgm:pt modelId="{32F5A946-1C5B-4DDA-9C05-B6ABB5F34314}" type="sibTrans" cxnId="{5A0F3848-0605-472C-AD3B-F543B13F0A7A}">
      <dgm:prSet/>
      <dgm:spPr/>
      <dgm:t>
        <a:bodyPr/>
        <a:lstStyle/>
        <a:p>
          <a:endParaRPr lang="en-US" sz="1000" b="1"/>
        </a:p>
      </dgm:t>
    </dgm:pt>
    <dgm:pt modelId="{00E6AFB9-A497-4A66-87F0-6C6190619835}" type="pres">
      <dgm:prSet presAssocID="{40597E1B-2450-403B-B670-3C9986C593CA}" presName="linearFlow" presStyleCnt="0">
        <dgm:presLayoutVars>
          <dgm:resizeHandles val="exact"/>
        </dgm:presLayoutVars>
      </dgm:prSet>
      <dgm:spPr/>
    </dgm:pt>
    <dgm:pt modelId="{CE9A2116-ED22-4710-BB0E-69AD603DF7E1}" type="pres">
      <dgm:prSet presAssocID="{D2D3EABF-2327-44E3-B5DE-30299FFB67CE}" presName="node" presStyleLbl="node1" presStyleIdx="0" presStyleCnt="5">
        <dgm:presLayoutVars>
          <dgm:bulletEnabled val="1"/>
        </dgm:presLayoutVars>
      </dgm:prSet>
      <dgm:spPr/>
    </dgm:pt>
    <dgm:pt modelId="{C183A787-A486-4C2D-BF83-FA2198F69378}" type="pres">
      <dgm:prSet presAssocID="{C703BC62-07CD-498D-9027-1A286C50C11F}" presName="sibTrans" presStyleLbl="sibTrans2D1" presStyleIdx="0" presStyleCnt="4"/>
      <dgm:spPr/>
    </dgm:pt>
    <dgm:pt modelId="{A4FD2900-7762-4A3D-B9FE-F3CD2C8EC9FB}" type="pres">
      <dgm:prSet presAssocID="{C703BC62-07CD-498D-9027-1A286C50C11F}" presName="connectorText" presStyleLbl="sibTrans2D1" presStyleIdx="0" presStyleCnt="4"/>
      <dgm:spPr/>
    </dgm:pt>
    <dgm:pt modelId="{1AC48111-7D9D-43E9-BAC3-C5616D62E330}" type="pres">
      <dgm:prSet presAssocID="{1E90C114-A455-4204-B94C-27B76559D2AC}" presName="node" presStyleLbl="node1" presStyleIdx="1" presStyleCnt="5">
        <dgm:presLayoutVars>
          <dgm:bulletEnabled val="1"/>
        </dgm:presLayoutVars>
      </dgm:prSet>
      <dgm:spPr/>
    </dgm:pt>
    <dgm:pt modelId="{36AD475E-CBC1-4B55-ACD9-102F95412212}" type="pres">
      <dgm:prSet presAssocID="{F34F7B97-4E22-418C-A29F-46141FEB26A3}" presName="sibTrans" presStyleLbl="sibTrans2D1" presStyleIdx="1" presStyleCnt="4"/>
      <dgm:spPr/>
    </dgm:pt>
    <dgm:pt modelId="{F35C4184-D6DC-4C1F-9FC7-8CB1C0AA6AFE}" type="pres">
      <dgm:prSet presAssocID="{F34F7B97-4E22-418C-A29F-46141FEB26A3}" presName="connectorText" presStyleLbl="sibTrans2D1" presStyleIdx="1" presStyleCnt="4"/>
      <dgm:spPr/>
    </dgm:pt>
    <dgm:pt modelId="{FAC008B1-D0C3-4E71-9E6F-1CF4DBD51950}" type="pres">
      <dgm:prSet presAssocID="{AF418E10-D6A9-44FA-8F1C-6E9D4314D197}" presName="node" presStyleLbl="node1" presStyleIdx="2" presStyleCnt="5">
        <dgm:presLayoutVars>
          <dgm:bulletEnabled val="1"/>
        </dgm:presLayoutVars>
      </dgm:prSet>
      <dgm:spPr/>
    </dgm:pt>
    <dgm:pt modelId="{08FB69C1-CA18-4D76-AED7-28486DC03221}" type="pres">
      <dgm:prSet presAssocID="{B515D46E-2B30-4DAE-A60D-B225F5EB1D97}" presName="sibTrans" presStyleLbl="sibTrans2D1" presStyleIdx="2" presStyleCnt="4"/>
      <dgm:spPr/>
    </dgm:pt>
    <dgm:pt modelId="{47B446FD-D2E9-4AE3-BBE0-807E01D8A06C}" type="pres">
      <dgm:prSet presAssocID="{B515D46E-2B30-4DAE-A60D-B225F5EB1D97}" presName="connectorText" presStyleLbl="sibTrans2D1" presStyleIdx="2" presStyleCnt="4"/>
      <dgm:spPr/>
    </dgm:pt>
    <dgm:pt modelId="{7161B0B8-04D3-4DD0-9E36-BDDAA4215D7F}" type="pres">
      <dgm:prSet presAssocID="{F1823479-97FE-45A4-B479-54807AE7DDA8}" presName="node" presStyleLbl="node1" presStyleIdx="3" presStyleCnt="5">
        <dgm:presLayoutVars>
          <dgm:bulletEnabled val="1"/>
        </dgm:presLayoutVars>
      </dgm:prSet>
      <dgm:spPr/>
    </dgm:pt>
    <dgm:pt modelId="{B84B94D1-0E13-45D4-9F16-C15E379FE341}" type="pres">
      <dgm:prSet presAssocID="{F02F3F77-0FCC-4926-AB63-8A1355280B95}" presName="sibTrans" presStyleLbl="sibTrans2D1" presStyleIdx="3" presStyleCnt="4"/>
      <dgm:spPr/>
    </dgm:pt>
    <dgm:pt modelId="{4B2C425B-6615-46B2-95BC-F69C1F1CE3BA}" type="pres">
      <dgm:prSet presAssocID="{F02F3F77-0FCC-4926-AB63-8A1355280B95}" presName="connectorText" presStyleLbl="sibTrans2D1" presStyleIdx="3" presStyleCnt="4"/>
      <dgm:spPr/>
    </dgm:pt>
    <dgm:pt modelId="{152F0C04-1ACA-4C40-8258-FC1AB81E2051}" type="pres">
      <dgm:prSet presAssocID="{FD6ADCED-677D-4E37-B714-F97400DE2088}" presName="node" presStyleLbl="node1" presStyleIdx="4" presStyleCnt="5">
        <dgm:presLayoutVars>
          <dgm:bulletEnabled val="1"/>
        </dgm:presLayoutVars>
      </dgm:prSet>
      <dgm:spPr/>
    </dgm:pt>
  </dgm:ptLst>
  <dgm:cxnLst>
    <dgm:cxn modelId="{0E76AF15-70DA-A74B-A2A9-225C425FD711}" type="presOf" srcId="{D2D3EABF-2327-44E3-B5DE-30299FFB67CE}" destId="{CE9A2116-ED22-4710-BB0E-69AD603DF7E1}" srcOrd="0" destOrd="0" presId="urn:microsoft.com/office/officeart/2005/8/layout/process2"/>
    <dgm:cxn modelId="{8F0E2518-6082-5C4D-A7A4-9EFB5B5790B9}" type="presOf" srcId="{AF418E10-D6A9-44FA-8F1C-6E9D4314D197}" destId="{FAC008B1-D0C3-4E71-9E6F-1CF4DBD51950}" srcOrd="0" destOrd="0" presId="urn:microsoft.com/office/officeart/2005/8/layout/process2"/>
    <dgm:cxn modelId="{19D7E21F-AB50-564B-B10D-B3718063F0E4}" type="presOf" srcId="{F1823479-97FE-45A4-B479-54807AE7DDA8}" destId="{7161B0B8-04D3-4DD0-9E36-BDDAA4215D7F}" srcOrd="0" destOrd="0" presId="urn:microsoft.com/office/officeart/2005/8/layout/process2"/>
    <dgm:cxn modelId="{F8AAF71F-4593-884C-BBA1-82ACDAC08E69}" type="presOf" srcId="{F34F7B97-4E22-418C-A29F-46141FEB26A3}" destId="{F35C4184-D6DC-4C1F-9FC7-8CB1C0AA6AFE}" srcOrd="1" destOrd="0" presId="urn:microsoft.com/office/officeart/2005/8/layout/process2"/>
    <dgm:cxn modelId="{7944102B-11E7-3E44-B01F-F25DAA17E7B4}" type="presOf" srcId="{F34F7B97-4E22-418C-A29F-46141FEB26A3}" destId="{36AD475E-CBC1-4B55-ACD9-102F95412212}" srcOrd="0" destOrd="0" presId="urn:microsoft.com/office/officeart/2005/8/layout/process2"/>
    <dgm:cxn modelId="{F58D7437-06FF-004F-BDB4-38C081FB6F48}" type="presOf" srcId="{C703BC62-07CD-498D-9027-1A286C50C11F}" destId="{C183A787-A486-4C2D-BF83-FA2198F69378}" srcOrd="0" destOrd="0" presId="urn:microsoft.com/office/officeart/2005/8/layout/process2"/>
    <dgm:cxn modelId="{784B403B-545A-0A4D-8446-4E4794A6116E}" type="presOf" srcId="{F02F3F77-0FCC-4926-AB63-8A1355280B95}" destId="{4B2C425B-6615-46B2-95BC-F69C1F1CE3BA}" srcOrd="1" destOrd="0" presId="urn:microsoft.com/office/officeart/2005/8/layout/process2"/>
    <dgm:cxn modelId="{87E3393E-6D1B-6440-BD2C-BCADA1E7E182}" type="presOf" srcId="{40597E1B-2450-403B-B670-3C9986C593CA}" destId="{00E6AFB9-A497-4A66-87F0-6C6190619835}" srcOrd="0" destOrd="0" presId="urn:microsoft.com/office/officeart/2005/8/layout/process2"/>
    <dgm:cxn modelId="{5A0F3848-0605-472C-AD3B-F543B13F0A7A}" srcId="{40597E1B-2450-403B-B670-3C9986C593CA}" destId="{FD6ADCED-677D-4E37-B714-F97400DE2088}" srcOrd="4" destOrd="0" parTransId="{567E49C8-31C2-43A4-A2AC-23AF4D90F090}" sibTransId="{32F5A946-1C5B-4DDA-9C05-B6ABB5F34314}"/>
    <dgm:cxn modelId="{38704052-24B9-6547-B4EA-20D3E3A7DB53}" type="presOf" srcId="{B515D46E-2B30-4DAE-A60D-B225F5EB1D97}" destId="{08FB69C1-CA18-4D76-AED7-28486DC03221}" srcOrd="0" destOrd="0" presId="urn:microsoft.com/office/officeart/2005/8/layout/process2"/>
    <dgm:cxn modelId="{1CA23F66-BF93-EA4C-ABE6-E07247B1826C}" type="presOf" srcId="{C703BC62-07CD-498D-9027-1A286C50C11F}" destId="{A4FD2900-7762-4A3D-B9FE-F3CD2C8EC9FB}" srcOrd="1" destOrd="0" presId="urn:microsoft.com/office/officeart/2005/8/layout/process2"/>
    <dgm:cxn modelId="{D798F576-18F9-4B86-ADA6-322DB1CE758E}" srcId="{40597E1B-2450-403B-B670-3C9986C593CA}" destId="{F1823479-97FE-45A4-B479-54807AE7DDA8}" srcOrd="3" destOrd="0" parTransId="{A4D7614C-D5B9-440E-BA51-F71F92EE4B89}" sibTransId="{F02F3F77-0FCC-4926-AB63-8A1355280B95}"/>
    <dgm:cxn modelId="{326E937D-48A5-BD41-8868-57D9842DCB65}" type="presOf" srcId="{FD6ADCED-677D-4E37-B714-F97400DE2088}" destId="{152F0C04-1ACA-4C40-8258-FC1AB81E2051}" srcOrd="0" destOrd="0" presId="urn:microsoft.com/office/officeart/2005/8/layout/process2"/>
    <dgm:cxn modelId="{6B45667F-6BAD-48C1-80A4-A2F8B746ADA7}" srcId="{40597E1B-2450-403B-B670-3C9986C593CA}" destId="{D2D3EABF-2327-44E3-B5DE-30299FFB67CE}" srcOrd="0" destOrd="0" parTransId="{5D6A317C-30A7-43E7-ADBA-29A3C3701A9A}" sibTransId="{C703BC62-07CD-498D-9027-1A286C50C11F}"/>
    <dgm:cxn modelId="{28C0FB90-FC2E-4E43-846E-85EF6968E9A6}" type="presOf" srcId="{F02F3F77-0FCC-4926-AB63-8A1355280B95}" destId="{B84B94D1-0E13-45D4-9F16-C15E379FE341}" srcOrd="0" destOrd="0" presId="urn:microsoft.com/office/officeart/2005/8/layout/process2"/>
    <dgm:cxn modelId="{8675C8B5-6D14-0445-9276-3FB5A78AD2B1}" type="presOf" srcId="{B515D46E-2B30-4DAE-A60D-B225F5EB1D97}" destId="{47B446FD-D2E9-4AE3-BBE0-807E01D8A06C}" srcOrd="1" destOrd="0" presId="urn:microsoft.com/office/officeart/2005/8/layout/process2"/>
    <dgm:cxn modelId="{5558FBC6-DA1E-45F4-BEA6-0881E4BE8B00}" srcId="{40597E1B-2450-403B-B670-3C9986C593CA}" destId="{AF418E10-D6A9-44FA-8F1C-6E9D4314D197}" srcOrd="2" destOrd="0" parTransId="{D8AD4069-D99E-4A6B-9B35-0C54F73BAF3E}" sibTransId="{B515D46E-2B30-4DAE-A60D-B225F5EB1D97}"/>
    <dgm:cxn modelId="{7438CAEA-FF6D-2F46-A9A5-BCCC44515FE3}" type="presOf" srcId="{1E90C114-A455-4204-B94C-27B76559D2AC}" destId="{1AC48111-7D9D-43E9-BAC3-C5616D62E330}" srcOrd="0" destOrd="0" presId="urn:microsoft.com/office/officeart/2005/8/layout/process2"/>
    <dgm:cxn modelId="{A2CF5DF7-09F4-4495-AC0D-BFFC88B90A9E}" srcId="{40597E1B-2450-403B-B670-3C9986C593CA}" destId="{1E90C114-A455-4204-B94C-27B76559D2AC}" srcOrd="1" destOrd="0" parTransId="{427D049A-215D-40D1-8F4E-F9422485F935}" sibTransId="{F34F7B97-4E22-418C-A29F-46141FEB26A3}"/>
    <dgm:cxn modelId="{6701B66C-1554-AC44-9E15-6CDDDC4298FD}" type="presParOf" srcId="{00E6AFB9-A497-4A66-87F0-6C6190619835}" destId="{CE9A2116-ED22-4710-BB0E-69AD603DF7E1}" srcOrd="0" destOrd="0" presId="urn:microsoft.com/office/officeart/2005/8/layout/process2"/>
    <dgm:cxn modelId="{0D464292-DFDD-874B-BC0A-8DE6727C5E55}" type="presParOf" srcId="{00E6AFB9-A497-4A66-87F0-6C6190619835}" destId="{C183A787-A486-4C2D-BF83-FA2198F69378}" srcOrd="1" destOrd="0" presId="urn:microsoft.com/office/officeart/2005/8/layout/process2"/>
    <dgm:cxn modelId="{B205F020-12B2-B340-B5B8-E0F1179BCC4C}" type="presParOf" srcId="{C183A787-A486-4C2D-BF83-FA2198F69378}" destId="{A4FD2900-7762-4A3D-B9FE-F3CD2C8EC9FB}" srcOrd="0" destOrd="0" presId="urn:microsoft.com/office/officeart/2005/8/layout/process2"/>
    <dgm:cxn modelId="{210C3C42-3E91-9146-80B2-B38C6865B6FF}" type="presParOf" srcId="{00E6AFB9-A497-4A66-87F0-6C6190619835}" destId="{1AC48111-7D9D-43E9-BAC3-C5616D62E330}" srcOrd="2" destOrd="0" presId="urn:microsoft.com/office/officeart/2005/8/layout/process2"/>
    <dgm:cxn modelId="{EF1738B6-966D-EC4D-94DB-B136E0AA37B7}" type="presParOf" srcId="{00E6AFB9-A497-4A66-87F0-6C6190619835}" destId="{36AD475E-CBC1-4B55-ACD9-102F95412212}" srcOrd="3" destOrd="0" presId="urn:microsoft.com/office/officeart/2005/8/layout/process2"/>
    <dgm:cxn modelId="{75787733-A728-764A-94B0-1A236287EF34}" type="presParOf" srcId="{36AD475E-CBC1-4B55-ACD9-102F95412212}" destId="{F35C4184-D6DC-4C1F-9FC7-8CB1C0AA6AFE}" srcOrd="0" destOrd="0" presId="urn:microsoft.com/office/officeart/2005/8/layout/process2"/>
    <dgm:cxn modelId="{24D6117E-E0FD-304B-8F04-87124B010EDD}" type="presParOf" srcId="{00E6AFB9-A497-4A66-87F0-6C6190619835}" destId="{FAC008B1-D0C3-4E71-9E6F-1CF4DBD51950}" srcOrd="4" destOrd="0" presId="urn:microsoft.com/office/officeart/2005/8/layout/process2"/>
    <dgm:cxn modelId="{ED66F9C2-B723-194A-B324-6C7CEAFD23FA}" type="presParOf" srcId="{00E6AFB9-A497-4A66-87F0-6C6190619835}" destId="{08FB69C1-CA18-4D76-AED7-28486DC03221}" srcOrd="5" destOrd="0" presId="urn:microsoft.com/office/officeart/2005/8/layout/process2"/>
    <dgm:cxn modelId="{BE6A38A3-991C-6E4A-8A58-73DF0FE9FC16}" type="presParOf" srcId="{08FB69C1-CA18-4D76-AED7-28486DC03221}" destId="{47B446FD-D2E9-4AE3-BBE0-807E01D8A06C}" srcOrd="0" destOrd="0" presId="urn:microsoft.com/office/officeart/2005/8/layout/process2"/>
    <dgm:cxn modelId="{63664F3F-2C38-0548-8125-A99025032071}" type="presParOf" srcId="{00E6AFB9-A497-4A66-87F0-6C6190619835}" destId="{7161B0B8-04D3-4DD0-9E36-BDDAA4215D7F}" srcOrd="6" destOrd="0" presId="urn:microsoft.com/office/officeart/2005/8/layout/process2"/>
    <dgm:cxn modelId="{426079C9-CC03-FA40-92B2-A8CE142DC682}" type="presParOf" srcId="{00E6AFB9-A497-4A66-87F0-6C6190619835}" destId="{B84B94D1-0E13-45D4-9F16-C15E379FE341}" srcOrd="7" destOrd="0" presId="urn:microsoft.com/office/officeart/2005/8/layout/process2"/>
    <dgm:cxn modelId="{7F0A72CB-AE2D-484E-9979-3B7E322FF752}" type="presParOf" srcId="{B84B94D1-0E13-45D4-9F16-C15E379FE341}" destId="{4B2C425B-6615-46B2-95BC-F69C1F1CE3BA}" srcOrd="0" destOrd="0" presId="urn:microsoft.com/office/officeart/2005/8/layout/process2"/>
    <dgm:cxn modelId="{2C3A11F1-1574-124F-BB8F-5C939FF8A400}" type="presParOf" srcId="{00E6AFB9-A497-4A66-87F0-6C6190619835}" destId="{152F0C04-1ACA-4C40-8258-FC1AB81E2051}" srcOrd="8"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78FAFBD-4C74-432D-A886-4BE28F1B4C98}" type="doc">
      <dgm:prSet loTypeId="urn:microsoft.com/office/officeart/2005/8/layout/default#1" loCatId="list" qsTypeId="urn:microsoft.com/office/officeart/2005/8/quickstyle/3d1" qsCatId="3D" csTypeId="urn:microsoft.com/office/officeart/2005/8/colors/accent1_2" csCatId="accent1" phldr="1"/>
      <dgm:spPr/>
      <dgm:t>
        <a:bodyPr/>
        <a:lstStyle/>
        <a:p>
          <a:endParaRPr lang="en-US"/>
        </a:p>
      </dgm:t>
    </dgm:pt>
    <dgm:pt modelId="{FBDED471-71E6-4183-B0C4-009F83B7F4C9}">
      <dgm:prSet phldrT="[Text]" custT="1"/>
      <dgm:spPr>
        <a:solidFill>
          <a:srgbClr val="220000"/>
        </a:solidFill>
      </dgm:spPr>
      <dgm:t>
        <a:bodyPr/>
        <a:lstStyle/>
        <a:p>
          <a:r>
            <a:rPr lang="en-US" sz="2800" b="1" dirty="0"/>
            <a:t>Big bang </a:t>
          </a:r>
        </a:p>
      </dgm:t>
    </dgm:pt>
    <dgm:pt modelId="{3B2979CC-7008-4586-8904-82C72AFC85E4}" type="parTrans" cxnId="{BE59E0B5-BCF0-4DF4-9ED0-63947A1D9F42}">
      <dgm:prSet/>
      <dgm:spPr/>
      <dgm:t>
        <a:bodyPr/>
        <a:lstStyle/>
        <a:p>
          <a:endParaRPr lang="en-US"/>
        </a:p>
      </dgm:t>
    </dgm:pt>
    <dgm:pt modelId="{B6528B40-3D04-4C0A-86A4-9D1DC06EA177}" type="sibTrans" cxnId="{BE59E0B5-BCF0-4DF4-9ED0-63947A1D9F42}">
      <dgm:prSet/>
      <dgm:spPr/>
      <dgm:t>
        <a:bodyPr/>
        <a:lstStyle/>
        <a:p>
          <a:endParaRPr lang="en-US"/>
        </a:p>
      </dgm:t>
    </dgm:pt>
    <dgm:pt modelId="{47D0FE3B-B274-40DC-9B13-9CED21AD83C9}">
      <dgm:prSet custT="1"/>
      <dgm:spPr>
        <a:solidFill>
          <a:srgbClr val="220000"/>
        </a:solidFill>
      </dgm:spPr>
      <dgm:t>
        <a:bodyPr/>
        <a:lstStyle/>
        <a:p>
          <a:r>
            <a:rPr lang="en-US" sz="2800" b="1" dirty="0">
              <a:solidFill>
                <a:schemeClr val="bg1">
                  <a:lumMod val="20000"/>
                  <a:lumOff val="80000"/>
                </a:schemeClr>
              </a:solidFill>
            </a:rPr>
            <a:t>Bottom-up </a:t>
          </a:r>
        </a:p>
      </dgm:t>
    </dgm:pt>
    <dgm:pt modelId="{79731EA1-F798-4AB5-89FB-A6BF8F6FD712}" type="parTrans" cxnId="{C45F86CB-C8BD-4B1A-98B2-5A6D5DCE77DC}">
      <dgm:prSet/>
      <dgm:spPr/>
      <dgm:t>
        <a:bodyPr/>
        <a:lstStyle/>
        <a:p>
          <a:endParaRPr lang="en-US"/>
        </a:p>
      </dgm:t>
    </dgm:pt>
    <dgm:pt modelId="{12B1C35B-1969-4837-B7F7-498E6065806F}" type="sibTrans" cxnId="{C45F86CB-C8BD-4B1A-98B2-5A6D5DCE77DC}">
      <dgm:prSet/>
      <dgm:spPr/>
      <dgm:t>
        <a:bodyPr/>
        <a:lstStyle/>
        <a:p>
          <a:endParaRPr lang="en-US"/>
        </a:p>
      </dgm:t>
    </dgm:pt>
    <dgm:pt modelId="{18770541-70CE-46E4-84C5-F507703C1329}">
      <dgm:prSet custT="1"/>
      <dgm:spPr>
        <a:solidFill>
          <a:srgbClr val="220000"/>
        </a:solidFill>
      </dgm:spPr>
      <dgm:t>
        <a:bodyPr/>
        <a:lstStyle/>
        <a:p>
          <a:r>
            <a:rPr lang="en-US" sz="2800" b="1" dirty="0"/>
            <a:t>Top-down</a:t>
          </a:r>
          <a:r>
            <a:rPr lang="en-US" sz="3900" b="1" dirty="0"/>
            <a:t> </a:t>
          </a:r>
        </a:p>
      </dgm:t>
    </dgm:pt>
    <dgm:pt modelId="{BF41C904-CC55-4727-82FE-7AB280576084}" type="parTrans" cxnId="{FFEE414D-7F71-4151-B57C-D5879DC2C859}">
      <dgm:prSet/>
      <dgm:spPr/>
      <dgm:t>
        <a:bodyPr/>
        <a:lstStyle/>
        <a:p>
          <a:endParaRPr lang="en-US"/>
        </a:p>
      </dgm:t>
    </dgm:pt>
    <dgm:pt modelId="{791E2C3A-4C4C-439A-A982-BDCAA9ADC34E}" type="sibTrans" cxnId="{FFEE414D-7F71-4151-B57C-D5879DC2C859}">
      <dgm:prSet/>
      <dgm:spPr/>
      <dgm:t>
        <a:bodyPr/>
        <a:lstStyle/>
        <a:p>
          <a:endParaRPr lang="en-US"/>
        </a:p>
      </dgm:t>
    </dgm:pt>
    <dgm:pt modelId="{9FFBE0B8-FD16-43DC-B809-4DB38445328A}" type="pres">
      <dgm:prSet presAssocID="{278FAFBD-4C74-432D-A886-4BE28F1B4C98}" presName="diagram" presStyleCnt="0">
        <dgm:presLayoutVars>
          <dgm:dir/>
          <dgm:resizeHandles val="exact"/>
        </dgm:presLayoutVars>
      </dgm:prSet>
      <dgm:spPr/>
    </dgm:pt>
    <dgm:pt modelId="{201FA675-3058-4439-BE88-CB062D63901E}" type="pres">
      <dgm:prSet presAssocID="{FBDED471-71E6-4183-B0C4-009F83B7F4C9}" presName="node" presStyleLbl="node1" presStyleIdx="0" presStyleCnt="3" custLinFactNeighborX="-3188" custRadScaleRad="105228" custRadScaleInc="-13021">
        <dgm:presLayoutVars>
          <dgm:bulletEnabled val="1"/>
        </dgm:presLayoutVars>
      </dgm:prSet>
      <dgm:spPr>
        <a:prstGeom prst="rect">
          <a:avLst/>
        </a:prstGeom>
      </dgm:spPr>
    </dgm:pt>
    <dgm:pt modelId="{01927FA1-805F-409B-B41A-6EDAC75F3609}" type="pres">
      <dgm:prSet presAssocID="{B6528B40-3D04-4C0A-86A4-9D1DC06EA177}" presName="sibTrans" presStyleCnt="0"/>
      <dgm:spPr/>
    </dgm:pt>
    <dgm:pt modelId="{FF053A0C-A033-46FA-AEC3-677CDF1ED011}" type="pres">
      <dgm:prSet presAssocID="{47D0FE3B-B274-40DC-9B13-9CED21AD83C9}" presName="node" presStyleLbl="node1" presStyleIdx="1" presStyleCnt="3" custScaleX="113965">
        <dgm:presLayoutVars>
          <dgm:bulletEnabled val="1"/>
        </dgm:presLayoutVars>
      </dgm:prSet>
      <dgm:spPr/>
    </dgm:pt>
    <dgm:pt modelId="{C37FD5D8-BB82-4436-BA25-2E4462F18FA7}" type="pres">
      <dgm:prSet presAssocID="{12B1C35B-1969-4837-B7F7-498E6065806F}" presName="sibTrans" presStyleCnt="0"/>
      <dgm:spPr/>
    </dgm:pt>
    <dgm:pt modelId="{9B412B78-5A9F-4548-A7F7-B4E27694343F}" type="pres">
      <dgm:prSet presAssocID="{18770541-70CE-46E4-84C5-F507703C1329}" presName="node" presStyleLbl="node1" presStyleIdx="2" presStyleCnt="3" custScaleX="121581">
        <dgm:presLayoutVars>
          <dgm:bulletEnabled val="1"/>
        </dgm:presLayoutVars>
      </dgm:prSet>
      <dgm:spPr/>
    </dgm:pt>
  </dgm:ptLst>
  <dgm:cxnLst>
    <dgm:cxn modelId="{7800CA0E-3A0B-FD47-84BC-D6BE787513A6}" type="presOf" srcId="{18770541-70CE-46E4-84C5-F507703C1329}" destId="{9B412B78-5A9F-4548-A7F7-B4E27694343F}" srcOrd="0" destOrd="0" presId="urn:microsoft.com/office/officeart/2005/8/layout/default#1"/>
    <dgm:cxn modelId="{82A7B645-C2FB-534A-97A6-89FF7DEBBD41}" type="presOf" srcId="{278FAFBD-4C74-432D-A886-4BE28F1B4C98}" destId="{9FFBE0B8-FD16-43DC-B809-4DB38445328A}" srcOrd="0" destOrd="0" presId="urn:microsoft.com/office/officeart/2005/8/layout/default#1"/>
    <dgm:cxn modelId="{FFEE414D-7F71-4151-B57C-D5879DC2C859}" srcId="{278FAFBD-4C74-432D-A886-4BE28F1B4C98}" destId="{18770541-70CE-46E4-84C5-F507703C1329}" srcOrd="2" destOrd="0" parTransId="{BF41C904-CC55-4727-82FE-7AB280576084}" sibTransId="{791E2C3A-4C4C-439A-A982-BDCAA9ADC34E}"/>
    <dgm:cxn modelId="{62D8858A-55FC-CE4B-BD85-6CFB8E149B94}" type="presOf" srcId="{47D0FE3B-B274-40DC-9B13-9CED21AD83C9}" destId="{FF053A0C-A033-46FA-AEC3-677CDF1ED011}" srcOrd="0" destOrd="0" presId="urn:microsoft.com/office/officeart/2005/8/layout/default#1"/>
    <dgm:cxn modelId="{BE59E0B5-BCF0-4DF4-9ED0-63947A1D9F42}" srcId="{278FAFBD-4C74-432D-A886-4BE28F1B4C98}" destId="{FBDED471-71E6-4183-B0C4-009F83B7F4C9}" srcOrd="0" destOrd="0" parTransId="{3B2979CC-7008-4586-8904-82C72AFC85E4}" sibTransId="{B6528B40-3D04-4C0A-86A4-9D1DC06EA177}"/>
    <dgm:cxn modelId="{C45F86CB-C8BD-4B1A-98B2-5A6D5DCE77DC}" srcId="{278FAFBD-4C74-432D-A886-4BE28F1B4C98}" destId="{47D0FE3B-B274-40DC-9B13-9CED21AD83C9}" srcOrd="1" destOrd="0" parTransId="{79731EA1-F798-4AB5-89FB-A6BF8F6FD712}" sibTransId="{12B1C35B-1969-4837-B7F7-498E6065806F}"/>
    <dgm:cxn modelId="{277343CF-F02D-2940-A2FE-CD8EF53F44A5}" type="presOf" srcId="{FBDED471-71E6-4183-B0C4-009F83B7F4C9}" destId="{201FA675-3058-4439-BE88-CB062D63901E}" srcOrd="0" destOrd="0" presId="urn:microsoft.com/office/officeart/2005/8/layout/default#1"/>
    <dgm:cxn modelId="{BC55241B-BA3D-6243-96F6-58B1313F7E9C}" type="presParOf" srcId="{9FFBE0B8-FD16-43DC-B809-4DB38445328A}" destId="{201FA675-3058-4439-BE88-CB062D63901E}" srcOrd="0" destOrd="0" presId="urn:microsoft.com/office/officeart/2005/8/layout/default#1"/>
    <dgm:cxn modelId="{A46E1584-F378-0742-B444-6DA5FBB711A2}" type="presParOf" srcId="{9FFBE0B8-FD16-43DC-B809-4DB38445328A}" destId="{01927FA1-805F-409B-B41A-6EDAC75F3609}" srcOrd="1" destOrd="0" presId="urn:microsoft.com/office/officeart/2005/8/layout/default#1"/>
    <dgm:cxn modelId="{E04B2D74-E051-C942-ACC7-C45A129BD5D9}" type="presParOf" srcId="{9FFBE0B8-FD16-43DC-B809-4DB38445328A}" destId="{FF053A0C-A033-46FA-AEC3-677CDF1ED011}" srcOrd="2" destOrd="0" presId="urn:microsoft.com/office/officeart/2005/8/layout/default#1"/>
    <dgm:cxn modelId="{952EB057-825B-A24B-8A0A-5CD39B63BCB4}" type="presParOf" srcId="{9FFBE0B8-FD16-43DC-B809-4DB38445328A}" destId="{C37FD5D8-BB82-4436-BA25-2E4462F18FA7}" srcOrd="3" destOrd="0" presId="urn:microsoft.com/office/officeart/2005/8/layout/default#1"/>
    <dgm:cxn modelId="{AC3A0FC0-536E-A84B-8847-A5D050652368}" type="presParOf" srcId="{9FFBE0B8-FD16-43DC-B809-4DB38445328A}" destId="{9B412B78-5A9F-4548-A7F7-B4E27694343F}" srcOrd="4"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F3D1BDD-5B33-461C-9444-085E113C75F2}" type="doc">
      <dgm:prSet loTypeId="urn:microsoft.com/office/officeart/2005/8/layout/hierarchy3" loCatId="hierarchy" qsTypeId="urn:microsoft.com/office/officeart/2005/8/quickstyle/3d2#1" qsCatId="3D" csTypeId="urn:microsoft.com/office/officeart/2005/8/colors/accent1_2" csCatId="accent1" phldr="1"/>
      <dgm:spPr/>
      <dgm:t>
        <a:bodyPr/>
        <a:lstStyle/>
        <a:p>
          <a:endParaRPr lang="en-US"/>
        </a:p>
      </dgm:t>
    </dgm:pt>
    <dgm:pt modelId="{2822DAEB-1FFE-442B-AC75-0018E90954BD}">
      <dgm:prSet phldrT="[Text]"/>
      <dgm:spPr>
        <a:solidFill>
          <a:srgbClr val="220000"/>
        </a:solidFill>
      </dgm:spPr>
      <dgm:t>
        <a:bodyPr/>
        <a:lstStyle/>
        <a:p>
          <a:pPr algn="l"/>
          <a:r>
            <a:rPr lang="en-US" dirty="0">
              <a:solidFill>
                <a:schemeClr val="bg1">
                  <a:lumMod val="20000"/>
                  <a:lumOff val="80000"/>
                </a:schemeClr>
              </a:solidFill>
            </a:rPr>
            <a:t>Alpha - Refers to end-users performing UAT at the software development organization’s site. </a:t>
          </a:r>
        </a:p>
      </dgm:t>
    </dgm:pt>
    <dgm:pt modelId="{7D6D6673-D778-418F-AD05-BD623113B6F7}" type="parTrans" cxnId="{7195D2AD-0E49-484D-970A-A9B9DCE49B14}">
      <dgm:prSet/>
      <dgm:spPr/>
      <dgm:t>
        <a:bodyPr/>
        <a:lstStyle/>
        <a:p>
          <a:endParaRPr lang="en-US">
            <a:solidFill>
              <a:schemeClr val="tx1"/>
            </a:solidFill>
          </a:endParaRPr>
        </a:p>
      </dgm:t>
    </dgm:pt>
    <dgm:pt modelId="{438BD718-8780-44C3-9375-E57B150A3383}" type="sibTrans" cxnId="{7195D2AD-0E49-484D-970A-A9B9DCE49B14}">
      <dgm:prSet/>
      <dgm:spPr/>
      <dgm:t>
        <a:bodyPr/>
        <a:lstStyle/>
        <a:p>
          <a:endParaRPr lang="en-US">
            <a:solidFill>
              <a:schemeClr val="tx1"/>
            </a:solidFill>
          </a:endParaRPr>
        </a:p>
      </dgm:t>
    </dgm:pt>
    <dgm:pt modelId="{30805CB8-B011-4EEE-A23C-04319835990C}">
      <dgm:prSet phldrT="[Text]" custT="1"/>
      <dgm:spPr>
        <a:solidFill>
          <a:srgbClr val="220000"/>
        </a:solidFill>
      </dgm:spPr>
      <dgm:t>
        <a:bodyPr/>
        <a:lstStyle/>
        <a:p>
          <a:r>
            <a:rPr lang="en-US" sz="3200" dirty="0">
              <a:solidFill>
                <a:schemeClr val="bg1">
                  <a:lumMod val="20000"/>
                  <a:lumOff val="80000"/>
                </a:schemeClr>
              </a:solidFill>
            </a:rPr>
            <a:t>UAT Types</a:t>
          </a:r>
        </a:p>
      </dgm:t>
    </dgm:pt>
    <dgm:pt modelId="{0C6A91E9-FE56-497B-BD05-F97EE37A80A8}" type="parTrans" cxnId="{E58F4494-AB79-4558-9074-AB5744A68A25}">
      <dgm:prSet/>
      <dgm:spPr/>
      <dgm:t>
        <a:bodyPr/>
        <a:lstStyle/>
        <a:p>
          <a:endParaRPr lang="en-US"/>
        </a:p>
      </dgm:t>
    </dgm:pt>
    <dgm:pt modelId="{3D0BA4D3-C57F-4E4C-AE37-891A5F6B30E9}" type="sibTrans" cxnId="{E58F4494-AB79-4558-9074-AB5744A68A25}">
      <dgm:prSet/>
      <dgm:spPr/>
      <dgm:t>
        <a:bodyPr/>
        <a:lstStyle/>
        <a:p>
          <a:endParaRPr lang="en-US"/>
        </a:p>
      </dgm:t>
    </dgm:pt>
    <dgm:pt modelId="{B9D7D37B-0471-48B3-BD6C-E738C649F1A6}">
      <dgm:prSet phldrT="[Text]"/>
      <dgm:spPr>
        <a:solidFill>
          <a:srgbClr val="220000"/>
        </a:solidFill>
      </dgm:spPr>
      <dgm:t>
        <a:bodyPr/>
        <a:lstStyle/>
        <a:p>
          <a:pPr algn="l"/>
          <a:r>
            <a:rPr lang="en-US" dirty="0">
              <a:solidFill>
                <a:schemeClr val="bg1">
                  <a:lumMod val="20000"/>
                  <a:lumOff val="80000"/>
                </a:schemeClr>
              </a:solidFill>
            </a:rPr>
            <a:t>Beta - Refers to end-users performing UAT in a real world environment. </a:t>
          </a:r>
        </a:p>
      </dgm:t>
    </dgm:pt>
    <dgm:pt modelId="{3390702F-D007-4E4D-8086-E5E72BDB7A8A}" type="parTrans" cxnId="{A7C58E95-4456-4B9E-B893-641E5E42F160}">
      <dgm:prSet/>
      <dgm:spPr/>
      <dgm:t>
        <a:bodyPr/>
        <a:lstStyle/>
        <a:p>
          <a:endParaRPr lang="en-US"/>
        </a:p>
      </dgm:t>
    </dgm:pt>
    <dgm:pt modelId="{B777E7F8-B925-47DE-9463-2D11A4E57882}" type="sibTrans" cxnId="{A7C58E95-4456-4B9E-B893-641E5E42F160}">
      <dgm:prSet/>
      <dgm:spPr/>
      <dgm:t>
        <a:bodyPr/>
        <a:lstStyle/>
        <a:p>
          <a:endParaRPr lang="en-US"/>
        </a:p>
      </dgm:t>
    </dgm:pt>
    <dgm:pt modelId="{B8B60C17-6C80-4626-92C8-6226AC0C2EAB}" type="pres">
      <dgm:prSet presAssocID="{FF3D1BDD-5B33-461C-9444-085E113C75F2}" presName="diagram" presStyleCnt="0">
        <dgm:presLayoutVars>
          <dgm:chPref val="1"/>
          <dgm:dir/>
          <dgm:animOne val="branch"/>
          <dgm:animLvl val="lvl"/>
          <dgm:resizeHandles/>
        </dgm:presLayoutVars>
      </dgm:prSet>
      <dgm:spPr/>
    </dgm:pt>
    <dgm:pt modelId="{3B8295A4-B1C9-4022-A4B7-5AC05711D6D0}" type="pres">
      <dgm:prSet presAssocID="{30805CB8-B011-4EEE-A23C-04319835990C}" presName="root" presStyleCnt="0"/>
      <dgm:spPr/>
    </dgm:pt>
    <dgm:pt modelId="{26F87CFE-9741-452A-AD99-B3E7A7950C1C}" type="pres">
      <dgm:prSet presAssocID="{30805CB8-B011-4EEE-A23C-04319835990C}" presName="rootComposite" presStyleCnt="0"/>
      <dgm:spPr/>
    </dgm:pt>
    <dgm:pt modelId="{B958D9DA-AFF9-4236-BB95-73AFA6066EC5}" type="pres">
      <dgm:prSet presAssocID="{30805CB8-B011-4EEE-A23C-04319835990C}" presName="rootText" presStyleLbl="node1" presStyleIdx="0" presStyleCnt="1" custScaleX="101733" custScaleY="55544"/>
      <dgm:spPr/>
    </dgm:pt>
    <dgm:pt modelId="{0AEE6906-C447-46D2-9CCE-7371633565ED}" type="pres">
      <dgm:prSet presAssocID="{30805CB8-B011-4EEE-A23C-04319835990C}" presName="rootConnector" presStyleLbl="node1" presStyleIdx="0" presStyleCnt="1"/>
      <dgm:spPr/>
    </dgm:pt>
    <dgm:pt modelId="{E2230B50-5021-4F7D-A25D-48BBF830742F}" type="pres">
      <dgm:prSet presAssocID="{30805CB8-B011-4EEE-A23C-04319835990C}" presName="childShape" presStyleCnt="0"/>
      <dgm:spPr/>
    </dgm:pt>
    <dgm:pt modelId="{3243B7D3-76E4-4597-9930-5E5F95F67689}" type="pres">
      <dgm:prSet presAssocID="{7D6D6673-D778-418F-AD05-BD623113B6F7}" presName="Name13" presStyleLbl="parChTrans1D2" presStyleIdx="0" presStyleCnt="2"/>
      <dgm:spPr/>
    </dgm:pt>
    <dgm:pt modelId="{7B74F20E-59EF-4F28-B86B-B022C1E29326}" type="pres">
      <dgm:prSet presAssocID="{2822DAEB-1FFE-442B-AC75-0018E90954BD}" presName="childText" presStyleLbl="bgAcc1" presStyleIdx="0" presStyleCnt="2" custScaleX="214461">
        <dgm:presLayoutVars>
          <dgm:bulletEnabled val="1"/>
        </dgm:presLayoutVars>
      </dgm:prSet>
      <dgm:spPr/>
    </dgm:pt>
    <dgm:pt modelId="{64FD9290-F763-4661-ACD3-F203070F3873}" type="pres">
      <dgm:prSet presAssocID="{3390702F-D007-4E4D-8086-E5E72BDB7A8A}" presName="Name13" presStyleLbl="parChTrans1D2" presStyleIdx="1" presStyleCnt="2"/>
      <dgm:spPr/>
    </dgm:pt>
    <dgm:pt modelId="{D4DAD080-4694-4A9F-84E8-ED2CF028672C}" type="pres">
      <dgm:prSet presAssocID="{B9D7D37B-0471-48B3-BD6C-E738C649F1A6}" presName="childText" presStyleLbl="bgAcc1" presStyleIdx="1" presStyleCnt="2" custScaleX="214461">
        <dgm:presLayoutVars>
          <dgm:bulletEnabled val="1"/>
        </dgm:presLayoutVars>
      </dgm:prSet>
      <dgm:spPr/>
    </dgm:pt>
  </dgm:ptLst>
  <dgm:cxnLst>
    <dgm:cxn modelId="{7A957512-303E-F34F-929A-12B0E16F78E8}" type="presOf" srcId="{30805CB8-B011-4EEE-A23C-04319835990C}" destId="{0AEE6906-C447-46D2-9CCE-7371633565ED}" srcOrd="1" destOrd="0" presId="urn:microsoft.com/office/officeart/2005/8/layout/hierarchy3"/>
    <dgm:cxn modelId="{84ECC02E-3B2E-1749-AE9F-A98101A34DCB}" type="presOf" srcId="{FF3D1BDD-5B33-461C-9444-085E113C75F2}" destId="{B8B60C17-6C80-4626-92C8-6226AC0C2EAB}" srcOrd="0" destOrd="0" presId="urn:microsoft.com/office/officeart/2005/8/layout/hierarchy3"/>
    <dgm:cxn modelId="{FBBB6765-B362-7942-A291-CEC42FB30339}" type="presOf" srcId="{3390702F-D007-4E4D-8086-E5E72BDB7A8A}" destId="{64FD9290-F763-4661-ACD3-F203070F3873}" srcOrd="0" destOrd="0" presId="urn:microsoft.com/office/officeart/2005/8/layout/hierarchy3"/>
    <dgm:cxn modelId="{E58F4494-AB79-4558-9074-AB5744A68A25}" srcId="{FF3D1BDD-5B33-461C-9444-085E113C75F2}" destId="{30805CB8-B011-4EEE-A23C-04319835990C}" srcOrd="0" destOrd="0" parTransId="{0C6A91E9-FE56-497B-BD05-F97EE37A80A8}" sibTransId="{3D0BA4D3-C57F-4E4C-AE37-891A5F6B30E9}"/>
    <dgm:cxn modelId="{A7C58E95-4456-4B9E-B893-641E5E42F160}" srcId="{30805CB8-B011-4EEE-A23C-04319835990C}" destId="{B9D7D37B-0471-48B3-BD6C-E738C649F1A6}" srcOrd="1" destOrd="0" parTransId="{3390702F-D007-4E4D-8086-E5E72BDB7A8A}" sibTransId="{B777E7F8-B925-47DE-9463-2D11A4E57882}"/>
    <dgm:cxn modelId="{7195D2AD-0E49-484D-970A-A9B9DCE49B14}" srcId="{30805CB8-B011-4EEE-A23C-04319835990C}" destId="{2822DAEB-1FFE-442B-AC75-0018E90954BD}" srcOrd="0" destOrd="0" parTransId="{7D6D6673-D778-418F-AD05-BD623113B6F7}" sibTransId="{438BD718-8780-44C3-9375-E57B150A3383}"/>
    <dgm:cxn modelId="{8EDC75B0-5C41-5448-93D0-6CB1FAEBB95F}" type="presOf" srcId="{2822DAEB-1FFE-442B-AC75-0018E90954BD}" destId="{7B74F20E-59EF-4F28-B86B-B022C1E29326}" srcOrd="0" destOrd="0" presId="urn:microsoft.com/office/officeart/2005/8/layout/hierarchy3"/>
    <dgm:cxn modelId="{990F11B6-F1BF-DC4B-AF9D-57FB416D4AB5}" type="presOf" srcId="{30805CB8-B011-4EEE-A23C-04319835990C}" destId="{B958D9DA-AFF9-4236-BB95-73AFA6066EC5}" srcOrd="0" destOrd="0" presId="urn:microsoft.com/office/officeart/2005/8/layout/hierarchy3"/>
    <dgm:cxn modelId="{727C3FD1-A0E6-C845-8F68-DED85BC9A1A7}" type="presOf" srcId="{7D6D6673-D778-418F-AD05-BD623113B6F7}" destId="{3243B7D3-76E4-4597-9930-5E5F95F67689}" srcOrd="0" destOrd="0" presId="urn:microsoft.com/office/officeart/2005/8/layout/hierarchy3"/>
    <dgm:cxn modelId="{977C87D9-4612-2643-9B34-F80B5EF49EE3}" type="presOf" srcId="{B9D7D37B-0471-48B3-BD6C-E738C649F1A6}" destId="{D4DAD080-4694-4A9F-84E8-ED2CF028672C}" srcOrd="0" destOrd="0" presId="urn:microsoft.com/office/officeart/2005/8/layout/hierarchy3"/>
    <dgm:cxn modelId="{E35BA089-FBDB-EE48-9682-1B5E0EDAECFC}" type="presParOf" srcId="{B8B60C17-6C80-4626-92C8-6226AC0C2EAB}" destId="{3B8295A4-B1C9-4022-A4B7-5AC05711D6D0}" srcOrd="0" destOrd="0" presId="urn:microsoft.com/office/officeart/2005/8/layout/hierarchy3"/>
    <dgm:cxn modelId="{7DFEADAB-3DF9-CF45-A5D0-C0A5F076B0DC}" type="presParOf" srcId="{3B8295A4-B1C9-4022-A4B7-5AC05711D6D0}" destId="{26F87CFE-9741-452A-AD99-B3E7A7950C1C}" srcOrd="0" destOrd="0" presId="urn:microsoft.com/office/officeart/2005/8/layout/hierarchy3"/>
    <dgm:cxn modelId="{4131E91E-EBB1-9C47-9CCC-7E5CAF1CFA55}" type="presParOf" srcId="{26F87CFE-9741-452A-AD99-B3E7A7950C1C}" destId="{B958D9DA-AFF9-4236-BB95-73AFA6066EC5}" srcOrd="0" destOrd="0" presId="urn:microsoft.com/office/officeart/2005/8/layout/hierarchy3"/>
    <dgm:cxn modelId="{78432E80-4C3A-6B45-81DC-296B14C779CE}" type="presParOf" srcId="{26F87CFE-9741-452A-AD99-B3E7A7950C1C}" destId="{0AEE6906-C447-46D2-9CCE-7371633565ED}" srcOrd="1" destOrd="0" presId="urn:microsoft.com/office/officeart/2005/8/layout/hierarchy3"/>
    <dgm:cxn modelId="{E21E3710-BDEB-2649-9FE7-7703734C2BD2}" type="presParOf" srcId="{3B8295A4-B1C9-4022-A4B7-5AC05711D6D0}" destId="{E2230B50-5021-4F7D-A25D-48BBF830742F}" srcOrd="1" destOrd="0" presId="urn:microsoft.com/office/officeart/2005/8/layout/hierarchy3"/>
    <dgm:cxn modelId="{BEE4105E-DAE5-5940-89C1-A3BCEE12C0AE}" type="presParOf" srcId="{E2230B50-5021-4F7D-A25D-48BBF830742F}" destId="{3243B7D3-76E4-4597-9930-5E5F95F67689}" srcOrd="0" destOrd="0" presId="urn:microsoft.com/office/officeart/2005/8/layout/hierarchy3"/>
    <dgm:cxn modelId="{7F0FEEA1-DAF9-DF4C-9988-BFE9D62AF1D6}" type="presParOf" srcId="{E2230B50-5021-4F7D-A25D-48BBF830742F}" destId="{7B74F20E-59EF-4F28-B86B-B022C1E29326}" srcOrd="1" destOrd="0" presId="urn:microsoft.com/office/officeart/2005/8/layout/hierarchy3"/>
    <dgm:cxn modelId="{210F6821-073F-3041-B834-92DDA6A28244}" type="presParOf" srcId="{E2230B50-5021-4F7D-A25D-48BBF830742F}" destId="{64FD9290-F763-4661-ACD3-F203070F3873}" srcOrd="2" destOrd="0" presId="urn:microsoft.com/office/officeart/2005/8/layout/hierarchy3"/>
    <dgm:cxn modelId="{CDAABFCC-B4E7-0440-BBCD-6B3BEE0A82C9}" type="presParOf" srcId="{E2230B50-5021-4F7D-A25D-48BBF830742F}" destId="{D4DAD080-4694-4A9F-84E8-ED2CF028672C}"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78FAFBD-4C74-432D-A886-4BE28F1B4C98}" type="doc">
      <dgm:prSet loTypeId="urn:microsoft.com/office/officeart/2005/8/layout/default#5" loCatId="list" qsTypeId="urn:microsoft.com/office/officeart/2005/8/quickstyle/3d1" qsCatId="3D" csTypeId="urn:microsoft.com/office/officeart/2005/8/colors/accent1_2" csCatId="accent1" phldr="1"/>
      <dgm:spPr/>
      <dgm:t>
        <a:bodyPr/>
        <a:lstStyle/>
        <a:p>
          <a:endParaRPr lang="en-US"/>
        </a:p>
      </dgm:t>
    </dgm:pt>
    <dgm:pt modelId="{FBDED471-71E6-4183-B0C4-009F83B7F4C9}">
      <dgm:prSet phldrT="[Text]"/>
      <dgm:spPr>
        <a:solidFill>
          <a:srgbClr val="220000"/>
        </a:solidFill>
      </dgm:spPr>
      <dgm:t>
        <a:bodyPr/>
        <a:lstStyle/>
        <a:p>
          <a:r>
            <a:rPr lang="en-US" dirty="0"/>
            <a:t>Whitebox and Blackbox testing</a:t>
          </a:r>
          <a:r>
            <a:rPr lang="en-US" b="1" dirty="0"/>
            <a:t> </a:t>
          </a:r>
        </a:p>
      </dgm:t>
    </dgm:pt>
    <dgm:pt modelId="{3B2979CC-7008-4586-8904-82C72AFC85E4}" type="parTrans" cxnId="{BE59E0B5-BCF0-4DF4-9ED0-63947A1D9F42}">
      <dgm:prSet/>
      <dgm:spPr/>
      <dgm:t>
        <a:bodyPr/>
        <a:lstStyle/>
        <a:p>
          <a:endParaRPr lang="en-US"/>
        </a:p>
      </dgm:t>
    </dgm:pt>
    <dgm:pt modelId="{B6528B40-3D04-4C0A-86A4-9D1DC06EA177}" type="sibTrans" cxnId="{BE59E0B5-BCF0-4DF4-9ED0-63947A1D9F42}">
      <dgm:prSet/>
      <dgm:spPr/>
      <dgm:t>
        <a:bodyPr/>
        <a:lstStyle/>
        <a:p>
          <a:endParaRPr lang="en-US"/>
        </a:p>
      </dgm:t>
    </dgm:pt>
    <dgm:pt modelId="{47D0FE3B-B274-40DC-9B13-9CED21AD83C9}">
      <dgm:prSet/>
      <dgm:spPr>
        <a:solidFill>
          <a:srgbClr val="220000"/>
        </a:solidFill>
      </dgm:spPr>
      <dgm:t>
        <a:bodyPr/>
        <a:lstStyle/>
        <a:p>
          <a:r>
            <a:rPr lang="en-US" dirty="0"/>
            <a:t>Functional and Non-Functional testing</a:t>
          </a:r>
          <a:r>
            <a:rPr lang="en-US" b="1" dirty="0">
              <a:solidFill>
                <a:schemeClr val="bg1">
                  <a:lumMod val="20000"/>
                  <a:lumOff val="80000"/>
                </a:schemeClr>
              </a:solidFill>
            </a:rPr>
            <a:t> </a:t>
          </a:r>
        </a:p>
      </dgm:t>
    </dgm:pt>
    <dgm:pt modelId="{79731EA1-F798-4AB5-89FB-A6BF8F6FD712}" type="parTrans" cxnId="{C45F86CB-C8BD-4B1A-98B2-5A6D5DCE77DC}">
      <dgm:prSet/>
      <dgm:spPr/>
      <dgm:t>
        <a:bodyPr/>
        <a:lstStyle/>
        <a:p>
          <a:endParaRPr lang="en-US"/>
        </a:p>
      </dgm:t>
    </dgm:pt>
    <dgm:pt modelId="{12B1C35B-1969-4837-B7F7-498E6065806F}" type="sibTrans" cxnId="{C45F86CB-C8BD-4B1A-98B2-5A6D5DCE77DC}">
      <dgm:prSet/>
      <dgm:spPr/>
      <dgm:t>
        <a:bodyPr/>
        <a:lstStyle/>
        <a:p>
          <a:endParaRPr lang="en-US"/>
        </a:p>
      </dgm:t>
    </dgm:pt>
    <dgm:pt modelId="{18770541-70CE-46E4-84C5-F507703C1329}">
      <dgm:prSet/>
      <dgm:spPr>
        <a:solidFill>
          <a:srgbClr val="220000"/>
        </a:solidFill>
      </dgm:spPr>
      <dgm:t>
        <a:bodyPr/>
        <a:lstStyle/>
        <a:p>
          <a:r>
            <a:rPr lang="en-US" dirty="0"/>
            <a:t>Manual and Automated testing</a:t>
          </a:r>
          <a:r>
            <a:rPr lang="en-US" b="1" dirty="0"/>
            <a:t> </a:t>
          </a:r>
        </a:p>
      </dgm:t>
    </dgm:pt>
    <dgm:pt modelId="{BF41C904-CC55-4727-82FE-7AB280576084}" type="parTrans" cxnId="{FFEE414D-7F71-4151-B57C-D5879DC2C859}">
      <dgm:prSet/>
      <dgm:spPr/>
      <dgm:t>
        <a:bodyPr/>
        <a:lstStyle/>
        <a:p>
          <a:endParaRPr lang="en-US"/>
        </a:p>
      </dgm:t>
    </dgm:pt>
    <dgm:pt modelId="{791E2C3A-4C4C-439A-A982-BDCAA9ADC34E}" type="sibTrans" cxnId="{FFEE414D-7F71-4151-B57C-D5879DC2C859}">
      <dgm:prSet/>
      <dgm:spPr/>
      <dgm:t>
        <a:bodyPr/>
        <a:lstStyle/>
        <a:p>
          <a:endParaRPr lang="en-US"/>
        </a:p>
      </dgm:t>
    </dgm:pt>
    <dgm:pt modelId="{347ABF1E-1F47-4D3A-A0B3-AE73722B993A}">
      <dgm:prSet/>
      <dgm:spPr>
        <a:solidFill>
          <a:srgbClr val="220000"/>
        </a:solidFill>
      </dgm:spPr>
      <dgm:t>
        <a:bodyPr/>
        <a:lstStyle/>
        <a:p>
          <a:r>
            <a:rPr lang="en-US" dirty="0"/>
            <a:t>Static and Dynamic testing</a:t>
          </a:r>
          <a:r>
            <a:rPr lang="en-US" b="1" dirty="0">
              <a:solidFill>
                <a:schemeClr val="bg1">
                  <a:lumMod val="20000"/>
                  <a:lumOff val="80000"/>
                </a:schemeClr>
              </a:solidFill>
            </a:rPr>
            <a:t> </a:t>
          </a:r>
        </a:p>
      </dgm:t>
    </dgm:pt>
    <dgm:pt modelId="{739AC145-524F-4944-9E3E-17C116AD2056}" type="parTrans" cxnId="{93196717-1EFD-4761-A70A-3803670D0532}">
      <dgm:prSet/>
      <dgm:spPr/>
      <dgm:t>
        <a:bodyPr/>
        <a:lstStyle/>
        <a:p>
          <a:endParaRPr lang="en-US"/>
        </a:p>
      </dgm:t>
    </dgm:pt>
    <dgm:pt modelId="{0642553A-5B07-45F8-9BB5-C393CF95A36F}" type="sibTrans" cxnId="{93196717-1EFD-4761-A70A-3803670D0532}">
      <dgm:prSet/>
      <dgm:spPr/>
      <dgm:t>
        <a:bodyPr/>
        <a:lstStyle/>
        <a:p>
          <a:endParaRPr lang="en-US"/>
        </a:p>
      </dgm:t>
    </dgm:pt>
    <dgm:pt modelId="{9FFBE0B8-FD16-43DC-B809-4DB38445328A}" type="pres">
      <dgm:prSet presAssocID="{278FAFBD-4C74-432D-A886-4BE28F1B4C98}" presName="diagram" presStyleCnt="0">
        <dgm:presLayoutVars>
          <dgm:dir/>
          <dgm:resizeHandles val="exact"/>
        </dgm:presLayoutVars>
      </dgm:prSet>
      <dgm:spPr/>
    </dgm:pt>
    <dgm:pt modelId="{201FA675-3058-4439-BE88-CB062D63901E}" type="pres">
      <dgm:prSet presAssocID="{FBDED471-71E6-4183-B0C4-009F83B7F4C9}" presName="node" presStyleLbl="node1" presStyleIdx="0" presStyleCnt="4" custRadScaleRad="105228" custRadScaleInc="-13021">
        <dgm:presLayoutVars>
          <dgm:bulletEnabled val="1"/>
        </dgm:presLayoutVars>
      </dgm:prSet>
      <dgm:spPr>
        <a:prstGeom prst="rect">
          <a:avLst/>
        </a:prstGeom>
      </dgm:spPr>
    </dgm:pt>
    <dgm:pt modelId="{01927FA1-805F-409B-B41A-6EDAC75F3609}" type="pres">
      <dgm:prSet presAssocID="{B6528B40-3D04-4C0A-86A4-9D1DC06EA177}" presName="sibTrans" presStyleCnt="0"/>
      <dgm:spPr/>
    </dgm:pt>
    <dgm:pt modelId="{FF053A0C-A033-46FA-AEC3-677CDF1ED011}" type="pres">
      <dgm:prSet presAssocID="{47D0FE3B-B274-40DC-9B13-9CED21AD83C9}" presName="node" presStyleLbl="node1" presStyleIdx="1" presStyleCnt="4">
        <dgm:presLayoutVars>
          <dgm:bulletEnabled val="1"/>
        </dgm:presLayoutVars>
      </dgm:prSet>
      <dgm:spPr/>
    </dgm:pt>
    <dgm:pt modelId="{C37FD5D8-BB82-4436-BA25-2E4462F18FA7}" type="pres">
      <dgm:prSet presAssocID="{12B1C35B-1969-4837-B7F7-498E6065806F}" presName="sibTrans" presStyleCnt="0"/>
      <dgm:spPr/>
    </dgm:pt>
    <dgm:pt modelId="{9B412B78-5A9F-4548-A7F7-B4E27694343F}" type="pres">
      <dgm:prSet presAssocID="{18770541-70CE-46E4-84C5-F507703C1329}" presName="node" presStyleLbl="node1" presStyleIdx="2" presStyleCnt="4">
        <dgm:presLayoutVars>
          <dgm:bulletEnabled val="1"/>
        </dgm:presLayoutVars>
      </dgm:prSet>
      <dgm:spPr/>
    </dgm:pt>
    <dgm:pt modelId="{C1C09C62-079D-4E05-AEAE-6B6D39E8A973}" type="pres">
      <dgm:prSet presAssocID="{791E2C3A-4C4C-439A-A982-BDCAA9ADC34E}" presName="sibTrans" presStyleCnt="0"/>
      <dgm:spPr/>
    </dgm:pt>
    <dgm:pt modelId="{33965954-9D01-44D6-A939-8D02B4B2B439}" type="pres">
      <dgm:prSet presAssocID="{347ABF1E-1F47-4D3A-A0B3-AE73722B993A}" presName="node" presStyleLbl="node1" presStyleIdx="3" presStyleCnt="4">
        <dgm:presLayoutVars>
          <dgm:bulletEnabled val="1"/>
        </dgm:presLayoutVars>
      </dgm:prSet>
      <dgm:spPr/>
    </dgm:pt>
  </dgm:ptLst>
  <dgm:cxnLst>
    <dgm:cxn modelId="{CB7C7C01-986E-2A44-9BC3-95D20E0197A8}" type="presOf" srcId="{347ABF1E-1F47-4D3A-A0B3-AE73722B993A}" destId="{33965954-9D01-44D6-A939-8D02B4B2B439}" srcOrd="0" destOrd="0" presId="urn:microsoft.com/office/officeart/2005/8/layout/default#5"/>
    <dgm:cxn modelId="{FFD75816-AC08-3C4E-A11F-BB2B67233C0A}" type="presOf" srcId="{278FAFBD-4C74-432D-A886-4BE28F1B4C98}" destId="{9FFBE0B8-FD16-43DC-B809-4DB38445328A}" srcOrd="0" destOrd="0" presId="urn:microsoft.com/office/officeart/2005/8/layout/default#5"/>
    <dgm:cxn modelId="{93196717-1EFD-4761-A70A-3803670D0532}" srcId="{278FAFBD-4C74-432D-A886-4BE28F1B4C98}" destId="{347ABF1E-1F47-4D3A-A0B3-AE73722B993A}" srcOrd="3" destOrd="0" parTransId="{739AC145-524F-4944-9E3E-17C116AD2056}" sibTransId="{0642553A-5B07-45F8-9BB5-C393CF95A36F}"/>
    <dgm:cxn modelId="{E8849A29-CFB5-FE48-B174-2927BC449DB0}" type="presOf" srcId="{18770541-70CE-46E4-84C5-F507703C1329}" destId="{9B412B78-5A9F-4548-A7F7-B4E27694343F}" srcOrd="0" destOrd="0" presId="urn:microsoft.com/office/officeart/2005/8/layout/default#5"/>
    <dgm:cxn modelId="{F4F5592B-7084-A447-8A56-3D66A086B9BB}" type="presOf" srcId="{FBDED471-71E6-4183-B0C4-009F83B7F4C9}" destId="{201FA675-3058-4439-BE88-CB062D63901E}" srcOrd="0" destOrd="0" presId="urn:microsoft.com/office/officeart/2005/8/layout/default#5"/>
    <dgm:cxn modelId="{FFEE414D-7F71-4151-B57C-D5879DC2C859}" srcId="{278FAFBD-4C74-432D-A886-4BE28F1B4C98}" destId="{18770541-70CE-46E4-84C5-F507703C1329}" srcOrd="2" destOrd="0" parTransId="{BF41C904-CC55-4727-82FE-7AB280576084}" sibTransId="{791E2C3A-4C4C-439A-A982-BDCAA9ADC34E}"/>
    <dgm:cxn modelId="{BE59E0B5-BCF0-4DF4-9ED0-63947A1D9F42}" srcId="{278FAFBD-4C74-432D-A886-4BE28F1B4C98}" destId="{FBDED471-71E6-4183-B0C4-009F83B7F4C9}" srcOrd="0" destOrd="0" parTransId="{3B2979CC-7008-4586-8904-82C72AFC85E4}" sibTransId="{B6528B40-3D04-4C0A-86A4-9D1DC06EA177}"/>
    <dgm:cxn modelId="{39A227BA-B494-5941-A126-877326358276}" type="presOf" srcId="{47D0FE3B-B274-40DC-9B13-9CED21AD83C9}" destId="{FF053A0C-A033-46FA-AEC3-677CDF1ED011}" srcOrd="0" destOrd="0" presId="urn:microsoft.com/office/officeart/2005/8/layout/default#5"/>
    <dgm:cxn modelId="{C45F86CB-C8BD-4B1A-98B2-5A6D5DCE77DC}" srcId="{278FAFBD-4C74-432D-A886-4BE28F1B4C98}" destId="{47D0FE3B-B274-40DC-9B13-9CED21AD83C9}" srcOrd="1" destOrd="0" parTransId="{79731EA1-F798-4AB5-89FB-A6BF8F6FD712}" sibTransId="{12B1C35B-1969-4837-B7F7-498E6065806F}"/>
    <dgm:cxn modelId="{3B4DB464-680F-394D-986D-B93FA417B11A}" type="presParOf" srcId="{9FFBE0B8-FD16-43DC-B809-4DB38445328A}" destId="{201FA675-3058-4439-BE88-CB062D63901E}" srcOrd="0" destOrd="0" presId="urn:microsoft.com/office/officeart/2005/8/layout/default#5"/>
    <dgm:cxn modelId="{FA5210B1-F792-AE41-871E-BC1090BF2665}" type="presParOf" srcId="{9FFBE0B8-FD16-43DC-B809-4DB38445328A}" destId="{01927FA1-805F-409B-B41A-6EDAC75F3609}" srcOrd="1" destOrd="0" presId="urn:microsoft.com/office/officeart/2005/8/layout/default#5"/>
    <dgm:cxn modelId="{E70E62A4-AD33-7E48-BF9C-9B255BDF86F8}" type="presParOf" srcId="{9FFBE0B8-FD16-43DC-B809-4DB38445328A}" destId="{FF053A0C-A033-46FA-AEC3-677CDF1ED011}" srcOrd="2" destOrd="0" presId="urn:microsoft.com/office/officeart/2005/8/layout/default#5"/>
    <dgm:cxn modelId="{0F1DA316-D7EF-B648-B262-02B850D10B81}" type="presParOf" srcId="{9FFBE0B8-FD16-43DC-B809-4DB38445328A}" destId="{C37FD5D8-BB82-4436-BA25-2E4462F18FA7}" srcOrd="3" destOrd="0" presId="urn:microsoft.com/office/officeart/2005/8/layout/default#5"/>
    <dgm:cxn modelId="{C1593E70-1190-4E46-BC94-E1818CDDC72A}" type="presParOf" srcId="{9FFBE0B8-FD16-43DC-B809-4DB38445328A}" destId="{9B412B78-5A9F-4548-A7F7-B4E27694343F}" srcOrd="4" destOrd="0" presId="urn:microsoft.com/office/officeart/2005/8/layout/default#5"/>
    <dgm:cxn modelId="{007C182A-8C65-9244-90EE-A26D8F4B0303}" type="presParOf" srcId="{9FFBE0B8-FD16-43DC-B809-4DB38445328A}" destId="{C1C09C62-079D-4E05-AEAE-6B6D39E8A973}" srcOrd="5" destOrd="0" presId="urn:microsoft.com/office/officeart/2005/8/layout/default#5"/>
    <dgm:cxn modelId="{7E921B7E-848B-A04A-8A2E-5DF8CA7C84BB}" type="presParOf" srcId="{9FFBE0B8-FD16-43DC-B809-4DB38445328A}" destId="{33965954-9D01-44D6-A939-8D02B4B2B439}" srcOrd="6" destOrd="0" presId="urn:microsoft.com/office/officeart/2005/8/layout/defaul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7097E5-3AF7-8A49-8C15-ABDB92E13EB8}">
      <dsp:nvSpPr>
        <dsp:cNvPr id="0" name=""/>
        <dsp:cNvSpPr/>
      </dsp:nvSpPr>
      <dsp:spPr>
        <a:xfrm>
          <a:off x="0" y="387599"/>
          <a:ext cx="7696200" cy="504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5BD850-9EE7-F349-831E-B4E6C6646D2B}">
      <dsp:nvSpPr>
        <dsp:cNvPr id="0" name=""/>
        <dsp:cNvSpPr/>
      </dsp:nvSpPr>
      <dsp:spPr>
        <a:xfrm>
          <a:off x="384810" y="92399"/>
          <a:ext cx="5387340" cy="590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629" tIns="0" rIns="203629" bIns="0" numCol="1" spcCol="1270" anchor="ctr" anchorCtr="0">
          <a:noAutofit/>
        </a:bodyPr>
        <a:lstStyle/>
        <a:p>
          <a:pPr marL="0" lvl="0" indent="0" algn="l" defTabSz="889000">
            <a:lnSpc>
              <a:spcPct val="90000"/>
            </a:lnSpc>
            <a:spcBef>
              <a:spcPct val="0"/>
            </a:spcBef>
            <a:spcAft>
              <a:spcPct val="35000"/>
            </a:spcAft>
            <a:buNone/>
          </a:pPr>
          <a:r>
            <a:rPr lang="en-US" sz="2000" kern="1200" dirty="0"/>
            <a:t>What is </a:t>
          </a:r>
          <a:r>
            <a:rPr lang="en-US" sz="2000" kern="1200"/>
            <a:t>unit testing</a:t>
          </a:r>
          <a:endParaRPr lang="en-US" sz="2000" kern="1200" dirty="0"/>
        </a:p>
      </dsp:txBody>
      <dsp:txXfrm>
        <a:off x="413631" y="121220"/>
        <a:ext cx="5329698" cy="532758"/>
      </dsp:txXfrm>
    </dsp:sp>
    <dsp:sp modelId="{39706C61-B1F4-764C-942A-CA683E4ED705}">
      <dsp:nvSpPr>
        <dsp:cNvPr id="0" name=""/>
        <dsp:cNvSpPr/>
      </dsp:nvSpPr>
      <dsp:spPr>
        <a:xfrm>
          <a:off x="0" y="1294800"/>
          <a:ext cx="7696200" cy="504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CE6DBD2-A761-1C4B-BAFA-31B84E71D3B6}">
      <dsp:nvSpPr>
        <dsp:cNvPr id="0" name=""/>
        <dsp:cNvSpPr/>
      </dsp:nvSpPr>
      <dsp:spPr>
        <a:xfrm>
          <a:off x="384810" y="999600"/>
          <a:ext cx="5387340" cy="590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629" tIns="0" rIns="203629" bIns="0" numCol="1" spcCol="1270" anchor="ctr" anchorCtr="0">
          <a:noAutofit/>
        </a:bodyPr>
        <a:lstStyle/>
        <a:p>
          <a:pPr marL="0" lvl="0" indent="0" algn="l" defTabSz="889000">
            <a:lnSpc>
              <a:spcPct val="90000"/>
            </a:lnSpc>
            <a:spcBef>
              <a:spcPct val="0"/>
            </a:spcBef>
            <a:spcAft>
              <a:spcPct val="35000"/>
            </a:spcAft>
            <a:buNone/>
          </a:pPr>
          <a:r>
            <a:rPr lang="en-US" sz="2000" kern="1200" dirty="0"/>
            <a:t>What is Jest</a:t>
          </a:r>
        </a:p>
      </dsp:txBody>
      <dsp:txXfrm>
        <a:off x="413631" y="1028421"/>
        <a:ext cx="5329698" cy="532758"/>
      </dsp:txXfrm>
    </dsp:sp>
    <dsp:sp modelId="{3FF57726-0437-004C-8C3D-DA0F62A6487A}">
      <dsp:nvSpPr>
        <dsp:cNvPr id="0" name=""/>
        <dsp:cNvSpPr/>
      </dsp:nvSpPr>
      <dsp:spPr>
        <a:xfrm>
          <a:off x="0" y="2202000"/>
          <a:ext cx="7696200" cy="504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09F3106-7007-7D44-B6E2-3AB807F340F4}">
      <dsp:nvSpPr>
        <dsp:cNvPr id="0" name=""/>
        <dsp:cNvSpPr/>
      </dsp:nvSpPr>
      <dsp:spPr>
        <a:xfrm>
          <a:off x="384810" y="1906800"/>
          <a:ext cx="5387340" cy="590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629" tIns="0" rIns="203629" bIns="0" numCol="1" spcCol="1270" anchor="ctr" anchorCtr="0">
          <a:noAutofit/>
        </a:bodyPr>
        <a:lstStyle/>
        <a:p>
          <a:pPr marL="0" lvl="0" indent="0" algn="l" defTabSz="889000">
            <a:lnSpc>
              <a:spcPct val="90000"/>
            </a:lnSpc>
            <a:spcBef>
              <a:spcPct val="0"/>
            </a:spcBef>
            <a:spcAft>
              <a:spcPct val="35000"/>
            </a:spcAft>
            <a:buNone/>
          </a:pPr>
          <a:r>
            <a:rPr lang="en-US" sz="2000" kern="1200" dirty="0"/>
            <a:t>Advantages</a:t>
          </a:r>
        </a:p>
      </dsp:txBody>
      <dsp:txXfrm>
        <a:off x="413631" y="1935621"/>
        <a:ext cx="5329698" cy="532758"/>
      </dsp:txXfrm>
    </dsp:sp>
    <dsp:sp modelId="{47127860-DB17-4CB1-89CD-AB66EE4D40C6}">
      <dsp:nvSpPr>
        <dsp:cNvPr id="0" name=""/>
        <dsp:cNvSpPr/>
      </dsp:nvSpPr>
      <dsp:spPr>
        <a:xfrm>
          <a:off x="0" y="3109200"/>
          <a:ext cx="7696200" cy="504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7248864-D6B4-4914-BE11-BB8839B4C637}">
      <dsp:nvSpPr>
        <dsp:cNvPr id="0" name=""/>
        <dsp:cNvSpPr/>
      </dsp:nvSpPr>
      <dsp:spPr>
        <a:xfrm>
          <a:off x="384810" y="2814000"/>
          <a:ext cx="5387340" cy="590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629" tIns="0" rIns="203629" bIns="0" numCol="1" spcCol="1270" anchor="ctr" anchorCtr="0">
          <a:noAutofit/>
        </a:bodyPr>
        <a:lstStyle/>
        <a:p>
          <a:pPr marL="0" lvl="0" indent="0" algn="l" defTabSz="889000">
            <a:lnSpc>
              <a:spcPct val="90000"/>
            </a:lnSpc>
            <a:spcBef>
              <a:spcPct val="0"/>
            </a:spcBef>
            <a:spcAft>
              <a:spcPct val="35000"/>
            </a:spcAft>
            <a:buNone/>
          </a:pPr>
          <a:r>
            <a:rPr lang="en-US" sz="2000" kern="1200" dirty="0"/>
            <a:t>Configure project for jest</a:t>
          </a:r>
        </a:p>
      </dsp:txBody>
      <dsp:txXfrm>
        <a:off x="413631" y="2842821"/>
        <a:ext cx="5329698" cy="532758"/>
      </dsp:txXfrm>
    </dsp:sp>
    <dsp:sp modelId="{B62780C7-0E28-4C41-99D7-86AE539EF79F}">
      <dsp:nvSpPr>
        <dsp:cNvPr id="0" name=""/>
        <dsp:cNvSpPr/>
      </dsp:nvSpPr>
      <dsp:spPr>
        <a:xfrm>
          <a:off x="0" y="4016400"/>
          <a:ext cx="7696200" cy="504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946DDD-F2F0-0C4B-80DC-31B9BCB78754}">
      <dsp:nvSpPr>
        <dsp:cNvPr id="0" name=""/>
        <dsp:cNvSpPr/>
      </dsp:nvSpPr>
      <dsp:spPr>
        <a:xfrm>
          <a:off x="384810" y="3721200"/>
          <a:ext cx="5387340" cy="590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629" tIns="0" rIns="203629" bIns="0" numCol="1" spcCol="1270" anchor="ctr" anchorCtr="0">
          <a:noAutofit/>
        </a:bodyPr>
        <a:lstStyle/>
        <a:p>
          <a:pPr marL="0" lvl="0" indent="0" algn="l" defTabSz="889000">
            <a:lnSpc>
              <a:spcPct val="90000"/>
            </a:lnSpc>
            <a:spcBef>
              <a:spcPct val="0"/>
            </a:spcBef>
            <a:spcAft>
              <a:spcPct val="35000"/>
            </a:spcAft>
            <a:buNone/>
          </a:pPr>
          <a:r>
            <a:rPr lang="en-US" sz="2000" kern="1200" dirty="0"/>
            <a:t>First test</a:t>
          </a:r>
        </a:p>
      </dsp:txBody>
      <dsp:txXfrm>
        <a:off x="413631" y="3750021"/>
        <a:ext cx="5329698" cy="532758"/>
      </dsp:txXfrm>
    </dsp:sp>
    <dsp:sp modelId="{1B4F8508-1943-D14E-B817-BC129C608E6A}">
      <dsp:nvSpPr>
        <dsp:cNvPr id="0" name=""/>
        <dsp:cNvSpPr/>
      </dsp:nvSpPr>
      <dsp:spPr>
        <a:xfrm>
          <a:off x="0" y="4923600"/>
          <a:ext cx="7696200" cy="504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680F8B-3752-3649-BFAD-FA54EA88B7C3}">
      <dsp:nvSpPr>
        <dsp:cNvPr id="0" name=""/>
        <dsp:cNvSpPr/>
      </dsp:nvSpPr>
      <dsp:spPr>
        <a:xfrm>
          <a:off x="384810" y="4628400"/>
          <a:ext cx="5387340" cy="590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629" tIns="0" rIns="203629" bIns="0" numCol="1" spcCol="1270" anchor="ctr" anchorCtr="0">
          <a:noAutofit/>
        </a:bodyPr>
        <a:lstStyle/>
        <a:p>
          <a:pPr marL="0" lvl="0" indent="0" algn="l" defTabSz="889000">
            <a:lnSpc>
              <a:spcPct val="90000"/>
            </a:lnSpc>
            <a:spcBef>
              <a:spcPct val="0"/>
            </a:spcBef>
            <a:spcAft>
              <a:spcPct val="35000"/>
            </a:spcAft>
            <a:buNone/>
          </a:pPr>
          <a:r>
            <a:rPr lang="en-US" sz="2000" kern="1200" dirty="0"/>
            <a:t>Jest Matchers</a:t>
          </a:r>
        </a:p>
      </dsp:txBody>
      <dsp:txXfrm>
        <a:off x="413631" y="4657221"/>
        <a:ext cx="5329698" cy="532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9A2116-ED22-4710-BB0E-69AD603DF7E1}">
      <dsp:nvSpPr>
        <dsp:cNvPr id="0" name=""/>
        <dsp:cNvSpPr/>
      </dsp:nvSpPr>
      <dsp:spPr>
        <a:xfrm>
          <a:off x="2811129" y="501"/>
          <a:ext cx="1178268" cy="587298"/>
        </a:xfrm>
        <a:prstGeom prst="roundRect">
          <a:avLst>
            <a:gd name="adj" fmla="val 10000"/>
          </a:avLst>
        </a:prstGeom>
        <a:gradFill rotWithShape="0">
          <a:gsLst>
            <a:gs pos="0">
              <a:schemeClr val="accent1">
                <a:shade val="80000"/>
                <a:hueOff val="0"/>
                <a:satOff val="0"/>
                <a:lumOff val="0"/>
                <a:alphaOff val="0"/>
                <a:shade val="51000"/>
                <a:satMod val="130000"/>
              </a:schemeClr>
            </a:gs>
            <a:gs pos="80000">
              <a:schemeClr val="accent1">
                <a:shade val="80000"/>
                <a:hueOff val="0"/>
                <a:satOff val="0"/>
                <a:lumOff val="0"/>
                <a:alphaOff val="0"/>
                <a:shade val="93000"/>
                <a:satMod val="130000"/>
              </a:schemeClr>
            </a:gs>
            <a:gs pos="100000">
              <a:schemeClr val="accent1">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Unit Testing</a:t>
          </a:r>
        </a:p>
      </dsp:txBody>
      <dsp:txXfrm>
        <a:off x="2828330" y="17702"/>
        <a:ext cx="1143866" cy="552896"/>
      </dsp:txXfrm>
    </dsp:sp>
    <dsp:sp modelId="{C183A787-A486-4C2D-BF83-FA2198F69378}">
      <dsp:nvSpPr>
        <dsp:cNvPr id="0" name=""/>
        <dsp:cNvSpPr/>
      </dsp:nvSpPr>
      <dsp:spPr>
        <a:xfrm rot="5400000">
          <a:off x="3290145" y="602483"/>
          <a:ext cx="220237" cy="264284"/>
        </a:xfrm>
        <a:prstGeom prst="rightArrow">
          <a:avLst>
            <a:gd name="adj1" fmla="val 60000"/>
            <a:gd name="adj2" fmla="val 50000"/>
          </a:avLst>
        </a:prstGeom>
        <a:gradFill rotWithShape="0">
          <a:gsLst>
            <a:gs pos="0">
              <a:schemeClr val="accent1">
                <a:shade val="90000"/>
                <a:hueOff val="0"/>
                <a:satOff val="0"/>
                <a:lumOff val="0"/>
                <a:alphaOff val="0"/>
                <a:shade val="51000"/>
                <a:satMod val="130000"/>
              </a:schemeClr>
            </a:gs>
            <a:gs pos="80000">
              <a:schemeClr val="accent1">
                <a:shade val="90000"/>
                <a:hueOff val="0"/>
                <a:satOff val="0"/>
                <a:lumOff val="0"/>
                <a:alphaOff val="0"/>
                <a:shade val="93000"/>
                <a:satMod val="130000"/>
              </a:schemeClr>
            </a:gs>
            <a:gs pos="100000">
              <a:schemeClr val="accent1">
                <a:shade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b="1" kern="1200" dirty="0"/>
        </a:p>
      </dsp:txBody>
      <dsp:txXfrm rot="-5400000">
        <a:off x="3320979" y="624507"/>
        <a:ext cx="158570" cy="154166"/>
      </dsp:txXfrm>
    </dsp:sp>
    <dsp:sp modelId="{1AC48111-7D9D-43E9-BAC3-C5616D62E330}">
      <dsp:nvSpPr>
        <dsp:cNvPr id="0" name=""/>
        <dsp:cNvSpPr/>
      </dsp:nvSpPr>
      <dsp:spPr>
        <a:xfrm>
          <a:off x="2811129" y="881450"/>
          <a:ext cx="1178268" cy="587298"/>
        </a:xfrm>
        <a:prstGeom prst="roundRect">
          <a:avLst>
            <a:gd name="adj" fmla="val 10000"/>
          </a:avLst>
        </a:prstGeom>
        <a:gradFill rotWithShape="0">
          <a:gsLst>
            <a:gs pos="0">
              <a:schemeClr val="accent1">
                <a:shade val="80000"/>
                <a:hueOff val="76561"/>
                <a:satOff val="-1098"/>
                <a:lumOff val="6404"/>
                <a:alphaOff val="0"/>
                <a:shade val="51000"/>
                <a:satMod val="130000"/>
              </a:schemeClr>
            </a:gs>
            <a:gs pos="80000">
              <a:schemeClr val="accent1">
                <a:shade val="80000"/>
                <a:hueOff val="76561"/>
                <a:satOff val="-1098"/>
                <a:lumOff val="6404"/>
                <a:alphaOff val="0"/>
                <a:shade val="93000"/>
                <a:satMod val="130000"/>
              </a:schemeClr>
            </a:gs>
            <a:gs pos="100000">
              <a:schemeClr val="accent1">
                <a:shade val="80000"/>
                <a:hueOff val="76561"/>
                <a:satOff val="-1098"/>
                <a:lumOff val="640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Integration Testing</a:t>
          </a:r>
        </a:p>
      </dsp:txBody>
      <dsp:txXfrm>
        <a:off x="2828330" y="898651"/>
        <a:ext cx="1143866" cy="552896"/>
      </dsp:txXfrm>
    </dsp:sp>
    <dsp:sp modelId="{36AD475E-CBC1-4B55-ACD9-102F95412212}">
      <dsp:nvSpPr>
        <dsp:cNvPr id="0" name=""/>
        <dsp:cNvSpPr/>
      </dsp:nvSpPr>
      <dsp:spPr>
        <a:xfrm rot="5400000">
          <a:off x="3290145" y="1483431"/>
          <a:ext cx="220237" cy="264284"/>
        </a:xfrm>
        <a:prstGeom prst="rightArrow">
          <a:avLst>
            <a:gd name="adj1" fmla="val 60000"/>
            <a:gd name="adj2" fmla="val 50000"/>
          </a:avLst>
        </a:prstGeom>
        <a:gradFill rotWithShape="0">
          <a:gsLst>
            <a:gs pos="0">
              <a:schemeClr val="accent1">
                <a:shade val="90000"/>
                <a:hueOff val="102101"/>
                <a:satOff val="-1418"/>
                <a:lumOff val="7651"/>
                <a:alphaOff val="0"/>
                <a:shade val="51000"/>
                <a:satMod val="130000"/>
              </a:schemeClr>
            </a:gs>
            <a:gs pos="80000">
              <a:schemeClr val="accent1">
                <a:shade val="90000"/>
                <a:hueOff val="102101"/>
                <a:satOff val="-1418"/>
                <a:lumOff val="7651"/>
                <a:alphaOff val="0"/>
                <a:shade val="93000"/>
                <a:satMod val="130000"/>
              </a:schemeClr>
            </a:gs>
            <a:gs pos="100000">
              <a:schemeClr val="accent1">
                <a:shade val="90000"/>
                <a:hueOff val="102101"/>
                <a:satOff val="-1418"/>
                <a:lumOff val="765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b="1" kern="1200" dirty="0"/>
        </a:p>
      </dsp:txBody>
      <dsp:txXfrm rot="-5400000">
        <a:off x="3320979" y="1505455"/>
        <a:ext cx="158570" cy="154166"/>
      </dsp:txXfrm>
    </dsp:sp>
    <dsp:sp modelId="{FAC008B1-D0C3-4E71-9E6F-1CF4DBD51950}">
      <dsp:nvSpPr>
        <dsp:cNvPr id="0" name=""/>
        <dsp:cNvSpPr/>
      </dsp:nvSpPr>
      <dsp:spPr>
        <a:xfrm>
          <a:off x="2811129" y="1762398"/>
          <a:ext cx="1178268" cy="587298"/>
        </a:xfrm>
        <a:prstGeom prst="roundRect">
          <a:avLst>
            <a:gd name="adj" fmla="val 10000"/>
          </a:avLst>
        </a:prstGeom>
        <a:gradFill rotWithShape="0">
          <a:gsLst>
            <a:gs pos="0">
              <a:schemeClr val="accent1">
                <a:shade val="80000"/>
                <a:hueOff val="153123"/>
                <a:satOff val="-2196"/>
                <a:lumOff val="12807"/>
                <a:alphaOff val="0"/>
                <a:shade val="51000"/>
                <a:satMod val="130000"/>
              </a:schemeClr>
            </a:gs>
            <a:gs pos="80000">
              <a:schemeClr val="accent1">
                <a:shade val="80000"/>
                <a:hueOff val="153123"/>
                <a:satOff val="-2196"/>
                <a:lumOff val="12807"/>
                <a:alphaOff val="0"/>
                <a:shade val="93000"/>
                <a:satMod val="130000"/>
              </a:schemeClr>
            </a:gs>
            <a:gs pos="100000">
              <a:schemeClr val="accent1">
                <a:shade val="80000"/>
                <a:hueOff val="153123"/>
                <a:satOff val="-2196"/>
                <a:lumOff val="1280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System Testing</a:t>
          </a:r>
        </a:p>
      </dsp:txBody>
      <dsp:txXfrm>
        <a:off x="2828330" y="1779599"/>
        <a:ext cx="1143866" cy="552896"/>
      </dsp:txXfrm>
    </dsp:sp>
    <dsp:sp modelId="{08FB69C1-CA18-4D76-AED7-28486DC03221}">
      <dsp:nvSpPr>
        <dsp:cNvPr id="0" name=""/>
        <dsp:cNvSpPr/>
      </dsp:nvSpPr>
      <dsp:spPr>
        <a:xfrm rot="5400000">
          <a:off x="3290145" y="2364379"/>
          <a:ext cx="220237" cy="264284"/>
        </a:xfrm>
        <a:prstGeom prst="rightArrow">
          <a:avLst>
            <a:gd name="adj1" fmla="val 60000"/>
            <a:gd name="adj2" fmla="val 50000"/>
          </a:avLst>
        </a:prstGeom>
        <a:gradFill rotWithShape="0">
          <a:gsLst>
            <a:gs pos="0">
              <a:schemeClr val="accent1">
                <a:shade val="90000"/>
                <a:hueOff val="204201"/>
                <a:satOff val="-2837"/>
                <a:lumOff val="15303"/>
                <a:alphaOff val="0"/>
                <a:shade val="51000"/>
                <a:satMod val="130000"/>
              </a:schemeClr>
            </a:gs>
            <a:gs pos="80000">
              <a:schemeClr val="accent1">
                <a:shade val="90000"/>
                <a:hueOff val="204201"/>
                <a:satOff val="-2837"/>
                <a:lumOff val="15303"/>
                <a:alphaOff val="0"/>
                <a:shade val="93000"/>
                <a:satMod val="130000"/>
              </a:schemeClr>
            </a:gs>
            <a:gs pos="100000">
              <a:schemeClr val="accent1">
                <a:shade val="90000"/>
                <a:hueOff val="204201"/>
                <a:satOff val="-2837"/>
                <a:lumOff val="1530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b="1" kern="1200" dirty="0"/>
        </a:p>
      </dsp:txBody>
      <dsp:txXfrm rot="-5400000">
        <a:off x="3320979" y="2386403"/>
        <a:ext cx="158570" cy="154166"/>
      </dsp:txXfrm>
    </dsp:sp>
    <dsp:sp modelId="{7161B0B8-04D3-4DD0-9E36-BDDAA4215D7F}">
      <dsp:nvSpPr>
        <dsp:cNvPr id="0" name=""/>
        <dsp:cNvSpPr/>
      </dsp:nvSpPr>
      <dsp:spPr>
        <a:xfrm>
          <a:off x="2811129" y="2643346"/>
          <a:ext cx="1178268" cy="587298"/>
        </a:xfrm>
        <a:prstGeom prst="roundRect">
          <a:avLst>
            <a:gd name="adj" fmla="val 10000"/>
          </a:avLst>
        </a:prstGeom>
        <a:gradFill rotWithShape="0">
          <a:gsLst>
            <a:gs pos="0">
              <a:schemeClr val="accent1">
                <a:shade val="80000"/>
                <a:hueOff val="229684"/>
                <a:satOff val="-3294"/>
                <a:lumOff val="19211"/>
                <a:alphaOff val="0"/>
                <a:shade val="51000"/>
                <a:satMod val="130000"/>
              </a:schemeClr>
            </a:gs>
            <a:gs pos="80000">
              <a:schemeClr val="accent1">
                <a:shade val="80000"/>
                <a:hueOff val="229684"/>
                <a:satOff val="-3294"/>
                <a:lumOff val="19211"/>
                <a:alphaOff val="0"/>
                <a:shade val="93000"/>
                <a:satMod val="130000"/>
              </a:schemeClr>
            </a:gs>
            <a:gs pos="100000">
              <a:schemeClr val="accent1">
                <a:shade val="80000"/>
                <a:hueOff val="229684"/>
                <a:satOff val="-3294"/>
                <a:lumOff val="1921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User Acceptance Testing</a:t>
          </a:r>
        </a:p>
      </dsp:txBody>
      <dsp:txXfrm>
        <a:off x="2828330" y="2660547"/>
        <a:ext cx="1143866" cy="552896"/>
      </dsp:txXfrm>
    </dsp:sp>
    <dsp:sp modelId="{B84B94D1-0E13-45D4-9F16-C15E379FE341}">
      <dsp:nvSpPr>
        <dsp:cNvPr id="0" name=""/>
        <dsp:cNvSpPr/>
      </dsp:nvSpPr>
      <dsp:spPr>
        <a:xfrm rot="5400000">
          <a:off x="3290145" y="3245328"/>
          <a:ext cx="220237" cy="264284"/>
        </a:xfrm>
        <a:prstGeom prst="rightArrow">
          <a:avLst>
            <a:gd name="adj1" fmla="val 60000"/>
            <a:gd name="adj2" fmla="val 50000"/>
          </a:avLst>
        </a:prstGeom>
        <a:gradFill rotWithShape="0">
          <a:gsLst>
            <a:gs pos="0">
              <a:schemeClr val="accent1">
                <a:shade val="90000"/>
                <a:hueOff val="306302"/>
                <a:satOff val="-4255"/>
                <a:lumOff val="22954"/>
                <a:alphaOff val="0"/>
                <a:shade val="51000"/>
                <a:satMod val="130000"/>
              </a:schemeClr>
            </a:gs>
            <a:gs pos="80000">
              <a:schemeClr val="accent1">
                <a:shade val="90000"/>
                <a:hueOff val="306302"/>
                <a:satOff val="-4255"/>
                <a:lumOff val="22954"/>
                <a:alphaOff val="0"/>
                <a:shade val="93000"/>
                <a:satMod val="130000"/>
              </a:schemeClr>
            </a:gs>
            <a:gs pos="100000">
              <a:schemeClr val="accent1">
                <a:shade val="90000"/>
                <a:hueOff val="306302"/>
                <a:satOff val="-4255"/>
                <a:lumOff val="2295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b="1" kern="1200" dirty="0"/>
        </a:p>
      </dsp:txBody>
      <dsp:txXfrm rot="-5400000">
        <a:off x="3320979" y="3267352"/>
        <a:ext cx="158570" cy="154166"/>
      </dsp:txXfrm>
    </dsp:sp>
    <dsp:sp modelId="{152F0C04-1ACA-4C40-8258-FC1AB81E2051}">
      <dsp:nvSpPr>
        <dsp:cNvPr id="0" name=""/>
        <dsp:cNvSpPr/>
      </dsp:nvSpPr>
      <dsp:spPr>
        <a:xfrm>
          <a:off x="2811129" y="3524295"/>
          <a:ext cx="1178268" cy="587298"/>
        </a:xfrm>
        <a:prstGeom prst="roundRect">
          <a:avLst>
            <a:gd name="adj" fmla="val 10000"/>
          </a:avLst>
        </a:prstGeom>
        <a:gradFill rotWithShape="0">
          <a:gsLst>
            <a:gs pos="0">
              <a:schemeClr val="accent1">
                <a:shade val="80000"/>
                <a:hueOff val="306246"/>
                <a:satOff val="-4392"/>
                <a:lumOff val="25615"/>
                <a:alphaOff val="0"/>
                <a:shade val="51000"/>
                <a:satMod val="130000"/>
              </a:schemeClr>
            </a:gs>
            <a:gs pos="80000">
              <a:schemeClr val="accent1">
                <a:shade val="80000"/>
                <a:hueOff val="306246"/>
                <a:satOff val="-4392"/>
                <a:lumOff val="25615"/>
                <a:alphaOff val="0"/>
                <a:shade val="93000"/>
                <a:satMod val="130000"/>
              </a:schemeClr>
            </a:gs>
            <a:gs pos="100000">
              <a:schemeClr val="accent1">
                <a:shade val="80000"/>
                <a:hueOff val="306246"/>
                <a:satOff val="-4392"/>
                <a:lumOff val="2561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Release Testing</a:t>
          </a:r>
        </a:p>
      </dsp:txBody>
      <dsp:txXfrm>
        <a:off x="2828330" y="3541496"/>
        <a:ext cx="1143866" cy="5528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1FA675-3058-4439-BE88-CB062D63901E}">
      <dsp:nvSpPr>
        <dsp:cNvPr id="0" name=""/>
        <dsp:cNvSpPr/>
      </dsp:nvSpPr>
      <dsp:spPr>
        <a:xfrm>
          <a:off x="0" y="112594"/>
          <a:ext cx="2210469" cy="1326281"/>
        </a:xfrm>
        <a:prstGeom prst="rect">
          <a:avLst/>
        </a:prstGeom>
        <a:solidFill>
          <a:srgbClr val="22000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Big bang </a:t>
          </a:r>
        </a:p>
      </dsp:txBody>
      <dsp:txXfrm>
        <a:off x="0" y="112594"/>
        <a:ext cx="2210469" cy="1326281"/>
      </dsp:txXfrm>
    </dsp:sp>
    <dsp:sp modelId="{FF053A0C-A033-46FA-AEC3-677CDF1ED011}">
      <dsp:nvSpPr>
        <dsp:cNvPr id="0" name=""/>
        <dsp:cNvSpPr/>
      </dsp:nvSpPr>
      <dsp:spPr>
        <a:xfrm>
          <a:off x="2432677" y="112594"/>
          <a:ext cx="2519161" cy="1326281"/>
        </a:xfrm>
        <a:prstGeom prst="rect">
          <a:avLst/>
        </a:prstGeom>
        <a:solidFill>
          <a:srgbClr val="22000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chemeClr val="bg1">
                  <a:lumMod val="20000"/>
                  <a:lumOff val="80000"/>
                </a:schemeClr>
              </a:solidFill>
            </a:rPr>
            <a:t>Bottom-up </a:t>
          </a:r>
        </a:p>
      </dsp:txBody>
      <dsp:txXfrm>
        <a:off x="2432677" y="112594"/>
        <a:ext cx="2519161" cy="1326281"/>
      </dsp:txXfrm>
    </dsp:sp>
    <dsp:sp modelId="{9B412B78-5A9F-4548-A7F7-B4E27694343F}">
      <dsp:nvSpPr>
        <dsp:cNvPr id="0" name=""/>
        <dsp:cNvSpPr/>
      </dsp:nvSpPr>
      <dsp:spPr>
        <a:xfrm>
          <a:off x="1132744" y="1659923"/>
          <a:ext cx="2687511" cy="1326281"/>
        </a:xfrm>
        <a:prstGeom prst="rect">
          <a:avLst/>
        </a:prstGeom>
        <a:solidFill>
          <a:srgbClr val="22000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Top-down</a:t>
          </a:r>
          <a:r>
            <a:rPr lang="en-US" sz="3900" b="1" kern="1200" dirty="0"/>
            <a:t> </a:t>
          </a:r>
        </a:p>
      </dsp:txBody>
      <dsp:txXfrm>
        <a:off x="1132744" y="1659923"/>
        <a:ext cx="2687511" cy="13262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58D9DA-AFF9-4236-BB95-73AFA6066EC5}">
      <dsp:nvSpPr>
        <dsp:cNvPr id="0" name=""/>
        <dsp:cNvSpPr/>
      </dsp:nvSpPr>
      <dsp:spPr>
        <a:xfrm>
          <a:off x="1295402" y="1287"/>
          <a:ext cx="2383189" cy="650584"/>
        </a:xfrm>
        <a:prstGeom prst="roundRect">
          <a:avLst>
            <a:gd name="adj" fmla="val 10000"/>
          </a:avLst>
        </a:prstGeom>
        <a:solidFill>
          <a:srgbClr val="2200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bg1">
                  <a:lumMod val="20000"/>
                  <a:lumOff val="80000"/>
                </a:schemeClr>
              </a:solidFill>
            </a:rPr>
            <a:t>UAT Types</a:t>
          </a:r>
        </a:p>
      </dsp:txBody>
      <dsp:txXfrm>
        <a:off x="1314457" y="20342"/>
        <a:ext cx="2345079" cy="612474"/>
      </dsp:txXfrm>
    </dsp:sp>
    <dsp:sp modelId="{3243B7D3-76E4-4597-9930-5E5F95F67689}">
      <dsp:nvSpPr>
        <dsp:cNvPr id="0" name=""/>
        <dsp:cNvSpPr/>
      </dsp:nvSpPr>
      <dsp:spPr>
        <a:xfrm>
          <a:off x="1533721" y="651872"/>
          <a:ext cx="238318" cy="878471"/>
        </a:xfrm>
        <a:custGeom>
          <a:avLst/>
          <a:gdLst/>
          <a:ahLst/>
          <a:cxnLst/>
          <a:rect l="0" t="0" r="0" b="0"/>
          <a:pathLst>
            <a:path>
              <a:moveTo>
                <a:pt x="0" y="0"/>
              </a:moveTo>
              <a:lnTo>
                <a:pt x="0" y="878471"/>
              </a:lnTo>
              <a:lnTo>
                <a:pt x="238318" y="878471"/>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7B74F20E-59EF-4F28-B86B-B022C1E29326}">
      <dsp:nvSpPr>
        <dsp:cNvPr id="0" name=""/>
        <dsp:cNvSpPr/>
      </dsp:nvSpPr>
      <dsp:spPr>
        <a:xfrm>
          <a:off x="1772040" y="944696"/>
          <a:ext cx="4019156" cy="1171295"/>
        </a:xfrm>
        <a:prstGeom prst="roundRect">
          <a:avLst>
            <a:gd name="adj" fmla="val 10000"/>
          </a:avLst>
        </a:prstGeom>
        <a:solidFill>
          <a:srgbClr val="220000"/>
        </a:solidFill>
        <a:ln w="9525" cap="flat" cmpd="sng" algn="ctr">
          <a:solidFill>
            <a:schemeClr val="accent1">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43815" tIns="29210" rIns="43815" bIns="29210" numCol="1" spcCol="1270" anchor="ctr" anchorCtr="0">
          <a:noAutofit/>
        </a:bodyPr>
        <a:lstStyle/>
        <a:p>
          <a:pPr marL="0" lvl="0" indent="0" algn="l" defTabSz="1022350">
            <a:lnSpc>
              <a:spcPct val="90000"/>
            </a:lnSpc>
            <a:spcBef>
              <a:spcPct val="0"/>
            </a:spcBef>
            <a:spcAft>
              <a:spcPct val="35000"/>
            </a:spcAft>
            <a:buNone/>
          </a:pPr>
          <a:r>
            <a:rPr lang="en-US" sz="2300" kern="1200" dirty="0">
              <a:solidFill>
                <a:schemeClr val="bg1">
                  <a:lumMod val="20000"/>
                  <a:lumOff val="80000"/>
                </a:schemeClr>
              </a:solidFill>
            </a:rPr>
            <a:t>Alpha - Refers to end-users performing UAT at the software development organization’s site. </a:t>
          </a:r>
        </a:p>
      </dsp:txBody>
      <dsp:txXfrm>
        <a:off x="1806346" y="979002"/>
        <a:ext cx="3950544" cy="1102683"/>
      </dsp:txXfrm>
    </dsp:sp>
    <dsp:sp modelId="{64FD9290-F763-4661-ACD3-F203070F3873}">
      <dsp:nvSpPr>
        <dsp:cNvPr id="0" name=""/>
        <dsp:cNvSpPr/>
      </dsp:nvSpPr>
      <dsp:spPr>
        <a:xfrm>
          <a:off x="1533721" y="651872"/>
          <a:ext cx="238318" cy="2342591"/>
        </a:xfrm>
        <a:custGeom>
          <a:avLst/>
          <a:gdLst/>
          <a:ahLst/>
          <a:cxnLst/>
          <a:rect l="0" t="0" r="0" b="0"/>
          <a:pathLst>
            <a:path>
              <a:moveTo>
                <a:pt x="0" y="0"/>
              </a:moveTo>
              <a:lnTo>
                <a:pt x="0" y="2342591"/>
              </a:lnTo>
              <a:lnTo>
                <a:pt x="238318" y="2342591"/>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4DAD080-4694-4A9F-84E8-ED2CF028672C}">
      <dsp:nvSpPr>
        <dsp:cNvPr id="0" name=""/>
        <dsp:cNvSpPr/>
      </dsp:nvSpPr>
      <dsp:spPr>
        <a:xfrm>
          <a:off x="1772040" y="2408816"/>
          <a:ext cx="4019156" cy="1171295"/>
        </a:xfrm>
        <a:prstGeom prst="roundRect">
          <a:avLst>
            <a:gd name="adj" fmla="val 10000"/>
          </a:avLst>
        </a:prstGeom>
        <a:solidFill>
          <a:srgbClr val="220000"/>
        </a:solidFill>
        <a:ln w="9525" cap="flat" cmpd="sng" algn="ctr">
          <a:solidFill>
            <a:schemeClr val="accent1">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43815" tIns="29210" rIns="43815" bIns="29210" numCol="1" spcCol="1270" anchor="ctr" anchorCtr="0">
          <a:noAutofit/>
        </a:bodyPr>
        <a:lstStyle/>
        <a:p>
          <a:pPr marL="0" lvl="0" indent="0" algn="l" defTabSz="1022350">
            <a:lnSpc>
              <a:spcPct val="90000"/>
            </a:lnSpc>
            <a:spcBef>
              <a:spcPct val="0"/>
            </a:spcBef>
            <a:spcAft>
              <a:spcPct val="35000"/>
            </a:spcAft>
            <a:buNone/>
          </a:pPr>
          <a:r>
            <a:rPr lang="en-US" sz="2300" kern="1200" dirty="0">
              <a:solidFill>
                <a:schemeClr val="bg1">
                  <a:lumMod val="20000"/>
                  <a:lumOff val="80000"/>
                </a:schemeClr>
              </a:solidFill>
            </a:rPr>
            <a:t>Beta - Refers to end-users performing UAT in a real world environment. </a:t>
          </a:r>
        </a:p>
      </dsp:txBody>
      <dsp:txXfrm>
        <a:off x="1806346" y="2443122"/>
        <a:ext cx="3950544" cy="110268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1FA675-3058-4439-BE88-CB062D63901E}">
      <dsp:nvSpPr>
        <dsp:cNvPr id="0" name=""/>
        <dsp:cNvSpPr/>
      </dsp:nvSpPr>
      <dsp:spPr>
        <a:xfrm>
          <a:off x="318696" y="1345"/>
          <a:ext cx="2381622" cy="1428973"/>
        </a:xfrm>
        <a:prstGeom prst="rect">
          <a:avLst/>
        </a:prstGeom>
        <a:solidFill>
          <a:srgbClr val="22000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Whitebox and Blackbox testing</a:t>
          </a:r>
          <a:r>
            <a:rPr lang="en-US" sz="2700" b="1" kern="1200" dirty="0"/>
            <a:t> </a:t>
          </a:r>
        </a:p>
      </dsp:txBody>
      <dsp:txXfrm>
        <a:off x="318696" y="1345"/>
        <a:ext cx="2381622" cy="1428973"/>
      </dsp:txXfrm>
    </dsp:sp>
    <dsp:sp modelId="{FF053A0C-A033-46FA-AEC3-677CDF1ED011}">
      <dsp:nvSpPr>
        <dsp:cNvPr id="0" name=""/>
        <dsp:cNvSpPr/>
      </dsp:nvSpPr>
      <dsp:spPr>
        <a:xfrm>
          <a:off x="2938481" y="1345"/>
          <a:ext cx="2381622" cy="1428973"/>
        </a:xfrm>
        <a:prstGeom prst="rect">
          <a:avLst/>
        </a:prstGeom>
        <a:solidFill>
          <a:srgbClr val="22000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Functional and Non-Functional testing</a:t>
          </a:r>
          <a:r>
            <a:rPr lang="en-US" sz="2700" b="1" kern="1200" dirty="0">
              <a:solidFill>
                <a:schemeClr val="bg1">
                  <a:lumMod val="20000"/>
                  <a:lumOff val="80000"/>
                </a:schemeClr>
              </a:solidFill>
            </a:rPr>
            <a:t> </a:t>
          </a:r>
        </a:p>
      </dsp:txBody>
      <dsp:txXfrm>
        <a:off x="2938481" y="1345"/>
        <a:ext cx="2381622" cy="1428973"/>
      </dsp:txXfrm>
    </dsp:sp>
    <dsp:sp modelId="{9B412B78-5A9F-4548-A7F7-B4E27694343F}">
      <dsp:nvSpPr>
        <dsp:cNvPr id="0" name=""/>
        <dsp:cNvSpPr/>
      </dsp:nvSpPr>
      <dsp:spPr>
        <a:xfrm>
          <a:off x="318696" y="1668481"/>
          <a:ext cx="2381622" cy="1428973"/>
        </a:xfrm>
        <a:prstGeom prst="rect">
          <a:avLst/>
        </a:prstGeom>
        <a:solidFill>
          <a:srgbClr val="22000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Manual and Automated testing</a:t>
          </a:r>
          <a:r>
            <a:rPr lang="en-US" sz="2700" b="1" kern="1200" dirty="0"/>
            <a:t> </a:t>
          </a:r>
        </a:p>
      </dsp:txBody>
      <dsp:txXfrm>
        <a:off x="318696" y="1668481"/>
        <a:ext cx="2381622" cy="1428973"/>
      </dsp:txXfrm>
    </dsp:sp>
    <dsp:sp modelId="{33965954-9D01-44D6-A939-8D02B4B2B439}">
      <dsp:nvSpPr>
        <dsp:cNvPr id="0" name=""/>
        <dsp:cNvSpPr/>
      </dsp:nvSpPr>
      <dsp:spPr>
        <a:xfrm>
          <a:off x="2938481" y="1668481"/>
          <a:ext cx="2381622" cy="1428973"/>
        </a:xfrm>
        <a:prstGeom prst="rect">
          <a:avLst/>
        </a:prstGeom>
        <a:solidFill>
          <a:srgbClr val="22000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Static and Dynamic testing</a:t>
          </a:r>
          <a:r>
            <a:rPr lang="en-US" sz="2700" b="1" kern="1200" dirty="0">
              <a:solidFill>
                <a:schemeClr val="bg1">
                  <a:lumMod val="20000"/>
                  <a:lumOff val="80000"/>
                </a:schemeClr>
              </a:solidFill>
            </a:rPr>
            <a:t> </a:t>
          </a:r>
        </a:p>
      </dsp:txBody>
      <dsp:txXfrm>
        <a:off x="2938481" y="1668481"/>
        <a:ext cx="2381622" cy="1428973"/>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5">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1">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t>21/06/22</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t>‹#›</a:t>
            </a:fld>
            <a:endParaRPr lang="en-IN"/>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t>6/21/22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http://</a:t>
            </a:r>
            <a:r>
              <a:rPr lang="en-US" sz="1200" kern="1200" dirty="0" err="1">
                <a:solidFill>
                  <a:schemeClr val="tx1"/>
                </a:solidFill>
                <a:latin typeface="+mn-lt"/>
                <a:ea typeface="+mn-ea"/>
                <a:cs typeface="+mn-cs"/>
              </a:rPr>
              <a:t>softwaretestingfundamentals.com</a:t>
            </a:r>
            <a:r>
              <a:rPr lang="en-US" sz="1200" kern="1200" dirty="0">
                <a:solidFill>
                  <a:schemeClr val="tx1"/>
                </a:solidFill>
                <a:latin typeface="+mn-lt"/>
                <a:ea typeface="+mn-ea"/>
                <a:cs typeface="+mn-cs"/>
              </a:rPr>
              <a:t>/integration-testing/ - simple</a:t>
            </a:r>
            <a:r>
              <a:rPr lang="en-US" sz="1200" kern="1200" baseline="0" dirty="0">
                <a:solidFill>
                  <a:schemeClr val="tx1"/>
                </a:solidFill>
                <a:latin typeface="+mn-lt"/>
                <a:ea typeface="+mn-ea"/>
                <a:cs typeface="+mn-cs"/>
              </a:rPr>
              <a:t> image to </a:t>
            </a:r>
            <a:r>
              <a:rPr lang="en-US" sz="1200" kern="1200" baseline="0" dirty="0" err="1">
                <a:solidFill>
                  <a:schemeClr val="tx1"/>
                </a:solidFill>
                <a:latin typeface="+mn-lt"/>
                <a:ea typeface="+mn-ea"/>
                <a:cs typeface="+mn-cs"/>
              </a:rPr>
              <a:t>underatand</a:t>
            </a:r>
            <a:r>
              <a:rPr lang="en-US" sz="1200" kern="1200" baseline="0" dirty="0">
                <a:solidFill>
                  <a:schemeClr val="tx1"/>
                </a:solidFill>
                <a:latin typeface="+mn-lt"/>
                <a:ea typeface="+mn-ea"/>
                <a:cs typeface="+mn-cs"/>
              </a:rPr>
              <a:t> difference</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During the process of manufacturing a ballpoint pen, the cap, the body, the tail and clip, the ink cartridge and the ballpoint are produced separately and unit tested separately. When two or more units are ready, they are assembled and Integration Testing is performed. For example, whether the cap fits into the body or not.</a:t>
            </a:r>
          </a:p>
          <a:p>
            <a:endParaRPr lang="en-US" sz="1200" kern="1200" dirty="0">
              <a:solidFill>
                <a:schemeClr val="tx1"/>
              </a:solidFill>
              <a:latin typeface="+mn-lt"/>
              <a:ea typeface="+mn-ea"/>
              <a:cs typeface="+mn-cs"/>
            </a:endParaRPr>
          </a:p>
          <a:p>
            <a:r>
              <a:rPr lang="en-US" dirty="0"/>
              <a:t>http://www.guru99.com/integration-</a:t>
            </a:r>
            <a:r>
              <a:rPr lang="en-US" dirty="0" err="1"/>
              <a:t>testing.html</a:t>
            </a:r>
            <a:r>
              <a:rPr lang="en-US" dirty="0"/>
              <a:t> – nice explanation</a:t>
            </a:r>
          </a:p>
        </p:txBody>
      </p:sp>
      <p:sp>
        <p:nvSpPr>
          <p:cNvPr id="4" name="Slide Number Placeholder 3"/>
          <p:cNvSpPr>
            <a:spLocks noGrp="1"/>
          </p:cNvSpPr>
          <p:nvPr>
            <p:ph type="sldNum" sz="quarter" idx="10"/>
          </p:nvPr>
        </p:nvSpPr>
        <p:spPr/>
        <p:txBody>
          <a:bodyPr/>
          <a:lstStyle/>
          <a:p>
            <a:fld id="{0922E9E3-F7E0-4F64-A85D-DE32A7B411A1}" type="slidenum">
              <a:rPr lang="en-US" smtClean="0"/>
              <a:t>10</a:t>
            </a:fld>
            <a:endParaRPr lang="en-US"/>
          </a:p>
        </p:txBody>
      </p:sp>
    </p:spTree>
    <p:extLst>
      <p:ext uri="{BB962C8B-B14F-4D97-AF65-F5344CB8AC3E}">
        <p14:creationId xmlns:p14="http://schemas.microsoft.com/office/powerpoint/2010/main" val="328817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Functional – unit/system/integration/</a:t>
            </a:r>
            <a:r>
              <a:rPr lang="en-US" sz="1200" kern="1200" dirty="0" err="1">
                <a:solidFill>
                  <a:schemeClr val="tx1"/>
                </a:solidFill>
                <a:latin typeface="+mn-lt"/>
                <a:ea typeface="+mn-ea"/>
                <a:cs typeface="+mn-cs"/>
              </a:rPr>
              <a:t>gloabalization</a:t>
            </a:r>
            <a:r>
              <a:rPr lang="en-US" sz="1200" kern="1200" dirty="0">
                <a:solidFill>
                  <a:schemeClr val="tx1"/>
                </a:solidFill>
                <a:latin typeface="+mn-lt"/>
                <a:ea typeface="+mn-ea"/>
                <a:cs typeface="+mn-cs"/>
              </a:rPr>
              <a:t>/localization/interoperability</a:t>
            </a:r>
          </a:p>
          <a:p>
            <a:r>
              <a:rPr lang="en-US" sz="1200" kern="1200" dirty="0">
                <a:solidFill>
                  <a:schemeClr val="tx1"/>
                </a:solidFill>
                <a:latin typeface="+mn-lt"/>
                <a:ea typeface="+mn-ea"/>
                <a:cs typeface="+mn-cs"/>
              </a:rPr>
              <a:t>Non-functional – performance/endurance/load/volume/scalability/usability</a:t>
            </a:r>
          </a:p>
          <a:p>
            <a:r>
              <a:rPr lang="en-US" sz="1200" kern="1200" dirty="0">
                <a:solidFill>
                  <a:schemeClr val="tx1"/>
                </a:solidFill>
                <a:latin typeface="+mn-lt"/>
                <a:ea typeface="+mn-ea"/>
                <a:cs typeface="+mn-cs"/>
              </a:rPr>
              <a:t>System test involves the external workings of the software from the user's perspective.</a:t>
            </a:r>
          </a:p>
          <a:p>
            <a:endParaRPr lang="en-US" sz="1200" kern="1200" dirty="0">
              <a:solidFill>
                <a:schemeClr val="tx1"/>
              </a:solidFill>
              <a:latin typeface="+mn-lt"/>
              <a:ea typeface="+mn-ea"/>
              <a:cs typeface="+mn-cs"/>
            </a:endParaRPr>
          </a:p>
          <a:p>
            <a:r>
              <a:rPr lang="en-US" sz="1200" b="1" kern="1200" dirty="0">
                <a:solidFill>
                  <a:schemeClr val="tx1"/>
                </a:solidFill>
                <a:latin typeface="+mn-lt"/>
                <a:ea typeface="+mn-ea"/>
                <a:cs typeface="+mn-cs"/>
              </a:rPr>
              <a:t>Usability Testing -</a:t>
            </a:r>
            <a:r>
              <a:rPr lang="en-US" sz="1200" b="0" kern="1200" dirty="0">
                <a:solidFill>
                  <a:schemeClr val="tx1"/>
                </a:solidFill>
                <a:latin typeface="+mn-lt"/>
                <a:ea typeface="+mn-ea"/>
                <a:cs typeface="+mn-cs"/>
              </a:rPr>
              <a:t> Usability testing mainly focuses on the user's ease to use the application, flexibility in handling controls and ability of the system to meet its objectives</a:t>
            </a:r>
          </a:p>
          <a:p>
            <a:endParaRPr lang="en-US" sz="1200" b="0" kern="1200" dirty="0">
              <a:solidFill>
                <a:schemeClr val="tx1"/>
              </a:solidFill>
              <a:latin typeface="+mn-lt"/>
              <a:ea typeface="+mn-ea"/>
              <a:cs typeface="+mn-cs"/>
            </a:endParaRPr>
          </a:p>
          <a:p>
            <a:r>
              <a:rPr lang="en-US" sz="1200" b="1" kern="1200" dirty="0">
                <a:solidFill>
                  <a:schemeClr val="tx1"/>
                </a:solidFill>
                <a:latin typeface="+mn-lt"/>
                <a:ea typeface="+mn-ea"/>
                <a:cs typeface="+mn-cs"/>
              </a:rPr>
              <a:t>Load Testing -</a:t>
            </a:r>
            <a:r>
              <a:rPr lang="en-US" sz="1200" b="0" kern="1200" dirty="0">
                <a:solidFill>
                  <a:schemeClr val="tx1"/>
                </a:solidFill>
                <a:latin typeface="+mn-lt"/>
                <a:ea typeface="+mn-ea"/>
                <a:cs typeface="+mn-cs"/>
              </a:rPr>
              <a:t> Load testing is necessary to know that a software solution will perform under real-life loads.</a:t>
            </a:r>
          </a:p>
          <a:p>
            <a:endParaRPr lang="en-US" sz="1200" b="0" kern="1200" dirty="0">
              <a:solidFill>
                <a:schemeClr val="tx1"/>
              </a:solidFill>
              <a:latin typeface="+mn-lt"/>
              <a:ea typeface="+mn-ea"/>
              <a:cs typeface="+mn-cs"/>
            </a:endParaRPr>
          </a:p>
          <a:p>
            <a:r>
              <a:rPr lang="en-US" sz="1200" b="1" kern="1200" dirty="0">
                <a:solidFill>
                  <a:schemeClr val="tx1"/>
                </a:solidFill>
                <a:latin typeface="+mn-lt"/>
                <a:ea typeface="+mn-ea"/>
                <a:cs typeface="+mn-cs"/>
              </a:rPr>
              <a:t>Regression Testing-</a:t>
            </a:r>
            <a:r>
              <a:rPr lang="en-US" sz="1200" b="0" kern="1200" dirty="0">
                <a:solidFill>
                  <a:schemeClr val="tx1"/>
                </a:solidFill>
                <a:latin typeface="+mn-lt"/>
                <a:ea typeface="+mn-ea"/>
                <a:cs typeface="+mn-cs"/>
              </a:rPr>
              <a:t> - Regression testing involves testing done to make sure none of the changes made over the course of the development process have caused new bugs. It also makes sure no old bugs appear from the addition of new software modules over time.</a:t>
            </a:r>
          </a:p>
          <a:p>
            <a:endParaRPr lang="en-US" sz="1200" b="0" kern="1200" dirty="0">
              <a:solidFill>
                <a:schemeClr val="tx1"/>
              </a:solidFill>
              <a:latin typeface="+mn-lt"/>
              <a:ea typeface="+mn-ea"/>
              <a:cs typeface="+mn-cs"/>
            </a:endParaRPr>
          </a:p>
          <a:p>
            <a:r>
              <a:rPr lang="en-US" sz="1200" b="1" kern="1200" dirty="0">
                <a:solidFill>
                  <a:schemeClr val="tx1"/>
                </a:solidFill>
                <a:latin typeface="+mn-lt"/>
                <a:ea typeface="+mn-ea"/>
                <a:cs typeface="+mn-cs"/>
              </a:rPr>
              <a:t>Recovery Testing -</a:t>
            </a:r>
            <a:r>
              <a:rPr lang="en-US" sz="1200" b="0" kern="1200" dirty="0">
                <a:solidFill>
                  <a:schemeClr val="tx1"/>
                </a:solidFill>
                <a:latin typeface="+mn-lt"/>
                <a:ea typeface="+mn-ea"/>
                <a:cs typeface="+mn-cs"/>
              </a:rPr>
              <a:t> Recovery testing is done to demonstrate a software solution is reliable, trustworthy and can successfully recoup from possible crashes.</a:t>
            </a:r>
          </a:p>
          <a:p>
            <a:endParaRPr lang="en-US" sz="1200" b="0" kern="1200" dirty="0">
              <a:solidFill>
                <a:schemeClr val="tx1"/>
              </a:solidFill>
              <a:latin typeface="+mn-lt"/>
              <a:ea typeface="+mn-ea"/>
              <a:cs typeface="+mn-cs"/>
            </a:endParaRPr>
          </a:p>
          <a:p>
            <a:r>
              <a:rPr lang="en-US" sz="1200" b="1" kern="1200" dirty="0">
                <a:solidFill>
                  <a:schemeClr val="tx1"/>
                </a:solidFill>
                <a:latin typeface="+mn-lt"/>
                <a:ea typeface="+mn-ea"/>
                <a:cs typeface="+mn-cs"/>
              </a:rPr>
              <a:t>Migration Testing -</a:t>
            </a:r>
            <a:r>
              <a:rPr lang="en-US" sz="1200" b="0" kern="1200" dirty="0">
                <a:solidFill>
                  <a:schemeClr val="tx1"/>
                </a:solidFill>
                <a:latin typeface="+mn-lt"/>
                <a:ea typeface="+mn-ea"/>
                <a:cs typeface="+mn-cs"/>
              </a:rPr>
              <a:t> Migration testing is done to ensure that the software can be moved from older system infrastructures to current system infrastructures without any issues.</a:t>
            </a:r>
          </a:p>
          <a:p>
            <a:endParaRPr lang="en-US" sz="1200" b="0" kern="1200" dirty="0">
              <a:solidFill>
                <a:schemeClr val="tx1"/>
              </a:solidFill>
              <a:latin typeface="+mn-lt"/>
              <a:ea typeface="+mn-ea"/>
              <a:cs typeface="+mn-cs"/>
            </a:endParaRPr>
          </a:p>
          <a:p>
            <a:r>
              <a:rPr lang="en-US" sz="1200" b="1" kern="1200" dirty="0">
                <a:solidFill>
                  <a:schemeClr val="tx1"/>
                </a:solidFill>
                <a:latin typeface="+mn-lt"/>
                <a:ea typeface="+mn-ea"/>
                <a:cs typeface="+mn-cs"/>
              </a:rPr>
              <a:t>Functional Testing -</a:t>
            </a:r>
            <a:r>
              <a:rPr lang="en-US" sz="1200" b="0" kern="1200" dirty="0">
                <a:solidFill>
                  <a:schemeClr val="tx1"/>
                </a:solidFill>
                <a:latin typeface="+mn-lt"/>
                <a:ea typeface="+mn-ea"/>
                <a:cs typeface="+mn-cs"/>
              </a:rPr>
              <a:t> Also known as functional completeness testing, functional testing involves trying to think of any possible missing functions. Testers might make a list of additional functionalities that a product could have to improve it during functional testing.</a:t>
            </a:r>
          </a:p>
          <a:p>
            <a:endParaRPr lang="en-US" sz="1200" b="0" kern="1200" dirty="0">
              <a:solidFill>
                <a:schemeClr val="tx1"/>
              </a:solidFill>
              <a:latin typeface="+mn-lt"/>
              <a:ea typeface="+mn-ea"/>
              <a:cs typeface="+mn-cs"/>
            </a:endParaRPr>
          </a:p>
          <a:p>
            <a:r>
              <a:rPr lang="en-US" sz="1200" b="1" kern="1200" dirty="0">
                <a:solidFill>
                  <a:schemeClr val="tx1"/>
                </a:solidFill>
                <a:latin typeface="+mn-lt"/>
                <a:ea typeface="+mn-ea"/>
                <a:cs typeface="+mn-cs"/>
              </a:rPr>
              <a:t>Hardware/Software Testing -</a:t>
            </a:r>
            <a:r>
              <a:rPr lang="en-US" sz="1200" b="0" kern="1200" dirty="0">
                <a:solidFill>
                  <a:schemeClr val="tx1"/>
                </a:solidFill>
                <a:latin typeface="+mn-lt"/>
                <a:ea typeface="+mn-ea"/>
                <a:cs typeface="+mn-cs"/>
              </a:rPr>
              <a:t> IBM refers to Hardware/Software testing as "HW/SW Testing". This is when the tester focuses his/her attention on the interactions between the hardware and software during system testing.</a:t>
            </a:r>
          </a:p>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11</a:t>
            </a:fld>
            <a:endParaRPr lang="en-US"/>
          </a:p>
        </p:txBody>
      </p:sp>
    </p:spTree>
    <p:extLst>
      <p:ext uri="{BB962C8B-B14F-4D97-AF65-F5344CB8AC3E}">
        <p14:creationId xmlns:p14="http://schemas.microsoft.com/office/powerpoint/2010/main" val="5863635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It is entirely possible that a product passes when verified but fails when validated. This can happen when, say, a product is built as per the specifications but the specifications themselves fail to address the user’s needs.</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Regulatory – lifts in the building, needs to have a certified note that its been verified</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12</a:t>
            </a:fld>
            <a:endParaRPr lang="en-US"/>
          </a:p>
        </p:txBody>
      </p:sp>
    </p:spTree>
    <p:extLst>
      <p:ext uri="{BB962C8B-B14F-4D97-AF65-F5344CB8AC3E}">
        <p14:creationId xmlns:p14="http://schemas.microsoft.com/office/powerpoint/2010/main" val="11220970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It is entirely possible that a product passes when verified but fails when validated. This can happen when, say, a product is built as per the specifications but the specifications themselves fail to address the user’s needs.</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Regulatory – lifts in the building, needs to have a certified note that its been verified</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13</a:t>
            </a:fld>
            <a:endParaRPr lang="en-US"/>
          </a:p>
        </p:txBody>
      </p:sp>
    </p:spTree>
    <p:extLst>
      <p:ext uri="{BB962C8B-B14F-4D97-AF65-F5344CB8AC3E}">
        <p14:creationId xmlns:p14="http://schemas.microsoft.com/office/powerpoint/2010/main" val="1529756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It is entirely possible that a product passes when verified but fails when validated. This can happen when, say, a product is built as per the specifications but the specifications themselves fail to address the user’s needs.</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Regulatory – lifts in the building, needs to have a certified note that its been verified</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14</a:t>
            </a:fld>
            <a:endParaRPr lang="en-US"/>
          </a:p>
        </p:txBody>
      </p:sp>
    </p:spTree>
    <p:extLst>
      <p:ext uri="{BB962C8B-B14F-4D97-AF65-F5344CB8AC3E}">
        <p14:creationId xmlns:p14="http://schemas.microsoft.com/office/powerpoint/2010/main" val="7937090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15</a:t>
            </a:fld>
            <a:endParaRPr lang="en-US"/>
          </a:p>
        </p:txBody>
      </p:sp>
    </p:spTree>
    <p:extLst>
      <p:ext uri="{BB962C8B-B14F-4D97-AF65-F5344CB8AC3E}">
        <p14:creationId xmlns:p14="http://schemas.microsoft.com/office/powerpoint/2010/main" val="18857670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16</a:t>
            </a:fld>
            <a:endParaRPr lang="en-US"/>
          </a:p>
        </p:txBody>
      </p:sp>
    </p:spTree>
    <p:extLst>
      <p:ext uri="{BB962C8B-B14F-4D97-AF65-F5344CB8AC3E}">
        <p14:creationId xmlns:p14="http://schemas.microsoft.com/office/powerpoint/2010/main" val="1196097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It is entirely possible that a product passes when verified but fails when validated. This can happen when, say, a product is built as per the specifications but the specifications themselves fail to address the user’s needs.</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Regulatory – lifts in the building, needs to have a certified note that its been verified</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17</a:t>
            </a:fld>
            <a:endParaRPr lang="en-US"/>
          </a:p>
        </p:txBody>
      </p:sp>
    </p:spTree>
    <p:extLst>
      <p:ext uri="{BB962C8B-B14F-4D97-AF65-F5344CB8AC3E}">
        <p14:creationId xmlns:p14="http://schemas.microsoft.com/office/powerpoint/2010/main" val="68300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18</a:t>
            </a:fld>
            <a:endParaRPr lang="en-US"/>
          </a:p>
        </p:txBody>
      </p:sp>
    </p:spTree>
    <p:extLst>
      <p:ext uri="{BB962C8B-B14F-4D97-AF65-F5344CB8AC3E}">
        <p14:creationId xmlns:p14="http://schemas.microsoft.com/office/powerpoint/2010/main" val="7095506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19</a:t>
            </a:fld>
            <a:endParaRPr lang="en-US"/>
          </a:p>
        </p:txBody>
      </p:sp>
    </p:spTree>
    <p:extLst>
      <p:ext uri="{BB962C8B-B14F-4D97-AF65-F5344CB8AC3E}">
        <p14:creationId xmlns:p14="http://schemas.microsoft.com/office/powerpoint/2010/main" val="472333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2</a:t>
            </a:fld>
            <a:endParaRPr lang="en-US" dirty="0"/>
          </a:p>
        </p:txBody>
      </p:sp>
    </p:spTree>
    <p:extLst>
      <p:ext uri="{BB962C8B-B14F-4D97-AF65-F5344CB8AC3E}">
        <p14:creationId xmlns:p14="http://schemas.microsoft.com/office/powerpoint/2010/main" val="12611449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20</a:t>
            </a:fld>
            <a:endParaRPr lang="en-US"/>
          </a:p>
        </p:txBody>
      </p:sp>
    </p:spTree>
    <p:extLst>
      <p:ext uri="{BB962C8B-B14F-4D97-AF65-F5344CB8AC3E}">
        <p14:creationId xmlns:p14="http://schemas.microsoft.com/office/powerpoint/2010/main" val="6507234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21</a:t>
            </a:fld>
            <a:endParaRPr lang="en-US"/>
          </a:p>
        </p:txBody>
      </p:sp>
    </p:spTree>
    <p:extLst>
      <p:ext uri="{BB962C8B-B14F-4D97-AF65-F5344CB8AC3E}">
        <p14:creationId xmlns:p14="http://schemas.microsoft.com/office/powerpoint/2010/main" val="2518899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Static</a:t>
            </a:r>
            <a:r>
              <a:rPr lang="en-US" baseline="0" dirty="0"/>
              <a:t> testing refers to verification</a:t>
            </a:r>
          </a:p>
          <a:p>
            <a:r>
              <a:rPr lang="en-US" baseline="0" dirty="0"/>
              <a:t>Dynamic refers to validation</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22</a:t>
            </a:fld>
            <a:endParaRPr lang="en-US"/>
          </a:p>
        </p:txBody>
      </p:sp>
    </p:spTree>
    <p:extLst>
      <p:ext uri="{BB962C8B-B14F-4D97-AF65-F5344CB8AC3E}">
        <p14:creationId xmlns:p14="http://schemas.microsoft.com/office/powerpoint/2010/main" val="3420536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23</a:t>
            </a:fld>
            <a:endParaRPr lang="en-US"/>
          </a:p>
        </p:txBody>
      </p:sp>
    </p:spTree>
    <p:extLst>
      <p:ext uri="{BB962C8B-B14F-4D97-AF65-F5344CB8AC3E}">
        <p14:creationId xmlns:p14="http://schemas.microsoft.com/office/powerpoint/2010/main" val="14909145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24</a:t>
            </a:fld>
            <a:endParaRPr lang="en-US"/>
          </a:p>
        </p:txBody>
      </p:sp>
    </p:spTree>
    <p:extLst>
      <p:ext uri="{BB962C8B-B14F-4D97-AF65-F5344CB8AC3E}">
        <p14:creationId xmlns:p14="http://schemas.microsoft.com/office/powerpoint/2010/main" val="19916789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25</a:t>
            </a:fld>
            <a:endParaRPr lang="en-US"/>
          </a:p>
        </p:txBody>
      </p:sp>
    </p:spTree>
    <p:extLst>
      <p:ext uri="{BB962C8B-B14F-4D97-AF65-F5344CB8AC3E}">
        <p14:creationId xmlns:p14="http://schemas.microsoft.com/office/powerpoint/2010/main" val="7741885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26</a:t>
            </a:fld>
            <a:endParaRPr lang="en-US"/>
          </a:p>
        </p:txBody>
      </p:sp>
    </p:spTree>
    <p:extLst>
      <p:ext uri="{BB962C8B-B14F-4D97-AF65-F5344CB8AC3E}">
        <p14:creationId xmlns:p14="http://schemas.microsoft.com/office/powerpoint/2010/main" val="9588291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27</a:t>
            </a:fld>
            <a:endParaRPr lang="en-US"/>
          </a:p>
        </p:txBody>
      </p:sp>
    </p:spTree>
    <p:extLst>
      <p:ext uri="{BB962C8B-B14F-4D97-AF65-F5344CB8AC3E}">
        <p14:creationId xmlns:p14="http://schemas.microsoft.com/office/powerpoint/2010/main" val="16666539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28</a:t>
            </a:fld>
            <a:endParaRPr lang="en-US"/>
          </a:p>
        </p:txBody>
      </p:sp>
    </p:spTree>
    <p:extLst>
      <p:ext uri="{BB962C8B-B14F-4D97-AF65-F5344CB8AC3E}">
        <p14:creationId xmlns:p14="http://schemas.microsoft.com/office/powerpoint/2010/main" val="1092227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spcBef>
                <a:spcPct val="0"/>
              </a:spcBef>
            </a:pPr>
            <a:r>
              <a:rPr lang="en-US" altLang="en-US" sz="1200" dirty="0">
                <a:latin typeface="Calibri" charset="0"/>
              </a:rPr>
              <a:t>PG Reference: Page 7-8 </a:t>
            </a:r>
          </a:p>
          <a:p>
            <a:pPr algn="just">
              <a:spcBef>
                <a:spcPct val="0"/>
              </a:spcBef>
            </a:pPr>
            <a:endParaRPr lang="en-US" altLang="en-US" sz="1200" dirty="0">
              <a:latin typeface="Calibri" charset="0"/>
            </a:endParaRPr>
          </a:p>
          <a:p>
            <a:pPr algn="just">
              <a:spcBef>
                <a:spcPct val="0"/>
              </a:spcBef>
            </a:pPr>
            <a:r>
              <a:rPr lang="en-IN" altLang="en-US" sz="1200" i="1" dirty="0">
                <a:latin typeface="Calibri" charset="0"/>
              </a:rPr>
              <a:t>Ask participants to share what they know about unit testing. </a:t>
            </a:r>
          </a:p>
          <a:p>
            <a:pPr algn="just">
              <a:spcBef>
                <a:spcPct val="0"/>
              </a:spcBef>
            </a:pPr>
            <a:endParaRPr lang="en-US" altLang="en-US" sz="1200" dirty="0">
              <a:latin typeface="Calibri" charset="0"/>
            </a:endParaRPr>
          </a:p>
          <a:p>
            <a:pPr algn="just">
              <a:spcBef>
                <a:spcPct val="0"/>
              </a:spcBef>
            </a:pPr>
            <a:r>
              <a:rPr lang="en-US" altLang="en-US" sz="1200" dirty="0">
                <a:latin typeface="Calibri" charset="0"/>
              </a:rPr>
              <a:t>Explain that unit testing is performed to validate the tester’s assumptions about the design of the code, which means that it helps to check whether the code is doing what it is designed to do. </a:t>
            </a:r>
          </a:p>
          <a:p>
            <a:pPr algn="just">
              <a:spcBef>
                <a:spcPct val="0"/>
              </a:spcBef>
            </a:pPr>
            <a:endParaRPr lang="en-US" altLang="en-US" sz="1200" dirty="0">
              <a:latin typeface="Calibri" charset="0"/>
            </a:endParaRPr>
          </a:p>
          <a:p>
            <a:pPr algn="just">
              <a:spcBef>
                <a:spcPct val="0"/>
              </a:spcBef>
            </a:pPr>
            <a:r>
              <a:rPr lang="en-US" altLang="en-US" sz="1200" dirty="0">
                <a:latin typeface="Calibri" charset="0"/>
              </a:rPr>
              <a:t>Explain that unit testing is an effective method of testing since by isolating each part of the program, it helps to determine which individual parts are correct. During a unit test, when the code is executed but the desired task is not performed, errors are identified and subsequently fixed. </a:t>
            </a:r>
          </a:p>
          <a:p>
            <a:pPr algn="just">
              <a:spcBef>
                <a:spcPct val="0"/>
              </a:spcBef>
            </a:pPr>
            <a:endParaRPr lang="en-US" altLang="en-US" sz="1200" dirty="0">
              <a:latin typeface="Calibri" charset="0"/>
            </a:endParaRPr>
          </a:p>
          <a:p>
            <a:pPr algn="just">
              <a:spcBef>
                <a:spcPct val="0"/>
              </a:spcBef>
            </a:pPr>
            <a:r>
              <a:rPr lang="en-US" altLang="en-US" sz="1200" dirty="0">
                <a:latin typeface="Calibri" charset="0"/>
              </a:rPr>
              <a:t>Unit testing requires you to test the smallest unit of code under a variety of input conditions. In Java, this smallest unit of code is a class. </a:t>
            </a:r>
            <a:r>
              <a:rPr lang="en-US" altLang="en-US" sz="1200" i="1" dirty="0">
                <a:latin typeface="Calibri" charset="0"/>
              </a:rPr>
              <a:t>Ask participants to share some examples of a class. </a:t>
            </a:r>
            <a:endParaRPr lang="en-IN" altLang="en-US" sz="1200" i="1" dirty="0">
              <a:latin typeface="Calibri" charset="0"/>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29</a:t>
            </a:fld>
            <a:endParaRPr lang="en-US"/>
          </a:p>
        </p:txBody>
      </p:sp>
    </p:spTree>
    <p:extLst>
      <p:ext uri="{BB962C8B-B14F-4D97-AF65-F5344CB8AC3E}">
        <p14:creationId xmlns:p14="http://schemas.microsoft.com/office/powerpoint/2010/main" val="873783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3</a:t>
            </a:fld>
            <a:endParaRPr lang="en-US"/>
          </a:p>
        </p:txBody>
      </p:sp>
    </p:spTree>
    <p:extLst>
      <p:ext uri="{BB962C8B-B14F-4D97-AF65-F5344CB8AC3E}">
        <p14:creationId xmlns:p14="http://schemas.microsoft.com/office/powerpoint/2010/main" val="11548023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Asynchronous - Helps concurrent request handling </a:t>
            </a:r>
          </a:p>
          <a:p>
            <a:r>
              <a:rPr lang="en-US" dirty="0"/>
              <a:t>Biggest selling points of </a:t>
            </a:r>
            <a:r>
              <a:rPr lang="en-US" dirty="0" err="1"/>
              <a:t>Node.js</a:t>
            </a:r>
            <a:r>
              <a:rPr lang="en-US" dirty="0"/>
              <a:t>. </a:t>
            </a:r>
          </a:p>
          <a:p>
            <a:r>
              <a:rPr lang="en-US" dirty="0"/>
              <a:t>A request received by Node for some </a:t>
            </a:r>
            <a:r>
              <a:rPr lang="en-US" dirty="0" err="1"/>
              <a:t>Input/Output</a:t>
            </a:r>
            <a:r>
              <a:rPr lang="en-US" dirty="0"/>
              <a:t> operation  will execute the operation in the background and continue with processing other requests</a:t>
            </a:r>
          </a:p>
        </p:txBody>
      </p:sp>
      <p:sp>
        <p:nvSpPr>
          <p:cNvPr id="4" name="Slide Number Placeholder 3"/>
          <p:cNvSpPr>
            <a:spLocks noGrp="1"/>
          </p:cNvSpPr>
          <p:nvPr>
            <p:ph type="sldNum" sz="quarter" idx="10"/>
          </p:nvPr>
        </p:nvSpPr>
        <p:spPr/>
        <p:txBody>
          <a:bodyPr/>
          <a:lstStyle/>
          <a:p>
            <a:fld id="{73FCE4C0-1175-4F38-90ED-AE7A39817694}" type="slidenum">
              <a:rPr lang="en-US" smtClean="0"/>
              <a:t>30</a:t>
            </a:fld>
            <a:endParaRPr lang="en-US" dirty="0"/>
          </a:p>
        </p:txBody>
      </p:sp>
    </p:spTree>
    <p:extLst>
      <p:ext uri="{BB962C8B-B14F-4D97-AF65-F5344CB8AC3E}">
        <p14:creationId xmlns:p14="http://schemas.microsoft.com/office/powerpoint/2010/main" val="1581603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4</a:t>
            </a:fld>
            <a:endParaRPr lang="en-US"/>
          </a:p>
        </p:txBody>
      </p:sp>
    </p:spTree>
    <p:extLst>
      <p:ext uri="{BB962C8B-B14F-4D97-AF65-F5344CB8AC3E}">
        <p14:creationId xmlns:p14="http://schemas.microsoft.com/office/powerpoint/2010/main" val="1254458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It is entirely possible that a product passes when verified but fails when validated. This can happen when, say, a product is built as per the specifications but the specifications themselves fail to address the user’s needs.</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Regulatory – lifts in the building, needs to have a certified note that its been verified</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5</a:t>
            </a:fld>
            <a:endParaRPr lang="en-US"/>
          </a:p>
        </p:txBody>
      </p:sp>
    </p:spTree>
    <p:extLst>
      <p:ext uri="{BB962C8B-B14F-4D97-AF65-F5344CB8AC3E}">
        <p14:creationId xmlns:p14="http://schemas.microsoft.com/office/powerpoint/2010/main" val="231481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It is entirely possible that a product passes when verified but fails when validated. This can happen when, say, a product is built as per the specifications but the specifications themselves fail to address the user’s needs.</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Regulatory – lifts in the building, needs to have a certified note that its been verified</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6</a:t>
            </a:fld>
            <a:endParaRPr lang="en-US"/>
          </a:p>
        </p:txBody>
      </p:sp>
    </p:spTree>
    <p:extLst>
      <p:ext uri="{BB962C8B-B14F-4D97-AF65-F5344CB8AC3E}">
        <p14:creationId xmlns:p14="http://schemas.microsoft.com/office/powerpoint/2010/main" val="1119750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7</a:t>
            </a:fld>
            <a:endParaRPr lang="en-US"/>
          </a:p>
        </p:txBody>
      </p:sp>
    </p:spTree>
    <p:extLst>
      <p:ext uri="{BB962C8B-B14F-4D97-AF65-F5344CB8AC3E}">
        <p14:creationId xmlns:p14="http://schemas.microsoft.com/office/powerpoint/2010/main" val="1045746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8</a:t>
            </a:fld>
            <a:endParaRPr lang="en-US"/>
          </a:p>
        </p:txBody>
      </p:sp>
    </p:spTree>
    <p:extLst>
      <p:ext uri="{BB962C8B-B14F-4D97-AF65-F5344CB8AC3E}">
        <p14:creationId xmlns:p14="http://schemas.microsoft.com/office/powerpoint/2010/main" val="668289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It is entirely possible that a product passes when verified but fails when validated. This can happen when, say, a product is built as per the specifications but the specifications themselves fail to address the user’s needs.</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Regulatory – lifts in the building, needs to have a certified note that its been verified</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9</a:t>
            </a:fld>
            <a:endParaRPr lang="en-US"/>
          </a:p>
        </p:txBody>
      </p:sp>
    </p:spTree>
    <p:extLst>
      <p:ext uri="{BB962C8B-B14F-4D97-AF65-F5344CB8AC3E}">
        <p14:creationId xmlns:p14="http://schemas.microsoft.com/office/powerpoint/2010/main" val="391456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a:t>Click to add Master title style</a:t>
            </a:r>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Master subtitle, month &amp; year style</a:t>
            </a:r>
          </a:p>
        </p:txBody>
      </p:sp>
    </p:spTree>
    <p:extLst>
      <p:ext uri="{BB962C8B-B14F-4D97-AF65-F5344CB8AC3E}">
        <p14:creationId xmlns:p14="http://schemas.microsoft.com/office/powerpoint/2010/main" val="341925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3658597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Bulleted Text Slide Layout</a:t>
            </a:r>
          </a:p>
        </p:txBody>
      </p:sp>
    </p:spTree>
    <p:extLst>
      <p:ext uri="{BB962C8B-B14F-4D97-AF65-F5344CB8AC3E}">
        <p14:creationId xmlns:p14="http://schemas.microsoft.com/office/powerpoint/2010/main" val="41938430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tiff"/><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hyperlink" Target="file:///Users/manishmittal/shalini/citius%20backup/junit/What%20is%20Integration%20Testing%20.mp4"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testim.io/blog/jest-testing-a-helpful-introductory-tutorial/" TargetMode="External"/><Relationship Id="rId2" Type="http://schemas.openxmlformats.org/officeDocument/2006/relationships/hyperlink" Target="https://www.softwaretestinghelp.com/jest-testing-tutorial/" TargetMode="External"/><Relationship Id="rId1" Type="http://schemas.openxmlformats.org/officeDocument/2006/relationships/slideLayout" Target="../slideLayouts/slideLayout2.xml"/><Relationship Id="rId5" Type="http://schemas.openxmlformats.org/officeDocument/2006/relationships/hyperlink" Target="https://www.browserstack.com/guide/unit-testing-for-nodejs-using-jest" TargetMode="External"/><Relationship Id="rId4" Type="http://schemas.openxmlformats.org/officeDocument/2006/relationships/hyperlink" Target="https://www.valentinog.com/blog/jest/" TargetMode="External"/></Relationships>
</file>

<file path=ppt/slides/_rels/slide4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38401"/>
            <a:ext cx="7772400" cy="990600"/>
          </a:xfrm>
        </p:spPr>
        <p:txBody>
          <a:bodyPr>
            <a:normAutofit/>
          </a:bodyPr>
          <a:lstStyle/>
          <a:p>
            <a:pPr algn="ctr"/>
            <a:r>
              <a:rPr lang="en-US" b="1" dirty="0"/>
              <a:t>JEST</a:t>
            </a:r>
            <a:endParaRPr lang="en-IN" b="1" dirty="0"/>
          </a:p>
        </p:txBody>
      </p:sp>
      <p:sp>
        <p:nvSpPr>
          <p:cNvPr id="3" name="TextBox 2"/>
          <p:cNvSpPr txBox="1"/>
          <p:nvPr/>
        </p:nvSpPr>
        <p:spPr>
          <a:xfrm>
            <a:off x="5562600" y="5410200"/>
            <a:ext cx="2807885" cy="954107"/>
          </a:xfrm>
          <a:prstGeom prst="rect">
            <a:avLst/>
          </a:prstGeom>
          <a:noFill/>
        </p:spPr>
        <p:txBody>
          <a:bodyPr wrap="none" rtlCol="0">
            <a:spAutoFit/>
          </a:bodyPr>
          <a:lstStyle/>
          <a:p>
            <a:r>
              <a:rPr lang="en-US" sz="2800" b="1" dirty="0" err="1"/>
              <a:t>Shalini</a:t>
            </a:r>
            <a:r>
              <a:rPr lang="en-US" sz="2800" b="1" dirty="0"/>
              <a:t> Mittal</a:t>
            </a:r>
          </a:p>
          <a:p>
            <a:r>
              <a:rPr lang="en-US" sz="2800" b="1" dirty="0"/>
              <a:t>Corporate Trainer</a:t>
            </a:r>
          </a:p>
        </p:txBody>
      </p:sp>
    </p:spTree>
    <p:extLst>
      <p:ext uri="{BB962C8B-B14F-4D97-AF65-F5344CB8AC3E}">
        <p14:creationId xmlns:p14="http://schemas.microsoft.com/office/powerpoint/2010/main" val="350067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Integration Testing</a:t>
            </a:r>
          </a:p>
        </p:txBody>
      </p:sp>
      <p:graphicFrame>
        <p:nvGraphicFramePr>
          <p:cNvPr id="10" name="Diagram 9"/>
          <p:cNvGraphicFramePr/>
          <p:nvPr/>
        </p:nvGraphicFramePr>
        <p:xfrm>
          <a:off x="339080" y="3210520"/>
          <a:ext cx="4953000" cy="309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 Box 13"/>
          <p:cNvSpPr txBox="1">
            <a:spLocks noChangeArrowheads="1"/>
          </p:cNvSpPr>
          <p:nvPr/>
        </p:nvSpPr>
        <p:spPr bwMode="auto">
          <a:xfrm>
            <a:off x="336550" y="2780928"/>
            <a:ext cx="8610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a:t>The approach taken to integrate units can be:</a:t>
            </a:r>
          </a:p>
        </p:txBody>
      </p:sp>
      <p:sp>
        <p:nvSpPr>
          <p:cNvPr id="12" name="Text Box 52"/>
          <p:cNvSpPr txBox="1">
            <a:spLocks noChangeArrowheads="1"/>
          </p:cNvSpPr>
          <p:nvPr/>
        </p:nvSpPr>
        <p:spPr bwMode="auto">
          <a:xfrm>
            <a:off x="277813" y="980728"/>
            <a:ext cx="8458200" cy="1754188"/>
          </a:xfrm>
          <a:prstGeom prst="rect">
            <a:avLst/>
          </a:prstGeom>
          <a:noFill/>
          <a:ln>
            <a:noFill/>
          </a:ln>
        </p:spPr>
        <p:txBody>
          <a:bodyPr>
            <a:spAutoFit/>
          </a:bodyPr>
          <a:lstStyle>
            <a:lvl1pPr marL="268288" indent="-2682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marL="0" indent="0" eaLnBrk="1" hangingPunct="1">
              <a:spcBef>
                <a:spcPct val="50000"/>
              </a:spcBef>
              <a:defRPr/>
            </a:pPr>
            <a:r>
              <a:rPr lang="en-US" dirty="0"/>
              <a:t>Integration Testing:</a:t>
            </a:r>
          </a:p>
          <a:p>
            <a:pPr eaLnBrk="1" hangingPunct="1">
              <a:spcBef>
                <a:spcPct val="50000"/>
              </a:spcBef>
              <a:buFont typeface="Wingdings" pitchFamily="2" charset="2"/>
              <a:buChar char="§"/>
              <a:defRPr/>
            </a:pPr>
            <a:r>
              <a:rPr lang="en-US" dirty="0"/>
              <a:t>Refers to testing the interfaces of units when two or more units are aggregated with each other. </a:t>
            </a:r>
          </a:p>
          <a:p>
            <a:pPr eaLnBrk="1" hangingPunct="1">
              <a:spcBef>
                <a:spcPct val="50000"/>
              </a:spcBef>
              <a:buFont typeface="Wingdings" pitchFamily="2" charset="2"/>
              <a:buChar char="§"/>
              <a:defRPr/>
            </a:pPr>
            <a:r>
              <a:rPr lang="en-US" dirty="0"/>
              <a:t>Identifies errors in the communication and collaboration of these integrated units. </a:t>
            </a:r>
          </a:p>
        </p:txBody>
      </p:sp>
      <p:pic>
        <p:nvPicPr>
          <p:cNvPr id="2" name="Picture 1"/>
          <p:cNvPicPr>
            <a:picLocks noChangeAspect="1"/>
          </p:cNvPicPr>
          <p:nvPr/>
        </p:nvPicPr>
        <p:blipFill>
          <a:blip r:embed="rId8"/>
          <a:stretch>
            <a:fillRect/>
          </a:stretch>
        </p:blipFill>
        <p:spPr>
          <a:xfrm>
            <a:off x="5548064" y="3356992"/>
            <a:ext cx="3200400" cy="2286000"/>
          </a:xfrm>
          <a:prstGeom prst="rect">
            <a:avLst/>
          </a:prstGeom>
        </p:spPr>
      </p:pic>
      <p:sp>
        <p:nvSpPr>
          <p:cNvPr id="13" name="Text Box 13"/>
          <p:cNvSpPr txBox="1">
            <a:spLocks noChangeArrowheads="1"/>
          </p:cNvSpPr>
          <p:nvPr/>
        </p:nvSpPr>
        <p:spPr bwMode="auto">
          <a:xfrm>
            <a:off x="7347389" y="703938"/>
            <a:ext cx="140790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dirty="0">
                <a:hlinkClick r:id="rId9"/>
              </a:rPr>
              <a:t>Video Link</a:t>
            </a:r>
            <a:endParaRPr lang="en-US" altLang="en-US" dirty="0"/>
          </a:p>
        </p:txBody>
      </p:sp>
    </p:spTree>
    <p:extLst>
      <p:ext uri="{BB962C8B-B14F-4D97-AF65-F5344CB8AC3E}">
        <p14:creationId xmlns:p14="http://schemas.microsoft.com/office/powerpoint/2010/main" val="157482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750"/>
                                        <p:tgtEl>
                                          <p:spTgt spid="10"/>
                                        </p:tgtEl>
                                      </p:cBhvr>
                                    </p:animEffect>
                                  </p:childTnLst>
                                </p:cTn>
                              </p:par>
                              <p:par>
                                <p:cTn id="8" presetID="6" presetClass="entr" presetSubtype="16"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ircle(in)">
                                      <p:cBhvr>
                                        <p:cTn id="10"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err="1"/>
              <a:t>SystemTesting</a:t>
            </a:r>
            <a:endParaRPr lang="en-US" dirty="0"/>
          </a:p>
        </p:txBody>
      </p:sp>
      <p:sp>
        <p:nvSpPr>
          <p:cNvPr id="10" name="AutoShape 12"/>
          <p:cNvSpPr>
            <a:spLocks noChangeArrowheads="1"/>
          </p:cNvSpPr>
          <p:nvPr/>
        </p:nvSpPr>
        <p:spPr bwMode="auto">
          <a:xfrm>
            <a:off x="304800" y="3962400"/>
            <a:ext cx="8305800" cy="1292225"/>
          </a:xfrm>
          <a:prstGeom prst="roundRect">
            <a:avLst>
              <a:gd name="adj" fmla="val 16667"/>
            </a:avLst>
          </a:prstGeom>
          <a:solidFill>
            <a:srgbClr val="99CCFF"/>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11" name="Text Box 52"/>
          <p:cNvSpPr txBox="1">
            <a:spLocks noChangeArrowheads="1"/>
          </p:cNvSpPr>
          <p:nvPr/>
        </p:nvSpPr>
        <p:spPr bwMode="auto">
          <a:xfrm>
            <a:off x="277813" y="1295400"/>
            <a:ext cx="8458200" cy="1754188"/>
          </a:xfrm>
          <a:prstGeom prst="rect">
            <a:avLst/>
          </a:prstGeom>
          <a:noFill/>
          <a:ln>
            <a:noFill/>
          </a:ln>
        </p:spPr>
        <p:txBody>
          <a:bodyPr>
            <a:spAutoFit/>
          </a:bodyPr>
          <a:lstStyle>
            <a:lvl1pPr marL="268288" indent="-2682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marL="0" indent="0" eaLnBrk="1" hangingPunct="1">
              <a:spcBef>
                <a:spcPct val="50000"/>
              </a:spcBef>
              <a:defRPr/>
            </a:pPr>
            <a:r>
              <a:rPr lang="en-US" dirty="0"/>
              <a:t>System Testing:</a:t>
            </a:r>
          </a:p>
          <a:p>
            <a:pPr eaLnBrk="1" hangingPunct="1">
              <a:spcBef>
                <a:spcPct val="50000"/>
              </a:spcBef>
              <a:buFont typeface="Wingdings" pitchFamily="2" charset="2"/>
              <a:buChar char="§"/>
              <a:defRPr/>
            </a:pPr>
            <a:r>
              <a:rPr lang="en-US" dirty="0"/>
              <a:t>Refers to testing the AUT as a complete system rather than individual units or integrated modules. </a:t>
            </a:r>
          </a:p>
          <a:p>
            <a:pPr eaLnBrk="1" hangingPunct="1">
              <a:spcBef>
                <a:spcPct val="50000"/>
              </a:spcBef>
              <a:buFont typeface="Wingdings" pitchFamily="2" charset="2"/>
              <a:buChar char="§"/>
              <a:defRPr/>
            </a:pPr>
            <a:r>
              <a:rPr lang="en-US" dirty="0"/>
              <a:t>Tests the AUT against the functional, non-functional, and technical requirements of the system. </a:t>
            </a:r>
          </a:p>
        </p:txBody>
      </p:sp>
      <p:sp>
        <p:nvSpPr>
          <p:cNvPr id="12" name="Text Box 13"/>
          <p:cNvSpPr txBox="1">
            <a:spLocks noChangeArrowheads="1"/>
          </p:cNvSpPr>
          <p:nvPr/>
        </p:nvSpPr>
        <p:spPr bwMode="auto">
          <a:xfrm>
            <a:off x="457200" y="4064000"/>
            <a:ext cx="82296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a:t>Various functional and non-functional testing techniques, such as performance testing, load testing, stress testing, usability testing, and compatibility testing, are used to perform system testing. </a:t>
            </a:r>
          </a:p>
        </p:txBody>
      </p:sp>
    </p:spTree>
    <p:extLst>
      <p:ext uri="{BB962C8B-B14F-4D97-AF65-F5344CB8AC3E}">
        <p14:creationId xmlns:p14="http://schemas.microsoft.com/office/powerpoint/2010/main" val="2010417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User Acceptance Testing</a:t>
            </a:r>
          </a:p>
        </p:txBody>
      </p:sp>
      <p:graphicFrame>
        <p:nvGraphicFramePr>
          <p:cNvPr id="10" name="Diagram 9"/>
          <p:cNvGraphicFramePr/>
          <p:nvPr/>
        </p:nvGraphicFramePr>
        <p:xfrm>
          <a:off x="762000" y="2971800"/>
          <a:ext cx="70866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 Box 52"/>
          <p:cNvSpPr txBox="1">
            <a:spLocks noChangeArrowheads="1"/>
          </p:cNvSpPr>
          <p:nvPr/>
        </p:nvSpPr>
        <p:spPr bwMode="auto">
          <a:xfrm>
            <a:off x="263525" y="1219200"/>
            <a:ext cx="8458200" cy="1754188"/>
          </a:xfrm>
          <a:prstGeom prst="rect">
            <a:avLst/>
          </a:prstGeom>
          <a:noFill/>
          <a:ln>
            <a:noFill/>
          </a:ln>
        </p:spPr>
        <p:txBody>
          <a:bodyPr>
            <a:spAutoFit/>
          </a:bodyPr>
          <a:lstStyle>
            <a:lvl1pPr marL="268288" indent="-2682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marL="0" indent="0" eaLnBrk="1" hangingPunct="1">
              <a:spcBef>
                <a:spcPct val="50000"/>
              </a:spcBef>
              <a:defRPr/>
            </a:pPr>
            <a:r>
              <a:rPr lang="en-US" dirty="0"/>
              <a:t>User Acceptance Testing:</a:t>
            </a:r>
          </a:p>
          <a:p>
            <a:pPr eaLnBrk="1" hangingPunct="1">
              <a:spcBef>
                <a:spcPct val="50000"/>
              </a:spcBef>
              <a:buFont typeface="Wingdings" pitchFamily="2" charset="2"/>
              <a:buChar char="§"/>
              <a:defRPr/>
            </a:pPr>
            <a:r>
              <a:rPr lang="en-US" dirty="0"/>
              <a:t>Refers to testing performed by end-users to determine if the AUT is acceptable to the client and meets all their requirements. </a:t>
            </a:r>
          </a:p>
          <a:p>
            <a:pPr eaLnBrk="1" hangingPunct="1">
              <a:spcBef>
                <a:spcPct val="50000"/>
              </a:spcBef>
              <a:buFont typeface="Wingdings" pitchFamily="2" charset="2"/>
              <a:buChar char="§"/>
              <a:defRPr/>
            </a:pPr>
            <a:r>
              <a:rPr lang="en-US" dirty="0"/>
              <a:t>Tests the application in the real world and test the usage of the application for the end-users. </a:t>
            </a:r>
          </a:p>
        </p:txBody>
      </p:sp>
    </p:spTree>
    <p:extLst>
      <p:ext uri="{BB962C8B-B14F-4D97-AF65-F5344CB8AC3E}">
        <p14:creationId xmlns:p14="http://schemas.microsoft.com/office/powerpoint/2010/main" val="207510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Release Testing</a:t>
            </a:r>
          </a:p>
        </p:txBody>
      </p:sp>
      <p:sp>
        <p:nvSpPr>
          <p:cNvPr id="10" name="Text Box 52"/>
          <p:cNvSpPr txBox="1">
            <a:spLocks noChangeArrowheads="1"/>
          </p:cNvSpPr>
          <p:nvPr/>
        </p:nvSpPr>
        <p:spPr bwMode="auto">
          <a:xfrm>
            <a:off x="228600" y="1371600"/>
            <a:ext cx="8458200" cy="1061829"/>
          </a:xfrm>
          <a:prstGeom prst="rect">
            <a:avLst/>
          </a:prstGeom>
          <a:noFill/>
          <a:ln>
            <a:noFill/>
          </a:ln>
        </p:spPr>
        <p:txBody>
          <a:bodyPr>
            <a:spAutoFit/>
          </a:bodyPr>
          <a:lstStyle>
            <a:lvl1pPr marL="268288" indent="-2682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buFont typeface="Wingdings" pitchFamily="2" charset="2"/>
              <a:buChar char="§"/>
              <a:defRPr/>
            </a:pPr>
            <a:r>
              <a:rPr lang="en-US" dirty="0"/>
              <a:t>Refers to testing the AUT after it has been accepted by the end-users.</a:t>
            </a:r>
          </a:p>
          <a:p>
            <a:pPr eaLnBrk="1" hangingPunct="1">
              <a:spcBef>
                <a:spcPct val="50000"/>
              </a:spcBef>
              <a:buFont typeface="Wingdings" pitchFamily="2" charset="2"/>
              <a:buChar char="§"/>
              <a:defRPr/>
            </a:pPr>
            <a:r>
              <a:rPr lang="en-US" dirty="0"/>
              <a:t>Aims to ensure the compatibility of the final AUT with the technical environment at the client’s site.</a:t>
            </a:r>
          </a:p>
        </p:txBody>
      </p:sp>
    </p:spTree>
    <p:extLst>
      <p:ext uri="{BB962C8B-B14F-4D97-AF65-F5344CB8AC3E}">
        <p14:creationId xmlns:p14="http://schemas.microsoft.com/office/powerpoint/2010/main" val="80332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p:tgtEl>
                                          <p:spTgt spid="10">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10">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p:tgtEl>
                                          <p:spTgt spid="10">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Regression Testing</a:t>
            </a:r>
          </a:p>
        </p:txBody>
      </p:sp>
      <p:sp>
        <p:nvSpPr>
          <p:cNvPr id="10" name="Text Box 52"/>
          <p:cNvSpPr txBox="1">
            <a:spLocks noChangeArrowheads="1"/>
          </p:cNvSpPr>
          <p:nvPr/>
        </p:nvSpPr>
        <p:spPr bwMode="auto">
          <a:xfrm>
            <a:off x="228600" y="1370013"/>
            <a:ext cx="8458200" cy="1338828"/>
          </a:xfrm>
          <a:prstGeom prst="rect">
            <a:avLst/>
          </a:prstGeom>
          <a:noFill/>
          <a:ln>
            <a:noFill/>
          </a:ln>
        </p:spPr>
        <p:txBody>
          <a:bodyPr>
            <a:spAutoFit/>
          </a:bodyPr>
          <a:lstStyle>
            <a:lvl1pPr marL="268288" indent="-2682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buFont typeface="Wingdings" pitchFamily="2" charset="2"/>
              <a:buChar char="§"/>
              <a:defRPr/>
            </a:pPr>
            <a:r>
              <a:rPr lang="en-US" dirty="0"/>
              <a:t>Refers to an umbrella activity that may be performed in some or all phases of the testing lifecycle. </a:t>
            </a:r>
          </a:p>
          <a:p>
            <a:pPr eaLnBrk="1" hangingPunct="1">
              <a:spcBef>
                <a:spcPct val="50000"/>
              </a:spcBef>
              <a:buFont typeface="Wingdings" pitchFamily="2" charset="2"/>
              <a:buChar char="§"/>
              <a:defRPr/>
            </a:pPr>
            <a:r>
              <a:rPr lang="en-US" dirty="0"/>
              <a:t>Aims to test an AUT rigorously at each phase and ensure its quality and correctness. </a:t>
            </a:r>
          </a:p>
        </p:txBody>
      </p:sp>
    </p:spTree>
    <p:extLst>
      <p:ext uri="{BB962C8B-B14F-4D97-AF65-F5344CB8AC3E}">
        <p14:creationId xmlns:p14="http://schemas.microsoft.com/office/powerpoint/2010/main" val="1464583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p:tgtEl>
                                          <p:spTgt spid="10">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10">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p:tgtEl>
                                          <p:spTgt spid="10">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Testing Strategies</a:t>
            </a:r>
          </a:p>
        </p:txBody>
      </p:sp>
      <p:sp>
        <p:nvSpPr>
          <p:cNvPr id="10" name="Text Box 52"/>
          <p:cNvSpPr txBox="1">
            <a:spLocks noChangeArrowheads="1"/>
          </p:cNvSpPr>
          <p:nvPr/>
        </p:nvSpPr>
        <p:spPr bwMode="auto">
          <a:xfrm>
            <a:off x="304800" y="1439863"/>
            <a:ext cx="8458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a:t>Some of the main categories of testing strategies include:</a:t>
            </a:r>
          </a:p>
        </p:txBody>
      </p:sp>
      <p:graphicFrame>
        <p:nvGraphicFramePr>
          <p:cNvPr id="11" name="Diagram 10"/>
          <p:cNvGraphicFramePr/>
          <p:nvPr/>
        </p:nvGraphicFramePr>
        <p:xfrm>
          <a:off x="1905000" y="2463800"/>
          <a:ext cx="5638800" cy="309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26977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ppt_y</p:attrName>
                                        </p:attrNameLst>
                                      </p:cBhvr>
                                      <p:tavLst>
                                        <p:tav tm="0">
                                          <p:val>
                                            <p:strVal val="#ppt_y+#ppt_h*1.125000"/>
                                          </p:val>
                                        </p:tav>
                                        <p:tav tm="100000">
                                          <p:val>
                                            <p:strVal val="#ppt_y"/>
                                          </p:val>
                                        </p:tav>
                                      </p:tavLst>
                                    </p:anim>
                                    <p:animEffect transition="in" filter="wipe(up)">
                                      <p:cBhvr>
                                        <p:cTn id="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85875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err="1"/>
              <a:t>Whitebox</a:t>
            </a:r>
            <a:r>
              <a:rPr lang="en-US" dirty="0"/>
              <a:t> and </a:t>
            </a:r>
            <a:r>
              <a:rPr lang="en-US" dirty="0" err="1"/>
              <a:t>Blackbox</a:t>
            </a:r>
            <a:r>
              <a:rPr lang="en-US" dirty="0"/>
              <a:t> Testing</a:t>
            </a:r>
          </a:p>
        </p:txBody>
      </p:sp>
      <p:sp>
        <p:nvSpPr>
          <p:cNvPr id="12" name="Text Box 52"/>
          <p:cNvSpPr txBox="1">
            <a:spLocks noChangeArrowheads="1"/>
          </p:cNvSpPr>
          <p:nvPr/>
        </p:nvSpPr>
        <p:spPr bwMode="auto">
          <a:xfrm>
            <a:off x="304800" y="908720"/>
            <a:ext cx="8458200" cy="5064093"/>
          </a:xfrm>
          <a:prstGeom prst="rect">
            <a:avLst/>
          </a:prstGeom>
          <a:noFill/>
          <a:ln>
            <a:noFill/>
          </a:ln>
        </p:spPr>
        <p:txBody>
          <a:bodyPr>
            <a:spAutoFit/>
          </a:bodyPr>
          <a:lstStyle>
            <a:lvl1pPr marL="268288" indent="-2682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marL="0" indent="0" eaLnBrk="1" hangingPunct="1">
              <a:spcBef>
                <a:spcPct val="50000"/>
              </a:spcBef>
              <a:defRPr/>
            </a:pPr>
            <a:r>
              <a:rPr lang="en-US" dirty="0"/>
              <a:t>Whitebox testing refers to testing the internal code and structure of an AUT. </a:t>
            </a:r>
          </a:p>
          <a:p>
            <a:pPr marL="0" indent="0" eaLnBrk="1" hangingPunct="1">
              <a:spcBef>
                <a:spcPct val="50000"/>
              </a:spcBef>
              <a:defRPr/>
            </a:pPr>
            <a:r>
              <a:rPr lang="en-US" dirty="0"/>
              <a:t>It aims to identify the following types of bugs:</a:t>
            </a:r>
          </a:p>
          <a:p>
            <a:pPr eaLnBrk="1" hangingPunct="1">
              <a:spcBef>
                <a:spcPct val="50000"/>
              </a:spcBef>
              <a:buFont typeface="Wingdings" pitchFamily="2" charset="2"/>
              <a:buChar char="§"/>
              <a:defRPr/>
            </a:pPr>
            <a:r>
              <a:rPr lang="en-US" dirty="0"/>
              <a:t>Logic errors in code</a:t>
            </a:r>
          </a:p>
          <a:p>
            <a:pPr eaLnBrk="1" hangingPunct="1">
              <a:spcBef>
                <a:spcPct val="50000"/>
              </a:spcBef>
              <a:buFont typeface="Wingdings" pitchFamily="2" charset="2"/>
              <a:buChar char="§"/>
              <a:defRPr/>
            </a:pPr>
            <a:r>
              <a:rPr lang="en-US" dirty="0"/>
              <a:t>Lack of mapping between the code and the design</a:t>
            </a:r>
          </a:p>
          <a:p>
            <a:pPr eaLnBrk="1" hangingPunct="1">
              <a:spcBef>
                <a:spcPct val="50000"/>
              </a:spcBef>
              <a:buFont typeface="Wingdings" pitchFamily="2" charset="2"/>
              <a:buChar char="§"/>
              <a:defRPr/>
            </a:pPr>
            <a:r>
              <a:rPr lang="en-US" dirty="0"/>
              <a:t>Security vulnerabilities in the code</a:t>
            </a:r>
          </a:p>
          <a:p>
            <a:pPr eaLnBrk="1" hangingPunct="1">
              <a:spcBef>
                <a:spcPct val="50000"/>
              </a:spcBef>
              <a:buFont typeface="Wingdings" pitchFamily="2" charset="2"/>
              <a:buChar char="§"/>
              <a:defRPr/>
            </a:pPr>
            <a:r>
              <a:rPr lang="en-US" dirty="0"/>
              <a:t>Badly designed code</a:t>
            </a:r>
          </a:p>
          <a:p>
            <a:pPr eaLnBrk="1" hangingPunct="1">
              <a:spcBef>
                <a:spcPct val="50000"/>
              </a:spcBef>
              <a:buFont typeface="Wingdings" pitchFamily="2" charset="2"/>
              <a:buChar char="§"/>
              <a:defRPr/>
            </a:pPr>
            <a:r>
              <a:rPr lang="en-US" dirty="0"/>
              <a:t>Malfunctioning of loops and conditional constructs, within and around their boundary values</a:t>
            </a:r>
          </a:p>
          <a:p>
            <a:pPr eaLnBrk="1" hangingPunct="1">
              <a:spcBef>
                <a:spcPct val="50000"/>
              </a:spcBef>
              <a:buFont typeface="Wingdings" pitchFamily="2" charset="2"/>
              <a:buChar char="§"/>
              <a:defRPr/>
            </a:pPr>
            <a:r>
              <a:rPr lang="en-US" dirty="0"/>
              <a:t>Sanctity of data structures</a:t>
            </a:r>
          </a:p>
          <a:p>
            <a:pPr marL="0" indent="0" eaLnBrk="1" hangingPunct="1">
              <a:spcBef>
                <a:spcPct val="50000"/>
              </a:spcBef>
              <a:defRPr/>
            </a:pPr>
            <a:r>
              <a:rPr lang="en-US" dirty="0" err="1"/>
              <a:t>Blackbox</a:t>
            </a:r>
            <a:r>
              <a:rPr lang="en-US" dirty="0"/>
              <a:t> testing tests the outputs generated in response to specific inputs or events. </a:t>
            </a:r>
          </a:p>
          <a:p>
            <a:pPr marL="0" indent="0" eaLnBrk="1" hangingPunct="1">
              <a:spcBef>
                <a:spcPct val="50000"/>
              </a:spcBef>
              <a:defRPr/>
            </a:pPr>
            <a:r>
              <a:rPr lang="en-US" dirty="0"/>
              <a:t>It aims to uncover the following types of bugs:</a:t>
            </a:r>
          </a:p>
          <a:p>
            <a:pPr eaLnBrk="1" hangingPunct="1">
              <a:spcBef>
                <a:spcPct val="50000"/>
              </a:spcBef>
              <a:buFont typeface="Wingdings" pitchFamily="2" charset="2"/>
              <a:buChar char="§"/>
              <a:defRPr/>
            </a:pPr>
            <a:r>
              <a:rPr lang="en-US" dirty="0"/>
              <a:t>Lack of mapping between functionality and requirements specification</a:t>
            </a:r>
          </a:p>
          <a:p>
            <a:pPr eaLnBrk="1" hangingPunct="1">
              <a:spcBef>
                <a:spcPct val="50000"/>
              </a:spcBef>
              <a:buFont typeface="Wingdings" pitchFamily="2" charset="2"/>
              <a:buChar char="§"/>
              <a:defRPr/>
            </a:pPr>
            <a:r>
              <a:rPr lang="en-US" dirty="0"/>
              <a:t>Incorrect implementation of functionality</a:t>
            </a:r>
          </a:p>
          <a:p>
            <a:pPr eaLnBrk="1" hangingPunct="1">
              <a:spcBef>
                <a:spcPct val="50000"/>
              </a:spcBef>
              <a:buFont typeface="Wingdings" pitchFamily="2" charset="2"/>
              <a:buChar char="§"/>
              <a:defRPr/>
            </a:pPr>
            <a:r>
              <a:rPr lang="en-US" dirty="0"/>
              <a:t>Non-functional errors</a:t>
            </a:r>
          </a:p>
          <a:p>
            <a:pPr eaLnBrk="1" hangingPunct="1">
              <a:spcBef>
                <a:spcPct val="50000"/>
              </a:spcBef>
              <a:buFont typeface="Wingdings" pitchFamily="2" charset="2"/>
              <a:buChar char="§"/>
              <a:defRPr/>
            </a:pPr>
            <a:endParaRPr lang="en-US" dirty="0"/>
          </a:p>
          <a:p>
            <a:pPr eaLnBrk="1" hangingPunct="1">
              <a:spcBef>
                <a:spcPct val="50000"/>
              </a:spcBef>
              <a:buFont typeface="Wingdings" pitchFamily="2" charset="2"/>
              <a:buChar char="§"/>
              <a:defRPr/>
            </a:pPr>
            <a:endParaRPr lang="en-US" dirty="0"/>
          </a:p>
        </p:txBody>
      </p:sp>
    </p:spTree>
    <p:extLst>
      <p:ext uri="{BB962C8B-B14F-4D97-AF65-F5344CB8AC3E}">
        <p14:creationId xmlns:p14="http://schemas.microsoft.com/office/powerpoint/2010/main" val="844651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anim calcmode="lin" valueType="num">
                                      <p:cBhvr additive="base">
                                        <p:cTn id="7" dur="500"/>
                                        <p:tgtEl>
                                          <p:spTgt spid="12">
                                            <p:txEl>
                                              <p:pRg st="2" end="2"/>
                                            </p:txEl>
                                          </p:spTgt>
                                        </p:tgtEl>
                                        <p:attrNameLst>
                                          <p:attrName>ppt_y</p:attrName>
                                        </p:attrNameLst>
                                      </p:cBhvr>
                                      <p:tavLst>
                                        <p:tav tm="0">
                                          <p:val>
                                            <p:strVal val="#ppt_y+#ppt_h*1.125000"/>
                                          </p:val>
                                        </p:tav>
                                        <p:tav tm="100000">
                                          <p:val>
                                            <p:strVal val="#ppt_y"/>
                                          </p:val>
                                        </p:tav>
                                      </p:tavLst>
                                    </p:anim>
                                    <p:animEffect transition="in" filter="wipe(up)">
                                      <p:cBhvr>
                                        <p:cTn id="8" dur="500"/>
                                        <p:tgtEl>
                                          <p:spTgt spid="12">
                                            <p:txEl>
                                              <p:pRg st="2" end="2"/>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anim calcmode="lin" valueType="num">
                                      <p:cBhvr additive="base">
                                        <p:cTn id="13" dur="500"/>
                                        <p:tgtEl>
                                          <p:spTgt spid="12">
                                            <p:txEl>
                                              <p:pRg st="3" end="3"/>
                                            </p:txEl>
                                          </p:spTgt>
                                        </p:tgtEl>
                                        <p:attrNameLst>
                                          <p:attrName>ppt_y</p:attrName>
                                        </p:attrNameLst>
                                      </p:cBhvr>
                                      <p:tavLst>
                                        <p:tav tm="0">
                                          <p:val>
                                            <p:strVal val="#ppt_y+#ppt_h*1.125000"/>
                                          </p:val>
                                        </p:tav>
                                        <p:tav tm="100000">
                                          <p:val>
                                            <p:strVal val="#ppt_y"/>
                                          </p:val>
                                        </p:tav>
                                      </p:tavLst>
                                    </p:anim>
                                    <p:animEffect transition="in" filter="wipe(up)">
                                      <p:cBhvr>
                                        <p:cTn id="14" dur="500"/>
                                        <p:tgtEl>
                                          <p:spTgt spid="12">
                                            <p:txEl>
                                              <p:pRg st="3" end="3"/>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 calcmode="lin" valueType="num">
                                      <p:cBhvr additive="base">
                                        <p:cTn id="19" dur="500"/>
                                        <p:tgtEl>
                                          <p:spTgt spid="12">
                                            <p:txEl>
                                              <p:pRg st="4" end="4"/>
                                            </p:txEl>
                                          </p:spTgt>
                                        </p:tgtEl>
                                        <p:attrNameLst>
                                          <p:attrName>ppt_y</p:attrName>
                                        </p:attrNameLst>
                                      </p:cBhvr>
                                      <p:tavLst>
                                        <p:tav tm="0">
                                          <p:val>
                                            <p:strVal val="#ppt_y+#ppt_h*1.125000"/>
                                          </p:val>
                                        </p:tav>
                                        <p:tav tm="100000">
                                          <p:val>
                                            <p:strVal val="#ppt_y"/>
                                          </p:val>
                                        </p:tav>
                                      </p:tavLst>
                                    </p:anim>
                                    <p:animEffect transition="in" filter="wipe(up)">
                                      <p:cBhvr>
                                        <p:cTn id="20" dur="500"/>
                                        <p:tgtEl>
                                          <p:spTgt spid="12">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anim calcmode="lin" valueType="num">
                                      <p:cBhvr additive="base">
                                        <p:cTn id="25" dur="500"/>
                                        <p:tgtEl>
                                          <p:spTgt spid="12">
                                            <p:txEl>
                                              <p:pRg st="5" end="5"/>
                                            </p:txEl>
                                          </p:spTgt>
                                        </p:tgtEl>
                                        <p:attrNameLst>
                                          <p:attrName>ppt_y</p:attrName>
                                        </p:attrNameLst>
                                      </p:cBhvr>
                                      <p:tavLst>
                                        <p:tav tm="0">
                                          <p:val>
                                            <p:strVal val="#ppt_y+#ppt_h*1.125000"/>
                                          </p:val>
                                        </p:tav>
                                        <p:tav tm="100000">
                                          <p:val>
                                            <p:strVal val="#ppt_y"/>
                                          </p:val>
                                        </p:tav>
                                      </p:tavLst>
                                    </p:anim>
                                    <p:animEffect transition="in" filter="wipe(up)">
                                      <p:cBhvr>
                                        <p:cTn id="26" dur="500"/>
                                        <p:tgtEl>
                                          <p:spTgt spid="12">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anim calcmode="lin" valueType="num">
                                      <p:cBhvr additive="base">
                                        <p:cTn id="31" dur="500"/>
                                        <p:tgtEl>
                                          <p:spTgt spid="12">
                                            <p:txEl>
                                              <p:pRg st="6" end="6"/>
                                            </p:txEl>
                                          </p:spTgt>
                                        </p:tgtEl>
                                        <p:attrNameLst>
                                          <p:attrName>ppt_y</p:attrName>
                                        </p:attrNameLst>
                                      </p:cBhvr>
                                      <p:tavLst>
                                        <p:tav tm="0">
                                          <p:val>
                                            <p:strVal val="#ppt_y+#ppt_h*1.125000"/>
                                          </p:val>
                                        </p:tav>
                                        <p:tav tm="100000">
                                          <p:val>
                                            <p:strVal val="#ppt_y"/>
                                          </p:val>
                                        </p:tav>
                                      </p:tavLst>
                                    </p:anim>
                                    <p:animEffect transition="in" filter="wipe(up)">
                                      <p:cBhvr>
                                        <p:cTn id="32" dur="500"/>
                                        <p:tgtEl>
                                          <p:spTgt spid="1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12">
                                            <p:txEl>
                                              <p:pRg st="7" end="7"/>
                                            </p:txEl>
                                          </p:spTgt>
                                        </p:tgtEl>
                                        <p:attrNameLst>
                                          <p:attrName>style.visibility</p:attrName>
                                        </p:attrNameLst>
                                      </p:cBhvr>
                                      <p:to>
                                        <p:strVal val="visible"/>
                                      </p:to>
                                    </p:set>
                                    <p:anim calcmode="lin" valueType="num">
                                      <p:cBhvr additive="base">
                                        <p:cTn id="37" dur="500"/>
                                        <p:tgtEl>
                                          <p:spTgt spid="12">
                                            <p:txEl>
                                              <p:pRg st="7" end="7"/>
                                            </p:txEl>
                                          </p:spTgt>
                                        </p:tgtEl>
                                        <p:attrNameLst>
                                          <p:attrName>ppt_y</p:attrName>
                                        </p:attrNameLst>
                                      </p:cBhvr>
                                      <p:tavLst>
                                        <p:tav tm="0">
                                          <p:val>
                                            <p:strVal val="#ppt_y+#ppt_h*1.125000"/>
                                          </p:val>
                                        </p:tav>
                                        <p:tav tm="100000">
                                          <p:val>
                                            <p:strVal val="#ppt_y"/>
                                          </p:val>
                                        </p:tav>
                                      </p:tavLst>
                                    </p:anim>
                                    <p:animEffect transition="in" filter="wipe(up)">
                                      <p:cBhvr>
                                        <p:cTn id="38" dur="500"/>
                                        <p:tgtEl>
                                          <p:spTgt spid="12">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nodeType="clickEffect">
                                  <p:stCondLst>
                                    <p:cond delay="0"/>
                                  </p:stCondLst>
                                  <p:childTnLst>
                                    <p:set>
                                      <p:cBhvr>
                                        <p:cTn id="42" dur="1" fill="hold">
                                          <p:stCondLst>
                                            <p:cond delay="0"/>
                                          </p:stCondLst>
                                        </p:cTn>
                                        <p:tgtEl>
                                          <p:spTgt spid="12">
                                            <p:txEl>
                                              <p:pRg st="10" end="10"/>
                                            </p:txEl>
                                          </p:spTgt>
                                        </p:tgtEl>
                                        <p:attrNameLst>
                                          <p:attrName>style.visibility</p:attrName>
                                        </p:attrNameLst>
                                      </p:cBhvr>
                                      <p:to>
                                        <p:strVal val="visible"/>
                                      </p:to>
                                    </p:set>
                                    <p:anim calcmode="lin" valueType="num">
                                      <p:cBhvr additive="base">
                                        <p:cTn id="43" dur="500"/>
                                        <p:tgtEl>
                                          <p:spTgt spid="12">
                                            <p:txEl>
                                              <p:pRg st="10" end="10"/>
                                            </p:txEl>
                                          </p:spTgt>
                                        </p:tgtEl>
                                        <p:attrNameLst>
                                          <p:attrName>ppt_y</p:attrName>
                                        </p:attrNameLst>
                                      </p:cBhvr>
                                      <p:tavLst>
                                        <p:tav tm="0">
                                          <p:val>
                                            <p:strVal val="#ppt_y+#ppt_h*1.125000"/>
                                          </p:val>
                                        </p:tav>
                                        <p:tav tm="100000">
                                          <p:val>
                                            <p:strVal val="#ppt_y"/>
                                          </p:val>
                                        </p:tav>
                                      </p:tavLst>
                                    </p:anim>
                                    <p:animEffect transition="in" filter="wipe(up)">
                                      <p:cBhvr>
                                        <p:cTn id="44" dur="500"/>
                                        <p:tgtEl>
                                          <p:spTgt spid="12">
                                            <p:txEl>
                                              <p:pRg st="10" end="1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nodeType="clickEffect">
                                  <p:stCondLst>
                                    <p:cond delay="0"/>
                                  </p:stCondLst>
                                  <p:childTnLst>
                                    <p:set>
                                      <p:cBhvr>
                                        <p:cTn id="48" dur="1" fill="hold">
                                          <p:stCondLst>
                                            <p:cond delay="0"/>
                                          </p:stCondLst>
                                        </p:cTn>
                                        <p:tgtEl>
                                          <p:spTgt spid="12">
                                            <p:txEl>
                                              <p:pRg st="11" end="11"/>
                                            </p:txEl>
                                          </p:spTgt>
                                        </p:tgtEl>
                                        <p:attrNameLst>
                                          <p:attrName>style.visibility</p:attrName>
                                        </p:attrNameLst>
                                      </p:cBhvr>
                                      <p:to>
                                        <p:strVal val="visible"/>
                                      </p:to>
                                    </p:set>
                                    <p:anim calcmode="lin" valueType="num">
                                      <p:cBhvr additive="base">
                                        <p:cTn id="49" dur="500"/>
                                        <p:tgtEl>
                                          <p:spTgt spid="12">
                                            <p:txEl>
                                              <p:pRg st="11" end="11"/>
                                            </p:txEl>
                                          </p:spTgt>
                                        </p:tgtEl>
                                        <p:attrNameLst>
                                          <p:attrName>ppt_y</p:attrName>
                                        </p:attrNameLst>
                                      </p:cBhvr>
                                      <p:tavLst>
                                        <p:tav tm="0">
                                          <p:val>
                                            <p:strVal val="#ppt_y+#ppt_h*1.125000"/>
                                          </p:val>
                                        </p:tav>
                                        <p:tav tm="100000">
                                          <p:val>
                                            <p:strVal val="#ppt_y"/>
                                          </p:val>
                                        </p:tav>
                                      </p:tavLst>
                                    </p:anim>
                                    <p:animEffect transition="in" filter="wipe(up)">
                                      <p:cBhvr>
                                        <p:cTn id="50" dur="500"/>
                                        <p:tgtEl>
                                          <p:spTgt spid="12">
                                            <p:txEl>
                                              <p:pRg st="11" end="1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nodeType="clickEffect">
                                  <p:stCondLst>
                                    <p:cond delay="0"/>
                                  </p:stCondLst>
                                  <p:childTnLst>
                                    <p:set>
                                      <p:cBhvr>
                                        <p:cTn id="54" dur="1" fill="hold">
                                          <p:stCondLst>
                                            <p:cond delay="0"/>
                                          </p:stCondLst>
                                        </p:cTn>
                                        <p:tgtEl>
                                          <p:spTgt spid="12">
                                            <p:txEl>
                                              <p:pRg st="12" end="12"/>
                                            </p:txEl>
                                          </p:spTgt>
                                        </p:tgtEl>
                                        <p:attrNameLst>
                                          <p:attrName>style.visibility</p:attrName>
                                        </p:attrNameLst>
                                      </p:cBhvr>
                                      <p:to>
                                        <p:strVal val="visible"/>
                                      </p:to>
                                    </p:set>
                                    <p:anim calcmode="lin" valueType="num">
                                      <p:cBhvr additive="base">
                                        <p:cTn id="55" dur="500"/>
                                        <p:tgtEl>
                                          <p:spTgt spid="12">
                                            <p:txEl>
                                              <p:pRg st="12" end="12"/>
                                            </p:txEl>
                                          </p:spTgt>
                                        </p:tgtEl>
                                        <p:attrNameLst>
                                          <p:attrName>ppt_y</p:attrName>
                                        </p:attrNameLst>
                                      </p:cBhvr>
                                      <p:tavLst>
                                        <p:tav tm="0">
                                          <p:val>
                                            <p:strVal val="#ppt_y+#ppt_h*1.125000"/>
                                          </p:val>
                                        </p:tav>
                                        <p:tav tm="100000">
                                          <p:val>
                                            <p:strVal val="#ppt_y"/>
                                          </p:val>
                                        </p:tav>
                                      </p:tavLst>
                                    </p:anim>
                                    <p:animEffect transition="in" filter="wipe(up)">
                                      <p:cBhvr>
                                        <p:cTn id="56" dur="500"/>
                                        <p:tgtEl>
                                          <p:spTgt spid="1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nvGraphicFramePr>
        <p:xfrm>
          <a:off x="396180" y="725054"/>
          <a:ext cx="8424292" cy="5368242"/>
        </p:xfrm>
        <a:graphic>
          <a:graphicData uri="http://schemas.openxmlformats.org/drawingml/2006/table">
            <a:tbl>
              <a:tblPr/>
              <a:tblGrid>
                <a:gridCol w="4212146">
                  <a:extLst>
                    <a:ext uri="{9D8B030D-6E8A-4147-A177-3AD203B41FA5}">
                      <a16:colId xmlns:a16="http://schemas.microsoft.com/office/drawing/2014/main" val="20000"/>
                    </a:ext>
                  </a:extLst>
                </a:gridCol>
                <a:gridCol w="4212146">
                  <a:extLst>
                    <a:ext uri="{9D8B030D-6E8A-4147-A177-3AD203B41FA5}">
                      <a16:colId xmlns:a16="http://schemas.microsoft.com/office/drawing/2014/main" val="20001"/>
                    </a:ext>
                  </a:extLst>
                </a:gridCol>
              </a:tblGrid>
              <a:tr h="575464">
                <a:tc>
                  <a:txBody>
                    <a:bodyPr/>
                    <a:lstStyle>
                      <a:lvl1pPr eaLnBrk="0" hangingPunct="0">
                        <a:spcBef>
                          <a:spcPct val="20000"/>
                        </a:spcBef>
                        <a:defRPr sz="2000" b="1">
                          <a:solidFill>
                            <a:schemeClr val="tx1"/>
                          </a:solidFill>
                          <a:latin typeface="Arial" charset="0"/>
                        </a:defRPr>
                      </a:lvl1pPr>
                      <a:lvl2pPr marL="742950" indent="-285750" eaLnBrk="0" hangingPunct="0">
                        <a:spcBef>
                          <a:spcPct val="20000"/>
                        </a:spcBef>
                        <a:defRPr>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err="1">
                          <a:ln>
                            <a:noFill/>
                          </a:ln>
                          <a:solidFill>
                            <a:schemeClr val="tx1"/>
                          </a:solidFill>
                          <a:effectLst/>
                          <a:latin typeface="Arial" charset="0"/>
                        </a:rPr>
                        <a:t>Whitebox</a:t>
                      </a:r>
                      <a:r>
                        <a:rPr kumimoji="0" lang="en-US" altLang="en-US" sz="1800" b="1" i="0" u="none" strike="noStrike" cap="none" normalizeH="0" baseline="0" dirty="0">
                          <a:ln>
                            <a:noFill/>
                          </a:ln>
                          <a:solidFill>
                            <a:schemeClr val="tx1"/>
                          </a:solidFill>
                          <a:effectLst/>
                          <a:latin typeface="Arial" charset="0"/>
                        </a:rPr>
                        <a:t> Testing</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eaLnBrk="0" hangingPunct="0">
                        <a:spcBef>
                          <a:spcPct val="20000"/>
                        </a:spcBef>
                        <a:defRPr sz="2000" b="1">
                          <a:solidFill>
                            <a:schemeClr val="tx1"/>
                          </a:solidFill>
                          <a:latin typeface="Arial" charset="0"/>
                        </a:defRPr>
                      </a:lvl1pPr>
                      <a:lvl2pPr marL="742950" indent="-285750" eaLnBrk="0" hangingPunct="0">
                        <a:spcBef>
                          <a:spcPct val="20000"/>
                        </a:spcBef>
                        <a:defRPr>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Arial" charset="0"/>
                        </a:rPr>
                        <a:t>Blackbox Testing</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0"/>
                  </a:ext>
                </a:extLst>
              </a:tr>
              <a:tr h="1306129">
                <a:tc>
                  <a:txBody>
                    <a:bodyPr/>
                    <a:lstStyle>
                      <a:lvl1pPr eaLnBrk="0" hangingPunct="0">
                        <a:spcBef>
                          <a:spcPct val="20000"/>
                        </a:spcBef>
                        <a:defRPr sz="2000" b="1">
                          <a:solidFill>
                            <a:schemeClr val="tx1"/>
                          </a:solidFill>
                          <a:latin typeface="Arial" charset="0"/>
                        </a:defRPr>
                      </a:lvl1pPr>
                      <a:lvl2pPr marL="742950" indent="-285750" eaLnBrk="0" hangingPunct="0">
                        <a:spcBef>
                          <a:spcPct val="20000"/>
                        </a:spcBef>
                        <a:defRPr>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charset="0"/>
                        </a:rPr>
                        <a:t>The internal structure and implementation of the AUT is transparent to the person using this strategy.</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eaLnBrk="0" hangingPunct="0">
                        <a:spcBef>
                          <a:spcPct val="20000"/>
                        </a:spcBef>
                        <a:defRPr sz="2000" b="1">
                          <a:solidFill>
                            <a:schemeClr val="tx1"/>
                          </a:solidFill>
                          <a:latin typeface="Arial" charset="0"/>
                        </a:defRPr>
                      </a:lvl1pPr>
                      <a:lvl2pPr marL="742950" indent="-285750" eaLnBrk="0" hangingPunct="0">
                        <a:spcBef>
                          <a:spcPct val="20000"/>
                        </a:spcBef>
                        <a:defRPr>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charset="0"/>
                        </a:rPr>
                        <a:t>The internal structure and implementation of the AUT is opaque to the person using this strategy.</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1"/>
                  </a:ext>
                </a:extLst>
              </a:tr>
              <a:tr h="703130">
                <a:tc>
                  <a:txBody>
                    <a:bodyPr/>
                    <a:lstStyle>
                      <a:lvl1pPr eaLnBrk="0" hangingPunct="0">
                        <a:spcBef>
                          <a:spcPct val="20000"/>
                        </a:spcBef>
                        <a:defRPr sz="2000" b="1">
                          <a:solidFill>
                            <a:schemeClr val="tx1"/>
                          </a:solidFill>
                          <a:latin typeface="Arial" charset="0"/>
                        </a:defRPr>
                      </a:lvl1pPr>
                      <a:lvl2pPr marL="742950" indent="-285750" eaLnBrk="0" hangingPunct="0">
                        <a:spcBef>
                          <a:spcPct val="20000"/>
                        </a:spcBef>
                        <a:defRPr>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charset="0"/>
                        </a:rPr>
                        <a:t>Used in the unit and integration testing phases.</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eaLnBrk="0" hangingPunct="0">
                        <a:spcBef>
                          <a:spcPct val="20000"/>
                        </a:spcBef>
                        <a:defRPr sz="2000" b="1">
                          <a:solidFill>
                            <a:schemeClr val="tx1"/>
                          </a:solidFill>
                          <a:latin typeface="Arial" charset="0"/>
                        </a:defRPr>
                      </a:lvl1pPr>
                      <a:lvl2pPr marL="742950" indent="-285750" eaLnBrk="0" hangingPunct="0">
                        <a:spcBef>
                          <a:spcPct val="20000"/>
                        </a:spcBef>
                        <a:defRPr>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charset="0"/>
                        </a:rPr>
                        <a:t>Used in the system, AUT, and release testing stages.</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2"/>
                  </a:ext>
                </a:extLst>
              </a:tr>
              <a:tr h="774260">
                <a:tc>
                  <a:txBody>
                    <a:bodyPr/>
                    <a:lstStyle>
                      <a:lvl1pPr eaLnBrk="0" hangingPunct="0">
                        <a:spcBef>
                          <a:spcPct val="20000"/>
                        </a:spcBef>
                        <a:defRPr sz="2000" b="1">
                          <a:solidFill>
                            <a:schemeClr val="tx1"/>
                          </a:solidFill>
                          <a:latin typeface="Arial" charset="0"/>
                        </a:defRPr>
                      </a:lvl1pPr>
                      <a:lvl2pPr marL="742950" indent="-285750" eaLnBrk="0" hangingPunct="0">
                        <a:spcBef>
                          <a:spcPct val="20000"/>
                        </a:spcBef>
                        <a:defRPr>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charset="0"/>
                        </a:rPr>
                        <a:t>Used by developers and requires programming knowledge. </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eaLnBrk="0" hangingPunct="0">
                        <a:spcBef>
                          <a:spcPct val="20000"/>
                        </a:spcBef>
                        <a:defRPr sz="2000" b="1">
                          <a:solidFill>
                            <a:schemeClr val="tx1"/>
                          </a:solidFill>
                          <a:latin typeface="Arial" charset="0"/>
                        </a:defRPr>
                      </a:lvl1pPr>
                      <a:lvl2pPr marL="742950" indent="-285750" eaLnBrk="0" hangingPunct="0">
                        <a:spcBef>
                          <a:spcPct val="20000"/>
                        </a:spcBef>
                        <a:defRPr>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charset="0"/>
                        </a:rPr>
                        <a:t>Used by testers and does not require programming knowledge.  </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3"/>
                  </a:ext>
                </a:extLst>
              </a:tr>
              <a:tr h="703130">
                <a:tc>
                  <a:txBody>
                    <a:bodyPr/>
                    <a:lstStyle>
                      <a:lvl1pPr eaLnBrk="0" hangingPunct="0">
                        <a:spcBef>
                          <a:spcPct val="20000"/>
                        </a:spcBef>
                        <a:defRPr sz="2000" b="1">
                          <a:solidFill>
                            <a:schemeClr val="tx1"/>
                          </a:solidFill>
                          <a:latin typeface="Arial" charset="0"/>
                        </a:defRPr>
                      </a:lvl1pPr>
                      <a:lvl2pPr marL="742950" indent="-285750" eaLnBrk="0" hangingPunct="0">
                        <a:spcBef>
                          <a:spcPct val="20000"/>
                        </a:spcBef>
                        <a:defRPr>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charset="0"/>
                        </a:rPr>
                        <a:t>Test cases are based on the design document.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eaLnBrk="0" hangingPunct="0">
                        <a:spcBef>
                          <a:spcPct val="20000"/>
                        </a:spcBef>
                        <a:defRPr sz="2000" b="1">
                          <a:solidFill>
                            <a:schemeClr val="tx1"/>
                          </a:solidFill>
                          <a:latin typeface="Arial" charset="0"/>
                        </a:defRPr>
                      </a:lvl1pPr>
                      <a:lvl2pPr marL="742950" indent="-285750" eaLnBrk="0" hangingPunct="0">
                        <a:spcBef>
                          <a:spcPct val="20000"/>
                        </a:spcBef>
                        <a:defRPr>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charset="0"/>
                        </a:rPr>
                        <a:t>Test cases are based on the requirements specification.</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4"/>
                  </a:ext>
                </a:extLst>
              </a:tr>
              <a:tr h="1306129">
                <a:tc>
                  <a:txBody>
                    <a:bodyPr/>
                    <a:lstStyle>
                      <a:lvl1pPr eaLnBrk="0" hangingPunct="0">
                        <a:spcBef>
                          <a:spcPct val="20000"/>
                        </a:spcBef>
                        <a:defRPr sz="2000" b="1">
                          <a:solidFill>
                            <a:schemeClr val="tx1"/>
                          </a:solidFill>
                          <a:latin typeface="Arial" charset="0"/>
                        </a:defRPr>
                      </a:lvl1pPr>
                      <a:lvl2pPr marL="742950" indent="-285750" eaLnBrk="0" hangingPunct="0">
                        <a:spcBef>
                          <a:spcPct val="20000"/>
                        </a:spcBef>
                        <a:defRPr>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charset="0"/>
                        </a:rPr>
                        <a:t>Tests from a development team’s point of view to ensure that they are creating the software system correctly.</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eaLnBrk="0" hangingPunct="0">
                        <a:spcBef>
                          <a:spcPct val="20000"/>
                        </a:spcBef>
                        <a:defRPr sz="2000" b="1">
                          <a:solidFill>
                            <a:schemeClr val="tx1"/>
                          </a:solidFill>
                          <a:latin typeface="Arial" charset="0"/>
                        </a:defRPr>
                      </a:lvl1pPr>
                      <a:lvl2pPr marL="742950" indent="-285750" eaLnBrk="0" hangingPunct="0">
                        <a:spcBef>
                          <a:spcPct val="20000"/>
                        </a:spcBef>
                        <a:defRPr>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charset="0"/>
                        </a:rPr>
                        <a:t>Tests from an end-user’s point of view to ensure that the development team is creating the software that the end-users want.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78707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Functional and Non-Functional Testing</a:t>
            </a:r>
          </a:p>
        </p:txBody>
      </p:sp>
      <p:sp>
        <p:nvSpPr>
          <p:cNvPr id="10" name="Text Box 52"/>
          <p:cNvSpPr txBox="1">
            <a:spLocks noChangeArrowheads="1"/>
          </p:cNvSpPr>
          <p:nvPr/>
        </p:nvSpPr>
        <p:spPr bwMode="auto">
          <a:xfrm>
            <a:off x="304800" y="1411288"/>
            <a:ext cx="8458200" cy="2170112"/>
          </a:xfrm>
          <a:prstGeom prst="rect">
            <a:avLst/>
          </a:prstGeom>
          <a:noFill/>
          <a:ln>
            <a:noFill/>
          </a:ln>
        </p:spPr>
        <p:txBody>
          <a:bodyPr>
            <a:spAutoFit/>
          </a:bodyPr>
          <a:lstStyle>
            <a:lvl1pPr marL="268288" indent="-2682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marL="0" indent="0" eaLnBrk="1" hangingPunct="1">
              <a:spcBef>
                <a:spcPct val="50000"/>
              </a:spcBef>
              <a:defRPr/>
            </a:pPr>
            <a:r>
              <a:rPr lang="en-US" dirty="0"/>
              <a:t>Functional and non-function testing are both blackbox testing strategies.</a:t>
            </a:r>
          </a:p>
          <a:p>
            <a:pPr eaLnBrk="1" hangingPunct="1">
              <a:spcBef>
                <a:spcPct val="50000"/>
              </a:spcBef>
              <a:buFont typeface="Wingdings" pitchFamily="2" charset="2"/>
              <a:buChar char="§"/>
              <a:defRPr/>
            </a:pPr>
            <a:r>
              <a:rPr lang="en-US" dirty="0"/>
              <a:t>Functional testing – Refers to testing the AUT against its functional or business requirements.</a:t>
            </a:r>
          </a:p>
          <a:p>
            <a:pPr eaLnBrk="1" hangingPunct="1">
              <a:spcBef>
                <a:spcPct val="50000"/>
              </a:spcBef>
              <a:buFont typeface="Wingdings" pitchFamily="2" charset="2"/>
              <a:buChar char="§"/>
              <a:defRPr/>
            </a:pPr>
            <a:r>
              <a:rPr lang="en-US" dirty="0"/>
              <a:t>Non-functional testing – Refers to testing the AUT against its non-functional requirements.</a:t>
            </a:r>
          </a:p>
          <a:p>
            <a:pPr eaLnBrk="1" hangingPunct="1">
              <a:spcBef>
                <a:spcPct val="50000"/>
              </a:spcBef>
              <a:buFont typeface="Wingdings" pitchFamily="2" charset="2"/>
              <a:buChar char="§"/>
              <a:defRPr/>
            </a:pPr>
            <a:endParaRPr lang="en-US" dirty="0"/>
          </a:p>
        </p:txBody>
      </p:sp>
    </p:spTree>
    <p:extLst>
      <p:ext uri="{BB962C8B-B14F-4D97-AF65-F5344CB8AC3E}">
        <p14:creationId xmlns:p14="http://schemas.microsoft.com/office/powerpoint/2010/main" val="1043821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Manual and </a:t>
            </a:r>
            <a:r>
              <a:rPr lang="en-US" dirty="0" err="1"/>
              <a:t>Anutomated</a:t>
            </a:r>
            <a:r>
              <a:rPr lang="en-US" dirty="0"/>
              <a:t> Testing</a:t>
            </a:r>
          </a:p>
        </p:txBody>
      </p:sp>
      <p:sp>
        <p:nvSpPr>
          <p:cNvPr id="10" name="Text Box 52"/>
          <p:cNvSpPr txBox="1">
            <a:spLocks noChangeArrowheads="1"/>
          </p:cNvSpPr>
          <p:nvPr/>
        </p:nvSpPr>
        <p:spPr bwMode="auto">
          <a:xfrm>
            <a:off x="304800" y="1052736"/>
            <a:ext cx="8458200" cy="5623917"/>
          </a:xfrm>
          <a:prstGeom prst="rect">
            <a:avLst/>
          </a:prstGeom>
          <a:noFill/>
          <a:ln>
            <a:noFill/>
          </a:ln>
        </p:spPr>
        <p:txBody>
          <a:bodyPr>
            <a:spAutoFit/>
          </a:bodyPr>
          <a:lstStyle>
            <a:lvl1pPr marL="268288" indent="-2682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marL="0" indent="0" eaLnBrk="1" hangingPunct="1">
              <a:spcBef>
                <a:spcPct val="50000"/>
              </a:spcBef>
              <a:defRPr/>
            </a:pPr>
            <a:r>
              <a:rPr lang="en-US" dirty="0"/>
              <a:t>Manual testing refers to writing test cases and running them manually on the AUT.</a:t>
            </a:r>
          </a:p>
          <a:p>
            <a:pPr marL="0" indent="0" eaLnBrk="1" hangingPunct="1">
              <a:spcBef>
                <a:spcPct val="50000"/>
              </a:spcBef>
              <a:defRPr/>
            </a:pPr>
            <a:r>
              <a:rPr lang="en-US" dirty="0"/>
              <a:t>Automated testing refers to using tools to script and execute test cases, and generate well-documented test results.</a:t>
            </a:r>
          </a:p>
          <a:p>
            <a:pPr marL="0" indent="0" eaLnBrk="1" hangingPunct="1">
              <a:spcBef>
                <a:spcPct val="50000"/>
              </a:spcBef>
              <a:defRPr/>
            </a:pPr>
            <a:r>
              <a:rPr lang="en-US" dirty="0"/>
              <a:t>Various types of testing tools are: </a:t>
            </a:r>
          </a:p>
          <a:p>
            <a:pPr eaLnBrk="1" hangingPunct="1">
              <a:spcBef>
                <a:spcPct val="50000"/>
              </a:spcBef>
              <a:buFont typeface="Wingdings" pitchFamily="2" charset="2"/>
              <a:buChar char="§"/>
              <a:defRPr/>
            </a:pPr>
            <a:r>
              <a:rPr lang="en-US" dirty="0"/>
              <a:t>Unit testing – Tools available for creating, executing, and managing unit test cases in specific languages. </a:t>
            </a:r>
          </a:p>
          <a:p>
            <a:pPr eaLnBrk="1" hangingPunct="1">
              <a:spcBef>
                <a:spcPct val="50000"/>
              </a:spcBef>
              <a:buFont typeface="Wingdings" pitchFamily="2" charset="2"/>
              <a:buChar char="§"/>
              <a:defRPr/>
            </a:pPr>
            <a:r>
              <a:rPr lang="en-US" dirty="0"/>
              <a:t>Functional testing tools – Tools that simulate the environment for specific types of application.</a:t>
            </a:r>
          </a:p>
          <a:p>
            <a:pPr eaLnBrk="1" hangingPunct="1">
              <a:spcBef>
                <a:spcPct val="50000"/>
              </a:spcBef>
              <a:buFont typeface="Wingdings" pitchFamily="2" charset="2"/>
              <a:buChar char="§"/>
              <a:defRPr/>
            </a:pPr>
            <a:r>
              <a:rPr lang="en-US" dirty="0"/>
              <a:t>Record and playback tools – GUI testing tools that record manually executed steps of a test case and can be used to playback and validate the test case. </a:t>
            </a:r>
          </a:p>
          <a:p>
            <a:pPr eaLnBrk="1" hangingPunct="1">
              <a:spcBef>
                <a:spcPct val="50000"/>
              </a:spcBef>
              <a:buFont typeface="Wingdings" pitchFamily="2" charset="2"/>
              <a:buChar char="§"/>
              <a:defRPr/>
            </a:pPr>
            <a:r>
              <a:rPr lang="en-US" dirty="0"/>
              <a:t>Non-Functional testing tools – Tools used to test non-functional requirements.</a:t>
            </a:r>
          </a:p>
          <a:p>
            <a:pPr eaLnBrk="1" hangingPunct="1">
              <a:spcBef>
                <a:spcPct val="50000"/>
              </a:spcBef>
              <a:buFont typeface="Wingdings" charset="2"/>
              <a:buChar char="§"/>
            </a:pPr>
            <a:r>
              <a:rPr lang="en-US" altLang="en-US" dirty="0"/>
              <a:t>Bug tracking tools – Tools used to record bugs identified during testing in a centralized database and track them to closure. </a:t>
            </a:r>
          </a:p>
          <a:p>
            <a:pPr eaLnBrk="1" hangingPunct="1">
              <a:spcBef>
                <a:spcPct val="50000"/>
              </a:spcBef>
              <a:buFont typeface="Wingdings" charset="2"/>
              <a:buChar char="§"/>
            </a:pPr>
            <a:r>
              <a:rPr lang="en-US" altLang="en-US" dirty="0"/>
              <a:t>Tools for test process management – Tools that facilitate better management of the testing process.</a:t>
            </a:r>
          </a:p>
          <a:p>
            <a:pPr eaLnBrk="1" hangingPunct="1">
              <a:spcBef>
                <a:spcPct val="50000"/>
              </a:spcBef>
              <a:defRPr/>
            </a:pPr>
            <a:endParaRPr lang="en-US" dirty="0"/>
          </a:p>
          <a:p>
            <a:pPr eaLnBrk="1" hangingPunct="1">
              <a:spcBef>
                <a:spcPct val="50000"/>
              </a:spcBef>
              <a:buFont typeface="Wingdings" pitchFamily="2" charset="2"/>
              <a:buChar char="§"/>
              <a:defRPr/>
            </a:pPr>
            <a:endParaRPr lang="en-US" dirty="0"/>
          </a:p>
        </p:txBody>
      </p:sp>
    </p:spTree>
    <p:extLst>
      <p:ext uri="{BB962C8B-B14F-4D97-AF65-F5344CB8AC3E}">
        <p14:creationId xmlns:p14="http://schemas.microsoft.com/office/powerpoint/2010/main" val="161022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p:tgtEl>
                                          <p:spTgt spid="10">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10">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p:tgtEl>
                                          <p:spTgt spid="10">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10">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p:tgtEl>
                                          <p:spTgt spid="10">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10">
                                            <p:txEl>
                                              <p:pRg st="2" end="2"/>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anim calcmode="lin" valueType="num">
                                      <p:cBhvr additive="base">
                                        <p:cTn id="23" dur="500"/>
                                        <p:tgtEl>
                                          <p:spTgt spid="10">
                                            <p:txEl>
                                              <p:pRg st="3" end="3"/>
                                            </p:txEl>
                                          </p:spTgt>
                                        </p:tgtEl>
                                        <p:attrNameLst>
                                          <p:attrName>ppt_y</p:attrName>
                                        </p:attrNameLst>
                                      </p:cBhvr>
                                      <p:tavLst>
                                        <p:tav tm="0">
                                          <p:val>
                                            <p:strVal val="#ppt_y+#ppt_h*1.125000"/>
                                          </p:val>
                                        </p:tav>
                                        <p:tav tm="100000">
                                          <p:val>
                                            <p:strVal val="#ppt_y"/>
                                          </p:val>
                                        </p:tav>
                                      </p:tavLst>
                                    </p:anim>
                                    <p:animEffect transition="in" filter="wipe(up)">
                                      <p:cBhvr>
                                        <p:cTn id="24" dur="500"/>
                                        <p:tgtEl>
                                          <p:spTgt spid="10">
                                            <p:txEl>
                                              <p:pRg st="3" end="3"/>
                                            </p:txEl>
                                          </p:spTgt>
                                        </p:tgtEl>
                                      </p:cBhvr>
                                    </p:animEffect>
                                  </p:childTnLst>
                                </p:cTn>
                              </p:par>
                              <p:par>
                                <p:cTn id="25" presetID="12" presetClass="entr" presetSubtype="4" fill="hold" nodeType="with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 calcmode="lin" valueType="num">
                                      <p:cBhvr additive="base">
                                        <p:cTn id="27" dur="500"/>
                                        <p:tgtEl>
                                          <p:spTgt spid="10">
                                            <p:txEl>
                                              <p:pRg st="4" end="4"/>
                                            </p:txEl>
                                          </p:spTgt>
                                        </p:tgtEl>
                                        <p:attrNameLst>
                                          <p:attrName>ppt_y</p:attrName>
                                        </p:attrNameLst>
                                      </p:cBhvr>
                                      <p:tavLst>
                                        <p:tav tm="0">
                                          <p:val>
                                            <p:strVal val="#ppt_y+#ppt_h*1.125000"/>
                                          </p:val>
                                        </p:tav>
                                        <p:tav tm="100000">
                                          <p:val>
                                            <p:strVal val="#ppt_y"/>
                                          </p:val>
                                        </p:tav>
                                      </p:tavLst>
                                    </p:anim>
                                    <p:animEffect transition="in" filter="wipe(up)">
                                      <p:cBhvr>
                                        <p:cTn id="28" dur="500"/>
                                        <p:tgtEl>
                                          <p:spTgt spid="10">
                                            <p:txEl>
                                              <p:pRg st="4" end="4"/>
                                            </p:txEl>
                                          </p:spTgt>
                                        </p:tgtEl>
                                      </p:cBhvr>
                                    </p:animEffect>
                                  </p:childTnLst>
                                </p:cTn>
                              </p:par>
                              <p:par>
                                <p:cTn id="29" presetID="12" presetClass="entr" presetSubtype="4" fill="hold" nodeType="withEffect">
                                  <p:stCondLst>
                                    <p:cond delay="0"/>
                                  </p:stCondLst>
                                  <p:childTnLst>
                                    <p:set>
                                      <p:cBhvr>
                                        <p:cTn id="30" dur="1" fill="hold">
                                          <p:stCondLst>
                                            <p:cond delay="0"/>
                                          </p:stCondLst>
                                        </p:cTn>
                                        <p:tgtEl>
                                          <p:spTgt spid="10">
                                            <p:txEl>
                                              <p:pRg st="5" end="5"/>
                                            </p:txEl>
                                          </p:spTgt>
                                        </p:tgtEl>
                                        <p:attrNameLst>
                                          <p:attrName>style.visibility</p:attrName>
                                        </p:attrNameLst>
                                      </p:cBhvr>
                                      <p:to>
                                        <p:strVal val="visible"/>
                                      </p:to>
                                    </p:set>
                                    <p:anim calcmode="lin" valueType="num">
                                      <p:cBhvr additive="base">
                                        <p:cTn id="31" dur="500"/>
                                        <p:tgtEl>
                                          <p:spTgt spid="10">
                                            <p:txEl>
                                              <p:pRg st="5" end="5"/>
                                            </p:txEl>
                                          </p:spTgt>
                                        </p:tgtEl>
                                        <p:attrNameLst>
                                          <p:attrName>ppt_y</p:attrName>
                                        </p:attrNameLst>
                                      </p:cBhvr>
                                      <p:tavLst>
                                        <p:tav tm="0">
                                          <p:val>
                                            <p:strVal val="#ppt_y+#ppt_h*1.125000"/>
                                          </p:val>
                                        </p:tav>
                                        <p:tav tm="100000">
                                          <p:val>
                                            <p:strVal val="#ppt_y"/>
                                          </p:val>
                                        </p:tav>
                                      </p:tavLst>
                                    </p:anim>
                                    <p:animEffect transition="in" filter="wipe(up)">
                                      <p:cBhvr>
                                        <p:cTn id="32" dur="500"/>
                                        <p:tgtEl>
                                          <p:spTgt spid="10">
                                            <p:txEl>
                                              <p:pRg st="5" end="5"/>
                                            </p:txEl>
                                          </p:spTgt>
                                        </p:tgtEl>
                                      </p:cBhvr>
                                    </p:animEffect>
                                  </p:childTnLst>
                                </p:cTn>
                              </p:par>
                              <p:par>
                                <p:cTn id="33" presetID="12" presetClass="entr" presetSubtype="4" fill="hold" nodeType="withEffect">
                                  <p:stCondLst>
                                    <p:cond delay="0"/>
                                  </p:stCondLst>
                                  <p:childTnLst>
                                    <p:set>
                                      <p:cBhvr>
                                        <p:cTn id="34" dur="1" fill="hold">
                                          <p:stCondLst>
                                            <p:cond delay="0"/>
                                          </p:stCondLst>
                                        </p:cTn>
                                        <p:tgtEl>
                                          <p:spTgt spid="10">
                                            <p:txEl>
                                              <p:pRg st="6" end="6"/>
                                            </p:txEl>
                                          </p:spTgt>
                                        </p:tgtEl>
                                        <p:attrNameLst>
                                          <p:attrName>style.visibility</p:attrName>
                                        </p:attrNameLst>
                                      </p:cBhvr>
                                      <p:to>
                                        <p:strVal val="visible"/>
                                      </p:to>
                                    </p:set>
                                    <p:anim calcmode="lin" valueType="num">
                                      <p:cBhvr additive="base">
                                        <p:cTn id="35" dur="500"/>
                                        <p:tgtEl>
                                          <p:spTgt spid="10">
                                            <p:txEl>
                                              <p:pRg st="6" end="6"/>
                                            </p:txEl>
                                          </p:spTgt>
                                        </p:tgtEl>
                                        <p:attrNameLst>
                                          <p:attrName>ppt_y</p:attrName>
                                        </p:attrNameLst>
                                      </p:cBhvr>
                                      <p:tavLst>
                                        <p:tav tm="0">
                                          <p:val>
                                            <p:strVal val="#ppt_y+#ppt_h*1.125000"/>
                                          </p:val>
                                        </p:tav>
                                        <p:tav tm="100000">
                                          <p:val>
                                            <p:strVal val="#ppt_y"/>
                                          </p:val>
                                        </p:tav>
                                      </p:tavLst>
                                    </p:anim>
                                    <p:animEffect transition="in" filter="wipe(up)">
                                      <p:cBhvr>
                                        <p:cTn id="36" dur="500"/>
                                        <p:tgtEl>
                                          <p:spTgt spid="10">
                                            <p:txEl>
                                              <p:pRg st="6" end="6"/>
                                            </p:txEl>
                                          </p:spTgt>
                                        </p:tgtEl>
                                      </p:cBhvr>
                                    </p:animEffect>
                                  </p:childTnLst>
                                </p:cTn>
                              </p:par>
                              <p:par>
                                <p:cTn id="37" presetID="12" presetClass="entr" presetSubtype="4" fill="hold" nodeType="withEffect">
                                  <p:stCondLst>
                                    <p:cond delay="0"/>
                                  </p:stCondLst>
                                  <p:childTnLst>
                                    <p:set>
                                      <p:cBhvr>
                                        <p:cTn id="38" dur="1" fill="hold">
                                          <p:stCondLst>
                                            <p:cond delay="0"/>
                                          </p:stCondLst>
                                        </p:cTn>
                                        <p:tgtEl>
                                          <p:spTgt spid="10">
                                            <p:txEl>
                                              <p:pRg st="7" end="7"/>
                                            </p:txEl>
                                          </p:spTgt>
                                        </p:tgtEl>
                                        <p:attrNameLst>
                                          <p:attrName>style.visibility</p:attrName>
                                        </p:attrNameLst>
                                      </p:cBhvr>
                                      <p:to>
                                        <p:strVal val="visible"/>
                                      </p:to>
                                    </p:set>
                                    <p:anim calcmode="lin" valueType="num">
                                      <p:cBhvr additive="base">
                                        <p:cTn id="39" dur="500"/>
                                        <p:tgtEl>
                                          <p:spTgt spid="10">
                                            <p:txEl>
                                              <p:pRg st="7" end="7"/>
                                            </p:txEl>
                                          </p:spTgt>
                                        </p:tgtEl>
                                        <p:attrNameLst>
                                          <p:attrName>ppt_y</p:attrName>
                                        </p:attrNameLst>
                                      </p:cBhvr>
                                      <p:tavLst>
                                        <p:tav tm="0">
                                          <p:val>
                                            <p:strVal val="#ppt_y+#ppt_h*1.125000"/>
                                          </p:val>
                                        </p:tav>
                                        <p:tav tm="100000">
                                          <p:val>
                                            <p:strVal val="#ppt_y"/>
                                          </p:val>
                                        </p:tav>
                                      </p:tavLst>
                                    </p:anim>
                                    <p:animEffect transition="in" filter="wipe(up)">
                                      <p:cBhvr>
                                        <p:cTn id="40" dur="500"/>
                                        <p:tgtEl>
                                          <p:spTgt spid="10">
                                            <p:txEl>
                                              <p:pRg st="7" end="7"/>
                                            </p:txEl>
                                          </p:spTgt>
                                        </p:tgtEl>
                                      </p:cBhvr>
                                    </p:animEffect>
                                  </p:childTnLst>
                                </p:cTn>
                              </p:par>
                              <p:par>
                                <p:cTn id="41" presetID="12" presetClass="entr" presetSubtype="4" fill="hold" nodeType="withEffect">
                                  <p:stCondLst>
                                    <p:cond delay="0"/>
                                  </p:stCondLst>
                                  <p:childTnLst>
                                    <p:set>
                                      <p:cBhvr>
                                        <p:cTn id="42" dur="1" fill="hold">
                                          <p:stCondLst>
                                            <p:cond delay="0"/>
                                          </p:stCondLst>
                                        </p:cTn>
                                        <p:tgtEl>
                                          <p:spTgt spid="10">
                                            <p:txEl>
                                              <p:pRg st="8" end="8"/>
                                            </p:txEl>
                                          </p:spTgt>
                                        </p:tgtEl>
                                        <p:attrNameLst>
                                          <p:attrName>style.visibility</p:attrName>
                                        </p:attrNameLst>
                                      </p:cBhvr>
                                      <p:to>
                                        <p:strVal val="visible"/>
                                      </p:to>
                                    </p:set>
                                    <p:anim calcmode="lin" valueType="num">
                                      <p:cBhvr additive="base">
                                        <p:cTn id="43" dur="500"/>
                                        <p:tgtEl>
                                          <p:spTgt spid="10">
                                            <p:txEl>
                                              <p:pRg st="8" end="8"/>
                                            </p:txEl>
                                          </p:spTgt>
                                        </p:tgtEl>
                                        <p:attrNameLst>
                                          <p:attrName>ppt_y</p:attrName>
                                        </p:attrNameLst>
                                      </p:cBhvr>
                                      <p:tavLst>
                                        <p:tav tm="0">
                                          <p:val>
                                            <p:strVal val="#ppt_y+#ppt_h*1.125000"/>
                                          </p:val>
                                        </p:tav>
                                        <p:tav tm="100000">
                                          <p:val>
                                            <p:strVal val="#ppt_y"/>
                                          </p:val>
                                        </p:tav>
                                      </p:tavLst>
                                    </p:anim>
                                    <p:animEffect transition="in" filter="wipe(up)">
                                      <p:cBhvr>
                                        <p:cTn id="44" dur="500"/>
                                        <p:tgtEl>
                                          <p:spTgt spid="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endParaRPr lang="en-IN" sz="2900" dirty="0"/>
          </a:p>
        </p:txBody>
      </p:sp>
      <p:graphicFrame>
        <p:nvGraphicFramePr>
          <p:cNvPr id="3" name="Diagram 2"/>
          <p:cNvGraphicFramePr/>
          <p:nvPr>
            <p:extLst>
              <p:ext uri="{D42A27DB-BD31-4B8C-83A1-F6EECF244321}">
                <p14:modId xmlns:p14="http://schemas.microsoft.com/office/powerpoint/2010/main" val="3688067008"/>
              </p:ext>
            </p:extLst>
          </p:nvPr>
        </p:nvGraphicFramePr>
        <p:xfrm>
          <a:off x="762000" y="728400"/>
          <a:ext cx="7696200" cy="552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9959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nvGraphicFramePr>
        <p:xfrm>
          <a:off x="251520" y="764705"/>
          <a:ext cx="8541196" cy="4978869"/>
        </p:xfrm>
        <a:graphic>
          <a:graphicData uri="http://schemas.openxmlformats.org/drawingml/2006/table">
            <a:tbl>
              <a:tblPr firstRow="1" bandRow="1">
                <a:tableStyleId>{21E4AEA4-8DFA-4A89-87EB-49C32662AFE0}</a:tableStyleId>
              </a:tblPr>
              <a:tblGrid>
                <a:gridCol w="4270598">
                  <a:extLst>
                    <a:ext uri="{9D8B030D-6E8A-4147-A177-3AD203B41FA5}">
                      <a16:colId xmlns:a16="http://schemas.microsoft.com/office/drawing/2014/main" val="20000"/>
                    </a:ext>
                  </a:extLst>
                </a:gridCol>
                <a:gridCol w="4270598">
                  <a:extLst>
                    <a:ext uri="{9D8B030D-6E8A-4147-A177-3AD203B41FA5}">
                      <a16:colId xmlns:a16="http://schemas.microsoft.com/office/drawing/2014/main" val="20001"/>
                    </a:ext>
                  </a:extLst>
                </a:gridCol>
              </a:tblGrid>
              <a:tr h="584441">
                <a:tc>
                  <a:txBody>
                    <a:bodyPr/>
                    <a:lstStyle/>
                    <a:p>
                      <a:r>
                        <a:rPr lang="en-US" sz="1800" baseline="0" dirty="0">
                          <a:solidFill>
                            <a:schemeClr val="tx1"/>
                          </a:solidFill>
                        </a:rPr>
                        <a:t>Manual Testing</a:t>
                      </a:r>
                      <a:endParaRPr lang="en-US" sz="1800" dirty="0">
                        <a:solidFill>
                          <a:schemeClr val="tx1"/>
                        </a:solidFill>
                      </a:endParaRPr>
                    </a:p>
                  </a:txBody>
                  <a:tcPr marT="45743" marB="457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r>
                        <a:rPr lang="en-US" sz="1800" dirty="0">
                          <a:solidFill>
                            <a:schemeClr val="tx1"/>
                          </a:solidFill>
                        </a:rPr>
                        <a:t>Automated Testing</a:t>
                      </a:r>
                    </a:p>
                  </a:txBody>
                  <a:tcPr marT="45743" marB="457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776885">
                <a:tc>
                  <a:txBody>
                    <a:bodyPr/>
                    <a:lstStyle/>
                    <a:p>
                      <a:r>
                        <a:rPr lang="en-US" sz="1800" kern="1200" dirty="0">
                          <a:solidFill>
                            <a:schemeClr val="dk1"/>
                          </a:solidFill>
                          <a:effectLst/>
                          <a:latin typeface="+mn-lt"/>
                          <a:ea typeface="+mn-ea"/>
                          <a:cs typeface="+mn-cs"/>
                        </a:rPr>
                        <a:t>Is</a:t>
                      </a:r>
                      <a:r>
                        <a:rPr lang="en-US" sz="1800" kern="1200" baseline="0" dirty="0">
                          <a:solidFill>
                            <a:schemeClr val="dk1"/>
                          </a:solidFill>
                          <a:effectLst/>
                          <a:latin typeface="+mn-lt"/>
                          <a:ea typeface="+mn-ea"/>
                          <a:cs typeface="+mn-cs"/>
                        </a:rPr>
                        <a:t> a m</a:t>
                      </a:r>
                      <a:r>
                        <a:rPr lang="en-US" sz="1800" kern="1200" dirty="0">
                          <a:solidFill>
                            <a:schemeClr val="dk1"/>
                          </a:solidFill>
                          <a:effectLst/>
                          <a:latin typeface="+mn-lt"/>
                          <a:ea typeface="+mn-ea"/>
                          <a:cs typeface="+mn-cs"/>
                        </a:rPr>
                        <a:t>onotonous task and testers may neglect potential bugs. </a:t>
                      </a:r>
                      <a:endParaRPr lang="en-US" sz="1800" dirty="0"/>
                    </a:p>
                  </a:txBody>
                  <a:tcPr marT="45743" marB="457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r>
                        <a:rPr lang="en-US" sz="1800" kern="1200" dirty="0">
                          <a:solidFill>
                            <a:schemeClr val="dk1"/>
                          </a:solidFill>
                          <a:effectLst/>
                          <a:latin typeface="+mn-lt"/>
                          <a:ea typeface="+mn-ea"/>
                          <a:cs typeface="+mn-cs"/>
                        </a:rPr>
                        <a:t>Is Challenging, but an interesting way to find defects in the AUT. </a:t>
                      </a:r>
                      <a:endParaRPr lang="en-US" sz="1800" dirty="0"/>
                    </a:p>
                  </a:txBody>
                  <a:tcPr marT="45743" marB="457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1"/>
                  </a:ext>
                </a:extLst>
              </a:tr>
              <a:tr h="1079150">
                <a:tc>
                  <a:txBody>
                    <a:bodyPr/>
                    <a:lstStyle/>
                    <a:p>
                      <a:r>
                        <a:rPr lang="en-US" sz="1800" kern="1200" dirty="0">
                          <a:solidFill>
                            <a:schemeClr val="dk1"/>
                          </a:solidFill>
                          <a:effectLst/>
                          <a:latin typeface="+mn-lt"/>
                          <a:ea typeface="+mn-ea"/>
                          <a:cs typeface="+mn-cs"/>
                        </a:rPr>
                        <a:t>Difficult to generate and maintain testing process documentation in the manual process. </a:t>
                      </a:r>
                      <a:endParaRPr lang="en-US" sz="1800" dirty="0"/>
                    </a:p>
                  </a:txBody>
                  <a:tcPr marT="45743" marB="457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r>
                        <a:rPr lang="en-US" sz="1800" kern="1200" dirty="0">
                          <a:solidFill>
                            <a:schemeClr val="dk1"/>
                          </a:solidFill>
                          <a:effectLst/>
                          <a:latin typeface="+mn-lt"/>
                          <a:ea typeface="+mn-ea"/>
                          <a:cs typeface="+mn-cs"/>
                        </a:rPr>
                        <a:t>Documentation is largely automated and easy to maintain. </a:t>
                      </a:r>
                      <a:endParaRPr lang="en-US" sz="1800" dirty="0"/>
                    </a:p>
                  </a:txBody>
                  <a:tcPr marT="45743" marB="457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2"/>
                  </a:ext>
                </a:extLst>
              </a:tr>
              <a:tr h="796808">
                <a:tc>
                  <a:txBody>
                    <a:bodyPr/>
                    <a:lstStyle/>
                    <a:p>
                      <a:r>
                        <a:rPr lang="en-US" sz="1800" kern="1200" dirty="0">
                          <a:solidFill>
                            <a:schemeClr val="dk1"/>
                          </a:solidFill>
                          <a:effectLst/>
                          <a:latin typeface="+mn-lt"/>
                          <a:ea typeface="+mn-ea"/>
                          <a:cs typeface="+mn-cs"/>
                        </a:rPr>
                        <a:t>Minimal scope of reusability in manual test execution. </a:t>
                      </a:r>
                    </a:p>
                  </a:txBody>
                  <a:tcPr marT="45743" marB="457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r>
                        <a:rPr lang="en-US" sz="1800" kern="1200" dirty="0">
                          <a:solidFill>
                            <a:schemeClr val="dk1"/>
                          </a:solidFill>
                          <a:effectLst/>
                          <a:latin typeface="+mn-lt"/>
                          <a:ea typeface="+mn-ea"/>
                          <a:cs typeface="+mn-cs"/>
                        </a:rPr>
                        <a:t>Highly reusable and therefore, a more efficient way of testing.</a:t>
                      </a:r>
                    </a:p>
                  </a:txBody>
                  <a:tcPr marT="45743" marB="457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3"/>
                  </a:ext>
                </a:extLst>
              </a:tr>
              <a:tr h="854873">
                <a:tc>
                  <a:txBody>
                    <a:bodyPr/>
                    <a:lstStyle/>
                    <a:p>
                      <a:r>
                        <a:rPr lang="en-US" sz="1800" kern="1200" dirty="0">
                          <a:solidFill>
                            <a:schemeClr val="dk1"/>
                          </a:solidFill>
                          <a:effectLst/>
                          <a:latin typeface="+mn-lt"/>
                          <a:ea typeface="+mn-ea"/>
                          <a:cs typeface="+mn-cs"/>
                        </a:rPr>
                        <a:t>Requires manual setup of the test environment. </a:t>
                      </a:r>
                    </a:p>
                  </a:txBody>
                  <a:tcPr marT="45743" marB="457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Provides features to automate the environment setup and tear down.</a:t>
                      </a:r>
                    </a:p>
                  </a:txBody>
                  <a:tcPr marT="45743" marB="457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4"/>
                  </a:ext>
                </a:extLst>
              </a:tr>
              <a:tr h="886712">
                <a:tc>
                  <a:txBody>
                    <a:bodyPr/>
                    <a:lstStyle/>
                    <a:p>
                      <a:r>
                        <a:rPr lang="en-US" sz="1800" kern="1200" dirty="0">
                          <a:solidFill>
                            <a:schemeClr val="dk1"/>
                          </a:solidFill>
                          <a:effectLst/>
                          <a:latin typeface="+mn-lt"/>
                          <a:ea typeface="+mn-ea"/>
                          <a:cs typeface="+mn-cs"/>
                        </a:rPr>
                        <a:t>Testers/developers may miss executing a test case.</a:t>
                      </a:r>
                    </a:p>
                  </a:txBody>
                  <a:tcPr marT="45743" marB="457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r>
                        <a:rPr lang="en-US" sz="1800" kern="1200" dirty="0">
                          <a:solidFill>
                            <a:schemeClr val="dk1"/>
                          </a:solidFill>
                          <a:effectLst/>
                          <a:latin typeface="+mn-lt"/>
                          <a:ea typeface="+mn-ea"/>
                          <a:cs typeface="+mn-cs"/>
                        </a:rPr>
                        <a:t>Once scripted and added to the test suite, a test case is never missed.</a:t>
                      </a:r>
                    </a:p>
                  </a:txBody>
                  <a:tcPr marT="45743" marB="457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24639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nvGraphicFramePr>
        <p:xfrm>
          <a:off x="323528" y="1524000"/>
          <a:ext cx="8496300" cy="4153374"/>
        </p:xfrm>
        <a:graphic>
          <a:graphicData uri="http://schemas.openxmlformats.org/drawingml/2006/table">
            <a:tbl>
              <a:tblPr firstRow="1" bandRow="1">
                <a:tableStyleId>{21E4AEA4-8DFA-4A89-87EB-49C32662AFE0}</a:tableStyleId>
              </a:tblPr>
              <a:tblGrid>
                <a:gridCol w="4248150">
                  <a:extLst>
                    <a:ext uri="{9D8B030D-6E8A-4147-A177-3AD203B41FA5}">
                      <a16:colId xmlns:a16="http://schemas.microsoft.com/office/drawing/2014/main" val="20000"/>
                    </a:ext>
                  </a:extLst>
                </a:gridCol>
                <a:gridCol w="4248150">
                  <a:extLst>
                    <a:ext uri="{9D8B030D-6E8A-4147-A177-3AD203B41FA5}">
                      <a16:colId xmlns:a16="http://schemas.microsoft.com/office/drawing/2014/main" val="20001"/>
                    </a:ext>
                  </a:extLst>
                </a:gridCol>
              </a:tblGrid>
              <a:tr h="495295">
                <a:tc>
                  <a:txBody>
                    <a:bodyPr/>
                    <a:lstStyle/>
                    <a:p>
                      <a:r>
                        <a:rPr lang="en-US" sz="1800" baseline="0" dirty="0">
                          <a:solidFill>
                            <a:schemeClr val="tx1"/>
                          </a:solidFill>
                        </a:rPr>
                        <a:t>Manual Testing</a:t>
                      </a:r>
                      <a:endParaRPr lang="en-US" sz="1800" dirty="0">
                        <a:solidFill>
                          <a:schemeClr val="tx1"/>
                        </a:solidFill>
                      </a:endParaRPr>
                    </a:p>
                  </a:txBody>
                  <a:tcPr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r>
                        <a:rPr lang="en-US" sz="1800" dirty="0">
                          <a:solidFill>
                            <a:schemeClr val="tx1"/>
                          </a:solidFill>
                        </a:rPr>
                        <a:t>Automated Testing</a:t>
                      </a:r>
                    </a:p>
                  </a:txBody>
                  <a:tcPr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58384">
                <a:tc>
                  <a:txBody>
                    <a:bodyPr/>
                    <a:lstStyle/>
                    <a:p>
                      <a:r>
                        <a:rPr lang="en-US" sz="1800" kern="1200" dirty="0">
                          <a:solidFill>
                            <a:schemeClr val="dk1"/>
                          </a:solidFill>
                          <a:effectLst/>
                          <a:latin typeface="+mn-lt"/>
                          <a:ea typeface="+mn-ea"/>
                          <a:cs typeface="+mn-cs"/>
                        </a:rPr>
                        <a:t>Does not promote agile development techniques such as TDD.</a:t>
                      </a:r>
                    </a:p>
                    <a:p>
                      <a:r>
                        <a:rPr lang="en-US" sz="1800" kern="1200" dirty="0">
                          <a:solidFill>
                            <a:schemeClr val="dk1"/>
                          </a:solidFill>
                          <a:effectLst/>
                          <a:latin typeface="+mn-lt"/>
                          <a:ea typeface="+mn-ea"/>
                          <a:cs typeface="+mn-cs"/>
                        </a:rPr>
                        <a:t>Test </a:t>
                      </a:r>
                      <a:r>
                        <a:rPr lang="en-US" sz="1800" kern="1200">
                          <a:solidFill>
                            <a:schemeClr val="dk1"/>
                          </a:solidFill>
                          <a:effectLst/>
                          <a:latin typeface="+mn-lt"/>
                          <a:ea typeface="+mn-ea"/>
                          <a:cs typeface="+mn-cs"/>
                        </a:rPr>
                        <a:t>driven Development</a:t>
                      </a:r>
                      <a:endParaRPr lang="en-US" sz="1800" dirty="0"/>
                    </a:p>
                  </a:txBody>
                  <a:tcPr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r>
                        <a:rPr lang="en-US" sz="1800" kern="1200" dirty="0">
                          <a:solidFill>
                            <a:schemeClr val="dk1"/>
                          </a:solidFill>
                          <a:effectLst/>
                          <a:latin typeface="+mn-lt"/>
                          <a:ea typeface="+mn-ea"/>
                          <a:cs typeface="+mn-cs"/>
                        </a:rPr>
                        <a:t>Promotes agile development techniques such as TDD.</a:t>
                      </a:r>
                      <a:endParaRPr lang="en-US" sz="1800" dirty="0"/>
                    </a:p>
                  </a:txBody>
                  <a:tcPr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1"/>
                  </a:ext>
                </a:extLst>
              </a:tr>
              <a:tr h="914545">
                <a:tc>
                  <a:txBody>
                    <a:bodyPr/>
                    <a:lstStyle/>
                    <a:p>
                      <a:r>
                        <a:rPr lang="en-US" sz="1800" kern="1200" dirty="0">
                          <a:solidFill>
                            <a:schemeClr val="dk1"/>
                          </a:solidFill>
                          <a:effectLst/>
                          <a:latin typeface="+mn-lt"/>
                          <a:ea typeface="+mn-ea"/>
                          <a:cs typeface="+mn-cs"/>
                        </a:rPr>
                        <a:t>Makes the code and test environment mismanaged and difficult to maintain. </a:t>
                      </a:r>
                      <a:endParaRPr lang="en-US" sz="1800" dirty="0"/>
                    </a:p>
                  </a:txBody>
                  <a:tcPr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r>
                        <a:rPr lang="en-US" sz="1800" kern="1200" dirty="0">
                          <a:solidFill>
                            <a:schemeClr val="dk1"/>
                          </a:solidFill>
                          <a:effectLst/>
                          <a:latin typeface="+mn-lt"/>
                          <a:ea typeface="+mn-ea"/>
                          <a:cs typeface="+mn-cs"/>
                        </a:rPr>
                        <a:t>Makes code and test scripts highly maintainable by separating out test code from application code. </a:t>
                      </a:r>
                      <a:endParaRPr lang="en-US" sz="1800" dirty="0"/>
                    </a:p>
                  </a:txBody>
                  <a:tcPr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2"/>
                  </a:ext>
                </a:extLst>
              </a:tr>
              <a:tr h="914545">
                <a:tc>
                  <a:txBody>
                    <a:bodyPr/>
                    <a:lstStyle/>
                    <a:p>
                      <a:r>
                        <a:rPr lang="en-US" sz="1800" kern="1200" dirty="0">
                          <a:solidFill>
                            <a:schemeClr val="dk1"/>
                          </a:solidFill>
                          <a:effectLst/>
                          <a:latin typeface="+mn-lt"/>
                          <a:ea typeface="+mn-ea"/>
                          <a:cs typeface="+mn-cs"/>
                        </a:rPr>
                        <a:t>Does not require any specialized learning or training on a tool.</a:t>
                      </a:r>
                    </a:p>
                  </a:txBody>
                  <a:tcPr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r>
                        <a:rPr lang="en-US" sz="1800" kern="1200" dirty="0">
                          <a:solidFill>
                            <a:schemeClr val="dk1"/>
                          </a:solidFill>
                          <a:effectLst/>
                          <a:latin typeface="+mn-lt"/>
                          <a:ea typeface="+mn-ea"/>
                          <a:cs typeface="+mn-cs"/>
                        </a:rPr>
                        <a:t>Requires cost, time, and effort in learning about the testing tool and acquiring it. </a:t>
                      </a:r>
                    </a:p>
                  </a:txBody>
                  <a:tcPr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3"/>
                  </a:ext>
                </a:extLst>
              </a:tr>
              <a:tr h="914545">
                <a:tc>
                  <a:txBody>
                    <a:bodyPr/>
                    <a:lstStyle/>
                    <a:p>
                      <a:r>
                        <a:rPr lang="en-US" sz="1800" kern="1200" dirty="0">
                          <a:solidFill>
                            <a:schemeClr val="dk1"/>
                          </a:solidFill>
                          <a:effectLst/>
                          <a:latin typeface="+mn-lt"/>
                          <a:ea typeface="+mn-ea"/>
                          <a:cs typeface="+mn-cs"/>
                        </a:rPr>
                        <a:t>Regression testing is often avoided due to the time and effort constraints. </a:t>
                      </a:r>
                    </a:p>
                  </a:txBody>
                  <a:tcPr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Regression testing becomes quicker and more efficient by using automated tests.</a:t>
                      </a:r>
                    </a:p>
                  </a:txBody>
                  <a:tcPr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60310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83658"/>
            <a:ext cx="7772400" cy="78068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Static </a:t>
            </a:r>
            <a:r>
              <a:rPr lang="en-US"/>
              <a:t>and Dynamic Testing</a:t>
            </a:r>
            <a:endParaRPr lang="en-US" dirty="0"/>
          </a:p>
        </p:txBody>
      </p:sp>
      <p:sp>
        <p:nvSpPr>
          <p:cNvPr id="10" name="Text Box 52"/>
          <p:cNvSpPr txBox="1">
            <a:spLocks noChangeArrowheads="1"/>
          </p:cNvSpPr>
          <p:nvPr/>
        </p:nvSpPr>
        <p:spPr bwMode="auto">
          <a:xfrm>
            <a:off x="304800" y="836712"/>
            <a:ext cx="8458200" cy="5227114"/>
          </a:xfrm>
          <a:prstGeom prst="rect">
            <a:avLst/>
          </a:prstGeom>
          <a:noFill/>
          <a:ln>
            <a:noFill/>
          </a:ln>
        </p:spPr>
        <p:txBody>
          <a:bodyPr>
            <a:spAutoFit/>
          </a:bodyPr>
          <a:lstStyle>
            <a:lvl1pPr marL="268288" indent="-2682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marL="0" indent="0" eaLnBrk="1" hangingPunct="1">
              <a:spcBef>
                <a:spcPct val="50000"/>
              </a:spcBef>
              <a:defRPr/>
            </a:pPr>
            <a:r>
              <a:rPr lang="en-US" dirty="0"/>
              <a:t>Static testing refers to reviewing the software without actually executing it to ensure that the AUT is being developed correctly.</a:t>
            </a:r>
          </a:p>
          <a:p>
            <a:pPr marL="0" indent="0" eaLnBrk="1" hangingPunct="1">
              <a:spcBef>
                <a:spcPct val="50000"/>
              </a:spcBef>
              <a:defRPr/>
            </a:pPr>
            <a:r>
              <a:rPr lang="en-US" dirty="0"/>
              <a:t>It involves techniques where developers and testers read through and analyze the code to identify bugs such as:</a:t>
            </a:r>
          </a:p>
          <a:p>
            <a:pPr eaLnBrk="1" hangingPunct="1">
              <a:spcBef>
                <a:spcPct val="50000"/>
              </a:spcBef>
              <a:buFont typeface="Wingdings" pitchFamily="2" charset="2"/>
              <a:buChar char="§"/>
              <a:defRPr/>
            </a:pPr>
            <a:r>
              <a:rPr lang="en-US" dirty="0"/>
              <a:t>Correctness of algorithm being used</a:t>
            </a:r>
          </a:p>
          <a:p>
            <a:pPr eaLnBrk="1" hangingPunct="1">
              <a:spcBef>
                <a:spcPct val="50000"/>
              </a:spcBef>
              <a:buFont typeface="Wingdings" pitchFamily="2" charset="2"/>
              <a:buChar char="§"/>
              <a:defRPr/>
            </a:pPr>
            <a:r>
              <a:rPr lang="en-US" dirty="0"/>
              <a:t>Accuracy of syntax</a:t>
            </a:r>
          </a:p>
          <a:p>
            <a:pPr eaLnBrk="1" hangingPunct="1">
              <a:spcBef>
                <a:spcPct val="50000"/>
              </a:spcBef>
              <a:buFont typeface="Wingdings" pitchFamily="2" charset="2"/>
              <a:buChar char="§"/>
              <a:defRPr/>
            </a:pPr>
            <a:r>
              <a:rPr lang="en-US" dirty="0"/>
              <a:t>Redundancies, inconsistencies, and cyclic conditions in code</a:t>
            </a:r>
          </a:p>
          <a:p>
            <a:pPr eaLnBrk="1" hangingPunct="1">
              <a:spcBef>
                <a:spcPct val="50000"/>
              </a:spcBef>
              <a:buFont typeface="Wingdings" pitchFamily="2" charset="2"/>
              <a:buChar char="§"/>
              <a:defRPr/>
            </a:pPr>
            <a:r>
              <a:rPr lang="en-US" dirty="0"/>
              <a:t>Adherence to standards</a:t>
            </a:r>
          </a:p>
          <a:p>
            <a:pPr eaLnBrk="1" hangingPunct="1">
              <a:spcBef>
                <a:spcPct val="50000"/>
              </a:spcBef>
              <a:buFont typeface="Wingdings" pitchFamily="2" charset="2"/>
              <a:buChar char="§"/>
              <a:defRPr/>
            </a:pPr>
            <a:r>
              <a:rPr lang="en-US" dirty="0"/>
              <a:t>Maintainability and testability of code</a:t>
            </a:r>
          </a:p>
          <a:p>
            <a:pPr eaLnBrk="1" hangingPunct="1">
              <a:spcBef>
                <a:spcPct val="50000"/>
              </a:spcBef>
            </a:pPr>
            <a:r>
              <a:rPr lang="en-US" altLang="en-US" dirty="0"/>
              <a:t>Dynamic testing refers to executing the AUT to test its response to interaction with its environment and its end-user. </a:t>
            </a:r>
          </a:p>
          <a:p>
            <a:pPr eaLnBrk="1" hangingPunct="1">
              <a:spcBef>
                <a:spcPct val="50000"/>
              </a:spcBef>
            </a:pPr>
            <a:r>
              <a:rPr lang="en-US" altLang="en-US" dirty="0"/>
              <a:t>Static testing is known to find bugs, especially unusual bugs that occur in exceptional conditions, early in the SDLC.</a:t>
            </a:r>
          </a:p>
          <a:p>
            <a:pPr eaLnBrk="1" hangingPunct="1">
              <a:spcBef>
                <a:spcPct val="50000"/>
              </a:spcBef>
            </a:pPr>
            <a:r>
              <a:rPr lang="en-US" altLang="en-US" dirty="0"/>
              <a:t>Static testing focuses on quality of the code more than its validation. </a:t>
            </a:r>
          </a:p>
          <a:p>
            <a:pPr eaLnBrk="1" hangingPunct="1">
              <a:spcBef>
                <a:spcPct val="50000"/>
              </a:spcBef>
            </a:pPr>
            <a:r>
              <a:rPr lang="en-US" altLang="en-US" dirty="0"/>
              <a:t>Dynamic testing focuses on the validation of the system and its functionality and adherence to user/system requirements. </a:t>
            </a:r>
          </a:p>
          <a:p>
            <a:pPr eaLnBrk="1" hangingPunct="1">
              <a:spcBef>
                <a:spcPct val="50000"/>
              </a:spcBef>
              <a:buFont typeface="Wingdings" pitchFamily="2" charset="2"/>
              <a:buChar char="§"/>
              <a:defRPr/>
            </a:pPr>
            <a:endParaRPr lang="en-US" dirty="0"/>
          </a:p>
        </p:txBody>
      </p:sp>
    </p:spTree>
    <p:extLst>
      <p:ext uri="{BB962C8B-B14F-4D97-AF65-F5344CB8AC3E}">
        <p14:creationId xmlns:p14="http://schemas.microsoft.com/office/powerpoint/2010/main" val="2002225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p:tgtEl>
                                          <p:spTgt spid="10">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10">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p:tgtEl>
                                          <p:spTgt spid="10">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10">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p:tgtEl>
                                          <p:spTgt spid="10">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10">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 calcmode="lin" valueType="num">
                                      <p:cBhvr additive="base">
                                        <p:cTn id="25" dur="500"/>
                                        <p:tgtEl>
                                          <p:spTgt spid="10">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10">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anim calcmode="lin" valueType="num">
                                      <p:cBhvr additive="base">
                                        <p:cTn id="31" dur="500"/>
                                        <p:tgtEl>
                                          <p:spTgt spid="10">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10">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10">
                                            <p:txEl>
                                              <p:pRg st="5" end="5"/>
                                            </p:txEl>
                                          </p:spTgt>
                                        </p:tgtEl>
                                        <p:attrNameLst>
                                          <p:attrName>style.visibility</p:attrName>
                                        </p:attrNameLst>
                                      </p:cBhvr>
                                      <p:to>
                                        <p:strVal val="visible"/>
                                      </p:to>
                                    </p:set>
                                    <p:anim calcmode="lin" valueType="num">
                                      <p:cBhvr additive="base">
                                        <p:cTn id="37" dur="500"/>
                                        <p:tgtEl>
                                          <p:spTgt spid="10">
                                            <p:txEl>
                                              <p:pRg st="5" end="5"/>
                                            </p:txEl>
                                          </p:spTgt>
                                        </p:tgtEl>
                                        <p:attrNameLst>
                                          <p:attrName>ppt_y</p:attrName>
                                        </p:attrNameLst>
                                      </p:cBhvr>
                                      <p:tavLst>
                                        <p:tav tm="0">
                                          <p:val>
                                            <p:strVal val="#ppt_y+#ppt_h*1.125000"/>
                                          </p:val>
                                        </p:tav>
                                        <p:tav tm="100000">
                                          <p:val>
                                            <p:strVal val="#ppt_y"/>
                                          </p:val>
                                        </p:tav>
                                      </p:tavLst>
                                    </p:anim>
                                    <p:animEffect transition="in" filter="wipe(up)">
                                      <p:cBhvr>
                                        <p:cTn id="38" dur="500"/>
                                        <p:tgtEl>
                                          <p:spTgt spid="10">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nodeType="clickEffect">
                                  <p:stCondLst>
                                    <p:cond delay="0"/>
                                  </p:stCondLst>
                                  <p:childTnLst>
                                    <p:set>
                                      <p:cBhvr>
                                        <p:cTn id="42" dur="1" fill="hold">
                                          <p:stCondLst>
                                            <p:cond delay="0"/>
                                          </p:stCondLst>
                                        </p:cTn>
                                        <p:tgtEl>
                                          <p:spTgt spid="10">
                                            <p:txEl>
                                              <p:pRg st="6" end="6"/>
                                            </p:txEl>
                                          </p:spTgt>
                                        </p:tgtEl>
                                        <p:attrNameLst>
                                          <p:attrName>style.visibility</p:attrName>
                                        </p:attrNameLst>
                                      </p:cBhvr>
                                      <p:to>
                                        <p:strVal val="visible"/>
                                      </p:to>
                                    </p:set>
                                    <p:anim calcmode="lin" valueType="num">
                                      <p:cBhvr additive="base">
                                        <p:cTn id="43" dur="500"/>
                                        <p:tgtEl>
                                          <p:spTgt spid="10">
                                            <p:txEl>
                                              <p:pRg st="6" end="6"/>
                                            </p:txEl>
                                          </p:spTgt>
                                        </p:tgtEl>
                                        <p:attrNameLst>
                                          <p:attrName>ppt_y</p:attrName>
                                        </p:attrNameLst>
                                      </p:cBhvr>
                                      <p:tavLst>
                                        <p:tav tm="0">
                                          <p:val>
                                            <p:strVal val="#ppt_y+#ppt_h*1.125000"/>
                                          </p:val>
                                        </p:tav>
                                        <p:tav tm="100000">
                                          <p:val>
                                            <p:strVal val="#ppt_y"/>
                                          </p:val>
                                        </p:tav>
                                      </p:tavLst>
                                    </p:anim>
                                    <p:animEffect transition="in" filter="wipe(up)">
                                      <p:cBhvr>
                                        <p:cTn id="44" dur="500"/>
                                        <p:tgtEl>
                                          <p:spTgt spid="10">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nodeType="clickEffect">
                                  <p:stCondLst>
                                    <p:cond delay="0"/>
                                  </p:stCondLst>
                                  <p:childTnLst>
                                    <p:set>
                                      <p:cBhvr>
                                        <p:cTn id="48" dur="1" fill="hold">
                                          <p:stCondLst>
                                            <p:cond delay="0"/>
                                          </p:stCondLst>
                                        </p:cTn>
                                        <p:tgtEl>
                                          <p:spTgt spid="10">
                                            <p:txEl>
                                              <p:pRg st="7" end="7"/>
                                            </p:txEl>
                                          </p:spTgt>
                                        </p:tgtEl>
                                        <p:attrNameLst>
                                          <p:attrName>style.visibility</p:attrName>
                                        </p:attrNameLst>
                                      </p:cBhvr>
                                      <p:to>
                                        <p:strVal val="visible"/>
                                      </p:to>
                                    </p:set>
                                    <p:anim calcmode="lin" valueType="num">
                                      <p:cBhvr additive="base">
                                        <p:cTn id="49" dur="500"/>
                                        <p:tgtEl>
                                          <p:spTgt spid="10">
                                            <p:txEl>
                                              <p:pRg st="7" end="7"/>
                                            </p:txEl>
                                          </p:spTgt>
                                        </p:tgtEl>
                                        <p:attrNameLst>
                                          <p:attrName>ppt_y</p:attrName>
                                        </p:attrNameLst>
                                      </p:cBhvr>
                                      <p:tavLst>
                                        <p:tav tm="0">
                                          <p:val>
                                            <p:strVal val="#ppt_y+#ppt_h*1.125000"/>
                                          </p:val>
                                        </p:tav>
                                        <p:tav tm="100000">
                                          <p:val>
                                            <p:strVal val="#ppt_y"/>
                                          </p:val>
                                        </p:tav>
                                      </p:tavLst>
                                    </p:anim>
                                    <p:animEffect transition="in" filter="wipe(up)">
                                      <p:cBhvr>
                                        <p:cTn id="50" dur="500"/>
                                        <p:tgtEl>
                                          <p:spTgt spid="10">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nodeType="clickEffect">
                                  <p:stCondLst>
                                    <p:cond delay="0"/>
                                  </p:stCondLst>
                                  <p:childTnLst>
                                    <p:set>
                                      <p:cBhvr>
                                        <p:cTn id="54" dur="1" fill="hold">
                                          <p:stCondLst>
                                            <p:cond delay="0"/>
                                          </p:stCondLst>
                                        </p:cTn>
                                        <p:tgtEl>
                                          <p:spTgt spid="10">
                                            <p:txEl>
                                              <p:pRg st="8" end="8"/>
                                            </p:txEl>
                                          </p:spTgt>
                                        </p:tgtEl>
                                        <p:attrNameLst>
                                          <p:attrName>style.visibility</p:attrName>
                                        </p:attrNameLst>
                                      </p:cBhvr>
                                      <p:to>
                                        <p:strVal val="visible"/>
                                      </p:to>
                                    </p:set>
                                    <p:anim calcmode="lin" valueType="num">
                                      <p:cBhvr additive="base">
                                        <p:cTn id="55" dur="500"/>
                                        <p:tgtEl>
                                          <p:spTgt spid="10">
                                            <p:txEl>
                                              <p:pRg st="8" end="8"/>
                                            </p:txEl>
                                          </p:spTgt>
                                        </p:tgtEl>
                                        <p:attrNameLst>
                                          <p:attrName>ppt_y</p:attrName>
                                        </p:attrNameLst>
                                      </p:cBhvr>
                                      <p:tavLst>
                                        <p:tav tm="0">
                                          <p:val>
                                            <p:strVal val="#ppt_y+#ppt_h*1.125000"/>
                                          </p:val>
                                        </p:tav>
                                        <p:tav tm="100000">
                                          <p:val>
                                            <p:strVal val="#ppt_y"/>
                                          </p:val>
                                        </p:tav>
                                      </p:tavLst>
                                    </p:anim>
                                    <p:animEffect transition="in" filter="wipe(up)">
                                      <p:cBhvr>
                                        <p:cTn id="56" dur="500"/>
                                        <p:tgtEl>
                                          <p:spTgt spid="10">
                                            <p:txEl>
                                              <p:pRg st="8" end="8"/>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4" fill="hold" nodeType="clickEffect">
                                  <p:stCondLst>
                                    <p:cond delay="0"/>
                                  </p:stCondLst>
                                  <p:childTnLst>
                                    <p:set>
                                      <p:cBhvr>
                                        <p:cTn id="60" dur="1" fill="hold">
                                          <p:stCondLst>
                                            <p:cond delay="0"/>
                                          </p:stCondLst>
                                        </p:cTn>
                                        <p:tgtEl>
                                          <p:spTgt spid="10">
                                            <p:txEl>
                                              <p:pRg st="9" end="9"/>
                                            </p:txEl>
                                          </p:spTgt>
                                        </p:tgtEl>
                                        <p:attrNameLst>
                                          <p:attrName>style.visibility</p:attrName>
                                        </p:attrNameLst>
                                      </p:cBhvr>
                                      <p:to>
                                        <p:strVal val="visible"/>
                                      </p:to>
                                    </p:set>
                                    <p:anim calcmode="lin" valueType="num">
                                      <p:cBhvr additive="base">
                                        <p:cTn id="61" dur="500"/>
                                        <p:tgtEl>
                                          <p:spTgt spid="10">
                                            <p:txEl>
                                              <p:pRg st="9" end="9"/>
                                            </p:txEl>
                                          </p:spTgt>
                                        </p:tgtEl>
                                        <p:attrNameLst>
                                          <p:attrName>ppt_y</p:attrName>
                                        </p:attrNameLst>
                                      </p:cBhvr>
                                      <p:tavLst>
                                        <p:tav tm="0">
                                          <p:val>
                                            <p:strVal val="#ppt_y+#ppt_h*1.125000"/>
                                          </p:val>
                                        </p:tav>
                                        <p:tav tm="100000">
                                          <p:val>
                                            <p:strVal val="#ppt_y"/>
                                          </p:val>
                                        </p:tav>
                                      </p:tavLst>
                                    </p:anim>
                                    <p:animEffect transition="in" filter="wipe(up)">
                                      <p:cBhvr>
                                        <p:cTn id="62" dur="500"/>
                                        <p:tgtEl>
                                          <p:spTgt spid="10">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nodeType="clickEffect">
                                  <p:stCondLst>
                                    <p:cond delay="0"/>
                                  </p:stCondLst>
                                  <p:childTnLst>
                                    <p:set>
                                      <p:cBhvr>
                                        <p:cTn id="66" dur="1" fill="hold">
                                          <p:stCondLst>
                                            <p:cond delay="0"/>
                                          </p:stCondLst>
                                        </p:cTn>
                                        <p:tgtEl>
                                          <p:spTgt spid="10">
                                            <p:txEl>
                                              <p:pRg st="10" end="10"/>
                                            </p:txEl>
                                          </p:spTgt>
                                        </p:tgtEl>
                                        <p:attrNameLst>
                                          <p:attrName>style.visibility</p:attrName>
                                        </p:attrNameLst>
                                      </p:cBhvr>
                                      <p:to>
                                        <p:strVal val="visible"/>
                                      </p:to>
                                    </p:set>
                                    <p:anim calcmode="lin" valueType="num">
                                      <p:cBhvr additive="base">
                                        <p:cTn id="67" dur="500"/>
                                        <p:tgtEl>
                                          <p:spTgt spid="10">
                                            <p:txEl>
                                              <p:pRg st="10" end="10"/>
                                            </p:txEl>
                                          </p:spTgt>
                                        </p:tgtEl>
                                        <p:attrNameLst>
                                          <p:attrName>ppt_y</p:attrName>
                                        </p:attrNameLst>
                                      </p:cBhvr>
                                      <p:tavLst>
                                        <p:tav tm="0">
                                          <p:val>
                                            <p:strVal val="#ppt_y+#ppt_h*1.125000"/>
                                          </p:val>
                                        </p:tav>
                                        <p:tav tm="100000">
                                          <p:val>
                                            <p:strVal val="#ppt_y"/>
                                          </p:val>
                                        </p:tav>
                                      </p:tavLst>
                                    </p:anim>
                                    <p:animEffect transition="in" filter="wipe(up)">
                                      <p:cBhvr>
                                        <p:cTn id="68" dur="500"/>
                                        <p:tgtEl>
                                          <p:spTgt spid="1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188640"/>
            <a:ext cx="7772400" cy="64519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Testing Principles</a:t>
            </a:r>
          </a:p>
        </p:txBody>
      </p:sp>
      <p:sp>
        <p:nvSpPr>
          <p:cNvPr id="4" name="Text Box 52"/>
          <p:cNvSpPr txBox="1">
            <a:spLocks noChangeArrowheads="1"/>
          </p:cNvSpPr>
          <p:nvPr/>
        </p:nvSpPr>
        <p:spPr bwMode="auto">
          <a:xfrm>
            <a:off x="304800" y="1439863"/>
            <a:ext cx="8458200" cy="4108450"/>
          </a:xfrm>
          <a:prstGeom prst="rect">
            <a:avLst/>
          </a:prstGeom>
          <a:noFill/>
          <a:ln>
            <a:noFill/>
          </a:ln>
        </p:spPr>
        <p:txBody>
          <a:bodyPr>
            <a:spAutoFit/>
          </a:bodyPr>
          <a:lstStyle>
            <a:lvl1pPr marL="268288" indent="-2682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marL="0" indent="0" eaLnBrk="1" hangingPunct="1">
              <a:spcBef>
                <a:spcPct val="50000"/>
              </a:spcBef>
              <a:defRPr/>
            </a:pPr>
            <a:r>
              <a:rPr lang="en-US" dirty="0"/>
              <a:t>Some of the main principles of testing are:</a:t>
            </a:r>
          </a:p>
          <a:p>
            <a:pPr eaLnBrk="1" hangingPunct="1">
              <a:spcBef>
                <a:spcPct val="50000"/>
              </a:spcBef>
              <a:buFont typeface="Wingdings" pitchFamily="2" charset="2"/>
              <a:buChar char="§"/>
              <a:defRPr/>
            </a:pPr>
            <a:r>
              <a:rPr lang="en-US" dirty="0"/>
              <a:t>B positive and C negative</a:t>
            </a:r>
          </a:p>
          <a:p>
            <a:pPr eaLnBrk="1" hangingPunct="1">
              <a:spcBef>
                <a:spcPct val="50000"/>
              </a:spcBef>
              <a:buFont typeface="Wingdings" pitchFamily="2" charset="2"/>
              <a:buChar char="§"/>
              <a:defRPr/>
            </a:pPr>
            <a:r>
              <a:rPr lang="en-US" dirty="0"/>
              <a:t>Early to test, early to find</a:t>
            </a:r>
          </a:p>
          <a:p>
            <a:pPr eaLnBrk="1" hangingPunct="1">
              <a:spcBef>
                <a:spcPct val="50000"/>
              </a:spcBef>
              <a:buFont typeface="Wingdings" pitchFamily="2" charset="2"/>
              <a:buChar char="§"/>
              <a:defRPr/>
            </a:pPr>
            <a:r>
              <a:rPr lang="en-US" dirty="0"/>
              <a:t>All is impossible, prioritization is suitable</a:t>
            </a:r>
          </a:p>
          <a:p>
            <a:pPr eaLnBrk="1" hangingPunct="1">
              <a:spcBef>
                <a:spcPct val="50000"/>
              </a:spcBef>
              <a:buFont typeface="Wingdings" pitchFamily="2" charset="2"/>
              <a:buChar char="§"/>
              <a:defRPr/>
            </a:pPr>
            <a:r>
              <a:rPr lang="en-US" dirty="0"/>
              <a:t>Bias will create chaos</a:t>
            </a:r>
          </a:p>
          <a:p>
            <a:pPr eaLnBrk="1" hangingPunct="1">
              <a:spcBef>
                <a:spcPct val="50000"/>
              </a:spcBef>
              <a:buFont typeface="Wingdings" pitchFamily="2" charset="2"/>
              <a:buChar char="§"/>
              <a:defRPr/>
            </a:pPr>
            <a:r>
              <a:rPr lang="en-US" dirty="0"/>
              <a:t>Context dependence = Testing excellence</a:t>
            </a:r>
          </a:p>
          <a:p>
            <a:pPr eaLnBrk="1" hangingPunct="1">
              <a:spcBef>
                <a:spcPct val="50000"/>
              </a:spcBef>
              <a:buFont typeface="Wingdings" pitchFamily="2" charset="2"/>
              <a:buChar char="§"/>
              <a:defRPr/>
            </a:pPr>
            <a:r>
              <a:rPr lang="en-US" dirty="0"/>
              <a:t>Invalid is also valid</a:t>
            </a:r>
          </a:p>
          <a:p>
            <a:pPr eaLnBrk="1" hangingPunct="1">
              <a:spcBef>
                <a:spcPct val="50000"/>
              </a:spcBef>
              <a:buFont typeface="Wingdings" pitchFamily="2" charset="2"/>
              <a:buChar char="§"/>
              <a:defRPr/>
            </a:pPr>
            <a:r>
              <a:rPr lang="en-US" dirty="0"/>
              <a:t>Review to retest</a:t>
            </a:r>
          </a:p>
          <a:p>
            <a:pPr eaLnBrk="1" hangingPunct="1">
              <a:spcBef>
                <a:spcPct val="50000"/>
              </a:spcBef>
              <a:buFont typeface="Wingdings" pitchFamily="2" charset="2"/>
              <a:buChar char="§"/>
              <a:defRPr/>
            </a:pPr>
            <a:r>
              <a:rPr lang="en-US" dirty="0"/>
              <a:t>Don’t be Jack of all Trades</a:t>
            </a:r>
          </a:p>
          <a:p>
            <a:pPr eaLnBrk="1" hangingPunct="1">
              <a:spcBef>
                <a:spcPct val="50000"/>
              </a:spcBef>
              <a:buFont typeface="Wingdings" pitchFamily="2" charset="2"/>
              <a:buChar char="§"/>
              <a:defRPr/>
            </a:pPr>
            <a:r>
              <a:rPr lang="en-US" dirty="0"/>
              <a:t>Follow test case design principles</a:t>
            </a:r>
          </a:p>
        </p:txBody>
      </p:sp>
    </p:spTree>
    <p:extLst>
      <p:ext uri="{BB962C8B-B14F-4D97-AF65-F5344CB8AC3E}">
        <p14:creationId xmlns:p14="http://schemas.microsoft.com/office/powerpoint/2010/main" val="1379783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p:tgtEl>
                                          <p:spTgt spid="4">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4">
                                            <p:txEl>
                                              <p:pRg st="1" end="1"/>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p:tgtEl>
                                          <p:spTgt spid="4">
                                            <p:txEl>
                                              <p:pRg st="2" end="2"/>
                                            </p:txEl>
                                          </p:spTgt>
                                        </p:tgtEl>
                                        <p:attrNameLst>
                                          <p:attrName>ppt_y</p:attrName>
                                        </p:attrNameLst>
                                      </p:cBhvr>
                                      <p:tavLst>
                                        <p:tav tm="0">
                                          <p:val>
                                            <p:strVal val="#ppt_y+#ppt_h*1.125000"/>
                                          </p:val>
                                        </p:tav>
                                        <p:tav tm="100000">
                                          <p:val>
                                            <p:strVal val="#ppt_y"/>
                                          </p:val>
                                        </p:tav>
                                      </p:tavLst>
                                    </p:anim>
                                    <p:animEffect transition="in" filter="wipe(up)">
                                      <p:cBhvr>
                                        <p:cTn id="14" dur="500"/>
                                        <p:tgtEl>
                                          <p:spTgt spid="4">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p:tgtEl>
                                          <p:spTgt spid="4">
                                            <p:txEl>
                                              <p:pRg st="3" end="3"/>
                                            </p:txEl>
                                          </p:spTgt>
                                        </p:tgtEl>
                                        <p:attrNameLst>
                                          <p:attrName>ppt_y</p:attrName>
                                        </p:attrNameLst>
                                      </p:cBhvr>
                                      <p:tavLst>
                                        <p:tav tm="0">
                                          <p:val>
                                            <p:strVal val="#ppt_y+#ppt_h*1.125000"/>
                                          </p:val>
                                        </p:tav>
                                        <p:tav tm="100000">
                                          <p:val>
                                            <p:strVal val="#ppt_y"/>
                                          </p:val>
                                        </p:tav>
                                      </p:tavLst>
                                    </p:anim>
                                    <p:animEffect transition="in" filter="wipe(up)">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p:tgtEl>
                                          <p:spTgt spid="4">
                                            <p:txEl>
                                              <p:pRg st="4" end="4"/>
                                            </p:txEl>
                                          </p:spTgt>
                                        </p:tgtEl>
                                        <p:attrNameLst>
                                          <p:attrName>ppt_y</p:attrName>
                                        </p:attrNameLst>
                                      </p:cBhvr>
                                      <p:tavLst>
                                        <p:tav tm="0">
                                          <p:val>
                                            <p:strVal val="#ppt_y+#ppt_h*1.125000"/>
                                          </p:val>
                                        </p:tav>
                                        <p:tav tm="100000">
                                          <p:val>
                                            <p:strVal val="#ppt_y"/>
                                          </p:val>
                                        </p:tav>
                                      </p:tavLst>
                                    </p:anim>
                                    <p:animEffect transition="in" filter="wipe(up)">
                                      <p:cBhvr>
                                        <p:cTn id="26" dur="500"/>
                                        <p:tgtEl>
                                          <p:spTgt spid="4">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p:tgtEl>
                                          <p:spTgt spid="4">
                                            <p:txEl>
                                              <p:pRg st="5" end="5"/>
                                            </p:txEl>
                                          </p:spTgt>
                                        </p:tgtEl>
                                        <p:attrNameLst>
                                          <p:attrName>ppt_y</p:attrName>
                                        </p:attrNameLst>
                                      </p:cBhvr>
                                      <p:tavLst>
                                        <p:tav tm="0">
                                          <p:val>
                                            <p:strVal val="#ppt_y+#ppt_h*1.125000"/>
                                          </p:val>
                                        </p:tav>
                                        <p:tav tm="100000">
                                          <p:val>
                                            <p:strVal val="#ppt_y"/>
                                          </p:val>
                                        </p:tav>
                                      </p:tavLst>
                                    </p:anim>
                                    <p:animEffect transition="in" filter="wipe(up)">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p:tgtEl>
                                          <p:spTgt spid="4">
                                            <p:txEl>
                                              <p:pRg st="6" end="6"/>
                                            </p:txEl>
                                          </p:spTgt>
                                        </p:tgtEl>
                                        <p:attrNameLst>
                                          <p:attrName>ppt_y</p:attrName>
                                        </p:attrNameLst>
                                      </p:cBhvr>
                                      <p:tavLst>
                                        <p:tav tm="0">
                                          <p:val>
                                            <p:strVal val="#ppt_y+#ppt_h*1.125000"/>
                                          </p:val>
                                        </p:tav>
                                        <p:tav tm="100000">
                                          <p:val>
                                            <p:strVal val="#ppt_y"/>
                                          </p:val>
                                        </p:tav>
                                      </p:tavLst>
                                    </p:anim>
                                    <p:animEffect transition="in" filter="wipe(up)">
                                      <p:cBhvr>
                                        <p:cTn id="38" dur="500"/>
                                        <p:tgtEl>
                                          <p:spTgt spid="4">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anim calcmode="lin" valueType="num">
                                      <p:cBhvr additive="base">
                                        <p:cTn id="43" dur="500"/>
                                        <p:tgtEl>
                                          <p:spTgt spid="4">
                                            <p:txEl>
                                              <p:pRg st="7" end="7"/>
                                            </p:txEl>
                                          </p:spTgt>
                                        </p:tgtEl>
                                        <p:attrNameLst>
                                          <p:attrName>ppt_y</p:attrName>
                                        </p:attrNameLst>
                                      </p:cBhvr>
                                      <p:tavLst>
                                        <p:tav tm="0">
                                          <p:val>
                                            <p:strVal val="#ppt_y+#ppt_h*1.125000"/>
                                          </p:val>
                                        </p:tav>
                                        <p:tav tm="100000">
                                          <p:val>
                                            <p:strVal val="#ppt_y"/>
                                          </p:val>
                                        </p:tav>
                                      </p:tavLst>
                                    </p:anim>
                                    <p:animEffect transition="in" filter="wipe(up)">
                                      <p:cBhvr>
                                        <p:cTn id="44" dur="500"/>
                                        <p:tgtEl>
                                          <p:spTgt spid="4">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nodeType="click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anim calcmode="lin" valueType="num">
                                      <p:cBhvr additive="base">
                                        <p:cTn id="49" dur="500"/>
                                        <p:tgtEl>
                                          <p:spTgt spid="4">
                                            <p:txEl>
                                              <p:pRg st="8" end="8"/>
                                            </p:txEl>
                                          </p:spTgt>
                                        </p:tgtEl>
                                        <p:attrNameLst>
                                          <p:attrName>ppt_y</p:attrName>
                                        </p:attrNameLst>
                                      </p:cBhvr>
                                      <p:tavLst>
                                        <p:tav tm="0">
                                          <p:val>
                                            <p:strVal val="#ppt_y+#ppt_h*1.125000"/>
                                          </p:val>
                                        </p:tav>
                                        <p:tav tm="100000">
                                          <p:val>
                                            <p:strVal val="#ppt_y"/>
                                          </p:val>
                                        </p:tav>
                                      </p:tavLst>
                                    </p:anim>
                                    <p:animEffect transition="in" filter="wipe(up)">
                                      <p:cBhvr>
                                        <p:cTn id="50" dur="500"/>
                                        <p:tgtEl>
                                          <p:spTgt spid="4">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nodeType="clickEffect">
                                  <p:stCondLst>
                                    <p:cond delay="0"/>
                                  </p:stCondLst>
                                  <p:childTnLst>
                                    <p:set>
                                      <p:cBhvr>
                                        <p:cTn id="54" dur="1" fill="hold">
                                          <p:stCondLst>
                                            <p:cond delay="0"/>
                                          </p:stCondLst>
                                        </p:cTn>
                                        <p:tgtEl>
                                          <p:spTgt spid="4">
                                            <p:txEl>
                                              <p:pRg st="9" end="9"/>
                                            </p:txEl>
                                          </p:spTgt>
                                        </p:tgtEl>
                                        <p:attrNameLst>
                                          <p:attrName>style.visibility</p:attrName>
                                        </p:attrNameLst>
                                      </p:cBhvr>
                                      <p:to>
                                        <p:strVal val="visible"/>
                                      </p:to>
                                    </p:set>
                                    <p:anim calcmode="lin" valueType="num">
                                      <p:cBhvr additive="base">
                                        <p:cTn id="55" dur="500"/>
                                        <p:tgtEl>
                                          <p:spTgt spid="4">
                                            <p:txEl>
                                              <p:pRg st="9" end="9"/>
                                            </p:txEl>
                                          </p:spTgt>
                                        </p:tgtEl>
                                        <p:attrNameLst>
                                          <p:attrName>ppt_y</p:attrName>
                                        </p:attrNameLst>
                                      </p:cBhvr>
                                      <p:tavLst>
                                        <p:tav tm="0">
                                          <p:val>
                                            <p:strVal val="#ppt_y+#ppt_h*1.125000"/>
                                          </p:val>
                                        </p:tav>
                                        <p:tav tm="100000">
                                          <p:val>
                                            <p:strVal val="#ppt_y"/>
                                          </p:val>
                                        </p:tav>
                                      </p:tavLst>
                                    </p:anim>
                                    <p:animEffect transition="in" filter="wipe(up)">
                                      <p:cBhvr>
                                        <p:cTn id="56"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Testing Principles </a:t>
            </a:r>
            <a:r>
              <a:rPr lang="en-US" dirty="0" err="1"/>
              <a:t>Contd</a:t>
            </a:r>
            <a:r>
              <a:rPr lang="is-IS" dirty="0"/>
              <a:t>…				1/4</a:t>
            </a:r>
            <a:endParaRPr lang="en-US" dirty="0"/>
          </a:p>
        </p:txBody>
      </p:sp>
      <p:sp>
        <p:nvSpPr>
          <p:cNvPr id="10" name="Text Box 52"/>
          <p:cNvSpPr txBox="1">
            <a:spLocks noChangeArrowheads="1"/>
          </p:cNvSpPr>
          <p:nvPr/>
        </p:nvSpPr>
        <p:spPr bwMode="auto">
          <a:xfrm>
            <a:off x="304800" y="980728"/>
            <a:ext cx="8458200" cy="4801314"/>
          </a:xfrm>
          <a:prstGeom prst="rect">
            <a:avLst/>
          </a:prstGeom>
          <a:noFill/>
          <a:ln>
            <a:noFill/>
          </a:ln>
        </p:spPr>
        <p:txBody>
          <a:bodyPr>
            <a:spAutoFit/>
          </a:bodyPr>
          <a:lstStyle>
            <a:lvl1pPr marL="268288" indent="-2682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buFont typeface="Wingdings" pitchFamily="2" charset="2"/>
              <a:buChar char="§"/>
              <a:defRPr/>
            </a:pPr>
            <a:r>
              <a:rPr lang="en-US" b="1" dirty="0"/>
              <a:t>B positive and C negative </a:t>
            </a:r>
          </a:p>
          <a:p>
            <a:pPr lvl="1" eaLnBrk="1" hangingPunct="1">
              <a:spcBef>
                <a:spcPct val="50000"/>
              </a:spcBef>
              <a:buFont typeface="Wingdings" pitchFamily="2" charset="2"/>
              <a:buChar char="§"/>
              <a:defRPr/>
            </a:pPr>
            <a:r>
              <a:rPr lang="en-US" altLang="en-US" dirty="0"/>
              <a:t>Positive testing ensures that the AUT performs all the functions that it is supposed to.</a:t>
            </a:r>
          </a:p>
          <a:p>
            <a:pPr lvl="1" eaLnBrk="1" hangingPunct="1">
              <a:spcBef>
                <a:spcPct val="50000"/>
              </a:spcBef>
              <a:buFont typeface="Wingdings" pitchFamily="2" charset="2"/>
              <a:buChar char="§"/>
              <a:defRPr/>
            </a:pPr>
            <a:r>
              <a:rPr lang="en-US" altLang="en-US" dirty="0"/>
              <a:t>Negative testing ensures that the AUT does not perform any actions that it is not supposed to. </a:t>
            </a:r>
            <a:endParaRPr lang="en-US" dirty="0"/>
          </a:p>
          <a:p>
            <a:pPr eaLnBrk="1" hangingPunct="1">
              <a:spcBef>
                <a:spcPct val="50000"/>
              </a:spcBef>
              <a:buFont typeface="Wingdings" pitchFamily="2" charset="2"/>
              <a:buChar char="§"/>
              <a:defRPr/>
            </a:pPr>
            <a:r>
              <a:rPr lang="en-US" b="1" dirty="0"/>
              <a:t>Early to test, early to find</a:t>
            </a:r>
          </a:p>
          <a:p>
            <a:pPr lvl="1" eaLnBrk="1" hangingPunct="1">
              <a:spcBef>
                <a:spcPct val="50000"/>
              </a:spcBef>
              <a:buFont typeface="Wingdings" pitchFamily="2" charset="2"/>
              <a:buChar char="§"/>
              <a:defRPr/>
            </a:pPr>
            <a:r>
              <a:rPr lang="en-US" altLang="en-US" dirty="0"/>
              <a:t>The earlier testing is started, the earlier problems will be detected, and the cheaper it will be to fix them.</a:t>
            </a:r>
            <a:endParaRPr lang="en-US" dirty="0"/>
          </a:p>
          <a:p>
            <a:pPr eaLnBrk="1" hangingPunct="1">
              <a:spcBef>
                <a:spcPct val="50000"/>
              </a:spcBef>
              <a:buFont typeface="Wingdings" pitchFamily="2" charset="2"/>
              <a:buChar char="§"/>
              <a:defRPr/>
            </a:pPr>
            <a:r>
              <a:rPr lang="en-US" b="1" dirty="0"/>
              <a:t>All is impossible, prioritization is suitable </a:t>
            </a:r>
          </a:p>
          <a:p>
            <a:pPr lvl="1" eaLnBrk="1" hangingPunct="1">
              <a:spcBef>
                <a:spcPct val="50000"/>
              </a:spcBef>
              <a:buFont typeface="Wingdings" pitchFamily="2" charset="2"/>
              <a:buChar char="§"/>
              <a:defRPr/>
            </a:pPr>
            <a:r>
              <a:rPr lang="en-US" dirty="0"/>
              <a:t>Do not attempt exhaustive testing.</a:t>
            </a:r>
          </a:p>
          <a:p>
            <a:pPr lvl="1" eaLnBrk="1" hangingPunct="1">
              <a:spcBef>
                <a:spcPct val="50000"/>
              </a:spcBef>
              <a:buFont typeface="Wingdings" pitchFamily="2" charset="2"/>
              <a:buChar char="§"/>
              <a:defRPr/>
            </a:pPr>
            <a:r>
              <a:rPr lang="en-US" dirty="0"/>
              <a:t>Consider time, budget constraints, and prioritize test cases.</a:t>
            </a:r>
          </a:p>
          <a:p>
            <a:pPr lvl="1" eaLnBrk="1" hangingPunct="1">
              <a:spcBef>
                <a:spcPct val="50000"/>
              </a:spcBef>
              <a:buFont typeface="Wingdings" pitchFamily="2" charset="2"/>
              <a:buChar char="§"/>
              <a:defRPr/>
            </a:pPr>
            <a:r>
              <a:rPr lang="en-US" dirty="0"/>
              <a:t>Cover the depth of details of only a few critical modules in the AUT that pose major risks in case of failure.</a:t>
            </a:r>
          </a:p>
        </p:txBody>
      </p:sp>
    </p:spTree>
    <p:extLst>
      <p:ext uri="{BB962C8B-B14F-4D97-AF65-F5344CB8AC3E}">
        <p14:creationId xmlns:p14="http://schemas.microsoft.com/office/powerpoint/2010/main" val="1740261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p:tgtEl>
                                          <p:spTgt spid="10">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10">
                                            <p:txEl>
                                              <p:pRg st="0" end="0"/>
                                            </p:txEl>
                                          </p:spTgt>
                                        </p:tgtEl>
                                      </p:cBhvr>
                                    </p:animEffect>
                                  </p:childTnLst>
                                </p:cTn>
                              </p:par>
                              <p:par>
                                <p:cTn id="9" presetID="12" presetClass="entr" presetSubtype="4" fill="hold"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 calcmode="lin" valueType="num">
                                      <p:cBhvr additive="base">
                                        <p:cTn id="11" dur="500"/>
                                        <p:tgtEl>
                                          <p:spTgt spid="10">
                                            <p:txEl>
                                              <p:pRg st="1" end="1"/>
                                            </p:txEl>
                                          </p:spTgt>
                                        </p:tgtEl>
                                        <p:attrNameLst>
                                          <p:attrName>ppt_y</p:attrName>
                                        </p:attrNameLst>
                                      </p:cBhvr>
                                      <p:tavLst>
                                        <p:tav tm="0">
                                          <p:val>
                                            <p:strVal val="#ppt_y+#ppt_h*1.125000"/>
                                          </p:val>
                                        </p:tav>
                                        <p:tav tm="100000">
                                          <p:val>
                                            <p:strVal val="#ppt_y"/>
                                          </p:val>
                                        </p:tav>
                                      </p:tavLst>
                                    </p:anim>
                                    <p:animEffect transition="in" filter="wipe(up)">
                                      <p:cBhvr>
                                        <p:cTn id="12" dur="500"/>
                                        <p:tgtEl>
                                          <p:spTgt spid="10">
                                            <p:txEl>
                                              <p:pRg st="1" end="1"/>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 calcmode="lin" valueType="num">
                                      <p:cBhvr additive="base">
                                        <p:cTn id="15" dur="500"/>
                                        <p:tgtEl>
                                          <p:spTgt spid="10">
                                            <p:txEl>
                                              <p:pRg st="2" end="2"/>
                                            </p:txEl>
                                          </p:spTgt>
                                        </p:tgtEl>
                                        <p:attrNameLst>
                                          <p:attrName>ppt_y</p:attrName>
                                        </p:attrNameLst>
                                      </p:cBhvr>
                                      <p:tavLst>
                                        <p:tav tm="0">
                                          <p:val>
                                            <p:strVal val="#ppt_y+#ppt_h*1.125000"/>
                                          </p:val>
                                        </p:tav>
                                        <p:tav tm="100000">
                                          <p:val>
                                            <p:strVal val="#ppt_y"/>
                                          </p:val>
                                        </p:tav>
                                      </p:tavLst>
                                    </p:anim>
                                    <p:animEffect transition="in" filter="wipe(up)">
                                      <p:cBhvr>
                                        <p:cTn id="16" dur="500"/>
                                        <p:tgtEl>
                                          <p:spTgt spid="10">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10">
                                            <p:txEl>
                                              <p:pRg st="3" end="3"/>
                                            </p:txEl>
                                          </p:spTgt>
                                        </p:tgtEl>
                                        <p:attrNameLst>
                                          <p:attrName>style.visibility</p:attrName>
                                        </p:attrNameLst>
                                      </p:cBhvr>
                                      <p:to>
                                        <p:strVal val="visible"/>
                                      </p:to>
                                    </p:set>
                                    <p:anim calcmode="lin" valueType="num">
                                      <p:cBhvr additive="base">
                                        <p:cTn id="21" dur="500"/>
                                        <p:tgtEl>
                                          <p:spTgt spid="10">
                                            <p:txEl>
                                              <p:pRg st="3" end="3"/>
                                            </p:txEl>
                                          </p:spTgt>
                                        </p:tgtEl>
                                        <p:attrNameLst>
                                          <p:attrName>ppt_y</p:attrName>
                                        </p:attrNameLst>
                                      </p:cBhvr>
                                      <p:tavLst>
                                        <p:tav tm="0">
                                          <p:val>
                                            <p:strVal val="#ppt_y+#ppt_h*1.125000"/>
                                          </p:val>
                                        </p:tav>
                                        <p:tav tm="100000">
                                          <p:val>
                                            <p:strVal val="#ppt_y"/>
                                          </p:val>
                                        </p:tav>
                                      </p:tavLst>
                                    </p:anim>
                                    <p:animEffect transition="in" filter="wipe(up)">
                                      <p:cBhvr>
                                        <p:cTn id="22" dur="500"/>
                                        <p:tgtEl>
                                          <p:spTgt spid="10">
                                            <p:txEl>
                                              <p:pRg st="3" end="3"/>
                                            </p:txEl>
                                          </p:spTgt>
                                        </p:tgtEl>
                                      </p:cBhvr>
                                    </p:animEffect>
                                  </p:childTnLst>
                                </p:cTn>
                              </p:par>
                              <p:par>
                                <p:cTn id="23" presetID="12" presetClass="entr" presetSubtype="4" fill="hold" nodeType="withEffect">
                                  <p:stCondLst>
                                    <p:cond delay="0"/>
                                  </p:stCondLst>
                                  <p:childTnLst>
                                    <p:set>
                                      <p:cBhvr>
                                        <p:cTn id="24" dur="1" fill="hold">
                                          <p:stCondLst>
                                            <p:cond delay="0"/>
                                          </p:stCondLst>
                                        </p:cTn>
                                        <p:tgtEl>
                                          <p:spTgt spid="10">
                                            <p:txEl>
                                              <p:pRg st="4" end="4"/>
                                            </p:txEl>
                                          </p:spTgt>
                                        </p:tgtEl>
                                        <p:attrNameLst>
                                          <p:attrName>style.visibility</p:attrName>
                                        </p:attrNameLst>
                                      </p:cBhvr>
                                      <p:to>
                                        <p:strVal val="visible"/>
                                      </p:to>
                                    </p:set>
                                    <p:anim calcmode="lin" valueType="num">
                                      <p:cBhvr additive="base">
                                        <p:cTn id="25" dur="500"/>
                                        <p:tgtEl>
                                          <p:spTgt spid="10">
                                            <p:txEl>
                                              <p:pRg st="4" end="4"/>
                                            </p:txEl>
                                          </p:spTgt>
                                        </p:tgtEl>
                                        <p:attrNameLst>
                                          <p:attrName>ppt_y</p:attrName>
                                        </p:attrNameLst>
                                      </p:cBhvr>
                                      <p:tavLst>
                                        <p:tav tm="0">
                                          <p:val>
                                            <p:strVal val="#ppt_y+#ppt_h*1.125000"/>
                                          </p:val>
                                        </p:tav>
                                        <p:tav tm="100000">
                                          <p:val>
                                            <p:strVal val="#ppt_y"/>
                                          </p:val>
                                        </p:tav>
                                      </p:tavLst>
                                    </p:anim>
                                    <p:animEffect transition="in" filter="wipe(up)">
                                      <p:cBhvr>
                                        <p:cTn id="26" dur="500"/>
                                        <p:tgtEl>
                                          <p:spTgt spid="10">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10">
                                            <p:txEl>
                                              <p:pRg st="5" end="5"/>
                                            </p:txEl>
                                          </p:spTgt>
                                        </p:tgtEl>
                                        <p:attrNameLst>
                                          <p:attrName>style.visibility</p:attrName>
                                        </p:attrNameLst>
                                      </p:cBhvr>
                                      <p:to>
                                        <p:strVal val="visible"/>
                                      </p:to>
                                    </p:set>
                                    <p:anim calcmode="lin" valueType="num">
                                      <p:cBhvr additive="base">
                                        <p:cTn id="31" dur="500"/>
                                        <p:tgtEl>
                                          <p:spTgt spid="10">
                                            <p:txEl>
                                              <p:pRg st="5" end="5"/>
                                            </p:txEl>
                                          </p:spTgt>
                                        </p:tgtEl>
                                        <p:attrNameLst>
                                          <p:attrName>ppt_y</p:attrName>
                                        </p:attrNameLst>
                                      </p:cBhvr>
                                      <p:tavLst>
                                        <p:tav tm="0">
                                          <p:val>
                                            <p:strVal val="#ppt_y+#ppt_h*1.125000"/>
                                          </p:val>
                                        </p:tav>
                                        <p:tav tm="100000">
                                          <p:val>
                                            <p:strVal val="#ppt_y"/>
                                          </p:val>
                                        </p:tav>
                                      </p:tavLst>
                                    </p:anim>
                                    <p:animEffect transition="in" filter="wipe(up)">
                                      <p:cBhvr>
                                        <p:cTn id="32" dur="500"/>
                                        <p:tgtEl>
                                          <p:spTgt spid="10">
                                            <p:txEl>
                                              <p:pRg st="5" end="5"/>
                                            </p:txEl>
                                          </p:spTgt>
                                        </p:tgtEl>
                                      </p:cBhvr>
                                    </p:animEffect>
                                  </p:childTnLst>
                                </p:cTn>
                              </p:par>
                              <p:par>
                                <p:cTn id="33" presetID="12" presetClass="entr" presetSubtype="4" fill="hold" nodeType="withEffect">
                                  <p:stCondLst>
                                    <p:cond delay="0"/>
                                  </p:stCondLst>
                                  <p:childTnLst>
                                    <p:set>
                                      <p:cBhvr>
                                        <p:cTn id="34" dur="1" fill="hold">
                                          <p:stCondLst>
                                            <p:cond delay="0"/>
                                          </p:stCondLst>
                                        </p:cTn>
                                        <p:tgtEl>
                                          <p:spTgt spid="10">
                                            <p:txEl>
                                              <p:pRg st="6" end="6"/>
                                            </p:txEl>
                                          </p:spTgt>
                                        </p:tgtEl>
                                        <p:attrNameLst>
                                          <p:attrName>style.visibility</p:attrName>
                                        </p:attrNameLst>
                                      </p:cBhvr>
                                      <p:to>
                                        <p:strVal val="visible"/>
                                      </p:to>
                                    </p:set>
                                    <p:anim calcmode="lin" valueType="num">
                                      <p:cBhvr additive="base">
                                        <p:cTn id="35" dur="500"/>
                                        <p:tgtEl>
                                          <p:spTgt spid="10">
                                            <p:txEl>
                                              <p:pRg st="6" end="6"/>
                                            </p:txEl>
                                          </p:spTgt>
                                        </p:tgtEl>
                                        <p:attrNameLst>
                                          <p:attrName>ppt_y</p:attrName>
                                        </p:attrNameLst>
                                      </p:cBhvr>
                                      <p:tavLst>
                                        <p:tav tm="0">
                                          <p:val>
                                            <p:strVal val="#ppt_y+#ppt_h*1.125000"/>
                                          </p:val>
                                        </p:tav>
                                        <p:tav tm="100000">
                                          <p:val>
                                            <p:strVal val="#ppt_y"/>
                                          </p:val>
                                        </p:tav>
                                      </p:tavLst>
                                    </p:anim>
                                    <p:animEffect transition="in" filter="wipe(up)">
                                      <p:cBhvr>
                                        <p:cTn id="36" dur="500"/>
                                        <p:tgtEl>
                                          <p:spTgt spid="10">
                                            <p:txEl>
                                              <p:pRg st="6" end="6"/>
                                            </p:txEl>
                                          </p:spTgt>
                                        </p:tgtEl>
                                      </p:cBhvr>
                                    </p:animEffect>
                                  </p:childTnLst>
                                </p:cTn>
                              </p:par>
                              <p:par>
                                <p:cTn id="37" presetID="12" presetClass="entr" presetSubtype="4" fill="hold" nodeType="withEffect">
                                  <p:stCondLst>
                                    <p:cond delay="0"/>
                                  </p:stCondLst>
                                  <p:childTnLst>
                                    <p:set>
                                      <p:cBhvr>
                                        <p:cTn id="38" dur="1" fill="hold">
                                          <p:stCondLst>
                                            <p:cond delay="0"/>
                                          </p:stCondLst>
                                        </p:cTn>
                                        <p:tgtEl>
                                          <p:spTgt spid="10">
                                            <p:txEl>
                                              <p:pRg st="7" end="7"/>
                                            </p:txEl>
                                          </p:spTgt>
                                        </p:tgtEl>
                                        <p:attrNameLst>
                                          <p:attrName>style.visibility</p:attrName>
                                        </p:attrNameLst>
                                      </p:cBhvr>
                                      <p:to>
                                        <p:strVal val="visible"/>
                                      </p:to>
                                    </p:set>
                                    <p:anim calcmode="lin" valueType="num">
                                      <p:cBhvr additive="base">
                                        <p:cTn id="39" dur="500"/>
                                        <p:tgtEl>
                                          <p:spTgt spid="10">
                                            <p:txEl>
                                              <p:pRg st="7" end="7"/>
                                            </p:txEl>
                                          </p:spTgt>
                                        </p:tgtEl>
                                        <p:attrNameLst>
                                          <p:attrName>ppt_y</p:attrName>
                                        </p:attrNameLst>
                                      </p:cBhvr>
                                      <p:tavLst>
                                        <p:tav tm="0">
                                          <p:val>
                                            <p:strVal val="#ppt_y+#ppt_h*1.125000"/>
                                          </p:val>
                                        </p:tav>
                                        <p:tav tm="100000">
                                          <p:val>
                                            <p:strVal val="#ppt_y"/>
                                          </p:val>
                                        </p:tav>
                                      </p:tavLst>
                                    </p:anim>
                                    <p:animEffect transition="in" filter="wipe(up)">
                                      <p:cBhvr>
                                        <p:cTn id="40" dur="500"/>
                                        <p:tgtEl>
                                          <p:spTgt spid="10">
                                            <p:txEl>
                                              <p:pRg st="7" end="7"/>
                                            </p:txEl>
                                          </p:spTgt>
                                        </p:tgtEl>
                                      </p:cBhvr>
                                    </p:animEffect>
                                  </p:childTnLst>
                                </p:cTn>
                              </p:par>
                              <p:par>
                                <p:cTn id="41" presetID="12" presetClass="entr" presetSubtype="4" fill="hold" nodeType="withEffect">
                                  <p:stCondLst>
                                    <p:cond delay="0"/>
                                  </p:stCondLst>
                                  <p:childTnLst>
                                    <p:set>
                                      <p:cBhvr>
                                        <p:cTn id="42" dur="1" fill="hold">
                                          <p:stCondLst>
                                            <p:cond delay="0"/>
                                          </p:stCondLst>
                                        </p:cTn>
                                        <p:tgtEl>
                                          <p:spTgt spid="10">
                                            <p:txEl>
                                              <p:pRg st="8" end="8"/>
                                            </p:txEl>
                                          </p:spTgt>
                                        </p:tgtEl>
                                        <p:attrNameLst>
                                          <p:attrName>style.visibility</p:attrName>
                                        </p:attrNameLst>
                                      </p:cBhvr>
                                      <p:to>
                                        <p:strVal val="visible"/>
                                      </p:to>
                                    </p:set>
                                    <p:anim calcmode="lin" valueType="num">
                                      <p:cBhvr additive="base">
                                        <p:cTn id="43" dur="500"/>
                                        <p:tgtEl>
                                          <p:spTgt spid="10">
                                            <p:txEl>
                                              <p:pRg st="8" end="8"/>
                                            </p:txEl>
                                          </p:spTgt>
                                        </p:tgtEl>
                                        <p:attrNameLst>
                                          <p:attrName>ppt_y</p:attrName>
                                        </p:attrNameLst>
                                      </p:cBhvr>
                                      <p:tavLst>
                                        <p:tav tm="0">
                                          <p:val>
                                            <p:strVal val="#ppt_y+#ppt_h*1.125000"/>
                                          </p:val>
                                        </p:tav>
                                        <p:tav tm="100000">
                                          <p:val>
                                            <p:strVal val="#ppt_y"/>
                                          </p:val>
                                        </p:tav>
                                      </p:tavLst>
                                    </p:anim>
                                    <p:animEffect transition="in" filter="wipe(up)">
                                      <p:cBhvr>
                                        <p:cTn id="44" dur="500"/>
                                        <p:tgtEl>
                                          <p:spTgt spid="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188640"/>
            <a:ext cx="7772400" cy="64519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Testing Principles </a:t>
            </a:r>
            <a:r>
              <a:rPr lang="en-US" dirty="0" err="1"/>
              <a:t>Contd</a:t>
            </a:r>
            <a:r>
              <a:rPr lang="is-IS" dirty="0"/>
              <a:t>…				2/4</a:t>
            </a:r>
            <a:endParaRPr lang="en-US" dirty="0"/>
          </a:p>
        </p:txBody>
      </p:sp>
      <p:sp>
        <p:nvSpPr>
          <p:cNvPr id="10" name="Text Box 52"/>
          <p:cNvSpPr txBox="1">
            <a:spLocks noChangeArrowheads="1"/>
          </p:cNvSpPr>
          <p:nvPr/>
        </p:nvSpPr>
        <p:spPr bwMode="auto">
          <a:xfrm>
            <a:off x="304800" y="980728"/>
            <a:ext cx="8458200" cy="5770811"/>
          </a:xfrm>
          <a:prstGeom prst="rect">
            <a:avLst/>
          </a:prstGeom>
          <a:noFill/>
          <a:ln>
            <a:noFill/>
          </a:ln>
        </p:spPr>
        <p:txBody>
          <a:bodyPr>
            <a:spAutoFit/>
          </a:bodyPr>
          <a:lstStyle>
            <a:lvl1pPr marL="268288" indent="-2682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buFont typeface="Wingdings" pitchFamily="2" charset="2"/>
              <a:buChar char="§"/>
              <a:defRPr/>
            </a:pPr>
            <a:r>
              <a:rPr lang="en-US" b="1" dirty="0"/>
              <a:t>Bias will create chaos </a:t>
            </a:r>
          </a:p>
          <a:p>
            <a:pPr lvl="1" eaLnBrk="1" hangingPunct="1">
              <a:spcBef>
                <a:spcPct val="50000"/>
              </a:spcBef>
              <a:buFont typeface="Wingdings" pitchFamily="2" charset="2"/>
              <a:buChar char="§"/>
              <a:defRPr/>
            </a:pPr>
            <a:r>
              <a:rPr lang="en-US" altLang="en-US" dirty="0"/>
              <a:t>Bias and personal views towards a feature of an application or developers in the team must not reflect on the testing process which many create a chaos and lowers the confidence of management and team.</a:t>
            </a:r>
          </a:p>
          <a:p>
            <a:pPr eaLnBrk="1" hangingPunct="1">
              <a:spcBef>
                <a:spcPct val="50000"/>
              </a:spcBef>
              <a:buFont typeface="Wingdings" pitchFamily="2" charset="2"/>
              <a:buChar char="§"/>
              <a:defRPr/>
            </a:pPr>
            <a:r>
              <a:rPr lang="en-US" b="1" dirty="0"/>
              <a:t>Context dependence = Testing excellence </a:t>
            </a:r>
          </a:p>
          <a:p>
            <a:pPr lvl="1" eaLnBrk="1" hangingPunct="1">
              <a:spcBef>
                <a:spcPct val="50000"/>
              </a:spcBef>
              <a:buFont typeface="Wingdings" pitchFamily="2" charset="2"/>
              <a:buChar char="§"/>
              <a:defRPr/>
            </a:pPr>
            <a:r>
              <a:rPr lang="en-US" dirty="0"/>
              <a:t>A good tester evaluates the context of an AUT with respect to:</a:t>
            </a:r>
          </a:p>
          <a:p>
            <a:pPr lvl="2" eaLnBrk="1" hangingPunct="1">
              <a:spcBef>
                <a:spcPct val="50000"/>
              </a:spcBef>
              <a:buFont typeface="Wingdings" pitchFamily="2" charset="2"/>
              <a:buChar char="§"/>
              <a:defRPr/>
            </a:pPr>
            <a:r>
              <a:rPr lang="en-US" dirty="0"/>
              <a:t>Purpose</a:t>
            </a:r>
          </a:p>
          <a:p>
            <a:pPr lvl="2" eaLnBrk="1" hangingPunct="1">
              <a:spcBef>
                <a:spcPct val="50000"/>
              </a:spcBef>
              <a:buFont typeface="Wingdings" pitchFamily="2" charset="2"/>
              <a:buChar char="§"/>
              <a:defRPr/>
            </a:pPr>
            <a:r>
              <a:rPr lang="en-US" dirty="0"/>
              <a:t>Approach being used to develop it </a:t>
            </a:r>
          </a:p>
          <a:p>
            <a:pPr lvl="2" eaLnBrk="1" hangingPunct="1">
              <a:spcBef>
                <a:spcPct val="50000"/>
              </a:spcBef>
              <a:buFont typeface="Wingdings" pitchFamily="2" charset="2"/>
              <a:buChar char="§"/>
              <a:defRPr/>
            </a:pPr>
            <a:r>
              <a:rPr lang="en-US" dirty="0"/>
              <a:t>Client needs  </a:t>
            </a:r>
          </a:p>
          <a:p>
            <a:pPr lvl="2" eaLnBrk="1" hangingPunct="1">
              <a:spcBef>
                <a:spcPct val="50000"/>
              </a:spcBef>
              <a:buFont typeface="Wingdings" pitchFamily="2" charset="2"/>
              <a:buChar char="§"/>
              <a:defRPr/>
            </a:pPr>
            <a:r>
              <a:rPr lang="en-US" dirty="0"/>
              <a:t>Testing lifecycle phase</a:t>
            </a:r>
          </a:p>
          <a:p>
            <a:pPr eaLnBrk="1" hangingPunct="1">
              <a:spcBef>
                <a:spcPct val="50000"/>
              </a:spcBef>
              <a:buFont typeface="Wingdings" pitchFamily="2" charset="2"/>
              <a:buChar char="§"/>
              <a:defRPr/>
            </a:pPr>
            <a:r>
              <a:rPr lang="en-US" b="1" dirty="0"/>
              <a:t>Invalid is also valid</a:t>
            </a:r>
          </a:p>
          <a:p>
            <a:pPr lvl="1" eaLnBrk="1" hangingPunct="1">
              <a:spcBef>
                <a:spcPct val="50000"/>
              </a:spcBef>
              <a:buFont typeface="Wingdings" pitchFamily="2" charset="2"/>
              <a:buChar char="§"/>
              <a:defRPr/>
            </a:pPr>
            <a:r>
              <a:rPr lang="en-US" altLang="en-US" dirty="0"/>
              <a:t>Do not use only valid test data for finding errors. </a:t>
            </a:r>
          </a:p>
          <a:p>
            <a:pPr lvl="1" eaLnBrk="1" hangingPunct="1">
              <a:spcBef>
                <a:spcPct val="50000"/>
              </a:spcBef>
              <a:buFont typeface="Wingdings" pitchFamily="2" charset="2"/>
              <a:buChar char="§"/>
              <a:defRPr/>
            </a:pPr>
            <a:r>
              <a:rPr lang="en-US" altLang="en-US" dirty="0"/>
              <a:t>While testing input as much invalid data as valid data and analyze the results. </a:t>
            </a:r>
          </a:p>
          <a:p>
            <a:pPr lvl="1" eaLnBrk="1" hangingPunct="1">
              <a:spcBef>
                <a:spcPct val="50000"/>
              </a:spcBef>
              <a:buFont typeface="Wingdings" pitchFamily="2" charset="2"/>
              <a:buChar char="§"/>
              <a:defRPr/>
            </a:pPr>
            <a:r>
              <a:rPr lang="en-US" altLang="en-US" dirty="0"/>
              <a:t>Critical bugs may be detected due to inadequate handling of invalid input.</a:t>
            </a:r>
          </a:p>
        </p:txBody>
      </p:sp>
    </p:spTree>
    <p:extLst>
      <p:ext uri="{BB962C8B-B14F-4D97-AF65-F5344CB8AC3E}">
        <p14:creationId xmlns:p14="http://schemas.microsoft.com/office/powerpoint/2010/main" val="42374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p:tgtEl>
                                          <p:spTgt spid="10">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10">
                                            <p:txEl>
                                              <p:pRg st="0" end="0"/>
                                            </p:txEl>
                                          </p:spTgt>
                                        </p:tgtEl>
                                      </p:cBhvr>
                                    </p:animEffect>
                                  </p:childTnLst>
                                </p:cTn>
                              </p:par>
                              <p:par>
                                <p:cTn id="9" presetID="12" presetClass="entr" presetSubtype="4" fill="hold"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 calcmode="lin" valueType="num">
                                      <p:cBhvr additive="base">
                                        <p:cTn id="11" dur="500"/>
                                        <p:tgtEl>
                                          <p:spTgt spid="10">
                                            <p:txEl>
                                              <p:pRg st="1" end="1"/>
                                            </p:txEl>
                                          </p:spTgt>
                                        </p:tgtEl>
                                        <p:attrNameLst>
                                          <p:attrName>ppt_y</p:attrName>
                                        </p:attrNameLst>
                                      </p:cBhvr>
                                      <p:tavLst>
                                        <p:tav tm="0">
                                          <p:val>
                                            <p:strVal val="#ppt_y+#ppt_h*1.125000"/>
                                          </p:val>
                                        </p:tav>
                                        <p:tav tm="100000">
                                          <p:val>
                                            <p:strVal val="#ppt_y"/>
                                          </p:val>
                                        </p:tav>
                                      </p:tavLst>
                                    </p:anim>
                                    <p:animEffect transition="in" filter="wipe(up)">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 calcmode="lin" valueType="num">
                                      <p:cBhvr additive="base">
                                        <p:cTn id="17" dur="500"/>
                                        <p:tgtEl>
                                          <p:spTgt spid="10">
                                            <p:txEl>
                                              <p:pRg st="2" end="2"/>
                                            </p:txEl>
                                          </p:spTgt>
                                        </p:tgtEl>
                                        <p:attrNameLst>
                                          <p:attrName>ppt_y</p:attrName>
                                        </p:attrNameLst>
                                      </p:cBhvr>
                                      <p:tavLst>
                                        <p:tav tm="0">
                                          <p:val>
                                            <p:strVal val="#ppt_y+#ppt_h*1.125000"/>
                                          </p:val>
                                        </p:tav>
                                        <p:tav tm="100000">
                                          <p:val>
                                            <p:strVal val="#ppt_y"/>
                                          </p:val>
                                        </p:tav>
                                      </p:tavLst>
                                    </p:anim>
                                    <p:animEffect transition="in" filter="wipe(up)">
                                      <p:cBhvr>
                                        <p:cTn id="18" dur="500"/>
                                        <p:tgtEl>
                                          <p:spTgt spid="10">
                                            <p:txEl>
                                              <p:pRg st="2" end="2"/>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10">
                                            <p:txEl>
                                              <p:pRg st="3" end="3"/>
                                            </p:txEl>
                                          </p:spTgt>
                                        </p:tgtEl>
                                        <p:attrNameLst>
                                          <p:attrName>style.visibility</p:attrName>
                                        </p:attrNameLst>
                                      </p:cBhvr>
                                      <p:to>
                                        <p:strVal val="visible"/>
                                      </p:to>
                                    </p:set>
                                    <p:anim calcmode="lin" valueType="num">
                                      <p:cBhvr additive="base">
                                        <p:cTn id="21" dur="500"/>
                                        <p:tgtEl>
                                          <p:spTgt spid="10">
                                            <p:txEl>
                                              <p:pRg st="3" end="3"/>
                                            </p:txEl>
                                          </p:spTgt>
                                        </p:tgtEl>
                                        <p:attrNameLst>
                                          <p:attrName>ppt_y</p:attrName>
                                        </p:attrNameLst>
                                      </p:cBhvr>
                                      <p:tavLst>
                                        <p:tav tm="0">
                                          <p:val>
                                            <p:strVal val="#ppt_y+#ppt_h*1.125000"/>
                                          </p:val>
                                        </p:tav>
                                        <p:tav tm="100000">
                                          <p:val>
                                            <p:strVal val="#ppt_y"/>
                                          </p:val>
                                        </p:tav>
                                      </p:tavLst>
                                    </p:anim>
                                    <p:animEffect transition="in" filter="wipe(up)">
                                      <p:cBhvr>
                                        <p:cTn id="22" dur="500"/>
                                        <p:tgtEl>
                                          <p:spTgt spid="10">
                                            <p:txEl>
                                              <p:pRg st="3" end="3"/>
                                            </p:txEl>
                                          </p:spTgt>
                                        </p:tgtEl>
                                      </p:cBhvr>
                                    </p:animEffect>
                                  </p:childTnLst>
                                </p:cTn>
                              </p:par>
                              <p:par>
                                <p:cTn id="23" presetID="12" presetClass="entr" presetSubtype="4" fill="hold" nodeType="withEffect">
                                  <p:stCondLst>
                                    <p:cond delay="0"/>
                                  </p:stCondLst>
                                  <p:childTnLst>
                                    <p:set>
                                      <p:cBhvr>
                                        <p:cTn id="24" dur="1" fill="hold">
                                          <p:stCondLst>
                                            <p:cond delay="0"/>
                                          </p:stCondLst>
                                        </p:cTn>
                                        <p:tgtEl>
                                          <p:spTgt spid="10">
                                            <p:txEl>
                                              <p:pRg st="4" end="4"/>
                                            </p:txEl>
                                          </p:spTgt>
                                        </p:tgtEl>
                                        <p:attrNameLst>
                                          <p:attrName>style.visibility</p:attrName>
                                        </p:attrNameLst>
                                      </p:cBhvr>
                                      <p:to>
                                        <p:strVal val="visible"/>
                                      </p:to>
                                    </p:set>
                                    <p:anim calcmode="lin" valueType="num">
                                      <p:cBhvr additive="base">
                                        <p:cTn id="25" dur="500"/>
                                        <p:tgtEl>
                                          <p:spTgt spid="10">
                                            <p:txEl>
                                              <p:pRg st="4" end="4"/>
                                            </p:txEl>
                                          </p:spTgt>
                                        </p:tgtEl>
                                        <p:attrNameLst>
                                          <p:attrName>ppt_y</p:attrName>
                                        </p:attrNameLst>
                                      </p:cBhvr>
                                      <p:tavLst>
                                        <p:tav tm="0">
                                          <p:val>
                                            <p:strVal val="#ppt_y+#ppt_h*1.125000"/>
                                          </p:val>
                                        </p:tav>
                                        <p:tav tm="100000">
                                          <p:val>
                                            <p:strVal val="#ppt_y"/>
                                          </p:val>
                                        </p:tav>
                                      </p:tavLst>
                                    </p:anim>
                                    <p:animEffect transition="in" filter="wipe(up)">
                                      <p:cBhvr>
                                        <p:cTn id="26" dur="500"/>
                                        <p:tgtEl>
                                          <p:spTgt spid="10">
                                            <p:txEl>
                                              <p:pRg st="4" end="4"/>
                                            </p:txEl>
                                          </p:spTgt>
                                        </p:tgtEl>
                                      </p:cBhvr>
                                    </p:animEffect>
                                  </p:childTnLst>
                                </p:cTn>
                              </p:par>
                              <p:par>
                                <p:cTn id="27" presetID="12" presetClass="entr" presetSubtype="4" fill="hold" nodeType="withEffect">
                                  <p:stCondLst>
                                    <p:cond delay="0"/>
                                  </p:stCondLst>
                                  <p:childTnLst>
                                    <p:set>
                                      <p:cBhvr>
                                        <p:cTn id="28" dur="1" fill="hold">
                                          <p:stCondLst>
                                            <p:cond delay="0"/>
                                          </p:stCondLst>
                                        </p:cTn>
                                        <p:tgtEl>
                                          <p:spTgt spid="10">
                                            <p:txEl>
                                              <p:pRg st="5" end="5"/>
                                            </p:txEl>
                                          </p:spTgt>
                                        </p:tgtEl>
                                        <p:attrNameLst>
                                          <p:attrName>style.visibility</p:attrName>
                                        </p:attrNameLst>
                                      </p:cBhvr>
                                      <p:to>
                                        <p:strVal val="visible"/>
                                      </p:to>
                                    </p:set>
                                    <p:anim calcmode="lin" valueType="num">
                                      <p:cBhvr additive="base">
                                        <p:cTn id="29" dur="500"/>
                                        <p:tgtEl>
                                          <p:spTgt spid="10">
                                            <p:txEl>
                                              <p:pRg st="5" end="5"/>
                                            </p:txEl>
                                          </p:spTgt>
                                        </p:tgtEl>
                                        <p:attrNameLst>
                                          <p:attrName>ppt_y</p:attrName>
                                        </p:attrNameLst>
                                      </p:cBhvr>
                                      <p:tavLst>
                                        <p:tav tm="0">
                                          <p:val>
                                            <p:strVal val="#ppt_y+#ppt_h*1.125000"/>
                                          </p:val>
                                        </p:tav>
                                        <p:tav tm="100000">
                                          <p:val>
                                            <p:strVal val="#ppt_y"/>
                                          </p:val>
                                        </p:tav>
                                      </p:tavLst>
                                    </p:anim>
                                    <p:animEffect transition="in" filter="wipe(up)">
                                      <p:cBhvr>
                                        <p:cTn id="30" dur="500"/>
                                        <p:tgtEl>
                                          <p:spTgt spid="10">
                                            <p:txEl>
                                              <p:pRg st="5" end="5"/>
                                            </p:txEl>
                                          </p:spTgt>
                                        </p:tgtEl>
                                      </p:cBhvr>
                                    </p:animEffect>
                                  </p:childTnLst>
                                </p:cTn>
                              </p:par>
                              <p:par>
                                <p:cTn id="31" presetID="12" presetClass="entr" presetSubtype="4" fill="hold" nodeType="withEffect">
                                  <p:stCondLst>
                                    <p:cond delay="0"/>
                                  </p:stCondLst>
                                  <p:childTnLst>
                                    <p:set>
                                      <p:cBhvr>
                                        <p:cTn id="32" dur="1" fill="hold">
                                          <p:stCondLst>
                                            <p:cond delay="0"/>
                                          </p:stCondLst>
                                        </p:cTn>
                                        <p:tgtEl>
                                          <p:spTgt spid="10">
                                            <p:txEl>
                                              <p:pRg st="6" end="6"/>
                                            </p:txEl>
                                          </p:spTgt>
                                        </p:tgtEl>
                                        <p:attrNameLst>
                                          <p:attrName>style.visibility</p:attrName>
                                        </p:attrNameLst>
                                      </p:cBhvr>
                                      <p:to>
                                        <p:strVal val="visible"/>
                                      </p:to>
                                    </p:set>
                                    <p:anim calcmode="lin" valueType="num">
                                      <p:cBhvr additive="base">
                                        <p:cTn id="33" dur="500"/>
                                        <p:tgtEl>
                                          <p:spTgt spid="10">
                                            <p:txEl>
                                              <p:pRg st="6" end="6"/>
                                            </p:txEl>
                                          </p:spTgt>
                                        </p:tgtEl>
                                        <p:attrNameLst>
                                          <p:attrName>ppt_y</p:attrName>
                                        </p:attrNameLst>
                                      </p:cBhvr>
                                      <p:tavLst>
                                        <p:tav tm="0">
                                          <p:val>
                                            <p:strVal val="#ppt_y+#ppt_h*1.125000"/>
                                          </p:val>
                                        </p:tav>
                                        <p:tav tm="100000">
                                          <p:val>
                                            <p:strVal val="#ppt_y"/>
                                          </p:val>
                                        </p:tav>
                                      </p:tavLst>
                                    </p:anim>
                                    <p:animEffect transition="in" filter="wipe(up)">
                                      <p:cBhvr>
                                        <p:cTn id="34" dur="500"/>
                                        <p:tgtEl>
                                          <p:spTgt spid="10">
                                            <p:txEl>
                                              <p:pRg st="6" end="6"/>
                                            </p:txEl>
                                          </p:spTgt>
                                        </p:tgtEl>
                                      </p:cBhvr>
                                    </p:animEffect>
                                  </p:childTnLst>
                                </p:cTn>
                              </p:par>
                              <p:par>
                                <p:cTn id="35" presetID="12" presetClass="entr" presetSubtype="4" fill="hold" nodeType="withEffect">
                                  <p:stCondLst>
                                    <p:cond delay="0"/>
                                  </p:stCondLst>
                                  <p:childTnLst>
                                    <p:set>
                                      <p:cBhvr>
                                        <p:cTn id="36" dur="1" fill="hold">
                                          <p:stCondLst>
                                            <p:cond delay="0"/>
                                          </p:stCondLst>
                                        </p:cTn>
                                        <p:tgtEl>
                                          <p:spTgt spid="10">
                                            <p:txEl>
                                              <p:pRg st="7" end="7"/>
                                            </p:txEl>
                                          </p:spTgt>
                                        </p:tgtEl>
                                        <p:attrNameLst>
                                          <p:attrName>style.visibility</p:attrName>
                                        </p:attrNameLst>
                                      </p:cBhvr>
                                      <p:to>
                                        <p:strVal val="visible"/>
                                      </p:to>
                                    </p:set>
                                    <p:anim calcmode="lin" valueType="num">
                                      <p:cBhvr additive="base">
                                        <p:cTn id="37" dur="500"/>
                                        <p:tgtEl>
                                          <p:spTgt spid="10">
                                            <p:txEl>
                                              <p:pRg st="7" end="7"/>
                                            </p:txEl>
                                          </p:spTgt>
                                        </p:tgtEl>
                                        <p:attrNameLst>
                                          <p:attrName>ppt_y</p:attrName>
                                        </p:attrNameLst>
                                      </p:cBhvr>
                                      <p:tavLst>
                                        <p:tav tm="0">
                                          <p:val>
                                            <p:strVal val="#ppt_y+#ppt_h*1.125000"/>
                                          </p:val>
                                        </p:tav>
                                        <p:tav tm="100000">
                                          <p:val>
                                            <p:strVal val="#ppt_y"/>
                                          </p:val>
                                        </p:tav>
                                      </p:tavLst>
                                    </p:anim>
                                    <p:animEffect transition="in" filter="wipe(up)">
                                      <p:cBhvr>
                                        <p:cTn id="38" dur="500"/>
                                        <p:tgtEl>
                                          <p:spTgt spid="10">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nodeType="clickEffect">
                                  <p:stCondLst>
                                    <p:cond delay="0"/>
                                  </p:stCondLst>
                                  <p:childTnLst>
                                    <p:set>
                                      <p:cBhvr>
                                        <p:cTn id="42" dur="1" fill="hold">
                                          <p:stCondLst>
                                            <p:cond delay="0"/>
                                          </p:stCondLst>
                                        </p:cTn>
                                        <p:tgtEl>
                                          <p:spTgt spid="10">
                                            <p:txEl>
                                              <p:pRg st="8" end="8"/>
                                            </p:txEl>
                                          </p:spTgt>
                                        </p:tgtEl>
                                        <p:attrNameLst>
                                          <p:attrName>style.visibility</p:attrName>
                                        </p:attrNameLst>
                                      </p:cBhvr>
                                      <p:to>
                                        <p:strVal val="visible"/>
                                      </p:to>
                                    </p:set>
                                    <p:anim calcmode="lin" valueType="num">
                                      <p:cBhvr additive="base">
                                        <p:cTn id="43" dur="500"/>
                                        <p:tgtEl>
                                          <p:spTgt spid="10">
                                            <p:txEl>
                                              <p:pRg st="8" end="8"/>
                                            </p:txEl>
                                          </p:spTgt>
                                        </p:tgtEl>
                                        <p:attrNameLst>
                                          <p:attrName>ppt_y</p:attrName>
                                        </p:attrNameLst>
                                      </p:cBhvr>
                                      <p:tavLst>
                                        <p:tav tm="0">
                                          <p:val>
                                            <p:strVal val="#ppt_y+#ppt_h*1.125000"/>
                                          </p:val>
                                        </p:tav>
                                        <p:tav tm="100000">
                                          <p:val>
                                            <p:strVal val="#ppt_y"/>
                                          </p:val>
                                        </p:tav>
                                      </p:tavLst>
                                    </p:anim>
                                    <p:animEffect transition="in" filter="wipe(up)">
                                      <p:cBhvr>
                                        <p:cTn id="44" dur="500"/>
                                        <p:tgtEl>
                                          <p:spTgt spid="10">
                                            <p:txEl>
                                              <p:pRg st="8" end="8"/>
                                            </p:txEl>
                                          </p:spTgt>
                                        </p:tgtEl>
                                      </p:cBhvr>
                                    </p:animEffect>
                                  </p:childTnLst>
                                </p:cTn>
                              </p:par>
                              <p:par>
                                <p:cTn id="45" presetID="12" presetClass="entr" presetSubtype="4" fill="hold" nodeType="withEffect">
                                  <p:stCondLst>
                                    <p:cond delay="0"/>
                                  </p:stCondLst>
                                  <p:childTnLst>
                                    <p:set>
                                      <p:cBhvr>
                                        <p:cTn id="46" dur="1" fill="hold">
                                          <p:stCondLst>
                                            <p:cond delay="0"/>
                                          </p:stCondLst>
                                        </p:cTn>
                                        <p:tgtEl>
                                          <p:spTgt spid="10">
                                            <p:txEl>
                                              <p:pRg st="9" end="9"/>
                                            </p:txEl>
                                          </p:spTgt>
                                        </p:tgtEl>
                                        <p:attrNameLst>
                                          <p:attrName>style.visibility</p:attrName>
                                        </p:attrNameLst>
                                      </p:cBhvr>
                                      <p:to>
                                        <p:strVal val="visible"/>
                                      </p:to>
                                    </p:set>
                                    <p:anim calcmode="lin" valueType="num">
                                      <p:cBhvr additive="base">
                                        <p:cTn id="47" dur="500"/>
                                        <p:tgtEl>
                                          <p:spTgt spid="10">
                                            <p:txEl>
                                              <p:pRg st="9" end="9"/>
                                            </p:txEl>
                                          </p:spTgt>
                                        </p:tgtEl>
                                        <p:attrNameLst>
                                          <p:attrName>ppt_y</p:attrName>
                                        </p:attrNameLst>
                                      </p:cBhvr>
                                      <p:tavLst>
                                        <p:tav tm="0">
                                          <p:val>
                                            <p:strVal val="#ppt_y+#ppt_h*1.125000"/>
                                          </p:val>
                                        </p:tav>
                                        <p:tav tm="100000">
                                          <p:val>
                                            <p:strVal val="#ppt_y"/>
                                          </p:val>
                                        </p:tav>
                                      </p:tavLst>
                                    </p:anim>
                                    <p:animEffect transition="in" filter="wipe(up)">
                                      <p:cBhvr>
                                        <p:cTn id="48" dur="500"/>
                                        <p:tgtEl>
                                          <p:spTgt spid="10">
                                            <p:txEl>
                                              <p:pRg st="9" end="9"/>
                                            </p:txEl>
                                          </p:spTgt>
                                        </p:tgtEl>
                                      </p:cBhvr>
                                    </p:animEffect>
                                  </p:childTnLst>
                                </p:cTn>
                              </p:par>
                              <p:par>
                                <p:cTn id="49" presetID="12" presetClass="entr" presetSubtype="4" fill="hold" nodeType="withEffect">
                                  <p:stCondLst>
                                    <p:cond delay="0"/>
                                  </p:stCondLst>
                                  <p:childTnLst>
                                    <p:set>
                                      <p:cBhvr>
                                        <p:cTn id="50" dur="1" fill="hold">
                                          <p:stCondLst>
                                            <p:cond delay="0"/>
                                          </p:stCondLst>
                                        </p:cTn>
                                        <p:tgtEl>
                                          <p:spTgt spid="10">
                                            <p:txEl>
                                              <p:pRg st="10" end="10"/>
                                            </p:txEl>
                                          </p:spTgt>
                                        </p:tgtEl>
                                        <p:attrNameLst>
                                          <p:attrName>style.visibility</p:attrName>
                                        </p:attrNameLst>
                                      </p:cBhvr>
                                      <p:to>
                                        <p:strVal val="visible"/>
                                      </p:to>
                                    </p:set>
                                    <p:anim calcmode="lin" valueType="num">
                                      <p:cBhvr additive="base">
                                        <p:cTn id="51" dur="500"/>
                                        <p:tgtEl>
                                          <p:spTgt spid="10">
                                            <p:txEl>
                                              <p:pRg st="10" end="10"/>
                                            </p:txEl>
                                          </p:spTgt>
                                        </p:tgtEl>
                                        <p:attrNameLst>
                                          <p:attrName>ppt_y</p:attrName>
                                        </p:attrNameLst>
                                      </p:cBhvr>
                                      <p:tavLst>
                                        <p:tav tm="0">
                                          <p:val>
                                            <p:strVal val="#ppt_y+#ppt_h*1.125000"/>
                                          </p:val>
                                        </p:tav>
                                        <p:tav tm="100000">
                                          <p:val>
                                            <p:strVal val="#ppt_y"/>
                                          </p:val>
                                        </p:tav>
                                      </p:tavLst>
                                    </p:anim>
                                    <p:animEffect transition="in" filter="wipe(up)">
                                      <p:cBhvr>
                                        <p:cTn id="52" dur="500"/>
                                        <p:tgtEl>
                                          <p:spTgt spid="10">
                                            <p:txEl>
                                              <p:pRg st="10" end="10"/>
                                            </p:txEl>
                                          </p:spTgt>
                                        </p:tgtEl>
                                      </p:cBhvr>
                                    </p:animEffect>
                                  </p:childTnLst>
                                </p:cTn>
                              </p:par>
                              <p:par>
                                <p:cTn id="53" presetID="12" presetClass="entr" presetSubtype="4" fill="hold" nodeType="withEffect">
                                  <p:stCondLst>
                                    <p:cond delay="0"/>
                                  </p:stCondLst>
                                  <p:childTnLst>
                                    <p:set>
                                      <p:cBhvr>
                                        <p:cTn id="54" dur="1" fill="hold">
                                          <p:stCondLst>
                                            <p:cond delay="0"/>
                                          </p:stCondLst>
                                        </p:cTn>
                                        <p:tgtEl>
                                          <p:spTgt spid="10">
                                            <p:txEl>
                                              <p:pRg st="11" end="11"/>
                                            </p:txEl>
                                          </p:spTgt>
                                        </p:tgtEl>
                                        <p:attrNameLst>
                                          <p:attrName>style.visibility</p:attrName>
                                        </p:attrNameLst>
                                      </p:cBhvr>
                                      <p:to>
                                        <p:strVal val="visible"/>
                                      </p:to>
                                    </p:set>
                                    <p:anim calcmode="lin" valueType="num">
                                      <p:cBhvr additive="base">
                                        <p:cTn id="55" dur="500"/>
                                        <p:tgtEl>
                                          <p:spTgt spid="10">
                                            <p:txEl>
                                              <p:pRg st="11" end="11"/>
                                            </p:txEl>
                                          </p:spTgt>
                                        </p:tgtEl>
                                        <p:attrNameLst>
                                          <p:attrName>ppt_y</p:attrName>
                                        </p:attrNameLst>
                                      </p:cBhvr>
                                      <p:tavLst>
                                        <p:tav tm="0">
                                          <p:val>
                                            <p:strVal val="#ppt_y+#ppt_h*1.125000"/>
                                          </p:val>
                                        </p:tav>
                                        <p:tav tm="100000">
                                          <p:val>
                                            <p:strVal val="#ppt_y"/>
                                          </p:val>
                                        </p:tav>
                                      </p:tavLst>
                                    </p:anim>
                                    <p:animEffect transition="in" filter="wipe(up)">
                                      <p:cBhvr>
                                        <p:cTn id="56" dur="500"/>
                                        <p:tgtEl>
                                          <p:spTgt spid="1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188640"/>
            <a:ext cx="7772400" cy="64519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Testing Principles </a:t>
            </a:r>
            <a:r>
              <a:rPr lang="en-US" dirty="0" err="1"/>
              <a:t>Contd</a:t>
            </a:r>
            <a:r>
              <a:rPr lang="is-IS" dirty="0"/>
              <a:t>…				3/4</a:t>
            </a:r>
            <a:endParaRPr lang="en-US" dirty="0"/>
          </a:p>
        </p:txBody>
      </p:sp>
      <p:sp>
        <p:nvSpPr>
          <p:cNvPr id="10" name="Text Box 52"/>
          <p:cNvSpPr txBox="1">
            <a:spLocks noChangeArrowheads="1"/>
          </p:cNvSpPr>
          <p:nvPr/>
        </p:nvSpPr>
        <p:spPr bwMode="auto">
          <a:xfrm>
            <a:off x="304800" y="980728"/>
            <a:ext cx="8458200" cy="3970318"/>
          </a:xfrm>
          <a:prstGeom prst="rect">
            <a:avLst/>
          </a:prstGeom>
          <a:noFill/>
          <a:ln>
            <a:noFill/>
          </a:ln>
        </p:spPr>
        <p:txBody>
          <a:bodyPr>
            <a:spAutoFit/>
          </a:bodyPr>
          <a:lstStyle>
            <a:lvl1pPr marL="268288" indent="-2682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buFont typeface="Wingdings" pitchFamily="2" charset="2"/>
              <a:buChar char="§"/>
              <a:defRPr/>
            </a:pPr>
            <a:r>
              <a:rPr lang="en-US" b="1" dirty="0"/>
              <a:t>Review to retest</a:t>
            </a:r>
          </a:p>
          <a:p>
            <a:pPr lvl="1" eaLnBrk="1" hangingPunct="1">
              <a:spcBef>
                <a:spcPct val="50000"/>
              </a:spcBef>
              <a:buFont typeface="Wingdings" pitchFamily="2" charset="2"/>
              <a:buChar char="§"/>
              <a:defRPr/>
            </a:pPr>
            <a:r>
              <a:rPr lang="en-US" altLang="en-US" dirty="0"/>
              <a:t>Test cases become futile if they are not reviewed as proceeded in the testing lifecycle. </a:t>
            </a:r>
          </a:p>
          <a:p>
            <a:pPr lvl="1" eaLnBrk="1" hangingPunct="1">
              <a:spcBef>
                <a:spcPct val="50000"/>
              </a:spcBef>
              <a:buFont typeface="Wingdings" pitchFamily="2" charset="2"/>
              <a:buChar char="§"/>
              <a:defRPr/>
            </a:pPr>
            <a:r>
              <a:rPr lang="en-US" altLang="en-US" dirty="0"/>
              <a:t>As unexpected defects are uncovered or as certain modules seem to become defect-free, test cases should be updated to ensure that they are effective. </a:t>
            </a:r>
            <a:endParaRPr lang="en-US" dirty="0"/>
          </a:p>
          <a:p>
            <a:pPr eaLnBrk="1" hangingPunct="1">
              <a:spcBef>
                <a:spcPct val="50000"/>
              </a:spcBef>
              <a:buFont typeface="Wingdings" pitchFamily="2" charset="2"/>
              <a:buChar char="§"/>
              <a:defRPr/>
            </a:pPr>
            <a:r>
              <a:rPr lang="en-US" b="1" dirty="0"/>
              <a:t>Don’t be Jack of all Trades</a:t>
            </a:r>
          </a:p>
          <a:p>
            <a:pPr lvl="1" eaLnBrk="1" hangingPunct="1">
              <a:spcBef>
                <a:spcPct val="50000"/>
              </a:spcBef>
              <a:buFont typeface="Wingdings" pitchFamily="2" charset="2"/>
              <a:buChar char="§"/>
              <a:defRPr/>
            </a:pPr>
            <a:r>
              <a:rPr lang="en-US" dirty="0"/>
              <a:t>Testing in different phases should be done by different team members.</a:t>
            </a:r>
          </a:p>
          <a:p>
            <a:pPr lvl="1" eaLnBrk="1" hangingPunct="1">
              <a:spcBef>
                <a:spcPct val="50000"/>
              </a:spcBef>
              <a:buFont typeface="Wingdings" pitchFamily="2" charset="2"/>
              <a:buChar char="§"/>
              <a:defRPr/>
            </a:pPr>
            <a:r>
              <a:rPr lang="en-US" dirty="0"/>
              <a:t>Specialist quality assurance team members should participate in regression testing to ensure a third person’s view to the testing. </a:t>
            </a:r>
          </a:p>
          <a:p>
            <a:pPr lvl="1" eaLnBrk="1" hangingPunct="1">
              <a:spcBef>
                <a:spcPct val="50000"/>
              </a:spcBef>
              <a:buFont typeface="Wingdings" pitchFamily="2" charset="2"/>
              <a:buChar char="§"/>
              <a:defRPr/>
            </a:pPr>
            <a:r>
              <a:rPr lang="en-US" dirty="0"/>
              <a:t>End-user should perform UAT to gather their perspective.  </a:t>
            </a:r>
          </a:p>
        </p:txBody>
      </p:sp>
    </p:spTree>
    <p:extLst>
      <p:ext uri="{BB962C8B-B14F-4D97-AF65-F5344CB8AC3E}">
        <p14:creationId xmlns:p14="http://schemas.microsoft.com/office/powerpoint/2010/main" val="530571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p:tgtEl>
                                          <p:spTgt spid="10">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10">
                                            <p:txEl>
                                              <p:pRg st="0" end="0"/>
                                            </p:txEl>
                                          </p:spTgt>
                                        </p:tgtEl>
                                      </p:cBhvr>
                                    </p:animEffect>
                                  </p:childTnLst>
                                </p:cTn>
                              </p:par>
                              <p:par>
                                <p:cTn id="9" presetID="12" presetClass="entr" presetSubtype="4" fill="hold"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 calcmode="lin" valueType="num">
                                      <p:cBhvr additive="base">
                                        <p:cTn id="11" dur="500"/>
                                        <p:tgtEl>
                                          <p:spTgt spid="10">
                                            <p:txEl>
                                              <p:pRg st="1" end="1"/>
                                            </p:txEl>
                                          </p:spTgt>
                                        </p:tgtEl>
                                        <p:attrNameLst>
                                          <p:attrName>ppt_y</p:attrName>
                                        </p:attrNameLst>
                                      </p:cBhvr>
                                      <p:tavLst>
                                        <p:tav tm="0">
                                          <p:val>
                                            <p:strVal val="#ppt_y+#ppt_h*1.125000"/>
                                          </p:val>
                                        </p:tav>
                                        <p:tav tm="100000">
                                          <p:val>
                                            <p:strVal val="#ppt_y"/>
                                          </p:val>
                                        </p:tav>
                                      </p:tavLst>
                                    </p:anim>
                                    <p:animEffect transition="in" filter="wipe(up)">
                                      <p:cBhvr>
                                        <p:cTn id="12" dur="500"/>
                                        <p:tgtEl>
                                          <p:spTgt spid="10">
                                            <p:txEl>
                                              <p:pRg st="1" end="1"/>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 calcmode="lin" valueType="num">
                                      <p:cBhvr additive="base">
                                        <p:cTn id="15" dur="500"/>
                                        <p:tgtEl>
                                          <p:spTgt spid="10">
                                            <p:txEl>
                                              <p:pRg st="2" end="2"/>
                                            </p:txEl>
                                          </p:spTgt>
                                        </p:tgtEl>
                                        <p:attrNameLst>
                                          <p:attrName>ppt_y</p:attrName>
                                        </p:attrNameLst>
                                      </p:cBhvr>
                                      <p:tavLst>
                                        <p:tav tm="0">
                                          <p:val>
                                            <p:strVal val="#ppt_y+#ppt_h*1.125000"/>
                                          </p:val>
                                        </p:tav>
                                        <p:tav tm="100000">
                                          <p:val>
                                            <p:strVal val="#ppt_y"/>
                                          </p:val>
                                        </p:tav>
                                      </p:tavLst>
                                    </p:anim>
                                    <p:animEffect transition="in" filter="wipe(up)">
                                      <p:cBhvr>
                                        <p:cTn id="16" dur="500"/>
                                        <p:tgtEl>
                                          <p:spTgt spid="10">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10">
                                            <p:txEl>
                                              <p:pRg st="3" end="3"/>
                                            </p:txEl>
                                          </p:spTgt>
                                        </p:tgtEl>
                                        <p:attrNameLst>
                                          <p:attrName>style.visibility</p:attrName>
                                        </p:attrNameLst>
                                      </p:cBhvr>
                                      <p:to>
                                        <p:strVal val="visible"/>
                                      </p:to>
                                    </p:set>
                                    <p:anim calcmode="lin" valueType="num">
                                      <p:cBhvr additive="base">
                                        <p:cTn id="21" dur="500"/>
                                        <p:tgtEl>
                                          <p:spTgt spid="10">
                                            <p:txEl>
                                              <p:pRg st="3" end="3"/>
                                            </p:txEl>
                                          </p:spTgt>
                                        </p:tgtEl>
                                        <p:attrNameLst>
                                          <p:attrName>ppt_y</p:attrName>
                                        </p:attrNameLst>
                                      </p:cBhvr>
                                      <p:tavLst>
                                        <p:tav tm="0">
                                          <p:val>
                                            <p:strVal val="#ppt_y+#ppt_h*1.125000"/>
                                          </p:val>
                                        </p:tav>
                                        <p:tav tm="100000">
                                          <p:val>
                                            <p:strVal val="#ppt_y"/>
                                          </p:val>
                                        </p:tav>
                                      </p:tavLst>
                                    </p:anim>
                                    <p:animEffect transition="in" filter="wipe(up)">
                                      <p:cBhvr>
                                        <p:cTn id="22" dur="500"/>
                                        <p:tgtEl>
                                          <p:spTgt spid="10">
                                            <p:txEl>
                                              <p:pRg st="3" end="3"/>
                                            </p:txEl>
                                          </p:spTgt>
                                        </p:tgtEl>
                                      </p:cBhvr>
                                    </p:animEffect>
                                  </p:childTnLst>
                                </p:cTn>
                              </p:par>
                              <p:par>
                                <p:cTn id="23" presetID="12" presetClass="entr" presetSubtype="4" fill="hold" nodeType="withEffect">
                                  <p:stCondLst>
                                    <p:cond delay="0"/>
                                  </p:stCondLst>
                                  <p:childTnLst>
                                    <p:set>
                                      <p:cBhvr>
                                        <p:cTn id="24" dur="1" fill="hold">
                                          <p:stCondLst>
                                            <p:cond delay="0"/>
                                          </p:stCondLst>
                                        </p:cTn>
                                        <p:tgtEl>
                                          <p:spTgt spid="10">
                                            <p:txEl>
                                              <p:pRg st="4" end="4"/>
                                            </p:txEl>
                                          </p:spTgt>
                                        </p:tgtEl>
                                        <p:attrNameLst>
                                          <p:attrName>style.visibility</p:attrName>
                                        </p:attrNameLst>
                                      </p:cBhvr>
                                      <p:to>
                                        <p:strVal val="visible"/>
                                      </p:to>
                                    </p:set>
                                    <p:anim calcmode="lin" valueType="num">
                                      <p:cBhvr additive="base">
                                        <p:cTn id="25" dur="500"/>
                                        <p:tgtEl>
                                          <p:spTgt spid="10">
                                            <p:txEl>
                                              <p:pRg st="4" end="4"/>
                                            </p:txEl>
                                          </p:spTgt>
                                        </p:tgtEl>
                                        <p:attrNameLst>
                                          <p:attrName>ppt_y</p:attrName>
                                        </p:attrNameLst>
                                      </p:cBhvr>
                                      <p:tavLst>
                                        <p:tav tm="0">
                                          <p:val>
                                            <p:strVal val="#ppt_y+#ppt_h*1.125000"/>
                                          </p:val>
                                        </p:tav>
                                        <p:tav tm="100000">
                                          <p:val>
                                            <p:strVal val="#ppt_y"/>
                                          </p:val>
                                        </p:tav>
                                      </p:tavLst>
                                    </p:anim>
                                    <p:animEffect transition="in" filter="wipe(up)">
                                      <p:cBhvr>
                                        <p:cTn id="26" dur="500"/>
                                        <p:tgtEl>
                                          <p:spTgt spid="10">
                                            <p:txEl>
                                              <p:pRg st="4" end="4"/>
                                            </p:txEl>
                                          </p:spTgt>
                                        </p:tgtEl>
                                      </p:cBhvr>
                                    </p:animEffect>
                                  </p:childTnLst>
                                </p:cTn>
                              </p:par>
                              <p:par>
                                <p:cTn id="27" presetID="12" presetClass="entr" presetSubtype="4" fill="hold" nodeType="withEffect">
                                  <p:stCondLst>
                                    <p:cond delay="0"/>
                                  </p:stCondLst>
                                  <p:childTnLst>
                                    <p:set>
                                      <p:cBhvr>
                                        <p:cTn id="28" dur="1" fill="hold">
                                          <p:stCondLst>
                                            <p:cond delay="0"/>
                                          </p:stCondLst>
                                        </p:cTn>
                                        <p:tgtEl>
                                          <p:spTgt spid="10">
                                            <p:txEl>
                                              <p:pRg st="5" end="5"/>
                                            </p:txEl>
                                          </p:spTgt>
                                        </p:tgtEl>
                                        <p:attrNameLst>
                                          <p:attrName>style.visibility</p:attrName>
                                        </p:attrNameLst>
                                      </p:cBhvr>
                                      <p:to>
                                        <p:strVal val="visible"/>
                                      </p:to>
                                    </p:set>
                                    <p:anim calcmode="lin" valueType="num">
                                      <p:cBhvr additive="base">
                                        <p:cTn id="29" dur="500"/>
                                        <p:tgtEl>
                                          <p:spTgt spid="10">
                                            <p:txEl>
                                              <p:pRg st="5" end="5"/>
                                            </p:txEl>
                                          </p:spTgt>
                                        </p:tgtEl>
                                        <p:attrNameLst>
                                          <p:attrName>ppt_y</p:attrName>
                                        </p:attrNameLst>
                                      </p:cBhvr>
                                      <p:tavLst>
                                        <p:tav tm="0">
                                          <p:val>
                                            <p:strVal val="#ppt_y+#ppt_h*1.125000"/>
                                          </p:val>
                                        </p:tav>
                                        <p:tav tm="100000">
                                          <p:val>
                                            <p:strVal val="#ppt_y"/>
                                          </p:val>
                                        </p:tav>
                                      </p:tavLst>
                                    </p:anim>
                                    <p:animEffect transition="in" filter="wipe(up)">
                                      <p:cBhvr>
                                        <p:cTn id="30" dur="500"/>
                                        <p:tgtEl>
                                          <p:spTgt spid="10">
                                            <p:txEl>
                                              <p:pRg st="5" end="5"/>
                                            </p:txEl>
                                          </p:spTgt>
                                        </p:tgtEl>
                                      </p:cBhvr>
                                    </p:animEffect>
                                  </p:childTnLst>
                                </p:cTn>
                              </p:par>
                              <p:par>
                                <p:cTn id="31" presetID="12" presetClass="entr" presetSubtype="4" fill="hold" nodeType="withEffect">
                                  <p:stCondLst>
                                    <p:cond delay="0"/>
                                  </p:stCondLst>
                                  <p:childTnLst>
                                    <p:set>
                                      <p:cBhvr>
                                        <p:cTn id="32" dur="1" fill="hold">
                                          <p:stCondLst>
                                            <p:cond delay="0"/>
                                          </p:stCondLst>
                                        </p:cTn>
                                        <p:tgtEl>
                                          <p:spTgt spid="10">
                                            <p:txEl>
                                              <p:pRg st="6" end="6"/>
                                            </p:txEl>
                                          </p:spTgt>
                                        </p:tgtEl>
                                        <p:attrNameLst>
                                          <p:attrName>style.visibility</p:attrName>
                                        </p:attrNameLst>
                                      </p:cBhvr>
                                      <p:to>
                                        <p:strVal val="visible"/>
                                      </p:to>
                                    </p:set>
                                    <p:anim calcmode="lin" valueType="num">
                                      <p:cBhvr additive="base">
                                        <p:cTn id="33" dur="500"/>
                                        <p:tgtEl>
                                          <p:spTgt spid="10">
                                            <p:txEl>
                                              <p:pRg st="6" end="6"/>
                                            </p:txEl>
                                          </p:spTgt>
                                        </p:tgtEl>
                                        <p:attrNameLst>
                                          <p:attrName>ppt_y</p:attrName>
                                        </p:attrNameLst>
                                      </p:cBhvr>
                                      <p:tavLst>
                                        <p:tav tm="0">
                                          <p:val>
                                            <p:strVal val="#ppt_y+#ppt_h*1.125000"/>
                                          </p:val>
                                        </p:tav>
                                        <p:tav tm="100000">
                                          <p:val>
                                            <p:strVal val="#ppt_y"/>
                                          </p:val>
                                        </p:tav>
                                      </p:tavLst>
                                    </p:anim>
                                    <p:animEffect transition="in" filter="wipe(up)">
                                      <p:cBhvr>
                                        <p:cTn id="34"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188640"/>
            <a:ext cx="7772400" cy="64519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Testing Principles </a:t>
            </a:r>
            <a:r>
              <a:rPr lang="en-US" dirty="0" err="1"/>
              <a:t>Contd</a:t>
            </a:r>
            <a:r>
              <a:rPr lang="is-IS" dirty="0"/>
              <a:t>…				4/4</a:t>
            </a:r>
            <a:endParaRPr lang="en-US" dirty="0"/>
          </a:p>
        </p:txBody>
      </p:sp>
      <p:sp>
        <p:nvSpPr>
          <p:cNvPr id="10" name="Text Box 52"/>
          <p:cNvSpPr txBox="1">
            <a:spLocks noChangeArrowheads="1"/>
          </p:cNvSpPr>
          <p:nvPr/>
        </p:nvSpPr>
        <p:spPr bwMode="auto">
          <a:xfrm>
            <a:off x="304800" y="980728"/>
            <a:ext cx="8458200" cy="5078313"/>
          </a:xfrm>
          <a:prstGeom prst="rect">
            <a:avLst/>
          </a:prstGeom>
          <a:noFill/>
          <a:ln>
            <a:noFill/>
          </a:ln>
        </p:spPr>
        <p:txBody>
          <a:bodyPr>
            <a:spAutoFit/>
          </a:bodyPr>
          <a:lstStyle>
            <a:lvl1pPr marL="268288" indent="-2682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buFont typeface="Wingdings" pitchFamily="2" charset="2"/>
              <a:buChar char="§"/>
              <a:defRPr/>
            </a:pPr>
            <a:r>
              <a:rPr lang="en-US" dirty="0"/>
              <a:t>  </a:t>
            </a:r>
            <a:r>
              <a:rPr lang="en-US" b="1" dirty="0"/>
              <a:t>Follow test case design principles</a:t>
            </a:r>
            <a:br>
              <a:rPr lang="en-US" b="1" dirty="0"/>
            </a:br>
            <a:r>
              <a:rPr lang="en-US" dirty="0"/>
              <a:t>A good test case has the following attributes, it should:</a:t>
            </a:r>
          </a:p>
          <a:p>
            <a:pPr lvl="1" eaLnBrk="1" hangingPunct="1">
              <a:spcBef>
                <a:spcPct val="50000"/>
              </a:spcBef>
              <a:buFont typeface="Wingdings" pitchFamily="2" charset="2"/>
              <a:buChar char="§"/>
              <a:defRPr/>
            </a:pPr>
            <a:r>
              <a:rPr lang="en-US" dirty="0"/>
              <a:t>Neither be too simple, nor too complex</a:t>
            </a:r>
          </a:p>
          <a:p>
            <a:pPr lvl="1" eaLnBrk="1" hangingPunct="1">
              <a:spcBef>
                <a:spcPct val="50000"/>
              </a:spcBef>
              <a:buFont typeface="Wingdings" pitchFamily="2" charset="2"/>
              <a:buChar char="§"/>
              <a:defRPr/>
            </a:pPr>
            <a:r>
              <a:rPr lang="en-US" dirty="0"/>
              <a:t>Not be redundant</a:t>
            </a:r>
          </a:p>
          <a:p>
            <a:pPr lvl="1" eaLnBrk="1" hangingPunct="1">
              <a:spcBef>
                <a:spcPct val="50000"/>
              </a:spcBef>
              <a:buFont typeface="Wingdings" pitchFamily="2" charset="2"/>
              <a:buChar char="§"/>
              <a:defRPr/>
            </a:pPr>
            <a:r>
              <a:rPr lang="en-US" dirty="0"/>
              <a:t>Be reproducible. </a:t>
            </a:r>
          </a:p>
          <a:p>
            <a:pPr lvl="1" eaLnBrk="1" hangingPunct="1">
              <a:spcBef>
                <a:spcPct val="50000"/>
              </a:spcBef>
              <a:buFont typeface="Wingdings" pitchFamily="2" charset="2"/>
              <a:buChar char="§"/>
              <a:defRPr/>
            </a:pPr>
            <a:r>
              <a:rPr lang="en-US" dirty="0"/>
              <a:t>Be accurate and have only the necessary steps for doing what it is intended to do</a:t>
            </a:r>
          </a:p>
          <a:p>
            <a:pPr lvl="1" eaLnBrk="1" hangingPunct="1">
              <a:spcBef>
                <a:spcPct val="50000"/>
              </a:spcBef>
              <a:buFont typeface="Wingdings" pitchFamily="2" charset="2"/>
              <a:buChar char="§"/>
              <a:defRPr/>
            </a:pPr>
            <a:r>
              <a:rPr lang="en-US" dirty="0"/>
              <a:t>Be traceable to requirements</a:t>
            </a:r>
          </a:p>
          <a:p>
            <a:pPr lvl="1" eaLnBrk="1" hangingPunct="1">
              <a:spcBef>
                <a:spcPct val="50000"/>
              </a:spcBef>
              <a:buFont typeface="Wingdings" pitchFamily="2" charset="2"/>
              <a:buChar char="§"/>
              <a:defRPr/>
            </a:pPr>
            <a:r>
              <a:rPr lang="en-US" dirty="0"/>
              <a:t>Be reusable</a:t>
            </a:r>
          </a:p>
          <a:p>
            <a:pPr lvl="1" eaLnBrk="1" hangingPunct="1">
              <a:spcBef>
                <a:spcPct val="50000"/>
              </a:spcBef>
              <a:buFont typeface="Wingdings" pitchFamily="2" charset="2"/>
              <a:buChar char="§"/>
              <a:defRPr/>
            </a:pPr>
            <a:r>
              <a:rPr lang="en-US" dirty="0"/>
              <a:t>Be credible, which means that it should be a more likely than an unlikely case</a:t>
            </a:r>
          </a:p>
          <a:p>
            <a:pPr lvl="1" eaLnBrk="1" hangingPunct="1">
              <a:spcBef>
                <a:spcPct val="50000"/>
              </a:spcBef>
              <a:buFont typeface="Wingdings" pitchFamily="2" charset="2"/>
              <a:buChar char="§"/>
              <a:defRPr/>
            </a:pPr>
            <a:endParaRPr lang="en-US" dirty="0"/>
          </a:p>
          <a:p>
            <a:pPr eaLnBrk="1" hangingPunct="1">
              <a:spcBef>
                <a:spcPct val="50000"/>
              </a:spcBef>
              <a:buFont typeface="Wingdings" pitchFamily="2" charset="2"/>
              <a:buChar char="§"/>
              <a:defRPr/>
            </a:pPr>
            <a:endParaRPr lang="en-US" dirty="0"/>
          </a:p>
        </p:txBody>
      </p:sp>
    </p:spTree>
    <p:extLst>
      <p:ext uri="{BB962C8B-B14F-4D97-AF65-F5344CB8AC3E}">
        <p14:creationId xmlns:p14="http://schemas.microsoft.com/office/powerpoint/2010/main" val="239929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 calcmode="lin" valueType="num">
                                      <p:cBhvr additive="base">
                                        <p:cTn id="7" dur="500"/>
                                        <p:tgtEl>
                                          <p:spTgt spid="10">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10">
                                            <p:txEl>
                                              <p:pRg st="1" end="1"/>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 calcmode="lin" valueType="num">
                                      <p:cBhvr additive="base">
                                        <p:cTn id="13" dur="500"/>
                                        <p:tgtEl>
                                          <p:spTgt spid="10">
                                            <p:txEl>
                                              <p:pRg st="2" end="2"/>
                                            </p:txEl>
                                          </p:spTgt>
                                        </p:tgtEl>
                                        <p:attrNameLst>
                                          <p:attrName>ppt_y</p:attrName>
                                        </p:attrNameLst>
                                      </p:cBhvr>
                                      <p:tavLst>
                                        <p:tav tm="0">
                                          <p:val>
                                            <p:strVal val="#ppt_y+#ppt_h*1.125000"/>
                                          </p:val>
                                        </p:tav>
                                        <p:tav tm="100000">
                                          <p:val>
                                            <p:strVal val="#ppt_y"/>
                                          </p:val>
                                        </p:tav>
                                      </p:tavLst>
                                    </p:anim>
                                    <p:animEffect transition="in" filter="wipe(up)">
                                      <p:cBhvr>
                                        <p:cTn id="14" dur="500"/>
                                        <p:tgtEl>
                                          <p:spTgt spid="10">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 calcmode="lin" valueType="num">
                                      <p:cBhvr additive="base">
                                        <p:cTn id="19" dur="500"/>
                                        <p:tgtEl>
                                          <p:spTgt spid="10">
                                            <p:txEl>
                                              <p:pRg st="3" end="3"/>
                                            </p:txEl>
                                          </p:spTgt>
                                        </p:tgtEl>
                                        <p:attrNameLst>
                                          <p:attrName>ppt_y</p:attrName>
                                        </p:attrNameLst>
                                      </p:cBhvr>
                                      <p:tavLst>
                                        <p:tav tm="0">
                                          <p:val>
                                            <p:strVal val="#ppt_y+#ppt_h*1.125000"/>
                                          </p:val>
                                        </p:tav>
                                        <p:tav tm="100000">
                                          <p:val>
                                            <p:strVal val="#ppt_y"/>
                                          </p:val>
                                        </p:tav>
                                      </p:tavLst>
                                    </p:anim>
                                    <p:animEffect transition="in" filter="wipe(up)">
                                      <p:cBhvr>
                                        <p:cTn id="20" dur="500"/>
                                        <p:tgtEl>
                                          <p:spTgt spid="10">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10">
                                            <p:txEl>
                                              <p:pRg st="4" end="4"/>
                                            </p:txEl>
                                          </p:spTgt>
                                        </p:tgtEl>
                                        <p:attrNameLst>
                                          <p:attrName>style.visibility</p:attrName>
                                        </p:attrNameLst>
                                      </p:cBhvr>
                                      <p:to>
                                        <p:strVal val="visible"/>
                                      </p:to>
                                    </p:set>
                                    <p:anim calcmode="lin" valueType="num">
                                      <p:cBhvr additive="base">
                                        <p:cTn id="25" dur="500"/>
                                        <p:tgtEl>
                                          <p:spTgt spid="10">
                                            <p:txEl>
                                              <p:pRg st="4" end="4"/>
                                            </p:txEl>
                                          </p:spTgt>
                                        </p:tgtEl>
                                        <p:attrNameLst>
                                          <p:attrName>ppt_y</p:attrName>
                                        </p:attrNameLst>
                                      </p:cBhvr>
                                      <p:tavLst>
                                        <p:tav tm="0">
                                          <p:val>
                                            <p:strVal val="#ppt_y+#ppt_h*1.125000"/>
                                          </p:val>
                                        </p:tav>
                                        <p:tav tm="100000">
                                          <p:val>
                                            <p:strVal val="#ppt_y"/>
                                          </p:val>
                                        </p:tav>
                                      </p:tavLst>
                                    </p:anim>
                                    <p:animEffect transition="in" filter="wipe(up)">
                                      <p:cBhvr>
                                        <p:cTn id="26" dur="500"/>
                                        <p:tgtEl>
                                          <p:spTgt spid="10">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10">
                                            <p:txEl>
                                              <p:pRg st="5" end="5"/>
                                            </p:txEl>
                                          </p:spTgt>
                                        </p:tgtEl>
                                        <p:attrNameLst>
                                          <p:attrName>style.visibility</p:attrName>
                                        </p:attrNameLst>
                                      </p:cBhvr>
                                      <p:to>
                                        <p:strVal val="visible"/>
                                      </p:to>
                                    </p:set>
                                    <p:anim calcmode="lin" valueType="num">
                                      <p:cBhvr additive="base">
                                        <p:cTn id="31" dur="500"/>
                                        <p:tgtEl>
                                          <p:spTgt spid="10">
                                            <p:txEl>
                                              <p:pRg st="5" end="5"/>
                                            </p:txEl>
                                          </p:spTgt>
                                        </p:tgtEl>
                                        <p:attrNameLst>
                                          <p:attrName>ppt_y</p:attrName>
                                        </p:attrNameLst>
                                      </p:cBhvr>
                                      <p:tavLst>
                                        <p:tav tm="0">
                                          <p:val>
                                            <p:strVal val="#ppt_y+#ppt_h*1.125000"/>
                                          </p:val>
                                        </p:tav>
                                        <p:tav tm="100000">
                                          <p:val>
                                            <p:strVal val="#ppt_y"/>
                                          </p:val>
                                        </p:tav>
                                      </p:tavLst>
                                    </p:anim>
                                    <p:animEffect transition="in" filter="wipe(up)">
                                      <p:cBhvr>
                                        <p:cTn id="32" dur="5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 calcmode="lin" valueType="num">
                                      <p:cBhvr additive="base">
                                        <p:cTn id="37" dur="500"/>
                                        <p:tgtEl>
                                          <p:spTgt spid="10">
                                            <p:txEl>
                                              <p:pRg st="6" end="6"/>
                                            </p:txEl>
                                          </p:spTgt>
                                        </p:tgtEl>
                                        <p:attrNameLst>
                                          <p:attrName>ppt_y</p:attrName>
                                        </p:attrNameLst>
                                      </p:cBhvr>
                                      <p:tavLst>
                                        <p:tav tm="0">
                                          <p:val>
                                            <p:strVal val="#ppt_y+#ppt_h*1.125000"/>
                                          </p:val>
                                        </p:tav>
                                        <p:tav tm="100000">
                                          <p:val>
                                            <p:strVal val="#ppt_y"/>
                                          </p:val>
                                        </p:tav>
                                      </p:tavLst>
                                    </p:anim>
                                    <p:animEffect transition="in" filter="wipe(up)">
                                      <p:cBhvr>
                                        <p:cTn id="38" dur="500"/>
                                        <p:tgtEl>
                                          <p:spTgt spid="10">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nodeType="clickEffect">
                                  <p:stCondLst>
                                    <p:cond delay="0"/>
                                  </p:stCondLst>
                                  <p:childTnLst>
                                    <p:set>
                                      <p:cBhvr>
                                        <p:cTn id="42" dur="1" fill="hold">
                                          <p:stCondLst>
                                            <p:cond delay="0"/>
                                          </p:stCondLst>
                                        </p:cTn>
                                        <p:tgtEl>
                                          <p:spTgt spid="10">
                                            <p:txEl>
                                              <p:pRg st="7" end="7"/>
                                            </p:txEl>
                                          </p:spTgt>
                                        </p:tgtEl>
                                        <p:attrNameLst>
                                          <p:attrName>style.visibility</p:attrName>
                                        </p:attrNameLst>
                                      </p:cBhvr>
                                      <p:to>
                                        <p:strVal val="visible"/>
                                      </p:to>
                                    </p:set>
                                    <p:anim calcmode="lin" valueType="num">
                                      <p:cBhvr additive="base">
                                        <p:cTn id="43" dur="500"/>
                                        <p:tgtEl>
                                          <p:spTgt spid="10">
                                            <p:txEl>
                                              <p:pRg st="7" end="7"/>
                                            </p:txEl>
                                          </p:spTgt>
                                        </p:tgtEl>
                                        <p:attrNameLst>
                                          <p:attrName>ppt_y</p:attrName>
                                        </p:attrNameLst>
                                      </p:cBhvr>
                                      <p:tavLst>
                                        <p:tav tm="0">
                                          <p:val>
                                            <p:strVal val="#ppt_y+#ppt_h*1.125000"/>
                                          </p:val>
                                        </p:tav>
                                        <p:tav tm="100000">
                                          <p:val>
                                            <p:strVal val="#ppt_y"/>
                                          </p:val>
                                        </p:tav>
                                      </p:tavLst>
                                    </p:anim>
                                    <p:animEffect transition="in" filter="wipe(up)">
                                      <p:cBhvr>
                                        <p:cTn id="44"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2000" y="3151200"/>
            <a:ext cx="8820000" cy="555600"/>
          </a:xfrm>
        </p:spPr>
        <p:txBody>
          <a:bodyPr>
            <a:normAutofit fontScale="90000"/>
          </a:bodyPr>
          <a:lstStyle/>
          <a:p>
            <a:pPr algn="ctr"/>
            <a:r>
              <a:rPr lang="en-US" sz="4800" dirty="0"/>
              <a:t>Unit Testing</a:t>
            </a:r>
          </a:p>
        </p:txBody>
      </p:sp>
    </p:spTree>
    <p:extLst>
      <p:ext uri="{BB962C8B-B14F-4D97-AF65-F5344CB8AC3E}">
        <p14:creationId xmlns:p14="http://schemas.microsoft.com/office/powerpoint/2010/main" val="1891816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Unit Testing</a:t>
            </a:r>
          </a:p>
        </p:txBody>
      </p:sp>
      <p:sp>
        <p:nvSpPr>
          <p:cNvPr id="11" name="Text Box 7"/>
          <p:cNvSpPr txBox="1">
            <a:spLocks noChangeArrowheads="1"/>
          </p:cNvSpPr>
          <p:nvPr/>
        </p:nvSpPr>
        <p:spPr bwMode="auto">
          <a:xfrm>
            <a:off x="304800" y="1800225"/>
            <a:ext cx="8229600" cy="3139321"/>
          </a:xfrm>
          <a:prstGeom prst="rect">
            <a:avLst/>
          </a:prstGeom>
          <a:noFill/>
          <a:ln>
            <a:noFill/>
          </a:ln>
        </p:spPr>
        <p:txBody>
          <a:bodyPr wrap="square">
            <a:spAutoFit/>
          </a:bodyPr>
          <a:lstStyle>
            <a:lvl1pPr eaLnBrk="0" hangingPunct="0">
              <a:spcBef>
                <a:spcPct val="20000"/>
              </a:spcBef>
              <a:buChar char="•"/>
              <a:defRPr sz="2400" b="1">
                <a:solidFill>
                  <a:schemeClr val="tx1"/>
                </a:solidFill>
                <a:latin typeface="Arial" pitchFamily="34" charset="0"/>
              </a:defRPr>
            </a:lvl1pPr>
            <a:lvl2pPr marL="742950" indent="-285750" eaLnBrk="0" hangingPunct="0">
              <a:spcBef>
                <a:spcPct val="20000"/>
              </a:spcBef>
              <a:buChar char="–"/>
              <a:defRPr sz="2000">
                <a:solidFill>
                  <a:schemeClr val="tx1"/>
                </a:solidFill>
                <a:latin typeface="Arial" pitchFamily="34" charset="0"/>
              </a:defRPr>
            </a:lvl2pPr>
            <a:lvl3pPr marL="1143000" indent="-228600" eaLnBrk="0" hangingPunct="0">
              <a:spcBef>
                <a:spcPct val="20000"/>
              </a:spcBef>
              <a:buChar char="•"/>
              <a:defRPr>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FontTx/>
              <a:buNone/>
              <a:defRPr/>
            </a:pPr>
            <a:r>
              <a:rPr lang="en-IN" altLang="en-US" sz="1800" b="0" dirty="0"/>
              <a:t>Unit testing:</a:t>
            </a:r>
          </a:p>
          <a:p>
            <a:pPr marL="285750" indent="-285750" eaLnBrk="1" hangingPunct="1">
              <a:spcBef>
                <a:spcPct val="50000"/>
              </a:spcBef>
              <a:buFont typeface="Wingdings" panose="05000000000000000000" pitchFamily="2" charset="2"/>
              <a:buChar char="§"/>
              <a:defRPr/>
            </a:pPr>
            <a:r>
              <a:rPr lang="en-IN" altLang="en-US" sz="1800" b="0" dirty="0"/>
              <a:t>Is performed to validate the tester’s assumptions about the code design.</a:t>
            </a:r>
          </a:p>
          <a:p>
            <a:pPr marL="285750" indent="-285750" eaLnBrk="1" hangingPunct="1">
              <a:spcBef>
                <a:spcPct val="50000"/>
              </a:spcBef>
              <a:buFont typeface="Wingdings" panose="05000000000000000000" pitchFamily="2" charset="2"/>
              <a:buChar char="§"/>
              <a:defRPr/>
            </a:pPr>
            <a:r>
              <a:rPr lang="en-IN" altLang="en-US" sz="1800" b="0" dirty="0"/>
              <a:t>Is an effective method of testing. Each part of the program is isolated to determine </a:t>
            </a:r>
            <a:r>
              <a:rPr lang="en-US" sz="1800" b="0" dirty="0"/>
              <a:t>which individual parts are correct</a:t>
            </a:r>
          </a:p>
          <a:p>
            <a:pPr marL="285750" indent="-285750" eaLnBrk="1" hangingPunct="1">
              <a:spcBef>
                <a:spcPct val="50000"/>
              </a:spcBef>
              <a:buFont typeface="Wingdings" panose="05000000000000000000" pitchFamily="2" charset="2"/>
              <a:buChar char="§"/>
              <a:defRPr/>
            </a:pPr>
            <a:r>
              <a:rPr lang="en-US" sz="1800" b="0" dirty="0"/>
              <a:t>Involves testing the smallest unit of code under a variety of input conditions.</a:t>
            </a:r>
          </a:p>
          <a:p>
            <a:pPr marL="285750" indent="-285750" eaLnBrk="1" hangingPunct="1">
              <a:spcBef>
                <a:spcPct val="50000"/>
              </a:spcBef>
              <a:buFont typeface="Wingdings" panose="05000000000000000000" pitchFamily="2" charset="2"/>
              <a:buChar char="§"/>
              <a:defRPr/>
            </a:pPr>
            <a:endParaRPr lang="en-US" sz="1800" b="0" dirty="0"/>
          </a:p>
          <a:p>
            <a:pPr marL="285750" indent="-285750" eaLnBrk="1" hangingPunct="1">
              <a:spcBef>
                <a:spcPct val="50000"/>
              </a:spcBef>
              <a:buFont typeface="Wingdings" panose="05000000000000000000" pitchFamily="2" charset="2"/>
              <a:buChar char="§"/>
              <a:defRPr/>
            </a:pPr>
            <a:endParaRPr lang="en-US" sz="1800" b="0" dirty="0"/>
          </a:p>
          <a:p>
            <a:pPr marL="285750" indent="-285750" eaLnBrk="1" hangingPunct="1">
              <a:spcBef>
                <a:spcPct val="50000"/>
              </a:spcBef>
              <a:buFont typeface="Wingdings" panose="05000000000000000000" pitchFamily="2" charset="2"/>
              <a:buChar char="§"/>
              <a:defRPr/>
            </a:pPr>
            <a:endParaRPr lang="en-US" altLang="en-US" sz="1800" b="0" dirty="0"/>
          </a:p>
        </p:txBody>
      </p:sp>
    </p:spTree>
    <p:extLst>
      <p:ext uri="{BB962C8B-B14F-4D97-AF65-F5344CB8AC3E}">
        <p14:creationId xmlns:p14="http://schemas.microsoft.com/office/powerpoint/2010/main" val="1328765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 calcmode="lin" valueType="num">
                                      <p:cBhvr additive="base">
                                        <p:cTn id="7" dur="500"/>
                                        <p:tgtEl>
                                          <p:spTgt spid="11">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11">
                                            <p:txEl>
                                              <p:pRg st="1" end="1"/>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 calcmode="lin" valueType="num">
                                      <p:cBhvr additive="base">
                                        <p:cTn id="13" dur="500"/>
                                        <p:tgtEl>
                                          <p:spTgt spid="11">
                                            <p:txEl>
                                              <p:pRg st="2" end="2"/>
                                            </p:txEl>
                                          </p:spTgt>
                                        </p:tgtEl>
                                        <p:attrNameLst>
                                          <p:attrName>ppt_y</p:attrName>
                                        </p:attrNameLst>
                                      </p:cBhvr>
                                      <p:tavLst>
                                        <p:tav tm="0">
                                          <p:val>
                                            <p:strVal val="#ppt_y+#ppt_h*1.125000"/>
                                          </p:val>
                                        </p:tav>
                                        <p:tav tm="100000">
                                          <p:val>
                                            <p:strVal val="#ppt_y"/>
                                          </p:val>
                                        </p:tav>
                                      </p:tavLst>
                                    </p:anim>
                                    <p:animEffect transition="in" filter="wipe(up)">
                                      <p:cBhvr>
                                        <p:cTn id="14" dur="500"/>
                                        <p:tgtEl>
                                          <p:spTgt spid="11">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p:tgtEl>
                                          <p:spTgt spid="11">
                                            <p:txEl>
                                              <p:pRg st="3" end="3"/>
                                            </p:txEl>
                                          </p:spTgt>
                                        </p:tgtEl>
                                        <p:attrNameLst>
                                          <p:attrName>ppt_y</p:attrName>
                                        </p:attrNameLst>
                                      </p:cBhvr>
                                      <p:tavLst>
                                        <p:tav tm="0">
                                          <p:val>
                                            <p:strVal val="#ppt_y+#ppt_h*1.125000"/>
                                          </p:val>
                                        </p:tav>
                                        <p:tav tm="100000">
                                          <p:val>
                                            <p:strVal val="#ppt_y"/>
                                          </p:val>
                                        </p:tav>
                                      </p:tavLst>
                                    </p:anim>
                                    <p:animEffect transition="in" filter="wipe(up)">
                                      <p:cBhvr>
                                        <p:cTn id="20"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2000" y="3151200"/>
            <a:ext cx="8820000" cy="555600"/>
          </a:xfrm>
        </p:spPr>
        <p:txBody>
          <a:bodyPr>
            <a:normAutofit fontScale="90000"/>
          </a:bodyPr>
          <a:lstStyle/>
          <a:p>
            <a:pPr algn="ctr"/>
            <a:r>
              <a:rPr lang="en-US" sz="4800" dirty="0"/>
              <a:t>Software Testing</a:t>
            </a:r>
          </a:p>
        </p:txBody>
      </p:sp>
    </p:spTree>
    <p:extLst>
      <p:ext uri="{BB962C8B-B14F-4D97-AF65-F5344CB8AC3E}">
        <p14:creationId xmlns:p14="http://schemas.microsoft.com/office/powerpoint/2010/main" val="1061991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Jest?</a:t>
            </a:r>
          </a:p>
        </p:txBody>
      </p:sp>
      <p:sp>
        <p:nvSpPr>
          <p:cNvPr id="3" name="Text Placeholder 2"/>
          <p:cNvSpPr>
            <a:spLocks noGrp="1"/>
          </p:cNvSpPr>
          <p:nvPr>
            <p:ph type="body" sz="quarter" idx="10"/>
          </p:nvPr>
        </p:nvSpPr>
        <p:spPr/>
        <p:txBody>
          <a:bodyPr>
            <a:normAutofit/>
          </a:bodyPr>
          <a:lstStyle/>
          <a:p>
            <a:r>
              <a:rPr lang="en-US" sz="2200" dirty="0">
                <a:latin typeface="Times New Roman" charset="0"/>
                <a:ea typeface="Times New Roman" charset="0"/>
                <a:cs typeface="Times New Roman" charset="0"/>
              </a:rPr>
              <a:t>Jest is a </a:t>
            </a:r>
            <a:r>
              <a:rPr lang="en-US" sz="2200" dirty="0" err="1">
                <a:latin typeface="Times New Roman" charset="0"/>
                <a:ea typeface="Times New Roman" charset="0"/>
                <a:cs typeface="Times New Roman" charset="0"/>
              </a:rPr>
              <a:t>Javascript</a:t>
            </a:r>
            <a:r>
              <a:rPr lang="en-US" sz="2200" dirty="0">
                <a:latin typeface="Times New Roman" charset="0"/>
                <a:ea typeface="Times New Roman" charset="0"/>
                <a:cs typeface="Times New Roman" charset="0"/>
              </a:rPr>
              <a:t> Testing framework built by Facebook.</a:t>
            </a:r>
          </a:p>
          <a:p>
            <a:r>
              <a:rPr lang="en-US" sz="2200" dirty="0">
                <a:latin typeface="Times New Roman" charset="0"/>
                <a:ea typeface="Times New Roman" charset="0"/>
                <a:cs typeface="Times New Roman" charset="0"/>
              </a:rPr>
              <a:t>It was mainly built for React, Node, Babel, TypeScript, Angular, Vue, and JavaScript-based applications. </a:t>
            </a:r>
          </a:p>
          <a:p>
            <a:r>
              <a:rPr lang="en-US" sz="2200" dirty="0">
                <a:latin typeface="Times New Roman" charset="0"/>
                <a:ea typeface="Times New Roman" charset="0"/>
                <a:cs typeface="Times New Roman" charset="0"/>
              </a:rPr>
              <a:t>It primarily focuses on simplicity and support for large web applications. Jest was built on top of Jasmine with multiple layers.</a:t>
            </a:r>
          </a:p>
          <a:p>
            <a:r>
              <a:rPr lang="en-US" sz="2200" dirty="0">
                <a:latin typeface="Times New Roman" charset="0"/>
                <a:ea typeface="Times New Roman" charset="0"/>
                <a:cs typeface="Times New Roman" charset="0"/>
              </a:rPr>
              <a:t>It is hassle-free with Jest’s zero configuration setup. You can install it and start writing your first test in no time.</a:t>
            </a:r>
          </a:p>
          <a:p>
            <a:r>
              <a:rPr lang="en-US" sz="2200" dirty="0">
                <a:latin typeface="Times New Roman" charset="0"/>
                <a:ea typeface="Times New Roman" charset="0"/>
                <a:cs typeface="Times New Roman" charset="0"/>
              </a:rPr>
              <a:t>Jest itself is actually not a library but a framework. There’s even a CLI tool that you can use from the command line</a:t>
            </a:r>
          </a:p>
        </p:txBody>
      </p:sp>
    </p:spTree>
    <p:extLst>
      <p:ext uri="{BB962C8B-B14F-4D97-AF65-F5344CB8AC3E}">
        <p14:creationId xmlns:p14="http://schemas.microsoft.com/office/powerpoint/2010/main" val="3647506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25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25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2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sp>
        <p:nvSpPr>
          <p:cNvPr id="3" name="Text Placeholder 2"/>
          <p:cNvSpPr>
            <a:spLocks noGrp="1"/>
          </p:cNvSpPr>
          <p:nvPr>
            <p:ph type="body" sz="quarter" idx="10"/>
          </p:nvPr>
        </p:nvSpPr>
        <p:spPr/>
        <p:txBody>
          <a:bodyPr>
            <a:normAutofit/>
          </a:bodyPr>
          <a:lstStyle/>
          <a:p>
            <a:r>
              <a:rPr lang="en-US" dirty="0">
                <a:latin typeface="Times New Roman" panose="02020603050405020304" pitchFamily="18" charset="0"/>
                <a:cs typeface="Times New Roman" panose="02020603050405020304" pitchFamily="18" charset="0"/>
              </a:rPr>
              <a:t>Zero configuration setup – One doesn’t need to do a lot of setup in terms of configuration while working with jest</a:t>
            </a:r>
          </a:p>
          <a:p>
            <a:r>
              <a:rPr lang="en-US" dirty="0">
                <a:latin typeface="Times New Roman" panose="02020603050405020304" pitchFamily="18" charset="0"/>
                <a:cs typeface="Times New Roman" panose="02020603050405020304" pitchFamily="18" charset="0"/>
              </a:rPr>
              <a:t>Extremely fast – Tests run in parallel in their own sandbox</a:t>
            </a:r>
          </a:p>
          <a:p>
            <a:r>
              <a:rPr lang="en-US" dirty="0">
                <a:latin typeface="Times New Roman" panose="02020603050405020304" pitchFamily="18" charset="0"/>
                <a:cs typeface="Times New Roman" panose="02020603050405020304" pitchFamily="18" charset="0"/>
              </a:rPr>
              <a:t>Provides built-in code coverage support</a:t>
            </a:r>
          </a:p>
          <a:p>
            <a:r>
              <a:rPr lang="en-US" dirty="0">
                <a:latin typeface="Times New Roman" panose="02020603050405020304" pitchFamily="18" charset="0"/>
                <a:cs typeface="Times New Roman" panose="02020603050405020304" pitchFamily="18" charset="0"/>
              </a:rPr>
              <a:t>Provides out of box support for mocks – You can mock entire API responses or entire node module etc.</a:t>
            </a:r>
          </a:p>
          <a:p>
            <a:r>
              <a:rPr lang="en-US" dirty="0">
                <a:latin typeface="Times New Roman" panose="02020603050405020304" pitchFamily="18" charset="0"/>
                <a:cs typeface="Times New Roman" panose="02020603050405020304" pitchFamily="18" charset="0"/>
              </a:rPr>
              <a:t>Supports snapshot testing</a:t>
            </a:r>
          </a:p>
          <a:p>
            <a:r>
              <a:rPr lang="en-US" dirty="0">
                <a:latin typeface="Times New Roman" panose="02020603050405020304" pitchFamily="18" charset="0"/>
                <a:cs typeface="Times New Roman" panose="02020603050405020304" pitchFamily="18" charset="0"/>
              </a:rPr>
              <a:t>isolated: Isolation is a very important property when running tests. It ensures that different tests don’t influence each other’s results.</a:t>
            </a:r>
          </a:p>
          <a:p>
            <a:r>
              <a:rPr lang="en-US" dirty="0">
                <a:latin typeface="Times New Roman" panose="02020603050405020304" pitchFamily="18" charset="0"/>
                <a:cs typeface="Times New Roman" panose="02020603050405020304" pitchFamily="18" charset="0"/>
              </a:rPr>
              <a:t>Rich API: Jest is known for having a rich API offering a lot of specific assertion types for very specific needs.</a:t>
            </a:r>
          </a:p>
        </p:txBody>
      </p:sp>
    </p:spTree>
    <p:extLst>
      <p:ext uri="{BB962C8B-B14F-4D97-AF65-F5344CB8AC3E}">
        <p14:creationId xmlns:p14="http://schemas.microsoft.com/office/powerpoint/2010/main" val="2467987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25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25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25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25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8" dur="25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25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44" dur="25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Jest installation</a:t>
            </a:r>
          </a:p>
        </p:txBody>
      </p:sp>
      <p:sp>
        <p:nvSpPr>
          <p:cNvPr id="3" name="Text Placeholder 2"/>
          <p:cNvSpPr>
            <a:spLocks noGrp="1"/>
          </p:cNvSpPr>
          <p:nvPr>
            <p:ph type="body" sz="quarter" idx="10"/>
          </p:nvPr>
        </p:nvSpPr>
        <p:spPr/>
        <p:txBody>
          <a:bodyPr>
            <a:normAutofit/>
          </a:bodyPr>
          <a:lstStyle/>
          <a:p>
            <a:r>
              <a:rPr lang="en-US" sz="2200" dirty="0">
                <a:latin typeface="Times New Roman" panose="02020603050405020304" pitchFamily="18" charset="0"/>
                <a:cs typeface="Times New Roman" panose="02020603050405020304" pitchFamily="18" charset="0"/>
              </a:rPr>
              <a:t>Create a project </a:t>
            </a:r>
            <a:r>
              <a:rPr lang="en-US" sz="2200" dirty="0" err="1">
                <a:latin typeface="Times New Roman" panose="02020603050405020304" pitchFamily="18" charset="0"/>
                <a:cs typeface="Times New Roman" panose="02020603050405020304" pitchFamily="18" charset="0"/>
              </a:rPr>
              <a:t>jestws</a:t>
            </a:r>
            <a:r>
              <a:rPr lang="en-US" sz="2200" dirty="0">
                <a:latin typeface="Times New Roman" panose="02020603050405020304" pitchFamily="18" charset="0"/>
                <a:cs typeface="Times New Roman" panose="02020603050405020304" pitchFamily="18" charset="0"/>
              </a:rPr>
              <a:t> and execute the below commands</a:t>
            </a:r>
            <a:br>
              <a:rPr lang="en-US" sz="2200" dirty="0">
                <a:latin typeface="Times New Roman" panose="02020603050405020304" pitchFamily="18" charset="0"/>
                <a:cs typeface="Times New Roman" panose="02020603050405020304" pitchFamily="18" charset="0"/>
              </a:rPr>
            </a:br>
            <a:r>
              <a:rPr lang="en-US" sz="2200" dirty="0" err="1">
                <a:latin typeface="Times New Roman" panose="02020603050405020304" pitchFamily="18" charset="0"/>
                <a:cs typeface="Times New Roman" panose="02020603050405020304" pitchFamily="18" charset="0"/>
              </a:rPr>
              <a:t>npm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init</a:t>
            </a:r>
            <a:r>
              <a:rPr lang="en-US" sz="2200" dirty="0">
                <a:latin typeface="Times New Roman" panose="02020603050405020304" pitchFamily="18" charset="0"/>
                <a:cs typeface="Times New Roman" panose="02020603050405020304" pitchFamily="18" charset="0"/>
              </a:rPr>
              <a:t> –y</a:t>
            </a:r>
            <a:br>
              <a:rPr lang="en-US" sz="2200" dirty="0">
                <a:latin typeface="Times New Roman" panose="02020603050405020304" pitchFamily="18" charset="0"/>
                <a:cs typeface="Times New Roman" panose="02020603050405020304" pitchFamily="18" charset="0"/>
              </a:rPr>
            </a:br>
            <a:r>
              <a:rPr lang="en-US" sz="2200" dirty="0" err="1">
                <a:latin typeface="Times New Roman" panose="02020603050405020304" pitchFamily="18" charset="0"/>
                <a:cs typeface="Times New Roman" panose="02020603050405020304" pitchFamily="18" charset="0"/>
              </a:rPr>
              <a:t>npm</a:t>
            </a:r>
            <a:r>
              <a:rPr lang="en-US" sz="2200" dirty="0">
                <a:latin typeface="Times New Roman" panose="02020603050405020304" pitchFamily="18" charset="0"/>
                <a:cs typeface="Times New Roman" panose="02020603050405020304" pitchFamily="18" charset="0"/>
              </a:rPr>
              <a:t> install --save-dev jest</a:t>
            </a:r>
          </a:p>
          <a:p>
            <a:r>
              <a:rPr lang="en-US" sz="2200" dirty="0">
                <a:latin typeface="Times New Roman" panose="02020603050405020304" pitchFamily="18" charset="0"/>
                <a:cs typeface="Times New Roman" panose="02020603050405020304" pitchFamily="18" charset="0"/>
              </a:rPr>
              <a:t>To install jest globally</a:t>
            </a:r>
            <a:br>
              <a:rPr lang="en-US" sz="2200" dirty="0">
                <a:latin typeface="Times New Roman" panose="02020603050405020304" pitchFamily="18" charset="0"/>
                <a:cs typeface="Times New Roman" panose="02020603050405020304" pitchFamily="18" charset="0"/>
              </a:rPr>
            </a:br>
            <a:r>
              <a:rPr lang="en-IN" dirty="0" err="1"/>
              <a:t>npm</a:t>
            </a:r>
            <a:r>
              <a:rPr lang="en-IN" dirty="0"/>
              <a:t> install -g jest</a:t>
            </a:r>
          </a:p>
          <a:p>
            <a:r>
              <a:rPr lang="en-IN" sz="2200" dirty="0">
                <a:latin typeface="Times New Roman" panose="02020603050405020304" pitchFamily="18" charset="0"/>
                <a:cs typeface="Times New Roman" panose="02020603050405020304" pitchFamily="18" charset="0"/>
              </a:rPr>
              <a:t>Change the following in </a:t>
            </a:r>
            <a:r>
              <a:rPr lang="en-IN" sz="2200" dirty="0" err="1">
                <a:latin typeface="Times New Roman" panose="02020603050405020304" pitchFamily="18" charset="0"/>
                <a:cs typeface="Times New Roman" panose="02020603050405020304" pitchFamily="18" charset="0"/>
              </a:rPr>
              <a:t>package.json</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"scripts": {   "test": "jest"  }</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976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1</a:t>
            </a:r>
            <a:r>
              <a:rPr lang="en-US" baseline="30000" dirty="0"/>
              <a:t>st</a:t>
            </a:r>
            <a:r>
              <a:rPr lang="en-US" dirty="0"/>
              <a:t> test case</a:t>
            </a:r>
          </a:p>
        </p:txBody>
      </p:sp>
      <p:sp>
        <p:nvSpPr>
          <p:cNvPr id="3" name="Text Placeholder 2"/>
          <p:cNvSpPr>
            <a:spLocks noGrp="1"/>
          </p:cNvSpPr>
          <p:nvPr>
            <p:ph type="body" sz="quarter" idx="10"/>
          </p:nvPr>
        </p:nvSpPr>
        <p:spPr/>
        <p:txBody>
          <a:bodyPr>
            <a:normAutofit fontScale="92500" lnSpcReduction="10000"/>
          </a:bodyPr>
          <a:lstStyle/>
          <a:p>
            <a:r>
              <a:rPr lang="en-US" sz="2200" dirty="0">
                <a:latin typeface="Times New Roman" panose="02020603050405020304" pitchFamily="18" charset="0"/>
                <a:cs typeface="Times New Roman" panose="02020603050405020304" pitchFamily="18" charset="0"/>
              </a:rPr>
              <a:t>Create a file </a:t>
            </a:r>
            <a:r>
              <a:rPr lang="en-US" sz="2200" dirty="0" err="1">
                <a:latin typeface="Times New Roman" panose="02020603050405020304" pitchFamily="18" charset="0"/>
                <a:cs typeface="Times New Roman" panose="02020603050405020304" pitchFamily="18" charset="0"/>
              </a:rPr>
              <a:t>add.js</a:t>
            </a:r>
            <a:r>
              <a:rPr lang="en-US" sz="2200" dirty="0">
                <a:latin typeface="Times New Roman" panose="02020603050405020304" pitchFamily="18" charset="0"/>
                <a:cs typeface="Times New Roman" panose="02020603050405020304" pitchFamily="18" charset="0"/>
              </a:rPr>
              <a:t> and add the following:</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function sum(a, b) {</a:t>
            </a:r>
          </a:p>
          <a:p>
            <a:pPr marL="0" indent="0">
              <a:buNone/>
            </a:pPr>
            <a:r>
              <a:rPr lang="en-US" sz="2200" dirty="0">
                <a:latin typeface="Times New Roman" panose="02020603050405020304" pitchFamily="18" charset="0"/>
                <a:cs typeface="Times New Roman" panose="02020603050405020304" pitchFamily="18" charset="0"/>
              </a:rPr>
              <a:t>	return a + b;</a:t>
            </a:r>
          </a:p>
          <a:p>
            <a:pPr marL="0" indent="0">
              <a:buNone/>
            </a:pPr>
            <a:r>
              <a:rPr lang="en-US" sz="2200" dirty="0">
                <a:latin typeface="Times New Roman" panose="02020603050405020304" pitchFamily="18" charset="0"/>
                <a:cs typeface="Times New Roman" panose="02020603050405020304" pitchFamily="18" charset="0"/>
              </a:rPr>
              <a:t>	}</a:t>
            </a:r>
          </a:p>
          <a:p>
            <a:pPr marL="0" indent="0">
              <a:buNone/>
            </a:pP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module.exports</a:t>
            </a:r>
            <a:r>
              <a:rPr lang="en-US" sz="2200" dirty="0">
                <a:latin typeface="Times New Roman" panose="02020603050405020304" pitchFamily="18" charset="0"/>
                <a:cs typeface="Times New Roman" panose="02020603050405020304" pitchFamily="18" charset="0"/>
              </a:rPr>
              <a:t> = sum;</a:t>
            </a:r>
          </a:p>
          <a:p>
            <a:r>
              <a:rPr lang="en-US" sz="2200" dirty="0">
                <a:latin typeface="Times New Roman" panose="02020603050405020304" pitchFamily="18" charset="0"/>
                <a:cs typeface="Times New Roman" panose="02020603050405020304" pitchFamily="18" charset="0"/>
              </a:rPr>
              <a:t>Create a file </a:t>
            </a:r>
            <a:r>
              <a:rPr lang="en-US" sz="2200" dirty="0" err="1">
                <a:latin typeface="Times New Roman" panose="02020603050405020304" pitchFamily="18" charset="0"/>
                <a:cs typeface="Times New Roman" panose="02020603050405020304" pitchFamily="18" charset="0"/>
              </a:rPr>
              <a:t>add.test.js</a:t>
            </a:r>
            <a:r>
              <a:rPr lang="en-US" sz="2200" dirty="0">
                <a:latin typeface="Times New Roman" panose="02020603050405020304" pitchFamily="18" charset="0"/>
                <a:cs typeface="Times New Roman" panose="02020603050405020304" pitchFamily="18" charset="0"/>
              </a:rPr>
              <a:t> and add the following</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const sum = require(‘./add');</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test('adds 1 + 2 to equal 3', () =&gt;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expect(sum(1, 2)).</a:t>
            </a:r>
            <a:r>
              <a:rPr lang="en-US" sz="2200" dirty="0" err="1">
                <a:latin typeface="Times New Roman" panose="02020603050405020304" pitchFamily="18" charset="0"/>
                <a:cs typeface="Times New Roman" panose="02020603050405020304" pitchFamily="18" charset="0"/>
              </a:rPr>
              <a:t>toBe</a:t>
            </a:r>
            <a:r>
              <a:rPr lang="en-US" sz="2200" dirty="0">
                <a:latin typeface="Times New Roman" panose="02020603050405020304" pitchFamily="18" charset="0"/>
                <a:cs typeface="Times New Roman" panose="02020603050405020304" pitchFamily="18" charset="0"/>
              </a:rPr>
              <a:t>(3);</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create a test file in the same folder for these tests, named </a:t>
            </a:r>
            <a:r>
              <a:rPr lang="en-US" sz="2200" dirty="0" err="1">
                <a:latin typeface="Times New Roman" panose="02020603050405020304" pitchFamily="18" charset="0"/>
                <a:cs typeface="Times New Roman" panose="02020603050405020304" pitchFamily="18" charset="0"/>
              </a:rPr>
              <a:t>add.test.js</a:t>
            </a:r>
            <a:r>
              <a:rPr lang="en-US" sz="2200" dirty="0">
                <a:latin typeface="Times New Roman" panose="02020603050405020304" pitchFamily="18" charset="0"/>
                <a:cs typeface="Times New Roman" panose="02020603050405020304" pitchFamily="18" charset="0"/>
              </a:rPr>
              <a:t> – this is the convention expected by the Jest framework to look for all the files that contain Jest based tests. </a:t>
            </a:r>
          </a:p>
          <a:p>
            <a:r>
              <a:rPr lang="en-US" sz="2200" dirty="0">
                <a:latin typeface="Times New Roman" panose="02020603050405020304" pitchFamily="18" charset="0"/>
                <a:cs typeface="Times New Roman" panose="02020603050405020304" pitchFamily="18" charset="0"/>
              </a:rPr>
              <a:t>Then execute command</a:t>
            </a:r>
            <a:br>
              <a:rPr lang="en-US" sz="2200" dirty="0">
                <a:latin typeface="Times New Roman" panose="02020603050405020304" pitchFamily="18" charset="0"/>
                <a:cs typeface="Times New Roman" panose="02020603050405020304" pitchFamily="18" charset="0"/>
              </a:rPr>
            </a:br>
            <a:r>
              <a:rPr lang="en-US" sz="2200" dirty="0" err="1">
                <a:latin typeface="Times New Roman" panose="02020603050405020304" pitchFamily="18" charset="0"/>
                <a:cs typeface="Times New Roman" panose="02020603050405020304" pitchFamily="18" charset="0"/>
              </a:rPr>
              <a:t>npm</a:t>
            </a:r>
            <a:r>
              <a:rPr lang="en-US" sz="2200" dirty="0">
                <a:latin typeface="Times New Roman" panose="02020603050405020304" pitchFamily="18" charset="0"/>
                <a:cs typeface="Times New Roman" panose="02020603050405020304" pitchFamily="18" charset="0"/>
              </a:rPr>
              <a:t> test</a:t>
            </a:r>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6753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25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25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25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25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8" dur="2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Jest basics</a:t>
            </a:r>
          </a:p>
        </p:txBody>
      </p:sp>
      <p:sp>
        <p:nvSpPr>
          <p:cNvPr id="3" name="Text Placeholder 2"/>
          <p:cNvSpPr>
            <a:spLocks noGrp="1"/>
          </p:cNvSpPr>
          <p:nvPr>
            <p:ph type="body" sz="quarter" idx="10"/>
          </p:nvPr>
        </p:nvSpPr>
        <p:spPr/>
        <p:txBody>
          <a:bodyPr>
            <a:normAutofit/>
          </a:bodyPr>
          <a:lstStyle/>
          <a:p>
            <a:r>
              <a:rPr lang="en-US" sz="2200" dirty="0">
                <a:latin typeface="Times New Roman" panose="02020603050405020304" pitchFamily="18" charset="0"/>
                <a:cs typeface="Times New Roman" panose="02020603050405020304" pitchFamily="18" charset="0"/>
              </a:rPr>
              <a:t>There are three main methods in this test file:</a:t>
            </a:r>
          </a:p>
          <a:p>
            <a:r>
              <a:rPr lang="en-US" sz="2200" b="1" dirty="0">
                <a:latin typeface="Times New Roman" panose="02020603050405020304" pitchFamily="18" charset="0"/>
                <a:cs typeface="Times New Roman" panose="02020603050405020304" pitchFamily="18" charset="0"/>
              </a:rPr>
              <a:t>describe()</a:t>
            </a:r>
            <a:r>
              <a:rPr lang="en-US" sz="2200" dirty="0">
                <a:latin typeface="Times New Roman" panose="02020603050405020304" pitchFamily="18" charset="0"/>
                <a:cs typeface="Times New Roman" panose="02020603050405020304" pitchFamily="18" charset="0"/>
              </a:rPr>
              <a:t> – It is a suite of Test scripts that gives an outer description for the test suite</a:t>
            </a:r>
          </a:p>
          <a:p>
            <a:r>
              <a:rPr lang="en-US" sz="2200" b="1" dirty="0">
                <a:latin typeface="Times New Roman" panose="02020603050405020304" pitchFamily="18" charset="0"/>
                <a:cs typeface="Times New Roman" panose="02020603050405020304" pitchFamily="18" charset="0"/>
              </a:rPr>
              <a:t>test()</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or it()</a:t>
            </a:r>
            <a:r>
              <a:rPr lang="en-US" sz="2200" dirty="0">
                <a:latin typeface="Times New Roman" panose="02020603050405020304" pitchFamily="18" charset="0"/>
                <a:cs typeface="Times New Roman" panose="02020603050405020304" pitchFamily="18" charset="0"/>
              </a:rPr>
              <a:t> – It is the smallest unit test case that is written to be executed. String in quotes represents the test name</a:t>
            </a:r>
          </a:p>
          <a:p>
            <a:r>
              <a:rPr lang="en-US" sz="2200" b="1" dirty="0">
                <a:latin typeface="Times New Roman" panose="02020603050405020304" pitchFamily="18" charset="0"/>
                <a:cs typeface="Times New Roman" panose="02020603050405020304" pitchFamily="18" charset="0"/>
              </a:rPr>
              <a:t>expect()</a:t>
            </a:r>
            <a:r>
              <a:rPr lang="en-US" sz="2200" dirty="0">
                <a:latin typeface="Times New Roman" panose="02020603050405020304" pitchFamily="18" charset="0"/>
                <a:cs typeface="Times New Roman" panose="02020603050405020304" pitchFamily="18" charset="0"/>
              </a:rPr>
              <a:t> – It is an assertion. Every test() statement has an expect() function which takes a value and expects a return in true form.</a:t>
            </a:r>
          </a:p>
        </p:txBody>
      </p:sp>
    </p:spTree>
    <p:extLst>
      <p:ext uri="{BB962C8B-B14F-4D97-AF65-F5344CB8AC3E}">
        <p14:creationId xmlns:p14="http://schemas.microsoft.com/office/powerpoint/2010/main" val="2935793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2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matchers</a:t>
            </a:r>
          </a:p>
        </p:txBody>
      </p:sp>
      <p:sp>
        <p:nvSpPr>
          <p:cNvPr id="3" name="Text Placeholder 2"/>
          <p:cNvSpPr>
            <a:spLocks noGrp="1"/>
          </p:cNvSpPr>
          <p:nvPr>
            <p:ph type="body" sz="quarter" idx="10"/>
          </p:nvPr>
        </p:nvSpPr>
        <p:spPr/>
        <p:txBody>
          <a:bodyPr>
            <a:normAutofit/>
          </a:bodyPr>
          <a:lstStyle/>
          <a:p>
            <a:r>
              <a:rPr lang="en-US" sz="2200" dirty="0">
                <a:latin typeface="Times New Roman" panose="02020603050405020304" pitchFamily="18" charset="0"/>
                <a:cs typeface="Times New Roman" panose="02020603050405020304" pitchFamily="18" charset="0"/>
              </a:rPr>
              <a:t>A matcher is used for creating assertions in combination with the expect keyword. </a:t>
            </a:r>
          </a:p>
          <a:p>
            <a:r>
              <a:rPr lang="en-US" sz="2200" dirty="0">
                <a:latin typeface="Times New Roman" panose="02020603050405020304" pitchFamily="18" charset="0"/>
                <a:cs typeface="Times New Roman" panose="02020603050405020304" pitchFamily="18" charset="0"/>
              </a:rPr>
              <a:t>We want to compare the output of our test with a value we expect the function to return.</a:t>
            </a:r>
          </a:p>
          <a:p>
            <a:r>
              <a:rPr lang="en-US" sz="2200" dirty="0">
                <a:latin typeface="Times New Roman" panose="02020603050405020304" pitchFamily="18" charset="0"/>
                <a:cs typeface="Times New Roman" panose="02020603050405020304" pitchFamily="18" charset="0"/>
              </a:rPr>
              <a:t>expect gives you access to a number of "matchers" that let you validate different things.</a:t>
            </a:r>
          </a:p>
        </p:txBody>
      </p:sp>
      <p:sp>
        <p:nvSpPr>
          <p:cNvPr id="4" name="Rectangle 3">
            <a:extLst>
              <a:ext uri="{FF2B5EF4-FFF2-40B4-BE49-F238E27FC236}">
                <a16:creationId xmlns:a16="http://schemas.microsoft.com/office/drawing/2014/main" id="{255D63FD-106D-495C-7820-EC5956425D3E}"/>
              </a:ext>
            </a:extLst>
          </p:cNvPr>
          <p:cNvSpPr/>
          <p:nvPr/>
        </p:nvSpPr>
        <p:spPr>
          <a:xfrm>
            <a:off x="2819400" y="4800600"/>
            <a:ext cx="2848152" cy="369332"/>
          </a:xfrm>
          <a:prstGeom prst="rect">
            <a:avLst/>
          </a:prstGeom>
        </p:spPr>
        <p:txBody>
          <a:bodyPr wrap="none">
            <a:spAutoFit/>
          </a:bodyPr>
          <a:lstStyle/>
          <a:p>
            <a:r>
              <a:rPr lang="en-US" dirty="0"/>
              <a:t>https://</a:t>
            </a:r>
            <a:r>
              <a:rPr lang="en-US" dirty="0" err="1"/>
              <a:t>jestjs.io</a:t>
            </a:r>
            <a:r>
              <a:rPr lang="en-US" dirty="0"/>
              <a:t>/docs/expect</a:t>
            </a:r>
          </a:p>
        </p:txBody>
      </p:sp>
    </p:spTree>
    <p:extLst>
      <p:ext uri="{BB962C8B-B14F-4D97-AF65-F5344CB8AC3E}">
        <p14:creationId xmlns:p14="http://schemas.microsoft.com/office/powerpoint/2010/main" val="2628054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Matchers</a:t>
            </a:r>
          </a:p>
        </p:txBody>
      </p:sp>
      <p:sp>
        <p:nvSpPr>
          <p:cNvPr id="3" name="Text Placeholder 2"/>
          <p:cNvSpPr>
            <a:spLocks noGrp="1"/>
          </p:cNvSpPr>
          <p:nvPr>
            <p:ph type="body" sz="quarter" idx="10"/>
          </p:nvPr>
        </p:nvSpPr>
        <p:spPr/>
        <p:txBody>
          <a:bodyPr>
            <a:normAutofit/>
          </a:bodyPr>
          <a:lstStyle/>
          <a:p>
            <a:r>
              <a:rPr lang="en-US" sz="2200" dirty="0" err="1">
                <a:latin typeface="Times New Roman" panose="02020603050405020304" pitchFamily="18" charset="0"/>
                <a:cs typeface="Times New Roman" panose="02020603050405020304" pitchFamily="18" charset="0"/>
              </a:rPr>
              <a:t>toBe</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toBe</a:t>
            </a:r>
            <a:r>
              <a:rPr lang="en-US" sz="2200" dirty="0">
                <a:latin typeface="Times New Roman" panose="02020603050405020304" pitchFamily="18" charset="0"/>
                <a:cs typeface="Times New Roman" panose="02020603050405020304" pitchFamily="18" charset="0"/>
              </a:rPr>
              <a:t> uses </a:t>
            </a:r>
            <a:r>
              <a:rPr lang="en-US" sz="2200" dirty="0" err="1">
                <a:latin typeface="Times New Roman" panose="02020603050405020304" pitchFamily="18" charset="0"/>
                <a:cs typeface="Times New Roman" panose="02020603050405020304" pitchFamily="18" charset="0"/>
              </a:rPr>
              <a:t>Object.is</a:t>
            </a:r>
            <a:r>
              <a:rPr lang="en-US" sz="2200" dirty="0">
                <a:latin typeface="Times New Roman" panose="02020603050405020304" pitchFamily="18" charset="0"/>
                <a:cs typeface="Times New Roman" panose="02020603050405020304" pitchFamily="18" charset="0"/>
              </a:rPr>
              <a:t> to test exact equality.</a:t>
            </a:r>
          </a:p>
          <a:p>
            <a:r>
              <a:rPr lang="en-US" sz="2200" dirty="0" err="1">
                <a:latin typeface="Times New Roman" panose="02020603050405020304" pitchFamily="18" charset="0"/>
                <a:cs typeface="Times New Roman" panose="02020603050405020304" pitchFamily="18" charset="0"/>
              </a:rPr>
              <a:t>toEqual</a:t>
            </a:r>
            <a:r>
              <a:rPr lang="en-US" sz="2200" dirty="0">
                <a:latin typeface="Times New Roman" panose="02020603050405020304" pitchFamily="18" charset="0"/>
                <a:cs typeface="Times New Roman" panose="02020603050405020304" pitchFamily="18" charset="0"/>
              </a:rPr>
              <a:t> : to check the value of an object, use </a:t>
            </a:r>
            <a:r>
              <a:rPr lang="en-US" sz="2200" dirty="0" err="1">
                <a:latin typeface="Times New Roman" panose="02020603050405020304" pitchFamily="18" charset="0"/>
                <a:cs typeface="Times New Roman" panose="02020603050405020304" pitchFamily="18" charset="0"/>
              </a:rPr>
              <a:t>toEqual</a:t>
            </a:r>
            <a:r>
              <a:rPr lang="en-US" sz="2200" dirty="0">
                <a:latin typeface="Times New Roman" panose="02020603050405020304" pitchFamily="18" charset="0"/>
                <a:cs typeface="Times New Roman" panose="02020603050405020304" pitchFamily="18" charset="0"/>
              </a:rPr>
              <a:t>. It recursively checks every field of an object or array</a:t>
            </a:r>
          </a:p>
          <a:p>
            <a:r>
              <a:rPr lang="en-US" sz="2200" dirty="0">
                <a:latin typeface="Times New Roman" panose="02020603050405020304" pitchFamily="18" charset="0"/>
                <a:cs typeface="Times New Roman" panose="02020603050405020304" pitchFamily="18" charset="0"/>
              </a:rPr>
              <a:t>Not : to check for opposite of a matcher</a:t>
            </a:r>
          </a:p>
          <a:p>
            <a:r>
              <a:rPr lang="en-US" sz="2200" dirty="0" err="1">
                <a:latin typeface="Times New Roman" panose="02020603050405020304" pitchFamily="18" charset="0"/>
                <a:cs typeface="Times New Roman" panose="02020603050405020304" pitchFamily="18" charset="0"/>
              </a:rPr>
              <a:t>toBeNull</a:t>
            </a:r>
            <a:r>
              <a:rPr lang="en-US" sz="2200" dirty="0">
                <a:latin typeface="Times New Roman" panose="02020603050405020304" pitchFamily="18" charset="0"/>
                <a:cs typeface="Times New Roman" panose="02020603050405020304" pitchFamily="18" charset="0"/>
              </a:rPr>
              <a:t> matches only null</a:t>
            </a:r>
          </a:p>
          <a:p>
            <a:r>
              <a:rPr lang="en-US" sz="2200" dirty="0" err="1">
                <a:latin typeface="Times New Roman" panose="02020603050405020304" pitchFamily="18" charset="0"/>
                <a:cs typeface="Times New Roman" panose="02020603050405020304" pitchFamily="18" charset="0"/>
              </a:rPr>
              <a:t>toBeUndefined</a:t>
            </a:r>
            <a:r>
              <a:rPr lang="en-US" sz="2200" dirty="0">
                <a:latin typeface="Times New Roman" panose="02020603050405020304" pitchFamily="18" charset="0"/>
                <a:cs typeface="Times New Roman" panose="02020603050405020304" pitchFamily="18" charset="0"/>
              </a:rPr>
              <a:t> matches only undefined</a:t>
            </a:r>
          </a:p>
          <a:p>
            <a:r>
              <a:rPr lang="en-US" sz="2200" dirty="0" err="1">
                <a:latin typeface="Times New Roman" panose="02020603050405020304" pitchFamily="18" charset="0"/>
                <a:cs typeface="Times New Roman" panose="02020603050405020304" pitchFamily="18" charset="0"/>
              </a:rPr>
              <a:t>toBeDefined</a:t>
            </a:r>
            <a:r>
              <a:rPr lang="en-US" sz="2200" dirty="0">
                <a:latin typeface="Times New Roman" panose="02020603050405020304" pitchFamily="18" charset="0"/>
                <a:cs typeface="Times New Roman" panose="02020603050405020304" pitchFamily="18" charset="0"/>
              </a:rPr>
              <a:t> is the opposite of </a:t>
            </a:r>
            <a:r>
              <a:rPr lang="en-US" sz="2200" dirty="0" err="1">
                <a:latin typeface="Times New Roman" panose="02020603050405020304" pitchFamily="18" charset="0"/>
                <a:cs typeface="Times New Roman" panose="02020603050405020304" pitchFamily="18" charset="0"/>
              </a:rPr>
              <a:t>toBeUndefined</a:t>
            </a:r>
            <a:endParaRPr lang="en-US" sz="22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toBeTruthy</a:t>
            </a:r>
            <a:r>
              <a:rPr lang="en-US" sz="2200" dirty="0">
                <a:latin typeface="Times New Roman" panose="02020603050405020304" pitchFamily="18" charset="0"/>
                <a:cs typeface="Times New Roman" panose="02020603050405020304" pitchFamily="18" charset="0"/>
              </a:rPr>
              <a:t> matches anything that an if statement treats as true</a:t>
            </a:r>
          </a:p>
          <a:p>
            <a:r>
              <a:rPr lang="en-US" sz="2200" dirty="0" err="1">
                <a:latin typeface="Times New Roman" panose="02020603050405020304" pitchFamily="18" charset="0"/>
                <a:cs typeface="Times New Roman" panose="02020603050405020304" pitchFamily="18" charset="0"/>
              </a:rPr>
              <a:t>toBeFalsy</a:t>
            </a:r>
            <a:r>
              <a:rPr lang="en-US" sz="2200" dirty="0">
                <a:latin typeface="Times New Roman" panose="02020603050405020304" pitchFamily="18" charset="0"/>
                <a:cs typeface="Times New Roman" panose="02020603050405020304" pitchFamily="18" charset="0"/>
              </a:rPr>
              <a:t> matches anything that an if statement treats as false</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1295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25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25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25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25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8" dur="25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25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44" dur="25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25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50" dur="25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 and tear down</a:t>
            </a:r>
          </a:p>
        </p:txBody>
      </p:sp>
      <p:sp>
        <p:nvSpPr>
          <p:cNvPr id="3" name="Text Placeholder 2"/>
          <p:cNvSpPr>
            <a:spLocks noGrp="1"/>
          </p:cNvSpPr>
          <p:nvPr>
            <p:ph type="body" sz="quarter" idx="10"/>
          </p:nvPr>
        </p:nvSpPr>
        <p:spPr/>
        <p:txBody>
          <a:bodyPr>
            <a:normAutofit/>
          </a:bodyPr>
          <a:lstStyle/>
          <a:p>
            <a:r>
              <a:rPr lang="en-US" sz="2200" dirty="0">
                <a:latin typeface="Times New Roman" panose="02020603050405020304" pitchFamily="18" charset="0"/>
                <a:cs typeface="Times New Roman" panose="02020603050405020304" pitchFamily="18" charset="0"/>
              </a:rPr>
              <a:t>Often while writing tests you have some setup work that needs to happen before tests run, and you have some finishing work that needs to happen after tests run. Jest provides helper functions to handle this.</a:t>
            </a:r>
          </a:p>
          <a:p>
            <a:r>
              <a:rPr lang="en-US" sz="2200" dirty="0">
                <a:latin typeface="Times New Roman" panose="02020603050405020304" pitchFamily="18" charset="0"/>
                <a:cs typeface="Times New Roman" panose="02020603050405020304" pitchFamily="18" charset="0"/>
              </a:rPr>
              <a:t>use </a:t>
            </a:r>
            <a:r>
              <a:rPr lang="en-US" sz="2200" dirty="0" err="1">
                <a:latin typeface="Times New Roman" panose="02020603050405020304" pitchFamily="18" charset="0"/>
                <a:cs typeface="Times New Roman" panose="02020603050405020304" pitchFamily="18" charset="0"/>
              </a:rPr>
              <a:t>beforeEach</a:t>
            </a:r>
            <a:r>
              <a:rPr lang="en-US" sz="2200" dirty="0">
                <a:latin typeface="Times New Roman" panose="02020603050405020304" pitchFamily="18" charset="0"/>
                <a:cs typeface="Times New Roman" panose="02020603050405020304" pitchFamily="18" charset="0"/>
              </a:rPr>
              <a:t> and </a:t>
            </a:r>
            <a:r>
              <a:rPr lang="en-US" sz="2200" dirty="0" err="1">
                <a:latin typeface="Times New Roman" panose="02020603050405020304" pitchFamily="18" charset="0"/>
                <a:cs typeface="Times New Roman" panose="02020603050405020304" pitchFamily="18" charset="0"/>
              </a:rPr>
              <a:t>afterEach</a:t>
            </a:r>
            <a:r>
              <a:rPr lang="en-US" sz="2200" dirty="0">
                <a:latin typeface="Times New Roman" panose="02020603050405020304" pitchFamily="18" charset="0"/>
                <a:cs typeface="Times New Roman" panose="02020603050405020304" pitchFamily="18" charset="0"/>
              </a:rPr>
              <a:t> hooks.</a:t>
            </a:r>
          </a:p>
          <a:p>
            <a:r>
              <a:rPr lang="en-US" sz="2200" dirty="0">
                <a:latin typeface="Times New Roman" panose="02020603050405020304" pitchFamily="18" charset="0"/>
                <a:cs typeface="Times New Roman" panose="02020603050405020304" pitchFamily="18" charset="0"/>
              </a:rPr>
              <a:t>For example, let's say that several tests interact with a database of cities. You have a method </a:t>
            </a:r>
            <a:r>
              <a:rPr lang="en-US" sz="2200" dirty="0" err="1">
                <a:latin typeface="Times New Roman" panose="02020603050405020304" pitchFamily="18" charset="0"/>
                <a:cs typeface="Times New Roman" panose="02020603050405020304" pitchFamily="18" charset="0"/>
              </a:rPr>
              <a:t>initializeCityDatabase</a:t>
            </a:r>
            <a:r>
              <a:rPr lang="en-US" sz="2200" dirty="0">
                <a:latin typeface="Times New Roman" panose="02020603050405020304" pitchFamily="18" charset="0"/>
                <a:cs typeface="Times New Roman" panose="02020603050405020304" pitchFamily="18" charset="0"/>
              </a:rPr>
              <a:t>() that must be called before each of these tests, and a method </a:t>
            </a:r>
            <a:r>
              <a:rPr lang="en-US" sz="2200" dirty="0" err="1">
                <a:latin typeface="Times New Roman" panose="02020603050405020304" pitchFamily="18" charset="0"/>
                <a:cs typeface="Times New Roman" panose="02020603050405020304" pitchFamily="18" charset="0"/>
              </a:rPr>
              <a:t>clearCityDatabase</a:t>
            </a:r>
            <a:r>
              <a:rPr lang="en-US" sz="2200" dirty="0">
                <a:latin typeface="Times New Roman" panose="02020603050405020304" pitchFamily="18" charset="0"/>
                <a:cs typeface="Times New Roman" panose="02020603050405020304" pitchFamily="18" charset="0"/>
              </a:rPr>
              <a:t>() that must be called after each of these tests. You can do this with:</a:t>
            </a:r>
          </a:p>
          <a:p>
            <a:endParaRPr lang="en-US" sz="22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7E5D705F-ADCC-E3CF-8534-BA4E5B944DC3}"/>
              </a:ext>
            </a:extLst>
          </p:cNvPr>
          <p:cNvSpPr/>
          <p:nvPr/>
        </p:nvSpPr>
        <p:spPr>
          <a:xfrm>
            <a:off x="609600" y="4267200"/>
            <a:ext cx="3352800" cy="1815882"/>
          </a:xfrm>
          <a:prstGeom prst="rect">
            <a:avLst/>
          </a:prstGeom>
        </p:spPr>
        <p:txBody>
          <a:bodyPr wrap="square">
            <a:spAutoFit/>
          </a:bodyPr>
          <a:lstStyle/>
          <a:p>
            <a:r>
              <a:rPr lang="en-IN" sz="1400" dirty="0" err="1">
                <a:solidFill>
                  <a:srgbClr val="795E26"/>
                </a:solidFill>
                <a:latin typeface="Menlo" panose="020B0609030804020204" pitchFamily="49" charset="0"/>
              </a:rPr>
              <a:t>beforeEach</a:t>
            </a:r>
            <a:r>
              <a:rPr lang="en-IN" sz="1400" dirty="0">
                <a:solidFill>
                  <a:srgbClr val="000000"/>
                </a:solidFill>
                <a:latin typeface="Menlo" panose="020B0609030804020204" pitchFamily="49" charset="0"/>
              </a:rPr>
              <a:t>(() </a:t>
            </a:r>
            <a:r>
              <a:rPr lang="en-IN" sz="1400" dirty="0">
                <a:solidFill>
                  <a:srgbClr val="0000FF"/>
                </a:solidFill>
                <a:latin typeface="Menlo" panose="020B0609030804020204" pitchFamily="49" charset="0"/>
              </a:rPr>
              <a:t>=&gt;</a:t>
            </a:r>
            <a:r>
              <a:rPr lang="en-IN" sz="1400" dirty="0">
                <a:solidFill>
                  <a:srgbClr val="000000"/>
                </a:solidFill>
                <a:latin typeface="Menlo" panose="020B0609030804020204" pitchFamily="49" charset="0"/>
              </a:rPr>
              <a:t> {</a:t>
            </a:r>
          </a:p>
          <a:p>
            <a:r>
              <a:rPr lang="en-IN" sz="1400" dirty="0">
                <a:solidFill>
                  <a:srgbClr val="008000"/>
                </a:solidFill>
                <a:latin typeface="Menlo" panose="020B0609030804020204" pitchFamily="49" charset="0"/>
              </a:rPr>
              <a:t>//</a:t>
            </a:r>
            <a:r>
              <a:rPr lang="en-IN" sz="1400" dirty="0" err="1">
                <a:solidFill>
                  <a:srgbClr val="008000"/>
                </a:solidFill>
                <a:latin typeface="Menlo" panose="020B0609030804020204" pitchFamily="49" charset="0"/>
              </a:rPr>
              <a:t>initializeCityDatabase</a:t>
            </a:r>
            <a:r>
              <a:rPr lang="en-IN" sz="1400" dirty="0">
                <a:solidFill>
                  <a:srgbClr val="008000"/>
                </a:solidFill>
                <a:latin typeface="Menlo" panose="020B0609030804020204" pitchFamily="49" charset="0"/>
              </a:rPr>
              <a:t>();</a:t>
            </a:r>
            <a:endParaRPr lang="en-IN" sz="1400" dirty="0">
              <a:solidFill>
                <a:srgbClr val="000000"/>
              </a:solidFill>
              <a:latin typeface="Menlo" panose="020B0609030804020204" pitchFamily="49" charset="0"/>
            </a:endParaRPr>
          </a:p>
          <a:p>
            <a:r>
              <a:rPr lang="en-IN" sz="1400" dirty="0" err="1">
                <a:solidFill>
                  <a:srgbClr val="001080"/>
                </a:solidFill>
                <a:latin typeface="Menlo" panose="020B0609030804020204" pitchFamily="49" charset="0"/>
              </a:rPr>
              <a:t>console</a:t>
            </a:r>
            <a:r>
              <a:rPr lang="en-IN" sz="1400" dirty="0" err="1">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log</a:t>
            </a:r>
            <a:r>
              <a:rPr lang="en-IN" sz="1400" dirty="0">
                <a:solidFill>
                  <a:srgbClr val="000000"/>
                </a:solidFill>
                <a:latin typeface="Menlo" panose="020B0609030804020204" pitchFamily="49" charset="0"/>
              </a:rPr>
              <a:t>(</a:t>
            </a:r>
            <a:r>
              <a:rPr lang="en-IN" sz="1400" dirty="0">
                <a:solidFill>
                  <a:srgbClr val="A31515"/>
                </a:solidFill>
                <a:latin typeface="Menlo" panose="020B0609030804020204" pitchFamily="49" charset="0"/>
              </a:rPr>
              <a:t>'before each'</a:t>
            </a:r>
            <a:r>
              <a:rPr lang="en-IN" sz="1400" dirty="0">
                <a:solidFill>
                  <a:srgbClr val="000000"/>
                </a:solidFill>
                <a:latin typeface="Menlo" panose="020B0609030804020204" pitchFamily="49" charset="0"/>
              </a:rPr>
              <a:t>)</a:t>
            </a:r>
          </a:p>
          <a:p>
            <a:r>
              <a:rPr lang="en-IN" sz="1400" dirty="0">
                <a:solidFill>
                  <a:srgbClr val="000000"/>
                </a:solidFill>
                <a:latin typeface="Menlo" panose="020B0609030804020204" pitchFamily="49" charset="0"/>
              </a:rPr>
              <a:t>});</a:t>
            </a:r>
          </a:p>
          <a:p>
            <a:r>
              <a:rPr lang="en-IN" sz="1400" dirty="0" err="1">
                <a:solidFill>
                  <a:srgbClr val="795E26"/>
                </a:solidFill>
                <a:latin typeface="Menlo" panose="020B0609030804020204" pitchFamily="49" charset="0"/>
              </a:rPr>
              <a:t>afterEach</a:t>
            </a:r>
            <a:r>
              <a:rPr lang="en-IN" sz="1400" dirty="0">
                <a:solidFill>
                  <a:srgbClr val="000000"/>
                </a:solidFill>
                <a:latin typeface="Menlo" panose="020B0609030804020204" pitchFamily="49" charset="0"/>
              </a:rPr>
              <a:t>(() </a:t>
            </a:r>
            <a:r>
              <a:rPr lang="en-IN" sz="1400" dirty="0">
                <a:solidFill>
                  <a:srgbClr val="0000FF"/>
                </a:solidFill>
                <a:latin typeface="Menlo" panose="020B0609030804020204" pitchFamily="49" charset="0"/>
              </a:rPr>
              <a:t>=&gt;</a:t>
            </a:r>
            <a:r>
              <a:rPr lang="en-IN" sz="1400" dirty="0">
                <a:solidFill>
                  <a:srgbClr val="000000"/>
                </a:solidFill>
                <a:latin typeface="Menlo" panose="020B0609030804020204" pitchFamily="49" charset="0"/>
              </a:rPr>
              <a:t> {</a:t>
            </a:r>
          </a:p>
          <a:p>
            <a:r>
              <a:rPr lang="en-IN" sz="1400" dirty="0">
                <a:solidFill>
                  <a:srgbClr val="008000"/>
                </a:solidFill>
                <a:latin typeface="Menlo" panose="020B0609030804020204" pitchFamily="49" charset="0"/>
              </a:rPr>
              <a:t>//</a:t>
            </a:r>
            <a:r>
              <a:rPr lang="en-IN" sz="1400" dirty="0" err="1">
                <a:solidFill>
                  <a:srgbClr val="008000"/>
                </a:solidFill>
                <a:latin typeface="Menlo" panose="020B0609030804020204" pitchFamily="49" charset="0"/>
              </a:rPr>
              <a:t>clearCityDatabase</a:t>
            </a:r>
            <a:r>
              <a:rPr lang="en-IN" sz="1400" dirty="0">
                <a:solidFill>
                  <a:srgbClr val="008000"/>
                </a:solidFill>
                <a:latin typeface="Menlo" panose="020B0609030804020204" pitchFamily="49" charset="0"/>
              </a:rPr>
              <a:t>();</a:t>
            </a:r>
            <a:endParaRPr lang="en-IN" sz="1400" dirty="0">
              <a:solidFill>
                <a:srgbClr val="000000"/>
              </a:solidFill>
              <a:latin typeface="Menlo" panose="020B0609030804020204" pitchFamily="49" charset="0"/>
            </a:endParaRPr>
          </a:p>
          <a:p>
            <a:r>
              <a:rPr lang="en-IN" sz="1400" dirty="0" err="1">
                <a:solidFill>
                  <a:srgbClr val="001080"/>
                </a:solidFill>
                <a:latin typeface="Menlo" panose="020B0609030804020204" pitchFamily="49" charset="0"/>
              </a:rPr>
              <a:t>console</a:t>
            </a:r>
            <a:r>
              <a:rPr lang="en-IN" sz="1400" dirty="0" err="1">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log</a:t>
            </a:r>
            <a:r>
              <a:rPr lang="en-IN" sz="1400" dirty="0">
                <a:solidFill>
                  <a:srgbClr val="000000"/>
                </a:solidFill>
                <a:latin typeface="Menlo" panose="020B0609030804020204" pitchFamily="49" charset="0"/>
              </a:rPr>
              <a:t>(</a:t>
            </a:r>
            <a:r>
              <a:rPr lang="en-IN" sz="1400" dirty="0">
                <a:solidFill>
                  <a:srgbClr val="A31515"/>
                </a:solidFill>
                <a:latin typeface="Menlo" panose="020B0609030804020204" pitchFamily="49" charset="0"/>
              </a:rPr>
              <a:t>'after each'</a:t>
            </a:r>
            <a:r>
              <a:rPr lang="en-IN" sz="1400" dirty="0">
                <a:solidFill>
                  <a:srgbClr val="000000"/>
                </a:solidFill>
                <a:latin typeface="Menlo" panose="020B0609030804020204" pitchFamily="49" charset="0"/>
              </a:rPr>
              <a:t>)</a:t>
            </a:r>
          </a:p>
          <a:p>
            <a:r>
              <a:rPr lang="en-IN" sz="1400" dirty="0">
                <a:solidFill>
                  <a:srgbClr val="000000"/>
                </a:solidFill>
                <a:latin typeface="Menlo" panose="020B0609030804020204" pitchFamily="49" charset="0"/>
              </a:rPr>
              <a:t>});</a:t>
            </a:r>
          </a:p>
        </p:txBody>
      </p:sp>
      <p:sp>
        <p:nvSpPr>
          <p:cNvPr id="5" name="Rectangle 4">
            <a:extLst>
              <a:ext uri="{FF2B5EF4-FFF2-40B4-BE49-F238E27FC236}">
                <a16:creationId xmlns:a16="http://schemas.microsoft.com/office/drawing/2014/main" id="{7F4B7F4D-B62A-0E60-CCBD-BD9037796B37}"/>
              </a:ext>
            </a:extLst>
          </p:cNvPr>
          <p:cNvSpPr/>
          <p:nvPr/>
        </p:nvSpPr>
        <p:spPr>
          <a:xfrm>
            <a:off x="3962400" y="4233553"/>
            <a:ext cx="4572000" cy="2246769"/>
          </a:xfrm>
          <a:prstGeom prst="rect">
            <a:avLst/>
          </a:prstGeom>
        </p:spPr>
        <p:txBody>
          <a:bodyPr>
            <a:spAutoFit/>
          </a:bodyPr>
          <a:lstStyle/>
          <a:p>
            <a:r>
              <a:rPr lang="en-IN" sz="1400" dirty="0">
                <a:solidFill>
                  <a:srgbClr val="795E26"/>
                </a:solidFill>
                <a:latin typeface="Menlo" panose="020B0609030804020204" pitchFamily="49" charset="0"/>
              </a:rPr>
              <a:t>test</a:t>
            </a:r>
            <a:r>
              <a:rPr lang="en-IN" sz="1400" dirty="0">
                <a:solidFill>
                  <a:srgbClr val="000000"/>
                </a:solidFill>
                <a:latin typeface="Menlo" panose="020B0609030804020204" pitchFamily="49" charset="0"/>
              </a:rPr>
              <a:t>(</a:t>
            </a:r>
            <a:r>
              <a:rPr lang="en-IN" sz="1400" dirty="0">
                <a:solidFill>
                  <a:srgbClr val="A31515"/>
                </a:solidFill>
                <a:latin typeface="Menlo" panose="020B0609030804020204" pitchFamily="49" charset="0"/>
              </a:rPr>
              <a:t>'city database has Vienna'</a:t>
            </a:r>
            <a:r>
              <a:rPr lang="en-IN" sz="1400" dirty="0">
                <a:solidFill>
                  <a:srgbClr val="000000"/>
                </a:solidFill>
                <a:latin typeface="Menlo" panose="020B0609030804020204" pitchFamily="49" charset="0"/>
              </a:rPr>
              <a:t>, () </a:t>
            </a:r>
            <a:r>
              <a:rPr lang="en-IN" sz="1400" dirty="0">
                <a:solidFill>
                  <a:srgbClr val="0000FF"/>
                </a:solidFill>
                <a:latin typeface="Menlo" panose="020B0609030804020204" pitchFamily="49" charset="0"/>
              </a:rPr>
              <a:t>=&gt;</a:t>
            </a:r>
            <a:r>
              <a:rPr lang="en-IN" sz="1400" dirty="0">
                <a:solidFill>
                  <a:srgbClr val="000000"/>
                </a:solidFill>
                <a:latin typeface="Menlo" panose="020B0609030804020204" pitchFamily="49" charset="0"/>
              </a:rPr>
              <a:t> {</a:t>
            </a:r>
          </a:p>
          <a:p>
            <a:r>
              <a:rPr lang="en-IN" sz="1400" dirty="0">
                <a:solidFill>
                  <a:srgbClr val="008000"/>
                </a:solidFill>
                <a:latin typeface="Menlo" panose="020B0609030804020204" pitchFamily="49" charset="0"/>
              </a:rPr>
              <a:t>//expect(</a:t>
            </a:r>
            <a:r>
              <a:rPr lang="en-IN" sz="1400" dirty="0" err="1">
                <a:solidFill>
                  <a:srgbClr val="008000"/>
                </a:solidFill>
                <a:latin typeface="Menlo" panose="020B0609030804020204" pitchFamily="49" charset="0"/>
              </a:rPr>
              <a:t>isCity</a:t>
            </a:r>
            <a:r>
              <a:rPr lang="en-IN" sz="1400" dirty="0">
                <a:solidFill>
                  <a:srgbClr val="008000"/>
                </a:solidFill>
                <a:latin typeface="Menlo" panose="020B0609030804020204" pitchFamily="49" charset="0"/>
              </a:rPr>
              <a:t>('Vienna')).</a:t>
            </a:r>
            <a:r>
              <a:rPr lang="en-IN" sz="1400" dirty="0" err="1">
                <a:solidFill>
                  <a:srgbClr val="008000"/>
                </a:solidFill>
                <a:latin typeface="Menlo" panose="020B0609030804020204" pitchFamily="49" charset="0"/>
              </a:rPr>
              <a:t>toBeTruthy</a:t>
            </a:r>
            <a:r>
              <a:rPr lang="en-IN" sz="1400" dirty="0">
                <a:solidFill>
                  <a:srgbClr val="008000"/>
                </a:solidFill>
                <a:latin typeface="Menlo" panose="020B0609030804020204" pitchFamily="49" charset="0"/>
              </a:rPr>
              <a:t>();</a:t>
            </a:r>
            <a:endParaRPr lang="en-IN" sz="1400" dirty="0">
              <a:solidFill>
                <a:srgbClr val="000000"/>
              </a:solidFill>
              <a:latin typeface="Menlo" panose="020B0609030804020204" pitchFamily="49" charset="0"/>
            </a:endParaRPr>
          </a:p>
          <a:p>
            <a:r>
              <a:rPr lang="en-IN" sz="1400" dirty="0" err="1">
                <a:solidFill>
                  <a:srgbClr val="001080"/>
                </a:solidFill>
                <a:latin typeface="Menlo" panose="020B0609030804020204" pitchFamily="49" charset="0"/>
              </a:rPr>
              <a:t>console</a:t>
            </a:r>
            <a:r>
              <a:rPr lang="en-IN" sz="1400" dirty="0" err="1">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log</a:t>
            </a:r>
            <a:r>
              <a:rPr lang="en-IN" sz="1400" dirty="0">
                <a:solidFill>
                  <a:srgbClr val="000000"/>
                </a:solidFill>
                <a:latin typeface="Menlo" panose="020B0609030804020204" pitchFamily="49" charset="0"/>
              </a:rPr>
              <a:t>(</a:t>
            </a:r>
            <a:r>
              <a:rPr lang="en-IN" sz="1400" dirty="0">
                <a:solidFill>
                  <a:srgbClr val="A31515"/>
                </a:solidFill>
                <a:latin typeface="Menlo" panose="020B0609030804020204" pitchFamily="49" charset="0"/>
              </a:rPr>
              <a:t>'test 1'</a:t>
            </a:r>
            <a:r>
              <a:rPr lang="en-IN" sz="1400" dirty="0">
                <a:solidFill>
                  <a:srgbClr val="000000"/>
                </a:solidFill>
                <a:latin typeface="Menlo" panose="020B0609030804020204" pitchFamily="49" charset="0"/>
              </a:rPr>
              <a:t>)</a:t>
            </a:r>
          </a:p>
          <a:p>
            <a:r>
              <a:rPr lang="en-IN" sz="1400" dirty="0">
                <a:solidFill>
                  <a:srgbClr val="000000"/>
                </a:solidFill>
                <a:latin typeface="Menlo" panose="020B0609030804020204" pitchFamily="49" charset="0"/>
              </a:rPr>
              <a:t>});</a:t>
            </a:r>
          </a:p>
          <a:p>
            <a:r>
              <a:rPr lang="en-IN" sz="1400" dirty="0">
                <a:solidFill>
                  <a:srgbClr val="795E26"/>
                </a:solidFill>
                <a:latin typeface="Menlo" panose="020B0609030804020204" pitchFamily="49" charset="0"/>
              </a:rPr>
              <a:t>test</a:t>
            </a:r>
            <a:r>
              <a:rPr lang="en-IN" sz="1400" dirty="0">
                <a:solidFill>
                  <a:srgbClr val="000000"/>
                </a:solidFill>
                <a:latin typeface="Menlo" panose="020B0609030804020204" pitchFamily="49" charset="0"/>
              </a:rPr>
              <a:t>(</a:t>
            </a:r>
            <a:r>
              <a:rPr lang="en-IN" sz="1400" dirty="0">
                <a:solidFill>
                  <a:srgbClr val="A31515"/>
                </a:solidFill>
                <a:latin typeface="Menlo" panose="020B0609030804020204" pitchFamily="49" charset="0"/>
              </a:rPr>
              <a:t>'city database has San Juan'</a:t>
            </a:r>
            <a:r>
              <a:rPr lang="en-IN" sz="1400" dirty="0">
                <a:solidFill>
                  <a:srgbClr val="000000"/>
                </a:solidFill>
                <a:latin typeface="Menlo" panose="020B0609030804020204" pitchFamily="49" charset="0"/>
              </a:rPr>
              <a:t>, () </a:t>
            </a:r>
            <a:r>
              <a:rPr lang="en-IN" sz="1400" dirty="0">
                <a:solidFill>
                  <a:srgbClr val="0000FF"/>
                </a:solidFill>
                <a:latin typeface="Menlo" panose="020B0609030804020204" pitchFamily="49" charset="0"/>
              </a:rPr>
              <a:t>=&gt;</a:t>
            </a:r>
            <a:r>
              <a:rPr lang="en-IN" sz="1400" dirty="0">
                <a:solidFill>
                  <a:srgbClr val="000000"/>
                </a:solidFill>
                <a:latin typeface="Menlo" panose="020B0609030804020204" pitchFamily="49" charset="0"/>
              </a:rPr>
              <a:t> {</a:t>
            </a:r>
          </a:p>
          <a:p>
            <a:r>
              <a:rPr lang="en-IN" sz="1400" dirty="0">
                <a:solidFill>
                  <a:srgbClr val="008000"/>
                </a:solidFill>
                <a:latin typeface="Menlo" panose="020B0609030804020204" pitchFamily="49" charset="0"/>
              </a:rPr>
              <a:t>//expect(</a:t>
            </a:r>
            <a:r>
              <a:rPr lang="en-IN" sz="1400" dirty="0" err="1">
                <a:solidFill>
                  <a:srgbClr val="008000"/>
                </a:solidFill>
                <a:latin typeface="Menlo" panose="020B0609030804020204" pitchFamily="49" charset="0"/>
              </a:rPr>
              <a:t>isCity</a:t>
            </a:r>
            <a:r>
              <a:rPr lang="en-IN" sz="1400" dirty="0">
                <a:solidFill>
                  <a:srgbClr val="008000"/>
                </a:solidFill>
                <a:latin typeface="Menlo" panose="020B0609030804020204" pitchFamily="49" charset="0"/>
              </a:rPr>
              <a:t>('San Juan')).</a:t>
            </a:r>
            <a:r>
              <a:rPr lang="en-IN" sz="1400" dirty="0" err="1">
                <a:solidFill>
                  <a:srgbClr val="008000"/>
                </a:solidFill>
                <a:latin typeface="Menlo" panose="020B0609030804020204" pitchFamily="49" charset="0"/>
              </a:rPr>
              <a:t>toBeTruthy</a:t>
            </a:r>
            <a:r>
              <a:rPr lang="en-IN" sz="1400" dirty="0">
                <a:solidFill>
                  <a:srgbClr val="008000"/>
                </a:solidFill>
                <a:latin typeface="Menlo" panose="020B0609030804020204" pitchFamily="49" charset="0"/>
              </a:rPr>
              <a:t>();</a:t>
            </a:r>
            <a:endParaRPr lang="en-IN" sz="1400" dirty="0">
              <a:solidFill>
                <a:srgbClr val="000000"/>
              </a:solidFill>
              <a:latin typeface="Menlo" panose="020B0609030804020204" pitchFamily="49" charset="0"/>
            </a:endParaRPr>
          </a:p>
          <a:p>
            <a:r>
              <a:rPr lang="en-IN" sz="1400" dirty="0" err="1">
                <a:solidFill>
                  <a:srgbClr val="001080"/>
                </a:solidFill>
                <a:latin typeface="Menlo" panose="020B0609030804020204" pitchFamily="49" charset="0"/>
              </a:rPr>
              <a:t>console</a:t>
            </a:r>
            <a:r>
              <a:rPr lang="en-IN" sz="1400" dirty="0" err="1">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log</a:t>
            </a:r>
            <a:r>
              <a:rPr lang="en-IN" sz="1400" dirty="0">
                <a:solidFill>
                  <a:srgbClr val="000000"/>
                </a:solidFill>
                <a:latin typeface="Menlo" panose="020B0609030804020204" pitchFamily="49" charset="0"/>
              </a:rPr>
              <a:t>(</a:t>
            </a:r>
            <a:r>
              <a:rPr lang="en-IN" sz="1400" dirty="0">
                <a:solidFill>
                  <a:srgbClr val="A31515"/>
                </a:solidFill>
                <a:latin typeface="Menlo" panose="020B0609030804020204" pitchFamily="49" charset="0"/>
              </a:rPr>
              <a:t>'test 2'</a:t>
            </a:r>
            <a:r>
              <a:rPr lang="en-IN" sz="1400" dirty="0">
                <a:solidFill>
                  <a:srgbClr val="000000"/>
                </a:solidFill>
                <a:latin typeface="Menlo" panose="020B0609030804020204" pitchFamily="49" charset="0"/>
              </a:rPr>
              <a:t>)</a:t>
            </a:r>
          </a:p>
          <a:p>
            <a:r>
              <a:rPr lang="en-IN" sz="1400" dirty="0">
                <a:solidFill>
                  <a:srgbClr val="000000"/>
                </a:solidFill>
                <a:latin typeface="Menlo" panose="020B0609030804020204" pitchFamily="49" charset="0"/>
              </a:rPr>
              <a:t>});</a:t>
            </a:r>
          </a:p>
        </p:txBody>
      </p:sp>
    </p:spTree>
    <p:extLst>
      <p:ext uri="{BB962C8B-B14F-4D97-AF65-F5344CB8AC3E}">
        <p14:creationId xmlns:p14="http://schemas.microsoft.com/office/powerpoint/2010/main" val="1863143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time set up</a:t>
            </a:r>
          </a:p>
        </p:txBody>
      </p:sp>
      <p:sp>
        <p:nvSpPr>
          <p:cNvPr id="3" name="Text Placeholder 2"/>
          <p:cNvSpPr>
            <a:spLocks noGrp="1"/>
          </p:cNvSpPr>
          <p:nvPr>
            <p:ph type="body" sz="quarter" idx="10"/>
          </p:nvPr>
        </p:nvSpPr>
        <p:spPr/>
        <p:txBody>
          <a:bodyPr>
            <a:normAutofit/>
          </a:bodyPr>
          <a:lstStyle/>
          <a:p>
            <a:r>
              <a:rPr lang="en-US" sz="2200" dirty="0">
                <a:latin typeface="Times New Roman" panose="02020603050405020304" pitchFamily="18" charset="0"/>
                <a:cs typeface="Times New Roman" panose="02020603050405020304" pitchFamily="18" charset="0"/>
              </a:rPr>
              <a:t>In some cases, you only need to do setup once, at the beginning of a file. This can be especially bothersome when the setup is asynchronous, so you can't do it inline. Jest provides </a:t>
            </a:r>
            <a:r>
              <a:rPr lang="en-US" sz="2200" dirty="0" err="1">
                <a:latin typeface="Times New Roman" panose="02020603050405020304" pitchFamily="18" charset="0"/>
                <a:cs typeface="Times New Roman" panose="02020603050405020304" pitchFamily="18" charset="0"/>
              </a:rPr>
              <a:t>beforeAll</a:t>
            </a:r>
            <a:r>
              <a:rPr lang="en-US" sz="2200" dirty="0">
                <a:latin typeface="Times New Roman" panose="02020603050405020304" pitchFamily="18" charset="0"/>
                <a:cs typeface="Times New Roman" panose="02020603050405020304" pitchFamily="18" charset="0"/>
              </a:rPr>
              <a:t> and </a:t>
            </a:r>
            <a:r>
              <a:rPr lang="en-US" sz="2200" dirty="0" err="1">
                <a:latin typeface="Times New Roman" panose="02020603050405020304" pitchFamily="18" charset="0"/>
                <a:cs typeface="Times New Roman" panose="02020603050405020304" pitchFamily="18" charset="0"/>
              </a:rPr>
              <a:t>afterAll</a:t>
            </a:r>
            <a:r>
              <a:rPr lang="en-US" sz="2200" dirty="0">
                <a:latin typeface="Times New Roman" panose="02020603050405020304" pitchFamily="18" charset="0"/>
                <a:cs typeface="Times New Roman" panose="02020603050405020304" pitchFamily="18" charset="0"/>
              </a:rPr>
              <a:t> hooks to handle this situation.</a:t>
            </a:r>
          </a:p>
        </p:txBody>
      </p:sp>
      <p:sp>
        <p:nvSpPr>
          <p:cNvPr id="7" name="Rectangle 6">
            <a:extLst>
              <a:ext uri="{FF2B5EF4-FFF2-40B4-BE49-F238E27FC236}">
                <a16:creationId xmlns:a16="http://schemas.microsoft.com/office/drawing/2014/main" id="{A9B9BBEC-923C-B146-222C-0F53DE55826F}"/>
              </a:ext>
            </a:extLst>
          </p:cNvPr>
          <p:cNvSpPr/>
          <p:nvPr/>
        </p:nvSpPr>
        <p:spPr>
          <a:xfrm>
            <a:off x="1524000" y="3581400"/>
            <a:ext cx="6553200" cy="1754326"/>
          </a:xfrm>
          <a:prstGeom prst="rect">
            <a:avLst/>
          </a:prstGeom>
        </p:spPr>
        <p:txBody>
          <a:bodyPr wrap="square">
            <a:spAutoFit/>
          </a:bodyPr>
          <a:lstStyle/>
          <a:p>
            <a:r>
              <a:rPr lang="en-IN" dirty="0" err="1">
                <a:solidFill>
                  <a:srgbClr val="795E26"/>
                </a:solidFill>
                <a:latin typeface="Menlo" panose="020B0609030804020204" pitchFamily="49" charset="0"/>
              </a:rPr>
              <a:t>beforeAll</a:t>
            </a:r>
            <a:r>
              <a:rPr lang="en-IN" dirty="0">
                <a:solidFill>
                  <a:srgbClr val="000000"/>
                </a:solidFill>
                <a:latin typeface="Menlo" panose="020B0609030804020204" pitchFamily="49" charset="0"/>
              </a:rPr>
              <a:t>(() </a:t>
            </a:r>
            <a:r>
              <a:rPr lang="en-IN" dirty="0">
                <a:solidFill>
                  <a:srgbClr val="0000FF"/>
                </a:solidFill>
                <a:latin typeface="Menlo" panose="020B0609030804020204" pitchFamily="49" charset="0"/>
              </a:rPr>
              <a:t>=&gt;</a:t>
            </a:r>
            <a:r>
              <a:rPr lang="en-IN" dirty="0">
                <a:solidFill>
                  <a:srgbClr val="000000"/>
                </a:solidFill>
                <a:latin typeface="Menlo" panose="020B0609030804020204" pitchFamily="49" charset="0"/>
              </a:rPr>
              <a:t> {</a:t>
            </a:r>
          </a:p>
          <a:p>
            <a:r>
              <a:rPr lang="en-IN" dirty="0">
                <a:solidFill>
                  <a:srgbClr val="AF00DB"/>
                </a:solidFill>
                <a:latin typeface="Menlo" panose="020B0609030804020204" pitchFamily="49" charset="0"/>
              </a:rPr>
              <a:t>	return</a:t>
            </a:r>
            <a:r>
              <a:rPr lang="en-IN" dirty="0">
                <a:solidFill>
                  <a:srgbClr val="000000"/>
                </a:solidFill>
                <a:latin typeface="Menlo" panose="020B0609030804020204" pitchFamily="49" charset="0"/>
              </a:rPr>
              <a:t> </a:t>
            </a:r>
            <a:r>
              <a:rPr lang="en-IN" dirty="0" err="1">
                <a:solidFill>
                  <a:srgbClr val="795E26"/>
                </a:solidFill>
                <a:latin typeface="Menlo" panose="020B0609030804020204" pitchFamily="49" charset="0"/>
              </a:rPr>
              <a:t>initializeCityDatabase</a:t>
            </a:r>
            <a:r>
              <a:rPr lang="en-IN" dirty="0">
                <a:solidFill>
                  <a:srgbClr val="000000"/>
                </a:solidFill>
                <a:latin typeface="Menlo" panose="020B0609030804020204" pitchFamily="49" charset="0"/>
              </a:rPr>
              <a:t>();</a:t>
            </a:r>
          </a:p>
          <a:p>
            <a:r>
              <a:rPr lang="en-IN" dirty="0">
                <a:solidFill>
                  <a:srgbClr val="000000"/>
                </a:solidFill>
                <a:latin typeface="Menlo" panose="020B0609030804020204" pitchFamily="49" charset="0"/>
              </a:rPr>
              <a:t>});</a:t>
            </a:r>
          </a:p>
          <a:p>
            <a:r>
              <a:rPr lang="en-IN" dirty="0" err="1">
                <a:solidFill>
                  <a:srgbClr val="795E26"/>
                </a:solidFill>
                <a:latin typeface="Menlo" panose="020B0609030804020204" pitchFamily="49" charset="0"/>
              </a:rPr>
              <a:t>afterAll</a:t>
            </a:r>
            <a:r>
              <a:rPr lang="en-IN" dirty="0">
                <a:solidFill>
                  <a:srgbClr val="000000"/>
                </a:solidFill>
                <a:latin typeface="Menlo" panose="020B0609030804020204" pitchFamily="49" charset="0"/>
              </a:rPr>
              <a:t>(() </a:t>
            </a:r>
            <a:r>
              <a:rPr lang="en-IN" dirty="0">
                <a:solidFill>
                  <a:srgbClr val="0000FF"/>
                </a:solidFill>
                <a:latin typeface="Menlo" panose="020B0609030804020204" pitchFamily="49" charset="0"/>
              </a:rPr>
              <a:t>=&gt;</a:t>
            </a:r>
            <a:r>
              <a:rPr lang="en-IN" dirty="0">
                <a:solidFill>
                  <a:srgbClr val="000000"/>
                </a:solidFill>
                <a:latin typeface="Menlo" panose="020B0609030804020204" pitchFamily="49" charset="0"/>
              </a:rPr>
              <a:t> {</a:t>
            </a:r>
          </a:p>
          <a:p>
            <a:r>
              <a:rPr lang="en-IN" dirty="0">
                <a:solidFill>
                  <a:srgbClr val="AF00DB"/>
                </a:solidFill>
                <a:latin typeface="Menlo" panose="020B0609030804020204" pitchFamily="49" charset="0"/>
              </a:rPr>
              <a:t>	return</a:t>
            </a:r>
            <a:r>
              <a:rPr lang="en-IN" dirty="0">
                <a:solidFill>
                  <a:srgbClr val="000000"/>
                </a:solidFill>
                <a:latin typeface="Menlo" panose="020B0609030804020204" pitchFamily="49" charset="0"/>
              </a:rPr>
              <a:t> </a:t>
            </a:r>
            <a:r>
              <a:rPr lang="en-IN" dirty="0" err="1">
                <a:solidFill>
                  <a:srgbClr val="795E26"/>
                </a:solidFill>
                <a:latin typeface="Menlo" panose="020B0609030804020204" pitchFamily="49" charset="0"/>
              </a:rPr>
              <a:t>clearCityDatabase</a:t>
            </a:r>
            <a:r>
              <a:rPr lang="en-IN" dirty="0">
                <a:solidFill>
                  <a:srgbClr val="000000"/>
                </a:solidFill>
                <a:latin typeface="Menlo" panose="020B0609030804020204" pitchFamily="49" charset="0"/>
              </a:rPr>
              <a:t>();</a:t>
            </a:r>
          </a:p>
          <a:p>
            <a:r>
              <a:rPr lang="en-IN" dirty="0">
                <a:solidFill>
                  <a:srgbClr val="000000"/>
                </a:solidFill>
                <a:latin typeface="Menlo" panose="020B0609030804020204" pitchFamily="49" charset="0"/>
              </a:rPr>
              <a:t>});</a:t>
            </a:r>
            <a:endParaRPr lang="en-IN"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3386983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Scoping</a:t>
            </a:r>
          </a:p>
        </p:txBody>
      </p:sp>
      <p:sp>
        <p:nvSpPr>
          <p:cNvPr id="3" name="Text Placeholder 2"/>
          <p:cNvSpPr>
            <a:spLocks noGrp="1"/>
          </p:cNvSpPr>
          <p:nvPr>
            <p:ph type="body" sz="quarter" idx="10"/>
          </p:nvPr>
        </p:nvSpPr>
        <p:spPr/>
        <p:txBody>
          <a:bodyPr>
            <a:normAutofit/>
          </a:bodyPr>
          <a:lstStyle/>
          <a:p>
            <a:r>
              <a:rPr lang="en-US" sz="2200" dirty="0">
                <a:latin typeface="Times New Roman" panose="02020603050405020304" pitchFamily="18" charset="0"/>
                <a:cs typeface="Times New Roman" panose="02020603050405020304" pitchFamily="18" charset="0"/>
              </a:rPr>
              <a:t>By default, the </a:t>
            </a:r>
            <a:r>
              <a:rPr lang="en-US" sz="2200" dirty="0" err="1">
                <a:latin typeface="Times New Roman" panose="02020603050405020304" pitchFamily="18" charset="0"/>
                <a:cs typeface="Times New Roman" panose="02020603050405020304" pitchFamily="18" charset="0"/>
              </a:rPr>
              <a:t>beforeAll</a:t>
            </a:r>
            <a:r>
              <a:rPr lang="en-US" sz="2200" dirty="0">
                <a:latin typeface="Times New Roman" panose="02020603050405020304" pitchFamily="18" charset="0"/>
                <a:cs typeface="Times New Roman" panose="02020603050405020304" pitchFamily="18" charset="0"/>
              </a:rPr>
              <a:t> and </a:t>
            </a:r>
            <a:r>
              <a:rPr lang="en-US" sz="2200" dirty="0" err="1">
                <a:latin typeface="Times New Roman" panose="02020603050405020304" pitchFamily="18" charset="0"/>
                <a:cs typeface="Times New Roman" panose="02020603050405020304" pitchFamily="18" charset="0"/>
              </a:rPr>
              <a:t>afterAll</a:t>
            </a:r>
            <a:r>
              <a:rPr lang="en-US" sz="2200" dirty="0">
                <a:latin typeface="Times New Roman" panose="02020603050405020304" pitchFamily="18" charset="0"/>
                <a:cs typeface="Times New Roman" panose="02020603050405020304" pitchFamily="18" charset="0"/>
              </a:rPr>
              <a:t> blocks apply to every test in a file. You can also group tests together using a describe block.</a:t>
            </a:r>
          </a:p>
          <a:p>
            <a:r>
              <a:rPr lang="en-US" sz="2200" dirty="0">
                <a:latin typeface="Times New Roman" panose="02020603050405020304" pitchFamily="18" charset="0"/>
                <a:cs typeface="Times New Roman" panose="02020603050405020304" pitchFamily="18" charset="0"/>
              </a:rPr>
              <a:t>When they are inside a describe block, the </a:t>
            </a:r>
            <a:r>
              <a:rPr lang="en-US" sz="2200" dirty="0" err="1">
                <a:latin typeface="Times New Roman" panose="02020603050405020304" pitchFamily="18" charset="0"/>
                <a:cs typeface="Times New Roman" panose="02020603050405020304" pitchFamily="18" charset="0"/>
              </a:rPr>
              <a:t>beforeAll</a:t>
            </a:r>
            <a:r>
              <a:rPr lang="en-US" sz="2200" dirty="0">
                <a:latin typeface="Times New Roman" panose="02020603050405020304" pitchFamily="18" charset="0"/>
                <a:cs typeface="Times New Roman" panose="02020603050405020304" pitchFamily="18" charset="0"/>
              </a:rPr>
              <a:t> and </a:t>
            </a:r>
            <a:r>
              <a:rPr lang="en-US" sz="2200" dirty="0" err="1">
                <a:latin typeface="Times New Roman" panose="02020603050405020304" pitchFamily="18" charset="0"/>
                <a:cs typeface="Times New Roman" panose="02020603050405020304" pitchFamily="18" charset="0"/>
              </a:rPr>
              <a:t>afterAll</a:t>
            </a:r>
            <a:r>
              <a:rPr lang="en-US" sz="2200" dirty="0">
                <a:latin typeface="Times New Roman" panose="02020603050405020304" pitchFamily="18" charset="0"/>
                <a:cs typeface="Times New Roman" panose="02020603050405020304" pitchFamily="18" charset="0"/>
              </a:rPr>
              <a:t> blocks only apply to the tests within that describe block.</a:t>
            </a:r>
          </a:p>
        </p:txBody>
      </p:sp>
      <p:sp>
        <p:nvSpPr>
          <p:cNvPr id="4" name="Rectangle 3">
            <a:extLst>
              <a:ext uri="{FF2B5EF4-FFF2-40B4-BE49-F238E27FC236}">
                <a16:creationId xmlns:a16="http://schemas.microsoft.com/office/drawing/2014/main" id="{D270CA32-3F92-EA2B-4E12-A6458E8395E3}"/>
              </a:ext>
            </a:extLst>
          </p:cNvPr>
          <p:cNvSpPr/>
          <p:nvPr/>
        </p:nvSpPr>
        <p:spPr>
          <a:xfrm>
            <a:off x="685800" y="3050500"/>
            <a:ext cx="7924800" cy="2893100"/>
          </a:xfrm>
          <a:prstGeom prst="rect">
            <a:avLst/>
          </a:prstGeom>
        </p:spPr>
        <p:txBody>
          <a:bodyPr wrap="square">
            <a:spAutoFit/>
          </a:bodyPr>
          <a:lstStyle/>
          <a:p>
            <a:br>
              <a:rPr lang="en-IN" sz="1400" dirty="0">
                <a:solidFill>
                  <a:srgbClr val="000000"/>
                </a:solidFill>
                <a:latin typeface="Menlo" panose="020B0609030804020204" pitchFamily="49" charset="0"/>
              </a:rPr>
            </a:br>
            <a:r>
              <a:rPr lang="en-IN" sz="1400" dirty="0">
                <a:solidFill>
                  <a:srgbClr val="795E26"/>
                </a:solidFill>
                <a:latin typeface="Menlo" panose="020B0609030804020204" pitchFamily="49" charset="0"/>
              </a:rPr>
              <a:t>describe</a:t>
            </a:r>
            <a:r>
              <a:rPr lang="en-IN" sz="1400" dirty="0">
                <a:solidFill>
                  <a:srgbClr val="000000"/>
                </a:solidFill>
                <a:latin typeface="Menlo" panose="020B0609030804020204" pitchFamily="49" charset="0"/>
              </a:rPr>
              <a:t>(</a:t>
            </a:r>
            <a:r>
              <a:rPr lang="en-IN" sz="1400" dirty="0">
                <a:solidFill>
                  <a:srgbClr val="A31515"/>
                </a:solidFill>
                <a:latin typeface="Menlo" panose="020B0609030804020204" pitchFamily="49" charset="0"/>
              </a:rPr>
              <a:t>'matching cities to foods'</a:t>
            </a:r>
            <a:r>
              <a:rPr lang="en-IN" sz="1400" dirty="0">
                <a:solidFill>
                  <a:srgbClr val="000000"/>
                </a:solidFill>
                <a:latin typeface="Menlo" panose="020B0609030804020204" pitchFamily="49" charset="0"/>
              </a:rPr>
              <a:t>, () </a:t>
            </a:r>
            <a:r>
              <a:rPr lang="en-IN" sz="1400" dirty="0">
                <a:solidFill>
                  <a:srgbClr val="0000FF"/>
                </a:solidFill>
                <a:latin typeface="Menlo" panose="020B0609030804020204" pitchFamily="49" charset="0"/>
              </a:rPr>
              <a:t>=&gt;</a:t>
            </a:r>
            <a:r>
              <a:rPr lang="en-IN" sz="1400" dirty="0">
                <a:solidFill>
                  <a:srgbClr val="000000"/>
                </a:solidFill>
                <a:latin typeface="Menlo" panose="020B0609030804020204" pitchFamily="49" charset="0"/>
              </a:rPr>
              <a:t> {</a:t>
            </a:r>
          </a:p>
          <a:p>
            <a:r>
              <a:rPr lang="en-IN" sz="1400" dirty="0">
                <a:solidFill>
                  <a:srgbClr val="008000"/>
                </a:solidFill>
                <a:latin typeface="Menlo" panose="020B0609030804020204" pitchFamily="49" charset="0"/>
              </a:rPr>
              <a:t>// Applies only to tests in this describe block</a:t>
            </a:r>
            <a:endParaRPr lang="en-IN" sz="1400" dirty="0">
              <a:solidFill>
                <a:srgbClr val="000000"/>
              </a:solidFill>
              <a:latin typeface="Menlo" panose="020B0609030804020204" pitchFamily="49" charset="0"/>
            </a:endParaRPr>
          </a:p>
          <a:p>
            <a:r>
              <a:rPr lang="en-IN" sz="1400" dirty="0" err="1">
                <a:solidFill>
                  <a:srgbClr val="795E26"/>
                </a:solidFill>
                <a:latin typeface="Menlo" panose="020B0609030804020204" pitchFamily="49" charset="0"/>
              </a:rPr>
              <a:t>beforeEach</a:t>
            </a:r>
            <a:r>
              <a:rPr lang="en-IN" sz="1400" dirty="0">
                <a:solidFill>
                  <a:srgbClr val="000000"/>
                </a:solidFill>
                <a:latin typeface="Menlo" panose="020B0609030804020204" pitchFamily="49" charset="0"/>
              </a:rPr>
              <a:t>(() </a:t>
            </a:r>
            <a:r>
              <a:rPr lang="en-IN" sz="1400" dirty="0">
                <a:solidFill>
                  <a:srgbClr val="0000FF"/>
                </a:solidFill>
                <a:latin typeface="Menlo" panose="020B0609030804020204" pitchFamily="49" charset="0"/>
              </a:rPr>
              <a:t>=&gt;</a:t>
            </a:r>
            <a:r>
              <a:rPr lang="en-IN" sz="1400" dirty="0">
                <a:solidFill>
                  <a:srgbClr val="000000"/>
                </a:solidFill>
                <a:latin typeface="Menlo" panose="020B0609030804020204" pitchFamily="49" charset="0"/>
              </a:rPr>
              <a:t> {</a:t>
            </a:r>
          </a:p>
          <a:p>
            <a:r>
              <a:rPr lang="en-IN" sz="1400" dirty="0">
                <a:solidFill>
                  <a:srgbClr val="AF00DB"/>
                </a:solidFill>
                <a:latin typeface="Menlo" panose="020B0609030804020204" pitchFamily="49" charset="0"/>
              </a:rPr>
              <a:t>return</a:t>
            </a:r>
            <a:r>
              <a:rPr lang="en-IN" sz="1400" dirty="0">
                <a:solidFill>
                  <a:srgbClr val="000000"/>
                </a:solidFill>
                <a:latin typeface="Menlo" panose="020B0609030804020204" pitchFamily="49" charset="0"/>
              </a:rPr>
              <a:t> </a:t>
            </a:r>
            <a:r>
              <a:rPr lang="en-IN" sz="1400" dirty="0" err="1">
                <a:solidFill>
                  <a:srgbClr val="795E26"/>
                </a:solidFill>
                <a:latin typeface="Menlo" panose="020B0609030804020204" pitchFamily="49" charset="0"/>
              </a:rPr>
              <a:t>initializeFoodDatabase</a:t>
            </a:r>
            <a:r>
              <a:rPr lang="en-IN" sz="1400" dirty="0">
                <a:solidFill>
                  <a:srgbClr val="000000"/>
                </a:solidFill>
                <a:latin typeface="Menlo" panose="020B0609030804020204" pitchFamily="49" charset="0"/>
              </a:rPr>
              <a:t>();</a:t>
            </a:r>
          </a:p>
          <a:p>
            <a:r>
              <a:rPr lang="en-IN" sz="1400" dirty="0">
                <a:solidFill>
                  <a:srgbClr val="000000"/>
                </a:solidFill>
                <a:latin typeface="Menlo" panose="020B0609030804020204" pitchFamily="49" charset="0"/>
              </a:rPr>
              <a:t>});</a:t>
            </a:r>
          </a:p>
          <a:p>
            <a:r>
              <a:rPr lang="en-IN" sz="1400" dirty="0">
                <a:solidFill>
                  <a:srgbClr val="795E26"/>
                </a:solidFill>
                <a:latin typeface="Menlo" panose="020B0609030804020204" pitchFamily="49" charset="0"/>
              </a:rPr>
              <a:t>test</a:t>
            </a:r>
            <a:r>
              <a:rPr lang="en-IN" sz="1400" dirty="0">
                <a:solidFill>
                  <a:srgbClr val="000000"/>
                </a:solidFill>
                <a:latin typeface="Menlo" panose="020B0609030804020204" pitchFamily="49" charset="0"/>
              </a:rPr>
              <a:t>(</a:t>
            </a:r>
            <a:r>
              <a:rPr lang="en-IN" sz="1400" dirty="0">
                <a:solidFill>
                  <a:srgbClr val="A31515"/>
                </a:solidFill>
                <a:latin typeface="Menlo" panose="020B0609030804020204" pitchFamily="49" charset="0"/>
              </a:rPr>
              <a:t>'Vienna &lt;3 veal'</a:t>
            </a:r>
            <a:r>
              <a:rPr lang="en-IN" sz="1400" dirty="0">
                <a:solidFill>
                  <a:srgbClr val="000000"/>
                </a:solidFill>
                <a:latin typeface="Menlo" panose="020B0609030804020204" pitchFamily="49" charset="0"/>
              </a:rPr>
              <a:t>, () </a:t>
            </a:r>
            <a:r>
              <a:rPr lang="en-IN" sz="1400" dirty="0">
                <a:solidFill>
                  <a:srgbClr val="0000FF"/>
                </a:solidFill>
                <a:latin typeface="Menlo" panose="020B0609030804020204" pitchFamily="49" charset="0"/>
              </a:rPr>
              <a:t>=&gt;</a:t>
            </a:r>
            <a:r>
              <a:rPr lang="en-IN" sz="1400" dirty="0">
                <a:solidFill>
                  <a:srgbClr val="000000"/>
                </a:solidFill>
                <a:latin typeface="Menlo" panose="020B0609030804020204" pitchFamily="49" charset="0"/>
              </a:rPr>
              <a:t> {</a:t>
            </a:r>
          </a:p>
          <a:p>
            <a:r>
              <a:rPr lang="en-IN" sz="1400" dirty="0">
                <a:solidFill>
                  <a:srgbClr val="795E26"/>
                </a:solidFill>
                <a:latin typeface="Menlo" panose="020B0609030804020204" pitchFamily="49" charset="0"/>
              </a:rPr>
              <a:t>expect</a:t>
            </a:r>
            <a:r>
              <a:rPr lang="en-IN" sz="1400" dirty="0">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isValidCityFoodPair</a:t>
            </a:r>
            <a:r>
              <a:rPr lang="en-IN" sz="1400" dirty="0">
                <a:solidFill>
                  <a:srgbClr val="000000"/>
                </a:solidFill>
                <a:latin typeface="Menlo" panose="020B0609030804020204" pitchFamily="49" charset="0"/>
              </a:rPr>
              <a:t>(</a:t>
            </a:r>
            <a:r>
              <a:rPr lang="en-IN" sz="1400" dirty="0">
                <a:solidFill>
                  <a:srgbClr val="A31515"/>
                </a:solidFill>
                <a:latin typeface="Menlo" panose="020B0609030804020204" pitchFamily="49" charset="0"/>
              </a:rPr>
              <a:t>'Vienna'</a:t>
            </a:r>
            <a:r>
              <a:rPr lang="en-IN" sz="1400" dirty="0">
                <a:solidFill>
                  <a:srgbClr val="000000"/>
                </a:solidFill>
                <a:latin typeface="Menlo" panose="020B0609030804020204" pitchFamily="49" charset="0"/>
              </a:rPr>
              <a:t>, </a:t>
            </a:r>
            <a:r>
              <a:rPr lang="en-IN" sz="1400" dirty="0">
                <a:solidFill>
                  <a:srgbClr val="A31515"/>
                </a:solidFill>
                <a:latin typeface="Menlo" panose="020B0609030804020204" pitchFamily="49" charset="0"/>
              </a:rPr>
              <a:t>'Wiener Schnitzel'</a:t>
            </a:r>
            <a:r>
              <a:rPr lang="en-IN" sz="1400" dirty="0">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toBe</a:t>
            </a:r>
            <a:r>
              <a:rPr lang="en-IN" sz="1400" dirty="0">
                <a:solidFill>
                  <a:srgbClr val="000000"/>
                </a:solidFill>
                <a:latin typeface="Menlo" panose="020B0609030804020204" pitchFamily="49" charset="0"/>
              </a:rPr>
              <a:t>(</a:t>
            </a:r>
            <a:r>
              <a:rPr lang="en-IN" sz="1400" dirty="0">
                <a:solidFill>
                  <a:srgbClr val="0000FF"/>
                </a:solidFill>
                <a:latin typeface="Menlo" panose="020B0609030804020204" pitchFamily="49" charset="0"/>
              </a:rPr>
              <a:t>true</a:t>
            </a:r>
            <a:r>
              <a:rPr lang="en-IN" sz="1400" dirty="0">
                <a:solidFill>
                  <a:srgbClr val="000000"/>
                </a:solidFill>
                <a:latin typeface="Menlo" panose="020B0609030804020204" pitchFamily="49" charset="0"/>
              </a:rPr>
              <a:t>);</a:t>
            </a:r>
          </a:p>
          <a:p>
            <a:r>
              <a:rPr lang="en-IN" sz="1400" dirty="0">
                <a:solidFill>
                  <a:srgbClr val="000000"/>
                </a:solidFill>
                <a:latin typeface="Menlo" panose="020B0609030804020204" pitchFamily="49" charset="0"/>
              </a:rPr>
              <a:t>});</a:t>
            </a:r>
          </a:p>
          <a:p>
            <a:r>
              <a:rPr lang="en-IN" sz="1400" dirty="0">
                <a:solidFill>
                  <a:srgbClr val="795E26"/>
                </a:solidFill>
                <a:latin typeface="Menlo" panose="020B0609030804020204" pitchFamily="49" charset="0"/>
              </a:rPr>
              <a:t>test</a:t>
            </a:r>
            <a:r>
              <a:rPr lang="en-IN" sz="1400" dirty="0">
                <a:solidFill>
                  <a:srgbClr val="000000"/>
                </a:solidFill>
                <a:latin typeface="Menlo" panose="020B0609030804020204" pitchFamily="49" charset="0"/>
              </a:rPr>
              <a:t>(</a:t>
            </a:r>
            <a:r>
              <a:rPr lang="en-IN" sz="1400" dirty="0">
                <a:solidFill>
                  <a:srgbClr val="A31515"/>
                </a:solidFill>
                <a:latin typeface="Menlo" panose="020B0609030804020204" pitchFamily="49" charset="0"/>
              </a:rPr>
              <a:t>'San Juan &lt;3 plantains'</a:t>
            </a:r>
            <a:r>
              <a:rPr lang="en-IN" sz="1400" dirty="0">
                <a:solidFill>
                  <a:srgbClr val="000000"/>
                </a:solidFill>
                <a:latin typeface="Menlo" panose="020B0609030804020204" pitchFamily="49" charset="0"/>
              </a:rPr>
              <a:t>, () </a:t>
            </a:r>
            <a:r>
              <a:rPr lang="en-IN" sz="1400" dirty="0">
                <a:solidFill>
                  <a:srgbClr val="0000FF"/>
                </a:solidFill>
                <a:latin typeface="Menlo" panose="020B0609030804020204" pitchFamily="49" charset="0"/>
              </a:rPr>
              <a:t>=&gt;</a:t>
            </a:r>
            <a:r>
              <a:rPr lang="en-IN" sz="1400" dirty="0">
                <a:solidFill>
                  <a:srgbClr val="000000"/>
                </a:solidFill>
                <a:latin typeface="Menlo" panose="020B0609030804020204" pitchFamily="49" charset="0"/>
              </a:rPr>
              <a:t> {</a:t>
            </a:r>
          </a:p>
          <a:p>
            <a:r>
              <a:rPr lang="en-IN" sz="1400" dirty="0">
                <a:solidFill>
                  <a:srgbClr val="795E26"/>
                </a:solidFill>
                <a:latin typeface="Menlo" panose="020B0609030804020204" pitchFamily="49" charset="0"/>
              </a:rPr>
              <a:t>expect</a:t>
            </a:r>
            <a:r>
              <a:rPr lang="en-IN" sz="1400" dirty="0">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isValidCityFoodPair</a:t>
            </a:r>
            <a:r>
              <a:rPr lang="en-IN" sz="1400" dirty="0">
                <a:solidFill>
                  <a:srgbClr val="000000"/>
                </a:solidFill>
                <a:latin typeface="Menlo" panose="020B0609030804020204" pitchFamily="49" charset="0"/>
              </a:rPr>
              <a:t>(</a:t>
            </a:r>
            <a:r>
              <a:rPr lang="en-IN" sz="1400" dirty="0">
                <a:solidFill>
                  <a:srgbClr val="A31515"/>
                </a:solidFill>
                <a:latin typeface="Menlo" panose="020B0609030804020204" pitchFamily="49" charset="0"/>
              </a:rPr>
              <a:t>'San Juan'</a:t>
            </a:r>
            <a:r>
              <a:rPr lang="en-IN" sz="1400" dirty="0">
                <a:solidFill>
                  <a:srgbClr val="000000"/>
                </a:solidFill>
                <a:latin typeface="Menlo" panose="020B0609030804020204" pitchFamily="49" charset="0"/>
              </a:rPr>
              <a:t>, </a:t>
            </a:r>
            <a:r>
              <a:rPr lang="en-IN" sz="1400" dirty="0">
                <a:solidFill>
                  <a:srgbClr val="A31515"/>
                </a:solidFill>
                <a:latin typeface="Menlo" panose="020B0609030804020204" pitchFamily="49" charset="0"/>
              </a:rPr>
              <a:t>'Mofongo'</a:t>
            </a:r>
            <a:r>
              <a:rPr lang="en-IN" sz="1400" dirty="0">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toBe</a:t>
            </a:r>
            <a:r>
              <a:rPr lang="en-IN" sz="1400" dirty="0">
                <a:solidFill>
                  <a:srgbClr val="000000"/>
                </a:solidFill>
                <a:latin typeface="Menlo" panose="020B0609030804020204" pitchFamily="49" charset="0"/>
              </a:rPr>
              <a:t>(</a:t>
            </a:r>
            <a:r>
              <a:rPr lang="en-IN" sz="1400" dirty="0">
                <a:solidFill>
                  <a:srgbClr val="0000FF"/>
                </a:solidFill>
                <a:latin typeface="Menlo" panose="020B0609030804020204" pitchFamily="49" charset="0"/>
              </a:rPr>
              <a:t>true</a:t>
            </a:r>
            <a:r>
              <a:rPr lang="en-IN" sz="1400" dirty="0">
                <a:solidFill>
                  <a:srgbClr val="000000"/>
                </a:solidFill>
                <a:latin typeface="Menlo" panose="020B0609030804020204" pitchFamily="49" charset="0"/>
              </a:rPr>
              <a:t>);</a:t>
            </a:r>
          </a:p>
          <a:p>
            <a:r>
              <a:rPr lang="en-IN" sz="1400" dirty="0">
                <a:solidFill>
                  <a:srgbClr val="000000"/>
                </a:solidFill>
                <a:latin typeface="Menlo" panose="020B0609030804020204" pitchFamily="49" charset="0"/>
              </a:rPr>
              <a:t>});</a:t>
            </a:r>
          </a:p>
          <a:p>
            <a:r>
              <a:rPr lang="en-IN" sz="1400" dirty="0">
                <a:solidFill>
                  <a:srgbClr val="000000"/>
                </a:solidFill>
                <a:latin typeface="Menlo" panose="020B0609030804020204" pitchFamily="49" charset="0"/>
              </a:rPr>
              <a:t>});</a:t>
            </a:r>
            <a:endParaRPr lang="en-IN" sz="1400"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745036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Testing</a:t>
            </a:r>
          </a:p>
        </p:txBody>
      </p:sp>
      <p:sp>
        <p:nvSpPr>
          <p:cNvPr id="6" name="Text Box 13"/>
          <p:cNvSpPr txBox="1">
            <a:spLocks noChangeArrowheads="1"/>
          </p:cNvSpPr>
          <p:nvPr/>
        </p:nvSpPr>
        <p:spPr bwMode="auto">
          <a:xfrm>
            <a:off x="533400" y="2967335"/>
            <a:ext cx="8077200"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dirty="0"/>
              <a:t>Testing means checking that our code meets some expectations. </a:t>
            </a:r>
          </a:p>
          <a:p>
            <a:pPr eaLnBrk="1" hangingPunct="1">
              <a:spcBef>
                <a:spcPct val="50000"/>
              </a:spcBef>
            </a:pPr>
            <a:r>
              <a:rPr lang="en-US" altLang="en-US" dirty="0"/>
              <a:t>For example: a function called "transformer" should returns the expected output given some input.</a:t>
            </a:r>
          </a:p>
        </p:txBody>
      </p:sp>
    </p:spTree>
    <p:extLst>
      <p:ext uri="{BB962C8B-B14F-4D97-AF65-F5344CB8AC3E}">
        <p14:creationId xmlns:p14="http://schemas.microsoft.com/office/powerpoint/2010/main" val="101782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Skip tests</a:t>
            </a:r>
          </a:p>
        </p:txBody>
      </p:sp>
      <p:sp>
        <p:nvSpPr>
          <p:cNvPr id="3" name="Text Placeholder 2"/>
          <p:cNvSpPr>
            <a:spLocks noGrp="1"/>
          </p:cNvSpPr>
          <p:nvPr>
            <p:ph type="body" sz="quarter" idx="10"/>
          </p:nvPr>
        </p:nvSpPr>
        <p:spPr/>
        <p:txBody>
          <a:bodyPr>
            <a:normAutofit/>
          </a:bodyPr>
          <a:lstStyle/>
          <a:p>
            <a:r>
              <a:rPr lang="en-US" sz="2200" dirty="0">
                <a:latin typeface="Times New Roman" panose="02020603050405020304" pitchFamily="18" charset="0"/>
                <a:cs typeface="Times New Roman" panose="02020603050405020304" pitchFamily="18" charset="0"/>
              </a:rPr>
              <a:t>Tests may take considerable time to finish. We can skip some tests if needed.</a:t>
            </a:r>
          </a:p>
          <a:p>
            <a:r>
              <a:rPr lang="en-US" sz="2200" dirty="0">
                <a:latin typeface="Times New Roman" panose="02020603050405020304" pitchFamily="18" charset="0"/>
                <a:cs typeface="Times New Roman" panose="02020603050405020304" pitchFamily="18" charset="0"/>
              </a:rPr>
              <a:t>A test can be skipped with skip or by using the x prefix. In our case, the first two tests are skipped.</a:t>
            </a:r>
          </a:p>
        </p:txBody>
      </p:sp>
      <p:sp>
        <p:nvSpPr>
          <p:cNvPr id="6" name="Rectangle 5">
            <a:extLst>
              <a:ext uri="{FF2B5EF4-FFF2-40B4-BE49-F238E27FC236}">
                <a16:creationId xmlns:a16="http://schemas.microsoft.com/office/drawing/2014/main" id="{9EB68FBA-DA8B-2811-09E8-3268E08DC0D9}"/>
              </a:ext>
            </a:extLst>
          </p:cNvPr>
          <p:cNvSpPr/>
          <p:nvPr/>
        </p:nvSpPr>
        <p:spPr>
          <a:xfrm>
            <a:off x="304800" y="3016746"/>
            <a:ext cx="4800600" cy="3231654"/>
          </a:xfrm>
          <a:prstGeom prst="rect">
            <a:avLst/>
          </a:prstGeom>
        </p:spPr>
        <p:txBody>
          <a:bodyPr wrap="square">
            <a:spAutoFit/>
          </a:bodyPr>
          <a:lstStyle/>
          <a:p>
            <a:r>
              <a:rPr lang="en-IN" sz="1200" dirty="0" err="1">
                <a:solidFill>
                  <a:srgbClr val="0000FF"/>
                </a:solidFill>
                <a:latin typeface="Menlo" panose="020B0609030804020204" pitchFamily="49" charset="0"/>
              </a:rPr>
              <a:t>const</a:t>
            </a:r>
            <a:r>
              <a:rPr lang="en-IN" sz="1200" dirty="0">
                <a:solidFill>
                  <a:srgbClr val="000000"/>
                </a:solidFill>
                <a:latin typeface="Menlo" panose="020B0609030804020204" pitchFamily="49" charset="0"/>
              </a:rPr>
              <a:t> { </a:t>
            </a:r>
            <a:r>
              <a:rPr lang="en-IN" sz="1200" dirty="0">
                <a:solidFill>
                  <a:srgbClr val="0070C1"/>
                </a:solidFill>
                <a:latin typeface="Menlo" panose="020B0609030804020204" pitchFamily="49" charset="0"/>
              </a:rPr>
              <a:t>add</a:t>
            </a:r>
            <a:r>
              <a:rPr lang="en-IN" sz="1200" dirty="0">
                <a:solidFill>
                  <a:srgbClr val="000000"/>
                </a:solidFill>
                <a:latin typeface="Menlo" panose="020B0609030804020204" pitchFamily="49" charset="0"/>
              </a:rPr>
              <a:t>, </a:t>
            </a:r>
            <a:r>
              <a:rPr lang="en-IN" sz="1200" dirty="0" err="1">
                <a:solidFill>
                  <a:srgbClr val="0070C1"/>
                </a:solidFill>
                <a:latin typeface="Menlo" panose="020B0609030804020204" pitchFamily="49" charset="0"/>
              </a:rPr>
              <a:t>mul</a:t>
            </a:r>
            <a:r>
              <a:rPr lang="en-IN" sz="1200" dirty="0">
                <a:solidFill>
                  <a:srgbClr val="000000"/>
                </a:solidFill>
                <a:latin typeface="Menlo" panose="020B0609030804020204" pitchFamily="49" charset="0"/>
              </a:rPr>
              <a:t>, </a:t>
            </a:r>
            <a:r>
              <a:rPr lang="en-IN" sz="1200" dirty="0">
                <a:solidFill>
                  <a:srgbClr val="0070C1"/>
                </a:solidFill>
                <a:latin typeface="Menlo" panose="020B0609030804020204" pitchFamily="49" charset="0"/>
              </a:rPr>
              <a:t>sub</a:t>
            </a:r>
            <a:r>
              <a:rPr lang="en-IN" sz="1200" dirty="0">
                <a:solidFill>
                  <a:srgbClr val="000000"/>
                </a:solidFill>
                <a:latin typeface="Menlo" panose="020B0609030804020204" pitchFamily="49" charset="0"/>
              </a:rPr>
              <a:t>, </a:t>
            </a:r>
            <a:r>
              <a:rPr lang="en-IN" sz="1200" dirty="0">
                <a:solidFill>
                  <a:srgbClr val="0070C1"/>
                </a:solidFill>
                <a:latin typeface="Menlo" panose="020B0609030804020204" pitchFamily="49" charset="0"/>
              </a:rPr>
              <a:t>div</a:t>
            </a:r>
            <a:r>
              <a:rPr lang="en-IN" sz="1200" dirty="0">
                <a:solidFill>
                  <a:srgbClr val="000000"/>
                </a:solidFill>
                <a:latin typeface="Menlo" panose="020B0609030804020204" pitchFamily="49" charset="0"/>
              </a:rPr>
              <a:t> } = </a:t>
            </a:r>
            <a:r>
              <a:rPr lang="en-IN" sz="1200" dirty="0">
                <a:solidFill>
                  <a:srgbClr val="795E26"/>
                </a:solidFill>
                <a:latin typeface="Menlo" panose="020B0609030804020204" pitchFamily="49" charset="0"/>
              </a:rPr>
              <a:t>require</a:t>
            </a:r>
            <a:r>
              <a:rPr lang="en-IN" sz="1200" dirty="0">
                <a:solidFill>
                  <a:srgbClr val="000000"/>
                </a:solidFill>
                <a:latin typeface="Menlo" panose="020B0609030804020204" pitchFamily="49" charset="0"/>
              </a:rPr>
              <a:t>(</a:t>
            </a:r>
            <a:r>
              <a:rPr lang="en-IN" sz="1200" dirty="0">
                <a:solidFill>
                  <a:srgbClr val="A31515"/>
                </a:solidFill>
                <a:latin typeface="Menlo" panose="020B0609030804020204" pitchFamily="49" charset="0"/>
              </a:rPr>
              <a:t>'./</a:t>
            </a:r>
            <a:r>
              <a:rPr lang="en-IN" sz="1200" dirty="0" err="1">
                <a:solidFill>
                  <a:srgbClr val="A31515"/>
                </a:solidFill>
                <a:latin typeface="Menlo" panose="020B0609030804020204" pitchFamily="49" charset="0"/>
              </a:rPr>
              <a:t>arith</a:t>
            </a:r>
            <a:r>
              <a:rPr lang="en-IN" sz="1200" dirty="0">
                <a:solidFill>
                  <a:srgbClr val="A31515"/>
                </a:solidFill>
                <a:latin typeface="Menlo" panose="020B0609030804020204" pitchFamily="49" charset="0"/>
              </a:rPr>
              <a:t>'</a:t>
            </a:r>
            <a:r>
              <a:rPr lang="en-IN" sz="1200" dirty="0">
                <a:solidFill>
                  <a:srgbClr val="000000"/>
                </a:solidFill>
                <a:latin typeface="Menlo" panose="020B0609030804020204" pitchFamily="49" charset="0"/>
              </a:rPr>
              <a:t>);</a:t>
            </a:r>
          </a:p>
          <a:p>
            <a:br>
              <a:rPr lang="en-IN" sz="1200" dirty="0">
                <a:solidFill>
                  <a:srgbClr val="000000"/>
                </a:solidFill>
                <a:latin typeface="Menlo" panose="020B0609030804020204" pitchFamily="49" charset="0"/>
              </a:rPr>
            </a:br>
            <a:r>
              <a:rPr lang="en-IN" sz="1200" dirty="0" err="1">
                <a:solidFill>
                  <a:srgbClr val="795E26"/>
                </a:solidFill>
                <a:latin typeface="Menlo" panose="020B0609030804020204" pitchFamily="49" charset="0"/>
              </a:rPr>
              <a:t>xtest</a:t>
            </a:r>
            <a:r>
              <a:rPr lang="en-IN" sz="1200" dirty="0">
                <a:solidFill>
                  <a:srgbClr val="000000"/>
                </a:solidFill>
                <a:latin typeface="Menlo" panose="020B0609030804020204" pitchFamily="49" charset="0"/>
              </a:rPr>
              <a:t>(</a:t>
            </a:r>
            <a:r>
              <a:rPr lang="en-IN" sz="1200" dirty="0">
                <a:solidFill>
                  <a:srgbClr val="A31515"/>
                </a:solidFill>
                <a:latin typeface="Menlo" panose="020B0609030804020204" pitchFamily="49" charset="0"/>
              </a:rPr>
              <a:t>'2 + 3 = 5'</a:t>
            </a:r>
            <a:r>
              <a:rPr lang="en-IN" sz="1200" dirty="0">
                <a:solidFill>
                  <a:srgbClr val="000000"/>
                </a:solidFill>
                <a:latin typeface="Menlo" panose="020B0609030804020204" pitchFamily="49" charset="0"/>
              </a:rPr>
              <a:t>, () </a:t>
            </a:r>
            <a:r>
              <a:rPr lang="en-IN" sz="1200" dirty="0">
                <a:solidFill>
                  <a:srgbClr val="0000FF"/>
                </a:solidFill>
                <a:latin typeface="Menlo" panose="020B0609030804020204" pitchFamily="49" charset="0"/>
              </a:rPr>
              <a:t>=&gt;</a:t>
            </a:r>
            <a:r>
              <a:rPr lang="en-IN" sz="1200" dirty="0">
                <a:solidFill>
                  <a:srgbClr val="000000"/>
                </a:solidFill>
                <a:latin typeface="Menlo" panose="020B0609030804020204" pitchFamily="49" charset="0"/>
              </a:rPr>
              <a:t> {</a:t>
            </a:r>
          </a:p>
          <a:p>
            <a:r>
              <a:rPr lang="en-IN" sz="1200" dirty="0">
                <a:solidFill>
                  <a:srgbClr val="795E26"/>
                </a:solidFill>
                <a:latin typeface="Menlo" panose="020B0609030804020204" pitchFamily="49" charset="0"/>
              </a:rPr>
              <a:t>expect</a:t>
            </a:r>
            <a:r>
              <a:rPr lang="en-IN" sz="1200" dirty="0">
                <a:solidFill>
                  <a:srgbClr val="000000"/>
                </a:solidFill>
                <a:latin typeface="Menlo" panose="020B0609030804020204" pitchFamily="49" charset="0"/>
              </a:rPr>
              <a:t>(</a:t>
            </a:r>
            <a:r>
              <a:rPr lang="en-IN" sz="1200" dirty="0">
                <a:solidFill>
                  <a:srgbClr val="795E26"/>
                </a:solidFill>
                <a:latin typeface="Menlo" panose="020B0609030804020204" pitchFamily="49" charset="0"/>
              </a:rPr>
              <a:t>add</a:t>
            </a:r>
            <a:r>
              <a:rPr lang="en-IN" sz="1200" dirty="0">
                <a:solidFill>
                  <a:srgbClr val="000000"/>
                </a:solidFill>
                <a:latin typeface="Menlo" panose="020B0609030804020204" pitchFamily="49" charset="0"/>
              </a:rPr>
              <a:t>(</a:t>
            </a:r>
            <a:r>
              <a:rPr lang="en-IN" sz="1200" dirty="0">
                <a:solidFill>
                  <a:srgbClr val="098658"/>
                </a:solidFill>
                <a:latin typeface="Menlo" panose="020B0609030804020204" pitchFamily="49" charset="0"/>
              </a:rPr>
              <a:t>2</a:t>
            </a:r>
            <a:r>
              <a:rPr lang="en-IN" sz="1200" dirty="0">
                <a:solidFill>
                  <a:srgbClr val="000000"/>
                </a:solidFill>
                <a:latin typeface="Menlo" panose="020B0609030804020204" pitchFamily="49" charset="0"/>
              </a:rPr>
              <a:t>, </a:t>
            </a:r>
            <a:r>
              <a:rPr lang="en-IN" sz="1200" dirty="0">
                <a:solidFill>
                  <a:srgbClr val="098658"/>
                </a:solidFill>
                <a:latin typeface="Menlo" panose="020B0609030804020204" pitchFamily="49" charset="0"/>
              </a:rPr>
              <a:t>3</a:t>
            </a:r>
            <a:r>
              <a:rPr lang="en-IN" sz="1200" dirty="0">
                <a:solidFill>
                  <a:srgbClr val="000000"/>
                </a:solidFill>
                <a:latin typeface="Menlo" panose="020B0609030804020204" pitchFamily="49" charset="0"/>
              </a:rPr>
              <a:t>)).</a:t>
            </a:r>
            <a:r>
              <a:rPr lang="en-IN" sz="1200" dirty="0" err="1">
                <a:solidFill>
                  <a:srgbClr val="795E26"/>
                </a:solidFill>
                <a:latin typeface="Menlo" panose="020B0609030804020204" pitchFamily="49" charset="0"/>
              </a:rPr>
              <a:t>toBe</a:t>
            </a:r>
            <a:r>
              <a:rPr lang="en-IN" sz="1200" dirty="0">
                <a:solidFill>
                  <a:srgbClr val="000000"/>
                </a:solidFill>
                <a:latin typeface="Menlo" panose="020B0609030804020204" pitchFamily="49" charset="0"/>
              </a:rPr>
              <a:t>(</a:t>
            </a:r>
            <a:r>
              <a:rPr lang="en-IN" sz="1200" dirty="0">
                <a:solidFill>
                  <a:srgbClr val="098658"/>
                </a:solidFill>
                <a:latin typeface="Menlo" panose="020B0609030804020204" pitchFamily="49" charset="0"/>
              </a:rPr>
              <a:t>5</a:t>
            </a:r>
            <a:r>
              <a:rPr lang="en-IN" sz="1200" dirty="0">
                <a:solidFill>
                  <a:srgbClr val="000000"/>
                </a:solidFill>
                <a:latin typeface="Menlo" panose="020B0609030804020204" pitchFamily="49" charset="0"/>
              </a:rPr>
              <a:t>);</a:t>
            </a:r>
          </a:p>
          <a:p>
            <a:r>
              <a:rPr lang="en-IN" sz="1200" dirty="0">
                <a:solidFill>
                  <a:srgbClr val="000000"/>
                </a:solidFill>
                <a:latin typeface="Menlo" panose="020B0609030804020204" pitchFamily="49" charset="0"/>
              </a:rPr>
              <a:t>});</a:t>
            </a:r>
          </a:p>
          <a:p>
            <a:br>
              <a:rPr lang="en-IN" sz="1200" dirty="0">
                <a:solidFill>
                  <a:srgbClr val="000000"/>
                </a:solidFill>
                <a:latin typeface="Menlo" panose="020B0609030804020204" pitchFamily="49" charset="0"/>
              </a:rPr>
            </a:br>
            <a:r>
              <a:rPr lang="en-IN" sz="1200" dirty="0" err="1">
                <a:solidFill>
                  <a:srgbClr val="001080"/>
                </a:solidFill>
                <a:latin typeface="Menlo" panose="020B0609030804020204" pitchFamily="49" charset="0"/>
              </a:rPr>
              <a:t>test</a:t>
            </a:r>
            <a:r>
              <a:rPr lang="en-IN" sz="1200" dirty="0" err="1">
                <a:solidFill>
                  <a:srgbClr val="000000"/>
                </a:solidFill>
                <a:latin typeface="Menlo" panose="020B0609030804020204" pitchFamily="49" charset="0"/>
              </a:rPr>
              <a:t>.</a:t>
            </a:r>
            <a:r>
              <a:rPr lang="en-IN" sz="1200" dirty="0" err="1">
                <a:solidFill>
                  <a:srgbClr val="795E26"/>
                </a:solidFill>
                <a:latin typeface="Menlo" panose="020B0609030804020204" pitchFamily="49" charset="0"/>
              </a:rPr>
              <a:t>skip</a:t>
            </a:r>
            <a:r>
              <a:rPr lang="en-IN" sz="1200" dirty="0">
                <a:solidFill>
                  <a:srgbClr val="000000"/>
                </a:solidFill>
                <a:latin typeface="Menlo" panose="020B0609030804020204" pitchFamily="49" charset="0"/>
              </a:rPr>
              <a:t>(</a:t>
            </a:r>
            <a:r>
              <a:rPr lang="en-IN" sz="1200" dirty="0">
                <a:solidFill>
                  <a:srgbClr val="A31515"/>
                </a:solidFill>
                <a:latin typeface="Menlo" panose="020B0609030804020204" pitchFamily="49" charset="0"/>
              </a:rPr>
              <a:t>'3 * 4 = 12'</a:t>
            </a:r>
            <a:r>
              <a:rPr lang="en-IN" sz="1200" dirty="0">
                <a:solidFill>
                  <a:srgbClr val="000000"/>
                </a:solidFill>
                <a:latin typeface="Menlo" panose="020B0609030804020204" pitchFamily="49" charset="0"/>
              </a:rPr>
              <a:t>, () </a:t>
            </a:r>
            <a:r>
              <a:rPr lang="en-IN" sz="1200" dirty="0">
                <a:solidFill>
                  <a:srgbClr val="0000FF"/>
                </a:solidFill>
                <a:latin typeface="Menlo" panose="020B0609030804020204" pitchFamily="49" charset="0"/>
              </a:rPr>
              <a:t>=&gt;</a:t>
            </a:r>
            <a:r>
              <a:rPr lang="en-IN" sz="1200" dirty="0">
                <a:solidFill>
                  <a:srgbClr val="000000"/>
                </a:solidFill>
                <a:latin typeface="Menlo" panose="020B0609030804020204" pitchFamily="49" charset="0"/>
              </a:rPr>
              <a:t> {</a:t>
            </a:r>
          </a:p>
          <a:p>
            <a:r>
              <a:rPr lang="en-IN" sz="1200" dirty="0">
                <a:solidFill>
                  <a:srgbClr val="795E26"/>
                </a:solidFill>
                <a:latin typeface="Menlo" panose="020B0609030804020204" pitchFamily="49" charset="0"/>
              </a:rPr>
              <a:t>expect</a:t>
            </a:r>
            <a:r>
              <a:rPr lang="en-IN" sz="1200" dirty="0">
                <a:solidFill>
                  <a:srgbClr val="000000"/>
                </a:solidFill>
                <a:latin typeface="Menlo" panose="020B0609030804020204" pitchFamily="49" charset="0"/>
              </a:rPr>
              <a:t>(</a:t>
            </a:r>
            <a:r>
              <a:rPr lang="en-IN" sz="1200" dirty="0" err="1">
                <a:solidFill>
                  <a:srgbClr val="795E26"/>
                </a:solidFill>
                <a:latin typeface="Menlo" panose="020B0609030804020204" pitchFamily="49" charset="0"/>
              </a:rPr>
              <a:t>mul</a:t>
            </a:r>
            <a:r>
              <a:rPr lang="en-IN" sz="1200" dirty="0">
                <a:solidFill>
                  <a:srgbClr val="000000"/>
                </a:solidFill>
                <a:latin typeface="Menlo" panose="020B0609030804020204" pitchFamily="49" charset="0"/>
              </a:rPr>
              <a:t>(</a:t>
            </a:r>
            <a:r>
              <a:rPr lang="en-IN" sz="1200" dirty="0">
                <a:solidFill>
                  <a:srgbClr val="098658"/>
                </a:solidFill>
                <a:latin typeface="Menlo" panose="020B0609030804020204" pitchFamily="49" charset="0"/>
              </a:rPr>
              <a:t>3</a:t>
            </a:r>
            <a:r>
              <a:rPr lang="en-IN" sz="1200" dirty="0">
                <a:solidFill>
                  <a:srgbClr val="000000"/>
                </a:solidFill>
                <a:latin typeface="Menlo" panose="020B0609030804020204" pitchFamily="49" charset="0"/>
              </a:rPr>
              <a:t>, </a:t>
            </a:r>
            <a:r>
              <a:rPr lang="en-IN" sz="1200" dirty="0">
                <a:solidFill>
                  <a:srgbClr val="098658"/>
                </a:solidFill>
                <a:latin typeface="Menlo" panose="020B0609030804020204" pitchFamily="49" charset="0"/>
              </a:rPr>
              <a:t>4</a:t>
            </a:r>
            <a:r>
              <a:rPr lang="en-IN" sz="1200" dirty="0">
                <a:solidFill>
                  <a:srgbClr val="000000"/>
                </a:solidFill>
                <a:latin typeface="Menlo" panose="020B0609030804020204" pitchFamily="49" charset="0"/>
              </a:rPr>
              <a:t>)).</a:t>
            </a:r>
            <a:r>
              <a:rPr lang="en-IN" sz="1200" dirty="0" err="1">
                <a:solidFill>
                  <a:srgbClr val="795E26"/>
                </a:solidFill>
                <a:latin typeface="Menlo" panose="020B0609030804020204" pitchFamily="49" charset="0"/>
              </a:rPr>
              <a:t>toBe</a:t>
            </a:r>
            <a:r>
              <a:rPr lang="en-IN" sz="1200" dirty="0">
                <a:solidFill>
                  <a:srgbClr val="000000"/>
                </a:solidFill>
                <a:latin typeface="Menlo" panose="020B0609030804020204" pitchFamily="49" charset="0"/>
              </a:rPr>
              <a:t>(</a:t>
            </a:r>
            <a:r>
              <a:rPr lang="en-IN" sz="1200" dirty="0">
                <a:solidFill>
                  <a:srgbClr val="098658"/>
                </a:solidFill>
                <a:latin typeface="Menlo" panose="020B0609030804020204" pitchFamily="49" charset="0"/>
              </a:rPr>
              <a:t>12</a:t>
            </a:r>
            <a:r>
              <a:rPr lang="en-IN" sz="1200" dirty="0">
                <a:solidFill>
                  <a:srgbClr val="000000"/>
                </a:solidFill>
                <a:latin typeface="Menlo" panose="020B0609030804020204" pitchFamily="49" charset="0"/>
              </a:rPr>
              <a:t>);</a:t>
            </a:r>
          </a:p>
          <a:p>
            <a:r>
              <a:rPr lang="en-IN" sz="1200" dirty="0">
                <a:solidFill>
                  <a:srgbClr val="000000"/>
                </a:solidFill>
                <a:latin typeface="Menlo" panose="020B0609030804020204" pitchFamily="49" charset="0"/>
              </a:rPr>
              <a:t>});</a:t>
            </a:r>
          </a:p>
          <a:p>
            <a:br>
              <a:rPr lang="en-IN" sz="1200" dirty="0">
                <a:solidFill>
                  <a:srgbClr val="000000"/>
                </a:solidFill>
                <a:latin typeface="Menlo" panose="020B0609030804020204" pitchFamily="49" charset="0"/>
              </a:rPr>
            </a:br>
            <a:r>
              <a:rPr lang="en-IN" sz="1200" dirty="0">
                <a:solidFill>
                  <a:srgbClr val="795E26"/>
                </a:solidFill>
                <a:latin typeface="Menlo" panose="020B0609030804020204" pitchFamily="49" charset="0"/>
              </a:rPr>
              <a:t>test</a:t>
            </a:r>
            <a:r>
              <a:rPr lang="en-IN" sz="1200" dirty="0">
                <a:solidFill>
                  <a:srgbClr val="000000"/>
                </a:solidFill>
                <a:latin typeface="Menlo" panose="020B0609030804020204" pitchFamily="49" charset="0"/>
              </a:rPr>
              <a:t>(</a:t>
            </a:r>
            <a:r>
              <a:rPr lang="en-IN" sz="1200" dirty="0">
                <a:solidFill>
                  <a:srgbClr val="A31515"/>
                </a:solidFill>
                <a:latin typeface="Menlo" panose="020B0609030804020204" pitchFamily="49" charset="0"/>
              </a:rPr>
              <a:t>'5 - 6 = -1'</a:t>
            </a:r>
            <a:r>
              <a:rPr lang="en-IN" sz="1200" dirty="0">
                <a:solidFill>
                  <a:srgbClr val="000000"/>
                </a:solidFill>
                <a:latin typeface="Menlo" panose="020B0609030804020204" pitchFamily="49" charset="0"/>
              </a:rPr>
              <a:t>, () </a:t>
            </a:r>
            <a:r>
              <a:rPr lang="en-IN" sz="1200" dirty="0">
                <a:solidFill>
                  <a:srgbClr val="0000FF"/>
                </a:solidFill>
                <a:latin typeface="Menlo" panose="020B0609030804020204" pitchFamily="49" charset="0"/>
              </a:rPr>
              <a:t>=&gt;</a:t>
            </a:r>
            <a:r>
              <a:rPr lang="en-IN" sz="1200" dirty="0">
                <a:solidFill>
                  <a:srgbClr val="000000"/>
                </a:solidFill>
                <a:latin typeface="Menlo" panose="020B0609030804020204" pitchFamily="49" charset="0"/>
              </a:rPr>
              <a:t> {</a:t>
            </a:r>
          </a:p>
          <a:p>
            <a:r>
              <a:rPr lang="en-IN" sz="1200" dirty="0">
                <a:solidFill>
                  <a:srgbClr val="795E26"/>
                </a:solidFill>
                <a:latin typeface="Menlo" panose="020B0609030804020204" pitchFamily="49" charset="0"/>
              </a:rPr>
              <a:t>expect</a:t>
            </a:r>
            <a:r>
              <a:rPr lang="en-IN" sz="1200" dirty="0">
                <a:solidFill>
                  <a:srgbClr val="000000"/>
                </a:solidFill>
                <a:latin typeface="Menlo" panose="020B0609030804020204" pitchFamily="49" charset="0"/>
              </a:rPr>
              <a:t>(</a:t>
            </a:r>
            <a:r>
              <a:rPr lang="en-IN" sz="1200" dirty="0">
                <a:solidFill>
                  <a:srgbClr val="795E26"/>
                </a:solidFill>
                <a:latin typeface="Menlo" panose="020B0609030804020204" pitchFamily="49" charset="0"/>
              </a:rPr>
              <a:t>sub</a:t>
            </a:r>
            <a:r>
              <a:rPr lang="en-IN" sz="1200" dirty="0">
                <a:solidFill>
                  <a:srgbClr val="000000"/>
                </a:solidFill>
                <a:latin typeface="Menlo" panose="020B0609030804020204" pitchFamily="49" charset="0"/>
              </a:rPr>
              <a:t>(</a:t>
            </a:r>
            <a:r>
              <a:rPr lang="en-IN" sz="1200" dirty="0">
                <a:solidFill>
                  <a:srgbClr val="098658"/>
                </a:solidFill>
                <a:latin typeface="Menlo" panose="020B0609030804020204" pitchFamily="49" charset="0"/>
              </a:rPr>
              <a:t>5</a:t>
            </a:r>
            <a:r>
              <a:rPr lang="en-IN" sz="1200" dirty="0">
                <a:solidFill>
                  <a:srgbClr val="000000"/>
                </a:solidFill>
                <a:latin typeface="Menlo" panose="020B0609030804020204" pitchFamily="49" charset="0"/>
              </a:rPr>
              <a:t>, </a:t>
            </a:r>
            <a:r>
              <a:rPr lang="en-IN" sz="1200" dirty="0">
                <a:solidFill>
                  <a:srgbClr val="098658"/>
                </a:solidFill>
                <a:latin typeface="Menlo" panose="020B0609030804020204" pitchFamily="49" charset="0"/>
              </a:rPr>
              <a:t>6</a:t>
            </a:r>
            <a:r>
              <a:rPr lang="en-IN" sz="1200" dirty="0">
                <a:solidFill>
                  <a:srgbClr val="000000"/>
                </a:solidFill>
                <a:latin typeface="Menlo" panose="020B0609030804020204" pitchFamily="49" charset="0"/>
              </a:rPr>
              <a:t>)).</a:t>
            </a:r>
            <a:r>
              <a:rPr lang="en-IN" sz="1200" dirty="0" err="1">
                <a:solidFill>
                  <a:srgbClr val="795E26"/>
                </a:solidFill>
                <a:latin typeface="Menlo" panose="020B0609030804020204" pitchFamily="49" charset="0"/>
              </a:rPr>
              <a:t>toBe</a:t>
            </a:r>
            <a:r>
              <a:rPr lang="en-IN" sz="1200" dirty="0">
                <a:solidFill>
                  <a:srgbClr val="000000"/>
                </a:solidFill>
                <a:latin typeface="Menlo" panose="020B0609030804020204" pitchFamily="49" charset="0"/>
              </a:rPr>
              <a:t>(-</a:t>
            </a:r>
            <a:r>
              <a:rPr lang="en-IN" sz="1200" dirty="0">
                <a:solidFill>
                  <a:srgbClr val="098658"/>
                </a:solidFill>
                <a:latin typeface="Menlo" panose="020B0609030804020204" pitchFamily="49" charset="0"/>
              </a:rPr>
              <a:t>1</a:t>
            </a:r>
            <a:r>
              <a:rPr lang="en-IN" sz="1200" dirty="0">
                <a:solidFill>
                  <a:srgbClr val="000000"/>
                </a:solidFill>
                <a:latin typeface="Menlo" panose="020B0609030804020204" pitchFamily="49" charset="0"/>
              </a:rPr>
              <a:t>);</a:t>
            </a:r>
          </a:p>
          <a:p>
            <a:r>
              <a:rPr lang="en-IN" sz="1200" dirty="0">
                <a:solidFill>
                  <a:srgbClr val="000000"/>
                </a:solidFill>
                <a:latin typeface="Menlo" panose="020B0609030804020204" pitchFamily="49" charset="0"/>
              </a:rPr>
              <a:t>});</a:t>
            </a:r>
          </a:p>
          <a:p>
            <a:br>
              <a:rPr lang="en-IN" sz="1200" dirty="0">
                <a:solidFill>
                  <a:srgbClr val="000000"/>
                </a:solidFill>
                <a:latin typeface="Menlo" panose="020B0609030804020204" pitchFamily="49" charset="0"/>
              </a:rPr>
            </a:br>
            <a:r>
              <a:rPr lang="en-IN" sz="1200" dirty="0">
                <a:solidFill>
                  <a:srgbClr val="795E26"/>
                </a:solidFill>
                <a:latin typeface="Menlo" panose="020B0609030804020204" pitchFamily="49" charset="0"/>
              </a:rPr>
              <a:t>test</a:t>
            </a:r>
            <a:r>
              <a:rPr lang="en-IN" sz="1200" dirty="0">
                <a:solidFill>
                  <a:srgbClr val="000000"/>
                </a:solidFill>
                <a:latin typeface="Menlo" panose="020B0609030804020204" pitchFamily="49" charset="0"/>
              </a:rPr>
              <a:t>(</a:t>
            </a:r>
            <a:r>
              <a:rPr lang="en-IN" sz="1200" dirty="0">
                <a:solidFill>
                  <a:srgbClr val="A31515"/>
                </a:solidFill>
                <a:latin typeface="Menlo" panose="020B0609030804020204" pitchFamily="49" charset="0"/>
              </a:rPr>
              <a:t>'8 / 4 = 2'</a:t>
            </a:r>
            <a:r>
              <a:rPr lang="en-IN" sz="1200" dirty="0">
                <a:solidFill>
                  <a:srgbClr val="000000"/>
                </a:solidFill>
                <a:latin typeface="Menlo" panose="020B0609030804020204" pitchFamily="49" charset="0"/>
              </a:rPr>
              <a:t>, () </a:t>
            </a:r>
            <a:r>
              <a:rPr lang="en-IN" sz="1200" dirty="0">
                <a:solidFill>
                  <a:srgbClr val="0000FF"/>
                </a:solidFill>
                <a:latin typeface="Menlo" panose="020B0609030804020204" pitchFamily="49" charset="0"/>
              </a:rPr>
              <a:t>=&gt;</a:t>
            </a:r>
            <a:r>
              <a:rPr lang="en-IN" sz="1200" dirty="0">
                <a:solidFill>
                  <a:srgbClr val="000000"/>
                </a:solidFill>
                <a:latin typeface="Menlo" panose="020B0609030804020204" pitchFamily="49" charset="0"/>
              </a:rPr>
              <a:t> {</a:t>
            </a:r>
          </a:p>
          <a:p>
            <a:r>
              <a:rPr lang="en-IN" sz="1200" dirty="0">
                <a:solidFill>
                  <a:srgbClr val="795E26"/>
                </a:solidFill>
                <a:latin typeface="Menlo" panose="020B0609030804020204" pitchFamily="49" charset="0"/>
              </a:rPr>
              <a:t>expect</a:t>
            </a:r>
            <a:r>
              <a:rPr lang="en-IN" sz="1200" dirty="0">
                <a:solidFill>
                  <a:srgbClr val="000000"/>
                </a:solidFill>
                <a:latin typeface="Menlo" panose="020B0609030804020204" pitchFamily="49" charset="0"/>
              </a:rPr>
              <a:t>(</a:t>
            </a:r>
            <a:r>
              <a:rPr lang="en-IN" sz="1200" dirty="0">
                <a:solidFill>
                  <a:srgbClr val="795E26"/>
                </a:solidFill>
                <a:latin typeface="Menlo" panose="020B0609030804020204" pitchFamily="49" charset="0"/>
              </a:rPr>
              <a:t>div</a:t>
            </a:r>
            <a:r>
              <a:rPr lang="en-IN" sz="1200" dirty="0">
                <a:solidFill>
                  <a:srgbClr val="000000"/>
                </a:solidFill>
                <a:latin typeface="Menlo" panose="020B0609030804020204" pitchFamily="49" charset="0"/>
              </a:rPr>
              <a:t>(</a:t>
            </a:r>
            <a:r>
              <a:rPr lang="en-IN" sz="1200" dirty="0">
                <a:solidFill>
                  <a:srgbClr val="098658"/>
                </a:solidFill>
                <a:latin typeface="Menlo" panose="020B0609030804020204" pitchFamily="49" charset="0"/>
              </a:rPr>
              <a:t>8</a:t>
            </a:r>
            <a:r>
              <a:rPr lang="en-IN" sz="1200" dirty="0">
                <a:solidFill>
                  <a:srgbClr val="000000"/>
                </a:solidFill>
                <a:latin typeface="Menlo" panose="020B0609030804020204" pitchFamily="49" charset="0"/>
              </a:rPr>
              <a:t>, </a:t>
            </a:r>
            <a:r>
              <a:rPr lang="en-IN" sz="1200" dirty="0">
                <a:solidFill>
                  <a:srgbClr val="098658"/>
                </a:solidFill>
                <a:latin typeface="Menlo" panose="020B0609030804020204" pitchFamily="49" charset="0"/>
              </a:rPr>
              <a:t>4</a:t>
            </a:r>
            <a:r>
              <a:rPr lang="en-IN" sz="1200" dirty="0">
                <a:solidFill>
                  <a:srgbClr val="000000"/>
                </a:solidFill>
                <a:latin typeface="Menlo" panose="020B0609030804020204" pitchFamily="49" charset="0"/>
              </a:rPr>
              <a:t>)).</a:t>
            </a:r>
            <a:r>
              <a:rPr lang="en-IN" sz="1200" dirty="0" err="1">
                <a:solidFill>
                  <a:srgbClr val="795E26"/>
                </a:solidFill>
                <a:latin typeface="Menlo" panose="020B0609030804020204" pitchFamily="49" charset="0"/>
              </a:rPr>
              <a:t>toBe</a:t>
            </a:r>
            <a:r>
              <a:rPr lang="en-IN" sz="1200" dirty="0">
                <a:solidFill>
                  <a:srgbClr val="000000"/>
                </a:solidFill>
                <a:latin typeface="Menlo" panose="020B0609030804020204" pitchFamily="49" charset="0"/>
              </a:rPr>
              <a:t>(</a:t>
            </a:r>
            <a:r>
              <a:rPr lang="en-IN" sz="1200" dirty="0">
                <a:solidFill>
                  <a:srgbClr val="098658"/>
                </a:solidFill>
                <a:latin typeface="Menlo" panose="020B0609030804020204" pitchFamily="49" charset="0"/>
              </a:rPr>
              <a:t>2</a:t>
            </a:r>
            <a:r>
              <a:rPr lang="en-IN" sz="1200" dirty="0">
                <a:solidFill>
                  <a:srgbClr val="000000"/>
                </a:solidFill>
                <a:latin typeface="Menlo" panose="020B0609030804020204" pitchFamily="49" charset="0"/>
              </a:rPr>
              <a:t>);</a:t>
            </a:r>
          </a:p>
          <a:p>
            <a:r>
              <a:rPr lang="en-IN" sz="1200" dirty="0">
                <a:solidFill>
                  <a:srgbClr val="000000"/>
                </a:solidFill>
                <a:latin typeface="Menlo" panose="020B0609030804020204" pitchFamily="49" charset="0"/>
              </a:rPr>
              <a:t>});</a:t>
            </a:r>
            <a:endParaRPr lang="en-IN" sz="1200" b="0" dirty="0">
              <a:solidFill>
                <a:srgbClr val="000000"/>
              </a:solidFill>
              <a:effectLst/>
              <a:latin typeface="Menlo" panose="020B0609030804020204" pitchFamily="49" charset="0"/>
            </a:endParaRPr>
          </a:p>
        </p:txBody>
      </p:sp>
      <p:sp>
        <p:nvSpPr>
          <p:cNvPr id="7" name="Rectangle 6">
            <a:extLst>
              <a:ext uri="{FF2B5EF4-FFF2-40B4-BE49-F238E27FC236}">
                <a16:creationId xmlns:a16="http://schemas.microsoft.com/office/drawing/2014/main" id="{A89CD87B-3A88-132E-97C4-F4B46FD98601}"/>
              </a:ext>
            </a:extLst>
          </p:cNvPr>
          <p:cNvSpPr/>
          <p:nvPr/>
        </p:nvSpPr>
        <p:spPr>
          <a:xfrm>
            <a:off x="4114800" y="4038600"/>
            <a:ext cx="4572000" cy="1384995"/>
          </a:xfrm>
          <a:prstGeom prst="rect">
            <a:avLst/>
          </a:prstGeom>
        </p:spPr>
        <p:txBody>
          <a:bodyPr>
            <a:spAutoFit/>
          </a:bodyPr>
          <a:lstStyle/>
          <a:p>
            <a:r>
              <a:rPr lang="en-IN" sz="1400" dirty="0" err="1">
                <a:solidFill>
                  <a:srgbClr val="0000FF"/>
                </a:solidFill>
                <a:latin typeface="Menlo" panose="020B0609030804020204" pitchFamily="49" charset="0"/>
              </a:rPr>
              <a:t>const</a:t>
            </a:r>
            <a:r>
              <a:rPr lang="en-IN" sz="1400" dirty="0">
                <a:solidFill>
                  <a:srgbClr val="000000"/>
                </a:solidFill>
                <a:latin typeface="Menlo" panose="020B0609030804020204" pitchFamily="49" charset="0"/>
              </a:rPr>
              <a:t> </a:t>
            </a:r>
            <a:r>
              <a:rPr lang="en-IN" sz="1400" dirty="0">
                <a:solidFill>
                  <a:srgbClr val="795E26"/>
                </a:solidFill>
                <a:latin typeface="Menlo" panose="020B0609030804020204" pitchFamily="49" charset="0"/>
              </a:rPr>
              <a:t>add</a:t>
            </a:r>
            <a:r>
              <a:rPr lang="en-IN" sz="1400" dirty="0">
                <a:solidFill>
                  <a:srgbClr val="000000"/>
                </a:solidFill>
                <a:latin typeface="Menlo" panose="020B0609030804020204" pitchFamily="49" charset="0"/>
              </a:rPr>
              <a:t> = (</a:t>
            </a:r>
            <a:r>
              <a:rPr lang="en-IN" sz="1400" dirty="0">
                <a:solidFill>
                  <a:srgbClr val="001080"/>
                </a:solidFill>
                <a:latin typeface="Menlo" panose="020B0609030804020204" pitchFamily="49" charset="0"/>
              </a:rPr>
              <a:t>a</a:t>
            </a:r>
            <a:r>
              <a:rPr lang="en-IN" sz="1400" dirty="0">
                <a:solidFill>
                  <a:srgbClr val="000000"/>
                </a:solidFill>
                <a:latin typeface="Menlo" panose="020B0609030804020204" pitchFamily="49" charset="0"/>
              </a:rPr>
              <a:t>, </a:t>
            </a:r>
            <a:r>
              <a:rPr lang="en-IN" sz="1400" dirty="0">
                <a:solidFill>
                  <a:srgbClr val="001080"/>
                </a:solidFill>
                <a:latin typeface="Menlo" panose="020B0609030804020204" pitchFamily="49" charset="0"/>
              </a:rPr>
              <a:t>b</a:t>
            </a:r>
            <a:r>
              <a:rPr lang="en-IN" sz="1400" dirty="0">
                <a:solidFill>
                  <a:srgbClr val="000000"/>
                </a:solidFill>
                <a:latin typeface="Menlo" panose="020B0609030804020204" pitchFamily="49" charset="0"/>
              </a:rPr>
              <a:t>) </a:t>
            </a:r>
            <a:r>
              <a:rPr lang="en-IN" sz="1400" dirty="0">
                <a:solidFill>
                  <a:srgbClr val="0000FF"/>
                </a:solidFill>
                <a:latin typeface="Menlo" panose="020B0609030804020204" pitchFamily="49" charset="0"/>
              </a:rPr>
              <a:t>=&gt;</a:t>
            </a:r>
            <a:r>
              <a:rPr lang="en-IN" sz="1400" dirty="0">
                <a:solidFill>
                  <a:srgbClr val="000000"/>
                </a:solidFill>
                <a:latin typeface="Menlo" panose="020B0609030804020204" pitchFamily="49" charset="0"/>
              </a:rPr>
              <a:t> </a:t>
            </a:r>
            <a:r>
              <a:rPr lang="en-IN" sz="1400" dirty="0">
                <a:solidFill>
                  <a:srgbClr val="001080"/>
                </a:solidFill>
                <a:latin typeface="Menlo" panose="020B0609030804020204" pitchFamily="49" charset="0"/>
              </a:rPr>
              <a:t>a</a:t>
            </a:r>
            <a:r>
              <a:rPr lang="en-IN" sz="1400" dirty="0">
                <a:solidFill>
                  <a:srgbClr val="000000"/>
                </a:solidFill>
                <a:latin typeface="Menlo" panose="020B0609030804020204" pitchFamily="49" charset="0"/>
              </a:rPr>
              <a:t> + </a:t>
            </a:r>
            <a:r>
              <a:rPr lang="en-IN" sz="1400" dirty="0">
                <a:solidFill>
                  <a:srgbClr val="001080"/>
                </a:solidFill>
                <a:latin typeface="Menlo" panose="020B0609030804020204" pitchFamily="49" charset="0"/>
              </a:rPr>
              <a:t>b</a:t>
            </a:r>
            <a:r>
              <a:rPr lang="en-IN" sz="1400" dirty="0">
                <a:solidFill>
                  <a:srgbClr val="000000"/>
                </a:solidFill>
                <a:latin typeface="Menlo" panose="020B0609030804020204" pitchFamily="49" charset="0"/>
              </a:rPr>
              <a:t>;</a:t>
            </a:r>
          </a:p>
          <a:p>
            <a:r>
              <a:rPr lang="en-IN" sz="1400" dirty="0" err="1">
                <a:solidFill>
                  <a:srgbClr val="0000FF"/>
                </a:solidFill>
                <a:latin typeface="Menlo" panose="020B0609030804020204" pitchFamily="49" charset="0"/>
              </a:rPr>
              <a:t>const</a:t>
            </a:r>
            <a:r>
              <a:rPr lang="en-IN" sz="1400" dirty="0">
                <a:solidFill>
                  <a:srgbClr val="000000"/>
                </a:solidFill>
                <a:latin typeface="Menlo" panose="020B0609030804020204" pitchFamily="49" charset="0"/>
              </a:rPr>
              <a:t> </a:t>
            </a:r>
            <a:r>
              <a:rPr lang="en-IN" sz="1400" dirty="0" err="1">
                <a:solidFill>
                  <a:srgbClr val="795E26"/>
                </a:solidFill>
                <a:latin typeface="Menlo" panose="020B0609030804020204" pitchFamily="49" charset="0"/>
              </a:rPr>
              <a:t>mul</a:t>
            </a:r>
            <a:r>
              <a:rPr lang="en-IN" sz="1400" dirty="0">
                <a:solidFill>
                  <a:srgbClr val="000000"/>
                </a:solidFill>
                <a:latin typeface="Menlo" panose="020B0609030804020204" pitchFamily="49" charset="0"/>
              </a:rPr>
              <a:t> = (</a:t>
            </a:r>
            <a:r>
              <a:rPr lang="en-IN" sz="1400" dirty="0">
                <a:solidFill>
                  <a:srgbClr val="001080"/>
                </a:solidFill>
                <a:latin typeface="Menlo" panose="020B0609030804020204" pitchFamily="49" charset="0"/>
              </a:rPr>
              <a:t>a</a:t>
            </a:r>
            <a:r>
              <a:rPr lang="en-IN" sz="1400" dirty="0">
                <a:solidFill>
                  <a:srgbClr val="000000"/>
                </a:solidFill>
                <a:latin typeface="Menlo" panose="020B0609030804020204" pitchFamily="49" charset="0"/>
              </a:rPr>
              <a:t>, </a:t>
            </a:r>
            <a:r>
              <a:rPr lang="en-IN" sz="1400" dirty="0">
                <a:solidFill>
                  <a:srgbClr val="001080"/>
                </a:solidFill>
                <a:latin typeface="Menlo" panose="020B0609030804020204" pitchFamily="49" charset="0"/>
              </a:rPr>
              <a:t>b</a:t>
            </a:r>
            <a:r>
              <a:rPr lang="en-IN" sz="1400" dirty="0">
                <a:solidFill>
                  <a:srgbClr val="000000"/>
                </a:solidFill>
                <a:latin typeface="Menlo" panose="020B0609030804020204" pitchFamily="49" charset="0"/>
              </a:rPr>
              <a:t>) </a:t>
            </a:r>
            <a:r>
              <a:rPr lang="en-IN" sz="1400" dirty="0">
                <a:solidFill>
                  <a:srgbClr val="0000FF"/>
                </a:solidFill>
                <a:latin typeface="Menlo" panose="020B0609030804020204" pitchFamily="49" charset="0"/>
              </a:rPr>
              <a:t>=&gt;</a:t>
            </a:r>
            <a:r>
              <a:rPr lang="en-IN" sz="1400" dirty="0">
                <a:solidFill>
                  <a:srgbClr val="000000"/>
                </a:solidFill>
                <a:latin typeface="Menlo" panose="020B0609030804020204" pitchFamily="49" charset="0"/>
              </a:rPr>
              <a:t> </a:t>
            </a:r>
            <a:r>
              <a:rPr lang="en-IN" sz="1400" dirty="0">
                <a:solidFill>
                  <a:srgbClr val="001080"/>
                </a:solidFill>
                <a:latin typeface="Menlo" panose="020B0609030804020204" pitchFamily="49" charset="0"/>
              </a:rPr>
              <a:t>a</a:t>
            </a:r>
            <a:r>
              <a:rPr lang="en-IN" sz="1400" dirty="0">
                <a:solidFill>
                  <a:srgbClr val="000000"/>
                </a:solidFill>
                <a:latin typeface="Menlo" panose="020B0609030804020204" pitchFamily="49" charset="0"/>
              </a:rPr>
              <a:t> * </a:t>
            </a:r>
            <a:r>
              <a:rPr lang="en-IN" sz="1400" dirty="0">
                <a:solidFill>
                  <a:srgbClr val="001080"/>
                </a:solidFill>
                <a:latin typeface="Menlo" panose="020B0609030804020204" pitchFamily="49" charset="0"/>
              </a:rPr>
              <a:t>b</a:t>
            </a:r>
            <a:r>
              <a:rPr lang="en-IN" sz="1400" dirty="0">
                <a:solidFill>
                  <a:srgbClr val="000000"/>
                </a:solidFill>
                <a:latin typeface="Menlo" panose="020B0609030804020204" pitchFamily="49" charset="0"/>
              </a:rPr>
              <a:t>;</a:t>
            </a:r>
          </a:p>
          <a:p>
            <a:r>
              <a:rPr lang="en-IN" sz="1400" dirty="0" err="1">
                <a:solidFill>
                  <a:srgbClr val="0000FF"/>
                </a:solidFill>
                <a:latin typeface="Menlo" panose="020B0609030804020204" pitchFamily="49" charset="0"/>
              </a:rPr>
              <a:t>const</a:t>
            </a:r>
            <a:r>
              <a:rPr lang="en-IN" sz="1400" dirty="0">
                <a:solidFill>
                  <a:srgbClr val="000000"/>
                </a:solidFill>
                <a:latin typeface="Menlo" panose="020B0609030804020204" pitchFamily="49" charset="0"/>
              </a:rPr>
              <a:t> </a:t>
            </a:r>
            <a:r>
              <a:rPr lang="en-IN" sz="1400" dirty="0">
                <a:solidFill>
                  <a:srgbClr val="795E26"/>
                </a:solidFill>
                <a:latin typeface="Menlo" panose="020B0609030804020204" pitchFamily="49" charset="0"/>
              </a:rPr>
              <a:t>sub</a:t>
            </a:r>
            <a:r>
              <a:rPr lang="en-IN" sz="1400" dirty="0">
                <a:solidFill>
                  <a:srgbClr val="000000"/>
                </a:solidFill>
                <a:latin typeface="Menlo" panose="020B0609030804020204" pitchFamily="49" charset="0"/>
              </a:rPr>
              <a:t> = (</a:t>
            </a:r>
            <a:r>
              <a:rPr lang="en-IN" sz="1400" dirty="0">
                <a:solidFill>
                  <a:srgbClr val="001080"/>
                </a:solidFill>
                <a:latin typeface="Menlo" panose="020B0609030804020204" pitchFamily="49" charset="0"/>
              </a:rPr>
              <a:t>a</a:t>
            </a:r>
            <a:r>
              <a:rPr lang="en-IN" sz="1400" dirty="0">
                <a:solidFill>
                  <a:srgbClr val="000000"/>
                </a:solidFill>
                <a:latin typeface="Menlo" panose="020B0609030804020204" pitchFamily="49" charset="0"/>
              </a:rPr>
              <a:t>, </a:t>
            </a:r>
            <a:r>
              <a:rPr lang="en-IN" sz="1400" dirty="0">
                <a:solidFill>
                  <a:srgbClr val="001080"/>
                </a:solidFill>
                <a:latin typeface="Menlo" panose="020B0609030804020204" pitchFamily="49" charset="0"/>
              </a:rPr>
              <a:t>b</a:t>
            </a:r>
            <a:r>
              <a:rPr lang="en-IN" sz="1400" dirty="0">
                <a:solidFill>
                  <a:srgbClr val="000000"/>
                </a:solidFill>
                <a:latin typeface="Menlo" panose="020B0609030804020204" pitchFamily="49" charset="0"/>
              </a:rPr>
              <a:t>) </a:t>
            </a:r>
            <a:r>
              <a:rPr lang="en-IN" sz="1400" dirty="0">
                <a:solidFill>
                  <a:srgbClr val="0000FF"/>
                </a:solidFill>
                <a:latin typeface="Menlo" panose="020B0609030804020204" pitchFamily="49" charset="0"/>
              </a:rPr>
              <a:t>=&gt;</a:t>
            </a:r>
            <a:r>
              <a:rPr lang="en-IN" sz="1400" dirty="0">
                <a:solidFill>
                  <a:srgbClr val="000000"/>
                </a:solidFill>
                <a:latin typeface="Menlo" panose="020B0609030804020204" pitchFamily="49" charset="0"/>
              </a:rPr>
              <a:t> </a:t>
            </a:r>
            <a:r>
              <a:rPr lang="en-IN" sz="1400" dirty="0">
                <a:solidFill>
                  <a:srgbClr val="001080"/>
                </a:solidFill>
                <a:latin typeface="Menlo" panose="020B0609030804020204" pitchFamily="49" charset="0"/>
              </a:rPr>
              <a:t>a</a:t>
            </a:r>
            <a:r>
              <a:rPr lang="en-IN" sz="1400" dirty="0">
                <a:solidFill>
                  <a:srgbClr val="000000"/>
                </a:solidFill>
                <a:latin typeface="Menlo" panose="020B0609030804020204" pitchFamily="49" charset="0"/>
              </a:rPr>
              <a:t> - </a:t>
            </a:r>
            <a:r>
              <a:rPr lang="en-IN" sz="1400" dirty="0">
                <a:solidFill>
                  <a:srgbClr val="001080"/>
                </a:solidFill>
                <a:latin typeface="Menlo" panose="020B0609030804020204" pitchFamily="49" charset="0"/>
              </a:rPr>
              <a:t>b</a:t>
            </a:r>
            <a:r>
              <a:rPr lang="en-IN" sz="1400" dirty="0">
                <a:solidFill>
                  <a:srgbClr val="000000"/>
                </a:solidFill>
                <a:latin typeface="Menlo" panose="020B0609030804020204" pitchFamily="49" charset="0"/>
              </a:rPr>
              <a:t>;</a:t>
            </a:r>
          </a:p>
          <a:p>
            <a:r>
              <a:rPr lang="en-IN" sz="1400" dirty="0" err="1">
                <a:solidFill>
                  <a:srgbClr val="0000FF"/>
                </a:solidFill>
                <a:latin typeface="Menlo" panose="020B0609030804020204" pitchFamily="49" charset="0"/>
              </a:rPr>
              <a:t>const</a:t>
            </a:r>
            <a:r>
              <a:rPr lang="en-IN" sz="1400" dirty="0">
                <a:solidFill>
                  <a:srgbClr val="000000"/>
                </a:solidFill>
                <a:latin typeface="Menlo" panose="020B0609030804020204" pitchFamily="49" charset="0"/>
              </a:rPr>
              <a:t> </a:t>
            </a:r>
            <a:r>
              <a:rPr lang="en-IN" sz="1400" dirty="0">
                <a:solidFill>
                  <a:srgbClr val="795E26"/>
                </a:solidFill>
                <a:latin typeface="Menlo" panose="020B0609030804020204" pitchFamily="49" charset="0"/>
              </a:rPr>
              <a:t>div</a:t>
            </a:r>
            <a:r>
              <a:rPr lang="en-IN" sz="1400" dirty="0">
                <a:solidFill>
                  <a:srgbClr val="000000"/>
                </a:solidFill>
                <a:latin typeface="Menlo" panose="020B0609030804020204" pitchFamily="49" charset="0"/>
              </a:rPr>
              <a:t> = (</a:t>
            </a:r>
            <a:r>
              <a:rPr lang="en-IN" sz="1400" dirty="0">
                <a:solidFill>
                  <a:srgbClr val="001080"/>
                </a:solidFill>
                <a:latin typeface="Menlo" panose="020B0609030804020204" pitchFamily="49" charset="0"/>
              </a:rPr>
              <a:t>a</a:t>
            </a:r>
            <a:r>
              <a:rPr lang="en-IN" sz="1400" dirty="0">
                <a:solidFill>
                  <a:srgbClr val="000000"/>
                </a:solidFill>
                <a:latin typeface="Menlo" panose="020B0609030804020204" pitchFamily="49" charset="0"/>
              </a:rPr>
              <a:t>, </a:t>
            </a:r>
            <a:r>
              <a:rPr lang="en-IN" sz="1400" dirty="0">
                <a:solidFill>
                  <a:srgbClr val="001080"/>
                </a:solidFill>
                <a:latin typeface="Menlo" panose="020B0609030804020204" pitchFamily="49" charset="0"/>
              </a:rPr>
              <a:t>b</a:t>
            </a:r>
            <a:r>
              <a:rPr lang="en-IN" sz="1400" dirty="0">
                <a:solidFill>
                  <a:srgbClr val="000000"/>
                </a:solidFill>
                <a:latin typeface="Menlo" panose="020B0609030804020204" pitchFamily="49" charset="0"/>
              </a:rPr>
              <a:t>) </a:t>
            </a:r>
            <a:r>
              <a:rPr lang="en-IN" sz="1400" dirty="0">
                <a:solidFill>
                  <a:srgbClr val="0000FF"/>
                </a:solidFill>
                <a:latin typeface="Menlo" panose="020B0609030804020204" pitchFamily="49" charset="0"/>
              </a:rPr>
              <a:t>=&gt;</a:t>
            </a:r>
            <a:r>
              <a:rPr lang="en-IN" sz="1400" dirty="0">
                <a:solidFill>
                  <a:srgbClr val="000000"/>
                </a:solidFill>
                <a:latin typeface="Menlo" panose="020B0609030804020204" pitchFamily="49" charset="0"/>
              </a:rPr>
              <a:t> </a:t>
            </a:r>
            <a:r>
              <a:rPr lang="en-IN" sz="1400" dirty="0">
                <a:solidFill>
                  <a:srgbClr val="001080"/>
                </a:solidFill>
                <a:latin typeface="Menlo" panose="020B0609030804020204" pitchFamily="49" charset="0"/>
              </a:rPr>
              <a:t>a</a:t>
            </a:r>
            <a:r>
              <a:rPr lang="en-IN" sz="1400" dirty="0">
                <a:solidFill>
                  <a:srgbClr val="000000"/>
                </a:solidFill>
                <a:latin typeface="Menlo" panose="020B0609030804020204" pitchFamily="49" charset="0"/>
              </a:rPr>
              <a:t> / </a:t>
            </a:r>
            <a:r>
              <a:rPr lang="en-IN" sz="1400" dirty="0">
                <a:solidFill>
                  <a:srgbClr val="001080"/>
                </a:solidFill>
                <a:latin typeface="Menlo" panose="020B0609030804020204" pitchFamily="49" charset="0"/>
              </a:rPr>
              <a:t>b</a:t>
            </a:r>
            <a:r>
              <a:rPr lang="en-IN" sz="1400" dirty="0">
                <a:solidFill>
                  <a:srgbClr val="000000"/>
                </a:solidFill>
                <a:latin typeface="Menlo" panose="020B0609030804020204" pitchFamily="49" charset="0"/>
              </a:rPr>
              <a:t>;</a:t>
            </a:r>
          </a:p>
          <a:p>
            <a:br>
              <a:rPr lang="en-IN" sz="1400" dirty="0">
                <a:solidFill>
                  <a:srgbClr val="000000"/>
                </a:solidFill>
                <a:latin typeface="Menlo" panose="020B0609030804020204" pitchFamily="49" charset="0"/>
              </a:rPr>
            </a:br>
            <a:r>
              <a:rPr lang="en-IN" sz="1400" dirty="0" err="1">
                <a:solidFill>
                  <a:srgbClr val="267F99"/>
                </a:solidFill>
                <a:latin typeface="Menlo" panose="020B0609030804020204" pitchFamily="49" charset="0"/>
              </a:rPr>
              <a:t>module</a:t>
            </a:r>
            <a:r>
              <a:rPr lang="en-IN" sz="1400" dirty="0" err="1">
                <a:solidFill>
                  <a:srgbClr val="000000"/>
                </a:solidFill>
                <a:latin typeface="Menlo" panose="020B0609030804020204" pitchFamily="49" charset="0"/>
              </a:rPr>
              <a:t>.</a:t>
            </a:r>
            <a:r>
              <a:rPr lang="en-IN" sz="1400" dirty="0" err="1">
                <a:solidFill>
                  <a:srgbClr val="267F99"/>
                </a:solidFill>
                <a:latin typeface="Menlo" panose="020B0609030804020204" pitchFamily="49" charset="0"/>
              </a:rPr>
              <a:t>exports</a:t>
            </a:r>
            <a:r>
              <a:rPr lang="en-IN" sz="1400" dirty="0">
                <a:solidFill>
                  <a:srgbClr val="000000"/>
                </a:solidFill>
                <a:latin typeface="Menlo" panose="020B0609030804020204" pitchFamily="49" charset="0"/>
              </a:rPr>
              <a:t> = { </a:t>
            </a:r>
            <a:r>
              <a:rPr lang="en-IN" sz="1400" dirty="0">
                <a:solidFill>
                  <a:srgbClr val="795E26"/>
                </a:solidFill>
                <a:latin typeface="Menlo" panose="020B0609030804020204" pitchFamily="49" charset="0"/>
              </a:rPr>
              <a:t>add</a:t>
            </a:r>
            <a:r>
              <a:rPr lang="en-IN" sz="1400" dirty="0">
                <a:solidFill>
                  <a:srgbClr val="000000"/>
                </a:solidFill>
                <a:latin typeface="Menlo" panose="020B0609030804020204" pitchFamily="49" charset="0"/>
              </a:rPr>
              <a:t>, </a:t>
            </a:r>
            <a:r>
              <a:rPr lang="en-IN" sz="1400" dirty="0" err="1">
                <a:solidFill>
                  <a:srgbClr val="795E26"/>
                </a:solidFill>
                <a:latin typeface="Menlo" panose="020B0609030804020204" pitchFamily="49" charset="0"/>
              </a:rPr>
              <a:t>mul</a:t>
            </a:r>
            <a:r>
              <a:rPr lang="en-IN" sz="1400" dirty="0">
                <a:solidFill>
                  <a:srgbClr val="000000"/>
                </a:solidFill>
                <a:latin typeface="Menlo" panose="020B0609030804020204" pitchFamily="49" charset="0"/>
              </a:rPr>
              <a:t>, </a:t>
            </a:r>
            <a:r>
              <a:rPr lang="en-IN" sz="1400" dirty="0">
                <a:solidFill>
                  <a:srgbClr val="795E26"/>
                </a:solidFill>
                <a:latin typeface="Menlo" panose="020B0609030804020204" pitchFamily="49" charset="0"/>
              </a:rPr>
              <a:t>sub</a:t>
            </a:r>
            <a:r>
              <a:rPr lang="en-IN" sz="1400" dirty="0">
                <a:solidFill>
                  <a:srgbClr val="000000"/>
                </a:solidFill>
                <a:latin typeface="Menlo" panose="020B0609030804020204" pitchFamily="49" charset="0"/>
              </a:rPr>
              <a:t>, </a:t>
            </a:r>
            <a:r>
              <a:rPr lang="en-IN" sz="1400" dirty="0">
                <a:solidFill>
                  <a:srgbClr val="795E26"/>
                </a:solidFill>
                <a:latin typeface="Menlo" panose="020B0609030804020204" pitchFamily="49" charset="0"/>
              </a:rPr>
              <a:t>div</a:t>
            </a:r>
            <a:r>
              <a:rPr lang="en-IN" sz="1400" dirty="0">
                <a:solidFill>
                  <a:srgbClr val="000000"/>
                </a:solidFill>
                <a:latin typeface="Menlo" panose="020B0609030804020204" pitchFamily="49" charset="0"/>
              </a:rPr>
              <a:t> };</a:t>
            </a:r>
            <a:endParaRPr lang="en-IN" sz="1400"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1732270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coverage</a:t>
            </a:r>
          </a:p>
        </p:txBody>
      </p:sp>
      <p:sp>
        <p:nvSpPr>
          <p:cNvPr id="3" name="Text Placeholder 2"/>
          <p:cNvSpPr>
            <a:spLocks noGrp="1"/>
          </p:cNvSpPr>
          <p:nvPr>
            <p:ph type="body" sz="quarter" idx="10"/>
          </p:nvPr>
        </p:nvSpPr>
        <p:spPr/>
        <p:txBody>
          <a:bodyPr>
            <a:normAutofit fontScale="85000" lnSpcReduction="20000"/>
          </a:bodyPr>
          <a:lstStyle/>
          <a:p>
            <a:r>
              <a:rPr lang="en-US" sz="2200" dirty="0">
                <a:latin typeface="Times New Roman" panose="02020603050405020304" pitchFamily="18" charset="0"/>
                <a:cs typeface="Times New Roman" panose="02020603050405020304" pitchFamily="18" charset="0"/>
              </a:rPr>
              <a:t>It's almost impossible to imagine all the paths our code can take and so arises the need for a tool that helps to uncover these blind spots.</a:t>
            </a:r>
          </a:p>
          <a:p>
            <a:r>
              <a:rPr lang="en-US" sz="2200" dirty="0">
                <a:latin typeface="Times New Roman" panose="02020603050405020304" pitchFamily="18" charset="0"/>
                <a:cs typeface="Times New Roman" panose="02020603050405020304" pitchFamily="18" charset="0"/>
              </a:rPr>
              <a:t>That tool is code coverage, and it's a powerful utensil in our toolbox. Jest has built-in code coverage, you can activate it in two ways:</a:t>
            </a:r>
          </a:p>
          <a:p>
            <a:pPr lvl="1"/>
            <a:r>
              <a:rPr lang="en-US" sz="1800" dirty="0">
                <a:latin typeface="Times New Roman" panose="02020603050405020304" pitchFamily="18" charset="0"/>
                <a:cs typeface="Times New Roman" panose="02020603050405020304" pitchFamily="18" charset="0"/>
              </a:rPr>
              <a:t>via the command line by passing the flag --coverage</a:t>
            </a:r>
            <a:br>
              <a:rPr lang="en-US" sz="1800" dirty="0">
                <a:latin typeface="Times New Roman" panose="02020603050405020304" pitchFamily="18" charset="0"/>
                <a:cs typeface="Times New Roman" panose="02020603050405020304" pitchFamily="18" charset="0"/>
              </a:rPr>
            </a:br>
            <a:r>
              <a:rPr lang="en-IN" sz="1800" dirty="0" err="1"/>
              <a:t>npm</a:t>
            </a:r>
            <a:r>
              <a:rPr lang="en-IN" sz="1800" dirty="0"/>
              <a:t> test -- --coverage</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by configuring Jest in </a:t>
            </a:r>
            <a:r>
              <a:rPr lang="en-US" sz="1800" dirty="0" err="1">
                <a:latin typeface="Times New Roman" panose="02020603050405020304" pitchFamily="18" charset="0"/>
                <a:cs typeface="Times New Roman" panose="02020603050405020304" pitchFamily="18" charset="0"/>
              </a:rPr>
              <a:t>package.json</a:t>
            </a:r>
            <a:br>
              <a:rPr lang="en-US" sz="18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configure Jest in </a:t>
            </a:r>
            <a:r>
              <a:rPr lang="en-US" sz="1600" dirty="0" err="1">
                <a:latin typeface="Times New Roman" panose="02020603050405020304" pitchFamily="18" charset="0"/>
                <a:cs typeface="Times New Roman" panose="02020603050405020304" pitchFamily="18" charset="0"/>
              </a:rPr>
              <a:t>package.json</a:t>
            </a:r>
            <a:r>
              <a:rPr lang="en-US" sz="1600" dirty="0">
                <a:latin typeface="Times New Roman" panose="02020603050405020304" pitchFamily="18" charset="0"/>
                <a:cs typeface="Times New Roman" panose="02020603050405020304" pitchFamily="18" charset="0"/>
              </a:rPr>
              <a:t> like so:</a:t>
            </a:r>
            <a:br>
              <a:rPr lang="en-US" sz="1600" dirty="0">
                <a:latin typeface="Times New Roman" panose="02020603050405020304" pitchFamily="18" charset="0"/>
                <a:cs typeface="Times New Roman" panose="02020603050405020304" pitchFamily="18" charset="0"/>
              </a:rPr>
            </a:br>
            <a:r>
              <a:rPr lang="en-IN" sz="1800" dirty="0"/>
              <a:t>"jest":</a:t>
            </a:r>
            <a:r>
              <a:rPr lang="en-IN" sz="1600" dirty="0"/>
              <a:t> </a:t>
            </a:r>
            <a:r>
              <a:rPr lang="en-IN" sz="1800" dirty="0"/>
              <a:t>{</a:t>
            </a:r>
            <a:r>
              <a:rPr lang="en-IN" sz="1600" dirty="0"/>
              <a:t> </a:t>
            </a:r>
            <a:r>
              <a:rPr lang="en-IN" sz="1800" dirty="0"/>
              <a:t>"</a:t>
            </a:r>
            <a:r>
              <a:rPr lang="en-IN" sz="1800" dirty="0" err="1"/>
              <a:t>collectCoverage</a:t>
            </a:r>
            <a:r>
              <a:rPr lang="en-IN" sz="1800" dirty="0"/>
              <a:t>":</a:t>
            </a:r>
            <a:r>
              <a:rPr lang="en-IN" sz="1600" dirty="0"/>
              <a:t> </a:t>
            </a:r>
            <a:r>
              <a:rPr lang="en-IN" sz="1800" dirty="0"/>
              <a:t>true</a:t>
            </a:r>
            <a:r>
              <a:rPr lang="en-IN" sz="1600" dirty="0"/>
              <a:t> </a:t>
            </a:r>
            <a:r>
              <a:rPr lang="en-IN" sz="1800" dirty="0"/>
              <a:t>},</a:t>
            </a:r>
            <a:br>
              <a:rPr lang="en-IN" sz="1800" dirty="0"/>
            </a:br>
            <a:r>
              <a:rPr lang="en-IN" sz="1800" dirty="0"/>
              <a:t>OR</a:t>
            </a:r>
            <a:br>
              <a:rPr lang="en-IN" sz="1800" dirty="0"/>
            </a:br>
            <a:r>
              <a:rPr lang="en-IN" sz="1800" dirty="0"/>
              <a:t>You can also pass the flag to the test script:</a:t>
            </a:r>
          </a:p>
          <a:p>
            <a:pPr marL="457200" lvl="1" indent="0">
              <a:buNone/>
            </a:pPr>
            <a:r>
              <a:rPr lang="en-IN" sz="1800" dirty="0"/>
              <a:t>	"scripts": { "test": "jest --coverage" },</a:t>
            </a:r>
            <a:endParaRPr lang="en-US" sz="1800" dirty="0">
              <a:latin typeface="Times New Roman" panose="02020603050405020304" pitchFamily="18" charset="0"/>
              <a:cs typeface="Times New Roman" panose="02020603050405020304" pitchFamily="18" charset="0"/>
            </a:endParaRPr>
          </a:p>
          <a:p>
            <a:pPr lvl="1"/>
            <a:r>
              <a:rPr lang="en-IN" sz="1800" dirty="0">
                <a:latin typeface="Times New Roman" panose="02020603050405020304" pitchFamily="18" charset="0"/>
                <a:cs typeface="Times New Roman" panose="02020603050405020304" pitchFamily="18" charset="0"/>
              </a:rPr>
              <a:t>Way</a:t>
            </a:r>
            <a:r>
              <a:rPr lang="en-IN" dirty="0"/>
              <a:t> to have an HTML report for code coverage</a:t>
            </a:r>
            <a:br>
              <a:rPr lang="en-IN" dirty="0"/>
            </a:br>
            <a:r>
              <a:rPr lang="en-IN" dirty="0"/>
              <a:t>"jest": { </a:t>
            </a:r>
            <a:br>
              <a:rPr lang="en-IN" dirty="0"/>
            </a:br>
            <a:r>
              <a:rPr lang="en-IN" dirty="0"/>
              <a:t>"</a:t>
            </a:r>
            <a:r>
              <a:rPr lang="en-IN" dirty="0" err="1"/>
              <a:t>collectCoverage</a:t>
            </a:r>
            <a:r>
              <a:rPr lang="en-IN" dirty="0"/>
              <a:t>": true, </a:t>
            </a:r>
            <a:br>
              <a:rPr lang="en-IN" dirty="0"/>
            </a:br>
            <a:r>
              <a:rPr lang="en-IN" dirty="0"/>
              <a:t>"</a:t>
            </a:r>
            <a:r>
              <a:rPr lang="en-IN" dirty="0" err="1"/>
              <a:t>coverageReporters</a:t>
            </a:r>
            <a:r>
              <a:rPr lang="en-IN" dirty="0"/>
              <a:t>": ["html"] </a:t>
            </a:r>
            <a:br>
              <a:rPr lang="en-IN" dirty="0"/>
            </a:br>
            <a:r>
              <a:rPr lang="en-IN" dirty="0"/>
              <a:t>},</a:t>
            </a:r>
            <a:br>
              <a:rPr lang="en-IN" dirty="0"/>
            </a:br>
            <a:r>
              <a:rPr lang="en-IN" dirty="0"/>
              <a:t>Now every time you run </a:t>
            </a:r>
            <a:r>
              <a:rPr lang="en-IN" dirty="0" err="1"/>
              <a:t>npm</a:t>
            </a:r>
            <a:r>
              <a:rPr lang="en-IN" dirty="0"/>
              <a:t> test you can access a new folder called coverage in your project folder.</a:t>
            </a:r>
          </a:p>
          <a:p>
            <a:pPr marL="457200" lvl="1" indent="0">
              <a:buNone/>
            </a:pPr>
            <a:r>
              <a:rPr lang="en-IN" dirty="0"/>
              <a:t>	Inside this folder you'll find a bunch of files, with /coverage/</a:t>
            </a:r>
            <a:r>
              <a:rPr lang="en-IN" dirty="0" err="1"/>
              <a:t>index.html</a:t>
            </a:r>
            <a:r>
              <a:rPr lang="en-IN" dirty="0"/>
              <a:t> as a complete HTML summary of the coverage for your code:</a:t>
            </a:r>
          </a:p>
          <a:p>
            <a:pPr marL="457200" lvl="1" indent="0">
              <a:buNone/>
            </a:pPr>
            <a:br>
              <a:rPr lang="en-IN" dirty="0"/>
            </a:br>
            <a:endParaRPr lang="en-US" sz="18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3324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8" dur="250"/>
                                        <p:tgtEl>
                                          <p:spTgt spid="3">
                                            <p:txEl>
                                              <p:pRg st="2" end="2"/>
                                            </p:txEl>
                                          </p:spTgt>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25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2" dur="250"/>
                                        <p:tgtEl>
                                          <p:spTgt spid="3">
                                            <p:txEl>
                                              <p:pRg st="3" end="3"/>
                                            </p:txEl>
                                          </p:spTgt>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25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6" dur="250"/>
                                        <p:tgtEl>
                                          <p:spTgt spid="3">
                                            <p:txEl>
                                              <p:pRg st="4" end="4"/>
                                            </p:txEl>
                                          </p:spTgt>
                                        </p:tgtEl>
                                      </p:cBhvr>
                                    </p:animEffect>
                                  </p:childTnLst>
                                </p:cTn>
                              </p:par>
                              <p:par>
                                <p:cTn id="27" presetID="1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25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0" dur="250"/>
                                        <p:tgtEl>
                                          <p:spTgt spid="3">
                                            <p:txEl>
                                              <p:pRg st="5" end="5"/>
                                            </p:txEl>
                                          </p:spTgt>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25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34" dur="250"/>
                                        <p:tgtEl>
                                          <p:spTgt spid="3">
                                            <p:txEl>
                                              <p:pRg st="6" end="6"/>
                                            </p:txEl>
                                          </p:spTgt>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25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38" dur="25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Reporters</a:t>
            </a:r>
          </a:p>
        </p:txBody>
      </p:sp>
      <p:sp>
        <p:nvSpPr>
          <p:cNvPr id="3" name="Text Placeholder 2"/>
          <p:cNvSpPr>
            <a:spLocks noGrp="1"/>
          </p:cNvSpPr>
          <p:nvPr>
            <p:ph type="body" sz="quarter" idx="10"/>
          </p:nvPr>
        </p:nvSpPr>
        <p:spPr/>
        <p:txBody>
          <a:bodyPr>
            <a:normAutofit/>
          </a:bodyPr>
          <a:lstStyle/>
          <a:p>
            <a:r>
              <a:rPr lang="en-US" sz="2200" dirty="0">
                <a:latin typeface="Times New Roman" panose="02020603050405020304" pitchFamily="18" charset="0"/>
                <a:cs typeface="Times New Roman" panose="02020603050405020304" pitchFamily="18" charset="0"/>
              </a:rPr>
              <a:t>The command line reports are good but not very readable. There are libraries/modules available to generate HTML based test reports for Jest tests. It can be achieved as shown below.</a:t>
            </a:r>
          </a:p>
          <a:p>
            <a:r>
              <a:rPr lang="en-US" sz="2200" dirty="0">
                <a:latin typeface="Times New Roman" panose="02020603050405020304" pitchFamily="18" charset="0"/>
                <a:cs typeface="Times New Roman" panose="02020603050405020304" pitchFamily="18" charset="0"/>
              </a:rPr>
              <a:t>Add node package for jest-html-reporter using the below command.</a:t>
            </a:r>
          </a:p>
          <a:p>
            <a:r>
              <a:rPr lang="en-US" sz="2200" dirty="0" err="1">
                <a:latin typeface="Times New Roman" panose="02020603050405020304" pitchFamily="18" charset="0"/>
                <a:cs typeface="Times New Roman" panose="02020603050405020304" pitchFamily="18" charset="0"/>
              </a:rPr>
              <a:t>npm</a:t>
            </a:r>
            <a:r>
              <a:rPr lang="en-US" sz="2200" dirty="0">
                <a:latin typeface="Times New Roman" panose="02020603050405020304" pitchFamily="18" charset="0"/>
                <a:cs typeface="Times New Roman" panose="02020603050405020304" pitchFamily="18" charset="0"/>
              </a:rPr>
              <a:t> install --save-dev jest-html-reporter</a:t>
            </a:r>
          </a:p>
          <a:p>
            <a:endParaRPr lang="en-US" sz="22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6F6BDCE7-47B8-CB6B-1678-8F6A9F34DEEF}"/>
              </a:ext>
            </a:extLst>
          </p:cNvPr>
          <p:cNvSpPr/>
          <p:nvPr/>
        </p:nvSpPr>
        <p:spPr>
          <a:xfrm>
            <a:off x="2133600" y="3372223"/>
            <a:ext cx="4572000" cy="2862322"/>
          </a:xfrm>
          <a:prstGeom prst="rect">
            <a:avLst/>
          </a:prstGeom>
        </p:spPr>
        <p:txBody>
          <a:bodyPr>
            <a:spAutoFit/>
          </a:bodyPr>
          <a:lstStyle/>
          <a:p>
            <a:r>
              <a:rPr lang="en-IN" dirty="0">
                <a:solidFill>
                  <a:srgbClr val="0451A5"/>
                </a:solidFill>
                <a:latin typeface="Menlo" panose="020B0609030804020204" pitchFamily="49" charset="0"/>
              </a:rPr>
              <a:t>"jest"</a:t>
            </a:r>
            <a:r>
              <a:rPr lang="en-IN" dirty="0">
                <a:solidFill>
                  <a:srgbClr val="000000"/>
                </a:solidFill>
                <a:latin typeface="Menlo" panose="020B0609030804020204" pitchFamily="49" charset="0"/>
              </a:rPr>
              <a:t>: {</a:t>
            </a:r>
          </a:p>
          <a:p>
            <a:r>
              <a:rPr lang="en-IN" dirty="0">
                <a:solidFill>
                  <a:srgbClr val="0451A5"/>
                </a:solidFill>
                <a:latin typeface="Menlo" panose="020B0609030804020204" pitchFamily="49" charset="0"/>
              </a:rPr>
              <a:t>"</a:t>
            </a:r>
            <a:r>
              <a:rPr lang="en-IN" dirty="0" err="1">
                <a:solidFill>
                  <a:srgbClr val="0451A5"/>
                </a:solidFill>
                <a:latin typeface="Menlo" panose="020B0609030804020204" pitchFamily="49" charset="0"/>
              </a:rPr>
              <a:t>collectCoverage</a:t>
            </a:r>
            <a:r>
              <a:rPr lang="en-IN" dirty="0">
                <a:solidFill>
                  <a:srgbClr val="0451A5"/>
                </a:solidFill>
                <a:latin typeface="Menlo" panose="020B0609030804020204" pitchFamily="49" charset="0"/>
              </a:rPr>
              <a:t>"</a:t>
            </a:r>
            <a:r>
              <a:rPr lang="en-IN" dirty="0">
                <a:solidFill>
                  <a:srgbClr val="000000"/>
                </a:solidFill>
                <a:latin typeface="Menlo" panose="020B0609030804020204" pitchFamily="49" charset="0"/>
              </a:rPr>
              <a:t>: </a:t>
            </a:r>
            <a:r>
              <a:rPr lang="en-IN" dirty="0">
                <a:solidFill>
                  <a:srgbClr val="0000FF"/>
                </a:solidFill>
                <a:latin typeface="Menlo" panose="020B0609030804020204" pitchFamily="49" charset="0"/>
              </a:rPr>
              <a:t>true</a:t>
            </a:r>
            <a:r>
              <a:rPr lang="en-IN" dirty="0">
                <a:solidFill>
                  <a:srgbClr val="000000"/>
                </a:solidFill>
                <a:latin typeface="Menlo" panose="020B0609030804020204" pitchFamily="49" charset="0"/>
              </a:rPr>
              <a:t>,</a:t>
            </a:r>
          </a:p>
          <a:p>
            <a:r>
              <a:rPr lang="en-IN" dirty="0">
                <a:solidFill>
                  <a:srgbClr val="0451A5"/>
                </a:solidFill>
                <a:latin typeface="Menlo" panose="020B0609030804020204" pitchFamily="49" charset="0"/>
              </a:rPr>
              <a:t>"</a:t>
            </a:r>
            <a:r>
              <a:rPr lang="en-IN" dirty="0" err="1">
                <a:solidFill>
                  <a:srgbClr val="0451A5"/>
                </a:solidFill>
                <a:latin typeface="Menlo" panose="020B0609030804020204" pitchFamily="49" charset="0"/>
              </a:rPr>
              <a:t>coverageReporters</a:t>
            </a:r>
            <a:r>
              <a:rPr lang="en-IN" dirty="0">
                <a:solidFill>
                  <a:srgbClr val="0451A5"/>
                </a:solidFill>
                <a:latin typeface="Menlo" panose="020B0609030804020204" pitchFamily="49" charset="0"/>
              </a:rPr>
              <a:t>"</a:t>
            </a:r>
            <a:r>
              <a:rPr lang="en-IN" dirty="0">
                <a:solidFill>
                  <a:srgbClr val="000000"/>
                </a:solidFill>
                <a:latin typeface="Menlo" panose="020B0609030804020204" pitchFamily="49" charset="0"/>
              </a:rPr>
              <a:t>: [</a:t>
            </a:r>
          </a:p>
          <a:p>
            <a:r>
              <a:rPr lang="en-IN" dirty="0">
                <a:solidFill>
                  <a:srgbClr val="A31515"/>
                </a:solidFill>
                <a:latin typeface="Menlo" panose="020B0609030804020204" pitchFamily="49" charset="0"/>
              </a:rPr>
              <a:t>"html"</a:t>
            </a:r>
            <a:endParaRPr lang="en-IN" dirty="0">
              <a:solidFill>
                <a:srgbClr val="000000"/>
              </a:solidFill>
              <a:latin typeface="Menlo" panose="020B0609030804020204" pitchFamily="49" charset="0"/>
            </a:endParaRPr>
          </a:p>
          <a:p>
            <a:r>
              <a:rPr lang="en-IN" dirty="0">
                <a:solidFill>
                  <a:srgbClr val="000000"/>
                </a:solidFill>
                <a:latin typeface="Menlo" panose="020B0609030804020204" pitchFamily="49" charset="0"/>
              </a:rPr>
              <a:t>],</a:t>
            </a:r>
          </a:p>
          <a:p>
            <a:r>
              <a:rPr lang="en-IN" dirty="0">
                <a:solidFill>
                  <a:srgbClr val="0451A5"/>
                </a:solidFill>
                <a:latin typeface="Menlo" panose="020B0609030804020204" pitchFamily="49" charset="0"/>
              </a:rPr>
              <a:t>"reporters"</a:t>
            </a:r>
            <a:r>
              <a:rPr lang="en-IN" dirty="0">
                <a:solidFill>
                  <a:srgbClr val="000000"/>
                </a:solidFill>
                <a:latin typeface="Menlo" panose="020B0609030804020204" pitchFamily="49" charset="0"/>
              </a:rPr>
              <a:t>: [</a:t>
            </a:r>
          </a:p>
          <a:p>
            <a:r>
              <a:rPr lang="en-IN" dirty="0">
                <a:solidFill>
                  <a:srgbClr val="A31515"/>
                </a:solidFill>
                <a:latin typeface="Menlo" panose="020B0609030804020204" pitchFamily="49" charset="0"/>
              </a:rPr>
              <a:t>"default"</a:t>
            </a:r>
            <a:r>
              <a:rPr lang="en-IN" dirty="0">
                <a:solidFill>
                  <a:srgbClr val="000000"/>
                </a:solidFill>
                <a:latin typeface="Menlo" panose="020B0609030804020204" pitchFamily="49" charset="0"/>
              </a:rPr>
              <a:t>,</a:t>
            </a:r>
          </a:p>
          <a:p>
            <a:r>
              <a:rPr lang="en-IN" dirty="0">
                <a:solidFill>
                  <a:srgbClr val="A31515"/>
                </a:solidFill>
                <a:latin typeface="Menlo" panose="020B0609030804020204" pitchFamily="49" charset="0"/>
              </a:rPr>
              <a:t>"jest-html-reporters"</a:t>
            </a:r>
            <a:endParaRPr lang="en-IN" dirty="0">
              <a:solidFill>
                <a:srgbClr val="000000"/>
              </a:solidFill>
              <a:latin typeface="Menlo" panose="020B0609030804020204" pitchFamily="49" charset="0"/>
            </a:endParaRPr>
          </a:p>
          <a:p>
            <a:r>
              <a:rPr lang="en-IN" dirty="0">
                <a:solidFill>
                  <a:srgbClr val="000000"/>
                </a:solidFill>
                <a:latin typeface="Menlo" panose="020B0609030804020204" pitchFamily="49" charset="0"/>
              </a:rPr>
              <a:t>]</a:t>
            </a:r>
          </a:p>
          <a:p>
            <a:r>
              <a:rPr lang="en-IN" dirty="0">
                <a:solidFill>
                  <a:srgbClr val="000000"/>
                </a:solidFill>
                <a:latin typeface="Menlo" panose="020B0609030804020204" pitchFamily="49" charset="0"/>
              </a:rPr>
              <a:t>},</a:t>
            </a:r>
            <a:endParaRPr lang="en-IN"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3016507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Parameterized Tests</a:t>
            </a:r>
          </a:p>
        </p:txBody>
      </p:sp>
      <p:sp>
        <p:nvSpPr>
          <p:cNvPr id="3" name="Text Placeholder 2"/>
          <p:cNvSpPr>
            <a:spLocks noGrp="1"/>
          </p:cNvSpPr>
          <p:nvPr>
            <p:ph type="body" sz="quarter" idx="10"/>
          </p:nvPr>
        </p:nvSpPr>
        <p:spPr/>
        <p:txBody>
          <a:bodyPr>
            <a:normAutofit/>
          </a:bodyPr>
          <a:lstStyle/>
          <a:p>
            <a:r>
              <a:rPr lang="en-US" sz="2200" dirty="0">
                <a:latin typeface="Times New Roman" panose="02020603050405020304" pitchFamily="18" charset="0"/>
                <a:cs typeface="Times New Roman" panose="02020603050405020304" pitchFamily="18" charset="0"/>
              </a:rPr>
              <a:t>Parameterized tests allow us to run the same test multiple times using different values. This makes our tests more powerful.</a:t>
            </a:r>
          </a:p>
          <a:p>
            <a:r>
              <a:rPr lang="en-US" sz="2200" dirty="0">
                <a:latin typeface="Times New Roman" panose="02020603050405020304" pitchFamily="18" charset="0"/>
                <a:cs typeface="Times New Roman" panose="02020603050405020304" pitchFamily="18" charset="0"/>
              </a:rPr>
              <a:t>The each method receives an array of arrays with the arguments that are passed into the test function for each row. The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are format specifiers that expect integers</a:t>
            </a:r>
          </a:p>
        </p:txBody>
      </p:sp>
      <p:sp>
        <p:nvSpPr>
          <p:cNvPr id="5" name="Rectangle 4">
            <a:extLst>
              <a:ext uri="{FF2B5EF4-FFF2-40B4-BE49-F238E27FC236}">
                <a16:creationId xmlns:a16="http://schemas.microsoft.com/office/drawing/2014/main" id="{311ABF82-2C65-BCAA-1BD7-E4E4EEDEF893}"/>
              </a:ext>
            </a:extLst>
          </p:cNvPr>
          <p:cNvSpPr/>
          <p:nvPr/>
        </p:nvSpPr>
        <p:spPr>
          <a:xfrm>
            <a:off x="990600" y="3429000"/>
            <a:ext cx="7772400" cy="1477328"/>
          </a:xfrm>
          <a:prstGeom prst="rect">
            <a:avLst/>
          </a:prstGeom>
        </p:spPr>
        <p:txBody>
          <a:bodyPr wrap="square">
            <a:spAutoFit/>
          </a:bodyPr>
          <a:lstStyle/>
          <a:p>
            <a:r>
              <a:rPr lang="en-IN" dirty="0" err="1">
                <a:solidFill>
                  <a:srgbClr val="001080"/>
                </a:solidFill>
                <a:latin typeface="Menlo" panose="020B0609030804020204" pitchFamily="49" charset="0"/>
              </a:rPr>
              <a:t>test</a:t>
            </a:r>
            <a:r>
              <a:rPr lang="en-IN" dirty="0" err="1">
                <a:solidFill>
                  <a:srgbClr val="000000"/>
                </a:solidFill>
                <a:latin typeface="Menlo" panose="020B0609030804020204" pitchFamily="49" charset="0"/>
              </a:rPr>
              <a:t>.</a:t>
            </a:r>
            <a:r>
              <a:rPr lang="en-IN" dirty="0" err="1">
                <a:solidFill>
                  <a:srgbClr val="795E26"/>
                </a:solidFill>
                <a:latin typeface="Menlo" panose="020B0609030804020204" pitchFamily="49" charset="0"/>
              </a:rPr>
              <a:t>each</a:t>
            </a:r>
            <a:r>
              <a:rPr lang="en-IN" dirty="0">
                <a:solidFill>
                  <a:srgbClr val="000000"/>
                </a:solidFill>
                <a:latin typeface="Menlo" panose="020B0609030804020204" pitchFamily="49" charset="0"/>
              </a:rPr>
              <a:t>([[</a:t>
            </a:r>
            <a:r>
              <a:rPr lang="en-IN" dirty="0">
                <a:solidFill>
                  <a:srgbClr val="098658"/>
                </a:solidFill>
                <a:latin typeface="Menlo" panose="020B0609030804020204" pitchFamily="49" charset="0"/>
              </a:rPr>
              <a:t>1</a:t>
            </a:r>
            <a:r>
              <a:rPr lang="en-IN" dirty="0">
                <a:solidFill>
                  <a:srgbClr val="000000"/>
                </a:solidFill>
                <a:latin typeface="Menlo" panose="020B0609030804020204" pitchFamily="49" charset="0"/>
              </a:rPr>
              <a:t>, </a:t>
            </a:r>
            <a:r>
              <a:rPr lang="en-IN" dirty="0">
                <a:solidFill>
                  <a:srgbClr val="098658"/>
                </a:solidFill>
                <a:latin typeface="Menlo" panose="020B0609030804020204" pitchFamily="49" charset="0"/>
              </a:rPr>
              <a:t>1</a:t>
            </a:r>
            <a:r>
              <a:rPr lang="en-IN" dirty="0">
                <a:solidFill>
                  <a:srgbClr val="000000"/>
                </a:solidFill>
                <a:latin typeface="Menlo" panose="020B0609030804020204" pitchFamily="49" charset="0"/>
              </a:rPr>
              <a:t>, </a:t>
            </a:r>
            <a:r>
              <a:rPr lang="en-IN" dirty="0">
                <a:solidFill>
                  <a:srgbClr val="098658"/>
                </a:solidFill>
                <a:latin typeface="Menlo" panose="020B0609030804020204" pitchFamily="49" charset="0"/>
              </a:rPr>
              <a:t>2</a:t>
            </a:r>
            <a:r>
              <a:rPr lang="en-IN" dirty="0">
                <a:solidFill>
                  <a:srgbClr val="000000"/>
                </a:solidFill>
                <a:latin typeface="Menlo" panose="020B0609030804020204" pitchFamily="49" charset="0"/>
              </a:rPr>
              <a:t>], [-</a:t>
            </a:r>
            <a:r>
              <a:rPr lang="en-IN" dirty="0">
                <a:solidFill>
                  <a:srgbClr val="098658"/>
                </a:solidFill>
                <a:latin typeface="Menlo" panose="020B0609030804020204" pitchFamily="49" charset="0"/>
              </a:rPr>
              <a:t>1</a:t>
            </a:r>
            <a:r>
              <a:rPr lang="en-IN" dirty="0">
                <a:solidFill>
                  <a:srgbClr val="000000"/>
                </a:solidFill>
                <a:latin typeface="Menlo" panose="020B0609030804020204" pitchFamily="49" charset="0"/>
              </a:rPr>
              <a:t>, </a:t>
            </a:r>
            <a:r>
              <a:rPr lang="en-IN" dirty="0">
                <a:solidFill>
                  <a:srgbClr val="098658"/>
                </a:solidFill>
                <a:latin typeface="Menlo" panose="020B0609030804020204" pitchFamily="49" charset="0"/>
              </a:rPr>
              <a:t>2</a:t>
            </a:r>
            <a:r>
              <a:rPr lang="en-IN" dirty="0">
                <a:solidFill>
                  <a:srgbClr val="000000"/>
                </a:solidFill>
                <a:latin typeface="Menlo" panose="020B0609030804020204" pitchFamily="49" charset="0"/>
              </a:rPr>
              <a:t>, </a:t>
            </a:r>
            <a:r>
              <a:rPr lang="en-IN" dirty="0">
                <a:solidFill>
                  <a:srgbClr val="098658"/>
                </a:solidFill>
                <a:latin typeface="Menlo" panose="020B0609030804020204" pitchFamily="49" charset="0"/>
              </a:rPr>
              <a:t>1</a:t>
            </a:r>
            <a:r>
              <a:rPr lang="en-IN" dirty="0">
                <a:solidFill>
                  <a:srgbClr val="000000"/>
                </a:solidFill>
                <a:latin typeface="Menlo" panose="020B0609030804020204" pitchFamily="49" charset="0"/>
              </a:rPr>
              <a:t>], [</a:t>
            </a:r>
            <a:r>
              <a:rPr lang="en-IN" dirty="0">
                <a:solidFill>
                  <a:srgbClr val="098658"/>
                </a:solidFill>
                <a:latin typeface="Menlo" panose="020B0609030804020204" pitchFamily="49" charset="0"/>
              </a:rPr>
              <a:t>2</a:t>
            </a:r>
            <a:r>
              <a:rPr lang="en-IN" dirty="0">
                <a:solidFill>
                  <a:srgbClr val="000000"/>
                </a:solidFill>
                <a:latin typeface="Menlo" panose="020B0609030804020204" pitchFamily="49" charset="0"/>
              </a:rPr>
              <a:t>, </a:t>
            </a:r>
            <a:r>
              <a:rPr lang="en-IN" dirty="0">
                <a:solidFill>
                  <a:srgbClr val="098658"/>
                </a:solidFill>
                <a:latin typeface="Menlo" panose="020B0609030804020204" pitchFamily="49" charset="0"/>
              </a:rPr>
              <a:t>1</a:t>
            </a:r>
            <a:r>
              <a:rPr lang="en-IN" dirty="0">
                <a:solidFill>
                  <a:srgbClr val="000000"/>
                </a:solidFill>
                <a:latin typeface="Menlo" panose="020B0609030804020204" pitchFamily="49" charset="0"/>
              </a:rPr>
              <a:t>, </a:t>
            </a:r>
            <a:r>
              <a:rPr lang="en-IN" dirty="0">
                <a:solidFill>
                  <a:srgbClr val="098658"/>
                </a:solidFill>
                <a:latin typeface="Menlo" panose="020B0609030804020204" pitchFamily="49" charset="0"/>
              </a:rPr>
              <a:t>3</a:t>
            </a:r>
            <a:r>
              <a:rPr lang="en-IN" dirty="0">
                <a:solidFill>
                  <a:srgbClr val="000000"/>
                </a:solidFill>
                <a:latin typeface="Menlo" panose="020B0609030804020204" pitchFamily="49" charset="0"/>
              </a:rPr>
              <a:t>]])(</a:t>
            </a:r>
          </a:p>
          <a:p>
            <a:r>
              <a:rPr lang="en-IN" dirty="0">
                <a:solidFill>
                  <a:srgbClr val="A31515"/>
                </a:solidFill>
                <a:latin typeface="Menlo" panose="020B0609030804020204" pitchFamily="49" charset="0"/>
              </a:rPr>
              <a:t>'%</a:t>
            </a:r>
            <a:r>
              <a:rPr lang="en-IN" dirty="0" err="1">
                <a:solidFill>
                  <a:srgbClr val="A31515"/>
                </a:solidFill>
                <a:latin typeface="Menlo" panose="020B0609030804020204" pitchFamily="49" charset="0"/>
              </a:rPr>
              <a:t>i</a:t>
            </a:r>
            <a:r>
              <a:rPr lang="en-IN" dirty="0">
                <a:solidFill>
                  <a:srgbClr val="A31515"/>
                </a:solidFill>
                <a:latin typeface="Menlo" panose="020B0609030804020204" pitchFamily="49" charset="0"/>
              </a:rPr>
              <a:t> + %</a:t>
            </a:r>
            <a:r>
              <a:rPr lang="en-IN" dirty="0" err="1">
                <a:solidFill>
                  <a:srgbClr val="A31515"/>
                </a:solidFill>
                <a:latin typeface="Menlo" panose="020B0609030804020204" pitchFamily="49" charset="0"/>
              </a:rPr>
              <a:t>i</a:t>
            </a:r>
            <a:r>
              <a:rPr lang="en-IN" dirty="0">
                <a:solidFill>
                  <a:srgbClr val="A31515"/>
                </a:solidFill>
                <a:latin typeface="Menlo" panose="020B0609030804020204" pitchFamily="49" charset="0"/>
              </a:rPr>
              <a:t> equals %</a:t>
            </a:r>
            <a:r>
              <a:rPr lang="en-IN" dirty="0" err="1">
                <a:solidFill>
                  <a:srgbClr val="A31515"/>
                </a:solidFill>
                <a:latin typeface="Menlo" panose="020B0609030804020204" pitchFamily="49" charset="0"/>
              </a:rPr>
              <a:t>i</a:t>
            </a:r>
            <a:r>
              <a:rPr lang="en-IN" dirty="0">
                <a:solidFill>
                  <a:srgbClr val="A31515"/>
                </a:solidFill>
                <a:latin typeface="Menlo" panose="020B0609030804020204" pitchFamily="49" charset="0"/>
              </a:rPr>
              <a:t>'</a:t>
            </a:r>
            <a:r>
              <a:rPr lang="en-IN" dirty="0">
                <a:solidFill>
                  <a:srgbClr val="000000"/>
                </a:solidFill>
                <a:latin typeface="Menlo" panose="020B0609030804020204" pitchFamily="49" charset="0"/>
              </a:rPr>
              <a:t>, (</a:t>
            </a:r>
            <a:r>
              <a:rPr lang="en-IN" dirty="0">
                <a:solidFill>
                  <a:srgbClr val="001080"/>
                </a:solidFill>
                <a:latin typeface="Menlo" panose="020B0609030804020204" pitchFamily="49" charset="0"/>
              </a:rPr>
              <a:t>a</a:t>
            </a:r>
            <a:r>
              <a:rPr lang="en-IN" dirty="0">
                <a:solidFill>
                  <a:srgbClr val="000000"/>
                </a:solidFill>
                <a:latin typeface="Menlo" panose="020B0609030804020204" pitchFamily="49" charset="0"/>
              </a:rPr>
              <a:t>, </a:t>
            </a:r>
            <a:r>
              <a:rPr lang="en-IN" dirty="0">
                <a:solidFill>
                  <a:srgbClr val="001080"/>
                </a:solidFill>
                <a:latin typeface="Menlo" panose="020B0609030804020204" pitchFamily="49" charset="0"/>
              </a:rPr>
              <a:t>b</a:t>
            </a:r>
            <a:r>
              <a:rPr lang="en-IN" dirty="0">
                <a:solidFill>
                  <a:srgbClr val="000000"/>
                </a:solidFill>
                <a:latin typeface="Menlo" panose="020B0609030804020204" pitchFamily="49" charset="0"/>
              </a:rPr>
              <a:t>, </a:t>
            </a:r>
            <a:r>
              <a:rPr lang="en-IN" dirty="0">
                <a:solidFill>
                  <a:srgbClr val="001080"/>
                </a:solidFill>
                <a:latin typeface="Menlo" panose="020B0609030804020204" pitchFamily="49" charset="0"/>
              </a:rPr>
              <a:t>expected</a:t>
            </a:r>
            <a:r>
              <a:rPr lang="en-IN" dirty="0">
                <a:solidFill>
                  <a:srgbClr val="000000"/>
                </a:solidFill>
                <a:latin typeface="Menlo" panose="020B0609030804020204" pitchFamily="49" charset="0"/>
              </a:rPr>
              <a:t>) </a:t>
            </a:r>
            <a:r>
              <a:rPr lang="en-IN" dirty="0">
                <a:solidFill>
                  <a:srgbClr val="0000FF"/>
                </a:solidFill>
                <a:latin typeface="Menlo" panose="020B0609030804020204" pitchFamily="49" charset="0"/>
              </a:rPr>
              <a:t>=&gt;</a:t>
            </a:r>
            <a:r>
              <a:rPr lang="en-IN" dirty="0">
                <a:solidFill>
                  <a:srgbClr val="000000"/>
                </a:solidFill>
                <a:latin typeface="Menlo" panose="020B0609030804020204" pitchFamily="49" charset="0"/>
              </a:rPr>
              <a:t> {</a:t>
            </a:r>
          </a:p>
          <a:p>
            <a:r>
              <a:rPr lang="en-IN" dirty="0">
                <a:solidFill>
                  <a:srgbClr val="795E26"/>
                </a:solidFill>
                <a:latin typeface="Menlo" panose="020B0609030804020204" pitchFamily="49" charset="0"/>
              </a:rPr>
              <a:t>expect</a:t>
            </a:r>
            <a:r>
              <a:rPr lang="en-IN" dirty="0">
                <a:solidFill>
                  <a:srgbClr val="000000"/>
                </a:solidFill>
                <a:latin typeface="Menlo" panose="020B0609030804020204" pitchFamily="49" charset="0"/>
              </a:rPr>
              <a:t>(</a:t>
            </a:r>
            <a:r>
              <a:rPr lang="en-IN" dirty="0">
                <a:solidFill>
                  <a:srgbClr val="795E26"/>
                </a:solidFill>
                <a:latin typeface="Menlo" panose="020B0609030804020204" pitchFamily="49" charset="0"/>
              </a:rPr>
              <a:t>add</a:t>
            </a:r>
            <a:r>
              <a:rPr lang="en-IN" dirty="0">
                <a:solidFill>
                  <a:srgbClr val="000000"/>
                </a:solidFill>
                <a:latin typeface="Menlo" panose="020B0609030804020204" pitchFamily="49" charset="0"/>
              </a:rPr>
              <a:t>(</a:t>
            </a:r>
            <a:r>
              <a:rPr lang="en-IN" dirty="0">
                <a:solidFill>
                  <a:srgbClr val="001080"/>
                </a:solidFill>
                <a:latin typeface="Menlo" panose="020B0609030804020204" pitchFamily="49" charset="0"/>
              </a:rPr>
              <a:t>a</a:t>
            </a:r>
            <a:r>
              <a:rPr lang="en-IN" dirty="0">
                <a:solidFill>
                  <a:srgbClr val="000000"/>
                </a:solidFill>
                <a:latin typeface="Menlo" panose="020B0609030804020204" pitchFamily="49" charset="0"/>
              </a:rPr>
              <a:t>, </a:t>
            </a:r>
            <a:r>
              <a:rPr lang="en-IN" dirty="0">
                <a:solidFill>
                  <a:srgbClr val="001080"/>
                </a:solidFill>
                <a:latin typeface="Menlo" panose="020B0609030804020204" pitchFamily="49" charset="0"/>
              </a:rPr>
              <a:t>b</a:t>
            </a:r>
            <a:r>
              <a:rPr lang="en-IN" dirty="0">
                <a:solidFill>
                  <a:srgbClr val="000000"/>
                </a:solidFill>
                <a:latin typeface="Menlo" panose="020B0609030804020204" pitchFamily="49" charset="0"/>
              </a:rPr>
              <a:t>)).</a:t>
            </a:r>
            <a:r>
              <a:rPr lang="en-IN" dirty="0" err="1">
                <a:solidFill>
                  <a:srgbClr val="795E26"/>
                </a:solidFill>
                <a:latin typeface="Menlo" panose="020B0609030804020204" pitchFamily="49" charset="0"/>
              </a:rPr>
              <a:t>toBe</a:t>
            </a:r>
            <a:r>
              <a:rPr lang="en-IN" dirty="0">
                <a:solidFill>
                  <a:srgbClr val="000000"/>
                </a:solidFill>
                <a:latin typeface="Menlo" panose="020B0609030804020204" pitchFamily="49" charset="0"/>
              </a:rPr>
              <a:t>(</a:t>
            </a:r>
            <a:r>
              <a:rPr lang="en-IN" dirty="0">
                <a:solidFill>
                  <a:srgbClr val="001080"/>
                </a:solidFill>
                <a:latin typeface="Menlo" panose="020B0609030804020204" pitchFamily="49" charset="0"/>
              </a:rPr>
              <a:t>expected</a:t>
            </a:r>
            <a:r>
              <a:rPr lang="en-IN" dirty="0">
                <a:solidFill>
                  <a:srgbClr val="000000"/>
                </a:solidFill>
                <a:latin typeface="Menlo" panose="020B0609030804020204" pitchFamily="49" charset="0"/>
              </a:rPr>
              <a:t>);</a:t>
            </a:r>
          </a:p>
          <a:p>
            <a:r>
              <a:rPr lang="en-IN" dirty="0">
                <a:solidFill>
                  <a:srgbClr val="000000"/>
                </a:solidFill>
                <a:latin typeface="Menlo" panose="020B0609030804020204" pitchFamily="49" charset="0"/>
              </a:rPr>
              <a:t>},</a:t>
            </a:r>
          </a:p>
          <a:p>
            <a:r>
              <a:rPr lang="en-IN" dirty="0">
                <a:solidFill>
                  <a:srgbClr val="000000"/>
                </a:solidFill>
                <a:latin typeface="Menlo" panose="020B0609030804020204" pitchFamily="49" charset="0"/>
              </a:rPr>
              <a:t>);</a:t>
            </a:r>
            <a:endParaRPr lang="en-IN"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2496124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66C32-F765-B044-ACFD-417B54D2B38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DCE1DB2E-48AB-174E-BC88-788CA139082A}"/>
              </a:ext>
            </a:extLst>
          </p:cNvPr>
          <p:cNvSpPr>
            <a:spLocks noGrp="1"/>
          </p:cNvSpPr>
          <p:nvPr>
            <p:ph type="body" sz="quarter" idx="10"/>
          </p:nvPr>
        </p:nvSpPr>
        <p:spPr/>
        <p:txBody>
          <a:bodyPr/>
          <a:lstStyle/>
          <a:p>
            <a:r>
              <a:rPr lang="en-US" dirty="0">
                <a:hlinkClick r:id="rId2"/>
              </a:rPr>
              <a:t>https://jestjs.io/docs/getting-started</a:t>
            </a:r>
          </a:p>
          <a:p>
            <a:r>
              <a:rPr lang="en-US" dirty="0">
                <a:hlinkClick r:id="rId2"/>
              </a:rPr>
              <a:t>https://www.softwaretestinghelp.com/jest-testing-tutorial/</a:t>
            </a:r>
            <a:endParaRPr lang="en-US" dirty="0"/>
          </a:p>
          <a:p>
            <a:r>
              <a:rPr lang="en-US" dirty="0">
                <a:hlinkClick r:id="rId3"/>
              </a:rPr>
              <a:t>https://www.testim.io/blog/jest-testing-a-helpful-introductory-tutorial/</a:t>
            </a:r>
            <a:endParaRPr lang="en-US" dirty="0"/>
          </a:p>
          <a:p>
            <a:r>
              <a:rPr lang="en-US" dirty="0">
                <a:hlinkClick r:id="rId4"/>
              </a:rPr>
              <a:t>https://www.valentinog.com/blog/jest/</a:t>
            </a:r>
            <a:endParaRPr lang="en-US" dirty="0"/>
          </a:p>
          <a:p>
            <a:r>
              <a:rPr lang="en-US" dirty="0">
                <a:hlinkClick r:id="rId5"/>
              </a:rPr>
              <a:t>https://www.browserstack.com/guide/unit-testing-for-nodejs-using-jest</a:t>
            </a:r>
            <a:endParaRPr lang="en-US" dirty="0"/>
          </a:p>
          <a:p>
            <a:endParaRPr lang="en-US" dirty="0"/>
          </a:p>
        </p:txBody>
      </p:sp>
    </p:spTree>
    <p:extLst>
      <p:ext uri="{BB962C8B-B14F-4D97-AF65-F5344CB8AC3E}">
        <p14:creationId xmlns:p14="http://schemas.microsoft.com/office/powerpoint/2010/main" val="40758900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529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0" y="5105400"/>
            <a:ext cx="5334000" cy="1371600"/>
          </a:xfrm>
        </p:spPr>
        <p:txBody>
          <a:bodyPr/>
          <a:lstStyle/>
          <a:p>
            <a:r>
              <a:rPr lang="en-US" dirty="0"/>
              <a:t>	7738460004</a:t>
            </a:r>
            <a:br>
              <a:rPr lang="en-US" dirty="0"/>
            </a:br>
            <a:r>
              <a:rPr lang="en-US" dirty="0"/>
              <a:t>	shalini06mittal@gmail.com</a:t>
            </a:r>
            <a:endParaRPr lang="en-IN" dirty="0"/>
          </a:p>
        </p:txBody>
      </p:sp>
      <p:pic>
        <p:nvPicPr>
          <p:cNvPr id="1026" name="Picture 2" descr="mage result for phone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5257800"/>
            <a:ext cx="478692" cy="533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276600" y="2514600"/>
            <a:ext cx="2677015" cy="707886"/>
          </a:xfrm>
          <a:prstGeom prst="rect">
            <a:avLst/>
          </a:prstGeom>
        </p:spPr>
        <p:txBody>
          <a:bodyPr wrap="none">
            <a:spAutoFit/>
          </a:bodyPr>
          <a:lstStyle/>
          <a:p>
            <a:r>
              <a:rPr lang="en-US" sz="4000" b="1"/>
              <a:t>Thank you !</a:t>
            </a:r>
          </a:p>
        </p:txBody>
      </p:sp>
      <p:pic>
        <p:nvPicPr>
          <p:cNvPr id="1028" name="Picture 4" descr="mage result for email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0752" y="5842254"/>
            <a:ext cx="481740" cy="481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42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Software Testing</a:t>
            </a:r>
          </a:p>
        </p:txBody>
      </p:sp>
      <p:sp>
        <p:nvSpPr>
          <p:cNvPr id="6" name="Text Box 13"/>
          <p:cNvSpPr txBox="1">
            <a:spLocks noChangeArrowheads="1"/>
          </p:cNvSpPr>
          <p:nvPr/>
        </p:nvSpPr>
        <p:spPr bwMode="auto">
          <a:xfrm>
            <a:off x="304800" y="1196752"/>
            <a:ext cx="8077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dirty="0"/>
              <a:t>Software testing refers to investigating and analyzing a software system in a controlled execution environment before releasing it for use by the intended end-users, to:</a:t>
            </a:r>
          </a:p>
        </p:txBody>
      </p:sp>
      <p:sp>
        <p:nvSpPr>
          <p:cNvPr id="7" name="Text Box 52"/>
          <p:cNvSpPr txBox="1">
            <a:spLocks noChangeArrowheads="1"/>
          </p:cNvSpPr>
          <p:nvPr/>
        </p:nvSpPr>
        <p:spPr bwMode="auto">
          <a:xfrm>
            <a:off x="304800" y="2139727"/>
            <a:ext cx="8458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defRPr>
            </a:lvl1pPr>
            <a:lvl2pPr marL="268288" indent="-268288"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eaLnBrk="1" hangingPunct="1">
              <a:spcBef>
                <a:spcPct val="50000"/>
              </a:spcBef>
              <a:buFont typeface="Wingdings" charset="2"/>
              <a:buChar char="§"/>
            </a:pPr>
            <a:r>
              <a:rPr lang="en-US" altLang="en-US" dirty="0"/>
              <a:t>Verify it – Ensure that the system’s functionality is being implemented correctly. </a:t>
            </a:r>
          </a:p>
          <a:p>
            <a:pPr lvl="1" eaLnBrk="1" hangingPunct="1">
              <a:spcBef>
                <a:spcPct val="50000"/>
              </a:spcBef>
              <a:buFont typeface="Wingdings" charset="2"/>
              <a:buChar char="§"/>
            </a:pPr>
            <a:r>
              <a:rPr lang="en-US" altLang="en-US" dirty="0"/>
              <a:t>Validate it – Ensure that the system’s functionality meets the end-user’s needs.</a:t>
            </a:r>
          </a:p>
          <a:p>
            <a:pPr lvl="1" eaLnBrk="1" hangingPunct="1">
              <a:spcBef>
                <a:spcPct val="50000"/>
              </a:spcBef>
              <a:buFont typeface="Wingdings" charset="2"/>
              <a:buChar char="§"/>
            </a:pPr>
            <a:r>
              <a:rPr lang="en-US" altLang="en-US" dirty="0"/>
              <a:t>Detect errors in it – Ensure that existing and potential errors are identified. </a:t>
            </a:r>
          </a:p>
        </p:txBody>
      </p:sp>
      <p:sp>
        <p:nvSpPr>
          <p:cNvPr id="8" name="Text Box 52"/>
          <p:cNvSpPr txBox="1">
            <a:spLocks noChangeArrowheads="1"/>
          </p:cNvSpPr>
          <p:nvPr/>
        </p:nvSpPr>
        <p:spPr bwMode="auto">
          <a:xfrm>
            <a:off x="323528" y="3427462"/>
            <a:ext cx="8458200" cy="3000375"/>
          </a:xfrm>
          <a:prstGeom prst="rect">
            <a:avLst/>
          </a:prstGeom>
          <a:noFill/>
          <a:ln>
            <a:noFill/>
          </a:ln>
        </p:spPr>
        <p:txBody>
          <a:bodyPr>
            <a:spAutoFit/>
          </a:bodyPr>
          <a:lstStyle>
            <a:lvl1pPr marL="268288" indent="-2682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marL="0" indent="0" eaLnBrk="1" hangingPunct="1">
              <a:spcBef>
                <a:spcPct val="50000"/>
              </a:spcBef>
              <a:defRPr/>
            </a:pPr>
            <a:r>
              <a:rPr lang="en-US" dirty="0"/>
              <a:t>Software testing aims to test the following main aspects of the software system being tested: </a:t>
            </a:r>
          </a:p>
          <a:p>
            <a:pPr eaLnBrk="1" hangingPunct="1">
              <a:spcBef>
                <a:spcPct val="50000"/>
              </a:spcBef>
              <a:buFont typeface="Wingdings" pitchFamily="2" charset="2"/>
              <a:buChar char="§"/>
              <a:defRPr/>
            </a:pPr>
            <a:r>
              <a:rPr lang="en-US" dirty="0"/>
              <a:t>Business, functional, technical, regulatory, and cultural, accessibility, and all environment-specific requirements</a:t>
            </a:r>
          </a:p>
          <a:p>
            <a:pPr eaLnBrk="1" hangingPunct="1">
              <a:spcBef>
                <a:spcPct val="50000"/>
              </a:spcBef>
              <a:buFont typeface="Wingdings" pitchFamily="2" charset="2"/>
              <a:buChar char="§"/>
              <a:defRPr/>
            </a:pPr>
            <a:r>
              <a:rPr lang="en-US" dirty="0"/>
              <a:t>Non-functional requirements</a:t>
            </a:r>
          </a:p>
          <a:p>
            <a:pPr eaLnBrk="1" hangingPunct="1">
              <a:spcBef>
                <a:spcPct val="50000"/>
              </a:spcBef>
              <a:buFont typeface="Wingdings" pitchFamily="2" charset="2"/>
              <a:buChar char="§"/>
              <a:defRPr/>
            </a:pPr>
            <a:r>
              <a:rPr lang="en-US" dirty="0"/>
              <a:t>Standards, restrictions, and best practices required by the client</a:t>
            </a:r>
          </a:p>
          <a:p>
            <a:pPr eaLnBrk="1" hangingPunct="1">
              <a:spcBef>
                <a:spcPct val="50000"/>
              </a:spcBef>
              <a:buFont typeface="Wingdings" pitchFamily="2" charset="2"/>
              <a:buChar char="§"/>
              <a:defRPr/>
            </a:pPr>
            <a:r>
              <a:rPr lang="en-US" dirty="0"/>
              <a:t>Hardware, operating system, and execution environment configuration</a:t>
            </a:r>
          </a:p>
          <a:p>
            <a:pPr eaLnBrk="1" hangingPunct="1">
              <a:spcBef>
                <a:spcPct val="50000"/>
              </a:spcBef>
              <a:buFont typeface="Wingdings" pitchFamily="2" charset="2"/>
              <a:buChar char="§"/>
              <a:defRPr/>
            </a:pPr>
            <a:r>
              <a:rPr lang="en-US" dirty="0"/>
              <a:t>Documentation and manuals</a:t>
            </a:r>
          </a:p>
        </p:txBody>
      </p:sp>
    </p:spTree>
    <p:extLst>
      <p:ext uri="{BB962C8B-B14F-4D97-AF65-F5344CB8AC3E}">
        <p14:creationId xmlns:p14="http://schemas.microsoft.com/office/powerpoint/2010/main" val="2103090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Need For Software Testing</a:t>
            </a:r>
          </a:p>
        </p:txBody>
      </p:sp>
      <p:sp>
        <p:nvSpPr>
          <p:cNvPr id="10" name="Text Box 52"/>
          <p:cNvSpPr txBox="1">
            <a:spLocks noChangeArrowheads="1"/>
          </p:cNvSpPr>
          <p:nvPr/>
        </p:nvSpPr>
        <p:spPr bwMode="auto">
          <a:xfrm>
            <a:off x="228600" y="1452563"/>
            <a:ext cx="8458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a:t>Errors in software systems lead to defects, as shown in the following figure: </a:t>
            </a:r>
          </a:p>
        </p:txBody>
      </p:sp>
      <p:pic>
        <p:nvPicPr>
          <p:cNvPr id="11"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482850"/>
            <a:ext cx="8001000"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7375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Limitations Of Software Testing</a:t>
            </a:r>
          </a:p>
        </p:txBody>
      </p:sp>
      <p:sp>
        <p:nvSpPr>
          <p:cNvPr id="10" name="Text Box 52"/>
          <p:cNvSpPr txBox="1">
            <a:spLocks noChangeArrowheads="1"/>
          </p:cNvSpPr>
          <p:nvPr/>
        </p:nvSpPr>
        <p:spPr bwMode="auto">
          <a:xfrm>
            <a:off x="304800" y="1439863"/>
            <a:ext cx="8458200" cy="2032000"/>
          </a:xfrm>
          <a:prstGeom prst="rect">
            <a:avLst/>
          </a:prstGeom>
          <a:noFill/>
          <a:ln>
            <a:noFill/>
          </a:ln>
        </p:spPr>
        <p:txBody>
          <a:bodyPr>
            <a:spAutoFit/>
          </a:bodyPr>
          <a:lstStyle>
            <a:lvl1pPr marL="268288" indent="-2682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marL="0" indent="0" eaLnBrk="1" hangingPunct="1">
              <a:spcBef>
                <a:spcPct val="50000"/>
              </a:spcBef>
              <a:defRPr/>
            </a:pPr>
            <a:r>
              <a:rPr lang="en-US" dirty="0"/>
              <a:t>Software testing has various limitations:</a:t>
            </a:r>
          </a:p>
          <a:p>
            <a:pPr eaLnBrk="1" hangingPunct="1">
              <a:spcBef>
                <a:spcPct val="50000"/>
              </a:spcBef>
              <a:buFont typeface="Wingdings" pitchFamily="2" charset="2"/>
              <a:buChar char="§"/>
              <a:defRPr/>
            </a:pPr>
            <a:r>
              <a:rPr lang="en-US" dirty="0"/>
              <a:t>It cannot guarantee the absence of errors.</a:t>
            </a:r>
          </a:p>
          <a:p>
            <a:pPr eaLnBrk="1" hangingPunct="1">
              <a:spcBef>
                <a:spcPct val="50000"/>
              </a:spcBef>
              <a:buFont typeface="Wingdings" pitchFamily="2" charset="2"/>
              <a:buChar char="§"/>
              <a:defRPr/>
            </a:pPr>
            <a:r>
              <a:rPr lang="en-US" dirty="0"/>
              <a:t>It does not ensure that it will work under all conditions.</a:t>
            </a:r>
          </a:p>
          <a:p>
            <a:pPr eaLnBrk="1" hangingPunct="1">
              <a:spcBef>
                <a:spcPct val="50000"/>
              </a:spcBef>
              <a:buFont typeface="Wingdings" pitchFamily="2" charset="2"/>
              <a:buChar char="§"/>
              <a:defRPr/>
            </a:pPr>
            <a:r>
              <a:rPr lang="en-US" dirty="0"/>
              <a:t>It does not refer to checking the correctness of code.</a:t>
            </a:r>
          </a:p>
          <a:p>
            <a:pPr eaLnBrk="1" hangingPunct="1">
              <a:spcBef>
                <a:spcPct val="50000"/>
              </a:spcBef>
              <a:buFont typeface="Wingdings" pitchFamily="2" charset="2"/>
              <a:buChar char="§"/>
              <a:defRPr/>
            </a:pPr>
            <a:r>
              <a:rPr lang="en-US" dirty="0"/>
              <a:t>It cannot ensure an error-free system.</a:t>
            </a:r>
          </a:p>
        </p:txBody>
      </p:sp>
    </p:spTree>
    <p:extLst>
      <p:ext uri="{BB962C8B-B14F-4D97-AF65-F5344CB8AC3E}">
        <p14:creationId xmlns:p14="http://schemas.microsoft.com/office/powerpoint/2010/main" val="212186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 calcmode="lin" valueType="num">
                                      <p:cBhvr additive="base">
                                        <p:cTn id="7" dur="500"/>
                                        <p:tgtEl>
                                          <p:spTgt spid="10">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10">
                                            <p:txEl>
                                              <p:pRg st="1" end="1"/>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 calcmode="lin" valueType="num">
                                      <p:cBhvr additive="base">
                                        <p:cTn id="13" dur="500"/>
                                        <p:tgtEl>
                                          <p:spTgt spid="10">
                                            <p:txEl>
                                              <p:pRg st="2" end="2"/>
                                            </p:txEl>
                                          </p:spTgt>
                                        </p:tgtEl>
                                        <p:attrNameLst>
                                          <p:attrName>ppt_y</p:attrName>
                                        </p:attrNameLst>
                                      </p:cBhvr>
                                      <p:tavLst>
                                        <p:tav tm="0">
                                          <p:val>
                                            <p:strVal val="#ppt_y+#ppt_h*1.125000"/>
                                          </p:val>
                                        </p:tav>
                                        <p:tav tm="100000">
                                          <p:val>
                                            <p:strVal val="#ppt_y"/>
                                          </p:val>
                                        </p:tav>
                                      </p:tavLst>
                                    </p:anim>
                                    <p:animEffect transition="in" filter="wipe(up)">
                                      <p:cBhvr>
                                        <p:cTn id="14" dur="500"/>
                                        <p:tgtEl>
                                          <p:spTgt spid="10">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 calcmode="lin" valueType="num">
                                      <p:cBhvr additive="base">
                                        <p:cTn id="19" dur="500"/>
                                        <p:tgtEl>
                                          <p:spTgt spid="10">
                                            <p:txEl>
                                              <p:pRg st="3" end="3"/>
                                            </p:txEl>
                                          </p:spTgt>
                                        </p:tgtEl>
                                        <p:attrNameLst>
                                          <p:attrName>ppt_y</p:attrName>
                                        </p:attrNameLst>
                                      </p:cBhvr>
                                      <p:tavLst>
                                        <p:tav tm="0">
                                          <p:val>
                                            <p:strVal val="#ppt_y+#ppt_h*1.125000"/>
                                          </p:val>
                                        </p:tav>
                                        <p:tav tm="100000">
                                          <p:val>
                                            <p:strVal val="#ppt_y"/>
                                          </p:val>
                                        </p:tav>
                                      </p:tavLst>
                                    </p:anim>
                                    <p:animEffect transition="in" filter="wipe(up)">
                                      <p:cBhvr>
                                        <p:cTn id="20" dur="500"/>
                                        <p:tgtEl>
                                          <p:spTgt spid="10">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10">
                                            <p:txEl>
                                              <p:pRg st="4" end="4"/>
                                            </p:txEl>
                                          </p:spTgt>
                                        </p:tgtEl>
                                        <p:attrNameLst>
                                          <p:attrName>style.visibility</p:attrName>
                                        </p:attrNameLst>
                                      </p:cBhvr>
                                      <p:to>
                                        <p:strVal val="visible"/>
                                      </p:to>
                                    </p:set>
                                    <p:anim calcmode="lin" valueType="num">
                                      <p:cBhvr additive="base">
                                        <p:cTn id="25" dur="500"/>
                                        <p:tgtEl>
                                          <p:spTgt spid="10">
                                            <p:txEl>
                                              <p:pRg st="4" end="4"/>
                                            </p:txEl>
                                          </p:spTgt>
                                        </p:tgtEl>
                                        <p:attrNameLst>
                                          <p:attrName>ppt_y</p:attrName>
                                        </p:attrNameLst>
                                      </p:cBhvr>
                                      <p:tavLst>
                                        <p:tav tm="0">
                                          <p:val>
                                            <p:strVal val="#ppt_y+#ppt_h*1.125000"/>
                                          </p:val>
                                        </p:tav>
                                        <p:tav tm="100000">
                                          <p:val>
                                            <p:strVal val="#ppt_y"/>
                                          </p:val>
                                        </p:tav>
                                      </p:tavLst>
                                    </p:anim>
                                    <p:animEffect transition="in" filter="wipe(up)">
                                      <p:cBhvr>
                                        <p:cTn id="26"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Software Testing Lifecycle</a:t>
            </a:r>
          </a:p>
        </p:txBody>
      </p:sp>
      <p:sp>
        <p:nvSpPr>
          <p:cNvPr id="10" name="Text Box 13"/>
          <p:cNvSpPr txBox="1">
            <a:spLocks noChangeArrowheads="1"/>
          </p:cNvSpPr>
          <p:nvPr/>
        </p:nvSpPr>
        <p:spPr bwMode="auto">
          <a:xfrm>
            <a:off x="304800" y="1411288"/>
            <a:ext cx="8610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dirty="0"/>
              <a:t>The software testing lifecycle consists of 5 phases, as shown in the following figure:</a:t>
            </a:r>
          </a:p>
        </p:txBody>
      </p:sp>
      <p:graphicFrame>
        <p:nvGraphicFramePr>
          <p:cNvPr id="11" name="Diagram 10"/>
          <p:cNvGraphicFramePr/>
          <p:nvPr/>
        </p:nvGraphicFramePr>
        <p:xfrm>
          <a:off x="1295400" y="1981200"/>
          <a:ext cx="6800528" cy="41120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AutoShape 13"/>
          <p:cNvSpPr>
            <a:spLocks noChangeArrowheads="1"/>
          </p:cNvSpPr>
          <p:nvPr/>
        </p:nvSpPr>
        <p:spPr bwMode="auto">
          <a:xfrm>
            <a:off x="6477000" y="3980656"/>
            <a:ext cx="1752600" cy="396875"/>
          </a:xfrm>
          <a:prstGeom prst="roundRect">
            <a:avLst>
              <a:gd name="adj" fmla="val 16667"/>
            </a:avLst>
          </a:prstGeom>
          <a:gradFill rotWithShape="0">
            <a:gsLst>
              <a:gs pos="0">
                <a:srgbClr val="990700"/>
              </a:gs>
              <a:gs pos="50000">
                <a:srgbClr val="890C00"/>
              </a:gs>
              <a:gs pos="100000">
                <a:srgbClr val="990700"/>
              </a:gs>
            </a:gsLst>
            <a:lin ang="5400000" scaled="1"/>
          </a:gradFill>
          <a:ln w="12700">
            <a:solidFill>
              <a:srgbClr val="890C00"/>
            </a:solidFill>
            <a:round/>
            <a:headEnd/>
            <a:tailEnd/>
          </a:ln>
          <a:effectLst>
            <a:outerShdw blurRad="63500" dist="29783" dir="3885598" algn="ctr" rotWithShape="0">
              <a:srgbClr val="490600">
                <a:alpha val="74998"/>
              </a:srgbClr>
            </a:outerShdw>
          </a:effec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1000"/>
              </a:spcAft>
            </a:pPr>
            <a:r>
              <a:rPr lang="en-US" altLang="en-US" sz="1200" b="1">
                <a:solidFill>
                  <a:srgbClr val="FFFFFF"/>
                </a:solidFill>
              </a:rPr>
              <a:t> Regression Testing</a:t>
            </a:r>
            <a:endParaRPr lang="en-US" altLang="en-US" sz="1200"/>
          </a:p>
        </p:txBody>
      </p:sp>
      <p:sp>
        <p:nvSpPr>
          <p:cNvPr id="13" name="AutoShape 12"/>
          <p:cNvSpPr>
            <a:spLocks/>
          </p:cNvSpPr>
          <p:nvPr/>
        </p:nvSpPr>
        <p:spPr bwMode="auto">
          <a:xfrm>
            <a:off x="5835650" y="2380456"/>
            <a:ext cx="119063" cy="3352800"/>
          </a:xfrm>
          <a:prstGeom prst="rightBracket">
            <a:avLst>
              <a:gd name="adj" fmla="val 214849"/>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cxnSp>
        <p:nvCxnSpPr>
          <p:cNvPr id="14" name="AutoShape 14"/>
          <p:cNvCxnSpPr>
            <a:cxnSpLocks noChangeShapeType="1"/>
          </p:cNvCxnSpPr>
          <p:nvPr/>
        </p:nvCxnSpPr>
        <p:spPr bwMode="auto">
          <a:xfrm>
            <a:off x="5954713" y="4209256"/>
            <a:ext cx="446087"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20704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Unit Testing</a:t>
            </a:r>
          </a:p>
        </p:txBody>
      </p:sp>
      <p:sp>
        <p:nvSpPr>
          <p:cNvPr id="10" name="Text Box 13"/>
          <p:cNvSpPr txBox="1">
            <a:spLocks noChangeArrowheads="1"/>
          </p:cNvSpPr>
          <p:nvPr/>
        </p:nvSpPr>
        <p:spPr bwMode="auto">
          <a:xfrm>
            <a:off x="457200" y="4064000"/>
            <a:ext cx="82296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dirty="0"/>
              <a:t>Unit testing allows you to emulate abnormal or unexpected events in a unit, analyze their impact on the reliability and functioning of the unit, and make appropriate changes early in the SDLC.</a:t>
            </a:r>
          </a:p>
        </p:txBody>
      </p:sp>
      <p:sp>
        <p:nvSpPr>
          <p:cNvPr id="11" name="Text Box 52"/>
          <p:cNvSpPr txBox="1">
            <a:spLocks noChangeArrowheads="1"/>
          </p:cNvSpPr>
          <p:nvPr/>
        </p:nvSpPr>
        <p:spPr bwMode="auto">
          <a:xfrm>
            <a:off x="342900" y="1371600"/>
            <a:ext cx="8458200" cy="1338828"/>
          </a:xfrm>
          <a:prstGeom prst="rect">
            <a:avLst/>
          </a:prstGeom>
          <a:noFill/>
          <a:ln>
            <a:noFill/>
          </a:ln>
        </p:spPr>
        <p:txBody>
          <a:bodyPr>
            <a:spAutoFit/>
          </a:bodyPr>
          <a:lstStyle>
            <a:lvl1pPr marL="268288" indent="-2682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buFont typeface="Wingdings" pitchFamily="2" charset="2"/>
              <a:buChar char="§"/>
              <a:defRPr/>
            </a:pPr>
            <a:r>
              <a:rPr lang="en-US" dirty="0"/>
              <a:t>Refers to testing small, individual units of source code that comprise the Application Unit Test (AUT).</a:t>
            </a:r>
          </a:p>
          <a:p>
            <a:pPr eaLnBrk="1" hangingPunct="1">
              <a:spcBef>
                <a:spcPct val="50000"/>
              </a:spcBef>
              <a:buFont typeface="Wingdings" pitchFamily="2" charset="2"/>
              <a:buChar char="§"/>
              <a:defRPr/>
            </a:pPr>
            <a:r>
              <a:rPr lang="en-US" dirty="0"/>
              <a:t>Ensures that individual parts of an AUT are working as expected, before they are integrated into the complete  AUT.  </a:t>
            </a:r>
          </a:p>
        </p:txBody>
      </p:sp>
    </p:spTree>
    <p:extLst>
      <p:ext uri="{BB962C8B-B14F-4D97-AF65-F5344CB8AC3E}">
        <p14:creationId xmlns:p14="http://schemas.microsoft.com/office/powerpoint/2010/main" val="1975396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up)">
                                      <p:cBhvr>
                                        <p:cTn id="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CT_Core_Java_O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1A300ECBFD16143AC8B3E6881EC19E4" ma:contentTypeVersion="6" ma:contentTypeDescription="Create a new document." ma:contentTypeScope="" ma:versionID="3a3d1758f0533e4a63e0706672344207">
  <xsd:schema xmlns:xsd="http://www.w3.org/2001/XMLSchema" xmlns:xs="http://www.w3.org/2001/XMLSchema" xmlns:p="http://schemas.microsoft.com/office/2006/metadata/properties" xmlns:ns2="5b0b727f-9d55-4674-90df-9368557459d7" xmlns:ns3="3f0a5add-00cc-4c5e-8a54-6b524d8608b8" targetNamespace="http://schemas.microsoft.com/office/2006/metadata/properties" ma:root="true" ma:fieldsID="0b9e00dfdebadb8b416f9476785e5085" ns2:_="" ns3:_="">
    <xsd:import namespace="5b0b727f-9d55-4674-90df-9368557459d7"/>
    <xsd:import namespace="3f0a5add-00cc-4c5e-8a54-6b524d8608b8"/>
    <xsd:element name="properties">
      <xsd:complexType>
        <xsd:sequence>
          <xsd:element name="documentManagement">
            <xsd:complexType>
              <xsd:all>
                <xsd:element ref="ns2:Document_x0020_Summary" minOccurs="0"/>
                <xsd:element ref="ns2:Version_x0020_No_x002e_" minOccurs="0"/>
                <xsd:element ref="ns3:Rel_x0020_Date" minOccurs="0"/>
                <xsd:element ref="ns2:Version_x0020_N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b727f-9d55-4674-90df-9368557459d7" elementFormDefault="qualified">
    <xsd:import namespace="http://schemas.microsoft.com/office/2006/documentManagement/types"/>
    <xsd:import namespace="http://schemas.microsoft.com/office/infopath/2007/PartnerControls"/>
    <xsd:element name="Document_x0020_Summary" ma:index="8" nillable="true" ma:displayName="Document Summary" ma:internalName="Document_x0020_Summary">
      <xsd:simpleType>
        <xsd:restriction base="dms:Note">
          <xsd:maxLength value="255"/>
        </xsd:restriction>
      </xsd:simpleType>
    </xsd:element>
    <xsd:element name="Version_x0020_No_x002e_" ma:index="9" nillable="true" ma:displayName="Version No." ma:internalName="Version_x0020_No_x002e_">
      <xsd:simpleType>
        <xsd:restriction base="dms:Text">
          <xsd:maxLength value="255"/>
        </xsd:restriction>
      </xsd:simpleType>
    </xsd:element>
    <xsd:element name="Version_x0020_No" ma:index="13" nillable="true" ma:displayName="Version No" ma:internalName="Version_x0020_No">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0a5add-00cc-4c5e-8a54-6b524d8608b8" elementFormDefault="qualified">
    <xsd:import namespace="http://schemas.microsoft.com/office/2006/documentManagement/types"/>
    <xsd:import namespace="http://schemas.microsoft.com/office/infopath/2007/PartnerControls"/>
    <xsd:element name="Rel_x0020_Date" ma:index="11" nillable="true" ma:displayName="Rel Date" ma:format="DateOnly" ma:internalName="Rel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Version_x0020_No_x002e_ xmlns="5b0b727f-9d55-4674-90df-9368557459d7">1.0</Version_x0020_No_x002e_>
    <Document_x0020_Summary xmlns="5b0b727f-9d55-4674-90df-9368557459d7">The blank ppt template is used for preparing presentations  aligned with CitiusTech powerpoint guidelines. </Document_x0020_Summary>
    <Rel_x0020_Date xmlns="3f0a5add-00cc-4c5e-8a54-6b524d8608b8">2012-11-11T18:30:00+00:00</Rel_x0020_Date>
    <Version_x0020_No xmlns="5b0b727f-9d55-4674-90df-9368557459d7">1.0</Version_x0020_No>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0271C12-EDC3-4E9F-917F-B5906E905F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b727f-9d55-4674-90df-9368557459d7"/>
    <ds:schemaRef ds:uri="3f0a5add-00cc-4c5e-8a54-6b524d8608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006A50-4E7D-423B-9555-E21005059E29}">
  <ds:schemaRefs>
    <ds:schemaRef ds:uri="http://schemas.microsoft.com/office/2006/documentManagement/types"/>
    <ds:schemaRef ds:uri="http://schemas.openxmlformats.org/package/2006/metadata/core-properties"/>
    <ds:schemaRef ds:uri="http://schemas.microsoft.com/office/2006/metadata/properties"/>
    <ds:schemaRef ds:uri="http://purl.org/dc/elements/1.1/"/>
    <ds:schemaRef ds:uri="http://purl.org/dc/terms/"/>
    <ds:schemaRef ds:uri="5b0b727f-9d55-4674-90df-9368557459d7"/>
    <ds:schemaRef ds:uri="http://schemas.microsoft.com/office/infopath/2007/PartnerControls"/>
    <ds:schemaRef ds:uri="http://purl.org/dc/dcmitype/"/>
    <ds:schemaRef ds:uri="3f0a5add-00cc-4c5e-8a54-6b524d8608b8"/>
    <ds:schemaRef ds:uri="http://www.w3.org/XML/1998/namespace"/>
  </ds:schemaRefs>
</ds:datastoreItem>
</file>

<file path=customXml/itemProps3.xml><?xml version="1.0" encoding="utf-8"?>
<ds:datastoreItem xmlns:ds="http://schemas.openxmlformats.org/officeDocument/2006/customXml" ds:itemID="{2215CF3E-B7B2-4757-A9A7-BF8CDE2155B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CT_Core_Java_OOP</Template>
  <TotalTime>12203</TotalTime>
  <Words>4699</Words>
  <Application>Microsoft Macintosh PowerPoint</Application>
  <PresentationFormat>On-screen Show (4:3)</PresentationFormat>
  <Paragraphs>444</Paragraphs>
  <Slides>46</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Courier New</vt:lpstr>
      <vt:lpstr>Menlo</vt:lpstr>
      <vt:lpstr>Times New Roman</vt:lpstr>
      <vt:lpstr>Wingdings</vt:lpstr>
      <vt:lpstr>CT_Core_Java_OOP</vt:lpstr>
      <vt:lpstr>JEST</vt:lpstr>
      <vt:lpstr>Agenda</vt:lpstr>
      <vt:lpstr>Software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Unit Testing</vt:lpstr>
      <vt:lpstr>PowerPoint Presentation</vt:lpstr>
      <vt:lpstr>Jest?</vt:lpstr>
      <vt:lpstr>Advantages</vt:lpstr>
      <vt:lpstr>Jest installation</vt:lpstr>
      <vt:lpstr>Run 1st test case</vt:lpstr>
      <vt:lpstr>Jest basics</vt:lpstr>
      <vt:lpstr>Using matchers</vt:lpstr>
      <vt:lpstr>Basic Matchers</vt:lpstr>
      <vt:lpstr>Setup and tear down</vt:lpstr>
      <vt:lpstr>One time set up</vt:lpstr>
      <vt:lpstr>Scoping</vt:lpstr>
      <vt:lpstr>Skip tests</vt:lpstr>
      <vt:lpstr>Code coverage</vt:lpstr>
      <vt:lpstr>HTML Reporters</vt:lpstr>
      <vt:lpstr>Parameterized Tests</vt:lpstr>
      <vt:lpstr>PowerPoint Presentation</vt:lpstr>
      <vt:lpstr>Any Question ?</vt:lpstr>
      <vt:lpstr> 7738460004  shalini06mittal@gmail.com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Jignesh Parmar</dc:creator>
  <cp:lastModifiedBy>Microsoft Office User</cp:lastModifiedBy>
  <cp:revision>506</cp:revision>
  <dcterms:created xsi:type="dcterms:W3CDTF">2014-09-30T12:24:12Z</dcterms:created>
  <dcterms:modified xsi:type="dcterms:W3CDTF">2022-06-21T05:55:09Z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0x010100A1A300ECBFD16143AC8B3E6881EC19E4</vt:lpwstr>
  </property>
</Properties>
</file>