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71" r:id="rId5"/>
    <p:sldId id="352" r:id="rId6"/>
    <p:sldId id="442" r:id="rId7"/>
    <p:sldId id="465" r:id="rId8"/>
    <p:sldId id="454" r:id="rId9"/>
    <p:sldId id="463" r:id="rId10"/>
    <p:sldId id="464" r:id="rId11"/>
    <p:sldId id="466" r:id="rId12"/>
    <p:sldId id="471" r:id="rId13"/>
    <p:sldId id="467" r:id="rId14"/>
    <p:sldId id="468" r:id="rId15"/>
    <p:sldId id="469" r:id="rId16"/>
    <p:sldId id="470" r:id="rId17"/>
    <p:sldId id="473" r:id="rId18"/>
    <p:sldId id="472" r:id="rId19"/>
    <p:sldId id="416" r:id="rId20"/>
    <p:sldId id="322" r:id="rId21"/>
    <p:sldId id="323" r:id="rId22"/>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2"/>
            <p14:sldId id="442"/>
            <p14:sldId id="465"/>
            <p14:sldId id="454"/>
            <p14:sldId id="463"/>
            <p14:sldId id="464"/>
            <p14:sldId id="466"/>
            <p14:sldId id="471"/>
            <p14:sldId id="467"/>
            <p14:sldId id="468"/>
            <p14:sldId id="469"/>
            <p14:sldId id="470"/>
            <p14:sldId id="473"/>
            <p14:sldId id="472"/>
            <p14:sldId id="416"/>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5" autoAdjust="0"/>
    <p:restoredTop sz="88897" autoAdjust="0"/>
  </p:normalViewPr>
  <p:slideViewPr>
    <p:cSldViewPr>
      <p:cViewPr varScale="1">
        <p:scale>
          <a:sx n="100" d="100"/>
          <a:sy n="100" d="100"/>
        </p:scale>
        <p:origin x="1704" y="16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BD735-4FC8-4FEF-B181-73D4ED2E54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2031A64-032D-4ABB-805E-AD7B803BFDD7}">
      <dgm:prSet phldrT="[Text]"/>
      <dgm:spPr/>
      <dgm:t>
        <a:bodyPr/>
        <a:lstStyle/>
        <a:p>
          <a:r>
            <a:rPr lang="en-US" dirty="0"/>
            <a:t>Different ways to mock</a:t>
          </a:r>
        </a:p>
      </dgm:t>
    </dgm:pt>
    <dgm:pt modelId="{863C181C-0BB2-4B0F-911B-F626474B7401}" type="parTrans" cxnId="{33FB62AC-D62F-44A4-8BD4-EB1F608817BB}">
      <dgm:prSet/>
      <dgm:spPr/>
      <dgm:t>
        <a:bodyPr/>
        <a:lstStyle/>
        <a:p>
          <a:endParaRPr lang="en-US"/>
        </a:p>
      </dgm:t>
    </dgm:pt>
    <dgm:pt modelId="{890A09D2-D310-4CB7-AA30-59FB257A040B}" type="sibTrans" cxnId="{33FB62AC-D62F-44A4-8BD4-EB1F608817BB}">
      <dgm:prSet/>
      <dgm:spPr/>
      <dgm:t>
        <a:bodyPr/>
        <a:lstStyle/>
        <a:p>
          <a:endParaRPr lang="en-US"/>
        </a:p>
      </dgm:t>
    </dgm:pt>
    <dgm:pt modelId="{34C16708-654B-2F40-B0BA-8B2E5CF07E47}">
      <dgm:prSet phldrT="[Text]"/>
      <dgm:spPr/>
      <dgm:t>
        <a:bodyPr/>
        <a:lstStyle/>
        <a:p>
          <a:r>
            <a:rPr lang="en-US" dirty="0" err="1"/>
            <a:t>JSDom</a:t>
          </a:r>
          <a:endParaRPr lang="en-US" dirty="0"/>
        </a:p>
      </dgm:t>
    </dgm:pt>
    <dgm:pt modelId="{AB531944-0893-9949-9C48-D1028D8E0E87}" type="parTrans" cxnId="{1D4705A1-39AD-3C45-A1B3-52DCE1BB899D}">
      <dgm:prSet/>
      <dgm:spPr/>
      <dgm:t>
        <a:bodyPr/>
        <a:lstStyle/>
        <a:p>
          <a:endParaRPr lang="en-US"/>
        </a:p>
      </dgm:t>
    </dgm:pt>
    <dgm:pt modelId="{96204A7B-C332-B64C-828D-29D35BA77156}" type="sibTrans" cxnId="{1D4705A1-39AD-3C45-A1B3-52DCE1BB899D}">
      <dgm:prSet/>
      <dgm:spPr/>
      <dgm:t>
        <a:bodyPr/>
        <a:lstStyle/>
        <a:p>
          <a:endParaRPr lang="en-US"/>
        </a:p>
      </dgm:t>
    </dgm:pt>
    <dgm:pt modelId="{19D9B558-DA37-7641-87F8-60EFEBB5BBAB}">
      <dgm:prSet phldrT="[Text]"/>
      <dgm:spPr/>
      <dgm:t>
        <a:bodyPr/>
        <a:lstStyle/>
        <a:p>
          <a:r>
            <a:rPr lang="en-US" dirty="0"/>
            <a:t>Need of mocking</a:t>
          </a:r>
        </a:p>
      </dgm:t>
    </dgm:pt>
    <dgm:pt modelId="{C239297B-7FD7-E348-B7A3-3C3D9AE1DDCA}" type="parTrans" cxnId="{E192BFB0-E520-DF44-9ABC-255077595BAE}">
      <dgm:prSet/>
      <dgm:spPr/>
      <dgm:t>
        <a:bodyPr/>
        <a:lstStyle/>
        <a:p>
          <a:endParaRPr lang="en-US"/>
        </a:p>
      </dgm:t>
    </dgm:pt>
    <dgm:pt modelId="{F4D82035-996F-5C43-885F-0BF39715C2E5}" type="sibTrans" cxnId="{E192BFB0-E520-DF44-9ABC-255077595BAE}">
      <dgm:prSet/>
      <dgm:spPr/>
      <dgm:t>
        <a:bodyPr/>
        <a:lstStyle/>
        <a:p>
          <a:endParaRPr lang="en-US"/>
        </a:p>
      </dgm:t>
    </dgm:pt>
    <dgm:pt modelId="{E0911B65-9703-C54A-8918-0D8BDDBFF1BB}">
      <dgm:prSet phldrT="[Text]"/>
      <dgm:spPr/>
      <dgm:t>
        <a:bodyPr/>
        <a:lstStyle/>
        <a:p>
          <a:r>
            <a:rPr lang="en-US" dirty="0"/>
            <a:t>Mock dependency injection	</a:t>
          </a:r>
        </a:p>
      </dgm:t>
    </dgm:pt>
    <dgm:pt modelId="{42CBBC5D-F837-D241-8613-0C692CD99DFB}" type="parTrans" cxnId="{ABE36701-CA13-4349-A739-526806545EA3}">
      <dgm:prSet/>
      <dgm:spPr/>
      <dgm:t>
        <a:bodyPr/>
        <a:lstStyle/>
        <a:p>
          <a:endParaRPr lang="en-GB"/>
        </a:p>
      </dgm:t>
    </dgm:pt>
    <dgm:pt modelId="{92BA95E7-4550-0F43-A01D-2D2E0A12A643}" type="sibTrans" cxnId="{ABE36701-CA13-4349-A739-526806545EA3}">
      <dgm:prSet/>
      <dgm:spPr/>
      <dgm:t>
        <a:bodyPr/>
        <a:lstStyle/>
        <a:p>
          <a:endParaRPr lang="en-GB"/>
        </a:p>
      </dgm:t>
    </dgm:pt>
    <dgm:pt modelId="{AF5C2826-A242-2D41-935E-16228ECE08CA}">
      <dgm:prSet phldrT="[Text]"/>
      <dgm:spPr/>
      <dgm:t>
        <a:bodyPr/>
        <a:lstStyle/>
        <a:p>
          <a:r>
            <a:rPr lang="en-US" dirty="0"/>
            <a:t>What is mocking</a:t>
          </a:r>
        </a:p>
      </dgm:t>
    </dgm:pt>
    <dgm:pt modelId="{9625D4CE-BD26-024F-84F1-78CFB628A587}" type="parTrans" cxnId="{05FFEC56-70BE-E445-AD55-965AC8A79FE1}">
      <dgm:prSet/>
      <dgm:spPr/>
    </dgm:pt>
    <dgm:pt modelId="{7500627F-C6F0-7641-BC7C-C75D2982F668}" type="sibTrans" cxnId="{05FFEC56-70BE-E445-AD55-965AC8A79FE1}">
      <dgm:prSet/>
      <dgm:spPr/>
    </dgm:pt>
    <dgm:pt modelId="{3DC1F149-1D98-4623-BFBE-DC68C8E7C18D}" type="pres">
      <dgm:prSet presAssocID="{199BD735-4FC8-4FEF-B181-73D4ED2E5451}" presName="linear" presStyleCnt="0">
        <dgm:presLayoutVars>
          <dgm:dir/>
          <dgm:animLvl val="lvl"/>
          <dgm:resizeHandles val="exact"/>
        </dgm:presLayoutVars>
      </dgm:prSet>
      <dgm:spPr/>
    </dgm:pt>
    <dgm:pt modelId="{61A30F58-B1EF-8A40-BE6D-7B549EB15E2F}" type="pres">
      <dgm:prSet presAssocID="{AF5C2826-A242-2D41-935E-16228ECE08CA}" presName="parentLin" presStyleCnt="0"/>
      <dgm:spPr/>
    </dgm:pt>
    <dgm:pt modelId="{0447E84F-0A64-1748-99D7-9BDABBD34123}" type="pres">
      <dgm:prSet presAssocID="{AF5C2826-A242-2D41-935E-16228ECE08CA}" presName="parentLeftMargin" presStyleLbl="node1" presStyleIdx="0" presStyleCnt="5"/>
      <dgm:spPr/>
    </dgm:pt>
    <dgm:pt modelId="{985BD850-9EE7-F349-831E-B4E6C6646D2B}" type="pres">
      <dgm:prSet presAssocID="{AF5C2826-A242-2D41-935E-16228ECE08CA}" presName="parentText" presStyleLbl="node1" presStyleIdx="0" presStyleCnt="5">
        <dgm:presLayoutVars>
          <dgm:chMax val="0"/>
          <dgm:bulletEnabled val="1"/>
        </dgm:presLayoutVars>
      </dgm:prSet>
      <dgm:spPr/>
    </dgm:pt>
    <dgm:pt modelId="{4E7041D7-0559-B84F-AEAD-A875127AD404}" type="pres">
      <dgm:prSet presAssocID="{AF5C2826-A242-2D41-935E-16228ECE08CA}" presName="negativeSpace" presStyleCnt="0"/>
      <dgm:spPr/>
    </dgm:pt>
    <dgm:pt modelId="{757097E5-3AF7-8A49-8C15-ABDB92E13EB8}" type="pres">
      <dgm:prSet presAssocID="{AF5C2826-A242-2D41-935E-16228ECE08CA}" presName="childText" presStyleLbl="conFgAcc1" presStyleIdx="0" presStyleCnt="5">
        <dgm:presLayoutVars>
          <dgm:bulletEnabled val="1"/>
        </dgm:presLayoutVars>
      </dgm:prSet>
      <dgm:spPr/>
    </dgm:pt>
    <dgm:pt modelId="{813CEBCF-6E7E-E84A-B0BE-D78581FF6B94}" type="pres">
      <dgm:prSet presAssocID="{7500627F-C6F0-7641-BC7C-C75D2982F668}" presName="spaceBetweenRectangles" presStyleCnt="0"/>
      <dgm:spPr/>
    </dgm:pt>
    <dgm:pt modelId="{AF7031B2-09BC-8643-925E-5472F07C5850}" type="pres">
      <dgm:prSet presAssocID="{19D9B558-DA37-7641-87F8-60EFEBB5BBAB}" presName="parentLin" presStyleCnt="0"/>
      <dgm:spPr/>
    </dgm:pt>
    <dgm:pt modelId="{52F861D7-9284-224D-A018-A4A3AFE04FED}" type="pres">
      <dgm:prSet presAssocID="{19D9B558-DA37-7641-87F8-60EFEBB5BBAB}" presName="parentLeftMargin" presStyleLbl="node1" presStyleIdx="0" presStyleCnt="5"/>
      <dgm:spPr/>
    </dgm:pt>
    <dgm:pt modelId="{CCE6DBD2-A761-1C4B-BAFA-31B84E71D3B6}" type="pres">
      <dgm:prSet presAssocID="{19D9B558-DA37-7641-87F8-60EFEBB5BBAB}" presName="parentText" presStyleLbl="node1" presStyleIdx="1" presStyleCnt="5">
        <dgm:presLayoutVars>
          <dgm:chMax val="0"/>
          <dgm:bulletEnabled val="1"/>
        </dgm:presLayoutVars>
      </dgm:prSet>
      <dgm:spPr/>
    </dgm:pt>
    <dgm:pt modelId="{55D9585A-BD11-0E41-ACCB-132B51834591}" type="pres">
      <dgm:prSet presAssocID="{19D9B558-DA37-7641-87F8-60EFEBB5BBAB}" presName="negativeSpace" presStyleCnt="0"/>
      <dgm:spPr/>
    </dgm:pt>
    <dgm:pt modelId="{39706C61-B1F4-764C-942A-CA683E4ED705}" type="pres">
      <dgm:prSet presAssocID="{19D9B558-DA37-7641-87F8-60EFEBB5BBAB}" presName="childText" presStyleLbl="conFgAcc1" presStyleIdx="1" presStyleCnt="5">
        <dgm:presLayoutVars>
          <dgm:bulletEnabled val="1"/>
        </dgm:presLayoutVars>
      </dgm:prSet>
      <dgm:spPr/>
    </dgm:pt>
    <dgm:pt modelId="{576A06D7-BB97-F346-8101-CBB04F586450}" type="pres">
      <dgm:prSet presAssocID="{F4D82035-996F-5C43-885F-0BF39715C2E5}" presName="spaceBetweenRectangles" presStyleCnt="0"/>
      <dgm:spPr/>
    </dgm:pt>
    <dgm:pt modelId="{8EDDF4C5-3010-C54C-8E90-4A064020929D}" type="pres">
      <dgm:prSet presAssocID="{E0911B65-9703-C54A-8918-0D8BDDBFF1BB}" presName="parentLin" presStyleCnt="0"/>
      <dgm:spPr/>
    </dgm:pt>
    <dgm:pt modelId="{64773310-99ED-5147-934E-DBB652339E87}" type="pres">
      <dgm:prSet presAssocID="{E0911B65-9703-C54A-8918-0D8BDDBFF1BB}" presName="parentLeftMargin" presStyleLbl="node1" presStyleIdx="1" presStyleCnt="5"/>
      <dgm:spPr/>
    </dgm:pt>
    <dgm:pt modelId="{709F3106-7007-7D44-B6E2-3AB807F340F4}" type="pres">
      <dgm:prSet presAssocID="{E0911B65-9703-C54A-8918-0D8BDDBFF1BB}" presName="parentText" presStyleLbl="node1" presStyleIdx="2" presStyleCnt="5">
        <dgm:presLayoutVars>
          <dgm:chMax val="0"/>
          <dgm:bulletEnabled val="1"/>
        </dgm:presLayoutVars>
      </dgm:prSet>
      <dgm:spPr/>
    </dgm:pt>
    <dgm:pt modelId="{975961D9-3E8F-D345-A0E9-4A66AA793E83}" type="pres">
      <dgm:prSet presAssocID="{E0911B65-9703-C54A-8918-0D8BDDBFF1BB}" presName="negativeSpace" presStyleCnt="0"/>
      <dgm:spPr/>
    </dgm:pt>
    <dgm:pt modelId="{3FF57726-0437-004C-8C3D-DA0F62A6487A}" type="pres">
      <dgm:prSet presAssocID="{E0911B65-9703-C54A-8918-0D8BDDBFF1BB}" presName="childText" presStyleLbl="conFgAcc1" presStyleIdx="2" presStyleCnt="5">
        <dgm:presLayoutVars>
          <dgm:bulletEnabled val="1"/>
        </dgm:presLayoutVars>
      </dgm:prSet>
      <dgm:spPr/>
    </dgm:pt>
    <dgm:pt modelId="{72D250BA-9DB1-5B4F-BA15-91B4E2424DDC}" type="pres">
      <dgm:prSet presAssocID="{92BA95E7-4550-0F43-A01D-2D2E0A12A643}" presName="spaceBetweenRectangles" presStyleCnt="0"/>
      <dgm:spPr/>
    </dgm:pt>
    <dgm:pt modelId="{16049627-7E27-425A-9545-A1F363B5C771}" type="pres">
      <dgm:prSet presAssocID="{12031A64-032D-4ABB-805E-AD7B803BFDD7}" presName="parentLin" presStyleCnt="0"/>
      <dgm:spPr/>
    </dgm:pt>
    <dgm:pt modelId="{4BD0EEEA-13BB-4998-AC48-B5416B8AC9A6}" type="pres">
      <dgm:prSet presAssocID="{12031A64-032D-4ABB-805E-AD7B803BFDD7}" presName="parentLeftMargin" presStyleLbl="node1" presStyleIdx="2" presStyleCnt="5"/>
      <dgm:spPr/>
    </dgm:pt>
    <dgm:pt modelId="{17248864-D6B4-4914-BE11-BB8839B4C637}" type="pres">
      <dgm:prSet presAssocID="{12031A64-032D-4ABB-805E-AD7B803BFDD7}" presName="parentText" presStyleLbl="node1" presStyleIdx="3" presStyleCnt="5">
        <dgm:presLayoutVars>
          <dgm:chMax val="0"/>
          <dgm:bulletEnabled val="1"/>
        </dgm:presLayoutVars>
      </dgm:prSet>
      <dgm:spPr/>
    </dgm:pt>
    <dgm:pt modelId="{09313AF5-26E5-4793-AD7F-249AFEFECD32}" type="pres">
      <dgm:prSet presAssocID="{12031A64-032D-4ABB-805E-AD7B803BFDD7}" presName="negativeSpace" presStyleCnt="0"/>
      <dgm:spPr/>
    </dgm:pt>
    <dgm:pt modelId="{47127860-DB17-4CB1-89CD-AB66EE4D40C6}" type="pres">
      <dgm:prSet presAssocID="{12031A64-032D-4ABB-805E-AD7B803BFDD7}" presName="childText" presStyleLbl="conFgAcc1" presStyleIdx="3" presStyleCnt="5">
        <dgm:presLayoutVars>
          <dgm:bulletEnabled val="1"/>
        </dgm:presLayoutVars>
      </dgm:prSet>
      <dgm:spPr/>
    </dgm:pt>
    <dgm:pt modelId="{AB56B9F6-A2D2-45E1-BBC8-FB79BE656643}" type="pres">
      <dgm:prSet presAssocID="{890A09D2-D310-4CB7-AA30-59FB257A040B}" presName="spaceBetweenRectangles" presStyleCnt="0"/>
      <dgm:spPr/>
    </dgm:pt>
    <dgm:pt modelId="{53B234EB-75CF-1549-8DF7-0020096606B7}" type="pres">
      <dgm:prSet presAssocID="{34C16708-654B-2F40-B0BA-8B2E5CF07E47}" presName="parentLin" presStyleCnt="0"/>
      <dgm:spPr/>
    </dgm:pt>
    <dgm:pt modelId="{773C9F3F-B4D7-3B48-99B4-CEA2E570349F}" type="pres">
      <dgm:prSet presAssocID="{34C16708-654B-2F40-B0BA-8B2E5CF07E47}" presName="parentLeftMargin" presStyleLbl="node1" presStyleIdx="3" presStyleCnt="5"/>
      <dgm:spPr/>
    </dgm:pt>
    <dgm:pt modelId="{98946DDD-F2F0-0C4B-80DC-31B9BCB78754}" type="pres">
      <dgm:prSet presAssocID="{34C16708-654B-2F40-B0BA-8B2E5CF07E47}" presName="parentText" presStyleLbl="node1" presStyleIdx="4" presStyleCnt="5">
        <dgm:presLayoutVars>
          <dgm:chMax val="0"/>
          <dgm:bulletEnabled val="1"/>
        </dgm:presLayoutVars>
      </dgm:prSet>
      <dgm:spPr/>
    </dgm:pt>
    <dgm:pt modelId="{D2A8F0AA-8003-1C42-8852-50520CC865CA}" type="pres">
      <dgm:prSet presAssocID="{34C16708-654B-2F40-B0BA-8B2E5CF07E47}" presName="negativeSpace" presStyleCnt="0"/>
      <dgm:spPr/>
    </dgm:pt>
    <dgm:pt modelId="{B62780C7-0E28-4C41-99D7-86AE539EF79F}" type="pres">
      <dgm:prSet presAssocID="{34C16708-654B-2F40-B0BA-8B2E5CF07E47}" presName="childText" presStyleLbl="conFgAcc1" presStyleIdx="4" presStyleCnt="5">
        <dgm:presLayoutVars>
          <dgm:bulletEnabled val="1"/>
        </dgm:presLayoutVars>
      </dgm:prSet>
      <dgm:spPr/>
    </dgm:pt>
  </dgm:ptLst>
  <dgm:cxnLst>
    <dgm:cxn modelId="{ABE36701-CA13-4349-A739-526806545EA3}" srcId="{199BD735-4FC8-4FEF-B181-73D4ED2E5451}" destId="{E0911B65-9703-C54A-8918-0D8BDDBFF1BB}" srcOrd="2" destOrd="0" parTransId="{42CBBC5D-F837-D241-8613-0C692CD99DFB}" sibTransId="{92BA95E7-4550-0F43-A01D-2D2E0A12A643}"/>
    <dgm:cxn modelId="{C189F902-8383-064D-90AD-A07C40AD7E51}" type="presOf" srcId="{AF5C2826-A242-2D41-935E-16228ECE08CA}" destId="{0447E84F-0A64-1748-99D7-9BDABBD34123}" srcOrd="0" destOrd="0" presId="urn:microsoft.com/office/officeart/2005/8/layout/list1"/>
    <dgm:cxn modelId="{D195ED03-7F7B-5741-9220-B2A8994B0D74}" type="presOf" srcId="{E0911B65-9703-C54A-8918-0D8BDDBFF1BB}" destId="{709F3106-7007-7D44-B6E2-3AB807F340F4}" srcOrd="1" destOrd="0" presId="urn:microsoft.com/office/officeart/2005/8/layout/list1"/>
    <dgm:cxn modelId="{28301E29-C152-154E-9E58-6D2A787EB255}" type="presOf" srcId="{AF5C2826-A242-2D41-935E-16228ECE08CA}" destId="{985BD850-9EE7-F349-831E-B4E6C6646D2B}" srcOrd="1" destOrd="0" presId="urn:microsoft.com/office/officeart/2005/8/layout/list1"/>
    <dgm:cxn modelId="{FE174035-3DDE-1F4D-8281-8CD08837C897}" type="presOf" srcId="{34C16708-654B-2F40-B0BA-8B2E5CF07E47}" destId="{98946DDD-F2F0-0C4B-80DC-31B9BCB78754}" srcOrd="1" destOrd="0" presId="urn:microsoft.com/office/officeart/2005/8/layout/list1"/>
    <dgm:cxn modelId="{05FFEC56-70BE-E445-AD55-965AC8A79FE1}" srcId="{199BD735-4FC8-4FEF-B181-73D4ED2E5451}" destId="{AF5C2826-A242-2D41-935E-16228ECE08CA}" srcOrd="0" destOrd="0" parTransId="{9625D4CE-BD26-024F-84F1-78CFB628A587}" sibTransId="{7500627F-C6F0-7641-BC7C-C75D2982F668}"/>
    <dgm:cxn modelId="{ECA8EA59-92DB-4180-92EB-02F19471A60C}" type="presOf" srcId="{12031A64-032D-4ABB-805E-AD7B803BFDD7}" destId="{4BD0EEEA-13BB-4998-AC48-B5416B8AC9A6}" srcOrd="0" destOrd="0" presId="urn:microsoft.com/office/officeart/2005/8/layout/list1"/>
    <dgm:cxn modelId="{75E6D55F-AE51-453F-940B-3821A9B02D9B}" type="presOf" srcId="{12031A64-032D-4ABB-805E-AD7B803BFDD7}" destId="{17248864-D6B4-4914-BE11-BB8839B4C637}" srcOrd="1" destOrd="0" presId="urn:microsoft.com/office/officeart/2005/8/layout/list1"/>
    <dgm:cxn modelId="{99591267-BE76-5049-B472-48080B564CE1}" type="presOf" srcId="{19D9B558-DA37-7641-87F8-60EFEBB5BBAB}" destId="{CCE6DBD2-A761-1C4B-BAFA-31B84E71D3B6}" srcOrd="1" destOrd="0" presId="urn:microsoft.com/office/officeart/2005/8/layout/list1"/>
    <dgm:cxn modelId="{33379174-CF3D-407B-9D01-AAA3AAA4ECB0}" type="presOf" srcId="{199BD735-4FC8-4FEF-B181-73D4ED2E5451}" destId="{3DC1F149-1D98-4623-BFBE-DC68C8E7C18D}" srcOrd="0" destOrd="0" presId="urn:microsoft.com/office/officeart/2005/8/layout/list1"/>
    <dgm:cxn modelId="{1D4705A1-39AD-3C45-A1B3-52DCE1BB899D}" srcId="{199BD735-4FC8-4FEF-B181-73D4ED2E5451}" destId="{34C16708-654B-2F40-B0BA-8B2E5CF07E47}" srcOrd="4" destOrd="0" parTransId="{AB531944-0893-9949-9C48-D1028D8E0E87}" sibTransId="{96204A7B-C332-B64C-828D-29D35BA77156}"/>
    <dgm:cxn modelId="{33FB62AC-D62F-44A4-8BD4-EB1F608817BB}" srcId="{199BD735-4FC8-4FEF-B181-73D4ED2E5451}" destId="{12031A64-032D-4ABB-805E-AD7B803BFDD7}" srcOrd="3" destOrd="0" parTransId="{863C181C-0BB2-4B0F-911B-F626474B7401}" sibTransId="{890A09D2-D310-4CB7-AA30-59FB257A040B}"/>
    <dgm:cxn modelId="{E192BFB0-E520-DF44-9ABC-255077595BAE}" srcId="{199BD735-4FC8-4FEF-B181-73D4ED2E5451}" destId="{19D9B558-DA37-7641-87F8-60EFEBB5BBAB}" srcOrd="1" destOrd="0" parTransId="{C239297B-7FD7-E348-B7A3-3C3D9AE1DDCA}" sibTransId="{F4D82035-996F-5C43-885F-0BF39715C2E5}"/>
    <dgm:cxn modelId="{9A7003B5-A793-394D-BD64-03732F30907B}" type="presOf" srcId="{E0911B65-9703-C54A-8918-0D8BDDBFF1BB}" destId="{64773310-99ED-5147-934E-DBB652339E87}" srcOrd="0" destOrd="0" presId="urn:microsoft.com/office/officeart/2005/8/layout/list1"/>
    <dgm:cxn modelId="{4EDB34DD-87E1-CE4D-A50A-A246ACDE6D0D}" type="presOf" srcId="{34C16708-654B-2F40-B0BA-8B2E5CF07E47}" destId="{773C9F3F-B4D7-3B48-99B4-CEA2E570349F}" srcOrd="0" destOrd="0" presId="urn:microsoft.com/office/officeart/2005/8/layout/list1"/>
    <dgm:cxn modelId="{6872AFE3-1691-DE48-8489-6B07AC749346}" type="presOf" srcId="{19D9B558-DA37-7641-87F8-60EFEBB5BBAB}" destId="{52F861D7-9284-224D-A018-A4A3AFE04FED}" srcOrd="0" destOrd="0" presId="urn:microsoft.com/office/officeart/2005/8/layout/list1"/>
    <dgm:cxn modelId="{80E2272E-B71B-6845-8179-ED711FDF25A7}" type="presParOf" srcId="{3DC1F149-1D98-4623-BFBE-DC68C8E7C18D}" destId="{61A30F58-B1EF-8A40-BE6D-7B549EB15E2F}" srcOrd="0" destOrd="0" presId="urn:microsoft.com/office/officeart/2005/8/layout/list1"/>
    <dgm:cxn modelId="{984ABDC9-16AC-D14F-AE45-8DE1E68DA5F6}" type="presParOf" srcId="{61A30F58-B1EF-8A40-BE6D-7B549EB15E2F}" destId="{0447E84F-0A64-1748-99D7-9BDABBD34123}" srcOrd="0" destOrd="0" presId="urn:microsoft.com/office/officeart/2005/8/layout/list1"/>
    <dgm:cxn modelId="{CE14F933-B096-B24C-9E55-BE3C6B1D0016}" type="presParOf" srcId="{61A30F58-B1EF-8A40-BE6D-7B549EB15E2F}" destId="{985BD850-9EE7-F349-831E-B4E6C6646D2B}" srcOrd="1" destOrd="0" presId="urn:microsoft.com/office/officeart/2005/8/layout/list1"/>
    <dgm:cxn modelId="{0FFB9DCF-DC33-F344-9D9C-5430BE1D874C}" type="presParOf" srcId="{3DC1F149-1D98-4623-BFBE-DC68C8E7C18D}" destId="{4E7041D7-0559-B84F-AEAD-A875127AD404}" srcOrd="1" destOrd="0" presId="urn:microsoft.com/office/officeart/2005/8/layout/list1"/>
    <dgm:cxn modelId="{E6EBDF6C-17CE-9A48-B172-5EAADB699221}" type="presParOf" srcId="{3DC1F149-1D98-4623-BFBE-DC68C8E7C18D}" destId="{757097E5-3AF7-8A49-8C15-ABDB92E13EB8}" srcOrd="2" destOrd="0" presId="urn:microsoft.com/office/officeart/2005/8/layout/list1"/>
    <dgm:cxn modelId="{A7661336-1844-1E4C-8765-AD33AF49DC57}" type="presParOf" srcId="{3DC1F149-1D98-4623-BFBE-DC68C8E7C18D}" destId="{813CEBCF-6E7E-E84A-B0BE-D78581FF6B94}" srcOrd="3" destOrd="0" presId="urn:microsoft.com/office/officeart/2005/8/layout/list1"/>
    <dgm:cxn modelId="{EF94EB3D-C324-CD4F-89D1-B998CE2AB254}" type="presParOf" srcId="{3DC1F149-1D98-4623-BFBE-DC68C8E7C18D}" destId="{AF7031B2-09BC-8643-925E-5472F07C5850}" srcOrd="4" destOrd="0" presId="urn:microsoft.com/office/officeart/2005/8/layout/list1"/>
    <dgm:cxn modelId="{AC5DA3E5-43E7-F94C-9016-070B2E02A869}" type="presParOf" srcId="{AF7031B2-09BC-8643-925E-5472F07C5850}" destId="{52F861D7-9284-224D-A018-A4A3AFE04FED}" srcOrd="0" destOrd="0" presId="urn:microsoft.com/office/officeart/2005/8/layout/list1"/>
    <dgm:cxn modelId="{418D6DF3-FF14-6F40-90C2-8B7799F51BAF}" type="presParOf" srcId="{AF7031B2-09BC-8643-925E-5472F07C5850}" destId="{CCE6DBD2-A761-1C4B-BAFA-31B84E71D3B6}" srcOrd="1" destOrd="0" presId="urn:microsoft.com/office/officeart/2005/8/layout/list1"/>
    <dgm:cxn modelId="{17C04B8F-A7EE-A340-82EB-05045ABB1F66}" type="presParOf" srcId="{3DC1F149-1D98-4623-BFBE-DC68C8E7C18D}" destId="{55D9585A-BD11-0E41-ACCB-132B51834591}" srcOrd="5" destOrd="0" presId="urn:microsoft.com/office/officeart/2005/8/layout/list1"/>
    <dgm:cxn modelId="{A6DE12E1-0CBF-6B47-9AAC-F6B26CF041EB}" type="presParOf" srcId="{3DC1F149-1D98-4623-BFBE-DC68C8E7C18D}" destId="{39706C61-B1F4-764C-942A-CA683E4ED705}" srcOrd="6" destOrd="0" presId="urn:microsoft.com/office/officeart/2005/8/layout/list1"/>
    <dgm:cxn modelId="{8F930066-F912-2949-AC93-53630F17B3C4}" type="presParOf" srcId="{3DC1F149-1D98-4623-BFBE-DC68C8E7C18D}" destId="{576A06D7-BB97-F346-8101-CBB04F586450}" srcOrd="7" destOrd="0" presId="urn:microsoft.com/office/officeart/2005/8/layout/list1"/>
    <dgm:cxn modelId="{C4D4FA68-5A08-3441-9D82-DBAE29E356F7}" type="presParOf" srcId="{3DC1F149-1D98-4623-BFBE-DC68C8E7C18D}" destId="{8EDDF4C5-3010-C54C-8E90-4A064020929D}" srcOrd="8" destOrd="0" presId="urn:microsoft.com/office/officeart/2005/8/layout/list1"/>
    <dgm:cxn modelId="{1FD8A129-66C3-B94C-8465-FD0DFE68B2A7}" type="presParOf" srcId="{8EDDF4C5-3010-C54C-8E90-4A064020929D}" destId="{64773310-99ED-5147-934E-DBB652339E87}" srcOrd="0" destOrd="0" presId="urn:microsoft.com/office/officeart/2005/8/layout/list1"/>
    <dgm:cxn modelId="{108362D9-49F3-E74F-836B-9C01998C9F63}" type="presParOf" srcId="{8EDDF4C5-3010-C54C-8E90-4A064020929D}" destId="{709F3106-7007-7D44-B6E2-3AB807F340F4}" srcOrd="1" destOrd="0" presId="urn:microsoft.com/office/officeart/2005/8/layout/list1"/>
    <dgm:cxn modelId="{DCE2153A-1ADC-724A-BFA4-35AD86171016}" type="presParOf" srcId="{3DC1F149-1D98-4623-BFBE-DC68C8E7C18D}" destId="{975961D9-3E8F-D345-A0E9-4A66AA793E83}" srcOrd="9" destOrd="0" presId="urn:microsoft.com/office/officeart/2005/8/layout/list1"/>
    <dgm:cxn modelId="{611C0D30-03F7-354D-947F-266F674D18AE}" type="presParOf" srcId="{3DC1F149-1D98-4623-BFBE-DC68C8E7C18D}" destId="{3FF57726-0437-004C-8C3D-DA0F62A6487A}" srcOrd="10" destOrd="0" presId="urn:microsoft.com/office/officeart/2005/8/layout/list1"/>
    <dgm:cxn modelId="{A6CF3885-4B40-9A40-B775-69F1766CB213}" type="presParOf" srcId="{3DC1F149-1D98-4623-BFBE-DC68C8E7C18D}" destId="{72D250BA-9DB1-5B4F-BA15-91B4E2424DDC}" srcOrd="11" destOrd="0" presId="urn:microsoft.com/office/officeart/2005/8/layout/list1"/>
    <dgm:cxn modelId="{DE3B88D6-93FD-4C48-BB6C-183D7B1E8B49}" type="presParOf" srcId="{3DC1F149-1D98-4623-BFBE-DC68C8E7C18D}" destId="{16049627-7E27-425A-9545-A1F363B5C771}" srcOrd="12" destOrd="0" presId="urn:microsoft.com/office/officeart/2005/8/layout/list1"/>
    <dgm:cxn modelId="{5898840A-AA9C-4B93-8FB7-1FDE670893DD}" type="presParOf" srcId="{16049627-7E27-425A-9545-A1F363B5C771}" destId="{4BD0EEEA-13BB-4998-AC48-B5416B8AC9A6}" srcOrd="0" destOrd="0" presId="urn:microsoft.com/office/officeart/2005/8/layout/list1"/>
    <dgm:cxn modelId="{871F385E-EAB6-4CF0-9B03-88D2F585252F}" type="presParOf" srcId="{16049627-7E27-425A-9545-A1F363B5C771}" destId="{17248864-D6B4-4914-BE11-BB8839B4C637}" srcOrd="1" destOrd="0" presId="urn:microsoft.com/office/officeart/2005/8/layout/list1"/>
    <dgm:cxn modelId="{64B75078-7B99-48D2-B13A-638D6814B2F1}" type="presParOf" srcId="{3DC1F149-1D98-4623-BFBE-DC68C8E7C18D}" destId="{09313AF5-26E5-4793-AD7F-249AFEFECD32}" srcOrd="13" destOrd="0" presId="urn:microsoft.com/office/officeart/2005/8/layout/list1"/>
    <dgm:cxn modelId="{96ABE68C-36B3-4C99-AAFE-92511AA500C1}" type="presParOf" srcId="{3DC1F149-1D98-4623-BFBE-DC68C8E7C18D}" destId="{47127860-DB17-4CB1-89CD-AB66EE4D40C6}" srcOrd="14" destOrd="0" presId="urn:microsoft.com/office/officeart/2005/8/layout/list1"/>
    <dgm:cxn modelId="{2B2C284E-0CA7-924B-9170-F1D0B25B3F17}" type="presParOf" srcId="{3DC1F149-1D98-4623-BFBE-DC68C8E7C18D}" destId="{AB56B9F6-A2D2-45E1-BBC8-FB79BE656643}" srcOrd="15" destOrd="0" presId="urn:microsoft.com/office/officeart/2005/8/layout/list1"/>
    <dgm:cxn modelId="{07259100-D758-0945-BA39-2A3B8686E517}" type="presParOf" srcId="{3DC1F149-1D98-4623-BFBE-DC68C8E7C18D}" destId="{53B234EB-75CF-1549-8DF7-0020096606B7}" srcOrd="16" destOrd="0" presId="urn:microsoft.com/office/officeart/2005/8/layout/list1"/>
    <dgm:cxn modelId="{4A0D2EF6-3BC5-8242-81C6-0A6DE887BC73}" type="presParOf" srcId="{53B234EB-75CF-1549-8DF7-0020096606B7}" destId="{773C9F3F-B4D7-3B48-99B4-CEA2E570349F}" srcOrd="0" destOrd="0" presId="urn:microsoft.com/office/officeart/2005/8/layout/list1"/>
    <dgm:cxn modelId="{AD519C4E-4701-1F4B-A050-19852B4DE49D}" type="presParOf" srcId="{53B234EB-75CF-1549-8DF7-0020096606B7}" destId="{98946DDD-F2F0-0C4B-80DC-31B9BCB78754}" srcOrd="1" destOrd="0" presId="urn:microsoft.com/office/officeart/2005/8/layout/list1"/>
    <dgm:cxn modelId="{240A3504-A312-C347-BDD1-BD61CEA696BE}" type="presParOf" srcId="{3DC1F149-1D98-4623-BFBE-DC68C8E7C18D}" destId="{D2A8F0AA-8003-1C42-8852-50520CC865CA}" srcOrd="17" destOrd="0" presId="urn:microsoft.com/office/officeart/2005/8/layout/list1"/>
    <dgm:cxn modelId="{7044AA87-F82F-6D43-90A3-6FED1ECD6D09}" type="presParOf" srcId="{3DC1F149-1D98-4623-BFBE-DC68C8E7C18D}" destId="{B62780C7-0E28-4C41-99D7-86AE539EF79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097E5-3AF7-8A49-8C15-ABDB92E13EB8}">
      <dsp:nvSpPr>
        <dsp:cNvPr id="0" name=""/>
        <dsp:cNvSpPr/>
      </dsp:nvSpPr>
      <dsp:spPr>
        <a:xfrm>
          <a:off x="0" y="457440"/>
          <a:ext cx="769620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5BD850-9EE7-F349-831E-B4E6C6646D2B}">
      <dsp:nvSpPr>
        <dsp:cNvPr id="0" name=""/>
        <dsp:cNvSpPr/>
      </dsp:nvSpPr>
      <dsp:spPr>
        <a:xfrm>
          <a:off x="384810" y="103200"/>
          <a:ext cx="538734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1066800">
            <a:lnSpc>
              <a:spcPct val="90000"/>
            </a:lnSpc>
            <a:spcBef>
              <a:spcPct val="0"/>
            </a:spcBef>
            <a:spcAft>
              <a:spcPct val="35000"/>
            </a:spcAft>
            <a:buNone/>
          </a:pPr>
          <a:r>
            <a:rPr lang="en-US" sz="2400" kern="1200" dirty="0"/>
            <a:t>What is mocking</a:t>
          </a:r>
        </a:p>
      </dsp:txBody>
      <dsp:txXfrm>
        <a:off x="419395" y="137785"/>
        <a:ext cx="5318170" cy="639310"/>
      </dsp:txXfrm>
    </dsp:sp>
    <dsp:sp modelId="{39706C61-B1F4-764C-942A-CA683E4ED705}">
      <dsp:nvSpPr>
        <dsp:cNvPr id="0" name=""/>
        <dsp:cNvSpPr/>
      </dsp:nvSpPr>
      <dsp:spPr>
        <a:xfrm>
          <a:off x="0" y="1546080"/>
          <a:ext cx="769620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6DBD2-A761-1C4B-BAFA-31B84E71D3B6}">
      <dsp:nvSpPr>
        <dsp:cNvPr id="0" name=""/>
        <dsp:cNvSpPr/>
      </dsp:nvSpPr>
      <dsp:spPr>
        <a:xfrm>
          <a:off x="384810" y="1191840"/>
          <a:ext cx="538734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1066800">
            <a:lnSpc>
              <a:spcPct val="90000"/>
            </a:lnSpc>
            <a:spcBef>
              <a:spcPct val="0"/>
            </a:spcBef>
            <a:spcAft>
              <a:spcPct val="35000"/>
            </a:spcAft>
            <a:buNone/>
          </a:pPr>
          <a:r>
            <a:rPr lang="en-US" sz="2400" kern="1200" dirty="0"/>
            <a:t>Need of mocking</a:t>
          </a:r>
        </a:p>
      </dsp:txBody>
      <dsp:txXfrm>
        <a:off x="419395" y="1226425"/>
        <a:ext cx="5318170" cy="639310"/>
      </dsp:txXfrm>
    </dsp:sp>
    <dsp:sp modelId="{3FF57726-0437-004C-8C3D-DA0F62A6487A}">
      <dsp:nvSpPr>
        <dsp:cNvPr id="0" name=""/>
        <dsp:cNvSpPr/>
      </dsp:nvSpPr>
      <dsp:spPr>
        <a:xfrm>
          <a:off x="0" y="2634720"/>
          <a:ext cx="769620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9F3106-7007-7D44-B6E2-3AB807F340F4}">
      <dsp:nvSpPr>
        <dsp:cNvPr id="0" name=""/>
        <dsp:cNvSpPr/>
      </dsp:nvSpPr>
      <dsp:spPr>
        <a:xfrm>
          <a:off x="384810" y="2280480"/>
          <a:ext cx="538734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1066800">
            <a:lnSpc>
              <a:spcPct val="90000"/>
            </a:lnSpc>
            <a:spcBef>
              <a:spcPct val="0"/>
            </a:spcBef>
            <a:spcAft>
              <a:spcPct val="35000"/>
            </a:spcAft>
            <a:buNone/>
          </a:pPr>
          <a:r>
            <a:rPr lang="en-US" sz="2400" kern="1200" dirty="0"/>
            <a:t>Mock dependency injection	</a:t>
          </a:r>
        </a:p>
      </dsp:txBody>
      <dsp:txXfrm>
        <a:off x="419395" y="2315065"/>
        <a:ext cx="5318170" cy="639310"/>
      </dsp:txXfrm>
    </dsp:sp>
    <dsp:sp modelId="{47127860-DB17-4CB1-89CD-AB66EE4D40C6}">
      <dsp:nvSpPr>
        <dsp:cNvPr id="0" name=""/>
        <dsp:cNvSpPr/>
      </dsp:nvSpPr>
      <dsp:spPr>
        <a:xfrm>
          <a:off x="0" y="3723360"/>
          <a:ext cx="769620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248864-D6B4-4914-BE11-BB8839B4C637}">
      <dsp:nvSpPr>
        <dsp:cNvPr id="0" name=""/>
        <dsp:cNvSpPr/>
      </dsp:nvSpPr>
      <dsp:spPr>
        <a:xfrm>
          <a:off x="384810" y="3369120"/>
          <a:ext cx="538734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1066800">
            <a:lnSpc>
              <a:spcPct val="90000"/>
            </a:lnSpc>
            <a:spcBef>
              <a:spcPct val="0"/>
            </a:spcBef>
            <a:spcAft>
              <a:spcPct val="35000"/>
            </a:spcAft>
            <a:buNone/>
          </a:pPr>
          <a:r>
            <a:rPr lang="en-US" sz="2400" kern="1200" dirty="0"/>
            <a:t>Different ways to mock</a:t>
          </a:r>
        </a:p>
      </dsp:txBody>
      <dsp:txXfrm>
        <a:off x="419395" y="3403705"/>
        <a:ext cx="5318170" cy="639310"/>
      </dsp:txXfrm>
    </dsp:sp>
    <dsp:sp modelId="{B62780C7-0E28-4C41-99D7-86AE539EF79F}">
      <dsp:nvSpPr>
        <dsp:cNvPr id="0" name=""/>
        <dsp:cNvSpPr/>
      </dsp:nvSpPr>
      <dsp:spPr>
        <a:xfrm>
          <a:off x="0" y="4811999"/>
          <a:ext cx="769620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946DDD-F2F0-0C4B-80DC-31B9BCB78754}">
      <dsp:nvSpPr>
        <dsp:cNvPr id="0" name=""/>
        <dsp:cNvSpPr/>
      </dsp:nvSpPr>
      <dsp:spPr>
        <a:xfrm>
          <a:off x="384810" y="4457759"/>
          <a:ext cx="538734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1066800">
            <a:lnSpc>
              <a:spcPct val="90000"/>
            </a:lnSpc>
            <a:spcBef>
              <a:spcPct val="0"/>
            </a:spcBef>
            <a:spcAft>
              <a:spcPct val="35000"/>
            </a:spcAft>
            <a:buNone/>
          </a:pPr>
          <a:r>
            <a:rPr lang="en-US" sz="2400" kern="1200" dirty="0" err="1"/>
            <a:t>JSDom</a:t>
          </a:r>
          <a:endParaRPr lang="en-US" sz="2400" kern="1200" dirty="0"/>
        </a:p>
      </dsp:txBody>
      <dsp:txXfrm>
        <a:off x="419395" y="4492344"/>
        <a:ext cx="531817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21/06/22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6/21/22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191518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4043858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357434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67776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26114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err="1">
                <a:solidFill>
                  <a:schemeClr val="tx1"/>
                </a:solidFill>
                <a:effectLst/>
                <a:latin typeface="+mn-lt"/>
                <a:ea typeface="+mn-ea"/>
                <a:cs typeface="+mn-cs"/>
              </a:rPr>
              <a:t>et’s</a:t>
            </a:r>
            <a:r>
              <a:rPr lang="en-IN" sz="1200" b="0" i="0" kern="1200" dirty="0">
                <a:solidFill>
                  <a:schemeClr val="tx1"/>
                </a:solidFill>
                <a:effectLst/>
                <a:latin typeface="+mn-lt"/>
                <a:ea typeface="+mn-ea"/>
                <a:cs typeface="+mn-cs"/>
              </a:rPr>
              <a:t> take an example of any Business or Ecommerce Application. Almost every such type of application primarily has 3 layers i.e. </a:t>
            </a:r>
            <a:r>
              <a:rPr lang="en-IN" sz="1200" b="1" i="0" kern="1200" dirty="0">
                <a:solidFill>
                  <a:schemeClr val="tx1"/>
                </a:solidFill>
                <a:effectLst/>
                <a:latin typeface="+mn-lt"/>
                <a:ea typeface="+mn-ea"/>
                <a:cs typeface="+mn-cs"/>
              </a:rPr>
              <a:t>User Interface, Business Layer &amp; Data Access layer</a:t>
            </a:r>
            <a:r>
              <a:rPr lang="en-IN" sz="1200" b="0" i="0" kern="1200" dirty="0">
                <a:solidFill>
                  <a:schemeClr val="tx1"/>
                </a:solidFill>
                <a:effectLst/>
                <a:latin typeface="+mn-lt"/>
                <a:ea typeface="+mn-ea"/>
                <a:cs typeface="+mn-cs"/>
              </a:rPr>
              <a:t> (which talks to the underlying data store)</a:t>
            </a:r>
          </a:p>
          <a:p>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Look at it this way – An app like google maps can have dependencies on an</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Actual data stores like MySQL or any other no SQL database which stores Map data.</a:t>
            </a:r>
          </a:p>
          <a:p>
            <a:r>
              <a:rPr lang="en-IN" sz="1200" b="0" i="0" kern="1200" dirty="0">
                <a:solidFill>
                  <a:schemeClr val="tx1"/>
                </a:solidFill>
                <a:effectLst/>
                <a:latin typeface="+mn-lt"/>
                <a:ea typeface="+mn-ea"/>
                <a:cs typeface="+mn-cs"/>
              </a:rPr>
              <a:t>An external service like </a:t>
            </a:r>
            <a:r>
              <a:rPr lang="en-IN" sz="1200" b="0" i="0" kern="1200" dirty="0" err="1">
                <a:solidFill>
                  <a:schemeClr val="tx1"/>
                </a:solidFill>
                <a:effectLst/>
                <a:latin typeface="+mn-lt"/>
                <a:ea typeface="+mn-ea"/>
                <a:cs typeface="+mn-cs"/>
              </a:rPr>
              <a:t>CoordinateService</a:t>
            </a:r>
            <a:r>
              <a:rPr lang="en-IN" sz="1200" b="0" i="0" kern="1200" dirty="0">
                <a:solidFill>
                  <a:schemeClr val="tx1"/>
                </a:solidFill>
                <a:effectLst/>
                <a:latin typeface="+mn-lt"/>
                <a:ea typeface="+mn-ea"/>
                <a:cs typeface="+mn-cs"/>
              </a:rPr>
              <a:t> which provides latitudes and longitudes of a location.</a:t>
            </a:r>
          </a:p>
          <a:p>
            <a:r>
              <a:rPr lang="en-IN" sz="1200" b="0" i="0" kern="1200" dirty="0">
                <a:solidFill>
                  <a:schemeClr val="tx1"/>
                </a:solidFill>
                <a:effectLst/>
                <a:latin typeface="+mn-lt"/>
                <a:ea typeface="+mn-ea"/>
                <a:cs typeface="+mn-cs"/>
              </a:rPr>
              <a:t>An external service like traffic service which provides real-time traffic information for a given Coordinate pair.</a:t>
            </a:r>
          </a:p>
          <a:p>
            <a:r>
              <a:rPr lang="en-IN" sz="1200" b="0" i="0" kern="1200" dirty="0">
                <a:solidFill>
                  <a:schemeClr val="tx1"/>
                </a:solidFill>
                <a:effectLst/>
                <a:latin typeface="+mn-lt"/>
                <a:ea typeface="+mn-ea"/>
                <a:cs typeface="+mn-cs"/>
              </a:rPr>
              <a:t>So, if someone is trying to validate the core business logic using unit test, until and unless they have working implementations of these dependencies, the tests could not be run.</a:t>
            </a:r>
          </a:p>
          <a:p>
            <a:r>
              <a:rPr lang="en-IN" sz="1200" b="0" i="0" kern="1200" dirty="0">
                <a:solidFill>
                  <a:schemeClr val="tx1"/>
                </a:solidFill>
                <a:effectLst/>
                <a:latin typeface="+mn-lt"/>
                <a:ea typeface="+mn-ea"/>
                <a:cs typeface="+mn-cs"/>
              </a:rPr>
              <a:t>Mocks come to rescue in these situations, where no matter your dependency is up and running or not, you are always guaranteed to run your business logic with a programmed response for the dependency that’s being getting called from the code under test.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233980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1" i="0" kern="1200" dirty="0">
                <a:solidFill>
                  <a:schemeClr val="tx1"/>
                </a:solidFill>
                <a:effectLst/>
                <a:latin typeface="+mn-lt"/>
                <a:ea typeface="+mn-ea"/>
                <a:cs typeface="+mn-cs"/>
              </a:rPr>
              <a:t>Stub</a:t>
            </a:r>
            <a:r>
              <a:rPr lang="en-IN" sz="1200" b="0" i="0" kern="1200" dirty="0">
                <a:solidFill>
                  <a:schemeClr val="tx1"/>
                </a:solidFill>
                <a:effectLst/>
                <a:latin typeface="+mn-lt"/>
                <a:ea typeface="+mn-ea"/>
                <a:cs typeface="+mn-cs"/>
              </a:rPr>
              <a:t>: a dummy piece of code that lets the test run, but you don't care what happens to it.</a:t>
            </a:r>
          </a:p>
          <a:p>
            <a:pPr fontAlgn="base"/>
            <a:r>
              <a:rPr lang="en-IN" sz="1200" b="1" i="0" kern="1200" dirty="0">
                <a:solidFill>
                  <a:schemeClr val="tx1"/>
                </a:solidFill>
                <a:effectLst/>
                <a:latin typeface="+mn-lt"/>
                <a:ea typeface="+mn-ea"/>
                <a:cs typeface="+mn-cs"/>
              </a:rPr>
              <a:t>Mock</a:t>
            </a:r>
            <a:r>
              <a:rPr lang="en-IN" sz="1200" b="0" i="0" kern="1200" dirty="0">
                <a:solidFill>
                  <a:schemeClr val="tx1"/>
                </a:solidFill>
                <a:effectLst/>
                <a:latin typeface="+mn-lt"/>
                <a:ea typeface="+mn-ea"/>
                <a:cs typeface="+mn-cs"/>
              </a:rPr>
              <a:t>: a dummy piece of code, that you VERIFY is called correctly as part of the test.</a:t>
            </a:r>
          </a:p>
          <a:p>
            <a:pPr fontAlgn="base"/>
            <a:r>
              <a:rPr lang="en-IN" sz="1200" b="1" i="0" kern="1200" dirty="0">
                <a:solidFill>
                  <a:schemeClr val="tx1"/>
                </a:solidFill>
                <a:effectLst/>
                <a:latin typeface="+mn-lt"/>
                <a:ea typeface="+mn-ea"/>
                <a:cs typeface="+mn-cs"/>
              </a:rPr>
              <a:t>Spy</a:t>
            </a:r>
            <a:r>
              <a:rPr lang="en-IN" sz="1200" b="0" i="0" kern="1200" dirty="0">
                <a:solidFill>
                  <a:schemeClr val="tx1"/>
                </a:solidFill>
                <a:effectLst/>
                <a:latin typeface="+mn-lt"/>
                <a:ea typeface="+mn-ea"/>
                <a:cs typeface="+mn-cs"/>
              </a:rPr>
              <a:t>: a dummy piece of code, that intercepts some calls to a real piece of code, allowing you to verify calls without replacing the entire original object.</a:t>
            </a: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3148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30172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43129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4088656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2640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4193843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valentinog.com/blog/cypress/" TargetMode="External"/><Relationship Id="rId7" Type="http://schemas.openxmlformats.org/officeDocument/2006/relationships/hyperlink" Target="https://jestjs.io/docs/timer-mocks#enable-fake-timers" TargetMode="External"/><Relationship Id="rId2" Type="http://schemas.openxmlformats.org/officeDocument/2006/relationships/hyperlink" Target="https://www.valentinog.com/blog/fake/" TargetMode="External"/><Relationship Id="rId1" Type="http://schemas.openxmlformats.org/officeDocument/2006/relationships/slideLayout" Target="../slideLayouts/slideLayout2.xml"/><Relationship Id="rId6" Type="http://schemas.openxmlformats.org/officeDocument/2006/relationships/hyperlink" Target="https://www.pluralsight.com/guides/how-does-jest.fn()-work" TargetMode="External"/><Relationship Id="rId5" Type="http://schemas.openxmlformats.org/officeDocument/2006/relationships/hyperlink" Target="https://medium.com/@rickhanlonii/understanding-jest-mocks-f0046c68e53c" TargetMode="External"/><Relationship Id="rId4" Type="http://schemas.openxmlformats.org/officeDocument/2006/relationships/hyperlink" Target="https://jestjs.io/docs/mock-function-api#mockfnmockimplementationf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JEST - Mocking</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Mock a function with </a:t>
            </a:r>
            <a:r>
              <a:rPr lang="en-IN" dirty="0" err="1"/>
              <a:t>jest.fn</a:t>
            </a:r>
            <a:endParaRPr lang="en-IN" dirty="0"/>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 most basic strategy for mocking is to reassign a function to the Mock Function. Then, anywhere the reassigned functions are used, the mock will be called instead of the original function</a:t>
            </a:r>
          </a:p>
          <a:p>
            <a:r>
              <a:rPr lang="en-US" sz="2200" dirty="0">
                <a:latin typeface="Times New Roman" panose="02020603050405020304" pitchFamily="18" charset="0"/>
                <a:cs typeface="Times New Roman" panose="02020603050405020304" pitchFamily="18" charset="0"/>
              </a:rPr>
              <a:t>See the </a:t>
            </a:r>
            <a:r>
              <a:rPr lang="en-US" sz="2200" dirty="0" err="1">
                <a:latin typeface="Times New Roman" panose="02020603050405020304" pitchFamily="18" charset="0"/>
                <a:cs typeface="Times New Roman" panose="02020603050405020304" pitchFamily="18" charset="0"/>
              </a:rPr>
              <a:t>mockexample</a:t>
            </a:r>
            <a:r>
              <a:rPr lang="en-US" sz="2200" dirty="0">
                <a:latin typeface="Times New Roman" panose="02020603050405020304" pitchFamily="18" charset="0"/>
                <a:cs typeface="Times New Roman" panose="02020603050405020304" pitchFamily="18" charset="0"/>
              </a:rPr>
              <a:t> folder</a:t>
            </a:r>
          </a:p>
          <a:p>
            <a:r>
              <a:rPr lang="en-US" sz="1800" dirty="0">
                <a:latin typeface="Times New Roman" panose="02020603050405020304" pitchFamily="18" charset="0"/>
                <a:cs typeface="Times New Roman" panose="02020603050405020304" pitchFamily="18" charset="0"/>
              </a:rPr>
              <a:t>This type of mocking is less common for a couple reasons:</a:t>
            </a:r>
          </a:p>
          <a:p>
            <a:pPr lvl="1"/>
            <a:r>
              <a:rPr lang="en-US" sz="1800" dirty="0" err="1">
                <a:latin typeface="Times New Roman" panose="02020603050405020304" pitchFamily="18" charset="0"/>
                <a:cs typeface="Times New Roman" panose="02020603050405020304" pitchFamily="18" charset="0"/>
              </a:rPr>
              <a:t>jest.mock</a:t>
            </a:r>
            <a:r>
              <a:rPr lang="en-US" sz="1800" dirty="0">
                <a:latin typeface="Times New Roman" panose="02020603050405020304" pitchFamily="18" charset="0"/>
                <a:cs typeface="Times New Roman" panose="02020603050405020304" pitchFamily="18" charset="0"/>
              </a:rPr>
              <a:t> does this automatically for all functions in a module</a:t>
            </a:r>
          </a:p>
          <a:p>
            <a:pPr lvl="1"/>
            <a:r>
              <a:rPr lang="en-US" sz="1800" dirty="0" err="1">
                <a:latin typeface="Times New Roman" panose="02020603050405020304" pitchFamily="18" charset="0"/>
                <a:cs typeface="Times New Roman" panose="02020603050405020304" pitchFamily="18" charset="0"/>
              </a:rPr>
              <a:t>jest.spyOn</a:t>
            </a:r>
            <a:r>
              <a:rPr lang="en-US" sz="1800" dirty="0">
                <a:latin typeface="Times New Roman" panose="02020603050405020304" pitchFamily="18" charset="0"/>
                <a:cs typeface="Times New Roman" panose="02020603050405020304" pitchFamily="18" charset="0"/>
              </a:rPr>
              <a:t> does the same thing but allows restoring the original function</a:t>
            </a:r>
          </a:p>
          <a:p>
            <a:endParaRPr lang="en-US"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F36B8A1-F5E2-118E-D19F-E1FFF41239F4}"/>
              </a:ext>
            </a:extLst>
          </p:cNvPr>
          <p:cNvSpPr/>
          <p:nvPr/>
        </p:nvSpPr>
        <p:spPr>
          <a:xfrm>
            <a:off x="276720" y="3695700"/>
            <a:ext cx="6629400" cy="2677656"/>
          </a:xfrm>
          <a:prstGeom prst="rect">
            <a:avLst/>
          </a:prstGeom>
        </p:spPr>
        <p:txBody>
          <a:bodyPr wrap="square">
            <a:spAutoFit/>
          </a:bodyPr>
          <a:lstStyle/>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app</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"./app"</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math</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"./math"</a:t>
            </a:r>
            <a:r>
              <a:rPr lang="en-IN" sz="1400" dirty="0">
                <a:solidFill>
                  <a:srgbClr val="000000"/>
                </a:solidFill>
                <a:latin typeface="Menlo" panose="020B0609030804020204" pitchFamily="49" charset="0"/>
              </a:rPr>
              <a:t>);</a:t>
            </a:r>
          </a:p>
          <a:p>
            <a:br>
              <a:rPr lang="en-IN" sz="1400" dirty="0">
                <a:solidFill>
                  <a:srgbClr val="000000"/>
                </a:solidFill>
                <a:latin typeface="Menlo" panose="020B0609030804020204" pitchFamily="49" charset="0"/>
              </a:rPr>
            </a:b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add</a:t>
            </a:r>
            <a:r>
              <a:rPr lang="en-IN" sz="1400" dirty="0">
                <a:solidFill>
                  <a:srgbClr val="000000"/>
                </a:solidFill>
                <a:latin typeface="Menlo" panose="020B0609030804020204" pitchFamily="49" charset="0"/>
              </a:rPr>
              <a:t> = </a:t>
            </a:r>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fn</a:t>
            </a:r>
            <a:r>
              <a:rPr lang="en-IN" sz="1400" dirty="0">
                <a:solidFill>
                  <a:srgbClr val="000000"/>
                </a:solidFill>
                <a:latin typeface="Menlo" panose="020B0609030804020204" pitchFamily="49" charset="0"/>
              </a:rPr>
              <a:t>();</a:t>
            </a:r>
          </a:p>
          <a:p>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subtract</a:t>
            </a:r>
            <a:r>
              <a:rPr lang="en-IN" sz="1400" dirty="0">
                <a:solidFill>
                  <a:srgbClr val="000000"/>
                </a:solidFill>
                <a:latin typeface="Menlo" panose="020B0609030804020204" pitchFamily="49" charset="0"/>
              </a:rPr>
              <a:t> = </a:t>
            </a:r>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fn</a:t>
            </a:r>
            <a:r>
              <a:rPr lang="en-IN" sz="1400" dirty="0">
                <a:solidFill>
                  <a:srgbClr val="000000"/>
                </a:solidFill>
                <a:latin typeface="Menlo" panose="020B0609030804020204" pitchFamily="49" charset="0"/>
              </a:rPr>
              <a:t>(()</a:t>
            </a:r>
            <a:r>
              <a:rPr lang="en-IN" sz="1400" dirty="0">
                <a:solidFill>
                  <a:srgbClr val="0000FF"/>
                </a:solidFill>
                <a:latin typeface="Menlo" panose="020B0609030804020204" pitchFamily="49" charset="0"/>
              </a:rPr>
              <a:t>=&gt;</a:t>
            </a:r>
            <a:r>
              <a:rPr lang="en-IN" sz="1400" dirty="0">
                <a:solidFill>
                  <a:srgbClr val="098658"/>
                </a:solidFill>
                <a:latin typeface="Menlo" panose="020B0609030804020204" pitchFamily="49" charset="0"/>
              </a:rPr>
              <a:t>8</a:t>
            </a:r>
            <a:r>
              <a:rPr lang="en-IN" sz="1400" dirty="0">
                <a:solidFill>
                  <a:srgbClr val="000000"/>
                </a:solidFill>
                <a:latin typeface="Menlo" panose="020B0609030804020204" pitchFamily="49" charset="0"/>
              </a:rPr>
              <a:t>);</a:t>
            </a:r>
          </a:p>
          <a:p>
            <a:r>
              <a:rPr lang="en-IN" sz="1400" dirty="0">
                <a:solidFill>
                  <a:srgbClr val="008000"/>
                </a:solidFill>
                <a:latin typeface="Menlo" panose="020B0609030804020204" pitchFamily="49" charset="0"/>
              </a:rPr>
              <a:t>//</a:t>
            </a:r>
            <a:r>
              <a:rPr lang="en-IN" sz="1400" dirty="0" err="1">
                <a:solidFill>
                  <a:srgbClr val="008000"/>
                </a:solidFill>
                <a:latin typeface="Menlo" panose="020B0609030804020204" pitchFamily="49" charset="0"/>
              </a:rPr>
              <a:t>math.subtract</a:t>
            </a:r>
            <a:r>
              <a:rPr lang="en-IN" sz="1400" dirty="0">
                <a:solidFill>
                  <a:srgbClr val="008000"/>
                </a:solidFill>
                <a:latin typeface="Menlo" panose="020B0609030804020204" pitchFamily="49" charset="0"/>
              </a:rPr>
              <a:t> = </a:t>
            </a:r>
            <a:r>
              <a:rPr lang="en-IN" sz="1400" dirty="0" err="1">
                <a:solidFill>
                  <a:srgbClr val="008000"/>
                </a:solidFill>
                <a:latin typeface="Menlo" panose="020B0609030804020204" pitchFamily="49" charset="0"/>
              </a:rPr>
              <a:t>jest.fn</a:t>
            </a:r>
            <a:r>
              <a:rPr lang="en-IN" sz="1400" dirty="0">
                <a:solidFill>
                  <a:srgbClr val="008000"/>
                </a:solidFill>
                <a:latin typeface="Menlo" panose="020B0609030804020204" pitchFamily="49" charset="0"/>
              </a:rPr>
              <a:t>();</a:t>
            </a:r>
            <a:endParaRPr lang="en-IN" sz="1400" dirty="0">
              <a:solidFill>
                <a:srgbClr val="000000"/>
              </a:solidFill>
              <a:latin typeface="Menlo" panose="020B0609030804020204" pitchFamily="49" charset="0"/>
            </a:endParaRPr>
          </a:p>
          <a:p>
            <a:br>
              <a:rPr lang="en-IN" sz="1400" dirty="0">
                <a:solidFill>
                  <a:srgbClr val="000000"/>
                </a:solidFill>
                <a:latin typeface="Menlo" panose="020B0609030804020204" pitchFamily="49" charset="0"/>
              </a:rPr>
            </a:br>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"calls </a:t>
            </a:r>
            <a:r>
              <a:rPr lang="en-IN" sz="1400" dirty="0" err="1">
                <a:solidFill>
                  <a:srgbClr val="A31515"/>
                </a:solidFill>
                <a:latin typeface="Menlo" panose="020B0609030804020204" pitchFamily="49" charset="0"/>
              </a:rPr>
              <a:t>math.add</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1080"/>
                </a:solidFill>
                <a:latin typeface="Menlo" panose="020B0609030804020204" pitchFamily="49" charset="0"/>
              </a:rPr>
              <a:t>app</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add</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008000"/>
                </a:solidFill>
                <a:latin typeface="Menlo" panose="020B0609030804020204" pitchFamily="49" charset="0"/>
              </a:rPr>
              <a:t>//expect(</a:t>
            </a:r>
            <a:r>
              <a:rPr lang="en-IN" sz="1400" dirty="0" err="1">
                <a:solidFill>
                  <a:srgbClr val="008000"/>
                </a:solidFill>
                <a:latin typeface="Menlo" panose="020B0609030804020204" pitchFamily="49" charset="0"/>
              </a:rPr>
              <a:t>math.add</a:t>
            </a:r>
            <a:r>
              <a:rPr lang="en-IN" sz="1400" dirty="0">
                <a:solidFill>
                  <a:srgbClr val="008000"/>
                </a:solidFill>
                <a:latin typeface="Menlo" panose="020B0609030804020204" pitchFamily="49" charset="0"/>
              </a:rPr>
              <a:t>(1,2)).</a:t>
            </a:r>
            <a:r>
              <a:rPr lang="en-IN" sz="1400" dirty="0" err="1">
                <a:solidFill>
                  <a:srgbClr val="008000"/>
                </a:solidFill>
                <a:latin typeface="Menlo" panose="020B0609030804020204" pitchFamily="49" charset="0"/>
              </a:rPr>
              <a:t>toBe</a:t>
            </a:r>
            <a:r>
              <a:rPr lang="en-IN" sz="1400" dirty="0">
                <a:solidFill>
                  <a:srgbClr val="008000"/>
                </a:solidFill>
                <a:latin typeface="Menlo" panose="020B0609030804020204" pitchFamily="49" charset="0"/>
              </a:rPr>
              <a:t>(3)</a:t>
            </a:r>
            <a:endParaRPr lang="en-IN" sz="1400" dirty="0">
              <a:solidFill>
                <a:srgbClr val="000000"/>
              </a:solidFill>
              <a:latin typeface="Menlo" panose="020B0609030804020204" pitchFamily="49" charset="0"/>
            </a:endParaRP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FF591A5F-6950-8C92-8BA9-49DE56D23F06}"/>
              </a:ext>
            </a:extLst>
          </p:cNvPr>
          <p:cNvSpPr/>
          <p:nvPr/>
        </p:nvSpPr>
        <p:spPr>
          <a:xfrm>
            <a:off x="4320680" y="3962400"/>
            <a:ext cx="4572000" cy="1384995"/>
          </a:xfrm>
          <a:prstGeom prst="rect">
            <a:avLst/>
          </a:prstGeom>
        </p:spPr>
        <p:txBody>
          <a:bodyPr>
            <a:spAutoFit/>
          </a:bodyPr>
          <a:lstStyle/>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"calls </a:t>
            </a:r>
            <a:r>
              <a:rPr lang="en-IN" sz="1400" dirty="0" err="1">
                <a:solidFill>
                  <a:srgbClr val="A31515"/>
                </a:solidFill>
                <a:latin typeface="Menlo" panose="020B0609030804020204" pitchFamily="49" charset="0"/>
              </a:rPr>
              <a:t>math.subtract</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1080"/>
                </a:solidFill>
                <a:latin typeface="Menlo" panose="020B0609030804020204" pitchFamily="49" charset="0"/>
              </a:rPr>
              <a:t>app</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doSubtract</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10</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subtract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10</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subtract</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10</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toBe</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8</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99035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250"/>
                                        <p:tgtEl>
                                          <p:spTgt spid="3">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Mock a module with </a:t>
            </a:r>
            <a:r>
              <a:rPr lang="en-IN" dirty="0" err="1"/>
              <a:t>jest.mock</a:t>
            </a:r>
            <a:endParaRPr lang="en-IN" dirty="0"/>
          </a:p>
        </p:txBody>
      </p:sp>
      <p:sp>
        <p:nvSpPr>
          <p:cNvPr id="3" name="Text Placeholder 2"/>
          <p:cNvSpPr>
            <a:spLocks noGrp="1"/>
          </p:cNvSpPr>
          <p:nvPr>
            <p:ph type="body" sz="quarter" idx="10"/>
          </p:nvPr>
        </p:nvSpPr>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A more common approach is to use </a:t>
            </a:r>
            <a:r>
              <a:rPr lang="en-US" sz="2200" dirty="0" err="1">
                <a:latin typeface="Times New Roman" panose="02020603050405020304" pitchFamily="18" charset="0"/>
                <a:cs typeface="Times New Roman" panose="02020603050405020304" pitchFamily="18" charset="0"/>
              </a:rPr>
              <a:t>jest.mock</a:t>
            </a:r>
            <a:r>
              <a:rPr lang="en-US" sz="2200" dirty="0">
                <a:latin typeface="Times New Roman" panose="02020603050405020304" pitchFamily="18" charset="0"/>
                <a:cs typeface="Times New Roman" panose="02020603050405020304" pitchFamily="18" charset="0"/>
              </a:rPr>
              <a:t> to automatically set all exports of a module to the Mock Function.</a:t>
            </a:r>
          </a:p>
          <a:p>
            <a:r>
              <a:rPr lang="en-US" sz="1800" dirty="0">
                <a:latin typeface="Times New Roman" panose="02020603050405020304" pitchFamily="18" charset="0"/>
                <a:cs typeface="Times New Roman" panose="02020603050405020304" pitchFamily="18" charset="0"/>
              </a:rPr>
              <a:t>To mock all the functions in the module use</a:t>
            </a:r>
            <a:br>
              <a:rPr lang="en-US" sz="1800" dirty="0">
                <a:latin typeface="Times New Roman" panose="02020603050405020304" pitchFamily="18" charset="0"/>
                <a:cs typeface="Times New Roman" panose="02020603050405020304" pitchFamily="18" charset="0"/>
              </a:rPr>
            </a:br>
            <a:r>
              <a:rPr lang="en-IN" sz="1800" dirty="0" err="1"/>
              <a:t>jest.mock</a:t>
            </a:r>
            <a:r>
              <a:rPr lang="en-IN" sz="1800" dirty="0"/>
              <a:t>("./math");</a:t>
            </a:r>
          </a:p>
          <a:p>
            <a:r>
              <a:rPr lang="en-US" sz="1800" dirty="0">
                <a:latin typeface="Times New Roman" panose="02020603050405020304" pitchFamily="18" charset="0"/>
                <a:cs typeface="Times New Roman" panose="02020603050405020304" pitchFamily="18" charset="0"/>
              </a:rPr>
              <a:t>So, calling </a:t>
            </a:r>
            <a:r>
              <a:rPr lang="en-US" sz="1800" dirty="0" err="1">
                <a:latin typeface="Times New Roman" panose="02020603050405020304" pitchFamily="18" charset="0"/>
                <a:cs typeface="Times New Roman" panose="02020603050405020304" pitchFamily="18" charset="0"/>
              </a:rPr>
              <a:t>jest.mock</a:t>
            </a:r>
            <a:r>
              <a:rPr lang="en-US" sz="1800" dirty="0">
                <a:latin typeface="Times New Roman" panose="02020603050405020304" pitchFamily="18" charset="0"/>
                <a:cs typeface="Times New Roman" panose="02020603050405020304" pitchFamily="18" charset="0"/>
              </a:rPr>
              <a:t>('./math'); essentially sets </a:t>
            </a:r>
            <a:r>
              <a:rPr lang="en-US" sz="1800" dirty="0" err="1">
                <a:latin typeface="Times New Roman" panose="02020603050405020304" pitchFamily="18" charset="0"/>
                <a:cs typeface="Times New Roman" panose="02020603050405020304" pitchFamily="18" charset="0"/>
              </a:rPr>
              <a:t>math.js</a:t>
            </a:r>
            <a:r>
              <a:rPr lang="en-US" sz="1800" dirty="0">
                <a:latin typeface="Times New Roman" panose="02020603050405020304" pitchFamily="18" charset="0"/>
                <a:cs typeface="Times New Roman" panose="02020603050405020304" pitchFamily="18" charset="0"/>
              </a:rPr>
              <a:t> to:</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is the easiest and most common form of mocking (and is the type of mocking Jest does for you with </a:t>
            </a:r>
            <a:r>
              <a:rPr lang="en-US" sz="1800" dirty="0" err="1">
                <a:latin typeface="Times New Roman" panose="02020603050405020304" pitchFamily="18" charset="0"/>
                <a:cs typeface="Times New Roman" panose="02020603050405020304" pitchFamily="18" charset="0"/>
              </a:rPr>
              <a:t>automock</a:t>
            </a:r>
            <a:r>
              <a:rPr lang="en-US" sz="1800" dirty="0">
                <a:latin typeface="Times New Roman" panose="02020603050405020304" pitchFamily="18" charset="0"/>
                <a:cs typeface="Times New Roman" panose="02020603050405020304" pitchFamily="18" charset="0"/>
              </a:rPr>
              <a:t>: true).</a:t>
            </a:r>
          </a:p>
          <a:p>
            <a:r>
              <a:rPr lang="en-US" sz="1800" dirty="0">
                <a:latin typeface="Times New Roman" panose="02020603050405020304" pitchFamily="18" charset="0"/>
                <a:cs typeface="Times New Roman" panose="02020603050405020304" pitchFamily="18" charset="0"/>
              </a:rPr>
              <a:t>The only disadvantage of this strategy is that it’s difficult to access the original implementation of the module. For those use cases, you can use </a:t>
            </a:r>
            <a:r>
              <a:rPr lang="en-US" sz="1800" dirty="0" err="1">
                <a:latin typeface="Times New Roman" panose="02020603050405020304" pitchFamily="18" charset="0"/>
                <a:cs typeface="Times New Roman" panose="02020603050405020304" pitchFamily="18" charset="0"/>
              </a:rPr>
              <a:t>spyOn</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B48DAD7-C42C-AA69-860C-DC0CD1B1F600}"/>
              </a:ext>
            </a:extLst>
          </p:cNvPr>
          <p:cNvSpPr/>
          <p:nvPr/>
        </p:nvSpPr>
        <p:spPr>
          <a:xfrm>
            <a:off x="276720" y="2667000"/>
            <a:ext cx="3304680" cy="1200329"/>
          </a:xfrm>
          <a:prstGeom prst="rect">
            <a:avLst/>
          </a:prstGeom>
        </p:spPr>
        <p:txBody>
          <a:bodyPr wrap="square">
            <a:spAutoFit/>
          </a:bodyPr>
          <a:lstStyle/>
          <a:p>
            <a:r>
              <a:rPr lang="en-US" dirty="0"/>
              <a:t>export const add      = </a:t>
            </a:r>
            <a:r>
              <a:rPr lang="en-US" dirty="0" err="1"/>
              <a:t>jest.fn</a:t>
            </a:r>
            <a:r>
              <a:rPr lang="en-US" dirty="0"/>
              <a:t>();</a:t>
            </a:r>
          </a:p>
          <a:p>
            <a:r>
              <a:rPr lang="en-US" dirty="0"/>
              <a:t>export const subtract = </a:t>
            </a:r>
            <a:r>
              <a:rPr lang="en-US" dirty="0" err="1"/>
              <a:t>jest.fn</a:t>
            </a:r>
            <a:r>
              <a:rPr lang="en-US" dirty="0"/>
              <a:t>();</a:t>
            </a:r>
          </a:p>
          <a:p>
            <a:r>
              <a:rPr lang="en-US" dirty="0"/>
              <a:t>export const multiply = </a:t>
            </a:r>
            <a:r>
              <a:rPr lang="en-US" dirty="0" err="1"/>
              <a:t>jest.fn</a:t>
            </a:r>
            <a:r>
              <a:rPr lang="en-US" dirty="0"/>
              <a:t>();</a:t>
            </a:r>
          </a:p>
          <a:p>
            <a:r>
              <a:rPr lang="en-US" dirty="0"/>
              <a:t>export const divide   = </a:t>
            </a:r>
            <a:r>
              <a:rPr lang="en-US" dirty="0" err="1"/>
              <a:t>jest.fn</a:t>
            </a:r>
            <a:r>
              <a:rPr lang="en-US" dirty="0"/>
              <a:t>();</a:t>
            </a:r>
          </a:p>
        </p:txBody>
      </p:sp>
      <p:sp>
        <p:nvSpPr>
          <p:cNvPr id="6" name="Rectangle 5">
            <a:extLst>
              <a:ext uri="{FF2B5EF4-FFF2-40B4-BE49-F238E27FC236}">
                <a16:creationId xmlns:a16="http://schemas.microsoft.com/office/drawing/2014/main" id="{06281720-582E-E071-093C-71076F7A420C}"/>
              </a:ext>
            </a:extLst>
          </p:cNvPr>
          <p:cNvSpPr/>
          <p:nvPr/>
        </p:nvSpPr>
        <p:spPr>
          <a:xfrm>
            <a:off x="3609480" y="2667000"/>
            <a:ext cx="4874120" cy="1815882"/>
          </a:xfrm>
          <a:prstGeom prst="rect">
            <a:avLst/>
          </a:prstGeom>
          <a:ln>
            <a:solidFill>
              <a:schemeClr val="accent1"/>
            </a:solidFill>
          </a:ln>
        </p:spPr>
        <p:txBody>
          <a:bodyPr wrap="square">
            <a:spAutoFit/>
          </a:bodyPr>
          <a:lstStyle/>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app</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"./app"</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math</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"./math"</a:t>
            </a:r>
            <a:r>
              <a:rPr lang="en-IN" sz="1400" dirty="0">
                <a:solidFill>
                  <a:srgbClr val="000000"/>
                </a:solidFill>
                <a:latin typeface="Menlo" panose="020B0609030804020204" pitchFamily="49" charset="0"/>
              </a:rPr>
              <a:t>);</a:t>
            </a:r>
            <a:br>
              <a:rPr lang="en-IN" sz="1400" dirty="0">
                <a:solidFill>
                  <a:srgbClr val="000000"/>
                </a:solidFill>
                <a:latin typeface="Menlo" panose="020B0609030804020204" pitchFamily="49" charset="0"/>
              </a:rPr>
            </a:br>
            <a:r>
              <a:rPr lang="en-IN" sz="1400" dirty="0">
                <a:solidFill>
                  <a:srgbClr val="008000"/>
                </a:solidFill>
                <a:latin typeface="Menlo" panose="020B0609030804020204" pitchFamily="49" charset="0"/>
              </a:rPr>
              <a:t>// Set all module functions to </a:t>
            </a:r>
            <a:r>
              <a:rPr lang="en-IN" sz="1400" dirty="0" err="1">
                <a:solidFill>
                  <a:srgbClr val="008000"/>
                </a:solidFill>
                <a:latin typeface="Menlo" panose="020B0609030804020204" pitchFamily="49" charset="0"/>
              </a:rPr>
              <a:t>jest.fn</a:t>
            </a:r>
            <a:endParaRPr lang="en-IN" sz="1400" dirty="0">
              <a:solidFill>
                <a:srgbClr val="000000"/>
              </a:solidFill>
              <a:latin typeface="Menlo" panose="020B0609030804020204" pitchFamily="49" charset="0"/>
            </a:endParaRPr>
          </a:p>
          <a:p>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mock</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"./math"</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"calls </a:t>
            </a:r>
            <a:r>
              <a:rPr lang="en-IN" sz="1400" dirty="0" err="1">
                <a:solidFill>
                  <a:srgbClr val="A31515"/>
                </a:solidFill>
                <a:latin typeface="Menlo" panose="020B0609030804020204" pitchFamily="49" charset="0"/>
              </a:rPr>
              <a:t>math.add</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1080"/>
                </a:solidFill>
                <a:latin typeface="Menlo" panose="020B0609030804020204" pitchFamily="49" charset="0"/>
              </a:rPr>
              <a:t>app</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add</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75186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25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250"/>
                                        <p:tgtEl>
                                          <p:spTgt spid="3">
                                            <p:txEl>
                                              <p:pRg st="12" end="12"/>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Mock a module with </a:t>
            </a:r>
            <a:r>
              <a:rPr lang="en-IN" dirty="0" err="1"/>
              <a:t>jest.spyOn</a:t>
            </a:r>
            <a:endParaRPr lang="en-IN" dirty="0"/>
          </a:p>
        </p:txBody>
      </p:sp>
      <p:sp>
        <p:nvSpPr>
          <p:cNvPr id="3" name="Text Placeholder 2"/>
          <p:cNvSpPr>
            <a:spLocks noGrp="1"/>
          </p:cNvSpPr>
          <p:nvPr>
            <p:ph type="body" sz="quarter" idx="10"/>
          </p:nvPr>
        </p:nvSpPr>
        <p:spPr/>
        <p:txBody>
          <a:bodyPr>
            <a:normAutofit fontScale="85000" lnSpcReduction="20000"/>
          </a:bodyPr>
          <a:lstStyle/>
          <a:p>
            <a:r>
              <a:rPr lang="en-US" sz="2200" dirty="0">
                <a:latin typeface="Times New Roman" panose="02020603050405020304" pitchFamily="18" charset="0"/>
                <a:cs typeface="Times New Roman" panose="02020603050405020304" pitchFamily="18" charset="0"/>
              </a:rPr>
              <a:t>Sometimes you only want to watch a method be called, but keep the original implementation. Other times you may want to mock the implementation, but restore the original later in the suite.</a:t>
            </a:r>
          </a:p>
          <a:p>
            <a:r>
              <a:rPr lang="en-US" sz="2200" dirty="0">
                <a:latin typeface="Times New Roman" panose="02020603050405020304" pitchFamily="18" charset="0"/>
                <a:cs typeface="Times New Roman" panose="02020603050405020304" pitchFamily="18" charset="0"/>
              </a:rPr>
              <a:t>In these cases, you can use </a:t>
            </a:r>
            <a:r>
              <a:rPr lang="en-US" sz="2200" dirty="0" err="1">
                <a:latin typeface="Times New Roman" panose="02020603050405020304" pitchFamily="18" charset="0"/>
                <a:cs typeface="Times New Roman" panose="02020603050405020304" pitchFamily="18" charset="0"/>
              </a:rPr>
              <a:t>jest.spyOn</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Here we simply “spy” calls to the math function, but leave the original implementation in place:</a:t>
            </a:r>
          </a:p>
          <a:p>
            <a:r>
              <a:rPr lang="en-US" sz="2200" dirty="0">
                <a:latin typeface="Times New Roman" panose="02020603050405020304" pitchFamily="18" charset="0"/>
                <a:cs typeface="Times New Roman" panose="02020603050405020304" pitchFamily="18" charset="0"/>
              </a:rPr>
              <a:t>This is useful in a number of scenarios where you want to assert that certain side-effects happen without actually replacing them.</a:t>
            </a:r>
          </a:p>
          <a:p>
            <a:r>
              <a:rPr lang="en-US" sz="2200" dirty="0">
                <a:latin typeface="Times New Roman" panose="02020603050405020304" pitchFamily="18" charset="0"/>
                <a:cs typeface="Times New Roman" panose="02020603050405020304" pitchFamily="18" charset="0"/>
              </a:rPr>
              <a:t>In other cases, you may want to mock a function, but then restore the original implementation:</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addMock.mockRestore</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This is useful for tests within the same file, but unnecessary to do in an </a:t>
            </a:r>
            <a:r>
              <a:rPr lang="en-US" sz="2200" dirty="0" err="1">
                <a:latin typeface="Times New Roman" panose="02020603050405020304" pitchFamily="18" charset="0"/>
                <a:cs typeface="Times New Roman" panose="02020603050405020304" pitchFamily="18" charset="0"/>
              </a:rPr>
              <a:t>afterAll</a:t>
            </a:r>
            <a:r>
              <a:rPr lang="en-US" sz="2200" dirty="0">
                <a:latin typeface="Times New Roman" panose="02020603050405020304" pitchFamily="18" charset="0"/>
                <a:cs typeface="Times New Roman" panose="02020603050405020304" pitchFamily="18" charset="0"/>
              </a:rPr>
              <a:t> hook since each test file in Jest is sandboxed.</a:t>
            </a:r>
          </a:p>
          <a:p>
            <a:endParaRPr 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7357BC2-C0C5-AF5A-AF0A-71F3DE7160F0}"/>
              </a:ext>
            </a:extLst>
          </p:cNvPr>
          <p:cNvSpPr/>
          <p:nvPr/>
        </p:nvSpPr>
        <p:spPr>
          <a:xfrm>
            <a:off x="1638300" y="2286000"/>
            <a:ext cx="5867400" cy="1600438"/>
          </a:xfrm>
          <a:prstGeom prst="rect">
            <a:avLst/>
          </a:prstGeom>
        </p:spPr>
        <p:txBody>
          <a:bodyPr wrap="square">
            <a:spAutoFit/>
          </a:bodyPr>
          <a:lstStyle/>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"calls </a:t>
            </a:r>
            <a:r>
              <a:rPr lang="en-IN" sz="1400" dirty="0" err="1">
                <a:solidFill>
                  <a:srgbClr val="A31515"/>
                </a:solidFill>
                <a:latin typeface="Menlo" panose="020B0609030804020204" pitchFamily="49" charset="0"/>
              </a:rPr>
              <a:t>math.add</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0070C1"/>
                </a:solidFill>
                <a:latin typeface="Menlo" panose="020B0609030804020204" pitchFamily="49" charset="0"/>
              </a:rPr>
              <a:t>addMock</a:t>
            </a:r>
            <a:r>
              <a:rPr lang="en-IN" sz="1400" dirty="0">
                <a:solidFill>
                  <a:srgbClr val="000000"/>
                </a:solidFill>
                <a:latin typeface="Menlo" panose="020B0609030804020204" pitchFamily="49" charset="0"/>
              </a:rPr>
              <a:t> = </a:t>
            </a:r>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spyOn</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math</a:t>
            </a:r>
            <a:r>
              <a:rPr lang="en-IN" sz="1400" dirty="0">
                <a:solidFill>
                  <a:srgbClr val="000000"/>
                </a:solidFill>
                <a:latin typeface="Menlo" panose="020B0609030804020204" pitchFamily="49" charset="0"/>
              </a:rPr>
              <a:t>, </a:t>
            </a:r>
            <a:r>
              <a:rPr lang="en-IN" sz="1400" dirty="0">
                <a:solidFill>
                  <a:srgbClr val="A31515"/>
                </a:solidFill>
                <a:latin typeface="Menlo" panose="020B0609030804020204" pitchFamily="49" charset="0"/>
              </a:rPr>
              <a:t>"add"</a:t>
            </a:r>
            <a:r>
              <a:rPr lang="en-IN" sz="1400" dirty="0">
                <a:solidFill>
                  <a:srgbClr val="000000"/>
                </a:solidFill>
                <a:latin typeface="Menlo" panose="020B0609030804020204" pitchFamily="49" charset="0"/>
              </a:rPr>
              <a:t>);</a:t>
            </a:r>
          </a:p>
          <a:p>
            <a:r>
              <a:rPr lang="en-IN" sz="1400" dirty="0">
                <a:solidFill>
                  <a:srgbClr val="008000"/>
                </a:solidFill>
                <a:latin typeface="Menlo" panose="020B0609030804020204" pitchFamily="49" charset="0"/>
              </a:rPr>
              <a:t>// calls the original implementation</a:t>
            </a:r>
            <a:endParaRPr lang="en-IN" sz="1400" dirty="0">
              <a:solidFill>
                <a:srgbClr val="000000"/>
              </a:solidFill>
              <a:latin typeface="Menlo" panose="020B0609030804020204" pitchFamily="49" charset="0"/>
            </a:endParaRP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app</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toEqual</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3</a:t>
            </a:r>
            <a:r>
              <a:rPr lang="en-IN" sz="1400" dirty="0">
                <a:solidFill>
                  <a:srgbClr val="000000"/>
                </a:solidFill>
                <a:latin typeface="Menlo" panose="020B0609030804020204" pitchFamily="49" charset="0"/>
              </a:rPr>
              <a:t>);</a:t>
            </a:r>
          </a:p>
          <a:p>
            <a:r>
              <a:rPr lang="en-IN" sz="1400" dirty="0">
                <a:solidFill>
                  <a:srgbClr val="008000"/>
                </a:solidFill>
                <a:latin typeface="Menlo" panose="020B0609030804020204" pitchFamily="49" charset="0"/>
              </a:rPr>
              <a:t>// and the spy stores the calls to add</a:t>
            </a:r>
            <a:endParaRPr lang="en-IN" sz="1400" dirty="0">
              <a:solidFill>
                <a:srgbClr val="000000"/>
              </a:solidFill>
              <a:latin typeface="Menlo" panose="020B0609030804020204" pitchFamily="49" charset="0"/>
            </a:endParaRP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70C1"/>
                </a:solidFill>
                <a:latin typeface="Menlo" panose="020B0609030804020204" pitchFamily="49" charset="0"/>
              </a:rPr>
              <a:t>addMock</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79533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25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25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jest.spyOn</a:t>
            </a:r>
            <a:r>
              <a:rPr lang="en-IN" dirty="0"/>
              <a:t> implementation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 key thing to remember about </a:t>
            </a:r>
            <a:r>
              <a:rPr lang="en-US" sz="2200" dirty="0" err="1">
                <a:latin typeface="Times New Roman" panose="02020603050405020304" pitchFamily="18" charset="0"/>
                <a:cs typeface="Times New Roman" panose="02020603050405020304" pitchFamily="18" charset="0"/>
              </a:rPr>
              <a:t>jest.spyOn</a:t>
            </a:r>
            <a:r>
              <a:rPr lang="en-US" sz="2200" dirty="0">
                <a:latin typeface="Times New Roman" panose="02020603050405020304" pitchFamily="18" charset="0"/>
                <a:cs typeface="Times New Roman" panose="02020603050405020304" pitchFamily="18" charset="0"/>
              </a:rPr>
              <a:t> is that it is just sugar for the basic </a:t>
            </a:r>
            <a:r>
              <a:rPr lang="en-US" sz="2200" dirty="0" err="1">
                <a:latin typeface="Times New Roman" panose="02020603050405020304" pitchFamily="18" charset="0"/>
                <a:cs typeface="Times New Roman" panose="02020603050405020304" pitchFamily="18" charset="0"/>
              </a:rPr>
              <a:t>jest.fn</a:t>
            </a:r>
            <a:r>
              <a:rPr lang="en-US" sz="2200" dirty="0">
                <a:latin typeface="Times New Roman" panose="02020603050405020304" pitchFamily="18" charset="0"/>
                <a:cs typeface="Times New Roman" panose="02020603050405020304" pitchFamily="18" charset="0"/>
              </a:rPr>
              <a:t>() usage. </a:t>
            </a:r>
          </a:p>
          <a:p>
            <a:r>
              <a:rPr lang="en-US" sz="2200" dirty="0">
                <a:latin typeface="Times New Roman" panose="02020603050405020304" pitchFamily="18" charset="0"/>
                <a:cs typeface="Times New Roman" panose="02020603050405020304" pitchFamily="18" charset="0"/>
              </a:rPr>
              <a:t>We can achieve the same goal by storing the original implementation, setting the mock implementation to to original, and re-assigning the original later:</a:t>
            </a:r>
          </a:p>
        </p:txBody>
      </p:sp>
    </p:spTree>
    <p:extLst>
      <p:ext uri="{BB962C8B-B14F-4D97-AF65-F5344CB8AC3E}">
        <p14:creationId xmlns:p14="http://schemas.microsoft.com/office/powerpoint/2010/main" val="386186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Timer mocks</a:t>
            </a:r>
          </a:p>
        </p:txBody>
      </p:sp>
      <p:sp>
        <p:nvSpPr>
          <p:cNvPr id="3" name="Text Placeholder 2"/>
          <p:cNvSpPr>
            <a:spLocks noGrp="1"/>
          </p:cNvSpPr>
          <p:nvPr>
            <p:ph type="body" sz="quarter" idx="10"/>
          </p:nvPr>
        </p:nvSpPr>
        <p:spPr>
          <a:xfrm>
            <a:off x="152400" y="838200"/>
            <a:ext cx="8915400" cy="5105400"/>
          </a:xfrm>
        </p:spPr>
        <p:txBody>
          <a:bodyPr>
            <a:normAutofit/>
          </a:bodyPr>
          <a:lstStyle/>
          <a:p>
            <a:r>
              <a:rPr lang="en-US" sz="2200" dirty="0">
                <a:latin typeface="Times New Roman" panose="02020603050405020304" pitchFamily="18" charset="0"/>
                <a:cs typeface="Times New Roman" panose="02020603050405020304" pitchFamily="18" charset="0"/>
              </a:rPr>
              <a:t>The native timer functions (i.e., </a:t>
            </a:r>
            <a:r>
              <a:rPr lang="en-US" sz="2200" dirty="0" err="1">
                <a:latin typeface="Times New Roman" panose="02020603050405020304" pitchFamily="18" charset="0"/>
                <a:cs typeface="Times New Roman" panose="02020603050405020304" pitchFamily="18" charset="0"/>
              </a:rPr>
              <a:t>setTimeout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setInterval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clearTimeout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clearInterval</a:t>
            </a:r>
            <a:r>
              <a:rPr lang="en-US" sz="2200" dirty="0">
                <a:latin typeface="Times New Roman" panose="02020603050405020304" pitchFamily="18" charset="0"/>
                <a:cs typeface="Times New Roman" panose="02020603050405020304" pitchFamily="18" charset="0"/>
              </a:rPr>
              <a:t>()) are less than ideal for a testing environment since they depend on real time to elapse. </a:t>
            </a:r>
          </a:p>
          <a:p>
            <a:r>
              <a:rPr lang="en-US" sz="2200" dirty="0">
                <a:latin typeface="Times New Roman" panose="02020603050405020304" pitchFamily="18" charset="0"/>
                <a:cs typeface="Times New Roman" panose="02020603050405020304" pitchFamily="18" charset="0"/>
              </a:rPr>
              <a:t>Jest can swap out timers with functions that allow you to control the passage of time.</a:t>
            </a:r>
          </a:p>
          <a:p>
            <a:r>
              <a:rPr lang="en-US" sz="2200" dirty="0">
                <a:latin typeface="Times New Roman" panose="02020603050405020304" pitchFamily="18" charset="0"/>
                <a:cs typeface="Times New Roman" panose="02020603050405020304" pitchFamily="18" charset="0"/>
              </a:rPr>
              <a:t>Enable fake timers by calling </a:t>
            </a:r>
            <a:r>
              <a:rPr lang="en-US" sz="2200" dirty="0" err="1">
                <a:latin typeface="Times New Roman" panose="02020603050405020304" pitchFamily="18" charset="0"/>
                <a:cs typeface="Times New Roman" panose="02020603050405020304" pitchFamily="18" charset="0"/>
              </a:rPr>
              <a:t>jest.useFakeTimers</a:t>
            </a:r>
            <a:r>
              <a:rPr lang="en-US" sz="2200" dirty="0">
                <a:latin typeface="Times New Roman" panose="02020603050405020304" pitchFamily="18" charset="0"/>
                <a:cs typeface="Times New Roman" panose="02020603050405020304" pitchFamily="18" charset="0"/>
              </a:rPr>
              <a:t>(). This is replacing the original implementation of </a:t>
            </a:r>
            <a:r>
              <a:rPr lang="en-US" sz="2200" dirty="0" err="1">
                <a:latin typeface="Times New Roman" panose="02020603050405020304" pitchFamily="18" charset="0"/>
                <a:cs typeface="Times New Roman" panose="02020603050405020304" pitchFamily="18" charset="0"/>
              </a:rPr>
              <a:t>setTimeout</a:t>
            </a:r>
            <a:r>
              <a:rPr lang="en-US" sz="2200" dirty="0">
                <a:latin typeface="Times New Roman" panose="02020603050405020304" pitchFamily="18" charset="0"/>
                <a:cs typeface="Times New Roman" panose="02020603050405020304" pitchFamily="18" charset="0"/>
              </a:rPr>
              <a:t>() and other timer functions. Timers can be restored to their normal behavior with </a:t>
            </a:r>
            <a:r>
              <a:rPr lang="en-US" sz="2200" dirty="0" err="1">
                <a:latin typeface="Times New Roman" panose="02020603050405020304" pitchFamily="18" charset="0"/>
                <a:cs typeface="Times New Roman" panose="02020603050405020304" pitchFamily="18" charset="0"/>
              </a:rPr>
              <a:t>jest.useRealTimers</a:t>
            </a:r>
            <a:r>
              <a:rPr lang="en-US" sz="22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A0C1A256-21C0-372C-460F-C44B35F70078}"/>
              </a:ext>
            </a:extLst>
          </p:cNvPr>
          <p:cNvSpPr/>
          <p:nvPr/>
        </p:nvSpPr>
        <p:spPr>
          <a:xfrm>
            <a:off x="251320" y="3812500"/>
            <a:ext cx="4572000" cy="2893100"/>
          </a:xfrm>
          <a:prstGeom prst="rect">
            <a:avLst/>
          </a:prstGeom>
        </p:spPr>
        <p:txBody>
          <a:bodyPr>
            <a:spAutoFit/>
          </a:bodyPr>
          <a:lstStyle/>
          <a:p>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useFakeTimers</a:t>
            </a:r>
            <a:r>
              <a:rPr lang="en-IN" sz="1400" dirty="0">
                <a:solidFill>
                  <a:srgbClr val="000000"/>
                </a:solidFill>
                <a:latin typeface="Menlo" panose="020B0609030804020204" pitchFamily="49" charset="0"/>
              </a:rPr>
              <a:t>();</a:t>
            </a:r>
          </a:p>
          <a:p>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spyOn</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global</a:t>
            </a:r>
            <a:r>
              <a:rPr lang="en-IN" sz="1400" dirty="0">
                <a:solidFill>
                  <a:srgbClr val="000000"/>
                </a:solidFill>
                <a:latin typeface="Menlo" panose="020B0609030804020204" pitchFamily="49" charset="0"/>
              </a:rPr>
              <a:t>, </a:t>
            </a:r>
            <a:r>
              <a:rPr lang="en-IN" sz="1400" dirty="0">
                <a:solidFill>
                  <a:srgbClr val="A31515"/>
                </a:solidFill>
                <a:latin typeface="Menlo" panose="020B0609030804020204" pitchFamily="49" charset="0"/>
              </a:rPr>
              <a:t>'</a:t>
            </a:r>
            <a:r>
              <a:rPr lang="en-IN" sz="1400" dirty="0" err="1">
                <a:solidFill>
                  <a:srgbClr val="A31515"/>
                </a:solidFill>
                <a:latin typeface="Menlo" panose="020B0609030804020204" pitchFamily="49" charset="0"/>
              </a:rPr>
              <a:t>setTimeout</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'waits 1 second before ending the game'</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timerGame</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a:t>
            </a:r>
            <a:r>
              <a:rPr lang="en-IN" sz="1400" dirty="0" err="1">
                <a:solidFill>
                  <a:srgbClr val="A31515"/>
                </a:solidFill>
                <a:latin typeface="Menlo" panose="020B0609030804020204" pitchFamily="49" charset="0"/>
              </a:rPr>
              <a:t>js</a:t>
            </a:r>
            <a:r>
              <a:rPr lang="en-IN" sz="1400" dirty="0">
                <a:solidFill>
                  <a:srgbClr val="A31515"/>
                </a:solidFill>
                <a:latin typeface="Menlo" panose="020B0609030804020204" pitchFamily="49" charset="0"/>
              </a:rPr>
              <a:t>/</a:t>
            </a:r>
            <a:r>
              <a:rPr lang="en-IN" sz="1400" dirty="0" err="1">
                <a:solidFill>
                  <a:srgbClr val="A31515"/>
                </a:solidFill>
                <a:latin typeface="Menlo" panose="020B0609030804020204" pitchFamily="49" charset="0"/>
              </a:rPr>
              <a:t>timerGame</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a:t>
            </a:r>
          </a:p>
          <a:p>
            <a:r>
              <a:rPr lang="en-IN" sz="1400" dirty="0" err="1">
                <a:solidFill>
                  <a:srgbClr val="795E26"/>
                </a:solidFill>
                <a:latin typeface="Menlo" panose="020B0609030804020204" pitchFamily="49" charset="0"/>
              </a:rPr>
              <a:t>timerGame</a:t>
            </a:r>
            <a:r>
              <a:rPr lang="en-IN" sz="1400" dirty="0">
                <a:solidFill>
                  <a:srgbClr val="000000"/>
                </a:solidFill>
                <a:latin typeface="Menlo" panose="020B0609030804020204" pitchFamily="49" charset="0"/>
              </a:rPr>
              <a:t>();</a:t>
            </a:r>
          </a:p>
          <a:p>
            <a:br>
              <a:rPr lang="en-IN" sz="1400" dirty="0">
                <a:solidFill>
                  <a:srgbClr val="000000"/>
                </a:solidFill>
                <a:latin typeface="Menlo" panose="020B0609030804020204" pitchFamily="49" charset="0"/>
              </a:rPr>
            </a:br>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setTimeout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toHaveBeenCalledTimes</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setTimeout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toHaveBeenLastCalledWith</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expect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any</a:t>
            </a:r>
            <a:r>
              <a:rPr lang="en-IN" sz="1400" dirty="0">
                <a:solidFill>
                  <a:srgbClr val="000000"/>
                </a:solidFill>
                <a:latin typeface="Menlo" panose="020B0609030804020204" pitchFamily="49" charset="0"/>
              </a:rPr>
              <a:t>(</a:t>
            </a:r>
            <a:r>
              <a:rPr lang="en-IN" sz="1400" dirty="0">
                <a:solidFill>
                  <a:srgbClr val="267F99"/>
                </a:solidFill>
                <a:latin typeface="Menlo" panose="020B0609030804020204" pitchFamily="49" charset="0"/>
              </a:rPr>
              <a:t>Function</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1000</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D9DAD6A-215E-AB54-C604-CE70AEBC3366}"/>
              </a:ext>
            </a:extLst>
          </p:cNvPr>
          <p:cNvSpPr/>
          <p:nvPr/>
        </p:nvSpPr>
        <p:spPr>
          <a:xfrm>
            <a:off x="5029200" y="4203918"/>
            <a:ext cx="4572000" cy="1815882"/>
          </a:xfrm>
          <a:prstGeom prst="rect">
            <a:avLst/>
          </a:prstGeom>
        </p:spPr>
        <p:txBody>
          <a:bodyPr>
            <a:spAutoFit/>
          </a:bodyPr>
          <a:lstStyle/>
          <a:p>
            <a:r>
              <a:rPr lang="en-IN" sz="1400" dirty="0">
                <a:solidFill>
                  <a:srgbClr val="0000FF"/>
                </a:solidFill>
                <a:latin typeface="Menlo" panose="020B0609030804020204" pitchFamily="49" charset="0"/>
              </a:rPr>
              <a:t>function</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timerGame</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callback</a:t>
            </a:r>
            <a:r>
              <a:rPr lang="en-IN" sz="1400" dirty="0">
                <a:solidFill>
                  <a:srgbClr val="000000"/>
                </a:solidFill>
                <a:latin typeface="Menlo" panose="020B0609030804020204" pitchFamily="49" charset="0"/>
              </a:rPr>
              <a:t>) {</a:t>
            </a:r>
          </a:p>
          <a:p>
            <a:r>
              <a:rPr lang="en-IN" sz="1400" dirty="0" err="1">
                <a:solidFill>
                  <a:srgbClr val="001080"/>
                </a:solidFill>
                <a:latin typeface="Menlo" panose="020B0609030804020204" pitchFamily="49" charset="0"/>
              </a:rPr>
              <a:t>console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log</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'Ready....go!'</a:t>
            </a:r>
            <a:r>
              <a:rPr lang="en-IN" sz="1400" dirty="0">
                <a:solidFill>
                  <a:srgbClr val="000000"/>
                </a:solidFill>
                <a:latin typeface="Menlo" panose="020B0609030804020204" pitchFamily="49" charset="0"/>
              </a:rPr>
              <a:t>);</a:t>
            </a:r>
          </a:p>
          <a:p>
            <a:r>
              <a:rPr lang="en-IN" sz="1400" dirty="0" err="1">
                <a:solidFill>
                  <a:srgbClr val="795E26"/>
                </a:solidFill>
                <a:latin typeface="Menlo" panose="020B0609030804020204" pitchFamily="49" charset="0"/>
              </a:rPr>
              <a:t>setTimeout</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1080"/>
                </a:solidFill>
                <a:latin typeface="Menlo" panose="020B0609030804020204" pitchFamily="49" charset="0"/>
              </a:rPr>
              <a:t>console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log</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"Time's up -- stop!"</a:t>
            </a:r>
            <a:r>
              <a:rPr lang="en-IN" sz="1400" dirty="0">
                <a:solidFill>
                  <a:srgbClr val="000000"/>
                </a:solidFill>
                <a:latin typeface="Menlo" panose="020B0609030804020204" pitchFamily="49" charset="0"/>
              </a:rPr>
              <a:t>);</a:t>
            </a:r>
          </a:p>
          <a:p>
            <a:r>
              <a:rPr lang="en-IN" sz="1400" dirty="0" err="1">
                <a:solidFill>
                  <a:srgbClr val="001080"/>
                </a:solidFill>
                <a:latin typeface="Menlo" panose="020B0609030804020204" pitchFamily="49" charset="0"/>
              </a:rPr>
              <a:t>callback</a:t>
            </a:r>
            <a:r>
              <a:rPr lang="en-IN" sz="1400" dirty="0">
                <a:solidFill>
                  <a:srgbClr val="000000"/>
                </a:solidFill>
                <a:latin typeface="Menlo" panose="020B0609030804020204" pitchFamily="49" charset="0"/>
              </a:rPr>
              <a:t> &amp;&amp; </a:t>
            </a:r>
            <a:r>
              <a:rPr lang="en-IN" sz="1400" dirty="0" err="1">
                <a:solidFill>
                  <a:srgbClr val="795E26"/>
                </a:solidFill>
                <a:latin typeface="Menlo" panose="020B0609030804020204" pitchFamily="49" charset="0"/>
              </a:rPr>
              <a:t>callback</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1000</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err="1">
                <a:solidFill>
                  <a:srgbClr val="795E26"/>
                </a:solidFill>
                <a:latin typeface="Menlo" panose="020B0609030804020204" pitchFamily="49" charset="0"/>
              </a:rPr>
              <a:t>module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exports</a:t>
            </a:r>
            <a:r>
              <a:rPr lang="en-IN" sz="1400" dirty="0">
                <a:solidFill>
                  <a:srgbClr val="000000"/>
                </a:solidFill>
                <a:latin typeface="Menlo" panose="020B0609030804020204" pitchFamily="49" charset="0"/>
              </a:rPr>
              <a:t> = </a:t>
            </a:r>
            <a:r>
              <a:rPr lang="en-IN" sz="1400" dirty="0" err="1">
                <a:solidFill>
                  <a:srgbClr val="795E26"/>
                </a:solidFill>
                <a:latin typeface="Menlo" panose="020B0609030804020204" pitchFamily="49" charset="0"/>
              </a:rPr>
              <a:t>timerGame</a:t>
            </a:r>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472926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 Manipulation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Another class of functions that is often considered difficult to test is code that directly manipulates the DOM.</a:t>
            </a:r>
          </a:p>
          <a:p>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–save-dev jest-environment-</a:t>
            </a:r>
            <a:r>
              <a:rPr lang="en-US" sz="2200" dirty="0" err="1">
                <a:latin typeface="Times New Roman" panose="02020603050405020304" pitchFamily="18" charset="0"/>
                <a:cs typeface="Times New Roman" panose="02020603050405020304" pitchFamily="18" charset="0"/>
              </a:rPr>
              <a:t>jsdom</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Add following in the test spec</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 @jest-environment </a:t>
            </a:r>
            <a:r>
              <a:rPr lang="en-US" sz="2200" dirty="0" err="1">
                <a:latin typeface="Times New Roman" panose="02020603050405020304" pitchFamily="18" charset="0"/>
                <a:cs typeface="Times New Roman" panose="02020603050405020304" pitchFamily="18" charset="0"/>
              </a:rPr>
              <a:t>jsdom</a:t>
            </a:r>
            <a:endParaRPr lang="en-US" sz="2200" dirty="0">
              <a:latin typeface="Times New Roman" panose="02020603050405020304" pitchFamily="18" charset="0"/>
              <a:cs typeface="Times New Roman" panose="02020603050405020304" pitchFamily="18" charset="0"/>
            </a:endParaRPr>
          </a:p>
          <a:p>
            <a:pPr marL="0" indent="0">
              <a:buNone/>
            </a:pPr>
            <a:r>
              <a:rPr lang="en-US" sz="220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684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6C32-F765-B044-ACFD-417B54D2B38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CE1DB2E-48AB-174E-BC88-788CA139082A}"/>
              </a:ext>
            </a:extLst>
          </p:cNvPr>
          <p:cNvSpPr>
            <a:spLocks noGrp="1"/>
          </p:cNvSpPr>
          <p:nvPr>
            <p:ph type="body" sz="quarter" idx="10"/>
          </p:nvPr>
        </p:nvSpPr>
        <p:spPr/>
        <p:txBody>
          <a:bodyPr/>
          <a:lstStyle/>
          <a:p>
            <a:r>
              <a:rPr lang="en-US" dirty="0">
                <a:hlinkClick r:id="rId2"/>
              </a:rPr>
              <a:t>https://www.valentinog.com/blog/fake/</a:t>
            </a:r>
            <a:r>
              <a:rPr lang="en-US" dirty="0"/>
              <a:t> </a:t>
            </a:r>
          </a:p>
          <a:p>
            <a:r>
              <a:rPr lang="en-US" dirty="0">
                <a:hlinkClick r:id="rId3"/>
              </a:rPr>
              <a:t>https://www.valentinog.com/blog/cypress/</a:t>
            </a:r>
            <a:endParaRPr lang="en-US" dirty="0"/>
          </a:p>
          <a:p>
            <a:r>
              <a:rPr lang="en-US" dirty="0">
                <a:hlinkClick r:id="rId4"/>
              </a:rPr>
              <a:t>https://jestjs.io/docs/mock-function-api#mockfnmockimplementationfn</a:t>
            </a:r>
            <a:r>
              <a:rPr lang="en-US" dirty="0"/>
              <a:t> </a:t>
            </a:r>
          </a:p>
          <a:p>
            <a:r>
              <a:rPr lang="en-US" dirty="0">
                <a:hlinkClick r:id="rId5"/>
              </a:rPr>
              <a:t>https://medium.com/@rickhanlonii/understanding-jest-mocks-f0046c68e53c</a:t>
            </a:r>
            <a:r>
              <a:rPr lang="en-US" dirty="0"/>
              <a:t> </a:t>
            </a:r>
          </a:p>
          <a:p>
            <a:r>
              <a:rPr lang="en-US" dirty="0">
                <a:hlinkClick r:id="rId6"/>
              </a:rPr>
              <a:t>https://www.pluralsight.com/guides/how-does-jest.fn()-work</a:t>
            </a:r>
            <a:endParaRPr lang="en-US" dirty="0"/>
          </a:p>
          <a:p>
            <a:r>
              <a:rPr lang="en-US" dirty="0">
                <a:hlinkClick r:id="rId7"/>
              </a:rPr>
              <a:t>https://jestjs.io/docs/timer-mocks#enable-fake-timers</a:t>
            </a:r>
            <a:endParaRPr lang="en-US" dirty="0"/>
          </a:p>
          <a:p>
            <a:r>
              <a:rPr lang="en-US" dirty="0"/>
              <a:t>https://</a:t>
            </a:r>
            <a:r>
              <a:rPr lang="en-US" dirty="0" err="1"/>
              <a:t>betterprogramming.pub</a:t>
            </a:r>
            <a:r>
              <a:rPr lang="en-US" dirty="0"/>
              <a:t>/test-and-mock-asynchronous-calls-with-the-jest-testing-framework-c0efbbbde2c3</a:t>
            </a:r>
          </a:p>
        </p:txBody>
      </p:sp>
    </p:spTree>
    <p:extLst>
      <p:ext uri="{BB962C8B-B14F-4D97-AF65-F5344CB8AC3E}">
        <p14:creationId xmlns:p14="http://schemas.microsoft.com/office/powerpoint/2010/main" val="407589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IN" sz="2900" dirty="0"/>
          </a:p>
        </p:txBody>
      </p:sp>
      <p:graphicFrame>
        <p:nvGraphicFramePr>
          <p:cNvPr id="3" name="Diagram 2"/>
          <p:cNvGraphicFramePr/>
          <p:nvPr>
            <p:extLst>
              <p:ext uri="{D42A27DB-BD31-4B8C-83A1-F6EECF244321}">
                <p14:modId xmlns:p14="http://schemas.microsoft.com/office/powerpoint/2010/main" val="90052472"/>
              </p:ext>
            </p:extLst>
          </p:nvPr>
        </p:nvGraphicFramePr>
        <p:xfrm>
          <a:off x="762000" y="728400"/>
          <a:ext cx="7696200" cy="55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5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Mocking</a:t>
            </a:r>
          </a:p>
        </p:txBody>
      </p:sp>
      <p:sp>
        <p:nvSpPr>
          <p:cNvPr id="6" name="Text Box 13"/>
          <p:cNvSpPr txBox="1">
            <a:spLocks noChangeArrowheads="1"/>
          </p:cNvSpPr>
          <p:nvPr/>
        </p:nvSpPr>
        <p:spPr bwMode="auto">
          <a:xfrm>
            <a:off x="323528" y="864458"/>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a controlled instance or implementation of dependency that the code under test depends on in order to test its core logic.</a:t>
            </a:r>
          </a:p>
        </p:txBody>
      </p:sp>
      <p:pic>
        <p:nvPicPr>
          <p:cNvPr id="1026" name="Picture 2" descr="Example: UnitTesting Dependencies">
            <a:extLst>
              <a:ext uri="{FF2B5EF4-FFF2-40B4-BE49-F238E27FC236}">
                <a16:creationId xmlns:a16="http://schemas.microsoft.com/office/drawing/2014/main" id="{A58A878E-1333-D4B6-F569-1A94C28133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06831"/>
            <a:ext cx="4412973" cy="505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Need for mocking</a:t>
            </a:r>
          </a:p>
        </p:txBody>
      </p:sp>
      <p:sp>
        <p:nvSpPr>
          <p:cNvPr id="10" name="Text Box 52"/>
          <p:cNvSpPr txBox="1">
            <a:spLocks noChangeArrowheads="1"/>
          </p:cNvSpPr>
          <p:nvPr/>
        </p:nvSpPr>
        <p:spPr bwMode="auto">
          <a:xfrm>
            <a:off x="304800" y="1143000"/>
            <a:ext cx="8458200" cy="5355312"/>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Tests, and the software components we want to test, most of the times have dependencies. A typical dependency might be an external data source for example.</a:t>
            </a:r>
          </a:p>
          <a:p>
            <a:pPr eaLnBrk="1" hangingPunct="1">
              <a:buFont typeface="Wingdings" pitchFamily="2" charset="2"/>
              <a:buChar char="§"/>
              <a:defRPr/>
            </a:pPr>
            <a:r>
              <a:rPr lang="en-US" dirty="0"/>
              <a:t>It would be impractical to call the real API in a testing environment, or in development. There are a number of reasons for not doing this.</a:t>
            </a:r>
          </a:p>
          <a:p>
            <a:pPr eaLnBrk="1" hangingPunct="1">
              <a:buFont typeface="Wingdings" pitchFamily="2" charset="2"/>
              <a:buChar char="§"/>
              <a:defRPr/>
            </a:pPr>
            <a:r>
              <a:rPr lang="en-US" dirty="0"/>
              <a:t>First, tests must not depend on external services. A test using a real API could fail if:</a:t>
            </a:r>
          </a:p>
          <a:p>
            <a:pPr lvl="1" eaLnBrk="1" hangingPunct="1">
              <a:buFont typeface="Wingdings" pitchFamily="2" charset="2"/>
              <a:buChar char="§"/>
              <a:defRPr/>
            </a:pPr>
            <a:r>
              <a:rPr lang="en-US" dirty="0"/>
              <a:t>the API has intermittent or permanent network issues</a:t>
            </a:r>
          </a:p>
          <a:p>
            <a:pPr lvl="1" eaLnBrk="1" hangingPunct="1">
              <a:buFont typeface="Wingdings" pitchFamily="2" charset="2"/>
              <a:buChar char="§"/>
              <a:defRPr/>
            </a:pPr>
            <a:r>
              <a:rPr lang="en-US" dirty="0"/>
              <a:t>the API gets rate-limited</a:t>
            </a:r>
          </a:p>
          <a:p>
            <a:pPr lvl="1" eaLnBrk="1" hangingPunct="1">
              <a:buFont typeface="Wingdings" pitchFamily="2" charset="2"/>
              <a:buChar char="§"/>
              <a:defRPr/>
            </a:pPr>
            <a:r>
              <a:rPr lang="en-US" dirty="0"/>
              <a:t>the API is slow</a:t>
            </a:r>
          </a:p>
          <a:p>
            <a:pPr eaLnBrk="1" hangingPunct="1">
              <a:buFont typeface="Wingdings" pitchFamily="2" charset="2"/>
              <a:buChar char="§"/>
              <a:defRPr/>
            </a:pPr>
            <a:r>
              <a:rPr lang="en-US" dirty="0"/>
              <a:t>On the other hand, you don't want to use the actual RESTFUL API in development neither because:</a:t>
            </a:r>
          </a:p>
          <a:p>
            <a:pPr lvl="1" eaLnBrk="1" hangingPunct="1">
              <a:buFont typeface="Wingdings" pitchFamily="2" charset="2"/>
              <a:buChar char="§"/>
              <a:defRPr/>
            </a:pPr>
            <a:r>
              <a:rPr lang="en-US" dirty="0"/>
              <a:t>the API could be a paid service, you'll incur in high costs</a:t>
            </a:r>
          </a:p>
          <a:p>
            <a:pPr lvl="1" eaLnBrk="1" hangingPunct="1">
              <a:buFont typeface="Wingdings" pitchFamily="2" charset="2"/>
              <a:buChar char="§"/>
              <a:defRPr/>
            </a:pPr>
            <a:r>
              <a:rPr lang="en-US" dirty="0"/>
              <a:t>you're behind a firewall which blocks outbound connections</a:t>
            </a:r>
          </a:p>
          <a:p>
            <a:pPr lvl="1" eaLnBrk="1" hangingPunct="1">
              <a:buFont typeface="Wingdings" pitchFamily="2" charset="2"/>
              <a:buChar char="§"/>
              <a:defRPr/>
            </a:pPr>
            <a:r>
              <a:rPr lang="en-US" dirty="0"/>
              <a:t>the API is slow</a:t>
            </a:r>
          </a:p>
          <a:p>
            <a:pPr eaLnBrk="1" hangingPunct="1">
              <a:buFont typeface="Wingdings" pitchFamily="2" charset="2"/>
              <a:buChar char="§"/>
              <a:defRPr/>
            </a:pPr>
            <a:r>
              <a:rPr lang="en-US" dirty="0"/>
              <a:t>Also, more often than not, frontend developers need, and want, to develop in isolation long before the RESTFUL API is 100% ready.</a:t>
            </a:r>
          </a:p>
          <a:p>
            <a:pPr eaLnBrk="1" hangingPunct="1">
              <a:buFont typeface="Wingdings" pitchFamily="2" charset="2"/>
              <a:buChar char="§"/>
              <a:defRPr/>
            </a:pPr>
            <a:r>
              <a:rPr lang="en-US" dirty="0"/>
              <a:t>It's here that mocking and stubbing come into play.</a:t>
            </a:r>
            <a:br>
              <a:rPr lang="en-US" dirty="0"/>
            </a:br>
            <a:endParaRPr lang="en-US" dirty="0"/>
          </a:p>
        </p:txBody>
      </p:sp>
    </p:spTree>
    <p:extLst>
      <p:ext uri="{BB962C8B-B14F-4D97-AF65-F5344CB8AC3E}">
        <p14:creationId xmlns:p14="http://schemas.microsoft.com/office/powerpoint/2010/main" val="369223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Mocking and stubbing</a:t>
            </a:r>
          </a:p>
        </p:txBody>
      </p:sp>
      <p:sp>
        <p:nvSpPr>
          <p:cNvPr id="10" name="Text Box 52">
            <a:extLst>
              <a:ext uri="{FF2B5EF4-FFF2-40B4-BE49-F238E27FC236}">
                <a16:creationId xmlns:a16="http://schemas.microsoft.com/office/drawing/2014/main" id="{8CC61405-B00B-DC14-CA51-D82E5543B571}"/>
              </a:ext>
            </a:extLst>
          </p:cNvPr>
          <p:cNvSpPr txBox="1">
            <a:spLocks noChangeArrowheads="1"/>
          </p:cNvSpPr>
          <p:nvPr/>
        </p:nvSpPr>
        <p:spPr bwMode="auto">
          <a:xfrm>
            <a:off x="304800" y="1143000"/>
            <a:ext cx="8458200" cy="4247317"/>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In the context of a typical frontend application, mocking and stubbing help to "fake" the real API, by replacing it with a fabricated service, or with a "surgical" swap of a single function.</a:t>
            </a:r>
          </a:p>
          <a:p>
            <a:pPr eaLnBrk="1" hangingPunct="1">
              <a:buFont typeface="Wingdings" pitchFamily="2" charset="2"/>
              <a:buChar char="§"/>
              <a:defRPr/>
            </a:pPr>
            <a:r>
              <a:rPr lang="en-US" dirty="0"/>
              <a:t>This is particularly useful when working on decoupled frontend architectures, which more often than not talk to remote APIs, not always under our direct control.</a:t>
            </a:r>
          </a:p>
          <a:p>
            <a:pPr eaLnBrk="1" hangingPunct="1">
              <a:buFont typeface="Wingdings" pitchFamily="2" charset="2"/>
              <a:buChar char="§"/>
              <a:defRPr/>
            </a:pPr>
            <a:r>
              <a:rPr lang="en-US" dirty="0"/>
              <a:t>What's the difference between mocking and stubbing?</a:t>
            </a:r>
          </a:p>
          <a:p>
            <a:pPr lvl="1" eaLnBrk="1" hangingPunct="1">
              <a:buFont typeface="Wingdings" pitchFamily="2" charset="2"/>
              <a:buChar char="§"/>
              <a:defRPr/>
            </a:pPr>
            <a:r>
              <a:rPr lang="en-US" dirty="0"/>
              <a:t>Mocking means replacing one or more function in testing with a fake copy</a:t>
            </a:r>
          </a:p>
          <a:p>
            <a:pPr lvl="1" eaLnBrk="1" hangingPunct="1">
              <a:buFont typeface="Wingdings" pitchFamily="2" charset="2"/>
              <a:buChar char="§"/>
              <a:defRPr/>
            </a:pPr>
            <a:r>
              <a:rPr lang="en-US" dirty="0"/>
              <a:t>Stubbing means replacing some external service , or a network response, with a fake version</a:t>
            </a:r>
          </a:p>
          <a:p>
            <a:pPr eaLnBrk="1" hangingPunct="1">
              <a:buFont typeface="Wingdings" pitchFamily="2" charset="2"/>
              <a:buChar char="§"/>
              <a:defRPr/>
            </a:pPr>
            <a:r>
              <a:rPr lang="en-US" dirty="0"/>
              <a:t>Mocking is also when you assert on the mocked function to see:</a:t>
            </a:r>
          </a:p>
          <a:p>
            <a:pPr lvl="1" eaLnBrk="1" hangingPunct="1">
              <a:buFont typeface="Wingdings" pitchFamily="2" charset="2"/>
              <a:buChar char="§"/>
              <a:defRPr/>
            </a:pPr>
            <a:r>
              <a:rPr lang="en-US" dirty="0"/>
              <a:t>if it has been called by another piece of code</a:t>
            </a:r>
          </a:p>
          <a:p>
            <a:pPr lvl="1" eaLnBrk="1" hangingPunct="1">
              <a:buFont typeface="Wingdings" pitchFamily="2" charset="2"/>
              <a:buChar char="§"/>
              <a:defRPr/>
            </a:pPr>
            <a:r>
              <a:rPr lang="en-US" dirty="0"/>
              <a:t>how many times has been called</a:t>
            </a:r>
          </a:p>
          <a:p>
            <a:pPr lvl="1" eaLnBrk="1" hangingPunct="1">
              <a:buFont typeface="Wingdings" pitchFamily="2" charset="2"/>
              <a:buChar char="§"/>
              <a:defRPr/>
            </a:pPr>
            <a:r>
              <a:rPr lang="en-US" dirty="0"/>
              <a:t>how many parameters has been called with</a:t>
            </a:r>
          </a:p>
          <a:p>
            <a:pPr eaLnBrk="1" hangingPunct="1">
              <a:buFont typeface="Wingdings" pitchFamily="2" charset="2"/>
              <a:buChar char="§"/>
              <a:defRPr/>
            </a:pPr>
            <a:endParaRPr lang="en-US" dirty="0"/>
          </a:p>
        </p:txBody>
      </p:sp>
    </p:spTree>
    <p:extLst>
      <p:ext uri="{BB962C8B-B14F-4D97-AF65-F5344CB8AC3E}">
        <p14:creationId xmlns:p14="http://schemas.microsoft.com/office/powerpoint/2010/main" val="210309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 Function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 goal for mocking is to replace something we don’t control with something we do, so it’s important that what we replace it with has all the features we need.</a:t>
            </a:r>
          </a:p>
          <a:p>
            <a:r>
              <a:rPr lang="en-US" sz="2200" dirty="0">
                <a:latin typeface="Times New Roman" panose="02020603050405020304" pitchFamily="18" charset="0"/>
                <a:cs typeface="Times New Roman" panose="02020603050405020304" pitchFamily="18" charset="0"/>
              </a:rPr>
              <a:t>The Mock Function provides features to:</a:t>
            </a:r>
          </a:p>
          <a:p>
            <a:pPr lvl="1"/>
            <a:r>
              <a:rPr lang="en-US" sz="1800" dirty="0">
                <a:latin typeface="Times New Roman" panose="02020603050405020304" pitchFamily="18" charset="0"/>
                <a:cs typeface="Times New Roman" panose="02020603050405020304" pitchFamily="18" charset="0"/>
              </a:rPr>
              <a:t>Capture calls</a:t>
            </a:r>
          </a:p>
          <a:p>
            <a:pPr lvl="1"/>
            <a:r>
              <a:rPr lang="en-US" sz="1800" dirty="0">
                <a:latin typeface="Times New Roman" panose="02020603050405020304" pitchFamily="18" charset="0"/>
                <a:cs typeface="Times New Roman" panose="02020603050405020304" pitchFamily="18" charset="0"/>
              </a:rPr>
              <a:t>Set return values</a:t>
            </a:r>
          </a:p>
          <a:p>
            <a:pPr lvl="1"/>
            <a:r>
              <a:rPr lang="en-US" sz="1800" dirty="0">
                <a:latin typeface="Times New Roman" panose="02020603050405020304" pitchFamily="18" charset="0"/>
                <a:cs typeface="Times New Roman" panose="02020603050405020304" pitchFamily="18" charset="0"/>
              </a:rPr>
              <a:t>Change the implementation</a:t>
            </a:r>
          </a:p>
          <a:p>
            <a:r>
              <a:rPr lang="en-US" sz="2200" dirty="0">
                <a:latin typeface="Times New Roman" panose="02020603050405020304" pitchFamily="18" charset="0"/>
                <a:cs typeface="Times New Roman" panose="02020603050405020304" pitchFamily="18" charset="0"/>
              </a:rPr>
              <a:t>The simplest way to create a Mock Function instance is with </a:t>
            </a:r>
            <a:r>
              <a:rPr lang="en-US" sz="2200" dirty="0" err="1">
                <a:latin typeface="Times New Roman" panose="02020603050405020304" pitchFamily="18" charset="0"/>
                <a:cs typeface="Times New Roman" panose="02020603050405020304" pitchFamily="18" charset="0"/>
              </a:rPr>
              <a:t>jest.fn</a:t>
            </a:r>
            <a:r>
              <a:rPr lang="en-US" sz="22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F9200DD2-8AEB-3CBC-3ACD-3EB3173B20BE}"/>
              </a:ext>
            </a:extLst>
          </p:cNvPr>
          <p:cNvSpPr/>
          <p:nvPr/>
        </p:nvSpPr>
        <p:spPr>
          <a:xfrm>
            <a:off x="1752600" y="4217075"/>
            <a:ext cx="6172200" cy="1815882"/>
          </a:xfrm>
          <a:prstGeom prst="rect">
            <a:avLst/>
          </a:prstGeom>
        </p:spPr>
        <p:txBody>
          <a:bodyPr wrap="square">
            <a:spAutoFit/>
          </a:bodyPr>
          <a:lstStyle/>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"returns undefined by default"</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mock</a:t>
            </a:r>
            <a:r>
              <a:rPr lang="en-IN" sz="1400" dirty="0">
                <a:solidFill>
                  <a:srgbClr val="000000"/>
                </a:solidFill>
                <a:latin typeface="Menlo" panose="020B0609030804020204" pitchFamily="49" charset="0"/>
              </a:rPr>
              <a:t> = </a:t>
            </a:r>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fn</a:t>
            </a:r>
            <a:r>
              <a:rPr lang="en-IN" sz="1400" dirty="0">
                <a:solidFill>
                  <a:srgbClr val="000000"/>
                </a:solidFill>
                <a:latin typeface="Menlo" panose="020B0609030804020204" pitchFamily="49" charset="0"/>
              </a:rPr>
              <a:t>();</a:t>
            </a:r>
          </a:p>
          <a:p>
            <a:r>
              <a:rPr lang="en-IN" sz="1400" dirty="0">
                <a:solidFill>
                  <a:srgbClr val="0000FF"/>
                </a:solidFill>
                <a:latin typeface="Menlo" panose="020B0609030804020204" pitchFamily="49" charset="0"/>
              </a:rPr>
              <a:t>let</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result</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mock</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"foo"</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result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toBeUndefined</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a:solidFill>
                  <a:srgbClr val="0070C1"/>
                </a:solidFill>
                <a:latin typeface="Menlo" panose="020B0609030804020204" pitchFamily="49" charset="0"/>
              </a:rPr>
              <a:t>mock</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a:solidFill>
                  <a:srgbClr val="0070C1"/>
                </a:solidFill>
                <a:latin typeface="Menlo" panose="020B0609030804020204" pitchFamily="49" charset="0"/>
              </a:rPr>
              <a:t>mock</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toHaveBeenCalledTimes</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a:solidFill>
                  <a:srgbClr val="0070C1"/>
                </a:solidFill>
                <a:latin typeface="Menlo" panose="020B0609030804020204" pitchFamily="49" charset="0"/>
              </a:rPr>
              <a:t>mock</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"foo"</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73227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25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250"/>
                                        <p:tgtEl>
                                          <p:spTgt spid="3">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Injection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One of the common ways to use the Mock Function is by passing it directly as an argument to the function you are testing. </a:t>
            </a:r>
          </a:p>
          <a:p>
            <a:r>
              <a:rPr lang="en-US" sz="2200" dirty="0">
                <a:latin typeface="Times New Roman" panose="02020603050405020304" pitchFamily="18" charset="0"/>
                <a:cs typeface="Times New Roman" panose="02020603050405020304" pitchFamily="18" charset="0"/>
              </a:rPr>
              <a:t>This allows you to run your test subject, then assert how the mock was called and with what arguments: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strategy is solid, but it requires that your code supports dependency injection. Often that is not the case, so we will need tools to mock existing modules and functions instead.</a:t>
            </a:r>
          </a:p>
        </p:txBody>
      </p:sp>
      <p:sp>
        <p:nvSpPr>
          <p:cNvPr id="4" name="Rectangle 3">
            <a:extLst>
              <a:ext uri="{FF2B5EF4-FFF2-40B4-BE49-F238E27FC236}">
                <a16:creationId xmlns:a16="http://schemas.microsoft.com/office/drawing/2014/main" id="{8557DA18-A20A-A5C3-6833-B068EFDB2558}"/>
              </a:ext>
            </a:extLst>
          </p:cNvPr>
          <p:cNvSpPr/>
          <p:nvPr/>
        </p:nvSpPr>
        <p:spPr>
          <a:xfrm>
            <a:off x="1371600" y="2819400"/>
            <a:ext cx="6934200" cy="2031325"/>
          </a:xfrm>
          <a:prstGeom prst="rect">
            <a:avLst/>
          </a:prstGeom>
        </p:spPr>
        <p:txBody>
          <a:bodyPr wrap="square">
            <a:spAutoFit/>
          </a:bodyPr>
          <a:lstStyle/>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err="1">
                <a:solidFill>
                  <a:srgbClr val="001080"/>
                </a:solidFill>
                <a:latin typeface="Menlo" panose="020B0609030804020204" pitchFamily="49" charset="0"/>
              </a:rPr>
              <a:t>callback</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795E26"/>
                </a:solidFill>
                <a:latin typeface="Menlo" panose="020B0609030804020204" pitchFamily="49" charset="0"/>
              </a:rPr>
              <a:t>callback</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endParaRPr lang="en-IN" sz="1400" dirty="0">
              <a:solidFill>
                <a:srgbClr val="000000"/>
              </a:solidFill>
              <a:latin typeface="Menlo" panose="020B0609030804020204" pitchFamily="49" charset="0"/>
            </a:endParaRP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"calls </a:t>
            </a:r>
            <a:r>
              <a:rPr lang="en-IN" sz="1400" dirty="0" err="1">
                <a:solidFill>
                  <a:srgbClr val="A31515"/>
                </a:solidFill>
                <a:latin typeface="Menlo" panose="020B0609030804020204" pitchFamily="49" charset="0"/>
              </a:rPr>
              <a:t>callback</a:t>
            </a:r>
            <a:r>
              <a:rPr lang="en-IN" sz="1400" dirty="0">
                <a:solidFill>
                  <a:srgbClr val="A31515"/>
                </a:solidFill>
                <a:latin typeface="Menlo" panose="020B0609030804020204" pitchFamily="49" charset="0"/>
              </a:rPr>
              <a:t> with arguments added"</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0070C1"/>
                </a:solidFill>
                <a:latin typeface="Menlo" panose="020B0609030804020204" pitchFamily="49" charset="0"/>
              </a:rPr>
              <a:t>mockCallback</a:t>
            </a:r>
            <a:r>
              <a:rPr lang="en-IN" sz="1400" dirty="0">
                <a:solidFill>
                  <a:srgbClr val="000000"/>
                </a:solidFill>
                <a:latin typeface="Menlo" panose="020B0609030804020204" pitchFamily="49" charset="0"/>
              </a:rPr>
              <a:t> = </a:t>
            </a:r>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fn</a:t>
            </a:r>
            <a:r>
              <a:rPr lang="en-IN" sz="1400" dirty="0">
                <a:solidFill>
                  <a:srgbClr val="000000"/>
                </a:solidFill>
                <a:latin typeface="Menlo" panose="020B0609030804020204" pitchFamily="49" charset="0"/>
              </a:rPr>
              <a:t>();</a:t>
            </a:r>
          </a:p>
          <a:p>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 </a:t>
            </a:r>
            <a:r>
              <a:rPr lang="en-IN" sz="1400" dirty="0" err="1">
                <a:solidFill>
                  <a:srgbClr val="0070C1"/>
                </a:solidFill>
                <a:latin typeface="Menlo" panose="020B0609030804020204" pitchFamily="49" charset="0"/>
              </a:rPr>
              <a:t>mockCallback</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70C1"/>
                </a:solidFill>
                <a:latin typeface="Menlo" panose="020B0609030804020204" pitchFamily="49" charset="0"/>
              </a:rPr>
              <a:t>mockCallback</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3</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8833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Mock Modules and Functions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There are three main types of module and function mocking in Jest:</a:t>
            </a:r>
          </a:p>
          <a:p>
            <a:pPr lvl="1"/>
            <a:r>
              <a:rPr lang="en-US" sz="1800" dirty="0" err="1">
                <a:latin typeface="Times New Roman" panose="02020603050405020304" pitchFamily="18" charset="0"/>
                <a:cs typeface="Times New Roman" panose="02020603050405020304" pitchFamily="18" charset="0"/>
              </a:rPr>
              <a:t>jest.fn</a:t>
            </a:r>
            <a:r>
              <a:rPr lang="en-US" sz="1800" dirty="0">
                <a:latin typeface="Times New Roman" panose="02020603050405020304" pitchFamily="18" charset="0"/>
                <a:cs typeface="Times New Roman" panose="02020603050405020304" pitchFamily="18" charset="0"/>
              </a:rPr>
              <a:t>: Mock a function</a:t>
            </a:r>
          </a:p>
          <a:p>
            <a:pPr lvl="1"/>
            <a:r>
              <a:rPr lang="en-US" sz="1800" dirty="0" err="1">
                <a:latin typeface="Times New Roman" panose="02020603050405020304" pitchFamily="18" charset="0"/>
                <a:cs typeface="Times New Roman" panose="02020603050405020304" pitchFamily="18" charset="0"/>
              </a:rPr>
              <a:t>jest.mock</a:t>
            </a:r>
            <a:r>
              <a:rPr lang="en-US" sz="1800" dirty="0">
                <a:latin typeface="Times New Roman" panose="02020603050405020304" pitchFamily="18" charset="0"/>
                <a:cs typeface="Times New Roman" panose="02020603050405020304" pitchFamily="18" charset="0"/>
              </a:rPr>
              <a:t>: Mock a module</a:t>
            </a:r>
          </a:p>
          <a:p>
            <a:pPr lvl="1"/>
            <a:r>
              <a:rPr lang="en-US" sz="1800" dirty="0" err="1">
                <a:latin typeface="Times New Roman" panose="02020603050405020304" pitchFamily="18" charset="0"/>
                <a:cs typeface="Times New Roman" panose="02020603050405020304" pitchFamily="18" charset="0"/>
              </a:rPr>
              <a:t>jest.spyOn</a:t>
            </a:r>
            <a:r>
              <a:rPr lang="en-US" sz="1800" dirty="0">
                <a:latin typeface="Times New Roman" panose="02020603050405020304" pitchFamily="18" charset="0"/>
                <a:cs typeface="Times New Roman" panose="02020603050405020304" pitchFamily="18" charset="0"/>
              </a:rPr>
              <a:t>: Spy or mock a function</a:t>
            </a:r>
          </a:p>
        </p:txBody>
      </p:sp>
    </p:spTree>
    <p:extLst>
      <p:ext uri="{BB962C8B-B14F-4D97-AF65-F5344CB8AC3E}">
        <p14:creationId xmlns:p14="http://schemas.microsoft.com/office/powerpoint/2010/main" val="274108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25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250"/>
                                        <p:tgtEl>
                                          <p:spTgt spid="3">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Modules</a:t>
            </a:r>
          </a:p>
        </p:txBody>
      </p:sp>
      <p:sp>
        <p:nvSpPr>
          <p:cNvPr id="6" name="Rectangle 5">
            <a:extLst>
              <a:ext uri="{FF2B5EF4-FFF2-40B4-BE49-F238E27FC236}">
                <a16:creationId xmlns:a16="http://schemas.microsoft.com/office/drawing/2014/main" id="{EE860CB8-CD99-CE78-FC30-19922C0C2C88}"/>
              </a:ext>
            </a:extLst>
          </p:cNvPr>
          <p:cNvSpPr/>
          <p:nvPr/>
        </p:nvSpPr>
        <p:spPr>
          <a:xfrm>
            <a:off x="1371600" y="1139726"/>
            <a:ext cx="4572000" cy="1815882"/>
          </a:xfrm>
          <a:prstGeom prst="rect">
            <a:avLst/>
          </a:prstGeom>
          <a:ln>
            <a:solidFill>
              <a:schemeClr val="accent1"/>
            </a:solidFill>
          </a:ln>
        </p:spPr>
        <p:txBody>
          <a:bodyPr>
            <a:spAutoFit/>
          </a:bodyPr>
          <a:lstStyle/>
          <a:p>
            <a:r>
              <a:rPr lang="en-IN" sz="1600" dirty="0" err="1">
                <a:solidFill>
                  <a:srgbClr val="0000FF"/>
                </a:solidFill>
                <a:latin typeface="Menlo" panose="020B0609030804020204" pitchFamily="49" charset="0"/>
              </a:rPr>
              <a:t>math.js</a:t>
            </a:r>
            <a:endParaRPr lang="en-IN" sz="1600" dirty="0">
              <a:solidFill>
                <a:srgbClr val="0000FF"/>
              </a:solidFill>
              <a:latin typeface="Menlo" panose="020B0609030804020204" pitchFamily="49" charset="0"/>
            </a:endParaRPr>
          </a:p>
          <a:p>
            <a:r>
              <a:rPr lang="en-IN" sz="1600" dirty="0" err="1">
                <a:solidFill>
                  <a:srgbClr val="0000FF"/>
                </a:solidFill>
                <a:latin typeface="Menlo" panose="020B0609030804020204" pitchFamily="49" charset="0"/>
              </a:rPr>
              <a:t>const</a:t>
            </a:r>
            <a:r>
              <a:rPr lang="en-IN" sz="1600" dirty="0">
                <a:solidFill>
                  <a:srgbClr val="000000"/>
                </a:solidFill>
                <a:latin typeface="Menlo" panose="020B0609030804020204" pitchFamily="49" charset="0"/>
              </a:rPr>
              <a:t> </a:t>
            </a:r>
            <a:r>
              <a:rPr lang="en-IN" sz="1600" dirty="0">
                <a:solidFill>
                  <a:srgbClr val="795E26"/>
                </a:solidFill>
                <a:latin typeface="Menlo" panose="020B0609030804020204" pitchFamily="49" charset="0"/>
              </a:rPr>
              <a:t>add</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a:t>
            </a:r>
          </a:p>
          <a:p>
            <a:r>
              <a:rPr lang="en-IN" sz="1600" dirty="0" err="1">
                <a:solidFill>
                  <a:srgbClr val="0000FF"/>
                </a:solidFill>
                <a:latin typeface="Menlo" panose="020B0609030804020204" pitchFamily="49" charset="0"/>
              </a:rPr>
              <a:t>const</a:t>
            </a:r>
            <a:r>
              <a:rPr lang="en-IN" sz="1600" dirty="0">
                <a:solidFill>
                  <a:srgbClr val="000000"/>
                </a:solidFill>
                <a:latin typeface="Menlo" panose="020B0609030804020204" pitchFamily="49" charset="0"/>
              </a:rPr>
              <a:t> </a:t>
            </a:r>
            <a:r>
              <a:rPr lang="en-IN" sz="1600" dirty="0">
                <a:solidFill>
                  <a:srgbClr val="795E26"/>
                </a:solidFill>
                <a:latin typeface="Menlo" panose="020B0609030804020204" pitchFamily="49" charset="0"/>
              </a:rPr>
              <a:t>subtract</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a:t>
            </a:r>
          </a:p>
          <a:p>
            <a:r>
              <a:rPr lang="en-IN" sz="1600" dirty="0" err="1">
                <a:solidFill>
                  <a:srgbClr val="0000FF"/>
                </a:solidFill>
                <a:latin typeface="Menlo" panose="020B0609030804020204" pitchFamily="49" charset="0"/>
              </a:rPr>
              <a:t>const</a:t>
            </a:r>
            <a:r>
              <a:rPr lang="en-IN" sz="1600" dirty="0">
                <a:solidFill>
                  <a:srgbClr val="000000"/>
                </a:solidFill>
                <a:latin typeface="Menlo" panose="020B0609030804020204" pitchFamily="49" charset="0"/>
              </a:rPr>
              <a:t> </a:t>
            </a:r>
            <a:r>
              <a:rPr lang="en-IN" sz="1600" dirty="0">
                <a:solidFill>
                  <a:srgbClr val="795E26"/>
                </a:solidFill>
                <a:latin typeface="Menlo" panose="020B0609030804020204" pitchFamily="49" charset="0"/>
              </a:rPr>
              <a:t>multiply</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a:t>
            </a:r>
          </a:p>
          <a:p>
            <a:r>
              <a:rPr lang="en-IN" sz="1600" dirty="0" err="1">
                <a:solidFill>
                  <a:srgbClr val="0000FF"/>
                </a:solidFill>
                <a:latin typeface="Menlo" panose="020B0609030804020204" pitchFamily="49" charset="0"/>
              </a:rPr>
              <a:t>const</a:t>
            </a:r>
            <a:r>
              <a:rPr lang="en-IN" sz="1600" dirty="0">
                <a:solidFill>
                  <a:srgbClr val="000000"/>
                </a:solidFill>
                <a:latin typeface="Menlo" panose="020B0609030804020204" pitchFamily="49" charset="0"/>
              </a:rPr>
              <a:t> </a:t>
            </a:r>
            <a:r>
              <a:rPr lang="en-IN" sz="1600" dirty="0">
                <a:solidFill>
                  <a:srgbClr val="795E26"/>
                </a:solidFill>
                <a:latin typeface="Menlo" panose="020B0609030804020204" pitchFamily="49" charset="0"/>
              </a:rPr>
              <a:t>divide</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a:t>
            </a:r>
          </a:p>
          <a:p>
            <a:r>
              <a:rPr lang="en-IN" sz="1600" dirty="0" err="1">
                <a:solidFill>
                  <a:srgbClr val="267F99"/>
                </a:solidFill>
                <a:latin typeface="Menlo" panose="020B0609030804020204" pitchFamily="49" charset="0"/>
              </a:rPr>
              <a:t>module</a:t>
            </a:r>
            <a:r>
              <a:rPr lang="en-IN" sz="1600" dirty="0" err="1">
                <a:solidFill>
                  <a:srgbClr val="000000"/>
                </a:solidFill>
                <a:latin typeface="Menlo" panose="020B0609030804020204" pitchFamily="49" charset="0"/>
              </a:rPr>
              <a:t>.</a:t>
            </a:r>
            <a:r>
              <a:rPr lang="en-IN" sz="1600" dirty="0" err="1">
                <a:solidFill>
                  <a:srgbClr val="267F99"/>
                </a:solidFill>
                <a:latin typeface="Menlo" panose="020B0609030804020204" pitchFamily="49" charset="0"/>
              </a:rPr>
              <a:t>exports</a:t>
            </a:r>
            <a:r>
              <a:rPr lang="en-IN" sz="1600" dirty="0">
                <a:solidFill>
                  <a:srgbClr val="000000"/>
                </a:solidFill>
                <a:latin typeface="Menlo" panose="020B0609030804020204" pitchFamily="49" charset="0"/>
              </a:rPr>
              <a:t> = {</a:t>
            </a:r>
            <a:r>
              <a:rPr lang="en-IN" sz="1600" dirty="0" err="1">
                <a:solidFill>
                  <a:srgbClr val="795E26"/>
                </a:solidFill>
                <a:latin typeface="Menlo" panose="020B0609030804020204" pitchFamily="49" charset="0"/>
              </a:rPr>
              <a:t>add</a:t>
            </a:r>
            <a:r>
              <a:rPr lang="en-IN" sz="1600" dirty="0" err="1">
                <a:solidFill>
                  <a:srgbClr val="000000"/>
                </a:solidFill>
                <a:latin typeface="Menlo" panose="020B0609030804020204" pitchFamily="49" charset="0"/>
              </a:rPr>
              <a:t>,</a:t>
            </a:r>
            <a:r>
              <a:rPr lang="en-IN" sz="1600" dirty="0" err="1">
                <a:solidFill>
                  <a:srgbClr val="795E26"/>
                </a:solidFill>
                <a:latin typeface="Menlo" panose="020B0609030804020204" pitchFamily="49" charset="0"/>
              </a:rPr>
              <a:t>subtract</a:t>
            </a:r>
            <a:r>
              <a:rPr lang="en-IN" sz="1600" dirty="0" err="1">
                <a:solidFill>
                  <a:srgbClr val="000000"/>
                </a:solidFill>
                <a:latin typeface="Menlo" panose="020B0609030804020204" pitchFamily="49" charset="0"/>
              </a:rPr>
              <a:t>,</a:t>
            </a:r>
            <a:r>
              <a:rPr lang="en-IN" sz="1600" dirty="0" err="1">
                <a:solidFill>
                  <a:srgbClr val="795E26"/>
                </a:solidFill>
                <a:latin typeface="Menlo" panose="020B0609030804020204" pitchFamily="49" charset="0"/>
              </a:rPr>
              <a:t>multiply</a:t>
            </a:r>
            <a:r>
              <a:rPr lang="en-IN" sz="1600" dirty="0" err="1">
                <a:solidFill>
                  <a:srgbClr val="000000"/>
                </a:solidFill>
                <a:latin typeface="Menlo" panose="020B0609030804020204" pitchFamily="49" charset="0"/>
              </a:rPr>
              <a:t>,</a:t>
            </a:r>
            <a:r>
              <a:rPr lang="en-IN" sz="1600" dirty="0" err="1">
                <a:solidFill>
                  <a:srgbClr val="795E26"/>
                </a:solidFill>
                <a:latin typeface="Menlo" panose="020B0609030804020204" pitchFamily="49" charset="0"/>
              </a:rPr>
              <a:t>divide</a:t>
            </a:r>
            <a:r>
              <a:rPr lang="en-IN" sz="1600" dirty="0">
                <a:solidFill>
                  <a:srgbClr val="000000"/>
                </a:solidFill>
                <a:latin typeface="Menlo" panose="020B0609030804020204" pitchFamily="49" charset="0"/>
              </a:rPr>
              <a:t>}</a:t>
            </a:r>
            <a:endParaRPr lang="en-IN" sz="1600" b="0" dirty="0">
              <a:solidFill>
                <a:srgbClr val="000000"/>
              </a:solidFill>
              <a:effectLst/>
              <a:latin typeface="Menlo" panose="020B0609030804020204" pitchFamily="49" charset="0"/>
            </a:endParaRPr>
          </a:p>
        </p:txBody>
      </p:sp>
      <p:sp>
        <p:nvSpPr>
          <p:cNvPr id="7" name="Rectangle 6">
            <a:extLst>
              <a:ext uri="{FF2B5EF4-FFF2-40B4-BE49-F238E27FC236}">
                <a16:creationId xmlns:a16="http://schemas.microsoft.com/office/drawing/2014/main" id="{441B2C44-D992-69F7-72D9-A79F96F7C871}"/>
              </a:ext>
            </a:extLst>
          </p:cNvPr>
          <p:cNvSpPr/>
          <p:nvPr/>
        </p:nvSpPr>
        <p:spPr>
          <a:xfrm>
            <a:off x="1333500" y="3276600"/>
            <a:ext cx="6515100" cy="2031325"/>
          </a:xfrm>
          <a:prstGeom prst="rect">
            <a:avLst/>
          </a:prstGeom>
        </p:spPr>
        <p:txBody>
          <a:bodyPr wrap="square">
            <a:spAutoFit/>
          </a:bodyPr>
          <a:lstStyle/>
          <a:p>
            <a:r>
              <a:rPr lang="en-IN" sz="1400" dirty="0" err="1">
                <a:solidFill>
                  <a:srgbClr val="0000FF"/>
                </a:solidFill>
                <a:latin typeface="Menlo" panose="020B0609030804020204" pitchFamily="49" charset="0"/>
              </a:rPr>
              <a:t>app.js</a:t>
            </a:r>
            <a:endParaRPr lang="en-IN" sz="1400" dirty="0">
              <a:solidFill>
                <a:srgbClr val="0000FF"/>
              </a:solidFill>
              <a:latin typeface="Menlo" panose="020B0609030804020204" pitchFamily="49" charset="0"/>
            </a:endParaRP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math</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'./math'</a:t>
            </a:r>
            <a:r>
              <a:rPr lang="en-IN" sz="1400" dirty="0">
                <a:solidFill>
                  <a:srgbClr val="000000"/>
                </a:solidFill>
                <a:latin typeface="Menlo" panose="020B0609030804020204" pitchFamily="49" charset="0"/>
              </a:rPr>
              <a:t>);</a:t>
            </a:r>
          </a:p>
          <a:p>
            <a:br>
              <a:rPr lang="en-IN" sz="1400" dirty="0">
                <a:solidFill>
                  <a:srgbClr val="000000"/>
                </a:solidFill>
                <a:latin typeface="Menlo" panose="020B0609030804020204" pitchFamily="49" charset="0"/>
              </a:rPr>
            </a:br>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add</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doSubtract</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subtract</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doMultiply</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multiply</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doDivide</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divide</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br>
              <a:rPr lang="en-IN" sz="1400" dirty="0">
                <a:solidFill>
                  <a:srgbClr val="000000"/>
                </a:solidFill>
                <a:latin typeface="Menlo" panose="020B0609030804020204" pitchFamily="49" charset="0"/>
              </a:rPr>
            </a:br>
            <a:r>
              <a:rPr lang="en-IN" sz="1400" dirty="0" err="1">
                <a:solidFill>
                  <a:srgbClr val="267F99"/>
                </a:solidFill>
                <a:latin typeface="Menlo" panose="020B0609030804020204" pitchFamily="49" charset="0"/>
              </a:rPr>
              <a:t>module</a:t>
            </a:r>
            <a:r>
              <a:rPr lang="en-IN" sz="1400" dirty="0" err="1">
                <a:solidFill>
                  <a:srgbClr val="000000"/>
                </a:solidFill>
                <a:latin typeface="Menlo" panose="020B0609030804020204" pitchFamily="49" charset="0"/>
              </a:rPr>
              <a:t>.</a:t>
            </a:r>
            <a:r>
              <a:rPr lang="en-IN" sz="1400" dirty="0" err="1">
                <a:solidFill>
                  <a:srgbClr val="267F99"/>
                </a:solidFill>
                <a:latin typeface="Menlo" panose="020B0609030804020204" pitchFamily="49" charset="0"/>
              </a:rPr>
              <a:t>exports</a:t>
            </a:r>
            <a:r>
              <a:rPr lang="en-IN" sz="1400" dirty="0">
                <a:solidFill>
                  <a:srgbClr val="000000"/>
                </a:solidFill>
                <a:latin typeface="Menlo" panose="020B0609030804020204" pitchFamily="49" charset="0"/>
              </a:rPr>
              <a:t> = {</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doSubtract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doMultiply</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doDivide</a:t>
            </a:r>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9759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CT_Core_Java_OOP</Template>
  <TotalTime>12379</TotalTime>
  <Words>2128</Words>
  <Application>Microsoft Macintosh PowerPoint</Application>
  <PresentationFormat>On-screen Show (4:3)</PresentationFormat>
  <Paragraphs>224</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Menlo</vt:lpstr>
      <vt:lpstr>Times New Roman</vt:lpstr>
      <vt:lpstr>Wingdings</vt:lpstr>
      <vt:lpstr>CT_Core_Java_OOP</vt:lpstr>
      <vt:lpstr>JEST - Mocking</vt:lpstr>
      <vt:lpstr>Agenda</vt:lpstr>
      <vt:lpstr>PowerPoint Presentation</vt:lpstr>
      <vt:lpstr>PowerPoint Presentation</vt:lpstr>
      <vt:lpstr>PowerPoint Presentation</vt:lpstr>
      <vt:lpstr>Mock Function</vt:lpstr>
      <vt:lpstr>Dependency Injection</vt:lpstr>
      <vt:lpstr>Mock Modules and Functions</vt:lpstr>
      <vt:lpstr>Sample Modules</vt:lpstr>
      <vt:lpstr>Mock a function with jest.fn</vt:lpstr>
      <vt:lpstr>Mock a module with jest.mock</vt:lpstr>
      <vt:lpstr>Mock a module with jest.spyOn</vt:lpstr>
      <vt:lpstr>jest.spyOn implementation</vt:lpstr>
      <vt:lpstr>Timer mocks</vt:lpstr>
      <vt:lpstr>DOM Manipulation</vt:lpstr>
      <vt:lpstr>PowerPoint Presentation</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591</cp:revision>
  <dcterms:created xsi:type="dcterms:W3CDTF">2014-09-30T12:24:12Z</dcterms:created>
  <dcterms:modified xsi:type="dcterms:W3CDTF">2022-06-21T16:34:48Z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