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6"/>
  </p:notesMasterIdLst>
  <p:handoutMasterIdLst>
    <p:handoutMasterId r:id="rId37"/>
  </p:handoutMasterIdLst>
  <p:sldIdLst>
    <p:sldId id="271" r:id="rId5"/>
    <p:sldId id="352" r:id="rId6"/>
    <p:sldId id="442" r:id="rId7"/>
    <p:sldId id="465" r:id="rId8"/>
    <p:sldId id="463" r:id="rId9"/>
    <p:sldId id="472" r:id="rId10"/>
    <p:sldId id="454" r:id="rId11"/>
    <p:sldId id="474" r:id="rId12"/>
    <p:sldId id="475" r:id="rId13"/>
    <p:sldId id="476" r:id="rId14"/>
    <p:sldId id="477" r:id="rId15"/>
    <p:sldId id="473" r:id="rId16"/>
    <p:sldId id="464" r:id="rId17"/>
    <p:sldId id="466" r:id="rId18"/>
    <p:sldId id="467" r:id="rId19"/>
    <p:sldId id="468" r:id="rId20"/>
    <p:sldId id="469" r:id="rId21"/>
    <p:sldId id="470" r:id="rId22"/>
    <p:sldId id="478" r:id="rId23"/>
    <p:sldId id="479" r:id="rId24"/>
    <p:sldId id="480" r:id="rId25"/>
    <p:sldId id="481" r:id="rId26"/>
    <p:sldId id="483" r:id="rId27"/>
    <p:sldId id="482" r:id="rId28"/>
    <p:sldId id="484" r:id="rId29"/>
    <p:sldId id="485" r:id="rId30"/>
    <p:sldId id="486" r:id="rId31"/>
    <p:sldId id="487" r:id="rId32"/>
    <p:sldId id="416" r:id="rId33"/>
    <p:sldId id="322" r:id="rId34"/>
    <p:sldId id="323" r:id="rId35"/>
  </p:sldIdLst>
  <p:sldSz cx="9144000" cy="6858000" type="screen4x3"/>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352"/>
            <p14:sldId id="442"/>
            <p14:sldId id="465"/>
            <p14:sldId id="463"/>
            <p14:sldId id="472"/>
            <p14:sldId id="454"/>
            <p14:sldId id="474"/>
            <p14:sldId id="475"/>
            <p14:sldId id="476"/>
            <p14:sldId id="477"/>
            <p14:sldId id="473"/>
            <p14:sldId id="464"/>
            <p14:sldId id="466"/>
            <p14:sldId id="467"/>
            <p14:sldId id="468"/>
            <p14:sldId id="469"/>
            <p14:sldId id="470"/>
            <p14:sldId id="478"/>
            <p14:sldId id="479"/>
            <p14:sldId id="480"/>
            <p14:sldId id="481"/>
            <p14:sldId id="483"/>
            <p14:sldId id="482"/>
            <p14:sldId id="484"/>
            <p14:sldId id="485"/>
            <p14:sldId id="486"/>
            <p14:sldId id="487"/>
            <p14:sldId id="416"/>
            <p14:sldId id="322"/>
            <p14:sldId id="3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05" autoAdjust="0"/>
    <p:restoredTop sz="95865" autoAdjust="0"/>
  </p:normalViewPr>
  <p:slideViewPr>
    <p:cSldViewPr>
      <p:cViewPr>
        <p:scale>
          <a:sx n="116" d="100"/>
          <a:sy n="116" d="100"/>
        </p:scale>
        <p:origin x="1264" y="96"/>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9BD735-4FC8-4FEF-B181-73D4ED2E545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2031A64-032D-4ABB-805E-AD7B803BFDD7}">
      <dgm:prSet phldrT="[Text]"/>
      <dgm:spPr/>
      <dgm:t>
        <a:bodyPr/>
        <a:lstStyle/>
        <a:p>
          <a:r>
            <a:rPr lang="en-US" dirty="0"/>
            <a:t>Configure project for jest</a:t>
          </a:r>
        </a:p>
      </dgm:t>
    </dgm:pt>
    <dgm:pt modelId="{863C181C-0BB2-4B0F-911B-F626474B7401}" type="parTrans" cxnId="{33FB62AC-D62F-44A4-8BD4-EB1F608817BB}">
      <dgm:prSet/>
      <dgm:spPr/>
      <dgm:t>
        <a:bodyPr/>
        <a:lstStyle/>
        <a:p>
          <a:endParaRPr lang="en-US"/>
        </a:p>
      </dgm:t>
    </dgm:pt>
    <dgm:pt modelId="{890A09D2-D310-4CB7-AA30-59FB257A040B}" type="sibTrans" cxnId="{33FB62AC-D62F-44A4-8BD4-EB1F608817BB}">
      <dgm:prSet/>
      <dgm:spPr/>
      <dgm:t>
        <a:bodyPr/>
        <a:lstStyle/>
        <a:p>
          <a:endParaRPr lang="en-US"/>
        </a:p>
      </dgm:t>
    </dgm:pt>
    <dgm:pt modelId="{34C16708-654B-2F40-B0BA-8B2E5CF07E47}">
      <dgm:prSet phldrT="[Text]"/>
      <dgm:spPr/>
      <dgm:t>
        <a:bodyPr/>
        <a:lstStyle/>
        <a:p>
          <a:r>
            <a:rPr lang="en-US" dirty="0"/>
            <a:t>First test</a:t>
          </a:r>
        </a:p>
      </dgm:t>
    </dgm:pt>
    <dgm:pt modelId="{AB531944-0893-9949-9C48-D1028D8E0E87}" type="parTrans" cxnId="{1D4705A1-39AD-3C45-A1B3-52DCE1BB899D}">
      <dgm:prSet/>
      <dgm:spPr/>
      <dgm:t>
        <a:bodyPr/>
        <a:lstStyle/>
        <a:p>
          <a:endParaRPr lang="en-US"/>
        </a:p>
      </dgm:t>
    </dgm:pt>
    <dgm:pt modelId="{96204A7B-C332-B64C-828D-29D35BA77156}" type="sibTrans" cxnId="{1D4705A1-39AD-3C45-A1B3-52DCE1BB899D}">
      <dgm:prSet/>
      <dgm:spPr/>
      <dgm:t>
        <a:bodyPr/>
        <a:lstStyle/>
        <a:p>
          <a:endParaRPr lang="en-US"/>
        </a:p>
      </dgm:t>
    </dgm:pt>
    <dgm:pt modelId="{8FE5C6FD-E0B9-4140-9DF9-18BEF78463A5}">
      <dgm:prSet phldrT="[Text]"/>
      <dgm:spPr/>
      <dgm:t>
        <a:bodyPr/>
        <a:lstStyle/>
        <a:p>
          <a:r>
            <a:rPr lang="en-US" dirty="0"/>
            <a:t>Jest Matchers</a:t>
          </a:r>
        </a:p>
      </dgm:t>
    </dgm:pt>
    <dgm:pt modelId="{F03FBAF5-1930-EB4A-920D-19672EAA1B0A}" type="parTrans" cxnId="{BF3053A7-15B6-344F-974D-9CD390115BA4}">
      <dgm:prSet/>
      <dgm:spPr/>
      <dgm:t>
        <a:bodyPr/>
        <a:lstStyle/>
        <a:p>
          <a:endParaRPr lang="en-US"/>
        </a:p>
      </dgm:t>
    </dgm:pt>
    <dgm:pt modelId="{DB809AA1-C786-A147-9816-3206D4BEB315}" type="sibTrans" cxnId="{BF3053A7-15B6-344F-974D-9CD390115BA4}">
      <dgm:prSet/>
      <dgm:spPr/>
      <dgm:t>
        <a:bodyPr/>
        <a:lstStyle/>
        <a:p>
          <a:endParaRPr lang="en-US"/>
        </a:p>
      </dgm:t>
    </dgm:pt>
    <dgm:pt modelId="{19D9B558-DA37-7641-87F8-60EFEBB5BBAB}">
      <dgm:prSet phldrT="[Text]"/>
      <dgm:spPr/>
      <dgm:t>
        <a:bodyPr/>
        <a:lstStyle/>
        <a:p>
          <a:r>
            <a:rPr lang="en-US" dirty="0"/>
            <a:t>Mock </a:t>
          </a:r>
          <a:r>
            <a:rPr lang="en-US" dirty="0" err="1"/>
            <a:t>axios</a:t>
          </a:r>
          <a:endParaRPr lang="en-US" dirty="0"/>
        </a:p>
      </dgm:t>
    </dgm:pt>
    <dgm:pt modelId="{C239297B-7FD7-E348-B7A3-3C3D9AE1DDCA}" type="parTrans" cxnId="{E192BFB0-E520-DF44-9ABC-255077595BAE}">
      <dgm:prSet/>
      <dgm:spPr/>
      <dgm:t>
        <a:bodyPr/>
        <a:lstStyle/>
        <a:p>
          <a:endParaRPr lang="en-US"/>
        </a:p>
      </dgm:t>
    </dgm:pt>
    <dgm:pt modelId="{F4D82035-996F-5C43-885F-0BF39715C2E5}" type="sibTrans" cxnId="{E192BFB0-E520-DF44-9ABC-255077595BAE}">
      <dgm:prSet/>
      <dgm:spPr/>
      <dgm:t>
        <a:bodyPr/>
        <a:lstStyle/>
        <a:p>
          <a:endParaRPr lang="en-US"/>
        </a:p>
      </dgm:t>
    </dgm:pt>
    <dgm:pt modelId="{E0911B65-9703-C54A-8918-0D8BDDBFF1BB}">
      <dgm:prSet phldrT="[Text]"/>
      <dgm:spPr/>
      <dgm:t>
        <a:bodyPr/>
        <a:lstStyle/>
        <a:p>
          <a:r>
            <a:rPr lang="en-US" dirty="0"/>
            <a:t>Advantages</a:t>
          </a:r>
        </a:p>
      </dgm:t>
    </dgm:pt>
    <dgm:pt modelId="{42CBBC5D-F837-D241-8613-0C692CD99DFB}" type="parTrans" cxnId="{ABE36701-CA13-4349-A739-526806545EA3}">
      <dgm:prSet/>
      <dgm:spPr/>
      <dgm:t>
        <a:bodyPr/>
        <a:lstStyle/>
        <a:p>
          <a:endParaRPr lang="en-GB"/>
        </a:p>
      </dgm:t>
    </dgm:pt>
    <dgm:pt modelId="{92BA95E7-4550-0F43-A01D-2D2E0A12A643}" type="sibTrans" cxnId="{ABE36701-CA13-4349-A739-526806545EA3}">
      <dgm:prSet/>
      <dgm:spPr/>
      <dgm:t>
        <a:bodyPr/>
        <a:lstStyle/>
        <a:p>
          <a:endParaRPr lang="en-GB"/>
        </a:p>
      </dgm:t>
    </dgm:pt>
    <dgm:pt modelId="{AF5C2826-A242-2D41-935E-16228ECE08CA}">
      <dgm:prSet phldrT="[Text]"/>
      <dgm:spPr/>
      <dgm:t>
        <a:bodyPr/>
        <a:lstStyle/>
        <a:p>
          <a:r>
            <a:rPr lang="en-US" dirty="0"/>
            <a:t>What is cypress</a:t>
          </a:r>
        </a:p>
      </dgm:t>
    </dgm:pt>
    <dgm:pt modelId="{9625D4CE-BD26-024F-84F1-78CFB628A587}" type="parTrans" cxnId="{05FFEC56-70BE-E445-AD55-965AC8A79FE1}">
      <dgm:prSet/>
      <dgm:spPr/>
    </dgm:pt>
    <dgm:pt modelId="{7500627F-C6F0-7641-BC7C-C75D2982F668}" type="sibTrans" cxnId="{05FFEC56-70BE-E445-AD55-965AC8A79FE1}">
      <dgm:prSet/>
      <dgm:spPr/>
    </dgm:pt>
    <dgm:pt modelId="{3DC1F149-1D98-4623-BFBE-DC68C8E7C18D}" type="pres">
      <dgm:prSet presAssocID="{199BD735-4FC8-4FEF-B181-73D4ED2E5451}" presName="linear" presStyleCnt="0">
        <dgm:presLayoutVars>
          <dgm:dir/>
          <dgm:animLvl val="lvl"/>
          <dgm:resizeHandles val="exact"/>
        </dgm:presLayoutVars>
      </dgm:prSet>
      <dgm:spPr/>
    </dgm:pt>
    <dgm:pt modelId="{61A30F58-B1EF-8A40-BE6D-7B549EB15E2F}" type="pres">
      <dgm:prSet presAssocID="{AF5C2826-A242-2D41-935E-16228ECE08CA}" presName="parentLin" presStyleCnt="0"/>
      <dgm:spPr/>
    </dgm:pt>
    <dgm:pt modelId="{0447E84F-0A64-1748-99D7-9BDABBD34123}" type="pres">
      <dgm:prSet presAssocID="{AF5C2826-A242-2D41-935E-16228ECE08CA}" presName="parentLeftMargin" presStyleLbl="node1" presStyleIdx="0" presStyleCnt="6"/>
      <dgm:spPr/>
    </dgm:pt>
    <dgm:pt modelId="{985BD850-9EE7-F349-831E-B4E6C6646D2B}" type="pres">
      <dgm:prSet presAssocID="{AF5C2826-A242-2D41-935E-16228ECE08CA}" presName="parentText" presStyleLbl="node1" presStyleIdx="0" presStyleCnt="6">
        <dgm:presLayoutVars>
          <dgm:chMax val="0"/>
          <dgm:bulletEnabled val="1"/>
        </dgm:presLayoutVars>
      </dgm:prSet>
      <dgm:spPr/>
    </dgm:pt>
    <dgm:pt modelId="{4E7041D7-0559-B84F-AEAD-A875127AD404}" type="pres">
      <dgm:prSet presAssocID="{AF5C2826-A242-2D41-935E-16228ECE08CA}" presName="negativeSpace" presStyleCnt="0"/>
      <dgm:spPr/>
    </dgm:pt>
    <dgm:pt modelId="{757097E5-3AF7-8A49-8C15-ABDB92E13EB8}" type="pres">
      <dgm:prSet presAssocID="{AF5C2826-A242-2D41-935E-16228ECE08CA}" presName="childText" presStyleLbl="conFgAcc1" presStyleIdx="0" presStyleCnt="6">
        <dgm:presLayoutVars>
          <dgm:bulletEnabled val="1"/>
        </dgm:presLayoutVars>
      </dgm:prSet>
      <dgm:spPr/>
    </dgm:pt>
    <dgm:pt modelId="{813CEBCF-6E7E-E84A-B0BE-D78581FF6B94}" type="pres">
      <dgm:prSet presAssocID="{7500627F-C6F0-7641-BC7C-C75D2982F668}" presName="spaceBetweenRectangles" presStyleCnt="0"/>
      <dgm:spPr/>
    </dgm:pt>
    <dgm:pt modelId="{AF7031B2-09BC-8643-925E-5472F07C5850}" type="pres">
      <dgm:prSet presAssocID="{19D9B558-DA37-7641-87F8-60EFEBB5BBAB}" presName="parentLin" presStyleCnt="0"/>
      <dgm:spPr/>
    </dgm:pt>
    <dgm:pt modelId="{52F861D7-9284-224D-A018-A4A3AFE04FED}" type="pres">
      <dgm:prSet presAssocID="{19D9B558-DA37-7641-87F8-60EFEBB5BBAB}" presName="parentLeftMargin" presStyleLbl="node1" presStyleIdx="0" presStyleCnt="6"/>
      <dgm:spPr/>
    </dgm:pt>
    <dgm:pt modelId="{CCE6DBD2-A761-1C4B-BAFA-31B84E71D3B6}" type="pres">
      <dgm:prSet presAssocID="{19D9B558-DA37-7641-87F8-60EFEBB5BBAB}" presName="parentText" presStyleLbl="node1" presStyleIdx="1" presStyleCnt="6">
        <dgm:presLayoutVars>
          <dgm:chMax val="0"/>
          <dgm:bulletEnabled val="1"/>
        </dgm:presLayoutVars>
      </dgm:prSet>
      <dgm:spPr/>
    </dgm:pt>
    <dgm:pt modelId="{55D9585A-BD11-0E41-ACCB-132B51834591}" type="pres">
      <dgm:prSet presAssocID="{19D9B558-DA37-7641-87F8-60EFEBB5BBAB}" presName="negativeSpace" presStyleCnt="0"/>
      <dgm:spPr/>
    </dgm:pt>
    <dgm:pt modelId="{39706C61-B1F4-764C-942A-CA683E4ED705}" type="pres">
      <dgm:prSet presAssocID="{19D9B558-DA37-7641-87F8-60EFEBB5BBAB}" presName="childText" presStyleLbl="conFgAcc1" presStyleIdx="1" presStyleCnt="6">
        <dgm:presLayoutVars>
          <dgm:bulletEnabled val="1"/>
        </dgm:presLayoutVars>
      </dgm:prSet>
      <dgm:spPr/>
    </dgm:pt>
    <dgm:pt modelId="{576A06D7-BB97-F346-8101-CBB04F586450}" type="pres">
      <dgm:prSet presAssocID="{F4D82035-996F-5C43-885F-0BF39715C2E5}" presName="spaceBetweenRectangles" presStyleCnt="0"/>
      <dgm:spPr/>
    </dgm:pt>
    <dgm:pt modelId="{8EDDF4C5-3010-C54C-8E90-4A064020929D}" type="pres">
      <dgm:prSet presAssocID="{E0911B65-9703-C54A-8918-0D8BDDBFF1BB}" presName="parentLin" presStyleCnt="0"/>
      <dgm:spPr/>
    </dgm:pt>
    <dgm:pt modelId="{64773310-99ED-5147-934E-DBB652339E87}" type="pres">
      <dgm:prSet presAssocID="{E0911B65-9703-C54A-8918-0D8BDDBFF1BB}" presName="parentLeftMargin" presStyleLbl="node1" presStyleIdx="1" presStyleCnt="6"/>
      <dgm:spPr/>
    </dgm:pt>
    <dgm:pt modelId="{709F3106-7007-7D44-B6E2-3AB807F340F4}" type="pres">
      <dgm:prSet presAssocID="{E0911B65-9703-C54A-8918-0D8BDDBFF1BB}" presName="parentText" presStyleLbl="node1" presStyleIdx="2" presStyleCnt="6">
        <dgm:presLayoutVars>
          <dgm:chMax val="0"/>
          <dgm:bulletEnabled val="1"/>
        </dgm:presLayoutVars>
      </dgm:prSet>
      <dgm:spPr/>
    </dgm:pt>
    <dgm:pt modelId="{975961D9-3E8F-D345-A0E9-4A66AA793E83}" type="pres">
      <dgm:prSet presAssocID="{E0911B65-9703-C54A-8918-0D8BDDBFF1BB}" presName="negativeSpace" presStyleCnt="0"/>
      <dgm:spPr/>
    </dgm:pt>
    <dgm:pt modelId="{3FF57726-0437-004C-8C3D-DA0F62A6487A}" type="pres">
      <dgm:prSet presAssocID="{E0911B65-9703-C54A-8918-0D8BDDBFF1BB}" presName="childText" presStyleLbl="conFgAcc1" presStyleIdx="2" presStyleCnt="6">
        <dgm:presLayoutVars>
          <dgm:bulletEnabled val="1"/>
        </dgm:presLayoutVars>
      </dgm:prSet>
      <dgm:spPr/>
    </dgm:pt>
    <dgm:pt modelId="{72D250BA-9DB1-5B4F-BA15-91B4E2424DDC}" type="pres">
      <dgm:prSet presAssocID="{92BA95E7-4550-0F43-A01D-2D2E0A12A643}" presName="spaceBetweenRectangles" presStyleCnt="0"/>
      <dgm:spPr/>
    </dgm:pt>
    <dgm:pt modelId="{16049627-7E27-425A-9545-A1F363B5C771}" type="pres">
      <dgm:prSet presAssocID="{12031A64-032D-4ABB-805E-AD7B803BFDD7}" presName="parentLin" presStyleCnt="0"/>
      <dgm:spPr/>
    </dgm:pt>
    <dgm:pt modelId="{4BD0EEEA-13BB-4998-AC48-B5416B8AC9A6}" type="pres">
      <dgm:prSet presAssocID="{12031A64-032D-4ABB-805E-AD7B803BFDD7}" presName="parentLeftMargin" presStyleLbl="node1" presStyleIdx="2" presStyleCnt="6"/>
      <dgm:spPr/>
    </dgm:pt>
    <dgm:pt modelId="{17248864-D6B4-4914-BE11-BB8839B4C637}" type="pres">
      <dgm:prSet presAssocID="{12031A64-032D-4ABB-805E-AD7B803BFDD7}" presName="parentText" presStyleLbl="node1" presStyleIdx="3" presStyleCnt="6">
        <dgm:presLayoutVars>
          <dgm:chMax val="0"/>
          <dgm:bulletEnabled val="1"/>
        </dgm:presLayoutVars>
      </dgm:prSet>
      <dgm:spPr/>
    </dgm:pt>
    <dgm:pt modelId="{09313AF5-26E5-4793-AD7F-249AFEFECD32}" type="pres">
      <dgm:prSet presAssocID="{12031A64-032D-4ABB-805E-AD7B803BFDD7}" presName="negativeSpace" presStyleCnt="0"/>
      <dgm:spPr/>
    </dgm:pt>
    <dgm:pt modelId="{47127860-DB17-4CB1-89CD-AB66EE4D40C6}" type="pres">
      <dgm:prSet presAssocID="{12031A64-032D-4ABB-805E-AD7B803BFDD7}" presName="childText" presStyleLbl="conFgAcc1" presStyleIdx="3" presStyleCnt="6">
        <dgm:presLayoutVars>
          <dgm:bulletEnabled val="1"/>
        </dgm:presLayoutVars>
      </dgm:prSet>
      <dgm:spPr/>
    </dgm:pt>
    <dgm:pt modelId="{AB56B9F6-A2D2-45E1-BBC8-FB79BE656643}" type="pres">
      <dgm:prSet presAssocID="{890A09D2-D310-4CB7-AA30-59FB257A040B}" presName="spaceBetweenRectangles" presStyleCnt="0"/>
      <dgm:spPr/>
    </dgm:pt>
    <dgm:pt modelId="{53B234EB-75CF-1549-8DF7-0020096606B7}" type="pres">
      <dgm:prSet presAssocID="{34C16708-654B-2F40-B0BA-8B2E5CF07E47}" presName="parentLin" presStyleCnt="0"/>
      <dgm:spPr/>
    </dgm:pt>
    <dgm:pt modelId="{773C9F3F-B4D7-3B48-99B4-CEA2E570349F}" type="pres">
      <dgm:prSet presAssocID="{34C16708-654B-2F40-B0BA-8B2E5CF07E47}" presName="parentLeftMargin" presStyleLbl="node1" presStyleIdx="3" presStyleCnt="6"/>
      <dgm:spPr/>
    </dgm:pt>
    <dgm:pt modelId="{98946DDD-F2F0-0C4B-80DC-31B9BCB78754}" type="pres">
      <dgm:prSet presAssocID="{34C16708-654B-2F40-B0BA-8B2E5CF07E47}" presName="parentText" presStyleLbl="node1" presStyleIdx="4" presStyleCnt="6">
        <dgm:presLayoutVars>
          <dgm:chMax val="0"/>
          <dgm:bulletEnabled val="1"/>
        </dgm:presLayoutVars>
      </dgm:prSet>
      <dgm:spPr/>
    </dgm:pt>
    <dgm:pt modelId="{D2A8F0AA-8003-1C42-8852-50520CC865CA}" type="pres">
      <dgm:prSet presAssocID="{34C16708-654B-2F40-B0BA-8B2E5CF07E47}" presName="negativeSpace" presStyleCnt="0"/>
      <dgm:spPr/>
    </dgm:pt>
    <dgm:pt modelId="{B62780C7-0E28-4C41-99D7-86AE539EF79F}" type="pres">
      <dgm:prSet presAssocID="{34C16708-654B-2F40-B0BA-8B2E5CF07E47}" presName="childText" presStyleLbl="conFgAcc1" presStyleIdx="4" presStyleCnt="6">
        <dgm:presLayoutVars>
          <dgm:bulletEnabled val="1"/>
        </dgm:presLayoutVars>
      </dgm:prSet>
      <dgm:spPr/>
    </dgm:pt>
    <dgm:pt modelId="{23FB4D75-181D-884D-A189-79188585FD3D}" type="pres">
      <dgm:prSet presAssocID="{96204A7B-C332-B64C-828D-29D35BA77156}" presName="spaceBetweenRectangles" presStyleCnt="0"/>
      <dgm:spPr/>
    </dgm:pt>
    <dgm:pt modelId="{EF07C86F-FE28-7647-93CE-422ECE2A8540}" type="pres">
      <dgm:prSet presAssocID="{8FE5C6FD-E0B9-4140-9DF9-18BEF78463A5}" presName="parentLin" presStyleCnt="0"/>
      <dgm:spPr/>
    </dgm:pt>
    <dgm:pt modelId="{21382DDE-3AB0-4D4E-A493-F355232DDD0C}" type="pres">
      <dgm:prSet presAssocID="{8FE5C6FD-E0B9-4140-9DF9-18BEF78463A5}" presName="parentLeftMargin" presStyleLbl="node1" presStyleIdx="4" presStyleCnt="6"/>
      <dgm:spPr/>
    </dgm:pt>
    <dgm:pt modelId="{35680F8B-3752-3649-BFAD-FA54EA88B7C3}" type="pres">
      <dgm:prSet presAssocID="{8FE5C6FD-E0B9-4140-9DF9-18BEF78463A5}" presName="parentText" presStyleLbl="node1" presStyleIdx="5" presStyleCnt="6">
        <dgm:presLayoutVars>
          <dgm:chMax val="0"/>
          <dgm:bulletEnabled val="1"/>
        </dgm:presLayoutVars>
      </dgm:prSet>
      <dgm:spPr/>
    </dgm:pt>
    <dgm:pt modelId="{49DE90B1-8DC7-8B43-A795-BBDD5B866F2B}" type="pres">
      <dgm:prSet presAssocID="{8FE5C6FD-E0B9-4140-9DF9-18BEF78463A5}" presName="negativeSpace" presStyleCnt="0"/>
      <dgm:spPr/>
    </dgm:pt>
    <dgm:pt modelId="{1B4F8508-1943-D14E-B817-BC129C608E6A}" type="pres">
      <dgm:prSet presAssocID="{8FE5C6FD-E0B9-4140-9DF9-18BEF78463A5}" presName="childText" presStyleLbl="conFgAcc1" presStyleIdx="5" presStyleCnt="6">
        <dgm:presLayoutVars>
          <dgm:bulletEnabled val="1"/>
        </dgm:presLayoutVars>
      </dgm:prSet>
      <dgm:spPr/>
    </dgm:pt>
  </dgm:ptLst>
  <dgm:cxnLst>
    <dgm:cxn modelId="{ABE36701-CA13-4349-A739-526806545EA3}" srcId="{199BD735-4FC8-4FEF-B181-73D4ED2E5451}" destId="{E0911B65-9703-C54A-8918-0D8BDDBFF1BB}" srcOrd="2" destOrd="0" parTransId="{42CBBC5D-F837-D241-8613-0C692CD99DFB}" sibTransId="{92BA95E7-4550-0F43-A01D-2D2E0A12A643}"/>
    <dgm:cxn modelId="{C189F902-8383-064D-90AD-A07C40AD7E51}" type="presOf" srcId="{AF5C2826-A242-2D41-935E-16228ECE08CA}" destId="{0447E84F-0A64-1748-99D7-9BDABBD34123}" srcOrd="0" destOrd="0" presId="urn:microsoft.com/office/officeart/2005/8/layout/list1"/>
    <dgm:cxn modelId="{D195ED03-7F7B-5741-9220-B2A8994B0D74}" type="presOf" srcId="{E0911B65-9703-C54A-8918-0D8BDDBFF1BB}" destId="{709F3106-7007-7D44-B6E2-3AB807F340F4}" srcOrd="1" destOrd="0" presId="urn:microsoft.com/office/officeart/2005/8/layout/list1"/>
    <dgm:cxn modelId="{28301E29-C152-154E-9E58-6D2A787EB255}" type="presOf" srcId="{AF5C2826-A242-2D41-935E-16228ECE08CA}" destId="{985BD850-9EE7-F349-831E-B4E6C6646D2B}" srcOrd="1" destOrd="0" presId="urn:microsoft.com/office/officeart/2005/8/layout/list1"/>
    <dgm:cxn modelId="{FE174035-3DDE-1F4D-8281-8CD08837C897}" type="presOf" srcId="{34C16708-654B-2F40-B0BA-8B2E5CF07E47}" destId="{98946DDD-F2F0-0C4B-80DC-31B9BCB78754}" srcOrd="1" destOrd="0" presId="urn:microsoft.com/office/officeart/2005/8/layout/list1"/>
    <dgm:cxn modelId="{05FFEC56-70BE-E445-AD55-965AC8A79FE1}" srcId="{199BD735-4FC8-4FEF-B181-73D4ED2E5451}" destId="{AF5C2826-A242-2D41-935E-16228ECE08CA}" srcOrd="0" destOrd="0" parTransId="{9625D4CE-BD26-024F-84F1-78CFB628A587}" sibTransId="{7500627F-C6F0-7641-BC7C-C75D2982F668}"/>
    <dgm:cxn modelId="{ECA8EA59-92DB-4180-92EB-02F19471A60C}" type="presOf" srcId="{12031A64-032D-4ABB-805E-AD7B803BFDD7}" destId="{4BD0EEEA-13BB-4998-AC48-B5416B8AC9A6}" srcOrd="0" destOrd="0" presId="urn:microsoft.com/office/officeart/2005/8/layout/list1"/>
    <dgm:cxn modelId="{75E6D55F-AE51-453F-940B-3821A9B02D9B}" type="presOf" srcId="{12031A64-032D-4ABB-805E-AD7B803BFDD7}" destId="{17248864-D6B4-4914-BE11-BB8839B4C637}" srcOrd="1" destOrd="0" presId="urn:microsoft.com/office/officeart/2005/8/layout/list1"/>
    <dgm:cxn modelId="{99591267-BE76-5049-B472-48080B564CE1}" type="presOf" srcId="{19D9B558-DA37-7641-87F8-60EFEBB5BBAB}" destId="{CCE6DBD2-A761-1C4B-BAFA-31B84E71D3B6}" srcOrd="1" destOrd="0" presId="urn:microsoft.com/office/officeart/2005/8/layout/list1"/>
    <dgm:cxn modelId="{33379174-CF3D-407B-9D01-AAA3AAA4ECB0}" type="presOf" srcId="{199BD735-4FC8-4FEF-B181-73D4ED2E5451}" destId="{3DC1F149-1D98-4623-BFBE-DC68C8E7C18D}" srcOrd="0" destOrd="0" presId="urn:microsoft.com/office/officeart/2005/8/layout/list1"/>
    <dgm:cxn modelId="{1D4705A1-39AD-3C45-A1B3-52DCE1BB899D}" srcId="{199BD735-4FC8-4FEF-B181-73D4ED2E5451}" destId="{34C16708-654B-2F40-B0BA-8B2E5CF07E47}" srcOrd="4" destOrd="0" parTransId="{AB531944-0893-9949-9C48-D1028D8E0E87}" sibTransId="{96204A7B-C332-B64C-828D-29D35BA77156}"/>
    <dgm:cxn modelId="{BF3053A7-15B6-344F-974D-9CD390115BA4}" srcId="{199BD735-4FC8-4FEF-B181-73D4ED2E5451}" destId="{8FE5C6FD-E0B9-4140-9DF9-18BEF78463A5}" srcOrd="5" destOrd="0" parTransId="{F03FBAF5-1930-EB4A-920D-19672EAA1B0A}" sibTransId="{DB809AA1-C786-A147-9816-3206D4BEB315}"/>
    <dgm:cxn modelId="{33FB62AC-D62F-44A4-8BD4-EB1F608817BB}" srcId="{199BD735-4FC8-4FEF-B181-73D4ED2E5451}" destId="{12031A64-032D-4ABB-805E-AD7B803BFDD7}" srcOrd="3" destOrd="0" parTransId="{863C181C-0BB2-4B0F-911B-F626474B7401}" sibTransId="{890A09D2-D310-4CB7-AA30-59FB257A040B}"/>
    <dgm:cxn modelId="{E192BFB0-E520-DF44-9ABC-255077595BAE}" srcId="{199BD735-4FC8-4FEF-B181-73D4ED2E5451}" destId="{19D9B558-DA37-7641-87F8-60EFEBB5BBAB}" srcOrd="1" destOrd="0" parTransId="{C239297B-7FD7-E348-B7A3-3C3D9AE1DDCA}" sibTransId="{F4D82035-996F-5C43-885F-0BF39715C2E5}"/>
    <dgm:cxn modelId="{9A7003B5-A793-394D-BD64-03732F30907B}" type="presOf" srcId="{E0911B65-9703-C54A-8918-0D8BDDBFF1BB}" destId="{64773310-99ED-5147-934E-DBB652339E87}" srcOrd="0" destOrd="0" presId="urn:microsoft.com/office/officeart/2005/8/layout/list1"/>
    <dgm:cxn modelId="{562D56BC-6C31-3B43-A209-3B23FA46CB2A}" type="presOf" srcId="{8FE5C6FD-E0B9-4140-9DF9-18BEF78463A5}" destId="{35680F8B-3752-3649-BFAD-FA54EA88B7C3}" srcOrd="1" destOrd="0" presId="urn:microsoft.com/office/officeart/2005/8/layout/list1"/>
    <dgm:cxn modelId="{EA950ECC-D6CE-CC47-91F4-3C9E54EF69C3}" type="presOf" srcId="{8FE5C6FD-E0B9-4140-9DF9-18BEF78463A5}" destId="{21382DDE-3AB0-4D4E-A493-F355232DDD0C}" srcOrd="0" destOrd="0" presId="urn:microsoft.com/office/officeart/2005/8/layout/list1"/>
    <dgm:cxn modelId="{4EDB34DD-87E1-CE4D-A50A-A246ACDE6D0D}" type="presOf" srcId="{34C16708-654B-2F40-B0BA-8B2E5CF07E47}" destId="{773C9F3F-B4D7-3B48-99B4-CEA2E570349F}" srcOrd="0" destOrd="0" presId="urn:microsoft.com/office/officeart/2005/8/layout/list1"/>
    <dgm:cxn modelId="{6872AFE3-1691-DE48-8489-6B07AC749346}" type="presOf" srcId="{19D9B558-DA37-7641-87F8-60EFEBB5BBAB}" destId="{52F861D7-9284-224D-A018-A4A3AFE04FED}" srcOrd="0" destOrd="0" presId="urn:microsoft.com/office/officeart/2005/8/layout/list1"/>
    <dgm:cxn modelId="{80E2272E-B71B-6845-8179-ED711FDF25A7}" type="presParOf" srcId="{3DC1F149-1D98-4623-BFBE-DC68C8E7C18D}" destId="{61A30F58-B1EF-8A40-BE6D-7B549EB15E2F}" srcOrd="0" destOrd="0" presId="urn:microsoft.com/office/officeart/2005/8/layout/list1"/>
    <dgm:cxn modelId="{984ABDC9-16AC-D14F-AE45-8DE1E68DA5F6}" type="presParOf" srcId="{61A30F58-B1EF-8A40-BE6D-7B549EB15E2F}" destId="{0447E84F-0A64-1748-99D7-9BDABBD34123}" srcOrd="0" destOrd="0" presId="urn:microsoft.com/office/officeart/2005/8/layout/list1"/>
    <dgm:cxn modelId="{CE14F933-B096-B24C-9E55-BE3C6B1D0016}" type="presParOf" srcId="{61A30F58-B1EF-8A40-BE6D-7B549EB15E2F}" destId="{985BD850-9EE7-F349-831E-B4E6C6646D2B}" srcOrd="1" destOrd="0" presId="urn:microsoft.com/office/officeart/2005/8/layout/list1"/>
    <dgm:cxn modelId="{0FFB9DCF-DC33-F344-9D9C-5430BE1D874C}" type="presParOf" srcId="{3DC1F149-1D98-4623-BFBE-DC68C8E7C18D}" destId="{4E7041D7-0559-B84F-AEAD-A875127AD404}" srcOrd="1" destOrd="0" presId="urn:microsoft.com/office/officeart/2005/8/layout/list1"/>
    <dgm:cxn modelId="{E6EBDF6C-17CE-9A48-B172-5EAADB699221}" type="presParOf" srcId="{3DC1F149-1D98-4623-BFBE-DC68C8E7C18D}" destId="{757097E5-3AF7-8A49-8C15-ABDB92E13EB8}" srcOrd="2" destOrd="0" presId="urn:microsoft.com/office/officeart/2005/8/layout/list1"/>
    <dgm:cxn modelId="{A7661336-1844-1E4C-8765-AD33AF49DC57}" type="presParOf" srcId="{3DC1F149-1D98-4623-BFBE-DC68C8E7C18D}" destId="{813CEBCF-6E7E-E84A-B0BE-D78581FF6B94}" srcOrd="3" destOrd="0" presId="urn:microsoft.com/office/officeart/2005/8/layout/list1"/>
    <dgm:cxn modelId="{EF94EB3D-C324-CD4F-89D1-B998CE2AB254}" type="presParOf" srcId="{3DC1F149-1D98-4623-BFBE-DC68C8E7C18D}" destId="{AF7031B2-09BC-8643-925E-5472F07C5850}" srcOrd="4" destOrd="0" presId="urn:microsoft.com/office/officeart/2005/8/layout/list1"/>
    <dgm:cxn modelId="{AC5DA3E5-43E7-F94C-9016-070B2E02A869}" type="presParOf" srcId="{AF7031B2-09BC-8643-925E-5472F07C5850}" destId="{52F861D7-9284-224D-A018-A4A3AFE04FED}" srcOrd="0" destOrd="0" presId="urn:microsoft.com/office/officeart/2005/8/layout/list1"/>
    <dgm:cxn modelId="{418D6DF3-FF14-6F40-90C2-8B7799F51BAF}" type="presParOf" srcId="{AF7031B2-09BC-8643-925E-5472F07C5850}" destId="{CCE6DBD2-A761-1C4B-BAFA-31B84E71D3B6}" srcOrd="1" destOrd="0" presId="urn:microsoft.com/office/officeart/2005/8/layout/list1"/>
    <dgm:cxn modelId="{17C04B8F-A7EE-A340-82EB-05045ABB1F66}" type="presParOf" srcId="{3DC1F149-1D98-4623-BFBE-DC68C8E7C18D}" destId="{55D9585A-BD11-0E41-ACCB-132B51834591}" srcOrd="5" destOrd="0" presId="urn:microsoft.com/office/officeart/2005/8/layout/list1"/>
    <dgm:cxn modelId="{A6DE12E1-0CBF-6B47-9AAC-F6B26CF041EB}" type="presParOf" srcId="{3DC1F149-1D98-4623-BFBE-DC68C8E7C18D}" destId="{39706C61-B1F4-764C-942A-CA683E4ED705}" srcOrd="6" destOrd="0" presId="urn:microsoft.com/office/officeart/2005/8/layout/list1"/>
    <dgm:cxn modelId="{8F930066-F912-2949-AC93-53630F17B3C4}" type="presParOf" srcId="{3DC1F149-1D98-4623-BFBE-DC68C8E7C18D}" destId="{576A06D7-BB97-F346-8101-CBB04F586450}" srcOrd="7" destOrd="0" presId="urn:microsoft.com/office/officeart/2005/8/layout/list1"/>
    <dgm:cxn modelId="{C4D4FA68-5A08-3441-9D82-DBAE29E356F7}" type="presParOf" srcId="{3DC1F149-1D98-4623-BFBE-DC68C8E7C18D}" destId="{8EDDF4C5-3010-C54C-8E90-4A064020929D}" srcOrd="8" destOrd="0" presId="urn:microsoft.com/office/officeart/2005/8/layout/list1"/>
    <dgm:cxn modelId="{1FD8A129-66C3-B94C-8465-FD0DFE68B2A7}" type="presParOf" srcId="{8EDDF4C5-3010-C54C-8E90-4A064020929D}" destId="{64773310-99ED-5147-934E-DBB652339E87}" srcOrd="0" destOrd="0" presId="urn:microsoft.com/office/officeart/2005/8/layout/list1"/>
    <dgm:cxn modelId="{108362D9-49F3-E74F-836B-9C01998C9F63}" type="presParOf" srcId="{8EDDF4C5-3010-C54C-8E90-4A064020929D}" destId="{709F3106-7007-7D44-B6E2-3AB807F340F4}" srcOrd="1" destOrd="0" presId="urn:microsoft.com/office/officeart/2005/8/layout/list1"/>
    <dgm:cxn modelId="{DCE2153A-1ADC-724A-BFA4-35AD86171016}" type="presParOf" srcId="{3DC1F149-1D98-4623-BFBE-DC68C8E7C18D}" destId="{975961D9-3E8F-D345-A0E9-4A66AA793E83}" srcOrd="9" destOrd="0" presId="urn:microsoft.com/office/officeart/2005/8/layout/list1"/>
    <dgm:cxn modelId="{611C0D30-03F7-354D-947F-266F674D18AE}" type="presParOf" srcId="{3DC1F149-1D98-4623-BFBE-DC68C8E7C18D}" destId="{3FF57726-0437-004C-8C3D-DA0F62A6487A}" srcOrd="10" destOrd="0" presId="urn:microsoft.com/office/officeart/2005/8/layout/list1"/>
    <dgm:cxn modelId="{A6CF3885-4B40-9A40-B775-69F1766CB213}" type="presParOf" srcId="{3DC1F149-1D98-4623-BFBE-DC68C8E7C18D}" destId="{72D250BA-9DB1-5B4F-BA15-91B4E2424DDC}" srcOrd="11" destOrd="0" presId="urn:microsoft.com/office/officeart/2005/8/layout/list1"/>
    <dgm:cxn modelId="{DE3B88D6-93FD-4C48-BB6C-183D7B1E8B49}" type="presParOf" srcId="{3DC1F149-1D98-4623-BFBE-DC68C8E7C18D}" destId="{16049627-7E27-425A-9545-A1F363B5C771}" srcOrd="12" destOrd="0" presId="urn:microsoft.com/office/officeart/2005/8/layout/list1"/>
    <dgm:cxn modelId="{5898840A-AA9C-4B93-8FB7-1FDE670893DD}" type="presParOf" srcId="{16049627-7E27-425A-9545-A1F363B5C771}" destId="{4BD0EEEA-13BB-4998-AC48-B5416B8AC9A6}" srcOrd="0" destOrd="0" presId="urn:microsoft.com/office/officeart/2005/8/layout/list1"/>
    <dgm:cxn modelId="{871F385E-EAB6-4CF0-9B03-88D2F585252F}" type="presParOf" srcId="{16049627-7E27-425A-9545-A1F363B5C771}" destId="{17248864-D6B4-4914-BE11-BB8839B4C637}" srcOrd="1" destOrd="0" presId="urn:microsoft.com/office/officeart/2005/8/layout/list1"/>
    <dgm:cxn modelId="{64B75078-7B99-48D2-B13A-638D6814B2F1}" type="presParOf" srcId="{3DC1F149-1D98-4623-BFBE-DC68C8E7C18D}" destId="{09313AF5-26E5-4793-AD7F-249AFEFECD32}" srcOrd="13" destOrd="0" presId="urn:microsoft.com/office/officeart/2005/8/layout/list1"/>
    <dgm:cxn modelId="{96ABE68C-36B3-4C99-AAFE-92511AA500C1}" type="presParOf" srcId="{3DC1F149-1D98-4623-BFBE-DC68C8E7C18D}" destId="{47127860-DB17-4CB1-89CD-AB66EE4D40C6}" srcOrd="14" destOrd="0" presId="urn:microsoft.com/office/officeart/2005/8/layout/list1"/>
    <dgm:cxn modelId="{2B2C284E-0CA7-924B-9170-F1D0B25B3F17}" type="presParOf" srcId="{3DC1F149-1D98-4623-BFBE-DC68C8E7C18D}" destId="{AB56B9F6-A2D2-45E1-BBC8-FB79BE656643}" srcOrd="15" destOrd="0" presId="urn:microsoft.com/office/officeart/2005/8/layout/list1"/>
    <dgm:cxn modelId="{07259100-D758-0945-BA39-2A3B8686E517}" type="presParOf" srcId="{3DC1F149-1D98-4623-BFBE-DC68C8E7C18D}" destId="{53B234EB-75CF-1549-8DF7-0020096606B7}" srcOrd="16" destOrd="0" presId="urn:microsoft.com/office/officeart/2005/8/layout/list1"/>
    <dgm:cxn modelId="{4A0D2EF6-3BC5-8242-81C6-0A6DE887BC73}" type="presParOf" srcId="{53B234EB-75CF-1549-8DF7-0020096606B7}" destId="{773C9F3F-B4D7-3B48-99B4-CEA2E570349F}" srcOrd="0" destOrd="0" presId="urn:microsoft.com/office/officeart/2005/8/layout/list1"/>
    <dgm:cxn modelId="{AD519C4E-4701-1F4B-A050-19852B4DE49D}" type="presParOf" srcId="{53B234EB-75CF-1549-8DF7-0020096606B7}" destId="{98946DDD-F2F0-0C4B-80DC-31B9BCB78754}" srcOrd="1" destOrd="0" presId="urn:microsoft.com/office/officeart/2005/8/layout/list1"/>
    <dgm:cxn modelId="{240A3504-A312-C347-BDD1-BD61CEA696BE}" type="presParOf" srcId="{3DC1F149-1D98-4623-BFBE-DC68C8E7C18D}" destId="{D2A8F0AA-8003-1C42-8852-50520CC865CA}" srcOrd="17" destOrd="0" presId="urn:microsoft.com/office/officeart/2005/8/layout/list1"/>
    <dgm:cxn modelId="{7044AA87-F82F-6D43-90A3-6FED1ECD6D09}" type="presParOf" srcId="{3DC1F149-1D98-4623-BFBE-DC68C8E7C18D}" destId="{B62780C7-0E28-4C41-99D7-86AE539EF79F}" srcOrd="18" destOrd="0" presId="urn:microsoft.com/office/officeart/2005/8/layout/list1"/>
    <dgm:cxn modelId="{11A34F6E-79C7-BF4F-B599-9BCECF2F11DA}" type="presParOf" srcId="{3DC1F149-1D98-4623-BFBE-DC68C8E7C18D}" destId="{23FB4D75-181D-884D-A189-79188585FD3D}" srcOrd="19" destOrd="0" presId="urn:microsoft.com/office/officeart/2005/8/layout/list1"/>
    <dgm:cxn modelId="{B1C67A2A-A387-A645-B224-6DB54783E3CF}" type="presParOf" srcId="{3DC1F149-1D98-4623-BFBE-DC68C8E7C18D}" destId="{EF07C86F-FE28-7647-93CE-422ECE2A8540}" srcOrd="20" destOrd="0" presId="urn:microsoft.com/office/officeart/2005/8/layout/list1"/>
    <dgm:cxn modelId="{BDE1D208-6231-E54C-B225-5875E760F277}" type="presParOf" srcId="{EF07C86F-FE28-7647-93CE-422ECE2A8540}" destId="{21382DDE-3AB0-4D4E-A493-F355232DDD0C}" srcOrd="0" destOrd="0" presId="urn:microsoft.com/office/officeart/2005/8/layout/list1"/>
    <dgm:cxn modelId="{B2C0F6A3-E1AE-194A-9F5B-B8490AB2A3E6}" type="presParOf" srcId="{EF07C86F-FE28-7647-93CE-422ECE2A8540}" destId="{35680F8B-3752-3649-BFAD-FA54EA88B7C3}" srcOrd="1" destOrd="0" presId="urn:microsoft.com/office/officeart/2005/8/layout/list1"/>
    <dgm:cxn modelId="{F76852A4-903E-184B-8A77-8C31BFCB4EC7}" type="presParOf" srcId="{3DC1F149-1D98-4623-BFBE-DC68C8E7C18D}" destId="{49DE90B1-8DC7-8B43-A795-BBDD5B866F2B}" srcOrd="21" destOrd="0" presId="urn:microsoft.com/office/officeart/2005/8/layout/list1"/>
    <dgm:cxn modelId="{C91AD030-17CA-A144-95DC-0D8203C46B56}" type="presParOf" srcId="{3DC1F149-1D98-4623-BFBE-DC68C8E7C18D}" destId="{1B4F8508-1943-D14E-B817-BC129C608E6A}"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097E5-3AF7-8A49-8C15-ABDB92E13EB8}">
      <dsp:nvSpPr>
        <dsp:cNvPr id="0" name=""/>
        <dsp:cNvSpPr/>
      </dsp:nvSpPr>
      <dsp:spPr>
        <a:xfrm>
          <a:off x="0" y="387599"/>
          <a:ext cx="76962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5BD850-9EE7-F349-831E-B4E6C6646D2B}">
      <dsp:nvSpPr>
        <dsp:cNvPr id="0" name=""/>
        <dsp:cNvSpPr/>
      </dsp:nvSpPr>
      <dsp:spPr>
        <a:xfrm>
          <a:off x="384810" y="92399"/>
          <a:ext cx="538734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889000">
            <a:lnSpc>
              <a:spcPct val="90000"/>
            </a:lnSpc>
            <a:spcBef>
              <a:spcPct val="0"/>
            </a:spcBef>
            <a:spcAft>
              <a:spcPct val="35000"/>
            </a:spcAft>
            <a:buNone/>
          </a:pPr>
          <a:r>
            <a:rPr lang="en-US" sz="2000" kern="1200" dirty="0"/>
            <a:t>What is cypress</a:t>
          </a:r>
        </a:p>
      </dsp:txBody>
      <dsp:txXfrm>
        <a:off x="413631" y="121220"/>
        <a:ext cx="5329698" cy="532758"/>
      </dsp:txXfrm>
    </dsp:sp>
    <dsp:sp modelId="{39706C61-B1F4-764C-942A-CA683E4ED705}">
      <dsp:nvSpPr>
        <dsp:cNvPr id="0" name=""/>
        <dsp:cNvSpPr/>
      </dsp:nvSpPr>
      <dsp:spPr>
        <a:xfrm>
          <a:off x="0" y="1294800"/>
          <a:ext cx="76962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E6DBD2-A761-1C4B-BAFA-31B84E71D3B6}">
      <dsp:nvSpPr>
        <dsp:cNvPr id="0" name=""/>
        <dsp:cNvSpPr/>
      </dsp:nvSpPr>
      <dsp:spPr>
        <a:xfrm>
          <a:off x="384810" y="999600"/>
          <a:ext cx="538734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889000">
            <a:lnSpc>
              <a:spcPct val="90000"/>
            </a:lnSpc>
            <a:spcBef>
              <a:spcPct val="0"/>
            </a:spcBef>
            <a:spcAft>
              <a:spcPct val="35000"/>
            </a:spcAft>
            <a:buNone/>
          </a:pPr>
          <a:r>
            <a:rPr lang="en-US" sz="2000" kern="1200" dirty="0"/>
            <a:t>Mock </a:t>
          </a:r>
          <a:r>
            <a:rPr lang="en-US" sz="2000" kern="1200" dirty="0" err="1"/>
            <a:t>axios</a:t>
          </a:r>
          <a:endParaRPr lang="en-US" sz="2000" kern="1200" dirty="0"/>
        </a:p>
      </dsp:txBody>
      <dsp:txXfrm>
        <a:off x="413631" y="1028421"/>
        <a:ext cx="5329698" cy="532758"/>
      </dsp:txXfrm>
    </dsp:sp>
    <dsp:sp modelId="{3FF57726-0437-004C-8C3D-DA0F62A6487A}">
      <dsp:nvSpPr>
        <dsp:cNvPr id="0" name=""/>
        <dsp:cNvSpPr/>
      </dsp:nvSpPr>
      <dsp:spPr>
        <a:xfrm>
          <a:off x="0" y="2202000"/>
          <a:ext cx="76962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9F3106-7007-7D44-B6E2-3AB807F340F4}">
      <dsp:nvSpPr>
        <dsp:cNvPr id="0" name=""/>
        <dsp:cNvSpPr/>
      </dsp:nvSpPr>
      <dsp:spPr>
        <a:xfrm>
          <a:off x="384810" y="1906800"/>
          <a:ext cx="538734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889000">
            <a:lnSpc>
              <a:spcPct val="90000"/>
            </a:lnSpc>
            <a:spcBef>
              <a:spcPct val="0"/>
            </a:spcBef>
            <a:spcAft>
              <a:spcPct val="35000"/>
            </a:spcAft>
            <a:buNone/>
          </a:pPr>
          <a:r>
            <a:rPr lang="en-US" sz="2000" kern="1200" dirty="0"/>
            <a:t>Advantages</a:t>
          </a:r>
        </a:p>
      </dsp:txBody>
      <dsp:txXfrm>
        <a:off x="413631" y="1935621"/>
        <a:ext cx="5329698" cy="532758"/>
      </dsp:txXfrm>
    </dsp:sp>
    <dsp:sp modelId="{47127860-DB17-4CB1-89CD-AB66EE4D40C6}">
      <dsp:nvSpPr>
        <dsp:cNvPr id="0" name=""/>
        <dsp:cNvSpPr/>
      </dsp:nvSpPr>
      <dsp:spPr>
        <a:xfrm>
          <a:off x="0" y="3109200"/>
          <a:ext cx="76962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248864-D6B4-4914-BE11-BB8839B4C637}">
      <dsp:nvSpPr>
        <dsp:cNvPr id="0" name=""/>
        <dsp:cNvSpPr/>
      </dsp:nvSpPr>
      <dsp:spPr>
        <a:xfrm>
          <a:off x="384810" y="2814000"/>
          <a:ext cx="538734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889000">
            <a:lnSpc>
              <a:spcPct val="90000"/>
            </a:lnSpc>
            <a:spcBef>
              <a:spcPct val="0"/>
            </a:spcBef>
            <a:spcAft>
              <a:spcPct val="35000"/>
            </a:spcAft>
            <a:buNone/>
          </a:pPr>
          <a:r>
            <a:rPr lang="en-US" sz="2000" kern="1200" dirty="0"/>
            <a:t>Configure project for jest</a:t>
          </a:r>
        </a:p>
      </dsp:txBody>
      <dsp:txXfrm>
        <a:off x="413631" y="2842821"/>
        <a:ext cx="5329698" cy="532758"/>
      </dsp:txXfrm>
    </dsp:sp>
    <dsp:sp modelId="{B62780C7-0E28-4C41-99D7-86AE539EF79F}">
      <dsp:nvSpPr>
        <dsp:cNvPr id="0" name=""/>
        <dsp:cNvSpPr/>
      </dsp:nvSpPr>
      <dsp:spPr>
        <a:xfrm>
          <a:off x="0" y="4016400"/>
          <a:ext cx="76962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946DDD-F2F0-0C4B-80DC-31B9BCB78754}">
      <dsp:nvSpPr>
        <dsp:cNvPr id="0" name=""/>
        <dsp:cNvSpPr/>
      </dsp:nvSpPr>
      <dsp:spPr>
        <a:xfrm>
          <a:off x="384810" y="3721200"/>
          <a:ext cx="538734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889000">
            <a:lnSpc>
              <a:spcPct val="90000"/>
            </a:lnSpc>
            <a:spcBef>
              <a:spcPct val="0"/>
            </a:spcBef>
            <a:spcAft>
              <a:spcPct val="35000"/>
            </a:spcAft>
            <a:buNone/>
          </a:pPr>
          <a:r>
            <a:rPr lang="en-US" sz="2000" kern="1200" dirty="0"/>
            <a:t>First test</a:t>
          </a:r>
        </a:p>
      </dsp:txBody>
      <dsp:txXfrm>
        <a:off x="413631" y="3750021"/>
        <a:ext cx="5329698" cy="532758"/>
      </dsp:txXfrm>
    </dsp:sp>
    <dsp:sp modelId="{1B4F8508-1943-D14E-B817-BC129C608E6A}">
      <dsp:nvSpPr>
        <dsp:cNvPr id="0" name=""/>
        <dsp:cNvSpPr/>
      </dsp:nvSpPr>
      <dsp:spPr>
        <a:xfrm>
          <a:off x="0" y="4923600"/>
          <a:ext cx="76962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680F8B-3752-3649-BFAD-FA54EA88B7C3}">
      <dsp:nvSpPr>
        <dsp:cNvPr id="0" name=""/>
        <dsp:cNvSpPr/>
      </dsp:nvSpPr>
      <dsp:spPr>
        <a:xfrm>
          <a:off x="384810" y="4628400"/>
          <a:ext cx="538734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889000">
            <a:lnSpc>
              <a:spcPct val="90000"/>
            </a:lnSpc>
            <a:spcBef>
              <a:spcPct val="0"/>
            </a:spcBef>
            <a:spcAft>
              <a:spcPct val="35000"/>
            </a:spcAft>
            <a:buNone/>
          </a:pPr>
          <a:r>
            <a:rPr lang="en-US" sz="2000" kern="1200" dirty="0"/>
            <a:t>Jest Matchers</a:t>
          </a:r>
        </a:p>
      </dsp:txBody>
      <dsp:txXfrm>
        <a:off x="413631" y="4657221"/>
        <a:ext cx="5329698"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23/06/22</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6/23/22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12</a:t>
            </a:fld>
            <a:endParaRPr lang="en-US"/>
          </a:p>
        </p:txBody>
      </p:sp>
    </p:spTree>
    <p:extLst>
      <p:ext uri="{BB962C8B-B14F-4D97-AF65-F5344CB8AC3E}">
        <p14:creationId xmlns:p14="http://schemas.microsoft.com/office/powerpoint/2010/main" val="860749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Mockexample</a:t>
            </a:r>
            <a:r>
              <a:rPr lang="en-US" dirty="0"/>
              <a:t> </a:t>
            </a:r>
            <a:r>
              <a:rPr lang="en-US" dirty="0" err="1"/>
              <a:t>fodler</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1301725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Mockexample</a:t>
            </a:r>
            <a:r>
              <a:rPr lang="en-US" dirty="0"/>
              <a:t> </a:t>
            </a:r>
            <a:r>
              <a:rPr lang="en-US" dirty="0" err="1"/>
              <a:t>fodler</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4088656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Mockexample</a:t>
            </a:r>
            <a:r>
              <a:rPr lang="en-US" dirty="0"/>
              <a:t> </a:t>
            </a:r>
            <a:r>
              <a:rPr lang="en-US" dirty="0" err="1"/>
              <a:t>fodler</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126401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Mockexample</a:t>
            </a:r>
            <a:r>
              <a:rPr lang="en-US" dirty="0"/>
              <a:t> </a:t>
            </a:r>
            <a:r>
              <a:rPr lang="en-US" dirty="0" err="1"/>
              <a:t>fodler</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17</a:t>
            </a:fld>
            <a:endParaRPr lang="en-US" dirty="0"/>
          </a:p>
        </p:txBody>
      </p:sp>
    </p:spTree>
    <p:extLst>
      <p:ext uri="{BB962C8B-B14F-4D97-AF65-F5344CB8AC3E}">
        <p14:creationId xmlns:p14="http://schemas.microsoft.com/office/powerpoint/2010/main" val="191518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Mockexample</a:t>
            </a:r>
            <a:r>
              <a:rPr lang="en-US" dirty="0"/>
              <a:t> </a:t>
            </a:r>
            <a:r>
              <a:rPr lang="en-US" dirty="0" err="1"/>
              <a:t>fodler</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4043858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Mockexample</a:t>
            </a:r>
            <a:r>
              <a:rPr lang="en-US" dirty="0"/>
              <a:t> </a:t>
            </a:r>
            <a:r>
              <a:rPr lang="en-US" dirty="0" err="1"/>
              <a:t>fodler</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19</a:t>
            </a:fld>
            <a:endParaRPr lang="en-US" dirty="0"/>
          </a:p>
        </p:txBody>
      </p:sp>
    </p:spTree>
    <p:extLst>
      <p:ext uri="{BB962C8B-B14F-4D97-AF65-F5344CB8AC3E}">
        <p14:creationId xmlns:p14="http://schemas.microsoft.com/office/powerpoint/2010/main" val="723737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Cypress manages a Promise chain on your behalf, with each command returning a ‘</a:t>
            </a:r>
            <a:r>
              <a:rPr lang="en-IN" sz="1200" b="0" i="1" u="none" strike="noStrike" kern="1200" dirty="0">
                <a:solidFill>
                  <a:schemeClr val="tx1"/>
                </a:solidFill>
                <a:effectLst/>
                <a:latin typeface="+mn-lt"/>
                <a:ea typeface="+mn-ea"/>
                <a:cs typeface="+mn-cs"/>
              </a:rPr>
              <a:t>subject</a:t>
            </a:r>
            <a:r>
              <a:rPr lang="en-IN" sz="1200" b="0" i="0" u="none" strike="noStrike" kern="1200" dirty="0">
                <a:solidFill>
                  <a:schemeClr val="tx1"/>
                </a:solidFill>
                <a:effectLst/>
                <a:latin typeface="+mn-lt"/>
                <a:ea typeface="+mn-ea"/>
                <a:cs typeface="+mn-cs"/>
              </a:rPr>
              <a:t>’ to the next command until the chain ends or an error encounters. So, all the commands returning a chainable interface allows invoking any other Cypress command without explicitly using the "</a:t>
            </a:r>
            <a:r>
              <a:rPr lang="en-IN" sz="1200" b="1" i="1" u="none" strike="noStrike" kern="1200" dirty="0">
                <a:solidFill>
                  <a:schemeClr val="tx1"/>
                </a:solidFill>
                <a:effectLst/>
                <a:latin typeface="+mn-lt"/>
                <a:ea typeface="+mn-ea"/>
                <a:cs typeface="+mn-cs"/>
              </a:rPr>
              <a:t>cy</a:t>
            </a:r>
            <a:r>
              <a:rPr lang="en-IN" sz="1200" b="0" i="0" u="none" strike="noStrike" kern="1200" dirty="0">
                <a:solidFill>
                  <a:schemeClr val="tx1"/>
                </a:solidFill>
                <a:effectLst/>
                <a:latin typeface="+mn-lt"/>
                <a:ea typeface="+mn-ea"/>
                <a:cs typeface="+mn-cs"/>
              </a:rPr>
              <a:t>" object. Let's understand this </a:t>
            </a:r>
            <a:r>
              <a:rPr lang="en-IN" sz="1200" b="0" i="0" u="none" strike="noStrike" kern="1200" dirty="0" err="1">
                <a:solidFill>
                  <a:schemeClr val="tx1"/>
                </a:solidFill>
                <a:effectLst/>
                <a:latin typeface="+mn-lt"/>
                <a:ea typeface="+mn-ea"/>
                <a:cs typeface="+mn-cs"/>
              </a:rPr>
              <a:t>behavior</a:t>
            </a:r>
            <a:r>
              <a:rPr lang="en-IN" sz="1200" b="0" i="0" u="none" strike="noStrike" kern="1200" dirty="0">
                <a:solidFill>
                  <a:schemeClr val="tx1"/>
                </a:solidFill>
                <a:effectLst/>
                <a:latin typeface="+mn-lt"/>
                <a:ea typeface="+mn-ea"/>
                <a:cs typeface="+mn-cs"/>
              </a:rPr>
              <a:t> with the help of the following examples:</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20</a:t>
            </a:fld>
            <a:endParaRPr lang="en-US" dirty="0"/>
          </a:p>
        </p:txBody>
      </p:sp>
    </p:spTree>
    <p:extLst>
      <p:ext uri="{BB962C8B-B14F-4D97-AF65-F5344CB8AC3E}">
        <p14:creationId xmlns:p14="http://schemas.microsoft.com/office/powerpoint/2010/main" val="2296078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21</a:t>
            </a:fld>
            <a:endParaRPr lang="en-US" dirty="0"/>
          </a:p>
        </p:txBody>
      </p:sp>
    </p:spTree>
    <p:extLst>
      <p:ext uri="{BB962C8B-B14F-4D97-AF65-F5344CB8AC3E}">
        <p14:creationId xmlns:p14="http://schemas.microsoft.com/office/powerpoint/2010/main" val="637241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22</a:t>
            </a:fld>
            <a:endParaRPr lang="en-US" dirty="0"/>
          </a:p>
        </p:txBody>
      </p:sp>
    </p:spTree>
    <p:extLst>
      <p:ext uri="{BB962C8B-B14F-4D97-AF65-F5344CB8AC3E}">
        <p14:creationId xmlns:p14="http://schemas.microsoft.com/office/powerpoint/2010/main" val="971995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12611449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23</a:t>
            </a:fld>
            <a:endParaRPr lang="en-US" dirty="0"/>
          </a:p>
        </p:txBody>
      </p:sp>
    </p:spTree>
    <p:extLst>
      <p:ext uri="{BB962C8B-B14F-4D97-AF65-F5344CB8AC3E}">
        <p14:creationId xmlns:p14="http://schemas.microsoft.com/office/powerpoint/2010/main" val="518169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24</a:t>
            </a:fld>
            <a:endParaRPr lang="en-US" dirty="0"/>
          </a:p>
        </p:txBody>
      </p:sp>
    </p:spTree>
    <p:extLst>
      <p:ext uri="{BB962C8B-B14F-4D97-AF65-F5344CB8AC3E}">
        <p14:creationId xmlns:p14="http://schemas.microsoft.com/office/powerpoint/2010/main" val="1814613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25</a:t>
            </a:fld>
            <a:endParaRPr lang="en-US" dirty="0"/>
          </a:p>
        </p:txBody>
      </p:sp>
    </p:spTree>
    <p:extLst>
      <p:ext uri="{BB962C8B-B14F-4D97-AF65-F5344CB8AC3E}">
        <p14:creationId xmlns:p14="http://schemas.microsoft.com/office/powerpoint/2010/main" val="2029975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26</a:t>
            </a:fld>
            <a:endParaRPr lang="en-US" dirty="0"/>
          </a:p>
        </p:txBody>
      </p:sp>
    </p:spTree>
    <p:extLst>
      <p:ext uri="{BB962C8B-B14F-4D97-AF65-F5344CB8AC3E}">
        <p14:creationId xmlns:p14="http://schemas.microsoft.com/office/powerpoint/2010/main" val="4183502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27</a:t>
            </a:fld>
            <a:endParaRPr lang="en-US" dirty="0"/>
          </a:p>
        </p:txBody>
      </p:sp>
    </p:spTree>
    <p:extLst>
      <p:ext uri="{BB962C8B-B14F-4D97-AF65-F5344CB8AC3E}">
        <p14:creationId xmlns:p14="http://schemas.microsoft.com/office/powerpoint/2010/main" val="3210529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28</a:t>
            </a:fld>
            <a:endParaRPr lang="en-US" dirty="0"/>
          </a:p>
        </p:txBody>
      </p:sp>
    </p:spTree>
    <p:extLst>
      <p:ext uri="{BB962C8B-B14F-4D97-AF65-F5344CB8AC3E}">
        <p14:creationId xmlns:p14="http://schemas.microsoft.com/office/powerpoint/2010/main" val="187636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a:t>
            </a:fld>
            <a:endParaRPr lang="en-US"/>
          </a:p>
        </p:txBody>
      </p:sp>
    </p:spTree>
    <p:extLst>
      <p:ext uri="{BB962C8B-B14F-4D97-AF65-F5344CB8AC3E}">
        <p14:creationId xmlns:p14="http://schemas.microsoft.com/office/powerpoint/2010/main" val="1254458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medium.com</a:t>
            </a:r>
            <a:r>
              <a:rPr lang="en-US" dirty="0"/>
              <a:t>/@</a:t>
            </a:r>
            <a:r>
              <a:rPr lang="en-US" dirty="0" err="1"/>
              <a:t>neeldeep</a:t>
            </a:r>
            <a:r>
              <a:rPr lang="en-US" dirty="0"/>
              <a:t>/npm-serve-c0914240001c</a:t>
            </a:r>
          </a:p>
        </p:txBody>
      </p:sp>
      <p:sp>
        <p:nvSpPr>
          <p:cNvPr id="4" name="Slide Number Placeholder 3"/>
          <p:cNvSpPr>
            <a:spLocks noGrp="1"/>
          </p:cNvSpPr>
          <p:nvPr>
            <p:ph type="sldNum" sz="quarter" idx="10"/>
          </p:nvPr>
        </p:nvSpPr>
        <p:spPr/>
        <p:txBody>
          <a:bodyPr/>
          <a:lstStyle/>
          <a:p>
            <a:fld id="{0922E9E3-F7E0-4F64-A85D-DE32A7B411A1}" type="slidenum">
              <a:rPr lang="en-US" smtClean="0"/>
              <a:t>4</a:t>
            </a:fld>
            <a:endParaRPr lang="en-US"/>
          </a:p>
        </p:txBody>
      </p:sp>
    </p:spTree>
    <p:extLst>
      <p:ext uri="{BB962C8B-B14F-4D97-AF65-F5344CB8AC3E}">
        <p14:creationId xmlns:p14="http://schemas.microsoft.com/office/powerpoint/2010/main" val="2339805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7</a:t>
            </a:fld>
            <a:endParaRPr lang="en-US"/>
          </a:p>
        </p:txBody>
      </p:sp>
    </p:spTree>
    <p:extLst>
      <p:ext uri="{BB962C8B-B14F-4D97-AF65-F5344CB8AC3E}">
        <p14:creationId xmlns:p14="http://schemas.microsoft.com/office/powerpoint/2010/main" val="231481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8</a:t>
            </a:fld>
            <a:endParaRPr lang="en-US"/>
          </a:p>
        </p:txBody>
      </p:sp>
    </p:spTree>
    <p:extLst>
      <p:ext uri="{BB962C8B-B14F-4D97-AF65-F5344CB8AC3E}">
        <p14:creationId xmlns:p14="http://schemas.microsoft.com/office/powerpoint/2010/main" val="2728609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9</a:t>
            </a:fld>
            <a:endParaRPr lang="en-US"/>
          </a:p>
        </p:txBody>
      </p:sp>
    </p:spTree>
    <p:extLst>
      <p:ext uri="{BB962C8B-B14F-4D97-AF65-F5344CB8AC3E}">
        <p14:creationId xmlns:p14="http://schemas.microsoft.com/office/powerpoint/2010/main" val="1444151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10</a:t>
            </a:fld>
            <a:endParaRPr lang="en-US"/>
          </a:p>
        </p:txBody>
      </p:sp>
    </p:spTree>
    <p:extLst>
      <p:ext uri="{BB962C8B-B14F-4D97-AF65-F5344CB8AC3E}">
        <p14:creationId xmlns:p14="http://schemas.microsoft.com/office/powerpoint/2010/main" val="3390058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11</a:t>
            </a:fld>
            <a:endParaRPr lang="en-US"/>
          </a:p>
        </p:txBody>
      </p:sp>
    </p:spTree>
    <p:extLst>
      <p:ext uri="{BB962C8B-B14F-4D97-AF65-F5344CB8AC3E}">
        <p14:creationId xmlns:p14="http://schemas.microsoft.com/office/powerpoint/2010/main" val="1171919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41938430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LxkrhUEE2Qk"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toolsqa.com/cypress/what-is-cypress/" TargetMode="External"/><Relationship Id="rId2" Type="http://schemas.openxmlformats.org/officeDocument/2006/relationships/hyperlink" Target="https://www.valentinog.com/blog/cypress/" TargetMode="External"/><Relationship Id="rId1" Type="http://schemas.openxmlformats.org/officeDocument/2006/relationships/slideLayout" Target="../slideLayouts/slideLayout2.xml"/><Relationship Id="rId4" Type="http://schemas.openxmlformats.org/officeDocument/2006/relationships/hyperlink" Target="https://mindmajix.com/cypress-alternativ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a:t>JEST - Cypress</a:t>
            </a:r>
            <a:endParaRPr lang="en-IN" b="1" dirty="0"/>
          </a:p>
        </p:txBody>
      </p:sp>
      <p:sp>
        <p:nvSpPr>
          <p:cNvPr id="3" name="TextBox 2"/>
          <p:cNvSpPr txBox="1"/>
          <p:nvPr/>
        </p:nvSpPr>
        <p:spPr>
          <a:xfrm>
            <a:off x="5562600" y="5410200"/>
            <a:ext cx="2807885" cy="954107"/>
          </a:xfrm>
          <a:prstGeom prst="rect">
            <a:avLst/>
          </a:prstGeom>
          <a:noFill/>
        </p:spPr>
        <p:txBody>
          <a:bodyPr wrap="none" rtlCol="0">
            <a:spAutoFit/>
          </a:bodyPr>
          <a:lstStyle/>
          <a:p>
            <a:r>
              <a:rPr lang="en-US" sz="2800" b="1" dirty="0" err="1"/>
              <a:t>Shalini</a:t>
            </a:r>
            <a:r>
              <a:rPr lang="en-US" sz="2800" b="1" dirty="0"/>
              <a:t> Mittal</a:t>
            </a:r>
          </a:p>
          <a:p>
            <a:r>
              <a:rPr lang="en-US" sz="2800" b="1" dirty="0"/>
              <a:t>Corporate Trainer</a:t>
            </a:r>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Test Runner Components </a:t>
            </a:r>
          </a:p>
        </p:txBody>
      </p:sp>
      <p:sp>
        <p:nvSpPr>
          <p:cNvPr id="10" name="Text Box 52">
            <a:extLst>
              <a:ext uri="{FF2B5EF4-FFF2-40B4-BE49-F238E27FC236}">
                <a16:creationId xmlns:a16="http://schemas.microsoft.com/office/drawing/2014/main" id="{8CC61405-B00B-DC14-CA51-D82E5543B571}"/>
              </a:ext>
            </a:extLst>
          </p:cNvPr>
          <p:cNvSpPr txBox="1">
            <a:spLocks noChangeArrowheads="1"/>
          </p:cNvSpPr>
          <p:nvPr/>
        </p:nvSpPr>
        <p:spPr bwMode="auto">
          <a:xfrm>
            <a:off x="304800" y="1143000"/>
            <a:ext cx="8458200" cy="3416320"/>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 typeface="Wingdings" pitchFamily="2" charset="2"/>
              <a:buChar char="§"/>
              <a:defRPr/>
            </a:pPr>
            <a:r>
              <a:rPr lang="en-US" dirty="0"/>
              <a:t>Test Status: Menu shows you a summary of how many tests passed, failed, or in progress and time took for the test.</a:t>
            </a:r>
          </a:p>
          <a:p>
            <a:pPr eaLnBrk="1" hangingPunct="1">
              <a:buFont typeface="Wingdings" pitchFamily="2" charset="2"/>
              <a:buChar char="§"/>
              <a:defRPr/>
            </a:pPr>
            <a:endParaRPr lang="en-US" dirty="0"/>
          </a:p>
          <a:p>
            <a:pPr eaLnBrk="1" hangingPunct="1">
              <a:buFont typeface="Wingdings" pitchFamily="2" charset="2"/>
              <a:buChar char="§"/>
              <a:defRPr/>
            </a:pPr>
            <a:r>
              <a:rPr lang="en-US" dirty="0" err="1"/>
              <a:t>Url</a:t>
            </a:r>
            <a:r>
              <a:rPr lang="en-US" dirty="0"/>
              <a:t> Preview: shows you the URL of your test and helps you track any URL route.</a:t>
            </a:r>
          </a:p>
          <a:p>
            <a:pPr eaLnBrk="1" hangingPunct="1">
              <a:buFont typeface="Wingdings" pitchFamily="2" charset="2"/>
              <a:buChar char="§"/>
              <a:defRPr/>
            </a:pPr>
            <a:endParaRPr lang="en-US" dirty="0"/>
          </a:p>
          <a:p>
            <a:pPr eaLnBrk="1" hangingPunct="1">
              <a:buFont typeface="Wingdings" pitchFamily="2" charset="2"/>
              <a:buChar char="§"/>
              <a:defRPr/>
            </a:pPr>
            <a:r>
              <a:rPr lang="en-US" dirty="0"/>
              <a:t>Viewport Sizing: set your app viewport size to test responsive layouts.</a:t>
            </a:r>
          </a:p>
          <a:p>
            <a:pPr eaLnBrk="1" hangingPunct="1">
              <a:buFont typeface="Wingdings" pitchFamily="2" charset="2"/>
              <a:buChar char="§"/>
              <a:defRPr/>
            </a:pPr>
            <a:endParaRPr lang="en-US" dirty="0"/>
          </a:p>
          <a:p>
            <a:pPr eaLnBrk="1" hangingPunct="1">
              <a:buFont typeface="Wingdings" pitchFamily="2" charset="2"/>
              <a:buChar char="§"/>
              <a:defRPr/>
            </a:pPr>
            <a:r>
              <a:rPr lang="en-US" dirty="0"/>
              <a:t>Command Log: It shows you the command logs as it executes for all the tests that execute.</a:t>
            </a:r>
          </a:p>
          <a:p>
            <a:pPr eaLnBrk="1" hangingPunct="1">
              <a:buFont typeface="Wingdings" pitchFamily="2" charset="2"/>
              <a:buChar char="§"/>
              <a:defRPr/>
            </a:pPr>
            <a:endParaRPr lang="en-US" dirty="0"/>
          </a:p>
          <a:p>
            <a:pPr eaLnBrk="1" hangingPunct="1">
              <a:buFont typeface="Wingdings" pitchFamily="2" charset="2"/>
              <a:buChar char="§"/>
              <a:defRPr/>
            </a:pPr>
            <a:r>
              <a:rPr lang="en-US" dirty="0"/>
              <a:t>App Preview: you can see the test while commands execute.</a:t>
            </a:r>
          </a:p>
        </p:txBody>
      </p:sp>
    </p:spTree>
    <p:extLst>
      <p:ext uri="{BB962C8B-B14F-4D97-AF65-F5344CB8AC3E}">
        <p14:creationId xmlns:p14="http://schemas.microsoft.com/office/powerpoint/2010/main" val="924701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a:t>DashBoard</a:t>
            </a:r>
            <a:r>
              <a:rPr lang="en-US" dirty="0"/>
              <a:t> Service</a:t>
            </a:r>
          </a:p>
        </p:txBody>
      </p:sp>
      <p:sp>
        <p:nvSpPr>
          <p:cNvPr id="10" name="Text Box 52">
            <a:extLst>
              <a:ext uri="{FF2B5EF4-FFF2-40B4-BE49-F238E27FC236}">
                <a16:creationId xmlns:a16="http://schemas.microsoft.com/office/drawing/2014/main" id="{8CC61405-B00B-DC14-CA51-D82E5543B571}"/>
              </a:ext>
            </a:extLst>
          </p:cNvPr>
          <p:cNvSpPr txBox="1">
            <a:spLocks noChangeArrowheads="1"/>
          </p:cNvSpPr>
          <p:nvPr/>
        </p:nvSpPr>
        <p:spPr bwMode="auto">
          <a:xfrm>
            <a:off x="304800" y="1143000"/>
            <a:ext cx="8458200" cy="923330"/>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 typeface="Wingdings" pitchFamily="2" charset="2"/>
              <a:buChar char="§"/>
              <a:defRPr/>
            </a:pPr>
            <a:r>
              <a:rPr lang="en-US" dirty="0"/>
              <a:t>The Cypress Dashboard is a service that provides you access to recorded tests - typically when running Cypress tests from your CI provider. The Dashboard provides you with insight into what happened when your tests ran.</a:t>
            </a:r>
          </a:p>
        </p:txBody>
      </p:sp>
      <p:pic>
        <p:nvPicPr>
          <p:cNvPr id="6146" name="Picture 2" descr="Dashboard service">
            <a:extLst>
              <a:ext uri="{FF2B5EF4-FFF2-40B4-BE49-F238E27FC236}">
                <a16:creationId xmlns:a16="http://schemas.microsoft.com/office/drawing/2014/main" id="{9C129B7B-D5A3-0596-DF3C-C2CECAB190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209800"/>
            <a:ext cx="6324600" cy="4282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59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Cypress Folder</a:t>
            </a:r>
          </a:p>
        </p:txBody>
      </p:sp>
      <p:sp>
        <p:nvSpPr>
          <p:cNvPr id="10" name="Text Box 52">
            <a:extLst>
              <a:ext uri="{FF2B5EF4-FFF2-40B4-BE49-F238E27FC236}">
                <a16:creationId xmlns:a16="http://schemas.microsoft.com/office/drawing/2014/main" id="{8CC61405-B00B-DC14-CA51-D82E5543B571}"/>
              </a:ext>
            </a:extLst>
          </p:cNvPr>
          <p:cNvSpPr txBox="1">
            <a:spLocks noChangeArrowheads="1"/>
          </p:cNvSpPr>
          <p:nvPr/>
        </p:nvSpPr>
        <p:spPr bwMode="auto">
          <a:xfrm>
            <a:off x="304800" y="1143000"/>
            <a:ext cx="8458200" cy="4524315"/>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 typeface="Wingdings" pitchFamily="2" charset="2"/>
              <a:buChar char="§"/>
              <a:defRPr/>
            </a:pPr>
            <a:r>
              <a:rPr lang="en-US" dirty="0"/>
              <a:t>By default, Cypress comes with a folder structure. The main folder is cypress, within which there are subfolders.</a:t>
            </a:r>
          </a:p>
          <a:p>
            <a:pPr eaLnBrk="1" hangingPunct="1">
              <a:buFont typeface="Wingdings" pitchFamily="2" charset="2"/>
              <a:buChar char="§"/>
              <a:defRPr/>
            </a:pPr>
            <a:r>
              <a:rPr lang="en-US" dirty="0"/>
              <a:t>Integration: This folder contains the actual test scripts.</a:t>
            </a:r>
          </a:p>
          <a:p>
            <a:pPr eaLnBrk="1" hangingPunct="1">
              <a:buFont typeface="Wingdings" pitchFamily="2" charset="2"/>
              <a:buChar char="§"/>
              <a:defRPr/>
            </a:pPr>
            <a:r>
              <a:rPr lang="en-US" dirty="0"/>
              <a:t>Fixtures: If you are using external data inside your tests, your data can be organized inside the Fixtures folder.</a:t>
            </a:r>
          </a:p>
          <a:p>
            <a:pPr eaLnBrk="1" hangingPunct="1">
              <a:buFont typeface="Wingdings" pitchFamily="2" charset="2"/>
              <a:buChar char="§"/>
              <a:defRPr/>
            </a:pPr>
            <a:r>
              <a:rPr lang="en-US" dirty="0"/>
              <a:t>Plugins: The Plugins folder contains the special files which can be used to execute the code before the project loads. If your project needs any pre-processors, include them in this folder and configure them accordingly. By default, the plugins folder contains the </a:t>
            </a:r>
            <a:r>
              <a:rPr lang="en-US" dirty="0" err="1"/>
              <a:t>index.js</a:t>
            </a:r>
            <a:r>
              <a:rPr lang="en-US" dirty="0"/>
              <a:t> file, which can be customized to create your own tasks.</a:t>
            </a:r>
          </a:p>
          <a:p>
            <a:pPr eaLnBrk="1" hangingPunct="1">
              <a:buFont typeface="Wingdings" pitchFamily="2" charset="2"/>
              <a:buChar char="§"/>
              <a:defRPr/>
            </a:pPr>
            <a:r>
              <a:rPr lang="en-US" dirty="0"/>
              <a:t>Support: The Support folder contains utilities, global commands, frequently used codes etc. By default, this folder comes with two files – </a:t>
            </a:r>
            <a:r>
              <a:rPr lang="en-US" dirty="0" err="1"/>
              <a:t>commands.js</a:t>
            </a:r>
            <a:r>
              <a:rPr lang="en-US" dirty="0"/>
              <a:t> and </a:t>
            </a:r>
            <a:r>
              <a:rPr lang="en-US" dirty="0" err="1"/>
              <a:t>index.js</a:t>
            </a:r>
            <a:r>
              <a:rPr lang="en-US" dirty="0"/>
              <a:t>. Additional files and folders can be added as required.</a:t>
            </a:r>
          </a:p>
          <a:p>
            <a:pPr eaLnBrk="1" hangingPunct="1">
              <a:buFont typeface="Wingdings" pitchFamily="2" charset="2"/>
              <a:buChar char="§"/>
              <a:defRPr/>
            </a:pPr>
            <a:r>
              <a:rPr lang="en-US" dirty="0"/>
              <a:t>Assets: A folder called downloads will be created after the test run which includes screenshots, videos, </a:t>
            </a:r>
            <a:r>
              <a:rPr lang="en-US" dirty="0" err="1"/>
              <a:t>etc</a:t>
            </a:r>
            <a:endParaRPr lang="en-US" dirty="0"/>
          </a:p>
        </p:txBody>
      </p:sp>
      <p:sp>
        <p:nvSpPr>
          <p:cNvPr id="2" name="Rectangle 1">
            <a:extLst>
              <a:ext uri="{FF2B5EF4-FFF2-40B4-BE49-F238E27FC236}">
                <a16:creationId xmlns:a16="http://schemas.microsoft.com/office/drawing/2014/main" id="{738E5322-9FB7-C08E-64E6-68D982DB7401}"/>
              </a:ext>
            </a:extLst>
          </p:cNvPr>
          <p:cNvSpPr/>
          <p:nvPr/>
        </p:nvSpPr>
        <p:spPr>
          <a:xfrm>
            <a:off x="1219200" y="5733143"/>
            <a:ext cx="5334000" cy="369332"/>
          </a:xfrm>
          <a:prstGeom prst="rect">
            <a:avLst/>
          </a:prstGeom>
        </p:spPr>
        <p:txBody>
          <a:bodyPr wrap="square">
            <a:spAutoFit/>
          </a:bodyPr>
          <a:lstStyle/>
          <a:p>
            <a:r>
              <a:rPr lang="en-US" dirty="0"/>
              <a:t>https://</a:t>
            </a:r>
            <a:r>
              <a:rPr lang="en-US" dirty="0" err="1"/>
              <a:t>applitools.com</a:t>
            </a:r>
            <a:r>
              <a:rPr lang="en-US" dirty="0"/>
              <a:t>/blog/whats-new-cypress-10/</a:t>
            </a:r>
          </a:p>
        </p:txBody>
      </p:sp>
    </p:spTree>
    <p:extLst>
      <p:ext uri="{BB962C8B-B14F-4D97-AF65-F5344CB8AC3E}">
        <p14:creationId xmlns:p14="http://schemas.microsoft.com/office/powerpoint/2010/main" val="92050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Cypress Constructs</a:t>
            </a:r>
          </a:p>
        </p:txBody>
      </p:sp>
      <p:sp>
        <p:nvSpPr>
          <p:cNvPr id="3" name="Text Placeholder 2"/>
          <p:cNvSpPr>
            <a:spLocks noGrp="1"/>
          </p:cNvSpPr>
          <p:nvPr>
            <p:ph type="body" sz="quarter" idx="10"/>
          </p:nvPr>
        </p:nvSpPr>
        <p:spPr/>
        <p:txBody>
          <a:bodyPr>
            <a:normAutofit lnSpcReduction="10000"/>
          </a:bodyPr>
          <a:lstStyle/>
          <a:p>
            <a:r>
              <a:rPr lang="en-US" sz="2200" dirty="0">
                <a:latin typeface="Times New Roman" panose="02020603050405020304" pitchFamily="18" charset="0"/>
                <a:cs typeface="Times New Roman" panose="02020603050405020304" pitchFamily="18" charset="0"/>
              </a:rPr>
              <a:t>describe(): It is is simply a way to group our tests. It takes two arguments, the first is the name of the test group, and the second is a callback function.</a:t>
            </a:r>
          </a:p>
          <a:p>
            <a:r>
              <a:rPr lang="en-US" sz="2200" dirty="0">
                <a:latin typeface="Times New Roman" panose="02020603050405020304" pitchFamily="18" charset="0"/>
                <a:cs typeface="Times New Roman" panose="02020603050405020304" pitchFamily="18" charset="0"/>
              </a:rPr>
              <a:t>context(): It is is just an alias for describe().</a:t>
            </a:r>
          </a:p>
          <a:p>
            <a:r>
              <a:rPr lang="en-US" sz="2200" dirty="0">
                <a:latin typeface="Times New Roman" panose="02020603050405020304" pitchFamily="18" charset="0"/>
                <a:cs typeface="Times New Roman" panose="02020603050405020304" pitchFamily="18" charset="0"/>
              </a:rPr>
              <a:t>it(): We use it for an individual test case. It takes two arguments, a string explaining what the test should do, and a callback function which contains our actual test.</a:t>
            </a:r>
          </a:p>
          <a:p>
            <a:r>
              <a:rPr lang="en-US" sz="2200" dirty="0">
                <a:latin typeface="Times New Roman" panose="02020603050405020304" pitchFamily="18" charset="0"/>
                <a:cs typeface="Times New Roman" panose="02020603050405020304" pitchFamily="18" charset="0"/>
              </a:rPr>
              <a:t>before():  It runs once before all tests in the block.</a:t>
            </a:r>
          </a:p>
          <a:p>
            <a:r>
              <a:rPr lang="en-US" sz="2200" dirty="0">
                <a:latin typeface="Times New Roman" panose="02020603050405020304" pitchFamily="18" charset="0"/>
                <a:cs typeface="Times New Roman" panose="02020603050405020304" pitchFamily="18" charset="0"/>
              </a:rPr>
              <a:t>after(): It runs once after all tests in the block.</a:t>
            </a:r>
          </a:p>
          <a:p>
            <a:r>
              <a:rPr lang="en-US" sz="2200" dirty="0" err="1">
                <a:latin typeface="Times New Roman" panose="02020603050405020304" pitchFamily="18" charset="0"/>
                <a:cs typeface="Times New Roman" panose="02020603050405020304" pitchFamily="18" charset="0"/>
              </a:rPr>
              <a:t>beforeEach</a:t>
            </a:r>
            <a:r>
              <a:rPr lang="en-US" sz="2200" dirty="0">
                <a:latin typeface="Times New Roman" panose="02020603050405020304" pitchFamily="18" charset="0"/>
                <a:cs typeface="Times New Roman" panose="02020603050405020304" pitchFamily="18" charset="0"/>
              </a:rPr>
              <a:t>(): It runs before each test in the block.</a:t>
            </a:r>
          </a:p>
          <a:p>
            <a:r>
              <a:rPr lang="en-US" sz="2200" dirty="0" err="1">
                <a:latin typeface="Times New Roman" panose="02020603050405020304" pitchFamily="18" charset="0"/>
                <a:cs typeface="Times New Roman" panose="02020603050405020304" pitchFamily="18" charset="0"/>
              </a:rPr>
              <a:t>afterEach</a:t>
            </a:r>
            <a:r>
              <a:rPr lang="en-US" sz="2200" dirty="0">
                <a:latin typeface="Times New Roman" panose="02020603050405020304" pitchFamily="18" charset="0"/>
                <a:cs typeface="Times New Roman" panose="02020603050405020304" pitchFamily="18" charset="0"/>
              </a:rPr>
              <a:t>(): It runs after each test in the block.</a:t>
            </a:r>
          </a:p>
          <a:p>
            <a:r>
              <a:rPr lang="en-US" sz="2200" dirty="0">
                <a:latin typeface="Times New Roman" panose="02020603050405020304" pitchFamily="18" charset="0"/>
                <a:cs typeface="Times New Roman" panose="02020603050405020304" pitchFamily="18" charset="0"/>
              </a:rPr>
              <a:t>.only(): To run a specified suite or test, append ".only" to the function.</a:t>
            </a:r>
          </a:p>
          <a:p>
            <a:r>
              <a:rPr lang="en-US" sz="2200" dirty="0">
                <a:latin typeface="Times New Roman" panose="02020603050405020304" pitchFamily="18" charset="0"/>
                <a:cs typeface="Times New Roman" panose="02020603050405020304" pitchFamily="18" charset="0"/>
              </a:rPr>
              <a:t>.skip(): To skip a specified suite or test, append ".skip()" to the function.</a:t>
            </a:r>
          </a:p>
        </p:txBody>
      </p:sp>
    </p:spTree>
    <p:extLst>
      <p:ext uri="{BB962C8B-B14F-4D97-AF65-F5344CB8AC3E}">
        <p14:creationId xmlns:p14="http://schemas.microsoft.com/office/powerpoint/2010/main" val="188332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25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25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25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25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0" dur="25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25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6" dur="25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Cypress test Case</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Each test generally consists of three steps:</a:t>
            </a:r>
          </a:p>
          <a:p>
            <a:pPr lvl="1"/>
            <a:r>
              <a:rPr lang="en-US" sz="1800" dirty="0">
                <a:latin typeface="Times New Roman" panose="02020603050405020304" pitchFamily="18" charset="0"/>
                <a:cs typeface="Times New Roman" panose="02020603050405020304" pitchFamily="18" charset="0"/>
              </a:rPr>
              <a:t>Prerequisite: You have a given state of the application.</a:t>
            </a:r>
          </a:p>
          <a:p>
            <a:pPr lvl="1"/>
            <a:r>
              <a:rPr lang="en-US" sz="1800" dirty="0">
                <a:latin typeface="Times New Roman" panose="02020603050405020304" pitchFamily="18" charset="0"/>
                <a:cs typeface="Times New Roman" panose="02020603050405020304" pitchFamily="18" charset="0"/>
              </a:rPr>
              <a:t>Action: You perform some action on the elements of the application.</a:t>
            </a:r>
          </a:p>
          <a:p>
            <a:pPr lvl="1"/>
            <a:r>
              <a:rPr lang="en-US" sz="1800" dirty="0">
                <a:latin typeface="Times New Roman" panose="02020603050405020304" pitchFamily="18" charset="0"/>
                <a:cs typeface="Times New Roman" panose="02020603050405020304" pitchFamily="18" charset="0"/>
              </a:rPr>
              <a:t>Expectations: Then, you assert/validate the changed state of the application.</a:t>
            </a:r>
          </a:p>
          <a:p>
            <a:r>
              <a:rPr lang="en-US" sz="2200" dirty="0">
                <a:latin typeface="Times New Roman" panose="02020603050405020304" pitchFamily="18" charset="0"/>
                <a:cs typeface="Times New Roman" panose="02020603050405020304" pitchFamily="18" charset="0"/>
              </a:rPr>
              <a:t>On the same lines, let's consider we have the following scenario that we need to automate using Cypress:</a:t>
            </a:r>
          </a:p>
          <a:p>
            <a:r>
              <a:rPr lang="en-US" sz="2200" dirty="0">
                <a:latin typeface="Times New Roman" panose="02020603050405020304" pitchFamily="18" charset="0"/>
                <a:cs typeface="Times New Roman" panose="02020603050405020304" pitchFamily="18" charset="0"/>
              </a:rPr>
              <a:t>We visit the home page of “https://</a:t>
            </a:r>
            <a:r>
              <a:rPr lang="en-US" sz="2200" dirty="0" err="1">
                <a:latin typeface="Times New Roman" panose="02020603050405020304" pitchFamily="18" charset="0"/>
                <a:cs typeface="Times New Roman" panose="02020603050405020304" pitchFamily="18" charset="0"/>
              </a:rPr>
              <a:t>demoqa.com</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Click on the widget menu item.</a:t>
            </a:r>
          </a:p>
          <a:p>
            <a:r>
              <a:rPr lang="en-US" sz="2200" dirty="0">
                <a:latin typeface="Times New Roman" panose="02020603050405020304" pitchFamily="18" charset="0"/>
                <a:cs typeface="Times New Roman" panose="02020603050405020304" pitchFamily="18" charset="0"/>
              </a:rPr>
              <a:t>Validate the search results.</a:t>
            </a:r>
          </a:p>
        </p:txBody>
      </p:sp>
    </p:spTree>
    <p:extLst>
      <p:ext uri="{BB962C8B-B14F-4D97-AF65-F5344CB8AC3E}">
        <p14:creationId xmlns:p14="http://schemas.microsoft.com/office/powerpoint/2010/main" val="274108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2" dur="250"/>
                                        <p:tgtEl>
                                          <p:spTgt spid="3">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6" dur="250"/>
                                        <p:tgtEl>
                                          <p:spTgt spid="3">
                                            <p:txEl>
                                              <p:pRg st="2" end="2"/>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25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8" dur="25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25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44" dur="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Implement</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Cypress provides a visit() method which accepts a URL of the page which needs to open in the browser</a:t>
            </a:r>
          </a:p>
          <a:p>
            <a:r>
              <a:rPr lang="en-US" sz="1800" dirty="0">
                <a:latin typeface="Times New Roman" panose="02020603050405020304" pitchFamily="18" charset="0"/>
                <a:cs typeface="Times New Roman" panose="02020603050405020304" pitchFamily="18" charset="0"/>
              </a:rPr>
              <a:t>The values in get() methods are the CSS selectors of the HTML elements on which actions need to perform.</a:t>
            </a:r>
          </a:p>
        </p:txBody>
      </p:sp>
      <p:sp>
        <p:nvSpPr>
          <p:cNvPr id="7" name="Rectangle 6">
            <a:extLst>
              <a:ext uri="{FF2B5EF4-FFF2-40B4-BE49-F238E27FC236}">
                <a16:creationId xmlns:a16="http://schemas.microsoft.com/office/drawing/2014/main" id="{32F982D6-41B5-438C-3C43-D5C0BDCDE97C}"/>
              </a:ext>
            </a:extLst>
          </p:cNvPr>
          <p:cNvSpPr/>
          <p:nvPr/>
        </p:nvSpPr>
        <p:spPr>
          <a:xfrm>
            <a:off x="457200" y="2971800"/>
            <a:ext cx="7924800" cy="2462213"/>
          </a:xfrm>
          <a:prstGeom prst="rect">
            <a:avLst/>
          </a:prstGeom>
        </p:spPr>
        <p:txBody>
          <a:bodyPr wrap="square">
            <a:spAutoFit/>
          </a:bodyPr>
          <a:lstStyle/>
          <a:p>
            <a:r>
              <a:rPr lang="en-IN" sz="1400" dirty="0">
                <a:solidFill>
                  <a:srgbClr val="795E26"/>
                </a:solidFill>
                <a:latin typeface="Menlo" panose="020B0609030804020204" pitchFamily="49" charset="0"/>
              </a:rPr>
              <a:t>describe</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'My First Cypress Test'</a:t>
            </a:r>
            <a:r>
              <a:rPr lang="en-IN" sz="1400" dirty="0">
                <a:solidFill>
                  <a:srgbClr val="000000"/>
                </a:solidFill>
                <a:latin typeface="Menlo" panose="020B0609030804020204" pitchFamily="49" charset="0"/>
              </a:rPr>
              <a:t>, </a:t>
            </a:r>
            <a:r>
              <a:rPr lang="en-IN" sz="1400" dirty="0">
                <a:solidFill>
                  <a:srgbClr val="0000FF"/>
                </a:solidFill>
                <a:latin typeface="Menlo" panose="020B0609030804020204" pitchFamily="49" charset="0"/>
              </a:rPr>
              <a:t>function</a:t>
            </a:r>
            <a:r>
              <a:rPr lang="en-IN" sz="1400" dirty="0">
                <a:solidFill>
                  <a:srgbClr val="000000"/>
                </a:solidFill>
                <a:latin typeface="Menlo" panose="020B0609030804020204" pitchFamily="49" charset="0"/>
              </a:rPr>
              <a:t>() {</a:t>
            </a:r>
          </a:p>
          <a:p>
            <a:pPr lvl="1"/>
            <a:r>
              <a:rPr lang="en-IN" sz="1400" dirty="0">
                <a:solidFill>
                  <a:srgbClr val="795E26"/>
                </a:solidFill>
                <a:latin typeface="Menlo" panose="020B0609030804020204" pitchFamily="49" charset="0"/>
              </a:rPr>
              <a:t>it</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'Visits the </a:t>
            </a:r>
            <a:r>
              <a:rPr lang="en-IN" sz="1400" dirty="0" err="1">
                <a:solidFill>
                  <a:srgbClr val="A31515"/>
                </a:solidFill>
                <a:latin typeface="Menlo" panose="020B0609030804020204" pitchFamily="49" charset="0"/>
              </a:rPr>
              <a:t>ToolsQA</a:t>
            </a:r>
            <a:r>
              <a:rPr lang="en-IN" sz="1400" dirty="0">
                <a:solidFill>
                  <a:srgbClr val="A31515"/>
                </a:solidFill>
                <a:latin typeface="Menlo" panose="020B0609030804020204" pitchFamily="49" charset="0"/>
              </a:rPr>
              <a:t> Demo Page and check the menu items’</a:t>
            </a:r>
            <a:r>
              <a:rPr lang="en-IN" sz="1400" dirty="0">
                <a:solidFill>
                  <a:srgbClr val="000000"/>
                </a:solidFill>
                <a:latin typeface="Menlo" panose="020B0609030804020204" pitchFamily="49" charset="0"/>
              </a:rPr>
              <a:t>,()=&gt; {</a:t>
            </a:r>
          </a:p>
          <a:p>
            <a:pPr lvl="2"/>
            <a:r>
              <a:rPr lang="en-IN" sz="1400" dirty="0">
                <a:solidFill>
                  <a:srgbClr val="008000"/>
                </a:solidFill>
                <a:latin typeface="Menlo" panose="020B0609030804020204" pitchFamily="49" charset="0"/>
              </a:rPr>
              <a:t>//Visit the Demo QA Website</a:t>
            </a:r>
            <a:endParaRPr lang="en-IN" sz="1400" dirty="0">
              <a:solidFill>
                <a:srgbClr val="000000"/>
              </a:solidFill>
              <a:latin typeface="Menlo" panose="020B0609030804020204" pitchFamily="49" charset="0"/>
            </a:endParaRPr>
          </a:p>
          <a:p>
            <a:pPr lvl="2"/>
            <a:r>
              <a:rPr lang="en-IN" sz="1400" dirty="0" err="1">
                <a:solidFill>
                  <a:srgbClr val="001080"/>
                </a:solidFill>
                <a:latin typeface="Menlo" panose="020B0609030804020204" pitchFamily="49" charset="0"/>
              </a:rPr>
              <a:t>cy</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visit</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"https://</a:t>
            </a:r>
            <a:r>
              <a:rPr lang="en-IN" sz="1400" dirty="0" err="1">
                <a:solidFill>
                  <a:srgbClr val="A31515"/>
                </a:solidFill>
                <a:latin typeface="Menlo" panose="020B0609030804020204" pitchFamily="49" charset="0"/>
              </a:rPr>
              <a:t>demoqa.com</a:t>
            </a:r>
            <a:r>
              <a:rPr lang="en-IN" sz="1400" dirty="0">
                <a:solidFill>
                  <a:srgbClr val="A31515"/>
                </a:solidFill>
                <a:latin typeface="Menlo" panose="020B0609030804020204" pitchFamily="49" charset="0"/>
              </a:rPr>
              <a:t>/"</a:t>
            </a:r>
            <a:r>
              <a:rPr lang="en-IN" sz="1400" dirty="0">
                <a:solidFill>
                  <a:srgbClr val="000000"/>
                </a:solidFill>
                <a:latin typeface="Menlo" panose="020B0609030804020204" pitchFamily="49" charset="0"/>
              </a:rPr>
              <a:t>);</a:t>
            </a:r>
          </a:p>
          <a:p>
            <a:pPr lvl="2"/>
            <a:r>
              <a:rPr lang="en-IN" sz="1400" dirty="0">
                <a:solidFill>
                  <a:srgbClr val="008000"/>
                </a:solidFill>
                <a:latin typeface="Menlo" panose="020B0609030804020204" pitchFamily="49" charset="0"/>
              </a:rPr>
              <a:t>// Clicking on Widget Menu Item</a:t>
            </a:r>
            <a:endParaRPr lang="en-IN" sz="1400" dirty="0">
              <a:solidFill>
                <a:srgbClr val="000000"/>
              </a:solidFill>
              <a:latin typeface="Menlo" panose="020B0609030804020204" pitchFamily="49" charset="0"/>
            </a:endParaRPr>
          </a:p>
          <a:p>
            <a:pPr lvl="2"/>
            <a:r>
              <a:rPr lang="en-IN" sz="1400" dirty="0" err="1">
                <a:solidFill>
                  <a:srgbClr val="001080"/>
                </a:solidFill>
                <a:latin typeface="Menlo" panose="020B0609030804020204" pitchFamily="49" charset="0"/>
              </a:rPr>
              <a:t>cy</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get</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':nth-child(4) &gt; :nth-child(1) &gt; .avatar &gt; </a:t>
            </a:r>
            <a:r>
              <a:rPr lang="en-IN" sz="1400" dirty="0" err="1">
                <a:solidFill>
                  <a:srgbClr val="A31515"/>
                </a:solidFill>
                <a:latin typeface="Menlo" panose="020B0609030804020204" pitchFamily="49" charset="0"/>
              </a:rPr>
              <a:t>svg</a:t>
            </a:r>
            <a:r>
              <a:rPr lang="en-IN" sz="1400" dirty="0">
                <a:solidFill>
                  <a:srgbClr val="A31515"/>
                </a:solidFill>
                <a:latin typeface="Menlo" panose="020B0609030804020204" pitchFamily="49" charset="0"/>
              </a:rPr>
              <a:t>'</a:t>
            </a:r>
            <a:r>
              <a:rPr lang="en-IN" sz="1400" dirty="0">
                <a:solidFill>
                  <a:srgbClr val="000000"/>
                </a:solidFill>
                <a:latin typeface="Menlo" panose="020B0609030804020204" pitchFamily="49" charset="0"/>
              </a:rPr>
              <a:t>).</a:t>
            </a:r>
            <a:r>
              <a:rPr lang="en-IN" sz="1400" dirty="0">
                <a:solidFill>
                  <a:srgbClr val="795E26"/>
                </a:solidFill>
                <a:latin typeface="Menlo" panose="020B0609030804020204" pitchFamily="49" charset="0"/>
              </a:rPr>
              <a:t>click</a:t>
            </a:r>
            <a:r>
              <a:rPr lang="en-IN" sz="1400" dirty="0">
                <a:solidFill>
                  <a:srgbClr val="000000"/>
                </a:solidFill>
                <a:latin typeface="Menlo" panose="020B0609030804020204" pitchFamily="49" charset="0"/>
              </a:rPr>
              <a:t>();</a:t>
            </a:r>
          </a:p>
          <a:p>
            <a:pPr lvl="2"/>
            <a:r>
              <a:rPr lang="en-IN" sz="1400" dirty="0">
                <a:solidFill>
                  <a:srgbClr val="008000"/>
                </a:solidFill>
                <a:latin typeface="Menlo" panose="020B0609030804020204" pitchFamily="49" charset="0"/>
              </a:rPr>
              <a:t>//Verify number of items present under the Widget Tab</a:t>
            </a:r>
            <a:endParaRPr lang="en-IN" sz="1400" dirty="0">
              <a:solidFill>
                <a:srgbClr val="000000"/>
              </a:solidFill>
              <a:latin typeface="Menlo" panose="020B0609030804020204" pitchFamily="49" charset="0"/>
            </a:endParaRPr>
          </a:p>
          <a:p>
            <a:pPr lvl="2"/>
            <a:r>
              <a:rPr lang="en-IN" sz="1400" dirty="0" err="1">
                <a:solidFill>
                  <a:srgbClr val="001080"/>
                </a:solidFill>
                <a:latin typeface="Menlo" panose="020B0609030804020204" pitchFamily="49" charset="0"/>
              </a:rPr>
              <a:t>cy</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get</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':nth-child(4) &gt; .element-list &gt; .menu-list &gt; li'</a:t>
            </a:r>
            <a:r>
              <a:rPr lang="en-IN" sz="1400" dirty="0">
                <a:solidFill>
                  <a:srgbClr val="000000"/>
                </a:solidFill>
                <a:latin typeface="Menlo" panose="020B0609030804020204" pitchFamily="49" charset="0"/>
              </a:rPr>
              <a:t>).</a:t>
            </a:r>
            <a:r>
              <a:rPr lang="en-IN" sz="1400" dirty="0">
                <a:solidFill>
                  <a:srgbClr val="795E26"/>
                </a:solidFill>
                <a:latin typeface="Menlo" panose="020B0609030804020204" pitchFamily="49" charset="0"/>
              </a:rPr>
              <a:t>should</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'have.length'</a:t>
            </a:r>
            <a:r>
              <a:rPr lang="en-IN" sz="1400" dirty="0">
                <a:solidFill>
                  <a:srgbClr val="000000"/>
                </a:solidFill>
                <a:latin typeface="Menlo" panose="020B0609030804020204" pitchFamily="49" charset="0"/>
              </a:rPr>
              <a:t>,</a:t>
            </a:r>
            <a:r>
              <a:rPr lang="en-IN" sz="1400" dirty="0">
                <a:solidFill>
                  <a:srgbClr val="098658"/>
                </a:solidFill>
                <a:latin typeface="Menlo" panose="020B0609030804020204" pitchFamily="49" charset="0"/>
              </a:rPr>
              <a:t>9</a:t>
            </a:r>
            <a:r>
              <a:rPr lang="en-IN" sz="1400" dirty="0">
                <a:solidFill>
                  <a:srgbClr val="000000"/>
                </a:solidFill>
                <a:latin typeface="Menlo" panose="020B0609030804020204" pitchFamily="49" charset="0"/>
              </a:rPr>
              <a:t>);</a:t>
            </a:r>
          </a:p>
          <a:p>
            <a:pPr lvl="1"/>
            <a:r>
              <a:rPr lang="en-IN" sz="1400" dirty="0">
                <a:solidFill>
                  <a:srgbClr val="000000"/>
                </a:solidFill>
                <a:latin typeface="Menlo" panose="020B0609030804020204" pitchFamily="49" charset="0"/>
              </a:rPr>
              <a:t>})</a:t>
            </a:r>
          </a:p>
          <a:p>
            <a:r>
              <a:rPr lang="en-IN" sz="1400" dirty="0">
                <a:solidFill>
                  <a:srgbClr val="000000"/>
                </a:solidFill>
                <a:latin typeface="Menlo" panose="020B0609030804020204" pitchFamily="49" charset="0"/>
              </a:rPr>
              <a:t>})</a:t>
            </a:r>
            <a:endParaRPr lang="en-IN"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199035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Locators</a:t>
            </a:r>
          </a:p>
        </p:txBody>
      </p:sp>
      <p:sp>
        <p:nvSpPr>
          <p:cNvPr id="3" name="Text Placeholder 2"/>
          <p:cNvSpPr>
            <a:spLocks noGrp="1"/>
          </p:cNvSpPr>
          <p:nvPr>
            <p:ph type="body" sz="quarter" idx="10"/>
          </p:nvPr>
        </p:nvSpPr>
        <p:spPr>
          <a:xfrm>
            <a:off x="332880" y="1524000"/>
            <a:ext cx="8534400" cy="5105400"/>
          </a:xfrm>
        </p:spPr>
        <p:txBody>
          <a:bodyPr>
            <a:normAutofit/>
          </a:bodyPr>
          <a:lstStyle/>
          <a:p>
            <a:r>
              <a:rPr lang="en-US" sz="1800" dirty="0" err="1">
                <a:latin typeface="Times New Roman" panose="02020603050405020304" pitchFamily="18" charset="0"/>
                <a:cs typeface="Times New Roman" panose="02020603050405020304" pitchFamily="18" charset="0"/>
              </a:rPr>
              <a:t>input#userid</a:t>
            </a:r>
            <a:r>
              <a:rPr lang="en-US" sz="1800" dirty="0">
                <a:latin typeface="Times New Roman" panose="02020603050405020304" pitchFamily="18" charset="0"/>
                <a:cs typeface="Times New Roman" panose="02020603050405020304" pitchFamily="18" charset="0"/>
              </a:rPr>
              <a:t> where "</a:t>
            </a:r>
            <a:r>
              <a:rPr lang="en-US" sz="1800" dirty="0" err="1">
                <a:latin typeface="Times New Roman" panose="02020603050405020304" pitchFamily="18" charset="0"/>
                <a:cs typeface="Times New Roman" panose="02020603050405020304" pitchFamily="18" charset="0"/>
              </a:rPr>
              <a:t>userid</a:t>
            </a:r>
            <a:r>
              <a:rPr lang="en-US" sz="1800" dirty="0">
                <a:latin typeface="Times New Roman" panose="02020603050405020304" pitchFamily="18" charset="0"/>
                <a:cs typeface="Times New Roman" panose="02020603050405020304" pitchFamily="18" charset="0"/>
              </a:rPr>
              <a:t>" is the id of the tag input.</a:t>
            </a:r>
          </a:p>
          <a:p>
            <a:r>
              <a:rPr lang="en-US" sz="1800" dirty="0" err="1">
                <a:latin typeface="Times New Roman" panose="02020603050405020304" pitchFamily="18" charset="0"/>
                <a:cs typeface="Times New Roman" panose="02020603050405020304" pitchFamily="18" charset="0"/>
              </a:rPr>
              <a:t>input.login</a:t>
            </a:r>
            <a:r>
              <a:rPr lang="en-US" sz="1800" dirty="0">
                <a:latin typeface="Times New Roman" panose="02020603050405020304" pitchFamily="18" charset="0"/>
                <a:cs typeface="Times New Roman" panose="02020603050405020304" pitchFamily="18" charset="0"/>
              </a:rPr>
              <a:t> where login is the class name of the tag input.</a:t>
            </a:r>
          </a:p>
          <a:p>
            <a:r>
              <a:rPr lang="en-US" sz="1800" dirty="0">
                <a:latin typeface="Times New Roman" panose="02020603050405020304" pitchFamily="18" charset="0"/>
                <a:cs typeface="Times New Roman" panose="02020603050405020304" pitchFamily="18" charset="0"/>
              </a:rPr>
              <a:t>input[name=username] where "username" is the value of attribute "name".</a:t>
            </a:r>
          </a:p>
          <a:p>
            <a:r>
              <a:rPr lang="en-US" sz="1800" dirty="0">
                <a:latin typeface="Times New Roman" panose="02020603050405020304" pitchFamily="18" charset="0"/>
                <a:cs typeface="Times New Roman" panose="02020603050405020304" pitchFamily="18" charset="0"/>
              </a:rPr>
              <a:t>input[class=login], where, "login" is the value of the attribute "class”</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input#userid</a:t>
            </a:r>
            <a:r>
              <a:rPr lang="en-US" sz="1800" dirty="0">
                <a:latin typeface="Times New Roman" panose="02020603050405020304" pitchFamily="18" charset="0"/>
                <a:cs typeface="Times New Roman" panose="02020603050405020304" pitchFamily="18" charset="0"/>
              </a:rPr>
              <a:t>[name^=user].</a:t>
            </a:r>
          </a:p>
          <a:p>
            <a:r>
              <a:rPr lang="en-US" sz="1800" dirty="0">
                <a:latin typeface="Times New Roman" panose="02020603050405020304" pitchFamily="18" charset="0"/>
                <a:cs typeface="Times New Roman" panose="02020603050405020304" pitchFamily="18" charset="0"/>
              </a:rPr>
              <a:t>Where input denotes an HTML tag-name. Which, in turn, has an "id" value as '</a:t>
            </a:r>
            <a:r>
              <a:rPr lang="en-US" sz="1800" dirty="0" err="1">
                <a:latin typeface="Times New Roman" panose="02020603050405020304" pitchFamily="18" charset="0"/>
                <a:cs typeface="Times New Roman" panose="02020603050405020304" pitchFamily="18" charset="0"/>
              </a:rPr>
              <a:t>userid</a:t>
            </a:r>
            <a:r>
              <a:rPr lang="en-US" sz="1800" dirty="0">
                <a:latin typeface="Times New Roman" panose="02020603050405020304" pitchFamily="18" charset="0"/>
                <a:cs typeface="Times New Roman" panose="02020603050405020304" pitchFamily="18" charset="0"/>
              </a:rPr>
              <a:t>' and from the attribute, and the 'name' attribute should have a value which starts with 'user’.</a:t>
            </a:r>
          </a:p>
          <a:p>
            <a:r>
              <a:rPr lang="en-US" sz="1800" dirty="0" err="1">
                <a:latin typeface="Times New Roman" panose="02020603050405020304" pitchFamily="18" charset="0"/>
                <a:cs typeface="Times New Roman" panose="02020603050405020304" pitchFamily="18" charset="0"/>
              </a:rPr>
              <a:t>nput#userid</a:t>
            </a:r>
            <a:r>
              <a:rPr lang="en-US" sz="1800" dirty="0">
                <a:latin typeface="Times New Roman" panose="02020603050405020304" pitchFamily="18" charset="0"/>
                <a:cs typeface="Times New Roman" panose="02020603050405020304" pitchFamily="18" charset="0"/>
              </a:rPr>
              <a:t>[name$=name].</a:t>
            </a:r>
          </a:p>
          <a:p>
            <a:r>
              <a:rPr lang="en-US" sz="1800" dirty="0">
                <a:latin typeface="Times New Roman" panose="02020603050405020304" pitchFamily="18" charset="0"/>
                <a:cs typeface="Times New Roman" panose="02020603050405020304" pitchFamily="18" charset="0"/>
              </a:rPr>
              <a:t>Where input denotes an HTML tag-name that has an id value as '</a:t>
            </a:r>
            <a:r>
              <a:rPr lang="en-US" sz="1800" dirty="0" err="1">
                <a:latin typeface="Times New Roman" panose="02020603050405020304" pitchFamily="18" charset="0"/>
                <a:cs typeface="Times New Roman" panose="02020603050405020304" pitchFamily="18" charset="0"/>
              </a:rPr>
              <a:t>userid</a:t>
            </a:r>
            <a:r>
              <a:rPr lang="en-US" sz="1800" dirty="0">
                <a:latin typeface="Times New Roman" panose="02020603050405020304" pitchFamily="18" charset="0"/>
                <a:cs typeface="Times New Roman" panose="02020603050405020304" pitchFamily="18" charset="0"/>
              </a:rPr>
              <a:t>' and the attribute' name' should have a value which ends with 'user'.</a:t>
            </a:r>
          </a:p>
          <a:p>
            <a:r>
              <a:rPr lang="en-US" sz="1800" dirty="0" err="1">
                <a:latin typeface="Times New Roman" panose="02020603050405020304" pitchFamily="18" charset="0"/>
                <a:cs typeface="Times New Roman" panose="02020603050405020304" pitchFamily="18" charset="0"/>
              </a:rPr>
              <a:t>input#userid</a:t>
            </a:r>
            <a:r>
              <a:rPr lang="en-US" sz="1800" dirty="0">
                <a:latin typeface="Times New Roman" panose="02020603050405020304" pitchFamily="18" charset="0"/>
                <a:cs typeface="Times New Roman" panose="02020603050405020304" pitchFamily="18" charset="0"/>
              </a:rPr>
              <a:t>[name=</a:t>
            </a:r>
            <a:r>
              <a:rPr lang="en-US" sz="1800" dirty="0" err="1">
                <a:latin typeface="Times New Roman" panose="02020603050405020304" pitchFamily="18" charset="0"/>
                <a:cs typeface="Times New Roman" panose="02020603050405020304" pitchFamily="18" charset="0"/>
              </a:rPr>
              <a:t>erna</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Where input denotes an HTML tag-name that has an id value as '</a:t>
            </a:r>
            <a:r>
              <a:rPr lang="en-US" sz="1800" dirty="0" err="1">
                <a:latin typeface="Times New Roman" panose="02020603050405020304" pitchFamily="18" charset="0"/>
                <a:cs typeface="Times New Roman" panose="02020603050405020304" pitchFamily="18" charset="0"/>
              </a:rPr>
              <a:t>userid</a:t>
            </a:r>
            <a:r>
              <a:rPr lang="en-US" sz="1800" dirty="0">
                <a:latin typeface="Times New Roman" panose="02020603050405020304" pitchFamily="18" charset="0"/>
                <a:cs typeface="Times New Roman" panose="02020603050405020304" pitchFamily="18" charset="0"/>
              </a:rPr>
              <a:t>' and the attribute 'name' should have a value which contains a substring '</a:t>
            </a:r>
            <a:r>
              <a:rPr lang="en-US" sz="1800" dirty="0" err="1">
                <a:latin typeface="Times New Roman" panose="02020603050405020304" pitchFamily="18" charset="0"/>
                <a:cs typeface="Times New Roman" panose="02020603050405020304" pitchFamily="18" charset="0"/>
              </a:rPr>
              <a:t>erna</a:t>
            </a:r>
            <a:r>
              <a:rPr lang="en-US"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7170" name="Picture 2" descr="Cypress Locators - CSS Selectors">
            <a:extLst>
              <a:ext uri="{FF2B5EF4-FFF2-40B4-BE49-F238E27FC236}">
                <a16:creationId xmlns:a16="http://schemas.microsoft.com/office/drawing/2014/main" id="{B201BFCB-ADEE-8891-EA9D-E9942F048C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0725"/>
            <a:ext cx="3505200" cy="1574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86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25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25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25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25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0" dur="25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25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6" dur="250"/>
                                        <p:tgtEl>
                                          <p:spTgt spid="3">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25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62" dur="25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Get() command</a:t>
            </a:r>
          </a:p>
        </p:txBody>
      </p:sp>
      <p:sp>
        <p:nvSpPr>
          <p:cNvPr id="3" name="Text Placeholder 2"/>
          <p:cNvSpPr>
            <a:spLocks noGrp="1"/>
          </p:cNvSpPr>
          <p:nvPr>
            <p:ph type="body" sz="quarter" idx="10"/>
          </p:nvPr>
        </p:nvSpPr>
        <p:spPr>
          <a:xfrm>
            <a:off x="304800" y="1143000"/>
            <a:ext cx="3276600" cy="5105400"/>
          </a:xfrm>
        </p:spPr>
        <p:txBody>
          <a:bodyPr>
            <a:normAutofit/>
          </a:bodyPr>
          <a:lstStyle/>
          <a:p>
            <a:r>
              <a:rPr lang="en-US" sz="2200" dirty="0">
                <a:latin typeface="Times New Roman" panose="02020603050405020304" pitchFamily="18" charset="0"/>
                <a:cs typeface="Times New Roman" panose="02020603050405020304" pitchFamily="18" charset="0"/>
              </a:rPr>
              <a:t>The get() method gets one or more elements based on the selector passed as a parameter. Additionally, it can return a web element or a list of web elements. After that, appropriate action can be performed on that.</a:t>
            </a:r>
          </a:p>
          <a:p>
            <a:r>
              <a:rPr lang="en-US" sz="2200" dirty="0">
                <a:latin typeface="Times New Roman" panose="02020603050405020304" pitchFamily="18" charset="0"/>
                <a:cs typeface="Times New Roman" panose="02020603050405020304" pitchFamily="18" charset="0"/>
              </a:rPr>
              <a:t>Syntax:</a:t>
            </a:r>
          </a:p>
          <a:p>
            <a:r>
              <a:rPr lang="en-US" sz="2200" dirty="0" err="1">
                <a:latin typeface="Times New Roman" panose="02020603050405020304" pitchFamily="18" charset="0"/>
                <a:cs typeface="Times New Roman" panose="02020603050405020304" pitchFamily="18" charset="0"/>
              </a:rPr>
              <a:t>cy.get</a:t>
            </a:r>
            <a:r>
              <a:rPr lang="en-US" sz="2200" dirty="0">
                <a:latin typeface="Times New Roman" panose="02020603050405020304" pitchFamily="18" charset="0"/>
                <a:cs typeface="Times New Roman" panose="02020603050405020304" pitchFamily="18" charset="0"/>
              </a:rPr>
              <a:t>(selector) </a:t>
            </a:r>
            <a:r>
              <a:rPr lang="en-US" sz="2200" dirty="0" err="1">
                <a:latin typeface="Times New Roman" panose="02020603050405020304" pitchFamily="18" charset="0"/>
                <a:cs typeface="Times New Roman" panose="02020603050405020304" pitchFamily="18" charset="0"/>
              </a:rPr>
              <a:t>cy.get</a:t>
            </a:r>
            <a:r>
              <a:rPr lang="en-US" sz="2200" dirty="0">
                <a:latin typeface="Times New Roman" panose="02020603050405020304" pitchFamily="18" charset="0"/>
                <a:cs typeface="Times New Roman" panose="02020603050405020304" pitchFamily="18" charset="0"/>
              </a:rPr>
              <a:t>(selector, options)</a:t>
            </a:r>
          </a:p>
          <a:p>
            <a:r>
              <a:rPr lang="en-US" sz="2200" dirty="0">
                <a:latin typeface="Times New Roman" panose="02020603050405020304" pitchFamily="18" charset="0"/>
                <a:cs typeface="Times New Roman" panose="02020603050405020304" pitchFamily="18" charset="0"/>
              </a:rPr>
              <a:t>Options as seen in table</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2EC735AD-91FC-192A-0782-414EA792AD45}"/>
              </a:ext>
            </a:extLst>
          </p:cNvPr>
          <p:cNvGraphicFramePr>
            <a:graphicFrameLocks noGrp="1"/>
          </p:cNvGraphicFramePr>
          <p:nvPr>
            <p:extLst>
              <p:ext uri="{D42A27DB-BD31-4B8C-83A1-F6EECF244321}">
                <p14:modId xmlns:p14="http://schemas.microsoft.com/office/powerpoint/2010/main" val="1249569877"/>
              </p:ext>
            </p:extLst>
          </p:nvPr>
        </p:nvGraphicFramePr>
        <p:xfrm>
          <a:off x="4038600" y="1295400"/>
          <a:ext cx="5105400" cy="4419600"/>
        </p:xfrm>
        <a:graphic>
          <a:graphicData uri="http://schemas.openxmlformats.org/drawingml/2006/table">
            <a:tbl>
              <a:tblPr/>
              <a:tblGrid>
                <a:gridCol w="1447800">
                  <a:extLst>
                    <a:ext uri="{9D8B030D-6E8A-4147-A177-3AD203B41FA5}">
                      <a16:colId xmlns:a16="http://schemas.microsoft.com/office/drawing/2014/main" val="2019114561"/>
                    </a:ext>
                  </a:extLst>
                </a:gridCol>
                <a:gridCol w="1955800">
                  <a:extLst>
                    <a:ext uri="{9D8B030D-6E8A-4147-A177-3AD203B41FA5}">
                      <a16:colId xmlns:a16="http://schemas.microsoft.com/office/drawing/2014/main" val="707848673"/>
                    </a:ext>
                  </a:extLst>
                </a:gridCol>
                <a:gridCol w="1701800">
                  <a:extLst>
                    <a:ext uri="{9D8B030D-6E8A-4147-A177-3AD203B41FA5}">
                      <a16:colId xmlns:a16="http://schemas.microsoft.com/office/drawing/2014/main" val="230773709"/>
                    </a:ext>
                  </a:extLst>
                </a:gridCol>
              </a:tblGrid>
              <a:tr h="271832">
                <a:tc>
                  <a:txBody>
                    <a:bodyPr/>
                    <a:lstStyle/>
                    <a:p>
                      <a:pPr algn="l"/>
                      <a:r>
                        <a:rPr lang="en-IN" sz="1400" b="1" i="1">
                          <a:effectLst/>
                        </a:rPr>
                        <a:t>Option</a:t>
                      </a:r>
                      <a:endParaRPr lang="en-IN" sz="140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a:r>
                        <a:rPr lang="en-IN" sz="1400" b="1" i="1">
                          <a:effectLst/>
                        </a:rPr>
                        <a:t>Default</a:t>
                      </a:r>
                      <a:endParaRPr lang="en-IN" sz="140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a:r>
                        <a:rPr lang="en-IN" sz="1400" b="1" i="1">
                          <a:effectLst/>
                        </a:rPr>
                        <a:t>Description</a:t>
                      </a:r>
                      <a:endParaRPr lang="en-IN" sz="140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85352575"/>
                  </a:ext>
                </a:extLst>
              </a:tr>
              <a:tr h="1087329">
                <a:tc>
                  <a:txBody>
                    <a:bodyPr/>
                    <a:lstStyle/>
                    <a:p>
                      <a:r>
                        <a:rPr lang="en-IN" sz="1400" i="1">
                          <a:effectLst/>
                        </a:rPr>
                        <a:t>log</a:t>
                      </a:r>
                      <a:endParaRPr lang="en-IN" sz="140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IN" sz="1400" i="1">
                          <a:effectLst/>
                        </a:rPr>
                        <a:t>true</a:t>
                      </a:r>
                      <a:endParaRPr lang="en-IN" sz="140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IN" sz="1400" i="1">
                          <a:effectLst/>
                        </a:rPr>
                        <a:t>Toggle which enables whether the command should log on the console or not.</a:t>
                      </a:r>
                      <a:endParaRPr lang="en-IN" sz="140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33521739"/>
                  </a:ext>
                </a:extLst>
              </a:tr>
              <a:tr h="883454">
                <a:tc>
                  <a:txBody>
                    <a:bodyPr/>
                    <a:lstStyle/>
                    <a:p>
                      <a:r>
                        <a:rPr lang="en-IN" sz="1400" i="1">
                          <a:effectLst/>
                        </a:rPr>
                        <a:t>timeout</a:t>
                      </a:r>
                      <a:endParaRPr lang="en-IN" sz="140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IN" sz="1400" i="1" dirty="0" err="1">
                          <a:effectLst/>
                        </a:rPr>
                        <a:t>defaultCommandTimeout</a:t>
                      </a:r>
                      <a:endParaRPr lang="en-IN" sz="1400" dirty="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IN" sz="1400" i="1">
                          <a:effectLst/>
                        </a:rPr>
                        <a:t>Time for which get() should wait before raising timeout error.</a:t>
                      </a:r>
                      <a:endParaRPr lang="en-IN" sz="140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35191822"/>
                  </a:ext>
                </a:extLst>
              </a:tr>
              <a:tr h="1902825">
                <a:tc>
                  <a:txBody>
                    <a:bodyPr/>
                    <a:lstStyle/>
                    <a:p>
                      <a:r>
                        <a:rPr lang="en-IN" sz="1400" i="1">
                          <a:effectLst/>
                        </a:rPr>
                        <a:t>withinSubject</a:t>
                      </a:r>
                      <a:endParaRPr lang="en-IN" sz="140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IN" sz="1400" i="1">
                          <a:effectLst/>
                        </a:rPr>
                        <a:t>null</a:t>
                      </a:r>
                      <a:endParaRPr lang="en-IN" sz="140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IN" sz="1400" i="1" dirty="0">
                          <a:effectLst/>
                        </a:rPr>
                        <a:t>Specifies from where element search should start. Additionally, null specifies that Cypress will start searching element from the root element</a:t>
                      </a:r>
                      <a:r>
                        <a:rPr lang="en-IN" sz="1400" dirty="0">
                          <a:effectLst/>
                        </a:rPr>
                        <a: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05525570"/>
                  </a:ext>
                </a:extLst>
              </a:tr>
            </a:tbl>
          </a:graphicData>
        </a:graphic>
      </p:graphicFrame>
    </p:spTree>
    <p:extLst>
      <p:ext uri="{BB962C8B-B14F-4D97-AF65-F5344CB8AC3E}">
        <p14:creationId xmlns:p14="http://schemas.microsoft.com/office/powerpoint/2010/main" val="79533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Examples</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Get an element of type input</a:t>
            </a:r>
            <a:br>
              <a:rPr lang="en-US"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cy.get</a:t>
            </a:r>
            <a:r>
              <a:rPr lang="en-US" sz="2200" dirty="0">
                <a:latin typeface="Times New Roman" panose="02020603050405020304" pitchFamily="18" charset="0"/>
                <a:cs typeface="Times New Roman" panose="02020603050405020304" pitchFamily="18" charset="0"/>
              </a:rPr>
              <a:t>('input’) </a:t>
            </a:r>
          </a:p>
          <a:p>
            <a:r>
              <a:rPr lang="en-US" sz="2200" dirty="0">
                <a:latin typeface="Times New Roman" panose="02020603050405020304" pitchFamily="18" charset="0"/>
                <a:cs typeface="Times New Roman" panose="02020603050405020304" pitchFamily="18" charset="0"/>
              </a:rPr>
              <a:t>Specify logging as false. Moreover, it will skip the command output printing on the Cypress Test runners console.</a:t>
            </a:r>
            <a:br>
              <a:rPr lang="en-US"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cy.get</a:t>
            </a:r>
            <a:r>
              <a:rPr lang="en-US" sz="2200" dirty="0">
                <a:latin typeface="Times New Roman" panose="02020603050405020304" pitchFamily="18" charset="0"/>
                <a:cs typeface="Times New Roman" panose="02020603050405020304" pitchFamily="18" charset="0"/>
              </a:rPr>
              <a:t>('input',{ log: false }) </a:t>
            </a:r>
          </a:p>
          <a:p>
            <a:r>
              <a:rPr lang="en-US" sz="2200" dirty="0">
                <a:latin typeface="Times New Roman" panose="02020603050405020304" pitchFamily="18" charset="0"/>
                <a:cs typeface="Times New Roman" panose="02020603050405020304" pitchFamily="18" charset="0"/>
              </a:rPr>
              <a:t>Wait for an explicit timeout</a:t>
            </a:r>
            <a:br>
              <a:rPr lang="en-US"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cy.get</a:t>
            </a:r>
            <a:r>
              <a:rPr lang="en-US" sz="2200" dirty="0">
                <a:latin typeface="Times New Roman" panose="02020603050405020304" pitchFamily="18" charset="0"/>
                <a:cs typeface="Times New Roman" panose="02020603050405020304" pitchFamily="18" charset="0"/>
              </a:rPr>
              <a:t>('input',{ timeout: 1000 }) // It will wait for 1000ms before timing out</a:t>
            </a:r>
          </a:p>
        </p:txBody>
      </p:sp>
    </p:spTree>
    <p:extLst>
      <p:ext uri="{BB962C8B-B14F-4D97-AF65-F5344CB8AC3E}">
        <p14:creationId xmlns:p14="http://schemas.microsoft.com/office/powerpoint/2010/main" val="3861865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 Multiple Values</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To pick certain elements and do our operations or assertions. Therefore, for handling such situations, we can use the "eq" method.</a:t>
            </a:r>
          </a:p>
          <a:p>
            <a:r>
              <a:rPr lang="en-US" sz="2200" dirty="0">
                <a:latin typeface="Times New Roman" panose="02020603050405020304" pitchFamily="18" charset="0"/>
                <a:cs typeface="Times New Roman" panose="02020603050405020304" pitchFamily="18" charset="0"/>
              </a:rPr>
              <a:t>Additionally, the Eq method helps us in getting a DOM element at a specific index in an array of elements.</a:t>
            </a:r>
            <a:br>
              <a:rPr lang="en-US" sz="2200" dirty="0">
                <a:latin typeface="Times New Roman" panose="02020603050405020304" pitchFamily="18" charset="0"/>
                <a:cs typeface="Times New Roman" panose="02020603050405020304" pitchFamily="18" charset="0"/>
              </a:rPr>
            </a:br>
            <a:r>
              <a:rPr lang="en-IN" sz="2000" dirty="0" err="1"/>
              <a:t>cy.get</a:t>
            </a:r>
            <a:r>
              <a:rPr lang="en-IN" sz="2000" dirty="0"/>
              <a:t>(</a:t>
            </a:r>
            <a:r>
              <a:rPr lang="en-IN" dirty="0"/>
              <a:t>'input'</a:t>
            </a:r>
            <a:r>
              <a:rPr lang="en-IN" sz="2000" dirty="0"/>
              <a:t>).</a:t>
            </a:r>
            <a:r>
              <a:rPr lang="en-IN" sz="2000" dirty="0" err="1"/>
              <a:t>eq</a:t>
            </a:r>
            <a:r>
              <a:rPr lang="en-IN" sz="2000" dirty="0"/>
              <a:t>(1).should(</a:t>
            </a:r>
            <a:r>
              <a:rPr lang="en-IN" dirty="0"/>
              <a:t>'contain'</a:t>
            </a:r>
            <a:r>
              <a:rPr lang="en-IN" sz="2000" dirty="0"/>
              <a:t>, </a:t>
            </a:r>
            <a:r>
              <a:rPr lang="en-IN" dirty="0"/>
              <a:t>'Cucumber’</a:t>
            </a:r>
            <a:r>
              <a:rPr lang="en-IN" sz="2000" dirty="0"/>
              <a:t>)</a:t>
            </a:r>
          </a:p>
          <a:p>
            <a:r>
              <a:rPr lang="en-US" sz="2200" dirty="0">
                <a:latin typeface="Times New Roman" panose="02020603050405020304" pitchFamily="18" charset="0"/>
                <a:cs typeface="Times New Roman" panose="02020603050405020304" pitchFamily="18" charset="0"/>
              </a:rPr>
              <a:t>The index value in eq starts from 0, the same as arrays in other programming languages. That is to say, the first element will be accessed using eq(0), the second element using eq(1), and so on.</a:t>
            </a:r>
          </a:p>
          <a:p>
            <a:endParaRPr lang="en-US" sz="22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902EF8C2-60E5-F31B-732E-2E341F1EC7A3}"/>
              </a:ext>
            </a:extLst>
          </p:cNvPr>
          <p:cNvSpPr/>
          <p:nvPr/>
        </p:nvSpPr>
        <p:spPr>
          <a:xfrm>
            <a:off x="3155517" y="4343400"/>
            <a:ext cx="2804886" cy="2031325"/>
          </a:xfrm>
          <a:prstGeom prst="rect">
            <a:avLst/>
          </a:prstGeom>
        </p:spPr>
        <p:txBody>
          <a:bodyPr wrap="square">
            <a:spAutoFit/>
          </a:bodyPr>
          <a:lstStyle/>
          <a:p>
            <a:r>
              <a:rPr lang="en-IN" dirty="0"/>
              <a:t>&lt;</a:t>
            </a:r>
            <a:r>
              <a:rPr lang="en-IN" dirty="0" err="1"/>
              <a:t>ul</a:t>
            </a:r>
            <a:r>
              <a:rPr lang="en-IN" dirty="0"/>
              <a:t>&gt; </a:t>
            </a:r>
          </a:p>
          <a:p>
            <a:r>
              <a:rPr lang="en-IN" dirty="0"/>
              <a:t>&lt;input&gt;Cypress&lt;/input&gt; &lt;input&gt;Cucumber&lt;/input&gt; &lt;input&gt;Gherkin&lt;/input&gt; &lt;input&gt;</a:t>
            </a:r>
            <a:r>
              <a:rPr lang="en-IN" dirty="0" err="1"/>
              <a:t>JBehave</a:t>
            </a:r>
            <a:r>
              <a:rPr lang="en-IN" dirty="0"/>
              <a:t>&lt;/input&gt;</a:t>
            </a:r>
          </a:p>
          <a:p>
            <a:r>
              <a:rPr lang="en-IN" dirty="0"/>
              <a:t> &lt;input&gt;BDD&lt;/input&gt; </a:t>
            </a:r>
          </a:p>
          <a:p>
            <a:r>
              <a:rPr lang="en-IN" dirty="0"/>
              <a:t>&lt;/</a:t>
            </a:r>
            <a:r>
              <a:rPr lang="en-IN" dirty="0" err="1"/>
              <a:t>ul</a:t>
            </a:r>
            <a:r>
              <a:rPr lang="en-IN" dirty="0"/>
              <a:t>&gt;</a:t>
            </a:r>
            <a:endParaRPr lang="en-US" dirty="0"/>
          </a:p>
        </p:txBody>
      </p:sp>
    </p:spTree>
    <p:extLst>
      <p:ext uri="{BB962C8B-B14F-4D97-AF65-F5344CB8AC3E}">
        <p14:creationId xmlns:p14="http://schemas.microsoft.com/office/powerpoint/2010/main" val="136893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en-IN" sz="2900" dirty="0"/>
          </a:p>
        </p:txBody>
      </p:sp>
      <p:graphicFrame>
        <p:nvGraphicFramePr>
          <p:cNvPr id="3" name="Diagram 2"/>
          <p:cNvGraphicFramePr/>
          <p:nvPr>
            <p:extLst>
              <p:ext uri="{D42A27DB-BD31-4B8C-83A1-F6EECF244321}">
                <p14:modId xmlns:p14="http://schemas.microsoft.com/office/powerpoint/2010/main" val="2235491581"/>
              </p:ext>
            </p:extLst>
          </p:nvPr>
        </p:nvGraphicFramePr>
        <p:xfrm>
          <a:off x="762000" y="728400"/>
          <a:ext cx="7696200" cy="552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959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Chain commands</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"get" command can be chain to do respective actions on a particular web element as it returns an object of the "Chainable" interface, which enables other Cypress commands to invoke on that object.</a:t>
            </a:r>
          </a:p>
          <a:p>
            <a:r>
              <a:rPr lang="en-US" sz="2200" dirty="0">
                <a:latin typeface="Times New Roman" panose="02020603050405020304" pitchFamily="18" charset="0"/>
                <a:cs typeface="Times New Roman" panose="02020603050405020304" pitchFamily="18" charset="0"/>
              </a:rPr>
              <a:t>Find link with "</a:t>
            </a:r>
            <a:r>
              <a:rPr lang="en-US" sz="2200" dirty="0" err="1">
                <a:latin typeface="Times New Roman" panose="02020603050405020304" pitchFamily="18" charset="0"/>
                <a:cs typeface="Times New Roman" panose="02020603050405020304" pitchFamily="18" charset="0"/>
              </a:rPr>
              <a:t>href</a:t>
            </a:r>
            <a:r>
              <a:rPr lang="en-US" sz="2200" dirty="0">
                <a:latin typeface="Times New Roman" panose="02020603050405020304" pitchFamily="18" charset="0"/>
                <a:cs typeface="Times New Roman" panose="02020603050405020304" pitchFamily="18" charset="0"/>
              </a:rPr>
              <a:t>" attribute containing word “</a:t>
            </a:r>
            <a:r>
              <a:rPr lang="en-US" sz="2200" dirty="0" err="1">
                <a:latin typeface="Times New Roman" panose="02020603050405020304" pitchFamily="18" charset="0"/>
                <a:cs typeface="Times New Roman" panose="02020603050405020304" pitchFamily="18" charset="0"/>
              </a:rPr>
              <a:t>demoqa</a:t>
            </a:r>
            <a:r>
              <a:rPr lang="en-US" sz="2200" dirty="0">
                <a:latin typeface="Times New Roman" panose="02020603050405020304" pitchFamily="18" charset="0"/>
                <a:cs typeface="Times New Roman" panose="02020603050405020304" pitchFamily="18" charset="0"/>
              </a:rPr>
              <a:t>” and click it.</a:t>
            </a:r>
            <a:br>
              <a:rPr lang="en-US"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cy.get</a:t>
            </a:r>
            <a:r>
              <a:rPr lang="en-US" sz="2200" dirty="0">
                <a:latin typeface="Times New Roman" panose="02020603050405020304" pitchFamily="18" charset="0"/>
                <a:cs typeface="Times New Roman" panose="02020603050405020304" pitchFamily="18" charset="0"/>
              </a:rPr>
              <a:t>('a[</a:t>
            </a:r>
            <a:r>
              <a:rPr lang="en-US" sz="2200" dirty="0" err="1">
                <a:latin typeface="Times New Roman" panose="02020603050405020304" pitchFamily="18" charset="0"/>
                <a:cs typeface="Times New Roman" panose="02020603050405020304" pitchFamily="18" charset="0"/>
              </a:rPr>
              <a:t>href</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demoqa</a:t>
            </a:r>
            <a:r>
              <a:rPr lang="en-US" sz="2200" dirty="0">
                <a:latin typeface="Times New Roman" panose="02020603050405020304" pitchFamily="18" charset="0"/>
                <a:cs typeface="Times New Roman" panose="02020603050405020304" pitchFamily="18" charset="0"/>
              </a:rPr>
              <a:t>"]').click()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Find the web element with class name as 'mobile-nav' and pass the timeout as options and then chain commands having different assertions for visibility and containing 'Home' keyword.</a:t>
            </a:r>
            <a:br>
              <a:rPr lang="en-US"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cy.get</a:t>
            </a:r>
            <a:r>
              <a:rPr lang="en-US" sz="2200" dirty="0">
                <a:latin typeface="Times New Roman" panose="02020603050405020304" pitchFamily="18" charset="0"/>
                <a:cs typeface="Times New Roman" panose="02020603050405020304" pitchFamily="18" charset="0"/>
              </a:rPr>
              <a:t>('.mobile-nav', { timeout: 10000 }) .should('</a:t>
            </a:r>
            <a:r>
              <a:rPr lang="en-US" sz="2200" dirty="0" err="1">
                <a:latin typeface="Times New Roman" panose="02020603050405020304" pitchFamily="18" charset="0"/>
                <a:cs typeface="Times New Roman" panose="02020603050405020304" pitchFamily="18" charset="0"/>
              </a:rPr>
              <a:t>be.visible</a:t>
            </a:r>
            <a:r>
              <a:rPr lang="en-US" sz="2200" dirty="0">
                <a:latin typeface="Times New Roman" panose="02020603050405020304" pitchFamily="18" charset="0"/>
                <a:cs typeface="Times New Roman" panose="02020603050405020304" pitchFamily="18" charset="0"/>
              </a:rPr>
              <a:t>') .and('contain', 'Home') </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280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Within() block</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Used to search a web element inside a parent web element. So for doing that, we use "within" block chained with "</a:t>
            </a:r>
            <a:r>
              <a:rPr lang="en-US" sz="2200" dirty="0" err="1">
                <a:latin typeface="Times New Roman" panose="02020603050405020304" pitchFamily="18" charset="0"/>
                <a:cs typeface="Times New Roman" panose="02020603050405020304" pitchFamily="18" charset="0"/>
              </a:rPr>
              <a:t>cy.get</a:t>
            </a:r>
            <a:r>
              <a:rPr lang="en-US" sz="2200" dirty="0">
                <a:latin typeface="Times New Roman" panose="02020603050405020304" pitchFamily="18" charset="0"/>
                <a:cs typeface="Times New Roman" panose="02020603050405020304" pitchFamily="18" charset="0"/>
              </a:rPr>
              <a:t>" command to search for a particular parent element.</a:t>
            </a:r>
          </a:p>
          <a:p>
            <a:r>
              <a:rPr lang="en-US" sz="2200" dirty="0" err="1">
                <a:latin typeface="Times New Roman" panose="02020603050405020304" pitchFamily="18" charset="0"/>
                <a:cs typeface="Times New Roman" panose="02020603050405020304" pitchFamily="18" charset="0"/>
              </a:rPr>
              <a:t>cy.get</a:t>
            </a:r>
            <a:r>
              <a:rPr lang="en-US" sz="2200" dirty="0">
                <a:latin typeface="Times New Roman" panose="02020603050405020304" pitchFamily="18" charset="0"/>
                <a:cs typeface="Times New Roman" panose="02020603050405020304" pitchFamily="18" charset="0"/>
              </a:rPr>
              <a:t>() always looks for the element within the whole document, with an exception that when its used inside the .within() code block. Its syntax will look like below:</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within(</a:t>
            </a:r>
            <a:r>
              <a:rPr lang="en-US" sz="2200" dirty="0" err="1">
                <a:latin typeface="Times New Roman" panose="02020603050405020304" pitchFamily="18" charset="0"/>
                <a:cs typeface="Times New Roman" panose="02020603050405020304" pitchFamily="18" charset="0"/>
              </a:rPr>
              <a:t>callbackFn</a:t>
            </a: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within(options, </a:t>
            </a:r>
            <a:r>
              <a:rPr lang="en-US" sz="2200" dirty="0" err="1">
                <a:latin typeface="Times New Roman" panose="02020603050405020304" pitchFamily="18" charset="0"/>
                <a:cs typeface="Times New Roman" panose="02020603050405020304" pitchFamily="18" charset="0"/>
              </a:rPr>
              <a:t>callbackFn</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Where </a:t>
            </a:r>
            <a:r>
              <a:rPr lang="en-US" sz="2200" dirty="0" err="1">
                <a:latin typeface="Times New Roman" panose="02020603050405020304" pitchFamily="18" charset="0"/>
                <a:cs typeface="Times New Roman" panose="02020603050405020304" pitchFamily="18" charset="0"/>
              </a:rPr>
              <a:t>callbackFn</a:t>
            </a:r>
            <a:r>
              <a:rPr lang="en-US" sz="2200" dirty="0">
                <a:latin typeface="Times New Roman" panose="02020603050405020304" pitchFamily="18" charset="0"/>
                <a:cs typeface="Times New Roman" panose="02020603050405020304" pitchFamily="18" charset="0"/>
              </a:rPr>
              <a:t> will be any function that will invoke after the parent function</a:t>
            </a:r>
          </a:p>
        </p:txBody>
      </p:sp>
    </p:spTree>
    <p:extLst>
      <p:ext uri="{BB962C8B-B14F-4D97-AF65-F5344CB8AC3E}">
        <p14:creationId xmlns:p14="http://schemas.microsoft.com/office/powerpoint/2010/main" val="376385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Within() block Example</a:t>
            </a:r>
          </a:p>
        </p:txBody>
      </p:sp>
      <p:sp>
        <p:nvSpPr>
          <p:cNvPr id="3" name="Text Placeholder 2"/>
          <p:cNvSpPr>
            <a:spLocks noGrp="1"/>
          </p:cNvSpPr>
          <p:nvPr>
            <p:ph type="body" sz="quarter" idx="10"/>
          </p:nvPr>
        </p:nvSpPr>
        <p:spPr/>
        <p:txBody>
          <a:bodyPr>
            <a:normAutofit/>
          </a:bodyPr>
          <a:lstStyle/>
          <a:p>
            <a:r>
              <a:rPr lang="en-US" sz="2200" dirty="0" err="1">
                <a:latin typeface="Times New Roman" panose="02020603050405020304" pitchFamily="18" charset="0"/>
                <a:cs typeface="Times New Roman" panose="02020603050405020304" pitchFamily="18" charset="0"/>
              </a:rPr>
              <a:t>cy.get</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searchBox</a:t>
            </a:r>
            <a:r>
              <a:rPr lang="en-US" sz="2200" dirty="0">
                <a:latin typeface="Times New Roman" panose="02020603050405020304" pitchFamily="18" charset="0"/>
                <a:cs typeface="Times New Roman" panose="02020603050405020304" pitchFamily="18" charset="0"/>
              </a:rPr>
              <a:t>').within(() =&gt; {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cy.get</a:t>
            </a:r>
            <a:r>
              <a:rPr lang="en-US" sz="2200" dirty="0">
                <a:latin typeface="Times New Roman" panose="02020603050405020304" pitchFamily="18" charset="0"/>
                <a:cs typeface="Times New Roman" panose="02020603050405020304" pitchFamily="18" charset="0"/>
              </a:rPr>
              <a:t>('input').type('Cucumber') // Only searches inputs within </a:t>
            </a:r>
            <a:r>
              <a:rPr lang="en-US" sz="2200" dirty="0" err="1">
                <a:latin typeface="Times New Roman" panose="02020603050405020304" pitchFamily="18" charset="0"/>
                <a:cs typeface="Times New Roman" panose="02020603050405020304" pitchFamily="18" charset="0"/>
              </a:rPr>
              <a:t>searchBox</a:t>
            </a: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it will first get the "</a:t>
            </a:r>
            <a:r>
              <a:rPr lang="en-US" sz="2200" dirty="0" err="1">
                <a:latin typeface="Times New Roman" panose="02020603050405020304" pitchFamily="18" charset="0"/>
                <a:cs typeface="Times New Roman" panose="02020603050405020304" pitchFamily="18" charset="0"/>
              </a:rPr>
              <a:t>searchBox</a:t>
            </a:r>
            <a:r>
              <a:rPr lang="en-US" sz="2200" dirty="0">
                <a:latin typeface="Times New Roman" panose="02020603050405020304" pitchFamily="18" charset="0"/>
                <a:cs typeface="Times New Roman" panose="02020603050405020304" pitchFamily="18" charset="0"/>
              </a:rPr>
              <a:t>" element, and inside that </a:t>
            </a:r>
            <a:r>
              <a:rPr lang="en-US" sz="2200" dirty="0" err="1">
                <a:latin typeface="Times New Roman" panose="02020603050405020304" pitchFamily="18" charset="0"/>
                <a:cs typeface="Times New Roman" panose="02020603050405020304" pitchFamily="18" charset="0"/>
              </a:rPr>
              <a:t>searchBox</a:t>
            </a:r>
            <a:r>
              <a:rPr lang="en-US" sz="2200" dirty="0">
                <a:latin typeface="Times New Roman" panose="02020603050405020304" pitchFamily="18" charset="0"/>
                <a:cs typeface="Times New Roman" panose="02020603050405020304" pitchFamily="18" charset="0"/>
              </a:rPr>
              <a:t> element, it will search for input tags and will ignore other input tags that are not inside this. </a:t>
            </a:r>
          </a:p>
          <a:p>
            <a:r>
              <a:rPr lang="en-US" sz="2200" dirty="0">
                <a:latin typeface="Times New Roman" panose="02020603050405020304" pitchFamily="18" charset="0"/>
                <a:cs typeface="Times New Roman" panose="02020603050405020304" pitchFamily="18" charset="0"/>
              </a:rPr>
              <a:t>There can be a situation where we have five input tags, but we want to work on one input tag, which is under the "</a:t>
            </a:r>
            <a:r>
              <a:rPr lang="en-US" sz="2200" dirty="0" err="1">
                <a:latin typeface="Times New Roman" panose="02020603050405020304" pitchFamily="18" charset="0"/>
                <a:cs typeface="Times New Roman" panose="02020603050405020304" pitchFamily="18" charset="0"/>
              </a:rPr>
              <a:t>searchBox</a:t>
            </a:r>
            <a:r>
              <a:rPr lang="en-US" sz="2200" dirty="0">
                <a:latin typeface="Times New Roman" panose="02020603050405020304" pitchFamily="18" charset="0"/>
                <a:cs typeface="Times New Roman" panose="02020603050405020304" pitchFamily="18" charset="0"/>
              </a:rPr>
              <a:t>" element so that the situation can resolve using the ".within" block.</a:t>
            </a:r>
          </a:p>
        </p:txBody>
      </p:sp>
    </p:spTree>
    <p:extLst>
      <p:ext uri="{BB962C8B-B14F-4D97-AF65-F5344CB8AC3E}">
        <p14:creationId xmlns:p14="http://schemas.microsoft.com/office/powerpoint/2010/main" val="3564651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find()</a:t>
            </a:r>
          </a:p>
        </p:txBody>
      </p:sp>
      <p:sp>
        <p:nvSpPr>
          <p:cNvPr id="3" name="Text Placeholder 2"/>
          <p:cNvSpPr>
            <a:spLocks noGrp="1"/>
          </p:cNvSpPr>
          <p:nvPr>
            <p:ph type="body" sz="quarter" idx="10"/>
          </p:nvPr>
        </p:nvSpPr>
        <p:spPr>
          <a:xfrm>
            <a:off x="304800" y="914400"/>
            <a:ext cx="8534400" cy="5105400"/>
          </a:xfrm>
        </p:spPr>
        <p:txBody>
          <a:bodyPr>
            <a:normAutofit/>
          </a:bodyPr>
          <a:lstStyle/>
          <a:p>
            <a:r>
              <a:rPr lang="en-US" sz="2200" dirty="0">
                <a:latin typeface="Times New Roman" panose="02020603050405020304" pitchFamily="18" charset="0"/>
                <a:cs typeface="Times New Roman" panose="02020603050405020304" pitchFamily="18" charset="0"/>
              </a:rPr>
              <a:t>The find() method returns one or more DOM elements based on the selector that's passed as a parameter. </a:t>
            </a:r>
          </a:p>
          <a:p>
            <a:r>
              <a:rPr lang="en-US" sz="2200" dirty="0">
                <a:latin typeface="Times New Roman" panose="02020603050405020304" pitchFamily="18" charset="0"/>
                <a:cs typeface="Times New Roman" panose="02020603050405020304" pitchFamily="18" charset="0"/>
              </a:rPr>
              <a:t>However, the only difference being is that the find() method always chains with other methods that return DOM elements, such as the get() method. </a:t>
            </a:r>
          </a:p>
          <a:p>
            <a:r>
              <a:rPr lang="en-US" sz="2200" dirty="0">
                <a:latin typeface="Times New Roman" panose="02020603050405020304" pitchFamily="18" charset="0"/>
                <a:cs typeface="Times New Roman" panose="02020603050405020304" pitchFamily="18" charset="0"/>
              </a:rPr>
              <a:t>Moreover, you can never chain/invoke the find() method on the "cy" object, as we did with the "get()" method in the previous section.</a:t>
            </a:r>
          </a:p>
          <a:p>
            <a:r>
              <a:rPr lang="en-US" sz="2200" dirty="0">
                <a:latin typeface="Times New Roman" panose="02020603050405020304" pitchFamily="18" charset="0"/>
                <a:cs typeface="Times New Roman" panose="02020603050405020304" pitchFamily="18" charset="0"/>
              </a:rPr>
              <a:t>Syntax:</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.find(selector)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.find(selector, options)</a:t>
            </a:r>
            <a:br>
              <a:rPr lang="en-US" sz="2200" dirty="0">
                <a:latin typeface="Times New Roman" panose="02020603050405020304" pitchFamily="18" charset="0"/>
                <a:cs typeface="Times New Roman" panose="02020603050405020304" pitchFamily="18" charset="0"/>
              </a:rPr>
            </a:br>
            <a:r>
              <a:rPr lang="en-IN" sz="2000" dirty="0"/>
              <a:t>cy.get(parentSelector).find(</a:t>
            </a:r>
            <a:r>
              <a:rPr lang="en-IN" sz="2000" dirty="0" err="1"/>
              <a:t>childSelector</a:t>
            </a:r>
            <a:r>
              <a:rPr lang="en-IN" sz="2000" dirty="0"/>
              <a:t>)</a:t>
            </a:r>
            <a:endParaRPr lang="en-US" sz="22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83C183ED-7C98-C546-624E-21817D5475BE}"/>
              </a:ext>
            </a:extLst>
          </p:cNvPr>
          <p:cNvGraphicFramePr>
            <a:graphicFrameLocks noGrp="1"/>
          </p:cNvGraphicFramePr>
          <p:nvPr/>
        </p:nvGraphicFramePr>
        <p:xfrm>
          <a:off x="457200" y="4968240"/>
          <a:ext cx="8382000" cy="1493520"/>
        </p:xfrm>
        <a:graphic>
          <a:graphicData uri="http://schemas.openxmlformats.org/drawingml/2006/table">
            <a:tbl>
              <a:tblPr/>
              <a:tblGrid>
                <a:gridCol w="1524000">
                  <a:extLst>
                    <a:ext uri="{9D8B030D-6E8A-4147-A177-3AD203B41FA5}">
                      <a16:colId xmlns:a16="http://schemas.microsoft.com/office/drawing/2014/main" val="2294512415"/>
                    </a:ext>
                  </a:extLst>
                </a:gridCol>
                <a:gridCol w="2514600">
                  <a:extLst>
                    <a:ext uri="{9D8B030D-6E8A-4147-A177-3AD203B41FA5}">
                      <a16:colId xmlns:a16="http://schemas.microsoft.com/office/drawing/2014/main" val="3471710708"/>
                    </a:ext>
                  </a:extLst>
                </a:gridCol>
                <a:gridCol w="4343400">
                  <a:extLst>
                    <a:ext uri="{9D8B030D-6E8A-4147-A177-3AD203B41FA5}">
                      <a16:colId xmlns:a16="http://schemas.microsoft.com/office/drawing/2014/main" val="2062241229"/>
                    </a:ext>
                  </a:extLst>
                </a:gridCol>
              </a:tblGrid>
              <a:tr h="0">
                <a:tc>
                  <a:txBody>
                    <a:bodyPr/>
                    <a:lstStyle/>
                    <a:p>
                      <a:pPr algn="l"/>
                      <a:r>
                        <a:rPr lang="en-IN" sz="1600" b="1" i="1">
                          <a:effectLst/>
                        </a:rPr>
                        <a:t>Option</a:t>
                      </a:r>
                      <a:endParaRPr lang="en-IN" sz="160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a:r>
                        <a:rPr lang="en-IN" sz="1600" b="1" i="1">
                          <a:effectLst/>
                        </a:rPr>
                        <a:t>Default</a:t>
                      </a:r>
                      <a:endParaRPr lang="en-IN" sz="160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a:r>
                        <a:rPr lang="en-IN" sz="1600" b="1" i="1">
                          <a:effectLst/>
                        </a:rPr>
                        <a:t>Description</a:t>
                      </a:r>
                      <a:endParaRPr lang="en-IN" sz="160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83266379"/>
                  </a:ext>
                </a:extLst>
              </a:tr>
              <a:tr h="0">
                <a:tc>
                  <a:txBody>
                    <a:bodyPr/>
                    <a:lstStyle/>
                    <a:p>
                      <a:r>
                        <a:rPr lang="en-IN" sz="1600" i="1">
                          <a:effectLst/>
                        </a:rPr>
                        <a:t>log</a:t>
                      </a:r>
                      <a:endParaRPr lang="en-IN" sz="160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IN" sz="1600" i="1">
                          <a:effectLst/>
                        </a:rPr>
                        <a:t>true</a:t>
                      </a:r>
                      <a:endParaRPr lang="en-IN" sz="160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IN" sz="1600" i="1">
                          <a:effectLst/>
                        </a:rPr>
                        <a:t>Toggle which enables whether the command should log on the console or not.</a:t>
                      </a:r>
                      <a:endParaRPr lang="en-IN" sz="160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67613285"/>
                  </a:ext>
                </a:extLst>
              </a:tr>
              <a:tr h="0">
                <a:tc>
                  <a:txBody>
                    <a:bodyPr/>
                    <a:lstStyle/>
                    <a:p>
                      <a:r>
                        <a:rPr lang="en-IN" sz="1600" i="1">
                          <a:effectLst/>
                        </a:rPr>
                        <a:t>timeout</a:t>
                      </a:r>
                      <a:endParaRPr lang="en-IN" sz="160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IN" sz="1600" i="1">
                          <a:effectLst/>
                        </a:rPr>
                        <a:t>defaultCommandTimeout</a:t>
                      </a:r>
                      <a:endParaRPr lang="en-IN" sz="160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IN" sz="1600" i="1" dirty="0">
                          <a:effectLst/>
                        </a:rPr>
                        <a:t>Time for which get() should wait before raising timeout error.</a:t>
                      </a:r>
                      <a:endParaRPr lang="en-IN" sz="1600" dirty="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50238326"/>
                  </a:ext>
                </a:extLst>
              </a:tr>
            </a:tbl>
          </a:graphicData>
        </a:graphic>
      </p:graphicFrame>
    </p:spTree>
    <p:extLst>
      <p:ext uri="{BB962C8B-B14F-4D97-AF65-F5344CB8AC3E}">
        <p14:creationId xmlns:p14="http://schemas.microsoft.com/office/powerpoint/2010/main" val="56947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find() Example</a:t>
            </a:r>
          </a:p>
        </p:txBody>
      </p:sp>
      <p:sp>
        <p:nvSpPr>
          <p:cNvPr id="3" name="Text Placeholder 2"/>
          <p:cNvSpPr>
            <a:spLocks noGrp="1"/>
          </p:cNvSpPr>
          <p:nvPr>
            <p:ph type="body" sz="quarter" idx="10"/>
          </p:nvPr>
        </p:nvSpPr>
        <p:spPr>
          <a:xfrm>
            <a:off x="304800" y="914400"/>
            <a:ext cx="8534400" cy="5105400"/>
          </a:xfrm>
        </p:spPr>
        <p:txBody>
          <a:bodyPr>
            <a:normAutofit/>
          </a:bodyPr>
          <a:lstStyle/>
          <a:p>
            <a:r>
              <a:rPr lang="en-US" sz="2200" dirty="0">
                <a:latin typeface="Times New Roman" panose="02020603050405020304" pitchFamily="18" charset="0"/>
                <a:cs typeface="Times New Roman" panose="02020603050405020304" pitchFamily="18" charset="0"/>
              </a:rPr>
              <a:t>We have to find all the &lt;li&gt; elements which have the #id as "parent", then the same can be achieved using the following command:</a:t>
            </a:r>
          </a:p>
          <a:p>
            <a:r>
              <a:rPr lang="en-US" sz="2200" dirty="0" err="1">
                <a:latin typeface="Times New Roman" panose="02020603050405020304" pitchFamily="18" charset="0"/>
                <a:cs typeface="Times New Roman" panose="02020603050405020304" pitchFamily="18" charset="0"/>
              </a:rPr>
              <a:t>cy.get</a:t>
            </a:r>
            <a:r>
              <a:rPr lang="en-US" sz="2200" dirty="0">
                <a:latin typeface="Times New Roman" panose="02020603050405020304" pitchFamily="18" charset="0"/>
                <a:cs typeface="Times New Roman" panose="02020603050405020304" pitchFamily="18" charset="0"/>
              </a:rPr>
              <a:t>('#parent').find('li')</a:t>
            </a:r>
          </a:p>
        </p:txBody>
      </p:sp>
      <p:sp>
        <p:nvSpPr>
          <p:cNvPr id="5" name="Rectangle 4">
            <a:extLst>
              <a:ext uri="{FF2B5EF4-FFF2-40B4-BE49-F238E27FC236}">
                <a16:creationId xmlns:a16="http://schemas.microsoft.com/office/drawing/2014/main" id="{1463398E-AAA1-E362-5ECB-6D41BB8BEEF3}"/>
              </a:ext>
            </a:extLst>
          </p:cNvPr>
          <p:cNvSpPr/>
          <p:nvPr/>
        </p:nvSpPr>
        <p:spPr>
          <a:xfrm>
            <a:off x="2819400" y="2203271"/>
            <a:ext cx="3200400" cy="1200329"/>
          </a:xfrm>
          <a:prstGeom prst="rect">
            <a:avLst/>
          </a:prstGeom>
        </p:spPr>
        <p:txBody>
          <a:bodyPr wrap="square">
            <a:spAutoFit/>
          </a:bodyPr>
          <a:lstStyle/>
          <a:p>
            <a:r>
              <a:rPr lang="en-IN" dirty="0"/>
              <a:t>&lt;</a:t>
            </a:r>
            <a:r>
              <a:rPr lang="en-IN" dirty="0" err="1"/>
              <a:t>ul</a:t>
            </a:r>
            <a:r>
              <a:rPr lang="en-IN" dirty="0"/>
              <a:t> id=</a:t>
            </a:r>
            <a:r>
              <a:rPr lang="en-IN" dirty="0">
                <a:solidFill>
                  <a:srgbClr val="A31515"/>
                </a:solidFill>
              </a:rPr>
              <a:t>"parent"</a:t>
            </a:r>
            <a:r>
              <a:rPr lang="en-IN" dirty="0"/>
              <a:t>&gt; </a:t>
            </a:r>
          </a:p>
          <a:p>
            <a:r>
              <a:rPr lang="en-IN" dirty="0"/>
              <a:t>	&lt;li class=</a:t>
            </a:r>
            <a:r>
              <a:rPr lang="en-IN" dirty="0">
                <a:solidFill>
                  <a:srgbClr val="A31515"/>
                </a:solidFill>
              </a:rPr>
              <a:t>"child"</a:t>
            </a:r>
            <a:r>
              <a:rPr lang="en-IN" dirty="0"/>
              <a:t>&gt;&lt;/li&gt; </a:t>
            </a:r>
          </a:p>
          <a:p>
            <a:r>
              <a:rPr lang="en-IN" dirty="0"/>
              <a:t>	&lt;li class=</a:t>
            </a:r>
            <a:r>
              <a:rPr lang="en-IN" dirty="0">
                <a:solidFill>
                  <a:srgbClr val="A31515"/>
                </a:solidFill>
              </a:rPr>
              <a:t>"child"</a:t>
            </a:r>
            <a:r>
              <a:rPr lang="en-IN" dirty="0"/>
              <a:t>&gt;&lt;/li&gt; </a:t>
            </a:r>
          </a:p>
          <a:p>
            <a:r>
              <a:rPr lang="en-IN" dirty="0"/>
              <a:t>&lt;/</a:t>
            </a:r>
            <a:r>
              <a:rPr lang="en-IN" dirty="0" err="1"/>
              <a:t>ul</a:t>
            </a:r>
            <a:r>
              <a:rPr lang="en-IN" dirty="0"/>
              <a:t>&gt;</a:t>
            </a:r>
            <a:endParaRPr lang="en-US" dirty="0"/>
          </a:p>
        </p:txBody>
      </p:sp>
    </p:spTree>
    <p:extLst>
      <p:ext uri="{BB962C8B-B14F-4D97-AF65-F5344CB8AC3E}">
        <p14:creationId xmlns:p14="http://schemas.microsoft.com/office/powerpoint/2010/main" val="7039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Cypress Assertions – 1/3</a:t>
            </a:r>
          </a:p>
        </p:txBody>
      </p:sp>
      <p:sp>
        <p:nvSpPr>
          <p:cNvPr id="3" name="Text Placeholder 2"/>
          <p:cNvSpPr>
            <a:spLocks noGrp="1"/>
          </p:cNvSpPr>
          <p:nvPr>
            <p:ph type="body" sz="quarter" idx="10"/>
          </p:nvPr>
        </p:nvSpPr>
        <p:spPr>
          <a:xfrm>
            <a:off x="304800" y="914400"/>
            <a:ext cx="8534400" cy="5638800"/>
          </a:xfrm>
        </p:spPr>
        <p:txBody>
          <a:bodyPr>
            <a:normAutofit fontScale="92500" lnSpcReduction="10000"/>
          </a:bodyPr>
          <a:lstStyle/>
          <a:p>
            <a:r>
              <a:rPr lang="en-IN" sz="2000" b="1" dirty="0"/>
              <a:t>Length</a:t>
            </a:r>
            <a:br>
              <a:rPr lang="en-IN" sz="2000" dirty="0"/>
            </a:br>
            <a:r>
              <a:rPr lang="en-IN" sz="2000" dirty="0"/>
              <a:t>cy</a:t>
            </a:r>
            <a:r>
              <a:rPr lang="en-IN" dirty="0"/>
              <a:t>.get('</a:t>
            </a:r>
            <a:r>
              <a:rPr lang="en-IN" dirty="0" err="1"/>
              <a:t>li.selected</a:t>
            </a:r>
            <a:r>
              <a:rPr lang="en-IN" dirty="0"/>
              <a:t>').should('</a:t>
            </a:r>
            <a:r>
              <a:rPr lang="en-IN" dirty="0" err="1"/>
              <a:t>have.length</a:t>
            </a:r>
            <a:r>
              <a:rPr lang="en-IN" dirty="0"/>
              <a:t>',</a:t>
            </a:r>
            <a:r>
              <a:rPr lang="en-IN" sz="2000" dirty="0"/>
              <a:t> </a:t>
            </a:r>
            <a:r>
              <a:rPr lang="en-IN" dirty="0"/>
              <a:t>3)</a:t>
            </a:r>
          </a:p>
          <a:p>
            <a:r>
              <a:rPr lang="en-IN" sz="2000" b="1" dirty="0"/>
              <a:t>Class</a:t>
            </a:r>
            <a:br>
              <a:rPr lang="en-IN" sz="2000" dirty="0"/>
            </a:br>
            <a:r>
              <a:rPr lang="en-IN" sz="2000" dirty="0"/>
              <a:t>cy</a:t>
            </a:r>
            <a:r>
              <a:rPr lang="en-IN" dirty="0"/>
              <a:t>.get('form').find('input').should('</a:t>
            </a:r>
            <a:r>
              <a:rPr lang="en-IN" dirty="0" err="1"/>
              <a:t>not.have.class</a:t>
            </a:r>
            <a:r>
              <a:rPr lang="en-IN" dirty="0"/>
              <a:t>',</a:t>
            </a:r>
            <a:r>
              <a:rPr lang="en-IN" sz="2000" dirty="0"/>
              <a:t> </a:t>
            </a:r>
            <a:r>
              <a:rPr lang="en-IN" dirty="0"/>
              <a:t>'disabled’)</a:t>
            </a:r>
          </a:p>
          <a:p>
            <a:r>
              <a:rPr lang="en-IN" sz="2000" b="1" dirty="0"/>
              <a:t>Value</a:t>
            </a:r>
            <a:br>
              <a:rPr lang="en-IN" sz="2000" dirty="0"/>
            </a:br>
            <a:r>
              <a:rPr lang="en-IN" sz="2000" dirty="0"/>
              <a:t>cy</a:t>
            </a:r>
            <a:r>
              <a:rPr lang="en-IN" dirty="0"/>
              <a:t>.get('</a:t>
            </a:r>
            <a:r>
              <a:rPr lang="en-IN" dirty="0" err="1"/>
              <a:t>textarea</a:t>
            </a:r>
            <a:r>
              <a:rPr lang="en-IN" dirty="0"/>
              <a:t>').should('</a:t>
            </a:r>
            <a:r>
              <a:rPr lang="en-IN" dirty="0" err="1"/>
              <a:t>have.value</a:t>
            </a:r>
            <a:r>
              <a:rPr lang="en-IN" dirty="0"/>
              <a:t>',</a:t>
            </a:r>
            <a:r>
              <a:rPr lang="en-IN" sz="2000" dirty="0"/>
              <a:t> </a:t>
            </a:r>
            <a:r>
              <a:rPr lang="en-IN" dirty="0"/>
              <a:t>'foo bar </a:t>
            </a:r>
            <a:r>
              <a:rPr lang="en-IN" dirty="0" err="1"/>
              <a:t>baz</a:t>
            </a:r>
            <a:r>
              <a:rPr lang="en-IN" dirty="0"/>
              <a:t>’)</a:t>
            </a:r>
          </a:p>
          <a:p>
            <a:r>
              <a:rPr lang="en-US" sz="2200" b="1" dirty="0">
                <a:latin typeface="Times New Roman" panose="02020603050405020304" pitchFamily="18" charset="0"/>
                <a:cs typeface="Times New Roman" panose="02020603050405020304" pitchFamily="18" charset="0"/>
              </a:rPr>
              <a:t>Text Content</a:t>
            </a:r>
          </a:p>
          <a:p>
            <a:r>
              <a:rPr lang="en-US" sz="2200" dirty="0">
                <a:latin typeface="Times New Roman" panose="02020603050405020304" pitchFamily="18" charset="0"/>
                <a:cs typeface="Times New Roman" panose="02020603050405020304" pitchFamily="18" charset="0"/>
              </a:rPr>
              <a:t>// assert the element's text content is exactly the given text</a:t>
            </a:r>
            <a:br>
              <a:rPr lang="en-US"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cy.get</a:t>
            </a:r>
            <a:r>
              <a:rPr lang="en-US" sz="2200" dirty="0">
                <a:latin typeface="Times New Roman" panose="02020603050405020304" pitchFamily="18" charset="0"/>
                <a:cs typeface="Times New Roman" panose="02020603050405020304" pitchFamily="18" charset="0"/>
              </a:rPr>
              <a:t>('[data-</a:t>
            </a:r>
            <a:r>
              <a:rPr lang="en-US" sz="2200" dirty="0" err="1">
                <a:latin typeface="Times New Roman" panose="02020603050405020304" pitchFamily="18" charset="0"/>
                <a:cs typeface="Times New Roman" panose="02020603050405020304" pitchFamily="18" charset="0"/>
              </a:rPr>
              <a:t>testid</a:t>
            </a:r>
            <a:r>
              <a:rPr lang="en-US" sz="2200" dirty="0">
                <a:latin typeface="Times New Roman" panose="02020603050405020304" pitchFamily="18" charset="0"/>
                <a:cs typeface="Times New Roman" panose="02020603050405020304" pitchFamily="18" charset="0"/>
              </a:rPr>
              <a:t>="user-name"]').should('</a:t>
            </a:r>
            <a:r>
              <a:rPr lang="en-US" sz="2200" dirty="0" err="1">
                <a:latin typeface="Times New Roman" panose="02020603050405020304" pitchFamily="18" charset="0"/>
                <a:cs typeface="Times New Roman" panose="02020603050405020304" pitchFamily="18" charset="0"/>
              </a:rPr>
              <a:t>have.text</a:t>
            </a:r>
            <a:r>
              <a:rPr lang="en-US" sz="2200" dirty="0">
                <a:latin typeface="Times New Roman" panose="02020603050405020304" pitchFamily="18" charset="0"/>
                <a:cs typeface="Times New Roman" panose="02020603050405020304" pitchFamily="18" charset="0"/>
              </a:rPr>
              <a:t>', 'Joe Smith’) </a:t>
            </a:r>
          </a:p>
          <a:p>
            <a:r>
              <a:rPr lang="en-US" sz="2200" dirty="0">
                <a:latin typeface="Times New Roman" panose="02020603050405020304" pitchFamily="18" charset="0"/>
                <a:cs typeface="Times New Roman" panose="02020603050405020304" pitchFamily="18" charset="0"/>
              </a:rPr>
              <a:t>// assert the element's text includes the given substring </a:t>
            </a:r>
            <a:br>
              <a:rPr lang="en-US"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cy.get</a:t>
            </a:r>
            <a:r>
              <a:rPr lang="en-US" sz="2200" dirty="0">
                <a:latin typeface="Times New Roman" panose="02020603050405020304" pitchFamily="18" charset="0"/>
                <a:cs typeface="Times New Roman" panose="02020603050405020304" pitchFamily="18" charset="0"/>
              </a:rPr>
              <a:t>('[data-</a:t>
            </a:r>
            <a:r>
              <a:rPr lang="en-US" sz="2200" dirty="0" err="1">
                <a:latin typeface="Times New Roman" panose="02020603050405020304" pitchFamily="18" charset="0"/>
                <a:cs typeface="Times New Roman" panose="02020603050405020304" pitchFamily="18" charset="0"/>
              </a:rPr>
              <a:t>testid</a:t>
            </a:r>
            <a:r>
              <a:rPr lang="en-US" sz="2200" dirty="0">
                <a:latin typeface="Times New Roman" panose="02020603050405020304" pitchFamily="18" charset="0"/>
                <a:cs typeface="Times New Roman" panose="02020603050405020304" pitchFamily="18" charset="0"/>
              </a:rPr>
              <a:t>="address"]').should('</a:t>
            </a:r>
            <a:r>
              <a:rPr lang="en-US" sz="2200" dirty="0" err="1">
                <a:latin typeface="Times New Roman" panose="02020603050405020304" pitchFamily="18" charset="0"/>
                <a:cs typeface="Times New Roman" panose="02020603050405020304" pitchFamily="18" charset="0"/>
              </a:rPr>
              <a:t>include.text</a:t>
            </a:r>
            <a:r>
              <a:rPr lang="en-US" sz="2200" dirty="0">
                <a:latin typeface="Times New Roman" panose="02020603050405020304" pitchFamily="18" charset="0"/>
                <a:cs typeface="Times New Roman" panose="02020603050405020304" pitchFamily="18" charset="0"/>
              </a:rPr>
              <a:t>', 'Atlanta’) </a:t>
            </a:r>
          </a:p>
          <a:p>
            <a:r>
              <a:rPr lang="en-US" sz="2200" dirty="0">
                <a:latin typeface="Times New Roman" panose="02020603050405020304" pitchFamily="18" charset="0"/>
                <a:cs typeface="Times New Roman" panose="02020603050405020304" pitchFamily="18" charset="0"/>
              </a:rPr>
              <a:t>// retry until this span does not contain 'click me’</a:t>
            </a:r>
            <a:br>
              <a:rPr lang="en-US"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cy.get</a:t>
            </a:r>
            <a:r>
              <a:rPr lang="en-US" sz="2200" dirty="0">
                <a:latin typeface="Times New Roman" panose="02020603050405020304" pitchFamily="18" charset="0"/>
                <a:cs typeface="Times New Roman" panose="02020603050405020304" pitchFamily="18" charset="0"/>
              </a:rPr>
              <a:t>('a').parent('</a:t>
            </a:r>
            <a:r>
              <a:rPr lang="en-US" sz="2200" dirty="0" err="1">
                <a:latin typeface="Times New Roman" panose="02020603050405020304" pitchFamily="18" charset="0"/>
                <a:cs typeface="Times New Roman" panose="02020603050405020304" pitchFamily="18" charset="0"/>
              </a:rPr>
              <a:t>span.help</a:t>
            </a:r>
            <a:r>
              <a:rPr lang="en-US" sz="2200" dirty="0">
                <a:latin typeface="Times New Roman" panose="02020603050405020304" pitchFamily="18" charset="0"/>
                <a:cs typeface="Times New Roman" panose="02020603050405020304" pitchFamily="18" charset="0"/>
              </a:rPr>
              <a:t>').should('</a:t>
            </a:r>
            <a:r>
              <a:rPr lang="en-US" sz="2200" dirty="0" err="1">
                <a:latin typeface="Times New Roman" panose="02020603050405020304" pitchFamily="18" charset="0"/>
                <a:cs typeface="Times New Roman" panose="02020603050405020304" pitchFamily="18" charset="0"/>
              </a:rPr>
              <a:t>not.contain</a:t>
            </a:r>
            <a:r>
              <a:rPr lang="en-US" sz="2200" dirty="0">
                <a:latin typeface="Times New Roman" panose="02020603050405020304" pitchFamily="18" charset="0"/>
                <a:cs typeface="Times New Roman" panose="02020603050405020304" pitchFamily="18" charset="0"/>
              </a:rPr>
              <a:t>', 'click me’) </a:t>
            </a:r>
          </a:p>
          <a:p>
            <a:r>
              <a:rPr lang="en-US" sz="2200" dirty="0">
                <a:latin typeface="Times New Roman" panose="02020603050405020304" pitchFamily="18" charset="0"/>
                <a:cs typeface="Times New Roman" panose="02020603050405020304" pitchFamily="18" charset="0"/>
              </a:rPr>
              <a:t>// the element's text should start with "Hello" </a:t>
            </a:r>
            <a:br>
              <a:rPr lang="en-US"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cy.get</a:t>
            </a:r>
            <a:r>
              <a:rPr lang="en-US" sz="2200" dirty="0">
                <a:latin typeface="Times New Roman" panose="02020603050405020304" pitchFamily="18" charset="0"/>
                <a:cs typeface="Times New Roman" panose="02020603050405020304" pitchFamily="18" charset="0"/>
              </a:rPr>
              <a:t>('[data-</a:t>
            </a:r>
            <a:r>
              <a:rPr lang="en-US" sz="2200" dirty="0" err="1">
                <a:latin typeface="Times New Roman" panose="02020603050405020304" pitchFamily="18" charset="0"/>
                <a:cs typeface="Times New Roman" panose="02020603050405020304" pitchFamily="18" charset="0"/>
              </a:rPr>
              <a:t>testid</a:t>
            </a:r>
            <a:r>
              <a:rPr lang="en-US" sz="2200" dirty="0">
                <a:latin typeface="Times New Roman" panose="02020603050405020304" pitchFamily="18" charset="0"/>
                <a:cs typeface="Times New Roman" panose="02020603050405020304" pitchFamily="18" charset="0"/>
              </a:rPr>
              <a:t>="greeting"]') .invoke('text') .should('match', /^Hello/) </a:t>
            </a:r>
          </a:p>
          <a:p>
            <a:r>
              <a:rPr lang="en-US" sz="2200" dirty="0">
                <a:latin typeface="Times New Roman" panose="02020603050405020304" pitchFamily="18" charset="0"/>
                <a:cs typeface="Times New Roman" panose="02020603050405020304" pitchFamily="18" charset="0"/>
              </a:rPr>
              <a:t>// use </a:t>
            </a:r>
            <a:r>
              <a:rPr lang="en-US" sz="2200" dirty="0" err="1">
                <a:latin typeface="Times New Roman" panose="02020603050405020304" pitchFamily="18" charset="0"/>
                <a:cs typeface="Times New Roman" panose="02020603050405020304" pitchFamily="18" charset="0"/>
              </a:rPr>
              <a:t>cy.contains</a:t>
            </a:r>
            <a:r>
              <a:rPr lang="en-US" sz="2200" dirty="0">
                <a:latin typeface="Times New Roman" panose="02020603050405020304" pitchFamily="18" charset="0"/>
                <a:cs typeface="Times New Roman" panose="02020603050405020304" pitchFamily="18" charset="0"/>
              </a:rPr>
              <a:t> to find an element with its text // matching the given regular expression </a:t>
            </a:r>
            <a:br>
              <a:rPr lang="en-US"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cy.contains</a:t>
            </a:r>
            <a:r>
              <a:rPr lang="en-US" sz="2200" dirty="0">
                <a:latin typeface="Times New Roman" panose="02020603050405020304" pitchFamily="18" charset="0"/>
                <a:cs typeface="Times New Roman" panose="02020603050405020304" pitchFamily="18" charset="0"/>
              </a:rPr>
              <a:t>('[data-</a:t>
            </a:r>
            <a:r>
              <a:rPr lang="en-US" sz="2200" dirty="0" err="1">
                <a:latin typeface="Times New Roman" panose="02020603050405020304" pitchFamily="18" charset="0"/>
                <a:cs typeface="Times New Roman" panose="02020603050405020304" pitchFamily="18" charset="0"/>
              </a:rPr>
              <a:t>testid</a:t>
            </a:r>
            <a:r>
              <a:rPr lang="en-US" sz="2200" dirty="0">
                <a:latin typeface="Times New Roman" panose="02020603050405020304" pitchFamily="18" charset="0"/>
                <a:cs typeface="Times New Roman" panose="02020603050405020304" pitchFamily="18" charset="0"/>
              </a:rPr>
              <a:t>="greeting"]', /^Hello/)</a:t>
            </a:r>
          </a:p>
        </p:txBody>
      </p:sp>
    </p:spTree>
    <p:extLst>
      <p:ext uri="{BB962C8B-B14F-4D97-AF65-F5344CB8AC3E}">
        <p14:creationId xmlns:p14="http://schemas.microsoft.com/office/powerpoint/2010/main" val="3048280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25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25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25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25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0" dur="25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25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6" dur="25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Cypress Assertions – 2/3</a:t>
            </a:r>
          </a:p>
        </p:txBody>
      </p:sp>
      <p:sp>
        <p:nvSpPr>
          <p:cNvPr id="3" name="Text Placeholder 2"/>
          <p:cNvSpPr>
            <a:spLocks noGrp="1"/>
          </p:cNvSpPr>
          <p:nvPr>
            <p:ph type="body" sz="quarter" idx="10"/>
          </p:nvPr>
        </p:nvSpPr>
        <p:spPr>
          <a:xfrm>
            <a:off x="304800" y="914400"/>
            <a:ext cx="8534400" cy="5638800"/>
          </a:xfrm>
        </p:spPr>
        <p:txBody>
          <a:bodyPr>
            <a:normAutofit/>
          </a:bodyPr>
          <a:lstStyle/>
          <a:p>
            <a:r>
              <a:rPr lang="en-IN" sz="2000" b="1" dirty="0"/>
              <a:t>Visibility</a:t>
            </a:r>
            <a:br>
              <a:rPr lang="en-IN" sz="2000" dirty="0"/>
            </a:br>
            <a:r>
              <a:rPr lang="en-IN" sz="2000" dirty="0"/>
              <a:t>cy.get('[data-</a:t>
            </a:r>
            <a:r>
              <a:rPr lang="en-IN" sz="2000" dirty="0" err="1"/>
              <a:t>testid</a:t>
            </a:r>
            <a:r>
              <a:rPr lang="en-IN" sz="2000" dirty="0"/>
              <a:t>="form-submit"]').should('</a:t>
            </a:r>
            <a:r>
              <a:rPr lang="en-IN" sz="2000" dirty="0" err="1"/>
              <a:t>be.visible</a:t>
            </a:r>
            <a:r>
              <a:rPr lang="en-IN" sz="2000" dirty="0"/>
              <a:t>’) </a:t>
            </a:r>
            <a:br>
              <a:rPr lang="en-IN" sz="2000" dirty="0"/>
            </a:br>
            <a:r>
              <a:rPr lang="en-IN" sz="2000" dirty="0" err="1"/>
              <a:t>cy.contains</a:t>
            </a:r>
            <a:r>
              <a:rPr lang="en-IN" sz="2000" dirty="0"/>
              <a:t>('[data-</a:t>
            </a:r>
            <a:r>
              <a:rPr lang="en-IN" sz="2000" dirty="0" err="1"/>
              <a:t>testid</a:t>
            </a:r>
            <a:r>
              <a:rPr lang="en-IN" sz="2000" dirty="0"/>
              <a:t>="</a:t>
            </a:r>
            <a:r>
              <a:rPr lang="en-IN" sz="2000" dirty="0" err="1"/>
              <a:t>todo</a:t>
            </a:r>
            <a:r>
              <a:rPr lang="en-IN" sz="2000" dirty="0"/>
              <a:t>"] li', 'write tests').should('</a:t>
            </a:r>
            <a:r>
              <a:rPr lang="en-IN" sz="2000" dirty="0" err="1"/>
              <a:t>be.visible</a:t>
            </a:r>
            <a:r>
              <a:rPr lang="en-IN" sz="2000" dirty="0"/>
              <a:t>’)</a:t>
            </a:r>
            <a:br>
              <a:rPr lang="en-IN" sz="2000" dirty="0"/>
            </a:br>
            <a:r>
              <a:rPr lang="en-IN" sz="2000" dirty="0">
                <a:hlinkClick r:id="rId3"/>
              </a:rPr>
              <a:t>https://www.youtube.com/watch?v=LxkrhUEE2Qk</a:t>
            </a:r>
            <a:endParaRPr lang="en-IN" sz="2000" dirty="0"/>
          </a:p>
          <a:p>
            <a:r>
              <a:rPr lang="en-IN" sz="2000" dirty="0"/>
              <a:t>Existence // retry until loading spinner no longer exists</a:t>
            </a:r>
            <a:br>
              <a:rPr lang="en-IN" sz="2000" dirty="0"/>
            </a:br>
            <a:r>
              <a:rPr lang="en-IN" sz="2000" dirty="0"/>
              <a:t>cy.get('[data-</a:t>
            </a:r>
            <a:r>
              <a:rPr lang="en-IN" sz="2000" dirty="0" err="1"/>
              <a:t>testid</a:t>
            </a:r>
            <a:r>
              <a:rPr lang="en-IN" sz="2000" dirty="0"/>
              <a:t>="loading"]').should('</a:t>
            </a:r>
            <a:r>
              <a:rPr lang="en-IN" sz="2000" dirty="0" err="1"/>
              <a:t>not.exist</a:t>
            </a:r>
            <a:r>
              <a:rPr lang="en-IN" sz="2000" dirty="0"/>
              <a:t>’)</a:t>
            </a:r>
          </a:p>
          <a:p>
            <a:r>
              <a:rPr lang="en-IN" sz="2000" dirty="0"/>
              <a:t>State // retry until our radio is checked </a:t>
            </a:r>
            <a:br>
              <a:rPr lang="en-IN" sz="2000" dirty="0"/>
            </a:br>
            <a:r>
              <a:rPr lang="en-IN" sz="2000" dirty="0"/>
              <a:t>cy.get(':radio').should('</a:t>
            </a:r>
            <a:r>
              <a:rPr lang="en-IN" sz="2000" dirty="0" err="1"/>
              <a:t>be.checked</a:t>
            </a:r>
            <a:r>
              <a:rPr lang="en-IN" sz="2000" dirty="0"/>
              <a:t>') </a:t>
            </a:r>
          </a:p>
          <a:p>
            <a:r>
              <a:rPr lang="en-IN" sz="2000" dirty="0"/>
              <a:t>CSS // retry until element has matching </a:t>
            </a:r>
            <a:br>
              <a:rPr lang="en-IN" sz="2000" dirty="0"/>
            </a:br>
            <a:r>
              <a:rPr lang="en-IN" sz="2000" dirty="0" err="1"/>
              <a:t>css</a:t>
            </a:r>
            <a:r>
              <a:rPr lang="en-IN" sz="2000" dirty="0"/>
              <a:t> cy.get('[data-</a:t>
            </a:r>
            <a:r>
              <a:rPr lang="en-IN" sz="2000" dirty="0" err="1"/>
              <a:t>testid</a:t>
            </a:r>
            <a:r>
              <a:rPr lang="en-IN" sz="2000" dirty="0"/>
              <a:t>="completed"]').should( '</a:t>
            </a:r>
            <a:r>
              <a:rPr lang="en-IN" sz="2000" dirty="0" err="1"/>
              <a:t>have.css</a:t>
            </a:r>
            <a:r>
              <a:rPr lang="en-IN" sz="2000" dirty="0"/>
              <a:t>', 'text-decoration', 'line-through’ ) </a:t>
            </a:r>
            <a:br>
              <a:rPr lang="en-IN" sz="2000" dirty="0"/>
            </a:br>
            <a:r>
              <a:rPr lang="en-IN" sz="2000" dirty="0"/>
              <a:t>// retry while accordion </a:t>
            </a:r>
            <a:r>
              <a:rPr lang="en-IN" sz="2000" dirty="0" err="1"/>
              <a:t>css</a:t>
            </a:r>
            <a:r>
              <a:rPr lang="en-IN" sz="2000" dirty="0"/>
              <a:t> has the // "display: none" property</a:t>
            </a:r>
            <a:br>
              <a:rPr lang="en-IN" sz="2000" dirty="0"/>
            </a:br>
            <a:r>
              <a:rPr lang="en-IN" sz="2000" dirty="0"/>
              <a:t> cy.get('[data-</a:t>
            </a:r>
            <a:r>
              <a:rPr lang="en-IN" sz="2000" dirty="0" err="1"/>
              <a:t>testid</a:t>
            </a:r>
            <a:r>
              <a:rPr lang="en-IN" sz="2000" dirty="0"/>
              <a:t>="accordion"]').should('</a:t>
            </a:r>
            <a:r>
              <a:rPr lang="en-IN" sz="2000" dirty="0" err="1"/>
              <a:t>not.have.css</a:t>
            </a:r>
            <a:r>
              <a:rPr lang="en-IN" sz="2000" dirty="0"/>
              <a:t>', 'display', 'none’)</a:t>
            </a:r>
          </a:p>
          <a:p>
            <a:endParaRPr lang="en-IN" sz="2000" dirty="0"/>
          </a:p>
          <a:p>
            <a:endParaRPr lang="en-IN" sz="2000" dirty="0"/>
          </a:p>
        </p:txBody>
      </p:sp>
    </p:spTree>
    <p:extLst>
      <p:ext uri="{BB962C8B-B14F-4D97-AF65-F5344CB8AC3E}">
        <p14:creationId xmlns:p14="http://schemas.microsoft.com/office/powerpoint/2010/main" val="39480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Cypress Assertions – 3/3</a:t>
            </a:r>
          </a:p>
        </p:txBody>
      </p:sp>
      <p:sp>
        <p:nvSpPr>
          <p:cNvPr id="3" name="Text Placeholder 2"/>
          <p:cNvSpPr>
            <a:spLocks noGrp="1"/>
          </p:cNvSpPr>
          <p:nvPr>
            <p:ph type="body" sz="quarter" idx="10"/>
          </p:nvPr>
        </p:nvSpPr>
        <p:spPr>
          <a:xfrm>
            <a:off x="304800" y="914400"/>
            <a:ext cx="8534400" cy="5638800"/>
          </a:xfrm>
        </p:spPr>
        <p:txBody>
          <a:bodyPr>
            <a:normAutofit/>
          </a:bodyPr>
          <a:lstStyle/>
          <a:p>
            <a:r>
              <a:rPr lang="en-IN" sz="2000" b="1" dirty="0"/>
              <a:t>Disabled property</a:t>
            </a:r>
          </a:p>
          <a:p>
            <a:r>
              <a:rPr lang="en-IN" sz="2000" dirty="0"/>
              <a:t>&lt;input type="text" data-</a:t>
            </a:r>
            <a:r>
              <a:rPr lang="en-IN" sz="2000" dirty="0" err="1"/>
              <a:t>testid</a:t>
            </a:r>
            <a:r>
              <a:rPr lang="en-IN" sz="2000" dirty="0"/>
              <a:t>="example-input" disabled /&gt; </a:t>
            </a:r>
          </a:p>
          <a:p>
            <a:r>
              <a:rPr lang="en-IN" sz="2000" dirty="0"/>
              <a:t>cy.get('[data-</a:t>
            </a:r>
            <a:r>
              <a:rPr lang="en-IN" sz="2000" dirty="0" err="1"/>
              <a:t>testid</a:t>
            </a:r>
            <a:r>
              <a:rPr lang="en-IN" sz="2000" dirty="0"/>
              <a:t>="example-input"]’) </a:t>
            </a:r>
            <a:br>
              <a:rPr lang="en-IN" sz="2000" dirty="0"/>
            </a:br>
            <a:r>
              <a:rPr lang="en-IN" sz="2000" dirty="0"/>
              <a:t>.should('</a:t>
            </a:r>
            <a:r>
              <a:rPr lang="en-IN" sz="2000" dirty="0" err="1"/>
              <a:t>be.disabled</a:t>
            </a:r>
            <a:r>
              <a:rPr lang="en-IN" sz="2000" dirty="0"/>
              <a:t>’) </a:t>
            </a:r>
            <a:br>
              <a:rPr lang="en-IN" sz="2000" dirty="0"/>
            </a:br>
            <a:r>
              <a:rPr lang="en-IN" sz="2000" dirty="0"/>
              <a:t>// let's enable this element from the test </a:t>
            </a:r>
            <a:br>
              <a:rPr lang="en-IN" sz="2000" dirty="0"/>
            </a:br>
            <a:r>
              <a:rPr lang="en-IN" sz="2000" dirty="0"/>
              <a:t>.invoke('prop', 'disabled', false) </a:t>
            </a:r>
            <a:br>
              <a:rPr lang="en-IN" sz="2000" dirty="0"/>
            </a:br>
            <a:r>
              <a:rPr lang="en-IN" sz="2000" dirty="0"/>
              <a:t>cy.get('[data-</a:t>
            </a:r>
            <a:r>
              <a:rPr lang="en-IN" sz="2000" dirty="0" err="1"/>
              <a:t>testid</a:t>
            </a:r>
            <a:r>
              <a:rPr lang="en-IN" sz="2000" dirty="0"/>
              <a:t>="example-input"]’) </a:t>
            </a:r>
            <a:br>
              <a:rPr lang="en-IN" sz="2000" dirty="0"/>
            </a:br>
            <a:r>
              <a:rPr lang="en-IN" sz="2000" dirty="0"/>
              <a:t>// we can use "enabled" assertion </a:t>
            </a:r>
            <a:br>
              <a:rPr lang="en-IN" sz="2000" dirty="0"/>
            </a:br>
            <a:r>
              <a:rPr lang="en-IN" sz="2000" dirty="0"/>
              <a:t>.should('</a:t>
            </a:r>
            <a:r>
              <a:rPr lang="en-IN" sz="2000" dirty="0" err="1"/>
              <a:t>be.enabled</a:t>
            </a:r>
            <a:r>
              <a:rPr lang="en-IN" sz="2000" dirty="0"/>
              <a:t>’) </a:t>
            </a:r>
            <a:br>
              <a:rPr lang="en-IN" sz="2000" dirty="0"/>
            </a:br>
            <a:r>
              <a:rPr lang="en-IN" sz="2000" dirty="0"/>
              <a:t>// or negate the "disabled" assertion </a:t>
            </a:r>
            <a:br>
              <a:rPr lang="en-IN" sz="2000" dirty="0"/>
            </a:br>
            <a:r>
              <a:rPr lang="en-IN" sz="2000" dirty="0"/>
              <a:t>.and('</a:t>
            </a:r>
            <a:r>
              <a:rPr lang="en-IN" sz="2000" dirty="0" err="1"/>
              <a:t>not.be.disabled</a:t>
            </a:r>
            <a:r>
              <a:rPr lang="en-IN" sz="2000" dirty="0"/>
              <a:t>')</a:t>
            </a:r>
          </a:p>
        </p:txBody>
      </p:sp>
      <p:sp>
        <p:nvSpPr>
          <p:cNvPr id="4" name="Rectangle 3">
            <a:extLst>
              <a:ext uri="{FF2B5EF4-FFF2-40B4-BE49-F238E27FC236}">
                <a16:creationId xmlns:a16="http://schemas.microsoft.com/office/drawing/2014/main" id="{653C8AC8-82F5-E8E3-0A2F-2EC2C2CD4187}"/>
              </a:ext>
            </a:extLst>
          </p:cNvPr>
          <p:cNvSpPr/>
          <p:nvPr/>
        </p:nvSpPr>
        <p:spPr>
          <a:xfrm>
            <a:off x="838200" y="5029200"/>
            <a:ext cx="7315200" cy="369332"/>
          </a:xfrm>
          <a:prstGeom prst="rect">
            <a:avLst/>
          </a:prstGeom>
        </p:spPr>
        <p:txBody>
          <a:bodyPr wrap="square">
            <a:spAutoFit/>
          </a:bodyPr>
          <a:lstStyle/>
          <a:p>
            <a:r>
              <a:rPr lang="en-US" dirty="0"/>
              <a:t>https://</a:t>
            </a:r>
            <a:r>
              <a:rPr lang="en-US" dirty="0" err="1"/>
              <a:t>docs.cypress.io</a:t>
            </a:r>
            <a:r>
              <a:rPr lang="en-US" dirty="0"/>
              <a:t>/guides/references/</a:t>
            </a:r>
            <a:r>
              <a:rPr lang="en-US" dirty="0" err="1"/>
              <a:t>assertions#Negative-assertions</a:t>
            </a:r>
            <a:endParaRPr lang="en-US" dirty="0"/>
          </a:p>
        </p:txBody>
      </p:sp>
    </p:spTree>
    <p:extLst>
      <p:ext uri="{BB962C8B-B14F-4D97-AF65-F5344CB8AC3E}">
        <p14:creationId xmlns:p14="http://schemas.microsoft.com/office/powerpoint/2010/main" val="686331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UI Interactions</a:t>
            </a:r>
          </a:p>
        </p:txBody>
      </p:sp>
      <p:sp>
        <p:nvSpPr>
          <p:cNvPr id="3" name="Text Placeholder 2"/>
          <p:cNvSpPr>
            <a:spLocks noGrp="1"/>
          </p:cNvSpPr>
          <p:nvPr>
            <p:ph type="body" sz="quarter" idx="10"/>
          </p:nvPr>
        </p:nvSpPr>
        <p:spPr>
          <a:xfrm>
            <a:off x="304800" y="914400"/>
            <a:ext cx="8534400" cy="5638800"/>
          </a:xfrm>
        </p:spPr>
        <p:txBody>
          <a:bodyPr>
            <a:normAutofit/>
          </a:bodyPr>
          <a:lstStyle/>
          <a:p>
            <a:r>
              <a:rPr lang="en-IN" sz="2000" dirty="0"/>
              <a:t>UI interaction commands</a:t>
            </a:r>
          </a:p>
          <a:p>
            <a:pPr lvl="1"/>
            <a:r>
              <a:rPr lang="en-IN" sz="1800" dirty="0"/>
              <a:t>Click Command</a:t>
            </a:r>
          </a:p>
          <a:p>
            <a:pPr lvl="1"/>
            <a:r>
              <a:rPr lang="en-IN" sz="1800" dirty="0"/>
              <a:t>Double Command</a:t>
            </a:r>
          </a:p>
          <a:p>
            <a:pPr lvl="1"/>
            <a:r>
              <a:rPr lang="en-IN" sz="1800" dirty="0"/>
              <a:t>Right Click Command</a:t>
            </a:r>
          </a:p>
          <a:p>
            <a:pPr lvl="1"/>
            <a:r>
              <a:rPr lang="en-IN" sz="1800" dirty="0"/>
              <a:t>Type Command</a:t>
            </a:r>
          </a:p>
          <a:p>
            <a:pPr lvl="1"/>
            <a:r>
              <a:rPr lang="en-IN" sz="1800" dirty="0"/>
              <a:t>Clear Command</a:t>
            </a:r>
          </a:p>
          <a:p>
            <a:pPr lvl="1"/>
            <a:r>
              <a:rPr lang="en-IN" sz="1800" dirty="0"/>
              <a:t>Check/</a:t>
            </a:r>
            <a:r>
              <a:rPr lang="en-IN" sz="1800" dirty="0" err="1"/>
              <a:t>UnCheck</a:t>
            </a:r>
            <a:r>
              <a:rPr lang="en-IN" sz="1800" dirty="0"/>
              <a:t> Command</a:t>
            </a:r>
          </a:p>
          <a:p>
            <a:pPr lvl="1"/>
            <a:r>
              <a:rPr lang="en-IN" sz="1800" dirty="0"/>
              <a:t>Select Command</a:t>
            </a:r>
          </a:p>
          <a:p>
            <a:pPr lvl="1"/>
            <a:r>
              <a:rPr lang="en-IN" sz="1800" dirty="0"/>
              <a:t>Trigger Command</a:t>
            </a:r>
          </a:p>
          <a:p>
            <a:endParaRPr lang="en-IN" sz="2200" dirty="0"/>
          </a:p>
        </p:txBody>
      </p:sp>
      <p:sp>
        <p:nvSpPr>
          <p:cNvPr id="5" name="Rectangle 4">
            <a:extLst>
              <a:ext uri="{FF2B5EF4-FFF2-40B4-BE49-F238E27FC236}">
                <a16:creationId xmlns:a16="http://schemas.microsoft.com/office/drawing/2014/main" id="{708E5992-CC67-B3B5-930A-74CA640AF11A}"/>
              </a:ext>
            </a:extLst>
          </p:cNvPr>
          <p:cNvSpPr/>
          <p:nvPr/>
        </p:nvSpPr>
        <p:spPr>
          <a:xfrm>
            <a:off x="2133600" y="4724400"/>
            <a:ext cx="4572000" cy="646331"/>
          </a:xfrm>
          <a:prstGeom prst="rect">
            <a:avLst/>
          </a:prstGeom>
        </p:spPr>
        <p:txBody>
          <a:bodyPr>
            <a:spAutoFit/>
          </a:bodyPr>
          <a:lstStyle/>
          <a:p>
            <a:r>
              <a:rPr lang="en-US" dirty="0"/>
              <a:t>https://</a:t>
            </a:r>
            <a:r>
              <a:rPr lang="en-US" dirty="0" err="1"/>
              <a:t>www.toolsqa.com</a:t>
            </a:r>
            <a:r>
              <a:rPr lang="en-US" dirty="0"/>
              <a:t>/cypress/cypress-commands-</a:t>
            </a:r>
            <a:r>
              <a:rPr lang="en-US" dirty="0" err="1"/>
              <a:t>ui</a:t>
            </a:r>
            <a:r>
              <a:rPr lang="en-US" dirty="0"/>
              <a:t>-interaction-commands/</a:t>
            </a:r>
          </a:p>
        </p:txBody>
      </p:sp>
    </p:spTree>
    <p:extLst>
      <p:ext uri="{BB962C8B-B14F-4D97-AF65-F5344CB8AC3E}">
        <p14:creationId xmlns:p14="http://schemas.microsoft.com/office/powerpoint/2010/main" val="3932865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2" dur="250"/>
                                        <p:tgtEl>
                                          <p:spTgt spid="3">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6" dur="250"/>
                                        <p:tgtEl>
                                          <p:spTgt spid="3">
                                            <p:txEl>
                                              <p:pRg st="2" end="2"/>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3" end="3"/>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4" dur="250"/>
                                        <p:tgtEl>
                                          <p:spTgt spid="3">
                                            <p:txEl>
                                              <p:pRg st="4" end="4"/>
                                            </p:tx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8" dur="250"/>
                                        <p:tgtEl>
                                          <p:spTgt spid="3">
                                            <p:txEl>
                                              <p:pRg st="5" end="5"/>
                                            </p:tx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25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6" end="6"/>
                                            </p:txEl>
                                          </p:spTgt>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25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36" dur="250"/>
                                        <p:tgtEl>
                                          <p:spTgt spid="3">
                                            <p:txEl>
                                              <p:pRg st="7" end="7"/>
                                            </p:txEl>
                                          </p:spTgt>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25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40" dur="25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66C32-F765-B044-ACFD-417B54D2B38B}"/>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DCE1DB2E-48AB-174E-BC88-788CA139082A}"/>
              </a:ext>
            </a:extLst>
          </p:cNvPr>
          <p:cNvSpPr>
            <a:spLocks noGrp="1"/>
          </p:cNvSpPr>
          <p:nvPr>
            <p:ph type="body" sz="quarter" idx="10"/>
          </p:nvPr>
        </p:nvSpPr>
        <p:spPr/>
        <p:txBody>
          <a:bodyPr/>
          <a:lstStyle/>
          <a:p>
            <a:r>
              <a:rPr lang="en-US" dirty="0">
                <a:hlinkClick r:id="rId2"/>
              </a:rPr>
              <a:t>https://www.valentinog.com/blog/cypress/</a:t>
            </a:r>
            <a:endParaRPr lang="en-US" dirty="0"/>
          </a:p>
          <a:p>
            <a:r>
              <a:rPr lang="en-US" dirty="0">
                <a:hlinkClick r:id="rId3"/>
              </a:rPr>
              <a:t>https://www.toolsqa.com/cypress/what-is-cypress/</a:t>
            </a:r>
            <a:endParaRPr lang="en-US" dirty="0"/>
          </a:p>
          <a:p>
            <a:r>
              <a:rPr lang="en-US" dirty="0">
                <a:hlinkClick r:id="rId4"/>
              </a:rPr>
              <a:t>https://mindmajix.com/cypress-alternatives</a:t>
            </a:r>
            <a:r>
              <a:rPr lang="en-US" dirty="0"/>
              <a:t> </a:t>
            </a:r>
          </a:p>
        </p:txBody>
      </p:sp>
    </p:spTree>
    <p:extLst>
      <p:ext uri="{BB962C8B-B14F-4D97-AF65-F5344CB8AC3E}">
        <p14:creationId xmlns:p14="http://schemas.microsoft.com/office/powerpoint/2010/main" val="4075890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Cypress</a:t>
            </a:r>
          </a:p>
        </p:txBody>
      </p:sp>
      <p:sp>
        <p:nvSpPr>
          <p:cNvPr id="5" name="Text Box 52">
            <a:extLst>
              <a:ext uri="{FF2B5EF4-FFF2-40B4-BE49-F238E27FC236}">
                <a16:creationId xmlns:a16="http://schemas.microsoft.com/office/drawing/2014/main" id="{4F98C53C-49DF-1744-3FE0-95DEDC156394}"/>
              </a:ext>
            </a:extLst>
          </p:cNvPr>
          <p:cNvSpPr txBox="1">
            <a:spLocks noChangeArrowheads="1"/>
          </p:cNvSpPr>
          <p:nvPr/>
        </p:nvSpPr>
        <p:spPr bwMode="auto">
          <a:xfrm>
            <a:off x="304800" y="1143000"/>
            <a:ext cx="8458200" cy="5078313"/>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 typeface="Wingdings" pitchFamily="2" charset="2"/>
              <a:buChar char="§"/>
              <a:defRPr/>
            </a:pPr>
            <a:r>
              <a:rPr lang="en-US" dirty="0"/>
              <a:t>End to End Testing, or UI testing is one the many approaches for testing a web application.</a:t>
            </a:r>
          </a:p>
          <a:p>
            <a:pPr eaLnBrk="1" hangingPunct="1">
              <a:buFont typeface="Wingdings" pitchFamily="2" charset="2"/>
              <a:buChar char="§"/>
              <a:defRPr/>
            </a:pPr>
            <a:r>
              <a:rPr lang="en-US" dirty="0"/>
              <a:t>An end to end test checks whether a web application works as expected or not, by testing the so called user flow.</a:t>
            </a:r>
          </a:p>
          <a:p>
            <a:pPr eaLnBrk="1" hangingPunct="1">
              <a:buFont typeface="Wingdings" pitchFamily="2" charset="2"/>
              <a:buChar char="§"/>
              <a:defRPr/>
            </a:pPr>
            <a:r>
              <a:rPr lang="en-IN" dirty="0"/>
              <a:t>a NodeJS-based modern automation tool that supports JavaScript/Typescript as the </a:t>
            </a:r>
            <a:r>
              <a:rPr lang="en-IN" dirty="0" err="1"/>
              <a:t>programing</a:t>
            </a:r>
            <a:r>
              <a:rPr lang="en-IN" dirty="0"/>
              <a:t> language.</a:t>
            </a:r>
          </a:p>
          <a:p>
            <a:pPr eaLnBrk="1" hangingPunct="1">
              <a:buFont typeface="Wingdings" pitchFamily="2" charset="2"/>
              <a:buChar char="§"/>
              <a:defRPr/>
            </a:pPr>
            <a:r>
              <a:rPr lang="en-US" dirty="0"/>
              <a:t>It supports different types of testing like:</a:t>
            </a:r>
          </a:p>
          <a:p>
            <a:pPr lvl="1" eaLnBrk="1" hangingPunct="1">
              <a:buFont typeface="Wingdings" pitchFamily="2" charset="2"/>
              <a:buChar char="§"/>
              <a:defRPr/>
            </a:pPr>
            <a:r>
              <a:rPr lang="en-US" dirty="0"/>
              <a:t>End to End Testing</a:t>
            </a:r>
          </a:p>
          <a:p>
            <a:pPr lvl="1" eaLnBrk="1" hangingPunct="1">
              <a:buFont typeface="Wingdings" pitchFamily="2" charset="2"/>
              <a:buChar char="§"/>
              <a:defRPr/>
            </a:pPr>
            <a:r>
              <a:rPr lang="en-US" dirty="0"/>
              <a:t>Unit Testing</a:t>
            </a:r>
          </a:p>
          <a:p>
            <a:pPr lvl="1" eaLnBrk="1" hangingPunct="1">
              <a:buFont typeface="Wingdings" pitchFamily="2" charset="2"/>
              <a:buChar char="§"/>
              <a:defRPr/>
            </a:pPr>
            <a:r>
              <a:rPr lang="en-US" dirty="0"/>
              <a:t>Integration Testing</a:t>
            </a:r>
          </a:p>
          <a:p>
            <a:pPr lvl="1" eaLnBrk="1" hangingPunct="1">
              <a:buFont typeface="Wingdings" pitchFamily="2" charset="2"/>
              <a:buChar char="§"/>
              <a:defRPr/>
            </a:pPr>
            <a:r>
              <a:rPr lang="en-US" dirty="0"/>
              <a:t>API Testing</a:t>
            </a:r>
          </a:p>
          <a:p>
            <a:pPr eaLnBrk="1" hangingPunct="1">
              <a:buFont typeface="Wingdings" pitchFamily="2" charset="2"/>
              <a:buChar char="§"/>
              <a:defRPr/>
            </a:pPr>
            <a:r>
              <a:rPr lang="en-US" dirty="0"/>
              <a:t>Along with the test script runner, Cypress provides you a visual interface to indicate what all tests and which all commands are running, passed, or failed. </a:t>
            </a:r>
          </a:p>
          <a:p>
            <a:pPr eaLnBrk="1" hangingPunct="1">
              <a:buFont typeface="Wingdings" pitchFamily="2" charset="2"/>
              <a:buChar char="§"/>
              <a:defRPr/>
            </a:pPr>
            <a:r>
              <a:rPr lang="en-US" dirty="0"/>
              <a:t>It allows us to test highly interactive applications and carry out different tests such as manipulating the DOM, asserting that if some element is available or present on the screen, reading or writing data into/from fields, submitting forms and even redirecting to a different page without actually making direct modifications to your code.</a:t>
            </a:r>
          </a:p>
        </p:txBody>
      </p:sp>
    </p:spTree>
    <p:extLst>
      <p:ext uri="{BB962C8B-B14F-4D97-AF65-F5344CB8AC3E}">
        <p14:creationId xmlns:p14="http://schemas.microsoft.com/office/powerpoint/2010/main" val="101782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5105400"/>
            <a:ext cx="5334000" cy="1371600"/>
          </a:xfrm>
        </p:spPr>
        <p:txBody>
          <a:bodyPr/>
          <a:lstStyle/>
          <a:p>
            <a:r>
              <a:rPr lang="en-US" dirty="0"/>
              <a:t>	7738460004</a:t>
            </a:r>
            <a:br>
              <a:rPr lang="en-US" dirty="0"/>
            </a:br>
            <a:r>
              <a:rPr lang="en-US" dirty="0"/>
              <a:t>	shalini06mittal@gmail.com</a:t>
            </a:r>
            <a:endParaRPr lang="en-IN" dirty="0"/>
          </a:p>
        </p:txBody>
      </p:sp>
      <p:pic>
        <p:nvPicPr>
          <p:cNvPr id="1026" name="Picture 2" descr="mage result for pho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5257800"/>
            <a:ext cx="478692"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76600" y="2514600"/>
            <a:ext cx="2677015" cy="707886"/>
          </a:xfrm>
          <a:prstGeom prst="rect">
            <a:avLst/>
          </a:prstGeom>
        </p:spPr>
        <p:txBody>
          <a:bodyPr wrap="none">
            <a:spAutoFit/>
          </a:bodyPr>
          <a:lstStyle/>
          <a:p>
            <a:r>
              <a:rPr lang="en-US" sz="4000" b="1"/>
              <a:t>Thank you !</a:t>
            </a:r>
          </a:p>
        </p:txBody>
      </p:sp>
      <p:pic>
        <p:nvPicPr>
          <p:cNvPr id="1028" name="Picture 4" descr="mage result for email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752" y="5842254"/>
            <a:ext cx="481740" cy="48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Installation</a:t>
            </a:r>
          </a:p>
        </p:txBody>
      </p:sp>
      <p:sp>
        <p:nvSpPr>
          <p:cNvPr id="10" name="Text Box 52"/>
          <p:cNvSpPr txBox="1">
            <a:spLocks noChangeArrowheads="1"/>
          </p:cNvSpPr>
          <p:nvPr/>
        </p:nvSpPr>
        <p:spPr bwMode="auto">
          <a:xfrm>
            <a:off x="304800" y="1143000"/>
            <a:ext cx="8458200" cy="5632311"/>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 typeface="Wingdings" pitchFamily="2" charset="2"/>
              <a:buChar char="§"/>
              <a:defRPr/>
            </a:pPr>
            <a:r>
              <a:rPr lang="en-US" dirty="0"/>
              <a:t>Cypress is a desktop application that users need to install in their systems. It supports the following operating systems:</a:t>
            </a:r>
          </a:p>
          <a:p>
            <a:pPr eaLnBrk="1" hangingPunct="1">
              <a:buFont typeface="Wingdings" pitchFamily="2" charset="2"/>
              <a:buChar char="§"/>
              <a:defRPr/>
            </a:pPr>
            <a:r>
              <a:rPr lang="en-US" dirty="0"/>
              <a:t>MacOS 10.9 and above (64-bit only)</a:t>
            </a:r>
          </a:p>
          <a:p>
            <a:pPr eaLnBrk="1" hangingPunct="1">
              <a:buFont typeface="Wingdings" pitchFamily="2" charset="2"/>
              <a:buChar char="§"/>
              <a:defRPr/>
            </a:pPr>
            <a:r>
              <a:rPr lang="en-US" dirty="0"/>
              <a:t>Windows 7 and above</a:t>
            </a:r>
          </a:p>
          <a:p>
            <a:pPr eaLnBrk="1" hangingPunct="1">
              <a:buFont typeface="Wingdings" pitchFamily="2" charset="2"/>
              <a:buChar char="§"/>
              <a:defRPr/>
            </a:pPr>
            <a:r>
              <a:rPr lang="en-US" dirty="0"/>
              <a:t>Linux Ubuntu 12.04 and above, Fedora 21, and Debian.</a:t>
            </a:r>
          </a:p>
          <a:p>
            <a:pPr eaLnBrk="1" hangingPunct="1">
              <a:buFont typeface="Wingdings" pitchFamily="2" charset="2"/>
              <a:buChar char="§"/>
              <a:defRPr/>
            </a:pPr>
            <a:endParaRPr lang="en-US" dirty="0"/>
          </a:p>
          <a:p>
            <a:pPr eaLnBrk="1" hangingPunct="1">
              <a:buFont typeface="Wingdings" pitchFamily="2" charset="2"/>
              <a:buChar char="§"/>
              <a:defRPr/>
            </a:pPr>
            <a:r>
              <a:rPr lang="en-US" dirty="0" err="1"/>
              <a:t>mkdir</a:t>
            </a:r>
            <a:r>
              <a:rPr lang="en-US" dirty="0"/>
              <a:t> </a:t>
            </a:r>
            <a:r>
              <a:rPr lang="en-US" dirty="0" err="1"/>
              <a:t>CypressDemos</a:t>
            </a:r>
            <a:r>
              <a:rPr lang="en-US" dirty="0"/>
              <a:t> &amp;&amp; cd $_</a:t>
            </a:r>
          </a:p>
          <a:p>
            <a:pPr eaLnBrk="1" hangingPunct="1">
              <a:buFont typeface="Wingdings" pitchFamily="2" charset="2"/>
              <a:buChar char="§"/>
              <a:defRPr/>
            </a:pPr>
            <a:r>
              <a:rPr lang="en-US" dirty="0" err="1"/>
              <a:t>npm</a:t>
            </a:r>
            <a:r>
              <a:rPr lang="en-US" dirty="0"/>
              <a:t> </a:t>
            </a:r>
            <a:r>
              <a:rPr lang="en-US" dirty="0" err="1"/>
              <a:t>init</a:t>
            </a:r>
            <a:r>
              <a:rPr lang="en-US" dirty="0"/>
              <a:t> -y</a:t>
            </a:r>
          </a:p>
          <a:p>
            <a:pPr eaLnBrk="1" hangingPunct="1">
              <a:buFont typeface="Wingdings" pitchFamily="2" charset="2"/>
              <a:buChar char="§"/>
              <a:defRPr/>
            </a:pPr>
            <a:r>
              <a:rPr lang="en-IN" dirty="0" err="1"/>
              <a:t>npm</a:t>
            </a:r>
            <a:r>
              <a:rPr lang="en-IN" dirty="0"/>
              <a:t> </a:t>
            </a:r>
            <a:r>
              <a:rPr lang="en-IN" dirty="0" err="1"/>
              <a:t>i</a:t>
            </a:r>
            <a:r>
              <a:rPr lang="en-IN" dirty="0"/>
              <a:t> cypress --save-dev</a:t>
            </a:r>
          </a:p>
          <a:p>
            <a:pPr eaLnBrk="1" hangingPunct="1">
              <a:buFont typeface="Wingdings" pitchFamily="2" charset="2"/>
              <a:buChar char="§"/>
              <a:defRPr/>
            </a:pPr>
            <a:r>
              <a:rPr lang="en-IN" dirty="0"/>
              <a:t>Once cypress is installed to run there are 2 ways</a:t>
            </a:r>
          </a:p>
          <a:p>
            <a:pPr lvl="1" eaLnBrk="1" hangingPunct="1">
              <a:buFont typeface="Wingdings" pitchFamily="2" charset="2"/>
              <a:buChar char="§"/>
              <a:defRPr/>
            </a:pPr>
            <a:r>
              <a:rPr lang="en-IN" dirty="0"/>
              <a:t>MAC</a:t>
            </a:r>
            <a:br>
              <a:rPr lang="en-IN" dirty="0"/>
            </a:br>
            <a:r>
              <a:rPr lang="en-IN" dirty="0" err="1"/>
              <a:t>node_modules</a:t>
            </a:r>
            <a:r>
              <a:rPr lang="en-IN" dirty="0"/>
              <a:t>/.bin/cypress open</a:t>
            </a:r>
          </a:p>
          <a:p>
            <a:pPr lvl="1" eaLnBrk="1" hangingPunct="1">
              <a:buFont typeface="Wingdings" pitchFamily="2" charset="2"/>
              <a:buChar char="§"/>
              <a:defRPr/>
            </a:pPr>
            <a:r>
              <a:rPr lang="en-IN" dirty="0"/>
              <a:t>Windows</a:t>
            </a:r>
            <a:br>
              <a:rPr lang="en-IN" dirty="0"/>
            </a:br>
            <a:r>
              <a:rPr lang="en-IN" dirty="0" err="1"/>
              <a:t>node_modules</a:t>
            </a:r>
            <a:r>
              <a:rPr lang="en-IN" dirty="0"/>
              <a:t>\.bin\cypress open</a:t>
            </a:r>
          </a:p>
          <a:p>
            <a:pPr lvl="1" eaLnBrk="1" hangingPunct="1">
              <a:buFont typeface="Wingdings" pitchFamily="2" charset="2"/>
              <a:buChar char="§"/>
              <a:defRPr/>
            </a:pPr>
            <a:r>
              <a:rPr lang="en-IN" dirty="0" err="1"/>
              <a:t>npx</a:t>
            </a:r>
            <a:r>
              <a:rPr lang="en-IN" dirty="0"/>
              <a:t> cypress open</a:t>
            </a:r>
          </a:p>
          <a:p>
            <a:pPr eaLnBrk="1" hangingPunct="1">
              <a:buFont typeface="Wingdings" pitchFamily="2" charset="2"/>
              <a:buChar char="§"/>
              <a:defRPr/>
            </a:pPr>
            <a:r>
              <a:rPr lang="en-IN" dirty="0"/>
              <a:t>Create html file and install the serve as follows:</a:t>
            </a:r>
            <a:br>
              <a:rPr lang="en-IN" dirty="0"/>
            </a:br>
            <a:r>
              <a:rPr lang="en-IN" dirty="0" err="1"/>
              <a:t>npm</a:t>
            </a:r>
            <a:r>
              <a:rPr lang="en-IN" dirty="0"/>
              <a:t> </a:t>
            </a:r>
            <a:r>
              <a:rPr lang="en-IN" dirty="0" err="1"/>
              <a:t>i</a:t>
            </a:r>
            <a:r>
              <a:rPr lang="en-IN" dirty="0"/>
              <a:t> –g serve</a:t>
            </a:r>
          </a:p>
          <a:p>
            <a:pPr eaLnBrk="1" hangingPunct="1">
              <a:buFont typeface="Wingdings" pitchFamily="2" charset="2"/>
              <a:buChar char="§"/>
              <a:defRPr/>
            </a:pPr>
            <a:r>
              <a:rPr lang="en-IN" dirty="0"/>
              <a:t>Then start the server at a port no which will serve the html file</a:t>
            </a:r>
            <a:br>
              <a:rPr lang="en-IN" dirty="0"/>
            </a:br>
            <a:r>
              <a:rPr lang="en-IN" dirty="0"/>
              <a:t>serve –p 3000</a:t>
            </a:r>
            <a:br>
              <a:rPr lang="en-IN" dirty="0"/>
            </a:br>
            <a:endParaRPr lang="en-US" dirty="0"/>
          </a:p>
        </p:txBody>
      </p:sp>
    </p:spTree>
    <p:extLst>
      <p:ext uri="{BB962C8B-B14F-4D97-AF65-F5344CB8AC3E}">
        <p14:creationId xmlns:p14="http://schemas.microsoft.com/office/powerpoint/2010/main" val="3692233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Cypress Features</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There is multiple uniqueness, which makes Cypress one of the quickly adaptable choices for Web automation. Few of them are:</a:t>
            </a:r>
          </a:p>
          <a:p>
            <a:r>
              <a:rPr lang="en-US" sz="2200" dirty="0">
                <a:latin typeface="Times New Roman" panose="02020603050405020304" pitchFamily="18" charset="0"/>
                <a:cs typeface="Times New Roman" panose="02020603050405020304" pitchFamily="18" charset="0"/>
              </a:rPr>
              <a:t>It delivers fast, consistent, and reliable test execution compared to other automation tools because of its architectural design.</a:t>
            </a:r>
          </a:p>
          <a:p>
            <a:r>
              <a:rPr lang="en-US" sz="2200" dirty="0">
                <a:latin typeface="Times New Roman" panose="02020603050405020304" pitchFamily="18" charset="0"/>
                <a:cs typeface="Times New Roman" panose="02020603050405020304" pitchFamily="18" charset="0"/>
              </a:rPr>
              <a:t>Flake Resistant - Cypress automatically waits for commands and assertions before moving on. No more async issues.</a:t>
            </a:r>
          </a:p>
          <a:p>
            <a:r>
              <a:rPr lang="en-US" sz="2200" dirty="0">
                <a:latin typeface="Times New Roman" panose="02020603050405020304" pitchFamily="18" charset="0"/>
                <a:cs typeface="Times New Roman" panose="02020603050405020304" pitchFamily="18" charset="0"/>
              </a:rPr>
              <a:t>Ability to test edge test cases by mocking the server response. (Network Requests)</a:t>
            </a:r>
          </a:p>
          <a:p>
            <a:r>
              <a:rPr lang="en-US" sz="2200" dirty="0">
                <a:latin typeface="Times New Roman" panose="02020603050405020304" pitchFamily="18" charset="0"/>
                <a:cs typeface="Times New Roman" panose="02020603050405020304" pitchFamily="18" charset="0"/>
              </a:rPr>
              <a:t>Debuggability - It takes snapshots as your tests run. We can hover over each command in the Command Log to accurately see what happened at each step.</a:t>
            </a:r>
          </a:p>
          <a:p>
            <a:r>
              <a:rPr lang="en-US" sz="2200" dirty="0">
                <a:latin typeface="Times New Roman" panose="02020603050405020304" pitchFamily="18" charset="0"/>
                <a:cs typeface="Times New Roman" panose="02020603050405020304" pitchFamily="18" charset="0"/>
              </a:rPr>
              <a:t>View videos of the execution of your entire tests when running from the Cypress Dashboard.</a:t>
            </a:r>
          </a:p>
        </p:txBody>
      </p:sp>
    </p:spTree>
    <p:extLst>
      <p:ext uri="{BB962C8B-B14F-4D97-AF65-F5344CB8AC3E}">
        <p14:creationId xmlns:p14="http://schemas.microsoft.com/office/powerpoint/2010/main" val="173227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and After</a:t>
            </a:r>
          </a:p>
        </p:txBody>
      </p:sp>
      <p:pic>
        <p:nvPicPr>
          <p:cNvPr id="1026" name="Picture 2" descr="Difference between cypress and Non Cypress based test frameworks">
            <a:extLst>
              <a:ext uri="{FF2B5EF4-FFF2-40B4-BE49-F238E27FC236}">
                <a16:creationId xmlns:a16="http://schemas.microsoft.com/office/drawing/2014/main" id="{56427B18-DDAC-F7C5-ED04-B148318FD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39863"/>
            <a:ext cx="9144000" cy="397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616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Cypress Architecture</a:t>
            </a:r>
          </a:p>
        </p:txBody>
      </p:sp>
      <p:sp>
        <p:nvSpPr>
          <p:cNvPr id="10" name="Text Box 52">
            <a:extLst>
              <a:ext uri="{FF2B5EF4-FFF2-40B4-BE49-F238E27FC236}">
                <a16:creationId xmlns:a16="http://schemas.microsoft.com/office/drawing/2014/main" id="{8CC61405-B00B-DC14-CA51-D82E5543B571}"/>
              </a:ext>
            </a:extLst>
          </p:cNvPr>
          <p:cNvSpPr txBox="1">
            <a:spLocks noChangeArrowheads="1"/>
          </p:cNvSpPr>
          <p:nvPr/>
        </p:nvSpPr>
        <p:spPr bwMode="auto">
          <a:xfrm>
            <a:off x="304800" y="1143000"/>
            <a:ext cx="8458200" cy="5078313"/>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 typeface="Wingdings" pitchFamily="2" charset="2"/>
              <a:buChar char="§"/>
              <a:defRPr/>
            </a:pPr>
            <a:r>
              <a:rPr lang="en-US" dirty="0"/>
              <a:t>Cypress engine directly operates inside the browser. In other words, it is the browser that is executing your test code.</a:t>
            </a:r>
          </a:p>
          <a:p>
            <a:pPr eaLnBrk="1" hangingPunct="1">
              <a:buFont typeface="Wingdings" pitchFamily="2" charset="2"/>
              <a:buChar char="§"/>
              <a:defRPr/>
            </a:pPr>
            <a:r>
              <a:rPr lang="en-US" dirty="0"/>
              <a:t>It enables Cypress to listen and modify the browser behavior at run time by manipulating DOM and altering Network requests and responses on the fly.</a:t>
            </a:r>
          </a:p>
          <a:p>
            <a:pPr eaLnBrk="1" hangingPunct="1">
              <a:buFont typeface="Wingdings" pitchFamily="2" charset="2"/>
              <a:buChar char="§"/>
              <a:defRPr/>
            </a:pPr>
            <a:endParaRPr lang="en-US" dirty="0"/>
          </a:p>
          <a:p>
            <a:pPr eaLnBrk="1" hangingPunct="1">
              <a:buFont typeface="Wingdings" pitchFamily="2" charset="2"/>
              <a:buChar char="§"/>
              <a:defRPr/>
            </a:pPr>
            <a:endParaRPr lang="en-US" dirty="0"/>
          </a:p>
          <a:p>
            <a:pPr eaLnBrk="1" hangingPunct="1">
              <a:buFont typeface="Wingdings" pitchFamily="2" charset="2"/>
              <a:buChar char="§"/>
              <a:defRPr/>
            </a:pPr>
            <a:endParaRPr lang="en-US" dirty="0"/>
          </a:p>
          <a:p>
            <a:pPr eaLnBrk="1" hangingPunct="1">
              <a:buFont typeface="Wingdings" pitchFamily="2" charset="2"/>
              <a:buChar char="§"/>
              <a:defRPr/>
            </a:pPr>
            <a:endParaRPr lang="en-US" dirty="0"/>
          </a:p>
          <a:p>
            <a:pPr eaLnBrk="1" hangingPunct="1">
              <a:buFont typeface="Wingdings" pitchFamily="2" charset="2"/>
              <a:buChar char="§"/>
              <a:defRPr/>
            </a:pPr>
            <a:endParaRPr lang="en-US" dirty="0"/>
          </a:p>
          <a:p>
            <a:pPr eaLnBrk="1" hangingPunct="1">
              <a:buFont typeface="Wingdings" pitchFamily="2" charset="2"/>
              <a:buChar char="§"/>
              <a:defRPr/>
            </a:pPr>
            <a:endParaRPr lang="en-US" dirty="0"/>
          </a:p>
          <a:p>
            <a:pPr eaLnBrk="1" hangingPunct="1">
              <a:buFont typeface="Wingdings" pitchFamily="2" charset="2"/>
              <a:buChar char="§"/>
              <a:defRPr/>
            </a:pPr>
            <a:endParaRPr lang="en-US" dirty="0"/>
          </a:p>
          <a:p>
            <a:pPr eaLnBrk="1" hangingPunct="1">
              <a:buFont typeface="Wingdings" pitchFamily="2" charset="2"/>
              <a:buChar char="§"/>
              <a:defRPr/>
            </a:pPr>
            <a:endParaRPr lang="en-US" dirty="0"/>
          </a:p>
          <a:p>
            <a:pPr eaLnBrk="1" hangingPunct="1">
              <a:buFont typeface="Wingdings" pitchFamily="2" charset="2"/>
              <a:buChar char="§"/>
              <a:defRPr/>
            </a:pPr>
            <a:endParaRPr lang="en-US" dirty="0"/>
          </a:p>
          <a:p>
            <a:pPr eaLnBrk="1" hangingPunct="1">
              <a:buFont typeface="Wingdings" pitchFamily="2" charset="2"/>
              <a:buChar char="§"/>
              <a:defRPr/>
            </a:pPr>
            <a:r>
              <a:rPr lang="en-US" dirty="0"/>
              <a:t>Cypress Browser Support: Canary, Chrome, Electron(Default), Chromium, Mozilla Firefox browsers (beta support) and Microsoft Edge (Chromium-based) browsers</a:t>
            </a:r>
          </a:p>
          <a:p>
            <a:pPr eaLnBrk="1" hangingPunct="1">
              <a:buFont typeface="Wingdings" pitchFamily="2" charset="2"/>
              <a:buChar char="§"/>
              <a:defRPr/>
            </a:pPr>
            <a:r>
              <a:rPr lang="en-US" dirty="0"/>
              <a:t>With Cypress, you can do Unit, Functional, Integration, End to End Testing. It fits every need of a Test Pyramid.</a:t>
            </a:r>
          </a:p>
        </p:txBody>
      </p:sp>
      <p:pic>
        <p:nvPicPr>
          <p:cNvPr id="2052" name="Picture 4" descr="Cypress Architecture">
            <a:extLst>
              <a:ext uri="{FF2B5EF4-FFF2-40B4-BE49-F238E27FC236}">
                <a16:creationId xmlns:a16="http://schemas.microsoft.com/office/drawing/2014/main" id="{6392AE61-7A2E-268D-D959-64BC694D9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2074664"/>
            <a:ext cx="6858000" cy="2708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090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Cypress Components</a:t>
            </a:r>
          </a:p>
        </p:txBody>
      </p:sp>
      <p:sp>
        <p:nvSpPr>
          <p:cNvPr id="10" name="Text Box 52">
            <a:extLst>
              <a:ext uri="{FF2B5EF4-FFF2-40B4-BE49-F238E27FC236}">
                <a16:creationId xmlns:a16="http://schemas.microsoft.com/office/drawing/2014/main" id="{8CC61405-B00B-DC14-CA51-D82E5543B571}"/>
              </a:ext>
            </a:extLst>
          </p:cNvPr>
          <p:cNvSpPr txBox="1">
            <a:spLocks noChangeArrowheads="1"/>
          </p:cNvSpPr>
          <p:nvPr/>
        </p:nvSpPr>
        <p:spPr bwMode="auto">
          <a:xfrm>
            <a:off x="304800" y="1143000"/>
            <a:ext cx="8458200" cy="1754326"/>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 typeface="Wingdings" pitchFamily="2" charset="2"/>
              <a:buChar char="§"/>
              <a:defRPr/>
            </a:pPr>
            <a:r>
              <a:rPr lang="en-US" dirty="0"/>
              <a:t>It has two main components that come by default in its installation - </a:t>
            </a:r>
          </a:p>
          <a:p>
            <a:pPr lvl="1" eaLnBrk="1" hangingPunct="1">
              <a:buFont typeface="Wingdings" pitchFamily="2" charset="2"/>
              <a:buChar char="§"/>
              <a:defRPr/>
            </a:pPr>
            <a:r>
              <a:rPr lang="en-US" dirty="0"/>
              <a:t>Cypress Test Runner </a:t>
            </a:r>
          </a:p>
          <a:p>
            <a:pPr lvl="1" eaLnBrk="1" hangingPunct="1">
              <a:buFont typeface="Wingdings" pitchFamily="2" charset="2"/>
              <a:buChar char="§"/>
              <a:defRPr/>
            </a:pPr>
            <a:r>
              <a:rPr lang="en-US" dirty="0"/>
              <a:t> Cypress Dashboard. </a:t>
            </a:r>
          </a:p>
          <a:p>
            <a:pPr lvl="1" eaLnBrk="1" hangingPunct="1">
              <a:buFont typeface="Wingdings" pitchFamily="2" charset="2"/>
              <a:buChar char="§"/>
              <a:defRPr/>
            </a:pPr>
            <a:endParaRPr lang="en-US" dirty="0"/>
          </a:p>
          <a:p>
            <a:pPr eaLnBrk="1" hangingPunct="1">
              <a:buFont typeface="Wingdings" pitchFamily="2" charset="2"/>
              <a:buChar char="§"/>
              <a:defRPr/>
            </a:pPr>
            <a:r>
              <a:rPr lang="en-US" dirty="0"/>
              <a:t>One of them is used as a runner to run our Cypress test cases on the local machine, and the other tracks our runs and status from our Automation Suite.</a:t>
            </a:r>
          </a:p>
        </p:txBody>
      </p:sp>
    </p:spTree>
    <p:extLst>
      <p:ext uri="{BB962C8B-B14F-4D97-AF65-F5344CB8AC3E}">
        <p14:creationId xmlns:p14="http://schemas.microsoft.com/office/powerpoint/2010/main" val="367747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Test Runner</a:t>
            </a:r>
          </a:p>
        </p:txBody>
      </p:sp>
      <p:sp>
        <p:nvSpPr>
          <p:cNvPr id="10" name="Text Box 52">
            <a:extLst>
              <a:ext uri="{FF2B5EF4-FFF2-40B4-BE49-F238E27FC236}">
                <a16:creationId xmlns:a16="http://schemas.microsoft.com/office/drawing/2014/main" id="{8CC61405-B00B-DC14-CA51-D82E5543B571}"/>
              </a:ext>
            </a:extLst>
          </p:cNvPr>
          <p:cNvSpPr txBox="1">
            <a:spLocks noChangeArrowheads="1"/>
          </p:cNvSpPr>
          <p:nvPr/>
        </p:nvSpPr>
        <p:spPr bwMode="auto">
          <a:xfrm>
            <a:off x="304800" y="1143000"/>
            <a:ext cx="8458200" cy="646331"/>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 typeface="Wingdings" pitchFamily="2" charset="2"/>
              <a:buChar char="§"/>
              <a:defRPr/>
            </a:pPr>
            <a:r>
              <a:rPr lang="en-US" dirty="0"/>
              <a:t>It runs tests in a unique interactive runner that allows you to see commands as they execute while also viewing the application under test.</a:t>
            </a:r>
          </a:p>
        </p:txBody>
      </p:sp>
      <p:pic>
        <p:nvPicPr>
          <p:cNvPr id="4098" name="Picture 2" descr="Components of Test Runner">
            <a:extLst>
              <a:ext uri="{FF2B5EF4-FFF2-40B4-BE49-F238E27FC236}">
                <a16:creationId xmlns:a16="http://schemas.microsoft.com/office/drawing/2014/main" id="{3B85875D-1793-C8F7-F457-8356FE3319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905000"/>
            <a:ext cx="7391400" cy="4418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07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Props1.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3.xml><?xml version="1.0" encoding="utf-8"?>
<ds:datastoreItem xmlns:ds="http://schemas.openxmlformats.org/officeDocument/2006/customXml" ds:itemID="{B0006A50-4E7D-423B-9555-E21005059E29}">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5b0b727f-9d55-4674-90df-9368557459d7"/>
    <ds:schemaRef ds:uri="http://schemas.microsoft.com/office/infopath/2007/PartnerControls"/>
    <ds:schemaRef ds:uri="http://purl.org/dc/dcmitype/"/>
    <ds:schemaRef ds:uri="3f0a5add-00cc-4c5e-8a54-6b524d8608b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CT_Core_Java_OOP</Template>
  <TotalTime>13410</TotalTime>
  <Words>3153</Words>
  <Application>Microsoft Macintosh PowerPoint</Application>
  <PresentationFormat>On-screen Show (4:3)</PresentationFormat>
  <Paragraphs>268</Paragraphs>
  <Slides>31</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Courier New</vt:lpstr>
      <vt:lpstr>Menlo</vt:lpstr>
      <vt:lpstr>Times New Roman</vt:lpstr>
      <vt:lpstr>Wingdings</vt:lpstr>
      <vt:lpstr>CT_Core_Java_OOP</vt:lpstr>
      <vt:lpstr>JEST - Cypress</vt:lpstr>
      <vt:lpstr>Agenda</vt:lpstr>
      <vt:lpstr>PowerPoint Presentation</vt:lpstr>
      <vt:lpstr>PowerPoint Presentation</vt:lpstr>
      <vt:lpstr>Cypress Features</vt:lpstr>
      <vt:lpstr>Before and After</vt:lpstr>
      <vt:lpstr>PowerPoint Presentation</vt:lpstr>
      <vt:lpstr>PowerPoint Presentation</vt:lpstr>
      <vt:lpstr>PowerPoint Presentation</vt:lpstr>
      <vt:lpstr>PowerPoint Presentation</vt:lpstr>
      <vt:lpstr>PowerPoint Presentation</vt:lpstr>
      <vt:lpstr>PowerPoint Presentation</vt:lpstr>
      <vt:lpstr>Cypress Constructs</vt:lpstr>
      <vt:lpstr>Cypress test Case</vt:lpstr>
      <vt:lpstr>Steps Implement</vt:lpstr>
      <vt:lpstr>Locators</vt:lpstr>
      <vt:lpstr>Get() command</vt:lpstr>
      <vt:lpstr>Examples</vt:lpstr>
      <vt:lpstr>Access Multiple Values</vt:lpstr>
      <vt:lpstr>Chain commands</vt:lpstr>
      <vt:lpstr>Within() block</vt:lpstr>
      <vt:lpstr>Within() block Example</vt:lpstr>
      <vt:lpstr>find()</vt:lpstr>
      <vt:lpstr>find() Example</vt:lpstr>
      <vt:lpstr>Cypress Assertions – 1/3</vt:lpstr>
      <vt:lpstr>Cypress Assertions – 2/3</vt:lpstr>
      <vt:lpstr>Cypress Assertions – 3/3</vt:lpstr>
      <vt:lpstr>UI Interactions</vt:lpstr>
      <vt:lpstr>References</vt:lpstr>
      <vt:lpstr>Any Question ?</vt:lpstr>
      <vt:lpstr> 7738460004  shalini06mittal@gmail.com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709</cp:revision>
  <dcterms:created xsi:type="dcterms:W3CDTF">2014-09-30T12:24:12Z</dcterms:created>
  <dcterms:modified xsi:type="dcterms:W3CDTF">2022-06-23T10:38:11Z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