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71" r:id="rId5"/>
    <p:sldId id="347" r:id="rId6"/>
    <p:sldId id="281" r:id="rId7"/>
    <p:sldId id="335" r:id="rId8"/>
    <p:sldId id="348" r:id="rId9"/>
    <p:sldId id="338" r:id="rId10"/>
    <p:sldId id="339" r:id="rId11"/>
    <p:sldId id="329" r:id="rId12"/>
    <p:sldId id="331" r:id="rId13"/>
    <p:sldId id="349" r:id="rId14"/>
    <p:sldId id="350" r:id="rId15"/>
    <p:sldId id="336" r:id="rId16"/>
    <p:sldId id="351" r:id="rId17"/>
    <p:sldId id="327" r:id="rId18"/>
    <p:sldId id="340" r:id="rId19"/>
    <p:sldId id="352" r:id="rId20"/>
    <p:sldId id="353" r:id="rId21"/>
    <p:sldId id="354" r:id="rId22"/>
    <p:sldId id="343" r:id="rId23"/>
    <p:sldId id="322" r:id="rId24"/>
    <p:sldId id="323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EF6C40-3694-4E06-AC54-71C1E6A1A3C0}">
          <p14:sldIdLst>
            <p14:sldId id="271"/>
            <p14:sldId id="347"/>
            <p14:sldId id="281"/>
            <p14:sldId id="335"/>
            <p14:sldId id="348"/>
            <p14:sldId id="338"/>
            <p14:sldId id="339"/>
            <p14:sldId id="329"/>
            <p14:sldId id="331"/>
            <p14:sldId id="349"/>
            <p14:sldId id="350"/>
            <p14:sldId id="336"/>
            <p14:sldId id="351"/>
            <p14:sldId id="327"/>
            <p14:sldId id="340"/>
            <p14:sldId id="352"/>
            <p14:sldId id="353"/>
            <p14:sldId id="354"/>
            <p14:sldId id="343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04040"/>
    <a:srgbClr val="C4C4D2"/>
    <a:srgbClr val="D2D2DC"/>
    <a:srgbClr val="1A2F4E"/>
    <a:srgbClr val="38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3" autoAdjust="0"/>
    <p:restoredTop sz="94455"/>
  </p:normalViewPr>
  <p:slideViewPr>
    <p:cSldViewPr>
      <p:cViewPr varScale="1">
        <p:scale>
          <a:sx n="88" d="100"/>
          <a:sy n="88" d="100"/>
        </p:scale>
        <p:origin x="1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B3874-4EDE-4EDC-B525-8967D0BF9027}" type="datetimeFigureOut">
              <a:rPr lang="en-IN" smtClean="0"/>
              <a:t>11/12/23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A3AFB-2D54-4257-8C08-258FF686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28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77E9D-1F26-455B-9FC4-1E2D7C5371B8}" type="datetimeFigureOut">
              <a:rPr lang="en-US" smtClean="0"/>
              <a:t>12/11/23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E4C0-1175-4F38-90ED-AE7A398176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SO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ipython.org/ipython-doc/3/notebook/nbformat.html#metadata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SO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ipython.org/ipython-doc/3/notebook/nbformat.html#metadata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SO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ipython.org/ipython-doc/3/notebook/nbformat.html#metadata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yastropheus/tricky-python-i-memory-management-for-mutable-immutable-objects-21507d1e5b95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5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8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60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jaydevs.com</a:t>
            </a:r>
            <a:r>
              <a:rPr lang="en-US" dirty="0"/>
              <a:t>/top-companies-that-use-python/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5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www.dataquest.io</a:t>
            </a:r>
            <a:r>
              <a:rPr lang="en-US" dirty="0"/>
              <a:t>/blog/</a:t>
            </a:r>
            <a:r>
              <a:rPr lang="en-US" dirty="0" err="1"/>
              <a:t>jupyter</a:t>
            </a:r>
            <a:r>
              <a:rPr lang="en-US" dirty="0"/>
              <a:t>-notebook-tutorial/</a:t>
            </a:r>
          </a:p>
          <a:p>
            <a:endParaRPr lang="en-US" dirty="0"/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The longer answer: Each </a:t>
            </a:r>
            <a:r>
              <a:rPr lang="en-IN" dirty="0"/>
              <a:t>.</a:t>
            </a:r>
            <a:r>
              <a:rPr lang="en-IN" dirty="0" err="1"/>
              <a:t>ipynb</a:t>
            </a:r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 file is a text file that describes the contents of your notebook in a format called </a:t>
            </a:r>
            <a:r>
              <a:rPr lang="en-IN" b="0" i="0" u="none" strike="noStrike" dirty="0">
                <a:effectLst/>
                <a:latin typeface="SSP Local"/>
                <a:hlinkClick r:id="rId3"/>
              </a:rPr>
              <a:t>JSON</a:t>
            </a:r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. Each cell and its contents, including image attachments that have been converted into strings of text, is listed therein along with some </a:t>
            </a:r>
            <a:r>
              <a:rPr lang="en-IN" b="0" i="0" u="none" strike="noStrike" dirty="0">
                <a:effectLst/>
                <a:latin typeface="SSP Local"/>
                <a:hlinkClick r:id="rId4"/>
              </a:rPr>
              <a:t>metadata</a:t>
            </a:r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5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www.dataquest.io</a:t>
            </a:r>
            <a:r>
              <a:rPr lang="en-US" dirty="0"/>
              <a:t>/blog/</a:t>
            </a:r>
            <a:r>
              <a:rPr lang="en-US" dirty="0" err="1"/>
              <a:t>jupyter</a:t>
            </a:r>
            <a:r>
              <a:rPr lang="en-US" dirty="0"/>
              <a:t>-notebook-tutorial/</a:t>
            </a:r>
          </a:p>
          <a:p>
            <a:endParaRPr lang="en-US" dirty="0"/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The longer answer: Each </a:t>
            </a:r>
            <a:r>
              <a:rPr lang="en-IN" dirty="0"/>
              <a:t>.</a:t>
            </a:r>
            <a:r>
              <a:rPr lang="en-IN" dirty="0" err="1"/>
              <a:t>ipynb</a:t>
            </a:r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 file is a text file that describes the contents of your notebook in a format called </a:t>
            </a:r>
            <a:r>
              <a:rPr lang="en-IN" b="0" i="0" u="none" strike="noStrike" dirty="0">
                <a:effectLst/>
                <a:latin typeface="SSP Local"/>
                <a:hlinkClick r:id="rId3"/>
              </a:rPr>
              <a:t>JSON</a:t>
            </a:r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. Each cell and its contents, including image attachments that have been converted into strings of text, is listed therein along with some </a:t>
            </a:r>
            <a:r>
              <a:rPr lang="en-IN" b="0" i="0" u="none" strike="noStrike" dirty="0">
                <a:effectLst/>
                <a:latin typeface="SSP Local"/>
                <a:hlinkClick r:id="rId4"/>
              </a:rPr>
              <a:t>metadata</a:t>
            </a:r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1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www.dataquest.io</a:t>
            </a:r>
            <a:r>
              <a:rPr lang="en-US" dirty="0"/>
              <a:t>/blog/</a:t>
            </a:r>
            <a:r>
              <a:rPr lang="en-US" dirty="0" err="1"/>
              <a:t>jupyter</a:t>
            </a:r>
            <a:r>
              <a:rPr lang="en-US" dirty="0"/>
              <a:t>-notebook-tutorial/</a:t>
            </a:r>
          </a:p>
          <a:p>
            <a:endParaRPr lang="en-US" dirty="0"/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The longer answer: Each </a:t>
            </a:r>
            <a:r>
              <a:rPr lang="en-IN" dirty="0"/>
              <a:t>.</a:t>
            </a:r>
            <a:r>
              <a:rPr lang="en-IN" dirty="0" err="1"/>
              <a:t>ipynb</a:t>
            </a:r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 file is a text file that describes the contents of your notebook in a format called </a:t>
            </a:r>
            <a:r>
              <a:rPr lang="en-IN" b="0" i="0" u="none" strike="noStrike" dirty="0">
                <a:effectLst/>
                <a:latin typeface="SSP Local"/>
                <a:hlinkClick r:id="rId3"/>
              </a:rPr>
              <a:t>JSON</a:t>
            </a:r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. Each cell and its contents, including image attachments that have been converted into strings of text, is listed therein along with some </a:t>
            </a:r>
            <a:r>
              <a:rPr lang="en-IN" b="0" i="0" u="none" strike="noStrike" dirty="0">
                <a:effectLst/>
                <a:latin typeface="SSP Local"/>
                <a:hlinkClick r:id="rId4"/>
              </a:rPr>
              <a:t>metadata</a:t>
            </a:r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66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https://medium.com/@tyastropheus/tricky-python-i-memory-management-for-mutable-immutable-objects-21507d1e5b95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9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232" y="1676400"/>
            <a:ext cx="7772400" cy="1470025"/>
          </a:xfrm>
        </p:spPr>
        <p:txBody>
          <a:bodyPr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231" y="3552770"/>
            <a:ext cx="8001001" cy="1358286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Master subtitle, month &amp; year style</a:t>
            </a:r>
          </a:p>
        </p:txBody>
      </p:sp>
    </p:spTree>
    <p:extLst>
      <p:ext uri="{BB962C8B-B14F-4D97-AF65-F5344CB8AC3E}">
        <p14:creationId xmlns:p14="http://schemas.microsoft.com/office/powerpoint/2010/main" val="341925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0" y="152400"/>
            <a:ext cx="8562480" cy="576000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458200" y="65532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1800" kern="12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55907C-1FC8-4769-9F75-D6A065F12B7F}" type="slidenum">
              <a:rPr lang="en-IN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IN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59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720" y="106362"/>
            <a:ext cx="841008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3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9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data-visualization-articl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free/anaconda/install/windows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naconda.com/free/navigator/getting-started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downloads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naconda.com/free/anaconda/getting-started/hello-world/#run-python-in-a-jupyter-noteboo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downloads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naconda.com/free/anaconda/getting-started/hello-world/#run-python-in-a-jupyter-notebook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about/succe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ython\ppt\python-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514600"/>
            <a:ext cx="39719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83616" y="4778514"/>
            <a:ext cx="3026984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spcBef>
                <a:spcPct val="0"/>
              </a:spcBef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Shalini Mittal</a:t>
            </a:r>
          </a:p>
        </p:txBody>
      </p:sp>
    </p:spTree>
    <p:extLst>
      <p:ext uri="{BB962C8B-B14F-4D97-AF65-F5344CB8AC3E}">
        <p14:creationId xmlns:p14="http://schemas.microsoft.com/office/powerpoint/2010/main" val="350067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  <a:endParaRPr lang="en-IN" dirty="0"/>
          </a:p>
        </p:txBody>
      </p:sp>
      <p:pic>
        <p:nvPicPr>
          <p:cNvPr id="3075" name="Picture 3" descr="C:\Users\shalinim\AppData\Local\Microsoft\Windows\Temporary Internet Files\Content.IE5\BXDO43AG\install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71" y="177778"/>
            <a:ext cx="1463783" cy="146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219200"/>
            <a:ext cx="8534400" cy="4648200"/>
          </a:xfrm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IN" sz="1800" dirty="0">
                <a:solidFill>
                  <a:srgbClr val="5156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sz="1800" b="0" i="0" dirty="0">
                <a:solidFill>
                  <a:srgbClr val="51565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istribution of Python designed specifically for machine learning and data science. </a:t>
            </a:r>
          </a:p>
          <a:p>
            <a:pPr algn="just">
              <a:spcBef>
                <a:spcPct val="50000"/>
              </a:spcBef>
            </a:pPr>
            <a:r>
              <a:rPr lang="en-IN" sz="1800" b="0" i="0" dirty="0">
                <a:solidFill>
                  <a:srgbClr val="51565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a number of pre-installed packages that come with it, such as SciPy, </a:t>
            </a:r>
            <a:r>
              <a:rPr lang="en-IN" sz="1800" b="0" i="0" dirty="0" err="1">
                <a:solidFill>
                  <a:srgbClr val="51565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Malplotlib</a:t>
            </a:r>
            <a:r>
              <a:rPr lang="en-IN" sz="1800" b="0" i="0" dirty="0">
                <a:solidFill>
                  <a:srgbClr val="51565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Pandas, and NumPy. These packages are used in scientific computing. </a:t>
            </a:r>
          </a:p>
          <a:p>
            <a:pPr algn="just">
              <a:spcBef>
                <a:spcPct val="50000"/>
              </a:spcBef>
            </a:pPr>
            <a:r>
              <a:rPr lang="en-IN" sz="1800" b="0" i="0" dirty="0">
                <a:solidFill>
                  <a:srgbClr val="51565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Designed to work with </a:t>
            </a:r>
            <a:r>
              <a:rPr lang="en-IN" sz="1800" b="0" i="0" dirty="0" err="1">
                <a:solidFill>
                  <a:srgbClr val="51565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sz="1800" b="0" i="0" dirty="0">
                <a:solidFill>
                  <a:srgbClr val="51565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Notebooks, which is an open-course web application that enables one to share and create documents that consist of equations, narrative text, </a:t>
            </a:r>
            <a:r>
              <a:rPr lang="en-IN" sz="1800" b="0" i="0" u="none" strike="noStrike" dirty="0">
                <a:solidFill>
                  <a:srgbClr val="1179E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 tooltip="visualization"/>
              </a:rPr>
              <a:t>visualization</a:t>
            </a:r>
            <a:r>
              <a:rPr lang="en-IN" sz="1800" b="0" i="0" dirty="0">
                <a:solidFill>
                  <a:srgbClr val="51565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live code. </a:t>
            </a:r>
          </a:p>
          <a:p>
            <a:pPr algn="just"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 Anaconda you get Python, R, 250+ pre-installed packages, data science tools, and the graphical user interface Anaconda Navigator.</a:t>
            </a:r>
          </a:p>
        </p:txBody>
      </p:sp>
    </p:spTree>
    <p:extLst>
      <p:ext uri="{BB962C8B-B14F-4D97-AF65-F5344CB8AC3E}">
        <p14:creationId xmlns:p14="http://schemas.microsoft.com/office/powerpoint/2010/main" val="416935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Installation</a:t>
            </a:r>
            <a:endParaRPr lang="en-IN" dirty="0"/>
          </a:p>
        </p:txBody>
      </p:sp>
      <p:pic>
        <p:nvPicPr>
          <p:cNvPr id="3075" name="Picture 3" descr="C:\Users\shalinim\AppData\Local\Microsoft\Windows\Temporary Internet Files\Content.IE5\BXDO43AG\install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71" y="177778"/>
            <a:ext cx="1463783" cy="146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219200"/>
            <a:ext cx="8534400" cy="4648200"/>
          </a:xfrm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1800" dirty="0"/>
              <a:t>Anaconda® Distribution is a free Python/R data science distribution that contains:</a:t>
            </a:r>
          </a:p>
          <a:p>
            <a:pPr algn="just">
              <a:spcBef>
                <a:spcPct val="50000"/>
              </a:spcBef>
            </a:pPr>
            <a:r>
              <a:rPr lang="en-US" sz="1800" b="1" dirty="0" err="1"/>
              <a:t>conda</a:t>
            </a:r>
            <a:r>
              <a:rPr lang="en-US" sz="1800" dirty="0"/>
              <a:t> - a package and environment manager for your command line interface</a:t>
            </a:r>
          </a:p>
          <a:p>
            <a:pPr algn="just">
              <a:spcBef>
                <a:spcPct val="50000"/>
              </a:spcBef>
            </a:pPr>
            <a:r>
              <a:rPr lang="en-US" sz="1800" b="1" dirty="0"/>
              <a:t>Anaconda Navigator</a:t>
            </a:r>
            <a:r>
              <a:rPr lang="en-US" sz="1800" dirty="0"/>
              <a:t> - a desktop application built on </a:t>
            </a:r>
            <a:r>
              <a:rPr lang="en-US" sz="1800" dirty="0" err="1"/>
              <a:t>conda</a:t>
            </a:r>
            <a:r>
              <a:rPr lang="en-US" sz="1800" dirty="0"/>
              <a:t>, with options to launch other development applications from your managed environments</a:t>
            </a:r>
          </a:p>
          <a:p>
            <a:pPr algn="just">
              <a:spcBef>
                <a:spcPct val="50000"/>
              </a:spcBef>
            </a:pPr>
            <a:r>
              <a:rPr lang="en-US" sz="1800" dirty="0"/>
              <a:t>250 automatically-installed packages that work well together out of the box</a:t>
            </a:r>
          </a:p>
          <a:p>
            <a:pPr algn="just">
              <a:spcBef>
                <a:spcPct val="50000"/>
              </a:spcBef>
            </a:pPr>
            <a:r>
              <a:rPr lang="en-US" sz="1800" dirty="0"/>
              <a:t>access to the Anaconda Public Repository, with 8000 open-source data science and machine learning packages</a:t>
            </a:r>
          </a:p>
          <a:p>
            <a:pPr algn="just">
              <a:spcBef>
                <a:spcPct val="50000"/>
              </a:spcBef>
            </a:pPr>
            <a:r>
              <a:rPr lang="en-US" sz="1800" dirty="0"/>
              <a:t>Anaconda install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>
                <a:hlinkClick r:id="rId3"/>
              </a:rPr>
              <a:t>https://docs.anaconda.com/free/anaconda/install/windows/</a:t>
            </a:r>
            <a:r>
              <a:rPr lang="en-US" sz="1800" dirty="0"/>
              <a:t> </a:t>
            </a:r>
          </a:p>
          <a:p>
            <a:pPr>
              <a:spcBef>
                <a:spcPct val="50000"/>
              </a:spcBef>
            </a:pPr>
            <a:r>
              <a:rPr lang="en-US" sz="2200" dirty="0"/>
              <a:t>Get started with anaconda	</a:t>
            </a:r>
          </a:p>
          <a:p>
            <a:pPr lvl="1">
              <a:spcBef>
                <a:spcPct val="50000"/>
              </a:spcBef>
            </a:pPr>
            <a:r>
              <a:rPr lang="en-US" sz="1800" dirty="0">
                <a:hlinkClick r:id="rId4"/>
              </a:rPr>
              <a:t>https://docs.anaconda.com/free/navigator/getting-started/</a:t>
            </a:r>
            <a:r>
              <a:rPr lang="en-US" sz="1800" dirty="0"/>
              <a:t> </a:t>
            </a:r>
          </a:p>
          <a:p>
            <a:pPr lvl="1" algn="just">
              <a:spcBef>
                <a:spcPct val="50000"/>
              </a:spcBef>
            </a:pPr>
            <a:endParaRPr lang="en-US" sz="1800" dirty="0"/>
          </a:p>
          <a:p>
            <a:pPr algn="just">
              <a:spcBef>
                <a:spcPct val="500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738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Hey you need an IDE</a:t>
            </a:r>
            <a:endParaRPr lang="en-IN" dirty="0"/>
          </a:p>
        </p:txBody>
      </p:sp>
      <p:pic>
        <p:nvPicPr>
          <p:cNvPr id="3075" name="Picture 3" descr="C:\Users\shalinim\AppData\Local\Microsoft\Windows\Temporary Internet Files\Content.IE5\BXDO43AG\install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71" y="177778"/>
            <a:ext cx="1463783" cy="146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219200"/>
            <a:ext cx="8534400" cy="1600200"/>
          </a:xfrm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1800" dirty="0"/>
              <a:t>Install </a:t>
            </a:r>
            <a:r>
              <a:rPr lang="en-US" sz="1800" dirty="0" err="1"/>
              <a:t>PyCharm</a:t>
            </a:r>
            <a:r>
              <a:rPr lang="en-US" sz="1800" dirty="0"/>
              <a:t> IDE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>
                <a:hlinkClick r:id="rId3"/>
              </a:rPr>
              <a:t>https://www.jetbrains.com/pycharm/download/#section=windows/</a:t>
            </a:r>
            <a:endParaRPr lang="en-US" sz="1800" dirty="0"/>
          </a:p>
          <a:p>
            <a:pPr algn="just">
              <a:spcBef>
                <a:spcPct val="50000"/>
              </a:spcBef>
            </a:pPr>
            <a:r>
              <a:rPr lang="en-US" sz="1800" dirty="0"/>
              <a:t>Install PyCharm</a:t>
            </a:r>
          </a:p>
          <a:p>
            <a:pPr algn="just">
              <a:spcBef>
                <a:spcPct val="50000"/>
              </a:spcBef>
            </a:pPr>
            <a:r>
              <a:rPr lang="en-US" sz="1800" dirty="0"/>
              <a:t>Install </a:t>
            </a:r>
            <a:r>
              <a:rPr lang="en-US" sz="1800" dirty="0" err="1"/>
              <a:t>VSCode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Use Anaconda navigator</a:t>
            </a:r>
            <a:br>
              <a:rPr lang="en-US" sz="1800" dirty="0"/>
            </a:br>
            <a:r>
              <a:rPr lang="en-US" sz="1800" dirty="0">
                <a:hlinkClick r:id="rId4"/>
              </a:rPr>
              <a:t>https://docs.anaconda.com/free/anaconda/getting-started/hello-world/#run-python-in-a-jupyter-notebook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840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Hey you need an IDE</a:t>
            </a:r>
            <a:endParaRPr lang="en-IN" dirty="0"/>
          </a:p>
        </p:txBody>
      </p:sp>
      <p:pic>
        <p:nvPicPr>
          <p:cNvPr id="3075" name="Picture 3" descr="C:\Users\shalinim\AppData\Local\Microsoft\Windows\Temporary Internet Files\Content.IE5\BXDO43AG\install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71" y="177778"/>
            <a:ext cx="1463783" cy="146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219200"/>
            <a:ext cx="8534400" cy="1600200"/>
          </a:xfrm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1800" dirty="0"/>
              <a:t>Install </a:t>
            </a:r>
            <a:r>
              <a:rPr lang="en-US" sz="1800" dirty="0" err="1"/>
              <a:t>PyCharm</a:t>
            </a:r>
            <a:r>
              <a:rPr lang="en-US" sz="1800" dirty="0"/>
              <a:t> IDE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>
                <a:hlinkClick r:id="rId3"/>
              </a:rPr>
              <a:t>https://www.jetbrains.com/pycharm/download/#section=windows/</a:t>
            </a:r>
            <a:endParaRPr lang="en-US" sz="1800" dirty="0"/>
          </a:p>
          <a:p>
            <a:pPr algn="just">
              <a:spcBef>
                <a:spcPct val="50000"/>
              </a:spcBef>
            </a:pPr>
            <a:r>
              <a:rPr lang="en-US" sz="1800" dirty="0"/>
              <a:t>Install PyCharm</a:t>
            </a:r>
          </a:p>
          <a:p>
            <a:pPr algn="just">
              <a:spcBef>
                <a:spcPct val="50000"/>
              </a:spcBef>
            </a:pPr>
            <a:r>
              <a:rPr lang="en-US" sz="1800" dirty="0"/>
              <a:t>Install </a:t>
            </a:r>
            <a:r>
              <a:rPr lang="en-US" sz="1800" dirty="0" err="1"/>
              <a:t>VSCode</a:t>
            </a: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/>
              <a:t>Use Anaconda navigator</a:t>
            </a:r>
            <a:br>
              <a:rPr lang="en-US" sz="1800" dirty="0"/>
            </a:br>
            <a:r>
              <a:rPr lang="en-US" sz="1800" dirty="0">
                <a:hlinkClick r:id="rId4"/>
              </a:rPr>
              <a:t>https://docs.anaconda.com/free/anaconda/getting-started/hello-world/#run-python-in-a-jupyter-notebook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601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things to know before we begin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34400" cy="609600"/>
          </a:xfrm>
        </p:spPr>
        <p:txBody>
          <a:bodyPr>
            <a:normAutofit/>
          </a:bodyPr>
          <a:lstStyle/>
          <a:p>
            <a:r>
              <a:rPr lang="en-US" sz="1800" dirty="0"/>
              <a:t>Python programming can be done using a shell like Power Shell or command Prompt</a:t>
            </a:r>
          </a:p>
          <a:p>
            <a:endParaRPr lang="en-US" sz="1800" dirty="0"/>
          </a:p>
          <a:p>
            <a:endParaRPr lang="en-IN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89" y="1641567"/>
            <a:ext cx="8468754" cy="186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457200" y="3581400"/>
            <a:ext cx="85344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various IDE’s are also available for Python Programming</a:t>
            </a:r>
          </a:p>
          <a:p>
            <a:pPr lvl="1"/>
            <a:r>
              <a:rPr lang="en-US" sz="1800" dirty="0" err="1"/>
              <a:t>Jupyter</a:t>
            </a:r>
            <a:endParaRPr lang="en-US" sz="1800" dirty="0"/>
          </a:p>
          <a:p>
            <a:pPr lvl="1"/>
            <a:r>
              <a:rPr lang="en-US" sz="1800" dirty="0"/>
              <a:t>Eclipse</a:t>
            </a:r>
          </a:p>
          <a:p>
            <a:pPr lvl="1"/>
            <a:r>
              <a:rPr lang="en-US" sz="1800" dirty="0" err="1"/>
              <a:t>PyCharm</a:t>
            </a:r>
            <a:endParaRPr lang="en-US" sz="1800" dirty="0"/>
          </a:p>
          <a:p>
            <a:pPr lvl="1"/>
            <a:r>
              <a:rPr lang="en-US" sz="1800" dirty="0"/>
              <a:t>Boa </a:t>
            </a:r>
            <a:r>
              <a:rPr lang="en-US" sz="1800" dirty="0" err="1"/>
              <a:t>Constructot</a:t>
            </a:r>
            <a:endParaRPr lang="en-US" sz="1800" dirty="0"/>
          </a:p>
          <a:p>
            <a:pPr lvl="1"/>
            <a:r>
              <a:rPr lang="en-US" sz="1800" dirty="0" err="1"/>
              <a:t>PythonWin</a:t>
            </a:r>
            <a:endParaRPr lang="en-US" sz="1800" dirty="0"/>
          </a:p>
          <a:p>
            <a:pPr lvl="1"/>
            <a:r>
              <a:rPr lang="en-US" sz="1800" dirty="0"/>
              <a:t>IDLE</a:t>
            </a:r>
          </a:p>
          <a:p>
            <a:pPr lvl="1"/>
            <a:r>
              <a:rPr lang="en-US" sz="1800" dirty="0" err="1"/>
              <a:t>etc</a:t>
            </a:r>
            <a:endParaRPr lang="en-US" sz="1800" dirty="0"/>
          </a:p>
          <a:p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8136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Hello World </a:t>
            </a:r>
            <a:endParaRPr lang="en-IN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990600"/>
            <a:ext cx="8534400" cy="4267200"/>
          </a:xfrm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1800" dirty="0"/>
              <a:t>Writing a program in python is as simple as this : 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/>
              <a:t>print (“hello World”) #python 3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/>
              <a:t>Print “hello World” #python2 – () are optional</a:t>
            </a:r>
          </a:p>
          <a:p>
            <a:pPr algn="just">
              <a:spcBef>
                <a:spcPct val="50000"/>
              </a:spcBef>
            </a:pPr>
            <a:r>
              <a:rPr lang="en-US" sz="2200" dirty="0"/>
              <a:t>Either you type this on a shell</a:t>
            </a:r>
          </a:p>
          <a:p>
            <a:pPr algn="just">
              <a:spcBef>
                <a:spcPct val="50000"/>
              </a:spcBef>
            </a:pPr>
            <a:r>
              <a:rPr lang="en-US" sz="2200" dirty="0"/>
              <a:t>Or code in a source file using Notepad or any IDE</a:t>
            </a:r>
          </a:p>
          <a:p>
            <a:pPr algn="just">
              <a:spcBef>
                <a:spcPct val="50000"/>
              </a:spcBef>
            </a:pPr>
            <a:r>
              <a:rPr lang="en-US" sz="2200" dirty="0"/>
              <a:t>Save your file with the extension .</a:t>
            </a:r>
            <a:r>
              <a:rPr lang="en-US" sz="2200" dirty="0" err="1"/>
              <a:t>py</a:t>
            </a:r>
            <a:endParaRPr lang="en-US" sz="2200" dirty="0"/>
          </a:p>
          <a:p>
            <a:pPr lvl="1" algn="just">
              <a:spcBef>
                <a:spcPct val="50000"/>
              </a:spcBef>
            </a:pPr>
            <a:r>
              <a:rPr lang="en-US" sz="1800" dirty="0" err="1"/>
              <a:t>Eg</a:t>
            </a:r>
            <a:r>
              <a:rPr lang="en-US" sz="1800" dirty="0"/>
              <a:t>: Hello.py</a:t>
            </a:r>
          </a:p>
          <a:p>
            <a:pPr algn="just">
              <a:spcBef>
                <a:spcPct val="50000"/>
              </a:spcBef>
            </a:pPr>
            <a:r>
              <a:rPr lang="en-US" sz="2200" dirty="0"/>
              <a:t>On Command prompt : type 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/>
              <a:t>python Hello.py</a:t>
            </a:r>
          </a:p>
          <a:p>
            <a:pPr algn="just">
              <a:spcBef>
                <a:spcPct val="50000"/>
              </a:spcBef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82408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  <a:endParaRPr lang="en-IN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990600"/>
            <a:ext cx="8534400" cy="42672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IN" sz="18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notebook integrates code and its output into a single document that combines visualizations, narrative text, mathematical equations, and other rich media.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Each .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ipynb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file is one notebook, so each time you create a new notebook, a new  .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ipynb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file will be created.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two fairly prominent terms cells and kernels are key both to understanding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to what makes it more than just a word processor. </a:t>
            </a:r>
          </a:p>
          <a:p>
            <a:pPr lvl="1"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 kernel is a “computational engine” that executes the code contained in a notebook document.</a:t>
            </a:r>
          </a:p>
          <a:p>
            <a:pPr lvl="1"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 cell is a container for text to be displayed in the notebook or code to be executed by the notebook’s kernel. </a:t>
            </a:r>
          </a:p>
        </p:txBody>
      </p:sp>
    </p:spTree>
    <p:extLst>
      <p:ext uri="{BB962C8B-B14F-4D97-AF65-F5344CB8AC3E}">
        <p14:creationId xmlns:p14="http://schemas.microsoft.com/office/powerpoint/2010/main" val="327745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IN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990600"/>
            <a:ext cx="8534400" cy="42672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Cells form the body of a notebook.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There are two main cell types that we will cover: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 code cell </a:t>
            </a:r>
          </a:p>
          <a:p>
            <a:pPr lvl="1"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It contains code to be executed in the kernel. </a:t>
            </a:r>
          </a:p>
          <a:p>
            <a:pPr lvl="1"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When the code is run, the notebook displays the output below the code cell that generated it.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 Markdown cell </a:t>
            </a:r>
          </a:p>
          <a:p>
            <a:pPr lvl="1"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It contains text formatted using Markdown and displays its output in-place when the Markdown cell is run.</a:t>
            </a:r>
          </a:p>
          <a:p>
            <a:pPr lvl="1">
              <a:spcBef>
                <a:spcPct val="500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Markdown is a lightweight, easy to learn markup language for formatting plain text. Its syntax has a one-to-one correspondence with HTML tags</a:t>
            </a:r>
          </a:p>
          <a:p>
            <a:pPr>
              <a:spcBef>
                <a:spcPct val="50000"/>
              </a:spcBef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50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IN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990600"/>
            <a:ext cx="8534400" cy="42672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IN" sz="18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Behind every notebook runs a kernel. </a:t>
            </a:r>
          </a:p>
          <a:p>
            <a:pPr>
              <a:spcBef>
                <a:spcPct val="50000"/>
              </a:spcBef>
            </a:pPr>
            <a:r>
              <a:rPr lang="en-IN" sz="18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you run a code cell, that code is executed within the kernel. Any output is returned back to the cell to be displayed. </a:t>
            </a:r>
          </a:p>
          <a:p>
            <a:pPr>
              <a:spcBef>
                <a:spcPct val="50000"/>
              </a:spcBef>
            </a:pPr>
            <a:r>
              <a:rPr lang="en-IN" sz="18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kernel’s state persists over time and between cells — it pertains to the document as a whole and not individual cells.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For example, if you import libraries or declare variables in one cell, they will be available in another.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8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Calculator</a:t>
            </a:r>
            <a:endParaRPr lang="en-IN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990600"/>
            <a:ext cx="4038600" cy="42672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1800" dirty="0"/>
              <a:t>17 / 3 # </a:t>
            </a:r>
            <a:r>
              <a:rPr lang="en-US" sz="1800" dirty="0" err="1"/>
              <a:t>int</a:t>
            </a:r>
            <a:r>
              <a:rPr lang="en-US" sz="1800" dirty="0"/>
              <a:t> / </a:t>
            </a:r>
            <a:r>
              <a:rPr lang="en-US" sz="1800" dirty="0" err="1"/>
              <a:t>int</a:t>
            </a:r>
            <a:r>
              <a:rPr lang="en-US" sz="1800" dirty="0"/>
              <a:t> -&gt; </a:t>
            </a:r>
            <a:r>
              <a:rPr lang="en-US" sz="1800" dirty="0" err="1"/>
              <a:t>int</a:t>
            </a:r>
            <a:endParaRPr lang="en-US" sz="1800" dirty="0"/>
          </a:p>
          <a:p>
            <a:pPr algn="just">
              <a:spcBef>
                <a:spcPct val="50000"/>
              </a:spcBef>
            </a:pPr>
            <a:r>
              <a:rPr lang="en-US" sz="1800" dirty="0"/>
              <a:t>17/3.0#int/float-&gt;float </a:t>
            </a:r>
          </a:p>
          <a:p>
            <a:pPr algn="just">
              <a:spcBef>
                <a:spcPct val="50000"/>
              </a:spcBef>
            </a:pPr>
            <a:r>
              <a:rPr lang="en-US" sz="1800" dirty="0"/>
              <a:t>17 // 3.0 # explicit floor division discards the fractional part </a:t>
            </a:r>
          </a:p>
          <a:p>
            <a:pPr algn="just">
              <a:spcBef>
                <a:spcPct val="50000"/>
              </a:spcBef>
            </a:pPr>
            <a:r>
              <a:rPr lang="en-US" sz="1800" dirty="0"/>
              <a:t>17 % 3 # the % operator returns the remainder of the division </a:t>
            </a:r>
          </a:p>
          <a:p>
            <a:pPr algn="just">
              <a:spcBef>
                <a:spcPct val="50000"/>
              </a:spcBef>
            </a:pPr>
            <a:r>
              <a:rPr lang="en-US" sz="1800" dirty="0"/>
              <a:t>5 * 3 + 2 # result * divisor + remainder </a:t>
            </a:r>
          </a:p>
          <a:p>
            <a:pPr algn="just">
              <a:spcBef>
                <a:spcPct val="50000"/>
              </a:spcBef>
            </a:pPr>
            <a:r>
              <a:rPr lang="en-US" sz="1800" dirty="0"/>
              <a:t>5 ** 2 # 5 squared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57960" y="990600"/>
            <a:ext cx="4038600" cy="4267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1800" dirty="0"/>
              <a:t>17 / 3 #classic division returns float</a:t>
            </a:r>
          </a:p>
          <a:p>
            <a:pPr algn="just">
              <a:spcBef>
                <a:spcPct val="50000"/>
              </a:spcBef>
            </a:pPr>
            <a:r>
              <a:rPr lang="en-US" sz="1800" dirty="0"/>
              <a:t>17 // 3.0 # explicit floor division discards the fractional part </a:t>
            </a:r>
          </a:p>
          <a:p>
            <a:pPr algn="just">
              <a:spcBef>
                <a:spcPct val="50000"/>
              </a:spcBef>
            </a:pPr>
            <a:r>
              <a:rPr lang="en-US" sz="1800" dirty="0"/>
              <a:t>17 % 3 # the % operator returns the remainder of the division </a:t>
            </a:r>
          </a:p>
          <a:p>
            <a:pPr algn="just">
              <a:spcBef>
                <a:spcPct val="50000"/>
              </a:spcBef>
            </a:pPr>
            <a:r>
              <a:rPr lang="en-US" sz="1800" dirty="0"/>
              <a:t>5 * 3 + 2 # result * divisor + remainder </a:t>
            </a:r>
          </a:p>
          <a:p>
            <a:pPr algn="just">
              <a:spcBef>
                <a:spcPct val="50000"/>
              </a:spcBef>
            </a:pPr>
            <a:r>
              <a:rPr lang="en-US" sz="1800" dirty="0"/>
              <a:t>5 ** 2 # 5 squared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682823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Python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682823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118460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2895600"/>
            <a:ext cx="57912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Trainer’s Introduction</a:t>
            </a:r>
          </a:p>
          <a:p>
            <a:r>
              <a:rPr lang="en-US" sz="3600" dirty="0"/>
              <a:t>TOC</a:t>
            </a:r>
          </a:p>
          <a:p>
            <a:r>
              <a:rPr lang="en-US" sz="3600" dirty="0"/>
              <a:t>Participant’s Introduction</a:t>
            </a:r>
          </a:p>
        </p:txBody>
      </p:sp>
    </p:spTree>
    <p:extLst>
      <p:ext uri="{BB962C8B-B14F-4D97-AF65-F5344CB8AC3E}">
        <p14:creationId xmlns:p14="http://schemas.microsoft.com/office/powerpoint/2010/main" val="7470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?</a:t>
            </a:r>
            <a:endParaRPr lang="en-IN" dirty="0"/>
          </a:p>
        </p:txBody>
      </p:sp>
      <p:pic>
        <p:nvPicPr>
          <p:cNvPr id="1026" name="Picture 2" descr="C:\Users\anurag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02" y="1516063"/>
            <a:ext cx="3958998" cy="39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529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860" y="3162300"/>
            <a:ext cx="3914280" cy="533400"/>
          </a:xfrm>
        </p:spPr>
        <p:txBody>
          <a:bodyPr/>
          <a:lstStyle/>
          <a:p>
            <a:r>
              <a:rPr lang="en-US" dirty="0"/>
              <a:t>Thank you !</a:t>
            </a:r>
            <a:endParaRPr lang="en-IN" dirty="0"/>
          </a:p>
        </p:txBody>
      </p:sp>
      <p:pic>
        <p:nvPicPr>
          <p:cNvPr id="4" name="Picture 2" descr="D:\python\ppt\python-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39719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2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today?</a:t>
            </a:r>
            <a:endParaRPr lang="en-IN" sz="29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838200"/>
            <a:ext cx="7620000" cy="5105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Need Of Programming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Introduction to python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What is Python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Python Features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Python Success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Application in various Domains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Python Limitations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Python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SetUp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Hello world program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07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programming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000" dirty="0">
                <a:latin typeface="+mj-lt"/>
                <a:ea typeface="Tahoma" pitchFamily="34" charset="0"/>
                <a:cs typeface="Tahoma" pitchFamily="34" charset="0"/>
              </a:rPr>
              <a:t>Software development</a:t>
            </a:r>
          </a:p>
          <a:p>
            <a:pPr lvl="1" algn="just">
              <a:spcBef>
                <a:spcPct val="50000"/>
              </a:spcBef>
            </a:pPr>
            <a:r>
              <a:rPr lang="en-IN" sz="1400" b="0" i="0" dirty="0">
                <a:solidFill>
                  <a:srgbClr val="3A3E47"/>
                </a:solidFill>
                <a:effectLst/>
                <a:latin typeface="Inter"/>
              </a:rPr>
              <a:t>Research and development</a:t>
            </a:r>
          </a:p>
          <a:p>
            <a:pPr lvl="1" algn="just">
              <a:spcBef>
                <a:spcPct val="50000"/>
              </a:spcBef>
            </a:pPr>
            <a:r>
              <a:rPr lang="en-IN" sz="1400" b="0" i="0" dirty="0">
                <a:solidFill>
                  <a:srgbClr val="3A3E47"/>
                </a:solidFill>
                <a:effectLst/>
                <a:latin typeface="Inter"/>
              </a:rPr>
              <a:t>Government operations</a:t>
            </a:r>
            <a:endParaRPr lang="en-IN" sz="1400" dirty="0">
              <a:solidFill>
                <a:srgbClr val="3A3E47"/>
              </a:solidFill>
              <a:latin typeface="Inter"/>
            </a:endParaRPr>
          </a:p>
          <a:p>
            <a:pPr lvl="1" algn="just">
              <a:spcBef>
                <a:spcPct val="50000"/>
              </a:spcBef>
            </a:pPr>
            <a:r>
              <a:rPr lang="en-IN" sz="1400" b="0" i="0" dirty="0">
                <a:solidFill>
                  <a:srgbClr val="3A3E47"/>
                </a:solidFill>
                <a:effectLst/>
                <a:latin typeface="Inter"/>
              </a:rPr>
              <a:t>Web development and design</a:t>
            </a:r>
          </a:p>
          <a:p>
            <a:pPr lvl="1" algn="just">
              <a:spcBef>
                <a:spcPct val="50000"/>
              </a:spcBef>
            </a:pPr>
            <a:r>
              <a:rPr lang="en-IN" sz="1400" b="0" i="0" dirty="0">
                <a:solidFill>
                  <a:srgbClr val="3A3E47"/>
                </a:solidFill>
                <a:effectLst/>
                <a:latin typeface="Inter"/>
              </a:rPr>
              <a:t>Marketing and business operation</a:t>
            </a:r>
          </a:p>
          <a:p>
            <a:pPr lvl="1" algn="just">
              <a:spcBef>
                <a:spcPct val="50000"/>
              </a:spcBef>
            </a:pPr>
            <a:r>
              <a:rPr lang="en-IN" sz="1200" b="0" i="0" dirty="0">
                <a:solidFill>
                  <a:srgbClr val="3A3E47"/>
                </a:solidFill>
                <a:effectLst/>
                <a:latin typeface="Inter"/>
              </a:rPr>
              <a:t>Data science and artificial intelligence</a:t>
            </a:r>
          </a:p>
          <a:p>
            <a:pPr lvl="1" algn="just">
              <a:spcBef>
                <a:spcPct val="50000"/>
              </a:spcBef>
            </a:pPr>
            <a:r>
              <a:rPr lang="en-IN" sz="1200" dirty="0">
                <a:solidFill>
                  <a:srgbClr val="3A3E47"/>
                </a:solidFill>
                <a:latin typeface="Inter"/>
              </a:rPr>
              <a:t>Cybersecurity</a:t>
            </a:r>
          </a:p>
          <a:p>
            <a:pPr lvl="1" algn="just">
              <a:spcBef>
                <a:spcPct val="50000"/>
              </a:spcBef>
            </a:pPr>
            <a:endParaRPr lang="en-IN" sz="1200" b="0" i="0" dirty="0">
              <a:solidFill>
                <a:srgbClr val="3A3E47"/>
              </a:solidFill>
              <a:effectLst/>
              <a:latin typeface="Inter"/>
            </a:endParaRPr>
          </a:p>
          <a:p>
            <a:pPr algn="just">
              <a:spcBef>
                <a:spcPct val="50000"/>
              </a:spcBef>
            </a:pPr>
            <a:r>
              <a:rPr lang="en-IN" sz="1600" dirty="0">
                <a:solidFill>
                  <a:srgbClr val="3A3E47"/>
                </a:solidFill>
                <a:latin typeface="Inter"/>
              </a:rPr>
              <a:t>Industries</a:t>
            </a:r>
          </a:p>
          <a:p>
            <a:pPr lvl="1" algn="just">
              <a:spcBef>
                <a:spcPct val="50000"/>
              </a:spcBef>
            </a:pPr>
            <a:r>
              <a:rPr lang="en-IN" sz="1200" b="0" i="0" dirty="0">
                <a:solidFill>
                  <a:srgbClr val="3A3E47"/>
                </a:solidFill>
                <a:effectLst/>
                <a:latin typeface="Inter"/>
              </a:rPr>
              <a:t>Banking</a:t>
            </a:r>
          </a:p>
          <a:p>
            <a:pPr lvl="1" algn="just">
              <a:spcBef>
                <a:spcPct val="50000"/>
              </a:spcBef>
            </a:pPr>
            <a:r>
              <a:rPr lang="en-IN" sz="1200" b="0" i="0" dirty="0">
                <a:solidFill>
                  <a:srgbClr val="3A3E47"/>
                </a:solidFill>
                <a:effectLst/>
                <a:latin typeface="Inter"/>
              </a:rPr>
              <a:t>Ecommerce</a:t>
            </a:r>
          </a:p>
          <a:p>
            <a:pPr lvl="1" algn="just">
              <a:spcBef>
                <a:spcPct val="50000"/>
              </a:spcBef>
            </a:pPr>
            <a:r>
              <a:rPr lang="en-IN" sz="1200" dirty="0">
                <a:solidFill>
                  <a:srgbClr val="3A3E47"/>
                </a:solidFill>
                <a:latin typeface="Inter"/>
              </a:rPr>
              <a:t>Health</a:t>
            </a:r>
          </a:p>
          <a:p>
            <a:pPr lvl="1" algn="just">
              <a:spcBef>
                <a:spcPct val="50000"/>
              </a:spcBef>
            </a:pPr>
            <a:r>
              <a:rPr lang="en-IN" sz="1200" b="0" i="0" dirty="0">
                <a:solidFill>
                  <a:srgbClr val="3A3E47"/>
                </a:solidFill>
                <a:effectLst/>
                <a:latin typeface="Inter"/>
              </a:rPr>
              <a:t>Agricultural</a:t>
            </a:r>
          </a:p>
          <a:p>
            <a:pPr lvl="1" algn="just">
              <a:spcBef>
                <a:spcPct val="50000"/>
              </a:spcBef>
            </a:pPr>
            <a:r>
              <a:rPr lang="en-IN" sz="1200" dirty="0">
                <a:solidFill>
                  <a:srgbClr val="3A3E47"/>
                </a:solidFill>
                <a:latin typeface="Inter"/>
              </a:rPr>
              <a:t>Manufacturing</a:t>
            </a:r>
          </a:p>
          <a:p>
            <a:pPr lvl="1" algn="just">
              <a:spcBef>
                <a:spcPct val="50000"/>
              </a:spcBef>
            </a:pPr>
            <a:r>
              <a:rPr lang="en-IN" sz="1200" b="0" i="0" dirty="0">
                <a:solidFill>
                  <a:srgbClr val="3A3E47"/>
                </a:solidFill>
                <a:effectLst/>
                <a:latin typeface="Inter"/>
              </a:rPr>
              <a:t>Automation Industry</a:t>
            </a:r>
          </a:p>
          <a:p>
            <a:pPr lvl="1" algn="just">
              <a:spcBef>
                <a:spcPct val="50000"/>
              </a:spcBef>
            </a:pPr>
            <a:r>
              <a:rPr lang="en-IN" sz="1200" b="0" i="0" dirty="0">
                <a:solidFill>
                  <a:srgbClr val="3A3E47"/>
                </a:solidFill>
                <a:effectLst/>
                <a:latin typeface="Inter"/>
              </a:rPr>
              <a:t>Etc..</a:t>
            </a:r>
          </a:p>
          <a:p>
            <a:pPr lvl="1" algn="just">
              <a:spcBef>
                <a:spcPct val="50000"/>
              </a:spcBef>
            </a:pPr>
            <a:endParaRPr lang="en-IN" sz="1400" dirty="0">
              <a:solidFill>
                <a:srgbClr val="3A3E47"/>
              </a:solidFill>
              <a:latin typeface="Inter"/>
            </a:endParaRPr>
          </a:p>
          <a:p>
            <a:pPr lvl="1" algn="just">
              <a:spcBef>
                <a:spcPct val="50000"/>
              </a:spcBef>
            </a:pPr>
            <a:endParaRPr lang="en-US" altLang="en-US" sz="1600" dirty="0">
              <a:latin typeface="+mj-lt"/>
              <a:ea typeface="Tahoma" pitchFamily="34" charset="0"/>
              <a:cs typeface="Tahoma" pitchFamily="34" charset="0"/>
            </a:endParaRPr>
          </a:p>
          <a:p>
            <a:pPr algn="just">
              <a:spcBef>
                <a:spcPct val="50000"/>
              </a:spcBef>
            </a:pPr>
            <a:endParaRPr lang="en-US" altLang="en-US" sz="2000" dirty="0"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4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000" dirty="0">
                <a:latin typeface="+mj-lt"/>
                <a:ea typeface="Tahoma" pitchFamily="34" charset="0"/>
                <a:cs typeface="Tahoma" pitchFamily="34" charset="0"/>
              </a:rPr>
              <a:t>Brief History of Python :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latin typeface="+mj-lt"/>
                <a:ea typeface="Tahoma" pitchFamily="34" charset="0"/>
                <a:cs typeface="Tahoma" pitchFamily="34" charset="0"/>
              </a:rPr>
              <a:t> Invented by Guido Van Rossum (CWI,Amsterdam,1991)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latin typeface="+mj-lt"/>
                <a:ea typeface="Tahoma" pitchFamily="34" charset="0"/>
                <a:cs typeface="Tahoma" pitchFamily="34" charset="0"/>
              </a:rPr>
              <a:t> Named after “Monty Python’s Flying Circus “ 1969-1974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latin typeface="+mj-lt"/>
                <a:ea typeface="Tahoma" pitchFamily="34" charset="0"/>
                <a:cs typeface="Tahoma" pitchFamily="34" charset="0"/>
              </a:rPr>
              <a:t> Now owned by the Python Software Foundation (PSF)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latin typeface="+mj-lt"/>
                <a:ea typeface="Tahoma" pitchFamily="34" charset="0"/>
                <a:cs typeface="Tahoma" pitchFamily="34" charset="0"/>
              </a:rPr>
              <a:t> Derived from ABC, Modula-3, Lisp and “C” languages</a:t>
            </a:r>
          </a:p>
        </p:txBody>
      </p:sp>
      <p:pic>
        <p:nvPicPr>
          <p:cNvPr id="4" name="Picture 4" descr="ddj-gui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3417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57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Success</a:t>
            </a:r>
            <a:endParaRPr lang="en-IN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59596"/>
            <a:ext cx="6858000" cy="4731604"/>
          </a:xfrm>
        </p:spPr>
        <p:txBody>
          <a:bodyPr>
            <a:noAutofit/>
          </a:bodyPr>
          <a:lstStyle/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 dirty="0"/>
              <a:t>System Utilities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 dirty="0"/>
              <a:t>GUIs (</a:t>
            </a:r>
            <a:r>
              <a:rPr lang="en-US" altLang="en-US" sz="1800" dirty="0" err="1"/>
              <a:t>Tkinter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gtk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Qt</a:t>
            </a:r>
            <a:r>
              <a:rPr lang="en-US" altLang="en-US" sz="1800" dirty="0"/>
              <a:t>, Windows)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 dirty="0"/>
              <a:t>Internet Scripting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 dirty="0"/>
              <a:t>Embedded Scripting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 dirty="0"/>
              <a:t>Database Programming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 dirty="0"/>
              <a:t>Artificial Intelligence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 dirty="0"/>
              <a:t>Image Processing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 dirty="0"/>
              <a:t>CGI Programming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 dirty="0"/>
              <a:t>High-level logic glue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 dirty="0"/>
              <a:t>Simple tools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en-US" sz="1800" dirty="0"/>
              <a:t>Rapid Prototyping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Please visit the following link for details</a:t>
            </a:r>
          </a:p>
          <a:p>
            <a:pPr marL="1371600" lvl="3" indent="0">
              <a:spcBef>
                <a:spcPct val="50000"/>
              </a:spcBef>
              <a:buNone/>
            </a:pPr>
            <a:r>
              <a:rPr lang="en-US" sz="1800" dirty="0">
                <a:hlinkClick r:id="rId2"/>
              </a:rPr>
              <a:t>https://www.python.org/about/success</a:t>
            </a:r>
            <a:r>
              <a:rPr lang="en-US" sz="1800" dirty="0"/>
              <a:t>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algn="just">
              <a:spcBef>
                <a:spcPct val="50000"/>
              </a:spcBef>
            </a:pPr>
            <a:endParaRPr lang="en-US" altLang="en-US" sz="1800" dirty="0"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4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Users</a:t>
            </a:r>
            <a:endParaRPr lang="en-IN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59596"/>
            <a:ext cx="6858000" cy="4731604"/>
          </a:xfrm>
        </p:spPr>
        <p:txBody>
          <a:bodyPr>
            <a:noAutofit/>
          </a:bodyPr>
          <a:lstStyle/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Google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 ILM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 Astra Zeneca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 SMHI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YouTube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Netflix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Dropbox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Instagram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Reddit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Spotify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0434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Python Features are…? </a:t>
            </a:r>
            <a:endParaRPr lang="en-IN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33800" y="1142999"/>
            <a:ext cx="5029200" cy="3360004"/>
          </a:xfrm>
        </p:spPr>
        <p:txBody>
          <a:bodyPr>
            <a:noAutofit/>
          </a:bodyPr>
          <a:lstStyle/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 Scripting language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 Interpreted ,Interactive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 Elegant Syntax and dynamic typing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 Rapid Application Development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 Object Oriented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 Portable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 Powerful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 Cross platform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</a:rPr>
              <a:t> Easy to Learn and Use</a:t>
            </a:r>
          </a:p>
          <a:p>
            <a:pPr lvl="1" algn="just">
              <a:spcBef>
                <a:spcPct val="50000"/>
              </a:spcBef>
            </a:pPr>
            <a:endParaRPr lang="en-US" altLang="en-US" sz="1800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2" descr="C:\Users\anurags\Desktop\images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5" y="3962400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28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with Python…</a:t>
            </a:r>
            <a:endParaRPr lang="en-IN" dirty="0"/>
          </a:p>
        </p:txBody>
      </p:sp>
      <p:pic>
        <p:nvPicPr>
          <p:cNvPr id="3075" name="Picture 3" descr="C:\Users\shalinim\AppData\Local\Microsoft\Windows\Temporary Internet Files\Content.IE5\BXDO43AG\install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71" y="177778"/>
            <a:ext cx="1463783" cy="146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219200"/>
            <a:ext cx="8534400" cy="4648200"/>
          </a:xfrm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1800" dirty="0"/>
              <a:t>Python install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>
                <a:hlinkClick r:id="rId3"/>
              </a:rPr>
              <a:t>https://www.python.org/downloads/</a:t>
            </a:r>
            <a:endParaRPr lang="en-US" sz="1800" dirty="0"/>
          </a:p>
          <a:p>
            <a:pPr algn="just">
              <a:spcBef>
                <a:spcPct val="50000"/>
              </a:spcBef>
            </a:pPr>
            <a:r>
              <a:rPr lang="en-US" sz="1800" dirty="0"/>
              <a:t>Set the PATH environment variable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/>
              <a:t>On Power Shell – </a:t>
            </a:r>
          </a:p>
          <a:p>
            <a:pPr lvl="2" algn="just">
              <a:spcBef>
                <a:spcPct val="50000"/>
              </a:spcBef>
            </a:pPr>
            <a:r>
              <a:rPr lang="en-US" dirty="0"/>
              <a:t>[Environment]::</a:t>
            </a:r>
            <a:r>
              <a:rPr lang="en-US" dirty="0" err="1"/>
              <a:t>SetEnvironment</a:t>
            </a:r>
            <a:r>
              <a:rPr lang="en-US" dirty="0"/>
              <a:t> Variable(“Path”,”$</a:t>
            </a:r>
            <a:r>
              <a:rPr lang="en-US" dirty="0" err="1"/>
              <a:t>env:Path;C</a:t>
            </a:r>
            <a:r>
              <a:rPr lang="en-US" dirty="0"/>
              <a:t>:\Python34”,”User”)</a:t>
            </a:r>
          </a:p>
          <a:p>
            <a:pPr lvl="2" algn="just">
              <a:spcBef>
                <a:spcPct val="50000"/>
              </a:spcBef>
            </a:pPr>
            <a:r>
              <a:rPr lang="en-US" dirty="0"/>
              <a:t>Then restart </a:t>
            </a:r>
            <a:r>
              <a:rPr lang="en-US" dirty="0" err="1"/>
              <a:t>powershell</a:t>
            </a:r>
            <a:r>
              <a:rPr lang="en-US" dirty="0"/>
              <a:t>. If needed restart the PC</a:t>
            </a:r>
          </a:p>
          <a:p>
            <a:pPr lvl="1" algn="just">
              <a:spcBef>
                <a:spcPct val="50000"/>
              </a:spcBef>
            </a:pPr>
            <a:r>
              <a:rPr lang="en-US" sz="1800" dirty="0"/>
              <a:t>Or directly go to Control Panel\All Control Panel Items\System</a:t>
            </a:r>
          </a:p>
          <a:p>
            <a:pPr lvl="2" algn="just">
              <a:spcBef>
                <a:spcPct val="50000"/>
              </a:spcBef>
            </a:pPr>
            <a:r>
              <a:rPr lang="en-US" dirty="0"/>
              <a:t>Set the PATH environment variable</a:t>
            </a:r>
          </a:p>
        </p:txBody>
      </p:sp>
    </p:spTree>
    <p:extLst>
      <p:ext uri="{BB962C8B-B14F-4D97-AF65-F5344CB8AC3E}">
        <p14:creationId xmlns:p14="http://schemas.microsoft.com/office/powerpoint/2010/main" val="24705416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3aedc42bc84ed5ed12c401c959f3d34aea17c8"/>
</p:tagLst>
</file>

<file path=ppt/theme/theme1.xml><?xml version="1.0" encoding="utf-8"?>
<a:theme xmlns:a="http://schemas.openxmlformats.org/drawingml/2006/main" name="CT_Core_Java_O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A300ECBFD16143AC8B3E6881EC19E4" ma:contentTypeVersion="6" ma:contentTypeDescription="Create a new document." ma:contentTypeScope="" ma:versionID="3a3d1758f0533e4a63e0706672344207">
  <xsd:schema xmlns:xsd="http://www.w3.org/2001/XMLSchema" xmlns:xs="http://www.w3.org/2001/XMLSchema" xmlns:p="http://schemas.microsoft.com/office/2006/metadata/properties" xmlns:ns2="5b0b727f-9d55-4674-90df-9368557459d7" xmlns:ns3="3f0a5add-00cc-4c5e-8a54-6b524d8608b8" targetNamespace="http://schemas.microsoft.com/office/2006/metadata/properties" ma:root="true" ma:fieldsID="0b9e00dfdebadb8b416f9476785e5085" ns2:_="" ns3:_="">
    <xsd:import namespace="5b0b727f-9d55-4674-90df-9368557459d7"/>
    <xsd:import namespace="3f0a5add-00cc-4c5e-8a54-6b524d8608b8"/>
    <xsd:element name="properties">
      <xsd:complexType>
        <xsd:sequence>
          <xsd:element name="documentManagement">
            <xsd:complexType>
              <xsd:all>
                <xsd:element ref="ns2:Document_x0020_Summary" minOccurs="0"/>
                <xsd:element ref="ns2:Version_x0020_No_x002e_" minOccurs="0"/>
                <xsd:element ref="ns3:Rel_x0020_Date" minOccurs="0"/>
                <xsd:element ref="ns2:Version_x0020_N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b727f-9d55-4674-90df-9368557459d7" elementFormDefault="qualified">
    <xsd:import namespace="http://schemas.microsoft.com/office/2006/documentManagement/types"/>
    <xsd:import namespace="http://schemas.microsoft.com/office/infopath/2007/PartnerControls"/>
    <xsd:element name="Document_x0020_Summary" ma:index="8" nillable="true" ma:displayName="Document Summary" ma:internalName="Document_x0020_Summary">
      <xsd:simpleType>
        <xsd:restriction base="dms:Note">
          <xsd:maxLength value="255"/>
        </xsd:restriction>
      </xsd:simpleType>
    </xsd:element>
    <xsd:element name="Version_x0020_No_x002e_" ma:index="9" nillable="true" ma:displayName="Version No." ma:internalName="Version_x0020_No_x002e_">
      <xsd:simpleType>
        <xsd:restriction base="dms:Text">
          <xsd:maxLength value="255"/>
        </xsd:restriction>
      </xsd:simpleType>
    </xsd:element>
    <xsd:element name="Version_x0020_No" ma:index="13" nillable="true" ma:displayName="Version No" ma:internalName="Version_x0020_No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a5add-00cc-4c5e-8a54-6b524d8608b8" elementFormDefault="qualified">
    <xsd:import namespace="http://schemas.microsoft.com/office/2006/documentManagement/types"/>
    <xsd:import namespace="http://schemas.microsoft.com/office/infopath/2007/PartnerControls"/>
    <xsd:element name="Rel_x0020_Date" ma:index="11" nillable="true" ma:displayName="Rel Date" ma:format="DateOnly" ma:internalName="Rel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sion_x0020_No_x002e_ xmlns="5b0b727f-9d55-4674-90df-9368557459d7">1.0</Version_x0020_No_x002e_>
    <Document_x0020_Summary xmlns="5b0b727f-9d55-4674-90df-9368557459d7">The blank ppt template is used for preparing presentations  aligned with CitiusTech powerpoint guidelines. </Document_x0020_Summary>
    <Rel_x0020_Date xmlns="3f0a5add-00cc-4c5e-8a54-6b524d8608b8">2012-11-11T18:30:00+00:00</Rel_x0020_Date>
    <Version_x0020_No xmlns="5b0b727f-9d55-4674-90df-9368557459d7">1.0</Version_x0020_No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271C12-EDC3-4E9F-917F-B5906E905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b727f-9d55-4674-90df-9368557459d7"/>
    <ds:schemaRef ds:uri="3f0a5add-00cc-4c5e-8a54-6b524d8608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006A50-4E7D-423B-9555-E21005059E29}">
  <ds:schemaRefs>
    <ds:schemaRef ds:uri="http://www.w3.org/XML/1998/namespace"/>
    <ds:schemaRef ds:uri="http://schemas.microsoft.com/office/infopath/2007/PartnerControls"/>
    <ds:schemaRef ds:uri="3f0a5add-00cc-4c5e-8a54-6b524d8608b8"/>
    <ds:schemaRef ds:uri="http://schemas.microsoft.com/office/2006/documentManagement/types"/>
    <ds:schemaRef ds:uri="5b0b727f-9d55-4674-90df-9368557459d7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15CF3E-B7B2-4757-A9A7-BF8CDE2155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CT_Core_Java_OOP</Template>
  <TotalTime>6576</TotalTime>
  <Words>1366</Words>
  <Application>Microsoft Macintosh PowerPoint</Application>
  <PresentationFormat>On-screen Show (4:3)</PresentationFormat>
  <Paragraphs>186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 New</vt:lpstr>
      <vt:lpstr>Inter</vt:lpstr>
      <vt:lpstr>SSP Local</vt:lpstr>
      <vt:lpstr>Tahoma</vt:lpstr>
      <vt:lpstr>Wingdings</vt:lpstr>
      <vt:lpstr>CT_Core_Java_OOP</vt:lpstr>
      <vt:lpstr>PowerPoint Presentation</vt:lpstr>
      <vt:lpstr>PowerPoint Presentation</vt:lpstr>
      <vt:lpstr>What we will cover today?</vt:lpstr>
      <vt:lpstr>Need Of programming</vt:lpstr>
      <vt:lpstr>Introduction</vt:lpstr>
      <vt:lpstr>Python Success</vt:lpstr>
      <vt:lpstr>Python Users</vt:lpstr>
      <vt:lpstr>So Python Features are…? </vt:lpstr>
      <vt:lpstr>How to start with Python…</vt:lpstr>
      <vt:lpstr>Anaconda</vt:lpstr>
      <vt:lpstr>Anaconda Installation</vt:lpstr>
      <vt:lpstr>Hey you need an IDE</vt:lpstr>
      <vt:lpstr>Hey you need an IDE</vt:lpstr>
      <vt:lpstr>Few things to know before we begin </vt:lpstr>
      <vt:lpstr>A simple Hello World </vt:lpstr>
      <vt:lpstr>Jupyter notebook</vt:lpstr>
      <vt:lpstr>Cells in Jupyter notebook</vt:lpstr>
      <vt:lpstr>Kernel in Jupyter notebook</vt:lpstr>
      <vt:lpstr>Python Calculator</vt:lpstr>
      <vt:lpstr>Any Question 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Jignesh Parmar</dc:creator>
  <cp:lastModifiedBy>Microsoft Office User</cp:lastModifiedBy>
  <cp:revision>181</cp:revision>
  <dcterms:created xsi:type="dcterms:W3CDTF">2014-09-30T12:24:12Z</dcterms:created>
  <dcterms:modified xsi:type="dcterms:W3CDTF">2023-12-11T03:55:42Z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0x010100A1A300ECBFD16143AC8B3E6881EC19E4</vt:lpwstr>
  </property>
</Properties>
</file>