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71" r:id="rId5"/>
    <p:sldId id="281" r:id="rId6"/>
    <p:sldId id="335" r:id="rId7"/>
    <p:sldId id="330" r:id="rId8"/>
    <p:sldId id="338" r:id="rId9"/>
    <p:sldId id="339" r:id="rId10"/>
    <p:sldId id="329" r:id="rId11"/>
    <p:sldId id="331" r:id="rId12"/>
    <p:sldId id="336" r:id="rId13"/>
    <p:sldId id="337" r:id="rId14"/>
    <p:sldId id="340" r:id="rId15"/>
    <p:sldId id="343" r:id="rId16"/>
    <p:sldId id="344" r:id="rId17"/>
    <p:sldId id="341" r:id="rId18"/>
    <p:sldId id="345" r:id="rId19"/>
    <p:sldId id="346" r:id="rId20"/>
    <p:sldId id="322" r:id="rId21"/>
    <p:sldId id="342" r:id="rId22"/>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35"/>
            <p14:sldId id="330"/>
            <p14:sldId id="338"/>
            <p14:sldId id="339"/>
            <p14:sldId id="329"/>
            <p14:sldId id="331"/>
            <p14:sldId id="336"/>
            <p14:sldId id="337"/>
            <p14:sldId id="340"/>
            <p14:sldId id="343"/>
            <p14:sldId id="344"/>
            <p14:sldId id="341"/>
            <p14:sldId id="345"/>
            <p14:sldId id="346"/>
            <p14:sldId id="322"/>
            <p14:sldId id="3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43" autoAdjust="0"/>
    <p:restoredTop sz="94336"/>
  </p:normalViewPr>
  <p:slideViewPr>
    <p:cSldViewPr>
      <p:cViewPr>
        <p:scale>
          <a:sx n="86" d="100"/>
          <a:sy n="86" d="100"/>
        </p:scale>
        <p:origin x="2256" y="29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tags" Target="tags/tag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14/01/19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1/14/19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altLang="en-US" sz="1200" dirty="0" smtClean="0"/>
              <a:t>Write a  program to enter 10 numbers and display list of Perfect number</a:t>
            </a:r>
            <a:br>
              <a:rPr lang="en-US" altLang="en-US" sz="1200" dirty="0" smtClean="0"/>
            </a:br>
            <a:r>
              <a:rPr lang="en-US" altLang="en-US" sz="1200" dirty="0" err="1" smtClean="0"/>
              <a:t>Eg</a:t>
            </a:r>
            <a:r>
              <a:rPr lang="en-US" altLang="en-US" sz="1200" dirty="0" smtClean="0"/>
              <a:t>: In number theory, a perfect number is a positive integer that is equal to the sum of its proper positive divisors, that is, the sum of its positive divisors excluding the number itself (also known as its aliquot sum).</a:t>
            </a:r>
          </a:p>
          <a:p>
            <a:pPr>
              <a:buClr>
                <a:schemeClr val="tx1"/>
              </a:buClr>
            </a:pPr>
            <a:r>
              <a:rPr lang="en-US" altLang="en-US" sz="1200" dirty="0" smtClean="0"/>
              <a:t>Write a  program to enter 10 numbers and display list of  Strong numbers.</a:t>
            </a:r>
            <a:br>
              <a:rPr lang="en-US" altLang="en-US" sz="1200" dirty="0" smtClean="0"/>
            </a:br>
            <a:r>
              <a:rPr lang="en-US" altLang="en-US" sz="1200" dirty="0" err="1" smtClean="0"/>
              <a:t>Eg</a:t>
            </a:r>
            <a:r>
              <a:rPr lang="en-US" altLang="en-US" sz="1200" dirty="0" smtClean="0"/>
              <a:t>: Strong numbers are the numbers whose sum of factorial of digits is equal to the original number. Example: 145 is a strong number.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3674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029200"/>
            <a:ext cx="2667000" cy="914400"/>
          </a:xfrm>
        </p:spPr>
        <p:txBody>
          <a:bodyPr>
            <a:normAutofit fontScale="90000"/>
          </a:bodyPr>
          <a:lstStyle/>
          <a:p>
            <a:pPr algn="ctr"/>
            <a:r>
              <a:rPr lang="en-US" b="1" dirty="0" smtClean="0"/>
              <a:t>Python 3.4	</a:t>
            </a:r>
            <a:endParaRPr lang="en-IN" b="1" dirty="0"/>
          </a:p>
        </p:txBody>
      </p:sp>
      <p:pic>
        <p:nvPicPr>
          <p:cNvPr id="1026" name="Picture 2" descr="D:\python\ppt\python-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2514600"/>
            <a:ext cx="3971925" cy="1152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83616" y="4778514"/>
            <a:ext cx="3026984" cy="707886"/>
          </a:xfrm>
          <a:prstGeom prst="rect">
            <a:avLst/>
          </a:prstGeom>
        </p:spPr>
        <p:txBody>
          <a:bodyPr vert="horz" lIns="91440" tIns="45720" rIns="91440" bIns="45720" rtlCol="0" anchor="ctr">
            <a:normAutofit fontScale="97500"/>
          </a:bodyPr>
          <a:lstStyle>
            <a:lvl1pPr algn="ctr">
              <a:spcBef>
                <a:spcPct val="0"/>
              </a:spcBef>
              <a:buNone/>
              <a:defRPr sz="4000" b="1">
                <a:solidFill>
                  <a:schemeClr val="tx1">
                    <a:lumMod val="75000"/>
                    <a:lumOff val="25000"/>
                  </a:schemeClr>
                </a:solidFill>
                <a:latin typeface="+mj-lt"/>
                <a:ea typeface="+mj-ea"/>
                <a:cs typeface="+mj-cs"/>
              </a:defRPr>
            </a:lvl1pPr>
          </a:lstStyle>
          <a:p>
            <a:r>
              <a:rPr lang="en-US" dirty="0"/>
              <a:t>Shalini Mittal</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IN" dirty="0"/>
          </a:p>
        </p:txBody>
      </p:sp>
      <p:sp>
        <p:nvSpPr>
          <p:cNvPr id="7" name="Text Placeholder 2"/>
          <p:cNvSpPr>
            <a:spLocks noGrp="1"/>
          </p:cNvSpPr>
          <p:nvPr>
            <p:ph type="body" sz="quarter" idx="10"/>
          </p:nvPr>
        </p:nvSpPr>
        <p:spPr>
          <a:xfrm>
            <a:off x="228600" y="990600"/>
            <a:ext cx="8534400" cy="838200"/>
          </a:xfrm>
        </p:spPr>
        <p:txBody>
          <a:bodyPr>
            <a:noAutofit/>
          </a:bodyPr>
          <a:lstStyle/>
          <a:p>
            <a:pPr>
              <a:lnSpc>
                <a:spcPct val="80000"/>
              </a:lnSpc>
              <a:buClr>
                <a:schemeClr val="tx1"/>
              </a:buClr>
            </a:pPr>
            <a:r>
              <a:rPr lang="en-US" altLang="en-US" sz="2000" b="1" dirty="0"/>
              <a:t>Arithmetic/Logical :</a:t>
            </a:r>
            <a:endParaRPr lang="en-US" altLang="en-US" sz="2000" dirty="0"/>
          </a:p>
          <a:p>
            <a:pPr lvl="1">
              <a:lnSpc>
                <a:spcPct val="80000"/>
              </a:lnSpc>
              <a:buClr>
                <a:schemeClr val="tx1"/>
              </a:buClr>
              <a:buFont typeface="Wingdings" pitchFamily="2" charset="2"/>
              <a:buChar char="ü"/>
            </a:pPr>
            <a:r>
              <a:rPr lang="en-US" altLang="en-US" sz="1600" dirty="0"/>
              <a:t>Assignment		: =</a:t>
            </a:r>
          </a:p>
          <a:p>
            <a:pPr lvl="1">
              <a:lnSpc>
                <a:spcPct val="80000"/>
              </a:lnSpc>
              <a:buClr>
                <a:schemeClr val="tx1"/>
              </a:buClr>
              <a:buFont typeface="Wingdings" pitchFamily="2" charset="2"/>
              <a:buChar char="ü"/>
            </a:pPr>
            <a:r>
              <a:rPr lang="en-US" altLang="en-US" sz="1600" dirty="0"/>
              <a:t>Comparison		: ==</a:t>
            </a:r>
          </a:p>
          <a:p>
            <a:pPr lvl="1">
              <a:lnSpc>
                <a:spcPct val="80000"/>
              </a:lnSpc>
              <a:buClr>
                <a:schemeClr val="tx1"/>
              </a:buClr>
              <a:buFont typeface="Wingdings" pitchFamily="2" charset="2"/>
              <a:buChar char="ü"/>
            </a:pPr>
            <a:r>
              <a:rPr lang="en-US" altLang="en-US" sz="1600" dirty="0"/>
              <a:t>Logical 		: and, or, not ( no symbols &amp;&amp;,|| ,!)</a:t>
            </a:r>
          </a:p>
          <a:p>
            <a:pPr lvl="1">
              <a:lnSpc>
                <a:spcPct val="80000"/>
              </a:lnSpc>
              <a:buClr>
                <a:schemeClr val="tx1"/>
              </a:buClr>
              <a:buFont typeface="Wingdings" pitchFamily="2" charset="2"/>
              <a:buChar char="ü"/>
            </a:pPr>
            <a:r>
              <a:rPr lang="en-US" altLang="en-US" sz="1600" dirty="0"/>
              <a:t>Others		: +,-,*,/,%, &lt; ,&lt;=, &gt;= ,&gt; ==, </a:t>
            </a:r>
            <a:r>
              <a:rPr lang="en-US" altLang="en-US" sz="1600" dirty="0" smtClean="0"/>
              <a:t>!=</a:t>
            </a:r>
            <a:endParaRPr lang="en-US" altLang="en-US" sz="1600" dirty="0"/>
          </a:p>
          <a:p>
            <a:pPr>
              <a:lnSpc>
                <a:spcPct val="90000"/>
              </a:lnSpc>
              <a:buClr>
                <a:schemeClr val="tx1"/>
              </a:buClr>
            </a:pPr>
            <a:r>
              <a:rPr lang="en-US" altLang="en-US" sz="2000" b="1" dirty="0"/>
              <a:t>Identity 		</a:t>
            </a:r>
            <a:r>
              <a:rPr lang="en-US" altLang="en-US" sz="1600" b="1" dirty="0"/>
              <a:t>:</a:t>
            </a:r>
            <a:r>
              <a:rPr lang="en-US" altLang="en-US" sz="1600" dirty="0"/>
              <a:t> is, is not</a:t>
            </a:r>
          </a:p>
          <a:p>
            <a:pPr>
              <a:lnSpc>
                <a:spcPct val="90000"/>
              </a:lnSpc>
              <a:buClr>
                <a:schemeClr val="tx1"/>
              </a:buClr>
            </a:pPr>
            <a:r>
              <a:rPr lang="en-US" altLang="en-US" sz="2000" b="1" dirty="0"/>
              <a:t>Membership		</a:t>
            </a:r>
            <a:r>
              <a:rPr lang="en-US" altLang="en-US" sz="1600" dirty="0"/>
              <a:t>: in, not in</a:t>
            </a:r>
          </a:p>
          <a:p>
            <a:pPr>
              <a:lnSpc>
                <a:spcPct val="90000"/>
              </a:lnSpc>
              <a:buClr>
                <a:schemeClr val="tx1"/>
              </a:buClr>
            </a:pPr>
            <a:r>
              <a:rPr lang="en-US" altLang="en-US" sz="2000" b="1" dirty="0"/>
              <a:t>Bitwise		</a:t>
            </a:r>
            <a:r>
              <a:rPr lang="en-US" altLang="en-US" sz="1600" b="1" dirty="0"/>
              <a:t>:</a:t>
            </a:r>
            <a:r>
              <a:rPr lang="en-US" altLang="en-US" sz="1600" dirty="0"/>
              <a:t> | ^ &amp; ~</a:t>
            </a:r>
          </a:p>
          <a:p>
            <a:pPr>
              <a:lnSpc>
                <a:spcPct val="80000"/>
              </a:lnSpc>
              <a:buClr>
                <a:schemeClr val="tx1"/>
              </a:buClr>
            </a:pPr>
            <a:r>
              <a:rPr lang="en-US" altLang="en-US" sz="2000" b="1" dirty="0"/>
              <a:t>Boolean 		</a:t>
            </a:r>
            <a:r>
              <a:rPr lang="en-US" altLang="en-US" sz="1600" b="1" dirty="0"/>
              <a:t>: </a:t>
            </a:r>
            <a:r>
              <a:rPr lang="en-US" altLang="en-US" sz="1600" dirty="0"/>
              <a:t>true, false</a:t>
            </a:r>
            <a:r>
              <a:rPr lang="en-US" altLang="en-US" sz="2000" b="1" dirty="0"/>
              <a:t> </a:t>
            </a:r>
          </a:p>
          <a:p>
            <a:pPr lvl="1">
              <a:lnSpc>
                <a:spcPct val="80000"/>
              </a:lnSpc>
              <a:buClr>
                <a:schemeClr val="tx1"/>
              </a:buClr>
              <a:buFont typeface="Wingdings" pitchFamily="2" charset="2"/>
              <a:buChar char="ü"/>
            </a:pPr>
            <a:r>
              <a:rPr lang="en-US" altLang="en-US" sz="1800" dirty="0"/>
              <a:t>‘</a:t>
            </a:r>
            <a:r>
              <a:rPr lang="en-US" altLang="en-US" sz="1600" dirty="0"/>
              <a:t>0’ and ‘None’ are false</a:t>
            </a:r>
          </a:p>
          <a:p>
            <a:pPr lvl="1">
              <a:lnSpc>
                <a:spcPct val="80000"/>
              </a:lnSpc>
              <a:buClr>
                <a:schemeClr val="tx1"/>
              </a:buClr>
              <a:buFont typeface="Wingdings" pitchFamily="2" charset="2"/>
              <a:buChar char="ü"/>
            </a:pPr>
            <a:r>
              <a:rPr lang="en-US" altLang="en-US" sz="1600" dirty="0"/>
              <a:t>It is true other than ‘0’ and ‘None’</a:t>
            </a:r>
          </a:p>
          <a:p>
            <a:pPr lvl="1">
              <a:lnSpc>
                <a:spcPct val="80000"/>
              </a:lnSpc>
              <a:buClr>
                <a:schemeClr val="tx1"/>
              </a:buClr>
              <a:buFont typeface="Wingdings" pitchFamily="2" charset="2"/>
              <a:buChar char="ü"/>
            </a:pPr>
            <a:r>
              <a:rPr lang="en-US" altLang="en-US" sz="1600" dirty="0"/>
              <a:t>True and False are aliases for 1 and 0 respectively</a:t>
            </a:r>
          </a:p>
          <a:p>
            <a:pPr lvl="1">
              <a:lnSpc>
                <a:spcPct val="80000"/>
              </a:lnSpc>
              <a:buClr>
                <a:schemeClr val="tx1"/>
              </a:buClr>
              <a:buNone/>
            </a:pPr>
            <a:endParaRPr lang="en-US" altLang="en-US" sz="1600" dirty="0"/>
          </a:p>
          <a:p>
            <a:pPr>
              <a:lnSpc>
                <a:spcPct val="80000"/>
              </a:lnSpc>
              <a:buClr>
                <a:schemeClr val="tx1"/>
              </a:buClr>
            </a:pPr>
            <a:r>
              <a:rPr lang="en-US" altLang="en-US" sz="2000" dirty="0"/>
              <a:t>You can also assign to multiple names at the same time</a:t>
            </a:r>
          </a:p>
          <a:p>
            <a:pPr lvl="1">
              <a:lnSpc>
                <a:spcPct val="80000"/>
              </a:lnSpc>
              <a:buNone/>
            </a:pPr>
            <a:r>
              <a:rPr lang="en-US" altLang="en-US" sz="1600" b="1" dirty="0"/>
              <a:t>&gt;&gt;&gt; x, y = 2, 3</a:t>
            </a:r>
          </a:p>
          <a:p>
            <a:pPr lvl="1">
              <a:lnSpc>
                <a:spcPct val="80000"/>
              </a:lnSpc>
              <a:buNone/>
            </a:pPr>
            <a:r>
              <a:rPr lang="en-US" altLang="en-US" sz="1600" b="1" dirty="0"/>
              <a:t>&gt;&gt;&gt; x</a:t>
            </a:r>
          </a:p>
          <a:p>
            <a:pPr lvl="1">
              <a:lnSpc>
                <a:spcPct val="80000"/>
              </a:lnSpc>
              <a:buNone/>
            </a:pPr>
            <a:r>
              <a:rPr lang="en-US" altLang="en-US" sz="1600" b="1" dirty="0"/>
              <a:t>2</a:t>
            </a:r>
          </a:p>
          <a:p>
            <a:pPr lvl="1">
              <a:lnSpc>
                <a:spcPct val="80000"/>
              </a:lnSpc>
              <a:buNone/>
            </a:pPr>
            <a:r>
              <a:rPr lang="en-US" altLang="en-US" sz="1600" b="1" dirty="0"/>
              <a:t>&gt;&gt;&gt; y</a:t>
            </a:r>
          </a:p>
          <a:p>
            <a:pPr lvl="1">
              <a:lnSpc>
                <a:spcPct val="80000"/>
              </a:lnSpc>
              <a:buNone/>
            </a:pPr>
            <a:r>
              <a:rPr lang="en-US" altLang="en-US" sz="1600" b="1" dirty="0"/>
              <a:t>3</a:t>
            </a:r>
            <a:endParaRPr lang="en-US" altLang="en-US" sz="1600" dirty="0"/>
          </a:p>
          <a:p>
            <a:pPr lvl="1">
              <a:lnSpc>
                <a:spcPct val="80000"/>
              </a:lnSpc>
              <a:buClr>
                <a:schemeClr val="tx1"/>
              </a:buClr>
              <a:buNone/>
            </a:pPr>
            <a:endParaRPr lang="en-US" altLang="en-US" sz="1600" dirty="0"/>
          </a:p>
        </p:txBody>
      </p:sp>
    </p:spTree>
    <p:extLst>
      <p:ext uri="{BB962C8B-B14F-4D97-AF65-F5344CB8AC3E}">
        <p14:creationId xmlns:p14="http://schemas.microsoft.com/office/powerpoint/2010/main" val="48814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IN" dirty="0"/>
          </a:p>
        </p:txBody>
      </p:sp>
      <p:sp>
        <p:nvSpPr>
          <p:cNvPr id="8" name="Rectangle 13"/>
          <p:cNvSpPr txBox="1">
            <a:spLocks noChangeArrowheads="1"/>
          </p:cNvSpPr>
          <p:nvPr/>
        </p:nvSpPr>
        <p:spPr>
          <a:xfrm>
            <a:off x="990600" y="1295400"/>
            <a:ext cx="2209800" cy="2438400"/>
          </a:xfrm>
          <a:prstGeom prst="rect">
            <a:avLst/>
          </a:prstGeom>
          <a:noFill/>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itchFamily="2" charset="2"/>
              <a:buNone/>
            </a:pPr>
            <a:r>
              <a:rPr lang="en-US" altLang="en-US" sz="1800" b="1" dirty="0" smtClean="0"/>
              <a:t>If Block -</a:t>
            </a:r>
          </a:p>
          <a:p>
            <a:pPr>
              <a:lnSpc>
                <a:spcPct val="90000"/>
              </a:lnSpc>
              <a:buFont typeface="Wingdings" pitchFamily="2" charset="2"/>
              <a:buNone/>
            </a:pPr>
            <a:r>
              <a:rPr lang="en-US" altLang="en-US" sz="1800" dirty="0" smtClean="0"/>
              <a:t>if </a:t>
            </a:r>
            <a:r>
              <a:rPr lang="en-US" altLang="en-US" sz="1800" i="1" dirty="0" smtClean="0"/>
              <a:t>condition</a:t>
            </a:r>
            <a:r>
              <a:rPr lang="en-US" altLang="en-US" sz="1800" dirty="0" smtClean="0"/>
              <a:t>:</a:t>
            </a:r>
          </a:p>
          <a:p>
            <a:pPr>
              <a:lnSpc>
                <a:spcPct val="90000"/>
              </a:lnSpc>
              <a:buFont typeface="Wingdings" pitchFamily="2" charset="2"/>
              <a:buNone/>
            </a:pPr>
            <a:r>
              <a:rPr lang="en-US" altLang="en-US" sz="1800" dirty="0" smtClean="0"/>
              <a:t>    </a:t>
            </a:r>
            <a:r>
              <a:rPr lang="en-US" altLang="en-US" sz="1800" i="1" dirty="0" smtClean="0"/>
              <a:t>statements</a:t>
            </a:r>
            <a:endParaRPr lang="en-US" altLang="en-US" sz="1800" dirty="0" smtClean="0"/>
          </a:p>
          <a:p>
            <a:pPr>
              <a:lnSpc>
                <a:spcPct val="90000"/>
              </a:lnSpc>
              <a:buFont typeface="Wingdings" pitchFamily="2" charset="2"/>
              <a:buNone/>
            </a:pPr>
            <a:r>
              <a:rPr lang="en-US" altLang="en-US" sz="1800" dirty="0" smtClean="0"/>
              <a:t>[</a:t>
            </a:r>
            <a:r>
              <a:rPr lang="en-US" altLang="en-US" sz="1800" dirty="0" err="1" smtClean="0"/>
              <a:t>elif</a:t>
            </a:r>
            <a:r>
              <a:rPr lang="en-US" altLang="en-US" sz="1800" dirty="0" smtClean="0"/>
              <a:t> </a:t>
            </a:r>
            <a:r>
              <a:rPr lang="en-US" altLang="en-US" sz="1800" i="1" dirty="0" smtClean="0"/>
              <a:t>condition</a:t>
            </a:r>
            <a:r>
              <a:rPr lang="en-US" altLang="en-US" sz="1800" dirty="0" smtClean="0"/>
              <a:t>:</a:t>
            </a:r>
          </a:p>
          <a:p>
            <a:pPr>
              <a:lnSpc>
                <a:spcPct val="90000"/>
              </a:lnSpc>
              <a:buFont typeface="Wingdings" pitchFamily="2" charset="2"/>
              <a:buNone/>
            </a:pPr>
            <a:r>
              <a:rPr lang="en-US" altLang="en-US" sz="1800" dirty="0" smtClean="0"/>
              <a:t>    </a:t>
            </a:r>
            <a:r>
              <a:rPr lang="en-US" altLang="en-US" sz="1800" i="1" dirty="0" smtClean="0"/>
              <a:t>statements</a:t>
            </a:r>
            <a:r>
              <a:rPr lang="en-US" altLang="en-US" sz="1800" dirty="0" smtClean="0"/>
              <a:t>] ...</a:t>
            </a:r>
          </a:p>
          <a:p>
            <a:pPr>
              <a:lnSpc>
                <a:spcPct val="90000"/>
              </a:lnSpc>
              <a:buFont typeface="Wingdings" pitchFamily="2" charset="2"/>
              <a:buNone/>
            </a:pPr>
            <a:r>
              <a:rPr lang="en-US" altLang="en-US" sz="1800" dirty="0" smtClean="0"/>
              <a:t>else:</a:t>
            </a:r>
          </a:p>
          <a:p>
            <a:pPr>
              <a:lnSpc>
                <a:spcPct val="90000"/>
              </a:lnSpc>
              <a:buFont typeface="Wingdings" pitchFamily="2" charset="2"/>
              <a:buNone/>
            </a:pPr>
            <a:r>
              <a:rPr lang="en-US" altLang="en-US" sz="1800" dirty="0" smtClean="0"/>
              <a:t>    </a:t>
            </a:r>
            <a:r>
              <a:rPr lang="en-US" altLang="en-US" sz="1800" i="1" dirty="0" smtClean="0"/>
              <a:t>statements</a:t>
            </a:r>
          </a:p>
        </p:txBody>
      </p:sp>
      <p:sp>
        <p:nvSpPr>
          <p:cNvPr id="9" name="Rectangle 14"/>
          <p:cNvSpPr>
            <a:spLocks noChangeArrowheads="1"/>
          </p:cNvSpPr>
          <p:nvPr/>
        </p:nvSpPr>
        <p:spPr bwMode="auto">
          <a:xfrm>
            <a:off x="5519738" y="990600"/>
            <a:ext cx="263366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eaLnBrk="1" hangingPunct="1">
              <a:buFont typeface="Wingdings" pitchFamily="2" charset="2"/>
              <a:buNone/>
            </a:pPr>
            <a:r>
              <a:rPr lang="en-US" altLang="en-US" sz="1800" i="0" dirty="0"/>
              <a:t>While Loop -</a:t>
            </a:r>
          </a:p>
          <a:p>
            <a:pPr eaLnBrk="1" hangingPunct="1">
              <a:buFont typeface="Wingdings" pitchFamily="2" charset="2"/>
              <a:buNone/>
            </a:pPr>
            <a:r>
              <a:rPr lang="en-US" altLang="en-US" sz="1800" b="0" i="0" dirty="0"/>
              <a:t>while </a:t>
            </a:r>
            <a:r>
              <a:rPr lang="en-US" altLang="en-US" sz="1800" b="0" dirty="0"/>
              <a:t>condition</a:t>
            </a:r>
            <a:r>
              <a:rPr lang="en-US" altLang="en-US" sz="1800" b="0" i="0" dirty="0"/>
              <a:t>:</a:t>
            </a:r>
          </a:p>
          <a:p>
            <a:pPr eaLnBrk="1" hangingPunct="1">
              <a:buFont typeface="Wingdings" pitchFamily="2" charset="2"/>
              <a:buNone/>
            </a:pPr>
            <a:r>
              <a:rPr lang="en-US" altLang="en-US" sz="1800" b="0" i="0" dirty="0"/>
              <a:t>    </a:t>
            </a:r>
            <a:r>
              <a:rPr lang="en-US" altLang="en-US" sz="1800" b="0" dirty="0"/>
              <a:t>statements</a:t>
            </a:r>
          </a:p>
          <a:p>
            <a:pPr eaLnBrk="1" hangingPunct="1">
              <a:buFont typeface="Wingdings" pitchFamily="2" charset="2"/>
              <a:buNone/>
            </a:pPr>
            <a:endParaRPr lang="en-US" altLang="en-US" sz="1800" b="0" i="0" dirty="0"/>
          </a:p>
          <a:p>
            <a:pPr eaLnBrk="1" hangingPunct="1">
              <a:buFont typeface="Wingdings" pitchFamily="2" charset="2"/>
              <a:buNone/>
            </a:pPr>
            <a:r>
              <a:rPr lang="en-US" altLang="en-US" sz="1800" i="0" dirty="0"/>
              <a:t>for Loop -</a:t>
            </a:r>
            <a:endParaRPr lang="en-US" altLang="en-US" sz="1800" b="0" i="0" dirty="0"/>
          </a:p>
          <a:p>
            <a:pPr eaLnBrk="1" hangingPunct="1">
              <a:buFont typeface="Wingdings" pitchFamily="2" charset="2"/>
              <a:buNone/>
            </a:pPr>
            <a:r>
              <a:rPr lang="en-US" altLang="en-US" sz="1800" b="0" i="0" dirty="0"/>
              <a:t>for </a:t>
            </a:r>
            <a:r>
              <a:rPr lang="en-US" altLang="en-US" sz="1800" b="0" dirty="0" err="1"/>
              <a:t>var</a:t>
            </a:r>
            <a:r>
              <a:rPr lang="en-US" altLang="en-US" sz="1800" b="0" i="0" dirty="0"/>
              <a:t> in </a:t>
            </a:r>
            <a:r>
              <a:rPr lang="en-US" altLang="en-US" sz="1800" b="0" dirty="0"/>
              <a:t>sequence</a:t>
            </a:r>
            <a:r>
              <a:rPr lang="en-US" altLang="en-US" sz="1800" b="0" i="0" dirty="0"/>
              <a:t>:</a:t>
            </a:r>
          </a:p>
          <a:p>
            <a:pPr eaLnBrk="1" hangingPunct="1">
              <a:buFont typeface="Wingdings" pitchFamily="2" charset="2"/>
              <a:buNone/>
            </a:pPr>
            <a:r>
              <a:rPr lang="en-US" altLang="en-US" sz="1800" b="0" i="0" dirty="0"/>
              <a:t>    </a:t>
            </a:r>
            <a:r>
              <a:rPr lang="en-US" altLang="en-US" sz="1800" b="0" dirty="0"/>
              <a:t>statements</a:t>
            </a:r>
            <a:endParaRPr lang="en-US" altLang="en-US" sz="1800" b="0" i="0" dirty="0"/>
          </a:p>
          <a:p>
            <a:pPr eaLnBrk="1" hangingPunct="1">
              <a:buFont typeface="Wingdings" pitchFamily="2" charset="2"/>
              <a:buNone/>
            </a:pPr>
            <a:endParaRPr lang="en-US" altLang="en-US" sz="1800" b="0" i="0" dirty="0"/>
          </a:p>
        </p:txBody>
      </p:sp>
      <p:sp>
        <p:nvSpPr>
          <p:cNvPr id="10" name="Rectangle 16"/>
          <p:cNvSpPr>
            <a:spLocks noChangeArrowheads="1"/>
          </p:cNvSpPr>
          <p:nvPr/>
        </p:nvSpPr>
        <p:spPr bwMode="auto">
          <a:xfrm>
            <a:off x="990600" y="3886200"/>
            <a:ext cx="7543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eaLnBrk="1" hangingPunct="1">
              <a:lnSpc>
                <a:spcPct val="90000"/>
              </a:lnSpc>
              <a:buFont typeface="Wingdings" pitchFamily="2" charset="2"/>
              <a:buNone/>
            </a:pPr>
            <a:r>
              <a:rPr lang="en-US" altLang="en-US" sz="1800" i="0" dirty="0" smtClean="0"/>
              <a:t>Loop Control Statements –</a:t>
            </a:r>
          </a:p>
          <a:p>
            <a:pPr eaLnBrk="1" hangingPunct="1">
              <a:lnSpc>
                <a:spcPct val="90000"/>
              </a:lnSpc>
              <a:buClr>
                <a:schemeClr val="tx1"/>
              </a:buClr>
            </a:pPr>
            <a:r>
              <a:rPr lang="en-US" altLang="en-US" sz="1800" i="0" dirty="0" smtClean="0"/>
              <a:t>break         </a:t>
            </a:r>
            <a:r>
              <a:rPr lang="en-US" altLang="en-US" sz="1800" b="0" i="0" dirty="0" smtClean="0"/>
              <a:t>- Jumps out of the closest enclosing loop</a:t>
            </a:r>
          </a:p>
          <a:p>
            <a:pPr eaLnBrk="1" hangingPunct="1">
              <a:lnSpc>
                <a:spcPct val="90000"/>
              </a:lnSpc>
              <a:buClr>
                <a:schemeClr val="tx1"/>
              </a:buClr>
            </a:pPr>
            <a:r>
              <a:rPr lang="en-US" altLang="en-US" sz="1800" i="0" dirty="0" smtClean="0"/>
              <a:t>continue</a:t>
            </a:r>
            <a:r>
              <a:rPr lang="en-US" altLang="en-US" sz="1800" b="0" i="0" dirty="0" smtClean="0"/>
              <a:t>   - Jumps to the top of the closest enclosing loop</a:t>
            </a:r>
          </a:p>
          <a:p>
            <a:pPr eaLnBrk="1" hangingPunct="1">
              <a:lnSpc>
                <a:spcPct val="90000"/>
              </a:lnSpc>
              <a:buClr>
                <a:schemeClr val="tx1"/>
              </a:buClr>
            </a:pPr>
            <a:r>
              <a:rPr lang="en-US" altLang="en-US" sz="1800" i="0" dirty="0" smtClean="0"/>
              <a:t>pass         </a:t>
            </a:r>
            <a:r>
              <a:rPr lang="en-US" altLang="en-US" sz="1800" b="0" i="0" dirty="0" smtClean="0"/>
              <a:t>-  Does nothing, empty statement placeholder</a:t>
            </a:r>
            <a:endParaRPr lang="en-US" altLang="en-US" sz="1800" b="0" i="0" dirty="0"/>
          </a:p>
        </p:txBody>
      </p:sp>
    </p:spTree>
    <p:extLst>
      <p:ext uri="{BB962C8B-B14F-4D97-AF65-F5344CB8AC3E}">
        <p14:creationId xmlns:p14="http://schemas.microsoft.com/office/powerpoint/2010/main" val="4082408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 ASSIGNMENT</a:t>
            </a:r>
            <a:endParaRPr lang="en-IN" dirty="0"/>
          </a:p>
        </p:txBody>
      </p:sp>
      <p:sp>
        <p:nvSpPr>
          <p:cNvPr id="10" name="Rectangle 16"/>
          <p:cNvSpPr>
            <a:spLocks noChangeArrowheads="1"/>
          </p:cNvSpPr>
          <p:nvPr/>
        </p:nvSpPr>
        <p:spPr bwMode="auto">
          <a:xfrm>
            <a:off x="381000" y="747138"/>
            <a:ext cx="8458200" cy="565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eaLnBrk="1" hangingPunct="1">
              <a:lnSpc>
                <a:spcPct val="90000"/>
              </a:lnSpc>
            </a:pPr>
            <a:r>
              <a:rPr lang="en-US" altLang="en-US" sz="1800" dirty="0"/>
              <a:t>A certain grade of steel is graded according to the following conditions:</a:t>
            </a:r>
          </a:p>
          <a:p>
            <a:pPr lvl="1" eaLnBrk="1" hangingPunct="1">
              <a:lnSpc>
                <a:spcPct val="90000"/>
              </a:lnSpc>
              <a:buNone/>
            </a:pPr>
            <a:r>
              <a:rPr lang="en-US" altLang="en-US" sz="1600" dirty="0"/>
              <a:t>Hardness must be  &gt; 50</a:t>
            </a:r>
          </a:p>
          <a:p>
            <a:pPr lvl="1" eaLnBrk="1" hangingPunct="1">
              <a:lnSpc>
                <a:spcPct val="90000"/>
              </a:lnSpc>
              <a:buNone/>
            </a:pPr>
            <a:r>
              <a:rPr lang="en-US" altLang="en-US" sz="1600" dirty="0"/>
              <a:t>Carbon content must be &lt; 0.7</a:t>
            </a:r>
          </a:p>
          <a:p>
            <a:pPr lvl="1" eaLnBrk="1" hangingPunct="1">
              <a:lnSpc>
                <a:spcPct val="90000"/>
              </a:lnSpc>
              <a:buNone/>
            </a:pPr>
            <a:r>
              <a:rPr lang="en-US" altLang="en-US" sz="1600" dirty="0"/>
              <a:t>Tensile strength must be &gt; </a:t>
            </a:r>
            <a:r>
              <a:rPr lang="en-US" altLang="en-US" sz="1600" dirty="0" smtClean="0"/>
              <a:t>5600</a:t>
            </a:r>
          </a:p>
          <a:p>
            <a:pPr lvl="1" eaLnBrk="1" hangingPunct="1">
              <a:lnSpc>
                <a:spcPct val="90000"/>
              </a:lnSpc>
              <a:buNone/>
            </a:pPr>
            <a:endParaRPr lang="en-US" altLang="en-US" sz="1600" dirty="0"/>
          </a:p>
          <a:p>
            <a:pPr lvl="1" eaLnBrk="1" hangingPunct="1">
              <a:lnSpc>
                <a:spcPct val="90000"/>
              </a:lnSpc>
              <a:buNone/>
            </a:pPr>
            <a:r>
              <a:rPr lang="en-US" altLang="en-US" sz="1600" dirty="0"/>
              <a:t>The grades are as follows </a:t>
            </a:r>
            <a:r>
              <a:rPr lang="en-US" altLang="en-US" sz="1600" dirty="0" smtClean="0"/>
              <a:t>:</a:t>
            </a:r>
          </a:p>
          <a:p>
            <a:pPr lvl="1" eaLnBrk="1" hangingPunct="1">
              <a:lnSpc>
                <a:spcPct val="90000"/>
              </a:lnSpc>
              <a:buNone/>
            </a:pPr>
            <a:endParaRPr lang="en-US" altLang="en-US" sz="1600" dirty="0"/>
          </a:p>
          <a:p>
            <a:pPr lvl="1" eaLnBrk="1" hangingPunct="1">
              <a:lnSpc>
                <a:spcPct val="90000"/>
              </a:lnSpc>
              <a:buNone/>
            </a:pPr>
            <a:r>
              <a:rPr lang="en-US" altLang="en-US" sz="1600" dirty="0"/>
              <a:t>Grade is 10 if all 3 conditions are met</a:t>
            </a:r>
          </a:p>
          <a:p>
            <a:pPr lvl="1" eaLnBrk="1" hangingPunct="1">
              <a:lnSpc>
                <a:spcPct val="90000"/>
              </a:lnSpc>
              <a:buNone/>
            </a:pPr>
            <a:r>
              <a:rPr lang="en-US" altLang="en-US" sz="1600" dirty="0"/>
              <a:t>Grade is 9 if 1 &amp; 2 conditions are met</a:t>
            </a:r>
          </a:p>
          <a:p>
            <a:pPr lvl="1" eaLnBrk="1" hangingPunct="1">
              <a:lnSpc>
                <a:spcPct val="90000"/>
              </a:lnSpc>
              <a:buNone/>
            </a:pPr>
            <a:r>
              <a:rPr lang="en-US" altLang="en-US" sz="1600" dirty="0"/>
              <a:t>Grade is 8 if 2 &amp; 3 conditions are met</a:t>
            </a:r>
          </a:p>
          <a:p>
            <a:pPr lvl="1" eaLnBrk="1" hangingPunct="1">
              <a:lnSpc>
                <a:spcPct val="90000"/>
              </a:lnSpc>
              <a:buNone/>
            </a:pPr>
            <a:r>
              <a:rPr lang="en-US" altLang="en-US" sz="1600" dirty="0"/>
              <a:t>Grade is 7 if 1 &amp; 3 conditions are met</a:t>
            </a:r>
          </a:p>
          <a:p>
            <a:pPr lvl="1" eaLnBrk="1" hangingPunct="1">
              <a:lnSpc>
                <a:spcPct val="90000"/>
              </a:lnSpc>
              <a:buNone/>
            </a:pPr>
            <a:r>
              <a:rPr lang="en-US" altLang="en-US" sz="1600" dirty="0"/>
              <a:t>Grade is 6 if only 1 condition is met</a:t>
            </a:r>
          </a:p>
          <a:p>
            <a:pPr lvl="1" eaLnBrk="1" hangingPunct="1">
              <a:lnSpc>
                <a:spcPct val="90000"/>
              </a:lnSpc>
              <a:buNone/>
            </a:pPr>
            <a:r>
              <a:rPr lang="en-US" altLang="en-US" sz="1600" dirty="0"/>
              <a:t>Grade is 5 if none of the  conditions are </a:t>
            </a:r>
            <a:r>
              <a:rPr lang="en-US" altLang="en-US" sz="1600" dirty="0" smtClean="0"/>
              <a:t>met</a:t>
            </a:r>
          </a:p>
          <a:p>
            <a:pPr lvl="1" eaLnBrk="1" hangingPunct="1">
              <a:lnSpc>
                <a:spcPct val="90000"/>
              </a:lnSpc>
              <a:buNone/>
            </a:pPr>
            <a:endParaRPr lang="en-US" altLang="en-US" sz="1600" dirty="0"/>
          </a:p>
          <a:p>
            <a:pPr eaLnBrk="1" hangingPunct="1">
              <a:lnSpc>
                <a:spcPct val="90000"/>
              </a:lnSpc>
            </a:pPr>
            <a:r>
              <a:rPr lang="en-US" altLang="en-US" sz="1800" dirty="0" smtClean="0"/>
              <a:t>WAP to find whether a year entered is leap year or not</a:t>
            </a:r>
            <a:br>
              <a:rPr lang="en-US" altLang="en-US" sz="1800" dirty="0" smtClean="0"/>
            </a:br>
            <a:r>
              <a:rPr lang="en-US" altLang="en-US" sz="1800" dirty="0" smtClean="0"/>
              <a:t>Note : A leap year is the one that if divisible by 4 should not be divisible by 100.</a:t>
            </a:r>
            <a:br>
              <a:rPr lang="en-US" altLang="en-US" sz="1800" dirty="0" smtClean="0"/>
            </a:br>
            <a:r>
              <a:rPr lang="en-US" altLang="en-US" sz="1800" dirty="0"/>
              <a:t>But if divisible by </a:t>
            </a:r>
            <a:r>
              <a:rPr lang="en-US" altLang="en-US" sz="1800" dirty="0" smtClean="0"/>
              <a:t>100 </a:t>
            </a:r>
            <a:r>
              <a:rPr lang="en-US" altLang="en-US" sz="1800" dirty="0"/>
              <a:t>should </a:t>
            </a:r>
            <a:r>
              <a:rPr lang="en-US" altLang="en-US" sz="1800" dirty="0" smtClean="0"/>
              <a:t>also be </a:t>
            </a:r>
            <a:r>
              <a:rPr lang="en-US" altLang="en-US" sz="1800" dirty="0"/>
              <a:t>divisible by </a:t>
            </a:r>
            <a:r>
              <a:rPr lang="en-US" altLang="en-US" sz="1800" dirty="0" smtClean="0"/>
              <a:t>400 else its not a leap year.</a:t>
            </a:r>
            <a:br>
              <a:rPr lang="en-US" altLang="en-US" sz="1800" dirty="0" smtClean="0"/>
            </a:br>
            <a:r>
              <a:rPr lang="en-US" altLang="en-US" sz="1800" dirty="0" smtClean="0"/>
              <a:t>Ex: 	2000 -&gt; </a:t>
            </a:r>
            <a:r>
              <a:rPr lang="en-US" altLang="en-US" sz="1800" dirty="0" err="1" smtClean="0"/>
              <a:t>Divisibe</a:t>
            </a:r>
            <a:r>
              <a:rPr lang="en-US" altLang="en-US" sz="1800" dirty="0" smtClean="0"/>
              <a:t> by 4, 100 and 400 – leap year</a:t>
            </a:r>
            <a:br>
              <a:rPr lang="en-US" altLang="en-US" sz="1800" dirty="0" smtClean="0"/>
            </a:br>
            <a:r>
              <a:rPr lang="en-US" altLang="en-US" sz="1800" dirty="0" smtClean="0"/>
              <a:t>	1996 -&gt; Divisible by 4 not 100 – leap year</a:t>
            </a:r>
            <a:br>
              <a:rPr lang="en-US" altLang="en-US" sz="1800" dirty="0" smtClean="0"/>
            </a:br>
            <a:r>
              <a:rPr lang="en-US" altLang="en-US" sz="1800" smtClean="0"/>
              <a:t>	</a:t>
            </a:r>
            <a:r>
              <a:rPr lang="en-US" altLang="en-US" sz="1800" smtClean="0"/>
              <a:t>1900 </a:t>
            </a:r>
            <a:r>
              <a:rPr lang="en-US" altLang="en-US" sz="1800" dirty="0" smtClean="0"/>
              <a:t>-&gt; Divisible by 4 and 100 but not 400 – not a leap year</a:t>
            </a:r>
            <a:endParaRPr lang="en-US" altLang="en-US" sz="1800" dirty="0"/>
          </a:p>
          <a:p>
            <a:pPr eaLnBrk="1" hangingPunct="1">
              <a:lnSpc>
                <a:spcPct val="90000"/>
              </a:lnSpc>
            </a:pPr>
            <a:endParaRPr lang="en-US" altLang="en-US" sz="1800" dirty="0"/>
          </a:p>
        </p:txBody>
      </p:sp>
    </p:spTree>
    <p:extLst>
      <p:ext uri="{BB962C8B-B14F-4D97-AF65-F5344CB8AC3E}">
        <p14:creationId xmlns:p14="http://schemas.microsoft.com/office/powerpoint/2010/main" val="185397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 ASSIGNMENT SOLUTION</a:t>
            </a:r>
            <a:endParaRPr lang="en-IN" dirty="0"/>
          </a:p>
        </p:txBody>
      </p:sp>
      <p:sp>
        <p:nvSpPr>
          <p:cNvPr id="10" name="Rectangle 16"/>
          <p:cNvSpPr>
            <a:spLocks noChangeArrowheads="1"/>
          </p:cNvSpPr>
          <p:nvPr/>
        </p:nvSpPr>
        <p:spPr bwMode="auto">
          <a:xfrm>
            <a:off x="381000" y="747138"/>
            <a:ext cx="4191000" cy="4967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marL="0" indent="0" eaLnBrk="1" hangingPunct="1">
              <a:lnSpc>
                <a:spcPct val="90000"/>
              </a:lnSpc>
              <a:buNone/>
            </a:pPr>
            <a:r>
              <a:rPr lang="en-US" sz="1800" dirty="0"/>
              <a:t>h = </a:t>
            </a:r>
            <a:r>
              <a:rPr lang="en-US" sz="1800" dirty="0" err="1"/>
              <a:t>int</a:t>
            </a:r>
            <a:r>
              <a:rPr lang="en-US" sz="1800" dirty="0"/>
              <a:t>(input(</a:t>
            </a:r>
            <a:r>
              <a:rPr lang="en-US" sz="1800" b="1" dirty="0"/>
              <a:t>"Enter hardness"</a:t>
            </a:r>
            <a:r>
              <a:rPr lang="en-US" sz="1800" dirty="0"/>
              <a:t>))</a:t>
            </a:r>
            <a:br>
              <a:rPr lang="en-US" sz="1800" dirty="0"/>
            </a:br>
            <a:r>
              <a:rPr lang="en-US" sz="1800" dirty="0"/>
              <a:t>c = </a:t>
            </a:r>
            <a:r>
              <a:rPr lang="en-US" sz="1800" dirty="0" err="1"/>
              <a:t>int</a:t>
            </a:r>
            <a:r>
              <a:rPr lang="en-US" sz="1800" dirty="0"/>
              <a:t>(input(</a:t>
            </a:r>
            <a:r>
              <a:rPr lang="en-US" sz="1800" b="1" dirty="0"/>
              <a:t>"Enter carbon content"</a:t>
            </a:r>
            <a:r>
              <a:rPr lang="en-US" sz="1800" dirty="0"/>
              <a:t>))</a:t>
            </a:r>
            <a:br>
              <a:rPr lang="en-US" sz="1800" dirty="0"/>
            </a:br>
            <a:r>
              <a:rPr lang="en-US" sz="1800" dirty="0"/>
              <a:t>t = </a:t>
            </a:r>
            <a:r>
              <a:rPr lang="en-US" sz="1800" dirty="0" err="1"/>
              <a:t>int</a:t>
            </a:r>
            <a:r>
              <a:rPr lang="en-US" sz="1800" dirty="0"/>
              <a:t>(input(</a:t>
            </a:r>
            <a:r>
              <a:rPr lang="en-US" sz="1800" b="1" dirty="0"/>
              <a:t>"Enter tensile strength"</a:t>
            </a:r>
            <a:r>
              <a:rPr lang="en-US" sz="1800" dirty="0"/>
              <a:t>))</a:t>
            </a:r>
            <a:br>
              <a:rPr lang="en-US" sz="1800" dirty="0"/>
            </a:br>
            <a:r>
              <a:rPr lang="en-US" sz="1800" b="1" dirty="0"/>
              <a:t>if </a:t>
            </a:r>
            <a:r>
              <a:rPr lang="en-US" sz="1800" dirty="0"/>
              <a:t>h&gt;50 </a:t>
            </a:r>
            <a:r>
              <a:rPr lang="en-US" sz="1800" b="1" dirty="0"/>
              <a:t>and </a:t>
            </a:r>
            <a:r>
              <a:rPr lang="en-US" sz="1800" dirty="0"/>
              <a:t>c&lt;0.7 </a:t>
            </a:r>
            <a:r>
              <a:rPr lang="en-US" sz="1800" b="1" dirty="0"/>
              <a:t>and </a:t>
            </a:r>
            <a:r>
              <a:rPr lang="en-US" sz="1800" dirty="0"/>
              <a:t>t &gt; 5600:</a:t>
            </a:r>
            <a:br>
              <a:rPr lang="en-US" sz="1800" dirty="0"/>
            </a:br>
            <a:r>
              <a:rPr lang="en-US" sz="1800" dirty="0"/>
              <a:t>    print(</a:t>
            </a:r>
            <a:r>
              <a:rPr lang="en-US" sz="1800" b="1" dirty="0"/>
              <a:t>"Grade 10"</a:t>
            </a:r>
            <a:r>
              <a:rPr lang="en-US" sz="1800" dirty="0"/>
              <a:t>)</a:t>
            </a:r>
            <a:br>
              <a:rPr lang="en-US" sz="1800" dirty="0"/>
            </a:br>
            <a:r>
              <a:rPr lang="en-US" sz="1800" b="1" dirty="0" err="1"/>
              <a:t>elif</a:t>
            </a:r>
            <a:r>
              <a:rPr lang="en-US" sz="1800" b="1" dirty="0"/>
              <a:t> </a:t>
            </a:r>
            <a:r>
              <a:rPr lang="en-US" sz="1800" dirty="0"/>
              <a:t>h &gt; 50 </a:t>
            </a:r>
            <a:r>
              <a:rPr lang="en-US" sz="1800" b="1" dirty="0"/>
              <a:t>and </a:t>
            </a:r>
            <a:r>
              <a:rPr lang="en-US" sz="1800" dirty="0"/>
              <a:t>c &lt; 0.7:</a:t>
            </a:r>
            <a:br>
              <a:rPr lang="en-US" sz="1800" dirty="0"/>
            </a:br>
            <a:r>
              <a:rPr lang="en-US" sz="1800" dirty="0"/>
              <a:t>    print(</a:t>
            </a:r>
            <a:r>
              <a:rPr lang="en-US" sz="1800" b="1" dirty="0"/>
              <a:t>"Grade 9"</a:t>
            </a:r>
            <a:r>
              <a:rPr lang="en-US" sz="1800" dirty="0"/>
              <a:t>)</a:t>
            </a:r>
            <a:br>
              <a:rPr lang="en-US" sz="1800" dirty="0"/>
            </a:br>
            <a:r>
              <a:rPr lang="en-US" sz="1800" b="1" dirty="0" err="1"/>
              <a:t>elif</a:t>
            </a:r>
            <a:r>
              <a:rPr lang="en-US" sz="1800" b="1" dirty="0"/>
              <a:t> </a:t>
            </a:r>
            <a:r>
              <a:rPr lang="en-US" sz="1800" dirty="0"/>
              <a:t>c &lt; 0.7 </a:t>
            </a:r>
            <a:r>
              <a:rPr lang="en-US" sz="1800" b="1" dirty="0"/>
              <a:t>and </a:t>
            </a:r>
            <a:r>
              <a:rPr lang="en-US" sz="1800" dirty="0"/>
              <a:t>t &gt; 5600:</a:t>
            </a:r>
            <a:br>
              <a:rPr lang="en-US" sz="1800" dirty="0"/>
            </a:br>
            <a:r>
              <a:rPr lang="en-US" sz="1800" dirty="0"/>
              <a:t>    print(</a:t>
            </a:r>
            <a:r>
              <a:rPr lang="en-US" sz="1800" b="1" dirty="0"/>
              <a:t>"Grade 8"</a:t>
            </a:r>
            <a:r>
              <a:rPr lang="en-US" sz="1800" dirty="0"/>
              <a:t>)</a:t>
            </a:r>
            <a:br>
              <a:rPr lang="en-US" sz="1800" dirty="0"/>
            </a:br>
            <a:r>
              <a:rPr lang="en-US" sz="1800" b="1" dirty="0" err="1"/>
              <a:t>elif</a:t>
            </a:r>
            <a:r>
              <a:rPr lang="en-US" sz="1800" b="1" dirty="0"/>
              <a:t> </a:t>
            </a:r>
            <a:r>
              <a:rPr lang="en-US" sz="1800" dirty="0"/>
              <a:t>h &gt; 50 </a:t>
            </a:r>
            <a:r>
              <a:rPr lang="en-US" sz="1800" b="1" dirty="0"/>
              <a:t>and </a:t>
            </a:r>
            <a:r>
              <a:rPr lang="en-US" sz="1800" dirty="0"/>
              <a:t>t &gt; 5600:</a:t>
            </a:r>
            <a:br>
              <a:rPr lang="en-US" sz="1800" dirty="0"/>
            </a:br>
            <a:r>
              <a:rPr lang="en-US" sz="1800" dirty="0"/>
              <a:t>    print(</a:t>
            </a:r>
            <a:r>
              <a:rPr lang="en-US" sz="1800" b="1" dirty="0"/>
              <a:t>"Grade 7"</a:t>
            </a:r>
            <a:r>
              <a:rPr lang="en-US" sz="1800" dirty="0"/>
              <a:t>)</a:t>
            </a:r>
            <a:br>
              <a:rPr lang="en-US" sz="1800" dirty="0"/>
            </a:br>
            <a:r>
              <a:rPr lang="en-US" sz="1800" b="1" dirty="0" err="1"/>
              <a:t>elif</a:t>
            </a:r>
            <a:r>
              <a:rPr lang="en-US" sz="1800" b="1" dirty="0"/>
              <a:t> </a:t>
            </a:r>
            <a:r>
              <a:rPr lang="en-US" sz="1800" dirty="0"/>
              <a:t>h &gt; 50 </a:t>
            </a:r>
            <a:r>
              <a:rPr lang="en-US" sz="1800" b="1" dirty="0"/>
              <a:t>or </a:t>
            </a:r>
            <a:r>
              <a:rPr lang="en-US" sz="1800" dirty="0"/>
              <a:t>c &lt; 0.7 </a:t>
            </a:r>
            <a:r>
              <a:rPr lang="en-US" sz="1800" b="1" dirty="0"/>
              <a:t>or </a:t>
            </a:r>
            <a:r>
              <a:rPr lang="en-US" sz="1800" dirty="0"/>
              <a:t>t &gt; 5600:</a:t>
            </a:r>
            <a:br>
              <a:rPr lang="en-US" sz="1800" dirty="0"/>
            </a:br>
            <a:r>
              <a:rPr lang="en-US" sz="1800" dirty="0"/>
              <a:t>    print(</a:t>
            </a:r>
            <a:r>
              <a:rPr lang="en-US" sz="1800" b="1" dirty="0"/>
              <a:t>"Grade 6"</a:t>
            </a:r>
            <a:r>
              <a:rPr lang="en-US" sz="1800" dirty="0"/>
              <a:t>)</a:t>
            </a:r>
            <a:br>
              <a:rPr lang="en-US" sz="1800" dirty="0"/>
            </a:br>
            <a:r>
              <a:rPr lang="en-US" sz="1800" b="1" dirty="0"/>
              <a:t>else</a:t>
            </a:r>
            <a:r>
              <a:rPr lang="en-US" sz="1800" dirty="0"/>
              <a:t>:</a:t>
            </a:r>
            <a:br>
              <a:rPr lang="en-US" sz="1800" dirty="0"/>
            </a:br>
            <a:r>
              <a:rPr lang="en-US" sz="1800" dirty="0"/>
              <a:t>    print(</a:t>
            </a:r>
            <a:r>
              <a:rPr lang="en-US" sz="1800" b="1" dirty="0"/>
              <a:t>"Grade 5"</a:t>
            </a:r>
            <a:r>
              <a:rPr lang="en-US" sz="1800" dirty="0"/>
              <a:t>)</a:t>
            </a:r>
            <a:br>
              <a:rPr lang="en-US" sz="1800" dirty="0"/>
            </a:br>
            <a:endParaRPr lang="en-US" altLang="en-US" sz="1600" b="0" i="0" dirty="0"/>
          </a:p>
        </p:txBody>
      </p:sp>
      <p:sp>
        <p:nvSpPr>
          <p:cNvPr id="3" name="Rectangle 2"/>
          <p:cNvSpPr/>
          <p:nvPr/>
        </p:nvSpPr>
        <p:spPr>
          <a:xfrm>
            <a:off x="5181600" y="733397"/>
            <a:ext cx="3429000" cy="3056221"/>
          </a:xfrm>
          <a:prstGeom prst="rect">
            <a:avLst/>
          </a:prstGeom>
          <a:ln>
            <a:solidFill>
              <a:schemeClr val="accent1"/>
            </a:solidFill>
          </a:ln>
        </p:spPr>
        <p:txBody>
          <a:bodyPr wrap="square">
            <a:spAutoFit/>
          </a:bodyPr>
          <a:lstStyle/>
          <a:p>
            <a:pPr>
              <a:lnSpc>
                <a:spcPct val="90000"/>
              </a:lnSpc>
            </a:pPr>
            <a:r>
              <a:rPr lang="en-US" dirty="0"/>
              <a:t>year = </a:t>
            </a:r>
            <a:r>
              <a:rPr lang="en-US" dirty="0" err="1"/>
              <a:t>int</a:t>
            </a:r>
            <a:r>
              <a:rPr lang="en-US" dirty="0"/>
              <a:t>(input(</a:t>
            </a:r>
            <a:r>
              <a:rPr lang="en-US" b="1" dirty="0"/>
              <a:t>"Enter a year"</a:t>
            </a:r>
            <a:r>
              <a:rPr lang="en-US" dirty="0"/>
              <a:t>))</a:t>
            </a:r>
            <a:br>
              <a:rPr lang="en-US" dirty="0"/>
            </a:br>
            <a:r>
              <a:rPr lang="en-US" b="1" dirty="0"/>
              <a:t>if </a:t>
            </a:r>
            <a:r>
              <a:rPr lang="en-US" dirty="0"/>
              <a:t>year%4 == 0:</a:t>
            </a:r>
            <a:br>
              <a:rPr lang="en-US" dirty="0"/>
            </a:br>
            <a:r>
              <a:rPr lang="en-US" dirty="0"/>
              <a:t>    </a:t>
            </a:r>
            <a:r>
              <a:rPr lang="en-US" b="1" dirty="0"/>
              <a:t>if </a:t>
            </a:r>
            <a:r>
              <a:rPr lang="en-US" dirty="0"/>
              <a:t>year%100 != 0:</a:t>
            </a:r>
            <a:br>
              <a:rPr lang="en-US" dirty="0"/>
            </a:br>
            <a:r>
              <a:rPr lang="en-US" dirty="0"/>
              <a:t>        print(</a:t>
            </a:r>
            <a:r>
              <a:rPr lang="en-US" b="1" dirty="0"/>
              <a:t>"Leap year"</a:t>
            </a:r>
            <a:r>
              <a:rPr lang="en-US" dirty="0"/>
              <a:t>)</a:t>
            </a:r>
            <a:br>
              <a:rPr lang="en-US" dirty="0"/>
            </a:br>
            <a:r>
              <a:rPr lang="en-US" dirty="0"/>
              <a:t>    </a:t>
            </a:r>
            <a:r>
              <a:rPr lang="en-US" b="1" dirty="0"/>
              <a:t>else</a:t>
            </a:r>
            <a:r>
              <a:rPr lang="en-US" dirty="0"/>
              <a:t>:</a:t>
            </a:r>
            <a:br>
              <a:rPr lang="en-US" dirty="0"/>
            </a:br>
            <a:r>
              <a:rPr lang="en-US" dirty="0"/>
              <a:t>        </a:t>
            </a:r>
            <a:r>
              <a:rPr lang="en-US" b="1" dirty="0"/>
              <a:t>if </a:t>
            </a:r>
            <a:r>
              <a:rPr lang="en-US" dirty="0"/>
              <a:t>year%400 == 0:</a:t>
            </a:r>
            <a:br>
              <a:rPr lang="en-US" dirty="0"/>
            </a:br>
            <a:r>
              <a:rPr lang="en-US" dirty="0"/>
              <a:t>            print(</a:t>
            </a:r>
            <a:r>
              <a:rPr lang="en-US" b="1" dirty="0"/>
              <a:t>"Leap year"</a:t>
            </a:r>
            <a:r>
              <a:rPr lang="en-US" dirty="0"/>
              <a:t>)</a:t>
            </a:r>
            <a:br>
              <a:rPr lang="en-US" dirty="0"/>
            </a:br>
            <a:r>
              <a:rPr lang="en-US" dirty="0"/>
              <a:t>        </a:t>
            </a:r>
            <a:r>
              <a:rPr lang="en-US" b="1" dirty="0"/>
              <a:t>else</a:t>
            </a:r>
            <a:r>
              <a:rPr lang="en-US" dirty="0"/>
              <a:t>:</a:t>
            </a:r>
            <a:br>
              <a:rPr lang="en-US" dirty="0"/>
            </a:br>
            <a:r>
              <a:rPr lang="en-US" dirty="0"/>
              <a:t>            print(</a:t>
            </a:r>
            <a:r>
              <a:rPr lang="en-US" b="1" dirty="0"/>
              <a:t>"not Leap year"</a:t>
            </a:r>
            <a:r>
              <a:rPr lang="en-US" dirty="0"/>
              <a:t>)</a:t>
            </a:r>
            <a:br>
              <a:rPr lang="en-US" dirty="0"/>
            </a:br>
            <a:r>
              <a:rPr lang="en-US" b="1" dirty="0"/>
              <a:t>else</a:t>
            </a:r>
            <a:r>
              <a:rPr lang="en-US" dirty="0"/>
              <a:t>:</a:t>
            </a:r>
            <a:br>
              <a:rPr lang="en-US" dirty="0"/>
            </a:br>
            <a:r>
              <a:rPr lang="en-US" dirty="0"/>
              <a:t>    print(</a:t>
            </a:r>
            <a:r>
              <a:rPr lang="en-US" b="1" dirty="0"/>
              <a:t>"not Leap year"</a:t>
            </a:r>
            <a:r>
              <a:rPr lang="en-US" dirty="0"/>
              <a:t>)</a:t>
            </a:r>
            <a:br>
              <a:rPr lang="en-US" dirty="0"/>
            </a:br>
            <a:endParaRPr lang="en-US" altLang="en-US" sz="1600" dirty="0"/>
          </a:p>
        </p:txBody>
      </p:sp>
    </p:spTree>
    <p:extLst>
      <p:ext uri="{BB962C8B-B14F-4D97-AF65-F5344CB8AC3E}">
        <p14:creationId xmlns:p14="http://schemas.microsoft.com/office/powerpoint/2010/main" val="124397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Structures Rules</a:t>
            </a:r>
            <a:endParaRPr lang="en-IN" dirty="0"/>
          </a:p>
        </p:txBody>
      </p:sp>
      <p:sp>
        <p:nvSpPr>
          <p:cNvPr id="6" name="Text Placeholder 2"/>
          <p:cNvSpPr>
            <a:spLocks noGrp="1"/>
          </p:cNvSpPr>
          <p:nvPr>
            <p:ph type="body" sz="quarter" idx="10"/>
          </p:nvPr>
        </p:nvSpPr>
        <p:spPr>
          <a:xfrm>
            <a:off x="304800" y="1143000"/>
            <a:ext cx="8534400" cy="4953000"/>
          </a:xfrm>
        </p:spPr>
        <p:txBody>
          <a:bodyPr>
            <a:noAutofit/>
          </a:bodyPr>
          <a:lstStyle/>
          <a:p>
            <a:pPr>
              <a:buClr>
                <a:schemeClr val="tx1"/>
              </a:buClr>
            </a:pPr>
            <a:r>
              <a:rPr lang="en-US" altLang="en-US" sz="1800" dirty="0" smtClean="0"/>
              <a:t>Loop structures </a:t>
            </a:r>
            <a:r>
              <a:rPr lang="en-US" altLang="en-US" sz="1800" dirty="0"/>
              <a:t>are delimitated by indentation (no </a:t>
            </a:r>
            <a:r>
              <a:rPr lang="en-US" altLang="en-US" sz="1800" dirty="0" err="1"/>
              <a:t>endif</a:t>
            </a:r>
            <a:r>
              <a:rPr lang="en-US" altLang="en-US" sz="1800" dirty="0"/>
              <a:t>, or {})</a:t>
            </a:r>
          </a:p>
          <a:p>
            <a:pPr>
              <a:buClr>
                <a:schemeClr val="tx1"/>
              </a:buClr>
            </a:pPr>
            <a:r>
              <a:rPr lang="en-US" altLang="en-US" sz="1800" dirty="0"/>
              <a:t>For loops iterate over the elements of a list</a:t>
            </a:r>
          </a:p>
          <a:p>
            <a:pPr>
              <a:buNone/>
            </a:pPr>
            <a:endParaRPr lang="en-US" altLang="en-US" sz="1800" b="1" dirty="0"/>
          </a:p>
          <a:p>
            <a:pPr lvl="1">
              <a:buNone/>
            </a:pPr>
            <a:r>
              <a:rPr lang="en-US" altLang="en-US" sz="1800" b="1" dirty="0"/>
              <a:t>For Loop :</a:t>
            </a:r>
          </a:p>
          <a:p>
            <a:pPr marL="914400" lvl="2" indent="0">
              <a:buNone/>
            </a:pPr>
            <a:r>
              <a:rPr lang="en-US" altLang="en-US" dirty="0"/>
              <a:t>x = range(3)</a:t>
            </a:r>
          </a:p>
          <a:p>
            <a:pPr marL="914400" lvl="2" indent="0">
              <a:buNone/>
            </a:pPr>
            <a:r>
              <a:rPr lang="en-US" altLang="en-US" dirty="0" smtClean="0"/>
              <a:t>for </a:t>
            </a:r>
            <a:r>
              <a:rPr lang="en-US" altLang="en-US" dirty="0"/>
              <a:t>n in x:</a:t>
            </a:r>
          </a:p>
          <a:p>
            <a:pPr marL="914400" lvl="2" indent="0">
              <a:buNone/>
            </a:pPr>
            <a:r>
              <a:rPr lang="en-US" altLang="en-US" dirty="0"/>
              <a:t>     print n</a:t>
            </a:r>
          </a:p>
          <a:p>
            <a:pPr lvl="1">
              <a:buNone/>
            </a:pPr>
            <a:endParaRPr lang="en-US" altLang="en-US" sz="1800" dirty="0"/>
          </a:p>
          <a:p>
            <a:pPr lvl="1">
              <a:buNone/>
            </a:pPr>
            <a:r>
              <a:rPr lang="en-US" altLang="en-US" sz="1800" b="1" dirty="0"/>
              <a:t>While Loop :</a:t>
            </a:r>
          </a:p>
          <a:p>
            <a:pPr marL="914400" lvl="2" indent="0">
              <a:buNone/>
            </a:pPr>
            <a:r>
              <a:rPr lang="en-US" altLang="en-US" dirty="0"/>
              <a:t>a = 0</a:t>
            </a:r>
          </a:p>
          <a:p>
            <a:pPr marL="914400" lvl="2" indent="0">
              <a:buNone/>
            </a:pPr>
            <a:r>
              <a:rPr lang="en-US" altLang="en-US" dirty="0"/>
              <a:t>while a &lt; 3:</a:t>
            </a:r>
          </a:p>
          <a:p>
            <a:pPr marL="914400" lvl="2" indent="0">
              <a:buNone/>
            </a:pPr>
            <a:r>
              <a:rPr lang="en-US" altLang="en-US" dirty="0"/>
              <a:t>	a = a + 1</a:t>
            </a:r>
          </a:p>
          <a:p>
            <a:pPr marL="914400" lvl="2" indent="0">
              <a:buNone/>
            </a:pPr>
            <a:r>
              <a:rPr lang="en-US" altLang="en-US" dirty="0"/>
              <a:t>    print a</a:t>
            </a:r>
          </a:p>
          <a:p>
            <a:pPr marL="914400" lvl="2" indent="0">
              <a:buNone/>
            </a:pPr>
            <a:r>
              <a:rPr lang="en-US" altLang="en-US" dirty="0"/>
              <a:t>print ‘All Done’</a:t>
            </a:r>
          </a:p>
          <a:p>
            <a:pPr lvl="1">
              <a:buNone/>
            </a:pPr>
            <a:endParaRPr lang="en-US" altLang="en-US" sz="1800" dirty="0"/>
          </a:p>
        </p:txBody>
      </p:sp>
    </p:spTree>
    <p:extLst>
      <p:ext uri="{BB962C8B-B14F-4D97-AF65-F5344CB8AC3E}">
        <p14:creationId xmlns:p14="http://schemas.microsoft.com/office/powerpoint/2010/main" val="227341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Structures - ASSIGNMENT</a:t>
            </a:r>
            <a:endParaRPr lang="en-IN" dirty="0"/>
          </a:p>
        </p:txBody>
      </p:sp>
      <p:sp>
        <p:nvSpPr>
          <p:cNvPr id="6" name="Text Placeholder 2"/>
          <p:cNvSpPr>
            <a:spLocks noGrp="1"/>
          </p:cNvSpPr>
          <p:nvPr>
            <p:ph type="body" sz="quarter" idx="10"/>
          </p:nvPr>
        </p:nvSpPr>
        <p:spPr>
          <a:xfrm>
            <a:off x="304800" y="1143000"/>
            <a:ext cx="8534400" cy="4953000"/>
          </a:xfrm>
        </p:spPr>
        <p:txBody>
          <a:bodyPr>
            <a:noAutofit/>
          </a:bodyPr>
          <a:lstStyle/>
          <a:p>
            <a:pPr>
              <a:buClr>
                <a:schemeClr val="tx1"/>
              </a:buClr>
            </a:pPr>
            <a:r>
              <a:rPr lang="en-US" altLang="en-US" sz="1800" dirty="0" smtClean="0"/>
              <a:t>Write </a:t>
            </a:r>
            <a:r>
              <a:rPr lang="en-US" altLang="en-US" sz="1800" dirty="0"/>
              <a:t>a </a:t>
            </a:r>
            <a:r>
              <a:rPr lang="en-US" altLang="en-US" sz="1800" dirty="0" smtClean="0"/>
              <a:t> </a:t>
            </a:r>
            <a:r>
              <a:rPr lang="en-US" altLang="en-US" sz="1800" dirty="0"/>
              <a:t>program to enter any number and print all factors of the number.</a:t>
            </a:r>
          </a:p>
          <a:p>
            <a:pPr>
              <a:buClr>
                <a:schemeClr val="tx1"/>
              </a:buClr>
            </a:pPr>
            <a:r>
              <a:rPr lang="en-US" altLang="en-US" sz="1800" dirty="0" smtClean="0"/>
              <a:t>Take a sentence as input from the user and print only 1st character of every word</a:t>
            </a:r>
          </a:p>
          <a:p>
            <a:pPr>
              <a:buClr>
                <a:schemeClr val="tx1"/>
              </a:buClr>
            </a:pPr>
            <a:r>
              <a:rPr lang="en-US" altLang="en-US" sz="1800" dirty="0" smtClean="0"/>
              <a:t>Write </a:t>
            </a:r>
            <a:r>
              <a:rPr lang="en-US" altLang="en-US" sz="1800" dirty="0"/>
              <a:t>program to enter number and check whether it is Armstrong number or not.</a:t>
            </a:r>
            <a:br>
              <a:rPr lang="en-US" altLang="en-US" sz="1800" dirty="0"/>
            </a:br>
            <a:r>
              <a:rPr lang="en-US" altLang="en-US" sz="1800" dirty="0" err="1"/>
              <a:t>Eg</a:t>
            </a:r>
            <a:r>
              <a:rPr lang="en-US" altLang="en-US" sz="1800" dirty="0"/>
              <a:t>: An Armstrong number of three digits is an integer such that the sum of the cubes of its digits is equal to the number itself. For example, 371 is an Armstrong number since 3**3 + 7**3 + 1**3 = 371</a:t>
            </a:r>
          </a:p>
          <a:p>
            <a:pPr>
              <a:buClr>
                <a:schemeClr val="tx1"/>
              </a:buClr>
            </a:pPr>
            <a:endParaRPr lang="en-US" altLang="en-US" sz="1800" dirty="0" smtClean="0"/>
          </a:p>
          <a:p>
            <a:pPr>
              <a:buClr>
                <a:schemeClr val="tx1"/>
              </a:buClr>
            </a:pPr>
            <a:endParaRPr lang="en-US" altLang="en-US" sz="1800" dirty="0"/>
          </a:p>
          <a:p>
            <a:pPr>
              <a:buClr>
                <a:schemeClr val="tx1"/>
              </a:buClr>
            </a:pPr>
            <a:endParaRPr lang="en-US" altLang="en-US" sz="1800" dirty="0"/>
          </a:p>
          <a:p>
            <a:pPr>
              <a:buClr>
                <a:schemeClr val="tx1"/>
              </a:buClr>
            </a:pPr>
            <a:endParaRPr lang="en-US" altLang="en-US" sz="1800" dirty="0"/>
          </a:p>
        </p:txBody>
      </p:sp>
    </p:spTree>
    <p:extLst>
      <p:ext uri="{BB962C8B-B14F-4D97-AF65-F5344CB8AC3E}">
        <p14:creationId xmlns:p14="http://schemas.microsoft.com/office/powerpoint/2010/main" val="249076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ASSIGNMENT SOLUTION</a:t>
            </a:r>
            <a:endParaRPr lang="en-IN" dirty="0"/>
          </a:p>
        </p:txBody>
      </p:sp>
      <p:sp>
        <p:nvSpPr>
          <p:cNvPr id="10" name="Rectangle 16"/>
          <p:cNvSpPr>
            <a:spLocks noChangeArrowheads="1"/>
          </p:cNvSpPr>
          <p:nvPr/>
        </p:nvSpPr>
        <p:spPr bwMode="auto">
          <a:xfrm>
            <a:off x="366960" y="1033200"/>
            <a:ext cx="4814640" cy="1481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marL="0" indent="0" eaLnBrk="1" hangingPunct="1">
              <a:lnSpc>
                <a:spcPct val="90000"/>
              </a:lnSpc>
              <a:buNone/>
            </a:pPr>
            <a:r>
              <a:rPr lang="en-US" sz="1800" dirty="0"/>
              <a:t>no = </a:t>
            </a:r>
            <a:r>
              <a:rPr lang="en-US" sz="1800" dirty="0" err="1"/>
              <a:t>int</a:t>
            </a:r>
            <a:r>
              <a:rPr lang="en-US" sz="1800" dirty="0"/>
              <a:t>(input('Enter a no to calculate factor'))</a:t>
            </a:r>
            <a:br>
              <a:rPr lang="en-US" sz="1800" dirty="0"/>
            </a:br>
            <a:r>
              <a:rPr lang="en-US" sz="1800" dirty="0"/>
              <a:t>for </a:t>
            </a:r>
            <a:r>
              <a:rPr lang="en-US" sz="1800" dirty="0" err="1"/>
              <a:t>i</a:t>
            </a:r>
            <a:r>
              <a:rPr lang="en-US" sz="1800" dirty="0"/>
              <a:t> in range(1, no+1):</a:t>
            </a:r>
            <a:br>
              <a:rPr lang="en-US" sz="1800" dirty="0"/>
            </a:br>
            <a:r>
              <a:rPr lang="en-US" sz="1800" dirty="0"/>
              <a:t>    if no % </a:t>
            </a:r>
            <a:r>
              <a:rPr lang="en-US" sz="1800" dirty="0" err="1"/>
              <a:t>i</a:t>
            </a:r>
            <a:r>
              <a:rPr lang="en-US" sz="1800" dirty="0"/>
              <a:t> == 0:</a:t>
            </a:r>
            <a:br>
              <a:rPr lang="en-US" sz="1800" dirty="0"/>
            </a:br>
            <a:r>
              <a:rPr lang="en-US" sz="1800" dirty="0"/>
              <a:t>        print(</a:t>
            </a:r>
            <a:r>
              <a:rPr lang="en-US" sz="1800" dirty="0" err="1"/>
              <a:t>i</a:t>
            </a:r>
            <a:r>
              <a:rPr lang="en-US" sz="1800" dirty="0"/>
              <a:t>)</a:t>
            </a:r>
            <a:endParaRPr lang="en-US" altLang="en-US" sz="1600" b="0" i="0" dirty="0"/>
          </a:p>
        </p:txBody>
      </p:sp>
      <p:sp>
        <p:nvSpPr>
          <p:cNvPr id="3" name="Rectangle 2"/>
          <p:cNvSpPr/>
          <p:nvPr/>
        </p:nvSpPr>
        <p:spPr>
          <a:xfrm>
            <a:off x="5610225" y="954173"/>
            <a:ext cx="2819400" cy="1560427"/>
          </a:xfrm>
          <a:prstGeom prst="rect">
            <a:avLst/>
          </a:prstGeom>
          <a:ln>
            <a:solidFill>
              <a:schemeClr val="accent1"/>
            </a:solidFill>
          </a:ln>
        </p:spPr>
        <p:txBody>
          <a:bodyPr wrap="square">
            <a:spAutoFit/>
          </a:bodyPr>
          <a:lstStyle/>
          <a:p>
            <a:pPr>
              <a:lnSpc>
                <a:spcPct val="90000"/>
              </a:lnSpc>
            </a:pPr>
            <a:r>
              <a:rPr lang="en-US" dirty="0" err="1"/>
              <a:t>str</a:t>
            </a:r>
            <a:r>
              <a:rPr lang="en-US" dirty="0"/>
              <a:t> = input('Enter a string')</a:t>
            </a:r>
            <a:br>
              <a:rPr lang="en-US" dirty="0"/>
            </a:br>
            <a:r>
              <a:rPr lang="en-US" dirty="0"/>
              <a:t>print(</a:t>
            </a:r>
            <a:r>
              <a:rPr lang="en-US" dirty="0" err="1"/>
              <a:t>str</a:t>
            </a:r>
            <a:r>
              <a:rPr lang="en-US" dirty="0"/>
              <a:t>[0],end='.')</a:t>
            </a:r>
            <a:br>
              <a:rPr lang="en-US" dirty="0"/>
            </a:br>
            <a:r>
              <a:rPr lang="en-US" dirty="0"/>
              <a:t>for s in range(</a:t>
            </a:r>
            <a:r>
              <a:rPr lang="en-US" dirty="0" err="1"/>
              <a:t>len</a:t>
            </a:r>
            <a:r>
              <a:rPr lang="en-US" dirty="0"/>
              <a:t>(</a:t>
            </a:r>
            <a:r>
              <a:rPr lang="en-US" dirty="0" err="1"/>
              <a:t>str</a:t>
            </a:r>
            <a:r>
              <a:rPr lang="en-US" dirty="0"/>
              <a:t>)):</a:t>
            </a:r>
            <a:br>
              <a:rPr lang="en-US" dirty="0"/>
            </a:br>
            <a:r>
              <a:rPr lang="en-US" dirty="0"/>
              <a:t>    if </a:t>
            </a:r>
            <a:r>
              <a:rPr lang="en-US" dirty="0" err="1"/>
              <a:t>str</a:t>
            </a:r>
            <a:r>
              <a:rPr lang="en-US" dirty="0"/>
              <a:t>[s] == ' ':</a:t>
            </a:r>
            <a:br>
              <a:rPr lang="en-US" dirty="0"/>
            </a:br>
            <a:r>
              <a:rPr lang="en-US" dirty="0"/>
              <a:t>        print(</a:t>
            </a:r>
            <a:r>
              <a:rPr lang="en-US" dirty="0" err="1"/>
              <a:t>str</a:t>
            </a:r>
            <a:r>
              <a:rPr lang="en-US" dirty="0"/>
              <a:t>[s+1],end = '.')</a:t>
            </a:r>
            <a:br>
              <a:rPr lang="en-US" dirty="0"/>
            </a:br>
            <a:endParaRPr lang="en-US" altLang="en-US" sz="1600" dirty="0"/>
          </a:p>
        </p:txBody>
      </p:sp>
      <p:sp>
        <p:nvSpPr>
          <p:cNvPr id="5" name="Rectangle 4"/>
          <p:cNvSpPr/>
          <p:nvPr/>
        </p:nvSpPr>
        <p:spPr>
          <a:xfrm>
            <a:off x="1538040" y="2776275"/>
            <a:ext cx="5015160" cy="3056221"/>
          </a:xfrm>
          <a:prstGeom prst="rect">
            <a:avLst/>
          </a:prstGeom>
          <a:ln>
            <a:solidFill>
              <a:schemeClr val="accent1"/>
            </a:solidFill>
          </a:ln>
        </p:spPr>
        <p:txBody>
          <a:bodyPr wrap="square">
            <a:spAutoFit/>
          </a:bodyPr>
          <a:lstStyle/>
          <a:p>
            <a:pPr>
              <a:lnSpc>
                <a:spcPct val="90000"/>
              </a:lnSpc>
            </a:pPr>
            <a:r>
              <a:rPr lang="en-US" dirty="0"/>
              <a:t>no = </a:t>
            </a:r>
            <a:r>
              <a:rPr lang="en-US" dirty="0" err="1"/>
              <a:t>int</a:t>
            </a:r>
            <a:r>
              <a:rPr lang="en-US" dirty="0"/>
              <a:t>(input('Enter a no to find if its </a:t>
            </a:r>
            <a:r>
              <a:rPr lang="en-US" dirty="0" err="1"/>
              <a:t>armstrong</a:t>
            </a:r>
            <a:r>
              <a:rPr lang="en-US" dirty="0"/>
              <a:t>'))</a:t>
            </a:r>
            <a:br>
              <a:rPr lang="en-US" dirty="0"/>
            </a:br>
            <a:r>
              <a:rPr lang="en-US" dirty="0"/>
              <a:t>t = no</a:t>
            </a:r>
            <a:br>
              <a:rPr lang="en-US" dirty="0"/>
            </a:br>
            <a:r>
              <a:rPr lang="en-US" dirty="0"/>
              <a:t>sum = 0</a:t>
            </a:r>
            <a:br>
              <a:rPr lang="en-US" dirty="0"/>
            </a:br>
            <a:r>
              <a:rPr lang="en-US" dirty="0"/>
              <a:t>while t!= 0:</a:t>
            </a:r>
            <a:br>
              <a:rPr lang="en-US" dirty="0"/>
            </a:br>
            <a:r>
              <a:rPr lang="en-US" dirty="0"/>
              <a:t>    r = t % 10</a:t>
            </a:r>
            <a:br>
              <a:rPr lang="en-US" dirty="0"/>
            </a:br>
            <a:r>
              <a:rPr lang="en-US" dirty="0"/>
              <a:t>    sum = sum + r*r*r</a:t>
            </a:r>
            <a:br>
              <a:rPr lang="en-US" dirty="0"/>
            </a:br>
            <a:r>
              <a:rPr lang="en-US" dirty="0"/>
              <a:t>    t = t//10</a:t>
            </a:r>
            <a:br>
              <a:rPr lang="en-US" dirty="0"/>
            </a:br>
            <a:r>
              <a:rPr lang="en-US" dirty="0"/>
              <a:t>if sum == no:</a:t>
            </a:r>
            <a:br>
              <a:rPr lang="en-US" dirty="0"/>
            </a:br>
            <a:r>
              <a:rPr lang="en-US" dirty="0"/>
              <a:t>    print("Armstrong")</a:t>
            </a:r>
            <a:br>
              <a:rPr lang="en-US" dirty="0"/>
            </a:br>
            <a:r>
              <a:rPr lang="en-US" dirty="0"/>
              <a:t>else:</a:t>
            </a:r>
            <a:br>
              <a:rPr lang="en-US" dirty="0"/>
            </a:br>
            <a:r>
              <a:rPr lang="en-US" dirty="0"/>
              <a:t>    print("Not </a:t>
            </a:r>
            <a:r>
              <a:rPr lang="en-US" dirty="0" err="1"/>
              <a:t>armstrong</a:t>
            </a:r>
            <a:r>
              <a:rPr lang="en-US" dirty="0"/>
              <a:t>")</a:t>
            </a:r>
            <a:br>
              <a:rPr lang="en-US" dirty="0"/>
            </a:br>
            <a:endParaRPr lang="en-US" altLang="en-US" sz="1600" dirty="0"/>
          </a:p>
        </p:txBody>
      </p:sp>
    </p:spTree>
    <p:extLst>
      <p:ext uri="{BB962C8B-B14F-4D97-AF65-F5344CB8AC3E}">
        <p14:creationId xmlns:p14="http://schemas.microsoft.com/office/powerpoint/2010/main" val="169954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smtClean="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IN" sz="2900" dirty="0"/>
          </a:p>
        </p:txBody>
      </p:sp>
      <p:sp>
        <p:nvSpPr>
          <p:cNvPr id="6" name="Content Placeholder 2"/>
          <p:cNvSpPr txBox="1">
            <a:spLocks/>
          </p:cNvSpPr>
          <p:nvPr/>
        </p:nvSpPr>
        <p:spPr>
          <a:xfrm>
            <a:off x="838200" y="8382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smtClean="0">
                <a:solidFill>
                  <a:schemeClr val="tx1">
                    <a:lumMod val="75000"/>
                    <a:lumOff val="25000"/>
                  </a:schemeClr>
                </a:solidFill>
                <a:latin typeface="+mj-lt"/>
                <a:ea typeface="Tahoma" pitchFamily="34" charset="0"/>
                <a:cs typeface="Tahoma" pitchFamily="34" charset="0"/>
              </a:rPr>
              <a:t>Python Syntax</a:t>
            </a:r>
          </a:p>
          <a:p>
            <a:pPr marL="0" indent="0">
              <a:lnSpc>
                <a:spcPct val="114000"/>
              </a:lnSpc>
              <a:spcBef>
                <a:spcPts val="1800"/>
              </a:spcBef>
              <a:spcAft>
                <a:spcPts val="1200"/>
              </a:spcAft>
              <a:buNone/>
            </a:pPr>
            <a:r>
              <a:rPr lang="en-US" sz="2000" dirty="0" smtClean="0">
                <a:solidFill>
                  <a:schemeClr val="tx1">
                    <a:lumMod val="75000"/>
                    <a:lumOff val="25000"/>
                  </a:schemeClr>
                </a:solidFill>
                <a:latin typeface="+mj-lt"/>
                <a:ea typeface="Tahoma" pitchFamily="34" charset="0"/>
                <a:cs typeface="Tahoma" pitchFamily="34" charset="0"/>
              </a:rPr>
              <a:t>Comments</a:t>
            </a:r>
          </a:p>
          <a:p>
            <a:pPr marL="0" indent="0">
              <a:lnSpc>
                <a:spcPct val="114000"/>
              </a:lnSpc>
              <a:spcBef>
                <a:spcPts val="1800"/>
              </a:spcBef>
              <a:spcAft>
                <a:spcPts val="1200"/>
              </a:spcAft>
              <a:buNone/>
            </a:pPr>
            <a:r>
              <a:rPr lang="en-US" sz="2000" dirty="0" smtClean="0">
                <a:solidFill>
                  <a:schemeClr val="tx1">
                    <a:lumMod val="75000"/>
                    <a:lumOff val="25000"/>
                  </a:schemeClr>
                </a:solidFill>
                <a:latin typeface="+mj-lt"/>
                <a:ea typeface="Tahoma" pitchFamily="34" charset="0"/>
                <a:cs typeface="Tahoma" pitchFamily="34" charset="0"/>
              </a:rPr>
              <a:t>Naming Rules</a:t>
            </a:r>
          </a:p>
          <a:p>
            <a:pPr marL="0" indent="0">
              <a:lnSpc>
                <a:spcPct val="114000"/>
              </a:lnSpc>
              <a:spcBef>
                <a:spcPts val="1800"/>
              </a:spcBef>
              <a:spcAft>
                <a:spcPts val="1200"/>
              </a:spcAft>
              <a:buNone/>
            </a:pPr>
            <a:r>
              <a:rPr lang="en-US" sz="2000" dirty="0" smtClean="0">
                <a:solidFill>
                  <a:schemeClr val="tx1">
                    <a:lumMod val="75000"/>
                    <a:lumOff val="25000"/>
                  </a:schemeClr>
                </a:solidFill>
                <a:latin typeface="+mj-lt"/>
                <a:ea typeface="Tahoma" pitchFamily="34" charset="0"/>
                <a:cs typeface="Tahoma" pitchFamily="34" charset="0"/>
              </a:rPr>
              <a:t>Whitespace</a:t>
            </a:r>
          </a:p>
          <a:p>
            <a:pPr marL="0" indent="0">
              <a:lnSpc>
                <a:spcPct val="114000"/>
              </a:lnSpc>
              <a:spcBef>
                <a:spcPts val="1800"/>
              </a:spcBef>
              <a:spcAft>
                <a:spcPts val="1200"/>
              </a:spcAft>
              <a:buNone/>
            </a:pPr>
            <a:r>
              <a:rPr lang="en-US" sz="2000" dirty="0" smtClean="0">
                <a:solidFill>
                  <a:schemeClr val="tx1">
                    <a:lumMod val="75000"/>
                    <a:lumOff val="25000"/>
                  </a:schemeClr>
                </a:solidFill>
                <a:latin typeface="+mj-lt"/>
                <a:ea typeface="Tahoma" pitchFamily="34" charset="0"/>
                <a:cs typeface="Tahoma" pitchFamily="34" charset="0"/>
              </a:rPr>
              <a:t>Data Types</a:t>
            </a:r>
          </a:p>
          <a:p>
            <a:pPr marL="0" indent="0">
              <a:lnSpc>
                <a:spcPct val="114000"/>
              </a:lnSpc>
              <a:spcBef>
                <a:spcPts val="1800"/>
              </a:spcBef>
              <a:spcAft>
                <a:spcPts val="1200"/>
              </a:spcAft>
              <a:buNone/>
            </a:pPr>
            <a:r>
              <a:rPr lang="en-US" sz="2000" dirty="0" smtClean="0">
                <a:solidFill>
                  <a:schemeClr val="tx1">
                    <a:lumMod val="75000"/>
                    <a:lumOff val="25000"/>
                  </a:schemeClr>
                </a:solidFill>
                <a:latin typeface="+mj-lt"/>
                <a:ea typeface="Tahoma" pitchFamily="34" charset="0"/>
                <a:cs typeface="Tahoma" pitchFamily="34" charset="0"/>
              </a:rPr>
              <a:t>Variables</a:t>
            </a:r>
          </a:p>
          <a:p>
            <a:pPr marL="0" indent="0">
              <a:lnSpc>
                <a:spcPct val="114000"/>
              </a:lnSpc>
              <a:spcBef>
                <a:spcPts val="1800"/>
              </a:spcBef>
              <a:spcAft>
                <a:spcPts val="1200"/>
              </a:spcAft>
              <a:buNone/>
            </a:pPr>
            <a:r>
              <a:rPr lang="en-US" sz="2000" dirty="0" smtClean="0">
                <a:solidFill>
                  <a:schemeClr val="tx1">
                    <a:lumMod val="75000"/>
                    <a:lumOff val="25000"/>
                  </a:schemeClr>
                </a:solidFill>
                <a:latin typeface="+mj-lt"/>
                <a:ea typeface="Tahoma" pitchFamily="34" charset="0"/>
                <a:cs typeface="Tahoma" pitchFamily="34" charset="0"/>
              </a:rPr>
              <a:t>Operators</a:t>
            </a:r>
          </a:p>
          <a:p>
            <a:pPr marL="0" indent="0">
              <a:lnSpc>
                <a:spcPct val="114000"/>
              </a:lnSpc>
              <a:spcBef>
                <a:spcPts val="1800"/>
              </a:spcBef>
              <a:spcAft>
                <a:spcPts val="1200"/>
              </a:spcAft>
              <a:buNone/>
            </a:pPr>
            <a:r>
              <a:rPr lang="en-US" sz="2000" smtClean="0">
                <a:solidFill>
                  <a:schemeClr val="tx1">
                    <a:lumMod val="75000"/>
                    <a:lumOff val="25000"/>
                  </a:schemeClr>
                </a:solidFill>
                <a:latin typeface="+mj-lt"/>
                <a:ea typeface="Tahoma" pitchFamily="34" charset="0"/>
                <a:cs typeface="Tahoma" pitchFamily="34" charset="0"/>
              </a:rPr>
              <a:t>Conditional Constructs</a:t>
            </a:r>
            <a:endParaRPr lang="en-US" sz="2000" dirty="0" smtClean="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smtClean="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smtClean="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smtClean="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IN" dirty="0"/>
          </a:p>
        </p:txBody>
      </p:sp>
      <p:sp>
        <p:nvSpPr>
          <p:cNvPr id="3" name="Text Placeholder 2"/>
          <p:cNvSpPr>
            <a:spLocks noGrp="1"/>
          </p:cNvSpPr>
          <p:nvPr>
            <p:ph type="body" sz="quarter" idx="10"/>
          </p:nvPr>
        </p:nvSpPr>
        <p:spPr/>
        <p:txBody>
          <a:bodyPr>
            <a:normAutofit/>
          </a:bodyPr>
          <a:lstStyle/>
          <a:p>
            <a:pPr algn="just">
              <a:spcBef>
                <a:spcPct val="50000"/>
              </a:spcBef>
            </a:pPr>
            <a:r>
              <a:rPr lang="en-US" altLang="en-US" sz="2000" dirty="0" smtClean="0">
                <a:latin typeface="+mj-lt"/>
                <a:ea typeface="Tahoma" pitchFamily="34" charset="0"/>
                <a:cs typeface="Tahoma" pitchFamily="34" charset="0"/>
              </a:rPr>
              <a:t>Spaces/Indentation marks the block</a:t>
            </a:r>
          </a:p>
          <a:p>
            <a:pPr lvl="1" algn="just">
              <a:spcBef>
                <a:spcPct val="50000"/>
              </a:spcBef>
            </a:pPr>
            <a:r>
              <a:rPr lang="en-US" altLang="en-US" sz="1600" dirty="0" smtClean="0">
                <a:latin typeface="+mj-lt"/>
                <a:ea typeface="Tahoma" pitchFamily="34" charset="0"/>
                <a:cs typeface="Tahoma" pitchFamily="34" charset="0"/>
              </a:rPr>
              <a:t>Traditional 4 spaces</a:t>
            </a:r>
          </a:p>
          <a:p>
            <a:pPr algn="just">
              <a:spcBef>
                <a:spcPct val="50000"/>
              </a:spcBef>
            </a:pPr>
            <a:r>
              <a:rPr lang="en-US" altLang="en-US" sz="2000" dirty="0" smtClean="0">
                <a:latin typeface="+mj-lt"/>
                <a:ea typeface="Tahoma" pitchFamily="34" charset="0"/>
                <a:cs typeface="Tahoma" pitchFamily="34" charset="0"/>
              </a:rPr>
              <a:t>No curly braces</a:t>
            </a:r>
          </a:p>
          <a:p>
            <a:pPr algn="just">
              <a:spcBef>
                <a:spcPct val="50000"/>
              </a:spcBef>
            </a:pPr>
            <a:r>
              <a:rPr lang="en-US" altLang="en-US" sz="2000" dirty="0" smtClean="0">
                <a:latin typeface="+mj-lt"/>
                <a:ea typeface="Tahoma" pitchFamily="34" charset="0"/>
                <a:cs typeface="Tahoma" pitchFamily="34" charset="0"/>
              </a:rPr>
              <a:t>No ; as  terminator</a:t>
            </a:r>
          </a:p>
          <a:p>
            <a:pPr algn="just">
              <a:spcBef>
                <a:spcPct val="50000"/>
              </a:spcBef>
            </a:pPr>
            <a:r>
              <a:rPr lang="en-US" altLang="en-US" sz="2000" dirty="0" smtClean="0">
                <a:latin typeface="+mj-lt"/>
                <a:ea typeface="Tahoma" pitchFamily="34" charset="0"/>
                <a:cs typeface="Tahoma" pitchFamily="34" charset="0"/>
              </a:rPr>
              <a:t>Blocks are followed by :</a:t>
            </a:r>
          </a:p>
          <a:p>
            <a:pPr algn="just">
              <a:spcBef>
                <a:spcPct val="50000"/>
              </a:spcBef>
            </a:pPr>
            <a:r>
              <a:rPr lang="en-US" altLang="en-US" sz="2000" dirty="0" smtClean="0">
                <a:latin typeface="+mj-lt"/>
                <a:ea typeface="Tahoma" pitchFamily="34" charset="0"/>
                <a:cs typeface="Tahoma" pitchFamily="34" charset="0"/>
              </a:rPr>
              <a:t>No Type </a:t>
            </a:r>
            <a:r>
              <a:rPr lang="en-US" altLang="en-US" sz="2000" dirty="0" err="1" smtClean="0">
                <a:latin typeface="+mj-lt"/>
                <a:ea typeface="Tahoma" pitchFamily="34" charset="0"/>
                <a:cs typeface="Tahoma" pitchFamily="34" charset="0"/>
              </a:rPr>
              <a:t>declararion</a:t>
            </a:r>
            <a:r>
              <a:rPr lang="en-US" altLang="en-US" sz="2000" dirty="0" smtClean="0">
                <a:latin typeface="+mj-lt"/>
                <a:ea typeface="Tahoma" pitchFamily="34" charset="0"/>
                <a:cs typeface="Tahoma" pitchFamily="34" charset="0"/>
              </a:rPr>
              <a:t> for data</a:t>
            </a:r>
          </a:p>
          <a:p>
            <a:pPr algn="just">
              <a:spcBef>
                <a:spcPct val="50000"/>
              </a:spcBef>
            </a:pPr>
            <a:r>
              <a:rPr lang="en-US" altLang="en-US" sz="2000" dirty="0" smtClean="0">
                <a:latin typeface="+mj-lt"/>
                <a:ea typeface="Tahoma" pitchFamily="34" charset="0"/>
                <a:cs typeface="Tahoma" pitchFamily="34" charset="0"/>
              </a:rPr>
              <a:t>No new keyword</a:t>
            </a:r>
          </a:p>
          <a:p>
            <a:pPr algn="just">
              <a:spcBef>
                <a:spcPct val="50000"/>
              </a:spcBef>
            </a:pPr>
            <a:r>
              <a:rPr lang="en-US" altLang="en-US" sz="2000" dirty="0" smtClean="0">
                <a:latin typeface="+mj-lt"/>
                <a:ea typeface="Tahoma" pitchFamily="34" charset="0"/>
                <a:cs typeface="Tahoma" pitchFamily="34" charset="0"/>
              </a:rPr>
              <a:t>.</a:t>
            </a:r>
            <a:r>
              <a:rPr lang="en-US" altLang="en-US" sz="2000" dirty="0" err="1" smtClean="0">
                <a:latin typeface="+mj-lt"/>
                <a:ea typeface="Tahoma" pitchFamily="34" charset="0"/>
                <a:cs typeface="Tahoma" pitchFamily="34" charset="0"/>
              </a:rPr>
              <a:t>py</a:t>
            </a:r>
            <a:r>
              <a:rPr lang="en-US" altLang="en-US" sz="2000" dirty="0" smtClean="0">
                <a:latin typeface="+mj-lt"/>
                <a:ea typeface="Tahoma" pitchFamily="34" charset="0"/>
                <a:cs typeface="Tahoma" pitchFamily="34" charset="0"/>
              </a:rPr>
              <a:t> file acts as a module</a:t>
            </a:r>
          </a:p>
          <a:p>
            <a:pPr algn="just">
              <a:spcBef>
                <a:spcPct val="50000"/>
              </a:spcBef>
            </a:pPr>
            <a:endParaRPr lang="en-US" altLang="en-US" sz="2000" dirty="0" smtClean="0">
              <a:latin typeface="+mj-lt"/>
              <a:ea typeface="Tahoma" pitchFamily="34" charset="0"/>
              <a:cs typeface="Tahoma" pitchFamily="34" charset="0"/>
            </a:endParaRPr>
          </a:p>
          <a:p>
            <a:pPr algn="just">
              <a:spcBef>
                <a:spcPct val="50000"/>
              </a:spcBef>
            </a:pPr>
            <a:endParaRPr lang="en-US" altLang="en-US" dirty="0">
              <a:latin typeface="+mj-lt"/>
              <a:ea typeface="Tahoma" pitchFamily="34" charset="0"/>
              <a:cs typeface="Tahoma" pitchFamily="34" charset="0"/>
            </a:endParaRPr>
          </a:p>
        </p:txBody>
      </p:sp>
    </p:spTree>
    <p:extLst>
      <p:ext uri="{BB962C8B-B14F-4D97-AF65-F5344CB8AC3E}">
        <p14:creationId xmlns:p14="http://schemas.microsoft.com/office/powerpoint/2010/main" val="3489348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762000"/>
          </a:xfrm>
        </p:spPr>
        <p:txBody>
          <a:bodyPr/>
          <a:lstStyle/>
          <a:p>
            <a:r>
              <a:rPr lang="en-US" dirty="0" smtClean="0"/>
              <a:t>Comments</a:t>
            </a:r>
            <a:endParaRPr lang="en-IN" sz="2400" dirty="0"/>
          </a:p>
        </p:txBody>
      </p:sp>
      <p:sp>
        <p:nvSpPr>
          <p:cNvPr id="4" name="Text Placeholder 2"/>
          <p:cNvSpPr>
            <a:spLocks noGrp="1"/>
          </p:cNvSpPr>
          <p:nvPr>
            <p:ph type="body" sz="quarter" idx="10"/>
          </p:nvPr>
        </p:nvSpPr>
        <p:spPr>
          <a:xfrm>
            <a:off x="304800" y="1142998"/>
            <a:ext cx="8534400" cy="4724401"/>
          </a:xfrm>
        </p:spPr>
        <p:txBody>
          <a:bodyPr>
            <a:noAutofit/>
          </a:bodyPr>
          <a:lstStyle/>
          <a:p>
            <a:pPr>
              <a:lnSpc>
                <a:spcPct val="80000"/>
              </a:lnSpc>
              <a:spcBef>
                <a:spcPct val="50000"/>
              </a:spcBef>
              <a:buClr>
                <a:schemeClr val="tx1"/>
              </a:buClr>
            </a:pPr>
            <a:r>
              <a:rPr lang="en-US" altLang="en-US" sz="1800" dirty="0"/>
              <a:t>Comments starts with  ‘#’</a:t>
            </a:r>
          </a:p>
          <a:p>
            <a:pPr>
              <a:lnSpc>
                <a:spcPct val="80000"/>
              </a:lnSpc>
              <a:spcBef>
                <a:spcPct val="50000"/>
              </a:spcBef>
              <a:buClr>
                <a:schemeClr val="tx1"/>
              </a:buClr>
              <a:buNone/>
            </a:pPr>
            <a:r>
              <a:rPr lang="en-US" altLang="en-US" sz="1800" dirty="0"/>
              <a:t>	</a:t>
            </a:r>
            <a:r>
              <a:rPr lang="en-US" altLang="en-US" sz="1800" b="1" dirty="0"/>
              <a:t>Example :</a:t>
            </a:r>
          </a:p>
          <a:p>
            <a:pPr>
              <a:lnSpc>
                <a:spcPct val="80000"/>
              </a:lnSpc>
              <a:spcBef>
                <a:spcPct val="50000"/>
              </a:spcBef>
              <a:buClr>
                <a:schemeClr val="tx1"/>
              </a:buClr>
              <a:buNone/>
            </a:pPr>
            <a:r>
              <a:rPr lang="en-US" altLang="en-US" sz="1800" dirty="0"/>
              <a:t>		# This is My Sample Program... 		# Comment line</a:t>
            </a:r>
          </a:p>
          <a:p>
            <a:pPr>
              <a:lnSpc>
                <a:spcPct val="80000"/>
              </a:lnSpc>
              <a:spcBef>
                <a:spcPct val="50000"/>
              </a:spcBef>
              <a:buClr>
                <a:schemeClr val="tx1"/>
              </a:buClr>
            </a:pPr>
            <a:r>
              <a:rPr lang="en-US" altLang="en-US" sz="1800" dirty="0"/>
              <a:t>Can include a “documentation string” as the first line of any new function or class that you define</a:t>
            </a:r>
          </a:p>
          <a:p>
            <a:pPr>
              <a:lnSpc>
                <a:spcPct val="80000"/>
              </a:lnSpc>
              <a:spcBef>
                <a:spcPct val="50000"/>
              </a:spcBef>
              <a:buClr>
                <a:schemeClr val="tx1"/>
              </a:buClr>
            </a:pPr>
            <a:r>
              <a:rPr lang="en-US" altLang="en-US" sz="1800" dirty="0"/>
              <a:t>It is good style of including </a:t>
            </a:r>
            <a:r>
              <a:rPr lang="en-US" altLang="en-US" sz="1800" dirty="0" err="1"/>
              <a:t>one.The</a:t>
            </a:r>
            <a:r>
              <a:rPr lang="en-US" altLang="en-US" sz="1800" dirty="0"/>
              <a:t> development environment, debugger, and other tools use it</a:t>
            </a:r>
          </a:p>
          <a:p>
            <a:pPr>
              <a:lnSpc>
                <a:spcPct val="80000"/>
              </a:lnSpc>
              <a:spcBef>
                <a:spcPct val="50000"/>
              </a:spcBef>
              <a:buClr>
                <a:schemeClr val="tx1"/>
              </a:buClr>
              <a:buNone/>
            </a:pPr>
            <a:r>
              <a:rPr lang="en-US" altLang="en-US" sz="1800" b="1" dirty="0"/>
              <a:t>	Example :</a:t>
            </a:r>
          </a:p>
          <a:p>
            <a:pPr>
              <a:lnSpc>
                <a:spcPct val="80000"/>
              </a:lnSpc>
              <a:buClr>
                <a:schemeClr val="tx1"/>
              </a:buClr>
              <a:buNone/>
            </a:pPr>
            <a:endParaRPr lang="en-US" altLang="en-US" sz="1800" b="1" dirty="0"/>
          </a:p>
          <a:p>
            <a:pPr lvl="1">
              <a:lnSpc>
                <a:spcPct val="80000"/>
              </a:lnSpc>
              <a:buNone/>
            </a:pPr>
            <a:r>
              <a:rPr lang="en-US" altLang="en-US" sz="1800" dirty="0" err="1"/>
              <a:t>def</a:t>
            </a:r>
            <a:r>
              <a:rPr lang="en-US" altLang="en-US" sz="1800" dirty="0"/>
              <a:t> </a:t>
            </a:r>
            <a:r>
              <a:rPr lang="en-US" altLang="en-US" sz="1800" dirty="0" err="1"/>
              <a:t>my_function</a:t>
            </a:r>
            <a:r>
              <a:rPr lang="en-US" altLang="en-US" sz="1800" dirty="0"/>
              <a:t>(x, y):</a:t>
            </a:r>
          </a:p>
          <a:p>
            <a:pPr lvl="1">
              <a:lnSpc>
                <a:spcPct val="80000"/>
              </a:lnSpc>
              <a:buNone/>
            </a:pPr>
            <a:endParaRPr lang="en-US" altLang="en-US" sz="1800" dirty="0"/>
          </a:p>
          <a:p>
            <a:pPr lvl="1">
              <a:lnSpc>
                <a:spcPct val="80000"/>
              </a:lnSpc>
              <a:buNone/>
            </a:pPr>
            <a:r>
              <a:rPr lang="en-US" altLang="en-US" sz="1800" dirty="0"/>
              <a:t>  “““This is the </a:t>
            </a:r>
            <a:r>
              <a:rPr lang="en-US" altLang="en-US" sz="1800" dirty="0" err="1"/>
              <a:t>docstring</a:t>
            </a:r>
            <a:r>
              <a:rPr lang="en-US" altLang="en-US" sz="1800" dirty="0"/>
              <a:t>. This </a:t>
            </a:r>
            <a:br>
              <a:rPr lang="en-US" altLang="en-US" sz="1800" dirty="0"/>
            </a:br>
            <a:r>
              <a:rPr lang="en-US" altLang="en-US" sz="1800" dirty="0"/>
              <a:t>		function does …...”””			# Documentation String	</a:t>
            </a:r>
          </a:p>
          <a:p>
            <a:pPr lvl="1">
              <a:lnSpc>
                <a:spcPct val="80000"/>
              </a:lnSpc>
              <a:buNone/>
            </a:pPr>
            <a:r>
              <a:rPr lang="en-US" altLang="en-US" sz="1800" dirty="0"/>
              <a:t/>
            </a:r>
            <a:br>
              <a:rPr lang="en-US" altLang="en-US" sz="1800" dirty="0"/>
            </a:br>
            <a:endParaRPr lang="en-US" altLang="en-US" sz="1800" dirty="0"/>
          </a:p>
        </p:txBody>
      </p:sp>
    </p:spTree>
    <p:extLst>
      <p:ext uri="{BB962C8B-B14F-4D97-AF65-F5344CB8AC3E}">
        <p14:creationId xmlns:p14="http://schemas.microsoft.com/office/powerpoint/2010/main" val="4121684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Rules</a:t>
            </a:r>
            <a:endParaRPr lang="en-IN" dirty="0"/>
          </a:p>
        </p:txBody>
      </p:sp>
      <p:sp>
        <p:nvSpPr>
          <p:cNvPr id="4" name="Text Placeholder 2"/>
          <p:cNvSpPr>
            <a:spLocks noGrp="1"/>
          </p:cNvSpPr>
          <p:nvPr>
            <p:ph type="body" sz="quarter" idx="10"/>
          </p:nvPr>
        </p:nvSpPr>
        <p:spPr>
          <a:xfrm>
            <a:off x="457200" y="1059596"/>
            <a:ext cx="6858000" cy="4731604"/>
          </a:xfrm>
        </p:spPr>
        <p:txBody>
          <a:bodyPr>
            <a:noAutofit/>
          </a:bodyPr>
          <a:lstStyle/>
          <a:p>
            <a:pPr>
              <a:buClr>
                <a:schemeClr val="tx1"/>
              </a:buClr>
            </a:pPr>
            <a:r>
              <a:rPr lang="en-US" altLang="en-US" sz="1800" dirty="0"/>
              <a:t>Names are case sensitive and cannot start with a number.  They can contain </a:t>
            </a:r>
          </a:p>
          <a:p>
            <a:pPr lvl="1">
              <a:buClr>
                <a:schemeClr val="tx1"/>
              </a:buClr>
            </a:pPr>
            <a:r>
              <a:rPr lang="en-US" altLang="en-US" sz="1800" dirty="0"/>
              <a:t>Letters</a:t>
            </a:r>
          </a:p>
          <a:p>
            <a:pPr lvl="1">
              <a:buClr>
                <a:schemeClr val="tx1"/>
              </a:buClr>
            </a:pPr>
            <a:r>
              <a:rPr lang="en-US" altLang="en-US" sz="1800" dirty="0"/>
              <a:t>Numbers</a:t>
            </a:r>
          </a:p>
          <a:p>
            <a:pPr lvl="1">
              <a:buClr>
                <a:schemeClr val="tx1"/>
              </a:buClr>
            </a:pPr>
            <a:r>
              <a:rPr lang="en-US" altLang="en-US" sz="1800" dirty="0"/>
              <a:t>Underscores</a:t>
            </a:r>
          </a:p>
          <a:p>
            <a:pPr lvl="1">
              <a:buClr>
                <a:schemeClr val="tx1"/>
              </a:buClr>
              <a:buNone/>
            </a:pPr>
            <a:endParaRPr lang="en-US" altLang="en-US" sz="1800" dirty="0"/>
          </a:p>
          <a:p>
            <a:pPr lvl="1">
              <a:buClr>
                <a:schemeClr val="tx1"/>
              </a:buClr>
              <a:buNone/>
            </a:pPr>
            <a:r>
              <a:rPr lang="en-US" altLang="en-US" sz="1800" b="1" dirty="0"/>
              <a:t>Example :</a:t>
            </a:r>
          </a:p>
          <a:p>
            <a:pPr lvl="2">
              <a:buClr>
                <a:schemeClr val="tx1"/>
              </a:buClr>
            </a:pPr>
            <a:r>
              <a:rPr lang="en-US" altLang="en-US" b="1" dirty="0"/>
              <a:t> </a:t>
            </a:r>
            <a:r>
              <a:rPr lang="en-US" altLang="en-US" dirty="0"/>
              <a:t>bob,  Bob,  _bob,  _2_bob_ , bob_2 , </a:t>
            </a:r>
            <a:r>
              <a:rPr lang="en-US" altLang="en-US" dirty="0" err="1"/>
              <a:t>BoB</a:t>
            </a:r>
            <a:endParaRPr lang="en-US" altLang="en-US" dirty="0"/>
          </a:p>
          <a:p>
            <a:pPr lvl="2">
              <a:buClr>
                <a:schemeClr val="tx1"/>
              </a:buClr>
            </a:pPr>
            <a:endParaRPr lang="en-US" altLang="en-US" dirty="0"/>
          </a:p>
          <a:p>
            <a:pPr>
              <a:buClr>
                <a:schemeClr val="tx1"/>
              </a:buClr>
            </a:pPr>
            <a:r>
              <a:rPr lang="en-US" altLang="en-US" sz="1800" dirty="0"/>
              <a:t>Keywords / Reserved words cannot be used as names</a:t>
            </a:r>
          </a:p>
        </p:txBody>
      </p:sp>
    </p:spTree>
    <p:extLst>
      <p:ext uri="{BB962C8B-B14F-4D97-AF65-F5344CB8AC3E}">
        <p14:creationId xmlns:p14="http://schemas.microsoft.com/office/powerpoint/2010/main" val="288264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Whitespace</a:t>
            </a:r>
            <a:endParaRPr lang="en-IN" dirty="0"/>
          </a:p>
        </p:txBody>
      </p:sp>
      <p:sp>
        <p:nvSpPr>
          <p:cNvPr id="4" name="Text Placeholder 2"/>
          <p:cNvSpPr>
            <a:spLocks noGrp="1"/>
          </p:cNvSpPr>
          <p:nvPr>
            <p:ph type="body" sz="quarter" idx="10"/>
          </p:nvPr>
        </p:nvSpPr>
        <p:spPr>
          <a:xfrm>
            <a:off x="457200" y="1059596"/>
            <a:ext cx="6858000" cy="4731604"/>
          </a:xfrm>
        </p:spPr>
        <p:txBody>
          <a:bodyPr>
            <a:noAutofit/>
          </a:bodyPr>
          <a:lstStyle/>
          <a:p>
            <a:pPr>
              <a:buClr>
                <a:schemeClr val="tx1"/>
              </a:buClr>
            </a:pPr>
            <a:r>
              <a:rPr lang="en-US" altLang="en-US" sz="1800" dirty="0"/>
              <a:t>Whitespace is having significance in Python: especially indentation and placement of newlines </a:t>
            </a:r>
          </a:p>
          <a:p>
            <a:pPr>
              <a:buClr>
                <a:schemeClr val="tx1"/>
              </a:buClr>
              <a:buNone/>
            </a:pPr>
            <a:endParaRPr lang="en-US" altLang="en-US" sz="1800" dirty="0"/>
          </a:p>
          <a:p>
            <a:pPr lvl="1">
              <a:buClr>
                <a:schemeClr val="tx1"/>
              </a:buClr>
            </a:pPr>
            <a:r>
              <a:rPr lang="en-US" altLang="en-US" sz="1800" dirty="0"/>
              <a:t>Use a newline to end a line of code</a:t>
            </a:r>
          </a:p>
          <a:p>
            <a:pPr lvl="2">
              <a:buClr>
                <a:schemeClr val="tx1"/>
              </a:buClr>
              <a:buFont typeface="Wingdings" pitchFamily="2" charset="2"/>
              <a:buChar char="ü"/>
            </a:pPr>
            <a:r>
              <a:rPr lang="en-US" altLang="en-US" dirty="0"/>
              <a:t>Not a semicolon like in C++ or Java</a:t>
            </a:r>
          </a:p>
          <a:p>
            <a:pPr lvl="2">
              <a:buClr>
                <a:schemeClr val="tx1"/>
              </a:buClr>
              <a:buFont typeface="Wingdings" pitchFamily="2" charset="2"/>
              <a:buChar char="ü"/>
            </a:pPr>
            <a:r>
              <a:rPr lang="en-US" altLang="en-US" dirty="0"/>
              <a:t>Use ‘\’ when must go to next line prematurely</a:t>
            </a:r>
          </a:p>
          <a:p>
            <a:pPr lvl="2">
              <a:buClr>
                <a:schemeClr val="tx1"/>
              </a:buClr>
            </a:pPr>
            <a:endParaRPr lang="en-US" altLang="en-US" dirty="0"/>
          </a:p>
          <a:p>
            <a:pPr lvl="1">
              <a:buClr>
                <a:schemeClr val="tx1"/>
              </a:buClr>
            </a:pPr>
            <a:r>
              <a:rPr lang="en-US" altLang="en-US" sz="1800" dirty="0"/>
              <a:t>No braces { } to mark blocks of code in Python</a:t>
            </a:r>
          </a:p>
          <a:p>
            <a:pPr lvl="2">
              <a:buClr>
                <a:schemeClr val="tx1"/>
              </a:buClr>
              <a:buFont typeface="Wingdings" pitchFamily="2" charset="2"/>
              <a:buChar char="ü"/>
            </a:pPr>
            <a:r>
              <a:rPr lang="en-US" altLang="en-US" dirty="0"/>
              <a:t>Use consistent indentation instead</a:t>
            </a:r>
          </a:p>
          <a:p>
            <a:pPr lvl="2">
              <a:spcBef>
                <a:spcPct val="0"/>
              </a:spcBef>
              <a:buFont typeface="Wingdings" pitchFamily="2" charset="2"/>
              <a:buChar char="ü"/>
            </a:pPr>
            <a:r>
              <a:rPr lang="en-US" altLang="en-US" dirty="0"/>
              <a:t>The first line with a new indentation is considered outside of the block </a:t>
            </a:r>
          </a:p>
          <a:p>
            <a:pPr lvl="2">
              <a:spcBef>
                <a:spcPct val="0"/>
              </a:spcBef>
            </a:pPr>
            <a:endParaRPr lang="en-US" altLang="en-US" dirty="0"/>
          </a:p>
        </p:txBody>
      </p:sp>
    </p:spTree>
    <p:extLst>
      <p:ext uri="{BB962C8B-B14F-4D97-AF65-F5344CB8AC3E}">
        <p14:creationId xmlns:p14="http://schemas.microsoft.com/office/powerpoint/2010/main" val="3804345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Indenting Code</a:t>
            </a:r>
            <a:endParaRPr lang="en-IN" dirty="0"/>
          </a:p>
        </p:txBody>
      </p:sp>
      <p:sp>
        <p:nvSpPr>
          <p:cNvPr id="4" name="Text Placeholder 2"/>
          <p:cNvSpPr>
            <a:spLocks noGrp="1"/>
          </p:cNvSpPr>
          <p:nvPr>
            <p:ph type="body" sz="quarter" idx="10"/>
          </p:nvPr>
        </p:nvSpPr>
        <p:spPr>
          <a:xfrm>
            <a:off x="838200" y="1211996"/>
            <a:ext cx="7315200" cy="3360004"/>
          </a:xfrm>
        </p:spPr>
        <p:txBody>
          <a:bodyPr>
            <a:noAutofit/>
          </a:bodyPr>
          <a:lstStyle/>
          <a:p>
            <a:pPr>
              <a:buClr>
                <a:schemeClr val="tx1"/>
              </a:buClr>
            </a:pPr>
            <a:r>
              <a:rPr lang="en-US" altLang="en-US" dirty="0"/>
              <a:t>Blocks of code are defined by indentation </a:t>
            </a:r>
          </a:p>
          <a:p>
            <a:pPr lvl="1">
              <a:buClr>
                <a:schemeClr val="tx1"/>
              </a:buClr>
              <a:buFont typeface="Wingdings" pitchFamily="2" charset="2"/>
              <a:buChar char="ü"/>
            </a:pPr>
            <a:r>
              <a:rPr lang="en-US" altLang="en-US" dirty="0"/>
              <a:t> </a:t>
            </a:r>
            <a:r>
              <a:rPr lang="en-US" altLang="en-US" sz="1800" dirty="0"/>
              <a:t>Indenting starts a block and unindenting ends it </a:t>
            </a:r>
          </a:p>
          <a:p>
            <a:pPr lvl="1">
              <a:buClr>
                <a:schemeClr val="tx1"/>
              </a:buClr>
              <a:buFont typeface="Wingdings" pitchFamily="2" charset="2"/>
              <a:buChar char="ü"/>
            </a:pPr>
            <a:r>
              <a:rPr lang="en-US" altLang="en-US" sz="1800" dirty="0"/>
              <a:t> No need for explicit braces, brackets or keywords</a:t>
            </a:r>
          </a:p>
          <a:p>
            <a:pPr lvl="1">
              <a:buClr>
                <a:schemeClr val="tx1"/>
              </a:buClr>
              <a:buFont typeface="Wingdings" pitchFamily="2" charset="2"/>
              <a:buChar char="ü"/>
            </a:pPr>
            <a:r>
              <a:rPr lang="en-US" altLang="en-US" sz="1800" dirty="0"/>
              <a:t> Whitespace is significant </a:t>
            </a:r>
          </a:p>
          <a:p>
            <a:pPr lvl="1">
              <a:buClr>
                <a:schemeClr val="tx1"/>
              </a:buClr>
              <a:buFont typeface="Wingdings" pitchFamily="2" charset="2"/>
              <a:buChar char="ü"/>
            </a:pPr>
            <a:r>
              <a:rPr lang="en-US" altLang="en-US" sz="1800" dirty="0"/>
              <a:t> Code blocks are started by a ‘</a:t>
            </a:r>
            <a:r>
              <a:rPr lang="en-US" altLang="en-US" sz="1800" b="1" dirty="0"/>
              <a:t>:</a:t>
            </a:r>
            <a:r>
              <a:rPr lang="en-US" altLang="en-US" sz="1800" dirty="0"/>
              <a:t>’</a:t>
            </a:r>
          </a:p>
        </p:txBody>
      </p:sp>
      <p:sp>
        <p:nvSpPr>
          <p:cNvPr id="6" name="Text Box 4"/>
          <p:cNvSpPr txBox="1">
            <a:spLocks noChangeArrowheads="1"/>
          </p:cNvSpPr>
          <p:nvPr/>
        </p:nvSpPr>
        <p:spPr bwMode="auto">
          <a:xfrm>
            <a:off x="1905000" y="3276600"/>
            <a:ext cx="5029200" cy="20240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i="1">
                <a:solidFill>
                  <a:srgbClr val="006699"/>
                </a:solidFill>
                <a:latin typeface="Arial" pitchFamily="34" charset="0"/>
              </a:defRPr>
            </a:lvl1pPr>
            <a:lvl2pPr marL="742950" indent="-285750" eaLnBrk="0" hangingPunct="0">
              <a:defRPr sz="2400" b="1" i="1">
                <a:solidFill>
                  <a:srgbClr val="006699"/>
                </a:solidFill>
                <a:latin typeface="Arial" pitchFamily="34" charset="0"/>
              </a:defRPr>
            </a:lvl2pPr>
            <a:lvl3pPr marL="1143000" indent="-228600" eaLnBrk="0" hangingPunct="0">
              <a:defRPr sz="2400" b="1" i="1">
                <a:solidFill>
                  <a:srgbClr val="006699"/>
                </a:solidFill>
                <a:latin typeface="Arial" pitchFamily="34" charset="0"/>
              </a:defRPr>
            </a:lvl3pPr>
            <a:lvl4pPr marL="1600200" indent="-228600" eaLnBrk="0" hangingPunct="0">
              <a:defRPr sz="2400" b="1" i="1">
                <a:solidFill>
                  <a:srgbClr val="006699"/>
                </a:solidFill>
                <a:latin typeface="Arial" pitchFamily="34" charset="0"/>
              </a:defRPr>
            </a:lvl4pPr>
            <a:lvl5pPr marL="2057400" indent="-228600" eaLnBrk="0" hangingPunct="0">
              <a:defRPr sz="2400" b="1" i="1">
                <a:solidFill>
                  <a:srgbClr val="006699"/>
                </a:solidFill>
                <a:latin typeface="Arial" pitchFamily="34" charset="0"/>
              </a:defRPr>
            </a:lvl5pPr>
            <a:lvl6pPr marL="2514600" indent="-228600" eaLnBrk="0" fontAlgn="base" hangingPunct="0">
              <a:spcBef>
                <a:spcPct val="0"/>
              </a:spcBef>
              <a:spcAft>
                <a:spcPct val="0"/>
              </a:spcAft>
              <a:defRPr sz="2400" b="1" i="1">
                <a:solidFill>
                  <a:srgbClr val="006699"/>
                </a:solidFill>
                <a:latin typeface="Arial" pitchFamily="34" charset="0"/>
              </a:defRPr>
            </a:lvl6pPr>
            <a:lvl7pPr marL="2971800" indent="-228600" eaLnBrk="0" fontAlgn="base" hangingPunct="0">
              <a:spcBef>
                <a:spcPct val="0"/>
              </a:spcBef>
              <a:spcAft>
                <a:spcPct val="0"/>
              </a:spcAft>
              <a:defRPr sz="2400" b="1" i="1">
                <a:solidFill>
                  <a:srgbClr val="006699"/>
                </a:solidFill>
                <a:latin typeface="Arial" pitchFamily="34" charset="0"/>
              </a:defRPr>
            </a:lvl7pPr>
            <a:lvl8pPr marL="3429000" indent="-228600" eaLnBrk="0" fontAlgn="base" hangingPunct="0">
              <a:spcBef>
                <a:spcPct val="0"/>
              </a:spcBef>
              <a:spcAft>
                <a:spcPct val="0"/>
              </a:spcAft>
              <a:defRPr sz="2400" b="1" i="1">
                <a:solidFill>
                  <a:srgbClr val="006699"/>
                </a:solidFill>
                <a:latin typeface="Arial" pitchFamily="34" charset="0"/>
              </a:defRPr>
            </a:lvl8pPr>
            <a:lvl9pPr marL="3886200" indent="-228600" eaLnBrk="0" fontAlgn="base" hangingPunct="0">
              <a:spcBef>
                <a:spcPct val="0"/>
              </a:spcBef>
              <a:spcAft>
                <a:spcPct val="0"/>
              </a:spcAft>
              <a:defRPr sz="2400" b="1" i="1">
                <a:solidFill>
                  <a:srgbClr val="006699"/>
                </a:solidFill>
                <a:latin typeface="Arial" pitchFamily="34" charset="0"/>
              </a:defRPr>
            </a:lvl9pPr>
          </a:lstStyle>
          <a:p>
            <a:pPr eaLnBrk="1" hangingPunct="1"/>
            <a:r>
              <a:rPr lang="en-US" altLang="en-US" sz="1800" b="0" i="0" dirty="0" err="1">
                <a:solidFill>
                  <a:schemeClr val="tx1"/>
                </a:solidFill>
                <a:latin typeface="Courier" pitchFamily="34" charset="0"/>
              </a:rPr>
              <a:t>def</a:t>
            </a:r>
            <a:r>
              <a:rPr lang="en-US" altLang="en-US" sz="1800" b="0" i="0" dirty="0">
                <a:solidFill>
                  <a:schemeClr val="tx1"/>
                </a:solidFill>
                <a:latin typeface="Courier" pitchFamily="34" charset="0"/>
              </a:rPr>
              <a:t> fib(n):</a:t>
            </a:r>
          </a:p>
          <a:p>
            <a:pPr eaLnBrk="1" hangingPunct="1"/>
            <a:r>
              <a:rPr lang="en-US" altLang="en-US" sz="1800" b="0" i="0" dirty="0">
                <a:solidFill>
                  <a:schemeClr val="tx1"/>
                </a:solidFill>
                <a:latin typeface="Courier" pitchFamily="34" charset="0"/>
              </a:rPr>
              <a:t>    print 'n =', n</a:t>
            </a:r>
          </a:p>
          <a:p>
            <a:pPr eaLnBrk="1" hangingPunct="1"/>
            <a:r>
              <a:rPr lang="en-US" altLang="en-US" sz="1800" b="0" i="0" dirty="0">
                <a:solidFill>
                  <a:schemeClr val="tx1"/>
                </a:solidFill>
                <a:latin typeface="Courier" pitchFamily="34" charset="0"/>
              </a:rPr>
              <a:t>    if n &gt; 1:</a:t>
            </a:r>
          </a:p>
          <a:p>
            <a:pPr eaLnBrk="1" hangingPunct="1"/>
            <a:r>
              <a:rPr lang="en-US" altLang="en-US" sz="1800" b="0" i="0" dirty="0">
                <a:solidFill>
                  <a:schemeClr val="tx1"/>
                </a:solidFill>
                <a:latin typeface="Courier" pitchFamily="34" charset="0"/>
              </a:rPr>
              <a:t>        return n * fib(n - 1)</a:t>
            </a:r>
          </a:p>
          <a:p>
            <a:pPr eaLnBrk="1" hangingPunct="1"/>
            <a:r>
              <a:rPr lang="en-US" altLang="en-US" sz="1800" b="0" i="0" dirty="0">
                <a:solidFill>
                  <a:schemeClr val="tx1"/>
                </a:solidFill>
                <a:latin typeface="Courier" pitchFamily="34" charset="0"/>
              </a:rPr>
              <a:t>    else:</a:t>
            </a:r>
          </a:p>
          <a:p>
            <a:pPr eaLnBrk="1" hangingPunct="1"/>
            <a:r>
              <a:rPr lang="en-US" altLang="en-US" sz="1800" b="0" i="0" dirty="0">
                <a:solidFill>
                  <a:schemeClr val="tx1"/>
                </a:solidFill>
                <a:latin typeface="Courier" pitchFamily="34" charset="0"/>
              </a:rPr>
              <a:t>        print 'end of the line'</a:t>
            </a:r>
          </a:p>
          <a:p>
            <a:pPr eaLnBrk="1" hangingPunct="1"/>
            <a:r>
              <a:rPr lang="en-US" altLang="en-US" sz="1800" b="0" i="0" dirty="0">
                <a:solidFill>
                  <a:schemeClr val="tx1"/>
                </a:solidFill>
                <a:latin typeface="Courier" pitchFamily="34" charset="0"/>
              </a:rPr>
              <a:t>        return 1</a:t>
            </a:r>
          </a:p>
        </p:txBody>
      </p:sp>
    </p:spTree>
    <p:extLst>
      <p:ext uri="{BB962C8B-B14F-4D97-AF65-F5344CB8AC3E}">
        <p14:creationId xmlns:p14="http://schemas.microsoft.com/office/powerpoint/2010/main" val="721287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7" name="Text Placeholder 2"/>
          <p:cNvSpPr>
            <a:spLocks noGrp="1"/>
          </p:cNvSpPr>
          <p:nvPr>
            <p:ph type="body" sz="quarter" idx="10"/>
          </p:nvPr>
        </p:nvSpPr>
        <p:spPr>
          <a:xfrm>
            <a:off x="228600" y="1219200"/>
            <a:ext cx="8534400" cy="4648200"/>
          </a:xfrm>
        </p:spPr>
        <p:txBody>
          <a:bodyPr>
            <a:noAutofit/>
          </a:bodyPr>
          <a:lstStyle/>
          <a:p>
            <a:pPr>
              <a:buClr>
                <a:schemeClr val="tx1"/>
              </a:buClr>
            </a:pPr>
            <a:r>
              <a:rPr lang="en-US" altLang="en-US" sz="1800" b="1" dirty="0"/>
              <a:t>Scalars:</a:t>
            </a:r>
          </a:p>
          <a:p>
            <a:pPr lvl="1">
              <a:buClr>
                <a:schemeClr val="tx1"/>
              </a:buClr>
              <a:buFont typeface="Wingdings" pitchFamily="2" charset="2"/>
              <a:buChar char="ü"/>
            </a:pPr>
            <a:r>
              <a:rPr lang="en-US" altLang="en-US" sz="1800" dirty="0"/>
              <a:t>Integer     		-&gt; 2323, 3234L</a:t>
            </a:r>
          </a:p>
          <a:p>
            <a:pPr lvl="1">
              <a:buClr>
                <a:schemeClr val="tx1"/>
              </a:buClr>
              <a:buFont typeface="Wingdings" pitchFamily="2" charset="2"/>
              <a:buChar char="ü"/>
            </a:pPr>
            <a:r>
              <a:rPr lang="en-US" altLang="en-US" sz="1800" dirty="0"/>
              <a:t>Float        		-&gt; 32.3, 3.1E2</a:t>
            </a:r>
          </a:p>
          <a:p>
            <a:pPr lvl="1">
              <a:buClr>
                <a:schemeClr val="tx1"/>
              </a:buClr>
              <a:buFont typeface="Wingdings" pitchFamily="2" charset="2"/>
              <a:buChar char="ü"/>
            </a:pPr>
            <a:r>
              <a:rPr lang="en-US" altLang="en-US" sz="1800" dirty="0"/>
              <a:t>Boolean		 -&gt; True, False</a:t>
            </a:r>
          </a:p>
          <a:p>
            <a:pPr lvl="1">
              <a:buClr>
                <a:schemeClr val="tx1"/>
              </a:buClr>
              <a:buNone/>
            </a:pPr>
            <a:endParaRPr lang="en-US" altLang="en-US" sz="1800" dirty="0"/>
          </a:p>
          <a:p>
            <a:pPr>
              <a:buClr>
                <a:schemeClr val="tx1"/>
              </a:buClr>
            </a:pPr>
            <a:r>
              <a:rPr lang="en-US" altLang="en-US" sz="1800" b="1" dirty="0"/>
              <a:t>Aggregate Types</a:t>
            </a:r>
          </a:p>
          <a:p>
            <a:pPr lvl="1">
              <a:buClr>
                <a:schemeClr val="tx1"/>
              </a:buClr>
              <a:buFont typeface="Wingdings" pitchFamily="2" charset="2"/>
              <a:buChar char="ü"/>
            </a:pPr>
            <a:r>
              <a:rPr lang="en-US" altLang="en-US" sz="1800" dirty="0"/>
              <a:t>Complex         	-&gt; 3 + 2j, 1j</a:t>
            </a:r>
          </a:p>
          <a:p>
            <a:pPr lvl="1">
              <a:buClr>
                <a:schemeClr val="tx1"/>
              </a:buClr>
              <a:buFont typeface="Wingdings" pitchFamily="2" charset="2"/>
              <a:buChar char="ü"/>
            </a:pPr>
            <a:r>
              <a:rPr lang="en-US" altLang="en-US" sz="1800" dirty="0"/>
              <a:t>String		-&gt; “</a:t>
            </a:r>
            <a:r>
              <a:rPr lang="en-US" altLang="en-US" sz="1800" dirty="0" err="1"/>
              <a:t>abc</a:t>
            </a:r>
            <a:r>
              <a:rPr lang="en-US" altLang="en-US" sz="1800" dirty="0"/>
              <a:t>” , ‘</a:t>
            </a:r>
            <a:r>
              <a:rPr lang="en-US" altLang="en-US" sz="1800" dirty="0" err="1"/>
              <a:t>abc</a:t>
            </a:r>
            <a:r>
              <a:rPr lang="en-US" altLang="en-US" sz="1800" dirty="0"/>
              <a:t>’ </a:t>
            </a:r>
          </a:p>
          <a:p>
            <a:pPr lvl="1">
              <a:buClr>
                <a:schemeClr val="tx1"/>
              </a:buClr>
              <a:buFont typeface="Wingdings" pitchFamily="2" charset="2"/>
              <a:buChar char="ü"/>
            </a:pPr>
            <a:r>
              <a:rPr lang="en-US" altLang="en-US" sz="1800" dirty="0"/>
              <a:t>List	     	-&gt; l =  [ 1,2,3]</a:t>
            </a:r>
          </a:p>
          <a:p>
            <a:pPr lvl="1">
              <a:buClr>
                <a:schemeClr val="tx1"/>
              </a:buClr>
              <a:buFont typeface="Wingdings" pitchFamily="2" charset="2"/>
              <a:buChar char="ü"/>
            </a:pPr>
            <a:r>
              <a:rPr lang="en-US" altLang="en-US" sz="1800" dirty="0"/>
              <a:t>Dictionaries	-&gt; d = {‘hello’ : ‘there’, 2 : 15}</a:t>
            </a:r>
          </a:p>
          <a:p>
            <a:pPr lvl="1">
              <a:buClr>
                <a:schemeClr val="tx1"/>
              </a:buClr>
              <a:buFont typeface="Wingdings" pitchFamily="2" charset="2"/>
              <a:buChar char="ü"/>
            </a:pPr>
            <a:r>
              <a:rPr lang="en-US" altLang="en-US" sz="1800" dirty="0"/>
              <a:t>Tuple	    	-&gt; t = (1,2,3)</a:t>
            </a:r>
          </a:p>
          <a:p>
            <a:pPr lvl="1">
              <a:buClr>
                <a:schemeClr val="tx1"/>
              </a:buClr>
              <a:buFont typeface="Wingdings" pitchFamily="2" charset="2"/>
              <a:buChar char="ü"/>
            </a:pPr>
            <a:r>
              <a:rPr lang="en-US" altLang="en-US" sz="1800" dirty="0"/>
              <a:t> File</a:t>
            </a:r>
          </a:p>
          <a:p>
            <a:pPr lvl="1">
              <a:buClr>
                <a:schemeClr val="tx1"/>
              </a:buClr>
              <a:buFont typeface="Wingdings" pitchFamily="2" charset="2"/>
              <a:buChar char="ü"/>
            </a:pPr>
            <a:r>
              <a:rPr lang="en-US" altLang="en-US" sz="1800" dirty="0"/>
              <a:t> Set</a:t>
            </a:r>
          </a:p>
        </p:txBody>
      </p:sp>
    </p:spTree>
    <p:extLst>
      <p:ext uri="{BB962C8B-B14F-4D97-AF65-F5344CB8AC3E}">
        <p14:creationId xmlns:p14="http://schemas.microsoft.com/office/powerpoint/2010/main" val="2470541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IN" dirty="0"/>
          </a:p>
        </p:txBody>
      </p:sp>
      <p:sp>
        <p:nvSpPr>
          <p:cNvPr id="7" name="Text Placeholder 2"/>
          <p:cNvSpPr>
            <a:spLocks noGrp="1"/>
          </p:cNvSpPr>
          <p:nvPr>
            <p:ph type="body" sz="quarter" idx="10"/>
          </p:nvPr>
        </p:nvSpPr>
        <p:spPr>
          <a:xfrm>
            <a:off x="228600" y="1219200"/>
            <a:ext cx="8534400" cy="1600200"/>
          </a:xfrm>
        </p:spPr>
        <p:txBody>
          <a:bodyPr>
            <a:noAutofit/>
          </a:bodyPr>
          <a:lstStyle/>
          <a:p>
            <a:pPr>
              <a:lnSpc>
                <a:spcPct val="80000"/>
              </a:lnSpc>
              <a:buClr>
                <a:schemeClr val="tx1"/>
              </a:buClr>
            </a:pPr>
            <a:r>
              <a:rPr lang="en-US" altLang="en-US" sz="2000" dirty="0"/>
              <a:t>No need to declare variables as specific type  ( ex: integer, float, string )</a:t>
            </a:r>
          </a:p>
          <a:p>
            <a:pPr lvl="1">
              <a:lnSpc>
                <a:spcPct val="80000"/>
              </a:lnSpc>
              <a:buClr>
                <a:schemeClr val="tx1"/>
              </a:buClr>
              <a:buFont typeface="Wingdings" pitchFamily="2" charset="2"/>
              <a:buChar char="ü"/>
            </a:pPr>
            <a:r>
              <a:rPr lang="en-US" altLang="en-US" sz="1600" dirty="0"/>
              <a:t> Example:</a:t>
            </a:r>
          </a:p>
          <a:p>
            <a:pPr lvl="2">
              <a:lnSpc>
                <a:spcPct val="80000"/>
              </a:lnSpc>
            </a:pPr>
            <a:r>
              <a:rPr lang="en-US" altLang="en-US" sz="1600" dirty="0"/>
              <a:t>A, B = 3, ‘cat’</a:t>
            </a:r>
          </a:p>
          <a:p>
            <a:pPr lvl="2">
              <a:lnSpc>
                <a:spcPct val="80000"/>
              </a:lnSpc>
            </a:pPr>
            <a:endParaRPr lang="en-US" altLang="en-US" sz="2000" dirty="0"/>
          </a:p>
          <a:p>
            <a:pPr>
              <a:lnSpc>
                <a:spcPct val="80000"/>
              </a:lnSpc>
              <a:buClr>
                <a:schemeClr val="tx1"/>
              </a:buClr>
            </a:pPr>
            <a:r>
              <a:rPr lang="en-US" altLang="en-US" sz="2000" dirty="0"/>
              <a:t>Need to assign /initialize variables</a:t>
            </a:r>
          </a:p>
          <a:p>
            <a:pPr lvl="1">
              <a:lnSpc>
                <a:spcPct val="80000"/>
              </a:lnSpc>
              <a:buClr>
                <a:schemeClr val="tx1"/>
              </a:buClr>
              <a:buFont typeface="Wingdings" pitchFamily="2" charset="2"/>
              <a:buChar char="ü"/>
            </a:pPr>
            <a:r>
              <a:rPr lang="en-US" altLang="en-US" sz="1600" dirty="0"/>
              <a:t>Use of uninitialized variable raises exception</a:t>
            </a:r>
          </a:p>
          <a:p>
            <a:pPr lvl="1">
              <a:lnSpc>
                <a:spcPct val="80000"/>
              </a:lnSpc>
              <a:buClr>
                <a:schemeClr val="tx1"/>
              </a:buClr>
              <a:buFont typeface="Wingdings" pitchFamily="2" charset="2"/>
              <a:buChar char="ü"/>
            </a:pPr>
            <a:endParaRPr lang="en-US" altLang="en-US" sz="1600" dirty="0"/>
          </a:p>
          <a:p>
            <a:pPr>
              <a:lnSpc>
                <a:spcPct val="80000"/>
              </a:lnSpc>
              <a:buClr>
                <a:schemeClr val="tx1"/>
              </a:buClr>
            </a:pPr>
            <a:r>
              <a:rPr lang="en-US" altLang="en-US" sz="2000" dirty="0"/>
              <a:t>Variables are not strongly typed. A variable’s type is dynamic, and will changed whenever it is reassigned</a:t>
            </a:r>
          </a:p>
          <a:p>
            <a:pPr lvl="2">
              <a:lnSpc>
                <a:spcPct val="80000"/>
              </a:lnSpc>
              <a:buClr>
                <a:schemeClr val="tx1"/>
              </a:buClr>
            </a:pPr>
            <a:r>
              <a:rPr lang="en-US" altLang="en-US" sz="1600" dirty="0"/>
              <a:t>if friendly: </a:t>
            </a:r>
          </a:p>
          <a:p>
            <a:pPr lvl="2">
              <a:lnSpc>
                <a:spcPct val="80000"/>
              </a:lnSpc>
              <a:buClr>
                <a:schemeClr val="tx1"/>
              </a:buClr>
            </a:pPr>
            <a:r>
              <a:rPr lang="en-US" altLang="en-US" sz="1600" dirty="0"/>
              <a:t>    greeting = "hello world"</a:t>
            </a:r>
          </a:p>
          <a:p>
            <a:pPr lvl="2">
              <a:lnSpc>
                <a:spcPct val="80000"/>
              </a:lnSpc>
              <a:buClr>
                <a:schemeClr val="tx1"/>
              </a:buClr>
            </a:pPr>
            <a:r>
              <a:rPr lang="en-US" altLang="en-US" sz="1600" dirty="0"/>
              <a:t>else: </a:t>
            </a:r>
          </a:p>
          <a:p>
            <a:pPr lvl="2">
              <a:lnSpc>
                <a:spcPct val="80000"/>
              </a:lnSpc>
              <a:buClr>
                <a:schemeClr val="tx1"/>
              </a:buClr>
            </a:pPr>
            <a:r>
              <a:rPr lang="en-US" altLang="en-US" sz="1600" dirty="0"/>
              <a:t>    greeting = 12**2</a:t>
            </a:r>
          </a:p>
          <a:p>
            <a:pPr lvl="2">
              <a:lnSpc>
                <a:spcPct val="80000"/>
              </a:lnSpc>
              <a:buClr>
                <a:schemeClr val="tx1"/>
              </a:buClr>
            </a:pPr>
            <a:r>
              <a:rPr lang="en-US" altLang="en-US" sz="1600" dirty="0" smtClean="0"/>
              <a:t>print </a:t>
            </a:r>
            <a:r>
              <a:rPr lang="en-US" altLang="en-US" sz="1600" dirty="0"/>
              <a:t>greeting</a:t>
            </a:r>
          </a:p>
          <a:p>
            <a:pPr lvl="2">
              <a:lnSpc>
                <a:spcPct val="80000"/>
              </a:lnSpc>
              <a:buClr>
                <a:schemeClr val="tx1"/>
              </a:buClr>
              <a:buFont typeface="Wingdings" pitchFamily="2" charset="2"/>
              <a:buChar char="ü"/>
            </a:pPr>
            <a:endParaRPr lang="en-US" altLang="en-US" sz="1600" dirty="0"/>
          </a:p>
          <a:p>
            <a:pPr>
              <a:lnSpc>
                <a:spcPct val="80000"/>
              </a:lnSpc>
              <a:buClr>
                <a:schemeClr val="tx1"/>
              </a:buClr>
            </a:pPr>
            <a:r>
              <a:rPr lang="en-US" altLang="en-US" sz="2000" dirty="0"/>
              <a:t>Variables are reference to Objects</a:t>
            </a:r>
          </a:p>
          <a:p>
            <a:pPr lvl="1">
              <a:lnSpc>
                <a:spcPct val="80000"/>
              </a:lnSpc>
              <a:buClr>
                <a:schemeClr val="tx1"/>
              </a:buClr>
              <a:buFont typeface="Wingdings" pitchFamily="2" charset="2"/>
              <a:buChar char="§"/>
            </a:pPr>
            <a:endParaRPr lang="en-US" altLang="en-US" dirty="0"/>
          </a:p>
          <a:p>
            <a:pPr>
              <a:lnSpc>
                <a:spcPct val="80000"/>
              </a:lnSpc>
              <a:buClr>
                <a:schemeClr val="tx1"/>
              </a:buClr>
            </a:pPr>
            <a:r>
              <a:rPr lang="en-US" altLang="en-US" sz="2000" dirty="0"/>
              <a:t>Everything in Python is a object</a:t>
            </a:r>
          </a:p>
          <a:p>
            <a:pPr lvl="1">
              <a:lnSpc>
                <a:spcPct val="80000"/>
              </a:lnSpc>
              <a:buClr>
                <a:schemeClr val="tx1"/>
              </a:buClr>
              <a:buFont typeface="Wingdings" pitchFamily="2" charset="2"/>
              <a:buChar char="ü"/>
            </a:pPr>
            <a:r>
              <a:rPr lang="en-US" altLang="en-US" sz="1600" dirty="0"/>
              <a:t>Functions, Classes, Modules</a:t>
            </a:r>
            <a:endParaRPr lang="en-US" altLang="en-US" sz="1200" dirty="0"/>
          </a:p>
        </p:txBody>
      </p:sp>
    </p:spTree>
    <p:extLst>
      <p:ext uri="{BB962C8B-B14F-4D97-AF65-F5344CB8AC3E}">
        <p14:creationId xmlns:p14="http://schemas.microsoft.com/office/powerpoint/2010/main" val="2158400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5b0b727f-9d55-4674-90df-9368557459d7"/>
    <ds:schemaRef ds:uri="http://schemas.microsoft.com/office/2006/documentManagement/types"/>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3f0a5add-00cc-4c5e-8a54-6b524d8608b8"/>
    <ds:schemaRef ds:uri="http://purl.org/dc/elements/1.1/"/>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5459</TotalTime>
  <Words>717</Words>
  <Application>Microsoft Macintosh PowerPoint</Application>
  <PresentationFormat>On-screen Show (4:3)</PresentationFormat>
  <Paragraphs>189</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Courier</vt:lpstr>
      <vt:lpstr>Courier New</vt:lpstr>
      <vt:lpstr>Tahoma</vt:lpstr>
      <vt:lpstr>Wingdings</vt:lpstr>
      <vt:lpstr>Arial</vt:lpstr>
      <vt:lpstr>CT_Core_Java_OOP</vt:lpstr>
      <vt:lpstr>Python 3.4 </vt:lpstr>
      <vt:lpstr>What we will cover today?</vt:lpstr>
      <vt:lpstr>Syntax</vt:lpstr>
      <vt:lpstr>Comments</vt:lpstr>
      <vt:lpstr>Naming Rules</vt:lpstr>
      <vt:lpstr>Whitespace</vt:lpstr>
      <vt:lpstr>Indenting Code</vt:lpstr>
      <vt:lpstr>Data Types</vt:lpstr>
      <vt:lpstr>Variables</vt:lpstr>
      <vt:lpstr>Operators</vt:lpstr>
      <vt:lpstr>Control Structures</vt:lpstr>
      <vt:lpstr>IF Else - ASSIGNMENT</vt:lpstr>
      <vt:lpstr>IF Else – ASSIGNMENT SOLUTION</vt:lpstr>
      <vt:lpstr>Loop Structures Rules</vt:lpstr>
      <vt:lpstr>Loop Structures - ASSIGNMENT</vt:lpstr>
      <vt:lpstr>FOR– ASSIGNMENT SOLUTION</vt:lpstr>
      <vt:lpstr>Any Question ?</vt:lpstr>
      <vt:lpstr>Thank you !</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148</cp:revision>
  <dcterms:created xsi:type="dcterms:W3CDTF">2014-09-30T12:24:12Z</dcterms:created>
  <dcterms:modified xsi:type="dcterms:W3CDTF">2019-01-14T08:32:10Z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