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3"/>
  </p:notesMasterIdLst>
  <p:handoutMasterIdLst>
    <p:handoutMasterId r:id="rId54"/>
  </p:handoutMasterIdLst>
  <p:sldIdLst>
    <p:sldId id="271" r:id="rId5"/>
    <p:sldId id="356" r:id="rId6"/>
    <p:sldId id="418" r:id="rId7"/>
    <p:sldId id="419" r:id="rId8"/>
    <p:sldId id="420" r:id="rId9"/>
    <p:sldId id="415" r:id="rId10"/>
    <p:sldId id="433" r:id="rId11"/>
    <p:sldId id="435" r:id="rId12"/>
    <p:sldId id="417" r:id="rId13"/>
    <p:sldId id="449" r:id="rId14"/>
    <p:sldId id="424" r:id="rId15"/>
    <p:sldId id="431" r:id="rId16"/>
    <p:sldId id="432" r:id="rId17"/>
    <p:sldId id="434" r:id="rId18"/>
    <p:sldId id="436" r:id="rId19"/>
    <p:sldId id="437" r:id="rId20"/>
    <p:sldId id="438" r:id="rId21"/>
    <p:sldId id="439" r:id="rId22"/>
    <p:sldId id="440" r:id="rId23"/>
    <p:sldId id="443" r:id="rId24"/>
    <p:sldId id="444" r:id="rId25"/>
    <p:sldId id="442" r:id="rId26"/>
    <p:sldId id="441" r:id="rId27"/>
    <p:sldId id="446" r:id="rId28"/>
    <p:sldId id="445" r:id="rId29"/>
    <p:sldId id="447" r:id="rId30"/>
    <p:sldId id="448" r:id="rId31"/>
    <p:sldId id="450" r:id="rId32"/>
    <p:sldId id="455" r:id="rId33"/>
    <p:sldId id="451" r:id="rId34"/>
    <p:sldId id="452" r:id="rId35"/>
    <p:sldId id="454" r:id="rId36"/>
    <p:sldId id="421" r:id="rId37"/>
    <p:sldId id="422" r:id="rId38"/>
    <p:sldId id="423" r:id="rId39"/>
    <p:sldId id="461" r:id="rId40"/>
    <p:sldId id="462" r:id="rId41"/>
    <p:sldId id="463" r:id="rId42"/>
    <p:sldId id="425" r:id="rId43"/>
    <p:sldId id="426" r:id="rId44"/>
    <p:sldId id="427" r:id="rId45"/>
    <p:sldId id="471" r:id="rId46"/>
    <p:sldId id="472" r:id="rId47"/>
    <p:sldId id="479" r:id="rId48"/>
    <p:sldId id="480" r:id="rId49"/>
    <p:sldId id="414" r:id="rId50"/>
    <p:sldId id="322" r:id="rId51"/>
    <p:sldId id="323"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18"/>
            <p14:sldId id="419"/>
            <p14:sldId id="420"/>
            <p14:sldId id="415"/>
            <p14:sldId id="433"/>
            <p14:sldId id="435"/>
            <p14:sldId id="417"/>
            <p14:sldId id="449"/>
            <p14:sldId id="424"/>
            <p14:sldId id="431"/>
            <p14:sldId id="432"/>
            <p14:sldId id="434"/>
            <p14:sldId id="436"/>
            <p14:sldId id="437"/>
            <p14:sldId id="438"/>
            <p14:sldId id="439"/>
            <p14:sldId id="440"/>
            <p14:sldId id="443"/>
            <p14:sldId id="444"/>
            <p14:sldId id="442"/>
            <p14:sldId id="441"/>
            <p14:sldId id="446"/>
            <p14:sldId id="445"/>
            <p14:sldId id="447"/>
            <p14:sldId id="448"/>
            <p14:sldId id="450"/>
            <p14:sldId id="455"/>
            <p14:sldId id="451"/>
            <p14:sldId id="452"/>
            <p14:sldId id="454"/>
            <p14:sldId id="421"/>
            <p14:sldId id="422"/>
            <p14:sldId id="423"/>
            <p14:sldId id="461"/>
            <p14:sldId id="462"/>
            <p14:sldId id="463"/>
            <p14:sldId id="425"/>
            <p14:sldId id="426"/>
            <p14:sldId id="427"/>
            <p14:sldId id="471"/>
            <p14:sldId id="472"/>
            <p14:sldId id="479"/>
            <p14:sldId id="480"/>
            <p14:sldId id="414"/>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2143" autoAdjust="0"/>
  </p:normalViewPr>
  <p:slideViewPr>
    <p:cSldViewPr>
      <p:cViewPr>
        <p:scale>
          <a:sx n="114" d="100"/>
          <a:sy n="114" d="100"/>
        </p:scale>
        <p:origin x="2200" y="14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tags" Target="tags/tag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17/01/20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1/17/20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testandquiz.com/selenium/testin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When submit() is used, </a:t>
            </a:r>
            <a:r>
              <a:rPr lang="en-US" sz="1200" b="1" i="0" kern="1200" dirty="0" err="1" smtClean="0">
                <a:solidFill>
                  <a:schemeClr val="tx1"/>
                </a:solidFill>
                <a:effectLst/>
                <a:latin typeface="+mn-lt"/>
                <a:ea typeface="+mn-ea"/>
                <a:cs typeface="+mn-cs"/>
              </a:rPr>
              <a:t>WebDriver</a:t>
            </a:r>
            <a:r>
              <a:rPr lang="en-US" sz="1200" b="1" i="0" kern="1200" dirty="0" smtClean="0">
                <a:solidFill>
                  <a:schemeClr val="tx1"/>
                </a:solidFill>
                <a:effectLst/>
                <a:latin typeface="+mn-lt"/>
                <a:ea typeface="+mn-ea"/>
                <a:cs typeface="+mn-cs"/>
              </a:rPr>
              <a:t> will look up the DOM to know which form the element belongs to, and then trigger its submit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4097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40605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8197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1267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67965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6494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58617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92689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www.testandquiz.com</a:t>
            </a:r>
            <a:r>
              <a:rPr lang="en-US" sz="1200" b="0" i="0" kern="1200" dirty="0" smtClean="0">
                <a:solidFill>
                  <a:schemeClr val="tx1"/>
                </a:solidFill>
                <a:effectLst/>
                <a:latin typeface="+mn-lt"/>
                <a:ea typeface="+mn-ea"/>
                <a:cs typeface="+mn-cs"/>
              </a:rPr>
              <a:t>/selenium/</a:t>
            </a:r>
            <a:r>
              <a:rPr lang="en-US" sz="1200" b="0" i="0" kern="1200" dirty="0" err="1" smtClean="0">
                <a:solidFill>
                  <a:schemeClr val="tx1"/>
                </a:solidFill>
                <a:effectLst/>
                <a:latin typeface="+mn-lt"/>
                <a:ea typeface="+mn-ea"/>
                <a:cs typeface="+mn-cs"/>
              </a:rPr>
              <a:t>testing.html</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You can choose attributes such as id, class and name along with their values when you are locating through CSS - Tag and Attribute Selector.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73116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/html[1]/body[1]/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-app[1]/div[1]/div[1]/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-masthead[1]/div[3]/div[2]/div[2]/</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topbar</a:t>
            </a:r>
            <a:r>
              <a:rPr lang="en-US" sz="1200" b="0" i="0" kern="1200" dirty="0" smtClean="0">
                <a:solidFill>
                  <a:schemeClr val="tx1"/>
                </a:solidFill>
                <a:effectLst/>
                <a:latin typeface="+mn-lt"/>
                <a:ea typeface="+mn-ea"/>
                <a:cs typeface="+mn-cs"/>
              </a:rPr>
              <a:t>-menu-button-renderer[1]/div[1]/a[1]/</a:t>
            </a:r>
            <a:r>
              <a:rPr lang="en-US" sz="1200" b="0" i="0" kern="1200" dirty="0" err="1" smtClean="0">
                <a:solidFill>
                  <a:schemeClr val="tx1"/>
                </a:solidFill>
                <a:effectLst/>
                <a:latin typeface="+mn-lt"/>
                <a:ea typeface="+mn-ea"/>
                <a:cs typeface="+mn-cs"/>
              </a:rPr>
              <a:t>yt</a:t>
            </a:r>
            <a:r>
              <a:rPr lang="en-US" sz="1200" b="0" i="0" kern="1200" dirty="0" smtClean="0">
                <a:solidFill>
                  <a:schemeClr val="tx1"/>
                </a:solidFill>
                <a:effectLst/>
                <a:latin typeface="+mn-lt"/>
                <a:ea typeface="+mn-ea"/>
                <a:cs typeface="+mn-cs"/>
              </a:rPr>
              <a:t>-icon-button[1]/button[1]/</a:t>
            </a:r>
            <a:r>
              <a:rPr lang="en-US" sz="1200" b="0" i="0" kern="1200" dirty="0" err="1" smtClean="0">
                <a:solidFill>
                  <a:schemeClr val="tx1"/>
                </a:solidFill>
                <a:effectLst/>
                <a:latin typeface="+mn-lt"/>
                <a:ea typeface="+mn-ea"/>
                <a:cs typeface="+mn-cs"/>
              </a:rPr>
              <a:t>yt</a:t>
            </a:r>
            <a:r>
              <a:rPr lang="en-US" sz="1200" b="0" i="0" kern="1200" dirty="0" smtClean="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142387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/html[1]/body[1]/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-app[1]/div[1]/div[1]/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-masthead[1]/div[3]/div[2]/div[2]/</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topbar</a:t>
            </a:r>
            <a:r>
              <a:rPr lang="en-US" sz="1200" b="0" i="0" kern="1200" dirty="0" smtClean="0">
                <a:solidFill>
                  <a:schemeClr val="tx1"/>
                </a:solidFill>
                <a:effectLst/>
                <a:latin typeface="+mn-lt"/>
                <a:ea typeface="+mn-ea"/>
                <a:cs typeface="+mn-cs"/>
              </a:rPr>
              <a:t>-menu-button-renderer[1]/div[1]/a[1]/</a:t>
            </a:r>
            <a:r>
              <a:rPr lang="en-US" sz="1200" b="0" i="0" kern="1200" dirty="0" err="1" smtClean="0">
                <a:solidFill>
                  <a:schemeClr val="tx1"/>
                </a:solidFill>
                <a:effectLst/>
                <a:latin typeface="+mn-lt"/>
                <a:ea typeface="+mn-ea"/>
                <a:cs typeface="+mn-cs"/>
              </a:rPr>
              <a:t>yt</a:t>
            </a:r>
            <a:r>
              <a:rPr lang="en-US" sz="1200" b="0" i="0" kern="1200" dirty="0" smtClean="0">
                <a:solidFill>
                  <a:schemeClr val="tx1"/>
                </a:solidFill>
                <a:effectLst/>
                <a:latin typeface="+mn-lt"/>
                <a:ea typeface="+mn-ea"/>
                <a:cs typeface="+mn-cs"/>
              </a:rPr>
              <a:t>-icon-button[1]/button[1]/</a:t>
            </a:r>
            <a:r>
              <a:rPr lang="en-US" sz="1200" b="0" i="0" kern="1200" dirty="0" err="1" smtClean="0">
                <a:solidFill>
                  <a:schemeClr val="tx1"/>
                </a:solidFill>
                <a:effectLst/>
                <a:latin typeface="+mn-lt"/>
                <a:ea typeface="+mn-ea"/>
                <a:cs typeface="+mn-cs"/>
              </a:rPr>
              <a:t>yt</a:t>
            </a:r>
            <a:r>
              <a:rPr lang="en-US" sz="1200" b="0" i="0" kern="1200" smtClean="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98813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/html[1]/body[1]/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-app[1]/div[1]/div[1]/</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-masthead[1]/div[3]/div[2]/div[2]/</a:t>
            </a:r>
            <a:r>
              <a:rPr lang="en-US" sz="1200" b="0" i="0" kern="1200" dirty="0" err="1" smtClean="0">
                <a:solidFill>
                  <a:schemeClr val="tx1"/>
                </a:solidFill>
                <a:effectLst/>
                <a:latin typeface="+mn-lt"/>
                <a:ea typeface="+mn-ea"/>
                <a:cs typeface="+mn-cs"/>
              </a:rPr>
              <a:t>ytd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topbar</a:t>
            </a:r>
            <a:r>
              <a:rPr lang="en-US" sz="1200" b="0" i="0" kern="1200" dirty="0" smtClean="0">
                <a:solidFill>
                  <a:schemeClr val="tx1"/>
                </a:solidFill>
                <a:effectLst/>
                <a:latin typeface="+mn-lt"/>
                <a:ea typeface="+mn-ea"/>
                <a:cs typeface="+mn-cs"/>
              </a:rPr>
              <a:t>-menu-button-renderer[1]/div[1]/a[1]/</a:t>
            </a:r>
            <a:r>
              <a:rPr lang="en-US" sz="1200" b="0" i="0" kern="1200" dirty="0" err="1" smtClean="0">
                <a:solidFill>
                  <a:schemeClr val="tx1"/>
                </a:solidFill>
                <a:effectLst/>
                <a:latin typeface="+mn-lt"/>
                <a:ea typeface="+mn-ea"/>
                <a:cs typeface="+mn-cs"/>
              </a:rPr>
              <a:t>yt</a:t>
            </a:r>
            <a:r>
              <a:rPr lang="en-US" sz="1200" b="0" i="0" kern="1200" dirty="0" smtClean="0">
                <a:solidFill>
                  <a:schemeClr val="tx1"/>
                </a:solidFill>
                <a:effectLst/>
                <a:latin typeface="+mn-lt"/>
                <a:ea typeface="+mn-ea"/>
                <a:cs typeface="+mn-cs"/>
              </a:rPr>
              <a:t>-icon-button[1]/button[1]/</a:t>
            </a:r>
            <a:r>
              <a:rPr lang="en-US" sz="1200" b="0" i="0" kern="1200" dirty="0" err="1" smtClean="0">
                <a:solidFill>
                  <a:schemeClr val="tx1"/>
                </a:solidFill>
                <a:effectLst/>
                <a:latin typeface="+mn-lt"/>
                <a:ea typeface="+mn-ea"/>
                <a:cs typeface="+mn-cs"/>
              </a:rPr>
              <a:t>yt</a:t>
            </a:r>
            <a:r>
              <a:rPr lang="en-US" sz="1200" b="0" i="0" kern="1200" smtClean="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95610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39849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857815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646347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6047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96710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31608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939255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13975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107903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145181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808922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Absolute is not recommended because it takes the complete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location and if the location of the web element is changed or it belongs to some other parent then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1342779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371070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533425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48492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381191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202974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278191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19168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75854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205921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1152487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Since we are dealing with tables, the parent element should always be the &lt;table&gt; tag. The first portion of our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locator should, therefore, start with "//table".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1790087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//table/</a:t>
            </a:r>
            <a:r>
              <a:rPr lang="en-US" dirty="0" err="1" smtClean="0"/>
              <a:t>tbody</a:t>
            </a:r>
            <a:r>
              <a:rPr lang="en-US" dirty="0" smtClean="0"/>
              <a:t>/</a:t>
            </a:r>
            <a:r>
              <a:rPr lang="en-US" dirty="0" err="1" smtClean="0"/>
              <a:t>tr</a:t>
            </a:r>
            <a:r>
              <a:rPr lang="en-US" dirty="0" smtClean="0"/>
              <a:t>[2]/td[2]/table/</a:t>
            </a:r>
            <a:r>
              <a:rPr lang="en-US" dirty="0" err="1" smtClean="0"/>
              <a:t>tbody</a:t>
            </a:r>
            <a:r>
              <a:rPr lang="en-US" dirty="0" smtClean="0"/>
              <a:t>/</a:t>
            </a:r>
            <a:r>
              <a:rPr lang="en-US" dirty="0" err="1" smtClean="0"/>
              <a:t>tr</a:t>
            </a:r>
            <a:r>
              <a:rPr lang="en-US" dirty="0" smtClean="0"/>
              <a:t>/td[2]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attributes as predicates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http://demo.guru99.com/test/</a:t>
            </a:r>
            <a:r>
              <a:rPr lang="en-US" dirty="0" err="1" smtClean="0"/>
              <a:t>newtours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mr-IN" dirty="0" smtClean="0"/>
              <a:t>//</a:t>
            </a:r>
            <a:r>
              <a:rPr lang="mr-IN" dirty="0" err="1" smtClean="0"/>
              <a:t>table</a:t>
            </a:r>
            <a:r>
              <a:rPr lang="mr-IN" dirty="0" smtClean="0"/>
              <a:t>[@</a:t>
            </a:r>
            <a:r>
              <a:rPr lang="mr-IN" dirty="0" err="1" smtClean="0"/>
              <a:t>width</a:t>
            </a:r>
            <a:r>
              <a:rPr lang="mr-IN" dirty="0" smtClean="0"/>
              <a:t>=\"270\"]/</a:t>
            </a:r>
            <a:r>
              <a:rPr lang="mr-IN" dirty="0" err="1" smtClean="0"/>
              <a:t>tbody</a:t>
            </a:r>
            <a:r>
              <a:rPr lang="mr-IN" dirty="0" smtClean="0"/>
              <a:t>/</a:t>
            </a:r>
            <a:r>
              <a:rPr lang="mr-IN" dirty="0" err="1" smtClean="0"/>
              <a:t>tr</a:t>
            </a:r>
            <a:r>
              <a:rPr lang="mr-IN" dirty="0" smtClean="0"/>
              <a:t>[4]/</a:t>
            </a:r>
            <a:r>
              <a:rPr lang="mr-IN" dirty="0" err="1" smtClean="0"/>
              <a:t>td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297924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Broken links are links or URLs that are not reachable. They may be down or not functioning due to some server error</a:t>
            </a:r>
          </a:p>
          <a:p>
            <a:r>
              <a:rPr lang="en-US" sz="1200" b="0" i="0" kern="1200" dirty="0" smtClean="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44</a:t>
            </a:fld>
            <a:endParaRPr lang="en-US" dirty="0"/>
          </a:p>
        </p:txBody>
      </p:sp>
    </p:spTree>
    <p:extLst>
      <p:ext uri="{BB962C8B-B14F-4D97-AF65-F5344CB8AC3E}">
        <p14:creationId xmlns:p14="http://schemas.microsoft.com/office/powerpoint/2010/main" val="1781317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Broken </a:t>
            </a:r>
            <a:r>
              <a:rPr lang="en-US" sz="1200" b="0" i="0" kern="1200" dirty="0" smtClean="0">
                <a:solidFill>
                  <a:schemeClr val="tx1"/>
                </a:solidFill>
                <a:effectLst/>
                <a:latin typeface="+mn-lt"/>
                <a:ea typeface="+mn-ea"/>
                <a:cs typeface="+mn-cs"/>
              </a:rPr>
              <a:t>links are links or URLs that are not reachable. They may be down or not functioning due to some server error</a:t>
            </a:r>
          </a:p>
          <a:p>
            <a:r>
              <a:rPr lang="en-US" sz="1200" b="0" i="0" kern="1200" dirty="0" smtClean="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45</a:t>
            </a:fld>
            <a:endParaRPr lang="en-US" dirty="0"/>
          </a:p>
        </p:txBody>
      </p:sp>
    </p:spTree>
    <p:extLst>
      <p:ext uri="{BB962C8B-B14F-4D97-AF65-F5344CB8AC3E}">
        <p14:creationId xmlns:p14="http://schemas.microsoft.com/office/powerpoint/2010/main" val="308864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Assgn</a:t>
            </a:r>
            <a:r>
              <a:rPr lang="en-US" dirty="0" smtClean="0"/>
              <a:t> -&gt; http://demo.guru99.com/test/</a:t>
            </a:r>
            <a:r>
              <a:rPr lang="en-US" dirty="0" err="1" smtClean="0"/>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46</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88015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imes New Roman" charset="0"/>
                <a:ea typeface="Times New Roman" charset="0"/>
                <a:cs typeface="Times New Roman" charset="0"/>
              </a:rPr>
              <a:t>Identification of correct GUI elements is a prerequisite to creating an automation script. But accurate identification of GUI elements is more difficult than it sounds. Sometimes, you end up working with incorrect GUI elements or no elements at all!  Hence, </a:t>
            </a:r>
          </a:p>
          <a:p>
            <a:endParaRPr lang="en-US" sz="1200" dirty="0" smtClean="0">
              <a:latin typeface="Times New Roman" charset="0"/>
              <a:ea typeface="Times New Roman" charset="0"/>
              <a:cs typeface="Times New Roman" charset="0"/>
            </a:endParaRPr>
          </a:p>
          <a:p>
            <a:r>
              <a:rPr lang="en-US" sz="1200" dirty="0" smtClean="0">
                <a:latin typeface="Times New Roman" charset="0"/>
                <a:ea typeface="Times New Roman" charset="0"/>
                <a:cs typeface="Times New Roman" charset="0"/>
              </a:rPr>
              <a:t> It returns an empty list if there are no elements found using the given locator strategy and locator value.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28001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4250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63571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https://www.testandquiz.com/selenium/testing.html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58214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hyperlink" Target="http://jsbin.com/usidix/1" TargetMode="External"/><Relationship Id="rId4" Type="http://schemas.openxmlformats.org/officeDocument/2006/relationships/hyperlink" Target="https://www.testandquiz.com/selenium/testing.html" TargetMode="External"/><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zlti.com/"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techbeamers.com/selenium-webdriver-tutorial/" TargetMode="External"/><Relationship Id="rId4" Type="http://schemas.openxmlformats.org/officeDocument/2006/relationships/hyperlink" Target="https://www.toolsqa.com/selenium-tutorial/" TargetMode="External"/><Relationship Id="rId5" Type="http://schemas.openxmlformats.org/officeDocument/2006/relationships/hyperlink" Target="https://www.guru99.com/alert-popup-handling-selenium.html" TargetMode="External"/><Relationship Id="rId6" Type="http://schemas.openxmlformats.org/officeDocument/2006/relationships/hyperlink" Target="https://seleniumhq.github.io/selenium/docs/api/java/index.html?org/openqa/selenium/interactions/Actions.html" TargetMode="External"/><Relationship Id="rId7" Type="http://schemas.openxmlformats.org/officeDocument/2006/relationships/hyperlink" Target="https://www.toolsqa.com/automation-practice-form/"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smtClean="0"/>
              <a:t>Selenium</a:t>
            </a:r>
            <a:br>
              <a:rPr lang="en-US" b="1" dirty="0" smtClean="0"/>
            </a:br>
            <a:r>
              <a:rPr lang="en-US" b="1" dirty="0" smtClean="0"/>
              <a:t>Driver Commands</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smtClean="0"/>
              <a:t>Shalini</a:t>
            </a:r>
            <a:r>
              <a:rPr lang="en-US" sz="2800" b="1" dirty="0" smtClean="0"/>
              <a:t> Mittal</a:t>
            </a:r>
          </a:p>
          <a:p>
            <a:r>
              <a:rPr lang="en-US" sz="2800" b="1" dirty="0" smtClean="0"/>
              <a:t>Corporate Trainer</a:t>
            </a:r>
            <a:endParaRPr lang="en-US" sz="2800"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Element Commands</a:t>
            </a:r>
            <a:endParaRPr lang="en-US" dirty="0"/>
          </a:p>
        </p:txBody>
      </p:sp>
      <p:sp>
        <p:nvSpPr>
          <p:cNvPr id="3" name="Text Placeholder 2"/>
          <p:cNvSpPr>
            <a:spLocks noGrp="1"/>
          </p:cNvSpPr>
          <p:nvPr>
            <p:ph type="body" sz="quarter" idx="10"/>
          </p:nvPr>
        </p:nvSpPr>
        <p:spPr>
          <a:xfrm>
            <a:off x="304800" y="685800"/>
            <a:ext cx="8077200" cy="5943600"/>
          </a:xfrm>
        </p:spPr>
        <p:txBody>
          <a:bodyPr>
            <a:noAutofit/>
          </a:bodyPr>
          <a:lstStyle/>
          <a:p>
            <a:r>
              <a:rPr lang="en-US" sz="1800" dirty="0">
                <a:latin typeface="Times New Roman" charset="0"/>
                <a:ea typeface="Times New Roman" charset="0"/>
                <a:cs typeface="Times New Roman" charset="0"/>
              </a:rPr>
              <a:t>c</a:t>
            </a:r>
            <a:r>
              <a:rPr lang="en-US" sz="1800" dirty="0" smtClean="0">
                <a:latin typeface="Times New Roman" charset="0"/>
                <a:ea typeface="Times New Roman" charset="0"/>
                <a:cs typeface="Times New Roman" charset="0"/>
              </a:rPr>
              <a:t>lear() -&gt; clears the text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WebElement</a:t>
            </a:r>
            <a:r>
              <a:rPr lang="en-US" sz="1800" dirty="0">
                <a:latin typeface="Times New Roman" charset="0"/>
                <a:ea typeface="Times New Roman" charset="0"/>
                <a:cs typeface="Times New Roman" charset="0"/>
              </a:rPr>
              <a:t> element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By.id</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UserName</a:t>
            </a: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a:r>
            <a:br>
              <a:rPr lang="en-US" sz="1800" dirty="0" smtClean="0">
                <a:latin typeface="Times New Roman" charset="0"/>
                <a:ea typeface="Times New Roman" charset="0"/>
                <a:cs typeface="Times New Roman" charset="0"/>
              </a:rPr>
            </a:br>
            <a:r>
              <a:rPr lang="en-US" sz="1800" dirty="0" err="1" smtClean="0">
                <a:latin typeface="Times New Roman" charset="0"/>
                <a:ea typeface="Times New Roman" charset="0"/>
                <a:cs typeface="Times New Roman" charset="0"/>
              </a:rPr>
              <a:t>element.clear</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r>
              <a:rPr lang="en-US" sz="1800" dirty="0" err="1" smtClean="0">
                <a:latin typeface="Times New Roman" charset="0"/>
                <a:ea typeface="Times New Roman" charset="0"/>
                <a:cs typeface="Times New Roman" charset="0"/>
              </a:rPr>
              <a:t>sendKeys</a:t>
            </a:r>
            <a:r>
              <a:rPr lang="en-US" sz="1800" dirty="0" smtClean="0">
                <a:latin typeface="Times New Roman" charset="0"/>
                <a:ea typeface="Times New Roman" charset="0"/>
                <a:cs typeface="Times New Roman" charset="0"/>
              </a:rPr>
              <a:t>(</a:t>
            </a:r>
            <a:r>
              <a:rPr lang="en-US" sz="1800" dirty="0" err="1" smtClean="0">
                <a:latin typeface="Times New Roman" charset="0"/>
                <a:ea typeface="Times New Roman" charset="0"/>
                <a:cs typeface="Times New Roman" charset="0"/>
              </a:rPr>
              <a:t>CharSequence</a:t>
            </a:r>
            <a:r>
              <a:rPr lang="en-US" sz="1800" dirty="0" smtClean="0">
                <a:latin typeface="Times New Roman" charset="0"/>
                <a:ea typeface="Times New Roman" charset="0"/>
                <a:cs typeface="Times New Roman" charset="0"/>
              </a:rPr>
              <a:t> ) -&gt; to send text </a:t>
            </a:r>
            <a:br>
              <a:rPr lang="en-US" sz="1800" dirty="0" smtClean="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UserName</a:t>
            </a:r>
            <a:r>
              <a:rPr lang="en-US" sz="1800" dirty="0"/>
              <a:t>")).</a:t>
            </a:r>
            <a:r>
              <a:rPr lang="en-US" sz="1800" dirty="0" err="1"/>
              <a:t>sendKeys</a:t>
            </a:r>
            <a:r>
              <a:rPr lang="en-US" sz="1800" dirty="0"/>
              <a:t>("</a:t>
            </a:r>
            <a:r>
              <a:rPr lang="en-US" sz="1800" dirty="0" err="1"/>
              <a:t>JavaTpoint</a:t>
            </a:r>
            <a:r>
              <a:rPr lang="en-US" sz="1800" dirty="0"/>
              <a:t>"); </a:t>
            </a:r>
            <a:endParaRPr lang="en-US" sz="1800" dirty="0" smtClean="0"/>
          </a:p>
          <a:p>
            <a:r>
              <a:rPr lang="en-US" sz="1800" dirty="0">
                <a:latin typeface="Times New Roman" charset="0"/>
                <a:ea typeface="Times New Roman" charset="0"/>
                <a:cs typeface="Times New Roman" charset="0"/>
              </a:rPr>
              <a:t>c</a:t>
            </a:r>
            <a:r>
              <a:rPr lang="en-US" sz="1800" dirty="0" smtClean="0">
                <a:latin typeface="Times New Roman" charset="0"/>
                <a:ea typeface="Times New Roman" charset="0"/>
                <a:cs typeface="Times New Roman" charset="0"/>
              </a:rPr>
              <a:t>lick() -&gt; To click a particular element</a:t>
            </a:r>
            <a:br>
              <a:rPr lang="en-US" sz="1800" dirty="0" smtClean="0">
                <a:latin typeface="Times New Roman" charset="0"/>
                <a:ea typeface="Times New Roman" charset="0"/>
                <a:cs typeface="Times New Roman" charset="0"/>
              </a:rPr>
            </a:br>
            <a:r>
              <a:rPr lang="en-US" sz="1800" dirty="0" err="1"/>
              <a:t>driver.findElement</a:t>
            </a:r>
            <a:r>
              <a:rPr lang="en-US" sz="1800" dirty="0"/>
              <a:t>(</a:t>
            </a:r>
            <a:r>
              <a:rPr lang="en-US" sz="1800" dirty="0" err="1"/>
              <a:t>By.linkText</a:t>
            </a:r>
            <a:r>
              <a:rPr lang="en-US" sz="1800" dirty="0"/>
              <a:t>("</a:t>
            </a:r>
            <a:r>
              <a:rPr lang="en-US" sz="1800" dirty="0" err="1"/>
              <a:t>javaTpoint</a:t>
            </a:r>
            <a:r>
              <a:rPr lang="en-US" sz="1800" dirty="0"/>
              <a:t>")).click();  </a:t>
            </a:r>
          </a:p>
          <a:p>
            <a:r>
              <a:rPr lang="en-US" sz="1800" dirty="0">
                <a:latin typeface="Times New Roman" charset="0"/>
                <a:ea typeface="Times New Roman" charset="0"/>
                <a:cs typeface="Times New Roman" charset="0"/>
              </a:rPr>
              <a:t>s</a:t>
            </a:r>
            <a:r>
              <a:rPr lang="en-US" sz="1800" dirty="0" smtClean="0">
                <a:latin typeface="Times New Roman" charset="0"/>
                <a:ea typeface="Times New Roman" charset="0"/>
                <a:cs typeface="Times New Roman" charset="0"/>
              </a:rPr>
              <a:t>ubmit() -&gt;  To submit</a:t>
            </a:r>
            <a:br>
              <a:rPr lang="en-US" sz="1800" dirty="0" smtClean="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SubmitButton</a:t>
            </a:r>
            <a:r>
              <a:rPr lang="en-US" sz="1800" dirty="0"/>
              <a:t>")).submit();  </a:t>
            </a:r>
          </a:p>
          <a:p>
            <a:r>
              <a:rPr lang="en-US" sz="1800" dirty="0" err="1"/>
              <a:t>getText</a:t>
            </a:r>
            <a:r>
              <a:rPr lang="en-US" sz="1800" dirty="0"/>
              <a:t>() : String  </a:t>
            </a:r>
            <a:r>
              <a:rPr lang="en-US" sz="1800" dirty="0" smtClean="0"/>
              <a:t>-&gt; returns the text within an element</a:t>
            </a:r>
            <a:br>
              <a:rPr lang="en-US" sz="1800" dirty="0" smtClean="0"/>
            </a:br>
            <a:r>
              <a:rPr lang="en-US" sz="1800" dirty="0"/>
              <a:t>WebElement element = </a:t>
            </a:r>
            <a:r>
              <a:rPr lang="en-US" sz="1800" dirty="0" err="1"/>
              <a:t>driver.findElement</a:t>
            </a:r>
            <a:r>
              <a:rPr lang="en-US" sz="1800" dirty="0"/>
              <a:t>(</a:t>
            </a:r>
            <a:r>
              <a:rPr lang="en-US" sz="1800" dirty="0" err="1"/>
              <a:t>By.xpath</a:t>
            </a:r>
            <a:r>
              <a:rPr lang="en-US" sz="1800" dirty="0"/>
              <a:t>("</a:t>
            </a:r>
            <a:r>
              <a:rPr lang="en-US" sz="1800" dirty="0" err="1"/>
              <a:t>anyLink</a:t>
            </a:r>
            <a:r>
              <a:rPr lang="en-US" sz="1800" dirty="0"/>
              <a:t>"));  </a:t>
            </a:r>
            <a:r>
              <a:rPr lang="en-US" sz="1800" dirty="0" smtClean="0"/>
              <a:t/>
            </a:r>
            <a:br>
              <a:rPr lang="en-US" sz="1800" dirty="0" smtClean="0"/>
            </a:br>
            <a:r>
              <a:rPr lang="en-US" sz="1800" dirty="0" smtClean="0"/>
              <a:t>String</a:t>
            </a:r>
            <a:r>
              <a:rPr lang="en-US" sz="1800" dirty="0"/>
              <a:t> </a:t>
            </a:r>
            <a:r>
              <a:rPr lang="en-US" sz="1800" dirty="0" err="1"/>
              <a:t>linkText</a:t>
            </a:r>
            <a:r>
              <a:rPr lang="en-US" sz="1800" dirty="0"/>
              <a:t> = </a:t>
            </a:r>
            <a:r>
              <a:rPr lang="en-US" sz="1800" dirty="0" err="1"/>
              <a:t>element.getText</a:t>
            </a:r>
            <a:r>
              <a:rPr lang="en-US" sz="1800" dirty="0"/>
              <a:t>();  </a:t>
            </a:r>
            <a:endParaRPr lang="en-US" sz="1800" dirty="0" smtClean="0"/>
          </a:p>
          <a:p>
            <a:r>
              <a:rPr lang="en-US" sz="1800" dirty="0" err="1"/>
              <a:t>getTagName</a:t>
            </a:r>
            <a:r>
              <a:rPr lang="en-US" sz="1800" dirty="0"/>
              <a:t>() : String  </a:t>
            </a:r>
            <a:r>
              <a:rPr lang="en-US" sz="1800" dirty="0" smtClean="0"/>
              <a:t>-&gt; returns the tag name</a:t>
            </a:r>
            <a:br>
              <a:rPr lang="en-US" sz="1800" dirty="0" smtClean="0"/>
            </a:br>
            <a:r>
              <a:rPr lang="en-US" sz="1800" dirty="0"/>
              <a:t>String </a:t>
            </a:r>
            <a:r>
              <a:rPr lang="en-US" sz="1800" dirty="0" err="1"/>
              <a:t>tagName</a:t>
            </a:r>
            <a:r>
              <a:rPr lang="en-US" sz="1800" dirty="0"/>
              <a:t> = </a:t>
            </a:r>
            <a:r>
              <a:rPr lang="en-US" sz="1800" dirty="0" err="1"/>
              <a:t>driver.findElement</a:t>
            </a:r>
            <a:r>
              <a:rPr lang="en-US" sz="1800" dirty="0"/>
              <a:t>(</a:t>
            </a:r>
            <a:r>
              <a:rPr lang="en-US" sz="1800" dirty="0" err="1"/>
              <a:t>By.id</a:t>
            </a:r>
            <a:r>
              <a:rPr lang="en-US" sz="1800" dirty="0"/>
              <a:t>("</a:t>
            </a:r>
            <a:r>
              <a:rPr lang="en-US" sz="1800" dirty="0" err="1"/>
              <a:t>SubmitButton</a:t>
            </a:r>
            <a:r>
              <a:rPr lang="en-US" sz="1800" dirty="0"/>
              <a:t>")).</a:t>
            </a:r>
            <a:r>
              <a:rPr lang="en-US" sz="1800" dirty="0" err="1"/>
              <a:t>getTagName</a:t>
            </a:r>
            <a:r>
              <a:rPr lang="en-US" sz="1800" dirty="0"/>
              <a:t>(); </a:t>
            </a:r>
            <a:endParaRPr lang="en-US" sz="1800" dirty="0" smtClean="0"/>
          </a:p>
          <a:p>
            <a:r>
              <a:rPr lang="en-US" sz="1800" dirty="0" err="1"/>
              <a:t>getCssvalue</a:t>
            </a:r>
            <a:r>
              <a:rPr lang="en-US" sz="1800" dirty="0"/>
              <a:t>() : String </a:t>
            </a:r>
            <a:endParaRPr lang="en-US" sz="1800" dirty="0" smtClean="0"/>
          </a:p>
          <a:p>
            <a:r>
              <a:rPr lang="en-US" sz="1800" dirty="0" err="1"/>
              <a:t>getAttribute</a:t>
            </a:r>
            <a:r>
              <a:rPr lang="en-US" sz="1800" dirty="0"/>
              <a:t>(String Name) : </a:t>
            </a:r>
            <a:r>
              <a:rPr lang="en-US" sz="1800" dirty="0" smtClean="0"/>
              <a:t>String</a:t>
            </a:r>
          </a:p>
          <a:p>
            <a:r>
              <a:rPr lang="en-US" sz="1800" dirty="0" err="1"/>
              <a:t>getSize</a:t>
            </a:r>
            <a:r>
              <a:rPr lang="en-US" sz="1800" dirty="0"/>
              <a:t>() : Dimension  </a:t>
            </a:r>
          </a:p>
          <a:p>
            <a:r>
              <a:rPr lang="en-US" sz="1800" dirty="0" err="1"/>
              <a:t>getLocation</a:t>
            </a:r>
            <a:r>
              <a:rPr lang="en-US" sz="1800" dirty="0"/>
              <a:t>() : Point </a:t>
            </a:r>
            <a:endParaRPr lang="en-US" sz="1800" dirty="0" smtClean="0"/>
          </a:p>
          <a:p>
            <a:endParaRPr lang="en-US" sz="1800" dirty="0"/>
          </a:p>
          <a:p>
            <a:endParaRPr lang="en-US" sz="1800" dirty="0" smtClean="0"/>
          </a:p>
          <a:p>
            <a:endParaRPr lang="en-US" sz="1800" dirty="0"/>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on an Element</a:t>
            </a:r>
            <a:endParaRPr lang="en-US" dirty="0"/>
          </a:p>
        </p:txBody>
      </p:sp>
      <p:sp>
        <p:nvSpPr>
          <p:cNvPr id="3" name="Text Placeholder 2"/>
          <p:cNvSpPr>
            <a:spLocks noGrp="1"/>
          </p:cNvSpPr>
          <p:nvPr>
            <p:ph type="body" sz="quarter" idx="10"/>
          </p:nvPr>
        </p:nvSpPr>
        <p:spPr>
          <a:xfrm>
            <a:off x="304800" y="914400"/>
            <a:ext cx="8534400" cy="2057400"/>
          </a:xfrm>
        </p:spPr>
        <p:txBody>
          <a:bodyPr>
            <a:noAutofit/>
          </a:bodyPr>
          <a:lstStyle/>
          <a:p>
            <a:r>
              <a:rPr lang="en-US" sz="1800" dirty="0">
                <a:latin typeface="Times New Roman" charset="0"/>
                <a:ea typeface="Times New Roman" charset="0"/>
                <a:cs typeface="Times New Roman" charset="0"/>
              </a:rPr>
              <a:t>Clicking is perhaps the most common way of interacting with web elements. </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The </a:t>
            </a:r>
            <a:r>
              <a:rPr lang="en-US" sz="1800" dirty="0">
                <a:latin typeface="Times New Roman" charset="0"/>
                <a:ea typeface="Times New Roman" charset="0"/>
                <a:cs typeface="Times New Roman" charset="0"/>
              </a:rPr>
              <a:t>click() method is used to simulate the clicking of any </a:t>
            </a:r>
            <a:r>
              <a:rPr lang="en-US" sz="1800" dirty="0" smtClean="0">
                <a:latin typeface="Times New Roman" charset="0"/>
                <a:ea typeface="Times New Roman" charset="0"/>
                <a:cs typeface="Times New Roman" charset="0"/>
              </a:rPr>
              <a:t>element</a:t>
            </a:r>
          </a:p>
          <a:p>
            <a:r>
              <a:rPr lang="en-US" sz="1800" dirty="0">
                <a:latin typeface="Times New Roman" charset="0"/>
                <a:ea typeface="Times New Roman" charset="0"/>
                <a:cs typeface="Times New Roman" charset="0"/>
              </a:rPr>
              <a:t>It does not take any parameter/argument.</a:t>
            </a:r>
          </a:p>
          <a:p>
            <a:r>
              <a:rPr lang="en-US" sz="1800" dirty="0">
                <a:latin typeface="Times New Roman" charset="0"/>
                <a:ea typeface="Times New Roman" charset="0"/>
                <a:cs typeface="Times New Roman" charset="0"/>
              </a:rPr>
              <a:t>The method automatically waits for a new page to load if applicable.</a:t>
            </a:r>
          </a:p>
          <a:p>
            <a:r>
              <a:rPr lang="en-US" sz="1800" dirty="0">
                <a:latin typeface="Times New Roman" charset="0"/>
                <a:ea typeface="Times New Roman" charset="0"/>
                <a:cs typeface="Times New Roman" charset="0"/>
              </a:rPr>
              <a:t>The element to be clicked-on, must be visible (height and width must not be equal to zero</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a:r>
            <a:br>
              <a:rPr lang="en-US" sz="1800" dirty="0" smtClean="0">
                <a:latin typeface="Times New Roman" charset="0"/>
                <a:ea typeface="Times New Roman" charset="0"/>
                <a:cs typeface="Times New Roman" charset="0"/>
              </a:rPr>
            </a:br>
            <a:r>
              <a:rPr lang="en-US" sz="1800" dirty="0">
                <a:latin typeface="Times New Roman" charset="0"/>
                <a:ea typeface="Times New Roman" charset="0"/>
                <a:cs typeface="Times New Roman" charset="0"/>
              </a:rPr>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("q")).</a:t>
            </a:r>
            <a:r>
              <a:rPr lang="en-US" sz="1800" dirty="0" err="1">
                <a:latin typeface="Times New Roman" charset="0"/>
                <a:ea typeface="Times New Roman" charset="0"/>
                <a:cs typeface="Times New Roman" charset="0"/>
              </a:rPr>
              <a:t>sendKeys</a:t>
            </a:r>
            <a:r>
              <a:rPr lang="en-US" sz="1800" dirty="0">
                <a:latin typeface="Times New Roman" charset="0"/>
                <a:ea typeface="Times New Roman" charset="0"/>
                <a:cs typeface="Times New Roman" charset="0"/>
              </a:rPr>
              <a:t>("java tutorials");  </a:t>
            </a:r>
            <a:r>
              <a:rPr lang="en-US" sz="1800" dirty="0" err="1" smtClean="0">
                <a:latin typeface="Times New Roman" charset="0"/>
                <a:ea typeface="Times New Roman" charset="0"/>
                <a:cs typeface="Times New Roman" charset="0"/>
              </a:rPr>
              <a:t>driver.findElement</a:t>
            </a:r>
            <a:r>
              <a:rPr lang="en-US" sz="1800" dirty="0" smtClean="0">
                <a:latin typeface="Times New Roman" charset="0"/>
                <a:ea typeface="Times New Roman" charset="0"/>
                <a:cs typeface="Times New Roman" charset="0"/>
              </a:rPr>
              <a:t>(</a:t>
            </a:r>
            <a:r>
              <a:rPr lang="en-US" sz="1800" dirty="0" err="1" smtClean="0">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btnK</a:t>
            </a:r>
            <a:r>
              <a:rPr lang="en-US" sz="1800" dirty="0">
                <a:latin typeface="Times New Roman" charset="0"/>
                <a:ea typeface="Times New Roman" charset="0"/>
                <a:cs typeface="Times New Roman" charset="0"/>
              </a:rPr>
              <a:t>")).click();</a:t>
            </a:r>
          </a:p>
          <a:p>
            <a:endParaRPr lang="en-US" sz="1800" dirty="0" smtClean="0">
              <a:latin typeface="Times New Roman" charset="0"/>
              <a:ea typeface="Times New Roman" charset="0"/>
              <a:cs typeface="Times New Roman" charset="0"/>
            </a:endParaRPr>
          </a:p>
          <a:p>
            <a:endParaRPr lang="en-US" sz="18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32201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Name</a:t>
            </a:r>
            <a:endParaRPr lang="en-US" dirty="0"/>
          </a:p>
        </p:txBody>
      </p:sp>
      <p:sp>
        <p:nvSpPr>
          <p:cNvPr id="3" name="Text Placeholder 2"/>
          <p:cNvSpPr>
            <a:spLocks noGrp="1"/>
          </p:cNvSpPr>
          <p:nvPr>
            <p:ph type="body" sz="quarter" idx="10"/>
          </p:nvPr>
        </p:nvSpPr>
        <p:spPr>
          <a:xfrm>
            <a:off x="304799" y="685800"/>
            <a:ext cx="8343207" cy="381000"/>
          </a:xfrm>
        </p:spPr>
        <p:txBody>
          <a:bodyPr>
            <a:noAutofit/>
          </a:bodyPr>
          <a:lstStyle/>
          <a:p>
            <a:r>
              <a:rPr lang="en-US" sz="1800" dirty="0" smtClean="0">
                <a:latin typeface="Times New Roman" charset="0"/>
                <a:ea typeface="Times New Roman" charset="0"/>
                <a:cs typeface="Times New Roman" charset="0"/>
              </a:rPr>
              <a:t>Code </a:t>
            </a:r>
            <a:r>
              <a:rPr lang="en-US" sz="1800" dirty="0"/>
              <a:t>locates an element by its </a:t>
            </a:r>
            <a:r>
              <a:rPr lang="en-US" sz="1800" dirty="0" smtClean="0"/>
              <a:t>name.</a:t>
            </a:r>
            <a:endParaRPr lang="en-US" sz="1800" dirty="0" smtClean="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740" r="1666"/>
          <a:stretch/>
        </p:blipFill>
        <p:spPr>
          <a:xfrm>
            <a:off x="76200" y="1981200"/>
            <a:ext cx="8991600" cy="1054240"/>
          </a:xfrm>
          <a:prstGeom prst="rect">
            <a:avLst/>
          </a:prstGeom>
        </p:spPr>
      </p:pic>
    </p:spTree>
    <p:extLst>
      <p:ext uri="{BB962C8B-B14F-4D97-AF65-F5344CB8AC3E}">
        <p14:creationId xmlns:p14="http://schemas.microsoft.com/office/powerpoint/2010/main" val="90874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Class Name </a:t>
            </a:r>
            <a:endParaRPr lang="en-US" dirty="0"/>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By.className</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"Automation"</a:t>
            </a:r>
            <a:r>
              <a:rPr lang="en-US" dirty="0">
                <a:solidFill>
                  <a:srgbClr val="000000"/>
                </a:solidFill>
                <a:latin typeface="Times New Roman" charset="0"/>
                <a:ea typeface="Times New Roman" charset="0"/>
                <a:cs typeface="Times New Roman" charset="0"/>
              </a:rPr>
              <a:t>)).click();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53384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Tag Name </a:t>
            </a:r>
            <a:endParaRPr lang="en-US" dirty="0"/>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smtClean="0">
                <a:solidFill>
                  <a:srgbClr val="000000"/>
                </a:solidFill>
                <a:latin typeface="Times New Roman" charset="0"/>
                <a:ea typeface="Times New Roman" charset="0"/>
                <a:cs typeface="Times New Roman" charset="0"/>
              </a:rPr>
              <a:t>driver.findElement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By.tagName</a:t>
            </a:r>
            <a:r>
              <a:rPr lang="en-US" dirty="0" smtClean="0">
                <a:solidFill>
                  <a:srgbClr val="000000"/>
                </a:solidFill>
                <a:latin typeface="Times New Roman" charset="0"/>
                <a:ea typeface="Times New Roman" charset="0"/>
                <a:cs typeface="Times New Roman" charset="0"/>
              </a:rPr>
              <a:t>(</a:t>
            </a:r>
            <a:r>
              <a:rPr lang="en-US" dirty="0" smtClean="0">
                <a:solidFill>
                  <a:srgbClr val="0000FF"/>
                </a:solidFill>
                <a:latin typeface="Times New Roman" charset="0"/>
                <a:ea typeface="Times New Roman" charset="0"/>
                <a:cs typeface="Times New Roman" charset="0"/>
              </a:rPr>
              <a:t>”input"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Shalini</a:t>
            </a:r>
            <a:r>
              <a:rPr lang="en-US" dirty="0">
                <a:solidFill>
                  <a:srgbClr val="000000"/>
                </a:solidFill>
                <a:latin typeface="Times New Roman" charset="0"/>
                <a:ea typeface="Times New Roman" charset="0"/>
                <a:cs typeface="Times New Roman" charset="0"/>
              </a:rPr>
              <a:t>”);</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964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Link Text</a:t>
            </a:r>
            <a:endParaRPr lang="en-US" dirty="0"/>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a:t>driver.findElement</a:t>
            </a:r>
            <a:r>
              <a:rPr lang="en-US" dirty="0"/>
              <a:t>(</a:t>
            </a:r>
            <a:r>
              <a:rPr lang="en-US" dirty="0" err="1"/>
              <a:t>By.linkText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
        <p:nvSpPr>
          <p:cNvPr id="3" name="Rectangle 2"/>
          <p:cNvSpPr/>
          <p:nvPr/>
        </p:nvSpPr>
        <p:spPr>
          <a:xfrm>
            <a:off x="914400" y="4648201"/>
            <a:ext cx="7162800" cy="369332"/>
          </a:xfrm>
          <a:prstGeom prst="rect">
            <a:avLst/>
          </a:prstGeom>
          <a:ln>
            <a:solidFill>
              <a:schemeClr val="accent1"/>
            </a:solidFill>
          </a:ln>
        </p:spPr>
        <p:txBody>
          <a:bodyPr wrap="square">
            <a:spAutoFit/>
          </a:bodyPr>
          <a:lstStyle/>
          <a:p>
            <a:r>
              <a:rPr lang="en-US" dirty="0">
                <a:solidFill>
                  <a:srgbClr val="222222"/>
                </a:solidFill>
                <a:latin typeface="Times New Roman" charset="0"/>
                <a:ea typeface="Times New Roman" charset="0"/>
                <a:cs typeface="Times New Roman" charset="0"/>
              </a:rPr>
              <a:t> </a:t>
            </a:r>
            <a:r>
              <a:rPr lang="en-US" b="1" dirty="0" err="1">
                <a:solidFill>
                  <a:srgbClr val="222222"/>
                </a:solidFill>
                <a:latin typeface="Times New Roman" charset="0"/>
                <a:ea typeface="Times New Roman" charset="0"/>
                <a:cs typeface="Times New Roman" charset="0"/>
              </a:rPr>
              <a:t>By.linkText</a:t>
            </a:r>
            <a:r>
              <a:rPr lang="en-US" b="1" dirty="0">
                <a:solidFill>
                  <a:srgbClr val="222222"/>
                </a:solidFill>
                <a:latin typeface="Times New Roman" charset="0"/>
                <a:ea typeface="Times New Roman" charset="0"/>
                <a:cs typeface="Times New Roman" charset="0"/>
              </a:rPr>
              <a:t>()</a:t>
            </a:r>
            <a:r>
              <a:rPr lang="en-US" dirty="0">
                <a:solidFill>
                  <a:srgbClr val="222222"/>
                </a:solidFill>
                <a:latin typeface="Times New Roman" charset="0"/>
                <a:ea typeface="Times New Roman" charset="0"/>
                <a:cs typeface="Times New Roman" charset="0"/>
              </a:rPr>
              <a:t> and </a:t>
            </a:r>
            <a:r>
              <a:rPr lang="en-US" b="1" dirty="0" err="1">
                <a:solidFill>
                  <a:srgbClr val="222222"/>
                </a:solidFill>
                <a:latin typeface="Times New Roman" charset="0"/>
                <a:ea typeface="Times New Roman" charset="0"/>
                <a:cs typeface="Times New Roman" charset="0"/>
              </a:rPr>
              <a:t>By.partialLinkText</a:t>
            </a:r>
            <a:r>
              <a:rPr lang="en-US" b="1" dirty="0">
                <a:solidFill>
                  <a:srgbClr val="222222"/>
                </a:solidFill>
                <a:latin typeface="Times New Roman" charset="0"/>
                <a:ea typeface="Times New Roman" charset="0"/>
                <a:cs typeface="Times New Roman" charset="0"/>
              </a:rPr>
              <a:t>() </a:t>
            </a:r>
            <a:r>
              <a:rPr lang="en-US" dirty="0">
                <a:solidFill>
                  <a:srgbClr val="222222"/>
                </a:solidFill>
                <a:latin typeface="Times New Roman" charset="0"/>
                <a:ea typeface="Times New Roman" charset="0"/>
                <a:cs typeface="Times New Roman" charset="0"/>
              </a:rPr>
              <a:t>are both case-sensitive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3020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Partial Link Text</a:t>
            </a:r>
            <a:endParaRPr lang="en-US" dirty="0"/>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smtClean="0"/>
              <a:t>driver.findElement</a:t>
            </a:r>
            <a:r>
              <a:rPr lang="en-US" dirty="0" smtClean="0"/>
              <a:t>(</a:t>
            </a:r>
            <a:r>
              <a:rPr lang="en-US" dirty="0" err="1" smtClean="0"/>
              <a:t>By.partiaLinkText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20468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CSS</a:t>
            </a:r>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Locating </a:t>
            </a:r>
            <a:r>
              <a:rPr lang="en-US" dirty="0">
                <a:solidFill>
                  <a:srgbClr val="000000"/>
                </a:solidFill>
                <a:latin typeface="Times New Roman" charset="0"/>
                <a:ea typeface="Times New Roman" charset="0"/>
                <a:cs typeface="Times New Roman" charset="0"/>
              </a:rPr>
              <a:t>web elements through CSS involves use of CSS Selector which identifies an element based on the combination of HTML tag, id, class and attributes</a:t>
            </a:r>
            <a:r>
              <a:rPr lang="en-US" dirty="0" smtClean="0">
                <a:solidFill>
                  <a:srgbClr val="000000"/>
                </a:solidFill>
                <a:latin typeface="Times New Roman" charset="0"/>
                <a:ea typeface="Times New Roman" charset="0"/>
                <a:cs typeface="Times New Roman" charset="0"/>
              </a:rPr>
              <a:t>.</a:t>
            </a:r>
          </a:p>
          <a:p>
            <a:pPr marL="285750" indent="-285750">
              <a:buFont typeface="Arial" charset="0"/>
              <a:buChar char="•"/>
            </a:pPr>
            <a:r>
              <a:rPr lang="en-US" dirty="0"/>
              <a:t>In </a:t>
            </a:r>
            <a:r>
              <a:rPr lang="en-US" dirty="0" err="1"/>
              <a:t>WebDriver</a:t>
            </a:r>
            <a:r>
              <a:rPr lang="en-US" dirty="0"/>
              <a:t>, CSS Selector works in six modes to identify and locate web elements.</a:t>
            </a:r>
            <a:endParaRPr lang="en-US" b="0" dirty="0">
              <a:solidFill>
                <a:srgbClr val="000000"/>
              </a:solidFill>
              <a:effectLst/>
              <a:latin typeface="Times New Roman" charset="0"/>
              <a:ea typeface="Times New Roman" charset="0"/>
              <a:cs typeface="Times New Roman" charset="0"/>
            </a:endParaRPr>
          </a:p>
        </p:txBody>
      </p:sp>
      <p:pic>
        <p:nvPicPr>
          <p:cNvPr id="13314" name="Picture 2" descr="ocating Strategies By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49815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smtClean="0"/>
              <a:t>CSS Selector Ex</a:t>
            </a:r>
            <a:endParaRPr lang="en-US" dirty="0"/>
          </a:p>
        </p:txBody>
      </p:sp>
      <p:sp>
        <p:nvSpPr>
          <p:cNvPr id="3" name="Rectangle 2"/>
          <p:cNvSpPr/>
          <p:nvPr/>
        </p:nvSpPr>
        <p:spPr>
          <a:xfrm>
            <a:off x="457200" y="838200"/>
            <a:ext cx="8229600" cy="5078313"/>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By Tag and Id :-</a:t>
            </a:r>
            <a:br>
              <a:rPr lang="en-US" dirty="0" smtClean="0">
                <a:solidFill>
                  <a:srgbClr val="000000"/>
                </a:solidFill>
                <a:latin typeface="Times New Roman" charset="0"/>
                <a:ea typeface="Times New Roman" charset="0"/>
                <a:cs typeface="Times New Roman" charset="0"/>
              </a:rPr>
            </a:br>
            <a:r>
              <a:rPr lang="en-US" dirty="0" err="1" smtClean="0">
                <a:solidFill>
                  <a:srgbClr val="000000"/>
                </a:solidFill>
                <a:latin typeface="Times New Roman" charset="0"/>
                <a:ea typeface="Times New Roman" charset="0"/>
                <a:cs typeface="Times New Roman" charset="0"/>
              </a:rPr>
              <a:t>driver.findElement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input#fname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sendKeys</a:t>
            </a:r>
            <a:r>
              <a:rPr lang="en-US" dirty="0" smtClean="0">
                <a:solidFill>
                  <a:srgbClr val="000000"/>
                </a:solidFill>
                <a:latin typeface="Times New Roman" charset="0"/>
                <a:ea typeface="Times New Roman" charset="0"/>
                <a:cs typeface="Times New Roman" charset="0"/>
              </a:rPr>
              <a:t>(”Learn is fun");</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By Tag and class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 Locate the checkbox by </a:t>
            </a:r>
            <a:r>
              <a:rPr lang="en-US" dirty="0" err="1">
                <a:solidFill>
                  <a:srgbClr val="000000"/>
                </a:solidFill>
                <a:latin typeface="Times New Roman" charset="0"/>
                <a:ea typeface="Times New Roman" charset="0"/>
                <a:cs typeface="Times New Roman" charset="0"/>
              </a:rPr>
              <a:t>cssSelector</a:t>
            </a:r>
            <a:r>
              <a:rPr lang="en-US" dirty="0">
                <a:solidFill>
                  <a:srgbClr val="000000"/>
                </a:solidFill>
                <a:latin typeface="Times New Roman" charset="0"/>
                <a:ea typeface="Times New Roman" charset="0"/>
                <a:cs typeface="Times New Roman" charset="0"/>
              </a:rPr>
              <a:t> and check it using click() function  </a:t>
            </a:r>
            <a:r>
              <a:rPr lang="en-US" dirty="0" smtClean="0">
                <a:solidFill>
                  <a:srgbClr val="000000"/>
                </a:solidFill>
                <a:latin typeface="Times New Roman" charset="0"/>
                <a:ea typeface="Times New Roman" charset="0"/>
                <a:cs typeface="Times New Roman" charset="0"/>
              </a:rPr>
              <a:t/>
            </a:r>
            <a:br>
              <a:rPr lang="en-US" dirty="0" smtClean="0">
                <a:solidFill>
                  <a:srgbClr val="000000"/>
                </a:solidFill>
                <a:latin typeface="Times New Roman" charset="0"/>
                <a:ea typeface="Times New Roman" charset="0"/>
                <a:cs typeface="Times New Roman" charset="0"/>
              </a:rPr>
            </a:br>
            <a:r>
              <a:rPr lang="en-US" dirty="0" err="1" smtClean="0">
                <a:solidFill>
                  <a:srgbClr val="000000"/>
                </a:solidFill>
                <a:latin typeface="Times New Roman" charset="0"/>
                <a:ea typeface="Times New Roman" charset="0"/>
                <a:cs typeface="Times New Roman" charset="0"/>
              </a:rPr>
              <a:t>driver.findElement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input.Automation</a:t>
            </a:r>
            <a:r>
              <a:rPr lang="en-US" dirty="0">
                <a:solidFill>
                  <a:srgbClr val="000000"/>
                </a:solidFill>
                <a:latin typeface="Times New Roman" charset="0"/>
                <a:ea typeface="Times New Roman" charset="0"/>
                <a:cs typeface="Times New Roman" charset="0"/>
              </a:rPr>
              <a:t>")).click();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By </a:t>
            </a:r>
            <a:r>
              <a:rPr lang="en-US" dirty="0">
                <a:solidFill>
                  <a:srgbClr val="000000"/>
                </a:solidFill>
                <a:latin typeface="Times New Roman" charset="0"/>
                <a:ea typeface="Times New Roman" charset="0"/>
                <a:cs typeface="Times New Roman" charset="0"/>
              </a:rPr>
              <a:t>Tag and </a:t>
            </a:r>
            <a:r>
              <a:rPr lang="en-US" dirty="0" smtClean="0">
                <a:solidFill>
                  <a:srgbClr val="000000"/>
                </a:solidFill>
                <a:latin typeface="Times New Roman" charset="0"/>
                <a:ea typeface="Times New Roman" charset="0"/>
                <a:cs typeface="Times New Roman" charset="0"/>
              </a:rPr>
              <a:t>attribute :-</a:t>
            </a:r>
            <a:br>
              <a:rPr lang="en-US" dirty="0" smtClean="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By.cssSelector</a:t>
            </a:r>
            <a:r>
              <a:rPr lang="en-US" dirty="0"/>
              <a:t>("input[id=</a:t>
            </a:r>
            <a:r>
              <a:rPr lang="en-US" dirty="0" err="1"/>
              <a:t>fname</a:t>
            </a:r>
            <a:r>
              <a:rPr lang="en-US" dirty="0"/>
              <a:t>]")).</a:t>
            </a:r>
            <a:r>
              <a:rPr lang="en-US" dirty="0" err="1"/>
              <a:t>sendKeys</a:t>
            </a:r>
            <a:r>
              <a:rPr lang="en-US" dirty="0"/>
              <a:t>("Selenium Tutorials");  </a:t>
            </a: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By </a:t>
            </a:r>
            <a:r>
              <a:rPr lang="en-US" dirty="0" smtClean="0">
                <a:solidFill>
                  <a:srgbClr val="000000"/>
                </a:solidFill>
                <a:latin typeface="Times New Roman" charset="0"/>
                <a:ea typeface="Times New Roman" charset="0"/>
                <a:cs typeface="Times New Roman" charset="0"/>
              </a:rPr>
              <a:t>Tag, class and attribute :- </a:t>
            </a:r>
            <a:br>
              <a:rPr lang="en-US" dirty="0" smtClean="0">
                <a:solidFill>
                  <a:srgbClr val="000000"/>
                </a:solidFill>
                <a:latin typeface="Times New Roman" charset="0"/>
                <a:ea typeface="Times New Roman" charset="0"/>
                <a:cs typeface="Times New Roman" charset="0"/>
              </a:rPr>
            </a:br>
            <a:r>
              <a:rPr lang="en-US" dirty="0" err="1" smtClean="0"/>
              <a:t>driver.findElement</a:t>
            </a:r>
            <a:r>
              <a:rPr lang="en-US" dirty="0" smtClean="0"/>
              <a:t>(</a:t>
            </a:r>
            <a:r>
              <a:rPr lang="en-US" dirty="0" err="1" smtClean="0"/>
              <a:t>By.cssSelector</a:t>
            </a:r>
            <a:r>
              <a:rPr lang="en-US" dirty="0"/>
              <a:t>("</a:t>
            </a:r>
            <a:r>
              <a:rPr lang="en-US" dirty="0" err="1"/>
              <a:t>input.gsfi</a:t>
            </a:r>
            <a:r>
              <a:rPr lang="en-US" dirty="0"/>
              <a:t>[name=q]")).</a:t>
            </a:r>
            <a:r>
              <a:rPr lang="en-US" dirty="0" err="1"/>
              <a:t>sendKeys</a:t>
            </a:r>
            <a:r>
              <a:rPr lang="en-US" dirty="0" smtClean="0"/>
              <a:t>(“cute name");</a:t>
            </a:r>
            <a:r>
              <a:rPr lang="en-US" dirty="0"/>
              <a:t>  </a:t>
            </a:r>
          </a:p>
          <a:p>
            <a:pPr marL="285750" indent="-285750">
              <a:buFont typeface="Arial" charset="0"/>
              <a:buChar char="•"/>
            </a:pPr>
            <a:r>
              <a:rPr lang="en-US" dirty="0"/>
              <a:t>Sub-String Matches:- provides an interesting feature of allowing partial string matches using ^, $ and*. </a:t>
            </a:r>
          </a:p>
          <a:p>
            <a:pPr marL="742950" lvl="1" indent="-285750">
              <a:buFont typeface="Arial" charset="0"/>
              <a:buChar char="•"/>
            </a:pPr>
            <a:r>
              <a:rPr lang="en-US" dirty="0" smtClean="0"/>
              <a:t>Starts </a:t>
            </a:r>
            <a:r>
              <a:rPr lang="en-US" dirty="0"/>
              <a:t>with </a:t>
            </a:r>
            <a:r>
              <a:rPr lang="en-US" dirty="0" smtClean="0"/>
              <a:t>(^): </a:t>
            </a:r>
            <a:r>
              <a:rPr lang="en-US" dirty="0" err="1"/>
              <a:t>driver.findElement</a:t>
            </a:r>
            <a:r>
              <a:rPr lang="en-US" dirty="0"/>
              <a:t>(</a:t>
            </a:r>
            <a:r>
              <a:rPr lang="en-US" dirty="0" err="1"/>
              <a:t>By.cssSelector</a:t>
            </a:r>
            <a:r>
              <a:rPr lang="en-US" dirty="0"/>
              <a:t>("input[id^='</a:t>
            </a:r>
            <a:r>
              <a:rPr lang="en-US" dirty="0" err="1"/>
              <a:t>fna</a:t>
            </a:r>
            <a:r>
              <a:rPr lang="en-US" dirty="0"/>
              <a:t>']")).</a:t>
            </a:r>
            <a:r>
              <a:rPr lang="en-US" dirty="0" err="1"/>
              <a:t>sendKeys</a:t>
            </a:r>
            <a:r>
              <a:rPr lang="en-US" dirty="0" smtClean="0"/>
              <a:t>(“info");</a:t>
            </a:r>
            <a:r>
              <a:rPr lang="en-US" dirty="0"/>
              <a:t>  </a:t>
            </a:r>
          </a:p>
          <a:p>
            <a:pPr marL="742950" lvl="1" indent="-285750">
              <a:buFont typeface="Arial" charset="0"/>
              <a:buChar char="•"/>
            </a:pPr>
            <a:r>
              <a:rPr lang="en-US" dirty="0"/>
              <a:t>Ends with </a:t>
            </a:r>
            <a:r>
              <a:rPr lang="en-US" dirty="0" smtClean="0"/>
              <a:t>($) :</a:t>
            </a:r>
            <a:r>
              <a:rPr lang="en-US" dirty="0"/>
              <a:t> </a:t>
            </a:r>
            <a:r>
              <a:rPr lang="en-US" dirty="0" err="1"/>
              <a:t>driver.findElement</a:t>
            </a:r>
            <a:r>
              <a:rPr lang="en-US" dirty="0"/>
              <a:t>(</a:t>
            </a:r>
            <a:r>
              <a:rPr lang="en-US" dirty="0" err="1"/>
              <a:t>By.cssSelector</a:t>
            </a:r>
            <a:r>
              <a:rPr lang="en-US" dirty="0"/>
              <a:t>("input[id$='me']")).</a:t>
            </a:r>
            <a:r>
              <a:rPr lang="en-US" dirty="0" err="1"/>
              <a:t>sendKeys</a:t>
            </a:r>
            <a:r>
              <a:rPr lang="en-US" dirty="0" smtClean="0"/>
              <a:t>(”ended");</a:t>
            </a:r>
            <a:r>
              <a:rPr lang="en-US" dirty="0"/>
              <a:t>  </a:t>
            </a:r>
          </a:p>
          <a:p>
            <a:pPr marL="742950" lvl="1" indent="-285750">
              <a:buFont typeface="Arial" charset="0"/>
              <a:buChar char="•"/>
            </a:pPr>
            <a:r>
              <a:rPr lang="en-US" dirty="0"/>
              <a:t>Contains </a:t>
            </a:r>
            <a:r>
              <a:rPr lang="en-US" dirty="0" smtClean="0"/>
              <a:t>(*): </a:t>
            </a:r>
            <a:r>
              <a:rPr lang="en-US" dirty="0" err="1" smtClean="0"/>
              <a:t>driver.findElement</a:t>
            </a:r>
            <a:r>
              <a:rPr lang="en-US" dirty="0" smtClean="0"/>
              <a:t>(</a:t>
            </a:r>
            <a:r>
              <a:rPr lang="en-US" dirty="0" err="1" smtClean="0"/>
              <a:t>By.cssSelector</a:t>
            </a:r>
            <a:r>
              <a:rPr lang="en-US" dirty="0"/>
              <a:t>("input[id</a:t>
            </a:r>
            <a:r>
              <a:rPr lang="en-US" dirty="0" smtClean="0"/>
              <a:t>*=’</a:t>
            </a:r>
            <a:r>
              <a:rPr lang="en-US" dirty="0" err="1" smtClean="0"/>
              <a:t>na</a:t>
            </a:r>
            <a:r>
              <a:rPr lang="en-US" dirty="0" smtClean="0"/>
              <a:t>']")).</a:t>
            </a:r>
            <a:r>
              <a:rPr lang="en-US" dirty="0" err="1"/>
              <a:t>sendKeys</a:t>
            </a:r>
            <a:r>
              <a:rPr lang="en-US" dirty="0" smtClean="0"/>
              <a:t>(”contain");</a:t>
            </a:r>
            <a:r>
              <a:rPr lang="en-US" dirty="0"/>
              <a:t>  </a:t>
            </a:r>
          </a:p>
        </p:txBody>
      </p:sp>
    </p:spTree>
    <p:extLst>
      <p:ext uri="{BB962C8B-B14F-4D97-AF65-F5344CB8AC3E}">
        <p14:creationId xmlns:p14="http://schemas.microsoft.com/office/powerpoint/2010/main" val="199903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a:t>
            </a:r>
            <a:endParaRPr lang="en-US" dirty="0"/>
          </a:p>
        </p:txBody>
      </p:sp>
      <p:sp>
        <p:nvSpPr>
          <p:cNvPr id="3" name="Rectangle 2"/>
          <p:cNvSpPr/>
          <p:nvPr/>
        </p:nvSpPr>
        <p:spPr>
          <a:xfrm>
            <a:off x="457200" y="838200"/>
            <a:ext cx="8382000" cy="1754326"/>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defined as XML path.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A syntax </a:t>
            </a:r>
            <a:r>
              <a:rPr lang="en-US" dirty="0">
                <a:solidFill>
                  <a:srgbClr val="000000"/>
                </a:solidFill>
                <a:latin typeface="Times New Roman" charset="0"/>
                <a:ea typeface="Times New Roman" charset="0"/>
                <a:cs typeface="Times New Roman" charset="0"/>
              </a:rPr>
              <a:t>or language for finding any element on the web page using XML path expression.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err="1" smtClean="0">
                <a:solidFill>
                  <a:srgbClr val="000000"/>
                </a:solidFill>
                <a:latin typeface="Times New Roman" charset="0"/>
                <a:ea typeface="Times New Roman" charset="0"/>
                <a:cs typeface="Times New Roman" charset="0"/>
              </a:rPr>
              <a:t>XPath</a:t>
            </a:r>
            <a:r>
              <a:rPr lang="en-US" dirty="0" smtClean="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is used to find the location of any element on a webpage using HTML DOM structure.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The </a:t>
            </a:r>
            <a:r>
              <a:rPr lang="en-US" dirty="0">
                <a:solidFill>
                  <a:srgbClr val="000000"/>
                </a:solidFill>
                <a:latin typeface="Times New Roman" charset="0"/>
                <a:ea typeface="Times New Roman" charset="0"/>
                <a:cs typeface="Times New Roman" charset="0"/>
              </a:rPr>
              <a:t>basic format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explained below with screen shot.</a:t>
            </a:r>
          </a:p>
        </p:txBody>
      </p:sp>
      <p:pic>
        <p:nvPicPr>
          <p:cNvPr id="1026" name="Picture 2" descr="Path in Selenium WebDriver: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858000" cy="19299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4944070"/>
            <a:ext cx="83058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There are two types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smtClean="0">
                <a:solidFill>
                  <a:srgbClr val="000000"/>
                </a:solidFill>
                <a:latin typeface="Times New Roman" charset="0"/>
                <a:ea typeface="Times New Roman" charset="0"/>
                <a:cs typeface="Times New Roman" charset="0"/>
              </a:rPr>
              <a:t>Absolute </a:t>
            </a:r>
            <a:r>
              <a:rPr lang="en-US" dirty="0" err="1" smtClean="0">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smtClean="0">
                <a:solidFill>
                  <a:srgbClr val="000000"/>
                </a:solidFill>
                <a:latin typeface="Times New Roman" charset="0"/>
                <a:ea typeface="Times New Roman" charset="0"/>
                <a:cs typeface="Times New Roman" charset="0"/>
              </a:rPr>
              <a:t>Relative </a:t>
            </a:r>
            <a:r>
              <a:rPr lang="en-US" dirty="0" err="1">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5762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Page Launched?</a:t>
            </a:r>
            <a:endParaRPr lang="en-US" dirty="0"/>
          </a:p>
        </p:txBody>
      </p:sp>
      <p:sp>
        <p:nvSpPr>
          <p:cNvPr id="3" name="Text Placeholder 2"/>
          <p:cNvSpPr>
            <a:spLocks noGrp="1"/>
          </p:cNvSpPr>
          <p:nvPr>
            <p:ph type="body" sz="quarter" idx="10"/>
          </p:nvPr>
        </p:nvSpPr>
        <p:spPr>
          <a:xfrm>
            <a:off x="304800" y="838200"/>
            <a:ext cx="8229600" cy="685800"/>
          </a:xfrm>
        </p:spPr>
        <p:txBody>
          <a:bodyPr>
            <a:noAutofit/>
          </a:bodyPr>
          <a:lstStyle/>
          <a:p>
            <a:r>
              <a:rPr lang="en-US" sz="1800" dirty="0" smtClean="0">
                <a:latin typeface="Times New Roman" charset="0"/>
                <a:ea typeface="Times New Roman" charset="0"/>
                <a:cs typeface="Times New Roman" charset="0"/>
              </a:rPr>
              <a:t>Get title of the page using </a:t>
            </a:r>
            <a:r>
              <a:rPr lang="en-US" sz="1800" dirty="0" err="1" smtClean="0">
                <a:latin typeface="Times New Roman" charset="0"/>
                <a:ea typeface="Times New Roman" charset="0"/>
                <a:cs typeface="Times New Roman" charset="0"/>
              </a:rPr>
              <a:t>getTitle</a:t>
            </a:r>
            <a:r>
              <a:rPr lang="en-US" sz="1800" dirty="0" smtClean="0">
                <a:latin typeface="Times New Roman" charset="0"/>
                <a:ea typeface="Times New Roman" charset="0"/>
                <a:cs typeface="Times New Roman" charset="0"/>
              </a:rPr>
              <a:t>()</a:t>
            </a:r>
          </a:p>
          <a:p>
            <a:r>
              <a:rPr lang="en-US" sz="1800" dirty="0" smtClean="0">
                <a:latin typeface="Times New Roman" charset="0"/>
                <a:ea typeface="Times New Roman" charset="0"/>
                <a:cs typeface="Times New Roman" charset="0"/>
              </a:rPr>
              <a:t>Verify the </a:t>
            </a:r>
            <a:r>
              <a:rPr lang="en-US" sz="1800" dirty="0" err="1" smtClean="0">
                <a:latin typeface="Times New Roman" charset="0"/>
                <a:ea typeface="Times New Roman" charset="0"/>
                <a:cs typeface="Times New Roman" charset="0"/>
              </a:rPr>
              <a:t>url</a:t>
            </a:r>
            <a:r>
              <a:rPr lang="en-US" sz="1800" dirty="0" smtClean="0">
                <a:latin typeface="Times New Roman" charset="0"/>
                <a:ea typeface="Times New Roman" charset="0"/>
                <a:cs typeface="Times New Roman" charset="0"/>
              </a:rPr>
              <a:t> navigated using </a:t>
            </a:r>
            <a:r>
              <a:rPr lang="en-US" sz="1800" dirty="0" err="1" smtClean="0">
                <a:latin typeface="Times New Roman" charset="0"/>
                <a:ea typeface="Times New Roman" charset="0"/>
                <a:cs typeface="Times New Roman" charset="0"/>
              </a:rPr>
              <a:t>getCurrentUrl</a:t>
            </a:r>
            <a:r>
              <a:rPr lang="en-US" sz="1800" dirty="0" smtClean="0">
                <a:latin typeface="Times New Roman" charset="0"/>
                <a:ea typeface="Times New Roman" charset="0"/>
                <a:cs typeface="Times New Roman" charset="0"/>
              </a:rPr>
              <a:t>()</a:t>
            </a:r>
            <a:endParaRPr lang="en-US"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89" y="2286000"/>
            <a:ext cx="8366711" cy="2209800"/>
          </a:xfrm>
          <a:prstGeom prst="rect">
            <a:avLst/>
          </a:prstGeom>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Path ?</a:t>
            </a:r>
            <a:endParaRPr lang="en-US" dirty="0"/>
          </a:p>
        </p:txBody>
      </p:sp>
      <p:sp>
        <p:nvSpPr>
          <p:cNvPr id="3" name="Rectangle 2"/>
          <p:cNvSpPr/>
          <p:nvPr/>
        </p:nvSpPr>
        <p:spPr>
          <a:xfrm>
            <a:off x="457200" y="838200"/>
            <a:ext cx="8382000" cy="2308324"/>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Direct </a:t>
            </a:r>
            <a:r>
              <a:rPr lang="en-US" dirty="0">
                <a:solidFill>
                  <a:srgbClr val="000000"/>
                </a:solidFill>
                <a:latin typeface="Times New Roman" charset="0"/>
                <a:ea typeface="Times New Roman" charset="0"/>
                <a:cs typeface="Times New Roman" charset="0"/>
              </a:rPr>
              <a:t>way to find the element, but the disadvantage of the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if there are any changes made in the path of the element then that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gets failed.</a:t>
            </a:r>
          </a:p>
          <a:p>
            <a:pPr marL="285750" indent="-285750">
              <a:buFont typeface="Arial" charset="0"/>
              <a:buChar char="•"/>
            </a:pPr>
            <a:r>
              <a:rPr lang="en-US" dirty="0">
                <a:solidFill>
                  <a:srgbClr val="000000"/>
                </a:solidFill>
                <a:latin typeface="Times New Roman" charset="0"/>
                <a:ea typeface="Times New Roman" charset="0"/>
                <a:cs typeface="Times New Roman" charset="0"/>
              </a:rPr>
              <a:t>The key characteristic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it begins with the single forward slash(/) ,which means you can select the element from the root node</a:t>
            </a:r>
            <a:r>
              <a:rPr lang="en-US" dirty="0" smtClean="0">
                <a:solidFill>
                  <a:srgbClr val="000000"/>
                </a:solidFill>
                <a:latin typeface="Times New Roman" charset="0"/>
                <a:ea typeface="Times New Roman" charset="0"/>
                <a:cs typeface="Times New Roman" charset="0"/>
              </a:rPr>
              <a:t>.</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br>
              <a:rPr lang="en-US" dirty="0" smtClean="0">
                <a:solidFill>
                  <a:srgbClr val="000000"/>
                </a:solidFill>
                <a:latin typeface="Times New Roman" charset="0"/>
                <a:ea typeface="Times New Roman" charset="0"/>
                <a:cs typeface="Times New Roman" charset="0"/>
              </a:rPr>
            </a:b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html</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body</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section</a:t>
            </a:r>
            <a:r>
              <a:rPr lang="mr-IN" dirty="0">
                <a:solidFill>
                  <a:srgbClr val="000000"/>
                </a:solidFill>
                <a:latin typeface="Times New Roman" charset="0"/>
                <a:ea typeface="Times New Roman" charset="0"/>
                <a:cs typeface="Times New Roman" charset="0"/>
              </a:rPr>
              <a:t>[3]/</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main</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p</a:t>
            </a:r>
            <a:r>
              <a:rPr lang="mr-IN" dirty="0">
                <a:solidFill>
                  <a:srgbClr val="000000"/>
                </a:solidFill>
                <a:latin typeface="Times New Roman" charset="0"/>
                <a:ea typeface="Times New Roman" charset="0"/>
                <a:cs typeface="Times New Roman" charset="0"/>
              </a:rPr>
              <a:t>[15]/</a:t>
            </a:r>
            <a:r>
              <a:rPr lang="mr-IN" dirty="0" err="1">
                <a:solidFill>
                  <a:srgbClr val="000000"/>
                </a:solidFill>
                <a:latin typeface="Times New Roman" charset="0"/>
                <a:ea typeface="Times New Roman" charset="0"/>
                <a:cs typeface="Times New Roman" charset="0"/>
              </a:rPr>
              <a:t>strong</a:t>
            </a:r>
            <a:r>
              <a:rPr lang="mr-IN" dirty="0">
                <a:solidFill>
                  <a:srgbClr val="000000"/>
                </a:solidFill>
                <a:latin typeface="Times New Roman" charset="0"/>
                <a:ea typeface="Times New Roman" charset="0"/>
                <a:cs typeface="Times New Roman" charset="0"/>
              </a:rPr>
              <a:t>[1]</a:t>
            </a:r>
            <a:endParaRPr lang="en-US" dirty="0" smtClean="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270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Path ?</a:t>
            </a:r>
            <a:endParaRPr lang="en-US" dirty="0"/>
          </a:p>
        </p:txBody>
      </p:sp>
      <p:sp>
        <p:nvSpPr>
          <p:cNvPr id="3" name="Rectangle 2"/>
          <p:cNvSpPr/>
          <p:nvPr/>
        </p:nvSpPr>
        <p:spPr>
          <a:xfrm>
            <a:off x="457200" y="838200"/>
            <a:ext cx="8382000" cy="2031325"/>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The </a:t>
            </a:r>
            <a:r>
              <a:rPr lang="en-US" dirty="0">
                <a:solidFill>
                  <a:srgbClr val="000000"/>
                </a:solidFill>
                <a:latin typeface="Times New Roman" charset="0"/>
                <a:ea typeface="Times New Roman" charset="0"/>
                <a:cs typeface="Times New Roman" charset="0"/>
              </a:rPr>
              <a:t>path starts from the middle of the HTML DOM structure.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It </a:t>
            </a:r>
            <a:r>
              <a:rPr lang="en-US" dirty="0">
                <a:solidFill>
                  <a:srgbClr val="000000"/>
                </a:solidFill>
                <a:latin typeface="Times New Roman" charset="0"/>
                <a:ea typeface="Times New Roman" charset="0"/>
                <a:cs typeface="Times New Roman" charset="0"/>
              </a:rPr>
              <a:t>starts with the double forward slash (//), which means it can search the element anywhere at the webpage.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You can start from the middle of the HTML DOM structure and no need to write long </a:t>
            </a:r>
            <a:r>
              <a:rPr lang="en-US" dirty="0" err="1">
                <a:solidFill>
                  <a:srgbClr val="000000"/>
                </a:solidFill>
                <a:latin typeface="Times New Roman" charset="0"/>
                <a:ea typeface="Times New Roman" charset="0"/>
                <a:cs typeface="Times New Roman" charset="0"/>
              </a:rPr>
              <a:t>xpath</a:t>
            </a:r>
            <a:r>
              <a:rPr lang="en-US" dirty="0" smtClean="0">
                <a:solidFill>
                  <a:srgbClr val="000000"/>
                </a:solidFill>
                <a:latin typeface="Times New Roman" charset="0"/>
                <a:ea typeface="Times New Roman" charset="0"/>
                <a:cs typeface="Times New Roman" charset="0"/>
              </a:rPr>
              <a: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//strong[contains(text(),'Absolute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0393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smtClean="0"/>
              <a:t>XPath</a:t>
            </a:r>
            <a:endParaRPr lang="en-US" dirty="0"/>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a language used for locating nodes in XML documents.</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can be used as a substitute when you don't have a suitable id or name attribute for the element you want to locate.</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allows you to select individual </a:t>
            </a:r>
            <a:r>
              <a:rPr lang="en-US" dirty="0" smtClean="0">
                <a:solidFill>
                  <a:srgbClr val="000000"/>
                </a:solidFill>
                <a:latin typeface="Times New Roman" charset="0"/>
                <a:ea typeface="Times New Roman" charset="0"/>
                <a:cs typeface="Times New Roman" charset="0"/>
              </a:rPr>
              <a:t>element</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Different </a:t>
            </a:r>
            <a:r>
              <a:rPr lang="en-US" dirty="0">
                <a:solidFill>
                  <a:srgbClr val="000000"/>
                </a:solidFill>
                <a:latin typeface="Times New Roman" charset="0"/>
                <a:ea typeface="Times New Roman" charset="0"/>
                <a:cs typeface="Times New Roman" charset="0"/>
              </a:rPr>
              <a:t>ways of writing dynamic </a:t>
            </a:r>
            <a:r>
              <a:rPr lang="en-US" dirty="0" err="1">
                <a:solidFill>
                  <a:srgbClr val="000000"/>
                </a:solidFill>
                <a:latin typeface="Times New Roman" charset="0"/>
                <a:ea typeface="Times New Roman" charset="0"/>
                <a:cs typeface="Times New Roman" charset="0"/>
              </a:rPr>
              <a:t>XPaths</a:t>
            </a:r>
            <a:endParaRPr lang="en-US" dirty="0" smtClean="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Double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Multiple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AND</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OR</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contains()</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t>
            </a:r>
            <a:r>
              <a:rPr lang="en-US" dirty="0" err="1">
                <a:solidFill>
                  <a:srgbClr val="000000"/>
                </a:solidFill>
                <a:latin typeface="Times New Roman" charset="0"/>
                <a:ea typeface="Times New Roman" charset="0"/>
                <a:cs typeface="Times New Roman" charset="0"/>
              </a:rPr>
              <a:t>starts_with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text()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last()</a:t>
            </a:r>
          </a:p>
          <a:p>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6402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Single Slash</a:t>
            </a:r>
          </a:p>
        </p:txBody>
      </p:sp>
      <p:sp>
        <p:nvSpPr>
          <p:cNvPr id="3" name="Rectangle 2"/>
          <p:cNvSpPr/>
          <p:nvPr/>
        </p:nvSpPr>
        <p:spPr>
          <a:xfrm>
            <a:off x="457200" y="838200"/>
            <a:ext cx="8229600" cy="369331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Single Slash mechanism is also known as finding elements using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t>
            </a: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Single </a:t>
            </a:r>
            <a:r>
              <a:rPr lang="en-US" dirty="0">
                <a:solidFill>
                  <a:srgbClr val="000000"/>
                </a:solidFill>
                <a:latin typeface="Times New Roman" charset="0"/>
                <a:ea typeface="Times New Roman" charset="0"/>
                <a:cs typeface="Times New Roman" charset="0"/>
              </a:rPr>
              <a:t>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the document node/ Start node/ Parent node</a:t>
            </a:r>
            <a:r>
              <a:rPr lang="en-US" dirty="0" smtClean="0">
                <a:solidFill>
                  <a:srgbClr val="000000"/>
                </a:solidFill>
                <a:latin typeface="Times New Roman" charset="0"/>
                <a:ea typeface="Times New Roman" charset="0"/>
                <a:cs typeface="Times New Roman" charset="0"/>
              </a:rPr>
              <a:t>.</a:t>
            </a:r>
          </a:p>
          <a:p>
            <a:pPr marL="285750" indent="-285750">
              <a:buFont typeface="Arial" charset="0"/>
              <a:buChar char="•"/>
            </a:pP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The </a:t>
            </a:r>
            <a:r>
              <a:rPr lang="en-US" dirty="0">
                <a:solidFill>
                  <a:srgbClr val="000000"/>
                </a:solidFill>
                <a:latin typeface="Times New Roman" charset="0"/>
                <a:ea typeface="Times New Roman" charset="0"/>
                <a:cs typeface="Times New Roman" charset="0"/>
              </a:rPr>
              <a:t>syntax for locating elements through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Absolute is written as</a:t>
            </a:r>
            <a:r>
              <a:rPr lang="en-US" dirty="0" smtClean="0">
                <a:solidFill>
                  <a:srgbClr val="000000"/>
                </a:solidFill>
                <a:latin typeface="Times New Roman" charset="0"/>
                <a:ea typeface="Times New Roman" charset="0"/>
                <a:cs typeface="Times New Roman" charset="0"/>
              </a:rPr>
              <a:t>:</a:t>
            </a:r>
            <a:br>
              <a:rPr lang="en-US" dirty="0" smtClean="0">
                <a:solidFill>
                  <a:srgbClr val="000000"/>
                </a:solidFill>
                <a:latin typeface="Times New Roman" charset="0"/>
                <a:ea typeface="Times New Roman" charset="0"/>
                <a:cs typeface="Times New Roman" charset="0"/>
              </a:rPr>
            </a:br>
            <a:r>
              <a:rPr lang="en-US" dirty="0" smtClean="0">
                <a:solidFill>
                  <a:srgbClr val="000000"/>
                </a:solidFill>
                <a:latin typeface="Times New Roman" charset="0"/>
                <a:ea typeface="Times New Roman" charset="0"/>
                <a:cs typeface="Times New Roman" charset="0"/>
              </a:rPr>
              <a:t/>
            </a:r>
            <a:br>
              <a:rPr lang="en-US" dirty="0" smtClean="0">
                <a:solidFill>
                  <a:srgbClr val="000000"/>
                </a:solidFill>
                <a:latin typeface="Times New Roman" charset="0"/>
                <a:ea typeface="Times New Roman" charset="0"/>
                <a:cs typeface="Times New Roman" charset="0"/>
              </a:rPr>
            </a:br>
            <a:r>
              <a:rPr lang="en-US" dirty="0" smtClean="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html/body/tag1[index]/tag2[index]/.../</a:t>
            </a:r>
            <a:r>
              <a:rPr lang="en-US" dirty="0" err="1">
                <a:solidFill>
                  <a:srgbClr val="000000"/>
                </a:solidFill>
                <a:latin typeface="Times New Roman" charset="0"/>
                <a:ea typeface="Times New Roman" charset="0"/>
                <a:cs typeface="Times New Roman" charset="0"/>
              </a:rPr>
              <a:t>tagN</a:t>
            </a:r>
            <a:r>
              <a:rPr lang="en-US" dirty="0">
                <a:solidFill>
                  <a:srgbClr val="000000"/>
                </a:solidFill>
                <a:latin typeface="Times New Roman" charset="0"/>
                <a:ea typeface="Times New Roman" charset="0"/>
                <a:cs typeface="Times New Roman" charset="0"/>
              </a:rPr>
              <a:t>[index]  </a:t>
            </a:r>
          </a:p>
          <a:p>
            <a:pPr marL="285750" indent="-285750">
              <a:buFont typeface="Arial" charset="0"/>
              <a:buChar char="•"/>
            </a:pPr>
            <a:endParaRPr lang="en-US" dirty="0" smtClean="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Using </a:t>
            </a:r>
            <a:r>
              <a:rPr lang="en-US" dirty="0">
                <a:solidFill>
                  <a:srgbClr val="000000"/>
                </a:solidFill>
                <a:latin typeface="Times New Roman" charset="0"/>
                <a:ea typeface="Times New Roman" charset="0"/>
                <a:cs typeface="Times New Roman" charset="0"/>
              </a:rPr>
              <a:t>Single Slash/Absolute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we can write the Java code along with the dynamic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location </a:t>
            </a:r>
            <a:r>
              <a:rPr lang="en-US" dirty="0" smtClean="0">
                <a:solidFill>
                  <a:srgbClr val="000000"/>
                </a:solidFill>
                <a:latin typeface="Times New Roman" charset="0"/>
                <a:ea typeface="Times New Roman" charset="0"/>
                <a:cs typeface="Times New Roman" charset="0"/>
              </a:rPr>
              <a:t>as:</a:t>
            </a:r>
            <a:br>
              <a:rPr lang="en-US" dirty="0" smtClean="0">
                <a:solidFill>
                  <a:srgbClr val="000000"/>
                </a:solidFill>
                <a:latin typeface="Times New Roman" charset="0"/>
                <a:ea typeface="Times New Roman" charset="0"/>
                <a:cs typeface="Times New Roman" charset="0"/>
              </a:rPr>
            </a:br>
            <a:r>
              <a:rPr lang="en-US" dirty="0" smtClean="0">
                <a:solidFill>
                  <a:srgbClr val="000000"/>
                </a:solidFill>
                <a:latin typeface="Times New Roman" charset="0"/>
                <a:ea typeface="Times New Roman" charset="0"/>
                <a:cs typeface="Times New Roman" charset="0"/>
              </a:rPr>
              <a:t/>
            </a:r>
            <a:br>
              <a:rPr lang="en-US" dirty="0" smtClean="0">
                <a:solidFill>
                  <a:srgbClr val="000000"/>
                </a:solidFill>
                <a:latin typeface="Times New Roman" charset="0"/>
                <a:ea typeface="Times New Roman" charset="0"/>
                <a:cs typeface="Times New Roman" charset="0"/>
              </a:rPr>
            </a:br>
            <a:r>
              <a:rPr lang="en-US" dirty="0" err="1" smtClean="0">
                <a:solidFill>
                  <a:srgbClr val="000000"/>
                </a:solidFill>
                <a:latin typeface="Times New Roman" charset="0"/>
                <a:ea typeface="Times New Roman" charset="0"/>
                <a:cs typeface="Times New Roman" charset="0"/>
              </a:rPr>
              <a:t>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By.xpath</a:t>
            </a:r>
            <a:r>
              <a:rPr lang="en-US" dirty="0" smtClean="0">
                <a:solidFill>
                  <a:srgbClr val="000000"/>
                </a:solidFill>
                <a:latin typeface="Times New Roman" charset="0"/>
                <a:ea typeface="Times New Roman" charset="0"/>
                <a:cs typeface="Times New Roman" charset="0"/>
              </a:rPr>
              <a:t>("</a:t>
            </a:r>
            <a:r>
              <a:rPr lang="mr-IN" u="sng" dirty="0"/>
              <a:t>/</a:t>
            </a:r>
            <a:r>
              <a:rPr lang="mr-IN" u="sng" dirty="0" err="1"/>
              <a:t>html</a:t>
            </a:r>
            <a:r>
              <a:rPr lang="mr-IN" u="sng" dirty="0"/>
              <a:t>[1]/</a:t>
            </a:r>
            <a:r>
              <a:rPr lang="mr-IN" u="sng" dirty="0" err="1"/>
              <a:t>body</a:t>
            </a:r>
            <a:r>
              <a:rPr lang="mr-IN" u="sng" dirty="0"/>
              <a:t>[1]/</a:t>
            </a:r>
            <a:r>
              <a:rPr lang="mr-IN" u="sng" dirty="0" err="1"/>
              <a:t>div</a:t>
            </a:r>
            <a:r>
              <a:rPr lang="mr-IN" u="sng" dirty="0"/>
              <a:t>[1]/</a:t>
            </a:r>
            <a:r>
              <a:rPr lang="mr-IN" u="sng" dirty="0" err="1"/>
              <a:t>div</a:t>
            </a:r>
            <a:r>
              <a:rPr lang="mr-IN" u="sng" dirty="0"/>
              <a:t>[5]/</a:t>
            </a:r>
            <a:r>
              <a:rPr lang="mr-IN" u="sng" dirty="0" err="1"/>
              <a:t>div</a:t>
            </a:r>
            <a:r>
              <a:rPr lang="mr-IN" u="sng" dirty="0"/>
              <a:t>[1]/</a:t>
            </a:r>
            <a:r>
              <a:rPr lang="mr-IN" u="sng" dirty="0" err="1"/>
              <a:t>p</a:t>
            </a:r>
            <a:r>
              <a:rPr lang="mr-IN" u="sng" dirty="0"/>
              <a:t>[1]/</a:t>
            </a:r>
            <a:r>
              <a:rPr lang="mr-IN" u="sng" dirty="0" err="1"/>
              <a:t>input</a:t>
            </a:r>
            <a:r>
              <a:rPr lang="mr-IN" u="sng" dirty="0"/>
              <a:t>[1]</a:t>
            </a:r>
            <a:r>
              <a:rPr lang="en-US" dirty="0" smtClean="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p:txBody>
      </p:sp>
      <p:sp>
        <p:nvSpPr>
          <p:cNvPr id="4" name="TextBox 3"/>
          <p:cNvSpPr txBox="1"/>
          <p:nvPr/>
        </p:nvSpPr>
        <p:spPr>
          <a:xfrm>
            <a:off x="420806" y="4659517"/>
            <a:ext cx="8418393" cy="923330"/>
          </a:xfrm>
          <a:prstGeom prst="rect">
            <a:avLst/>
          </a:prstGeom>
          <a:noFill/>
          <a:ln>
            <a:solidFill>
              <a:schemeClr val="accent1"/>
            </a:solidFill>
          </a:ln>
        </p:spPr>
        <p:txBody>
          <a:bodyPr wrap="square" rtlCol="0">
            <a:spAutoFit/>
          </a:bodyPr>
          <a:lstStyle/>
          <a:p>
            <a:pPr>
              <a:defRPr/>
            </a:pPr>
            <a:r>
              <a:rPr lang="en-US" dirty="0" smtClean="0"/>
              <a:t>NOTE : </a:t>
            </a:r>
            <a:r>
              <a:rPr lang="en-US" dirty="0" err="1"/>
              <a:t>XPath</a:t>
            </a:r>
            <a:r>
              <a:rPr lang="en-US" dirty="0"/>
              <a:t> Absolute is not recommended because it takes the complete </a:t>
            </a:r>
            <a:r>
              <a:rPr lang="en-US" dirty="0" err="1"/>
              <a:t>XPath</a:t>
            </a:r>
            <a:r>
              <a:rPr lang="en-US" dirty="0"/>
              <a:t> </a:t>
            </a:r>
            <a:r>
              <a:rPr lang="en-US" dirty="0" smtClean="0"/>
              <a:t>location and </a:t>
            </a:r>
            <a:r>
              <a:rPr lang="en-US" dirty="0"/>
              <a:t>if the location of the web element is changed or it belongs to some other parent then </a:t>
            </a:r>
            <a:r>
              <a:rPr lang="en-US" dirty="0" err="1"/>
              <a:t>XPath</a:t>
            </a:r>
            <a:r>
              <a:rPr lang="en-US" dirty="0"/>
              <a:t> will be unable to locate the desired element</a:t>
            </a:r>
            <a:r>
              <a:rPr lang="en-US" dirty="0" smtClean="0"/>
              <a:t>.</a:t>
            </a:r>
            <a:endParaRPr lang="en-US" dirty="0"/>
          </a:p>
        </p:txBody>
      </p:sp>
    </p:spTree>
    <p:extLst>
      <p:ext uri="{BB962C8B-B14F-4D97-AF65-F5344CB8AC3E}">
        <p14:creationId xmlns:p14="http://schemas.microsoft.com/office/powerpoint/2010/main" val="19089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Double Slash</a:t>
            </a:r>
            <a:endParaRPr lang="en-US" dirty="0"/>
          </a:p>
        </p:txBody>
      </p:sp>
      <p:sp>
        <p:nvSpPr>
          <p:cNvPr id="3" name="Rectangle 2"/>
          <p:cNvSpPr/>
          <p:nvPr/>
        </p:nvSpPr>
        <p:spPr>
          <a:xfrm>
            <a:off x="457200" y="838200"/>
            <a:ext cx="8229600" cy="2031325"/>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relative path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anywhere within the document. - Search in a whole page (DOM) for the preceding string</a:t>
            </a:r>
            <a:r>
              <a:rPr lang="en-US" dirty="0" smtClean="0">
                <a:solidFill>
                  <a:srgbClr val="000000"/>
                </a:solidFill>
                <a:latin typeface="Times New Roman" charset="0"/>
                <a:ea typeface="Times New Roman" charset="0"/>
                <a:cs typeface="Times New Roman" charset="0"/>
              </a:rPr>
              <a:t>.</a:t>
            </a:r>
          </a:p>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recommended when you don't have a suitable id or name attribute for the element you want to locate.</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//form//div[@class='row']//div[1]//input[1]</a:t>
            </a:r>
            <a:endParaRPr lang="en-US" dirty="0" smtClean="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0001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Single Attribute</a:t>
            </a:r>
            <a:endParaRPr lang="en-US" dirty="0"/>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'*'after double slash is to match any tag with the desired text</a:t>
            </a:r>
            <a:r>
              <a:rPr lang="en-US" dirty="0" smtClean="0">
                <a:solidFill>
                  <a:srgbClr val="000000"/>
                </a:solidFill>
                <a:latin typeface="Times New Roman" charset="0"/>
                <a:ea typeface="Times New Roman" charset="0"/>
                <a:cs typeface="Times New Roman" charset="0"/>
              </a:rPr>
              <a:t>.</a:t>
            </a: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("//*[@id="</a:t>
            </a:r>
            <a:r>
              <a:rPr lang="en-US" dirty="0" err="1"/>
              <a:t>lst-ib</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Using Multiple Attribute</a:t>
            </a:r>
            <a:endParaRPr lang="en-US" dirty="0"/>
          </a:p>
        </p:txBody>
      </p:sp>
      <p:sp>
        <p:nvSpPr>
          <p:cNvPr id="6" name="Rectangle 5"/>
          <p:cNvSpPr/>
          <p:nvPr/>
        </p:nvSpPr>
        <p:spPr>
          <a:xfrm>
            <a:off x="457200" y="2895600"/>
            <a:ext cx="8229600" cy="923330"/>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'*'after double slash is to match any tag with the desired text.</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 </a:t>
            </a:r>
            <a:r>
              <a:rPr lang="en-US" dirty="0" err="1"/>
              <a:t>driver.findElement</a:t>
            </a:r>
            <a:r>
              <a:rPr lang="en-US" dirty="0"/>
              <a:t>(</a:t>
            </a:r>
            <a:r>
              <a:rPr lang="en-US" dirty="0" err="1"/>
              <a:t>By.</a:t>
            </a:r>
            <a:r>
              <a:rPr lang="en-US" i="1" dirty="0" err="1"/>
              <a:t>xpath</a:t>
            </a:r>
            <a:r>
              <a:rPr lang="en-US" i="1" dirty="0"/>
              <a:t>("//*[@id='name'][@type='text']"))</a:t>
            </a:r>
            <a:endParaRPr lang="en-US" dirty="0"/>
          </a:p>
        </p:txBody>
      </p:sp>
      <p:sp>
        <p:nvSpPr>
          <p:cNvPr id="7" name="Title 1"/>
          <p:cNvSpPr txBox="1">
            <a:spLocks/>
          </p:cNvSpPr>
          <p:nvPr/>
        </p:nvSpPr>
        <p:spPr>
          <a:xfrm>
            <a:off x="276720" y="411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Using And</a:t>
            </a:r>
            <a:endParaRPr lang="en-US" dirty="0"/>
          </a:p>
        </p:txBody>
      </p:sp>
      <p:sp>
        <p:nvSpPr>
          <p:cNvPr id="8" name="Rectangle 7"/>
          <p:cNvSpPr/>
          <p:nvPr/>
        </p:nvSpPr>
        <p:spPr>
          <a:xfrm>
            <a:off x="457200" y="4800600"/>
            <a:ext cx="8229600" cy="646331"/>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 </a:t>
            </a:r>
            <a:r>
              <a:rPr lang="en-US" dirty="0" err="1" smtClean="0"/>
              <a:t>driver.findElement</a:t>
            </a:r>
            <a:r>
              <a:rPr lang="en-US" dirty="0" smtClean="0"/>
              <a:t>(</a:t>
            </a:r>
            <a:r>
              <a:rPr lang="en-US" dirty="0" err="1" smtClean="0"/>
              <a:t>By.xpath</a:t>
            </a:r>
            <a:r>
              <a:rPr lang="en-US" dirty="0" smtClean="0"/>
              <a:t>("</a:t>
            </a:r>
            <a:r>
              <a:rPr lang="en-US" dirty="0"/>
              <a:t> //*[@id='name' and @type='text'] </a:t>
            </a:r>
            <a:r>
              <a:rPr lang="en-US" dirty="0" smtClean="0"/>
              <a:t>"));</a:t>
            </a:r>
            <a:endParaRPr lang="en-US" dirty="0"/>
          </a:p>
        </p:txBody>
      </p:sp>
    </p:spTree>
    <p:extLst>
      <p:ext uri="{BB962C8B-B14F-4D97-AF65-F5344CB8AC3E}">
        <p14:creationId xmlns:p14="http://schemas.microsoft.com/office/powerpoint/2010/main" val="26220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Or</a:t>
            </a:r>
            <a:endParaRPr lang="en-US" dirty="0"/>
          </a:p>
        </p:txBody>
      </p:sp>
      <p:sp>
        <p:nvSpPr>
          <p:cNvPr id="3" name="Rectangle 2"/>
          <p:cNvSpPr/>
          <p:nvPr/>
        </p:nvSpPr>
        <p:spPr>
          <a:xfrm>
            <a:off x="457200" y="838200"/>
            <a:ext cx="8229600" cy="646331"/>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By.xpath</a:t>
            </a:r>
            <a:r>
              <a:rPr lang="en-US" dirty="0"/>
              <a:t>("//*[@id='name' or @type='text']"))</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Using contains</a:t>
            </a:r>
            <a:endParaRPr lang="en-US" dirty="0"/>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"contains()" is used to identify an element, when we are familiar with some part of the attributes value of an </a:t>
            </a:r>
            <a:r>
              <a:rPr lang="en-US" dirty="0" smtClean="0">
                <a:solidFill>
                  <a:srgbClr val="000000"/>
                </a:solidFill>
                <a:latin typeface="Times New Roman" charset="0"/>
                <a:ea typeface="Times New Roman" charset="0"/>
                <a:cs typeface="Times New Roman" charset="0"/>
              </a:rPr>
              <a:t>element</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("//*[contains (@</a:t>
            </a:r>
            <a:r>
              <a:rPr lang="en-US" dirty="0" err="1"/>
              <a:t>id,'email</a:t>
            </a:r>
            <a:r>
              <a:rPr lang="en-US" dirty="0" smtClean="0"/>
              <a:t>')]"))</a:t>
            </a:r>
            <a:endParaRPr lang="en-US" dirty="0"/>
          </a:p>
        </p:txBody>
      </p:sp>
    </p:spTree>
    <p:extLst>
      <p:ext uri="{BB962C8B-B14F-4D97-AF65-F5344CB8AC3E}">
        <p14:creationId xmlns:p14="http://schemas.microsoft.com/office/powerpoint/2010/main" val="20914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smtClean="0"/>
              <a:t>starts_with</a:t>
            </a:r>
            <a:endParaRPr lang="en-US" dirty="0"/>
          </a:p>
        </p:txBody>
      </p:sp>
      <p:sp>
        <p:nvSpPr>
          <p:cNvPr id="3" name="Rectangle 2"/>
          <p:cNvSpPr/>
          <p:nvPr/>
        </p:nvSpPr>
        <p:spPr>
          <a:xfrm>
            <a:off x="457200" y="838200"/>
            <a:ext cx="8229600" cy="1200329"/>
          </a:xfrm>
          <a:prstGeom prst="rect">
            <a:avLst/>
          </a:prstGeom>
        </p:spPr>
        <p:txBody>
          <a:bodyPr wrap="square">
            <a:spAutoFit/>
          </a:bodyPr>
          <a:lstStyle/>
          <a:p>
            <a:pPr marL="285750" indent="-285750">
              <a:buFont typeface="Arial" charset="0"/>
              <a:buChar char="•"/>
            </a:pPr>
            <a:r>
              <a:rPr lang="en-US" dirty="0"/>
              <a:t>"starts-with()" is used to identify an element, when we are familiar with the attributes value (starting with the specified text) of an element</a:t>
            </a:r>
            <a:r>
              <a:rPr lang="en-US" dirty="0" smtClean="0"/>
              <a:t>.</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("//*[starts-with(@</a:t>
            </a:r>
            <a:r>
              <a:rPr lang="en-US" dirty="0" err="1"/>
              <a:t>id</a:t>
            </a:r>
            <a:r>
              <a:rPr lang="en-US" dirty="0" err="1" smtClean="0"/>
              <a:t>,’name</a:t>
            </a:r>
            <a:r>
              <a:rPr lang="en-US" dirty="0" smtClean="0"/>
              <a:t>')]"));</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Using text</a:t>
            </a:r>
            <a:endParaRPr lang="en-US" dirty="0"/>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"text() method" is used to identify an element based on the text available on the web </a:t>
            </a:r>
            <a:r>
              <a:rPr lang="en-US" dirty="0" smtClean="0">
                <a:solidFill>
                  <a:srgbClr val="000000"/>
                </a:solidFill>
                <a:latin typeface="Times New Roman" charset="0"/>
                <a:ea typeface="Times New Roman" charset="0"/>
                <a:cs typeface="Times New Roman" charset="0"/>
              </a:rPr>
              <a:t>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 </a:t>
            </a: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("//div/*[text() = 'CONTACT']")).</a:t>
            </a:r>
            <a:r>
              <a:rPr lang="en-US" dirty="0" err="1"/>
              <a:t>getAttribute</a:t>
            </a:r>
            <a:r>
              <a:rPr lang="en-US" dirty="0"/>
              <a:t>("class"));</a:t>
            </a:r>
          </a:p>
        </p:txBody>
      </p:sp>
      <p:sp>
        <p:nvSpPr>
          <p:cNvPr id="7" name="Title 1"/>
          <p:cNvSpPr txBox="1">
            <a:spLocks/>
          </p:cNvSpPr>
          <p:nvPr/>
        </p:nvSpPr>
        <p:spPr>
          <a:xfrm>
            <a:off x="276720" y="4242123"/>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Using last</a:t>
            </a:r>
            <a:endParaRPr lang="en-US" dirty="0"/>
          </a:p>
        </p:txBody>
      </p:sp>
      <p:sp>
        <p:nvSpPr>
          <p:cNvPr id="8" name="Rectangle 7"/>
          <p:cNvSpPr/>
          <p:nvPr/>
        </p:nvSpPr>
        <p:spPr>
          <a:xfrm>
            <a:off x="457200" y="4927923"/>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"last() method" selects the last element (of mentioned type) out of all input element present.</a:t>
            </a:r>
            <a:r>
              <a:rPr lang="en-US" dirty="0" smtClean="0">
                <a:solidFill>
                  <a:srgbClr val="000000"/>
                </a:solidFill>
                <a:latin typeface="Times New Roman" charset="0"/>
                <a:ea typeface="Times New Roman" charset="0"/>
                <a:cs typeface="Times New Roman" charset="0"/>
              </a:rPr>
              <a:t> </a:t>
            </a:r>
          </a:p>
          <a:p>
            <a:pPr marL="285750" indent="-285750">
              <a:buFont typeface="Arial" charset="0"/>
              <a:buChar char="•"/>
            </a:pPr>
            <a:r>
              <a:rPr lang="en-US" dirty="0" smtClean="0">
                <a:solidFill>
                  <a:srgbClr val="000000"/>
                </a:solidFill>
                <a:latin typeface="Times New Roman" charset="0"/>
                <a:ea typeface="Times New Roman" charset="0"/>
                <a:cs typeface="Times New Roman" charset="0"/>
              </a:rPr>
              <a:t>Example : </a:t>
            </a:r>
            <a:r>
              <a:rPr lang="en-US" dirty="0">
                <a:solidFill>
                  <a:srgbClr val="000000"/>
                </a:solidFill>
                <a:latin typeface="Times New Roman" charset="0"/>
                <a:ea typeface="Times New Roman" charset="0"/>
                <a:cs typeface="Times New Roman" charset="0"/>
              </a:rPr>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smtClean="0"/>
              <a:t>(”(//</a:t>
            </a:r>
            <a:r>
              <a:rPr lang="en-US" dirty="0"/>
              <a:t>input[@type='text</a:t>
            </a:r>
            <a:r>
              <a:rPr lang="en-US" dirty="0" smtClean="0"/>
              <a:t>'])[</a:t>
            </a:r>
            <a:r>
              <a:rPr lang="en-US" dirty="0"/>
              <a:t>last()]")).</a:t>
            </a:r>
            <a:r>
              <a:rPr lang="en-US" dirty="0" err="1"/>
              <a:t>sendKeys</a:t>
            </a:r>
            <a:r>
              <a:rPr lang="en-US" dirty="0"/>
              <a:t>("last input");</a:t>
            </a:r>
          </a:p>
        </p:txBody>
      </p:sp>
    </p:spTree>
    <p:extLst>
      <p:ext uri="{BB962C8B-B14F-4D97-AF65-F5344CB8AC3E}">
        <p14:creationId xmlns:p14="http://schemas.microsoft.com/office/powerpoint/2010/main" val="1058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US" dirty="0"/>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a:t>The 'Select' class in Selenium </a:t>
            </a:r>
            <a:r>
              <a:rPr lang="en-US" dirty="0" err="1"/>
              <a:t>WebDriver</a:t>
            </a:r>
            <a:r>
              <a:rPr lang="en-US" dirty="0"/>
              <a:t> is used for selecting and deselecting option in a dropdown. </a:t>
            </a:r>
            <a:endParaRPr lang="en-US" dirty="0" smtClean="0"/>
          </a:p>
          <a:p>
            <a:pPr marL="285750" indent="-285750">
              <a:buFont typeface="Arial" charset="0"/>
              <a:buChar char="•"/>
            </a:pPr>
            <a:r>
              <a:rPr lang="en-US" dirty="0" smtClean="0"/>
              <a:t>The </a:t>
            </a:r>
            <a:r>
              <a:rPr lang="en-US" dirty="0"/>
              <a:t>objects of Select type can be initialized by passing the dropdown </a:t>
            </a:r>
            <a:r>
              <a:rPr lang="en-US" dirty="0" err="1"/>
              <a:t>webElement</a:t>
            </a:r>
            <a:r>
              <a:rPr lang="en-US" dirty="0"/>
              <a:t> as parameter to its constructor</a:t>
            </a:r>
            <a:r>
              <a:rPr lang="en-US" dirty="0" smtClean="0"/>
              <a:t>.</a:t>
            </a:r>
            <a:r>
              <a:rPr lang="en-US" dirty="0"/>
              <a:t/>
            </a:r>
            <a:br>
              <a:rPr lang="en-US" dirty="0"/>
            </a:br>
            <a:r>
              <a:rPr lang="en-US" dirty="0"/>
              <a:t>WebElement </a:t>
            </a:r>
            <a:r>
              <a:rPr lang="en-US" dirty="0" err="1"/>
              <a:t>testDropDown</a:t>
            </a:r>
            <a:r>
              <a:rPr lang="en-US" dirty="0"/>
              <a:t> = </a:t>
            </a:r>
            <a:r>
              <a:rPr lang="en-US" dirty="0" err="1"/>
              <a:t>driver.findElement</a:t>
            </a:r>
            <a:r>
              <a:rPr lang="en-US" dirty="0"/>
              <a:t>(</a:t>
            </a:r>
            <a:r>
              <a:rPr lang="en-US" dirty="0" err="1"/>
              <a:t>By.id</a:t>
            </a:r>
            <a:r>
              <a:rPr lang="en-US" dirty="0"/>
              <a:t>("</a:t>
            </a:r>
            <a:r>
              <a:rPr lang="en-US" dirty="0" err="1"/>
              <a:t>testingDropdown</a:t>
            </a:r>
            <a:r>
              <a:rPr lang="en-US" dirty="0"/>
              <a:t>"));  </a:t>
            </a:r>
            <a:r>
              <a:rPr lang="en-US" dirty="0" smtClean="0"/>
              <a:t/>
            </a:r>
            <a:br>
              <a:rPr lang="en-US" dirty="0" smtClean="0"/>
            </a:br>
            <a:r>
              <a:rPr lang="en-US" dirty="0" smtClean="0"/>
              <a:t>Select</a:t>
            </a:r>
            <a:r>
              <a:rPr lang="en-US" dirty="0"/>
              <a:t> dropdown = new Select(</a:t>
            </a:r>
            <a:r>
              <a:rPr lang="en-US" dirty="0" err="1"/>
              <a:t>testDropDown</a:t>
            </a:r>
            <a:r>
              <a:rPr lang="en-US" dirty="0"/>
              <a:t>);  </a:t>
            </a:r>
            <a:endParaRPr lang="en-US" dirty="0" smtClean="0"/>
          </a:p>
          <a:p>
            <a:pPr marL="285750" indent="-285750">
              <a:buFont typeface="Arial" charset="0"/>
              <a:buChar char="•"/>
            </a:pPr>
            <a:r>
              <a:rPr lang="en-US" dirty="0" smtClean="0"/>
              <a:t>To select an option from drop-</a:t>
            </a:r>
            <a:r>
              <a:rPr lang="en-US" dirty="0" err="1" smtClean="0"/>
              <a:t>downmenu</a:t>
            </a:r>
            <a:r>
              <a:rPr lang="en-US" dirty="0" smtClean="0"/>
              <a:t> :-</a:t>
            </a:r>
          </a:p>
          <a:p>
            <a:pPr marL="742950" lvl="1" indent="-285750">
              <a:buFont typeface="Arial" charset="0"/>
              <a:buChar char="•"/>
            </a:pPr>
            <a:r>
              <a:rPr lang="en-US" b="1" dirty="0" err="1"/>
              <a:t>selectByIndex</a:t>
            </a:r>
            <a:r>
              <a:rPr lang="en-US" dirty="0"/>
              <a:t> - u</a:t>
            </a:r>
            <a:r>
              <a:rPr lang="en-US" dirty="0" smtClean="0"/>
              <a:t>sed </a:t>
            </a:r>
            <a:r>
              <a:rPr lang="en-US" dirty="0"/>
              <a:t>to select an option based on its index, beginning with </a:t>
            </a:r>
            <a:r>
              <a:rPr lang="en-US" dirty="0" smtClean="0"/>
              <a:t>0.</a:t>
            </a:r>
            <a:br>
              <a:rPr lang="en-US" dirty="0" smtClean="0"/>
            </a:br>
            <a:r>
              <a:rPr lang="en-US" dirty="0" smtClean="0"/>
              <a:t>			</a:t>
            </a:r>
            <a:r>
              <a:rPr lang="en-US" dirty="0" err="1" smtClean="0"/>
              <a:t>dropdown.selectByIndex</a:t>
            </a:r>
            <a:r>
              <a:rPr lang="en-US" dirty="0" smtClean="0"/>
              <a:t>(5</a:t>
            </a:r>
            <a:r>
              <a:rPr lang="en-US" dirty="0"/>
              <a:t>);  </a:t>
            </a:r>
          </a:p>
          <a:p>
            <a:pPr marL="742950" lvl="1" indent="-285750">
              <a:buFont typeface="Arial" charset="0"/>
              <a:buChar char="•"/>
            </a:pPr>
            <a:r>
              <a:rPr lang="en-US" b="1" dirty="0" err="1" smtClean="0"/>
              <a:t>selectByValue</a:t>
            </a:r>
            <a:r>
              <a:rPr lang="en-US" dirty="0"/>
              <a:t> - </a:t>
            </a:r>
            <a:r>
              <a:rPr lang="en-US" dirty="0" smtClean="0"/>
              <a:t>used </a:t>
            </a:r>
            <a:r>
              <a:rPr lang="en-US" dirty="0"/>
              <a:t>to select an option based on its 'value' </a:t>
            </a:r>
            <a:r>
              <a:rPr lang="en-US" dirty="0" smtClean="0"/>
              <a:t>attribute.</a:t>
            </a:r>
            <a:br>
              <a:rPr lang="en-US" dirty="0" smtClean="0"/>
            </a:br>
            <a:r>
              <a:rPr lang="en-US" dirty="0" smtClean="0"/>
              <a:t>			</a:t>
            </a:r>
            <a:r>
              <a:rPr lang="en-US" dirty="0" err="1" smtClean="0"/>
              <a:t>dropdown.selectByValue</a:t>
            </a:r>
            <a:r>
              <a:rPr lang="en-US" dirty="0" smtClean="0"/>
              <a:t>("Database");  </a:t>
            </a:r>
          </a:p>
          <a:p>
            <a:pPr marL="742950" lvl="1" indent="-285750">
              <a:buFont typeface="Arial" charset="0"/>
              <a:buChar char="•"/>
            </a:pPr>
            <a:r>
              <a:rPr lang="en-US" b="1" dirty="0" err="1" smtClean="0"/>
              <a:t>selectByVisibleText</a:t>
            </a:r>
            <a:r>
              <a:rPr lang="en-US" dirty="0"/>
              <a:t> - </a:t>
            </a:r>
            <a:r>
              <a:rPr lang="en-US" dirty="0" smtClean="0"/>
              <a:t>used </a:t>
            </a:r>
            <a:r>
              <a:rPr lang="en-US" dirty="0"/>
              <a:t>to select an option based on the text over the </a:t>
            </a:r>
            <a:r>
              <a:rPr lang="en-US" dirty="0" smtClean="0"/>
              <a:t>option.</a:t>
            </a:r>
            <a:br>
              <a:rPr lang="en-US" dirty="0" smtClean="0"/>
            </a:br>
            <a:r>
              <a:rPr lang="en-US" dirty="0" err="1" smtClean="0"/>
              <a:t>dropdown.selectByVisibleText</a:t>
            </a:r>
            <a:r>
              <a:rPr lang="en-US" dirty="0"/>
              <a:t>("Database Testing"); </a:t>
            </a:r>
          </a:p>
          <a:p>
            <a:pPr marL="742950" lvl="1"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smtClean="0"/>
          </a:p>
        </p:txBody>
      </p:sp>
      <p:sp>
        <p:nvSpPr>
          <p:cNvPr id="4" name="Rectangle 3"/>
          <p:cNvSpPr/>
          <p:nvPr/>
        </p:nvSpPr>
        <p:spPr>
          <a:xfrm>
            <a:off x="609600" y="5096470"/>
            <a:ext cx="8229600" cy="923330"/>
          </a:xfrm>
          <a:prstGeom prst="rect">
            <a:avLst/>
          </a:prstGeom>
          <a:ln>
            <a:solidFill>
              <a:schemeClr val="accent1"/>
            </a:solidFill>
          </a:ln>
        </p:spPr>
        <p:txBody>
          <a:bodyPr wrap="square">
            <a:spAutoFit/>
          </a:bodyPr>
          <a:lstStyle/>
          <a:p>
            <a:r>
              <a:rPr lang="en-US" dirty="0" err="1" smtClean="0"/>
              <a:t>driver.get</a:t>
            </a:r>
            <a:r>
              <a:rPr lang="en-US" dirty="0"/>
              <a:t>("https://</a:t>
            </a:r>
            <a:r>
              <a:rPr lang="en-US" dirty="0" err="1"/>
              <a:t>www.testandquiz.com</a:t>
            </a:r>
            <a:r>
              <a:rPr lang="en-US" dirty="0"/>
              <a:t>/selenium/</a:t>
            </a:r>
            <a:r>
              <a:rPr lang="en-US" dirty="0" err="1"/>
              <a:t>testing.html</a:t>
            </a:r>
            <a:r>
              <a:rPr lang="en-US" dirty="0"/>
              <a:t>");</a:t>
            </a:r>
          </a:p>
          <a:p>
            <a:r>
              <a:rPr lang="en-US" dirty="0" smtClean="0"/>
              <a:t>Select </a:t>
            </a:r>
            <a:r>
              <a:rPr lang="en-US" dirty="0"/>
              <a:t>dropdown = new Select(</a:t>
            </a:r>
            <a:r>
              <a:rPr lang="en-US" dirty="0" err="1"/>
              <a:t>driver.findElement</a:t>
            </a:r>
            <a:r>
              <a:rPr lang="en-US" dirty="0"/>
              <a:t>(</a:t>
            </a:r>
            <a:r>
              <a:rPr lang="en-US" dirty="0" err="1"/>
              <a:t>By.id</a:t>
            </a:r>
            <a:r>
              <a:rPr lang="en-US" dirty="0"/>
              <a:t>("</a:t>
            </a:r>
            <a:r>
              <a:rPr lang="en-US" dirty="0" err="1"/>
              <a:t>testingDropdown</a:t>
            </a:r>
            <a:r>
              <a:rPr lang="en-US" dirty="0"/>
              <a:t>")));  </a:t>
            </a:r>
          </a:p>
          <a:p>
            <a:r>
              <a:rPr lang="en-US" dirty="0" err="1" smtClean="0"/>
              <a:t>dropdown.selectByIndex</a:t>
            </a:r>
            <a:r>
              <a:rPr lang="en-US" dirty="0" smtClean="0"/>
              <a:t>(2</a:t>
            </a:r>
            <a:r>
              <a:rPr lang="en-US" dirty="0"/>
              <a:t>)</a:t>
            </a:r>
            <a:endParaRPr lang="en-US" dirty="0" smtClean="0"/>
          </a:p>
        </p:txBody>
      </p:sp>
    </p:spTree>
    <p:extLst>
      <p:ext uri="{BB962C8B-B14F-4D97-AF65-F5344CB8AC3E}">
        <p14:creationId xmlns:p14="http://schemas.microsoft.com/office/powerpoint/2010/main" val="10610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 Select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7198909"/>
              </p:ext>
            </p:extLst>
          </p:nvPr>
        </p:nvGraphicFramePr>
        <p:xfrm>
          <a:off x="481260" y="728400"/>
          <a:ext cx="8153400" cy="5911506"/>
        </p:xfrm>
        <a:graphic>
          <a:graphicData uri="http://schemas.openxmlformats.org/drawingml/2006/table">
            <a:tbl>
              <a:tblPr>
                <a:tableStyleId>{2D5ABB26-0587-4C30-8999-92F81FD0307C}</a:tableStyleId>
              </a:tblPr>
              <a:tblGrid>
                <a:gridCol w="2374777"/>
                <a:gridCol w="5778623"/>
              </a:tblGrid>
              <a:tr h="359704">
                <a:tc>
                  <a:txBody>
                    <a:bodyPr/>
                    <a:lstStyle/>
                    <a:p>
                      <a:pPr algn="l" fontAlgn="t"/>
                      <a:r>
                        <a:rPr lang="en-US" sz="1800">
                          <a:effectLst/>
                          <a:latin typeface="Times New Roman" charset="0"/>
                          <a:ea typeface="Times New Roman" charset="0"/>
                          <a:cs typeface="Times New Roman" charset="0"/>
                        </a:rPr>
                        <a:t>Method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Times New Roman" charset="0"/>
                          <a:ea typeface="Times New Roman" charset="0"/>
                          <a:cs typeface="Times New Roman" charset="0"/>
                        </a:rPr>
                        <a:t>Description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8592">
                <a:tc>
                  <a:txBody>
                    <a:bodyPr/>
                    <a:lstStyle/>
                    <a:p>
                      <a:pPr algn="l" fontAlgn="t"/>
                      <a:r>
                        <a:rPr lang="en-US" sz="1800" dirty="0" err="1">
                          <a:effectLst/>
                          <a:latin typeface="Times New Roman" charset="0"/>
                          <a:ea typeface="Times New Roman" charset="0"/>
                          <a:cs typeface="Times New Roman" charset="0"/>
                        </a:rPr>
                        <a:t>selectByVisibleText</a:t>
                      </a:r>
                      <a:r>
                        <a:rPr lang="en-US" sz="1800" dirty="0">
                          <a:effectLst/>
                          <a:latin typeface="Times New Roman" charset="0"/>
                          <a:ea typeface="Times New Roman" charset="0"/>
                          <a:cs typeface="Times New Roman" charset="0"/>
                        </a:rPr>
                        <a:t>() </a:t>
                      </a:r>
                      <a:r>
                        <a:rPr lang="en-US" sz="1800" dirty="0" smtClean="0">
                          <a:effectLst/>
                          <a:latin typeface="Times New Roman" charset="0"/>
                          <a:ea typeface="Times New Roman" charset="0"/>
                          <a:cs typeface="Times New Roman" charset="0"/>
                        </a:rPr>
                        <a:t>and</a:t>
                      </a:r>
                    </a:p>
                    <a:p>
                      <a:pPr algn="l" fontAlgn="t"/>
                      <a:r>
                        <a:rPr lang="en-US" sz="1800" dirty="0" err="1" smtClean="0">
                          <a:effectLst/>
                          <a:latin typeface="Times New Roman" charset="0"/>
                          <a:ea typeface="Times New Roman" charset="0"/>
                          <a:cs typeface="Times New Roman" charset="0"/>
                        </a:rPr>
                        <a:t>deselectByVisibleText</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that displays the text matching the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exactly displayed text of a particular option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9535">
                <a:tc>
                  <a:txBody>
                    <a:bodyPr/>
                    <a:lstStyle/>
                    <a:p>
                      <a:pPr algn="l" fontAlgn="t"/>
                      <a:r>
                        <a:rPr lang="en-US" sz="1800" dirty="0" err="1">
                          <a:effectLst/>
                          <a:latin typeface="Times New Roman" charset="0"/>
                          <a:ea typeface="Times New Roman" charset="0"/>
                          <a:cs typeface="Times New Roman" charset="0"/>
                        </a:rPr>
                        <a:t>selectByValue</a:t>
                      </a:r>
                      <a:r>
                        <a:rPr lang="en-US" sz="1800" dirty="0">
                          <a:effectLst/>
                          <a:latin typeface="Times New Roman" charset="0"/>
                          <a:ea typeface="Times New Roman" charset="0"/>
                          <a:cs typeface="Times New Roman" charset="0"/>
                        </a:rPr>
                        <a:t>() </a:t>
                      </a:r>
                      <a:r>
                        <a:rPr lang="en-US" sz="1800" dirty="0" smtClean="0">
                          <a:effectLst/>
                          <a:latin typeface="Times New Roman" charset="0"/>
                          <a:ea typeface="Times New Roman" charset="0"/>
                          <a:cs typeface="Times New Roman" charset="0"/>
                        </a:rPr>
                        <a:t>and</a:t>
                      </a:r>
                    </a:p>
                    <a:p>
                      <a:pPr algn="l" fontAlgn="t"/>
                      <a:r>
                        <a:rPr lang="en-US" sz="1800" dirty="0" err="1" smtClean="0">
                          <a:effectLst/>
                          <a:latin typeface="Times New Roman" charset="0"/>
                          <a:ea typeface="Times New Roman" charset="0"/>
                          <a:cs typeface="Times New Roman" charset="0"/>
                        </a:rPr>
                        <a:t>deselectByValue</a:t>
                      </a:r>
                      <a:r>
                        <a:rPr lang="en-US" sz="1800" dirty="0" smtClean="0">
                          <a:effectLst/>
                          <a:latin typeface="Times New Roman" charset="0"/>
                          <a:ea typeface="Times New Roman" charset="0"/>
                          <a:cs typeface="Times New Roman" charset="0"/>
                        </a:rPr>
                        <a:t>()</a:t>
                      </a:r>
                      <a:endParaRPr lang="en-US" sz="1800" dirty="0">
                        <a:effectLst/>
                        <a:latin typeface="Times New Roman" charset="0"/>
                        <a:ea typeface="Times New Roman" charset="0"/>
                        <a:cs typeface="Times New Roman" charset="0"/>
                      </a:endParaRP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whose "value" attribute matches the specified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value of the "value" attribute</a:t>
                      </a:r>
                    </a:p>
                    <a:p>
                      <a:pPr marL="285750" indent="-285750" algn="l" fontAlgn="t">
                        <a:buFont typeface="Arial" charset="0"/>
                        <a:buChar char="•"/>
                      </a:pPr>
                      <a:r>
                        <a:rPr lang="en-US" sz="1800" dirty="0">
                          <a:effectLst/>
                          <a:latin typeface="Times New Roman" charset="0"/>
                          <a:ea typeface="Times New Roman" charset="0"/>
                          <a:cs typeface="Times New Roman" charset="0"/>
                        </a:rPr>
                        <a:t>Remember that not all drop-down options have the same text and "value", like in the example below</a:t>
                      </a:r>
                      <a:r>
                        <a:rPr lang="en-US" sz="1800" dirty="0" smtClean="0">
                          <a:effectLst/>
                          <a:latin typeface="Times New Roman" charset="0"/>
                          <a:ea typeface="Times New Roman" charset="0"/>
                          <a:cs typeface="Times New Roman" charset="0"/>
                        </a:rPr>
                        <a:t>.</a:t>
                      </a:r>
                      <a:endParaRPr lang="en-US" sz="1800" dirty="0">
                        <a:effectLst/>
                        <a:latin typeface="Times New Roman" charset="0"/>
                        <a:ea typeface="Times New Roman" charset="0"/>
                        <a:cs typeface="Times New Roman" charset="0"/>
                      </a:endParaRP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343">
                <a:tc>
                  <a:txBody>
                    <a:bodyPr/>
                    <a:lstStyle/>
                    <a:p>
                      <a:pPr algn="l" fontAlgn="t"/>
                      <a:r>
                        <a:rPr lang="en-US" sz="1800" dirty="0" err="1">
                          <a:effectLst/>
                          <a:latin typeface="Times New Roman" charset="0"/>
                          <a:ea typeface="Times New Roman" charset="0"/>
                          <a:cs typeface="Times New Roman" charset="0"/>
                        </a:rPr>
                        <a:t>selectByIndex</a:t>
                      </a:r>
                      <a:r>
                        <a:rPr lang="en-US" sz="1800" dirty="0">
                          <a:effectLst/>
                          <a:latin typeface="Times New Roman" charset="0"/>
                          <a:ea typeface="Times New Roman" charset="0"/>
                          <a:cs typeface="Times New Roman" charset="0"/>
                        </a:rPr>
                        <a:t>() </a:t>
                      </a:r>
                      <a:r>
                        <a:rPr lang="en-US" sz="1800" dirty="0" smtClean="0">
                          <a:effectLst/>
                          <a:latin typeface="Times New Roman" charset="0"/>
                          <a:ea typeface="Times New Roman" charset="0"/>
                          <a:cs typeface="Times New Roman" charset="0"/>
                        </a:rPr>
                        <a:t>and</a:t>
                      </a:r>
                    </a:p>
                    <a:p>
                      <a:pPr algn="l" fontAlgn="t"/>
                      <a:r>
                        <a:rPr lang="en-US" sz="1800" dirty="0" err="1" smtClean="0">
                          <a:effectLst/>
                          <a:latin typeface="Times New Roman" charset="0"/>
                          <a:ea typeface="Times New Roman" charset="0"/>
                          <a:cs typeface="Times New Roman" charset="0"/>
                        </a:rPr>
                        <a:t>deselectByIndex</a:t>
                      </a:r>
                      <a:r>
                        <a:rPr lang="en-US" sz="1800" dirty="0" smtClean="0">
                          <a:effectLst/>
                          <a:latin typeface="Times New Roman" charset="0"/>
                          <a:ea typeface="Times New Roman" charset="0"/>
                          <a:cs typeface="Times New Roman" charset="0"/>
                        </a:rPr>
                        <a:t>()</a:t>
                      </a:r>
                      <a:endParaRPr lang="en-US" sz="1800" dirty="0">
                        <a:effectLst/>
                        <a:latin typeface="Times New Roman" charset="0"/>
                        <a:ea typeface="Times New Roman" charset="0"/>
                        <a:cs typeface="Times New Roman" charset="0"/>
                      </a:endParaRP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at the given index.</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index of the option to be selected.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2980">
                <a:tc>
                  <a:txBody>
                    <a:bodyPr/>
                    <a:lstStyle/>
                    <a:p>
                      <a:pPr algn="l" fontAlgn="t"/>
                      <a:r>
                        <a:rPr lang="en-US" sz="1800" dirty="0" err="1">
                          <a:effectLst/>
                          <a:latin typeface="Times New Roman" charset="0"/>
                          <a:ea typeface="Times New Roman" charset="0"/>
                          <a:cs typeface="Times New Roman" charset="0"/>
                        </a:rPr>
                        <a:t>isMultiple</a:t>
                      </a:r>
                      <a:r>
                        <a:rPr lang="en-US" sz="1800" dirty="0" smtClean="0">
                          <a:effectLst/>
                          <a:latin typeface="Times New Roman" charset="0"/>
                          <a:ea typeface="Times New Roman" charset="0"/>
                          <a:cs typeface="Times New Roman" charset="0"/>
                        </a:rPr>
                        <a:t>()</a:t>
                      </a:r>
                      <a:endParaRPr lang="en-US" sz="1800" dirty="0">
                        <a:effectLst/>
                        <a:latin typeface="Times New Roman" charset="0"/>
                        <a:ea typeface="Times New Roman" charset="0"/>
                        <a:cs typeface="Times New Roman" charset="0"/>
                      </a:endParaRP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Returns TRUE if the drop-down element allows multiple selections at a time; FALSE if otherwise.</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9619">
                <a:tc>
                  <a:txBody>
                    <a:bodyPr/>
                    <a:lstStyle/>
                    <a:p>
                      <a:pPr algn="l" fontAlgn="t"/>
                      <a:r>
                        <a:rPr lang="en-US" sz="1800" dirty="0" err="1">
                          <a:effectLst/>
                          <a:latin typeface="Times New Roman" charset="0"/>
                          <a:ea typeface="Times New Roman" charset="0"/>
                          <a:cs typeface="Times New Roman" charset="0"/>
                        </a:rPr>
                        <a:t>deselectAll</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Clears all selected entries. This is only valid when the drop-down element supports multiple selections.</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84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Commands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8087867"/>
              </p:ext>
            </p:extLst>
          </p:nvPr>
        </p:nvGraphicFramePr>
        <p:xfrm>
          <a:off x="304800" y="1146171"/>
          <a:ext cx="8382000" cy="4832872"/>
        </p:xfrm>
        <a:graphic>
          <a:graphicData uri="http://schemas.openxmlformats.org/drawingml/2006/table">
            <a:tbl>
              <a:tblPr>
                <a:tableStyleId>{2D5ABB26-0587-4C30-8999-92F81FD0307C}</a:tableStyleId>
              </a:tblPr>
              <a:tblGrid>
                <a:gridCol w="2207705"/>
                <a:gridCol w="6174295"/>
              </a:tblGrid>
              <a:tr h="1063629">
                <a:tc>
                  <a:txBody>
                    <a:bodyPr/>
                    <a:lstStyle/>
                    <a:p>
                      <a:pPr algn="l" fontAlgn="t"/>
                      <a:r>
                        <a:rPr lang="en-US" sz="1800" dirty="0">
                          <a:effectLst/>
                        </a:rPr>
                        <a:t>get()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r>
                        <a:rPr lang="en-US" sz="1800" dirty="0" smtClean="0">
                          <a:effectLst/>
                        </a:rPr>
                        <a:t>.</a:t>
                      </a:r>
                      <a:endParaRPr lang="en-US" sz="1800" dirty="0">
                        <a:effectLst/>
                      </a:endParaRPr>
                    </a:p>
                    <a:p>
                      <a:pPr marL="285750" indent="-285750" algn="l" fontAlgn="t">
                        <a:buFont typeface="Arial" charset="0"/>
                        <a:buChar char="•"/>
                      </a:pPr>
                      <a:r>
                        <a:rPr lang="en-US" sz="1800" dirty="0">
                          <a:effectLst/>
                        </a:rPr>
                        <a:t>The parameter must be a String object.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2137">
                <a:tc>
                  <a:txBody>
                    <a:bodyPr/>
                    <a:lstStyle/>
                    <a:p>
                      <a:pPr algn="l" fontAlgn="t"/>
                      <a:r>
                        <a:rPr lang="en-US" sz="1800" dirty="0" err="1">
                          <a:effectLst/>
                        </a:rPr>
                        <a:t>getTitle</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title of the current page</a:t>
                      </a:r>
                    </a:p>
                    <a:p>
                      <a:pPr marL="285750" indent="-285750" algn="l" fontAlgn="t">
                        <a:buFont typeface="Arial" charset="0"/>
                        <a:buChar char="•"/>
                      </a:pPr>
                      <a:r>
                        <a:rPr lang="en-US" sz="1800" dirty="0">
                          <a:effectLst/>
                        </a:rPr>
                        <a:t>Leading and trailing white spaces are trimmed</a:t>
                      </a:r>
                    </a:p>
                    <a:p>
                      <a:pPr marL="285750" indent="-285750" algn="l" fontAlgn="t">
                        <a:buFont typeface="Arial" charset="0"/>
                        <a:buChar char="•"/>
                      </a:pPr>
                      <a:r>
                        <a:rPr lang="en-US" sz="1800" dirty="0">
                          <a:effectLst/>
                        </a:rPr>
                        <a:t>Returns a null string if the page has no title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111">
                <a:tc>
                  <a:txBody>
                    <a:bodyPr/>
                    <a:lstStyle/>
                    <a:p>
                      <a:pPr algn="l" fontAlgn="t"/>
                      <a:r>
                        <a:rPr lang="en-US" sz="1800" dirty="0" err="1">
                          <a:effectLst/>
                        </a:rPr>
                        <a:t>getPageSource</a:t>
                      </a:r>
                      <a:r>
                        <a:rPr lang="en-US" sz="1800" dirty="0" smtClean="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Returns the source code of the page as a String value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0124">
                <a:tc>
                  <a:txBody>
                    <a:bodyPr/>
                    <a:lstStyle/>
                    <a:p>
                      <a:pPr algn="l" fontAlgn="t"/>
                      <a:r>
                        <a:rPr lang="en-US" sz="1800" dirty="0" err="1">
                          <a:effectLst/>
                        </a:rPr>
                        <a:t>getCurrentUrl</a:t>
                      </a:r>
                      <a:r>
                        <a:rPr lang="en-US" sz="1800" dirty="0" smtClean="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string representing the current URL that the browser is looking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111">
                <a:tc>
                  <a:txBody>
                    <a:bodyPr/>
                    <a:lstStyle/>
                    <a:p>
                      <a:pPr algn="l" fontAlgn="t"/>
                      <a:r>
                        <a:rPr lang="en-US" sz="1800" dirty="0" err="1">
                          <a:effectLst/>
                        </a:rPr>
                        <a:t>getText</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Fetches the inner text of the element that you specify</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43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Radio Buttons</a:t>
            </a:r>
            <a:endParaRPr lang="en-US" dirty="0"/>
          </a:p>
        </p:txBody>
      </p:sp>
      <p:sp>
        <p:nvSpPr>
          <p:cNvPr id="4" name="Rectangle 3"/>
          <p:cNvSpPr/>
          <p:nvPr/>
        </p:nvSpPr>
        <p:spPr>
          <a:xfrm>
            <a:off x="381000" y="728401"/>
            <a:ext cx="8305800" cy="2031325"/>
          </a:xfrm>
          <a:prstGeom prst="rect">
            <a:avLst/>
          </a:prstGeom>
          <a:ln>
            <a:solidFill>
              <a:schemeClr val="accent1"/>
            </a:solidFill>
          </a:ln>
        </p:spPr>
        <p:txBody>
          <a:bodyPr wrap="square">
            <a:spAutoFit/>
          </a:bodyPr>
          <a:lstStyle/>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"Mango"</a:t>
            </a:r>
            <a:r>
              <a:rPr lang="en-US" dirty="0">
                <a:solidFill>
                  <a:srgbClr val="000000"/>
                </a:solidFill>
                <a:latin typeface="Times New Roman" charset="0"/>
                <a:ea typeface="Times New Roman" charset="0"/>
                <a:cs typeface="Times New Roman" charset="0"/>
              </a:rPr>
              <a:t>&gt;Mango&lt;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"Watermelon</a:t>
            </a:r>
            <a:r>
              <a:rPr lang="en-US" dirty="0" smtClean="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&gt; Watermelon &lt;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"Banana</a:t>
            </a:r>
            <a:r>
              <a:rPr lang="en-US" dirty="0" smtClean="0">
                <a:solidFill>
                  <a:srgbClr val="0000FF"/>
                </a:solidFill>
                <a:latin typeface="Times New Roman" charset="0"/>
                <a:ea typeface="Times New Roman" charset="0"/>
                <a:cs typeface="Times New Roman" charset="0"/>
              </a:rPr>
              <a:t>"</a:t>
            </a:r>
            <a:r>
              <a:rPr lang="en-US" dirty="0" smtClean="0">
                <a:solidFill>
                  <a:srgbClr val="000000"/>
                </a:solidFill>
                <a:latin typeface="Times New Roman" charset="0"/>
                <a:ea typeface="Times New Roman" charset="0"/>
                <a:cs typeface="Times New Roman" charset="0"/>
              </a:rPr>
              <a:t>&gt;Banana&lt;</a:t>
            </a:r>
            <a:r>
              <a:rPr lang="en-US" dirty="0" err="1" smtClean="0">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a:t>
            </a:r>
            <a:r>
              <a:rPr lang="en-US" dirty="0" err="1">
                <a:solidFill>
                  <a:srgbClr val="000000"/>
                </a:solidFill>
                <a:latin typeface="Times New Roman" charset="0"/>
                <a:ea typeface="Times New Roman" charset="0"/>
                <a:cs typeface="Times New Roman" charset="0"/>
              </a:rPr>
              <a:t>hr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"Ladyfinger"</a:t>
            </a:r>
            <a:r>
              <a:rPr lang="en-US" dirty="0">
                <a:solidFill>
                  <a:srgbClr val="000000"/>
                </a:solidFill>
                <a:latin typeface="Times New Roman" charset="0"/>
                <a:ea typeface="Times New Roman" charset="0"/>
                <a:cs typeface="Times New Roman" charset="0"/>
              </a:rPr>
              <a:t>&gt;Ladyfinger&lt;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"Potato"</a:t>
            </a:r>
            <a:r>
              <a:rPr lang="en-US" dirty="0">
                <a:solidFill>
                  <a:srgbClr val="000000"/>
                </a:solidFill>
                <a:latin typeface="Times New Roman" charset="0"/>
                <a:ea typeface="Times New Roman" charset="0"/>
                <a:cs typeface="Times New Roman" charset="0"/>
              </a:rPr>
              <a:t>&gt;Potato&lt;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"Tomato"</a:t>
            </a:r>
            <a:r>
              <a:rPr lang="en-US" dirty="0">
                <a:solidFill>
                  <a:srgbClr val="000000"/>
                </a:solidFill>
                <a:latin typeface="Times New Roman" charset="0"/>
                <a:ea typeface="Times New Roman" charset="0"/>
                <a:cs typeface="Times New Roman" charset="0"/>
              </a:rPr>
              <a:t>&gt;Tomato&lt;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endParaRPr lang="en-US" b="0" i="0" dirty="0">
              <a:solidFill>
                <a:srgbClr val="000000"/>
              </a:solidFill>
              <a:effectLst/>
              <a:latin typeface="Times New Roman" charset="0"/>
              <a:ea typeface="Times New Roman" charset="0"/>
              <a:cs typeface="Times New Roman" charset="0"/>
            </a:endParaRPr>
          </a:p>
        </p:txBody>
      </p:sp>
      <p:sp>
        <p:nvSpPr>
          <p:cNvPr id="5" name="Rectangle 4"/>
          <p:cNvSpPr/>
          <p:nvPr/>
        </p:nvSpPr>
        <p:spPr>
          <a:xfrm>
            <a:off x="381000" y="3105835"/>
            <a:ext cx="8257680" cy="3139321"/>
          </a:xfrm>
          <a:prstGeom prst="rect">
            <a:avLst/>
          </a:prstGeom>
          <a:ln>
            <a:solidFill>
              <a:schemeClr val="accent1"/>
            </a:solidFill>
          </a:ln>
        </p:spPr>
        <p:txBody>
          <a:bodyPr wrap="square">
            <a:spAutoFit/>
          </a:bodyPr>
          <a:lstStyle/>
          <a:p>
            <a:r>
              <a:rPr lang="en-US" dirty="0" err="1">
                <a:solidFill>
                  <a:srgbClr val="000000"/>
                </a:solidFill>
                <a:latin typeface="Times New Roman" charset="0"/>
                <a:ea typeface="Times New Roman" charset="0"/>
                <a:cs typeface="Times New Roman" charset="0"/>
              </a:rPr>
              <a:t>driver.get</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"file:///C:/Users/admin/Desktop/</a:t>
            </a:r>
            <a:r>
              <a:rPr lang="en-US" dirty="0" err="1">
                <a:solidFill>
                  <a:srgbClr val="0000FF"/>
                </a:solidFill>
                <a:latin typeface="Times New Roman" charset="0"/>
                <a:ea typeface="Times New Roman" charset="0"/>
                <a:cs typeface="Times New Roman" charset="0"/>
              </a:rPr>
              <a:t>radio.html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endParaRPr lang="en-US" dirty="0" smtClean="0">
              <a:solidFill>
                <a:srgbClr val="000000"/>
              </a:solidFill>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("//input[@value='Banana']")).click();  </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//OR</a:t>
            </a:r>
          </a:p>
          <a:p>
            <a:r>
              <a:rPr lang="en-US" dirty="0">
                <a:latin typeface="Times New Roman" charset="0"/>
                <a:ea typeface="Times New Roman" charset="0"/>
                <a:cs typeface="Times New Roman" charset="0"/>
              </a:rPr>
              <a:t>//calculates the number of radio </a:t>
            </a:r>
            <a:r>
              <a:rPr lang="en-US" dirty="0" smtClean="0">
                <a:latin typeface="Times New Roman" charset="0"/>
                <a:ea typeface="Times New Roman" charset="0"/>
                <a:cs typeface="Times New Roman" charset="0"/>
              </a:rPr>
              <a:t>buttons</a:t>
            </a: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whose </a:t>
            </a:r>
            <a:r>
              <a:rPr lang="en-US" dirty="0" err="1" smtClean="0">
                <a:latin typeface="Times New Roman" charset="0"/>
                <a:ea typeface="Times New Roman" charset="0"/>
                <a:cs typeface="Times New Roman" charset="0"/>
              </a:rPr>
              <a:t>nameis</a:t>
            </a:r>
            <a:r>
              <a:rPr lang="en-US" dirty="0" smtClean="0">
                <a:latin typeface="Times New Roman" charset="0"/>
                <a:ea typeface="Times New Roman" charset="0"/>
                <a:cs typeface="Times New Roman" charset="0"/>
              </a:rPr>
              <a:t> group1</a:t>
            </a:r>
          </a:p>
          <a:p>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a =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size</a:t>
            </a:r>
            <a:r>
              <a:rPr lang="pl-PL" dirty="0">
                <a:latin typeface="Times New Roman" charset="0"/>
                <a:ea typeface="Times New Roman" charset="0"/>
                <a:cs typeface="Times New Roman" charset="0"/>
              </a:rPr>
              <a:t>();  </a:t>
            </a:r>
          </a:p>
          <a:p>
            <a:r>
              <a:rPr lang="pl-PL" dirty="0" err="1" smtClean="0">
                <a:latin typeface="Times New Roman" charset="0"/>
                <a:ea typeface="Times New Roman" charset="0"/>
                <a:cs typeface="Times New Roman" charset="0"/>
              </a:rPr>
              <a:t>System.out.println</a:t>
            </a:r>
            <a:r>
              <a:rPr lang="pl-PL" dirty="0" smtClean="0">
                <a:latin typeface="Times New Roman" charset="0"/>
                <a:ea typeface="Times New Roman" charset="0"/>
                <a:cs typeface="Times New Roman" charset="0"/>
              </a:rPr>
              <a:t>(a</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a:t>
            </a:r>
            <a:r>
              <a:rPr lang="pl-PL" b="1" dirty="0">
                <a:latin typeface="Times New Roman" charset="0"/>
                <a:ea typeface="Times New Roman" charset="0"/>
                <a:cs typeface="Times New Roman" charset="0"/>
              </a:rPr>
              <a:t>for</a:t>
            </a:r>
            <a:r>
              <a:rPr lang="pl-PL" dirty="0">
                <a:latin typeface="Times New Roman" charset="0"/>
                <a:ea typeface="Times New Roman" charset="0"/>
                <a:cs typeface="Times New Roman" charset="0"/>
              </a:rPr>
              <a:t>(</a:t>
            </a:r>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i=1;i&lt;=</a:t>
            </a:r>
            <a:r>
              <a:rPr lang="pl-PL" dirty="0" err="1">
                <a:latin typeface="Times New Roman" charset="0"/>
                <a:ea typeface="Times New Roman" charset="0"/>
                <a:cs typeface="Times New Roman" charset="0"/>
              </a:rPr>
              <a:t>a;i</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get</a:t>
            </a:r>
            <a:r>
              <a:rPr lang="pl-PL" dirty="0">
                <a:latin typeface="Times New Roman" charset="0"/>
                <a:ea typeface="Times New Roman" charset="0"/>
                <a:cs typeface="Times New Roman" charset="0"/>
              </a:rPr>
              <a:t>(2).</a:t>
            </a:r>
            <a:r>
              <a:rPr lang="pl-PL" dirty="0" err="1">
                <a:latin typeface="Times New Roman" charset="0"/>
                <a:ea typeface="Times New Roman" charset="0"/>
                <a:cs typeface="Times New Roman" charset="0"/>
              </a:rPr>
              <a:t>click</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03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Check Box</a:t>
            </a:r>
            <a:endParaRPr lang="en-US" dirty="0"/>
          </a:p>
        </p:txBody>
      </p:sp>
      <p:sp>
        <p:nvSpPr>
          <p:cNvPr id="5" name="Rectangle 4"/>
          <p:cNvSpPr/>
          <p:nvPr/>
        </p:nvSpPr>
        <p:spPr>
          <a:xfrm>
            <a:off x="276720" y="1447800"/>
            <a:ext cx="8257680" cy="2308324"/>
          </a:xfrm>
          <a:prstGeom prst="rect">
            <a:avLst/>
          </a:prstGeom>
          <a:ln>
            <a:solidFill>
              <a:schemeClr val="accent1"/>
            </a:solidFill>
          </a:ln>
        </p:spPr>
        <p:txBody>
          <a:bodyPr wrap="square">
            <a:spAutoFit/>
          </a:bodyPr>
          <a:lstStyle/>
          <a:p>
            <a:r>
              <a:rPr lang="en-US" dirty="0"/>
              <a:t>driver.navigate().to("https://</a:t>
            </a:r>
            <a:r>
              <a:rPr lang="en-US" dirty="0" err="1"/>
              <a:t>www.spicejet.com</a:t>
            </a:r>
            <a:r>
              <a:rPr lang="en-US" dirty="0"/>
              <a:t>/");  </a:t>
            </a:r>
          </a:p>
          <a:p>
            <a:r>
              <a:rPr lang="en-US" dirty="0"/>
              <a:t> </a:t>
            </a:r>
            <a:r>
              <a:rPr lang="en-US" dirty="0" err="1" smtClean="0"/>
              <a:t>System.out.println</a:t>
            </a:r>
            <a:r>
              <a:rPr lang="en-US" dirty="0" smtClean="0"/>
              <a:t>(</a:t>
            </a:r>
            <a:r>
              <a:rPr lang="en-US" dirty="0" err="1" smtClean="0"/>
              <a:t>driver.findElement</a:t>
            </a:r>
            <a:r>
              <a:rPr lang="en-US" dirty="0" smtClean="0"/>
              <a:t>(</a:t>
            </a:r>
            <a:r>
              <a:rPr lang="en-US" dirty="0" err="1" smtClean="0"/>
              <a:t>By.cssSelector</a:t>
            </a:r>
            <a:r>
              <a:rPr lang="en-US" dirty="0"/>
              <a:t>("input[id*='</a:t>
            </a:r>
            <a:r>
              <a:rPr lang="en-US" dirty="0" err="1"/>
              <a:t>SeniorCitizenDiscount</a:t>
            </a:r>
            <a:r>
              <a:rPr lang="en-US" dirty="0"/>
              <a:t>']")).</a:t>
            </a:r>
            <a:r>
              <a:rPr lang="en-US" dirty="0" err="1"/>
              <a:t>isSelected</a:t>
            </a:r>
            <a:r>
              <a:rPr lang="en-US" dirty="0"/>
              <a:t>());  </a:t>
            </a:r>
          </a:p>
          <a:p>
            <a:r>
              <a:rPr lang="en-US" dirty="0"/>
              <a:t>        </a:t>
            </a:r>
            <a:r>
              <a:rPr lang="en-US" dirty="0" err="1"/>
              <a:t>driver.findElement</a:t>
            </a:r>
            <a:r>
              <a:rPr lang="en-US" dirty="0"/>
              <a:t>(</a:t>
            </a:r>
            <a:r>
              <a:rPr lang="en-US" dirty="0" err="1"/>
              <a:t>By.cssSelector</a:t>
            </a:r>
            <a:r>
              <a:rPr lang="en-US" dirty="0"/>
              <a:t>("input[id*='</a:t>
            </a:r>
            <a:r>
              <a:rPr lang="en-US" dirty="0" err="1"/>
              <a:t>SeniorCitizenDiscount</a:t>
            </a:r>
            <a:r>
              <a:rPr lang="en-US" dirty="0"/>
              <a:t>']")).click();  </a:t>
            </a:r>
          </a:p>
          <a:p>
            <a:r>
              <a:rPr lang="en-US" dirty="0"/>
              <a:t>        </a:t>
            </a:r>
            <a:r>
              <a:rPr lang="en-US" dirty="0" err="1"/>
              <a:t>System.out.println</a:t>
            </a:r>
            <a:r>
              <a:rPr lang="en-US" dirty="0"/>
              <a:t>(</a:t>
            </a:r>
            <a:r>
              <a:rPr lang="en-US" dirty="0" err="1"/>
              <a:t>driver.findElement</a:t>
            </a:r>
            <a:r>
              <a:rPr lang="en-US" dirty="0"/>
              <a:t>(</a:t>
            </a:r>
            <a:r>
              <a:rPr lang="en-US" dirty="0" err="1"/>
              <a:t>By.cssSelector</a:t>
            </a:r>
            <a:r>
              <a:rPr lang="en-US" dirty="0"/>
              <a:t>("input[id*='</a:t>
            </a:r>
            <a:r>
              <a:rPr lang="en-US" dirty="0" err="1"/>
              <a:t>SeniorCitizenDiscount</a:t>
            </a:r>
            <a:r>
              <a:rPr lang="en-US" dirty="0"/>
              <a:t>']")).</a:t>
            </a:r>
            <a:r>
              <a:rPr lang="en-US" dirty="0" err="1"/>
              <a:t>isSelected</a:t>
            </a:r>
            <a:r>
              <a:rPr lang="en-US" dirty="0"/>
              <a:t>());  </a:t>
            </a:r>
          </a:p>
          <a:p>
            <a:r>
              <a:rPr lang="en-US" dirty="0"/>
              <a:t>  </a:t>
            </a:r>
          </a:p>
          <a:p>
            <a:r>
              <a:rPr lang="en-US" dirty="0" err="1"/>
              <a:t>driver.close</a:t>
            </a:r>
            <a:r>
              <a:rPr lang="en-US" dirty="0"/>
              <a:t>();  </a:t>
            </a:r>
          </a:p>
        </p:txBody>
      </p:sp>
      <p:sp>
        <p:nvSpPr>
          <p:cNvPr id="3" name="Rectangle 2"/>
          <p:cNvSpPr/>
          <p:nvPr/>
        </p:nvSpPr>
        <p:spPr>
          <a:xfrm>
            <a:off x="457200" y="4114800"/>
            <a:ext cx="8382000" cy="1200329"/>
          </a:xfrm>
          <a:prstGeom prst="rect">
            <a:avLst/>
          </a:prstGeom>
          <a:ln>
            <a:solidFill>
              <a:schemeClr val="accent1"/>
            </a:solidFill>
          </a:ln>
        </p:spPr>
        <p:txBody>
          <a:bodyPr wrap="square">
            <a:spAutoFit/>
          </a:bodyPr>
          <a:lstStyle/>
          <a:p>
            <a:pPr marL="285750" indent="-285750">
              <a:buFont typeface="Arial" charset="0"/>
              <a:buChar char="•"/>
            </a:pPr>
            <a:r>
              <a:rPr lang="en-US" b="1" dirty="0" err="1">
                <a:solidFill>
                  <a:srgbClr val="000000"/>
                </a:solidFill>
                <a:latin typeface="Times New Roman" charset="0"/>
                <a:ea typeface="Times New Roman" charset="0"/>
                <a:cs typeface="Times New Roman" charset="0"/>
              </a:rPr>
              <a:t>isSelected</a:t>
            </a:r>
            <a:r>
              <a:rPr lang="en-US" b="1" dirty="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This method determines whether the checkbox is selected or not. If the checkbox is selected, then this method returns true otherwise false.</a:t>
            </a:r>
          </a:p>
          <a:p>
            <a:pPr marL="285750" indent="-285750">
              <a:buFont typeface="Arial" charset="0"/>
              <a:buChar char="•"/>
            </a:pPr>
            <a:r>
              <a:rPr lang="en-US" b="1" dirty="0">
                <a:solidFill>
                  <a:srgbClr val="000000"/>
                </a:solidFill>
                <a:latin typeface="Times New Roman" charset="0"/>
                <a:ea typeface="Times New Roman" charset="0"/>
                <a:cs typeface="Times New Roman" charset="0"/>
              </a:rPr>
              <a:t>click():</a:t>
            </a:r>
            <a:r>
              <a:rPr lang="en-US" dirty="0">
                <a:solidFill>
                  <a:srgbClr val="000000"/>
                </a:solidFill>
                <a:latin typeface="Times New Roman" charset="0"/>
                <a:ea typeface="Times New Roman" charset="0"/>
                <a:cs typeface="Times New Roman" charset="0"/>
              </a:rPr>
              <a:t> This method selects the locator. In this case, it is selecting the "Senior Citizen" checkbox</a:t>
            </a:r>
            <a:endParaRPr lang="en-US" b="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48609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Image Links</a:t>
            </a:r>
            <a:endParaRPr lang="en-US" dirty="0"/>
          </a:p>
        </p:txBody>
      </p:sp>
      <p:sp>
        <p:nvSpPr>
          <p:cNvPr id="3" name="Rectangle 2"/>
          <p:cNvSpPr/>
          <p:nvPr/>
        </p:nvSpPr>
        <p:spPr>
          <a:xfrm>
            <a:off x="457200" y="838200"/>
            <a:ext cx="8229600" cy="1754326"/>
          </a:xfrm>
          <a:prstGeom prst="rect">
            <a:avLst/>
          </a:prstGeom>
        </p:spPr>
        <p:txBody>
          <a:bodyPr wrap="square">
            <a:spAutoFit/>
          </a:bodyPr>
          <a:lstStyle/>
          <a:p>
            <a:pPr marL="285750" indent="-285750">
              <a:buFont typeface="Arial" charset="0"/>
              <a:buChar char="•"/>
            </a:pPr>
            <a:r>
              <a:rPr lang="en-US" dirty="0"/>
              <a:t>Image links are the links in web pages represented by an image which when clicked navigates to a different window or page.</a:t>
            </a:r>
          </a:p>
          <a:p>
            <a:pPr marL="285750" indent="-285750">
              <a:buFont typeface="Arial" charset="0"/>
              <a:buChar char="•"/>
            </a:pPr>
            <a:r>
              <a:rPr lang="en-US" dirty="0"/>
              <a:t>Since they are images, we cannot use the </a:t>
            </a:r>
            <a:r>
              <a:rPr lang="en-US" dirty="0" err="1"/>
              <a:t>By.linkText</a:t>
            </a:r>
            <a:r>
              <a:rPr lang="en-US" dirty="0"/>
              <a:t>() and </a:t>
            </a:r>
            <a:r>
              <a:rPr lang="en-US" dirty="0" err="1"/>
              <a:t>By.partialLinkText</a:t>
            </a:r>
            <a:r>
              <a:rPr lang="en-US" dirty="0"/>
              <a:t>() methods because image links basically have no link texts at all</a:t>
            </a:r>
            <a:r>
              <a:rPr lang="en-US" dirty="0" smtClean="0"/>
              <a:t>.</a:t>
            </a:r>
          </a:p>
          <a:p>
            <a:pPr marL="285750" indent="-285750">
              <a:buFont typeface="Arial" charset="0"/>
              <a:buChar char="•"/>
            </a:pPr>
            <a:r>
              <a:rPr lang="en-US" dirty="0"/>
              <a:t>R</a:t>
            </a:r>
            <a:r>
              <a:rPr lang="en-US" dirty="0" smtClean="0"/>
              <a:t>esort </a:t>
            </a:r>
            <a:r>
              <a:rPr lang="en-US" dirty="0"/>
              <a:t>to using either </a:t>
            </a:r>
            <a:r>
              <a:rPr lang="en-US" dirty="0" err="1"/>
              <a:t>By.cssSelector</a:t>
            </a:r>
            <a:r>
              <a:rPr lang="en-US" dirty="0"/>
              <a:t> or </a:t>
            </a:r>
            <a:r>
              <a:rPr lang="en-US" dirty="0" err="1"/>
              <a:t>By.xpath</a:t>
            </a:r>
            <a:r>
              <a:rPr lang="en-US" dirty="0"/>
              <a:t>. The first method is more preferred because of its simplicity.</a:t>
            </a:r>
          </a:p>
        </p:txBody>
      </p:sp>
      <p:sp>
        <p:nvSpPr>
          <p:cNvPr id="4" name="Rectangle 3"/>
          <p:cNvSpPr/>
          <p:nvPr/>
        </p:nvSpPr>
        <p:spPr>
          <a:xfrm>
            <a:off x="609600" y="2718655"/>
            <a:ext cx="8077200" cy="3416320"/>
          </a:xfrm>
          <a:prstGeom prst="rect">
            <a:avLst/>
          </a:prstGeom>
          <a:ln>
            <a:solidFill>
              <a:schemeClr val="accent1"/>
            </a:solidFill>
          </a:ln>
        </p:spPr>
        <p:txBody>
          <a:bodyPr wrap="square">
            <a:spAutoFit/>
          </a:bodyPr>
          <a:lstStyle/>
          <a:p>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creations.html</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err="1" smtClean="0">
                <a:solidFill>
                  <a:srgbClr val="6A3E3E"/>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"a[</a:t>
            </a:r>
            <a:r>
              <a:rPr lang="en-US" dirty="0" err="1">
                <a:solidFill>
                  <a:srgbClr val="2A00FF"/>
                </a:solidFill>
                <a:latin typeface="Times New Roman" charset="0"/>
                <a:ea typeface="Times New Roman" charset="0"/>
                <a:cs typeface="Times New Roman" charset="0"/>
              </a:rPr>
              <a:t>href</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srishti</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)).click();	</a:t>
            </a:r>
          </a:p>
          <a:p>
            <a:r>
              <a:rPr lang="en-US" b="1" dirty="0" smtClean="0">
                <a:solidFill>
                  <a:srgbClr val="000000"/>
                </a:solidFill>
                <a:latin typeface="Times New Roman" charset="0"/>
                <a:ea typeface="Times New Roman" charset="0"/>
                <a:cs typeface="Times New Roman" charset="0"/>
              </a:rPr>
              <a:t>if(</a:t>
            </a:r>
            <a:r>
              <a:rPr lang="en-US" b="1" dirty="0" err="1" smtClean="0">
                <a:solidFill>
                  <a:srgbClr val="6A3E3E"/>
                </a:solidFill>
                <a:latin typeface="Times New Roman" charset="0"/>
                <a:ea typeface="Times New Roman" charset="0"/>
                <a:cs typeface="Times New Roman" charset="0"/>
              </a:rPr>
              <a:t>driver</a:t>
            </a:r>
            <a:r>
              <a:rPr lang="en-US" b="1" dirty="0" err="1" smtClean="0">
                <a:solidFill>
                  <a:srgbClr val="000000"/>
                </a:solidFill>
                <a:latin typeface="Times New Roman" charset="0"/>
                <a:ea typeface="Times New Roman" charset="0"/>
                <a:cs typeface="Times New Roman" charset="0"/>
              </a:rPr>
              <a:t>.getCurrentUrl</a:t>
            </a:r>
            <a:r>
              <a:rPr lang="en-US" b="1" dirty="0">
                <a:solidFill>
                  <a:srgbClr val="000000"/>
                </a:solidFill>
                <a:latin typeface="Times New Roman" charset="0"/>
                <a:ea typeface="Times New Roman" charset="0"/>
                <a:cs typeface="Times New Roman" charset="0"/>
              </a:rPr>
              <a:t>().equals(</a:t>
            </a:r>
            <a:r>
              <a:rPr lang="en-US" b="1" dirty="0">
                <a:solidFill>
                  <a:srgbClr val="2A00FF"/>
                </a:solidFill>
                <a:latin typeface="Times New Roman" charset="0"/>
                <a:ea typeface="Times New Roman" charset="0"/>
                <a:cs typeface="Times New Roman" charset="0"/>
              </a:rPr>
              <a:t>"http://</a:t>
            </a:r>
            <a:r>
              <a:rPr lang="en-US" b="1" dirty="0" err="1">
                <a:solidFill>
                  <a:srgbClr val="2A00FF"/>
                </a:solidFill>
                <a:latin typeface="Times New Roman" charset="0"/>
                <a:ea typeface="Times New Roman" charset="0"/>
                <a:cs typeface="Times New Roman" charset="0"/>
              </a:rPr>
              <a:t>techgatha.com</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flowers.html</a:t>
            </a:r>
            <a:r>
              <a:rPr lang="en-US" b="1" dirty="0">
                <a:solidFill>
                  <a:srgbClr val="2A00FF"/>
                </a:solidFill>
                <a:latin typeface="Times New Roman" charset="0"/>
                <a:ea typeface="Times New Roman" charset="0"/>
                <a:cs typeface="Times New Roman" charset="0"/>
              </a:rPr>
              <a:t>"</a:t>
            </a:r>
            <a:r>
              <a:rPr lang="en-US" b="1" dirty="0">
                <a:solidFill>
                  <a:srgbClr val="000000"/>
                </a:solidFill>
                <a:latin typeface="Times New Roman" charset="0"/>
                <a:ea typeface="Times New Roman" charset="0"/>
                <a:cs typeface="Times New Roman" charset="0"/>
              </a:rPr>
              <a:t>)) </a:t>
            </a:r>
            <a:r>
              <a:rPr lang="en-US" b="1" dirty="0" smtClean="0">
                <a:solidFill>
                  <a:srgbClr val="000000"/>
                </a:solidFill>
                <a:latin typeface="Times New Roman" charset="0"/>
                <a:ea typeface="Times New Roman" charset="0"/>
                <a:cs typeface="Times New Roman" charset="0"/>
              </a:rPr>
              <a:t>{</a:t>
            </a:r>
            <a:r>
              <a:rPr lang="en-US" b="1" dirty="0">
                <a:solidFill>
                  <a:srgbClr val="000000"/>
                </a:solidFill>
                <a:latin typeface="Times New Roman" charset="0"/>
                <a:ea typeface="Times New Roman" charset="0"/>
                <a:cs typeface="Times New Roman" charset="0"/>
              </a:rPr>
              <a:t>	</a:t>
            </a:r>
            <a:r>
              <a:rPr lang="en-US" dirty="0" smtClean="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dirty="0" err="1">
                <a:solidFill>
                  <a:srgbClr val="0000C0"/>
                </a:solidFill>
                <a:latin typeface="Times New Roman" charset="0"/>
                <a:ea typeface="Times New Roman" charset="0"/>
                <a:cs typeface="Times New Roman" charset="0"/>
              </a:rPr>
              <a:t>out</a:t>
            </a:r>
            <a:r>
              <a:rPr lang="en-US" b="1" dirty="0" err="1">
                <a:solidFill>
                  <a:srgbClr val="000000"/>
                </a:solidFill>
                <a:latin typeface="Times New Roman" charset="0"/>
                <a:ea typeface="Times New Roman" charset="0"/>
                <a:cs typeface="Times New Roman" charset="0"/>
              </a:rPr>
              <a:t>.println</a:t>
            </a:r>
            <a:r>
              <a:rPr lang="en-US" b="1" dirty="0">
                <a:solidFill>
                  <a:srgbClr val="000000"/>
                </a:solidFill>
                <a:latin typeface="Times New Roman" charset="0"/>
                <a:ea typeface="Times New Roman" charset="0"/>
                <a:cs typeface="Times New Roman" charset="0"/>
              </a:rPr>
              <a:t>(</a:t>
            </a:r>
            <a:r>
              <a:rPr lang="en-US" b="1" dirty="0">
                <a:solidFill>
                  <a:srgbClr val="2A00FF"/>
                </a:solidFill>
                <a:latin typeface="Times New Roman" charset="0"/>
                <a:ea typeface="Times New Roman" charset="0"/>
                <a:cs typeface="Times New Roman" charset="0"/>
              </a:rPr>
              <a:t>"We are at </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 Creations"</a:t>
            </a:r>
            <a:r>
              <a:rPr lang="en-US"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endParaRPr lang="en-US" dirty="0" smtClean="0">
              <a:solidFill>
                <a:srgbClr val="000000"/>
              </a:solidFill>
              <a:latin typeface="Times New Roman" charset="0"/>
              <a:ea typeface="Times New Roman" charset="0"/>
              <a:cs typeface="Times New Roman" charset="0"/>
            </a:endParaRPr>
          </a:p>
          <a:p>
            <a:r>
              <a:rPr lang="mr-IN" b="1" dirty="0" err="1" smtClean="0">
                <a:solidFill>
                  <a:srgbClr val="7F0055"/>
                </a:solidFill>
                <a:latin typeface="Times New Roman" charset="0"/>
                <a:ea typeface="Times New Roman" charset="0"/>
                <a:cs typeface="Times New Roman" charset="0"/>
              </a:rPr>
              <a:t>else</a:t>
            </a:r>
            <a:r>
              <a:rPr lang="mr-IN" b="1" dirty="0" smtClean="0">
                <a:solidFill>
                  <a:srgbClr val="000000"/>
                </a:solidFill>
                <a:latin typeface="Times New Roman" charset="0"/>
                <a:ea typeface="Times New Roman" charset="0"/>
                <a:cs typeface="Times New Roman" charset="0"/>
              </a:rPr>
              <a:t> </a:t>
            </a:r>
            <a:r>
              <a:rPr lang="mr-IN"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System.</a:t>
            </a:r>
            <a:r>
              <a:rPr lang="mr-IN" b="1" dirty="0" err="1">
                <a:solidFill>
                  <a:srgbClr val="0000C0"/>
                </a:solidFill>
                <a:latin typeface="Times New Roman" charset="0"/>
                <a:ea typeface="Times New Roman" charset="0"/>
                <a:cs typeface="Times New Roman" charset="0"/>
              </a:rPr>
              <a:t>out</a:t>
            </a:r>
            <a:r>
              <a:rPr lang="mr-IN" b="1" dirty="0" err="1">
                <a:solidFill>
                  <a:srgbClr val="000000"/>
                </a:solidFill>
                <a:latin typeface="Times New Roman" charset="0"/>
                <a:ea typeface="Times New Roman" charset="0"/>
                <a:cs typeface="Times New Roman" charset="0"/>
              </a:rPr>
              <a:t>.println</a:t>
            </a:r>
            <a:r>
              <a:rPr lang="mr-IN" b="1" dirty="0">
                <a:solidFill>
                  <a:srgbClr val="000000"/>
                </a:solidFill>
                <a:latin typeface="Times New Roman" charset="0"/>
                <a:ea typeface="Times New Roman" charset="0"/>
                <a:cs typeface="Times New Roman" charset="0"/>
              </a:rPr>
              <a:t>(</a:t>
            </a:r>
            <a:r>
              <a:rPr lang="mr-IN" b="1" dirty="0">
                <a:solidFill>
                  <a:srgbClr val="2A00FF"/>
                </a:solidFill>
                <a:latin typeface="Times New Roman" charset="0"/>
                <a:ea typeface="Times New Roman" charset="0"/>
                <a:cs typeface="Times New Roman" charset="0"/>
              </a:rPr>
              <a:t>"</a:t>
            </a:r>
            <a:r>
              <a:rPr lang="mr-IN" b="1" dirty="0" err="1">
                <a:solidFill>
                  <a:srgbClr val="2A00FF"/>
                </a:solidFill>
                <a:latin typeface="Times New Roman" charset="0"/>
                <a:ea typeface="Times New Roman" charset="0"/>
                <a:cs typeface="Times New Roman" charset="0"/>
              </a:rPr>
              <a:t>We</a:t>
            </a:r>
            <a:r>
              <a:rPr lang="mr-IN" b="1" dirty="0">
                <a:solidFill>
                  <a:srgbClr val="2A00FF"/>
                </a:solidFill>
                <a:latin typeface="Times New Roman" charset="0"/>
                <a:ea typeface="Times New Roman" charset="0"/>
                <a:cs typeface="Times New Roman" charset="0"/>
              </a:rPr>
              <a:t> </a:t>
            </a:r>
            <a:r>
              <a:rPr lang="mr-IN" b="1" dirty="0" err="1">
                <a:solidFill>
                  <a:srgbClr val="2A00FF"/>
                </a:solidFill>
                <a:latin typeface="Times New Roman" charset="0"/>
                <a:ea typeface="Times New Roman" charset="0"/>
                <a:cs typeface="Times New Roman" charset="0"/>
              </a:rPr>
              <a:t>are</a:t>
            </a:r>
            <a:r>
              <a:rPr lang="mr-IN" b="1" dirty="0">
                <a:solidFill>
                  <a:srgbClr val="2A00FF"/>
                </a:solidFill>
                <a:latin typeface="Times New Roman" charset="0"/>
                <a:ea typeface="Times New Roman" charset="0"/>
                <a:cs typeface="Times New Roman" charset="0"/>
              </a:rPr>
              <a:t> NOT "</a:t>
            </a:r>
            <a:r>
              <a:rPr lang="mr-IN"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Thread.sleep</a:t>
            </a:r>
            <a:r>
              <a:rPr lang="en-US" dirty="0">
                <a:solidFill>
                  <a:srgbClr val="000000"/>
                </a:solidFill>
                <a:latin typeface="Times New Roman" charset="0"/>
                <a:ea typeface="Times New Roman" charset="0"/>
                <a:cs typeface="Times New Roman" charset="0"/>
              </a:rPr>
              <a:t>(3000);</a:t>
            </a:r>
          </a:p>
          <a:p>
            <a:r>
              <a:rPr lang="en-US" dirty="0">
                <a:solidFill>
                  <a:srgbClr val="000000"/>
                </a:solidFill>
                <a:latin typeface="Times New Roman" charset="0"/>
                <a:ea typeface="Times New Roman" charset="0"/>
                <a:cs typeface="Times New Roman" charset="0"/>
              </a:rPr>
              <a:t>		</a:t>
            </a:r>
            <a:r>
              <a:rPr lang="en-US" dirty="0" err="1" smtClean="0">
                <a:solidFill>
                  <a:srgbClr val="6A3E3E"/>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.quit</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21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Frames</a:t>
            </a:r>
            <a:endParaRPr lang="en-US" dirty="0"/>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To access GUI elements in a Frame, we should first direct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focus on the frame or pop-up window first before we can access elements within </a:t>
            </a:r>
            <a:r>
              <a:rPr lang="en-US" dirty="0" smtClean="0">
                <a:solidFill>
                  <a:srgbClr val="222222"/>
                </a:solidFill>
                <a:latin typeface="Times New Roman" charset="0"/>
                <a:ea typeface="Times New Roman" charset="0"/>
                <a:cs typeface="Times New Roman" charset="0"/>
              </a:rPr>
              <a:t>them</a:t>
            </a: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Ex : </a:t>
            </a:r>
            <a:r>
              <a:rPr lang="en-US" dirty="0">
                <a:hlinkClick r:id="rId3"/>
              </a:rPr>
              <a:t>https://docs.oracle.com/javase/7/docs/api</a:t>
            </a:r>
            <a:r>
              <a:rPr lang="en-US" dirty="0" smtClean="0">
                <a:hlinkClick r:id="rId3"/>
              </a:rPr>
              <a:t>/</a:t>
            </a:r>
            <a:endParaRPr lang="en-US" dirty="0" smtClean="0"/>
          </a:p>
          <a:p>
            <a:pPr marL="285750" indent="-285750">
              <a:buFont typeface="Arial" charset="0"/>
              <a:buChar char="•"/>
            </a:pPr>
            <a:r>
              <a:rPr lang="en-US" dirty="0"/>
              <a:t>This page has 3 frames whose "name" attributes are indicated above. We wish to access the "Deprecated" link encircled </a:t>
            </a:r>
            <a:r>
              <a:rPr lang="en-US" dirty="0" smtClean="0"/>
              <a:t>in </a:t>
            </a:r>
            <a:r>
              <a:rPr lang="en-US" dirty="0"/>
              <a:t>yellow</a:t>
            </a:r>
            <a:endParaRPr lang="en-US" dirty="0">
              <a:latin typeface="Times New Roman" charset="0"/>
              <a:ea typeface="Times New Roman" charset="0"/>
              <a:cs typeface="Times New Roman" charset="0"/>
            </a:endParaRPr>
          </a:p>
        </p:txBody>
      </p:sp>
      <p:pic>
        <p:nvPicPr>
          <p:cNvPr id="3074" name="Picture 2" descr="irst Selenium Webdriver Script: JAVA Code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6864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4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Frames Demo</a:t>
            </a:r>
            <a:endParaRPr lang="en-US" dirty="0"/>
          </a:p>
        </p:txBody>
      </p:sp>
      <p:sp>
        <p:nvSpPr>
          <p:cNvPr id="3" name="Rectangle 2"/>
          <p:cNvSpPr/>
          <p:nvPr/>
        </p:nvSpPr>
        <p:spPr>
          <a:xfrm>
            <a:off x="276720" y="684506"/>
            <a:ext cx="85624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a:t>
            </a:r>
            <a:r>
              <a:rPr lang="en-US" dirty="0" smtClean="0">
                <a:solidFill>
                  <a:srgbClr val="222222"/>
                </a:solidFill>
                <a:latin typeface="Times New Roman" charset="0"/>
                <a:ea typeface="Times New Roman" charset="0"/>
                <a:cs typeface="Times New Roman" charset="0"/>
              </a:rPr>
              <a:t>nstruct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switch to the "</a:t>
            </a:r>
            <a:r>
              <a:rPr lang="en-US" dirty="0" err="1">
                <a:solidFill>
                  <a:srgbClr val="222222"/>
                </a:solidFill>
                <a:latin typeface="Times New Roman" charset="0"/>
                <a:ea typeface="Times New Roman" charset="0"/>
                <a:cs typeface="Times New Roman" charset="0"/>
              </a:rPr>
              <a:t>classFrame</a:t>
            </a:r>
            <a:r>
              <a:rPr lang="en-US" dirty="0">
                <a:solidFill>
                  <a:srgbClr val="222222"/>
                </a:solidFill>
                <a:latin typeface="Times New Roman" charset="0"/>
                <a:ea typeface="Times New Roman" charset="0"/>
                <a:cs typeface="Times New Roman" charset="0"/>
              </a:rPr>
              <a:t>" frame using </a:t>
            </a:r>
            <a:r>
              <a:rPr lang="en-US" dirty="0" smtClean="0">
                <a:solidFill>
                  <a:srgbClr val="222222"/>
                </a:solidFill>
                <a:latin typeface="Times New Roman" charset="0"/>
                <a:ea typeface="Times New Roman" charset="0"/>
                <a:cs typeface="Times New Roman" charset="0"/>
              </a:rPr>
              <a:t>the "</a:t>
            </a:r>
            <a:r>
              <a:rPr lang="en-US" dirty="0" err="1" smtClean="0">
                <a:solidFill>
                  <a:srgbClr val="222222"/>
                </a:solidFill>
                <a:latin typeface="Times New Roman" charset="0"/>
                <a:ea typeface="Times New Roman" charset="0"/>
                <a:cs typeface="Times New Roman" charset="0"/>
              </a:rPr>
              <a:t>switchTo</a:t>
            </a:r>
            <a:r>
              <a:rPr lang="en-US" dirty="0">
                <a:solidFill>
                  <a:srgbClr val="222222"/>
                </a:solidFill>
                <a:latin typeface="Times New Roman" charset="0"/>
                <a:ea typeface="Times New Roman" charset="0"/>
                <a:cs typeface="Times New Roman" charset="0"/>
              </a:rPr>
              <a:t>().frame()" method. </a:t>
            </a: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Use the </a:t>
            </a:r>
            <a:r>
              <a:rPr lang="en-US" dirty="0">
                <a:solidFill>
                  <a:srgbClr val="222222"/>
                </a:solidFill>
                <a:latin typeface="Times New Roman" charset="0"/>
                <a:ea typeface="Times New Roman" charset="0"/>
                <a:cs typeface="Times New Roman" charset="0"/>
              </a:rPr>
              <a:t>name attribute of the frame as the parameter for the "frame()" part.</a:t>
            </a:r>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7" r="960"/>
          <a:stretch/>
        </p:blipFill>
        <p:spPr>
          <a:xfrm>
            <a:off x="659060" y="2895600"/>
            <a:ext cx="7722940" cy="711200"/>
          </a:xfrm>
          <a:prstGeom prst="rect">
            <a:avLst/>
          </a:prstGeom>
        </p:spPr>
      </p:pic>
    </p:spTree>
    <p:extLst>
      <p:ext uri="{BB962C8B-B14F-4D97-AF65-F5344CB8AC3E}">
        <p14:creationId xmlns:p14="http://schemas.microsoft.com/office/powerpoint/2010/main" val="213064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Dialog Box</a:t>
            </a:r>
            <a:endParaRPr lang="en-US" dirty="0"/>
          </a:p>
        </p:txBody>
      </p:sp>
      <p:sp>
        <p:nvSpPr>
          <p:cNvPr id="3" name="Rectangle 2"/>
          <p:cNvSpPr/>
          <p:nvPr/>
        </p:nvSpPr>
        <p:spPr>
          <a:xfrm>
            <a:off x="276720" y="684506"/>
            <a:ext cx="8562480" cy="397031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three methods to accept and reject the Alert depending on the Alert types.</a:t>
            </a:r>
          </a:p>
          <a:p>
            <a:pPr marL="285750" indent="-285750">
              <a:buFont typeface="Arial" charset="0"/>
              <a:buChar char="•"/>
            </a:pP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void </a:t>
            </a:r>
            <a:r>
              <a:rPr lang="en-US" dirty="0">
                <a:solidFill>
                  <a:srgbClr val="222222"/>
                </a:solidFill>
                <a:latin typeface="Times New Roman" charset="0"/>
                <a:ea typeface="Times New Roman" charset="0"/>
                <a:cs typeface="Times New Roman" charset="0"/>
              </a:rPr>
              <a:t>dismiss</a:t>
            </a:r>
            <a:r>
              <a:rPr lang="en-US" dirty="0" smtClean="0">
                <a:solidFill>
                  <a:srgbClr val="222222"/>
                </a:solidFill>
                <a:latin typeface="Times New Roman" charset="0"/>
                <a:ea typeface="Times New Roman" charset="0"/>
                <a:cs typeface="Times New Roman" charset="0"/>
              </a:rPr>
              <a:t>() - This </a:t>
            </a:r>
            <a:r>
              <a:rPr lang="en-US" dirty="0">
                <a:solidFill>
                  <a:srgbClr val="222222"/>
                </a:solidFill>
                <a:latin typeface="Times New Roman" charset="0"/>
                <a:ea typeface="Times New Roman" charset="0"/>
                <a:cs typeface="Times New Roman" charset="0"/>
              </a:rPr>
              <a:t>method is used to click on the 'Cancel' button of the </a:t>
            </a:r>
            <a:r>
              <a:rPr lang="en-US" dirty="0" smtClean="0">
                <a:solidFill>
                  <a:srgbClr val="222222"/>
                </a:solidFill>
                <a:latin typeface="Times New Roman" charset="0"/>
                <a:ea typeface="Times New Roman" charset="0"/>
                <a:cs typeface="Times New Roman" charset="0"/>
              </a:rPr>
              <a:t>alert.</a:t>
            </a:r>
            <a:br>
              <a:rPr lang="en-US" dirty="0" smtClean="0">
                <a:solidFill>
                  <a:srgbClr val="222222"/>
                </a:solidFill>
                <a:latin typeface="Times New Roman" charset="0"/>
                <a:ea typeface="Times New Roman" charset="0"/>
                <a:cs typeface="Times New Roman" charset="0"/>
              </a:rPr>
            </a:br>
            <a:r>
              <a:rPr lang="en-US" dirty="0" err="1" smtClean="0">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().alert().dismiss();  </a:t>
            </a:r>
          </a:p>
          <a:p>
            <a:pPr marL="285750" indent="-285750">
              <a:buFont typeface="Arial" charset="0"/>
              <a:buChar char="•"/>
            </a:pP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void accept() - This </a:t>
            </a:r>
            <a:r>
              <a:rPr lang="en-US" dirty="0">
                <a:solidFill>
                  <a:srgbClr val="222222"/>
                </a:solidFill>
                <a:latin typeface="Times New Roman" charset="0"/>
                <a:ea typeface="Times New Roman" charset="0"/>
                <a:cs typeface="Times New Roman" charset="0"/>
              </a:rPr>
              <a:t>method is used to click on the 'Ok' button of the </a:t>
            </a:r>
            <a:r>
              <a:rPr lang="en-US" dirty="0" smtClean="0">
                <a:solidFill>
                  <a:srgbClr val="222222"/>
                </a:solidFill>
                <a:latin typeface="Times New Roman" charset="0"/>
                <a:ea typeface="Times New Roman" charset="0"/>
                <a:cs typeface="Times New Roman" charset="0"/>
              </a:rPr>
              <a:t>alert.</a:t>
            </a:r>
            <a:br>
              <a:rPr lang="en-US" dirty="0" smtClean="0">
                <a:solidFill>
                  <a:srgbClr val="222222"/>
                </a:solidFill>
                <a:latin typeface="Times New Roman" charset="0"/>
                <a:ea typeface="Times New Roman" charset="0"/>
                <a:cs typeface="Times New Roman" charset="0"/>
              </a:rPr>
            </a:br>
            <a:r>
              <a:rPr lang="en-US" dirty="0" err="1" smtClean="0">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().alert().accept();  </a:t>
            </a:r>
          </a:p>
          <a:p>
            <a:pPr marL="285750" indent="-285750">
              <a:buFont typeface="Arial" charset="0"/>
              <a:buChar char="•"/>
            </a:pP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String </a:t>
            </a:r>
            <a:r>
              <a:rPr lang="en-US" dirty="0" err="1">
                <a:solidFill>
                  <a:srgbClr val="222222"/>
                </a:solidFill>
                <a:latin typeface="Times New Roman" charset="0"/>
                <a:ea typeface="Times New Roman" charset="0"/>
                <a:cs typeface="Times New Roman" charset="0"/>
              </a:rPr>
              <a:t>getText</a:t>
            </a:r>
            <a:r>
              <a:rPr lang="en-US" dirty="0" smtClean="0">
                <a:solidFill>
                  <a:srgbClr val="222222"/>
                </a:solidFill>
                <a:latin typeface="Times New Roman" charset="0"/>
                <a:ea typeface="Times New Roman" charset="0"/>
                <a:cs typeface="Times New Roman" charset="0"/>
              </a:rPr>
              <a:t>() - This </a:t>
            </a:r>
            <a:r>
              <a:rPr lang="en-US" dirty="0">
                <a:solidFill>
                  <a:srgbClr val="222222"/>
                </a:solidFill>
                <a:latin typeface="Times New Roman" charset="0"/>
                <a:ea typeface="Times New Roman" charset="0"/>
                <a:cs typeface="Times New Roman" charset="0"/>
              </a:rPr>
              <a:t>method is used to capture the alert </a:t>
            </a:r>
            <a:r>
              <a:rPr lang="en-US" dirty="0" smtClean="0">
                <a:solidFill>
                  <a:srgbClr val="222222"/>
                </a:solidFill>
                <a:latin typeface="Times New Roman" charset="0"/>
                <a:ea typeface="Times New Roman" charset="0"/>
                <a:cs typeface="Times New Roman" charset="0"/>
              </a:rPr>
              <a:t>message.</a:t>
            </a:r>
            <a:br>
              <a:rPr lang="en-US" dirty="0" smtClean="0">
                <a:solidFill>
                  <a:srgbClr val="222222"/>
                </a:solidFill>
                <a:latin typeface="Times New Roman" charset="0"/>
                <a:ea typeface="Times New Roman" charset="0"/>
                <a:cs typeface="Times New Roman" charset="0"/>
              </a:rPr>
            </a:br>
            <a:r>
              <a:rPr lang="en-US" dirty="0" err="1" smtClean="0">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getText</a:t>
            </a:r>
            <a:r>
              <a:rPr lang="en-US" dirty="0">
                <a:solidFill>
                  <a:srgbClr val="222222"/>
                </a:solidFill>
                <a:latin typeface="Times New Roman" charset="0"/>
                <a:ea typeface="Times New Roman" charset="0"/>
                <a:cs typeface="Times New Roman" charset="0"/>
              </a:rPr>
              <a:t>();      </a:t>
            </a:r>
          </a:p>
          <a:p>
            <a:pPr marL="285750" indent="-285750">
              <a:buFont typeface="Arial" charset="0"/>
              <a:buChar char="•"/>
            </a:pP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void </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(String </a:t>
            </a:r>
            <a:r>
              <a:rPr lang="en-US" dirty="0" err="1" smtClean="0">
                <a:solidFill>
                  <a:srgbClr val="222222"/>
                </a:solidFill>
                <a:latin typeface="Times New Roman" charset="0"/>
                <a:ea typeface="Times New Roman" charset="0"/>
                <a:cs typeface="Times New Roman" charset="0"/>
              </a:rPr>
              <a:t>stringToSend</a:t>
            </a:r>
            <a:r>
              <a:rPr lang="en-US" dirty="0" smtClean="0">
                <a:solidFill>
                  <a:srgbClr val="222222"/>
                </a:solidFill>
                <a:latin typeface="Times New Roman" charset="0"/>
                <a:ea typeface="Times New Roman" charset="0"/>
                <a:cs typeface="Times New Roman" charset="0"/>
              </a:rPr>
              <a:t>) - This </a:t>
            </a:r>
            <a:r>
              <a:rPr lang="en-US" dirty="0">
                <a:solidFill>
                  <a:srgbClr val="222222"/>
                </a:solidFill>
                <a:latin typeface="Times New Roman" charset="0"/>
                <a:ea typeface="Times New Roman" charset="0"/>
                <a:cs typeface="Times New Roman" charset="0"/>
              </a:rPr>
              <a:t>method is used to send some data to the alert </a:t>
            </a:r>
            <a:r>
              <a:rPr lang="en-US" dirty="0" smtClean="0">
                <a:solidFill>
                  <a:srgbClr val="222222"/>
                </a:solidFill>
                <a:latin typeface="Times New Roman" charset="0"/>
                <a:ea typeface="Times New Roman" charset="0"/>
                <a:cs typeface="Times New Roman" charset="0"/>
              </a:rPr>
              <a:t>box.</a:t>
            </a:r>
            <a:br>
              <a:rPr lang="en-US" dirty="0" smtClean="0">
                <a:solidFill>
                  <a:srgbClr val="222222"/>
                </a:solidFill>
                <a:latin typeface="Times New Roman" charset="0"/>
                <a:ea typeface="Times New Roman" charset="0"/>
                <a:cs typeface="Times New Roman" charset="0"/>
              </a:rPr>
            </a:br>
            <a:r>
              <a:rPr lang="en-US" dirty="0" err="1" smtClean="0">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("Text");  </a:t>
            </a:r>
          </a:p>
        </p:txBody>
      </p:sp>
    </p:spTree>
    <p:extLst>
      <p:ext uri="{BB962C8B-B14F-4D97-AF65-F5344CB8AC3E}">
        <p14:creationId xmlns:p14="http://schemas.microsoft.com/office/powerpoint/2010/main" val="41081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Pop-Up</a:t>
            </a:r>
            <a:endParaRPr lang="en-US" dirty="0"/>
          </a:p>
        </p:txBody>
      </p:sp>
      <p:sp>
        <p:nvSpPr>
          <p:cNvPr id="3" name="Rectangle 2"/>
          <p:cNvSpPr/>
          <p:nvPr/>
        </p:nvSpPr>
        <p:spPr>
          <a:xfrm>
            <a:off x="276720" y="684506"/>
            <a:ext cx="8562480" cy="2308324"/>
          </a:xfrm>
          <a:prstGeom prst="rect">
            <a:avLst/>
          </a:prstGeom>
        </p:spPr>
        <p:txBody>
          <a:bodyPr wrap="square">
            <a:spAutoFit/>
          </a:bodyPr>
          <a:lstStyle/>
          <a:p>
            <a:pPr marL="285750" indent="-285750">
              <a:buFont typeface="Arial" charset="0"/>
              <a:buChar char="•"/>
            </a:pP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allows pop-up windows like alerts to be </a:t>
            </a:r>
            <a:r>
              <a:rPr lang="en-US" dirty="0" smtClean="0">
                <a:solidFill>
                  <a:srgbClr val="222222"/>
                </a:solidFill>
                <a:latin typeface="Times New Roman" charset="0"/>
                <a:ea typeface="Times New Roman" charset="0"/>
                <a:cs typeface="Times New Roman" charset="0"/>
              </a:rPr>
              <a:t>displayed.</a:t>
            </a:r>
          </a:p>
          <a:p>
            <a:pPr marL="285750" indent="-285750">
              <a:buFont typeface="Arial" charset="0"/>
              <a:buChar char="•"/>
            </a:pPr>
            <a:r>
              <a:rPr lang="en-US" dirty="0">
                <a:latin typeface="Times New Roman" charset="0"/>
                <a:ea typeface="Times New Roman" charset="0"/>
                <a:cs typeface="Times New Roman" charset="0"/>
              </a:rPr>
              <a:t>To access the elements within the alert (such as the message it contains), we must use the "</a:t>
            </a:r>
            <a:r>
              <a:rPr lang="en-US" dirty="0" err="1">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 </a:t>
            </a:r>
            <a:r>
              <a:rPr lang="en-US" dirty="0" smtClean="0">
                <a:latin typeface="Times New Roman" charset="0"/>
                <a:ea typeface="Times New Roman" charset="0"/>
                <a:cs typeface="Times New Roman" charset="0"/>
              </a:rPr>
              <a:t>method.</a:t>
            </a:r>
          </a:p>
          <a:p>
            <a:pPr marL="285750" indent="-285750">
              <a:buFont typeface="Arial" charset="0"/>
              <a:buChar char="•"/>
            </a:pPr>
            <a:r>
              <a:rPr lang="en-US" dirty="0">
                <a:latin typeface="Times New Roman" charset="0"/>
                <a:ea typeface="Times New Roman" charset="0"/>
                <a:cs typeface="Times New Roman" charset="0"/>
              </a:rPr>
              <a:t>use this method to access the alert box and then retrieve its message using </a:t>
            </a:r>
            <a:r>
              <a:rPr lang="en-US" dirty="0" smtClean="0">
                <a:latin typeface="Times New Roman" charset="0"/>
                <a:ea typeface="Times New Roman" charset="0"/>
                <a:cs typeface="Times New Roman" charset="0"/>
              </a:rPr>
              <a:t>the "</a:t>
            </a:r>
            <a:r>
              <a:rPr lang="en-US" dirty="0" err="1" smtClean="0">
                <a:latin typeface="Times New Roman" charset="0"/>
                <a:ea typeface="Times New Roman" charset="0"/>
                <a:cs typeface="Times New Roman" charset="0"/>
              </a:rPr>
              <a:t>getText</a:t>
            </a:r>
            <a:r>
              <a:rPr lang="en-US" dirty="0" smtClean="0">
                <a:latin typeface="Times New Roman" charset="0"/>
                <a:ea typeface="Times New Roman" charset="0"/>
                <a:cs typeface="Times New Roman" charset="0"/>
              </a:rPr>
              <a:t>()” method</a:t>
            </a:r>
            <a:r>
              <a:rPr lang="en-US" dirty="0">
                <a:latin typeface="Times New Roman" charset="0"/>
                <a:ea typeface="Times New Roman" charset="0"/>
                <a:cs typeface="Times New Roman" charset="0"/>
              </a:rPr>
              <a:t>, and then automatically close the alert box using </a:t>
            </a:r>
            <a:r>
              <a:rPr lang="en-US" dirty="0" smtClean="0">
                <a:latin typeface="Times New Roman" charset="0"/>
                <a:ea typeface="Times New Roman" charset="0"/>
                <a:cs typeface="Times New Roman" charset="0"/>
              </a:rPr>
              <a:t>the "</a:t>
            </a:r>
            <a:r>
              <a:rPr lang="en-US" dirty="0" err="1" smtClean="0">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().alert().accept()" method</a:t>
            </a:r>
            <a:r>
              <a:rPr lang="en-US" dirty="0" smtClean="0">
                <a:latin typeface="Times New Roman" charset="0"/>
                <a:ea typeface="Times New Roman" charset="0"/>
                <a:cs typeface="Times New Roman" charset="0"/>
              </a:rPr>
              <a:t>.</a:t>
            </a:r>
          </a:p>
          <a:p>
            <a:pPr marL="285750" indent="-285750">
              <a:buFont typeface="Arial" charset="0"/>
              <a:buChar char="•"/>
            </a:pPr>
            <a:r>
              <a:rPr lang="en-US" dirty="0" smtClean="0">
                <a:latin typeface="Times New Roman" charset="0"/>
                <a:ea typeface="Times New Roman" charset="0"/>
                <a:cs typeface="Times New Roman" charset="0"/>
              </a:rPr>
              <a:t>Link : </a:t>
            </a:r>
            <a:r>
              <a:rPr lang="en-US" dirty="0">
                <a:hlinkClick r:id="rId3"/>
              </a:rPr>
              <a:t>http://</a:t>
            </a:r>
            <a:r>
              <a:rPr lang="en-US" dirty="0" smtClean="0">
                <a:hlinkClick r:id="rId3"/>
              </a:rPr>
              <a:t>jsbin.com/usidix/1</a:t>
            </a:r>
            <a:r>
              <a:rPr lang="en-US" dirty="0" smtClean="0"/>
              <a:t/>
            </a:r>
            <a:br>
              <a:rPr lang="en-US" dirty="0" smtClean="0"/>
            </a:br>
            <a:r>
              <a:rPr lang="en-US" dirty="0">
                <a:hlinkClick r:id="rId4"/>
              </a:rPr>
              <a:t>https://www.testandquiz.com/selenium/testing.html</a:t>
            </a:r>
            <a:endParaRPr lang="en-US" dirty="0">
              <a:latin typeface="Times New Roman" charset="0"/>
              <a:ea typeface="Times New Roman" charset="0"/>
              <a:cs typeface="Times New Roman" charset="0"/>
            </a:endParaRPr>
          </a:p>
        </p:txBody>
      </p:sp>
      <p:pic>
        <p:nvPicPr>
          <p:cNvPr id="5122" name="Picture 2" descr="irst Selenium Webdriver Script: JAVA Code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800350"/>
            <a:ext cx="46005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10" y="4965700"/>
            <a:ext cx="8521700" cy="1511300"/>
          </a:xfrm>
          <a:prstGeom prst="rect">
            <a:avLst/>
          </a:prstGeom>
        </p:spPr>
      </p:pic>
    </p:spTree>
    <p:extLst>
      <p:ext uri="{BB962C8B-B14F-4D97-AF65-F5344CB8AC3E}">
        <p14:creationId xmlns:p14="http://schemas.microsoft.com/office/powerpoint/2010/main" val="135429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Windows</a:t>
            </a:r>
            <a:endParaRPr lang="en-US" dirty="0"/>
          </a:p>
        </p:txBody>
      </p:sp>
      <p:sp>
        <p:nvSpPr>
          <p:cNvPr id="3" name="Rectangle 2"/>
          <p:cNvSpPr/>
          <p:nvPr/>
        </p:nvSpPr>
        <p:spPr>
          <a:xfrm>
            <a:off x="276720" y="684506"/>
            <a:ext cx="8562480" cy="4801314"/>
          </a:xfrm>
          <a:prstGeom prst="rect">
            <a:avLst/>
          </a:prstGeom>
        </p:spPr>
        <p:txBody>
          <a:bodyPr wrap="square">
            <a:spAutoFit/>
          </a:bodyPr>
          <a:lstStyle/>
          <a:p>
            <a:pPr marL="285750" indent="-285750">
              <a:buFont typeface="Arial" charset="0"/>
              <a:buChar char="•"/>
            </a:pPr>
            <a:r>
              <a:rPr lang="en-US" dirty="0" smtClean="0">
                <a:solidFill>
                  <a:srgbClr val="222222"/>
                </a:solidFill>
                <a:latin typeface="Times New Roman" charset="0"/>
                <a:ea typeface="Times New Roman" charset="0"/>
                <a:cs typeface="Times New Roman" charset="0"/>
              </a:rPr>
              <a:t>When </a:t>
            </a:r>
            <a:r>
              <a:rPr lang="en-US" dirty="0">
                <a:solidFill>
                  <a:srgbClr val="222222"/>
                </a:solidFill>
                <a:latin typeface="Times New Roman" charset="0"/>
                <a:ea typeface="Times New Roman" charset="0"/>
                <a:cs typeface="Times New Roman" charset="0"/>
              </a:rPr>
              <a:t>we have multiple windows in any web application, the activity may need to switch control among several windows from one to other in order to complete the operation. </a:t>
            </a:r>
            <a:endParaRPr lang="en-US" dirty="0" smtClean="0">
              <a:solidFill>
                <a:srgbClr val="222222"/>
              </a:solidFill>
              <a:latin typeface="Times New Roman" charset="0"/>
              <a:ea typeface="Times New Roman" charset="0"/>
              <a:cs typeface="Times New Roman" charset="0"/>
            </a:endParaRPr>
          </a:p>
          <a:p>
            <a:pPr marL="285750" indent="-285750">
              <a:buFont typeface="Arial" charset="0"/>
              <a:buChar char="•"/>
            </a:pPr>
            <a:r>
              <a:rPr lang="en-US" dirty="0" smtClean="0">
                <a:solidFill>
                  <a:srgbClr val="222222"/>
                </a:solidFill>
                <a:latin typeface="Times New Roman" charset="0"/>
                <a:ea typeface="Times New Roman" charset="0"/>
                <a:cs typeface="Times New Roman" charset="0"/>
              </a:rPr>
              <a:t>After </a:t>
            </a:r>
            <a:r>
              <a:rPr lang="en-US" dirty="0">
                <a:solidFill>
                  <a:srgbClr val="222222"/>
                </a:solidFill>
                <a:latin typeface="Times New Roman" charset="0"/>
                <a:ea typeface="Times New Roman" charset="0"/>
                <a:cs typeface="Times New Roman" charset="0"/>
              </a:rPr>
              <a:t>completion of the operation, it has to return to the main window i.e. parent </a:t>
            </a:r>
            <a:r>
              <a:rPr lang="en-US" dirty="0" smtClean="0">
                <a:solidFill>
                  <a:srgbClr val="222222"/>
                </a:solidFill>
                <a:latin typeface="Times New Roman" charset="0"/>
                <a:ea typeface="Times New Roman" charset="0"/>
                <a:cs typeface="Times New Roman" charset="0"/>
              </a:rPr>
              <a:t>window</a:t>
            </a:r>
          </a:p>
          <a:p>
            <a:pPr marL="285750" indent="-285750">
              <a:buFont typeface="Arial" charset="0"/>
              <a:buChar char="•"/>
            </a:pPr>
            <a:r>
              <a:rPr lang="en-US" b="1" dirty="0" err="1">
                <a:latin typeface="Times New Roman" charset="0"/>
                <a:ea typeface="Times New Roman" charset="0"/>
                <a:cs typeface="Times New Roman" charset="0"/>
              </a:rPr>
              <a:t>Driver.getWindowHandles</a:t>
            </a:r>
            <a:r>
              <a:rPr lang="en-US" b="1"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a:t>
            </a:r>
            <a:br>
              <a:rPr lang="en-US" dirty="0" smtClean="0">
                <a:latin typeface="Times New Roman" charset="0"/>
                <a:ea typeface="Times New Roman" charset="0"/>
                <a:cs typeface="Times New Roman" charset="0"/>
              </a:rPr>
            </a:br>
            <a:r>
              <a:rPr lang="en-US" dirty="0" smtClean="0">
                <a:latin typeface="Times New Roman" charset="0"/>
                <a:ea typeface="Times New Roman" charset="0"/>
                <a:cs typeface="Times New Roman" charset="0"/>
              </a:rPr>
              <a:t>To </a:t>
            </a:r>
            <a:r>
              <a:rPr lang="en-US" dirty="0">
                <a:latin typeface="Times New Roman" charset="0"/>
                <a:ea typeface="Times New Roman" charset="0"/>
                <a:cs typeface="Times New Roman" charset="0"/>
              </a:rPr>
              <a:t>handle all opened windows by web driver, we can use "</a:t>
            </a:r>
            <a:r>
              <a:rPr lang="en-US" dirty="0" err="1">
                <a:latin typeface="Times New Roman" charset="0"/>
                <a:ea typeface="Times New Roman" charset="0"/>
                <a:cs typeface="Times New Roman" charset="0"/>
              </a:rPr>
              <a:t>Driver.getWindowHandles</a:t>
            </a:r>
            <a:r>
              <a:rPr lang="en-US" dirty="0">
                <a:latin typeface="Times New Roman" charset="0"/>
                <a:ea typeface="Times New Roman" charset="0"/>
                <a:cs typeface="Times New Roman" charset="0"/>
              </a:rPr>
              <a:t>()" and then we can switch window from one window to another in a web application. Its return type is Iterator&lt;String&gt;.</a:t>
            </a:r>
          </a:p>
          <a:p>
            <a:pPr marL="285750" indent="-285750">
              <a:buFont typeface="Arial" charset="0"/>
              <a:buChar char="•"/>
            </a:pPr>
            <a:endParaRPr lang="en-US" b="1" dirty="0" smtClean="0">
              <a:latin typeface="Times New Roman" charset="0"/>
              <a:ea typeface="Times New Roman" charset="0"/>
              <a:cs typeface="Times New Roman" charset="0"/>
            </a:endParaRPr>
          </a:p>
          <a:p>
            <a:pPr marL="285750" indent="-285750">
              <a:buFont typeface="Arial" charset="0"/>
              <a:buChar char="•"/>
            </a:pPr>
            <a:r>
              <a:rPr lang="en-US" b="1" dirty="0" err="1" smtClean="0">
                <a:latin typeface="Times New Roman" charset="0"/>
                <a:ea typeface="Times New Roman" charset="0"/>
                <a:cs typeface="Times New Roman" charset="0"/>
              </a:rPr>
              <a:t>Driver.getWindowHandle</a:t>
            </a:r>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
            </a:r>
            <a:br>
              <a:rPr lang="en-US" dirty="0" smtClean="0">
                <a:latin typeface="Times New Roman" charset="0"/>
                <a:ea typeface="Times New Roman" charset="0"/>
                <a:cs typeface="Times New Roman" charset="0"/>
              </a:rPr>
            </a:br>
            <a:r>
              <a:rPr lang="en-US" dirty="0" smtClean="0">
                <a:latin typeface="Times New Roman" charset="0"/>
                <a:ea typeface="Times New Roman" charset="0"/>
                <a:cs typeface="Times New Roman" charset="0"/>
              </a:rPr>
              <a:t>When </a:t>
            </a:r>
            <a:r>
              <a:rPr lang="en-US" dirty="0">
                <a:latin typeface="Times New Roman" charset="0"/>
                <a:ea typeface="Times New Roman" charset="0"/>
                <a:cs typeface="Times New Roman" charset="0"/>
              </a:rPr>
              <a:t>the site opens, we need to handle the main window by </a:t>
            </a:r>
            <a:r>
              <a:rPr lang="en-US" dirty="0" err="1">
                <a:latin typeface="Times New Roman" charset="0"/>
                <a:ea typeface="Times New Roman" charset="0"/>
                <a:cs typeface="Times New Roman" charset="0"/>
              </a:rPr>
              <a:t>driver.getWindowHandle</a:t>
            </a:r>
            <a:r>
              <a:rPr lang="en-US" dirty="0">
                <a:latin typeface="Times New Roman" charset="0"/>
                <a:ea typeface="Times New Roman" charset="0"/>
                <a:cs typeface="Times New Roman" charset="0"/>
              </a:rPr>
              <a:t>(). This will handle the current window that uniquely identifies it within this driver instance. Its return type is String</a:t>
            </a:r>
            <a:r>
              <a:rPr lang="en-US" dirty="0" smtClean="0">
                <a:latin typeface="Times New Roman" charset="0"/>
                <a:ea typeface="Times New Roman" charset="0"/>
                <a:cs typeface="Times New Roman" charset="0"/>
              </a:rPr>
              <a:t>.</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b="1" dirty="0"/>
              <a:t>http://demo.guru99.com/</a:t>
            </a:r>
            <a:r>
              <a:rPr lang="en-US" b="1" dirty="0" err="1"/>
              <a:t>popup.php</a:t>
            </a:r>
            <a:r>
              <a:rPr lang="en-US" dirty="0">
                <a:latin typeface="Times New Roman" charset="0"/>
                <a:ea typeface="Times New Roman" charset="0"/>
                <a:cs typeface="Times New Roman" charset="0"/>
              </a:rPr>
              <a:t/>
            </a:r>
            <a:br>
              <a:rPr lang="en-US" dirty="0">
                <a:latin typeface="Times New Roman" charset="0"/>
                <a:ea typeface="Times New Roman" charset="0"/>
                <a:cs typeface="Times New Roman" charset="0"/>
              </a:rPr>
            </a:b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14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Between Windows Demo	</a:t>
            </a:r>
            <a:endParaRPr lang="en-US" dirty="0"/>
          </a:p>
        </p:txBody>
      </p:sp>
      <p:sp>
        <p:nvSpPr>
          <p:cNvPr id="4" name="Rectangle 3"/>
          <p:cNvSpPr/>
          <p:nvPr/>
        </p:nvSpPr>
        <p:spPr>
          <a:xfrm>
            <a:off x="386010" y="728400"/>
            <a:ext cx="8343900" cy="5909310"/>
          </a:xfrm>
          <a:prstGeom prst="rect">
            <a:avLst/>
          </a:prstGeom>
        </p:spPr>
        <p:txBody>
          <a:bodyPr wrap="square">
            <a:spAutoFit/>
          </a:bodyPr>
          <a:lstStyle/>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"http://demo.guru99.com/</a:t>
            </a:r>
            <a:r>
              <a:rPr lang="en-US" dirty="0" err="1">
                <a:solidFill>
                  <a:srgbClr val="2A00FF"/>
                </a:solidFill>
                <a:latin typeface="Times New Roman" charset="0"/>
                <a:ea typeface="Times New Roman" charset="0"/>
                <a:cs typeface="Times New Roman" charset="0"/>
              </a:rPr>
              <a:t>popup.php</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err="1" smtClean="0">
                <a:solidFill>
                  <a:srgbClr val="6A3E3E"/>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().window().maximize();		</a:t>
            </a:r>
          </a:p>
          <a:p>
            <a:r>
              <a:rPr lang="en-US" dirty="0" err="1" smtClean="0">
                <a:solidFill>
                  <a:srgbClr val="6A3E3E"/>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.findElement</a:t>
            </a:r>
            <a:r>
              <a:rPr lang="en-US" dirty="0" smtClean="0">
                <a:solidFill>
                  <a:srgbClr val="000000"/>
                </a:solidFill>
                <a:latin typeface="Times New Roman" charset="0"/>
                <a:ea typeface="Times New Roman" charset="0"/>
                <a:cs typeface="Times New Roman" charset="0"/>
              </a:rPr>
              <a:t>(</a:t>
            </a:r>
            <a:r>
              <a:rPr lang="en-US" dirty="0" err="1" smtClean="0">
                <a:solidFill>
                  <a:srgbClr val="000000"/>
                </a:solidFill>
                <a:latin typeface="Times New Roman" charset="0"/>
                <a:ea typeface="Times New Roman" charset="0"/>
                <a:cs typeface="Times New Roman" charset="0"/>
              </a:rPr>
              <a:t>By.</a:t>
            </a:r>
            <a:r>
              <a:rPr lang="en-US" i="1" dirty="0" err="1" smtClean="0">
                <a:solidFill>
                  <a:srgbClr val="000000"/>
                </a:solidFill>
                <a:latin typeface="Times New Roman" charset="0"/>
                <a:ea typeface="Times New Roman" charset="0"/>
                <a:cs typeface="Times New Roman" charset="0"/>
              </a:rPr>
              <a:t>xpath</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"//*[contains(@</a:t>
            </a:r>
            <a:r>
              <a:rPr lang="en-US" i="1" dirty="0" err="1">
                <a:solidFill>
                  <a:srgbClr val="2A00FF"/>
                </a:solidFill>
                <a:latin typeface="Times New Roman" charset="0"/>
                <a:ea typeface="Times New Roman" charset="0"/>
                <a:cs typeface="Times New Roman" charset="0"/>
              </a:rPr>
              <a:t>href</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popup.php</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endParaRPr lang="en-US" i="1" dirty="0" smtClean="0">
              <a:solidFill>
                <a:srgbClr val="000000"/>
              </a:solidFill>
              <a:latin typeface="Times New Roman" charset="0"/>
              <a:ea typeface="Times New Roman" charset="0"/>
              <a:cs typeface="Times New Roman" charset="0"/>
            </a:endParaRPr>
          </a:p>
          <a:p>
            <a:r>
              <a:rPr lang="en-US" dirty="0" smtClean="0">
                <a:solidFill>
                  <a:srgbClr val="000000"/>
                </a:solidFill>
                <a:latin typeface="Times New Roman" charset="0"/>
                <a:ea typeface="Times New Roman" charset="0"/>
                <a:cs typeface="Times New Roman" charset="0"/>
              </a:rPr>
              <a:t>String </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a:t>
            </a:r>
            <a:r>
              <a:rPr lang="en-US" dirty="0">
                <a:solidFill>
                  <a:srgbClr val="000000"/>
                </a:solidFill>
                <a:latin typeface="Times New Roman" charset="0"/>
                <a:ea typeface="Times New Roman" charset="0"/>
                <a:cs typeface="Times New Roman" charset="0"/>
              </a:rPr>
              <a:t>();		</a:t>
            </a:r>
          </a:p>
          <a:p>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To handle all new opened window.				</a:t>
            </a:r>
          </a:p>
          <a:p>
            <a:r>
              <a:rPr lang="en-US" dirty="0" smtClean="0">
                <a:solidFill>
                  <a:srgbClr val="000000"/>
                </a:solidFill>
                <a:latin typeface="Times New Roman" charset="0"/>
                <a:ea typeface="Times New Roman" charset="0"/>
                <a:cs typeface="Times New Roman" charset="0"/>
              </a:rPr>
              <a:t>Set&lt;String</a:t>
            </a:r>
            <a:r>
              <a:rPr lang="en-US" dirty="0">
                <a:solidFill>
                  <a:srgbClr val="000000"/>
                </a:solidFill>
                <a:latin typeface="Times New Roman" charset="0"/>
                <a:ea typeface="Times New Roman" charset="0"/>
                <a:cs typeface="Times New Roman" charset="0"/>
              </a:rPr>
              <a:t>&gt; </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.getWindowHandles</a:t>
            </a:r>
            <a:r>
              <a:rPr lang="en-US" dirty="0">
                <a:solidFill>
                  <a:srgbClr val="000000"/>
                </a:solidFill>
                <a:latin typeface="Times New Roman" charset="0"/>
                <a:ea typeface="Times New Roman" charset="0"/>
                <a:cs typeface="Times New Roman" charset="0"/>
              </a:rPr>
              <a:t>();		</a:t>
            </a:r>
          </a:p>
          <a:p>
            <a:r>
              <a:rPr lang="en-US" dirty="0" smtClean="0">
                <a:solidFill>
                  <a:srgbClr val="000000"/>
                </a:solidFill>
                <a:latin typeface="Times New Roman" charset="0"/>
                <a:ea typeface="Times New Roman" charset="0"/>
                <a:cs typeface="Times New Roman" charset="0"/>
              </a:rPr>
              <a:t>Iterator&lt;String</a:t>
            </a:r>
            <a:r>
              <a:rPr lang="en-US" dirty="0">
                <a:solidFill>
                  <a:srgbClr val="000000"/>
                </a:solidFill>
                <a:latin typeface="Times New Roman" charset="0"/>
                <a:ea typeface="Times New Roman" charset="0"/>
                <a:cs typeface="Times New Roman" charset="0"/>
              </a:rPr>
              <a:t>&gt; </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.iterator();		</a:t>
            </a:r>
          </a:p>
          <a:p>
            <a:r>
              <a:rPr lang="en-US" b="1" dirty="0" smtClean="0">
                <a:solidFill>
                  <a:srgbClr val="7F0055"/>
                </a:solidFill>
                <a:latin typeface="Times New Roman" charset="0"/>
                <a:ea typeface="Times New Roman" charset="0"/>
                <a:cs typeface="Times New Roman" charset="0"/>
              </a:rPr>
              <a:t>while</a:t>
            </a:r>
            <a:r>
              <a:rPr lang="en-US" b="1" dirty="0" smtClean="0">
                <a:solidFill>
                  <a:srgbClr val="000000"/>
                </a:solidFill>
                <a:latin typeface="Times New Roman" charset="0"/>
                <a:ea typeface="Times New Roman" charset="0"/>
                <a:cs typeface="Times New Roman" charset="0"/>
              </a:rPr>
              <a:t>(</a:t>
            </a:r>
            <a:r>
              <a:rPr lang="en-US" b="1" dirty="0" smtClean="0">
                <a:solidFill>
                  <a:srgbClr val="6A3E3E"/>
                </a:solidFill>
                <a:latin typeface="Times New Roman" charset="0"/>
                <a:ea typeface="Times New Roman" charset="0"/>
                <a:cs typeface="Times New Roman" charset="0"/>
              </a:rPr>
              <a:t>i1</a:t>
            </a:r>
            <a:r>
              <a:rPr lang="en-US" b="1" dirty="0" smtClean="0">
                <a:solidFill>
                  <a:srgbClr val="000000"/>
                </a:solidFill>
                <a:latin typeface="Times New Roman" charset="0"/>
                <a:ea typeface="Times New Roman" charset="0"/>
                <a:cs typeface="Times New Roman" charset="0"/>
              </a:rPr>
              <a:t>.hasNext())</a:t>
            </a:r>
            <a:r>
              <a:rPr lang="en-US" dirty="0" smtClean="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String </a:t>
            </a:r>
            <a:r>
              <a:rPr lang="en-US" dirty="0" err="1">
                <a:solidFill>
                  <a:srgbClr val="6A3E3E"/>
                </a:solidFill>
                <a:latin typeface="Times New Roman" charset="0"/>
                <a:ea typeface="Times New Roman" charset="0"/>
                <a:cs typeface="Times New Roman" charset="0"/>
              </a:rPr>
              <a:t>ChildWindow</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.next();		</a:t>
            </a:r>
          </a:p>
          <a:p>
            <a:r>
              <a:rPr lang="en-US" dirty="0">
                <a:solidFill>
                  <a:srgbClr val="000000"/>
                </a:solidFill>
                <a:latin typeface="Times New Roman" charset="0"/>
                <a:ea typeface="Times New Roman" charset="0"/>
                <a:cs typeface="Times New Roman" charset="0"/>
              </a:rPr>
              <a:t>	</a:t>
            </a:r>
            <a:r>
              <a:rPr lang="en-US" b="1" dirty="0" smtClean="0">
                <a:solidFill>
                  <a:srgbClr val="7F0055"/>
                </a:solidFill>
                <a:latin typeface="Times New Roman" charset="0"/>
                <a:ea typeface="Times New Roman" charset="0"/>
                <a:cs typeface="Times New Roman" charset="0"/>
              </a:rPr>
              <a:t>if</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MainWindow</a:t>
            </a:r>
            <a:r>
              <a:rPr lang="en-US" b="1" dirty="0" err="1">
                <a:solidFill>
                  <a:srgbClr val="000000"/>
                </a:solidFill>
                <a:latin typeface="Times New Roman" charset="0"/>
                <a:ea typeface="Times New Roman" charset="0"/>
                <a:cs typeface="Times New Roman" charset="0"/>
              </a:rPr>
              <a:t>.equalsIgnoreCase</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ChildWindow</a:t>
            </a:r>
            <a:r>
              <a:rPr lang="en-US" b="1" dirty="0" smtClean="0">
                <a:solidFill>
                  <a:srgbClr val="000000"/>
                </a:solidFill>
                <a:latin typeface="Times New Roman" charset="0"/>
                <a:ea typeface="Times New Roman" charset="0"/>
                <a:cs typeface="Times New Roman" charset="0"/>
              </a:rPr>
              <a:t>))</a:t>
            </a:r>
            <a:r>
              <a:rPr lang="mr-IN" dirty="0" smtClean="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Switching to Child window</a:t>
            </a:r>
          </a:p>
          <a:p>
            <a:r>
              <a:rPr lang="mr-IN" dirty="0">
                <a:solidFill>
                  <a:srgbClr val="000000"/>
                </a:solidFill>
                <a:latin typeface="Times New Roman" charset="0"/>
                <a:ea typeface="Times New Roman" charset="0"/>
                <a:cs typeface="Times New Roman" charset="0"/>
              </a:rPr>
              <a:t>		</a:t>
            </a:r>
            <a:r>
              <a:rPr lang="mr-IN" dirty="0" err="1" smtClean="0">
                <a:solidFill>
                  <a:srgbClr val="6A3E3E"/>
                </a:solidFill>
                <a:latin typeface="Times New Roman" charset="0"/>
                <a:ea typeface="Times New Roman" charset="0"/>
                <a:cs typeface="Times New Roman" charset="0"/>
              </a:rPr>
              <a:t>driver</a:t>
            </a:r>
            <a:r>
              <a:rPr lang="mr-IN" dirty="0" err="1" smtClean="0">
                <a:solidFill>
                  <a:srgbClr val="000000"/>
                </a:solidFill>
                <a:latin typeface="Times New Roman" charset="0"/>
                <a:ea typeface="Times New Roman" charset="0"/>
                <a:cs typeface="Times New Roman" charset="0"/>
              </a:rPr>
              <a:t>.switchTo</a:t>
            </a:r>
            <a:r>
              <a:rPr lang="mr-IN" dirty="0">
                <a:solidFill>
                  <a:srgbClr val="000000"/>
                </a:solidFill>
                <a:latin typeface="Times New Roman" charset="0"/>
                <a:ea typeface="Times New Roman" charset="0"/>
                <a:cs typeface="Times New Roman" charset="0"/>
              </a:rPr>
              <a:t>().</a:t>
            </a:r>
            <a:r>
              <a:rPr lang="mr-IN" dirty="0" err="1" smtClean="0">
                <a:solidFill>
                  <a:srgbClr val="000000"/>
                </a:solidFill>
                <a:latin typeface="Times New Roman" charset="0"/>
                <a:ea typeface="Times New Roman" charset="0"/>
                <a:cs typeface="Times New Roman" charset="0"/>
              </a:rPr>
              <a:t>window</a:t>
            </a:r>
            <a:r>
              <a:rPr lang="mr-IN" dirty="0" smtClean="0">
                <a:solidFill>
                  <a:srgbClr val="000000"/>
                </a:solidFill>
                <a:latin typeface="Times New Roman" charset="0"/>
                <a:ea typeface="Times New Roman" charset="0"/>
                <a:cs typeface="Times New Roman" charset="0"/>
              </a:rPr>
              <a:t>(</a:t>
            </a:r>
            <a:r>
              <a:rPr lang="mr-IN" dirty="0" err="1" smtClean="0">
                <a:solidFill>
                  <a:srgbClr val="6A3E3E"/>
                </a:solidFill>
                <a:latin typeface="Times New Roman" charset="0"/>
                <a:ea typeface="Times New Roman" charset="0"/>
                <a:cs typeface="Times New Roman" charset="0"/>
              </a:rPr>
              <a:t>ChildWindow</a:t>
            </a:r>
            <a:r>
              <a:rPr lang="mr-IN" dirty="0" smtClean="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emailid</a:t>
            </a:r>
            <a:r>
              <a:rPr lang="en-US" i="1" dirty="0" smtClean="0">
                <a:solidFill>
                  <a:srgbClr val="2A00FF"/>
                </a:solidFill>
                <a:latin typeface="Times New Roman" charset="0"/>
                <a:ea typeface="Times New Roman" charset="0"/>
                <a:cs typeface="Times New Roman" charset="0"/>
              </a:rPr>
              <a:t>"</a:t>
            </a:r>
            <a:r>
              <a:rPr lang="en-US" i="1" dirty="0" smtClean="0">
                <a:solidFill>
                  <a:srgbClr val="000000"/>
                </a:solidFill>
                <a:latin typeface="Times New Roman" charset="0"/>
                <a:ea typeface="Times New Roman" charset="0"/>
                <a:cs typeface="Times New Roman" charset="0"/>
              </a:rPr>
              <a:t>))</a:t>
            </a:r>
            <a:r>
              <a:rPr lang="mr-IN" dirty="0" smtClean="0">
                <a:solidFill>
                  <a:srgbClr val="000000"/>
                </a:solidFill>
                <a:latin typeface="Times New Roman" charset="0"/>
                <a:ea typeface="Times New Roman" charset="0"/>
                <a:cs typeface="Times New Roman" charset="0"/>
              </a:rPr>
              <a:t>.</a:t>
            </a:r>
            <a:r>
              <a:rPr lang="mr-IN" dirty="0" err="1" smtClean="0">
                <a:solidFill>
                  <a:srgbClr val="000000"/>
                </a:solidFill>
                <a:latin typeface="Times New Roman" charset="0"/>
                <a:ea typeface="Times New Roman" charset="0"/>
                <a:cs typeface="Times New Roman" charset="0"/>
              </a:rPr>
              <a:t>sendKeys</a:t>
            </a:r>
            <a:r>
              <a:rPr lang="mr-IN" dirty="0" smtClean="0">
                <a:solidFill>
                  <a:srgbClr val="000000"/>
                </a:solidFill>
                <a:latin typeface="Times New Roman" charset="0"/>
                <a:ea typeface="Times New Roman" charset="0"/>
                <a:cs typeface="Times New Roman" charset="0"/>
              </a:rPr>
              <a:t>(</a:t>
            </a:r>
            <a:r>
              <a:rPr lang="mr-IN" dirty="0" smtClean="0">
                <a:solidFill>
                  <a:srgbClr val="2A00FF"/>
                </a:solidFill>
                <a:latin typeface="Times New Roman" charset="0"/>
                <a:ea typeface="Times New Roman" charset="0"/>
                <a:cs typeface="Times New Roman" charset="0"/>
              </a:rPr>
              <a:t>"gaurav.3n@gmail.com"</a:t>
            </a:r>
            <a:r>
              <a:rPr lang="mr-IN" dirty="0" smtClean="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btnLogin</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Closing the Child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.close</a:t>
            </a:r>
            <a:r>
              <a:rPr lang="en-US" dirty="0">
                <a:solidFill>
                  <a:srgbClr val="000000"/>
                </a:solidFill>
                <a:latin typeface="Times New Roman" charset="0"/>
                <a:ea typeface="Times New Roman" charset="0"/>
                <a:cs typeface="Times New Roman" charset="0"/>
              </a:rPr>
              <a:t>();		</a:t>
            </a:r>
            <a:endParaRPr lang="en-US" dirty="0" smtClean="0">
              <a:solidFill>
                <a:srgbClr val="000000"/>
              </a:solidFill>
              <a:latin typeface="Times New Roman" charset="0"/>
              <a:ea typeface="Times New Roman" charset="0"/>
              <a:cs typeface="Times New Roman" charset="0"/>
            </a:endParaRP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Switching to Parent window </a:t>
            </a:r>
            <a:r>
              <a:rPr lang="en-US" dirty="0" err="1">
                <a:solidFill>
                  <a:srgbClr val="3F7F5F"/>
                </a:solidFill>
                <a:latin typeface="Times New Roman" charset="0"/>
                <a:ea typeface="Times New Roman" charset="0"/>
                <a:cs typeface="Times New Roman" charset="0"/>
              </a:rPr>
              <a:t>i.e</a:t>
            </a:r>
            <a:r>
              <a:rPr lang="en-US" dirty="0">
                <a:solidFill>
                  <a:srgbClr val="3F7F5F"/>
                </a:solidFill>
                <a:latin typeface="Times New Roman" charset="0"/>
                <a:ea typeface="Times New Roman" charset="0"/>
                <a:cs typeface="Times New Roman" charset="0"/>
              </a:rPr>
              <a:t> Main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.switchTo</a:t>
            </a:r>
            <a:r>
              <a:rPr lang="en-US" dirty="0">
                <a:solidFill>
                  <a:srgbClr val="000000"/>
                </a:solidFill>
                <a:latin typeface="Times New Roman" charset="0"/>
                <a:ea typeface="Times New Roman" charset="0"/>
                <a:cs typeface="Times New Roman" charset="0"/>
              </a:rPr>
              <a:t>().window(</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4517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Waits</a:t>
            </a:r>
            <a:endParaRPr lang="en-US" dirty="0"/>
          </a:p>
        </p:txBody>
      </p:sp>
      <p:sp>
        <p:nvSpPr>
          <p:cNvPr id="3" name="Rectangle 2"/>
          <p:cNvSpPr/>
          <p:nvPr/>
        </p:nvSpPr>
        <p:spPr>
          <a:xfrm>
            <a:off x="276720" y="684506"/>
            <a:ext cx="85624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There are two kinds of waits.</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Implicit wait - used to set the default waiting time throughout the program</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Explicit wait - used to set the waiting time for a particular instance only</a:t>
            </a:r>
          </a:p>
        </p:txBody>
      </p:sp>
    </p:spTree>
    <p:extLst>
      <p:ext uri="{BB962C8B-B14F-4D97-AF65-F5344CB8AC3E}">
        <p14:creationId xmlns:p14="http://schemas.microsoft.com/office/powerpoint/2010/main" val="17715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Navigate Commands</a:t>
            </a:r>
            <a:endParaRPr lang="en-US" dirty="0"/>
          </a:p>
        </p:txBody>
      </p:sp>
      <p:sp>
        <p:nvSpPr>
          <p:cNvPr id="3" name="Rectangle 2"/>
          <p:cNvSpPr/>
          <p:nvPr/>
        </p:nvSpPr>
        <p:spPr>
          <a:xfrm>
            <a:off x="276720" y="684506"/>
            <a:ext cx="8562480" cy="646331"/>
          </a:xfrm>
          <a:prstGeom prst="rect">
            <a:avLst/>
          </a:prstGeom>
        </p:spPr>
        <p:txBody>
          <a:bodyPr wrap="square">
            <a:spAutoFit/>
          </a:bodyPr>
          <a:lstStyle/>
          <a:p>
            <a:r>
              <a:rPr lang="en-US" dirty="0">
                <a:solidFill>
                  <a:srgbClr val="222222"/>
                </a:solidFill>
                <a:latin typeface="Source Sans Pro" charset="0"/>
              </a:rPr>
              <a:t>These commands allow you to  </a:t>
            </a:r>
            <a:r>
              <a:rPr lang="en-US" dirty="0" err="1">
                <a:solidFill>
                  <a:srgbClr val="222222"/>
                </a:solidFill>
                <a:latin typeface="Source Sans Pro" charset="0"/>
              </a:rPr>
              <a:t>refresh,go</a:t>
            </a:r>
            <a:r>
              <a:rPr lang="en-US" dirty="0">
                <a:solidFill>
                  <a:srgbClr val="222222"/>
                </a:solidFill>
                <a:latin typeface="Source Sans Pro" charset="0"/>
              </a:rPr>
              <a:t>-into and switch back and forth between different web pages.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2617152"/>
              </p:ext>
            </p:extLst>
          </p:nvPr>
        </p:nvGraphicFramePr>
        <p:xfrm>
          <a:off x="366960" y="1752600"/>
          <a:ext cx="8382000" cy="3276600"/>
        </p:xfrm>
        <a:graphic>
          <a:graphicData uri="http://schemas.openxmlformats.org/drawingml/2006/table">
            <a:tbl>
              <a:tblPr>
                <a:tableStyleId>{2D5ABB26-0587-4C30-8999-92F81FD0307C}</a:tableStyleId>
              </a:tblPr>
              <a:tblGrid>
                <a:gridCol w="2604840"/>
                <a:gridCol w="5777160"/>
              </a:tblGrid>
              <a:tr h="1032657">
                <a:tc>
                  <a:txBody>
                    <a:bodyPr/>
                    <a:lstStyle/>
                    <a:p>
                      <a:pPr algn="l" fontAlgn="t"/>
                      <a:r>
                        <a:rPr lang="en-US" sz="1800" dirty="0">
                          <a:effectLst/>
                        </a:rPr>
                        <a:t>navigate().to</a:t>
                      </a:r>
                      <a:r>
                        <a:rPr lang="en-US" sz="1800" dirty="0" smtClean="0">
                          <a:effectLst/>
                        </a:rPr>
                        <a:t>() </a:t>
                      </a:r>
                      <a:r>
                        <a:rPr lang="en-US" sz="1800" dirty="0">
                          <a:effectLst/>
                        </a:rPr>
                        <a:t> </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p>
                    <a:p>
                      <a:pPr marL="285750" indent="-285750" algn="l" fontAlgn="t">
                        <a:buFont typeface="Arial" charset="0"/>
                        <a:buChar char="•"/>
                      </a:pPr>
                      <a:r>
                        <a:rPr lang="en-US" sz="1800" dirty="0">
                          <a:effectLst/>
                        </a:rPr>
                        <a:t>It does exactly the same thing as the get() method.</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111">
                <a:tc>
                  <a:txBody>
                    <a:bodyPr/>
                    <a:lstStyle/>
                    <a:p>
                      <a:pPr algn="l" fontAlgn="t"/>
                      <a:r>
                        <a:rPr lang="en-US" sz="1800" dirty="0">
                          <a:effectLst/>
                        </a:rPr>
                        <a:t>navigate().refresh</a:t>
                      </a:r>
                      <a:r>
                        <a:rPr lang="en-US" sz="1800" dirty="0" smtClean="0">
                          <a:effectLst/>
                        </a:rPr>
                        <a:t>()</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refreshes the current page.</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076">
                <a:tc>
                  <a:txBody>
                    <a:bodyPr/>
                    <a:lstStyle/>
                    <a:p>
                      <a:pPr algn="l" fontAlgn="t"/>
                      <a:r>
                        <a:rPr lang="en-US" sz="1800" dirty="0">
                          <a:effectLst/>
                        </a:rPr>
                        <a:t>navigate().back</a:t>
                      </a:r>
                      <a:r>
                        <a:rPr lang="en-US" sz="1800" dirty="0" smtClean="0">
                          <a:effectLst/>
                        </a:rPr>
                        <a:t>()</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back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8495">
                <a:tc>
                  <a:txBody>
                    <a:bodyPr/>
                    <a:lstStyle/>
                    <a:p>
                      <a:pPr algn="l" fontAlgn="t"/>
                      <a:r>
                        <a:rPr lang="en-US" sz="1800" dirty="0">
                          <a:effectLst/>
                        </a:rPr>
                        <a:t>navigate().forward</a:t>
                      </a:r>
                      <a:r>
                        <a:rPr lang="en-US" sz="1800" dirty="0" smtClean="0">
                          <a:effectLst/>
                        </a:rPr>
                        <a:t>()</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forward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51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Wait</a:t>
            </a:r>
            <a:endParaRPr lang="en-US" dirty="0"/>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It is simpler to code than Explicit Waits.</a:t>
            </a:r>
          </a:p>
          <a:p>
            <a:pPr marL="285750" indent="-285750">
              <a:buFont typeface="Arial" charset="0"/>
              <a:buChar char="•"/>
            </a:pPr>
            <a:r>
              <a:rPr lang="en-US" dirty="0">
                <a:solidFill>
                  <a:srgbClr val="222222"/>
                </a:solidFill>
                <a:latin typeface="Times New Roman" charset="0"/>
                <a:ea typeface="Times New Roman" charset="0"/>
                <a:cs typeface="Times New Roman" charset="0"/>
              </a:rPr>
              <a:t>It is usually declared in the instantiation part of the code.</a:t>
            </a:r>
          </a:p>
          <a:p>
            <a:pPr marL="285750" indent="-285750">
              <a:buFont typeface="Arial" charset="0"/>
              <a:buChar char="•"/>
            </a:pPr>
            <a:r>
              <a:rPr lang="en-US" dirty="0">
                <a:solidFill>
                  <a:srgbClr val="222222"/>
                </a:solidFill>
                <a:latin typeface="Times New Roman" charset="0"/>
                <a:ea typeface="Times New Roman" charset="0"/>
                <a:cs typeface="Times New Roman" charset="0"/>
              </a:rPr>
              <a:t>You will only need one additional package to import</a:t>
            </a:r>
            <a:r>
              <a:rPr lang="en-US" dirty="0" smtClean="0">
                <a:solidFill>
                  <a:srgbClr val="222222"/>
                </a:solidFill>
                <a:latin typeface="Times New Roman" charset="0"/>
                <a:ea typeface="Times New Roman" charset="0"/>
                <a:cs typeface="Times New Roman" charset="0"/>
              </a:rPr>
              <a:t>.</a:t>
            </a:r>
            <a:br>
              <a:rPr lang="en-US" dirty="0" smtClean="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driver.manage</a:t>
            </a:r>
            <a:r>
              <a:rPr lang="en-US" dirty="0">
                <a:solidFill>
                  <a:srgbClr val="222222"/>
                </a:solidFill>
                <a:latin typeface="Times New Roman" charset="0"/>
                <a:ea typeface="Times New Roman" charset="0"/>
                <a:cs typeface="Times New Roman" charset="0"/>
              </a:rPr>
              <a:t>().timeouts().</a:t>
            </a:r>
            <a:r>
              <a:rPr lang="en-US" dirty="0" err="1">
                <a:solidFill>
                  <a:srgbClr val="222222"/>
                </a:solidFill>
                <a:latin typeface="Times New Roman" charset="0"/>
                <a:ea typeface="Times New Roman" charset="0"/>
                <a:cs typeface="Times New Roman" charset="0"/>
              </a:rPr>
              <a:t>implicitlyWait</a:t>
            </a:r>
            <a:r>
              <a:rPr lang="en-US" dirty="0">
                <a:solidFill>
                  <a:srgbClr val="222222"/>
                </a:solidFill>
                <a:latin typeface="Times New Roman" charset="0"/>
                <a:ea typeface="Times New Roman" charset="0"/>
                <a:cs typeface="Times New Roman" charset="0"/>
              </a:rPr>
              <a:t>(10, </a:t>
            </a:r>
            <a:r>
              <a:rPr lang="en-US" dirty="0" err="1">
                <a:solidFill>
                  <a:srgbClr val="222222"/>
                </a:solidFill>
                <a:latin typeface="Times New Roman" charset="0"/>
                <a:ea typeface="Times New Roman" charset="0"/>
                <a:cs typeface="Times New Roman" charset="0"/>
              </a:rPr>
              <a:t>TimeUnit.SECONDS</a:t>
            </a:r>
            <a:r>
              <a:rPr lang="en-US" dirty="0">
                <a:solidFill>
                  <a:srgbClr val="22222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99749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Wait</a:t>
            </a:r>
            <a:endParaRPr lang="en-US" dirty="0"/>
          </a:p>
        </p:txBody>
      </p:sp>
      <p:sp>
        <p:nvSpPr>
          <p:cNvPr id="3" name="Rectangle 2"/>
          <p:cNvSpPr/>
          <p:nvPr/>
        </p:nvSpPr>
        <p:spPr>
          <a:xfrm>
            <a:off x="276720" y="684506"/>
            <a:ext cx="8562480" cy="341632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Explicit waits are done using the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and </a:t>
            </a:r>
            <a:r>
              <a:rPr lang="en-US" dirty="0" err="1">
                <a:solidFill>
                  <a:srgbClr val="222222"/>
                </a:solidFill>
                <a:latin typeface="Times New Roman" charset="0"/>
                <a:ea typeface="Times New Roman" charset="0"/>
                <a:cs typeface="Times New Roman" charset="0"/>
              </a:rPr>
              <a:t>ExpectedCondition</a:t>
            </a:r>
            <a:r>
              <a:rPr lang="en-US" dirty="0">
                <a:solidFill>
                  <a:srgbClr val="222222"/>
                </a:solidFill>
                <a:latin typeface="Times New Roman" charset="0"/>
                <a:ea typeface="Times New Roman" charset="0"/>
                <a:cs typeface="Times New Roman" charset="0"/>
              </a:rPr>
              <a:t> </a:t>
            </a:r>
            <a:r>
              <a:rPr lang="en-US" dirty="0" smtClean="0">
                <a:solidFill>
                  <a:srgbClr val="222222"/>
                </a:solidFill>
                <a:latin typeface="Times New Roman" charset="0"/>
                <a:ea typeface="Times New Roman" charset="0"/>
                <a:cs typeface="Times New Roman" charset="0"/>
              </a:rPr>
              <a:t>classes.</a:t>
            </a:r>
          </a:p>
          <a:p>
            <a:pPr marL="285750" indent="-285750">
              <a:buFont typeface="Arial" charset="0"/>
              <a:buChar char="•"/>
            </a:pPr>
            <a:r>
              <a:rPr lang="en-US" dirty="0">
                <a:solidFill>
                  <a:srgbClr val="222222"/>
                </a:solidFill>
                <a:latin typeface="Times New Roman" charset="0"/>
                <a:ea typeface="Times New Roman" charset="0"/>
                <a:cs typeface="Times New Roman" charset="0"/>
              </a:rPr>
              <a:t>W</a:t>
            </a:r>
            <a:r>
              <a:rPr lang="en-US" dirty="0" smtClean="0">
                <a:solidFill>
                  <a:srgbClr val="222222"/>
                </a:solidFill>
                <a:latin typeface="Times New Roman" charset="0"/>
                <a:ea typeface="Times New Roman" charset="0"/>
                <a:cs typeface="Times New Roman" charset="0"/>
              </a:rPr>
              <a:t>ait </a:t>
            </a:r>
            <a:r>
              <a:rPr lang="en-US" dirty="0">
                <a:solidFill>
                  <a:srgbClr val="222222"/>
                </a:solidFill>
                <a:latin typeface="Times New Roman" charset="0"/>
                <a:ea typeface="Times New Roman" charset="0"/>
                <a:cs typeface="Times New Roman" charset="0"/>
              </a:rPr>
              <a:t>up to 10 seconds for an element whose id is "username" to become visible before proceeding to the next </a:t>
            </a:r>
            <a:r>
              <a:rPr lang="en-US" dirty="0" smtClean="0">
                <a:solidFill>
                  <a:srgbClr val="222222"/>
                </a:solidFill>
                <a:latin typeface="Times New Roman" charset="0"/>
                <a:ea typeface="Times New Roman" charset="0"/>
                <a:cs typeface="Times New Roman" charset="0"/>
              </a:rPr>
              <a:t>command.</a:t>
            </a:r>
          </a:p>
          <a:p>
            <a:pPr marL="285750" indent="-285750">
              <a:buFont typeface="Arial" charset="0"/>
              <a:buChar char="•"/>
            </a:pPr>
            <a:r>
              <a:rPr lang="en-US" dirty="0"/>
              <a:t>Declare a </a:t>
            </a:r>
            <a:r>
              <a:rPr lang="en-US" dirty="0" err="1"/>
              <a:t>WebDriverWait</a:t>
            </a:r>
            <a:r>
              <a:rPr lang="en-US" dirty="0"/>
              <a:t> variable</a:t>
            </a:r>
            <a:r>
              <a:rPr lang="en-US" dirty="0" smtClean="0">
                <a:solidFill>
                  <a:srgbClr val="222222"/>
                </a:solidFill>
                <a:latin typeface="Times New Roman" charset="0"/>
                <a:ea typeface="Times New Roman" charset="0"/>
                <a:cs typeface="Times New Roman" charset="0"/>
              </a:rPr>
              <a:t/>
            </a:r>
            <a:br>
              <a:rPr lang="en-US" dirty="0" smtClean="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driver = new </a:t>
            </a:r>
            <a:r>
              <a:rPr lang="en-US" dirty="0" err="1">
                <a:solidFill>
                  <a:srgbClr val="222222"/>
                </a:solidFill>
                <a:latin typeface="Times New Roman" charset="0"/>
                <a:ea typeface="Times New Roman" charset="0"/>
                <a:cs typeface="Times New Roman" charset="0"/>
              </a:rPr>
              <a:t>ChromeDriver</a:t>
            </a:r>
            <a:r>
              <a:rPr lang="en-US" dirty="0">
                <a:solidFill>
                  <a:srgbClr val="222222"/>
                </a:solidFill>
                <a:latin typeface="Times New Roman" charset="0"/>
                <a:ea typeface="Times New Roman" charset="0"/>
                <a:cs typeface="Times New Roman" charset="0"/>
              </a:rPr>
              <a: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waitdriver</a:t>
            </a:r>
            <a:r>
              <a:rPr lang="en-US" dirty="0">
                <a:solidFill>
                  <a:srgbClr val="222222"/>
                </a:solidFill>
                <a:latin typeface="Times New Roman" charset="0"/>
                <a:ea typeface="Times New Roman" charset="0"/>
                <a:cs typeface="Times New Roman" charset="0"/>
              </a:rPr>
              <a:t> = new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(driver, 10</a:t>
            </a:r>
            <a:r>
              <a:rPr lang="en-US" dirty="0" smtClean="0">
                <a:solidFill>
                  <a:srgbClr val="222222"/>
                </a:solidFill>
                <a:latin typeface="Times New Roman" charset="0"/>
                <a:ea typeface="Times New Roman" charset="0"/>
                <a:cs typeface="Times New Roman" charset="0"/>
              </a:rPr>
              <a:t>);</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t>Use </a:t>
            </a:r>
            <a:r>
              <a:rPr lang="en-US" dirty="0" smtClean="0"/>
              <a:t>“</a:t>
            </a:r>
            <a:r>
              <a:rPr lang="en-US" dirty="0" err="1" smtClean="0">
                <a:solidFill>
                  <a:srgbClr val="222222"/>
                </a:solidFill>
                <a:latin typeface="Times New Roman" charset="0"/>
                <a:ea typeface="Times New Roman" charset="0"/>
                <a:cs typeface="Times New Roman" charset="0"/>
              </a:rPr>
              <a:t>waitdriver</a:t>
            </a:r>
            <a:r>
              <a:rPr lang="en-US" dirty="0" smtClean="0">
                <a:solidFill>
                  <a:srgbClr val="222222"/>
                </a:solidFill>
                <a:latin typeface="Times New Roman" charset="0"/>
                <a:ea typeface="Times New Roman" charset="0"/>
                <a:cs typeface="Times New Roman" charset="0"/>
              </a:rPr>
              <a:t>” </a:t>
            </a:r>
            <a:r>
              <a:rPr lang="en-US" dirty="0" smtClean="0"/>
              <a:t>with </a:t>
            </a:r>
            <a:r>
              <a:rPr lang="en-US" dirty="0" err="1"/>
              <a:t>ExpectedConditions</a:t>
            </a:r>
            <a:r>
              <a:rPr lang="en-US" dirty="0"/>
              <a:t> on portions where </a:t>
            </a:r>
            <a:r>
              <a:rPr lang="en-US" dirty="0" smtClean="0"/>
              <a:t>we need </a:t>
            </a:r>
            <a:r>
              <a:rPr lang="en-US" dirty="0"/>
              <a:t>the explicit wait to occur. </a:t>
            </a:r>
            <a:endParaRPr lang="en-US" dirty="0" smtClean="0"/>
          </a:p>
          <a:p>
            <a:pPr marL="285750" indent="-285750">
              <a:buFont typeface="Arial" charset="0"/>
              <a:buChar char="•"/>
            </a:pPr>
            <a:r>
              <a:rPr lang="en-US" dirty="0" smtClean="0"/>
              <a:t>In </a:t>
            </a:r>
            <a:r>
              <a:rPr lang="en-US" dirty="0"/>
              <a:t>this case, we will use explicit wait on the </a:t>
            </a:r>
            <a:r>
              <a:rPr lang="en-US" dirty="0" smtClean="0"/>
              <a:t>”search filed" (Google home page) </a:t>
            </a:r>
            <a:r>
              <a:rPr lang="en-US" dirty="0"/>
              <a:t>input before we type the text </a:t>
            </a:r>
            <a:r>
              <a:rPr lang="en-US" dirty="0" smtClean="0"/>
              <a:t>”java tutorial</a:t>
            </a:r>
            <a:r>
              <a:rPr lang="en-US" dirty="0"/>
              <a:t>" onto it.</a:t>
            </a: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888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Web Table</a:t>
            </a:r>
            <a:endParaRPr lang="en-US" dirty="0"/>
          </a:p>
        </p:txBody>
      </p:sp>
      <p:sp>
        <p:nvSpPr>
          <p:cNvPr id="3" name="Rectangle 2"/>
          <p:cNvSpPr/>
          <p:nvPr/>
        </p:nvSpPr>
        <p:spPr>
          <a:xfrm>
            <a:off x="276720" y="3981271"/>
            <a:ext cx="8382000" cy="2031325"/>
          </a:xfrm>
          <a:prstGeom prst="rect">
            <a:avLst/>
          </a:prstGeom>
        </p:spPr>
        <p:txBody>
          <a:bodyPr wrap="square">
            <a:spAutoFit/>
          </a:bodyPr>
          <a:lstStyle/>
          <a:p>
            <a:pPr marL="285750" indent="-285750">
              <a:buFont typeface="Arial" charset="0"/>
              <a:buChar char="•"/>
            </a:pPr>
            <a:r>
              <a:rPr lang="en-US" b="1" dirty="0" smtClean="0">
                <a:latin typeface="Times New Roman" charset="0"/>
                <a:ea typeface="Times New Roman" charset="0"/>
                <a:cs typeface="Times New Roman" charset="0"/>
              </a:rPr>
              <a:t>Add Predicates :</a:t>
            </a:r>
            <a:r>
              <a:rPr lang="en-US" b="1" dirty="0">
                <a:latin typeface="Times New Roman" charset="0"/>
                <a:ea typeface="Times New Roman" charset="0"/>
                <a:cs typeface="Times New Roman" charset="0"/>
              </a:rPr>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element contains two &lt;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&gt; </a:t>
            </a:r>
            <a:r>
              <a:rPr lang="en-US" dirty="0" smtClean="0">
                <a:latin typeface="Times New Roman" charset="0"/>
                <a:ea typeface="Times New Roman" charset="0"/>
                <a:cs typeface="Times New Roman" charset="0"/>
              </a:rPr>
              <a:t>tags. To get value “Fourth Cell” use predicates which are numbers or HTML attributes in [].</a:t>
            </a:r>
            <a:br>
              <a:rPr lang="en-US" dirty="0" smtClean="0">
                <a:latin typeface="Times New Roman" charset="0"/>
                <a:ea typeface="Times New Roman" charset="0"/>
                <a:cs typeface="Times New Roman" charset="0"/>
              </a:rPr>
            </a:br>
            <a:r>
              <a:rPr lang="en-US" dirty="0" smtClean="0">
                <a:latin typeface="Times New Roman" charset="0"/>
                <a:ea typeface="Times New Roman" charset="0"/>
                <a:cs typeface="Times New Roman" charset="0"/>
              </a:rPr>
              <a:t>//table/</a:t>
            </a:r>
            <a:r>
              <a:rPr lang="en-US" dirty="0" err="1" smtClean="0">
                <a:latin typeface="Times New Roman" charset="0"/>
                <a:ea typeface="Times New Roman" charset="0"/>
                <a:cs typeface="Times New Roman" charset="0"/>
              </a:rPr>
              <a:t>tbody</a:t>
            </a:r>
            <a:r>
              <a:rPr lang="en-US" dirty="0" smtClean="0">
                <a:latin typeface="Times New Roman" charset="0"/>
                <a:ea typeface="Times New Roman" charset="0"/>
                <a:cs typeface="Times New Roman" charset="0"/>
              </a:rPr>
              <a:t>/</a:t>
            </a:r>
            <a:r>
              <a:rPr lang="en-US" dirty="0" err="1" smtClean="0">
                <a:latin typeface="Times New Roman" charset="0"/>
                <a:ea typeface="Times New Roman" charset="0"/>
                <a:cs typeface="Times New Roman" charset="0"/>
              </a:rPr>
              <a:t>tr</a:t>
            </a:r>
            <a:r>
              <a:rPr lang="en-US" dirty="0" smtClean="0">
                <a:latin typeface="Times New Roman" charset="0"/>
                <a:ea typeface="Times New Roman" charset="0"/>
                <a:cs typeface="Times New Roman" charset="0"/>
              </a:rPr>
              <a:t>[2]</a:t>
            </a:r>
          </a:p>
          <a:p>
            <a:pPr marL="285750" indent="-285750">
              <a:buFont typeface="Arial" charset="0"/>
              <a:buChar char="•"/>
            </a:pPr>
            <a:r>
              <a:rPr lang="en-US" b="1" dirty="0" smtClean="0">
                <a:latin typeface="Times New Roman" charset="0"/>
                <a:ea typeface="Times New Roman" charset="0"/>
                <a:cs typeface="Times New Roman" charset="0"/>
              </a:rPr>
              <a:t>Add succeeding child elements :</a:t>
            </a:r>
            <a:r>
              <a:rPr lang="en-US" b="1" dirty="0">
                <a:latin typeface="Times New Roman" charset="0"/>
                <a:ea typeface="Times New Roman" charset="0"/>
                <a:cs typeface="Times New Roman" charset="0"/>
              </a:rPr>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next element we need to access is the second &lt;td</a:t>
            </a:r>
            <a:r>
              <a:rPr lang="en-US" dirty="0" smtClean="0">
                <a:latin typeface="Times New Roman" charset="0"/>
                <a:ea typeface="Times New Roman" charset="0"/>
                <a:cs typeface="Times New Roman" charset="0"/>
              </a:rPr>
              <a:t>&gt;.</a:t>
            </a:r>
            <a:br>
              <a:rPr lang="en-US" dirty="0" smtClean="0">
                <a:latin typeface="Times New Roman" charset="0"/>
                <a:ea typeface="Times New Roman" charset="0"/>
                <a:cs typeface="Times New Roman" charset="0"/>
              </a:rPr>
            </a:br>
            <a:r>
              <a:rPr lang="en-US" dirty="0">
                <a:latin typeface="Times New Roman" charset="0"/>
                <a:ea typeface="Times New Roman" charset="0"/>
                <a:cs typeface="Times New Roman" charset="0"/>
              </a:rPr>
              <a:t>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[2</a:t>
            </a:r>
            <a:r>
              <a:rPr lang="en-US" dirty="0" smtClean="0">
                <a:latin typeface="Times New Roman" charset="0"/>
                <a:ea typeface="Times New Roman" charset="0"/>
                <a:cs typeface="Times New Roman" charset="0"/>
              </a:rPr>
              <a:t>]/td[2]</a:t>
            </a:r>
            <a:endParaRPr lang="en-US" dirty="0">
              <a:latin typeface="Times New Roman" charset="0"/>
              <a:ea typeface="Times New Roman" charset="0"/>
              <a:cs typeface="Times New Roman" charset="0"/>
            </a:endParaRPr>
          </a:p>
        </p:txBody>
      </p:sp>
      <p:pic>
        <p:nvPicPr>
          <p:cNvPr id="1026" name="Picture 2" descr="https://www.guru99.com/images/image01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0"/>
            <a:ext cx="3200400" cy="2880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728400"/>
            <a:ext cx="5105400" cy="3416320"/>
          </a:xfrm>
          <a:prstGeom prst="rect">
            <a:avLst/>
          </a:prstGeom>
        </p:spPr>
        <p:txBody>
          <a:bodyPr wrap="square">
            <a:spAutoFit/>
          </a:bodyPr>
          <a:lstStyle/>
          <a:p>
            <a:pPr marL="285750" indent="-285750">
              <a:buFont typeface="Arial" charset="0"/>
              <a:buChar char="•"/>
            </a:pPr>
            <a:r>
              <a:rPr lang="en-US" b="1" dirty="0"/>
              <a:t>Set the Parent Element (table) : </a:t>
            </a:r>
            <a:r>
              <a:rPr lang="en-US" dirty="0"/>
              <a:t/>
            </a:r>
            <a:br>
              <a:rPr lang="en-US" dirty="0"/>
            </a:br>
            <a:r>
              <a:rPr lang="en-US" dirty="0" err="1"/>
              <a:t>XPath</a:t>
            </a:r>
            <a:r>
              <a:rPr lang="en-US" dirty="0"/>
              <a:t> locators in </a:t>
            </a:r>
            <a:r>
              <a:rPr lang="en-US" dirty="0" err="1"/>
              <a:t>WebDriver</a:t>
            </a:r>
            <a:r>
              <a:rPr lang="en-US" dirty="0"/>
              <a:t> always start with a double forward slash "//" and then followed by the parent element. "//table".</a:t>
            </a:r>
          </a:p>
          <a:p>
            <a:pPr marL="285750" indent="-285750">
              <a:buFont typeface="Arial" charset="0"/>
              <a:buChar char="•"/>
            </a:pPr>
            <a:r>
              <a:rPr lang="en-US" b="1" dirty="0">
                <a:latin typeface="Times New Roman" charset="0"/>
                <a:ea typeface="Times New Roman" charset="0"/>
                <a:cs typeface="Times New Roman" charset="0"/>
              </a:rPr>
              <a:t>Add the child elements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element immediately under &lt;table&gt; is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so we can say that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is the "child" of &lt;table&gt;. And also, &lt;table&gt; is the "parent" of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All child elements in </a:t>
            </a:r>
            <a:r>
              <a:rPr lang="en-US" dirty="0" err="1">
                <a:latin typeface="Times New Roman" charset="0"/>
                <a:ea typeface="Times New Roman" charset="0"/>
                <a:cs typeface="Times New Roman" charset="0"/>
              </a:rPr>
              <a:t>XPath</a:t>
            </a:r>
            <a:r>
              <a:rPr lang="en-US" dirty="0">
                <a:latin typeface="Times New Roman" charset="0"/>
                <a:ea typeface="Times New Roman" charset="0"/>
                <a:cs typeface="Times New Roman" charset="0"/>
              </a:rPr>
              <a:t> are placed to the right of their parent element, separated with one forward slash "/" like the code shown below.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5853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Nested Web Table</a:t>
            </a:r>
            <a:endParaRPr lang="en-US" dirty="0"/>
          </a:p>
        </p:txBody>
      </p:sp>
      <p:pic>
        <p:nvPicPr>
          <p:cNvPr id="2050" name="Picture 2" descr="https://www.guru99.com/images/image0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4953000" cy="56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6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Broken Links</a:t>
            </a:r>
            <a:endParaRPr lang="en-US" dirty="0"/>
          </a:p>
        </p:txBody>
      </p:sp>
      <p:sp>
        <p:nvSpPr>
          <p:cNvPr id="5" name="Rectangle 4"/>
          <p:cNvSpPr/>
          <p:nvPr/>
        </p:nvSpPr>
        <p:spPr>
          <a:xfrm>
            <a:off x="276720" y="982682"/>
            <a:ext cx="8714880" cy="3139321"/>
          </a:xfrm>
          <a:prstGeom prst="rect">
            <a:avLst/>
          </a:prstGeom>
        </p:spPr>
        <p:txBody>
          <a:bodyPr wrap="square">
            <a:spAutoFit/>
          </a:bodyPr>
          <a:lstStyle/>
          <a:p>
            <a:pPr marL="285750" indent="-285750">
              <a:buFont typeface="Arial" charset="0"/>
              <a:buChar char="•"/>
            </a:pPr>
            <a:r>
              <a:rPr lang="en-US" dirty="0"/>
              <a:t>M</a:t>
            </a:r>
            <a:r>
              <a:rPr lang="en-US" dirty="0" smtClean="0"/>
              <a:t>ake </a:t>
            </a:r>
            <a:r>
              <a:rPr lang="en-US" dirty="0"/>
              <a:t>sure </a:t>
            </a:r>
            <a:r>
              <a:rPr lang="en-US" dirty="0" smtClean="0"/>
              <a:t>there </a:t>
            </a:r>
            <a:r>
              <a:rPr lang="en-US" dirty="0"/>
              <a:t>are no broken links on the site </a:t>
            </a:r>
            <a:r>
              <a:rPr lang="en-US" dirty="0" smtClean="0"/>
              <a:t>as user </a:t>
            </a:r>
            <a:r>
              <a:rPr lang="en-US" dirty="0"/>
              <a:t>should not land </a:t>
            </a:r>
            <a:r>
              <a:rPr lang="en-US" dirty="0" smtClean="0"/>
              <a:t>on error </a:t>
            </a:r>
            <a:r>
              <a:rPr lang="en-US" dirty="0"/>
              <a:t>page</a:t>
            </a:r>
            <a:r>
              <a:rPr lang="en-US" dirty="0" smtClean="0"/>
              <a:t>.</a:t>
            </a:r>
          </a:p>
          <a:p>
            <a:pPr marL="285750" indent="-285750">
              <a:buFont typeface="Arial" charset="0"/>
              <a:buChar char="•"/>
            </a:pPr>
            <a:r>
              <a:rPr lang="en-US" dirty="0"/>
              <a:t>Manual checking of links is a tedious task, because each webpage may have a large number of links &amp; manual process has to be repeated for all pages</a:t>
            </a:r>
            <a:r>
              <a:rPr lang="en-US" dirty="0" smtClean="0"/>
              <a:t>.</a:t>
            </a:r>
          </a:p>
          <a:p>
            <a:pPr marL="285750" indent="-285750">
              <a:buFont typeface="Arial" charset="0"/>
              <a:buChar char="•"/>
            </a:pPr>
            <a:endParaRPr lang="en-US" dirty="0" smtClean="0"/>
          </a:p>
          <a:p>
            <a:pPr marL="285750" indent="-285750">
              <a:buFont typeface="Arial" charset="0"/>
              <a:buChar char="•"/>
            </a:pPr>
            <a:r>
              <a:rPr lang="en-US" dirty="0" smtClean="0"/>
              <a:t>How </a:t>
            </a:r>
            <a:r>
              <a:rPr lang="en-US" dirty="0"/>
              <a:t>to check the Broken Links and images</a:t>
            </a:r>
          </a:p>
          <a:p>
            <a:pPr marL="285750" indent="-285750">
              <a:buFont typeface="Arial" charset="0"/>
              <a:buChar char="•"/>
            </a:pPr>
            <a:endParaRPr lang="en-US" dirty="0" smtClean="0"/>
          </a:p>
          <a:p>
            <a:pPr marL="285750" indent="-285750">
              <a:buFont typeface="Arial" charset="0"/>
              <a:buChar char="•"/>
            </a:pPr>
            <a:r>
              <a:rPr lang="en-US" dirty="0" smtClean="0"/>
              <a:t>Collect </a:t>
            </a:r>
            <a:r>
              <a:rPr lang="en-US" dirty="0"/>
              <a:t>all the links in the web page based on &lt;a&gt; tag.</a:t>
            </a:r>
          </a:p>
          <a:p>
            <a:pPr marL="285750" indent="-285750">
              <a:buFont typeface="Arial" charset="0"/>
              <a:buChar char="•"/>
            </a:pPr>
            <a:r>
              <a:rPr lang="en-US" dirty="0"/>
              <a:t>Send HTTP request for the link and read HTTP response code.</a:t>
            </a:r>
          </a:p>
          <a:p>
            <a:pPr marL="285750" indent="-285750">
              <a:buFont typeface="Arial" charset="0"/>
              <a:buChar char="•"/>
            </a:pPr>
            <a:r>
              <a:rPr lang="en-US" dirty="0"/>
              <a:t>Find out whether the link is valid or broken based on HTTP response code.</a:t>
            </a:r>
          </a:p>
          <a:p>
            <a:pPr marL="285750" indent="-285750">
              <a:buFont typeface="Arial" charset="0"/>
              <a:buChar char="•"/>
            </a:pPr>
            <a:r>
              <a:rPr lang="en-US" dirty="0"/>
              <a:t>Repeat this for all the links captured.</a:t>
            </a:r>
          </a:p>
          <a:p>
            <a:pPr marL="285750" indent="-285750">
              <a:buFont typeface="Arial" charset="0"/>
              <a:buChar char="•"/>
            </a:pPr>
            <a:endParaRPr lang="en-US" dirty="0" smtClean="0"/>
          </a:p>
        </p:txBody>
      </p:sp>
    </p:spTree>
    <p:extLst>
      <p:ext uri="{BB962C8B-B14F-4D97-AF65-F5344CB8AC3E}">
        <p14:creationId xmlns:p14="http://schemas.microsoft.com/office/powerpoint/2010/main" val="69174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Broken Links Example</a:t>
            </a:r>
            <a:endParaRPr lang="en-US" dirty="0"/>
          </a:p>
        </p:txBody>
      </p:sp>
      <p:sp>
        <p:nvSpPr>
          <p:cNvPr id="3" name="Rectangle 2"/>
          <p:cNvSpPr/>
          <p:nvPr/>
        </p:nvSpPr>
        <p:spPr>
          <a:xfrm>
            <a:off x="457200" y="728401"/>
            <a:ext cx="8077200" cy="6124754"/>
          </a:xfrm>
          <a:prstGeom prst="rect">
            <a:avLst/>
          </a:prstGeom>
        </p:spPr>
        <p:txBody>
          <a:bodyPr wrap="square">
            <a:spAutoFit/>
          </a:bodyPr>
          <a:lstStyle/>
          <a:p>
            <a:r>
              <a:rPr lang="en-US" sz="1400" dirty="0">
                <a:latin typeface="Times New Roman" charset="0"/>
                <a:ea typeface="Times New Roman" charset="0"/>
                <a:cs typeface="Times New Roman" charset="0"/>
              </a:rPr>
              <a:t>String </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 </a:t>
            </a:r>
            <a:r>
              <a:rPr lang="en-US" sz="1400" dirty="0" smtClean="0">
                <a:latin typeface="Times New Roman" charset="0"/>
                <a:ea typeface="Times New Roman" charset="0"/>
                <a:cs typeface="Times New Roman" charset="0"/>
                <a:hlinkClick r:id="rId3"/>
              </a:rPr>
              <a:t>http</a:t>
            </a:r>
            <a:r>
              <a:rPr lang="en-US" sz="1400" dirty="0">
                <a:latin typeface="Times New Roman" charset="0"/>
                <a:ea typeface="Times New Roman" charset="0"/>
                <a:cs typeface="Times New Roman" charset="0"/>
                <a:hlinkClick r:id="rId3"/>
              </a:rPr>
              <a:t>://</a:t>
            </a:r>
            <a:r>
              <a:rPr lang="en-US" sz="1400" dirty="0" smtClean="0">
                <a:latin typeface="Times New Roman" charset="0"/>
                <a:ea typeface="Times New Roman" charset="0"/>
                <a:cs typeface="Times New Roman" charset="0"/>
                <a:hlinkClick r:id="rId3"/>
              </a:rPr>
              <a:t>www.zlti.com</a:t>
            </a: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 </a:t>
            </a:r>
            <a:endParaRPr lang="en-US" sz="1400" dirty="0" smtClean="0">
              <a:latin typeface="Times New Roman" charset="0"/>
              <a:ea typeface="Times New Roman" charset="0"/>
              <a:cs typeface="Times New Roman" charset="0"/>
            </a:endParaRPr>
          </a:p>
          <a:p>
            <a:r>
              <a:rPr lang="en-US" sz="1400" dirty="0" err="1" smtClean="0">
                <a:latin typeface="Times New Roman" charset="0"/>
                <a:ea typeface="Times New Roman" charset="0"/>
                <a:cs typeface="Times New Roman" charset="0"/>
              </a:rPr>
              <a:t>HttpURLConnection</a:t>
            </a:r>
            <a:r>
              <a:rPr lang="en-US" sz="1400" dirty="0" smtClean="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null; </a:t>
            </a:r>
            <a:endParaRPr lang="en-US" sz="1400" dirty="0" smtClean="0">
              <a:latin typeface="Times New Roman" charset="0"/>
              <a:ea typeface="Times New Roman" charset="0"/>
              <a:cs typeface="Times New Roman" charset="0"/>
            </a:endParaRPr>
          </a:p>
          <a:p>
            <a:r>
              <a:rPr lang="en-US" sz="1400" dirty="0" err="1" smtClean="0">
                <a:latin typeface="Times New Roman" charset="0"/>
                <a:ea typeface="Times New Roman" charset="0"/>
                <a:cs typeface="Times New Roman" charset="0"/>
              </a:rPr>
              <a:t>int</a:t>
            </a:r>
            <a:r>
              <a:rPr lang="en-US" sz="1400" dirty="0" smtClean="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 200; </a:t>
            </a:r>
            <a:endParaRPr lang="en-US" sz="1400" dirty="0" smtClean="0">
              <a:latin typeface="Times New Roman" charset="0"/>
              <a:ea typeface="Times New Roman" charset="0"/>
              <a:cs typeface="Times New Roman" charset="0"/>
            </a:endParaRPr>
          </a:p>
          <a:p>
            <a:r>
              <a:rPr lang="en-US" sz="1400" dirty="0" smtClean="0">
                <a:latin typeface="Times New Roman" charset="0"/>
                <a:ea typeface="Times New Roman" charset="0"/>
                <a:cs typeface="Times New Roman" charset="0"/>
              </a:rPr>
              <a:t>driver </a:t>
            </a:r>
            <a:r>
              <a:rPr lang="en-US" sz="1400" dirty="0">
                <a:latin typeface="Times New Roman" charset="0"/>
                <a:ea typeface="Times New Roman" charset="0"/>
                <a:cs typeface="Times New Roman" charset="0"/>
              </a:rPr>
              <a:t>= new </a:t>
            </a:r>
            <a:r>
              <a:rPr lang="en-US" sz="1400" dirty="0" err="1">
                <a:latin typeface="Times New Roman" charset="0"/>
                <a:ea typeface="Times New Roman" charset="0"/>
                <a:cs typeface="Times New Roman" charset="0"/>
              </a:rPr>
              <a:t>ChromeDriver</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err="1" smtClean="0">
                <a:latin typeface="Times New Roman" charset="0"/>
                <a:ea typeface="Times New Roman" charset="0"/>
                <a:cs typeface="Times New Roman" charset="0"/>
              </a:rPr>
              <a:t>driver.manage</a:t>
            </a:r>
            <a:r>
              <a:rPr lang="en-US" sz="1400" dirty="0">
                <a:latin typeface="Times New Roman" charset="0"/>
                <a:ea typeface="Times New Roman" charset="0"/>
                <a:cs typeface="Times New Roman" charset="0"/>
              </a:rPr>
              <a:t>().window().maximize(); </a:t>
            </a:r>
            <a:endParaRPr lang="en-US" sz="1400" dirty="0" smtClean="0">
              <a:latin typeface="Times New Roman" charset="0"/>
              <a:ea typeface="Times New Roman" charset="0"/>
              <a:cs typeface="Times New Roman" charset="0"/>
            </a:endParaRPr>
          </a:p>
          <a:p>
            <a:r>
              <a:rPr lang="en-US" sz="1400" dirty="0" err="1" smtClean="0">
                <a:latin typeface="Times New Roman" charset="0"/>
                <a:ea typeface="Times New Roman" charset="0"/>
                <a:cs typeface="Times New Roman" charset="0"/>
              </a:rPr>
              <a:t>driver.get</a:t>
            </a:r>
            <a:r>
              <a:rPr lang="en-US" sz="1400" dirty="0" smtClean="0">
                <a:latin typeface="Times New Roman" charset="0"/>
                <a:ea typeface="Times New Roman" charset="0"/>
                <a:cs typeface="Times New Roman" charset="0"/>
              </a:rPr>
              <a:t>(</a:t>
            </a:r>
            <a:r>
              <a:rPr lang="en-US" sz="1400" dirty="0" err="1" smtClean="0">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smtClean="0">
                <a:latin typeface="Times New Roman" charset="0"/>
                <a:ea typeface="Times New Roman" charset="0"/>
                <a:cs typeface="Times New Roman" charset="0"/>
              </a:rPr>
              <a:t>List&lt;</a:t>
            </a:r>
            <a:r>
              <a:rPr lang="en-US" sz="1400" dirty="0" err="1" smtClean="0">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links = </a:t>
            </a:r>
            <a:r>
              <a:rPr lang="en-US" sz="1400" dirty="0" err="1">
                <a:latin typeface="Times New Roman" charset="0"/>
                <a:ea typeface="Times New Roman" charset="0"/>
                <a:cs typeface="Times New Roman" charset="0"/>
              </a:rPr>
              <a:t>driver.findElements</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By.tagName</a:t>
            </a:r>
            <a:r>
              <a:rPr lang="en-US" sz="1400" dirty="0">
                <a:latin typeface="Times New Roman" charset="0"/>
                <a:ea typeface="Times New Roman" charset="0"/>
                <a:cs typeface="Times New Roman" charset="0"/>
              </a:rPr>
              <a:t>("a")); </a:t>
            </a:r>
            <a:endParaRPr lang="en-US" sz="1400" dirty="0" smtClean="0">
              <a:latin typeface="Times New Roman" charset="0"/>
              <a:ea typeface="Times New Roman" charset="0"/>
              <a:cs typeface="Times New Roman" charset="0"/>
            </a:endParaRPr>
          </a:p>
          <a:p>
            <a:r>
              <a:rPr lang="en-US" sz="1400" dirty="0" smtClean="0">
                <a:latin typeface="Times New Roman" charset="0"/>
                <a:ea typeface="Times New Roman" charset="0"/>
                <a:cs typeface="Times New Roman" charset="0"/>
              </a:rPr>
              <a:t>Iterator&lt;</a:t>
            </a:r>
            <a:r>
              <a:rPr lang="en-US" sz="1400" dirty="0" err="1" smtClean="0">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it = </a:t>
            </a:r>
            <a:r>
              <a:rPr lang="en-US" sz="1400" dirty="0" err="1">
                <a:latin typeface="Times New Roman" charset="0"/>
                <a:ea typeface="Times New Roman" charset="0"/>
                <a:cs typeface="Times New Roman" charset="0"/>
              </a:rPr>
              <a:t>links.iterator</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smtClean="0">
                <a:latin typeface="Times New Roman" charset="0"/>
                <a:ea typeface="Times New Roman" charset="0"/>
                <a:cs typeface="Times New Roman" charset="0"/>
              </a:rPr>
              <a:t>while(</a:t>
            </a:r>
            <a:r>
              <a:rPr lang="en-US" sz="1400" dirty="0" err="1" smtClean="0">
                <a:latin typeface="Times New Roman" charset="0"/>
                <a:ea typeface="Times New Roman" charset="0"/>
                <a:cs typeface="Times New Roman" charset="0"/>
              </a:rPr>
              <a:t>it.hasNext</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url</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it.next</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getAttribute</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href</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System.out.println</a:t>
            </a:r>
            <a:r>
              <a:rPr lang="en-US" sz="1400" dirty="0" smtClean="0">
                <a:latin typeface="Times New Roman" charset="0"/>
                <a:ea typeface="Times New Roman" charset="0"/>
                <a:cs typeface="Times New Roman" charset="0"/>
              </a:rPr>
              <a:t>(</a:t>
            </a:r>
            <a:r>
              <a:rPr lang="en-US" sz="1400" dirty="0" err="1" smtClean="0">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if(</a:t>
            </a:r>
            <a:r>
              <a:rPr lang="en-US" sz="1400" dirty="0" err="1" smtClean="0">
                <a:latin typeface="Times New Roman" charset="0"/>
                <a:ea typeface="Times New Roman" charset="0"/>
                <a:cs typeface="Times New Roman" charset="0"/>
              </a:rPr>
              <a:t>url</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 null || </a:t>
            </a:r>
            <a:r>
              <a:rPr lang="en-US" sz="1400" dirty="0" err="1">
                <a:latin typeface="Times New Roman" charset="0"/>
                <a:ea typeface="Times New Roman" charset="0"/>
                <a:cs typeface="Times New Roman" charset="0"/>
              </a:rPr>
              <a:t>url.isEmpty</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is either not configured for anchor tag or it is empty");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continue</a:t>
            </a:r>
            <a:r>
              <a:rPr lang="en-US" sz="1400" dirty="0">
                <a:latin typeface="Times New Roman" charset="0"/>
                <a:ea typeface="Times New Roman" charset="0"/>
                <a:cs typeface="Times New Roman" charset="0"/>
              </a:rPr>
              <a:t>; }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if</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url.startsWith</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belongs to another domain, skipping it.");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continue</a:t>
            </a:r>
            <a:r>
              <a:rPr lang="en-US" sz="1400" dirty="0">
                <a:latin typeface="Times New Roman" charset="0"/>
                <a:ea typeface="Times New Roman" charset="0"/>
                <a:cs typeface="Times New Roman" charset="0"/>
              </a:rPr>
              <a:t>; }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try </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HttpURLConnection</a:t>
            </a:r>
            <a:r>
              <a:rPr lang="en-US" sz="1400" dirty="0">
                <a:latin typeface="Times New Roman" charset="0"/>
                <a:ea typeface="Times New Roman" charset="0"/>
                <a:cs typeface="Times New Roman" charset="0"/>
              </a:rPr>
              <a:t>)(new URL(</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openConnection</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huc.setRequestMethod</a:t>
            </a:r>
            <a:r>
              <a:rPr lang="en-US" sz="1400" dirty="0">
                <a:latin typeface="Times New Roman" charset="0"/>
                <a:ea typeface="Times New Roman" charset="0"/>
                <a:cs typeface="Times New Roman" charset="0"/>
              </a:rPr>
              <a:t>("HEAD");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huc.connect</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respCode</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huc.getResponseCode</a:t>
            </a:r>
            <a:r>
              <a:rPr lang="en-US" sz="1400" dirty="0">
                <a:latin typeface="Times New Roman" charset="0"/>
                <a:ea typeface="Times New Roman" charset="0"/>
                <a:cs typeface="Times New Roman" charset="0"/>
              </a:rPr>
              <a:t>();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if(</a:t>
            </a:r>
            <a:r>
              <a:rPr lang="en-US" sz="1400" dirty="0" err="1" smtClean="0">
                <a:latin typeface="Times New Roman" charset="0"/>
                <a:ea typeface="Times New Roman" charset="0"/>
                <a:cs typeface="Times New Roman" charset="0"/>
              </a:rPr>
              <a:t>respCode</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&gt;= 400){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System.out.println</a:t>
            </a:r>
            <a:r>
              <a:rPr lang="en-US" sz="1400" dirty="0" smtClean="0">
                <a:latin typeface="Times New Roman" charset="0"/>
                <a:ea typeface="Times New Roman" charset="0"/>
                <a:cs typeface="Times New Roman" charset="0"/>
              </a:rPr>
              <a:t>(</a:t>
            </a:r>
            <a:r>
              <a:rPr lang="en-US" sz="1400" dirty="0" err="1" smtClean="0">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broken link"); }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else</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valid link"); }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catch (</a:t>
            </a:r>
            <a:r>
              <a:rPr lang="en-US" sz="1400" dirty="0" err="1">
                <a:latin typeface="Times New Roman" charset="0"/>
                <a:ea typeface="Times New Roman" charset="0"/>
                <a:cs typeface="Times New Roman" charset="0"/>
              </a:rPr>
              <a:t>MalformedURLException</a:t>
            </a:r>
            <a:r>
              <a:rPr lang="en-US" sz="1400" dirty="0">
                <a:latin typeface="Times New Roman" charset="0"/>
                <a:ea typeface="Times New Roman" charset="0"/>
                <a:cs typeface="Times New Roman" charset="0"/>
              </a:rPr>
              <a:t> e) </a:t>
            </a:r>
            <a:r>
              <a:rPr lang="en-US" sz="1400" dirty="0" smtClean="0">
                <a:latin typeface="Times New Roman" charset="0"/>
                <a:ea typeface="Times New Roman" charset="0"/>
                <a:cs typeface="Times New Roman" charset="0"/>
              </a:rPr>
              <a:t>{</a:t>
            </a:r>
          </a:p>
          <a:p>
            <a:r>
              <a:rPr lang="en-US" sz="1400" dirty="0">
                <a:latin typeface="Times New Roman" charset="0"/>
                <a:ea typeface="Times New Roman" charset="0"/>
                <a:cs typeface="Times New Roman" charset="0"/>
              </a:rPr>
              <a:t>	</a:t>
            </a:r>
            <a:r>
              <a:rPr lang="en-US" sz="1400" dirty="0" err="1" smtClean="0">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a:t>
            </a:r>
            <a:endParaRPr lang="en-US" sz="1400" dirty="0" smtClean="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catch </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IOException</a:t>
            </a:r>
            <a:r>
              <a:rPr lang="en-US" sz="1400" dirty="0">
                <a:latin typeface="Times New Roman" charset="0"/>
                <a:ea typeface="Times New Roman" charset="0"/>
                <a:cs typeface="Times New Roman" charset="0"/>
              </a:rPr>
              <a:t> e) </a:t>
            </a:r>
            <a:r>
              <a:rPr lang="en-US" sz="1400" dirty="0" smtClean="0">
                <a:latin typeface="Times New Roman" charset="0"/>
                <a:ea typeface="Times New Roman" charset="0"/>
                <a:cs typeface="Times New Roman" charset="0"/>
              </a:rPr>
              <a:t>{</a:t>
            </a:r>
            <a:r>
              <a:rPr lang="en-US" sz="1400" dirty="0" err="1" smtClean="0">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 </a:t>
            </a:r>
            <a:endParaRPr lang="en-US" sz="1400" dirty="0" smtClean="0">
              <a:latin typeface="Times New Roman" charset="0"/>
              <a:ea typeface="Times New Roman" charset="0"/>
              <a:cs typeface="Times New Roman" charset="0"/>
            </a:endParaRPr>
          </a:p>
          <a:p>
            <a:r>
              <a:rPr lang="en-US" sz="1400" dirty="0" err="1" smtClean="0">
                <a:latin typeface="Times New Roman" charset="0"/>
                <a:ea typeface="Times New Roman" charset="0"/>
                <a:cs typeface="Times New Roman" charset="0"/>
              </a:rPr>
              <a:t>driver.quit</a:t>
            </a:r>
            <a:r>
              <a:rPr lang="en-US" sz="1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649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a:t>
            </a:r>
            <a:endParaRPr lang="en-US" dirty="0"/>
          </a:p>
        </p:txBody>
      </p:sp>
      <p:sp>
        <p:nvSpPr>
          <p:cNvPr id="3" name="Text Placeholder 2"/>
          <p:cNvSpPr>
            <a:spLocks noGrp="1"/>
          </p:cNvSpPr>
          <p:nvPr>
            <p:ph type="body" sz="quarter" idx="10"/>
          </p:nvPr>
        </p:nvSpPr>
        <p:spPr/>
        <p:txBody>
          <a:bodyPr>
            <a:normAutofit/>
          </a:bodyPr>
          <a:lstStyle/>
          <a:p>
            <a:r>
              <a:rPr lang="en-US" dirty="0">
                <a:hlinkClick r:id="rId3"/>
              </a:rPr>
              <a:t>https://www.techbeamers.com/selenium-webdriver-tutorial</a:t>
            </a:r>
            <a:r>
              <a:rPr lang="en-US" dirty="0" smtClean="0">
                <a:hlinkClick r:id="rId3"/>
              </a:rPr>
              <a:t>/</a:t>
            </a:r>
            <a:endParaRPr lang="en-US" dirty="0" smtClean="0"/>
          </a:p>
          <a:p>
            <a:r>
              <a:rPr lang="en-US" dirty="0">
                <a:hlinkClick r:id="rId4"/>
              </a:rPr>
              <a:t>https://www.toolsqa.com/selenium-tutorial</a:t>
            </a:r>
            <a:r>
              <a:rPr lang="en-US" dirty="0" smtClean="0">
                <a:hlinkClick r:id="rId4"/>
              </a:rPr>
              <a:t>/</a:t>
            </a:r>
            <a:endParaRPr lang="en-US" dirty="0" smtClean="0"/>
          </a:p>
          <a:p>
            <a:r>
              <a:rPr lang="en-US" dirty="0" err="1" smtClean="0"/>
              <a:t>assgn</a:t>
            </a:r>
            <a:r>
              <a:rPr lang="en-US" dirty="0" smtClean="0"/>
              <a:t> -&gt; </a:t>
            </a:r>
            <a:r>
              <a:rPr lang="en-US" dirty="0">
                <a:hlinkClick r:id="rId5"/>
              </a:rPr>
              <a:t>https://</a:t>
            </a:r>
            <a:r>
              <a:rPr lang="en-US" dirty="0" smtClean="0">
                <a:hlinkClick r:id="rId5"/>
              </a:rPr>
              <a:t>www.guru99.com/alert-popup-handling-selenium.html</a:t>
            </a:r>
            <a:endParaRPr lang="en-US" dirty="0" smtClean="0"/>
          </a:p>
          <a:p>
            <a:r>
              <a:rPr lang="en-US" dirty="0">
                <a:hlinkClick r:id="rId6"/>
              </a:rPr>
              <a:t>https://</a:t>
            </a:r>
            <a:r>
              <a:rPr lang="en-US" dirty="0" smtClean="0">
                <a:hlinkClick r:id="rId6"/>
              </a:rPr>
              <a:t>seleniumhq.github.io/selenium/docs/api/java/index.html?org/openqa/selenium/interactions/Actions.html</a:t>
            </a:r>
            <a:endParaRPr lang="en-US" dirty="0" smtClean="0"/>
          </a:p>
          <a:p>
            <a:r>
              <a:rPr lang="en-US" dirty="0">
                <a:hlinkClick r:id="rId7"/>
              </a:rPr>
              <a:t>https://www.toolsqa.com/automation-practice-form/</a:t>
            </a:r>
            <a:endParaRPr lang="en-US" dirty="0" smtClean="0"/>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smtClean="0"/>
              <a:t>	7738460004</a:t>
            </a:r>
            <a:br>
              <a:rPr lang="en-US" dirty="0" smtClean="0"/>
            </a:br>
            <a:r>
              <a:rPr lang="en-US" dirty="0" smtClean="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and Quit Browser</a:t>
            </a:r>
            <a:endParaRPr lang="en-US" dirty="0"/>
          </a:p>
        </p:txBody>
      </p:sp>
      <p:sp>
        <p:nvSpPr>
          <p:cNvPr id="3" name="Rectangle 2"/>
          <p:cNvSpPr/>
          <p:nvPr/>
        </p:nvSpPr>
        <p:spPr>
          <a:xfrm>
            <a:off x="276720" y="684506"/>
            <a:ext cx="8562480" cy="1200329"/>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These commands allow you to  </a:t>
            </a:r>
            <a:r>
              <a:rPr lang="en-US" dirty="0" err="1">
                <a:solidFill>
                  <a:srgbClr val="222222"/>
                </a:solidFill>
                <a:latin typeface="Times New Roman" charset="0"/>
                <a:ea typeface="Times New Roman" charset="0"/>
                <a:cs typeface="Times New Roman" charset="0"/>
              </a:rPr>
              <a:t>refresh,go</a:t>
            </a:r>
            <a:r>
              <a:rPr lang="en-US" dirty="0">
                <a:solidFill>
                  <a:srgbClr val="222222"/>
                </a:solidFill>
                <a:latin typeface="Times New Roman" charset="0"/>
                <a:ea typeface="Times New Roman" charset="0"/>
                <a:cs typeface="Times New Roman" charset="0"/>
              </a:rPr>
              <a:t>-into and switch back and forth between different web pages</a:t>
            </a:r>
            <a:r>
              <a:rPr lang="en-US" dirty="0" smtClean="0">
                <a:solidFill>
                  <a:srgbClr val="222222"/>
                </a:solidFill>
                <a:latin typeface="Times New Roman" charset="0"/>
                <a:ea typeface="Times New Roman" charset="0"/>
                <a:cs typeface="Times New Roman" charset="0"/>
              </a:rPr>
              <a:t>.</a:t>
            </a:r>
            <a:br>
              <a:rPr lang="en-US" dirty="0" smtClean="0">
                <a:solidFill>
                  <a:srgbClr val="222222"/>
                </a:solidFill>
                <a:latin typeface="Times New Roman" charset="0"/>
                <a:ea typeface="Times New Roman" charset="0"/>
                <a:cs typeface="Times New Roman" charset="0"/>
              </a:rPr>
            </a:br>
            <a:r>
              <a:rPr lang="en-US" dirty="0" err="1" smtClean="0">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a:t>
            </a:r>
            <a:r>
              <a:rPr lang="en-US" dirty="0" err="1">
                <a:latin typeface="Times New Roman" charset="0"/>
                <a:ea typeface="Times New Roman" charset="0"/>
                <a:cs typeface="Times New Roman" charset="0"/>
              </a:rPr>
              <a:t>www.popuptest.com</a:t>
            </a:r>
            <a:r>
              <a:rPr lang="en-US" dirty="0">
                <a:latin typeface="Times New Roman" charset="0"/>
                <a:ea typeface="Times New Roman" charset="0"/>
                <a:cs typeface="Times New Roman" charset="0"/>
              </a:rPr>
              <a:t>/popuptest2.html");</a:t>
            </a:r>
          </a:p>
          <a:p>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driver.quit</a:t>
            </a:r>
            <a:r>
              <a:rPr lang="en-US" dirty="0">
                <a:latin typeface="Times New Roman" charset="0"/>
                <a:ea typeface="Times New Roman" charset="0"/>
                <a:cs typeface="Times New Roman" charset="0"/>
              </a:rPr>
              <a:t>();  // using QUIT all windows will close</a:t>
            </a:r>
          </a:p>
        </p:txBody>
      </p:sp>
      <p:graphicFrame>
        <p:nvGraphicFramePr>
          <p:cNvPr id="5" name="Table 4"/>
          <p:cNvGraphicFramePr>
            <a:graphicFrameLocks noGrp="1"/>
          </p:cNvGraphicFramePr>
          <p:nvPr>
            <p:extLst>
              <p:ext uri="{D42A27DB-BD31-4B8C-83A1-F6EECF244321}">
                <p14:modId xmlns:p14="http://schemas.microsoft.com/office/powerpoint/2010/main" val="563431948"/>
              </p:ext>
            </p:extLst>
          </p:nvPr>
        </p:nvGraphicFramePr>
        <p:xfrm>
          <a:off x="304800" y="2747364"/>
          <a:ext cx="8382000" cy="1759768"/>
        </p:xfrm>
        <a:graphic>
          <a:graphicData uri="http://schemas.openxmlformats.org/drawingml/2006/table">
            <a:tbl>
              <a:tblPr>
                <a:tableStyleId>{2D5ABB26-0587-4C30-8999-92F81FD0307C}</a:tableStyleId>
              </a:tblPr>
              <a:tblGrid>
                <a:gridCol w="2538634"/>
                <a:gridCol w="5843366"/>
              </a:tblGrid>
              <a:tr h="980124">
                <a:tc>
                  <a:txBody>
                    <a:bodyPr/>
                    <a:lstStyle/>
                    <a:p>
                      <a:pPr algn="l" fontAlgn="t"/>
                      <a:r>
                        <a:rPr lang="en-US" sz="1800" dirty="0">
                          <a:effectLst/>
                        </a:rPr>
                        <a:t>close()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only the browser window that </a:t>
                      </a:r>
                      <a:r>
                        <a:rPr lang="en-US" sz="1800" dirty="0" err="1">
                          <a:effectLst/>
                        </a:rPr>
                        <a:t>WebDriver</a:t>
                      </a:r>
                      <a:r>
                        <a:rPr lang="en-US" sz="1800" dirty="0">
                          <a:effectLst/>
                        </a:rPr>
                        <a:t> is currently controlling.</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111">
                <a:tc>
                  <a:txBody>
                    <a:bodyPr/>
                    <a:lstStyle/>
                    <a:p>
                      <a:pPr algn="l" fontAlgn="t"/>
                      <a:r>
                        <a:rPr lang="en-US" sz="1800" dirty="0">
                          <a:effectLst/>
                        </a:rPr>
                        <a:t>quit()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all windows that </a:t>
                      </a:r>
                      <a:r>
                        <a:rPr lang="en-US" sz="1800" dirty="0" err="1">
                          <a:effectLst/>
                        </a:rPr>
                        <a:t>WebDriver</a:t>
                      </a:r>
                      <a:r>
                        <a:rPr lang="en-US" sz="1800" dirty="0">
                          <a:effectLst/>
                        </a:rPr>
                        <a:t> has opened.</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39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Element/s</a:t>
            </a:r>
            <a:endParaRPr lang="en-US" dirty="0"/>
          </a:p>
        </p:txBody>
      </p:sp>
      <p:sp>
        <p:nvSpPr>
          <p:cNvPr id="3" name="Text Placeholder 2"/>
          <p:cNvSpPr>
            <a:spLocks noGrp="1"/>
          </p:cNvSpPr>
          <p:nvPr>
            <p:ph type="body" sz="quarter" idx="10"/>
          </p:nvPr>
        </p:nvSpPr>
        <p:spPr>
          <a:xfrm>
            <a:off x="304800" y="685800"/>
            <a:ext cx="8686800" cy="5867400"/>
          </a:xfrm>
        </p:spPr>
        <p:txBody>
          <a:bodyPr>
            <a:noAutofit/>
          </a:bodyPr>
          <a:lstStyle/>
          <a:p>
            <a:r>
              <a:rPr lang="en-US" sz="1800" dirty="0">
                <a:latin typeface="Times New Roman" charset="0"/>
                <a:ea typeface="Times New Roman" charset="0"/>
                <a:cs typeface="Times New Roman" charset="0"/>
              </a:rPr>
              <a:t>Find Element command </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uniquely </a:t>
            </a:r>
            <a:r>
              <a:rPr lang="en-US" sz="1800" dirty="0" smtClean="0">
                <a:latin typeface="Times New Roman" charset="0"/>
                <a:ea typeface="Times New Roman" charset="0"/>
                <a:cs typeface="Times New Roman" charset="0"/>
              </a:rPr>
              <a:t>identifies a </a:t>
            </a:r>
            <a:r>
              <a:rPr lang="en-US" sz="1800" dirty="0">
                <a:latin typeface="Times New Roman" charset="0"/>
                <a:ea typeface="Times New Roman" charset="0"/>
                <a:cs typeface="Times New Roman" charset="0"/>
              </a:rPr>
              <a:t>web element within the web </a:t>
            </a:r>
            <a:r>
              <a:rPr lang="en-US" sz="1800" dirty="0" smtClean="0">
                <a:latin typeface="Times New Roman" charset="0"/>
                <a:ea typeface="Times New Roman" charset="0"/>
                <a:cs typeface="Times New Roman" charset="0"/>
              </a:rPr>
              <a:t>page.</a:t>
            </a:r>
          </a:p>
          <a:p>
            <a:r>
              <a:rPr lang="en-US" sz="1800" dirty="0" smtClean="0">
                <a:latin typeface="Times New Roman" charset="0"/>
                <a:ea typeface="Times New Roman" charset="0"/>
                <a:cs typeface="Times New Roman" charset="0"/>
              </a:rPr>
              <a:t>Find </a:t>
            </a:r>
            <a:r>
              <a:rPr lang="en-US" sz="1800" dirty="0">
                <a:latin typeface="Times New Roman" charset="0"/>
                <a:ea typeface="Times New Roman" charset="0"/>
                <a:cs typeface="Times New Roman" charset="0"/>
              </a:rPr>
              <a:t>Elements command </a:t>
            </a:r>
            <a:r>
              <a:rPr lang="en-US" sz="1800" dirty="0" smtClean="0">
                <a:latin typeface="Times New Roman" charset="0"/>
                <a:ea typeface="Times New Roman" charset="0"/>
                <a:cs typeface="Times New Roman" charset="0"/>
              </a:rPr>
              <a:t>uniquely identifies list </a:t>
            </a:r>
            <a:r>
              <a:rPr lang="en-US" sz="1800" dirty="0">
                <a:latin typeface="Times New Roman" charset="0"/>
                <a:ea typeface="Times New Roman" charset="0"/>
                <a:cs typeface="Times New Roman" charset="0"/>
              </a:rPr>
              <a:t>of web elements within the web </a:t>
            </a:r>
            <a:r>
              <a:rPr lang="en-US" sz="1800" dirty="0" smtClean="0">
                <a:latin typeface="Times New Roman" charset="0"/>
                <a:ea typeface="Times New Roman" charset="0"/>
                <a:cs typeface="Times New Roman" charset="0"/>
              </a:rPr>
              <a:t>page</a:t>
            </a:r>
          </a:p>
          <a:p>
            <a:r>
              <a:rPr lang="en-US" sz="1800" dirty="0" err="1" smtClean="0">
                <a:latin typeface="Times New Roman" charset="0"/>
                <a:ea typeface="Times New Roman" charset="0"/>
                <a:cs typeface="Times New Roman" charset="0"/>
              </a:rPr>
              <a:t>findElement</a:t>
            </a:r>
            <a:r>
              <a:rPr lang="en-US" sz="1800" dirty="0" smtClean="0">
                <a:latin typeface="Times New Roman" charset="0"/>
                <a:ea typeface="Times New Roman" charset="0"/>
                <a:cs typeface="Times New Roman" charset="0"/>
              </a:rPr>
              <a:t>() -&gt; </a:t>
            </a:r>
            <a:r>
              <a:rPr lang="en-US" sz="1800" dirty="0">
                <a:latin typeface="Times New Roman" charset="0"/>
                <a:ea typeface="Times New Roman" charset="0"/>
                <a:cs typeface="Times New Roman" charset="0"/>
              </a:rPr>
              <a:t>takes in the By object as the parameter and returns an object of type WebElement. By object in turn can be used with various locator strategies such as ID, Name, Class Name, XPATH etc. Below is the syntax of </a:t>
            </a:r>
            <a:r>
              <a:rPr lang="en-US" sz="1800" dirty="0" err="1">
                <a:latin typeface="Times New Roman" charset="0"/>
                <a:ea typeface="Times New Roman" charset="0"/>
                <a:cs typeface="Times New Roman" charset="0"/>
              </a:rPr>
              <a:t>FindElement</a:t>
            </a:r>
            <a:r>
              <a:rPr lang="en-US" sz="1800" dirty="0">
                <a:latin typeface="Times New Roman" charset="0"/>
                <a:ea typeface="Times New Roman" charset="0"/>
                <a:cs typeface="Times New Roman" charset="0"/>
              </a:rPr>
              <a:t> command in Selenium web driver.</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elementName</a:t>
            </a:r>
            <a:r>
              <a:rPr lang="en-US" sz="1800" dirty="0">
                <a:latin typeface="Times New Roman" charset="0"/>
                <a:ea typeface="Times New Roman" charset="0"/>
                <a:cs typeface="Times New Roman" charset="0"/>
              </a:rPr>
              <a:t> = </a:t>
            </a:r>
            <a:r>
              <a:rPr lang="en-US" sz="1800" dirty="0" err="1" smtClean="0">
                <a:latin typeface="Times New Roman" charset="0"/>
                <a:ea typeface="Times New Roman" charset="0"/>
                <a:cs typeface="Times New Roman" charset="0"/>
              </a:rPr>
              <a:t>driver.findElement</a:t>
            </a:r>
            <a:r>
              <a:rPr lang="en-US" sz="1800" dirty="0" smtClean="0">
                <a:latin typeface="Times New Roman" charset="0"/>
                <a:ea typeface="Times New Roman" charset="0"/>
                <a:cs typeface="Times New Roman" charset="0"/>
              </a:rPr>
              <a:t>(</a:t>
            </a:r>
            <a:r>
              <a:rPr lang="en-US" sz="1800" dirty="0" err="1" smtClean="0">
                <a:latin typeface="Times New Roman" charset="0"/>
                <a:ea typeface="Times New Roman" charset="0"/>
                <a:cs typeface="Times New Roman" charset="0"/>
              </a:rPr>
              <a:t>By.LocatorStrategy</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LocatorValue</a:t>
            </a:r>
            <a:r>
              <a:rPr lang="en-US" sz="1800" dirty="0" smtClean="0">
                <a:latin typeface="Times New Roman" charset="0"/>
                <a:ea typeface="Times New Roman" charset="0"/>
                <a:cs typeface="Times New Roman" charset="0"/>
              </a:rPr>
              <a:t>”));</a:t>
            </a:r>
          </a:p>
          <a:p>
            <a:r>
              <a:rPr lang="en-US" sz="1800" dirty="0" smtClean="0">
                <a:latin typeface="Times New Roman" charset="0"/>
                <a:ea typeface="Times New Roman" charset="0"/>
                <a:cs typeface="Times New Roman" charset="0"/>
              </a:rPr>
              <a:t> Locator </a:t>
            </a:r>
            <a:r>
              <a:rPr lang="en-US" sz="1800" dirty="0">
                <a:latin typeface="Times New Roman" charset="0"/>
                <a:ea typeface="Times New Roman" charset="0"/>
                <a:cs typeface="Times New Roman" charset="0"/>
              </a:rPr>
              <a:t>Strategy can by any of the following values.</a:t>
            </a:r>
          </a:p>
          <a:p>
            <a:pPr lvl="1"/>
            <a:r>
              <a:rPr lang="en-US" sz="1600" dirty="0">
                <a:latin typeface="Times New Roman" charset="0"/>
                <a:ea typeface="Times New Roman" charset="0"/>
                <a:cs typeface="Times New Roman" charset="0"/>
              </a:rPr>
              <a:t>ID</a:t>
            </a:r>
          </a:p>
          <a:p>
            <a:pPr lvl="1"/>
            <a:r>
              <a:rPr lang="en-US" sz="1600" dirty="0">
                <a:latin typeface="Times New Roman" charset="0"/>
                <a:ea typeface="Times New Roman" charset="0"/>
                <a:cs typeface="Times New Roman" charset="0"/>
              </a:rPr>
              <a:t>Name</a:t>
            </a:r>
          </a:p>
          <a:p>
            <a:pPr lvl="1"/>
            <a:r>
              <a:rPr lang="en-US" sz="1600" dirty="0">
                <a:latin typeface="Times New Roman" charset="0"/>
                <a:ea typeface="Times New Roman" charset="0"/>
                <a:cs typeface="Times New Roman" charset="0"/>
              </a:rPr>
              <a:t>Class Name</a:t>
            </a:r>
          </a:p>
          <a:p>
            <a:pPr lvl="1"/>
            <a:r>
              <a:rPr lang="en-US" sz="1600" dirty="0">
                <a:latin typeface="Times New Roman" charset="0"/>
                <a:ea typeface="Times New Roman" charset="0"/>
                <a:cs typeface="Times New Roman" charset="0"/>
              </a:rPr>
              <a:t>Tag Name</a:t>
            </a:r>
          </a:p>
          <a:p>
            <a:pPr lvl="1"/>
            <a:r>
              <a:rPr lang="en-US" sz="1600" dirty="0">
                <a:latin typeface="Times New Roman" charset="0"/>
                <a:ea typeface="Times New Roman" charset="0"/>
                <a:cs typeface="Times New Roman" charset="0"/>
              </a:rPr>
              <a:t>Link Text</a:t>
            </a:r>
          </a:p>
          <a:p>
            <a:pPr lvl="1"/>
            <a:r>
              <a:rPr lang="en-US" sz="1600" dirty="0">
                <a:latin typeface="Times New Roman" charset="0"/>
                <a:ea typeface="Times New Roman" charset="0"/>
                <a:cs typeface="Times New Roman" charset="0"/>
              </a:rPr>
              <a:t>Partial Link Text</a:t>
            </a:r>
          </a:p>
          <a:p>
            <a:pPr lvl="1"/>
            <a:r>
              <a:rPr lang="en-US" sz="1600" dirty="0">
                <a:latin typeface="Times New Roman" charset="0"/>
                <a:ea typeface="Times New Roman" charset="0"/>
                <a:cs typeface="Times New Roman" charset="0"/>
              </a:rPr>
              <a:t>XPATH</a:t>
            </a:r>
          </a:p>
          <a:p>
            <a:r>
              <a:rPr lang="en-US" sz="1800" dirty="0">
                <a:latin typeface="Times New Roman" charset="0"/>
                <a:ea typeface="Times New Roman" charset="0"/>
                <a:cs typeface="Times New Roman" charset="0"/>
              </a:rPr>
              <a:t>Locator Value is the unique value using which a web element can be identified</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loginLink</a:t>
            </a:r>
            <a:r>
              <a:rPr lang="en-US" sz="1800" dirty="0">
                <a:latin typeface="Times New Roman" charset="0"/>
                <a:ea typeface="Times New Roman" charset="0"/>
                <a:cs typeface="Times New Roman" charset="0"/>
              </a:rPr>
              <a: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By.linkText</a:t>
            </a:r>
            <a:r>
              <a:rPr lang="en-US" sz="1800" dirty="0">
                <a:latin typeface="Times New Roman" charset="0"/>
                <a:ea typeface="Times New Roman" charset="0"/>
                <a:cs typeface="Times New Roman" charset="0"/>
              </a:rPr>
              <a:t>("Login</a:t>
            </a:r>
            <a:r>
              <a:rPr lang="en-US" sz="1800" dirty="0" smtClean="0">
                <a:latin typeface="Times New Roman" charset="0"/>
                <a:ea typeface="Times New Roman" charset="0"/>
                <a:cs typeface="Times New Roman" charset="0"/>
              </a:rPr>
              <a:t>"));</a:t>
            </a:r>
          </a:p>
          <a:p>
            <a:r>
              <a:rPr lang="en-US" sz="1800" dirty="0" err="1" smtClean="0">
                <a:latin typeface="Times New Roman" charset="0"/>
                <a:ea typeface="Times New Roman" charset="0"/>
                <a:cs typeface="Times New Roman" charset="0"/>
              </a:rPr>
              <a:t>findElements</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takes in By object as the parameter and returns a list of web elements</a:t>
            </a:r>
            <a:r>
              <a:rPr lang="en-US" sz="1800" dirty="0" smtClean="0">
                <a:latin typeface="Times New Roman" charset="0"/>
                <a:ea typeface="Times New Roman" charset="0"/>
                <a:cs typeface="Times New Roman" charset="0"/>
              </a:rPr>
              <a:t>.</a:t>
            </a:r>
            <a:r>
              <a:rPr lang="en-US" sz="1800" dirty="0">
                <a:latin typeface="Times New Roman" charset="0"/>
                <a:ea typeface="Times New Roman" charset="0"/>
                <a:cs typeface="Times New Roman" charset="0"/>
              </a:rPr>
              <a:t/>
            </a:r>
            <a:br>
              <a:rPr lang="en-US" sz="1800" dirty="0">
                <a:latin typeface="Times New Roman" charset="0"/>
                <a:ea typeface="Times New Roman" charset="0"/>
                <a:cs typeface="Times New Roman" charset="0"/>
              </a:rPr>
            </a:br>
            <a:r>
              <a:rPr lang="en-US" sz="1800" dirty="0"/>
              <a:t>List&lt;</a:t>
            </a:r>
            <a:r>
              <a:rPr lang="en-US" sz="1800" dirty="0" err="1"/>
              <a:t>WebElement</a:t>
            </a:r>
            <a:r>
              <a:rPr lang="en-US" sz="1800" dirty="0"/>
              <a:t>&gt; </a:t>
            </a:r>
            <a:r>
              <a:rPr lang="en-US" sz="1800" dirty="0" err="1"/>
              <a:t>listOfElements</a:t>
            </a:r>
            <a:r>
              <a:rPr lang="en-US" sz="1800" dirty="0"/>
              <a:t> = </a:t>
            </a:r>
            <a:r>
              <a:rPr lang="en-US" sz="1800" dirty="0" err="1" smtClean="0"/>
              <a:t>driver.findElements</a:t>
            </a:r>
            <a:r>
              <a:rPr lang="en-US" sz="1800" dirty="0" smtClean="0"/>
              <a:t>(</a:t>
            </a:r>
            <a:r>
              <a:rPr lang="en-US" sz="1800" dirty="0" err="1" smtClean="0"/>
              <a:t>By.Id</a:t>
            </a:r>
            <a:r>
              <a:rPr lang="en-US" sz="1800" dirty="0" smtClean="0"/>
              <a:t>(”main"));</a:t>
            </a:r>
            <a:endParaRPr lang="en-US" sz="18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96829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4" end="4"/>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8" end="8"/>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9" end="9"/>
                                            </p:txEl>
                                          </p:spTgt>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By.Locator</a:t>
            </a:r>
            <a:r>
              <a:rPr lang="en-US" dirty="0" smtClean="0"/>
              <a:t>() </a:t>
            </a:r>
            <a:r>
              <a:rPr lang="mr-IN" dirty="0" smtClean="0"/>
              <a:t>–</a:t>
            </a:r>
            <a:r>
              <a:rPr lang="en-US" dirty="0" smtClean="0"/>
              <a:t> Locate GUI Elements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8225364"/>
              </p:ext>
            </p:extLst>
          </p:nvPr>
        </p:nvGraphicFramePr>
        <p:xfrm>
          <a:off x="381000" y="728400"/>
          <a:ext cx="8458200" cy="5901001"/>
        </p:xfrm>
        <a:graphic>
          <a:graphicData uri="http://schemas.openxmlformats.org/drawingml/2006/table">
            <a:tbl>
              <a:tblPr>
                <a:tableStyleId>{2D5ABB26-0587-4C30-8999-92F81FD0307C}</a:tableStyleId>
              </a:tblPr>
              <a:tblGrid>
                <a:gridCol w="1326777"/>
                <a:gridCol w="3540678"/>
                <a:gridCol w="3590745"/>
              </a:tblGrid>
              <a:tr h="392531">
                <a:tc>
                  <a:txBody>
                    <a:bodyPr/>
                    <a:lstStyle/>
                    <a:p>
                      <a:pPr algn="l" fontAlgn="t"/>
                      <a:r>
                        <a:rPr lang="en-US" sz="1600" dirty="0">
                          <a:effectLst/>
                        </a:rPr>
                        <a:t>Variation</a:t>
                      </a:r>
                      <a:endParaRPr lang="en-US" sz="1600" b="1"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Description</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Sample</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dirty="0" err="1">
                          <a:effectLst/>
                        </a:rPr>
                        <a:t>By.className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elements based on the value of the "class"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findElement(By.className("someClassName"))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dirty="0" err="1">
                          <a:effectLst/>
                        </a:rPr>
                        <a:t>By.cssSelector</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finds elements based on the driver's underlying CSS Selector engine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findElement(By.cssSelector("input#email"))</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dirty="0" err="1">
                          <a:effectLst/>
                        </a:rPr>
                        <a:t>By.id</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locates elements by the value of their "id" attribute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findElement(By.id("someId"))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dirty="0" err="1">
                          <a:effectLst/>
                        </a:rPr>
                        <a:t>By.linkText</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a link element by the exact text it displays</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findElement(By.linkText("REGISTRATION"))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a:effectLst/>
                        </a:rPr>
                        <a:t>By.name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 value of the "name"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findElement(By.name("someName"))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371">
                <a:tc>
                  <a:txBody>
                    <a:bodyPr/>
                    <a:lstStyle/>
                    <a:p>
                      <a:pPr algn="l" fontAlgn="t" latinLnBrk="1"/>
                      <a:r>
                        <a:rPr lang="en-US" sz="1600">
                          <a:effectLst/>
                        </a:rPr>
                        <a:t>By.partialLinkText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that contain the given link 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findElement(By.partialLinkText("REG"))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621">
                <a:tc>
                  <a:txBody>
                    <a:bodyPr/>
                    <a:lstStyle/>
                    <a:p>
                      <a:pPr algn="l" fontAlgn="t" latinLnBrk="1"/>
                      <a:r>
                        <a:rPr lang="en-US" sz="1600">
                          <a:effectLst/>
                        </a:rPr>
                        <a:t>By.tagName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their tag 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findElement(By.tagName("div"))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2623">
                <a:tc>
                  <a:txBody>
                    <a:bodyPr/>
                    <a:lstStyle/>
                    <a:p>
                      <a:pPr algn="l" fontAlgn="t" latinLnBrk="1"/>
                      <a:r>
                        <a:rPr lang="en-US" sz="1600">
                          <a:effectLst/>
                        </a:rPr>
                        <a:t>By.xpath</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via XPath</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dirty="0" err="1">
                          <a:effectLst/>
                        </a:rPr>
                        <a:t>findElement</a:t>
                      </a:r>
                      <a:r>
                        <a:rPr lang="en-US" sz="1600" dirty="0">
                          <a:effectLst/>
                        </a:rPr>
                        <a:t>(</a:t>
                      </a:r>
                      <a:r>
                        <a:rPr lang="en-US" sz="1600" dirty="0" err="1">
                          <a:effectLst/>
                        </a:rPr>
                        <a:t>By.xpath</a:t>
                      </a:r>
                      <a:r>
                        <a:rPr lang="en-US" sz="1600" dirty="0">
                          <a:effectLst/>
                        </a:rPr>
                        <a:t>("//html/body/div/table/</a:t>
                      </a:r>
                      <a:r>
                        <a:rPr lang="en-US" sz="1600" dirty="0" err="1">
                          <a:effectLst/>
                        </a:rPr>
                        <a:t>tbody</a:t>
                      </a:r>
                      <a:r>
                        <a:rPr lang="en-US" sz="1600" dirty="0">
                          <a:effectLst/>
                        </a:rPr>
                        <a:t>/</a:t>
                      </a:r>
                      <a:r>
                        <a:rPr lang="en-US" sz="1600" dirty="0" err="1">
                          <a:effectLst/>
                        </a:rPr>
                        <a:t>tr</a:t>
                      </a:r>
                      <a:r>
                        <a:rPr lang="en-US" sz="1600" dirty="0">
                          <a:effectLst/>
                        </a:rPr>
                        <a:t>/td[2]/table/ </a:t>
                      </a:r>
                      <a:r>
                        <a:rPr lang="en-US" sz="1600" dirty="0" err="1">
                          <a:effectLst/>
                        </a:rPr>
                        <a:t>tbody</a:t>
                      </a:r>
                      <a:r>
                        <a:rPr lang="en-US" sz="1600" dirty="0">
                          <a:effectLst/>
                        </a:rPr>
                        <a:t>/</a:t>
                      </a:r>
                      <a:r>
                        <a:rPr lang="en-US" sz="1600" dirty="0" err="1">
                          <a:effectLst/>
                        </a:rPr>
                        <a:t>tr</a:t>
                      </a:r>
                      <a:r>
                        <a:rPr lang="en-US" sz="1600" dirty="0">
                          <a:effectLst/>
                        </a:rPr>
                        <a:t>[4]/td/table/</a:t>
                      </a:r>
                      <a:r>
                        <a:rPr lang="en-US" sz="1600" dirty="0" err="1">
                          <a:effectLst/>
                        </a:rPr>
                        <a:t>tbody</a:t>
                      </a:r>
                      <a:r>
                        <a:rPr lang="en-US" sz="1600" dirty="0">
                          <a:effectLst/>
                        </a:rPr>
                        <a:t>/</a:t>
                      </a:r>
                      <a:r>
                        <a:rPr lang="en-US" sz="1600" dirty="0" err="1">
                          <a:effectLst/>
                        </a:rPr>
                        <a:t>tr</a:t>
                      </a:r>
                      <a:r>
                        <a:rPr lang="en-US" sz="1600" dirty="0">
                          <a:effectLst/>
                        </a:rPr>
                        <a:t>/td[2]/table/</a:t>
                      </a:r>
                      <a:r>
                        <a:rPr lang="en-US" sz="1600" dirty="0" err="1">
                          <a:effectLst/>
                        </a:rPr>
                        <a:t>tbody</a:t>
                      </a:r>
                      <a:r>
                        <a:rPr lang="en-US" sz="1600" dirty="0">
                          <a:effectLst/>
                        </a:rPr>
                        <a:t>/</a:t>
                      </a:r>
                      <a:r>
                        <a:rPr lang="en-US" sz="1600" dirty="0" err="1">
                          <a:effectLst/>
                        </a:rPr>
                        <a:t>tr</a:t>
                      </a:r>
                      <a:r>
                        <a:rPr lang="en-US" sz="1600" dirty="0">
                          <a:effectLst/>
                        </a:rPr>
                        <a:t>[2]/td[3]/ form/table/</a:t>
                      </a:r>
                      <a:r>
                        <a:rPr lang="en-US" sz="1600" dirty="0" err="1">
                          <a:effectLst/>
                        </a:rPr>
                        <a:t>tbody</a:t>
                      </a:r>
                      <a:r>
                        <a:rPr lang="en-US" sz="1600" dirty="0">
                          <a:effectLst/>
                        </a:rPr>
                        <a:t>/</a:t>
                      </a:r>
                      <a:r>
                        <a:rPr lang="en-US" sz="1600" dirty="0" err="1">
                          <a:effectLst/>
                        </a:rPr>
                        <a:t>tr</a:t>
                      </a:r>
                      <a:r>
                        <a:rPr lang="en-US" sz="1600" dirty="0">
                          <a:effectLst/>
                        </a:rPr>
                        <a:t>[5]"))</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lenium WebDriver Locating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11" y="685800"/>
            <a:ext cx="7452391"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Id</a:t>
            </a:r>
            <a:endParaRPr lang="en-US" dirty="0"/>
          </a:p>
        </p:txBody>
      </p:sp>
      <p:sp>
        <p:nvSpPr>
          <p:cNvPr id="3" name="Text Placeholder 2"/>
          <p:cNvSpPr>
            <a:spLocks noGrp="1"/>
          </p:cNvSpPr>
          <p:nvPr>
            <p:ph type="body" sz="quarter" idx="10"/>
          </p:nvPr>
        </p:nvSpPr>
        <p:spPr>
          <a:xfrm>
            <a:off x="304800" y="685800"/>
            <a:ext cx="8305800" cy="914400"/>
          </a:xfrm>
        </p:spPr>
        <p:txBody>
          <a:bodyPr>
            <a:noAutofit/>
          </a:bodyPr>
          <a:lstStyle/>
          <a:p>
            <a:r>
              <a:rPr lang="en-US" sz="1800" dirty="0" smtClean="0">
                <a:latin typeface="Times New Roman" charset="0"/>
                <a:ea typeface="Times New Roman" charset="0"/>
                <a:cs typeface="Times New Roman" charset="0"/>
              </a:rPr>
              <a:t>Code </a:t>
            </a:r>
            <a:r>
              <a:rPr lang="en-US" sz="1800" dirty="0"/>
              <a:t>locates an element by its id</a:t>
            </a:r>
            <a:r>
              <a:rPr lang="en-US" sz="1800" dirty="0" smtClean="0"/>
              <a:t>.</a:t>
            </a:r>
          </a:p>
          <a:p>
            <a:r>
              <a:rPr lang="en-US" sz="1800" b="1" dirty="0" err="1"/>
              <a:t>getTagName</a:t>
            </a:r>
            <a:r>
              <a:rPr lang="en-US" sz="1800" b="1" dirty="0"/>
              <a:t>()</a:t>
            </a:r>
            <a:r>
              <a:rPr lang="en-US" sz="1800" dirty="0"/>
              <a:t> method to extract the tag name of that particular element whose id is "email".</a:t>
            </a:r>
            <a:endParaRPr lang="en-US" sz="1800" dirty="0" smtClean="0">
              <a:latin typeface="Times New Roman" charset="0"/>
              <a:ea typeface="Times New Roman" charset="0"/>
              <a:cs typeface="Times New Roman"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9615" r="852"/>
          <a:stretch/>
        </p:blipFill>
        <p:spPr>
          <a:xfrm>
            <a:off x="862260" y="1905000"/>
            <a:ext cx="7391400" cy="1193800"/>
          </a:xfrm>
          <a:prstGeom prst="rect">
            <a:avLst/>
          </a:prstGeom>
        </p:spPr>
      </p:pic>
      <p:sp>
        <p:nvSpPr>
          <p:cNvPr id="7" name="Text Placeholder 2"/>
          <p:cNvSpPr txBox="1">
            <a:spLocks/>
          </p:cNvSpPr>
          <p:nvPr/>
        </p:nvSpPr>
        <p:spPr>
          <a:xfrm>
            <a:off x="342207" y="3300727"/>
            <a:ext cx="83058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Can also instantiate </a:t>
            </a:r>
            <a:r>
              <a:rPr lang="en-US" sz="1800" dirty="0"/>
              <a:t>a WebElement object for </a:t>
            </a:r>
            <a:r>
              <a:rPr lang="en-US" sz="1800" dirty="0" err="1" smtClean="0"/>
              <a:t>findElement</a:t>
            </a:r>
            <a:r>
              <a:rPr lang="en-US" sz="1800" dirty="0" smtClean="0"/>
              <a:t>().</a:t>
            </a:r>
            <a:r>
              <a:rPr lang="en-US" sz="1800" dirty="0"/>
              <a:t/>
            </a:r>
            <a:br>
              <a:rPr lang="en-US" sz="1800" dirty="0"/>
            </a:br>
            <a:r>
              <a:rPr lang="en-US" sz="1800" dirty="0" smtClean="0"/>
              <a:t/>
            </a:r>
            <a:br>
              <a:rPr lang="en-US" sz="1800" dirty="0" smtClean="0"/>
            </a:br>
            <a:r>
              <a:rPr lang="en-US" sz="1800" dirty="0" smtClean="0"/>
              <a:t>WebElement </a:t>
            </a:r>
            <a:r>
              <a:rPr lang="en-US" sz="1800" dirty="0" err="1"/>
              <a:t>emailelement</a:t>
            </a:r>
            <a:r>
              <a:rPr lang="en-US" sz="1800" dirty="0"/>
              <a:t> = </a:t>
            </a:r>
            <a:r>
              <a:rPr lang="en-US" sz="1800" dirty="0" err="1"/>
              <a:t>driver.findElement</a:t>
            </a:r>
            <a:r>
              <a:rPr lang="en-US" sz="1800" dirty="0"/>
              <a:t>(</a:t>
            </a:r>
            <a:r>
              <a:rPr lang="en-US" sz="1800" dirty="0" err="1"/>
              <a:t>By.id</a:t>
            </a:r>
            <a:r>
              <a:rPr lang="en-US" sz="1800" dirty="0"/>
              <a:t>("email</a:t>
            </a:r>
            <a:r>
              <a:rPr lang="en-US" sz="1800" dirty="0" smtClean="0"/>
              <a:t>"));</a:t>
            </a:r>
            <a:br>
              <a:rPr lang="en-US" sz="1800" dirty="0" smtClean="0"/>
            </a:br>
            <a:r>
              <a:rPr lang="en-US" sz="1800" dirty="0" err="1" smtClean="0"/>
              <a:t>tagName</a:t>
            </a:r>
            <a:r>
              <a:rPr lang="en-US" sz="1800" dirty="0" smtClean="0"/>
              <a:t> </a:t>
            </a:r>
            <a:r>
              <a:rPr lang="en-US" sz="1800" dirty="0"/>
              <a:t>= </a:t>
            </a:r>
            <a:r>
              <a:rPr lang="en-US" sz="1800" dirty="0" err="1"/>
              <a:t>emailelement.getTagName</a:t>
            </a:r>
            <a:r>
              <a:rPr lang="en-US" sz="1800" dirty="0"/>
              <a:t>();</a:t>
            </a:r>
            <a:endParaRPr lang="en-US" sz="18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5693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17868</TotalTime>
  <Words>2759</Words>
  <Application>Microsoft Macintosh PowerPoint</Application>
  <PresentationFormat>On-screen Show (4:3)</PresentationFormat>
  <Paragraphs>486</Paragraphs>
  <Slides>48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Courier New</vt:lpstr>
      <vt:lpstr>Mangal</vt:lpstr>
      <vt:lpstr>Source Sans Pro</vt:lpstr>
      <vt:lpstr>Times New Roman</vt:lpstr>
      <vt:lpstr>Wingdings</vt:lpstr>
      <vt:lpstr>Arial</vt:lpstr>
      <vt:lpstr>CT_Core_Java_OOP</vt:lpstr>
      <vt:lpstr>Selenium Driver Commands</vt:lpstr>
      <vt:lpstr>Verify Page Launched?</vt:lpstr>
      <vt:lpstr>Get Commands</vt:lpstr>
      <vt:lpstr>Navigate Commands</vt:lpstr>
      <vt:lpstr>Close and Quit Browser</vt:lpstr>
      <vt:lpstr>Find Element/s</vt:lpstr>
      <vt:lpstr>By.Locator() – Locate GUI Elements</vt:lpstr>
      <vt:lpstr>PowerPoint Presentation</vt:lpstr>
      <vt:lpstr>By Id</vt:lpstr>
      <vt:lpstr>Web Element Commands</vt:lpstr>
      <vt:lpstr>Clicking on an Element</vt:lpstr>
      <vt:lpstr>By Name</vt:lpstr>
      <vt:lpstr>By Class Name </vt:lpstr>
      <vt:lpstr>By Tag Name </vt:lpstr>
      <vt:lpstr>By Link Text</vt:lpstr>
      <vt:lpstr>By Partial Link Text</vt:lpstr>
      <vt:lpstr>By CSS</vt:lpstr>
      <vt:lpstr>By CSS Selector Ex</vt:lpstr>
      <vt:lpstr>Xpath ?</vt:lpstr>
      <vt:lpstr>Absolute Path ?</vt:lpstr>
      <vt:lpstr>Relative Path ?</vt:lpstr>
      <vt:lpstr>By XPath</vt:lpstr>
      <vt:lpstr>Using Single Slash</vt:lpstr>
      <vt:lpstr>Using Double Slash</vt:lpstr>
      <vt:lpstr>Using Single Attribute</vt:lpstr>
      <vt:lpstr>Using Or</vt:lpstr>
      <vt:lpstr>Using starts_with</vt:lpstr>
      <vt:lpstr>Drop-Downs</vt:lpstr>
      <vt:lpstr>Drop-Downs Select</vt:lpstr>
      <vt:lpstr>Handle Radio Buttons</vt:lpstr>
      <vt:lpstr>Handle Check Box</vt:lpstr>
      <vt:lpstr>Access Image Links</vt:lpstr>
      <vt:lpstr>Switch Between Frames</vt:lpstr>
      <vt:lpstr>Switch Between Frames Demo</vt:lpstr>
      <vt:lpstr>Alert Dialog Box</vt:lpstr>
      <vt:lpstr>Switch Between Pop-Up</vt:lpstr>
      <vt:lpstr>Switch Between Windows</vt:lpstr>
      <vt:lpstr>Switch Between Windows Demo </vt:lpstr>
      <vt:lpstr>Waits</vt:lpstr>
      <vt:lpstr>Implicit Wait</vt:lpstr>
      <vt:lpstr>Explicit Wait</vt:lpstr>
      <vt:lpstr>Handle Web Table</vt:lpstr>
      <vt:lpstr>Handle Nested Web Table</vt:lpstr>
      <vt:lpstr>Check Broken Links</vt:lpstr>
      <vt:lpstr>Check Broken Links Example</vt:lpstr>
      <vt:lpstr>Reference Links</vt:lpstr>
      <vt:lpstr>Any Question ?</vt:lpstr>
      <vt:lpstr> 7738460004  shalini06mittal@gmail.com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1431</cp:revision>
  <dcterms:created xsi:type="dcterms:W3CDTF">2014-09-30T12:24:12Z</dcterms:created>
  <dcterms:modified xsi:type="dcterms:W3CDTF">2020-01-17T20:58:56Z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