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271" r:id="rId5"/>
    <p:sldId id="356" r:id="rId6"/>
    <p:sldId id="429" r:id="rId7"/>
    <p:sldId id="430" r:id="rId8"/>
    <p:sldId id="428" r:id="rId9"/>
    <p:sldId id="454" r:id="rId10"/>
    <p:sldId id="419" r:id="rId11"/>
    <p:sldId id="420" r:id="rId12"/>
    <p:sldId id="427" r:id="rId13"/>
    <p:sldId id="426" r:id="rId14"/>
    <p:sldId id="421" r:id="rId15"/>
    <p:sldId id="422" r:id="rId16"/>
    <p:sldId id="423" r:id="rId17"/>
    <p:sldId id="425" r:id="rId18"/>
    <p:sldId id="424" r:id="rId19"/>
    <p:sldId id="456" r:id="rId20"/>
    <p:sldId id="455" r:id="rId21"/>
    <p:sldId id="431" r:id="rId22"/>
    <p:sldId id="432" r:id="rId23"/>
    <p:sldId id="433" r:id="rId24"/>
    <p:sldId id="434" r:id="rId25"/>
    <p:sldId id="435" r:id="rId26"/>
    <p:sldId id="440" r:id="rId27"/>
    <p:sldId id="436" r:id="rId28"/>
    <p:sldId id="457" r:id="rId29"/>
    <p:sldId id="439" r:id="rId30"/>
    <p:sldId id="458" r:id="rId31"/>
    <p:sldId id="441" r:id="rId32"/>
    <p:sldId id="442" r:id="rId33"/>
    <p:sldId id="443" r:id="rId34"/>
    <p:sldId id="444" r:id="rId35"/>
    <p:sldId id="445" r:id="rId36"/>
    <p:sldId id="437" r:id="rId37"/>
    <p:sldId id="438" r:id="rId38"/>
    <p:sldId id="446" r:id="rId39"/>
    <p:sldId id="448" r:id="rId40"/>
    <p:sldId id="447" r:id="rId41"/>
    <p:sldId id="449" r:id="rId42"/>
    <p:sldId id="450" r:id="rId43"/>
    <p:sldId id="451" r:id="rId44"/>
    <p:sldId id="452" r:id="rId45"/>
    <p:sldId id="453" r:id="rId46"/>
    <p:sldId id="459" r:id="rId47"/>
    <p:sldId id="414" r:id="rId48"/>
    <p:sldId id="322" r:id="rId49"/>
    <p:sldId id="323" r:id="rId50"/>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29"/>
            <p14:sldId id="430"/>
            <p14:sldId id="428"/>
            <p14:sldId id="454"/>
            <p14:sldId id="419"/>
            <p14:sldId id="420"/>
            <p14:sldId id="427"/>
            <p14:sldId id="426"/>
            <p14:sldId id="421"/>
            <p14:sldId id="422"/>
            <p14:sldId id="423"/>
            <p14:sldId id="425"/>
            <p14:sldId id="424"/>
            <p14:sldId id="456"/>
            <p14:sldId id="455"/>
            <p14:sldId id="431"/>
            <p14:sldId id="432"/>
            <p14:sldId id="433"/>
            <p14:sldId id="434"/>
            <p14:sldId id="435"/>
            <p14:sldId id="440"/>
            <p14:sldId id="436"/>
            <p14:sldId id="457"/>
            <p14:sldId id="439"/>
            <p14:sldId id="458"/>
            <p14:sldId id="441"/>
            <p14:sldId id="442"/>
            <p14:sldId id="443"/>
            <p14:sldId id="444"/>
            <p14:sldId id="445"/>
            <p14:sldId id="437"/>
            <p14:sldId id="438"/>
            <p14:sldId id="446"/>
            <p14:sldId id="448"/>
            <p14:sldId id="447"/>
            <p14:sldId id="449"/>
            <p14:sldId id="450"/>
            <p14:sldId id="451"/>
            <p14:sldId id="452"/>
            <p14:sldId id="453"/>
            <p14:sldId id="459"/>
            <p14:sldId id="414"/>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08" autoAdjust="0"/>
    <p:restoredTop sz="94915" autoAdjust="0"/>
  </p:normalViewPr>
  <p:slideViewPr>
    <p:cSldViewPr>
      <p:cViewPr varScale="1">
        <p:scale>
          <a:sx n="90" d="100"/>
          <a:sy n="90" d="100"/>
        </p:scale>
        <p:origin x="2152" y="20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gs" Target="tags/tag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07/10/21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10/7/21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jetbrains.com/teamcity/" TargetMode="External"/><Relationship Id="rId3" Type="http://schemas.openxmlformats.org/officeDocument/2006/relationships/hyperlink" Target="https://howtodoinjava.com/best-practices/first-principles-for-good-tests/Mock%20Testing%20using%20PowerMock" TargetMode="External"/><Relationship Id="rId7" Type="http://schemas.openxmlformats.org/officeDocument/2006/relationships/hyperlink" Target="https://jenkins.io/"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infinitest.github.io/" TargetMode="External"/><Relationship Id="rId5" Type="http://schemas.openxmlformats.org/officeDocument/2006/relationships/hyperlink" Target="https://howtodoinjava.com/hibernate/hibernate-4-using-in-memory-database-with-hibernate/" TargetMode="External"/><Relationship Id="rId4" Type="http://schemas.openxmlformats.org/officeDocument/2006/relationships/hyperlink" Target="https://howtodoinjava.com/best-practices/5-class-design-principles-solid-in-java/"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software-testing-tutorials-automation.com/2014/07/selenium-webdriver-frameworks-required.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software-testing-tutorials-automation.com/2014/07/selenium-webdriver-frameworks-required.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software-testing-tutorials-automation.com/2014/07/selenium-webdriver-frameworks-required.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19177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844391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86419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24939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could be: =&gt; </a:t>
            </a:r>
          </a:p>
          <a:p>
            <a:r>
              <a:rPr lang="en-US" sz="1200" b="0" i="0" kern="1200" dirty="0">
                <a:solidFill>
                  <a:schemeClr val="tx1"/>
                </a:solidFill>
                <a:effectLst/>
                <a:latin typeface="+mn-lt"/>
                <a:ea typeface="+mn-ea"/>
                <a:cs typeface="+mn-cs"/>
              </a:rPr>
              <a:t>Go to the homepage and verify its title. =&gt; </a:t>
            </a:r>
            <a:r>
              <a:rPr lang="en-US" sz="1200" b="0" i="0" kern="1200" dirty="0" err="1">
                <a:solidFill>
                  <a:schemeClr val="tx1"/>
                </a:solidFill>
                <a:effectLst/>
                <a:latin typeface="+mn-lt"/>
                <a:ea typeface="+mn-ea"/>
                <a:cs typeface="+mn-cs"/>
              </a:rPr>
              <a:t>beforemethod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 REGISTER and verify the title of its target page. =&gt; test</a:t>
            </a:r>
          </a:p>
          <a:p>
            <a:r>
              <a:rPr lang="en-US" sz="1200" b="0" i="0" kern="1200" dirty="0">
                <a:solidFill>
                  <a:schemeClr val="tx1"/>
                </a:solidFill>
                <a:effectLst/>
                <a:latin typeface="+mn-lt"/>
                <a:ea typeface="+mn-ea"/>
                <a:cs typeface="+mn-cs"/>
              </a:rPr>
              <a:t>Go back to the homepage and verify if it still has the correct title. =&gt; </a:t>
            </a:r>
            <a:r>
              <a:rPr lang="en-US" sz="1200" b="0" i="0" kern="1200" dirty="0" err="1">
                <a:solidFill>
                  <a:schemeClr val="tx1"/>
                </a:solidFill>
                <a:effectLst/>
                <a:latin typeface="+mn-lt"/>
                <a:ea typeface="+mn-ea"/>
                <a:cs typeface="+mn-cs"/>
              </a:rPr>
              <a:t>aftermethod</a:t>
            </a:r>
            <a:r>
              <a:rPr lang="en-US" sz="1200" b="0" i="0" kern="1200" dirty="0">
                <a:solidFill>
                  <a:schemeClr val="tx1"/>
                </a:solidFill>
                <a:effectLst/>
                <a:latin typeface="+mn-lt"/>
                <a:ea typeface="+mn-ea"/>
                <a:cs typeface="+mn-cs"/>
              </a:rPr>
              <a:t> and then </a:t>
            </a:r>
            <a:r>
              <a:rPr lang="en-US" sz="1200" b="0" i="0" kern="1200" dirty="0" err="1">
                <a:solidFill>
                  <a:schemeClr val="tx1"/>
                </a:solidFill>
                <a:effectLst/>
                <a:latin typeface="+mn-lt"/>
                <a:ea typeface="+mn-ea"/>
                <a:cs typeface="+mn-cs"/>
              </a:rPr>
              <a:t>beforemethod</a:t>
            </a:r>
            <a:r>
              <a:rPr lang="en-US" sz="1200" b="0" i="0" kern="1200" dirty="0">
                <a:solidFill>
                  <a:schemeClr val="tx1"/>
                </a:solidFill>
                <a:effectLst/>
                <a:latin typeface="+mn-lt"/>
                <a:ea typeface="+mn-ea"/>
                <a:cs typeface="+mn-cs"/>
              </a:rPr>
              <a:t> again</a:t>
            </a:r>
          </a:p>
          <a:p>
            <a:r>
              <a:rPr lang="en-US" sz="1200" b="0" i="0" kern="1200" dirty="0">
                <a:solidFill>
                  <a:schemeClr val="tx1"/>
                </a:solidFill>
                <a:effectLst/>
                <a:latin typeface="+mn-lt"/>
                <a:ea typeface="+mn-ea"/>
                <a:cs typeface="+mn-cs"/>
              </a:rPr>
              <a:t>Click SUPPORT and verify the title of its target page. =&gt; test</a:t>
            </a:r>
          </a:p>
          <a:p>
            <a:r>
              <a:rPr lang="en-US" sz="1200" b="0" i="0" kern="1200" dirty="0">
                <a:solidFill>
                  <a:schemeClr val="tx1"/>
                </a:solidFill>
                <a:effectLst/>
                <a:latin typeface="+mn-lt"/>
                <a:ea typeface="+mn-ea"/>
                <a:cs typeface="+mn-cs"/>
              </a:rPr>
              <a:t>Go back to the homepage and verify if it still has the correct title. =&gt; </a:t>
            </a:r>
            <a:r>
              <a:rPr lang="en-US" sz="1200" b="0" i="0" kern="1200" dirty="0" err="1">
                <a:solidFill>
                  <a:schemeClr val="tx1"/>
                </a:solidFill>
                <a:effectLst/>
                <a:latin typeface="+mn-lt"/>
                <a:ea typeface="+mn-ea"/>
                <a:cs typeface="+mn-cs"/>
              </a:rPr>
              <a:t>aftermethod</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Beforetest</a:t>
            </a:r>
            <a:r>
              <a:rPr lang="en-US" sz="1200" b="0" i="0" kern="1200" dirty="0">
                <a:solidFill>
                  <a:schemeClr val="tx1"/>
                </a:solidFill>
                <a:effectLst/>
                <a:latin typeface="+mn-lt"/>
                <a:ea typeface="+mn-ea"/>
                <a:cs typeface="+mn-cs"/>
              </a:rPr>
              <a:t> =&gt; launch the driver</a:t>
            </a:r>
          </a:p>
          <a:p>
            <a:r>
              <a:rPr lang="en-US" sz="1200" b="0" i="0" kern="1200" dirty="0" err="1">
                <a:solidFill>
                  <a:schemeClr val="tx1"/>
                </a:solidFill>
                <a:effectLst/>
                <a:latin typeface="+mn-lt"/>
                <a:ea typeface="+mn-ea"/>
                <a:cs typeface="+mn-cs"/>
              </a:rPr>
              <a:t>Aftertest</a:t>
            </a:r>
            <a:r>
              <a:rPr lang="en-US" sz="1200" b="0" i="0" kern="1200" dirty="0">
                <a:solidFill>
                  <a:schemeClr val="tx1"/>
                </a:solidFill>
                <a:effectLst/>
                <a:latin typeface="+mn-lt"/>
                <a:ea typeface="+mn-ea"/>
                <a:cs typeface="+mn-cs"/>
              </a:rPr>
              <a:t> =&gt; close the driver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036981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65852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981422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697647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57081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13373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33424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60252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153146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799232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www.techbeamers.com</a:t>
            </a:r>
            <a:r>
              <a:rPr lang="en-US" dirty="0"/>
              <a:t>/</a:t>
            </a:r>
            <a:r>
              <a:rPr lang="en-US" dirty="0" err="1"/>
              <a:t>testng</a:t>
            </a:r>
            <a:r>
              <a:rPr lang="en-US" dirty="0"/>
              <a:t>-parameters-and-</a:t>
            </a:r>
            <a:r>
              <a:rPr lang="en-US" dirty="0" err="1"/>
              <a:t>dataprovider</a:t>
            </a:r>
            <a:r>
              <a:rPr lang="en-US" dirty="0"/>
              <a:t>-annotations/</a:t>
            </a:r>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41415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www.techbeamers.com</a:t>
            </a:r>
            <a:r>
              <a:rPr lang="en-US" dirty="0"/>
              <a:t>/</a:t>
            </a:r>
            <a:r>
              <a:rPr lang="en-US" dirty="0" err="1"/>
              <a:t>testng</a:t>
            </a:r>
            <a:r>
              <a:rPr lang="en-US" dirty="0"/>
              <a:t>-parameters-and-</a:t>
            </a:r>
            <a:r>
              <a:rPr lang="en-US" dirty="0" err="1"/>
              <a:t>dataprovider</a:t>
            </a:r>
            <a:r>
              <a:rPr lang="en-US" dirty="0"/>
              <a:t>-annotations/</a:t>
            </a:r>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777817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1176310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6880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1254073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59831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Fast</a:t>
            </a:r>
          </a:p>
          <a:p>
            <a:r>
              <a:rPr lang="en-US" sz="1200" b="1" i="0" kern="1200" dirty="0">
                <a:solidFill>
                  <a:schemeClr val="tx1"/>
                </a:solidFill>
                <a:effectLst/>
                <a:latin typeface="+mn-lt"/>
                <a:ea typeface="+mn-ea"/>
                <a:cs typeface="+mn-cs"/>
              </a:rPr>
              <a:t>Unit tests should be fast</a:t>
            </a:r>
            <a:r>
              <a:rPr lang="en-US" sz="1200" b="0" i="0" kern="1200" dirty="0">
                <a:solidFill>
                  <a:schemeClr val="tx1"/>
                </a:solidFill>
                <a:effectLst/>
                <a:latin typeface="+mn-lt"/>
                <a:ea typeface="+mn-ea"/>
                <a:cs typeface="+mn-cs"/>
              </a:rPr>
              <a:t> otherwise they will slow down your development/deployment time and will take longer time to pass or fail. Typically on a sufficient large system, there will be few thousand unit tests – let’s say 2000 unit tests. If average unit test take 200 milliseconds to run (which shall be considered fast), then it will take 6.5 minutes to run complete suite.</a:t>
            </a:r>
          </a:p>
          <a:p>
            <a:r>
              <a:rPr lang="en-US" sz="1200" b="0" i="0" kern="1200" dirty="0">
                <a:solidFill>
                  <a:schemeClr val="tx1"/>
                </a:solidFill>
                <a:effectLst/>
                <a:latin typeface="+mn-lt"/>
                <a:ea typeface="+mn-ea"/>
                <a:cs typeface="+mn-cs"/>
              </a:rPr>
              <a:t>6.5 minutes doesn’t seem long at this stage, but imagine if you run them on your development machine multiple times a day which will eat up your good amount of productive time. And imagine when the count of these tests increase when new functionalities are added to application, it will further increase the test execution time.</a:t>
            </a:r>
          </a:p>
          <a:p>
            <a:r>
              <a:rPr lang="en-US" sz="1200" b="0" i="0" kern="1200" dirty="0">
                <a:solidFill>
                  <a:schemeClr val="tx1"/>
                </a:solidFill>
                <a:effectLst/>
                <a:latin typeface="+mn-lt"/>
                <a:ea typeface="+mn-ea"/>
                <a:cs typeface="+mn-cs"/>
              </a:rPr>
              <a:t>The value of your suite of unit tests diminishes as their ability to provide continual, comprehensive, and fast feedback about the health of your system also diminishes.</a:t>
            </a:r>
          </a:p>
          <a:p>
            <a:r>
              <a:rPr lang="en-US" sz="1200" b="0" i="0" kern="1200" dirty="0">
                <a:solidFill>
                  <a:schemeClr val="tx1"/>
                </a:solidFill>
                <a:effectLst/>
                <a:latin typeface="+mn-lt"/>
                <a:ea typeface="+mn-ea"/>
                <a:cs typeface="+mn-cs"/>
              </a:rPr>
              <a:t>One of the major cause of slow tests – is dependency that must handle external evil necessities such as databases, files, and network calls. They take thousands of milliseconds. So to make suite fast, you must avoid creating these dependencies by using </a:t>
            </a:r>
            <a:r>
              <a:rPr lang="en-US" sz="1200" b="0" i="0" u="none" strike="noStrike" kern="1200" dirty="0">
                <a:solidFill>
                  <a:schemeClr val="tx1"/>
                </a:solidFill>
                <a:effectLst/>
                <a:latin typeface="+mn-lt"/>
                <a:ea typeface="+mn-ea"/>
                <a:cs typeface="+mn-cs"/>
                <a:hlinkClick r:id="rId3" invalidUrl="https://howtodoinjava.com/best-practices/first-principles-for-good-tests/Mock Testing using PowerMock"/>
              </a:rPr>
              <a:t>mock testing</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Isolated</a:t>
            </a:r>
          </a:p>
          <a:p>
            <a:r>
              <a:rPr lang="en-US" sz="1200" b="1" i="0" kern="1200" dirty="0">
                <a:solidFill>
                  <a:schemeClr val="tx1"/>
                </a:solidFill>
                <a:effectLst/>
                <a:latin typeface="+mn-lt"/>
                <a:ea typeface="+mn-ea"/>
                <a:cs typeface="+mn-cs"/>
              </a:rPr>
              <a:t>Never ever write tests which depend on other test cases</a:t>
            </a:r>
            <a:r>
              <a:rPr lang="en-US" sz="1200" b="0" i="0" kern="1200" dirty="0">
                <a:solidFill>
                  <a:schemeClr val="tx1"/>
                </a:solidFill>
                <a:effectLst/>
                <a:latin typeface="+mn-lt"/>
                <a:ea typeface="+mn-ea"/>
                <a:cs typeface="+mn-cs"/>
              </a:rPr>
              <a:t>. No matter how carefully you design them, there will always be possibilities of false alarms. To make situation worse, you may end up spending more time in figuring out which test in the chain has caused the failure.</a:t>
            </a:r>
          </a:p>
          <a:p>
            <a:r>
              <a:rPr lang="en-US" sz="1200" b="0" i="0" kern="1200" dirty="0">
                <a:solidFill>
                  <a:schemeClr val="tx1"/>
                </a:solidFill>
                <a:effectLst/>
                <a:latin typeface="+mn-lt"/>
                <a:ea typeface="+mn-ea"/>
                <a:cs typeface="+mn-cs"/>
              </a:rPr>
              <a:t>In best case scenario, you should be able to run any one test at any time, in any order.</a:t>
            </a:r>
          </a:p>
          <a:p>
            <a:r>
              <a:rPr lang="en-US" sz="1200" b="0" i="0" kern="1200" dirty="0">
                <a:solidFill>
                  <a:schemeClr val="tx1"/>
                </a:solidFill>
                <a:effectLst/>
                <a:latin typeface="+mn-lt"/>
                <a:ea typeface="+mn-ea"/>
                <a:cs typeface="+mn-cs"/>
              </a:rPr>
              <a:t>By making independent tests, it’s easy to keep your tests focused only on a small amount of behavior. When this test fail, you know exactly what has gone wrong and where. No need to debug the code itself.</a:t>
            </a:r>
          </a:p>
          <a:p>
            <a:r>
              <a:rPr lang="en-US" sz="1200" b="0" i="0" kern="1200" dirty="0">
                <a:solidFill>
                  <a:schemeClr val="tx1"/>
                </a:solidFill>
                <a:effectLst/>
                <a:latin typeface="+mn-lt"/>
                <a:ea typeface="+mn-ea"/>
                <a:cs typeface="+mn-cs"/>
              </a:rPr>
              <a:t>The Single Responsibility Principle (SRP) of </a:t>
            </a:r>
            <a:r>
              <a:rPr lang="en-US" sz="1200" b="0" i="0" u="none" strike="noStrike" kern="1200" dirty="0">
                <a:solidFill>
                  <a:schemeClr val="tx1"/>
                </a:solidFill>
                <a:effectLst/>
                <a:latin typeface="+mn-lt"/>
                <a:ea typeface="+mn-ea"/>
                <a:cs typeface="+mn-cs"/>
                <a:hlinkClick r:id="rId4"/>
              </a:rPr>
              <a:t>SOLID Class-Design Principles​</a:t>
            </a:r>
            <a:r>
              <a:rPr lang="en-US" sz="1200" b="0" i="0" kern="1200" dirty="0">
                <a:solidFill>
                  <a:schemeClr val="tx1"/>
                </a:solidFill>
                <a:effectLst/>
                <a:latin typeface="+mn-lt"/>
                <a:ea typeface="+mn-ea"/>
                <a:cs typeface="+mn-cs"/>
              </a:rPr>
              <a:t> says that classes should be small and single-purpose. This can be applied to your tests as well. If one of your test methods can break for more than one reason, consider splitting it into separate tests.</a:t>
            </a:r>
          </a:p>
          <a:p>
            <a:r>
              <a:rPr lang="en-US" sz="1200" b="1" i="0" kern="1200" dirty="0">
                <a:solidFill>
                  <a:schemeClr val="tx1"/>
                </a:solidFill>
                <a:effectLst/>
                <a:latin typeface="+mn-lt"/>
                <a:ea typeface="+mn-ea"/>
                <a:cs typeface="+mn-cs"/>
              </a:rPr>
              <a:t>Repeatable</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repeatable test</a:t>
            </a:r>
            <a:r>
              <a:rPr lang="en-US" sz="1200" b="0" i="0" kern="1200" dirty="0">
                <a:solidFill>
                  <a:schemeClr val="tx1"/>
                </a:solidFill>
                <a:effectLst/>
                <a:latin typeface="+mn-lt"/>
                <a:ea typeface="+mn-ea"/>
                <a:cs typeface="+mn-cs"/>
              </a:rPr>
              <a:t> is one that produces the same results each time you run it. To accomplish repeatable tests, you must isolate them from anything in the external environment not under your direct control. In these cases, feel free to use mock objects. They have been designed for this very purpose.</a:t>
            </a:r>
          </a:p>
          <a:p>
            <a:r>
              <a:rPr lang="en-US" sz="1200" b="0" i="0" kern="1200" dirty="0">
                <a:solidFill>
                  <a:schemeClr val="tx1"/>
                </a:solidFill>
                <a:effectLst/>
                <a:latin typeface="+mn-lt"/>
                <a:ea typeface="+mn-ea"/>
                <a:cs typeface="+mn-cs"/>
              </a:rPr>
              <a:t>On occasion, you’ll need to interact directly with an external environmental influence such as a database. You’ll want to set up a private sandbox to avoid conflicts with other developers whose tests concurrently alter the database. In this situation, you may use </a:t>
            </a:r>
            <a:r>
              <a:rPr lang="en-US" sz="1200" b="0" i="0" u="none" strike="noStrike" kern="1200" dirty="0">
                <a:solidFill>
                  <a:schemeClr val="tx1"/>
                </a:solidFill>
                <a:effectLst/>
                <a:latin typeface="+mn-lt"/>
                <a:ea typeface="+mn-ea"/>
                <a:cs typeface="+mn-cs"/>
                <a:hlinkClick r:id="rId5"/>
              </a:rPr>
              <a:t>in-memory databases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tests are not repeatable then you will surely get some bogus test results and you can’t afford to waste time chasing down phantom problems.</a:t>
            </a:r>
          </a:p>
          <a:p>
            <a:r>
              <a:rPr lang="en-US" sz="1200" b="1" i="0" kern="1200" dirty="0">
                <a:solidFill>
                  <a:schemeClr val="tx1"/>
                </a:solidFill>
                <a:effectLst/>
                <a:latin typeface="+mn-lt"/>
                <a:ea typeface="+mn-ea"/>
                <a:cs typeface="+mn-cs"/>
              </a:rPr>
              <a:t>Self-validating</a:t>
            </a:r>
          </a:p>
          <a:p>
            <a:r>
              <a:rPr lang="en-US" sz="1200" b="0" i="0" kern="1200" dirty="0">
                <a:solidFill>
                  <a:schemeClr val="tx1"/>
                </a:solidFill>
                <a:effectLst/>
                <a:latin typeface="+mn-lt"/>
                <a:ea typeface="+mn-ea"/>
                <a:cs typeface="+mn-cs"/>
              </a:rPr>
              <a:t>Tests must be self-validating means – each test must be able to determine that the output is expected or not. It must determine it is failed or pass. There must be </a:t>
            </a:r>
            <a:r>
              <a:rPr lang="en-US" sz="1200" b="1" i="0" kern="1200" dirty="0">
                <a:solidFill>
                  <a:schemeClr val="tx1"/>
                </a:solidFill>
                <a:effectLst/>
                <a:latin typeface="+mn-lt"/>
                <a:ea typeface="+mn-ea"/>
                <a:cs typeface="+mn-cs"/>
              </a:rPr>
              <a:t>no manual interpretation</a:t>
            </a:r>
            <a:r>
              <a:rPr lang="en-US" sz="1200" b="0" i="0" kern="1200" dirty="0">
                <a:solidFill>
                  <a:schemeClr val="tx1"/>
                </a:solidFill>
                <a:effectLst/>
                <a:latin typeface="+mn-lt"/>
                <a:ea typeface="+mn-ea"/>
                <a:cs typeface="+mn-cs"/>
              </a:rPr>
              <a:t> of results.</a:t>
            </a:r>
          </a:p>
          <a:p>
            <a:r>
              <a:rPr lang="en-US" sz="1200" b="0" i="0" kern="1200" dirty="0">
                <a:solidFill>
                  <a:schemeClr val="tx1"/>
                </a:solidFill>
                <a:effectLst/>
                <a:latin typeface="+mn-lt"/>
                <a:ea typeface="+mn-ea"/>
                <a:cs typeface="+mn-cs"/>
              </a:rPr>
              <a:t>Manually verifying the results of tests is a time-consuming process that can also introduce more risk.</a:t>
            </a:r>
          </a:p>
          <a:p>
            <a:r>
              <a:rPr lang="en-US" sz="1200" b="0" i="0" kern="1200" dirty="0">
                <a:solidFill>
                  <a:schemeClr val="tx1"/>
                </a:solidFill>
                <a:effectLst/>
                <a:latin typeface="+mn-lt"/>
                <a:ea typeface="+mn-ea"/>
                <a:cs typeface="+mn-cs"/>
              </a:rPr>
              <a:t>Make sure you don’t do anything silly, such as designing a test to require manual arrange steps before you can run it. You must automate any setup your test requires – even do not rely on existence of database and pre-cooked data.</a:t>
            </a:r>
          </a:p>
          <a:p>
            <a:r>
              <a:rPr lang="en-US" sz="1200" b="0" i="0" kern="1200" dirty="0">
                <a:solidFill>
                  <a:schemeClr val="tx1"/>
                </a:solidFill>
                <a:effectLst/>
                <a:latin typeface="+mn-lt"/>
                <a:ea typeface="+mn-ea"/>
                <a:cs typeface="+mn-cs"/>
              </a:rPr>
              <a:t>Create in-memory database, create schema and put dummy data and then test the code. In this way, you can run this test N number of times without fearing any external factor which can affect test execution and it’s result.</a:t>
            </a:r>
          </a:p>
          <a:p>
            <a:r>
              <a:rPr lang="en-US" sz="1200" b="1" i="0" kern="1200" dirty="0">
                <a:solidFill>
                  <a:schemeClr val="tx1"/>
                </a:solidFill>
                <a:effectLst/>
                <a:latin typeface="+mn-lt"/>
                <a:ea typeface="+mn-ea"/>
                <a:cs typeface="+mn-cs"/>
              </a:rPr>
              <a:t>Timely</a:t>
            </a:r>
          </a:p>
          <a:p>
            <a:r>
              <a:rPr lang="en-US" sz="1200" b="0" i="0" kern="1200" dirty="0">
                <a:solidFill>
                  <a:schemeClr val="tx1"/>
                </a:solidFill>
                <a:effectLst/>
                <a:latin typeface="+mn-lt"/>
                <a:ea typeface="+mn-ea"/>
                <a:cs typeface="+mn-cs"/>
              </a:rPr>
              <a:t>Practically, You can write unit tests at any time. You can wait </a:t>
            </a:r>
            <a:r>
              <a:rPr lang="en-US" sz="1200" b="0" i="0" kern="1200" dirty="0" err="1">
                <a:solidFill>
                  <a:schemeClr val="tx1"/>
                </a:solidFill>
                <a:effectLst/>
                <a:latin typeface="+mn-lt"/>
                <a:ea typeface="+mn-ea"/>
                <a:cs typeface="+mn-cs"/>
              </a:rPr>
              <a:t>upto</a:t>
            </a:r>
            <a:r>
              <a:rPr lang="en-US" sz="1200" b="0" i="0" kern="1200" dirty="0">
                <a:solidFill>
                  <a:schemeClr val="tx1"/>
                </a:solidFill>
                <a:effectLst/>
                <a:latin typeface="+mn-lt"/>
                <a:ea typeface="+mn-ea"/>
                <a:cs typeface="+mn-cs"/>
              </a:rPr>
              <a:t> code is production ready or you’re better off focusing on writing unit tests in a timely fashion.</a:t>
            </a:r>
          </a:p>
          <a:p>
            <a:r>
              <a:rPr lang="en-US" sz="1200" b="0" i="0" kern="1200" dirty="0">
                <a:solidFill>
                  <a:schemeClr val="tx1"/>
                </a:solidFill>
                <a:effectLst/>
                <a:latin typeface="+mn-lt"/>
                <a:ea typeface="+mn-ea"/>
                <a:cs typeface="+mn-cs"/>
              </a:rPr>
              <a:t>As a suggestion, you should have guidelines or strict rules around unit testing. You can use review processes or even automated tools to reject code without sufficient tests.</a:t>
            </a:r>
          </a:p>
          <a:p>
            <a:r>
              <a:rPr lang="en-US" sz="1200" b="0" i="0" kern="1200" dirty="0">
                <a:solidFill>
                  <a:schemeClr val="tx1"/>
                </a:solidFill>
                <a:effectLst/>
                <a:latin typeface="+mn-lt"/>
                <a:ea typeface="+mn-ea"/>
                <a:cs typeface="+mn-cs"/>
              </a:rPr>
              <a:t>The more you unit-test, the more you’ll find that it pays to write smaller chunks of code before tackling a corresponding unit test. First, it’ll be easier to write the test, and second, the test will pay off immediately as you flesh out the rest of the behaviors in the surrounding code</a:t>
            </a:r>
          </a:p>
          <a:p>
            <a:r>
              <a:rPr lang="en-US" sz="1200" b="0" i="0" kern="1200" dirty="0">
                <a:solidFill>
                  <a:schemeClr val="tx1"/>
                </a:solidFill>
                <a:effectLst/>
                <a:latin typeface="+mn-lt"/>
                <a:ea typeface="+mn-ea"/>
                <a:cs typeface="+mn-cs"/>
              </a:rPr>
              <a:t>If you use Eclipse or </a:t>
            </a:r>
            <a:r>
              <a:rPr lang="en-US" sz="1200" b="0" i="0" kern="1200" dirty="0" err="1">
                <a:solidFill>
                  <a:schemeClr val="tx1"/>
                </a:solidFill>
                <a:effectLst/>
                <a:latin typeface="+mn-lt"/>
                <a:ea typeface="+mn-ea"/>
                <a:cs typeface="+mn-cs"/>
              </a:rPr>
              <a:t>IntelliJ</a:t>
            </a:r>
            <a:r>
              <a:rPr lang="en-US" sz="1200" b="0" i="0" kern="1200" dirty="0">
                <a:solidFill>
                  <a:schemeClr val="tx1"/>
                </a:solidFill>
                <a:effectLst/>
                <a:latin typeface="+mn-lt"/>
                <a:ea typeface="+mn-ea"/>
                <a:cs typeface="+mn-cs"/>
              </a:rPr>
              <a:t> IDEA, consider incorporating a tool like </a:t>
            </a:r>
            <a:r>
              <a:rPr lang="en-US" sz="1200" b="0" i="0" u="none" strike="noStrike" kern="1200" dirty="0">
                <a:solidFill>
                  <a:schemeClr val="tx1"/>
                </a:solidFill>
                <a:effectLst/>
                <a:latin typeface="+mn-lt"/>
                <a:ea typeface="+mn-ea"/>
                <a:cs typeface="+mn-cs"/>
                <a:hlinkClick r:id="rId6"/>
              </a:rPr>
              <a:t>Infinitest</a:t>
            </a:r>
            <a:r>
              <a:rPr lang="en-US" sz="1200" b="0" i="0" kern="1200" dirty="0">
                <a:solidFill>
                  <a:schemeClr val="tx1"/>
                </a:solidFill>
                <a:effectLst/>
                <a:latin typeface="+mn-lt"/>
                <a:ea typeface="+mn-ea"/>
                <a:cs typeface="+mn-cs"/>
              </a:rPr>
              <a:t>. As you make changes to your system, </a:t>
            </a:r>
            <a:r>
              <a:rPr lang="en-US" sz="1200" b="0" i="0" kern="1200" dirty="0" err="1">
                <a:solidFill>
                  <a:schemeClr val="tx1"/>
                </a:solidFill>
                <a:effectLst/>
                <a:latin typeface="+mn-lt"/>
                <a:ea typeface="+mn-ea"/>
                <a:cs typeface="+mn-cs"/>
              </a:rPr>
              <a:t>Infinitest</a:t>
            </a:r>
            <a:r>
              <a:rPr lang="en-US" sz="1200" b="0" i="0" kern="1200" dirty="0">
                <a:solidFill>
                  <a:schemeClr val="tx1"/>
                </a:solidFill>
                <a:effectLst/>
                <a:latin typeface="+mn-lt"/>
                <a:ea typeface="+mn-ea"/>
                <a:cs typeface="+mn-cs"/>
              </a:rPr>
              <a:t> identifies and runs (in the background) any tests that are potentially impacted.</a:t>
            </a:r>
          </a:p>
          <a:p>
            <a:r>
              <a:rPr lang="en-US" sz="1200" b="0" i="0" kern="1200" dirty="0">
                <a:solidFill>
                  <a:schemeClr val="tx1"/>
                </a:solidFill>
                <a:effectLst/>
                <a:latin typeface="+mn-lt"/>
                <a:ea typeface="+mn-ea"/>
                <a:cs typeface="+mn-cs"/>
              </a:rPr>
              <a:t>On an even larger scale, you can use a continuous integration (CI) tool such as </a:t>
            </a:r>
            <a:r>
              <a:rPr lang="en-US" sz="1200" b="0" i="0" u="none" strike="noStrike" kern="1200" dirty="0">
                <a:solidFill>
                  <a:schemeClr val="tx1"/>
                </a:solidFill>
                <a:effectLst/>
                <a:latin typeface="+mn-lt"/>
                <a:ea typeface="+mn-ea"/>
                <a:cs typeface="+mn-cs"/>
                <a:hlinkClick r:id="rId7"/>
              </a:rPr>
              <a:t>Jenkins</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8"/>
              </a:rPr>
              <a:t>TeamCity</a:t>
            </a:r>
            <a:r>
              <a:rPr lang="en-US" sz="1200" b="0" i="0" kern="1200" dirty="0">
                <a:solidFill>
                  <a:schemeClr val="tx1"/>
                </a:solidFill>
                <a:effectLst/>
                <a:latin typeface="+mn-lt"/>
                <a:ea typeface="+mn-ea"/>
                <a:cs typeface="+mn-cs"/>
              </a:rPr>
              <a:t>. A CI tool watches your source repository and kicks off a build/test process when it recognizes changes.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854706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533071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605410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2118436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1323022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69896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1584883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7607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140053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203764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SOLID principles: single responsibility, open-closed, </a:t>
            </a:r>
            <a:r>
              <a:rPr lang="en-US" sz="1200" kern="1200" dirty="0" err="1">
                <a:solidFill>
                  <a:schemeClr val="tx1"/>
                </a:solidFill>
                <a:effectLst/>
                <a:latin typeface="+mn-lt"/>
                <a:ea typeface="+mn-ea"/>
                <a:cs typeface="+mn-cs"/>
              </a:rPr>
              <a:t>liskov</a:t>
            </a:r>
            <a:r>
              <a:rPr lang="en-US" sz="1200" kern="1200" dirty="0">
                <a:solidFill>
                  <a:schemeClr val="tx1"/>
                </a:solidFill>
                <a:effectLst/>
                <a:latin typeface="+mn-lt"/>
                <a:ea typeface="+mn-ea"/>
                <a:cs typeface="+mn-cs"/>
              </a:rPr>
              <a:t> substitution, interface segregation and dependency inversion </a:t>
            </a:r>
            <a:endParaRPr lang="en-US" dirty="0">
              <a:effectLst/>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1391555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http://www.software-testing-tutorials-automation.com/2014/07/selenium-webdriver-frameworks-required.html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16793551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http://www.software-testing-tutorials-automation.com/2014/07/selenium-webdriver-frameworks-</a:t>
            </a:r>
            <a:r>
              <a:rPr lang="en-US">
                <a:hlinkClick r:id="rId3"/>
              </a:rPr>
              <a:t>required.html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1182070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http://www.software-testing-tutorials-automation.com/2014/07/selenium-webdriver-frameworks-</a:t>
            </a:r>
            <a:r>
              <a:rPr lang="en-US">
                <a:hlinkClick r:id="rId3"/>
              </a:rPr>
              <a:t>required.html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7009038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Assgn</a:t>
            </a:r>
            <a:r>
              <a:rPr lang="en-US" dirty="0"/>
              <a:t> -&gt; http://demo.guru99.com/test/</a:t>
            </a:r>
            <a:r>
              <a:rPr lang="en-US" dirty="0" err="1"/>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44</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6349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7585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88015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65649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oi.apache.org/download.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ww.guru99.com/java-tutorial.html" TargetMode="External"/><Relationship Id="rId4" Type="http://schemas.openxmlformats.org/officeDocument/2006/relationships/hyperlink" Target="https://www.guru99.com/software-testing.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echlistic.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howtodoinjava.com/best-practices/first-principles-for-good-test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software-testing-tutorials-automation.com/2015/02/how-to-wait-for-page-to-loadready-in.html" TargetMode="External"/><Relationship Id="rId5" Type="http://schemas.openxmlformats.org/officeDocument/2006/relationships/hyperlink" Target="https://www.techbeamers.com/testng-tutorials/" TargetMode="External"/><Relationship Id="rId4" Type="http://schemas.openxmlformats.org/officeDocument/2006/relationships/hyperlink" Target="https://www.toolsqa.com/selenium-webdriver/testng-testsuite/"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err="1"/>
              <a:t>TestNG</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75579081"/>
              </p:ext>
            </p:extLst>
          </p:nvPr>
        </p:nvGraphicFramePr>
        <p:xfrm>
          <a:off x="609600" y="99034"/>
          <a:ext cx="8077200" cy="6682766"/>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39757">
                <a:tc>
                  <a:txBody>
                    <a:bodyPr/>
                    <a:lstStyle/>
                    <a:p>
                      <a:pPr algn="l" fontAlgn="base"/>
                      <a:r>
                        <a:rPr lang="en-US" sz="1400" b="1" dirty="0">
                          <a:solidFill>
                            <a:srgbClr val="FFFFFF"/>
                          </a:solidFill>
                          <a:effectLst/>
                          <a:latin typeface="Times New Roman" charset="0"/>
                          <a:ea typeface="Times New Roman" charset="0"/>
                          <a:cs typeface="Times New Roman" charset="0"/>
                        </a:rPr>
                        <a:t>Methods</a:t>
                      </a:r>
                      <a:endParaRPr lang="en-US" sz="1400" dirty="0">
                        <a:effectLst/>
                        <a:latin typeface="Times New Roman" charset="0"/>
                        <a:ea typeface="Times New Roman" charset="0"/>
                        <a:cs typeface="Times New Roman" charset="0"/>
                      </a:endParaRPr>
                    </a:p>
                  </a:txBody>
                  <a:tcPr marL="89887" marR="89887" marT="89887" marB="898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6E6E"/>
                    </a:solidFill>
                  </a:tcPr>
                </a:tc>
                <a:tc>
                  <a:txBody>
                    <a:bodyPr/>
                    <a:lstStyle/>
                    <a:p>
                      <a:pPr algn="l" fontAlgn="base"/>
                      <a:r>
                        <a:rPr lang="en-US" sz="1400" b="1">
                          <a:solidFill>
                            <a:srgbClr val="FFFFFF"/>
                          </a:solidFill>
                          <a:effectLst/>
                          <a:latin typeface="Times New Roman" charset="0"/>
                          <a:ea typeface="Times New Roman" charset="0"/>
                          <a:cs typeface="Times New Roman" charset="0"/>
                        </a:rPr>
                        <a:t>Description</a:t>
                      </a:r>
                      <a:endParaRPr lang="en-US" sz="1400">
                        <a:effectLst/>
                        <a:latin typeface="Times New Roman" charset="0"/>
                        <a:ea typeface="Times New Roman" charset="0"/>
                        <a:cs typeface="Times New Roman" charset="0"/>
                      </a:endParaRPr>
                    </a:p>
                  </a:txBody>
                  <a:tcPr marL="89887" marR="89887" marT="89887" marB="898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6E6E"/>
                    </a:solidFill>
                  </a:tcPr>
                </a:tc>
                <a:extLst>
                  <a:ext uri="{0D108BD9-81ED-4DB2-BD59-A6C34878D82A}">
                    <a16:rowId xmlns:a16="http://schemas.microsoft.com/office/drawing/2014/main" val="10000"/>
                  </a:ext>
                </a:extLst>
              </a:tr>
              <a:tr h="539776">
                <a:tc>
                  <a:txBody>
                    <a:bodyPr/>
                    <a:lstStyle/>
                    <a:p>
                      <a:pPr algn="l" fontAlgn="ctr"/>
                      <a:r>
                        <a:rPr lang="en-US" sz="1400" b="1" dirty="0">
                          <a:effectLst/>
                          <a:latin typeface="Times New Roman" charset="0"/>
                          <a:ea typeface="Times New Roman" charset="0"/>
                          <a:cs typeface="Times New Roman" charset="0"/>
                        </a:rPr>
                        <a:t>1- </a:t>
                      </a:r>
                      <a:r>
                        <a:rPr lang="en-US" sz="1400" b="1" dirty="0" err="1">
                          <a:effectLst/>
                          <a:latin typeface="Times New Roman" charset="0"/>
                          <a:ea typeface="Times New Roman" charset="0"/>
                          <a:cs typeface="Times New Roman" charset="0"/>
                        </a:rPr>
                        <a:t>assertEquals</a:t>
                      </a:r>
                      <a:r>
                        <a:rPr lang="en-US" sz="1400" b="1" dirty="0">
                          <a:effectLst/>
                          <a:latin typeface="Times New Roman" charset="0"/>
                          <a:ea typeface="Times New Roman" charset="0"/>
                          <a:cs typeface="Times New Roman" charset="0"/>
                        </a:rPr>
                        <a:t>(String actual,</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String expected);</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accepts two string arguments.</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It’ll check whether both are equal, if not it’ll fail the test.</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7735">
                <a:tc>
                  <a:txBody>
                    <a:bodyPr/>
                    <a:lstStyle/>
                    <a:p>
                      <a:pPr algn="l" fontAlgn="ctr"/>
                      <a:r>
                        <a:rPr lang="en-US" sz="1400" b="1" dirty="0">
                          <a:effectLst/>
                          <a:latin typeface="Times New Roman" charset="0"/>
                          <a:ea typeface="Times New Roman" charset="0"/>
                          <a:cs typeface="Times New Roman" charset="0"/>
                        </a:rPr>
                        <a:t>2- </a:t>
                      </a:r>
                      <a:r>
                        <a:rPr lang="en-US" sz="1400" b="1" dirty="0" err="1">
                          <a:effectLst/>
                          <a:latin typeface="Times New Roman" charset="0"/>
                          <a:ea typeface="Times New Roman" charset="0"/>
                          <a:cs typeface="Times New Roman" charset="0"/>
                        </a:rPr>
                        <a:t>assertEquals</a:t>
                      </a:r>
                      <a:r>
                        <a:rPr lang="en-US" sz="1400" b="1" dirty="0">
                          <a:effectLst/>
                          <a:latin typeface="Times New Roman" charset="0"/>
                          <a:ea typeface="Times New Roman" charset="0"/>
                          <a:cs typeface="Times New Roman" charset="0"/>
                        </a:rPr>
                        <a:t>(String actual,</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String expected,</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String message);</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accepts three string arguments.</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It’ll test whether both are same, if not it’ll fail the test.</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3-</a:t>
                      </a:r>
                      <a:r>
                        <a:rPr lang="en-US" sz="1400">
                          <a:effectLst/>
                          <a:latin typeface="Times New Roman" charset="0"/>
                          <a:ea typeface="Times New Roman" charset="0"/>
                          <a:cs typeface="Times New Roman" charset="0"/>
                        </a:rPr>
                        <a:t> Also, it’ll throw a message that we provide.</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9776">
                <a:tc>
                  <a:txBody>
                    <a:bodyPr/>
                    <a:lstStyle/>
                    <a:p>
                      <a:pPr algn="l" fontAlgn="ctr"/>
                      <a:r>
                        <a:rPr lang="en-US" sz="1400" b="1" dirty="0">
                          <a:effectLst/>
                          <a:latin typeface="Times New Roman" charset="0"/>
                          <a:ea typeface="Times New Roman" charset="0"/>
                          <a:cs typeface="Times New Roman" charset="0"/>
                        </a:rPr>
                        <a:t>3- </a:t>
                      </a:r>
                      <a:r>
                        <a:rPr lang="en-US" sz="1400" b="1" dirty="0" err="1">
                          <a:effectLst/>
                          <a:latin typeface="Times New Roman" charset="0"/>
                          <a:ea typeface="Times New Roman" charset="0"/>
                          <a:cs typeface="Times New Roman" charset="0"/>
                        </a:rPr>
                        <a:t>assertEquals</a:t>
                      </a:r>
                      <a:r>
                        <a:rPr lang="en-US" sz="1400" b="1" dirty="0">
                          <a:effectLst/>
                          <a:latin typeface="Times New Roman" charset="0"/>
                          <a:ea typeface="Times New Roman" charset="0"/>
                          <a:cs typeface="Times New Roman" charset="0"/>
                        </a:rPr>
                        <a:t>(</a:t>
                      </a:r>
                      <a:r>
                        <a:rPr lang="en-US" sz="1400" b="1" dirty="0" err="1">
                          <a:effectLst/>
                          <a:latin typeface="Times New Roman" charset="0"/>
                          <a:ea typeface="Times New Roman" charset="0"/>
                          <a:cs typeface="Times New Roman" charset="0"/>
                        </a:rPr>
                        <a:t>boolean</a:t>
                      </a:r>
                      <a:r>
                        <a:rPr lang="en-US" sz="1400" b="1" dirty="0">
                          <a:effectLst/>
                          <a:latin typeface="Times New Roman" charset="0"/>
                          <a:ea typeface="Times New Roman" charset="0"/>
                          <a:cs typeface="Times New Roman" charset="0"/>
                        </a:rPr>
                        <a:t> actual,</a:t>
                      </a:r>
                      <a:br>
                        <a:rPr lang="en-US" sz="1400" b="1" dirty="0">
                          <a:effectLst/>
                          <a:latin typeface="Times New Roman" charset="0"/>
                          <a:ea typeface="Times New Roman" charset="0"/>
                          <a:cs typeface="Times New Roman" charset="0"/>
                        </a:rPr>
                      </a:br>
                      <a:r>
                        <a:rPr lang="en-US" sz="1400" b="1" dirty="0" err="1">
                          <a:effectLst/>
                          <a:latin typeface="Times New Roman" charset="0"/>
                          <a:ea typeface="Times New Roman" charset="0"/>
                          <a:cs typeface="Times New Roman" charset="0"/>
                        </a:rPr>
                        <a:t>boolean</a:t>
                      </a:r>
                      <a:r>
                        <a:rPr lang="en-US" sz="1400" b="1" dirty="0">
                          <a:effectLst/>
                          <a:latin typeface="Times New Roman" charset="0"/>
                          <a:ea typeface="Times New Roman" charset="0"/>
                          <a:cs typeface="Times New Roman" charset="0"/>
                        </a:rPr>
                        <a:t> expected);</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dirty="0">
                          <a:effectLst/>
                          <a:latin typeface="Times New Roman" charset="0"/>
                          <a:ea typeface="Times New Roman" charset="0"/>
                          <a:cs typeface="Times New Roman" charset="0"/>
                        </a:rPr>
                        <a:t>1-</a:t>
                      </a:r>
                      <a:r>
                        <a:rPr lang="en-US" sz="1400" dirty="0">
                          <a:effectLst/>
                          <a:latin typeface="Times New Roman" charset="0"/>
                          <a:ea typeface="Times New Roman" charset="0"/>
                          <a:cs typeface="Times New Roman" charset="0"/>
                        </a:rPr>
                        <a:t> It assumes two </a:t>
                      </a:r>
                      <a:r>
                        <a:rPr lang="en-US" sz="1400" dirty="0" err="1">
                          <a:effectLst/>
                          <a:latin typeface="Times New Roman" charset="0"/>
                          <a:ea typeface="Times New Roman" charset="0"/>
                          <a:cs typeface="Times New Roman" charset="0"/>
                        </a:rPr>
                        <a:t>boolean</a:t>
                      </a:r>
                      <a:r>
                        <a:rPr lang="en-US" sz="1400" dirty="0">
                          <a:effectLst/>
                          <a:latin typeface="Times New Roman" charset="0"/>
                          <a:ea typeface="Times New Roman" charset="0"/>
                          <a:cs typeface="Times New Roman" charset="0"/>
                        </a:rPr>
                        <a:t> arguments.</a:t>
                      </a:r>
                      <a:br>
                        <a:rPr lang="en-US" sz="1400"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2-</a:t>
                      </a:r>
                      <a:r>
                        <a:rPr lang="en-US" sz="1400" dirty="0">
                          <a:effectLst/>
                          <a:latin typeface="Times New Roman" charset="0"/>
                          <a:ea typeface="Times New Roman" charset="0"/>
                          <a:cs typeface="Times New Roman" charset="0"/>
                        </a:rPr>
                        <a:t> It tests them for equality, if not it’ll fail the test.</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35694">
                <a:tc>
                  <a:txBody>
                    <a:bodyPr/>
                    <a:lstStyle/>
                    <a:p>
                      <a:pPr algn="l" fontAlgn="ctr"/>
                      <a:r>
                        <a:rPr lang="en-US" sz="1400" b="1" dirty="0">
                          <a:effectLst/>
                          <a:latin typeface="Times New Roman" charset="0"/>
                          <a:ea typeface="Times New Roman" charset="0"/>
                          <a:cs typeface="Times New Roman" charset="0"/>
                        </a:rPr>
                        <a:t>4- </a:t>
                      </a:r>
                      <a:r>
                        <a:rPr lang="en-US" sz="1400" b="1" dirty="0" err="1">
                          <a:effectLst/>
                          <a:latin typeface="Times New Roman" charset="0"/>
                          <a:ea typeface="Times New Roman" charset="0"/>
                          <a:cs typeface="Times New Roman" charset="0"/>
                        </a:rPr>
                        <a:t>assertEquals</a:t>
                      </a:r>
                      <a:r>
                        <a:rPr lang="en-US" sz="1400" b="1" dirty="0">
                          <a:effectLst/>
                          <a:latin typeface="Times New Roman" charset="0"/>
                          <a:ea typeface="Times New Roman" charset="0"/>
                          <a:cs typeface="Times New Roman" charset="0"/>
                        </a:rPr>
                        <a:t>(</a:t>
                      </a:r>
                      <a:br>
                        <a:rPr lang="en-US" sz="1400" b="1" dirty="0">
                          <a:effectLst/>
                          <a:latin typeface="Times New Roman" charset="0"/>
                          <a:ea typeface="Times New Roman" charset="0"/>
                          <a:cs typeface="Times New Roman" charset="0"/>
                        </a:rPr>
                      </a:br>
                      <a:r>
                        <a:rPr lang="en-US" sz="1400" b="1" dirty="0" err="1">
                          <a:effectLst/>
                          <a:latin typeface="Times New Roman" charset="0"/>
                          <a:ea typeface="Times New Roman" charset="0"/>
                          <a:cs typeface="Times New Roman" charset="0"/>
                        </a:rPr>
                        <a:t>java.util.Collection</a:t>
                      </a:r>
                      <a:r>
                        <a:rPr lang="en-US" sz="1400" b="1" dirty="0">
                          <a:effectLst/>
                          <a:latin typeface="Times New Roman" charset="0"/>
                          <a:ea typeface="Times New Roman" charset="0"/>
                          <a:cs typeface="Times New Roman" charset="0"/>
                        </a:rPr>
                        <a:t> actual,</a:t>
                      </a:r>
                      <a:br>
                        <a:rPr lang="en-US" sz="1400" b="1" dirty="0">
                          <a:effectLst/>
                          <a:latin typeface="Times New Roman" charset="0"/>
                          <a:ea typeface="Times New Roman" charset="0"/>
                          <a:cs typeface="Times New Roman" charset="0"/>
                        </a:rPr>
                      </a:br>
                      <a:r>
                        <a:rPr lang="en-US" sz="1400" b="1" dirty="0" err="1">
                          <a:effectLst/>
                          <a:latin typeface="Times New Roman" charset="0"/>
                          <a:ea typeface="Times New Roman" charset="0"/>
                          <a:cs typeface="Times New Roman" charset="0"/>
                        </a:rPr>
                        <a:t>java.util.Collection</a:t>
                      </a:r>
                      <a:r>
                        <a:rPr lang="en-US" sz="1400" b="1" dirty="0">
                          <a:effectLst/>
                          <a:latin typeface="Times New Roman" charset="0"/>
                          <a:ea typeface="Times New Roman" charset="0"/>
                          <a:cs typeface="Times New Roman" charset="0"/>
                        </a:rPr>
                        <a:t> expected,</a:t>
                      </a:r>
                      <a:br>
                        <a:rPr lang="en-US" sz="1400" b="1" dirty="0">
                          <a:effectLst/>
                          <a:latin typeface="Times New Roman" charset="0"/>
                          <a:ea typeface="Times New Roman" charset="0"/>
                          <a:cs typeface="Times New Roman" charset="0"/>
                        </a:rPr>
                      </a:br>
                      <a:r>
                        <a:rPr lang="en-US" sz="1400" b="1" dirty="0" err="1">
                          <a:effectLst/>
                          <a:latin typeface="Times New Roman" charset="0"/>
                          <a:ea typeface="Times New Roman" charset="0"/>
                          <a:cs typeface="Times New Roman" charset="0"/>
                        </a:rPr>
                        <a:t>java.lang.String</a:t>
                      </a:r>
                      <a:r>
                        <a:rPr lang="en-US" sz="1400" b="1" dirty="0">
                          <a:effectLst/>
                          <a:latin typeface="Times New Roman" charset="0"/>
                          <a:ea typeface="Times New Roman" charset="0"/>
                          <a:cs typeface="Times New Roman" charset="0"/>
                        </a:rPr>
                        <a:t> message);</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accepts two collection type objects.</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 checks whether they hold same elements and with the same order.</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3-</a:t>
                      </a:r>
                      <a:r>
                        <a:rPr lang="en-US" sz="1400">
                          <a:effectLst/>
                          <a:latin typeface="Times New Roman" charset="0"/>
                          <a:ea typeface="Times New Roman" charset="0"/>
                          <a:cs typeface="Times New Roman" charset="0"/>
                        </a:rPr>
                        <a:t> It’ll fail the test if the above condition doesn’t meet.</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4-</a:t>
                      </a:r>
                      <a:r>
                        <a:rPr lang="en-US" sz="1400">
                          <a:effectLst/>
                          <a:latin typeface="Times New Roman" charset="0"/>
                          <a:ea typeface="Times New Roman" charset="0"/>
                          <a:cs typeface="Times New Roman" charset="0"/>
                        </a:rPr>
                        <a:t> Also, you’ll see the message appear in the report.</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39776">
                <a:tc>
                  <a:txBody>
                    <a:bodyPr/>
                    <a:lstStyle/>
                    <a:p>
                      <a:pPr algn="l" fontAlgn="ctr"/>
                      <a:r>
                        <a:rPr lang="en-US" sz="1400" b="1" dirty="0">
                          <a:effectLst/>
                          <a:latin typeface="Times New Roman" charset="0"/>
                          <a:ea typeface="Times New Roman" charset="0"/>
                          <a:cs typeface="Times New Roman" charset="0"/>
                        </a:rPr>
                        <a:t>5- </a:t>
                      </a:r>
                      <a:r>
                        <a:rPr lang="en-US" sz="1400" b="1" dirty="0" err="1">
                          <a:effectLst/>
                          <a:latin typeface="Times New Roman" charset="0"/>
                          <a:ea typeface="Times New Roman" charset="0"/>
                          <a:cs typeface="Times New Roman" charset="0"/>
                        </a:rPr>
                        <a:t>assertTrue</a:t>
                      </a:r>
                      <a:r>
                        <a:rPr lang="en-US" sz="1400" b="1" dirty="0">
                          <a:effectLst/>
                          <a:latin typeface="Times New Roman" charset="0"/>
                          <a:ea typeface="Times New Roman" charset="0"/>
                          <a:cs typeface="Times New Roman" charset="0"/>
                        </a:rPr>
                        <a:t>(&lt;</a:t>
                      </a:r>
                      <a:r>
                        <a:rPr lang="en-US" sz="1400" b="1" i="1" dirty="0">
                          <a:effectLst/>
                          <a:latin typeface="Times New Roman" charset="0"/>
                          <a:ea typeface="Times New Roman" charset="0"/>
                          <a:cs typeface="Times New Roman" charset="0"/>
                        </a:rPr>
                        <a:t>condition</a:t>
                      </a:r>
                      <a:r>
                        <a:rPr lang="en-US" sz="1400" b="1" dirty="0">
                          <a:effectLst/>
                          <a:latin typeface="Times New Roman" charset="0"/>
                          <a:ea typeface="Times New Roman" charset="0"/>
                          <a:cs typeface="Times New Roman" charset="0"/>
                        </a:rPr>
                        <a:t>&gt;);</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accepts one boolean argument.</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 tests that the given condition is true.</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3-</a:t>
                      </a:r>
                      <a:r>
                        <a:rPr lang="en-US" sz="1400">
                          <a:effectLst/>
                          <a:latin typeface="Times New Roman" charset="0"/>
                          <a:ea typeface="Times New Roman" charset="0"/>
                          <a:cs typeface="Times New Roman" charset="0"/>
                        </a:rPr>
                        <a:t> If it fails, then an &lt;</a:t>
                      </a:r>
                      <a:r>
                        <a:rPr lang="en-US" sz="1400" i="1">
                          <a:effectLst/>
                          <a:latin typeface="Times New Roman" charset="0"/>
                          <a:ea typeface="Times New Roman" charset="0"/>
                          <a:cs typeface="Times New Roman" charset="0"/>
                        </a:rPr>
                        <a:t>AssertionError</a:t>
                      </a:r>
                      <a:r>
                        <a:rPr lang="en-US" sz="1400">
                          <a:effectLst/>
                          <a:latin typeface="Times New Roman" charset="0"/>
                          <a:ea typeface="Times New Roman" charset="0"/>
                          <a:cs typeface="Times New Roman" charset="0"/>
                        </a:rPr>
                        <a:t>&gt; would occur.</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87735">
                <a:tc>
                  <a:txBody>
                    <a:bodyPr/>
                    <a:lstStyle/>
                    <a:p>
                      <a:pPr algn="l" fontAlgn="ctr"/>
                      <a:r>
                        <a:rPr lang="en-US" sz="1400" b="1" dirty="0">
                          <a:effectLst/>
                          <a:latin typeface="Times New Roman" charset="0"/>
                          <a:ea typeface="Times New Roman" charset="0"/>
                          <a:cs typeface="Times New Roman" charset="0"/>
                        </a:rPr>
                        <a:t>6- </a:t>
                      </a:r>
                      <a:r>
                        <a:rPr lang="en-US" sz="1400" b="1" dirty="0" err="1">
                          <a:effectLst/>
                          <a:latin typeface="Times New Roman" charset="0"/>
                          <a:ea typeface="Times New Roman" charset="0"/>
                          <a:cs typeface="Times New Roman" charset="0"/>
                        </a:rPr>
                        <a:t>assertTrue</a:t>
                      </a:r>
                      <a:r>
                        <a:rPr lang="en-US" sz="1400" b="1" dirty="0">
                          <a:effectLst/>
                          <a:latin typeface="Times New Roman" charset="0"/>
                          <a:ea typeface="Times New Roman" charset="0"/>
                          <a:cs typeface="Times New Roman" charset="0"/>
                        </a:rPr>
                        <a:t>(</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&lt;</a:t>
                      </a:r>
                      <a:r>
                        <a:rPr lang="en-US" sz="1400" b="1" i="1" dirty="0">
                          <a:effectLst/>
                          <a:latin typeface="Times New Roman" charset="0"/>
                          <a:ea typeface="Times New Roman" charset="0"/>
                          <a:cs typeface="Times New Roman" charset="0"/>
                        </a:rPr>
                        <a:t>condition</a:t>
                      </a:r>
                      <a:r>
                        <a:rPr lang="en-US" sz="1400" b="1" dirty="0">
                          <a:effectLst/>
                          <a:latin typeface="Times New Roman" charset="0"/>
                          <a:ea typeface="Times New Roman" charset="0"/>
                          <a:cs typeface="Times New Roman" charset="0"/>
                        </a:rPr>
                        <a:t>&gt;,</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message);</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assumes one boolean argument and a message.</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 asserts that the given condition is true.</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3-</a:t>
                      </a:r>
                      <a:r>
                        <a:rPr lang="en-US" sz="1400">
                          <a:effectLst/>
                          <a:latin typeface="Times New Roman" charset="0"/>
                          <a:ea typeface="Times New Roman" charset="0"/>
                          <a:cs typeface="Times New Roman" charset="0"/>
                        </a:rPr>
                        <a:t> If it fails, then an &lt;</a:t>
                      </a:r>
                      <a:r>
                        <a:rPr lang="en-US" sz="1400" i="1">
                          <a:effectLst/>
                          <a:latin typeface="Times New Roman" charset="0"/>
                          <a:ea typeface="Times New Roman" charset="0"/>
                          <a:cs typeface="Times New Roman" charset="0"/>
                        </a:rPr>
                        <a:t>AssertionError</a:t>
                      </a:r>
                      <a:r>
                        <a:rPr lang="en-US" sz="1400">
                          <a:effectLst/>
                          <a:latin typeface="Times New Roman" charset="0"/>
                          <a:ea typeface="Times New Roman" charset="0"/>
                          <a:cs typeface="Times New Roman" charset="0"/>
                        </a:rPr>
                        <a:t>&gt; would occur with the message you passed.</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9776">
                <a:tc>
                  <a:txBody>
                    <a:bodyPr/>
                    <a:lstStyle/>
                    <a:p>
                      <a:pPr algn="l" fontAlgn="ctr"/>
                      <a:r>
                        <a:rPr lang="en-US" sz="1400" b="1">
                          <a:effectLst/>
                          <a:latin typeface="Times New Roman" charset="0"/>
                          <a:ea typeface="Times New Roman" charset="0"/>
                          <a:cs typeface="Times New Roman" charset="0"/>
                        </a:rPr>
                        <a:t>7- assertFalse(</a:t>
                      </a:r>
                      <a:br>
                        <a:rPr lang="en-US" sz="1400" b="1">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&lt;</a:t>
                      </a:r>
                      <a:r>
                        <a:rPr lang="en-US" sz="1400" b="1" i="1">
                          <a:effectLst/>
                          <a:latin typeface="Times New Roman" charset="0"/>
                          <a:ea typeface="Times New Roman" charset="0"/>
                          <a:cs typeface="Times New Roman" charset="0"/>
                        </a:rPr>
                        <a:t>condition</a:t>
                      </a:r>
                      <a:r>
                        <a:rPr lang="en-US" sz="1400" b="1">
                          <a:effectLst/>
                          <a:latin typeface="Times New Roman" charset="0"/>
                          <a:ea typeface="Times New Roman" charset="0"/>
                          <a:cs typeface="Times New Roman" charset="0"/>
                        </a:rPr>
                        <a:t>&gt;);</a:t>
                      </a:r>
                      <a:endParaRPr lang="en-US" sz="140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a:effectLst/>
                          <a:latin typeface="Times New Roman" charset="0"/>
                          <a:ea typeface="Times New Roman" charset="0"/>
                          <a:cs typeface="Times New Roman" charset="0"/>
                        </a:rPr>
                        <a:t>1-</a:t>
                      </a:r>
                      <a:r>
                        <a:rPr lang="en-US" sz="1400">
                          <a:effectLst/>
                          <a:latin typeface="Times New Roman" charset="0"/>
                          <a:ea typeface="Times New Roman" charset="0"/>
                          <a:cs typeface="Times New Roman" charset="0"/>
                        </a:rPr>
                        <a:t> It accepts one boolean argument.</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2-</a:t>
                      </a:r>
                      <a:r>
                        <a:rPr lang="en-US" sz="1400">
                          <a:effectLst/>
                          <a:latin typeface="Times New Roman" charset="0"/>
                          <a:ea typeface="Times New Roman" charset="0"/>
                          <a:cs typeface="Times New Roman" charset="0"/>
                        </a:rPr>
                        <a:t> It checks that the given condition is false.</a:t>
                      </a:r>
                      <a:br>
                        <a:rPr lang="en-US" sz="1400">
                          <a:effectLst/>
                          <a:latin typeface="Times New Roman" charset="0"/>
                          <a:ea typeface="Times New Roman" charset="0"/>
                          <a:cs typeface="Times New Roman" charset="0"/>
                        </a:rPr>
                      </a:br>
                      <a:r>
                        <a:rPr lang="en-US" sz="1400" b="1">
                          <a:effectLst/>
                          <a:latin typeface="Times New Roman" charset="0"/>
                          <a:ea typeface="Times New Roman" charset="0"/>
                          <a:cs typeface="Times New Roman" charset="0"/>
                        </a:rPr>
                        <a:t>3-</a:t>
                      </a:r>
                      <a:r>
                        <a:rPr lang="en-US" sz="1400">
                          <a:effectLst/>
                          <a:latin typeface="Times New Roman" charset="0"/>
                          <a:ea typeface="Times New Roman" charset="0"/>
                          <a:cs typeface="Times New Roman" charset="0"/>
                        </a:rPr>
                        <a:t> If it doesn’t pass, then an &lt;</a:t>
                      </a:r>
                      <a:r>
                        <a:rPr lang="en-US" sz="1400" i="1">
                          <a:effectLst/>
                          <a:latin typeface="Times New Roman" charset="0"/>
                          <a:ea typeface="Times New Roman" charset="0"/>
                          <a:cs typeface="Times New Roman" charset="0"/>
                        </a:rPr>
                        <a:t>AssertionError</a:t>
                      </a:r>
                      <a:r>
                        <a:rPr lang="en-US" sz="1400">
                          <a:effectLst/>
                          <a:latin typeface="Times New Roman" charset="0"/>
                          <a:ea typeface="Times New Roman" charset="0"/>
                          <a:cs typeface="Times New Roman" charset="0"/>
                        </a:rPr>
                        <a:t>&gt; would occur.</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87735">
                <a:tc>
                  <a:txBody>
                    <a:bodyPr/>
                    <a:lstStyle/>
                    <a:p>
                      <a:pPr algn="l" fontAlgn="ctr"/>
                      <a:r>
                        <a:rPr lang="en-US" sz="1400" b="1" dirty="0">
                          <a:effectLst/>
                          <a:latin typeface="Times New Roman" charset="0"/>
                          <a:ea typeface="Times New Roman" charset="0"/>
                          <a:cs typeface="Times New Roman" charset="0"/>
                        </a:rPr>
                        <a:t>8- </a:t>
                      </a:r>
                      <a:r>
                        <a:rPr lang="en-US" sz="1400" b="1" dirty="0" err="1">
                          <a:effectLst/>
                          <a:latin typeface="Times New Roman" charset="0"/>
                          <a:ea typeface="Times New Roman" charset="0"/>
                          <a:cs typeface="Times New Roman" charset="0"/>
                        </a:rPr>
                        <a:t>assertFalse</a:t>
                      </a:r>
                      <a:r>
                        <a:rPr lang="en-US" sz="1400" b="1" dirty="0">
                          <a:effectLst/>
                          <a:latin typeface="Times New Roman" charset="0"/>
                          <a:ea typeface="Times New Roman" charset="0"/>
                          <a:cs typeface="Times New Roman" charset="0"/>
                        </a:rPr>
                        <a:t>(</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&lt;</a:t>
                      </a:r>
                      <a:r>
                        <a:rPr lang="en-US" sz="1400" b="1" i="1" dirty="0">
                          <a:effectLst/>
                          <a:latin typeface="Times New Roman" charset="0"/>
                          <a:ea typeface="Times New Roman" charset="0"/>
                          <a:cs typeface="Times New Roman" charset="0"/>
                        </a:rPr>
                        <a:t>condition</a:t>
                      </a:r>
                      <a:r>
                        <a:rPr lang="en-US" sz="1400" b="1" dirty="0">
                          <a:effectLst/>
                          <a:latin typeface="Times New Roman" charset="0"/>
                          <a:ea typeface="Times New Roman" charset="0"/>
                          <a:cs typeface="Times New Roman" charset="0"/>
                        </a:rPr>
                        <a:t>&gt;,</a:t>
                      </a:r>
                      <a:br>
                        <a:rPr lang="en-US" sz="1400" b="1"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message);</a:t>
                      </a:r>
                      <a:endParaRPr lang="en-US" sz="1400" dirty="0">
                        <a:effectLst/>
                        <a:latin typeface="Times New Roman" charset="0"/>
                        <a:ea typeface="Times New Roman" charset="0"/>
                        <a:cs typeface="Times New Roman" charset="0"/>
                      </a:endParaRP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1" dirty="0">
                          <a:effectLst/>
                          <a:latin typeface="Times New Roman" charset="0"/>
                          <a:ea typeface="Times New Roman" charset="0"/>
                          <a:cs typeface="Times New Roman" charset="0"/>
                        </a:rPr>
                        <a:t>1-</a:t>
                      </a:r>
                      <a:r>
                        <a:rPr lang="en-US" sz="1400" dirty="0">
                          <a:effectLst/>
                          <a:latin typeface="Times New Roman" charset="0"/>
                          <a:ea typeface="Times New Roman" charset="0"/>
                          <a:cs typeface="Times New Roman" charset="0"/>
                        </a:rPr>
                        <a:t> It assumes one </a:t>
                      </a:r>
                      <a:r>
                        <a:rPr lang="en-US" sz="1400" dirty="0" err="1">
                          <a:effectLst/>
                          <a:latin typeface="Times New Roman" charset="0"/>
                          <a:ea typeface="Times New Roman" charset="0"/>
                          <a:cs typeface="Times New Roman" charset="0"/>
                        </a:rPr>
                        <a:t>boolean</a:t>
                      </a:r>
                      <a:r>
                        <a:rPr lang="en-US" sz="1400" dirty="0">
                          <a:effectLst/>
                          <a:latin typeface="Times New Roman" charset="0"/>
                          <a:ea typeface="Times New Roman" charset="0"/>
                          <a:cs typeface="Times New Roman" charset="0"/>
                        </a:rPr>
                        <a:t> argument and a message.</a:t>
                      </a:r>
                      <a:br>
                        <a:rPr lang="en-US" sz="1400"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2-</a:t>
                      </a:r>
                      <a:r>
                        <a:rPr lang="en-US" sz="1400" dirty="0">
                          <a:effectLst/>
                          <a:latin typeface="Times New Roman" charset="0"/>
                          <a:ea typeface="Times New Roman" charset="0"/>
                          <a:cs typeface="Times New Roman" charset="0"/>
                        </a:rPr>
                        <a:t> It asserts that the given condition is false.</a:t>
                      </a:r>
                      <a:br>
                        <a:rPr lang="en-US" sz="1400" dirty="0">
                          <a:effectLst/>
                          <a:latin typeface="Times New Roman" charset="0"/>
                          <a:ea typeface="Times New Roman" charset="0"/>
                          <a:cs typeface="Times New Roman" charset="0"/>
                        </a:rPr>
                      </a:br>
                      <a:r>
                        <a:rPr lang="en-US" sz="1400" b="1" dirty="0">
                          <a:effectLst/>
                          <a:latin typeface="Times New Roman" charset="0"/>
                          <a:ea typeface="Times New Roman" charset="0"/>
                          <a:cs typeface="Times New Roman" charset="0"/>
                        </a:rPr>
                        <a:t>3-</a:t>
                      </a:r>
                      <a:r>
                        <a:rPr lang="en-US" sz="1400" dirty="0">
                          <a:effectLst/>
                          <a:latin typeface="Times New Roman" charset="0"/>
                          <a:ea typeface="Times New Roman" charset="0"/>
                          <a:cs typeface="Times New Roman" charset="0"/>
                        </a:rPr>
                        <a:t> If it fails, then an &lt;</a:t>
                      </a:r>
                      <a:r>
                        <a:rPr lang="en-US" sz="1400" i="1" dirty="0" err="1">
                          <a:effectLst/>
                          <a:latin typeface="Times New Roman" charset="0"/>
                          <a:ea typeface="Times New Roman" charset="0"/>
                          <a:cs typeface="Times New Roman" charset="0"/>
                        </a:rPr>
                        <a:t>AssertionError</a:t>
                      </a:r>
                      <a:r>
                        <a:rPr lang="en-US" sz="1400" dirty="0">
                          <a:effectLst/>
                          <a:latin typeface="Times New Roman" charset="0"/>
                          <a:ea typeface="Times New Roman" charset="0"/>
                          <a:cs typeface="Times New Roman" charset="0"/>
                        </a:rPr>
                        <a:t>&gt; would occur with the message you passed.</a:t>
                      </a:r>
                    </a:p>
                  </a:txBody>
                  <a:tcPr marL="96308" marR="96308" marT="44944" marB="449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4705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HTML Reports</a:t>
            </a:r>
          </a:p>
        </p:txBody>
      </p:sp>
      <p:sp>
        <p:nvSpPr>
          <p:cNvPr id="5" name="Text Placeholder 2"/>
          <p:cNvSpPr>
            <a:spLocks noGrp="1"/>
          </p:cNvSpPr>
          <p:nvPr>
            <p:ph type="body" sz="quarter" idx="10"/>
          </p:nvPr>
        </p:nvSpPr>
        <p:spPr>
          <a:xfrm>
            <a:off x="304800" y="914400"/>
            <a:ext cx="8534400" cy="1828800"/>
          </a:xfrm>
        </p:spPr>
        <p:txBody>
          <a:bodyPr>
            <a:noAutofit/>
          </a:bodyPr>
          <a:lstStyle/>
          <a:p>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has the ability to generate reports in HTML format.</a:t>
            </a:r>
          </a:p>
          <a:p>
            <a:r>
              <a:rPr lang="en-US" sz="1800" dirty="0">
                <a:latin typeface="Times New Roman" charset="0"/>
                <a:ea typeface="Times New Roman" charset="0"/>
                <a:cs typeface="Times New Roman" charset="0"/>
              </a:rPr>
              <a:t>After running our </a:t>
            </a:r>
            <a:r>
              <a:rPr lang="en-US" sz="1800" dirty="0" err="1">
                <a:latin typeface="Times New Roman" charset="0"/>
                <a:ea typeface="Times New Roman" charset="0"/>
                <a:cs typeface="Times New Roman" charset="0"/>
              </a:rPr>
              <a:t>FirstTestNGFile</a:t>
            </a:r>
            <a:r>
              <a:rPr lang="en-US" sz="1800" dirty="0">
                <a:latin typeface="Times New Roman" charset="0"/>
                <a:ea typeface="Times New Roman" charset="0"/>
                <a:cs typeface="Times New Roman" charset="0"/>
              </a:rPr>
              <a:t> that we created in the previous section, right-click the project name in the Project Explorer window then click on the "Refresh" option.</a:t>
            </a:r>
          </a:p>
          <a:p>
            <a:r>
              <a:rPr lang="en-US" sz="1800" dirty="0">
                <a:latin typeface="Times New Roman" charset="0"/>
                <a:ea typeface="Times New Roman" charset="0"/>
                <a:cs typeface="Times New Roman" charset="0"/>
              </a:rPr>
              <a:t>Notice that a "test-output" folder was created. Expand it and look for an </a:t>
            </a:r>
            <a:r>
              <a:rPr lang="en-US" sz="1800" dirty="0" err="1">
                <a:latin typeface="Times New Roman" charset="0"/>
                <a:ea typeface="Times New Roman" charset="0"/>
                <a:cs typeface="Times New Roman" charset="0"/>
              </a:rPr>
              <a:t>index.html</a:t>
            </a:r>
            <a:r>
              <a:rPr lang="en-US" sz="1800" dirty="0">
                <a:latin typeface="Times New Roman" charset="0"/>
                <a:ea typeface="Times New Roman" charset="0"/>
                <a:cs typeface="Times New Roman" charset="0"/>
              </a:rPr>
              <a:t> file. This HTML file is a report of the results of the most recent test run.</a:t>
            </a:r>
          </a:p>
        </p:txBody>
      </p:sp>
    </p:spTree>
    <p:extLst>
      <p:ext uri="{BB962C8B-B14F-4D97-AF65-F5344CB8AC3E}">
        <p14:creationId xmlns:p14="http://schemas.microsoft.com/office/powerpoint/2010/main" val="9356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Annotations </a:t>
            </a:r>
            <a:r>
              <a:rPr lang="mr-IN" dirty="0"/>
              <a:t>–</a:t>
            </a:r>
            <a:r>
              <a:rPr lang="en-US" dirty="0"/>
              <a:t> 1/2</a:t>
            </a:r>
          </a:p>
        </p:txBody>
      </p:sp>
      <p:sp>
        <p:nvSpPr>
          <p:cNvPr id="4" name="Rectangle 3"/>
          <p:cNvSpPr/>
          <p:nvPr/>
        </p:nvSpPr>
        <p:spPr>
          <a:xfrm>
            <a:off x="276720" y="914400"/>
            <a:ext cx="8686800" cy="5909310"/>
          </a:xfrm>
          <a:prstGeom prst="rect">
            <a:avLst/>
          </a:prstGeom>
        </p:spPr>
        <p:txBody>
          <a:bodyPr wrap="square">
            <a:spAutoFit/>
          </a:bodyPr>
          <a:lstStyle/>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BeforeSuite</a:t>
            </a:r>
            <a:r>
              <a:rPr lang="en-US" dirty="0">
                <a:solidFill>
                  <a:srgbClr val="222222"/>
                </a:solidFill>
                <a:latin typeface="Times New Roman" charset="0"/>
                <a:ea typeface="Times New Roman" charset="0"/>
                <a:cs typeface="Times New Roman" charset="0"/>
              </a:rPr>
              <a:t>: The annotated method will be run before all tests in this suite have run.</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AfterSuite</a:t>
            </a:r>
            <a:r>
              <a:rPr lang="en-US" dirty="0">
                <a:solidFill>
                  <a:srgbClr val="222222"/>
                </a:solidFill>
                <a:latin typeface="Times New Roman" charset="0"/>
                <a:ea typeface="Times New Roman" charset="0"/>
                <a:cs typeface="Times New Roman" charset="0"/>
              </a:rPr>
              <a:t>: The annotated method will be run after all tests in this suite have run.</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BeforeTest</a:t>
            </a:r>
            <a:r>
              <a:rPr lang="en-US" dirty="0">
                <a:solidFill>
                  <a:srgbClr val="222222"/>
                </a:solidFill>
                <a:latin typeface="Times New Roman" charset="0"/>
                <a:ea typeface="Times New Roman" charset="0"/>
                <a:cs typeface="Times New Roman" charset="0"/>
              </a:rPr>
              <a:t>: The annotated method will be run before any test method belonging to the classes inside the tag is run.</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AfterTest</a:t>
            </a:r>
            <a:r>
              <a:rPr lang="en-US" dirty="0">
                <a:solidFill>
                  <a:srgbClr val="222222"/>
                </a:solidFill>
                <a:latin typeface="Times New Roman" charset="0"/>
                <a:ea typeface="Times New Roman" charset="0"/>
                <a:cs typeface="Times New Roman" charset="0"/>
              </a:rPr>
              <a:t>: The annotated method will be run after all the test methods belonging to the classes inside the tag have run.</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@Test</a:t>
            </a:r>
            <a:r>
              <a:rPr lang="en-US" dirty="0">
                <a:solidFill>
                  <a:srgbClr val="222222"/>
                </a:solidFill>
                <a:latin typeface="Times New Roman" charset="0"/>
                <a:ea typeface="Times New Roman" charset="0"/>
                <a:cs typeface="Times New Roman" charset="0"/>
              </a:rPr>
              <a:t>: The annotated method is a part of a test case.</a:t>
            </a:r>
            <a:br>
              <a:rPr lang="en-US" dirty="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By default, methods annotated by @Test are executed alphabetically</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@Parameters : </a:t>
            </a:r>
            <a:r>
              <a:rPr lang="en-US" dirty="0"/>
              <a:t>use this annotation for passing the parameters to the test methods</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t>@</a:t>
            </a:r>
            <a:r>
              <a:rPr lang="en-US" b="1" dirty="0" err="1"/>
              <a:t>DataProvider</a:t>
            </a:r>
            <a:r>
              <a:rPr lang="en-US" b="1" dirty="0"/>
              <a:t> </a:t>
            </a:r>
            <a:r>
              <a:rPr lang="en-US" dirty="0"/>
              <a:t>: It marks a method as a data source for the test. Every @</a:t>
            </a:r>
            <a:r>
              <a:rPr lang="en-US" dirty="0" err="1"/>
              <a:t>DataProvider</a:t>
            </a:r>
            <a:r>
              <a:rPr lang="en-US" dirty="0"/>
              <a:t> annotated method must always return the value as &lt;Object[ ][ ]&gt;. You can use it in any of the @Test annotated methods.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@Listeners : </a:t>
            </a:r>
            <a:r>
              <a:rPr lang="en-US" dirty="0"/>
              <a:t>use them with the test classes for the logging function</a:t>
            </a: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884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Annotations </a:t>
            </a:r>
            <a:r>
              <a:rPr lang="mr-IN" dirty="0"/>
              <a:t>–</a:t>
            </a:r>
            <a:r>
              <a:rPr lang="en-US" dirty="0"/>
              <a:t> 2/2</a:t>
            </a:r>
          </a:p>
        </p:txBody>
      </p:sp>
      <p:sp>
        <p:nvSpPr>
          <p:cNvPr id="4" name="Rectangle 3"/>
          <p:cNvSpPr/>
          <p:nvPr/>
        </p:nvSpPr>
        <p:spPr>
          <a:xfrm>
            <a:off x="276720" y="914400"/>
            <a:ext cx="8686800" cy="5632311"/>
          </a:xfrm>
          <a:prstGeom prst="rect">
            <a:avLst/>
          </a:prstGeom>
        </p:spPr>
        <p:txBody>
          <a:bodyPr wrap="square">
            <a:spAutoFit/>
          </a:bodyPr>
          <a:lstStyle/>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BeforeGroups</a:t>
            </a:r>
            <a:r>
              <a:rPr lang="en-US" dirty="0">
                <a:solidFill>
                  <a:srgbClr val="222222"/>
                </a:solidFill>
                <a:latin typeface="Times New Roman" charset="0"/>
                <a:ea typeface="Times New Roman" charset="0"/>
                <a:cs typeface="Times New Roman" charset="0"/>
              </a:rPr>
              <a:t>: The list of groups that this configuration method will run before. This method is guaranteed to run shortly before the first test method that belongs to any of these groups is invoked.</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AfterGroups</a:t>
            </a:r>
            <a:r>
              <a:rPr lang="en-US" dirty="0">
                <a:solidFill>
                  <a:srgbClr val="222222"/>
                </a:solidFill>
                <a:latin typeface="Times New Roman" charset="0"/>
                <a:ea typeface="Times New Roman" charset="0"/>
                <a:cs typeface="Times New Roman" charset="0"/>
              </a:rPr>
              <a:t>: The list of groups that this configuration method will run after. This method is guaranteed to run shortly after the last test method that belongs to any of these groups is invoked.</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BeforeClass</a:t>
            </a:r>
            <a:r>
              <a:rPr lang="en-US" dirty="0">
                <a:solidFill>
                  <a:srgbClr val="222222"/>
                </a:solidFill>
                <a:latin typeface="Times New Roman" charset="0"/>
                <a:ea typeface="Times New Roman" charset="0"/>
                <a:cs typeface="Times New Roman" charset="0"/>
              </a:rPr>
              <a:t>: The annotated method will be run before the first test method in the current class is invoked.</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AfterClass</a:t>
            </a:r>
            <a:r>
              <a:rPr lang="en-US" dirty="0">
                <a:solidFill>
                  <a:srgbClr val="222222"/>
                </a:solidFill>
                <a:latin typeface="Times New Roman" charset="0"/>
                <a:ea typeface="Times New Roman" charset="0"/>
                <a:cs typeface="Times New Roman" charset="0"/>
              </a:rPr>
              <a:t>: The annotated method will be run after all the test methods in the current class have been run.</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BeforeMethod</a:t>
            </a:r>
            <a:r>
              <a:rPr lang="en-US" dirty="0">
                <a:solidFill>
                  <a:srgbClr val="222222"/>
                </a:solidFill>
                <a:latin typeface="Times New Roman" charset="0"/>
                <a:ea typeface="Times New Roman" charset="0"/>
                <a:cs typeface="Times New Roman" charset="0"/>
              </a:rPr>
              <a:t>: The annotated method will be run before each test method.</a:t>
            </a:r>
          </a:p>
          <a:p>
            <a:pPr marL="285750" indent="-285750">
              <a:buFont typeface="Arial" charset="0"/>
              <a:buChar char="•"/>
            </a:pPr>
            <a:endParaRPr lang="en-US" b="1"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a:t>
            </a:r>
            <a:r>
              <a:rPr lang="en-US" b="1" dirty="0" err="1">
                <a:solidFill>
                  <a:srgbClr val="222222"/>
                </a:solidFill>
                <a:latin typeface="Times New Roman" charset="0"/>
                <a:ea typeface="Times New Roman" charset="0"/>
                <a:cs typeface="Times New Roman" charset="0"/>
              </a:rPr>
              <a:t>AfterMethod</a:t>
            </a:r>
            <a:r>
              <a:rPr lang="en-US" dirty="0">
                <a:solidFill>
                  <a:srgbClr val="222222"/>
                </a:solidFill>
                <a:latin typeface="Times New Roman" charset="0"/>
                <a:ea typeface="Times New Roman" charset="0"/>
                <a:cs typeface="Times New Roman" charset="0"/>
              </a:rPr>
              <a:t>: The annotated method will be run after each test method.</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b="1" dirty="0">
                <a:solidFill>
                  <a:srgbClr val="222222"/>
                </a:solidFill>
                <a:latin typeface="Times New Roman" charset="0"/>
                <a:ea typeface="Times New Roman" charset="0"/>
                <a:cs typeface="Times New Roman" charset="0"/>
              </a:rPr>
              <a:t>@Factory : </a:t>
            </a:r>
            <a:r>
              <a:rPr lang="en-US" dirty="0"/>
              <a:t>use it to execute any specific group of test cases with different values. It returns an array of test class objects as the &lt;Object[ ]&gt;.</a:t>
            </a:r>
            <a:endParaRPr lang="en-US" b="1"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556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BeforeTest</a:t>
            </a:r>
            <a:r>
              <a:rPr lang="en-US" dirty="0"/>
              <a:t>, @</a:t>
            </a:r>
            <a:r>
              <a:rPr lang="en-US" dirty="0" err="1"/>
              <a:t>BeforeMethod</a:t>
            </a:r>
            <a:r>
              <a:rPr lang="en-US" dirty="0"/>
              <a:t>, @</a:t>
            </a:r>
            <a:r>
              <a:rPr lang="en-US" dirty="0" err="1"/>
              <a:t>AfterTest</a:t>
            </a:r>
            <a:r>
              <a:rPr lang="en-US" dirty="0"/>
              <a:t>, 							@</a:t>
            </a:r>
            <a:r>
              <a:rPr lang="en-US" dirty="0" err="1"/>
              <a:t>AfterMethod</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262"/>
          <a:stretch/>
        </p:blipFill>
        <p:spPr>
          <a:xfrm>
            <a:off x="10886" y="592800"/>
            <a:ext cx="4957712" cy="5960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949" y="1251417"/>
            <a:ext cx="4278451" cy="5149383"/>
          </a:xfrm>
          <a:prstGeom prst="rect">
            <a:avLst/>
          </a:prstGeom>
        </p:spPr>
      </p:pic>
    </p:spTree>
    <p:extLst>
      <p:ext uri="{BB962C8B-B14F-4D97-AF65-F5344CB8AC3E}">
        <p14:creationId xmlns:p14="http://schemas.microsoft.com/office/powerpoint/2010/main" val="178607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4" name="Rectangle 3"/>
          <p:cNvSpPr/>
          <p:nvPr/>
        </p:nvSpPr>
        <p:spPr>
          <a:xfrm>
            <a:off x="276720" y="914400"/>
            <a:ext cx="8686800" cy="3139321"/>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Load the driver</a:t>
            </a:r>
          </a:p>
          <a:p>
            <a:pPr marL="285750" indent="-285750">
              <a:buFont typeface="Arial" charset="0"/>
              <a:buChar char="•"/>
            </a:pPr>
            <a:r>
              <a:rPr lang="en-US" dirty="0">
                <a:solidFill>
                  <a:srgbClr val="222222"/>
                </a:solidFill>
                <a:latin typeface="Times New Roman" charset="0"/>
                <a:ea typeface="Times New Roman" charset="0"/>
                <a:cs typeface="Times New Roman" charset="0"/>
              </a:rPr>
              <a:t>Open the browser =&gt; </a:t>
            </a:r>
            <a:r>
              <a:rPr lang="en-US" dirty="0" err="1">
                <a:solidFill>
                  <a:srgbClr val="222222"/>
                </a:solidFill>
                <a:latin typeface="Times New Roman" charset="0"/>
                <a:ea typeface="Times New Roman" charset="0"/>
                <a:cs typeface="Times New Roman" charset="0"/>
              </a:rPr>
              <a:t>techgatha.com</a:t>
            </a: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Verify the title of the homepage</a:t>
            </a:r>
          </a:p>
          <a:p>
            <a:pPr marL="285750" indent="-285750">
              <a:buFont typeface="Arial" charset="0"/>
              <a:buChar char="•"/>
            </a:pPr>
            <a:r>
              <a:rPr lang="en-US" dirty="0">
                <a:solidFill>
                  <a:srgbClr val="222222"/>
                </a:solidFill>
                <a:latin typeface="Times New Roman" charset="0"/>
                <a:ea typeface="Times New Roman" charset="0"/>
                <a:cs typeface="Times New Roman" charset="0"/>
              </a:rPr>
              <a:t>Click on Kids Section / Services</a:t>
            </a:r>
          </a:p>
          <a:p>
            <a:pPr marL="285750" indent="-285750">
              <a:buFont typeface="Arial" charset="0"/>
              <a:buChar char="•"/>
            </a:pPr>
            <a:r>
              <a:rPr lang="en-US" dirty="0">
                <a:solidFill>
                  <a:srgbClr val="222222"/>
                </a:solidFill>
                <a:latin typeface="Times New Roman" charset="0"/>
                <a:ea typeface="Times New Roman" charset="0"/>
                <a:cs typeface="Times New Roman" charset="0"/>
              </a:rPr>
              <a:t>Verify the heading is Students Creations / IT Corporate Training</a:t>
            </a:r>
          </a:p>
          <a:p>
            <a:pPr marL="285750" indent="-285750">
              <a:buFont typeface="Arial" charset="0"/>
              <a:buChar char="•"/>
            </a:pPr>
            <a:r>
              <a:rPr lang="en-US" dirty="0">
                <a:solidFill>
                  <a:srgbClr val="222222"/>
                </a:solidFill>
                <a:latin typeface="Times New Roman" charset="0"/>
                <a:ea typeface="Times New Roman" charset="0"/>
                <a:cs typeface="Times New Roman" charset="0"/>
              </a:rPr>
              <a:t>Go back to homepage</a:t>
            </a:r>
          </a:p>
          <a:p>
            <a:pPr marL="285750" indent="-285750">
              <a:buFont typeface="Arial" charset="0"/>
              <a:buChar char="•"/>
            </a:pPr>
            <a:r>
              <a:rPr lang="en-US" dirty="0">
                <a:solidFill>
                  <a:srgbClr val="222222"/>
                </a:solidFill>
                <a:latin typeface="Times New Roman" charset="0"/>
                <a:ea typeface="Times New Roman" charset="0"/>
                <a:cs typeface="Times New Roman" charset="0"/>
              </a:rPr>
              <a:t>Verify the title</a:t>
            </a:r>
          </a:p>
          <a:p>
            <a:pPr marL="285750" indent="-285750">
              <a:buFont typeface="Arial" charset="0"/>
              <a:buChar char="•"/>
            </a:pPr>
            <a:r>
              <a:rPr lang="en-US" dirty="0">
                <a:solidFill>
                  <a:srgbClr val="222222"/>
                </a:solidFill>
                <a:latin typeface="Times New Roman" charset="0"/>
                <a:ea typeface="Times New Roman" charset="0"/>
                <a:cs typeface="Times New Roman" charset="0"/>
              </a:rPr>
              <a:t>Close the browser</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Using selenium and </a:t>
            </a:r>
            <a:r>
              <a:rPr lang="en-US" dirty="0" err="1">
                <a:solidFill>
                  <a:srgbClr val="222222"/>
                </a:solidFill>
                <a:latin typeface="Times New Roman" charset="0"/>
                <a:ea typeface="Times New Roman" charset="0"/>
                <a:cs typeface="Times New Roman" charset="0"/>
              </a:rPr>
              <a:t>testng</a:t>
            </a: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758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Solution</a:t>
            </a:r>
          </a:p>
        </p:txBody>
      </p:sp>
      <p:sp>
        <p:nvSpPr>
          <p:cNvPr id="3" name="Rectangle 2">
            <a:extLst>
              <a:ext uri="{FF2B5EF4-FFF2-40B4-BE49-F238E27FC236}">
                <a16:creationId xmlns:a16="http://schemas.microsoft.com/office/drawing/2014/main" id="{F7C8758A-95CB-0A4B-B3A1-EB0D632D9775}"/>
              </a:ext>
            </a:extLst>
          </p:cNvPr>
          <p:cNvSpPr/>
          <p:nvPr/>
        </p:nvSpPr>
        <p:spPr>
          <a:xfrm>
            <a:off x="276720" y="559200"/>
            <a:ext cx="8077200" cy="6494085"/>
          </a:xfrm>
          <a:prstGeom prst="rect">
            <a:avLst/>
          </a:prstGeom>
        </p:spPr>
        <p:txBody>
          <a:bodyPr wrap="square">
            <a:spAutoFit/>
          </a:bodyPr>
          <a:lstStyle/>
          <a:p>
            <a:r>
              <a:rPr lang="en-US" sz="1600" b="1" dirty="0">
                <a:solidFill>
                  <a:srgbClr val="931A68"/>
                </a:solidFill>
                <a:latin typeface="Calibri" panose="020F0502020204030204" pitchFamily="34" charset="0"/>
                <a:cs typeface="Calibri" panose="020F0502020204030204" pitchFamily="34" charset="0"/>
              </a:rPr>
              <a:t>public</a:t>
            </a:r>
            <a:r>
              <a:rPr lang="en-US" sz="1600" dirty="0">
                <a:solidFill>
                  <a:srgbClr val="000000"/>
                </a:solidFill>
                <a:latin typeface="Calibri" panose="020F0502020204030204" pitchFamily="34" charset="0"/>
                <a:cs typeface="Calibri" panose="020F0502020204030204" pitchFamily="34" charset="0"/>
              </a:rPr>
              <a:t> String </a:t>
            </a:r>
            <a:r>
              <a:rPr lang="en-US" sz="1600" dirty="0" err="1">
                <a:solidFill>
                  <a:srgbClr val="0326CC"/>
                </a:solidFill>
                <a:latin typeface="Calibri" panose="020F0502020204030204" pitchFamily="34" charset="0"/>
                <a:cs typeface="Calibri" panose="020F0502020204030204" pitchFamily="34" charset="0"/>
              </a:rPr>
              <a:t>baseUrl</a:t>
            </a:r>
            <a:r>
              <a:rPr lang="en-US" sz="1600" dirty="0">
                <a:solidFill>
                  <a:srgbClr val="000000"/>
                </a:solidFill>
                <a:latin typeface="Calibri" panose="020F0502020204030204" pitchFamily="34" charset="0"/>
                <a:cs typeface="Calibri" panose="020F0502020204030204" pitchFamily="34" charset="0"/>
              </a:rPr>
              <a:t> = </a:t>
            </a:r>
            <a:r>
              <a:rPr lang="en-US" sz="1600" dirty="0">
                <a:solidFill>
                  <a:srgbClr val="3933FF"/>
                </a:solidFill>
                <a:latin typeface="Calibri" panose="020F0502020204030204" pitchFamily="34" charset="0"/>
                <a:cs typeface="Calibri" panose="020F0502020204030204" pitchFamily="34" charset="0"/>
              </a:rPr>
              <a:t>"http://</a:t>
            </a:r>
            <a:r>
              <a:rPr lang="en-US" sz="1600" dirty="0" err="1">
                <a:solidFill>
                  <a:srgbClr val="3933FF"/>
                </a:solidFill>
                <a:latin typeface="Calibri" panose="020F0502020204030204" pitchFamily="34" charset="0"/>
                <a:cs typeface="Calibri" panose="020F0502020204030204" pitchFamily="34" charset="0"/>
              </a:rPr>
              <a:t>techgatha.com</a:t>
            </a:r>
            <a:r>
              <a:rPr lang="en-US" sz="1600" dirty="0">
                <a:solidFill>
                  <a:srgbClr val="3933FF"/>
                </a:solidFill>
                <a:latin typeface="Calibri" panose="020F0502020204030204" pitchFamily="34" charset="0"/>
                <a:cs typeface="Calibri" panose="020F0502020204030204" pitchFamily="34" charset="0"/>
              </a:rPr>
              <a:t>"</a:t>
            </a:r>
            <a:r>
              <a:rPr lang="en-US" sz="1600" dirty="0">
                <a:solidFill>
                  <a:srgbClr val="000000"/>
                </a:solidFill>
                <a:latin typeface="Calibri" panose="020F0502020204030204" pitchFamily="34" charset="0"/>
                <a:cs typeface="Calibri" panose="020F0502020204030204" pitchFamily="34" charset="0"/>
              </a:rPr>
              <a:t>;</a:t>
            </a:r>
            <a:endParaRPr lang="en-US" sz="1600" dirty="0">
              <a:solidFill>
                <a:srgbClr val="3933FF"/>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String </a:t>
            </a:r>
            <a:r>
              <a:rPr lang="en-US" sz="1600" dirty="0" err="1">
                <a:solidFill>
                  <a:srgbClr val="0326CC"/>
                </a:solidFill>
                <a:latin typeface="Calibri" panose="020F0502020204030204" pitchFamily="34" charset="0"/>
                <a:cs typeface="Calibri" panose="020F0502020204030204" pitchFamily="34" charset="0"/>
              </a:rPr>
              <a:t>driverPath</a:t>
            </a:r>
            <a:r>
              <a:rPr lang="en-US" sz="1600" dirty="0">
                <a:solidFill>
                  <a:srgbClr val="000000"/>
                </a:solidFill>
                <a:latin typeface="Calibri" panose="020F0502020204030204" pitchFamily="34" charset="0"/>
                <a:cs typeface="Calibri" panose="020F0502020204030204" pitchFamily="34" charset="0"/>
              </a:rPr>
              <a:t> = </a:t>
            </a:r>
            <a:r>
              <a:rPr lang="en-US" sz="1600" dirty="0">
                <a:solidFill>
                  <a:srgbClr val="3933FF"/>
                </a:solidFill>
                <a:latin typeface="Calibri" panose="020F0502020204030204" pitchFamily="34" charset="0"/>
                <a:cs typeface="Calibri" panose="020F0502020204030204" pitchFamily="34" charset="0"/>
              </a:rPr>
              <a:t>"/Users/Shalini/Documents/</a:t>
            </a:r>
            <a:r>
              <a:rPr lang="en-US" sz="1600" dirty="0" err="1">
                <a:solidFill>
                  <a:srgbClr val="3933FF"/>
                </a:solidFill>
                <a:latin typeface="Calibri" panose="020F0502020204030204" pitchFamily="34" charset="0"/>
                <a:cs typeface="Calibri" panose="020F0502020204030204" pitchFamily="34" charset="0"/>
              </a:rPr>
              <a:t>Citius_backup</a:t>
            </a:r>
            <a:r>
              <a:rPr lang="en-US" sz="1600" dirty="0">
                <a:solidFill>
                  <a:srgbClr val="3933FF"/>
                </a:solidFill>
                <a:latin typeface="Calibri" panose="020F0502020204030204" pitchFamily="34" charset="0"/>
                <a:cs typeface="Calibri" panose="020F0502020204030204" pitchFamily="34" charset="0"/>
              </a:rPr>
              <a:t>/selenium/</a:t>
            </a:r>
            <a:r>
              <a:rPr lang="en-US" sz="1600" dirty="0" err="1">
                <a:solidFill>
                  <a:srgbClr val="3933FF"/>
                </a:solidFill>
                <a:latin typeface="Calibri" panose="020F0502020204030204" pitchFamily="34" charset="0"/>
                <a:cs typeface="Calibri" panose="020F0502020204030204" pitchFamily="34" charset="0"/>
              </a:rPr>
              <a:t>chromedriver</a:t>
            </a:r>
            <a:r>
              <a:rPr lang="en-US" sz="1600" dirty="0">
                <a:solidFill>
                  <a:srgbClr val="3933FF"/>
                </a:solidFill>
                <a:latin typeface="Calibri" panose="020F0502020204030204" pitchFamily="34" charset="0"/>
                <a:cs typeface="Calibri" panose="020F0502020204030204" pitchFamily="34" charset="0"/>
              </a:rPr>
              <a:t>"</a:t>
            </a:r>
            <a:r>
              <a:rPr lang="en-US" sz="1600" dirty="0">
                <a:solidFill>
                  <a:srgbClr val="000000"/>
                </a:solidFill>
                <a:latin typeface="Calibri" panose="020F0502020204030204" pitchFamily="34" charset="0"/>
                <a:cs typeface="Calibri" panose="020F0502020204030204" pitchFamily="34" charset="0"/>
              </a:rPr>
              <a:t>;</a:t>
            </a:r>
            <a:endParaRPr lang="en-US" sz="1600" dirty="0">
              <a:solidFill>
                <a:srgbClr val="3933FF"/>
              </a:solidFill>
              <a:latin typeface="Calibri" panose="020F0502020204030204" pitchFamily="34" charset="0"/>
              <a:cs typeface="Calibri" panose="020F0502020204030204" pitchFamily="34" charset="0"/>
            </a:endParaRP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WebDriver </a:t>
            </a:r>
            <a:r>
              <a:rPr lang="en-US" sz="1600" dirty="0">
                <a:solidFill>
                  <a:srgbClr val="0326CC"/>
                </a:solidFill>
                <a:latin typeface="Calibri" panose="020F0502020204030204" pitchFamily="34" charset="0"/>
                <a:cs typeface="Calibri" panose="020F0502020204030204" pitchFamily="34" charset="0"/>
              </a:rPr>
              <a:t>driver</a:t>
            </a:r>
            <a:r>
              <a:rPr lang="en-US" sz="1600" dirty="0">
                <a:latin typeface="Calibri" panose="020F0502020204030204" pitchFamily="34" charset="0"/>
                <a:cs typeface="Calibri" panose="020F0502020204030204" pitchFamily="34" charset="0"/>
              </a:rPr>
              <a:t>; </a:t>
            </a: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String </a:t>
            </a:r>
            <a:r>
              <a:rPr lang="en-US" sz="1600" dirty="0">
                <a:solidFill>
                  <a:srgbClr val="0326CC"/>
                </a:solidFill>
                <a:latin typeface="Calibri" panose="020F0502020204030204" pitchFamily="34" charset="0"/>
                <a:cs typeface="Calibri" panose="020F0502020204030204" pitchFamily="34" charset="0"/>
              </a:rPr>
              <a:t>expected</a:t>
            </a:r>
            <a:r>
              <a:rPr lang="en-US" sz="1600" dirty="0">
                <a:latin typeface="Calibri" panose="020F0502020204030204" pitchFamily="34" charset="0"/>
                <a:cs typeface="Calibri" panose="020F0502020204030204" pitchFamily="34" charset="0"/>
              </a:rPr>
              <a:t> = </a:t>
            </a:r>
            <a:r>
              <a:rPr lang="en-US" sz="1600" b="1" dirty="0">
                <a:solidFill>
                  <a:srgbClr val="931A68"/>
                </a:solidFill>
                <a:latin typeface="Calibri" panose="020F0502020204030204" pitchFamily="34" charset="0"/>
                <a:cs typeface="Calibri" panose="020F0502020204030204" pitchFamily="34" charset="0"/>
              </a:rPr>
              <a:t>null</a:t>
            </a:r>
            <a:r>
              <a:rPr lang="en-US" sz="1600" dirty="0">
                <a:latin typeface="Calibri" panose="020F0502020204030204" pitchFamily="34" charset="0"/>
                <a:cs typeface="Calibri" panose="020F0502020204030204" pitchFamily="34" charset="0"/>
              </a:rPr>
              <a:t>;</a:t>
            </a: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String </a:t>
            </a:r>
            <a:r>
              <a:rPr lang="en-US" sz="1600" dirty="0">
                <a:solidFill>
                  <a:srgbClr val="0326CC"/>
                </a:solidFill>
                <a:latin typeface="Calibri" panose="020F0502020204030204" pitchFamily="34" charset="0"/>
                <a:cs typeface="Calibri" panose="020F0502020204030204" pitchFamily="34" charset="0"/>
              </a:rPr>
              <a:t>actual</a:t>
            </a:r>
            <a:r>
              <a:rPr lang="en-US" sz="1600" dirty="0">
                <a:latin typeface="Calibri" panose="020F0502020204030204" pitchFamily="34" charset="0"/>
                <a:cs typeface="Calibri" panose="020F0502020204030204" pitchFamily="34" charset="0"/>
              </a:rPr>
              <a:t> = </a:t>
            </a:r>
            <a:r>
              <a:rPr lang="en-US" sz="1600" b="1" dirty="0">
                <a:solidFill>
                  <a:srgbClr val="931A68"/>
                </a:solidFill>
                <a:latin typeface="Calibri" panose="020F0502020204030204" pitchFamily="34" charset="0"/>
                <a:cs typeface="Calibri" panose="020F0502020204030204" pitchFamily="34" charset="0"/>
              </a:rPr>
              <a:t>null</a:t>
            </a:r>
            <a:r>
              <a:rPr lang="en-US" sz="1600" dirty="0">
                <a:latin typeface="Calibri" panose="020F0502020204030204" pitchFamily="34" charset="0"/>
                <a:cs typeface="Calibri" panose="020F0502020204030204" pitchFamily="34" charset="0"/>
              </a:rPr>
              <a:t>;</a:t>
            </a:r>
          </a:p>
          <a:p>
            <a:r>
              <a:rPr lang="en-US" sz="1600" dirty="0">
                <a:solidFill>
                  <a:srgbClr val="777777"/>
                </a:solidFill>
                <a:latin typeface="Calibri" panose="020F0502020204030204" pitchFamily="34" charset="0"/>
                <a:cs typeface="Calibri" panose="020F0502020204030204" pitchFamily="34" charset="0"/>
              </a:rPr>
              <a:t>@</a:t>
            </a:r>
            <a:r>
              <a:rPr lang="en-US" sz="1600" dirty="0" err="1">
                <a:solidFill>
                  <a:srgbClr val="777777"/>
                </a:solidFill>
                <a:latin typeface="Calibri" panose="020F0502020204030204" pitchFamily="34" charset="0"/>
                <a:cs typeface="Calibri" panose="020F0502020204030204" pitchFamily="34" charset="0"/>
              </a:rPr>
              <a:t>BeforeTest</a:t>
            </a:r>
            <a:endParaRPr lang="en-US" sz="1600" dirty="0">
              <a:solidFill>
                <a:srgbClr val="777777"/>
              </a:solidFill>
              <a:latin typeface="Calibri" panose="020F0502020204030204" pitchFamily="34" charset="0"/>
              <a:cs typeface="Calibri" panose="020F0502020204030204" pitchFamily="34" charset="0"/>
            </a:endParaRP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a:t>
            </a:r>
            <a:r>
              <a:rPr lang="en-US" sz="1600" b="1" dirty="0">
                <a:solidFill>
                  <a:srgbClr val="931A68"/>
                </a:solidFill>
                <a:latin typeface="Calibri" panose="020F0502020204030204" pitchFamily="34" charset="0"/>
                <a:cs typeface="Calibri" panose="020F0502020204030204" pitchFamily="34" charset="0"/>
              </a:rPr>
              <a:t>void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launchBrowser</a:t>
            </a:r>
            <a:r>
              <a:rPr lang="en-US" sz="1600" dirty="0">
                <a:latin typeface="Calibri" panose="020F0502020204030204" pitchFamily="34" charset="0"/>
                <a:cs typeface="Calibri" panose="020F0502020204030204" pitchFamily="34" charset="0"/>
              </a:rPr>
              <a:t>() {</a:t>
            </a:r>
          </a:p>
          <a:p>
            <a:r>
              <a:rPr lang="en-US" sz="1600" dirty="0" err="1">
                <a:solidFill>
                  <a:srgbClr val="000000"/>
                </a:solidFill>
                <a:latin typeface="Calibri" panose="020F0502020204030204" pitchFamily="34" charset="0"/>
                <a:cs typeface="Calibri" panose="020F0502020204030204" pitchFamily="34" charset="0"/>
              </a:rPr>
              <a:t>System.</a:t>
            </a:r>
            <a:r>
              <a:rPr lang="en-US" sz="1600" b="1" i="1" dirty="0" err="1">
                <a:solidFill>
                  <a:srgbClr val="0326CC"/>
                </a:solidFill>
                <a:latin typeface="Calibri" panose="020F0502020204030204" pitchFamily="34" charset="0"/>
                <a:cs typeface="Calibri" panose="020F0502020204030204" pitchFamily="34" charset="0"/>
              </a:rPr>
              <a:t>out</a:t>
            </a:r>
            <a:r>
              <a:rPr lang="en-US" sz="1600" dirty="0" err="1">
                <a:solidFill>
                  <a:srgbClr val="000000"/>
                </a:solidFill>
                <a:latin typeface="Calibri" panose="020F0502020204030204" pitchFamily="34" charset="0"/>
                <a:cs typeface="Calibri" panose="020F0502020204030204" pitchFamily="34" charset="0"/>
              </a:rPr>
              <a:t>.println</a:t>
            </a:r>
            <a:r>
              <a:rPr lang="en-US" sz="1600" dirty="0">
                <a:solidFill>
                  <a:srgbClr val="000000"/>
                </a:solidFill>
                <a:latin typeface="Calibri" panose="020F0502020204030204" pitchFamily="34" charset="0"/>
                <a:cs typeface="Calibri" panose="020F0502020204030204" pitchFamily="34" charset="0"/>
              </a:rPr>
              <a:t>(</a:t>
            </a:r>
            <a:r>
              <a:rPr lang="en-US" sz="1600" dirty="0">
                <a:solidFill>
                  <a:srgbClr val="3933FF"/>
                </a:solidFill>
                <a:latin typeface="Calibri" panose="020F0502020204030204" pitchFamily="34" charset="0"/>
                <a:cs typeface="Calibri" panose="020F0502020204030204" pitchFamily="34" charset="0"/>
              </a:rPr>
              <a:t>"launching chrome browser"</a:t>
            </a:r>
            <a:r>
              <a:rPr lang="en-US" sz="1600" dirty="0">
                <a:solidFill>
                  <a:srgbClr val="000000"/>
                </a:solidFill>
                <a:latin typeface="Calibri" panose="020F0502020204030204" pitchFamily="34" charset="0"/>
                <a:cs typeface="Calibri" panose="020F0502020204030204" pitchFamily="34" charset="0"/>
              </a:rPr>
              <a:t>); </a:t>
            </a:r>
            <a:endParaRPr lang="en-US" sz="1600" dirty="0">
              <a:solidFill>
                <a:srgbClr val="3933FF"/>
              </a:solidFill>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System.</a:t>
            </a:r>
            <a:r>
              <a:rPr lang="en-US" sz="1600" i="1" dirty="0" err="1">
                <a:latin typeface="Calibri" panose="020F0502020204030204" pitchFamily="34" charset="0"/>
                <a:cs typeface="Calibri" panose="020F0502020204030204" pitchFamily="34" charset="0"/>
              </a:rPr>
              <a:t>setProperty</a:t>
            </a:r>
            <a:r>
              <a:rPr lang="en-US" sz="1600" dirty="0">
                <a:latin typeface="Calibri" panose="020F0502020204030204" pitchFamily="34" charset="0"/>
                <a:cs typeface="Calibri" panose="020F0502020204030204" pitchFamily="34" charset="0"/>
              </a:rPr>
              <a:t>(</a:t>
            </a:r>
            <a:r>
              <a:rPr lang="en-US" sz="1600" dirty="0">
                <a:solidFill>
                  <a:srgbClr val="3933FF"/>
                </a:solidFill>
                <a:latin typeface="Calibri" panose="020F0502020204030204" pitchFamily="34" charset="0"/>
                <a:cs typeface="Calibri" panose="020F0502020204030204" pitchFamily="34" charset="0"/>
              </a:rPr>
              <a:t>"</a:t>
            </a:r>
            <a:r>
              <a:rPr lang="en-US" sz="1600" dirty="0" err="1">
                <a:solidFill>
                  <a:srgbClr val="3933FF"/>
                </a:solidFill>
                <a:latin typeface="Calibri" panose="020F0502020204030204" pitchFamily="34" charset="0"/>
                <a:cs typeface="Calibri" panose="020F0502020204030204" pitchFamily="34" charset="0"/>
              </a:rPr>
              <a:t>webdriver.chrome.driver</a:t>
            </a:r>
            <a:r>
              <a:rPr lang="en-US" sz="1600" dirty="0">
                <a:solidFill>
                  <a:srgbClr val="3933FF"/>
                </a:solidFill>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r>
              <a:rPr lang="en-US" sz="1600" dirty="0" err="1">
                <a:solidFill>
                  <a:srgbClr val="0326CC"/>
                </a:solidFill>
                <a:latin typeface="Calibri" panose="020F0502020204030204" pitchFamily="34" charset="0"/>
                <a:cs typeface="Calibri" panose="020F0502020204030204" pitchFamily="34" charset="0"/>
              </a:rPr>
              <a:t>driverPath</a:t>
            </a:r>
            <a:r>
              <a:rPr lang="en-US" sz="1600" dirty="0">
                <a:latin typeface="Calibri" panose="020F0502020204030204" pitchFamily="34" charset="0"/>
                <a:cs typeface="Calibri" panose="020F0502020204030204" pitchFamily="34" charset="0"/>
              </a:rPr>
              <a:t>);</a:t>
            </a:r>
          </a:p>
          <a:p>
            <a:r>
              <a:rPr lang="en-US" sz="1600" dirty="0">
                <a:solidFill>
                  <a:srgbClr val="0326CC"/>
                </a:solidFill>
                <a:latin typeface="Calibri" panose="020F0502020204030204" pitchFamily="34" charset="0"/>
                <a:cs typeface="Calibri" panose="020F0502020204030204" pitchFamily="34" charset="0"/>
              </a:rPr>
              <a:t>driver</a:t>
            </a:r>
            <a:r>
              <a:rPr lang="en-US" sz="1600" dirty="0">
                <a:latin typeface="Calibri" panose="020F0502020204030204" pitchFamily="34" charset="0"/>
                <a:cs typeface="Calibri" panose="020F0502020204030204" pitchFamily="34" charset="0"/>
              </a:rPr>
              <a:t>= </a:t>
            </a:r>
            <a:r>
              <a:rPr lang="en-US" sz="1600" b="1" dirty="0">
                <a:solidFill>
                  <a:srgbClr val="931A68"/>
                </a:solidFill>
                <a:latin typeface="Calibri" panose="020F0502020204030204" pitchFamily="34" charset="0"/>
                <a:cs typeface="Calibri" panose="020F0502020204030204" pitchFamily="34" charset="0"/>
              </a:rPr>
              <a:t>new</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ChromeDriver</a:t>
            </a:r>
            <a:r>
              <a:rPr lang="en-US" sz="1600" dirty="0">
                <a:latin typeface="Calibri" panose="020F0502020204030204" pitchFamily="34" charset="0"/>
                <a:cs typeface="Calibri" panose="020F0502020204030204" pitchFamily="34" charset="0"/>
              </a:rPr>
              <a:t>();</a:t>
            </a:r>
          </a:p>
          <a:p>
            <a:r>
              <a:rPr lang="en-US" sz="1600" dirty="0" err="1">
                <a:solidFill>
                  <a:srgbClr val="0326CC"/>
                </a:solidFill>
                <a:latin typeface="Calibri" panose="020F0502020204030204" pitchFamily="34" charset="0"/>
                <a:cs typeface="Calibri" panose="020F0502020204030204" pitchFamily="34" charset="0"/>
              </a:rPr>
              <a:t>driver</a:t>
            </a:r>
            <a:r>
              <a:rPr lang="en-US" sz="1600" dirty="0" err="1">
                <a:solidFill>
                  <a:srgbClr val="000000"/>
                </a:solidFill>
                <a:latin typeface="Calibri" panose="020F0502020204030204" pitchFamily="34" charset="0"/>
                <a:cs typeface="Calibri" panose="020F0502020204030204" pitchFamily="34" charset="0"/>
              </a:rPr>
              <a:t>.get</a:t>
            </a:r>
            <a:r>
              <a:rPr lang="en-US" sz="1600" dirty="0">
                <a:solidFill>
                  <a:srgbClr val="000000"/>
                </a:solidFill>
                <a:latin typeface="Calibri" panose="020F0502020204030204" pitchFamily="34" charset="0"/>
                <a:cs typeface="Calibri" panose="020F0502020204030204" pitchFamily="34" charset="0"/>
              </a:rPr>
              <a:t>(</a:t>
            </a:r>
            <a:r>
              <a:rPr lang="en-US" sz="1600" dirty="0" err="1">
                <a:solidFill>
                  <a:srgbClr val="0326CC"/>
                </a:solidFill>
                <a:latin typeface="Calibri" panose="020F0502020204030204" pitchFamily="34" charset="0"/>
                <a:cs typeface="Calibri" panose="020F0502020204030204" pitchFamily="34" charset="0"/>
              </a:rPr>
              <a:t>baseUrl</a:t>
            </a:r>
            <a:r>
              <a:rPr lang="en-US" sz="1600" dirty="0">
                <a:solidFill>
                  <a:srgbClr val="000000"/>
                </a:solidFill>
                <a:latin typeface="Calibri" panose="020F0502020204030204" pitchFamily="34" charset="0"/>
                <a:cs typeface="Calibri" panose="020F0502020204030204" pitchFamily="34" charset="0"/>
              </a:rPr>
              <a:t>);</a:t>
            </a:r>
            <a:endParaRPr lang="en-US" sz="1600" dirty="0">
              <a:solidFill>
                <a:srgbClr val="0326CC"/>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t>
            </a:r>
          </a:p>
          <a:p>
            <a:r>
              <a:rPr lang="en-US" sz="1600" dirty="0">
                <a:solidFill>
                  <a:srgbClr val="777777"/>
                </a:solidFill>
                <a:latin typeface="Calibri" panose="020F0502020204030204" pitchFamily="34" charset="0"/>
                <a:cs typeface="Calibri" panose="020F0502020204030204" pitchFamily="34" charset="0"/>
              </a:rPr>
              <a:t>@</a:t>
            </a:r>
            <a:r>
              <a:rPr lang="en-US" sz="1600" dirty="0" err="1">
                <a:solidFill>
                  <a:srgbClr val="777777"/>
                </a:solidFill>
                <a:latin typeface="Calibri" panose="020F0502020204030204" pitchFamily="34" charset="0"/>
                <a:cs typeface="Calibri" panose="020F0502020204030204" pitchFamily="34" charset="0"/>
              </a:rPr>
              <a:t>BeforeMethod</a:t>
            </a:r>
            <a:endParaRPr lang="en-US" sz="1600" dirty="0">
              <a:solidFill>
                <a:srgbClr val="777777"/>
              </a:solidFill>
              <a:latin typeface="Calibri" panose="020F0502020204030204" pitchFamily="34" charset="0"/>
              <a:cs typeface="Calibri" panose="020F0502020204030204" pitchFamily="34" charset="0"/>
            </a:endParaRP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a:t>
            </a:r>
            <a:r>
              <a:rPr lang="en-US" sz="1600" b="1" dirty="0">
                <a:solidFill>
                  <a:srgbClr val="931A68"/>
                </a:solidFill>
                <a:latin typeface="Calibri" panose="020F0502020204030204" pitchFamily="34" charset="0"/>
                <a:cs typeface="Calibri" panose="020F0502020204030204" pitchFamily="34" charset="0"/>
              </a:rPr>
              <a:t>void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verifyHomepageTitle</a:t>
            </a:r>
            <a:r>
              <a:rPr lang="en-US" sz="1600" dirty="0">
                <a:latin typeface="Calibri" panose="020F0502020204030204" pitchFamily="34" charset="0"/>
                <a:cs typeface="Calibri" panose="020F0502020204030204" pitchFamily="34" charset="0"/>
              </a:rPr>
              <a:t>() {</a:t>
            </a:r>
          </a:p>
          <a:p>
            <a:r>
              <a:rPr lang="en-US" sz="1600" dirty="0">
                <a:solidFill>
                  <a:srgbClr val="000000"/>
                </a:solidFill>
                <a:latin typeface="Calibri" panose="020F0502020204030204" pitchFamily="34" charset="0"/>
                <a:cs typeface="Calibri" panose="020F0502020204030204" pitchFamily="34" charset="0"/>
              </a:rPr>
              <a:t>String </a:t>
            </a:r>
            <a:r>
              <a:rPr lang="en-US" sz="1600" dirty="0" err="1">
                <a:solidFill>
                  <a:srgbClr val="7E504F"/>
                </a:solidFill>
                <a:latin typeface="Calibri" panose="020F0502020204030204" pitchFamily="34" charset="0"/>
                <a:cs typeface="Calibri" panose="020F0502020204030204" pitchFamily="34" charset="0"/>
              </a:rPr>
              <a:t>expectedTitle</a:t>
            </a:r>
            <a:r>
              <a:rPr lang="en-US" sz="1600" dirty="0">
                <a:solidFill>
                  <a:srgbClr val="000000"/>
                </a:solidFill>
                <a:latin typeface="Calibri" panose="020F0502020204030204" pitchFamily="34" charset="0"/>
                <a:cs typeface="Calibri" panose="020F0502020204030204" pitchFamily="34" charset="0"/>
              </a:rPr>
              <a:t> = </a:t>
            </a:r>
            <a:r>
              <a:rPr lang="en-US" sz="1600" dirty="0">
                <a:solidFill>
                  <a:srgbClr val="3933FF"/>
                </a:solidFill>
                <a:latin typeface="Calibri" panose="020F0502020204030204" pitchFamily="34" charset="0"/>
                <a:cs typeface="Calibri" panose="020F0502020204030204" pitchFamily="34" charset="0"/>
              </a:rPr>
              <a:t>"</a:t>
            </a:r>
            <a:r>
              <a:rPr lang="en-US" sz="1600" dirty="0" err="1">
                <a:solidFill>
                  <a:srgbClr val="3933FF"/>
                </a:solidFill>
                <a:latin typeface="Calibri" panose="020F0502020204030204" pitchFamily="34" charset="0"/>
                <a:cs typeface="Calibri" panose="020F0502020204030204" pitchFamily="34" charset="0"/>
              </a:rPr>
              <a:t>TechGatha</a:t>
            </a:r>
            <a:r>
              <a:rPr lang="en-US" sz="1600" dirty="0">
                <a:solidFill>
                  <a:srgbClr val="3933FF"/>
                </a:solidFill>
                <a:latin typeface="Calibri" panose="020F0502020204030204" pitchFamily="34" charset="0"/>
                <a:cs typeface="Calibri" panose="020F0502020204030204" pitchFamily="34" charset="0"/>
              </a:rPr>
              <a:t> - Best IT Training Providers"</a:t>
            </a:r>
            <a:r>
              <a:rPr lang="en-US" sz="1600" dirty="0">
                <a:solidFill>
                  <a:srgbClr val="000000"/>
                </a:solidFill>
                <a:latin typeface="Calibri" panose="020F0502020204030204" pitchFamily="34" charset="0"/>
                <a:cs typeface="Calibri" panose="020F0502020204030204" pitchFamily="34" charset="0"/>
              </a:rPr>
              <a:t>;</a:t>
            </a:r>
            <a:endParaRPr lang="en-US" sz="1600" dirty="0">
              <a:solidFill>
                <a:srgbClr val="3933FF"/>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String </a:t>
            </a:r>
            <a:r>
              <a:rPr lang="en-US" sz="1600" dirty="0" err="1">
                <a:solidFill>
                  <a:srgbClr val="7E504F"/>
                </a:solidFill>
                <a:latin typeface="Calibri" panose="020F0502020204030204" pitchFamily="34" charset="0"/>
                <a:cs typeface="Calibri" panose="020F0502020204030204" pitchFamily="34" charset="0"/>
              </a:rPr>
              <a:t>actualTitle</a:t>
            </a:r>
            <a:r>
              <a:rPr lang="en-US" sz="1600" dirty="0">
                <a:latin typeface="Calibri" panose="020F0502020204030204" pitchFamily="34" charset="0"/>
                <a:cs typeface="Calibri" panose="020F0502020204030204" pitchFamily="34" charset="0"/>
              </a:rPr>
              <a:t> = </a:t>
            </a:r>
            <a:r>
              <a:rPr lang="en-US" sz="1600" dirty="0" err="1">
                <a:solidFill>
                  <a:srgbClr val="0326CC"/>
                </a:solidFill>
                <a:latin typeface="Calibri" panose="020F0502020204030204" pitchFamily="34" charset="0"/>
                <a:cs typeface="Calibri" panose="020F0502020204030204" pitchFamily="34" charset="0"/>
              </a:rPr>
              <a:t>driver</a:t>
            </a:r>
            <a:r>
              <a:rPr lang="en-US" sz="1600" dirty="0" err="1">
                <a:latin typeface="Calibri" panose="020F0502020204030204" pitchFamily="34" charset="0"/>
                <a:cs typeface="Calibri" panose="020F0502020204030204" pitchFamily="34" charset="0"/>
              </a:rPr>
              <a:t>.getTitle</a:t>
            </a:r>
            <a:r>
              <a:rPr lang="en-US" sz="1600" dirty="0">
                <a:latin typeface="Calibri" panose="020F0502020204030204" pitchFamily="34" charset="0"/>
                <a:cs typeface="Calibri" panose="020F0502020204030204" pitchFamily="34" charset="0"/>
              </a:rPr>
              <a:t>();</a:t>
            </a:r>
          </a:p>
          <a:p>
            <a:r>
              <a:rPr lang="en-US" sz="1600" dirty="0" err="1">
                <a:latin typeface="Calibri" panose="020F0502020204030204" pitchFamily="34" charset="0"/>
                <a:cs typeface="Calibri" panose="020F0502020204030204" pitchFamily="34" charset="0"/>
              </a:rPr>
              <a:t>Assert.</a:t>
            </a:r>
            <a:r>
              <a:rPr lang="en-US" sz="1600" i="1" dirty="0" err="1">
                <a:latin typeface="Calibri" panose="020F0502020204030204" pitchFamily="34" charset="0"/>
                <a:cs typeface="Calibri" panose="020F0502020204030204" pitchFamily="34" charset="0"/>
              </a:rPr>
              <a:t>assertEquals</a:t>
            </a:r>
            <a:r>
              <a:rPr lang="en-US" sz="1600" dirty="0">
                <a:latin typeface="Calibri" panose="020F0502020204030204" pitchFamily="34" charset="0"/>
                <a:cs typeface="Calibri" panose="020F0502020204030204" pitchFamily="34" charset="0"/>
              </a:rPr>
              <a:t>(</a:t>
            </a:r>
            <a:r>
              <a:rPr lang="en-US" sz="1600" dirty="0" err="1">
                <a:solidFill>
                  <a:srgbClr val="7E504F"/>
                </a:solidFill>
                <a:latin typeface="Calibri" panose="020F0502020204030204" pitchFamily="34" charset="0"/>
                <a:cs typeface="Calibri" panose="020F0502020204030204" pitchFamily="34" charset="0"/>
              </a:rPr>
              <a:t>actualTitle</a:t>
            </a:r>
            <a:r>
              <a:rPr lang="en-US" sz="1600" dirty="0">
                <a:latin typeface="Calibri" panose="020F0502020204030204" pitchFamily="34" charset="0"/>
                <a:cs typeface="Calibri" panose="020F0502020204030204" pitchFamily="34" charset="0"/>
              </a:rPr>
              <a:t>, </a:t>
            </a:r>
            <a:r>
              <a:rPr lang="en-US" sz="1600" dirty="0" err="1">
                <a:solidFill>
                  <a:srgbClr val="7E504F"/>
                </a:solidFill>
                <a:latin typeface="Calibri" panose="020F0502020204030204" pitchFamily="34" charset="0"/>
                <a:cs typeface="Calibri" panose="020F0502020204030204" pitchFamily="34" charset="0"/>
              </a:rPr>
              <a:t>expectedTitle</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a:t>
            </a:r>
          </a:p>
          <a:p>
            <a:r>
              <a:rPr lang="en-US" sz="1600" dirty="0">
                <a:solidFill>
                  <a:srgbClr val="777777"/>
                </a:solidFill>
                <a:latin typeface="Calibri" panose="020F0502020204030204" pitchFamily="34" charset="0"/>
                <a:cs typeface="Calibri" panose="020F0502020204030204" pitchFamily="34" charset="0"/>
              </a:rPr>
              <a:t>@Test</a:t>
            </a:r>
            <a:r>
              <a:rPr lang="en-US" sz="1600" dirty="0">
                <a:latin typeface="Calibri" panose="020F0502020204030204" pitchFamily="34" charset="0"/>
                <a:cs typeface="Calibri" panose="020F0502020204030204" pitchFamily="34" charset="0"/>
              </a:rPr>
              <a:t>(priority = 0)</a:t>
            </a:r>
          </a:p>
          <a:p>
            <a:r>
              <a:rPr lang="en-US" sz="1600" b="1" dirty="0">
                <a:solidFill>
                  <a:srgbClr val="931A68"/>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a:t>
            </a:r>
            <a:r>
              <a:rPr lang="en-US" sz="1600" b="1" dirty="0">
                <a:solidFill>
                  <a:srgbClr val="931A68"/>
                </a:solidFill>
                <a:latin typeface="Calibri" panose="020F0502020204030204" pitchFamily="34" charset="0"/>
                <a:cs typeface="Calibri" panose="020F0502020204030204" pitchFamily="34" charset="0"/>
              </a:rPr>
              <a:t>void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kidsClick</a:t>
            </a:r>
            <a:r>
              <a:rPr lang="en-US" sz="1600" dirty="0">
                <a:latin typeface="Calibri" panose="020F0502020204030204" pitchFamily="34" charset="0"/>
                <a:cs typeface="Calibri" panose="020F0502020204030204" pitchFamily="34" charset="0"/>
              </a:rPr>
              <a:t>(){</a:t>
            </a:r>
          </a:p>
          <a:p>
            <a:r>
              <a:rPr lang="en-US" sz="1600" dirty="0" err="1">
                <a:solidFill>
                  <a:srgbClr val="0326CC"/>
                </a:solidFill>
                <a:latin typeface="Calibri" panose="020F0502020204030204" pitchFamily="34" charset="0"/>
                <a:cs typeface="Calibri" panose="020F0502020204030204" pitchFamily="34" charset="0"/>
              </a:rPr>
              <a:t>driver</a:t>
            </a:r>
            <a:r>
              <a:rPr lang="en-US" sz="1600" dirty="0" err="1">
                <a:latin typeface="Calibri" panose="020F0502020204030204" pitchFamily="34" charset="0"/>
                <a:cs typeface="Calibri" panose="020F0502020204030204" pitchFamily="34" charset="0"/>
              </a:rPr>
              <a:t>.findElement</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By.</a:t>
            </a:r>
            <a:r>
              <a:rPr lang="en-US" sz="1600" i="1" dirty="0" err="1">
                <a:latin typeface="Calibri" panose="020F0502020204030204" pitchFamily="34" charset="0"/>
                <a:cs typeface="Calibri" panose="020F0502020204030204" pitchFamily="34" charset="0"/>
              </a:rPr>
              <a:t>linkText</a:t>
            </a:r>
            <a:r>
              <a:rPr lang="en-US" sz="1600" dirty="0">
                <a:latin typeface="Calibri" panose="020F0502020204030204" pitchFamily="34" charset="0"/>
                <a:cs typeface="Calibri" panose="020F0502020204030204" pitchFamily="34" charset="0"/>
              </a:rPr>
              <a:t>(</a:t>
            </a:r>
            <a:r>
              <a:rPr lang="en-US" sz="1600" dirty="0">
                <a:solidFill>
                  <a:srgbClr val="3933FF"/>
                </a:solidFill>
                <a:latin typeface="Calibri" panose="020F0502020204030204" pitchFamily="34" charset="0"/>
                <a:cs typeface="Calibri" panose="020F0502020204030204" pitchFamily="34" charset="0"/>
              </a:rPr>
              <a:t>"KIDS SECTION"</a:t>
            </a:r>
            <a:r>
              <a:rPr lang="en-US" sz="1600" dirty="0">
                <a:latin typeface="Calibri" panose="020F0502020204030204" pitchFamily="34" charset="0"/>
                <a:cs typeface="Calibri" panose="020F0502020204030204" pitchFamily="34" charset="0"/>
              </a:rPr>
              <a:t>)).click() ;</a:t>
            </a:r>
          </a:p>
          <a:p>
            <a:r>
              <a:rPr lang="en-US" sz="1600" dirty="0">
                <a:solidFill>
                  <a:srgbClr val="0326CC"/>
                </a:solidFill>
                <a:latin typeface="Calibri" panose="020F0502020204030204" pitchFamily="34" charset="0"/>
                <a:cs typeface="Calibri" panose="020F0502020204030204" pitchFamily="34" charset="0"/>
              </a:rPr>
              <a:t>expected</a:t>
            </a:r>
            <a:r>
              <a:rPr lang="en-US" sz="1600" dirty="0">
                <a:solidFill>
                  <a:srgbClr val="000000"/>
                </a:solidFill>
                <a:latin typeface="Calibri" panose="020F0502020204030204" pitchFamily="34" charset="0"/>
                <a:cs typeface="Calibri" panose="020F0502020204030204" pitchFamily="34" charset="0"/>
              </a:rPr>
              <a:t> = </a:t>
            </a:r>
            <a:r>
              <a:rPr lang="en-US" sz="1600" dirty="0">
                <a:solidFill>
                  <a:srgbClr val="3933FF"/>
                </a:solidFill>
                <a:latin typeface="Calibri" panose="020F0502020204030204" pitchFamily="34" charset="0"/>
                <a:cs typeface="Calibri" panose="020F0502020204030204" pitchFamily="34" charset="0"/>
              </a:rPr>
              <a:t>"STUDENT'S CREATIONS"</a:t>
            </a:r>
            <a:r>
              <a:rPr lang="en-US" sz="1600" dirty="0">
                <a:solidFill>
                  <a:srgbClr val="000000"/>
                </a:solidFill>
                <a:latin typeface="Calibri" panose="020F0502020204030204" pitchFamily="34" charset="0"/>
                <a:cs typeface="Calibri" panose="020F0502020204030204" pitchFamily="34" charset="0"/>
              </a:rPr>
              <a:t>;</a:t>
            </a:r>
            <a:endParaRPr lang="en-US" sz="1600" dirty="0">
              <a:solidFill>
                <a:srgbClr val="3933FF"/>
              </a:solidFill>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WebElement</a:t>
            </a:r>
            <a:r>
              <a:rPr lang="en-US" sz="1600" dirty="0">
                <a:latin typeface="Calibri" panose="020F0502020204030204" pitchFamily="34" charset="0"/>
                <a:cs typeface="Calibri" panose="020F0502020204030204" pitchFamily="34" charset="0"/>
              </a:rPr>
              <a:t> </a:t>
            </a:r>
            <a:r>
              <a:rPr lang="en-US" sz="1600" dirty="0">
                <a:solidFill>
                  <a:srgbClr val="7E504F"/>
                </a:solidFill>
                <a:latin typeface="Calibri" panose="020F0502020204030204" pitchFamily="34" charset="0"/>
                <a:cs typeface="Calibri" panose="020F0502020204030204" pitchFamily="34" charset="0"/>
              </a:rPr>
              <a:t>element</a:t>
            </a:r>
            <a:r>
              <a:rPr lang="en-US" sz="1600" dirty="0">
                <a:latin typeface="Calibri" panose="020F0502020204030204" pitchFamily="34" charset="0"/>
                <a:cs typeface="Calibri" panose="020F0502020204030204" pitchFamily="34" charset="0"/>
              </a:rPr>
              <a:t>= </a:t>
            </a:r>
            <a:r>
              <a:rPr lang="en-US" sz="1600" dirty="0" err="1">
                <a:solidFill>
                  <a:srgbClr val="0326CC"/>
                </a:solidFill>
                <a:latin typeface="Calibri" panose="020F0502020204030204" pitchFamily="34" charset="0"/>
                <a:cs typeface="Calibri" panose="020F0502020204030204" pitchFamily="34" charset="0"/>
              </a:rPr>
              <a:t>driver</a:t>
            </a:r>
            <a:r>
              <a:rPr lang="en-US" sz="1600" dirty="0" err="1">
                <a:latin typeface="Calibri" panose="020F0502020204030204" pitchFamily="34" charset="0"/>
                <a:cs typeface="Calibri" panose="020F0502020204030204" pitchFamily="34" charset="0"/>
              </a:rPr>
              <a:t>.findElement</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By.</a:t>
            </a:r>
            <a:r>
              <a:rPr lang="en-US" sz="1600" i="1" dirty="0" err="1">
                <a:latin typeface="Calibri" panose="020F0502020204030204" pitchFamily="34" charset="0"/>
                <a:cs typeface="Calibri" panose="020F0502020204030204" pitchFamily="34" charset="0"/>
              </a:rPr>
              <a:t>tagName</a:t>
            </a:r>
            <a:r>
              <a:rPr lang="en-US" sz="1600" dirty="0">
                <a:latin typeface="Calibri" panose="020F0502020204030204" pitchFamily="34" charset="0"/>
                <a:cs typeface="Calibri" panose="020F0502020204030204" pitchFamily="34" charset="0"/>
              </a:rPr>
              <a:t>(</a:t>
            </a:r>
            <a:r>
              <a:rPr lang="en-US" sz="1600" dirty="0">
                <a:solidFill>
                  <a:srgbClr val="3933FF"/>
                </a:solidFill>
                <a:latin typeface="Calibri" panose="020F0502020204030204" pitchFamily="34" charset="0"/>
                <a:cs typeface="Calibri" panose="020F0502020204030204" pitchFamily="34" charset="0"/>
              </a:rPr>
              <a:t>"h2"</a:t>
            </a:r>
            <a:r>
              <a:rPr lang="en-US" sz="1600" dirty="0">
                <a:latin typeface="Calibri" panose="020F0502020204030204" pitchFamily="34" charset="0"/>
                <a:cs typeface="Calibri" panose="020F0502020204030204" pitchFamily="34" charset="0"/>
              </a:rPr>
              <a:t>));</a:t>
            </a:r>
          </a:p>
          <a:p>
            <a:r>
              <a:rPr lang="en-US" sz="1600" dirty="0" err="1">
                <a:latin typeface="Calibri" panose="020F0502020204030204" pitchFamily="34" charset="0"/>
                <a:cs typeface="Calibri" panose="020F0502020204030204" pitchFamily="34" charset="0"/>
              </a:rPr>
              <a:t>Assert.</a:t>
            </a:r>
            <a:r>
              <a:rPr lang="en-US" sz="1600" i="1" dirty="0" err="1">
                <a:latin typeface="Calibri" panose="020F0502020204030204" pitchFamily="34" charset="0"/>
                <a:cs typeface="Calibri" panose="020F0502020204030204" pitchFamily="34" charset="0"/>
              </a:rPr>
              <a:t>assertEquals</a:t>
            </a:r>
            <a:r>
              <a:rPr lang="en-US" sz="1600" dirty="0">
                <a:latin typeface="Calibri" panose="020F0502020204030204" pitchFamily="34" charset="0"/>
                <a:cs typeface="Calibri" panose="020F0502020204030204" pitchFamily="34" charset="0"/>
              </a:rPr>
              <a:t>(</a:t>
            </a:r>
            <a:r>
              <a:rPr lang="en-US" sz="1600" dirty="0" err="1">
                <a:solidFill>
                  <a:srgbClr val="7E504F"/>
                </a:solidFill>
                <a:latin typeface="Calibri" panose="020F0502020204030204" pitchFamily="34" charset="0"/>
                <a:cs typeface="Calibri" panose="020F0502020204030204" pitchFamily="34" charset="0"/>
              </a:rPr>
              <a:t>element</a:t>
            </a:r>
            <a:r>
              <a:rPr lang="en-US" sz="1600" dirty="0" err="1">
                <a:latin typeface="Calibri" panose="020F0502020204030204" pitchFamily="34" charset="0"/>
                <a:cs typeface="Calibri" panose="020F0502020204030204" pitchFamily="34" charset="0"/>
              </a:rPr>
              <a:t>.getText</a:t>
            </a:r>
            <a:r>
              <a:rPr lang="en-US" sz="1600" dirty="0">
                <a:latin typeface="Calibri" panose="020F0502020204030204" pitchFamily="34" charset="0"/>
                <a:cs typeface="Calibri" panose="020F0502020204030204" pitchFamily="34" charset="0"/>
              </a:rPr>
              <a:t>(), </a:t>
            </a:r>
            <a:r>
              <a:rPr lang="en-US" sz="1600" dirty="0">
                <a:solidFill>
                  <a:srgbClr val="0326CC"/>
                </a:solidFill>
                <a:latin typeface="Calibri" panose="020F0502020204030204" pitchFamily="34" charset="0"/>
                <a:cs typeface="Calibri" panose="020F0502020204030204" pitchFamily="34" charset="0"/>
              </a:rPr>
              <a:t>expected</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a:t>
            </a:r>
          </a:p>
          <a:p>
            <a:endParaRPr lang="en-US" sz="1600" dirty="0">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EC8E72FD-1085-514D-9B5D-D1DB0F029CE8}"/>
              </a:ext>
            </a:extLst>
          </p:cNvPr>
          <p:cNvSpPr/>
          <p:nvPr/>
        </p:nvSpPr>
        <p:spPr>
          <a:xfrm>
            <a:off x="5867400" y="1828800"/>
            <a:ext cx="2971800" cy="3970318"/>
          </a:xfrm>
          <a:prstGeom prst="rect">
            <a:avLst/>
          </a:prstGeom>
          <a:ln>
            <a:solidFill>
              <a:schemeClr val="accent1"/>
            </a:solidFill>
          </a:ln>
        </p:spPr>
        <p:txBody>
          <a:bodyPr wrap="square">
            <a:spAutoFit/>
          </a:bodyPr>
          <a:lstStyle/>
          <a:p>
            <a:r>
              <a:rPr lang="en-US" dirty="0">
                <a:solidFill>
                  <a:srgbClr val="777777"/>
                </a:solidFill>
                <a:latin typeface="Calibri" panose="020F0502020204030204" pitchFamily="34" charset="0"/>
                <a:cs typeface="Calibri" panose="020F0502020204030204" pitchFamily="34" charset="0"/>
              </a:rPr>
              <a:t>@</a:t>
            </a:r>
            <a:r>
              <a:rPr lang="en-US" dirty="0" err="1">
                <a:solidFill>
                  <a:srgbClr val="777777"/>
                </a:solidFill>
                <a:latin typeface="Calibri" panose="020F0502020204030204" pitchFamily="34" charset="0"/>
                <a:cs typeface="Calibri" panose="020F0502020204030204" pitchFamily="34" charset="0"/>
              </a:rPr>
              <a:t>AfterMethod</a:t>
            </a:r>
            <a:endParaRPr lang="en-US" dirty="0">
              <a:solidFill>
                <a:srgbClr val="777777"/>
              </a:solidFill>
              <a:latin typeface="Calibri" panose="020F0502020204030204" pitchFamily="34" charset="0"/>
              <a:cs typeface="Calibri" panose="020F0502020204030204" pitchFamily="34" charset="0"/>
            </a:endParaRPr>
          </a:p>
          <a:p>
            <a:r>
              <a:rPr lang="en-US" b="1" dirty="0">
                <a:solidFill>
                  <a:srgbClr val="931A68"/>
                </a:solidFill>
                <a:latin typeface="Calibri" panose="020F0502020204030204" pitchFamily="34" charset="0"/>
                <a:cs typeface="Calibri" panose="020F0502020204030204" pitchFamily="34" charset="0"/>
              </a:rPr>
              <a:t>public</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void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goBackToHomepage</a:t>
            </a:r>
            <a:r>
              <a:rPr lang="en-US" dirty="0">
                <a:latin typeface="Calibri" panose="020F0502020204030204" pitchFamily="34" charset="0"/>
                <a:cs typeface="Calibri" panose="020F0502020204030204" pitchFamily="34" charset="0"/>
              </a:rPr>
              <a:t> ( ) {</a:t>
            </a:r>
          </a:p>
          <a:p>
            <a:r>
              <a:rPr lang="en-US" dirty="0" err="1">
                <a:solidFill>
                  <a:srgbClr val="0326CC"/>
                </a:solidFill>
                <a:latin typeface="Calibri" panose="020F0502020204030204" pitchFamily="34" charset="0"/>
                <a:cs typeface="Calibri" panose="020F0502020204030204" pitchFamily="34" charset="0"/>
              </a:rPr>
              <a:t>driver</a:t>
            </a:r>
            <a:r>
              <a:rPr lang="en-US" dirty="0" err="1">
                <a:latin typeface="Calibri" panose="020F0502020204030204" pitchFamily="34" charset="0"/>
                <a:cs typeface="Calibri" panose="020F0502020204030204" pitchFamily="34" charset="0"/>
              </a:rPr>
              <a:t>.findElement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By.</a:t>
            </a:r>
            <a:r>
              <a:rPr lang="en-US" i="1" dirty="0" err="1">
                <a:latin typeface="Calibri" panose="020F0502020204030204" pitchFamily="34" charset="0"/>
                <a:cs typeface="Calibri" panose="020F0502020204030204" pitchFamily="34" charset="0"/>
              </a:rPr>
              <a:t>xpath</a:t>
            </a:r>
            <a:r>
              <a:rPr lang="en-US" dirty="0">
                <a:latin typeface="Calibri" panose="020F0502020204030204" pitchFamily="34" charset="0"/>
                <a:cs typeface="Calibri" panose="020F0502020204030204" pitchFamily="34" charset="0"/>
              </a:rPr>
              <a:t>(</a:t>
            </a:r>
            <a:r>
              <a:rPr lang="en-US" dirty="0">
                <a:solidFill>
                  <a:srgbClr val="3933FF"/>
                </a:solidFill>
                <a:latin typeface="Calibri" panose="020F0502020204030204" pitchFamily="34" charset="0"/>
                <a:cs typeface="Calibri" panose="020F0502020204030204" pitchFamily="34" charset="0"/>
              </a:rPr>
              <a:t>"//a[@</a:t>
            </a:r>
            <a:r>
              <a:rPr lang="en-US" dirty="0" err="1">
                <a:solidFill>
                  <a:srgbClr val="3933FF"/>
                </a:solidFill>
                <a:latin typeface="Calibri" panose="020F0502020204030204" pitchFamily="34" charset="0"/>
                <a:cs typeface="Calibri" panose="020F0502020204030204" pitchFamily="34" charset="0"/>
              </a:rPr>
              <a:t>href</a:t>
            </a:r>
            <a:r>
              <a:rPr lang="en-US" dirty="0">
                <a:solidFill>
                  <a:srgbClr val="3933FF"/>
                </a:solidFill>
                <a:latin typeface="Calibri" panose="020F0502020204030204" pitchFamily="34" charset="0"/>
                <a:cs typeface="Calibri" panose="020F0502020204030204" pitchFamily="34" charset="0"/>
              </a:rPr>
              <a:t> ='</a:t>
            </a:r>
            <a:r>
              <a:rPr lang="en-US" dirty="0" err="1">
                <a:solidFill>
                  <a:srgbClr val="3933FF"/>
                </a:solidFill>
                <a:latin typeface="Calibri" panose="020F0502020204030204" pitchFamily="34" charset="0"/>
                <a:cs typeface="Calibri" panose="020F0502020204030204" pitchFamily="34" charset="0"/>
              </a:rPr>
              <a:t>index.html</a:t>
            </a:r>
            <a:r>
              <a:rPr lang="en-US" dirty="0">
                <a:solidFill>
                  <a:srgbClr val="3933FF"/>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)).click() ;</a:t>
            </a:r>
          </a:p>
          <a:p>
            <a:r>
              <a:rPr lang="en-US" dirty="0">
                <a:latin typeface="Calibri" panose="020F0502020204030204" pitchFamily="34" charset="0"/>
                <a:cs typeface="Calibri" panose="020F0502020204030204" pitchFamily="34" charset="0"/>
              </a:rPr>
              <a:t>}</a:t>
            </a: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r>
              <a:rPr lang="en-US" dirty="0">
                <a:solidFill>
                  <a:srgbClr val="777777"/>
                </a:solidFill>
                <a:latin typeface="Calibri" panose="020F0502020204030204" pitchFamily="34" charset="0"/>
                <a:cs typeface="Calibri" panose="020F0502020204030204" pitchFamily="34" charset="0"/>
              </a:rPr>
              <a:t>@</a:t>
            </a:r>
            <a:r>
              <a:rPr lang="en-US" dirty="0" err="1">
                <a:solidFill>
                  <a:srgbClr val="777777"/>
                </a:solidFill>
                <a:latin typeface="Calibri" panose="020F0502020204030204" pitchFamily="34" charset="0"/>
                <a:cs typeface="Calibri" panose="020F0502020204030204" pitchFamily="34" charset="0"/>
              </a:rPr>
              <a:t>AfterTest</a:t>
            </a:r>
            <a:endParaRPr lang="en-US" dirty="0">
              <a:solidFill>
                <a:srgbClr val="777777"/>
              </a:solidFill>
              <a:latin typeface="Calibri" panose="020F0502020204030204" pitchFamily="34" charset="0"/>
              <a:cs typeface="Calibri" panose="020F0502020204030204" pitchFamily="34" charset="0"/>
            </a:endParaRPr>
          </a:p>
          <a:p>
            <a:r>
              <a:rPr lang="en-US" b="1" dirty="0">
                <a:solidFill>
                  <a:srgbClr val="931A68"/>
                </a:solidFill>
                <a:latin typeface="Calibri" panose="020F0502020204030204" pitchFamily="34" charset="0"/>
                <a:cs typeface="Calibri" panose="020F0502020204030204" pitchFamily="34" charset="0"/>
              </a:rPr>
              <a:t>public</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void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terminateBrowser</a:t>
            </a:r>
            <a:r>
              <a:rPr lang="en-US" dirty="0">
                <a:latin typeface="Calibri" panose="020F0502020204030204" pitchFamily="34" charset="0"/>
                <a:cs typeface="Calibri" panose="020F0502020204030204" pitchFamily="34" charset="0"/>
              </a:rPr>
              <a:t>(){</a:t>
            </a:r>
          </a:p>
          <a:p>
            <a:r>
              <a:rPr lang="en-US" dirty="0" err="1">
                <a:solidFill>
                  <a:srgbClr val="0326CC"/>
                </a:solidFill>
                <a:latin typeface="Calibri" panose="020F0502020204030204" pitchFamily="34" charset="0"/>
                <a:cs typeface="Calibri" panose="020F0502020204030204" pitchFamily="34" charset="0"/>
              </a:rPr>
              <a:t>driver</a:t>
            </a:r>
            <a:r>
              <a:rPr lang="en-US" dirty="0" err="1">
                <a:latin typeface="Calibri" panose="020F0502020204030204" pitchFamily="34" charset="0"/>
                <a:cs typeface="Calibri" panose="020F0502020204030204" pitchFamily="34" charset="0"/>
              </a:rPr>
              <a:t>.close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413460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Parameters</a:t>
            </a:r>
          </a:p>
        </p:txBody>
      </p:sp>
      <p:sp>
        <p:nvSpPr>
          <p:cNvPr id="4" name="Rectangle 3"/>
          <p:cNvSpPr/>
          <p:nvPr/>
        </p:nvSpPr>
        <p:spPr>
          <a:xfrm>
            <a:off x="276720" y="914400"/>
            <a:ext cx="8686800" cy="5355312"/>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To execute methods in a different order, use the parameter "priority". </a:t>
            </a:r>
          </a:p>
          <a:p>
            <a:pPr marL="285750" indent="-285750">
              <a:buFont typeface="Arial" charset="0"/>
              <a:buChar char="•"/>
            </a:pPr>
            <a:r>
              <a:rPr lang="en-US" dirty="0">
                <a:solidFill>
                  <a:srgbClr val="222222"/>
                </a:solidFill>
                <a:latin typeface="Times New Roman" charset="0"/>
                <a:ea typeface="Times New Roman" charset="0"/>
                <a:cs typeface="Times New Roman" charset="0"/>
              </a:rPr>
              <a:t>Parameters are keywords that modify the annotation's function.</a:t>
            </a:r>
          </a:p>
          <a:p>
            <a:pPr marL="285750" indent="-285750">
              <a:buFont typeface="Arial" charset="0"/>
              <a:buChar char="•"/>
            </a:pPr>
            <a:r>
              <a:rPr lang="en-US" dirty="0">
                <a:solidFill>
                  <a:srgbClr val="222222"/>
                </a:solidFill>
                <a:latin typeface="Times New Roman" charset="0"/>
                <a:ea typeface="Times New Roman" charset="0"/>
                <a:cs typeface="Times New Roman" charset="0"/>
              </a:rPr>
              <a:t>Parameters require you to assign a value to them. </a:t>
            </a:r>
            <a:br>
              <a:rPr lang="en-US" dirty="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You </a:t>
            </a:r>
            <a:r>
              <a:rPr lang="en-US" dirty="0" err="1">
                <a:solidFill>
                  <a:srgbClr val="222222"/>
                </a:solidFill>
                <a:latin typeface="Times New Roman" charset="0"/>
                <a:ea typeface="Times New Roman" charset="0"/>
                <a:cs typeface="Times New Roman" charset="0"/>
              </a:rPr>
              <a:t>do.this</a:t>
            </a:r>
            <a:r>
              <a:rPr lang="en-US" dirty="0">
                <a:solidFill>
                  <a:srgbClr val="222222"/>
                </a:solidFill>
                <a:latin typeface="Times New Roman" charset="0"/>
                <a:ea typeface="Times New Roman" charset="0"/>
                <a:cs typeface="Times New Roman" charset="0"/>
              </a:rPr>
              <a:t> by placing a "=" next to them, and then followed by the value.</a:t>
            </a:r>
          </a:p>
          <a:p>
            <a:pPr marL="285750" indent="-285750">
              <a:buFont typeface="Arial" charset="0"/>
              <a:buChar char="•"/>
            </a:pPr>
            <a:r>
              <a:rPr lang="en-US" dirty="0">
                <a:solidFill>
                  <a:srgbClr val="222222"/>
                </a:solidFill>
                <a:latin typeface="Times New Roman" charset="0"/>
                <a:ea typeface="Times New Roman" charset="0"/>
                <a:cs typeface="Times New Roman" charset="0"/>
              </a:rPr>
              <a:t>Parameters are enclosed in a pair of parentheses which are placed right after the annotation like the code snippet shown below.</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t>TestNG</a:t>
            </a:r>
            <a:r>
              <a:rPr lang="en-US" dirty="0"/>
              <a:t> will execute the @Test annotation with the lowest priority value up to the largest. There is no need for your priority values to be consecutive</a:t>
            </a:r>
          </a:p>
          <a:p>
            <a:pPr marL="285750" indent="-285750">
              <a:buFont typeface="Arial" charset="0"/>
              <a:buChar char="•"/>
            </a:pPr>
            <a:r>
              <a:rPr lang="en-US" dirty="0"/>
              <a:t>Methods are executed based on the ascending value of priority.</a:t>
            </a:r>
          </a:p>
          <a:p>
            <a:pPr marL="285750" indent="-285750">
              <a:buFont typeface="Arial" charset="0"/>
              <a:buChar char="•"/>
            </a:pPr>
            <a:r>
              <a:rPr lang="en-US" dirty="0">
                <a:solidFill>
                  <a:srgbClr val="222222"/>
                </a:solidFill>
                <a:latin typeface="Times New Roman" charset="0"/>
                <a:ea typeface="Times New Roman" charset="0"/>
                <a:cs typeface="Times New Roman" charset="0"/>
              </a:rPr>
              <a:t>Enabled : If the enabled=true then the test will execute and if enabled=false then the test will NOT execute</a:t>
            </a:r>
            <a:br>
              <a:rPr lang="en-US" dirty="0">
                <a:solidFill>
                  <a:srgbClr val="222222"/>
                </a:solidFill>
                <a:latin typeface="Times New Roman" charset="0"/>
                <a:ea typeface="Times New Roman" charset="0"/>
                <a:cs typeface="Times New Roman" charset="0"/>
              </a:rPr>
            </a:br>
            <a:r>
              <a:rPr lang="en-US" dirty="0"/>
              <a:t>@Test(priority = 0, enabled = </a:t>
            </a:r>
            <a:r>
              <a:rPr lang="en-US" b="1" dirty="0"/>
              <a:t>false)</a:t>
            </a:r>
            <a:endParaRPr lang="en-US" dirty="0"/>
          </a:p>
          <a:p>
            <a:pPr marL="285750" indent="-285750">
              <a:buFont typeface="Arial" charset="0"/>
              <a:buChar char="•"/>
            </a:pPr>
            <a:endParaRPr lang="en-US" dirty="0"/>
          </a:p>
        </p:txBody>
      </p:sp>
      <p:pic>
        <p:nvPicPr>
          <p:cNvPr id="1026" name="Picture 2" descr="estNG Tutorial: Install, Annotations, Framework, Examples in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762250"/>
            <a:ext cx="2714625" cy="140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6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Suite</a:t>
            </a:r>
          </a:p>
        </p:txBody>
      </p:sp>
      <p:sp>
        <p:nvSpPr>
          <p:cNvPr id="4" name="Rectangle 3"/>
          <p:cNvSpPr/>
          <p:nvPr/>
        </p:nvSpPr>
        <p:spPr>
          <a:xfrm>
            <a:off x="276720" y="914400"/>
            <a:ext cx="8686800" cy="1200329"/>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Create </a:t>
            </a:r>
            <a:r>
              <a:rPr lang="en-US" dirty="0" err="1">
                <a:solidFill>
                  <a:srgbClr val="222222"/>
                </a:solidFill>
                <a:latin typeface="Times New Roman" charset="0"/>
                <a:ea typeface="Times New Roman" charset="0"/>
                <a:cs typeface="Times New Roman" charset="0"/>
              </a:rPr>
              <a:t>testng.xml</a:t>
            </a:r>
            <a:r>
              <a:rPr lang="en-US" dirty="0">
                <a:solidFill>
                  <a:srgbClr val="222222"/>
                </a:solidFill>
                <a:latin typeface="Times New Roman" charset="0"/>
                <a:ea typeface="Times New Roman" charset="0"/>
                <a:cs typeface="Times New Roman" charset="0"/>
              </a:rPr>
              <a:t> file to create and handle multiple test classes. This is the xml file where you will configure your test run, set test dependency, include or exclude any test, method, class or package and set priority etc.</a:t>
            </a:r>
          </a:p>
          <a:p>
            <a:pPr marL="285750" indent="-285750">
              <a:buFont typeface="Arial" charset="0"/>
              <a:buChar char="•"/>
            </a:pPr>
            <a:r>
              <a:rPr lang="en-US" dirty="0">
                <a:solidFill>
                  <a:srgbClr val="222222"/>
                </a:solidFill>
                <a:latin typeface="Times New Roman" charset="0"/>
                <a:ea typeface="Times New Roman" charset="0"/>
                <a:cs typeface="Times New Roman" charset="0"/>
              </a:rPr>
              <a:t>Create a </a:t>
            </a:r>
            <a:r>
              <a:rPr lang="en-US" dirty="0" err="1">
                <a:solidFill>
                  <a:srgbClr val="222222"/>
                </a:solidFill>
                <a:latin typeface="Times New Roman" charset="0"/>
                <a:ea typeface="Times New Roman" charset="0"/>
                <a:cs typeface="Times New Roman" charset="0"/>
              </a:rPr>
              <a:t>testng.xml</a:t>
            </a:r>
            <a:r>
              <a:rPr lang="en-US" dirty="0">
                <a:solidFill>
                  <a:srgbClr val="222222"/>
                </a:solidFill>
                <a:latin typeface="Times New Roman" charset="0"/>
                <a:ea typeface="Times New Roman" charset="0"/>
                <a:cs typeface="Times New Roman" charset="0"/>
              </a:rPr>
              <a:t> file .</a:t>
            </a:r>
          </a:p>
        </p:txBody>
      </p:sp>
      <p:pic>
        <p:nvPicPr>
          <p:cNvPr id="4098" name="Picture 2" descr="estNG Test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1800"/>
            <a:ext cx="5293125" cy="249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92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TestNg.xml</a:t>
            </a:r>
            <a:endParaRPr lang="en-US" dirty="0"/>
          </a:p>
        </p:txBody>
      </p:sp>
      <p:sp>
        <p:nvSpPr>
          <p:cNvPr id="5" name="Rectangle 4"/>
          <p:cNvSpPr/>
          <p:nvPr/>
        </p:nvSpPr>
        <p:spPr>
          <a:xfrm>
            <a:off x="533400" y="914400"/>
            <a:ext cx="8305800" cy="4247317"/>
          </a:xfrm>
          <a:prstGeom prst="rect">
            <a:avLst/>
          </a:prstGeom>
          <a:ln>
            <a:solidFill>
              <a:schemeClr val="accent1"/>
            </a:solidFill>
          </a:ln>
        </p:spPr>
        <p:txBody>
          <a:bodyPr wrap="square">
            <a:spAutoFit/>
          </a:bodyPr>
          <a:lstStyle/>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xml </a:t>
            </a:r>
            <a:r>
              <a:rPr lang="en-US" dirty="0">
                <a:solidFill>
                  <a:srgbClr val="7F007F"/>
                </a:solidFill>
                <a:latin typeface="Times New Roman" charset="0"/>
                <a:ea typeface="Times New Roman" charset="0"/>
                <a:cs typeface="Times New Roman" charset="0"/>
              </a:rPr>
              <a:t>version</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"1.0" </a:t>
            </a:r>
            <a:r>
              <a:rPr lang="en-US" i="1" dirty="0">
                <a:solidFill>
                  <a:srgbClr val="7F007F"/>
                </a:solidFill>
                <a:latin typeface="Times New Roman" charset="0"/>
                <a:ea typeface="Times New Roman" charset="0"/>
                <a:cs typeface="Times New Roman" charset="0"/>
              </a:rPr>
              <a:t>encoding</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"UTF-8" </a:t>
            </a:r>
            <a:r>
              <a:rPr lang="en-US" i="1" dirty="0">
                <a:solidFill>
                  <a:srgbClr val="008080"/>
                </a:solidFill>
                <a:latin typeface="Times New Roman" charset="0"/>
                <a:ea typeface="Times New Roman" charset="0"/>
                <a:cs typeface="Times New Roman" charset="0"/>
              </a:rPr>
              <a:t>?&gt;</a:t>
            </a:r>
            <a:r>
              <a:rPr lang="en-US" i="1" dirty="0">
                <a:solidFill>
                  <a:srgbClr val="000000"/>
                </a:solidFill>
                <a:latin typeface="Times New Roman" charset="0"/>
                <a:ea typeface="Times New Roman" charset="0"/>
                <a:cs typeface="Times New Roman" charset="0"/>
              </a:rPr>
              <a:t>	</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"Suite"</a:t>
            </a:r>
            <a:r>
              <a:rPr lang="en-US" i="1" dirty="0">
                <a:solidFill>
                  <a:srgbClr val="008080"/>
                </a:solidFill>
                <a:latin typeface="Times New Roman" charset="0"/>
                <a:ea typeface="Times New Roman" charset="0"/>
                <a:cs typeface="Times New Roman" charset="0"/>
              </a:rPr>
              <a:t>&gt;</a:t>
            </a:r>
            <a:r>
              <a:rPr lang="en-US"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"Suite Demo"</a:t>
            </a:r>
            <a:r>
              <a:rPr lang="en-US" i="1" dirty="0">
                <a:solidFill>
                  <a:srgbClr val="008080"/>
                </a:solidFill>
                <a:latin typeface="Times New Roman" charset="0"/>
                <a:ea typeface="Times New Roman" charset="0"/>
                <a:cs typeface="Times New Roman" charset="0"/>
              </a:rPr>
              <a:t>&gt;</a:t>
            </a:r>
            <a:r>
              <a:rPr lang="en-US" i="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"com.first.Anno1" </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com.first.FirstTestNgFile</a:t>
            </a:r>
            <a:r>
              <a:rPr lang="en-US" i="1" dirty="0">
                <a:solidFill>
                  <a:srgbClr val="2A00FF"/>
                </a:solidFill>
                <a:latin typeface="Times New Roman" charset="0"/>
                <a:ea typeface="Times New Roman" charset="0"/>
                <a:cs typeface="Times New Roman" charset="0"/>
              </a:rPr>
              <a:t>" </a:t>
            </a:r>
            <a:r>
              <a:rPr lang="en-US" i="1" dirty="0">
                <a:solidFill>
                  <a:srgbClr val="008080"/>
                </a:solidFill>
                <a:latin typeface="Times New Roman" charset="0"/>
                <a:ea typeface="Times New Roman" charset="0"/>
                <a:cs typeface="Times New Roman" charset="0"/>
              </a:rPr>
              <a:t>/&gt;</a:t>
            </a:r>
            <a:r>
              <a:rPr lang="en-US" i="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suite</a:t>
            </a:r>
            <a:r>
              <a:rPr lang="mr-IN" dirty="0">
                <a:solidFill>
                  <a:srgbClr val="008080"/>
                </a:solidFill>
                <a:latin typeface="Times New Roman" charset="0"/>
                <a:ea typeface="Times New Roman" charset="0"/>
                <a:cs typeface="Times New Roman" charset="0"/>
              </a:rPr>
              <a:t>&gt;</a:t>
            </a:r>
            <a:r>
              <a:rPr lang="mr-IN" dirty="0">
                <a:solidFill>
                  <a:srgbClr val="000000"/>
                </a:solidFill>
                <a:latin typeface="Times New Roman" charset="0"/>
                <a:ea typeface="Times New Roman" charset="0"/>
                <a:cs typeface="Times New Roman" charset="0"/>
              </a:rPr>
              <a:t>	</a:t>
            </a:r>
            <a:endParaRPr lang="en-US" dirty="0">
              <a:solidFill>
                <a:srgbClr val="000000"/>
              </a:solidFill>
              <a:latin typeface="Times New Roman" charset="0"/>
              <a:ea typeface="Times New Roman" charset="0"/>
              <a:cs typeface="Times New Roman" charset="0"/>
            </a:endParaRPr>
          </a:p>
          <a:p>
            <a:endParaRPr lang="en-US" dirty="0">
              <a:solidFill>
                <a:srgbClr val="000000"/>
              </a:solidFill>
              <a:latin typeface="Times New Roman" charset="0"/>
              <a:ea typeface="Times New Roman" charset="0"/>
              <a:cs typeface="Times New Roman" charset="0"/>
            </a:endParaRPr>
          </a:p>
          <a:p>
            <a:r>
              <a:rPr lang="en-US" dirty="0"/>
              <a:t>Run the test by right click on the </a:t>
            </a:r>
            <a:r>
              <a:rPr lang="en-US" dirty="0" err="1"/>
              <a:t>testng.xml</a:t>
            </a:r>
            <a:r>
              <a:rPr lang="en-US" dirty="0"/>
              <a:t> file and select </a:t>
            </a:r>
            <a:r>
              <a:rPr lang="en-US" b="1" dirty="0"/>
              <a:t>Run As</a:t>
            </a:r>
            <a:r>
              <a:rPr lang="en-US" dirty="0"/>
              <a:t> &gt; </a:t>
            </a:r>
            <a:r>
              <a:rPr lang="en-US" b="1" dirty="0" err="1"/>
              <a:t>TestNG</a:t>
            </a:r>
            <a:r>
              <a:rPr lang="en-US" b="1" dirty="0"/>
              <a:t> Suite</a:t>
            </a:r>
          </a:p>
          <a:p>
            <a:endParaRPr lang="en-US" b="1" dirty="0">
              <a:latin typeface="Times New Roman" charset="0"/>
              <a:ea typeface="Times New Roman" charset="0"/>
              <a:cs typeface="Times New Roman" charset="0"/>
            </a:endParaRPr>
          </a:p>
          <a:p>
            <a:r>
              <a:rPr lang="en-US" dirty="0"/>
              <a:t>The above test will execute only those tests, which are mentioned in the </a:t>
            </a:r>
            <a:r>
              <a:rPr lang="en-US" dirty="0" err="1"/>
              <a:t>testng.xml</a:t>
            </a:r>
            <a:r>
              <a:rPr lang="en-US" dirty="0"/>
              <a:t>. The rest of the test cases under ‘</a:t>
            </a:r>
            <a:r>
              <a:rPr lang="en-US" dirty="0" err="1"/>
              <a:t>automationFramework</a:t>
            </a:r>
            <a:r>
              <a:rPr lang="en-US" dirty="0"/>
              <a:t>’ package will remain untouched.</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9938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3-As [Arrange Act and Assert ]?</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latin typeface="Times New Roman" charset="0"/>
                <a:ea typeface="Times New Roman" charset="0"/>
                <a:cs typeface="Times New Roman" charset="0"/>
              </a:rPr>
              <a:t>a unit test is a method that instantiates a small portion of our application and verifies its behavior independently from other parts</a:t>
            </a:r>
          </a:p>
          <a:p>
            <a:r>
              <a:rPr lang="en-US" sz="1800" dirty="0"/>
              <a:t>The AAA suggests that you should divide your test method into three sections</a:t>
            </a:r>
          </a:p>
          <a:p>
            <a:r>
              <a:rPr lang="en-US" sz="1800" b="1" dirty="0"/>
              <a:t>ARRANGE :</a:t>
            </a:r>
            <a:r>
              <a:rPr lang="en-US" sz="1800" dirty="0"/>
              <a:t> section you only have code required to setup that specific test. Here objects would be created, mocks setup (if you are using one) and potentially expectations would be set</a:t>
            </a:r>
          </a:p>
          <a:p>
            <a:r>
              <a:rPr lang="en-US" sz="1800" b="1" dirty="0"/>
              <a:t>ACT: </a:t>
            </a:r>
            <a:r>
              <a:rPr lang="en-US" sz="1800" dirty="0"/>
              <a:t>Then there is the Act, which should be the invocation of the method being tested</a:t>
            </a:r>
          </a:p>
          <a:p>
            <a:r>
              <a:rPr lang="en-US" sz="1800" b="1" dirty="0"/>
              <a:t>ASSERT: </a:t>
            </a:r>
            <a:r>
              <a:rPr lang="en-US" sz="1800" dirty="0"/>
              <a:t>And on Assert you would simply check whether the expectations were met</a:t>
            </a:r>
          </a:p>
          <a:p>
            <a:r>
              <a:rPr lang="en-US" sz="1800" dirty="0">
                <a:latin typeface="Times New Roman" charset="0"/>
                <a:ea typeface="Times New Roman" charset="0"/>
                <a:cs typeface="Times New Roman" charset="0"/>
              </a:rPr>
              <a:t>Example : </a:t>
            </a:r>
            <a:br>
              <a:rPr lang="en-US" sz="1800" dirty="0">
                <a:latin typeface="Times New Roman" charset="0"/>
                <a:ea typeface="Times New Roman" charset="0"/>
                <a:cs typeface="Times New Roman" charset="0"/>
              </a:rPr>
            </a:br>
            <a:r>
              <a:rPr lang="en-US" sz="1800" b="1" dirty="0"/>
              <a:t> // arrange</a:t>
            </a:r>
            <a:br>
              <a:rPr lang="en-US" sz="1800" dirty="0"/>
            </a:br>
            <a:r>
              <a:rPr lang="en-US" sz="1800" dirty="0" err="1"/>
              <a:t>var</a:t>
            </a:r>
            <a:r>
              <a:rPr lang="en-US" sz="1800" dirty="0"/>
              <a:t> repository = </a:t>
            </a:r>
            <a:r>
              <a:rPr lang="en-US" sz="1800" dirty="0" err="1"/>
              <a:t>Substitute.For</a:t>
            </a:r>
            <a:r>
              <a:rPr lang="en-US" sz="1800" dirty="0"/>
              <a:t>&lt;</a:t>
            </a:r>
            <a:r>
              <a:rPr lang="en-US" sz="1800" dirty="0" err="1"/>
              <a:t>IClientRepository</a:t>
            </a:r>
            <a:r>
              <a:rPr lang="en-US" sz="1800" dirty="0"/>
              <a:t>&gt;();</a:t>
            </a:r>
            <a:br>
              <a:rPr lang="en-US" sz="1800" dirty="0"/>
            </a:br>
            <a:r>
              <a:rPr lang="en-US" sz="1800" dirty="0" err="1"/>
              <a:t>var</a:t>
            </a:r>
            <a:r>
              <a:rPr lang="en-US" sz="1800" dirty="0"/>
              <a:t> client = new Client(repository);</a:t>
            </a:r>
            <a:br>
              <a:rPr lang="en-US" sz="1800" dirty="0"/>
            </a:br>
            <a:r>
              <a:rPr lang="en-US" sz="1800" b="1" dirty="0"/>
              <a:t>// act</a:t>
            </a:r>
            <a:br>
              <a:rPr lang="en-US" sz="1800" dirty="0"/>
            </a:br>
            <a:r>
              <a:rPr lang="en-US" sz="1800" dirty="0" err="1"/>
              <a:t>client.Save</a:t>
            </a:r>
            <a:r>
              <a:rPr lang="en-US" sz="1800" dirty="0"/>
              <a:t>();</a:t>
            </a:r>
            <a:br>
              <a:rPr lang="en-US" sz="1800" dirty="0"/>
            </a:br>
            <a:r>
              <a:rPr lang="en-US" sz="1800" b="1" dirty="0"/>
              <a:t>// assert</a:t>
            </a:r>
            <a:br>
              <a:rPr lang="en-US" sz="1800" dirty="0"/>
            </a:br>
            <a:r>
              <a:rPr lang="en-US" sz="1800" dirty="0" err="1"/>
              <a:t>mock.Received.SomeMethod</a:t>
            </a:r>
            <a:r>
              <a:rPr lang="en-US" sz="1800" dirty="0"/>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04800"/>
            <a:ext cx="3378200" cy="6350000"/>
          </a:xfrm>
          <a:prstGeom prst="rect">
            <a:avLst/>
          </a:prstGeom>
        </p:spPr>
      </p:pic>
      <p:sp>
        <p:nvSpPr>
          <p:cNvPr id="7" name="Rectangle 6"/>
          <p:cNvSpPr/>
          <p:nvPr/>
        </p:nvSpPr>
        <p:spPr>
          <a:xfrm>
            <a:off x="3505200" y="359688"/>
            <a:ext cx="4572000" cy="6186309"/>
          </a:xfrm>
          <a:prstGeom prst="rect">
            <a:avLst/>
          </a:prstGeom>
        </p:spPr>
        <p:txBody>
          <a:bodyPr>
            <a:spAutoFit/>
          </a:bodyPr>
          <a:lstStyle/>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"Suite"</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"Test1" </a:t>
            </a:r>
            <a:r>
              <a:rPr lang="en-US" i="1"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"com.before.anno.MyTestClass2" </a:t>
            </a:r>
            <a:r>
              <a:rPr lang="en-US" i="1"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"Test2"</a:t>
            </a:r>
            <a:r>
              <a:rPr lang="en-US" i="1"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"com.before.anno.MyTestClass1"</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"com.before.anno.MyTestClass2"</a:t>
            </a:r>
            <a:r>
              <a:rPr lang="en-US" i="1"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classes</a:t>
            </a:r>
            <a:r>
              <a:rPr lang="mr-IN"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a:t>
            </a:r>
            <a:r>
              <a:rPr lang="en-US"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Class1 -&gt; myTestMethod1 and 2</a:t>
            </a:r>
          </a:p>
          <a:p>
            <a:r>
              <a:rPr lang="en-US" dirty="0">
                <a:solidFill>
                  <a:srgbClr val="008080"/>
                </a:solidFill>
                <a:latin typeface="Times New Roman" charset="0"/>
                <a:ea typeface="Times New Roman" charset="0"/>
                <a:cs typeface="Times New Roman" charset="0"/>
              </a:rPr>
              <a:t>Class2 -&gt; myTestMethod3 and 4</a:t>
            </a:r>
          </a:p>
          <a:p>
            <a:endParaRPr lang="en-US" dirty="0">
              <a:solidFill>
                <a:srgbClr val="008080"/>
              </a:solidFill>
              <a:latin typeface="Times New Roman" charset="0"/>
              <a:ea typeface="Times New Roman" charset="0"/>
              <a:cs typeface="Times New Roman" charset="0"/>
            </a:endParaRPr>
          </a:p>
          <a:p>
            <a:r>
              <a:rPr lang="en-US" dirty="0" err="1">
                <a:solidFill>
                  <a:srgbClr val="000000"/>
                </a:solidFill>
                <a:latin typeface="Times New Roman" charset="0"/>
                <a:ea typeface="Times New Roman" charset="0"/>
                <a:cs typeface="Times New Roman" charset="0"/>
              </a:rPr>
              <a:t>SeleniumAbstractTest</a:t>
            </a:r>
            <a:r>
              <a:rPr lang="en-US" dirty="0">
                <a:solidFill>
                  <a:srgbClr val="000000"/>
                </a:solidFill>
                <a:latin typeface="Times New Roman" charset="0"/>
                <a:ea typeface="Times New Roman" charset="0"/>
                <a:cs typeface="Times New Roman" charset="0"/>
              </a:rPr>
              <a:t> -&gt; has all before and after methods</a:t>
            </a:r>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
        <p:nvSpPr>
          <p:cNvPr id="8" name="Right Brace 7"/>
          <p:cNvSpPr/>
          <p:nvPr/>
        </p:nvSpPr>
        <p:spPr>
          <a:xfrm>
            <a:off x="6553200" y="4800600"/>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705600" y="4800600"/>
            <a:ext cx="2220608" cy="646331"/>
          </a:xfrm>
          <a:prstGeom prst="rect">
            <a:avLst/>
          </a:prstGeom>
          <a:ln>
            <a:solidFill>
              <a:schemeClr val="accent1"/>
            </a:solidFill>
          </a:ln>
        </p:spPr>
        <p:txBody>
          <a:bodyPr wrap="none">
            <a:spAutoFit/>
          </a:bodyPr>
          <a:lstStyle/>
          <a:p>
            <a:r>
              <a:rPr lang="en-US" dirty="0">
                <a:solidFill>
                  <a:srgbClr val="000000"/>
                </a:solidFill>
                <a:latin typeface="Times New Roman" charset="0"/>
                <a:ea typeface="Times New Roman" charset="0"/>
                <a:cs typeface="Times New Roman" charset="0"/>
              </a:rPr>
              <a:t>extends</a:t>
            </a:r>
          </a:p>
          <a:p>
            <a:r>
              <a:rPr lang="en-US" dirty="0" err="1">
                <a:solidFill>
                  <a:srgbClr val="000000"/>
                </a:solidFill>
                <a:latin typeface="Times New Roman" charset="0"/>
                <a:ea typeface="Times New Roman" charset="0"/>
                <a:cs typeface="Times New Roman" charset="0"/>
              </a:rPr>
              <a:t>SeleniumAbstractTest</a:t>
            </a:r>
            <a:endParaRPr lang="en-US" dirty="0">
              <a:latin typeface="Times New Roman" charset="0"/>
              <a:ea typeface="Times New Roman" charset="0"/>
              <a:cs typeface="Times New Roman" charset="0"/>
            </a:endParaRPr>
          </a:p>
        </p:txBody>
      </p:sp>
      <p:sp>
        <p:nvSpPr>
          <p:cNvPr id="10" name="TextBox 9"/>
          <p:cNvSpPr txBox="1"/>
          <p:nvPr/>
        </p:nvSpPr>
        <p:spPr>
          <a:xfrm>
            <a:off x="7336685" y="66219"/>
            <a:ext cx="1731115" cy="523220"/>
          </a:xfrm>
          <a:prstGeom prst="rect">
            <a:avLst/>
          </a:prstGeom>
          <a:noFill/>
        </p:spPr>
        <p:txBody>
          <a:bodyPr wrap="none" rtlCol="0">
            <a:spAutoFit/>
          </a:bodyPr>
          <a:lstStyle/>
          <a:p>
            <a:r>
              <a:rPr lang="en-US" sz="2800" b="1"/>
              <a:t>Difference</a:t>
            </a:r>
            <a:endParaRPr lang="en-US" sz="2800" b="1" dirty="0"/>
          </a:p>
        </p:txBody>
      </p:sp>
    </p:spTree>
    <p:extLst>
      <p:ext uri="{BB962C8B-B14F-4D97-AF65-F5344CB8AC3E}">
        <p14:creationId xmlns:p14="http://schemas.microsoft.com/office/powerpoint/2010/main" val="165972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Groups</a:t>
            </a:r>
          </a:p>
        </p:txBody>
      </p:sp>
      <p:sp>
        <p:nvSpPr>
          <p:cNvPr id="4" name="Rectangle 3"/>
          <p:cNvSpPr/>
          <p:nvPr/>
        </p:nvSpPr>
        <p:spPr>
          <a:xfrm>
            <a:off x="276720" y="914400"/>
            <a:ext cx="8686800" cy="3693319"/>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We use groups in </a:t>
            </a:r>
            <a:r>
              <a:rPr lang="en-US" dirty="0" err="1">
                <a:solidFill>
                  <a:srgbClr val="222222"/>
                </a:solidFill>
                <a:latin typeface="Times New Roman" charset="0"/>
                <a:ea typeface="Times New Roman" charset="0"/>
                <a:cs typeface="Times New Roman" charset="0"/>
              </a:rPr>
              <a:t>Testng</a:t>
            </a:r>
            <a:r>
              <a:rPr lang="en-US" dirty="0">
                <a:solidFill>
                  <a:srgbClr val="222222"/>
                </a:solidFill>
                <a:latin typeface="Times New Roman" charset="0"/>
                <a:ea typeface="Times New Roman" charset="0"/>
                <a:cs typeface="Times New Roman" charset="0"/>
              </a:rPr>
              <a:t> when,</a:t>
            </a:r>
          </a:p>
          <a:p>
            <a:pPr marL="285750" indent="-285750">
              <a:buFont typeface="Arial" charset="0"/>
              <a:buChar char="•"/>
            </a:pPr>
            <a:r>
              <a:rPr lang="en-US" dirty="0">
                <a:solidFill>
                  <a:srgbClr val="222222"/>
                </a:solidFill>
                <a:latin typeface="Times New Roman" charset="0"/>
                <a:ea typeface="Times New Roman" charset="0"/>
                <a:cs typeface="Times New Roman" charset="0"/>
              </a:rPr>
              <a:t>We don't want to define test methods separately in different classes (depending upon functionality) and</a:t>
            </a:r>
          </a:p>
          <a:p>
            <a:pPr marL="285750" indent="-285750">
              <a:buFont typeface="Arial" charset="0"/>
              <a:buChar char="•"/>
            </a:pPr>
            <a:r>
              <a:rPr lang="en-US" dirty="0">
                <a:solidFill>
                  <a:srgbClr val="222222"/>
                </a:solidFill>
                <a:latin typeface="Times New Roman" charset="0"/>
                <a:ea typeface="Times New Roman" charset="0"/>
                <a:cs typeface="Times New Roman" charset="0"/>
              </a:rPr>
              <a:t>At the same time want to ignore (not to execute) some test cases as if they does not exist in the code.</a:t>
            </a:r>
          </a:p>
          <a:p>
            <a:pPr marL="285750" indent="-285750">
              <a:buFont typeface="Arial" charset="0"/>
              <a:buChar char="•"/>
            </a:pPr>
            <a:r>
              <a:rPr lang="en-US" dirty="0">
                <a:solidFill>
                  <a:srgbClr val="222222"/>
                </a:solidFill>
                <a:latin typeface="Times New Roman" charset="0"/>
                <a:ea typeface="Times New Roman" charset="0"/>
                <a:cs typeface="Times New Roman" charset="0"/>
              </a:rPr>
              <a:t>This is done by using "include" and "exclude" mechanism supported in </a:t>
            </a:r>
            <a:r>
              <a:rPr lang="en-US" dirty="0" err="1">
                <a:solidFill>
                  <a:srgbClr val="222222"/>
                </a:solidFill>
                <a:latin typeface="Times New Roman" charset="0"/>
                <a:ea typeface="Times New Roman" charset="0"/>
                <a:cs typeface="Times New Roman" charset="0"/>
              </a:rPr>
              <a:t>testNG</a:t>
            </a:r>
            <a:r>
              <a:rPr lang="en-US" dirty="0">
                <a:solidFill>
                  <a:srgbClr val="222222"/>
                </a:solidFill>
                <a:latin typeface="Times New Roman" charset="0"/>
                <a:ea typeface="Times New Roman" charset="0"/>
                <a:cs typeface="Times New Roman" charset="0"/>
              </a:rPr>
              <a:t>.</a:t>
            </a:r>
          </a:p>
          <a:p>
            <a:pPr marL="285750" indent="-285750">
              <a:buFont typeface="Arial" charset="0"/>
              <a:buChar char="•"/>
            </a:pPr>
            <a:r>
              <a:rPr lang="en-US" dirty="0">
                <a:solidFill>
                  <a:srgbClr val="222222"/>
                </a:solidFill>
                <a:latin typeface="Times New Roman" charset="0"/>
                <a:ea typeface="Times New Roman" charset="0"/>
                <a:cs typeface="Times New Roman" charset="0"/>
              </a:rPr>
              <a:t>Example :</a:t>
            </a:r>
            <a:br>
              <a:rPr lang="en-US" dirty="0">
                <a:solidFill>
                  <a:srgbClr val="222222"/>
                </a:solidFill>
                <a:latin typeface="Times New Roman" charset="0"/>
                <a:ea typeface="Times New Roman" charset="0"/>
                <a:cs typeface="Times New Roman" charset="0"/>
              </a:rPr>
            </a:br>
            <a:r>
              <a:rPr lang="en-US" dirty="0"/>
              <a:t>@Test (groups = { "bonding", "</a:t>
            </a:r>
            <a:r>
              <a:rPr lang="en-US" dirty="0" err="1"/>
              <a:t>strong_ties</a:t>
            </a:r>
            <a:r>
              <a:rPr lang="en-US" dirty="0"/>
              <a:t>" }) </a:t>
            </a:r>
            <a:br>
              <a:rPr lang="en-US" dirty="0"/>
            </a:br>
            <a:r>
              <a:rPr lang="en-US" dirty="0"/>
              <a:t>&lt;groups&gt; </a:t>
            </a:r>
            <a:br>
              <a:rPr lang="en-US" dirty="0"/>
            </a:br>
            <a:r>
              <a:rPr lang="en-US" dirty="0"/>
              <a:t>	&lt;run&gt;</a:t>
            </a:r>
            <a:br>
              <a:rPr lang="en-US" dirty="0"/>
            </a:br>
            <a:r>
              <a:rPr lang="en-US" dirty="0"/>
              <a:t>		 &lt;include name="bonding" /&gt; </a:t>
            </a:r>
            <a:br>
              <a:rPr lang="en-US" dirty="0"/>
            </a:br>
            <a:r>
              <a:rPr lang="en-US" dirty="0"/>
              <a:t>	&lt;/run&gt; </a:t>
            </a:r>
            <a:br>
              <a:rPr lang="en-US" dirty="0"/>
            </a:br>
            <a:r>
              <a:rPr lang="en-US" dirty="0"/>
              <a:t>&lt;/groups&gt;</a:t>
            </a: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7655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 Example</a:t>
            </a:r>
          </a:p>
        </p:txBody>
      </p:sp>
      <p:sp>
        <p:nvSpPr>
          <p:cNvPr id="3" name="Rectangle 2"/>
          <p:cNvSpPr/>
          <p:nvPr/>
        </p:nvSpPr>
        <p:spPr>
          <a:xfrm>
            <a:off x="76200" y="990600"/>
            <a:ext cx="2819400" cy="4524315"/>
          </a:xfrm>
          <a:prstGeom prst="rect">
            <a:avLst/>
          </a:prstGeom>
          <a:ln>
            <a:solidFill>
              <a:schemeClr val="accent1"/>
            </a:solidFill>
          </a:ln>
        </p:spPr>
        <p:txBody>
          <a:bodyPr wrap="square">
            <a:spAutoFit/>
          </a:bodyPr>
          <a:lstStyle/>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"Suite Group"</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"Practice Grouping"</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groups</a:t>
            </a:r>
            <a:r>
              <a:rPr lang="en-US" dirty="0">
                <a:solidFill>
                  <a:srgbClr val="008080"/>
                </a:solidFill>
                <a:latin typeface="Times New Roman" charset="0"/>
                <a:ea typeface="Times New Roman" charset="0"/>
                <a:cs typeface="Times New Roman" charset="0"/>
              </a:rPr>
              <a:t>&gt;</a:t>
            </a:r>
          </a:p>
          <a:p>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run</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include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"Car" </a:t>
            </a:r>
            <a:r>
              <a:rPr lang="en-US" i="1" dirty="0">
                <a:solidFill>
                  <a:srgbClr val="008080"/>
                </a:solidFill>
                <a:latin typeface="Times New Roman" charset="0"/>
                <a:ea typeface="Times New Roman" charset="0"/>
                <a:cs typeface="Times New Roman" charset="0"/>
              </a:rPr>
              <a:t>/&gt;</a:t>
            </a:r>
          </a:p>
          <a:p>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run</a:t>
            </a:r>
            <a:r>
              <a:rPr lang="mr-IN" dirty="0">
                <a:solidFill>
                  <a:srgbClr val="008080"/>
                </a:solidFill>
                <a:latin typeface="Times New Roman" charset="0"/>
                <a:ea typeface="Times New Roman" charset="0"/>
                <a:cs typeface="Times New Roman" charset="0"/>
              </a:rPr>
              <a:t>&gt;</a:t>
            </a:r>
          </a:p>
          <a:p>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groups</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com.group.GroupDemo</a:t>
            </a:r>
            <a:r>
              <a:rPr lang="en-US" i="1" dirty="0">
                <a:solidFill>
                  <a:srgbClr val="2A00FF"/>
                </a:solidFill>
                <a:latin typeface="Times New Roman" charset="0"/>
                <a:ea typeface="Times New Roman" charset="0"/>
                <a:cs typeface="Times New Roman" charset="0"/>
              </a:rPr>
              <a:t>" </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a:t>
            </a:r>
            <a:r>
              <a:rPr lang="en-US" dirty="0">
                <a:solidFill>
                  <a:srgbClr val="008080"/>
                </a:solidFill>
                <a:latin typeface="Times New Roman" charset="0"/>
                <a:ea typeface="Times New Roman" charset="0"/>
                <a:cs typeface="Times New Roman" charset="0"/>
              </a:rPr>
              <a:t>&gt;</a:t>
            </a:r>
            <a:endParaRPr lang="en-US" dirty="0">
              <a:latin typeface="Times New Roman" charset="0"/>
              <a:ea typeface="Times New Roman" charset="0"/>
              <a:cs typeface="Times New Roman" charset="0"/>
            </a:endParaRPr>
          </a:p>
        </p:txBody>
      </p:sp>
      <p:sp>
        <p:nvSpPr>
          <p:cNvPr id="5" name="Rectangle 4"/>
          <p:cNvSpPr/>
          <p:nvPr/>
        </p:nvSpPr>
        <p:spPr>
          <a:xfrm>
            <a:off x="2895600" y="0"/>
            <a:ext cx="6324600" cy="7017306"/>
          </a:xfrm>
          <a:prstGeom prst="rect">
            <a:avLst/>
          </a:prstGeom>
        </p:spPr>
        <p:txBody>
          <a:bodyPr wrap="square">
            <a:spAutoFit/>
          </a:bodyPr>
          <a:lstStyle/>
          <a:p>
            <a:r>
              <a:rPr lang="en-US" b="1" dirty="0">
                <a:solidFill>
                  <a:srgbClr val="7F0055"/>
                </a:solidFill>
                <a:latin typeface="Times New Roman" charset="0"/>
                <a:ea typeface="Times New Roman" charset="0"/>
                <a:cs typeface="Times New Roman" charset="0"/>
              </a:rPr>
              <a:t>package</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com.group</a:t>
            </a:r>
            <a:r>
              <a:rPr lang="en-US" b="1"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a:p>
            <a:r>
              <a:rPr lang="en-US" b="1" dirty="0">
                <a:solidFill>
                  <a:srgbClr val="7F0055"/>
                </a:solidFill>
                <a:latin typeface="Times New Roman" charset="0"/>
                <a:ea typeface="Times New Roman" charset="0"/>
                <a:cs typeface="Times New Roman" charset="0"/>
              </a:rPr>
              <a:t>import</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org.testng.annotations.Test</a:t>
            </a:r>
            <a:r>
              <a:rPr lang="en-US" b="1"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a:p>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class</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GroupDemo</a:t>
            </a:r>
            <a:r>
              <a:rPr lang="en-US"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groups</a:t>
            </a:r>
            <a:r>
              <a:rPr lang="mr-IN" dirty="0">
                <a:solidFill>
                  <a:srgbClr val="000000"/>
                </a:solidFill>
                <a:latin typeface="Times New Roman" charset="0"/>
                <a:ea typeface="Times New Roman" charset="0"/>
                <a:cs typeface="Times New Roman" charset="0"/>
              </a:rPr>
              <a:t> = {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Car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Car1()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"Batch Car - Test car 1"</a:t>
            </a:r>
            <a:r>
              <a:rPr lang="en-US" b="1" i="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groups</a:t>
            </a:r>
            <a:r>
              <a:rPr lang="mr-IN" dirty="0">
                <a:solidFill>
                  <a:srgbClr val="000000"/>
                </a:solidFill>
                <a:latin typeface="Times New Roman" charset="0"/>
                <a:ea typeface="Times New Roman" charset="0"/>
                <a:cs typeface="Times New Roman" charset="0"/>
              </a:rPr>
              <a:t> = {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Car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Car2()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"Batch Car - Test car 2"</a:t>
            </a:r>
            <a:r>
              <a:rPr lang="en-US" b="1" i="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groups</a:t>
            </a:r>
            <a:r>
              <a:rPr lang="mr-IN" dirty="0">
                <a:solidFill>
                  <a:srgbClr val="000000"/>
                </a:solidFill>
                <a:latin typeface="Times New Roman" charset="0"/>
                <a:ea typeface="Times New Roman" charset="0"/>
                <a:cs typeface="Times New Roman" charset="0"/>
              </a:rPr>
              <a:t> = {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Scooter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Scooter1()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"Batch Scooter - Test scooter 1"</a:t>
            </a:r>
            <a:r>
              <a:rPr lang="en-US" b="1" i="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groups</a:t>
            </a:r>
            <a:r>
              <a:rPr lang="mr-IN" dirty="0">
                <a:solidFill>
                  <a:srgbClr val="000000"/>
                </a:solidFill>
                <a:latin typeface="Times New Roman" charset="0"/>
                <a:ea typeface="Times New Roman" charset="0"/>
                <a:cs typeface="Times New Roman" charset="0"/>
              </a:rPr>
              <a:t> = {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Scooter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Scooter2()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"Batch Scooter - Test scooter 2"</a:t>
            </a:r>
            <a:r>
              <a:rPr lang="en-US" b="1" i="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groups</a:t>
            </a:r>
            <a:r>
              <a:rPr lang="mr-IN" dirty="0">
                <a:solidFill>
                  <a:srgbClr val="000000"/>
                </a:solidFill>
                <a:latin typeface="Times New Roman" charset="0"/>
                <a:ea typeface="Times New Roman" charset="0"/>
                <a:cs typeface="Times New Roman" charset="0"/>
              </a:rPr>
              <a:t> = {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Car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Sedan</a:t>
            </a:r>
            <a:r>
              <a:rPr lang="mr-IN" dirty="0">
                <a:solidFill>
                  <a:srgbClr val="2A00FF"/>
                </a:solidFill>
                <a:latin typeface="Times New Roman" charset="0"/>
                <a:ea typeface="Times New Roman" charset="0"/>
                <a:cs typeface="Times New Roman" charset="0"/>
              </a:rPr>
              <a:t> </a:t>
            </a:r>
            <a:r>
              <a:rPr lang="mr-IN" dirty="0" err="1">
                <a:solidFill>
                  <a:srgbClr val="2A00FF"/>
                </a:solidFill>
                <a:latin typeface="Times New Roman" charset="0"/>
                <a:ea typeface="Times New Roman" charset="0"/>
                <a:cs typeface="Times New Roman" charset="0"/>
              </a:rPr>
              <a:t>Car</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Sedan1()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"Batch Sedan Car - Test sedan 1"</a:t>
            </a:r>
            <a:r>
              <a:rPr lang="en-US" b="1" i="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54471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Parameterization</a:t>
            </a:r>
          </a:p>
        </p:txBody>
      </p:sp>
      <p:sp>
        <p:nvSpPr>
          <p:cNvPr id="4" name="Rectangle 3"/>
          <p:cNvSpPr/>
          <p:nvPr/>
        </p:nvSpPr>
        <p:spPr>
          <a:xfrm>
            <a:off x="276720" y="914400"/>
            <a:ext cx="8686800" cy="3139321"/>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Two ways by which parameterization can be achieved. </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With the help of Parameters annotation and </a:t>
            </a:r>
            <a:r>
              <a:rPr lang="en-US" dirty="0" err="1">
                <a:solidFill>
                  <a:srgbClr val="222222"/>
                </a:solidFill>
                <a:latin typeface="Times New Roman" charset="0"/>
                <a:ea typeface="Times New Roman" charset="0"/>
                <a:cs typeface="Times New Roman" charset="0"/>
              </a:rPr>
              <a:t>TestNG</a:t>
            </a:r>
            <a:r>
              <a:rPr lang="en-US" dirty="0">
                <a:solidFill>
                  <a:srgbClr val="222222"/>
                </a:solidFill>
                <a:latin typeface="Times New Roman" charset="0"/>
                <a:ea typeface="Times New Roman" charset="0"/>
                <a:cs typeface="Times New Roman" charset="0"/>
              </a:rPr>
              <a:t> XML file. </a:t>
            </a:r>
            <a:br>
              <a:rPr lang="en-US" dirty="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@Parameters({“</a:t>
            </a:r>
            <a:r>
              <a:rPr lang="en-US" dirty="0" err="1">
                <a:solidFill>
                  <a:srgbClr val="222222"/>
                </a:solidFill>
                <a:latin typeface="Times New Roman" charset="0"/>
                <a:ea typeface="Times New Roman" charset="0"/>
                <a:cs typeface="Times New Roman" charset="0"/>
              </a:rPr>
              <a:t>name”,”sample</a:t>
            </a:r>
            <a:r>
              <a:rPr lang="en-US" dirty="0">
                <a:solidFill>
                  <a:srgbClr val="222222"/>
                </a:solidFill>
                <a:latin typeface="Times New Roman" charset="0"/>
                <a:ea typeface="Times New Roman" charset="0"/>
                <a:cs typeface="Times New Roman" charset="0"/>
              </a:rPr>
              <a:t>”})</a:t>
            </a:r>
          </a:p>
          <a:p>
            <a:pPr marL="285750" indent="-285750">
              <a:buFont typeface="Arial" charset="0"/>
              <a:buChar char="•"/>
            </a:pPr>
            <a:r>
              <a:rPr lang="en-US" dirty="0">
                <a:solidFill>
                  <a:srgbClr val="222222"/>
                </a:solidFill>
                <a:latin typeface="Times New Roman" charset="0"/>
                <a:ea typeface="Times New Roman" charset="0"/>
                <a:cs typeface="Times New Roman" charset="0"/>
              </a:rPr>
              <a:t>Parameters can be defined at 2 levels </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Suite level – The parameters inside the &lt;suite&gt; tag of </a:t>
            </a:r>
            <a:r>
              <a:rPr lang="en-US" dirty="0" err="1">
                <a:solidFill>
                  <a:srgbClr val="222222"/>
                </a:solidFill>
                <a:latin typeface="Times New Roman" charset="0"/>
                <a:ea typeface="Times New Roman" charset="0"/>
                <a:cs typeface="Times New Roman" charset="0"/>
              </a:rPr>
              <a:t>TestNG</a:t>
            </a:r>
            <a:r>
              <a:rPr lang="en-US" dirty="0">
                <a:solidFill>
                  <a:srgbClr val="222222"/>
                </a:solidFill>
                <a:latin typeface="Times New Roman" charset="0"/>
                <a:ea typeface="Times New Roman" charset="0"/>
                <a:cs typeface="Times New Roman" charset="0"/>
              </a:rPr>
              <a:t> XML file will be a suite level parameter. </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Test Level -- The parameters inside the &lt;Test&gt; tag of testing XML file will be a Test level parameter. </a:t>
            </a:r>
          </a:p>
          <a:p>
            <a:pPr marL="742950" lvl="1"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With the help of </a:t>
            </a:r>
            <a:r>
              <a:rPr lang="en-US" dirty="0" err="1">
                <a:solidFill>
                  <a:srgbClr val="222222"/>
                </a:solidFill>
                <a:latin typeface="Times New Roman" charset="0"/>
                <a:ea typeface="Times New Roman" charset="0"/>
                <a:cs typeface="Times New Roman" charset="0"/>
              </a:rPr>
              <a:t>DataProvider</a:t>
            </a:r>
            <a:r>
              <a:rPr lang="en-US" dirty="0">
                <a:solidFill>
                  <a:srgbClr val="222222"/>
                </a:solidFill>
                <a:latin typeface="Times New Roman" charset="0"/>
                <a:ea typeface="Times New Roman" charset="0"/>
                <a:cs typeface="Times New Roman" charset="0"/>
              </a:rPr>
              <a:t> annotation. </a:t>
            </a:r>
            <a:br>
              <a:rPr lang="en-US" dirty="0">
                <a:solidFill>
                  <a:srgbClr val="222222"/>
                </a:solidFill>
                <a:latin typeface="Times New Roman" charset="0"/>
                <a:ea typeface="Times New Roman" charset="0"/>
                <a:cs typeface="Times New Roman" charset="0"/>
              </a:rPr>
            </a:br>
            <a:r>
              <a:rPr lang="en-US" dirty="0">
                <a:solidFill>
                  <a:srgbClr val="222222"/>
                </a:solidFill>
                <a:latin typeface="Times New Roman" charset="0"/>
                <a:ea typeface="Times New Roman" charset="0"/>
                <a:cs typeface="Times New Roman" charset="0"/>
              </a:rPr>
              <a:t>@</a:t>
            </a:r>
            <a:r>
              <a:rPr lang="en-US" dirty="0" err="1">
                <a:solidFill>
                  <a:srgbClr val="222222"/>
                </a:solidFill>
                <a:latin typeface="Times New Roman" charset="0"/>
                <a:ea typeface="Times New Roman" charset="0"/>
                <a:cs typeface="Times New Roman" charset="0"/>
              </a:rPr>
              <a:t>DataProvider</a:t>
            </a:r>
            <a:r>
              <a:rPr lang="en-US" dirty="0">
                <a:solidFill>
                  <a:srgbClr val="222222"/>
                </a:solidFill>
                <a:latin typeface="Times New Roman" charset="0"/>
                <a:ea typeface="Times New Roman" charset="0"/>
                <a:cs typeface="Times New Roman" charset="0"/>
              </a:rPr>
              <a:t>(name=“</a:t>
            </a:r>
            <a:r>
              <a:rPr lang="en-US" dirty="0" err="1">
                <a:solidFill>
                  <a:srgbClr val="222222"/>
                </a:solidFill>
                <a:latin typeface="Times New Roman" charset="0"/>
                <a:ea typeface="Times New Roman" charset="0"/>
                <a:cs typeface="Times New Roman" charset="0"/>
              </a:rPr>
              <a:t>searchmethod</a:t>
            </a:r>
            <a:r>
              <a:rPr lang="en-US" dirty="0">
                <a:solidFill>
                  <a:srgbClr val="22222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52059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Parameters</a:t>
            </a:r>
          </a:p>
        </p:txBody>
      </p:sp>
      <p:sp>
        <p:nvSpPr>
          <p:cNvPr id="4" name="Rectangle 3"/>
          <p:cNvSpPr/>
          <p:nvPr/>
        </p:nvSpPr>
        <p:spPr>
          <a:xfrm>
            <a:off x="276720" y="685800"/>
            <a:ext cx="8686800" cy="1477328"/>
          </a:xfrm>
          <a:prstGeom prst="rect">
            <a:avLst/>
          </a:prstGeom>
        </p:spPr>
        <p:txBody>
          <a:bodyPr wrap="square">
            <a:spAutoFit/>
          </a:bodyPr>
          <a:lstStyle/>
          <a:p>
            <a:pPr marL="285750" indent="-285750">
              <a:buFont typeface="Arial" charset="0"/>
              <a:buChar char="•"/>
            </a:pPr>
            <a:r>
              <a:rPr lang="en-US" dirty="0"/>
              <a:t>Benefit of the data-driven/parametric testing</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Process the large data set as per business requirement.</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Run the same test over and over again with different values.</a:t>
            </a:r>
          </a:p>
          <a:p>
            <a:pPr marL="285750" indent="-285750">
              <a:buFont typeface="Arial" charset="0"/>
              <a:buChar char="•"/>
            </a:pPr>
            <a:r>
              <a:rPr lang="en-US" dirty="0">
                <a:solidFill>
                  <a:srgbClr val="222222"/>
                </a:solidFill>
                <a:latin typeface="Times New Roman" charset="0"/>
                <a:ea typeface="Times New Roman" charset="0"/>
                <a:cs typeface="Times New Roman" charset="0"/>
              </a:rPr>
              <a:t>@Parameters Annotation: Pass single or multiple parameter values to the test methods.</a:t>
            </a:r>
          </a:p>
          <a:p>
            <a:pPr marL="285750" indent="-285750">
              <a:buFont typeface="Arial" charset="0"/>
              <a:buChar char="•"/>
            </a:pPr>
            <a:r>
              <a:rPr lang="en-US" dirty="0">
                <a:solidFill>
                  <a:srgbClr val="222222"/>
                </a:solidFill>
                <a:latin typeface="Times New Roman" charset="0"/>
                <a:ea typeface="Times New Roman" charset="0"/>
                <a:cs typeface="Times New Roman" charset="0"/>
              </a:rPr>
              <a:t>Example :Create a class </a:t>
            </a:r>
            <a:r>
              <a:rPr lang="en-US" i="1" dirty="0" err="1"/>
              <a:t>ParametersTesting.java</a:t>
            </a:r>
            <a:endParaRPr lang="en-US" dirty="0">
              <a:solidFill>
                <a:srgbClr val="222222"/>
              </a:solidFill>
              <a:latin typeface="Times New Roman" charset="0"/>
              <a:ea typeface="Times New Roman" charset="0"/>
              <a:cs typeface="Times New Roman" charset="0"/>
            </a:endParaRPr>
          </a:p>
        </p:txBody>
      </p:sp>
      <p:sp>
        <p:nvSpPr>
          <p:cNvPr id="3" name="Rectangle 2"/>
          <p:cNvSpPr/>
          <p:nvPr/>
        </p:nvSpPr>
        <p:spPr>
          <a:xfrm>
            <a:off x="457200" y="2083475"/>
            <a:ext cx="7924800" cy="2031325"/>
          </a:xfrm>
          <a:prstGeom prst="rect">
            <a:avLst/>
          </a:prstGeom>
          <a:ln>
            <a:solidFill>
              <a:schemeClr val="accent1"/>
            </a:solidFill>
          </a:ln>
        </p:spPr>
        <p:txBody>
          <a:bodyPr wrap="square">
            <a:spAutoFit/>
          </a:bodyPr>
          <a:lstStyle/>
          <a:p>
            <a:r>
              <a:rPr lang="en-US" dirty="0">
                <a:solidFill>
                  <a:srgbClr val="006666"/>
                </a:solidFill>
                <a:latin typeface="Times New Roman" charset="0"/>
                <a:ea typeface="Times New Roman" charset="0"/>
                <a:cs typeface="Times New Roman" charset="0"/>
              </a:rPr>
              <a:t>@Parameters</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008800"/>
                </a:solidFill>
                <a:latin typeface="Times New Roman" charset="0"/>
                <a:ea typeface="Times New Roman" charset="0"/>
                <a:cs typeface="Times New Roman" charset="0"/>
              </a:rPr>
              <a:t>"</a:t>
            </a:r>
            <a:r>
              <a:rPr lang="en-US" dirty="0" err="1">
                <a:solidFill>
                  <a:srgbClr val="008800"/>
                </a:solidFill>
                <a:latin typeface="Times New Roman" charset="0"/>
                <a:ea typeface="Times New Roman" charset="0"/>
                <a:cs typeface="Times New Roman" charset="0"/>
              </a:rPr>
              <a:t>BrowserName</a:t>
            </a:r>
            <a:r>
              <a:rPr lang="en-US" dirty="0">
                <a:solidFill>
                  <a:srgbClr val="0088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6666"/>
                </a:solidFill>
                <a:latin typeface="Times New Roman" charset="0"/>
                <a:ea typeface="Times New Roman" charset="0"/>
                <a:cs typeface="Times New Roman" charset="0"/>
              </a:rPr>
              <a:t>@Test</a:t>
            </a:r>
            <a:r>
              <a:rPr lang="en-US" dirty="0">
                <a:solidFill>
                  <a:srgbClr val="000000"/>
                </a:solidFill>
                <a:latin typeface="Times New Roman" charset="0"/>
                <a:ea typeface="Times New Roman" charset="0"/>
                <a:cs typeface="Times New Roman" charset="0"/>
              </a:rPr>
              <a:t> </a:t>
            </a:r>
            <a:r>
              <a:rPr lang="en-US" dirty="0">
                <a:solidFill>
                  <a:srgbClr val="000088"/>
                </a:solidFill>
                <a:latin typeface="Times New Roman" charset="0"/>
                <a:ea typeface="Times New Roman" charset="0"/>
                <a:cs typeface="Times New Roman" charset="0"/>
              </a:rPr>
              <a:t>public</a:t>
            </a:r>
            <a:r>
              <a:rPr lang="en-US" dirty="0">
                <a:solidFill>
                  <a:srgbClr val="000000"/>
                </a:solidFill>
                <a:latin typeface="Times New Roman" charset="0"/>
                <a:ea typeface="Times New Roman" charset="0"/>
                <a:cs typeface="Times New Roman" charset="0"/>
              </a:rPr>
              <a:t> </a:t>
            </a:r>
            <a:r>
              <a:rPr lang="en-US" dirty="0">
                <a:solidFill>
                  <a:srgbClr val="000088"/>
                </a:solidFill>
                <a:latin typeface="Times New Roman" charset="0"/>
                <a:ea typeface="Times New Roman" charset="0"/>
                <a:cs typeface="Times New Roman" charset="0"/>
              </a:rPr>
              <a:t>void</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OpenBrowser</a:t>
            </a:r>
            <a:r>
              <a:rPr lang="en-US" dirty="0">
                <a:solidFill>
                  <a:srgbClr val="666600"/>
                </a:solidFill>
                <a:latin typeface="Times New Roman" charset="0"/>
                <a:ea typeface="Times New Roman" charset="0"/>
                <a:cs typeface="Times New Roman" charset="0"/>
              </a:rPr>
              <a:t>(</a:t>
            </a:r>
            <a:r>
              <a:rPr lang="en-US" dirty="0">
                <a:solidFill>
                  <a:srgbClr val="660066"/>
                </a:solidFill>
                <a:latin typeface="Times New Roman" charset="0"/>
                <a:ea typeface="Times New Roman" charset="0"/>
                <a:cs typeface="Times New Roman" charset="0"/>
              </a:rPr>
              <a:t>String</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BrowserName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System</a:t>
            </a:r>
            <a:r>
              <a:rPr lang="en-US" dirty="0" err="1">
                <a:solidFill>
                  <a:srgbClr val="666600"/>
                </a:solidFill>
                <a:latin typeface="Times New Roman" charset="0"/>
                <a:ea typeface="Times New Roman" charset="0"/>
                <a:cs typeface="Times New Roman" charset="0"/>
              </a:rPr>
              <a:t>.</a:t>
            </a:r>
            <a:r>
              <a:rPr lang="en-US" dirty="0" err="1">
                <a:solidFill>
                  <a:srgbClr val="000088"/>
                </a:solidFill>
                <a:latin typeface="Times New Roman" charset="0"/>
                <a:ea typeface="Times New Roman" charset="0"/>
                <a:cs typeface="Times New Roman" charset="0"/>
              </a:rPr>
              <a:t>out</a:t>
            </a:r>
            <a:r>
              <a:rPr lang="en-US" dirty="0" err="1">
                <a:solidFill>
                  <a:srgbClr val="6666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println</a:t>
            </a:r>
            <a:r>
              <a:rPr lang="en-US" dirty="0">
                <a:solidFill>
                  <a:srgbClr val="666600"/>
                </a:solidFill>
                <a:latin typeface="Times New Roman" charset="0"/>
                <a:ea typeface="Times New Roman" charset="0"/>
                <a:cs typeface="Times New Roman" charset="0"/>
              </a:rPr>
              <a:t>(</a:t>
            </a:r>
            <a:r>
              <a:rPr lang="en-US" dirty="0">
                <a:solidFill>
                  <a:srgbClr val="008800"/>
                </a:solidFill>
                <a:latin typeface="Times New Roman" charset="0"/>
                <a:ea typeface="Times New Roman" charset="0"/>
                <a:cs typeface="Times New Roman" charset="0"/>
              </a:rPr>
              <a:t>"browser passed as :- "</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BrowserName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6666"/>
                </a:solidFill>
                <a:latin typeface="Times New Roman" charset="0"/>
                <a:ea typeface="Times New Roman" charset="0"/>
                <a:cs typeface="Times New Roman" charset="0"/>
              </a:rPr>
              <a:t>@Parameters</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008800"/>
                </a:solidFill>
                <a:latin typeface="Times New Roman" charset="0"/>
                <a:ea typeface="Times New Roman" charset="0"/>
                <a:cs typeface="Times New Roman" charset="0"/>
              </a:rPr>
              <a:t>"</a:t>
            </a:r>
            <a:r>
              <a:rPr lang="en-US" dirty="0" err="1">
                <a:solidFill>
                  <a:srgbClr val="008800"/>
                </a:solidFill>
                <a:latin typeface="Times New Roman" charset="0"/>
                <a:ea typeface="Times New Roman" charset="0"/>
                <a:cs typeface="Times New Roman" charset="0"/>
              </a:rPr>
              <a:t>UserName</a:t>
            </a:r>
            <a:r>
              <a:rPr lang="en-US" dirty="0">
                <a:solidFill>
                  <a:srgbClr val="008800"/>
                </a:solidFill>
                <a:latin typeface="Times New Roman" charset="0"/>
                <a:ea typeface="Times New Roman" charset="0"/>
                <a:cs typeface="Times New Roman" charset="0"/>
              </a:rPr>
              <a:t>"</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008800"/>
                </a:solidFill>
                <a:latin typeface="Times New Roman" charset="0"/>
                <a:ea typeface="Times New Roman" charset="0"/>
                <a:cs typeface="Times New Roman" charset="0"/>
              </a:rPr>
              <a:t>"Passcode"</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6666"/>
                </a:solidFill>
                <a:latin typeface="Times New Roman" charset="0"/>
                <a:ea typeface="Times New Roman" charset="0"/>
                <a:cs typeface="Times New Roman" charset="0"/>
              </a:rPr>
              <a:t>@Test</a:t>
            </a:r>
            <a:r>
              <a:rPr lang="en-US" dirty="0">
                <a:solidFill>
                  <a:srgbClr val="000000"/>
                </a:solidFill>
                <a:latin typeface="Times New Roman" charset="0"/>
                <a:ea typeface="Times New Roman" charset="0"/>
                <a:cs typeface="Times New Roman" charset="0"/>
              </a:rPr>
              <a:t> </a:t>
            </a:r>
            <a:r>
              <a:rPr lang="en-US" dirty="0">
                <a:solidFill>
                  <a:srgbClr val="000088"/>
                </a:solidFill>
                <a:latin typeface="Times New Roman" charset="0"/>
                <a:ea typeface="Times New Roman" charset="0"/>
                <a:cs typeface="Times New Roman" charset="0"/>
              </a:rPr>
              <a:t>public</a:t>
            </a:r>
            <a:r>
              <a:rPr lang="en-US" dirty="0">
                <a:solidFill>
                  <a:srgbClr val="000000"/>
                </a:solidFill>
                <a:latin typeface="Times New Roman" charset="0"/>
                <a:ea typeface="Times New Roman" charset="0"/>
                <a:cs typeface="Times New Roman" charset="0"/>
              </a:rPr>
              <a:t> </a:t>
            </a:r>
            <a:r>
              <a:rPr lang="en-US" dirty="0">
                <a:solidFill>
                  <a:srgbClr val="000088"/>
                </a:solidFill>
                <a:latin typeface="Times New Roman" charset="0"/>
                <a:ea typeface="Times New Roman" charset="0"/>
                <a:cs typeface="Times New Roman" charset="0"/>
              </a:rPr>
              <a:t>void</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FillLoginForm</a:t>
            </a:r>
            <a:r>
              <a:rPr lang="en-US" dirty="0">
                <a:solidFill>
                  <a:srgbClr val="666600"/>
                </a:solidFill>
                <a:latin typeface="Times New Roman" charset="0"/>
                <a:ea typeface="Times New Roman" charset="0"/>
                <a:cs typeface="Times New Roman" charset="0"/>
              </a:rPr>
              <a:t>(</a:t>
            </a:r>
            <a:r>
              <a:rPr lang="en-US" dirty="0">
                <a:solidFill>
                  <a:srgbClr val="660066"/>
                </a:solidFill>
                <a:latin typeface="Times New Roman" charset="0"/>
                <a:ea typeface="Times New Roman" charset="0"/>
                <a:cs typeface="Times New Roman" charset="0"/>
              </a:rPr>
              <a:t>String</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UserName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0066"/>
                </a:solidFill>
                <a:latin typeface="Times New Roman" charset="0"/>
                <a:ea typeface="Times New Roman" charset="0"/>
                <a:cs typeface="Times New Roman" charset="0"/>
              </a:rPr>
              <a:t>String</a:t>
            </a:r>
            <a:r>
              <a:rPr lang="en-US" dirty="0">
                <a:solidFill>
                  <a:srgbClr val="000000"/>
                </a:solidFill>
                <a:latin typeface="Times New Roman" charset="0"/>
                <a:ea typeface="Times New Roman" charset="0"/>
                <a:cs typeface="Times New Roman" charset="0"/>
              </a:rPr>
              <a:t> </a:t>
            </a:r>
            <a:r>
              <a:rPr lang="en-US" dirty="0">
                <a:solidFill>
                  <a:srgbClr val="660066"/>
                </a:solidFill>
                <a:latin typeface="Times New Roman" charset="0"/>
                <a:ea typeface="Times New Roman" charset="0"/>
                <a:cs typeface="Times New Roman" charset="0"/>
              </a:rPr>
              <a:t>Passcode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System</a:t>
            </a:r>
            <a:r>
              <a:rPr lang="en-US" dirty="0" err="1">
                <a:solidFill>
                  <a:srgbClr val="666600"/>
                </a:solidFill>
                <a:latin typeface="Times New Roman" charset="0"/>
                <a:ea typeface="Times New Roman" charset="0"/>
                <a:cs typeface="Times New Roman" charset="0"/>
              </a:rPr>
              <a:t>.</a:t>
            </a:r>
            <a:r>
              <a:rPr lang="en-US" dirty="0" err="1">
                <a:solidFill>
                  <a:srgbClr val="000088"/>
                </a:solidFill>
                <a:latin typeface="Times New Roman" charset="0"/>
                <a:ea typeface="Times New Roman" charset="0"/>
                <a:cs typeface="Times New Roman" charset="0"/>
              </a:rPr>
              <a:t>out</a:t>
            </a:r>
            <a:r>
              <a:rPr lang="en-US" dirty="0" err="1">
                <a:solidFill>
                  <a:srgbClr val="6666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println</a:t>
            </a:r>
            <a:r>
              <a:rPr lang="en-US" dirty="0">
                <a:solidFill>
                  <a:srgbClr val="666600"/>
                </a:solidFill>
                <a:latin typeface="Times New Roman" charset="0"/>
                <a:ea typeface="Times New Roman" charset="0"/>
                <a:cs typeface="Times New Roman" charset="0"/>
              </a:rPr>
              <a:t>(</a:t>
            </a:r>
            <a:r>
              <a:rPr lang="en-US" dirty="0">
                <a:solidFill>
                  <a:srgbClr val="008800"/>
                </a:solidFill>
                <a:latin typeface="Times New Roman" charset="0"/>
                <a:ea typeface="Times New Roman" charset="0"/>
                <a:cs typeface="Times New Roman" charset="0"/>
              </a:rPr>
              <a:t>"Parameter for User Name passed as :- "</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UserName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err="1">
                <a:solidFill>
                  <a:srgbClr val="660066"/>
                </a:solidFill>
                <a:latin typeface="Times New Roman" charset="0"/>
                <a:ea typeface="Times New Roman" charset="0"/>
                <a:cs typeface="Times New Roman" charset="0"/>
              </a:rPr>
              <a:t>System</a:t>
            </a:r>
            <a:r>
              <a:rPr lang="en-US" dirty="0" err="1">
                <a:solidFill>
                  <a:srgbClr val="666600"/>
                </a:solidFill>
                <a:latin typeface="Times New Roman" charset="0"/>
                <a:ea typeface="Times New Roman" charset="0"/>
                <a:cs typeface="Times New Roman" charset="0"/>
              </a:rPr>
              <a:t>.</a:t>
            </a:r>
            <a:r>
              <a:rPr lang="en-US" dirty="0" err="1">
                <a:solidFill>
                  <a:srgbClr val="000088"/>
                </a:solidFill>
                <a:latin typeface="Times New Roman" charset="0"/>
                <a:ea typeface="Times New Roman" charset="0"/>
                <a:cs typeface="Times New Roman" charset="0"/>
              </a:rPr>
              <a:t>out</a:t>
            </a:r>
            <a:r>
              <a:rPr lang="en-US" dirty="0" err="1">
                <a:solidFill>
                  <a:srgbClr val="6666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println</a:t>
            </a:r>
            <a:r>
              <a:rPr lang="en-US" dirty="0">
                <a:solidFill>
                  <a:srgbClr val="666600"/>
                </a:solidFill>
                <a:latin typeface="Times New Roman" charset="0"/>
                <a:ea typeface="Times New Roman" charset="0"/>
                <a:cs typeface="Times New Roman" charset="0"/>
              </a:rPr>
              <a:t>(</a:t>
            </a:r>
            <a:r>
              <a:rPr lang="en-US" dirty="0">
                <a:solidFill>
                  <a:srgbClr val="008800"/>
                </a:solidFill>
                <a:latin typeface="Times New Roman" charset="0"/>
                <a:ea typeface="Times New Roman" charset="0"/>
                <a:cs typeface="Times New Roman" charset="0"/>
              </a:rPr>
              <a:t>"Parameter for Passcode passed as :- "</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0066"/>
                </a:solidFill>
                <a:latin typeface="Times New Roman" charset="0"/>
                <a:ea typeface="Times New Roman" charset="0"/>
                <a:cs typeface="Times New Roman" charset="0"/>
              </a:rPr>
              <a:t>Passcode</a:t>
            </a:r>
            <a:r>
              <a:rPr lang="en-US" dirty="0">
                <a:solidFill>
                  <a:srgbClr val="6666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r>
              <a:rPr lang="en-US" dirty="0">
                <a:solidFill>
                  <a:srgbClr val="6666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
        <p:nvSpPr>
          <p:cNvPr id="5" name="Rectangle 4"/>
          <p:cNvSpPr/>
          <p:nvPr/>
        </p:nvSpPr>
        <p:spPr>
          <a:xfrm>
            <a:off x="381000" y="4114800"/>
            <a:ext cx="8191500" cy="2862322"/>
          </a:xfrm>
          <a:prstGeom prst="rect">
            <a:avLst/>
          </a:prstGeom>
        </p:spPr>
        <p:txBody>
          <a:bodyPr wrap="square">
            <a:spAutoFit/>
          </a:bodyPr>
          <a:lstStyle/>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"Parameters Testing Test Suite"</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"Parameters Testing"</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parameter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BrowserName</a:t>
            </a:r>
            <a:r>
              <a:rPr lang="en-US" i="1" dirty="0">
                <a:solidFill>
                  <a:srgbClr val="2A00FF"/>
                </a:solidFill>
                <a:latin typeface="Times New Roman" charset="0"/>
                <a:ea typeface="Times New Roman" charset="0"/>
                <a:cs typeface="Times New Roman" charset="0"/>
              </a:rPr>
              <a:t>" </a:t>
            </a:r>
            <a:r>
              <a:rPr lang="en-US" i="1" dirty="0">
                <a:solidFill>
                  <a:srgbClr val="7F007F"/>
                </a:solidFill>
                <a:latin typeface="Times New Roman" charset="0"/>
                <a:ea typeface="Times New Roman" charset="0"/>
                <a:cs typeface="Times New Roman" charset="0"/>
              </a:rPr>
              <a:t>value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"Firefox"</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parameter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UserName</a:t>
            </a:r>
            <a:r>
              <a:rPr lang="en-US" i="1" dirty="0">
                <a:solidFill>
                  <a:srgbClr val="2A00FF"/>
                </a:solidFill>
                <a:latin typeface="Times New Roman" charset="0"/>
                <a:ea typeface="Times New Roman" charset="0"/>
                <a:cs typeface="Times New Roman" charset="0"/>
              </a:rPr>
              <a:t>" </a:t>
            </a:r>
            <a:r>
              <a:rPr lang="en-US" i="1" dirty="0">
                <a:solidFill>
                  <a:srgbClr val="7F007F"/>
                </a:solidFill>
                <a:latin typeface="Times New Roman" charset="0"/>
                <a:ea typeface="Times New Roman" charset="0"/>
                <a:cs typeface="Times New Roman" charset="0"/>
              </a:rPr>
              <a:t>value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"demo"</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parameter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"Passcode" </a:t>
            </a:r>
            <a:r>
              <a:rPr lang="en-US" i="1" dirty="0">
                <a:solidFill>
                  <a:srgbClr val="7F007F"/>
                </a:solidFill>
                <a:latin typeface="Times New Roman" charset="0"/>
                <a:ea typeface="Times New Roman" charset="0"/>
                <a:cs typeface="Times New Roman" charset="0"/>
              </a:rPr>
              <a:t>value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"PASSWORD"</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com.parameters.ParametersTesting</a:t>
            </a:r>
            <a:r>
              <a:rPr lang="en-US" i="1" dirty="0">
                <a:solidFill>
                  <a:srgbClr val="2A00FF"/>
                </a:solidFill>
                <a:latin typeface="Times New Roman" charset="0"/>
                <a:ea typeface="Times New Roman" charset="0"/>
                <a:cs typeface="Times New Roman" charset="0"/>
              </a:rPr>
              <a:t>" </a:t>
            </a:r>
            <a:r>
              <a:rPr lang="en-US" i="1" dirty="0">
                <a:solidFill>
                  <a:srgbClr val="008080"/>
                </a:solidFill>
                <a:latin typeface="Times New Roman" charset="0"/>
                <a:ea typeface="Times New Roman" charset="0"/>
                <a:cs typeface="Times New Roman" charset="0"/>
              </a:rPr>
              <a:t>/&gt;</a:t>
            </a:r>
          </a:p>
          <a:p>
            <a:r>
              <a:rPr lang="en-US" dirty="0">
                <a:solidFill>
                  <a:srgbClr val="000000"/>
                </a:solidFill>
                <a:latin typeface="Times New Roman" charset="0"/>
                <a:ea typeface="Times New Roman" charset="0"/>
                <a:cs typeface="Times New Roman" charset="0"/>
              </a:rPr>
              <a:t>		</a:t>
            </a:r>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mr-IN" dirty="0">
                <a:solidFill>
                  <a:srgbClr val="000000"/>
                </a:solidFill>
                <a:latin typeface="Times New Roman" charset="0"/>
                <a:ea typeface="Times New Roman" charset="0"/>
                <a:cs typeface="Times New Roman" charset="0"/>
              </a:rPr>
              <a:t>	</a:t>
            </a:r>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a:t>
            </a:r>
            <a:r>
              <a:rPr lang="en-US" dirty="0">
                <a:solidFill>
                  <a:srgbClr val="008080"/>
                </a:solidFill>
                <a:latin typeface="Times New Roman" charset="0"/>
                <a:ea typeface="Times New Roman" charset="0"/>
                <a:cs typeface="Times New Roman" charset="0"/>
              </a:rPr>
              <a:t>&gt;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963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a:t>
            </a:r>
          </a:p>
        </p:txBody>
      </p:sp>
      <p:sp>
        <p:nvSpPr>
          <p:cNvPr id="4" name="Rectangle 3"/>
          <p:cNvSpPr/>
          <p:nvPr/>
        </p:nvSpPr>
        <p:spPr>
          <a:xfrm>
            <a:off x="276720" y="685800"/>
            <a:ext cx="8686800" cy="646331"/>
          </a:xfrm>
          <a:prstGeom prst="rect">
            <a:avLst/>
          </a:prstGeom>
        </p:spPr>
        <p:txBody>
          <a:bodyPr wrap="square">
            <a:spAutoFit/>
          </a:bodyPr>
          <a:lstStyle/>
          <a:p>
            <a:pPr marL="285750" indent="-285750">
              <a:buFont typeface="Arial" charset="0"/>
              <a:buChar char="•"/>
            </a:pPr>
            <a:r>
              <a:rPr lang="en-US" dirty="0"/>
              <a:t> use it to specify an optional value for a parameter which is not available in the </a:t>
            </a:r>
            <a:r>
              <a:rPr lang="en-US" dirty="0" err="1"/>
              <a:t>TestNG.XML</a:t>
            </a:r>
            <a:r>
              <a:rPr lang="en-US" dirty="0"/>
              <a:t> file</a:t>
            </a:r>
            <a:endParaRPr lang="en-US" dirty="0">
              <a:solidFill>
                <a:srgbClr val="222222"/>
              </a:solidFill>
              <a:latin typeface="Times New Roman" charset="0"/>
              <a:ea typeface="Times New Roman" charset="0"/>
              <a:cs typeface="Times New Roman" charset="0"/>
            </a:endParaRPr>
          </a:p>
        </p:txBody>
      </p:sp>
      <p:sp>
        <p:nvSpPr>
          <p:cNvPr id="6" name="Rectangle 5">
            <a:extLst>
              <a:ext uri="{FF2B5EF4-FFF2-40B4-BE49-F238E27FC236}">
                <a16:creationId xmlns:a16="http://schemas.microsoft.com/office/drawing/2014/main" id="{73022E9F-1C3D-7B41-93AC-E658BCFE50CB}"/>
              </a:ext>
            </a:extLst>
          </p:cNvPr>
          <p:cNvSpPr/>
          <p:nvPr/>
        </p:nvSpPr>
        <p:spPr>
          <a:xfrm>
            <a:off x="1229220" y="1523136"/>
            <a:ext cx="6781800" cy="1200329"/>
          </a:xfrm>
          <a:prstGeom prst="rect">
            <a:avLst/>
          </a:prstGeom>
          <a:ln>
            <a:solidFill>
              <a:schemeClr val="accent1"/>
            </a:solidFill>
          </a:ln>
        </p:spPr>
        <p:txBody>
          <a:bodyPr wrap="square">
            <a:spAutoFit/>
          </a:bodyPr>
          <a:lstStyle/>
          <a:p>
            <a:r>
              <a:rPr lang="en-US" dirty="0"/>
              <a:t>@Parameters({ "optional-value" }) </a:t>
            </a:r>
          </a:p>
          <a:p>
            <a:r>
              <a:rPr lang="en-US" dirty="0"/>
              <a:t>@Test </a:t>
            </a:r>
          </a:p>
          <a:p>
            <a:r>
              <a:rPr lang="en-US" dirty="0"/>
              <a:t>public void </a:t>
            </a:r>
            <a:r>
              <a:rPr lang="en-US" dirty="0" err="1"/>
              <a:t>optionCheck</a:t>
            </a:r>
            <a:r>
              <a:rPr lang="en-US" dirty="0"/>
              <a:t>(@Optional("Optional Value") String value)</a:t>
            </a:r>
          </a:p>
          <a:p>
            <a:r>
              <a:rPr lang="en-US" dirty="0"/>
              <a:t> { </a:t>
            </a:r>
            <a:r>
              <a:rPr lang="en-US" dirty="0" err="1"/>
              <a:t>System.out.println</a:t>
            </a:r>
            <a:r>
              <a:rPr lang="en-US" dirty="0"/>
              <a:t>("This is: " + value); }</a:t>
            </a:r>
          </a:p>
        </p:txBody>
      </p:sp>
      <p:sp>
        <p:nvSpPr>
          <p:cNvPr id="7" name="Rectangle 6">
            <a:extLst>
              <a:ext uri="{FF2B5EF4-FFF2-40B4-BE49-F238E27FC236}">
                <a16:creationId xmlns:a16="http://schemas.microsoft.com/office/drawing/2014/main" id="{519B6BAF-764D-474C-9D54-2DBE4BFD3862}"/>
              </a:ext>
            </a:extLst>
          </p:cNvPr>
          <p:cNvSpPr/>
          <p:nvPr/>
        </p:nvSpPr>
        <p:spPr>
          <a:xfrm>
            <a:off x="762000" y="3150275"/>
            <a:ext cx="7772400" cy="3416320"/>
          </a:xfrm>
          <a:prstGeom prst="rect">
            <a:avLst/>
          </a:prstGeom>
          <a:ln>
            <a:solidFill>
              <a:schemeClr val="accent1"/>
            </a:solidFill>
          </a:ln>
        </p:spPr>
        <p:txBody>
          <a:bodyPr wrap="square">
            <a:spAutoFit/>
          </a:bodyPr>
          <a:lstStyle/>
          <a:p>
            <a:r>
              <a:rPr lang="en-US" dirty="0"/>
              <a:t>&lt;suite name="Optional Testing Test Suite" verbose="1"&gt; </a:t>
            </a:r>
          </a:p>
          <a:p>
            <a:r>
              <a:rPr lang="en-US" dirty="0"/>
              <a:t>	&lt;test name="Optional Testing Part1"&gt; </a:t>
            </a:r>
          </a:p>
          <a:p>
            <a:r>
              <a:rPr lang="en-US" dirty="0"/>
              <a:t>	&lt;classes&gt; </a:t>
            </a:r>
          </a:p>
          <a:p>
            <a:r>
              <a:rPr lang="en-US" dirty="0"/>
              <a:t>		&lt;class name="</a:t>
            </a:r>
            <a:r>
              <a:rPr lang="en-US" dirty="0" err="1"/>
              <a:t>com.parameters.OptionalTesting</a:t>
            </a:r>
            <a:r>
              <a:rPr lang="en-US" dirty="0"/>
              <a:t>" /&gt; &lt;/classes&gt; </a:t>
            </a:r>
          </a:p>
          <a:p>
            <a:r>
              <a:rPr lang="en-US" dirty="0"/>
              <a:t>	&lt;/test&gt; </a:t>
            </a:r>
          </a:p>
          <a:p>
            <a:r>
              <a:rPr lang="en-US" dirty="0"/>
              <a:t>	&lt;test name="Optional Testing Part2"&gt; </a:t>
            </a:r>
          </a:p>
          <a:p>
            <a:r>
              <a:rPr lang="en-US" dirty="0"/>
              <a:t>	&lt;parameter name="optional-value" value=”From XML" /&gt; </a:t>
            </a:r>
          </a:p>
          <a:p>
            <a:r>
              <a:rPr lang="en-US" dirty="0"/>
              <a:t>	&lt;classes&gt; </a:t>
            </a:r>
          </a:p>
          <a:p>
            <a:r>
              <a:rPr lang="en-US" dirty="0"/>
              <a:t>		&lt;class name="</a:t>
            </a:r>
            <a:r>
              <a:rPr lang="en-US" dirty="0" err="1"/>
              <a:t>com.parameters.OptionalTesting</a:t>
            </a:r>
            <a:r>
              <a:rPr lang="en-US" dirty="0"/>
              <a:t>" /&gt; 	&lt;/classes&gt; </a:t>
            </a:r>
          </a:p>
          <a:p>
            <a:r>
              <a:rPr lang="en-US" dirty="0"/>
              <a:t>	&lt;/test&gt; </a:t>
            </a:r>
          </a:p>
          <a:p>
            <a:r>
              <a:rPr lang="en-US" dirty="0"/>
              <a:t>&lt;/suite&gt;</a:t>
            </a:r>
          </a:p>
        </p:txBody>
      </p:sp>
    </p:spTree>
    <p:extLst>
      <p:ext uri="{BB962C8B-B14F-4D97-AF65-F5344CB8AC3E}">
        <p14:creationId xmlns:p14="http://schemas.microsoft.com/office/powerpoint/2010/main" val="229869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Providers</a:t>
            </a:r>
          </a:p>
        </p:txBody>
      </p:sp>
      <p:sp>
        <p:nvSpPr>
          <p:cNvPr id="4" name="Rectangle 3"/>
          <p:cNvSpPr/>
          <p:nvPr/>
        </p:nvSpPr>
        <p:spPr>
          <a:xfrm>
            <a:off x="276720" y="685800"/>
            <a:ext cx="8686800" cy="1754326"/>
          </a:xfrm>
          <a:prstGeom prst="rect">
            <a:avLst/>
          </a:prstGeom>
        </p:spPr>
        <p:txBody>
          <a:bodyPr wrap="square">
            <a:spAutoFit/>
          </a:bodyPr>
          <a:lstStyle/>
          <a:p>
            <a:pPr marL="285750" indent="-285750">
              <a:buFont typeface="Arial" charset="0"/>
              <a:buChar char="•"/>
            </a:pPr>
            <a:r>
              <a:rPr lang="en-US" dirty="0"/>
              <a:t>@Parameters annotation is easy but to test with multiple sets of data use Data Provider. </a:t>
            </a:r>
          </a:p>
          <a:p>
            <a:pPr marL="285750" indent="-285750">
              <a:buFont typeface="Arial" charset="0"/>
              <a:buChar char="•"/>
            </a:pPr>
            <a:r>
              <a:rPr lang="en-US" dirty="0"/>
              <a:t>Data provider returns a two-dimensional JAVA object to the test method and the test method, will invoke M times in a M*N type of object array. </a:t>
            </a:r>
          </a:p>
          <a:p>
            <a:pPr marL="285750" indent="-285750">
              <a:buFont typeface="Arial" charset="0"/>
              <a:buChar char="•"/>
            </a:pPr>
            <a:r>
              <a:rPr lang="en-US" dirty="0"/>
              <a:t>For example, if the </a:t>
            </a:r>
            <a:r>
              <a:rPr lang="en-US" dirty="0" err="1"/>
              <a:t>DataProvider</a:t>
            </a:r>
            <a:r>
              <a:rPr lang="en-US" dirty="0"/>
              <a:t> returns an array of 2*3 objects, the corresponding </a:t>
            </a:r>
            <a:r>
              <a:rPr lang="en-US" dirty="0" err="1"/>
              <a:t>testcase</a:t>
            </a:r>
            <a:r>
              <a:rPr lang="en-US" dirty="0"/>
              <a:t> will be invoked 2 times with 3 parameters each time. </a:t>
            </a:r>
          </a:p>
          <a:p>
            <a:pPr marL="285750" indent="-285750">
              <a:buFont typeface="Arial" charset="0"/>
              <a:buChar char="•"/>
            </a:pPr>
            <a:endParaRPr lang="en-US" dirty="0"/>
          </a:p>
        </p:txBody>
      </p:sp>
      <p:sp>
        <p:nvSpPr>
          <p:cNvPr id="6" name="Rectangle 5"/>
          <p:cNvSpPr/>
          <p:nvPr/>
        </p:nvSpPr>
        <p:spPr>
          <a:xfrm>
            <a:off x="228600" y="2229683"/>
            <a:ext cx="8686800" cy="4247317"/>
          </a:xfrm>
          <a:prstGeom prst="rect">
            <a:avLst/>
          </a:prstGeom>
          <a:ln>
            <a:solidFill>
              <a:schemeClr val="accent1"/>
            </a:solidFill>
          </a:ln>
        </p:spPr>
        <p:txBody>
          <a:bodyPr wrap="square">
            <a:spAutoFit/>
          </a:bodyPr>
          <a:lstStyle/>
          <a:p>
            <a:r>
              <a:rPr lang="en-US" dirty="0">
                <a:solidFill>
                  <a:srgbClr val="646464"/>
                </a:solidFill>
                <a:latin typeface="Times New Roman" charset="0"/>
                <a:ea typeface="Times New Roman" charset="0"/>
                <a:cs typeface="Times New Roman" charset="0"/>
              </a:rPr>
              <a:t>@</a:t>
            </a:r>
            <a:r>
              <a:rPr lang="en-US" dirty="0" err="1">
                <a:solidFill>
                  <a:srgbClr val="646464"/>
                </a:solidFill>
                <a:latin typeface="Times New Roman" charset="0"/>
                <a:ea typeface="Times New Roman" charset="0"/>
                <a:cs typeface="Times New Roman" charset="0"/>
              </a:rPr>
              <a:t>DataProvider</a:t>
            </a:r>
            <a:endParaRPr lang="en-US" dirty="0">
              <a:solidFill>
                <a:srgbClr val="646464"/>
              </a:solidFill>
              <a:latin typeface="Times New Roman" charset="0"/>
              <a:ea typeface="Times New Roman" charset="0"/>
              <a:cs typeface="Times New Roman" charset="0"/>
            </a:endParaRP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Object[][] </a:t>
            </a:r>
            <a:r>
              <a:rPr lang="en-US" b="1" dirty="0" err="1">
                <a:solidFill>
                  <a:srgbClr val="000000"/>
                </a:solidFill>
                <a:latin typeface="Times New Roman" charset="0"/>
                <a:ea typeface="Times New Roman" charset="0"/>
                <a:cs typeface="Times New Roman" charset="0"/>
              </a:rPr>
              <a:t>provideData</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return</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new</a:t>
            </a:r>
            <a:r>
              <a:rPr lang="en-US" b="1" dirty="0">
                <a:solidFill>
                  <a:srgbClr val="000000"/>
                </a:solidFill>
                <a:latin typeface="Times New Roman" charset="0"/>
                <a:ea typeface="Times New Roman" charset="0"/>
                <a:cs typeface="Times New Roman" charset="0"/>
              </a:rPr>
              <a:t> Object[][]</a:t>
            </a:r>
            <a:r>
              <a:rPr lang="en-US"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mr-IN" dirty="0">
                <a:solidFill>
                  <a:srgbClr val="2A00FF"/>
                </a:solidFill>
                <a:latin typeface="Times New Roman" charset="0"/>
                <a:ea typeface="Times New Roman" charset="0"/>
                <a:cs typeface="Times New Roman" charset="0"/>
              </a:rPr>
              <a:t>"u1"</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"p1"</a:t>
            </a:r>
            <a:r>
              <a:rPr lang="mr-IN"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mr-IN" dirty="0">
                <a:solidFill>
                  <a:srgbClr val="2A00FF"/>
                </a:solidFill>
                <a:latin typeface="Times New Roman" charset="0"/>
                <a:ea typeface="Times New Roman" charset="0"/>
                <a:cs typeface="Times New Roman" charset="0"/>
              </a:rPr>
              <a:t>"u2"</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"p2"</a:t>
            </a:r>
            <a:r>
              <a:rPr lang="mr-IN"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mr-IN" dirty="0">
                <a:solidFill>
                  <a:srgbClr val="2A00FF"/>
                </a:solidFill>
                <a:latin typeface="Times New Roman" charset="0"/>
                <a:ea typeface="Times New Roman" charset="0"/>
                <a:cs typeface="Times New Roman" charset="0"/>
              </a:rPr>
              <a:t>"u3"</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"p3"</a:t>
            </a:r>
            <a:r>
              <a:rPr lang="mr-IN"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mr-IN" dirty="0">
                <a:solidFill>
                  <a:srgbClr val="2A00FF"/>
                </a:solidFill>
                <a:latin typeface="Times New Roman" charset="0"/>
                <a:ea typeface="Times New Roman" charset="0"/>
                <a:cs typeface="Times New Roman" charset="0"/>
              </a:rPr>
              <a:t>"u4"</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"p4"</a:t>
            </a:r>
            <a:r>
              <a:rPr lang="mr-IN"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646464"/>
                </a:solidFill>
                <a:latin typeface="Times New Roman" charset="0"/>
                <a:ea typeface="Times New Roman" charset="0"/>
                <a:cs typeface="Times New Roman" charset="0"/>
              </a:rPr>
              <a:t>@Test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dataProvider</a:t>
            </a:r>
            <a:r>
              <a:rPr lang="en-US" dirty="0">
                <a:solidFill>
                  <a:srgbClr val="000000"/>
                </a:solidFill>
                <a:latin typeface="Times New Roman" charset="0"/>
                <a:ea typeface="Times New Roman" charset="0"/>
                <a:cs typeface="Times New Roman" charset="0"/>
              </a:rPr>
              <a:t> = </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provideData</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FillLoginForm</a:t>
            </a:r>
            <a:r>
              <a:rPr lang="en-US" b="1" dirty="0">
                <a:solidFill>
                  <a:srgbClr val="000000"/>
                </a:solidFill>
                <a:latin typeface="Times New Roman" charset="0"/>
                <a:ea typeface="Times New Roman" charset="0"/>
                <a:cs typeface="Times New Roman" charset="0"/>
              </a:rPr>
              <a:t>(String </a:t>
            </a:r>
            <a:r>
              <a:rPr lang="en-US" b="1" dirty="0" err="1">
                <a:solidFill>
                  <a:srgbClr val="6A3E3E"/>
                </a:solidFill>
                <a:latin typeface="Times New Roman" charset="0"/>
                <a:ea typeface="Times New Roman" charset="0"/>
                <a:cs typeface="Times New Roman" charset="0"/>
              </a:rPr>
              <a:t>UserName</a:t>
            </a:r>
            <a:r>
              <a:rPr lang="en-US" b="1" dirty="0">
                <a:solidFill>
                  <a:srgbClr val="000000"/>
                </a:solidFill>
                <a:latin typeface="Times New Roman" charset="0"/>
                <a:ea typeface="Times New Roman" charset="0"/>
                <a:cs typeface="Times New Roman" charset="0"/>
              </a:rPr>
              <a:t>, String </a:t>
            </a:r>
            <a:r>
              <a:rPr lang="en-US" b="1" dirty="0">
                <a:solidFill>
                  <a:srgbClr val="6A3E3E"/>
                </a:solidFill>
                <a:latin typeface="Times New Roman" charset="0"/>
                <a:ea typeface="Times New Roman" charset="0"/>
                <a:cs typeface="Times New Roman" charset="0"/>
              </a:rPr>
              <a:t>Passcode</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"Parameter for User Name passed as :-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UserName</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"Parameter for Passcode passed as :- "</a:t>
            </a:r>
            <a:r>
              <a:rPr lang="en-US" b="1" i="1" dirty="0">
                <a:solidFill>
                  <a:srgbClr val="000000"/>
                </a:solidFill>
                <a:latin typeface="Times New Roman" charset="0"/>
                <a:ea typeface="Times New Roman" charset="0"/>
                <a:cs typeface="Times New Roman" charset="0"/>
              </a:rPr>
              <a:t> + </a:t>
            </a:r>
            <a:r>
              <a:rPr lang="en-US" b="1" i="1" dirty="0">
                <a:solidFill>
                  <a:srgbClr val="6A3E3E"/>
                </a:solidFill>
                <a:latin typeface="Times New Roman" charset="0"/>
                <a:ea typeface="Times New Roman" charset="0"/>
                <a:cs typeface="Times New Roman" charset="0"/>
              </a:rPr>
              <a:t>Passcode</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926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Providers Pass Parameter</a:t>
            </a:r>
          </a:p>
        </p:txBody>
      </p:sp>
      <p:sp>
        <p:nvSpPr>
          <p:cNvPr id="4" name="Rectangle 3"/>
          <p:cNvSpPr/>
          <p:nvPr/>
        </p:nvSpPr>
        <p:spPr>
          <a:xfrm>
            <a:off x="276720" y="685800"/>
            <a:ext cx="8686800" cy="646331"/>
          </a:xfrm>
          <a:prstGeom prst="rect">
            <a:avLst/>
          </a:prstGeom>
        </p:spPr>
        <p:txBody>
          <a:bodyPr wrap="square">
            <a:spAutoFit/>
          </a:bodyPr>
          <a:lstStyle/>
          <a:p>
            <a:pPr marL="285750" indent="-285750">
              <a:buFont typeface="Arial" charset="0"/>
              <a:buChar char="•"/>
            </a:pPr>
            <a:r>
              <a:rPr lang="en-US" dirty="0"/>
              <a:t>Two types of parameters supported by </a:t>
            </a:r>
            <a:r>
              <a:rPr lang="en-US" dirty="0" err="1"/>
              <a:t>dataProvider</a:t>
            </a:r>
            <a:r>
              <a:rPr lang="en-US" dirty="0"/>
              <a:t> method</a:t>
            </a:r>
          </a:p>
          <a:p>
            <a:pPr marL="285750" indent="-285750">
              <a:buFont typeface="Arial" charset="0"/>
              <a:buChar char="•"/>
            </a:pPr>
            <a:r>
              <a:rPr lang="en-US" dirty="0"/>
              <a:t>Method</a:t>
            </a:r>
          </a:p>
        </p:txBody>
      </p:sp>
      <p:sp>
        <p:nvSpPr>
          <p:cNvPr id="3" name="Rectangle 2">
            <a:extLst>
              <a:ext uri="{FF2B5EF4-FFF2-40B4-BE49-F238E27FC236}">
                <a16:creationId xmlns:a16="http://schemas.microsoft.com/office/drawing/2014/main" id="{8012F914-8F28-C24A-9075-4B6275DC5228}"/>
              </a:ext>
            </a:extLst>
          </p:cNvPr>
          <p:cNvSpPr/>
          <p:nvPr/>
        </p:nvSpPr>
        <p:spPr>
          <a:xfrm>
            <a:off x="4572000" y="1165508"/>
            <a:ext cx="4343400" cy="3139321"/>
          </a:xfrm>
          <a:prstGeom prst="rect">
            <a:avLst/>
          </a:prstGeom>
          <a:ln>
            <a:solidFill>
              <a:schemeClr val="accent1"/>
            </a:solidFill>
          </a:ln>
        </p:spPr>
        <p:txBody>
          <a:bodyPr wrap="square">
            <a:spAutoFit/>
          </a:bodyPr>
          <a:lstStyle/>
          <a:p>
            <a:r>
              <a:rPr lang="en-US" dirty="0">
                <a:solidFill>
                  <a:srgbClr val="777777"/>
                </a:solidFill>
                <a:latin typeface="Calibri" panose="020F0502020204030204" pitchFamily="34" charset="0"/>
                <a:cs typeface="Calibri" panose="020F0502020204030204" pitchFamily="34" charset="0"/>
              </a:rPr>
              <a:t>@</a:t>
            </a:r>
            <a:r>
              <a:rPr lang="en-US" dirty="0" err="1">
                <a:solidFill>
                  <a:srgbClr val="777777"/>
                </a:solidFill>
                <a:latin typeface="Calibri" panose="020F0502020204030204" pitchFamily="34" charset="0"/>
                <a:cs typeface="Calibri" panose="020F0502020204030204" pitchFamily="34" charset="0"/>
              </a:rPr>
              <a:t>DataProvider</a:t>
            </a:r>
            <a:r>
              <a:rPr lang="en-US" dirty="0">
                <a:solidFill>
                  <a:srgbClr val="000000"/>
                </a:solidFill>
                <a:latin typeface="Calibri" panose="020F0502020204030204" pitchFamily="34" charset="0"/>
                <a:cs typeface="Calibri" panose="020F0502020204030204" pitchFamily="34" charset="0"/>
              </a:rPr>
              <a:t>(name = </a:t>
            </a:r>
            <a:r>
              <a:rPr lang="en-US" dirty="0">
                <a:solidFill>
                  <a:srgbClr val="3933FF"/>
                </a:solidFill>
                <a:latin typeface="Calibri" panose="020F0502020204030204" pitchFamily="34" charset="0"/>
                <a:cs typeface="Calibri" panose="020F0502020204030204" pitchFamily="34" charset="0"/>
              </a:rPr>
              <a:t>"squares"</a:t>
            </a:r>
            <a:r>
              <a:rPr lang="en-US" dirty="0">
                <a:solidFill>
                  <a:srgbClr val="000000"/>
                </a:solidFill>
                <a:latin typeface="Calibri" panose="020F0502020204030204" pitchFamily="34" charset="0"/>
                <a:cs typeface="Calibri" panose="020F0502020204030204" pitchFamily="34" charset="0"/>
              </a:rPr>
              <a:t>)</a:t>
            </a:r>
            <a:endParaRPr lang="en-US" dirty="0">
              <a:solidFill>
                <a:srgbClr val="777777"/>
              </a:solidFill>
              <a:latin typeface="Calibri" panose="020F0502020204030204" pitchFamily="34" charset="0"/>
              <a:cs typeface="Calibri" panose="020F0502020204030204" pitchFamily="34" charset="0"/>
            </a:endParaRPr>
          </a:p>
          <a:p>
            <a:r>
              <a:rPr lang="en-US" b="1" dirty="0">
                <a:solidFill>
                  <a:srgbClr val="931A68"/>
                </a:solidFill>
                <a:latin typeface="Calibri" panose="020F0502020204030204" pitchFamily="34" charset="0"/>
                <a:cs typeface="Calibri" panose="020F0502020204030204" pitchFamily="34" charset="0"/>
              </a:rPr>
              <a:t>public</a:t>
            </a:r>
            <a:r>
              <a:rPr lang="en-US" dirty="0">
                <a:latin typeface="Calibri" panose="020F0502020204030204" pitchFamily="34" charset="0"/>
                <a:cs typeface="Calibri" panose="020F0502020204030204" pitchFamily="34" charset="0"/>
              </a:rPr>
              <a:t> Object[][] </a:t>
            </a:r>
            <a:r>
              <a:rPr lang="en-US" dirty="0" err="1">
                <a:latin typeface="Calibri" panose="020F0502020204030204" pitchFamily="34" charset="0"/>
                <a:cs typeface="Calibri" panose="020F0502020204030204" pitchFamily="34" charset="0"/>
              </a:rPr>
              <a:t>provideValues</a:t>
            </a:r>
            <a:r>
              <a:rPr lang="en-US" dirty="0">
                <a:latin typeface="Calibri" panose="020F0502020204030204" pitchFamily="34" charset="0"/>
                <a:cs typeface="Calibri" panose="020F0502020204030204" pitchFamily="34" charset="0"/>
              </a:rPr>
              <a:t>(Method </a:t>
            </a:r>
            <a:r>
              <a:rPr lang="en-US" dirty="0">
                <a:solidFill>
                  <a:srgbClr val="7E504F"/>
                </a:solidFill>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t>
            </a:r>
          </a:p>
          <a:p>
            <a:r>
              <a:rPr lang="en-US" b="1" dirty="0">
                <a:solidFill>
                  <a:srgbClr val="931A68"/>
                </a:solidFill>
                <a:latin typeface="Calibri" panose="020F0502020204030204" pitchFamily="34" charset="0"/>
                <a:cs typeface="Calibri" panose="020F0502020204030204" pitchFamily="34" charset="0"/>
              </a:rPr>
              <a:t>if</a:t>
            </a:r>
            <a:r>
              <a:rPr lang="en-US" dirty="0">
                <a:latin typeface="Calibri" panose="020F0502020204030204" pitchFamily="34" charset="0"/>
                <a:cs typeface="Calibri" panose="020F0502020204030204" pitchFamily="34" charset="0"/>
              </a:rPr>
              <a:t>(</a:t>
            </a:r>
            <a:r>
              <a:rPr lang="en-US" dirty="0" err="1">
                <a:solidFill>
                  <a:srgbClr val="7E504F"/>
                </a:solidFill>
                <a:latin typeface="Calibri" panose="020F0502020204030204" pitchFamily="34" charset="0"/>
                <a:cs typeface="Calibri" panose="020F0502020204030204" pitchFamily="34" charset="0"/>
              </a:rPr>
              <a:t>m</a:t>
            </a:r>
            <a:r>
              <a:rPr lang="en-US" dirty="0" err="1">
                <a:latin typeface="Calibri" panose="020F0502020204030204" pitchFamily="34" charset="0"/>
                <a:cs typeface="Calibri" panose="020F0502020204030204" pitchFamily="34" charset="0"/>
              </a:rPr>
              <a:t>.getName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equalsIgnoreCase</a:t>
            </a:r>
            <a:r>
              <a:rPr lang="en-US" dirty="0">
                <a:latin typeface="Calibri" panose="020F0502020204030204" pitchFamily="34" charset="0"/>
                <a:cs typeface="Calibri" panose="020F0502020204030204" pitchFamily="34" charset="0"/>
              </a:rPr>
              <a:t>(</a:t>
            </a:r>
            <a:r>
              <a:rPr lang="en-US" dirty="0">
                <a:solidFill>
                  <a:srgbClr val="3933FF"/>
                </a:solidFill>
                <a:latin typeface="Calibri" panose="020F0502020204030204" pitchFamily="34" charset="0"/>
                <a:cs typeface="Calibri" panose="020F0502020204030204" pitchFamily="34" charset="0"/>
              </a:rPr>
              <a:t>"</a:t>
            </a:r>
            <a:r>
              <a:rPr lang="en-US" dirty="0" err="1">
                <a:solidFill>
                  <a:srgbClr val="3933FF"/>
                </a:solidFill>
                <a:latin typeface="Calibri" panose="020F0502020204030204" pitchFamily="34" charset="0"/>
                <a:cs typeface="Calibri" panose="020F0502020204030204" pitchFamily="34" charset="0"/>
              </a:rPr>
              <a:t>testforsquares</a:t>
            </a:r>
            <a:r>
              <a:rPr lang="en-US" dirty="0">
                <a:solidFill>
                  <a:srgbClr val="3933FF"/>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p>
          <a:p>
            <a:r>
              <a:rPr lang="en-US" b="1" dirty="0">
                <a:solidFill>
                  <a:srgbClr val="931A68"/>
                </a:solidFill>
                <a:latin typeface="Calibri" panose="020F0502020204030204" pitchFamily="34" charset="0"/>
                <a:cs typeface="Calibri" panose="020F0502020204030204" pitchFamily="34" charset="0"/>
              </a:rPr>
              <a:t>return</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new</a:t>
            </a:r>
            <a:r>
              <a:rPr lang="en-US" dirty="0">
                <a:latin typeface="Calibri" panose="020F0502020204030204" pitchFamily="34" charset="0"/>
                <a:cs typeface="Calibri" panose="020F0502020204030204" pitchFamily="34" charset="0"/>
              </a:rPr>
              <a:t> Object[][] {</a:t>
            </a:r>
          </a:p>
          <a:p>
            <a:r>
              <a:rPr lang="en-US" dirty="0">
                <a:latin typeface="Calibri" panose="020F0502020204030204" pitchFamily="34" charset="0"/>
                <a:cs typeface="Calibri" panose="020F0502020204030204" pitchFamily="34" charset="0"/>
              </a:rPr>
              <a:t>{1,1},{2,4},{3,9}};</a:t>
            </a:r>
          </a:p>
          <a:p>
            <a:r>
              <a:rPr lang="en-US" b="1" dirty="0">
                <a:solidFill>
                  <a:srgbClr val="931A68"/>
                </a:solidFill>
                <a:latin typeface="Calibri" panose="020F0502020204030204" pitchFamily="34" charset="0"/>
                <a:cs typeface="Calibri" panose="020F0502020204030204" pitchFamily="34" charset="0"/>
              </a:rPr>
              <a:t>else</a:t>
            </a:r>
            <a:endParaRPr lang="en-US" dirty="0">
              <a:solidFill>
                <a:srgbClr val="931A68"/>
              </a:solidFill>
              <a:latin typeface="Calibri" panose="020F0502020204030204" pitchFamily="34" charset="0"/>
              <a:cs typeface="Calibri" panose="020F0502020204030204" pitchFamily="34" charset="0"/>
            </a:endParaRPr>
          </a:p>
          <a:p>
            <a:r>
              <a:rPr lang="en-US" b="1" dirty="0">
                <a:solidFill>
                  <a:srgbClr val="931A68"/>
                </a:solidFill>
                <a:latin typeface="Calibri" panose="020F0502020204030204" pitchFamily="34" charset="0"/>
                <a:cs typeface="Calibri" panose="020F0502020204030204" pitchFamily="34" charset="0"/>
              </a:rPr>
              <a:t>return</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new</a:t>
            </a:r>
            <a:r>
              <a:rPr lang="en-US" dirty="0">
                <a:latin typeface="Calibri" panose="020F0502020204030204" pitchFamily="34" charset="0"/>
                <a:cs typeface="Calibri" panose="020F0502020204030204" pitchFamily="34" charset="0"/>
              </a:rPr>
              <a:t> Object[][] {</a:t>
            </a:r>
          </a:p>
          <a:p>
            <a:r>
              <a:rPr lang="en-US" dirty="0">
                <a:latin typeface="Calibri" panose="020F0502020204030204" pitchFamily="34" charset="0"/>
                <a:cs typeface="Calibri" panose="020F0502020204030204" pitchFamily="34" charset="0"/>
              </a:rPr>
              <a:t>{1,1},{2,8},{3,27}</a:t>
            </a:r>
          </a:p>
          <a:p>
            <a:r>
              <a:rPr lang="en-US" dirty="0">
                <a:latin typeface="Calibri" panose="020F0502020204030204" pitchFamily="34" charset="0"/>
                <a:cs typeface="Calibri" panose="020F0502020204030204" pitchFamily="34" charset="0"/>
              </a:rPr>
              <a:t>};}</a:t>
            </a:r>
            <a:endParaRPr lang="en-US" dirty="0">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38E57651-3638-C649-9702-9985C1CD005D}"/>
              </a:ext>
            </a:extLst>
          </p:cNvPr>
          <p:cNvSpPr/>
          <p:nvPr/>
        </p:nvSpPr>
        <p:spPr>
          <a:xfrm>
            <a:off x="291960" y="1752600"/>
            <a:ext cx="3733800" cy="4524315"/>
          </a:xfrm>
          <a:prstGeom prst="rect">
            <a:avLst/>
          </a:prstGeom>
          <a:ln>
            <a:solidFill>
              <a:schemeClr val="accent1"/>
            </a:solidFill>
          </a:ln>
        </p:spPr>
        <p:txBody>
          <a:bodyPr wrap="square">
            <a:spAutoFit/>
          </a:bodyPr>
          <a:lstStyle/>
          <a:p>
            <a:r>
              <a:rPr lang="en-US" dirty="0">
                <a:latin typeface="Calibri" panose="020F0502020204030204" pitchFamily="34" charset="0"/>
                <a:cs typeface="Calibri" panose="020F0502020204030204" pitchFamily="34" charset="0"/>
              </a:rPr>
              <a:t> </a:t>
            </a:r>
            <a:r>
              <a:rPr lang="en-US" dirty="0">
                <a:solidFill>
                  <a:srgbClr val="777777"/>
                </a:solidFill>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dataProvider</a:t>
            </a:r>
            <a:r>
              <a:rPr lang="en-US" dirty="0">
                <a:latin typeface="Calibri" panose="020F0502020204030204" pitchFamily="34" charset="0"/>
                <a:cs typeface="Calibri" panose="020F0502020204030204" pitchFamily="34" charset="0"/>
              </a:rPr>
              <a:t> = </a:t>
            </a:r>
            <a:r>
              <a:rPr lang="en-US" dirty="0">
                <a:solidFill>
                  <a:srgbClr val="3933FF"/>
                </a:solidFill>
                <a:latin typeface="Calibri" panose="020F0502020204030204" pitchFamily="34" charset="0"/>
                <a:cs typeface="Calibri" panose="020F0502020204030204" pitchFamily="34" charset="0"/>
              </a:rPr>
              <a:t>"squares"</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dataProviderClass</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DataProviderClass.</a:t>
            </a:r>
            <a:r>
              <a:rPr lang="en-US" b="1" dirty="0" err="1">
                <a:solidFill>
                  <a:srgbClr val="931A68"/>
                </a:solidFill>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r>
              <a:rPr lang="en-US" b="1" dirty="0">
                <a:solidFill>
                  <a:srgbClr val="931A68"/>
                </a:solidFill>
                <a:latin typeface="Calibri" panose="020F0502020204030204" pitchFamily="34" charset="0"/>
                <a:cs typeface="Calibri" panose="020F0502020204030204" pitchFamily="34" charset="0"/>
              </a:rPr>
              <a:t>public</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void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testForSquares</a:t>
            </a:r>
            <a:r>
              <a:rPr lang="en-US" dirty="0">
                <a:latin typeface="Calibri" panose="020F0502020204030204" pitchFamily="34" charset="0"/>
                <a:cs typeface="Calibri" panose="020F0502020204030204" pitchFamily="34" charset="0"/>
              </a:rPr>
              <a:t>(</a:t>
            </a:r>
            <a:r>
              <a:rPr lang="en-US" b="1" dirty="0" err="1">
                <a:solidFill>
                  <a:srgbClr val="931A68"/>
                </a:solidFill>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 </a:t>
            </a:r>
            <a:r>
              <a:rPr lang="en-US" b="1" dirty="0" err="1">
                <a:solidFill>
                  <a:srgbClr val="931A68"/>
                </a:solidFill>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t>
            </a:r>
            <a:r>
              <a:rPr lang="en-US" dirty="0" err="1">
                <a:solidFill>
                  <a:srgbClr val="7E504F"/>
                </a:solidFill>
                <a:latin typeface="Calibri" panose="020F0502020204030204" pitchFamily="34" charset="0"/>
                <a:cs typeface="Calibri" panose="020F0502020204030204" pitchFamily="34" charset="0"/>
              </a:rPr>
              <a:t>sq</a:t>
            </a:r>
            <a:r>
              <a:rPr lang="en-US" dirty="0">
                <a:latin typeface="Calibri" panose="020F0502020204030204" pitchFamily="34" charset="0"/>
                <a:cs typeface="Calibri" panose="020F0502020204030204" pitchFamily="34" charset="0"/>
              </a:rPr>
              <a:t>) {</a:t>
            </a:r>
          </a:p>
          <a:p>
            <a:r>
              <a:rPr lang="en-US" dirty="0" err="1">
                <a:latin typeface="Calibri" panose="020F0502020204030204" pitchFamily="34" charset="0"/>
                <a:cs typeface="Calibri" panose="020F0502020204030204" pitchFamily="34" charset="0"/>
              </a:rPr>
              <a:t>System.</a:t>
            </a:r>
            <a:r>
              <a:rPr lang="en-US" b="1" i="1" dirty="0" err="1">
                <a:solidFill>
                  <a:srgbClr val="0326CC"/>
                </a:solidFill>
                <a:latin typeface="Calibri" panose="020F0502020204030204" pitchFamily="34" charset="0"/>
                <a:cs typeface="Calibri" panose="020F0502020204030204" pitchFamily="34" charset="0"/>
              </a:rPr>
              <a:t>out</a:t>
            </a:r>
            <a:r>
              <a:rPr lang="en-US" dirty="0" err="1">
                <a:latin typeface="Calibri" panose="020F0502020204030204" pitchFamily="34" charset="0"/>
                <a:cs typeface="Calibri" panose="020F0502020204030204" pitchFamily="34" charset="0"/>
              </a:rPr>
              <a:t>.println</a:t>
            </a:r>
            <a:r>
              <a:rPr lang="en-US" dirty="0">
                <a:latin typeface="Calibri" panose="020F0502020204030204" pitchFamily="34" charset="0"/>
                <a:cs typeface="Calibri" panose="020F0502020204030204" pitchFamily="34" charset="0"/>
              </a:rPr>
              <a:t>(</a:t>
            </a:r>
            <a:r>
              <a:rPr lang="en-US" dirty="0">
                <a:solidFill>
                  <a:srgbClr val="3933FF"/>
                </a:solidFill>
                <a:latin typeface="Calibri" panose="020F0502020204030204" pitchFamily="34" charset="0"/>
                <a:cs typeface="Calibri" panose="020F0502020204030204" pitchFamily="34" charset="0"/>
              </a:rPr>
              <a:t>"test squares"</a:t>
            </a:r>
            <a:r>
              <a:rPr lang="en-US" dirty="0">
                <a:latin typeface="Calibri" panose="020F0502020204030204" pitchFamily="34" charset="0"/>
                <a:cs typeface="Calibri" panose="020F0502020204030204" pitchFamily="34" charset="0"/>
              </a:rPr>
              <a:t>);</a:t>
            </a:r>
          </a:p>
          <a:p>
            <a:r>
              <a:rPr lang="en-US" i="1" dirty="0" err="1">
                <a:latin typeface="Calibri" panose="020F0502020204030204" pitchFamily="34" charset="0"/>
                <a:cs typeface="Calibri" panose="020F0502020204030204" pitchFamily="34" charset="0"/>
              </a:rPr>
              <a:t>assertEquals</a:t>
            </a:r>
            <a:r>
              <a:rPr lang="en-US" dirty="0">
                <a:latin typeface="Calibri" panose="020F0502020204030204" pitchFamily="34" charset="0"/>
                <a:cs typeface="Calibri" panose="020F0502020204030204" pitchFamily="34" charset="0"/>
              </a:rPr>
              <a:t>(</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 </a:t>
            </a:r>
            <a:r>
              <a:rPr lang="en-US" dirty="0" err="1">
                <a:solidFill>
                  <a:srgbClr val="7E504F"/>
                </a:solidFill>
                <a:latin typeface="Calibri" panose="020F0502020204030204" pitchFamily="34" charset="0"/>
                <a:cs typeface="Calibri" panose="020F0502020204030204" pitchFamily="34" charset="0"/>
              </a:rPr>
              <a:t>sq</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r>
              <a:rPr lang="en-US" dirty="0">
                <a:solidFill>
                  <a:srgbClr val="777777"/>
                </a:solidFill>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dataProvider</a:t>
            </a:r>
            <a:r>
              <a:rPr lang="en-US" dirty="0">
                <a:latin typeface="Calibri" panose="020F0502020204030204" pitchFamily="34" charset="0"/>
                <a:cs typeface="Calibri" panose="020F0502020204030204" pitchFamily="34" charset="0"/>
              </a:rPr>
              <a:t> = </a:t>
            </a:r>
            <a:r>
              <a:rPr lang="en-US" dirty="0">
                <a:solidFill>
                  <a:srgbClr val="3933FF"/>
                </a:solidFill>
                <a:latin typeface="Calibri" panose="020F0502020204030204" pitchFamily="34" charset="0"/>
                <a:cs typeface="Calibri" panose="020F0502020204030204" pitchFamily="34" charset="0"/>
              </a:rPr>
              <a:t>"squares"</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dataProviderClass</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DataProviderClass.</a:t>
            </a:r>
            <a:r>
              <a:rPr lang="en-US" b="1" dirty="0" err="1">
                <a:solidFill>
                  <a:srgbClr val="931A68"/>
                </a:solidFill>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r>
              <a:rPr lang="en-US" b="1" dirty="0">
                <a:solidFill>
                  <a:srgbClr val="931A68"/>
                </a:solidFill>
                <a:latin typeface="Calibri" panose="020F0502020204030204" pitchFamily="34" charset="0"/>
                <a:cs typeface="Calibri" panose="020F0502020204030204" pitchFamily="34" charset="0"/>
              </a:rPr>
              <a:t>public</a:t>
            </a:r>
            <a:r>
              <a:rPr lang="en-US" dirty="0">
                <a:latin typeface="Calibri" panose="020F0502020204030204" pitchFamily="34" charset="0"/>
                <a:cs typeface="Calibri" panose="020F0502020204030204" pitchFamily="34" charset="0"/>
              </a:rPr>
              <a:t> </a:t>
            </a:r>
            <a:r>
              <a:rPr lang="en-US" b="1" dirty="0">
                <a:solidFill>
                  <a:srgbClr val="931A68"/>
                </a:solidFill>
                <a:latin typeface="Calibri" panose="020F0502020204030204" pitchFamily="34" charset="0"/>
                <a:cs typeface="Calibri" panose="020F0502020204030204" pitchFamily="34" charset="0"/>
              </a:rPr>
              <a:t>void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testForCubes</a:t>
            </a:r>
            <a:r>
              <a:rPr lang="en-US" dirty="0">
                <a:latin typeface="Calibri" panose="020F0502020204030204" pitchFamily="34" charset="0"/>
                <a:cs typeface="Calibri" panose="020F0502020204030204" pitchFamily="34" charset="0"/>
              </a:rPr>
              <a:t>(</a:t>
            </a:r>
            <a:r>
              <a:rPr lang="en-US" b="1" dirty="0" err="1">
                <a:solidFill>
                  <a:srgbClr val="931A68"/>
                </a:solidFill>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 </a:t>
            </a:r>
            <a:r>
              <a:rPr lang="en-US" b="1" dirty="0" err="1">
                <a:solidFill>
                  <a:srgbClr val="931A68"/>
                </a:solidFill>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t>
            </a:r>
            <a:r>
              <a:rPr lang="en-US" dirty="0">
                <a:solidFill>
                  <a:srgbClr val="7E504F"/>
                </a:solidFill>
                <a:latin typeface="Calibri" panose="020F0502020204030204" pitchFamily="34" charset="0"/>
                <a:cs typeface="Calibri" panose="020F0502020204030204" pitchFamily="34" charset="0"/>
              </a:rPr>
              <a:t>cube</a:t>
            </a:r>
            <a:r>
              <a:rPr lang="en-US" dirty="0">
                <a:latin typeface="Calibri" panose="020F0502020204030204" pitchFamily="34" charset="0"/>
                <a:cs typeface="Calibri" panose="020F0502020204030204" pitchFamily="34" charset="0"/>
              </a:rPr>
              <a:t>) {</a:t>
            </a:r>
          </a:p>
          <a:p>
            <a:r>
              <a:rPr lang="en-US" dirty="0" err="1">
                <a:latin typeface="Calibri" panose="020F0502020204030204" pitchFamily="34" charset="0"/>
                <a:cs typeface="Calibri" panose="020F0502020204030204" pitchFamily="34" charset="0"/>
              </a:rPr>
              <a:t>System.</a:t>
            </a:r>
            <a:r>
              <a:rPr lang="en-US" b="1" i="1" dirty="0" err="1">
                <a:solidFill>
                  <a:srgbClr val="0326CC"/>
                </a:solidFill>
                <a:latin typeface="Calibri" panose="020F0502020204030204" pitchFamily="34" charset="0"/>
                <a:cs typeface="Calibri" panose="020F0502020204030204" pitchFamily="34" charset="0"/>
              </a:rPr>
              <a:t>out</a:t>
            </a:r>
            <a:r>
              <a:rPr lang="en-US" dirty="0" err="1">
                <a:latin typeface="Calibri" panose="020F0502020204030204" pitchFamily="34" charset="0"/>
                <a:cs typeface="Calibri" panose="020F0502020204030204" pitchFamily="34" charset="0"/>
              </a:rPr>
              <a:t>.println</a:t>
            </a:r>
            <a:r>
              <a:rPr lang="en-US" dirty="0">
                <a:latin typeface="Calibri" panose="020F0502020204030204" pitchFamily="34" charset="0"/>
                <a:cs typeface="Calibri" panose="020F0502020204030204" pitchFamily="34" charset="0"/>
              </a:rPr>
              <a:t>(</a:t>
            </a:r>
            <a:r>
              <a:rPr lang="en-US" dirty="0">
                <a:solidFill>
                  <a:srgbClr val="3933FF"/>
                </a:solidFill>
                <a:latin typeface="Calibri" panose="020F0502020204030204" pitchFamily="34" charset="0"/>
                <a:cs typeface="Calibri" panose="020F0502020204030204" pitchFamily="34" charset="0"/>
              </a:rPr>
              <a:t>"test cubes"</a:t>
            </a:r>
            <a:r>
              <a:rPr lang="en-US" dirty="0">
                <a:latin typeface="Calibri" panose="020F0502020204030204" pitchFamily="34" charset="0"/>
                <a:cs typeface="Calibri" panose="020F0502020204030204" pitchFamily="34" charset="0"/>
              </a:rPr>
              <a:t>);</a:t>
            </a:r>
          </a:p>
          <a:p>
            <a:r>
              <a:rPr lang="en-US" i="1" dirty="0" err="1">
                <a:latin typeface="Calibri" panose="020F0502020204030204" pitchFamily="34" charset="0"/>
                <a:cs typeface="Calibri" panose="020F0502020204030204" pitchFamily="34" charset="0"/>
              </a:rPr>
              <a:t>assertEquals</a:t>
            </a:r>
            <a:r>
              <a:rPr lang="en-US" dirty="0">
                <a:latin typeface="Calibri" panose="020F0502020204030204" pitchFamily="34" charset="0"/>
                <a:cs typeface="Calibri" panose="020F0502020204030204" pitchFamily="34" charset="0"/>
              </a:rPr>
              <a:t>(</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a:t>
            </a:r>
            <a:r>
              <a:rPr lang="en-US" dirty="0">
                <a:solidFill>
                  <a:srgbClr val="7E504F"/>
                </a:solidFill>
                <a:latin typeface="Calibri" panose="020F0502020204030204" pitchFamily="34" charset="0"/>
                <a:cs typeface="Calibri" panose="020F0502020204030204" pitchFamily="34" charset="0"/>
              </a:rPr>
              <a:t>no</a:t>
            </a:r>
            <a:r>
              <a:rPr lang="en-US" dirty="0">
                <a:latin typeface="Calibri" panose="020F0502020204030204" pitchFamily="34" charset="0"/>
                <a:cs typeface="Calibri" panose="020F0502020204030204" pitchFamily="34" charset="0"/>
              </a:rPr>
              <a:t>, </a:t>
            </a:r>
            <a:r>
              <a:rPr lang="en-US" dirty="0">
                <a:solidFill>
                  <a:srgbClr val="7E504F"/>
                </a:solidFill>
                <a:latin typeface="Calibri" panose="020F0502020204030204" pitchFamily="34" charset="0"/>
                <a:cs typeface="Calibri" panose="020F0502020204030204" pitchFamily="34" charset="0"/>
              </a:rPr>
              <a:t>cube</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a:t>
            </a:r>
            <a:endParaRPr lang="en-US"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12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Apache POI</a:t>
            </a:r>
          </a:p>
        </p:txBody>
      </p:sp>
      <p:sp>
        <p:nvSpPr>
          <p:cNvPr id="4" name="Rectangle 3"/>
          <p:cNvSpPr/>
          <p:nvPr/>
        </p:nvSpPr>
        <p:spPr>
          <a:xfrm>
            <a:off x="276720" y="685800"/>
            <a:ext cx="8686800" cy="4247317"/>
          </a:xfrm>
          <a:prstGeom prst="rect">
            <a:avLst/>
          </a:prstGeom>
        </p:spPr>
        <p:txBody>
          <a:bodyPr wrap="square">
            <a:spAutoFit/>
          </a:bodyPr>
          <a:lstStyle/>
          <a:p>
            <a:pPr marL="285750" indent="-285750">
              <a:buFont typeface="Arial" charset="0"/>
              <a:buChar char="•"/>
            </a:pPr>
            <a:r>
              <a:rPr lang="en-US" dirty="0"/>
              <a:t>Selenium does not provides support to read data from excel files and pass that data to test case.</a:t>
            </a:r>
          </a:p>
          <a:p>
            <a:pPr marL="285750" indent="-285750">
              <a:buFont typeface="Arial" charset="0"/>
              <a:buChar char="•"/>
            </a:pPr>
            <a:r>
              <a:rPr lang="en-US" dirty="0"/>
              <a:t>Apache POI (Poor Obfuscation Implementation) is an API written in Java to support read and write operations – modifying office files</a:t>
            </a:r>
          </a:p>
          <a:p>
            <a:pPr marL="285750" indent="-285750">
              <a:buFont typeface="Arial" charset="0"/>
              <a:buChar char="•"/>
            </a:pPr>
            <a:r>
              <a:rPr lang="en-US" dirty="0"/>
              <a:t>Developing Data Driven framework in Selenium using POI helps reduce maintenance, improve test coverage thus providing a good return on investment. </a:t>
            </a:r>
          </a:p>
          <a:p>
            <a:pPr marL="285750" indent="-285750">
              <a:buFont typeface="Arial" charset="0"/>
              <a:buChar char="•"/>
            </a:pPr>
            <a:r>
              <a:rPr lang="en-US" dirty="0"/>
              <a:t>Download jar files for Apache POI : </a:t>
            </a:r>
            <a:r>
              <a:rPr lang="en-US" dirty="0">
                <a:hlinkClick r:id="rId3"/>
              </a:rPr>
              <a:t>https://poi.apache.org/download.html</a:t>
            </a:r>
            <a:endParaRPr lang="en-US" dirty="0"/>
          </a:p>
          <a:p>
            <a:pPr marL="285750" indent="-285750">
              <a:buFont typeface="Arial" charset="0"/>
              <a:buChar char="•"/>
            </a:pPr>
            <a:r>
              <a:rPr lang="en-US" dirty="0"/>
              <a:t>Unzip the jar file, and add the following jars to your project and </a:t>
            </a:r>
            <a:r>
              <a:rPr lang="en-US" dirty="0" err="1"/>
              <a:t>congure</a:t>
            </a:r>
            <a:r>
              <a:rPr lang="en-US" dirty="0"/>
              <a:t> them. </a:t>
            </a:r>
          </a:p>
          <a:p>
            <a:pPr marL="742950" lvl="1" indent="-285750">
              <a:buFont typeface="Arial" charset="0"/>
              <a:buChar char="•"/>
            </a:pPr>
            <a:r>
              <a:rPr lang="en-US" dirty="0"/>
              <a:t>dom4j-1.6.1.jar</a:t>
            </a:r>
          </a:p>
          <a:p>
            <a:pPr marL="742950" lvl="1" indent="-285750">
              <a:buFont typeface="Arial" charset="0"/>
              <a:buChar char="•"/>
            </a:pPr>
            <a:r>
              <a:rPr lang="en-US" dirty="0"/>
              <a:t>poi-3.10-FINAL-20140208.jar </a:t>
            </a:r>
          </a:p>
          <a:p>
            <a:pPr marL="742950" lvl="1" indent="-285750">
              <a:buFont typeface="Arial" charset="0"/>
              <a:buChar char="•"/>
            </a:pPr>
            <a:r>
              <a:rPr lang="en-US" dirty="0"/>
              <a:t>poi-ooxml-3.10-FINAL-20140208.jar </a:t>
            </a:r>
          </a:p>
          <a:p>
            <a:pPr marL="742950" lvl="1" indent="-285750">
              <a:buFont typeface="Arial" charset="0"/>
              <a:buChar char="•"/>
            </a:pPr>
            <a:r>
              <a:rPr lang="en-US" dirty="0"/>
              <a:t>poi-ooxml-schemas-3.10-FINAL-20140208.jar </a:t>
            </a:r>
          </a:p>
          <a:p>
            <a:pPr marL="742950" lvl="1" indent="-285750">
              <a:buFont typeface="Arial" charset="0"/>
              <a:buChar char="•"/>
            </a:pPr>
            <a:r>
              <a:rPr lang="en-US" dirty="0"/>
              <a:t>xmlbeans-2.3.0.jar </a:t>
            </a:r>
          </a:p>
          <a:p>
            <a:pPr marL="285750" indent="-285750">
              <a:buFont typeface="Arial" charset="0"/>
              <a:buChar char="•"/>
            </a:pP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82382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 POI</a:t>
            </a:r>
          </a:p>
        </p:txBody>
      </p:sp>
      <p:sp>
        <p:nvSpPr>
          <p:cNvPr id="4" name="Rectangle 3"/>
          <p:cNvSpPr/>
          <p:nvPr/>
        </p:nvSpPr>
        <p:spPr>
          <a:xfrm>
            <a:off x="276720" y="685800"/>
            <a:ext cx="8686800" cy="4801314"/>
          </a:xfrm>
          <a:prstGeom prst="rect">
            <a:avLst/>
          </a:prstGeom>
        </p:spPr>
        <p:txBody>
          <a:bodyPr wrap="square">
            <a:spAutoFit/>
          </a:bodyPr>
          <a:lstStyle/>
          <a:p>
            <a:pPr marL="285750" indent="-285750">
              <a:buFont typeface="Arial" charset="0"/>
              <a:buChar char="•"/>
            </a:pPr>
            <a:r>
              <a:rPr lang="en-US" dirty="0"/>
              <a:t>Below mentioned are some of the interfaces of POI. </a:t>
            </a:r>
          </a:p>
          <a:p>
            <a:pPr marL="285750" indent="-285750">
              <a:buFont typeface="Arial" charset="0"/>
              <a:buChar char="•"/>
            </a:pPr>
            <a:r>
              <a:rPr lang="en-US" dirty="0" err="1"/>
              <a:t>XSSFWorkbook</a:t>
            </a:r>
            <a:r>
              <a:rPr lang="en-US" dirty="0"/>
              <a:t>: Represents workbook in </a:t>
            </a:r>
            <a:r>
              <a:rPr lang="en-US" dirty="0" err="1"/>
              <a:t>xlsx</a:t>
            </a:r>
            <a:r>
              <a:rPr lang="en-US" dirty="0"/>
              <a:t>  </a:t>
            </a:r>
          </a:p>
          <a:p>
            <a:pPr marL="285750" indent="-285750">
              <a:buFont typeface="Arial" charset="0"/>
              <a:buChar char="•"/>
            </a:pPr>
            <a:r>
              <a:rPr lang="en-US" dirty="0" err="1"/>
              <a:t>HSSFWorkbook</a:t>
            </a:r>
            <a:r>
              <a:rPr lang="en-US" dirty="0"/>
              <a:t>: Represents workbook in </a:t>
            </a:r>
            <a:r>
              <a:rPr lang="en-US" dirty="0" err="1"/>
              <a:t>xls</a:t>
            </a:r>
            <a:r>
              <a:rPr lang="en-US" dirty="0"/>
              <a:t> </a:t>
            </a:r>
          </a:p>
          <a:p>
            <a:pPr marL="285750" indent="-285750">
              <a:buFont typeface="Arial" charset="0"/>
              <a:buChar char="•"/>
            </a:pPr>
            <a:r>
              <a:rPr lang="en-US" dirty="0" err="1"/>
              <a:t>XSSFSheet</a:t>
            </a:r>
            <a:r>
              <a:rPr lang="en-US" dirty="0"/>
              <a:t>: Represents a sheet in XLSX </a:t>
            </a:r>
          </a:p>
          <a:p>
            <a:pPr marL="285750" indent="-285750">
              <a:buFont typeface="Arial" charset="0"/>
              <a:buChar char="•"/>
            </a:pPr>
            <a:r>
              <a:rPr lang="en-US" dirty="0" err="1"/>
              <a:t>HSSFSheet</a:t>
            </a:r>
            <a:r>
              <a:rPr lang="en-US" dirty="0"/>
              <a:t>: Represents a sheet in XLS </a:t>
            </a:r>
          </a:p>
          <a:p>
            <a:pPr marL="285750" indent="-285750">
              <a:buFont typeface="Arial" charset="0"/>
              <a:buChar char="•"/>
            </a:pPr>
            <a:r>
              <a:rPr lang="en-US" dirty="0" err="1"/>
              <a:t>XSSFRow</a:t>
            </a:r>
            <a:r>
              <a:rPr lang="en-US" dirty="0"/>
              <a:t>: Represents a row in a sheet of XLSX </a:t>
            </a:r>
          </a:p>
          <a:p>
            <a:pPr marL="285750" indent="-285750">
              <a:buFont typeface="Arial" charset="0"/>
              <a:buChar char="•"/>
            </a:pPr>
            <a:r>
              <a:rPr lang="en-US" dirty="0" err="1"/>
              <a:t>HSSFRow</a:t>
            </a:r>
            <a:r>
              <a:rPr lang="en-US" dirty="0"/>
              <a:t>: Represents a row in a sheet of XLS </a:t>
            </a:r>
          </a:p>
          <a:p>
            <a:pPr marL="285750" indent="-285750">
              <a:buFont typeface="Arial" charset="0"/>
              <a:buChar char="•"/>
            </a:pPr>
            <a:r>
              <a:rPr lang="en-US" dirty="0" err="1"/>
              <a:t>XSSFCell</a:t>
            </a:r>
            <a:r>
              <a:rPr lang="en-US" dirty="0"/>
              <a:t>: Represents a cell in a row of XLSX</a:t>
            </a:r>
          </a:p>
          <a:p>
            <a:pPr marL="285750" indent="-285750">
              <a:buFont typeface="Arial" charset="0"/>
              <a:buChar char="•"/>
            </a:pPr>
            <a:r>
              <a:rPr lang="en-US" dirty="0"/>
              <a:t> </a:t>
            </a:r>
            <a:r>
              <a:rPr lang="en-US" dirty="0" err="1"/>
              <a:t>HSSFCell</a:t>
            </a:r>
            <a:r>
              <a:rPr lang="en-US" dirty="0"/>
              <a:t>: Represents a cell in a row of XLS le. </a:t>
            </a:r>
          </a:p>
          <a:p>
            <a:pPr marL="285750" indent="-285750">
              <a:buFont typeface="Arial" charset="0"/>
              <a:buChar char="•"/>
            </a:pPr>
            <a:endParaRPr lang="en-US" dirty="0"/>
          </a:p>
          <a:p>
            <a:pPr marL="285750" indent="-285750">
              <a:buFont typeface="Arial" charset="0"/>
              <a:buChar char="•"/>
            </a:pPr>
            <a:r>
              <a:rPr lang="en-US" dirty="0"/>
              <a:t>Fields available in a cell: </a:t>
            </a:r>
          </a:p>
          <a:p>
            <a:pPr marL="285750" indent="-285750">
              <a:buFont typeface="Arial" charset="0"/>
              <a:buChar char="•"/>
            </a:pPr>
            <a:r>
              <a:rPr lang="en-US" dirty="0"/>
              <a:t>CELL_TYPE_BLANK: Represents a blank cell. </a:t>
            </a:r>
          </a:p>
          <a:p>
            <a:pPr marL="285750" indent="-285750">
              <a:buFont typeface="Arial" charset="0"/>
              <a:buChar char="•"/>
            </a:pPr>
            <a:r>
              <a:rPr lang="en-US" dirty="0"/>
              <a:t>CELL_TYPE_BOOLEAN: Represents a Boolean cell (true or false). </a:t>
            </a:r>
          </a:p>
          <a:p>
            <a:pPr marL="285750" indent="-285750">
              <a:buFont typeface="Arial" charset="0"/>
              <a:buChar char="•"/>
            </a:pPr>
            <a:r>
              <a:rPr lang="en-US" dirty="0"/>
              <a:t>CELL_TYPE_ERROR: Represents an error value in a cell. </a:t>
            </a:r>
          </a:p>
          <a:p>
            <a:pPr marL="285750" indent="-285750">
              <a:buFont typeface="Arial" charset="0"/>
              <a:buChar char="•"/>
            </a:pPr>
            <a:r>
              <a:rPr lang="en-US" dirty="0"/>
              <a:t>CELL_TYPE_FORMULA: Represents a formula result on a cell. </a:t>
            </a:r>
          </a:p>
          <a:p>
            <a:pPr marL="285750" indent="-285750">
              <a:buFont typeface="Arial" charset="0"/>
              <a:buChar char="•"/>
            </a:pPr>
            <a:r>
              <a:rPr lang="en-US" dirty="0"/>
              <a:t>CELL_TYPE_NUMERIC: Represents numeric data in a cell. </a:t>
            </a:r>
          </a:p>
          <a:p>
            <a:pPr marL="285750" indent="-285750">
              <a:buFont typeface="Arial" charset="0"/>
              <a:buChar char="•"/>
            </a:pPr>
            <a:r>
              <a:rPr lang="en-US" dirty="0"/>
              <a:t>CELL_TYPE_STRING: Represents string in a cell. </a:t>
            </a:r>
          </a:p>
        </p:txBody>
      </p:sp>
    </p:spTree>
    <p:extLst>
      <p:ext uri="{BB962C8B-B14F-4D97-AF65-F5344CB8AC3E}">
        <p14:creationId xmlns:p14="http://schemas.microsoft.com/office/powerpoint/2010/main" val="112341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Principle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1800" dirty="0"/>
              <a:t>[F]</a:t>
            </a:r>
            <a:r>
              <a:rPr lang="en-US" sz="1800" dirty="0" err="1"/>
              <a:t>ast</a:t>
            </a:r>
            <a:br>
              <a:rPr lang="en-US" sz="1800" dirty="0"/>
            </a:br>
            <a:r>
              <a:rPr lang="en-US" sz="1800" dirty="0"/>
              <a:t>Unit tests should be fast otherwise they will slow down development/deployment time and will take longer time to pass or fail. Dependencies should be mocked.</a:t>
            </a:r>
          </a:p>
          <a:p>
            <a:r>
              <a:rPr lang="en-US" sz="1800" dirty="0"/>
              <a:t>[I]</a:t>
            </a:r>
            <a:r>
              <a:rPr lang="en-US" sz="1800" dirty="0" err="1"/>
              <a:t>solated</a:t>
            </a:r>
            <a:br>
              <a:rPr lang="en-US" sz="1800" dirty="0"/>
            </a:br>
            <a:r>
              <a:rPr lang="en-US" sz="1800" dirty="0"/>
              <a:t>Never ever write tests which depend on other test cases. </a:t>
            </a:r>
            <a:r>
              <a:rPr lang="en-US" sz="1800" dirty="0">
                <a:solidFill>
                  <a:schemeClr val="tx1"/>
                </a:solidFill>
              </a:rPr>
              <a:t>If one of your test methods can break for more than one reason, consider splitting it into separate tests.</a:t>
            </a:r>
            <a:endParaRPr lang="en-US" sz="1800" dirty="0"/>
          </a:p>
          <a:p>
            <a:r>
              <a:rPr lang="en-US" sz="1800" dirty="0"/>
              <a:t>[R]</a:t>
            </a:r>
            <a:r>
              <a:rPr lang="en-US" sz="1800" dirty="0" err="1"/>
              <a:t>epeatable</a:t>
            </a:r>
            <a:br>
              <a:rPr lang="en-US" sz="1800" dirty="0"/>
            </a:br>
            <a:r>
              <a:rPr lang="en-US" sz="1800" dirty="0"/>
              <a:t>A repeatable test is one that produces the same results each time you run it.</a:t>
            </a:r>
          </a:p>
          <a:p>
            <a:r>
              <a:rPr lang="en-US" sz="1800" dirty="0"/>
              <a:t>[S]elf-validating</a:t>
            </a:r>
            <a:br>
              <a:rPr lang="en-US" sz="1800" dirty="0"/>
            </a:br>
            <a:r>
              <a:rPr lang="en-US" sz="1800" dirty="0"/>
              <a:t>each test must be able to determine that the output is expected or not. It must determine it is failed or pass. There must be no manual interpretation of results.</a:t>
            </a:r>
          </a:p>
          <a:p>
            <a:r>
              <a:rPr lang="en-US" sz="1800" dirty="0"/>
              <a:t>[T]</a:t>
            </a:r>
            <a:r>
              <a:rPr lang="en-US" sz="1800" dirty="0" err="1"/>
              <a:t>imely</a:t>
            </a:r>
            <a:br>
              <a:rPr lang="en-US" sz="1800" dirty="0"/>
            </a:br>
            <a:r>
              <a:rPr lang="en-US" sz="1800" dirty="0"/>
              <a:t>Can use review process or automated tools to reject code without sufficient tests.</a:t>
            </a:r>
            <a:br>
              <a:rPr lang="en-US" sz="1800" dirty="0"/>
            </a:br>
            <a:endParaRPr lang="en-US" sz="1800" dirty="0"/>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0600" y="533400"/>
            <a:ext cx="7497758" cy="523220"/>
          </a:xfrm>
          <a:prstGeom prst="rect">
            <a:avLst/>
          </a:prstGeom>
          <a:noFill/>
        </p:spPr>
        <p:txBody>
          <a:bodyPr wrap="none" rtlCol="0">
            <a:spAutoFit/>
          </a:bodyPr>
          <a:lstStyle/>
          <a:p>
            <a:r>
              <a:rPr lang="en-US" sz="2800" dirty="0"/>
              <a:t>Create a .</a:t>
            </a:r>
            <a:r>
              <a:rPr lang="en-US" sz="2800" dirty="0" err="1"/>
              <a:t>xlsx</a:t>
            </a:r>
            <a:r>
              <a:rPr lang="en-US" sz="2800" dirty="0"/>
              <a:t> file with  4 columns and sample data</a:t>
            </a:r>
          </a:p>
        </p:txBody>
      </p:sp>
      <p:graphicFrame>
        <p:nvGraphicFramePr>
          <p:cNvPr id="14" name="Table 13"/>
          <p:cNvGraphicFramePr>
            <a:graphicFrameLocks noGrp="1"/>
          </p:cNvGraphicFramePr>
          <p:nvPr>
            <p:extLst>
              <p:ext uri="{D42A27DB-BD31-4B8C-83A1-F6EECF244321}">
                <p14:modId xmlns:p14="http://schemas.microsoft.com/office/powerpoint/2010/main" val="1665752912"/>
              </p:ext>
            </p:extLst>
          </p:nvPr>
        </p:nvGraphicFramePr>
        <p:xfrm>
          <a:off x="1143000" y="1465581"/>
          <a:ext cx="6477000" cy="1582420"/>
        </p:xfrm>
        <a:graphic>
          <a:graphicData uri="http://schemas.openxmlformats.org/drawingml/2006/table">
            <a:tbl>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381000">
                <a:tc>
                  <a:txBody>
                    <a:bodyPr/>
                    <a:lstStyle/>
                    <a:p>
                      <a:pPr algn="l" fontAlgn="b"/>
                      <a:r>
                        <a:rPr lang="en-US" sz="1800" b="0" i="0" u="none" strike="noStrike">
                          <a:solidFill>
                            <a:srgbClr val="000000"/>
                          </a:solidFill>
                          <a:effectLst/>
                          <a:latin typeface="Times New Roman" charset="0"/>
                          <a:ea typeface="Times New Roman" charset="0"/>
                          <a:cs typeface="Times New Roman" charset="0"/>
                        </a:rPr>
                        <a:t>Test Case ID</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Username</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Passwod</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Result</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304800">
                <a:tc>
                  <a:txBody>
                    <a:bodyPr/>
                    <a:lstStyle/>
                    <a:p>
                      <a:pPr algn="l" fontAlgn="b"/>
                      <a:r>
                        <a:rPr lang="en-US" sz="1800" b="0" i="0" u="none" strike="noStrike">
                          <a:solidFill>
                            <a:srgbClr val="000000"/>
                          </a:solidFill>
                          <a:effectLst/>
                          <a:latin typeface="Times New Roman" charset="0"/>
                          <a:ea typeface="Times New Roman" charset="0"/>
                          <a:cs typeface="Times New Roman" charset="0"/>
                        </a:rPr>
                        <a:t>TC_Login_01</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u1</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p1</a:t>
                      </a:r>
                    </a:p>
                  </a:txBody>
                  <a:tcPr marL="12700" marR="12700" marT="12700" marB="0" anchor="b">
                    <a:lnL>
                      <a:noFill/>
                    </a:lnL>
                    <a:lnR>
                      <a:noFill/>
                    </a:lnR>
                    <a:lnT>
                      <a:noFill/>
                    </a:lnT>
                    <a:lnB>
                      <a:noFill/>
                    </a:lnB>
                  </a:tcPr>
                </a:tc>
                <a:tc>
                  <a:txBody>
                    <a:bodyPr/>
                    <a:lstStyle/>
                    <a:p>
                      <a:pPr algn="l" fontAlgn="b"/>
                      <a:endParaRPr lang="en-US" sz="1800" b="0" i="0" u="none" strike="noStrike">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28600">
                <a:tc>
                  <a:txBody>
                    <a:bodyPr/>
                    <a:lstStyle/>
                    <a:p>
                      <a:pPr algn="l" fontAlgn="b"/>
                      <a:r>
                        <a:rPr lang="en-US" sz="1800" b="0" i="0" u="none" strike="noStrike">
                          <a:solidFill>
                            <a:srgbClr val="000000"/>
                          </a:solidFill>
                          <a:effectLst/>
                          <a:latin typeface="Times New Roman" charset="0"/>
                          <a:ea typeface="Times New Roman" charset="0"/>
                          <a:cs typeface="Times New Roman" charset="0"/>
                        </a:rPr>
                        <a:t>TC_Login_02</a:t>
                      </a:r>
                    </a:p>
                  </a:txBody>
                  <a:tcPr marL="12700" marR="12700" marT="12700" marB="0" anchor="b">
                    <a:lnL>
                      <a:noFill/>
                    </a:lnL>
                    <a:lnR>
                      <a:noFill/>
                    </a:lnR>
                    <a:lnT>
                      <a:noFill/>
                    </a:lnT>
                    <a:lnB>
                      <a:noFill/>
                    </a:lnB>
                  </a:tcPr>
                </a:tc>
                <a:tc>
                  <a:txBody>
                    <a:bodyPr/>
                    <a:lstStyle/>
                    <a:p>
                      <a:pPr algn="l" fontAlgn="b"/>
                      <a:r>
                        <a:rPr lang="is-IS" sz="1800" b="0" i="0" u="none" strike="noStrike">
                          <a:solidFill>
                            <a:srgbClr val="000000"/>
                          </a:solidFill>
                          <a:effectLst/>
                          <a:latin typeface="Times New Roman" charset="0"/>
                          <a:ea typeface="Times New Roman" charset="0"/>
                          <a:cs typeface="Times New Roman" charset="0"/>
                        </a:rPr>
                        <a:t>u2</a:t>
                      </a:r>
                    </a:p>
                  </a:txBody>
                  <a:tcPr marL="12700" marR="12700" marT="12700" marB="0" anchor="b">
                    <a:lnL>
                      <a:noFill/>
                    </a:lnL>
                    <a:lnR>
                      <a:noFill/>
                    </a:lnR>
                    <a:lnT>
                      <a:noFill/>
                    </a:lnT>
                    <a:lnB>
                      <a:noFill/>
                    </a:lnB>
                  </a:tcPr>
                </a:tc>
                <a:tc>
                  <a:txBody>
                    <a:bodyPr/>
                    <a:lstStyle/>
                    <a:p>
                      <a:pPr algn="l" fontAlgn="b"/>
                      <a:r>
                        <a:rPr lang="is-IS" sz="1800" b="0" i="0" u="none" strike="noStrike">
                          <a:solidFill>
                            <a:srgbClr val="000000"/>
                          </a:solidFill>
                          <a:effectLst/>
                          <a:latin typeface="Times New Roman" charset="0"/>
                          <a:ea typeface="Times New Roman" charset="0"/>
                          <a:cs typeface="Times New Roman" charset="0"/>
                        </a:rPr>
                        <a:t>p2</a:t>
                      </a:r>
                    </a:p>
                  </a:txBody>
                  <a:tcPr marL="12700" marR="12700" marT="12700" marB="0" anchor="b">
                    <a:lnL>
                      <a:noFill/>
                    </a:lnL>
                    <a:lnR>
                      <a:noFill/>
                    </a:lnR>
                    <a:lnT>
                      <a:noFill/>
                    </a:lnT>
                    <a:lnB>
                      <a:noFill/>
                    </a:lnB>
                  </a:tcPr>
                </a:tc>
                <a:tc>
                  <a:txBody>
                    <a:bodyPr/>
                    <a:lstStyle/>
                    <a:p>
                      <a:pPr algn="l" fontAlgn="b"/>
                      <a:endParaRPr lang="en-US" sz="1800" b="0" i="0" u="none" strike="noStrike">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322580">
                <a:tc>
                  <a:txBody>
                    <a:bodyPr/>
                    <a:lstStyle/>
                    <a:p>
                      <a:pPr algn="l" fontAlgn="b"/>
                      <a:r>
                        <a:rPr lang="en-US" sz="1800" b="0" i="0" u="none" strike="noStrike">
                          <a:solidFill>
                            <a:srgbClr val="000000"/>
                          </a:solidFill>
                          <a:effectLst/>
                          <a:latin typeface="Times New Roman" charset="0"/>
                          <a:ea typeface="Times New Roman" charset="0"/>
                          <a:cs typeface="Times New Roman" charset="0"/>
                        </a:rPr>
                        <a:t>TC_Login_03</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u3</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p3</a:t>
                      </a:r>
                    </a:p>
                  </a:txBody>
                  <a:tcPr marL="12700" marR="12700" marT="12700" marB="0" anchor="b">
                    <a:lnL>
                      <a:noFill/>
                    </a:lnL>
                    <a:lnR>
                      <a:noFill/>
                    </a:lnR>
                    <a:lnT>
                      <a:noFill/>
                    </a:lnT>
                    <a:lnB>
                      <a:noFill/>
                    </a:lnB>
                  </a:tcPr>
                </a:tc>
                <a:tc>
                  <a:txBody>
                    <a:bodyPr/>
                    <a:lstStyle/>
                    <a:p>
                      <a:pPr algn="l" fontAlgn="b"/>
                      <a:endParaRPr lang="en-US" sz="1800" b="0" i="0" u="none" strike="noStrike">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152400">
                <a:tc>
                  <a:txBody>
                    <a:bodyPr/>
                    <a:lstStyle/>
                    <a:p>
                      <a:pPr algn="l" fontAlgn="b"/>
                      <a:r>
                        <a:rPr lang="en-US" sz="1800" b="0" i="0" u="none" strike="noStrike">
                          <a:solidFill>
                            <a:srgbClr val="000000"/>
                          </a:solidFill>
                          <a:effectLst/>
                          <a:latin typeface="Times New Roman" charset="0"/>
                          <a:ea typeface="Times New Roman" charset="0"/>
                          <a:cs typeface="Times New Roman" charset="0"/>
                        </a:rPr>
                        <a:t>TC_Login_04</a:t>
                      </a:r>
                    </a:p>
                  </a:txBody>
                  <a:tcPr marL="12700" marR="12700" marT="12700" marB="0" anchor="b">
                    <a:lnL>
                      <a:noFill/>
                    </a:lnL>
                    <a:lnR>
                      <a:noFill/>
                    </a:lnR>
                    <a:lnT>
                      <a:noFill/>
                    </a:lnT>
                    <a:lnB>
                      <a:noFill/>
                    </a:lnB>
                  </a:tcPr>
                </a:tc>
                <a:tc>
                  <a:txBody>
                    <a:bodyPr/>
                    <a:lstStyle/>
                    <a:p>
                      <a:pPr algn="l" fontAlgn="b"/>
                      <a:r>
                        <a:rPr lang="en-US" sz="1800" b="0" i="0" u="none" strike="noStrike" dirty="0">
                          <a:solidFill>
                            <a:srgbClr val="000000"/>
                          </a:solidFill>
                          <a:effectLst/>
                          <a:latin typeface="Times New Roman" charset="0"/>
                          <a:ea typeface="Times New Roman" charset="0"/>
                          <a:cs typeface="Times New Roman" charset="0"/>
                        </a:rPr>
                        <a:t>u4</a:t>
                      </a:r>
                    </a:p>
                  </a:txBody>
                  <a:tcPr marL="12700" marR="12700" marT="12700"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charset="0"/>
                          <a:ea typeface="Times New Roman" charset="0"/>
                          <a:cs typeface="Times New Roman" charset="0"/>
                        </a:rPr>
                        <a:t>p4</a:t>
                      </a:r>
                    </a:p>
                  </a:txBody>
                  <a:tcPr marL="12700" marR="12700" marT="12700"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15" name="TextBox 14"/>
          <p:cNvSpPr txBox="1"/>
          <p:nvPr/>
        </p:nvSpPr>
        <p:spPr>
          <a:xfrm>
            <a:off x="1502229" y="4343400"/>
            <a:ext cx="2769348" cy="369332"/>
          </a:xfrm>
          <a:prstGeom prst="rect">
            <a:avLst/>
          </a:prstGeom>
          <a:noFill/>
          <a:ln>
            <a:solidFill>
              <a:schemeClr val="accent1"/>
            </a:solidFill>
          </a:ln>
        </p:spPr>
        <p:txBody>
          <a:bodyPr wrap="none" rtlCol="0">
            <a:spAutoFit/>
          </a:bodyPr>
          <a:lstStyle/>
          <a:p>
            <a:r>
              <a:rPr lang="en-US" dirty="0"/>
              <a:t>Row 0, cell 0 -&gt; Test Case ID</a:t>
            </a:r>
          </a:p>
        </p:txBody>
      </p:sp>
      <p:sp>
        <p:nvSpPr>
          <p:cNvPr id="2" name="TextBox 1"/>
          <p:cNvSpPr txBox="1"/>
          <p:nvPr/>
        </p:nvSpPr>
        <p:spPr>
          <a:xfrm>
            <a:off x="6776211" y="2514600"/>
            <a:ext cx="1687578" cy="369332"/>
          </a:xfrm>
          <a:prstGeom prst="rect">
            <a:avLst/>
          </a:prstGeom>
          <a:noFill/>
          <a:ln>
            <a:solidFill>
              <a:schemeClr val="accent1"/>
            </a:solidFill>
          </a:ln>
        </p:spPr>
        <p:txBody>
          <a:bodyPr wrap="none" rtlCol="0">
            <a:spAutoFit/>
          </a:bodyPr>
          <a:lstStyle/>
          <a:p>
            <a:r>
              <a:rPr lang="en-US"/>
              <a:t>Sampledata.xlsx</a:t>
            </a:r>
            <a:endParaRPr lang="en-US" dirty="0"/>
          </a:p>
        </p:txBody>
      </p:sp>
    </p:spTree>
    <p:extLst>
      <p:ext uri="{BB962C8B-B14F-4D97-AF65-F5344CB8AC3E}">
        <p14:creationId xmlns:p14="http://schemas.microsoft.com/office/powerpoint/2010/main" val="209444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562480" cy="576000"/>
          </a:xfrm>
        </p:spPr>
        <p:txBody>
          <a:bodyPr/>
          <a:lstStyle/>
          <a:p>
            <a:r>
              <a:rPr lang="en-US" dirty="0"/>
              <a:t>EXAMPLE </a:t>
            </a:r>
            <a:r>
              <a:rPr lang="mr-IN" dirty="0"/>
              <a:t>–</a:t>
            </a:r>
            <a:r>
              <a:rPr lang="en-US" dirty="0"/>
              <a:t> Read Data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1468"/>
            <a:ext cx="9144000" cy="6500635"/>
          </a:xfrm>
          <a:prstGeom prst="rect">
            <a:avLst/>
          </a:prstGeom>
        </p:spPr>
      </p:pic>
      <p:cxnSp>
        <p:nvCxnSpPr>
          <p:cNvPr id="6" name="Straight Arrow Connector 5"/>
          <p:cNvCxnSpPr/>
          <p:nvPr/>
        </p:nvCxnSpPr>
        <p:spPr>
          <a:xfrm flipH="1">
            <a:off x="6477000" y="2438400"/>
            <a:ext cx="457200" cy="106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2101725"/>
            <a:ext cx="2944973" cy="369332"/>
          </a:xfrm>
          <a:prstGeom prst="rect">
            <a:avLst/>
          </a:prstGeom>
          <a:noFill/>
          <a:ln>
            <a:solidFill>
              <a:schemeClr val="accent1"/>
            </a:solidFill>
          </a:ln>
        </p:spPr>
        <p:txBody>
          <a:bodyPr wrap="none" rtlCol="0">
            <a:spAutoFit/>
          </a:bodyPr>
          <a:lstStyle/>
          <a:p>
            <a:r>
              <a:rPr lang="en-US"/>
              <a:t>Please change with your path</a:t>
            </a:r>
          </a:p>
        </p:txBody>
      </p:sp>
    </p:spTree>
    <p:extLst>
      <p:ext uri="{BB962C8B-B14F-4D97-AF65-F5344CB8AC3E}">
        <p14:creationId xmlns:p14="http://schemas.microsoft.com/office/powerpoint/2010/main" val="51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562480" cy="576000"/>
          </a:xfrm>
        </p:spPr>
        <p:txBody>
          <a:bodyPr/>
          <a:lstStyle/>
          <a:p>
            <a:r>
              <a:rPr lang="en-US" dirty="0"/>
              <a:t>EXAMPLE </a:t>
            </a:r>
            <a:r>
              <a:rPr lang="mr-IN" dirty="0"/>
              <a:t>–</a:t>
            </a:r>
            <a:r>
              <a:rPr lang="en-US" dirty="0"/>
              <a:t> Write Data</a:t>
            </a:r>
          </a:p>
        </p:txBody>
      </p:sp>
      <p:sp>
        <p:nvSpPr>
          <p:cNvPr id="7" name="TextBox 6"/>
          <p:cNvSpPr txBox="1"/>
          <p:nvPr/>
        </p:nvSpPr>
        <p:spPr>
          <a:xfrm>
            <a:off x="246537" y="762000"/>
            <a:ext cx="7830663" cy="646331"/>
          </a:xfrm>
          <a:prstGeom prst="rect">
            <a:avLst/>
          </a:prstGeom>
          <a:noFill/>
          <a:ln>
            <a:solidFill>
              <a:schemeClr val="accent1"/>
            </a:solidFill>
          </a:ln>
        </p:spPr>
        <p:txBody>
          <a:bodyPr wrap="square" rtlCol="0">
            <a:spAutoFit/>
          </a:bodyPr>
          <a:lstStyle/>
          <a:p>
            <a:r>
              <a:rPr lang="en-US" dirty="0"/>
              <a:t>Add the following code in the previous Test method to write data for tests </a:t>
            </a:r>
            <a:r>
              <a:rPr lang="en-US"/>
              <a:t>executed successfully.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4600"/>
            <a:ext cx="9144000" cy="1828800"/>
          </a:xfrm>
          <a:prstGeom prst="rect">
            <a:avLst/>
          </a:prstGeom>
        </p:spPr>
      </p:pic>
    </p:spTree>
    <p:extLst>
      <p:ext uri="{BB962C8B-B14F-4D97-AF65-F5344CB8AC3E}">
        <p14:creationId xmlns:p14="http://schemas.microsoft.com/office/powerpoint/2010/main" val="19632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Execution</a:t>
            </a:r>
          </a:p>
        </p:txBody>
      </p:sp>
      <p:sp>
        <p:nvSpPr>
          <p:cNvPr id="4" name="Rectangle 3"/>
          <p:cNvSpPr/>
          <p:nvPr/>
        </p:nvSpPr>
        <p:spPr>
          <a:xfrm>
            <a:off x="276720" y="685800"/>
            <a:ext cx="8686800" cy="369332"/>
          </a:xfrm>
          <a:prstGeom prst="rect">
            <a:avLst/>
          </a:prstGeom>
        </p:spPr>
        <p:txBody>
          <a:bodyPr wrap="square">
            <a:spAutoFit/>
          </a:bodyPr>
          <a:lstStyle/>
          <a:p>
            <a:pPr marL="285750" indent="-285750">
              <a:buFont typeface="Arial" charset="0"/>
              <a:buChar char="•"/>
            </a:pPr>
            <a:r>
              <a:rPr lang="en-US" dirty="0"/>
              <a:t>to run multiple tests at the same time use "parallel" attribute</a:t>
            </a:r>
          </a:p>
        </p:txBody>
      </p:sp>
      <p:pic>
        <p:nvPicPr>
          <p:cNvPr id="12290" name="Picture 2" descr="arallel Execution &amp; Session Handling in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4810125"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817661125"/>
              </p:ext>
            </p:extLst>
          </p:nvPr>
        </p:nvGraphicFramePr>
        <p:xfrm>
          <a:off x="366960" y="3496457"/>
          <a:ext cx="8382000" cy="3134457"/>
        </p:xfrm>
        <a:graphic>
          <a:graphicData uri="http://schemas.openxmlformats.org/drawingml/2006/table">
            <a:tbl>
              <a:tblPr>
                <a:tableStyleId>{2D5ABB26-0587-4C30-8999-92F81FD0307C}</a:tableStyleId>
              </a:tblPr>
              <a:tblGrid>
                <a:gridCol w="1233240">
                  <a:extLst>
                    <a:ext uri="{9D8B030D-6E8A-4147-A177-3AD203B41FA5}">
                      <a16:colId xmlns:a16="http://schemas.microsoft.com/office/drawing/2014/main" val="20000"/>
                    </a:ext>
                  </a:extLst>
                </a:gridCol>
                <a:gridCol w="7148760">
                  <a:extLst>
                    <a:ext uri="{9D8B030D-6E8A-4147-A177-3AD203B41FA5}">
                      <a16:colId xmlns:a16="http://schemas.microsoft.com/office/drawing/2014/main" val="20001"/>
                    </a:ext>
                  </a:extLst>
                </a:gridCol>
              </a:tblGrid>
              <a:tr h="718111">
                <a:tc>
                  <a:txBody>
                    <a:bodyPr/>
                    <a:lstStyle/>
                    <a:p>
                      <a:pPr algn="l" fontAlgn="t"/>
                      <a:r>
                        <a:rPr lang="en-US" sz="1700">
                          <a:effectLst/>
                        </a:rPr>
                        <a:t>tests</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700">
                          <a:effectLst/>
                        </a:rPr>
                        <a:t>All the test cases inside &lt;test&gt; tag of</a:t>
                      </a:r>
                      <a:r>
                        <a:rPr lang="en-US" sz="1700" u="none" strike="noStrike">
                          <a:effectLst/>
                          <a:hlinkClick r:id="rId4"/>
                        </a:rPr>
                        <a:t> Testing </a:t>
                      </a:r>
                      <a:r>
                        <a:rPr lang="en-US" sz="1700">
                          <a:effectLst/>
                        </a:rPr>
                        <a:t>xml file will run parallel.</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8111">
                <a:tc>
                  <a:txBody>
                    <a:bodyPr/>
                    <a:lstStyle/>
                    <a:p>
                      <a:pPr algn="l" fontAlgn="t"/>
                      <a:r>
                        <a:rPr lang="en-US" sz="1700">
                          <a:effectLst/>
                        </a:rPr>
                        <a:t>classes</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700">
                          <a:effectLst/>
                        </a:rPr>
                        <a:t>All the test cases inside a</a:t>
                      </a:r>
                      <a:r>
                        <a:rPr lang="en-US" sz="1700" u="none" strike="noStrike">
                          <a:effectLst/>
                          <a:hlinkClick r:id="rId5"/>
                        </a:rPr>
                        <a:t> Java </a:t>
                      </a:r>
                      <a:r>
                        <a:rPr lang="en-US" sz="1700">
                          <a:effectLst/>
                        </a:rPr>
                        <a:t>class will run parallel</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8111">
                <a:tc>
                  <a:txBody>
                    <a:bodyPr/>
                    <a:lstStyle/>
                    <a:p>
                      <a:pPr algn="l" fontAlgn="t"/>
                      <a:r>
                        <a:rPr lang="en-US" sz="1700">
                          <a:effectLst/>
                        </a:rPr>
                        <a:t>methods</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700">
                          <a:effectLst/>
                        </a:rPr>
                        <a:t>All the methods with @Test annotation will execute parallel.</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80124">
                <a:tc>
                  <a:txBody>
                    <a:bodyPr/>
                    <a:lstStyle/>
                    <a:p>
                      <a:pPr algn="l" fontAlgn="t"/>
                      <a:r>
                        <a:rPr lang="en-US" sz="1700">
                          <a:effectLst/>
                        </a:rPr>
                        <a:t>instances</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700" dirty="0">
                          <a:effectLst/>
                        </a:rPr>
                        <a:t>Test cases in same instance will execute parallel but two methods of two different instances will run in different thread.</a:t>
                      </a: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Rectangle 3"/>
          <p:cNvSpPr>
            <a:spLocks noChangeArrowheads="1"/>
          </p:cNvSpPr>
          <p:nvPr/>
        </p:nvSpPr>
        <p:spPr bwMode="auto">
          <a:xfrm>
            <a:off x="331396" y="3059668"/>
            <a:ext cx="59170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The parallel attribute of suite tag can accept four values:</a:t>
            </a:r>
          </a:p>
        </p:txBody>
      </p:sp>
    </p:spTree>
    <p:extLst>
      <p:ext uri="{BB962C8B-B14F-4D97-AF65-F5344CB8AC3E}">
        <p14:creationId xmlns:p14="http://schemas.microsoft.com/office/powerpoint/2010/main" val="119812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Execution Example</a:t>
            </a:r>
          </a:p>
        </p:txBody>
      </p:sp>
      <p:sp>
        <p:nvSpPr>
          <p:cNvPr id="3" name="Rectangle 2"/>
          <p:cNvSpPr/>
          <p:nvPr/>
        </p:nvSpPr>
        <p:spPr>
          <a:xfrm>
            <a:off x="276720" y="990600"/>
            <a:ext cx="3304680" cy="4247317"/>
          </a:xfrm>
          <a:prstGeom prst="rect">
            <a:avLst/>
          </a:prstGeom>
          <a:ln>
            <a:solidFill>
              <a:schemeClr val="accent1"/>
            </a:solidFill>
          </a:ln>
        </p:spPr>
        <p:txBody>
          <a:bodyPr wrap="square">
            <a:spAutoFit/>
          </a:bodyPr>
          <a:lstStyle/>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xml </a:t>
            </a:r>
            <a:r>
              <a:rPr lang="en-US" dirty="0">
                <a:solidFill>
                  <a:srgbClr val="7F007F"/>
                </a:solidFill>
                <a:latin typeface="Times New Roman" charset="0"/>
                <a:ea typeface="Times New Roman" charset="0"/>
                <a:cs typeface="Times New Roman" charset="0"/>
              </a:rPr>
              <a:t>version</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"1.0" </a:t>
            </a:r>
            <a:r>
              <a:rPr lang="en-US" i="1" dirty="0">
                <a:solidFill>
                  <a:srgbClr val="7F007F"/>
                </a:solidFill>
                <a:latin typeface="Times New Roman" charset="0"/>
                <a:ea typeface="Times New Roman" charset="0"/>
                <a:cs typeface="Times New Roman" charset="0"/>
              </a:rPr>
              <a:t>encoding</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"UTF-8" </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DOCTYPE </a:t>
            </a:r>
            <a:r>
              <a:rPr lang="en-US" dirty="0">
                <a:solidFill>
                  <a:srgbClr val="008080"/>
                </a:solidFill>
                <a:latin typeface="Times New Roman" charset="0"/>
                <a:ea typeface="Times New Roman" charset="0"/>
                <a:cs typeface="Times New Roman" charset="0"/>
              </a:rPr>
              <a:t>suite </a:t>
            </a:r>
            <a:r>
              <a:rPr lang="en-US" dirty="0">
                <a:solidFill>
                  <a:srgbClr val="808080"/>
                </a:solidFill>
                <a:latin typeface="Times New Roman" charset="0"/>
                <a:ea typeface="Times New Roman" charset="0"/>
                <a:cs typeface="Times New Roman" charset="0"/>
              </a:rPr>
              <a:t>SYSTEM </a:t>
            </a:r>
            <a:r>
              <a:rPr lang="en-US" dirty="0">
                <a:solidFill>
                  <a:srgbClr val="3F7F5F"/>
                </a:solidFill>
                <a:latin typeface="Times New Roman" charset="0"/>
                <a:ea typeface="Times New Roman" charset="0"/>
                <a:cs typeface="Times New Roman" charset="0"/>
              </a:rPr>
              <a:t>"http://</a:t>
            </a:r>
            <a:r>
              <a:rPr lang="en-US" dirty="0" err="1">
                <a:solidFill>
                  <a:srgbClr val="3F7F5F"/>
                </a:solidFill>
                <a:latin typeface="Times New Roman" charset="0"/>
                <a:ea typeface="Times New Roman" charset="0"/>
                <a:cs typeface="Times New Roman" charset="0"/>
              </a:rPr>
              <a:t>testng.org</a:t>
            </a:r>
            <a:r>
              <a:rPr lang="en-US" dirty="0">
                <a:solidFill>
                  <a:srgbClr val="3F7F5F"/>
                </a:solidFill>
                <a:latin typeface="Times New Roman" charset="0"/>
                <a:ea typeface="Times New Roman" charset="0"/>
                <a:cs typeface="Times New Roman" charset="0"/>
              </a:rPr>
              <a:t>/testng-1.0.dtd"</a:t>
            </a:r>
            <a:r>
              <a:rPr lang="en-US"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TestSuite</a:t>
            </a:r>
            <a:r>
              <a:rPr lang="en-US" i="1" dirty="0">
                <a:solidFill>
                  <a:srgbClr val="2A00FF"/>
                </a:solidFill>
                <a:latin typeface="Times New Roman" charset="0"/>
                <a:ea typeface="Times New Roman" charset="0"/>
                <a:cs typeface="Times New Roman" charset="0"/>
              </a:rPr>
              <a:t>" </a:t>
            </a:r>
            <a:r>
              <a:rPr lang="en-US" i="1" dirty="0">
                <a:solidFill>
                  <a:srgbClr val="7F007F"/>
                </a:solidFill>
                <a:latin typeface="Times New Roman" charset="0"/>
                <a:ea typeface="Times New Roman" charset="0"/>
                <a:cs typeface="Times New Roman" charset="0"/>
              </a:rPr>
              <a:t>thread-count</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"3" </a:t>
            </a:r>
            <a:r>
              <a:rPr lang="en-US" i="1" dirty="0">
                <a:solidFill>
                  <a:srgbClr val="7F007F"/>
                </a:solidFill>
                <a:latin typeface="Times New Roman" charset="0"/>
                <a:ea typeface="Times New Roman" charset="0"/>
                <a:cs typeface="Times New Roman" charset="0"/>
              </a:rPr>
              <a:t>parallel</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"methods" </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test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testGuru</a:t>
            </a:r>
            <a:r>
              <a:rPr lang="en-US" i="1" dirty="0">
                <a:solidFill>
                  <a:srgbClr val="2A00FF"/>
                </a:solidFill>
                <a:latin typeface="Times New Roman" charset="0"/>
                <a:ea typeface="Times New Roman" charset="0"/>
                <a:cs typeface="Times New Roman" charset="0"/>
              </a:rPr>
              <a:t>"</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 </a:t>
            </a:r>
            <a:r>
              <a:rPr lang="en-US" dirty="0">
                <a:solidFill>
                  <a:srgbClr val="7F007F"/>
                </a:solidFill>
                <a:latin typeface="Times New Roman" charset="0"/>
                <a:ea typeface="Times New Roman" charset="0"/>
                <a:cs typeface="Times New Roman" charset="0"/>
              </a:rPr>
              <a:t>name</a:t>
            </a:r>
            <a:r>
              <a:rPr lang="en-US"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com.parallel.ParallelDemo</a:t>
            </a:r>
            <a:r>
              <a:rPr lang="en-US" i="1" dirty="0">
                <a:solidFill>
                  <a:srgbClr val="2A00FF"/>
                </a:solidFill>
                <a:latin typeface="Times New Roman" charset="0"/>
                <a:ea typeface="Times New Roman" charset="0"/>
                <a:cs typeface="Times New Roman" charset="0"/>
              </a:rPr>
              <a:t>"</a:t>
            </a:r>
            <a:r>
              <a:rPr lang="en-US" i="1"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a:t>
            </a:r>
            <a:r>
              <a:rPr lang="en-US"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classes</a:t>
            </a:r>
            <a:r>
              <a:rPr lang="en-US" dirty="0">
                <a:solidFill>
                  <a:srgbClr val="008080"/>
                </a:solidFill>
                <a:latin typeface="Times New Roman" charset="0"/>
                <a:ea typeface="Times New Roman" charset="0"/>
                <a:cs typeface="Times New Roman" charset="0"/>
              </a:rPr>
              <a:t>&gt;</a:t>
            </a:r>
          </a:p>
          <a:p>
            <a:r>
              <a:rPr lang="mr-IN" dirty="0">
                <a:solidFill>
                  <a:srgbClr val="008080"/>
                </a:solidFill>
                <a:latin typeface="Times New Roman" charset="0"/>
                <a:ea typeface="Times New Roman" charset="0"/>
                <a:cs typeface="Times New Roman" charset="0"/>
              </a:rPr>
              <a:t>&lt;/</a:t>
            </a:r>
            <a:r>
              <a:rPr lang="mr-IN" dirty="0" err="1">
                <a:solidFill>
                  <a:srgbClr val="3F7F7F"/>
                </a:solidFill>
                <a:latin typeface="Times New Roman" charset="0"/>
                <a:ea typeface="Times New Roman" charset="0"/>
                <a:cs typeface="Times New Roman" charset="0"/>
              </a:rPr>
              <a:t>test</a:t>
            </a:r>
            <a:r>
              <a:rPr lang="mr-IN" dirty="0">
                <a:solidFill>
                  <a:srgbClr val="008080"/>
                </a:solidFill>
                <a:latin typeface="Times New Roman" charset="0"/>
                <a:ea typeface="Times New Roman" charset="0"/>
                <a:cs typeface="Times New Roman" charset="0"/>
              </a:rPr>
              <a:t>&gt;</a:t>
            </a:r>
          </a:p>
          <a:p>
            <a:r>
              <a:rPr lang="en-US" dirty="0">
                <a:solidFill>
                  <a:srgbClr val="008080"/>
                </a:solidFill>
                <a:latin typeface="Times New Roman" charset="0"/>
                <a:ea typeface="Times New Roman" charset="0"/>
                <a:cs typeface="Times New Roman" charset="0"/>
              </a:rPr>
              <a:t>&lt;/</a:t>
            </a:r>
            <a:r>
              <a:rPr lang="en-US" dirty="0">
                <a:solidFill>
                  <a:srgbClr val="3F7F7F"/>
                </a:solidFill>
                <a:latin typeface="Times New Roman" charset="0"/>
                <a:ea typeface="Times New Roman" charset="0"/>
                <a:cs typeface="Times New Roman" charset="0"/>
              </a:rPr>
              <a:t>suite</a:t>
            </a:r>
            <a:r>
              <a:rPr lang="en-US" dirty="0">
                <a:solidFill>
                  <a:srgbClr val="008080"/>
                </a:solidFill>
                <a:latin typeface="Times New Roman" charset="0"/>
                <a:ea typeface="Times New Roman" charset="0"/>
                <a:cs typeface="Times New Roman" charset="0"/>
              </a:rPr>
              <a:t>&gt;</a:t>
            </a:r>
          </a:p>
        </p:txBody>
      </p:sp>
      <p:sp>
        <p:nvSpPr>
          <p:cNvPr id="5" name="Rectangle 4"/>
          <p:cNvSpPr/>
          <p:nvPr/>
        </p:nvSpPr>
        <p:spPr>
          <a:xfrm>
            <a:off x="3755571" y="990600"/>
            <a:ext cx="5083629" cy="5355312"/>
          </a:xfrm>
          <a:prstGeom prst="rect">
            <a:avLst/>
          </a:prstGeom>
          <a:ln>
            <a:solidFill>
              <a:schemeClr val="accent1"/>
            </a:solidFill>
          </a:ln>
        </p:spPr>
        <p:txBody>
          <a:bodyPr wrap="square">
            <a:spAutoFit/>
          </a:bodyPr>
          <a:lstStyle/>
          <a:p>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executSessionOne</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//First session of </a:t>
            </a:r>
            <a:r>
              <a:rPr lang="en-US" dirty="0" err="1">
                <a:solidFill>
                  <a:srgbClr val="3F7F5F"/>
                </a:solidFill>
                <a:latin typeface="Times New Roman" charset="0"/>
                <a:ea typeface="Times New Roman" charset="0"/>
                <a:cs typeface="Times New Roman" charset="0"/>
              </a:rPr>
              <a:t>WebDriver</a:t>
            </a:r>
            <a:r>
              <a:rPr lang="en-US" dirty="0">
                <a:solidFill>
                  <a:srgbClr val="000000"/>
                </a:solidFill>
                <a:latin typeface="Times New Roman" charset="0"/>
                <a:ea typeface="Times New Roman" charset="0"/>
                <a:cs typeface="Times New Roman" charset="0"/>
              </a:rPr>
              <a:t>	</a:t>
            </a:r>
          </a:p>
          <a:p>
            <a:r>
              <a:rPr lang="en-US" dirty="0" err="1">
                <a:solidFill>
                  <a:srgbClr val="000000"/>
                </a:solidFill>
                <a:latin typeface="Times New Roman" charset="0"/>
                <a:ea typeface="Times New Roman" charset="0"/>
                <a:cs typeface="Times New Roman" charset="0"/>
              </a:rPr>
              <a:t>System.</a:t>
            </a:r>
            <a:r>
              <a:rPr lang="en-US" i="1" dirty="0" err="1">
                <a:solidFill>
                  <a:srgbClr val="000000"/>
                </a:solidFill>
                <a:latin typeface="Times New Roman" charset="0"/>
                <a:ea typeface="Times New Roman" charset="0"/>
                <a:cs typeface="Times New Roman" charset="0"/>
              </a:rPr>
              <a:t>setProperty</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webdriver.chrome.driver</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 </a:t>
            </a:r>
            <a:r>
              <a:rPr lang="en-US" i="1" dirty="0">
                <a:solidFill>
                  <a:srgbClr val="2A00FF"/>
                </a:solidFill>
                <a:latin typeface="Times New Roman" charset="0"/>
                <a:ea typeface="Times New Roman" charset="0"/>
                <a:cs typeface="Times New Roman" charset="0"/>
              </a:rPr>
              <a:t>"/Users/</a:t>
            </a:r>
            <a:r>
              <a:rPr lang="en-US" i="1" dirty="0" err="1">
                <a:solidFill>
                  <a:srgbClr val="2A00FF"/>
                </a:solidFill>
                <a:latin typeface="Times New Roman" charset="0"/>
                <a:ea typeface="Times New Roman" charset="0"/>
                <a:cs typeface="Times New Roman" charset="0"/>
              </a:rPr>
              <a:t>Shalini</a:t>
            </a:r>
            <a:r>
              <a:rPr lang="en-US" i="1" dirty="0">
                <a:solidFill>
                  <a:srgbClr val="2A00FF"/>
                </a:solidFill>
                <a:latin typeface="Times New Roman" charset="0"/>
                <a:ea typeface="Times New Roman" charset="0"/>
                <a:cs typeface="Times New Roman" charset="0"/>
              </a:rPr>
              <a:t>/Documents/</a:t>
            </a:r>
            <a:r>
              <a:rPr lang="en-US" i="1" dirty="0" err="1">
                <a:solidFill>
                  <a:srgbClr val="2A00FF"/>
                </a:solidFill>
                <a:latin typeface="Times New Roman" charset="0"/>
                <a:ea typeface="Times New Roman" charset="0"/>
                <a:cs typeface="Times New Roman" charset="0"/>
              </a:rPr>
              <a:t>Citius_backup</a:t>
            </a:r>
            <a:r>
              <a:rPr lang="en-US" i="1" dirty="0">
                <a:solidFill>
                  <a:srgbClr val="2A00FF"/>
                </a:solidFill>
                <a:latin typeface="Times New Roman" charset="0"/>
                <a:ea typeface="Times New Roman" charset="0"/>
                <a:cs typeface="Times New Roman" charset="0"/>
              </a:rPr>
              <a:t>/selenium/</a:t>
            </a:r>
            <a:r>
              <a:rPr lang="en-US" i="1" dirty="0" err="1">
                <a:solidFill>
                  <a:srgbClr val="2A00FF"/>
                </a:solidFill>
                <a:latin typeface="Times New Roman" charset="0"/>
                <a:ea typeface="Times New Roman" charset="0"/>
                <a:cs typeface="Times New Roman" charset="0"/>
              </a:rPr>
              <a:t>chromedriver</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a:t>
            </a:r>
          </a:p>
          <a:p>
            <a:r>
              <a:rPr lang="en-US" dirty="0" err="1">
                <a:solidFill>
                  <a:srgbClr val="000000"/>
                </a:solidFill>
                <a:latin typeface="Times New Roman" charset="0"/>
                <a:ea typeface="Times New Roman" charset="0"/>
                <a:cs typeface="Times New Roman" charset="0"/>
              </a:rPr>
              <a:t>WebDriver</a:t>
            </a:r>
            <a:r>
              <a:rPr lang="en-US" dirty="0">
                <a:solidFill>
                  <a:srgbClr val="000000"/>
                </a:solidFill>
                <a:latin typeface="Times New Roman" charset="0"/>
                <a:ea typeface="Times New Roman" charset="0"/>
                <a:cs typeface="Times New Roman" charset="0"/>
              </a:rPr>
              <a:t> </a:t>
            </a:r>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 = </a:t>
            </a:r>
            <a:r>
              <a:rPr lang="en-US" b="1" dirty="0">
                <a:solidFill>
                  <a:srgbClr val="7F0055"/>
                </a:solidFill>
                <a:latin typeface="Times New Roman" charset="0"/>
                <a:ea typeface="Times New Roman" charset="0"/>
                <a:cs typeface="Times New Roman" charset="0"/>
              </a:rPr>
              <a:t>new</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ChromeDriver</a:t>
            </a:r>
            <a:r>
              <a:rPr lang="en-US" b="1" dirty="0">
                <a:solidFill>
                  <a:srgbClr val="000000"/>
                </a:solidFill>
                <a:latin typeface="Times New Roman" charset="0"/>
                <a:ea typeface="Times New Roman" charset="0"/>
                <a:cs typeface="Times New Roman" charset="0"/>
              </a:rPr>
              <a:t>();</a:t>
            </a:r>
          </a:p>
          <a:p>
            <a:r>
              <a:rPr lang="mr-IN" dirty="0" err="1">
                <a:solidFill>
                  <a:srgbClr val="6A3E3E"/>
                </a:solidFill>
                <a:latin typeface="Times New Roman" charset="0"/>
                <a:ea typeface="Times New Roman" charset="0"/>
                <a:cs typeface="Times New Roman" charset="0"/>
              </a:rPr>
              <a:t>driver</a:t>
            </a:r>
            <a:r>
              <a:rPr lang="mr-IN" dirty="0" err="1">
                <a:solidFill>
                  <a:srgbClr val="000000"/>
                </a:solidFill>
                <a:latin typeface="Times New Roman" charset="0"/>
                <a:ea typeface="Times New Roman" charset="0"/>
                <a:cs typeface="Times New Roman" charset="0"/>
              </a:rPr>
              <a:t>.get</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a:t>
            </a:r>
            <a:r>
              <a:rPr lang="mr-IN" dirty="0" err="1">
                <a:solidFill>
                  <a:srgbClr val="2A00FF"/>
                </a:solidFill>
                <a:latin typeface="Times New Roman" charset="0"/>
                <a:ea typeface="Times New Roman" charset="0"/>
                <a:cs typeface="Times New Roman" charset="0"/>
              </a:rPr>
              <a:t>http</a:t>
            </a:r>
            <a:r>
              <a:rPr lang="mr-IN"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contact.html</a:t>
            </a:r>
            <a:r>
              <a:rPr lang="mr-IN" dirty="0">
                <a:solidFill>
                  <a:srgbClr val="2A00FF"/>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id</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err="1">
                <a:solidFill>
                  <a:srgbClr val="000000"/>
                </a:solidFill>
                <a:latin typeface="Times New Roman" charset="0"/>
                <a:ea typeface="Times New Roman" charset="0"/>
                <a:cs typeface="Times New Roman" charset="0"/>
              </a:rPr>
              <a:t>sendKeys</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"Driver 1"</a:t>
            </a:r>
            <a:r>
              <a:rPr lang="en-US" i="1" dirty="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        }       </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executeSessionTwo</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same code as One, only change the </a:t>
            </a:r>
            <a:r>
              <a:rPr lang="en-US" dirty="0" err="1">
                <a:solidFill>
                  <a:srgbClr val="000000"/>
                </a:solidFill>
                <a:latin typeface="Times New Roman" charset="0"/>
                <a:ea typeface="Times New Roman" charset="0"/>
                <a:cs typeface="Times New Roman" charset="0"/>
              </a:rPr>
              <a:t>uid</a:t>
            </a:r>
            <a:r>
              <a:rPr lang="en-US" dirty="0">
                <a:solidFill>
                  <a:srgbClr val="000000"/>
                </a:solidFill>
                <a:latin typeface="Times New Roman" charset="0"/>
                <a:ea typeface="Times New Roman" charset="0"/>
                <a:cs typeface="Times New Roman" charset="0"/>
              </a:rPr>
              <a:t> value</a:t>
            </a:r>
          </a:p>
          <a:p>
            <a:r>
              <a:rPr lang="en-US" dirty="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mr-IN" dirty="0">
                <a:solidFill>
                  <a:srgbClr val="646464"/>
                </a:solidFill>
                <a:latin typeface="Times New Roman" charset="0"/>
                <a:ea typeface="Times New Roman" charset="0"/>
                <a:cs typeface="Times New Roman" charset="0"/>
              </a:rPr>
              <a:t>@</a:t>
            </a:r>
            <a:r>
              <a:rPr lang="mr-IN" dirty="0" err="1">
                <a:solidFill>
                  <a:srgbClr val="646464"/>
                </a:solidFill>
                <a:latin typeface="Times New Roman" charset="0"/>
                <a:ea typeface="Times New Roman" charset="0"/>
                <a:cs typeface="Times New Roman" charset="0"/>
              </a:rPr>
              <a:t>Test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executSessionThree</a:t>
            </a:r>
            <a:r>
              <a:rPr lang="en-US" b="1" dirty="0">
                <a:solidFill>
                  <a:srgbClr val="000000"/>
                </a:solidFill>
                <a:latin typeface="Times New Roman" charset="0"/>
                <a:ea typeface="Times New Roman" charset="0"/>
                <a:cs typeface="Times New Roman" charset="0"/>
              </a:rPr>
              <a:t>(){</a:t>
            </a:r>
          </a:p>
          <a:p>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same code as One, only change the </a:t>
            </a:r>
            <a:r>
              <a:rPr lang="en-US" dirty="0" err="1">
                <a:solidFill>
                  <a:srgbClr val="000000"/>
                </a:solidFill>
                <a:latin typeface="Times New Roman" charset="0"/>
                <a:ea typeface="Times New Roman" charset="0"/>
                <a:cs typeface="Times New Roman" charset="0"/>
              </a:rPr>
              <a:t>uid</a:t>
            </a:r>
            <a:r>
              <a:rPr lang="en-US" dirty="0">
                <a:solidFill>
                  <a:srgbClr val="000000"/>
                </a:solidFill>
                <a:latin typeface="Times New Roman" charset="0"/>
                <a:ea typeface="Times New Roman" charset="0"/>
                <a:cs typeface="Times New Roman" charset="0"/>
              </a:rPr>
              <a:t> value</a:t>
            </a:r>
            <a:endParaRPr lang="mr-IN" dirty="0">
              <a:solidFill>
                <a:srgbClr val="000000"/>
              </a:solidFill>
              <a:latin typeface="Times New Roman" charset="0"/>
              <a:ea typeface="Times New Roman" charset="0"/>
              <a:cs typeface="Times New Roman" charset="0"/>
            </a:endParaRPr>
          </a:p>
          <a:p>
            <a:r>
              <a:rPr lang="mr-IN" dirty="0">
                <a:solidFill>
                  <a:srgbClr val="000000"/>
                </a:solidFill>
                <a:latin typeface="Times New Roman" charset="0"/>
                <a:ea typeface="Times New Roman" charset="0"/>
                <a:cs typeface="Times New Roman" charset="0"/>
              </a:rPr>
              <a:t>        }       </a:t>
            </a:r>
          </a:p>
          <a:p>
            <a:r>
              <a:rPr lang="mr-IN" dirty="0">
                <a:solidFill>
                  <a:srgbClr val="00000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3248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Listeners</a:t>
            </a:r>
          </a:p>
        </p:txBody>
      </p:sp>
      <p:sp>
        <p:nvSpPr>
          <p:cNvPr id="4" name="Rectangle 3"/>
          <p:cNvSpPr/>
          <p:nvPr/>
        </p:nvSpPr>
        <p:spPr>
          <a:xfrm>
            <a:off x="276720" y="685800"/>
            <a:ext cx="8686800" cy="5078313"/>
          </a:xfrm>
          <a:prstGeom prst="rect">
            <a:avLst/>
          </a:prstGeom>
        </p:spPr>
        <p:txBody>
          <a:bodyPr wrap="square">
            <a:spAutoFit/>
          </a:bodyPr>
          <a:lstStyle/>
          <a:p>
            <a:pPr marL="285750" indent="-285750">
              <a:buFont typeface="Arial" charset="0"/>
              <a:buChar char="•"/>
            </a:pPr>
            <a:r>
              <a:rPr lang="en-US" dirty="0"/>
              <a:t>Listener is defined as interface that modifies the default </a:t>
            </a:r>
            <a:r>
              <a:rPr lang="en-US" dirty="0" err="1"/>
              <a:t>TestNG's</a:t>
            </a:r>
            <a:r>
              <a:rPr lang="en-US" dirty="0"/>
              <a:t> behavior. </a:t>
            </a:r>
          </a:p>
          <a:p>
            <a:pPr marL="285750" indent="-285750">
              <a:buFont typeface="Arial" charset="0"/>
              <a:buChar char="•"/>
            </a:pPr>
            <a:r>
              <a:rPr lang="en-US" dirty="0"/>
              <a:t>Listeners "listen" to the event defined in the selenium script and behave accordingly. </a:t>
            </a:r>
          </a:p>
          <a:p>
            <a:pPr marL="285750" indent="-285750">
              <a:buFont typeface="Arial" charset="0"/>
              <a:buChar char="•"/>
            </a:pPr>
            <a:r>
              <a:rPr lang="en-US" dirty="0"/>
              <a:t>It is used in selenium by implementing Listeners Interface. </a:t>
            </a:r>
          </a:p>
          <a:p>
            <a:pPr marL="285750" indent="-285750">
              <a:buFont typeface="Arial" charset="0"/>
              <a:buChar char="•"/>
            </a:pPr>
            <a:r>
              <a:rPr lang="en-US" dirty="0"/>
              <a:t>It allows customizing </a:t>
            </a:r>
            <a:r>
              <a:rPr lang="en-US" dirty="0" err="1"/>
              <a:t>TestNG</a:t>
            </a:r>
            <a:r>
              <a:rPr lang="en-US" dirty="0"/>
              <a:t> reports or logs </a:t>
            </a:r>
          </a:p>
          <a:p>
            <a:pPr marL="285750" indent="-285750">
              <a:buFont typeface="Arial" charset="0"/>
              <a:buChar char="•"/>
            </a:pPr>
            <a:r>
              <a:rPr lang="en-US" dirty="0"/>
              <a:t>Types : </a:t>
            </a:r>
          </a:p>
          <a:p>
            <a:pPr marL="742950" lvl="1" indent="-285750">
              <a:buFont typeface="Arial" charset="0"/>
              <a:buChar char="•"/>
            </a:pPr>
            <a:r>
              <a:rPr lang="en-US" dirty="0" err="1"/>
              <a:t>IAnnotationTransformer</a:t>
            </a:r>
            <a:r>
              <a:rPr lang="en-US" dirty="0"/>
              <a:t> </a:t>
            </a:r>
          </a:p>
          <a:p>
            <a:pPr marL="742950" lvl="1" indent="-285750">
              <a:buFont typeface="Arial" charset="0"/>
              <a:buChar char="•"/>
            </a:pPr>
            <a:r>
              <a:rPr lang="en-US" dirty="0"/>
              <a:t>IAnnotationTransformer2 </a:t>
            </a:r>
          </a:p>
          <a:p>
            <a:pPr marL="742950" lvl="1" indent="-285750">
              <a:buFont typeface="Arial" charset="0"/>
              <a:buChar char="•"/>
            </a:pPr>
            <a:r>
              <a:rPr lang="en-US" dirty="0" err="1"/>
              <a:t>Iconfigurable</a:t>
            </a:r>
            <a:endParaRPr lang="en-US" dirty="0"/>
          </a:p>
          <a:p>
            <a:pPr marL="742950" lvl="1" indent="-285750">
              <a:buFont typeface="Arial" charset="0"/>
              <a:buChar char="•"/>
            </a:pPr>
            <a:r>
              <a:rPr lang="en-US" dirty="0" err="1"/>
              <a:t>IConfigurationListener</a:t>
            </a:r>
            <a:r>
              <a:rPr lang="en-US" dirty="0"/>
              <a:t> </a:t>
            </a:r>
          </a:p>
          <a:p>
            <a:pPr marL="742950" lvl="1" indent="-285750">
              <a:buFont typeface="Arial" charset="0"/>
              <a:buChar char="•"/>
            </a:pPr>
            <a:r>
              <a:rPr lang="en-US" dirty="0" err="1"/>
              <a:t>IExecutionListener</a:t>
            </a:r>
            <a:endParaRPr lang="en-US" dirty="0"/>
          </a:p>
          <a:p>
            <a:pPr marL="742950" lvl="1" indent="-285750">
              <a:buFont typeface="Arial" charset="0"/>
              <a:buChar char="•"/>
            </a:pPr>
            <a:r>
              <a:rPr lang="en-US" dirty="0" err="1"/>
              <a:t>Ihookable</a:t>
            </a:r>
            <a:r>
              <a:rPr lang="en-US" dirty="0"/>
              <a:t> </a:t>
            </a:r>
          </a:p>
          <a:p>
            <a:pPr marL="742950" lvl="1" indent="-285750">
              <a:buFont typeface="Arial" charset="0"/>
              <a:buChar char="•"/>
            </a:pPr>
            <a:r>
              <a:rPr lang="en-US" dirty="0" err="1"/>
              <a:t>IInvokedMethodListener</a:t>
            </a:r>
            <a:r>
              <a:rPr lang="en-US" dirty="0"/>
              <a:t>  </a:t>
            </a:r>
          </a:p>
          <a:p>
            <a:pPr marL="742950" lvl="1" indent="-285750">
              <a:buFont typeface="Arial" charset="0"/>
              <a:buChar char="•"/>
            </a:pPr>
            <a:r>
              <a:rPr lang="en-US" dirty="0"/>
              <a:t>IInvokedMethodListener2 </a:t>
            </a:r>
          </a:p>
          <a:p>
            <a:pPr marL="742950" lvl="1" indent="-285750">
              <a:buFont typeface="Arial" charset="0"/>
              <a:buChar char="•"/>
            </a:pPr>
            <a:r>
              <a:rPr lang="en-US" dirty="0" err="1"/>
              <a:t>IMethodInterceptor</a:t>
            </a:r>
            <a:r>
              <a:rPr lang="en-US" dirty="0"/>
              <a:t> </a:t>
            </a:r>
          </a:p>
          <a:p>
            <a:pPr marL="742950" lvl="1" indent="-285750">
              <a:buFont typeface="Arial" charset="0"/>
              <a:buChar char="•"/>
            </a:pPr>
            <a:r>
              <a:rPr lang="en-US" dirty="0" err="1"/>
              <a:t>IReporter</a:t>
            </a:r>
            <a:endParaRPr lang="en-US" dirty="0"/>
          </a:p>
          <a:p>
            <a:pPr marL="742950" lvl="1" indent="-285750">
              <a:buFont typeface="Arial" charset="0"/>
              <a:buChar char="•"/>
            </a:pPr>
            <a:r>
              <a:rPr lang="en-US" dirty="0" err="1"/>
              <a:t>ISuiteListener</a:t>
            </a:r>
            <a:endParaRPr lang="en-US" dirty="0"/>
          </a:p>
          <a:p>
            <a:pPr marL="742950" lvl="1" indent="-285750">
              <a:buFont typeface="Arial" charset="0"/>
              <a:buChar char="•"/>
            </a:pPr>
            <a:r>
              <a:rPr lang="en-US" dirty="0" err="1"/>
              <a:t>ITestListener</a:t>
            </a:r>
            <a:r>
              <a:rPr lang="en-US" dirty="0"/>
              <a:t> . </a:t>
            </a:r>
          </a:p>
          <a:p>
            <a:pPr marL="742950" lvl="1" indent="-285750">
              <a:buFont typeface="Arial" charset="0"/>
              <a:buChar char="•"/>
            </a:pPr>
            <a:endParaRPr lang="en-US" dirty="0"/>
          </a:p>
        </p:txBody>
      </p:sp>
    </p:spTree>
    <p:extLst>
      <p:ext uri="{BB962C8B-B14F-4D97-AF65-F5344CB8AC3E}">
        <p14:creationId xmlns:p14="http://schemas.microsoft.com/office/powerpoint/2010/main" val="6105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ITestListener</a:t>
            </a:r>
            <a:endParaRPr lang="en-US" dirty="0"/>
          </a:p>
        </p:txBody>
      </p:sp>
      <p:sp>
        <p:nvSpPr>
          <p:cNvPr id="4" name="Rectangle 3"/>
          <p:cNvSpPr/>
          <p:nvPr/>
        </p:nvSpPr>
        <p:spPr>
          <a:xfrm>
            <a:off x="276720" y="815876"/>
            <a:ext cx="8686800" cy="2308324"/>
          </a:xfrm>
          <a:prstGeom prst="rect">
            <a:avLst/>
          </a:prstGeom>
        </p:spPr>
        <p:txBody>
          <a:bodyPr wrap="square">
            <a:spAutoFit/>
          </a:bodyPr>
          <a:lstStyle/>
          <a:p>
            <a:pPr marL="285750" indent="-285750">
              <a:buFont typeface="Arial" charset="0"/>
              <a:buChar char="•"/>
            </a:pPr>
            <a:r>
              <a:rPr lang="en-US" dirty="0" err="1"/>
              <a:t>ITestListener</a:t>
            </a:r>
            <a:r>
              <a:rPr lang="en-US" dirty="0"/>
              <a:t> has following methods </a:t>
            </a:r>
          </a:p>
          <a:p>
            <a:pPr marL="742950" lvl="1" indent="-285750">
              <a:buFont typeface="Arial" charset="0"/>
              <a:buChar char="•"/>
            </a:pPr>
            <a:r>
              <a:rPr lang="en-US" dirty="0" err="1"/>
              <a:t>OnStart</a:t>
            </a:r>
            <a:r>
              <a:rPr lang="en-US" dirty="0"/>
              <a:t>- </a:t>
            </a:r>
            <a:r>
              <a:rPr lang="en-US" dirty="0" err="1"/>
              <a:t>OnStart</a:t>
            </a:r>
            <a:r>
              <a:rPr lang="en-US" dirty="0"/>
              <a:t> method is called when any Test starts.</a:t>
            </a:r>
          </a:p>
          <a:p>
            <a:pPr marL="742950" lvl="1" indent="-285750">
              <a:buFont typeface="Arial" charset="0"/>
              <a:buChar char="•"/>
            </a:pPr>
            <a:r>
              <a:rPr lang="en-US" dirty="0" err="1"/>
              <a:t>onTestSuccess</a:t>
            </a:r>
            <a:r>
              <a:rPr lang="en-US" dirty="0"/>
              <a:t>- </a:t>
            </a:r>
            <a:r>
              <a:rPr lang="en-US" dirty="0" err="1"/>
              <a:t>onTestSuccess</a:t>
            </a:r>
            <a:r>
              <a:rPr lang="en-US" dirty="0"/>
              <a:t> method is called on the success of any Test. </a:t>
            </a:r>
          </a:p>
          <a:p>
            <a:pPr marL="742950" lvl="1" indent="-285750">
              <a:buFont typeface="Arial" charset="0"/>
              <a:buChar char="•"/>
            </a:pPr>
            <a:r>
              <a:rPr lang="en-US" dirty="0" err="1"/>
              <a:t>onTestFailure</a:t>
            </a:r>
            <a:r>
              <a:rPr lang="en-US" dirty="0"/>
              <a:t>- </a:t>
            </a:r>
            <a:r>
              <a:rPr lang="en-US" dirty="0" err="1"/>
              <a:t>onTestFailure</a:t>
            </a:r>
            <a:r>
              <a:rPr lang="en-US" dirty="0"/>
              <a:t> method is called on the failure of any Test. </a:t>
            </a:r>
          </a:p>
          <a:p>
            <a:pPr marL="742950" lvl="1" indent="-285750">
              <a:buFont typeface="Arial" charset="0"/>
              <a:buChar char="•"/>
            </a:pPr>
            <a:r>
              <a:rPr lang="en-US" dirty="0" err="1"/>
              <a:t>onTestSkipped</a:t>
            </a:r>
            <a:r>
              <a:rPr lang="en-US" dirty="0"/>
              <a:t>- </a:t>
            </a:r>
            <a:r>
              <a:rPr lang="en-US" dirty="0" err="1"/>
              <a:t>onTestSkipped</a:t>
            </a:r>
            <a:r>
              <a:rPr lang="en-US" dirty="0"/>
              <a:t> method is called on skipped of any Test. </a:t>
            </a:r>
          </a:p>
          <a:p>
            <a:pPr marL="742950" lvl="1" indent="-285750">
              <a:buFont typeface="Arial" charset="0"/>
              <a:buChar char="•"/>
            </a:pPr>
            <a:r>
              <a:rPr lang="en-US" dirty="0" err="1"/>
              <a:t>onTestFailedButWithinSuccessPercentage</a:t>
            </a:r>
            <a:r>
              <a:rPr lang="en-US" dirty="0"/>
              <a:t>- method is called each time Test fails but is within success percentage.</a:t>
            </a:r>
          </a:p>
          <a:p>
            <a:pPr marL="742950" lvl="1" indent="-285750">
              <a:buFont typeface="Arial" charset="0"/>
              <a:buChar char="•"/>
            </a:pPr>
            <a:r>
              <a:rPr lang="en-US" dirty="0" err="1"/>
              <a:t>onFinish</a:t>
            </a:r>
            <a:r>
              <a:rPr lang="en-US" dirty="0"/>
              <a:t>- </a:t>
            </a:r>
            <a:r>
              <a:rPr lang="en-US" dirty="0" err="1"/>
              <a:t>onFinish</a:t>
            </a:r>
            <a:r>
              <a:rPr lang="en-US" dirty="0"/>
              <a:t> method is called after all Tests are executed. </a:t>
            </a:r>
          </a:p>
        </p:txBody>
      </p:sp>
    </p:spTree>
    <p:extLst>
      <p:ext uri="{BB962C8B-B14F-4D97-AF65-F5344CB8AC3E}">
        <p14:creationId xmlns:p14="http://schemas.microsoft.com/office/powerpoint/2010/main" val="16114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Listener class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12913"/>
            <a:ext cx="8839200" cy="6245087"/>
          </a:xfrm>
          <a:prstGeom prst="rect">
            <a:avLst/>
          </a:prstGeom>
        </p:spPr>
      </p:pic>
    </p:spTree>
    <p:extLst>
      <p:ext uri="{BB962C8B-B14F-4D97-AF65-F5344CB8AC3E}">
        <p14:creationId xmlns:p14="http://schemas.microsoft.com/office/powerpoint/2010/main" val="198418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Listener for single class</a:t>
            </a:r>
          </a:p>
        </p:txBody>
      </p:sp>
      <p:sp>
        <p:nvSpPr>
          <p:cNvPr id="4" name="Rectangle 3"/>
          <p:cNvSpPr/>
          <p:nvPr/>
        </p:nvSpPr>
        <p:spPr>
          <a:xfrm>
            <a:off x="276720" y="685800"/>
            <a:ext cx="8686800" cy="923330"/>
          </a:xfrm>
          <a:prstGeom prst="rect">
            <a:avLst/>
          </a:prstGeom>
        </p:spPr>
        <p:txBody>
          <a:bodyPr wrap="square">
            <a:spAutoFit/>
          </a:bodyPr>
          <a:lstStyle/>
          <a:p>
            <a:pPr marL="285750" indent="-285750">
              <a:buFont typeface="Arial" charset="0"/>
              <a:buChar char="•"/>
            </a:pPr>
            <a:r>
              <a:rPr lang="en-US" dirty="0"/>
              <a:t>@Listeners(</a:t>
            </a:r>
            <a:r>
              <a:rPr lang="en-US" dirty="0" err="1"/>
              <a:t>Listener_Demo.ListenerTest.class</a:t>
            </a:r>
            <a:r>
              <a:rPr lang="en-US" dirty="0"/>
              <a:t>) </a:t>
            </a:r>
          </a:p>
          <a:p>
            <a:pPr marL="285750" indent="-285750">
              <a:buFont typeface="Arial" charset="0"/>
              <a:buChar char="•"/>
            </a:pPr>
            <a:endParaRPr lang="en-US" dirty="0"/>
          </a:p>
          <a:p>
            <a:pPr marL="285750" indent="-285750">
              <a:buFont typeface="Arial"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05000"/>
            <a:ext cx="6350000" cy="4025900"/>
          </a:xfrm>
          <a:prstGeom prst="rect">
            <a:avLst/>
          </a:prstGeom>
        </p:spPr>
      </p:pic>
    </p:spTree>
    <p:extLst>
      <p:ext uri="{BB962C8B-B14F-4D97-AF65-F5344CB8AC3E}">
        <p14:creationId xmlns:p14="http://schemas.microsoft.com/office/powerpoint/2010/main" val="170802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Listener for multiple classes</a:t>
            </a:r>
          </a:p>
        </p:txBody>
      </p:sp>
      <p:sp>
        <p:nvSpPr>
          <p:cNvPr id="4" name="Rectangle 3"/>
          <p:cNvSpPr/>
          <p:nvPr/>
        </p:nvSpPr>
        <p:spPr>
          <a:xfrm>
            <a:off x="276720" y="685800"/>
            <a:ext cx="8686800" cy="1200329"/>
          </a:xfrm>
          <a:prstGeom prst="rect">
            <a:avLst/>
          </a:prstGeom>
        </p:spPr>
        <p:txBody>
          <a:bodyPr wrap="square">
            <a:spAutoFit/>
          </a:bodyPr>
          <a:lstStyle/>
          <a:p>
            <a:pPr marL="285750" indent="-285750">
              <a:buFont typeface="Arial" charset="0"/>
              <a:buChar char="•"/>
            </a:pPr>
            <a:r>
              <a:rPr lang="en-US" dirty="0"/>
              <a:t>If project has multiple classes adding Listeners to each one of them could be cumbersome and error prone. </a:t>
            </a:r>
          </a:p>
          <a:p>
            <a:pPr marL="285750" indent="-285750">
              <a:buFont typeface="Arial" charset="0"/>
              <a:buChar char="•"/>
            </a:pPr>
            <a:r>
              <a:rPr lang="en-US" dirty="0"/>
              <a:t>In such cases, we can create a </a:t>
            </a:r>
            <a:r>
              <a:rPr lang="en-US" dirty="0" err="1"/>
              <a:t>testng.xml</a:t>
            </a:r>
            <a:r>
              <a:rPr lang="en-US" dirty="0"/>
              <a:t> and add listeners tag in XML. </a:t>
            </a:r>
          </a:p>
          <a:p>
            <a:pPr marL="285750" indent="-285750">
              <a:buFont typeface="Arial" charset="0"/>
              <a:buChar cha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981200"/>
            <a:ext cx="7924800" cy="2882900"/>
          </a:xfrm>
          <a:prstGeom prst="rect">
            <a:avLst/>
          </a:prstGeom>
        </p:spPr>
      </p:pic>
    </p:spTree>
    <p:extLst>
      <p:ext uri="{BB962C8B-B14F-4D97-AF65-F5344CB8AC3E}">
        <p14:creationId xmlns:p14="http://schemas.microsoft.com/office/powerpoint/2010/main" val="203427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 </a:t>
            </a:r>
            <a:r>
              <a:rPr lang="mr-IN" dirty="0"/>
              <a:t>–</a:t>
            </a:r>
            <a:r>
              <a:rPr lang="en-US" dirty="0"/>
              <a:t> Single Responsibility Principle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1800" dirty="0"/>
              <a:t>Helps to modularize code.</a:t>
            </a:r>
          </a:p>
          <a:p>
            <a:r>
              <a:rPr lang="en-US" sz="1800" dirty="0"/>
              <a:t>A class should only have one responsibility.</a:t>
            </a:r>
          </a:p>
          <a:p>
            <a:r>
              <a:rPr lang="en-US" sz="1800" dirty="0"/>
              <a:t>Example :- </a:t>
            </a:r>
            <a:r>
              <a:rPr lang="en-US" sz="1800" dirty="0" err="1"/>
              <a:t>OrderController</a:t>
            </a:r>
            <a:r>
              <a:rPr lang="en-US" sz="1800" dirty="0"/>
              <a:t> class  </a:t>
            </a:r>
            <a:br>
              <a:rPr lang="en-US" sz="1800" dirty="0"/>
            </a:br>
            <a:r>
              <a:rPr lang="en-US" sz="1800" dirty="0"/>
              <a:t>Take the order</a:t>
            </a:r>
            <a:br>
              <a:rPr lang="en-US" sz="1800" dirty="0"/>
            </a:br>
            <a:r>
              <a:rPr lang="en-US" sz="1800" dirty="0"/>
              <a:t>Create order form request</a:t>
            </a:r>
            <a:br>
              <a:rPr lang="en-US" sz="1800" dirty="0"/>
            </a:br>
            <a:r>
              <a:rPr lang="en-US" sz="1800" dirty="0"/>
              <a:t>Process the request</a:t>
            </a:r>
            <a:br>
              <a:rPr lang="en-US" sz="1800" dirty="0"/>
            </a:br>
            <a:r>
              <a:rPr lang="en-US" sz="1800" dirty="0"/>
              <a:t>Send email</a:t>
            </a:r>
          </a:p>
          <a:p>
            <a:r>
              <a:rPr lang="en-US" sz="1800" dirty="0"/>
              <a:t>Controller class is doing too many things. Instead have separate classed for every common functionality.</a:t>
            </a:r>
          </a:p>
          <a:p>
            <a:r>
              <a:rPr lang="en-US" sz="1800" dirty="0"/>
              <a:t>Creating separate classes for different functionality offers </a:t>
            </a:r>
            <a:r>
              <a:rPr lang="en-US" sz="1800" dirty="0" err="1"/>
              <a:t>reusabililty</a:t>
            </a:r>
            <a:r>
              <a:rPr lang="en-US" sz="1800" dirty="0"/>
              <a:t>, modularity and  easy maintenance</a:t>
            </a:r>
          </a:p>
          <a:p>
            <a:r>
              <a:rPr lang="en-US" sz="1800" dirty="0"/>
              <a:t>Dependency Injection is the key to implement SRP.</a:t>
            </a:r>
          </a:p>
          <a:p>
            <a:endParaRPr lang="en-US" sz="1800" dirty="0"/>
          </a:p>
          <a:p>
            <a:endParaRPr lang="en-US" sz="1800" dirty="0"/>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Reporter class</a:t>
            </a:r>
          </a:p>
        </p:txBody>
      </p:sp>
      <p:sp>
        <p:nvSpPr>
          <p:cNvPr id="4" name="Rectangle 3"/>
          <p:cNvSpPr/>
          <p:nvPr/>
        </p:nvSpPr>
        <p:spPr>
          <a:xfrm>
            <a:off x="276720" y="685800"/>
            <a:ext cx="8686800" cy="2585323"/>
          </a:xfrm>
          <a:prstGeom prst="rect">
            <a:avLst/>
          </a:prstGeom>
        </p:spPr>
        <p:txBody>
          <a:bodyPr wrap="square">
            <a:spAutoFit/>
          </a:bodyPr>
          <a:lstStyle/>
          <a:p>
            <a:pPr marL="285750" indent="-285750">
              <a:buFont typeface="Arial" charset="0"/>
              <a:buChar char="•"/>
            </a:pPr>
            <a:r>
              <a:rPr lang="en-US" dirty="0"/>
              <a:t>Reporter is a class present in </a:t>
            </a:r>
            <a:r>
              <a:rPr lang="en-US" dirty="0" err="1"/>
              <a:t>TestNG</a:t>
            </a:r>
            <a:r>
              <a:rPr lang="en-US" dirty="0"/>
              <a:t>. It provides 4 different methods to store log information they are:</a:t>
            </a:r>
          </a:p>
          <a:p>
            <a:pPr marL="285750" indent="-285750">
              <a:buFont typeface="Arial" charset="0"/>
              <a:buChar char="•"/>
            </a:pPr>
            <a:r>
              <a:rPr lang="en-US" dirty="0" err="1"/>
              <a:t>Reporter.log</a:t>
            </a:r>
            <a:r>
              <a:rPr lang="en-US" dirty="0"/>
              <a:t>(String s);</a:t>
            </a:r>
          </a:p>
          <a:p>
            <a:pPr marL="285750" indent="-285750">
              <a:buFont typeface="Arial" charset="0"/>
              <a:buChar char="•"/>
            </a:pPr>
            <a:r>
              <a:rPr lang="en-US" dirty="0" err="1"/>
              <a:t>Reporter.log</a:t>
            </a:r>
            <a:r>
              <a:rPr lang="en-US" dirty="0"/>
              <a:t>(String s, Boolean </a:t>
            </a:r>
            <a:r>
              <a:rPr lang="en-US" dirty="0" err="1"/>
              <a:t>logToStandardOut</a:t>
            </a:r>
            <a:r>
              <a:rPr lang="en-US" dirty="0"/>
              <a:t>);</a:t>
            </a:r>
          </a:p>
          <a:p>
            <a:pPr marL="285750" indent="-285750">
              <a:buFont typeface="Arial" charset="0"/>
              <a:buChar char="•"/>
            </a:pPr>
            <a:r>
              <a:rPr lang="en-US" dirty="0" err="1"/>
              <a:t>Reporter.log</a:t>
            </a:r>
            <a:r>
              <a:rPr lang="en-US" dirty="0"/>
              <a:t>(String s, </a:t>
            </a:r>
            <a:r>
              <a:rPr lang="en-US" dirty="0" err="1"/>
              <a:t>int</a:t>
            </a:r>
            <a:r>
              <a:rPr lang="en-US" dirty="0"/>
              <a:t> level);</a:t>
            </a:r>
          </a:p>
          <a:p>
            <a:pPr marL="285750" indent="-285750">
              <a:buFont typeface="Arial" charset="0"/>
              <a:buChar char="•"/>
            </a:pPr>
            <a:r>
              <a:rPr lang="en-US" dirty="0" err="1"/>
              <a:t>Reporter.log</a:t>
            </a:r>
            <a:r>
              <a:rPr lang="en-US" dirty="0"/>
              <a:t>(String s, </a:t>
            </a:r>
            <a:r>
              <a:rPr lang="en-US" dirty="0" err="1"/>
              <a:t>int</a:t>
            </a:r>
            <a:r>
              <a:rPr lang="en-US" dirty="0"/>
              <a:t> level, Boolean </a:t>
            </a:r>
            <a:r>
              <a:rPr lang="en-US" dirty="0" err="1"/>
              <a:t>logToStandardOut</a:t>
            </a:r>
            <a:r>
              <a:rPr lang="en-US" dirty="0"/>
              <a:t>);</a:t>
            </a:r>
          </a:p>
          <a:p>
            <a:pPr marL="285750" indent="-285750">
              <a:buFont typeface="Arial" charset="0"/>
              <a:buChar char="•"/>
            </a:pPr>
            <a:r>
              <a:rPr lang="en-US" dirty="0"/>
              <a:t>Create 2 classes </a:t>
            </a:r>
            <a:r>
              <a:rPr lang="en-US" dirty="0" err="1"/>
              <a:t>DemoA</a:t>
            </a:r>
            <a:r>
              <a:rPr lang="en-US" dirty="0"/>
              <a:t> and </a:t>
            </a:r>
            <a:r>
              <a:rPr lang="en-US" dirty="0" err="1"/>
              <a:t>DemoB</a:t>
            </a:r>
            <a:r>
              <a:rPr lang="en-US" dirty="0"/>
              <a:t> with the following code. Select  these 2 classes, right click and </a:t>
            </a:r>
            <a:r>
              <a:rPr lang="en-US" dirty="0" err="1"/>
              <a:t>TestNG</a:t>
            </a:r>
            <a:r>
              <a:rPr lang="en-US" dirty="0"/>
              <a:t> -&gt; Convert to </a:t>
            </a:r>
            <a:r>
              <a:rPr lang="en-US" dirty="0" err="1"/>
              <a:t>TestNG</a:t>
            </a:r>
            <a:r>
              <a:rPr lang="en-US" dirty="0"/>
              <a:t>.</a:t>
            </a:r>
          </a:p>
          <a:p>
            <a:pPr marL="285750" indent="-285750">
              <a:buFont typeface="Arial" charset="0"/>
              <a:buChar char="•"/>
            </a:pPr>
            <a:r>
              <a:rPr lang="en-US" dirty="0"/>
              <a:t>It generates </a:t>
            </a:r>
            <a:r>
              <a:rPr lang="en-US" dirty="0" err="1"/>
              <a:t>testng.xml</a:t>
            </a:r>
            <a:r>
              <a:rPr lang="en-US" dirty="0"/>
              <a:t>. Run this xml and see the Reported logs added in the reports.</a:t>
            </a:r>
          </a:p>
        </p:txBody>
      </p:sp>
      <p:sp>
        <p:nvSpPr>
          <p:cNvPr id="3" name="Rectangle 2"/>
          <p:cNvSpPr/>
          <p:nvPr/>
        </p:nvSpPr>
        <p:spPr>
          <a:xfrm>
            <a:off x="381000" y="3318570"/>
            <a:ext cx="7924800" cy="3539430"/>
          </a:xfrm>
          <a:prstGeom prst="rect">
            <a:avLst/>
          </a:prstGeom>
        </p:spPr>
        <p:txBody>
          <a:bodyPr wrap="square">
            <a:spAutoFit/>
          </a:bodyPr>
          <a:lstStyle/>
          <a:p>
            <a:r>
              <a:rPr lang="en-US" sz="1600" dirty="0">
                <a:solidFill>
                  <a:srgbClr val="646464"/>
                </a:solidFill>
                <a:latin typeface="Times New Roman" charset="0"/>
                <a:ea typeface="Times New Roman" charset="0"/>
                <a:cs typeface="Times New Roman" charset="0"/>
              </a:rPr>
              <a:t>@Test</a:t>
            </a:r>
          </a:p>
          <a:p>
            <a:r>
              <a:rPr lang="en-US" sz="1600" dirty="0">
                <a:solidFill>
                  <a:srgbClr val="000000"/>
                </a:solidFill>
                <a:latin typeface="Times New Roman" charset="0"/>
                <a:ea typeface="Times New Roman" charset="0"/>
                <a:cs typeface="Times New Roman" charset="0"/>
              </a:rPr>
              <a:t>	</a:t>
            </a:r>
            <a:r>
              <a:rPr lang="en-US" sz="1600" b="1" dirty="0">
                <a:solidFill>
                  <a:srgbClr val="7F0055"/>
                </a:solidFill>
                <a:latin typeface="Times New Roman" charset="0"/>
                <a:ea typeface="Times New Roman" charset="0"/>
                <a:cs typeface="Times New Roman" charset="0"/>
              </a:rPr>
              <a:t>public</a:t>
            </a:r>
            <a:r>
              <a:rPr lang="en-US" sz="1600" b="1" dirty="0">
                <a:solidFill>
                  <a:srgbClr val="000000"/>
                </a:solidFill>
                <a:latin typeface="Times New Roman" charset="0"/>
                <a:ea typeface="Times New Roman" charset="0"/>
                <a:cs typeface="Times New Roman" charset="0"/>
              </a:rPr>
              <a:t> </a:t>
            </a:r>
            <a:r>
              <a:rPr lang="en-US" sz="1600" b="1" dirty="0">
                <a:solidFill>
                  <a:srgbClr val="7F0055"/>
                </a:solidFill>
                <a:latin typeface="Times New Roman" charset="0"/>
                <a:ea typeface="Times New Roman" charset="0"/>
                <a:cs typeface="Times New Roman" charset="0"/>
              </a:rPr>
              <a:t>void</a:t>
            </a:r>
            <a:r>
              <a:rPr lang="en-US" sz="1600" b="1" dirty="0">
                <a:solidFill>
                  <a:srgbClr val="000000"/>
                </a:solidFill>
                <a:latin typeface="Times New Roman" charset="0"/>
                <a:ea typeface="Times New Roman" charset="0"/>
                <a:cs typeface="Times New Roman" charset="0"/>
              </a:rPr>
              <a:t> run() </a:t>
            </a:r>
            <a:r>
              <a:rPr lang="en-US" sz="1600" b="1" dirty="0">
                <a:solidFill>
                  <a:srgbClr val="7F0055"/>
                </a:solidFill>
                <a:latin typeface="Times New Roman" charset="0"/>
                <a:ea typeface="Times New Roman" charset="0"/>
                <a:cs typeface="Times New Roman" charset="0"/>
              </a:rPr>
              <a:t>throws</a:t>
            </a:r>
            <a:r>
              <a:rPr lang="en-US" sz="1600" b="1" dirty="0">
                <a:solidFill>
                  <a:srgbClr val="000000"/>
                </a:solidFill>
                <a:latin typeface="Times New Roman" charset="0"/>
                <a:ea typeface="Times New Roman" charset="0"/>
                <a:cs typeface="Times New Roman" charset="0"/>
              </a:rPr>
              <a:t> </a:t>
            </a:r>
            <a:r>
              <a:rPr lang="en-US" sz="1600" b="1" dirty="0" err="1">
                <a:solidFill>
                  <a:srgbClr val="000000"/>
                </a:solidFill>
                <a:latin typeface="Times New Roman" charset="0"/>
                <a:ea typeface="Times New Roman" charset="0"/>
                <a:cs typeface="Times New Roman" charset="0"/>
              </a:rPr>
              <a:t>InterruptedException</a:t>
            </a:r>
            <a:endParaRPr lang="en-US" sz="1600" b="1" dirty="0">
              <a:solidFill>
                <a:srgbClr val="000000"/>
              </a:solidFill>
              <a:latin typeface="Times New Roman" charset="0"/>
              <a:ea typeface="Times New Roman" charset="0"/>
              <a:cs typeface="Times New Roman" charset="0"/>
            </a:endParaRPr>
          </a:p>
          <a:p>
            <a:r>
              <a:rPr lang="en-US" sz="1600" dirty="0">
                <a:solidFill>
                  <a:srgbClr val="000000"/>
                </a:solidFill>
                <a:latin typeface="Times New Roman" charset="0"/>
                <a:ea typeface="Times New Roman" charset="0"/>
                <a:cs typeface="Times New Roman" charset="0"/>
              </a:rPr>
              <a:t>	{	//set the driver</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Reporter.</a:t>
            </a:r>
            <a:r>
              <a:rPr lang="en-US" sz="1600" i="1" dirty="0" err="1">
                <a:solidFill>
                  <a:srgbClr val="000000"/>
                </a:solidFill>
                <a:latin typeface="Times New Roman" charset="0"/>
                <a:ea typeface="Times New Roman" charset="0"/>
                <a:cs typeface="Times New Roman" charset="0"/>
              </a:rPr>
              <a:t>log</a:t>
            </a:r>
            <a:r>
              <a:rPr lang="en-US" sz="1600" i="1" dirty="0">
                <a:solidFill>
                  <a:srgbClr val="000000"/>
                </a:solidFill>
                <a:latin typeface="Times New Roman" charset="0"/>
                <a:ea typeface="Times New Roman" charset="0"/>
                <a:cs typeface="Times New Roman" charset="0"/>
              </a:rPr>
              <a:t>(</a:t>
            </a:r>
            <a:r>
              <a:rPr lang="en-US" sz="1600" i="1" dirty="0">
                <a:solidFill>
                  <a:srgbClr val="2A00FF"/>
                </a:solidFill>
                <a:latin typeface="Times New Roman" charset="0"/>
                <a:ea typeface="Times New Roman" charset="0"/>
                <a:cs typeface="Times New Roman" charset="0"/>
              </a:rPr>
              <a:t>"The browser is opened now"</a:t>
            </a:r>
            <a:r>
              <a:rPr lang="en-US" sz="1600" i="1"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6A3E3E"/>
                </a:solidFill>
                <a:latin typeface="Times New Roman" charset="0"/>
                <a:ea typeface="Times New Roman" charset="0"/>
                <a:cs typeface="Times New Roman" charset="0"/>
              </a:rPr>
              <a:t>driver</a:t>
            </a:r>
            <a:r>
              <a:rPr lang="en-US" sz="1600" dirty="0" err="1">
                <a:solidFill>
                  <a:srgbClr val="000000"/>
                </a:solidFill>
                <a:latin typeface="Times New Roman" charset="0"/>
                <a:ea typeface="Times New Roman" charset="0"/>
                <a:cs typeface="Times New Roman" charset="0"/>
              </a:rPr>
              <a:t>.manage</a:t>
            </a:r>
            <a:r>
              <a:rPr lang="en-US" sz="1600" dirty="0">
                <a:solidFill>
                  <a:srgbClr val="000000"/>
                </a:solidFill>
                <a:latin typeface="Times New Roman" charset="0"/>
                <a:ea typeface="Times New Roman" charset="0"/>
                <a:cs typeface="Times New Roman" charset="0"/>
              </a:rPr>
              <a:t>().window().maximize();</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Reporter.</a:t>
            </a:r>
            <a:r>
              <a:rPr lang="en-US" sz="1600" i="1" dirty="0" err="1">
                <a:solidFill>
                  <a:srgbClr val="000000"/>
                </a:solidFill>
                <a:latin typeface="Times New Roman" charset="0"/>
                <a:ea typeface="Times New Roman" charset="0"/>
                <a:cs typeface="Times New Roman" charset="0"/>
              </a:rPr>
              <a:t>log</a:t>
            </a:r>
            <a:r>
              <a:rPr lang="en-US" sz="1600" i="1" dirty="0">
                <a:solidFill>
                  <a:srgbClr val="000000"/>
                </a:solidFill>
                <a:latin typeface="Times New Roman" charset="0"/>
                <a:ea typeface="Times New Roman" charset="0"/>
                <a:cs typeface="Times New Roman" charset="0"/>
              </a:rPr>
              <a:t>(</a:t>
            </a:r>
            <a:r>
              <a:rPr lang="en-US" sz="1600" i="1" dirty="0">
                <a:solidFill>
                  <a:srgbClr val="2A00FF"/>
                </a:solidFill>
                <a:latin typeface="Times New Roman" charset="0"/>
                <a:ea typeface="Times New Roman" charset="0"/>
                <a:cs typeface="Times New Roman" charset="0"/>
              </a:rPr>
              <a:t>"The browser is maximized"</a:t>
            </a:r>
            <a:r>
              <a:rPr lang="en-US" sz="1600" i="1"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6A3E3E"/>
                </a:solidFill>
                <a:latin typeface="Times New Roman" charset="0"/>
                <a:ea typeface="Times New Roman" charset="0"/>
                <a:cs typeface="Times New Roman" charset="0"/>
              </a:rPr>
              <a:t>driver</a:t>
            </a:r>
            <a:r>
              <a:rPr lang="en-US" sz="1600" dirty="0" err="1">
                <a:solidFill>
                  <a:srgbClr val="000000"/>
                </a:solidFill>
                <a:latin typeface="Times New Roman" charset="0"/>
                <a:ea typeface="Times New Roman" charset="0"/>
                <a:cs typeface="Times New Roman" charset="0"/>
              </a:rPr>
              <a:t>.get</a:t>
            </a:r>
            <a:r>
              <a:rPr lang="en-US" sz="1600" dirty="0">
                <a:solidFill>
                  <a:srgbClr val="000000"/>
                </a:solidFill>
                <a:latin typeface="Times New Roman" charset="0"/>
                <a:ea typeface="Times New Roman" charset="0"/>
                <a:cs typeface="Times New Roman" charset="0"/>
              </a:rPr>
              <a:t>(</a:t>
            </a:r>
            <a:r>
              <a:rPr lang="en-US" sz="1600" dirty="0">
                <a:solidFill>
                  <a:srgbClr val="2A00FF"/>
                </a:solidFill>
                <a:latin typeface="Times New Roman" charset="0"/>
                <a:ea typeface="Times New Roman" charset="0"/>
                <a:cs typeface="Times New Roman" charset="0"/>
              </a:rPr>
              <a:t>"http://</a:t>
            </a:r>
            <a:r>
              <a:rPr lang="en-US" sz="1600" dirty="0" err="1">
                <a:solidFill>
                  <a:srgbClr val="2A00FF"/>
                </a:solidFill>
                <a:latin typeface="Times New Roman" charset="0"/>
                <a:ea typeface="Times New Roman" charset="0"/>
                <a:cs typeface="Times New Roman" charset="0"/>
              </a:rPr>
              <a:t>www.google.com</a:t>
            </a:r>
            <a:r>
              <a:rPr lang="en-US" sz="1600" dirty="0">
                <a:solidFill>
                  <a:srgbClr val="2A00FF"/>
                </a:solidFill>
                <a:latin typeface="Times New Roman" charset="0"/>
                <a:ea typeface="Times New Roman" charset="0"/>
                <a:cs typeface="Times New Roman" charset="0"/>
              </a:rPr>
              <a:t>"</a:t>
            </a:r>
            <a:r>
              <a:rPr lang="en-US" sz="1600"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Reporter.</a:t>
            </a:r>
            <a:r>
              <a:rPr lang="en-US" sz="1600" i="1" dirty="0" err="1">
                <a:solidFill>
                  <a:srgbClr val="000000"/>
                </a:solidFill>
                <a:latin typeface="Times New Roman" charset="0"/>
                <a:ea typeface="Times New Roman" charset="0"/>
                <a:cs typeface="Times New Roman" charset="0"/>
              </a:rPr>
              <a:t>log</a:t>
            </a:r>
            <a:r>
              <a:rPr lang="en-US" sz="1600" i="1" dirty="0">
                <a:solidFill>
                  <a:srgbClr val="000000"/>
                </a:solidFill>
                <a:latin typeface="Times New Roman" charset="0"/>
                <a:ea typeface="Times New Roman" charset="0"/>
                <a:cs typeface="Times New Roman" charset="0"/>
              </a:rPr>
              <a:t>(</a:t>
            </a:r>
            <a:r>
              <a:rPr lang="en-US" sz="1600" i="1" dirty="0">
                <a:solidFill>
                  <a:srgbClr val="2A00FF"/>
                </a:solidFill>
                <a:latin typeface="Times New Roman" charset="0"/>
                <a:ea typeface="Times New Roman" charset="0"/>
                <a:cs typeface="Times New Roman" charset="0"/>
              </a:rPr>
              <a:t>"The browser opens the  google </a:t>
            </a:r>
            <a:r>
              <a:rPr lang="en-US" sz="1600" i="1" dirty="0" err="1">
                <a:solidFill>
                  <a:srgbClr val="2A00FF"/>
                </a:solidFill>
                <a:latin typeface="Times New Roman" charset="0"/>
                <a:ea typeface="Times New Roman" charset="0"/>
                <a:cs typeface="Times New Roman" charset="0"/>
              </a:rPr>
              <a:t>url</a:t>
            </a:r>
            <a:r>
              <a:rPr lang="en-US" sz="1600" i="1" dirty="0">
                <a:solidFill>
                  <a:srgbClr val="2A00FF"/>
                </a:solidFill>
                <a:latin typeface="Times New Roman" charset="0"/>
                <a:ea typeface="Times New Roman" charset="0"/>
                <a:cs typeface="Times New Roman" charset="0"/>
              </a:rPr>
              <a:t>"</a:t>
            </a:r>
            <a:r>
              <a:rPr lang="en-US" sz="1600" i="1"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Thread.</a:t>
            </a:r>
            <a:r>
              <a:rPr lang="en-US" sz="1600" i="1" dirty="0" err="1">
                <a:solidFill>
                  <a:srgbClr val="000000"/>
                </a:solidFill>
                <a:latin typeface="Times New Roman" charset="0"/>
                <a:ea typeface="Times New Roman" charset="0"/>
                <a:cs typeface="Times New Roman" charset="0"/>
              </a:rPr>
              <a:t>sleep</a:t>
            </a:r>
            <a:r>
              <a:rPr lang="en-US" sz="1600" i="1" dirty="0">
                <a:solidFill>
                  <a:srgbClr val="000000"/>
                </a:solidFill>
                <a:latin typeface="Times New Roman" charset="0"/>
                <a:ea typeface="Times New Roman" charset="0"/>
                <a:cs typeface="Times New Roman" charset="0"/>
              </a:rPr>
              <a:t>(1000);</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Reporter.</a:t>
            </a:r>
            <a:r>
              <a:rPr lang="en-US" sz="1600" i="1" dirty="0" err="1">
                <a:solidFill>
                  <a:srgbClr val="000000"/>
                </a:solidFill>
                <a:latin typeface="Times New Roman" charset="0"/>
                <a:ea typeface="Times New Roman" charset="0"/>
                <a:cs typeface="Times New Roman" charset="0"/>
              </a:rPr>
              <a:t>log</a:t>
            </a:r>
            <a:r>
              <a:rPr lang="en-US" sz="1600" i="1" dirty="0">
                <a:solidFill>
                  <a:srgbClr val="000000"/>
                </a:solidFill>
                <a:latin typeface="Times New Roman" charset="0"/>
                <a:ea typeface="Times New Roman" charset="0"/>
                <a:cs typeface="Times New Roman" charset="0"/>
              </a:rPr>
              <a:t>(</a:t>
            </a:r>
            <a:r>
              <a:rPr lang="en-US" sz="1600" i="1" dirty="0">
                <a:solidFill>
                  <a:srgbClr val="2A00FF"/>
                </a:solidFill>
                <a:latin typeface="Times New Roman" charset="0"/>
                <a:ea typeface="Times New Roman" charset="0"/>
                <a:cs typeface="Times New Roman" charset="0"/>
              </a:rPr>
              <a:t>"Web Driver waits for 1 sec before closing the browser"</a:t>
            </a:r>
            <a:r>
              <a:rPr lang="en-US" sz="1600" i="1"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6A3E3E"/>
                </a:solidFill>
                <a:latin typeface="Times New Roman" charset="0"/>
                <a:ea typeface="Times New Roman" charset="0"/>
                <a:cs typeface="Times New Roman" charset="0"/>
              </a:rPr>
              <a:t>driver</a:t>
            </a:r>
            <a:r>
              <a:rPr lang="en-US" sz="1600" dirty="0" err="1">
                <a:solidFill>
                  <a:srgbClr val="000000"/>
                </a:solidFill>
                <a:latin typeface="Times New Roman" charset="0"/>
                <a:ea typeface="Times New Roman" charset="0"/>
                <a:cs typeface="Times New Roman" charset="0"/>
              </a:rPr>
              <a:t>.close</a:t>
            </a:r>
            <a:r>
              <a:rPr lang="en-US" sz="1600"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r>
              <a:rPr lang="en-US" sz="1600" dirty="0" err="1">
                <a:solidFill>
                  <a:srgbClr val="000000"/>
                </a:solidFill>
                <a:latin typeface="Times New Roman" charset="0"/>
                <a:ea typeface="Times New Roman" charset="0"/>
                <a:cs typeface="Times New Roman" charset="0"/>
              </a:rPr>
              <a:t>Reporter.</a:t>
            </a:r>
            <a:r>
              <a:rPr lang="en-US" sz="1600" i="1" dirty="0" err="1">
                <a:solidFill>
                  <a:srgbClr val="000000"/>
                </a:solidFill>
                <a:latin typeface="Times New Roman" charset="0"/>
                <a:ea typeface="Times New Roman" charset="0"/>
                <a:cs typeface="Times New Roman" charset="0"/>
              </a:rPr>
              <a:t>log</a:t>
            </a:r>
            <a:r>
              <a:rPr lang="en-US" sz="1600" i="1" dirty="0">
                <a:solidFill>
                  <a:srgbClr val="000000"/>
                </a:solidFill>
                <a:latin typeface="Times New Roman" charset="0"/>
                <a:ea typeface="Times New Roman" charset="0"/>
                <a:cs typeface="Times New Roman" charset="0"/>
              </a:rPr>
              <a:t>(</a:t>
            </a:r>
            <a:r>
              <a:rPr lang="en-US" sz="1600" i="1" dirty="0">
                <a:solidFill>
                  <a:srgbClr val="2A00FF"/>
                </a:solidFill>
                <a:latin typeface="Times New Roman" charset="0"/>
                <a:ea typeface="Times New Roman" charset="0"/>
                <a:cs typeface="Times New Roman" charset="0"/>
              </a:rPr>
              <a:t>"The browser is closed now"</a:t>
            </a:r>
            <a:r>
              <a:rPr lang="en-US" sz="1600" i="1" dirty="0">
                <a:solidFill>
                  <a:srgbClr val="000000"/>
                </a:solidFill>
                <a:latin typeface="Times New Roman" charset="0"/>
                <a:ea typeface="Times New Roman" charset="0"/>
                <a:cs typeface="Times New Roman" charset="0"/>
              </a:rPr>
              <a:t>);</a:t>
            </a:r>
          </a:p>
          <a:p>
            <a:r>
              <a:rPr lang="en-US" sz="1600" dirty="0">
                <a:solidFill>
                  <a:srgbClr val="000000"/>
                </a:solidFill>
                <a:latin typeface="Times New Roman" charset="0"/>
                <a:ea typeface="Times New Roman" charset="0"/>
                <a:cs typeface="Times New Roman" charset="0"/>
              </a:rPr>
              <a:t>	}</a:t>
            </a:r>
          </a:p>
          <a:p>
            <a:r>
              <a:rPr lang="en-US" sz="1600" dirty="0">
                <a:solidFill>
                  <a:srgbClr val="000000"/>
                </a:solidFill>
                <a:latin typeface="Times New Roman" charset="0"/>
                <a:ea typeface="Times New Roman" charset="0"/>
                <a:cs typeface="Times New Roman" charset="0"/>
              </a:rPr>
              <a:t>	</a:t>
            </a:r>
            <a:endParaRPr lang="en-US"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285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ReportNG</a:t>
            </a:r>
            <a:endParaRPr lang="en-US" dirty="0"/>
          </a:p>
        </p:txBody>
      </p:sp>
      <p:sp>
        <p:nvSpPr>
          <p:cNvPr id="4" name="Rectangle 3"/>
          <p:cNvSpPr/>
          <p:nvPr/>
        </p:nvSpPr>
        <p:spPr>
          <a:xfrm>
            <a:off x="276720" y="685800"/>
            <a:ext cx="8686800" cy="5909310"/>
          </a:xfrm>
          <a:prstGeom prst="rect">
            <a:avLst/>
          </a:prstGeom>
        </p:spPr>
        <p:txBody>
          <a:bodyPr wrap="square">
            <a:spAutoFit/>
          </a:bodyPr>
          <a:lstStyle/>
          <a:p>
            <a:pPr marL="285750" indent="-285750">
              <a:buFont typeface="Arial" charset="0"/>
              <a:buChar char="•"/>
            </a:pPr>
            <a:r>
              <a:rPr lang="en-US" dirty="0" err="1"/>
              <a:t>ReportNG</a:t>
            </a:r>
            <a:r>
              <a:rPr lang="en-US" dirty="0"/>
              <a:t> is a simple plug-in for the </a:t>
            </a:r>
            <a:r>
              <a:rPr lang="en-US" dirty="0" err="1"/>
              <a:t>TestNG</a:t>
            </a:r>
            <a:r>
              <a:rPr lang="en-US" dirty="0"/>
              <a:t> unit-testing framework to generate HTML reports as a replacement for the default </a:t>
            </a:r>
            <a:r>
              <a:rPr lang="en-US" dirty="0" err="1"/>
              <a:t>TestNG</a:t>
            </a:r>
            <a:r>
              <a:rPr lang="en-US" dirty="0"/>
              <a:t> HTML reports</a:t>
            </a:r>
          </a:p>
          <a:p>
            <a:pPr marL="285750" indent="-285750">
              <a:buFont typeface="Arial" charset="0"/>
              <a:buChar char="•"/>
            </a:pPr>
            <a:r>
              <a:rPr lang="en-US" dirty="0"/>
              <a:t>To use </a:t>
            </a:r>
            <a:r>
              <a:rPr lang="en-US" dirty="0" err="1"/>
              <a:t>ReportNG</a:t>
            </a:r>
            <a:r>
              <a:rPr lang="en-US" dirty="0"/>
              <a:t> reports we need to follow the below three steps:</a:t>
            </a:r>
          </a:p>
          <a:p>
            <a:pPr marL="285750" indent="-285750">
              <a:buFont typeface="Arial" charset="0"/>
              <a:buChar char="•"/>
            </a:pPr>
            <a:r>
              <a:rPr lang="en-US" dirty="0"/>
              <a:t>Step 1: Add the below Jars Files to your project.</a:t>
            </a:r>
          </a:p>
          <a:p>
            <a:pPr lvl="1"/>
            <a:r>
              <a:rPr lang="en-US" dirty="0"/>
              <a:t>reportng-1.1.4.jar</a:t>
            </a:r>
            <a:br>
              <a:rPr lang="en-US" dirty="0"/>
            </a:br>
            <a:r>
              <a:rPr lang="en-US" dirty="0"/>
              <a:t>velocity-dep-1.4.jar</a:t>
            </a:r>
            <a:br>
              <a:rPr lang="en-US" dirty="0"/>
            </a:br>
            <a:r>
              <a:rPr lang="en-US" dirty="0"/>
              <a:t>guice-3.0.jar</a:t>
            </a:r>
          </a:p>
          <a:p>
            <a:pPr marL="285750" indent="-285750">
              <a:buFont typeface="Arial" charset="0"/>
              <a:buChar char="•"/>
            </a:pPr>
            <a:r>
              <a:rPr lang="en-US" dirty="0"/>
              <a:t>Step 2: The Most important step, to make sure </a:t>
            </a:r>
            <a:r>
              <a:rPr lang="en-US" dirty="0" err="1"/>
              <a:t>reportNG</a:t>
            </a:r>
            <a:r>
              <a:rPr lang="en-US" dirty="0"/>
              <a:t> reports, we need to disable the default </a:t>
            </a:r>
            <a:r>
              <a:rPr lang="en-US" dirty="0" err="1"/>
              <a:t>TestNG</a:t>
            </a:r>
            <a:r>
              <a:rPr lang="en-US" dirty="0"/>
              <a:t> Listeners.</a:t>
            </a:r>
          </a:p>
          <a:p>
            <a:pPr lvl="1"/>
            <a:r>
              <a:rPr lang="en-US" dirty="0"/>
              <a:t>It can be done by following the below steps:</a:t>
            </a:r>
          </a:p>
          <a:p>
            <a:pPr marL="800100" lvl="1" indent="-342900">
              <a:buAutoNum type="arabicPeriod"/>
            </a:pPr>
            <a:r>
              <a:rPr lang="en-US" dirty="0"/>
              <a:t>Right Click on Properties</a:t>
            </a:r>
            <a:br>
              <a:rPr lang="en-US" dirty="0"/>
            </a:br>
            <a:r>
              <a:rPr lang="en-US" dirty="0"/>
              <a:t>2. Click on </a:t>
            </a:r>
            <a:r>
              <a:rPr lang="en-US" dirty="0" err="1"/>
              <a:t>TestNG</a:t>
            </a:r>
            <a:br>
              <a:rPr lang="en-US" dirty="0"/>
            </a:br>
            <a:r>
              <a:rPr lang="en-US" dirty="0"/>
              <a:t>3. You will find an option as "Disable default listeners", check the </a:t>
            </a:r>
            <a:r>
              <a:rPr lang="en-US" dirty="0" err="1"/>
              <a:t>checbox</a:t>
            </a:r>
            <a:br>
              <a:rPr lang="en-US" dirty="0"/>
            </a:br>
            <a:r>
              <a:rPr lang="en-US" dirty="0"/>
              <a:t>4. Click on "Apply" button, it will show as message as "Project preferences are saved".</a:t>
            </a:r>
            <a:br>
              <a:rPr lang="en-US" dirty="0"/>
            </a:br>
            <a:r>
              <a:rPr lang="en-US" dirty="0"/>
              <a:t>5. Now Click on "OK" button.</a:t>
            </a:r>
          </a:p>
          <a:p>
            <a:pPr marL="285750" indent="-285750">
              <a:buFont typeface="Arial" charset="0"/>
              <a:buChar char="•"/>
            </a:pPr>
            <a:r>
              <a:rPr lang="en-US" dirty="0"/>
              <a:t>Step 3: We need to add the below two listeners to </a:t>
            </a:r>
            <a:r>
              <a:rPr lang="en-US" dirty="0" err="1"/>
              <a:t>testng.xml</a:t>
            </a:r>
            <a:r>
              <a:rPr lang="en-US" dirty="0"/>
              <a:t> file.</a:t>
            </a:r>
          </a:p>
          <a:p>
            <a:pPr lvl="1"/>
            <a:r>
              <a:rPr lang="en-US" dirty="0"/>
              <a:t>&lt;listeners&gt;       &lt;listener class-name="</a:t>
            </a:r>
            <a:r>
              <a:rPr lang="en-US" dirty="0" err="1"/>
              <a:t>org.uncommons.reportng.HTMLReporter</a:t>
            </a:r>
            <a:r>
              <a:rPr lang="en-US" dirty="0"/>
              <a:t>"/&gt;       </a:t>
            </a:r>
          </a:p>
          <a:p>
            <a:pPr lvl="1"/>
            <a:r>
              <a:rPr lang="en-US" dirty="0"/>
              <a:t>&lt;listener class-name="</a:t>
            </a:r>
            <a:r>
              <a:rPr lang="en-US" dirty="0" err="1"/>
              <a:t>org.uncommons.reportng.JUnitXMLReporter</a:t>
            </a:r>
            <a:r>
              <a:rPr lang="en-US" dirty="0"/>
              <a:t>"/&gt;   &lt;/listeners&gt;</a:t>
            </a:r>
          </a:p>
          <a:p>
            <a:pPr lvl="1"/>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99463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ReportNG</a:t>
            </a:r>
            <a:r>
              <a:rPr lang="en-US" dirty="0"/>
              <a:t> Example</a:t>
            </a:r>
          </a:p>
        </p:txBody>
      </p:sp>
      <p:sp>
        <p:nvSpPr>
          <p:cNvPr id="4" name="Rectangle 3"/>
          <p:cNvSpPr/>
          <p:nvPr/>
        </p:nvSpPr>
        <p:spPr>
          <a:xfrm>
            <a:off x="276720" y="685800"/>
            <a:ext cx="8686800" cy="3693319"/>
          </a:xfrm>
          <a:prstGeom prst="rect">
            <a:avLst/>
          </a:prstGeom>
        </p:spPr>
        <p:txBody>
          <a:bodyPr wrap="square">
            <a:spAutoFit/>
          </a:bodyPr>
          <a:lstStyle/>
          <a:p>
            <a:pPr lvl="1"/>
            <a:r>
              <a:rPr lang="en-US" dirty="0"/>
              <a:t>&lt;!DOCTYPE suite SYSTEM "http://</a:t>
            </a:r>
            <a:r>
              <a:rPr lang="en-US" dirty="0" err="1"/>
              <a:t>testng.org</a:t>
            </a:r>
            <a:r>
              <a:rPr lang="en-US" dirty="0"/>
              <a:t>/testng-1.0.dtd" &gt;</a:t>
            </a:r>
          </a:p>
          <a:p>
            <a:pPr lvl="1"/>
            <a:r>
              <a:rPr lang="en-US" dirty="0"/>
              <a:t>&lt;suite name="Suite </a:t>
            </a:r>
            <a:r>
              <a:rPr lang="en-US" dirty="0" err="1"/>
              <a:t>ReportNG</a:t>
            </a:r>
            <a:r>
              <a:rPr lang="en-US" dirty="0"/>
              <a:t>" verbose="1" &gt;</a:t>
            </a:r>
          </a:p>
          <a:p>
            <a:pPr lvl="1"/>
            <a:r>
              <a:rPr lang="en-US" dirty="0"/>
              <a:t>&lt;listeners&gt;</a:t>
            </a:r>
          </a:p>
          <a:p>
            <a:pPr lvl="1"/>
            <a:r>
              <a:rPr lang="en-US" dirty="0"/>
              <a:t>      &lt;listener class-name="</a:t>
            </a:r>
            <a:r>
              <a:rPr lang="en-US" dirty="0" err="1"/>
              <a:t>org.uncommons.reportng.HTMLReporter</a:t>
            </a:r>
            <a:r>
              <a:rPr lang="en-US" dirty="0"/>
              <a:t>"/&gt;</a:t>
            </a:r>
          </a:p>
          <a:p>
            <a:pPr lvl="1"/>
            <a:r>
              <a:rPr lang="en-US" dirty="0"/>
              <a:t>      &lt;listener class-name="</a:t>
            </a:r>
            <a:r>
              <a:rPr lang="en-US" dirty="0" err="1"/>
              <a:t>org.uncommons.reportng.JUnitXMLReporter</a:t>
            </a:r>
            <a:r>
              <a:rPr lang="en-US" dirty="0"/>
              <a:t>"/&gt;</a:t>
            </a:r>
          </a:p>
          <a:p>
            <a:pPr lvl="1"/>
            <a:r>
              <a:rPr lang="en-US" dirty="0"/>
              <a:t>  &lt;/listeners&gt;</a:t>
            </a:r>
          </a:p>
          <a:p>
            <a:pPr lvl="1"/>
            <a:r>
              <a:rPr lang="en-US" dirty="0"/>
              <a:t>  &lt;test name="Test for </a:t>
            </a:r>
            <a:r>
              <a:rPr lang="en-US" dirty="0" err="1"/>
              <a:t>ReportNg</a:t>
            </a:r>
            <a:r>
              <a:rPr lang="en-US" dirty="0"/>
              <a:t> Reporting"   &gt;</a:t>
            </a:r>
          </a:p>
          <a:p>
            <a:pPr lvl="1"/>
            <a:r>
              <a:rPr lang="en-US" dirty="0"/>
              <a:t>    &lt;packages&gt;</a:t>
            </a:r>
          </a:p>
          <a:p>
            <a:pPr lvl="1"/>
            <a:r>
              <a:rPr lang="en-US" dirty="0"/>
              <a:t>      &lt;package name="</a:t>
            </a:r>
            <a:r>
              <a:rPr lang="en-US" dirty="0" err="1"/>
              <a:t>com.reporter</a:t>
            </a:r>
            <a:r>
              <a:rPr lang="en-US" dirty="0"/>
              <a:t>" /&gt;</a:t>
            </a:r>
          </a:p>
          <a:p>
            <a:pPr lvl="1"/>
            <a:r>
              <a:rPr lang="en-US" dirty="0"/>
              <a:t>      &lt;package name="</a:t>
            </a:r>
            <a:r>
              <a:rPr lang="en-US" dirty="0" err="1"/>
              <a:t>com.parameters</a:t>
            </a:r>
            <a:r>
              <a:rPr lang="en-US" dirty="0"/>
              <a:t>" /&gt;</a:t>
            </a:r>
          </a:p>
          <a:p>
            <a:pPr lvl="1"/>
            <a:r>
              <a:rPr lang="en-US" dirty="0"/>
              <a:t>   &lt;/packages&gt;</a:t>
            </a:r>
          </a:p>
          <a:p>
            <a:pPr lvl="1"/>
            <a:r>
              <a:rPr lang="en-US" dirty="0"/>
              <a:t> &lt;/test&gt;</a:t>
            </a:r>
          </a:p>
          <a:p>
            <a:pPr lvl="1"/>
            <a:r>
              <a:rPr lang="en-US" dirty="0"/>
              <a:t>&lt;/suite&gt;</a:t>
            </a:r>
          </a:p>
        </p:txBody>
      </p:sp>
    </p:spTree>
    <p:extLst>
      <p:ext uri="{BB962C8B-B14F-4D97-AF65-F5344CB8AC3E}">
        <p14:creationId xmlns:p14="http://schemas.microsoft.com/office/powerpoint/2010/main" val="134411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4" name="Rectangle 3"/>
          <p:cNvSpPr/>
          <p:nvPr/>
        </p:nvSpPr>
        <p:spPr>
          <a:xfrm>
            <a:off x="276720" y="685800"/>
            <a:ext cx="8686800" cy="3970318"/>
          </a:xfrm>
          <a:prstGeom prst="rect">
            <a:avLst/>
          </a:prstGeom>
        </p:spPr>
        <p:txBody>
          <a:bodyPr wrap="square">
            <a:spAutoFit/>
          </a:bodyPr>
          <a:lstStyle/>
          <a:p>
            <a:r>
              <a:rPr lang="en-US" b="1" dirty="0"/>
              <a:t>Automate all the Menu links of </a:t>
            </a:r>
            <a:r>
              <a:rPr lang="en-US" b="1" dirty="0" err="1"/>
              <a:t>techlistic.com</a:t>
            </a:r>
            <a:br>
              <a:rPr lang="en-US" dirty="0"/>
            </a:br>
            <a:br>
              <a:rPr lang="en-US" b="1" dirty="0"/>
            </a:br>
            <a:r>
              <a:rPr lang="en-US" b="1" dirty="0"/>
              <a:t>Steps to Automate:</a:t>
            </a:r>
            <a:br>
              <a:rPr lang="en-US" dirty="0"/>
            </a:br>
            <a:r>
              <a:rPr lang="en-US" dirty="0"/>
              <a:t>1. Launch browser of your choice say., </a:t>
            </a:r>
            <a:r>
              <a:rPr lang="en-US" dirty="0" err="1"/>
              <a:t>firefox</a:t>
            </a:r>
            <a:r>
              <a:rPr lang="en-US" dirty="0"/>
              <a:t>, chrome etc.</a:t>
            </a:r>
            <a:br>
              <a:rPr lang="en-US" dirty="0"/>
            </a:br>
            <a:r>
              <a:rPr lang="en-US" dirty="0"/>
              <a:t>2. Open this URL -  </a:t>
            </a:r>
            <a:r>
              <a:rPr lang="en-US" dirty="0">
                <a:hlinkClick r:id="rId3"/>
              </a:rPr>
              <a:t>https://www.techlistic.com/</a:t>
            </a:r>
            <a:br>
              <a:rPr lang="en-US" dirty="0"/>
            </a:br>
            <a:r>
              <a:rPr lang="en-US" dirty="0"/>
              <a:t>3. Maximize or set size of browser window.</a:t>
            </a:r>
          </a:p>
          <a:p>
            <a:r>
              <a:rPr lang="en-US" dirty="0"/>
              <a:t>4. Click on 'Java Tutorial' link and validate page title.</a:t>
            </a:r>
          </a:p>
          <a:p>
            <a:r>
              <a:rPr lang="en-US" dirty="0"/>
              <a:t>5. Navigate back to Home Page.</a:t>
            </a:r>
          </a:p>
          <a:p>
            <a:r>
              <a:rPr lang="en-US" dirty="0"/>
              <a:t>6. Click on 'Selenium Tutorial' link and validate page title.</a:t>
            </a:r>
          </a:p>
          <a:p>
            <a:r>
              <a:rPr lang="en-US" dirty="0"/>
              <a:t>7. Navigate back to Home Page.</a:t>
            </a:r>
          </a:p>
          <a:p>
            <a:r>
              <a:rPr lang="en-US" dirty="0"/>
              <a:t>8. Click on 'Selenium Blogs' link and validate page title.</a:t>
            </a:r>
          </a:p>
          <a:p>
            <a:r>
              <a:rPr lang="en-US" dirty="0"/>
              <a:t>9. Navigate back to Home Page.</a:t>
            </a:r>
          </a:p>
          <a:p>
            <a:r>
              <a:rPr lang="en-US" dirty="0"/>
              <a:t>10. Click on 'TestNG Blogs' link and validate page title.</a:t>
            </a:r>
          </a:p>
          <a:p>
            <a:r>
              <a:rPr lang="en-US" dirty="0"/>
              <a:t>11. Close the browser.</a:t>
            </a:r>
          </a:p>
        </p:txBody>
      </p:sp>
    </p:spTree>
    <p:extLst>
      <p:ext uri="{BB962C8B-B14F-4D97-AF65-F5344CB8AC3E}">
        <p14:creationId xmlns:p14="http://schemas.microsoft.com/office/powerpoint/2010/main" val="329844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Links</a:t>
            </a:r>
          </a:p>
        </p:txBody>
      </p:sp>
      <p:sp>
        <p:nvSpPr>
          <p:cNvPr id="3" name="Text Placeholder 2"/>
          <p:cNvSpPr>
            <a:spLocks noGrp="1"/>
          </p:cNvSpPr>
          <p:nvPr>
            <p:ph type="body" sz="quarter" idx="10"/>
          </p:nvPr>
        </p:nvSpPr>
        <p:spPr/>
        <p:txBody>
          <a:bodyPr>
            <a:normAutofit/>
          </a:bodyPr>
          <a:lstStyle/>
          <a:p>
            <a:r>
              <a:rPr lang="en-US" dirty="0">
                <a:hlinkClick r:id="rId3"/>
              </a:rPr>
              <a:t>https://howtodoinjava.com/best-practices/first-principles-for-good-tests/</a:t>
            </a:r>
            <a:endParaRPr lang="en-US" dirty="0"/>
          </a:p>
          <a:p>
            <a:r>
              <a:rPr lang="en-US" dirty="0">
                <a:hlinkClick r:id="rId4"/>
              </a:rPr>
              <a:t>https://www.toolsqa.com/selenium-webdriver/testng-testsuite/</a:t>
            </a:r>
            <a:endParaRPr lang="en-US" dirty="0"/>
          </a:p>
          <a:p>
            <a:r>
              <a:rPr lang="en-US" dirty="0">
                <a:hlinkClick r:id="rId5"/>
              </a:rPr>
              <a:t>https://www.techbeamers.com/testng-tutorials/</a:t>
            </a:r>
            <a:endParaRPr lang="en-US" dirty="0"/>
          </a:p>
          <a:p>
            <a:r>
              <a:rPr lang="en-US" dirty="0">
                <a:hlinkClick r:id="rId3"/>
              </a:rPr>
              <a:t>https://howtodoinjava.com/best-practices/first-principles-for-good-tests/</a:t>
            </a:r>
            <a:endParaRPr lang="en-US" dirty="0"/>
          </a:p>
          <a:p>
            <a:r>
              <a:rPr lang="en-US" dirty="0">
                <a:hlinkClick r:id="rId6"/>
              </a:rPr>
              <a:t>http://www.software-testing-tutorials-automation.com/2015/02/how-to-wait-for-page-to-loadready-in.html</a:t>
            </a:r>
            <a:endParaRPr lang="en-US" dirty="0"/>
          </a:p>
          <a:p>
            <a:r>
              <a:rPr lang="en-US" dirty="0"/>
              <a:t>https://</a:t>
            </a:r>
            <a:r>
              <a:rPr lang="en-US" dirty="0" err="1"/>
              <a:t>www.techlistic.com</a:t>
            </a:r>
            <a:r>
              <a:rPr lang="en-US" dirty="0"/>
              <a:t>/p/selenium-</a:t>
            </a:r>
            <a:r>
              <a:rPr lang="en-US"/>
              <a:t>assignments.html</a:t>
            </a:r>
            <a:endParaRPr lang="en-US" dirty="0"/>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err="1"/>
              <a:t>TestNG</a:t>
            </a:r>
            <a:r>
              <a:rPr lang="en-US" dirty="0"/>
              <a:t>?</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latin typeface="Times New Roman" charset="0"/>
                <a:ea typeface="Times New Roman" charset="0"/>
                <a:cs typeface="Times New Roman" charset="0"/>
              </a:rPr>
              <a:t>An automation testing framework in which NG stands for "Next Generation". </a:t>
            </a:r>
          </a:p>
          <a:p>
            <a:r>
              <a:rPr lang="en-US" sz="1800" dirty="0">
                <a:latin typeface="Times New Roman" charset="0"/>
                <a:ea typeface="Times New Roman" charset="0"/>
                <a:cs typeface="Times New Roman" charset="0"/>
              </a:rPr>
              <a:t>Inspired from </a:t>
            </a:r>
            <a:r>
              <a:rPr lang="en-US" sz="1800" dirty="0" err="1">
                <a:latin typeface="Times New Roman" charset="0"/>
                <a:ea typeface="Times New Roman" charset="0"/>
                <a:cs typeface="Times New Roman" charset="0"/>
              </a:rPr>
              <a:t>JUnit</a:t>
            </a:r>
            <a:r>
              <a:rPr lang="en-US" sz="1800" dirty="0">
                <a:latin typeface="Times New Roman" charset="0"/>
                <a:ea typeface="Times New Roman" charset="0"/>
                <a:cs typeface="Times New Roman" charset="0"/>
              </a:rPr>
              <a:t> which uses the annotations (@).</a:t>
            </a:r>
          </a:p>
          <a:p>
            <a:r>
              <a:rPr lang="en-US" sz="1800" dirty="0">
                <a:latin typeface="Times New Roman" charset="0"/>
                <a:ea typeface="Times New Roman" charset="0"/>
                <a:cs typeface="Times New Roman" charset="0"/>
              </a:rPr>
              <a:t>Can generate proper report, including number of test cases runs, the number of test cases passed, the number of test cases failed, and the number of test cases skipped.</a:t>
            </a:r>
          </a:p>
          <a:p>
            <a:r>
              <a:rPr lang="en-US" sz="1800" dirty="0">
                <a:latin typeface="Times New Roman" charset="0"/>
                <a:ea typeface="Times New Roman" charset="0"/>
                <a:cs typeface="Times New Roman" charset="0"/>
              </a:rPr>
              <a:t>Multiple test cases can be grouped by converting them into </a:t>
            </a:r>
            <a:r>
              <a:rPr lang="en-US" sz="1800" dirty="0" err="1">
                <a:latin typeface="Times New Roman" charset="0"/>
                <a:ea typeface="Times New Roman" charset="0"/>
                <a:cs typeface="Times New Roman" charset="0"/>
              </a:rPr>
              <a:t>testng.xml</a:t>
            </a:r>
            <a:r>
              <a:rPr lang="en-US" sz="1800" dirty="0">
                <a:latin typeface="Times New Roman" charset="0"/>
                <a:ea typeface="Times New Roman" charset="0"/>
                <a:cs typeface="Times New Roman" charset="0"/>
              </a:rPr>
              <a:t> file and set priorities which test case should be executed first.</a:t>
            </a:r>
          </a:p>
          <a:p>
            <a:r>
              <a:rPr lang="en-US" sz="1800" dirty="0">
                <a:latin typeface="Times New Roman" charset="0"/>
                <a:ea typeface="Times New Roman" charset="0"/>
                <a:cs typeface="Times New Roman" charset="0"/>
              </a:rPr>
              <a:t>The same test case can be executed multiple times without loops just by using keyword called 'invocation count.'</a:t>
            </a:r>
          </a:p>
          <a:p>
            <a:r>
              <a:rPr lang="en-US" sz="1800" dirty="0">
                <a:latin typeface="Times New Roman" charset="0"/>
                <a:ea typeface="Times New Roman" charset="0"/>
                <a:cs typeface="Times New Roman" charset="0"/>
              </a:rPr>
              <a:t>Can execute multiple test cases on multiple browsers, i.e., cross browser testing.</a:t>
            </a:r>
          </a:p>
          <a:p>
            <a:r>
              <a:rPr lang="en-US" sz="1800" dirty="0">
                <a:latin typeface="Times New Roman" charset="0"/>
                <a:ea typeface="Times New Roman" charset="0"/>
                <a:cs typeface="Times New Roman" charset="0"/>
              </a:rPr>
              <a:t>Can be easily integrated with tools like Maven, Jenkins, etc.</a:t>
            </a:r>
          </a:p>
          <a:p>
            <a:r>
              <a:rPr lang="en-US" sz="1800" dirty="0">
                <a:latin typeface="Times New Roman" charset="0"/>
                <a:ea typeface="Times New Roman" charset="0"/>
                <a:cs typeface="Times New Roman" charset="0"/>
              </a:rPr>
              <a:t>Annotations used in the testing are very easy to understand ex: @</a:t>
            </a:r>
            <a:r>
              <a:rPr lang="en-US" sz="1800" dirty="0" err="1">
                <a:latin typeface="Times New Roman" charset="0"/>
                <a:ea typeface="Times New Roman" charset="0"/>
                <a:cs typeface="Times New Roman" charset="0"/>
              </a:rPr>
              <a:t>BeforeMethod</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AfterMethod</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BeforeTest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AfterTest</a:t>
            </a:r>
            <a:endParaRPr lang="en-US" sz="1800" dirty="0">
              <a:latin typeface="Times New Roman" charset="0"/>
              <a:ea typeface="Times New Roman" charset="0"/>
              <a:cs typeface="Times New Roman" charset="0"/>
            </a:endParaRPr>
          </a:p>
          <a:p>
            <a:r>
              <a:rPr lang="en-US" sz="1800" dirty="0" err="1">
                <a:latin typeface="Times New Roman" charset="0"/>
                <a:ea typeface="Times New Roman" charset="0"/>
                <a:cs typeface="Times New Roman" charset="0"/>
              </a:rPr>
              <a:t>WebDriver</a:t>
            </a:r>
            <a:r>
              <a:rPr lang="en-US" sz="1800" dirty="0">
                <a:latin typeface="Times New Roman" charset="0"/>
                <a:ea typeface="Times New Roman" charset="0"/>
                <a:cs typeface="Times New Roman" charset="0"/>
              </a:rPr>
              <a:t> has no native mechanism for generating report</a:t>
            </a:r>
          </a:p>
          <a:p>
            <a:r>
              <a:rPr lang="en-US" sz="1800" dirty="0"/>
              <a:t>No need for a static main method. The sequence of actions is regulated by easy-to-understand annotations that do not require methods to be static.</a:t>
            </a:r>
          </a:p>
          <a:p>
            <a:r>
              <a:rPr lang="en-US" sz="1800" dirty="0"/>
              <a:t>Uncaught exceptions are automatically handled by </a:t>
            </a:r>
            <a:r>
              <a:rPr lang="en-US" sz="1800" dirty="0" err="1"/>
              <a:t>TestNG</a:t>
            </a:r>
            <a:r>
              <a:rPr lang="en-US" sz="1800" dirty="0"/>
              <a:t> without terminating the test prematurely. These exceptions are reported as failed steps in the report.</a:t>
            </a:r>
            <a:endParaRPr lang="en-US" sz="1800" dirty="0">
              <a:latin typeface="Times New Roman" charset="0"/>
              <a:ea typeface="Times New Roman" charset="0"/>
              <a:cs typeface="Times New Roman" charset="0"/>
            </a:endParaRPr>
          </a:p>
          <a:p>
            <a:r>
              <a:rPr lang="en-US" sz="1800" dirty="0">
                <a:latin typeface="Times New Roman" charset="0"/>
                <a:ea typeface="Times New Roman" charset="0"/>
                <a:cs typeface="Times New Roman" charset="0"/>
              </a:rPr>
              <a:t>The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provides an option, i.e., </a:t>
            </a:r>
            <a:r>
              <a:rPr lang="en-US" sz="1800" dirty="0" err="1">
                <a:latin typeface="Times New Roman" charset="0"/>
                <a:ea typeface="Times New Roman" charset="0"/>
                <a:cs typeface="Times New Roman" charset="0"/>
              </a:rPr>
              <a:t>testng-failed.xml</a:t>
            </a:r>
            <a:r>
              <a:rPr lang="en-US" sz="1800" dirty="0">
                <a:latin typeface="Times New Roman" charset="0"/>
                <a:ea typeface="Times New Roman" charset="0"/>
                <a:cs typeface="Times New Roman" charset="0"/>
              </a:rPr>
              <a:t> file in test-output folder and run only failed test cases in this XML file. </a:t>
            </a:r>
          </a:p>
        </p:txBody>
      </p:sp>
    </p:spTree>
    <p:extLst>
      <p:ext uri="{BB962C8B-B14F-4D97-AF65-F5344CB8AC3E}">
        <p14:creationId xmlns:p14="http://schemas.microsoft.com/office/powerpoint/2010/main" val="2658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INstall</a:t>
            </a:r>
            <a:r>
              <a:rPr lang="en-US" dirty="0"/>
              <a:t> TestNG?</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dirty="0"/>
              <a:t>Launch Eclipse.</a:t>
            </a:r>
          </a:p>
          <a:p>
            <a:r>
              <a:rPr lang="en-US" dirty="0"/>
              <a:t>On the menu bar, click Help.</a:t>
            </a:r>
          </a:p>
          <a:p>
            <a:r>
              <a:rPr lang="en-US" dirty="0"/>
              <a:t>Choose the "Install New Software…" option.</a:t>
            </a:r>
          </a:p>
          <a:p>
            <a:r>
              <a:rPr lang="en-US" dirty="0"/>
              <a:t>Enter "http://</a:t>
            </a:r>
            <a:r>
              <a:rPr lang="en-US" dirty="0" err="1"/>
              <a:t>dl.bintray.com</a:t>
            </a:r>
            <a:r>
              <a:rPr lang="en-US" dirty="0"/>
              <a:t>/</a:t>
            </a:r>
            <a:r>
              <a:rPr lang="en-US" dirty="0" err="1"/>
              <a:t>testng</a:t>
            </a:r>
            <a:r>
              <a:rPr lang="en-US" dirty="0"/>
              <a:t>-team/</a:t>
            </a:r>
            <a:r>
              <a:rPr lang="en-US" dirty="0" err="1"/>
              <a:t>testng</a:t>
            </a:r>
            <a:r>
              <a:rPr lang="en-US" dirty="0"/>
              <a:t>-eclipse-release/" in the Work with box</a:t>
            </a:r>
            <a:br>
              <a:rPr lang="en-US" dirty="0"/>
            </a:br>
            <a:r>
              <a:rPr lang="en-US" dirty="0"/>
              <a:t>https://</a:t>
            </a:r>
            <a:r>
              <a:rPr lang="en-US" dirty="0" err="1"/>
              <a:t>testng.org</a:t>
            </a:r>
            <a:r>
              <a:rPr lang="en-US" dirty="0"/>
              <a:t>/</a:t>
            </a:r>
            <a:r>
              <a:rPr lang="en-US" dirty="0" err="1"/>
              <a:t>testng</a:t>
            </a:r>
            <a:r>
              <a:rPr lang="en-US"/>
              <a:t>-eclipse-update-site/</a:t>
            </a:r>
            <a:endParaRPr lang="en-US" dirty="0"/>
          </a:p>
          <a:p>
            <a:r>
              <a:rPr lang="en-US" dirty="0"/>
              <a:t>Click the Add button.</a:t>
            </a:r>
          </a:p>
          <a:p>
            <a:br>
              <a:rPr lang="en-US" sz="1800" dirty="0"/>
            </a:b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Test Case</a:t>
            </a:r>
          </a:p>
        </p:txBody>
      </p:sp>
      <p:sp>
        <p:nvSpPr>
          <p:cNvPr id="5" name="Text Placeholder 2"/>
          <p:cNvSpPr>
            <a:spLocks noGrp="1"/>
          </p:cNvSpPr>
          <p:nvPr>
            <p:ph type="body" sz="quarter" idx="10"/>
          </p:nvPr>
        </p:nvSpPr>
        <p:spPr>
          <a:xfrm>
            <a:off x="304800" y="685800"/>
            <a:ext cx="4777035" cy="1828800"/>
          </a:xfrm>
        </p:spPr>
        <p:txBody>
          <a:bodyPr>
            <a:noAutofit/>
          </a:bodyPr>
          <a:lstStyle/>
          <a:p>
            <a:r>
              <a:rPr lang="en-US" sz="1800" dirty="0">
                <a:latin typeface="Times New Roman" charset="0"/>
                <a:ea typeface="Times New Roman" charset="0"/>
                <a:cs typeface="Times New Roman" charset="0"/>
              </a:rPr>
              <a:t>Create a new Java Project and add Library -&gt;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as dependency in the project</a:t>
            </a:r>
          </a:p>
          <a:p>
            <a:r>
              <a:rPr lang="en-US" sz="1800" dirty="0">
                <a:latin typeface="Times New Roman" charset="0"/>
                <a:ea typeface="Times New Roman" charset="0"/>
                <a:cs typeface="Times New Roman" charset="0"/>
              </a:rPr>
              <a:t>Add Selenium jars in the above project.</a:t>
            </a:r>
          </a:p>
          <a:p>
            <a:r>
              <a:rPr lang="en-US" sz="1800" dirty="0">
                <a:latin typeface="Times New Roman" charset="0"/>
                <a:ea typeface="Times New Roman" charset="0"/>
                <a:cs typeface="Times New Roman" charset="0"/>
              </a:rPr>
              <a:t>Create a new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 class  =&gt; </a:t>
            </a:r>
          </a:p>
          <a:p>
            <a:r>
              <a:rPr lang="en-US" sz="1800" dirty="0">
                <a:latin typeface="Times New Roman" charset="0"/>
                <a:ea typeface="Times New Roman" charset="0"/>
                <a:cs typeface="Times New Roman" charset="0"/>
              </a:rPr>
              <a:t>Give name to the class </a:t>
            </a:r>
            <a:r>
              <a:rPr lang="en-US" sz="1800" dirty="0" err="1">
                <a:latin typeface="Times New Roman" charset="0"/>
                <a:ea typeface="Times New Roman" charset="0"/>
                <a:cs typeface="Times New Roman" charset="0"/>
              </a:rPr>
              <a:t>FirstTectNgClass</a:t>
            </a:r>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p:txBody>
      </p:sp>
      <p:pic>
        <p:nvPicPr>
          <p:cNvPr id="1026" name="Picture 2" descr="estNG Tutorial: Install, Annotations, Framework, Examples in SELEN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506" y="136071"/>
            <a:ext cx="3533280" cy="13539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tNG Tutorial: Install, Annotations, Framework, Examples in SELEN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825" y="1752600"/>
            <a:ext cx="250507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tNG Tutorial: Install, Annotations, Framework, Examples in SELEN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080657"/>
            <a:ext cx="533400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a:t>
            </a:r>
            <a:r>
              <a:rPr lang="mr-IN" dirty="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 y="1066800"/>
            <a:ext cx="9144000" cy="4814499"/>
          </a:xfrm>
          <a:prstGeom prst="rect">
            <a:avLst/>
          </a:prstGeom>
        </p:spPr>
      </p:pic>
      <p:cxnSp>
        <p:nvCxnSpPr>
          <p:cNvPr id="7" name="Straight Arrow Connector 6"/>
          <p:cNvCxnSpPr/>
          <p:nvPr/>
        </p:nvCxnSpPr>
        <p:spPr>
          <a:xfrm flipV="1">
            <a:off x="7086600" y="3792185"/>
            <a:ext cx="381000" cy="16771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5334000" y="5469287"/>
            <a:ext cx="2784417" cy="369332"/>
          </a:xfrm>
          <a:prstGeom prst="rect">
            <a:avLst/>
          </a:prstGeom>
          <a:noFill/>
          <a:ln>
            <a:solidFill>
              <a:schemeClr val="accent1"/>
            </a:solidFill>
          </a:ln>
        </p:spPr>
        <p:txBody>
          <a:bodyPr wrap="none" rtlCol="0">
            <a:spAutoFit/>
          </a:bodyPr>
          <a:lstStyle/>
          <a:p>
            <a:r>
              <a:rPr lang="en-US"/>
              <a:t>Provide your driver location</a:t>
            </a:r>
          </a:p>
        </p:txBody>
      </p:sp>
    </p:spTree>
    <p:extLst>
      <p:ext uri="{BB962C8B-B14F-4D97-AF65-F5344CB8AC3E}">
        <p14:creationId xmlns:p14="http://schemas.microsoft.com/office/powerpoint/2010/main" val="14739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Assertions</a:t>
            </a:r>
            <a:endParaRPr lang="en-IN" b="1" dirty="0"/>
          </a:p>
        </p:txBody>
      </p:sp>
    </p:spTree>
    <p:extLst>
      <p:ext uri="{BB962C8B-B14F-4D97-AF65-F5344CB8AC3E}">
        <p14:creationId xmlns:p14="http://schemas.microsoft.com/office/powerpoint/2010/main" val="177455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17117</TotalTime>
  <Words>6549</Words>
  <Application>Microsoft Macintosh PowerPoint</Application>
  <PresentationFormat>On-screen Show (4:3)</PresentationFormat>
  <Paragraphs>612</Paragraphs>
  <Slides>46</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Mangal</vt:lpstr>
      <vt:lpstr>Times New Roman</vt:lpstr>
      <vt:lpstr>Wingdings</vt:lpstr>
      <vt:lpstr>CT_Core_Java_OOP</vt:lpstr>
      <vt:lpstr>TestNG</vt:lpstr>
      <vt:lpstr>3-As [Arrange Act and Assert ]?</vt:lpstr>
      <vt:lpstr>FIRST Principle</vt:lpstr>
      <vt:lpstr>SRP – Single Responsibility Principle</vt:lpstr>
      <vt:lpstr>What TestNG?</vt:lpstr>
      <vt:lpstr>INstall TestNG?</vt:lpstr>
      <vt:lpstr>First Test Case</vt:lpstr>
      <vt:lpstr>Lets code…</vt:lpstr>
      <vt:lpstr>Assertions</vt:lpstr>
      <vt:lpstr>PowerPoint Presentation</vt:lpstr>
      <vt:lpstr>Generate HTML Reports</vt:lpstr>
      <vt:lpstr>TestNG Annotations – 1/2</vt:lpstr>
      <vt:lpstr>TestNG Annotations – 2/2</vt:lpstr>
      <vt:lpstr>@Test, @BeforeTest, @BeforeMethod, @AfterTest,        @AfterMethod</vt:lpstr>
      <vt:lpstr>Assignment</vt:lpstr>
      <vt:lpstr>Assignment Solution</vt:lpstr>
      <vt:lpstr>@Test Parameters</vt:lpstr>
      <vt:lpstr>TestNg Suite</vt:lpstr>
      <vt:lpstr>TestNg.xml</vt:lpstr>
      <vt:lpstr>PowerPoint Presentation</vt:lpstr>
      <vt:lpstr>TestNg Groups</vt:lpstr>
      <vt:lpstr>Groups Example</vt:lpstr>
      <vt:lpstr>Parameterization</vt:lpstr>
      <vt:lpstr>Pass Parameters</vt:lpstr>
      <vt:lpstr>@Optional</vt:lpstr>
      <vt:lpstr>Data Providers</vt:lpstr>
      <vt:lpstr>Data Providers Pass Parameter</vt:lpstr>
      <vt:lpstr>Data Driven Apache POI</vt:lpstr>
      <vt:lpstr>Interface in POI</vt:lpstr>
      <vt:lpstr>PowerPoint Presentation</vt:lpstr>
      <vt:lpstr>EXAMPLE – Read Data</vt:lpstr>
      <vt:lpstr>EXAMPLE – Write Data</vt:lpstr>
      <vt:lpstr>Parallel Execution</vt:lpstr>
      <vt:lpstr>Parallel Execution Example</vt:lpstr>
      <vt:lpstr>Listeners</vt:lpstr>
      <vt:lpstr>ITestListener</vt:lpstr>
      <vt:lpstr>Create a Listener class</vt:lpstr>
      <vt:lpstr>Register Listener for single class</vt:lpstr>
      <vt:lpstr>Register Listener for multiple classes</vt:lpstr>
      <vt:lpstr>Reporter class</vt:lpstr>
      <vt:lpstr>ReportNG</vt:lpstr>
      <vt:lpstr>ReportNG Example</vt:lpstr>
      <vt:lpstr>Assignment</vt:lpstr>
      <vt:lpstr>Reference Links</vt:lpstr>
      <vt:lpstr>Any Question ?</vt:lpstr>
      <vt:lpstr> 7738460004  shalini06mittal@gmail.com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1625</cp:revision>
  <dcterms:created xsi:type="dcterms:W3CDTF">2014-09-30T12:24:12Z</dcterms:created>
  <dcterms:modified xsi:type="dcterms:W3CDTF">2021-10-07T12:08:53Z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