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5"/>
  </p:notesMasterIdLst>
  <p:handoutMasterIdLst>
    <p:handoutMasterId r:id="rId76"/>
  </p:handoutMasterIdLst>
  <p:sldIdLst>
    <p:sldId id="271" r:id="rId5"/>
    <p:sldId id="356" r:id="rId6"/>
    <p:sldId id="418" r:id="rId7"/>
    <p:sldId id="419" r:id="rId8"/>
    <p:sldId id="420" r:id="rId9"/>
    <p:sldId id="415" r:id="rId10"/>
    <p:sldId id="433" r:id="rId11"/>
    <p:sldId id="435" r:id="rId12"/>
    <p:sldId id="417" r:id="rId13"/>
    <p:sldId id="449" r:id="rId14"/>
    <p:sldId id="424" r:id="rId15"/>
    <p:sldId id="431" r:id="rId16"/>
    <p:sldId id="432" r:id="rId17"/>
    <p:sldId id="434" r:id="rId18"/>
    <p:sldId id="436" r:id="rId19"/>
    <p:sldId id="437" r:id="rId20"/>
    <p:sldId id="438" r:id="rId21"/>
    <p:sldId id="439" r:id="rId22"/>
    <p:sldId id="440" r:id="rId23"/>
    <p:sldId id="443" r:id="rId24"/>
    <p:sldId id="444" r:id="rId25"/>
    <p:sldId id="442" r:id="rId26"/>
    <p:sldId id="441" r:id="rId27"/>
    <p:sldId id="446" r:id="rId28"/>
    <p:sldId id="445" r:id="rId29"/>
    <p:sldId id="447" r:id="rId30"/>
    <p:sldId id="448" r:id="rId31"/>
    <p:sldId id="450" r:id="rId32"/>
    <p:sldId id="455" r:id="rId33"/>
    <p:sldId id="451" r:id="rId34"/>
    <p:sldId id="452" r:id="rId35"/>
    <p:sldId id="454" r:id="rId36"/>
    <p:sldId id="421" r:id="rId37"/>
    <p:sldId id="422" r:id="rId38"/>
    <p:sldId id="423" r:id="rId39"/>
    <p:sldId id="461" r:id="rId40"/>
    <p:sldId id="462" r:id="rId41"/>
    <p:sldId id="463" r:id="rId42"/>
    <p:sldId id="425" r:id="rId43"/>
    <p:sldId id="426" r:id="rId44"/>
    <p:sldId id="427" r:id="rId45"/>
    <p:sldId id="428" r:id="rId46"/>
    <p:sldId id="429" r:id="rId47"/>
    <p:sldId id="430" r:id="rId48"/>
    <p:sldId id="453" r:id="rId49"/>
    <p:sldId id="456" r:id="rId50"/>
    <p:sldId id="457" r:id="rId51"/>
    <p:sldId id="458" r:id="rId52"/>
    <p:sldId id="459" r:id="rId53"/>
    <p:sldId id="460" r:id="rId54"/>
    <p:sldId id="464" r:id="rId55"/>
    <p:sldId id="465" r:id="rId56"/>
    <p:sldId id="466" r:id="rId57"/>
    <p:sldId id="467" r:id="rId58"/>
    <p:sldId id="468" r:id="rId59"/>
    <p:sldId id="469" r:id="rId60"/>
    <p:sldId id="471" r:id="rId61"/>
    <p:sldId id="472" r:id="rId62"/>
    <p:sldId id="473" r:id="rId63"/>
    <p:sldId id="474" r:id="rId64"/>
    <p:sldId id="475" r:id="rId65"/>
    <p:sldId id="476" r:id="rId66"/>
    <p:sldId id="477" r:id="rId67"/>
    <p:sldId id="478" r:id="rId68"/>
    <p:sldId id="479" r:id="rId69"/>
    <p:sldId id="480" r:id="rId70"/>
    <p:sldId id="481" r:id="rId71"/>
    <p:sldId id="414" r:id="rId72"/>
    <p:sldId id="322" r:id="rId73"/>
    <p:sldId id="323" r:id="rId74"/>
  </p:sldIdLst>
  <p:sldSz cx="9144000" cy="6858000" type="screen4x3"/>
  <p:notesSz cx="6858000" cy="9144000"/>
  <p:custDataLst>
    <p:tags r:id="rId7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18"/>
            <p14:sldId id="419"/>
            <p14:sldId id="420"/>
            <p14:sldId id="415"/>
            <p14:sldId id="433"/>
            <p14:sldId id="435"/>
            <p14:sldId id="417"/>
            <p14:sldId id="449"/>
            <p14:sldId id="424"/>
            <p14:sldId id="431"/>
            <p14:sldId id="432"/>
            <p14:sldId id="434"/>
            <p14:sldId id="436"/>
            <p14:sldId id="437"/>
            <p14:sldId id="438"/>
            <p14:sldId id="439"/>
            <p14:sldId id="440"/>
            <p14:sldId id="443"/>
            <p14:sldId id="444"/>
            <p14:sldId id="442"/>
            <p14:sldId id="441"/>
            <p14:sldId id="446"/>
            <p14:sldId id="445"/>
            <p14:sldId id="447"/>
            <p14:sldId id="448"/>
            <p14:sldId id="450"/>
            <p14:sldId id="455"/>
            <p14:sldId id="451"/>
            <p14:sldId id="452"/>
            <p14:sldId id="454"/>
            <p14:sldId id="421"/>
            <p14:sldId id="422"/>
            <p14:sldId id="423"/>
            <p14:sldId id="461"/>
            <p14:sldId id="462"/>
            <p14:sldId id="463"/>
            <p14:sldId id="425"/>
            <p14:sldId id="426"/>
            <p14:sldId id="427"/>
            <p14:sldId id="428"/>
            <p14:sldId id="429"/>
            <p14:sldId id="430"/>
            <p14:sldId id="453"/>
            <p14:sldId id="456"/>
            <p14:sldId id="457"/>
            <p14:sldId id="458"/>
            <p14:sldId id="459"/>
            <p14:sldId id="460"/>
            <p14:sldId id="464"/>
            <p14:sldId id="465"/>
            <p14:sldId id="466"/>
            <p14:sldId id="467"/>
            <p14:sldId id="468"/>
            <p14:sldId id="469"/>
            <p14:sldId id="471"/>
            <p14:sldId id="472"/>
            <p14:sldId id="473"/>
            <p14:sldId id="474"/>
            <p14:sldId id="475"/>
            <p14:sldId id="476"/>
            <p14:sldId id="477"/>
            <p14:sldId id="478"/>
            <p14:sldId id="479"/>
            <p14:sldId id="480"/>
            <p14:sldId id="481"/>
            <p14:sldId id="414"/>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08" autoAdjust="0"/>
    <p:restoredTop sz="94886" autoAdjust="0"/>
  </p:normalViewPr>
  <p:slideViewPr>
    <p:cSldViewPr>
      <p:cViewPr>
        <p:scale>
          <a:sx n="91" d="100"/>
          <a:sy n="91" d="100"/>
        </p:scale>
        <p:origin x="2112" y="16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05/10/21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10/5/21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guru99.com/verify-tooltip-selenium-webdriver.html"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seleniumhq.github.io/selenium/docs/api/java/index.html?org/openqa/selenium/interactions/Actions.ht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stackoverflow.com/questions/11428026/select-an-option-from-the-right-click-menu-in-selenium-webdriver-java"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stackoverflow.com/questions/31107234/what-is-setscripttimeout-webdriver"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stackoverflow.com/questions/49871432/what-does-arguments0-and-arguments1-mean-when-using-executescript-method-fro"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commons.apache.org/proper/commons-io/download_io.cgi"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standquiz.com/selenium/testing.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When submit() is used, </a:t>
            </a:r>
            <a:r>
              <a:rPr lang="en-US" sz="1200" b="1" i="0" kern="1200" dirty="0" err="1">
                <a:solidFill>
                  <a:schemeClr val="tx1"/>
                </a:solidFill>
                <a:effectLst/>
                <a:latin typeface="+mn-lt"/>
                <a:ea typeface="+mn-ea"/>
                <a:cs typeface="+mn-cs"/>
              </a:rPr>
              <a:t>WebDriver</a:t>
            </a:r>
            <a:r>
              <a:rPr lang="en-US" sz="1200" b="1" i="0" kern="1200" dirty="0">
                <a:solidFill>
                  <a:schemeClr val="tx1"/>
                </a:solidFill>
                <a:effectLst/>
                <a:latin typeface="+mn-lt"/>
                <a:ea typeface="+mn-ea"/>
                <a:cs typeface="+mn-cs"/>
              </a:rPr>
              <a:t> will look up the DOM to know which form the element belongs to, and then trigger its submit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74097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40605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8197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21267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67965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64945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58617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92689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www.testandquiz.com</a:t>
            </a:r>
            <a:r>
              <a:rPr lang="en-US" sz="1200" b="0" i="0" kern="1200" dirty="0">
                <a:solidFill>
                  <a:schemeClr val="tx1"/>
                </a:solidFill>
                <a:effectLst/>
                <a:latin typeface="+mn-lt"/>
                <a:ea typeface="+mn-ea"/>
                <a:cs typeface="+mn-cs"/>
              </a:rPr>
              <a:t>/selenium/</a:t>
            </a:r>
            <a:r>
              <a:rPr lang="en-US" sz="1200" b="0" i="0" kern="1200" dirty="0" err="1">
                <a:solidFill>
                  <a:schemeClr val="tx1"/>
                </a:solidFill>
                <a:effectLst/>
                <a:latin typeface="+mn-lt"/>
                <a:ea typeface="+mn-ea"/>
                <a:cs typeface="+mn-cs"/>
              </a:rPr>
              <a:t>testing.html</a:t>
            </a:r>
            <a:r>
              <a:rPr lang="en-US"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You can choose attributes such as id, class and name along with their values when you are locating through CSS - Tag and Attribute Selector.</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373116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142387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98813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/html[1]/body[1]/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-app[1]/div[1]/div[1]/</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-masthead[1]/div[3]/div[2]/div[2]/</a:t>
            </a:r>
            <a:r>
              <a:rPr lang="en-US" sz="1200" b="0" i="0" kern="1200" dirty="0" err="1">
                <a:solidFill>
                  <a:schemeClr val="tx1"/>
                </a:solidFill>
                <a:effectLst/>
                <a:latin typeface="+mn-lt"/>
                <a:ea typeface="+mn-ea"/>
                <a:cs typeface="+mn-cs"/>
              </a:rPr>
              <a:t>ytd</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topbar</a:t>
            </a:r>
            <a:r>
              <a:rPr lang="en-US" sz="1200" b="0" i="0" kern="1200" dirty="0">
                <a:solidFill>
                  <a:schemeClr val="tx1"/>
                </a:solidFill>
                <a:effectLst/>
                <a:latin typeface="+mn-lt"/>
                <a:ea typeface="+mn-ea"/>
                <a:cs typeface="+mn-cs"/>
              </a:rPr>
              <a:t>-menu-button-renderer[1]/div[1]/a[1]/</a:t>
            </a:r>
            <a:r>
              <a:rPr lang="en-US" sz="1200" b="0" i="0" kern="1200" dirty="0" err="1">
                <a:solidFill>
                  <a:schemeClr val="tx1"/>
                </a:solidFill>
                <a:effectLst/>
                <a:latin typeface="+mn-lt"/>
                <a:ea typeface="+mn-ea"/>
                <a:cs typeface="+mn-cs"/>
              </a:rPr>
              <a:t>yt</a:t>
            </a:r>
            <a:r>
              <a:rPr lang="en-US" sz="1200" b="0" i="0" kern="1200" dirty="0">
                <a:solidFill>
                  <a:schemeClr val="tx1"/>
                </a:solidFill>
                <a:effectLst/>
                <a:latin typeface="+mn-lt"/>
                <a:ea typeface="+mn-ea"/>
                <a:cs typeface="+mn-cs"/>
              </a:rPr>
              <a:t>-icon-button[1]/button[1]/</a:t>
            </a:r>
            <a:r>
              <a:rPr lang="en-US" sz="1200" b="0" i="0" kern="1200" dirty="0" err="1">
                <a:solidFill>
                  <a:schemeClr val="tx1"/>
                </a:solidFill>
                <a:effectLst/>
                <a:latin typeface="+mn-lt"/>
                <a:ea typeface="+mn-ea"/>
                <a:cs typeface="+mn-cs"/>
              </a:rPr>
              <a:t>yt</a:t>
            </a:r>
            <a:r>
              <a:rPr lang="en-US" sz="1200" b="0" i="0" kern="1200">
                <a:solidFill>
                  <a:schemeClr val="tx1"/>
                </a:solidFill>
                <a:effectLst/>
                <a:latin typeface="+mn-lt"/>
                <a:ea typeface="+mn-ea"/>
                <a:cs typeface="+mn-cs"/>
              </a:rPr>
              <a:t>-icon[1]</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95610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539849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857815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646347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6047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96710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431608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28</a:t>
            </a:fld>
            <a:endParaRPr lang="en-US" dirty="0"/>
          </a:p>
        </p:txBody>
      </p:sp>
    </p:spTree>
    <p:extLst>
      <p:ext uri="{BB962C8B-B14F-4D97-AF65-F5344CB8AC3E}">
        <p14:creationId xmlns:p14="http://schemas.microsoft.com/office/powerpoint/2010/main" val="939255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113975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107903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145181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31</a:t>
            </a:fld>
            <a:endParaRPr lang="en-US" dirty="0"/>
          </a:p>
        </p:txBody>
      </p:sp>
    </p:spTree>
    <p:extLst>
      <p:ext uri="{BB962C8B-B14F-4D97-AF65-F5344CB8AC3E}">
        <p14:creationId xmlns:p14="http://schemas.microsoft.com/office/powerpoint/2010/main" val="808922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1342779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371070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34</a:t>
            </a:fld>
            <a:endParaRPr lang="en-US" dirty="0"/>
          </a:p>
        </p:txBody>
      </p:sp>
    </p:spTree>
    <p:extLst>
      <p:ext uri="{BB962C8B-B14F-4D97-AF65-F5344CB8AC3E}">
        <p14:creationId xmlns:p14="http://schemas.microsoft.com/office/powerpoint/2010/main" val="533425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35</a:t>
            </a:fld>
            <a:endParaRPr lang="en-US" dirty="0"/>
          </a:p>
        </p:txBody>
      </p:sp>
    </p:spTree>
    <p:extLst>
      <p:ext uri="{BB962C8B-B14F-4D97-AF65-F5344CB8AC3E}">
        <p14:creationId xmlns:p14="http://schemas.microsoft.com/office/powerpoint/2010/main" val="484924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36</a:t>
            </a:fld>
            <a:endParaRPr lang="en-US" dirty="0"/>
          </a:p>
        </p:txBody>
      </p:sp>
    </p:spTree>
    <p:extLst>
      <p:ext uri="{BB962C8B-B14F-4D97-AF65-F5344CB8AC3E}">
        <p14:creationId xmlns:p14="http://schemas.microsoft.com/office/powerpoint/2010/main" val="381191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37</a:t>
            </a:fld>
            <a:endParaRPr lang="en-US" dirty="0"/>
          </a:p>
        </p:txBody>
      </p:sp>
    </p:spTree>
    <p:extLst>
      <p:ext uri="{BB962C8B-B14F-4D97-AF65-F5344CB8AC3E}">
        <p14:creationId xmlns:p14="http://schemas.microsoft.com/office/powerpoint/2010/main" val="2029749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38</a:t>
            </a:fld>
            <a:endParaRPr lang="en-US" dirty="0"/>
          </a:p>
        </p:txBody>
      </p:sp>
    </p:spTree>
    <p:extLst>
      <p:ext uri="{BB962C8B-B14F-4D97-AF65-F5344CB8AC3E}">
        <p14:creationId xmlns:p14="http://schemas.microsoft.com/office/powerpoint/2010/main" val="278191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39</a:t>
            </a:fld>
            <a:endParaRPr lang="en-US" dirty="0"/>
          </a:p>
        </p:txBody>
      </p:sp>
    </p:spTree>
    <p:extLst>
      <p:ext uri="{BB962C8B-B14F-4D97-AF65-F5344CB8AC3E}">
        <p14:creationId xmlns:p14="http://schemas.microsoft.com/office/powerpoint/2010/main" val="191684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75854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40</a:t>
            </a:fld>
            <a:endParaRPr lang="en-US" dirty="0"/>
          </a:p>
        </p:txBody>
      </p:sp>
    </p:spTree>
    <p:extLst>
      <p:ext uri="{BB962C8B-B14F-4D97-AF65-F5344CB8AC3E}">
        <p14:creationId xmlns:p14="http://schemas.microsoft.com/office/powerpoint/2010/main" val="205921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41</a:t>
            </a:fld>
            <a:endParaRPr lang="en-US" dirty="0"/>
          </a:p>
        </p:txBody>
      </p:sp>
    </p:spTree>
    <p:extLst>
      <p:ext uri="{BB962C8B-B14F-4D97-AF65-F5344CB8AC3E}">
        <p14:creationId xmlns:p14="http://schemas.microsoft.com/office/powerpoint/2010/main" val="1152487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42</a:t>
            </a:fld>
            <a:endParaRPr lang="en-US" dirty="0"/>
          </a:p>
        </p:txBody>
      </p:sp>
    </p:spTree>
    <p:extLst>
      <p:ext uri="{BB962C8B-B14F-4D97-AF65-F5344CB8AC3E}">
        <p14:creationId xmlns:p14="http://schemas.microsoft.com/office/powerpoint/2010/main" val="1649242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43</a:t>
            </a:fld>
            <a:endParaRPr lang="en-US" dirty="0"/>
          </a:p>
        </p:txBody>
      </p:sp>
    </p:spTree>
    <p:extLst>
      <p:ext uri="{BB962C8B-B14F-4D97-AF65-F5344CB8AC3E}">
        <p14:creationId xmlns:p14="http://schemas.microsoft.com/office/powerpoint/2010/main" val="15418652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44</a:t>
            </a:fld>
            <a:endParaRPr lang="en-US" dirty="0"/>
          </a:p>
        </p:txBody>
      </p:sp>
    </p:spTree>
    <p:extLst>
      <p:ext uri="{BB962C8B-B14F-4D97-AF65-F5344CB8AC3E}">
        <p14:creationId xmlns:p14="http://schemas.microsoft.com/office/powerpoint/2010/main" val="1357750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https://www.guru99.com/verify-tooltip-selenium-webdriver.html</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https://seleniumhq.github.io/selenium/docs/api/java/index.html?org/openqa/selenium/interactions/Actions.html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45</a:t>
            </a:fld>
            <a:endParaRPr lang="en-US" dirty="0"/>
          </a:p>
        </p:txBody>
      </p:sp>
    </p:spTree>
    <p:extLst>
      <p:ext uri="{BB962C8B-B14F-4D97-AF65-F5344CB8AC3E}">
        <p14:creationId xmlns:p14="http://schemas.microsoft.com/office/powerpoint/2010/main" val="52047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46</a:t>
            </a:fld>
            <a:endParaRPr lang="en-US" dirty="0"/>
          </a:p>
        </p:txBody>
      </p:sp>
    </p:spTree>
    <p:extLst>
      <p:ext uri="{BB962C8B-B14F-4D97-AF65-F5344CB8AC3E}">
        <p14:creationId xmlns:p14="http://schemas.microsoft.com/office/powerpoint/2010/main" val="1829491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Absolute is not recommended because it takes the complete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location and if the location of the web element is changed or it belongs to some other parent then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will be unable to locate the desired element.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47</a:t>
            </a:fld>
            <a:endParaRPr lang="en-US" dirty="0"/>
          </a:p>
        </p:txBody>
      </p:sp>
    </p:spTree>
    <p:extLst>
      <p:ext uri="{BB962C8B-B14F-4D97-AF65-F5344CB8AC3E}">
        <p14:creationId xmlns:p14="http://schemas.microsoft.com/office/powerpoint/2010/main" val="408196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https://stackoverflow.com/questions/11428026/select-an-option-from-the-right-click-menu-in-selenium-webdriver-java</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48</a:t>
            </a:fld>
            <a:endParaRPr lang="en-US" dirty="0"/>
          </a:p>
        </p:txBody>
      </p:sp>
    </p:spTree>
    <p:extLst>
      <p:ext uri="{BB962C8B-B14F-4D97-AF65-F5344CB8AC3E}">
        <p14:creationId xmlns:p14="http://schemas.microsoft.com/office/powerpoint/2010/main" val="902945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49</a:t>
            </a:fld>
            <a:endParaRPr lang="en-US" dirty="0"/>
          </a:p>
        </p:txBody>
      </p:sp>
    </p:spTree>
    <p:extLst>
      <p:ext uri="{BB962C8B-B14F-4D97-AF65-F5344CB8AC3E}">
        <p14:creationId xmlns:p14="http://schemas.microsoft.com/office/powerpoint/2010/main" val="1992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880158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50</a:t>
            </a:fld>
            <a:endParaRPr lang="en-US" dirty="0"/>
          </a:p>
        </p:txBody>
      </p:sp>
    </p:spTree>
    <p:extLst>
      <p:ext uri="{BB962C8B-B14F-4D97-AF65-F5344CB8AC3E}">
        <p14:creationId xmlns:p14="http://schemas.microsoft.com/office/powerpoint/2010/main" val="1441255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Selenium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locators like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CSS, etc. are used to identify and perform operations on a web page.</a:t>
            </a:r>
          </a:p>
          <a:p>
            <a:r>
              <a:rPr lang="en-US" sz="1200" b="0" i="0" kern="1200" dirty="0">
                <a:solidFill>
                  <a:schemeClr val="tx1"/>
                </a:solidFill>
                <a:effectLst/>
                <a:latin typeface="+mn-lt"/>
                <a:ea typeface="+mn-ea"/>
                <a:cs typeface="+mn-cs"/>
              </a:rPr>
              <a:t>In case, these locators do not work you can use </a:t>
            </a:r>
            <a:r>
              <a:rPr lang="en-US" sz="1200" b="0" i="0" kern="1200" dirty="0" err="1">
                <a:solidFill>
                  <a:schemeClr val="tx1"/>
                </a:solidFill>
                <a:effectLst/>
                <a:latin typeface="+mn-lt"/>
                <a:ea typeface="+mn-ea"/>
                <a:cs typeface="+mn-cs"/>
              </a:rPr>
              <a:t>JavaScriptExecutor</a:t>
            </a:r>
            <a:r>
              <a:rPr lang="en-US" sz="1200" b="0" i="0" kern="1200" dirty="0">
                <a:solidFill>
                  <a:schemeClr val="tx1"/>
                </a:solidFill>
                <a:effectLst/>
                <a:latin typeface="+mn-lt"/>
                <a:ea typeface="+mn-ea"/>
                <a:cs typeface="+mn-cs"/>
              </a:rPr>
              <a:t>. You can use </a:t>
            </a:r>
            <a:r>
              <a:rPr lang="en-US" sz="1200" b="0" i="0" kern="1200" dirty="0" err="1">
                <a:solidFill>
                  <a:schemeClr val="tx1"/>
                </a:solidFill>
                <a:effectLst/>
                <a:latin typeface="+mn-lt"/>
                <a:ea typeface="+mn-ea"/>
                <a:cs typeface="+mn-cs"/>
              </a:rPr>
              <a:t>JavaScriptExecutor</a:t>
            </a:r>
            <a:r>
              <a:rPr lang="en-US" sz="1200" b="0" i="0" kern="1200" dirty="0">
                <a:solidFill>
                  <a:schemeClr val="tx1"/>
                </a:solidFill>
                <a:effectLst/>
                <a:latin typeface="+mn-lt"/>
                <a:ea typeface="+mn-ea"/>
                <a:cs typeface="+mn-cs"/>
              </a:rPr>
              <a:t> to perform an desired operation on a web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51</a:t>
            </a:fld>
            <a:endParaRPr lang="en-US" dirty="0"/>
          </a:p>
        </p:txBody>
      </p:sp>
    </p:spTree>
    <p:extLst>
      <p:ext uri="{BB962C8B-B14F-4D97-AF65-F5344CB8AC3E}">
        <p14:creationId xmlns:p14="http://schemas.microsoft.com/office/powerpoint/2010/main" val="1552893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52</a:t>
            </a:fld>
            <a:endParaRPr lang="en-US" dirty="0"/>
          </a:p>
        </p:txBody>
      </p:sp>
    </p:spTree>
    <p:extLst>
      <p:ext uri="{BB962C8B-B14F-4D97-AF65-F5344CB8AC3E}">
        <p14:creationId xmlns:p14="http://schemas.microsoft.com/office/powerpoint/2010/main" val="1998308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execSync</a:t>
            </a:r>
            <a:r>
              <a:rPr lang="en-US" sz="1200" b="0" i="0" kern="1200" dirty="0">
                <a:solidFill>
                  <a:schemeClr val="tx1"/>
                </a:solidFill>
                <a:effectLst/>
                <a:latin typeface="+mn-lt"/>
                <a:ea typeface="+mn-ea"/>
                <a:cs typeface="+mn-cs"/>
              </a:rPr>
              <a:t> blocks further actions being performed by the Selenium browser but </a:t>
            </a:r>
            <a:r>
              <a:rPr lang="en-US" sz="1200" b="0" i="0" kern="1200" dirty="0" err="1">
                <a:solidFill>
                  <a:schemeClr val="tx1"/>
                </a:solidFill>
                <a:effectLst/>
                <a:latin typeface="+mn-lt"/>
                <a:ea typeface="+mn-ea"/>
                <a:cs typeface="+mn-cs"/>
              </a:rPr>
              <a:t>execAsync</a:t>
            </a:r>
            <a:r>
              <a:rPr lang="en-US" sz="1200" b="0" i="0" kern="1200" dirty="0">
                <a:solidFill>
                  <a:schemeClr val="tx1"/>
                </a:solidFill>
                <a:effectLst/>
                <a:latin typeface="+mn-lt"/>
                <a:ea typeface="+mn-ea"/>
                <a:cs typeface="+mn-cs"/>
              </a:rPr>
              <a:t> does not block 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https://stackoverflow.com/questions/31107234/what-is-setscripttimeout-webdriver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https://stackoverflow.com/questions/49871432/what-does-arguments0-and-arguments1-mean-when-using-executescript-method-fro</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since </a:t>
            </a:r>
            <a:r>
              <a:rPr lang="en-US" sz="1200" b="1" i="0" kern="1200" dirty="0" err="1">
                <a:solidFill>
                  <a:schemeClr val="tx1"/>
                </a:solidFill>
                <a:effectLst/>
                <a:latin typeface="+mn-lt"/>
                <a:ea typeface="+mn-ea"/>
                <a:cs typeface="+mn-cs"/>
              </a:rPr>
              <a:t>executeAsyncScript</a:t>
            </a:r>
            <a:r>
              <a:rPr lang="en-US" sz="1200" b="0" i="0" kern="1200" dirty="0">
                <a:solidFill>
                  <a:schemeClr val="tx1"/>
                </a:solidFill>
                <a:effectLst/>
                <a:latin typeface="+mn-lt"/>
                <a:ea typeface="+mn-ea"/>
                <a:cs typeface="+mn-cs"/>
              </a:rPr>
              <a:t> method doesn't block the execution of next line of code, it might be beneficial to use </a:t>
            </a:r>
            <a:r>
              <a:rPr lang="en-US" dirty="0" err="1"/>
              <a:t>driver.manage</a:t>
            </a:r>
            <a:r>
              <a:rPr lang="en-US" dirty="0"/>
              <a:t>().timeouts().</a:t>
            </a:r>
            <a:r>
              <a:rPr lang="en-US" dirty="0" err="1"/>
              <a:t>setScriptTimeout</a:t>
            </a:r>
            <a:r>
              <a:rPr lang="en-US" dirty="0"/>
              <a:t>(30,SECONDS); </a:t>
            </a:r>
            <a:r>
              <a:rPr lang="en-US" sz="1200" b="0" i="0" kern="1200" dirty="0">
                <a:solidFill>
                  <a:schemeClr val="tx1"/>
                </a:solidFill>
                <a:effectLst/>
                <a:latin typeface="+mn-lt"/>
                <a:ea typeface="+mn-ea"/>
                <a:cs typeface="+mn-cs"/>
              </a:rPr>
              <a:t>so that our code can wait for specified amount of time for an asynchronous script to finish execution before throwing an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From </a:t>
            </a:r>
            <a:r>
              <a:rPr lang="en-US" sz="1200" b="0" i="0" kern="1200" dirty="0" err="1">
                <a:solidFill>
                  <a:schemeClr val="tx1"/>
                </a:solidFill>
                <a:effectLst/>
                <a:latin typeface="+mn-lt"/>
                <a:ea typeface="+mn-ea"/>
                <a:cs typeface="+mn-cs"/>
              </a:rPr>
              <a:t>WebDriver</a:t>
            </a:r>
            <a:r>
              <a:rPr lang="en-US" sz="1200" b="0" i="0" kern="1200" dirty="0">
                <a:solidFill>
                  <a:schemeClr val="tx1"/>
                </a:solidFill>
                <a:effectLst/>
                <a:latin typeface="+mn-lt"/>
                <a:ea typeface="+mn-ea"/>
                <a:cs typeface="+mn-cs"/>
              </a:rPr>
              <a:t> documentation: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(long time, </a:t>
            </a:r>
            <a:r>
              <a:rPr lang="en-US" sz="1200" b="0" i="0" kern="1200" dirty="0" err="1">
                <a:solidFill>
                  <a:schemeClr val="tx1"/>
                </a:solidFill>
                <a:effectLst/>
                <a:latin typeface="+mn-lt"/>
                <a:ea typeface="+mn-ea"/>
                <a:cs typeface="+mn-cs"/>
              </a:rPr>
              <a:t>java.util.concurrent.TimeUnit</a:t>
            </a:r>
            <a:r>
              <a:rPr lang="en-US" sz="1200" b="0" i="0" kern="1200" dirty="0">
                <a:solidFill>
                  <a:schemeClr val="tx1"/>
                </a:solidFill>
                <a:effectLst/>
                <a:latin typeface="+mn-lt"/>
                <a:ea typeface="+mn-ea"/>
                <a:cs typeface="+mn-cs"/>
              </a:rPr>
              <a:t> unit) Sets the amount of time to wait for an asynchronous script to finish execution before throwing an error. This works only for </a:t>
            </a:r>
            <a:r>
              <a:rPr lang="en-US" sz="1200" b="0" i="0" kern="1200" dirty="0" err="1">
                <a:solidFill>
                  <a:schemeClr val="tx1"/>
                </a:solidFill>
                <a:effectLst/>
                <a:latin typeface="+mn-lt"/>
                <a:ea typeface="+mn-ea"/>
                <a:cs typeface="+mn-cs"/>
              </a:rPr>
              <a:t>Assync</a:t>
            </a:r>
            <a:r>
              <a:rPr lang="en-US" sz="1200" b="0" i="0" kern="1200" dirty="0">
                <a:solidFill>
                  <a:schemeClr val="tx1"/>
                </a:solidFill>
                <a:effectLst/>
                <a:latin typeface="+mn-lt"/>
                <a:ea typeface="+mn-ea"/>
                <a:cs typeface="+mn-cs"/>
              </a:rPr>
              <a:t> scripts (</a:t>
            </a:r>
            <a:r>
              <a:rPr lang="en-US" sz="1200" b="0" i="0" kern="1200" dirty="0" err="1">
                <a:solidFill>
                  <a:schemeClr val="tx1"/>
                </a:solidFill>
                <a:effectLst/>
                <a:latin typeface="+mn-lt"/>
                <a:ea typeface="+mn-ea"/>
                <a:cs typeface="+mn-cs"/>
              </a:rPr>
              <a:t>executeAsyncScript</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Let's run a simple </a:t>
            </a:r>
            <a:r>
              <a:rPr lang="en-US" sz="1200" b="1" i="0" kern="1200" dirty="0" err="1">
                <a:solidFill>
                  <a:schemeClr val="tx1"/>
                </a:solidFill>
                <a:effectLst/>
                <a:latin typeface="+mn-lt"/>
                <a:ea typeface="+mn-ea"/>
                <a:cs typeface="+mn-cs"/>
              </a:rPr>
              <a:t>javascript</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(Do not set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 - Now this shall execute without throwing any issue.</a:t>
            </a:r>
          </a:p>
          <a:p>
            <a:pPr fontAlgn="base"/>
            <a:r>
              <a:rPr lang="en-US" dirty="0"/>
              <a:t>((</a:t>
            </a:r>
            <a:r>
              <a:rPr lang="en-US" dirty="0" err="1"/>
              <a:t>JavascriptExecutor</a:t>
            </a:r>
            <a:r>
              <a:rPr lang="en-US" dirty="0"/>
              <a:t>) driver).</a:t>
            </a:r>
            <a:r>
              <a:rPr lang="en-US" dirty="0" err="1"/>
              <a:t>executeScript</a:t>
            </a:r>
            <a:r>
              <a:rPr lang="en-US" dirty="0"/>
              <a:t>("alert('hello world');"); </a:t>
            </a:r>
          </a:p>
          <a:p>
            <a:pPr fontAlgn="base"/>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Lets run a simple </a:t>
            </a:r>
            <a:r>
              <a:rPr lang="en-US" sz="1200" b="1" i="0" kern="1200" dirty="0" err="1">
                <a:solidFill>
                  <a:schemeClr val="tx1"/>
                </a:solidFill>
                <a:effectLst/>
                <a:latin typeface="+mn-lt"/>
                <a:ea typeface="+mn-ea"/>
                <a:cs typeface="+mn-cs"/>
              </a:rPr>
              <a:t>Assync</a:t>
            </a:r>
            <a:r>
              <a:rPr lang="en-US" sz="1200" b="1" i="0" kern="1200" dirty="0">
                <a:solidFill>
                  <a:schemeClr val="tx1"/>
                </a:solidFill>
                <a:effectLst/>
                <a:latin typeface="+mn-lt"/>
                <a:ea typeface="+mn-ea"/>
                <a:cs typeface="+mn-cs"/>
              </a:rPr>
              <a:t> Script:</a:t>
            </a:r>
            <a:r>
              <a:rPr lang="en-US" sz="1200" b="0" i="0" kern="1200" dirty="0">
                <a:solidFill>
                  <a:schemeClr val="tx1"/>
                </a:solidFill>
                <a:effectLst/>
                <a:latin typeface="+mn-lt"/>
                <a:ea typeface="+mn-ea"/>
                <a:cs typeface="+mn-cs"/>
              </a:rPr>
              <a:t> ( Do not set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 This shall fail with error - "Timed out waiting for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script result after 0ms”</a:t>
            </a:r>
          </a:p>
          <a:p>
            <a:pPr fontAlgn="base"/>
            <a:endParaRPr lang="en-US" sz="1200" b="0" i="0" kern="1200" dirty="0">
              <a:solidFill>
                <a:schemeClr val="tx1"/>
              </a:solidFill>
              <a:effectLst/>
              <a:latin typeface="+mn-lt"/>
              <a:ea typeface="+mn-ea"/>
              <a:cs typeface="+mn-cs"/>
            </a:endParaRPr>
          </a:p>
          <a:p>
            <a:pPr fontAlgn="base"/>
            <a:r>
              <a:rPr lang="en-US" dirty="0"/>
              <a:t>((</a:t>
            </a:r>
            <a:r>
              <a:rPr lang="en-US" dirty="0" err="1"/>
              <a:t>JavascriptExecutor</a:t>
            </a:r>
            <a:r>
              <a:rPr lang="en-US" dirty="0"/>
              <a:t>) driver).</a:t>
            </a:r>
            <a:r>
              <a:rPr lang="en-US" dirty="0" err="1"/>
              <a:t>executeAsyncScript</a:t>
            </a:r>
            <a:r>
              <a:rPr lang="en-US" dirty="0"/>
              <a:t>("</a:t>
            </a:r>
            <a:r>
              <a:rPr lang="en-US" dirty="0" err="1"/>
              <a:t>window.setTimeout</a:t>
            </a:r>
            <a:r>
              <a:rPr lang="en-US" dirty="0"/>
              <a:t>(arguments[</a:t>
            </a:r>
            <a:r>
              <a:rPr lang="en-US" dirty="0" err="1"/>
              <a:t>arguments.length</a:t>
            </a:r>
            <a:r>
              <a:rPr lang="en-US" dirty="0"/>
              <a:t> - 1], 500);"); </a:t>
            </a:r>
          </a:p>
          <a:p>
            <a:pPr fontAlgn="base"/>
            <a:r>
              <a:rPr lang="en-US" sz="1200" b="1" i="0" kern="1200" dirty="0">
                <a:solidFill>
                  <a:schemeClr val="tx1"/>
                </a:solidFill>
                <a:effectLst/>
                <a:latin typeface="+mn-lt"/>
                <a:ea typeface="+mn-ea"/>
                <a:cs typeface="+mn-cs"/>
              </a:rPr>
              <a:t>To resolve the issue: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setScriptTimeout</a:t>
            </a:r>
            <a:r>
              <a:rPr lang="en-US" sz="1200" b="0" i="0" kern="1200" dirty="0">
                <a:solidFill>
                  <a:schemeClr val="tx1"/>
                </a:solidFill>
                <a:effectLst/>
                <a:latin typeface="+mn-lt"/>
                <a:ea typeface="+mn-ea"/>
                <a:cs typeface="+mn-cs"/>
              </a:rPr>
              <a:t> to 1 Second:</a:t>
            </a:r>
          </a:p>
          <a:p>
            <a:pPr fontAlgn="base"/>
            <a:r>
              <a:rPr lang="en-US" dirty="0" err="1"/>
              <a:t>driver.manage</a:t>
            </a:r>
            <a:r>
              <a:rPr lang="en-US" dirty="0"/>
              <a:t>().timeouts().</a:t>
            </a:r>
            <a:r>
              <a:rPr lang="en-US" dirty="0" err="1"/>
              <a:t>setScriptTimeout</a:t>
            </a:r>
            <a:r>
              <a:rPr lang="en-US" dirty="0"/>
              <a:t>(1, </a:t>
            </a:r>
            <a:r>
              <a:rPr lang="en-US" dirty="0" err="1"/>
              <a:t>TimeUnit.SECONDS</a:t>
            </a:r>
            <a:r>
              <a:rPr lang="en-US" dirty="0"/>
              <a:t>); </a:t>
            </a:r>
            <a:r>
              <a:rPr lang="en-US" sz="1200" b="0" i="0" kern="1200" dirty="0">
                <a:solidFill>
                  <a:schemeClr val="tx1"/>
                </a:solidFill>
                <a:effectLst/>
                <a:latin typeface="+mn-lt"/>
                <a:ea typeface="+mn-ea"/>
                <a:cs typeface="+mn-cs"/>
              </a:rPr>
              <a:t>And then run the same </a:t>
            </a:r>
            <a:r>
              <a:rPr lang="en-US" sz="1200" b="0" i="0" kern="1200" dirty="0" err="1">
                <a:solidFill>
                  <a:schemeClr val="tx1"/>
                </a:solidFill>
                <a:effectLst/>
                <a:latin typeface="+mn-lt"/>
                <a:ea typeface="+mn-ea"/>
                <a:cs typeface="+mn-cs"/>
              </a:rPr>
              <a:t>Assync</a:t>
            </a:r>
            <a:r>
              <a:rPr lang="en-US" sz="1200" b="0" i="0" kern="1200" dirty="0">
                <a:solidFill>
                  <a:schemeClr val="tx1"/>
                </a:solidFill>
                <a:effectLst/>
                <a:latin typeface="+mn-lt"/>
                <a:ea typeface="+mn-ea"/>
                <a:cs typeface="+mn-cs"/>
              </a:rPr>
              <a:t> Script mentioned above and it shall execute without any error.</a:t>
            </a:r>
          </a:p>
          <a:p>
            <a:pPr fontAlgn="base"/>
            <a:r>
              <a:rPr lang="en-US" sz="1200" b="1" i="0" kern="1200" dirty="0">
                <a:solidFill>
                  <a:schemeClr val="tx1"/>
                </a:solidFill>
                <a:effectLst/>
                <a:latin typeface="+mn-lt"/>
                <a:ea typeface="+mn-ea"/>
                <a:cs typeface="+mn-cs"/>
              </a:rPr>
              <a:t>Reason:</a:t>
            </a:r>
            <a:r>
              <a:rPr lang="en-US" sz="1200" b="0" i="0" kern="1200" dirty="0">
                <a:solidFill>
                  <a:schemeClr val="tx1"/>
                </a:solidFill>
                <a:effectLst/>
                <a:latin typeface="+mn-lt"/>
                <a:ea typeface="+mn-ea"/>
                <a:cs typeface="+mn-cs"/>
              </a:rPr>
              <a:t> The default timeout for a script to be executed is 0ms. In most cases, including the examples below, one must set the script timeout </a:t>
            </a:r>
            <a:r>
              <a:rPr lang="en-US" sz="1200" b="0" i="0" kern="1200" dirty="0" err="1">
                <a:solidFill>
                  <a:schemeClr val="tx1"/>
                </a:solidFill>
                <a:effectLst/>
                <a:latin typeface="+mn-lt"/>
                <a:ea typeface="+mn-ea"/>
                <a:cs typeface="+mn-cs"/>
              </a:rPr>
              <a:t>WebDriver.Timeouts.setScriptTimeout</a:t>
            </a:r>
            <a:r>
              <a:rPr lang="en-US" sz="1200" b="0" i="0" kern="1200" dirty="0">
                <a:solidFill>
                  <a:schemeClr val="tx1"/>
                </a:solidFill>
                <a:effectLst/>
                <a:latin typeface="+mn-lt"/>
                <a:ea typeface="+mn-ea"/>
                <a:cs typeface="+mn-cs"/>
              </a:rPr>
              <a:t>(long, </a:t>
            </a:r>
            <a:r>
              <a:rPr lang="en-US" sz="1200" b="0" i="0" kern="1200" dirty="0" err="1">
                <a:solidFill>
                  <a:schemeClr val="tx1"/>
                </a:solidFill>
                <a:effectLst/>
                <a:latin typeface="+mn-lt"/>
                <a:ea typeface="+mn-ea"/>
                <a:cs typeface="+mn-cs"/>
              </a:rPr>
              <a:t>java.util.concurrent.TimeUnit</a:t>
            </a:r>
            <a:r>
              <a:rPr lang="en-US" sz="1200" b="0" i="0" kern="1200" dirty="0">
                <a:solidFill>
                  <a:schemeClr val="tx1"/>
                </a:solidFill>
                <a:effectLst/>
                <a:latin typeface="+mn-lt"/>
                <a:ea typeface="+mn-ea"/>
                <a:cs typeface="+mn-cs"/>
              </a:rPr>
              <a:t>) beforehand to a value sufficiently large enough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53</a:t>
            </a:fld>
            <a:endParaRPr lang="en-US" dirty="0"/>
          </a:p>
        </p:txBody>
      </p:sp>
    </p:spTree>
    <p:extLst>
      <p:ext uri="{BB962C8B-B14F-4D97-AF65-F5344CB8AC3E}">
        <p14:creationId xmlns:p14="http://schemas.microsoft.com/office/powerpoint/2010/main" val="942339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54</a:t>
            </a:fld>
            <a:endParaRPr lang="en-US" dirty="0"/>
          </a:p>
        </p:txBody>
      </p:sp>
    </p:spTree>
    <p:extLst>
      <p:ext uri="{BB962C8B-B14F-4D97-AF65-F5344CB8AC3E}">
        <p14:creationId xmlns:p14="http://schemas.microsoft.com/office/powerpoint/2010/main" val="1462157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55</a:t>
            </a:fld>
            <a:endParaRPr lang="en-US" dirty="0"/>
          </a:p>
        </p:txBody>
      </p:sp>
    </p:spTree>
    <p:extLst>
      <p:ext uri="{BB962C8B-B14F-4D97-AF65-F5344CB8AC3E}">
        <p14:creationId xmlns:p14="http://schemas.microsoft.com/office/powerpoint/2010/main" val="429317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56</a:t>
            </a:fld>
            <a:endParaRPr lang="en-US" dirty="0"/>
          </a:p>
        </p:txBody>
      </p:sp>
    </p:spTree>
    <p:extLst>
      <p:ext uri="{BB962C8B-B14F-4D97-AF65-F5344CB8AC3E}">
        <p14:creationId xmlns:p14="http://schemas.microsoft.com/office/powerpoint/2010/main" val="6187954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we are dealing with tables, the parent element should always be the &lt;table&gt; tag. The first portion of our </a:t>
            </a:r>
            <a:r>
              <a:rPr lang="en-US" sz="1200" b="0" i="0" kern="1200" dirty="0" err="1">
                <a:solidFill>
                  <a:schemeClr val="tx1"/>
                </a:solidFill>
                <a:effectLst/>
                <a:latin typeface="+mn-lt"/>
                <a:ea typeface="+mn-ea"/>
                <a:cs typeface="+mn-cs"/>
              </a:rPr>
              <a:t>XPath</a:t>
            </a:r>
            <a:r>
              <a:rPr lang="en-US" sz="1200" b="0" i="0" kern="1200" dirty="0">
                <a:solidFill>
                  <a:schemeClr val="tx1"/>
                </a:solidFill>
                <a:effectLst/>
                <a:latin typeface="+mn-lt"/>
                <a:ea typeface="+mn-ea"/>
                <a:cs typeface="+mn-cs"/>
              </a:rPr>
              <a:t> locator should, therefore, start with "//table".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57</a:t>
            </a:fld>
            <a:endParaRPr lang="en-US" dirty="0"/>
          </a:p>
        </p:txBody>
      </p:sp>
    </p:spTree>
    <p:extLst>
      <p:ext uri="{BB962C8B-B14F-4D97-AF65-F5344CB8AC3E}">
        <p14:creationId xmlns:p14="http://schemas.microsoft.com/office/powerpoint/2010/main" val="1790087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//table/</a:t>
            </a:r>
            <a:r>
              <a:rPr lang="en-US" dirty="0" err="1"/>
              <a:t>tbody</a:t>
            </a:r>
            <a:r>
              <a:rPr lang="en-US" dirty="0"/>
              <a:t>/</a:t>
            </a:r>
            <a:r>
              <a:rPr lang="en-US" dirty="0" err="1"/>
              <a:t>tr</a:t>
            </a:r>
            <a:r>
              <a:rPr lang="en-US" dirty="0"/>
              <a:t>[2]/td[2]/table/</a:t>
            </a:r>
            <a:r>
              <a:rPr lang="en-US" dirty="0" err="1"/>
              <a:t>tbody</a:t>
            </a:r>
            <a:r>
              <a:rPr lang="en-US" dirty="0"/>
              <a:t>/</a:t>
            </a:r>
            <a:r>
              <a:rPr lang="en-US" dirty="0" err="1"/>
              <a:t>tr</a:t>
            </a:r>
            <a:r>
              <a:rPr lang="en-US" dirty="0"/>
              <a:t>/td[2]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Using attributes as predicates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http://demo.guru99.com/test/</a:t>
            </a:r>
            <a:r>
              <a:rPr lang="en-US" dirty="0" err="1"/>
              <a:t>newtours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mr-IN" dirty="0"/>
              <a:t>//</a:t>
            </a:r>
            <a:r>
              <a:rPr lang="mr-IN" dirty="0" err="1"/>
              <a:t>table</a:t>
            </a:r>
            <a:r>
              <a:rPr lang="mr-IN" dirty="0"/>
              <a:t>[@</a:t>
            </a:r>
            <a:r>
              <a:rPr lang="mr-IN" dirty="0" err="1"/>
              <a:t>width</a:t>
            </a:r>
            <a:r>
              <a:rPr lang="mr-IN" dirty="0"/>
              <a:t>=\"270\"]/</a:t>
            </a:r>
            <a:r>
              <a:rPr lang="mr-IN" dirty="0" err="1"/>
              <a:t>tbody</a:t>
            </a:r>
            <a:r>
              <a:rPr lang="mr-IN" dirty="0"/>
              <a:t>/</a:t>
            </a:r>
            <a:r>
              <a:rPr lang="mr-IN" dirty="0" err="1"/>
              <a:t>tr</a:t>
            </a:r>
            <a:r>
              <a:rPr lang="mr-IN" dirty="0"/>
              <a:t>[4]/</a:t>
            </a:r>
            <a:r>
              <a:rPr lang="mr-IN" dirty="0" err="1"/>
              <a:t>td</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58</a:t>
            </a:fld>
            <a:endParaRPr lang="en-US" dirty="0"/>
          </a:p>
        </p:txBody>
      </p:sp>
    </p:spTree>
    <p:extLst>
      <p:ext uri="{BB962C8B-B14F-4D97-AF65-F5344CB8AC3E}">
        <p14:creationId xmlns:p14="http://schemas.microsoft.com/office/powerpoint/2010/main" val="297924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59</a:t>
            </a:fld>
            <a:endParaRPr lang="en-US" dirty="0"/>
          </a:p>
        </p:txBody>
      </p:sp>
    </p:spTree>
    <p:extLst>
      <p:ext uri="{BB962C8B-B14F-4D97-AF65-F5344CB8AC3E}">
        <p14:creationId xmlns:p14="http://schemas.microsoft.com/office/powerpoint/2010/main" val="85664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charset="0"/>
                <a:ea typeface="Times New Roman" charset="0"/>
                <a:cs typeface="Times New Roman" charset="0"/>
              </a:rPr>
              <a:t>Identification of correct GUI elements is a prerequisite to creating an automation script. But accurate identification of GUI elements is more difficult than it sounds. Sometimes, you end up working with incorrect GUI elements or no elements at all!  Hence, </a:t>
            </a:r>
          </a:p>
          <a:p>
            <a:endParaRPr lang="en-US" sz="1200" dirty="0">
              <a:latin typeface="Times New Roman" charset="0"/>
              <a:ea typeface="Times New Roman" charset="0"/>
              <a:cs typeface="Times New Roman" charset="0"/>
            </a:endParaRPr>
          </a:p>
          <a:p>
            <a:r>
              <a:rPr lang="en-US" sz="1200" dirty="0">
                <a:latin typeface="Times New Roman" charset="0"/>
                <a:ea typeface="Times New Roman" charset="0"/>
                <a:cs typeface="Times New Roman" charset="0"/>
              </a:rPr>
              <a:t> It returns an empty list if there are no elements found using the given locator strategy and locator value.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280016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60</a:t>
            </a:fld>
            <a:endParaRPr lang="en-US" dirty="0"/>
          </a:p>
        </p:txBody>
      </p:sp>
    </p:spTree>
    <p:extLst>
      <p:ext uri="{BB962C8B-B14F-4D97-AF65-F5344CB8AC3E}">
        <p14:creationId xmlns:p14="http://schemas.microsoft.com/office/powerpoint/2010/main" val="18164178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61</a:t>
            </a:fld>
            <a:endParaRPr lang="en-US" dirty="0"/>
          </a:p>
        </p:txBody>
      </p:sp>
    </p:spTree>
    <p:extLst>
      <p:ext uri="{BB962C8B-B14F-4D97-AF65-F5344CB8AC3E}">
        <p14:creationId xmlns:p14="http://schemas.microsoft.com/office/powerpoint/2010/main" val="3337712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wd.get</a:t>
            </a:r>
            <a:r>
              <a:rPr lang="en-US" dirty="0"/>
              <a:t>("http://demo.guru99.com/test/</a:t>
            </a:r>
            <a:r>
              <a:rPr lang="en-US" dirty="0" err="1"/>
              <a:t>table.html</a:t>
            </a:r>
            <a:r>
              <a:rPr lang="en-US" dirty="0"/>
              <a:t>"); //To locate table. </a:t>
            </a:r>
            <a:r>
              <a:rPr lang="en-US" dirty="0" err="1"/>
              <a:t>WebElement</a:t>
            </a:r>
            <a:r>
              <a:rPr lang="en-US" dirty="0"/>
              <a:t> </a:t>
            </a:r>
            <a:r>
              <a:rPr lang="en-US" dirty="0" err="1"/>
              <a:t>mytable</a:t>
            </a:r>
            <a:r>
              <a:rPr lang="en-US" dirty="0"/>
              <a:t> = </a:t>
            </a:r>
            <a:r>
              <a:rPr lang="en-US" dirty="0" err="1"/>
              <a:t>wd.findElement</a:t>
            </a:r>
            <a:r>
              <a:rPr lang="en-US" dirty="0"/>
              <a:t>(</a:t>
            </a:r>
            <a:r>
              <a:rPr lang="en-US" dirty="0" err="1"/>
              <a:t>By.xpath</a:t>
            </a:r>
            <a:r>
              <a:rPr lang="en-US" dirty="0"/>
              <a:t>("/html/body/table/</a:t>
            </a:r>
            <a:r>
              <a:rPr lang="en-US" dirty="0" err="1"/>
              <a:t>tbody</a:t>
            </a:r>
            <a:r>
              <a:rPr lang="en-US" dirty="0"/>
              <a:t>")); //To locate rows of table. List &lt; </a:t>
            </a:r>
            <a:r>
              <a:rPr lang="en-US" dirty="0" err="1"/>
              <a:t>WebElement</a:t>
            </a:r>
            <a:r>
              <a:rPr lang="en-US" dirty="0"/>
              <a:t> &gt; </a:t>
            </a:r>
            <a:r>
              <a:rPr lang="en-US" dirty="0" err="1"/>
              <a:t>rows_table</a:t>
            </a:r>
            <a:r>
              <a:rPr lang="en-US" dirty="0"/>
              <a:t> = </a:t>
            </a:r>
            <a:r>
              <a:rPr lang="en-US" dirty="0" err="1"/>
              <a:t>mytable.findElements</a:t>
            </a:r>
            <a:r>
              <a:rPr lang="en-US" dirty="0"/>
              <a:t>(</a:t>
            </a:r>
            <a:r>
              <a:rPr lang="en-US" dirty="0" err="1"/>
              <a:t>By.tagName</a:t>
            </a:r>
            <a:r>
              <a:rPr lang="en-US" dirty="0"/>
              <a:t>("</a:t>
            </a:r>
            <a:r>
              <a:rPr lang="en-US" dirty="0" err="1"/>
              <a:t>tr</a:t>
            </a:r>
            <a:r>
              <a:rPr lang="en-US" dirty="0"/>
              <a:t>")); //To calculate no of rows In table. </a:t>
            </a:r>
            <a:r>
              <a:rPr lang="en-US" dirty="0" err="1"/>
              <a:t>int</a:t>
            </a:r>
            <a:r>
              <a:rPr lang="en-US" dirty="0"/>
              <a:t> </a:t>
            </a:r>
            <a:r>
              <a:rPr lang="en-US" dirty="0" err="1"/>
              <a:t>rows_count</a:t>
            </a:r>
            <a:r>
              <a:rPr lang="en-US" dirty="0"/>
              <a:t> = </a:t>
            </a:r>
            <a:r>
              <a:rPr lang="en-US" dirty="0" err="1"/>
              <a:t>rows_table.size</a:t>
            </a:r>
            <a:r>
              <a:rPr lang="en-US" dirty="0"/>
              <a:t>(); //Loop will execute till the last row of table. for (</a:t>
            </a:r>
            <a:r>
              <a:rPr lang="en-US" dirty="0" err="1"/>
              <a:t>int</a:t>
            </a:r>
            <a:r>
              <a:rPr lang="en-US" dirty="0"/>
              <a:t> row = 0; row &lt; </a:t>
            </a:r>
            <a:r>
              <a:rPr lang="en-US" dirty="0" err="1"/>
              <a:t>rows_count</a:t>
            </a:r>
            <a:r>
              <a:rPr lang="en-US" dirty="0"/>
              <a:t>; row++) { //To locate columns(cells) of that specific row. List &lt; </a:t>
            </a:r>
            <a:r>
              <a:rPr lang="en-US" dirty="0" err="1"/>
              <a:t>WebElement</a:t>
            </a:r>
            <a:r>
              <a:rPr lang="en-US" dirty="0"/>
              <a:t> &gt; </a:t>
            </a:r>
            <a:r>
              <a:rPr lang="en-US" dirty="0" err="1"/>
              <a:t>Columns_row</a:t>
            </a:r>
            <a:r>
              <a:rPr lang="en-US" dirty="0"/>
              <a:t> = </a:t>
            </a:r>
            <a:r>
              <a:rPr lang="en-US" dirty="0" err="1"/>
              <a:t>rows_table.get</a:t>
            </a:r>
            <a:r>
              <a:rPr lang="en-US" dirty="0"/>
              <a:t>(row).</a:t>
            </a:r>
            <a:r>
              <a:rPr lang="en-US" dirty="0" err="1"/>
              <a:t>findElements</a:t>
            </a:r>
            <a:r>
              <a:rPr lang="en-US" dirty="0"/>
              <a:t>(</a:t>
            </a:r>
            <a:r>
              <a:rPr lang="en-US" dirty="0" err="1"/>
              <a:t>By.tagName</a:t>
            </a:r>
            <a:r>
              <a:rPr lang="en-US" dirty="0"/>
              <a:t>("td")); //To calculate no of columns (cells). In that specific row. </a:t>
            </a:r>
            <a:r>
              <a:rPr lang="en-US" dirty="0" err="1"/>
              <a:t>int</a:t>
            </a:r>
            <a:r>
              <a:rPr lang="en-US" dirty="0"/>
              <a:t> </a:t>
            </a:r>
            <a:r>
              <a:rPr lang="en-US" dirty="0" err="1"/>
              <a:t>columns_count</a:t>
            </a:r>
            <a:r>
              <a:rPr lang="en-US" dirty="0"/>
              <a:t> = </a:t>
            </a:r>
            <a:r>
              <a:rPr lang="en-US" dirty="0" err="1"/>
              <a:t>Columns_row.size</a:t>
            </a:r>
            <a:r>
              <a:rPr lang="en-US" dirty="0"/>
              <a:t>(); </a:t>
            </a:r>
            <a:r>
              <a:rPr lang="en-US" dirty="0" err="1"/>
              <a:t>System.out.println</a:t>
            </a:r>
            <a:r>
              <a:rPr lang="en-US" dirty="0"/>
              <a:t>("Number of cells In Row " + row + " are " + </a:t>
            </a:r>
            <a:r>
              <a:rPr lang="en-US" dirty="0" err="1"/>
              <a:t>columns_count</a:t>
            </a:r>
            <a:r>
              <a:rPr lang="en-US" dirty="0"/>
              <a:t>); //Loop will execute till the last cell of that specific row. for (</a:t>
            </a:r>
            <a:r>
              <a:rPr lang="en-US" dirty="0" err="1"/>
              <a:t>int</a:t>
            </a:r>
            <a:r>
              <a:rPr lang="en-US" dirty="0"/>
              <a:t> column = 0; column &lt; </a:t>
            </a:r>
            <a:r>
              <a:rPr lang="en-US" dirty="0" err="1"/>
              <a:t>columns_count</a:t>
            </a:r>
            <a:r>
              <a:rPr lang="en-US" dirty="0"/>
              <a:t>; column++) { // To retrieve text from that specific cell. String </a:t>
            </a:r>
            <a:r>
              <a:rPr lang="en-US" dirty="0" err="1"/>
              <a:t>celtext</a:t>
            </a:r>
            <a:r>
              <a:rPr lang="en-US" dirty="0"/>
              <a:t> = </a:t>
            </a:r>
            <a:r>
              <a:rPr lang="en-US" dirty="0" err="1"/>
              <a:t>Columns_row.get</a:t>
            </a:r>
            <a:r>
              <a:rPr lang="en-US" dirty="0"/>
              <a:t>(column).</a:t>
            </a:r>
            <a:r>
              <a:rPr lang="en-US" dirty="0" err="1"/>
              <a:t>getText</a:t>
            </a:r>
            <a:r>
              <a:rPr lang="en-US" dirty="0"/>
              <a:t>(); </a:t>
            </a:r>
            <a:r>
              <a:rPr lang="en-US" dirty="0" err="1"/>
              <a:t>System.out.println</a:t>
            </a:r>
            <a:r>
              <a:rPr lang="en-US" dirty="0"/>
              <a:t>("Cell Value of row number " + row + " and column number " + column + " Is " + </a:t>
            </a:r>
            <a:r>
              <a:rPr lang="en-US" dirty="0" err="1"/>
              <a:t>celtext</a:t>
            </a:r>
            <a:r>
              <a:rPr lang="en-US" dirty="0"/>
              <a:t>); } </a:t>
            </a:r>
            <a:r>
              <a:rPr lang="en-US" dirty="0" err="1"/>
              <a:t>System.out.println</a:t>
            </a:r>
            <a:r>
              <a:rPr lang="en-US" dirty="0"/>
              <a:t>("-------------------------------------------------- "); }</a:t>
            </a:r>
          </a:p>
        </p:txBody>
      </p:sp>
      <p:sp>
        <p:nvSpPr>
          <p:cNvPr id="4" name="Slide Number Placeholder 3"/>
          <p:cNvSpPr>
            <a:spLocks noGrp="1"/>
          </p:cNvSpPr>
          <p:nvPr>
            <p:ph type="sldNum" sz="quarter" idx="10"/>
          </p:nvPr>
        </p:nvSpPr>
        <p:spPr/>
        <p:txBody>
          <a:bodyPr/>
          <a:lstStyle/>
          <a:p>
            <a:fld id="{73FCE4C0-1175-4F38-90ED-AE7A39817694}" type="slidenum">
              <a:rPr lang="en-US" smtClean="0"/>
              <a:t>62</a:t>
            </a:fld>
            <a:endParaRPr lang="en-US" dirty="0"/>
          </a:p>
        </p:txBody>
      </p:sp>
    </p:spTree>
    <p:extLst>
      <p:ext uri="{BB962C8B-B14F-4D97-AF65-F5344CB8AC3E}">
        <p14:creationId xmlns:p14="http://schemas.microsoft.com/office/powerpoint/2010/main" val="14949425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63</a:t>
            </a:fld>
            <a:endParaRPr lang="en-US" dirty="0"/>
          </a:p>
        </p:txBody>
      </p:sp>
    </p:spTree>
    <p:extLst>
      <p:ext uri="{BB962C8B-B14F-4D97-AF65-F5344CB8AC3E}">
        <p14:creationId xmlns:p14="http://schemas.microsoft.com/office/powerpoint/2010/main" val="1594964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64</a:t>
            </a:fld>
            <a:endParaRPr lang="en-US" dirty="0"/>
          </a:p>
        </p:txBody>
      </p:sp>
    </p:spTree>
    <p:extLst>
      <p:ext uri="{BB962C8B-B14F-4D97-AF65-F5344CB8AC3E}">
        <p14:creationId xmlns:p14="http://schemas.microsoft.com/office/powerpoint/2010/main" val="5933547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Broken links are links or URLs that are not reachable. They may be down or not functioning due to some server error</a:t>
            </a:r>
          </a:p>
          <a:p>
            <a:r>
              <a:rPr lang="en-US" sz="1200" b="0" i="0" kern="1200" dirty="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65</a:t>
            </a:fld>
            <a:endParaRPr lang="en-US" dirty="0"/>
          </a:p>
        </p:txBody>
      </p:sp>
    </p:spTree>
    <p:extLst>
      <p:ext uri="{BB962C8B-B14F-4D97-AF65-F5344CB8AC3E}">
        <p14:creationId xmlns:p14="http://schemas.microsoft.com/office/powerpoint/2010/main" val="17813170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Broken </a:t>
            </a:r>
            <a:r>
              <a:rPr lang="en-US" sz="1200" b="0" i="0" kern="1200" dirty="0">
                <a:solidFill>
                  <a:schemeClr val="tx1"/>
                </a:solidFill>
                <a:effectLst/>
                <a:latin typeface="+mn-lt"/>
                <a:ea typeface="+mn-ea"/>
                <a:cs typeface="+mn-cs"/>
              </a:rPr>
              <a:t>links are links or URLs that are not reachable. They may be down or not functioning due to some server error</a:t>
            </a:r>
          </a:p>
          <a:p>
            <a:r>
              <a:rPr lang="en-US" sz="1200" b="0" i="0" kern="1200" dirty="0">
                <a:solidFill>
                  <a:schemeClr val="tx1"/>
                </a:solidFill>
                <a:effectLst/>
                <a:latin typeface="+mn-lt"/>
                <a:ea typeface="+mn-ea"/>
                <a:cs typeface="+mn-cs"/>
              </a:rPr>
              <a:t>An URL will always have a status with 2xx which is valid. There are different HTTP status codes which are having different purposes. For an invalid request, HTTP status is 4xx and 5xx.</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66</a:t>
            </a:fld>
            <a:endParaRPr lang="en-US" dirty="0"/>
          </a:p>
        </p:txBody>
      </p:sp>
    </p:spTree>
    <p:extLst>
      <p:ext uri="{BB962C8B-B14F-4D97-AF65-F5344CB8AC3E}">
        <p14:creationId xmlns:p14="http://schemas.microsoft.com/office/powerpoint/2010/main" val="3088648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Selenium version 3.9.0 and above does not provide Apache Commons IO JAR. You can simply download them </a:t>
            </a:r>
            <a:r>
              <a:rPr lang="en-US" dirty="0">
                <a:hlinkClick r:id="rId3"/>
              </a:rPr>
              <a:t>https://commons.apache.org/proper/commons-io/download_io.cgi</a:t>
            </a:r>
            <a:r>
              <a:rPr lang="en-US" sz="1200" b="0" i="0" kern="1200" dirty="0">
                <a:solidFill>
                  <a:schemeClr val="tx1"/>
                </a:solidFill>
                <a:effectLst/>
                <a:latin typeface="+mn-lt"/>
                <a:ea typeface="+mn-ea"/>
                <a:cs typeface="+mn-cs"/>
              </a:rPr>
              <a:t> and call them in your project</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67</a:t>
            </a:fld>
            <a:endParaRPr lang="en-US" dirty="0"/>
          </a:p>
        </p:txBody>
      </p:sp>
    </p:spTree>
    <p:extLst>
      <p:ext uri="{BB962C8B-B14F-4D97-AF65-F5344CB8AC3E}">
        <p14:creationId xmlns:p14="http://schemas.microsoft.com/office/powerpoint/2010/main" val="1289816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Assgn</a:t>
            </a:r>
            <a:r>
              <a:rPr lang="en-US" dirty="0"/>
              <a:t> -&gt; http://demo.guru99.com/test/</a:t>
            </a:r>
            <a:r>
              <a:rPr lang="en-US" dirty="0" err="1"/>
              <a:t>delete_customer.php</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68</a:t>
            </a:fld>
            <a:endParaRPr lang="en-US" dirty="0"/>
          </a:p>
        </p:txBody>
      </p:sp>
    </p:spTree>
    <p:extLst>
      <p:ext uri="{BB962C8B-B14F-4D97-AF65-F5344CB8AC3E}">
        <p14:creationId xmlns:p14="http://schemas.microsoft.com/office/powerpoint/2010/main" val="518936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42501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63571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https://www.testandquiz.com/selenium/testing.html</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58214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jsbin.com/usidix/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zlti.co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echbeamers.com/selenium-webdriver-tutorial/" TargetMode="External"/><Relationship Id="rId7" Type="http://schemas.openxmlformats.org/officeDocument/2006/relationships/hyperlink" Target="https://www.toolsqa.com/automation-practice-for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s://seleniumhq.github.io/selenium/docs/api/java/index.html?org/openqa/selenium/interactions/Actions.html" TargetMode="External"/><Relationship Id="rId5" Type="http://schemas.openxmlformats.org/officeDocument/2006/relationships/hyperlink" Target="https://www.guru99.com/alert-popup-handling-selenium.html" TargetMode="External"/><Relationship Id="rId4" Type="http://schemas.openxmlformats.org/officeDocument/2006/relationships/hyperlink" Target="https://www.toolsqa.com/selenium-tutorial/"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a:t>Selenium</a:t>
            </a:r>
            <a:br>
              <a:rPr lang="en-US" b="1" dirty="0"/>
            </a:br>
            <a:r>
              <a:rPr lang="en-US" b="1" dirty="0"/>
              <a:t>Driver Commands</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Element Commands</a:t>
            </a:r>
          </a:p>
        </p:txBody>
      </p:sp>
      <p:sp>
        <p:nvSpPr>
          <p:cNvPr id="3" name="Text Placeholder 2"/>
          <p:cNvSpPr>
            <a:spLocks noGrp="1"/>
          </p:cNvSpPr>
          <p:nvPr>
            <p:ph type="body" sz="quarter" idx="10"/>
          </p:nvPr>
        </p:nvSpPr>
        <p:spPr>
          <a:xfrm>
            <a:off x="304800" y="685800"/>
            <a:ext cx="8077200" cy="5943600"/>
          </a:xfrm>
        </p:spPr>
        <p:txBody>
          <a:bodyPr>
            <a:noAutofit/>
          </a:bodyPr>
          <a:lstStyle/>
          <a:p>
            <a:r>
              <a:rPr lang="en-US" sz="1800" dirty="0">
                <a:latin typeface="Times New Roman" charset="0"/>
                <a:ea typeface="Times New Roman" charset="0"/>
                <a:cs typeface="Times New Roman" charset="0"/>
              </a:rPr>
              <a:t>clear() -&gt; clears the text</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element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By.id</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UserName</a:t>
            </a:r>
            <a:r>
              <a:rPr lang="en-US" sz="1800" dirty="0">
                <a:latin typeface="Times New Roman" charset="0"/>
                <a:ea typeface="Times New Roman" charset="0"/>
                <a:cs typeface="Times New Roman" charset="0"/>
              </a:rPr>
              <a:t>"));  </a:t>
            </a: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element.clear</a:t>
            </a:r>
            <a:r>
              <a:rPr lang="en-US" sz="1800" dirty="0">
                <a:latin typeface="Times New Roman" charset="0"/>
                <a:ea typeface="Times New Roman" charset="0"/>
                <a:cs typeface="Times New Roman" charset="0"/>
              </a:rPr>
              <a:t>();  </a:t>
            </a:r>
          </a:p>
          <a:p>
            <a:r>
              <a:rPr lang="en-US" sz="1800" dirty="0" err="1">
                <a:latin typeface="Times New Roman" charset="0"/>
                <a:ea typeface="Times New Roman" charset="0"/>
                <a:cs typeface="Times New Roman" charset="0"/>
              </a:rPr>
              <a:t>sendKeys</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CharSequence</a:t>
            </a:r>
            <a:r>
              <a:rPr lang="en-US" sz="1800" dirty="0">
                <a:latin typeface="Times New Roman" charset="0"/>
                <a:ea typeface="Times New Roman" charset="0"/>
                <a:cs typeface="Times New Roman" charset="0"/>
              </a:rPr>
              <a:t> ) -&gt; to send text </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UserName</a:t>
            </a:r>
            <a:r>
              <a:rPr lang="en-US" sz="1800" dirty="0"/>
              <a:t>")).</a:t>
            </a:r>
            <a:r>
              <a:rPr lang="en-US" sz="1800" dirty="0" err="1"/>
              <a:t>sendKeys</a:t>
            </a:r>
            <a:r>
              <a:rPr lang="en-US" sz="1800" dirty="0"/>
              <a:t>("</a:t>
            </a:r>
            <a:r>
              <a:rPr lang="en-US" sz="1800" dirty="0" err="1"/>
              <a:t>JavaTpoint</a:t>
            </a:r>
            <a:r>
              <a:rPr lang="en-US" sz="1800" dirty="0"/>
              <a:t>"); </a:t>
            </a:r>
          </a:p>
          <a:p>
            <a:r>
              <a:rPr lang="en-US" sz="1800" dirty="0">
                <a:latin typeface="Times New Roman" charset="0"/>
                <a:ea typeface="Times New Roman" charset="0"/>
                <a:cs typeface="Times New Roman" charset="0"/>
              </a:rPr>
              <a:t>click() -&gt; To click a particular element</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By.linkText</a:t>
            </a:r>
            <a:r>
              <a:rPr lang="en-US" sz="1800" dirty="0"/>
              <a:t>("</a:t>
            </a:r>
            <a:r>
              <a:rPr lang="en-US" sz="1800" dirty="0" err="1"/>
              <a:t>javaTpoint</a:t>
            </a:r>
            <a:r>
              <a:rPr lang="en-US" sz="1800" dirty="0"/>
              <a:t>")).click();  </a:t>
            </a:r>
          </a:p>
          <a:p>
            <a:r>
              <a:rPr lang="en-US" sz="1800" dirty="0">
                <a:latin typeface="Times New Roman" charset="0"/>
                <a:ea typeface="Times New Roman" charset="0"/>
                <a:cs typeface="Times New Roman" charset="0"/>
              </a:rPr>
              <a:t>submit() -&gt;  To submit</a:t>
            </a:r>
            <a:br>
              <a:rPr lang="en-US" sz="1800" dirty="0">
                <a:latin typeface="Times New Roman" charset="0"/>
                <a:ea typeface="Times New Roman" charset="0"/>
                <a:cs typeface="Times New Roman" charset="0"/>
              </a:rPr>
            </a:br>
            <a:r>
              <a:rPr lang="en-US" sz="1800" dirty="0" err="1"/>
              <a:t>driver.findElement</a:t>
            </a:r>
            <a:r>
              <a:rPr lang="en-US" sz="1800" dirty="0"/>
              <a:t>(</a:t>
            </a:r>
            <a:r>
              <a:rPr lang="en-US" sz="1800" dirty="0" err="1"/>
              <a:t>By.id</a:t>
            </a:r>
            <a:r>
              <a:rPr lang="en-US" sz="1800" dirty="0"/>
              <a:t>("</a:t>
            </a:r>
            <a:r>
              <a:rPr lang="en-US" sz="1800" dirty="0" err="1"/>
              <a:t>SubmitButton</a:t>
            </a:r>
            <a:r>
              <a:rPr lang="en-US" sz="1800" dirty="0"/>
              <a:t>")).submit();  </a:t>
            </a:r>
          </a:p>
          <a:p>
            <a:r>
              <a:rPr lang="en-US" sz="1800" dirty="0" err="1"/>
              <a:t>getText</a:t>
            </a:r>
            <a:r>
              <a:rPr lang="en-US" sz="1800" dirty="0"/>
              <a:t>() : String  -&gt; returns the text within an element</a:t>
            </a:r>
            <a:br>
              <a:rPr lang="en-US" sz="1800" dirty="0"/>
            </a:br>
            <a:r>
              <a:rPr lang="en-US" sz="1800" dirty="0"/>
              <a:t>WebElement element = </a:t>
            </a:r>
            <a:r>
              <a:rPr lang="en-US" sz="1800" dirty="0" err="1"/>
              <a:t>driver.findElement</a:t>
            </a:r>
            <a:r>
              <a:rPr lang="en-US" sz="1800" dirty="0"/>
              <a:t>(</a:t>
            </a:r>
            <a:r>
              <a:rPr lang="en-US" sz="1800" dirty="0" err="1"/>
              <a:t>By.xpath</a:t>
            </a:r>
            <a:r>
              <a:rPr lang="en-US" sz="1800" dirty="0"/>
              <a:t>("</a:t>
            </a:r>
            <a:r>
              <a:rPr lang="en-US" sz="1800" dirty="0" err="1"/>
              <a:t>anyLink</a:t>
            </a:r>
            <a:r>
              <a:rPr lang="en-US" sz="1800" dirty="0"/>
              <a:t>"));  </a:t>
            </a:r>
            <a:br>
              <a:rPr lang="en-US" sz="1800" dirty="0"/>
            </a:br>
            <a:r>
              <a:rPr lang="en-US" sz="1800" dirty="0"/>
              <a:t>String </a:t>
            </a:r>
            <a:r>
              <a:rPr lang="en-US" sz="1800" dirty="0" err="1"/>
              <a:t>linkText</a:t>
            </a:r>
            <a:r>
              <a:rPr lang="en-US" sz="1800" dirty="0"/>
              <a:t> = </a:t>
            </a:r>
            <a:r>
              <a:rPr lang="en-US" sz="1800" dirty="0" err="1"/>
              <a:t>element.getText</a:t>
            </a:r>
            <a:r>
              <a:rPr lang="en-US" sz="1800" dirty="0"/>
              <a:t>();  </a:t>
            </a:r>
          </a:p>
          <a:p>
            <a:r>
              <a:rPr lang="en-US" sz="1800" dirty="0" err="1"/>
              <a:t>getTagName</a:t>
            </a:r>
            <a:r>
              <a:rPr lang="en-US" sz="1800" dirty="0"/>
              <a:t>() : String  -&gt; returns the tag name</a:t>
            </a:r>
            <a:br>
              <a:rPr lang="en-US" sz="1800" dirty="0"/>
            </a:br>
            <a:r>
              <a:rPr lang="en-US" sz="1800" dirty="0"/>
              <a:t>String </a:t>
            </a:r>
            <a:r>
              <a:rPr lang="en-US" sz="1800" dirty="0" err="1"/>
              <a:t>tagName</a:t>
            </a:r>
            <a:r>
              <a:rPr lang="en-US" sz="1800" dirty="0"/>
              <a:t> = </a:t>
            </a:r>
            <a:r>
              <a:rPr lang="en-US" sz="1800" dirty="0" err="1"/>
              <a:t>driver.findElement</a:t>
            </a:r>
            <a:r>
              <a:rPr lang="en-US" sz="1800" dirty="0"/>
              <a:t>(</a:t>
            </a:r>
            <a:r>
              <a:rPr lang="en-US" sz="1800" dirty="0" err="1"/>
              <a:t>By.id</a:t>
            </a:r>
            <a:r>
              <a:rPr lang="en-US" sz="1800" dirty="0"/>
              <a:t>("</a:t>
            </a:r>
            <a:r>
              <a:rPr lang="en-US" sz="1800" dirty="0" err="1"/>
              <a:t>SubmitButton</a:t>
            </a:r>
            <a:r>
              <a:rPr lang="en-US" sz="1800" dirty="0"/>
              <a:t>")).</a:t>
            </a:r>
            <a:r>
              <a:rPr lang="en-US" sz="1800" dirty="0" err="1"/>
              <a:t>getTagName</a:t>
            </a:r>
            <a:r>
              <a:rPr lang="en-US" sz="1800" dirty="0"/>
              <a:t>(); </a:t>
            </a:r>
          </a:p>
          <a:p>
            <a:r>
              <a:rPr lang="en-US" sz="1800" dirty="0" err="1"/>
              <a:t>getCssvalue</a:t>
            </a:r>
            <a:r>
              <a:rPr lang="en-US" sz="1800" dirty="0"/>
              <a:t>() : String </a:t>
            </a:r>
          </a:p>
          <a:p>
            <a:r>
              <a:rPr lang="en-US" sz="1800" dirty="0" err="1"/>
              <a:t>getAttribute</a:t>
            </a:r>
            <a:r>
              <a:rPr lang="en-US" sz="1800" dirty="0"/>
              <a:t>(String Name) : String</a:t>
            </a:r>
          </a:p>
          <a:p>
            <a:r>
              <a:rPr lang="en-US" sz="1800" dirty="0" err="1"/>
              <a:t>getSize</a:t>
            </a:r>
            <a:r>
              <a:rPr lang="en-US" sz="1800" dirty="0"/>
              <a:t>() : Dimension  </a:t>
            </a:r>
          </a:p>
          <a:p>
            <a:r>
              <a:rPr lang="en-US" sz="1800" dirty="0" err="1"/>
              <a:t>getLocation</a:t>
            </a:r>
            <a:r>
              <a:rPr lang="en-US" sz="1800" dirty="0"/>
              <a:t>() : Point </a:t>
            </a:r>
          </a:p>
          <a:p>
            <a:endParaRPr lang="en-US" sz="1800" dirty="0"/>
          </a:p>
          <a:p>
            <a:endParaRPr lang="en-US" sz="1800" dirty="0"/>
          </a:p>
          <a:p>
            <a:endParaRPr lang="en-US" sz="1800" dirty="0"/>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5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Clicking on an Element</a:t>
            </a:r>
          </a:p>
        </p:txBody>
      </p:sp>
      <p:sp>
        <p:nvSpPr>
          <p:cNvPr id="3" name="Text Placeholder 2"/>
          <p:cNvSpPr>
            <a:spLocks noGrp="1"/>
          </p:cNvSpPr>
          <p:nvPr>
            <p:ph type="body" sz="quarter" idx="10"/>
          </p:nvPr>
        </p:nvSpPr>
        <p:spPr>
          <a:xfrm>
            <a:off x="304800" y="914400"/>
            <a:ext cx="8534400" cy="2057400"/>
          </a:xfrm>
        </p:spPr>
        <p:txBody>
          <a:bodyPr>
            <a:noAutofit/>
          </a:bodyPr>
          <a:lstStyle/>
          <a:p>
            <a:r>
              <a:rPr lang="en-US" sz="1800" dirty="0">
                <a:latin typeface="Times New Roman" charset="0"/>
                <a:ea typeface="Times New Roman" charset="0"/>
                <a:cs typeface="Times New Roman" charset="0"/>
              </a:rPr>
              <a:t>Clicking is perhaps the most common way of interacting with web elements. </a:t>
            </a:r>
          </a:p>
          <a:p>
            <a:r>
              <a:rPr lang="en-US" sz="1800" dirty="0">
                <a:latin typeface="Times New Roman" charset="0"/>
                <a:ea typeface="Times New Roman" charset="0"/>
                <a:cs typeface="Times New Roman" charset="0"/>
              </a:rPr>
              <a:t>The click() method is used to simulate the clicking of any element</a:t>
            </a:r>
          </a:p>
          <a:p>
            <a:r>
              <a:rPr lang="en-US" sz="1800" dirty="0">
                <a:latin typeface="Times New Roman" charset="0"/>
                <a:ea typeface="Times New Roman" charset="0"/>
                <a:cs typeface="Times New Roman" charset="0"/>
              </a:rPr>
              <a:t>It does not take any parameter/argument.</a:t>
            </a:r>
          </a:p>
          <a:p>
            <a:r>
              <a:rPr lang="en-US" sz="1800" dirty="0">
                <a:latin typeface="Times New Roman" charset="0"/>
                <a:ea typeface="Times New Roman" charset="0"/>
                <a:cs typeface="Times New Roman" charset="0"/>
              </a:rPr>
              <a:t>The method automatically waits for a new page to load if applicable.</a:t>
            </a:r>
          </a:p>
          <a:p>
            <a:r>
              <a:rPr lang="en-US" sz="1800" dirty="0">
                <a:latin typeface="Times New Roman" charset="0"/>
                <a:ea typeface="Times New Roman" charset="0"/>
                <a:cs typeface="Times New Roman" charset="0"/>
              </a:rPr>
              <a:t>The element to be clicked-on, must be visible (height and width must not be equal to zero).</a:t>
            </a:r>
            <a:br>
              <a:rPr lang="en-US" sz="1800" dirty="0">
                <a:latin typeface="Times New Roman" charset="0"/>
                <a:ea typeface="Times New Roman" charset="0"/>
                <a:cs typeface="Times New Roman" charset="0"/>
              </a:rPr>
            </a:br>
            <a:br>
              <a:rPr lang="en-US" sz="1800" dirty="0">
                <a:latin typeface="Times New Roman" charset="0"/>
                <a:ea typeface="Times New Roman" charset="0"/>
                <a:cs typeface="Times New Roman" charset="0"/>
              </a:rPr>
            </a:br>
            <a:br>
              <a:rPr lang="en-US" sz="1800" dirty="0">
                <a:latin typeface="Times New Roman" charset="0"/>
                <a:ea typeface="Times New Roman" charset="0"/>
                <a:cs typeface="Times New Roman" charset="0"/>
              </a:rPr>
            </a:b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("q")).</a:t>
            </a:r>
            <a:r>
              <a:rPr lang="en-US" sz="1800" dirty="0" err="1">
                <a:latin typeface="Times New Roman" charset="0"/>
                <a:ea typeface="Times New Roman" charset="0"/>
                <a:cs typeface="Times New Roman" charset="0"/>
              </a:rPr>
              <a:t>sendKeys</a:t>
            </a:r>
            <a:r>
              <a:rPr lang="en-US" sz="1800" dirty="0">
                <a:latin typeface="Times New Roman" charset="0"/>
                <a:ea typeface="Times New Roman" charset="0"/>
                <a:cs typeface="Times New Roman" charset="0"/>
              </a:rPr>
              <a:t>("java tutorials");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By.name</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btnK</a:t>
            </a:r>
            <a:r>
              <a:rPr lang="en-US" sz="1800" dirty="0">
                <a:latin typeface="Times New Roman" charset="0"/>
                <a:ea typeface="Times New Roman" charset="0"/>
                <a:cs typeface="Times New Roman" charset="0"/>
              </a:rPr>
              <a:t>")).click();</a:t>
            </a: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2201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Name</a:t>
            </a:r>
          </a:p>
        </p:txBody>
      </p:sp>
      <p:sp>
        <p:nvSpPr>
          <p:cNvPr id="3" name="Text Placeholder 2"/>
          <p:cNvSpPr>
            <a:spLocks noGrp="1"/>
          </p:cNvSpPr>
          <p:nvPr>
            <p:ph type="body" sz="quarter" idx="10"/>
          </p:nvPr>
        </p:nvSpPr>
        <p:spPr>
          <a:xfrm>
            <a:off x="304799" y="685800"/>
            <a:ext cx="8343207" cy="381000"/>
          </a:xfrm>
        </p:spPr>
        <p:txBody>
          <a:bodyPr>
            <a:noAutofit/>
          </a:bodyPr>
          <a:lstStyle/>
          <a:p>
            <a:r>
              <a:rPr lang="en-US" sz="1800" dirty="0">
                <a:latin typeface="Times New Roman" charset="0"/>
                <a:ea typeface="Times New Roman" charset="0"/>
                <a:cs typeface="Times New Roman" charset="0"/>
              </a:rPr>
              <a:t>Code </a:t>
            </a:r>
            <a:r>
              <a:rPr lang="en-US" sz="1800" dirty="0"/>
              <a:t>locates an element by its name.</a:t>
            </a:r>
            <a:endParaRPr lang="en-US" sz="1800" dirty="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740" r="1666"/>
          <a:stretch/>
        </p:blipFill>
        <p:spPr>
          <a:xfrm>
            <a:off x="76200" y="1981200"/>
            <a:ext cx="8991600" cy="1054240"/>
          </a:xfrm>
          <a:prstGeom prst="rect">
            <a:avLst/>
          </a:prstGeom>
        </p:spPr>
      </p:pic>
    </p:spTree>
    <p:extLst>
      <p:ext uri="{BB962C8B-B14F-4D97-AF65-F5344CB8AC3E}">
        <p14:creationId xmlns:p14="http://schemas.microsoft.com/office/powerpoint/2010/main" val="90874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Class Name </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By.className</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"Automation"</a:t>
            </a:r>
            <a:r>
              <a:rPr lang="en-US" dirty="0">
                <a:solidFill>
                  <a:srgbClr val="000000"/>
                </a:solidFill>
                <a:latin typeface="Times New Roman" charset="0"/>
                <a:ea typeface="Times New Roman" charset="0"/>
                <a:cs typeface="Times New Roman" charset="0"/>
              </a:rPr>
              <a:t>)).click();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53384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Tag Name </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By.tagName</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”input"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Shalini</a:t>
            </a:r>
            <a:r>
              <a:rPr lang="en-US" dirty="0">
                <a:solidFill>
                  <a:srgbClr val="000000"/>
                </a:solidFill>
                <a:latin typeface="Times New Roman" charset="0"/>
                <a:ea typeface="Times New Roman" charset="0"/>
                <a:cs typeface="Times New Roman" charset="0"/>
              </a:rPr>
              <a:t>”);</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964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Link Text</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a:t>driver.findElement</a:t>
            </a:r>
            <a:r>
              <a:rPr lang="en-US" dirty="0"/>
              <a:t>(</a:t>
            </a:r>
            <a:r>
              <a:rPr lang="en-US" dirty="0" err="1"/>
              <a:t>By.linkText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
        <p:nvSpPr>
          <p:cNvPr id="3" name="Rectangle 2"/>
          <p:cNvSpPr/>
          <p:nvPr/>
        </p:nvSpPr>
        <p:spPr>
          <a:xfrm>
            <a:off x="914400" y="4648201"/>
            <a:ext cx="7162800" cy="369332"/>
          </a:xfrm>
          <a:prstGeom prst="rect">
            <a:avLst/>
          </a:prstGeom>
          <a:ln>
            <a:solidFill>
              <a:schemeClr val="accent1"/>
            </a:solidFill>
          </a:ln>
        </p:spPr>
        <p:txBody>
          <a:bodyPr wrap="square">
            <a:spAutoFit/>
          </a:bodyPr>
          <a:lstStyle/>
          <a:p>
            <a:r>
              <a:rPr lang="en-US" dirty="0">
                <a:solidFill>
                  <a:srgbClr val="222222"/>
                </a:solidFill>
                <a:latin typeface="Times New Roman" charset="0"/>
                <a:ea typeface="Times New Roman" charset="0"/>
                <a:cs typeface="Times New Roman" charset="0"/>
              </a:rPr>
              <a:t> </a:t>
            </a:r>
            <a:r>
              <a:rPr lang="en-US" b="1" dirty="0" err="1">
                <a:solidFill>
                  <a:srgbClr val="222222"/>
                </a:solidFill>
                <a:latin typeface="Times New Roman" charset="0"/>
                <a:ea typeface="Times New Roman" charset="0"/>
                <a:cs typeface="Times New Roman" charset="0"/>
              </a:rPr>
              <a:t>By.linkText</a:t>
            </a:r>
            <a:r>
              <a:rPr lang="en-US" b="1" dirty="0">
                <a:solidFill>
                  <a:srgbClr val="222222"/>
                </a:solidFill>
                <a:latin typeface="Times New Roman" charset="0"/>
                <a:ea typeface="Times New Roman" charset="0"/>
                <a:cs typeface="Times New Roman" charset="0"/>
              </a:rPr>
              <a:t>()</a:t>
            </a:r>
            <a:r>
              <a:rPr lang="en-US" dirty="0">
                <a:solidFill>
                  <a:srgbClr val="222222"/>
                </a:solidFill>
                <a:latin typeface="Times New Roman" charset="0"/>
                <a:ea typeface="Times New Roman" charset="0"/>
                <a:cs typeface="Times New Roman" charset="0"/>
              </a:rPr>
              <a:t> and </a:t>
            </a:r>
            <a:r>
              <a:rPr lang="en-US" b="1" dirty="0" err="1">
                <a:solidFill>
                  <a:srgbClr val="222222"/>
                </a:solidFill>
                <a:latin typeface="Times New Roman" charset="0"/>
                <a:ea typeface="Times New Roman" charset="0"/>
                <a:cs typeface="Times New Roman" charset="0"/>
              </a:rPr>
              <a:t>By.partialLinkText</a:t>
            </a:r>
            <a:r>
              <a:rPr lang="en-US" b="1" dirty="0">
                <a:solidFill>
                  <a:srgbClr val="222222"/>
                </a:solidFill>
                <a:latin typeface="Times New Roman" charset="0"/>
                <a:ea typeface="Times New Roman" charset="0"/>
                <a:cs typeface="Times New Roman" charset="0"/>
              </a:rPr>
              <a:t>() </a:t>
            </a:r>
            <a:r>
              <a:rPr lang="en-US" dirty="0">
                <a:solidFill>
                  <a:srgbClr val="222222"/>
                </a:solidFill>
                <a:latin typeface="Times New Roman" charset="0"/>
                <a:ea typeface="Times New Roman" charset="0"/>
                <a:cs typeface="Times New Roman" charset="0"/>
              </a:rPr>
              <a:t>are both case-sensitive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3020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Partial Link Text</a:t>
            </a:r>
          </a:p>
        </p:txBody>
      </p:sp>
      <p:sp>
        <p:nvSpPr>
          <p:cNvPr id="5" name="Rectangle 4"/>
          <p:cNvSpPr/>
          <p:nvPr/>
        </p:nvSpPr>
        <p:spPr>
          <a:xfrm>
            <a:off x="1143000" y="1295400"/>
            <a:ext cx="7391400" cy="1754326"/>
          </a:xfrm>
          <a:prstGeom prst="rect">
            <a:avLst/>
          </a:prstGeom>
        </p:spPr>
        <p:txBody>
          <a:bodyPr wrap="square">
            <a:spAutoFit/>
          </a:bodyPr>
          <a:lstStyle/>
          <a:p>
            <a:r>
              <a:rPr lang="en-US" dirty="0">
                <a:solidFill>
                  <a:srgbClr val="008200"/>
                </a:solidFill>
                <a:latin typeface="Times New Roman" charset="0"/>
                <a:ea typeface="Times New Roman" charset="0"/>
                <a:cs typeface="Times New Roman" charset="0"/>
              </a:rPr>
              <a:t>// Launch Website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driver.navigate().to(</a:t>
            </a:r>
            <a:r>
              <a:rPr lang="en-US" dirty="0">
                <a:solidFill>
                  <a:srgbClr val="0000FF"/>
                </a:solidFill>
                <a:latin typeface="Times New Roman" charset="0"/>
                <a:ea typeface="Times New Roman" charset="0"/>
                <a:cs typeface="Times New Roman" charset="0"/>
              </a:rPr>
              <a:t>"https://</a:t>
            </a:r>
            <a:r>
              <a:rPr lang="en-US" dirty="0" err="1">
                <a:solidFill>
                  <a:srgbClr val="0000FF"/>
                </a:solidFill>
                <a:latin typeface="Times New Roman" charset="0"/>
                <a:ea typeface="Times New Roman" charset="0"/>
                <a:cs typeface="Times New Roman" charset="0"/>
              </a:rPr>
              <a:t>www.testandquiz.com</a:t>
            </a:r>
            <a:r>
              <a:rPr lang="en-US" dirty="0">
                <a:solidFill>
                  <a:srgbClr val="0000FF"/>
                </a:solidFill>
                <a:latin typeface="Times New Roman" charset="0"/>
                <a:ea typeface="Times New Roman" charset="0"/>
                <a:cs typeface="Times New Roman" charset="0"/>
              </a:rPr>
              <a:t>/selenium/</a:t>
            </a:r>
            <a:r>
              <a:rPr lang="en-US" dirty="0" err="1">
                <a:solidFill>
                  <a:srgbClr val="0000FF"/>
                </a:solidFill>
                <a:latin typeface="Times New Roman" charset="0"/>
                <a:ea typeface="Times New Roman" charset="0"/>
                <a:cs typeface="Times New Roman" charset="0"/>
              </a:rPr>
              <a:t>testing.html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008200"/>
                </a:solidFill>
                <a:latin typeface="Times New Roman" charset="0"/>
                <a:ea typeface="Times New Roman" charset="0"/>
                <a:cs typeface="Times New Roman" charset="0"/>
              </a:rPr>
              <a:t>//Locate the checkbox by Class Name and check it using click() function</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t> </a:t>
            </a:r>
            <a:r>
              <a:rPr lang="en-US" dirty="0" err="1"/>
              <a:t>driver.findElement</a:t>
            </a:r>
            <a:r>
              <a:rPr lang="en-US" dirty="0"/>
              <a:t>(</a:t>
            </a:r>
            <a:r>
              <a:rPr lang="en-US" dirty="0" err="1"/>
              <a:t>By.partiaLinkText</a:t>
            </a:r>
            <a:r>
              <a:rPr lang="en-US" dirty="0"/>
              <a:t>("This is a Link")).click();  </a:t>
            </a:r>
            <a:endParaRPr lang="en-US" b="0" i="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20468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CSS</a:t>
            </a:r>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Locating web elements through CSS involves use of CSS Selector which identifies an element based on the combination of HTML tag, id, class and attributes.</a:t>
            </a:r>
          </a:p>
          <a:p>
            <a:pPr marL="285750" indent="-285750">
              <a:buFont typeface="Arial" charset="0"/>
              <a:buChar char="•"/>
            </a:pPr>
            <a:r>
              <a:rPr lang="en-US" dirty="0"/>
              <a:t>In </a:t>
            </a:r>
            <a:r>
              <a:rPr lang="en-US" dirty="0" err="1"/>
              <a:t>WebDriver</a:t>
            </a:r>
            <a:r>
              <a:rPr lang="en-US" dirty="0"/>
              <a:t>, CSS Selector works in six modes to identify and locate web elements.</a:t>
            </a:r>
            <a:endParaRPr lang="en-US" b="0" dirty="0">
              <a:solidFill>
                <a:srgbClr val="000000"/>
              </a:solidFill>
              <a:effectLst/>
              <a:latin typeface="Times New Roman" charset="0"/>
              <a:ea typeface="Times New Roman" charset="0"/>
              <a:cs typeface="Times New Roman" charset="0"/>
            </a:endParaRPr>
          </a:p>
        </p:txBody>
      </p:sp>
      <p:pic>
        <p:nvPicPr>
          <p:cNvPr id="13314" name="Picture 2" descr="ocating Strategies By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49815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CSS Selector Ex</a:t>
            </a:r>
          </a:p>
        </p:txBody>
      </p:sp>
      <p:sp>
        <p:nvSpPr>
          <p:cNvPr id="3" name="Rectangle 2"/>
          <p:cNvSpPr/>
          <p:nvPr/>
        </p:nvSpPr>
        <p:spPr>
          <a:xfrm>
            <a:off x="457200" y="838200"/>
            <a:ext cx="8229600" cy="5078313"/>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By Tag and Id :-</a:t>
            </a: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input#fname</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(”Learn is fun");  </a:t>
            </a:r>
          </a:p>
          <a:p>
            <a:pPr marL="285750" indent="-285750">
              <a:buFont typeface="Arial" charset="0"/>
              <a:buChar char="•"/>
            </a:pPr>
            <a:r>
              <a:rPr lang="en-US" dirty="0">
                <a:solidFill>
                  <a:srgbClr val="000000"/>
                </a:solidFill>
                <a:latin typeface="Times New Roman" charset="0"/>
                <a:ea typeface="Times New Roman" charset="0"/>
                <a:cs typeface="Times New Roman" charset="0"/>
              </a:rPr>
              <a:t>By Tag and class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 Locate the checkbox by </a:t>
            </a:r>
            <a:r>
              <a:rPr lang="en-US" dirty="0" err="1">
                <a:solidFill>
                  <a:srgbClr val="000000"/>
                </a:solidFill>
                <a:latin typeface="Times New Roman" charset="0"/>
                <a:ea typeface="Times New Roman" charset="0"/>
                <a:cs typeface="Times New Roman" charset="0"/>
              </a:rPr>
              <a:t>cssSelector</a:t>
            </a:r>
            <a:r>
              <a:rPr lang="en-US" dirty="0">
                <a:solidFill>
                  <a:srgbClr val="000000"/>
                </a:solidFill>
                <a:latin typeface="Times New Roman" charset="0"/>
                <a:ea typeface="Times New Roman" charset="0"/>
                <a:cs typeface="Times New Roman" charset="0"/>
              </a:rPr>
              <a:t> and check it using click() function  </a:t>
            </a: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input.Automation</a:t>
            </a:r>
            <a:r>
              <a:rPr lang="en-US" dirty="0">
                <a:solidFill>
                  <a:srgbClr val="000000"/>
                </a:solidFill>
                <a:latin typeface="Times New Roman" charset="0"/>
                <a:ea typeface="Times New Roman" charset="0"/>
                <a:cs typeface="Times New Roman" charset="0"/>
              </a:rPr>
              <a:t>")).click();  </a:t>
            </a:r>
          </a:p>
          <a:p>
            <a:pPr marL="285750" indent="-285750">
              <a:buFont typeface="Arial" charset="0"/>
              <a:buChar char="•"/>
            </a:pPr>
            <a:r>
              <a:rPr lang="en-US" dirty="0">
                <a:solidFill>
                  <a:srgbClr val="000000"/>
                </a:solidFill>
                <a:latin typeface="Times New Roman" charset="0"/>
                <a:ea typeface="Times New Roman" charset="0"/>
                <a:cs typeface="Times New Roman" charset="0"/>
              </a:rPr>
              <a:t>By Tag and attribute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By.cssSelector</a:t>
            </a:r>
            <a:r>
              <a:rPr lang="en-US" dirty="0"/>
              <a:t>("input[id=</a:t>
            </a:r>
            <a:r>
              <a:rPr lang="en-US" dirty="0" err="1"/>
              <a:t>fname</a:t>
            </a:r>
            <a:r>
              <a:rPr lang="en-US" dirty="0"/>
              <a:t>]")).</a:t>
            </a:r>
            <a:r>
              <a:rPr lang="en-US" dirty="0" err="1"/>
              <a:t>sendKeys</a:t>
            </a:r>
            <a:r>
              <a:rPr lang="en-US" dirty="0"/>
              <a:t>("Selenium Tutorials");  </a:t>
            </a: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By Tag, class and attribute :-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By.cssSelector</a:t>
            </a:r>
            <a:r>
              <a:rPr lang="en-US" dirty="0"/>
              <a:t>("</a:t>
            </a:r>
            <a:r>
              <a:rPr lang="en-US" dirty="0" err="1"/>
              <a:t>input.gsfi</a:t>
            </a:r>
            <a:r>
              <a:rPr lang="en-US" dirty="0"/>
              <a:t>[name=q]")).</a:t>
            </a:r>
            <a:r>
              <a:rPr lang="en-US" dirty="0" err="1"/>
              <a:t>sendKeys</a:t>
            </a:r>
            <a:r>
              <a:rPr lang="en-US" dirty="0"/>
              <a:t>(“cute name");  </a:t>
            </a:r>
          </a:p>
          <a:p>
            <a:pPr marL="285750" indent="-285750">
              <a:buFont typeface="Arial" charset="0"/>
              <a:buChar char="•"/>
            </a:pPr>
            <a:r>
              <a:rPr lang="en-US" dirty="0"/>
              <a:t>Sub-String Matches:- provides an interesting feature of allowing partial string matches using ^, $ and*. </a:t>
            </a:r>
          </a:p>
          <a:p>
            <a:pPr marL="742950" lvl="1" indent="-285750">
              <a:buFont typeface="Arial" charset="0"/>
              <a:buChar char="•"/>
            </a:pPr>
            <a:r>
              <a:rPr lang="en-US" dirty="0"/>
              <a:t>Starts with (^): </a:t>
            </a:r>
            <a:r>
              <a:rPr lang="en-US" dirty="0" err="1"/>
              <a:t>driver.findElement</a:t>
            </a:r>
            <a:r>
              <a:rPr lang="en-US" dirty="0"/>
              <a:t>(</a:t>
            </a:r>
            <a:r>
              <a:rPr lang="en-US" dirty="0" err="1"/>
              <a:t>By.cssSelector</a:t>
            </a:r>
            <a:r>
              <a:rPr lang="en-US" dirty="0"/>
              <a:t>("input[id^='</a:t>
            </a:r>
            <a:r>
              <a:rPr lang="en-US" dirty="0" err="1"/>
              <a:t>fna</a:t>
            </a:r>
            <a:r>
              <a:rPr lang="en-US" dirty="0"/>
              <a:t>']")).</a:t>
            </a:r>
            <a:r>
              <a:rPr lang="en-US" dirty="0" err="1"/>
              <a:t>sendKeys</a:t>
            </a:r>
            <a:r>
              <a:rPr lang="en-US" dirty="0"/>
              <a:t>(“info");  </a:t>
            </a:r>
          </a:p>
          <a:p>
            <a:pPr marL="742950" lvl="1" indent="-285750">
              <a:buFont typeface="Arial" charset="0"/>
              <a:buChar char="•"/>
            </a:pPr>
            <a:r>
              <a:rPr lang="en-US" dirty="0"/>
              <a:t>Ends with ($) : </a:t>
            </a:r>
            <a:r>
              <a:rPr lang="en-US" dirty="0" err="1"/>
              <a:t>driver.findElement</a:t>
            </a:r>
            <a:r>
              <a:rPr lang="en-US" dirty="0"/>
              <a:t>(</a:t>
            </a:r>
            <a:r>
              <a:rPr lang="en-US" dirty="0" err="1"/>
              <a:t>By.cssSelector</a:t>
            </a:r>
            <a:r>
              <a:rPr lang="en-US" dirty="0"/>
              <a:t>("input[id$='me']")).</a:t>
            </a:r>
            <a:r>
              <a:rPr lang="en-US" dirty="0" err="1"/>
              <a:t>sendKeys</a:t>
            </a:r>
            <a:r>
              <a:rPr lang="en-US" dirty="0"/>
              <a:t>(”ended");  </a:t>
            </a:r>
          </a:p>
          <a:p>
            <a:pPr marL="742950" lvl="1" indent="-285750">
              <a:buFont typeface="Arial" charset="0"/>
              <a:buChar char="•"/>
            </a:pPr>
            <a:r>
              <a:rPr lang="en-US" dirty="0"/>
              <a:t>Contains (*): </a:t>
            </a:r>
            <a:r>
              <a:rPr lang="en-US" dirty="0" err="1"/>
              <a:t>driver.findElement</a:t>
            </a:r>
            <a:r>
              <a:rPr lang="en-US" dirty="0"/>
              <a:t>(</a:t>
            </a:r>
            <a:r>
              <a:rPr lang="en-US" dirty="0" err="1"/>
              <a:t>By.cssSelector</a:t>
            </a:r>
            <a:r>
              <a:rPr lang="en-US" dirty="0"/>
              <a:t>("input[id*=’</a:t>
            </a:r>
            <a:r>
              <a:rPr lang="en-US" dirty="0" err="1"/>
              <a:t>na</a:t>
            </a:r>
            <a:r>
              <a:rPr lang="en-US" dirty="0"/>
              <a:t>']")).</a:t>
            </a:r>
            <a:r>
              <a:rPr lang="en-US" dirty="0" err="1"/>
              <a:t>sendKeys</a:t>
            </a:r>
            <a:r>
              <a:rPr lang="en-US" dirty="0"/>
              <a:t>(”contain");  </a:t>
            </a:r>
          </a:p>
        </p:txBody>
      </p:sp>
    </p:spTree>
    <p:extLst>
      <p:ext uri="{BB962C8B-B14F-4D97-AF65-F5344CB8AC3E}">
        <p14:creationId xmlns:p14="http://schemas.microsoft.com/office/powerpoint/2010/main" val="199903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a:t>
            </a:r>
          </a:p>
        </p:txBody>
      </p:sp>
      <p:sp>
        <p:nvSpPr>
          <p:cNvPr id="3" name="Rectangle 2"/>
          <p:cNvSpPr/>
          <p:nvPr/>
        </p:nvSpPr>
        <p:spPr>
          <a:xfrm>
            <a:off x="457200" y="838200"/>
            <a:ext cx="8382000" cy="1754326"/>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defined as XML path. </a:t>
            </a:r>
          </a:p>
          <a:p>
            <a:pPr marL="285750" indent="-285750">
              <a:buFont typeface="Arial" charset="0"/>
              <a:buChar char="•"/>
            </a:pPr>
            <a:r>
              <a:rPr lang="en-US" dirty="0">
                <a:solidFill>
                  <a:srgbClr val="000000"/>
                </a:solidFill>
                <a:latin typeface="Times New Roman" charset="0"/>
                <a:ea typeface="Times New Roman" charset="0"/>
                <a:cs typeface="Times New Roman" charset="0"/>
              </a:rPr>
              <a:t>A syntax or language for finding any element on the web page using XML path expression. </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used to find the location of any element on a webpage using HTML DOM structure. </a:t>
            </a:r>
          </a:p>
          <a:p>
            <a:pPr marL="285750" indent="-285750">
              <a:buFont typeface="Arial" charset="0"/>
              <a:buChar char="•"/>
            </a:pPr>
            <a:r>
              <a:rPr lang="en-US" dirty="0">
                <a:solidFill>
                  <a:srgbClr val="000000"/>
                </a:solidFill>
                <a:latin typeface="Times New Roman" charset="0"/>
                <a:ea typeface="Times New Roman" charset="0"/>
                <a:cs typeface="Times New Roman" charset="0"/>
              </a:rPr>
              <a:t>The basic format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explained below with screen shot.</a:t>
            </a:r>
          </a:p>
        </p:txBody>
      </p:sp>
      <p:pic>
        <p:nvPicPr>
          <p:cNvPr id="1026" name="Picture 2" descr="Path in Selenium WebDriver: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858000" cy="19299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4944070"/>
            <a:ext cx="83058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There are two types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Absolute </a:t>
            </a:r>
            <a:r>
              <a:rPr lang="en-US" dirty="0" err="1">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a:solidFill>
                  <a:srgbClr val="000000"/>
                </a:solidFill>
                <a:latin typeface="Times New Roman" charset="0"/>
                <a:ea typeface="Times New Roman" charset="0"/>
                <a:cs typeface="Times New Roman" charset="0"/>
              </a:rPr>
              <a:t>Relative </a:t>
            </a:r>
            <a:r>
              <a:rPr lang="en-US" dirty="0" err="1">
                <a:solidFill>
                  <a:srgbClr val="000000"/>
                </a:solidFill>
                <a:latin typeface="Times New Roman" charset="0"/>
                <a:ea typeface="Times New Roman" charset="0"/>
                <a:cs typeface="Times New Roman" charset="0"/>
              </a:rPr>
              <a:t>XPath</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5762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Page Launched?</a:t>
            </a:r>
          </a:p>
        </p:txBody>
      </p:sp>
      <p:sp>
        <p:nvSpPr>
          <p:cNvPr id="3" name="Text Placeholder 2"/>
          <p:cNvSpPr>
            <a:spLocks noGrp="1"/>
          </p:cNvSpPr>
          <p:nvPr>
            <p:ph type="body" sz="quarter" idx="10"/>
          </p:nvPr>
        </p:nvSpPr>
        <p:spPr>
          <a:xfrm>
            <a:off x="304800" y="838200"/>
            <a:ext cx="8229600" cy="685800"/>
          </a:xfrm>
        </p:spPr>
        <p:txBody>
          <a:bodyPr>
            <a:noAutofit/>
          </a:bodyPr>
          <a:lstStyle/>
          <a:p>
            <a:r>
              <a:rPr lang="en-US" sz="1800" dirty="0">
                <a:latin typeface="Times New Roman" charset="0"/>
                <a:ea typeface="Times New Roman" charset="0"/>
                <a:cs typeface="Times New Roman" charset="0"/>
              </a:rPr>
              <a:t>Get title of the page using </a:t>
            </a:r>
            <a:r>
              <a:rPr lang="en-US" sz="1800" dirty="0" err="1">
                <a:latin typeface="Times New Roman" charset="0"/>
                <a:ea typeface="Times New Roman" charset="0"/>
                <a:cs typeface="Times New Roman" charset="0"/>
              </a:rPr>
              <a:t>getTitle</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Verify the </a:t>
            </a:r>
            <a:r>
              <a:rPr lang="en-US" sz="1800" dirty="0" err="1">
                <a:latin typeface="Times New Roman" charset="0"/>
                <a:ea typeface="Times New Roman" charset="0"/>
                <a:cs typeface="Times New Roman" charset="0"/>
              </a:rPr>
              <a:t>url</a:t>
            </a:r>
            <a:r>
              <a:rPr lang="en-US" sz="1800" dirty="0">
                <a:latin typeface="Times New Roman" charset="0"/>
                <a:ea typeface="Times New Roman" charset="0"/>
                <a:cs typeface="Times New Roman" charset="0"/>
              </a:rPr>
              <a:t> navigated using </a:t>
            </a:r>
            <a:r>
              <a:rPr lang="en-US" sz="1800" dirty="0" err="1">
                <a:latin typeface="Times New Roman" charset="0"/>
                <a:ea typeface="Times New Roman" charset="0"/>
                <a:cs typeface="Times New Roman" charset="0"/>
              </a:rPr>
              <a:t>getCurrentUrl</a:t>
            </a:r>
            <a:r>
              <a:rPr lang="en-US" sz="1800" dirty="0">
                <a:latin typeface="Times New Roman" charset="0"/>
                <a:ea typeface="Times New Roman" charset="0"/>
                <a:cs typeface="Times New Roman" charset="0"/>
              </a:rPr>
              <a:t>()</a:t>
            </a:r>
            <a:endParaRPr lang="en-US" sz="1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89" y="2286000"/>
            <a:ext cx="8366711" cy="2209800"/>
          </a:xfrm>
          <a:prstGeom prst="rect">
            <a:avLst/>
          </a:prstGeom>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Path ?</a:t>
            </a:r>
          </a:p>
        </p:txBody>
      </p:sp>
      <p:sp>
        <p:nvSpPr>
          <p:cNvPr id="3" name="Rectangle 2"/>
          <p:cNvSpPr/>
          <p:nvPr/>
        </p:nvSpPr>
        <p:spPr>
          <a:xfrm>
            <a:off x="457200" y="838200"/>
            <a:ext cx="8382000" cy="2308324"/>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Direct way to find the element, but the disadvantage of the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if there are any changes made in the path of the element then that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gets failed.</a:t>
            </a:r>
          </a:p>
          <a:p>
            <a:pPr marL="285750" indent="-285750">
              <a:buFont typeface="Arial" charset="0"/>
              <a:buChar char="•"/>
            </a:pPr>
            <a:r>
              <a:rPr lang="en-US" dirty="0">
                <a:solidFill>
                  <a:srgbClr val="000000"/>
                </a:solidFill>
                <a:latin typeface="Times New Roman" charset="0"/>
                <a:ea typeface="Times New Roman" charset="0"/>
                <a:cs typeface="Times New Roman" charset="0"/>
              </a:rPr>
              <a:t>The key characteristic of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that it begins with the single forward slash(/) ,which means you can select the element from the root node.</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html</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body</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section</a:t>
            </a:r>
            <a:r>
              <a:rPr lang="mr-IN" dirty="0">
                <a:solidFill>
                  <a:srgbClr val="000000"/>
                </a:solidFill>
                <a:latin typeface="Times New Roman" charset="0"/>
                <a:ea typeface="Times New Roman" charset="0"/>
                <a:cs typeface="Times New Roman" charset="0"/>
              </a:rPr>
              <a:t>[3]/</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main</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[1]/</a:t>
            </a:r>
            <a:r>
              <a:rPr lang="mr-IN" dirty="0" err="1">
                <a:solidFill>
                  <a:srgbClr val="000000"/>
                </a:solidFill>
                <a:latin typeface="Times New Roman" charset="0"/>
                <a:ea typeface="Times New Roman" charset="0"/>
                <a:cs typeface="Times New Roman" charset="0"/>
              </a:rPr>
              <a:t>div</a:t>
            </a:r>
            <a:r>
              <a:rPr lang="mr-IN" dirty="0">
                <a:solidFill>
                  <a:srgbClr val="000000"/>
                </a:solidFill>
                <a:latin typeface="Times New Roman" charset="0"/>
                <a:ea typeface="Times New Roman" charset="0"/>
                <a:cs typeface="Times New Roman" charset="0"/>
              </a:rPr>
              <a:t>[2]/</a:t>
            </a:r>
            <a:r>
              <a:rPr lang="mr-IN" dirty="0" err="1">
                <a:solidFill>
                  <a:srgbClr val="000000"/>
                </a:solidFill>
                <a:latin typeface="Times New Roman" charset="0"/>
                <a:ea typeface="Times New Roman" charset="0"/>
                <a:cs typeface="Times New Roman" charset="0"/>
              </a:rPr>
              <a:t>p</a:t>
            </a:r>
            <a:r>
              <a:rPr lang="mr-IN" dirty="0">
                <a:solidFill>
                  <a:srgbClr val="000000"/>
                </a:solidFill>
                <a:latin typeface="Times New Roman" charset="0"/>
                <a:ea typeface="Times New Roman" charset="0"/>
                <a:cs typeface="Times New Roman" charset="0"/>
              </a:rPr>
              <a:t>[15]/</a:t>
            </a:r>
            <a:r>
              <a:rPr lang="mr-IN" dirty="0" err="1">
                <a:solidFill>
                  <a:srgbClr val="000000"/>
                </a:solidFill>
                <a:latin typeface="Times New Roman" charset="0"/>
                <a:ea typeface="Times New Roman" charset="0"/>
                <a:cs typeface="Times New Roman" charset="0"/>
              </a:rPr>
              <a:t>strong</a:t>
            </a:r>
            <a:r>
              <a:rPr lang="mr-IN" dirty="0">
                <a:solidFill>
                  <a:srgbClr val="000000"/>
                </a:solidFill>
                <a:latin typeface="Times New Roman" charset="0"/>
                <a:ea typeface="Times New Roman" charset="0"/>
                <a:cs typeface="Times New Roman" charset="0"/>
              </a:rPr>
              <a:t>[1]</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270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Path ?</a:t>
            </a:r>
          </a:p>
        </p:txBody>
      </p:sp>
      <p:sp>
        <p:nvSpPr>
          <p:cNvPr id="3" name="Rectangle 2"/>
          <p:cNvSpPr/>
          <p:nvPr/>
        </p:nvSpPr>
        <p:spPr>
          <a:xfrm>
            <a:off x="457200" y="838200"/>
            <a:ext cx="8382000" cy="2031325"/>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The path starts from the middle of the HTML DOM structure. </a:t>
            </a:r>
          </a:p>
          <a:p>
            <a:pPr marL="285750" indent="-285750">
              <a:buFont typeface="Arial" charset="0"/>
              <a:buChar char="•"/>
            </a:pPr>
            <a:r>
              <a:rPr lang="en-US" dirty="0">
                <a:solidFill>
                  <a:srgbClr val="000000"/>
                </a:solidFill>
                <a:latin typeface="Times New Roman" charset="0"/>
                <a:ea typeface="Times New Roman" charset="0"/>
                <a:cs typeface="Times New Roman" charset="0"/>
              </a:rPr>
              <a:t>It starts with the double forward slash (//), which means it can search the element anywhere at the webpage.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You can start from the middle of the HTML DOM structure and no need to write long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//strong[contains(text(),'Absolute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0393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a:t>
            </a:r>
            <a:r>
              <a:rPr lang="en-US" dirty="0" err="1"/>
              <a:t>XPath</a:t>
            </a:r>
            <a:endParaRPr lang="en-US" dirty="0"/>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is a language used for locating nodes in XML documents.</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can be used as a substitute when you don't have a suitable id or name attribute for the element you want to locate.</a:t>
            </a:r>
          </a:p>
          <a:p>
            <a:pPr marL="285750" indent="-285750">
              <a:buFont typeface="Arial" charset="0"/>
              <a:buChar char="•"/>
            </a:pP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allows you to select individual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Different ways of writing dynamic </a:t>
            </a:r>
            <a:r>
              <a:rPr lang="en-US" dirty="0" err="1">
                <a:solidFill>
                  <a:srgbClr val="000000"/>
                </a:solidFill>
                <a:latin typeface="Times New Roman" charset="0"/>
                <a:ea typeface="Times New Roman" charset="0"/>
                <a:cs typeface="Times New Roman" charset="0"/>
              </a:rPr>
              <a:t>XPaths</a:t>
            </a:r>
            <a:endParaRPr lang="en-US" dirty="0">
              <a:solidFill>
                <a:srgbClr val="000000"/>
              </a:solidFill>
              <a:latin typeface="Times New Roman" charset="0"/>
              <a:ea typeface="Times New Roman" charset="0"/>
              <a:cs typeface="Times New Roman" charset="0"/>
            </a:endParaRP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Double Slash</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Single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Multiple Attribute</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AND</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OR</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contains()</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a:t>
            </a:r>
            <a:r>
              <a:rPr lang="en-US" dirty="0" err="1">
                <a:solidFill>
                  <a:srgbClr val="000000"/>
                </a:solidFill>
                <a:latin typeface="Times New Roman" charset="0"/>
                <a:ea typeface="Times New Roman" charset="0"/>
                <a:cs typeface="Times New Roman" charset="0"/>
              </a:rPr>
              <a:t>starts_with</a:t>
            </a:r>
            <a:r>
              <a:rPr lang="en-US" dirty="0">
                <a:solidFill>
                  <a:srgbClr val="000000"/>
                </a:solidFill>
                <a:latin typeface="Times New Roman" charset="0"/>
                <a:ea typeface="Times New Roman" charset="0"/>
                <a:cs typeface="Times New Roman" charset="0"/>
              </a:rPr>
              <a: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text()</a:t>
            </a:r>
          </a:p>
          <a:p>
            <a:pPr marL="742950" lvl="1" indent="-285750">
              <a:buFont typeface="Arial" charset="0"/>
              <a:buChar char="•"/>
            </a:pPr>
            <a:r>
              <a:rPr lang="en-US" dirty="0">
                <a:solidFill>
                  <a:srgbClr val="000000"/>
                </a:solidFill>
                <a:latin typeface="Times New Roman" charset="0"/>
                <a:ea typeface="Times New Roman" charset="0"/>
                <a:cs typeface="Times New Roman" charset="0"/>
              </a:rPr>
              <a:t>Using last()</a:t>
            </a:r>
          </a:p>
          <a:p>
            <a:br>
              <a:rPr lang="en-US" dirty="0">
                <a:solidFill>
                  <a:srgbClr val="000000"/>
                </a:solidFill>
                <a:latin typeface="Times New Roman" charset="0"/>
                <a:ea typeface="Times New Roman" charset="0"/>
                <a:cs typeface="Times New Roman" charset="0"/>
              </a:rPr>
            </a:b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6402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Single Slash</a:t>
            </a:r>
          </a:p>
        </p:txBody>
      </p:sp>
      <p:sp>
        <p:nvSpPr>
          <p:cNvPr id="3" name="Rectangle 2"/>
          <p:cNvSpPr/>
          <p:nvPr/>
        </p:nvSpPr>
        <p:spPr>
          <a:xfrm>
            <a:off x="457200" y="838200"/>
            <a:ext cx="8229600" cy="369331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Single Slash mechanism is also known as finding elements using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r>
              <a:rPr lang="en-US" dirty="0">
                <a:solidFill>
                  <a:srgbClr val="000000"/>
                </a:solidFill>
                <a:latin typeface="Times New Roman" charset="0"/>
                <a:ea typeface="Times New Roman" charset="0"/>
                <a:cs typeface="Times New Roman" charset="0"/>
              </a:rPr>
              <a:t>Single 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the document node/ Start node/ Parent node.</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The syntax for locating elements through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Absolute is written as:</a:t>
            </a:r>
            <a:br>
              <a:rPr lang="en-US" dirty="0">
                <a:solidFill>
                  <a:srgbClr val="000000"/>
                </a:solidFill>
                <a:latin typeface="Times New Roman" charset="0"/>
                <a:ea typeface="Times New Roman" charset="0"/>
                <a:cs typeface="Times New Roman" charset="0"/>
              </a:rPr>
            </a:br>
            <a:br>
              <a:rPr lang="en-US" dirty="0">
                <a:solidFill>
                  <a:srgbClr val="000000"/>
                </a:solidFill>
                <a:latin typeface="Times New Roman" charset="0"/>
                <a:ea typeface="Times New Roman" charset="0"/>
                <a:cs typeface="Times New Roman" charset="0"/>
              </a:rPr>
            </a:br>
            <a:r>
              <a:rPr lang="en-US" dirty="0">
                <a:solidFill>
                  <a:srgbClr val="000000"/>
                </a:solidFill>
                <a:latin typeface="Times New Roman" charset="0"/>
                <a:ea typeface="Times New Roman" charset="0"/>
                <a:cs typeface="Times New Roman" charset="0"/>
              </a:rPr>
              <a:t>//html/body/tag1[index]/tag2[index]/.../</a:t>
            </a:r>
            <a:r>
              <a:rPr lang="en-US" dirty="0" err="1">
                <a:solidFill>
                  <a:srgbClr val="000000"/>
                </a:solidFill>
                <a:latin typeface="Times New Roman" charset="0"/>
                <a:ea typeface="Times New Roman" charset="0"/>
                <a:cs typeface="Times New Roman" charset="0"/>
              </a:rPr>
              <a:t>tagN</a:t>
            </a:r>
            <a:r>
              <a:rPr lang="en-US" dirty="0">
                <a:solidFill>
                  <a:srgbClr val="000000"/>
                </a:solidFill>
                <a:latin typeface="Times New Roman" charset="0"/>
                <a:ea typeface="Times New Roman" charset="0"/>
                <a:cs typeface="Times New Roman" charset="0"/>
              </a:rPr>
              <a:t>[index]  </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a:p>
            <a:pPr marL="285750" indent="-285750">
              <a:buFont typeface="Arial" charset="0"/>
              <a:buChar char="•"/>
            </a:pPr>
            <a:r>
              <a:rPr lang="en-US" dirty="0">
                <a:solidFill>
                  <a:srgbClr val="000000"/>
                </a:solidFill>
                <a:latin typeface="Times New Roman" charset="0"/>
                <a:ea typeface="Times New Roman" charset="0"/>
                <a:cs typeface="Times New Roman" charset="0"/>
              </a:rPr>
              <a:t>Using Single Slash/Absolute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we can write the Java code along with the dynamic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location as:</a:t>
            </a:r>
            <a:br>
              <a:rPr lang="en-US" dirty="0">
                <a:solidFill>
                  <a:srgbClr val="000000"/>
                </a:solidFill>
                <a:latin typeface="Times New Roman" charset="0"/>
                <a:ea typeface="Times New Roman" charset="0"/>
                <a:cs typeface="Times New Roman" charset="0"/>
              </a:rPr>
            </a:br>
            <a:br>
              <a:rPr lang="en-US" dirty="0">
                <a:solidFill>
                  <a:srgbClr val="000000"/>
                </a:solidFill>
                <a:latin typeface="Times New Roman" charset="0"/>
                <a:ea typeface="Times New Roman" charset="0"/>
                <a:cs typeface="Times New Roman" charset="0"/>
              </a:rPr>
            </a:b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By.xpath</a:t>
            </a:r>
            <a:r>
              <a:rPr lang="en-US" dirty="0">
                <a:solidFill>
                  <a:srgbClr val="000000"/>
                </a:solidFill>
                <a:latin typeface="Times New Roman" charset="0"/>
                <a:ea typeface="Times New Roman" charset="0"/>
                <a:cs typeface="Times New Roman" charset="0"/>
              </a:rPr>
              <a:t>("</a:t>
            </a:r>
            <a:r>
              <a:rPr lang="mr-IN" u="sng" dirty="0"/>
              <a:t>/</a:t>
            </a:r>
            <a:r>
              <a:rPr lang="mr-IN" u="sng" dirty="0" err="1"/>
              <a:t>html</a:t>
            </a:r>
            <a:r>
              <a:rPr lang="mr-IN" u="sng" dirty="0"/>
              <a:t>[1]/</a:t>
            </a:r>
            <a:r>
              <a:rPr lang="mr-IN" u="sng" dirty="0" err="1"/>
              <a:t>body</a:t>
            </a:r>
            <a:r>
              <a:rPr lang="mr-IN" u="sng" dirty="0"/>
              <a:t>[1]/</a:t>
            </a:r>
            <a:r>
              <a:rPr lang="mr-IN" u="sng" dirty="0" err="1"/>
              <a:t>div</a:t>
            </a:r>
            <a:r>
              <a:rPr lang="mr-IN" u="sng" dirty="0"/>
              <a:t>[1]/</a:t>
            </a:r>
            <a:r>
              <a:rPr lang="mr-IN" u="sng" dirty="0" err="1"/>
              <a:t>div</a:t>
            </a:r>
            <a:r>
              <a:rPr lang="mr-IN" u="sng" dirty="0"/>
              <a:t>[5]/</a:t>
            </a:r>
            <a:r>
              <a:rPr lang="mr-IN" u="sng" dirty="0" err="1"/>
              <a:t>div</a:t>
            </a:r>
            <a:r>
              <a:rPr lang="mr-IN" u="sng" dirty="0"/>
              <a:t>[1]/</a:t>
            </a:r>
            <a:r>
              <a:rPr lang="mr-IN" u="sng" dirty="0" err="1"/>
              <a:t>p</a:t>
            </a:r>
            <a:r>
              <a:rPr lang="mr-IN" u="sng" dirty="0"/>
              <a:t>[1]/</a:t>
            </a:r>
            <a:r>
              <a:rPr lang="mr-IN" u="sng" dirty="0" err="1"/>
              <a:t>input</a:t>
            </a:r>
            <a:r>
              <a:rPr lang="mr-IN" u="sng" dirty="0"/>
              <a:t>[1]</a:t>
            </a:r>
            <a:r>
              <a:rPr lang="en-US" dirty="0">
                <a:solidFill>
                  <a:srgbClr val="000000"/>
                </a:solidFill>
                <a:latin typeface="Times New Roman" charset="0"/>
                <a:ea typeface="Times New Roman" charset="0"/>
                <a:cs typeface="Times New Roman" charset="0"/>
              </a:rPr>
              <a:t>"));  </a:t>
            </a:r>
          </a:p>
          <a:p>
            <a:pPr marL="285750" indent="-285750">
              <a:buFont typeface="Arial" charset="0"/>
              <a:buChar char="•"/>
            </a:pPr>
            <a:endParaRPr lang="en-US" dirty="0">
              <a:solidFill>
                <a:srgbClr val="000000"/>
              </a:solidFill>
              <a:latin typeface="Times New Roman" charset="0"/>
              <a:ea typeface="Times New Roman" charset="0"/>
              <a:cs typeface="Times New Roman" charset="0"/>
            </a:endParaRPr>
          </a:p>
        </p:txBody>
      </p:sp>
      <p:sp>
        <p:nvSpPr>
          <p:cNvPr id="4" name="TextBox 3"/>
          <p:cNvSpPr txBox="1"/>
          <p:nvPr/>
        </p:nvSpPr>
        <p:spPr>
          <a:xfrm>
            <a:off x="420806" y="4659517"/>
            <a:ext cx="8418393" cy="923330"/>
          </a:xfrm>
          <a:prstGeom prst="rect">
            <a:avLst/>
          </a:prstGeom>
          <a:noFill/>
          <a:ln>
            <a:solidFill>
              <a:schemeClr val="accent1"/>
            </a:solidFill>
          </a:ln>
        </p:spPr>
        <p:txBody>
          <a:bodyPr wrap="square" rtlCol="0">
            <a:spAutoFit/>
          </a:bodyPr>
          <a:lstStyle/>
          <a:p>
            <a:pPr>
              <a:defRPr/>
            </a:pPr>
            <a:r>
              <a:rPr lang="en-US" dirty="0"/>
              <a:t>NOTE : </a:t>
            </a:r>
            <a:r>
              <a:rPr lang="en-US" dirty="0" err="1"/>
              <a:t>XPath</a:t>
            </a:r>
            <a:r>
              <a:rPr lang="en-US" dirty="0"/>
              <a:t> Absolute is not recommended because it takes the complete </a:t>
            </a:r>
            <a:r>
              <a:rPr lang="en-US" dirty="0" err="1"/>
              <a:t>XPath</a:t>
            </a:r>
            <a:r>
              <a:rPr lang="en-US" dirty="0"/>
              <a:t> location and if the location of the web element is changed or it belongs to some other parent then </a:t>
            </a:r>
            <a:r>
              <a:rPr lang="en-US" dirty="0" err="1"/>
              <a:t>XPath</a:t>
            </a:r>
            <a:r>
              <a:rPr lang="en-US" dirty="0"/>
              <a:t> will be unable to locate the desired element.</a:t>
            </a:r>
          </a:p>
        </p:txBody>
      </p:sp>
    </p:spTree>
    <p:extLst>
      <p:ext uri="{BB962C8B-B14F-4D97-AF65-F5344CB8AC3E}">
        <p14:creationId xmlns:p14="http://schemas.microsoft.com/office/powerpoint/2010/main" val="19089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Double Slash</a:t>
            </a:r>
          </a:p>
        </p:txBody>
      </p:sp>
      <p:sp>
        <p:nvSpPr>
          <p:cNvPr id="3" name="Rectangle 2"/>
          <p:cNvSpPr/>
          <p:nvPr/>
        </p:nvSpPr>
        <p:spPr>
          <a:xfrm>
            <a:off x="457200" y="838200"/>
            <a:ext cx="8229600" cy="2031325"/>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used to create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with relative path i.e. the </a:t>
            </a:r>
            <a:r>
              <a:rPr lang="en-US" dirty="0" err="1">
                <a:solidFill>
                  <a:srgbClr val="000000"/>
                </a:solidFill>
                <a:latin typeface="Times New Roman" charset="0"/>
                <a:ea typeface="Times New Roman" charset="0"/>
                <a:cs typeface="Times New Roman" charset="0"/>
              </a:rPr>
              <a:t>XPath</a:t>
            </a:r>
            <a:r>
              <a:rPr lang="en-US" dirty="0">
                <a:solidFill>
                  <a:srgbClr val="000000"/>
                </a:solidFill>
                <a:latin typeface="Times New Roman" charset="0"/>
                <a:ea typeface="Times New Roman" charset="0"/>
                <a:cs typeface="Times New Roman" charset="0"/>
              </a:rPr>
              <a:t> would be created to start selection from anywhere within the document. - Search in a whole page (DOM) for the preceding string.</a:t>
            </a:r>
          </a:p>
          <a:p>
            <a:pPr marL="285750" indent="-285750">
              <a:buFont typeface="Arial" charset="0"/>
              <a:buChar char="•"/>
            </a:pPr>
            <a:r>
              <a:rPr lang="en-US" dirty="0">
                <a:solidFill>
                  <a:srgbClr val="000000"/>
                </a:solidFill>
                <a:latin typeface="Times New Roman" charset="0"/>
                <a:ea typeface="Times New Roman" charset="0"/>
                <a:cs typeface="Times New Roman" charset="0"/>
              </a:rPr>
              <a:t>Double Slash is recommended when you don't have a suitable id or name attribute for the element you want to locate.</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//form//div[@class='row']//div[1]//input[1]</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60001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Single Attribute</a:t>
            </a:r>
          </a:p>
        </p:txBody>
      </p:sp>
      <p:sp>
        <p:nvSpPr>
          <p:cNvPr id="3" name="Rectangle 2"/>
          <p:cNvSpPr/>
          <p:nvPr/>
        </p:nvSpPr>
        <p:spPr>
          <a:xfrm>
            <a:off x="457200" y="8382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'*'after double slash is to match any tag with the desired text.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("//*[@id="</a:t>
            </a:r>
            <a:r>
              <a:rPr lang="en-US" dirty="0" err="1"/>
              <a:t>lst-ib</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Multiple Attribute</a:t>
            </a:r>
          </a:p>
        </p:txBody>
      </p:sp>
      <p:sp>
        <p:nvSpPr>
          <p:cNvPr id="6" name="Rectangle 5"/>
          <p:cNvSpPr/>
          <p:nvPr/>
        </p:nvSpPr>
        <p:spPr>
          <a:xfrm>
            <a:off x="457200" y="2895600"/>
            <a:ext cx="8229600" cy="923330"/>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'*'after double slash is to match any tag with the desired text.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driver.findElement</a:t>
            </a:r>
            <a:r>
              <a:rPr lang="en-US" dirty="0"/>
              <a:t>(</a:t>
            </a:r>
            <a:r>
              <a:rPr lang="en-US" dirty="0" err="1"/>
              <a:t>By.</a:t>
            </a:r>
            <a:r>
              <a:rPr lang="en-US" i="1" dirty="0" err="1"/>
              <a:t>xpath</a:t>
            </a:r>
            <a:r>
              <a:rPr lang="en-US" i="1" dirty="0"/>
              <a:t>("//*[@id='name'][@type='text']"))</a:t>
            </a:r>
            <a:endParaRPr lang="en-US" dirty="0"/>
          </a:p>
        </p:txBody>
      </p:sp>
      <p:sp>
        <p:nvSpPr>
          <p:cNvPr id="7" name="Title 1"/>
          <p:cNvSpPr txBox="1">
            <a:spLocks/>
          </p:cNvSpPr>
          <p:nvPr/>
        </p:nvSpPr>
        <p:spPr>
          <a:xfrm>
            <a:off x="276720" y="4114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And</a:t>
            </a:r>
          </a:p>
        </p:txBody>
      </p:sp>
      <p:sp>
        <p:nvSpPr>
          <p:cNvPr id="8" name="Rectangle 7"/>
          <p:cNvSpPr/>
          <p:nvPr/>
        </p:nvSpPr>
        <p:spPr>
          <a:xfrm>
            <a:off x="457200" y="4800600"/>
            <a:ext cx="8229600" cy="646331"/>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driver.findElement</a:t>
            </a:r>
            <a:r>
              <a:rPr lang="en-US" dirty="0"/>
              <a:t>(</a:t>
            </a:r>
            <a:r>
              <a:rPr lang="en-US" dirty="0" err="1"/>
              <a:t>By.xpath</a:t>
            </a:r>
            <a:r>
              <a:rPr lang="en-US" dirty="0"/>
              <a:t>(" //*[@id='name' and @type='text'] "));</a:t>
            </a:r>
          </a:p>
        </p:txBody>
      </p:sp>
    </p:spTree>
    <p:extLst>
      <p:ext uri="{BB962C8B-B14F-4D97-AF65-F5344CB8AC3E}">
        <p14:creationId xmlns:p14="http://schemas.microsoft.com/office/powerpoint/2010/main" val="26220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Or</a:t>
            </a:r>
          </a:p>
        </p:txBody>
      </p:sp>
      <p:sp>
        <p:nvSpPr>
          <p:cNvPr id="3" name="Rectangle 2"/>
          <p:cNvSpPr/>
          <p:nvPr/>
        </p:nvSpPr>
        <p:spPr>
          <a:xfrm>
            <a:off x="457200" y="838200"/>
            <a:ext cx="8229600" cy="646331"/>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driver.findElement</a:t>
            </a:r>
            <a:r>
              <a:rPr lang="en-US" dirty="0"/>
              <a:t>(</a:t>
            </a:r>
            <a:r>
              <a:rPr lang="en-US" dirty="0" err="1"/>
              <a:t>By.xpath</a:t>
            </a:r>
            <a:r>
              <a:rPr lang="en-US" dirty="0"/>
              <a:t>("//*[@id='name' or @type='text']"))</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contains</a:t>
            </a:r>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"contains()" is used to identify an element, when we are familiar with some part of the attributes value of an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("//*[contains (@</a:t>
            </a:r>
            <a:r>
              <a:rPr lang="en-US" dirty="0" err="1"/>
              <a:t>id,'email</a:t>
            </a:r>
            <a:r>
              <a:rPr lang="en-US" dirty="0"/>
              <a:t>')]"))</a:t>
            </a:r>
          </a:p>
        </p:txBody>
      </p:sp>
    </p:spTree>
    <p:extLst>
      <p:ext uri="{BB962C8B-B14F-4D97-AF65-F5344CB8AC3E}">
        <p14:creationId xmlns:p14="http://schemas.microsoft.com/office/powerpoint/2010/main" val="209144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starts_with</a:t>
            </a:r>
            <a:endParaRPr lang="en-US" dirty="0"/>
          </a:p>
        </p:txBody>
      </p:sp>
      <p:sp>
        <p:nvSpPr>
          <p:cNvPr id="3" name="Rectangle 2"/>
          <p:cNvSpPr/>
          <p:nvPr/>
        </p:nvSpPr>
        <p:spPr>
          <a:xfrm>
            <a:off x="457200" y="838200"/>
            <a:ext cx="8229600" cy="1200329"/>
          </a:xfrm>
          <a:prstGeom prst="rect">
            <a:avLst/>
          </a:prstGeom>
        </p:spPr>
        <p:txBody>
          <a:bodyPr wrap="square">
            <a:spAutoFit/>
          </a:bodyPr>
          <a:lstStyle/>
          <a:p>
            <a:pPr marL="285750" indent="-285750">
              <a:buFont typeface="Arial" charset="0"/>
              <a:buChar char="•"/>
            </a:pPr>
            <a:r>
              <a:rPr lang="en-US" dirty="0"/>
              <a:t>"starts-with()" is used to identify an element, when we are familiar with the attributes value (starting with the specified text) of an element.</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err="1"/>
              <a:t>findElement</a:t>
            </a:r>
            <a:r>
              <a:rPr lang="en-US" dirty="0"/>
              <a:t>(</a:t>
            </a:r>
            <a:r>
              <a:rPr lang="en-US" dirty="0" err="1"/>
              <a:t>By.xpath</a:t>
            </a:r>
            <a:r>
              <a:rPr lang="en-US" dirty="0"/>
              <a:t>("//*[starts-with(@</a:t>
            </a:r>
            <a:r>
              <a:rPr lang="en-US" dirty="0" err="1"/>
              <a:t>id,’name</a:t>
            </a:r>
            <a:r>
              <a:rPr lang="en-US" dirty="0"/>
              <a:t>')]"));  </a:t>
            </a:r>
          </a:p>
        </p:txBody>
      </p:sp>
      <p:sp>
        <p:nvSpPr>
          <p:cNvPr id="5" name="Title 1"/>
          <p:cNvSpPr txBox="1">
            <a:spLocks/>
          </p:cNvSpPr>
          <p:nvPr/>
        </p:nvSpPr>
        <p:spPr>
          <a:xfrm>
            <a:off x="276720" y="2209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text</a:t>
            </a:r>
          </a:p>
        </p:txBody>
      </p:sp>
      <p:sp>
        <p:nvSpPr>
          <p:cNvPr id="6" name="Rectangle 5"/>
          <p:cNvSpPr/>
          <p:nvPr/>
        </p:nvSpPr>
        <p:spPr>
          <a:xfrm>
            <a:off x="457200" y="2895600"/>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"text() method" is used to identify an element based on the text available on the web page.</a:t>
            </a:r>
          </a:p>
          <a:p>
            <a:pPr marL="285750" indent="-285750">
              <a:buFont typeface="Arial" charset="0"/>
              <a:buChar char="•"/>
            </a:pPr>
            <a:r>
              <a:rPr lang="en-US" dirty="0">
                <a:solidFill>
                  <a:srgbClr val="000000"/>
                </a:solidFill>
                <a:latin typeface="Times New Roman" charset="0"/>
                <a:ea typeface="Times New Roman" charset="0"/>
                <a:cs typeface="Times New Roman" charset="0"/>
              </a:rPr>
              <a:t> 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("//div/*[text() = 'CONTACT']")).</a:t>
            </a:r>
            <a:r>
              <a:rPr lang="en-US" dirty="0" err="1"/>
              <a:t>getAttribute</a:t>
            </a:r>
            <a:r>
              <a:rPr lang="en-US" dirty="0"/>
              <a:t>("class"));</a:t>
            </a:r>
          </a:p>
        </p:txBody>
      </p:sp>
      <p:sp>
        <p:nvSpPr>
          <p:cNvPr id="7" name="Title 1"/>
          <p:cNvSpPr txBox="1">
            <a:spLocks/>
          </p:cNvSpPr>
          <p:nvPr/>
        </p:nvSpPr>
        <p:spPr>
          <a:xfrm>
            <a:off x="276720" y="4242123"/>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last</a:t>
            </a:r>
          </a:p>
        </p:txBody>
      </p:sp>
      <p:sp>
        <p:nvSpPr>
          <p:cNvPr id="8" name="Rectangle 7"/>
          <p:cNvSpPr/>
          <p:nvPr/>
        </p:nvSpPr>
        <p:spPr>
          <a:xfrm>
            <a:off x="457200" y="4927923"/>
            <a:ext cx="8229600" cy="1200329"/>
          </a:xfrm>
          <a:prstGeom prst="rect">
            <a:avLst/>
          </a:prstGeom>
        </p:spPr>
        <p:txBody>
          <a:bodyPr wrap="square">
            <a:spAutoFit/>
          </a:bodyPr>
          <a:lstStyle/>
          <a:p>
            <a:pPr marL="285750" indent="-285750">
              <a:buFont typeface="Arial" charset="0"/>
              <a:buChar char="•"/>
            </a:pPr>
            <a:r>
              <a:rPr lang="en-US" dirty="0">
                <a:solidFill>
                  <a:srgbClr val="000000"/>
                </a:solidFill>
                <a:latin typeface="Times New Roman" charset="0"/>
                <a:ea typeface="Times New Roman" charset="0"/>
                <a:cs typeface="Times New Roman" charset="0"/>
              </a:rPr>
              <a:t>"last() method" selects the last element (of mentioned type) out of all input element present. </a:t>
            </a:r>
          </a:p>
          <a:p>
            <a:pPr marL="285750" indent="-285750">
              <a:buFont typeface="Arial" charset="0"/>
              <a:buChar char="•"/>
            </a:pPr>
            <a:r>
              <a:rPr lang="en-US" dirty="0">
                <a:solidFill>
                  <a:srgbClr val="000000"/>
                </a:solidFill>
                <a:latin typeface="Times New Roman" charset="0"/>
                <a:ea typeface="Times New Roman" charset="0"/>
                <a:cs typeface="Times New Roman" charset="0"/>
              </a:rPr>
              <a:t>Example : </a:t>
            </a:r>
            <a:br>
              <a:rPr lang="en-US" dirty="0">
                <a:solidFill>
                  <a:srgbClr val="000000"/>
                </a:solidFill>
                <a:latin typeface="Times New Roman" charset="0"/>
                <a:ea typeface="Times New Roman" charset="0"/>
                <a:cs typeface="Times New Roman" charset="0"/>
              </a:rPr>
            </a:br>
            <a:r>
              <a:rPr lang="en-US" dirty="0"/>
              <a:t> </a:t>
            </a:r>
            <a:r>
              <a:rPr lang="en-US" dirty="0" err="1"/>
              <a:t>findElement</a:t>
            </a:r>
            <a:r>
              <a:rPr lang="en-US" dirty="0"/>
              <a:t>(</a:t>
            </a:r>
            <a:r>
              <a:rPr lang="en-US" dirty="0" err="1"/>
              <a:t>By.xpath</a:t>
            </a:r>
            <a:r>
              <a:rPr lang="en-US" dirty="0"/>
              <a:t>(”(//input[@type='text'])[last()]")).</a:t>
            </a:r>
            <a:r>
              <a:rPr lang="en-US" dirty="0" err="1"/>
              <a:t>sendKeys</a:t>
            </a:r>
            <a:r>
              <a:rPr lang="en-US" dirty="0"/>
              <a:t>("last input");</a:t>
            </a:r>
          </a:p>
        </p:txBody>
      </p:sp>
    </p:spTree>
    <p:extLst>
      <p:ext uri="{BB962C8B-B14F-4D97-AF65-F5344CB8AC3E}">
        <p14:creationId xmlns:p14="http://schemas.microsoft.com/office/powerpoint/2010/main" val="10582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Drop-Downs</a:t>
            </a:r>
          </a:p>
        </p:txBody>
      </p:sp>
      <p:sp>
        <p:nvSpPr>
          <p:cNvPr id="3" name="Rectangle 2"/>
          <p:cNvSpPr/>
          <p:nvPr/>
        </p:nvSpPr>
        <p:spPr>
          <a:xfrm>
            <a:off x="457200" y="838200"/>
            <a:ext cx="8229600" cy="4801314"/>
          </a:xfrm>
          <a:prstGeom prst="rect">
            <a:avLst/>
          </a:prstGeom>
        </p:spPr>
        <p:txBody>
          <a:bodyPr wrap="square">
            <a:spAutoFit/>
          </a:bodyPr>
          <a:lstStyle/>
          <a:p>
            <a:pPr marL="285750" indent="-285750">
              <a:buFont typeface="Arial" charset="0"/>
              <a:buChar char="•"/>
            </a:pPr>
            <a:r>
              <a:rPr lang="en-US" dirty="0"/>
              <a:t>The 'Select' class in Selenium </a:t>
            </a:r>
            <a:r>
              <a:rPr lang="en-US" dirty="0" err="1"/>
              <a:t>WebDriver</a:t>
            </a:r>
            <a:r>
              <a:rPr lang="en-US" dirty="0"/>
              <a:t> is used for selecting and deselecting option in a dropdown. </a:t>
            </a:r>
          </a:p>
          <a:p>
            <a:pPr marL="285750" indent="-285750">
              <a:buFont typeface="Arial" charset="0"/>
              <a:buChar char="•"/>
            </a:pPr>
            <a:r>
              <a:rPr lang="en-US" dirty="0"/>
              <a:t>The objects of Select type can be initialized by passing the dropdown </a:t>
            </a:r>
            <a:r>
              <a:rPr lang="en-US" dirty="0" err="1"/>
              <a:t>webElement</a:t>
            </a:r>
            <a:r>
              <a:rPr lang="en-US" dirty="0"/>
              <a:t> as parameter to its constructor.</a:t>
            </a:r>
            <a:br>
              <a:rPr lang="en-US" dirty="0"/>
            </a:br>
            <a:r>
              <a:rPr lang="en-US" dirty="0"/>
              <a:t>WebElement </a:t>
            </a:r>
            <a:r>
              <a:rPr lang="en-US" dirty="0" err="1"/>
              <a:t>testDropDown</a:t>
            </a:r>
            <a:r>
              <a:rPr lang="en-US" dirty="0"/>
              <a:t> = </a:t>
            </a:r>
            <a:r>
              <a:rPr lang="en-US" dirty="0" err="1"/>
              <a:t>driver.findElement</a:t>
            </a:r>
            <a:r>
              <a:rPr lang="en-US" dirty="0"/>
              <a:t>(</a:t>
            </a:r>
            <a:r>
              <a:rPr lang="en-US" dirty="0" err="1"/>
              <a:t>By.id</a:t>
            </a:r>
            <a:r>
              <a:rPr lang="en-US" dirty="0"/>
              <a:t>("</a:t>
            </a:r>
            <a:r>
              <a:rPr lang="en-US" dirty="0" err="1"/>
              <a:t>testingDropdown</a:t>
            </a:r>
            <a:r>
              <a:rPr lang="en-US" dirty="0"/>
              <a:t>"));  </a:t>
            </a:r>
            <a:br>
              <a:rPr lang="en-US" dirty="0"/>
            </a:br>
            <a:r>
              <a:rPr lang="en-US" dirty="0"/>
              <a:t>Select dropdown = new Select(</a:t>
            </a:r>
            <a:r>
              <a:rPr lang="en-US" dirty="0" err="1"/>
              <a:t>testDropDown</a:t>
            </a:r>
            <a:r>
              <a:rPr lang="en-US" dirty="0"/>
              <a:t>);  </a:t>
            </a:r>
          </a:p>
          <a:p>
            <a:pPr marL="285750" indent="-285750">
              <a:buFont typeface="Arial" charset="0"/>
              <a:buChar char="•"/>
            </a:pPr>
            <a:r>
              <a:rPr lang="en-US" dirty="0"/>
              <a:t>To select an option from drop-</a:t>
            </a:r>
            <a:r>
              <a:rPr lang="en-US" dirty="0" err="1"/>
              <a:t>downmenu</a:t>
            </a:r>
            <a:r>
              <a:rPr lang="en-US" dirty="0"/>
              <a:t> :-</a:t>
            </a:r>
          </a:p>
          <a:p>
            <a:pPr marL="742950" lvl="1" indent="-285750">
              <a:buFont typeface="Arial" charset="0"/>
              <a:buChar char="•"/>
            </a:pPr>
            <a:r>
              <a:rPr lang="en-US" b="1" dirty="0" err="1"/>
              <a:t>selectByIndex</a:t>
            </a:r>
            <a:r>
              <a:rPr lang="en-US" dirty="0"/>
              <a:t> - used to select an option based on its index, beginning with 0.</a:t>
            </a:r>
            <a:br>
              <a:rPr lang="en-US" dirty="0"/>
            </a:br>
            <a:r>
              <a:rPr lang="en-US" dirty="0"/>
              <a:t>			</a:t>
            </a:r>
            <a:r>
              <a:rPr lang="en-US" dirty="0" err="1"/>
              <a:t>dropdown.selectByIndex</a:t>
            </a:r>
            <a:r>
              <a:rPr lang="en-US" dirty="0"/>
              <a:t>(5);  </a:t>
            </a:r>
          </a:p>
          <a:p>
            <a:pPr marL="742950" lvl="1" indent="-285750">
              <a:buFont typeface="Arial" charset="0"/>
              <a:buChar char="•"/>
            </a:pPr>
            <a:r>
              <a:rPr lang="en-US" b="1" dirty="0" err="1"/>
              <a:t>selectByValue</a:t>
            </a:r>
            <a:r>
              <a:rPr lang="en-US" dirty="0"/>
              <a:t> - used to select an option based on its 'value' attribute.</a:t>
            </a:r>
            <a:br>
              <a:rPr lang="en-US" dirty="0"/>
            </a:br>
            <a:r>
              <a:rPr lang="en-US" dirty="0"/>
              <a:t>			</a:t>
            </a:r>
            <a:r>
              <a:rPr lang="en-US" dirty="0" err="1"/>
              <a:t>dropdown.selectByValue</a:t>
            </a:r>
            <a:r>
              <a:rPr lang="en-US" dirty="0"/>
              <a:t>("Database");  </a:t>
            </a:r>
          </a:p>
          <a:p>
            <a:pPr marL="742950" lvl="1" indent="-285750">
              <a:buFont typeface="Arial" charset="0"/>
              <a:buChar char="•"/>
            </a:pPr>
            <a:r>
              <a:rPr lang="en-US" b="1" dirty="0" err="1"/>
              <a:t>selectByVisibleText</a:t>
            </a:r>
            <a:r>
              <a:rPr lang="en-US" dirty="0"/>
              <a:t> - used to select an option based on the text over the option.</a:t>
            </a:r>
            <a:br>
              <a:rPr lang="en-US" dirty="0"/>
            </a:br>
            <a:r>
              <a:rPr lang="en-US" dirty="0" err="1"/>
              <a:t>dropdown.selectByVisibleText</a:t>
            </a:r>
            <a:r>
              <a:rPr lang="en-US" dirty="0"/>
              <a:t>("Database Testing"); </a:t>
            </a:r>
          </a:p>
          <a:p>
            <a:pPr marL="742950" lvl="1"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sp>
        <p:nvSpPr>
          <p:cNvPr id="4" name="Rectangle 3"/>
          <p:cNvSpPr/>
          <p:nvPr/>
        </p:nvSpPr>
        <p:spPr>
          <a:xfrm>
            <a:off x="609600" y="5096470"/>
            <a:ext cx="8229600" cy="923330"/>
          </a:xfrm>
          <a:prstGeom prst="rect">
            <a:avLst/>
          </a:prstGeom>
          <a:ln>
            <a:solidFill>
              <a:schemeClr val="accent1"/>
            </a:solidFill>
          </a:ln>
        </p:spPr>
        <p:txBody>
          <a:bodyPr wrap="square">
            <a:spAutoFit/>
          </a:bodyPr>
          <a:lstStyle/>
          <a:p>
            <a:r>
              <a:rPr lang="en-US" dirty="0" err="1"/>
              <a:t>driver.get</a:t>
            </a:r>
            <a:r>
              <a:rPr lang="en-US" dirty="0"/>
              <a:t>("https://</a:t>
            </a:r>
            <a:r>
              <a:rPr lang="en-US" dirty="0" err="1"/>
              <a:t>www.testandquiz.com</a:t>
            </a:r>
            <a:r>
              <a:rPr lang="en-US" dirty="0"/>
              <a:t>/selenium/</a:t>
            </a:r>
            <a:r>
              <a:rPr lang="en-US" dirty="0" err="1"/>
              <a:t>testing.html</a:t>
            </a:r>
            <a:r>
              <a:rPr lang="en-US" dirty="0"/>
              <a:t>");</a:t>
            </a:r>
          </a:p>
          <a:p>
            <a:r>
              <a:rPr lang="en-US" dirty="0"/>
              <a:t>Select dropdown = new Select(</a:t>
            </a:r>
            <a:r>
              <a:rPr lang="en-US" dirty="0" err="1"/>
              <a:t>driver.findElement</a:t>
            </a:r>
            <a:r>
              <a:rPr lang="en-US" dirty="0"/>
              <a:t>(</a:t>
            </a:r>
            <a:r>
              <a:rPr lang="en-US" dirty="0" err="1"/>
              <a:t>By.id</a:t>
            </a:r>
            <a:r>
              <a:rPr lang="en-US" dirty="0"/>
              <a:t>("</a:t>
            </a:r>
            <a:r>
              <a:rPr lang="en-US" dirty="0" err="1"/>
              <a:t>testingDropdown</a:t>
            </a:r>
            <a:r>
              <a:rPr lang="en-US" dirty="0"/>
              <a:t>")));  </a:t>
            </a:r>
          </a:p>
          <a:p>
            <a:r>
              <a:rPr lang="en-US" dirty="0" err="1"/>
              <a:t>dropdown.selectByIndex</a:t>
            </a:r>
            <a:r>
              <a:rPr lang="en-US" dirty="0"/>
              <a:t>(2)</a:t>
            </a:r>
          </a:p>
        </p:txBody>
      </p:sp>
      <p:sp>
        <p:nvSpPr>
          <p:cNvPr id="5" name="Rectangle 4">
            <a:extLst>
              <a:ext uri="{FF2B5EF4-FFF2-40B4-BE49-F238E27FC236}">
                <a16:creationId xmlns:a16="http://schemas.microsoft.com/office/drawing/2014/main" id="{A8666FB9-731F-E449-9768-89BAEF0E870A}"/>
              </a:ext>
            </a:extLst>
          </p:cNvPr>
          <p:cNvSpPr/>
          <p:nvPr/>
        </p:nvSpPr>
        <p:spPr>
          <a:xfrm>
            <a:off x="2514600" y="6248400"/>
            <a:ext cx="3383490" cy="369332"/>
          </a:xfrm>
          <a:prstGeom prst="rect">
            <a:avLst/>
          </a:prstGeom>
        </p:spPr>
        <p:txBody>
          <a:bodyPr wrap="none">
            <a:spAutoFit/>
          </a:bodyPr>
          <a:lstStyle/>
          <a:p>
            <a:r>
              <a:rPr lang="en-US" dirty="0"/>
              <a:t>https://</a:t>
            </a:r>
            <a:r>
              <a:rPr lang="en-US" dirty="0" err="1"/>
              <a:t>demoqa.com</a:t>
            </a:r>
            <a:r>
              <a:rPr lang="en-US" dirty="0"/>
              <a:t>/select-menu</a:t>
            </a:r>
          </a:p>
        </p:txBody>
      </p:sp>
    </p:spTree>
    <p:extLst>
      <p:ext uri="{BB962C8B-B14F-4D97-AF65-F5344CB8AC3E}">
        <p14:creationId xmlns:p14="http://schemas.microsoft.com/office/powerpoint/2010/main" val="106108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Drop-Downs Select</a:t>
            </a:r>
          </a:p>
        </p:txBody>
      </p:sp>
      <p:graphicFrame>
        <p:nvGraphicFramePr>
          <p:cNvPr id="5" name="Table 4"/>
          <p:cNvGraphicFramePr>
            <a:graphicFrameLocks noGrp="1"/>
          </p:cNvGraphicFramePr>
          <p:nvPr>
            <p:extLst>
              <p:ext uri="{D42A27DB-BD31-4B8C-83A1-F6EECF244321}">
                <p14:modId xmlns:p14="http://schemas.microsoft.com/office/powerpoint/2010/main" val="1117198909"/>
              </p:ext>
            </p:extLst>
          </p:nvPr>
        </p:nvGraphicFramePr>
        <p:xfrm>
          <a:off x="481260" y="728400"/>
          <a:ext cx="8153400" cy="5911506"/>
        </p:xfrm>
        <a:graphic>
          <a:graphicData uri="http://schemas.openxmlformats.org/drawingml/2006/table">
            <a:tbl>
              <a:tblPr>
                <a:tableStyleId>{2D5ABB26-0587-4C30-8999-92F81FD0307C}</a:tableStyleId>
              </a:tblPr>
              <a:tblGrid>
                <a:gridCol w="2374777">
                  <a:extLst>
                    <a:ext uri="{9D8B030D-6E8A-4147-A177-3AD203B41FA5}">
                      <a16:colId xmlns:a16="http://schemas.microsoft.com/office/drawing/2014/main" val="20000"/>
                    </a:ext>
                  </a:extLst>
                </a:gridCol>
                <a:gridCol w="5778623">
                  <a:extLst>
                    <a:ext uri="{9D8B030D-6E8A-4147-A177-3AD203B41FA5}">
                      <a16:colId xmlns:a16="http://schemas.microsoft.com/office/drawing/2014/main" val="20001"/>
                    </a:ext>
                  </a:extLst>
                </a:gridCol>
              </a:tblGrid>
              <a:tr h="359704">
                <a:tc>
                  <a:txBody>
                    <a:bodyPr/>
                    <a:lstStyle/>
                    <a:p>
                      <a:pPr algn="l" fontAlgn="t"/>
                      <a:r>
                        <a:rPr lang="en-US" sz="1800">
                          <a:effectLst/>
                          <a:latin typeface="Times New Roman" charset="0"/>
                          <a:ea typeface="Times New Roman" charset="0"/>
                          <a:cs typeface="Times New Roman" charset="0"/>
                        </a:rPr>
                        <a:t>Method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Times New Roman" charset="0"/>
                          <a:ea typeface="Times New Roman" charset="0"/>
                          <a:cs typeface="Times New Roman" charset="0"/>
                        </a:rPr>
                        <a:t>Description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78592">
                <a:tc>
                  <a:txBody>
                    <a:bodyPr/>
                    <a:lstStyle/>
                    <a:p>
                      <a:pPr algn="l" fontAlgn="t"/>
                      <a:r>
                        <a:rPr lang="en-US" sz="1800" dirty="0" err="1">
                          <a:effectLst/>
                          <a:latin typeface="Times New Roman" charset="0"/>
                          <a:ea typeface="Times New Roman" charset="0"/>
                          <a:cs typeface="Times New Roman" charset="0"/>
                        </a:rPr>
                        <a:t>selectByVisibleText</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deselectByVisibleText</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that displays the text matching the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exactly displayed text of a particular option</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99535">
                <a:tc>
                  <a:txBody>
                    <a:bodyPr/>
                    <a:lstStyle/>
                    <a:p>
                      <a:pPr algn="l" fontAlgn="t"/>
                      <a:r>
                        <a:rPr lang="en-US" sz="1800" dirty="0" err="1">
                          <a:effectLst/>
                          <a:latin typeface="Times New Roman" charset="0"/>
                          <a:ea typeface="Times New Roman" charset="0"/>
                          <a:cs typeface="Times New Roman" charset="0"/>
                        </a:rPr>
                        <a:t>selectByValue</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deselectByValue</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whose "value" attribute matches the specified parameter.</a:t>
                      </a:r>
                    </a:p>
                    <a:p>
                      <a:pPr marL="285750" indent="-285750" algn="l" fontAlgn="t">
                        <a:buFont typeface="Arial" charset="0"/>
                        <a:buChar char="•"/>
                      </a:pPr>
                      <a:r>
                        <a:rPr lang="en-US" sz="1800" dirty="0">
                          <a:effectLst/>
                          <a:latin typeface="Times New Roman" charset="0"/>
                          <a:ea typeface="Times New Roman" charset="0"/>
                          <a:cs typeface="Times New Roman" charset="0"/>
                        </a:rPr>
                        <a:t>Parameter: value of the "value" attribute</a:t>
                      </a:r>
                    </a:p>
                    <a:p>
                      <a:pPr marL="285750" indent="-285750" algn="l" fontAlgn="t">
                        <a:buFont typeface="Arial" charset="0"/>
                        <a:buChar char="•"/>
                      </a:pPr>
                      <a:r>
                        <a:rPr lang="en-US" sz="1800" dirty="0">
                          <a:effectLst/>
                          <a:latin typeface="Times New Roman" charset="0"/>
                          <a:ea typeface="Times New Roman" charset="0"/>
                          <a:cs typeface="Times New Roman" charset="0"/>
                        </a:rPr>
                        <a:t>Remember that not all drop-down options have the same text and "value", like in the example below.</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66343">
                <a:tc>
                  <a:txBody>
                    <a:bodyPr/>
                    <a:lstStyle/>
                    <a:p>
                      <a:pPr algn="l" fontAlgn="t"/>
                      <a:r>
                        <a:rPr lang="en-US" sz="1800" dirty="0" err="1">
                          <a:effectLst/>
                          <a:latin typeface="Times New Roman" charset="0"/>
                          <a:ea typeface="Times New Roman" charset="0"/>
                          <a:cs typeface="Times New Roman" charset="0"/>
                        </a:rPr>
                        <a:t>selectByIndex</a:t>
                      </a:r>
                      <a:r>
                        <a:rPr lang="en-US" sz="1800" dirty="0">
                          <a:effectLst/>
                          <a:latin typeface="Times New Roman" charset="0"/>
                          <a:ea typeface="Times New Roman" charset="0"/>
                          <a:cs typeface="Times New Roman" charset="0"/>
                        </a:rPr>
                        <a:t>() and</a:t>
                      </a:r>
                    </a:p>
                    <a:p>
                      <a:pPr algn="l" fontAlgn="t"/>
                      <a:r>
                        <a:rPr lang="en-US" sz="1800" dirty="0" err="1">
                          <a:effectLst/>
                          <a:latin typeface="Times New Roman" charset="0"/>
                          <a:ea typeface="Times New Roman" charset="0"/>
                          <a:cs typeface="Times New Roman" charset="0"/>
                        </a:rPr>
                        <a:t>deselectByIndex</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Selects/deselects the option at the given index.</a:t>
                      </a:r>
                    </a:p>
                    <a:p>
                      <a:pPr marL="285750" indent="-285750" algn="l" fontAlgn="t">
                        <a:buFont typeface="Arial" charset="0"/>
                        <a:buChar char="•"/>
                      </a:pPr>
                      <a:r>
                        <a:rPr lang="en-US" sz="1800" dirty="0">
                          <a:effectLst/>
                          <a:latin typeface="Times New Roman" charset="0"/>
                          <a:ea typeface="Times New Roman" charset="0"/>
                          <a:cs typeface="Times New Roman" charset="0"/>
                        </a:rPr>
                        <a:t>Parameter: the index of the option to be selected.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72980">
                <a:tc>
                  <a:txBody>
                    <a:bodyPr/>
                    <a:lstStyle/>
                    <a:p>
                      <a:pPr algn="l" fontAlgn="t"/>
                      <a:r>
                        <a:rPr lang="en-US" sz="1800" dirty="0" err="1">
                          <a:effectLst/>
                          <a:latin typeface="Times New Roman" charset="0"/>
                          <a:ea typeface="Times New Roman" charset="0"/>
                          <a:cs typeface="Times New Roman" charset="0"/>
                        </a:rPr>
                        <a:t>isMultiple</a:t>
                      </a:r>
                      <a:r>
                        <a:rPr lang="en-US" sz="1800" dirty="0">
                          <a:effectLst/>
                          <a:latin typeface="Times New Roman" charset="0"/>
                          <a:ea typeface="Times New Roman" charset="0"/>
                          <a:cs typeface="Times New Roman" charset="0"/>
                        </a:rPr>
                        <a:t>()</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Returns TRUE if the drop-down element allows multiple selections at a time; FALSE if otherwise.</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9619">
                <a:tc>
                  <a:txBody>
                    <a:bodyPr/>
                    <a:lstStyle/>
                    <a:p>
                      <a:pPr algn="l" fontAlgn="t"/>
                      <a:r>
                        <a:rPr lang="en-US" sz="1800" dirty="0" err="1">
                          <a:effectLst/>
                          <a:latin typeface="Times New Roman" charset="0"/>
                          <a:ea typeface="Times New Roman" charset="0"/>
                          <a:cs typeface="Times New Roman" charset="0"/>
                        </a:rPr>
                        <a:t>deselectAll</a:t>
                      </a:r>
                      <a:r>
                        <a:rPr lang="en-US" sz="1800" dirty="0">
                          <a:effectLst/>
                          <a:latin typeface="Times New Roman" charset="0"/>
                          <a:ea typeface="Times New Roman" charset="0"/>
                          <a:cs typeface="Times New Roman" charset="0"/>
                        </a:rPr>
                        <a:t>() </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latin typeface="Times New Roman" charset="0"/>
                          <a:ea typeface="Times New Roman" charset="0"/>
                          <a:cs typeface="Times New Roman" charset="0"/>
                        </a:rPr>
                        <a:t>Clears all selected entries. This is only valid when the drop-down element supports multiple selections.</a:t>
                      </a:r>
                    </a:p>
                    <a:p>
                      <a:pPr marL="285750" indent="-285750" algn="l" fontAlgn="t">
                        <a:buFont typeface="Arial" charset="0"/>
                        <a:buChar char="•"/>
                      </a:pPr>
                      <a:r>
                        <a:rPr lang="en-US" sz="1800" dirty="0">
                          <a:effectLst/>
                          <a:latin typeface="Times New Roman" charset="0"/>
                          <a:ea typeface="Times New Roman" charset="0"/>
                          <a:cs typeface="Times New Roman" charset="0"/>
                        </a:rPr>
                        <a:t>No parameters needed</a:t>
                      </a:r>
                    </a:p>
                  </a:txBody>
                  <a:tcPr marL="73644" marR="73644" marT="73644" marB="736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84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Commands</a:t>
            </a:r>
          </a:p>
        </p:txBody>
      </p:sp>
      <p:graphicFrame>
        <p:nvGraphicFramePr>
          <p:cNvPr id="6" name="Table 5"/>
          <p:cNvGraphicFramePr>
            <a:graphicFrameLocks noGrp="1"/>
          </p:cNvGraphicFramePr>
          <p:nvPr>
            <p:extLst>
              <p:ext uri="{D42A27DB-BD31-4B8C-83A1-F6EECF244321}">
                <p14:modId xmlns:p14="http://schemas.microsoft.com/office/powerpoint/2010/main" val="1308087867"/>
              </p:ext>
            </p:extLst>
          </p:nvPr>
        </p:nvGraphicFramePr>
        <p:xfrm>
          <a:off x="304800" y="1146171"/>
          <a:ext cx="8382000" cy="4832872"/>
        </p:xfrm>
        <a:graphic>
          <a:graphicData uri="http://schemas.openxmlformats.org/drawingml/2006/table">
            <a:tbl>
              <a:tblPr>
                <a:tableStyleId>{2D5ABB26-0587-4C30-8999-92F81FD0307C}</a:tableStyleId>
              </a:tblPr>
              <a:tblGrid>
                <a:gridCol w="2207705">
                  <a:extLst>
                    <a:ext uri="{9D8B030D-6E8A-4147-A177-3AD203B41FA5}">
                      <a16:colId xmlns:a16="http://schemas.microsoft.com/office/drawing/2014/main" val="20000"/>
                    </a:ext>
                  </a:extLst>
                </a:gridCol>
                <a:gridCol w="6174295">
                  <a:extLst>
                    <a:ext uri="{9D8B030D-6E8A-4147-A177-3AD203B41FA5}">
                      <a16:colId xmlns:a16="http://schemas.microsoft.com/office/drawing/2014/main" val="20001"/>
                    </a:ext>
                  </a:extLst>
                </a:gridCol>
              </a:tblGrid>
              <a:tr h="1063629">
                <a:tc>
                  <a:txBody>
                    <a:bodyPr/>
                    <a:lstStyle/>
                    <a:p>
                      <a:pPr algn="l" fontAlgn="t"/>
                      <a:r>
                        <a:rPr lang="en-US" sz="1800" dirty="0">
                          <a:effectLst/>
                        </a:rPr>
                        <a:t>get()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p>
                    <a:p>
                      <a:pPr marL="285750" indent="-285750" algn="l" fontAlgn="t">
                        <a:buFont typeface="Arial" charset="0"/>
                        <a:buChar char="•"/>
                      </a:pPr>
                      <a:r>
                        <a:rPr lang="en-US" sz="1800" dirty="0">
                          <a:effectLst/>
                        </a:rPr>
                        <a:t>The parameter must be a String object.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42137">
                <a:tc>
                  <a:txBody>
                    <a:bodyPr/>
                    <a:lstStyle/>
                    <a:p>
                      <a:pPr algn="l" fontAlgn="t"/>
                      <a:r>
                        <a:rPr lang="en-US" sz="1800" dirty="0" err="1">
                          <a:effectLst/>
                        </a:rPr>
                        <a:t>getTitle</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title of the current page</a:t>
                      </a:r>
                    </a:p>
                    <a:p>
                      <a:pPr marL="285750" indent="-285750" algn="l" fontAlgn="t">
                        <a:buFont typeface="Arial" charset="0"/>
                        <a:buChar char="•"/>
                      </a:pPr>
                      <a:r>
                        <a:rPr lang="en-US" sz="1800" dirty="0">
                          <a:effectLst/>
                        </a:rPr>
                        <a:t>Leading and trailing white spaces are trimmed</a:t>
                      </a:r>
                    </a:p>
                    <a:p>
                      <a:pPr marL="285750" indent="-285750" algn="l" fontAlgn="t">
                        <a:buFont typeface="Arial" charset="0"/>
                        <a:buChar char="•"/>
                      </a:pPr>
                      <a:r>
                        <a:rPr lang="en-US" sz="1800" dirty="0">
                          <a:effectLst/>
                        </a:rPr>
                        <a:t>Returns a null string if the page has no title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18111">
                <a:tc>
                  <a:txBody>
                    <a:bodyPr/>
                    <a:lstStyle/>
                    <a:p>
                      <a:pPr algn="l" fontAlgn="t"/>
                      <a:r>
                        <a:rPr lang="en-US" sz="1800" dirty="0" err="1">
                          <a:effectLst/>
                        </a:rPr>
                        <a:t>getPageSource</a:t>
                      </a:r>
                      <a:r>
                        <a:rPr lang="en-US" sz="1800" dirty="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Returns the source code of the page as a String value</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80124">
                <a:tc>
                  <a:txBody>
                    <a:bodyPr/>
                    <a:lstStyle/>
                    <a:p>
                      <a:pPr algn="l" fontAlgn="t"/>
                      <a:r>
                        <a:rPr lang="en-US" sz="1800" dirty="0" err="1">
                          <a:effectLst/>
                        </a:rPr>
                        <a:t>getCurrentUrl</a:t>
                      </a:r>
                      <a:r>
                        <a:rPr lang="en-US" sz="1800" dirty="0">
                          <a:effectLst/>
                        </a:rPr>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Fetches the string representing the current URL that the browser is looking at</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18111">
                <a:tc>
                  <a:txBody>
                    <a:bodyPr/>
                    <a:lstStyle/>
                    <a:p>
                      <a:pPr algn="l" fontAlgn="t"/>
                      <a:r>
                        <a:rPr lang="en-US" sz="1800" dirty="0" err="1">
                          <a:effectLst/>
                        </a:rPr>
                        <a:t>getText</a:t>
                      </a:r>
                      <a:r>
                        <a:rPr lang="en-US" sz="1800" dirty="0">
                          <a:effectLst/>
                        </a:rPr>
                        <a: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Fetches the inner text of the element that you specify</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43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Radio Buttons</a:t>
            </a:r>
          </a:p>
        </p:txBody>
      </p:sp>
      <p:sp>
        <p:nvSpPr>
          <p:cNvPr id="4" name="Rectangle 3"/>
          <p:cNvSpPr/>
          <p:nvPr/>
        </p:nvSpPr>
        <p:spPr>
          <a:xfrm>
            <a:off x="381000" y="728401"/>
            <a:ext cx="8305800" cy="2031325"/>
          </a:xfrm>
          <a:prstGeom prst="rect">
            <a:avLst/>
          </a:prstGeom>
          <a:ln>
            <a:solidFill>
              <a:schemeClr val="accent1"/>
            </a:solidFill>
          </a:ln>
        </p:spPr>
        <p:txBody>
          <a:bodyPr wrap="square">
            <a:spAutoFit/>
          </a:bodyPr>
          <a:lstStyle/>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"Mango"</a:t>
            </a:r>
            <a:r>
              <a:rPr lang="en-US" dirty="0">
                <a:solidFill>
                  <a:srgbClr val="000000"/>
                </a:solidFill>
                <a:latin typeface="Times New Roman" charset="0"/>
                <a:ea typeface="Times New Roman" charset="0"/>
                <a:cs typeface="Times New Roman" charset="0"/>
              </a:rPr>
              <a:t>&gt;Mango&lt;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"Watermelon"</a:t>
            </a:r>
            <a:r>
              <a:rPr lang="en-US" dirty="0">
                <a:solidFill>
                  <a:srgbClr val="000000"/>
                </a:solidFill>
                <a:latin typeface="Times New Roman" charset="0"/>
                <a:ea typeface="Times New Roman" charset="0"/>
                <a:cs typeface="Times New Roman" charset="0"/>
              </a:rPr>
              <a:t>&gt; Watermelon &lt;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"group1"</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"Banana"</a:t>
            </a:r>
            <a:r>
              <a:rPr lang="en-US" dirty="0">
                <a:solidFill>
                  <a:srgbClr val="000000"/>
                </a:solidFill>
                <a:latin typeface="Times New Roman" charset="0"/>
                <a:ea typeface="Times New Roman" charset="0"/>
                <a:cs typeface="Times New Roman" charset="0"/>
              </a:rPr>
              <a:t>&gt;Banana&lt;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a:t>
            </a:r>
            <a:r>
              <a:rPr lang="en-US" dirty="0" err="1">
                <a:solidFill>
                  <a:srgbClr val="000000"/>
                </a:solidFill>
                <a:latin typeface="Times New Roman" charset="0"/>
                <a:ea typeface="Times New Roman" charset="0"/>
                <a:cs typeface="Times New Roman" charset="0"/>
              </a:rPr>
              <a:t>hr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"Ladyfinger"</a:t>
            </a:r>
            <a:r>
              <a:rPr lang="en-US" dirty="0">
                <a:solidFill>
                  <a:srgbClr val="000000"/>
                </a:solidFill>
                <a:latin typeface="Times New Roman" charset="0"/>
                <a:ea typeface="Times New Roman" charset="0"/>
                <a:cs typeface="Times New Roman" charset="0"/>
              </a:rPr>
              <a:t>&gt;Ladyfinger&lt;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"Potato"</a:t>
            </a:r>
            <a:r>
              <a:rPr lang="en-US" dirty="0">
                <a:solidFill>
                  <a:srgbClr val="000000"/>
                </a:solidFill>
                <a:latin typeface="Times New Roman" charset="0"/>
                <a:ea typeface="Times New Roman" charset="0"/>
                <a:cs typeface="Times New Roman" charset="0"/>
              </a:rPr>
              <a:t>&gt;Potato&lt;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p>
          <a:p>
            <a:r>
              <a:rPr lang="en-US" dirty="0">
                <a:solidFill>
                  <a:srgbClr val="000000"/>
                </a:solidFill>
                <a:latin typeface="Times New Roman" charset="0"/>
                <a:ea typeface="Times New Roman" charset="0"/>
                <a:cs typeface="Times New Roman" charset="0"/>
              </a:rPr>
              <a:t>&lt;input type=</a:t>
            </a:r>
            <a:r>
              <a:rPr lang="en-US" dirty="0">
                <a:solidFill>
                  <a:srgbClr val="0000FF"/>
                </a:solidFill>
                <a:latin typeface="Times New Roman" charset="0"/>
                <a:ea typeface="Times New Roman" charset="0"/>
                <a:cs typeface="Times New Roman" charset="0"/>
              </a:rPr>
              <a:t>"radio"</a:t>
            </a:r>
            <a:r>
              <a:rPr lang="en-US" dirty="0">
                <a:solidFill>
                  <a:srgbClr val="000000"/>
                </a:solidFill>
                <a:latin typeface="Times New Roman" charset="0"/>
                <a:ea typeface="Times New Roman" charset="0"/>
                <a:cs typeface="Times New Roman" charset="0"/>
              </a:rPr>
              <a:t> name=</a:t>
            </a:r>
            <a:r>
              <a:rPr lang="en-US" dirty="0">
                <a:solidFill>
                  <a:srgbClr val="0000FF"/>
                </a:solidFill>
                <a:latin typeface="Times New Roman" charset="0"/>
                <a:ea typeface="Times New Roman" charset="0"/>
                <a:cs typeface="Times New Roman" charset="0"/>
              </a:rPr>
              <a:t>"group2"</a:t>
            </a:r>
            <a:r>
              <a:rPr lang="en-US" dirty="0">
                <a:solidFill>
                  <a:srgbClr val="000000"/>
                </a:solidFill>
                <a:latin typeface="Times New Roman" charset="0"/>
                <a:ea typeface="Times New Roman" charset="0"/>
                <a:cs typeface="Times New Roman" charset="0"/>
              </a:rPr>
              <a:t> value=</a:t>
            </a:r>
            <a:r>
              <a:rPr lang="en-US" dirty="0">
                <a:solidFill>
                  <a:srgbClr val="0000FF"/>
                </a:solidFill>
                <a:latin typeface="Times New Roman" charset="0"/>
                <a:ea typeface="Times New Roman" charset="0"/>
                <a:cs typeface="Times New Roman" charset="0"/>
              </a:rPr>
              <a:t>"Tomato"</a:t>
            </a:r>
            <a:r>
              <a:rPr lang="en-US" dirty="0">
                <a:solidFill>
                  <a:srgbClr val="000000"/>
                </a:solidFill>
                <a:latin typeface="Times New Roman" charset="0"/>
                <a:ea typeface="Times New Roman" charset="0"/>
                <a:cs typeface="Times New Roman" charset="0"/>
              </a:rPr>
              <a:t>&gt;Tomato&lt;</a:t>
            </a:r>
            <a:r>
              <a:rPr lang="en-US" dirty="0" err="1">
                <a:solidFill>
                  <a:srgbClr val="000000"/>
                </a:solidFill>
                <a:latin typeface="Times New Roman" charset="0"/>
                <a:ea typeface="Times New Roman" charset="0"/>
                <a:cs typeface="Times New Roman" charset="0"/>
              </a:rPr>
              <a:t>br</a:t>
            </a:r>
            <a:r>
              <a:rPr lang="en-US" dirty="0">
                <a:solidFill>
                  <a:srgbClr val="000000"/>
                </a:solidFill>
                <a:latin typeface="Times New Roman" charset="0"/>
                <a:ea typeface="Times New Roman" charset="0"/>
                <a:cs typeface="Times New Roman" charset="0"/>
              </a:rPr>
              <a:t>&gt;  </a:t>
            </a:r>
            <a:endParaRPr lang="en-US" b="0" i="0" dirty="0">
              <a:solidFill>
                <a:srgbClr val="000000"/>
              </a:solidFill>
              <a:effectLst/>
              <a:latin typeface="Times New Roman" charset="0"/>
              <a:ea typeface="Times New Roman" charset="0"/>
              <a:cs typeface="Times New Roman" charset="0"/>
            </a:endParaRPr>
          </a:p>
        </p:txBody>
      </p:sp>
      <p:sp>
        <p:nvSpPr>
          <p:cNvPr id="5" name="Rectangle 4"/>
          <p:cNvSpPr/>
          <p:nvPr/>
        </p:nvSpPr>
        <p:spPr>
          <a:xfrm>
            <a:off x="381000" y="3105835"/>
            <a:ext cx="8257680" cy="3139321"/>
          </a:xfrm>
          <a:prstGeom prst="rect">
            <a:avLst/>
          </a:prstGeom>
          <a:ln>
            <a:solidFill>
              <a:schemeClr val="accent1"/>
            </a:solidFill>
          </a:ln>
        </p:spPr>
        <p:txBody>
          <a:bodyPr wrap="square">
            <a:spAutoFit/>
          </a:bodyPr>
          <a:lstStyle/>
          <a:p>
            <a:r>
              <a:rPr lang="en-US" dirty="0" err="1">
                <a:solidFill>
                  <a:srgbClr val="000000"/>
                </a:solidFill>
                <a:latin typeface="Times New Roman" charset="0"/>
                <a:ea typeface="Times New Roman" charset="0"/>
                <a:cs typeface="Times New Roman" charset="0"/>
              </a:rPr>
              <a:t>driver.get</a:t>
            </a:r>
            <a:r>
              <a:rPr lang="en-US" dirty="0">
                <a:solidFill>
                  <a:srgbClr val="000000"/>
                </a:solidFill>
                <a:latin typeface="Times New Roman" charset="0"/>
                <a:ea typeface="Times New Roman" charset="0"/>
                <a:cs typeface="Times New Roman" charset="0"/>
              </a:rPr>
              <a:t>(</a:t>
            </a:r>
            <a:r>
              <a:rPr lang="en-US" dirty="0">
                <a:solidFill>
                  <a:srgbClr val="0000FF"/>
                </a:solidFill>
                <a:latin typeface="Times New Roman" charset="0"/>
                <a:ea typeface="Times New Roman" charset="0"/>
                <a:cs typeface="Times New Roman" charset="0"/>
              </a:rPr>
              <a:t>"file:///C:/Users/admin/Desktop/</a:t>
            </a:r>
            <a:r>
              <a:rPr lang="en-US" dirty="0" err="1">
                <a:solidFill>
                  <a:srgbClr val="0000FF"/>
                </a:solidFill>
                <a:latin typeface="Times New Roman" charset="0"/>
                <a:ea typeface="Times New Roman" charset="0"/>
                <a:cs typeface="Times New Roman" charset="0"/>
              </a:rPr>
              <a:t>radio.html</a:t>
            </a:r>
            <a:r>
              <a:rPr lang="en-US" dirty="0">
                <a:solidFill>
                  <a:srgbClr val="00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("//input[@value='Banana']")).click();  </a:t>
            </a:r>
          </a:p>
          <a:p>
            <a:r>
              <a:rPr lang="en-US" dirty="0">
                <a:latin typeface="Times New Roman" charset="0"/>
                <a:ea typeface="Times New Roman" charset="0"/>
                <a:cs typeface="Times New Roman" charset="0"/>
              </a:rPr>
              <a:t>//OR</a:t>
            </a:r>
          </a:p>
          <a:p>
            <a:r>
              <a:rPr lang="en-US" dirty="0">
                <a:latin typeface="Times New Roman" charset="0"/>
                <a:ea typeface="Times New Roman" charset="0"/>
                <a:cs typeface="Times New Roman" charset="0"/>
              </a:rPr>
              <a:t>//calculates the number of radio buttons whose </a:t>
            </a:r>
            <a:r>
              <a:rPr lang="en-US" dirty="0" err="1">
                <a:latin typeface="Times New Roman" charset="0"/>
                <a:ea typeface="Times New Roman" charset="0"/>
                <a:cs typeface="Times New Roman" charset="0"/>
              </a:rPr>
              <a:t>nameis</a:t>
            </a:r>
            <a:r>
              <a:rPr lang="en-US" dirty="0">
                <a:latin typeface="Times New Roman" charset="0"/>
                <a:ea typeface="Times New Roman" charset="0"/>
                <a:cs typeface="Times New Roman" charset="0"/>
              </a:rPr>
              <a:t> group1</a:t>
            </a:r>
          </a:p>
          <a:p>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a =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size</a:t>
            </a:r>
            <a:r>
              <a:rPr lang="pl-PL" dirty="0">
                <a:latin typeface="Times New Roman" charset="0"/>
                <a:ea typeface="Times New Roman" charset="0"/>
                <a:cs typeface="Times New Roman" charset="0"/>
              </a:rPr>
              <a:t>();  </a:t>
            </a:r>
          </a:p>
          <a:p>
            <a:r>
              <a:rPr lang="pl-PL" dirty="0" err="1">
                <a:latin typeface="Times New Roman" charset="0"/>
                <a:ea typeface="Times New Roman" charset="0"/>
                <a:cs typeface="Times New Roman" charset="0"/>
              </a:rPr>
              <a:t>System.out.println</a:t>
            </a:r>
            <a:r>
              <a:rPr lang="pl-PL" dirty="0">
                <a:latin typeface="Times New Roman" charset="0"/>
                <a:ea typeface="Times New Roman" charset="0"/>
                <a:cs typeface="Times New Roman" charset="0"/>
              </a:rPr>
              <a:t>(a);  </a:t>
            </a:r>
          </a:p>
          <a:p>
            <a:r>
              <a:rPr lang="pl-PL" dirty="0">
                <a:latin typeface="Times New Roman" charset="0"/>
                <a:ea typeface="Times New Roman" charset="0"/>
                <a:cs typeface="Times New Roman" charset="0"/>
              </a:rPr>
              <a:t>        </a:t>
            </a:r>
            <a:r>
              <a:rPr lang="pl-PL" b="1" dirty="0">
                <a:latin typeface="Times New Roman" charset="0"/>
                <a:ea typeface="Times New Roman" charset="0"/>
                <a:cs typeface="Times New Roman" charset="0"/>
              </a:rPr>
              <a:t>for</a:t>
            </a:r>
            <a:r>
              <a:rPr lang="pl-PL" dirty="0">
                <a:latin typeface="Times New Roman" charset="0"/>
                <a:ea typeface="Times New Roman" charset="0"/>
                <a:cs typeface="Times New Roman" charset="0"/>
              </a:rPr>
              <a:t>(</a:t>
            </a:r>
            <a:r>
              <a:rPr lang="pl-PL" b="1" dirty="0" err="1">
                <a:latin typeface="Times New Roman" charset="0"/>
                <a:ea typeface="Times New Roman" charset="0"/>
                <a:cs typeface="Times New Roman" charset="0"/>
              </a:rPr>
              <a:t>int</a:t>
            </a:r>
            <a:r>
              <a:rPr lang="pl-PL" dirty="0">
                <a:latin typeface="Times New Roman" charset="0"/>
                <a:ea typeface="Times New Roman" charset="0"/>
                <a:cs typeface="Times New Roman" charset="0"/>
              </a:rPr>
              <a:t> i=1;i&lt;=</a:t>
            </a:r>
            <a:r>
              <a:rPr lang="pl-PL" dirty="0" err="1">
                <a:latin typeface="Times New Roman" charset="0"/>
                <a:ea typeface="Times New Roman" charset="0"/>
                <a:cs typeface="Times New Roman" charset="0"/>
              </a:rPr>
              <a:t>a;i</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r>
              <a:rPr lang="pl-PL" dirty="0">
                <a:latin typeface="Times New Roman" charset="0"/>
                <a:ea typeface="Times New Roman" charset="0"/>
                <a:cs typeface="Times New Roman" charset="0"/>
              </a:rPr>
              <a:t>            </a:t>
            </a:r>
            <a:r>
              <a:rPr lang="pl-PL" dirty="0" err="1">
                <a:latin typeface="Times New Roman" charset="0"/>
                <a:ea typeface="Times New Roman" charset="0"/>
                <a:cs typeface="Times New Roman" charset="0"/>
              </a:rPr>
              <a:t>driver.findElements</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By.xpath</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input</a:t>
            </a:r>
            <a:r>
              <a:rPr lang="pl-PL" dirty="0">
                <a:latin typeface="Times New Roman" charset="0"/>
                <a:ea typeface="Times New Roman" charset="0"/>
                <a:cs typeface="Times New Roman" charset="0"/>
              </a:rPr>
              <a:t>[@</a:t>
            </a:r>
            <a:r>
              <a:rPr lang="pl-PL" dirty="0" err="1">
                <a:latin typeface="Times New Roman" charset="0"/>
                <a:ea typeface="Times New Roman" charset="0"/>
                <a:cs typeface="Times New Roman" charset="0"/>
              </a:rPr>
              <a:t>name</a:t>
            </a:r>
            <a:r>
              <a:rPr lang="pl-PL" dirty="0">
                <a:latin typeface="Times New Roman" charset="0"/>
                <a:ea typeface="Times New Roman" charset="0"/>
                <a:cs typeface="Times New Roman" charset="0"/>
              </a:rPr>
              <a:t>='group1']")).</a:t>
            </a:r>
            <a:r>
              <a:rPr lang="pl-PL" dirty="0" err="1">
                <a:latin typeface="Times New Roman" charset="0"/>
                <a:ea typeface="Times New Roman" charset="0"/>
                <a:cs typeface="Times New Roman" charset="0"/>
              </a:rPr>
              <a:t>get</a:t>
            </a:r>
            <a:r>
              <a:rPr lang="pl-PL" dirty="0">
                <a:latin typeface="Times New Roman" charset="0"/>
                <a:ea typeface="Times New Roman" charset="0"/>
                <a:cs typeface="Times New Roman" charset="0"/>
              </a:rPr>
              <a:t>(2).</a:t>
            </a:r>
            <a:r>
              <a:rPr lang="pl-PL" dirty="0" err="1">
                <a:latin typeface="Times New Roman" charset="0"/>
                <a:ea typeface="Times New Roman" charset="0"/>
                <a:cs typeface="Times New Roman" charset="0"/>
              </a:rPr>
              <a:t>click</a:t>
            </a:r>
            <a:r>
              <a:rPr lang="pl-PL" dirty="0">
                <a:latin typeface="Times New Roman" charset="0"/>
                <a:ea typeface="Times New Roman" charset="0"/>
                <a:cs typeface="Times New Roman" charset="0"/>
              </a:rPr>
              <a:t>();  </a:t>
            </a:r>
          </a:p>
          <a:p>
            <a:r>
              <a:rPr lang="pl-PL" dirty="0">
                <a:latin typeface="Times New Roman" charset="0"/>
                <a:ea typeface="Times New Roman" charset="0"/>
                <a:cs typeface="Times New Roman" charset="0"/>
              </a:rPr>
              <a:t>        }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803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Check Box</a:t>
            </a:r>
          </a:p>
        </p:txBody>
      </p:sp>
      <p:sp>
        <p:nvSpPr>
          <p:cNvPr id="5" name="Rectangle 4"/>
          <p:cNvSpPr/>
          <p:nvPr/>
        </p:nvSpPr>
        <p:spPr>
          <a:xfrm>
            <a:off x="276720" y="1447800"/>
            <a:ext cx="8257680" cy="2308324"/>
          </a:xfrm>
          <a:prstGeom prst="rect">
            <a:avLst/>
          </a:prstGeom>
          <a:ln>
            <a:solidFill>
              <a:schemeClr val="accent1"/>
            </a:solidFill>
          </a:ln>
        </p:spPr>
        <p:txBody>
          <a:bodyPr wrap="square">
            <a:spAutoFit/>
          </a:bodyPr>
          <a:lstStyle/>
          <a:p>
            <a:r>
              <a:rPr lang="en-US" dirty="0"/>
              <a:t>driver.navigate().to("https://</a:t>
            </a:r>
            <a:r>
              <a:rPr lang="en-US" dirty="0" err="1"/>
              <a:t>www.spicejet.com</a:t>
            </a:r>
            <a:r>
              <a:rPr lang="en-US" dirty="0"/>
              <a:t>/");  </a:t>
            </a:r>
          </a:p>
          <a:p>
            <a:r>
              <a:rPr lang="en-US" dirty="0"/>
              <a:t> </a:t>
            </a:r>
            <a:r>
              <a:rPr lang="en-US" dirty="0" err="1"/>
              <a:t>System.out.println</a:t>
            </a:r>
            <a:r>
              <a:rPr lang="en-US" dirty="0"/>
              <a:t>(</a:t>
            </a:r>
            <a:r>
              <a:rPr lang="en-US" dirty="0" err="1"/>
              <a:t>driver.findElement</a:t>
            </a:r>
            <a:r>
              <a:rPr lang="en-US" dirty="0"/>
              <a:t>(</a:t>
            </a:r>
            <a:r>
              <a:rPr lang="en-US" dirty="0" err="1"/>
              <a:t>By.cssSelector</a:t>
            </a:r>
            <a:r>
              <a:rPr lang="en-US" dirty="0"/>
              <a:t>("input[id*='</a:t>
            </a:r>
            <a:r>
              <a:rPr lang="en-US" dirty="0" err="1"/>
              <a:t>SeniorCitizenDiscount</a:t>
            </a:r>
            <a:r>
              <a:rPr lang="en-US" dirty="0"/>
              <a:t>']")).</a:t>
            </a:r>
            <a:r>
              <a:rPr lang="en-US" dirty="0" err="1"/>
              <a:t>isSelected</a:t>
            </a:r>
            <a:r>
              <a:rPr lang="en-US" dirty="0"/>
              <a:t>());  </a:t>
            </a:r>
          </a:p>
          <a:p>
            <a:r>
              <a:rPr lang="en-US" dirty="0"/>
              <a:t>        </a:t>
            </a:r>
            <a:r>
              <a:rPr lang="en-US" dirty="0" err="1"/>
              <a:t>driver.findElement</a:t>
            </a:r>
            <a:r>
              <a:rPr lang="en-US" dirty="0"/>
              <a:t>(</a:t>
            </a:r>
            <a:r>
              <a:rPr lang="en-US" dirty="0" err="1"/>
              <a:t>By.cssSelector</a:t>
            </a:r>
            <a:r>
              <a:rPr lang="en-US" dirty="0"/>
              <a:t>("input[id*='</a:t>
            </a:r>
            <a:r>
              <a:rPr lang="en-US" dirty="0" err="1"/>
              <a:t>SeniorCitizenDiscount</a:t>
            </a:r>
            <a:r>
              <a:rPr lang="en-US" dirty="0"/>
              <a:t>']")).click();  </a:t>
            </a:r>
          </a:p>
          <a:p>
            <a:r>
              <a:rPr lang="en-US" dirty="0"/>
              <a:t>        </a:t>
            </a:r>
            <a:r>
              <a:rPr lang="en-US" dirty="0" err="1"/>
              <a:t>System.out.println</a:t>
            </a:r>
            <a:r>
              <a:rPr lang="en-US" dirty="0"/>
              <a:t>(</a:t>
            </a:r>
            <a:r>
              <a:rPr lang="en-US" dirty="0" err="1"/>
              <a:t>driver.findElement</a:t>
            </a:r>
            <a:r>
              <a:rPr lang="en-US" dirty="0"/>
              <a:t>(</a:t>
            </a:r>
            <a:r>
              <a:rPr lang="en-US" dirty="0" err="1"/>
              <a:t>By.cssSelector</a:t>
            </a:r>
            <a:r>
              <a:rPr lang="en-US" dirty="0"/>
              <a:t>("input[id*='</a:t>
            </a:r>
            <a:r>
              <a:rPr lang="en-US" dirty="0" err="1"/>
              <a:t>SeniorCitizenDiscount</a:t>
            </a:r>
            <a:r>
              <a:rPr lang="en-US" dirty="0"/>
              <a:t>']")).</a:t>
            </a:r>
            <a:r>
              <a:rPr lang="en-US" dirty="0" err="1"/>
              <a:t>isSelected</a:t>
            </a:r>
            <a:r>
              <a:rPr lang="en-US" dirty="0"/>
              <a:t>());  </a:t>
            </a:r>
          </a:p>
          <a:p>
            <a:r>
              <a:rPr lang="en-US" dirty="0"/>
              <a:t>  </a:t>
            </a:r>
          </a:p>
          <a:p>
            <a:r>
              <a:rPr lang="en-US" dirty="0" err="1"/>
              <a:t>driver.close</a:t>
            </a:r>
            <a:r>
              <a:rPr lang="en-US" dirty="0"/>
              <a:t>();  </a:t>
            </a:r>
          </a:p>
        </p:txBody>
      </p:sp>
      <p:sp>
        <p:nvSpPr>
          <p:cNvPr id="3" name="Rectangle 2"/>
          <p:cNvSpPr/>
          <p:nvPr/>
        </p:nvSpPr>
        <p:spPr>
          <a:xfrm>
            <a:off x="457200" y="4114800"/>
            <a:ext cx="8382000" cy="1200329"/>
          </a:xfrm>
          <a:prstGeom prst="rect">
            <a:avLst/>
          </a:prstGeom>
          <a:ln>
            <a:solidFill>
              <a:schemeClr val="accent1"/>
            </a:solidFill>
          </a:ln>
        </p:spPr>
        <p:txBody>
          <a:bodyPr wrap="square">
            <a:spAutoFit/>
          </a:bodyPr>
          <a:lstStyle/>
          <a:p>
            <a:pPr marL="285750" indent="-285750">
              <a:buFont typeface="Arial" charset="0"/>
              <a:buChar char="•"/>
            </a:pPr>
            <a:r>
              <a:rPr lang="en-US" b="1" dirty="0" err="1">
                <a:solidFill>
                  <a:srgbClr val="000000"/>
                </a:solidFill>
                <a:latin typeface="Times New Roman" charset="0"/>
                <a:ea typeface="Times New Roman" charset="0"/>
                <a:cs typeface="Times New Roman" charset="0"/>
              </a:rPr>
              <a:t>isSelected</a:t>
            </a:r>
            <a:r>
              <a:rPr lang="en-US" b="1" dirty="0">
                <a:solidFill>
                  <a:srgbClr val="000000"/>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This method determines whether the checkbox is selected or not. If the checkbox is selected, then this method returns true otherwise false.</a:t>
            </a:r>
          </a:p>
          <a:p>
            <a:pPr marL="285750" indent="-285750">
              <a:buFont typeface="Arial" charset="0"/>
              <a:buChar char="•"/>
            </a:pPr>
            <a:r>
              <a:rPr lang="en-US" b="1" dirty="0">
                <a:solidFill>
                  <a:srgbClr val="000000"/>
                </a:solidFill>
                <a:latin typeface="Times New Roman" charset="0"/>
                <a:ea typeface="Times New Roman" charset="0"/>
                <a:cs typeface="Times New Roman" charset="0"/>
              </a:rPr>
              <a:t>click():</a:t>
            </a:r>
            <a:r>
              <a:rPr lang="en-US" dirty="0">
                <a:solidFill>
                  <a:srgbClr val="000000"/>
                </a:solidFill>
                <a:latin typeface="Times New Roman" charset="0"/>
                <a:ea typeface="Times New Roman" charset="0"/>
                <a:cs typeface="Times New Roman" charset="0"/>
              </a:rPr>
              <a:t> This method selects the locator. In this case, it is selecting the "Senior Citizen" checkbox</a:t>
            </a:r>
            <a:endParaRPr lang="en-US" b="0" dirty="0">
              <a:solidFill>
                <a:srgbClr val="000000"/>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48609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Image Links</a:t>
            </a:r>
          </a:p>
        </p:txBody>
      </p:sp>
      <p:sp>
        <p:nvSpPr>
          <p:cNvPr id="3" name="Rectangle 2"/>
          <p:cNvSpPr/>
          <p:nvPr/>
        </p:nvSpPr>
        <p:spPr>
          <a:xfrm>
            <a:off x="457200" y="838200"/>
            <a:ext cx="8229600" cy="1754326"/>
          </a:xfrm>
          <a:prstGeom prst="rect">
            <a:avLst/>
          </a:prstGeom>
        </p:spPr>
        <p:txBody>
          <a:bodyPr wrap="square">
            <a:spAutoFit/>
          </a:bodyPr>
          <a:lstStyle/>
          <a:p>
            <a:pPr marL="285750" indent="-285750">
              <a:buFont typeface="Arial" charset="0"/>
              <a:buChar char="•"/>
            </a:pPr>
            <a:r>
              <a:rPr lang="en-US" dirty="0"/>
              <a:t>Image links are the links in web pages represented by an image which when clicked navigates to a different window or page.</a:t>
            </a:r>
          </a:p>
          <a:p>
            <a:pPr marL="285750" indent="-285750">
              <a:buFont typeface="Arial" charset="0"/>
              <a:buChar char="•"/>
            </a:pPr>
            <a:r>
              <a:rPr lang="en-US" dirty="0"/>
              <a:t>Since they are images, we cannot use the </a:t>
            </a:r>
            <a:r>
              <a:rPr lang="en-US" dirty="0" err="1"/>
              <a:t>By.linkText</a:t>
            </a:r>
            <a:r>
              <a:rPr lang="en-US" dirty="0"/>
              <a:t>() and </a:t>
            </a:r>
            <a:r>
              <a:rPr lang="en-US" dirty="0" err="1"/>
              <a:t>By.partialLinkText</a:t>
            </a:r>
            <a:r>
              <a:rPr lang="en-US" dirty="0"/>
              <a:t>() methods because image links basically have no link texts at all.</a:t>
            </a:r>
          </a:p>
          <a:p>
            <a:pPr marL="285750" indent="-285750">
              <a:buFont typeface="Arial" charset="0"/>
              <a:buChar char="•"/>
            </a:pPr>
            <a:r>
              <a:rPr lang="en-US" dirty="0"/>
              <a:t>Resort to using either </a:t>
            </a:r>
            <a:r>
              <a:rPr lang="en-US" dirty="0" err="1"/>
              <a:t>By.cssSelector</a:t>
            </a:r>
            <a:r>
              <a:rPr lang="en-US" dirty="0"/>
              <a:t> or </a:t>
            </a:r>
            <a:r>
              <a:rPr lang="en-US" dirty="0" err="1"/>
              <a:t>By.xpath</a:t>
            </a:r>
            <a:r>
              <a:rPr lang="en-US" dirty="0"/>
              <a:t>. The first method is more preferred because of its simplicity.</a:t>
            </a:r>
          </a:p>
        </p:txBody>
      </p:sp>
      <p:sp>
        <p:nvSpPr>
          <p:cNvPr id="4" name="Rectangle 3"/>
          <p:cNvSpPr/>
          <p:nvPr/>
        </p:nvSpPr>
        <p:spPr>
          <a:xfrm>
            <a:off x="609600" y="2718655"/>
            <a:ext cx="8077200" cy="3416320"/>
          </a:xfrm>
          <a:prstGeom prst="rect">
            <a:avLst/>
          </a:prstGeom>
          <a:ln>
            <a:solidFill>
              <a:schemeClr val="accent1"/>
            </a:solidFill>
          </a:ln>
        </p:spPr>
        <p:txBody>
          <a:bodyPr wrap="square">
            <a:spAutoFit/>
          </a:bodyPr>
          <a:lstStyle/>
          <a:p>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creations.html</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 </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By.cssSelector</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"a[</a:t>
            </a:r>
            <a:r>
              <a:rPr lang="en-US" dirty="0" err="1">
                <a:solidFill>
                  <a:srgbClr val="2A00FF"/>
                </a:solidFill>
                <a:latin typeface="Times New Roman" charset="0"/>
                <a:ea typeface="Times New Roman" charset="0"/>
                <a:cs typeface="Times New Roman" charset="0"/>
              </a:rPr>
              <a:t>href</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srishti</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)).click();	</a:t>
            </a:r>
          </a:p>
          <a:p>
            <a:r>
              <a:rPr lang="en-US" b="1" dirty="0">
                <a:solidFill>
                  <a:srgbClr val="000000"/>
                </a:solidFill>
                <a:latin typeface="Times New Roman" charset="0"/>
                <a:ea typeface="Times New Roman" charset="0"/>
                <a:cs typeface="Times New Roman" charset="0"/>
              </a:rPr>
              <a:t>if(</a:t>
            </a:r>
            <a:r>
              <a:rPr lang="en-US" b="1" dirty="0" err="1">
                <a:solidFill>
                  <a:srgbClr val="6A3E3E"/>
                </a:solidFill>
                <a:latin typeface="Times New Roman" charset="0"/>
                <a:ea typeface="Times New Roman" charset="0"/>
                <a:cs typeface="Times New Roman" charset="0"/>
              </a:rPr>
              <a:t>driver</a:t>
            </a:r>
            <a:r>
              <a:rPr lang="en-US" b="1" dirty="0" err="1">
                <a:solidFill>
                  <a:srgbClr val="000000"/>
                </a:solidFill>
                <a:latin typeface="Times New Roman" charset="0"/>
                <a:ea typeface="Times New Roman" charset="0"/>
                <a:cs typeface="Times New Roman" charset="0"/>
              </a:rPr>
              <a:t>.getCurrentUrl</a:t>
            </a:r>
            <a:r>
              <a:rPr lang="en-US" b="1" dirty="0">
                <a:solidFill>
                  <a:srgbClr val="000000"/>
                </a:solidFill>
                <a:latin typeface="Times New Roman" charset="0"/>
                <a:ea typeface="Times New Roman" charset="0"/>
                <a:cs typeface="Times New Roman" charset="0"/>
              </a:rPr>
              <a:t>().equals(</a:t>
            </a:r>
            <a:r>
              <a:rPr lang="en-US" b="1" dirty="0">
                <a:solidFill>
                  <a:srgbClr val="2A00FF"/>
                </a:solidFill>
                <a:latin typeface="Times New Roman" charset="0"/>
                <a:ea typeface="Times New Roman" charset="0"/>
                <a:cs typeface="Times New Roman" charset="0"/>
              </a:rPr>
              <a:t>"http://</a:t>
            </a:r>
            <a:r>
              <a:rPr lang="en-US" b="1" dirty="0" err="1">
                <a:solidFill>
                  <a:srgbClr val="2A00FF"/>
                </a:solidFill>
                <a:latin typeface="Times New Roman" charset="0"/>
                <a:ea typeface="Times New Roman" charset="0"/>
                <a:cs typeface="Times New Roman" charset="0"/>
              </a:rPr>
              <a:t>techgatha.com</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a:t>
            </a:r>
            <a:r>
              <a:rPr lang="en-US" b="1" dirty="0" err="1">
                <a:solidFill>
                  <a:srgbClr val="2A00FF"/>
                </a:solidFill>
                <a:latin typeface="Times New Roman" charset="0"/>
                <a:ea typeface="Times New Roman" charset="0"/>
                <a:cs typeface="Times New Roman" charset="0"/>
              </a:rPr>
              <a:t>flowers.html</a:t>
            </a:r>
            <a:r>
              <a:rPr lang="en-US" b="1" dirty="0">
                <a:solidFill>
                  <a:srgbClr val="2A00FF"/>
                </a:solidFill>
                <a:latin typeface="Times New Roman" charset="0"/>
                <a:ea typeface="Times New Roman" charset="0"/>
                <a:cs typeface="Times New Roman" charset="0"/>
              </a:rPr>
              <a:t>"</a:t>
            </a:r>
            <a:r>
              <a:rPr lang="en-US" b="1" dirty="0">
                <a:solidFill>
                  <a:srgbClr val="000000"/>
                </a:solidFill>
                <a:latin typeface="Times New Roman" charset="0"/>
                <a:ea typeface="Times New Roman" charset="0"/>
                <a:cs typeface="Times New Roman" charset="0"/>
              </a:rPr>
              <a:t>)) {	</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dirty="0" err="1">
                <a:solidFill>
                  <a:srgbClr val="0000C0"/>
                </a:solidFill>
                <a:latin typeface="Times New Roman" charset="0"/>
                <a:ea typeface="Times New Roman" charset="0"/>
                <a:cs typeface="Times New Roman" charset="0"/>
              </a:rPr>
              <a:t>out</a:t>
            </a:r>
            <a:r>
              <a:rPr lang="en-US" b="1" dirty="0" err="1">
                <a:solidFill>
                  <a:srgbClr val="000000"/>
                </a:solidFill>
                <a:latin typeface="Times New Roman" charset="0"/>
                <a:ea typeface="Times New Roman" charset="0"/>
                <a:cs typeface="Times New Roman" charset="0"/>
              </a:rPr>
              <a:t>.println</a:t>
            </a:r>
            <a:r>
              <a:rPr lang="en-US" b="1" dirty="0">
                <a:solidFill>
                  <a:srgbClr val="000000"/>
                </a:solidFill>
                <a:latin typeface="Times New Roman" charset="0"/>
                <a:ea typeface="Times New Roman" charset="0"/>
                <a:cs typeface="Times New Roman" charset="0"/>
              </a:rPr>
              <a:t>(</a:t>
            </a:r>
            <a:r>
              <a:rPr lang="en-US" b="1" dirty="0">
                <a:solidFill>
                  <a:srgbClr val="2A00FF"/>
                </a:solidFill>
                <a:latin typeface="Times New Roman" charset="0"/>
                <a:ea typeface="Times New Roman" charset="0"/>
                <a:cs typeface="Times New Roman" charset="0"/>
              </a:rPr>
              <a:t>"We are at </a:t>
            </a:r>
            <a:r>
              <a:rPr lang="en-US" b="1" dirty="0" err="1">
                <a:solidFill>
                  <a:srgbClr val="2A00FF"/>
                </a:solidFill>
                <a:latin typeface="Times New Roman" charset="0"/>
                <a:ea typeface="Times New Roman" charset="0"/>
                <a:cs typeface="Times New Roman" charset="0"/>
              </a:rPr>
              <a:t>Srishti</a:t>
            </a:r>
            <a:r>
              <a:rPr lang="en-US" b="1" dirty="0">
                <a:solidFill>
                  <a:srgbClr val="2A00FF"/>
                </a:solidFill>
                <a:latin typeface="Times New Roman" charset="0"/>
                <a:ea typeface="Times New Roman" charset="0"/>
                <a:cs typeface="Times New Roman" charset="0"/>
              </a:rPr>
              <a:t> Creations"</a:t>
            </a:r>
            <a:r>
              <a:rPr lang="en-US"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endParaRPr lang="en-US" dirty="0">
              <a:solidFill>
                <a:srgbClr val="000000"/>
              </a:solidFill>
              <a:latin typeface="Times New Roman" charset="0"/>
              <a:ea typeface="Times New Roman" charset="0"/>
              <a:cs typeface="Times New Roman" charset="0"/>
            </a:endParaRPr>
          </a:p>
          <a:p>
            <a:r>
              <a:rPr lang="mr-IN" b="1" dirty="0" err="1">
                <a:solidFill>
                  <a:srgbClr val="7F0055"/>
                </a:solidFill>
                <a:latin typeface="Times New Roman" charset="0"/>
                <a:ea typeface="Times New Roman" charset="0"/>
                <a:cs typeface="Times New Roman" charset="0"/>
              </a:rPr>
              <a:t>else</a:t>
            </a:r>
            <a:r>
              <a:rPr lang="mr-IN" b="1" dirty="0">
                <a:solidFill>
                  <a:srgbClr val="000000"/>
                </a:solidFill>
                <a:latin typeface="Times New Roman" charset="0"/>
                <a:ea typeface="Times New Roman" charset="0"/>
                <a:cs typeface="Times New Roman" charset="0"/>
              </a:rPr>
              <a:t> {			</a:t>
            </a:r>
          </a:p>
          <a:p>
            <a:r>
              <a:rPr lang="mr-IN" dirty="0">
                <a:solidFill>
                  <a:srgbClr val="000000"/>
                </a:solidFill>
                <a:latin typeface="Times New Roman" charset="0"/>
                <a:ea typeface="Times New Roman" charset="0"/>
                <a:cs typeface="Times New Roman" charset="0"/>
              </a:rPr>
              <a:t>            </a:t>
            </a:r>
            <a:r>
              <a:rPr lang="mr-IN" dirty="0" err="1">
                <a:solidFill>
                  <a:srgbClr val="000000"/>
                </a:solidFill>
                <a:latin typeface="Times New Roman" charset="0"/>
                <a:ea typeface="Times New Roman" charset="0"/>
                <a:cs typeface="Times New Roman" charset="0"/>
              </a:rPr>
              <a:t>System.</a:t>
            </a:r>
            <a:r>
              <a:rPr lang="mr-IN" b="1" dirty="0" err="1">
                <a:solidFill>
                  <a:srgbClr val="0000C0"/>
                </a:solidFill>
                <a:latin typeface="Times New Roman" charset="0"/>
                <a:ea typeface="Times New Roman" charset="0"/>
                <a:cs typeface="Times New Roman" charset="0"/>
              </a:rPr>
              <a:t>out</a:t>
            </a:r>
            <a:r>
              <a:rPr lang="mr-IN" b="1" dirty="0" err="1">
                <a:solidFill>
                  <a:srgbClr val="000000"/>
                </a:solidFill>
                <a:latin typeface="Times New Roman" charset="0"/>
                <a:ea typeface="Times New Roman" charset="0"/>
                <a:cs typeface="Times New Roman" charset="0"/>
              </a:rPr>
              <a:t>.println</a:t>
            </a:r>
            <a:r>
              <a:rPr lang="mr-IN" b="1" dirty="0">
                <a:solidFill>
                  <a:srgbClr val="000000"/>
                </a:solidFill>
                <a:latin typeface="Times New Roman" charset="0"/>
                <a:ea typeface="Times New Roman" charset="0"/>
                <a:cs typeface="Times New Roman" charset="0"/>
              </a:rPr>
              <a:t>(</a:t>
            </a:r>
            <a:r>
              <a:rPr lang="mr-IN" b="1" dirty="0">
                <a:solidFill>
                  <a:srgbClr val="2A00FF"/>
                </a:solidFill>
                <a:latin typeface="Times New Roman" charset="0"/>
                <a:ea typeface="Times New Roman" charset="0"/>
                <a:cs typeface="Times New Roman" charset="0"/>
              </a:rPr>
              <a:t>"</a:t>
            </a:r>
            <a:r>
              <a:rPr lang="mr-IN" b="1" dirty="0" err="1">
                <a:solidFill>
                  <a:srgbClr val="2A00FF"/>
                </a:solidFill>
                <a:latin typeface="Times New Roman" charset="0"/>
                <a:ea typeface="Times New Roman" charset="0"/>
                <a:cs typeface="Times New Roman" charset="0"/>
              </a:rPr>
              <a:t>We</a:t>
            </a:r>
            <a:r>
              <a:rPr lang="mr-IN" b="1" dirty="0">
                <a:solidFill>
                  <a:srgbClr val="2A00FF"/>
                </a:solidFill>
                <a:latin typeface="Times New Roman" charset="0"/>
                <a:ea typeface="Times New Roman" charset="0"/>
                <a:cs typeface="Times New Roman" charset="0"/>
              </a:rPr>
              <a:t> </a:t>
            </a:r>
            <a:r>
              <a:rPr lang="mr-IN" b="1" dirty="0" err="1">
                <a:solidFill>
                  <a:srgbClr val="2A00FF"/>
                </a:solidFill>
                <a:latin typeface="Times New Roman" charset="0"/>
                <a:ea typeface="Times New Roman" charset="0"/>
                <a:cs typeface="Times New Roman" charset="0"/>
              </a:rPr>
              <a:t>are</a:t>
            </a:r>
            <a:r>
              <a:rPr lang="mr-IN" b="1" dirty="0">
                <a:solidFill>
                  <a:srgbClr val="2A00FF"/>
                </a:solidFill>
                <a:latin typeface="Times New Roman" charset="0"/>
                <a:ea typeface="Times New Roman" charset="0"/>
                <a:cs typeface="Times New Roman" charset="0"/>
              </a:rPr>
              <a:t> NOT "</a:t>
            </a:r>
            <a:r>
              <a:rPr lang="mr-IN" b="1" dirty="0">
                <a:solidFill>
                  <a:srgbClr val="000000"/>
                </a:solidFill>
                <a:latin typeface="Times New Roman" charset="0"/>
                <a:ea typeface="Times New Roman" charset="0"/>
                <a:cs typeface="Times New Roman" charset="0"/>
              </a:rPr>
              <a:t>);					</a:t>
            </a:r>
          </a:p>
          <a:p>
            <a:r>
              <a:rPr lang="mr-IN"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Thread.sleep</a:t>
            </a:r>
            <a:r>
              <a:rPr lang="en-US" dirty="0">
                <a:solidFill>
                  <a:srgbClr val="000000"/>
                </a:solidFill>
                <a:latin typeface="Times New Roman" charset="0"/>
                <a:ea typeface="Times New Roman" charset="0"/>
                <a:cs typeface="Times New Roman" charset="0"/>
              </a:rPr>
              <a:t>(3000);</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.quit</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21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Frames</a:t>
            </a:r>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To access GUI elements in a Frame, we should first direct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focus on the frame or pop-up window first before we can access elements within them</a:t>
            </a:r>
          </a:p>
          <a:p>
            <a:pPr marL="285750" indent="-285750">
              <a:buFont typeface="Arial" charset="0"/>
              <a:buChar char="•"/>
            </a:pPr>
            <a:r>
              <a:rPr lang="en-US" dirty="0">
                <a:solidFill>
                  <a:srgbClr val="222222"/>
                </a:solidFill>
                <a:latin typeface="Times New Roman" charset="0"/>
                <a:ea typeface="Times New Roman" charset="0"/>
                <a:cs typeface="Times New Roman" charset="0"/>
              </a:rPr>
              <a:t>Ex : </a:t>
            </a:r>
            <a:r>
              <a:rPr lang="en-US" dirty="0">
                <a:hlinkClick r:id="rId3"/>
              </a:rPr>
              <a:t>https://docs.oracle.com/javase/7/docs/api/</a:t>
            </a:r>
            <a:endParaRPr lang="en-US" dirty="0"/>
          </a:p>
          <a:p>
            <a:pPr marL="285750" indent="-285750">
              <a:buFont typeface="Arial" charset="0"/>
              <a:buChar char="•"/>
            </a:pPr>
            <a:r>
              <a:rPr lang="en-US" dirty="0"/>
              <a:t>This page has 3 frames whose "name" attributes are indicated above. We wish to access the "Deprecated" link encircled in yellow</a:t>
            </a:r>
            <a:endParaRPr lang="en-US" dirty="0">
              <a:latin typeface="Times New Roman" charset="0"/>
              <a:ea typeface="Times New Roman" charset="0"/>
              <a:cs typeface="Times New Roman" charset="0"/>
            </a:endParaRPr>
          </a:p>
        </p:txBody>
      </p:sp>
      <p:pic>
        <p:nvPicPr>
          <p:cNvPr id="3074" name="Picture 2" descr="irst Selenium Webdriver Script: JAVA Code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6864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4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Frames Demo</a:t>
            </a:r>
          </a:p>
        </p:txBody>
      </p:sp>
      <p:sp>
        <p:nvSpPr>
          <p:cNvPr id="3" name="Rectangle 2"/>
          <p:cNvSpPr/>
          <p:nvPr/>
        </p:nvSpPr>
        <p:spPr>
          <a:xfrm>
            <a:off x="276720" y="684506"/>
            <a:ext cx="85624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Instruct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to switch to the "</a:t>
            </a:r>
            <a:r>
              <a:rPr lang="en-US" dirty="0" err="1">
                <a:solidFill>
                  <a:srgbClr val="222222"/>
                </a:solidFill>
                <a:latin typeface="Times New Roman" charset="0"/>
                <a:ea typeface="Times New Roman" charset="0"/>
                <a:cs typeface="Times New Roman" charset="0"/>
              </a:rPr>
              <a:t>classFrame</a:t>
            </a:r>
            <a:r>
              <a:rPr lang="en-US" dirty="0">
                <a:solidFill>
                  <a:srgbClr val="222222"/>
                </a:solidFill>
                <a:latin typeface="Times New Roman" charset="0"/>
                <a:ea typeface="Times New Roman" charset="0"/>
                <a:cs typeface="Times New Roman" charset="0"/>
              </a:rPr>
              <a:t>" frame using the "</a:t>
            </a:r>
            <a:r>
              <a:rPr lang="en-US" dirty="0" err="1">
                <a:solidFill>
                  <a:srgbClr val="222222"/>
                </a:solidFill>
                <a:latin typeface="Times New Roman" charset="0"/>
                <a:ea typeface="Times New Roman" charset="0"/>
                <a:cs typeface="Times New Roman" charset="0"/>
              </a:rPr>
              <a:t>switchTo</a:t>
            </a:r>
            <a:r>
              <a:rPr lang="en-US" dirty="0">
                <a:solidFill>
                  <a:srgbClr val="222222"/>
                </a:solidFill>
                <a:latin typeface="Times New Roman" charset="0"/>
                <a:ea typeface="Times New Roman" charset="0"/>
                <a:cs typeface="Times New Roman" charset="0"/>
              </a:rPr>
              <a:t>().frame()" method. </a:t>
            </a:r>
          </a:p>
          <a:p>
            <a:pPr marL="285750" indent="-285750">
              <a:buFont typeface="Arial" charset="0"/>
              <a:buChar char="•"/>
            </a:pPr>
            <a:r>
              <a:rPr lang="en-US" dirty="0">
                <a:solidFill>
                  <a:srgbClr val="222222"/>
                </a:solidFill>
                <a:latin typeface="Times New Roman" charset="0"/>
                <a:ea typeface="Times New Roman" charset="0"/>
                <a:cs typeface="Times New Roman" charset="0"/>
              </a:rPr>
              <a:t>Use the name attribute of the frame as the parameter for the "frame()" part.</a:t>
            </a:r>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7" r="960"/>
          <a:stretch/>
        </p:blipFill>
        <p:spPr>
          <a:xfrm>
            <a:off x="659060" y="2895600"/>
            <a:ext cx="7722940" cy="711200"/>
          </a:xfrm>
          <a:prstGeom prst="rect">
            <a:avLst/>
          </a:prstGeom>
        </p:spPr>
      </p:pic>
    </p:spTree>
    <p:extLst>
      <p:ext uri="{BB962C8B-B14F-4D97-AF65-F5344CB8AC3E}">
        <p14:creationId xmlns:p14="http://schemas.microsoft.com/office/powerpoint/2010/main" val="213064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Dialog Box</a:t>
            </a:r>
          </a:p>
        </p:txBody>
      </p:sp>
      <p:sp>
        <p:nvSpPr>
          <p:cNvPr id="3" name="Rectangle 2"/>
          <p:cNvSpPr/>
          <p:nvPr/>
        </p:nvSpPr>
        <p:spPr>
          <a:xfrm>
            <a:off x="276720" y="684506"/>
            <a:ext cx="8562480" cy="397031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three methods to accept and reject the Alert depending on the Alert types.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dismiss() - This method is used to click on the 'Cancel' button of the alert.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().alert().dismiss();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accept() - This method is used to click on the 'Ok' button of the alert.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().alert().accept();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String </a:t>
            </a:r>
            <a:r>
              <a:rPr lang="en-US" dirty="0" err="1">
                <a:solidFill>
                  <a:srgbClr val="222222"/>
                </a:solidFill>
                <a:latin typeface="Times New Roman" charset="0"/>
                <a:ea typeface="Times New Roman" charset="0"/>
                <a:cs typeface="Times New Roman" charset="0"/>
              </a:rPr>
              <a:t>getText</a:t>
            </a:r>
            <a:r>
              <a:rPr lang="en-US" dirty="0">
                <a:solidFill>
                  <a:srgbClr val="222222"/>
                </a:solidFill>
                <a:latin typeface="Times New Roman" charset="0"/>
                <a:ea typeface="Times New Roman" charset="0"/>
                <a:cs typeface="Times New Roman" charset="0"/>
              </a:rPr>
              <a:t>() - This method is used to capture the alert message.</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getText</a:t>
            </a:r>
            <a:r>
              <a:rPr lang="en-US" dirty="0">
                <a:solidFill>
                  <a:srgbClr val="222222"/>
                </a:solidFill>
                <a:latin typeface="Times New Roman" charset="0"/>
                <a:ea typeface="Times New Roman" charset="0"/>
                <a:cs typeface="Times New Roman" charset="0"/>
              </a:rPr>
              <a:t>();      </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solidFill>
                  <a:srgbClr val="222222"/>
                </a:solidFill>
                <a:latin typeface="Times New Roman" charset="0"/>
                <a:ea typeface="Times New Roman" charset="0"/>
                <a:cs typeface="Times New Roman" charset="0"/>
              </a:rPr>
              <a:t>void </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(String </a:t>
            </a:r>
            <a:r>
              <a:rPr lang="en-US" dirty="0" err="1">
                <a:solidFill>
                  <a:srgbClr val="222222"/>
                </a:solidFill>
                <a:latin typeface="Times New Roman" charset="0"/>
                <a:ea typeface="Times New Roman" charset="0"/>
                <a:cs typeface="Times New Roman" charset="0"/>
              </a:rPr>
              <a:t>stringToSend</a:t>
            </a:r>
            <a:r>
              <a:rPr lang="en-US" dirty="0">
                <a:solidFill>
                  <a:srgbClr val="222222"/>
                </a:solidFill>
                <a:latin typeface="Times New Roman" charset="0"/>
                <a:ea typeface="Times New Roman" charset="0"/>
                <a:cs typeface="Times New Roman" charset="0"/>
              </a:rPr>
              <a:t>) - This method is used to send some data to the alert box.</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driver.switchTo</a:t>
            </a:r>
            <a:r>
              <a:rPr lang="en-US" dirty="0">
                <a:solidFill>
                  <a:srgbClr val="222222"/>
                </a:solidFill>
                <a:latin typeface="Times New Roman" charset="0"/>
                <a:ea typeface="Times New Roman" charset="0"/>
                <a:cs typeface="Times New Roman" charset="0"/>
              </a:rPr>
              <a:t>().alert().</a:t>
            </a:r>
            <a:r>
              <a:rPr lang="en-US" dirty="0" err="1">
                <a:solidFill>
                  <a:srgbClr val="222222"/>
                </a:solidFill>
                <a:latin typeface="Times New Roman" charset="0"/>
                <a:ea typeface="Times New Roman" charset="0"/>
                <a:cs typeface="Times New Roman" charset="0"/>
              </a:rPr>
              <a:t>sendKeys</a:t>
            </a:r>
            <a:r>
              <a:rPr lang="en-US" dirty="0">
                <a:solidFill>
                  <a:srgbClr val="222222"/>
                </a:solidFill>
                <a:latin typeface="Times New Roman" charset="0"/>
                <a:ea typeface="Times New Roman" charset="0"/>
                <a:cs typeface="Times New Roman" charset="0"/>
              </a:rPr>
              <a:t>("Text");  </a:t>
            </a:r>
          </a:p>
        </p:txBody>
      </p:sp>
    </p:spTree>
    <p:extLst>
      <p:ext uri="{BB962C8B-B14F-4D97-AF65-F5344CB8AC3E}">
        <p14:creationId xmlns:p14="http://schemas.microsoft.com/office/powerpoint/2010/main" val="41081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Pop-Up</a:t>
            </a:r>
          </a:p>
        </p:txBody>
      </p:sp>
      <p:sp>
        <p:nvSpPr>
          <p:cNvPr id="3" name="Rectangle 2"/>
          <p:cNvSpPr/>
          <p:nvPr/>
        </p:nvSpPr>
        <p:spPr>
          <a:xfrm>
            <a:off x="276720" y="684506"/>
            <a:ext cx="8562480" cy="2031325"/>
          </a:xfrm>
          <a:prstGeom prst="rect">
            <a:avLst/>
          </a:prstGeom>
        </p:spPr>
        <p:txBody>
          <a:bodyPr wrap="square">
            <a:spAutoFit/>
          </a:bodyPr>
          <a:lstStyle/>
          <a:p>
            <a:pPr marL="285750" indent="-285750">
              <a:buFont typeface="Arial" charset="0"/>
              <a:buChar char="•"/>
            </a:pP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allows pop-up windows like alerts to be displayed.</a:t>
            </a:r>
          </a:p>
          <a:p>
            <a:pPr marL="285750" indent="-285750">
              <a:buFont typeface="Arial" charset="0"/>
              <a:buChar char="•"/>
            </a:pPr>
            <a:r>
              <a:rPr lang="en-US" dirty="0">
                <a:latin typeface="Times New Roman" charset="0"/>
                <a:ea typeface="Times New Roman" charset="0"/>
                <a:cs typeface="Times New Roman" charset="0"/>
              </a:rPr>
              <a:t>To access the elements within the alert (such as the message it contains), we must use the "</a:t>
            </a:r>
            <a:r>
              <a:rPr lang="en-US" dirty="0" err="1">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 method.</a:t>
            </a:r>
          </a:p>
          <a:p>
            <a:pPr marL="285750" indent="-285750">
              <a:buFont typeface="Arial" charset="0"/>
              <a:buChar char="•"/>
            </a:pPr>
            <a:r>
              <a:rPr lang="en-US" dirty="0">
                <a:latin typeface="Times New Roman" charset="0"/>
                <a:ea typeface="Times New Roman" charset="0"/>
                <a:cs typeface="Times New Roman" charset="0"/>
              </a:rPr>
              <a:t>use this method to access the alert box and then retrieve its message using the "</a:t>
            </a:r>
            <a:r>
              <a:rPr lang="en-US" dirty="0" err="1">
                <a:latin typeface="Times New Roman" charset="0"/>
                <a:ea typeface="Times New Roman" charset="0"/>
                <a:cs typeface="Times New Roman" charset="0"/>
              </a:rPr>
              <a:t>getText</a:t>
            </a:r>
            <a:r>
              <a:rPr lang="en-US" dirty="0">
                <a:latin typeface="Times New Roman" charset="0"/>
                <a:ea typeface="Times New Roman" charset="0"/>
                <a:cs typeface="Times New Roman" charset="0"/>
              </a:rPr>
              <a:t>()” method, and then automatically close the alert box using the "</a:t>
            </a:r>
            <a:r>
              <a:rPr lang="en-US" dirty="0" err="1">
                <a:latin typeface="Times New Roman" charset="0"/>
                <a:ea typeface="Times New Roman" charset="0"/>
                <a:cs typeface="Times New Roman" charset="0"/>
              </a:rPr>
              <a:t>switchTo</a:t>
            </a:r>
            <a:r>
              <a:rPr lang="en-US" dirty="0">
                <a:latin typeface="Times New Roman" charset="0"/>
                <a:ea typeface="Times New Roman" charset="0"/>
                <a:cs typeface="Times New Roman" charset="0"/>
              </a:rPr>
              <a:t>().alert().accept()" method.</a:t>
            </a:r>
          </a:p>
          <a:p>
            <a:pPr marL="285750" indent="-285750">
              <a:buFont typeface="Arial" charset="0"/>
              <a:buChar char="•"/>
            </a:pPr>
            <a:r>
              <a:rPr lang="en-US" dirty="0">
                <a:latin typeface="Times New Roman" charset="0"/>
                <a:ea typeface="Times New Roman" charset="0"/>
                <a:cs typeface="Times New Roman" charset="0"/>
              </a:rPr>
              <a:t>Link : </a:t>
            </a:r>
            <a:r>
              <a:rPr lang="en-US" dirty="0">
                <a:hlinkClick r:id="rId3"/>
              </a:rPr>
              <a:t>http://jsbin.com/usidix/1</a:t>
            </a:r>
            <a:endParaRPr lang="en-US" dirty="0">
              <a:latin typeface="Times New Roman" charset="0"/>
              <a:ea typeface="Times New Roman" charset="0"/>
              <a:cs typeface="Times New Roman" charset="0"/>
            </a:endParaRPr>
          </a:p>
        </p:txBody>
      </p:sp>
      <p:pic>
        <p:nvPicPr>
          <p:cNvPr id="5122" name="Picture 2" descr="irst Selenium Webdriver Script: JAVA Code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00350"/>
            <a:ext cx="46005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10" y="4965700"/>
            <a:ext cx="8521700" cy="1511300"/>
          </a:xfrm>
          <a:prstGeom prst="rect">
            <a:avLst/>
          </a:prstGeom>
        </p:spPr>
      </p:pic>
    </p:spTree>
    <p:extLst>
      <p:ext uri="{BB962C8B-B14F-4D97-AF65-F5344CB8AC3E}">
        <p14:creationId xmlns:p14="http://schemas.microsoft.com/office/powerpoint/2010/main" val="135429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Windows</a:t>
            </a:r>
          </a:p>
        </p:txBody>
      </p:sp>
      <p:sp>
        <p:nvSpPr>
          <p:cNvPr id="3" name="Rectangle 2"/>
          <p:cNvSpPr/>
          <p:nvPr/>
        </p:nvSpPr>
        <p:spPr>
          <a:xfrm>
            <a:off x="276720" y="684506"/>
            <a:ext cx="8562480" cy="4801314"/>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When we have multiple windows in any web application, the activity may need to switch control among several windows from one to other in order to complete the operation. </a:t>
            </a:r>
          </a:p>
          <a:p>
            <a:pPr marL="285750" indent="-285750">
              <a:buFont typeface="Arial" charset="0"/>
              <a:buChar char="•"/>
            </a:pPr>
            <a:r>
              <a:rPr lang="en-US" dirty="0">
                <a:solidFill>
                  <a:srgbClr val="222222"/>
                </a:solidFill>
                <a:latin typeface="Times New Roman" charset="0"/>
                <a:ea typeface="Times New Roman" charset="0"/>
                <a:cs typeface="Times New Roman" charset="0"/>
              </a:rPr>
              <a:t>After completion of the operation, it has to return to the main window i.e. parent window</a:t>
            </a:r>
          </a:p>
          <a:p>
            <a:pPr marL="285750" indent="-285750">
              <a:buFont typeface="Arial" charset="0"/>
              <a:buChar char="•"/>
            </a:pPr>
            <a:r>
              <a:rPr lang="en-US" b="1" dirty="0" err="1">
                <a:latin typeface="Times New Roman" charset="0"/>
                <a:ea typeface="Times New Roman" charset="0"/>
                <a:cs typeface="Times New Roman" charset="0"/>
              </a:rPr>
              <a:t>Driver.getWindowHandles</a:t>
            </a:r>
            <a:r>
              <a:rPr lang="en-US" b="1" dirty="0">
                <a:latin typeface="Times New Roman" charset="0"/>
                <a:ea typeface="Times New Roman" charset="0"/>
                <a:cs typeface="Times New Roman" charset="0"/>
              </a:rPr>
              <a:t>()</a:t>
            </a:r>
            <a:r>
              <a:rPr lang="en-US" dirty="0">
                <a:latin typeface="Times New Roman" charset="0"/>
                <a:ea typeface="Times New Roman" charset="0"/>
                <a:cs typeface="Times New Roman" charset="0"/>
              </a:rPr>
              <a:t>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To handle all opened windows by web driver, we can use "</a:t>
            </a:r>
            <a:r>
              <a:rPr lang="en-US" dirty="0" err="1">
                <a:latin typeface="Times New Roman" charset="0"/>
                <a:ea typeface="Times New Roman" charset="0"/>
                <a:cs typeface="Times New Roman" charset="0"/>
              </a:rPr>
              <a:t>Driver.getWindowHandles</a:t>
            </a:r>
            <a:r>
              <a:rPr lang="en-US" dirty="0">
                <a:latin typeface="Times New Roman" charset="0"/>
                <a:ea typeface="Times New Roman" charset="0"/>
                <a:cs typeface="Times New Roman" charset="0"/>
              </a:rPr>
              <a:t>()" and then we can switch window from one window to another in a web application. Its return type is Iterator&lt;String&gt;.</a:t>
            </a:r>
          </a:p>
          <a:p>
            <a:pPr marL="285750" indent="-285750">
              <a:buFont typeface="Arial" charset="0"/>
              <a:buChar char="•"/>
            </a:pPr>
            <a:endParaRPr lang="en-US" b="1" dirty="0">
              <a:latin typeface="Times New Roman" charset="0"/>
              <a:ea typeface="Times New Roman" charset="0"/>
              <a:cs typeface="Times New Roman" charset="0"/>
            </a:endParaRPr>
          </a:p>
          <a:p>
            <a:pPr marL="285750" indent="-285750">
              <a:buFont typeface="Arial" charset="0"/>
              <a:buChar char="•"/>
            </a:pPr>
            <a:r>
              <a:rPr lang="en-US" b="1" dirty="0" err="1">
                <a:latin typeface="Times New Roman" charset="0"/>
                <a:ea typeface="Times New Roman" charset="0"/>
                <a:cs typeface="Times New Roman" charset="0"/>
              </a:rPr>
              <a:t>Driver.getWindowHandle</a:t>
            </a:r>
            <a:r>
              <a:rPr lang="en-US" b="1" dirty="0">
                <a:latin typeface="Times New Roman" charset="0"/>
                <a:ea typeface="Times New Roman" charset="0"/>
                <a:cs typeface="Times New Roman" charset="0"/>
              </a:rPr>
              <a:t>()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When the site opens, we need to handle the main window by </a:t>
            </a:r>
            <a:r>
              <a:rPr lang="en-US" dirty="0" err="1">
                <a:latin typeface="Times New Roman" charset="0"/>
                <a:ea typeface="Times New Roman" charset="0"/>
                <a:cs typeface="Times New Roman" charset="0"/>
              </a:rPr>
              <a:t>driver.getWindowHandle</a:t>
            </a:r>
            <a:r>
              <a:rPr lang="en-US" dirty="0">
                <a:latin typeface="Times New Roman" charset="0"/>
                <a:ea typeface="Times New Roman" charset="0"/>
                <a:cs typeface="Times New Roman" charset="0"/>
              </a:rPr>
              <a:t>(). This will handle the current window that uniquely identifies it within this driver instance. Its return type is String.</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b="1" dirty="0"/>
              <a:t>http://demo.guru99.com/</a:t>
            </a:r>
            <a:r>
              <a:rPr lang="en-US" b="1" dirty="0" err="1"/>
              <a:t>popup.php</a:t>
            </a:r>
            <a:br>
              <a:rPr lang="en-US" dirty="0">
                <a:latin typeface="Times New Roman" charset="0"/>
                <a:ea typeface="Times New Roman" charset="0"/>
                <a:cs typeface="Times New Roman" charset="0"/>
              </a:rPr>
            </a:b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14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Between Windows Demo	</a:t>
            </a:r>
          </a:p>
        </p:txBody>
      </p:sp>
      <p:sp>
        <p:nvSpPr>
          <p:cNvPr id="4" name="Rectangle 3"/>
          <p:cNvSpPr/>
          <p:nvPr/>
        </p:nvSpPr>
        <p:spPr>
          <a:xfrm>
            <a:off x="386010" y="728400"/>
            <a:ext cx="8343900" cy="5909310"/>
          </a:xfrm>
          <a:prstGeom prst="rect">
            <a:avLst/>
          </a:prstGeom>
        </p:spPr>
        <p:txBody>
          <a:bodyPr wrap="square">
            <a:spAutoFit/>
          </a:bodyPr>
          <a:lstStyle/>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"http://demo.guru99.com/</a:t>
            </a:r>
            <a:r>
              <a:rPr lang="en-US" dirty="0" err="1">
                <a:solidFill>
                  <a:srgbClr val="2A00FF"/>
                </a:solidFill>
                <a:latin typeface="Times New Roman" charset="0"/>
                <a:ea typeface="Times New Roman" charset="0"/>
                <a:cs typeface="Times New Roman" charset="0"/>
              </a:rPr>
              <a:t>popup.php</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.manage</a:t>
            </a:r>
            <a:r>
              <a:rPr lang="en-US" dirty="0">
                <a:solidFill>
                  <a:srgbClr val="000000"/>
                </a:solidFill>
                <a:latin typeface="Times New Roman" charset="0"/>
                <a:ea typeface="Times New Roman" charset="0"/>
                <a:cs typeface="Times New Roman" charset="0"/>
              </a:rPr>
              <a:t>().window().maximize();		</a:t>
            </a:r>
          </a:p>
          <a:p>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xpath</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"//*[contains(@</a:t>
            </a:r>
            <a:r>
              <a:rPr lang="en-US" i="1" dirty="0" err="1">
                <a:solidFill>
                  <a:srgbClr val="2A00FF"/>
                </a:solidFill>
                <a:latin typeface="Times New Roman" charset="0"/>
                <a:ea typeface="Times New Roman" charset="0"/>
                <a:cs typeface="Times New Roman" charset="0"/>
              </a:rPr>
              <a:t>href</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popup.php</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p>
          <a:p>
            <a:r>
              <a:rPr lang="en-US" dirty="0">
                <a:solidFill>
                  <a:srgbClr val="000000"/>
                </a:solidFill>
                <a:latin typeface="Times New Roman" charset="0"/>
                <a:ea typeface="Times New Roman" charset="0"/>
                <a:cs typeface="Times New Roman" charset="0"/>
              </a:rPr>
              <a:t>String </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a:t>
            </a:r>
            <a:r>
              <a:rPr lang="en-US" dirty="0">
                <a:solidFill>
                  <a:srgbClr val="000000"/>
                </a:solidFill>
                <a:latin typeface="Times New Roman" charset="0"/>
                <a:ea typeface="Times New Roman" charset="0"/>
                <a:cs typeface="Times New Roman" charset="0"/>
              </a:rPr>
              <a:t>();		</a:t>
            </a:r>
          </a:p>
          <a:p>
            <a:r>
              <a:rPr lang="en-US" dirty="0">
                <a:solidFill>
                  <a:srgbClr val="3F7F5F"/>
                </a:solidFill>
                <a:latin typeface="Times New Roman" charset="0"/>
                <a:ea typeface="Times New Roman" charset="0"/>
                <a:cs typeface="Times New Roman" charset="0"/>
              </a:rPr>
              <a:t>// To handle all new opened window.				</a:t>
            </a:r>
          </a:p>
          <a:p>
            <a:r>
              <a:rPr lang="en-US" dirty="0">
                <a:solidFill>
                  <a:srgbClr val="000000"/>
                </a:solidFill>
                <a:latin typeface="Times New Roman" charset="0"/>
                <a:ea typeface="Times New Roman" charset="0"/>
                <a:cs typeface="Times New Roman" charset="0"/>
              </a:rPr>
              <a:t>Set&lt;String&gt; </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.getWindowHandles</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Iterator&lt;String&gt; </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s1</a:t>
            </a:r>
            <a:r>
              <a:rPr lang="en-US" dirty="0">
                <a:solidFill>
                  <a:srgbClr val="000000"/>
                </a:solidFill>
                <a:latin typeface="Times New Roman" charset="0"/>
                <a:ea typeface="Times New Roman" charset="0"/>
                <a:cs typeface="Times New Roman" charset="0"/>
              </a:rPr>
              <a:t>.iterator();		</a:t>
            </a:r>
          </a:p>
          <a:p>
            <a:r>
              <a:rPr lang="en-US" b="1" dirty="0">
                <a:solidFill>
                  <a:srgbClr val="7F0055"/>
                </a:solidFill>
                <a:latin typeface="Times New Roman" charset="0"/>
                <a:ea typeface="Times New Roman" charset="0"/>
                <a:cs typeface="Times New Roman" charset="0"/>
              </a:rPr>
              <a:t>while</a:t>
            </a:r>
            <a:r>
              <a:rPr lang="en-US" b="1" dirty="0">
                <a:solidFill>
                  <a:srgbClr val="000000"/>
                </a:solidFill>
                <a:latin typeface="Times New Roman" charset="0"/>
                <a:ea typeface="Times New Roman" charset="0"/>
                <a:cs typeface="Times New Roman" charset="0"/>
              </a:rPr>
              <a:t>(</a:t>
            </a:r>
            <a:r>
              <a:rPr lang="en-US" b="1" dirty="0">
                <a:solidFill>
                  <a:srgbClr val="6A3E3E"/>
                </a:solidFill>
                <a:latin typeface="Times New Roman" charset="0"/>
                <a:ea typeface="Times New Roman" charset="0"/>
                <a:cs typeface="Times New Roman" charset="0"/>
              </a:rPr>
              <a:t>i1</a:t>
            </a:r>
            <a:r>
              <a:rPr lang="en-US" b="1" dirty="0">
                <a:solidFill>
                  <a:srgbClr val="000000"/>
                </a:solidFill>
                <a:latin typeface="Times New Roman" charset="0"/>
                <a:ea typeface="Times New Roman" charset="0"/>
                <a:cs typeface="Times New Roman" charset="0"/>
              </a:rPr>
              <a:t>.hasNext())</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String </a:t>
            </a:r>
            <a:r>
              <a:rPr lang="en-US" dirty="0" err="1">
                <a:solidFill>
                  <a:srgbClr val="6A3E3E"/>
                </a:solidFill>
                <a:latin typeface="Times New Roman" charset="0"/>
                <a:ea typeface="Times New Roman" charset="0"/>
                <a:cs typeface="Times New Roman" charset="0"/>
              </a:rPr>
              <a:t>ChildWindow</a:t>
            </a:r>
            <a:r>
              <a:rPr lang="en-US" dirty="0">
                <a:solidFill>
                  <a:srgbClr val="000000"/>
                </a:solidFill>
                <a:latin typeface="Times New Roman" charset="0"/>
                <a:ea typeface="Times New Roman" charset="0"/>
                <a:cs typeface="Times New Roman" charset="0"/>
              </a:rPr>
              <a:t>=</a:t>
            </a:r>
            <a:r>
              <a:rPr lang="en-US" dirty="0">
                <a:solidFill>
                  <a:srgbClr val="6A3E3E"/>
                </a:solidFill>
                <a:latin typeface="Times New Roman" charset="0"/>
                <a:ea typeface="Times New Roman" charset="0"/>
                <a:cs typeface="Times New Roman" charset="0"/>
              </a:rPr>
              <a:t>i1</a:t>
            </a:r>
            <a:r>
              <a:rPr lang="en-US" dirty="0">
                <a:solidFill>
                  <a:srgbClr val="000000"/>
                </a:solidFill>
                <a:latin typeface="Times New Roman" charset="0"/>
                <a:ea typeface="Times New Roman" charset="0"/>
                <a:cs typeface="Times New Roman" charset="0"/>
              </a:rPr>
              <a:t>.next();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if</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MainWindow</a:t>
            </a:r>
            <a:r>
              <a:rPr lang="en-US" b="1" dirty="0" err="1">
                <a:solidFill>
                  <a:srgbClr val="000000"/>
                </a:solidFill>
                <a:latin typeface="Times New Roman" charset="0"/>
                <a:ea typeface="Times New Roman" charset="0"/>
                <a:cs typeface="Times New Roman" charset="0"/>
              </a:rPr>
              <a:t>.equalsIgnoreCase</a:t>
            </a:r>
            <a:r>
              <a:rPr lang="en-US" b="1" dirty="0">
                <a:solidFill>
                  <a:srgbClr val="000000"/>
                </a:solidFill>
                <a:latin typeface="Times New Roman" charset="0"/>
                <a:ea typeface="Times New Roman" charset="0"/>
                <a:cs typeface="Times New Roman" charset="0"/>
              </a:rPr>
              <a:t>(</a:t>
            </a:r>
            <a:r>
              <a:rPr lang="en-US" b="1" dirty="0" err="1">
                <a:solidFill>
                  <a:srgbClr val="6A3E3E"/>
                </a:solidFill>
                <a:latin typeface="Times New Roman" charset="0"/>
                <a:ea typeface="Times New Roman" charset="0"/>
                <a:cs typeface="Times New Roman" charset="0"/>
              </a:rPr>
              <a:t>ChildWindow</a:t>
            </a:r>
            <a:r>
              <a:rPr lang="en-US" b="1" dirty="0">
                <a:solidFill>
                  <a:srgbClr val="000000"/>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Switching to Child window</a:t>
            </a:r>
          </a:p>
          <a:p>
            <a:r>
              <a:rPr lang="mr-IN" dirty="0">
                <a:solidFill>
                  <a:srgbClr val="000000"/>
                </a:solidFill>
                <a:latin typeface="Times New Roman" charset="0"/>
                <a:ea typeface="Times New Roman" charset="0"/>
                <a:cs typeface="Times New Roman" charset="0"/>
              </a:rPr>
              <a:t>		</a:t>
            </a:r>
            <a:r>
              <a:rPr lang="mr-IN" dirty="0" err="1">
                <a:solidFill>
                  <a:srgbClr val="6A3E3E"/>
                </a:solidFill>
                <a:latin typeface="Times New Roman" charset="0"/>
                <a:ea typeface="Times New Roman" charset="0"/>
                <a:cs typeface="Times New Roman" charset="0"/>
              </a:rPr>
              <a:t>driver</a:t>
            </a:r>
            <a:r>
              <a:rPr lang="mr-IN" dirty="0" err="1">
                <a:solidFill>
                  <a:srgbClr val="000000"/>
                </a:solidFill>
                <a:latin typeface="Times New Roman" charset="0"/>
                <a:ea typeface="Times New Roman" charset="0"/>
                <a:cs typeface="Times New Roman" charset="0"/>
              </a:rPr>
              <a:t>.switchTo</a:t>
            </a: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window</a:t>
            </a:r>
            <a:r>
              <a:rPr lang="mr-IN" dirty="0">
                <a:solidFill>
                  <a:srgbClr val="000000"/>
                </a:solidFill>
                <a:latin typeface="Times New Roman" charset="0"/>
                <a:ea typeface="Times New Roman" charset="0"/>
                <a:cs typeface="Times New Roman" charset="0"/>
              </a:rPr>
              <a:t>(</a:t>
            </a:r>
            <a:r>
              <a:rPr lang="mr-IN" dirty="0" err="1">
                <a:solidFill>
                  <a:srgbClr val="6A3E3E"/>
                </a:solidFill>
                <a:latin typeface="Times New Roman" charset="0"/>
                <a:ea typeface="Times New Roman" charset="0"/>
                <a:cs typeface="Times New Roman" charset="0"/>
              </a:rPr>
              <a:t>ChildWindow</a:t>
            </a:r>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emailid</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a:t>
            </a:r>
            <a:r>
              <a:rPr lang="mr-IN" dirty="0">
                <a:solidFill>
                  <a:srgbClr val="000000"/>
                </a:solidFill>
                <a:latin typeface="Times New Roman" charset="0"/>
                <a:ea typeface="Times New Roman" charset="0"/>
                <a:cs typeface="Times New Roman" charset="0"/>
              </a:rPr>
              <a:t>.</a:t>
            </a:r>
            <a:r>
              <a:rPr lang="mr-IN" dirty="0" err="1">
                <a:solidFill>
                  <a:srgbClr val="000000"/>
                </a:solidFill>
                <a:latin typeface="Times New Roman" charset="0"/>
                <a:ea typeface="Times New Roman" charset="0"/>
                <a:cs typeface="Times New Roman" charset="0"/>
              </a:rPr>
              <a:t>sendKeys</a:t>
            </a:r>
            <a:r>
              <a:rPr lang="mr-IN" dirty="0">
                <a:solidFill>
                  <a:srgbClr val="000000"/>
                </a:solidFill>
                <a:latin typeface="Times New Roman" charset="0"/>
                <a:ea typeface="Times New Roman" charset="0"/>
                <a:cs typeface="Times New Roman" charset="0"/>
              </a:rPr>
              <a:t>(</a:t>
            </a:r>
            <a:r>
              <a:rPr lang="mr-IN" dirty="0">
                <a:solidFill>
                  <a:srgbClr val="2A00FF"/>
                </a:solidFill>
                <a:latin typeface="Times New Roman" charset="0"/>
                <a:ea typeface="Times New Roman" charset="0"/>
                <a:cs typeface="Times New Roman" charset="0"/>
              </a:rPr>
              <a:t>"gaurav.3n@gmail.com"</a:t>
            </a:r>
            <a:r>
              <a:rPr lang="mr-IN" dirty="0">
                <a:solidFill>
                  <a:srgbClr val="000000"/>
                </a:solidFill>
                <a:latin typeface="Times New Roman" charset="0"/>
                <a:ea typeface="Times New Roman" charset="0"/>
                <a:cs typeface="Times New Roman" charset="0"/>
              </a:rPr>
              <a:t>); </a:t>
            </a:r>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name</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btnLogin</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)).click();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Closing the Child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.close</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Switching to Parent window </a:t>
            </a:r>
            <a:r>
              <a:rPr lang="en-US" dirty="0" err="1">
                <a:solidFill>
                  <a:srgbClr val="3F7F5F"/>
                </a:solidFill>
                <a:latin typeface="Times New Roman" charset="0"/>
                <a:ea typeface="Times New Roman" charset="0"/>
                <a:cs typeface="Times New Roman" charset="0"/>
              </a:rPr>
              <a:t>i.e</a:t>
            </a:r>
            <a:r>
              <a:rPr lang="en-US" dirty="0">
                <a:solidFill>
                  <a:srgbClr val="3F7F5F"/>
                </a:solidFill>
                <a:latin typeface="Times New Roman" charset="0"/>
                <a:ea typeface="Times New Roman" charset="0"/>
                <a:cs typeface="Times New Roman" charset="0"/>
              </a:rPr>
              <a:t> Main Window.</a:t>
            </a: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.switchTo</a:t>
            </a:r>
            <a:r>
              <a:rPr lang="en-US" dirty="0">
                <a:solidFill>
                  <a:srgbClr val="000000"/>
                </a:solidFill>
                <a:latin typeface="Times New Roman" charset="0"/>
                <a:ea typeface="Times New Roman" charset="0"/>
                <a:cs typeface="Times New Roman" charset="0"/>
              </a:rPr>
              <a:t>().window(</a:t>
            </a:r>
            <a:r>
              <a:rPr lang="en-US" dirty="0" err="1">
                <a:solidFill>
                  <a:srgbClr val="6A3E3E"/>
                </a:solidFill>
                <a:latin typeface="Times New Roman" charset="0"/>
                <a:ea typeface="Times New Roman" charset="0"/>
                <a:cs typeface="Times New Roman" charset="0"/>
              </a:rPr>
              <a:t>MainWindow</a:t>
            </a:r>
            <a:r>
              <a:rPr lang="en-US" dirty="0">
                <a:solidFill>
                  <a:srgbClr val="000000"/>
                </a:solidFill>
                <a:latin typeface="Times New Roman" charset="0"/>
                <a:ea typeface="Times New Roman" charset="0"/>
                <a:cs typeface="Times New Roman" charset="0"/>
              </a:rPr>
              <a: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4517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a:t>
            </a:r>
          </a:p>
        </p:txBody>
      </p:sp>
      <p:sp>
        <p:nvSpPr>
          <p:cNvPr id="3" name="Rectangle 2"/>
          <p:cNvSpPr/>
          <p:nvPr/>
        </p:nvSpPr>
        <p:spPr>
          <a:xfrm>
            <a:off x="276720" y="684506"/>
            <a:ext cx="85624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There are two kinds of waits.</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Implicit wait - used to set the default waiting time throughout the program</a:t>
            </a:r>
          </a:p>
          <a:p>
            <a:pPr marL="742950" lvl="1" indent="-285750">
              <a:buFont typeface="Arial" charset="0"/>
              <a:buChar char="•"/>
            </a:pPr>
            <a:r>
              <a:rPr lang="en-US" dirty="0">
                <a:solidFill>
                  <a:srgbClr val="222222"/>
                </a:solidFill>
                <a:latin typeface="Times New Roman" charset="0"/>
                <a:ea typeface="Times New Roman" charset="0"/>
                <a:cs typeface="Times New Roman" charset="0"/>
              </a:rPr>
              <a:t>Explicit wait - used to set the waiting time for a particular instance only</a:t>
            </a:r>
          </a:p>
        </p:txBody>
      </p:sp>
    </p:spTree>
    <p:extLst>
      <p:ext uri="{BB962C8B-B14F-4D97-AF65-F5344CB8AC3E}">
        <p14:creationId xmlns:p14="http://schemas.microsoft.com/office/powerpoint/2010/main" val="17715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Navigate Commands</a:t>
            </a:r>
            <a:endParaRPr lang="en-US" dirty="0"/>
          </a:p>
        </p:txBody>
      </p:sp>
      <p:sp>
        <p:nvSpPr>
          <p:cNvPr id="3" name="Rectangle 2"/>
          <p:cNvSpPr/>
          <p:nvPr/>
        </p:nvSpPr>
        <p:spPr>
          <a:xfrm>
            <a:off x="276720" y="684506"/>
            <a:ext cx="8562480" cy="646331"/>
          </a:xfrm>
          <a:prstGeom prst="rect">
            <a:avLst/>
          </a:prstGeom>
        </p:spPr>
        <p:txBody>
          <a:bodyPr wrap="square">
            <a:spAutoFit/>
          </a:bodyPr>
          <a:lstStyle/>
          <a:p>
            <a:r>
              <a:rPr lang="en-US" dirty="0">
                <a:solidFill>
                  <a:srgbClr val="222222"/>
                </a:solidFill>
                <a:latin typeface="Source Sans Pro" charset="0"/>
              </a:rPr>
              <a:t>These commands allow you to  </a:t>
            </a:r>
            <a:r>
              <a:rPr lang="en-US" dirty="0" err="1">
                <a:solidFill>
                  <a:srgbClr val="222222"/>
                </a:solidFill>
                <a:latin typeface="Source Sans Pro" charset="0"/>
              </a:rPr>
              <a:t>refresh,go</a:t>
            </a:r>
            <a:r>
              <a:rPr lang="en-US" dirty="0">
                <a:solidFill>
                  <a:srgbClr val="222222"/>
                </a:solidFill>
                <a:latin typeface="Source Sans Pro" charset="0"/>
              </a:rPr>
              <a:t>-into and switch back and forth between different web pages.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2617152"/>
              </p:ext>
            </p:extLst>
          </p:nvPr>
        </p:nvGraphicFramePr>
        <p:xfrm>
          <a:off x="366960" y="1752600"/>
          <a:ext cx="8382000" cy="3276600"/>
        </p:xfrm>
        <a:graphic>
          <a:graphicData uri="http://schemas.openxmlformats.org/drawingml/2006/table">
            <a:tbl>
              <a:tblPr>
                <a:tableStyleId>{2D5ABB26-0587-4C30-8999-92F81FD0307C}</a:tableStyleId>
              </a:tblPr>
              <a:tblGrid>
                <a:gridCol w="2604840">
                  <a:extLst>
                    <a:ext uri="{9D8B030D-6E8A-4147-A177-3AD203B41FA5}">
                      <a16:colId xmlns:a16="http://schemas.microsoft.com/office/drawing/2014/main" val="20000"/>
                    </a:ext>
                  </a:extLst>
                </a:gridCol>
                <a:gridCol w="5777160">
                  <a:extLst>
                    <a:ext uri="{9D8B030D-6E8A-4147-A177-3AD203B41FA5}">
                      <a16:colId xmlns:a16="http://schemas.microsoft.com/office/drawing/2014/main" val="20001"/>
                    </a:ext>
                  </a:extLst>
                </a:gridCol>
              </a:tblGrid>
              <a:tr h="1032657">
                <a:tc>
                  <a:txBody>
                    <a:bodyPr/>
                    <a:lstStyle/>
                    <a:p>
                      <a:pPr algn="l" fontAlgn="t"/>
                      <a:r>
                        <a:rPr lang="en-US" sz="1800" dirty="0">
                          <a:effectLst/>
                        </a:rPr>
                        <a:t>navigate().to()  </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It automatically opens a new browser window and fetches the page that you specify inside its parentheses.</a:t>
                      </a:r>
                    </a:p>
                    <a:p>
                      <a:pPr marL="285750" indent="-285750" algn="l" fontAlgn="t">
                        <a:buFont typeface="Arial" charset="0"/>
                        <a:buChar char="•"/>
                      </a:pPr>
                      <a:r>
                        <a:rPr lang="en-US" sz="1800" dirty="0">
                          <a:effectLst/>
                        </a:rPr>
                        <a:t>It does exactly the same thing as the get() method.</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8111">
                <a:tc>
                  <a:txBody>
                    <a:bodyPr/>
                    <a:lstStyle/>
                    <a:p>
                      <a:pPr algn="l" fontAlgn="t"/>
                      <a:r>
                        <a:rPr lang="en-US" sz="1800" dirty="0">
                          <a:effectLst/>
                        </a:rPr>
                        <a:t>navigate().refresh()</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refreshes the current page.</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5076">
                <a:tc>
                  <a:txBody>
                    <a:bodyPr/>
                    <a:lstStyle/>
                    <a:p>
                      <a:pPr algn="l" fontAlgn="t"/>
                      <a:r>
                        <a:rPr lang="en-US" sz="1800" dirty="0">
                          <a:effectLst/>
                        </a:rPr>
                        <a:t>navigate().back()</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back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58495">
                <a:tc>
                  <a:txBody>
                    <a:bodyPr/>
                    <a:lstStyle/>
                    <a:p>
                      <a:pPr algn="l" fontAlgn="t"/>
                      <a:r>
                        <a:rPr lang="en-US" sz="1800" dirty="0">
                          <a:effectLst/>
                        </a:rPr>
                        <a:t>navigate().forward()</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Takes you forward by one page on the browser's history</a:t>
                      </a:r>
                      <a:endParaRPr lang="en-US" sz="1800" i="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51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Wait</a:t>
            </a:r>
          </a:p>
        </p:txBody>
      </p:sp>
      <p:sp>
        <p:nvSpPr>
          <p:cNvPr id="3" name="Rectangle 2"/>
          <p:cNvSpPr/>
          <p:nvPr/>
        </p:nvSpPr>
        <p:spPr>
          <a:xfrm>
            <a:off x="276720" y="684506"/>
            <a:ext cx="8562480" cy="1477328"/>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It is simpler to code than Explicit Waits.</a:t>
            </a:r>
          </a:p>
          <a:p>
            <a:pPr marL="285750" indent="-285750">
              <a:buFont typeface="Arial" charset="0"/>
              <a:buChar char="•"/>
            </a:pPr>
            <a:r>
              <a:rPr lang="en-US" dirty="0">
                <a:solidFill>
                  <a:srgbClr val="222222"/>
                </a:solidFill>
                <a:latin typeface="Times New Roman" charset="0"/>
                <a:ea typeface="Times New Roman" charset="0"/>
                <a:cs typeface="Times New Roman" charset="0"/>
              </a:rPr>
              <a:t>It is usually declared in the instantiation part of the code.</a:t>
            </a:r>
          </a:p>
          <a:p>
            <a:pPr marL="285750" indent="-285750">
              <a:buFont typeface="Arial" charset="0"/>
              <a:buChar char="•"/>
            </a:pPr>
            <a:r>
              <a:rPr lang="en-US" dirty="0">
                <a:solidFill>
                  <a:srgbClr val="222222"/>
                </a:solidFill>
                <a:latin typeface="Times New Roman" charset="0"/>
                <a:ea typeface="Times New Roman" charset="0"/>
                <a:cs typeface="Times New Roman" charset="0"/>
              </a:rPr>
              <a:t>You will only need one additional package to import.</a:t>
            </a:r>
            <a:br>
              <a:rPr lang="en-US" dirty="0">
                <a:solidFill>
                  <a:srgbClr val="222222"/>
                </a:solidFill>
                <a:latin typeface="Times New Roman" charset="0"/>
                <a:ea typeface="Times New Roman" charset="0"/>
                <a:cs typeface="Times New Roman" charset="0"/>
              </a:rPr>
            </a:b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driver.manage</a:t>
            </a:r>
            <a:r>
              <a:rPr lang="en-US" dirty="0">
                <a:solidFill>
                  <a:srgbClr val="222222"/>
                </a:solidFill>
                <a:latin typeface="Times New Roman" charset="0"/>
                <a:ea typeface="Times New Roman" charset="0"/>
                <a:cs typeface="Times New Roman" charset="0"/>
              </a:rPr>
              <a:t>().timeouts().</a:t>
            </a:r>
            <a:r>
              <a:rPr lang="en-US" dirty="0" err="1">
                <a:solidFill>
                  <a:srgbClr val="222222"/>
                </a:solidFill>
                <a:latin typeface="Times New Roman" charset="0"/>
                <a:ea typeface="Times New Roman" charset="0"/>
                <a:cs typeface="Times New Roman" charset="0"/>
              </a:rPr>
              <a:t>implicitlyWait</a:t>
            </a:r>
            <a:r>
              <a:rPr lang="en-US" dirty="0">
                <a:solidFill>
                  <a:srgbClr val="222222"/>
                </a:solidFill>
                <a:latin typeface="Times New Roman" charset="0"/>
                <a:ea typeface="Times New Roman" charset="0"/>
                <a:cs typeface="Times New Roman" charset="0"/>
              </a:rPr>
              <a:t>(10, </a:t>
            </a:r>
            <a:r>
              <a:rPr lang="en-US" dirty="0" err="1">
                <a:solidFill>
                  <a:srgbClr val="222222"/>
                </a:solidFill>
                <a:latin typeface="Times New Roman" charset="0"/>
                <a:ea typeface="Times New Roman" charset="0"/>
                <a:cs typeface="Times New Roman" charset="0"/>
              </a:rPr>
              <a:t>TimeUnit.SECONDS</a:t>
            </a:r>
            <a:r>
              <a:rPr lang="en-US" dirty="0">
                <a:solidFill>
                  <a:srgbClr val="222222"/>
                </a:solidFill>
                <a:latin typeface="Times New Roman" charset="0"/>
                <a:ea typeface="Times New Roman" charset="0"/>
                <a:cs typeface="Times New Roman" charset="0"/>
              </a:rPr>
              <a:t>);</a:t>
            </a:r>
          </a:p>
        </p:txBody>
      </p:sp>
    </p:spTree>
    <p:extLst>
      <p:ext uri="{BB962C8B-B14F-4D97-AF65-F5344CB8AC3E}">
        <p14:creationId xmlns:p14="http://schemas.microsoft.com/office/powerpoint/2010/main" val="199749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Wait</a:t>
            </a:r>
          </a:p>
        </p:txBody>
      </p:sp>
      <p:sp>
        <p:nvSpPr>
          <p:cNvPr id="3" name="Rectangle 2"/>
          <p:cNvSpPr/>
          <p:nvPr/>
        </p:nvSpPr>
        <p:spPr>
          <a:xfrm>
            <a:off x="276720" y="684506"/>
            <a:ext cx="8562480" cy="341632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Explicit waits are done using the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and </a:t>
            </a:r>
            <a:r>
              <a:rPr lang="en-US" dirty="0" err="1">
                <a:solidFill>
                  <a:srgbClr val="222222"/>
                </a:solidFill>
                <a:latin typeface="Times New Roman" charset="0"/>
                <a:ea typeface="Times New Roman" charset="0"/>
                <a:cs typeface="Times New Roman" charset="0"/>
              </a:rPr>
              <a:t>ExpectedCondition</a:t>
            </a:r>
            <a:r>
              <a:rPr lang="en-US" dirty="0">
                <a:solidFill>
                  <a:srgbClr val="222222"/>
                </a:solidFill>
                <a:latin typeface="Times New Roman" charset="0"/>
                <a:ea typeface="Times New Roman" charset="0"/>
                <a:cs typeface="Times New Roman" charset="0"/>
              </a:rPr>
              <a:t> classes.</a:t>
            </a:r>
          </a:p>
          <a:p>
            <a:pPr marL="285750" indent="-285750">
              <a:buFont typeface="Arial" charset="0"/>
              <a:buChar char="•"/>
            </a:pPr>
            <a:r>
              <a:rPr lang="en-US" dirty="0">
                <a:solidFill>
                  <a:srgbClr val="222222"/>
                </a:solidFill>
                <a:latin typeface="Times New Roman" charset="0"/>
                <a:ea typeface="Times New Roman" charset="0"/>
                <a:cs typeface="Times New Roman" charset="0"/>
              </a:rPr>
              <a:t>Wait up to 10 seconds for an element whose id is "username" to become visible before proceeding to the next command.</a:t>
            </a:r>
          </a:p>
          <a:p>
            <a:pPr marL="285750" indent="-285750">
              <a:buFont typeface="Arial" charset="0"/>
              <a:buChar char="•"/>
            </a:pPr>
            <a:r>
              <a:rPr lang="en-US" dirty="0"/>
              <a:t>Declare a </a:t>
            </a:r>
            <a:r>
              <a:rPr lang="en-US" dirty="0" err="1"/>
              <a:t>WebDriverWait</a:t>
            </a:r>
            <a:r>
              <a:rPr lang="en-US" dirty="0"/>
              <a:t> variable</a:t>
            </a:r>
            <a:br>
              <a:rPr lang="en-US" dirty="0">
                <a:solidFill>
                  <a:srgbClr val="222222"/>
                </a:solidFill>
                <a:latin typeface="Times New Roman" charset="0"/>
                <a:ea typeface="Times New Roman" charset="0"/>
                <a:cs typeface="Times New Roman" charset="0"/>
              </a:rPr>
            </a:b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driver = new </a:t>
            </a:r>
            <a:r>
              <a:rPr lang="en-US" dirty="0" err="1">
                <a:solidFill>
                  <a:srgbClr val="222222"/>
                </a:solidFill>
                <a:latin typeface="Times New Roman" charset="0"/>
                <a:ea typeface="Times New Roman" charset="0"/>
                <a:cs typeface="Times New Roman" charset="0"/>
              </a:rPr>
              <a:t>ChromeDriver</a:t>
            </a:r>
            <a:r>
              <a:rPr lang="en-US" dirty="0">
                <a:solidFill>
                  <a:srgbClr val="222222"/>
                </a:solidFill>
                <a:latin typeface="Times New Roman" charset="0"/>
                <a:ea typeface="Times New Roman" charset="0"/>
                <a:cs typeface="Times New Roman" charset="0"/>
              </a:rPr>
              <a:t>();</a:t>
            </a:r>
            <a:br>
              <a:rPr lang="en-US" dirty="0">
                <a:solidFill>
                  <a:srgbClr val="222222"/>
                </a:solidFill>
                <a:latin typeface="Times New Roman" charset="0"/>
                <a:ea typeface="Times New Roman" charset="0"/>
                <a:cs typeface="Times New Roman" charset="0"/>
              </a:rPr>
            </a:b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waitdriver</a:t>
            </a:r>
            <a:r>
              <a:rPr lang="en-US" dirty="0">
                <a:solidFill>
                  <a:srgbClr val="222222"/>
                </a:solidFill>
                <a:latin typeface="Times New Roman" charset="0"/>
                <a:ea typeface="Times New Roman" charset="0"/>
                <a:cs typeface="Times New Roman" charset="0"/>
              </a:rPr>
              <a:t> = new </a:t>
            </a:r>
            <a:r>
              <a:rPr lang="en-US" dirty="0" err="1">
                <a:solidFill>
                  <a:srgbClr val="222222"/>
                </a:solidFill>
                <a:latin typeface="Times New Roman" charset="0"/>
                <a:ea typeface="Times New Roman" charset="0"/>
                <a:cs typeface="Times New Roman" charset="0"/>
              </a:rPr>
              <a:t>WebDriverWait</a:t>
            </a:r>
            <a:r>
              <a:rPr lang="en-US" dirty="0">
                <a:solidFill>
                  <a:srgbClr val="222222"/>
                </a:solidFill>
                <a:latin typeface="Times New Roman" charset="0"/>
                <a:ea typeface="Times New Roman" charset="0"/>
                <a:cs typeface="Times New Roman" charset="0"/>
              </a:rPr>
              <a:t>(driver, 10);</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a:t>Use “</a:t>
            </a:r>
            <a:r>
              <a:rPr lang="en-US" dirty="0" err="1">
                <a:solidFill>
                  <a:srgbClr val="222222"/>
                </a:solidFill>
                <a:latin typeface="Times New Roman" charset="0"/>
                <a:ea typeface="Times New Roman" charset="0"/>
                <a:cs typeface="Times New Roman" charset="0"/>
              </a:rPr>
              <a:t>waitdriver</a:t>
            </a:r>
            <a:r>
              <a:rPr lang="en-US" dirty="0">
                <a:solidFill>
                  <a:srgbClr val="222222"/>
                </a:solidFill>
                <a:latin typeface="Times New Roman" charset="0"/>
                <a:ea typeface="Times New Roman" charset="0"/>
                <a:cs typeface="Times New Roman" charset="0"/>
              </a:rPr>
              <a:t>” </a:t>
            </a:r>
            <a:r>
              <a:rPr lang="en-US" dirty="0"/>
              <a:t>with </a:t>
            </a:r>
            <a:r>
              <a:rPr lang="en-US" dirty="0" err="1"/>
              <a:t>ExpectedConditions</a:t>
            </a:r>
            <a:r>
              <a:rPr lang="en-US" dirty="0"/>
              <a:t> on portions where we need the explicit wait to occur. </a:t>
            </a:r>
          </a:p>
          <a:p>
            <a:pPr marL="285750" indent="-285750">
              <a:buFont typeface="Arial" charset="0"/>
              <a:buChar char="•"/>
            </a:pPr>
            <a:r>
              <a:rPr lang="en-US" dirty="0"/>
              <a:t>In this case, we will use explicit wait on the ”search filed" (Google home page) input before we type the text ”java tutorial" onto it.</a:t>
            </a: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8880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Rectangle 2"/>
          <p:cNvSpPr/>
          <p:nvPr/>
        </p:nvSpPr>
        <p:spPr>
          <a:xfrm>
            <a:off x="276720" y="684506"/>
            <a:ext cx="8562480" cy="3139321"/>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Following  methods are used  in conditional and looping operations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isEnabled</a:t>
            </a:r>
            <a:r>
              <a:rPr lang="en-US" dirty="0">
                <a:solidFill>
                  <a:srgbClr val="222222"/>
                </a:solidFill>
                <a:latin typeface="Times New Roman" charset="0"/>
                <a:ea typeface="Times New Roman" charset="0"/>
                <a:cs typeface="Times New Roman" charset="0"/>
              </a:rPr>
              <a:t>() is used when you want to verify whether a certain element is enabled or not before executing a command</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isDisplayed</a:t>
            </a:r>
            <a:r>
              <a:rPr lang="en-US" dirty="0">
                <a:solidFill>
                  <a:srgbClr val="222222"/>
                </a:solidFill>
                <a:latin typeface="Times New Roman" charset="0"/>
                <a:ea typeface="Times New Roman" charset="0"/>
                <a:cs typeface="Times New Roman" charset="0"/>
              </a:rPr>
              <a:t>() is used when you want to verify whether a certain element is displayed or not before executing a command.</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a:p>
            <a:pPr marL="285750" indent="-285750">
              <a:buFont typeface="Arial" charset="0"/>
              <a:buChar char="•"/>
            </a:pPr>
            <a:r>
              <a:rPr lang="en-US" dirty="0" err="1">
                <a:solidFill>
                  <a:srgbClr val="222222"/>
                </a:solidFill>
                <a:latin typeface="Times New Roman" charset="0"/>
                <a:ea typeface="Times New Roman" charset="0"/>
                <a:cs typeface="Times New Roman" charset="0"/>
              </a:rPr>
              <a:t>isSelected</a:t>
            </a:r>
            <a:r>
              <a:rPr lang="en-US" dirty="0">
                <a:solidFill>
                  <a:srgbClr val="222222"/>
                </a:solidFill>
                <a:latin typeface="Times New Roman" charset="0"/>
                <a:ea typeface="Times New Roman" charset="0"/>
                <a:cs typeface="Times New Roman" charset="0"/>
              </a:rPr>
              <a:t>() is used when you want to verify whether a certain check box, radio button, or option in a drop-down box is selected. It does not work on other elements.</a:t>
            </a:r>
          </a:p>
          <a:p>
            <a:pPr marL="285750" indent="-285750">
              <a:buFont typeface="Arial" charset="0"/>
              <a:buChar char="•"/>
            </a:pPr>
            <a:endParaRPr lang="en-US"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3037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Demo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7500"/>
            <a:ext cx="9144000" cy="3672143"/>
          </a:xfrm>
          <a:prstGeom prst="rect">
            <a:avLst/>
          </a:prstGeom>
        </p:spPr>
      </p:pic>
    </p:spTree>
    <p:extLst>
      <p:ext uri="{BB962C8B-B14F-4D97-AF65-F5344CB8AC3E}">
        <p14:creationId xmlns:p14="http://schemas.microsoft.com/office/powerpoint/2010/main" val="108105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Exceptions</a:t>
            </a:r>
          </a:p>
        </p:txBody>
      </p:sp>
      <p:sp>
        <p:nvSpPr>
          <p:cNvPr id="3" name="Rectangle 2"/>
          <p:cNvSpPr/>
          <p:nvPr/>
        </p:nvSpPr>
        <p:spPr>
          <a:xfrm>
            <a:off x="276720" y="684506"/>
            <a:ext cx="8714880" cy="923330"/>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When using </a:t>
            </a:r>
            <a:r>
              <a:rPr lang="en-US" dirty="0" err="1">
                <a:solidFill>
                  <a:srgbClr val="222222"/>
                </a:solidFill>
                <a:latin typeface="Times New Roman" charset="0"/>
                <a:ea typeface="Times New Roman" charset="0"/>
                <a:cs typeface="Times New Roman" charset="0"/>
              </a:rPr>
              <a:t>isEnabled</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isDisplayed</a:t>
            </a:r>
            <a:r>
              <a:rPr lang="en-US" dirty="0">
                <a:solidFill>
                  <a:srgbClr val="222222"/>
                </a:solidFill>
                <a:latin typeface="Times New Roman" charset="0"/>
                <a:ea typeface="Times New Roman" charset="0"/>
                <a:cs typeface="Times New Roman" charset="0"/>
              </a:rPr>
              <a:t>(), and </a:t>
            </a:r>
            <a:r>
              <a:rPr lang="en-US" dirty="0" err="1">
                <a:solidFill>
                  <a:srgbClr val="222222"/>
                </a:solidFill>
                <a:latin typeface="Times New Roman" charset="0"/>
                <a:ea typeface="Times New Roman" charset="0"/>
                <a:cs typeface="Times New Roman" charset="0"/>
              </a:rPr>
              <a:t>isSelected</a:t>
            </a:r>
            <a:r>
              <a:rPr lang="en-US" dirty="0">
                <a:solidFill>
                  <a:srgbClr val="222222"/>
                </a:solidFill>
                <a:latin typeface="Times New Roman" charset="0"/>
                <a:ea typeface="Times New Roman" charset="0"/>
                <a:cs typeface="Times New Roman" charset="0"/>
              </a:rPr>
              <a:t>(), </a:t>
            </a:r>
            <a:r>
              <a:rPr lang="en-US" dirty="0" err="1">
                <a:solidFill>
                  <a:srgbClr val="222222"/>
                </a:solidFill>
                <a:latin typeface="Times New Roman" charset="0"/>
                <a:ea typeface="Times New Roman" charset="0"/>
                <a:cs typeface="Times New Roman" charset="0"/>
              </a:rPr>
              <a:t>WebDriver</a:t>
            </a:r>
            <a:r>
              <a:rPr lang="en-US" dirty="0">
                <a:solidFill>
                  <a:srgbClr val="222222"/>
                </a:solidFill>
                <a:latin typeface="Times New Roman" charset="0"/>
                <a:ea typeface="Times New Roman" charset="0"/>
                <a:cs typeface="Times New Roman" charset="0"/>
              </a:rPr>
              <a:t> assumes that the element already exists on the page. Otherwise, it will throw a </a:t>
            </a:r>
            <a:r>
              <a:rPr lang="en-US" dirty="0" err="1">
                <a:solidFill>
                  <a:srgbClr val="222222"/>
                </a:solidFill>
                <a:latin typeface="Times New Roman" charset="0"/>
                <a:ea typeface="Times New Roman" charset="0"/>
                <a:cs typeface="Times New Roman" charset="0"/>
              </a:rPr>
              <a:t>NoSuchElementException</a:t>
            </a:r>
            <a:r>
              <a:rPr lang="en-US" dirty="0">
                <a:solidFill>
                  <a:srgbClr val="222222"/>
                </a:solidFill>
                <a:latin typeface="Times New Roman" charset="0"/>
                <a:ea typeface="Times New Roman" charset="0"/>
                <a:cs typeface="Times New Roman" charset="0"/>
              </a:rPr>
              <a:t>. </a:t>
            </a:r>
          </a:p>
          <a:p>
            <a:pPr marL="285750" indent="-285750">
              <a:buFont typeface="Arial" charset="0"/>
              <a:buChar char="•"/>
            </a:pPr>
            <a:r>
              <a:rPr lang="en-US" dirty="0">
                <a:solidFill>
                  <a:srgbClr val="222222"/>
                </a:solidFill>
                <a:latin typeface="Times New Roman" charset="0"/>
                <a:ea typeface="Times New Roman" charset="0"/>
                <a:cs typeface="Times New Roman" charset="0"/>
              </a:rPr>
              <a:t>To avoid this, use a try-catch block so that the program will not be interrupted.</a:t>
            </a:r>
          </a:p>
        </p:txBody>
      </p:sp>
      <p:sp>
        <p:nvSpPr>
          <p:cNvPr id="4" name="Rectangle 3"/>
          <p:cNvSpPr/>
          <p:nvPr/>
        </p:nvSpPr>
        <p:spPr>
          <a:xfrm>
            <a:off x="838200" y="2139942"/>
            <a:ext cx="7620000" cy="2308324"/>
          </a:xfrm>
          <a:prstGeom prst="rect">
            <a:avLst/>
          </a:prstGeom>
        </p:spPr>
        <p:txBody>
          <a:bodyPr wrap="square">
            <a:spAutoFit/>
          </a:bodyPr>
          <a:lstStyle/>
          <a:p>
            <a:r>
              <a:rPr lang="en-US" dirty="0">
                <a:latin typeface="Times New Roman" charset="0"/>
                <a:ea typeface="Times New Roman" charset="0"/>
                <a:cs typeface="Times New Roman" charset="0"/>
              </a:rPr>
              <a:t>WebElement </a:t>
            </a:r>
            <a:r>
              <a:rPr lang="en-US" dirty="0" err="1">
                <a:latin typeface="Times New Roman" charset="0"/>
                <a:ea typeface="Times New Roman" charset="0"/>
                <a:cs typeface="Times New Roman" charset="0"/>
              </a:rPr>
              <a:t>txtbox_username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By.id</a:t>
            </a:r>
            <a:r>
              <a:rPr lang="en-US" dirty="0">
                <a:latin typeface="Times New Roman" charset="0"/>
                <a:ea typeface="Times New Roman" charset="0"/>
                <a:cs typeface="Times New Roman" charset="0"/>
              </a:rPr>
              <a:t>("username")); </a:t>
            </a:r>
          </a:p>
          <a:p>
            <a:r>
              <a:rPr lang="en-US" dirty="0">
                <a:latin typeface="Times New Roman" charset="0"/>
                <a:ea typeface="Times New Roman" charset="0"/>
                <a:cs typeface="Times New Roman" charset="0"/>
              </a:rPr>
              <a:t>try{ </a:t>
            </a:r>
          </a:p>
          <a:p>
            <a:r>
              <a:rPr lang="en-US" dirty="0">
                <a:latin typeface="Times New Roman" charset="0"/>
                <a:ea typeface="Times New Roman" charset="0"/>
                <a:cs typeface="Times New Roman" charset="0"/>
              </a:rPr>
              <a:t>	if(</a:t>
            </a:r>
            <a:r>
              <a:rPr lang="en-US" dirty="0" err="1">
                <a:latin typeface="Times New Roman" charset="0"/>
                <a:ea typeface="Times New Roman" charset="0"/>
                <a:cs typeface="Times New Roman" charset="0"/>
              </a:rPr>
              <a:t>txtbox_username.isEnabled</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txtbox_username.sendKeys</a:t>
            </a:r>
            <a:r>
              <a:rPr lang="en-US" dirty="0">
                <a:latin typeface="Times New Roman" charset="0"/>
                <a:ea typeface="Times New Roman" charset="0"/>
                <a:cs typeface="Times New Roman" charset="0"/>
              </a:rPr>
              <a:t>("tutorial"); </a:t>
            </a:r>
          </a:p>
          <a:p>
            <a:r>
              <a:rPr lang="en-US" dirty="0">
                <a:latin typeface="Times New Roman" charset="0"/>
                <a:ea typeface="Times New Roman" charset="0"/>
                <a:cs typeface="Times New Roman" charset="0"/>
              </a:rPr>
              <a:t>	} </a:t>
            </a:r>
          </a:p>
          <a:p>
            <a:r>
              <a:rPr lang="en-US" dirty="0">
                <a:latin typeface="Times New Roman" charset="0"/>
                <a:ea typeface="Times New Roman" charset="0"/>
                <a:cs typeface="Times New Roman" charset="0"/>
              </a:rPr>
              <a:t>} catch(</a:t>
            </a:r>
            <a:r>
              <a:rPr lang="en-US" dirty="0" err="1">
                <a:latin typeface="Times New Roman" charset="0"/>
                <a:ea typeface="Times New Roman" charset="0"/>
                <a:cs typeface="Times New Roman" charset="0"/>
              </a:rPr>
              <a:t>NoSuchElementException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nsee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nsee.toString</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5469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User Interactions -1/2</a:t>
            </a:r>
          </a:p>
        </p:txBody>
      </p:sp>
      <p:sp>
        <p:nvSpPr>
          <p:cNvPr id="3" name="Rectangle 2"/>
          <p:cNvSpPr/>
          <p:nvPr/>
        </p:nvSpPr>
        <p:spPr>
          <a:xfrm>
            <a:off x="457200" y="685800"/>
            <a:ext cx="8229600" cy="646331"/>
          </a:xfrm>
          <a:prstGeom prst="rect">
            <a:avLst/>
          </a:prstGeom>
        </p:spPr>
        <p:txBody>
          <a:bodyPr wrap="square">
            <a:spAutoFit/>
          </a:bodyPr>
          <a:lstStyle/>
          <a:p>
            <a:pPr marL="285750" indent="-285750">
              <a:buFont typeface="Arial" charset="0"/>
              <a:buChar char="•"/>
            </a:pPr>
            <a:r>
              <a:rPr lang="en-US" dirty="0"/>
              <a:t>Special keyboard and mouse events are handled using  Advanced User Interactions API, Actions and the Action classes are needed when executing these events</a:t>
            </a:r>
          </a:p>
        </p:txBody>
      </p:sp>
      <p:graphicFrame>
        <p:nvGraphicFramePr>
          <p:cNvPr id="4" name="Table 3"/>
          <p:cNvGraphicFramePr>
            <a:graphicFrameLocks noGrp="1"/>
          </p:cNvGraphicFramePr>
          <p:nvPr>
            <p:extLst>
              <p:ext uri="{D42A27DB-BD31-4B8C-83A1-F6EECF244321}">
                <p14:modId xmlns:p14="http://schemas.microsoft.com/office/powerpoint/2010/main" val="2121268332"/>
              </p:ext>
            </p:extLst>
          </p:nvPr>
        </p:nvGraphicFramePr>
        <p:xfrm>
          <a:off x="609600" y="1295400"/>
          <a:ext cx="7924800" cy="5505059"/>
        </p:xfrm>
        <a:graphic>
          <a:graphicData uri="http://schemas.openxmlformats.org/drawingml/2006/table">
            <a:tbl>
              <a:tblPr>
                <a:tableStyleId>{2D5ABB26-0587-4C30-8999-92F81FD0307C}</a:tableStyleId>
              </a:tblPr>
              <a:tblGrid>
                <a:gridCol w="1434662">
                  <a:extLst>
                    <a:ext uri="{9D8B030D-6E8A-4147-A177-3AD203B41FA5}">
                      <a16:colId xmlns:a16="http://schemas.microsoft.com/office/drawing/2014/main" val="20000"/>
                    </a:ext>
                  </a:extLst>
                </a:gridCol>
                <a:gridCol w="6490138">
                  <a:extLst>
                    <a:ext uri="{9D8B030D-6E8A-4147-A177-3AD203B41FA5}">
                      <a16:colId xmlns:a16="http://schemas.microsoft.com/office/drawing/2014/main" val="20001"/>
                    </a:ext>
                  </a:extLst>
                </a:gridCol>
              </a:tblGrid>
              <a:tr h="295218">
                <a:tc>
                  <a:txBody>
                    <a:bodyPr/>
                    <a:lstStyle/>
                    <a:p>
                      <a:pPr algn="l" fontAlgn="t"/>
                      <a:r>
                        <a:rPr lang="en-US" sz="1600" dirty="0">
                          <a:effectLst/>
                        </a:rPr>
                        <a:t>Method</a:t>
                      </a:r>
                      <a:endParaRPr lang="en-US" sz="1600" b="1"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Description</a:t>
                      </a:r>
                      <a:endParaRPr lang="en-US" sz="1600" b="1">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218">
                <a:tc>
                  <a:txBody>
                    <a:bodyPr/>
                    <a:lstStyle/>
                    <a:p>
                      <a:pPr algn="l" fontAlgn="t" latinLnBrk="1"/>
                      <a:r>
                        <a:rPr lang="en-US" sz="1600">
                          <a:effectLst/>
                        </a:rPr>
                        <a:t>clickAndHold()</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Clicks (without releasing) at the current mouse location.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218">
                <a:tc>
                  <a:txBody>
                    <a:bodyPr/>
                    <a:lstStyle/>
                    <a:p>
                      <a:pPr algn="l" fontAlgn="t" latinLnBrk="1"/>
                      <a:r>
                        <a:rPr lang="en-US" sz="1600">
                          <a:effectLst/>
                        </a:rPr>
                        <a:t>contextClick()</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Performs a context-click at the current mouse location. (Right Click Mouse Action)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218">
                <a:tc>
                  <a:txBody>
                    <a:bodyPr/>
                    <a:lstStyle/>
                    <a:p>
                      <a:pPr algn="l" fontAlgn="t" latinLnBrk="1"/>
                      <a:r>
                        <a:rPr lang="en-US" sz="1600">
                          <a:effectLst/>
                        </a:rPr>
                        <a:t>doubleClick()</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Performs a double-click at the current mouse location.</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85558">
                <a:tc>
                  <a:txBody>
                    <a:bodyPr/>
                    <a:lstStyle/>
                    <a:p>
                      <a:pPr algn="l" fontAlgn="t" latinLnBrk="1"/>
                      <a:r>
                        <a:rPr lang="en-US" sz="1600" dirty="0" err="1">
                          <a:effectLst/>
                        </a:rPr>
                        <a:t>dragAndDrop</a:t>
                      </a:r>
                      <a:r>
                        <a:rPr lang="en-US" sz="1600" dirty="0">
                          <a:effectLst/>
                        </a:rPr>
                        <a:t>(source, target)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click-and-hold at the location of the source element, moves to the location of the target element, then releases the mouse.</a:t>
                      </a:r>
                      <a:br>
                        <a:rPr lang="en-US" sz="1600" dirty="0">
                          <a:effectLst/>
                        </a:rPr>
                      </a:br>
                      <a:r>
                        <a:rPr lang="en-US" sz="1600" dirty="0">
                          <a:effectLst/>
                        </a:rPr>
                        <a:t>Parameters:</a:t>
                      </a:r>
                      <a:br>
                        <a:rPr lang="en-US" sz="1600" dirty="0">
                          <a:effectLst/>
                        </a:rPr>
                      </a:br>
                      <a:r>
                        <a:rPr lang="en-US" sz="1600" dirty="0">
                          <a:effectLst/>
                        </a:rPr>
                        <a:t>source- element to emulate button down at.</a:t>
                      </a:r>
                      <a:br>
                        <a:rPr lang="en-US" sz="1600" dirty="0">
                          <a:effectLst/>
                        </a:rPr>
                      </a:br>
                      <a:r>
                        <a:rPr lang="en-US" sz="1600" dirty="0">
                          <a:effectLst/>
                        </a:rPr>
                        <a:t>target- element to move to and release the mouse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533143">
                <a:tc>
                  <a:txBody>
                    <a:bodyPr/>
                    <a:lstStyle/>
                    <a:p>
                      <a:pPr algn="l" fontAlgn="t" latinLnBrk="1"/>
                      <a:r>
                        <a:rPr lang="en-US" sz="1600">
                          <a:effectLst/>
                        </a:rPr>
                        <a:t>dragAndDropBy(source, x-offset, y-offset)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click-and-hold at the location of the source element, moves by a given offset, then releases the mouse.</a:t>
                      </a:r>
                      <a:br>
                        <a:rPr lang="en-US" sz="1600" dirty="0">
                          <a:effectLst/>
                        </a:rPr>
                      </a:br>
                      <a:r>
                        <a:rPr lang="en-US" sz="1600" dirty="0">
                          <a:effectLst/>
                        </a:rPr>
                        <a:t>Parameters:</a:t>
                      </a:r>
                      <a:br>
                        <a:rPr lang="en-US" sz="1600" dirty="0">
                          <a:effectLst/>
                        </a:rPr>
                      </a:br>
                      <a:r>
                        <a:rPr lang="en-US" sz="1600" dirty="0">
                          <a:effectLst/>
                        </a:rPr>
                        <a:t>source- element to emulate button down at.</a:t>
                      </a:r>
                      <a:br>
                        <a:rPr lang="en-US" sz="1600" dirty="0">
                          <a:effectLst/>
                        </a:rPr>
                      </a:br>
                      <a:r>
                        <a:rPr lang="en-US" sz="1600" dirty="0" err="1">
                          <a:effectLst/>
                        </a:rPr>
                        <a:t>xOffset</a:t>
                      </a:r>
                      <a:r>
                        <a:rPr lang="en-US" sz="1600" dirty="0">
                          <a:effectLst/>
                        </a:rPr>
                        <a:t>- horizontal move offset.</a:t>
                      </a:r>
                      <a:br>
                        <a:rPr lang="en-US" sz="1600" dirty="0">
                          <a:effectLst/>
                        </a:rPr>
                      </a:br>
                      <a:r>
                        <a:rPr lang="en-US" sz="1600" dirty="0" err="1">
                          <a:effectLst/>
                        </a:rPr>
                        <a:t>yOffset</a:t>
                      </a:r>
                      <a:r>
                        <a:rPr lang="en-US" sz="1600" dirty="0">
                          <a:effectLst/>
                        </a:rPr>
                        <a:t>- vertical move offset.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7973">
                <a:tc>
                  <a:txBody>
                    <a:bodyPr/>
                    <a:lstStyle/>
                    <a:p>
                      <a:pPr algn="l" fontAlgn="t" latinLnBrk="1"/>
                      <a:r>
                        <a:rPr lang="en-US" sz="1600">
                          <a:effectLst/>
                        </a:rPr>
                        <a:t>keyDown(modifier_key)</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a modifier key press. Does not release the modifier key - subsequent interactions may assume it's kept pressed.</a:t>
                      </a:r>
                      <a:br>
                        <a:rPr lang="en-US" sz="1600" dirty="0">
                          <a:effectLst/>
                        </a:rPr>
                      </a:br>
                      <a:r>
                        <a:rPr lang="en-US" sz="1600" dirty="0">
                          <a:effectLst/>
                        </a:rPr>
                        <a:t>Parameters:</a:t>
                      </a:r>
                      <a:br>
                        <a:rPr lang="en-US" sz="1600" dirty="0">
                          <a:effectLst/>
                        </a:rPr>
                      </a:br>
                      <a:r>
                        <a:rPr lang="en-US" sz="1600" dirty="0" err="1">
                          <a:effectLst/>
                        </a:rPr>
                        <a:t>modifier_key</a:t>
                      </a:r>
                      <a:r>
                        <a:rPr lang="en-US" sz="1600" dirty="0">
                          <a:effectLst/>
                        </a:rPr>
                        <a:t> - any of the modifier keys (</a:t>
                      </a:r>
                      <a:r>
                        <a:rPr lang="en-US" sz="1600" dirty="0" err="1">
                          <a:effectLst/>
                        </a:rPr>
                        <a:t>Keys.ALT</a:t>
                      </a:r>
                      <a:r>
                        <a:rPr lang="en-US" sz="1600" dirty="0">
                          <a:effectLst/>
                        </a:rPr>
                        <a:t>, </a:t>
                      </a:r>
                      <a:r>
                        <a:rPr lang="en-US" sz="1600" dirty="0" err="1">
                          <a:effectLst/>
                        </a:rPr>
                        <a:t>Keys.SHIFT</a:t>
                      </a:r>
                      <a:r>
                        <a:rPr lang="en-US" sz="1600" dirty="0">
                          <a:effectLst/>
                        </a:rPr>
                        <a:t>, or </a:t>
                      </a:r>
                      <a:r>
                        <a:rPr lang="en-US" sz="1600" dirty="0" err="1">
                          <a:effectLst/>
                        </a:rPr>
                        <a:t>Keys.CONTROL</a:t>
                      </a:r>
                      <a:r>
                        <a:rPr lang="en-US" sz="1600" dirty="0">
                          <a:effectLst/>
                        </a:rPr>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154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User Interactions </a:t>
            </a:r>
            <a:r>
              <a:rPr lang="mr-IN" dirty="0"/>
              <a:t>–</a:t>
            </a:r>
            <a:r>
              <a:rPr lang="en-US" dirty="0"/>
              <a:t> 2/2</a:t>
            </a:r>
          </a:p>
        </p:txBody>
      </p:sp>
      <p:graphicFrame>
        <p:nvGraphicFramePr>
          <p:cNvPr id="4" name="Table 3"/>
          <p:cNvGraphicFramePr>
            <a:graphicFrameLocks noGrp="1"/>
          </p:cNvGraphicFramePr>
          <p:nvPr>
            <p:extLst>
              <p:ext uri="{D42A27DB-BD31-4B8C-83A1-F6EECF244321}">
                <p14:modId xmlns:p14="http://schemas.microsoft.com/office/powerpoint/2010/main" val="144514485"/>
              </p:ext>
            </p:extLst>
          </p:nvPr>
        </p:nvGraphicFramePr>
        <p:xfrm>
          <a:off x="657720" y="1066800"/>
          <a:ext cx="7800480" cy="4914432"/>
        </p:xfrm>
        <a:graphic>
          <a:graphicData uri="http://schemas.openxmlformats.org/drawingml/2006/table">
            <a:tbl>
              <a:tblPr>
                <a:tableStyleId>{2D5ABB26-0587-4C30-8999-92F81FD0307C}</a:tableStyleId>
              </a:tblPr>
              <a:tblGrid>
                <a:gridCol w="1705918">
                  <a:extLst>
                    <a:ext uri="{9D8B030D-6E8A-4147-A177-3AD203B41FA5}">
                      <a16:colId xmlns:a16="http://schemas.microsoft.com/office/drawing/2014/main" val="20000"/>
                    </a:ext>
                  </a:extLst>
                </a:gridCol>
                <a:gridCol w="6094562">
                  <a:extLst>
                    <a:ext uri="{9D8B030D-6E8A-4147-A177-3AD203B41FA5}">
                      <a16:colId xmlns:a16="http://schemas.microsoft.com/office/drawing/2014/main" val="20001"/>
                    </a:ext>
                  </a:extLst>
                </a:gridCol>
              </a:tblGrid>
              <a:tr h="288353">
                <a:tc>
                  <a:txBody>
                    <a:bodyPr/>
                    <a:lstStyle/>
                    <a:p>
                      <a:pPr algn="l" fontAlgn="t"/>
                      <a:r>
                        <a:rPr lang="en-US" sz="1600">
                          <a:effectLst/>
                        </a:rPr>
                        <a:t>Method</a:t>
                      </a:r>
                      <a:endParaRPr lang="en-US" sz="1600" b="1">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Description</a:t>
                      </a:r>
                      <a:endParaRPr lang="en-US" sz="1600" b="1"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2009">
                <a:tc>
                  <a:txBody>
                    <a:bodyPr/>
                    <a:lstStyle/>
                    <a:p>
                      <a:pPr algn="l" fontAlgn="t" latinLnBrk="1"/>
                      <a:r>
                        <a:rPr lang="en-US" sz="1600" dirty="0" err="1">
                          <a:effectLst/>
                        </a:rPr>
                        <a:t>keyUp</a:t>
                      </a:r>
                      <a:r>
                        <a:rPr lang="en-US" sz="1600" dirty="0">
                          <a:effectLst/>
                        </a:rPr>
                        <a:t>(modifier _key)</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Performs a key release.</a:t>
                      </a:r>
                      <a:br>
                        <a:rPr lang="en-US" sz="1600" dirty="0">
                          <a:effectLst/>
                        </a:rPr>
                      </a:br>
                      <a:r>
                        <a:rPr lang="en-US" sz="1600" dirty="0">
                          <a:effectLst/>
                        </a:rPr>
                        <a:t>Parameters:</a:t>
                      </a:r>
                      <a:br>
                        <a:rPr lang="en-US" sz="1600" dirty="0">
                          <a:effectLst/>
                        </a:rPr>
                      </a:br>
                      <a:r>
                        <a:rPr lang="en-US" sz="1600" dirty="0" err="1">
                          <a:effectLst/>
                        </a:rPr>
                        <a:t>modifier_key</a:t>
                      </a:r>
                      <a:r>
                        <a:rPr lang="en-US" sz="1600" dirty="0">
                          <a:effectLst/>
                        </a:rPr>
                        <a:t> - any of the modifier keys (</a:t>
                      </a:r>
                      <a:r>
                        <a:rPr lang="en-US" sz="1600" dirty="0" err="1">
                          <a:effectLst/>
                        </a:rPr>
                        <a:t>Keys.ALT</a:t>
                      </a:r>
                      <a:r>
                        <a:rPr lang="en-US" sz="1600" dirty="0">
                          <a:effectLst/>
                        </a:rPr>
                        <a:t>, </a:t>
                      </a:r>
                      <a:r>
                        <a:rPr lang="en-US" sz="1600" dirty="0" err="1">
                          <a:effectLst/>
                        </a:rPr>
                        <a:t>Keys.SHIFT</a:t>
                      </a:r>
                      <a:r>
                        <a:rPr lang="en-US" sz="1600" dirty="0">
                          <a:effectLst/>
                        </a:rPr>
                        <a:t>, or </a:t>
                      </a:r>
                      <a:r>
                        <a:rPr lang="en-US" sz="1600" dirty="0" err="1">
                          <a:effectLst/>
                        </a:rPr>
                        <a:t>Keys.CONTROL</a:t>
                      </a:r>
                      <a:r>
                        <a:rPr lang="en-US" sz="1600" dirty="0">
                          <a:effectLst/>
                        </a:rPr>
                        <a: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13838">
                <a:tc>
                  <a:txBody>
                    <a:bodyPr/>
                    <a:lstStyle/>
                    <a:p>
                      <a:pPr algn="l" fontAlgn="t" latinLnBrk="1"/>
                      <a:r>
                        <a:rPr lang="en-US" sz="1600">
                          <a:effectLst/>
                        </a:rPr>
                        <a:t>moveByOffset(x-offset, y-offset)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Moves the mouse from its current position (or 0,0) by the given offset.</a:t>
                      </a:r>
                      <a:br>
                        <a:rPr lang="en-US" sz="1600" dirty="0">
                          <a:effectLst/>
                        </a:rPr>
                      </a:br>
                      <a:r>
                        <a:rPr lang="en-US" sz="1600" dirty="0">
                          <a:effectLst/>
                        </a:rPr>
                        <a:t>Parameters:</a:t>
                      </a:r>
                      <a:br>
                        <a:rPr lang="en-US" sz="1600" dirty="0">
                          <a:effectLst/>
                        </a:rPr>
                      </a:br>
                      <a:r>
                        <a:rPr lang="en-US" sz="1600" dirty="0">
                          <a:effectLst/>
                        </a:rPr>
                        <a:t>x-offset- horizontal offset. A negative value means moving the mouse left.</a:t>
                      </a:r>
                      <a:br>
                        <a:rPr lang="en-US" sz="1600" dirty="0">
                          <a:effectLst/>
                        </a:rPr>
                      </a:br>
                      <a:r>
                        <a:rPr lang="en-US" sz="1600" dirty="0">
                          <a:effectLst/>
                        </a:rPr>
                        <a:t>y-offset- vertical offset. A negative value means moving the mouse down.</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72009">
                <a:tc>
                  <a:txBody>
                    <a:bodyPr/>
                    <a:lstStyle/>
                    <a:p>
                      <a:pPr algn="l" fontAlgn="t" latinLnBrk="1"/>
                      <a:r>
                        <a:rPr lang="en-US" sz="1600">
                          <a:effectLst/>
                        </a:rPr>
                        <a:t>moveToElement(toElement)</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Moves the mouse to the middle of the element. </a:t>
                      </a:r>
                      <a:br>
                        <a:rPr lang="en-US" sz="1600" dirty="0">
                          <a:effectLst/>
                        </a:rPr>
                      </a:br>
                      <a:r>
                        <a:rPr lang="en-US" sz="1600" dirty="0">
                          <a:effectLst/>
                        </a:rPr>
                        <a:t>Parameters:</a:t>
                      </a:r>
                      <a:br>
                        <a:rPr lang="en-US" sz="1600" dirty="0">
                          <a:effectLst/>
                        </a:rPr>
                      </a:br>
                      <a:r>
                        <a:rPr lang="en-US" sz="1600" dirty="0" err="1">
                          <a:effectLst/>
                        </a:rPr>
                        <a:t>toElement</a:t>
                      </a:r>
                      <a:r>
                        <a:rPr lang="en-US" sz="1600" dirty="0">
                          <a:effectLst/>
                        </a:rPr>
                        <a:t>- element to move to.</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353">
                <a:tc>
                  <a:txBody>
                    <a:bodyPr/>
                    <a:lstStyle/>
                    <a:p>
                      <a:pPr algn="l" fontAlgn="t"/>
                      <a:r>
                        <a:rPr lang="en-US" sz="1600">
                          <a:effectLst/>
                        </a:rPr>
                        <a:t>release()</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Releases the depressed left mouse button at the current mouse location</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13838">
                <a:tc>
                  <a:txBody>
                    <a:bodyPr/>
                    <a:lstStyle/>
                    <a:p>
                      <a:pPr algn="l" fontAlgn="t" latinLnBrk="1"/>
                      <a:r>
                        <a:rPr lang="en-US" sz="1600">
                          <a:effectLst/>
                        </a:rPr>
                        <a:t>sendKeys(onElement, charsequence)</a:t>
                      </a:r>
                      <a:endParaRPr lang="en-US" sz="160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Sends a series of keystrokes onto the element. </a:t>
                      </a:r>
                      <a:br>
                        <a:rPr lang="en-US" sz="1600" dirty="0">
                          <a:effectLst/>
                        </a:rPr>
                      </a:br>
                      <a:r>
                        <a:rPr lang="en-US" sz="1600" dirty="0">
                          <a:effectLst/>
                        </a:rPr>
                        <a:t>Parameters:</a:t>
                      </a:r>
                      <a:br>
                        <a:rPr lang="en-US" sz="1600" dirty="0">
                          <a:effectLst/>
                        </a:rPr>
                      </a:br>
                      <a:r>
                        <a:rPr lang="en-US" sz="1600" dirty="0" err="1">
                          <a:effectLst/>
                        </a:rPr>
                        <a:t>onElement</a:t>
                      </a:r>
                      <a:r>
                        <a:rPr lang="en-US" sz="1600" dirty="0">
                          <a:effectLst/>
                        </a:rPr>
                        <a:t> - element that will receive the keystrokes, usually a text field</a:t>
                      </a:r>
                      <a:br>
                        <a:rPr lang="en-US" sz="1600" dirty="0">
                          <a:effectLst/>
                        </a:rPr>
                      </a:br>
                      <a:r>
                        <a:rPr lang="en-US" sz="1600" dirty="0" err="1">
                          <a:effectLst/>
                        </a:rPr>
                        <a:t>charsequence</a:t>
                      </a:r>
                      <a:r>
                        <a:rPr lang="en-US" sz="1600" dirty="0">
                          <a:effectLst/>
                        </a:rPr>
                        <a:t> - any string value representing the sequence of keystrokes to be sent</a:t>
                      </a:r>
                      <a:endParaRPr lang="en-US" sz="1600" dirty="0">
                        <a:effectLst/>
                        <a:latin typeface="Times New Roman" charset="0"/>
                        <a:ea typeface="Times New Roman" charset="0"/>
                        <a:cs typeface="Times New Roman" charset="0"/>
                      </a:endParaRPr>
                    </a:p>
                  </a:txBody>
                  <a:tcPr marL="23456" marR="23456" marT="23456" marB="234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710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Over an Element</a:t>
            </a:r>
          </a:p>
        </p:txBody>
      </p:sp>
      <p:sp>
        <p:nvSpPr>
          <p:cNvPr id="3" name="Rectangle 2"/>
          <p:cNvSpPr/>
          <p:nvPr/>
        </p:nvSpPr>
        <p:spPr>
          <a:xfrm>
            <a:off x="457200" y="685800"/>
            <a:ext cx="8229600" cy="1200329"/>
          </a:xfrm>
          <a:prstGeom prst="rect">
            <a:avLst/>
          </a:prstGeom>
        </p:spPr>
        <p:txBody>
          <a:bodyPr wrap="square">
            <a:spAutoFit/>
          </a:bodyPr>
          <a:lstStyle/>
          <a:p>
            <a:pPr marL="285750" indent="-285750">
              <a:buFont typeface="Arial" charset="0"/>
              <a:buChar char="•"/>
            </a:pPr>
            <a:r>
              <a:rPr lang="en-US" dirty="0"/>
              <a:t>Use the </a:t>
            </a:r>
            <a:r>
              <a:rPr lang="en-US" dirty="0" err="1"/>
              <a:t>moveToElement</a:t>
            </a:r>
            <a:r>
              <a:rPr lang="en-US" dirty="0"/>
              <a:t>() method to mouse-over on table rows.</a:t>
            </a:r>
          </a:p>
          <a:p>
            <a:pPr marL="285750" indent="-285750">
              <a:buFont typeface="Arial" charset="0"/>
              <a:buChar char="•"/>
            </a:pPr>
            <a:r>
              <a:rPr lang="en-US" dirty="0"/>
              <a:t>The cell portion of a &lt;TR&gt; element if not hovered, its color is #FFC455 (orange). After hovering, the cell's color becomes transparent. It becomes the same color as the blue background of the whole orange table.</a:t>
            </a:r>
          </a:p>
        </p:txBody>
      </p:sp>
      <p:sp>
        <p:nvSpPr>
          <p:cNvPr id="5" name="Rectangle 4"/>
          <p:cNvSpPr/>
          <p:nvPr/>
        </p:nvSpPr>
        <p:spPr>
          <a:xfrm>
            <a:off x="446314" y="1886129"/>
            <a:ext cx="8382000" cy="4524315"/>
          </a:xfrm>
          <a:prstGeom prst="rect">
            <a:avLst/>
          </a:prstGeom>
        </p:spPr>
        <p:txBody>
          <a:bodyPr wrap="square">
            <a:spAutoFit/>
          </a:bodyPr>
          <a:lstStyle/>
          <a:p>
            <a:r>
              <a:rPr lang="en-US" dirty="0">
                <a:solidFill>
                  <a:srgbClr val="6A3E3E"/>
                </a:solidFill>
                <a:latin typeface="Times New Roman" charset="0"/>
                <a:ea typeface="Times New Roman" charset="0"/>
                <a:cs typeface="Times New Roman" charset="0"/>
              </a:rPr>
              <a:t>        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WebElement </a:t>
            </a:r>
            <a:r>
              <a:rPr lang="en-US" dirty="0">
                <a:solidFill>
                  <a:srgbClr val="6A3E3E"/>
                </a:solidFill>
                <a:latin typeface="Times New Roman" charset="0"/>
                <a:ea typeface="Times New Roman" charset="0"/>
                <a:cs typeface="Times New Roman" charset="0"/>
              </a:rPr>
              <a:t>link_Home</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driver</a:t>
            </a:r>
            <a:r>
              <a:rPr lang="en-US" dirty="0" err="1">
                <a:solidFill>
                  <a:srgbClr val="000000"/>
                </a:solidFill>
                <a:latin typeface="Times New Roman" charset="0"/>
                <a:ea typeface="Times New Roman" charset="0"/>
                <a:cs typeface="Times New Roman" charset="0"/>
              </a:rPr>
              <a:t>.findElement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a:t>
            </a:r>
            <a:r>
              <a:rPr lang="en-US" i="1" dirty="0" err="1">
                <a:solidFill>
                  <a:srgbClr val="000000"/>
                </a:solidFill>
                <a:latin typeface="Times New Roman" charset="0"/>
                <a:ea typeface="Times New Roman" charset="0"/>
                <a:cs typeface="Times New Roman" charset="0"/>
              </a:rPr>
              <a:t>linkText</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"SERVICES"</a:t>
            </a:r>
            <a:r>
              <a:rPr lang="en-US"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 Instantiate a new Actions object.</a:t>
            </a:r>
          </a:p>
          <a:p>
            <a:r>
              <a:rPr lang="en-US" dirty="0">
                <a:solidFill>
                  <a:srgbClr val="000000"/>
                </a:solidFill>
                <a:latin typeface="Times New Roman" charset="0"/>
                <a:ea typeface="Times New Roman" charset="0"/>
                <a:cs typeface="Times New Roman" charset="0"/>
              </a:rPr>
              <a:t>        Actions </a:t>
            </a:r>
            <a:r>
              <a:rPr lang="en-US" dirty="0">
                <a:solidFill>
                  <a:srgbClr val="6A3E3E"/>
                </a:solidFill>
                <a:latin typeface="Times New Roman" charset="0"/>
                <a:ea typeface="Times New Roman" charset="0"/>
                <a:cs typeface="Times New Roman" charset="0"/>
              </a:rPr>
              <a:t>builder</a:t>
            </a:r>
            <a:r>
              <a:rPr lang="en-US" dirty="0">
                <a:solidFill>
                  <a:srgbClr val="000000"/>
                </a:solidFill>
                <a:latin typeface="Times New Roman" charset="0"/>
                <a:ea typeface="Times New Roman" charset="0"/>
                <a:cs typeface="Times New Roman" charset="0"/>
              </a:rPr>
              <a:t> = </a:t>
            </a:r>
            <a:r>
              <a:rPr lang="en-US" b="1" dirty="0">
                <a:solidFill>
                  <a:srgbClr val="7F0055"/>
                </a:solidFill>
                <a:latin typeface="Times New Roman" charset="0"/>
                <a:ea typeface="Times New Roman" charset="0"/>
                <a:cs typeface="Times New Roman" charset="0"/>
              </a:rPr>
              <a:t>new</a:t>
            </a:r>
            <a:r>
              <a:rPr lang="en-US" b="1" dirty="0">
                <a:solidFill>
                  <a:srgbClr val="000000"/>
                </a:solidFill>
                <a:latin typeface="Times New Roman" charset="0"/>
                <a:ea typeface="Times New Roman" charset="0"/>
                <a:cs typeface="Times New Roman" charset="0"/>
              </a:rPr>
              <a:t> Actions(</a:t>
            </a:r>
            <a:r>
              <a:rPr lang="en-US" b="1" dirty="0">
                <a:solidFill>
                  <a:srgbClr val="6A3E3E"/>
                </a:solidFill>
                <a:latin typeface="Times New Roman" charset="0"/>
                <a:ea typeface="Times New Roman" charset="0"/>
                <a:cs typeface="Times New Roman" charset="0"/>
              </a:rPr>
              <a:t>driver</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a:solidFill>
                  <a:srgbClr val="3F7F5F"/>
                </a:solidFill>
                <a:latin typeface="Times New Roman" charset="0"/>
                <a:ea typeface="Times New Roman" charset="0"/>
                <a:cs typeface="Times New Roman" charset="0"/>
              </a:rPr>
              <a:t>//Instantiate an Action using the Actions object</a:t>
            </a:r>
          </a:p>
          <a:p>
            <a:r>
              <a:rPr lang="en-US" dirty="0">
                <a:solidFill>
                  <a:srgbClr val="000000"/>
                </a:solidFill>
                <a:latin typeface="Times New Roman" charset="0"/>
                <a:ea typeface="Times New Roman" charset="0"/>
                <a:cs typeface="Times New Roman" charset="0"/>
              </a:rPr>
              <a:t>        Action </a:t>
            </a:r>
            <a:r>
              <a:rPr lang="en-US" dirty="0" err="1">
                <a:solidFill>
                  <a:srgbClr val="6A3E3E"/>
                </a:solidFill>
                <a:latin typeface="Times New Roman" charset="0"/>
                <a:ea typeface="Times New Roman" charset="0"/>
                <a:cs typeface="Times New Roman" charset="0"/>
              </a:rPr>
              <a:t>mouseOverHome</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builder</a:t>
            </a:r>
            <a:r>
              <a:rPr lang="en-US" dirty="0" err="1">
                <a:solidFill>
                  <a:srgbClr val="000000"/>
                </a:solidFill>
                <a:latin typeface="Times New Roman" charset="0"/>
                <a:ea typeface="Times New Roman" charset="0"/>
                <a:cs typeface="Times New Roman" charset="0"/>
              </a:rPr>
              <a:t>.moveToElement</a:t>
            </a:r>
            <a:r>
              <a:rPr lang="en-US" dirty="0">
                <a:solidFill>
                  <a:srgbClr val="000000"/>
                </a:solidFill>
                <a:latin typeface="Times New Roman" charset="0"/>
                <a:ea typeface="Times New Roman" charset="0"/>
                <a:cs typeface="Times New Roman" charset="0"/>
              </a:rPr>
              <a:t>(</a:t>
            </a:r>
            <a:r>
              <a:rPr lang="en-US" dirty="0" err="1">
                <a:solidFill>
                  <a:srgbClr val="6A3E3E"/>
                </a:solidFill>
                <a:latin typeface="Times New Roman" charset="0"/>
                <a:ea typeface="Times New Roman" charset="0"/>
                <a:cs typeface="Times New Roman" charset="0"/>
              </a:rPr>
              <a:t>link_Home</a:t>
            </a:r>
            <a:r>
              <a:rPr lang="en-US" dirty="0">
                <a:solidFill>
                  <a:srgbClr val="000000"/>
                </a:solidFill>
                <a:latin typeface="Times New Roman" charset="0"/>
                <a:ea typeface="Times New Roman" charset="0"/>
                <a:cs typeface="Times New Roman" charset="0"/>
              </a:rPr>
              <a:t>).build();       </a:t>
            </a:r>
          </a:p>
          <a:p>
            <a:r>
              <a:rPr lang="en-US" dirty="0">
                <a:solidFill>
                  <a:srgbClr val="000000"/>
                </a:solidFill>
                <a:latin typeface="Times New Roman" charset="0"/>
                <a:ea typeface="Times New Roman" charset="0"/>
                <a:cs typeface="Times New Roman" charset="0"/>
              </a:rPr>
              <a:t>        String </a:t>
            </a:r>
            <a:r>
              <a:rPr lang="en-US" dirty="0" err="1">
                <a:solidFill>
                  <a:srgbClr val="6A3E3E"/>
                </a:solidFill>
                <a:latin typeface="Times New Roman" charset="0"/>
                <a:ea typeface="Times New Roman" charset="0"/>
                <a:cs typeface="Times New Roman" charset="0"/>
              </a:rPr>
              <a:t>bgColor</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link_Home</a:t>
            </a:r>
            <a:r>
              <a:rPr lang="en-US" dirty="0" err="1">
                <a:solidFill>
                  <a:srgbClr val="000000"/>
                </a:solidFill>
                <a:latin typeface="Times New Roman" charset="0"/>
                <a:ea typeface="Times New Roman" charset="0"/>
                <a:cs typeface="Times New Roman" charset="0"/>
              </a:rPr>
              <a:t>.getCssValue</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"color"</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"Before hover: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Color.fromString</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asHex</a:t>
            </a:r>
            <a:r>
              <a:rPr lang="en-US" b="1" i="1" dirty="0">
                <a:solidFill>
                  <a:srgbClr val="000000"/>
                </a:solidFill>
                <a:latin typeface="Times New Roman" charset="0"/>
                <a:ea typeface="Times New Roman" charset="0"/>
                <a:cs typeface="Times New Roman" charset="0"/>
              </a:rPr>
              <a:t>());</a:t>
            </a:r>
          </a:p>
          <a:p>
            <a:r>
              <a:rPr lang="en-US" dirty="0">
                <a:solidFill>
                  <a:srgbClr val="3F7F5F"/>
                </a:solidFill>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Thread.sleep</a:t>
            </a:r>
            <a:r>
              <a:rPr lang="en-US" dirty="0">
                <a:latin typeface="Times New Roman" charset="0"/>
                <a:ea typeface="Times New Roman" charset="0"/>
                <a:cs typeface="Times New Roman" charset="0"/>
              </a:rPr>
              <a:t>(3000);</a:t>
            </a:r>
          </a:p>
          <a:p>
            <a:r>
              <a:rPr lang="en-US" dirty="0">
                <a:solidFill>
                  <a:srgbClr val="3F7F5F"/>
                </a:solidFill>
                <a:latin typeface="Times New Roman" charset="0"/>
                <a:ea typeface="Times New Roman" charset="0"/>
                <a:cs typeface="Times New Roman" charset="0"/>
              </a:rPr>
              <a:t>        //Use the perform() method when executing the Action object</a:t>
            </a:r>
            <a:r>
              <a:rPr lang="en-US" dirty="0">
                <a:solidFill>
                  <a:srgbClr val="3F7F5F"/>
                </a:solidFill>
                <a:latin typeface="Menlo" charset="0"/>
              </a:rPr>
              <a:t> </a:t>
            </a:r>
            <a:endParaRPr lang="en-US" i="1" dirty="0">
              <a:solidFill>
                <a:srgbClr val="000000"/>
              </a:solidFill>
              <a:latin typeface="Times New Roman" charset="0"/>
              <a:ea typeface="Times New Roman" charset="0"/>
              <a:cs typeface="Times New Roman" charset="0"/>
            </a:endParaRPr>
          </a:p>
          <a:p>
            <a:r>
              <a:rPr lang="en-US" dirty="0">
                <a:solidFill>
                  <a:srgbClr val="000000"/>
                </a:solidFill>
                <a:latin typeface="Times New Roman" charset="0"/>
                <a:ea typeface="Times New Roman" charset="0"/>
                <a:cs typeface="Times New Roman" charset="0"/>
              </a:rPr>
              <a:t>        </a:t>
            </a:r>
            <a:r>
              <a:rPr lang="en-US" dirty="0" err="1">
                <a:solidFill>
                  <a:srgbClr val="6A3E3E"/>
                </a:solidFill>
                <a:latin typeface="Times New Roman" charset="0"/>
                <a:ea typeface="Times New Roman" charset="0"/>
                <a:cs typeface="Times New Roman" charset="0"/>
              </a:rPr>
              <a:t>mouseOverHome</a:t>
            </a:r>
            <a:r>
              <a:rPr lang="en-US" dirty="0" err="1">
                <a:solidFill>
                  <a:srgbClr val="000000"/>
                </a:solidFill>
                <a:latin typeface="Times New Roman" charset="0"/>
                <a:ea typeface="Times New Roman" charset="0"/>
                <a:cs typeface="Times New Roman" charset="0"/>
              </a:rPr>
              <a:t>.perform</a:t>
            </a:r>
            <a:r>
              <a:rPr lang="en-US" dirty="0">
                <a:solidFill>
                  <a:srgbClr val="000000"/>
                </a:solidFill>
                <a:latin typeface="Times New Roman" charset="0"/>
                <a:ea typeface="Times New Roman" charset="0"/>
                <a:cs typeface="Times New Roman" charset="0"/>
              </a:rPr>
              <a:t>();</a:t>
            </a:r>
          </a:p>
          <a:p>
            <a:pPr lvl="1"/>
            <a:r>
              <a:rPr lang="en-US" dirty="0" err="1">
                <a:solidFill>
                  <a:srgbClr val="6A3E3E"/>
                </a:solidFill>
                <a:latin typeface="Times New Roman" charset="0"/>
                <a:ea typeface="Times New Roman" charset="0"/>
                <a:cs typeface="Times New Roman" charset="0"/>
              </a:rPr>
              <a:t>bgColor</a:t>
            </a:r>
            <a:r>
              <a:rPr lang="en-US" dirty="0">
                <a:solidFill>
                  <a:srgbClr val="000000"/>
                </a:solidFill>
                <a:latin typeface="Times New Roman" charset="0"/>
                <a:ea typeface="Times New Roman" charset="0"/>
                <a:cs typeface="Times New Roman" charset="0"/>
              </a:rPr>
              <a:t> = </a:t>
            </a:r>
            <a:r>
              <a:rPr lang="en-US" dirty="0" err="1">
                <a:solidFill>
                  <a:srgbClr val="6A3E3E"/>
                </a:solidFill>
                <a:latin typeface="Times New Roman" charset="0"/>
                <a:ea typeface="Times New Roman" charset="0"/>
                <a:cs typeface="Times New Roman" charset="0"/>
              </a:rPr>
              <a:t>link_Home</a:t>
            </a:r>
            <a:r>
              <a:rPr lang="en-US" dirty="0" err="1">
                <a:solidFill>
                  <a:srgbClr val="000000"/>
                </a:solidFill>
                <a:latin typeface="Times New Roman" charset="0"/>
                <a:ea typeface="Times New Roman" charset="0"/>
                <a:cs typeface="Times New Roman" charset="0"/>
              </a:rPr>
              <a:t>.getCssValue</a:t>
            </a:r>
            <a:r>
              <a:rPr lang="en-US" dirty="0">
                <a:solidFill>
                  <a:srgbClr val="000000"/>
                </a:solidFill>
                <a:latin typeface="Times New Roman" charset="0"/>
                <a:ea typeface="Times New Roman" charset="0"/>
                <a:cs typeface="Times New Roman" charset="0"/>
              </a:rPr>
              <a:t>(</a:t>
            </a:r>
            <a:r>
              <a:rPr lang="en-US" dirty="0">
                <a:solidFill>
                  <a:srgbClr val="2A00FF"/>
                </a:solidFill>
                <a:latin typeface="Times New Roman" charset="0"/>
                <a:ea typeface="Times New Roman" charset="0"/>
                <a:cs typeface="Times New Roman" charset="0"/>
              </a:rPr>
              <a:t>"color"</a:t>
            </a:r>
            <a:r>
              <a:rPr lang="en-US" dirty="0">
                <a:solidFill>
                  <a:srgbClr val="000000"/>
                </a:solidFill>
                <a:latin typeface="Times New Roman" charset="0"/>
                <a:ea typeface="Times New Roman" charset="0"/>
                <a:cs typeface="Times New Roman" charset="0"/>
              </a:rPr>
              <a:t>);</a:t>
            </a:r>
          </a:p>
          <a:p>
            <a:pPr lvl="1"/>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a:solidFill>
                  <a:srgbClr val="2A00FF"/>
                </a:solidFill>
                <a:latin typeface="Times New Roman" charset="0"/>
                <a:ea typeface="Times New Roman" charset="0"/>
                <a:cs typeface="Times New Roman" charset="0"/>
              </a:rPr>
              <a:t>"After hover: "</a:t>
            </a:r>
            <a:r>
              <a:rPr lang="en-US" b="1" i="1" dirty="0">
                <a:solidFill>
                  <a:srgbClr val="000000"/>
                </a:solidFill>
                <a:latin typeface="Times New Roman" charset="0"/>
                <a:ea typeface="Times New Roman" charset="0"/>
                <a:cs typeface="Times New Roman" charset="0"/>
              </a:rPr>
              <a:t> + </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b="1" i="1" dirty="0" err="1">
                <a:solidFill>
                  <a:srgbClr val="0000C0"/>
                </a:solidFill>
                <a:latin typeface="Times New Roman" charset="0"/>
                <a:ea typeface="Times New Roman" charset="0"/>
                <a:cs typeface="Times New Roman" charset="0"/>
              </a:rPr>
              <a:t>out</a:t>
            </a:r>
            <a:r>
              <a:rPr lang="en-US" b="1" i="1" dirty="0" err="1">
                <a:solidFill>
                  <a:srgbClr val="000000"/>
                </a:solidFill>
                <a:latin typeface="Times New Roman" charset="0"/>
                <a:ea typeface="Times New Roman" charset="0"/>
                <a:cs typeface="Times New Roman" charset="0"/>
              </a:rPr>
              <a:t>.println</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Color.fromString</a:t>
            </a:r>
            <a:r>
              <a:rPr lang="en-US" b="1" i="1" dirty="0">
                <a:solidFill>
                  <a:srgbClr val="000000"/>
                </a:solidFill>
                <a:latin typeface="Times New Roman" charset="0"/>
                <a:ea typeface="Times New Roman" charset="0"/>
                <a:cs typeface="Times New Roman" charset="0"/>
              </a:rPr>
              <a:t>(</a:t>
            </a:r>
            <a:r>
              <a:rPr lang="en-US" b="1" i="1" dirty="0" err="1">
                <a:solidFill>
                  <a:srgbClr val="6A3E3E"/>
                </a:solidFill>
                <a:latin typeface="Times New Roman" charset="0"/>
                <a:ea typeface="Times New Roman" charset="0"/>
                <a:cs typeface="Times New Roman" charset="0"/>
              </a:rPr>
              <a:t>bgColor</a:t>
            </a:r>
            <a:r>
              <a:rPr lang="en-US" b="1" i="1" dirty="0">
                <a:solidFill>
                  <a:srgbClr val="000000"/>
                </a:solidFill>
                <a:latin typeface="Times New Roman" charset="0"/>
                <a:ea typeface="Times New Roman" charset="0"/>
                <a:cs typeface="Times New Roman" charset="0"/>
              </a:rPr>
              <a:t>).</a:t>
            </a:r>
            <a:r>
              <a:rPr lang="en-US" b="1" i="1" dirty="0" err="1">
                <a:solidFill>
                  <a:srgbClr val="000000"/>
                </a:solidFill>
                <a:latin typeface="Times New Roman" charset="0"/>
                <a:ea typeface="Times New Roman" charset="0"/>
                <a:cs typeface="Times New Roman" charset="0"/>
              </a:rPr>
              <a:t>asHex</a:t>
            </a:r>
            <a:r>
              <a:rPr lang="en-US" b="1" i="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mr-IN" dirty="0">
                <a:solidFill>
                  <a:srgbClr val="000000"/>
                </a:solidFill>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562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Actions </a:t>
            </a:r>
          </a:p>
        </p:txBody>
      </p:sp>
      <p:sp>
        <p:nvSpPr>
          <p:cNvPr id="3" name="Rectangle 2"/>
          <p:cNvSpPr/>
          <p:nvPr/>
        </p:nvSpPr>
        <p:spPr>
          <a:xfrm>
            <a:off x="457200" y="685800"/>
            <a:ext cx="8229600" cy="646331"/>
          </a:xfrm>
          <a:prstGeom prst="rect">
            <a:avLst/>
          </a:prstGeom>
        </p:spPr>
        <p:txBody>
          <a:bodyPr wrap="square">
            <a:spAutoFit/>
          </a:bodyPr>
          <a:lstStyle/>
          <a:p>
            <a:pPr marL="285750" indent="-285750">
              <a:buFont typeface="Arial" charset="0"/>
              <a:buChar char="•"/>
            </a:pPr>
            <a:r>
              <a:rPr lang="en-US" dirty="0"/>
              <a:t>A series of actions can be performed using the Action and Actions classes. Just remember to close the series with the build() method.</a:t>
            </a:r>
          </a:p>
        </p:txBody>
      </p:sp>
      <p:sp>
        <p:nvSpPr>
          <p:cNvPr id="5" name="Rectangle 4"/>
          <p:cNvSpPr/>
          <p:nvPr/>
        </p:nvSpPr>
        <p:spPr>
          <a:xfrm>
            <a:off x="446314" y="1886129"/>
            <a:ext cx="8382000" cy="3416320"/>
          </a:xfrm>
          <a:prstGeom prst="rect">
            <a:avLst/>
          </a:prstGeom>
        </p:spPr>
        <p:txBody>
          <a:bodyPr wrap="square">
            <a:spAutoFit/>
          </a:bodyPr>
          <a:lstStyle/>
          <a:p>
            <a:r>
              <a:rPr lang="en-US" dirty="0">
                <a:solidFill>
                  <a:srgbClr val="6A3E3E"/>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.navigate().to(</a:t>
            </a:r>
            <a:r>
              <a:rPr lang="en-US" dirty="0">
                <a:solidFill>
                  <a:srgbClr val="2A00FF"/>
                </a:solidFill>
                <a:latin typeface="Times New Roman" charset="0"/>
                <a:ea typeface="Times New Roman" charset="0"/>
                <a:cs typeface="Times New Roman" charset="0"/>
              </a:rPr>
              <a:t>"http://</a:t>
            </a:r>
            <a:r>
              <a:rPr lang="en-US" dirty="0" err="1">
                <a:solidFill>
                  <a:srgbClr val="2A00FF"/>
                </a:solidFill>
                <a:latin typeface="Times New Roman" charset="0"/>
                <a:ea typeface="Times New Roman" charset="0"/>
                <a:cs typeface="Times New Roman" charset="0"/>
              </a:rPr>
              <a:t>techgatha.com</a:t>
            </a:r>
            <a:r>
              <a:rPr lang="en-US" dirty="0">
                <a:solidFill>
                  <a:srgbClr val="2A00FF"/>
                </a:solidFill>
                <a:latin typeface="Times New Roman" charset="0"/>
                <a:ea typeface="Times New Roman" charset="0"/>
                <a:cs typeface="Times New Roman" charset="0"/>
              </a:rPr>
              <a:t>/</a:t>
            </a:r>
            <a:r>
              <a:rPr lang="en-US" dirty="0" err="1">
                <a:solidFill>
                  <a:srgbClr val="2A00FF"/>
                </a:solidFill>
                <a:latin typeface="Times New Roman" charset="0"/>
                <a:ea typeface="Times New Roman" charset="0"/>
                <a:cs typeface="Times New Roman" charset="0"/>
              </a:rPr>
              <a:t>contact.html</a:t>
            </a:r>
            <a:r>
              <a:rPr lang="en-US" dirty="0">
                <a:solidFill>
                  <a:srgbClr val="2A00FF"/>
                </a:solidFill>
                <a:latin typeface="Times New Roman" charset="0"/>
                <a:ea typeface="Times New Roman" charset="0"/>
                <a:cs typeface="Times New Roman" charset="0"/>
              </a:rPr>
              <a: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WebElement </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 </a:t>
            </a:r>
            <a:r>
              <a:rPr lang="en-US" dirty="0" err="1">
                <a:solidFill>
                  <a:srgbClr val="000000"/>
                </a:solidFill>
                <a:latin typeface="Times New Roman" charset="0"/>
                <a:ea typeface="Times New Roman" charset="0"/>
                <a:cs typeface="Times New Roman" charset="0"/>
              </a:rPr>
              <a:t>driver.findElement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By.id</a:t>
            </a:r>
            <a:r>
              <a:rPr lang="en-US" dirty="0">
                <a:solidFill>
                  <a:srgbClr val="000000"/>
                </a:solidFill>
                <a:latin typeface="Times New Roman" charset="0"/>
                <a:ea typeface="Times New Roman" charset="0"/>
                <a:cs typeface="Times New Roman" charset="0"/>
              </a:rPr>
              <a:t>("name"));</a:t>
            </a:r>
          </a:p>
          <a:p>
            <a:r>
              <a:rPr lang="en-US" dirty="0">
                <a:solidFill>
                  <a:srgbClr val="000000"/>
                </a:solidFill>
                <a:latin typeface="Times New Roman" charset="0"/>
                <a:ea typeface="Times New Roman" charset="0"/>
                <a:cs typeface="Times New Roman" charset="0"/>
              </a:rPr>
              <a:t>Action </a:t>
            </a:r>
            <a:r>
              <a:rPr lang="en-US" dirty="0" err="1">
                <a:solidFill>
                  <a:srgbClr val="000000"/>
                </a:solidFill>
                <a:latin typeface="Times New Roman" charset="0"/>
                <a:ea typeface="Times New Roman" charset="0"/>
                <a:cs typeface="Times New Roman" charset="0"/>
              </a:rPr>
              <a:t>seriesOfActions</a:t>
            </a:r>
            <a:r>
              <a:rPr lang="en-US" dirty="0">
                <a:solidFill>
                  <a:srgbClr val="000000"/>
                </a:solidFill>
                <a:latin typeface="Times New Roman" charset="0"/>
                <a:ea typeface="Times New Roman" charset="0"/>
                <a:cs typeface="Times New Roman" charset="0"/>
              </a:rPr>
              <a:t> = </a:t>
            </a:r>
            <a:r>
              <a:rPr lang="en-US" dirty="0" err="1">
                <a:solidFill>
                  <a:srgbClr val="000000"/>
                </a:solidFill>
                <a:latin typeface="Times New Roman" charset="0"/>
                <a:ea typeface="Times New Roman" charset="0"/>
                <a:cs typeface="Times New Roman" charset="0"/>
              </a:rPr>
              <a:t>builder.moveToElement</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.click()</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keyDown</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Keys.SHIFT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sendKeys</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"hello")</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keyUp</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Keys.SHIFT</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doubleClick</a:t>
            </a:r>
            <a:r>
              <a:rPr lang="en-US" dirty="0">
                <a:solidFill>
                  <a:srgbClr val="000000"/>
                </a:solidFill>
                <a:latin typeface="Times New Roman" charset="0"/>
                <a:ea typeface="Times New Roman" charset="0"/>
                <a:cs typeface="Times New Roman" charset="0"/>
              </a:rPr>
              <a:t>(</a:t>
            </a:r>
            <a:r>
              <a:rPr lang="en-US" dirty="0" err="1">
                <a:solidFill>
                  <a:srgbClr val="000000"/>
                </a:solidFill>
                <a:latin typeface="Times New Roman" charset="0"/>
                <a:ea typeface="Times New Roman" charset="0"/>
                <a:cs typeface="Times New Roman" charset="0"/>
              </a:rPr>
              <a:t>txtUsername</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contextClick</a:t>
            </a:r>
            <a:r>
              <a:rPr lang="en-US"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.build();</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seriesOfActions.perform</a:t>
            </a:r>
            <a:r>
              <a:rPr lang="en-US" dirty="0">
                <a:solidFill>
                  <a:srgbClr val="000000"/>
                </a:solidFill>
                <a:latin typeface="Times New Roman" charset="0"/>
                <a:ea typeface="Times New Roman" charset="0"/>
                <a:cs typeface="Times New Roman" charset="0"/>
              </a:rPr>
              <a:t>() ;		</a:t>
            </a:r>
            <a:r>
              <a:rPr lang="mr-IN" dirty="0">
                <a:solidFill>
                  <a:srgbClr val="000000"/>
                </a:solidFill>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62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 and Drop</a:t>
            </a:r>
          </a:p>
        </p:txBody>
      </p:sp>
      <p:sp>
        <p:nvSpPr>
          <p:cNvPr id="5" name="Rectangle 4"/>
          <p:cNvSpPr/>
          <p:nvPr/>
        </p:nvSpPr>
        <p:spPr>
          <a:xfrm>
            <a:off x="446314" y="1886129"/>
            <a:ext cx="8382000" cy="3970318"/>
          </a:xfrm>
          <a:prstGeom prst="rect">
            <a:avLst/>
          </a:prstGeom>
        </p:spPr>
        <p:txBody>
          <a:bodyPr wrap="square">
            <a:spAutoFit/>
          </a:bodyPr>
          <a:lstStyle/>
          <a:p>
            <a:r>
              <a:rPr lang="en-US" dirty="0"/>
              <a:t>// Launch Website  </a:t>
            </a:r>
          </a:p>
          <a:p>
            <a:r>
              <a:rPr lang="en-US" dirty="0"/>
              <a:t>            driver.navigate().to("https://</a:t>
            </a:r>
            <a:r>
              <a:rPr lang="en-US" dirty="0" err="1"/>
              <a:t>www.testandquiz.com</a:t>
            </a:r>
            <a:r>
              <a:rPr lang="en-US" dirty="0"/>
              <a:t>/selenium/</a:t>
            </a:r>
            <a:r>
              <a:rPr lang="en-US" dirty="0" err="1"/>
              <a:t>testing.html</a:t>
            </a:r>
            <a:r>
              <a:rPr lang="en-US" dirty="0"/>
              <a:t>");   </a:t>
            </a:r>
          </a:p>
          <a:p>
            <a:r>
              <a:rPr lang="en-US" dirty="0"/>
              <a:t>              </a:t>
            </a:r>
          </a:p>
          <a:p>
            <a:r>
              <a:rPr lang="en-US" dirty="0"/>
              <a:t>        //WebElement on which drag and drop operation needs to be performed  </a:t>
            </a:r>
          </a:p>
          <a:p>
            <a:r>
              <a:rPr lang="en-US" dirty="0"/>
              <a:t>            WebElement from = </a:t>
            </a:r>
            <a:r>
              <a:rPr lang="en-US" dirty="0" err="1"/>
              <a:t>driver.findElement</a:t>
            </a:r>
            <a:r>
              <a:rPr lang="en-US" dirty="0"/>
              <a:t>(</a:t>
            </a:r>
            <a:r>
              <a:rPr lang="en-US" dirty="0" err="1"/>
              <a:t>By.id</a:t>
            </a:r>
            <a:r>
              <a:rPr lang="en-US" dirty="0"/>
              <a:t>("</a:t>
            </a:r>
            <a:r>
              <a:rPr lang="en-US" dirty="0" err="1"/>
              <a:t>sourceImage</a:t>
            </a:r>
            <a:r>
              <a:rPr lang="en-US" dirty="0"/>
              <a:t>"));  </a:t>
            </a:r>
          </a:p>
          <a:p>
            <a:r>
              <a:rPr lang="en-US" dirty="0"/>
              <a:t>  </a:t>
            </a:r>
          </a:p>
          <a:p>
            <a:r>
              <a:rPr lang="en-US" dirty="0"/>
              <a:t>        //WebElement to which the above object is dropped  </a:t>
            </a:r>
          </a:p>
          <a:p>
            <a:r>
              <a:rPr lang="en-US" dirty="0"/>
              <a:t>            WebElement to = </a:t>
            </a:r>
            <a:r>
              <a:rPr lang="en-US" dirty="0" err="1"/>
              <a:t>driver.findElement</a:t>
            </a:r>
            <a:r>
              <a:rPr lang="en-US" dirty="0"/>
              <a:t>(</a:t>
            </a:r>
            <a:r>
              <a:rPr lang="en-US" dirty="0" err="1"/>
              <a:t>By.id</a:t>
            </a:r>
            <a:r>
              <a:rPr lang="en-US" dirty="0"/>
              <a:t>("</a:t>
            </a:r>
            <a:r>
              <a:rPr lang="en-US" dirty="0" err="1"/>
              <a:t>targetDiv</a:t>
            </a:r>
            <a:r>
              <a:rPr lang="en-US" dirty="0"/>
              <a:t>"));  </a:t>
            </a:r>
          </a:p>
          <a:p>
            <a:r>
              <a:rPr lang="en-US" dirty="0"/>
              <a:t>               </a:t>
            </a:r>
          </a:p>
          <a:p>
            <a:r>
              <a:rPr lang="en-US" dirty="0"/>
              <a:t>        //Creating object of Actions class to build composite actions  </a:t>
            </a:r>
          </a:p>
          <a:p>
            <a:r>
              <a:rPr lang="en-US" dirty="0"/>
              <a:t>            Actions act = </a:t>
            </a:r>
            <a:r>
              <a:rPr lang="en-US" b="1" dirty="0"/>
              <a:t>new</a:t>
            </a:r>
            <a:r>
              <a:rPr lang="en-US" dirty="0"/>
              <a:t> Actions(driver);  </a:t>
            </a:r>
          </a:p>
          <a:p>
            <a:r>
              <a:rPr lang="en-US" dirty="0"/>
              <a:t>               </a:t>
            </a:r>
          </a:p>
          <a:p>
            <a:r>
              <a:rPr lang="en-US" dirty="0"/>
              <a:t>        //Performing the drag and drop action  </a:t>
            </a:r>
          </a:p>
          <a:p>
            <a:r>
              <a:rPr lang="en-US" dirty="0"/>
              <a:t>            </a:t>
            </a:r>
            <a:r>
              <a:rPr lang="en-US" dirty="0" err="1"/>
              <a:t>act.dragAndDrop</a:t>
            </a:r>
            <a:r>
              <a:rPr lang="en-US" dirty="0"/>
              <a:t>(</a:t>
            </a:r>
            <a:r>
              <a:rPr lang="en-US" dirty="0" err="1"/>
              <a:t>from,to</a:t>
            </a:r>
            <a:r>
              <a:rPr lang="en-US" dirty="0"/>
              <a:t>).build().perform();</a:t>
            </a:r>
          </a:p>
        </p:txBody>
      </p:sp>
    </p:spTree>
    <p:extLst>
      <p:ext uri="{BB962C8B-B14F-4D97-AF65-F5344CB8AC3E}">
        <p14:creationId xmlns:p14="http://schemas.microsoft.com/office/powerpoint/2010/main" val="181349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and Quit Browser</a:t>
            </a:r>
          </a:p>
        </p:txBody>
      </p:sp>
      <p:sp>
        <p:nvSpPr>
          <p:cNvPr id="3" name="Rectangle 2"/>
          <p:cNvSpPr/>
          <p:nvPr/>
        </p:nvSpPr>
        <p:spPr>
          <a:xfrm>
            <a:off x="276720" y="684506"/>
            <a:ext cx="8562480" cy="1200329"/>
          </a:xfrm>
          <a:prstGeom prst="rect">
            <a:avLst/>
          </a:prstGeom>
        </p:spPr>
        <p:txBody>
          <a:bodyPr wrap="square">
            <a:spAutoFit/>
          </a:bodyPr>
          <a:lstStyle/>
          <a:p>
            <a:pPr marL="285750" indent="-285750">
              <a:buFont typeface="Arial" charset="0"/>
              <a:buChar char="•"/>
            </a:pPr>
            <a:r>
              <a:rPr lang="en-US" dirty="0">
                <a:solidFill>
                  <a:srgbClr val="222222"/>
                </a:solidFill>
                <a:latin typeface="Times New Roman" charset="0"/>
                <a:ea typeface="Times New Roman" charset="0"/>
                <a:cs typeface="Times New Roman" charset="0"/>
              </a:rPr>
              <a:t>These commands allow you to  </a:t>
            </a:r>
            <a:r>
              <a:rPr lang="en-US" dirty="0" err="1">
                <a:solidFill>
                  <a:srgbClr val="222222"/>
                </a:solidFill>
                <a:latin typeface="Times New Roman" charset="0"/>
                <a:ea typeface="Times New Roman" charset="0"/>
                <a:cs typeface="Times New Roman" charset="0"/>
              </a:rPr>
              <a:t>refresh,go</a:t>
            </a:r>
            <a:r>
              <a:rPr lang="en-US" dirty="0">
                <a:solidFill>
                  <a:srgbClr val="222222"/>
                </a:solidFill>
                <a:latin typeface="Times New Roman" charset="0"/>
                <a:ea typeface="Times New Roman" charset="0"/>
                <a:cs typeface="Times New Roman" charset="0"/>
              </a:rPr>
              <a:t>-into and switch back and forth between different web pages.</a:t>
            </a:r>
            <a:br>
              <a:rPr lang="en-US" dirty="0">
                <a:solidFill>
                  <a:srgbClr val="222222"/>
                </a:solidFill>
                <a:latin typeface="Times New Roman" charset="0"/>
                <a:ea typeface="Times New Roman" charset="0"/>
                <a:cs typeface="Times New Roman" charset="0"/>
              </a:rPr>
            </a:br>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a:t>
            </a:r>
            <a:r>
              <a:rPr lang="en-US" dirty="0" err="1">
                <a:latin typeface="Times New Roman" charset="0"/>
                <a:ea typeface="Times New Roman" charset="0"/>
                <a:cs typeface="Times New Roman" charset="0"/>
              </a:rPr>
              <a:t>www.popuptest.com</a:t>
            </a:r>
            <a:r>
              <a:rPr lang="en-US" dirty="0">
                <a:latin typeface="Times New Roman" charset="0"/>
                <a:ea typeface="Times New Roman" charset="0"/>
                <a:cs typeface="Times New Roman" charset="0"/>
              </a:rPr>
              <a:t>/popuptest2.html");</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driver.quit</a:t>
            </a:r>
            <a:r>
              <a:rPr lang="en-US" dirty="0">
                <a:latin typeface="Times New Roman" charset="0"/>
                <a:ea typeface="Times New Roman" charset="0"/>
                <a:cs typeface="Times New Roman" charset="0"/>
              </a:rPr>
              <a:t>();  // using QUIT all windows will close</a:t>
            </a:r>
          </a:p>
        </p:txBody>
      </p:sp>
      <p:graphicFrame>
        <p:nvGraphicFramePr>
          <p:cNvPr id="5" name="Table 4"/>
          <p:cNvGraphicFramePr>
            <a:graphicFrameLocks noGrp="1"/>
          </p:cNvGraphicFramePr>
          <p:nvPr>
            <p:extLst>
              <p:ext uri="{D42A27DB-BD31-4B8C-83A1-F6EECF244321}">
                <p14:modId xmlns:p14="http://schemas.microsoft.com/office/powerpoint/2010/main" val="563431948"/>
              </p:ext>
            </p:extLst>
          </p:nvPr>
        </p:nvGraphicFramePr>
        <p:xfrm>
          <a:off x="304800" y="2747364"/>
          <a:ext cx="8382000" cy="1759768"/>
        </p:xfrm>
        <a:graphic>
          <a:graphicData uri="http://schemas.openxmlformats.org/drawingml/2006/table">
            <a:tbl>
              <a:tblPr>
                <a:tableStyleId>{2D5ABB26-0587-4C30-8999-92F81FD0307C}</a:tableStyleId>
              </a:tblPr>
              <a:tblGrid>
                <a:gridCol w="2538634">
                  <a:extLst>
                    <a:ext uri="{9D8B030D-6E8A-4147-A177-3AD203B41FA5}">
                      <a16:colId xmlns:a16="http://schemas.microsoft.com/office/drawing/2014/main" val="20000"/>
                    </a:ext>
                  </a:extLst>
                </a:gridCol>
                <a:gridCol w="5843366">
                  <a:extLst>
                    <a:ext uri="{9D8B030D-6E8A-4147-A177-3AD203B41FA5}">
                      <a16:colId xmlns:a16="http://schemas.microsoft.com/office/drawing/2014/main" val="20001"/>
                    </a:ext>
                  </a:extLst>
                </a:gridCol>
              </a:tblGrid>
              <a:tr h="980124">
                <a:tc>
                  <a:txBody>
                    <a:bodyPr/>
                    <a:lstStyle/>
                    <a:p>
                      <a:pPr algn="l" fontAlgn="t"/>
                      <a:r>
                        <a:rPr lang="en-US" sz="1800" dirty="0">
                          <a:effectLst/>
                        </a:rPr>
                        <a:t>close()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only the browser window that </a:t>
                      </a:r>
                      <a:r>
                        <a:rPr lang="en-US" sz="1800" dirty="0" err="1">
                          <a:effectLst/>
                        </a:rPr>
                        <a:t>WebDriver</a:t>
                      </a:r>
                      <a:r>
                        <a:rPr lang="en-US" sz="1800" dirty="0">
                          <a:effectLst/>
                        </a:rPr>
                        <a:t> is currently controlling.</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8111">
                <a:tc>
                  <a:txBody>
                    <a:bodyPr/>
                    <a:lstStyle/>
                    <a:p>
                      <a:pPr algn="l" fontAlgn="t"/>
                      <a:r>
                        <a:rPr lang="en-US" sz="1800" dirty="0">
                          <a:effectLst/>
                        </a:rPr>
                        <a:t>quit() </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fontAlgn="t">
                        <a:buFont typeface="Arial" charset="0"/>
                        <a:buChar char="•"/>
                      </a:pPr>
                      <a:r>
                        <a:rPr lang="en-US" sz="1800" dirty="0">
                          <a:effectLst/>
                        </a:rPr>
                        <a:t>Needs no parameters</a:t>
                      </a:r>
                    </a:p>
                    <a:p>
                      <a:pPr marL="285750" indent="-285750" algn="l" fontAlgn="t">
                        <a:buFont typeface="Arial" charset="0"/>
                        <a:buChar char="•"/>
                      </a:pPr>
                      <a:r>
                        <a:rPr lang="en-US" sz="1800" dirty="0">
                          <a:effectLst/>
                        </a:rPr>
                        <a:t>It closes all windows that </a:t>
                      </a:r>
                      <a:r>
                        <a:rPr lang="en-US" sz="1800" dirty="0" err="1">
                          <a:effectLst/>
                        </a:rPr>
                        <a:t>WebDriver</a:t>
                      </a:r>
                      <a:r>
                        <a:rPr lang="en-US" sz="1800" dirty="0">
                          <a:effectLst/>
                        </a:rPr>
                        <a:t> has opened.</a:t>
                      </a:r>
                      <a:endParaRPr lang="en-US" sz="1800" dirty="0">
                        <a:effectLst/>
                        <a:latin typeface="Times New Roman" charset="0"/>
                        <a:ea typeface="Times New Roman" charset="0"/>
                        <a:cs typeface="Times New Roman" charset="0"/>
                      </a:endParaRPr>
                    </a:p>
                  </a:txBody>
                  <a:tcPr marL="97042" marR="97042" marT="97042" marB="970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39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 A File</a:t>
            </a:r>
          </a:p>
        </p:txBody>
      </p:sp>
      <p:sp>
        <p:nvSpPr>
          <p:cNvPr id="5" name="Rectangle 4"/>
          <p:cNvSpPr/>
          <p:nvPr/>
        </p:nvSpPr>
        <p:spPr>
          <a:xfrm>
            <a:off x="446314" y="1886129"/>
            <a:ext cx="8382000" cy="2862322"/>
          </a:xfrm>
          <a:prstGeom prst="rect">
            <a:avLst/>
          </a:prstGeom>
        </p:spPr>
        <p:txBody>
          <a:bodyPr wrap="square">
            <a:spAutoFit/>
          </a:bodyPr>
          <a:lstStyle/>
          <a:p>
            <a:r>
              <a:rPr lang="en-US" dirty="0"/>
              <a:t>String </a:t>
            </a:r>
            <a:r>
              <a:rPr lang="en-US" dirty="0" err="1"/>
              <a:t>baseUrl</a:t>
            </a:r>
            <a:r>
              <a:rPr lang="en-US" dirty="0"/>
              <a:t> = "http://demo.guru99.com/test/upload/"; </a:t>
            </a:r>
          </a:p>
          <a:p>
            <a:r>
              <a:rPr lang="en-US" dirty="0" err="1"/>
              <a:t>WebDriver</a:t>
            </a:r>
            <a:r>
              <a:rPr lang="en-US" dirty="0"/>
              <a:t> driver = new </a:t>
            </a:r>
            <a:r>
              <a:rPr lang="en-US" dirty="0" err="1"/>
              <a:t>FirefoxDriver</a:t>
            </a:r>
            <a:r>
              <a:rPr lang="en-US" dirty="0"/>
              <a:t>(); </a:t>
            </a:r>
          </a:p>
          <a:p>
            <a:r>
              <a:rPr lang="en-US" dirty="0" err="1"/>
              <a:t>driver.get</a:t>
            </a:r>
            <a:r>
              <a:rPr lang="en-US" dirty="0"/>
              <a:t>(</a:t>
            </a:r>
            <a:r>
              <a:rPr lang="en-US" dirty="0" err="1"/>
              <a:t>baseUrl</a:t>
            </a:r>
            <a:r>
              <a:rPr lang="en-US" dirty="0"/>
              <a:t>); </a:t>
            </a:r>
          </a:p>
          <a:p>
            <a:r>
              <a:rPr lang="en-US" dirty="0"/>
              <a:t>WebElement </a:t>
            </a:r>
            <a:r>
              <a:rPr lang="en-US" dirty="0" err="1"/>
              <a:t>uploadElement</a:t>
            </a:r>
            <a:r>
              <a:rPr lang="en-US" dirty="0"/>
              <a:t> = </a:t>
            </a:r>
            <a:r>
              <a:rPr lang="en-US" dirty="0" err="1"/>
              <a:t>driver.findElement</a:t>
            </a:r>
            <a:r>
              <a:rPr lang="en-US" dirty="0"/>
              <a:t>(</a:t>
            </a:r>
            <a:r>
              <a:rPr lang="en-US" dirty="0" err="1"/>
              <a:t>By.id</a:t>
            </a:r>
            <a:r>
              <a:rPr lang="en-US" dirty="0"/>
              <a:t>("uploadfile_0")); </a:t>
            </a:r>
          </a:p>
          <a:p>
            <a:r>
              <a:rPr lang="en-US" dirty="0"/>
              <a:t>// enter the file path onto the file-selection input field </a:t>
            </a:r>
            <a:r>
              <a:rPr lang="en-US" dirty="0" err="1"/>
              <a:t>uploadElement.sendKeys</a:t>
            </a:r>
            <a:r>
              <a:rPr lang="en-US" dirty="0"/>
              <a:t>("C:\\</a:t>
            </a:r>
            <a:r>
              <a:rPr lang="en-US" dirty="0" err="1"/>
              <a:t>newhtml.html</a:t>
            </a:r>
            <a:r>
              <a:rPr lang="en-US" dirty="0"/>
              <a:t>"); </a:t>
            </a:r>
          </a:p>
          <a:p>
            <a:r>
              <a:rPr lang="en-US" dirty="0"/>
              <a:t>// check the "I accept the terms of service" check box </a:t>
            </a:r>
            <a:r>
              <a:rPr lang="en-US" dirty="0" err="1"/>
              <a:t>driver.findElement</a:t>
            </a:r>
            <a:r>
              <a:rPr lang="en-US" dirty="0"/>
              <a:t>(</a:t>
            </a:r>
            <a:r>
              <a:rPr lang="en-US" dirty="0" err="1"/>
              <a:t>By.id</a:t>
            </a:r>
            <a:r>
              <a:rPr lang="en-US" dirty="0"/>
              <a:t>("terms")).click(); </a:t>
            </a:r>
          </a:p>
          <a:p>
            <a:r>
              <a:rPr lang="en-US" dirty="0"/>
              <a:t>// click the "</a:t>
            </a:r>
            <a:r>
              <a:rPr lang="en-US" dirty="0" err="1"/>
              <a:t>UploadFile</a:t>
            </a:r>
            <a:r>
              <a:rPr lang="en-US" dirty="0"/>
              <a:t>" button </a:t>
            </a:r>
          </a:p>
          <a:p>
            <a:r>
              <a:rPr lang="en-US" dirty="0" err="1"/>
              <a:t>driver.findElement</a:t>
            </a:r>
            <a:r>
              <a:rPr lang="en-US" dirty="0"/>
              <a:t>(</a:t>
            </a:r>
            <a:r>
              <a:rPr lang="en-US" dirty="0" err="1"/>
              <a:t>By.name</a:t>
            </a:r>
            <a:r>
              <a:rPr lang="en-US" dirty="0"/>
              <a:t>("send")).click();</a:t>
            </a:r>
          </a:p>
        </p:txBody>
      </p:sp>
    </p:spTree>
    <p:extLst>
      <p:ext uri="{BB962C8B-B14F-4D97-AF65-F5344CB8AC3E}">
        <p14:creationId xmlns:p14="http://schemas.microsoft.com/office/powerpoint/2010/main" val="170739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JavaScriptExecutor</a:t>
            </a:r>
            <a:endParaRPr lang="en-US" dirty="0"/>
          </a:p>
        </p:txBody>
      </p:sp>
      <p:sp>
        <p:nvSpPr>
          <p:cNvPr id="5" name="Rectangle 4"/>
          <p:cNvSpPr/>
          <p:nvPr/>
        </p:nvSpPr>
        <p:spPr>
          <a:xfrm>
            <a:off x="366960" y="914400"/>
            <a:ext cx="8382000" cy="5355312"/>
          </a:xfrm>
          <a:prstGeom prst="rect">
            <a:avLst/>
          </a:prstGeom>
        </p:spPr>
        <p:txBody>
          <a:bodyPr wrap="square">
            <a:spAutoFit/>
          </a:bodyPr>
          <a:lstStyle/>
          <a:p>
            <a:pPr marL="285750" indent="-285750">
              <a:buFont typeface="Arial" charset="0"/>
              <a:buChar char="•"/>
            </a:pPr>
            <a:r>
              <a:rPr lang="en-US" dirty="0">
                <a:latin typeface="Times New Roman" charset="0"/>
                <a:ea typeface="Times New Roman" charset="0"/>
                <a:cs typeface="Times New Roman" charset="0"/>
              </a:rPr>
              <a:t>An Interface that helps to execute JavaScript through Selenium </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provides two methods "</a:t>
            </a:r>
            <a:r>
              <a:rPr lang="en-US" dirty="0" err="1">
                <a:latin typeface="Times New Roman" charset="0"/>
                <a:ea typeface="Times New Roman" charset="0"/>
                <a:cs typeface="Times New Roman" charset="0"/>
              </a:rPr>
              <a:t>executescript</a:t>
            </a:r>
            <a:r>
              <a:rPr lang="en-US" dirty="0">
                <a:latin typeface="Times New Roman" charset="0"/>
                <a:ea typeface="Times New Roman" charset="0"/>
                <a:cs typeface="Times New Roman" charset="0"/>
              </a:rPr>
              <a:t>" &amp; "</a:t>
            </a:r>
            <a:r>
              <a:rPr lang="en-US" dirty="0" err="1">
                <a:latin typeface="Times New Roman" charset="0"/>
                <a:ea typeface="Times New Roman" charset="0"/>
                <a:cs typeface="Times New Roman" charset="0"/>
              </a:rPr>
              <a:t>executeAsyncScript</a:t>
            </a:r>
            <a:r>
              <a:rPr lang="en-US" dirty="0">
                <a:latin typeface="Times New Roman" charset="0"/>
                <a:ea typeface="Times New Roman" charset="0"/>
                <a:cs typeface="Times New Roman" charset="0"/>
              </a:rPr>
              <a:t>" to run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 on the selected window or current page.</a:t>
            </a:r>
          </a:p>
          <a:p>
            <a:pPr marL="285750" indent="-285750">
              <a:buFont typeface="Arial" charset="0"/>
              <a:buChar char="•"/>
            </a:pPr>
            <a:endParaRPr lang="en-US" b="1" dirty="0">
              <a:latin typeface="Times New Roman" charset="0"/>
              <a:ea typeface="Times New Roman" charset="0"/>
              <a:cs typeface="Times New Roman" charset="0"/>
            </a:endParaRPr>
          </a:p>
          <a:p>
            <a:pPr marL="285750" indent="-285750">
              <a:buFont typeface="Arial" charset="0"/>
              <a:buChar char="•"/>
            </a:pPr>
            <a:r>
              <a:rPr lang="en-US" b="1" dirty="0" err="1">
                <a:latin typeface="Times New Roman" charset="0"/>
                <a:ea typeface="Times New Roman" charset="0"/>
                <a:cs typeface="Times New Roman" charset="0"/>
              </a:rPr>
              <a:t>JavaScriptExecutor</a:t>
            </a:r>
            <a:r>
              <a:rPr lang="en-US" b="1" dirty="0">
                <a:latin typeface="Times New Roman" charset="0"/>
                <a:ea typeface="Times New Roman" charset="0"/>
                <a:cs typeface="Times New Roman" charset="0"/>
              </a:rPr>
              <a:t> Methods</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err="1">
                <a:latin typeface="Times New Roman" charset="0"/>
                <a:ea typeface="Times New Roman" charset="0"/>
                <a:cs typeface="Times New Roman" charset="0"/>
              </a:rPr>
              <a:t>executeAsyncScript</a:t>
            </a:r>
            <a:endParaRPr lang="en-US"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With Asynchronous script, your page renders more quickly. Instead of forcing users to wait for a script to download before the page renders. This function will execute an asynchronous piece of JavaScript in the context of the currently selected frame or window in Selenium. The JS so executed is single-threaded with a various callback function which runs synchronously.</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err="1">
                <a:latin typeface="Times New Roman" charset="0"/>
                <a:ea typeface="Times New Roman" charset="0"/>
                <a:cs typeface="Times New Roman" charset="0"/>
              </a:rPr>
              <a:t>executeScript</a:t>
            </a:r>
            <a:endParaRPr lang="en-US"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This method executes JavaScript in the context of the currently selected frame or window in Selenium. The script used in this method runs in the body of an anonymous function (a function without a name). We can also pass complicated arguments to it.</a:t>
            </a:r>
          </a:p>
          <a:p>
            <a:pPr marL="285750" indent="-285750">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09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JavaScriptExecutor</a:t>
            </a:r>
            <a:r>
              <a:rPr lang="en-US" dirty="0"/>
              <a:t> Methods</a:t>
            </a:r>
          </a:p>
        </p:txBody>
      </p:sp>
      <p:sp>
        <p:nvSpPr>
          <p:cNvPr id="5" name="Rectangle 4"/>
          <p:cNvSpPr/>
          <p:nvPr/>
        </p:nvSpPr>
        <p:spPr>
          <a:xfrm>
            <a:off x="366960" y="914400"/>
            <a:ext cx="8382000" cy="3970318"/>
          </a:xfrm>
          <a:prstGeom prst="rect">
            <a:avLst/>
          </a:prstGeom>
        </p:spPr>
        <p:txBody>
          <a:bodyPr wrap="square">
            <a:spAutoFit/>
          </a:bodyPr>
          <a:lstStyle/>
          <a:p>
            <a:pPr marL="285750" indent="-285750">
              <a:buFont typeface="Arial" charset="0"/>
              <a:buChar char="•"/>
            </a:pPr>
            <a:r>
              <a:rPr lang="en-US" dirty="0">
                <a:latin typeface="Times New Roman" charset="0"/>
                <a:ea typeface="Times New Roman" charset="0"/>
                <a:cs typeface="Times New Roman" charset="0"/>
              </a:rPr>
              <a:t>The script can return values. Data types returned are</a:t>
            </a:r>
          </a:p>
          <a:p>
            <a:pPr marL="742950" lvl="1" indent="-285750">
              <a:buFont typeface="Arial" charset="0"/>
              <a:buChar char="•"/>
            </a:pPr>
            <a:r>
              <a:rPr lang="en-US" dirty="0">
                <a:latin typeface="Times New Roman" charset="0"/>
                <a:ea typeface="Times New Roman" charset="0"/>
                <a:cs typeface="Times New Roman" charset="0"/>
              </a:rPr>
              <a:t>Boolean</a:t>
            </a:r>
          </a:p>
          <a:p>
            <a:pPr marL="742950" lvl="1" indent="-285750">
              <a:buFont typeface="Arial" charset="0"/>
              <a:buChar char="•"/>
            </a:pPr>
            <a:r>
              <a:rPr lang="en-US" dirty="0">
                <a:latin typeface="Times New Roman" charset="0"/>
                <a:ea typeface="Times New Roman" charset="0"/>
                <a:cs typeface="Times New Roman" charset="0"/>
              </a:rPr>
              <a:t>Long</a:t>
            </a:r>
          </a:p>
          <a:p>
            <a:pPr marL="742950" lvl="1" indent="-285750">
              <a:buFont typeface="Arial" charset="0"/>
              <a:buChar char="•"/>
            </a:pPr>
            <a:r>
              <a:rPr lang="en-US" dirty="0">
                <a:latin typeface="Times New Roman" charset="0"/>
                <a:ea typeface="Times New Roman" charset="0"/>
                <a:cs typeface="Times New Roman" charset="0"/>
              </a:rPr>
              <a:t>String</a:t>
            </a:r>
          </a:p>
          <a:p>
            <a:pPr marL="742950" lvl="1" indent="-285750">
              <a:buFont typeface="Arial" charset="0"/>
              <a:buChar char="•"/>
            </a:pPr>
            <a:r>
              <a:rPr lang="en-US" dirty="0">
                <a:latin typeface="Times New Roman" charset="0"/>
                <a:ea typeface="Times New Roman" charset="0"/>
                <a:cs typeface="Times New Roman" charset="0"/>
              </a:rPr>
              <a:t>List</a:t>
            </a:r>
          </a:p>
          <a:p>
            <a:pPr marL="742950" lvl="1" indent="-285750">
              <a:buFont typeface="Arial" charset="0"/>
              <a:buChar char="•"/>
            </a:pPr>
            <a:r>
              <a:rPr lang="en-US" dirty="0" err="1">
                <a:latin typeface="Times New Roman" charset="0"/>
                <a:ea typeface="Times New Roman" charset="0"/>
                <a:cs typeface="Times New Roman" charset="0"/>
              </a:rPr>
              <a:t>WebElement</a:t>
            </a:r>
            <a:r>
              <a:rPr lang="en-US" dirty="0">
                <a:latin typeface="Times New Roman" charset="0"/>
                <a:ea typeface="Times New Roman" charset="0"/>
                <a:cs typeface="Times New Roman" charset="0"/>
              </a:rPr>
              <a:t>.</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a:latin typeface="Times New Roman" charset="0"/>
                <a:ea typeface="Times New Roman" charset="0"/>
                <a:cs typeface="Times New Roman" charset="0"/>
              </a:rPr>
              <a:t>Syntax:</a:t>
            </a:r>
            <a:br>
              <a:rPr lang="en-US" dirty="0">
                <a:latin typeface="Times New Roman" charset="0"/>
                <a:ea typeface="Times New Roman" charset="0"/>
                <a:cs typeface="Times New Roman" charset="0"/>
              </a:rPr>
            </a:b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driver; </a:t>
            </a:r>
            <a:r>
              <a:rPr lang="en-US" dirty="0" err="1">
                <a:latin typeface="Times New Roman" charset="0"/>
                <a:ea typeface="Times New Roman" charset="0"/>
                <a:cs typeface="Times New Roman" charset="0"/>
              </a:rPr>
              <a:t>js.executeScript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Script,Arguments</a:t>
            </a:r>
            <a:r>
              <a:rPr lang="en-US" dirty="0">
                <a:latin typeface="Times New Roman" charset="0"/>
                <a:ea typeface="Times New Roman" charset="0"/>
                <a:cs typeface="Times New Roman" charset="0"/>
              </a:rPr>
              <a:t>);</a:t>
            </a:r>
          </a:p>
          <a:p>
            <a:pPr marL="285750" indent="-285750">
              <a:buFont typeface="Arial" charset="0"/>
              <a:buChar char="•"/>
            </a:pPr>
            <a:endParaRPr lang="en-US" dirty="0">
              <a:latin typeface="Times New Roman" charset="0"/>
              <a:ea typeface="Times New Roman" charset="0"/>
              <a:cs typeface="Times New Roman" charset="0"/>
            </a:endParaRPr>
          </a:p>
          <a:p>
            <a:pPr marL="285750" indent="-285750">
              <a:buFont typeface="Arial" charset="0"/>
              <a:buChar char="•"/>
            </a:pPr>
            <a:r>
              <a:rPr lang="en-US" dirty="0">
                <a:latin typeface="Times New Roman" charset="0"/>
                <a:ea typeface="Times New Roman" charset="0"/>
                <a:cs typeface="Times New Roman" charset="0"/>
              </a:rPr>
              <a:t>Script – This is the JavaScript that needs to execute.</a:t>
            </a:r>
          </a:p>
          <a:p>
            <a:pPr marL="285750" indent="-285750">
              <a:buFont typeface="Arial" charset="0"/>
              <a:buChar char="•"/>
            </a:pPr>
            <a:r>
              <a:rPr lang="en-US" dirty="0">
                <a:latin typeface="Times New Roman" charset="0"/>
                <a:ea typeface="Times New Roman" charset="0"/>
                <a:cs typeface="Times New Roman" charset="0"/>
              </a:rPr>
              <a:t>Arguments – It is the arguments to the script. It's optional.</a:t>
            </a:r>
          </a:p>
          <a:p>
            <a:pPr marL="285750" indent="-285750">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3063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executeAsyncScript</a:t>
            </a:r>
            <a:r>
              <a:rPr lang="en-US" dirty="0"/>
              <a:t> Method</a:t>
            </a:r>
          </a:p>
        </p:txBody>
      </p:sp>
      <p:sp>
        <p:nvSpPr>
          <p:cNvPr id="5" name="Rectangle 4"/>
          <p:cNvSpPr/>
          <p:nvPr/>
        </p:nvSpPr>
        <p:spPr>
          <a:xfrm>
            <a:off x="366960" y="914400"/>
            <a:ext cx="8382000" cy="923330"/>
          </a:xfrm>
          <a:prstGeom prst="rect">
            <a:avLst/>
          </a:prstGeom>
        </p:spPr>
        <p:txBody>
          <a:bodyPr wrap="square">
            <a:spAutoFit/>
          </a:bodyPr>
          <a:lstStyle/>
          <a:p>
            <a:pPr marL="285750" indent="-285750">
              <a:buFont typeface="Arial" charset="0"/>
              <a:buChar char="•"/>
            </a:pPr>
            <a:r>
              <a:rPr lang="en-US" dirty="0"/>
              <a:t>Helps improve performance of test and allows writing test more like normal coding.</a:t>
            </a:r>
          </a:p>
          <a:p>
            <a:pPr marL="285750" indent="-285750">
              <a:buFont typeface="Arial" charset="0"/>
              <a:buChar char="•"/>
            </a:pPr>
            <a:r>
              <a:rPr lang="en-US" dirty="0">
                <a:latin typeface="Times New Roman" charset="0"/>
                <a:ea typeface="Times New Roman" charset="0"/>
                <a:cs typeface="Times New Roman" charset="0"/>
              </a:rPr>
              <a:t>Sends a callback to the server-side Testing suite once the script is done and everything inside the script will be executed by the browser and not the server.</a:t>
            </a:r>
          </a:p>
        </p:txBody>
      </p:sp>
      <p:sp>
        <p:nvSpPr>
          <p:cNvPr id="3" name="Rectangle 2"/>
          <p:cNvSpPr/>
          <p:nvPr/>
        </p:nvSpPr>
        <p:spPr>
          <a:xfrm>
            <a:off x="457200" y="1905000"/>
            <a:ext cx="8305800" cy="4801314"/>
          </a:xfrm>
          <a:prstGeom prst="rect">
            <a:avLst/>
          </a:prstGeom>
        </p:spPr>
        <p:txBody>
          <a:bodyPr wrap="square">
            <a:spAutoFit/>
          </a:bodyPr>
          <a:lstStyle/>
          <a:p>
            <a:r>
              <a:rPr lang="en-US" dirty="0">
                <a:latin typeface="Times New Roman" charset="0"/>
                <a:ea typeface="Times New Roman" charset="0"/>
                <a:cs typeface="Times New Roman" charset="0"/>
              </a:rPr>
              <a:t>//Creating the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interface object by Type casting </a:t>
            </a:r>
          </a:p>
          <a:p>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JavascriptExecutor</a:t>
            </a:r>
            <a:r>
              <a:rPr lang="en-US" dirty="0">
                <a:latin typeface="Times New Roman" charset="0"/>
                <a:ea typeface="Times New Roman" charset="0"/>
                <a:cs typeface="Times New Roman" charset="0"/>
              </a:rPr>
              <a:t>)driver;</a:t>
            </a:r>
          </a:p>
          <a:p>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("http://demo.guru99.com/V4/");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//Maximize window </a:t>
            </a:r>
          </a:p>
          <a:p>
            <a:r>
              <a:rPr lang="en-US" dirty="0" err="1">
                <a:latin typeface="Times New Roman" charset="0"/>
                <a:ea typeface="Times New Roman" charset="0"/>
                <a:cs typeface="Times New Roman" charset="0"/>
              </a:rPr>
              <a:t>driver.manage</a:t>
            </a:r>
            <a:r>
              <a:rPr lang="en-US" dirty="0">
                <a:latin typeface="Times New Roman" charset="0"/>
                <a:ea typeface="Times New Roman" charset="0"/>
                <a:cs typeface="Times New Roman" charset="0"/>
              </a:rPr>
              <a:t>().window().maximize(); </a:t>
            </a:r>
          </a:p>
          <a:p>
            <a:r>
              <a:rPr lang="en-US" dirty="0">
                <a:latin typeface="Times New Roman" charset="0"/>
                <a:ea typeface="Times New Roman" charset="0"/>
                <a:cs typeface="Times New Roman" charset="0"/>
              </a:rPr>
              <a:t>//Set the Script Timeout to 20 seconds </a:t>
            </a:r>
          </a:p>
          <a:p>
            <a:r>
              <a:rPr lang="en-US" dirty="0" err="1">
                <a:latin typeface="Times New Roman" charset="0"/>
                <a:ea typeface="Times New Roman" charset="0"/>
                <a:cs typeface="Times New Roman" charset="0"/>
              </a:rPr>
              <a:t>driver.manage</a:t>
            </a:r>
            <a:r>
              <a:rPr lang="en-US" dirty="0">
                <a:latin typeface="Times New Roman" charset="0"/>
                <a:ea typeface="Times New Roman" charset="0"/>
                <a:cs typeface="Times New Roman" charset="0"/>
              </a:rPr>
              <a:t>().timeouts().</a:t>
            </a:r>
            <a:r>
              <a:rPr lang="en-US" dirty="0" err="1">
                <a:latin typeface="Times New Roman" charset="0"/>
                <a:ea typeface="Times New Roman" charset="0"/>
                <a:cs typeface="Times New Roman" charset="0"/>
              </a:rPr>
              <a:t>setScriptTimeout</a:t>
            </a:r>
            <a:r>
              <a:rPr lang="en-US" dirty="0">
                <a:latin typeface="Times New Roman" charset="0"/>
                <a:ea typeface="Times New Roman" charset="0"/>
                <a:cs typeface="Times New Roman" charset="0"/>
              </a:rPr>
              <a:t>(20, </a:t>
            </a:r>
            <a:r>
              <a:rPr lang="en-US" dirty="0" err="1">
                <a:latin typeface="Times New Roman" charset="0"/>
                <a:ea typeface="Times New Roman" charset="0"/>
                <a:cs typeface="Times New Roman" charset="0"/>
              </a:rPr>
              <a:t>TimeUnit.SECONDS</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//Declare and set the start time </a:t>
            </a:r>
          </a:p>
          <a:p>
            <a:r>
              <a:rPr lang="en-US" dirty="0">
                <a:latin typeface="Times New Roman" charset="0"/>
                <a:ea typeface="Times New Roman" charset="0"/>
                <a:cs typeface="Times New Roman" charset="0"/>
              </a:rPr>
              <a:t>long </a:t>
            </a:r>
            <a:r>
              <a:rPr lang="en-US" dirty="0" err="1">
                <a:latin typeface="Times New Roman" charset="0"/>
                <a:ea typeface="Times New Roman" charset="0"/>
                <a:cs typeface="Times New Roman" charset="0"/>
              </a:rPr>
              <a:t>start_time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System.currentTimeMillis</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//Call </a:t>
            </a:r>
            <a:r>
              <a:rPr lang="en-US" dirty="0" err="1">
                <a:latin typeface="Times New Roman" charset="0"/>
                <a:ea typeface="Times New Roman" charset="0"/>
                <a:cs typeface="Times New Roman" charset="0"/>
              </a:rPr>
              <a:t>executeAsyncScript</a:t>
            </a:r>
            <a:r>
              <a:rPr lang="en-US" dirty="0">
                <a:latin typeface="Times New Roman" charset="0"/>
                <a:ea typeface="Times New Roman" charset="0"/>
                <a:cs typeface="Times New Roman" charset="0"/>
              </a:rPr>
              <a:t>() method to wait for 5 seconds </a:t>
            </a:r>
            <a:r>
              <a:rPr lang="en-US" dirty="0" err="1">
                <a:latin typeface="Times New Roman" charset="0"/>
                <a:ea typeface="Times New Roman" charset="0"/>
                <a:cs typeface="Times New Roman" charset="0"/>
              </a:rPr>
              <a:t>js.executeAsyncScript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window.setTimeout</a:t>
            </a:r>
            <a:r>
              <a:rPr lang="en-US" dirty="0">
                <a:latin typeface="Times New Roman" charset="0"/>
                <a:ea typeface="Times New Roman" charset="0"/>
                <a:cs typeface="Times New Roman" charset="0"/>
              </a:rPr>
              <a:t>(arguments[</a:t>
            </a:r>
            <a:r>
              <a:rPr lang="en-US" dirty="0" err="1">
                <a:latin typeface="Times New Roman" charset="0"/>
                <a:ea typeface="Times New Roman" charset="0"/>
                <a:cs typeface="Times New Roman" charset="0"/>
              </a:rPr>
              <a:t>arguments.length</a:t>
            </a:r>
            <a:r>
              <a:rPr lang="en-US" dirty="0">
                <a:latin typeface="Times New Roman" charset="0"/>
                <a:ea typeface="Times New Roman" charset="0"/>
                <a:cs typeface="Times New Roman" charset="0"/>
              </a:rPr>
              <a:t> - 1], 5000);");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//Get the difference (</a:t>
            </a:r>
            <a:r>
              <a:rPr lang="en-US" dirty="0" err="1">
                <a:latin typeface="Times New Roman" charset="0"/>
                <a:ea typeface="Times New Roman" charset="0"/>
                <a:cs typeface="Times New Roman" charset="0"/>
              </a:rPr>
              <a:t>currentTime</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startTime</a:t>
            </a:r>
            <a:r>
              <a:rPr lang="en-US" dirty="0">
                <a:latin typeface="Times New Roman" charset="0"/>
                <a:ea typeface="Times New Roman" charset="0"/>
                <a:cs typeface="Times New Roman" charset="0"/>
              </a:rPr>
              <a:t>) of times. </a:t>
            </a:r>
          </a:p>
          <a:p>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("Passed time: " + (</a:t>
            </a:r>
            <a:r>
              <a:rPr lang="en-US" dirty="0" err="1">
                <a:latin typeface="Times New Roman" charset="0"/>
                <a:ea typeface="Times New Roman" charset="0"/>
                <a:cs typeface="Times New Roman" charset="0"/>
              </a:rPr>
              <a:t>System.currentTimeMillis</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start_time</a:t>
            </a:r>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52916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Click and Generate Alert</a:t>
            </a:r>
          </a:p>
        </p:txBody>
      </p:sp>
      <p:sp>
        <p:nvSpPr>
          <p:cNvPr id="3" name="Rectangle 2"/>
          <p:cNvSpPr/>
          <p:nvPr/>
        </p:nvSpPr>
        <p:spPr>
          <a:xfrm>
            <a:off x="533400" y="1143000"/>
            <a:ext cx="8305800" cy="4247317"/>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endParaRPr lang="en-US" dirty="0"/>
          </a:p>
          <a:p>
            <a:r>
              <a:rPr lang="en-US" dirty="0" err="1"/>
              <a:t>driver.get</a:t>
            </a:r>
            <a:r>
              <a:rPr lang="en-US" dirty="0"/>
              <a:t>("http://demo.guru99.com/V4/"); </a:t>
            </a:r>
          </a:p>
          <a:p>
            <a:r>
              <a:rPr lang="en-US" dirty="0" err="1"/>
              <a:t>WebElement</a:t>
            </a:r>
            <a:r>
              <a:rPr lang="en-US" dirty="0"/>
              <a:t> button =</a:t>
            </a:r>
            <a:r>
              <a:rPr lang="en-US" dirty="0" err="1"/>
              <a:t>driver.findElement</a:t>
            </a:r>
            <a:r>
              <a:rPr lang="en-US" dirty="0"/>
              <a:t>(</a:t>
            </a:r>
            <a:r>
              <a:rPr lang="en-US" dirty="0" err="1"/>
              <a:t>By.name</a:t>
            </a:r>
            <a:r>
              <a:rPr lang="en-US" dirty="0"/>
              <a:t>("</a:t>
            </a:r>
            <a:r>
              <a:rPr lang="en-US" dirty="0" err="1"/>
              <a:t>btnLogin</a:t>
            </a:r>
            <a:r>
              <a:rPr lang="en-US" dirty="0"/>
              <a:t>")); </a:t>
            </a:r>
          </a:p>
          <a:p>
            <a:endParaRPr lang="en-US" dirty="0"/>
          </a:p>
          <a:p>
            <a:r>
              <a:rPr lang="en-US" dirty="0"/>
              <a:t>//Login to Guru99 </a:t>
            </a:r>
          </a:p>
          <a:p>
            <a:r>
              <a:rPr lang="en-US" dirty="0" err="1"/>
              <a:t>driver.findElement</a:t>
            </a:r>
            <a:r>
              <a:rPr lang="en-US" dirty="0"/>
              <a:t>(</a:t>
            </a:r>
            <a:r>
              <a:rPr lang="en-US" dirty="0" err="1"/>
              <a:t>By.name</a:t>
            </a:r>
            <a:r>
              <a:rPr lang="en-US" dirty="0"/>
              <a:t>("</a:t>
            </a:r>
            <a:r>
              <a:rPr lang="en-US" dirty="0" err="1"/>
              <a:t>uid</a:t>
            </a:r>
            <a:r>
              <a:rPr lang="en-US" dirty="0"/>
              <a:t>")).</a:t>
            </a:r>
            <a:r>
              <a:rPr lang="en-US" dirty="0" err="1"/>
              <a:t>sendKeys</a:t>
            </a:r>
            <a:r>
              <a:rPr lang="en-US" dirty="0"/>
              <a:t>("mngr34926"); </a:t>
            </a:r>
            <a:r>
              <a:rPr lang="en-US" dirty="0" err="1"/>
              <a:t>driver.findElement</a:t>
            </a:r>
            <a:r>
              <a:rPr lang="en-US" dirty="0"/>
              <a:t>(</a:t>
            </a:r>
            <a:r>
              <a:rPr lang="en-US" dirty="0" err="1"/>
              <a:t>By.name</a:t>
            </a:r>
            <a:r>
              <a:rPr lang="en-US" dirty="0"/>
              <a:t>("password")).</a:t>
            </a:r>
            <a:r>
              <a:rPr lang="en-US" dirty="0" err="1"/>
              <a:t>sendKeys</a:t>
            </a:r>
            <a:r>
              <a:rPr lang="en-US" dirty="0"/>
              <a:t>("</a:t>
            </a:r>
            <a:r>
              <a:rPr lang="en-US" dirty="0" err="1"/>
              <a:t>amUpenu</a:t>
            </a:r>
            <a:r>
              <a:rPr lang="en-US" dirty="0"/>
              <a:t>"); </a:t>
            </a:r>
          </a:p>
          <a:p>
            <a:endParaRPr lang="en-US" dirty="0"/>
          </a:p>
          <a:p>
            <a:r>
              <a:rPr lang="en-US" dirty="0"/>
              <a:t>//Perform Click on LOGIN button using </a:t>
            </a:r>
            <a:r>
              <a:rPr lang="en-US" dirty="0" err="1"/>
              <a:t>JavascriptExecutor</a:t>
            </a:r>
            <a:r>
              <a:rPr lang="en-US" dirty="0"/>
              <a:t> </a:t>
            </a:r>
            <a:r>
              <a:rPr lang="en-US" dirty="0" err="1"/>
              <a:t>js.executeScript</a:t>
            </a:r>
            <a:r>
              <a:rPr lang="en-US" dirty="0"/>
              <a:t>("arguments[0].click();", button); </a:t>
            </a:r>
          </a:p>
          <a:p>
            <a:endParaRPr lang="en-US" dirty="0"/>
          </a:p>
          <a:p>
            <a:r>
              <a:rPr lang="en-US" dirty="0"/>
              <a:t>//To generate Alert window using </a:t>
            </a:r>
            <a:r>
              <a:rPr lang="en-US" dirty="0" err="1"/>
              <a:t>JavascriptExecutor</a:t>
            </a:r>
            <a:r>
              <a:rPr lang="en-US" dirty="0"/>
              <a:t>. Display the alert message </a:t>
            </a:r>
            <a:r>
              <a:rPr lang="en-US" dirty="0" err="1"/>
              <a:t>js.executeScript</a:t>
            </a:r>
            <a:r>
              <a:rPr lang="en-US" dirty="0"/>
              <a:t>("alert('Welcome to Guru99');");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4352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Capture Data and Navigate</a:t>
            </a:r>
          </a:p>
        </p:txBody>
      </p:sp>
      <p:sp>
        <p:nvSpPr>
          <p:cNvPr id="3" name="Rectangle 2"/>
          <p:cNvSpPr/>
          <p:nvPr/>
        </p:nvSpPr>
        <p:spPr>
          <a:xfrm>
            <a:off x="276720" y="990600"/>
            <a:ext cx="8562480" cy="5078313"/>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r>
              <a:rPr lang="en-US" dirty="0" err="1"/>
              <a:t>driver.get</a:t>
            </a:r>
            <a:r>
              <a:rPr lang="en-US" dirty="0"/>
              <a:t>("http://demo.guru99.com/V4/"); </a:t>
            </a:r>
          </a:p>
          <a:p>
            <a:endParaRPr lang="en-US" dirty="0"/>
          </a:p>
          <a:p>
            <a:r>
              <a:rPr lang="en-US" dirty="0"/>
              <a:t>//Fetching the Domain Name of the site. </a:t>
            </a:r>
            <a:r>
              <a:rPr lang="en-US" dirty="0" err="1"/>
              <a:t>Tostring</a:t>
            </a:r>
            <a:r>
              <a:rPr lang="en-US" dirty="0"/>
              <a:t>() change object to name. </a:t>
            </a:r>
          </a:p>
          <a:p>
            <a:r>
              <a:rPr lang="en-US" dirty="0"/>
              <a:t>String </a:t>
            </a:r>
            <a:r>
              <a:rPr lang="en-US" dirty="0" err="1"/>
              <a:t>DomainName</a:t>
            </a:r>
            <a:r>
              <a:rPr lang="en-US" dirty="0"/>
              <a:t> = </a:t>
            </a:r>
            <a:r>
              <a:rPr lang="en-US" dirty="0" err="1"/>
              <a:t>js.executeScript</a:t>
            </a:r>
            <a:r>
              <a:rPr lang="en-US" dirty="0"/>
              <a:t>("return </a:t>
            </a:r>
            <a:r>
              <a:rPr lang="en-US" dirty="0" err="1"/>
              <a:t>document.domain</a:t>
            </a:r>
            <a:r>
              <a:rPr lang="en-US" dirty="0"/>
              <a:t>;").</a:t>
            </a:r>
            <a:r>
              <a:rPr lang="en-US" dirty="0" err="1"/>
              <a:t>toString</a:t>
            </a:r>
            <a:r>
              <a:rPr lang="en-US" dirty="0"/>
              <a:t>(); </a:t>
            </a:r>
          </a:p>
          <a:p>
            <a:r>
              <a:rPr lang="en-US" dirty="0" err="1"/>
              <a:t>System.out.println</a:t>
            </a:r>
            <a:r>
              <a:rPr lang="en-US" dirty="0"/>
              <a:t>("Domain name of the site = "+</a:t>
            </a:r>
            <a:r>
              <a:rPr lang="en-US" dirty="0" err="1"/>
              <a:t>DomainName</a:t>
            </a:r>
            <a:r>
              <a:rPr lang="en-US" dirty="0"/>
              <a:t>); </a:t>
            </a:r>
          </a:p>
          <a:p>
            <a:endParaRPr lang="en-US" dirty="0"/>
          </a:p>
          <a:p>
            <a:r>
              <a:rPr lang="en-US" dirty="0"/>
              <a:t>//Fetching the URL of the site. </a:t>
            </a:r>
            <a:r>
              <a:rPr lang="en-US" dirty="0" err="1"/>
              <a:t>Tostring</a:t>
            </a:r>
            <a:r>
              <a:rPr lang="en-US" dirty="0"/>
              <a:t>() change object to name </a:t>
            </a:r>
          </a:p>
          <a:p>
            <a:r>
              <a:rPr lang="en-US" dirty="0"/>
              <a:t>String </a:t>
            </a:r>
            <a:r>
              <a:rPr lang="en-US" dirty="0" err="1"/>
              <a:t>url</a:t>
            </a:r>
            <a:r>
              <a:rPr lang="en-US" dirty="0"/>
              <a:t> = </a:t>
            </a:r>
            <a:r>
              <a:rPr lang="en-US" dirty="0" err="1"/>
              <a:t>js.executeScript</a:t>
            </a:r>
            <a:r>
              <a:rPr lang="en-US" dirty="0"/>
              <a:t>("return </a:t>
            </a:r>
            <a:r>
              <a:rPr lang="en-US" dirty="0" err="1"/>
              <a:t>document.URL</a:t>
            </a:r>
            <a:r>
              <a:rPr lang="en-US" dirty="0"/>
              <a:t>;").</a:t>
            </a:r>
            <a:r>
              <a:rPr lang="en-US" dirty="0" err="1"/>
              <a:t>toString</a:t>
            </a:r>
            <a:r>
              <a:rPr lang="en-US" dirty="0"/>
              <a:t>(); </a:t>
            </a:r>
          </a:p>
          <a:p>
            <a:r>
              <a:rPr lang="en-US" dirty="0" err="1"/>
              <a:t>System.out.println</a:t>
            </a:r>
            <a:r>
              <a:rPr lang="en-US" dirty="0"/>
              <a:t>("URL of the site = "+</a:t>
            </a:r>
            <a:r>
              <a:rPr lang="en-US" dirty="0" err="1"/>
              <a:t>url</a:t>
            </a:r>
            <a:r>
              <a:rPr lang="en-US" dirty="0"/>
              <a:t>); </a:t>
            </a:r>
          </a:p>
          <a:p>
            <a:endParaRPr lang="en-US" dirty="0"/>
          </a:p>
          <a:p>
            <a:r>
              <a:rPr lang="en-US" dirty="0"/>
              <a:t>//Method </a:t>
            </a:r>
            <a:r>
              <a:rPr lang="en-US" dirty="0" err="1"/>
              <a:t>document.title</a:t>
            </a:r>
            <a:r>
              <a:rPr lang="en-US" dirty="0"/>
              <a:t> fetch the Title name of the </a:t>
            </a:r>
            <a:r>
              <a:rPr lang="en-US" dirty="0" err="1"/>
              <a:t>site.Tostring</a:t>
            </a:r>
            <a:r>
              <a:rPr lang="en-US" dirty="0"/>
              <a:t>() change object to name </a:t>
            </a:r>
          </a:p>
          <a:p>
            <a:r>
              <a:rPr lang="en-US" dirty="0"/>
              <a:t>String </a:t>
            </a:r>
            <a:r>
              <a:rPr lang="en-US" dirty="0" err="1"/>
              <a:t>TitleName</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 </a:t>
            </a:r>
          </a:p>
          <a:p>
            <a:r>
              <a:rPr lang="en-US" dirty="0" err="1"/>
              <a:t>System.out.println</a:t>
            </a:r>
            <a:r>
              <a:rPr lang="en-US" dirty="0"/>
              <a:t>("Title of the page = "+</a:t>
            </a:r>
            <a:r>
              <a:rPr lang="en-US" dirty="0" err="1"/>
              <a:t>TitleName</a:t>
            </a:r>
            <a:r>
              <a:rPr lang="en-US" dirty="0"/>
              <a:t>); </a:t>
            </a:r>
          </a:p>
          <a:p>
            <a:endParaRPr lang="en-US" dirty="0"/>
          </a:p>
          <a:p>
            <a:r>
              <a:rPr lang="en-US" dirty="0"/>
              <a:t>//Navigate to new Page </a:t>
            </a:r>
            <a:r>
              <a:rPr lang="en-US" dirty="0" err="1"/>
              <a:t>i.e</a:t>
            </a:r>
            <a:r>
              <a:rPr lang="en-US" dirty="0"/>
              <a:t> to generate access page. (launch new </a:t>
            </a:r>
            <a:r>
              <a:rPr lang="en-US" dirty="0" err="1"/>
              <a:t>url</a:t>
            </a:r>
            <a:r>
              <a:rPr lang="en-US" dirty="0"/>
              <a:t>) </a:t>
            </a:r>
            <a:r>
              <a:rPr lang="en-US" dirty="0" err="1"/>
              <a:t>js.executeScript</a:t>
            </a:r>
            <a:r>
              <a:rPr lang="en-US" dirty="0"/>
              <a:t>("</a:t>
            </a:r>
            <a:r>
              <a:rPr lang="en-US" dirty="0" err="1"/>
              <a:t>window.location</a:t>
            </a:r>
            <a:r>
              <a:rPr lang="en-US" dirty="0"/>
              <a:t> = 'http://demo.guru99.com/'");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5552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executeScript</a:t>
            </a:r>
            <a:r>
              <a:rPr lang="en-US" dirty="0"/>
              <a:t> </a:t>
            </a:r>
            <a:r>
              <a:rPr lang="mr-IN" dirty="0"/>
              <a:t>–</a:t>
            </a:r>
            <a:r>
              <a:rPr lang="en-US" dirty="0"/>
              <a:t> Scroll Page</a:t>
            </a:r>
          </a:p>
        </p:txBody>
      </p:sp>
      <p:sp>
        <p:nvSpPr>
          <p:cNvPr id="3" name="Rectangle 2"/>
          <p:cNvSpPr/>
          <p:nvPr/>
        </p:nvSpPr>
        <p:spPr>
          <a:xfrm>
            <a:off x="533400" y="1143000"/>
            <a:ext cx="7315200" cy="3139321"/>
          </a:xfrm>
          <a:prstGeom prst="rect">
            <a:avLst/>
          </a:prstGeom>
        </p:spPr>
        <p:txBody>
          <a:bodyPr wrap="square">
            <a:spAutoFit/>
          </a:bodyPr>
          <a:lstStyle/>
          <a:p>
            <a:r>
              <a:rPr lang="en-US" dirty="0"/>
              <a:t>//Creating the </a:t>
            </a:r>
            <a:r>
              <a:rPr lang="en-US" dirty="0" err="1"/>
              <a:t>JavascriptExecutor</a:t>
            </a:r>
            <a:r>
              <a:rPr lang="en-US" dirty="0"/>
              <a:t> interface object by Type casting </a:t>
            </a:r>
          </a:p>
          <a:p>
            <a:r>
              <a:rPr lang="en-US" dirty="0" err="1"/>
              <a:t>JavascriptExecutor</a:t>
            </a:r>
            <a:r>
              <a:rPr lang="en-US" dirty="0"/>
              <a:t> </a:t>
            </a:r>
            <a:r>
              <a:rPr lang="en-US" dirty="0" err="1"/>
              <a:t>js</a:t>
            </a:r>
            <a:r>
              <a:rPr lang="en-US" dirty="0"/>
              <a:t> = (</a:t>
            </a:r>
            <a:r>
              <a:rPr lang="en-US" dirty="0" err="1"/>
              <a:t>JavascriptExecutor</a:t>
            </a:r>
            <a:r>
              <a:rPr lang="en-US" dirty="0"/>
              <a:t>)driver; </a:t>
            </a:r>
          </a:p>
          <a:p>
            <a:endParaRPr lang="en-US" dirty="0"/>
          </a:p>
          <a:p>
            <a:r>
              <a:rPr lang="en-US" dirty="0"/>
              <a:t>//Launching the Site. </a:t>
            </a:r>
          </a:p>
          <a:p>
            <a:r>
              <a:rPr lang="en-US" dirty="0" err="1"/>
              <a:t>driver.get</a:t>
            </a:r>
            <a:r>
              <a:rPr lang="en-US" dirty="0"/>
              <a:t>("http://</a:t>
            </a:r>
            <a:r>
              <a:rPr lang="en-US" dirty="0" err="1"/>
              <a:t>moneyboats.com</a:t>
            </a:r>
            <a:r>
              <a:rPr lang="en-US" dirty="0"/>
              <a:t>/"); </a:t>
            </a:r>
          </a:p>
          <a:p>
            <a:endParaRPr lang="en-US" dirty="0"/>
          </a:p>
          <a:p>
            <a:r>
              <a:rPr lang="en-US" dirty="0"/>
              <a:t>//Maximize window </a:t>
            </a:r>
          </a:p>
          <a:p>
            <a:r>
              <a:rPr lang="en-US" dirty="0" err="1"/>
              <a:t>driver.manage</a:t>
            </a:r>
            <a:r>
              <a:rPr lang="en-US" dirty="0"/>
              <a:t>().window().maximize(); </a:t>
            </a:r>
          </a:p>
          <a:p>
            <a:endParaRPr lang="en-US" dirty="0"/>
          </a:p>
          <a:p>
            <a:r>
              <a:rPr lang="en-US" dirty="0"/>
              <a:t>//Vertical scroll down by 600 pixels </a:t>
            </a:r>
          </a:p>
          <a:p>
            <a:r>
              <a:rPr lang="en-US" dirty="0" err="1"/>
              <a:t>js.executeScript</a:t>
            </a:r>
            <a:r>
              <a:rPr lang="en-US" dirty="0"/>
              <a:t>("</a:t>
            </a:r>
            <a:r>
              <a:rPr lang="en-US" dirty="0" err="1"/>
              <a:t>window.scrollBy</a:t>
            </a:r>
            <a:r>
              <a:rPr lang="en-US" dirty="0"/>
              <a:t>(0,600)");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0356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Web Table</a:t>
            </a:r>
          </a:p>
        </p:txBody>
      </p:sp>
      <p:sp>
        <p:nvSpPr>
          <p:cNvPr id="3" name="Rectangle 2"/>
          <p:cNvSpPr/>
          <p:nvPr/>
        </p:nvSpPr>
        <p:spPr>
          <a:xfrm>
            <a:off x="276720" y="3981271"/>
            <a:ext cx="8382000" cy="2031325"/>
          </a:xfrm>
          <a:prstGeom prst="rect">
            <a:avLst/>
          </a:prstGeom>
        </p:spPr>
        <p:txBody>
          <a:bodyPr wrap="square">
            <a:spAutoFit/>
          </a:bodyPr>
          <a:lstStyle/>
          <a:p>
            <a:pPr marL="285750" indent="-285750">
              <a:buFont typeface="Arial" charset="0"/>
              <a:buChar char="•"/>
            </a:pPr>
            <a:r>
              <a:rPr lang="en-US" b="1" dirty="0">
                <a:latin typeface="Times New Roman" charset="0"/>
                <a:ea typeface="Times New Roman" charset="0"/>
                <a:cs typeface="Times New Roman" charset="0"/>
              </a:rPr>
              <a:t>Add Predicates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element contains two &lt;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&gt; tags. To get value “Fourth Cell” use predicates which are numbers or HTML attributes in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[2]</a:t>
            </a:r>
          </a:p>
          <a:p>
            <a:pPr marL="285750" indent="-285750">
              <a:buFont typeface="Arial" charset="0"/>
              <a:buChar char="•"/>
            </a:pPr>
            <a:r>
              <a:rPr lang="en-US" b="1" dirty="0">
                <a:latin typeface="Times New Roman" charset="0"/>
                <a:ea typeface="Times New Roman" charset="0"/>
                <a:cs typeface="Times New Roman" charset="0"/>
              </a:rPr>
              <a:t>Add succeeding child elements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next element we need to access is the second &lt;td&gt;.</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[2]/td[2]</a:t>
            </a:r>
          </a:p>
        </p:txBody>
      </p:sp>
      <p:pic>
        <p:nvPicPr>
          <p:cNvPr id="1026" name="Picture 2" descr="https://www.guru99.com/images/image01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0"/>
            <a:ext cx="3200400" cy="2880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728400"/>
            <a:ext cx="5105400" cy="3416320"/>
          </a:xfrm>
          <a:prstGeom prst="rect">
            <a:avLst/>
          </a:prstGeom>
        </p:spPr>
        <p:txBody>
          <a:bodyPr wrap="square">
            <a:spAutoFit/>
          </a:bodyPr>
          <a:lstStyle/>
          <a:p>
            <a:pPr marL="285750" indent="-285750">
              <a:buFont typeface="Arial" charset="0"/>
              <a:buChar char="•"/>
            </a:pPr>
            <a:r>
              <a:rPr lang="en-US" b="1" dirty="0"/>
              <a:t>Set the Parent Element (table) : </a:t>
            </a:r>
            <a:br>
              <a:rPr lang="en-US" dirty="0"/>
            </a:br>
            <a:r>
              <a:rPr lang="en-US" dirty="0" err="1"/>
              <a:t>XPath</a:t>
            </a:r>
            <a:r>
              <a:rPr lang="en-US" dirty="0"/>
              <a:t> locators in </a:t>
            </a:r>
            <a:r>
              <a:rPr lang="en-US" dirty="0" err="1"/>
              <a:t>WebDriver</a:t>
            </a:r>
            <a:r>
              <a:rPr lang="en-US" dirty="0"/>
              <a:t> always start with a double forward slash "//" and then followed by the parent element. "//table".</a:t>
            </a:r>
          </a:p>
          <a:p>
            <a:pPr marL="285750" indent="-285750">
              <a:buFont typeface="Arial" charset="0"/>
              <a:buChar char="•"/>
            </a:pPr>
            <a:r>
              <a:rPr lang="en-US" b="1" dirty="0">
                <a:latin typeface="Times New Roman" charset="0"/>
                <a:ea typeface="Times New Roman" charset="0"/>
                <a:cs typeface="Times New Roman" charset="0"/>
              </a:rPr>
              <a:t>Add the child elements :</a:t>
            </a:r>
            <a:br>
              <a:rPr lang="en-US" b="1" dirty="0">
                <a:latin typeface="Times New Roman" charset="0"/>
                <a:ea typeface="Times New Roman" charset="0"/>
                <a:cs typeface="Times New Roman" charset="0"/>
              </a:rPr>
            </a:br>
            <a:r>
              <a:rPr lang="en-US" dirty="0">
                <a:latin typeface="Times New Roman" charset="0"/>
                <a:ea typeface="Times New Roman" charset="0"/>
                <a:cs typeface="Times New Roman" charset="0"/>
              </a:rPr>
              <a:t>The element immediately under &lt;table&gt; is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so we can say that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is the "child" of &lt;table&gt;. And also, &lt;table&gt; is the "parent" of &lt;</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&gt;. All child elements in </a:t>
            </a:r>
            <a:r>
              <a:rPr lang="en-US" dirty="0" err="1">
                <a:latin typeface="Times New Roman" charset="0"/>
                <a:ea typeface="Times New Roman" charset="0"/>
                <a:cs typeface="Times New Roman" charset="0"/>
              </a:rPr>
              <a:t>XPath</a:t>
            </a:r>
            <a:r>
              <a:rPr lang="en-US" dirty="0">
                <a:latin typeface="Times New Roman" charset="0"/>
                <a:ea typeface="Times New Roman" charset="0"/>
                <a:cs typeface="Times New Roman" charset="0"/>
              </a:rPr>
              <a:t> are placed to the right of their parent element, separated with one forward slash "/" like the code shown below. “//table/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5853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Nested Web Table</a:t>
            </a:r>
          </a:p>
        </p:txBody>
      </p:sp>
      <p:pic>
        <p:nvPicPr>
          <p:cNvPr id="2050" name="Picture 2" descr="https://www.guru99.com/images/image0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4953000" cy="56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6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rows and columns</a:t>
            </a:r>
          </a:p>
        </p:txBody>
      </p:sp>
      <p:sp>
        <p:nvSpPr>
          <p:cNvPr id="3" name="Rectangle 2"/>
          <p:cNvSpPr/>
          <p:nvPr/>
        </p:nvSpPr>
        <p:spPr>
          <a:xfrm>
            <a:off x="457200" y="914400"/>
            <a:ext cx="8382000" cy="646331"/>
          </a:xfrm>
          <a:prstGeom prst="rect">
            <a:avLst/>
          </a:prstGeom>
        </p:spPr>
        <p:txBody>
          <a:bodyPr wrap="square">
            <a:spAutoFit/>
          </a:bodyPr>
          <a:lstStyle/>
          <a:p>
            <a:pPr marL="285750" indent="-285750">
              <a:buFont typeface="Arial" charset="0"/>
              <a:buChar char="•"/>
            </a:pPr>
            <a:r>
              <a:rPr lang="en-US" dirty="0"/>
              <a:t>Data is dynamic i.e. Number of rows and columns are NOT fixed.</a:t>
            </a:r>
          </a:p>
          <a:p>
            <a:pPr marL="285750" indent="-285750">
              <a:buFont typeface="Arial" charset="0"/>
              <a:buChar char="•"/>
            </a:pPr>
            <a:r>
              <a:rPr lang="en-US" dirty="0">
                <a:latin typeface="Times New Roman" charset="0"/>
                <a:ea typeface="Times New Roman" charset="0"/>
                <a:cs typeface="Times New Roman" charset="0"/>
              </a:rPr>
              <a:t>To fetch no of rows and columns for dynamic table : </a:t>
            </a:r>
          </a:p>
        </p:txBody>
      </p:sp>
      <p:sp>
        <p:nvSpPr>
          <p:cNvPr id="5" name="Rectangle 4"/>
          <p:cNvSpPr/>
          <p:nvPr/>
        </p:nvSpPr>
        <p:spPr>
          <a:xfrm>
            <a:off x="276720" y="1746731"/>
            <a:ext cx="8333880" cy="2862322"/>
          </a:xfrm>
          <a:prstGeom prst="rect">
            <a:avLst/>
          </a:prstGeom>
        </p:spPr>
        <p:txBody>
          <a:bodyPr wrap="square">
            <a:spAutoFit/>
          </a:bodyPr>
          <a:lstStyle/>
          <a:p>
            <a:r>
              <a:rPr lang="en-US" dirty="0" err="1">
                <a:latin typeface="Times New Roman" charset="0"/>
                <a:ea typeface="Times New Roman" charset="0"/>
                <a:cs typeface="Times New Roman" charset="0"/>
              </a:rPr>
              <a:t>wd.get</a:t>
            </a:r>
            <a:r>
              <a:rPr lang="en-US" dirty="0">
                <a:latin typeface="Times New Roman" charset="0"/>
                <a:ea typeface="Times New Roman" charset="0"/>
                <a:cs typeface="Times New Roman" charset="0"/>
              </a:rPr>
              <a:t>("http://demo.guru99.com/test/web-table-</a:t>
            </a:r>
            <a:r>
              <a:rPr lang="en-US" dirty="0" err="1">
                <a:latin typeface="Times New Roman" charset="0"/>
                <a:ea typeface="Times New Roman" charset="0"/>
                <a:cs typeface="Times New Roman" charset="0"/>
              </a:rPr>
              <a:t>element.php</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No.of</a:t>
            </a:r>
            <a:r>
              <a:rPr lang="en-US" dirty="0">
                <a:latin typeface="Times New Roman" charset="0"/>
                <a:ea typeface="Times New Roman" charset="0"/>
                <a:cs typeface="Times New Roman" charset="0"/>
              </a:rPr>
              <a:t> Columns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List col = </a:t>
            </a:r>
            <a:r>
              <a:rPr lang="en-US" dirty="0" err="1">
                <a:latin typeface="Times New Roman" charset="0"/>
                <a:ea typeface="Times New Roman" charset="0"/>
                <a:cs typeface="Times New Roman" charset="0"/>
              </a:rPr>
              <a:t>wd.findElements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(".//*[@id=\"</a:t>
            </a:r>
            <a:r>
              <a:rPr lang="en-US" dirty="0" err="1">
                <a:latin typeface="Times New Roman" charset="0"/>
                <a:ea typeface="Times New Roman" charset="0"/>
                <a:cs typeface="Times New Roman" charset="0"/>
              </a:rPr>
              <a:t>leftcontainer</a:t>
            </a: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thead</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("No of cols are : " +</a:t>
            </a:r>
            <a:r>
              <a:rPr lang="en-US" dirty="0" err="1">
                <a:latin typeface="Times New Roman" charset="0"/>
                <a:ea typeface="Times New Roman" charset="0"/>
                <a:cs typeface="Times New Roman" charset="0"/>
              </a:rPr>
              <a:t>col.size</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No.of</a:t>
            </a:r>
            <a:r>
              <a:rPr lang="en-US" dirty="0">
                <a:latin typeface="Times New Roman" charset="0"/>
                <a:ea typeface="Times New Roman" charset="0"/>
                <a:cs typeface="Times New Roman" charset="0"/>
              </a:rPr>
              <a:t> rows </a:t>
            </a:r>
          </a:p>
          <a:p>
            <a:r>
              <a:rPr lang="en-US" dirty="0">
                <a:latin typeface="Times New Roman" charset="0"/>
                <a:ea typeface="Times New Roman" charset="0"/>
                <a:cs typeface="Times New Roman" charset="0"/>
              </a:rPr>
              <a:t>List rows =</a:t>
            </a:r>
            <a:r>
              <a:rPr lang="en-US" dirty="0" err="1">
                <a:latin typeface="Times New Roman" charset="0"/>
                <a:ea typeface="Times New Roman" charset="0"/>
                <a:cs typeface="Times New Roman" charset="0"/>
              </a:rPr>
              <a:t>wd.findElements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(".//*[@id='</a:t>
            </a:r>
            <a:r>
              <a:rPr lang="en-US" dirty="0" err="1">
                <a:latin typeface="Times New Roman" charset="0"/>
                <a:ea typeface="Times New Roman" charset="0"/>
                <a:cs typeface="Times New Roman" charset="0"/>
              </a:rPr>
              <a:t>leftcontainer</a:t>
            </a:r>
            <a:r>
              <a:rPr lang="en-US" dirty="0">
                <a:latin typeface="Times New Roman" charset="0"/>
                <a:ea typeface="Times New Roman" charset="0"/>
                <a:cs typeface="Times New Roman" charset="0"/>
              </a:rPr>
              <a:t>']/table/</a:t>
            </a:r>
            <a:r>
              <a:rPr lang="en-US" dirty="0" err="1">
                <a:latin typeface="Times New Roman" charset="0"/>
                <a:ea typeface="Times New Roman" charset="0"/>
                <a:cs typeface="Times New Roman" charset="0"/>
              </a:rPr>
              <a:t>tbody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tr</a:t>
            </a:r>
            <a:r>
              <a:rPr lang="en-US" dirty="0">
                <a:latin typeface="Times New Roman" charset="0"/>
                <a:ea typeface="Times New Roman" charset="0"/>
                <a:cs typeface="Times New Roman" charset="0"/>
              </a:rPr>
              <a:t>/td[1]"));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("No of rows are : " + </a:t>
            </a:r>
            <a:r>
              <a:rPr lang="en-US" dirty="0" err="1">
                <a:latin typeface="Times New Roman" charset="0"/>
                <a:ea typeface="Times New Roman" charset="0"/>
                <a:cs typeface="Times New Roman" charset="0"/>
              </a:rPr>
              <a:t>rows.size</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wd.close</a:t>
            </a:r>
            <a:r>
              <a:rPr lang="en-US"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92870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a:t>
            </a:r>
          </a:p>
        </p:txBody>
      </p:sp>
      <p:sp>
        <p:nvSpPr>
          <p:cNvPr id="3" name="Text Placeholder 2"/>
          <p:cNvSpPr>
            <a:spLocks noGrp="1"/>
          </p:cNvSpPr>
          <p:nvPr>
            <p:ph type="body" sz="quarter" idx="10"/>
          </p:nvPr>
        </p:nvSpPr>
        <p:spPr>
          <a:xfrm>
            <a:off x="304800" y="685800"/>
            <a:ext cx="8686800" cy="5867400"/>
          </a:xfrm>
        </p:spPr>
        <p:txBody>
          <a:bodyPr>
            <a:noAutofit/>
          </a:bodyPr>
          <a:lstStyle/>
          <a:p>
            <a:r>
              <a:rPr lang="en-US" sz="1800" dirty="0">
                <a:latin typeface="Times New Roman" charset="0"/>
                <a:ea typeface="Times New Roman" charset="0"/>
                <a:cs typeface="Times New Roman" charset="0"/>
              </a:rPr>
              <a:t>Find Element command  uniquely identifies a web element within the web page.</a:t>
            </a:r>
          </a:p>
          <a:p>
            <a:r>
              <a:rPr lang="en-US" sz="1800" dirty="0">
                <a:latin typeface="Times New Roman" charset="0"/>
                <a:ea typeface="Times New Roman" charset="0"/>
                <a:cs typeface="Times New Roman" charset="0"/>
              </a:rPr>
              <a:t>Find Elements command uniquely identifies list of web elements within the web page</a:t>
            </a:r>
          </a:p>
          <a:p>
            <a:r>
              <a:rPr lang="en-US" sz="1800" dirty="0" err="1">
                <a:latin typeface="Times New Roman" charset="0"/>
                <a:ea typeface="Times New Roman" charset="0"/>
                <a:cs typeface="Times New Roman" charset="0"/>
              </a:rPr>
              <a:t>findElement</a:t>
            </a:r>
            <a:r>
              <a:rPr lang="en-US" sz="1800" dirty="0">
                <a:latin typeface="Times New Roman" charset="0"/>
                <a:ea typeface="Times New Roman" charset="0"/>
                <a:cs typeface="Times New Roman" charset="0"/>
              </a:rPr>
              <a:t>() -&gt; takes in the By object as the parameter and returns an object of type WebElement. By object in turn can be used with various locator strategies such as ID, Name, Class Name, XPATH etc. Below is the syntax of </a:t>
            </a:r>
            <a:r>
              <a:rPr lang="en-US" sz="1800" dirty="0" err="1">
                <a:latin typeface="Times New Roman" charset="0"/>
                <a:ea typeface="Times New Roman" charset="0"/>
                <a:cs typeface="Times New Roman" charset="0"/>
              </a:rPr>
              <a:t>FindElement</a:t>
            </a:r>
            <a:r>
              <a:rPr lang="en-US" sz="1800" dirty="0">
                <a:latin typeface="Times New Roman" charset="0"/>
                <a:ea typeface="Times New Roman" charset="0"/>
                <a:cs typeface="Times New Roman" charset="0"/>
              </a:rPr>
              <a:t> command in Selenium web driver.</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elementName</a:t>
            </a:r>
            <a:r>
              <a:rPr lang="en-US" sz="1800" dirty="0">
                <a:latin typeface="Times New Roman" charset="0"/>
                <a:ea typeface="Times New Roman" charset="0"/>
                <a:cs typeface="Times New Roman" charset="0"/>
              </a:rPr>
              <a: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By.LocatorStrategy</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LocatorValue</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 Locator Strategy can by any of the following values.</a:t>
            </a:r>
          </a:p>
          <a:p>
            <a:pPr lvl="1"/>
            <a:r>
              <a:rPr lang="en-US" sz="1600" dirty="0">
                <a:latin typeface="Times New Roman" charset="0"/>
                <a:ea typeface="Times New Roman" charset="0"/>
                <a:cs typeface="Times New Roman" charset="0"/>
              </a:rPr>
              <a:t>ID</a:t>
            </a:r>
          </a:p>
          <a:p>
            <a:pPr lvl="1"/>
            <a:r>
              <a:rPr lang="en-US" sz="1600" dirty="0">
                <a:latin typeface="Times New Roman" charset="0"/>
                <a:ea typeface="Times New Roman" charset="0"/>
                <a:cs typeface="Times New Roman" charset="0"/>
              </a:rPr>
              <a:t>Name</a:t>
            </a:r>
          </a:p>
          <a:p>
            <a:pPr lvl="1"/>
            <a:r>
              <a:rPr lang="en-US" sz="1600" dirty="0">
                <a:latin typeface="Times New Roman" charset="0"/>
                <a:ea typeface="Times New Roman" charset="0"/>
                <a:cs typeface="Times New Roman" charset="0"/>
              </a:rPr>
              <a:t>Class Name</a:t>
            </a:r>
          </a:p>
          <a:p>
            <a:pPr lvl="1"/>
            <a:r>
              <a:rPr lang="en-US" sz="1600" dirty="0">
                <a:latin typeface="Times New Roman" charset="0"/>
                <a:ea typeface="Times New Roman" charset="0"/>
                <a:cs typeface="Times New Roman" charset="0"/>
              </a:rPr>
              <a:t>Tag Name</a:t>
            </a:r>
          </a:p>
          <a:p>
            <a:pPr lvl="1"/>
            <a:r>
              <a:rPr lang="en-US" sz="1600" dirty="0">
                <a:latin typeface="Times New Roman" charset="0"/>
                <a:ea typeface="Times New Roman" charset="0"/>
                <a:cs typeface="Times New Roman" charset="0"/>
              </a:rPr>
              <a:t>Link Text</a:t>
            </a:r>
          </a:p>
          <a:p>
            <a:pPr lvl="1"/>
            <a:r>
              <a:rPr lang="en-US" sz="1600" dirty="0">
                <a:latin typeface="Times New Roman" charset="0"/>
                <a:ea typeface="Times New Roman" charset="0"/>
                <a:cs typeface="Times New Roman" charset="0"/>
              </a:rPr>
              <a:t>Partial Link Text</a:t>
            </a:r>
          </a:p>
          <a:p>
            <a:pPr lvl="1"/>
            <a:r>
              <a:rPr lang="en-US" sz="1600" dirty="0">
                <a:latin typeface="Times New Roman" charset="0"/>
                <a:ea typeface="Times New Roman" charset="0"/>
                <a:cs typeface="Times New Roman" charset="0"/>
              </a:rPr>
              <a:t>XPATH</a:t>
            </a:r>
          </a:p>
          <a:p>
            <a:r>
              <a:rPr lang="en-US" sz="1800" dirty="0">
                <a:latin typeface="Times New Roman" charset="0"/>
                <a:ea typeface="Times New Roman" charset="0"/>
                <a:cs typeface="Times New Roman" charset="0"/>
              </a:rPr>
              <a:t>Locator Value is the unique value using which a web element can be identified</a:t>
            </a:r>
            <a:br>
              <a:rPr lang="en-US" sz="1800" dirty="0">
                <a:latin typeface="Times New Roman" charset="0"/>
                <a:ea typeface="Times New Roman" charset="0"/>
                <a:cs typeface="Times New Roman" charset="0"/>
              </a:rPr>
            </a:br>
            <a:r>
              <a:rPr lang="en-US" sz="1800" dirty="0">
                <a:latin typeface="Times New Roman" charset="0"/>
                <a:ea typeface="Times New Roman" charset="0"/>
                <a:cs typeface="Times New Roman" charset="0"/>
              </a:rPr>
              <a:t>WebElement </a:t>
            </a:r>
            <a:r>
              <a:rPr lang="en-US" sz="1800" dirty="0" err="1">
                <a:latin typeface="Times New Roman" charset="0"/>
                <a:ea typeface="Times New Roman" charset="0"/>
                <a:cs typeface="Times New Roman" charset="0"/>
              </a:rPr>
              <a:t>loginLink</a:t>
            </a:r>
            <a:r>
              <a:rPr lang="en-US" sz="1800" dirty="0">
                <a:latin typeface="Times New Roman" charset="0"/>
                <a:ea typeface="Times New Roman" charset="0"/>
                <a:cs typeface="Times New Roman" charset="0"/>
              </a:rPr>
              <a:t> = </a:t>
            </a:r>
            <a:r>
              <a:rPr lang="en-US" sz="1800" dirty="0" err="1">
                <a:latin typeface="Times New Roman" charset="0"/>
                <a:ea typeface="Times New Roman" charset="0"/>
                <a:cs typeface="Times New Roman" charset="0"/>
              </a:rPr>
              <a:t>driver.findElement</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By.linkText</a:t>
            </a:r>
            <a:r>
              <a:rPr lang="en-US" sz="1800" dirty="0">
                <a:latin typeface="Times New Roman" charset="0"/>
                <a:ea typeface="Times New Roman" charset="0"/>
                <a:cs typeface="Times New Roman" charset="0"/>
              </a:rPr>
              <a:t>("Login"));</a:t>
            </a:r>
          </a:p>
          <a:p>
            <a:r>
              <a:rPr lang="en-US" sz="1800" dirty="0" err="1">
                <a:latin typeface="Times New Roman" charset="0"/>
                <a:ea typeface="Times New Roman" charset="0"/>
                <a:cs typeface="Times New Roman" charset="0"/>
              </a:rPr>
              <a:t>findElements</a:t>
            </a:r>
            <a:r>
              <a:rPr lang="en-US" sz="1800" dirty="0">
                <a:latin typeface="Times New Roman" charset="0"/>
                <a:ea typeface="Times New Roman" charset="0"/>
                <a:cs typeface="Times New Roman" charset="0"/>
              </a:rPr>
              <a:t> : takes in By object as the parameter and returns a list of web elements.</a:t>
            </a:r>
            <a:br>
              <a:rPr lang="en-US" sz="1800" dirty="0">
                <a:latin typeface="Times New Roman" charset="0"/>
                <a:ea typeface="Times New Roman" charset="0"/>
                <a:cs typeface="Times New Roman" charset="0"/>
              </a:rPr>
            </a:br>
            <a:r>
              <a:rPr lang="en-US" sz="1800" dirty="0"/>
              <a:t>List&lt;</a:t>
            </a:r>
            <a:r>
              <a:rPr lang="en-US" sz="1800" dirty="0" err="1"/>
              <a:t>WebElement</a:t>
            </a:r>
            <a:r>
              <a:rPr lang="en-US" sz="1800" dirty="0"/>
              <a:t>&gt; </a:t>
            </a:r>
            <a:r>
              <a:rPr lang="en-US" sz="1800" dirty="0" err="1"/>
              <a:t>listOfElements</a:t>
            </a:r>
            <a:r>
              <a:rPr lang="en-US" sz="1800" dirty="0"/>
              <a:t> = </a:t>
            </a:r>
            <a:r>
              <a:rPr lang="en-US" sz="1800" dirty="0" err="1"/>
              <a:t>driver.findElements</a:t>
            </a:r>
            <a:r>
              <a:rPr lang="en-US" sz="1800" dirty="0"/>
              <a:t>(</a:t>
            </a:r>
            <a:r>
              <a:rPr lang="en-US" sz="1800" dirty="0" err="1"/>
              <a:t>By.Id</a:t>
            </a:r>
            <a:r>
              <a:rPr lang="en-US" sz="1800" dirty="0"/>
              <a:t>(”main"));</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6829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4" end="4"/>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3">
                                            <p:txEl>
                                              <p:pRg st="7" end="7"/>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3">
                                            <p:txEl>
                                              <p:pRg st="8" end="8"/>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9" end="9"/>
                                            </p:txEl>
                                          </p:spTgt>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cell value</a:t>
            </a:r>
          </a:p>
        </p:txBody>
      </p:sp>
      <p:sp>
        <p:nvSpPr>
          <p:cNvPr id="5" name="Rectangle 4"/>
          <p:cNvSpPr/>
          <p:nvPr/>
        </p:nvSpPr>
        <p:spPr>
          <a:xfrm>
            <a:off x="276720" y="990600"/>
            <a:ext cx="8333880" cy="4524315"/>
          </a:xfrm>
          <a:prstGeom prst="rect">
            <a:avLst/>
          </a:prstGeom>
        </p:spPr>
        <p:txBody>
          <a:bodyPr wrap="square">
            <a:spAutoFit/>
          </a:bodyPr>
          <a:lstStyle/>
          <a:p>
            <a:r>
              <a:rPr lang="en-US" dirty="0" err="1"/>
              <a:t>wd.get</a:t>
            </a:r>
            <a:r>
              <a:rPr lang="en-US" dirty="0"/>
              <a:t>("http://demo.guru99.com/test/web-table-</a:t>
            </a:r>
            <a:r>
              <a:rPr lang="en-US" dirty="0" err="1"/>
              <a:t>element.php</a:t>
            </a:r>
            <a:r>
              <a:rPr lang="en-US" dirty="0"/>
              <a:t>");</a:t>
            </a:r>
          </a:p>
          <a:p>
            <a:r>
              <a:rPr lang="en-US" dirty="0" err="1"/>
              <a:t>wd.manage</a:t>
            </a:r>
            <a:r>
              <a:rPr lang="en-US" dirty="0"/>
              <a:t>().timeouts().</a:t>
            </a:r>
            <a:r>
              <a:rPr lang="en-US" dirty="0" err="1"/>
              <a:t>implicitlyWait</a:t>
            </a:r>
            <a:r>
              <a:rPr lang="en-US" dirty="0"/>
              <a:t>(20, </a:t>
            </a:r>
            <a:r>
              <a:rPr lang="en-US" dirty="0" err="1"/>
              <a:t>TimeUnit.SECONDS</a:t>
            </a:r>
            <a:r>
              <a:rPr lang="en-US" dirty="0"/>
              <a:t>); </a:t>
            </a:r>
          </a:p>
          <a:p>
            <a:r>
              <a:rPr lang="en-US" dirty="0" err="1"/>
              <a:t>WebElement</a:t>
            </a:r>
            <a:r>
              <a:rPr lang="en-US" dirty="0"/>
              <a:t> </a:t>
            </a:r>
            <a:r>
              <a:rPr lang="en-US" dirty="0" err="1"/>
              <a:t>baseTable</a:t>
            </a:r>
            <a:r>
              <a:rPr lang="en-US" dirty="0"/>
              <a:t> = </a:t>
            </a:r>
            <a:r>
              <a:rPr lang="en-US" dirty="0" err="1"/>
              <a:t>wd.findElement</a:t>
            </a:r>
            <a:r>
              <a:rPr lang="en-US" dirty="0"/>
              <a:t>(</a:t>
            </a:r>
            <a:r>
              <a:rPr lang="en-US" dirty="0" err="1"/>
              <a:t>By.tagName</a:t>
            </a:r>
            <a:r>
              <a:rPr lang="en-US" dirty="0"/>
              <a:t>("table")); </a:t>
            </a:r>
          </a:p>
          <a:p>
            <a:endParaRPr lang="en-US" dirty="0"/>
          </a:p>
          <a:p>
            <a:r>
              <a:rPr lang="en-US" dirty="0"/>
              <a:t>//To find third row of table </a:t>
            </a:r>
          </a:p>
          <a:p>
            <a:r>
              <a:rPr lang="en-US" dirty="0" err="1"/>
              <a:t>WebElement</a:t>
            </a:r>
            <a:r>
              <a:rPr lang="en-US" dirty="0"/>
              <a:t> </a:t>
            </a:r>
            <a:r>
              <a:rPr lang="en-US" dirty="0" err="1"/>
              <a:t>tableRow</a:t>
            </a:r>
            <a:r>
              <a:rPr lang="en-US" dirty="0"/>
              <a:t> = </a:t>
            </a:r>
            <a:r>
              <a:rPr lang="en-US" dirty="0" err="1"/>
              <a:t>baseTable.findElement</a:t>
            </a:r>
            <a:r>
              <a:rPr lang="en-US" dirty="0"/>
              <a:t>(</a:t>
            </a:r>
            <a:r>
              <a:rPr lang="en-US" dirty="0" err="1"/>
              <a:t>By.xpath</a:t>
            </a:r>
            <a:r>
              <a:rPr lang="en-US" dirty="0"/>
              <a:t>("//*[@id=\"</a:t>
            </a:r>
            <a:r>
              <a:rPr lang="en-US" dirty="0" err="1"/>
              <a:t>leftcontainer</a:t>
            </a:r>
            <a:r>
              <a:rPr lang="en-US" dirty="0"/>
              <a:t>\"]/table/</a:t>
            </a:r>
            <a:r>
              <a:rPr lang="en-US" dirty="0" err="1"/>
              <a:t>tbody</a:t>
            </a:r>
            <a:r>
              <a:rPr lang="en-US" dirty="0"/>
              <a:t>/</a:t>
            </a:r>
            <a:r>
              <a:rPr lang="en-US" dirty="0" err="1"/>
              <a:t>tr</a:t>
            </a:r>
            <a:r>
              <a:rPr lang="en-US" dirty="0"/>
              <a:t>[3]")); </a:t>
            </a:r>
          </a:p>
          <a:p>
            <a:endParaRPr lang="en-US" dirty="0"/>
          </a:p>
          <a:p>
            <a:r>
              <a:rPr lang="en-US" dirty="0"/>
              <a:t>String </a:t>
            </a:r>
            <a:r>
              <a:rPr lang="en-US" dirty="0" err="1"/>
              <a:t>rowtext</a:t>
            </a:r>
            <a:r>
              <a:rPr lang="en-US" dirty="0"/>
              <a:t> = </a:t>
            </a:r>
            <a:r>
              <a:rPr lang="en-US" dirty="0" err="1"/>
              <a:t>tableRow.getText</a:t>
            </a:r>
            <a:r>
              <a:rPr lang="en-US" dirty="0"/>
              <a:t>(); </a:t>
            </a:r>
          </a:p>
          <a:p>
            <a:r>
              <a:rPr lang="en-US" dirty="0" err="1"/>
              <a:t>System.out.println</a:t>
            </a:r>
            <a:r>
              <a:rPr lang="en-US" dirty="0"/>
              <a:t>("Third row of table : "+</a:t>
            </a:r>
            <a:r>
              <a:rPr lang="en-US" dirty="0" err="1"/>
              <a:t>rowtext</a:t>
            </a:r>
            <a:r>
              <a:rPr lang="en-US" dirty="0"/>
              <a:t>); </a:t>
            </a:r>
          </a:p>
          <a:p>
            <a:r>
              <a:rPr lang="en-US" dirty="0"/>
              <a:t>//to get 3rd row's 2nd column data </a:t>
            </a:r>
          </a:p>
          <a:p>
            <a:r>
              <a:rPr lang="en-US" dirty="0" err="1"/>
              <a:t>WebElement</a:t>
            </a:r>
            <a:r>
              <a:rPr lang="en-US" dirty="0"/>
              <a:t> </a:t>
            </a:r>
            <a:r>
              <a:rPr lang="en-US" dirty="0" err="1"/>
              <a:t>cellIneed</a:t>
            </a:r>
            <a:r>
              <a:rPr lang="en-US" dirty="0"/>
              <a:t> = </a:t>
            </a:r>
            <a:r>
              <a:rPr lang="en-US" dirty="0" err="1"/>
              <a:t>tableRow.findElement</a:t>
            </a:r>
            <a:r>
              <a:rPr lang="en-US" dirty="0"/>
              <a:t>(</a:t>
            </a:r>
            <a:r>
              <a:rPr lang="en-US" dirty="0" err="1"/>
              <a:t>By.xpath</a:t>
            </a:r>
            <a:r>
              <a:rPr lang="en-US" dirty="0"/>
              <a:t>("//*[@id=\"</a:t>
            </a:r>
            <a:r>
              <a:rPr lang="en-US" dirty="0" err="1"/>
              <a:t>leftcontainer</a:t>
            </a:r>
            <a:r>
              <a:rPr lang="en-US" dirty="0"/>
              <a:t>\"]/table/</a:t>
            </a:r>
            <a:r>
              <a:rPr lang="en-US" dirty="0" err="1"/>
              <a:t>tbody</a:t>
            </a:r>
            <a:r>
              <a:rPr lang="en-US" dirty="0"/>
              <a:t>/</a:t>
            </a:r>
            <a:r>
              <a:rPr lang="en-US" dirty="0" err="1"/>
              <a:t>tr</a:t>
            </a:r>
            <a:r>
              <a:rPr lang="en-US" dirty="0"/>
              <a:t>[3]/td[2]")); </a:t>
            </a:r>
          </a:p>
          <a:p>
            <a:endParaRPr lang="en-US" dirty="0"/>
          </a:p>
          <a:p>
            <a:r>
              <a:rPr lang="en-US" dirty="0"/>
              <a:t>String </a:t>
            </a:r>
            <a:r>
              <a:rPr lang="en-US" dirty="0" err="1"/>
              <a:t>valueIneed</a:t>
            </a:r>
            <a:r>
              <a:rPr lang="en-US" dirty="0"/>
              <a:t> = </a:t>
            </a:r>
            <a:r>
              <a:rPr lang="en-US" dirty="0" err="1"/>
              <a:t>cellIneed.getText</a:t>
            </a:r>
            <a:r>
              <a:rPr lang="en-US" dirty="0"/>
              <a:t>(); </a:t>
            </a:r>
          </a:p>
          <a:p>
            <a:r>
              <a:rPr lang="en-US" dirty="0" err="1"/>
              <a:t>System.out.println</a:t>
            </a:r>
            <a:r>
              <a:rPr lang="en-US" dirty="0"/>
              <a:t>("Cell value is : " + </a:t>
            </a:r>
            <a:r>
              <a:rPr lang="en-US" dirty="0" err="1"/>
              <a:t>valueIneed</a:t>
            </a:r>
            <a:r>
              <a:rPr lang="en-US" dirty="0"/>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1188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Maximum of a column</a:t>
            </a:r>
          </a:p>
        </p:txBody>
      </p:sp>
      <p:sp>
        <p:nvSpPr>
          <p:cNvPr id="5" name="Rectangle 4"/>
          <p:cNvSpPr/>
          <p:nvPr/>
        </p:nvSpPr>
        <p:spPr>
          <a:xfrm>
            <a:off x="276720" y="990600"/>
            <a:ext cx="8410080" cy="5632311"/>
          </a:xfrm>
          <a:prstGeom prst="rect">
            <a:avLst/>
          </a:prstGeom>
        </p:spPr>
        <p:txBody>
          <a:bodyPr wrap="square">
            <a:spAutoFit/>
          </a:bodyPr>
          <a:lstStyle/>
          <a:p>
            <a:r>
              <a:rPr lang="en-US" dirty="0" err="1"/>
              <a:t>driver.get</a:t>
            </a:r>
            <a:r>
              <a:rPr lang="en-US" dirty="0"/>
              <a:t>("http://demo.guru99.com/test/web-table-</a:t>
            </a:r>
            <a:r>
              <a:rPr lang="en-US" dirty="0" err="1"/>
              <a:t>element.php</a:t>
            </a:r>
            <a:r>
              <a:rPr lang="en-US" dirty="0"/>
              <a:t>"); </a:t>
            </a:r>
          </a:p>
          <a:p>
            <a:endParaRPr lang="en-US" dirty="0"/>
          </a:p>
          <a:p>
            <a:r>
              <a:rPr lang="en-US" dirty="0"/>
              <a:t>String max; double m=0,r=0; </a:t>
            </a:r>
          </a:p>
          <a:p>
            <a:r>
              <a:rPr lang="en-US" dirty="0"/>
              <a:t>//No. of Columns </a:t>
            </a:r>
          </a:p>
          <a:p>
            <a:r>
              <a:rPr lang="en-US" dirty="0"/>
              <a:t>List col = </a:t>
            </a:r>
            <a:r>
              <a:rPr lang="en-US" dirty="0" err="1"/>
              <a:t>wd.findElements</a:t>
            </a:r>
            <a:r>
              <a:rPr lang="en-US" dirty="0"/>
              <a:t>(</a:t>
            </a:r>
            <a:r>
              <a:rPr lang="en-US" dirty="0" err="1"/>
              <a:t>By.xpath</a:t>
            </a:r>
            <a:r>
              <a:rPr lang="en-US" dirty="0"/>
              <a:t>(".//*[@id='</a:t>
            </a:r>
            <a:r>
              <a:rPr lang="en-US" dirty="0" err="1"/>
              <a:t>leftcontainer</a:t>
            </a:r>
            <a:r>
              <a:rPr lang="en-US" dirty="0"/>
              <a:t>']/table/</a:t>
            </a:r>
            <a:r>
              <a:rPr lang="en-US" dirty="0" err="1"/>
              <a:t>thead</a:t>
            </a:r>
            <a:r>
              <a:rPr lang="en-US" dirty="0"/>
              <a:t>/</a:t>
            </a:r>
            <a:r>
              <a:rPr lang="en-US" dirty="0" err="1"/>
              <a:t>tr</a:t>
            </a:r>
            <a:r>
              <a:rPr lang="en-US" dirty="0"/>
              <a:t>/</a:t>
            </a:r>
            <a:r>
              <a:rPr lang="en-US" dirty="0" err="1"/>
              <a:t>th</a:t>
            </a:r>
            <a:r>
              <a:rPr lang="en-US" dirty="0"/>
              <a:t>")); </a:t>
            </a:r>
          </a:p>
          <a:p>
            <a:r>
              <a:rPr lang="en-US" dirty="0" err="1"/>
              <a:t>System.out.println</a:t>
            </a:r>
            <a:r>
              <a:rPr lang="en-US" dirty="0"/>
              <a:t>("Total No of columns are : " +</a:t>
            </a:r>
            <a:r>
              <a:rPr lang="en-US" dirty="0" err="1"/>
              <a:t>col.size</a:t>
            </a:r>
            <a:r>
              <a:rPr lang="en-US" dirty="0"/>
              <a:t>()); </a:t>
            </a:r>
          </a:p>
          <a:p>
            <a:r>
              <a:rPr lang="en-US" dirty="0"/>
              <a:t>//</a:t>
            </a:r>
            <a:r>
              <a:rPr lang="en-US" dirty="0" err="1"/>
              <a:t>No.of</a:t>
            </a:r>
            <a:r>
              <a:rPr lang="en-US" dirty="0"/>
              <a:t> rows </a:t>
            </a:r>
          </a:p>
          <a:p>
            <a:r>
              <a:rPr lang="en-US" dirty="0"/>
              <a:t>List rows = </a:t>
            </a:r>
            <a:r>
              <a:rPr lang="en-US" dirty="0" err="1"/>
              <a:t>wd.findElements</a:t>
            </a:r>
            <a:r>
              <a:rPr lang="en-US" dirty="0"/>
              <a:t>(</a:t>
            </a:r>
            <a:r>
              <a:rPr lang="en-US" dirty="0" err="1"/>
              <a:t>By.xpath</a:t>
            </a:r>
            <a:r>
              <a:rPr lang="en-US" dirty="0"/>
              <a:t> (".//*[@id='</a:t>
            </a:r>
            <a:r>
              <a:rPr lang="en-US" dirty="0" err="1"/>
              <a:t>leftcontainer</a:t>
            </a:r>
            <a:r>
              <a:rPr lang="en-US" dirty="0"/>
              <a:t>']/table/</a:t>
            </a:r>
            <a:r>
              <a:rPr lang="en-US" dirty="0" err="1"/>
              <a:t>tbody</a:t>
            </a:r>
            <a:r>
              <a:rPr lang="en-US" dirty="0"/>
              <a:t>/</a:t>
            </a:r>
            <a:r>
              <a:rPr lang="en-US" dirty="0" err="1"/>
              <a:t>tr</a:t>
            </a:r>
            <a:r>
              <a:rPr lang="en-US" dirty="0"/>
              <a:t>/td[1]")); </a:t>
            </a:r>
          </a:p>
          <a:p>
            <a:endParaRPr lang="en-US" dirty="0"/>
          </a:p>
          <a:p>
            <a:r>
              <a:rPr lang="en-US" dirty="0" err="1"/>
              <a:t>System.out.println</a:t>
            </a:r>
            <a:r>
              <a:rPr lang="en-US" dirty="0"/>
              <a:t>("Total No of rows are : " + </a:t>
            </a:r>
            <a:r>
              <a:rPr lang="en-US" dirty="0" err="1"/>
              <a:t>rows.size</a:t>
            </a:r>
            <a:r>
              <a:rPr lang="en-US" dirty="0"/>
              <a:t>()); </a:t>
            </a:r>
          </a:p>
          <a:p>
            <a:endParaRPr lang="en-US" dirty="0"/>
          </a:p>
          <a:p>
            <a:r>
              <a:rPr lang="en-US" dirty="0"/>
              <a:t>for (</a:t>
            </a:r>
            <a:r>
              <a:rPr lang="en-US" dirty="0" err="1"/>
              <a:t>int</a:t>
            </a:r>
            <a:r>
              <a:rPr lang="en-US" dirty="0"/>
              <a:t> </a:t>
            </a:r>
            <a:r>
              <a:rPr lang="en-US" dirty="0" err="1"/>
              <a:t>i</a:t>
            </a:r>
            <a:r>
              <a:rPr lang="en-US" dirty="0"/>
              <a:t> =1;i&lt;</a:t>
            </a:r>
            <a:r>
              <a:rPr lang="en-US" dirty="0" err="1"/>
              <a:t>rows.size</a:t>
            </a:r>
            <a:r>
              <a:rPr lang="en-US" dirty="0"/>
              <a:t>();</a:t>
            </a:r>
            <a:r>
              <a:rPr lang="en-US" dirty="0" err="1"/>
              <a:t>i</a:t>
            </a:r>
            <a:r>
              <a:rPr lang="en-US" dirty="0"/>
              <a:t>++) { </a:t>
            </a:r>
          </a:p>
          <a:p>
            <a:r>
              <a:rPr lang="en-US" dirty="0"/>
              <a:t>	max= </a:t>
            </a:r>
            <a:r>
              <a:rPr lang="en-US" dirty="0" err="1"/>
              <a:t>wd.findElement</a:t>
            </a:r>
            <a:r>
              <a:rPr lang="en-US" dirty="0"/>
              <a:t>(</a:t>
            </a:r>
            <a:r>
              <a:rPr lang="en-US" dirty="0" err="1"/>
              <a:t>By.xpath</a:t>
            </a:r>
            <a:r>
              <a:rPr lang="en-US" dirty="0"/>
              <a:t>("html/body/div[1]/div[5]/table/</a:t>
            </a:r>
            <a:r>
              <a:rPr lang="en-US" dirty="0" err="1"/>
              <a:t>tbody</a:t>
            </a:r>
            <a:r>
              <a:rPr lang="en-US" dirty="0"/>
              <a:t>/</a:t>
            </a:r>
            <a:r>
              <a:rPr lang="en-US" dirty="0" err="1"/>
              <a:t>tr</a:t>
            </a:r>
            <a:r>
              <a:rPr lang="en-US" dirty="0"/>
              <a:t>[" + 	(i+1)+ "]/td[4]")).</a:t>
            </a:r>
            <a:r>
              <a:rPr lang="en-US" dirty="0" err="1"/>
              <a:t>getText</a:t>
            </a:r>
            <a:r>
              <a:rPr lang="en-US" dirty="0"/>
              <a:t>(); </a:t>
            </a:r>
          </a:p>
          <a:p>
            <a:r>
              <a:rPr lang="en-US" dirty="0"/>
              <a:t>	</a:t>
            </a:r>
            <a:r>
              <a:rPr lang="en-US" dirty="0" err="1"/>
              <a:t>NumberFormat</a:t>
            </a:r>
            <a:r>
              <a:rPr lang="en-US" dirty="0"/>
              <a:t> f =</a:t>
            </a:r>
            <a:r>
              <a:rPr lang="en-US" dirty="0" err="1"/>
              <a:t>NumberFormat.getNumberInstance</a:t>
            </a:r>
            <a:r>
              <a:rPr lang="en-US" dirty="0"/>
              <a:t>(); </a:t>
            </a:r>
          </a:p>
          <a:p>
            <a:r>
              <a:rPr lang="en-US" dirty="0"/>
              <a:t>	Number </a:t>
            </a:r>
            <a:r>
              <a:rPr lang="en-US" dirty="0" err="1"/>
              <a:t>num</a:t>
            </a:r>
            <a:r>
              <a:rPr lang="en-US" dirty="0"/>
              <a:t> = </a:t>
            </a:r>
            <a:r>
              <a:rPr lang="en-US" dirty="0" err="1"/>
              <a:t>f.parse</a:t>
            </a:r>
            <a:r>
              <a:rPr lang="en-US" dirty="0"/>
              <a:t>(max); </a:t>
            </a:r>
          </a:p>
          <a:p>
            <a:r>
              <a:rPr lang="en-US" dirty="0"/>
              <a:t>	max = </a:t>
            </a:r>
            <a:r>
              <a:rPr lang="en-US" dirty="0" err="1"/>
              <a:t>num.toString</a:t>
            </a:r>
            <a:r>
              <a:rPr lang="en-US" dirty="0"/>
              <a:t>(); </a:t>
            </a:r>
          </a:p>
          <a:p>
            <a:r>
              <a:rPr lang="en-US" dirty="0"/>
              <a:t>	m = </a:t>
            </a:r>
            <a:r>
              <a:rPr lang="en-US" dirty="0" err="1"/>
              <a:t>Double.parseDouble</a:t>
            </a:r>
            <a:r>
              <a:rPr lang="en-US" dirty="0"/>
              <a:t>(max); </a:t>
            </a:r>
          </a:p>
          <a:p>
            <a:r>
              <a:rPr lang="en-US" dirty="0"/>
              <a:t>	if(m&gt;r) { r=m; } } </a:t>
            </a:r>
          </a:p>
          <a:p>
            <a:r>
              <a:rPr lang="en-US" dirty="0"/>
              <a:t>	</a:t>
            </a:r>
            <a:r>
              <a:rPr lang="en-US" dirty="0" err="1"/>
              <a:t>System.out.println</a:t>
            </a:r>
            <a:r>
              <a:rPr lang="en-US" dirty="0"/>
              <a:t>("Maximum current price is : "+ r);</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386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Table Get All Values</a:t>
            </a:r>
          </a:p>
        </p:txBody>
      </p:sp>
      <p:sp>
        <p:nvSpPr>
          <p:cNvPr id="5" name="Rectangle 4"/>
          <p:cNvSpPr/>
          <p:nvPr/>
        </p:nvSpPr>
        <p:spPr>
          <a:xfrm>
            <a:off x="276720" y="982682"/>
            <a:ext cx="8714880" cy="5632311"/>
          </a:xfrm>
          <a:prstGeom prst="rect">
            <a:avLst/>
          </a:prstGeom>
        </p:spPr>
        <p:txBody>
          <a:bodyPr wrap="square">
            <a:spAutoFit/>
          </a:bodyPr>
          <a:lstStyle/>
          <a:p>
            <a:r>
              <a:rPr lang="en-US" dirty="0" err="1"/>
              <a:t>wd.get</a:t>
            </a:r>
            <a:r>
              <a:rPr lang="en-US" dirty="0"/>
              <a:t>("http://demo.guru99.com/test/</a:t>
            </a:r>
            <a:r>
              <a:rPr lang="en-US" dirty="0" err="1"/>
              <a:t>table.html</a:t>
            </a:r>
            <a:r>
              <a:rPr lang="en-US" dirty="0"/>
              <a:t>"); </a:t>
            </a:r>
          </a:p>
          <a:p>
            <a:r>
              <a:rPr lang="en-US" dirty="0" err="1"/>
              <a:t>WebElement</a:t>
            </a:r>
            <a:r>
              <a:rPr lang="en-US" dirty="0"/>
              <a:t> </a:t>
            </a:r>
            <a:r>
              <a:rPr lang="en-US" dirty="0" err="1"/>
              <a:t>mytable</a:t>
            </a:r>
            <a:r>
              <a:rPr lang="en-US" dirty="0"/>
              <a:t> = </a:t>
            </a:r>
            <a:r>
              <a:rPr lang="en-US" dirty="0" err="1"/>
              <a:t>wd.findElement</a:t>
            </a:r>
            <a:r>
              <a:rPr lang="en-US" dirty="0"/>
              <a:t>(</a:t>
            </a:r>
            <a:r>
              <a:rPr lang="en-US" dirty="0" err="1"/>
              <a:t>By.xpath</a:t>
            </a:r>
            <a:r>
              <a:rPr lang="en-US" dirty="0"/>
              <a:t>("/html/body/table/</a:t>
            </a:r>
            <a:r>
              <a:rPr lang="en-US" dirty="0" err="1"/>
              <a:t>tbody</a:t>
            </a:r>
            <a:r>
              <a:rPr lang="en-US" dirty="0"/>
              <a:t>")); </a:t>
            </a:r>
          </a:p>
          <a:p>
            <a:r>
              <a:rPr lang="en-US" dirty="0"/>
              <a:t>List &lt; </a:t>
            </a:r>
            <a:r>
              <a:rPr lang="en-US" dirty="0" err="1"/>
              <a:t>WebElement</a:t>
            </a:r>
            <a:r>
              <a:rPr lang="en-US" dirty="0"/>
              <a:t> &gt; </a:t>
            </a:r>
            <a:r>
              <a:rPr lang="en-US" dirty="0" err="1"/>
              <a:t>rows_table</a:t>
            </a:r>
            <a:r>
              <a:rPr lang="en-US" dirty="0"/>
              <a:t> = </a:t>
            </a:r>
            <a:r>
              <a:rPr lang="en-US" dirty="0" err="1"/>
              <a:t>mytable.findElements</a:t>
            </a:r>
            <a:r>
              <a:rPr lang="en-US" dirty="0"/>
              <a:t>(</a:t>
            </a:r>
            <a:r>
              <a:rPr lang="en-US" dirty="0" err="1"/>
              <a:t>By.tagName</a:t>
            </a:r>
            <a:r>
              <a:rPr lang="en-US" dirty="0"/>
              <a:t>("</a:t>
            </a:r>
            <a:r>
              <a:rPr lang="en-US" dirty="0" err="1"/>
              <a:t>tr</a:t>
            </a:r>
            <a:r>
              <a:rPr lang="en-US" dirty="0"/>
              <a:t>")); </a:t>
            </a:r>
          </a:p>
          <a:p>
            <a:r>
              <a:rPr lang="en-US" dirty="0" err="1"/>
              <a:t>int</a:t>
            </a:r>
            <a:r>
              <a:rPr lang="en-US" dirty="0"/>
              <a:t> </a:t>
            </a:r>
            <a:r>
              <a:rPr lang="en-US" dirty="0" err="1"/>
              <a:t>rows_count</a:t>
            </a:r>
            <a:r>
              <a:rPr lang="en-US" dirty="0"/>
              <a:t> = </a:t>
            </a:r>
            <a:r>
              <a:rPr lang="en-US" dirty="0" err="1"/>
              <a:t>rows_table.size</a:t>
            </a:r>
            <a:r>
              <a:rPr lang="en-US" dirty="0"/>
              <a:t>(); </a:t>
            </a:r>
          </a:p>
          <a:p>
            <a:r>
              <a:rPr lang="en-US" dirty="0"/>
              <a:t>for (</a:t>
            </a:r>
            <a:r>
              <a:rPr lang="en-US" dirty="0" err="1"/>
              <a:t>int</a:t>
            </a:r>
            <a:r>
              <a:rPr lang="en-US" dirty="0"/>
              <a:t> row = 0; row &lt; </a:t>
            </a:r>
            <a:r>
              <a:rPr lang="en-US" dirty="0" err="1"/>
              <a:t>rows_count</a:t>
            </a:r>
            <a:r>
              <a:rPr lang="en-US" dirty="0"/>
              <a:t>; row++) { </a:t>
            </a:r>
          </a:p>
          <a:p>
            <a:endParaRPr lang="en-US" dirty="0"/>
          </a:p>
          <a:p>
            <a:r>
              <a:rPr lang="en-US" dirty="0"/>
              <a:t>	//To locate columns(cells) of that specific row. </a:t>
            </a:r>
          </a:p>
          <a:p>
            <a:r>
              <a:rPr lang="en-US" dirty="0"/>
              <a:t>	List &lt; </a:t>
            </a:r>
            <a:r>
              <a:rPr lang="en-US" dirty="0" err="1"/>
              <a:t>WebElement</a:t>
            </a:r>
            <a:r>
              <a:rPr lang="en-US" dirty="0"/>
              <a:t> &gt; </a:t>
            </a:r>
            <a:r>
              <a:rPr lang="en-US" dirty="0" err="1"/>
              <a:t>Columns_row</a:t>
            </a:r>
            <a:r>
              <a:rPr lang="en-US" dirty="0"/>
              <a:t> = 			</a:t>
            </a:r>
          </a:p>
          <a:p>
            <a:r>
              <a:rPr lang="en-US" dirty="0"/>
              <a:t>		</a:t>
            </a:r>
            <a:r>
              <a:rPr lang="en-US" dirty="0" err="1"/>
              <a:t>rows_table.get</a:t>
            </a:r>
            <a:r>
              <a:rPr lang="en-US" dirty="0"/>
              <a:t>(row).</a:t>
            </a:r>
            <a:r>
              <a:rPr lang="en-US" dirty="0" err="1"/>
              <a:t>findElements</a:t>
            </a:r>
            <a:r>
              <a:rPr lang="en-US" dirty="0"/>
              <a:t>(</a:t>
            </a:r>
            <a:r>
              <a:rPr lang="en-US" dirty="0" err="1"/>
              <a:t>By.tagName</a:t>
            </a:r>
            <a:r>
              <a:rPr lang="en-US" dirty="0"/>
              <a:t>("td")); </a:t>
            </a:r>
          </a:p>
          <a:p>
            <a:endParaRPr lang="en-US" dirty="0"/>
          </a:p>
          <a:p>
            <a:r>
              <a:rPr lang="en-US" dirty="0"/>
              <a:t>	//To calculate no of columns (cells). In that specific row. </a:t>
            </a:r>
          </a:p>
          <a:p>
            <a:r>
              <a:rPr lang="en-US" dirty="0"/>
              <a:t>	</a:t>
            </a:r>
            <a:r>
              <a:rPr lang="en-US" dirty="0" err="1"/>
              <a:t>int</a:t>
            </a:r>
            <a:r>
              <a:rPr lang="en-US" dirty="0"/>
              <a:t> </a:t>
            </a:r>
            <a:r>
              <a:rPr lang="en-US" dirty="0" err="1"/>
              <a:t>columns_count</a:t>
            </a:r>
            <a:r>
              <a:rPr lang="en-US" dirty="0"/>
              <a:t> = </a:t>
            </a:r>
            <a:r>
              <a:rPr lang="en-US" dirty="0" err="1"/>
              <a:t>Columns_row.size</a:t>
            </a:r>
            <a:r>
              <a:rPr lang="en-US" dirty="0"/>
              <a:t>(); </a:t>
            </a:r>
          </a:p>
          <a:p>
            <a:r>
              <a:rPr lang="en-US" dirty="0"/>
              <a:t>	</a:t>
            </a:r>
            <a:r>
              <a:rPr lang="en-US" dirty="0" err="1"/>
              <a:t>System.out.println</a:t>
            </a:r>
            <a:r>
              <a:rPr lang="en-US" dirty="0"/>
              <a:t>("Number of cells In Row " + row + " are " + </a:t>
            </a:r>
            <a:r>
              <a:rPr lang="en-US" dirty="0" err="1"/>
              <a:t>columns_count</a:t>
            </a:r>
            <a:r>
              <a:rPr lang="en-US" dirty="0"/>
              <a:t>); </a:t>
            </a:r>
          </a:p>
          <a:p>
            <a:r>
              <a:rPr lang="en-US" dirty="0"/>
              <a:t>	</a:t>
            </a:r>
          </a:p>
          <a:p>
            <a:r>
              <a:rPr lang="en-US" dirty="0"/>
              <a:t>	//Loop will execute till the last cell of that specific row. </a:t>
            </a:r>
            <a:br>
              <a:rPr lang="en-US" dirty="0"/>
            </a:br>
            <a:r>
              <a:rPr lang="en-US" dirty="0"/>
              <a:t>	for (</a:t>
            </a:r>
            <a:r>
              <a:rPr lang="en-US" dirty="0" err="1"/>
              <a:t>int</a:t>
            </a:r>
            <a:r>
              <a:rPr lang="en-US" dirty="0"/>
              <a:t> column = 0; column &lt; </a:t>
            </a:r>
            <a:r>
              <a:rPr lang="en-US" dirty="0" err="1"/>
              <a:t>columns_count</a:t>
            </a:r>
            <a:r>
              <a:rPr lang="en-US" dirty="0"/>
              <a:t>; column++) { </a:t>
            </a:r>
          </a:p>
          <a:p>
            <a:r>
              <a:rPr lang="en-US" dirty="0"/>
              <a:t>	// To retrieve text from that specific cell. </a:t>
            </a:r>
          </a:p>
          <a:p>
            <a:r>
              <a:rPr lang="en-US" dirty="0"/>
              <a:t>	String </a:t>
            </a:r>
            <a:r>
              <a:rPr lang="en-US" dirty="0" err="1"/>
              <a:t>celtext</a:t>
            </a:r>
            <a:r>
              <a:rPr lang="en-US" dirty="0"/>
              <a:t> = </a:t>
            </a:r>
            <a:r>
              <a:rPr lang="en-US" dirty="0" err="1"/>
              <a:t>Columns_row.get</a:t>
            </a:r>
            <a:r>
              <a:rPr lang="en-US" dirty="0"/>
              <a:t>(column).</a:t>
            </a:r>
            <a:r>
              <a:rPr lang="en-US" dirty="0" err="1"/>
              <a:t>getText</a:t>
            </a:r>
            <a:r>
              <a:rPr lang="en-US" dirty="0"/>
              <a:t>(); </a:t>
            </a:r>
          </a:p>
          <a:p>
            <a:r>
              <a:rPr lang="en-US" dirty="0"/>
              <a:t>	</a:t>
            </a:r>
            <a:r>
              <a:rPr lang="en-US" dirty="0" err="1"/>
              <a:t>System.out.println</a:t>
            </a:r>
            <a:r>
              <a:rPr lang="en-US" dirty="0"/>
              <a:t>("Cell Value of row number " + row + " and column number " + 	column + " Is " + </a:t>
            </a:r>
            <a:r>
              <a:rPr lang="en-US" dirty="0" err="1"/>
              <a:t>celtext</a:t>
            </a:r>
            <a:r>
              <a:rPr lang="en-US" dirty="0"/>
              <a:t>); }}</a:t>
            </a:r>
            <a:endParaRPr lang="en-US" dirty="0">
              <a:latin typeface="Times New Roman" charset="0"/>
              <a:ea typeface="Times New Roman" charset="0"/>
              <a:cs typeface="Times New Roman" charset="0"/>
            </a:endParaRPr>
          </a:p>
        </p:txBody>
      </p:sp>
      <p:pic>
        <p:nvPicPr>
          <p:cNvPr id="6146" name="Picture 2" descr="https://www.guru99.com/images/2-2017/050217_0717_HandlingDyn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925" y="-263"/>
            <a:ext cx="13620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4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Static Tool Tip</a:t>
            </a:r>
          </a:p>
        </p:txBody>
      </p:sp>
      <p:sp>
        <p:nvSpPr>
          <p:cNvPr id="5" name="Rectangle 4"/>
          <p:cNvSpPr/>
          <p:nvPr/>
        </p:nvSpPr>
        <p:spPr>
          <a:xfrm>
            <a:off x="276720" y="982682"/>
            <a:ext cx="8714880" cy="646331"/>
          </a:xfrm>
          <a:prstGeom prst="rect">
            <a:avLst/>
          </a:prstGeom>
        </p:spPr>
        <p:txBody>
          <a:bodyPr wrap="square">
            <a:spAutoFit/>
          </a:bodyPr>
          <a:lstStyle/>
          <a:p>
            <a:pPr marL="285750" indent="-285750">
              <a:buFont typeface="Arial" charset="0"/>
              <a:buChar char="•"/>
            </a:pPr>
            <a:r>
              <a:rPr lang="en-US" dirty="0"/>
              <a:t>For accessing or verifying the static tooltips which are implemented using the HTML "title" attribute, we can simply use the </a:t>
            </a:r>
            <a:r>
              <a:rPr lang="en-US" dirty="0" err="1"/>
              <a:t>getAttribute</a:t>
            </a:r>
            <a:r>
              <a:rPr lang="en-US" dirty="0"/>
              <a:t>("title") method of the </a:t>
            </a:r>
            <a:r>
              <a:rPr lang="en-US" dirty="0" err="1"/>
              <a:t>WebElement</a:t>
            </a:r>
            <a:r>
              <a:rPr lang="en-US" dirty="0"/>
              <a:t>..</a:t>
            </a:r>
          </a:p>
        </p:txBody>
      </p:sp>
      <p:sp>
        <p:nvSpPr>
          <p:cNvPr id="3" name="Rectangle 2"/>
          <p:cNvSpPr/>
          <p:nvPr/>
        </p:nvSpPr>
        <p:spPr>
          <a:xfrm>
            <a:off x="457200" y="1828800"/>
            <a:ext cx="8382000" cy="4801314"/>
          </a:xfrm>
          <a:prstGeom prst="rect">
            <a:avLst/>
          </a:prstGeom>
        </p:spPr>
        <p:txBody>
          <a:bodyPr wrap="square">
            <a:spAutoFit/>
          </a:bodyPr>
          <a:lstStyle/>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baseUrl</a:t>
            </a:r>
            <a:r>
              <a:rPr lang="en-US" dirty="0">
                <a:latin typeface="Times New Roman" charset="0"/>
                <a:ea typeface="Times New Roman" charset="0"/>
                <a:cs typeface="Times New Roman" charset="0"/>
              </a:rPr>
              <a:t> = "http://demo.guru99.com/test/social-</a:t>
            </a:r>
            <a:r>
              <a:rPr lang="en-US" dirty="0" err="1">
                <a:latin typeface="Times New Roman" charset="0"/>
                <a:ea typeface="Times New Roman" charset="0"/>
                <a:cs typeface="Times New Roman" charset="0"/>
              </a:rPr>
              <a:t>icon.html</a:t>
            </a:r>
            <a:r>
              <a:rPr lang="en-US" dirty="0">
                <a:latin typeface="Times New Roman" charset="0"/>
                <a:ea typeface="Times New Roman" charset="0"/>
                <a:cs typeface="Times New Roman" charset="0"/>
              </a:rPr>
              <a:t>"; </a:t>
            </a:r>
          </a:p>
          <a:p>
            <a:r>
              <a:rPr lang="en-US" dirty="0" err="1">
                <a:latin typeface="Times New Roman" charset="0"/>
                <a:ea typeface="Times New Roman" charset="0"/>
                <a:cs typeface="Times New Roman" charset="0"/>
              </a:rPr>
              <a:t>System.setProperty</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webdriver.chrome.driver","G</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chromedriver.exe</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driver = new </a:t>
            </a:r>
            <a:r>
              <a:rPr lang="en-US" dirty="0" err="1">
                <a:latin typeface="Times New Roman" charset="0"/>
                <a:ea typeface="Times New Roman" charset="0"/>
                <a:cs typeface="Times New Roman" charset="0"/>
              </a:rPr>
              <a:t>ChromeDriver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baseUrl</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expectedTooltip</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 Find the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icon at the top right of the header </a:t>
            </a:r>
          </a:p>
          <a:p>
            <a:r>
              <a:rPr lang="en-US" dirty="0" err="1">
                <a:latin typeface="Times New Roman" charset="0"/>
                <a:ea typeface="Times New Roman" charset="0"/>
                <a:cs typeface="Times New Roman" charset="0"/>
              </a:rPr>
              <a:t>WebElement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driver.findElement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By.xpath</a:t>
            </a:r>
            <a:r>
              <a:rPr lang="en-US" dirty="0">
                <a:latin typeface="Times New Roman" charset="0"/>
                <a:ea typeface="Times New Roman" charset="0"/>
                <a:cs typeface="Times New Roman" charset="0"/>
              </a:rPr>
              <a:t>(".//*[@class='</a:t>
            </a:r>
            <a:r>
              <a:rPr lang="en-US" dirty="0" err="1">
                <a:latin typeface="Times New Roman" charset="0"/>
                <a:ea typeface="Times New Roman" charset="0"/>
                <a:cs typeface="Times New Roman" charset="0"/>
              </a:rPr>
              <a:t>soc-ico</a:t>
            </a:r>
            <a:r>
              <a:rPr lang="en-US" dirty="0">
                <a:latin typeface="Times New Roman" charset="0"/>
                <a:ea typeface="Times New Roman" charset="0"/>
                <a:cs typeface="Times New Roman" charset="0"/>
              </a:rPr>
              <a:t> show-round']/a[4]")); </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//get the value of the "title" attribute of the </a:t>
            </a:r>
            <a:r>
              <a:rPr lang="en-US" dirty="0" err="1">
                <a:latin typeface="Times New Roman" charset="0"/>
                <a:ea typeface="Times New Roman" charset="0"/>
                <a:cs typeface="Times New Roman" charset="0"/>
              </a:rPr>
              <a:t>github</a:t>
            </a:r>
            <a:r>
              <a:rPr lang="en-US" dirty="0">
                <a:latin typeface="Times New Roman" charset="0"/>
                <a:ea typeface="Times New Roman" charset="0"/>
                <a:cs typeface="Times New Roman" charset="0"/>
              </a:rPr>
              <a:t> icon </a:t>
            </a:r>
          </a:p>
          <a:p>
            <a:r>
              <a:rPr lang="en-US" dirty="0">
                <a:latin typeface="Times New Roman" charset="0"/>
                <a:ea typeface="Times New Roman" charset="0"/>
                <a:cs typeface="Times New Roman" charset="0"/>
              </a:rPr>
              <a:t>String </a:t>
            </a:r>
            <a:r>
              <a:rPr lang="en-US" dirty="0" err="1">
                <a:latin typeface="Times New Roman" charset="0"/>
                <a:ea typeface="Times New Roman" charset="0"/>
                <a:cs typeface="Times New Roman" charset="0"/>
              </a:rPr>
              <a:t>actualTooltip</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github.getAttribute</a:t>
            </a:r>
            <a:r>
              <a:rPr lang="en-US" dirty="0">
                <a:latin typeface="Times New Roman" charset="0"/>
                <a:ea typeface="Times New Roman" charset="0"/>
                <a:cs typeface="Times New Roman" charset="0"/>
              </a:rPr>
              <a:t>("title"); </a:t>
            </a:r>
          </a:p>
          <a:p>
            <a:r>
              <a:rPr lang="en-US" dirty="0">
                <a:latin typeface="Times New Roman" charset="0"/>
                <a:ea typeface="Times New Roman" charset="0"/>
                <a:cs typeface="Times New Roman" charset="0"/>
              </a:rPr>
              <a:t>//Assert the tooltip's value is as expected </a:t>
            </a:r>
          </a:p>
          <a:p>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("Actual Title of Tool Tip"+</a:t>
            </a:r>
            <a:r>
              <a:rPr lang="en-US" dirty="0" err="1">
                <a:latin typeface="Times New Roman" charset="0"/>
                <a:ea typeface="Times New Roman" charset="0"/>
                <a:cs typeface="Times New Roman" charset="0"/>
              </a:rPr>
              <a:t>actualTooltip</a:t>
            </a:r>
            <a:r>
              <a:rPr lang="en-US" dirty="0">
                <a:latin typeface="Times New Roman" charset="0"/>
                <a:ea typeface="Times New Roman" charset="0"/>
                <a:cs typeface="Times New Roman" charset="0"/>
              </a:rPr>
              <a:t>); if(</a:t>
            </a:r>
            <a:r>
              <a:rPr lang="en-US" dirty="0" err="1">
                <a:latin typeface="Times New Roman" charset="0"/>
                <a:ea typeface="Times New Roman" charset="0"/>
                <a:cs typeface="Times New Roman" charset="0"/>
              </a:rPr>
              <a:t>actualTooltip.equals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expectedTooltip</a:t>
            </a:r>
            <a:r>
              <a:rPr lang="en-US" dirty="0">
                <a:latin typeface="Times New Roman" charset="0"/>
                <a:ea typeface="Times New Roman" charset="0"/>
                <a:cs typeface="Times New Roman" charset="0"/>
              </a:rPr>
              <a:t>)) {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System.out.println</a:t>
            </a:r>
            <a:r>
              <a:rPr lang="en-US" dirty="0">
                <a:latin typeface="Times New Roman" charset="0"/>
                <a:ea typeface="Times New Roman" charset="0"/>
                <a:cs typeface="Times New Roman" charset="0"/>
              </a:rPr>
              <a:t>("Test Case Passed"); } </a:t>
            </a:r>
          </a:p>
          <a:p>
            <a:r>
              <a:rPr lang="en-US" dirty="0" err="1">
                <a:latin typeface="Times New Roman" charset="0"/>
                <a:ea typeface="Times New Roman" charset="0"/>
                <a:cs typeface="Times New Roman" charset="0"/>
              </a:rPr>
              <a:t>driver.close</a:t>
            </a:r>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23332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Dynamic Tool Tip</a:t>
            </a:r>
          </a:p>
        </p:txBody>
      </p:sp>
      <p:sp>
        <p:nvSpPr>
          <p:cNvPr id="5" name="Rectangle 4"/>
          <p:cNvSpPr/>
          <p:nvPr/>
        </p:nvSpPr>
        <p:spPr>
          <a:xfrm>
            <a:off x="276720" y="982682"/>
            <a:ext cx="8714880" cy="923330"/>
          </a:xfrm>
          <a:prstGeom prst="rect">
            <a:avLst/>
          </a:prstGeom>
        </p:spPr>
        <p:txBody>
          <a:bodyPr wrap="square">
            <a:spAutoFit/>
          </a:bodyPr>
          <a:lstStyle/>
          <a:p>
            <a:pPr marL="285750" indent="-285750">
              <a:buFont typeface="Arial" charset="0"/>
              <a:buChar char="•"/>
            </a:pPr>
            <a:r>
              <a:rPr lang="en-US" dirty="0"/>
              <a:t>If title attribute is not used then use the "Advanced User Interactions API" provided by the Web Driver to create the mouse hover effect and then retrieve the tooltip for the element.</a:t>
            </a:r>
          </a:p>
        </p:txBody>
      </p:sp>
      <p:sp>
        <p:nvSpPr>
          <p:cNvPr id="3" name="Rectangle 2"/>
          <p:cNvSpPr/>
          <p:nvPr/>
        </p:nvSpPr>
        <p:spPr>
          <a:xfrm>
            <a:off x="481260" y="1900569"/>
            <a:ext cx="8305800" cy="4801314"/>
          </a:xfrm>
          <a:prstGeom prst="rect">
            <a:avLst/>
          </a:prstGeom>
        </p:spPr>
        <p:txBody>
          <a:bodyPr wrap="square">
            <a:spAutoFit/>
          </a:bodyPr>
          <a:lstStyle/>
          <a:p>
            <a:r>
              <a:rPr lang="en-US" dirty="0"/>
              <a:t>String </a:t>
            </a:r>
            <a:r>
              <a:rPr lang="en-US" dirty="0" err="1"/>
              <a:t>baseUrl</a:t>
            </a:r>
            <a:r>
              <a:rPr lang="en-US" dirty="0"/>
              <a:t> = "http://demo.guru99.com/test/</a:t>
            </a:r>
            <a:r>
              <a:rPr lang="en-US" dirty="0" err="1"/>
              <a:t>tooltip.html</a:t>
            </a:r>
            <a:r>
              <a:rPr lang="en-US" dirty="0"/>
              <a:t>"; </a:t>
            </a:r>
            <a:r>
              <a:rPr lang="en-US" dirty="0" err="1"/>
              <a:t>System.setProperty</a:t>
            </a:r>
            <a:r>
              <a:rPr lang="en-US" dirty="0"/>
              <a:t>("</a:t>
            </a:r>
            <a:r>
              <a:rPr lang="en-US" dirty="0" err="1"/>
              <a:t>webdriver.chrome.driver","G</a:t>
            </a:r>
            <a:r>
              <a:rPr lang="en-US" dirty="0"/>
              <a:t>:\\</a:t>
            </a:r>
            <a:r>
              <a:rPr lang="en-US" dirty="0" err="1"/>
              <a:t>chromedriver.exe</a:t>
            </a:r>
            <a:r>
              <a:rPr lang="en-US" dirty="0"/>
              <a:t>"); </a:t>
            </a:r>
          </a:p>
          <a:p>
            <a:r>
              <a:rPr lang="en-US" dirty="0" err="1"/>
              <a:t>WebDriver</a:t>
            </a:r>
            <a:r>
              <a:rPr lang="en-US" dirty="0"/>
              <a:t> driver = new </a:t>
            </a:r>
            <a:r>
              <a:rPr lang="en-US" dirty="0" err="1"/>
              <a:t>ChromeDriver</a:t>
            </a:r>
            <a:r>
              <a:rPr lang="en-US" dirty="0"/>
              <a:t>(); </a:t>
            </a:r>
          </a:p>
          <a:p>
            <a:r>
              <a:rPr lang="en-US" dirty="0"/>
              <a:t>String </a:t>
            </a:r>
            <a:r>
              <a:rPr lang="en-US" dirty="0" err="1"/>
              <a:t>expectedTooltip</a:t>
            </a:r>
            <a:r>
              <a:rPr lang="en-US" dirty="0"/>
              <a:t> = "What's new in 3.2"; </a:t>
            </a:r>
          </a:p>
          <a:p>
            <a:r>
              <a:rPr lang="en-US" dirty="0" err="1"/>
              <a:t>driver.get</a:t>
            </a:r>
            <a:r>
              <a:rPr lang="en-US" dirty="0"/>
              <a:t>(</a:t>
            </a:r>
            <a:r>
              <a:rPr lang="en-US" dirty="0" err="1"/>
              <a:t>baseUrl</a:t>
            </a:r>
            <a:r>
              <a:rPr lang="en-US" dirty="0"/>
              <a:t>); </a:t>
            </a:r>
          </a:p>
          <a:p>
            <a:r>
              <a:rPr lang="en-US" dirty="0" err="1"/>
              <a:t>WebElement</a:t>
            </a:r>
            <a:r>
              <a:rPr lang="en-US" dirty="0"/>
              <a:t> download = </a:t>
            </a:r>
            <a:r>
              <a:rPr lang="en-US" dirty="0" err="1"/>
              <a:t>driver.findElement</a:t>
            </a:r>
            <a:r>
              <a:rPr lang="en-US" dirty="0"/>
              <a:t>(</a:t>
            </a:r>
            <a:r>
              <a:rPr lang="en-US" dirty="0" err="1"/>
              <a:t>By.xpath</a:t>
            </a:r>
            <a:r>
              <a:rPr lang="en-US" dirty="0"/>
              <a:t>(".//*[@id='</a:t>
            </a:r>
            <a:r>
              <a:rPr lang="en-US" dirty="0" err="1"/>
              <a:t>download_now</a:t>
            </a:r>
            <a:r>
              <a:rPr lang="en-US" dirty="0"/>
              <a:t>']")); </a:t>
            </a:r>
          </a:p>
          <a:p>
            <a:r>
              <a:rPr lang="en-US" dirty="0"/>
              <a:t>Actions builder = new Actions (driver); </a:t>
            </a:r>
          </a:p>
          <a:p>
            <a:r>
              <a:rPr lang="en-US" dirty="0" err="1"/>
              <a:t>builder.clickAndHold</a:t>
            </a:r>
            <a:r>
              <a:rPr lang="en-US" dirty="0"/>
              <a:t>().</a:t>
            </a:r>
            <a:r>
              <a:rPr lang="en-US" dirty="0" err="1"/>
              <a:t>moveToElement</a:t>
            </a:r>
            <a:r>
              <a:rPr lang="en-US" dirty="0"/>
              <a:t>(download); </a:t>
            </a:r>
          </a:p>
          <a:p>
            <a:r>
              <a:rPr lang="en-US" dirty="0" err="1"/>
              <a:t>builder.moveToElement</a:t>
            </a:r>
            <a:r>
              <a:rPr lang="en-US" dirty="0"/>
              <a:t>(download).build().perform(); </a:t>
            </a:r>
          </a:p>
          <a:p>
            <a:r>
              <a:rPr lang="en-US" dirty="0" err="1"/>
              <a:t>WebElement</a:t>
            </a:r>
            <a:r>
              <a:rPr lang="en-US" dirty="0"/>
              <a:t> </a:t>
            </a:r>
            <a:r>
              <a:rPr lang="en-US" dirty="0" err="1"/>
              <a:t>toolTipElement</a:t>
            </a:r>
            <a:r>
              <a:rPr lang="en-US" dirty="0"/>
              <a:t> = </a:t>
            </a:r>
          </a:p>
          <a:p>
            <a:r>
              <a:rPr lang="en-US" dirty="0" err="1"/>
              <a:t>driver.findElement</a:t>
            </a:r>
            <a:r>
              <a:rPr lang="en-US" dirty="0"/>
              <a:t>(</a:t>
            </a:r>
            <a:r>
              <a:rPr lang="en-US" dirty="0" err="1"/>
              <a:t>By.xpath</a:t>
            </a:r>
            <a:r>
              <a:rPr lang="en-US" dirty="0"/>
              <a:t>(".//*[@class='box']/div/a")); </a:t>
            </a:r>
          </a:p>
          <a:p>
            <a:r>
              <a:rPr lang="en-US" dirty="0"/>
              <a:t>String </a:t>
            </a:r>
            <a:r>
              <a:rPr lang="en-US" dirty="0" err="1"/>
              <a:t>actualTooltip</a:t>
            </a:r>
            <a:r>
              <a:rPr lang="en-US" dirty="0"/>
              <a:t> = </a:t>
            </a:r>
            <a:r>
              <a:rPr lang="en-US" dirty="0" err="1"/>
              <a:t>toolTipElement.getText</a:t>
            </a:r>
            <a:r>
              <a:rPr lang="en-US" dirty="0"/>
              <a:t>(); </a:t>
            </a:r>
          </a:p>
          <a:p>
            <a:r>
              <a:rPr lang="en-US" dirty="0" err="1"/>
              <a:t>System.out.println</a:t>
            </a:r>
            <a:r>
              <a:rPr lang="en-US" dirty="0"/>
              <a:t>("Actual Title of Tool Tip "+</a:t>
            </a:r>
            <a:r>
              <a:rPr lang="en-US" dirty="0" err="1"/>
              <a:t>actualTooltip</a:t>
            </a:r>
            <a:r>
              <a:rPr lang="en-US" dirty="0"/>
              <a:t>); if(</a:t>
            </a:r>
            <a:r>
              <a:rPr lang="en-US" dirty="0" err="1"/>
              <a:t>actualTooltip.equals</a:t>
            </a:r>
            <a:r>
              <a:rPr lang="en-US" dirty="0"/>
              <a:t>(</a:t>
            </a:r>
            <a:r>
              <a:rPr lang="en-US" dirty="0" err="1"/>
              <a:t>expectedTooltip</a:t>
            </a:r>
            <a:r>
              <a:rPr lang="en-US" dirty="0"/>
              <a:t>)) { </a:t>
            </a:r>
          </a:p>
          <a:p>
            <a:r>
              <a:rPr lang="en-US" dirty="0"/>
              <a:t>	</a:t>
            </a:r>
            <a:r>
              <a:rPr lang="en-US" dirty="0" err="1"/>
              <a:t>System.out.println</a:t>
            </a:r>
            <a:r>
              <a:rPr lang="en-US" dirty="0"/>
              <a:t>("Test Case Passed"); </a:t>
            </a:r>
          </a:p>
          <a:p>
            <a:r>
              <a:rPr lang="en-US" dirty="0"/>
              <a:t>}</a:t>
            </a:r>
          </a:p>
          <a:p>
            <a:r>
              <a:rPr lang="en-US" dirty="0"/>
              <a:t> </a:t>
            </a:r>
            <a:r>
              <a:rPr lang="en-US" dirty="0" err="1"/>
              <a:t>driver.close</a:t>
            </a:r>
            <a:r>
              <a:rPr lang="en-US" dirty="0"/>
              <a:t>(); </a:t>
            </a:r>
          </a:p>
        </p:txBody>
      </p:sp>
    </p:spTree>
    <p:extLst>
      <p:ext uri="{BB962C8B-B14F-4D97-AF65-F5344CB8AC3E}">
        <p14:creationId xmlns:p14="http://schemas.microsoft.com/office/powerpoint/2010/main" val="145767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Broken Links</a:t>
            </a:r>
          </a:p>
        </p:txBody>
      </p:sp>
      <p:sp>
        <p:nvSpPr>
          <p:cNvPr id="5" name="Rectangle 4"/>
          <p:cNvSpPr/>
          <p:nvPr/>
        </p:nvSpPr>
        <p:spPr>
          <a:xfrm>
            <a:off x="276720" y="982682"/>
            <a:ext cx="8714880" cy="3139321"/>
          </a:xfrm>
          <a:prstGeom prst="rect">
            <a:avLst/>
          </a:prstGeom>
        </p:spPr>
        <p:txBody>
          <a:bodyPr wrap="square">
            <a:spAutoFit/>
          </a:bodyPr>
          <a:lstStyle/>
          <a:p>
            <a:pPr marL="285750" indent="-285750">
              <a:buFont typeface="Arial" charset="0"/>
              <a:buChar char="•"/>
            </a:pPr>
            <a:r>
              <a:rPr lang="en-US" dirty="0"/>
              <a:t>Make sure there are no broken links on the site as user should not land on error page.</a:t>
            </a:r>
          </a:p>
          <a:p>
            <a:pPr marL="285750" indent="-285750">
              <a:buFont typeface="Arial" charset="0"/>
              <a:buChar char="•"/>
            </a:pPr>
            <a:r>
              <a:rPr lang="en-US" dirty="0"/>
              <a:t>Manual checking of links is a tedious task, because each webpage may have a large number of links &amp; manual process has to be repeated for all pages.</a:t>
            </a:r>
          </a:p>
          <a:p>
            <a:pPr marL="285750" indent="-285750">
              <a:buFont typeface="Arial" charset="0"/>
              <a:buChar char="•"/>
            </a:pPr>
            <a:endParaRPr lang="en-US" dirty="0"/>
          </a:p>
          <a:p>
            <a:pPr marL="285750" indent="-285750">
              <a:buFont typeface="Arial" charset="0"/>
              <a:buChar char="•"/>
            </a:pPr>
            <a:r>
              <a:rPr lang="en-US" dirty="0"/>
              <a:t>How to check the Broken Links and images</a:t>
            </a:r>
          </a:p>
          <a:p>
            <a:pPr marL="285750" indent="-285750">
              <a:buFont typeface="Arial" charset="0"/>
              <a:buChar char="•"/>
            </a:pPr>
            <a:endParaRPr lang="en-US" dirty="0"/>
          </a:p>
          <a:p>
            <a:pPr marL="285750" indent="-285750">
              <a:buFont typeface="Arial" charset="0"/>
              <a:buChar char="•"/>
            </a:pPr>
            <a:r>
              <a:rPr lang="en-US" dirty="0"/>
              <a:t>Collect all the links in the web page based on &lt;a&gt; tag.</a:t>
            </a:r>
          </a:p>
          <a:p>
            <a:pPr marL="285750" indent="-285750">
              <a:buFont typeface="Arial" charset="0"/>
              <a:buChar char="•"/>
            </a:pPr>
            <a:r>
              <a:rPr lang="en-US" dirty="0"/>
              <a:t>Send HTTP request for the link and read HTTP response code.</a:t>
            </a:r>
          </a:p>
          <a:p>
            <a:pPr marL="285750" indent="-285750">
              <a:buFont typeface="Arial" charset="0"/>
              <a:buChar char="•"/>
            </a:pPr>
            <a:r>
              <a:rPr lang="en-US" dirty="0"/>
              <a:t>Find out whether the link is valid or broken based on HTTP response code.</a:t>
            </a:r>
          </a:p>
          <a:p>
            <a:pPr marL="285750" indent="-285750">
              <a:buFont typeface="Arial" charset="0"/>
              <a:buChar char="•"/>
            </a:pPr>
            <a:r>
              <a:rPr lang="en-US" dirty="0"/>
              <a:t>Repeat this for all the links captured.</a:t>
            </a:r>
          </a:p>
          <a:p>
            <a:pPr marL="285750" indent="-285750">
              <a:buFont typeface="Arial" charset="0"/>
              <a:buChar char="•"/>
            </a:pPr>
            <a:endParaRPr lang="en-US" dirty="0"/>
          </a:p>
        </p:txBody>
      </p:sp>
    </p:spTree>
    <p:extLst>
      <p:ext uri="{BB962C8B-B14F-4D97-AF65-F5344CB8AC3E}">
        <p14:creationId xmlns:p14="http://schemas.microsoft.com/office/powerpoint/2010/main" val="69174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Broken Links Example</a:t>
            </a:r>
          </a:p>
        </p:txBody>
      </p:sp>
      <p:sp>
        <p:nvSpPr>
          <p:cNvPr id="3" name="Rectangle 2"/>
          <p:cNvSpPr/>
          <p:nvPr/>
        </p:nvSpPr>
        <p:spPr>
          <a:xfrm>
            <a:off x="457200" y="728401"/>
            <a:ext cx="8077200" cy="6124754"/>
          </a:xfrm>
          <a:prstGeom prst="rect">
            <a:avLst/>
          </a:prstGeom>
        </p:spPr>
        <p:txBody>
          <a:bodyPr wrap="square">
            <a:spAutoFit/>
          </a:bodyPr>
          <a:lstStyle/>
          <a:p>
            <a:r>
              <a:rPr lang="en-US" sz="1400" dirty="0">
                <a:latin typeface="Times New Roman" charset="0"/>
                <a:ea typeface="Times New Roman" charset="0"/>
                <a:cs typeface="Times New Roman" charset="0"/>
              </a:rPr>
              <a:t>String </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 </a:t>
            </a:r>
            <a:r>
              <a:rPr lang="en-US" sz="1400" dirty="0">
                <a:latin typeface="Times New Roman" charset="0"/>
                <a:ea typeface="Times New Roman" charset="0"/>
                <a:cs typeface="Times New Roman" charset="0"/>
                <a:hlinkClick r:id="rId3"/>
              </a:rPr>
              <a:t>http://www.zlti.com</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 </a:t>
            </a:r>
          </a:p>
          <a:p>
            <a:r>
              <a:rPr lang="en-US" sz="1400" dirty="0" err="1">
                <a:latin typeface="Times New Roman" charset="0"/>
                <a:ea typeface="Times New Roman" charset="0"/>
                <a:cs typeface="Times New Roman" charset="0"/>
              </a:rPr>
              <a:t>HttpURLConnection</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null; </a:t>
            </a:r>
          </a:p>
          <a:p>
            <a:r>
              <a:rPr lang="en-US" sz="1400" dirty="0" err="1">
                <a:latin typeface="Times New Roman" charset="0"/>
                <a:ea typeface="Times New Roman" charset="0"/>
                <a:cs typeface="Times New Roman" charset="0"/>
              </a:rPr>
              <a:t>int</a:t>
            </a:r>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 200; </a:t>
            </a:r>
          </a:p>
          <a:p>
            <a:r>
              <a:rPr lang="en-US" sz="1400" dirty="0">
                <a:latin typeface="Times New Roman" charset="0"/>
                <a:ea typeface="Times New Roman" charset="0"/>
                <a:cs typeface="Times New Roman" charset="0"/>
              </a:rPr>
              <a:t>driver = new </a:t>
            </a:r>
            <a:r>
              <a:rPr lang="en-US" sz="1400" dirty="0" err="1">
                <a:latin typeface="Times New Roman" charset="0"/>
                <a:ea typeface="Times New Roman" charset="0"/>
                <a:cs typeface="Times New Roman" charset="0"/>
              </a:rPr>
              <a:t>ChromeDriver</a:t>
            </a:r>
            <a:r>
              <a:rPr lang="en-US" sz="1400" dirty="0">
                <a:latin typeface="Times New Roman" charset="0"/>
                <a:ea typeface="Times New Roman" charset="0"/>
                <a:cs typeface="Times New Roman" charset="0"/>
              </a:rPr>
              <a:t>(); </a:t>
            </a:r>
          </a:p>
          <a:p>
            <a:r>
              <a:rPr lang="en-US" sz="1400" dirty="0" err="1">
                <a:latin typeface="Times New Roman" charset="0"/>
                <a:ea typeface="Times New Roman" charset="0"/>
                <a:cs typeface="Times New Roman" charset="0"/>
              </a:rPr>
              <a:t>driver.manage</a:t>
            </a:r>
            <a:r>
              <a:rPr lang="en-US" sz="1400" dirty="0">
                <a:latin typeface="Times New Roman" charset="0"/>
                <a:ea typeface="Times New Roman" charset="0"/>
                <a:cs typeface="Times New Roman" charset="0"/>
              </a:rPr>
              <a:t>().window().maximize(); </a:t>
            </a:r>
          </a:p>
          <a:p>
            <a:r>
              <a:rPr lang="en-US" sz="1400" dirty="0" err="1">
                <a:latin typeface="Times New Roman" charset="0"/>
                <a:ea typeface="Times New Roman" charset="0"/>
                <a:cs typeface="Times New Roman" charset="0"/>
              </a:rPr>
              <a:t>driver.get</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List&lt;</a:t>
            </a:r>
            <a:r>
              <a:rPr lang="en-US" sz="1400" dirty="0" err="1">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links = </a:t>
            </a:r>
            <a:r>
              <a:rPr lang="en-US" sz="1400" dirty="0" err="1">
                <a:latin typeface="Times New Roman" charset="0"/>
                <a:ea typeface="Times New Roman" charset="0"/>
                <a:cs typeface="Times New Roman" charset="0"/>
              </a:rPr>
              <a:t>driver.findElements</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By.tagName</a:t>
            </a:r>
            <a:r>
              <a:rPr lang="en-US" sz="1400" dirty="0">
                <a:latin typeface="Times New Roman" charset="0"/>
                <a:ea typeface="Times New Roman" charset="0"/>
                <a:cs typeface="Times New Roman" charset="0"/>
              </a:rPr>
              <a:t>("a")); </a:t>
            </a:r>
          </a:p>
          <a:p>
            <a:r>
              <a:rPr lang="en-US" sz="1400" dirty="0">
                <a:latin typeface="Times New Roman" charset="0"/>
                <a:ea typeface="Times New Roman" charset="0"/>
                <a:cs typeface="Times New Roman" charset="0"/>
              </a:rPr>
              <a:t>Iterator&lt;</a:t>
            </a:r>
            <a:r>
              <a:rPr lang="en-US" sz="1400" dirty="0" err="1">
                <a:latin typeface="Times New Roman" charset="0"/>
                <a:ea typeface="Times New Roman" charset="0"/>
                <a:cs typeface="Times New Roman" charset="0"/>
              </a:rPr>
              <a:t>WebElement</a:t>
            </a:r>
            <a:r>
              <a:rPr lang="en-US" sz="1400" dirty="0">
                <a:latin typeface="Times New Roman" charset="0"/>
                <a:ea typeface="Times New Roman" charset="0"/>
                <a:cs typeface="Times New Roman" charset="0"/>
              </a:rPr>
              <a:t>&gt; it = </a:t>
            </a:r>
            <a:r>
              <a:rPr lang="en-US" sz="1400" dirty="0" err="1">
                <a:latin typeface="Times New Roman" charset="0"/>
                <a:ea typeface="Times New Roman" charset="0"/>
                <a:cs typeface="Times New Roman" charset="0"/>
              </a:rPr>
              <a:t>links.iterator</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while(</a:t>
            </a:r>
            <a:r>
              <a:rPr lang="en-US" sz="1400" dirty="0" err="1">
                <a:latin typeface="Times New Roman" charset="0"/>
                <a:ea typeface="Times New Roman" charset="0"/>
                <a:cs typeface="Times New Roman" charset="0"/>
              </a:rPr>
              <a:t>it.hasNext</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it.next</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getAttribute</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href</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 null || </a:t>
            </a:r>
            <a:r>
              <a:rPr lang="en-US" sz="1400" dirty="0" err="1">
                <a:latin typeface="Times New Roman" charset="0"/>
                <a:ea typeface="Times New Roman" charset="0"/>
                <a:cs typeface="Times New Roman" charset="0"/>
              </a:rPr>
              <a:t>url.isEmpty</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is either not configured for anchor tag or it is empty"); </a:t>
            </a:r>
          </a:p>
          <a:p>
            <a:r>
              <a:rPr lang="en-US" sz="1400" dirty="0">
                <a:latin typeface="Times New Roman" charset="0"/>
                <a:ea typeface="Times New Roman" charset="0"/>
                <a:cs typeface="Times New Roman" charset="0"/>
              </a:rPr>
              <a:t>		continue; }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url.startsWith</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homePage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("URL belongs to another domain, skipping it."); </a:t>
            </a:r>
          </a:p>
          <a:p>
            <a:r>
              <a:rPr lang="en-US" sz="1400" dirty="0">
                <a:latin typeface="Times New Roman" charset="0"/>
                <a:ea typeface="Times New Roman" charset="0"/>
                <a:cs typeface="Times New Roman" charset="0"/>
              </a:rPr>
              <a:t>	continue; } </a:t>
            </a:r>
          </a:p>
          <a:p>
            <a:r>
              <a:rPr lang="en-US" sz="1400" dirty="0">
                <a:latin typeface="Times New Roman" charset="0"/>
                <a:ea typeface="Times New Roman" charset="0"/>
                <a:cs typeface="Times New Roman" charset="0"/>
              </a:rPr>
              <a:t>	try { </a:t>
            </a:r>
            <a:r>
              <a:rPr lang="en-US" sz="1400" dirty="0" err="1">
                <a:latin typeface="Times New Roman" charset="0"/>
                <a:ea typeface="Times New Roman" charset="0"/>
                <a:cs typeface="Times New Roman" charset="0"/>
              </a:rPr>
              <a:t>huc</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HttpURLConnection</a:t>
            </a:r>
            <a:r>
              <a:rPr lang="en-US" sz="1400" dirty="0">
                <a:latin typeface="Times New Roman" charset="0"/>
                <a:ea typeface="Times New Roman" charset="0"/>
                <a:cs typeface="Times New Roman" charset="0"/>
              </a:rPr>
              <a:t>)(new URL(</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openConnection</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huc.setRequestMethod</a:t>
            </a:r>
            <a:r>
              <a:rPr lang="en-US" sz="1400" dirty="0">
                <a:latin typeface="Times New Roman" charset="0"/>
                <a:ea typeface="Times New Roman" charset="0"/>
                <a:cs typeface="Times New Roman" charset="0"/>
              </a:rPr>
              <a:t>("HEAD");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huc.connect</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 </a:t>
            </a:r>
            <a:r>
              <a:rPr lang="en-US" sz="1400" dirty="0" err="1">
                <a:latin typeface="Times New Roman" charset="0"/>
                <a:ea typeface="Times New Roman" charset="0"/>
                <a:cs typeface="Times New Roman" charset="0"/>
              </a:rPr>
              <a:t>huc.getResponseCode</a:t>
            </a:r>
            <a:r>
              <a:rPr lang="en-US" sz="1400" dirty="0">
                <a:latin typeface="Times New Roman" charset="0"/>
                <a:ea typeface="Times New Roman" charset="0"/>
                <a:cs typeface="Times New Roman" charset="0"/>
              </a:rPr>
              <a:t>(); </a:t>
            </a:r>
          </a:p>
          <a:p>
            <a:r>
              <a:rPr lang="en-US" sz="1400" dirty="0">
                <a:latin typeface="Times New Roman" charset="0"/>
                <a:ea typeface="Times New Roman" charset="0"/>
                <a:cs typeface="Times New Roman" charset="0"/>
              </a:rPr>
              <a:t>	if(</a:t>
            </a:r>
            <a:r>
              <a:rPr lang="en-US" sz="1400" dirty="0" err="1">
                <a:latin typeface="Times New Roman" charset="0"/>
                <a:ea typeface="Times New Roman" charset="0"/>
                <a:cs typeface="Times New Roman" charset="0"/>
              </a:rPr>
              <a:t>respCode</a:t>
            </a:r>
            <a:r>
              <a:rPr lang="en-US" sz="1400" dirty="0">
                <a:latin typeface="Times New Roman" charset="0"/>
                <a:ea typeface="Times New Roman" charset="0"/>
                <a:cs typeface="Times New Roman" charset="0"/>
              </a:rPr>
              <a:t> &gt;= 400){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broken link"); } </a:t>
            </a:r>
          </a:p>
          <a:p>
            <a:r>
              <a:rPr lang="en-US" sz="1400" dirty="0">
                <a:latin typeface="Times New Roman" charset="0"/>
                <a:ea typeface="Times New Roman" charset="0"/>
                <a:cs typeface="Times New Roman" charset="0"/>
              </a:rPr>
              <a:t>	else{ </a:t>
            </a:r>
            <a:r>
              <a:rPr lang="en-US" sz="1400" dirty="0" err="1">
                <a:latin typeface="Times New Roman" charset="0"/>
                <a:ea typeface="Times New Roman" charset="0"/>
                <a:cs typeface="Times New Roman" charset="0"/>
              </a:rPr>
              <a:t>System.out.println</a:t>
            </a:r>
            <a:r>
              <a:rPr lang="en-US" sz="1400" dirty="0">
                <a:latin typeface="Times New Roman" charset="0"/>
                <a:ea typeface="Times New Roman" charset="0"/>
                <a:cs typeface="Times New Roman" charset="0"/>
              </a:rPr>
              <a:t>(</a:t>
            </a:r>
            <a:r>
              <a:rPr lang="en-US" sz="1400" dirty="0" err="1">
                <a:latin typeface="Times New Roman" charset="0"/>
                <a:ea typeface="Times New Roman" charset="0"/>
                <a:cs typeface="Times New Roman" charset="0"/>
              </a:rPr>
              <a:t>url</a:t>
            </a:r>
            <a:r>
              <a:rPr lang="en-US" sz="1400" dirty="0">
                <a:latin typeface="Times New Roman" charset="0"/>
                <a:ea typeface="Times New Roman" charset="0"/>
                <a:cs typeface="Times New Roman" charset="0"/>
              </a:rPr>
              <a:t>+" is a valid link"); } </a:t>
            </a:r>
          </a:p>
          <a:p>
            <a:r>
              <a:rPr lang="en-US" sz="1400" dirty="0">
                <a:latin typeface="Times New Roman" charset="0"/>
                <a:ea typeface="Times New Roman" charset="0"/>
                <a:cs typeface="Times New Roman" charset="0"/>
              </a:rPr>
              <a:t>	} catch (</a:t>
            </a:r>
            <a:r>
              <a:rPr lang="en-US" sz="1400" dirty="0" err="1">
                <a:latin typeface="Times New Roman" charset="0"/>
                <a:ea typeface="Times New Roman" charset="0"/>
                <a:cs typeface="Times New Roman" charset="0"/>
              </a:rPr>
              <a:t>MalformedURLException</a:t>
            </a:r>
            <a:r>
              <a:rPr lang="en-US" sz="1400" dirty="0">
                <a:latin typeface="Times New Roman" charset="0"/>
                <a:ea typeface="Times New Roman" charset="0"/>
                <a:cs typeface="Times New Roman" charset="0"/>
              </a:rPr>
              <a:t> e) {</a:t>
            </a:r>
          </a:p>
          <a:p>
            <a:r>
              <a:rPr lang="en-US" sz="1400" dirty="0">
                <a:latin typeface="Times New Roman" charset="0"/>
                <a:ea typeface="Times New Roman" charset="0"/>
                <a:cs typeface="Times New Roman" charset="0"/>
              </a:rPr>
              <a:t>	</a:t>
            </a:r>
            <a:r>
              <a:rPr lang="en-US" sz="1400" dirty="0" err="1">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a:t>
            </a:r>
          </a:p>
          <a:p>
            <a:r>
              <a:rPr lang="en-US" sz="1400" dirty="0">
                <a:latin typeface="Times New Roman" charset="0"/>
                <a:ea typeface="Times New Roman" charset="0"/>
                <a:cs typeface="Times New Roman" charset="0"/>
              </a:rPr>
              <a:t>	catch (</a:t>
            </a:r>
            <a:r>
              <a:rPr lang="en-US" sz="1400" dirty="0" err="1">
                <a:latin typeface="Times New Roman" charset="0"/>
                <a:ea typeface="Times New Roman" charset="0"/>
                <a:cs typeface="Times New Roman" charset="0"/>
              </a:rPr>
              <a:t>IOException</a:t>
            </a:r>
            <a:r>
              <a:rPr lang="en-US" sz="1400" dirty="0">
                <a:latin typeface="Times New Roman" charset="0"/>
                <a:ea typeface="Times New Roman" charset="0"/>
                <a:cs typeface="Times New Roman" charset="0"/>
              </a:rPr>
              <a:t> e) {</a:t>
            </a:r>
            <a:r>
              <a:rPr lang="en-US" sz="1400" dirty="0" err="1">
                <a:latin typeface="Times New Roman" charset="0"/>
                <a:ea typeface="Times New Roman" charset="0"/>
                <a:cs typeface="Times New Roman" charset="0"/>
              </a:rPr>
              <a:t>e.printStackTrace</a:t>
            </a:r>
            <a:r>
              <a:rPr lang="en-US" sz="1400" dirty="0">
                <a:latin typeface="Times New Roman" charset="0"/>
                <a:ea typeface="Times New Roman" charset="0"/>
                <a:cs typeface="Times New Roman" charset="0"/>
              </a:rPr>
              <a:t>(); } } </a:t>
            </a:r>
          </a:p>
          <a:p>
            <a:r>
              <a:rPr lang="en-US" sz="1400" dirty="0" err="1">
                <a:latin typeface="Times New Roman" charset="0"/>
                <a:ea typeface="Times New Roman" charset="0"/>
                <a:cs typeface="Times New Roman" charset="0"/>
              </a:rPr>
              <a:t>driver.quit</a:t>
            </a:r>
            <a:r>
              <a:rPr lang="en-US" sz="1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1649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Screen Shot</a:t>
            </a:r>
          </a:p>
        </p:txBody>
      </p:sp>
      <p:sp>
        <p:nvSpPr>
          <p:cNvPr id="5" name="Rectangle 4"/>
          <p:cNvSpPr/>
          <p:nvPr/>
        </p:nvSpPr>
        <p:spPr>
          <a:xfrm>
            <a:off x="276720" y="982682"/>
            <a:ext cx="8714880" cy="646331"/>
          </a:xfrm>
          <a:prstGeom prst="rect">
            <a:avLst/>
          </a:prstGeom>
        </p:spPr>
        <p:txBody>
          <a:bodyPr wrap="square">
            <a:spAutoFit/>
          </a:bodyPr>
          <a:lstStyle/>
          <a:p>
            <a:pPr marL="285750" indent="-285750">
              <a:buFont typeface="Arial" charset="0"/>
              <a:buChar char="•"/>
            </a:pPr>
            <a:r>
              <a:rPr lang="en-US" dirty="0"/>
              <a:t>Screenshots are desirable for bug analysis. </a:t>
            </a:r>
          </a:p>
          <a:p>
            <a:pPr marL="285750" indent="-285750">
              <a:buFont typeface="Arial" charset="0"/>
              <a:buChar char="•"/>
            </a:pPr>
            <a:r>
              <a:rPr lang="en-US" dirty="0"/>
              <a:t>type cast </a:t>
            </a:r>
            <a:r>
              <a:rPr lang="en-US" dirty="0" err="1"/>
              <a:t>WebDriver</a:t>
            </a:r>
            <a:r>
              <a:rPr lang="en-US" dirty="0"/>
              <a:t> instance to </a:t>
            </a:r>
            <a:r>
              <a:rPr lang="en-US" dirty="0" err="1"/>
              <a:t>TakesScreenshot</a:t>
            </a:r>
            <a:r>
              <a:rPr lang="en-US" dirty="0"/>
              <a:t>.</a:t>
            </a:r>
          </a:p>
        </p:txBody>
      </p:sp>
      <p:sp>
        <p:nvSpPr>
          <p:cNvPr id="3" name="Rectangle 2"/>
          <p:cNvSpPr/>
          <p:nvPr/>
        </p:nvSpPr>
        <p:spPr>
          <a:xfrm>
            <a:off x="609600" y="1661670"/>
            <a:ext cx="7620000" cy="923330"/>
          </a:xfrm>
          <a:prstGeom prst="rect">
            <a:avLst/>
          </a:prstGeom>
          <a:ln>
            <a:solidFill>
              <a:schemeClr val="accent1"/>
            </a:solidFill>
          </a:ln>
        </p:spPr>
        <p:txBody>
          <a:bodyPr wrap="square">
            <a:spAutoFit/>
          </a:bodyPr>
          <a:lstStyle/>
          <a:p>
            <a:r>
              <a:rPr lang="en-US" dirty="0" err="1">
                <a:latin typeface="Times New Roman" charset="0"/>
                <a:ea typeface="Times New Roman" charset="0"/>
                <a:cs typeface="Times New Roman" charset="0"/>
              </a:rPr>
              <a:t>driver.get</a:t>
            </a:r>
            <a:r>
              <a:rPr lang="en-US" dirty="0">
                <a:latin typeface="Times New Roman" charset="0"/>
                <a:ea typeface="Times New Roman" charset="0"/>
                <a:cs typeface="Times New Roman" charset="0"/>
              </a:rPr>
              <a:t>("http://demo.guru99.com/V4/"); </a:t>
            </a:r>
          </a:p>
          <a:p>
            <a:r>
              <a:rPr lang="en-US" dirty="0">
                <a:latin typeface="Times New Roman" charset="0"/>
                <a:ea typeface="Times New Roman" charset="0"/>
                <a:cs typeface="Times New Roman" charset="0"/>
              </a:rPr>
              <a:t>//Call take screenshot function </a:t>
            </a:r>
          </a:p>
          <a:p>
            <a:r>
              <a:rPr lang="en-US" dirty="0" err="1">
                <a:latin typeface="Times New Roman" charset="0"/>
                <a:ea typeface="Times New Roman" charset="0"/>
                <a:cs typeface="Times New Roman" charset="0"/>
              </a:rPr>
              <a:t>this.takeSnapShot</a:t>
            </a:r>
            <a:r>
              <a:rPr lang="en-US" dirty="0">
                <a:latin typeface="Times New Roman" charset="0"/>
                <a:ea typeface="Times New Roman" charset="0"/>
                <a:cs typeface="Times New Roman" charset="0"/>
              </a:rPr>
              <a:t>(driver, "c://</a:t>
            </a:r>
            <a:r>
              <a:rPr lang="en-US" dirty="0" err="1">
                <a:latin typeface="Times New Roman" charset="0"/>
                <a:ea typeface="Times New Roman" charset="0"/>
                <a:cs typeface="Times New Roman" charset="0"/>
              </a:rPr>
              <a:t>test.png</a:t>
            </a:r>
            <a:r>
              <a:rPr lang="en-US" dirty="0">
                <a:latin typeface="Times New Roman" charset="0"/>
                <a:ea typeface="Times New Roman" charset="0"/>
                <a:cs typeface="Times New Roman" charset="0"/>
              </a:rPr>
              <a:t>") ; </a:t>
            </a:r>
          </a:p>
        </p:txBody>
      </p:sp>
      <p:sp>
        <p:nvSpPr>
          <p:cNvPr id="4" name="Rectangle 3"/>
          <p:cNvSpPr/>
          <p:nvPr/>
        </p:nvSpPr>
        <p:spPr>
          <a:xfrm>
            <a:off x="609600" y="2819400"/>
            <a:ext cx="7620000" cy="3139321"/>
          </a:xfrm>
          <a:prstGeom prst="rect">
            <a:avLst/>
          </a:prstGeom>
          <a:ln>
            <a:solidFill>
              <a:schemeClr val="accent1"/>
            </a:solidFill>
          </a:ln>
        </p:spPr>
        <p:txBody>
          <a:bodyPr wrap="square">
            <a:spAutoFit/>
          </a:bodyPr>
          <a:lstStyle/>
          <a:p>
            <a:r>
              <a:rPr lang="en-US" dirty="0">
                <a:latin typeface="Times New Roman" charset="0"/>
                <a:ea typeface="Times New Roman" charset="0"/>
                <a:cs typeface="Times New Roman" charset="0"/>
              </a:rPr>
              <a:t>public static void </a:t>
            </a:r>
            <a:r>
              <a:rPr lang="en-US" dirty="0" err="1">
                <a:latin typeface="Times New Roman" charset="0"/>
                <a:ea typeface="Times New Roman" charset="0"/>
                <a:cs typeface="Times New Roman" charset="0"/>
              </a:rPr>
              <a:t>takeSnapShot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webdriver,String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fileWithPath</a:t>
            </a:r>
            <a:r>
              <a:rPr lang="en-US" dirty="0">
                <a:latin typeface="Times New Roman" charset="0"/>
                <a:ea typeface="Times New Roman" charset="0"/>
                <a:cs typeface="Times New Roman" charset="0"/>
              </a:rPr>
              <a:t>) throws Exception{ </a:t>
            </a:r>
          </a:p>
          <a:p>
            <a:r>
              <a:rPr lang="en-US" dirty="0">
                <a:latin typeface="Times New Roman" charset="0"/>
                <a:ea typeface="Times New Roman" charset="0"/>
                <a:cs typeface="Times New Roman" charset="0"/>
              </a:rPr>
              <a:t>	//Convert web driver object to </a:t>
            </a:r>
            <a:r>
              <a:rPr lang="en-US" dirty="0" err="1">
                <a:latin typeface="Times New Roman" charset="0"/>
                <a:ea typeface="Times New Roman" charset="0"/>
                <a:cs typeface="Times New Roman" charset="0"/>
              </a:rPr>
              <a:t>TakeScreenshot</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TakesScreenshot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scrShot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TakesScreenshot</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webdriver</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//Call </a:t>
            </a:r>
            <a:r>
              <a:rPr lang="en-US" dirty="0" err="1">
                <a:latin typeface="Times New Roman" charset="0"/>
                <a:ea typeface="Times New Roman" charset="0"/>
                <a:cs typeface="Times New Roman" charset="0"/>
              </a:rPr>
              <a:t>getScreenshotAs</a:t>
            </a:r>
            <a:r>
              <a:rPr lang="en-US" dirty="0">
                <a:latin typeface="Times New Roman" charset="0"/>
                <a:ea typeface="Times New Roman" charset="0"/>
                <a:cs typeface="Times New Roman" charset="0"/>
              </a:rPr>
              <a:t> method to create image file </a:t>
            </a:r>
          </a:p>
          <a:p>
            <a:r>
              <a:rPr lang="en-US" dirty="0">
                <a:latin typeface="Times New Roman" charset="0"/>
                <a:ea typeface="Times New Roman" charset="0"/>
                <a:cs typeface="Times New Roman" charset="0"/>
              </a:rPr>
              <a:t>	File </a:t>
            </a:r>
            <a:r>
              <a:rPr lang="en-US" dirty="0" err="1">
                <a:latin typeface="Times New Roman" charset="0"/>
                <a:ea typeface="Times New Roman" charset="0"/>
                <a:cs typeface="Times New Roman" charset="0"/>
              </a:rPr>
              <a:t>SrcFile</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scrShot.getScreenshotAs</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OutputType.FILE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//Move image file to new destination </a:t>
            </a:r>
          </a:p>
          <a:p>
            <a:r>
              <a:rPr lang="en-US" dirty="0">
                <a:latin typeface="Times New Roman" charset="0"/>
                <a:ea typeface="Times New Roman" charset="0"/>
                <a:cs typeface="Times New Roman" charset="0"/>
              </a:rPr>
              <a:t>	File </a:t>
            </a:r>
            <a:r>
              <a:rPr lang="en-US" dirty="0" err="1">
                <a:latin typeface="Times New Roman" charset="0"/>
                <a:ea typeface="Times New Roman" charset="0"/>
                <a:cs typeface="Times New Roman" charset="0"/>
              </a:rPr>
              <a:t>DestFile</a:t>
            </a:r>
            <a:r>
              <a:rPr lang="en-US" dirty="0">
                <a:latin typeface="Times New Roman" charset="0"/>
                <a:ea typeface="Times New Roman" charset="0"/>
                <a:cs typeface="Times New Roman" charset="0"/>
              </a:rPr>
              <a:t>=new File(</a:t>
            </a:r>
            <a:r>
              <a:rPr lang="en-US" dirty="0" err="1">
                <a:latin typeface="Times New Roman" charset="0"/>
                <a:ea typeface="Times New Roman" charset="0"/>
                <a:cs typeface="Times New Roman" charset="0"/>
              </a:rPr>
              <a:t>fileWithPath</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//Copy file at destination </a:t>
            </a:r>
          </a:p>
          <a:p>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FileUtils.copyFile</a:t>
            </a:r>
            <a:r>
              <a:rPr lang="en-US" dirty="0">
                <a:latin typeface="Times New Roman" charset="0"/>
                <a:ea typeface="Times New Roman" charset="0"/>
                <a:cs typeface="Times New Roman" charset="0"/>
              </a:rPr>
              <a:t>(</a:t>
            </a:r>
            <a:r>
              <a:rPr lang="en-US" dirty="0" err="1">
                <a:latin typeface="Times New Roman" charset="0"/>
                <a:ea typeface="Times New Roman" charset="0"/>
                <a:cs typeface="Times New Roman" charset="0"/>
              </a:rPr>
              <a:t>SrcFile</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DestFile</a:t>
            </a:r>
            <a:r>
              <a:rPr lang="en-US" dirty="0">
                <a:latin typeface="Times New Roman" charset="0"/>
                <a:ea typeface="Times New Roman" charset="0"/>
                <a:cs typeface="Times New Roman" charset="0"/>
              </a:rPr>
              <a:t>); </a:t>
            </a:r>
          </a:p>
          <a:p>
            <a:r>
              <a:rPr lang="en-US" dirty="0">
                <a:latin typeface="Times New Roman" charset="0"/>
                <a:ea typeface="Times New Roman" charset="0"/>
                <a:cs typeface="Times New Roman" charset="0"/>
              </a:rPr>
              <a:t>} </a:t>
            </a:r>
          </a:p>
        </p:txBody>
      </p:sp>
    </p:spTree>
    <p:extLst>
      <p:ext uri="{BB962C8B-B14F-4D97-AF65-F5344CB8AC3E}">
        <p14:creationId xmlns:p14="http://schemas.microsoft.com/office/powerpoint/2010/main" val="79227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Links</a:t>
            </a:r>
          </a:p>
        </p:txBody>
      </p:sp>
      <p:sp>
        <p:nvSpPr>
          <p:cNvPr id="3" name="Text Placeholder 2"/>
          <p:cNvSpPr>
            <a:spLocks noGrp="1"/>
          </p:cNvSpPr>
          <p:nvPr>
            <p:ph type="body" sz="quarter" idx="10"/>
          </p:nvPr>
        </p:nvSpPr>
        <p:spPr/>
        <p:txBody>
          <a:bodyPr>
            <a:normAutofit/>
          </a:bodyPr>
          <a:lstStyle/>
          <a:p>
            <a:r>
              <a:rPr lang="en-US" dirty="0">
                <a:hlinkClick r:id="rId3"/>
              </a:rPr>
              <a:t>https://www.techbeamers.com/selenium-webdriver-tutorial/</a:t>
            </a:r>
            <a:endParaRPr lang="en-US" dirty="0"/>
          </a:p>
          <a:p>
            <a:r>
              <a:rPr lang="en-US" dirty="0">
                <a:hlinkClick r:id="rId4"/>
              </a:rPr>
              <a:t>https://www.toolsqa.com/selenium-tutorial/</a:t>
            </a:r>
            <a:endParaRPr lang="en-US" dirty="0"/>
          </a:p>
          <a:p>
            <a:r>
              <a:rPr lang="en-US" dirty="0" err="1"/>
              <a:t>assgn</a:t>
            </a:r>
            <a:r>
              <a:rPr lang="en-US" dirty="0"/>
              <a:t> -&gt; </a:t>
            </a:r>
            <a:r>
              <a:rPr lang="en-US" dirty="0">
                <a:hlinkClick r:id="rId5"/>
              </a:rPr>
              <a:t>https://www.guru99.com/alert-popup-handling-selenium.html</a:t>
            </a:r>
            <a:endParaRPr lang="en-US" dirty="0"/>
          </a:p>
          <a:p>
            <a:r>
              <a:rPr lang="en-US" dirty="0">
                <a:hlinkClick r:id="rId6"/>
              </a:rPr>
              <a:t>https://seleniumhq.github.io/selenium/docs/api/java/index.html?org/openqa/selenium/interactions/Actions.html</a:t>
            </a:r>
            <a:endParaRPr lang="en-US" dirty="0"/>
          </a:p>
          <a:p>
            <a:r>
              <a:rPr lang="en-US" dirty="0">
                <a:hlinkClick r:id="rId7"/>
              </a:rPr>
              <a:t>https://www.toolsqa.com/automation-practice-form/</a:t>
            </a:r>
            <a:endParaRPr lang="en-US" dirty="0"/>
          </a:p>
        </p:txBody>
      </p:sp>
    </p:spTree>
    <p:extLst>
      <p:ext uri="{BB962C8B-B14F-4D97-AF65-F5344CB8AC3E}">
        <p14:creationId xmlns:p14="http://schemas.microsoft.com/office/powerpoint/2010/main" val="2527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By.Locator</a:t>
            </a:r>
            <a:r>
              <a:rPr lang="en-US" dirty="0"/>
              <a:t>() </a:t>
            </a:r>
            <a:r>
              <a:rPr lang="mr-IN" dirty="0"/>
              <a:t>–</a:t>
            </a:r>
            <a:r>
              <a:rPr lang="en-US" dirty="0"/>
              <a:t> Locate GUI Elements</a:t>
            </a:r>
          </a:p>
        </p:txBody>
      </p:sp>
      <p:graphicFrame>
        <p:nvGraphicFramePr>
          <p:cNvPr id="4" name="Table 3"/>
          <p:cNvGraphicFramePr>
            <a:graphicFrameLocks noGrp="1"/>
          </p:cNvGraphicFramePr>
          <p:nvPr>
            <p:extLst>
              <p:ext uri="{D42A27DB-BD31-4B8C-83A1-F6EECF244321}">
                <p14:modId xmlns:p14="http://schemas.microsoft.com/office/powerpoint/2010/main" val="1458225364"/>
              </p:ext>
            </p:extLst>
          </p:nvPr>
        </p:nvGraphicFramePr>
        <p:xfrm>
          <a:off x="381000" y="728400"/>
          <a:ext cx="8458200" cy="5901001"/>
        </p:xfrm>
        <a:graphic>
          <a:graphicData uri="http://schemas.openxmlformats.org/drawingml/2006/table">
            <a:tbl>
              <a:tblPr>
                <a:tableStyleId>{2D5ABB26-0587-4C30-8999-92F81FD0307C}</a:tableStyleId>
              </a:tblPr>
              <a:tblGrid>
                <a:gridCol w="1326777">
                  <a:extLst>
                    <a:ext uri="{9D8B030D-6E8A-4147-A177-3AD203B41FA5}">
                      <a16:colId xmlns:a16="http://schemas.microsoft.com/office/drawing/2014/main" val="20000"/>
                    </a:ext>
                  </a:extLst>
                </a:gridCol>
                <a:gridCol w="3540678">
                  <a:extLst>
                    <a:ext uri="{9D8B030D-6E8A-4147-A177-3AD203B41FA5}">
                      <a16:colId xmlns:a16="http://schemas.microsoft.com/office/drawing/2014/main" val="20001"/>
                    </a:ext>
                  </a:extLst>
                </a:gridCol>
                <a:gridCol w="3590745">
                  <a:extLst>
                    <a:ext uri="{9D8B030D-6E8A-4147-A177-3AD203B41FA5}">
                      <a16:colId xmlns:a16="http://schemas.microsoft.com/office/drawing/2014/main" val="20002"/>
                    </a:ext>
                  </a:extLst>
                </a:gridCol>
              </a:tblGrid>
              <a:tr h="392531">
                <a:tc>
                  <a:txBody>
                    <a:bodyPr/>
                    <a:lstStyle/>
                    <a:p>
                      <a:pPr algn="l" fontAlgn="t"/>
                      <a:r>
                        <a:rPr lang="en-US" sz="1600" dirty="0">
                          <a:effectLst/>
                        </a:rPr>
                        <a:t>Variation</a:t>
                      </a:r>
                      <a:endParaRPr lang="en-US" sz="1600" b="1"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Description</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Sample</a:t>
                      </a:r>
                      <a:endParaRPr lang="en-US" sz="1600" b="1">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6371">
                <a:tc>
                  <a:txBody>
                    <a:bodyPr/>
                    <a:lstStyle/>
                    <a:p>
                      <a:pPr algn="l" fontAlgn="t" latinLnBrk="1"/>
                      <a:r>
                        <a:rPr lang="en-US" sz="1600" dirty="0" err="1">
                          <a:effectLst/>
                        </a:rPr>
                        <a:t>By.className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elements based on the value of the "class"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findElement(By.className("someClassName"))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6371">
                <a:tc>
                  <a:txBody>
                    <a:bodyPr/>
                    <a:lstStyle/>
                    <a:p>
                      <a:pPr algn="l" fontAlgn="t" latinLnBrk="1"/>
                      <a:r>
                        <a:rPr lang="en-US" sz="1600" dirty="0" err="1">
                          <a:effectLst/>
                        </a:rPr>
                        <a:t>By.cssSelector</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finds elements based on the driver's underlying CSS Selector engine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findElement(By.cssSelector("input#email"))</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6371">
                <a:tc>
                  <a:txBody>
                    <a:bodyPr/>
                    <a:lstStyle/>
                    <a:p>
                      <a:pPr algn="l" fontAlgn="t" latinLnBrk="1"/>
                      <a:r>
                        <a:rPr lang="en-US" sz="1600" dirty="0" err="1">
                          <a:effectLst/>
                        </a:rPr>
                        <a:t>By.id</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locates elements by the value of their "id" attribute</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findElement(By.id("someId"))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6371">
                <a:tc>
                  <a:txBody>
                    <a:bodyPr/>
                    <a:lstStyle/>
                    <a:p>
                      <a:pPr algn="l" fontAlgn="t" latinLnBrk="1"/>
                      <a:r>
                        <a:rPr lang="en-US" sz="1600" dirty="0" err="1">
                          <a:effectLst/>
                        </a:rPr>
                        <a:t>By.linkText</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finds a link element by the exact text it displays</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findElement(By.linkText("REGISTRATION"))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6371">
                <a:tc>
                  <a:txBody>
                    <a:bodyPr/>
                    <a:lstStyle/>
                    <a:p>
                      <a:pPr algn="l" fontAlgn="t" latinLnBrk="1"/>
                      <a:r>
                        <a:rPr lang="en-US" sz="1600">
                          <a:effectLst/>
                        </a:rPr>
                        <a:t>By.name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 value of the "name" attribute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findElement(By.name("someName"))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6371">
                <a:tc>
                  <a:txBody>
                    <a:bodyPr/>
                    <a:lstStyle/>
                    <a:p>
                      <a:pPr algn="l" fontAlgn="t" latinLnBrk="1"/>
                      <a:r>
                        <a:rPr lang="en-US" sz="1600">
                          <a:effectLst/>
                        </a:rPr>
                        <a:t>By.partialLinkText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that contain the given link text</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findElement(By.partialLinkText("REG"))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7621">
                <a:tc>
                  <a:txBody>
                    <a:bodyPr/>
                    <a:lstStyle/>
                    <a:p>
                      <a:pPr algn="l" fontAlgn="t" latinLnBrk="1"/>
                      <a:r>
                        <a:rPr lang="en-US" sz="1600">
                          <a:effectLst/>
                        </a:rPr>
                        <a:t>By.tagName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by their tag name</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a:effectLst/>
                        </a:rPr>
                        <a:t>findElement(By.tagName("div"))  </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72623">
                <a:tc>
                  <a:txBody>
                    <a:bodyPr/>
                    <a:lstStyle/>
                    <a:p>
                      <a:pPr algn="l" fontAlgn="t" latinLnBrk="1"/>
                      <a:r>
                        <a:rPr lang="en-US" sz="1600">
                          <a:effectLst/>
                        </a:rPr>
                        <a:t>By.xpath</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locates elements via XPath</a:t>
                      </a:r>
                      <a:endParaRPr lang="en-US" sz="160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latinLnBrk="1"/>
                      <a:r>
                        <a:rPr lang="en-US" sz="1600" dirty="0" err="1">
                          <a:effectLst/>
                        </a:rPr>
                        <a:t>findElement</a:t>
                      </a:r>
                      <a:r>
                        <a:rPr lang="en-US" sz="1600" dirty="0">
                          <a:effectLst/>
                        </a:rPr>
                        <a:t>(</a:t>
                      </a:r>
                      <a:r>
                        <a:rPr lang="en-US" sz="1600" dirty="0" err="1">
                          <a:effectLst/>
                        </a:rPr>
                        <a:t>By.xpath</a:t>
                      </a:r>
                      <a:r>
                        <a:rPr lang="en-US" sz="1600" dirty="0">
                          <a:effectLst/>
                        </a:rPr>
                        <a:t>("//html/body/div/table/</a:t>
                      </a:r>
                      <a:r>
                        <a:rPr lang="en-US" sz="1600" dirty="0" err="1">
                          <a:effectLst/>
                        </a:rPr>
                        <a:t>tbody</a:t>
                      </a:r>
                      <a:r>
                        <a:rPr lang="en-US" sz="1600" dirty="0">
                          <a:effectLst/>
                        </a:rPr>
                        <a:t>/</a:t>
                      </a:r>
                      <a:r>
                        <a:rPr lang="en-US" sz="1600" dirty="0" err="1">
                          <a:effectLst/>
                        </a:rPr>
                        <a:t>tr</a:t>
                      </a:r>
                      <a:r>
                        <a:rPr lang="en-US" sz="1600" dirty="0">
                          <a:effectLst/>
                        </a:rPr>
                        <a:t>/td[2]/table/ </a:t>
                      </a:r>
                      <a:r>
                        <a:rPr lang="en-US" sz="1600" dirty="0" err="1">
                          <a:effectLst/>
                        </a:rPr>
                        <a:t>tbody</a:t>
                      </a:r>
                      <a:r>
                        <a:rPr lang="en-US" sz="1600" dirty="0">
                          <a:effectLst/>
                        </a:rPr>
                        <a:t>/</a:t>
                      </a:r>
                      <a:r>
                        <a:rPr lang="en-US" sz="1600" dirty="0" err="1">
                          <a:effectLst/>
                        </a:rPr>
                        <a:t>tr</a:t>
                      </a:r>
                      <a:r>
                        <a:rPr lang="en-US" sz="1600" dirty="0">
                          <a:effectLst/>
                        </a:rPr>
                        <a:t>[4]/td/table/</a:t>
                      </a:r>
                      <a:r>
                        <a:rPr lang="en-US" sz="1600" dirty="0" err="1">
                          <a:effectLst/>
                        </a:rPr>
                        <a:t>tbody</a:t>
                      </a:r>
                      <a:r>
                        <a:rPr lang="en-US" sz="1600" dirty="0">
                          <a:effectLst/>
                        </a:rPr>
                        <a:t>/</a:t>
                      </a:r>
                      <a:r>
                        <a:rPr lang="en-US" sz="1600" dirty="0" err="1">
                          <a:effectLst/>
                        </a:rPr>
                        <a:t>tr</a:t>
                      </a:r>
                      <a:r>
                        <a:rPr lang="en-US" sz="1600" dirty="0">
                          <a:effectLst/>
                        </a:rPr>
                        <a:t>/td[2]/table/</a:t>
                      </a:r>
                      <a:r>
                        <a:rPr lang="en-US" sz="1600" dirty="0" err="1">
                          <a:effectLst/>
                        </a:rPr>
                        <a:t>tbody</a:t>
                      </a:r>
                      <a:r>
                        <a:rPr lang="en-US" sz="1600" dirty="0">
                          <a:effectLst/>
                        </a:rPr>
                        <a:t>/</a:t>
                      </a:r>
                      <a:r>
                        <a:rPr lang="en-US" sz="1600" dirty="0" err="1">
                          <a:effectLst/>
                        </a:rPr>
                        <a:t>tr</a:t>
                      </a:r>
                      <a:r>
                        <a:rPr lang="en-US" sz="1600" dirty="0">
                          <a:effectLst/>
                        </a:rPr>
                        <a:t>[2]/td[3]/ form/table/</a:t>
                      </a:r>
                      <a:r>
                        <a:rPr lang="en-US" sz="1600" dirty="0" err="1">
                          <a:effectLst/>
                        </a:rPr>
                        <a:t>tbody</a:t>
                      </a:r>
                      <a:r>
                        <a:rPr lang="en-US" sz="1600" dirty="0">
                          <a:effectLst/>
                        </a:rPr>
                        <a:t>/</a:t>
                      </a:r>
                      <a:r>
                        <a:rPr lang="en-US" sz="1600" dirty="0" err="1">
                          <a:effectLst/>
                        </a:rPr>
                        <a:t>tr</a:t>
                      </a:r>
                      <a:r>
                        <a:rPr lang="en-US" sz="1600" dirty="0">
                          <a:effectLst/>
                        </a:rPr>
                        <a:t>[5]"))</a:t>
                      </a:r>
                      <a:endParaRPr lang="en-US" sz="1600" dirty="0">
                        <a:effectLst/>
                        <a:latin typeface="Times New Roman" charset="0"/>
                        <a:ea typeface="Times New Roman" charset="0"/>
                        <a:cs typeface="Times New Roman" charset="0"/>
                      </a:endParaRPr>
                    </a:p>
                  </a:txBody>
                  <a:tcPr marL="63163" marR="63163" marT="63163" marB="63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31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lenium WebDriver Locating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11" y="685800"/>
            <a:ext cx="7452391"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6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Id</a:t>
            </a:r>
          </a:p>
        </p:txBody>
      </p:sp>
      <p:sp>
        <p:nvSpPr>
          <p:cNvPr id="3" name="Text Placeholder 2"/>
          <p:cNvSpPr>
            <a:spLocks noGrp="1"/>
          </p:cNvSpPr>
          <p:nvPr>
            <p:ph type="body" sz="quarter" idx="10"/>
          </p:nvPr>
        </p:nvSpPr>
        <p:spPr>
          <a:xfrm>
            <a:off x="304800" y="685800"/>
            <a:ext cx="8305800" cy="914400"/>
          </a:xfrm>
        </p:spPr>
        <p:txBody>
          <a:bodyPr>
            <a:noAutofit/>
          </a:bodyPr>
          <a:lstStyle/>
          <a:p>
            <a:r>
              <a:rPr lang="en-US" sz="1800" dirty="0">
                <a:latin typeface="Times New Roman" charset="0"/>
                <a:ea typeface="Times New Roman" charset="0"/>
                <a:cs typeface="Times New Roman" charset="0"/>
              </a:rPr>
              <a:t>Code </a:t>
            </a:r>
            <a:r>
              <a:rPr lang="en-US" sz="1800" dirty="0"/>
              <a:t>locates an element by its id.</a:t>
            </a:r>
          </a:p>
          <a:p>
            <a:r>
              <a:rPr lang="en-US" sz="1800" b="1" dirty="0" err="1"/>
              <a:t>getTagName</a:t>
            </a:r>
            <a:r>
              <a:rPr lang="en-US" sz="1800" b="1" dirty="0"/>
              <a:t>()</a:t>
            </a:r>
            <a:r>
              <a:rPr lang="en-US" sz="1800" dirty="0"/>
              <a:t> method to extract the tag name of that particular element whose id is "email".</a:t>
            </a:r>
            <a:endParaRPr lang="en-US" sz="1800" dirty="0">
              <a:latin typeface="Times New Roman" charset="0"/>
              <a:ea typeface="Times New Roman" charset="0"/>
              <a:cs typeface="Times New Roman"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9615" r="852"/>
          <a:stretch/>
        </p:blipFill>
        <p:spPr>
          <a:xfrm>
            <a:off x="862260" y="1905000"/>
            <a:ext cx="7391400" cy="1193800"/>
          </a:xfrm>
          <a:prstGeom prst="rect">
            <a:avLst/>
          </a:prstGeom>
        </p:spPr>
      </p:pic>
      <p:sp>
        <p:nvSpPr>
          <p:cNvPr id="7" name="Text Placeholder 2"/>
          <p:cNvSpPr txBox="1">
            <a:spLocks/>
          </p:cNvSpPr>
          <p:nvPr/>
        </p:nvSpPr>
        <p:spPr>
          <a:xfrm>
            <a:off x="342207" y="3300727"/>
            <a:ext cx="8305800" cy="91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Can also instantiate a WebElement object for </a:t>
            </a:r>
            <a:r>
              <a:rPr lang="en-US" sz="1800" dirty="0" err="1"/>
              <a:t>findElement</a:t>
            </a:r>
            <a:r>
              <a:rPr lang="en-US" sz="1800" dirty="0"/>
              <a:t>().</a:t>
            </a:r>
            <a:br>
              <a:rPr lang="en-US" sz="1800" dirty="0"/>
            </a:br>
            <a:br>
              <a:rPr lang="en-US" sz="1800" dirty="0"/>
            </a:br>
            <a:r>
              <a:rPr lang="en-US" sz="1800" dirty="0"/>
              <a:t>WebElement </a:t>
            </a:r>
            <a:r>
              <a:rPr lang="en-US" sz="1800" dirty="0" err="1"/>
              <a:t>emailelement</a:t>
            </a:r>
            <a:r>
              <a:rPr lang="en-US" sz="1800" dirty="0"/>
              <a:t> = </a:t>
            </a:r>
            <a:r>
              <a:rPr lang="en-US" sz="1800" dirty="0" err="1"/>
              <a:t>driver.findElement</a:t>
            </a:r>
            <a:r>
              <a:rPr lang="en-US" sz="1800" dirty="0"/>
              <a:t>(</a:t>
            </a:r>
            <a:r>
              <a:rPr lang="en-US" sz="1800" dirty="0" err="1"/>
              <a:t>By.id</a:t>
            </a:r>
            <a:r>
              <a:rPr lang="en-US" sz="1800" dirty="0"/>
              <a:t>("email"));</a:t>
            </a:r>
            <a:br>
              <a:rPr lang="en-US" sz="1800" dirty="0"/>
            </a:br>
            <a:r>
              <a:rPr lang="en-US" sz="1800" dirty="0" err="1"/>
              <a:t>tagName</a:t>
            </a:r>
            <a:r>
              <a:rPr lang="en-US" sz="1800" dirty="0"/>
              <a:t> = </a:t>
            </a:r>
            <a:r>
              <a:rPr lang="en-US" sz="1800" dirty="0" err="1"/>
              <a:t>emailelement.getTagName</a:t>
            </a:r>
            <a:r>
              <a:rPr lang="en-US" sz="1800" dirty="0"/>
              <a:t>();</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693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17180</TotalTime>
  <Words>10844</Words>
  <Application>Microsoft Macintosh PowerPoint</Application>
  <PresentationFormat>On-screen Show (4:3)</PresentationFormat>
  <Paragraphs>839</Paragraphs>
  <Slides>70</Slides>
  <Notes>68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Courier New</vt:lpstr>
      <vt:lpstr>Mangal</vt:lpstr>
      <vt:lpstr>Menlo</vt:lpstr>
      <vt:lpstr>Source Sans Pro</vt:lpstr>
      <vt:lpstr>Times New Roman</vt:lpstr>
      <vt:lpstr>Wingdings</vt:lpstr>
      <vt:lpstr>CT_Core_Java_OOP</vt:lpstr>
      <vt:lpstr>Selenium Driver Commands</vt:lpstr>
      <vt:lpstr>Verify Page Launched?</vt:lpstr>
      <vt:lpstr>Get Commands</vt:lpstr>
      <vt:lpstr>Navigate Commands</vt:lpstr>
      <vt:lpstr>Close and Quit Browser</vt:lpstr>
      <vt:lpstr>Find Element/s</vt:lpstr>
      <vt:lpstr>By.Locator() – Locate GUI Elements</vt:lpstr>
      <vt:lpstr>PowerPoint Presentation</vt:lpstr>
      <vt:lpstr>By Id</vt:lpstr>
      <vt:lpstr>Web Element Commands</vt:lpstr>
      <vt:lpstr>Clicking on an Element</vt:lpstr>
      <vt:lpstr>By Name</vt:lpstr>
      <vt:lpstr>By Class Name </vt:lpstr>
      <vt:lpstr>By Tag Name </vt:lpstr>
      <vt:lpstr>By Link Text</vt:lpstr>
      <vt:lpstr>By Partial Link Text</vt:lpstr>
      <vt:lpstr>By CSS</vt:lpstr>
      <vt:lpstr>By CSS Selector Ex</vt:lpstr>
      <vt:lpstr>Xpath ?</vt:lpstr>
      <vt:lpstr>Absolute Path ?</vt:lpstr>
      <vt:lpstr>Relative Path ?</vt:lpstr>
      <vt:lpstr>By XPath</vt:lpstr>
      <vt:lpstr>Using Single Slash</vt:lpstr>
      <vt:lpstr>Using Double Slash</vt:lpstr>
      <vt:lpstr>Using Single Attribute</vt:lpstr>
      <vt:lpstr>Using Or</vt:lpstr>
      <vt:lpstr>Using starts_with</vt:lpstr>
      <vt:lpstr>Drop-Downs</vt:lpstr>
      <vt:lpstr>Drop-Downs Select</vt:lpstr>
      <vt:lpstr>Handle Radio Buttons</vt:lpstr>
      <vt:lpstr>Handle Check Box</vt:lpstr>
      <vt:lpstr>Access Image Links</vt:lpstr>
      <vt:lpstr>Switch Between Frames</vt:lpstr>
      <vt:lpstr>Switch Between Frames Demo</vt:lpstr>
      <vt:lpstr>Alert Dialog Box</vt:lpstr>
      <vt:lpstr>Switch Between Pop-Up</vt:lpstr>
      <vt:lpstr>Switch Between Windows</vt:lpstr>
      <vt:lpstr>Switch Between Windows Demo </vt:lpstr>
      <vt:lpstr>Waits</vt:lpstr>
      <vt:lpstr>Implicit Wait</vt:lpstr>
      <vt:lpstr>Explicit Wait</vt:lpstr>
      <vt:lpstr>Conditions</vt:lpstr>
      <vt:lpstr>Conditions Demo</vt:lpstr>
      <vt:lpstr>Catching Exceptions</vt:lpstr>
      <vt:lpstr>Advanced User Interactions -1/2</vt:lpstr>
      <vt:lpstr>Advanced User Interactions – 2/2</vt:lpstr>
      <vt:lpstr>Mouse Over an Element</vt:lpstr>
      <vt:lpstr>Multiple Actions </vt:lpstr>
      <vt:lpstr>Drag and Drop</vt:lpstr>
      <vt:lpstr>Upload A File</vt:lpstr>
      <vt:lpstr>JavaScriptExecutor</vt:lpstr>
      <vt:lpstr>JavaScriptExecutor Methods</vt:lpstr>
      <vt:lpstr>executeAsyncScript Method</vt:lpstr>
      <vt:lpstr>executeScript – Click and Generate Alert</vt:lpstr>
      <vt:lpstr>executeScript – Capture Data and Navigate</vt:lpstr>
      <vt:lpstr>executeScript – Scroll Page</vt:lpstr>
      <vt:lpstr>Handle Web Table</vt:lpstr>
      <vt:lpstr>Handle Nested Web Table</vt:lpstr>
      <vt:lpstr>Dynamic Web Table rows and columns</vt:lpstr>
      <vt:lpstr>Dynamic Web Table cell value</vt:lpstr>
      <vt:lpstr>Dynamic Web Table Maximum of a column</vt:lpstr>
      <vt:lpstr>Dynamic Web Table Get All Values</vt:lpstr>
      <vt:lpstr>Verify Static Tool Tip</vt:lpstr>
      <vt:lpstr>Verify Dynamic Tool Tip</vt:lpstr>
      <vt:lpstr>Check Broken Links</vt:lpstr>
      <vt:lpstr>Check Broken Links Example</vt:lpstr>
      <vt:lpstr>Take Screen Shot</vt:lpstr>
      <vt:lpstr>Reference Links</vt:lpstr>
      <vt:lpstr>Any Question ?</vt:lpstr>
      <vt:lpstr> 7738460004  shalini06mittal@gmail.com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1426</cp:revision>
  <dcterms:created xsi:type="dcterms:W3CDTF">2014-09-30T12:24:12Z</dcterms:created>
  <dcterms:modified xsi:type="dcterms:W3CDTF">2021-10-05T10:31:00Z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