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3"/>
  </p:notesMasterIdLst>
  <p:handoutMasterIdLst>
    <p:handoutMasterId r:id="rId44"/>
  </p:handoutMasterIdLst>
  <p:sldIdLst>
    <p:sldId id="357" r:id="rId5"/>
    <p:sldId id="281" r:id="rId6"/>
    <p:sldId id="351" r:id="rId7"/>
    <p:sldId id="336" r:id="rId8"/>
    <p:sldId id="353" r:id="rId9"/>
    <p:sldId id="352" r:id="rId10"/>
    <p:sldId id="354" r:id="rId11"/>
    <p:sldId id="355" r:id="rId12"/>
    <p:sldId id="356" r:id="rId13"/>
    <p:sldId id="335" r:id="rId14"/>
    <p:sldId id="339" r:id="rId15"/>
    <p:sldId id="331" r:id="rId16"/>
    <p:sldId id="340" r:id="rId17"/>
    <p:sldId id="341" r:id="rId18"/>
    <p:sldId id="343" r:id="rId19"/>
    <p:sldId id="334" r:id="rId20"/>
    <p:sldId id="344" r:id="rId21"/>
    <p:sldId id="345" r:id="rId22"/>
    <p:sldId id="346" r:id="rId23"/>
    <p:sldId id="347" r:id="rId24"/>
    <p:sldId id="348" r:id="rId25"/>
    <p:sldId id="358" r:id="rId26"/>
    <p:sldId id="359" r:id="rId27"/>
    <p:sldId id="349" r:id="rId28"/>
    <p:sldId id="360" r:id="rId29"/>
    <p:sldId id="361" r:id="rId30"/>
    <p:sldId id="350" r:id="rId31"/>
    <p:sldId id="362" r:id="rId32"/>
    <p:sldId id="363" r:id="rId33"/>
    <p:sldId id="364" r:id="rId34"/>
    <p:sldId id="365" r:id="rId35"/>
    <p:sldId id="366" r:id="rId36"/>
    <p:sldId id="368" r:id="rId37"/>
    <p:sldId id="369" r:id="rId38"/>
    <p:sldId id="370" r:id="rId39"/>
    <p:sldId id="367" r:id="rId40"/>
    <p:sldId id="322" r:id="rId41"/>
    <p:sldId id="323"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357"/>
            <p14:sldId id="281"/>
            <p14:sldId id="351"/>
            <p14:sldId id="336"/>
            <p14:sldId id="353"/>
            <p14:sldId id="352"/>
            <p14:sldId id="354"/>
            <p14:sldId id="355"/>
            <p14:sldId id="356"/>
            <p14:sldId id="335"/>
            <p14:sldId id="339"/>
            <p14:sldId id="331"/>
            <p14:sldId id="340"/>
            <p14:sldId id="341"/>
            <p14:sldId id="343"/>
            <p14:sldId id="334"/>
            <p14:sldId id="344"/>
            <p14:sldId id="345"/>
            <p14:sldId id="346"/>
            <p14:sldId id="347"/>
            <p14:sldId id="348"/>
            <p14:sldId id="358"/>
            <p14:sldId id="359"/>
            <p14:sldId id="349"/>
            <p14:sldId id="360"/>
            <p14:sldId id="361"/>
            <p14:sldId id="350"/>
            <p14:sldId id="362"/>
            <p14:sldId id="363"/>
            <p14:sldId id="364"/>
            <p14:sldId id="365"/>
            <p14:sldId id="366"/>
            <p14:sldId id="368"/>
            <p14:sldId id="369"/>
            <p14:sldId id="370"/>
            <p14:sldId id="367"/>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6" autoAdjust="0"/>
    <p:restoredTop sz="86727" autoAdjust="0"/>
  </p:normalViewPr>
  <p:slideViewPr>
    <p:cSldViewPr>
      <p:cViewPr varScale="1">
        <p:scale>
          <a:sx n="80" d="100"/>
          <a:sy n="80" d="100"/>
        </p:scale>
        <p:origin x="2320" y="192"/>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04/06/24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6/4/24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Data_structur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en.wikipedia.org/wiki/Control_flow"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939422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benefits of lazy evaluation include:</a:t>
            </a:r>
          </a:p>
          <a:p>
            <a:r>
              <a:rPr lang="en-US" sz="1200" b="0" i="0" kern="1200" dirty="0">
                <a:solidFill>
                  <a:schemeClr val="tx1"/>
                </a:solidFill>
                <a:effectLst/>
                <a:latin typeface="+mn-lt"/>
                <a:ea typeface="+mn-ea"/>
                <a:cs typeface="+mn-cs"/>
              </a:rPr>
              <a:t>Performance increases by avoiding needless calculations, and error conditions in evaluating compound expressions</a:t>
            </a:r>
          </a:p>
          <a:p>
            <a:r>
              <a:rPr lang="en-US" sz="1200" b="0" i="0" kern="1200" dirty="0">
                <a:solidFill>
                  <a:schemeClr val="tx1"/>
                </a:solidFill>
                <a:effectLst/>
                <a:latin typeface="+mn-lt"/>
                <a:ea typeface="+mn-ea"/>
                <a:cs typeface="+mn-cs"/>
              </a:rPr>
              <a:t>The ability to construct potentially infinite </a:t>
            </a:r>
            <a:r>
              <a:rPr lang="en-US" sz="1200" b="0" i="0" u="none" strike="noStrike" kern="1200" dirty="0">
                <a:solidFill>
                  <a:schemeClr val="tx1"/>
                </a:solidFill>
                <a:effectLst/>
                <a:latin typeface="+mn-lt"/>
                <a:ea typeface="+mn-ea"/>
                <a:cs typeface="+mn-cs"/>
                <a:hlinkClick r:id="rId3" tooltip="Data structure"/>
              </a:rPr>
              <a:t>data structures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ability to define </a:t>
            </a:r>
            <a:r>
              <a:rPr lang="en-US" sz="1200" b="0" i="0" u="none" strike="noStrike" kern="1200" dirty="0">
                <a:solidFill>
                  <a:schemeClr val="tx1"/>
                </a:solidFill>
                <a:effectLst/>
                <a:latin typeface="+mn-lt"/>
                <a:ea typeface="+mn-ea"/>
                <a:cs typeface="+mn-cs"/>
                <a:hlinkClick r:id="rId4" tooltip="Control flow"/>
              </a:rPr>
              <a:t>control flow</a:t>
            </a:r>
            <a:r>
              <a:rPr lang="en-US" sz="1200" b="0" i="0" kern="1200" dirty="0">
                <a:solidFill>
                  <a:schemeClr val="tx1"/>
                </a:solidFill>
                <a:effectLst/>
                <a:latin typeface="+mn-lt"/>
                <a:ea typeface="+mn-ea"/>
                <a:cs typeface="+mn-cs"/>
              </a:rPr>
              <a:t> (structures) as abstractions instead of primitives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 construct an object on</a:t>
            </a:r>
            <a:r>
              <a:rPr lang="en-US" sz="1200" b="0" i="0" kern="1200" baseline="0" dirty="0">
                <a:solidFill>
                  <a:schemeClr val="tx1"/>
                </a:solidFill>
                <a:effectLst/>
                <a:latin typeface="+mn-lt"/>
                <a:ea typeface="+mn-ea"/>
                <a:cs typeface="+mn-cs"/>
              </a:rPr>
              <a:t> a condition only if </a:t>
            </a:r>
            <a:r>
              <a:rPr lang="en-US" sz="1200" b="0" i="0" kern="1200" baseline="0" dirty="0" err="1">
                <a:solidFill>
                  <a:schemeClr val="tx1"/>
                </a:solidFill>
                <a:effectLst/>
                <a:latin typeface="+mn-lt"/>
                <a:ea typeface="+mn-ea"/>
                <a:cs typeface="+mn-cs"/>
              </a:rPr>
              <a:t>reqd</a:t>
            </a:r>
            <a:r>
              <a:rPr lang="en-US" sz="1200" b="0" i="0" kern="1200" baseline="0" dirty="0">
                <a:solidFill>
                  <a:schemeClr val="tx1"/>
                </a:solidFill>
                <a:effectLst/>
                <a:latin typeface="+mn-lt"/>
                <a:ea typeface="+mn-ea"/>
                <a:cs typeface="+mn-cs"/>
              </a:rPr>
              <a:t> if its heavy</a:t>
            </a:r>
          </a:p>
          <a:p>
            <a:r>
              <a:rPr lang="en-US" sz="1200" b="0" i="0" kern="1200" baseline="0" dirty="0">
                <a:solidFill>
                  <a:schemeClr val="tx1"/>
                </a:solidFill>
                <a:effectLst/>
                <a:latin typeface="+mn-lt"/>
                <a:ea typeface="+mn-ea"/>
                <a:cs typeface="+mn-cs"/>
              </a:rPr>
              <a:t>Short </a:t>
            </a:r>
            <a:r>
              <a:rPr lang="en-US" sz="1200" b="0" i="0" kern="1200" baseline="0" dirty="0" err="1">
                <a:solidFill>
                  <a:schemeClr val="tx1"/>
                </a:solidFill>
                <a:effectLst/>
                <a:latin typeface="+mn-lt"/>
                <a:ea typeface="+mn-ea"/>
                <a:cs typeface="+mn-cs"/>
              </a:rPr>
              <a:t>ckt</a:t>
            </a:r>
            <a:r>
              <a:rPr lang="en-US" sz="1200" b="0" i="0" kern="1200" baseline="0" dirty="0">
                <a:solidFill>
                  <a:schemeClr val="tx1"/>
                </a:solidFill>
                <a:effectLst/>
                <a:latin typeface="+mn-lt"/>
                <a:ea typeface="+mn-ea"/>
                <a:cs typeface="+mn-cs"/>
              </a:rPr>
              <a:t> operator</a:t>
            </a:r>
          </a:p>
          <a:p>
            <a:r>
              <a:rPr lang="en-US" sz="1200" b="0" i="0" kern="1200" baseline="0" dirty="0" err="1">
                <a:solidFill>
                  <a:schemeClr val="tx1"/>
                </a:solidFill>
                <a:effectLst/>
                <a:latin typeface="+mn-lt"/>
                <a:ea typeface="+mn-ea"/>
                <a:cs typeface="+mn-cs"/>
              </a:rPr>
              <a:t>etx</a:t>
            </a:r>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r>
              <a:rPr lang="en-IN" baseline="0" dirty="0"/>
              <a:t> C# introduced lambda</a:t>
            </a:r>
          </a:p>
          <a:p>
            <a:r>
              <a:rPr lang="en-IN" baseline="0" dirty="0"/>
              <a:t>Functional programming </a:t>
            </a:r>
            <a:r>
              <a:rPr lang="en-IN" baseline="0" dirty="0" err="1"/>
              <a:t>javascript</a:t>
            </a:r>
            <a:endParaRPr lang="en-IN" baseline="0" dirty="0"/>
          </a:p>
          <a:p>
            <a:r>
              <a:rPr lang="en-IN" baseline="0" dirty="0"/>
              <a:t>Closures a need </a:t>
            </a:r>
            <a:r>
              <a:rPr lang="en-IN" baseline="0" dirty="0" err="1"/>
              <a:t>soln</a:t>
            </a:r>
            <a:r>
              <a:rPr lang="en-IN" baseline="0" dirty="0"/>
              <a:t> lambda</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086214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Shorthand that allows you to write a method whose method definition is short in the same place you are going to use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It saves you the effort of declaring and writing a separate method to the containing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In Java, the lambda expressions are represented as objects, and so they must be bound to a particular object type known as a </a:t>
            </a:r>
            <a:r>
              <a:rPr lang="en-US" sz="1200" b="1" dirty="0">
                <a:solidFill>
                  <a:schemeClr val="tx1"/>
                </a:solidFill>
                <a:latin typeface="Arial" panose="020B0604020202020204" pitchFamily="34" charset="0"/>
                <a:cs typeface="Arial" panose="020B0604020202020204" pitchFamily="34" charset="0"/>
              </a:rPr>
              <a:t>Functional Interface</a:t>
            </a:r>
            <a:r>
              <a:rPr lang="en-US" sz="1200" dirty="0">
                <a:solidFill>
                  <a:schemeClr val="tx1"/>
                </a:solidFill>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818760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Marker</a:t>
            </a:r>
            <a:r>
              <a:rPr lang="en-US" baseline="0" dirty="0"/>
              <a:t> Interface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467725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4E9359"/>
                </a:solidFill>
                <a:effectLst/>
                <a:latin typeface="Source Code Pro" panose="020B0509030403020204" pitchFamily="49" charset="0"/>
              </a:rPr>
              <a:t>Integer</a:t>
            </a:r>
            <a:r>
              <a:rPr lang="en-IN" b="0" i="0" dirty="0">
                <a:solidFill>
                  <a:srgbClr val="000000"/>
                </a:solidFill>
                <a:effectLst/>
                <a:latin typeface="Source Code Pro" panose="020B0509030403020204" pitchFamily="49" charset="0"/>
              </a:rPr>
              <a:t> </a:t>
            </a:r>
            <a:r>
              <a:rPr lang="en-IN" b="0" i="0" dirty="0">
                <a:solidFill>
                  <a:srgbClr val="888888"/>
                </a:solidFill>
                <a:effectLst/>
                <a:latin typeface="Source Code Pro" panose="020B0509030403020204" pitchFamily="49" charset="0"/>
              </a:rPr>
              <a:t>value</a:t>
            </a:r>
            <a:r>
              <a:rPr lang="en-IN" b="0" i="0" dirty="0">
                <a:solidFill>
                  <a:srgbClr val="000000"/>
                </a:solidFill>
                <a:effectLst/>
                <a:latin typeface="Source Code Pro" panose="020B0509030403020204" pitchFamily="49" charset="0"/>
              </a:rPr>
              <a:t> = </a:t>
            </a:r>
            <a:r>
              <a:rPr lang="en-IN" b="0" i="0" dirty="0" err="1">
                <a:solidFill>
                  <a:srgbClr val="000000"/>
                </a:solidFill>
                <a:effectLst/>
                <a:latin typeface="Source Code Pro" panose="020B0509030403020204" pitchFamily="49" charset="0"/>
              </a:rPr>
              <a:t>nameMap.computeIfAbsent</a:t>
            </a:r>
            <a:r>
              <a:rPr lang="en-IN" b="0" i="0" dirty="0">
                <a:solidFill>
                  <a:srgbClr val="000000"/>
                </a:solidFill>
                <a:effectLst/>
                <a:latin typeface="Source Code Pro" panose="020B0509030403020204" pitchFamily="49" charset="0"/>
              </a:rPr>
              <a:t>(</a:t>
            </a:r>
            <a:r>
              <a:rPr lang="en-IN" b="0" i="0" dirty="0">
                <a:solidFill>
                  <a:srgbClr val="4E9359"/>
                </a:solidFill>
                <a:effectLst/>
                <a:latin typeface="Source Code Pro" panose="020B0509030403020204" pitchFamily="49" charset="0"/>
              </a:rPr>
              <a:t>"John"</a:t>
            </a:r>
            <a:r>
              <a:rPr lang="en-IN" b="0" i="0" dirty="0">
                <a:solidFill>
                  <a:srgbClr val="000000"/>
                </a:solidFill>
                <a:effectLst/>
                <a:latin typeface="Source Code Pro" panose="020B0509030403020204" pitchFamily="49" charset="0"/>
              </a:rPr>
              <a:t>, String::length);</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3797338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4E9359"/>
                </a:solidFill>
                <a:effectLst/>
                <a:latin typeface="Source Code Pro" panose="020B0509030403020204" pitchFamily="49" charset="0"/>
              </a:rPr>
              <a:t>Integer</a:t>
            </a:r>
            <a:r>
              <a:rPr lang="en-IN" b="0" i="0" dirty="0">
                <a:solidFill>
                  <a:srgbClr val="000000"/>
                </a:solidFill>
                <a:effectLst/>
                <a:latin typeface="Source Code Pro" panose="020B0509030403020204" pitchFamily="49" charset="0"/>
              </a:rPr>
              <a:t> </a:t>
            </a:r>
            <a:r>
              <a:rPr lang="en-IN" b="0" i="0" dirty="0">
                <a:solidFill>
                  <a:srgbClr val="888888"/>
                </a:solidFill>
                <a:effectLst/>
                <a:latin typeface="Source Code Pro" panose="020B0509030403020204" pitchFamily="49" charset="0"/>
              </a:rPr>
              <a:t>value</a:t>
            </a:r>
            <a:r>
              <a:rPr lang="en-IN" b="0" i="0" dirty="0">
                <a:solidFill>
                  <a:srgbClr val="000000"/>
                </a:solidFill>
                <a:effectLst/>
                <a:latin typeface="Source Code Pro" panose="020B0509030403020204" pitchFamily="49" charset="0"/>
              </a:rPr>
              <a:t> = </a:t>
            </a:r>
            <a:r>
              <a:rPr lang="en-IN" b="0" i="0" dirty="0" err="1">
                <a:solidFill>
                  <a:srgbClr val="000000"/>
                </a:solidFill>
                <a:effectLst/>
                <a:latin typeface="Source Code Pro" panose="020B0509030403020204" pitchFamily="49" charset="0"/>
              </a:rPr>
              <a:t>nameMap.computeIfAbsent</a:t>
            </a:r>
            <a:r>
              <a:rPr lang="en-IN" b="0" i="0" dirty="0">
                <a:solidFill>
                  <a:srgbClr val="000000"/>
                </a:solidFill>
                <a:effectLst/>
                <a:latin typeface="Source Code Pro" panose="020B0509030403020204" pitchFamily="49" charset="0"/>
              </a:rPr>
              <a:t>(</a:t>
            </a:r>
            <a:r>
              <a:rPr lang="en-IN" b="0" i="0" dirty="0">
                <a:solidFill>
                  <a:srgbClr val="4E9359"/>
                </a:solidFill>
                <a:effectLst/>
                <a:latin typeface="Source Code Pro" panose="020B0509030403020204" pitchFamily="49" charset="0"/>
              </a:rPr>
              <a:t>"John"</a:t>
            </a:r>
            <a:r>
              <a:rPr lang="en-IN" b="0" i="0" dirty="0">
                <a:solidFill>
                  <a:srgbClr val="000000"/>
                </a:solidFill>
                <a:effectLst/>
                <a:latin typeface="Source Code Pro" panose="020B0509030403020204" pitchFamily="49" charset="0"/>
              </a:rPr>
              <a:t>, String::length);</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99504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3924491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493982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384941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34</a:t>
            </a:fld>
            <a:endParaRPr lang="en-US" dirty="0"/>
          </a:p>
        </p:txBody>
      </p:sp>
    </p:spTree>
    <p:extLst>
      <p:ext uri="{BB962C8B-B14F-4D97-AF65-F5344CB8AC3E}">
        <p14:creationId xmlns:p14="http://schemas.microsoft.com/office/powerpoint/2010/main" val="2829664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35</a:t>
            </a:fld>
            <a:endParaRPr lang="en-US" dirty="0"/>
          </a:p>
        </p:txBody>
      </p:sp>
    </p:spTree>
    <p:extLst>
      <p:ext uri="{BB962C8B-B14F-4D97-AF65-F5344CB8AC3E}">
        <p14:creationId xmlns:p14="http://schemas.microsoft.com/office/powerpoint/2010/main" val="592835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36</a:t>
            </a:fld>
            <a:endParaRPr lang="en-US" dirty="0"/>
          </a:p>
        </p:txBody>
      </p:sp>
    </p:spTree>
    <p:extLst>
      <p:ext uri="{BB962C8B-B14F-4D97-AF65-F5344CB8AC3E}">
        <p14:creationId xmlns:p14="http://schemas.microsoft.com/office/powerpoint/2010/main" val="108022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docs.oracle.com</a:t>
            </a:r>
            <a:r>
              <a:rPr lang="en-IN" dirty="0"/>
              <a:t>/</a:t>
            </a:r>
            <a:r>
              <a:rPr lang="en-IN" dirty="0" err="1"/>
              <a:t>javase</a:t>
            </a:r>
            <a:r>
              <a:rPr lang="en-IN" dirty="0"/>
              <a:t>/tutorial/java/</a:t>
            </a:r>
            <a:r>
              <a:rPr lang="en-IN" dirty="0" err="1"/>
              <a:t>IandI</a:t>
            </a:r>
            <a:r>
              <a:rPr lang="en-IN" dirty="0"/>
              <a:t>/</a:t>
            </a:r>
            <a:r>
              <a:rPr lang="en-IN" dirty="0" err="1"/>
              <a:t>defaultmethods.html</a:t>
            </a:r>
            <a:endParaRPr lang="en-IN" dirty="0"/>
          </a:p>
          <a:p>
            <a:r>
              <a:rPr lang="en-IN" dirty="0"/>
              <a:t>https://</a:t>
            </a:r>
            <a:r>
              <a:rPr lang="en-IN" dirty="0" err="1"/>
              <a:t>medium.com</a:t>
            </a:r>
            <a:r>
              <a:rPr lang="en-IN" dirty="0"/>
              <a:t>/@reetesh043/default-private-and-static-methods-in-java-interfaces-fcfe60693730</a:t>
            </a: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7077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54768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85341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a:p>
            <a:r>
              <a:rPr lang="en-IN" dirty="0"/>
              <a:t>https://</a:t>
            </a:r>
            <a:r>
              <a:rPr lang="en-IN" dirty="0" err="1"/>
              <a:t>www.digitalocean.com</a:t>
            </a:r>
            <a:r>
              <a:rPr lang="en-IN" dirty="0"/>
              <a:t>/community/tutorials/java-8-interface-changes-static-method-default-method</a:t>
            </a: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10006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This feature helps us in avoiding undesired results </a:t>
            </a:r>
            <a:r>
              <a:rPr lang="en-IN" sz="1200" dirty="0" err="1">
                <a:latin typeface="Arial" panose="020B0604020202020204" pitchFamily="34" charset="0"/>
                <a:cs typeface="Arial" panose="020B0604020202020204" pitchFamily="34" charset="0"/>
              </a:rPr>
              <a:t>incase</a:t>
            </a:r>
            <a:r>
              <a:rPr lang="en-IN" sz="1200" dirty="0">
                <a:latin typeface="Arial" panose="020B0604020202020204" pitchFamily="34" charset="0"/>
                <a:cs typeface="Arial" panose="020B0604020202020204" pitchFamily="34" charset="0"/>
              </a:rPr>
              <a:t> of poor implementation in implementation classes.</a:t>
            </a: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9224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8/docs/api/java/util/function/package-summary.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ginnersbook.com/2013/05/java-multiple-inheritan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1" y="4920100"/>
            <a:ext cx="1621808" cy="866830"/>
          </a:xfrm>
        </p:spPr>
        <p:txBody>
          <a:bodyPr>
            <a:normAutofit/>
          </a:bodyPr>
          <a:lstStyle/>
          <a:p>
            <a:pPr>
              <a:spcBef>
                <a:spcPts val="600"/>
              </a:spcBef>
            </a:pPr>
            <a:r>
              <a:rPr lang="en-US" b="1" dirty="0">
                <a:ea typeface="Tahoma" pitchFamily="34" charset="0"/>
                <a:cs typeface="Tahoma" pitchFamily="34" charset="0"/>
              </a:rPr>
              <a:t>By</a:t>
            </a:r>
          </a:p>
          <a:p>
            <a:pPr>
              <a:spcBef>
                <a:spcPts val="600"/>
              </a:spcBef>
            </a:pPr>
            <a:r>
              <a:rPr lang="en-US" b="1" dirty="0">
                <a:ea typeface="Tahoma" pitchFamily="34" charset="0"/>
                <a:cs typeface="Tahoma" pitchFamily="34" charset="0"/>
              </a:rPr>
              <a:t>Shalini Mittal</a:t>
            </a:r>
          </a:p>
          <a:p>
            <a:pPr>
              <a:spcBef>
                <a:spcPts val="600"/>
              </a:spcBef>
            </a:pPr>
            <a:endParaRPr lang="en-IN" b="1" dirty="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3999"/>
            <a:ext cx="5562600" cy="426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0" y="1447800"/>
            <a:ext cx="1544012" cy="646331"/>
          </a:xfrm>
          <a:prstGeom prst="rect">
            <a:avLst/>
          </a:prstGeom>
          <a:noFill/>
        </p:spPr>
        <p:txBody>
          <a:bodyPr wrap="none" rtlCol="0">
            <a:spAutoFit/>
          </a:bodyPr>
          <a:lstStyle/>
          <a:p>
            <a:r>
              <a:rPr lang="en-US" sz="3600" dirty="0">
                <a:solidFill>
                  <a:schemeClr val="accent6">
                    <a:lumMod val="50000"/>
                  </a:schemeClr>
                </a:solidFill>
                <a:latin typeface="Arial" panose="020B0604020202020204" pitchFamily="34" charset="0"/>
                <a:cs typeface="Arial" panose="020B0604020202020204" pitchFamily="34" charset="0"/>
              </a:rPr>
              <a:t>Java 8</a:t>
            </a:r>
          </a:p>
        </p:txBody>
      </p:sp>
    </p:spTree>
    <p:extLst>
      <p:ext uri="{BB962C8B-B14F-4D97-AF65-F5344CB8AC3E}">
        <p14:creationId xmlns:p14="http://schemas.microsoft.com/office/powerpoint/2010/main" val="66516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6324600" cy="576000"/>
          </a:xfrm>
        </p:spPr>
        <p:txBody>
          <a:bodyPr/>
          <a:lstStyle/>
          <a:p>
            <a:r>
              <a:rPr lang="en-US" sz="2400" dirty="0">
                <a:latin typeface="Arial" panose="020B0604020202020204" pitchFamily="34" charset="0"/>
                <a:cs typeface="Arial" panose="020B0604020202020204" pitchFamily="34" charset="0"/>
              </a:rPr>
              <a:t>Java 8</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381000" y="994229"/>
            <a:ext cx="4800600"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Flexibility and Reusability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Convenience to write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Faster and more memory efficient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Immutability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Easier Parallelization and Lazy Evaluation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Cleaner more concise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Optimization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Improve </a:t>
            </a:r>
            <a:r>
              <a:rPr lang="en-US" sz="1600" b="1" dirty="0">
                <a:latin typeface="Arial" panose="020B0604020202020204" pitchFamily="34" charset="0"/>
                <a:cs typeface="Arial" panose="020B0604020202020204" pitchFamily="34" charset="0"/>
              </a:rPr>
              <a:t>Performance</a:t>
            </a: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4000500" cy="3631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54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Lets Explore Java 8</a:t>
            </a:r>
            <a:endParaRPr lang="en-IN" sz="2400" dirty="0">
              <a:latin typeface="Arial" panose="020B0604020202020204" pitchFamily="34" charset="0"/>
              <a:cs typeface="Arial" panose="020B0604020202020204" pitchFamily="34" charset="0"/>
            </a:endParaRPr>
          </a:p>
        </p:txBody>
      </p:sp>
      <p:pic>
        <p:nvPicPr>
          <p:cNvPr id="8" name="Picture 2" descr="C:\Users\anurags\Desktop\images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99049" y="1219200"/>
            <a:ext cx="543535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What is Java????</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Java Object Oriented Language (Noun centric)</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Need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Functional Programming (Verb Centric)</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Closures</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Solution In Java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Lambda Expressions</a:t>
            </a:r>
          </a:p>
        </p:txBody>
      </p:sp>
    </p:spTree>
    <p:extLst>
      <p:ext uri="{BB962C8B-B14F-4D97-AF65-F5344CB8AC3E}">
        <p14:creationId xmlns:p14="http://schemas.microsoft.com/office/powerpoint/2010/main" val="80306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The problem we faced …</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Only Object-oriented language.</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Functions don’t exist by itself</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as argument cannot be passed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body cannot be returned</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54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Pre - Lambda Expressions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Separate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a:t>
            </a:r>
            <a:r>
              <a:rPr lang="en-US" sz="1600" dirty="0" err="1">
                <a:latin typeface="Arial" panose="020B0604020202020204" pitchFamily="34" charset="0"/>
                <a:cs typeface="Arial" panose="020B0604020202020204" pitchFamily="34" charset="0"/>
              </a:rPr>
              <a:t>SeparateClass</a:t>
            </a:r>
            <a:r>
              <a:rPr lang="en-US" sz="1600" dirty="0">
                <a:latin typeface="Arial" panose="020B0604020202020204" pitchFamily="34" charset="0"/>
                <a:cs typeface="Arial" panose="020B0604020202020204" pitchFamily="34" charset="0"/>
              </a:rPr>
              <a:t>(…));</a:t>
            </a:r>
          </a:p>
          <a:p>
            <a:pPr marL="457200" lvl="1"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Main class (which implements interface)</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this);</a:t>
            </a:r>
          </a:p>
          <a:p>
            <a:pPr marL="457200" lvl="1"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Named inner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a:t>
            </a:r>
            <a:r>
              <a:rPr lang="en-US" sz="1600" dirty="0" err="1">
                <a:latin typeface="Arial" panose="020B0604020202020204" pitchFamily="34" charset="0"/>
                <a:cs typeface="Arial" panose="020B0604020202020204" pitchFamily="34" charset="0"/>
              </a:rPr>
              <a:t>InnerClass</a:t>
            </a:r>
            <a:r>
              <a:rPr lang="en-US" sz="16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Anonymous inner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Comparator&lt;String&gt;() { … });</a:t>
            </a:r>
          </a:p>
        </p:txBody>
      </p:sp>
    </p:spTree>
    <p:extLst>
      <p:ext uri="{BB962C8B-B14F-4D97-AF65-F5344CB8AC3E}">
        <p14:creationId xmlns:p14="http://schemas.microsoft.com/office/powerpoint/2010/main" val="334489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So here is the solution - Lambda Expressions?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An anonymous function</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Plain methods / functionalities can be passed as arguments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method without a declaration, i.e., access modifier, return value declaration, and name </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shorthand for method definition</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Methods exist without the need of containing class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Bounded to object type known as </a:t>
            </a:r>
            <a:r>
              <a:rPr lang="en-US" sz="1600" b="1" dirty="0">
                <a:solidFill>
                  <a:schemeClr val="tx1"/>
                </a:solidFill>
                <a:latin typeface="Arial" panose="020B0604020202020204" pitchFamily="34" charset="0"/>
                <a:cs typeface="Arial" panose="020B0604020202020204" pitchFamily="34" charset="0"/>
              </a:rPr>
              <a:t>Functional Interface</a:t>
            </a:r>
            <a:r>
              <a:rPr lang="en-US" sz="1600" dirty="0">
                <a:solidFill>
                  <a:schemeClr val="tx1"/>
                </a:solidFill>
                <a:latin typeface="Arial" panose="020B0604020202020204" pitchFamily="34" charset="0"/>
                <a:cs typeface="Arial" panose="020B0604020202020204" pitchFamily="34" charset="0"/>
              </a:rPr>
              <a:t>.</a:t>
            </a:r>
          </a:p>
          <a:p>
            <a:endParaRPr lang="en-US" sz="1600" dirty="0">
              <a:solidFill>
                <a:schemeClr val="tx1"/>
              </a:solidFill>
              <a:latin typeface="Arial" panose="020B0604020202020204" pitchFamily="34" charset="0"/>
              <a:cs typeface="Arial" panose="020B0604020202020204" pitchFamily="34" charset="0"/>
            </a:endParaRPr>
          </a:p>
        </p:txBody>
      </p:sp>
      <p:pic>
        <p:nvPicPr>
          <p:cNvPr id="5" name="Picture 4" descr="lambda expressions in java"/>
          <p:cNvPicPr/>
          <p:nvPr/>
        </p:nvPicPr>
        <p:blipFill>
          <a:blip r:embed="rId3">
            <a:extLst>
              <a:ext uri="{28A0092B-C50C-407E-A947-70E740481C1C}">
                <a14:useLocalDpi xmlns:a14="http://schemas.microsoft.com/office/drawing/2010/main" val="0"/>
              </a:ext>
            </a:extLst>
          </a:blip>
          <a:srcRect/>
          <a:stretch>
            <a:fillRect/>
          </a:stretch>
        </p:blipFill>
        <p:spPr bwMode="auto">
          <a:xfrm>
            <a:off x="6267450" y="3914775"/>
            <a:ext cx="2190750" cy="2181225"/>
          </a:xfrm>
          <a:prstGeom prst="rect">
            <a:avLst/>
          </a:prstGeom>
          <a:noFill/>
          <a:ln>
            <a:noFill/>
          </a:ln>
        </p:spPr>
      </p:pic>
    </p:spTree>
    <p:extLst>
      <p:ext uri="{BB962C8B-B14F-4D97-AF65-F5344CB8AC3E}">
        <p14:creationId xmlns:p14="http://schemas.microsoft.com/office/powerpoint/2010/main" val="101169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5438280" cy="576000"/>
          </a:xfrm>
        </p:spPr>
        <p:txBody>
          <a:bodyPr/>
          <a:lstStyle/>
          <a:p>
            <a:r>
              <a:rPr lang="en-US" sz="2400" dirty="0" err="1">
                <a:latin typeface="Arial" panose="020B0604020202020204" pitchFamily="34" charset="0"/>
                <a:cs typeface="Arial" panose="020B0604020202020204" pitchFamily="34" charset="0"/>
              </a:rPr>
              <a:t>Holla</a:t>
            </a:r>
            <a:r>
              <a:rPr lang="en-US" sz="2400" dirty="0">
                <a:latin typeface="Arial" panose="020B0604020202020204" pitchFamily="34" charset="0"/>
                <a:cs typeface="Arial" panose="020B0604020202020204" pitchFamily="34" charset="0"/>
              </a:rPr>
              <a:t>!! Wait Functional Interface</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04800" y="914400"/>
            <a:ext cx="8596668" cy="44958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Called SAM(Single Abstract Method)</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Can have only 1 abstract method declared in their definition</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It can have more than 1 default or static methods (more to it later)</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Annotated with @</a:t>
            </a:r>
            <a:r>
              <a:rPr lang="en-US" sz="1600" dirty="0" err="1">
                <a:solidFill>
                  <a:schemeClr val="tx1"/>
                </a:solidFill>
                <a:latin typeface="Arial" panose="020B0604020202020204" pitchFamily="34" charset="0"/>
                <a:cs typeface="Arial" panose="020B0604020202020204" pitchFamily="34" charset="0"/>
              </a:rPr>
              <a:t>FunctionalInterface</a:t>
            </a:r>
            <a:r>
              <a:rPr lang="en-US" sz="1600" dirty="0">
                <a:solidFill>
                  <a:schemeClr val="tx1"/>
                </a:solidFill>
                <a:latin typeface="Arial" panose="020B0604020202020204" pitchFamily="34" charset="0"/>
                <a:cs typeface="Arial" panose="020B0604020202020204" pitchFamily="34" charset="0"/>
              </a:rPr>
              <a:t> for the compiler level errors</a:t>
            </a:r>
          </a:p>
          <a:p>
            <a:pPr lvl="1"/>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FunctionalInterface</a:t>
            </a:r>
            <a:endParaRPr lang="en-US" sz="1600" dirty="0">
              <a:solidFill>
                <a:schemeClr val="tx1"/>
              </a:solidFill>
              <a:latin typeface="Arial" panose="020B0604020202020204" pitchFamily="34" charset="0"/>
              <a:cs typeface="Arial" panose="020B0604020202020204" pitchFamily="34" charset="0"/>
            </a:endParaRPr>
          </a:p>
          <a:p>
            <a:pPr marL="457200" lvl="1" indent="0">
              <a:buNone/>
            </a:pPr>
            <a:r>
              <a:rPr lang="en-US" sz="1600" dirty="0">
                <a:solidFill>
                  <a:schemeClr val="tx1"/>
                </a:solidFill>
                <a:latin typeface="Arial" panose="020B0604020202020204" pitchFamily="34" charset="0"/>
                <a:cs typeface="Arial" panose="020B0604020202020204" pitchFamily="34" charset="0"/>
              </a:rPr>
              <a:t>      public interface </a:t>
            </a:r>
            <a:r>
              <a:rPr lang="en-US" sz="1600" dirty="0" err="1">
                <a:solidFill>
                  <a:schemeClr val="tx1"/>
                </a:solidFill>
                <a:latin typeface="Arial" panose="020B0604020202020204" pitchFamily="34" charset="0"/>
                <a:cs typeface="Arial" panose="020B0604020202020204" pitchFamily="34" charset="0"/>
              </a:rPr>
              <a:t>SimpleFuncInterface</a:t>
            </a:r>
            <a:r>
              <a:rPr lang="en-US" sz="1600" dirty="0">
                <a:solidFill>
                  <a:schemeClr val="tx1"/>
                </a:solidFill>
                <a:latin typeface="Arial" panose="020B0604020202020204" pitchFamily="34" charset="0"/>
                <a:cs typeface="Arial" panose="020B0604020202020204" pitchFamily="34" charset="0"/>
              </a:rPr>
              <a:t> {</a:t>
            </a:r>
          </a:p>
          <a:p>
            <a:pPr marL="457200" lvl="1" indent="0">
              <a:buNone/>
            </a:pPr>
            <a:r>
              <a:rPr lang="en-US" sz="1600" dirty="0">
                <a:solidFill>
                  <a:schemeClr val="tx1"/>
                </a:solidFill>
                <a:latin typeface="Arial" panose="020B0604020202020204" pitchFamily="34" charset="0"/>
                <a:cs typeface="Arial" panose="020B0604020202020204" pitchFamily="34" charset="0"/>
              </a:rPr>
              <a:t>      public void </a:t>
            </a:r>
            <a:r>
              <a:rPr lang="en-US" sz="1600" dirty="0" err="1">
                <a:solidFill>
                  <a:schemeClr val="tx1"/>
                </a:solidFill>
                <a:latin typeface="Arial" panose="020B0604020202020204" pitchFamily="34" charset="0"/>
                <a:cs typeface="Arial" panose="020B0604020202020204" pitchFamily="34" charset="0"/>
              </a:rPr>
              <a:t>doWork</a:t>
            </a:r>
            <a:r>
              <a:rPr lang="en-US" sz="1600" dirty="0">
                <a:solidFill>
                  <a:schemeClr val="tx1"/>
                </a:solidFill>
                <a:latin typeface="Arial" panose="020B0604020202020204" pitchFamily="34" charset="0"/>
                <a:cs typeface="Arial" panose="020B0604020202020204" pitchFamily="34" charset="0"/>
              </a:rPr>
              <a:t>();</a:t>
            </a:r>
          </a:p>
          <a:p>
            <a:pPr marL="457200" lvl="1" indent="0">
              <a:buNone/>
            </a:pPr>
            <a:r>
              <a:rPr lang="en-US" sz="1600" dirty="0">
                <a:solidFill>
                  <a:schemeClr val="tx1"/>
                </a:solidFill>
                <a:latin typeface="Arial" panose="020B0604020202020204" pitchFamily="34" charset="0"/>
                <a:cs typeface="Arial" panose="020B0604020202020204" pitchFamily="34" charset="0"/>
              </a:rPr>
              <a:t>	}</a:t>
            </a:r>
          </a:p>
          <a:p>
            <a:pPr marL="457200" lvl="1"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These can be represented using Lambda expressions, Method reference and constructor references</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hlinkClick r:id="rId3"/>
              </a:rPr>
              <a:t>Interface summary </a:t>
            </a:r>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a:p>
            <a:pPr marL="457200" lvl="1" indent="0">
              <a:buNone/>
            </a:pPr>
            <a:r>
              <a:rPr lang="en-US" sz="1600" dirty="0">
                <a:solidFill>
                  <a:schemeClr val="tx1"/>
                </a:solidFill>
                <a:latin typeface="Arial" panose="020B0604020202020204" pitchFamily="34" charset="0"/>
                <a:cs typeface="Arial" panose="020B0604020202020204" pitchFamily="34" charset="0"/>
              </a:rPr>
              <a:t>      </a:t>
            </a:r>
          </a:p>
        </p:txBody>
      </p:sp>
      <p:pic>
        <p:nvPicPr>
          <p:cNvPr id="4098" name="Picture 2" descr="C:\Users\shalinim\AppData\Local\Microsoft\Windows\Temporary Internet Files\Content.IE5\13X6H54J\MC9004419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1" y="76201"/>
            <a:ext cx="1371599"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9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Structure Of Lambda Expressions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(Argument List) Arrow Token {Body }</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(type argument, ….) –&gt; { java statements; }</a:t>
            </a:r>
          </a:p>
          <a:p>
            <a:endParaRPr lang="en-US" sz="1600" dirty="0">
              <a:latin typeface="Arial" panose="020B0604020202020204" pitchFamily="34" charset="0"/>
              <a:cs typeface="Arial" panose="020B0604020202020204" pitchFamily="34" charset="0"/>
            </a:endParaRPr>
          </a:p>
          <a:p>
            <a:pPr marL="0" indent="0">
              <a:buNone/>
            </a:pPr>
            <a:r>
              <a:rPr lang="en-US" sz="1600" b="1" dirty="0">
                <a:solidFill>
                  <a:schemeClr val="accent1"/>
                </a:solidFill>
                <a:latin typeface="Arial" panose="020B0604020202020204" pitchFamily="34" charset="0"/>
                <a:cs typeface="Arial" panose="020B0604020202020204" pitchFamily="34" charset="0"/>
              </a:rPr>
              <a:t>Example Lambda Expressions</a:t>
            </a:r>
          </a:p>
          <a:p>
            <a:endParaRPr lang="en-US" sz="1600" dirty="0">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-&gt; {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System.out.println</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("Hello World!");}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int</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a,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int</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b) -&gt; a + b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-&gt; { return 1;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(String name) -&gt; {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System.out.println</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("Hello "+name); } </a:t>
            </a: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n -&gt; n % 2 != 0</a:t>
            </a:r>
            <a:r>
              <a:rPr lang="en-US" sz="1600" dirty="0">
                <a:solidFill>
                  <a:schemeClr val="tx1"/>
                </a:solidFill>
                <a:latin typeface="Arial" panose="020B0604020202020204" pitchFamily="34" charset="0"/>
                <a:cs typeface="Arial" panose="020B0604020202020204" pitchFamily="34" charset="0"/>
              </a:rPr>
              <a:t> </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4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Lambda Expressions Key Notes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 lambda expression can have zero, one or more parameters.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Parameters are enclosed in parentheses and separated by commas. e.g. (a, b) or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a,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b)</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Empty parentheses are used to represent an empty set of parameters. e.g. () -&gt; 42</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When there is a single parameter, if its type is inferred, it is not mandatory to use parentheses. e.g. a -&gt; return a*a</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If body of lambda expression has single statement curly brackets are not mandatory and the return type of the anonymous function is the same as that of the body expression.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When there is more than one statement in body than these must be enclosed in curly brackets (a code block) and the return type of the anonymous function is the same as the type of the value returned within the code block, or void if nothing is returned</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581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Examples Of Lambda Expressions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//Old way:</a:t>
            </a:r>
          </a:p>
          <a:p>
            <a:pPr marL="457200" lvl="1" indent="0">
              <a:buNone/>
            </a:pPr>
            <a:r>
              <a:rPr lang="en-US" sz="1600" dirty="0">
                <a:latin typeface="Arial" panose="020B0604020202020204" pitchFamily="34" charset="0"/>
                <a:cs typeface="Arial" panose="020B0604020202020204" pitchFamily="34" charset="0"/>
              </a:rPr>
              <a:t>new Thread(new Runnable() {</a:t>
            </a:r>
          </a:p>
          <a:p>
            <a:pPr marL="457200" lvl="1" indent="0">
              <a:buNone/>
            </a:pPr>
            <a:r>
              <a:rPr lang="en-US" sz="1600" dirty="0">
                <a:latin typeface="Arial" panose="020B0604020202020204" pitchFamily="34" charset="0"/>
                <a:cs typeface="Arial" panose="020B0604020202020204" pitchFamily="34" charset="0"/>
              </a:rPr>
              <a:t>@Override</a:t>
            </a:r>
          </a:p>
          <a:p>
            <a:pPr marL="457200" lvl="1" indent="0">
              <a:buNone/>
            </a:pPr>
            <a:r>
              <a:rPr lang="en-US" sz="1600" dirty="0">
                <a:latin typeface="Arial" panose="020B0604020202020204" pitchFamily="34" charset="0"/>
                <a:cs typeface="Arial" panose="020B0604020202020204" pitchFamily="34" charset="0"/>
              </a:rPr>
              <a:t>public void run() {</a:t>
            </a:r>
          </a:p>
          <a:p>
            <a:pPr marL="457200" lvl="1" indent="0">
              <a:buNone/>
            </a:pP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from thread");</a:t>
            </a:r>
          </a:p>
          <a:p>
            <a:pPr marL="457200" lvl="1" indent="0">
              <a:buNone/>
            </a:pPr>
            <a:r>
              <a:rPr lang="en-US" sz="1600" dirty="0">
                <a:latin typeface="Arial" panose="020B0604020202020204" pitchFamily="34" charset="0"/>
                <a:cs typeface="Arial" panose="020B0604020202020204" pitchFamily="34" charset="0"/>
              </a:rPr>
              <a:t>}</a:t>
            </a:r>
          </a:p>
          <a:p>
            <a:pPr marL="457200" lvl="1" indent="0">
              <a:buNone/>
            </a:pPr>
            <a:r>
              <a:rPr lang="en-US" sz="1600" dirty="0">
                <a:latin typeface="Arial" panose="020B0604020202020204" pitchFamily="34" charset="0"/>
                <a:cs typeface="Arial" panose="020B0604020202020204" pitchFamily="34" charset="0"/>
              </a:rPr>
              <a:t>}).start();</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//New way:</a:t>
            </a:r>
          </a:p>
          <a:p>
            <a:pPr marL="457200" lvl="1" indent="0">
              <a:buNone/>
            </a:pPr>
            <a:r>
              <a:rPr lang="en-US" sz="1600" dirty="0">
                <a:latin typeface="Arial" panose="020B0604020202020204" pitchFamily="34" charset="0"/>
                <a:cs typeface="Arial" panose="020B0604020202020204" pitchFamily="34" charset="0"/>
              </a:rPr>
              <a:t>new Thread(</a:t>
            </a:r>
          </a:p>
          <a:p>
            <a:pPr marL="457200" lvl="1" indent="0">
              <a:buNone/>
            </a:pPr>
            <a:r>
              <a:rPr lang="en-US" sz="1600" dirty="0">
                <a:latin typeface="Arial" panose="020B0604020202020204" pitchFamily="34" charset="0"/>
                <a:cs typeface="Arial" panose="020B0604020202020204" pitchFamily="34" charset="0"/>
              </a:rPr>
              <a:t>() -&gt;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from thread")</a:t>
            </a:r>
          </a:p>
          <a:p>
            <a:pPr marL="457200" lvl="1" indent="0">
              <a:buNone/>
            </a:pPr>
            <a:r>
              <a:rPr lang="en-US" sz="1600" dirty="0">
                <a:latin typeface="Arial" panose="020B0604020202020204" pitchFamily="34" charset="0"/>
                <a:cs typeface="Arial" panose="020B0604020202020204" pitchFamily="34" charset="0"/>
              </a:rPr>
              <a:t>).start();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5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Examples Of Lambda Expressions </a:t>
            </a:r>
            <a:r>
              <a:rPr lang="en-US" sz="2400" dirty="0" err="1">
                <a:latin typeface="Arial" panose="020B0604020202020204" pitchFamily="34" charset="0"/>
                <a:cs typeface="Arial" panose="020B0604020202020204" pitchFamily="34" charset="0"/>
              </a:rPr>
              <a:t>Contd</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//Old Way:</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button.addActionListener</a:t>
            </a:r>
            <a:r>
              <a:rPr lang="en-US" sz="1600" dirty="0">
                <a:latin typeface="Arial" panose="020B0604020202020204" pitchFamily="34" charset="0"/>
                <a:cs typeface="Arial" panose="020B0604020202020204" pitchFamily="34" charset="0"/>
              </a:rPr>
              <a:t>(new </a:t>
            </a:r>
            <a:r>
              <a:rPr lang="en-US" sz="1600" dirty="0" err="1">
                <a:latin typeface="Arial" panose="020B0604020202020204" pitchFamily="34" charset="0"/>
                <a:cs typeface="Arial" panose="020B0604020202020204" pitchFamily="34" charset="0"/>
              </a:rPr>
              <a:t>ActionListener</a:t>
            </a: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@Override</a:t>
            </a:r>
          </a:p>
          <a:p>
            <a:pPr marL="0" indent="0">
              <a:buNone/>
            </a:pPr>
            <a:r>
              <a:rPr lang="en-US" sz="1600" dirty="0">
                <a:latin typeface="Arial" panose="020B0604020202020204" pitchFamily="34" charset="0"/>
                <a:cs typeface="Arial" panose="020B0604020202020204" pitchFamily="34" charset="0"/>
              </a:rPr>
              <a:t>	public void </a:t>
            </a:r>
            <a:r>
              <a:rPr lang="en-US" sz="1600" dirty="0" err="1">
                <a:latin typeface="Arial" panose="020B0604020202020204" pitchFamily="34" charset="0"/>
                <a:cs typeface="Arial" panose="020B0604020202020204" pitchFamily="34" charset="0"/>
              </a:rPr>
              <a:t>actionPerformed</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ActionEvent</a:t>
            </a:r>
            <a:r>
              <a:rPr lang="en-US" sz="1600" dirty="0">
                <a:latin typeface="Arial" panose="020B0604020202020204" pitchFamily="34" charset="0"/>
                <a:cs typeface="Arial" panose="020B0604020202020204" pitchFamily="34" charset="0"/>
              </a:rPr>
              <a:t> e) {</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("The button was clicked using old fashion code!");</a:t>
            </a:r>
          </a:p>
          <a:p>
            <a:pPr marL="0" indent="0">
              <a:buNone/>
            </a:pP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//New way:</a:t>
            </a:r>
          </a:p>
          <a:p>
            <a:pPr marL="800100" lvl="2" indent="0">
              <a:buNone/>
            </a:pPr>
            <a:r>
              <a:rPr lang="en-US" sz="1600" dirty="0" err="1">
                <a:latin typeface="Arial" panose="020B0604020202020204" pitchFamily="34" charset="0"/>
                <a:cs typeface="Arial" panose="020B0604020202020204" pitchFamily="34" charset="0"/>
              </a:rPr>
              <a:t>button.addActionListener</a:t>
            </a:r>
            <a:r>
              <a:rPr lang="en-US" sz="1600" dirty="0">
                <a:latin typeface="Arial" panose="020B0604020202020204" pitchFamily="34" charset="0"/>
                <a:cs typeface="Arial" panose="020B0604020202020204" pitchFamily="34" charset="0"/>
              </a:rPr>
              <a:t>( (e) -&gt; {</a:t>
            </a:r>
          </a:p>
          <a:p>
            <a:pPr marL="800100" lvl="2" indent="0">
              <a:buNone/>
            </a:pP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("The button was clicked. From lambda expressions !");</a:t>
            </a:r>
          </a:p>
          <a:p>
            <a:pPr marL="800100" lvl="2" indent="0">
              <a:buNone/>
            </a:pP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98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62480" cy="576000"/>
          </a:xfrm>
        </p:spPr>
        <p:txBody>
          <a:bodyPr/>
          <a:lstStyle/>
          <a:p>
            <a:r>
              <a:rPr lang="en-US" sz="2400" dirty="0">
                <a:latin typeface="Arial" panose="020B0604020202020204" pitchFamily="34" charset="0"/>
                <a:cs typeface="Arial" panose="020B0604020202020204" pitchFamily="34" charset="0"/>
              </a:rPr>
              <a:t>Interfaces In Java…. </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
        <p:nvSpPr>
          <p:cNvPr id="5" name="TextBox 4"/>
          <p:cNvSpPr txBox="1"/>
          <p:nvPr/>
        </p:nvSpPr>
        <p:spPr>
          <a:xfrm>
            <a:off x="863618" y="1030069"/>
            <a:ext cx="7213582"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Problem with existing interfaces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Addition of methods in interface – Change in implementing classes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Interfaces tightly coupled with the </a:t>
            </a:r>
            <a:r>
              <a:rPr lang="en-US" sz="1600" dirty="0" err="1">
                <a:latin typeface="Arial" panose="020B0604020202020204" pitchFamily="34" charset="0"/>
                <a:cs typeface="Arial" panose="020B0604020202020204" pitchFamily="34" charset="0"/>
              </a:rPr>
              <a:t>implementor</a:t>
            </a:r>
            <a:r>
              <a:rPr lang="en-US" sz="1600" dirty="0">
                <a:latin typeface="Arial" panose="020B0604020202020204" pitchFamily="34" charset="0"/>
                <a:cs typeface="Arial" panose="020B0604020202020204" pitchFamily="34" charset="0"/>
              </a:rPr>
              <a:t> classes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Interfaces contained method declarations not definitions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Multiple interface implementation allowed to resolve ambiguity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Two interfaces with same method names implemented by a single class </a:t>
            </a:r>
            <a:r>
              <a:rPr lang="en-US" sz="1600" dirty="0" err="1">
                <a:latin typeface="Arial" panose="020B0604020202020204" pitchFamily="34" charset="0"/>
                <a:cs typeface="Arial" panose="020B0604020202020204" pitchFamily="34" charset="0"/>
              </a:rPr>
              <a:t>ambigious</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Solution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Default/Static Methods in interfaces</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Difference between Lambda and Anonymous class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One key difference between using Anonymous class and Lambda expression is the use of this keyword.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For anonymous class ‘this’ keyword resolves to anonymous class, whereas for lambda expression ‘this’ keyword resolves to enclosing class where lambda is written.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Another difference between lambda expression and anonymous class is in the way these two are compiled.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Java compiler compiles lambda expressions and convert them into private method of the class.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It uses invokedynamic instruction that was added in Java 7 to bind this method dynamically</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42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Ways to use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lgn="l" rtl="0"/>
            <a:r>
              <a:rPr lang="en-IN" sz="1600" b="0" i="0" dirty="0">
                <a:solidFill>
                  <a:srgbClr val="444444"/>
                </a:solidFill>
                <a:effectLst/>
                <a:latin typeface="Calibri" panose="020F0502020204030204" pitchFamily="34" charset="0"/>
                <a:cs typeface="Calibri" panose="020F0502020204030204" pitchFamily="34" charset="0"/>
              </a:rPr>
              <a:t>As method parameters: </a:t>
            </a:r>
            <a:br>
              <a:rPr lang="en-IN" sz="1600" b="0" i="0" dirty="0">
                <a:solidFill>
                  <a:srgbClr val="444444"/>
                </a:solidFill>
                <a:effectLst/>
                <a:latin typeface="Calibri" panose="020F0502020204030204" pitchFamily="34" charset="0"/>
                <a:cs typeface="Calibri" panose="020F0502020204030204" pitchFamily="34" charset="0"/>
              </a:rPr>
            </a:br>
            <a:r>
              <a:rPr lang="en-IN" sz="1600" b="0" i="0" dirty="0">
                <a:solidFill>
                  <a:srgbClr val="444444"/>
                </a:solidFill>
                <a:effectLst/>
                <a:latin typeface="Calibri" panose="020F0502020204030204" pitchFamily="34" charset="0"/>
                <a:cs typeface="Calibri" panose="020F0502020204030204" pitchFamily="34" charset="0"/>
              </a:rPr>
              <a:t>Functional interfaces can be passed as arguments to methods, allowing dynamic </a:t>
            </a:r>
            <a:r>
              <a:rPr lang="en-IN" sz="1600" b="0" i="0" dirty="0" err="1">
                <a:solidFill>
                  <a:srgbClr val="444444"/>
                </a:solidFill>
                <a:effectLst/>
                <a:latin typeface="Calibri" panose="020F0502020204030204" pitchFamily="34" charset="0"/>
                <a:cs typeface="Calibri" panose="020F0502020204030204" pitchFamily="34" charset="0"/>
              </a:rPr>
              <a:t>behavior</a:t>
            </a:r>
            <a:r>
              <a:rPr lang="en-IN" sz="1600" b="0" i="0" dirty="0">
                <a:solidFill>
                  <a:srgbClr val="444444"/>
                </a:solidFill>
                <a:effectLst/>
                <a:latin typeface="Calibri" panose="020F0502020204030204" pitchFamily="34" charset="0"/>
                <a:cs typeface="Calibri" panose="020F0502020204030204" pitchFamily="34" charset="0"/>
              </a:rPr>
              <a:t> based on different implementations.</a:t>
            </a:r>
          </a:p>
          <a:p>
            <a:pPr algn="l" rtl="0"/>
            <a:endParaRPr lang="en-IN" sz="1600" b="0" i="0" dirty="0">
              <a:solidFill>
                <a:srgbClr val="444444"/>
              </a:solidFill>
              <a:effectLst/>
              <a:latin typeface="Calibri" panose="020F0502020204030204" pitchFamily="34" charset="0"/>
              <a:cs typeface="Calibri" panose="020F0502020204030204" pitchFamily="34" charset="0"/>
            </a:endParaRPr>
          </a:p>
          <a:p>
            <a:pPr algn="l" rtl="0"/>
            <a:r>
              <a:rPr lang="en-IN" sz="1600" b="0" i="0" dirty="0">
                <a:solidFill>
                  <a:srgbClr val="444444"/>
                </a:solidFill>
                <a:effectLst/>
                <a:latin typeface="Calibri" panose="020F0502020204030204" pitchFamily="34" charset="0"/>
                <a:cs typeface="Calibri" panose="020F0502020204030204" pitchFamily="34" charset="0"/>
              </a:rPr>
              <a:t>As return types: </a:t>
            </a:r>
            <a:br>
              <a:rPr lang="en-IN" sz="1600" b="0" i="0" dirty="0">
                <a:solidFill>
                  <a:srgbClr val="444444"/>
                </a:solidFill>
                <a:effectLst/>
                <a:latin typeface="Calibri" panose="020F0502020204030204" pitchFamily="34" charset="0"/>
                <a:cs typeface="Calibri" panose="020F0502020204030204" pitchFamily="34" charset="0"/>
              </a:rPr>
            </a:br>
            <a:r>
              <a:rPr lang="en-IN" sz="1600" b="0" i="0" dirty="0">
                <a:solidFill>
                  <a:srgbClr val="444444"/>
                </a:solidFill>
                <a:effectLst/>
                <a:latin typeface="Calibri" panose="020F0502020204030204" pitchFamily="34" charset="0"/>
                <a:cs typeface="Calibri" panose="020F0502020204030204" pitchFamily="34" charset="0"/>
              </a:rPr>
              <a:t>Methods can return functional interfaces, providing flexibility in selecting the appropriate </a:t>
            </a:r>
            <a:r>
              <a:rPr lang="en-IN" sz="1600" b="0" i="0" dirty="0" err="1">
                <a:solidFill>
                  <a:srgbClr val="444444"/>
                </a:solidFill>
                <a:effectLst/>
                <a:latin typeface="Calibri" panose="020F0502020204030204" pitchFamily="34" charset="0"/>
                <a:cs typeface="Calibri" panose="020F0502020204030204" pitchFamily="34" charset="0"/>
              </a:rPr>
              <a:t>behavior</a:t>
            </a:r>
            <a:r>
              <a:rPr lang="en-IN" sz="1600" b="0" i="0" dirty="0">
                <a:solidFill>
                  <a:srgbClr val="444444"/>
                </a:solidFill>
                <a:effectLst/>
                <a:latin typeface="Calibri" panose="020F0502020204030204" pitchFamily="34" charset="0"/>
                <a:cs typeface="Calibri" panose="020F0502020204030204" pitchFamily="34" charset="0"/>
              </a:rPr>
              <a:t> based on specific conditions.</a:t>
            </a:r>
          </a:p>
          <a:p>
            <a:pPr algn="l" rtl="0"/>
            <a:endParaRPr lang="en-IN" sz="1600" dirty="0">
              <a:solidFill>
                <a:srgbClr val="444444"/>
              </a:solidFill>
              <a:latin typeface="Calibri" panose="020F0502020204030204" pitchFamily="34" charset="0"/>
              <a:cs typeface="Calibri" panose="020F0502020204030204" pitchFamily="34" charset="0"/>
            </a:endParaRPr>
          </a:p>
          <a:p>
            <a:pPr algn="l" rtl="0"/>
            <a:r>
              <a:rPr lang="en-IN" sz="1600" b="0" i="0" dirty="0">
                <a:solidFill>
                  <a:srgbClr val="444444"/>
                </a:solidFill>
                <a:effectLst/>
                <a:latin typeface="Calibri" panose="020F0502020204030204" pitchFamily="34" charset="0"/>
                <a:cs typeface="Calibri" panose="020F0502020204030204" pitchFamily="34" charset="0"/>
              </a:rPr>
              <a:t>As local variables: </a:t>
            </a:r>
            <a:br>
              <a:rPr lang="en-IN" sz="1600" b="0" i="0" dirty="0">
                <a:solidFill>
                  <a:srgbClr val="444444"/>
                </a:solidFill>
                <a:effectLst/>
                <a:latin typeface="Calibri" panose="020F0502020204030204" pitchFamily="34" charset="0"/>
                <a:cs typeface="Calibri" panose="020F0502020204030204" pitchFamily="34" charset="0"/>
              </a:rPr>
            </a:br>
            <a:r>
              <a:rPr lang="en-IN" sz="1600" b="0" i="0" dirty="0">
                <a:solidFill>
                  <a:srgbClr val="444444"/>
                </a:solidFill>
                <a:effectLst/>
                <a:latin typeface="Calibri" panose="020F0502020204030204" pitchFamily="34" charset="0"/>
                <a:cs typeface="Calibri" panose="020F0502020204030204" pitchFamily="34" charset="0"/>
              </a:rPr>
              <a:t>Functional interfaces can be assigned to local variables, enabling the execution of different </a:t>
            </a:r>
            <a:r>
              <a:rPr lang="en-IN" sz="1600" b="0" i="0" dirty="0" err="1">
                <a:solidFill>
                  <a:srgbClr val="444444"/>
                </a:solidFill>
                <a:effectLst/>
                <a:latin typeface="Calibri" panose="020F0502020204030204" pitchFamily="34" charset="0"/>
                <a:cs typeface="Calibri" panose="020F0502020204030204" pitchFamily="34" charset="0"/>
              </a:rPr>
              <a:t>behaviors</a:t>
            </a:r>
            <a:r>
              <a:rPr lang="en-IN" sz="1600" b="0" i="0" dirty="0">
                <a:solidFill>
                  <a:srgbClr val="444444"/>
                </a:solidFill>
                <a:effectLst/>
                <a:latin typeface="Calibri" panose="020F0502020204030204" pitchFamily="34" charset="0"/>
                <a:cs typeface="Calibri" panose="020F0502020204030204" pitchFamily="34" charset="0"/>
              </a:rPr>
              <a:t> based on the assigned implementation.</a:t>
            </a:r>
          </a:p>
        </p:txBody>
      </p:sp>
    </p:spTree>
    <p:extLst>
      <p:ext uri="{BB962C8B-B14F-4D97-AF65-F5344CB8AC3E}">
        <p14:creationId xmlns:p14="http://schemas.microsoft.com/office/powerpoint/2010/main" val="10377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Built-In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US" sz="1600" dirty="0"/>
              <a:t>Predicate&lt;T&gt; -</a:t>
            </a:r>
            <a:br>
              <a:rPr lang="en-US" sz="1600" dirty="0"/>
            </a:br>
            <a:r>
              <a:rPr lang="en-US" sz="1600" dirty="0"/>
              <a:t> A predicate is a statement that may be true or false depending on the values of its variables. It can be thought of as a function that returns a value that is either true or false.</a:t>
            </a:r>
          </a:p>
          <a:p>
            <a:r>
              <a:rPr lang="en-US" sz="1600" dirty="0"/>
              <a:t>Consumer&lt;T&gt; - </a:t>
            </a:r>
            <a:br>
              <a:rPr lang="en-US" sz="1600" dirty="0"/>
            </a:br>
            <a:r>
              <a:rPr lang="en-US" sz="1600" dirty="0"/>
              <a:t>This functional interface represents an operation that accepts a single input argument and returns no result.</a:t>
            </a:r>
          </a:p>
          <a:p>
            <a:r>
              <a:rPr lang="en-US" sz="1600" dirty="0"/>
              <a:t>Function&lt;T,R&gt; - </a:t>
            </a:r>
            <a:br>
              <a:rPr lang="en-US" sz="1600" dirty="0"/>
            </a:br>
            <a:r>
              <a:rPr lang="en-US" sz="1600" dirty="0"/>
              <a:t>This functional interface represents a function that accepts one argument and produces a result. One use, for example, it's to convert or transform from one object to another</a:t>
            </a:r>
          </a:p>
          <a:p>
            <a:r>
              <a:rPr lang="en-US" sz="1600" dirty="0">
                <a:latin typeface="Arial" panose="020B0604020202020204" pitchFamily="34" charset="0"/>
                <a:cs typeface="Arial" panose="020B0604020202020204" pitchFamily="34" charset="0"/>
              </a:rPr>
              <a:t>Supplier&lt;T&gt; - </a:t>
            </a:r>
            <a:br>
              <a:rPr lang="en-US" sz="1600" dirty="0">
                <a:latin typeface="Arial" panose="020B0604020202020204" pitchFamily="34" charset="0"/>
                <a:cs typeface="Arial" panose="020B0604020202020204" pitchFamily="34" charset="0"/>
              </a:rPr>
            </a:br>
            <a:r>
              <a:rPr lang="en-US" sz="1600" dirty="0"/>
              <a:t>This functional interface does the opposite of the Consumer, it takes no arguments but it returns some value. It may return different values when it is being called more than once.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243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Types Functional Interfaces</a:t>
            </a:r>
            <a:endParaRPr lang="en-IN" sz="2400" dirty="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6316C8A5-D064-C858-86A9-AF56FD0228A5}"/>
              </a:ext>
            </a:extLst>
          </p:cNvPr>
          <p:cNvSpPr/>
          <p:nvPr/>
        </p:nvSpPr>
        <p:spPr>
          <a:xfrm>
            <a:off x="1066800" y="1447800"/>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Function</a:t>
            </a:r>
          </a:p>
        </p:txBody>
      </p:sp>
      <p:sp>
        <p:nvSpPr>
          <p:cNvPr id="9" name="Oval 8">
            <a:extLst>
              <a:ext uri="{FF2B5EF4-FFF2-40B4-BE49-F238E27FC236}">
                <a16:creationId xmlns:a16="http://schemas.microsoft.com/office/drawing/2014/main" id="{643A0E75-36EE-CCCB-2996-1FC22D59657A}"/>
              </a:ext>
            </a:extLst>
          </p:cNvPr>
          <p:cNvSpPr/>
          <p:nvPr/>
        </p:nvSpPr>
        <p:spPr>
          <a:xfrm>
            <a:off x="5025191" y="3879695"/>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Operator</a:t>
            </a:r>
          </a:p>
        </p:txBody>
      </p:sp>
      <p:sp>
        <p:nvSpPr>
          <p:cNvPr id="10" name="Oval 9">
            <a:extLst>
              <a:ext uri="{FF2B5EF4-FFF2-40B4-BE49-F238E27FC236}">
                <a16:creationId xmlns:a16="http://schemas.microsoft.com/office/drawing/2014/main" id="{FECA4C63-5E3D-9600-B0D5-747FF1D43C08}"/>
              </a:ext>
            </a:extLst>
          </p:cNvPr>
          <p:cNvSpPr/>
          <p:nvPr/>
        </p:nvSpPr>
        <p:spPr>
          <a:xfrm>
            <a:off x="6019802" y="1375611"/>
            <a:ext cx="2057398"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Consumer</a:t>
            </a:r>
          </a:p>
        </p:txBody>
      </p:sp>
      <p:sp>
        <p:nvSpPr>
          <p:cNvPr id="11" name="Oval 10">
            <a:extLst>
              <a:ext uri="{FF2B5EF4-FFF2-40B4-BE49-F238E27FC236}">
                <a16:creationId xmlns:a16="http://schemas.microsoft.com/office/drawing/2014/main" id="{E0034F9A-AFBB-F651-5051-04E2EA187209}"/>
              </a:ext>
            </a:extLst>
          </p:cNvPr>
          <p:cNvSpPr/>
          <p:nvPr/>
        </p:nvSpPr>
        <p:spPr>
          <a:xfrm>
            <a:off x="3545303" y="1483895"/>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Supplier</a:t>
            </a:r>
          </a:p>
        </p:txBody>
      </p:sp>
      <p:sp>
        <p:nvSpPr>
          <p:cNvPr id="12" name="Oval 11">
            <a:extLst>
              <a:ext uri="{FF2B5EF4-FFF2-40B4-BE49-F238E27FC236}">
                <a16:creationId xmlns:a16="http://schemas.microsoft.com/office/drawing/2014/main" id="{E8A9B9B1-5E8F-8E86-6588-B2AC44F900AB}"/>
              </a:ext>
            </a:extLst>
          </p:cNvPr>
          <p:cNvSpPr/>
          <p:nvPr/>
        </p:nvSpPr>
        <p:spPr>
          <a:xfrm>
            <a:off x="2370221" y="3879695"/>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Predicate</a:t>
            </a:r>
          </a:p>
        </p:txBody>
      </p:sp>
    </p:spTree>
    <p:extLst>
      <p:ext uri="{BB962C8B-B14F-4D97-AF65-F5344CB8AC3E}">
        <p14:creationId xmlns:p14="http://schemas.microsoft.com/office/powerpoint/2010/main" val="866922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Function</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IN" sz="1600" b="0" i="0" dirty="0">
                <a:solidFill>
                  <a:srgbClr val="000000"/>
                </a:solidFill>
                <a:effectLst/>
                <a:latin typeface="Calibri" panose="020F0502020204030204" pitchFamily="34" charset="0"/>
                <a:cs typeface="Calibri" panose="020F0502020204030204" pitchFamily="34" charset="0"/>
              </a:rPr>
              <a:t>It is a functional interface with a method that receives one value and returns another.</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public interface Function&lt;T, R&gt; { … }</a:t>
            </a:r>
          </a:p>
          <a:p>
            <a:endParaRPr lang="en-IN" sz="1600" dirty="0">
              <a:solidFill>
                <a:srgbClr val="000000"/>
              </a:solidFill>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One of the usages of the Function type in the standard library is the </a:t>
            </a:r>
            <a:r>
              <a:rPr lang="en-IN" sz="1600" dirty="0" err="1">
                <a:latin typeface="Calibri" panose="020F0502020204030204" pitchFamily="34" charset="0"/>
                <a:cs typeface="Calibri" panose="020F0502020204030204" pitchFamily="34" charset="0"/>
              </a:rPr>
              <a:t>Map.computeIfAbsent</a:t>
            </a:r>
            <a:r>
              <a:rPr lang="en-IN" sz="1600" dirty="0">
                <a:latin typeface="Calibri" panose="020F0502020204030204" pitchFamily="34" charset="0"/>
                <a:cs typeface="Calibri" panose="020F0502020204030204" pitchFamily="34" charset="0"/>
              </a:rPr>
              <a:t> method. This method returns a value from a map by key, but calculates a value if a key is not already present in a map. To calculate a value, it uses the passed Function implementation:</a:t>
            </a:r>
            <a:br>
              <a:rPr lang="en-IN" sz="1600" dirty="0">
                <a:latin typeface="Calibri" panose="020F0502020204030204" pitchFamily="34" charset="0"/>
                <a:cs typeface="Calibri" panose="020F0502020204030204" pitchFamily="34" charset="0"/>
              </a:rPr>
            </a:b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Map&lt;String, Integer&gt; </a:t>
            </a:r>
            <a:r>
              <a:rPr lang="en-IN" sz="1600" dirty="0" err="1">
                <a:latin typeface="Calibri" panose="020F0502020204030204" pitchFamily="34" charset="0"/>
                <a:cs typeface="Calibri" panose="020F0502020204030204" pitchFamily="34" charset="0"/>
              </a:rPr>
              <a:t>nameMap</a:t>
            </a:r>
            <a:r>
              <a:rPr lang="en-IN" sz="1600" dirty="0">
                <a:latin typeface="Calibri" panose="020F0502020204030204" pitchFamily="34" charset="0"/>
                <a:cs typeface="Calibri" panose="020F0502020204030204" pitchFamily="34" charset="0"/>
              </a:rPr>
              <a:t> = new HashMap&lt;&gt;();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Integer value = </a:t>
            </a:r>
            <a:r>
              <a:rPr lang="en-IN" sz="1600" dirty="0" err="1">
                <a:latin typeface="Calibri" panose="020F0502020204030204" pitchFamily="34" charset="0"/>
                <a:cs typeface="Calibri" panose="020F0502020204030204" pitchFamily="34" charset="0"/>
              </a:rPr>
              <a:t>nameMap.computeIfAbsent</a:t>
            </a:r>
            <a:r>
              <a:rPr lang="en-IN" sz="1600" dirty="0">
                <a:latin typeface="Calibri" panose="020F0502020204030204" pitchFamily="34" charset="0"/>
                <a:cs typeface="Calibri" panose="020F0502020204030204" pitchFamily="34" charset="0"/>
              </a:rPr>
              <a:t>("John", s -&gt; </a:t>
            </a:r>
            <a:r>
              <a:rPr lang="en-IN" sz="1600" dirty="0" err="1">
                <a:latin typeface="Calibri" panose="020F0502020204030204" pitchFamily="34" charset="0"/>
                <a:cs typeface="Calibri" panose="020F0502020204030204" pitchFamily="34" charset="0"/>
              </a:rPr>
              <a:t>s.length</a:t>
            </a:r>
            <a:r>
              <a:rPr lang="en-IN" sz="1600" dirty="0">
                <a:latin typeface="Calibri" panose="020F0502020204030204" pitchFamily="34" charset="0"/>
                <a:cs typeface="Calibri" panose="020F0502020204030204" pitchFamily="34" charset="0"/>
              </a:rPr>
              <a:t>());</a:t>
            </a:r>
          </a:p>
          <a:p>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198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Compose in Function</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IN" sz="1600" b="0" i="1" dirty="0">
                <a:solidFill>
                  <a:srgbClr val="000000"/>
                </a:solidFill>
                <a:effectLst/>
                <a:latin typeface="Calibri" panose="020F0502020204030204" pitchFamily="34" charset="0"/>
                <a:cs typeface="Calibri" panose="020F0502020204030204" pitchFamily="34" charset="0"/>
              </a:rPr>
              <a:t>compose</a:t>
            </a:r>
            <a:r>
              <a:rPr lang="en-IN" sz="1600" b="0" i="0" dirty="0">
                <a:solidFill>
                  <a:srgbClr val="000000"/>
                </a:solidFill>
                <a:effectLst/>
                <a:latin typeface="Calibri" panose="020F0502020204030204" pitchFamily="34" charset="0"/>
                <a:cs typeface="Calibri" panose="020F0502020204030204" pitchFamily="34" charset="0"/>
              </a:rPr>
              <a:t> method that allows us to combine several functions into one and execute them sequentially:</a:t>
            </a:r>
          </a:p>
          <a:p>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 =  n-&gt; </a:t>
            </a:r>
            <a:r>
              <a:rPr lang="en-IN" sz="1600" dirty="0" err="1">
                <a:latin typeface="Calibri" panose="020F0502020204030204" pitchFamily="34" charset="0"/>
                <a:cs typeface="Calibri" panose="020F0502020204030204" pitchFamily="34" charset="0"/>
              </a:rPr>
              <a:t>n.toString</a:t>
            </a:r>
            <a:r>
              <a:rPr lang="en-IN" sz="1600" dirty="0">
                <a:latin typeface="Calibri" panose="020F0502020204030204" pitchFamily="34" charset="0"/>
                <a:cs typeface="Calibri" panose="020F0502020204030204" pitchFamily="34" charset="0"/>
              </a:rPr>
              <a:t>()  //Object::</a:t>
            </a:r>
            <a:r>
              <a:rPr lang="en-IN" sz="1600" dirty="0" err="1">
                <a:latin typeface="Calibri" panose="020F0502020204030204" pitchFamily="34" charset="0"/>
                <a:cs typeface="Calibri" panose="020F0502020204030204" pitchFamily="34" charset="0"/>
              </a:rPr>
              <a:t>toString</a:t>
            </a:r>
            <a:r>
              <a:rPr lang="en-IN" sz="1600" dirty="0">
                <a:latin typeface="Calibri" panose="020F0502020204030204" pitchFamily="34" charset="0"/>
                <a:cs typeface="Calibri" panose="020F0502020204030204" pitchFamily="34" charset="0"/>
              </a:rPr>
              <a:t>;</a:t>
            </a:r>
          </a:p>
          <a:p>
            <a:pPr marL="400050" lvl="1" indent="0">
              <a:buNone/>
            </a:pPr>
            <a:r>
              <a:rPr lang="en-IN" sz="1600" dirty="0">
                <a:latin typeface="Calibri" panose="020F0502020204030204" pitchFamily="34" charset="0"/>
                <a:cs typeface="Calibri" panose="020F0502020204030204" pitchFamily="34" charset="0"/>
              </a:rPr>
              <a:t>Function&lt;String, String&gt; quote = s -&gt; "'" + s + "'";</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quoteIntToString</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quote.compose</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err="1">
                <a:latin typeface="Calibri" panose="020F0502020204030204" pitchFamily="34" charset="0"/>
                <a:cs typeface="Calibri" panose="020F0502020204030204" pitchFamily="34" charset="0"/>
              </a:rPr>
              <a:t>System.out.println</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quoteIntToString.apply</a:t>
            </a:r>
            <a:r>
              <a:rPr lang="en-IN" sz="1600" dirty="0">
                <a:latin typeface="Calibri" panose="020F0502020204030204" pitchFamily="34" charset="0"/>
                <a:cs typeface="Calibri" panose="020F0502020204030204" pitchFamily="34" charset="0"/>
              </a:rPr>
              <a:t>(5)));</a:t>
            </a:r>
          </a:p>
        </p:txBody>
      </p:sp>
    </p:spTree>
    <p:extLst>
      <p:ext uri="{BB962C8B-B14F-4D97-AF65-F5344CB8AC3E}">
        <p14:creationId xmlns:p14="http://schemas.microsoft.com/office/powerpoint/2010/main" val="1254354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Compose in Function</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IN" sz="1600" b="0" i="1" dirty="0">
                <a:solidFill>
                  <a:srgbClr val="000000"/>
                </a:solidFill>
                <a:effectLst/>
                <a:latin typeface="Calibri" panose="020F0502020204030204" pitchFamily="34" charset="0"/>
                <a:cs typeface="Calibri" panose="020F0502020204030204" pitchFamily="34" charset="0"/>
              </a:rPr>
              <a:t>compose</a:t>
            </a:r>
            <a:r>
              <a:rPr lang="en-IN" sz="1600" b="0" i="0" dirty="0">
                <a:solidFill>
                  <a:srgbClr val="000000"/>
                </a:solidFill>
                <a:effectLst/>
                <a:latin typeface="Calibri" panose="020F0502020204030204" pitchFamily="34" charset="0"/>
                <a:cs typeface="Calibri" panose="020F0502020204030204" pitchFamily="34" charset="0"/>
              </a:rPr>
              <a:t> method that allows us to combine several functions into one and execute them sequentially:</a:t>
            </a:r>
          </a:p>
          <a:p>
            <a:endParaRPr lang="en-IN" sz="1600" dirty="0">
              <a:solidFill>
                <a:srgbClr val="000000"/>
              </a:solidFill>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The </a:t>
            </a:r>
            <a:r>
              <a:rPr lang="en-IN" sz="1600" dirty="0" err="1">
                <a:latin typeface="Calibri" panose="020F0502020204030204" pitchFamily="34" charset="0"/>
                <a:cs typeface="Calibri" panose="020F0502020204030204" pitchFamily="34" charset="0"/>
              </a:rPr>
              <a:t>quoteIntToString</a:t>
            </a:r>
            <a:r>
              <a:rPr lang="en-IN" sz="1600" dirty="0">
                <a:latin typeface="Calibri" panose="020F0502020204030204" pitchFamily="34" charset="0"/>
                <a:cs typeface="Calibri" panose="020F0502020204030204" pitchFamily="34" charset="0"/>
              </a:rPr>
              <a:t> function is a combination of the quote function applied to a result of the </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 function.</a:t>
            </a:r>
          </a:p>
          <a:p>
            <a:endParaRPr lang="en-IN" sz="1600" b="0" i="0" dirty="0">
              <a:solidFill>
                <a:srgbClr val="000000"/>
              </a:solidFill>
              <a:effectLst/>
              <a:latin typeface="Calibri" panose="020F0502020204030204" pitchFamily="34" charset="0"/>
              <a:cs typeface="Calibri" panose="020F0502020204030204" pitchFamily="34" charset="0"/>
            </a:endParaRPr>
          </a:p>
          <a:p>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 = Object::</a:t>
            </a:r>
            <a:r>
              <a:rPr lang="en-IN" sz="1600" dirty="0" err="1">
                <a:latin typeface="Calibri" panose="020F0502020204030204" pitchFamily="34" charset="0"/>
                <a:cs typeface="Calibri" panose="020F0502020204030204" pitchFamily="34" charset="0"/>
              </a:rPr>
              <a:t>toString</a:t>
            </a:r>
            <a:r>
              <a:rPr lang="en-IN" sz="1600" dirty="0">
                <a:latin typeface="Calibri" panose="020F0502020204030204" pitchFamily="34" charset="0"/>
                <a:cs typeface="Calibri" panose="020F0502020204030204" pitchFamily="34" charset="0"/>
              </a:rPr>
              <a:t>;</a:t>
            </a:r>
          </a:p>
          <a:p>
            <a:pPr marL="400050" lvl="1" indent="0">
              <a:buNone/>
            </a:pPr>
            <a:r>
              <a:rPr lang="en-IN" sz="1600" dirty="0">
                <a:latin typeface="Calibri" panose="020F0502020204030204" pitchFamily="34" charset="0"/>
                <a:cs typeface="Calibri" panose="020F0502020204030204" pitchFamily="34" charset="0"/>
              </a:rPr>
              <a:t>Function&lt;String, String&gt; quote = s -&gt; "'" + s + "'";</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quoteIntToString</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quote.compose</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err="1">
                <a:latin typeface="Calibri" panose="020F0502020204030204" pitchFamily="34" charset="0"/>
                <a:cs typeface="Calibri" panose="020F0502020204030204" pitchFamily="34" charset="0"/>
              </a:rPr>
              <a:t>System.out.println</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quoteIntToString.apply</a:t>
            </a:r>
            <a:r>
              <a:rPr lang="en-IN" sz="1600" dirty="0">
                <a:latin typeface="Calibri" panose="020F0502020204030204" pitchFamily="34" charset="0"/>
                <a:cs typeface="Calibri" panose="020F0502020204030204" pitchFamily="34" charset="0"/>
              </a:rPr>
              <a:t>(5)));</a:t>
            </a:r>
          </a:p>
          <a:p>
            <a:pPr marL="400050" lvl="1" indent="0">
              <a:buNone/>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640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Primitive Functions </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lgn="l"/>
            <a:r>
              <a:rPr lang="en-IN" sz="1600" b="0" i="0" dirty="0">
                <a:solidFill>
                  <a:srgbClr val="000000"/>
                </a:solidFill>
                <a:effectLst/>
                <a:latin typeface="Calibri" panose="020F0502020204030204" pitchFamily="34" charset="0"/>
                <a:cs typeface="Calibri" panose="020F0502020204030204" pitchFamily="34" charset="0"/>
              </a:rPr>
              <a:t>Since a primitive type can’t be a generic type argument, there are versions of the </a:t>
            </a:r>
            <a:r>
              <a:rPr lang="en-IN" sz="1600" b="0" i="1" dirty="0">
                <a:solidFill>
                  <a:srgbClr val="000000"/>
                </a:solidFill>
                <a:effectLst/>
                <a:latin typeface="Calibri" panose="020F0502020204030204" pitchFamily="34" charset="0"/>
                <a:cs typeface="Calibri" panose="020F0502020204030204" pitchFamily="34" charset="0"/>
              </a:rPr>
              <a:t>Function</a:t>
            </a:r>
            <a:r>
              <a:rPr lang="en-IN" sz="1600" b="0" i="0" dirty="0">
                <a:solidFill>
                  <a:srgbClr val="000000"/>
                </a:solidFill>
                <a:effectLst/>
                <a:latin typeface="Calibri" panose="020F0502020204030204" pitchFamily="34" charset="0"/>
                <a:cs typeface="Calibri" panose="020F0502020204030204" pitchFamily="34" charset="0"/>
              </a:rPr>
              <a:t> interface for the most used primitive types </a:t>
            </a:r>
            <a:r>
              <a:rPr lang="en-IN" sz="1600" b="0" i="1" dirty="0">
                <a:solidFill>
                  <a:srgbClr val="000000"/>
                </a:solidFill>
                <a:effectLst/>
                <a:latin typeface="Calibri" panose="020F0502020204030204" pitchFamily="34" charset="0"/>
                <a:cs typeface="Calibri" panose="020F0502020204030204" pitchFamily="34" charset="0"/>
              </a:rPr>
              <a:t>double</a:t>
            </a:r>
            <a:r>
              <a:rPr lang="en-IN" sz="1600" b="0" i="0" dirty="0">
                <a:solidFill>
                  <a:srgbClr val="000000"/>
                </a:solidFill>
                <a:effectLst/>
                <a:latin typeface="Calibri" panose="020F0502020204030204" pitchFamily="34" charset="0"/>
                <a:cs typeface="Calibri" panose="020F0502020204030204" pitchFamily="34" charset="0"/>
              </a:rPr>
              <a:t>,</a:t>
            </a:r>
            <a:r>
              <a:rPr lang="en-IN" sz="1600" b="0" i="1" dirty="0">
                <a:solidFill>
                  <a:srgbClr val="000000"/>
                </a:solidFill>
                <a:effectLst/>
                <a:latin typeface="Calibri" panose="020F0502020204030204" pitchFamily="34" charset="0"/>
                <a:cs typeface="Calibri" panose="020F0502020204030204" pitchFamily="34" charset="0"/>
              </a:rPr>
              <a:t> int</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a:solidFill>
                  <a:srgbClr val="000000"/>
                </a:solidFill>
                <a:effectLst/>
                <a:latin typeface="Calibri" panose="020F0502020204030204" pitchFamily="34" charset="0"/>
                <a:cs typeface="Calibri" panose="020F0502020204030204" pitchFamily="34" charset="0"/>
              </a:rPr>
              <a:t>long</a:t>
            </a:r>
            <a:r>
              <a:rPr lang="en-IN" sz="1600" b="0" i="0" dirty="0">
                <a:solidFill>
                  <a:srgbClr val="000000"/>
                </a:solidFill>
                <a:effectLst/>
                <a:latin typeface="Calibri" panose="020F0502020204030204" pitchFamily="34" charset="0"/>
                <a:cs typeface="Calibri" panose="020F0502020204030204" pitchFamily="34" charset="0"/>
              </a:rPr>
              <a:t>, and their combinations in argument and return types:</a:t>
            </a:r>
          </a:p>
          <a:p>
            <a:pPr lvl="1"/>
            <a:r>
              <a:rPr lang="en-IN" sz="1600" b="0" i="1" dirty="0" err="1">
                <a:solidFill>
                  <a:srgbClr val="000000"/>
                </a:solidFill>
                <a:effectLst/>
                <a:latin typeface="Calibri" panose="020F0502020204030204" pitchFamily="34" charset="0"/>
                <a:cs typeface="Calibri" panose="020F0502020204030204" pitchFamily="34" charset="0"/>
              </a:rPr>
              <a:t>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DoubleFunction</a:t>
            </a:r>
            <a:r>
              <a:rPr lang="en-IN" sz="1600" b="0" i="1" dirty="0">
                <a:solidFill>
                  <a:srgbClr val="000000"/>
                </a:solidFill>
                <a:effectLst/>
                <a:latin typeface="Calibri" panose="020F0502020204030204" pitchFamily="34" charset="0"/>
                <a:cs typeface="Calibri" panose="020F0502020204030204" pitchFamily="34" charset="0"/>
              </a:rPr>
              <a:t>: </a:t>
            </a:r>
            <a:r>
              <a:rPr lang="en-IN" sz="1600" b="0" i="0" dirty="0">
                <a:solidFill>
                  <a:srgbClr val="000000"/>
                </a:solidFill>
                <a:effectLst/>
                <a:latin typeface="Calibri" panose="020F0502020204030204" pitchFamily="34" charset="0"/>
                <a:cs typeface="Calibri" panose="020F0502020204030204" pitchFamily="34" charset="0"/>
              </a:rPr>
              <a:t>arguments are of specified type, return type is parameterized</a:t>
            </a:r>
          </a:p>
          <a:p>
            <a:pPr lvl="1"/>
            <a:endParaRPr lang="en-IN" sz="1600" b="0" i="1" dirty="0">
              <a:solidFill>
                <a:srgbClr val="000000"/>
              </a:solidFill>
              <a:effectLst/>
              <a:latin typeface="Calibri" panose="020F0502020204030204" pitchFamily="34" charset="0"/>
              <a:cs typeface="Calibri" panose="020F0502020204030204" pitchFamily="34" charset="0"/>
            </a:endParaRPr>
          </a:p>
          <a:p>
            <a:pPr lvl="1"/>
            <a:r>
              <a:rPr lang="en-IN" sz="1600" b="0" i="1" dirty="0" err="1">
                <a:solidFill>
                  <a:srgbClr val="000000"/>
                </a:solidFill>
                <a:effectLst/>
                <a:latin typeface="Calibri" panose="020F0502020204030204" pitchFamily="34" charset="0"/>
                <a:cs typeface="Calibri" panose="020F0502020204030204" pitchFamily="34" charset="0"/>
              </a:rPr>
              <a:t>ToIntFunction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ToDoubleFunction</a:t>
            </a:r>
            <a:r>
              <a:rPr lang="en-IN" sz="1600" b="0" i="1" dirty="0">
                <a:solidFill>
                  <a:srgbClr val="000000"/>
                </a:solidFill>
                <a:effectLst/>
                <a:latin typeface="Calibri" panose="020F0502020204030204" pitchFamily="34" charset="0"/>
                <a:cs typeface="Calibri" panose="020F0502020204030204" pitchFamily="34" charset="0"/>
              </a:rPr>
              <a:t>: </a:t>
            </a:r>
            <a:r>
              <a:rPr lang="en-IN" sz="1600" b="0" i="0" dirty="0">
                <a:solidFill>
                  <a:srgbClr val="000000"/>
                </a:solidFill>
                <a:effectLst/>
                <a:latin typeface="Calibri" panose="020F0502020204030204" pitchFamily="34" charset="0"/>
                <a:cs typeface="Calibri" panose="020F0502020204030204" pitchFamily="34" charset="0"/>
              </a:rPr>
              <a:t>return type is of specified type, arguments are parameterized</a:t>
            </a:r>
          </a:p>
          <a:p>
            <a:pPr lvl="1"/>
            <a:endParaRPr lang="en-IN" sz="1600" b="0" i="0" dirty="0">
              <a:solidFill>
                <a:srgbClr val="000000"/>
              </a:solidFill>
              <a:effectLst/>
              <a:latin typeface="Calibri" panose="020F0502020204030204" pitchFamily="34" charset="0"/>
              <a:cs typeface="Calibri" panose="020F0502020204030204" pitchFamily="34" charset="0"/>
            </a:endParaRPr>
          </a:p>
          <a:p>
            <a:pPr lvl="1"/>
            <a:r>
              <a:rPr lang="en-IN" sz="1600" b="0" i="1" dirty="0" err="1">
                <a:solidFill>
                  <a:srgbClr val="000000"/>
                </a:solidFill>
                <a:effectLst/>
                <a:latin typeface="Calibri" panose="020F0502020204030204" pitchFamily="34" charset="0"/>
                <a:cs typeface="Calibri" panose="020F0502020204030204" pitchFamily="34" charset="0"/>
              </a:rPr>
              <a:t>DoubleToIntFunction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DoubleToLongFunction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IntToDoubleFunction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IntToLongFunction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LongToIntFunction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LongToDoubleFunction</a:t>
            </a:r>
            <a:r>
              <a:rPr lang="en-IN" sz="1600" b="0" i="1" dirty="0">
                <a:solidFill>
                  <a:srgbClr val="000000"/>
                </a:solidFill>
                <a:effectLst/>
                <a:latin typeface="Calibri" panose="020F0502020204030204" pitchFamily="34" charset="0"/>
                <a:cs typeface="Calibri" panose="020F0502020204030204" pitchFamily="34" charset="0"/>
              </a:rPr>
              <a:t>: </a:t>
            </a:r>
            <a:r>
              <a:rPr lang="en-IN" sz="1600" b="0" i="0" dirty="0">
                <a:solidFill>
                  <a:srgbClr val="000000"/>
                </a:solidFill>
                <a:effectLst/>
                <a:latin typeface="Calibri" panose="020F0502020204030204" pitchFamily="34" charset="0"/>
                <a:cs typeface="Calibri" panose="020F0502020204030204" pitchFamily="34" charset="0"/>
              </a:rPr>
              <a:t>having both argument and return type defined as primitive types, as specified by their names</a:t>
            </a:r>
          </a:p>
        </p:txBody>
      </p:sp>
    </p:spTree>
    <p:extLst>
      <p:ext uri="{BB962C8B-B14F-4D97-AF65-F5344CB8AC3E}">
        <p14:creationId xmlns:p14="http://schemas.microsoft.com/office/powerpoint/2010/main" val="675256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Two-Arity Functions </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lgn="l"/>
            <a:r>
              <a:rPr lang="en-IN" sz="1600" b="0" i="0" dirty="0">
                <a:solidFill>
                  <a:srgbClr val="000000"/>
                </a:solidFill>
                <a:effectLst/>
                <a:latin typeface="Calibri" panose="020F0502020204030204" pitchFamily="34" charset="0"/>
                <a:cs typeface="Calibri" panose="020F0502020204030204" pitchFamily="34" charset="0"/>
              </a:rPr>
              <a:t>To define lambdas with two arguments, we have to use additional interfaces that contain “</a:t>
            </a:r>
            <a:r>
              <a:rPr lang="en-IN" sz="1600" b="0" i="1" dirty="0">
                <a:solidFill>
                  <a:srgbClr val="000000"/>
                </a:solidFill>
                <a:effectLst/>
                <a:latin typeface="Calibri" panose="020F0502020204030204" pitchFamily="34" charset="0"/>
                <a:cs typeface="Calibri" panose="020F0502020204030204" pitchFamily="34" charset="0"/>
              </a:rPr>
              <a:t>Bi”</a:t>
            </a:r>
            <a:r>
              <a:rPr lang="en-IN" sz="1600" b="0" i="0" dirty="0">
                <a:solidFill>
                  <a:srgbClr val="000000"/>
                </a:solidFill>
                <a:effectLst/>
                <a:latin typeface="Calibri" panose="020F0502020204030204" pitchFamily="34" charset="0"/>
                <a:cs typeface="Calibri" panose="020F0502020204030204" pitchFamily="34" charset="0"/>
              </a:rPr>
              <a:t> keyword in their names: </a:t>
            </a:r>
            <a:r>
              <a:rPr lang="en-IN" sz="1600" b="0" i="1" dirty="0" err="1">
                <a:solidFill>
                  <a:srgbClr val="000000"/>
                </a:solidFill>
                <a:effectLst/>
                <a:latin typeface="Calibri" panose="020F0502020204030204" pitchFamily="34" charset="0"/>
                <a:cs typeface="Calibri" panose="020F0502020204030204" pitchFamily="34" charset="0"/>
              </a:rPr>
              <a:t>BiFunction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ToDoubleBiFunction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ToIntBiFunction</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1" dirty="0" err="1">
                <a:solidFill>
                  <a:srgbClr val="000000"/>
                </a:solidFill>
                <a:effectLst/>
                <a:latin typeface="Calibri" panose="020F0502020204030204" pitchFamily="34" charset="0"/>
                <a:cs typeface="Calibri" panose="020F0502020204030204" pitchFamily="34" charset="0"/>
              </a:rPr>
              <a:t>ToLongBiFunction</a:t>
            </a:r>
            <a:r>
              <a:rPr lang="en-IN" sz="1600" b="0" i="0" dirty="0">
                <a:solidFill>
                  <a:srgbClr val="000000"/>
                </a:solidFill>
                <a:effectLst/>
                <a:latin typeface="Calibri" panose="020F0502020204030204" pitchFamily="34" charset="0"/>
                <a:cs typeface="Calibri" panose="020F0502020204030204" pitchFamily="34" charset="0"/>
              </a:rPr>
              <a:t>.</a:t>
            </a:r>
          </a:p>
          <a:p>
            <a:pPr algn="l"/>
            <a:r>
              <a:rPr lang="en-IN" sz="1600" b="0" i="1" dirty="0" err="1">
                <a:solidFill>
                  <a:srgbClr val="000000"/>
                </a:solidFill>
                <a:effectLst/>
                <a:latin typeface="Calibri" panose="020F0502020204030204" pitchFamily="34" charset="0"/>
                <a:cs typeface="Calibri" panose="020F0502020204030204" pitchFamily="34" charset="0"/>
              </a:rPr>
              <a:t>BiFunction</a:t>
            </a:r>
            <a:r>
              <a:rPr lang="en-IN" sz="1600" b="0" i="0" dirty="0">
                <a:solidFill>
                  <a:srgbClr val="000000"/>
                </a:solidFill>
                <a:effectLst/>
                <a:latin typeface="Calibri" panose="020F0502020204030204" pitchFamily="34" charset="0"/>
                <a:cs typeface="Calibri" panose="020F0502020204030204" pitchFamily="34" charset="0"/>
              </a:rPr>
              <a:t> has both arguments and a return type generified, while </a:t>
            </a:r>
            <a:r>
              <a:rPr lang="en-IN" sz="1600" b="0" i="1" dirty="0" err="1">
                <a:solidFill>
                  <a:srgbClr val="000000"/>
                </a:solidFill>
                <a:effectLst/>
                <a:latin typeface="Calibri" panose="020F0502020204030204" pitchFamily="34" charset="0"/>
                <a:cs typeface="Calibri" panose="020F0502020204030204" pitchFamily="34" charset="0"/>
              </a:rPr>
              <a:t>ToDoubleBiFunction</a:t>
            </a:r>
            <a:r>
              <a:rPr lang="en-IN" sz="1600" b="0" i="0" dirty="0">
                <a:solidFill>
                  <a:srgbClr val="000000"/>
                </a:solidFill>
                <a:effectLst/>
                <a:latin typeface="Calibri" panose="020F0502020204030204" pitchFamily="34" charset="0"/>
                <a:cs typeface="Calibri" panose="020F0502020204030204" pitchFamily="34" charset="0"/>
              </a:rPr>
              <a:t> and others allow us to return a primitive value.</a:t>
            </a:r>
          </a:p>
          <a:p>
            <a:pPr algn="l"/>
            <a:endParaRPr lang="en-IN" sz="1600" dirty="0">
              <a:solidFill>
                <a:srgbClr val="000000"/>
              </a:solidFill>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One of the typical examples of using this interface in the standard API is in the </a:t>
            </a:r>
            <a:r>
              <a:rPr lang="en-IN" sz="1600" b="0" i="0" dirty="0" err="1">
                <a:solidFill>
                  <a:srgbClr val="000000"/>
                </a:solidFill>
                <a:effectLst/>
                <a:latin typeface="Calibri" panose="020F0502020204030204" pitchFamily="34" charset="0"/>
                <a:cs typeface="Calibri" panose="020F0502020204030204" pitchFamily="34" charset="0"/>
              </a:rPr>
              <a:t>Map.replaceAll</a:t>
            </a:r>
            <a:r>
              <a:rPr lang="en-IN" sz="1600" b="0" i="0" dirty="0">
                <a:solidFill>
                  <a:srgbClr val="000000"/>
                </a:solidFill>
                <a:effectLst/>
                <a:latin typeface="Calibri" panose="020F0502020204030204" pitchFamily="34" charset="0"/>
                <a:cs typeface="Calibri" panose="020F0502020204030204" pitchFamily="34" charset="0"/>
              </a:rPr>
              <a:t> method, which allows replacing all values in a map with some computed value.</a:t>
            </a:r>
          </a:p>
          <a:p>
            <a:r>
              <a:rPr lang="en-IN" sz="1600" b="0" i="0" dirty="0">
                <a:solidFill>
                  <a:srgbClr val="000000"/>
                </a:solidFill>
                <a:effectLst/>
                <a:latin typeface="Calibri" panose="020F0502020204030204" pitchFamily="34" charset="0"/>
                <a:cs typeface="Calibri" panose="020F0502020204030204" pitchFamily="34" charset="0"/>
              </a:rPr>
              <a:t>Let’s use a </a:t>
            </a:r>
            <a:r>
              <a:rPr lang="en-IN" sz="1600" b="0" i="0" dirty="0" err="1">
                <a:solidFill>
                  <a:srgbClr val="000000"/>
                </a:solidFill>
                <a:effectLst/>
                <a:latin typeface="Calibri" panose="020F0502020204030204" pitchFamily="34" charset="0"/>
                <a:cs typeface="Calibri" panose="020F0502020204030204" pitchFamily="34" charset="0"/>
              </a:rPr>
              <a:t>BiFunction</a:t>
            </a:r>
            <a:r>
              <a:rPr lang="en-IN" sz="1600" b="0" i="0" dirty="0">
                <a:solidFill>
                  <a:srgbClr val="000000"/>
                </a:solidFill>
                <a:effectLst/>
                <a:latin typeface="Calibri" panose="020F0502020204030204" pitchFamily="34" charset="0"/>
                <a:cs typeface="Calibri" panose="020F0502020204030204" pitchFamily="34" charset="0"/>
              </a:rPr>
              <a:t> implementation that receives a key and an old value to calculate a new value for the salary and return it.</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Map&lt;String, Integer&gt; salaries = new HashMap&lt;&gt;();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salaries.put</a:t>
            </a:r>
            <a:r>
              <a:rPr lang="en-IN" sz="1600" b="0" i="0" dirty="0">
                <a:solidFill>
                  <a:srgbClr val="000000"/>
                </a:solidFill>
                <a:effectLst/>
                <a:latin typeface="Calibri" panose="020F0502020204030204" pitchFamily="34" charset="0"/>
                <a:cs typeface="Calibri" panose="020F0502020204030204" pitchFamily="34" charset="0"/>
              </a:rPr>
              <a:t>("John", 40000);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salaries.put</a:t>
            </a:r>
            <a:r>
              <a:rPr lang="en-IN" sz="1600" b="0" i="0" dirty="0">
                <a:solidFill>
                  <a:srgbClr val="000000"/>
                </a:solidFill>
                <a:effectLst/>
                <a:latin typeface="Calibri" panose="020F0502020204030204" pitchFamily="34" charset="0"/>
                <a:cs typeface="Calibri" panose="020F0502020204030204" pitchFamily="34" charset="0"/>
              </a:rPr>
              <a:t>("Freddy", 30000);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salaries.put</a:t>
            </a:r>
            <a:r>
              <a:rPr lang="en-IN" sz="1600" b="0" i="0" dirty="0">
                <a:solidFill>
                  <a:srgbClr val="000000"/>
                </a:solidFill>
                <a:effectLst/>
                <a:latin typeface="Calibri" panose="020F0502020204030204" pitchFamily="34" charset="0"/>
                <a:cs typeface="Calibri" panose="020F0502020204030204" pitchFamily="34" charset="0"/>
              </a:rPr>
              <a:t>("Samuel", 50000);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salaries.replaceAll</a:t>
            </a:r>
            <a:r>
              <a:rPr lang="en-IN" sz="1600" b="0" i="0" dirty="0">
                <a:solidFill>
                  <a:srgbClr val="000000"/>
                </a:solidFill>
                <a:effectLst/>
                <a:latin typeface="Calibri" panose="020F0502020204030204" pitchFamily="34" charset="0"/>
                <a:cs typeface="Calibri" panose="020F0502020204030204" pitchFamily="34" charset="0"/>
              </a:rPr>
              <a:t>((name, </a:t>
            </a:r>
            <a:r>
              <a:rPr lang="en-IN" sz="1600" b="0" i="0" dirty="0" err="1">
                <a:solidFill>
                  <a:srgbClr val="000000"/>
                </a:solidFill>
                <a:effectLst/>
                <a:latin typeface="Calibri" panose="020F0502020204030204" pitchFamily="34" charset="0"/>
                <a:cs typeface="Calibri" panose="020F0502020204030204" pitchFamily="34" charset="0"/>
              </a:rPr>
              <a:t>oldValue</a:t>
            </a:r>
            <a:r>
              <a:rPr lang="en-IN" sz="1600" b="0" i="0" dirty="0">
                <a:solidFill>
                  <a:srgbClr val="000000"/>
                </a:solidFill>
                <a:effectLst/>
                <a:latin typeface="Calibri" panose="020F0502020204030204" pitchFamily="34" charset="0"/>
                <a:cs typeface="Calibri" panose="020F0502020204030204" pitchFamily="34" charset="0"/>
              </a:rPr>
              <a:t>) -&gt; </a:t>
            </a:r>
            <a:r>
              <a:rPr lang="en-IN" sz="1600" b="0" i="0" dirty="0" err="1">
                <a:solidFill>
                  <a:srgbClr val="000000"/>
                </a:solidFill>
                <a:effectLst/>
                <a:latin typeface="Calibri" panose="020F0502020204030204" pitchFamily="34" charset="0"/>
                <a:cs typeface="Calibri" panose="020F0502020204030204" pitchFamily="34" charset="0"/>
              </a:rPr>
              <a:t>name.equals</a:t>
            </a:r>
            <a:r>
              <a:rPr lang="en-IN" sz="1600" b="0" i="0" dirty="0">
                <a:solidFill>
                  <a:srgbClr val="000000"/>
                </a:solidFill>
                <a:effectLst/>
                <a:latin typeface="Calibri" panose="020F0502020204030204" pitchFamily="34" charset="0"/>
                <a:cs typeface="Calibri" panose="020F0502020204030204" pitchFamily="34" charset="0"/>
              </a:rPr>
              <a:t>("Freddy") ? </a:t>
            </a:r>
            <a:r>
              <a:rPr lang="en-IN" sz="1600" b="0" i="0" dirty="0" err="1">
                <a:solidFill>
                  <a:srgbClr val="000000"/>
                </a:solidFill>
                <a:effectLst/>
                <a:latin typeface="Calibri" panose="020F0502020204030204" pitchFamily="34" charset="0"/>
                <a:cs typeface="Calibri" panose="020F0502020204030204" pitchFamily="34" charset="0"/>
              </a:rPr>
              <a:t>oldValue</a:t>
            </a:r>
            <a:r>
              <a:rPr lang="en-IN" sz="1600" b="0" i="0" dirty="0">
                <a:solidFill>
                  <a:srgbClr val="000000"/>
                </a:solidFill>
                <a:effectLst/>
                <a:latin typeface="Calibri" panose="020F0502020204030204" pitchFamily="34" charset="0"/>
                <a:cs typeface="Calibri" panose="020F0502020204030204" pitchFamily="34" charset="0"/>
              </a:rPr>
              <a:t> : </a:t>
            </a:r>
            <a:r>
              <a:rPr lang="en-IN" sz="1600" b="0" i="0" dirty="0" err="1">
                <a:solidFill>
                  <a:srgbClr val="000000"/>
                </a:solidFill>
                <a:effectLst/>
                <a:latin typeface="Calibri" panose="020F0502020204030204" pitchFamily="34" charset="0"/>
                <a:cs typeface="Calibri" panose="020F0502020204030204" pitchFamily="34" charset="0"/>
              </a:rPr>
              <a:t>oldValue</a:t>
            </a:r>
            <a:r>
              <a:rPr lang="en-IN" sz="1600" b="0" i="0" dirty="0">
                <a:solidFill>
                  <a:srgbClr val="000000"/>
                </a:solidFill>
                <a:effectLst/>
                <a:latin typeface="Calibri" panose="020F0502020204030204" pitchFamily="34" charset="0"/>
                <a:cs typeface="Calibri" panose="020F0502020204030204" pitchFamily="34" charset="0"/>
              </a:rPr>
              <a:t> + 10000);</a:t>
            </a:r>
          </a:p>
        </p:txBody>
      </p:sp>
    </p:spTree>
    <p:extLst>
      <p:ext uri="{BB962C8B-B14F-4D97-AF65-F5344CB8AC3E}">
        <p14:creationId xmlns:p14="http://schemas.microsoft.com/office/powerpoint/2010/main" val="2466735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Supplier</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0" dirty="0">
                <a:solidFill>
                  <a:srgbClr val="000000"/>
                </a:solidFill>
                <a:effectLst/>
                <a:latin typeface="Calibri" panose="020F0502020204030204" pitchFamily="34" charset="0"/>
                <a:cs typeface="Calibri" panose="020F0502020204030204" pitchFamily="34" charset="0"/>
              </a:rPr>
              <a:t>It does not take any arguments. </a:t>
            </a:r>
          </a:p>
          <a:p>
            <a:pPr algn="l"/>
            <a:r>
              <a:rPr lang="en-IN" sz="1600" b="0" i="0" dirty="0">
                <a:solidFill>
                  <a:srgbClr val="000000"/>
                </a:solidFill>
                <a:effectLst/>
                <a:latin typeface="Calibri" panose="020F0502020204030204" pitchFamily="34" charset="0"/>
                <a:cs typeface="Calibri" panose="020F0502020204030204" pitchFamily="34" charset="0"/>
              </a:rPr>
              <a:t>Used for lazy generation of values. </a:t>
            </a:r>
          </a:p>
          <a:p>
            <a:pPr algn="l"/>
            <a:r>
              <a:rPr lang="en-IN" sz="1600" b="0" i="0" dirty="0">
                <a:solidFill>
                  <a:srgbClr val="000000"/>
                </a:solidFill>
                <a:effectLst/>
                <a:latin typeface="Calibri" panose="020F0502020204030204" pitchFamily="34" charset="0"/>
                <a:cs typeface="Calibri" panose="020F0502020204030204" pitchFamily="34" charset="0"/>
              </a:rPr>
              <a:t>For instance, let’s define a function that squares a </a:t>
            </a:r>
            <a:r>
              <a:rPr lang="en-IN" sz="1600" b="0" i="1" dirty="0">
                <a:solidFill>
                  <a:srgbClr val="000000"/>
                </a:solidFill>
                <a:effectLst/>
                <a:latin typeface="Calibri" panose="020F0502020204030204" pitchFamily="34" charset="0"/>
                <a:cs typeface="Calibri" panose="020F0502020204030204" pitchFamily="34" charset="0"/>
              </a:rPr>
              <a:t>double</a:t>
            </a:r>
            <a:r>
              <a:rPr lang="en-IN" sz="1600" b="0" i="0" dirty="0">
                <a:solidFill>
                  <a:srgbClr val="000000"/>
                </a:solidFill>
                <a:effectLst/>
                <a:latin typeface="Calibri" panose="020F0502020204030204" pitchFamily="34" charset="0"/>
                <a:cs typeface="Calibri" panose="020F0502020204030204" pitchFamily="34" charset="0"/>
              </a:rPr>
              <a:t> value. It will not receive a value itself, but a </a:t>
            </a:r>
            <a:r>
              <a:rPr lang="en-IN" sz="1600" b="0" i="1" dirty="0">
                <a:solidFill>
                  <a:srgbClr val="000000"/>
                </a:solidFill>
                <a:effectLst/>
                <a:latin typeface="Calibri" panose="020F0502020204030204" pitchFamily="34" charset="0"/>
                <a:cs typeface="Calibri" panose="020F0502020204030204" pitchFamily="34" charset="0"/>
              </a:rPr>
              <a:t>Supplier</a:t>
            </a:r>
            <a:r>
              <a:rPr lang="en-IN" sz="1600" b="0" i="0" dirty="0">
                <a:solidFill>
                  <a:srgbClr val="000000"/>
                </a:solidFill>
                <a:effectLst/>
                <a:latin typeface="Calibri" panose="020F0502020204030204" pitchFamily="34" charset="0"/>
                <a:cs typeface="Calibri" panose="020F0502020204030204" pitchFamily="34" charset="0"/>
              </a:rPr>
              <a:t> of this value:</a:t>
            </a:r>
            <a:br>
              <a:rPr lang="en-IN" sz="1600" b="0" i="0" dirty="0">
                <a:solidFill>
                  <a:srgbClr val="000000"/>
                </a:solidFill>
                <a:effectLst/>
                <a:latin typeface="Calibri" panose="020F0502020204030204" pitchFamily="34" charset="0"/>
                <a:cs typeface="Calibri" panose="020F0502020204030204" pitchFamily="34" charset="0"/>
              </a:rPr>
            </a:br>
            <a:br>
              <a:rPr lang="en-IN" sz="1600" b="0" i="0" dirty="0">
                <a:solidFill>
                  <a:srgbClr val="000000"/>
                </a:solidFill>
                <a:effectLst/>
                <a:latin typeface="Calibri" panose="020F0502020204030204" pitchFamily="34" charset="0"/>
                <a:cs typeface="Calibri" panose="020F0502020204030204" pitchFamily="34" charset="0"/>
              </a:rPr>
            </a:br>
            <a:r>
              <a:rPr lang="en-IN" sz="1600" b="1" dirty="0">
                <a:solidFill>
                  <a:srgbClr val="63B175"/>
                </a:solidFill>
                <a:effectLst/>
                <a:latin typeface="Calibri" panose="020F0502020204030204" pitchFamily="34" charset="0"/>
                <a:cs typeface="Calibri" panose="020F0502020204030204" pitchFamily="34" charset="0"/>
              </a:rPr>
              <a:t>public</a:t>
            </a:r>
            <a:r>
              <a:rPr lang="en-IN" sz="1600" dirty="0">
                <a:latin typeface="Calibri" panose="020F0502020204030204" pitchFamily="34" charset="0"/>
                <a:cs typeface="Calibri" panose="020F0502020204030204" pitchFamily="34" charset="0"/>
              </a:rPr>
              <a:t> </a:t>
            </a:r>
            <a:r>
              <a:rPr lang="en-IN" sz="1600" b="1" dirty="0">
                <a:solidFill>
                  <a:srgbClr val="4E9359"/>
                </a:solidFill>
                <a:effectLst/>
                <a:latin typeface="Calibri" panose="020F0502020204030204" pitchFamily="34" charset="0"/>
                <a:cs typeface="Calibri" panose="020F0502020204030204" pitchFamily="34" charset="0"/>
              </a:rPr>
              <a:t>double</a:t>
            </a:r>
            <a:r>
              <a:rPr lang="en-IN" sz="1600" dirty="0">
                <a:latin typeface="Calibri" panose="020F0502020204030204" pitchFamily="34" charset="0"/>
                <a:cs typeface="Calibri" panose="020F0502020204030204" pitchFamily="34" charset="0"/>
              </a:rPr>
              <a:t> </a:t>
            </a:r>
            <a:r>
              <a:rPr lang="en-IN" sz="1600" b="1" dirty="0" err="1">
                <a:solidFill>
                  <a:srgbClr val="267438"/>
                </a:solidFill>
                <a:effectLst/>
                <a:latin typeface="Calibri" panose="020F0502020204030204" pitchFamily="34" charset="0"/>
                <a:cs typeface="Calibri" panose="020F0502020204030204" pitchFamily="34" charset="0"/>
              </a:rPr>
              <a:t>squareLazy</a:t>
            </a:r>
            <a:r>
              <a:rPr lang="en-IN" sz="1600" dirty="0">
                <a:effectLst/>
                <a:latin typeface="Calibri" panose="020F0502020204030204" pitchFamily="34" charset="0"/>
                <a:cs typeface="Calibri" panose="020F0502020204030204" pitchFamily="34" charset="0"/>
              </a:rPr>
              <a:t>(Supplier&lt;Double&gt; </a:t>
            </a:r>
            <a:r>
              <a:rPr lang="en-IN" sz="1600" dirty="0" err="1">
                <a:effectLst/>
                <a:latin typeface="Calibri" panose="020F0502020204030204" pitchFamily="34" charset="0"/>
                <a:cs typeface="Calibri" panose="020F0502020204030204" pitchFamily="34" charset="0"/>
              </a:rPr>
              <a:t>lazyValue</a:t>
            </a:r>
            <a:r>
              <a:rPr lang="en-IN" sz="1600" dirty="0">
                <a:effectLst/>
                <a:latin typeface="Calibri" panose="020F0502020204030204" pitchFamily="34" charset="0"/>
                <a:cs typeface="Calibri" panose="020F0502020204030204" pitchFamily="34" charset="0"/>
              </a:rPr>
              <a:t>)</a:t>
            </a:r>
            <a:r>
              <a:rPr lang="en-IN" sz="1600" dirty="0">
                <a:latin typeface="Calibri" panose="020F0502020204030204" pitchFamily="34" charset="0"/>
                <a:cs typeface="Calibri" panose="020F0502020204030204" pitchFamily="34" charset="0"/>
              </a:rPr>
              <a:t>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a:t>
            </a:r>
            <a:r>
              <a:rPr lang="en-IN" sz="1600" b="1" dirty="0">
                <a:solidFill>
                  <a:srgbClr val="63B175"/>
                </a:solidFill>
                <a:effectLst/>
                <a:latin typeface="Calibri" panose="020F0502020204030204" pitchFamily="34" charset="0"/>
                <a:cs typeface="Calibri" panose="020F0502020204030204" pitchFamily="34" charset="0"/>
              </a:rPr>
              <a:t>return</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Math.pow</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lazyValue.get</a:t>
            </a:r>
            <a:r>
              <a:rPr lang="en-IN" sz="1600" dirty="0">
                <a:latin typeface="Calibri" panose="020F0502020204030204" pitchFamily="34" charset="0"/>
                <a:cs typeface="Calibri" panose="020F0502020204030204" pitchFamily="34" charset="0"/>
              </a:rPr>
              <a:t>(), </a:t>
            </a:r>
            <a:r>
              <a:rPr lang="en-IN" sz="1600" dirty="0">
                <a:solidFill>
                  <a:srgbClr val="4E9359"/>
                </a:solidFill>
                <a:effectLst/>
                <a:latin typeface="Calibri" panose="020F0502020204030204" pitchFamily="34" charset="0"/>
                <a:cs typeface="Calibri" panose="020F0502020204030204" pitchFamily="34" charset="0"/>
              </a:rPr>
              <a:t>2</a:t>
            </a:r>
            <a:r>
              <a:rPr lang="en-IN" sz="1600" dirty="0">
                <a:latin typeface="Calibri" panose="020F0502020204030204" pitchFamily="34" charset="0"/>
                <a:cs typeface="Calibri" panose="020F0502020204030204" pitchFamily="34" charset="0"/>
              </a:rPr>
              <a:t>);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a:t>
            </a:r>
          </a:p>
          <a:p>
            <a:pPr algn="l"/>
            <a:r>
              <a:rPr lang="en-IN" sz="1600" dirty="0">
                <a:solidFill>
                  <a:srgbClr val="000000"/>
                </a:solidFill>
                <a:latin typeface="Calibri" panose="020F0502020204030204" pitchFamily="34" charset="0"/>
                <a:cs typeface="Calibri" panose="020F0502020204030204" pitchFamily="34" charset="0"/>
              </a:rPr>
              <a:t>Useful if value generation takes time.</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Supplier&lt;Double&gt; </a:t>
            </a:r>
            <a:r>
              <a:rPr lang="en-IN" sz="1600" b="0" i="0" dirty="0" err="1">
                <a:solidFill>
                  <a:srgbClr val="000000"/>
                </a:solidFill>
                <a:effectLst/>
                <a:latin typeface="Calibri" panose="020F0502020204030204" pitchFamily="34" charset="0"/>
                <a:cs typeface="Calibri" panose="020F0502020204030204" pitchFamily="34" charset="0"/>
              </a:rPr>
              <a:t>lazyValue</a:t>
            </a:r>
            <a:r>
              <a:rPr lang="en-IN" sz="1600" b="0" i="0" dirty="0">
                <a:solidFill>
                  <a:srgbClr val="000000"/>
                </a:solidFill>
                <a:effectLst/>
                <a:latin typeface="Calibri" panose="020F0502020204030204" pitchFamily="34" charset="0"/>
                <a:cs typeface="Calibri" panose="020F0502020204030204" pitchFamily="34" charset="0"/>
              </a:rPr>
              <a:t> = () -&gt; {</a:t>
            </a:r>
          </a:p>
          <a:p>
            <a:pPr marL="800100" lvl="2" indent="0">
              <a:buNone/>
            </a:pPr>
            <a:r>
              <a:rPr lang="en-IN" sz="1600" b="0" i="0" dirty="0">
                <a:solidFill>
                  <a:srgbClr val="000000"/>
                </a:solidFill>
                <a:effectLst/>
                <a:latin typeface="Calibri" panose="020F0502020204030204" pitchFamily="34" charset="0"/>
                <a:cs typeface="Calibri" panose="020F0502020204030204" pitchFamily="34" charset="0"/>
              </a:rPr>
              <a:t>try {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Thread.sleep</a:t>
            </a:r>
            <a:r>
              <a:rPr lang="en-IN" sz="1600" b="0" i="0" dirty="0">
                <a:solidFill>
                  <a:srgbClr val="000000"/>
                </a:solidFill>
                <a:effectLst/>
                <a:latin typeface="Calibri" panose="020F0502020204030204" pitchFamily="34" charset="0"/>
                <a:cs typeface="Calibri" panose="020F0502020204030204" pitchFamily="34" charset="0"/>
              </a:rPr>
              <a:t>(1000);</a:t>
            </a:r>
          </a:p>
          <a:p>
            <a:pPr marL="800100" lvl="2" indent="0">
              <a:buNone/>
            </a:pPr>
            <a:r>
              <a:rPr lang="en-IN" sz="1600" b="0" i="0" dirty="0">
                <a:solidFill>
                  <a:srgbClr val="000000"/>
                </a:solidFill>
                <a:effectLst/>
                <a:latin typeface="Calibri" panose="020F0502020204030204" pitchFamily="34" charset="0"/>
                <a:cs typeface="Calibri" panose="020F0502020204030204" pitchFamily="34" charset="0"/>
              </a:rPr>
              <a:t>} catch (</a:t>
            </a:r>
            <a:r>
              <a:rPr lang="en-IN" sz="1600" b="0" i="0" dirty="0" err="1">
                <a:solidFill>
                  <a:srgbClr val="000000"/>
                </a:solidFill>
                <a:effectLst/>
                <a:latin typeface="Calibri" panose="020F0502020204030204" pitchFamily="34" charset="0"/>
                <a:cs typeface="Calibri" panose="020F0502020204030204" pitchFamily="34" charset="0"/>
              </a:rPr>
              <a:t>InterruptedException</a:t>
            </a:r>
            <a:r>
              <a:rPr lang="en-IN" sz="1600" b="0" i="0" dirty="0">
                <a:solidFill>
                  <a:srgbClr val="000000"/>
                </a:solidFill>
                <a:effectLst/>
                <a:latin typeface="Calibri" panose="020F0502020204030204" pitchFamily="34" charset="0"/>
                <a:cs typeface="Calibri" panose="020F0502020204030204" pitchFamily="34" charset="0"/>
              </a:rPr>
              <a:t> e) {</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e.printStackTrace</a:t>
            </a: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return 9d;</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Double </a:t>
            </a:r>
            <a:r>
              <a:rPr lang="en-IN" sz="1600" b="0" i="0" dirty="0" err="1">
                <a:solidFill>
                  <a:srgbClr val="000000"/>
                </a:solidFill>
                <a:effectLst/>
                <a:latin typeface="Calibri" panose="020F0502020204030204" pitchFamily="34" charset="0"/>
                <a:cs typeface="Calibri" panose="020F0502020204030204" pitchFamily="34" charset="0"/>
              </a:rPr>
              <a:t>valueSquared</a:t>
            </a:r>
            <a:r>
              <a:rPr lang="en-IN" sz="1600" b="0" i="0" dirty="0">
                <a:solidFill>
                  <a:srgbClr val="000000"/>
                </a:solidFill>
                <a:effectLst/>
                <a:latin typeface="Calibri" panose="020F0502020204030204" pitchFamily="34" charset="0"/>
                <a:cs typeface="Calibri" panose="020F0502020204030204" pitchFamily="34" charset="0"/>
              </a:rPr>
              <a:t> = </a:t>
            </a:r>
            <a:r>
              <a:rPr lang="en-IN" sz="1600" b="0" i="0" dirty="0" err="1">
                <a:solidFill>
                  <a:srgbClr val="000000"/>
                </a:solidFill>
                <a:effectLst/>
                <a:latin typeface="Calibri" panose="020F0502020204030204" pitchFamily="34" charset="0"/>
                <a:cs typeface="Calibri" panose="020F0502020204030204" pitchFamily="34" charset="0"/>
              </a:rPr>
              <a:t>squareLazy</a:t>
            </a:r>
            <a:r>
              <a:rPr lang="en-IN" sz="1600" b="0" i="0" dirty="0">
                <a:solidFill>
                  <a:srgbClr val="000000"/>
                </a:solidFill>
                <a:effectLst/>
                <a:latin typeface="Calibri" panose="020F0502020204030204" pitchFamily="34" charset="0"/>
                <a:cs typeface="Calibri" panose="020F0502020204030204" pitchFamily="34" charset="0"/>
              </a:rPr>
              <a:t>(</a:t>
            </a:r>
            <a:r>
              <a:rPr lang="en-IN" sz="1600" b="0" i="0" dirty="0" err="1">
                <a:solidFill>
                  <a:srgbClr val="000000"/>
                </a:solidFill>
                <a:effectLst/>
                <a:latin typeface="Calibri" panose="020F0502020204030204" pitchFamily="34" charset="0"/>
                <a:cs typeface="Calibri" panose="020F0502020204030204" pitchFamily="34" charset="0"/>
              </a:rPr>
              <a:t>lazyValue</a:t>
            </a:r>
            <a:r>
              <a:rPr lang="en-IN" sz="1600" b="0" i="0" dirty="0">
                <a:solidFill>
                  <a:srgbClr val="000000"/>
                </a:solidFill>
                <a:effectLst/>
                <a:latin typeface="Calibri" panose="020F0502020204030204" pitchFamily="34" charset="0"/>
                <a:cs typeface="Calibri" panose="020F0502020204030204" pitchFamily="34" charset="0"/>
              </a:rPr>
              <a:t>);</a:t>
            </a:r>
          </a:p>
          <a:p>
            <a:r>
              <a:rPr lang="en-IN" sz="1600" b="0" i="0" dirty="0">
                <a:solidFill>
                  <a:srgbClr val="000000"/>
                </a:solidFill>
                <a:effectLst/>
                <a:latin typeface="Calibri" panose="020F0502020204030204" pitchFamily="34" charset="0"/>
                <a:cs typeface="Calibri" panose="020F0502020204030204" pitchFamily="34" charset="0"/>
              </a:rPr>
              <a:t>Other specializations of the Supplier functional interface include </a:t>
            </a:r>
            <a:r>
              <a:rPr lang="en-IN" sz="1600" b="0" i="0" dirty="0" err="1">
                <a:solidFill>
                  <a:srgbClr val="000000"/>
                </a:solidFill>
                <a:effectLst/>
                <a:latin typeface="Calibri" panose="020F0502020204030204" pitchFamily="34" charset="0"/>
                <a:cs typeface="Calibri" panose="020F0502020204030204" pitchFamily="34" charset="0"/>
              </a:rPr>
              <a:t>BooleanSupplier</a:t>
            </a:r>
            <a:r>
              <a:rPr lang="en-IN" sz="1600" dirty="0">
                <a:solidFill>
                  <a:srgbClr val="000000"/>
                </a:solidFill>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DoubleSupplier</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LongSupplier</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0" dirty="0" err="1">
                <a:solidFill>
                  <a:srgbClr val="000000"/>
                </a:solidFill>
                <a:effectLst/>
                <a:latin typeface="Calibri" panose="020F0502020204030204" pitchFamily="34" charset="0"/>
                <a:cs typeface="Calibri" panose="020F0502020204030204" pitchFamily="34" charset="0"/>
              </a:rPr>
              <a:t>IntSupplier</a:t>
            </a:r>
            <a:r>
              <a:rPr lang="en-IN" sz="1600" b="0" i="0" dirty="0">
                <a:solidFill>
                  <a:srgbClr val="000000"/>
                </a:solidFill>
                <a:effectLst/>
                <a:latin typeface="Calibri" panose="020F0502020204030204" pitchFamily="34" charset="0"/>
                <a:cs typeface="Calibri" panose="020F0502020204030204" pitchFamily="34" charset="0"/>
              </a:rPr>
              <a:t>, whose return types are corresponding primitives.</a:t>
            </a:r>
          </a:p>
          <a:p>
            <a:pPr marL="0" indent="0" algn="l">
              <a:buNone/>
            </a:pPr>
            <a:br>
              <a:rPr lang="en-IN" sz="1600" b="0" i="0" dirty="0">
                <a:solidFill>
                  <a:srgbClr val="000000"/>
                </a:solidFill>
                <a:effectLst/>
                <a:latin typeface="Calibri" panose="020F0502020204030204" pitchFamily="34" charset="0"/>
                <a:cs typeface="Calibri" panose="020F0502020204030204" pitchFamily="34" charset="0"/>
              </a:rPr>
            </a:br>
            <a:br>
              <a:rPr lang="en-IN" sz="1600" b="0" i="0" dirty="0">
                <a:solidFill>
                  <a:srgbClr val="000000"/>
                </a:solidFill>
                <a:effectLst/>
                <a:latin typeface="Calibri" panose="020F0502020204030204" pitchFamily="34" charset="0"/>
                <a:cs typeface="Calibri" panose="020F0502020204030204" pitchFamily="34" charset="0"/>
              </a:rPr>
            </a:br>
            <a:endParaRPr lang="en-IN" sz="16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587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6324600" cy="576000"/>
          </a:xfrm>
        </p:spPr>
        <p:txBody>
          <a:bodyPr/>
          <a:lstStyle/>
          <a:p>
            <a:r>
              <a:rPr lang="en-US" sz="2400" dirty="0">
                <a:latin typeface="Arial" panose="020B0604020202020204" pitchFamily="34" charset="0"/>
                <a:cs typeface="Arial" panose="020B0604020202020204" pitchFamily="34" charset="0"/>
              </a:rPr>
              <a:t>Default/Static Methods</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914400" y="990600"/>
            <a:ext cx="7620000"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Provides backward compatibility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Concept of Virtual Extension Methods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Makes interfaces more like abstract classes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implementation methods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methods can be overridden</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default method cannot override a method from </a:t>
            </a:r>
            <a:r>
              <a:rPr lang="en-US" sz="1600" dirty="0" err="1">
                <a:latin typeface="Arial" panose="020B0604020202020204" pitchFamily="34" charset="0"/>
                <a:cs typeface="Arial" panose="020B0604020202020204" pitchFamily="34" charset="0"/>
              </a:rPr>
              <a:t>java.lang.Object</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Static methods cannot  be </a:t>
            </a:r>
            <a:r>
              <a:rPr lang="en-US" sz="1600" dirty="0" err="1">
                <a:latin typeface="Arial" panose="020B0604020202020204" pitchFamily="34" charset="0"/>
                <a:cs typeface="Arial" panose="020B0604020202020204" pitchFamily="34" charset="0"/>
              </a:rPr>
              <a:t>overriden</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Methods are preceded by default/static keyword with the body</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All method declarations in an interface, including static methods, are implicitly public, so you can omit the public modifier.</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30" name="Picture 6" descr="C:\Users\shalinim\AppData\Local\Microsoft\Windows\Temporary Internet Files\Content.IE5\BXDO43AG\MC9004344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200" y="76200"/>
            <a:ext cx="16256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62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Consumer</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dirty="0">
                <a:solidFill>
                  <a:srgbClr val="000000"/>
                </a:solidFill>
                <a:latin typeface="Calibri" panose="020F0502020204030204" pitchFamily="34" charset="0"/>
                <a:cs typeface="Calibri" panose="020F0502020204030204" pitchFamily="34" charset="0"/>
              </a:rPr>
              <a:t>T</a:t>
            </a:r>
            <a:r>
              <a:rPr lang="en-IN" sz="1600" b="0" i="0" dirty="0">
                <a:solidFill>
                  <a:srgbClr val="000000"/>
                </a:solidFill>
                <a:effectLst/>
                <a:latin typeface="Calibri" panose="020F0502020204030204" pitchFamily="34" charset="0"/>
                <a:cs typeface="Calibri" panose="020F0502020204030204" pitchFamily="34" charset="0"/>
              </a:rPr>
              <a:t>he </a:t>
            </a:r>
            <a:r>
              <a:rPr lang="en-IN" sz="1600" b="0" i="1" dirty="0">
                <a:solidFill>
                  <a:srgbClr val="000000"/>
                </a:solidFill>
                <a:effectLst/>
                <a:latin typeface="Calibri" panose="020F0502020204030204" pitchFamily="34" charset="0"/>
                <a:cs typeface="Calibri" panose="020F0502020204030204" pitchFamily="34" charset="0"/>
              </a:rPr>
              <a:t>Consumer</a:t>
            </a:r>
            <a:r>
              <a:rPr lang="en-IN" sz="1600" b="0" i="0" dirty="0">
                <a:solidFill>
                  <a:srgbClr val="000000"/>
                </a:solidFill>
                <a:effectLst/>
                <a:latin typeface="Calibri" panose="020F0502020204030204" pitchFamily="34" charset="0"/>
                <a:cs typeface="Calibri" panose="020F0502020204030204" pitchFamily="34" charset="0"/>
              </a:rPr>
              <a:t> accepts a generified argument and returns nothing</a:t>
            </a:r>
          </a:p>
          <a:p>
            <a:pPr algn="l"/>
            <a:r>
              <a:rPr lang="en-IN" sz="1600" dirty="0">
                <a:solidFill>
                  <a:srgbClr val="000000"/>
                </a:solidFill>
                <a:latin typeface="Calibri" panose="020F0502020204030204" pitchFamily="34" charset="0"/>
                <a:cs typeface="Calibri" panose="020F0502020204030204" pitchFamily="34" charset="0"/>
              </a:rPr>
              <a:t>Example:</a:t>
            </a:r>
            <a:br>
              <a:rPr lang="en-IN" sz="1600" dirty="0">
                <a:solidFill>
                  <a:srgbClr val="000000"/>
                </a:solidFill>
                <a:latin typeface="Calibri" panose="020F0502020204030204" pitchFamily="34" charset="0"/>
                <a:cs typeface="Calibri" panose="020F0502020204030204" pitchFamily="34" charset="0"/>
              </a:rPr>
            </a:br>
            <a:r>
              <a:rPr lang="en-IN" sz="1600" dirty="0">
                <a:solidFill>
                  <a:srgbClr val="000000"/>
                </a:solidFill>
                <a:latin typeface="Calibri" panose="020F0502020204030204" pitchFamily="34" charset="0"/>
                <a:cs typeface="Calibri" panose="020F0502020204030204" pitchFamily="34" charset="0"/>
              </a:rPr>
              <a:t>List&lt;String&gt; names = </a:t>
            </a:r>
            <a:r>
              <a:rPr lang="en-IN" sz="1600" dirty="0" err="1">
                <a:solidFill>
                  <a:srgbClr val="000000"/>
                </a:solidFill>
                <a:latin typeface="Calibri" panose="020F0502020204030204" pitchFamily="34" charset="0"/>
                <a:cs typeface="Calibri" panose="020F0502020204030204" pitchFamily="34" charset="0"/>
              </a:rPr>
              <a:t>Arrays.asList</a:t>
            </a:r>
            <a:r>
              <a:rPr lang="en-IN" sz="1600" dirty="0">
                <a:solidFill>
                  <a:srgbClr val="000000"/>
                </a:solidFill>
                <a:latin typeface="Calibri" panose="020F0502020204030204" pitchFamily="34" charset="0"/>
                <a:cs typeface="Calibri" panose="020F0502020204030204" pitchFamily="34" charset="0"/>
              </a:rPr>
              <a:t>("John", "Freddy", "Samuel");</a:t>
            </a:r>
            <a:br>
              <a:rPr lang="en-IN" sz="1600" dirty="0">
                <a:solidFill>
                  <a:srgbClr val="000000"/>
                </a:solidFill>
                <a:latin typeface="Calibri" panose="020F0502020204030204" pitchFamily="34" charset="0"/>
                <a:cs typeface="Calibri" panose="020F0502020204030204" pitchFamily="34" charset="0"/>
              </a:rPr>
            </a:br>
            <a:r>
              <a:rPr lang="en-IN" sz="1600" dirty="0" err="1">
                <a:solidFill>
                  <a:srgbClr val="000000"/>
                </a:solidFill>
                <a:latin typeface="Calibri" panose="020F0502020204030204" pitchFamily="34" charset="0"/>
                <a:cs typeface="Calibri" panose="020F0502020204030204" pitchFamily="34" charset="0"/>
              </a:rPr>
              <a:t>names.forEach</a:t>
            </a:r>
            <a:r>
              <a:rPr lang="en-IN" sz="1600" dirty="0">
                <a:solidFill>
                  <a:srgbClr val="000000"/>
                </a:solidFill>
                <a:latin typeface="Calibri" panose="020F0502020204030204" pitchFamily="34" charset="0"/>
                <a:cs typeface="Calibri" panose="020F0502020204030204" pitchFamily="34" charset="0"/>
              </a:rPr>
              <a:t>(name -&gt; </a:t>
            </a:r>
            <a:r>
              <a:rPr lang="en-IN" sz="1600" dirty="0" err="1">
                <a:solidFill>
                  <a:srgbClr val="000000"/>
                </a:solidFill>
                <a:latin typeface="Calibri" panose="020F0502020204030204" pitchFamily="34" charset="0"/>
                <a:cs typeface="Calibri" panose="020F0502020204030204" pitchFamily="34" charset="0"/>
              </a:rPr>
              <a:t>System.out.println</a:t>
            </a:r>
            <a:r>
              <a:rPr lang="en-IN" sz="1600" dirty="0">
                <a:solidFill>
                  <a:srgbClr val="000000"/>
                </a:solidFill>
                <a:latin typeface="Calibri" panose="020F0502020204030204" pitchFamily="34" charset="0"/>
                <a:cs typeface="Calibri" panose="020F0502020204030204" pitchFamily="34" charset="0"/>
              </a:rPr>
              <a:t>("Hello, " + name));</a:t>
            </a:r>
          </a:p>
          <a:p>
            <a:pPr algn="l"/>
            <a:endParaRPr lang="en-IN" sz="1600" b="0" i="0" dirty="0">
              <a:solidFill>
                <a:srgbClr val="000000"/>
              </a:solidFill>
              <a:effectLst/>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There are also specialized versions of the Consumer — </a:t>
            </a:r>
            <a:r>
              <a:rPr lang="en-IN" sz="1600" b="0" i="0" dirty="0" err="1">
                <a:solidFill>
                  <a:srgbClr val="000000"/>
                </a:solidFill>
                <a:effectLst/>
                <a:latin typeface="Calibri" panose="020F0502020204030204" pitchFamily="34" charset="0"/>
                <a:cs typeface="Calibri" panose="020F0502020204030204" pitchFamily="34" charset="0"/>
              </a:rPr>
              <a:t>DoubleConsumer</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IntConsumer</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0" dirty="0" err="1">
                <a:solidFill>
                  <a:srgbClr val="000000"/>
                </a:solidFill>
                <a:effectLst/>
                <a:latin typeface="Calibri" panose="020F0502020204030204" pitchFamily="34" charset="0"/>
                <a:cs typeface="Calibri" panose="020F0502020204030204" pitchFamily="34" charset="0"/>
              </a:rPr>
              <a:t>LongConsumer</a:t>
            </a:r>
            <a:r>
              <a:rPr lang="en-IN" sz="1600" b="0" i="0" dirty="0">
                <a:solidFill>
                  <a:srgbClr val="000000"/>
                </a:solidFill>
                <a:effectLst/>
                <a:latin typeface="Calibri" panose="020F0502020204030204" pitchFamily="34" charset="0"/>
                <a:cs typeface="Calibri" panose="020F0502020204030204" pitchFamily="34" charset="0"/>
              </a:rPr>
              <a:t> — that receive primitive values as arguments. </a:t>
            </a:r>
          </a:p>
          <a:p>
            <a:endParaRPr lang="en-IN" sz="1600" dirty="0">
              <a:solidFill>
                <a:srgbClr val="000000"/>
              </a:solidFill>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Another Consumer is Bi Consumer that takes in 2 arguments. Usually used with maps</a:t>
            </a:r>
            <a:br>
              <a:rPr lang="en-IN" sz="1600" b="0" i="0" dirty="0">
                <a:solidFill>
                  <a:srgbClr val="000000"/>
                </a:solidFill>
                <a:effectLst/>
                <a:latin typeface="Calibri" panose="020F0502020204030204" pitchFamily="34" charset="0"/>
                <a:cs typeface="Calibri" panose="020F0502020204030204" pitchFamily="34" charset="0"/>
              </a:rPr>
            </a:b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Map&lt;String, Integer&gt; ages = new HashMap&lt;&gt;();</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ages.put</a:t>
            </a:r>
            <a:r>
              <a:rPr lang="en-IN" sz="1600" b="0" i="0" dirty="0">
                <a:solidFill>
                  <a:srgbClr val="000000"/>
                </a:solidFill>
                <a:effectLst/>
                <a:latin typeface="Calibri" panose="020F0502020204030204" pitchFamily="34" charset="0"/>
                <a:cs typeface="Calibri" panose="020F0502020204030204" pitchFamily="34" charset="0"/>
              </a:rPr>
              <a:t>("John", 25);</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ages.put</a:t>
            </a:r>
            <a:r>
              <a:rPr lang="en-IN" sz="1600" b="0" i="0" dirty="0">
                <a:solidFill>
                  <a:srgbClr val="000000"/>
                </a:solidFill>
                <a:effectLst/>
                <a:latin typeface="Calibri" panose="020F0502020204030204" pitchFamily="34" charset="0"/>
                <a:cs typeface="Calibri" panose="020F0502020204030204" pitchFamily="34" charset="0"/>
              </a:rPr>
              <a:t>("Freddy", 24);</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ages.put</a:t>
            </a:r>
            <a:r>
              <a:rPr lang="en-IN" sz="1600" b="0" i="0" dirty="0">
                <a:solidFill>
                  <a:srgbClr val="000000"/>
                </a:solidFill>
                <a:effectLst/>
                <a:latin typeface="Calibri" panose="020F0502020204030204" pitchFamily="34" charset="0"/>
                <a:cs typeface="Calibri" panose="020F0502020204030204" pitchFamily="34" charset="0"/>
              </a:rPr>
              <a:t>("Samuel", 30);</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ages.forEach</a:t>
            </a:r>
            <a:r>
              <a:rPr lang="en-IN" sz="1600" b="0" i="0" dirty="0">
                <a:solidFill>
                  <a:srgbClr val="000000"/>
                </a:solidFill>
                <a:effectLst/>
                <a:latin typeface="Calibri" panose="020F0502020204030204" pitchFamily="34" charset="0"/>
                <a:cs typeface="Calibri" panose="020F0502020204030204" pitchFamily="34" charset="0"/>
              </a:rPr>
              <a:t>((name, age) -&gt; </a:t>
            </a:r>
            <a:r>
              <a:rPr lang="en-IN" sz="1600" b="0" i="0" dirty="0" err="1">
                <a:solidFill>
                  <a:srgbClr val="000000"/>
                </a:solidFill>
                <a:effectLst/>
                <a:latin typeface="Calibri" panose="020F0502020204030204" pitchFamily="34" charset="0"/>
                <a:cs typeface="Calibri" panose="020F0502020204030204" pitchFamily="34" charset="0"/>
              </a:rPr>
              <a:t>System.out.println</a:t>
            </a:r>
            <a:r>
              <a:rPr lang="en-IN" sz="1600" b="0" i="0" dirty="0">
                <a:solidFill>
                  <a:srgbClr val="000000"/>
                </a:solidFill>
                <a:effectLst/>
                <a:latin typeface="Calibri" panose="020F0502020204030204" pitchFamily="34" charset="0"/>
                <a:cs typeface="Calibri" panose="020F0502020204030204" pitchFamily="34" charset="0"/>
              </a:rPr>
              <a:t>(name + " is " + age + " years old"));</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Another set of specialized </a:t>
            </a:r>
            <a:r>
              <a:rPr lang="en-IN" sz="1600" b="0" i="0" dirty="0" err="1">
                <a:solidFill>
                  <a:srgbClr val="000000"/>
                </a:solidFill>
                <a:effectLst/>
                <a:latin typeface="Calibri" panose="020F0502020204030204" pitchFamily="34" charset="0"/>
                <a:cs typeface="Calibri" panose="020F0502020204030204" pitchFamily="34" charset="0"/>
              </a:rPr>
              <a:t>BiConsumer</a:t>
            </a:r>
            <a:r>
              <a:rPr lang="en-IN" sz="1600" b="0" i="0" dirty="0">
                <a:solidFill>
                  <a:srgbClr val="000000"/>
                </a:solidFill>
                <a:effectLst/>
                <a:latin typeface="Calibri" panose="020F0502020204030204" pitchFamily="34" charset="0"/>
                <a:cs typeface="Calibri" panose="020F0502020204030204" pitchFamily="34" charset="0"/>
              </a:rPr>
              <a:t> versions is comprised of </a:t>
            </a:r>
            <a:r>
              <a:rPr lang="en-IN" sz="1600" b="0" i="0" dirty="0" err="1">
                <a:solidFill>
                  <a:srgbClr val="000000"/>
                </a:solidFill>
                <a:effectLst/>
                <a:latin typeface="Calibri" panose="020F0502020204030204" pitchFamily="34" charset="0"/>
                <a:cs typeface="Calibri" panose="020F0502020204030204" pitchFamily="34" charset="0"/>
              </a:rPr>
              <a:t>ObjDoubleConsumer</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ObjIntConsumer</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0" dirty="0" err="1">
                <a:solidFill>
                  <a:srgbClr val="000000"/>
                </a:solidFill>
                <a:effectLst/>
                <a:latin typeface="Calibri" panose="020F0502020204030204" pitchFamily="34" charset="0"/>
                <a:cs typeface="Calibri" panose="020F0502020204030204" pitchFamily="34" charset="0"/>
              </a:rPr>
              <a:t>ObjLongConsumer</a:t>
            </a:r>
            <a:r>
              <a:rPr lang="en-IN" sz="1600" b="0" i="0" dirty="0">
                <a:solidFill>
                  <a:srgbClr val="000000"/>
                </a:solidFill>
                <a:effectLst/>
                <a:latin typeface="Calibri" panose="020F0502020204030204" pitchFamily="34" charset="0"/>
                <a:cs typeface="Calibri" panose="020F0502020204030204" pitchFamily="34" charset="0"/>
              </a:rPr>
              <a:t>, which receive two arguments; one of the arguments is generified, and the other is a primitive type.</a:t>
            </a:r>
          </a:p>
        </p:txBody>
      </p:sp>
    </p:spTree>
    <p:extLst>
      <p:ext uri="{BB962C8B-B14F-4D97-AF65-F5344CB8AC3E}">
        <p14:creationId xmlns:p14="http://schemas.microsoft.com/office/powerpoint/2010/main" val="1500598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Predicates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0" dirty="0">
                <a:solidFill>
                  <a:srgbClr val="000000"/>
                </a:solidFill>
                <a:effectLst/>
                <a:latin typeface="Calibri" panose="020F0502020204030204" pitchFamily="34" charset="0"/>
                <a:cs typeface="Calibri" panose="020F0502020204030204" pitchFamily="34" charset="0"/>
              </a:rPr>
              <a:t>It receives a generified value and returns a </a:t>
            </a:r>
            <a:r>
              <a:rPr lang="en-IN" sz="1600" b="0" i="0" dirty="0" err="1">
                <a:solidFill>
                  <a:srgbClr val="000000"/>
                </a:solidFill>
                <a:effectLst/>
                <a:latin typeface="Calibri" panose="020F0502020204030204" pitchFamily="34" charset="0"/>
                <a:cs typeface="Calibri" panose="020F0502020204030204" pitchFamily="34" charset="0"/>
              </a:rPr>
              <a:t>boolean</a:t>
            </a:r>
            <a:r>
              <a:rPr lang="en-IN" sz="1600" b="0" i="0" dirty="0">
                <a:solidFill>
                  <a:srgbClr val="000000"/>
                </a:solidFill>
                <a:effectLst/>
                <a:latin typeface="Calibri" panose="020F0502020204030204" pitchFamily="34" charset="0"/>
                <a:cs typeface="Calibri" panose="020F0502020204030204" pitchFamily="34" charset="0"/>
              </a:rPr>
              <a:t>.</a:t>
            </a:r>
          </a:p>
          <a:p>
            <a:pPr algn="l"/>
            <a:r>
              <a:rPr lang="en-IN" sz="1600" b="0" i="0" dirty="0">
                <a:solidFill>
                  <a:srgbClr val="000000"/>
                </a:solidFill>
                <a:effectLst/>
                <a:latin typeface="Calibri" panose="020F0502020204030204" pitchFamily="34" charset="0"/>
                <a:cs typeface="Calibri" panose="020F0502020204030204" pitchFamily="34" charset="0"/>
              </a:rPr>
              <a:t> A typical use case of the </a:t>
            </a:r>
            <a:r>
              <a:rPr lang="en-IN" sz="1600" b="0" i="1" dirty="0">
                <a:solidFill>
                  <a:srgbClr val="000000"/>
                </a:solidFill>
                <a:effectLst/>
                <a:latin typeface="Calibri" panose="020F0502020204030204" pitchFamily="34" charset="0"/>
                <a:cs typeface="Calibri" panose="020F0502020204030204" pitchFamily="34" charset="0"/>
              </a:rPr>
              <a:t>Predicate</a:t>
            </a:r>
            <a:r>
              <a:rPr lang="en-IN" sz="1600" b="0" i="0" dirty="0">
                <a:solidFill>
                  <a:srgbClr val="000000"/>
                </a:solidFill>
                <a:effectLst/>
                <a:latin typeface="Calibri" panose="020F0502020204030204" pitchFamily="34" charset="0"/>
                <a:cs typeface="Calibri" panose="020F0502020204030204" pitchFamily="34" charset="0"/>
              </a:rPr>
              <a:t> lambda is to filter a collection of values:</a:t>
            </a:r>
          </a:p>
          <a:p>
            <a:pPr marL="400050" lvl="1" indent="0">
              <a:buNone/>
            </a:pP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public static void </a:t>
            </a:r>
            <a:r>
              <a:rPr lang="en-IN" sz="1600" b="0" i="0" dirty="0" err="1">
                <a:solidFill>
                  <a:srgbClr val="000000"/>
                </a:solidFill>
                <a:effectLst/>
                <a:latin typeface="Calibri" panose="020F0502020204030204" pitchFamily="34" charset="0"/>
                <a:cs typeface="Calibri" panose="020F0502020204030204" pitchFamily="34" charset="0"/>
              </a:rPr>
              <a:t>displayNames</a:t>
            </a:r>
            <a:r>
              <a:rPr lang="en-IN" sz="1600" b="0" i="0" dirty="0">
                <a:solidFill>
                  <a:srgbClr val="000000"/>
                </a:solidFill>
                <a:effectLst/>
                <a:latin typeface="Calibri" panose="020F0502020204030204" pitchFamily="34" charset="0"/>
                <a:cs typeface="Calibri" panose="020F0502020204030204" pitchFamily="34" charset="0"/>
              </a:rPr>
              <a:t>(List&lt;String&gt; names, Predicate&lt;String&gt; predicate) {</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for(String </a:t>
            </a:r>
            <a:r>
              <a:rPr lang="en-IN" sz="1600" b="0" i="0" dirty="0" err="1">
                <a:solidFill>
                  <a:srgbClr val="000000"/>
                </a:solidFill>
                <a:effectLst/>
                <a:latin typeface="Calibri" panose="020F0502020204030204" pitchFamily="34" charset="0"/>
                <a:cs typeface="Calibri" panose="020F0502020204030204" pitchFamily="34" charset="0"/>
              </a:rPr>
              <a:t>name:names</a:t>
            </a: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if(</a:t>
            </a:r>
            <a:r>
              <a:rPr lang="en-IN" sz="1600" b="0" i="0" dirty="0" err="1">
                <a:solidFill>
                  <a:srgbClr val="000000"/>
                </a:solidFill>
                <a:effectLst/>
                <a:latin typeface="Calibri" panose="020F0502020204030204" pitchFamily="34" charset="0"/>
                <a:cs typeface="Calibri" panose="020F0502020204030204" pitchFamily="34" charset="0"/>
              </a:rPr>
              <a:t>predicate.test</a:t>
            </a:r>
            <a:r>
              <a:rPr lang="en-IN" sz="1600" b="0" i="0" dirty="0">
                <a:solidFill>
                  <a:srgbClr val="000000"/>
                </a:solidFill>
                <a:effectLst/>
                <a:latin typeface="Calibri" panose="020F0502020204030204" pitchFamily="34" charset="0"/>
                <a:cs typeface="Calibri" panose="020F0502020204030204" pitchFamily="34" charset="0"/>
              </a:rPr>
              <a:t>(name))</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System.out.println</a:t>
            </a:r>
            <a:r>
              <a:rPr lang="en-IN" sz="1600" b="0" i="0" dirty="0">
                <a:solidFill>
                  <a:srgbClr val="000000"/>
                </a:solidFill>
                <a:effectLst/>
                <a:latin typeface="Calibri" panose="020F0502020204030204" pitchFamily="34" charset="0"/>
                <a:cs typeface="Calibri" panose="020F0502020204030204" pitchFamily="34" charset="0"/>
              </a:rPr>
              <a:t>(name);</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List&lt;String&gt; names = </a:t>
            </a:r>
            <a:r>
              <a:rPr lang="en-IN" sz="1600" b="0" i="0" dirty="0" err="1">
                <a:solidFill>
                  <a:srgbClr val="000000"/>
                </a:solidFill>
                <a:effectLst/>
                <a:latin typeface="Calibri" panose="020F0502020204030204" pitchFamily="34" charset="0"/>
                <a:cs typeface="Calibri" panose="020F0502020204030204" pitchFamily="34" charset="0"/>
              </a:rPr>
              <a:t>Arrays.asList</a:t>
            </a:r>
            <a:r>
              <a:rPr lang="en-IN" sz="1600" b="0" i="0" dirty="0">
                <a:solidFill>
                  <a:srgbClr val="000000"/>
                </a:solidFill>
                <a:effectLst/>
                <a:latin typeface="Calibri" panose="020F0502020204030204" pitchFamily="34" charset="0"/>
                <a:cs typeface="Calibri" panose="020F0502020204030204" pitchFamily="34" charset="0"/>
              </a:rPr>
              <a:t>("Angela", "Aaron", "Bob", "Claire", "David");</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displayNames</a:t>
            </a:r>
            <a:r>
              <a:rPr lang="en-IN" sz="1600" b="0" i="0" dirty="0">
                <a:solidFill>
                  <a:srgbClr val="000000"/>
                </a:solidFill>
                <a:effectLst/>
                <a:latin typeface="Calibri" panose="020F0502020204030204" pitchFamily="34" charset="0"/>
                <a:cs typeface="Calibri" panose="020F0502020204030204" pitchFamily="34" charset="0"/>
              </a:rPr>
              <a:t>(names, name-&gt;</a:t>
            </a:r>
            <a:r>
              <a:rPr lang="en-IN" sz="1600" b="0" i="0" dirty="0" err="1">
                <a:solidFill>
                  <a:srgbClr val="000000"/>
                </a:solidFill>
                <a:effectLst/>
                <a:latin typeface="Calibri" panose="020F0502020204030204" pitchFamily="34" charset="0"/>
                <a:cs typeface="Calibri" panose="020F0502020204030204" pitchFamily="34" charset="0"/>
              </a:rPr>
              <a:t>name.startsWith</a:t>
            </a:r>
            <a:r>
              <a:rPr lang="en-IN" sz="1600" b="0" i="0" dirty="0">
                <a:solidFill>
                  <a:srgbClr val="000000"/>
                </a:solidFill>
                <a:effectLst/>
                <a:latin typeface="Calibri" panose="020F0502020204030204" pitchFamily="34" charset="0"/>
                <a:cs typeface="Calibri" panose="020F0502020204030204" pitchFamily="34" charset="0"/>
              </a:rPr>
              <a:t>("A"));</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pPr algn="l"/>
            <a:endParaRPr lang="en-IN" sz="16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4180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Operator</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1" dirty="0">
                <a:solidFill>
                  <a:srgbClr val="000000"/>
                </a:solidFill>
                <a:effectLst/>
                <a:latin typeface="Calibri" panose="020F0502020204030204" pitchFamily="34" charset="0"/>
                <a:cs typeface="Calibri" panose="020F0502020204030204" pitchFamily="34" charset="0"/>
              </a:rPr>
              <a:t>Operator</a:t>
            </a:r>
            <a:r>
              <a:rPr lang="en-IN" sz="1600" b="0" i="0" dirty="0">
                <a:solidFill>
                  <a:srgbClr val="000000"/>
                </a:solidFill>
                <a:effectLst/>
                <a:latin typeface="Calibri" panose="020F0502020204030204" pitchFamily="34" charset="0"/>
                <a:cs typeface="Calibri" panose="020F0502020204030204" pitchFamily="34" charset="0"/>
              </a:rPr>
              <a:t> interfaces are special cases of a function that receive and return the same value type. The </a:t>
            </a:r>
            <a:r>
              <a:rPr lang="en-IN" sz="1600" b="0" i="1" dirty="0" err="1">
                <a:solidFill>
                  <a:srgbClr val="000000"/>
                </a:solidFill>
                <a:effectLst/>
                <a:latin typeface="Calibri" panose="020F0502020204030204" pitchFamily="34" charset="0"/>
                <a:cs typeface="Calibri" panose="020F0502020204030204" pitchFamily="34" charset="0"/>
              </a:rPr>
              <a:t>UnaryOperator</a:t>
            </a:r>
            <a:r>
              <a:rPr lang="en-IN" sz="1600" b="0" i="0" dirty="0">
                <a:solidFill>
                  <a:srgbClr val="000000"/>
                </a:solidFill>
                <a:effectLst/>
                <a:latin typeface="Calibri" panose="020F0502020204030204" pitchFamily="34" charset="0"/>
                <a:cs typeface="Calibri" panose="020F0502020204030204" pitchFamily="34" charset="0"/>
              </a:rPr>
              <a:t> interface receives a single argument. One of its use cases in the Collections API is to replace all values in a list with some computed values of the same type:</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List&lt;String&gt; names = </a:t>
            </a:r>
            <a:r>
              <a:rPr lang="en-IN" sz="1600" b="0" i="0" dirty="0" err="1">
                <a:solidFill>
                  <a:srgbClr val="000000"/>
                </a:solidFill>
                <a:effectLst/>
                <a:latin typeface="Calibri" panose="020F0502020204030204" pitchFamily="34" charset="0"/>
                <a:cs typeface="Calibri" panose="020F0502020204030204" pitchFamily="34" charset="0"/>
              </a:rPr>
              <a:t>Arrays.asList</a:t>
            </a:r>
            <a:r>
              <a:rPr lang="en-IN" sz="1600" b="0" i="0" dirty="0">
                <a:solidFill>
                  <a:srgbClr val="000000"/>
                </a:solidFill>
                <a:effectLst/>
                <a:latin typeface="Calibri" panose="020F0502020204030204" pitchFamily="34" charset="0"/>
                <a:cs typeface="Calibri" panose="020F0502020204030204" pitchFamily="34" charset="0"/>
              </a:rPr>
              <a:t>("bob", "josh", "</a:t>
            </a:r>
            <a:r>
              <a:rPr lang="en-IN" sz="1600" b="0" i="0" dirty="0" err="1">
                <a:solidFill>
                  <a:srgbClr val="000000"/>
                </a:solidFill>
                <a:effectLst/>
                <a:latin typeface="Calibri" panose="020F0502020204030204" pitchFamily="34" charset="0"/>
                <a:cs typeface="Calibri" panose="020F0502020204030204" pitchFamily="34" charset="0"/>
              </a:rPr>
              <a:t>megan</a:t>
            </a: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names.replaceAll</a:t>
            </a:r>
            <a:r>
              <a:rPr lang="en-IN" sz="1600" b="0" i="0" dirty="0">
                <a:solidFill>
                  <a:srgbClr val="000000"/>
                </a:solidFill>
                <a:effectLst/>
                <a:latin typeface="Calibri" panose="020F0502020204030204" pitchFamily="34" charset="0"/>
                <a:cs typeface="Calibri" panose="020F0502020204030204" pitchFamily="34" charset="0"/>
              </a:rPr>
              <a:t>(name -&gt; </a:t>
            </a:r>
            <a:r>
              <a:rPr lang="en-IN" sz="1600" b="0" i="0" dirty="0" err="1">
                <a:solidFill>
                  <a:srgbClr val="000000"/>
                </a:solidFill>
                <a:effectLst/>
                <a:latin typeface="Calibri" panose="020F0502020204030204" pitchFamily="34" charset="0"/>
                <a:cs typeface="Calibri" panose="020F0502020204030204" pitchFamily="34" charset="0"/>
              </a:rPr>
              <a:t>name.toUpperCase</a:t>
            </a:r>
            <a:r>
              <a:rPr lang="en-IN" sz="1600" b="0" i="0" dirty="0">
                <a:solidFill>
                  <a:srgbClr val="000000"/>
                </a:solidFill>
                <a:effectLst/>
                <a:latin typeface="Calibri" panose="020F0502020204030204" pitchFamily="34" charset="0"/>
                <a:cs typeface="Calibri" panose="020F0502020204030204" pitchFamily="34" charset="0"/>
              </a:rPr>
              <a:t>());</a:t>
            </a:r>
          </a:p>
          <a:p>
            <a:endParaRPr lang="en-IN" sz="1600" b="0" i="0" dirty="0">
              <a:solidFill>
                <a:srgbClr val="000000"/>
              </a:solidFill>
              <a:effectLst/>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The </a:t>
            </a:r>
            <a:r>
              <a:rPr lang="en-IN" sz="1600" b="0" i="1" dirty="0" err="1">
                <a:solidFill>
                  <a:srgbClr val="000000"/>
                </a:solidFill>
                <a:effectLst/>
                <a:latin typeface="Calibri" panose="020F0502020204030204" pitchFamily="34" charset="0"/>
                <a:cs typeface="Calibri" panose="020F0502020204030204" pitchFamily="34" charset="0"/>
              </a:rPr>
              <a:t>List.replaceAll</a:t>
            </a:r>
            <a:r>
              <a:rPr lang="en-IN" sz="1600" b="0" i="0" dirty="0">
                <a:solidFill>
                  <a:srgbClr val="000000"/>
                </a:solidFill>
                <a:effectLst/>
                <a:latin typeface="Calibri" panose="020F0502020204030204" pitchFamily="34" charset="0"/>
                <a:cs typeface="Calibri" panose="020F0502020204030204" pitchFamily="34" charset="0"/>
              </a:rPr>
              <a:t> function returns </a:t>
            </a:r>
            <a:r>
              <a:rPr lang="en-IN" sz="1600" b="0" i="1" dirty="0">
                <a:solidFill>
                  <a:srgbClr val="000000"/>
                </a:solidFill>
                <a:effectLst/>
                <a:latin typeface="Calibri" panose="020F0502020204030204" pitchFamily="34" charset="0"/>
                <a:cs typeface="Calibri" panose="020F0502020204030204" pitchFamily="34" charset="0"/>
              </a:rPr>
              <a:t>void</a:t>
            </a:r>
            <a:r>
              <a:rPr lang="en-IN" sz="1600" b="0" i="0" dirty="0">
                <a:solidFill>
                  <a:srgbClr val="000000"/>
                </a:solidFill>
                <a:effectLst/>
                <a:latin typeface="Calibri" panose="020F0502020204030204" pitchFamily="34" charset="0"/>
                <a:cs typeface="Calibri" panose="020F0502020204030204" pitchFamily="34" charset="0"/>
              </a:rPr>
              <a:t> as it replaces the values in place</a:t>
            </a:r>
          </a:p>
          <a:p>
            <a:pPr algn="l"/>
            <a:endParaRPr lang="en-IN" sz="1600" b="0" i="0" dirty="0">
              <a:solidFill>
                <a:srgbClr val="000000"/>
              </a:solidFill>
              <a:effectLst/>
              <a:latin typeface="Calibri" panose="020F0502020204030204" pitchFamily="34" charset="0"/>
              <a:cs typeface="Calibri" panose="020F0502020204030204" pitchFamily="34" charset="0"/>
            </a:endParaRPr>
          </a:p>
          <a:p>
            <a:pPr algn="l"/>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endParaRPr lang="en-IN"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4253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Case Study</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1143000"/>
            <a:ext cx="8534400" cy="5562600"/>
          </a:xfrm>
        </p:spPr>
        <p:txBody>
          <a:bodyPr>
            <a:noAutofit/>
          </a:bodyPr>
          <a:lstStyle/>
          <a:p>
            <a:r>
              <a:rPr lang="en-IN" sz="1800" b="0" dirty="0">
                <a:solidFill>
                  <a:srgbClr val="000000"/>
                </a:solidFill>
                <a:effectLst/>
                <a:latin typeface="Calibri" panose="020F0502020204030204" pitchFamily="34" charset="0"/>
                <a:cs typeface="Calibri" panose="020F0502020204030204" pitchFamily="34" charset="0"/>
              </a:rPr>
              <a:t>Creat</a:t>
            </a:r>
            <a:r>
              <a:rPr lang="en-IN" sz="1800" dirty="0">
                <a:solidFill>
                  <a:srgbClr val="000000"/>
                </a:solidFill>
                <a:latin typeface="Calibri" panose="020F0502020204030204" pitchFamily="34" charset="0"/>
                <a:cs typeface="Calibri" panose="020F0502020204030204" pitchFamily="34" charset="0"/>
              </a:rPr>
              <a:t>e a class Student with the following attributes. Add constructor, getter, setter, </a:t>
            </a:r>
            <a:r>
              <a:rPr lang="en-IN" sz="1800" dirty="0" err="1">
                <a:solidFill>
                  <a:srgbClr val="000000"/>
                </a:solidFill>
                <a:latin typeface="Calibri" panose="020F0502020204030204" pitchFamily="34" charset="0"/>
                <a:cs typeface="Calibri" panose="020F0502020204030204" pitchFamily="34" charset="0"/>
              </a:rPr>
              <a:t>toString</a:t>
            </a:r>
            <a:endParaRPr lang="en-IN" sz="1800" dirty="0">
              <a:solidFill>
                <a:srgbClr val="000000"/>
              </a:solidFill>
              <a:latin typeface="Calibri" panose="020F0502020204030204" pitchFamily="34" charset="0"/>
              <a:cs typeface="Calibri" panose="020F0502020204030204" pitchFamily="34" charset="0"/>
            </a:endParaRPr>
          </a:p>
          <a:p>
            <a:pPr lvl="1"/>
            <a:r>
              <a:rPr lang="en-IN" sz="1800" dirty="0">
                <a:solidFill>
                  <a:srgbClr val="000000"/>
                </a:solidFill>
                <a:latin typeface="Calibri" panose="020F0502020204030204" pitchFamily="34" charset="0"/>
                <a:cs typeface="Calibri" panose="020F0502020204030204" pitchFamily="34" charset="0"/>
              </a:rPr>
              <a:t>int id;</a:t>
            </a:r>
          </a:p>
          <a:p>
            <a:pPr lvl="1"/>
            <a:r>
              <a:rPr lang="en-IN" sz="1800" dirty="0">
                <a:solidFill>
                  <a:srgbClr val="000000"/>
                </a:solidFill>
                <a:latin typeface="Calibri" panose="020F0502020204030204" pitchFamily="34" charset="0"/>
                <a:cs typeface="Calibri" panose="020F0502020204030204" pitchFamily="34" charset="0"/>
              </a:rPr>
              <a:t>String name;</a:t>
            </a:r>
          </a:p>
          <a:p>
            <a:pPr lvl="1"/>
            <a:r>
              <a:rPr lang="en-IN" sz="1800" dirty="0">
                <a:solidFill>
                  <a:srgbClr val="000000"/>
                </a:solidFill>
                <a:latin typeface="Calibri" panose="020F0502020204030204" pitchFamily="34" charset="0"/>
                <a:cs typeface="Calibri" panose="020F0502020204030204" pitchFamily="34" charset="0"/>
              </a:rPr>
              <a:t>double percentage;</a:t>
            </a:r>
          </a:p>
          <a:p>
            <a:pPr lvl="1"/>
            <a:r>
              <a:rPr lang="en-IN" sz="1800" dirty="0">
                <a:solidFill>
                  <a:srgbClr val="000000"/>
                </a:solidFill>
                <a:latin typeface="Calibri" panose="020F0502020204030204" pitchFamily="34" charset="0"/>
                <a:cs typeface="Calibri" panose="020F0502020204030204" pitchFamily="34" charset="0"/>
              </a:rPr>
              <a:t>String specialization;</a:t>
            </a:r>
          </a:p>
          <a:p>
            <a:r>
              <a:rPr lang="en-IN" sz="1800" dirty="0">
                <a:solidFill>
                  <a:srgbClr val="000000"/>
                </a:solidFill>
                <a:latin typeface="Calibri" panose="020F0502020204030204" pitchFamily="34" charset="0"/>
                <a:cs typeface="Calibri" panose="020F0502020204030204" pitchFamily="34" charset="0"/>
              </a:rPr>
              <a:t>List is initialized as follows</a:t>
            </a:r>
            <a:br>
              <a:rPr lang="en-IN" sz="1800" dirty="0">
                <a:solidFill>
                  <a:srgbClr val="000000"/>
                </a:solidFill>
                <a:latin typeface="Calibri" panose="020F0502020204030204" pitchFamily="34" charset="0"/>
                <a:cs typeface="Calibri" panose="020F0502020204030204" pitchFamily="34" charset="0"/>
              </a:rPr>
            </a:br>
            <a:r>
              <a:rPr lang="en-IN" sz="1800" dirty="0">
                <a:solidFill>
                  <a:srgbClr val="000000"/>
                </a:solidFill>
                <a:latin typeface="Calibri" panose="020F0502020204030204" pitchFamily="34" charset="0"/>
                <a:cs typeface="Calibri" panose="020F0502020204030204" pitchFamily="34" charset="0"/>
              </a:rPr>
              <a:t>List&lt;Student&gt; </a:t>
            </a:r>
            <a:r>
              <a:rPr lang="en-IN" sz="1800" dirty="0" err="1">
                <a:solidFill>
                  <a:srgbClr val="000000"/>
                </a:solidFill>
                <a:latin typeface="Calibri" panose="020F0502020204030204" pitchFamily="34" charset="0"/>
                <a:cs typeface="Calibri" panose="020F0502020204030204" pitchFamily="34" charset="0"/>
              </a:rPr>
              <a:t>listOfStudents</a:t>
            </a:r>
            <a:r>
              <a:rPr lang="en-IN" sz="1800" dirty="0">
                <a:solidFill>
                  <a:srgbClr val="000000"/>
                </a:solidFill>
                <a:latin typeface="Calibri" panose="020F0502020204030204" pitchFamily="34" charset="0"/>
                <a:cs typeface="Calibri" panose="020F0502020204030204" pitchFamily="34" charset="0"/>
              </a:rPr>
              <a:t> = new </a:t>
            </a:r>
            <a:r>
              <a:rPr lang="en-IN" sz="1800" dirty="0" err="1">
                <a:solidFill>
                  <a:srgbClr val="000000"/>
                </a:solidFill>
                <a:latin typeface="Calibri" panose="020F0502020204030204" pitchFamily="34" charset="0"/>
                <a:cs typeface="Calibri" panose="020F0502020204030204" pitchFamily="34" charset="0"/>
              </a:rPr>
              <a:t>ArrayList</a:t>
            </a:r>
            <a:r>
              <a:rPr lang="en-IN" sz="1800" dirty="0">
                <a:solidFill>
                  <a:srgbClr val="000000"/>
                </a:solidFill>
                <a:latin typeface="Calibri" panose="020F0502020204030204" pitchFamily="34" charset="0"/>
                <a:cs typeface="Calibri" panose="020F0502020204030204" pitchFamily="34" charset="0"/>
              </a:rPr>
              <a:t>&lt;Student&gt;();</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Student(111, "John", 81.0, "Mathematics"));</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Student(222, "Harsha", 79.5, "History"));</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Student(333, "Ruth", 87.2, "Computers"));</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Student(444, "Aroma", 63.2, "Mathematics"));</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Student(555, "</a:t>
            </a:r>
            <a:r>
              <a:rPr lang="en-IN" sz="1800" dirty="0" err="1">
                <a:solidFill>
                  <a:srgbClr val="000000"/>
                </a:solidFill>
                <a:latin typeface="Calibri" panose="020F0502020204030204" pitchFamily="34" charset="0"/>
                <a:cs typeface="Calibri" panose="020F0502020204030204" pitchFamily="34" charset="0"/>
              </a:rPr>
              <a:t>Zade</a:t>
            </a:r>
            <a:r>
              <a:rPr lang="en-IN" sz="1800" dirty="0">
                <a:solidFill>
                  <a:srgbClr val="000000"/>
                </a:solidFill>
                <a:latin typeface="Calibri" panose="020F0502020204030204" pitchFamily="34" charset="0"/>
                <a:cs typeface="Calibri" panose="020F0502020204030204" pitchFamily="34" charset="0"/>
              </a:rPr>
              <a:t>", 83.5, "Computers"));</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Student(666, "Xing", 58.5, "Geography"));</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Student(777, "Richards", 72.6, "Banking"));</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Student(888, "Sunil", 86.7, "History"));</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Student(999, "Jordan", 58.6, "Finance"));</a:t>
            </a:r>
            <a:br>
              <a:rPr lang="en-IN" sz="1800" dirty="0">
                <a:solidFill>
                  <a:srgbClr val="000000"/>
                </a:solidFill>
                <a:latin typeface="Calibri" panose="020F0502020204030204" pitchFamily="34" charset="0"/>
                <a:cs typeface="Calibri" panose="020F0502020204030204" pitchFamily="34" charset="0"/>
              </a:rPr>
            </a:br>
            <a:r>
              <a:rPr lang="en-IN" sz="1800" dirty="0" err="1">
                <a:solidFill>
                  <a:srgbClr val="000000"/>
                </a:solidFill>
                <a:latin typeface="Calibri" panose="020F0502020204030204" pitchFamily="34" charset="0"/>
                <a:cs typeface="Calibri" panose="020F0502020204030204" pitchFamily="34" charset="0"/>
              </a:rPr>
              <a:t>listOfStudents.add</a:t>
            </a:r>
            <a:r>
              <a:rPr lang="en-IN" sz="1800" dirty="0">
                <a:solidFill>
                  <a:srgbClr val="000000"/>
                </a:solidFill>
                <a:latin typeface="Calibri" panose="020F0502020204030204" pitchFamily="34" charset="0"/>
                <a:cs typeface="Calibri" panose="020F0502020204030204" pitchFamily="34" charset="0"/>
              </a:rPr>
              <a:t>(new Student(101010, "Chris", 89.8, "Computers"));</a:t>
            </a:r>
          </a:p>
          <a:p>
            <a:endParaRPr lang="en-IN" sz="1800" dirty="0">
              <a:solidFill>
                <a:srgbClr val="000000"/>
              </a:solidFill>
              <a:latin typeface="Calibri" panose="020F0502020204030204" pitchFamily="34" charset="0"/>
              <a:cs typeface="Calibri" panose="020F0502020204030204" pitchFamily="34" charset="0"/>
            </a:endParaRPr>
          </a:p>
          <a:p>
            <a:endParaRPr lang="en-IN" sz="1800" dirty="0">
              <a:solidFill>
                <a:srgbClr val="000000"/>
              </a:solidFill>
              <a:latin typeface="Calibri" panose="020F0502020204030204" pitchFamily="34" charset="0"/>
              <a:cs typeface="Calibri" panose="020F0502020204030204" pitchFamily="34" charset="0"/>
            </a:endParaRPr>
          </a:p>
          <a:p>
            <a:endParaRPr lang="en-IN"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1206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Case Study</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1143000"/>
            <a:ext cx="8534400" cy="5562600"/>
          </a:xfrm>
        </p:spPr>
        <p:txBody>
          <a:bodyPr>
            <a:noAutofit/>
          </a:bodyPr>
          <a:lstStyle/>
          <a:p>
            <a:r>
              <a:rPr lang="en-IN" sz="1800" b="0" dirty="0">
                <a:solidFill>
                  <a:srgbClr val="000000"/>
                </a:solidFill>
                <a:effectLst/>
                <a:latin typeface="Calibri" panose="020F0502020204030204" pitchFamily="34" charset="0"/>
                <a:cs typeface="Calibri" panose="020F0502020204030204" pitchFamily="34" charset="0"/>
              </a:rPr>
              <a:t>Complete the following methods</a:t>
            </a:r>
          </a:p>
          <a:p>
            <a:pPr lvl="1"/>
            <a:r>
              <a:rPr lang="en-IN" sz="1800" b="0" dirty="0">
                <a:solidFill>
                  <a:srgbClr val="000000"/>
                </a:solidFill>
                <a:effectLst/>
                <a:latin typeface="Calibri" panose="020F0502020204030204" pitchFamily="34" charset="0"/>
                <a:cs typeface="Calibri" panose="020F0502020204030204" pitchFamily="34" charset="0"/>
              </a:rPr>
              <a:t>Use of predicate:</a:t>
            </a:r>
          </a:p>
          <a:p>
            <a:pPr lvl="1"/>
            <a:r>
              <a:rPr lang="en-IN" sz="1800" b="0" dirty="0">
                <a:solidFill>
                  <a:srgbClr val="000000"/>
                </a:solidFill>
                <a:effectLst/>
                <a:latin typeface="Calibri" panose="020F0502020204030204" pitchFamily="34" charset="0"/>
                <a:cs typeface="Calibri" panose="020F0502020204030204" pitchFamily="34" charset="0"/>
              </a:rPr>
              <a:t>Print the students for which the predicate returns true</a:t>
            </a:r>
            <a:br>
              <a:rPr lang="en-IN" sz="1800" b="0" dirty="0">
                <a:solidFill>
                  <a:srgbClr val="000000"/>
                </a:solidFill>
                <a:effectLst/>
                <a:latin typeface="Calibri" panose="020F0502020204030204" pitchFamily="34" charset="0"/>
                <a:cs typeface="Calibri" panose="020F0502020204030204" pitchFamily="34" charset="0"/>
              </a:rPr>
            </a:br>
            <a:r>
              <a:rPr lang="en-IN" sz="1800" b="0" dirty="0">
                <a:solidFill>
                  <a:srgbClr val="000000"/>
                </a:solidFill>
                <a:effectLst/>
                <a:latin typeface="Calibri" panose="020F0502020204030204" pitchFamily="34" charset="0"/>
                <a:cs typeface="Calibri" panose="020F0502020204030204" pitchFamily="34" charset="0"/>
              </a:rPr>
              <a:t>public static void </a:t>
            </a:r>
            <a:r>
              <a:rPr lang="en-IN" sz="1800" b="0" dirty="0" err="1">
                <a:solidFill>
                  <a:srgbClr val="000000"/>
                </a:solidFill>
                <a:effectLst/>
                <a:latin typeface="Calibri" panose="020F0502020204030204" pitchFamily="34" charset="0"/>
                <a:cs typeface="Calibri" panose="020F0502020204030204" pitchFamily="34" charset="0"/>
              </a:rPr>
              <a:t>printSpecializationStudents</a:t>
            </a:r>
            <a:r>
              <a:rPr lang="en-IN" sz="1800" b="0" dirty="0">
                <a:solidFill>
                  <a:srgbClr val="000000"/>
                </a:solidFill>
                <a:effectLst/>
                <a:latin typeface="Calibri" panose="020F0502020204030204" pitchFamily="34" charset="0"/>
                <a:cs typeface="Calibri" panose="020F0502020204030204" pitchFamily="34" charset="0"/>
              </a:rPr>
              <a:t>(List&lt;Student&gt; list, Predicate&lt;Student&gt; p)</a:t>
            </a:r>
            <a:br>
              <a:rPr lang="en-IN" sz="1800" b="0" dirty="0">
                <a:solidFill>
                  <a:srgbClr val="000000"/>
                </a:solidFill>
                <a:effectLst/>
                <a:latin typeface="Calibri" panose="020F0502020204030204" pitchFamily="34" charset="0"/>
                <a:cs typeface="Calibri" panose="020F0502020204030204" pitchFamily="34" charset="0"/>
              </a:rPr>
            </a:br>
            <a:r>
              <a:rPr lang="en-IN" sz="1800" b="0" dirty="0">
                <a:solidFill>
                  <a:srgbClr val="000000"/>
                </a:solidFill>
                <a:effectLst/>
                <a:latin typeface="Calibri" panose="020F0502020204030204" pitchFamily="34" charset="0"/>
                <a:cs typeface="Calibri" panose="020F0502020204030204" pitchFamily="34" charset="0"/>
              </a:rPr>
              <a:t>{}</a:t>
            </a:r>
          </a:p>
          <a:p>
            <a:pPr lvl="1"/>
            <a:r>
              <a:rPr lang="en-IN" sz="1800" dirty="0">
                <a:solidFill>
                  <a:srgbClr val="000000"/>
                </a:solidFill>
                <a:latin typeface="Calibri" panose="020F0502020204030204" pitchFamily="34" charset="0"/>
                <a:cs typeface="Calibri" panose="020F0502020204030204" pitchFamily="34" charset="0"/>
              </a:rPr>
              <a:t>Provide implementation of predicate to return true for ”Mathematics” student</a:t>
            </a:r>
          </a:p>
          <a:p>
            <a:pPr lvl="1"/>
            <a:r>
              <a:rPr lang="en-IN" sz="1800" b="0" dirty="0">
                <a:solidFill>
                  <a:srgbClr val="000000"/>
                </a:solidFill>
                <a:effectLst/>
                <a:latin typeface="Calibri" panose="020F0502020204030204" pitchFamily="34" charset="0"/>
                <a:cs typeface="Calibri" panose="020F0502020204030204" pitchFamily="34" charset="0"/>
              </a:rPr>
              <a:t>Use of consumer:</a:t>
            </a:r>
          </a:p>
          <a:p>
            <a:pPr lvl="1"/>
            <a:r>
              <a:rPr lang="en-IN" sz="1800" b="0" dirty="0">
                <a:solidFill>
                  <a:srgbClr val="000000"/>
                </a:solidFill>
                <a:effectLst/>
                <a:latin typeface="Calibri" panose="020F0502020204030204" pitchFamily="34" charset="0"/>
                <a:cs typeface="Calibri" panose="020F0502020204030204" pitchFamily="34" charset="0"/>
              </a:rPr>
              <a:t>Print the student details as per the consumer implementation</a:t>
            </a:r>
            <a:br>
              <a:rPr lang="en-IN" sz="1800" b="0" dirty="0">
                <a:solidFill>
                  <a:srgbClr val="000000"/>
                </a:solidFill>
                <a:effectLst/>
                <a:latin typeface="Calibri" panose="020F0502020204030204" pitchFamily="34" charset="0"/>
                <a:cs typeface="Calibri" panose="020F0502020204030204" pitchFamily="34" charset="0"/>
              </a:rPr>
            </a:br>
            <a:r>
              <a:rPr lang="en-IN" sz="1800" b="0" dirty="0">
                <a:solidFill>
                  <a:srgbClr val="000000"/>
                </a:solidFill>
                <a:effectLst/>
                <a:latin typeface="Calibri" panose="020F0502020204030204" pitchFamily="34" charset="0"/>
                <a:cs typeface="Calibri" panose="020F0502020204030204" pitchFamily="34" charset="0"/>
              </a:rPr>
              <a:t>public static void </a:t>
            </a:r>
            <a:r>
              <a:rPr lang="en-IN" sz="1800" b="0" dirty="0" err="1">
                <a:solidFill>
                  <a:srgbClr val="000000"/>
                </a:solidFill>
                <a:effectLst/>
                <a:latin typeface="Calibri" panose="020F0502020204030204" pitchFamily="34" charset="0"/>
                <a:cs typeface="Calibri" panose="020F0502020204030204" pitchFamily="34" charset="0"/>
              </a:rPr>
              <a:t>printDetails</a:t>
            </a:r>
            <a:r>
              <a:rPr lang="en-IN" sz="1800" b="0" dirty="0">
                <a:solidFill>
                  <a:srgbClr val="000000"/>
                </a:solidFill>
                <a:effectLst/>
                <a:latin typeface="Calibri" panose="020F0502020204030204" pitchFamily="34" charset="0"/>
                <a:cs typeface="Calibri" panose="020F0502020204030204" pitchFamily="34" charset="0"/>
              </a:rPr>
              <a:t>(List&lt;Student&gt; list, Consumer&lt;Student&gt; c)</a:t>
            </a:r>
            <a:br>
              <a:rPr lang="en-IN" sz="1800" b="0" dirty="0">
                <a:solidFill>
                  <a:srgbClr val="000000"/>
                </a:solidFill>
                <a:effectLst/>
                <a:latin typeface="Calibri" panose="020F0502020204030204" pitchFamily="34" charset="0"/>
                <a:cs typeface="Calibri" panose="020F0502020204030204" pitchFamily="34" charset="0"/>
              </a:rPr>
            </a:br>
            <a:r>
              <a:rPr lang="en-IN" sz="1800" b="0" dirty="0">
                <a:solidFill>
                  <a:srgbClr val="000000"/>
                </a:solidFill>
                <a:effectLst/>
                <a:latin typeface="Calibri" panose="020F0502020204030204" pitchFamily="34" charset="0"/>
                <a:cs typeface="Calibri" panose="020F0502020204030204" pitchFamily="34" charset="0"/>
              </a:rPr>
              <a:t>{}</a:t>
            </a:r>
          </a:p>
          <a:p>
            <a:pPr lvl="1"/>
            <a:r>
              <a:rPr lang="en-IN" sz="1800" dirty="0">
                <a:solidFill>
                  <a:srgbClr val="000000"/>
                </a:solidFill>
                <a:latin typeface="Calibri" panose="020F0502020204030204" pitchFamily="34" charset="0"/>
                <a:cs typeface="Calibri" panose="020F0502020204030204" pitchFamily="34" charset="0"/>
              </a:rPr>
              <a:t>Provide implementation of consumer to print student name and percentage</a:t>
            </a:r>
          </a:p>
          <a:p>
            <a:pPr lvl="1"/>
            <a:r>
              <a:rPr lang="en-IN" sz="1800" dirty="0">
                <a:solidFill>
                  <a:srgbClr val="000000"/>
                </a:solidFill>
                <a:latin typeface="Calibri" panose="020F0502020204030204" pitchFamily="34" charset="0"/>
                <a:cs typeface="Calibri" panose="020F0502020204030204" pitchFamily="34" charset="0"/>
              </a:rPr>
              <a:t>Use of function:</a:t>
            </a:r>
          </a:p>
          <a:p>
            <a:pPr lvl="1"/>
            <a:r>
              <a:rPr lang="en-IN" sz="1800" b="0" dirty="0">
                <a:solidFill>
                  <a:srgbClr val="000000"/>
                </a:solidFill>
                <a:effectLst/>
                <a:latin typeface="Calibri" panose="020F0502020204030204" pitchFamily="34" charset="0"/>
                <a:cs typeface="Calibri" panose="020F0502020204030204" pitchFamily="34" charset="0"/>
              </a:rPr>
              <a:t>public static List&lt;String&gt; (List&lt;Student&gt; list, Function&lt;Student, String&gt; c)</a:t>
            </a:r>
            <a:br>
              <a:rPr lang="en-IN" sz="1800" b="0" dirty="0">
                <a:solidFill>
                  <a:srgbClr val="000000"/>
                </a:solidFill>
                <a:effectLst/>
                <a:latin typeface="Calibri" panose="020F0502020204030204" pitchFamily="34" charset="0"/>
                <a:cs typeface="Calibri" panose="020F0502020204030204" pitchFamily="34" charset="0"/>
              </a:rPr>
            </a:br>
            <a:r>
              <a:rPr lang="en-IN" sz="1800" b="0" dirty="0">
                <a:solidFill>
                  <a:srgbClr val="000000"/>
                </a:solidFill>
                <a:effectLst/>
                <a:latin typeface="Calibri" panose="020F0502020204030204" pitchFamily="34" charset="0"/>
                <a:cs typeface="Calibri" panose="020F0502020204030204" pitchFamily="34" charset="0"/>
              </a:rPr>
              <a:t>{}</a:t>
            </a:r>
          </a:p>
          <a:p>
            <a:pPr lvl="1"/>
            <a:r>
              <a:rPr lang="en-IN" sz="1800" dirty="0">
                <a:solidFill>
                  <a:srgbClr val="000000"/>
                </a:solidFill>
                <a:latin typeface="Calibri" panose="020F0502020204030204" pitchFamily="34" charset="0"/>
                <a:cs typeface="Calibri" panose="020F0502020204030204" pitchFamily="34" charset="0"/>
              </a:rPr>
              <a:t>Provide implementation of function to get student name.</a:t>
            </a:r>
          </a:p>
          <a:p>
            <a:pPr lvl="1"/>
            <a:endParaRPr lang="en-IN" sz="1800" dirty="0">
              <a:solidFill>
                <a:srgbClr val="000000"/>
              </a:solidFill>
              <a:latin typeface="Calibri" panose="020F0502020204030204" pitchFamily="34" charset="0"/>
              <a:cs typeface="Calibri" panose="020F0502020204030204" pitchFamily="34" charset="0"/>
            </a:endParaRPr>
          </a:p>
          <a:p>
            <a:pPr lvl="1"/>
            <a:endParaRPr lang="en-IN" sz="1800" dirty="0">
              <a:solidFill>
                <a:srgbClr val="000000"/>
              </a:solidFill>
              <a:latin typeface="Calibri" panose="020F0502020204030204" pitchFamily="34" charset="0"/>
              <a:cs typeface="Calibri" panose="020F0502020204030204" pitchFamily="34" charset="0"/>
            </a:endParaRPr>
          </a:p>
          <a:p>
            <a:pPr lvl="1"/>
            <a:endParaRPr lang="en-IN" sz="1800" dirty="0">
              <a:solidFill>
                <a:srgbClr val="000000"/>
              </a:solidFill>
              <a:latin typeface="Calibri" panose="020F0502020204030204" pitchFamily="34" charset="0"/>
              <a:cs typeface="Calibri" panose="020F0502020204030204" pitchFamily="34" charset="0"/>
            </a:endParaRPr>
          </a:p>
          <a:p>
            <a:pPr lvl="1"/>
            <a:endParaRPr lang="en-IN" sz="1800" b="0" dirty="0">
              <a:solidFill>
                <a:srgbClr val="000000"/>
              </a:solidFill>
              <a:effectLst/>
              <a:latin typeface="Calibri" panose="020F0502020204030204" pitchFamily="34" charset="0"/>
              <a:cs typeface="Calibri" panose="020F0502020204030204" pitchFamily="34" charset="0"/>
            </a:endParaRPr>
          </a:p>
          <a:p>
            <a:endParaRPr lang="en-IN" sz="1800" b="0" dirty="0">
              <a:solidFill>
                <a:srgbClr val="000000"/>
              </a:solidFill>
              <a:effectLst/>
              <a:latin typeface="Calibri" panose="020F0502020204030204" pitchFamily="34" charset="0"/>
              <a:cs typeface="Calibri" panose="020F0502020204030204" pitchFamily="34" charset="0"/>
            </a:endParaRPr>
          </a:p>
          <a:p>
            <a:endParaRPr lang="en-IN"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8150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Solved Example</a:t>
            </a:r>
            <a:endParaRPr lang="en-IN" sz="2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61D66F8-09DD-D641-6223-16598546B5F4}"/>
              </a:ext>
            </a:extLst>
          </p:cNvPr>
          <p:cNvSpPr txBox="1"/>
          <p:nvPr/>
        </p:nvSpPr>
        <p:spPr>
          <a:xfrm>
            <a:off x="352920" y="797510"/>
            <a:ext cx="8562480" cy="5262979"/>
          </a:xfrm>
          <a:prstGeom prst="rect">
            <a:avLst/>
          </a:prstGeom>
          <a:noFill/>
        </p:spPr>
        <p:txBody>
          <a:bodyPr wrap="square">
            <a:spAutoFit/>
          </a:bodyPr>
          <a:lstStyle/>
          <a:p>
            <a:r>
              <a:rPr lang="en-IN" sz="1600" dirty="0">
                <a:effectLst/>
                <a:latin typeface="Calibri" panose="020F0502020204030204" pitchFamily="34" charset="0"/>
                <a:cs typeface="Calibri" panose="020F0502020204030204" pitchFamily="34" charset="0"/>
              </a:rPr>
              <a:t>public static void </a:t>
            </a:r>
            <a:r>
              <a:rPr lang="en-IN" sz="1600" dirty="0" err="1">
                <a:effectLst/>
                <a:latin typeface="Calibri" panose="020F0502020204030204" pitchFamily="34" charset="0"/>
                <a:cs typeface="Calibri" panose="020F0502020204030204" pitchFamily="34" charset="0"/>
              </a:rPr>
              <a:t>printSpecialization</a:t>
            </a:r>
            <a:r>
              <a:rPr lang="en-IN" sz="1600" dirty="0">
                <a:effectLst/>
                <a:latin typeface="Calibri" panose="020F0502020204030204" pitchFamily="34" charset="0"/>
                <a:cs typeface="Calibri" panose="020F0502020204030204" pitchFamily="34" charset="0"/>
              </a:rPr>
              <a:t>(List&lt;Student&gt; list, Predicate&lt;Student&gt; predicate) {</a:t>
            </a:r>
          </a:p>
          <a:p>
            <a:r>
              <a:rPr lang="en-IN" sz="1600" dirty="0">
                <a:effectLst/>
                <a:latin typeface="Calibri" panose="020F0502020204030204" pitchFamily="34" charset="0"/>
                <a:cs typeface="Calibri" panose="020F0502020204030204" pitchFamily="34" charset="0"/>
              </a:rPr>
              <a:t>	for(Student </a:t>
            </a:r>
            <a:r>
              <a:rPr lang="en-IN" sz="1600" dirty="0" err="1">
                <a:effectLst/>
                <a:latin typeface="Calibri" panose="020F0502020204030204" pitchFamily="34" charset="0"/>
                <a:cs typeface="Calibri" panose="020F0502020204030204" pitchFamily="34" charset="0"/>
              </a:rPr>
              <a:t>student:list</a:t>
            </a:r>
            <a:r>
              <a:rPr lang="en-IN" sz="1600" dirty="0">
                <a:effectLst/>
                <a:latin typeface="Calibri" panose="020F0502020204030204" pitchFamily="34" charset="0"/>
                <a:cs typeface="Calibri" panose="020F0502020204030204" pitchFamily="34" charset="0"/>
              </a:rPr>
              <a:t>)</a:t>
            </a:r>
          </a:p>
          <a:p>
            <a:r>
              <a:rPr lang="en-IN" sz="1600" dirty="0">
                <a:effectLst/>
                <a:latin typeface="Calibri" panose="020F0502020204030204" pitchFamily="34" charset="0"/>
                <a:cs typeface="Calibri" panose="020F0502020204030204" pitchFamily="34" charset="0"/>
              </a:rPr>
              <a:t>		if(</a:t>
            </a:r>
            <a:r>
              <a:rPr lang="en-IN" sz="1600" dirty="0" err="1">
                <a:effectLst/>
                <a:latin typeface="Calibri" panose="020F0502020204030204" pitchFamily="34" charset="0"/>
                <a:cs typeface="Calibri" panose="020F0502020204030204" pitchFamily="34" charset="0"/>
              </a:rPr>
              <a:t>predicate.test</a:t>
            </a:r>
            <a:r>
              <a:rPr lang="en-IN" sz="1600" dirty="0">
                <a:effectLst/>
                <a:latin typeface="Calibri" panose="020F0502020204030204" pitchFamily="34" charset="0"/>
                <a:cs typeface="Calibri" panose="020F0502020204030204" pitchFamily="34" charset="0"/>
              </a:rPr>
              <a:t>(student))</a:t>
            </a:r>
          </a:p>
          <a:p>
            <a:r>
              <a:rPr lang="en-IN" sz="1600" dirty="0">
                <a:effectLst/>
                <a:latin typeface="Calibri" panose="020F0502020204030204" pitchFamily="34" charset="0"/>
                <a:cs typeface="Calibri" panose="020F0502020204030204" pitchFamily="34" charset="0"/>
              </a:rPr>
              <a:t>			</a:t>
            </a:r>
            <a:r>
              <a:rPr lang="en-IN" sz="1600" dirty="0" err="1">
                <a:effectLst/>
                <a:latin typeface="Calibri" panose="020F0502020204030204" pitchFamily="34" charset="0"/>
                <a:cs typeface="Calibri" panose="020F0502020204030204" pitchFamily="34" charset="0"/>
              </a:rPr>
              <a:t>System.</a:t>
            </a:r>
            <a:r>
              <a:rPr lang="en-IN" sz="1600" b="1" i="1" dirty="0" err="1">
                <a:effectLst/>
                <a:latin typeface="Calibri" panose="020F0502020204030204" pitchFamily="34" charset="0"/>
                <a:cs typeface="Calibri" panose="020F0502020204030204" pitchFamily="34" charset="0"/>
              </a:rPr>
              <a:t>out</a:t>
            </a:r>
            <a:r>
              <a:rPr lang="en-IN" sz="1600" dirty="0" err="1">
                <a:effectLst/>
                <a:latin typeface="Calibri" panose="020F0502020204030204" pitchFamily="34" charset="0"/>
                <a:cs typeface="Calibri" panose="020F0502020204030204" pitchFamily="34" charset="0"/>
              </a:rPr>
              <a:t>.println</a:t>
            </a:r>
            <a:r>
              <a:rPr lang="en-IN" sz="1600" dirty="0">
                <a:effectLst/>
                <a:latin typeface="Calibri" panose="020F0502020204030204" pitchFamily="34" charset="0"/>
                <a:cs typeface="Calibri" panose="020F0502020204030204" pitchFamily="34" charset="0"/>
              </a:rPr>
              <a:t>(student);</a:t>
            </a:r>
          </a:p>
          <a:p>
            <a:r>
              <a:rPr lang="en-IN" sz="1600" dirty="0">
                <a:effectLst/>
                <a:latin typeface="Calibri" panose="020F0502020204030204" pitchFamily="34" charset="0"/>
                <a:cs typeface="Calibri" panose="020F0502020204030204" pitchFamily="34" charset="0"/>
              </a:rPr>
              <a:t>}</a:t>
            </a:r>
          </a:p>
          <a:p>
            <a:endParaRPr lang="en-IN" sz="1600" dirty="0">
              <a:effectLst/>
              <a:latin typeface="Calibri" panose="020F0502020204030204" pitchFamily="34" charset="0"/>
              <a:cs typeface="Calibri" panose="020F0502020204030204" pitchFamily="34" charset="0"/>
            </a:endParaRPr>
          </a:p>
          <a:p>
            <a:r>
              <a:rPr lang="en-IN" sz="1600" dirty="0">
                <a:effectLst/>
                <a:latin typeface="Calibri" panose="020F0502020204030204" pitchFamily="34" charset="0"/>
                <a:cs typeface="Calibri" panose="020F0502020204030204" pitchFamily="34" charset="0"/>
              </a:rPr>
              <a:t>public static void main(String[] </a:t>
            </a:r>
            <a:r>
              <a:rPr lang="en-IN" sz="1600" dirty="0" err="1">
                <a:effectLst/>
                <a:latin typeface="Calibri" panose="020F0502020204030204" pitchFamily="34" charset="0"/>
                <a:cs typeface="Calibri" panose="020F0502020204030204" pitchFamily="34" charset="0"/>
              </a:rPr>
              <a:t>args</a:t>
            </a:r>
            <a:r>
              <a:rPr lang="en-IN" sz="1600" dirty="0">
                <a:effectLst/>
                <a:latin typeface="Calibri" panose="020F0502020204030204" pitchFamily="34" charset="0"/>
                <a:cs typeface="Calibri" panose="020F0502020204030204" pitchFamily="34" charset="0"/>
              </a:rPr>
              <a:t>) {</a:t>
            </a:r>
          </a:p>
          <a:p>
            <a:pPr lvl="1"/>
            <a:r>
              <a:rPr lang="en-IN" sz="1600" dirty="0">
                <a:effectLst/>
                <a:latin typeface="Calibri" panose="020F0502020204030204" pitchFamily="34" charset="0"/>
                <a:cs typeface="Calibri" panose="020F0502020204030204" pitchFamily="34" charset="0"/>
              </a:rPr>
              <a:t>List&lt;Student&gt; </a:t>
            </a:r>
            <a:r>
              <a:rPr lang="en-IN" sz="1600" dirty="0" err="1">
                <a:effectLst/>
                <a:latin typeface="Calibri" panose="020F0502020204030204" pitchFamily="34" charset="0"/>
                <a:cs typeface="Calibri" panose="020F0502020204030204" pitchFamily="34" charset="0"/>
              </a:rPr>
              <a:t>listofstudents</a:t>
            </a:r>
            <a:r>
              <a:rPr lang="en-IN" sz="1600" dirty="0">
                <a:effectLst/>
                <a:latin typeface="Calibri" panose="020F0502020204030204" pitchFamily="34" charset="0"/>
                <a:cs typeface="Calibri" panose="020F0502020204030204" pitchFamily="34" charset="0"/>
              </a:rPr>
              <a:t> = new </a:t>
            </a:r>
            <a:r>
              <a:rPr lang="en-IN" sz="1600" dirty="0" err="1">
                <a:effectLst/>
                <a:latin typeface="Calibri" panose="020F0502020204030204" pitchFamily="34" charset="0"/>
                <a:cs typeface="Calibri" panose="020F0502020204030204" pitchFamily="34" charset="0"/>
              </a:rPr>
              <a:t>ArrayList</a:t>
            </a:r>
            <a:r>
              <a:rPr lang="en-IN" sz="1600" dirty="0">
                <a:effectLst/>
                <a:latin typeface="Calibri" panose="020F0502020204030204" pitchFamily="34" charset="0"/>
                <a:cs typeface="Calibri" panose="020F0502020204030204" pitchFamily="34" charset="0"/>
              </a:rPr>
              <a:t>&lt;&gt;();</a:t>
            </a:r>
          </a:p>
          <a:p>
            <a:pPr lvl="1"/>
            <a:r>
              <a:rPr lang="en-IN" sz="1600" dirty="0" err="1">
                <a:effectLst/>
                <a:latin typeface="Calibri" panose="020F0502020204030204" pitchFamily="34" charset="0"/>
                <a:cs typeface="Calibri" panose="020F0502020204030204" pitchFamily="34" charset="0"/>
              </a:rPr>
              <a:t>listofstudents.add</a:t>
            </a:r>
            <a:r>
              <a:rPr lang="en-IN" sz="1600" dirty="0">
                <a:effectLst/>
                <a:latin typeface="Calibri" panose="020F0502020204030204" pitchFamily="34" charset="0"/>
                <a:cs typeface="Calibri" panose="020F0502020204030204" pitchFamily="34" charset="0"/>
              </a:rPr>
              <a:t>(new Student(111,"John",81.0,"Mathematics"));</a:t>
            </a:r>
          </a:p>
          <a:p>
            <a:pPr lvl="1"/>
            <a:r>
              <a:rPr lang="en-IN" sz="1600" dirty="0" err="1">
                <a:effectLst/>
                <a:latin typeface="Calibri" panose="020F0502020204030204" pitchFamily="34" charset="0"/>
                <a:cs typeface="Calibri" panose="020F0502020204030204" pitchFamily="34" charset="0"/>
              </a:rPr>
              <a:t>listofstudents.add</a:t>
            </a:r>
            <a:r>
              <a:rPr lang="en-IN" sz="1600" dirty="0">
                <a:effectLst/>
                <a:latin typeface="Calibri" panose="020F0502020204030204" pitchFamily="34" charset="0"/>
                <a:cs typeface="Calibri" panose="020F0502020204030204" pitchFamily="34" charset="0"/>
              </a:rPr>
              <a:t>(new Student(222,"Harsha",79.5,"History"));</a:t>
            </a:r>
          </a:p>
          <a:p>
            <a:pPr lvl="1"/>
            <a:r>
              <a:rPr lang="en-IN" sz="1600" dirty="0" err="1">
                <a:effectLst/>
                <a:latin typeface="Calibri" panose="020F0502020204030204" pitchFamily="34" charset="0"/>
                <a:cs typeface="Calibri" panose="020F0502020204030204" pitchFamily="34" charset="0"/>
              </a:rPr>
              <a:t>listofstudents.add</a:t>
            </a:r>
            <a:r>
              <a:rPr lang="en-IN" sz="1600" dirty="0">
                <a:effectLst/>
                <a:latin typeface="Calibri" panose="020F0502020204030204" pitchFamily="34" charset="0"/>
                <a:cs typeface="Calibri" panose="020F0502020204030204" pitchFamily="34" charset="0"/>
              </a:rPr>
              <a:t>(new Student(333,"Ruth",87.2,"Computer"));</a:t>
            </a:r>
          </a:p>
          <a:p>
            <a:pPr lvl="1"/>
            <a:r>
              <a:rPr lang="en-IN" sz="1600" dirty="0" err="1">
                <a:effectLst/>
                <a:latin typeface="Calibri" panose="020F0502020204030204" pitchFamily="34" charset="0"/>
                <a:cs typeface="Calibri" panose="020F0502020204030204" pitchFamily="34" charset="0"/>
              </a:rPr>
              <a:t>listofstudents.add</a:t>
            </a:r>
            <a:r>
              <a:rPr lang="en-IN" sz="1600" dirty="0">
                <a:effectLst/>
                <a:latin typeface="Calibri" panose="020F0502020204030204" pitchFamily="34" charset="0"/>
                <a:cs typeface="Calibri" panose="020F0502020204030204" pitchFamily="34" charset="0"/>
              </a:rPr>
              <a:t>(new Student(444,"Aroma",63.2,"Mathematics"));</a:t>
            </a:r>
          </a:p>
          <a:p>
            <a:pPr lvl="1"/>
            <a:r>
              <a:rPr lang="en-IN" sz="1600" dirty="0" err="1">
                <a:effectLst/>
                <a:latin typeface="Calibri" panose="020F0502020204030204" pitchFamily="34" charset="0"/>
                <a:cs typeface="Calibri" panose="020F0502020204030204" pitchFamily="34" charset="0"/>
              </a:rPr>
              <a:t>listofstudents.add</a:t>
            </a:r>
            <a:r>
              <a:rPr lang="en-IN" sz="1600" dirty="0">
                <a:effectLst/>
                <a:latin typeface="Calibri" panose="020F0502020204030204" pitchFamily="34" charset="0"/>
                <a:cs typeface="Calibri" panose="020F0502020204030204" pitchFamily="34" charset="0"/>
              </a:rPr>
              <a:t>(new Student(555,"Zade",83.5,"Computer"));</a:t>
            </a:r>
          </a:p>
          <a:p>
            <a:pPr lvl="1"/>
            <a:r>
              <a:rPr lang="en-IN" sz="1600" dirty="0" err="1">
                <a:effectLst/>
                <a:latin typeface="Calibri" panose="020F0502020204030204" pitchFamily="34" charset="0"/>
                <a:cs typeface="Calibri" panose="020F0502020204030204" pitchFamily="34" charset="0"/>
              </a:rPr>
              <a:t>listofstudents.add</a:t>
            </a:r>
            <a:r>
              <a:rPr lang="en-IN" sz="1600" dirty="0">
                <a:effectLst/>
                <a:latin typeface="Calibri" panose="020F0502020204030204" pitchFamily="34" charset="0"/>
                <a:cs typeface="Calibri" panose="020F0502020204030204" pitchFamily="34" charset="0"/>
              </a:rPr>
              <a:t>(new Student(666,"Xing",58.5,"Geography"));</a:t>
            </a:r>
          </a:p>
          <a:p>
            <a:pPr lvl="1"/>
            <a:r>
              <a:rPr lang="en-IN" sz="1600" dirty="0" err="1">
                <a:effectLst/>
                <a:latin typeface="Calibri" panose="020F0502020204030204" pitchFamily="34" charset="0"/>
                <a:cs typeface="Calibri" panose="020F0502020204030204" pitchFamily="34" charset="0"/>
              </a:rPr>
              <a:t>listofstudents.add</a:t>
            </a:r>
            <a:r>
              <a:rPr lang="en-IN" sz="1600" dirty="0">
                <a:effectLst/>
                <a:latin typeface="Calibri" panose="020F0502020204030204" pitchFamily="34" charset="0"/>
                <a:cs typeface="Calibri" panose="020F0502020204030204" pitchFamily="34" charset="0"/>
              </a:rPr>
              <a:t>(new Student(777,"Richards",72.6,"Banking"));</a:t>
            </a:r>
          </a:p>
          <a:p>
            <a:pPr lvl="1"/>
            <a:r>
              <a:rPr lang="en-IN" sz="1600" dirty="0" err="1">
                <a:effectLst/>
                <a:latin typeface="Calibri" panose="020F0502020204030204" pitchFamily="34" charset="0"/>
                <a:cs typeface="Calibri" panose="020F0502020204030204" pitchFamily="34" charset="0"/>
              </a:rPr>
              <a:t>listofstudents.add</a:t>
            </a:r>
            <a:r>
              <a:rPr lang="en-IN" sz="1600" dirty="0">
                <a:effectLst/>
                <a:latin typeface="Calibri" panose="020F0502020204030204" pitchFamily="34" charset="0"/>
                <a:cs typeface="Calibri" panose="020F0502020204030204" pitchFamily="34" charset="0"/>
              </a:rPr>
              <a:t>(new Student(888,"Sunil",86.7,"History"));</a:t>
            </a:r>
          </a:p>
          <a:p>
            <a:pPr lvl="1"/>
            <a:r>
              <a:rPr lang="en-IN" sz="1600" dirty="0" err="1">
                <a:effectLst/>
                <a:latin typeface="Calibri" panose="020F0502020204030204" pitchFamily="34" charset="0"/>
                <a:cs typeface="Calibri" panose="020F0502020204030204" pitchFamily="34" charset="0"/>
              </a:rPr>
              <a:t>listofstudents.add</a:t>
            </a:r>
            <a:r>
              <a:rPr lang="en-IN" sz="1600" dirty="0">
                <a:effectLst/>
                <a:latin typeface="Calibri" panose="020F0502020204030204" pitchFamily="34" charset="0"/>
                <a:cs typeface="Calibri" panose="020F0502020204030204" pitchFamily="34" charset="0"/>
              </a:rPr>
              <a:t>(new Student(999,"Jordan",58.6,"Finance"));</a:t>
            </a:r>
          </a:p>
          <a:p>
            <a:pPr lvl="1"/>
            <a:r>
              <a:rPr lang="en-IN" sz="1600" dirty="0" err="1">
                <a:effectLst/>
                <a:latin typeface="Calibri" panose="020F0502020204030204" pitchFamily="34" charset="0"/>
                <a:cs typeface="Calibri" panose="020F0502020204030204" pitchFamily="34" charset="0"/>
              </a:rPr>
              <a:t>listofstudents.add</a:t>
            </a:r>
            <a:r>
              <a:rPr lang="en-IN" sz="1600" dirty="0">
                <a:effectLst/>
                <a:latin typeface="Calibri" panose="020F0502020204030204" pitchFamily="34" charset="0"/>
                <a:cs typeface="Calibri" panose="020F0502020204030204" pitchFamily="34" charset="0"/>
              </a:rPr>
              <a:t>(new Student(1010,"Chris",89.8,"Computer"));</a:t>
            </a:r>
          </a:p>
          <a:p>
            <a:pPr lvl="1"/>
            <a:r>
              <a:rPr lang="en-IN" sz="1600" i="1" dirty="0" err="1">
                <a:effectLst/>
                <a:latin typeface="Calibri" panose="020F0502020204030204" pitchFamily="34" charset="0"/>
                <a:cs typeface="Calibri" panose="020F0502020204030204" pitchFamily="34" charset="0"/>
              </a:rPr>
              <a:t>printSpecialization</a:t>
            </a:r>
            <a:r>
              <a:rPr lang="en-IN" sz="1600" dirty="0">
                <a:effectLst/>
                <a:latin typeface="Calibri" panose="020F0502020204030204" pitchFamily="34" charset="0"/>
                <a:cs typeface="Calibri" panose="020F0502020204030204" pitchFamily="34" charset="0"/>
              </a:rPr>
              <a:t>(</a:t>
            </a:r>
            <a:r>
              <a:rPr lang="en-IN" sz="1600" dirty="0" err="1">
                <a:effectLst/>
                <a:latin typeface="Calibri" panose="020F0502020204030204" pitchFamily="34" charset="0"/>
                <a:cs typeface="Calibri" panose="020F0502020204030204" pitchFamily="34" charset="0"/>
              </a:rPr>
              <a:t>listofstudents</a:t>
            </a:r>
            <a:r>
              <a:rPr lang="en-IN" sz="1600" dirty="0">
                <a:effectLst/>
                <a:latin typeface="Calibri" panose="020F0502020204030204" pitchFamily="34" charset="0"/>
                <a:cs typeface="Calibri" panose="020F0502020204030204" pitchFamily="34" charset="0"/>
              </a:rPr>
              <a:t>, </a:t>
            </a:r>
            <a:br>
              <a:rPr lang="en-IN" sz="1600" dirty="0">
                <a:effectLst/>
                <a:latin typeface="Calibri" panose="020F0502020204030204" pitchFamily="34" charset="0"/>
                <a:cs typeface="Calibri" panose="020F0502020204030204" pitchFamily="34" charset="0"/>
              </a:rPr>
            </a:br>
            <a:r>
              <a:rPr lang="en-IN" sz="1600" dirty="0">
                <a:effectLst/>
                <a:latin typeface="Calibri" panose="020F0502020204030204" pitchFamily="34" charset="0"/>
                <a:cs typeface="Calibri" panose="020F0502020204030204" pitchFamily="34" charset="0"/>
              </a:rPr>
              <a:t>			student -&gt; </a:t>
            </a:r>
            <a:r>
              <a:rPr lang="en-IN" sz="1600" dirty="0" err="1">
                <a:effectLst/>
                <a:latin typeface="Calibri" panose="020F0502020204030204" pitchFamily="34" charset="0"/>
                <a:cs typeface="Calibri" panose="020F0502020204030204" pitchFamily="34" charset="0"/>
              </a:rPr>
              <a:t>student.getSpecialization</a:t>
            </a:r>
            <a:r>
              <a:rPr lang="en-IN" sz="1600" dirty="0">
                <a:effectLst/>
                <a:latin typeface="Calibri" panose="020F0502020204030204" pitchFamily="34" charset="0"/>
                <a:cs typeface="Calibri" panose="020F0502020204030204" pitchFamily="34" charset="0"/>
              </a:rPr>
              <a:t>().equals("Mathematics"));</a:t>
            </a:r>
          </a:p>
          <a:p>
            <a:r>
              <a:rPr lang="en-IN" sz="1600" dirty="0">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53896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References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1" dirty="0">
                <a:solidFill>
                  <a:srgbClr val="000000"/>
                </a:solidFill>
                <a:effectLst/>
                <a:latin typeface="Calibri" panose="020F0502020204030204" pitchFamily="34" charset="0"/>
                <a:cs typeface="Calibri" panose="020F0502020204030204" pitchFamily="34" charset="0"/>
              </a:rPr>
              <a:t>https://</a:t>
            </a:r>
            <a:r>
              <a:rPr lang="en-IN" sz="1600" b="0" i="1" dirty="0" err="1">
                <a:solidFill>
                  <a:srgbClr val="000000"/>
                </a:solidFill>
                <a:effectLst/>
                <a:latin typeface="Calibri" panose="020F0502020204030204" pitchFamily="34" charset="0"/>
                <a:cs typeface="Calibri" panose="020F0502020204030204" pitchFamily="34" charset="0"/>
              </a:rPr>
              <a:t>www.baeldung.com</a:t>
            </a:r>
            <a:r>
              <a:rPr lang="en-IN" sz="1600" b="0" i="1" dirty="0">
                <a:solidFill>
                  <a:srgbClr val="000000"/>
                </a:solidFill>
                <a:effectLst/>
                <a:latin typeface="Calibri" panose="020F0502020204030204" pitchFamily="34" charset="0"/>
                <a:cs typeface="Calibri" panose="020F0502020204030204" pitchFamily="34" charset="0"/>
              </a:rPr>
              <a:t>/java-8-lambda-expressions-tips</a:t>
            </a:r>
            <a:endParaRPr lang="en-IN"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5827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71600"/>
            <a:ext cx="3914280" cy="533400"/>
          </a:xfrm>
        </p:spPr>
        <p:txBody>
          <a:bodyPr/>
          <a:lstStyle/>
          <a:p>
            <a:pPr algn="ctr"/>
            <a:r>
              <a:rPr lang="en-US" dirty="0"/>
              <a:t>Thank you !</a:t>
            </a:r>
            <a:endParaRPr lang="en-IN" dirty="0"/>
          </a:p>
        </p:txBody>
      </p:sp>
      <p:pic>
        <p:nvPicPr>
          <p:cNvPr id="4098" name="Picture 2" descr="http://www.eclipse.org/xtend/images/java8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263521"/>
            <a:ext cx="2590800" cy="276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 default/static method</a:t>
            </a:r>
            <a:endParaRPr lang="en-IN" sz="2400" dirty="0">
              <a:latin typeface="Arial" panose="020B0604020202020204" pitchFamily="34" charset="0"/>
              <a:cs typeface="Arial" panose="020B0604020202020204" pitchFamily="34" charset="0"/>
            </a:endParaRPr>
          </a:p>
        </p:txBody>
      </p:sp>
      <p:sp>
        <p:nvSpPr>
          <p:cNvPr id="10" name="Rectangle 9"/>
          <p:cNvSpPr/>
          <p:nvPr/>
        </p:nvSpPr>
        <p:spPr>
          <a:xfrm>
            <a:off x="1066800" y="990600"/>
            <a:ext cx="6934200" cy="353943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interface Person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//adds a java 8 default method </a:t>
            </a:r>
          </a:p>
          <a:p>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sayHello</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there!"); </a:t>
            </a:r>
          </a:p>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static void </a:t>
            </a:r>
            <a:r>
              <a:rPr lang="en-US" sz="1600" dirty="0" err="1">
                <a:latin typeface="Arial" panose="020B0604020202020204" pitchFamily="34" charset="0"/>
                <a:cs typeface="Arial" panose="020B0604020202020204" pitchFamily="34" charset="0"/>
              </a:rPr>
              <a:t>sayBye</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(“Bye there!");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40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Another Example default/static method</a:t>
            </a:r>
            <a:endParaRPr lang="en-IN"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541725E-8EA6-F383-F59B-0E4C09E04DA6}"/>
              </a:ext>
            </a:extLst>
          </p:cNvPr>
          <p:cNvSpPr txBox="1"/>
          <p:nvPr/>
        </p:nvSpPr>
        <p:spPr>
          <a:xfrm>
            <a:off x="304800" y="914400"/>
            <a:ext cx="8534400" cy="5909310"/>
          </a:xfrm>
          <a:prstGeom prst="rect">
            <a:avLst/>
          </a:prstGeom>
          <a:noFill/>
        </p:spPr>
        <p:txBody>
          <a:bodyPr wrap="square">
            <a:spAutoFit/>
          </a:bodyPr>
          <a:lstStyle/>
          <a:p>
            <a:pPr algn="l"/>
            <a:r>
              <a:rPr lang="en-IN" b="0" i="0" dirty="0">
                <a:solidFill>
                  <a:srgbClr val="000000"/>
                </a:solidFill>
                <a:effectLst/>
                <a:latin typeface="Arial" panose="020B0604020202020204" pitchFamily="34" charset="0"/>
                <a:cs typeface="Arial" panose="020B0604020202020204" pitchFamily="34" charset="0"/>
              </a:rPr>
              <a:t>import </a:t>
            </a:r>
            <a:r>
              <a:rPr lang="en-IN" b="0" i="0" dirty="0" err="1">
                <a:solidFill>
                  <a:srgbClr val="000000"/>
                </a:solidFill>
                <a:effectLst/>
                <a:latin typeface="Arial" panose="020B0604020202020204" pitchFamily="34" charset="0"/>
                <a:cs typeface="Arial" panose="020B0604020202020204" pitchFamily="34" charset="0"/>
              </a:rPr>
              <a:t>java.time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public interface </a:t>
            </a:r>
            <a:r>
              <a:rPr lang="en-IN" b="0" i="0" dirty="0" err="1">
                <a:solidFill>
                  <a:srgbClr val="000000"/>
                </a:solidFill>
                <a:effectLst/>
                <a:latin typeface="Arial" panose="020B0604020202020204" pitchFamily="34" charset="0"/>
                <a:cs typeface="Arial" panose="020B0604020202020204" pitchFamily="34" charset="0"/>
              </a:rPr>
              <a:t>TimeClient</a:t>
            </a: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setTime</a:t>
            </a:r>
            <a:r>
              <a:rPr lang="en-IN" b="0" i="0" dirty="0">
                <a:solidFill>
                  <a:srgbClr val="000000"/>
                </a:solidFill>
                <a:effectLst/>
                <a:latin typeface="Arial" panose="020B0604020202020204" pitchFamily="34" charset="0"/>
                <a:cs typeface="Arial" panose="020B0604020202020204" pitchFamily="34" charset="0"/>
              </a:rPr>
              <a:t>(int hour, int minute, int second);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setDate</a:t>
            </a:r>
            <a:r>
              <a:rPr lang="en-IN" b="0" i="0" dirty="0">
                <a:solidFill>
                  <a:srgbClr val="000000"/>
                </a:solidFill>
                <a:effectLst/>
                <a:latin typeface="Arial" panose="020B0604020202020204" pitchFamily="34" charset="0"/>
                <a:cs typeface="Arial" panose="020B0604020202020204" pitchFamily="34" charset="0"/>
              </a:rPr>
              <a:t>(int day, int month, int year);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setDateAndTime</a:t>
            </a:r>
            <a:r>
              <a:rPr lang="en-IN" b="0" i="0" dirty="0">
                <a:solidFill>
                  <a:srgbClr val="000000"/>
                </a:solidFill>
                <a:effectLst/>
                <a:latin typeface="Arial" panose="020B0604020202020204" pitchFamily="34" charset="0"/>
                <a:cs typeface="Arial" panose="020B0604020202020204" pitchFamily="34" charset="0"/>
              </a:rPr>
              <a:t>(int day, int month, int year, int hour, int minute, int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second);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LocalDateTime</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getLocalDateTime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static </a:t>
            </a:r>
            <a:r>
              <a:rPr lang="en-IN" b="0" i="0" dirty="0" err="1">
                <a:solidFill>
                  <a:srgbClr val="000000"/>
                </a:solidFill>
                <a:effectLst/>
                <a:latin typeface="Arial" panose="020B0604020202020204" pitchFamily="34" charset="0"/>
                <a:cs typeface="Arial" panose="020B0604020202020204" pitchFamily="34" charset="0"/>
              </a:rPr>
              <a:t>ZoneId</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getZoneId</a:t>
            </a:r>
            <a:r>
              <a:rPr lang="en-IN" b="0" i="0" dirty="0">
                <a:solidFill>
                  <a:srgbClr val="000000"/>
                </a:solidFill>
                <a:effectLst/>
                <a:latin typeface="Arial" panose="020B0604020202020204" pitchFamily="34" charset="0"/>
                <a:cs typeface="Arial" panose="020B0604020202020204" pitchFamily="34" charset="0"/>
              </a:rPr>
              <a:t> (String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try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ZoneId.of</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catch (</a:t>
            </a:r>
            <a:r>
              <a:rPr lang="en-IN" b="0" i="0" dirty="0" err="1">
                <a:solidFill>
                  <a:srgbClr val="000000"/>
                </a:solidFill>
                <a:effectLst/>
                <a:latin typeface="Arial" panose="020B0604020202020204" pitchFamily="34" charset="0"/>
                <a:cs typeface="Arial" panose="020B0604020202020204" pitchFamily="34" charset="0"/>
              </a:rPr>
              <a:t>DateTimeException</a:t>
            </a:r>
            <a:r>
              <a:rPr lang="en-IN" b="0" i="0" dirty="0">
                <a:solidFill>
                  <a:srgbClr val="000000"/>
                </a:solidFill>
                <a:effectLst/>
                <a:latin typeface="Arial" panose="020B0604020202020204" pitchFamily="34" charset="0"/>
                <a:cs typeface="Arial" panose="020B0604020202020204" pitchFamily="34" charset="0"/>
              </a:rPr>
              <a:t> e)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dirty="0">
                <a:solidFill>
                  <a:srgbClr val="000000"/>
                </a:solidFill>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System.err.println</a:t>
            </a:r>
            <a:r>
              <a:rPr lang="en-IN" b="0" i="0" dirty="0">
                <a:solidFill>
                  <a:srgbClr val="000000"/>
                </a:solidFill>
                <a:effectLst/>
                <a:latin typeface="Arial" panose="020B0604020202020204" pitchFamily="34" charset="0"/>
                <a:cs typeface="Arial" panose="020B0604020202020204" pitchFamily="34" charset="0"/>
              </a:rPr>
              <a:t>("Invalid time zone: " +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 "; using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default time zone instead.");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ZoneId.systemDefault</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default </a:t>
            </a:r>
            <a:r>
              <a:rPr lang="en-IN" b="0" i="0" dirty="0" err="1">
                <a:solidFill>
                  <a:srgbClr val="000000"/>
                </a:solidFill>
                <a:effectLst/>
                <a:latin typeface="Arial" panose="020B0604020202020204" pitchFamily="34" charset="0"/>
                <a:cs typeface="Arial" panose="020B0604020202020204" pitchFamily="34" charset="0"/>
              </a:rPr>
              <a:t>ZonedDateTime</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getZonedDateTime</a:t>
            </a:r>
            <a:r>
              <a:rPr lang="en-IN" b="0" i="0" dirty="0">
                <a:solidFill>
                  <a:srgbClr val="000000"/>
                </a:solidFill>
                <a:effectLst/>
                <a:latin typeface="Arial" panose="020B0604020202020204" pitchFamily="34" charset="0"/>
                <a:cs typeface="Arial" panose="020B0604020202020204" pitchFamily="34" charset="0"/>
              </a:rPr>
              <a:t>(String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ZonedDateTime.of</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getLocalDateTime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getZoneId</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0099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6324600" cy="576000"/>
          </a:xfrm>
        </p:spPr>
        <p:txBody>
          <a:bodyPr/>
          <a:lstStyle/>
          <a:p>
            <a:r>
              <a:rPr lang="en-US" sz="2400" dirty="0">
                <a:latin typeface="Arial" panose="020B0604020202020204" pitchFamily="34" charset="0"/>
                <a:cs typeface="Arial" panose="020B0604020202020204" pitchFamily="34" charset="0"/>
              </a:rPr>
              <a:t>Extend Interfaces with Default Methods</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90600"/>
            <a:ext cx="83058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you extend an interface that contains a default method, you can do the following: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 mention the default method at all, which lets your extended interface inherit the default method.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Redeclare the default method, which makes it abstract.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Redefine the default method, which overrides it.</a:t>
            </a:r>
          </a:p>
        </p:txBody>
      </p:sp>
    </p:spTree>
    <p:extLst>
      <p:ext uri="{BB962C8B-B14F-4D97-AF65-F5344CB8AC3E}">
        <p14:creationId xmlns:p14="http://schemas.microsoft.com/office/powerpoint/2010/main" val="34586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848600" cy="576000"/>
          </a:xfrm>
        </p:spPr>
        <p:txBody>
          <a:bodyPr/>
          <a:lstStyle/>
          <a:p>
            <a:r>
              <a:rPr lang="en-US" sz="2400" dirty="0">
                <a:latin typeface="Arial" panose="020B0604020202020204" pitchFamily="34" charset="0"/>
                <a:cs typeface="Arial" panose="020B0604020202020204" pitchFamily="34" charset="0"/>
              </a:rPr>
              <a:t>Default Methods and Multiple Inheritance Problem</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755422"/>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t>
            </a:r>
            <a:r>
              <a:rPr lang="en-IN"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multiple inheritance</a:t>
            </a:r>
            <a:r>
              <a:rPr lang="en-IN" sz="1600" dirty="0">
                <a:latin typeface="Arial" panose="020B0604020202020204" pitchFamily="34" charset="0"/>
                <a:cs typeface="Arial" panose="020B0604020202020204" pitchFamily="34" charset="0"/>
              </a:rPr>
              <a:t> problem can occur, when we have two interfaces with the default methods of same signature. Lets take an example.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Executing above code gives error:</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Error: Duplicate default methods named </a:t>
            </a:r>
            <a:r>
              <a:rPr lang="en-IN" sz="1600" dirty="0" err="1">
                <a:latin typeface="Arial" panose="020B0604020202020204" pitchFamily="34" charset="0"/>
                <a:cs typeface="Arial" panose="020B0604020202020204" pitchFamily="34" charset="0"/>
              </a:rPr>
              <a:t>newMethod</a:t>
            </a:r>
            <a:r>
              <a:rPr lang="en-IN" sz="1600" dirty="0">
                <a:latin typeface="Arial" panose="020B0604020202020204" pitchFamily="34" charset="0"/>
                <a:cs typeface="Arial" panose="020B0604020202020204" pitchFamily="34" charset="0"/>
              </a:rPr>
              <a:t> with the parameters () and () are inherited from the types MyInterface2 and </a:t>
            </a:r>
            <a:r>
              <a:rPr lang="en-IN" sz="1600" dirty="0" err="1">
                <a:latin typeface="Arial" panose="020B0604020202020204" pitchFamily="34" charset="0"/>
                <a:cs typeface="Arial" panose="020B0604020202020204" pitchFamily="34" charset="0"/>
              </a:rPr>
              <a:t>MyInterface</a:t>
            </a: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CBAEECB-3796-1D9D-8269-B03D6ADDE9B4}"/>
              </a:ext>
            </a:extLst>
          </p:cNvPr>
          <p:cNvSpPr txBox="1"/>
          <p:nvPr/>
        </p:nvSpPr>
        <p:spPr>
          <a:xfrm>
            <a:off x="762000" y="1447800"/>
            <a:ext cx="8229600" cy="427809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interface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("Newly added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interface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("Newly added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public class Example implements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public static void main(String[] </a:t>
            </a:r>
            <a:r>
              <a:rPr lang="en-US" sz="1600" dirty="0" err="1">
                <a:latin typeface="Arial" panose="020B0604020202020204" pitchFamily="34" charset="0"/>
                <a:cs typeface="Arial" panose="020B0604020202020204" pitchFamily="34" charset="0"/>
              </a:rPr>
              <a:t>args</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Example obj = new Example();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//calling the default method of interface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obj.newMethod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5744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915"/>
            <a:ext cx="7848600" cy="576000"/>
          </a:xfrm>
        </p:spPr>
        <p:txBody>
          <a:bodyPr/>
          <a:lstStyle/>
          <a:p>
            <a:r>
              <a:rPr lang="en-US" sz="2400" dirty="0">
                <a:latin typeface="Arial" panose="020B0604020202020204" pitchFamily="34" charset="0"/>
                <a:cs typeface="Arial" panose="020B0604020202020204" pitchFamily="34" charset="0"/>
              </a:rPr>
              <a:t>Default Methods and Multiple Inheritance Solution</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01675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Override and provide default implementation OR</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Using interface call the respective default method</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CBAEECB-3796-1D9D-8269-B03D6ADDE9B4}"/>
              </a:ext>
            </a:extLst>
          </p:cNvPr>
          <p:cNvSpPr txBox="1"/>
          <p:nvPr/>
        </p:nvSpPr>
        <p:spPr>
          <a:xfrm>
            <a:off x="762000" y="1447800"/>
            <a:ext cx="8229600" cy="4031873"/>
          </a:xfrm>
          <a:prstGeom prst="rect">
            <a:avLst/>
          </a:prstGeom>
          <a:noFill/>
        </p:spPr>
        <p:txBody>
          <a:bodyPr wrap="square">
            <a:spAutoFit/>
          </a:bodyPr>
          <a:lstStyle/>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public class Example implements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Inplemented</a:t>
            </a:r>
            <a:r>
              <a:rPr lang="en-US" sz="1600" dirty="0">
                <a:latin typeface="Arial" panose="020B0604020202020204" pitchFamily="34" charset="0"/>
                <a:cs typeface="Arial" panose="020B0604020202020204" pitchFamily="34" charset="0"/>
              </a:rPr>
              <a:t>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OR</a:t>
            </a:r>
          </a:p>
          <a:p>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MyInterface.super.newMethod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public static void main(String[] </a:t>
            </a:r>
            <a:r>
              <a:rPr lang="en-US" sz="1600" dirty="0" err="1">
                <a:latin typeface="Arial" panose="020B0604020202020204" pitchFamily="34" charset="0"/>
                <a:cs typeface="Arial" panose="020B0604020202020204" pitchFamily="34" charset="0"/>
              </a:rPr>
              <a:t>args</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Example obj = new Example();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//calling the default method of interface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obj.newMethod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916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915"/>
            <a:ext cx="7848600" cy="576000"/>
          </a:xfrm>
        </p:spPr>
        <p:txBody>
          <a:bodyPr/>
          <a:lstStyle/>
          <a:p>
            <a:r>
              <a:rPr lang="en-US" sz="2400" dirty="0">
                <a:latin typeface="Arial" panose="020B0604020202020204" pitchFamily="34" charset="0"/>
                <a:cs typeface="Arial" panose="020B0604020202020204" pitchFamily="34" charset="0"/>
              </a:rPr>
              <a:t>Static Methods and Override</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Java interface static method is similar to default method except that we can’t override them in the implementation classes. </a:t>
            </a:r>
          </a:p>
        </p:txBody>
      </p:sp>
      <p:sp>
        <p:nvSpPr>
          <p:cNvPr id="5" name="TextBox 4">
            <a:extLst>
              <a:ext uri="{FF2B5EF4-FFF2-40B4-BE49-F238E27FC236}">
                <a16:creationId xmlns:a16="http://schemas.microsoft.com/office/drawing/2014/main" id="{4647DE1E-745A-5E88-557B-13F4BC01CA4A}"/>
              </a:ext>
            </a:extLst>
          </p:cNvPr>
          <p:cNvSpPr txBox="1"/>
          <p:nvPr/>
        </p:nvSpPr>
        <p:spPr>
          <a:xfrm>
            <a:off x="838200" y="1512834"/>
            <a:ext cx="7772400" cy="2585323"/>
          </a:xfrm>
          <a:prstGeom prst="rect">
            <a:avLst/>
          </a:prstGeom>
          <a:noFill/>
        </p:spPr>
        <p:txBody>
          <a:bodyPr wrap="square">
            <a:spAutoFit/>
          </a:bodyPr>
          <a:lstStyle/>
          <a:p>
            <a:r>
              <a:rPr lang="en-IN" dirty="0"/>
              <a:t>public interface </a:t>
            </a:r>
            <a:r>
              <a:rPr lang="en-IN" dirty="0" err="1"/>
              <a:t>MyData</a:t>
            </a:r>
            <a:r>
              <a:rPr lang="en-IN" dirty="0"/>
              <a:t> { </a:t>
            </a:r>
            <a:br>
              <a:rPr lang="en-IN" dirty="0"/>
            </a:br>
            <a:r>
              <a:rPr lang="en-IN" dirty="0"/>
              <a:t>	default void print(String str) { </a:t>
            </a:r>
            <a:br>
              <a:rPr lang="en-IN" dirty="0"/>
            </a:br>
            <a:r>
              <a:rPr lang="en-IN" dirty="0"/>
              <a:t>		if (!</a:t>
            </a:r>
            <a:r>
              <a:rPr lang="en-IN" dirty="0" err="1"/>
              <a:t>isNull</a:t>
            </a:r>
            <a:r>
              <a:rPr lang="en-IN" dirty="0"/>
              <a:t>(str))  </a:t>
            </a:r>
            <a:r>
              <a:rPr lang="en-IN" dirty="0" err="1"/>
              <a:t>System.out.println</a:t>
            </a:r>
            <a:r>
              <a:rPr lang="en-IN" dirty="0"/>
              <a:t>("</a:t>
            </a:r>
            <a:r>
              <a:rPr lang="en-IN" dirty="0" err="1"/>
              <a:t>MyData</a:t>
            </a:r>
            <a:r>
              <a:rPr lang="en-IN" dirty="0"/>
              <a:t> Print::" + str); </a:t>
            </a:r>
            <a:br>
              <a:rPr lang="en-IN" dirty="0"/>
            </a:br>
            <a:r>
              <a:rPr lang="en-IN" dirty="0"/>
              <a:t>	} </a:t>
            </a:r>
            <a:br>
              <a:rPr lang="en-IN" dirty="0"/>
            </a:br>
            <a:r>
              <a:rPr lang="en-IN" dirty="0"/>
              <a:t>	static </a:t>
            </a:r>
            <a:r>
              <a:rPr lang="en-IN" dirty="0" err="1"/>
              <a:t>boolean</a:t>
            </a:r>
            <a:r>
              <a:rPr lang="en-IN" dirty="0"/>
              <a:t> </a:t>
            </a:r>
            <a:r>
              <a:rPr lang="en-IN" dirty="0" err="1"/>
              <a:t>isNull</a:t>
            </a:r>
            <a:r>
              <a:rPr lang="en-IN" dirty="0"/>
              <a:t>(String str) { </a:t>
            </a:r>
            <a:br>
              <a:rPr lang="en-IN" dirty="0"/>
            </a:br>
            <a:r>
              <a:rPr lang="en-IN" dirty="0"/>
              <a:t>		</a:t>
            </a:r>
            <a:r>
              <a:rPr lang="en-IN" dirty="0" err="1"/>
              <a:t>System.out.println</a:t>
            </a:r>
            <a:r>
              <a:rPr lang="en-IN" dirty="0"/>
              <a:t>("Interface Null Check"); </a:t>
            </a:r>
            <a:br>
              <a:rPr lang="en-IN" dirty="0"/>
            </a:br>
            <a:r>
              <a:rPr lang="en-IN" dirty="0"/>
              <a:t>		return str == null ? true : "".equals(str) ? true : false; </a:t>
            </a:r>
            <a:br>
              <a:rPr lang="en-IN" dirty="0"/>
            </a:br>
            <a:r>
              <a:rPr lang="en-IN" dirty="0"/>
              <a:t>	} </a:t>
            </a:r>
            <a:br>
              <a:rPr lang="en-IN" dirty="0"/>
            </a:br>
            <a:r>
              <a:rPr lang="en-IN" dirty="0"/>
              <a:t>}</a:t>
            </a:r>
            <a:endParaRPr lang="en-US" dirty="0"/>
          </a:p>
        </p:txBody>
      </p:sp>
      <p:sp>
        <p:nvSpPr>
          <p:cNvPr id="7" name="TextBox 6">
            <a:extLst>
              <a:ext uri="{FF2B5EF4-FFF2-40B4-BE49-F238E27FC236}">
                <a16:creationId xmlns:a16="http://schemas.microsoft.com/office/drawing/2014/main" id="{7313A45B-BFF3-F32F-70D3-D9B1A94996B6}"/>
              </a:ext>
            </a:extLst>
          </p:cNvPr>
          <p:cNvSpPr txBox="1"/>
          <p:nvPr/>
        </p:nvSpPr>
        <p:spPr>
          <a:xfrm>
            <a:off x="838200" y="4070083"/>
            <a:ext cx="7772400" cy="3139321"/>
          </a:xfrm>
          <a:prstGeom prst="rect">
            <a:avLst/>
          </a:prstGeom>
          <a:noFill/>
        </p:spPr>
        <p:txBody>
          <a:bodyPr wrap="square">
            <a:spAutoFit/>
          </a:bodyPr>
          <a:lstStyle/>
          <a:p>
            <a:r>
              <a:rPr lang="en-IN" dirty="0"/>
              <a:t>public class </a:t>
            </a:r>
            <a:r>
              <a:rPr lang="en-IN" dirty="0" err="1"/>
              <a:t>MyDataImpl</a:t>
            </a:r>
            <a:r>
              <a:rPr lang="en-IN" dirty="0"/>
              <a:t> implements </a:t>
            </a:r>
            <a:r>
              <a:rPr lang="en-IN" dirty="0" err="1"/>
              <a:t>MyData</a:t>
            </a:r>
            <a:r>
              <a:rPr lang="en-IN" dirty="0"/>
              <a:t> { </a:t>
            </a:r>
            <a:br>
              <a:rPr lang="en-IN" dirty="0"/>
            </a:br>
            <a:r>
              <a:rPr lang="en-IN" dirty="0"/>
              <a:t>	public </a:t>
            </a:r>
            <a:r>
              <a:rPr lang="en-IN" dirty="0" err="1"/>
              <a:t>boolean</a:t>
            </a:r>
            <a:r>
              <a:rPr lang="en-IN" dirty="0"/>
              <a:t> </a:t>
            </a:r>
            <a:r>
              <a:rPr lang="en-IN" dirty="0" err="1"/>
              <a:t>isNull</a:t>
            </a:r>
            <a:r>
              <a:rPr lang="en-IN" dirty="0"/>
              <a:t>(String str) { </a:t>
            </a:r>
            <a:br>
              <a:rPr lang="en-IN" dirty="0"/>
            </a:br>
            <a:r>
              <a:rPr lang="en-IN" dirty="0"/>
              <a:t>		</a:t>
            </a:r>
            <a:r>
              <a:rPr lang="en-IN" dirty="0" err="1"/>
              <a:t>System.out.println</a:t>
            </a:r>
            <a:r>
              <a:rPr lang="en-IN" dirty="0"/>
              <a:t>("</a:t>
            </a:r>
            <a:r>
              <a:rPr lang="en-IN" dirty="0" err="1"/>
              <a:t>Impl</a:t>
            </a:r>
            <a:r>
              <a:rPr lang="en-IN" dirty="0"/>
              <a:t> Null Check"); </a:t>
            </a:r>
            <a:br>
              <a:rPr lang="en-IN" dirty="0"/>
            </a:br>
            <a:r>
              <a:rPr lang="en-IN" dirty="0"/>
              <a:t>		return str == null ? true : false; </a:t>
            </a:r>
            <a:br>
              <a:rPr lang="en-IN" dirty="0"/>
            </a:br>
            <a:r>
              <a:rPr lang="en-IN" dirty="0"/>
              <a:t>	} </a:t>
            </a:r>
            <a:br>
              <a:rPr lang="en-IN" dirty="0"/>
            </a:br>
            <a:r>
              <a:rPr lang="en-IN" dirty="0"/>
              <a:t>	public static void main(String </a:t>
            </a:r>
            <a:r>
              <a:rPr lang="en-IN" dirty="0" err="1"/>
              <a:t>args</a:t>
            </a:r>
            <a:r>
              <a:rPr lang="en-IN" dirty="0"/>
              <a:t>[]){ </a:t>
            </a:r>
            <a:br>
              <a:rPr lang="en-IN" dirty="0"/>
            </a:br>
            <a:r>
              <a:rPr lang="en-IN" dirty="0"/>
              <a:t>		</a:t>
            </a:r>
            <a:r>
              <a:rPr lang="en-IN" dirty="0" err="1"/>
              <a:t>MyDataImpl</a:t>
            </a:r>
            <a:r>
              <a:rPr lang="en-IN" dirty="0"/>
              <a:t> </a:t>
            </a:r>
            <a:r>
              <a:rPr lang="en-IN" dirty="0" err="1"/>
              <a:t>obj</a:t>
            </a:r>
            <a:r>
              <a:rPr lang="en-IN" dirty="0"/>
              <a:t> = new </a:t>
            </a:r>
            <a:r>
              <a:rPr lang="en-IN" dirty="0" err="1"/>
              <a:t>MyDataImpl</a:t>
            </a:r>
            <a:r>
              <a:rPr lang="en-IN" dirty="0"/>
              <a:t>(); </a:t>
            </a:r>
            <a:br>
              <a:rPr lang="en-IN" dirty="0"/>
            </a:br>
            <a:r>
              <a:rPr lang="en-IN" dirty="0"/>
              <a:t>		</a:t>
            </a:r>
            <a:r>
              <a:rPr lang="en-IN" dirty="0" err="1"/>
              <a:t>obj.print</a:t>
            </a:r>
            <a:r>
              <a:rPr lang="en-IN" dirty="0"/>
              <a:t>(""); </a:t>
            </a:r>
          </a:p>
          <a:p>
            <a:r>
              <a:rPr lang="en-IN" dirty="0"/>
              <a:t>		</a:t>
            </a:r>
            <a:r>
              <a:rPr lang="en-IN" dirty="0" err="1"/>
              <a:t>obj.isNull</a:t>
            </a:r>
            <a:r>
              <a:rPr lang="en-IN" dirty="0"/>
              <a:t>("</a:t>
            </a:r>
            <a:r>
              <a:rPr lang="en-IN" dirty="0" err="1"/>
              <a:t>abc</a:t>
            </a:r>
            <a:r>
              <a:rPr lang="en-IN" dirty="0"/>
              <a:t>"); </a:t>
            </a:r>
            <a:br>
              <a:rPr lang="en-IN" dirty="0"/>
            </a:br>
            <a:r>
              <a:rPr lang="en-IN" dirty="0"/>
              <a:t>	} </a:t>
            </a:r>
          </a:p>
          <a:p>
            <a:r>
              <a:rPr lang="en-IN" dirty="0"/>
              <a:t>}</a:t>
            </a:r>
            <a:endParaRPr lang="en-US" dirty="0"/>
          </a:p>
        </p:txBody>
      </p:sp>
    </p:spTree>
    <p:extLst>
      <p:ext uri="{BB962C8B-B14F-4D97-AF65-F5344CB8AC3E}">
        <p14:creationId xmlns:p14="http://schemas.microsoft.com/office/powerpoint/2010/main" val="724766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6A50-4E7D-423B-9555-E21005059E29}">
  <ds:schemaRef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3f0a5add-00cc-4c5e-8a54-6b524d8608b8"/>
    <ds:schemaRef ds:uri="5b0b727f-9d55-4674-90df-9368557459d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3392</TotalTime>
  <Words>3970</Words>
  <Application>Microsoft Macintosh PowerPoint</Application>
  <PresentationFormat>On-screen Show (4:3)</PresentationFormat>
  <Paragraphs>443</Paragraphs>
  <Slides>38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Source Code Pro</vt:lpstr>
      <vt:lpstr>Tahoma</vt:lpstr>
      <vt:lpstr>Wingdings</vt:lpstr>
      <vt:lpstr>CT_Core_Java_OOP</vt:lpstr>
      <vt:lpstr>PowerPoint Presentation</vt:lpstr>
      <vt:lpstr>Interfaces In Java…. </vt:lpstr>
      <vt:lpstr>Default/Static Methods</vt:lpstr>
      <vt:lpstr>Example default/static method</vt:lpstr>
      <vt:lpstr>Another Example default/static method</vt:lpstr>
      <vt:lpstr>Extend Interfaces with Default Methods</vt:lpstr>
      <vt:lpstr>Default Methods and Multiple Inheritance Problem</vt:lpstr>
      <vt:lpstr>Default Methods and Multiple Inheritance Solution</vt:lpstr>
      <vt:lpstr>Static Methods and Override</vt:lpstr>
      <vt:lpstr>Java 8</vt:lpstr>
      <vt:lpstr>Lets Explore Java 8</vt:lpstr>
      <vt:lpstr>The problem we faced …</vt:lpstr>
      <vt:lpstr>Pre - Lambda Expressions</vt:lpstr>
      <vt:lpstr>So here is the solution - Lambda Expressions?</vt:lpstr>
      <vt:lpstr>Holla!! Wait Functional Interface</vt:lpstr>
      <vt:lpstr>Structure Of Lambda Expressions</vt:lpstr>
      <vt:lpstr>Lambda Expressions Key Notes</vt:lpstr>
      <vt:lpstr>Examples Of Lambda Expressions</vt:lpstr>
      <vt:lpstr>Examples Of Lambda Expressions Contd</vt:lpstr>
      <vt:lpstr>Difference between Lambda and Anonymous class</vt:lpstr>
      <vt:lpstr>Ways to use Functional Interfaces</vt:lpstr>
      <vt:lpstr>Built-In Functional Interfaces</vt:lpstr>
      <vt:lpstr>Types Functional Interfaces</vt:lpstr>
      <vt:lpstr>Function</vt:lpstr>
      <vt:lpstr>Compose in Function</vt:lpstr>
      <vt:lpstr>Compose in Function</vt:lpstr>
      <vt:lpstr>Primitive Functions </vt:lpstr>
      <vt:lpstr>Two-Arity Functions </vt:lpstr>
      <vt:lpstr>Supplier</vt:lpstr>
      <vt:lpstr>Consumer</vt:lpstr>
      <vt:lpstr>Predicates</vt:lpstr>
      <vt:lpstr>Operator</vt:lpstr>
      <vt:lpstr>Case Study</vt:lpstr>
      <vt:lpstr>Case Study</vt:lpstr>
      <vt:lpstr>Solved Example</vt:lpstr>
      <vt:lpstr>References</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282</cp:revision>
  <dcterms:created xsi:type="dcterms:W3CDTF">2014-09-30T12:24:12Z</dcterms:created>
  <dcterms:modified xsi:type="dcterms:W3CDTF">2024-06-04T04:34:25Z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