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7"/>
  </p:notesMasterIdLst>
  <p:handoutMasterIdLst>
    <p:handoutMasterId r:id="rId18"/>
  </p:handoutMasterIdLst>
  <p:sldIdLst>
    <p:sldId id="271" r:id="rId5"/>
    <p:sldId id="337" r:id="rId6"/>
    <p:sldId id="331" r:id="rId7"/>
    <p:sldId id="340" r:id="rId8"/>
    <p:sldId id="341" r:id="rId9"/>
    <p:sldId id="343" r:id="rId10"/>
    <p:sldId id="334" r:id="rId11"/>
    <p:sldId id="344" r:id="rId12"/>
    <p:sldId id="349" r:id="rId13"/>
    <p:sldId id="350" r:id="rId14"/>
    <p:sldId id="322" r:id="rId15"/>
    <p:sldId id="345" r:id="rId16"/>
  </p:sldIdLst>
  <p:sldSz cx="9144000" cy="6858000" type="screen4x3"/>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37"/>
            <p14:sldId id="331"/>
            <p14:sldId id="340"/>
            <p14:sldId id="341"/>
            <p14:sldId id="343"/>
            <p14:sldId id="334"/>
            <p14:sldId id="344"/>
            <p14:sldId id="349"/>
            <p14:sldId id="350"/>
            <p14:sldId id="322"/>
            <p14:sldId id="345"/>
          </p14:sldIdLst>
        </p14:section>
      </p14:sectionLst>
    </p:ext>
    <p:ext uri="{EFAFB233-063F-42B5-8137-9DF3F51BA10A}">
      <p15:sldGuideLst xmlns:p15="http://schemas.microsoft.com/office/powerpoint/2012/main">
        <p15:guide id="2" pos="2880">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909" autoAdjust="0"/>
  </p:normalViewPr>
  <p:slideViewPr>
    <p:cSldViewPr>
      <p:cViewPr varScale="1">
        <p:scale>
          <a:sx n="89" d="100"/>
          <a:sy n="89" d="100"/>
        </p:scale>
        <p:origin x="1760" y="168"/>
      </p:cViewPr>
      <p:guideLst>
        <p:guide pos="2880"/>
        <p:guide orient="horz" pos="216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03/06/24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6/3/24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Streams are consumable, so there is no way to create a reference to stream for future usage. Since the data is on-demand, it’s not possible to reuse the same stream multiple times</a:t>
            </a:r>
            <a:endParaRPr lang="en-US"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3095741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Marker</a:t>
            </a:r>
            <a:r>
              <a:rPr lang="en-US" baseline="0" dirty="0"/>
              <a:t> Interface</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3467725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Multiplying and adding elements</a:t>
            </a:r>
            <a:r>
              <a:rPr lang="en-US" baseline="0" dirty="0"/>
              <a:t> is not something go for parallel</a:t>
            </a:r>
          </a:p>
          <a:p>
            <a:r>
              <a:rPr lang="en-US" dirty="0"/>
              <a:t>http://</a:t>
            </a:r>
            <a:r>
              <a:rPr lang="en-US" dirty="0" err="1"/>
              <a:t>openjdk.java.net</a:t>
            </a:r>
            <a:r>
              <a:rPr lang="en-US" dirty="0"/>
              <a:t>/projects/code-tools/</a:t>
            </a:r>
            <a:r>
              <a:rPr lang="en-US" dirty="0" err="1"/>
              <a:t>jmh</a:t>
            </a:r>
            <a:r>
              <a:rPr lang="en-US"/>
              <a:t>/</a:t>
            </a:r>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1053258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15201" y="4920100"/>
            <a:ext cx="1621808" cy="866830"/>
          </a:xfrm>
        </p:spPr>
        <p:txBody>
          <a:bodyPr>
            <a:normAutofit/>
          </a:bodyPr>
          <a:lstStyle/>
          <a:p>
            <a:pPr>
              <a:spcBef>
                <a:spcPts val="600"/>
              </a:spcBef>
            </a:pPr>
            <a:r>
              <a:rPr lang="en-US" b="1" dirty="0">
                <a:ea typeface="Tahoma" pitchFamily="34" charset="0"/>
                <a:cs typeface="Tahoma" pitchFamily="34" charset="0"/>
              </a:rPr>
              <a:t>By</a:t>
            </a:r>
          </a:p>
          <a:p>
            <a:pPr>
              <a:spcBef>
                <a:spcPts val="600"/>
              </a:spcBef>
            </a:pPr>
            <a:r>
              <a:rPr lang="en-US" b="1" dirty="0">
                <a:ea typeface="Tahoma" pitchFamily="34" charset="0"/>
                <a:cs typeface="Tahoma" pitchFamily="34" charset="0"/>
              </a:rPr>
              <a:t>Shalini Mittal</a:t>
            </a:r>
          </a:p>
          <a:p>
            <a:pPr>
              <a:spcBef>
                <a:spcPts val="600"/>
              </a:spcBef>
            </a:pPr>
            <a:endParaRPr lang="en-IN" b="1" dirty="0">
              <a:ea typeface="Tahoma" pitchFamily="34" charset="0"/>
              <a:cs typeface="Tahoma"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3999"/>
            <a:ext cx="5562600" cy="4262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0" y="1447800"/>
            <a:ext cx="1544012" cy="646331"/>
          </a:xfrm>
          <a:prstGeom prst="rect">
            <a:avLst/>
          </a:prstGeom>
          <a:noFill/>
        </p:spPr>
        <p:txBody>
          <a:bodyPr wrap="none" rtlCol="0">
            <a:spAutoFit/>
          </a:bodyPr>
          <a:lstStyle/>
          <a:p>
            <a:r>
              <a:rPr lang="en-US" sz="3600" dirty="0">
                <a:solidFill>
                  <a:schemeClr val="accent6">
                    <a:lumMod val="50000"/>
                  </a:schemeClr>
                </a:solidFill>
                <a:latin typeface="Arial" panose="020B0604020202020204" pitchFamily="34" charset="0"/>
                <a:cs typeface="Arial" panose="020B0604020202020204" pitchFamily="34" charset="0"/>
              </a:rPr>
              <a:t>Java 8</a:t>
            </a:r>
          </a:p>
        </p:txBody>
      </p:sp>
      <p:sp>
        <p:nvSpPr>
          <p:cNvPr id="2" name="TextBox 1"/>
          <p:cNvSpPr txBox="1"/>
          <p:nvPr/>
        </p:nvSpPr>
        <p:spPr>
          <a:xfrm>
            <a:off x="7315201" y="914400"/>
            <a:ext cx="763414" cy="400110"/>
          </a:xfrm>
          <a:prstGeom prst="rect">
            <a:avLst/>
          </a:prstGeom>
          <a:noFill/>
        </p:spPr>
        <p:txBody>
          <a:bodyPr wrap="none" rtlCol="0">
            <a:spAutoFit/>
          </a:bodyPr>
          <a:lstStyle/>
          <a:p>
            <a:r>
              <a:rPr lang="en-US" sz="2000" dirty="0">
                <a:latin typeface="+mj-lt"/>
              </a:rPr>
              <a:t>Day 2</a:t>
            </a:r>
          </a:p>
        </p:txBody>
      </p:sp>
    </p:spTree>
    <p:extLst>
      <p:ext uri="{BB962C8B-B14F-4D97-AF65-F5344CB8AC3E}">
        <p14:creationId xmlns:p14="http://schemas.microsoft.com/office/powerpoint/2010/main" val="3500677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Parallel Stream</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838200"/>
            <a:ext cx="8534400" cy="5105400"/>
          </a:xfrm>
        </p:spPr>
        <p:txBody>
          <a:bodyPr>
            <a:normAutofit/>
          </a:bodyPr>
          <a:lstStyle/>
          <a:p>
            <a:r>
              <a:rPr lang="en-US" sz="1600" b="1" dirty="0" err="1"/>
              <a:t>Operatiosn</a:t>
            </a:r>
            <a:r>
              <a:rPr lang="en-US" sz="1600" b="1" dirty="0"/>
              <a:t> are </a:t>
            </a:r>
            <a:r>
              <a:rPr lang="en-US" sz="1600" b="1" dirty="0" err="1"/>
              <a:t>indepent</a:t>
            </a:r>
            <a:r>
              <a:rPr lang="en-US" sz="1600" b="1" dirty="0"/>
              <a:t> and associative. a op ( b op c) = (a op b) op c</a:t>
            </a:r>
          </a:p>
          <a:p>
            <a:r>
              <a:rPr lang="en-US" sz="1600" b="1" dirty="0">
                <a:latin typeface="Arial" panose="020B0604020202020204" pitchFamily="34" charset="0"/>
                <a:cs typeface="Arial" panose="020B0604020202020204" pitchFamily="34" charset="0"/>
              </a:rPr>
              <a:t>Either lots of data, or long processing per elements</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N * Q &gt; 10000</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N – no of elements  and Q – </a:t>
            </a:r>
            <a:r>
              <a:rPr lang="en-US" sz="1600" b="1" dirty="0" err="1">
                <a:latin typeface="Arial" panose="020B0604020202020204" pitchFamily="34" charset="0"/>
                <a:cs typeface="Arial" panose="020B0604020202020204" pitchFamily="34" charset="0"/>
              </a:rPr>
              <a:t>amout</a:t>
            </a:r>
            <a:r>
              <a:rPr lang="en-US" sz="1600" b="1" dirty="0">
                <a:latin typeface="Arial" panose="020B0604020202020204" pitchFamily="34" charset="0"/>
                <a:cs typeface="Arial" panose="020B0604020202020204" pitchFamily="34" charset="0"/>
              </a:rPr>
              <a:t> of time taken</a:t>
            </a:r>
          </a:p>
          <a:p>
            <a:r>
              <a:rPr lang="en-US" sz="1600" b="1" dirty="0">
                <a:latin typeface="Arial" panose="020B0604020202020204" pitchFamily="34" charset="0"/>
                <a:cs typeface="Arial" panose="020B0604020202020204" pitchFamily="34" charset="0"/>
              </a:rPr>
              <a:t>Data easy to partition</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Array are good ,linked lists are bad.</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6713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371600"/>
            <a:ext cx="3914280" cy="533400"/>
          </a:xfrm>
        </p:spPr>
        <p:txBody>
          <a:bodyPr/>
          <a:lstStyle/>
          <a:p>
            <a:pPr algn="ctr"/>
            <a:r>
              <a:rPr lang="en-US" dirty="0"/>
              <a:t>Thank you !</a:t>
            </a:r>
            <a:endParaRPr lang="en-IN" dirty="0"/>
          </a:p>
        </p:txBody>
      </p:sp>
      <p:pic>
        <p:nvPicPr>
          <p:cNvPr id="4098" name="Picture 2" descr="http://www.eclipse.org/xtend/images/java8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200" y="2263521"/>
            <a:ext cx="2590800" cy="2765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06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Journey Continued……</a:t>
            </a:r>
            <a:endParaRPr lang="en-IN" sz="2400" dirty="0">
              <a:latin typeface="Arial" panose="020B0604020202020204" pitchFamily="34" charset="0"/>
              <a:cs typeface="Arial" panose="020B0604020202020204" pitchFamily="34" charset="0"/>
            </a:endParaRPr>
          </a:p>
        </p:txBody>
      </p:sp>
      <p:sp>
        <p:nvSpPr>
          <p:cNvPr id="5" name="TextBox 4"/>
          <p:cNvSpPr txBox="1"/>
          <p:nvPr/>
        </p:nvSpPr>
        <p:spPr>
          <a:xfrm>
            <a:off x="1143000" y="1371600"/>
            <a:ext cx="6705600" cy="2062103"/>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Stream API</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Create streams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Intermediate operations</a:t>
            </a:r>
          </a:p>
          <a:p>
            <a:pPr marL="285750" indent="-285750">
              <a:buFont typeface="Arial" panose="020B0604020202020204" pitchFamily="34" charset="0"/>
              <a:buChar char="•"/>
            </a:pPr>
            <a:r>
              <a:rPr lang="en-US" sz="1600">
                <a:latin typeface="Arial" panose="020B0604020202020204" pitchFamily="34" charset="0"/>
                <a:cs typeface="Arial" panose="020B0604020202020204" pitchFamily="34" charset="0"/>
              </a:rPr>
              <a:t>Terminal operations</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184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Streams In A </a:t>
            </a:r>
            <a:r>
              <a:rPr lang="en-US" sz="2400" dirty="0" err="1">
                <a:latin typeface="Arial" panose="020B0604020202020204" pitchFamily="34" charset="0"/>
                <a:cs typeface="Arial" panose="020B0604020202020204" pitchFamily="34" charset="0"/>
              </a:rPr>
              <a:t>NutShell</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990600"/>
            <a:ext cx="8596668" cy="3880773"/>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More convenient methods than collections – </a:t>
            </a:r>
            <a:r>
              <a:rPr lang="en-US" sz="1600" dirty="0" err="1">
                <a:latin typeface="Arial" panose="020B0604020202020204" pitchFamily="34" charset="0"/>
                <a:cs typeface="Arial" panose="020B0604020202020204" pitchFamily="34" charset="0"/>
              </a:rPr>
              <a:t>forEach,map,filter,reduce</a:t>
            </a: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Cool Properties that Lists lack –</a:t>
            </a:r>
          </a:p>
          <a:p>
            <a:pPr lvl="1"/>
            <a:r>
              <a:rPr lang="en-US" sz="1600" dirty="0">
                <a:latin typeface="Arial" panose="020B0604020202020204" pitchFamily="34" charset="0"/>
                <a:cs typeface="Arial" panose="020B0604020202020204" pitchFamily="34" charset="0"/>
              </a:rPr>
              <a:t>Lazy evaluation</a:t>
            </a:r>
          </a:p>
          <a:p>
            <a:pPr lvl="1"/>
            <a:r>
              <a:rPr lang="en-US" sz="1600" dirty="0">
                <a:latin typeface="Arial" panose="020B0604020202020204" pitchFamily="34" charset="0"/>
                <a:cs typeface="Arial" panose="020B0604020202020204" pitchFamily="34" charset="0"/>
              </a:rPr>
              <a:t>Automatic Parallelization</a:t>
            </a:r>
          </a:p>
          <a:p>
            <a:pPr lvl="1"/>
            <a:r>
              <a:rPr lang="en-US" sz="1600" dirty="0">
                <a:latin typeface="Arial" panose="020B0604020202020204" pitchFamily="34" charset="0"/>
                <a:cs typeface="Arial" panose="020B0604020202020204" pitchFamily="34" charset="0"/>
              </a:rPr>
              <a:t>Infinite(unbound) streams</a:t>
            </a:r>
          </a:p>
          <a:p>
            <a:pPr marL="0"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Do not store data </a:t>
            </a:r>
          </a:p>
          <a:p>
            <a:pPr lvl="1"/>
            <a:r>
              <a:rPr lang="en-US" sz="1600" dirty="0">
                <a:latin typeface="Arial" panose="020B0604020202020204" pitchFamily="34" charset="0"/>
                <a:cs typeface="Arial" panose="020B0604020202020204" pitchFamily="34" charset="0"/>
              </a:rPr>
              <a:t>Programmatic wrappers around existing data sources</a:t>
            </a:r>
          </a:p>
          <a:p>
            <a:pPr marL="0"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No relation with IO streams</a:t>
            </a: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0541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Stream Characteristics</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685800"/>
            <a:ext cx="8305800" cy="55626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No Data Structures</a:t>
            </a:r>
          </a:p>
          <a:p>
            <a:pPr lvl="1"/>
            <a:r>
              <a:rPr lang="en-US" sz="1600" dirty="0">
                <a:latin typeface="Arial" panose="020B0604020202020204" pitchFamily="34" charset="0"/>
                <a:cs typeface="Arial" panose="020B0604020202020204" pitchFamily="34" charset="0"/>
              </a:rPr>
              <a:t>Streams have no storage. </a:t>
            </a:r>
          </a:p>
          <a:p>
            <a:pPr lvl="1"/>
            <a:r>
              <a:rPr lang="en-US" sz="1600" dirty="0">
                <a:latin typeface="Arial" panose="020B0604020202020204" pitchFamily="34" charset="0"/>
                <a:cs typeface="Arial" panose="020B0604020202020204" pitchFamily="34" charset="0"/>
              </a:rPr>
              <a:t>Values carried from a source  through a pipeline of operations. </a:t>
            </a:r>
          </a:p>
          <a:p>
            <a:pPr lvl="1"/>
            <a:r>
              <a:rPr lang="en-US" sz="1600" dirty="0">
                <a:latin typeface="Arial" panose="020B0604020202020204" pitchFamily="34" charset="0"/>
                <a:cs typeface="Arial" panose="020B0604020202020204" pitchFamily="34" charset="0"/>
              </a:rPr>
              <a:t>Underlying data structure (e.g., the List or array that the Stream wraps) never modified</a:t>
            </a:r>
          </a:p>
          <a:p>
            <a:pPr lvl="1"/>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Designed for lambdas</a:t>
            </a:r>
          </a:p>
          <a:p>
            <a:pPr lvl="1"/>
            <a:r>
              <a:rPr lang="en-US" sz="1600" dirty="0">
                <a:latin typeface="Arial" panose="020B0604020202020204" pitchFamily="34" charset="0"/>
                <a:cs typeface="Arial" panose="020B0604020202020204" pitchFamily="34" charset="0"/>
              </a:rPr>
              <a:t>All Stream operations take lambdas as arguments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Do not support indexed access</a:t>
            </a:r>
          </a:p>
          <a:p>
            <a:pPr lvl="1"/>
            <a:r>
              <a:rPr lang="en-US" sz="1600" dirty="0">
                <a:latin typeface="Arial" panose="020B0604020202020204" pitchFamily="34" charset="0"/>
                <a:cs typeface="Arial" panose="020B0604020202020204" pitchFamily="34" charset="0"/>
              </a:rPr>
              <a:t>First element access only</a:t>
            </a:r>
          </a:p>
          <a:p>
            <a:pPr lvl="1"/>
            <a:r>
              <a:rPr lang="en-US" sz="1600" dirty="0">
                <a:latin typeface="Arial" panose="020B0604020202020204" pitchFamily="34" charset="0"/>
                <a:cs typeface="Arial" panose="020B0604020202020204" pitchFamily="34" charset="0"/>
              </a:rPr>
              <a:t>But can easily be output as arrays or Lists</a:t>
            </a:r>
          </a:p>
          <a:p>
            <a:pPr lvl="1"/>
            <a:r>
              <a:rPr lang="en-US" sz="1600" dirty="0">
                <a:latin typeface="Arial" panose="020B0604020202020204" pitchFamily="34" charset="0"/>
                <a:cs typeface="Arial" panose="020B0604020202020204" pitchFamily="34" charset="0"/>
              </a:rPr>
              <a:t>Simple syntax to build an array or List from a Stream</a:t>
            </a:r>
          </a:p>
          <a:p>
            <a:pPr lvl="1"/>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Streams are consumable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Cannot reuse same stream multiple times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Supports sequential and parallel processing</a:t>
            </a:r>
          </a:p>
        </p:txBody>
      </p:sp>
    </p:spTree>
    <p:extLst>
      <p:ext uri="{BB962C8B-B14F-4D97-AF65-F5344CB8AC3E}">
        <p14:creationId xmlns:p14="http://schemas.microsoft.com/office/powerpoint/2010/main" val="334489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Stream Operations</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990600"/>
            <a:ext cx="8596668" cy="3880773"/>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Intermediate Operations</a:t>
            </a:r>
          </a:p>
          <a:p>
            <a:pPr lvl="1"/>
            <a:r>
              <a:rPr lang="en-US" sz="1600" dirty="0">
                <a:solidFill>
                  <a:schemeClr val="tx1"/>
                </a:solidFill>
                <a:latin typeface="Arial" panose="020B0604020202020204" pitchFamily="34" charset="0"/>
                <a:cs typeface="Arial" panose="020B0604020202020204" pitchFamily="34" charset="0"/>
              </a:rPr>
              <a:t>Return the stream itself</a:t>
            </a:r>
          </a:p>
          <a:p>
            <a:pPr lvl="1"/>
            <a:r>
              <a:rPr lang="en-US" sz="1600" dirty="0">
                <a:solidFill>
                  <a:schemeClr val="tx1"/>
                </a:solidFill>
                <a:latin typeface="Arial" panose="020B0604020202020204" pitchFamily="34" charset="0"/>
                <a:cs typeface="Arial" panose="020B0604020202020204" pitchFamily="34" charset="0"/>
              </a:rPr>
              <a:t>Always lazy</a:t>
            </a:r>
          </a:p>
          <a:p>
            <a:pPr lvl="1"/>
            <a:r>
              <a:rPr lang="en-US" sz="1600" dirty="0">
                <a:solidFill>
                  <a:schemeClr val="tx1"/>
                </a:solidFill>
                <a:latin typeface="Arial" panose="020B0604020202020204" pitchFamily="34" charset="0"/>
                <a:cs typeface="Arial" panose="020B0604020202020204" pitchFamily="34" charset="0"/>
              </a:rPr>
              <a:t>Traversal of the pipeline source does not begin</a:t>
            </a:r>
          </a:p>
          <a:p>
            <a:pPr lvl="1"/>
            <a:r>
              <a:rPr lang="en-US" sz="1600" dirty="0" err="1">
                <a:solidFill>
                  <a:schemeClr val="tx1"/>
                </a:solidFill>
                <a:latin typeface="Arial" panose="020B0604020202020204" pitchFamily="34" charset="0"/>
                <a:cs typeface="Arial" panose="020B0604020202020204" pitchFamily="34" charset="0"/>
              </a:rPr>
              <a:t>Map,flatMap</a:t>
            </a:r>
            <a:r>
              <a:rPr lang="en-US" sz="1600" dirty="0">
                <a:solidFill>
                  <a:schemeClr val="tx1"/>
                </a:solidFill>
                <a:latin typeface="Arial" panose="020B0604020202020204" pitchFamily="34" charset="0"/>
                <a:cs typeface="Arial" panose="020B0604020202020204" pitchFamily="34" charset="0"/>
              </a:rPr>
              <a:t>, filter</a:t>
            </a:r>
          </a:p>
          <a:p>
            <a:pPr lvl="1"/>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Terminal Operations</a:t>
            </a:r>
          </a:p>
          <a:p>
            <a:pPr lvl="1"/>
            <a:r>
              <a:rPr lang="en-US" sz="1600" dirty="0">
                <a:solidFill>
                  <a:schemeClr val="tx1"/>
                </a:solidFill>
                <a:latin typeface="Arial" panose="020B0604020202020204" pitchFamily="34" charset="0"/>
                <a:cs typeface="Arial" panose="020B0604020202020204" pitchFamily="34" charset="0"/>
              </a:rPr>
              <a:t>Return a result of a certain type</a:t>
            </a:r>
          </a:p>
          <a:p>
            <a:pPr lvl="1"/>
            <a:r>
              <a:rPr lang="en-US" sz="1600" dirty="0">
                <a:solidFill>
                  <a:schemeClr val="tx1"/>
                </a:solidFill>
                <a:latin typeface="Arial" panose="020B0604020202020204" pitchFamily="34" charset="0"/>
                <a:cs typeface="Arial" panose="020B0604020202020204" pitchFamily="34" charset="0"/>
              </a:rPr>
              <a:t>Traverses the stream to produce a result</a:t>
            </a:r>
          </a:p>
          <a:p>
            <a:pPr lvl="1"/>
            <a:r>
              <a:rPr lang="en-US" sz="1600" dirty="0">
                <a:solidFill>
                  <a:schemeClr val="tx1"/>
                </a:solidFill>
                <a:latin typeface="Arial" panose="020B0604020202020204" pitchFamily="34" charset="0"/>
                <a:cs typeface="Arial" panose="020B0604020202020204" pitchFamily="34" charset="0"/>
              </a:rPr>
              <a:t>Stream pipeline is consumed after this operation</a:t>
            </a:r>
          </a:p>
          <a:p>
            <a:pPr lvl="1"/>
            <a:r>
              <a:rPr lang="en-US" sz="1600" dirty="0" err="1">
                <a:solidFill>
                  <a:schemeClr val="tx1"/>
                </a:solidFill>
                <a:latin typeface="Arial" panose="020B0604020202020204" pitchFamily="34" charset="0"/>
                <a:cs typeface="Arial" panose="020B0604020202020204" pitchFamily="34" charset="0"/>
              </a:rPr>
              <a:t>forEach</a:t>
            </a:r>
            <a:endParaRPr lang="en-US" sz="1600" dirty="0">
              <a:solidFill>
                <a:schemeClr val="tx1"/>
              </a:solidFill>
              <a:latin typeface="Arial" panose="020B0604020202020204" pitchFamily="34" charset="0"/>
              <a:cs typeface="Arial" panose="020B0604020202020204" pitchFamily="34" charset="0"/>
            </a:endParaRPr>
          </a:p>
          <a:p>
            <a:endParaRPr lang="en-U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1697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5438280" cy="576000"/>
          </a:xfrm>
        </p:spPr>
        <p:txBody>
          <a:bodyPr/>
          <a:lstStyle/>
          <a:p>
            <a:r>
              <a:rPr lang="en-US" sz="2400" dirty="0">
                <a:latin typeface="Arial" panose="020B0604020202020204" pitchFamily="34" charset="0"/>
                <a:cs typeface="Arial" panose="020B0604020202020204" pitchFamily="34" charset="0"/>
              </a:rPr>
              <a:t>Ways to create streams</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04800" y="1066800"/>
            <a:ext cx="8686800" cy="54864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From individual values</a:t>
            </a:r>
          </a:p>
          <a:p>
            <a:pPr lvl="1"/>
            <a:r>
              <a:rPr lang="en-US" sz="1600" dirty="0" err="1">
                <a:solidFill>
                  <a:schemeClr val="tx1"/>
                </a:solidFill>
                <a:latin typeface="Arial" panose="020B0604020202020204" pitchFamily="34" charset="0"/>
                <a:cs typeface="Arial" panose="020B0604020202020204" pitchFamily="34" charset="0"/>
              </a:rPr>
              <a:t>Stream.of</a:t>
            </a:r>
            <a:r>
              <a:rPr lang="en-US" sz="1600" dirty="0">
                <a:solidFill>
                  <a:schemeClr val="tx1"/>
                </a:solidFill>
                <a:latin typeface="Arial" panose="020B0604020202020204" pitchFamily="34" charset="0"/>
                <a:cs typeface="Arial" panose="020B0604020202020204" pitchFamily="34" charset="0"/>
              </a:rPr>
              <a:t>(val1, val2, …)</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From array</a:t>
            </a:r>
          </a:p>
          <a:p>
            <a:pPr lvl="1"/>
            <a:r>
              <a:rPr lang="en-US" sz="1600" dirty="0" err="1">
                <a:solidFill>
                  <a:schemeClr val="tx1"/>
                </a:solidFill>
                <a:latin typeface="Arial" panose="020B0604020202020204" pitchFamily="34" charset="0"/>
                <a:cs typeface="Arial" panose="020B0604020202020204" pitchFamily="34" charset="0"/>
              </a:rPr>
              <a:t>Stream.of</a:t>
            </a:r>
            <a:r>
              <a:rPr lang="en-US" sz="1600" dirty="0">
                <a:solidFill>
                  <a:schemeClr val="tx1"/>
                </a:solidFill>
                <a:latin typeface="Arial" panose="020B0604020202020204" pitchFamily="34" charset="0"/>
                <a:cs typeface="Arial" panose="020B0604020202020204" pitchFamily="34" charset="0"/>
              </a:rPr>
              <a:t>(</a:t>
            </a:r>
            <a:r>
              <a:rPr lang="en-US" sz="1600" dirty="0" err="1">
                <a:solidFill>
                  <a:schemeClr val="tx1"/>
                </a:solidFill>
                <a:latin typeface="Arial" panose="020B0604020202020204" pitchFamily="34" charset="0"/>
                <a:cs typeface="Arial" panose="020B0604020202020204" pitchFamily="34" charset="0"/>
              </a:rPr>
              <a:t>someArray</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Arrays.stream</a:t>
            </a:r>
            <a:r>
              <a:rPr lang="en-US" sz="1600" dirty="0">
                <a:solidFill>
                  <a:schemeClr val="tx1"/>
                </a:solidFill>
                <a:latin typeface="Arial" panose="020B0604020202020204" pitchFamily="34" charset="0"/>
                <a:cs typeface="Arial" panose="020B0604020202020204" pitchFamily="34" charset="0"/>
              </a:rPr>
              <a:t>(</a:t>
            </a:r>
            <a:r>
              <a:rPr lang="en-US" sz="1600" dirty="0" err="1">
                <a:solidFill>
                  <a:schemeClr val="tx1"/>
                </a:solidFill>
                <a:latin typeface="Arial" panose="020B0604020202020204" pitchFamily="34" charset="0"/>
                <a:cs typeface="Arial" panose="020B0604020202020204" pitchFamily="34" charset="0"/>
              </a:rPr>
              <a:t>someArray</a:t>
            </a:r>
            <a:r>
              <a:rPr lang="en-US" sz="1600" dirty="0">
                <a:solidFill>
                  <a:schemeClr val="tx1"/>
                </a:solidFill>
                <a:latin typeface="Arial" panose="020B0604020202020204" pitchFamily="34" charset="0"/>
                <a:cs typeface="Arial" panose="020B0604020202020204" pitchFamily="34" charset="0"/>
              </a:rPr>
              <a:t>)</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From List (and other collections)</a:t>
            </a:r>
          </a:p>
          <a:p>
            <a:pPr lvl="1"/>
            <a:r>
              <a:rPr lang="en-US" sz="1600" dirty="0" err="1">
                <a:solidFill>
                  <a:schemeClr val="tx1"/>
                </a:solidFill>
                <a:latin typeface="Arial" panose="020B0604020202020204" pitchFamily="34" charset="0"/>
                <a:cs typeface="Arial" panose="020B0604020202020204" pitchFamily="34" charset="0"/>
              </a:rPr>
              <a:t>someList.stream</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someOtherCollection.stream</a:t>
            </a:r>
            <a:r>
              <a:rPr lang="en-US" sz="1600" dirty="0">
                <a:solidFill>
                  <a:schemeClr val="tx1"/>
                </a:solidFill>
                <a:latin typeface="Arial" panose="020B0604020202020204" pitchFamily="34" charset="0"/>
                <a:cs typeface="Arial" panose="020B0604020202020204" pitchFamily="34" charset="0"/>
              </a:rPr>
              <a:t>()</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From a “function”</a:t>
            </a:r>
          </a:p>
          <a:p>
            <a:pPr lvl="1"/>
            <a:r>
              <a:rPr lang="en-US" sz="1600" dirty="0" err="1">
                <a:solidFill>
                  <a:schemeClr val="tx1"/>
                </a:solidFill>
                <a:latin typeface="Arial" panose="020B0604020202020204" pitchFamily="34" charset="0"/>
                <a:cs typeface="Arial" panose="020B0604020202020204" pitchFamily="34" charset="0"/>
              </a:rPr>
              <a:t>Stream.generate</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Stream.iterate</a:t>
            </a: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From a </a:t>
            </a:r>
            <a:r>
              <a:rPr lang="en-US" sz="1600" dirty="0" err="1">
                <a:solidFill>
                  <a:schemeClr val="tx1"/>
                </a:solidFill>
                <a:latin typeface="Arial" panose="020B0604020202020204" pitchFamily="34" charset="0"/>
                <a:cs typeface="Arial" panose="020B0604020202020204" pitchFamily="34" charset="0"/>
              </a:rPr>
              <a:t>StreamBuilder</a:t>
            </a:r>
            <a:endParaRPr lang="en-US" sz="1600" dirty="0">
              <a:solidFill>
                <a:schemeClr val="tx1"/>
              </a:solidFill>
              <a:latin typeface="Arial" panose="020B0604020202020204" pitchFamily="34" charset="0"/>
              <a:cs typeface="Arial" panose="020B0604020202020204" pitchFamily="34" charset="0"/>
            </a:endParaRPr>
          </a:p>
          <a:p>
            <a:pPr lvl="1"/>
            <a:r>
              <a:rPr lang="en-US" sz="1600" dirty="0" err="1">
                <a:solidFill>
                  <a:schemeClr val="tx1"/>
                </a:solidFill>
                <a:latin typeface="Arial" panose="020B0604020202020204" pitchFamily="34" charset="0"/>
                <a:cs typeface="Arial" panose="020B0604020202020204" pitchFamily="34" charset="0"/>
              </a:rPr>
              <a:t>someBuilder.build</a:t>
            </a:r>
            <a:r>
              <a:rPr lang="en-US" sz="1600" dirty="0">
                <a:solidFill>
                  <a:schemeClr val="tx1"/>
                </a:solidFill>
                <a:latin typeface="Arial" panose="020B0604020202020204" pitchFamily="34" charset="0"/>
                <a:cs typeface="Arial" panose="020B0604020202020204" pitchFamily="34" charset="0"/>
              </a:rPr>
              <a:t>()</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From String</a:t>
            </a:r>
          </a:p>
          <a:p>
            <a:pPr lvl="1"/>
            <a:r>
              <a:rPr lang="en-US" sz="1600" dirty="0" err="1">
                <a:solidFill>
                  <a:schemeClr val="tx1"/>
                </a:solidFill>
                <a:latin typeface="Arial" panose="020B0604020202020204" pitchFamily="34" charset="0"/>
                <a:cs typeface="Arial" panose="020B0604020202020204" pitchFamily="34" charset="0"/>
              </a:rPr>
              <a:t>String.chars</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Stream.of</a:t>
            </a:r>
            <a:r>
              <a:rPr lang="en-US" sz="1600" dirty="0">
                <a:solidFill>
                  <a:schemeClr val="tx1"/>
                </a:solidFill>
                <a:latin typeface="Arial" panose="020B0604020202020204" pitchFamily="34" charset="0"/>
                <a:cs typeface="Arial" panose="020B0604020202020204" pitchFamily="34" charset="0"/>
              </a:rPr>
              <a:t>(</a:t>
            </a:r>
            <a:r>
              <a:rPr lang="en-US" sz="1600" dirty="0" err="1">
                <a:solidFill>
                  <a:schemeClr val="tx1"/>
                </a:solidFill>
                <a:latin typeface="Arial" panose="020B0604020202020204" pitchFamily="34" charset="0"/>
                <a:cs typeface="Arial" panose="020B0604020202020204" pitchFamily="34" charset="0"/>
              </a:rPr>
              <a:t>someString.split</a:t>
            </a:r>
            <a:r>
              <a:rPr lang="en-US" sz="1600" dirty="0">
                <a:solidFill>
                  <a:schemeClr val="tx1"/>
                </a:solidFill>
                <a:latin typeface="Arial" panose="020B0604020202020204" pitchFamily="34" charset="0"/>
                <a:cs typeface="Arial" panose="020B0604020202020204" pitchFamily="34" charset="0"/>
              </a:rPr>
              <a:t>(...))</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From another Stream</a:t>
            </a:r>
          </a:p>
          <a:p>
            <a:pPr lvl="1"/>
            <a:r>
              <a:rPr lang="en-US" sz="1600" dirty="0">
                <a:solidFill>
                  <a:schemeClr val="tx1"/>
                </a:solidFill>
                <a:latin typeface="Arial" panose="020B0604020202020204" pitchFamily="34" charset="0"/>
                <a:cs typeface="Arial" panose="020B0604020202020204" pitchFamily="34" charset="0"/>
              </a:rPr>
              <a:t>distinct, filter, limit, map, sorted, skip</a:t>
            </a:r>
          </a:p>
          <a:p>
            <a:pPr marL="457200" lvl="1" indent="0">
              <a:buNone/>
            </a:pPr>
            <a:r>
              <a:rPr lang="en-US" sz="1600" dirty="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01892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Core Operations - Intermediate</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filter()</a:t>
            </a:r>
          </a:p>
          <a:p>
            <a:pPr lvl="1"/>
            <a:r>
              <a:rPr lang="en-US" sz="1600" dirty="0">
                <a:latin typeface="Arial" panose="020B0604020202020204" pitchFamily="34" charset="0"/>
                <a:cs typeface="Arial" panose="020B0604020202020204" pitchFamily="34" charset="0"/>
              </a:rPr>
              <a:t> Filter accepts a predicate to filter all elements of the stream.</a:t>
            </a:r>
          </a:p>
          <a:p>
            <a:pPr lvl="1"/>
            <a:r>
              <a:rPr lang="en-US" sz="1600" dirty="0">
                <a:latin typeface="Arial" panose="020B0604020202020204" pitchFamily="34" charset="0"/>
                <a:cs typeface="Arial" panose="020B0604020202020204" pitchFamily="34" charset="0"/>
              </a:rPr>
              <a:t>This operation is intermediate which enables us to call another stream operation</a:t>
            </a:r>
          </a:p>
          <a:p>
            <a:pPr lvl="1"/>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map()</a:t>
            </a:r>
          </a:p>
          <a:p>
            <a:pPr lvl="1"/>
            <a:r>
              <a:rPr lang="en-US" sz="1600" dirty="0">
                <a:latin typeface="Arial" panose="020B0604020202020204" pitchFamily="34" charset="0"/>
                <a:cs typeface="Arial" panose="020B0604020202020204" pitchFamily="34" charset="0"/>
              </a:rPr>
              <a:t>Converts each element into another object via the given function.</a:t>
            </a:r>
          </a:p>
          <a:p>
            <a:pPr lvl="1"/>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sorted()</a:t>
            </a:r>
          </a:p>
          <a:p>
            <a:pPr lvl="1"/>
            <a:r>
              <a:rPr lang="en-US" sz="1600" dirty="0">
                <a:latin typeface="Arial" panose="020B0604020202020204" pitchFamily="34" charset="0"/>
                <a:cs typeface="Arial" panose="020B0604020202020204" pitchFamily="34" charset="0"/>
              </a:rPr>
              <a:t>Returns a sorted view of the stream. </a:t>
            </a:r>
          </a:p>
          <a:p>
            <a:pPr lvl="1"/>
            <a:r>
              <a:rPr lang="en-US" sz="1600" dirty="0">
                <a:latin typeface="Arial" panose="020B0604020202020204" pitchFamily="34" charset="0"/>
                <a:cs typeface="Arial" panose="020B0604020202020204" pitchFamily="34" charset="0"/>
              </a:rPr>
              <a:t>The elements are sorted in natural order unless you pass a custom Comparator.</a:t>
            </a:r>
          </a:p>
          <a:p>
            <a:pPr lvl="1"/>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284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Core Operations - Terminal</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838200"/>
            <a:ext cx="8534400" cy="5105400"/>
          </a:xfrm>
        </p:spPr>
        <p:txBody>
          <a:bodyPr>
            <a:normAutofit/>
          </a:bodyPr>
          <a:lstStyle/>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err="1">
                <a:latin typeface="Arial" panose="020B0604020202020204" pitchFamily="34" charset="0"/>
                <a:cs typeface="Arial" panose="020B0604020202020204" pitchFamily="34" charset="0"/>
              </a:rPr>
              <a:t>forEach</a:t>
            </a:r>
            <a:r>
              <a:rPr lang="en-US" sz="1600" dirty="0">
                <a:latin typeface="Arial" panose="020B0604020202020204" pitchFamily="34" charset="0"/>
                <a:cs typeface="Arial" panose="020B0604020202020204" pitchFamily="34" charset="0"/>
              </a:rPr>
              <a:t>()</a:t>
            </a:r>
          </a:p>
          <a:p>
            <a:pPr lvl="1"/>
            <a:r>
              <a:rPr lang="en-US" sz="1600" dirty="0">
                <a:latin typeface="Arial" panose="020B0604020202020204" pitchFamily="34" charset="0"/>
                <a:cs typeface="Arial" panose="020B0604020202020204" pitchFamily="34" charset="0"/>
              </a:rPr>
              <a:t>Helps in iterating over all elements of a stream and perform some operation on each of them. </a:t>
            </a:r>
          </a:p>
          <a:p>
            <a:pPr lvl="1"/>
            <a:r>
              <a:rPr lang="en-US" sz="1600" dirty="0">
                <a:latin typeface="Arial" panose="020B0604020202020204" pitchFamily="34" charset="0"/>
                <a:cs typeface="Arial" panose="020B0604020202020204" pitchFamily="34" charset="0"/>
              </a:rPr>
              <a:t>The operation is passed as lambda expression parameter.</a:t>
            </a:r>
          </a:p>
          <a:p>
            <a:pPr lvl="1"/>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collect()</a:t>
            </a:r>
          </a:p>
          <a:p>
            <a:pPr lvl="1"/>
            <a:r>
              <a:rPr lang="en-US" sz="1600" dirty="0" err="1">
                <a:latin typeface="Arial" panose="020B0604020202020204" pitchFamily="34" charset="0"/>
                <a:cs typeface="Arial" panose="020B0604020202020204" pitchFamily="34" charset="0"/>
              </a:rPr>
              <a:t>R</a:t>
            </a:r>
            <a:r>
              <a:rPr lang="en-US" sz="1600" u="sng" dirty="0" err="1">
                <a:latin typeface="Arial" panose="020B0604020202020204" pitchFamily="34" charset="0"/>
                <a:cs typeface="Arial" panose="020B0604020202020204" pitchFamily="34" charset="0"/>
              </a:rPr>
              <a:t>ecieve</a:t>
            </a:r>
            <a:r>
              <a:rPr lang="en-US" sz="1600" u="sng" dirty="0">
                <a:latin typeface="Arial" panose="020B0604020202020204" pitchFamily="34" charset="0"/>
                <a:cs typeface="Arial" panose="020B0604020202020204" pitchFamily="34" charset="0"/>
              </a:rPr>
              <a:t> elements from a stream </a:t>
            </a:r>
            <a:r>
              <a:rPr lang="en-US" sz="1600" dirty="0">
                <a:latin typeface="Arial" panose="020B0604020202020204" pitchFamily="34" charset="0"/>
                <a:cs typeface="Arial" panose="020B0604020202020204" pitchFamily="34" charset="0"/>
              </a:rPr>
              <a:t> and store them in a collection</a:t>
            </a:r>
          </a:p>
          <a:p>
            <a:pPr lvl="1"/>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count()Returns</a:t>
            </a:r>
          </a:p>
          <a:p>
            <a:pPr lvl="1"/>
            <a:r>
              <a:rPr lang="en-US" sz="1600" dirty="0">
                <a:latin typeface="Arial" panose="020B0604020202020204" pitchFamily="34" charset="0"/>
                <a:cs typeface="Arial" panose="020B0604020202020204" pitchFamily="34" charset="0"/>
              </a:rPr>
              <a:t> the number of elements in the  stream as a long.</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 reduce()</a:t>
            </a:r>
          </a:p>
          <a:p>
            <a:pPr lvl="1"/>
            <a:r>
              <a:rPr lang="en-US" sz="1600" dirty="0">
                <a:latin typeface="Arial" panose="020B0604020202020204" pitchFamily="34" charset="0"/>
                <a:cs typeface="Arial" panose="020B0604020202020204" pitchFamily="34" charset="0"/>
              </a:rPr>
              <a:t>Performs a reduction on the elements of the stream with the given function. </a:t>
            </a:r>
          </a:p>
          <a:p>
            <a:pPr lvl="1"/>
            <a:r>
              <a:rPr lang="en-US" sz="1600" dirty="0">
                <a:latin typeface="Arial" panose="020B0604020202020204" pitchFamily="34" charset="0"/>
                <a:cs typeface="Arial" panose="020B0604020202020204" pitchFamily="34" charset="0"/>
              </a:rPr>
              <a:t> The result is an Optional holding the reduced value.</a:t>
            </a:r>
          </a:p>
        </p:txBody>
      </p:sp>
    </p:spTree>
    <p:extLst>
      <p:ext uri="{BB962C8B-B14F-4D97-AF65-F5344CB8AC3E}">
        <p14:creationId xmlns:p14="http://schemas.microsoft.com/office/powerpoint/2010/main" val="2285811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collect</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838200"/>
            <a:ext cx="8534400" cy="5105400"/>
          </a:xfrm>
        </p:spPr>
        <p:txBody>
          <a:bodyPr>
            <a:normAutofit/>
          </a:bodyPr>
          <a:lstStyle/>
          <a:p>
            <a:pPr marL="0" indent="0">
              <a:buNone/>
            </a:pPr>
            <a:r>
              <a:rPr lang="en-US" sz="2000" dirty="0" err="1"/>
              <a:t>Stream.collect</a:t>
            </a:r>
            <a:r>
              <a:rPr lang="en-US" sz="2000" dirty="0"/>
              <a:t>() using Supplier, Accumulator and Combiner</a:t>
            </a:r>
          </a:p>
          <a:p>
            <a:r>
              <a:rPr lang="en-US" sz="1600" b="1" dirty="0"/>
              <a:t>supplier </a:t>
            </a:r>
            <a:r>
              <a:rPr lang="en-US" sz="1600" dirty="0"/>
              <a:t>: It creates a new result container which will be populated by accumulator and combiner and finally it will be returned by collect() method. In parallel processing the Supplier function will be called multiple times that will return fresh value each time. </a:t>
            </a:r>
          </a:p>
          <a:p>
            <a:r>
              <a:rPr lang="en-US" sz="1600" b="1" dirty="0"/>
              <a:t>accumulator </a:t>
            </a:r>
            <a:r>
              <a:rPr lang="en-US" sz="1600" dirty="0"/>
              <a:t>: It incorporates additional element into the result. </a:t>
            </a:r>
          </a:p>
          <a:p>
            <a:r>
              <a:rPr lang="en-US" sz="1600" b="1" dirty="0"/>
              <a:t>combiner </a:t>
            </a:r>
            <a:r>
              <a:rPr lang="en-US" sz="1600" dirty="0"/>
              <a:t>: It combines two values that must be compatible with accumulator. Combiner works in parallel processing.</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30941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2.xml><?xml version="1.0" encoding="utf-8"?>
<ds:datastoreItem xmlns:ds="http://schemas.openxmlformats.org/officeDocument/2006/customXml" ds:itemID="{B0006A50-4E7D-423B-9555-E21005059E29}">
  <ds:schemaRefs>
    <ds:schemaRef ds:uri="http://schemas.microsoft.com/office/2006/documentManagement/types"/>
    <ds:schemaRef ds:uri="http://schemas.microsoft.com/office/infopath/2007/PartnerControls"/>
    <ds:schemaRef ds:uri="http://purl.org/dc/terms/"/>
    <ds:schemaRef ds:uri="http://www.w3.org/XML/1998/namespace"/>
    <ds:schemaRef ds:uri="http://schemas.openxmlformats.org/package/2006/metadata/core-properties"/>
    <ds:schemaRef ds:uri="5b0b727f-9d55-4674-90df-9368557459d7"/>
    <ds:schemaRef ds:uri="3f0a5add-00cc-4c5e-8a54-6b524d8608b8"/>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CT_Core_Java_OOP</Template>
  <TotalTime>4063</TotalTime>
  <Words>680</Words>
  <Application>Microsoft Macintosh PowerPoint</Application>
  <PresentationFormat>On-screen Show (4:3)</PresentationFormat>
  <Paragraphs>115</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Tahoma</vt:lpstr>
      <vt:lpstr>Wingdings</vt:lpstr>
      <vt:lpstr>CT_Core_Java_OOP</vt:lpstr>
      <vt:lpstr>PowerPoint Presentation</vt:lpstr>
      <vt:lpstr>Journey Continued……</vt:lpstr>
      <vt:lpstr>Streams In A NutShell</vt:lpstr>
      <vt:lpstr>Stream Characteristics</vt:lpstr>
      <vt:lpstr>Stream Operations</vt:lpstr>
      <vt:lpstr>Ways to create streams</vt:lpstr>
      <vt:lpstr>Core Operations - Intermediate</vt:lpstr>
      <vt:lpstr>Core Operations - Terminal</vt:lpstr>
      <vt:lpstr>collect</vt:lpstr>
      <vt:lpstr>Parallel Stream</vt:lpstr>
      <vt:lpstr>Any Question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189</cp:revision>
  <dcterms:created xsi:type="dcterms:W3CDTF">2014-09-30T12:24:12Z</dcterms:created>
  <dcterms:modified xsi:type="dcterms:W3CDTF">2024-06-03T16:43:05Z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