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71" r:id="rId5"/>
    <p:sldId id="337" r:id="rId6"/>
    <p:sldId id="331" r:id="rId7"/>
    <p:sldId id="340" r:id="rId8"/>
    <p:sldId id="341" r:id="rId9"/>
    <p:sldId id="343" r:id="rId10"/>
    <p:sldId id="334" r:id="rId11"/>
    <p:sldId id="344" r:id="rId12"/>
    <p:sldId id="349" r:id="rId13"/>
    <p:sldId id="350" r:id="rId14"/>
    <p:sldId id="322" r:id="rId15"/>
    <p:sldId id="345"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331"/>
            <p14:sldId id="340"/>
            <p14:sldId id="341"/>
            <p14:sldId id="343"/>
            <p14:sldId id="334"/>
            <p14:sldId id="344"/>
            <p14:sldId id="349"/>
            <p14:sldId id="350"/>
            <p14:sldId id="322"/>
            <p14:sldId id="345"/>
          </p14:sldIdLst>
        </p14:section>
      </p14:sectionLst>
    </p:ext>
    <p:ext uri="{EFAFB233-063F-42B5-8137-9DF3F51BA10A}">
      <p15:sldGuideLst xmlns:p15="http://schemas.microsoft.com/office/powerpoint/2012/main">
        <p15:guide id="2" pos="2880">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909" autoAdjust="0"/>
  </p:normalViewPr>
  <p:slideViewPr>
    <p:cSldViewPr>
      <p:cViewPr varScale="1">
        <p:scale>
          <a:sx n="89" d="100"/>
          <a:sy n="89" d="100"/>
        </p:scale>
        <p:origin x="1760" y="168"/>
      </p:cViewPr>
      <p:guideLst>
        <p:guide pos="2880"/>
        <p:guide orient="horz" pos="216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05/06/24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6/5/24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Streams are consumable, so there is no way to create a reference to stream for future usage. Since the data is on-demand, it’s not possible to reuse the same stream multiple times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309574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Multiplying and adding elements</a:t>
            </a:r>
            <a:r>
              <a:rPr lang="en-US" baseline="0" dirty="0"/>
              <a:t> is not something go for parallel</a:t>
            </a:r>
          </a:p>
          <a:p>
            <a:r>
              <a:rPr lang="en-US" dirty="0"/>
              <a:t>http://</a:t>
            </a:r>
            <a:r>
              <a:rPr lang="en-US" dirty="0" err="1"/>
              <a:t>openjdk.java.net</a:t>
            </a:r>
            <a:r>
              <a:rPr lang="en-US" dirty="0"/>
              <a:t>/projects/code-tools/</a:t>
            </a:r>
            <a:r>
              <a:rPr lang="en-US" dirty="0" err="1"/>
              <a:t>jmh</a:t>
            </a:r>
            <a:r>
              <a:rPr lang="en-US"/>
              <a:t>/</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5325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
        <p:nvSpPr>
          <p:cNvPr id="2" name="TextBox 1"/>
          <p:cNvSpPr txBox="1"/>
          <p:nvPr/>
        </p:nvSpPr>
        <p:spPr>
          <a:xfrm>
            <a:off x="7315201" y="914400"/>
            <a:ext cx="763414" cy="400110"/>
          </a:xfrm>
          <a:prstGeom prst="rect">
            <a:avLst/>
          </a:prstGeom>
          <a:noFill/>
        </p:spPr>
        <p:txBody>
          <a:bodyPr wrap="none" rtlCol="0">
            <a:spAutoFit/>
          </a:bodyPr>
          <a:lstStyle/>
          <a:p>
            <a:r>
              <a:rPr lang="en-US" sz="2000" dirty="0">
                <a:latin typeface="+mj-lt"/>
              </a:rPr>
              <a:t>Day 2</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Parallel Stream</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r>
              <a:rPr lang="en-US" sz="1600" b="1" dirty="0" err="1"/>
              <a:t>Operatiosn</a:t>
            </a:r>
            <a:r>
              <a:rPr lang="en-US" sz="1600" b="1" dirty="0"/>
              <a:t> are </a:t>
            </a:r>
            <a:r>
              <a:rPr lang="en-US" sz="1600" b="1" dirty="0" err="1"/>
              <a:t>indepent</a:t>
            </a:r>
            <a:r>
              <a:rPr lang="en-US" sz="1600" b="1" dirty="0"/>
              <a:t> and associative. a op ( b op c) = (a op b) op c</a:t>
            </a:r>
          </a:p>
          <a:p>
            <a:r>
              <a:rPr lang="en-US" sz="1600" b="1" dirty="0">
                <a:latin typeface="Arial" panose="020B0604020202020204" pitchFamily="34" charset="0"/>
                <a:cs typeface="Arial" panose="020B0604020202020204" pitchFamily="34" charset="0"/>
              </a:rPr>
              <a:t>Either lots of data, or long processing per elements</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Q &gt; 10000</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N – no of elements  and Q – </a:t>
            </a:r>
            <a:r>
              <a:rPr lang="en-US" sz="1600" b="1" dirty="0" err="1">
                <a:latin typeface="Arial" panose="020B0604020202020204" pitchFamily="34" charset="0"/>
                <a:cs typeface="Arial" panose="020B0604020202020204" pitchFamily="34" charset="0"/>
              </a:rPr>
              <a:t>amout</a:t>
            </a:r>
            <a:r>
              <a:rPr lang="en-US" sz="1600" b="1" dirty="0">
                <a:latin typeface="Arial" panose="020B0604020202020204" pitchFamily="34" charset="0"/>
                <a:cs typeface="Arial" panose="020B0604020202020204" pitchFamily="34" charset="0"/>
              </a:rPr>
              <a:t> of time taken</a:t>
            </a:r>
          </a:p>
          <a:p>
            <a:r>
              <a:rPr lang="en-US" sz="1600" b="1" dirty="0">
                <a:latin typeface="Arial" panose="020B0604020202020204" pitchFamily="34" charset="0"/>
                <a:cs typeface="Arial" panose="020B0604020202020204" pitchFamily="34" charset="0"/>
              </a:rPr>
              <a:t>Data easy to partition</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Array are good ,linked lists are bad.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7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6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Journey Continued……</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2062103"/>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Stream API</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Create streams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Intermediate operations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Terminal operations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8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Streams In A </a:t>
            </a:r>
            <a:r>
              <a:rPr lang="en-US" sz="2400" dirty="0" err="1">
                <a:latin typeface="Arial" panose="020B0604020202020204" pitchFamily="34" charset="0"/>
                <a:cs typeface="Arial" panose="020B0604020202020204" pitchFamily="34" charset="0"/>
              </a:rPr>
              <a:t>NutShell</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More convenient methods than collections – </a:t>
            </a:r>
            <a:r>
              <a:rPr lang="en-US" sz="1600" dirty="0" err="1">
                <a:latin typeface="Arial" panose="020B0604020202020204" pitchFamily="34" charset="0"/>
                <a:cs typeface="Arial" panose="020B0604020202020204" pitchFamily="34" charset="0"/>
              </a:rPr>
              <a:t>forEach,map,filter,reduce</a:t>
            </a: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Cool Properties that Lists lack –</a:t>
            </a:r>
          </a:p>
          <a:p>
            <a:pPr lvl="1"/>
            <a:r>
              <a:rPr lang="en-US" sz="1600" dirty="0">
                <a:latin typeface="Arial" panose="020B0604020202020204" pitchFamily="34" charset="0"/>
                <a:cs typeface="Arial" panose="020B0604020202020204" pitchFamily="34" charset="0"/>
              </a:rPr>
              <a:t>Lazy evaluation</a:t>
            </a:r>
          </a:p>
          <a:p>
            <a:pPr lvl="1"/>
            <a:r>
              <a:rPr lang="en-US" sz="1600" dirty="0">
                <a:latin typeface="Arial" panose="020B0604020202020204" pitchFamily="34" charset="0"/>
                <a:cs typeface="Arial" panose="020B0604020202020204" pitchFamily="34" charset="0"/>
              </a:rPr>
              <a:t>Automatic Parallelization</a:t>
            </a:r>
          </a:p>
          <a:p>
            <a:pPr lvl="1"/>
            <a:r>
              <a:rPr lang="en-US" sz="1600" dirty="0">
                <a:latin typeface="Arial" panose="020B0604020202020204" pitchFamily="34" charset="0"/>
                <a:cs typeface="Arial" panose="020B0604020202020204" pitchFamily="34" charset="0"/>
              </a:rPr>
              <a:t>Infinite(unbound) streams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Do not store data </a:t>
            </a:r>
          </a:p>
          <a:p>
            <a:pPr lvl="1"/>
            <a:r>
              <a:rPr lang="en-US" sz="1600" dirty="0">
                <a:latin typeface="Arial" panose="020B0604020202020204" pitchFamily="34" charset="0"/>
                <a:cs typeface="Arial" panose="020B0604020202020204" pitchFamily="34" charset="0"/>
              </a:rPr>
              <a:t>Programmatic wrappers around existing data sources</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No relation with IO streams</a:t>
            </a: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Characteristics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685800"/>
            <a:ext cx="8305800" cy="55626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No Data Structures</a:t>
            </a:r>
          </a:p>
          <a:p>
            <a:pPr lvl="1"/>
            <a:r>
              <a:rPr lang="en-US" sz="1600" dirty="0">
                <a:latin typeface="Arial" panose="020B0604020202020204" pitchFamily="34" charset="0"/>
                <a:cs typeface="Arial" panose="020B0604020202020204" pitchFamily="34" charset="0"/>
              </a:rPr>
              <a:t>Streams have no storage. </a:t>
            </a:r>
          </a:p>
          <a:p>
            <a:pPr lvl="1"/>
            <a:r>
              <a:rPr lang="en-US" sz="1600" dirty="0">
                <a:latin typeface="Arial" panose="020B0604020202020204" pitchFamily="34" charset="0"/>
                <a:cs typeface="Arial" panose="020B0604020202020204" pitchFamily="34" charset="0"/>
              </a:rPr>
              <a:t>Values carried from a source  through a pipeline of operations. </a:t>
            </a:r>
          </a:p>
          <a:p>
            <a:pPr lvl="1"/>
            <a:r>
              <a:rPr lang="en-US" sz="1600" dirty="0">
                <a:latin typeface="Arial" panose="020B0604020202020204" pitchFamily="34" charset="0"/>
                <a:cs typeface="Arial" panose="020B0604020202020204" pitchFamily="34" charset="0"/>
              </a:rPr>
              <a:t>Underlying data structure (e.g., the List or array that the Stream wraps) never modified</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Designed for lambdas</a:t>
            </a:r>
          </a:p>
          <a:p>
            <a:pPr lvl="1"/>
            <a:r>
              <a:rPr lang="en-US" sz="1600" dirty="0">
                <a:latin typeface="Arial" panose="020B0604020202020204" pitchFamily="34" charset="0"/>
                <a:cs typeface="Arial" panose="020B0604020202020204" pitchFamily="34" charset="0"/>
              </a:rPr>
              <a:t>All Stream operations take lambdas as arguments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Do not support indexed access</a:t>
            </a:r>
          </a:p>
          <a:p>
            <a:pPr lvl="1"/>
            <a:r>
              <a:rPr lang="en-US" sz="1600" dirty="0">
                <a:latin typeface="Arial" panose="020B0604020202020204" pitchFamily="34" charset="0"/>
                <a:cs typeface="Arial" panose="020B0604020202020204" pitchFamily="34" charset="0"/>
              </a:rPr>
              <a:t>First element access only</a:t>
            </a:r>
          </a:p>
          <a:p>
            <a:pPr lvl="1"/>
            <a:r>
              <a:rPr lang="en-US" sz="1600" dirty="0">
                <a:latin typeface="Arial" panose="020B0604020202020204" pitchFamily="34" charset="0"/>
                <a:cs typeface="Arial" panose="020B0604020202020204" pitchFamily="34" charset="0"/>
              </a:rPr>
              <a:t>But can easily be output as arrays or Lists</a:t>
            </a:r>
          </a:p>
          <a:p>
            <a:pPr lvl="1"/>
            <a:r>
              <a:rPr lang="en-US" sz="1600" dirty="0">
                <a:latin typeface="Arial" panose="020B0604020202020204" pitchFamily="34" charset="0"/>
                <a:cs typeface="Arial" panose="020B0604020202020204" pitchFamily="34" charset="0"/>
              </a:rPr>
              <a:t>Simple syntax to build an array or List from a Stream</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Streams are consumable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Cannot reuse same stream multiple times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Supports sequential and parallel processing</a:t>
            </a:r>
          </a:p>
        </p:txBody>
      </p:sp>
    </p:spTree>
    <p:extLst>
      <p:ext uri="{BB962C8B-B14F-4D97-AF65-F5344CB8AC3E}">
        <p14:creationId xmlns:p14="http://schemas.microsoft.com/office/powerpoint/2010/main" val="334489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Stream Operations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Intermediate Operations</a:t>
            </a:r>
          </a:p>
          <a:p>
            <a:pPr lvl="1"/>
            <a:r>
              <a:rPr lang="en-US" sz="1600" dirty="0">
                <a:solidFill>
                  <a:schemeClr val="tx1"/>
                </a:solidFill>
                <a:latin typeface="Arial" panose="020B0604020202020204" pitchFamily="34" charset="0"/>
                <a:cs typeface="Arial" panose="020B0604020202020204" pitchFamily="34" charset="0"/>
              </a:rPr>
              <a:t>Return the stream itself</a:t>
            </a:r>
          </a:p>
          <a:p>
            <a:pPr lvl="1"/>
            <a:r>
              <a:rPr lang="en-US" sz="1600" dirty="0">
                <a:solidFill>
                  <a:schemeClr val="tx1"/>
                </a:solidFill>
                <a:latin typeface="Arial" panose="020B0604020202020204" pitchFamily="34" charset="0"/>
                <a:cs typeface="Arial" panose="020B0604020202020204" pitchFamily="34" charset="0"/>
              </a:rPr>
              <a:t>Always lazy</a:t>
            </a:r>
          </a:p>
          <a:p>
            <a:pPr lvl="1"/>
            <a:r>
              <a:rPr lang="en-US" sz="1600" dirty="0">
                <a:solidFill>
                  <a:schemeClr val="tx1"/>
                </a:solidFill>
                <a:latin typeface="Arial" panose="020B0604020202020204" pitchFamily="34" charset="0"/>
                <a:cs typeface="Arial" panose="020B0604020202020204" pitchFamily="34" charset="0"/>
              </a:rPr>
              <a:t>Traversal of the pipeline source does not begin</a:t>
            </a:r>
          </a:p>
          <a:p>
            <a:pPr lvl="1"/>
            <a:r>
              <a:rPr lang="en-US" sz="1600" dirty="0" err="1">
                <a:solidFill>
                  <a:schemeClr val="tx1"/>
                </a:solidFill>
                <a:latin typeface="Arial" panose="020B0604020202020204" pitchFamily="34" charset="0"/>
                <a:cs typeface="Arial" panose="020B0604020202020204" pitchFamily="34" charset="0"/>
              </a:rPr>
              <a:t>Map,flatMap</a:t>
            </a:r>
            <a:r>
              <a:rPr lang="en-US" sz="1600" dirty="0">
                <a:solidFill>
                  <a:schemeClr val="tx1"/>
                </a:solidFill>
                <a:latin typeface="Arial" panose="020B0604020202020204" pitchFamily="34" charset="0"/>
                <a:cs typeface="Arial" panose="020B0604020202020204" pitchFamily="34" charset="0"/>
              </a:rPr>
              <a:t>, filter</a:t>
            </a:r>
          </a:p>
          <a:p>
            <a:pPr lvl="1"/>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Terminal Operations</a:t>
            </a:r>
          </a:p>
          <a:p>
            <a:pPr lvl="1"/>
            <a:r>
              <a:rPr lang="en-US" sz="1600" dirty="0">
                <a:solidFill>
                  <a:schemeClr val="tx1"/>
                </a:solidFill>
                <a:latin typeface="Arial" panose="020B0604020202020204" pitchFamily="34" charset="0"/>
                <a:cs typeface="Arial" panose="020B0604020202020204" pitchFamily="34" charset="0"/>
              </a:rPr>
              <a:t>Return a result of a certain type</a:t>
            </a:r>
          </a:p>
          <a:p>
            <a:pPr lvl="1"/>
            <a:r>
              <a:rPr lang="en-US" sz="1600" dirty="0">
                <a:solidFill>
                  <a:schemeClr val="tx1"/>
                </a:solidFill>
                <a:latin typeface="Arial" panose="020B0604020202020204" pitchFamily="34" charset="0"/>
                <a:cs typeface="Arial" panose="020B0604020202020204" pitchFamily="34" charset="0"/>
              </a:rPr>
              <a:t>Traverses the stream to produce a result</a:t>
            </a:r>
          </a:p>
          <a:p>
            <a:pPr lvl="1"/>
            <a:r>
              <a:rPr lang="en-US" sz="1600" dirty="0">
                <a:solidFill>
                  <a:schemeClr val="tx1"/>
                </a:solidFill>
                <a:latin typeface="Arial" panose="020B0604020202020204" pitchFamily="34" charset="0"/>
                <a:cs typeface="Arial" panose="020B0604020202020204" pitchFamily="34" charset="0"/>
              </a:rPr>
              <a:t>Stream pipeline is consumed after this operation</a:t>
            </a:r>
          </a:p>
          <a:p>
            <a:pPr lvl="1"/>
            <a:r>
              <a:rPr lang="en-US" sz="1600" dirty="0" err="1">
                <a:solidFill>
                  <a:schemeClr val="tx1"/>
                </a:solidFill>
                <a:latin typeface="Arial" panose="020B0604020202020204" pitchFamily="34" charset="0"/>
                <a:cs typeface="Arial" panose="020B0604020202020204" pitchFamily="34" charset="0"/>
              </a:rPr>
              <a:t>forEach</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69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a:latin typeface="Arial" panose="020B0604020202020204" pitchFamily="34" charset="0"/>
                <a:cs typeface="Arial" panose="020B0604020202020204" pitchFamily="34" charset="0"/>
              </a:rPr>
              <a:t>Ways to create streams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1066800"/>
            <a:ext cx="8686800" cy="5486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individual values</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(val1, val2, …)</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array</a:t>
            </a:r>
          </a:p>
          <a:p>
            <a:pPr lvl="1"/>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Arrays.stream</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someArray</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List (and other collections)</a:t>
            </a:r>
          </a:p>
          <a:p>
            <a:pPr lvl="1"/>
            <a:r>
              <a:rPr lang="en-US" sz="1600" dirty="0" err="1">
                <a:solidFill>
                  <a:schemeClr val="tx1"/>
                </a:solidFill>
                <a:latin typeface="Arial" panose="020B0604020202020204" pitchFamily="34" charset="0"/>
                <a:cs typeface="Arial" panose="020B0604020202020204" pitchFamily="34" charset="0"/>
              </a:rPr>
              <a:t>someList.stream</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someOtherCollection.stream</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“function”</a:t>
            </a:r>
          </a:p>
          <a:p>
            <a:pPr lvl="1"/>
            <a:r>
              <a:rPr lang="en-US" sz="1600" dirty="0" err="1">
                <a:solidFill>
                  <a:schemeClr val="tx1"/>
                </a:solidFill>
                <a:latin typeface="Arial" panose="020B0604020202020204" pitchFamily="34" charset="0"/>
                <a:cs typeface="Arial" panose="020B0604020202020204" pitchFamily="34" charset="0"/>
              </a:rPr>
              <a:t>Stream.generate</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Stream.iterate</a:t>
            </a: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 </a:t>
            </a:r>
            <a:r>
              <a:rPr lang="en-US" sz="1600" dirty="0" err="1">
                <a:solidFill>
                  <a:schemeClr val="tx1"/>
                </a:solidFill>
                <a:latin typeface="Arial" panose="020B0604020202020204" pitchFamily="34" charset="0"/>
                <a:cs typeface="Arial" panose="020B0604020202020204" pitchFamily="34" charset="0"/>
              </a:rPr>
              <a:t>StreamBuilder</a:t>
            </a:r>
            <a:endParaRPr lang="en-US" sz="1600" dirty="0">
              <a:solidFill>
                <a:schemeClr val="tx1"/>
              </a:solidFill>
              <a:latin typeface="Arial" panose="020B0604020202020204" pitchFamily="34" charset="0"/>
              <a:cs typeface="Arial" panose="020B0604020202020204" pitchFamily="34" charset="0"/>
            </a:endParaRPr>
          </a:p>
          <a:p>
            <a:pPr lvl="1"/>
            <a:r>
              <a:rPr lang="en-US" sz="1600" dirty="0" err="1">
                <a:solidFill>
                  <a:schemeClr val="tx1"/>
                </a:solidFill>
                <a:latin typeface="Arial" panose="020B0604020202020204" pitchFamily="34" charset="0"/>
                <a:cs typeface="Arial" panose="020B0604020202020204" pitchFamily="34" charset="0"/>
              </a:rPr>
              <a:t>someBuilder.build</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String</a:t>
            </a:r>
          </a:p>
          <a:p>
            <a:pPr lvl="1"/>
            <a:r>
              <a:rPr lang="en-US" sz="1600" dirty="0" err="1">
                <a:solidFill>
                  <a:schemeClr val="tx1"/>
                </a:solidFill>
                <a:latin typeface="Arial" panose="020B0604020202020204" pitchFamily="34" charset="0"/>
                <a:cs typeface="Arial" panose="020B0604020202020204" pitchFamily="34" charset="0"/>
              </a:rPr>
              <a:t>String.chars</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Stream.of</a:t>
            </a:r>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someString.split</a:t>
            </a:r>
            <a:r>
              <a:rPr lang="en-US" sz="1600"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From another Stream</a:t>
            </a:r>
          </a:p>
          <a:p>
            <a:pPr lvl="1"/>
            <a:r>
              <a:rPr lang="en-US" sz="1600" dirty="0">
                <a:solidFill>
                  <a:schemeClr val="tx1"/>
                </a:solidFill>
                <a:latin typeface="Arial" panose="020B0604020202020204" pitchFamily="34" charset="0"/>
                <a:cs typeface="Arial" panose="020B0604020202020204" pitchFamily="34" charset="0"/>
              </a:rPr>
              <a:t>distinct, filter, limit, map, sorted, skip</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0189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Intermediate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filter()</a:t>
            </a:r>
          </a:p>
          <a:p>
            <a:pPr lvl="1"/>
            <a:r>
              <a:rPr lang="en-US" sz="1600" dirty="0">
                <a:latin typeface="Arial" panose="020B0604020202020204" pitchFamily="34" charset="0"/>
                <a:cs typeface="Arial" panose="020B0604020202020204" pitchFamily="34" charset="0"/>
              </a:rPr>
              <a:t> Filter accepts a predicate to filter all elements of the stream.</a:t>
            </a:r>
          </a:p>
          <a:p>
            <a:pPr lvl="1"/>
            <a:r>
              <a:rPr lang="en-US" sz="1600" dirty="0">
                <a:latin typeface="Arial" panose="020B0604020202020204" pitchFamily="34" charset="0"/>
                <a:cs typeface="Arial" panose="020B0604020202020204" pitchFamily="34" charset="0"/>
              </a:rPr>
              <a:t>This operation is intermediate which enables us to call another stream operation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map()</a:t>
            </a:r>
          </a:p>
          <a:p>
            <a:pPr lvl="1"/>
            <a:r>
              <a:rPr lang="en-US" sz="1600" dirty="0">
                <a:latin typeface="Arial" panose="020B0604020202020204" pitchFamily="34" charset="0"/>
                <a:cs typeface="Arial" panose="020B0604020202020204" pitchFamily="34" charset="0"/>
              </a:rPr>
              <a:t>Converts each element into another object via the given function.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sorted()</a:t>
            </a:r>
          </a:p>
          <a:p>
            <a:pPr lvl="1"/>
            <a:r>
              <a:rPr lang="en-US" sz="1600" dirty="0">
                <a:latin typeface="Arial" panose="020B0604020202020204" pitchFamily="34" charset="0"/>
                <a:cs typeface="Arial" panose="020B0604020202020204" pitchFamily="34" charset="0"/>
              </a:rPr>
              <a:t>Returns a sorted view of the stream. </a:t>
            </a:r>
          </a:p>
          <a:p>
            <a:pPr lvl="1"/>
            <a:r>
              <a:rPr lang="en-US" sz="1600" dirty="0">
                <a:latin typeface="Arial" panose="020B0604020202020204" pitchFamily="34" charset="0"/>
                <a:cs typeface="Arial" panose="020B0604020202020204" pitchFamily="34" charset="0"/>
              </a:rPr>
              <a:t>The elements are sorted in natural order unless you pass a custom Comparator.</a:t>
            </a:r>
          </a:p>
          <a:p>
            <a:pPr lvl="1"/>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flatMap</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used to flatten a Stream of collections to a Stream of objects.</a:t>
            </a:r>
          </a:p>
          <a:p>
            <a:pPr lvl="1"/>
            <a:r>
              <a:rPr lang="en-US" sz="1600" dirty="0">
                <a:latin typeface="Arial" panose="020B0604020202020204" pitchFamily="34" charset="0"/>
                <a:cs typeface="Arial" panose="020B0604020202020204" pitchFamily="34" charset="0"/>
              </a:rPr>
              <a:t>Used to convert the 2 levels Stream into one Stream level or a 2d array into a 1d array.</a:t>
            </a:r>
          </a:p>
          <a:p>
            <a:pPr lvl="1"/>
            <a:r>
              <a:rPr lang="en-US" sz="1600" dirty="0">
                <a:latin typeface="Arial" panose="020B0604020202020204" pitchFamily="34" charset="0"/>
                <a:cs typeface="Arial" panose="020B0604020202020204" pitchFamily="34" charset="0"/>
              </a:rPr>
              <a:t>Stream&lt;Collection&lt;Item&gt;&gt; —-&gt; </a:t>
            </a:r>
            <a:r>
              <a:rPr lang="en-US" sz="1600" dirty="0" err="1">
                <a:latin typeface="Arial" panose="020B0604020202020204" pitchFamily="34" charset="0"/>
                <a:cs typeface="Arial" panose="020B0604020202020204" pitchFamily="34" charset="0"/>
              </a:rPr>
              <a:t>flatMap</a:t>
            </a:r>
            <a:r>
              <a:rPr lang="en-US" sz="1600">
                <a:latin typeface="Arial" panose="020B0604020202020204" pitchFamily="34" charset="0"/>
                <a:cs typeface="Arial" panose="020B0604020202020204" pitchFamily="34" charset="0"/>
              </a:rPr>
              <a:t>() —-&gt; Stream&lt;Item&gt;</a:t>
            </a:r>
          </a:p>
          <a:p>
            <a:pPr lvl="1"/>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Core Operations - Terminal</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err="1">
                <a:latin typeface="Arial" panose="020B0604020202020204" pitchFamily="34" charset="0"/>
                <a:cs typeface="Arial" panose="020B0604020202020204" pitchFamily="34" charset="0"/>
              </a:rPr>
              <a:t>forEach</a:t>
            </a:r>
            <a:r>
              <a:rPr lang="en-US" sz="16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Helps in iterating over all elements of a stream and perform some operation on each of them. </a:t>
            </a:r>
          </a:p>
          <a:p>
            <a:pPr lvl="1"/>
            <a:r>
              <a:rPr lang="en-US" sz="1600" dirty="0">
                <a:latin typeface="Arial" panose="020B0604020202020204" pitchFamily="34" charset="0"/>
                <a:cs typeface="Arial" panose="020B0604020202020204" pitchFamily="34" charset="0"/>
              </a:rPr>
              <a:t>The operation is passed as lambda expression parameter.</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collect()</a:t>
            </a:r>
          </a:p>
          <a:p>
            <a:pPr lvl="1"/>
            <a:r>
              <a:rPr lang="en-US" sz="1600" dirty="0" err="1">
                <a:latin typeface="Arial" panose="020B0604020202020204" pitchFamily="34" charset="0"/>
                <a:cs typeface="Arial" panose="020B0604020202020204" pitchFamily="34" charset="0"/>
              </a:rPr>
              <a:t>R</a:t>
            </a:r>
            <a:r>
              <a:rPr lang="en-US" sz="1600" u="sng" dirty="0" err="1">
                <a:latin typeface="Arial" panose="020B0604020202020204" pitchFamily="34" charset="0"/>
                <a:cs typeface="Arial" panose="020B0604020202020204" pitchFamily="34" charset="0"/>
              </a:rPr>
              <a:t>ecieve</a:t>
            </a:r>
            <a:r>
              <a:rPr lang="en-US" sz="1600" u="sng" dirty="0">
                <a:latin typeface="Arial" panose="020B0604020202020204" pitchFamily="34" charset="0"/>
                <a:cs typeface="Arial" panose="020B0604020202020204" pitchFamily="34" charset="0"/>
              </a:rPr>
              <a:t> elements from a stream </a:t>
            </a:r>
            <a:r>
              <a:rPr lang="en-US" sz="1600" dirty="0">
                <a:latin typeface="Arial" panose="020B0604020202020204" pitchFamily="34" charset="0"/>
                <a:cs typeface="Arial" panose="020B0604020202020204" pitchFamily="34" charset="0"/>
              </a:rPr>
              <a:t> and store them in a collection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count()Returns</a:t>
            </a:r>
          </a:p>
          <a:p>
            <a:pPr lvl="1"/>
            <a:r>
              <a:rPr lang="en-US" sz="1600" dirty="0">
                <a:latin typeface="Arial" panose="020B0604020202020204" pitchFamily="34" charset="0"/>
                <a:cs typeface="Arial" panose="020B0604020202020204" pitchFamily="34" charset="0"/>
              </a:rPr>
              <a:t> the number of elements in the  stream as a long.</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reduce()</a:t>
            </a:r>
          </a:p>
          <a:p>
            <a:pPr lvl="1"/>
            <a:r>
              <a:rPr lang="en-US" sz="1600" dirty="0">
                <a:latin typeface="Arial" panose="020B0604020202020204" pitchFamily="34" charset="0"/>
                <a:cs typeface="Arial" panose="020B0604020202020204" pitchFamily="34" charset="0"/>
              </a:rPr>
              <a:t>Performs a reduction on the elements of the stream with the given function. </a:t>
            </a:r>
          </a:p>
          <a:p>
            <a:pPr lvl="1"/>
            <a:r>
              <a:rPr lang="en-US" sz="1600" dirty="0">
                <a:latin typeface="Arial" panose="020B0604020202020204" pitchFamily="34" charset="0"/>
                <a:cs typeface="Arial" panose="020B0604020202020204" pitchFamily="34" charset="0"/>
              </a:rPr>
              <a:t> The result is an Optional holding the reduced value.</a:t>
            </a:r>
          </a:p>
        </p:txBody>
      </p:sp>
    </p:spTree>
    <p:extLst>
      <p:ext uri="{BB962C8B-B14F-4D97-AF65-F5344CB8AC3E}">
        <p14:creationId xmlns:p14="http://schemas.microsoft.com/office/powerpoint/2010/main" val="228581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collect</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105400"/>
          </a:xfrm>
        </p:spPr>
        <p:txBody>
          <a:bodyPr>
            <a:normAutofit/>
          </a:bodyPr>
          <a:lstStyle/>
          <a:p>
            <a:pPr marL="0" indent="0">
              <a:buNone/>
            </a:pPr>
            <a:r>
              <a:rPr lang="en-US" sz="2000" dirty="0" err="1"/>
              <a:t>Stream.collect</a:t>
            </a:r>
            <a:r>
              <a:rPr lang="en-US" sz="2000" dirty="0"/>
              <a:t>() using Supplier, Accumulator and Combiner</a:t>
            </a:r>
          </a:p>
          <a:p>
            <a:r>
              <a:rPr lang="en-US" sz="1600" b="1" dirty="0"/>
              <a:t>supplier </a:t>
            </a:r>
            <a:r>
              <a:rPr lang="en-US" sz="1600" dirty="0"/>
              <a:t>: It creates a new result container which will be populated by accumulator and combiner and finally it will be returned by collect() method. In parallel processing the Supplier function will be called multiple times that will return fresh value each time. </a:t>
            </a:r>
          </a:p>
          <a:p>
            <a:r>
              <a:rPr lang="en-US" sz="1600" b="1" dirty="0"/>
              <a:t>accumulator </a:t>
            </a:r>
            <a:r>
              <a:rPr lang="en-US" sz="1600" dirty="0"/>
              <a:t>: It incorporates additional element into the result. </a:t>
            </a:r>
          </a:p>
          <a:p>
            <a:r>
              <a:rPr lang="en-US" sz="1600" b="1" dirty="0"/>
              <a:t>combiner </a:t>
            </a:r>
            <a:r>
              <a:rPr lang="en-US" sz="1600" dirty="0"/>
              <a:t>: It combines two values that must be compatible with accumulator. Combiner works in parallel processing.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3094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infopath/2007/PartnerControls"/>
    <ds:schemaRef ds:uri="http://purl.org/dc/terms/"/>
    <ds:schemaRef ds:uri="http://www.w3.org/XML/1998/namespace"/>
    <ds:schemaRef ds:uri="http://schemas.openxmlformats.org/package/2006/metadata/core-properties"/>
    <ds:schemaRef ds:uri="5b0b727f-9d55-4674-90df-9368557459d7"/>
    <ds:schemaRef ds:uri="3f0a5add-00cc-4c5e-8a54-6b524d8608b8"/>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4063</TotalTime>
  <Words>729</Words>
  <Application>Microsoft Macintosh PowerPoint</Application>
  <PresentationFormat>On-screen Show (4:3)</PresentationFormat>
  <Paragraphs>120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Tahoma</vt:lpstr>
      <vt:lpstr>Wingdings</vt:lpstr>
      <vt:lpstr>CT_Core_Java_OOP</vt:lpstr>
      <vt:lpstr>PowerPoint Presentation</vt:lpstr>
      <vt:lpstr>Journey Continued……</vt:lpstr>
      <vt:lpstr>Streams In A NutShell</vt:lpstr>
      <vt:lpstr>Stream Characteristics</vt:lpstr>
      <vt:lpstr>Stream Operations</vt:lpstr>
      <vt:lpstr>Ways to create streams</vt:lpstr>
      <vt:lpstr>Core Operations - Intermediate</vt:lpstr>
      <vt:lpstr>Core Operations - Terminal</vt:lpstr>
      <vt:lpstr>collect</vt:lpstr>
      <vt:lpstr>Parallel Stream</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190</cp:revision>
  <dcterms:created xsi:type="dcterms:W3CDTF">2014-09-30T12:24:12Z</dcterms:created>
  <dcterms:modified xsi:type="dcterms:W3CDTF">2024-06-05T16:01:54Z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