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handoutMasterIdLst>
    <p:handoutMasterId r:id="rId31"/>
  </p:handoutMasterIdLst>
  <p:sldIdLst>
    <p:sldId id="271" r:id="rId5"/>
    <p:sldId id="281" r:id="rId6"/>
    <p:sldId id="351" r:id="rId7"/>
    <p:sldId id="336" r:id="rId8"/>
    <p:sldId id="353" r:id="rId9"/>
    <p:sldId id="352" r:id="rId10"/>
    <p:sldId id="354" r:id="rId11"/>
    <p:sldId id="355" r:id="rId12"/>
    <p:sldId id="356" r:id="rId13"/>
    <p:sldId id="335" r:id="rId14"/>
    <p:sldId id="339" r:id="rId15"/>
    <p:sldId id="331" r:id="rId16"/>
    <p:sldId id="340" r:id="rId17"/>
    <p:sldId id="341" r:id="rId18"/>
    <p:sldId id="343" r:id="rId19"/>
    <p:sldId id="334" r:id="rId20"/>
    <p:sldId id="344" r:id="rId21"/>
    <p:sldId id="345" r:id="rId22"/>
    <p:sldId id="346" r:id="rId23"/>
    <p:sldId id="347" r:id="rId24"/>
    <p:sldId id="348" r:id="rId25"/>
    <p:sldId id="349" r:id="rId26"/>
    <p:sldId id="350" r:id="rId27"/>
    <p:sldId id="322" r:id="rId28"/>
    <p:sldId id="323" r:id="rId29"/>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51"/>
            <p14:sldId id="336"/>
            <p14:sldId id="353"/>
            <p14:sldId id="352"/>
            <p14:sldId id="354"/>
            <p14:sldId id="355"/>
            <p14:sldId id="356"/>
            <p14:sldId id="335"/>
            <p14:sldId id="339"/>
            <p14:sldId id="331"/>
            <p14:sldId id="340"/>
            <p14:sldId id="341"/>
            <p14:sldId id="343"/>
            <p14:sldId id="334"/>
            <p14:sldId id="344"/>
            <p14:sldId id="345"/>
            <p14:sldId id="346"/>
            <p14:sldId id="347"/>
            <p14:sldId id="348"/>
            <p14:sldId id="349"/>
            <p14:sldId id="350"/>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5" autoAdjust="0"/>
    <p:restoredTop sz="86727" autoAdjust="0"/>
  </p:normalViewPr>
  <p:slideViewPr>
    <p:cSldViewPr>
      <p:cViewPr varScale="1">
        <p:scale>
          <a:sx n="80" d="100"/>
          <a:sy n="80" d="100"/>
        </p:scale>
        <p:origin x="2320" y="192"/>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31/05/24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5/31/24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Data_structur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en.wikipedia.org/wiki/Control_flow"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benefits of lazy evaluation include:</a:t>
            </a:r>
          </a:p>
          <a:p>
            <a:r>
              <a:rPr lang="en-US" sz="1200" b="0" i="0" kern="1200" dirty="0">
                <a:solidFill>
                  <a:schemeClr val="tx1"/>
                </a:solidFill>
                <a:effectLst/>
                <a:latin typeface="+mn-lt"/>
                <a:ea typeface="+mn-ea"/>
                <a:cs typeface="+mn-cs"/>
              </a:rPr>
              <a:t>Performance increases by avoiding needless calculations, and error conditions in evaluating compound expressions</a:t>
            </a:r>
          </a:p>
          <a:p>
            <a:r>
              <a:rPr lang="en-US" sz="1200" b="0" i="0" kern="1200" dirty="0">
                <a:solidFill>
                  <a:schemeClr val="tx1"/>
                </a:solidFill>
                <a:effectLst/>
                <a:latin typeface="+mn-lt"/>
                <a:ea typeface="+mn-ea"/>
                <a:cs typeface="+mn-cs"/>
              </a:rPr>
              <a:t>The ability to construct potentially infinite </a:t>
            </a:r>
            <a:r>
              <a:rPr lang="en-US" sz="1200" b="0" i="0" u="none" strike="noStrike" kern="1200" dirty="0">
                <a:solidFill>
                  <a:schemeClr val="tx1"/>
                </a:solidFill>
                <a:effectLst/>
                <a:latin typeface="+mn-lt"/>
                <a:ea typeface="+mn-ea"/>
                <a:cs typeface="+mn-cs"/>
                <a:hlinkClick r:id="rId3" tooltip="Data structure"/>
              </a:rPr>
              <a:t>data structures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ability to define </a:t>
            </a:r>
            <a:r>
              <a:rPr lang="en-US" sz="1200" b="0" i="0" u="none" strike="noStrike" kern="1200" dirty="0">
                <a:solidFill>
                  <a:schemeClr val="tx1"/>
                </a:solidFill>
                <a:effectLst/>
                <a:latin typeface="+mn-lt"/>
                <a:ea typeface="+mn-ea"/>
                <a:cs typeface="+mn-cs"/>
                <a:hlinkClick r:id="rId4" tooltip="Control flow"/>
              </a:rPr>
              <a:t>control flow</a:t>
            </a:r>
            <a:r>
              <a:rPr lang="en-US" sz="1200" b="0" i="0" kern="1200" dirty="0">
                <a:solidFill>
                  <a:schemeClr val="tx1"/>
                </a:solidFill>
                <a:effectLst/>
                <a:latin typeface="+mn-lt"/>
                <a:ea typeface="+mn-ea"/>
                <a:cs typeface="+mn-cs"/>
              </a:rPr>
              <a:t> (structures) as abstractions instead of primitives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 construct an object on</a:t>
            </a:r>
            <a:r>
              <a:rPr lang="en-US" sz="1200" b="0" i="0" kern="1200" baseline="0" dirty="0">
                <a:solidFill>
                  <a:schemeClr val="tx1"/>
                </a:solidFill>
                <a:effectLst/>
                <a:latin typeface="+mn-lt"/>
                <a:ea typeface="+mn-ea"/>
                <a:cs typeface="+mn-cs"/>
              </a:rPr>
              <a:t> a condition only if </a:t>
            </a:r>
            <a:r>
              <a:rPr lang="en-US" sz="1200" b="0" i="0" kern="1200" baseline="0" dirty="0" err="1">
                <a:solidFill>
                  <a:schemeClr val="tx1"/>
                </a:solidFill>
                <a:effectLst/>
                <a:latin typeface="+mn-lt"/>
                <a:ea typeface="+mn-ea"/>
                <a:cs typeface="+mn-cs"/>
              </a:rPr>
              <a:t>reqd</a:t>
            </a:r>
            <a:r>
              <a:rPr lang="en-US" sz="1200" b="0" i="0" kern="1200" baseline="0" dirty="0">
                <a:solidFill>
                  <a:schemeClr val="tx1"/>
                </a:solidFill>
                <a:effectLst/>
                <a:latin typeface="+mn-lt"/>
                <a:ea typeface="+mn-ea"/>
                <a:cs typeface="+mn-cs"/>
              </a:rPr>
              <a:t> if its heavy</a:t>
            </a:r>
          </a:p>
          <a:p>
            <a:r>
              <a:rPr lang="en-US" sz="1200" b="0" i="0" kern="1200" baseline="0" dirty="0">
                <a:solidFill>
                  <a:schemeClr val="tx1"/>
                </a:solidFill>
                <a:effectLst/>
                <a:latin typeface="+mn-lt"/>
                <a:ea typeface="+mn-ea"/>
                <a:cs typeface="+mn-cs"/>
              </a:rPr>
              <a:t>Short </a:t>
            </a:r>
            <a:r>
              <a:rPr lang="en-US" sz="1200" b="0" i="0" kern="1200" baseline="0" dirty="0" err="1">
                <a:solidFill>
                  <a:schemeClr val="tx1"/>
                </a:solidFill>
                <a:effectLst/>
                <a:latin typeface="+mn-lt"/>
                <a:ea typeface="+mn-ea"/>
                <a:cs typeface="+mn-cs"/>
              </a:rPr>
              <a:t>ckt</a:t>
            </a:r>
            <a:r>
              <a:rPr lang="en-US" sz="1200" b="0" i="0" kern="1200" baseline="0" dirty="0">
                <a:solidFill>
                  <a:schemeClr val="tx1"/>
                </a:solidFill>
                <a:effectLst/>
                <a:latin typeface="+mn-lt"/>
                <a:ea typeface="+mn-ea"/>
                <a:cs typeface="+mn-cs"/>
              </a:rPr>
              <a:t> operator</a:t>
            </a:r>
          </a:p>
          <a:p>
            <a:r>
              <a:rPr lang="en-US" sz="1200" b="0" i="0" kern="1200" baseline="0" dirty="0" err="1">
                <a:solidFill>
                  <a:schemeClr val="tx1"/>
                </a:solidFill>
                <a:effectLst/>
                <a:latin typeface="+mn-lt"/>
                <a:ea typeface="+mn-ea"/>
                <a:cs typeface="+mn-cs"/>
              </a:rPr>
              <a:t>etx</a:t>
            </a:r>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r>
              <a:rPr lang="en-IN" baseline="0" dirty="0"/>
              <a:t> C# introduced lambda</a:t>
            </a:r>
          </a:p>
          <a:p>
            <a:r>
              <a:rPr lang="en-IN" baseline="0" dirty="0"/>
              <a:t>Functional programming </a:t>
            </a:r>
            <a:r>
              <a:rPr lang="en-IN" baseline="0" dirty="0" err="1"/>
              <a:t>javascript</a:t>
            </a:r>
            <a:endParaRPr lang="en-IN" baseline="0" dirty="0"/>
          </a:p>
          <a:p>
            <a:r>
              <a:rPr lang="en-IN" baseline="0" dirty="0"/>
              <a:t>Closures a need </a:t>
            </a:r>
            <a:r>
              <a:rPr lang="en-IN" baseline="0" dirty="0" err="1"/>
              <a:t>soln</a:t>
            </a:r>
            <a:r>
              <a:rPr lang="en-IN" baseline="0" dirty="0"/>
              <a:t> lambda</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086214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Shorthand that allows you to write a method whose method definition is short in the same place you are going to use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It saves you the effort of declaring and writing a separate method to the containing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In Java, the lambda expressions are represented as objects, and so they must be bound to a particular object type known as a </a:t>
            </a:r>
            <a:r>
              <a:rPr lang="en-US" sz="1200" b="1" dirty="0">
                <a:solidFill>
                  <a:schemeClr val="tx1"/>
                </a:solidFill>
                <a:latin typeface="Arial" panose="020B0604020202020204" pitchFamily="34" charset="0"/>
                <a:cs typeface="Arial" panose="020B0604020202020204" pitchFamily="34" charset="0"/>
              </a:rPr>
              <a:t>Functional Interface</a:t>
            </a:r>
            <a:r>
              <a:rPr lang="en-US" sz="1200" dirty="0">
                <a:solidFill>
                  <a:schemeClr val="tx1"/>
                </a:solidFill>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818760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Marker</a:t>
            </a:r>
            <a:r>
              <a:rPr lang="en-US" baseline="0" dirty="0"/>
              <a:t> Interface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46772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docs.oracle.com</a:t>
            </a:r>
            <a:r>
              <a:rPr lang="en-IN" dirty="0"/>
              <a:t>/</a:t>
            </a:r>
            <a:r>
              <a:rPr lang="en-IN" dirty="0" err="1"/>
              <a:t>javase</a:t>
            </a:r>
            <a:r>
              <a:rPr lang="en-IN" dirty="0"/>
              <a:t>/tutorial/java/</a:t>
            </a:r>
            <a:r>
              <a:rPr lang="en-IN" dirty="0" err="1"/>
              <a:t>IandI</a:t>
            </a:r>
            <a:r>
              <a:rPr lang="en-IN" dirty="0"/>
              <a:t>/</a:t>
            </a:r>
            <a:r>
              <a:rPr lang="en-IN" dirty="0" err="1"/>
              <a:t>defaultmethods.html</a:t>
            </a:r>
            <a:endParaRPr lang="en-IN" dirty="0"/>
          </a:p>
          <a:p>
            <a:r>
              <a:rPr lang="en-IN" dirty="0"/>
              <a:t>https://</a:t>
            </a:r>
            <a:r>
              <a:rPr lang="en-IN" dirty="0" err="1"/>
              <a:t>medium.com</a:t>
            </a:r>
            <a:r>
              <a:rPr lang="en-IN" dirty="0"/>
              <a:t>/@reetesh043/default-private-and-static-methods-in-java-interfaces-fcfe60693730</a:t>
            </a: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7077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54768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385341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a:p>
            <a:r>
              <a:rPr lang="en-IN" dirty="0"/>
              <a:t>https://</a:t>
            </a:r>
            <a:r>
              <a:rPr lang="en-IN" dirty="0" err="1"/>
              <a:t>www.digitalocean.com</a:t>
            </a:r>
            <a:r>
              <a:rPr lang="en-IN" dirty="0"/>
              <a:t>/community/tutorials/java-8-interface-changes-static-method-default-method</a:t>
            </a: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3100061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This feature helps us in avoiding undesired results </a:t>
            </a:r>
            <a:r>
              <a:rPr lang="en-IN" sz="1200" dirty="0" err="1">
                <a:latin typeface="Arial" panose="020B0604020202020204" pitchFamily="34" charset="0"/>
                <a:cs typeface="Arial" panose="020B0604020202020204" pitchFamily="34" charset="0"/>
              </a:rPr>
              <a:t>incase</a:t>
            </a:r>
            <a:r>
              <a:rPr lang="en-IN" sz="1200" dirty="0">
                <a:latin typeface="Arial" panose="020B0604020202020204" pitchFamily="34" charset="0"/>
                <a:cs typeface="Arial" panose="020B0604020202020204" pitchFamily="34" charset="0"/>
              </a:rPr>
              <a:t> of poor implementation in implementation classes.</a:t>
            </a: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92245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8/docs/api/java/util/function/package-summary.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ginnersbook.com/2013/05/java-multiple-inheritanc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1" y="4920100"/>
            <a:ext cx="1621808" cy="866830"/>
          </a:xfrm>
        </p:spPr>
        <p:txBody>
          <a:bodyPr>
            <a:normAutofit/>
          </a:bodyPr>
          <a:lstStyle/>
          <a:p>
            <a:pPr>
              <a:spcBef>
                <a:spcPts val="600"/>
              </a:spcBef>
            </a:pPr>
            <a:r>
              <a:rPr lang="en-US" b="1" dirty="0">
                <a:ea typeface="Tahoma" pitchFamily="34" charset="0"/>
                <a:cs typeface="Tahoma" pitchFamily="34" charset="0"/>
              </a:rPr>
              <a:t>By</a:t>
            </a:r>
          </a:p>
          <a:p>
            <a:pPr>
              <a:spcBef>
                <a:spcPts val="600"/>
              </a:spcBef>
            </a:pPr>
            <a:r>
              <a:rPr lang="en-US" b="1" dirty="0">
                <a:ea typeface="Tahoma" pitchFamily="34" charset="0"/>
                <a:cs typeface="Tahoma" pitchFamily="34" charset="0"/>
              </a:rPr>
              <a:t>Shalini Mittal</a:t>
            </a:r>
          </a:p>
          <a:p>
            <a:pPr>
              <a:spcBef>
                <a:spcPts val="600"/>
              </a:spcBef>
            </a:pPr>
            <a:endParaRPr lang="en-IN" b="1" dirty="0">
              <a:ea typeface="Tahoma" pitchFamily="34" charset="0"/>
              <a:cs typeface="Tahom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3999"/>
            <a:ext cx="5562600" cy="426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0" y="1447800"/>
            <a:ext cx="1544012" cy="646331"/>
          </a:xfrm>
          <a:prstGeom prst="rect">
            <a:avLst/>
          </a:prstGeom>
          <a:noFill/>
        </p:spPr>
        <p:txBody>
          <a:bodyPr wrap="none" rtlCol="0">
            <a:spAutoFit/>
          </a:bodyPr>
          <a:lstStyle/>
          <a:p>
            <a:r>
              <a:rPr lang="en-US" sz="3600" dirty="0">
                <a:solidFill>
                  <a:schemeClr val="accent6">
                    <a:lumMod val="50000"/>
                  </a:schemeClr>
                </a:solidFill>
                <a:latin typeface="Arial" panose="020B0604020202020204" pitchFamily="34" charset="0"/>
                <a:cs typeface="Arial" panose="020B0604020202020204" pitchFamily="34" charset="0"/>
              </a:rPr>
              <a:t>Java 8</a:t>
            </a:r>
          </a:p>
        </p:txBody>
      </p:sp>
    </p:spTree>
    <p:extLst>
      <p:ext uri="{BB962C8B-B14F-4D97-AF65-F5344CB8AC3E}">
        <p14:creationId xmlns:p14="http://schemas.microsoft.com/office/powerpoint/2010/main" val="350067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6324600" cy="576000"/>
          </a:xfrm>
        </p:spPr>
        <p:txBody>
          <a:bodyPr/>
          <a:lstStyle/>
          <a:p>
            <a:r>
              <a:rPr lang="en-US" sz="2400" dirty="0">
                <a:latin typeface="Arial" panose="020B0604020202020204" pitchFamily="34" charset="0"/>
                <a:cs typeface="Arial" panose="020B0604020202020204" pitchFamily="34" charset="0"/>
              </a:rPr>
              <a:t>Java 8</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381000" y="994229"/>
            <a:ext cx="4800600"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Flexibility and Reusability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Convenience to write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Faster and more memory efficient 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Immutability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Easier Parallelization and Lazy Evaluation</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Cleaner more concise 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Optimization</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Improve </a:t>
            </a:r>
            <a:r>
              <a:rPr lang="en-US" sz="1600" b="1" dirty="0">
                <a:latin typeface="Arial" panose="020B0604020202020204" pitchFamily="34" charset="0"/>
                <a:cs typeface="Arial" panose="020B0604020202020204" pitchFamily="34" charset="0"/>
              </a:rPr>
              <a:t>Performance</a:t>
            </a: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4000500" cy="3631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54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Lets Explore Java 8</a:t>
            </a:r>
            <a:endParaRPr lang="en-IN" sz="2400" dirty="0">
              <a:latin typeface="Arial" panose="020B0604020202020204" pitchFamily="34" charset="0"/>
              <a:cs typeface="Arial" panose="020B0604020202020204" pitchFamily="34" charset="0"/>
            </a:endParaRPr>
          </a:p>
        </p:txBody>
      </p:sp>
      <p:pic>
        <p:nvPicPr>
          <p:cNvPr id="8" name="Picture 2" descr="C:\Users\anurags\Desktop\images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2771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99049" y="1219200"/>
            <a:ext cx="5435351"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What is Java????</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Java Object Oriented Language (Noun centric)</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Need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Functional Programming (Verb Centric)</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Closures</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Solution In Java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Lambda Expressions</a:t>
            </a:r>
          </a:p>
        </p:txBody>
      </p:sp>
    </p:spTree>
    <p:extLst>
      <p:ext uri="{BB962C8B-B14F-4D97-AF65-F5344CB8AC3E}">
        <p14:creationId xmlns:p14="http://schemas.microsoft.com/office/powerpoint/2010/main" val="80306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The problem we faced …</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Only Object-oriented language.</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Functions don’t exist by itself</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Method as argument cannot be passed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Method body cannot be returned</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54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Pre - Lambda Expressions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Separate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a:t>
            </a:r>
            <a:r>
              <a:rPr lang="en-US" sz="1600" dirty="0" err="1">
                <a:latin typeface="Arial" panose="020B0604020202020204" pitchFamily="34" charset="0"/>
                <a:cs typeface="Arial" panose="020B0604020202020204" pitchFamily="34" charset="0"/>
              </a:rPr>
              <a:t>SeparateClass</a:t>
            </a:r>
            <a:r>
              <a:rPr lang="en-US" sz="1600" dirty="0">
                <a:latin typeface="Arial" panose="020B0604020202020204" pitchFamily="34" charset="0"/>
                <a:cs typeface="Arial" panose="020B0604020202020204" pitchFamily="34" charset="0"/>
              </a:rPr>
              <a:t>(…));</a:t>
            </a:r>
          </a:p>
          <a:p>
            <a:pPr marL="457200" lvl="1"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Main class (which implements interface)</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this);</a:t>
            </a:r>
          </a:p>
          <a:p>
            <a:pPr marL="457200" lvl="1"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Named inner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a:t>
            </a:r>
            <a:r>
              <a:rPr lang="en-US" sz="1600" dirty="0" err="1">
                <a:latin typeface="Arial" panose="020B0604020202020204" pitchFamily="34" charset="0"/>
                <a:cs typeface="Arial" panose="020B0604020202020204" pitchFamily="34" charset="0"/>
              </a:rPr>
              <a:t>InnerClass</a:t>
            </a:r>
            <a:r>
              <a:rPr lang="en-US" sz="16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Anonymous inner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Comparator&lt;String&gt;() { … });</a:t>
            </a:r>
          </a:p>
        </p:txBody>
      </p:sp>
    </p:spTree>
    <p:extLst>
      <p:ext uri="{BB962C8B-B14F-4D97-AF65-F5344CB8AC3E}">
        <p14:creationId xmlns:p14="http://schemas.microsoft.com/office/powerpoint/2010/main" val="334489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So here is the solution - Lambda Expressions?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An anonymous function</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Plain methods / functionalities can be passed as arguments</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method without a declaration, i.e., access modifier, return value declaration, and name </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shorthand for method definition</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Methods exist without the need of containing class</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Bounded to object type known as </a:t>
            </a:r>
            <a:r>
              <a:rPr lang="en-US" sz="1600" b="1" dirty="0">
                <a:solidFill>
                  <a:schemeClr val="tx1"/>
                </a:solidFill>
                <a:latin typeface="Arial" panose="020B0604020202020204" pitchFamily="34" charset="0"/>
                <a:cs typeface="Arial" panose="020B0604020202020204" pitchFamily="34" charset="0"/>
              </a:rPr>
              <a:t>Functional Interface</a:t>
            </a:r>
            <a:r>
              <a:rPr lang="en-US" sz="1600" dirty="0">
                <a:solidFill>
                  <a:schemeClr val="tx1"/>
                </a:solidFill>
                <a:latin typeface="Arial" panose="020B0604020202020204" pitchFamily="34" charset="0"/>
                <a:cs typeface="Arial" panose="020B0604020202020204" pitchFamily="34" charset="0"/>
              </a:rPr>
              <a:t>.</a:t>
            </a:r>
          </a:p>
          <a:p>
            <a:endParaRPr lang="en-US" sz="1600" dirty="0">
              <a:solidFill>
                <a:schemeClr val="tx1"/>
              </a:solidFill>
              <a:latin typeface="Arial" panose="020B0604020202020204" pitchFamily="34" charset="0"/>
              <a:cs typeface="Arial" panose="020B0604020202020204" pitchFamily="34" charset="0"/>
            </a:endParaRPr>
          </a:p>
        </p:txBody>
      </p:sp>
      <p:pic>
        <p:nvPicPr>
          <p:cNvPr id="5" name="Picture 4" descr="lambda expressions in java"/>
          <p:cNvPicPr/>
          <p:nvPr/>
        </p:nvPicPr>
        <p:blipFill>
          <a:blip r:embed="rId3">
            <a:extLst>
              <a:ext uri="{28A0092B-C50C-407E-A947-70E740481C1C}">
                <a14:useLocalDpi xmlns:a14="http://schemas.microsoft.com/office/drawing/2010/main" val="0"/>
              </a:ext>
            </a:extLst>
          </a:blip>
          <a:srcRect/>
          <a:stretch>
            <a:fillRect/>
          </a:stretch>
        </p:blipFill>
        <p:spPr bwMode="auto">
          <a:xfrm>
            <a:off x="6267450" y="3914775"/>
            <a:ext cx="2190750" cy="2181225"/>
          </a:xfrm>
          <a:prstGeom prst="rect">
            <a:avLst/>
          </a:prstGeom>
          <a:noFill/>
          <a:ln>
            <a:noFill/>
          </a:ln>
        </p:spPr>
      </p:pic>
    </p:spTree>
    <p:extLst>
      <p:ext uri="{BB962C8B-B14F-4D97-AF65-F5344CB8AC3E}">
        <p14:creationId xmlns:p14="http://schemas.microsoft.com/office/powerpoint/2010/main" val="101169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5438280" cy="576000"/>
          </a:xfrm>
        </p:spPr>
        <p:txBody>
          <a:bodyPr/>
          <a:lstStyle/>
          <a:p>
            <a:r>
              <a:rPr lang="en-US" sz="2400" dirty="0" err="1">
                <a:latin typeface="Arial" panose="020B0604020202020204" pitchFamily="34" charset="0"/>
                <a:cs typeface="Arial" panose="020B0604020202020204" pitchFamily="34" charset="0"/>
              </a:rPr>
              <a:t>Holla</a:t>
            </a:r>
            <a:r>
              <a:rPr lang="en-US" sz="2400" dirty="0">
                <a:latin typeface="Arial" panose="020B0604020202020204" pitchFamily="34" charset="0"/>
                <a:cs typeface="Arial" panose="020B0604020202020204" pitchFamily="34" charset="0"/>
              </a:rPr>
              <a:t>!! Wait Functional Interface</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04800" y="914400"/>
            <a:ext cx="8596668" cy="44958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Called SAM(Single Abstract Method)</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Can have only 1 abstract method declared in their definition</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It can have more than 1 default or static methods (more to it later)</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Annotated with @</a:t>
            </a:r>
            <a:r>
              <a:rPr lang="en-US" sz="1600" dirty="0" err="1">
                <a:solidFill>
                  <a:schemeClr val="tx1"/>
                </a:solidFill>
                <a:latin typeface="Arial" panose="020B0604020202020204" pitchFamily="34" charset="0"/>
                <a:cs typeface="Arial" panose="020B0604020202020204" pitchFamily="34" charset="0"/>
              </a:rPr>
              <a:t>FunctionalInterface</a:t>
            </a:r>
            <a:r>
              <a:rPr lang="en-US" sz="1600" dirty="0">
                <a:solidFill>
                  <a:schemeClr val="tx1"/>
                </a:solidFill>
                <a:latin typeface="Arial" panose="020B0604020202020204" pitchFamily="34" charset="0"/>
                <a:cs typeface="Arial" panose="020B0604020202020204" pitchFamily="34" charset="0"/>
              </a:rPr>
              <a:t> for the compiler level errors</a:t>
            </a:r>
          </a:p>
          <a:p>
            <a:pPr lvl="1"/>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FunctionalInterface</a:t>
            </a:r>
            <a:endParaRPr lang="en-US" sz="1600" dirty="0">
              <a:solidFill>
                <a:schemeClr val="tx1"/>
              </a:solidFill>
              <a:latin typeface="Arial" panose="020B0604020202020204" pitchFamily="34" charset="0"/>
              <a:cs typeface="Arial" panose="020B0604020202020204" pitchFamily="34" charset="0"/>
            </a:endParaRPr>
          </a:p>
          <a:p>
            <a:pPr marL="457200" lvl="1" indent="0">
              <a:buNone/>
            </a:pPr>
            <a:r>
              <a:rPr lang="en-US" sz="1600" dirty="0">
                <a:solidFill>
                  <a:schemeClr val="tx1"/>
                </a:solidFill>
                <a:latin typeface="Arial" panose="020B0604020202020204" pitchFamily="34" charset="0"/>
                <a:cs typeface="Arial" panose="020B0604020202020204" pitchFamily="34" charset="0"/>
              </a:rPr>
              <a:t>      public interface </a:t>
            </a:r>
            <a:r>
              <a:rPr lang="en-US" sz="1600" dirty="0" err="1">
                <a:solidFill>
                  <a:schemeClr val="tx1"/>
                </a:solidFill>
                <a:latin typeface="Arial" panose="020B0604020202020204" pitchFamily="34" charset="0"/>
                <a:cs typeface="Arial" panose="020B0604020202020204" pitchFamily="34" charset="0"/>
              </a:rPr>
              <a:t>SimpleFuncInterface</a:t>
            </a:r>
            <a:r>
              <a:rPr lang="en-US" sz="1600" dirty="0">
                <a:solidFill>
                  <a:schemeClr val="tx1"/>
                </a:solidFill>
                <a:latin typeface="Arial" panose="020B0604020202020204" pitchFamily="34" charset="0"/>
                <a:cs typeface="Arial" panose="020B0604020202020204" pitchFamily="34" charset="0"/>
              </a:rPr>
              <a:t> {</a:t>
            </a:r>
          </a:p>
          <a:p>
            <a:pPr marL="457200" lvl="1" indent="0">
              <a:buNone/>
            </a:pPr>
            <a:r>
              <a:rPr lang="en-US" sz="1600" dirty="0">
                <a:solidFill>
                  <a:schemeClr val="tx1"/>
                </a:solidFill>
                <a:latin typeface="Arial" panose="020B0604020202020204" pitchFamily="34" charset="0"/>
                <a:cs typeface="Arial" panose="020B0604020202020204" pitchFamily="34" charset="0"/>
              </a:rPr>
              <a:t>      public void </a:t>
            </a:r>
            <a:r>
              <a:rPr lang="en-US" sz="1600" dirty="0" err="1">
                <a:solidFill>
                  <a:schemeClr val="tx1"/>
                </a:solidFill>
                <a:latin typeface="Arial" panose="020B0604020202020204" pitchFamily="34" charset="0"/>
                <a:cs typeface="Arial" panose="020B0604020202020204" pitchFamily="34" charset="0"/>
              </a:rPr>
              <a:t>doWork</a:t>
            </a:r>
            <a:r>
              <a:rPr lang="en-US" sz="1600" dirty="0">
                <a:solidFill>
                  <a:schemeClr val="tx1"/>
                </a:solidFill>
                <a:latin typeface="Arial" panose="020B0604020202020204" pitchFamily="34" charset="0"/>
                <a:cs typeface="Arial" panose="020B0604020202020204" pitchFamily="34" charset="0"/>
              </a:rPr>
              <a:t>();</a:t>
            </a:r>
          </a:p>
          <a:p>
            <a:pPr marL="457200" lvl="1" indent="0">
              <a:buNone/>
            </a:pPr>
            <a:r>
              <a:rPr lang="en-US" sz="1600" dirty="0">
                <a:solidFill>
                  <a:schemeClr val="tx1"/>
                </a:solidFill>
                <a:latin typeface="Arial" panose="020B0604020202020204" pitchFamily="34" charset="0"/>
                <a:cs typeface="Arial" panose="020B0604020202020204" pitchFamily="34" charset="0"/>
              </a:rPr>
              <a:t>	}</a:t>
            </a:r>
          </a:p>
          <a:p>
            <a:pPr marL="457200" lvl="1"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These can be represented using Lambda expressions, Method reference and constructor references</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hlinkClick r:id="rId3"/>
              </a:rPr>
              <a:t>Interface summary </a:t>
            </a:r>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a:p>
            <a:pPr marL="457200" lvl="1" indent="0">
              <a:buNone/>
            </a:pPr>
            <a:r>
              <a:rPr lang="en-US" sz="1600" dirty="0">
                <a:solidFill>
                  <a:schemeClr val="tx1"/>
                </a:solidFill>
                <a:latin typeface="Arial" panose="020B0604020202020204" pitchFamily="34" charset="0"/>
                <a:cs typeface="Arial" panose="020B0604020202020204" pitchFamily="34" charset="0"/>
              </a:rPr>
              <a:t>      </a:t>
            </a:r>
          </a:p>
        </p:txBody>
      </p:sp>
      <p:pic>
        <p:nvPicPr>
          <p:cNvPr id="4098" name="Picture 2" descr="C:\Users\shalinim\AppData\Local\Microsoft\Windows\Temporary Internet Files\Content.IE5\13X6H54J\MC9004419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1" y="76201"/>
            <a:ext cx="1371599"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89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Structure Of Lambda Expressions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(Argument List) Arrow Token {Body }</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(type argument, ….) –&gt; { java statements; }</a:t>
            </a:r>
          </a:p>
          <a:p>
            <a:endParaRPr lang="en-US" sz="1600" dirty="0">
              <a:latin typeface="Arial" panose="020B0604020202020204" pitchFamily="34" charset="0"/>
              <a:cs typeface="Arial" panose="020B0604020202020204" pitchFamily="34" charset="0"/>
            </a:endParaRPr>
          </a:p>
          <a:p>
            <a:pPr marL="0" indent="0">
              <a:buNone/>
            </a:pPr>
            <a:r>
              <a:rPr lang="en-US" sz="1600" b="1" dirty="0">
                <a:solidFill>
                  <a:schemeClr val="accent1"/>
                </a:solidFill>
                <a:latin typeface="Arial" panose="020B0604020202020204" pitchFamily="34" charset="0"/>
                <a:cs typeface="Arial" panose="020B0604020202020204" pitchFamily="34" charset="0"/>
              </a:rPr>
              <a:t>Example Lambda Expressions</a:t>
            </a:r>
          </a:p>
          <a:p>
            <a:endParaRPr lang="en-US" sz="1600" dirty="0">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-&gt; {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System.out.println</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("Hello World!");}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int</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a,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int</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b) -&gt; a + b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-&gt; { return 1;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(String name) -&gt; {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System.out.println</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("Hello "+name); } </a:t>
            </a: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n -&gt; n % 2 != 0</a:t>
            </a:r>
            <a:r>
              <a:rPr lang="en-US" sz="1600" dirty="0">
                <a:solidFill>
                  <a:schemeClr val="tx1"/>
                </a:solidFill>
                <a:latin typeface="Arial" panose="020B0604020202020204" pitchFamily="34" charset="0"/>
                <a:cs typeface="Arial" panose="020B0604020202020204" pitchFamily="34" charset="0"/>
              </a:rPr>
              <a:t> </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84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Lambda Expressions Key Notes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A lambda expression can have zero, one or more parameters.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Parameters are enclosed in parentheses and separated by commas. e.g. (a, b) or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a,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b)</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Empty parentheses are used to represent an empty set of parameters. e.g. () -&gt; 42</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When there is a single parameter, if its type is inferred, it is not mandatory to use parentheses. e.g. a -&gt; return a*a</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If body of lambda expression has single statement curly brackets are not mandatory and the return type of the anonymous function is the same as that of the body expression.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When there is more than one statement in body than these must be enclosed in curly brackets (a code block) and the return type of the anonymous function is the same as the type of the value returned within the code block, or void if nothing is returned</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581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Examples Of Lambda Expressions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//Old way:</a:t>
            </a:r>
          </a:p>
          <a:p>
            <a:pPr marL="457200" lvl="1" indent="0">
              <a:buNone/>
            </a:pPr>
            <a:r>
              <a:rPr lang="en-US" sz="1600" dirty="0">
                <a:latin typeface="Arial" panose="020B0604020202020204" pitchFamily="34" charset="0"/>
                <a:cs typeface="Arial" panose="020B0604020202020204" pitchFamily="34" charset="0"/>
              </a:rPr>
              <a:t>new Thread(new Runnable() {</a:t>
            </a:r>
          </a:p>
          <a:p>
            <a:pPr marL="457200" lvl="1" indent="0">
              <a:buNone/>
            </a:pPr>
            <a:r>
              <a:rPr lang="en-US" sz="1600" dirty="0">
                <a:latin typeface="Arial" panose="020B0604020202020204" pitchFamily="34" charset="0"/>
                <a:cs typeface="Arial" panose="020B0604020202020204" pitchFamily="34" charset="0"/>
              </a:rPr>
              <a:t>@Override</a:t>
            </a:r>
          </a:p>
          <a:p>
            <a:pPr marL="457200" lvl="1" indent="0">
              <a:buNone/>
            </a:pPr>
            <a:r>
              <a:rPr lang="en-US" sz="1600" dirty="0">
                <a:latin typeface="Arial" panose="020B0604020202020204" pitchFamily="34" charset="0"/>
                <a:cs typeface="Arial" panose="020B0604020202020204" pitchFamily="34" charset="0"/>
              </a:rPr>
              <a:t>public void run() {</a:t>
            </a:r>
          </a:p>
          <a:p>
            <a:pPr marL="457200" lvl="1" indent="0">
              <a:buNone/>
            </a:pP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from thread");</a:t>
            </a:r>
          </a:p>
          <a:p>
            <a:pPr marL="457200" lvl="1" indent="0">
              <a:buNone/>
            </a:pPr>
            <a:r>
              <a:rPr lang="en-US" sz="1600" dirty="0">
                <a:latin typeface="Arial" panose="020B0604020202020204" pitchFamily="34" charset="0"/>
                <a:cs typeface="Arial" panose="020B0604020202020204" pitchFamily="34" charset="0"/>
              </a:rPr>
              <a:t>}</a:t>
            </a:r>
          </a:p>
          <a:p>
            <a:pPr marL="457200" lvl="1" indent="0">
              <a:buNone/>
            </a:pPr>
            <a:r>
              <a:rPr lang="en-US" sz="1600" dirty="0">
                <a:latin typeface="Arial" panose="020B0604020202020204" pitchFamily="34" charset="0"/>
                <a:cs typeface="Arial" panose="020B0604020202020204" pitchFamily="34" charset="0"/>
              </a:rPr>
              <a:t>}).start();</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//New way:</a:t>
            </a:r>
          </a:p>
          <a:p>
            <a:pPr marL="457200" lvl="1" indent="0">
              <a:buNone/>
            </a:pPr>
            <a:r>
              <a:rPr lang="en-US" sz="1600" dirty="0">
                <a:latin typeface="Arial" panose="020B0604020202020204" pitchFamily="34" charset="0"/>
                <a:cs typeface="Arial" panose="020B0604020202020204" pitchFamily="34" charset="0"/>
              </a:rPr>
              <a:t>new Thread(</a:t>
            </a:r>
          </a:p>
          <a:p>
            <a:pPr marL="457200" lvl="1" indent="0">
              <a:buNone/>
            </a:pPr>
            <a:r>
              <a:rPr lang="en-US" sz="1600" dirty="0">
                <a:latin typeface="Arial" panose="020B0604020202020204" pitchFamily="34" charset="0"/>
                <a:cs typeface="Arial" panose="020B0604020202020204" pitchFamily="34" charset="0"/>
              </a:rPr>
              <a:t>() -&gt;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from thread")</a:t>
            </a:r>
          </a:p>
          <a:p>
            <a:pPr marL="457200" lvl="1" indent="0">
              <a:buNone/>
            </a:pPr>
            <a:r>
              <a:rPr lang="en-US" sz="1600" dirty="0">
                <a:latin typeface="Arial" panose="020B0604020202020204" pitchFamily="34" charset="0"/>
                <a:cs typeface="Arial" panose="020B0604020202020204" pitchFamily="34" charset="0"/>
              </a:rPr>
              <a:t>).start();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5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Examples Of Lambda Expressions </a:t>
            </a:r>
            <a:r>
              <a:rPr lang="en-US" sz="2400" dirty="0" err="1">
                <a:latin typeface="Arial" panose="020B0604020202020204" pitchFamily="34" charset="0"/>
                <a:cs typeface="Arial" panose="020B0604020202020204" pitchFamily="34" charset="0"/>
              </a:rPr>
              <a:t>Contd</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//Old Way:</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button.addActionListener</a:t>
            </a:r>
            <a:r>
              <a:rPr lang="en-US" sz="1600" dirty="0">
                <a:latin typeface="Arial" panose="020B0604020202020204" pitchFamily="34" charset="0"/>
                <a:cs typeface="Arial" panose="020B0604020202020204" pitchFamily="34" charset="0"/>
              </a:rPr>
              <a:t>(new </a:t>
            </a:r>
            <a:r>
              <a:rPr lang="en-US" sz="1600" dirty="0" err="1">
                <a:latin typeface="Arial" panose="020B0604020202020204" pitchFamily="34" charset="0"/>
                <a:cs typeface="Arial" panose="020B0604020202020204" pitchFamily="34" charset="0"/>
              </a:rPr>
              <a:t>ActionListener</a:t>
            </a: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@Override</a:t>
            </a:r>
          </a:p>
          <a:p>
            <a:pPr marL="0" indent="0">
              <a:buNone/>
            </a:pPr>
            <a:r>
              <a:rPr lang="en-US" sz="1600" dirty="0">
                <a:latin typeface="Arial" panose="020B0604020202020204" pitchFamily="34" charset="0"/>
                <a:cs typeface="Arial" panose="020B0604020202020204" pitchFamily="34" charset="0"/>
              </a:rPr>
              <a:t>	public void </a:t>
            </a:r>
            <a:r>
              <a:rPr lang="en-US" sz="1600" dirty="0" err="1">
                <a:latin typeface="Arial" panose="020B0604020202020204" pitchFamily="34" charset="0"/>
                <a:cs typeface="Arial" panose="020B0604020202020204" pitchFamily="34" charset="0"/>
              </a:rPr>
              <a:t>actionPerformed</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ActionEvent</a:t>
            </a:r>
            <a:r>
              <a:rPr lang="en-US" sz="1600" dirty="0">
                <a:latin typeface="Arial" panose="020B0604020202020204" pitchFamily="34" charset="0"/>
                <a:cs typeface="Arial" panose="020B0604020202020204" pitchFamily="34" charset="0"/>
              </a:rPr>
              <a:t> e) {</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("The button was clicked using old fashion code!");</a:t>
            </a:r>
          </a:p>
          <a:p>
            <a:pPr marL="0" indent="0">
              <a:buNone/>
            </a:pP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a:t>
            </a: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//New way:</a:t>
            </a:r>
          </a:p>
          <a:p>
            <a:pPr marL="800100" lvl="2" indent="0">
              <a:buNone/>
            </a:pPr>
            <a:r>
              <a:rPr lang="en-US" sz="1600" dirty="0" err="1">
                <a:latin typeface="Arial" panose="020B0604020202020204" pitchFamily="34" charset="0"/>
                <a:cs typeface="Arial" panose="020B0604020202020204" pitchFamily="34" charset="0"/>
              </a:rPr>
              <a:t>button.addActionListener</a:t>
            </a:r>
            <a:r>
              <a:rPr lang="en-US" sz="1600" dirty="0">
                <a:latin typeface="Arial" panose="020B0604020202020204" pitchFamily="34" charset="0"/>
                <a:cs typeface="Arial" panose="020B0604020202020204" pitchFamily="34" charset="0"/>
              </a:rPr>
              <a:t>( (e) -&gt; {</a:t>
            </a:r>
          </a:p>
          <a:p>
            <a:pPr marL="800100" lvl="2" indent="0">
              <a:buNone/>
            </a:pP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("The button was clicked. From lambda expressions !");</a:t>
            </a:r>
          </a:p>
          <a:p>
            <a:pPr marL="800100" lvl="2" indent="0">
              <a:buNone/>
            </a:pP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798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62480" cy="576000"/>
          </a:xfrm>
        </p:spPr>
        <p:txBody>
          <a:bodyPr/>
          <a:lstStyle/>
          <a:p>
            <a:r>
              <a:rPr lang="en-US" sz="2400" dirty="0">
                <a:latin typeface="Arial" panose="020B0604020202020204" pitchFamily="34" charset="0"/>
                <a:cs typeface="Arial" panose="020B0604020202020204" pitchFamily="34" charset="0"/>
              </a:rPr>
              <a:t>Interfaces In Java…. </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
        <p:nvSpPr>
          <p:cNvPr id="5" name="TextBox 4"/>
          <p:cNvSpPr txBox="1"/>
          <p:nvPr/>
        </p:nvSpPr>
        <p:spPr>
          <a:xfrm>
            <a:off x="863618" y="1030069"/>
            <a:ext cx="7213582"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Problem with existing interfaces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Addition of methods in interface – Change in implementing classes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Interfaces tightly coupled with the </a:t>
            </a:r>
            <a:r>
              <a:rPr lang="en-US" sz="1600" dirty="0" err="1">
                <a:latin typeface="Arial" panose="020B0604020202020204" pitchFamily="34" charset="0"/>
                <a:cs typeface="Arial" panose="020B0604020202020204" pitchFamily="34" charset="0"/>
              </a:rPr>
              <a:t>implementor</a:t>
            </a:r>
            <a:r>
              <a:rPr lang="en-US" sz="1600" dirty="0">
                <a:latin typeface="Arial" panose="020B0604020202020204" pitchFamily="34" charset="0"/>
                <a:cs typeface="Arial" panose="020B0604020202020204" pitchFamily="34" charset="0"/>
              </a:rPr>
              <a:t> classes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Interfaces contained method declarations not definitions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Multiple interface implementation allowed to resolve ambiguity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Two interfaces with same method names implemented by a single class </a:t>
            </a:r>
            <a:r>
              <a:rPr lang="en-US" sz="1600" dirty="0" err="1">
                <a:latin typeface="Arial" panose="020B0604020202020204" pitchFamily="34" charset="0"/>
                <a:cs typeface="Arial" panose="020B0604020202020204" pitchFamily="34" charset="0"/>
              </a:rPr>
              <a:t>ambigious</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Solution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Default/Static Methods in interfaces</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Difference between Lambda and Anonymous class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One key difference between using Anonymous class and Lambda expression is the use of this keyword.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For anonymous class ‘this’ keyword resolves to anonymous class, whereas for lambda expression ‘this’ keyword resolves to enclosing class where lambda is written.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Another difference between lambda expression and anonymous class is in the way these two are compiled.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Java compiler compiles lambda expressions and convert them into private method of the class.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It uses invokedynamic instruction that was added in Java 7 to bind this method dynamically</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42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Built-In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US" sz="1600" dirty="0"/>
              <a:t>Predicate&lt;T&gt; -</a:t>
            </a:r>
            <a:br>
              <a:rPr lang="en-US" sz="1600" dirty="0"/>
            </a:br>
            <a:r>
              <a:rPr lang="en-US" sz="1600" dirty="0"/>
              <a:t> A predicate is a statement that may be true or false depending on the values of its variables. It can be thought of as a function that returns a value that is either true or false.</a:t>
            </a:r>
          </a:p>
          <a:p>
            <a:r>
              <a:rPr lang="en-US" sz="1600" dirty="0"/>
              <a:t>Consumer&lt;T&gt; - </a:t>
            </a:r>
            <a:br>
              <a:rPr lang="en-US" sz="1600" dirty="0"/>
            </a:br>
            <a:r>
              <a:rPr lang="en-US" sz="1600" dirty="0"/>
              <a:t>This functional interface represents an operation that accepts a single input argument and returns no result.</a:t>
            </a:r>
          </a:p>
          <a:p>
            <a:r>
              <a:rPr lang="en-US" sz="1600" dirty="0"/>
              <a:t>Function&lt;T,R&gt; - </a:t>
            </a:r>
            <a:br>
              <a:rPr lang="en-US" sz="1600" dirty="0"/>
            </a:br>
            <a:r>
              <a:rPr lang="en-US" sz="1600" dirty="0"/>
              <a:t>This functional interface represents a function that accepts one argument and produces a result. One use, for example, it's to convert or transform from one object to another</a:t>
            </a:r>
          </a:p>
          <a:p>
            <a:r>
              <a:rPr lang="en-US" sz="1600" dirty="0">
                <a:latin typeface="Arial" panose="020B0604020202020204" pitchFamily="34" charset="0"/>
                <a:cs typeface="Arial" panose="020B0604020202020204" pitchFamily="34" charset="0"/>
              </a:rPr>
              <a:t>Supplier&lt;T&gt; - </a:t>
            </a:r>
            <a:br>
              <a:rPr lang="en-US" sz="1600" dirty="0">
                <a:latin typeface="Arial" panose="020B0604020202020204" pitchFamily="34" charset="0"/>
                <a:cs typeface="Arial" panose="020B0604020202020204" pitchFamily="34" charset="0"/>
              </a:rPr>
            </a:br>
            <a:r>
              <a:rPr lang="en-US" sz="1600" dirty="0"/>
              <a:t>This functional interface does the opposite of the Consumer, it takes no arguments but it returns some value. It may return different values when it is being called more than once.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77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Primitive versions of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US" sz="1600" dirty="0"/>
              <a:t>Due to the way generics are implemented, parameters of the functional interfaces (for example, Predicate&lt;T&gt;) can be bound only to reference types (like String, objects, </a:t>
            </a:r>
            <a:r>
              <a:rPr lang="en-US" sz="1600" dirty="0" err="1"/>
              <a:t>etc</a:t>
            </a:r>
            <a:r>
              <a:rPr lang="en-US" sz="1600" dirty="0"/>
              <a:t>).</a:t>
            </a:r>
          </a:p>
          <a:p>
            <a:r>
              <a:rPr lang="en-US" sz="1600" dirty="0"/>
              <a:t>If you want to use primitive types with these functional interfaces, Java uses a mechanism called </a:t>
            </a:r>
            <a:r>
              <a:rPr lang="en-US" sz="1600" dirty="0" err="1"/>
              <a:t>autoboxing</a:t>
            </a:r>
            <a:r>
              <a:rPr lang="en-US" sz="1600" dirty="0"/>
              <a:t> to automatically convert a primitive to its corresponding wrapper type (for example, </a:t>
            </a:r>
            <a:r>
              <a:rPr lang="en-US" sz="1600" dirty="0" err="1"/>
              <a:t>int</a:t>
            </a:r>
            <a:r>
              <a:rPr lang="en-US" sz="1600" dirty="0"/>
              <a:t> to Integer) and vice versa.</a:t>
            </a:r>
          </a:p>
          <a:p>
            <a:r>
              <a:rPr lang="en-US" sz="1600" dirty="0"/>
              <a:t>But since boxed values use more memory, this comes with a performance cost. For this reason, Java provides specialized versions of the functional interfaces to avoid </a:t>
            </a:r>
            <a:r>
              <a:rPr lang="en-US" sz="1600" dirty="0" err="1"/>
              <a:t>autoboxing</a:t>
            </a:r>
            <a:r>
              <a:rPr lang="en-US" sz="1600" dirty="0"/>
              <a:t> operations when the inputs or outputs are primitives</a:t>
            </a:r>
          </a:p>
          <a:p>
            <a:endParaRPr lang="en-US" sz="1600" dirty="0">
              <a:latin typeface="Arial" panose="020B0604020202020204" pitchFamily="34" charset="0"/>
              <a:cs typeface="Arial" panose="020B0604020202020204" pitchFamily="34" charset="0"/>
            </a:endParaRPr>
          </a:p>
          <a:p>
            <a:pPr marL="400050" lvl="1" indent="0">
              <a:buNone/>
            </a:pPr>
            <a:r>
              <a:rPr lang="en-US" sz="1600" dirty="0"/>
              <a:t>For example, instead of using</a:t>
            </a:r>
          </a:p>
          <a:p>
            <a:pPr marL="400050" lvl="1" indent="0">
              <a:buNone/>
            </a:pPr>
            <a:r>
              <a:rPr lang="en-US" sz="1600" dirty="0"/>
              <a:t>Predicate&lt;Integer&gt; p = </a:t>
            </a:r>
            <a:r>
              <a:rPr lang="en-US" sz="1600" dirty="0" err="1"/>
              <a:t>i</a:t>
            </a:r>
            <a:r>
              <a:rPr lang="en-US" sz="1600" dirty="0"/>
              <a:t> -&gt; </a:t>
            </a:r>
            <a:r>
              <a:rPr lang="en-US" sz="1600" dirty="0" err="1"/>
              <a:t>i</a:t>
            </a:r>
            <a:r>
              <a:rPr lang="en-US" sz="1600" dirty="0"/>
              <a:t> &gt; 10;</a:t>
            </a:r>
          </a:p>
          <a:p>
            <a:pPr marL="400050" lvl="1" indent="0">
              <a:buNone/>
            </a:pPr>
            <a:endParaRPr lang="en-US" sz="1600" dirty="0"/>
          </a:p>
          <a:p>
            <a:pPr marL="400050" lvl="1" indent="0">
              <a:buNone/>
            </a:pPr>
            <a:r>
              <a:rPr lang="en-US" sz="1600" dirty="0"/>
              <a:t>You can use</a:t>
            </a:r>
          </a:p>
          <a:p>
            <a:pPr marL="400050" lvl="1" indent="0">
              <a:buNone/>
            </a:pPr>
            <a:r>
              <a:rPr lang="it-IT" sz="1600" dirty="0" err="1"/>
              <a:t>IntPredicate</a:t>
            </a:r>
            <a:r>
              <a:rPr lang="it-IT" sz="1600" dirty="0"/>
              <a:t> </a:t>
            </a:r>
            <a:r>
              <a:rPr lang="it-IT" sz="1600" dirty="0" err="1"/>
              <a:t>p</a:t>
            </a:r>
            <a:r>
              <a:rPr lang="it-IT" sz="1600" dirty="0"/>
              <a:t> = i -&gt; i &gt; 10;</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198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Binary versions of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US" sz="1600" dirty="0"/>
              <a:t>versions of interfaces like Predicate&lt;T&gt;, Consumer&lt;T&gt;, Function&lt;T,R&gt;, </a:t>
            </a:r>
            <a:r>
              <a:rPr lang="en-US" sz="1600" dirty="0" err="1"/>
              <a:t>UnaryOperator</a:t>
            </a:r>
            <a:r>
              <a:rPr lang="en-US" sz="1600" dirty="0"/>
              <a:t>&lt;T&gt; that take two arguments called Binary versions</a:t>
            </a:r>
          </a:p>
          <a:p>
            <a:r>
              <a:rPr lang="en-US" sz="1600" dirty="0"/>
              <a:t>Note there is no binary version of Supplier. This is because a Supplier takes no arguments.</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5256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71600"/>
            <a:ext cx="3914280" cy="533400"/>
          </a:xfrm>
        </p:spPr>
        <p:txBody>
          <a:bodyPr/>
          <a:lstStyle/>
          <a:p>
            <a:pPr algn="ctr"/>
            <a:r>
              <a:rPr lang="en-US" dirty="0"/>
              <a:t>Thank you !</a:t>
            </a:r>
            <a:endParaRPr lang="en-IN" dirty="0"/>
          </a:p>
        </p:txBody>
      </p:sp>
      <p:pic>
        <p:nvPicPr>
          <p:cNvPr id="4098" name="Picture 2" descr="http://www.eclipse.org/xtend/images/java8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263521"/>
            <a:ext cx="2590800" cy="276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6324600" cy="576000"/>
          </a:xfrm>
        </p:spPr>
        <p:txBody>
          <a:bodyPr/>
          <a:lstStyle/>
          <a:p>
            <a:r>
              <a:rPr lang="en-US" sz="2400" dirty="0">
                <a:latin typeface="Arial" panose="020B0604020202020204" pitchFamily="34" charset="0"/>
                <a:cs typeface="Arial" panose="020B0604020202020204" pitchFamily="34" charset="0"/>
              </a:rPr>
              <a:t>Default/Static Methods</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914400" y="990600"/>
            <a:ext cx="7620000"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Provides backward compatibility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Concept of Virtual Extension Methods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Makes interfaces more like abstract classes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 implementation methods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 methods can be overridden</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default method cannot override a method from </a:t>
            </a:r>
            <a:r>
              <a:rPr lang="en-US" sz="1600" dirty="0" err="1">
                <a:latin typeface="Arial" panose="020B0604020202020204" pitchFamily="34" charset="0"/>
                <a:cs typeface="Arial" panose="020B0604020202020204" pitchFamily="34" charset="0"/>
              </a:rPr>
              <a:t>java.lang.Object</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Static methods cannot  be </a:t>
            </a:r>
            <a:r>
              <a:rPr lang="en-US" sz="1600" dirty="0" err="1">
                <a:latin typeface="Arial" panose="020B0604020202020204" pitchFamily="34" charset="0"/>
                <a:cs typeface="Arial" panose="020B0604020202020204" pitchFamily="34" charset="0"/>
              </a:rPr>
              <a:t>overriden</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Methods are preceded by default/static keyword with the body</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All method declarations in an interface, including static methods, are implicitly public, so you can omit the public modifier.</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1030" name="Picture 6" descr="C:\Users\shalinim\AppData\Local\Microsoft\Windows\Temporary Internet Files\Content.IE5\BXDO43AG\MC9004344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200" y="76200"/>
            <a:ext cx="16256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86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 default/static method</a:t>
            </a:r>
            <a:endParaRPr lang="en-IN" sz="2400" dirty="0">
              <a:latin typeface="Arial" panose="020B0604020202020204" pitchFamily="34" charset="0"/>
              <a:cs typeface="Arial" panose="020B0604020202020204" pitchFamily="34" charset="0"/>
            </a:endParaRPr>
          </a:p>
        </p:txBody>
      </p:sp>
      <p:sp>
        <p:nvSpPr>
          <p:cNvPr id="10" name="Rectangle 9"/>
          <p:cNvSpPr/>
          <p:nvPr/>
        </p:nvSpPr>
        <p:spPr>
          <a:xfrm>
            <a:off x="1066800" y="990600"/>
            <a:ext cx="6934200" cy="353943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interface Person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//adds a java 8 default method </a:t>
            </a:r>
          </a:p>
          <a:p>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sayHello</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there!"); </a:t>
            </a:r>
          </a:p>
          <a:p>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static void </a:t>
            </a:r>
            <a:r>
              <a:rPr lang="en-US" sz="1600" dirty="0" err="1">
                <a:latin typeface="Arial" panose="020B0604020202020204" pitchFamily="34" charset="0"/>
                <a:cs typeface="Arial" panose="020B0604020202020204" pitchFamily="34" charset="0"/>
              </a:rPr>
              <a:t>sayBye</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(“Bye there!");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40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Another Example default/static method</a:t>
            </a:r>
            <a:endParaRPr lang="en-IN"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541725E-8EA6-F383-F59B-0E4C09E04DA6}"/>
              </a:ext>
            </a:extLst>
          </p:cNvPr>
          <p:cNvSpPr txBox="1"/>
          <p:nvPr/>
        </p:nvSpPr>
        <p:spPr>
          <a:xfrm>
            <a:off x="304800" y="914400"/>
            <a:ext cx="8534400" cy="5909310"/>
          </a:xfrm>
          <a:prstGeom prst="rect">
            <a:avLst/>
          </a:prstGeom>
          <a:noFill/>
        </p:spPr>
        <p:txBody>
          <a:bodyPr wrap="square">
            <a:spAutoFit/>
          </a:bodyPr>
          <a:lstStyle/>
          <a:p>
            <a:pPr algn="l"/>
            <a:r>
              <a:rPr lang="en-IN" b="0" i="0" dirty="0">
                <a:solidFill>
                  <a:srgbClr val="000000"/>
                </a:solidFill>
                <a:effectLst/>
                <a:latin typeface="Arial" panose="020B0604020202020204" pitchFamily="34" charset="0"/>
                <a:cs typeface="Arial" panose="020B0604020202020204" pitchFamily="34" charset="0"/>
              </a:rPr>
              <a:t>import </a:t>
            </a:r>
            <a:r>
              <a:rPr lang="en-IN" b="0" i="0" dirty="0" err="1">
                <a:solidFill>
                  <a:srgbClr val="000000"/>
                </a:solidFill>
                <a:effectLst/>
                <a:latin typeface="Arial" panose="020B0604020202020204" pitchFamily="34" charset="0"/>
                <a:cs typeface="Arial" panose="020B0604020202020204" pitchFamily="34" charset="0"/>
              </a:rPr>
              <a:t>java.time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public interface </a:t>
            </a:r>
            <a:r>
              <a:rPr lang="en-IN" b="0" i="0" dirty="0" err="1">
                <a:solidFill>
                  <a:srgbClr val="000000"/>
                </a:solidFill>
                <a:effectLst/>
                <a:latin typeface="Arial" panose="020B0604020202020204" pitchFamily="34" charset="0"/>
                <a:cs typeface="Arial" panose="020B0604020202020204" pitchFamily="34" charset="0"/>
              </a:rPr>
              <a:t>TimeClient</a:t>
            </a: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setTime</a:t>
            </a:r>
            <a:r>
              <a:rPr lang="en-IN" b="0" i="0" dirty="0">
                <a:solidFill>
                  <a:srgbClr val="000000"/>
                </a:solidFill>
                <a:effectLst/>
                <a:latin typeface="Arial" panose="020B0604020202020204" pitchFamily="34" charset="0"/>
                <a:cs typeface="Arial" panose="020B0604020202020204" pitchFamily="34" charset="0"/>
              </a:rPr>
              <a:t>(int hour, int minute, int second);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setDate</a:t>
            </a:r>
            <a:r>
              <a:rPr lang="en-IN" b="0" i="0" dirty="0">
                <a:solidFill>
                  <a:srgbClr val="000000"/>
                </a:solidFill>
                <a:effectLst/>
                <a:latin typeface="Arial" panose="020B0604020202020204" pitchFamily="34" charset="0"/>
                <a:cs typeface="Arial" panose="020B0604020202020204" pitchFamily="34" charset="0"/>
              </a:rPr>
              <a:t>(int day, int month, int year);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setDateAndTime</a:t>
            </a:r>
            <a:r>
              <a:rPr lang="en-IN" b="0" i="0" dirty="0">
                <a:solidFill>
                  <a:srgbClr val="000000"/>
                </a:solidFill>
                <a:effectLst/>
                <a:latin typeface="Arial" panose="020B0604020202020204" pitchFamily="34" charset="0"/>
                <a:cs typeface="Arial" panose="020B0604020202020204" pitchFamily="34" charset="0"/>
              </a:rPr>
              <a:t>(int day, int month, int year, int hour, int minute, int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second);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LocalDateTime</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getLocalDateTime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static </a:t>
            </a:r>
            <a:r>
              <a:rPr lang="en-IN" b="0" i="0" dirty="0" err="1">
                <a:solidFill>
                  <a:srgbClr val="000000"/>
                </a:solidFill>
                <a:effectLst/>
                <a:latin typeface="Arial" panose="020B0604020202020204" pitchFamily="34" charset="0"/>
                <a:cs typeface="Arial" panose="020B0604020202020204" pitchFamily="34" charset="0"/>
              </a:rPr>
              <a:t>ZoneId</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getZoneId</a:t>
            </a:r>
            <a:r>
              <a:rPr lang="en-IN" b="0" i="0" dirty="0">
                <a:solidFill>
                  <a:srgbClr val="000000"/>
                </a:solidFill>
                <a:effectLst/>
                <a:latin typeface="Arial" panose="020B0604020202020204" pitchFamily="34" charset="0"/>
                <a:cs typeface="Arial" panose="020B0604020202020204" pitchFamily="34" charset="0"/>
              </a:rPr>
              <a:t> (String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try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ZoneId.of</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catch (</a:t>
            </a:r>
            <a:r>
              <a:rPr lang="en-IN" b="0" i="0" dirty="0" err="1">
                <a:solidFill>
                  <a:srgbClr val="000000"/>
                </a:solidFill>
                <a:effectLst/>
                <a:latin typeface="Arial" panose="020B0604020202020204" pitchFamily="34" charset="0"/>
                <a:cs typeface="Arial" panose="020B0604020202020204" pitchFamily="34" charset="0"/>
              </a:rPr>
              <a:t>DateTimeException</a:t>
            </a:r>
            <a:r>
              <a:rPr lang="en-IN" b="0" i="0" dirty="0">
                <a:solidFill>
                  <a:srgbClr val="000000"/>
                </a:solidFill>
                <a:effectLst/>
                <a:latin typeface="Arial" panose="020B0604020202020204" pitchFamily="34" charset="0"/>
                <a:cs typeface="Arial" panose="020B0604020202020204" pitchFamily="34" charset="0"/>
              </a:rPr>
              <a:t> e)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dirty="0">
                <a:solidFill>
                  <a:srgbClr val="000000"/>
                </a:solidFill>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System.err.println</a:t>
            </a:r>
            <a:r>
              <a:rPr lang="en-IN" b="0" i="0" dirty="0">
                <a:solidFill>
                  <a:srgbClr val="000000"/>
                </a:solidFill>
                <a:effectLst/>
                <a:latin typeface="Arial" panose="020B0604020202020204" pitchFamily="34" charset="0"/>
                <a:cs typeface="Arial" panose="020B0604020202020204" pitchFamily="34" charset="0"/>
              </a:rPr>
              <a:t>("Invalid time zone: " +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 "; using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default time zone instead.");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ZoneId.systemDefault</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default </a:t>
            </a:r>
            <a:r>
              <a:rPr lang="en-IN" b="0" i="0" dirty="0" err="1">
                <a:solidFill>
                  <a:srgbClr val="000000"/>
                </a:solidFill>
                <a:effectLst/>
                <a:latin typeface="Arial" panose="020B0604020202020204" pitchFamily="34" charset="0"/>
                <a:cs typeface="Arial" panose="020B0604020202020204" pitchFamily="34" charset="0"/>
              </a:rPr>
              <a:t>ZonedDateTime</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getZonedDateTime</a:t>
            </a:r>
            <a:r>
              <a:rPr lang="en-IN" b="0" i="0" dirty="0">
                <a:solidFill>
                  <a:srgbClr val="000000"/>
                </a:solidFill>
                <a:effectLst/>
                <a:latin typeface="Arial" panose="020B0604020202020204" pitchFamily="34" charset="0"/>
                <a:cs typeface="Arial" panose="020B0604020202020204" pitchFamily="34" charset="0"/>
              </a:rPr>
              <a:t>(String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ZonedDateTime.of</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getLocalDateTime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getZoneId</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0099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6324600" cy="576000"/>
          </a:xfrm>
        </p:spPr>
        <p:txBody>
          <a:bodyPr/>
          <a:lstStyle/>
          <a:p>
            <a:r>
              <a:rPr lang="en-US" sz="2400" dirty="0">
                <a:latin typeface="Arial" panose="020B0604020202020204" pitchFamily="34" charset="0"/>
                <a:cs typeface="Arial" panose="020B0604020202020204" pitchFamily="34" charset="0"/>
              </a:rPr>
              <a:t>Extend Interfaces with Default Methods</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90600"/>
            <a:ext cx="83058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When you extend an interface that contains a default method, you can do the following: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 mention the default method at all, which lets your extended interface inherit the default method.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Redeclare the default method, which makes it abstract.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Redefine the default method, which overrides it.</a:t>
            </a:r>
          </a:p>
        </p:txBody>
      </p:sp>
    </p:spTree>
    <p:extLst>
      <p:ext uri="{BB962C8B-B14F-4D97-AF65-F5344CB8AC3E}">
        <p14:creationId xmlns:p14="http://schemas.microsoft.com/office/powerpoint/2010/main" val="34586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848600" cy="576000"/>
          </a:xfrm>
        </p:spPr>
        <p:txBody>
          <a:bodyPr/>
          <a:lstStyle/>
          <a:p>
            <a:r>
              <a:rPr lang="en-US" sz="2400" dirty="0">
                <a:latin typeface="Arial" panose="020B0604020202020204" pitchFamily="34" charset="0"/>
                <a:cs typeface="Arial" panose="020B0604020202020204" pitchFamily="34" charset="0"/>
              </a:rPr>
              <a:t>Default Methods and Multiple Inheritance Problem</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755422"/>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t>
            </a:r>
            <a:r>
              <a:rPr lang="en-IN"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multiple inheritance</a:t>
            </a:r>
            <a:r>
              <a:rPr lang="en-IN" sz="1600" dirty="0">
                <a:latin typeface="Arial" panose="020B0604020202020204" pitchFamily="34" charset="0"/>
                <a:cs typeface="Arial" panose="020B0604020202020204" pitchFamily="34" charset="0"/>
              </a:rPr>
              <a:t> problem can occur, when we have two interfaces with the default methods of same signature. Lets take an example.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Executing above code gives error:</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Error: Duplicate default methods named </a:t>
            </a:r>
            <a:r>
              <a:rPr lang="en-IN" sz="1600" dirty="0" err="1">
                <a:latin typeface="Arial" panose="020B0604020202020204" pitchFamily="34" charset="0"/>
                <a:cs typeface="Arial" panose="020B0604020202020204" pitchFamily="34" charset="0"/>
              </a:rPr>
              <a:t>newMethod</a:t>
            </a:r>
            <a:r>
              <a:rPr lang="en-IN" sz="1600" dirty="0">
                <a:latin typeface="Arial" panose="020B0604020202020204" pitchFamily="34" charset="0"/>
                <a:cs typeface="Arial" panose="020B0604020202020204" pitchFamily="34" charset="0"/>
              </a:rPr>
              <a:t> with the parameters () and () are inherited from the types MyInterface2 and </a:t>
            </a:r>
            <a:r>
              <a:rPr lang="en-IN" sz="1600" dirty="0" err="1">
                <a:latin typeface="Arial" panose="020B0604020202020204" pitchFamily="34" charset="0"/>
                <a:cs typeface="Arial" panose="020B0604020202020204" pitchFamily="34" charset="0"/>
              </a:rPr>
              <a:t>MyInterface</a:t>
            </a: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CBAEECB-3796-1D9D-8269-B03D6ADDE9B4}"/>
              </a:ext>
            </a:extLst>
          </p:cNvPr>
          <p:cNvSpPr txBox="1"/>
          <p:nvPr/>
        </p:nvSpPr>
        <p:spPr>
          <a:xfrm>
            <a:off x="762000" y="1447800"/>
            <a:ext cx="8229600" cy="427809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interface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("Newly added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interface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("Newly added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public class Example implements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public static void main(String[] </a:t>
            </a:r>
            <a:r>
              <a:rPr lang="en-US" sz="1600" dirty="0" err="1">
                <a:latin typeface="Arial" panose="020B0604020202020204" pitchFamily="34" charset="0"/>
                <a:cs typeface="Arial" panose="020B0604020202020204" pitchFamily="34" charset="0"/>
              </a:rPr>
              <a:t>args</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Example obj = new Example();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//calling the default method of interface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obj.newMethod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5744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4915"/>
            <a:ext cx="7848600" cy="576000"/>
          </a:xfrm>
        </p:spPr>
        <p:txBody>
          <a:bodyPr/>
          <a:lstStyle/>
          <a:p>
            <a:r>
              <a:rPr lang="en-US" sz="2400" dirty="0">
                <a:latin typeface="Arial" panose="020B0604020202020204" pitchFamily="34" charset="0"/>
                <a:cs typeface="Arial" panose="020B0604020202020204" pitchFamily="34" charset="0"/>
              </a:rPr>
              <a:t>Default Methods and Multiple Inheritance Solution</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01675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Override and provide default implementation OR</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Using interface call the respective default method</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CBAEECB-3796-1D9D-8269-B03D6ADDE9B4}"/>
              </a:ext>
            </a:extLst>
          </p:cNvPr>
          <p:cNvSpPr txBox="1"/>
          <p:nvPr/>
        </p:nvSpPr>
        <p:spPr>
          <a:xfrm>
            <a:off x="762000" y="1447800"/>
            <a:ext cx="8229600" cy="4031873"/>
          </a:xfrm>
          <a:prstGeom prst="rect">
            <a:avLst/>
          </a:prstGeom>
          <a:noFill/>
        </p:spPr>
        <p:txBody>
          <a:bodyPr wrap="square">
            <a:spAutoFit/>
          </a:bodyPr>
          <a:lstStyle/>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public class Example implements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Inplemented</a:t>
            </a:r>
            <a:r>
              <a:rPr lang="en-US" sz="1600" dirty="0">
                <a:latin typeface="Arial" panose="020B0604020202020204" pitchFamily="34" charset="0"/>
                <a:cs typeface="Arial" panose="020B0604020202020204" pitchFamily="34" charset="0"/>
              </a:rPr>
              <a:t>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OR</a:t>
            </a:r>
          </a:p>
          <a:p>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MyInterface.super.newMethod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public static void main(String[] </a:t>
            </a:r>
            <a:r>
              <a:rPr lang="en-US" sz="1600" dirty="0" err="1">
                <a:latin typeface="Arial" panose="020B0604020202020204" pitchFamily="34" charset="0"/>
                <a:cs typeface="Arial" panose="020B0604020202020204" pitchFamily="34" charset="0"/>
              </a:rPr>
              <a:t>args</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Example obj = new Example();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//calling the default method of interface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obj.newMethod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916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4915"/>
            <a:ext cx="7848600" cy="576000"/>
          </a:xfrm>
        </p:spPr>
        <p:txBody>
          <a:bodyPr/>
          <a:lstStyle/>
          <a:p>
            <a:r>
              <a:rPr lang="en-US" sz="2400" dirty="0">
                <a:latin typeface="Arial" panose="020B0604020202020204" pitchFamily="34" charset="0"/>
                <a:cs typeface="Arial" panose="020B0604020202020204" pitchFamily="34" charset="0"/>
              </a:rPr>
              <a:t>Static Methods and Override</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Java interface static method is similar to default method except that we can’t override them in the implementation classes. </a:t>
            </a:r>
          </a:p>
        </p:txBody>
      </p:sp>
      <p:sp>
        <p:nvSpPr>
          <p:cNvPr id="5" name="TextBox 4">
            <a:extLst>
              <a:ext uri="{FF2B5EF4-FFF2-40B4-BE49-F238E27FC236}">
                <a16:creationId xmlns:a16="http://schemas.microsoft.com/office/drawing/2014/main" id="{4647DE1E-745A-5E88-557B-13F4BC01CA4A}"/>
              </a:ext>
            </a:extLst>
          </p:cNvPr>
          <p:cNvSpPr txBox="1"/>
          <p:nvPr/>
        </p:nvSpPr>
        <p:spPr>
          <a:xfrm>
            <a:off x="838200" y="1512834"/>
            <a:ext cx="7772400" cy="2585323"/>
          </a:xfrm>
          <a:prstGeom prst="rect">
            <a:avLst/>
          </a:prstGeom>
          <a:noFill/>
        </p:spPr>
        <p:txBody>
          <a:bodyPr wrap="square">
            <a:spAutoFit/>
          </a:bodyPr>
          <a:lstStyle/>
          <a:p>
            <a:r>
              <a:rPr lang="en-IN" dirty="0"/>
              <a:t>public interface </a:t>
            </a:r>
            <a:r>
              <a:rPr lang="en-IN" dirty="0" err="1"/>
              <a:t>MyData</a:t>
            </a:r>
            <a:r>
              <a:rPr lang="en-IN" dirty="0"/>
              <a:t> { </a:t>
            </a:r>
            <a:br>
              <a:rPr lang="en-IN" dirty="0"/>
            </a:br>
            <a:r>
              <a:rPr lang="en-IN" dirty="0"/>
              <a:t>	default void print(String str) { </a:t>
            </a:r>
            <a:br>
              <a:rPr lang="en-IN" dirty="0"/>
            </a:br>
            <a:r>
              <a:rPr lang="en-IN" dirty="0"/>
              <a:t>		if (!</a:t>
            </a:r>
            <a:r>
              <a:rPr lang="en-IN" dirty="0" err="1"/>
              <a:t>isNull</a:t>
            </a:r>
            <a:r>
              <a:rPr lang="en-IN" dirty="0"/>
              <a:t>(str))  </a:t>
            </a:r>
            <a:r>
              <a:rPr lang="en-IN" dirty="0" err="1"/>
              <a:t>System.out.println</a:t>
            </a:r>
            <a:r>
              <a:rPr lang="en-IN" dirty="0"/>
              <a:t>("</a:t>
            </a:r>
            <a:r>
              <a:rPr lang="en-IN" dirty="0" err="1"/>
              <a:t>MyData</a:t>
            </a:r>
            <a:r>
              <a:rPr lang="en-IN" dirty="0"/>
              <a:t> Print::" + str); </a:t>
            </a:r>
            <a:br>
              <a:rPr lang="en-IN" dirty="0"/>
            </a:br>
            <a:r>
              <a:rPr lang="en-IN" dirty="0"/>
              <a:t>	} </a:t>
            </a:r>
            <a:br>
              <a:rPr lang="en-IN" dirty="0"/>
            </a:br>
            <a:r>
              <a:rPr lang="en-IN" dirty="0"/>
              <a:t>	static </a:t>
            </a:r>
            <a:r>
              <a:rPr lang="en-IN" dirty="0" err="1"/>
              <a:t>boolean</a:t>
            </a:r>
            <a:r>
              <a:rPr lang="en-IN" dirty="0"/>
              <a:t> </a:t>
            </a:r>
            <a:r>
              <a:rPr lang="en-IN" dirty="0" err="1"/>
              <a:t>isNull</a:t>
            </a:r>
            <a:r>
              <a:rPr lang="en-IN" dirty="0"/>
              <a:t>(String str) { </a:t>
            </a:r>
            <a:br>
              <a:rPr lang="en-IN" dirty="0"/>
            </a:br>
            <a:r>
              <a:rPr lang="en-IN" dirty="0"/>
              <a:t>		</a:t>
            </a:r>
            <a:r>
              <a:rPr lang="en-IN" dirty="0" err="1"/>
              <a:t>System.out.println</a:t>
            </a:r>
            <a:r>
              <a:rPr lang="en-IN" dirty="0"/>
              <a:t>("Interface Null Check"); </a:t>
            </a:r>
            <a:br>
              <a:rPr lang="en-IN" dirty="0"/>
            </a:br>
            <a:r>
              <a:rPr lang="en-IN" dirty="0"/>
              <a:t>		return str == null ? true : "".equals(str) ? true : false; </a:t>
            </a:r>
            <a:br>
              <a:rPr lang="en-IN" dirty="0"/>
            </a:br>
            <a:r>
              <a:rPr lang="en-IN" dirty="0"/>
              <a:t>	} </a:t>
            </a:r>
            <a:br>
              <a:rPr lang="en-IN" dirty="0"/>
            </a:br>
            <a:r>
              <a:rPr lang="en-IN" dirty="0"/>
              <a:t>}</a:t>
            </a:r>
            <a:endParaRPr lang="en-US" dirty="0"/>
          </a:p>
        </p:txBody>
      </p:sp>
      <p:sp>
        <p:nvSpPr>
          <p:cNvPr id="7" name="TextBox 6">
            <a:extLst>
              <a:ext uri="{FF2B5EF4-FFF2-40B4-BE49-F238E27FC236}">
                <a16:creationId xmlns:a16="http://schemas.microsoft.com/office/drawing/2014/main" id="{7313A45B-BFF3-F32F-70D3-D9B1A94996B6}"/>
              </a:ext>
            </a:extLst>
          </p:cNvPr>
          <p:cNvSpPr txBox="1"/>
          <p:nvPr/>
        </p:nvSpPr>
        <p:spPr>
          <a:xfrm>
            <a:off x="838200" y="4070083"/>
            <a:ext cx="7772400" cy="3139321"/>
          </a:xfrm>
          <a:prstGeom prst="rect">
            <a:avLst/>
          </a:prstGeom>
          <a:noFill/>
        </p:spPr>
        <p:txBody>
          <a:bodyPr wrap="square">
            <a:spAutoFit/>
          </a:bodyPr>
          <a:lstStyle/>
          <a:p>
            <a:r>
              <a:rPr lang="en-IN" dirty="0"/>
              <a:t>public class </a:t>
            </a:r>
            <a:r>
              <a:rPr lang="en-IN" dirty="0" err="1"/>
              <a:t>MyDataImpl</a:t>
            </a:r>
            <a:r>
              <a:rPr lang="en-IN" dirty="0"/>
              <a:t> implements </a:t>
            </a:r>
            <a:r>
              <a:rPr lang="en-IN" dirty="0" err="1"/>
              <a:t>MyData</a:t>
            </a:r>
            <a:r>
              <a:rPr lang="en-IN" dirty="0"/>
              <a:t> { </a:t>
            </a:r>
            <a:br>
              <a:rPr lang="en-IN" dirty="0"/>
            </a:br>
            <a:r>
              <a:rPr lang="en-IN" dirty="0"/>
              <a:t>	public </a:t>
            </a:r>
            <a:r>
              <a:rPr lang="en-IN" dirty="0" err="1"/>
              <a:t>boolean</a:t>
            </a:r>
            <a:r>
              <a:rPr lang="en-IN" dirty="0"/>
              <a:t> </a:t>
            </a:r>
            <a:r>
              <a:rPr lang="en-IN" dirty="0" err="1"/>
              <a:t>isNull</a:t>
            </a:r>
            <a:r>
              <a:rPr lang="en-IN" dirty="0"/>
              <a:t>(String str) { </a:t>
            </a:r>
            <a:br>
              <a:rPr lang="en-IN" dirty="0"/>
            </a:br>
            <a:r>
              <a:rPr lang="en-IN" dirty="0"/>
              <a:t>		</a:t>
            </a:r>
            <a:r>
              <a:rPr lang="en-IN" dirty="0" err="1"/>
              <a:t>System.out.println</a:t>
            </a:r>
            <a:r>
              <a:rPr lang="en-IN" dirty="0"/>
              <a:t>("</a:t>
            </a:r>
            <a:r>
              <a:rPr lang="en-IN" dirty="0" err="1"/>
              <a:t>Impl</a:t>
            </a:r>
            <a:r>
              <a:rPr lang="en-IN" dirty="0"/>
              <a:t> Null Check"); </a:t>
            </a:r>
            <a:br>
              <a:rPr lang="en-IN" dirty="0"/>
            </a:br>
            <a:r>
              <a:rPr lang="en-IN" dirty="0"/>
              <a:t>		return str == null ? true : false; </a:t>
            </a:r>
            <a:br>
              <a:rPr lang="en-IN" dirty="0"/>
            </a:br>
            <a:r>
              <a:rPr lang="en-IN" dirty="0"/>
              <a:t>	} </a:t>
            </a:r>
            <a:br>
              <a:rPr lang="en-IN" dirty="0"/>
            </a:br>
            <a:r>
              <a:rPr lang="en-IN" dirty="0"/>
              <a:t>	public static void main(String </a:t>
            </a:r>
            <a:r>
              <a:rPr lang="en-IN" dirty="0" err="1"/>
              <a:t>args</a:t>
            </a:r>
            <a:r>
              <a:rPr lang="en-IN" dirty="0"/>
              <a:t>[]){ </a:t>
            </a:r>
            <a:br>
              <a:rPr lang="en-IN" dirty="0"/>
            </a:br>
            <a:r>
              <a:rPr lang="en-IN" dirty="0"/>
              <a:t>		</a:t>
            </a:r>
            <a:r>
              <a:rPr lang="en-IN" dirty="0" err="1"/>
              <a:t>MyDataImpl</a:t>
            </a:r>
            <a:r>
              <a:rPr lang="en-IN" dirty="0"/>
              <a:t> </a:t>
            </a:r>
            <a:r>
              <a:rPr lang="en-IN" dirty="0" err="1"/>
              <a:t>obj</a:t>
            </a:r>
            <a:r>
              <a:rPr lang="en-IN" dirty="0"/>
              <a:t> = new </a:t>
            </a:r>
            <a:r>
              <a:rPr lang="en-IN" dirty="0" err="1"/>
              <a:t>MyDataImpl</a:t>
            </a:r>
            <a:r>
              <a:rPr lang="en-IN" dirty="0"/>
              <a:t>(); </a:t>
            </a:r>
            <a:br>
              <a:rPr lang="en-IN" dirty="0"/>
            </a:br>
            <a:r>
              <a:rPr lang="en-IN" dirty="0"/>
              <a:t>		</a:t>
            </a:r>
            <a:r>
              <a:rPr lang="en-IN" dirty="0" err="1"/>
              <a:t>obj.print</a:t>
            </a:r>
            <a:r>
              <a:rPr lang="en-IN" dirty="0"/>
              <a:t>(""); </a:t>
            </a:r>
          </a:p>
          <a:p>
            <a:r>
              <a:rPr lang="en-IN" dirty="0"/>
              <a:t>		</a:t>
            </a:r>
            <a:r>
              <a:rPr lang="en-IN" dirty="0" err="1"/>
              <a:t>obj.isNull</a:t>
            </a:r>
            <a:r>
              <a:rPr lang="en-IN" dirty="0"/>
              <a:t>("</a:t>
            </a:r>
            <a:r>
              <a:rPr lang="en-IN" dirty="0" err="1"/>
              <a:t>abc</a:t>
            </a:r>
            <a:r>
              <a:rPr lang="en-IN" dirty="0"/>
              <a:t>"); </a:t>
            </a:r>
            <a:br>
              <a:rPr lang="en-IN" dirty="0"/>
            </a:br>
            <a:r>
              <a:rPr lang="en-IN" dirty="0"/>
              <a:t>	} </a:t>
            </a:r>
          </a:p>
          <a:p>
            <a:r>
              <a:rPr lang="en-IN" dirty="0"/>
              <a:t>}</a:t>
            </a:r>
            <a:endParaRPr lang="en-US" dirty="0"/>
          </a:p>
        </p:txBody>
      </p:sp>
    </p:spTree>
    <p:extLst>
      <p:ext uri="{BB962C8B-B14F-4D97-AF65-F5344CB8AC3E}">
        <p14:creationId xmlns:p14="http://schemas.microsoft.com/office/powerpoint/2010/main" val="724766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06A50-4E7D-423B-9555-E21005059E29}">
  <ds:schemaRefs>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3f0a5add-00cc-4c5e-8a54-6b524d8608b8"/>
    <ds:schemaRef ds:uri="5b0b727f-9d55-4674-90df-9368557459d7"/>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3110</TotalTime>
  <Words>2297</Words>
  <Application>Microsoft Macintosh PowerPoint</Application>
  <PresentationFormat>On-screen Show (4:3)</PresentationFormat>
  <Paragraphs>308</Paragraphs>
  <Slides>25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Tahoma</vt:lpstr>
      <vt:lpstr>Wingdings</vt:lpstr>
      <vt:lpstr>CT_Core_Java_OOP</vt:lpstr>
      <vt:lpstr>PowerPoint Presentation</vt:lpstr>
      <vt:lpstr>Interfaces In Java…. </vt:lpstr>
      <vt:lpstr>Default/Static Methods</vt:lpstr>
      <vt:lpstr>Example default/static method</vt:lpstr>
      <vt:lpstr>Another Example default/static method</vt:lpstr>
      <vt:lpstr>Extend Interfaces with Default Methods</vt:lpstr>
      <vt:lpstr>Default Methods and Multiple Inheritance Problem</vt:lpstr>
      <vt:lpstr>Default Methods and Multiple Inheritance Solution</vt:lpstr>
      <vt:lpstr>Static Methods and Override</vt:lpstr>
      <vt:lpstr>Java 8</vt:lpstr>
      <vt:lpstr>Lets Explore Java 8</vt:lpstr>
      <vt:lpstr>The problem we faced …</vt:lpstr>
      <vt:lpstr>Pre - Lambda Expressions</vt:lpstr>
      <vt:lpstr>So here is the solution - Lambda Expressions?</vt:lpstr>
      <vt:lpstr>Holla!! Wait Functional Interface</vt:lpstr>
      <vt:lpstr>Structure Of Lambda Expressions</vt:lpstr>
      <vt:lpstr>Lambda Expressions Key Notes</vt:lpstr>
      <vt:lpstr>Examples Of Lambda Expressions</vt:lpstr>
      <vt:lpstr>Examples Of Lambda Expressions Contd</vt:lpstr>
      <vt:lpstr>Difference between Lambda and Anonymous class</vt:lpstr>
      <vt:lpstr>Built-In Functional Interfaces</vt:lpstr>
      <vt:lpstr>Primitive versions of functional interfaces</vt:lpstr>
      <vt:lpstr>Binary versions of functional interfaces</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187</cp:revision>
  <dcterms:created xsi:type="dcterms:W3CDTF">2014-09-30T12:24:12Z</dcterms:created>
  <dcterms:modified xsi:type="dcterms:W3CDTF">2024-05-31T04:34:16Z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