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71" r:id="rId5"/>
    <p:sldId id="281" r:id="rId6"/>
    <p:sldId id="373" r:id="rId7"/>
    <p:sldId id="374" r:id="rId8"/>
    <p:sldId id="375" r:id="rId9"/>
    <p:sldId id="376" r:id="rId10"/>
    <p:sldId id="377" r:id="rId11"/>
    <p:sldId id="378" r:id="rId12"/>
    <p:sldId id="379" r:id="rId13"/>
    <p:sldId id="380" r:id="rId14"/>
    <p:sldId id="381"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82" r:id="rId28"/>
    <p:sldId id="322" r:id="rId29"/>
    <p:sldId id="323" r:id="rId30"/>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73"/>
            <p14:sldId id="374"/>
            <p14:sldId id="375"/>
            <p14:sldId id="376"/>
            <p14:sldId id="377"/>
            <p14:sldId id="378"/>
            <p14:sldId id="379"/>
            <p14:sldId id="380"/>
            <p14:sldId id="381"/>
            <p14:sldId id="383"/>
            <p14:sldId id="384"/>
            <p14:sldId id="385"/>
            <p14:sldId id="386"/>
            <p14:sldId id="387"/>
            <p14:sldId id="388"/>
            <p14:sldId id="389"/>
            <p14:sldId id="390"/>
            <p14:sldId id="391"/>
            <p14:sldId id="392"/>
            <p14:sldId id="393"/>
            <p14:sldId id="394"/>
            <p14:sldId id="382"/>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0545"/>
  </p:normalViewPr>
  <p:slideViewPr>
    <p:cSldViewPr>
      <p:cViewPr varScale="1">
        <p:scale>
          <a:sx n="84" d="100"/>
          <a:sy n="84" d="100"/>
        </p:scale>
        <p:origin x="1920"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29/05/24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5/29/24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01174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65167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solidFill>
                  <a:schemeClr val="tx1">
                    <a:lumMod val="75000"/>
                    <a:lumOff val="25000"/>
                  </a:schemeClr>
                </a:solidFill>
                <a:latin typeface="+mn-lt"/>
                <a:cs typeface="+mn-cs"/>
              </a:rPr>
              <a:t>The implementation of the method is straightforward, but it does not compile because the greater than operator (&gt;) applies only to primitive types such as short, int, double, long, float, byte, and char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354874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solidFill>
                  <a:schemeClr val="tx1">
                    <a:lumMod val="75000"/>
                    <a:lumOff val="25000"/>
                  </a:schemeClr>
                </a:solidFill>
                <a:latin typeface="+mn-lt"/>
                <a:cs typeface="+mn-cs"/>
              </a:rPr>
              <a:t>The implementation of the method is straightforward, but it does not compile because the greater than operator (&gt;) applies only to primitive types such as short, int, double, long, float, byte, and char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66938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solidFill>
                  <a:schemeClr val="tx1">
                    <a:lumMod val="75000"/>
                    <a:lumOff val="25000"/>
                  </a:schemeClr>
                </a:solidFill>
                <a:latin typeface="+mn-lt"/>
                <a:cs typeface="+mn-cs"/>
              </a:rPr>
              <a:t>The implementation of the method is straightforward, but it does not compile because the greater than operator (&gt;) applies only to primitive types such as short, int, double, long, float, byte, and char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530474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830079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solidFill>
                  <a:schemeClr val="tx1">
                    <a:lumMod val="75000"/>
                    <a:lumOff val="25000"/>
                  </a:schemeClr>
                </a:solidFill>
                <a:latin typeface="+mn-lt"/>
                <a:cs typeface="+mn-cs"/>
              </a:rPr>
              <a:t>For example, you are defining a class or an interface and you don't know which type should be used. How would you handle this in Java? In addition to this, different generic types are not compatible with each other. How do we solve all those problems? Don’t fret. Enter wildcard. </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58331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99680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61738E"/>
                </a:solidFill>
                <a:effectLst/>
                <a:latin typeface="__Source_Sans_Pro_fa6df0"/>
              </a:rPr>
              <a:t>In this example, we are accepting a parameter inside the method sum of List which has a wildcard character? extended by the type Number. This means this parameter could be </a:t>
            </a:r>
            <a:r>
              <a:rPr lang="en-IN" b="0" i="0" dirty="0">
                <a:effectLst/>
                <a:latin typeface="__Source_Sans_Pro_fa6df0"/>
              </a:rPr>
              <a:t>List&lt;Integer&gt;</a:t>
            </a:r>
            <a:r>
              <a:rPr lang="en-IN" b="0" i="0" dirty="0">
                <a:solidFill>
                  <a:srgbClr val="61738E"/>
                </a:solidFill>
                <a:effectLst/>
                <a:latin typeface="__Source_Sans_Pro_fa6df0"/>
              </a:rPr>
              <a:t>, </a:t>
            </a:r>
            <a:r>
              <a:rPr lang="en-IN" b="0" i="0" dirty="0">
                <a:effectLst/>
                <a:latin typeface="__Source_Sans_Pro_fa6df0"/>
              </a:rPr>
              <a:t>List&lt;Double&gt;</a:t>
            </a:r>
            <a:r>
              <a:rPr lang="en-IN" b="0" i="0" dirty="0">
                <a:solidFill>
                  <a:srgbClr val="61738E"/>
                </a:solidFill>
                <a:effectLst/>
                <a:latin typeface="__Source_Sans_Pro_fa6df0"/>
              </a:rPr>
              <a:t> and so on under the Number class.</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48529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421297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61738E"/>
                </a:solidFill>
                <a:effectLst/>
                <a:latin typeface="__Source_Sans_Pro_fa6df0"/>
              </a:rPr>
              <a:t>Here, we are just printing the list of elements that are passed in. But notice that we can pass Number and Integer both instead of just an Integer. However, if we pass Double it will throw an error as Double is not a superclass of Integer. When we use Lower bound you can only pass the class itself or its superclass objects.</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47981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08432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747497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563744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/@razzak.cse65/what-when-how-why-advantage-and-disadvantage-of-java-generics-dc7e86ef18e8</a:t>
            </a:r>
          </a:p>
        </p:txBody>
      </p:sp>
      <p:sp>
        <p:nvSpPr>
          <p:cNvPr id="4" name="Slide Number Placeholder 3"/>
          <p:cNvSpPr>
            <a:spLocks noGrp="1"/>
          </p:cNvSpPr>
          <p:nvPr>
            <p:ph type="sldNum" sz="quarter" idx="5"/>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68926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/@razzak.cse65/what-when-how-why-advantage-and-disadvantage-of-java-generics-dc7e86ef18e8</a:t>
            </a:r>
          </a:p>
        </p:txBody>
      </p:sp>
      <p:sp>
        <p:nvSpPr>
          <p:cNvPr id="4" name="Slide Number Placeholder 3"/>
          <p:cNvSpPr>
            <a:spLocks noGrp="1"/>
          </p:cNvSpPr>
          <p:nvPr>
            <p:ph type="sldNum" sz="quarter" idx="5"/>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5902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7793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579090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73942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4217058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429234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3"/>
            <a:ext cx="6629400" cy="609599"/>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3" y="1576515"/>
            <a:ext cx="8530118" cy="4897665"/>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02078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igitalocean.com/community/tutorials/constructor-in-jav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tutorial/java/generics/type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scaler.com/topics/java/generics-in-jav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Generics</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Method With Generics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1219200"/>
            <a:ext cx="85344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N" sz="2100" dirty="0">
                <a:solidFill>
                  <a:schemeClr val="tx1">
                    <a:lumMod val="75000"/>
                    <a:lumOff val="25000"/>
                  </a:schemeClr>
                </a:solidFill>
                <a:latin typeface="+mn-lt"/>
                <a:cs typeface="+mn-cs"/>
              </a:rPr>
              <a:t>Sometimes we don’t want the whole class to be parameterized, in that case, we can create java generics method. Since the </a:t>
            </a:r>
            <a:r>
              <a:rPr lang="en-IN" sz="2100" dirty="0">
                <a:solidFill>
                  <a:schemeClr val="tx1">
                    <a:lumMod val="75000"/>
                    <a:lumOff val="25000"/>
                  </a:schemeClr>
                </a:solidFill>
                <a:latin typeface="+mn-lt"/>
                <a:cs typeface="+mn-cs"/>
                <a:hlinkClick r:id="rId3">
                  <a:extLst>
                    <a:ext uri="{A12FA001-AC4F-418D-AE19-62706E023703}">
                      <ahyp:hlinkClr xmlns:ahyp="http://schemas.microsoft.com/office/drawing/2018/hyperlinkcolor" val="tx"/>
                    </a:ext>
                  </a:extLst>
                </a:hlinkClick>
              </a:rPr>
              <a:t>constructor</a:t>
            </a:r>
            <a:r>
              <a:rPr lang="en-IN" sz="2100" dirty="0">
                <a:solidFill>
                  <a:schemeClr val="tx1">
                    <a:lumMod val="75000"/>
                    <a:lumOff val="25000"/>
                  </a:schemeClr>
                </a:solidFill>
                <a:latin typeface="+mn-lt"/>
                <a:cs typeface="+mn-cs"/>
              </a:rPr>
              <a:t> is a special kind of method, we can use generics type in constructors too. </a:t>
            </a:r>
            <a:br>
              <a:rPr lang="en-IN" sz="2100" dirty="0">
                <a:solidFill>
                  <a:schemeClr val="tx1">
                    <a:lumMod val="75000"/>
                    <a:lumOff val="25000"/>
                  </a:schemeClr>
                </a:solidFill>
                <a:latin typeface="+mn-lt"/>
                <a:cs typeface="+mn-cs"/>
              </a:rPr>
            </a:br>
            <a:br>
              <a:rPr lang="en-IN" sz="2100"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//Java Generic Method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public static &lt;T&gt; </a:t>
            </a:r>
            <a:r>
              <a:rPr lang="en-IN" dirty="0" err="1">
                <a:solidFill>
                  <a:schemeClr val="tx1">
                    <a:lumMod val="75000"/>
                    <a:lumOff val="25000"/>
                  </a:schemeClr>
                </a:solidFill>
                <a:latin typeface="+mn-lt"/>
                <a:cs typeface="+mn-cs"/>
              </a:rPr>
              <a:t>boolean</a:t>
            </a: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isEqual</a:t>
            </a:r>
            <a:r>
              <a:rPr lang="en-IN" dirty="0">
                <a:solidFill>
                  <a:schemeClr val="tx1">
                    <a:lumMod val="75000"/>
                    <a:lumOff val="25000"/>
                  </a:schemeClr>
                </a:solidFill>
                <a:latin typeface="+mn-lt"/>
                <a:cs typeface="+mn-cs"/>
              </a:rPr>
              <a:t>(</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&lt;T&gt; g1, </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&lt;T&gt; g2){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return g1.getT().equals(g2.getT());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public static void main(String </a:t>
            </a:r>
            <a:r>
              <a:rPr lang="en-IN" dirty="0" err="1">
                <a:solidFill>
                  <a:schemeClr val="tx1">
                    <a:lumMod val="75000"/>
                    <a:lumOff val="25000"/>
                  </a:schemeClr>
                </a:solidFill>
                <a:latin typeface="+mn-lt"/>
                <a:cs typeface="+mn-cs"/>
              </a:rPr>
              <a:t>args</a:t>
            </a:r>
            <a:r>
              <a:rPr lang="en-IN" dirty="0">
                <a:solidFill>
                  <a:schemeClr val="tx1">
                    <a:lumMod val="75000"/>
                    <a:lumOff val="25000"/>
                  </a:schemeClr>
                </a:solidFill>
                <a:latin typeface="+mn-lt"/>
                <a:cs typeface="+mn-cs"/>
              </a:rPr>
              <a:t>[]){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&lt;String&gt; g1 = new </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&lt;&gt;();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g1.setT("Pankaj");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&lt;String&gt; g2 = new </a:t>
            </a:r>
            <a:r>
              <a:rPr lang="en-IN" dirty="0" err="1">
                <a:solidFill>
                  <a:schemeClr val="tx1">
                    <a:lumMod val="75000"/>
                    <a:lumOff val="25000"/>
                  </a:schemeClr>
                </a:solidFill>
                <a:latin typeface="+mn-lt"/>
                <a:cs typeface="+mn-cs"/>
              </a:rPr>
              <a:t>GenericsType</a:t>
            </a:r>
            <a:r>
              <a:rPr lang="en-IN" dirty="0">
                <a:solidFill>
                  <a:schemeClr val="tx1">
                    <a:lumMod val="75000"/>
                    <a:lumOff val="25000"/>
                  </a:schemeClr>
                </a:solidFill>
                <a:latin typeface="+mn-lt"/>
                <a:cs typeface="+mn-cs"/>
              </a:rPr>
              <a:t>&lt;&gt;();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g2.setT("Pankaj");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boolean</a:t>
            </a: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isEqual</a:t>
            </a:r>
            <a:r>
              <a:rPr lang="en-IN" dirty="0">
                <a:solidFill>
                  <a:schemeClr val="tx1">
                    <a:lumMod val="75000"/>
                    <a:lumOff val="25000"/>
                  </a:schemeClr>
                </a:solidFill>
                <a:latin typeface="+mn-lt"/>
                <a:cs typeface="+mn-cs"/>
              </a:rPr>
              <a:t> = </a:t>
            </a:r>
            <a:r>
              <a:rPr lang="en-IN" dirty="0" err="1">
                <a:solidFill>
                  <a:schemeClr val="tx1">
                    <a:lumMod val="75000"/>
                    <a:lumOff val="25000"/>
                  </a:schemeClr>
                </a:solidFill>
                <a:latin typeface="+mn-lt"/>
                <a:cs typeface="+mn-cs"/>
              </a:rPr>
              <a:t>GenericsMethods</a:t>
            </a:r>
            <a:r>
              <a:rPr lang="en-IN" dirty="0">
                <a:solidFill>
                  <a:schemeClr val="tx1">
                    <a:lumMod val="75000"/>
                    <a:lumOff val="25000"/>
                  </a:schemeClr>
                </a:solidFill>
                <a:latin typeface="+mn-lt"/>
                <a:cs typeface="+mn-cs"/>
              </a:rPr>
              <a:t>.&lt;String&gt;</a:t>
            </a:r>
            <a:r>
              <a:rPr lang="en-IN" dirty="0" err="1">
                <a:solidFill>
                  <a:schemeClr val="tx1">
                    <a:lumMod val="75000"/>
                    <a:lumOff val="25000"/>
                  </a:schemeClr>
                </a:solidFill>
                <a:latin typeface="+mn-lt"/>
                <a:cs typeface="+mn-cs"/>
              </a:rPr>
              <a:t>isEqual</a:t>
            </a:r>
            <a:r>
              <a:rPr lang="en-IN" dirty="0">
                <a:solidFill>
                  <a:schemeClr val="tx1">
                    <a:lumMod val="75000"/>
                    <a:lumOff val="25000"/>
                  </a:schemeClr>
                </a:solidFill>
                <a:latin typeface="+mn-lt"/>
                <a:cs typeface="+mn-cs"/>
              </a:rPr>
              <a:t>(g1, g2);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//above statement can be written simply as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	</a:t>
            </a:r>
            <a:r>
              <a:rPr lang="en-IN" dirty="0" err="1">
                <a:solidFill>
                  <a:schemeClr val="tx1">
                    <a:lumMod val="75000"/>
                    <a:lumOff val="25000"/>
                  </a:schemeClr>
                </a:solidFill>
                <a:latin typeface="+mn-lt"/>
                <a:cs typeface="+mn-cs"/>
              </a:rPr>
              <a:t>isEqual</a:t>
            </a:r>
            <a:r>
              <a:rPr lang="en-IN" dirty="0">
                <a:solidFill>
                  <a:schemeClr val="tx1">
                    <a:lumMod val="75000"/>
                    <a:lumOff val="25000"/>
                  </a:schemeClr>
                </a:solidFill>
                <a:latin typeface="+mn-lt"/>
                <a:cs typeface="+mn-cs"/>
              </a:rPr>
              <a:t> = </a:t>
            </a:r>
            <a:r>
              <a:rPr lang="en-IN" dirty="0" err="1">
                <a:solidFill>
                  <a:schemeClr val="tx1">
                    <a:lumMod val="75000"/>
                    <a:lumOff val="25000"/>
                  </a:schemeClr>
                </a:solidFill>
                <a:latin typeface="+mn-lt"/>
                <a:cs typeface="+mn-cs"/>
              </a:rPr>
              <a:t>GenericsMethods.isEqual</a:t>
            </a:r>
            <a:r>
              <a:rPr lang="en-IN" dirty="0">
                <a:solidFill>
                  <a:schemeClr val="tx1">
                    <a:lumMod val="75000"/>
                    <a:lumOff val="25000"/>
                  </a:schemeClr>
                </a:solidFill>
                <a:latin typeface="+mn-lt"/>
                <a:cs typeface="+mn-cs"/>
              </a:rPr>
              <a:t>(g1, g2);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//This feature, known as type inference, allows you to invoke a generic method as an ordinary method, without specifying a type between angle brackets.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//Compiler will infer the type that is needed </a:t>
            </a:r>
            <a:br>
              <a:rPr lang="en-IN" dirty="0">
                <a:solidFill>
                  <a:schemeClr val="tx1">
                    <a:lumMod val="75000"/>
                    <a:lumOff val="25000"/>
                  </a:schemeClr>
                </a:solidFill>
                <a:latin typeface="+mn-lt"/>
                <a:cs typeface="+mn-cs"/>
              </a:rPr>
            </a:br>
            <a:r>
              <a:rPr lang="en-IN" dirty="0">
                <a:solidFill>
                  <a:schemeClr val="tx1">
                    <a:lumMod val="75000"/>
                    <a:lumOff val="25000"/>
                  </a:schemeClr>
                </a:solidFill>
                <a:latin typeface="+mn-lt"/>
                <a:cs typeface="+mn-cs"/>
              </a:rPr>
              <a:t>}</a:t>
            </a:r>
            <a:endParaRPr lang="en-IN" sz="21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8122276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Bounded Types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1219200"/>
            <a:ext cx="85344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The type parameter can accept any data types (except primitive types).</a:t>
            </a:r>
          </a:p>
          <a:p>
            <a:r>
              <a:rPr lang="en-IN" sz="2100" dirty="0">
                <a:solidFill>
                  <a:schemeClr val="tx1">
                    <a:lumMod val="75000"/>
                    <a:lumOff val="25000"/>
                  </a:schemeClr>
                </a:solidFill>
                <a:latin typeface="+mn-lt"/>
                <a:cs typeface="+mn-cs"/>
              </a:rPr>
              <a:t>However, if we want to use generics for some specific types (such as accept data of number types) only, then we can use bounded types.</a:t>
            </a:r>
          </a:p>
          <a:p>
            <a:r>
              <a:rPr lang="en-IN" sz="2100" dirty="0">
                <a:solidFill>
                  <a:schemeClr val="tx1">
                    <a:lumMod val="75000"/>
                    <a:lumOff val="25000"/>
                  </a:schemeClr>
                </a:solidFill>
                <a:latin typeface="+mn-lt"/>
                <a:cs typeface="+mn-cs"/>
              </a:rPr>
              <a:t>In the case of bound types, we use the extends keyword. </a:t>
            </a:r>
          </a:p>
          <a:p>
            <a:r>
              <a:rPr lang="en-IN" sz="2100" dirty="0">
                <a:solidFill>
                  <a:schemeClr val="tx1">
                    <a:lumMod val="75000"/>
                    <a:lumOff val="25000"/>
                  </a:schemeClr>
                </a:solidFill>
                <a:latin typeface="+mn-lt"/>
                <a:cs typeface="+mn-cs"/>
              </a:rPr>
              <a:t>For example, &lt;T extends A&gt;</a:t>
            </a:r>
          </a:p>
          <a:p>
            <a:r>
              <a:rPr lang="en-IN" sz="2100" dirty="0">
                <a:solidFill>
                  <a:schemeClr val="tx1">
                    <a:lumMod val="75000"/>
                    <a:lumOff val="25000"/>
                  </a:schemeClr>
                </a:solidFill>
                <a:latin typeface="+mn-lt"/>
                <a:cs typeface="+mn-cs"/>
              </a:rPr>
              <a:t>This means T can only accept data that are subtypes of A.</a:t>
            </a:r>
            <a:br>
              <a:rPr lang="en-IN" sz="21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class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 &lt;T extends Number&gt; {</a:t>
            </a:r>
          </a:p>
          <a:p>
            <a:pPr marL="0" indent="0">
              <a:buNone/>
            </a:pPr>
            <a:r>
              <a:rPr lang="en-IN" sz="2000" dirty="0">
                <a:solidFill>
                  <a:schemeClr val="tx1">
                    <a:lumMod val="75000"/>
                    <a:lumOff val="25000"/>
                  </a:schemeClr>
                </a:solidFill>
                <a:latin typeface="+mn-lt"/>
                <a:cs typeface="+mn-cs"/>
              </a:rPr>
              <a:t>	public void display()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System.out.println</a:t>
            </a:r>
            <a:r>
              <a:rPr lang="en-IN" sz="2000" dirty="0">
                <a:solidFill>
                  <a:schemeClr val="tx1">
                    <a:lumMod val="75000"/>
                    <a:lumOff val="25000"/>
                  </a:schemeClr>
                </a:solidFill>
                <a:latin typeface="+mn-lt"/>
                <a:cs typeface="+mn-cs"/>
              </a:rPr>
              <a:t>("This is a bounded type generics class.");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p>
          <a:p>
            <a:pPr marL="0" indent="0">
              <a:buNone/>
            </a:pPr>
            <a:r>
              <a:rPr lang="en-IN" sz="2000" dirty="0">
                <a:solidFill>
                  <a:schemeClr val="tx1">
                    <a:lumMod val="75000"/>
                    <a:lumOff val="25000"/>
                  </a:schemeClr>
                </a:solidFill>
                <a:latin typeface="+mn-lt"/>
                <a:cs typeface="+mn-cs"/>
              </a:rPr>
              <a:t>      class Main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static void main(String[] </a:t>
            </a:r>
            <a:r>
              <a:rPr lang="en-IN" sz="2000" dirty="0" err="1">
                <a:solidFill>
                  <a:schemeClr val="tx1">
                    <a:lumMod val="75000"/>
                    <a:lumOff val="25000"/>
                  </a:schemeClr>
                </a:solidFill>
                <a:latin typeface="+mn-lt"/>
                <a:cs typeface="+mn-cs"/>
              </a:rPr>
              <a:t>args</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create an object of </a:t>
            </a:r>
            <a:r>
              <a:rPr lang="en-IN" sz="2000" dirty="0" err="1">
                <a:solidFill>
                  <a:schemeClr val="tx1">
                    <a:lumMod val="75000"/>
                    <a:lumOff val="25000"/>
                  </a:schemeClr>
                </a:solidFill>
                <a:latin typeface="+mn-lt"/>
                <a:cs typeface="+mn-cs"/>
              </a:rPr>
              <a:t>GenericsClass</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&lt;String&gt; </a:t>
            </a:r>
            <a:r>
              <a:rPr lang="en-IN" sz="2000" dirty="0" err="1">
                <a:solidFill>
                  <a:schemeClr val="tx1">
                    <a:lumMod val="75000"/>
                    <a:lumOff val="25000"/>
                  </a:schemeClr>
                </a:solidFill>
                <a:latin typeface="+mn-lt"/>
                <a:cs typeface="+mn-cs"/>
              </a:rPr>
              <a:t>obj</a:t>
            </a:r>
            <a:r>
              <a:rPr lang="en-IN" sz="2000" dirty="0">
                <a:solidFill>
                  <a:schemeClr val="tx1">
                    <a:lumMod val="75000"/>
                    <a:lumOff val="25000"/>
                  </a:schemeClr>
                </a:solidFill>
                <a:latin typeface="+mn-lt"/>
                <a:cs typeface="+mn-cs"/>
              </a:rPr>
              <a:t> = new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&lt;&gt;();</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a:t>
            </a:r>
            <a:br>
              <a:rPr lang="en-IN" sz="2000" dirty="0">
                <a:solidFill>
                  <a:schemeClr val="tx1">
                    <a:lumMod val="75000"/>
                    <a:lumOff val="25000"/>
                  </a:schemeClr>
                </a:solidFill>
                <a:latin typeface="+mn-lt"/>
                <a:cs typeface="+mn-cs"/>
              </a:rPr>
            </a:br>
            <a:endParaRPr lang="en-IN" sz="20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32328419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Bounded Types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1219200"/>
            <a:ext cx="85344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The type parameter can accept any data types (except primitive types).</a:t>
            </a:r>
          </a:p>
          <a:p>
            <a:r>
              <a:rPr lang="en-IN" sz="2100" dirty="0">
                <a:solidFill>
                  <a:schemeClr val="tx1">
                    <a:lumMod val="75000"/>
                    <a:lumOff val="25000"/>
                  </a:schemeClr>
                </a:solidFill>
                <a:latin typeface="+mn-lt"/>
                <a:cs typeface="+mn-cs"/>
              </a:rPr>
              <a:t>However, if we want to use generics for some specific types (such as accept data of number types) only, then we can use bounded types.</a:t>
            </a:r>
          </a:p>
          <a:p>
            <a:r>
              <a:rPr lang="en-IN" sz="2100" dirty="0">
                <a:solidFill>
                  <a:schemeClr val="tx1">
                    <a:lumMod val="75000"/>
                    <a:lumOff val="25000"/>
                  </a:schemeClr>
                </a:solidFill>
                <a:latin typeface="+mn-lt"/>
                <a:cs typeface="+mn-cs"/>
              </a:rPr>
              <a:t>In the case of bound types, we use the extends keyword. </a:t>
            </a:r>
          </a:p>
          <a:p>
            <a:r>
              <a:rPr lang="en-IN" sz="2100" dirty="0">
                <a:solidFill>
                  <a:schemeClr val="tx1">
                    <a:lumMod val="75000"/>
                    <a:lumOff val="25000"/>
                  </a:schemeClr>
                </a:solidFill>
                <a:latin typeface="+mn-lt"/>
                <a:cs typeface="+mn-cs"/>
              </a:rPr>
              <a:t>For example, &lt;T extends A&gt;</a:t>
            </a:r>
          </a:p>
          <a:p>
            <a:r>
              <a:rPr lang="en-IN" sz="2100" dirty="0">
                <a:solidFill>
                  <a:schemeClr val="tx1">
                    <a:lumMod val="75000"/>
                    <a:lumOff val="25000"/>
                  </a:schemeClr>
                </a:solidFill>
                <a:latin typeface="+mn-lt"/>
                <a:cs typeface="+mn-cs"/>
              </a:rPr>
              <a:t>This means T can only accept data that are subtypes of A.</a:t>
            </a:r>
            <a:br>
              <a:rPr lang="en-IN" sz="21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class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 &lt;T extends Number&gt; {</a:t>
            </a:r>
          </a:p>
          <a:p>
            <a:pPr marL="0" indent="0">
              <a:buNone/>
            </a:pPr>
            <a:r>
              <a:rPr lang="en-IN" sz="2000" dirty="0">
                <a:solidFill>
                  <a:schemeClr val="tx1">
                    <a:lumMod val="75000"/>
                    <a:lumOff val="25000"/>
                  </a:schemeClr>
                </a:solidFill>
                <a:latin typeface="+mn-lt"/>
                <a:cs typeface="+mn-cs"/>
              </a:rPr>
              <a:t>	public void display()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System.out.println</a:t>
            </a:r>
            <a:r>
              <a:rPr lang="en-IN" sz="2000" dirty="0">
                <a:solidFill>
                  <a:schemeClr val="tx1">
                    <a:lumMod val="75000"/>
                    <a:lumOff val="25000"/>
                  </a:schemeClr>
                </a:solidFill>
                <a:latin typeface="+mn-lt"/>
                <a:cs typeface="+mn-cs"/>
              </a:rPr>
              <a:t>("This is a bounded type generics class.");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p>
          <a:p>
            <a:pPr marL="0" indent="0">
              <a:buNone/>
            </a:pPr>
            <a:r>
              <a:rPr lang="en-IN" sz="2000" dirty="0">
                <a:solidFill>
                  <a:schemeClr val="tx1">
                    <a:lumMod val="75000"/>
                    <a:lumOff val="25000"/>
                  </a:schemeClr>
                </a:solidFill>
                <a:latin typeface="+mn-lt"/>
                <a:cs typeface="+mn-cs"/>
              </a:rPr>
              <a:t>      class Main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static void main(String[] </a:t>
            </a:r>
            <a:r>
              <a:rPr lang="en-IN" sz="2000" dirty="0" err="1">
                <a:solidFill>
                  <a:schemeClr val="tx1">
                    <a:lumMod val="75000"/>
                    <a:lumOff val="25000"/>
                  </a:schemeClr>
                </a:solidFill>
                <a:latin typeface="+mn-lt"/>
                <a:cs typeface="+mn-cs"/>
              </a:rPr>
              <a:t>args</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create an object of </a:t>
            </a:r>
            <a:r>
              <a:rPr lang="en-IN" sz="2000" dirty="0" err="1">
                <a:solidFill>
                  <a:schemeClr val="tx1">
                    <a:lumMod val="75000"/>
                    <a:lumOff val="25000"/>
                  </a:schemeClr>
                </a:solidFill>
                <a:latin typeface="+mn-lt"/>
                <a:cs typeface="+mn-cs"/>
              </a:rPr>
              <a:t>GenericsClass</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&lt;String&gt; </a:t>
            </a:r>
            <a:r>
              <a:rPr lang="en-IN" sz="2000" dirty="0" err="1">
                <a:solidFill>
                  <a:schemeClr val="tx1">
                    <a:lumMod val="75000"/>
                    <a:lumOff val="25000"/>
                  </a:schemeClr>
                </a:solidFill>
                <a:latin typeface="+mn-lt"/>
                <a:cs typeface="+mn-cs"/>
              </a:rPr>
              <a:t>obj</a:t>
            </a:r>
            <a:r>
              <a:rPr lang="en-IN" sz="2000" dirty="0">
                <a:solidFill>
                  <a:schemeClr val="tx1">
                    <a:lumMod val="75000"/>
                    <a:lumOff val="25000"/>
                  </a:schemeClr>
                </a:solidFill>
                <a:latin typeface="+mn-lt"/>
                <a:cs typeface="+mn-cs"/>
              </a:rPr>
              <a:t> = new </a:t>
            </a:r>
            <a:r>
              <a:rPr lang="en-IN" sz="2000" dirty="0" err="1">
                <a:solidFill>
                  <a:schemeClr val="tx1">
                    <a:lumMod val="75000"/>
                    <a:lumOff val="25000"/>
                  </a:schemeClr>
                </a:solidFill>
                <a:latin typeface="+mn-lt"/>
                <a:cs typeface="+mn-cs"/>
              </a:rPr>
              <a:t>GenericsClass</a:t>
            </a:r>
            <a:r>
              <a:rPr lang="en-IN" sz="2000" dirty="0">
                <a:solidFill>
                  <a:schemeClr val="tx1">
                    <a:lumMod val="75000"/>
                    <a:lumOff val="25000"/>
                  </a:schemeClr>
                </a:solidFill>
                <a:latin typeface="+mn-lt"/>
                <a:cs typeface="+mn-cs"/>
              </a:rPr>
              <a:t>&lt;&gt;();</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a:t>
            </a:r>
            <a:br>
              <a:rPr lang="en-IN" sz="2000" dirty="0">
                <a:solidFill>
                  <a:schemeClr val="tx1">
                    <a:lumMod val="75000"/>
                    <a:lumOff val="25000"/>
                  </a:schemeClr>
                </a:solidFill>
                <a:latin typeface="+mn-lt"/>
                <a:cs typeface="+mn-cs"/>
              </a:rPr>
            </a:br>
            <a:endParaRPr lang="en-IN" sz="20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27365203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Generic Method and Bounded Type Parameters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Consider the following method that counts the number of elements in an array T[] that are greater than a specified element elem.</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public static &lt;T&gt; int </a:t>
            </a:r>
            <a:r>
              <a:rPr lang="en-IN" sz="2100" dirty="0" err="1">
                <a:solidFill>
                  <a:schemeClr val="tx1">
                    <a:lumMod val="75000"/>
                    <a:lumOff val="25000"/>
                  </a:schemeClr>
                </a:solidFill>
                <a:latin typeface="+mn-lt"/>
                <a:cs typeface="+mn-cs"/>
              </a:rPr>
              <a:t>countGreaterThan</a:t>
            </a:r>
            <a:r>
              <a:rPr lang="en-IN" sz="2100" dirty="0">
                <a:solidFill>
                  <a:schemeClr val="tx1">
                    <a:lumMod val="75000"/>
                    <a:lumOff val="25000"/>
                  </a:schemeClr>
                </a:solidFill>
                <a:latin typeface="+mn-lt"/>
                <a:cs typeface="+mn-cs"/>
              </a:rPr>
              <a:t>(T[] </a:t>
            </a:r>
            <a:r>
              <a:rPr lang="en-IN" sz="2100" dirty="0" err="1">
                <a:solidFill>
                  <a:schemeClr val="tx1">
                    <a:lumMod val="75000"/>
                    <a:lumOff val="25000"/>
                  </a:schemeClr>
                </a:solidFill>
                <a:latin typeface="+mn-lt"/>
                <a:cs typeface="+mn-cs"/>
              </a:rPr>
              <a:t>anArray</a:t>
            </a:r>
            <a:r>
              <a:rPr lang="en-IN" sz="2100" dirty="0">
                <a:solidFill>
                  <a:schemeClr val="tx1">
                    <a:lumMod val="75000"/>
                    <a:lumOff val="25000"/>
                  </a:schemeClr>
                </a:solidFill>
                <a:latin typeface="+mn-lt"/>
                <a:cs typeface="+mn-cs"/>
              </a:rPr>
              <a:t>, T </a:t>
            </a:r>
            <a:r>
              <a:rPr lang="en-IN" sz="2100" dirty="0" err="1">
                <a:solidFill>
                  <a:schemeClr val="tx1">
                    <a:lumMod val="75000"/>
                    <a:lumOff val="25000"/>
                  </a:schemeClr>
                </a:solidFill>
                <a:latin typeface="+mn-lt"/>
                <a:cs typeface="+mn-cs"/>
              </a:rPr>
              <a:t>elem</a:t>
            </a:r>
            <a:r>
              <a:rPr lang="en-IN" sz="2100" dirty="0">
                <a:solidFill>
                  <a:schemeClr val="tx1">
                    <a:lumMod val="75000"/>
                    <a:lumOff val="25000"/>
                  </a:schemeClr>
                </a:solidFill>
                <a:latin typeface="+mn-lt"/>
                <a:cs typeface="+mn-cs"/>
              </a:rPr>
              <a:t>) {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int count = 0;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for (T e : </a:t>
            </a:r>
            <a:r>
              <a:rPr lang="en-IN" sz="2100" dirty="0" err="1">
                <a:solidFill>
                  <a:schemeClr val="tx1">
                    <a:lumMod val="75000"/>
                    <a:lumOff val="25000"/>
                  </a:schemeClr>
                </a:solidFill>
                <a:latin typeface="+mn-lt"/>
                <a:cs typeface="+mn-cs"/>
              </a:rPr>
              <a:t>anArray</a:t>
            </a:r>
            <a:r>
              <a:rPr lang="en-IN" sz="2100" dirty="0">
                <a:solidFill>
                  <a:schemeClr val="tx1">
                    <a:lumMod val="75000"/>
                    <a:lumOff val="25000"/>
                  </a:schemeClr>
                </a:solidFill>
                <a:latin typeface="+mn-lt"/>
                <a:cs typeface="+mn-cs"/>
              </a:rPr>
              <a:t>) if (e &gt; </a:t>
            </a:r>
            <a:r>
              <a:rPr lang="en-IN" sz="2100" dirty="0" err="1">
                <a:solidFill>
                  <a:schemeClr val="tx1">
                    <a:lumMod val="75000"/>
                    <a:lumOff val="25000"/>
                  </a:schemeClr>
                </a:solidFill>
                <a:latin typeface="+mn-lt"/>
                <a:cs typeface="+mn-cs"/>
              </a:rPr>
              <a:t>elem</a:t>
            </a:r>
            <a:r>
              <a:rPr lang="en-IN" sz="2100" dirty="0">
                <a:solidFill>
                  <a:schemeClr val="tx1">
                    <a:lumMod val="75000"/>
                    <a:lumOff val="25000"/>
                  </a:schemeClr>
                </a:solidFill>
                <a:latin typeface="+mn-lt"/>
                <a:cs typeface="+mn-cs"/>
              </a:rPr>
              <a:t>) // compiler error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++count;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return count;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a:t>
            </a:r>
          </a:p>
          <a:p>
            <a:r>
              <a:rPr lang="en-IN" sz="2100" dirty="0">
                <a:solidFill>
                  <a:schemeClr val="tx1">
                    <a:lumMod val="75000"/>
                    <a:lumOff val="25000"/>
                  </a:schemeClr>
                </a:solidFill>
                <a:latin typeface="+mn-lt"/>
                <a:cs typeface="+mn-cs"/>
              </a:rPr>
              <a:t>You cannot use the &gt; operator to compare objects. To fix the problem, use a type parameter bounded by the Comparable&lt;T&gt; interface:</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public interface Comparable&lt;T&gt; { public int </a:t>
            </a:r>
            <a:r>
              <a:rPr lang="en-IN" sz="2100" dirty="0" err="1">
                <a:solidFill>
                  <a:schemeClr val="tx1">
                    <a:lumMod val="75000"/>
                    <a:lumOff val="25000"/>
                  </a:schemeClr>
                </a:solidFill>
                <a:latin typeface="+mn-lt"/>
                <a:cs typeface="+mn-cs"/>
              </a:rPr>
              <a:t>compareTo</a:t>
            </a:r>
            <a:r>
              <a:rPr lang="en-IN" sz="2100" dirty="0">
                <a:solidFill>
                  <a:schemeClr val="tx1">
                    <a:lumMod val="75000"/>
                    <a:lumOff val="25000"/>
                  </a:schemeClr>
                </a:solidFill>
                <a:latin typeface="+mn-lt"/>
                <a:cs typeface="+mn-cs"/>
              </a:rPr>
              <a:t>(T o); } </a:t>
            </a:r>
          </a:p>
          <a:p>
            <a:r>
              <a:rPr lang="en-IN" sz="2100" dirty="0">
                <a:solidFill>
                  <a:schemeClr val="tx1">
                    <a:lumMod val="75000"/>
                    <a:lumOff val="25000"/>
                  </a:schemeClr>
                </a:solidFill>
                <a:latin typeface="+mn-lt"/>
                <a:cs typeface="+mn-cs"/>
              </a:rPr>
              <a:t>The resulting code will be:</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public static &lt;T extends Comparable&lt;T&gt;&gt; int </a:t>
            </a:r>
            <a:r>
              <a:rPr lang="en-IN" sz="2100" dirty="0" err="1">
                <a:solidFill>
                  <a:schemeClr val="tx1">
                    <a:lumMod val="75000"/>
                    <a:lumOff val="25000"/>
                  </a:schemeClr>
                </a:solidFill>
                <a:latin typeface="+mn-lt"/>
                <a:cs typeface="+mn-cs"/>
              </a:rPr>
              <a:t>countGreaterThan</a:t>
            </a:r>
            <a:r>
              <a:rPr lang="en-IN" sz="2100" dirty="0">
                <a:solidFill>
                  <a:schemeClr val="tx1">
                    <a:lumMod val="75000"/>
                    <a:lumOff val="25000"/>
                  </a:schemeClr>
                </a:solidFill>
                <a:latin typeface="+mn-lt"/>
                <a:cs typeface="+mn-cs"/>
              </a:rPr>
              <a:t>(T[] </a:t>
            </a:r>
            <a:r>
              <a:rPr lang="en-IN" sz="2100" dirty="0" err="1">
                <a:solidFill>
                  <a:schemeClr val="tx1">
                    <a:lumMod val="75000"/>
                    <a:lumOff val="25000"/>
                  </a:schemeClr>
                </a:solidFill>
                <a:latin typeface="+mn-lt"/>
                <a:cs typeface="+mn-cs"/>
              </a:rPr>
              <a:t>anArray</a:t>
            </a:r>
            <a:r>
              <a:rPr lang="en-IN" sz="2100" dirty="0">
                <a:solidFill>
                  <a:schemeClr val="tx1">
                    <a:lumMod val="75000"/>
                    <a:lumOff val="25000"/>
                  </a:schemeClr>
                </a:solidFill>
                <a:latin typeface="+mn-lt"/>
                <a:cs typeface="+mn-cs"/>
              </a:rPr>
              <a:t>, T </a:t>
            </a:r>
            <a:r>
              <a:rPr lang="en-IN" sz="2100" dirty="0" err="1">
                <a:solidFill>
                  <a:schemeClr val="tx1">
                    <a:lumMod val="75000"/>
                    <a:lumOff val="25000"/>
                  </a:schemeClr>
                </a:solidFill>
                <a:latin typeface="+mn-lt"/>
                <a:cs typeface="+mn-cs"/>
              </a:rPr>
              <a:t>elem</a:t>
            </a:r>
            <a:r>
              <a:rPr lang="en-IN" sz="2100" dirty="0">
                <a:solidFill>
                  <a:schemeClr val="tx1">
                    <a:lumMod val="75000"/>
                    <a:lumOff val="25000"/>
                  </a:schemeClr>
                </a:solidFill>
                <a:latin typeface="+mn-lt"/>
                <a:cs typeface="+mn-cs"/>
              </a:rPr>
              <a:t>) {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int count = 0;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for (T e : </a:t>
            </a:r>
            <a:r>
              <a:rPr lang="en-IN" sz="2100" dirty="0" err="1">
                <a:solidFill>
                  <a:schemeClr val="tx1">
                    <a:lumMod val="75000"/>
                    <a:lumOff val="25000"/>
                  </a:schemeClr>
                </a:solidFill>
                <a:latin typeface="+mn-lt"/>
                <a:cs typeface="+mn-cs"/>
              </a:rPr>
              <a:t>anArray</a:t>
            </a:r>
            <a:r>
              <a:rPr lang="en-IN" sz="2100" dirty="0">
                <a:solidFill>
                  <a:schemeClr val="tx1">
                    <a:lumMod val="75000"/>
                    <a:lumOff val="25000"/>
                  </a:schemeClr>
                </a:solidFill>
                <a:latin typeface="+mn-lt"/>
                <a:cs typeface="+mn-cs"/>
              </a:rPr>
              <a:t>) if (</a:t>
            </a:r>
            <a:r>
              <a:rPr lang="en-IN" sz="2100" dirty="0" err="1">
                <a:solidFill>
                  <a:schemeClr val="tx1">
                    <a:lumMod val="75000"/>
                    <a:lumOff val="25000"/>
                  </a:schemeClr>
                </a:solidFill>
                <a:latin typeface="+mn-lt"/>
                <a:cs typeface="+mn-cs"/>
              </a:rPr>
              <a:t>e.compareTo</a:t>
            </a:r>
            <a:r>
              <a:rPr lang="en-IN" sz="2100" dirty="0">
                <a:solidFill>
                  <a:schemeClr val="tx1">
                    <a:lumMod val="75000"/>
                    <a:lumOff val="25000"/>
                  </a:schemeClr>
                </a:solidFill>
                <a:latin typeface="+mn-lt"/>
                <a:cs typeface="+mn-cs"/>
              </a:rPr>
              <a:t>(</a:t>
            </a:r>
            <a:r>
              <a:rPr lang="en-IN" sz="2100" dirty="0" err="1">
                <a:solidFill>
                  <a:schemeClr val="tx1">
                    <a:lumMod val="75000"/>
                    <a:lumOff val="25000"/>
                  </a:schemeClr>
                </a:solidFill>
                <a:latin typeface="+mn-lt"/>
                <a:cs typeface="+mn-cs"/>
              </a:rPr>
              <a:t>elem</a:t>
            </a:r>
            <a:r>
              <a:rPr lang="en-IN" sz="2100" dirty="0">
                <a:solidFill>
                  <a:schemeClr val="tx1">
                    <a:lumMod val="75000"/>
                    <a:lumOff val="25000"/>
                  </a:schemeClr>
                </a:solidFill>
                <a:latin typeface="+mn-lt"/>
                <a:cs typeface="+mn-cs"/>
              </a:rPr>
              <a:t>) &gt; 0)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		++count;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return count; }</a:t>
            </a:r>
          </a:p>
        </p:txBody>
      </p:sp>
    </p:spTree>
    <p:extLst>
      <p:ext uri="{BB962C8B-B14F-4D97-AF65-F5344CB8AC3E}">
        <p14:creationId xmlns:p14="http://schemas.microsoft.com/office/powerpoint/2010/main" val="2781247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Bounded Type Parameters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N" sz="2100" dirty="0">
                <a:solidFill>
                  <a:schemeClr val="tx1">
                    <a:lumMod val="75000"/>
                    <a:lumOff val="25000"/>
                  </a:schemeClr>
                </a:solidFill>
                <a:latin typeface="+mn-lt"/>
                <a:cs typeface="+mn-cs"/>
              </a:rPr>
              <a:t>Subtyping is not allowed in parameterized types of generic.</a:t>
            </a:r>
          </a:p>
          <a:p>
            <a:pPr algn="l"/>
            <a:r>
              <a:rPr lang="en-IN" sz="2100" dirty="0">
                <a:solidFill>
                  <a:schemeClr val="tx1">
                    <a:lumMod val="75000"/>
                    <a:lumOff val="25000"/>
                  </a:schemeClr>
                </a:solidFill>
                <a:latin typeface="+mn-lt"/>
                <a:cs typeface="+mn-cs"/>
              </a:rPr>
              <a:t>Let us understand what this means with an example.</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//Allowed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List&lt;Number&gt; numbers = new </a:t>
            </a:r>
            <a:r>
              <a:rPr lang="en-IN" sz="2100" dirty="0" err="1">
                <a:solidFill>
                  <a:schemeClr val="tx1">
                    <a:lumMod val="75000"/>
                    <a:lumOff val="25000"/>
                  </a:schemeClr>
                </a:solidFill>
                <a:latin typeface="+mn-lt"/>
                <a:cs typeface="+mn-cs"/>
              </a:rPr>
              <a:t>ArrayList</a:t>
            </a:r>
            <a:r>
              <a:rPr lang="en-IN" sz="2100" dirty="0">
                <a:solidFill>
                  <a:schemeClr val="tx1">
                    <a:lumMod val="75000"/>
                    <a:lumOff val="25000"/>
                  </a:schemeClr>
                </a:solidFill>
                <a:latin typeface="+mn-lt"/>
                <a:cs typeface="+mn-cs"/>
              </a:rPr>
              <a:t>&lt;Number&gt;();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//Not Allowed. Incompatible Type error </a:t>
            </a:r>
            <a:br>
              <a:rPr lang="en-IN" sz="2100" dirty="0">
                <a:solidFill>
                  <a:schemeClr val="tx1">
                    <a:lumMod val="75000"/>
                    <a:lumOff val="25000"/>
                  </a:schemeClr>
                </a:solidFill>
                <a:latin typeface="+mn-lt"/>
                <a:cs typeface="+mn-cs"/>
              </a:rPr>
            </a:br>
            <a:r>
              <a:rPr lang="en-IN" sz="2100" dirty="0">
                <a:solidFill>
                  <a:schemeClr val="tx1">
                    <a:lumMod val="75000"/>
                    <a:lumOff val="25000"/>
                  </a:schemeClr>
                </a:solidFill>
                <a:latin typeface="+mn-lt"/>
                <a:cs typeface="+mn-cs"/>
              </a:rPr>
              <a:t>List&lt;Number&gt; numbers = new </a:t>
            </a:r>
            <a:r>
              <a:rPr lang="en-IN" sz="2100" dirty="0" err="1">
                <a:solidFill>
                  <a:schemeClr val="tx1">
                    <a:lumMod val="75000"/>
                    <a:lumOff val="25000"/>
                  </a:schemeClr>
                </a:solidFill>
                <a:latin typeface="+mn-lt"/>
                <a:cs typeface="+mn-cs"/>
              </a:rPr>
              <a:t>ArrayList</a:t>
            </a:r>
            <a:r>
              <a:rPr lang="en-IN" sz="2100" dirty="0">
                <a:solidFill>
                  <a:schemeClr val="tx1">
                    <a:lumMod val="75000"/>
                    <a:lumOff val="25000"/>
                  </a:schemeClr>
                </a:solidFill>
                <a:latin typeface="+mn-lt"/>
                <a:cs typeface="+mn-cs"/>
              </a:rPr>
              <a:t>&lt;Integer&gt;();</a:t>
            </a:r>
          </a:p>
        </p:txBody>
      </p:sp>
      <p:pic>
        <p:nvPicPr>
          <p:cNvPr id="1026" name="Picture 2" descr="diagram showing that Box&lt;Integer&gt; is not a subtype of Box&lt;Number&gt;">
            <a:extLst>
              <a:ext uri="{FF2B5EF4-FFF2-40B4-BE49-F238E27FC236}">
                <a16:creationId xmlns:a16="http://schemas.microsoft.com/office/drawing/2014/main" id="{CE780AFF-4EB1-A023-60C0-883DFF34E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895600"/>
            <a:ext cx="42926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479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Generic Classes and Subtyping</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N" sz="2100" dirty="0">
                <a:solidFill>
                  <a:schemeClr val="tx1">
                    <a:lumMod val="75000"/>
                    <a:lumOff val="25000"/>
                  </a:schemeClr>
                </a:solidFill>
                <a:latin typeface="+mn-lt"/>
                <a:cs typeface="+mn-cs"/>
              </a:rPr>
              <a:t>You can subtype a generic class or interface by extending or implementing it. The relationship between the type parameters of one class or interface and the type parameters of another are determined by the extends and implements clauses.</a:t>
            </a:r>
          </a:p>
          <a:p>
            <a:pPr algn="l"/>
            <a:r>
              <a:rPr lang="en-IN" sz="2100" dirty="0">
                <a:solidFill>
                  <a:schemeClr val="tx1">
                    <a:lumMod val="75000"/>
                    <a:lumOff val="25000"/>
                  </a:schemeClr>
                </a:solidFill>
                <a:latin typeface="+mn-lt"/>
                <a:cs typeface="+mn-cs"/>
              </a:rPr>
              <a:t>Using the Collections classes as an example, </a:t>
            </a:r>
            <a:r>
              <a:rPr lang="en-IN" sz="2100" dirty="0" err="1">
                <a:solidFill>
                  <a:schemeClr val="tx1">
                    <a:lumMod val="75000"/>
                    <a:lumOff val="25000"/>
                  </a:schemeClr>
                </a:solidFill>
                <a:latin typeface="+mn-lt"/>
                <a:cs typeface="+mn-cs"/>
              </a:rPr>
              <a:t>ArrayList</a:t>
            </a:r>
            <a:r>
              <a:rPr lang="en-IN" sz="2100" dirty="0">
                <a:solidFill>
                  <a:schemeClr val="tx1">
                    <a:lumMod val="75000"/>
                    <a:lumOff val="25000"/>
                  </a:schemeClr>
                </a:solidFill>
                <a:latin typeface="+mn-lt"/>
                <a:cs typeface="+mn-cs"/>
              </a:rPr>
              <a:t>&lt;E&gt; implements List&lt;E&gt;, and List&lt;E&gt; extends Collection&lt;E&gt;. So </a:t>
            </a:r>
            <a:r>
              <a:rPr lang="en-IN" sz="2100" dirty="0" err="1">
                <a:solidFill>
                  <a:schemeClr val="tx1">
                    <a:lumMod val="75000"/>
                    <a:lumOff val="25000"/>
                  </a:schemeClr>
                </a:solidFill>
                <a:latin typeface="+mn-lt"/>
                <a:cs typeface="+mn-cs"/>
              </a:rPr>
              <a:t>ArrayList</a:t>
            </a:r>
            <a:r>
              <a:rPr lang="en-IN" sz="2100" dirty="0">
                <a:solidFill>
                  <a:schemeClr val="tx1">
                    <a:lumMod val="75000"/>
                    <a:lumOff val="25000"/>
                  </a:schemeClr>
                </a:solidFill>
                <a:latin typeface="+mn-lt"/>
                <a:cs typeface="+mn-cs"/>
              </a:rPr>
              <a:t>&lt;String&gt; is a subtype of List&lt;String&gt;, which is a subtype of Collection&lt;String&gt;. So long as you do not vary the type argument, the subtyping relationship is preserved between the types.</a:t>
            </a:r>
            <a:br>
              <a:rPr lang="en-IN" sz="2100" dirty="0">
                <a:solidFill>
                  <a:schemeClr val="tx1">
                    <a:lumMod val="75000"/>
                    <a:lumOff val="25000"/>
                  </a:schemeClr>
                </a:solidFill>
                <a:latin typeface="+mn-lt"/>
                <a:cs typeface="+mn-cs"/>
              </a:rPr>
            </a:br>
            <a:endParaRPr lang="en-IN" sz="2100" dirty="0">
              <a:solidFill>
                <a:schemeClr val="tx1">
                  <a:lumMod val="75000"/>
                  <a:lumOff val="25000"/>
                </a:schemeClr>
              </a:solidFill>
              <a:latin typeface="+mn-lt"/>
              <a:cs typeface="+mn-cs"/>
            </a:endParaRPr>
          </a:p>
        </p:txBody>
      </p:sp>
      <p:pic>
        <p:nvPicPr>
          <p:cNvPr id="3074" name="Picture 2" descr="diagram showing a sample collections hierarchy: ArrayList&lt;String&gt; is a subtype of List&lt;String&gt;, which is a subtype of Collection&lt;String&gt;.">
            <a:extLst>
              <a:ext uri="{FF2B5EF4-FFF2-40B4-BE49-F238E27FC236}">
                <a16:creationId xmlns:a16="http://schemas.microsoft.com/office/drawing/2014/main" id="{60B8D58D-D41C-CCFA-A113-2C80CD0C8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4114800"/>
            <a:ext cx="1866900"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1779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Generic Classes and Subtyping Example</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When type arguments are different, generics of the same type are not compatible with each other</a:t>
            </a:r>
          </a:p>
          <a:p>
            <a:r>
              <a:rPr lang="en-IN" sz="2100" dirty="0">
                <a:solidFill>
                  <a:schemeClr val="tx1">
                    <a:lumMod val="75000"/>
                    <a:lumOff val="25000"/>
                  </a:schemeClr>
                </a:solidFill>
                <a:latin typeface="+mn-lt"/>
                <a:cs typeface="+mn-cs"/>
              </a:rPr>
              <a:t>Example:</a:t>
            </a: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endParaRPr lang="en-IN" sz="2100" dirty="0">
              <a:solidFill>
                <a:schemeClr val="tx1">
                  <a:lumMod val="75000"/>
                  <a:lumOff val="25000"/>
                </a:schemeClr>
              </a:solidFill>
              <a:latin typeface="+mn-lt"/>
              <a:cs typeface="+mn-cs"/>
            </a:endParaRPr>
          </a:p>
          <a:p>
            <a:r>
              <a:rPr lang="en-IN" sz="2100" dirty="0">
                <a:solidFill>
                  <a:schemeClr val="tx1">
                    <a:lumMod val="75000"/>
                    <a:lumOff val="25000"/>
                  </a:schemeClr>
                </a:solidFill>
                <a:latin typeface="+mn-lt"/>
                <a:cs typeface="+mn-cs"/>
              </a:rPr>
              <a:t>Note: The important point to note here is that when the type arguments are different, inheritance ceases to exist.</a:t>
            </a:r>
          </a:p>
          <a:p>
            <a:r>
              <a:rPr lang="en-IN" sz="2100" dirty="0">
                <a:solidFill>
                  <a:schemeClr val="tx1">
                    <a:lumMod val="75000"/>
                    <a:lumOff val="25000"/>
                  </a:schemeClr>
                </a:solidFill>
                <a:latin typeface="+mn-lt"/>
                <a:cs typeface="+mn-cs"/>
              </a:rPr>
              <a:t>These restrictions can be overcome by wildcards.</a:t>
            </a:r>
            <a:br>
              <a:rPr lang="en-IN" sz="2100" dirty="0">
                <a:solidFill>
                  <a:schemeClr val="tx1">
                    <a:lumMod val="75000"/>
                    <a:lumOff val="25000"/>
                  </a:schemeClr>
                </a:solidFill>
                <a:latin typeface="+mn-lt"/>
                <a:cs typeface="+mn-cs"/>
              </a:rPr>
            </a:br>
            <a:endParaRPr lang="en-IN" sz="2100" dirty="0">
              <a:solidFill>
                <a:schemeClr val="tx1">
                  <a:lumMod val="75000"/>
                  <a:lumOff val="25000"/>
                </a:schemeClr>
              </a:solidFill>
              <a:latin typeface="+mn-lt"/>
              <a:cs typeface="+mn-cs"/>
            </a:endParaRPr>
          </a:p>
        </p:txBody>
      </p:sp>
      <p:sp>
        <p:nvSpPr>
          <p:cNvPr id="4" name="TextBox 3">
            <a:extLst>
              <a:ext uri="{FF2B5EF4-FFF2-40B4-BE49-F238E27FC236}">
                <a16:creationId xmlns:a16="http://schemas.microsoft.com/office/drawing/2014/main" id="{7665C388-48CF-C5C5-8AB8-D70DBAB638F0}"/>
              </a:ext>
            </a:extLst>
          </p:cNvPr>
          <p:cNvSpPr txBox="1"/>
          <p:nvPr/>
        </p:nvSpPr>
        <p:spPr>
          <a:xfrm>
            <a:off x="381000" y="2076510"/>
            <a:ext cx="8763000" cy="3139321"/>
          </a:xfrm>
          <a:prstGeom prst="rect">
            <a:avLst/>
          </a:prstGeom>
          <a:noFill/>
        </p:spPr>
        <p:txBody>
          <a:bodyPr wrap="square">
            <a:spAutoFit/>
          </a:bodyPr>
          <a:lstStyle/>
          <a:p>
            <a:r>
              <a:rPr lang="en-US" dirty="0"/>
              <a:t>public class Pet {  }</a:t>
            </a:r>
          </a:p>
          <a:p>
            <a:r>
              <a:rPr lang="en-US" dirty="0"/>
              <a:t>public class Cat extends Pet {   }</a:t>
            </a:r>
          </a:p>
          <a:p>
            <a:r>
              <a:rPr lang="en-US" dirty="0"/>
              <a:t>public class </a:t>
            </a:r>
            <a:r>
              <a:rPr lang="en-US" dirty="0" err="1"/>
              <a:t>HimalayanCat</a:t>
            </a:r>
            <a:r>
              <a:rPr lang="en-US" dirty="0"/>
              <a:t> extends Cat {  }</a:t>
            </a:r>
          </a:p>
          <a:p>
            <a:r>
              <a:rPr lang="en-US" dirty="0"/>
              <a:t>public void purr(List&lt;Cat&gt; c) {</a:t>
            </a:r>
          </a:p>
          <a:p>
            <a:r>
              <a:rPr lang="en-US" dirty="0"/>
              <a:t>        ...</a:t>
            </a:r>
          </a:p>
          <a:p>
            <a:r>
              <a:rPr lang="en-US" dirty="0"/>
              <a:t>    }    </a:t>
            </a:r>
          </a:p>
          <a:p>
            <a:r>
              <a:rPr lang="en-US" dirty="0"/>
              <a:t>    List&lt;Cat&gt; cat = new </a:t>
            </a:r>
            <a:r>
              <a:rPr lang="en-US" dirty="0" err="1"/>
              <a:t>ArrayList</a:t>
            </a:r>
            <a:r>
              <a:rPr lang="en-US" dirty="0"/>
              <a:t>&lt;&gt;();</a:t>
            </a:r>
          </a:p>
          <a:p>
            <a:r>
              <a:rPr lang="en-US" dirty="0"/>
              <a:t>    List&lt;</a:t>
            </a:r>
            <a:r>
              <a:rPr lang="en-US" dirty="0" err="1"/>
              <a:t>HimalayanCat</a:t>
            </a:r>
            <a:r>
              <a:rPr lang="en-US" dirty="0"/>
              <a:t>&gt; </a:t>
            </a:r>
            <a:r>
              <a:rPr lang="en-US" dirty="0" err="1"/>
              <a:t>himalayancat</a:t>
            </a:r>
            <a:r>
              <a:rPr lang="en-US" dirty="0"/>
              <a:t> = new </a:t>
            </a:r>
            <a:r>
              <a:rPr lang="en-US" dirty="0" err="1"/>
              <a:t>ArrayList</a:t>
            </a:r>
            <a:r>
              <a:rPr lang="en-US" dirty="0"/>
              <a:t>&lt;&gt;();</a:t>
            </a:r>
          </a:p>
          <a:p>
            <a:r>
              <a:rPr lang="en-US" dirty="0"/>
              <a:t>    purr(cat);  </a:t>
            </a:r>
          </a:p>
          <a:p>
            <a:r>
              <a:rPr lang="en-US" dirty="0"/>
              <a:t>    //Error while trying to pass list of type </a:t>
            </a:r>
            <a:r>
              <a:rPr lang="en-US" dirty="0" err="1"/>
              <a:t>HimalayanCat</a:t>
            </a:r>
            <a:r>
              <a:rPr lang="en-US" dirty="0"/>
              <a:t> , expecting List of type Cat</a:t>
            </a:r>
          </a:p>
          <a:p>
            <a:r>
              <a:rPr lang="en-US" dirty="0"/>
              <a:t>    purr(</a:t>
            </a:r>
            <a:r>
              <a:rPr lang="en-US" dirty="0" err="1"/>
              <a:t>himalayancat</a:t>
            </a:r>
            <a:r>
              <a:rPr lang="en-US" dirty="0"/>
              <a:t>);            </a:t>
            </a:r>
          </a:p>
        </p:txBody>
      </p:sp>
    </p:spTree>
    <p:extLst>
      <p:ext uri="{BB962C8B-B14F-4D97-AF65-F5344CB8AC3E}">
        <p14:creationId xmlns:p14="http://schemas.microsoft.com/office/powerpoint/2010/main" val="22828538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Wildcards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Have you ever wondered how to represent an unknown type? The "?" (question mark) is known as wildcard. We can represent an initially unknown data type using this.</a:t>
            </a:r>
          </a:p>
          <a:p>
            <a:r>
              <a:rPr lang="en-IN" sz="2100" dirty="0">
                <a:solidFill>
                  <a:schemeClr val="tx1">
                    <a:lumMod val="75000"/>
                    <a:lumOff val="25000"/>
                  </a:schemeClr>
                </a:solidFill>
                <a:latin typeface="+mn-lt"/>
                <a:cs typeface="+mn-cs"/>
              </a:rPr>
              <a:t>There are 3 kinds of wildcards:</a:t>
            </a:r>
          </a:p>
          <a:p>
            <a:pPr lvl="1"/>
            <a:r>
              <a:rPr lang="en-IN" sz="1900" dirty="0">
                <a:solidFill>
                  <a:schemeClr val="tx1">
                    <a:lumMod val="75000"/>
                    <a:lumOff val="25000"/>
                  </a:schemeClr>
                </a:solidFill>
                <a:latin typeface="+mn-lt"/>
                <a:cs typeface="+mn-cs"/>
              </a:rPr>
              <a:t>Upper-bounded Wildcards</a:t>
            </a:r>
          </a:p>
          <a:p>
            <a:pPr lvl="1"/>
            <a:r>
              <a:rPr lang="en-IN" sz="1900" dirty="0">
                <a:solidFill>
                  <a:schemeClr val="tx1">
                    <a:lumMod val="75000"/>
                    <a:lumOff val="25000"/>
                  </a:schemeClr>
                </a:solidFill>
                <a:latin typeface="+mn-lt"/>
                <a:cs typeface="+mn-cs"/>
              </a:rPr>
              <a:t>Lower Bounded Wildcard</a:t>
            </a:r>
          </a:p>
          <a:p>
            <a:pPr lvl="1"/>
            <a:r>
              <a:rPr lang="en-IN" sz="1900" dirty="0">
                <a:solidFill>
                  <a:schemeClr val="tx1">
                    <a:lumMod val="75000"/>
                    <a:lumOff val="25000"/>
                  </a:schemeClr>
                </a:solidFill>
                <a:latin typeface="+mn-lt"/>
                <a:cs typeface="+mn-cs"/>
              </a:rPr>
              <a:t>Unbounded Type</a:t>
            </a:r>
          </a:p>
          <a:p>
            <a:pPr lvl="1"/>
            <a:endParaRPr lang="en-IN" sz="19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29913627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Upper Bounded Wildcards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These wildcards are used when you are unsure about an input data format but know what kind of data the user will enter. </a:t>
            </a:r>
          </a:p>
          <a:p>
            <a:r>
              <a:rPr lang="en-IN" sz="2100" dirty="0">
                <a:solidFill>
                  <a:schemeClr val="tx1">
                    <a:lumMod val="75000"/>
                    <a:lumOff val="25000"/>
                  </a:schemeClr>
                </a:solidFill>
                <a:latin typeface="+mn-lt"/>
                <a:cs typeface="+mn-cs"/>
              </a:rPr>
              <a:t>For example, you want to calculate the sum of a list but the list could be of type Double, Integer, Float and you should be able to handle all these conditions.</a:t>
            </a:r>
          </a:p>
          <a:p>
            <a:r>
              <a:rPr lang="en-IN" sz="2100" dirty="0">
                <a:solidFill>
                  <a:schemeClr val="tx1">
                    <a:lumMod val="75000"/>
                    <a:lumOff val="25000"/>
                  </a:schemeClr>
                </a:solidFill>
                <a:latin typeface="+mn-lt"/>
                <a:cs typeface="+mn-cs"/>
              </a:rPr>
              <a:t>They are used to relax the restriction of a variable type. </a:t>
            </a:r>
          </a:p>
          <a:p>
            <a:r>
              <a:rPr lang="en-IN" sz="2100" dirty="0">
                <a:solidFill>
                  <a:schemeClr val="tx1">
                    <a:lumMod val="75000"/>
                    <a:lumOff val="25000"/>
                  </a:schemeClr>
                </a:solidFill>
                <a:latin typeface="+mn-lt"/>
                <a:cs typeface="+mn-cs"/>
              </a:rPr>
              <a:t>To declare an upper-bounded wildcard, use the wildcard character (‘?’), followed by the extends keyword, followed by its upper bound.</a:t>
            </a:r>
          </a:p>
        </p:txBody>
      </p:sp>
    </p:spTree>
    <p:extLst>
      <p:ext uri="{BB962C8B-B14F-4D97-AF65-F5344CB8AC3E}">
        <p14:creationId xmlns:p14="http://schemas.microsoft.com/office/powerpoint/2010/main" val="12567468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Upper Bounded Wildcards Example</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100" dirty="0">
              <a:solidFill>
                <a:schemeClr val="tx1">
                  <a:lumMod val="75000"/>
                  <a:lumOff val="25000"/>
                </a:schemeClr>
              </a:solidFill>
              <a:latin typeface="+mn-lt"/>
              <a:cs typeface="+mn-cs"/>
            </a:endParaRPr>
          </a:p>
        </p:txBody>
      </p:sp>
      <p:sp>
        <p:nvSpPr>
          <p:cNvPr id="4" name="TextBox 3">
            <a:extLst>
              <a:ext uri="{FF2B5EF4-FFF2-40B4-BE49-F238E27FC236}">
                <a16:creationId xmlns:a16="http://schemas.microsoft.com/office/drawing/2014/main" id="{687A40BA-A7FE-661A-8079-BAC8FE42D1C9}"/>
              </a:ext>
            </a:extLst>
          </p:cNvPr>
          <p:cNvSpPr txBox="1"/>
          <p:nvPr/>
        </p:nvSpPr>
        <p:spPr>
          <a:xfrm>
            <a:off x="533400" y="889843"/>
            <a:ext cx="8077200" cy="5078313"/>
          </a:xfrm>
          <a:prstGeom prst="rect">
            <a:avLst/>
          </a:prstGeom>
          <a:noFill/>
        </p:spPr>
        <p:txBody>
          <a:bodyPr wrap="square">
            <a:spAutoFit/>
          </a:bodyPr>
          <a:lstStyle/>
          <a:p>
            <a:r>
              <a:rPr lang="en-US" dirty="0"/>
              <a:t>public class </a:t>
            </a:r>
            <a:r>
              <a:rPr lang="en-US" dirty="0" err="1"/>
              <a:t>UpperBound</a:t>
            </a:r>
            <a:r>
              <a:rPr lang="en-US" dirty="0"/>
              <a:t> {</a:t>
            </a:r>
          </a:p>
          <a:p>
            <a:r>
              <a:rPr lang="en-US" dirty="0"/>
              <a:t>    public static void main(String[] </a:t>
            </a:r>
            <a:r>
              <a:rPr lang="en-US" dirty="0" err="1"/>
              <a:t>args</a:t>
            </a:r>
            <a:r>
              <a:rPr lang="en-US" dirty="0"/>
              <a:t>) {</a:t>
            </a:r>
          </a:p>
          <a:p>
            <a:r>
              <a:rPr lang="en-US" dirty="0"/>
              <a:t>    //Upper Bounded Integer List</a:t>
            </a:r>
          </a:p>
          <a:p>
            <a:r>
              <a:rPr lang="en-US" dirty="0"/>
              <a:t>        List &lt;Integer&gt; </a:t>
            </a:r>
            <a:r>
              <a:rPr lang="en-US" dirty="0" err="1"/>
              <a:t>intList</a:t>
            </a:r>
            <a:r>
              <a:rPr lang="en-US" dirty="0"/>
              <a:t> = </a:t>
            </a:r>
            <a:r>
              <a:rPr lang="en-US" dirty="0" err="1"/>
              <a:t>Arrays.asList</a:t>
            </a:r>
            <a:r>
              <a:rPr lang="en-US" dirty="0"/>
              <a:t>(10,20,30,40);</a:t>
            </a:r>
          </a:p>
          <a:p>
            <a:r>
              <a:rPr lang="en-US" dirty="0"/>
              <a:t>        </a:t>
            </a:r>
            <a:r>
              <a:rPr lang="en-US" dirty="0" err="1"/>
              <a:t>System.out.println</a:t>
            </a:r>
            <a:r>
              <a:rPr lang="en-US" dirty="0"/>
              <a:t>("Total sum is:" + </a:t>
            </a:r>
            <a:r>
              <a:rPr lang="en-US" dirty="0" err="1"/>
              <a:t>sumList</a:t>
            </a:r>
            <a:r>
              <a:rPr lang="en-US" dirty="0"/>
              <a:t>(</a:t>
            </a:r>
            <a:r>
              <a:rPr lang="en-US" dirty="0" err="1"/>
              <a:t>intList</a:t>
            </a:r>
            <a:r>
              <a:rPr lang="en-US" dirty="0"/>
              <a:t>));</a:t>
            </a:r>
          </a:p>
          <a:p>
            <a:endParaRPr lang="en-US" dirty="0"/>
          </a:p>
          <a:p>
            <a:r>
              <a:rPr lang="en-US" dirty="0"/>
              <a:t>    //Upper Bounded Double list</a:t>
            </a:r>
          </a:p>
          <a:p>
            <a:r>
              <a:rPr lang="en-US" dirty="0"/>
              <a:t>    List&lt;Double&gt; </a:t>
            </a:r>
            <a:r>
              <a:rPr lang="en-US" dirty="0" err="1"/>
              <a:t>doubleList</a:t>
            </a:r>
            <a:r>
              <a:rPr lang="en-US" dirty="0"/>
              <a:t> = </a:t>
            </a:r>
            <a:r>
              <a:rPr lang="en-US" dirty="0" err="1"/>
              <a:t>Arrays.asList</a:t>
            </a:r>
            <a:r>
              <a:rPr lang="en-US" dirty="0"/>
              <a:t>(13.2,15.6,9.7,22.5);</a:t>
            </a:r>
          </a:p>
          <a:p>
            <a:r>
              <a:rPr lang="en-US" dirty="0"/>
              <a:t>    </a:t>
            </a:r>
            <a:r>
              <a:rPr lang="en-US" dirty="0" err="1"/>
              <a:t>System.out.print</a:t>
            </a:r>
            <a:r>
              <a:rPr lang="en-US" dirty="0"/>
              <a:t>("Total sum is: " + </a:t>
            </a:r>
            <a:r>
              <a:rPr lang="en-US" dirty="0" err="1"/>
              <a:t>sumList</a:t>
            </a:r>
            <a:r>
              <a:rPr lang="en-US" dirty="0"/>
              <a:t>(</a:t>
            </a:r>
            <a:r>
              <a:rPr lang="en-US" dirty="0" err="1"/>
              <a:t>doubleList</a:t>
            </a:r>
            <a:r>
              <a:rPr lang="en-US" dirty="0"/>
              <a:t>));</a:t>
            </a:r>
          </a:p>
          <a:p>
            <a:r>
              <a:rPr lang="en-US" dirty="0"/>
              <a:t>    }</a:t>
            </a:r>
          </a:p>
          <a:p>
            <a:r>
              <a:rPr lang="en-US" dirty="0"/>
              <a:t>    private static double </a:t>
            </a:r>
            <a:r>
              <a:rPr lang="en-US" dirty="0" err="1"/>
              <a:t>sumList</a:t>
            </a:r>
            <a:r>
              <a:rPr lang="en-US" dirty="0"/>
              <a:t>(List &lt;? extends Number&gt; </a:t>
            </a:r>
            <a:r>
              <a:rPr lang="en-US" dirty="0" err="1"/>
              <a:t>myList</a:t>
            </a:r>
            <a:r>
              <a:rPr lang="en-US" dirty="0"/>
              <a:t>) {</a:t>
            </a:r>
          </a:p>
          <a:p>
            <a:r>
              <a:rPr lang="en-US" dirty="0"/>
              <a:t>        double sum = 0.0;</a:t>
            </a:r>
          </a:p>
          <a:p>
            <a:r>
              <a:rPr lang="en-US" dirty="0"/>
              <a:t>        for (Number iterator: </a:t>
            </a:r>
            <a:r>
              <a:rPr lang="en-US" dirty="0" err="1"/>
              <a:t>myList</a:t>
            </a:r>
            <a:r>
              <a:rPr lang="en-US" dirty="0"/>
              <a:t>) {</a:t>
            </a:r>
          </a:p>
          <a:p>
            <a:r>
              <a:rPr lang="en-US" dirty="0"/>
              <a:t>            sum = sum + </a:t>
            </a:r>
            <a:r>
              <a:rPr lang="en-US" dirty="0" err="1"/>
              <a:t>iterator.doubleValue</a:t>
            </a:r>
            <a:r>
              <a:rPr lang="en-US" dirty="0"/>
              <a:t>();</a:t>
            </a:r>
          </a:p>
          <a:p>
            <a:r>
              <a:rPr lang="en-US" dirty="0"/>
              <a:t>        }</a:t>
            </a:r>
          </a:p>
          <a:p>
            <a:r>
              <a:rPr lang="en-US" dirty="0"/>
              <a:t>        return sum;</a:t>
            </a:r>
          </a:p>
          <a:p>
            <a:r>
              <a:rPr lang="en-US" dirty="0"/>
              <a:t>    }</a:t>
            </a:r>
          </a:p>
          <a:p>
            <a:r>
              <a:rPr lang="en-US" dirty="0"/>
              <a:t>}</a:t>
            </a:r>
          </a:p>
        </p:txBody>
      </p:sp>
    </p:spTree>
    <p:extLst>
      <p:ext uri="{BB962C8B-B14F-4D97-AF65-F5344CB8AC3E}">
        <p14:creationId xmlns:p14="http://schemas.microsoft.com/office/powerpoint/2010/main" val="24761455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latin typeface="+mj-lt"/>
              </a:rPr>
              <a:t>Why Use Generics?</a:t>
            </a:r>
          </a:p>
          <a:p>
            <a:pPr marL="0" indent="0">
              <a:lnSpc>
                <a:spcPct val="114000"/>
              </a:lnSpc>
              <a:spcBef>
                <a:spcPts val="1800"/>
              </a:spcBef>
              <a:spcAft>
                <a:spcPts val="1200"/>
              </a:spcAft>
              <a:buNone/>
            </a:pPr>
            <a:r>
              <a:rPr lang="en-US" sz="2000" dirty="0">
                <a:latin typeface="+mj-lt"/>
              </a:rPr>
              <a:t>Benefits of Generics</a:t>
            </a:r>
          </a:p>
          <a:p>
            <a:pPr marL="0" indent="0">
              <a:lnSpc>
                <a:spcPct val="114000"/>
              </a:lnSpc>
              <a:spcBef>
                <a:spcPts val="1800"/>
              </a:spcBef>
              <a:spcAft>
                <a:spcPts val="1200"/>
              </a:spcAft>
              <a:buNone/>
            </a:pPr>
            <a:r>
              <a:rPr lang="en-US" sz="2000" dirty="0">
                <a:latin typeface="+mj-lt"/>
              </a:rPr>
              <a:t>Defining Generic Classes</a:t>
            </a:r>
          </a:p>
          <a:p>
            <a:pPr marL="0" indent="0">
              <a:lnSpc>
                <a:spcPct val="114000"/>
              </a:lnSpc>
              <a:spcBef>
                <a:spcPts val="1800"/>
              </a:spcBef>
              <a:spcAft>
                <a:spcPts val="1200"/>
              </a:spcAft>
              <a:buNone/>
            </a:pPr>
            <a:r>
              <a:rPr lang="en-US" sz="2000" dirty="0">
                <a:latin typeface="+mj-lt"/>
              </a:rPr>
              <a:t>Type Parameters</a:t>
            </a:r>
          </a:p>
          <a:p>
            <a:pPr marL="0" indent="0">
              <a:lnSpc>
                <a:spcPct val="114000"/>
              </a:lnSpc>
              <a:spcBef>
                <a:spcPts val="1800"/>
              </a:spcBef>
              <a:spcAft>
                <a:spcPts val="1200"/>
              </a:spcAft>
              <a:buNone/>
            </a:pPr>
            <a:r>
              <a:rPr lang="en-US" sz="2000" dirty="0">
                <a:latin typeface="+mj-lt"/>
              </a:rPr>
              <a:t>Creating Generic Methods</a:t>
            </a:r>
          </a:p>
          <a:p>
            <a:pPr marL="0" indent="0">
              <a:lnSpc>
                <a:spcPct val="114000"/>
              </a:lnSpc>
              <a:spcBef>
                <a:spcPts val="1800"/>
              </a:spcBef>
              <a:spcAft>
                <a:spcPts val="1200"/>
              </a:spcAft>
              <a:buNone/>
            </a:pPr>
            <a:r>
              <a:rPr lang="en-US" sz="2000" dirty="0">
                <a:latin typeface="+mj-lt"/>
              </a:rPr>
              <a:t>Bounded Type Parameters</a:t>
            </a:r>
          </a:p>
          <a:p>
            <a:pPr marL="0" indent="0">
              <a:lnSpc>
                <a:spcPct val="114000"/>
              </a:lnSpc>
              <a:spcBef>
                <a:spcPts val="1800"/>
              </a:spcBef>
              <a:spcAft>
                <a:spcPts val="1200"/>
              </a:spcAft>
              <a:buNone/>
            </a:pPr>
            <a:r>
              <a:rPr lang="en-US" sz="2000" dirty="0">
                <a:latin typeface="+mj-lt"/>
              </a:rPr>
              <a:t>Upper Bounded Wildcards</a:t>
            </a:r>
          </a:p>
          <a:p>
            <a:pPr marL="0" indent="0">
              <a:lnSpc>
                <a:spcPct val="114000"/>
              </a:lnSpc>
              <a:spcBef>
                <a:spcPts val="1800"/>
              </a:spcBef>
              <a:spcAft>
                <a:spcPts val="1200"/>
              </a:spcAft>
              <a:buNone/>
            </a:pPr>
            <a:r>
              <a:rPr lang="en-US" sz="2000" dirty="0">
                <a:latin typeface="+mj-lt"/>
              </a:rPr>
              <a:t>Lower Bounded Wildcards</a:t>
            </a:r>
          </a:p>
          <a:p>
            <a:pPr marL="0" indent="0">
              <a:lnSpc>
                <a:spcPct val="114000"/>
              </a:lnSpc>
              <a:spcBef>
                <a:spcPts val="1800"/>
              </a:spcBef>
              <a:spcAft>
                <a:spcPts val="1200"/>
              </a:spcAft>
              <a:buNone/>
            </a:pPr>
            <a:r>
              <a:rPr lang="en-US" sz="2000" dirty="0">
                <a:latin typeface="+mj-lt"/>
              </a:rPr>
              <a:t>Unbounded Wildcards</a:t>
            </a: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Lower Bounded Wildcards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Imagine a situation where you want to expand the scope of a type. </a:t>
            </a:r>
          </a:p>
          <a:p>
            <a:r>
              <a:rPr lang="en-IN" sz="2100" dirty="0">
                <a:solidFill>
                  <a:schemeClr val="tx1">
                    <a:lumMod val="75000"/>
                    <a:lumOff val="25000"/>
                  </a:schemeClr>
                </a:solidFill>
                <a:latin typeface="+mn-lt"/>
                <a:cs typeface="+mn-cs"/>
              </a:rPr>
              <a:t>For example, you want to accept Integer but at the same time, you want to accept Number and Object too. How would you do this?</a:t>
            </a:r>
          </a:p>
          <a:p>
            <a:r>
              <a:rPr lang="en-IN" sz="2100" dirty="0">
                <a:solidFill>
                  <a:schemeClr val="tx1">
                    <a:lumMod val="75000"/>
                    <a:lumOff val="25000"/>
                  </a:schemeClr>
                </a:solidFill>
                <a:latin typeface="+mn-lt"/>
                <a:cs typeface="+mn-cs"/>
              </a:rPr>
              <a:t>Enter Lower bounded wildcard.</a:t>
            </a:r>
          </a:p>
          <a:p>
            <a:r>
              <a:rPr lang="en-IN" sz="2100" dirty="0">
                <a:solidFill>
                  <a:schemeClr val="tx1">
                    <a:lumMod val="75000"/>
                    <a:lumOff val="25000"/>
                  </a:schemeClr>
                </a:solidFill>
                <a:latin typeface="+mn-lt"/>
                <a:cs typeface="+mn-cs"/>
              </a:rPr>
              <a:t>These are used to widen the scope of a type of variable. </a:t>
            </a:r>
          </a:p>
          <a:p>
            <a:r>
              <a:rPr lang="en-IN" sz="2100" dirty="0">
                <a:solidFill>
                  <a:schemeClr val="tx1">
                    <a:lumMod val="75000"/>
                    <a:lumOff val="25000"/>
                  </a:schemeClr>
                </a:solidFill>
                <a:latin typeface="+mn-lt"/>
                <a:cs typeface="+mn-cs"/>
              </a:rPr>
              <a:t>Using this we can pass the lower bound and its supertypes. The way we do this is again by using a "?" operator followed by the super keyword and then the lower bound class.</a:t>
            </a:r>
          </a:p>
        </p:txBody>
      </p:sp>
    </p:spTree>
    <p:extLst>
      <p:ext uri="{BB962C8B-B14F-4D97-AF65-F5344CB8AC3E}">
        <p14:creationId xmlns:p14="http://schemas.microsoft.com/office/powerpoint/2010/main" val="4149746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a:solidFill>
                  <a:srgbClr val="25265E"/>
                </a:solidFill>
                <a:effectLst/>
                <a:latin typeface="euclid_circular_a"/>
              </a:rPr>
              <a:t>Lower Bounded Wildcards Example</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100" dirty="0">
              <a:solidFill>
                <a:schemeClr val="tx1">
                  <a:lumMod val="75000"/>
                  <a:lumOff val="25000"/>
                </a:schemeClr>
              </a:solidFill>
              <a:latin typeface="+mn-lt"/>
              <a:cs typeface="+mn-cs"/>
            </a:endParaRPr>
          </a:p>
        </p:txBody>
      </p:sp>
      <p:sp>
        <p:nvSpPr>
          <p:cNvPr id="5" name="TextBox 4">
            <a:extLst>
              <a:ext uri="{FF2B5EF4-FFF2-40B4-BE49-F238E27FC236}">
                <a16:creationId xmlns:a16="http://schemas.microsoft.com/office/drawing/2014/main" id="{C741E657-6E62-448D-4707-A30EADAEBADD}"/>
              </a:ext>
            </a:extLst>
          </p:cNvPr>
          <p:cNvSpPr txBox="1"/>
          <p:nvPr/>
        </p:nvSpPr>
        <p:spPr>
          <a:xfrm>
            <a:off x="800100" y="1295400"/>
            <a:ext cx="7696200" cy="4524315"/>
          </a:xfrm>
          <a:prstGeom prst="rect">
            <a:avLst/>
          </a:prstGeom>
          <a:noFill/>
        </p:spPr>
        <p:txBody>
          <a:bodyPr wrap="square">
            <a:spAutoFit/>
          </a:bodyPr>
          <a:lstStyle/>
          <a:p>
            <a:r>
              <a:rPr lang="en-US" dirty="0"/>
              <a:t>public class </a:t>
            </a:r>
            <a:r>
              <a:rPr lang="en-US" dirty="0" err="1"/>
              <a:t>LowerBound</a:t>
            </a:r>
            <a:r>
              <a:rPr lang="en-US" dirty="0"/>
              <a:t> {</a:t>
            </a:r>
          </a:p>
          <a:p>
            <a:r>
              <a:rPr lang="en-US" dirty="0"/>
              <a:t>    public static void main(String[] </a:t>
            </a:r>
            <a:r>
              <a:rPr lang="en-US" dirty="0" err="1"/>
              <a:t>args</a:t>
            </a:r>
            <a:r>
              <a:rPr lang="en-US" dirty="0"/>
              <a:t>) {</a:t>
            </a:r>
          </a:p>
          <a:p>
            <a:r>
              <a:rPr lang="en-US" dirty="0"/>
              <a:t>    //Lower Bounded Integer List</a:t>
            </a:r>
          </a:p>
          <a:p>
            <a:r>
              <a:rPr lang="en-US" dirty="0"/>
              <a:t>    List&lt;Integer&gt; </a:t>
            </a:r>
            <a:r>
              <a:rPr lang="en-US" dirty="0" err="1"/>
              <a:t>intList</a:t>
            </a:r>
            <a:r>
              <a:rPr lang="en-US" dirty="0"/>
              <a:t> = </a:t>
            </a:r>
            <a:r>
              <a:rPr lang="en-US" dirty="0" err="1"/>
              <a:t>Arrays.asList</a:t>
            </a:r>
            <a:r>
              <a:rPr lang="en-US" dirty="0"/>
              <a:t>(10, 20, 30, 40);</a:t>
            </a:r>
          </a:p>
          <a:p>
            <a:r>
              <a:rPr lang="en-US" dirty="0"/>
              <a:t>    //Passing Integer list object</a:t>
            </a:r>
          </a:p>
          <a:p>
            <a:r>
              <a:rPr lang="en-US" dirty="0"/>
              <a:t>    </a:t>
            </a:r>
            <a:r>
              <a:rPr lang="en-US" dirty="0" err="1"/>
              <a:t>printOnlyIntegerClassorSuperClass</a:t>
            </a:r>
            <a:r>
              <a:rPr lang="en-US" dirty="0"/>
              <a:t>(</a:t>
            </a:r>
            <a:r>
              <a:rPr lang="en-US" dirty="0" err="1"/>
              <a:t>intList</a:t>
            </a:r>
            <a:r>
              <a:rPr lang="en-US" dirty="0"/>
              <a:t>);</a:t>
            </a:r>
          </a:p>
          <a:p>
            <a:r>
              <a:rPr lang="en-US" dirty="0"/>
              <a:t>    //Number list</a:t>
            </a:r>
          </a:p>
          <a:p>
            <a:r>
              <a:rPr lang="en-US" dirty="0"/>
              <a:t>    List&lt;Number&gt; </a:t>
            </a:r>
            <a:r>
              <a:rPr lang="en-US" dirty="0" err="1"/>
              <a:t>numberList</a:t>
            </a:r>
            <a:r>
              <a:rPr lang="en-US" dirty="0"/>
              <a:t> = </a:t>
            </a:r>
            <a:r>
              <a:rPr lang="en-US" dirty="0" err="1"/>
              <a:t>Arrays.asList</a:t>
            </a:r>
            <a:r>
              <a:rPr lang="en-US" dirty="0"/>
              <a:t>(10, 20, 30, 50);</a:t>
            </a:r>
          </a:p>
          <a:p>
            <a:r>
              <a:rPr lang="en-US" dirty="0"/>
              <a:t>    //Passing Integer list object</a:t>
            </a:r>
          </a:p>
          <a:p>
            <a:r>
              <a:rPr lang="en-US" dirty="0"/>
              <a:t>    </a:t>
            </a:r>
            <a:r>
              <a:rPr lang="en-US" dirty="0" err="1"/>
              <a:t>printOnlyIntegerClassor</a:t>
            </a:r>
            <a:r>
              <a:rPr lang="en-US" dirty="0"/>
              <a:t> </a:t>
            </a:r>
            <a:r>
              <a:rPr lang="en-US" dirty="0" err="1"/>
              <a:t>SuperClass</a:t>
            </a:r>
            <a:r>
              <a:rPr lang="en-US" dirty="0"/>
              <a:t>(</a:t>
            </a:r>
            <a:r>
              <a:rPr lang="en-US" dirty="0" err="1"/>
              <a:t>numberList</a:t>
            </a:r>
            <a:r>
              <a:rPr lang="en-US" dirty="0"/>
              <a:t>);</a:t>
            </a:r>
          </a:p>
          <a:p>
            <a:r>
              <a:rPr lang="en-US" dirty="0"/>
              <a:t>    }    </a:t>
            </a:r>
          </a:p>
          <a:p>
            <a:r>
              <a:rPr lang="en-US" dirty="0"/>
              <a:t>public static void </a:t>
            </a:r>
            <a:r>
              <a:rPr lang="en-US" dirty="0" err="1"/>
              <a:t>printOnlyIntegerClassorSuperClass</a:t>
            </a:r>
            <a:r>
              <a:rPr lang="en-US" dirty="0"/>
              <a:t>(List&lt;? super Integer&gt; list) {</a:t>
            </a:r>
          </a:p>
          <a:p>
            <a:r>
              <a:rPr lang="en-US" dirty="0"/>
              <a:t>        </a:t>
            </a:r>
            <a:r>
              <a:rPr lang="en-US" dirty="0" err="1"/>
              <a:t>System.out.println</a:t>
            </a:r>
            <a:r>
              <a:rPr lang="en-US" dirty="0"/>
              <a:t>(list);</a:t>
            </a:r>
          </a:p>
          <a:p>
            <a:r>
              <a:rPr lang="en-US" dirty="0"/>
              <a:t>    }</a:t>
            </a:r>
          </a:p>
          <a:p>
            <a:r>
              <a:rPr lang="en-US" dirty="0"/>
              <a:t>}</a:t>
            </a:r>
          </a:p>
          <a:p>
            <a:endParaRPr lang="en-US" dirty="0"/>
          </a:p>
        </p:txBody>
      </p:sp>
    </p:spTree>
    <p:extLst>
      <p:ext uri="{BB962C8B-B14F-4D97-AF65-F5344CB8AC3E}">
        <p14:creationId xmlns:p14="http://schemas.microsoft.com/office/powerpoint/2010/main" val="36234800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err="1">
                <a:solidFill>
                  <a:srgbClr val="25265E"/>
                </a:solidFill>
                <a:effectLst/>
                <a:latin typeface="euclid_circular_a"/>
              </a:rPr>
              <a:t>UnBounded</a:t>
            </a:r>
            <a:r>
              <a:rPr lang="en-IN" b="1" i="0" dirty="0">
                <a:solidFill>
                  <a:srgbClr val="25265E"/>
                </a:solidFill>
                <a:effectLst/>
                <a:latin typeface="euclid_circular_a"/>
              </a:rPr>
              <a:t> Wildcards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00" dirty="0">
                <a:solidFill>
                  <a:schemeClr val="tx1">
                    <a:lumMod val="75000"/>
                    <a:lumOff val="25000"/>
                  </a:schemeClr>
                </a:solidFill>
                <a:latin typeface="+mn-lt"/>
                <a:cs typeface="+mn-cs"/>
              </a:rPr>
              <a:t>Let’s now see a situation where your operation has nothing to do with a type. </a:t>
            </a:r>
          </a:p>
          <a:p>
            <a:r>
              <a:rPr lang="en-IN" sz="2100" dirty="0">
                <a:solidFill>
                  <a:schemeClr val="tx1">
                    <a:lumMod val="75000"/>
                    <a:lumOff val="25000"/>
                  </a:schemeClr>
                </a:solidFill>
                <a:latin typeface="+mn-lt"/>
                <a:cs typeface="+mn-cs"/>
              </a:rPr>
              <a:t>A quick example could be the example we saw earlier of printing a list. </a:t>
            </a:r>
          </a:p>
          <a:p>
            <a:r>
              <a:rPr lang="en-IN" sz="2100" dirty="0">
                <a:solidFill>
                  <a:schemeClr val="tx1">
                    <a:lumMod val="75000"/>
                    <a:lumOff val="25000"/>
                  </a:schemeClr>
                </a:solidFill>
                <a:latin typeface="+mn-lt"/>
                <a:cs typeface="+mn-cs"/>
              </a:rPr>
              <a:t>Printing a list is a simple operation irrespective of the data type. Broadly speaking, use this wildcard when the code inside the method is using the Object functionality but the code inside the method doesn’t depend on the data type of the parameter passed in. </a:t>
            </a:r>
          </a:p>
          <a:p>
            <a:r>
              <a:rPr lang="en-IN" sz="2100" dirty="0">
                <a:solidFill>
                  <a:schemeClr val="tx1">
                    <a:lumMod val="75000"/>
                    <a:lumOff val="25000"/>
                  </a:schemeClr>
                </a:solidFill>
                <a:latin typeface="+mn-lt"/>
                <a:cs typeface="+mn-cs"/>
              </a:rPr>
              <a:t>The way to do this is just putting a ?.</a:t>
            </a:r>
          </a:p>
          <a:p>
            <a:r>
              <a:rPr lang="en-IN" sz="2100" dirty="0">
                <a:solidFill>
                  <a:schemeClr val="tx1">
                    <a:lumMod val="75000"/>
                    <a:lumOff val="25000"/>
                  </a:schemeClr>
                </a:solidFill>
                <a:latin typeface="+mn-lt"/>
                <a:cs typeface="+mn-cs"/>
              </a:rPr>
              <a:t>To see a practical example, we could just amend the previous example to use an unbounded type.</a:t>
            </a:r>
          </a:p>
        </p:txBody>
      </p:sp>
    </p:spTree>
    <p:extLst>
      <p:ext uri="{BB962C8B-B14F-4D97-AF65-F5344CB8AC3E}">
        <p14:creationId xmlns:p14="http://schemas.microsoft.com/office/powerpoint/2010/main" val="41558673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pPr algn="l"/>
            <a:r>
              <a:rPr lang="en-IN" b="1" i="0" dirty="0" err="1">
                <a:solidFill>
                  <a:srgbClr val="25265E"/>
                </a:solidFill>
                <a:effectLst/>
                <a:latin typeface="euclid_circular_a"/>
              </a:rPr>
              <a:t>UnBounded</a:t>
            </a:r>
            <a:r>
              <a:rPr lang="en-IN" b="1" i="0" dirty="0">
                <a:solidFill>
                  <a:srgbClr val="25265E"/>
                </a:solidFill>
                <a:effectLst/>
                <a:latin typeface="euclid_circular_a"/>
              </a:rPr>
              <a:t> Wildcards Example</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838199"/>
            <a:ext cx="8534400" cy="57912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100" dirty="0">
              <a:solidFill>
                <a:schemeClr val="tx1">
                  <a:lumMod val="75000"/>
                  <a:lumOff val="25000"/>
                </a:schemeClr>
              </a:solidFill>
              <a:latin typeface="+mn-lt"/>
              <a:cs typeface="+mn-cs"/>
            </a:endParaRPr>
          </a:p>
        </p:txBody>
      </p:sp>
      <p:sp>
        <p:nvSpPr>
          <p:cNvPr id="4" name="TextBox 3">
            <a:extLst>
              <a:ext uri="{FF2B5EF4-FFF2-40B4-BE49-F238E27FC236}">
                <a16:creationId xmlns:a16="http://schemas.microsoft.com/office/drawing/2014/main" id="{770E5975-416D-BA2B-0C65-78A34B02FA06}"/>
              </a:ext>
            </a:extLst>
          </p:cNvPr>
          <p:cNvSpPr txBox="1"/>
          <p:nvPr/>
        </p:nvSpPr>
        <p:spPr>
          <a:xfrm>
            <a:off x="381000" y="1447798"/>
            <a:ext cx="8229600" cy="4524315"/>
          </a:xfrm>
          <a:prstGeom prst="rect">
            <a:avLst/>
          </a:prstGeom>
          <a:noFill/>
        </p:spPr>
        <p:txBody>
          <a:bodyPr wrap="square">
            <a:spAutoFit/>
          </a:bodyPr>
          <a:lstStyle/>
          <a:p>
            <a:r>
              <a:rPr lang="en-US" dirty="0"/>
              <a:t>public class Lower Bound { </a:t>
            </a:r>
          </a:p>
          <a:p>
            <a:r>
              <a:rPr lang="en-US" dirty="0"/>
              <a:t>    public static void main(String\[\] </a:t>
            </a:r>
            <a:r>
              <a:rPr lang="en-US" dirty="0" err="1"/>
              <a:t>args</a:t>
            </a:r>
            <a:r>
              <a:rPr lang="en-US" dirty="0"/>
              <a:t>) { </a:t>
            </a:r>
          </a:p>
          <a:p>
            <a:endParaRPr lang="en-US" dirty="0"/>
          </a:p>
          <a:p>
            <a:r>
              <a:rPr lang="en-US" dirty="0"/>
              <a:t>    //Lower Bounded Integer List </a:t>
            </a:r>
          </a:p>
          <a:p>
            <a:r>
              <a:rPr lang="en-US" dirty="0"/>
              <a:t>    List&lt;Integer&gt; </a:t>
            </a:r>
            <a:r>
              <a:rPr lang="en-US" dirty="0" err="1"/>
              <a:t>intList</a:t>
            </a:r>
            <a:r>
              <a:rPr lang="en-US" dirty="0"/>
              <a:t> = </a:t>
            </a:r>
            <a:r>
              <a:rPr lang="en-US" dirty="0" err="1"/>
              <a:t>Arrays.asList</a:t>
            </a:r>
            <a:r>
              <a:rPr lang="en-US" dirty="0"/>
              <a:t>(10, 20, 30, 40);</a:t>
            </a:r>
          </a:p>
          <a:p>
            <a:r>
              <a:rPr lang="en-US" dirty="0"/>
              <a:t>    </a:t>
            </a:r>
            <a:r>
              <a:rPr lang="en-US" dirty="0" err="1"/>
              <a:t>printList</a:t>
            </a:r>
            <a:r>
              <a:rPr lang="en-US" dirty="0"/>
              <a:t>(</a:t>
            </a:r>
            <a:r>
              <a:rPr lang="en-US" dirty="0" err="1"/>
              <a:t>intList</a:t>
            </a:r>
            <a:r>
              <a:rPr lang="en-US" dirty="0"/>
              <a:t>); </a:t>
            </a:r>
          </a:p>
          <a:p>
            <a:endParaRPr lang="en-US" dirty="0"/>
          </a:p>
          <a:p>
            <a:r>
              <a:rPr lang="en-US" dirty="0"/>
              <a:t>    //Double list instead of Number just to demonstrate that it doesn't matter what you pass </a:t>
            </a:r>
          </a:p>
          <a:p>
            <a:r>
              <a:rPr lang="en-US" dirty="0"/>
              <a:t>    List&lt;Double&gt; </a:t>
            </a:r>
            <a:r>
              <a:rPr lang="en-US" dirty="0" err="1"/>
              <a:t>doubleList</a:t>
            </a:r>
            <a:r>
              <a:rPr lang="en-US" dirty="0"/>
              <a:t> = </a:t>
            </a:r>
            <a:r>
              <a:rPr lang="en-US" dirty="0" err="1"/>
              <a:t>Arrays.asList</a:t>
            </a:r>
            <a:r>
              <a:rPr lang="en-US" dirty="0"/>
              <a:t>(11.5, 13.6, 67.8, 43.7); </a:t>
            </a:r>
          </a:p>
          <a:p>
            <a:r>
              <a:rPr lang="en-US" dirty="0"/>
              <a:t>    </a:t>
            </a:r>
            <a:r>
              <a:rPr lang="en-US" dirty="0" err="1"/>
              <a:t>printList</a:t>
            </a:r>
            <a:r>
              <a:rPr lang="en-US" dirty="0"/>
              <a:t>(</a:t>
            </a:r>
            <a:r>
              <a:rPr lang="en-US" dirty="0" err="1"/>
              <a:t>numberList</a:t>
            </a:r>
            <a:r>
              <a:rPr lang="en-US" dirty="0"/>
              <a:t>); </a:t>
            </a:r>
          </a:p>
          <a:p>
            <a:endParaRPr lang="en-US" dirty="0"/>
          </a:p>
          <a:p>
            <a:r>
              <a:rPr lang="en-US" dirty="0"/>
              <a:t>    public static void </a:t>
            </a:r>
            <a:r>
              <a:rPr lang="en-US" dirty="0" err="1"/>
              <a:t>printList</a:t>
            </a:r>
            <a:r>
              <a:rPr lang="en-US" dirty="0"/>
              <a:t>(List&lt;?&gt; list) { </a:t>
            </a:r>
          </a:p>
          <a:p>
            <a:r>
              <a:rPr lang="en-US" dirty="0"/>
              <a:t>        </a:t>
            </a:r>
            <a:r>
              <a:rPr lang="en-US" dirty="0" err="1"/>
              <a:t>System.out.println</a:t>
            </a:r>
            <a:r>
              <a:rPr lang="en-US" dirty="0"/>
              <a:t>(list);</a:t>
            </a:r>
          </a:p>
          <a:p>
            <a:r>
              <a:rPr lang="en-US" dirty="0"/>
              <a:t>    }</a:t>
            </a:r>
          </a:p>
          <a:p>
            <a:r>
              <a:rPr lang="en-US" dirty="0"/>
              <a:t>}</a:t>
            </a:r>
          </a:p>
        </p:txBody>
      </p:sp>
    </p:spTree>
    <p:extLst>
      <p:ext uri="{BB962C8B-B14F-4D97-AF65-F5344CB8AC3E}">
        <p14:creationId xmlns:p14="http://schemas.microsoft.com/office/powerpoint/2010/main" val="41774016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References</a:t>
            </a:r>
          </a:p>
        </p:txBody>
      </p:sp>
      <p:sp>
        <p:nvSpPr>
          <p:cNvPr id="6" name="Content Placeholder 2">
            <a:extLst>
              <a:ext uri="{FF2B5EF4-FFF2-40B4-BE49-F238E27FC236}">
                <a16:creationId xmlns:a16="http://schemas.microsoft.com/office/drawing/2014/main" id="{17AA01B4-C800-309E-CFA5-FEFF791D4537}"/>
              </a:ext>
            </a:extLst>
          </p:cNvPr>
          <p:cNvSpPr txBox="1">
            <a:spLocks/>
          </p:cNvSpPr>
          <p:nvPr/>
        </p:nvSpPr>
        <p:spPr>
          <a:xfrm>
            <a:off x="381000" y="1219200"/>
            <a:ext cx="85344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800" kern="1200">
                <a:solidFill>
                  <a:srgbClr val="4D4D4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itchFamily="49" charset="0"/>
              <a:buChar char="o"/>
              <a:defRPr sz="1600" kern="1200">
                <a:solidFill>
                  <a:srgbClr val="4D4D4D"/>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600" kern="1200">
                <a:solidFill>
                  <a:srgbClr val="4D4D4D"/>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N" sz="2100" dirty="0">
                <a:solidFill>
                  <a:schemeClr val="tx1">
                    <a:lumMod val="75000"/>
                    <a:lumOff val="25000"/>
                  </a:schemeClr>
                </a:solidFill>
                <a:latin typeface="+mn-lt"/>
                <a:cs typeface="+mn-cs"/>
                <a:hlinkClick r:id="rId3"/>
              </a:rPr>
              <a:t>https://docs.oracle.com/javase/tutorial/java/generics/types.html</a:t>
            </a:r>
            <a:endParaRPr lang="en-IN" sz="2100" dirty="0">
              <a:solidFill>
                <a:schemeClr val="tx1">
                  <a:lumMod val="75000"/>
                  <a:lumOff val="25000"/>
                </a:schemeClr>
              </a:solidFill>
              <a:latin typeface="+mn-lt"/>
              <a:cs typeface="+mn-cs"/>
            </a:endParaRPr>
          </a:p>
          <a:p>
            <a:pPr>
              <a:buFont typeface="Arial" panose="020B0604020202020204" pitchFamily="34" charset="0"/>
              <a:buChar char="•"/>
            </a:pPr>
            <a:r>
              <a:rPr lang="en-IN" sz="2100" dirty="0">
                <a:solidFill>
                  <a:schemeClr val="tx1">
                    <a:lumMod val="75000"/>
                    <a:lumOff val="25000"/>
                  </a:schemeClr>
                </a:solidFill>
                <a:latin typeface="+mn-lt"/>
                <a:cs typeface="+mn-cs"/>
                <a:hlinkClick r:id="rId4"/>
              </a:rPr>
              <a:t>https://www.scaler.com/topics/java/generics-in-java/</a:t>
            </a:r>
            <a:endParaRPr lang="en-IN" sz="2100" dirty="0">
              <a:solidFill>
                <a:schemeClr val="tx1">
                  <a:lumMod val="75000"/>
                  <a:lumOff val="25000"/>
                </a:schemeClr>
              </a:solidFill>
              <a:latin typeface="+mn-lt"/>
              <a:cs typeface="+mn-cs"/>
            </a:endParaRPr>
          </a:p>
          <a:p>
            <a:pPr>
              <a:buFont typeface="Arial" panose="020B0604020202020204" pitchFamily="34" charset="0"/>
              <a:buChar char="•"/>
            </a:pPr>
            <a:endParaRPr lang="en-IN" sz="2100" dirty="0">
              <a:solidFill>
                <a:schemeClr val="tx1">
                  <a:lumMod val="75000"/>
                  <a:lumOff val="25000"/>
                </a:schemeClr>
              </a:solidFill>
              <a:latin typeface="+mn-lt"/>
              <a:cs typeface="+mn-cs"/>
            </a:endParaRPr>
          </a:p>
          <a:p>
            <a:pPr>
              <a:buFont typeface="Arial" panose="020B0604020202020204" pitchFamily="34" charset="0"/>
              <a:buChar char="•"/>
            </a:pPr>
            <a:endParaRPr lang="en-IN" sz="21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32403503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sz="2900" dirty="0">
                <a:solidFill>
                  <a:schemeClr val="tx1">
                    <a:lumMod val="75000"/>
                    <a:lumOff val="25000"/>
                  </a:schemeClr>
                </a:solidFill>
                <a:latin typeface="+mj-lt"/>
                <a:cs typeface="+mj-cs"/>
              </a:rPr>
              <a:t>Generics</a:t>
            </a:r>
          </a:p>
        </p:txBody>
      </p:sp>
      <p:sp>
        <p:nvSpPr>
          <p:cNvPr id="3" name="Content Placeholder 2"/>
          <p:cNvSpPr>
            <a:spLocks noGrp="1"/>
          </p:cNvSpPr>
          <p:nvPr>
            <p:ph idx="1"/>
          </p:nvPr>
        </p:nvSpPr>
        <p:spPr>
          <a:xfrm>
            <a:off x="572030" y="990600"/>
            <a:ext cx="8227887" cy="3528885"/>
          </a:xfrm>
        </p:spPr>
        <p:txBody>
          <a:bodyPr>
            <a:normAutofit/>
          </a:bodyPr>
          <a:lstStyle/>
          <a:p>
            <a:r>
              <a:rPr lang="en-IN" sz="2100" dirty="0">
                <a:solidFill>
                  <a:schemeClr val="tx1">
                    <a:lumMod val="75000"/>
                    <a:lumOff val="25000"/>
                  </a:schemeClr>
                </a:solidFill>
                <a:latin typeface="+mn-lt"/>
                <a:cs typeface="+mn-cs"/>
              </a:rPr>
              <a:t>Generics in Java with collection classes is very easy but it provides a lot more features than just creating the type of collection</a:t>
            </a:r>
          </a:p>
          <a:p>
            <a:r>
              <a:rPr lang="en-IN" sz="2100" dirty="0">
                <a:solidFill>
                  <a:schemeClr val="tx1">
                    <a:lumMod val="75000"/>
                    <a:lumOff val="25000"/>
                  </a:schemeClr>
                </a:solidFill>
                <a:latin typeface="+mn-lt"/>
                <a:cs typeface="+mn-cs"/>
              </a:rPr>
              <a:t>Generics was added in Java 5 to provide compile-time type checking and removing risk of </a:t>
            </a:r>
            <a:r>
              <a:rPr lang="en-IN" sz="2100" dirty="0" err="1">
                <a:solidFill>
                  <a:schemeClr val="tx1">
                    <a:lumMod val="75000"/>
                    <a:lumOff val="25000"/>
                  </a:schemeClr>
                </a:solidFill>
                <a:latin typeface="+mn-lt"/>
                <a:cs typeface="+mn-cs"/>
              </a:rPr>
              <a:t>ClassCastException</a:t>
            </a:r>
            <a:r>
              <a:rPr lang="en-IN" sz="2100" dirty="0">
                <a:solidFill>
                  <a:schemeClr val="tx1">
                    <a:lumMod val="75000"/>
                    <a:lumOff val="25000"/>
                  </a:schemeClr>
                </a:solidFill>
                <a:latin typeface="+mn-lt"/>
                <a:cs typeface="+mn-cs"/>
              </a:rPr>
              <a:t> that was common while working with collection classes. The whole collection framework was re-written to use generics for type-safety</a:t>
            </a:r>
          </a:p>
          <a:p>
            <a:r>
              <a:rPr lang="en-IN" sz="2100" dirty="0">
                <a:solidFill>
                  <a:schemeClr val="tx1">
                    <a:lumMod val="75000"/>
                    <a:lumOff val="25000"/>
                  </a:schemeClr>
                </a:solidFill>
                <a:latin typeface="+mn-lt"/>
                <a:cs typeface="+mn-cs"/>
              </a:rPr>
              <a:t>Used to impose type safety in programs. </a:t>
            </a:r>
          </a:p>
          <a:p>
            <a:r>
              <a:rPr lang="en-IN" sz="2100" dirty="0">
                <a:solidFill>
                  <a:schemeClr val="tx1">
                    <a:lumMod val="75000"/>
                    <a:lumOff val="25000"/>
                  </a:schemeClr>
                </a:solidFill>
                <a:latin typeface="+mn-lt"/>
                <a:cs typeface="+mn-cs"/>
              </a:rPr>
              <a:t>Type safety is when the compiler validates the datatype of constants, variables, and methods whether it is rightly assigned or not.</a:t>
            </a:r>
            <a:br>
              <a:rPr lang="en-IN" sz="2100" dirty="0">
                <a:solidFill>
                  <a:schemeClr val="tx1">
                    <a:lumMod val="75000"/>
                    <a:lumOff val="25000"/>
                  </a:schemeClr>
                </a:solidFill>
                <a:latin typeface="+mn-lt"/>
                <a:cs typeface="+mn-cs"/>
              </a:rPr>
            </a:br>
            <a:endParaRPr lang="en-IN" sz="2100" dirty="0">
              <a:solidFill>
                <a:schemeClr val="tx1">
                  <a:lumMod val="75000"/>
                  <a:lumOff val="25000"/>
                </a:schemeClr>
              </a:solidFill>
              <a:latin typeface="+mn-lt"/>
              <a:cs typeface="+mn-cs"/>
            </a:endParaRPr>
          </a:p>
        </p:txBody>
      </p:sp>
      <p:sp>
        <p:nvSpPr>
          <p:cNvPr id="8" name="Rectangle 7"/>
          <p:cNvSpPr/>
          <p:nvPr/>
        </p:nvSpPr>
        <p:spPr>
          <a:xfrm>
            <a:off x="4458026" y="3244334"/>
            <a:ext cx="227948" cy="369332"/>
          </a:xfrm>
          <a:prstGeom prst="rect">
            <a:avLst/>
          </a:prstGeom>
        </p:spPr>
        <p:txBody>
          <a:bodyPr wrap="none">
            <a:spAutoFit/>
          </a:bodyPr>
          <a:lstStyle/>
          <a:p>
            <a:r>
              <a:rPr lang="en-US" baseline="30000" dirty="0">
                <a:solidFill>
                  <a:srgbClr val="3E70B7"/>
                </a:solidFill>
                <a:latin typeface="Helvetica" charset="0"/>
              </a:rPr>
              <a:t> </a:t>
            </a:r>
            <a:endParaRPr lang="en-US" dirty="0"/>
          </a:p>
        </p:txBody>
      </p:sp>
    </p:spTree>
    <p:extLst>
      <p:ext uri="{BB962C8B-B14F-4D97-AF65-F5344CB8AC3E}">
        <p14:creationId xmlns:p14="http://schemas.microsoft.com/office/powerpoint/2010/main" val="702895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fontScale="90000"/>
          </a:bodyPr>
          <a:lstStyle/>
          <a:p>
            <a:r>
              <a:rPr lang="en-US" dirty="0"/>
              <a:t>Java Generic - Syntax and Naming Convention</a:t>
            </a:r>
          </a:p>
        </p:txBody>
      </p:sp>
      <p:sp>
        <p:nvSpPr>
          <p:cNvPr id="3" name="Content Placeholder 2"/>
          <p:cNvSpPr>
            <a:spLocks noGrp="1"/>
          </p:cNvSpPr>
          <p:nvPr>
            <p:ph idx="1"/>
          </p:nvPr>
        </p:nvSpPr>
        <p:spPr>
          <a:xfrm>
            <a:off x="381000" y="1219200"/>
            <a:ext cx="8534400" cy="3962400"/>
          </a:xfrm>
        </p:spPr>
        <p:txBody>
          <a:bodyPr>
            <a:noAutofit/>
          </a:bodyPr>
          <a:lstStyle/>
          <a:p>
            <a:r>
              <a:rPr lang="en-US" sz="2100" dirty="0">
                <a:solidFill>
                  <a:schemeClr val="tx1">
                    <a:lumMod val="75000"/>
                    <a:lumOff val="25000"/>
                  </a:schemeClr>
                </a:solidFill>
                <a:latin typeface="+mn-lt"/>
                <a:cs typeface="+mn-cs"/>
              </a:rPr>
              <a:t>Following a naming convention helps maintain uniformity in the codebase and facilitates easy readability. Generics in Java also have a naming convention for parameters.</a:t>
            </a:r>
          </a:p>
          <a:p>
            <a:r>
              <a:rPr lang="en-US" sz="2100" dirty="0">
                <a:solidFill>
                  <a:schemeClr val="tx1">
                    <a:lumMod val="75000"/>
                    <a:lumOff val="25000"/>
                  </a:schemeClr>
                </a:solidFill>
                <a:latin typeface="+mn-lt"/>
                <a:cs typeface="+mn-cs"/>
              </a:rPr>
              <a:t>The following are some of the extensively used naming conventions for generic parameters:</a:t>
            </a:r>
          </a:p>
          <a:p>
            <a:r>
              <a:rPr lang="en-US" sz="2100" dirty="0">
                <a:solidFill>
                  <a:schemeClr val="tx1">
                    <a:lumMod val="75000"/>
                    <a:lumOff val="25000"/>
                  </a:schemeClr>
                </a:solidFill>
                <a:latin typeface="+mn-lt"/>
                <a:cs typeface="+mn-cs"/>
              </a:rPr>
              <a:t>E – Element (used extensively by the Java Collections Framework, for example, </a:t>
            </a:r>
            <a:r>
              <a:rPr lang="en-US" sz="2100" dirty="0" err="1">
                <a:solidFill>
                  <a:schemeClr val="tx1">
                    <a:lumMod val="75000"/>
                    <a:lumOff val="25000"/>
                  </a:schemeClr>
                </a:solidFill>
                <a:latin typeface="+mn-lt"/>
                <a:cs typeface="+mn-cs"/>
              </a:rPr>
              <a:t>ArrayList</a:t>
            </a:r>
            <a:r>
              <a:rPr lang="en-US" sz="2100" dirty="0">
                <a:solidFill>
                  <a:schemeClr val="tx1">
                    <a:lumMod val="75000"/>
                    <a:lumOff val="25000"/>
                  </a:schemeClr>
                </a:solidFill>
                <a:latin typeface="+mn-lt"/>
                <a:cs typeface="+mn-cs"/>
              </a:rPr>
              <a:t>, Set, etc.)</a:t>
            </a:r>
            <a:br>
              <a:rPr lang="en-US" sz="2100" dirty="0">
                <a:solidFill>
                  <a:schemeClr val="tx1">
                    <a:lumMod val="75000"/>
                    <a:lumOff val="25000"/>
                  </a:schemeClr>
                </a:solidFill>
                <a:latin typeface="+mn-lt"/>
                <a:cs typeface="+mn-cs"/>
              </a:rPr>
            </a:br>
            <a:r>
              <a:rPr lang="en-US" sz="2100" dirty="0">
                <a:solidFill>
                  <a:schemeClr val="tx1">
                    <a:lumMod val="75000"/>
                    <a:lumOff val="25000"/>
                  </a:schemeClr>
                </a:solidFill>
                <a:latin typeface="+mn-lt"/>
                <a:cs typeface="+mn-cs"/>
              </a:rPr>
              <a:t>K – Key (Used in Map)</a:t>
            </a:r>
            <a:br>
              <a:rPr lang="en-US" sz="2100" dirty="0">
                <a:solidFill>
                  <a:schemeClr val="tx1">
                    <a:lumMod val="75000"/>
                    <a:lumOff val="25000"/>
                  </a:schemeClr>
                </a:solidFill>
                <a:latin typeface="+mn-lt"/>
                <a:cs typeface="+mn-cs"/>
              </a:rPr>
            </a:br>
            <a:r>
              <a:rPr lang="en-US" sz="2100" dirty="0">
                <a:solidFill>
                  <a:schemeClr val="tx1">
                    <a:lumMod val="75000"/>
                    <a:lumOff val="25000"/>
                  </a:schemeClr>
                </a:solidFill>
                <a:latin typeface="+mn-lt"/>
                <a:cs typeface="+mn-cs"/>
              </a:rPr>
              <a:t>N – Number</a:t>
            </a:r>
            <a:br>
              <a:rPr lang="en-US" sz="2100" dirty="0">
                <a:solidFill>
                  <a:schemeClr val="tx1">
                    <a:lumMod val="75000"/>
                    <a:lumOff val="25000"/>
                  </a:schemeClr>
                </a:solidFill>
                <a:latin typeface="+mn-lt"/>
                <a:cs typeface="+mn-cs"/>
              </a:rPr>
            </a:br>
            <a:r>
              <a:rPr lang="en-US" sz="2100" dirty="0">
                <a:solidFill>
                  <a:schemeClr val="tx1">
                    <a:lumMod val="75000"/>
                    <a:lumOff val="25000"/>
                  </a:schemeClr>
                </a:solidFill>
                <a:latin typeface="+mn-lt"/>
                <a:cs typeface="+mn-cs"/>
              </a:rPr>
              <a:t>T – Parameter Type</a:t>
            </a:r>
            <a:br>
              <a:rPr lang="en-US" sz="2100" dirty="0">
                <a:solidFill>
                  <a:schemeClr val="tx1">
                    <a:lumMod val="75000"/>
                    <a:lumOff val="25000"/>
                  </a:schemeClr>
                </a:solidFill>
                <a:latin typeface="+mn-lt"/>
                <a:cs typeface="+mn-cs"/>
              </a:rPr>
            </a:br>
            <a:r>
              <a:rPr lang="en-US" sz="2100" dirty="0">
                <a:solidFill>
                  <a:schemeClr val="tx1">
                    <a:lumMod val="75000"/>
                    <a:lumOff val="25000"/>
                  </a:schemeClr>
                </a:solidFill>
                <a:latin typeface="+mn-lt"/>
                <a:cs typeface="+mn-cs"/>
              </a:rPr>
              <a:t>V – Value (Used in Map)</a:t>
            </a:r>
          </a:p>
        </p:txBody>
      </p:sp>
    </p:spTree>
    <p:extLst>
      <p:ext uri="{BB962C8B-B14F-4D97-AF65-F5344CB8AC3E}">
        <p14:creationId xmlns:p14="http://schemas.microsoft.com/office/powerpoint/2010/main" val="240208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Generic - Benefits</a:t>
            </a:r>
          </a:p>
        </p:txBody>
      </p:sp>
      <p:sp>
        <p:nvSpPr>
          <p:cNvPr id="3" name="Content Placeholder 2"/>
          <p:cNvSpPr>
            <a:spLocks noGrp="1"/>
          </p:cNvSpPr>
          <p:nvPr>
            <p:ph idx="1"/>
          </p:nvPr>
        </p:nvSpPr>
        <p:spPr>
          <a:xfrm>
            <a:off x="381000" y="1219200"/>
            <a:ext cx="8534400" cy="3962400"/>
          </a:xfrm>
        </p:spPr>
        <p:txBody>
          <a:bodyPr>
            <a:noAutofit/>
          </a:bodyPr>
          <a:lstStyle/>
          <a:p>
            <a:pPr algn="l">
              <a:buFont typeface="Arial" panose="020B0604020202020204" pitchFamily="34" charset="0"/>
              <a:buChar char="•"/>
            </a:pPr>
            <a:r>
              <a:rPr lang="en-IN" sz="2100" dirty="0">
                <a:solidFill>
                  <a:schemeClr val="tx1">
                    <a:lumMod val="75000"/>
                    <a:lumOff val="25000"/>
                  </a:schemeClr>
                </a:solidFill>
                <a:latin typeface="+mn-lt"/>
                <a:cs typeface="+mn-cs"/>
              </a:rPr>
              <a:t>To achieve compile-time checking.</a:t>
            </a:r>
          </a:p>
          <a:p>
            <a:pPr algn="l">
              <a:buFont typeface="Arial" panose="020B0604020202020204" pitchFamily="34" charset="0"/>
              <a:buChar char="•"/>
            </a:pPr>
            <a:r>
              <a:rPr lang="en-IN" sz="2100" dirty="0">
                <a:solidFill>
                  <a:schemeClr val="tx1">
                    <a:lumMod val="75000"/>
                    <a:lumOff val="25000"/>
                  </a:schemeClr>
                </a:solidFill>
                <a:latin typeface="+mn-lt"/>
                <a:cs typeface="+mn-cs"/>
              </a:rPr>
              <a:t>To avoid </a:t>
            </a:r>
            <a:r>
              <a:rPr lang="en-IN" sz="2100" dirty="0" err="1">
                <a:solidFill>
                  <a:schemeClr val="tx1">
                    <a:lumMod val="75000"/>
                    <a:lumOff val="25000"/>
                  </a:schemeClr>
                </a:solidFill>
                <a:latin typeface="+mn-lt"/>
                <a:cs typeface="+mn-cs"/>
              </a:rPr>
              <a:t>ClassCastException</a:t>
            </a:r>
            <a:r>
              <a:rPr lang="en-IN" sz="2100" dirty="0">
                <a:solidFill>
                  <a:schemeClr val="tx1">
                    <a:lumMod val="75000"/>
                    <a:lumOff val="25000"/>
                  </a:schemeClr>
                </a:solidFill>
                <a:latin typeface="+mn-lt"/>
                <a:cs typeface="+mn-cs"/>
              </a:rPr>
              <a:t> error.</a:t>
            </a:r>
          </a:p>
          <a:p>
            <a:pPr algn="l">
              <a:buFont typeface="Arial" panose="020B0604020202020204" pitchFamily="34" charset="0"/>
              <a:buChar char="•"/>
            </a:pPr>
            <a:r>
              <a:rPr lang="en-IN" sz="2100" dirty="0">
                <a:solidFill>
                  <a:schemeClr val="tx1">
                    <a:lumMod val="75000"/>
                    <a:lumOff val="25000"/>
                  </a:schemeClr>
                </a:solidFill>
                <a:latin typeface="+mn-lt"/>
                <a:cs typeface="+mn-cs"/>
              </a:rPr>
              <a:t>To achieve code reusability. We can write a method/class/interface once and use it for any type we want.</a:t>
            </a:r>
          </a:p>
          <a:p>
            <a:pPr algn="l">
              <a:buFont typeface="Arial" panose="020B0604020202020204" pitchFamily="34" charset="0"/>
              <a:buChar char="•"/>
            </a:pPr>
            <a:r>
              <a:rPr lang="en-IN" sz="2100" dirty="0">
                <a:solidFill>
                  <a:schemeClr val="tx1">
                    <a:lumMod val="75000"/>
                    <a:lumOff val="25000"/>
                  </a:schemeClr>
                </a:solidFill>
                <a:latin typeface="+mn-lt"/>
                <a:cs typeface="+mn-cs"/>
              </a:rPr>
              <a:t>An object is the superclass of all other classes and Object reference can refer to any type of object. These features lack type safety. Generics adds that type of safety feature.</a:t>
            </a:r>
          </a:p>
        </p:txBody>
      </p:sp>
    </p:spTree>
    <p:extLst>
      <p:ext uri="{BB962C8B-B14F-4D97-AF65-F5344CB8AC3E}">
        <p14:creationId xmlns:p14="http://schemas.microsoft.com/office/powerpoint/2010/main" val="10210902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Generic - Disadvantage</a:t>
            </a:r>
          </a:p>
        </p:txBody>
      </p:sp>
      <p:sp>
        <p:nvSpPr>
          <p:cNvPr id="3" name="Content Placeholder 2"/>
          <p:cNvSpPr>
            <a:spLocks noGrp="1"/>
          </p:cNvSpPr>
          <p:nvPr>
            <p:ph idx="1"/>
          </p:nvPr>
        </p:nvSpPr>
        <p:spPr>
          <a:xfrm>
            <a:off x="381000" y="1219200"/>
            <a:ext cx="8534400" cy="3962400"/>
          </a:xfrm>
        </p:spPr>
        <p:txBody>
          <a:bodyPr>
            <a:noAutofit/>
          </a:bodyPr>
          <a:lstStyle/>
          <a:p>
            <a:pPr algn="l">
              <a:buFont typeface="Arial" panose="020B0604020202020204" pitchFamily="34" charset="0"/>
              <a:buChar char="•"/>
            </a:pPr>
            <a:r>
              <a:rPr lang="en-IN" sz="2100" dirty="0">
                <a:solidFill>
                  <a:schemeClr val="tx1">
                    <a:lumMod val="75000"/>
                    <a:lumOff val="25000"/>
                  </a:schemeClr>
                </a:solidFill>
                <a:latin typeface="+mn-lt"/>
                <a:cs typeface="+mn-cs"/>
              </a:rPr>
              <a:t>Cannot instantiate Generic types with primitive types.</a:t>
            </a:r>
          </a:p>
          <a:p>
            <a:pPr algn="l">
              <a:buFont typeface="Arial" panose="020B0604020202020204" pitchFamily="34" charset="0"/>
              <a:buChar char="•"/>
            </a:pPr>
            <a:r>
              <a:rPr lang="en-IN" sz="2100" dirty="0">
                <a:solidFill>
                  <a:schemeClr val="tx1">
                    <a:lumMod val="75000"/>
                    <a:lumOff val="25000"/>
                  </a:schemeClr>
                </a:solidFill>
                <a:latin typeface="+mn-lt"/>
                <a:cs typeface="+mn-cs"/>
              </a:rPr>
              <a:t>Cannot create instances of type parameters.</a:t>
            </a:r>
          </a:p>
          <a:p>
            <a:pPr algn="l">
              <a:buFont typeface="Arial" panose="020B0604020202020204" pitchFamily="34" charset="0"/>
              <a:buChar char="•"/>
            </a:pPr>
            <a:r>
              <a:rPr lang="en-IN" sz="2100" dirty="0">
                <a:solidFill>
                  <a:schemeClr val="tx1">
                    <a:lumMod val="75000"/>
                    <a:lumOff val="25000"/>
                  </a:schemeClr>
                </a:solidFill>
                <a:latin typeface="+mn-lt"/>
                <a:cs typeface="+mn-cs"/>
              </a:rPr>
              <a:t>Cannot declare static fields whose types are type parameters.</a:t>
            </a:r>
          </a:p>
          <a:p>
            <a:pPr algn="l">
              <a:buFont typeface="Arial" panose="020B0604020202020204" pitchFamily="34" charset="0"/>
              <a:buChar char="•"/>
            </a:pPr>
            <a:r>
              <a:rPr lang="en-IN" sz="2100" dirty="0">
                <a:solidFill>
                  <a:schemeClr val="tx1">
                    <a:lumMod val="75000"/>
                    <a:lumOff val="25000"/>
                  </a:schemeClr>
                </a:solidFill>
                <a:latin typeface="+mn-lt"/>
                <a:cs typeface="+mn-cs"/>
              </a:rPr>
              <a:t>Cannot use casts or </a:t>
            </a:r>
            <a:r>
              <a:rPr lang="en-IN" sz="2100" dirty="0" err="1">
                <a:solidFill>
                  <a:schemeClr val="tx1">
                    <a:lumMod val="75000"/>
                    <a:lumOff val="25000"/>
                  </a:schemeClr>
                </a:solidFill>
                <a:latin typeface="+mn-lt"/>
                <a:cs typeface="+mn-cs"/>
              </a:rPr>
              <a:t>instanceof</a:t>
            </a:r>
            <a:r>
              <a:rPr lang="en-IN" sz="2100" dirty="0">
                <a:solidFill>
                  <a:schemeClr val="tx1">
                    <a:lumMod val="75000"/>
                    <a:lumOff val="25000"/>
                  </a:schemeClr>
                </a:solidFill>
                <a:latin typeface="+mn-lt"/>
                <a:cs typeface="+mn-cs"/>
              </a:rPr>
              <a:t> with parameterized types.</a:t>
            </a:r>
          </a:p>
          <a:p>
            <a:pPr algn="l">
              <a:buFont typeface="Arial" panose="020B0604020202020204" pitchFamily="34" charset="0"/>
              <a:buChar char="•"/>
            </a:pPr>
            <a:r>
              <a:rPr lang="en-IN" sz="2100" dirty="0">
                <a:solidFill>
                  <a:schemeClr val="tx1">
                    <a:lumMod val="75000"/>
                    <a:lumOff val="25000"/>
                  </a:schemeClr>
                </a:solidFill>
                <a:latin typeface="+mn-lt"/>
                <a:cs typeface="+mn-cs"/>
              </a:rPr>
              <a:t>Cannot create arrays of parameterized types.</a:t>
            </a:r>
          </a:p>
          <a:p>
            <a:pPr algn="l">
              <a:buFont typeface="Arial" panose="020B0604020202020204" pitchFamily="34" charset="0"/>
              <a:buChar char="•"/>
            </a:pPr>
            <a:r>
              <a:rPr lang="en-IN" sz="2100" dirty="0">
                <a:solidFill>
                  <a:schemeClr val="tx1">
                    <a:lumMod val="75000"/>
                    <a:lumOff val="25000"/>
                  </a:schemeClr>
                </a:solidFill>
                <a:latin typeface="+mn-lt"/>
                <a:cs typeface="+mn-cs"/>
              </a:rPr>
              <a:t>Cannot create, catch, or throw Objects of parameterized types.</a:t>
            </a:r>
          </a:p>
        </p:txBody>
      </p:sp>
    </p:spTree>
    <p:extLst>
      <p:ext uri="{BB962C8B-B14F-4D97-AF65-F5344CB8AC3E}">
        <p14:creationId xmlns:p14="http://schemas.microsoft.com/office/powerpoint/2010/main" val="23704362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Classes Without Generics</a:t>
            </a:r>
          </a:p>
        </p:txBody>
      </p:sp>
      <p:sp>
        <p:nvSpPr>
          <p:cNvPr id="3" name="Content Placeholder 2"/>
          <p:cNvSpPr>
            <a:spLocks noGrp="1"/>
          </p:cNvSpPr>
          <p:nvPr>
            <p:ph idx="1"/>
          </p:nvPr>
        </p:nvSpPr>
        <p:spPr>
          <a:xfrm>
            <a:off x="381000" y="1219200"/>
            <a:ext cx="8229600" cy="5410200"/>
          </a:xfrm>
        </p:spPr>
        <p:txBody>
          <a:bodyPr>
            <a:noAutofit/>
          </a:bodyPr>
          <a:lstStyle/>
          <a:p>
            <a:pPr algn="l">
              <a:buFont typeface="Arial" panose="020B0604020202020204" pitchFamily="34" charset="0"/>
              <a:buChar char="•"/>
            </a:pPr>
            <a:r>
              <a:rPr lang="en-IN" sz="2000" dirty="0">
                <a:solidFill>
                  <a:schemeClr val="tx1">
                    <a:lumMod val="75000"/>
                    <a:lumOff val="25000"/>
                  </a:schemeClr>
                </a:solidFill>
                <a:latin typeface="+mn-lt"/>
                <a:cs typeface="+mn-cs"/>
              </a:rPr>
              <a:t>public class </a:t>
            </a:r>
            <a:r>
              <a:rPr lang="en-IN" sz="2000" dirty="0" err="1">
                <a:solidFill>
                  <a:schemeClr val="tx1">
                    <a:lumMod val="75000"/>
                    <a:lumOff val="25000"/>
                  </a:schemeClr>
                </a:solidFill>
                <a:latin typeface="+mn-lt"/>
                <a:cs typeface="+mn-cs"/>
              </a:rPr>
              <a:t>GenericsTypeOld</a:t>
            </a: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private Object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public Object get()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return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public void set(Object 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this.t</a:t>
            </a:r>
            <a:r>
              <a:rPr lang="en-IN" sz="2000" dirty="0">
                <a:solidFill>
                  <a:schemeClr val="tx1">
                    <a:lumMod val="75000"/>
                    <a:lumOff val="25000"/>
                  </a:schemeClr>
                </a:solidFill>
                <a:latin typeface="+mn-lt"/>
                <a:cs typeface="+mn-cs"/>
              </a:rPr>
              <a:t> =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public static void main(String </a:t>
            </a:r>
            <a:r>
              <a:rPr lang="en-IN" sz="2000" dirty="0" err="1">
                <a:solidFill>
                  <a:schemeClr val="tx1">
                    <a:lumMod val="75000"/>
                    <a:lumOff val="25000"/>
                  </a:schemeClr>
                </a:solidFill>
                <a:latin typeface="+mn-lt"/>
                <a:cs typeface="+mn-cs"/>
              </a:rPr>
              <a:t>args</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GenericsTypeOld</a:t>
            </a:r>
            <a:r>
              <a:rPr lang="en-IN" sz="2000" dirty="0">
                <a:solidFill>
                  <a:schemeClr val="tx1">
                    <a:lumMod val="75000"/>
                    <a:lumOff val="25000"/>
                  </a:schemeClr>
                </a:solidFill>
                <a:latin typeface="+mn-lt"/>
                <a:cs typeface="+mn-cs"/>
              </a:rPr>
              <a:t> type = new </a:t>
            </a:r>
            <a:r>
              <a:rPr lang="en-IN" sz="2000" dirty="0" err="1">
                <a:solidFill>
                  <a:schemeClr val="tx1">
                    <a:lumMod val="75000"/>
                    <a:lumOff val="25000"/>
                  </a:schemeClr>
                </a:solidFill>
                <a:latin typeface="+mn-lt"/>
                <a:cs typeface="+mn-cs"/>
              </a:rPr>
              <a:t>GenericsTypeOld</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type.set</a:t>
            </a:r>
            <a:r>
              <a:rPr lang="en-IN" sz="2000" dirty="0">
                <a:solidFill>
                  <a:schemeClr val="tx1">
                    <a:lumMod val="75000"/>
                    <a:lumOff val="25000"/>
                  </a:schemeClr>
                </a:solidFill>
                <a:latin typeface="+mn-lt"/>
                <a:cs typeface="+mn-cs"/>
              </a:rPr>
              <a:t>("Pankaj");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String str = (String) </a:t>
            </a:r>
            <a:r>
              <a:rPr lang="en-IN" sz="2000" dirty="0" err="1">
                <a:solidFill>
                  <a:schemeClr val="tx1">
                    <a:lumMod val="75000"/>
                    <a:lumOff val="25000"/>
                  </a:schemeClr>
                </a:solidFill>
                <a:latin typeface="+mn-lt"/>
                <a:cs typeface="+mn-cs"/>
              </a:rPr>
              <a:t>type.get</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//type casting, error prone and can cause </a:t>
            </a:r>
            <a:r>
              <a:rPr lang="en-IN" sz="2000" dirty="0" err="1">
                <a:solidFill>
                  <a:schemeClr val="tx1">
                    <a:lumMod val="75000"/>
                    <a:lumOff val="25000"/>
                  </a:schemeClr>
                </a:solidFill>
                <a:latin typeface="+mn-lt"/>
                <a:cs typeface="+mn-cs"/>
              </a:rPr>
              <a:t>ClassCastException</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a:t>
            </a:r>
          </a:p>
        </p:txBody>
      </p:sp>
    </p:spTree>
    <p:extLst>
      <p:ext uri="{BB962C8B-B14F-4D97-AF65-F5344CB8AC3E}">
        <p14:creationId xmlns:p14="http://schemas.microsoft.com/office/powerpoint/2010/main" val="22392050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Classes With Generics</a:t>
            </a:r>
          </a:p>
        </p:txBody>
      </p:sp>
      <p:sp>
        <p:nvSpPr>
          <p:cNvPr id="3" name="Content Placeholder 2"/>
          <p:cNvSpPr>
            <a:spLocks noGrp="1"/>
          </p:cNvSpPr>
          <p:nvPr>
            <p:ph idx="1"/>
          </p:nvPr>
        </p:nvSpPr>
        <p:spPr>
          <a:xfrm>
            <a:off x="381000" y="1219200"/>
            <a:ext cx="8229600" cy="5410200"/>
          </a:xfrm>
        </p:spPr>
        <p:txBody>
          <a:bodyPr>
            <a:noAutofit/>
          </a:bodyPr>
          <a:lstStyle/>
          <a:p>
            <a:pPr algn="l">
              <a:buFont typeface="Arial" panose="020B0604020202020204" pitchFamily="34" charset="0"/>
              <a:buChar char="•"/>
            </a:pPr>
            <a:r>
              <a:rPr lang="en-IN" sz="2000" dirty="0">
                <a:solidFill>
                  <a:schemeClr val="tx1">
                    <a:lumMod val="75000"/>
                    <a:lumOff val="25000"/>
                  </a:schemeClr>
                </a:solidFill>
                <a:latin typeface="+mn-lt"/>
                <a:cs typeface="+mn-cs"/>
              </a:rPr>
              <a:t>public class </a:t>
            </a:r>
            <a:r>
              <a:rPr lang="en-IN" sz="2000" dirty="0" err="1">
                <a:solidFill>
                  <a:schemeClr val="tx1">
                    <a:lumMod val="75000"/>
                    <a:lumOff val="25000"/>
                  </a:schemeClr>
                </a:solidFill>
                <a:latin typeface="+mn-lt"/>
                <a:cs typeface="+mn-cs"/>
              </a:rPr>
              <a:t>GenericsType</a:t>
            </a:r>
            <a:r>
              <a:rPr lang="en-IN" sz="2000" dirty="0">
                <a:solidFill>
                  <a:schemeClr val="tx1">
                    <a:lumMod val="75000"/>
                    <a:lumOff val="25000"/>
                  </a:schemeClr>
                </a:solidFill>
                <a:latin typeface="+mn-lt"/>
                <a:cs typeface="+mn-cs"/>
              </a:rPr>
              <a:t>&lt;T&gt;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private T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T get(){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return </a:t>
            </a:r>
            <a:r>
              <a:rPr lang="en-IN" sz="2000" dirty="0" err="1">
                <a:solidFill>
                  <a:schemeClr val="tx1">
                    <a:lumMod val="75000"/>
                    <a:lumOff val="25000"/>
                  </a:schemeClr>
                </a:solidFill>
                <a:latin typeface="+mn-lt"/>
                <a:cs typeface="+mn-cs"/>
              </a:rPr>
              <a:t>this.t</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void set(T t1){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this.t</a:t>
            </a:r>
            <a:r>
              <a:rPr lang="en-IN" sz="2000" dirty="0">
                <a:solidFill>
                  <a:schemeClr val="tx1">
                    <a:lumMod val="75000"/>
                    <a:lumOff val="25000"/>
                  </a:schemeClr>
                </a:solidFill>
                <a:latin typeface="+mn-lt"/>
                <a:cs typeface="+mn-cs"/>
              </a:rPr>
              <a:t>=t1;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static void main(String </a:t>
            </a:r>
            <a:r>
              <a:rPr lang="en-IN" sz="2000" dirty="0" err="1">
                <a:solidFill>
                  <a:schemeClr val="tx1">
                    <a:lumMod val="75000"/>
                    <a:lumOff val="25000"/>
                  </a:schemeClr>
                </a:solidFill>
                <a:latin typeface="+mn-lt"/>
                <a:cs typeface="+mn-cs"/>
              </a:rPr>
              <a:t>args</a:t>
            </a:r>
            <a:r>
              <a:rPr lang="en-IN" sz="2000" dirty="0">
                <a:solidFill>
                  <a:schemeClr val="tx1">
                    <a:lumMod val="75000"/>
                    <a:lumOff val="25000"/>
                  </a:schemeClr>
                </a:solidFill>
                <a:latin typeface="+mn-lt"/>
                <a:cs typeface="+mn-cs"/>
              </a:rPr>
              <a: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GenericsType</a:t>
            </a:r>
            <a:r>
              <a:rPr lang="en-IN" sz="2000" dirty="0">
                <a:solidFill>
                  <a:schemeClr val="tx1">
                    <a:lumMod val="75000"/>
                    <a:lumOff val="25000"/>
                  </a:schemeClr>
                </a:solidFill>
                <a:latin typeface="+mn-lt"/>
                <a:cs typeface="+mn-cs"/>
              </a:rPr>
              <a:t>&lt;String&gt; type = new </a:t>
            </a:r>
            <a:r>
              <a:rPr lang="en-IN" sz="2000" dirty="0" err="1">
                <a:solidFill>
                  <a:schemeClr val="tx1">
                    <a:lumMod val="75000"/>
                    <a:lumOff val="25000"/>
                  </a:schemeClr>
                </a:solidFill>
                <a:latin typeface="+mn-lt"/>
                <a:cs typeface="+mn-cs"/>
              </a:rPr>
              <a:t>GenericsType</a:t>
            </a:r>
            <a:r>
              <a:rPr lang="en-IN" sz="2000" dirty="0">
                <a:solidFill>
                  <a:schemeClr val="tx1">
                    <a:lumMod val="75000"/>
                    <a:lumOff val="25000"/>
                  </a:schemeClr>
                </a:solidFill>
                <a:latin typeface="+mn-lt"/>
                <a:cs typeface="+mn-cs"/>
              </a:rPr>
              <a:t>&lt;&gt;(); 	</a:t>
            </a:r>
            <a:r>
              <a:rPr lang="en-IN" sz="2000" dirty="0" err="1">
                <a:solidFill>
                  <a:schemeClr val="tx1">
                    <a:lumMod val="75000"/>
                    <a:lumOff val="25000"/>
                  </a:schemeClr>
                </a:solidFill>
                <a:latin typeface="+mn-lt"/>
                <a:cs typeface="+mn-cs"/>
              </a:rPr>
              <a:t>type.set</a:t>
            </a:r>
            <a:r>
              <a:rPr lang="en-IN" sz="2000" dirty="0">
                <a:solidFill>
                  <a:schemeClr val="tx1">
                    <a:lumMod val="75000"/>
                    <a:lumOff val="25000"/>
                  </a:schemeClr>
                </a:solidFill>
                <a:latin typeface="+mn-lt"/>
                <a:cs typeface="+mn-cs"/>
              </a:rPr>
              <a:t>("Pankaj"); //valid </a:t>
            </a:r>
            <a:br>
              <a:rPr lang="en-IN" sz="2000" dirty="0">
                <a:solidFill>
                  <a:schemeClr val="tx1">
                    <a:lumMod val="75000"/>
                    <a:lumOff val="25000"/>
                  </a:schemeClr>
                </a:solidFill>
                <a:latin typeface="+mn-lt"/>
                <a:cs typeface="+mn-cs"/>
              </a:rPr>
            </a:b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r>
              <a:rPr lang="en-IN" sz="2000" dirty="0" err="1">
                <a:solidFill>
                  <a:schemeClr val="tx1">
                    <a:lumMod val="75000"/>
                    <a:lumOff val="25000"/>
                  </a:schemeClr>
                </a:solidFill>
                <a:latin typeface="+mn-lt"/>
                <a:cs typeface="+mn-cs"/>
              </a:rPr>
              <a:t>GenericsType</a:t>
            </a:r>
            <a:r>
              <a:rPr lang="en-IN" sz="2000" dirty="0">
                <a:solidFill>
                  <a:schemeClr val="tx1">
                    <a:lumMod val="75000"/>
                    <a:lumOff val="25000"/>
                  </a:schemeClr>
                </a:solidFill>
                <a:latin typeface="+mn-lt"/>
                <a:cs typeface="+mn-cs"/>
              </a:rPr>
              <a:t> type1 = new </a:t>
            </a:r>
            <a:r>
              <a:rPr lang="en-IN" sz="2000" dirty="0" err="1">
                <a:solidFill>
                  <a:schemeClr val="tx1">
                    <a:lumMod val="75000"/>
                    <a:lumOff val="25000"/>
                  </a:schemeClr>
                </a:solidFill>
                <a:latin typeface="+mn-lt"/>
                <a:cs typeface="+mn-cs"/>
              </a:rPr>
              <a:t>GenericsType</a:t>
            </a:r>
            <a:r>
              <a:rPr lang="en-IN" sz="2000" dirty="0">
                <a:solidFill>
                  <a:schemeClr val="tx1">
                    <a:lumMod val="75000"/>
                    <a:lumOff val="25000"/>
                  </a:schemeClr>
                </a:solidFill>
                <a:latin typeface="+mn-lt"/>
                <a:cs typeface="+mn-cs"/>
              </a:rPr>
              <a:t>(); //raw type 	type1.set("Pankaj"); //valid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type1.set(10); //valid and autoboxing support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p>
          <a:p>
            <a:pPr marL="0" indent="0" algn="l">
              <a:buNone/>
            </a:pPr>
            <a:br>
              <a:rPr lang="en-IN" sz="2000" dirty="0">
                <a:solidFill>
                  <a:schemeClr val="tx1">
                    <a:lumMod val="75000"/>
                    <a:lumOff val="25000"/>
                  </a:schemeClr>
                </a:solidFill>
                <a:latin typeface="+mn-lt"/>
                <a:cs typeface="+mn-cs"/>
              </a:rPr>
            </a:br>
            <a:endParaRPr lang="en-IN" sz="20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34868167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normAutofit/>
          </a:bodyPr>
          <a:lstStyle/>
          <a:p>
            <a:r>
              <a:rPr lang="en-US" dirty="0"/>
              <a:t>Java Interface With Generics</a:t>
            </a:r>
          </a:p>
        </p:txBody>
      </p:sp>
      <p:sp>
        <p:nvSpPr>
          <p:cNvPr id="3" name="Content Placeholder 2"/>
          <p:cNvSpPr>
            <a:spLocks noGrp="1"/>
          </p:cNvSpPr>
          <p:nvPr>
            <p:ph idx="1"/>
          </p:nvPr>
        </p:nvSpPr>
        <p:spPr>
          <a:xfrm>
            <a:off x="381000" y="1219200"/>
            <a:ext cx="8229600" cy="5410200"/>
          </a:xfrm>
        </p:spPr>
        <p:txBody>
          <a:bodyPr>
            <a:noAutofit/>
          </a:bodyPr>
          <a:lstStyle/>
          <a:p>
            <a:pPr marL="0" indent="0" algn="l">
              <a:buNone/>
            </a:pP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interface </a:t>
            </a:r>
            <a:r>
              <a:rPr lang="en-IN" sz="2000" dirty="0" err="1">
                <a:solidFill>
                  <a:schemeClr val="tx1">
                    <a:lumMod val="75000"/>
                    <a:lumOff val="25000"/>
                  </a:schemeClr>
                </a:solidFill>
                <a:latin typeface="+mn-lt"/>
                <a:cs typeface="+mn-cs"/>
              </a:rPr>
              <a:t>DemoInterface</a:t>
            </a:r>
            <a:r>
              <a:rPr lang="en-IN" sz="2000" dirty="0">
                <a:solidFill>
                  <a:schemeClr val="tx1">
                    <a:lumMod val="75000"/>
                    <a:lumOff val="25000"/>
                  </a:schemeClr>
                </a:solidFill>
                <a:latin typeface="+mn-lt"/>
                <a:cs typeface="+mn-cs"/>
              </a:rPr>
              <a:t>&lt;T1,T2&gt;{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T1 </a:t>
            </a:r>
            <a:r>
              <a:rPr lang="en-IN" sz="2000" dirty="0" err="1">
                <a:solidFill>
                  <a:schemeClr val="tx1">
                    <a:lumMod val="75000"/>
                    <a:lumOff val="25000"/>
                  </a:schemeClr>
                </a:solidFill>
                <a:latin typeface="+mn-lt"/>
                <a:cs typeface="+mn-cs"/>
              </a:rPr>
              <a:t>doSomeOperation</a:t>
            </a:r>
            <a:r>
              <a:rPr lang="en-IN" sz="2000" dirty="0">
                <a:solidFill>
                  <a:schemeClr val="tx1">
                    <a:lumMod val="75000"/>
                    <a:lumOff val="25000"/>
                  </a:schemeClr>
                </a:solidFill>
                <a:latin typeface="+mn-lt"/>
                <a:cs typeface="+mn-cs"/>
              </a:rPr>
              <a:t>(T1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T2 </a:t>
            </a:r>
            <a:r>
              <a:rPr lang="en-IN" sz="2000" dirty="0" err="1">
                <a:solidFill>
                  <a:schemeClr val="tx1">
                    <a:lumMod val="75000"/>
                    <a:lumOff val="25000"/>
                  </a:schemeClr>
                </a:solidFill>
                <a:latin typeface="+mn-lt"/>
                <a:cs typeface="+mn-cs"/>
              </a:rPr>
              <a:t>doReverseOperation</a:t>
            </a:r>
            <a:r>
              <a:rPr lang="en-IN" sz="2000" dirty="0">
                <a:solidFill>
                  <a:schemeClr val="tx1">
                    <a:lumMod val="75000"/>
                    <a:lumOff val="25000"/>
                  </a:schemeClr>
                </a:solidFill>
                <a:latin typeface="+mn-lt"/>
                <a:cs typeface="+mn-cs"/>
              </a:rPr>
              <a:t>(T2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a:t>
            </a:r>
          </a:p>
          <a:p>
            <a:pPr marL="0" indent="0" algn="l">
              <a:buNone/>
            </a:pPr>
            <a:endParaRPr lang="en-IN" sz="2000" dirty="0">
              <a:solidFill>
                <a:schemeClr val="tx1">
                  <a:lumMod val="75000"/>
                  <a:lumOff val="25000"/>
                </a:schemeClr>
              </a:solidFill>
              <a:latin typeface="+mn-lt"/>
              <a:cs typeface="+mn-cs"/>
            </a:endParaRPr>
          </a:p>
          <a:p>
            <a:pPr marL="0" indent="0" algn="l">
              <a:buNone/>
            </a:pPr>
            <a:r>
              <a:rPr lang="en-IN" sz="2000" dirty="0">
                <a:solidFill>
                  <a:schemeClr val="tx1">
                    <a:lumMod val="75000"/>
                    <a:lumOff val="25000"/>
                  </a:schemeClr>
                </a:solidFill>
                <a:latin typeface="+mn-lt"/>
                <a:cs typeface="+mn-cs"/>
              </a:rPr>
              <a:t>//Class implementing generic interface </a:t>
            </a:r>
            <a:br>
              <a:rPr lang="en-IN" sz="2000" dirty="0">
                <a:solidFill>
                  <a:schemeClr val="tx1">
                    <a:lumMod val="75000"/>
                    <a:lumOff val="25000"/>
                  </a:schemeClr>
                </a:solidFill>
                <a:latin typeface="+mn-lt"/>
                <a:cs typeface="+mn-cs"/>
              </a:rPr>
            </a:b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class </a:t>
            </a:r>
            <a:r>
              <a:rPr lang="en-IN" sz="2000" dirty="0" err="1">
                <a:solidFill>
                  <a:schemeClr val="tx1">
                    <a:lumMod val="75000"/>
                    <a:lumOff val="25000"/>
                  </a:schemeClr>
                </a:solidFill>
                <a:latin typeface="+mn-lt"/>
                <a:cs typeface="+mn-cs"/>
              </a:rPr>
              <a:t>DemoClass</a:t>
            </a:r>
            <a:r>
              <a:rPr lang="en-IN" sz="2000" dirty="0">
                <a:solidFill>
                  <a:schemeClr val="tx1">
                    <a:lumMod val="75000"/>
                    <a:lumOff val="25000"/>
                  </a:schemeClr>
                </a:solidFill>
                <a:latin typeface="+mn-lt"/>
                <a:cs typeface="+mn-cs"/>
              </a:rPr>
              <a:t> implements </a:t>
            </a:r>
            <a:r>
              <a:rPr lang="en-IN" sz="2000" dirty="0" err="1">
                <a:solidFill>
                  <a:schemeClr val="tx1">
                    <a:lumMod val="75000"/>
                    <a:lumOff val="25000"/>
                  </a:schemeClr>
                </a:solidFill>
                <a:latin typeface="+mn-lt"/>
                <a:cs typeface="+mn-cs"/>
              </a:rPr>
              <a:t>DemoInterface</a:t>
            </a:r>
            <a:r>
              <a:rPr lang="en-IN" sz="2000" dirty="0">
                <a:solidFill>
                  <a:schemeClr val="tx1">
                    <a:lumMod val="75000"/>
                    <a:lumOff val="25000"/>
                  </a:schemeClr>
                </a:solidFill>
                <a:latin typeface="+mn-lt"/>
                <a:cs typeface="+mn-cs"/>
              </a:rPr>
              <a:t>&lt;</a:t>
            </a:r>
            <a:r>
              <a:rPr lang="en-IN" sz="2000" dirty="0" err="1">
                <a:solidFill>
                  <a:schemeClr val="tx1">
                    <a:lumMod val="75000"/>
                    <a:lumOff val="25000"/>
                  </a:schemeClr>
                </a:solidFill>
                <a:latin typeface="+mn-lt"/>
                <a:cs typeface="+mn-cs"/>
              </a:rPr>
              <a:t>String,Integer</a:t>
            </a:r>
            <a:r>
              <a:rPr lang="en-IN" sz="2000" dirty="0">
                <a:solidFill>
                  <a:schemeClr val="tx1">
                    <a:lumMod val="75000"/>
                    <a:lumOff val="25000"/>
                  </a:schemeClr>
                </a:solidFill>
                <a:latin typeface="+mn-lt"/>
                <a:cs typeface="+mn-cs"/>
              </a:rPr>
              <a:t>&gt;{</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Integer </a:t>
            </a:r>
            <a:r>
              <a:rPr lang="en-IN" sz="2000" dirty="0" err="1">
                <a:solidFill>
                  <a:schemeClr val="tx1">
                    <a:lumMod val="75000"/>
                    <a:lumOff val="25000"/>
                  </a:schemeClr>
                </a:solidFill>
                <a:latin typeface="+mn-lt"/>
                <a:cs typeface="+mn-cs"/>
              </a:rPr>
              <a:t>doSomeOperation</a:t>
            </a:r>
            <a:r>
              <a:rPr lang="en-IN" sz="2000" dirty="0">
                <a:solidFill>
                  <a:schemeClr val="tx1">
                    <a:lumMod val="75000"/>
                    <a:lumOff val="25000"/>
                  </a:schemeClr>
                </a:solidFill>
                <a:latin typeface="+mn-lt"/>
                <a:cs typeface="+mn-cs"/>
              </a:rPr>
              <a:t>(String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//logic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public Integer </a:t>
            </a:r>
            <a:r>
              <a:rPr lang="en-IN" sz="2000" dirty="0" err="1">
                <a:solidFill>
                  <a:schemeClr val="tx1">
                    <a:lumMod val="75000"/>
                    <a:lumOff val="25000"/>
                  </a:schemeClr>
                </a:solidFill>
                <a:latin typeface="+mn-lt"/>
                <a:cs typeface="+mn-cs"/>
              </a:rPr>
              <a:t>doReverseOperation</a:t>
            </a:r>
            <a:r>
              <a:rPr lang="en-IN" sz="2000" dirty="0">
                <a:solidFill>
                  <a:schemeClr val="tx1">
                    <a:lumMod val="75000"/>
                    <a:lumOff val="25000"/>
                  </a:schemeClr>
                </a:solidFill>
                <a:latin typeface="+mn-lt"/>
                <a:cs typeface="+mn-cs"/>
              </a:rPr>
              <a:t>(String t){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//logic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	} </a:t>
            </a:r>
            <a:br>
              <a:rPr lang="en-IN" sz="2000" dirty="0">
                <a:solidFill>
                  <a:schemeClr val="tx1">
                    <a:lumMod val="75000"/>
                    <a:lumOff val="25000"/>
                  </a:schemeClr>
                </a:solidFill>
                <a:latin typeface="+mn-lt"/>
                <a:cs typeface="+mn-cs"/>
              </a:rPr>
            </a:br>
            <a:r>
              <a:rPr lang="en-IN" sz="2000" dirty="0">
                <a:solidFill>
                  <a:schemeClr val="tx1">
                    <a:lumMod val="75000"/>
                    <a:lumOff val="25000"/>
                  </a:schemeClr>
                </a:solidFill>
                <a:latin typeface="+mn-lt"/>
                <a:cs typeface="+mn-cs"/>
              </a:rPr>
              <a:t>}</a:t>
            </a:r>
            <a:br>
              <a:rPr lang="en-IN" sz="2000" dirty="0">
                <a:solidFill>
                  <a:schemeClr val="tx1">
                    <a:lumMod val="75000"/>
                    <a:lumOff val="25000"/>
                  </a:schemeClr>
                </a:solidFill>
                <a:latin typeface="+mn-lt"/>
                <a:cs typeface="+mn-cs"/>
              </a:rPr>
            </a:br>
            <a:endParaRPr lang="en-IN" sz="20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325362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6255</TotalTime>
  <Words>2794</Words>
  <Application>Microsoft Macintosh PowerPoint</Application>
  <PresentationFormat>On-screen Show (4:3)</PresentationFormat>
  <Paragraphs>205</Paragraphs>
  <Slides>26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__Source_Sans_Pro_fa6df0</vt:lpstr>
      <vt:lpstr>Arial</vt:lpstr>
      <vt:lpstr>Calibri</vt:lpstr>
      <vt:lpstr>Courier New</vt:lpstr>
      <vt:lpstr>euclid_circular_a</vt:lpstr>
      <vt:lpstr>Helvetica</vt:lpstr>
      <vt:lpstr>Tahoma</vt:lpstr>
      <vt:lpstr>Wingdings</vt:lpstr>
      <vt:lpstr>CT_Core_Java_OOP</vt:lpstr>
      <vt:lpstr>Generics</vt:lpstr>
      <vt:lpstr>What we will cover today?</vt:lpstr>
      <vt:lpstr>Generics</vt:lpstr>
      <vt:lpstr>Java Generic - Syntax and Naming Convention</vt:lpstr>
      <vt:lpstr>Java Generic - Benefits</vt:lpstr>
      <vt:lpstr>Java Generic - Disadvantage</vt:lpstr>
      <vt:lpstr>Java Classes Without Generics</vt:lpstr>
      <vt:lpstr>Java Classes With Generics</vt:lpstr>
      <vt:lpstr>Java Interface With Generics</vt:lpstr>
      <vt:lpstr>Java Method With Generics</vt:lpstr>
      <vt:lpstr>Bounded Types</vt:lpstr>
      <vt:lpstr>Bounded Types</vt:lpstr>
      <vt:lpstr>Generic Method and Bounded Type Parameters</vt:lpstr>
      <vt:lpstr>Bounded Type Parameters</vt:lpstr>
      <vt:lpstr>Generic Classes and Subtyping</vt:lpstr>
      <vt:lpstr>Generic Classes and Subtyping Example</vt:lpstr>
      <vt:lpstr>Wildcards</vt:lpstr>
      <vt:lpstr>Upper Bounded Wildcards</vt:lpstr>
      <vt:lpstr>Upper Bounded Wildcards Example</vt:lpstr>
      <vt:lpstr>Lower Bounded Wildcards</vt:lpstr>
      <vt:lpstr>Lower Bounded Wildcards Example</vt:lpstr>
      <vt:lpstr>UnBounded Wildcards</vt:lpstr>
      <vt:lpstr>UnBounded Wildcards Example</vt:lpstr>
      <vt:lpstr>References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556</cp:revision>
  <dcterms:created xsi:type="dcterms:W3CDTF">2014-09-30T12:24:12Z</dcterms:created>
  <dcterms:modified xsi:type="dcterms:W3CDTF">2024-05-29T16:13:29Z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