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71" r:id="rId5"/>
    <p:sldId id="281" r:id="rId6"/>
    <p:sldId id="364" r:id="rId7"/>
    <p:sldId id="348" r:id="rId8"/>
    <p:sldId id="352" r:id="rId9"/>
    <p:sldId id="353" r:id="rId10"/>
    <p:sldId id="354" r:id="rId11"/>
    <p:sldId id="350" r:id="rId12"/>
    <p:sldId id="355" r:id="rId13"/>
    <p:sldId id="360" r:id="rId14"/>
    <p:sldId id="361" r:id="rId15"/>
    <p:sldId id="362" r:id="rId16"/>
    <p:sldId id="363" r:id="rId17"/>
    <p:sldId id="365" r:id="rId18"/>
    <p:sldId id="366" r:id="rId19"/>
    <p:sldId id="322" r:id="rId20"/>
    <p:sldId id="323" r:id="rId21"/>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64"/>
            <p14:sldId id="348"/>
            <p14:sldId id="352"/>
            <p14:sldId id="353"/>
            <p14:sldId id="354"/>
            <p14:sldId id="350"/>
            <p14:sldId id="355"/>
            <p14:sldId id="360"/>
            <p14:sldId id="361"/>
            <p14:sldId id="362"/>
            <p14:sldId id="363"/>
            <p14:sldId id="365"/>
            <p14:sldId id="366"/>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9" autoAdjust="0"/>
    <p:restoredTop sz="95179"/>
  </p:normalViewPr>
  <p:slideViewPr>
    <p:cSldViewPr>
      <p:cViewPr varScale="1">
        <p:scale>
          <a:sx n="112" d="100"/>
          <a:sy n="112" d="100"/>
        </p:scale>
        <p:origin x="2016" y="20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13/05/24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5/13/24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598414"/>
            <a:ext cx="6629400" cy="609599"/>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06514" y="1576516"/>
            <a:ext cx="8530118" cy="4897665"/>
          </a:xfrm>
          <a:prstGeom prst="rect">
            <a:avLst/>
          </a:prstGeom>
        </p:spPr>
        <p:txBody>
          <a:bodyPr>
            <a:normAutofit/>
          </a:bodyPr>
          <a:lstStyle>
            <a:lvl1pPr>
              <a:defRPr sz="1799">
                <a:solidFill>
                  <a:srgbClr val="4D4D4D"/>
                </a:solidFill>
                <a:latin typeface="Arial" panose="020B0604020202020204" pitchFamily="34" charset="0"/>
                <a:cs typeface="Arial" panose="020B0604020202020204" pitchFamily="34" charset="0"/>
              </a:defRPr>
            </a:lvl1pPr>
            <a:lvl2pPr>
              <a:defRPr sz="1598">
                <a:solidFill>
                  <a:srgbClr val="4D4D4D"/>
                </a:solidFill>
                <a:latin typeface="Arial" panose="020B0604020202020204" pitchFamily="34" charset="0"/>
                <a:cs typeface="Arial" panose="020B0604020202020204" pitchFamily="34" charset="0"/>
              </a:defRPr>
            </a:lvl2pPr>
            <a:lvl3pPr>
              <a:defRPr sz="1598">
                <a:solidFill>
                  <a:srgbClr val="4D4D4D"/>
                </a:solidFill>
                <a:latin typeface="Arial" panose="020B0604020202020204" pitchFamily="34" charset="0"/>
                <a:cs typeface="Arial" panose="020B0604020202020204" pitchFamily="34" charset="0"/>
              </a:defRPr>
            </a:lvl3pPr>
            <a:lvl4pPr>
              <a:defRPr sz="1598">
                <a:solidFill>
                  <a:srgbClr val="4D4D4D"/>
                </a:solidFill>
                <a:latin typeface="Arial" panose="020B0604020202020204" pitchFamily="34" charset="0"/>
                <a:cs typeface="Arial" panose="020B0604020202020204" pitchFamily="34" charset="0"/>
              </a:defRPr>
            </a:lvl4pPr>
            <a:lvl5pPr>
              <a:defRPr sz="1598">
                <a:solidFill>
                  <a:srgbClr val="4D4D4D"/>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097645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r>
              <a:rPr lang="en-US" b="1" dirty="0"/>
              <a:t>Arrays</a:t>
            </a:r>
            <a:endParaRPr lang="en-IN"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Arrays : </a:t>
            </a:r>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Create a class </a:t>
            </a:r>
            <a:r>
              <a:rPr lang="en-US" dirty="0" err="1"/>
              <a:t>LineItem</a:t>
            </a:r>
            <a:r>
              <a:rPr lang="en-US" dirty="0"/>
              <a:t> with following details along with constructor, getter/setter and </a:t>
            </a:r>
            <a:r>
              <a:rPr lang="en-US" dirty="0" err="1"/>
              <a:t>toString</a:t>
            </a:r>
            <a:br>
              <a:rPr lang="en-US" dirty="0"/>
            </a:br>
            <a:r>
              <a:rPr lang="en-US" dirty="0" err="1"/>
              <a:t>lineitemid</a:t>
            </a:r>
            <a:r>
              <a:rPr lang="en-US" dirty="0"/>
              <a:t>, </a:t>
            </a:r>
            <a:r>
              <a:rPr lang="en-US" dirty="0" err="1"/>
              <a:t>invoiceno</a:t>
            </a:r>
            <a:r>
              <a:rPr lang="en-US" dirty="0"/>
              <a:t>, </a:t>
            </a:r>
            <a:r>
              <a:rPr lang="en-US" dirty="0" err="1"/>
              <a:t>itemname</a:t>
            </a:r>
            <a:r>
              <a:rPr lang="en-US" dirty="0"/>
              <a:t>, qty, price</a:t>
            </a:r>
          </a:p>
          <a:p>
            <a:r>
              <a:rPr lang="en-US" dirty="0"/>
              <a:t>Create a class Invoice to store following details:</a:t>
            </a:r>
            <a:br>
              <a:rPr lang="en-US" dirty="0"/>
            </a:br>
            <a:r>
              <a:rPr lang="en-US" dirty="0" err="1"/>
              <a:t>invoiceno</a:t>
            </a:r>
            <a:r>
              <a:rPr lang="en-US" dirty="0"/>
              <a:t>, customer name, </a:t>
            </a:r>
            <a:r>
              <a:rPr lang="en-US" dirty="0" err="1"/>
              <a:t>dateordered</a:t>
            </a:r>
            <a:r>
              <a:rPr lang="en-US" dirty="0"/>
              <a:t>, </a:t>
            </a:r>
            <a:r>
              <a:rPr lang="en-US" dirty="0" err="1"/>
              <a:t>invoiceamount</a:t>
            </a:r>
            <a:r>
              <a:rPr lang="en-US" dirty="0"/>
              <a:t>, status [ as </a:t>
            </a:r>
            <a:r>
              <a:rPr lang="en-US" dirty="0" err="1"/>
              <a:t>enum</a:t>
            </a:r>
            <a:r>
              <a:rPr lang="en-US" dirty="0"/>
              <a:t> with values ORDERED, DELIVERED, CANCELLED],  </a:t>
            </a:r>
            <a:r>
              <a:rPr lang="en-US" dirty="0" err="1"/>
              <a:t>linneitems</a:t>
            </a:r>
            <a:r>
              <a:rPr lang="en-US" dirty="0"/>
              <a:t>[].</a:t>
            </a:r>
            <a:br>
              <a:rPr lang="en-US" dirty="0"/>
            </a:br>
            <a:r>
              <a:rPr lang="en-US" dirty="0"/>
              <a:t>Add a method calculate() that updates the </a:t>
            </a:r>
            <a:r>
              <a:rPr lang="en-US" dirty="0" err="1"/>
              <a:t>invoiceamount</a:t>
            </a:r>
            <a:r>
              <a:rPr lang="en-US" dirty="0"/>
              <a:t> with total amount for each </a:t>
            </a:r>
            <a:r>
              <a:rPr lang="en-US" dirty="0" err="1"/>
              <a:t>lineitem</a:t>
            </a:r>
            <a:r>
              <a:rPr lang="en-US" dirty="0"/>
              <a:t> in the invoice by summing the cost for each item from </a:t>
            </a:r>
            <a:r>
              <a:rPr lang="en-US" dirty="0" err="1"/>
              <a:t>lineitem</a:t>
            </a:r>
            <a:r>
              <a:rPr lang="en-US" dirty="0"/>
              <a:t> class.</a:t>
            </a:r>
          </a:p>
          <a:p>
            <a:r>
              <a:rPr lang="en-US" dirty="0"/>
              <a:t>Create an array of Invoice and store details for 5 orders placed.</a:t>
            </a:r>
          </a:p>
          <a:p>
            <a:r>
              <a:rPr lang="en-US" dirty="0"/>
              <a:t>Display all the invoice details</a:t>
            </a:r>
          </a:p>
        </p:txBody>
      </p:sp>
    </p:spTree>
    <p:extLst>
      <p:ext uri="{BB962C8B-B14F-4D97-AF65-F5344CB8AC3E}">
        <p14:creationId xmlns:p14="http://schemas.microsoft.com/office/powerpoint/2010/main" val="50287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CA04-8F21-BCB9-D76C-303D182DDA89}"/>
              </a:ext>
            </a:extLst>
          </p:cNvPr>
          <p:cNvSpPr>
            <a:spLocks noGrp="1"/>
          </p:cNvSpPr>
          <p:nvPr>
            <p:ph type="title"/>
          </p:nvPr>
        </p:nvSpPr>
        <p:spPr/>
        <p:txBody>
          <a:bodyPr/>
          <a:lstStyle/>
          <a:p>
            <a:r>
              <a:rPr lang="en-US" dirty="0"/>
              <a:t>Array 2D assignment</a:t>
            </a:r>
          </a:p>
        </p:txBody>
      </p:sp>
      <p:sp>
        <p:nvSpPr>
          <p:cNvPr id="3" name="Text Placeholder 2">
            <a:extLst>
              <a:ext uri="{FF2B5EF4-FFF2-40B4-BE49-F238E27FC236}">
                <a16:creationId xmlns:a16="http://schemas.microsoft.com/office/drawing/2014/main" id="{9BBFD2A2-7E18-0F95-B0EF-531831D5E5E6}"/>
              </a:ext>
            </a:extLst>
          </p:cNvPr>
          <p:cNvSpPr>
            <a:spLocks noGrp="1"/>
          </p:cNvSpPr>
          <p:nvPr>
            <p:ph type="body" sz="quarter" idx="10"/>
          </p:nvPr>
        </p:nvSpPr>
        <p:spPr>
          <a:xfrm>
            <a:off x="304800" y="728400"/>
            <a:ext cx="8534400" cy="5977200"/>
          </a:xfrm>
        </p:spPr>
        <p:txBody>
          <a:bodyPr>
            <a:normAutofit fontScale="92500" lnSpcReduction="20000"/>
          </a:bodyPr>
          <a:lstStyle/>
          <a:p>
            <a:r>
              <a:rPr lang="en-US" sz="1600" dirty="0"/>
              <a:t>A theater contains rows of seats with the same number of seats in each row. Some rows contain tier 1 seats, and the remaining rows contain tier 2 seats. Tier 1 seats are closer to the stage and are more desirable. All seats in a row share the same tier.</a:t>
            </a:r>
          </a:p>
          <a:p>
            <a:r>
              <a:rPr lang="en-US" sz="1600" dirty="0"/>
              <a:t>The Seat class, represents seats in the theater. The </a:t>
            </a:r>
            <a:r>
              <a:rPr lang="en-US" sz="1600" dirty="0" err="1"/>
              <a:t>boolean</a:t>
            </a:r>
            <a:r>
              <a:rPr lang="en-US" sz="1600" dirty="0"/>
              <a:t> instance variable available is false if a ticket for the seat has been sold (the seat is no longer available). The int instance variable tier indicates whether the seat is a tier 1 or tier 2 seat.</a:t>
            </a:r>
          </a:p>
          <a:p>
            <a:r>
              <a:rPr lang="en-US" sz="1600" dirty="0"/>
              <a:t>The Theater class represents a theater of seats. The number of seats per row and the number of tier 1 and tier 2 rows are determined by the parameters of the Theater constructor. Row 0 of the </a:t>
            </a:r>
            <a:r>
              <a:rPr lang="en-US" sz="1600" dirty="0" err="1"/>
              <a:t>theaterSeats</a:t>
            </a:r>
            <a:r>
              <a:rPr lang="en-US" sz="1600" dirty="0"/>
              <a:t> array represents the row closest to the stage.</a:t>
            </a:r>
          </a:p>
          <a:p>
            <a:r>
              <a:rPr lang="en-US" sz="1600" dirty="0"/>
              <a:t>(a) Write the constructor for the Theater class. The constructor takes three int parameters, representing the number of seats per row, the number of tier 1 rows, and the number of tier 2 rows, respectively. The constructor initializes the </a:t>
            </a:r>
            <a:r>
              <a:rPr lang="en-US" sz="1600" dirty="0" err="1"/>
              <a:t>theaterSeats</a:t>
            </a:r>
            <a:r>
              <a:rPr lang="en-US" sz="1600" dirty="0"/>
              <a:t> instance variable so that it has the given number of seats per row and the given number of tier 1 and tier 2 rows and all seats are available and have the appropriate tier designation.</a:t>
            </a:r>
          </a:p>
          <a:p>
            <a:endParaRPr lang="en-US" sz="1600" dirty="0"/>
          </a:p>
          <a:p>
            <a:r>
              <a:rPr lang="en-US" sz="1600" dirty="0"/>
              <a:t>Row 0 of the </a:t>
            </a:r>
            <a:r>
              <a:rPr lang="en-US" sz="1600" dirty="0" err="1"/>
              <a:t>theaterSeats</a:t>
            </a:r>
            <a:r>
              <a:rPr lang="en-US" sz="1600" dirty="0"/>
              <a:t> array represents the row closest to the stage. All tier 1 seats are closer to the stage than tier 2 seats.</a:t>
            </a:r>
          </a:p>
          <a:p>
            <a:r>
              <a:rPr lang="en-US" sz="1600" dirty="0"/>
              <a:t>(b) Write the </a:t>
            </a:r>
            <a:r>
              <a:rPr lang="en-US" sz="1600" dirty="0" err="1"/>
              <a:t>reassignSeat</a:t>
            </a:r>
            <a:r>
              <a:rPr lang="en-US" sz="1600" dirty="0"/>
              <a:t> method, which attempts to move a person from a source seat to a destination seat. The reassignment can be made if the destination seat is available and has the same or greater tier than the source seat (that is, it is equally or less desirable). For example, a person in a tier 1 seat can be moved to a different tier 1 seat or to a tier 2 seat, but a person in a tier 2 seat can only be moved to a different tier 2 seat.</a:t>
            </a:r>
          </a:p>
          <a:p>
            <a:endParaRPr lang="en-US" sz="1600" dirty="0"/>
          </a:p>
          <a:p>
            <a:r>
              <a:rPr lang="en-US" sz="1600" dirty="0"/>
              <a:t>The </a:t>
            </a:r>
            <a:r>
              <a:rPr lang="en-US" sz="1600" dirty="0" err="1"/>
              <a:t>reassignSeat</a:t>
            </a:r>
            <a:r>
              <a:rPr lang="en-US" sz="1600" dirty="0"/>
              <a:t> method has four int parameters representing the row and column indexes of the source (“from”) and destination (“to”) seats. If the reassignment is possible, the source seat becomes available, the destination seat becomes unavailable, and the method returns true. If the seat reassignment is not possible, no changes are made to either seat and the method returns false. Assume that the source seat is occupied when the method is called.</a:t>
            </a:r>
          </a:p>
          <a:p>
            <a:endParaRPr lang="en-US" sz="1600" dirty="0"/>
          </a:p>
        </p:txBody>
      </p:sp>
    </p:spTree>
    <p:extLst>
      <p:ext uri="{BB962C8B-B14F-4D97-AF65-F5344CB8AC3E}">
        <p14:creationId xmlns:p14="http://schemas.microsoft.com/office/powerpoint/2010/main" val="35734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48" y="155448"/>
            <a:ext cx="8558784" cy="576072"/>
          </a:xfrm>
        </p:spPr>
        <p:txBody>
          <a:bodyPr/>
          <a:lstStyle/>
          <a:p>
            <a:r>
              <a:rPr lang="en-US" sz="2900" dirty="0">
                <a:solidFill>
                  <a:schemeClr val="tx1">
                    <a:lumMod val="75000"/>
                    <a:lumOff val="25000"/>
                  </a:schemeClr>
                </a:solidFill>
                <a:latin typeface="+mj-lt"/>
                <a:cs typeface="+mj-cs"/>
              </a:rPr>
              <a:t>Searching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4">
                    <a:lumMod val="50000"/>
                  </a:schemeClr>
                </a:solidFill>
              </a:rPr>
              <a:t>Searching is an algorithm that is used to find a particular element in the array.</a:t>
            </a:r>
          </a:p>
          <a:p>
            <a:pPr>
              <a:buFont typeface="Wingdings" panose="05000000000000000000" pitchFamily="2" charset="2"/>
              <a:buChar char="Ø"/>
            </a:pPr>
            <a:r>
              <a:rPr lang="en-US" dirty="0">
                <a:solidFill>
                  <a:schemeClr val="accent4">
                    <a:lumMod val="50000"/>
                  </a:schemeClr>
                </a:solidFill>
              </a:rPr>
              <a:t>Searching can be done 2 ways</a:t>
            </a:r>
          </a:p>
          <a:p>
            <a:pPr lvl="1">
              <a:buFont typeface="Wingdings" panose="05000000000000000000" pitchFamily="2" charset="2"/>
              <a:buChar char="Ø"/>
            </a:pPr>
            <a:r>
              <a:rPr lang="en-US" dirty="0">
                <a:solidFill>
                  <a:schemeClr val="accent4">
                    <a:lumMod val="50000"/>
                  </a:schemeClr>
                </a:solidFill>
              </a:rPr>
              <a:t>Linear [ </a:t>
            </a:r>
            <a:r>
              <a:rPr lang="en-US" dirty="0" err="1">
                <a:solidFill>
                  <a:schemeClr val="accent4">
                    <a:lumMod val="50000"/>
                  </a:schemeClr>
                </a:solidFill>
              </a:rPr>
              <a:t>Sequentail</a:t>
            </a:r>
            <a:r>
              <a:rPr lang="en-US" dirty="0">
                <a:solidFill>
                  <a:schemeClr val="accent4">
                    <a:lumMod val="50000"/>
                  </a:schemeClr>
                </a:solidFill>
              </a:rPr>
              <a:t> ]</a:t>
            </a:r>
            <a:br>
              <a:rPr lang="en-US" dirty="0">
                <a:solidFill>
                  <a:schemeClr val="accent4">
                    <a:lumMod val="50000"/>
                  </a:schemeClr>
                </a:solidFill>
              </a:rPr>
            </a:br>
            <a:r>
              <a:rPr lang="en-US" dirty="0">
                <a:solidFill>
                  <a:schemeClr val="accent4">
                    <a:lumMod val="50000"/>
                  </a:schemeClr>
                </a:solidFill>
              </a:rPr>
              <a:t>It scans through every element in the array and searches for a value until it finds it. </a:t>
            </a:r>
          </a:p>
          <a:p>
            <a:pPr lvl="1">
              <a:buFont typeface="Wingdings" panose="05000000000000000000" pitchFamily="2" charset="2"/>
              <a:buChar char="Ø"/>
            </a:pPr>
            <a:r>
              <a:rPr lang="en-US" dirty="0">
                <a:solidFill>
                  <a:schemeClr val="accent4">
                    <a:lumMod val="50000"/>
                  </a:schemeClr>
                </a:solidFill>
              </a:rPr>
              <a:t>Binary</a:t>
            </a:r>
            <a:br>
              <a:rPr lang="en-US" dirty="0">
                <a:solidFill>
                  <a:schemeClr val="accent4">
                    <a:lumMod val="50000"/>
                  </a:schemeClr>
                </a:solidFill>
              </a:rPr>
            </a:br>
            <a:r>
              <a:rPr lang="en-US" dirty="0">
                <a:solidFill>
                  <a:schemeClr val="accent4">
                    <a:lumMod val="50000"/>
                  </a:schemeClr>
                </a:solidFill>
              </a:rPr>
              <a:t>It is an algorithm used to find the element in an array. It divides the array into half, and the elements in the array must be in ascending order. Then, the value of the element and the middle element of the array is compared. If the value of the element is smaller than the value of the mid element, the greater half of the array is neglected, and the search is conducted in the lower half with the same process. </a:t>
            </a:r>
          </a:p>
        </p:txBody>
      </p:sp>
    </p:spTree>
    <p:extLst>
      <p:ext uri="{BB962C8B-B14F-4D97-AF65-F5344CB8AC3E}">
        <p14:creationId xmlns:p14="http://schemas.microsoft.com/office/powerpoint/2010/main" val="20631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48" y="155448"/>
            <a:ext cx="8558784" cy="576072"/>
          </a:xfrm>
        </p:spPr>
        <p:txBody>
          <a:bodyPr/>
          <a:lstStyle/>
          <a:p>
            <a:r>
              <a:rPr lang="en-US" sz="2900" dirty="0">
                <a:solidFill>
                  <a:schemeClr val="tx1">
                    <a:lumMod val="75000"/>
                    <a:lumOff val="25000"/>
                  </a:schemeClr>
                </a:solidFill>
                <a:latin typeface="+mj-lt"/>
                <a:cs typeface="+mj-cs"/>
              </a:rPr>
              <a:t>Sorting</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IN" b="0" i="0" dirty="0">
                <a:solidFill>
                  <a:schemeClr val="tx1"/>
                </a:solidFill>
                <a:effectLst/>
                <a:latin typeface="Calibri" panose="020F0502020204030204" pitchFamily="34" charset="0"/>
                <a:cs typeface="Calibri" panose="020F0502020204030204" pitchFamily="34" charset="0"/>
              </a:rPr>
              <a:t>Sorting is used to rearrange a given array or list of elements according to a comparison operator on the elements. The comparison operator is used to decide the new order of elements in the respective data structure.</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Sorting Algorithms:</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Selection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Bubble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Insertion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Merge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Quick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Heap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Counting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Radix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Bucket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Bingo Sort Algorithm</a:t>
            </a:r>
          </a:p>
          <a:p>
            <a:pPr>
              <a:buFont typeface="Wingdings" panose="05000000000000000000" pitchFamily="2" charset="2"/>
              <a:buChar char="Ø"/>
            </a:pPr>
            <a:r>
              <a:rPr lang="en-US" dirty="0" err="1">
                <a:solidFill>
                  <a:schemeClr val="tx1"/>
                </a:solidFill>
                <a:latin typeface="Calibri" panose="020F0502020204030204" pitchFamily="34" charset="0"/>
                <a:cs typeface="Calibri" panose="020F0502020204030204" pitchFamily="34" charset="0"/>
              </a:rPr>
              <a:t>ShellSort</a:t>
            </a: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err="1">
                <a:solidFill>
                  <a:schemeClr val="tx1"/>
                </a:solidFill>
                <a:latin typeface="Calibri" panose="020F0502020204030204" pitchFamily="34" charset="0"/>
                <a:cs typeface="Calibri" panose="020F0502020204030204" pitchFamily="34" charset="0"/>
              </a:rPr>
              <a:t>TimSort</a:t>
            </a: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Comb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Pigeonhole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Cycle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Cocktail Sort</a:t>
            </a:r>
          </a:p>
          <a:p>
            <a:pPr>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Strand Sort</a:t>
            </a:r>
          </a:p>
          <a:p>
            <a:pPr>
              <a:buFont typeface="Wingdings" panose="05000000000000000000" pitchFamily="2" charset="2"/>
              <a:buChar char="Ø"/>
            </a:pPr>
            <a:r>
              <a:rPr lang="en-US" dirty="0" err="1">
                <a:solidFill>
                  <a:schemeClr val="tx1"/>
                </a:solidFill>
                <a:latin typeface="Calibri" panose="020F0502020204030204" pitchFamily="34" charset="0"/>
                <a:cs typeface="Calibri" panose="020F0502020204030204" pitchFamily="34" charset="0"/>
              </a:rPr>
              <a:t>Bitonic</a:t>
            </a:r>
            <a:r>
              <a:rPr lang="en-US" dirty="0">
                <a:solidFill>
                  <a:schemeClr val="tx1"/>
                </a:solidFill>
                <a:latin typeface="Calibri" panose="020F0502020204030204" pitchFamily="34" charset="0"/>
                <a:cs typeface="Calibri" panose="020F0502020204030204" pitchFamily="34" charset="0"/>
              </a:rPr>
              <a:t> Sor</a:t>
            </a:r>
          </a:p>
          <a:p>
            <a:pPr>
              <a:buFont typeface="Wingdings" panose="05000000000000000000" pitchFamily="2" charset="2"/>
              <a:buChar char="Ø"/>
            </a:pPr>
            <a:r>
              <a:rPr lang="en-US" dirty="0" err="1">
                <a:solidFill>
                  <a:schemeClr val="tx1"/>
                </a:solidFill>
                <a:latin typeface="Calibri" panose="020F0502020204030204" pitchFamily="34" charset="0"/>
                <a:cs typeface="Calibri" panose="020F0502020204030204" pitchFamily="34" charset="0"/>
              </a:rPr>
              <a:t>Etc</a:t>
            </a:r>
            <a:r>
              <a:rPr lang="en-US"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82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4B2D-0AAE-45EC-B567-A4D62683F30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8D00F2B6-88D1-24A1-56B4-2662A8E36873}"/>
              </a:ext>
            </a:extLst>
          </p:cNvPr>
          <p:cNvSpPr>
            <a:spLocks noGrp="1"/>
          </p:cNvSpPr>
          <p:nvPr>
            <p:ph idx="1"/>
          </p:nvPr>
        </p:nvSpPr>
        <p:spPr>
          <a:xfrm>
            <a:off x="306514" y="1576516"/>
            <a:ext cx="8685086" cy="4897665"/>
          </a:xfrm>
        </p:spPr>
        <p:txBody>
          <a:bodyPr/>
          <a:lstStyle/>
          <a:p>
            <a:r>
              <a:rPr lang="en-US" dirty="0"/>
              <a:t>The arrays class is part of the Java collection framework in the </a:t>
            </a:r>
            <a:r>
              <a:rPr lang="en-US" dirty="0" err="1"/>
              <a:t>java.util</a:t>
            </a:r>
            <a:r>
              <a:rPr lang="en-US" dirty="0"/>
              <a:t> package. </a:t>
            </a:r>
          </a:p>
          <a:p>
            <a:r>
              <a:rPr lang="en-US" dirty="0"/>
              <a:t>It only consists of static methods and methods of the object class. </a:t>
            </a:r>
          </a:p>
          <a:p>
            <a:r>
              <a:rPr lang="en-US" dirty="0"/>
              <a:t>Using Arrays, we can create, compare, sort, search, stream, and transform arrays. We can easily access the methods of this class by their class name.</a:t>
            </a:r>
          </a:p>
          <a:p>
            <a:r>
              <a:rPr lang="en-US" dirty="0"/>
              <a:t>The static methods of the Java Array class could be used to perform operations like:</a:t>
            </a:r>
          </a:p>
          <a:p>
            <a:r>
              <a:rPr lang="en-US" dirty="0"/>
              <a:t>Filling the elements</a:t>
            </a:r>
          </a:p>
          <a:p>
            <a:r>
              <a:rPr lang="en-US" dirty="0"/>
              <a:t>Sorting the elements</a:t>
            </a:r>
          </a:p>
          <a:p>
            <a:r>
              <a:rPr lang="en-US" dirty="0"/>
              <a:t>Searching for the elements</a:t>
            </a:r>
          </a:p>
          <a:p>
            <a:r>
              <a:rPr lang="en-US" dirty="0"/>
              <a:t>Converting the array elements to String</a:t>
            </a:r>
          </a:p>
          <a:p>
            <a:r>
              <a:rPr lang="en-US" dirty="0"/>
              <a:t>Many more...</a:t>
            </a:r>
          </a:p>
          <a:p>
            <a:endParaRPr lang="en-US" dirty="0"/>
          </a:p>
        </p:txBody>
      </p:sp>
    </p:spTree>
    <p:extLst>
      <p:ext uri="{BB962C8B-B14F-4D97-AF65-F5344CB8AC3E}">
        <p14:creationId xmlns:p14="http://schemas.microsoft.com/office/powerpoint/2010/main" val="17325619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4B2D-0AAE-45EC-B567-A4D62683F300}"/>
              </a:ext>
            </a:extLst>
          </p:cNvPr>
          <p:cNvSpPr>
            <a:spLocks noGrp="1"/>
          </p:cNvSpPr>
          <p:nvPr>
            <p:ph type="title"/>
          </p:nvPr>
        </p:nvSpPr>
        <p:spPr/>
        <p:txBody>
          <a:bodyPr/>
          <a:lstStyle/>
          <a:p>
            <a:r>
              <a:rPr lang="en-US" dirty="0"/>
              <a:t>Arrays Methods</a:t>
            </a:r>
          </a:p>
        </p:txBody>
      </p:sp>
      <p:sp>
        <p:nvSpPr>
          <p:cNvPr id="3" name="Content Placeholder 2">
            <a:extLst>
              <a:ext uri="{FF2B5EF4-FFF2-40B4-BE49-F238E27FC236}">
                <a16:creationId xmlns:a16="http://schemas.microsoft.com/office/drawing/2014/main" id="{8D00F2B6-88D1-24A1-56B4-2662A8E36873}"/>
              </a:ext>
            </a:extLst>
          </p:cNvPr>
          <p:cNvSpPr>
            <a:spLocks noGrp="1"/>
          </p:cNvSpPr>
          <p:nvPr>
            <p:ph idx="1"/>
          </p:nvPr>
        </p:nvSpPr>
        <p:spPr>
          <a:xfrm>
            <a:off x="306514" y="1576516"/>
            <a:ext cx="8685086" cy="4897665"/>
          </a:xfrm>
        </p:spPr>
        <p:txBody>
          <a:bodyPr>
            <a:normAutofit fontScale="92500" lnSpcReduction="20000"/>
          </a:bodyPr>
          <a:lstStyle/>
          <a:p>
            <a:r>
              <a:rPr lang="en-IN" dirty="0">
                <a:solidFill>
                  <a:srgbClr val="F92672"/>
                </a:solidFill>
                <a:effectLst/>
              </a:rPr>
              <a:t>Sorting</a:t>
            </a:r>
            <a:br>
              <a:rPr lang="en-IN" dirty="0">
                <a:solidFill>
                  <a:srgbClr val="F92672"/>
                </a:solidFill>
                <a:effectLst/>
              </a:rPr>
            </a:br>
            <a:r>
              <a:rPr lang="en-IN" dirty="0">
                <a:solidFill>
                  <a:srgbClr val="F92672"/>
                </a:solidFill>
                <a:effectLst/>
              </a:rPr>
              <a:t>int</a:t>
            </a:r>
            <a:r>
              <a:rPr lang="en-IN" dirty="0">
                <a:effectLst/>
              </a:rPr>
              <a:t> </a:t>
            </a:r>
            <a:r>
              <a:rPr lang="en-IN" dirty="0" err="1">
                <a:effectLst/>
              </a:rPr>
              <a:t>Arr</a:t>
            </a:r>
            <a:r>
              <a:rPr lang="en-IN" dirty="0">
                <a:effectLst/>
              </a:rPr>
              <a:t>[] = { </a:t>
            </a:r>
            <a:r>
              <a:rPr lang="en-IN" dirty="0">
                <a:solidFill>
                  <a:srgbClr val="D19A66"/>
                </a:solidFill>
                <a:effectLst/>
              </a:rPr>
              <a:t>10</a:t>
            </a:r>
            <a:r>
              <a:rPr lang="en-IN" dirty="0">
                <a:effectLst/>
              </a:rPr>
              <a:t>, </a:t>
            </a:r>
            <a:r>
              <a:rPr lang="en-IN" dirty="0">
                <a:solidFill>
                  <a:srgbClr val="D19A66"/>
                </a:solidFill>
                <a:effectLst/>
              </a:rPr>
              <a:t>20</a:t>
            </a:r>
            <a:r>
              <a:rPr lang="en-IN" dirty="0">
                <a:effectLst/>
              </a:rPr>
              <a:t>, </a:t>
            </a:r>
            <a:r>
              <a:rPr lang="en-IN" dirty="0">
                <a:solidFill>
                  <a:srgbClr val="D19A66"/>
                </a:solidFill>
                <a:effectLst/>
              </a:rPr>
              <a:t>11</a:t>
            </a:r>
            <a:r>
              <a:rPr lang="en-IN" dirty="0">
                <a:effectLst/>
              </a:rPr>
              <a:t>, </a:t>
            </a:r>
            <a:r>
              <a:rPr lang="en-IN" dirty="0">
                <a:solidFill>
                  <a:srgbClr val="D19A66"/>
                </a:solidFill>
                <a:effectLst/>
              </a:rPr>
              <a:t>21</a:t>
            </a:r>
            <a:r>
              <a:rPr lang="en-IN" dirty="0">
                <a:effectLst/>
              </a:rPr>
              <a:t>, </a:t>
            </a:r>
            <a:r>
              <a:rPr lang="en-IN" dirty="0">
                <a:solidFill>
                  <a:srgbClr val="D19A66"/>
                </a:solidFill>
                <a:effectLst/>
              </a:rPr>
              <a:t>31</a:t>
            </a:r>
            <a:r>
              <a:rPr lang="en-IN" dirty="0">
                <a:effectLst/>
              </a:rPr>
              <a:t> }; </a:t>
            </a:r>
            <a:br>
              <a:rPr lang="en-IN" dirty="0">
                <a:effectLst/>
              </a:rPr>
            </a:br>
            <a:r>
              <a:rPr lang="en-IN" dirty="0" err="1"/>
              <a:t>Arrays.sort</a:t>
            </a:r>
            <a:r>
              <a:rPr lang="en-IN" dirty="0"/>
              <a:t>(</a:t>
            </a:r>
            <a:r>
              <a:rPr lang="en-IN" dirty="0" err="1"/>
              <a:t>Arr</a:t>
            </a:r>
            <a:r>
              <a:rPr lang="en-IN" dirty="0"/>
              <a:t>); </a:t>
            </a:r>
          </a:p>
          <a:p>
            <a:r>
              <a:rPr lang="en-IN" dirty="0"/>
              <a:t>Binary Search</a:t>
            </a:r>
            <a:br>
              <a:rPr lang="en-IN" dirty="0"/>
            </a:br>
            <a:r>
              <a:rPr lang="en-IN" dirty="0">
                <a:solidFill>
                  <a:srgbClr val="F92672"/>
                </a:solidFill>
                <a:effectLst/>
              </a:rPr>
              <a:t>int</a:t>
            </a:r>
            <a:r>
              <a:rPr lang="en-IN" dirty="0">
                <a:effectLst/>
              </a:rPr>
              <a:t> Key = </a:t>
            </a:r>
            <a:r>
              <a:rPr lang="en-IN" dirty="0">
                <a:solidFill>
                  <a:srgbClr val="D19A66"/>
                </a:solidFill>
                <a:effectLst/>
              </a:rPr>
              <a:t>31</a:t>
            </a:r>
            <a:r>
              <a:rPr lang="en-IN" dirty="0">
                <a:effectLst/>
              </a:rPr>
              <a:t>; </a:t>
            </a:r>
            <a:br>
              <a:rPr lang="en-IN" dirty="0">
                <a:effectLst/>
              </a:rPr>
            </a:br>
            <a:r>
              <a:rPr lang="en-IN" dirty="0" err="1"/>
              <a:t>System.out.println</a:t>
            </a:r>
            <a:r>
              <a:rPr lang="en-IN" dirty="0"/>
              <a:t>( </a:t>
            </a:r>
            <a:r>
              <a:rPr lang="en-IN" dirty="0">
                <a:effectLst/>
              </a:rPr>
              <a:t>Key + </a:t>
            </a:r>
            <a:r>
              <a:rPr lang="en-IN" dirty="0">
                <a:solidFill>
                  <a:srgbClr val="98C379"/>
                </a:solidFill>
                <a:effectLst/>
              </a:rPr>
              <a:t>" found at index = "</a:t>
            </a:r>
            <a:r>
              <a:rPr lang="en-IN" dirty="0">
                <a:effectLst/>
              </a:rPr>
              <a:t> </a:t>
            </a:r>
            <a:r>
              <a:rPr lang="en-IN" dirty="0"/>
              <a:t>+ </a:t>
            </a:r>
            <a:r>
              <a:rPr lang="en-IN" dirty="0" err="1"/>
              <a:t>Arrays.binarySearch</a:t>
            </a:r>
            <a:r>
              <a:rPr lang="en-IN" dirty="0"/>
              <a:t>(</a:t>
            </a:r>
            <a:r>
              <a:rPr lang="en-IN" dirty="0" err="1"/>
              <a:t>Arr</a:t>
            </a:r>
            <a:r>
              <a:rPr lang="en-IN" dirty="0"/>
              <a:t>, Key));</a:t>
            </a:r>
            <a:endParaRPr lang="en-US" dirty="0"/>
          </a:p>
          <a:p>
            <a:endParaRPr lang="en-IN" dirty="0"/>
          </a:p>
          <a:p>
            <a:r>
              <a:rPr lang="en-IN" dirty="0" err="1"/>
              <a:t>toString</a:t>
            </a:r>
            <a:br>
              <a:rPr lang="en-IN" dirty="0"/>
            </a:br>
            <a:r>
              <a:rPr lang="en-IN" dirty="0" err="1">
                <a:effectLst/>
              </a:rPr>
              <a:t>System.out.println</a:t>
            </a:r>
            <a:r>
              <a:rPr lang="en-IN" dirty="0">
                <a:effectLst/>
              </a:rPr>
              <a:t>(</a:t>
            </a:r>
            <a:r>
              <a:rPr lang="en-IN" dirty="0">
                <a:solidFill>
                  <a:srgbClr val="98C379"/>
                </a:solidFill>
                <a:effectLst/>
              </a:rPr>
              <a:t>"Integer Array is: "</a:t>
            </a:r>
            <a:r>
              <a:rPr lang="en-IN" dirty="0">
                <a:effectLst/>
              </a:rPr>
              <a:t> + </a:t>
            </a:r>
            <a:r>
              <a:rPr lang="en-IN" dirty="0" err="1">
                <a:effectLst/>
              </a:rPr>
              <a:t>Arrays.toString</a:t>
            </a:r>
            <a:r>
              <a:rPr lang="en-IN" dirty="0">
                <a:effectLst/>
              </a:rPr>
              <a:t>(</a:t>
            </a:r>
            <a:r>
              <a:rPr lang="en-IN" dirty="0" err="1">
                <a:effectLst/>
              </a:rPr>
              <a:t>Arr</a:t>
            </a:r>
            <a:r>
              <a:rPr lang="en-IN" dirty="0">
                <a:effectLst/>
              </a:rPr>
              <a:t>));</a:t>
            </a:r>
          </a:p>
          <a:p>
            <a:r>
              <a:rPr lang="en-IN" b="1" i="0" dirty="0" err="1">
                <a:effectLst/>
                <a:latin typeface="__Source_Sans_Pro_fa6df0"/>
              </a:rPr>
              <a:t>copyOf</a:t>
            </a:r>
            <a:r>
              <a:rPr lang="en-IN" b="1" i="0" dirty="0">
                <a:effectLst/>
                <a:latin typeface="__Source_Sans_Pro_fa6df0"/>
              </a:rPr>
              <a:t> (Original Array, </a:t>
            </a:r>
            <a:r>
              <a:rPr lang="en-IN" b="1" i="0" dirty="0" err="1">
                <a:effectLst/>
                <a:latin typeface="__Source_Sans_Pro_fa6df0"/>
              </a:rPr>
              <a:t>newLength</a:t>
            </a:r>
            <a:r>
              <a:rPr lang="en-IN" b="1" i="0" dirty="0">
                <a:effectLst/>
                <a:latin typeface="__Source_Sans_Pro_fa6df0"/>
              </a:rPr>
              <a:t>) Method</a:t>
            </a:r>
            <a:br>
              <a:rPr lang="en-IN" b="1" i="0" dirty="0">
                <a:effectLst/>
                <a:latin typeface="__Source_Sans_Pro_fa6df0"/>
              </a:rPr>
            </a:br>
            <a:r>
              <a:rPr lang="en-IN" dirty="0" err="1">
                <a:effectLst/>
              </a:rPr>
              <a:t>System.out.println</a:t>
            </a:r>
            <a:r>
              <a:rPr lang="en-IN" dirty="0">
                <a:effectLst/>
              </a:rPr>
              <a:t>(</a:t>
            </a:r>
            <a:r>
              <a:rPr lang="en-IN" dirty="0">
                <a:solidFill>
                  <a:srgbClr val="98C379"/>
                </a:solidFill>
                <a:effectLst/>
              </a:rPr>
              <a:t>"Integer Array is: "</a:t>
            </a:r>
            <a:r>
              <a:rPr lang="en-IN" dirty="0">
                <a:effectLst/>
              </a:rPr>
              <a:t> </a:t>
            </a:r>
            <a:r>
              <a:rPr lang="en-IN" dirty="0"/>
              <a:t>+ </a:t>
            </a:r>
            <a:r>
              <a:rPr lang="en-IN" dirty="0" err="1"/>
              <a:t>Arrays.toString</a:t>
            </a:r>
            <a:r>
              <a:rPr lang="en-IN" dirty="0"/>
              <a:t>(</a:t>
            </a:r>
            <a:r>
              <a:rPr lang="en-IN" dirty="0" err="1"/>
              <a:t>Arr</a:t>
            </a:r>
            <a:r>
              <a:rPr lang="en-IN" dirty="0"/>
              <a:t>)); </a:t>
            </a:r>
            <a:r>
              <a:rPr lang="en-IN" dirty="0" err="1">
                <a:effectLst/>
              </a:rPr>
              <a:t>System.out.println</a:t>
            </a:r>
            <a:r>
              <a:rPr lang="en-IN" dirty="0">
                <a:effectLst/>
              </a:rPr>
              <a:t>(</a:t>
            </a:r>
            <a:r>
              <a:rPr lang="en-IN" dirty="0">
                <a:solidFill>
                  <a:srgbClr val="98C379"/>
                </a:solidFill>
                <a:effectLst/>
              </a:rPr>
              <a:t>"\</a:t>
            </a:r>
            <a:r>
              <a:rPr lang="en-IN" dirty="0" err="1">
                <a:solidFill>
                  <a:srgbClr val="98C379"/>
                </a:solidFill>
                <a:effectLst/>
              </a:rPr>
              <a:t>nNew</a:t>
            </a:r>
            <a:r>
              <a:rPr lang="en-IN" dirty="0">
                <a:solidFill>
                  <a:srgbClr val="98C379"/>
                </a:solidFill>
                <a:effectLst/>
              </a:rPr>
              <a:t> Arrays by </a:t>
            </a:r>
            <a:r>
              <a:rPr lang="en-IN" dirty="0" err="1">
                <a:solidFill>
                  <a:srgbClr val="98C379"/>
                </a:solidFill>
                <a:effectLst/>
              </a:rPr>
              <a:t>copyOf</a:t>
            </a:r>
            <a:r>
              <a:rPr lang="en-IN" dirty="0">
                <a:solidFill>
                  <a:srgbClr val="98C379"/>
                </a:solidFill>
                <a:effectLst/>
              </a:rPr>
              <a:t> is:\n"</a:t>
            </a:r>
            <a:r>
              <a:rPr lang="en-IN" dirty="0">
                <a:effectLst/>
              </a:rPr>
              <a:t>); </a:t>
            </a:r>
            <a:br>
              <a:rPr lang="en-IN" dirty="0">
                <a:effectLst/>
              </a:rPr>
            </a:br>
            <a:r>
              <a:rPr lang="en-IN" dirty="0" err="1">
                <a:effectLst/>
              </a:rPr>
              <a:t>System.out.println</a:t>
            </a:r>
            <a:r>
              <a:rPr lang="en-IN" dirty="0">
                <a:effectLst/>
              </a:rPr>
              <a:t>(</a:t>
            </a:r>
            <a:r>
              <a:rPr lang="en-IN" dirty="0">
                <a:solidFill>
                  <a:srgbClr val="98C379"/>
                </a:solidFill>
                <a:effectLst/>
              </a:rPr>
              <a:t>"Integer Array is: "</a:t>
            </a:r>
            <a:r>
              <a:rPr lang="en-IN" dirty="0">
                <a:effectLst/>
              </a:rPr>
              <a:t> </a:t>
            </a:r>
            <a:r>
              <a:rPr lang="en-IN" dirty="0"/>
              <a:t>+ </a:t>
            </a:r>
            <a:r>
              <a:rPr lang="en-IN" dirty="0" err="1"/>
              <a:t>Arrays.toString</a:t>
            </a:r>
            <a:r>
              <a:rPr lang="en-IN" dirty="0"/>
              <a:t>( </a:t>
            </a:r>
            <a:r>
              <a:rPr lang="en-IN" dirty="0" err="1">
                <a:effectLst/>
              </a:rPr>
              <a:t>Arrays.copyOf</a:t>
            </a:r>
            <a:r>
              <a:rPr lang="en-IN" dirty="0">
                <a:effectLst/>
              </a:rPr>
              <a:t>(</a:t>
            </a:r>
            <a:r>
              <a:rPr lang="en-IN" dirty="0" err="1">
                <a:effectLst/>
              </a:rPr>
              <a:t>Arr</a:t>
            </a:r>
            <a:r>
              <a:rPr lang="en-IN" dirty="0">
                <a:effectLst/>
              </a:rPr>
              <a:t>, </a:t>
            </a:r>
            <a:r>
              <a:rPr lang="en-IN" dirty="0">
                <a:solidFill>
                  <a:srgbClr val="D19A66"/>
                </a:solidFill>
                <a:effectLst/>
              </a:rPr>
              <a:t>10</a:t>
            </a:r>
            <a:r>
              <a:rPr lang="en-IN" dirty="0">
                <a:effectLst/>
              </a:rPr>
              <a:t>)));</a:t>
            </a:r>
            <a:endParaRPr lang="en-IN" b="1" i="0" dirty="0">
              <a:effectLst/>
              <a:latin typeface="__Source_Sans_Pro_fa6df0"/>
            </a:endParaRPr>
          </a:p>
          <a:p>
            <a:r>
              <a:rPr lang="en-IN" b="1" i="0" dirty="0" err="1">
                <a:effectLst/>
                <a:latin typeface="__Source_Sans_Pro_fa6df0"/>
              </a:rPr>
              <a:t>copyOfRange</a:t>
            </a:r>
            <a:r>
              <a:rPr lang="en-IN" b="1" i="0" dirty="0">
                <a:effectLst/>
                <a:latin typeface="__Source_Sans_Pro_fa6df0"/>
              </a:rPr>
              <a:t> (Original Array, </a:t>
            </a:r>
            <a:r>
              <a:rPr lang="en-IN" b="1" i="0" dirty="0" err="1">
                <a:effectLst/>
                <a:latin typeface="__Source_Sans_Pro_fa6df0"/>
              </a:rPr>
              <a:t>fromIndex</a:t>
            </a:r>
            <a:r>
              <a:rPr lang="en-IN" b="1" i="0" dirty="0">
                <a:effectLst/>
                <a:latin typeface="__Source_Sans_Pro_fa6df0"/>
              </a:rPr>
              <a:t>, </a:t>
            </a:r>
            <a:r>
              <a:rPr lang="en-IN" b="1" i="0" dirty="0" err="1">
                <a:effectLst/>
                <a:latin typeface="__Source_Sans_Pro_fa6df0"/>
              </a:rPr>
              <a:t>endIndex</a:t>
            </a:r>
            <a:r>
              <a:rPr lang="en-IN" b="1" i="0" dirty="0">
                <a:effectLst/>
                <a:latin typeface="__Source_Sans_Pro_fa6df0"/>
              </a:rPr>
              <a:t>) Method</a:t>
            </a:r>
            <a:br>
              <a:rPr lang="en-IN" b="1" i="0" dirty="0">
                <a:effectLst/>
                <a:latin typeface="__Source_Sans_Pro_fa6df0"/>
              </a:rPr>
            </a:br>
            <a:r>
              <a:rPr lang="en-IN" dirty="0" err="1">
                <a:effectLst/>
              </a:rPr>
              <a:t>System.out.println</a:t>
            </a:r>
            <a:r>
              <a:rPr lang="en-IN" dirty="0">
                <a:effectLst/>
              </a:rPr>
              <a:t>(</a:t>
            </a:r>
            <a:r>
              <a:rPr lang="en-IN" dirty="0">
                <a:solidFill>
                  <a:srgbClr val="98C379"/>
                </a:solidFill>
                <a:effectLst/>
              </a:rPr>
              <a:t>"Integer Array is: "</a:t>
            </a:r>
            <a:r>
              <a:rPr lang="en-IN" dirty="0">
                <a:effectLst/>
              </a:rPr>
              <a:t> </a:t>
            </a:r>
            <a:r>
              <a:rPr lang="en-IN" dirty="0"/>
              <a:t>+ </a:t>
            </a:r>
            <a:r>
              <a:rPr lang="en-IN" dirty="0" err="1"/>
              <a:t>Arrays.toString</a:t>
            </a:r>
            <a:r>
              <a:rPr lang="en-IN" dirty="0"/>
              <a:t>( </a:t>
            </a:r>
            <a:r>
              <a:rPr lang="en-IN" dirty="0" err="1">
                <a:effectLst/>
              </a:rPr>
              <a:t>Arrays.copyOfRange</a:t>
            </a:r>
            <a:r>
              <a:rPr lang="en-IN" dirty="0">
                <a:effectLst/>
              </a:rPr>
              <a:t>(</a:t>
            </a:r>
            <a:r>
              <a:rPr lang="en-IN" dirty="0" err="1">
                <a:effectLst/>
              </a:rPr>
              <a:t>Arr</a:t>
            </a:r>
            <a:r>
              <a:rPr lang="en-IN" dirty="0">
                <a:effectLst/>
              </a:rPr>
              <a:t>, </a:t>
            </a:r>
            <a:r>
              <a:rPr lang="en-IN" dirty="0">
                <a:solidFill>
                  <a:srgbClr val="D19A66"/>
                </a:solidFill>
                <a:effectLst/>
              </a:rPr>
              <a:t>2</a:t>
            </a:r>
            <a:r>
              <a:rPr lang="en-IN" dirty="0">
                <a:effectLst/>
              </a:rPr>
              <a:t>, </a:t>
            </a:r>
            <a:r>
              <a:rPr lang="en-IN" dirty="0">
                <a:solidFill>
                  <a:srgbClr val="D19A66"/>
                </a:solidFill>
                <a:effectLst/>
              </a:rPr>
              <a:t>4</a:t>
            </a:r>
            <a:r>
              <a:rPr lang="en-IN" dirty="0">
                <a:effectLst/>
              </a:rPr>
              <a:t>)));</a:t>
            </a:r>
            <a:endParaRPr lang="en-IN" b="1" i="0" dirty="0">
              <a:effectLst/>
              <a:latin typeface="__Source_Sans_Pro_fa6df0"/>
            </a:endParaRPr>
          </a:p>
          <a:p>
            <a:r>
              <a:rPr lang="en-IN" dirty="0"/>
              <a:t>Comparison</a:t>
            </a:r>
            <a:br>
              <a:rPr lang="en-IN" dirty="0"/>
            </a:br>
            <a:r>
              <a:rPr lang="en-IN" dirty="0">
                <a:solidFill>
                  <a:srgbClr val="F92672"/>
                </a:solidFill>
                <a:effectLst/>
              </a:rPr>
              <a:t>int</a:t>
            </a:r>
            <a:r>
              <a:rPr lang="en-IN" dirty="0">
                <a:effectLst/>
              </a:rPr>
              <a:t> </a:t>
            </a:r>
            <a:r>
              <a:rPr lang="en-IN" dirty="0" err="1">
                <a:effectLst/>
              </a:rPr>
              <a:t>Arr</a:t>
            </a:r>
            <a:r>
              <a:rPr lang="en-IN" dirty="0">
                <a:effectLst/>
              </a:rPr>
              <a:t>[] = { </a:t>
            </a:r>
            <a:r>
              <a:rPr lang="en-IN" dirty="0">
                <a:solidFill>
                  <a:srgbClr val="D19A66"/>
                </a:solidFill>
                <a:effectLst/>
              </a:rPr>
              <a:t>10</a:t>
            </a:r>
            <a:r>
              <a:rPr lang="en-IN" dirty="0">
                <a:effectLst/>
              </a:rPr>
              <a:t>, </a:t>
            </a:r>
            <a:r>
              <a:rPr lang="en-IN" dirty="0">
                <a:solidFill>
                  <a:srgbClr val="D19A66"/>
                </a:solidFill>
                <a:effectLst/>
              </a:rPr>
              <a:t>20</a:t>
            </a:r>
            <a:r>
              <a:rPr lang="en-IN" dirty="0">
                <a:effectLst/>
              </a:rPr>
              <a:t>, </a:t>
            </a:r>
            <a:r>
              <a:rPr lang="en-IN" dirty="0">
                <a:solidFill>
                  <a:srgbClr val="D19A66"/>
                </a:solidFill>
                <a:effectLst/>
              </a:rPr>
              <a:t>11</a:t>
            </a:r>
            <a:r>
              <a:rPr lang="en-IN" dirty="0">
                <a:effectLst/>
              </a:rPr>
              <a:t>, </a:t>
            </a:r>
            <a:r>
              <a:rPr lang="en-IN" dirty="0">
                <a:solidFill>
                  <a:srgbClr val="D19A66"/>
                </a:solidFill>
                <a:effectLst/>
              </a:rPr>
              <a:t>21</a:t>
            </a:r>
            <a:r>
              <a:rPr lang="en-IN" dirty="0">
                <a:effectLst/>
              </a:rPr>
              <a:t>, </a:t>
            </a:r>
            <a:r>
              <a:rPr lang="en-IN" dirty="0">
                <a:solidFill>
                  <a:srgbClr val="D19A66"/>
                </a:solidFill>
                <a:effectLst/>
              </a:rPr>
              <a:t>31</a:t>
            </a:r>
            <a:r>
              <a:rPr lang="en-IN" dirty="0">
                <a:effectLst/>
              </a:rPr>
              <a:t> };</a:t>
            </a:r>
            <a:br>
              <a:rPr lang="en-IN" dirty="0">
                <a:effectLst/>
              </a:rPr>
            </a:br>
            <a:r>
              <a:rPr lang="en-IN" dirty="0">
                <a:effectLst/>
              </a:rPr>
              <a:t> </a:t>
            </a:r>
            <a:r>
              <a:rPr lang="en-IN" dirty="0">
                <a:solidFill>
                  <a:srgbClr val="F92672"/>
                </a:solidFill>
                <a:effectLst/>
              </a:rPr>
              <a:t>int</a:t>
            </a:r>
            <a:r>
              <a:rPr lang="en-IN" dirty="0">
                <a:effectLst/>
              </a:rPr>
              <a:t> Arr1[] = { </a:t>
            </a:r>
            <a:r>
              <a:rPr lang="en-IN" dirty="0">
                <a:solidFill>
                  <a:srgbClr val="D19A66"/>
                </a:solidFill>
                <a:effectLst/>
              </a:rPr>
              <a:t>10</a:t>
            </a:r>
            <a:r>
              <a:rPr lang="en-IN" dirty="0">
                <a:effectLst/>
              </a:rPr>
              <a:t>, </a:t>
            </a:r>
            <a:r>
              <a:rPr lang="en-IN" dirty="0">
                <a:solidFill>
                  <a:srgbClr val="D19A66"/>
                </a:solidFill>
                <a:effectLst/>
              </a:rPr>
              <a:t>11</a:t>
            </a:r>
            <a:r>
              <a:rPr lang="en-IN" dirty="0">
                <a:effectLst/>
              </a:rPr>
              <a:t>, </a:t>
            </a:r>
            <a:r>
              <a:rPr lang="en-IN" dirty="0">
                <a:solidFill>
                  <a:srgbClr val="D19A66"/>
                </a:solidFill>
                <a:effectLst/>
              </a:rPr>
              <a:t>21</a:t>
            </a:r>
            <a:r>
              <a:rPr lang="en-IN" dirty="0">
                <a:effectLst/>
              </a:rPr>
              <a:t> }; </a:t>
            </a:r>
            <a:br>
              <a:rPr lang="en-IN" dirty="0">
                <a:effectLst/>
              </a:rPr>
            </a:br>
            <a:r>
              <a:rPr lang="en-IN" dirty="0" err="1">
                <a:effectLst/>
              </a:rPr>
              <a:t>System.out.println</a:t>
            </a:r>
            <a:r>
              <a:rPr lang="en-IN" dirty="0">
                <a:effectLst/>
              </a:rPr>
              <a:t>(</a:t>
            </a:r>
            <a:r>
              <a:rPr lang="en-IN" dirty="0">
                <a:solidFill>
                  <a:srgbClr val="98C379"/>
                </a:solidFill>
                <a:effectLst/>
              </a:rPr>
              <a:t>"Integer Arrays on comparison are : "</a:t>
            </a:r>
            <a:r>
              <a:rPr lang="en-IN" dirty="0">
                <a:effectLst/>
              </a:rPr>
              <a:t> + </a:t>
            </a:r>
            <a:r>
              <a:rPr lang="en-IN" dirty="0" err="1">
                <a:effectLst/>
              </a:rPr>
              <a:t>Arrays.equals</a:t>
            </a:r>
            <a:r>
              <a:rPr lang="en-IN" dirty="0">
                <a:effectLst/>
              </a:rPr>
              <a:t>(</a:t>
            </a:r>
            <a:r>
              <a:rPr lang="en-IN" dirty="0" err="1">
                <a:effectLst/>
              </a:rPr>
              <a:t>Arr</a:t>
            </a:r>
            <a:r>
              <a:rPr lang="en-IN" dirty="0">
                <a:effectLst/>
              </a:rPr>
              <a:t>, Arr1));</a:t>
            </a:r>
            <a:br>
              <a:rPr lang="en-IN" dirty="0"/>
            </a:br>
            <a:endParaRPr lang="en-IN" dirty="0"/>
          </a:p>
          <a:p>
            <a:endParaRPr lang="en-US" dirty="0"/>
          </a:p>
        </p:txBody>
      </p:sp>
    </p:spTree>
    <p:extLst>
      <p:ext uri="{BB962C8B-B14F-4D97-AF65-F5344CB8AC3E}">
        <p14:creationId xmlns:p14="http://schemas.microsoft.com/office/powerpoint/2010/main" val="19580153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941183"/>
            <a:ext cx="3914280" cy="533400"/>
          </a:xfrm>
        </p:spPr>
        <p:txBody>
          <a:bodyPr/>
          <a:lstStyle/>
          <a:p>
            <a:r>
              <a:rPr lang="en-US" dirty="0"/>
              <a:t>Thank you !</a:t>
            </a:r>
            <a:endParaRPr lang="en-IN" dirty="0"/>
          </a:p>
        </p:txBody>
      </p:sp>
      <p:pic>
        <p:nvPicPr>
          <p:cNvPr id="2050" name="Picture 2" descr="C:\Users\anurags\Desktop\inde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02971"/>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a:t>
            </a:r>
            <a:endParaRPr lang="en-IN" sz="2900" dirty="0"/>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2000" dirty="0">
                <a:solidFill>
                  <a:schemeClr val="tx1">
                    <a:lumMod val="75000"/>
                    <a:lumOff val="25000"/>
                  </a:schemeClr>
                </a:solidFill>
                <a:latin typeface="+mj-lt"/>
                <a:ea typeface="Tahoma" pitchFamily="34" charset="0"/>
                <a:cs typeface="Tahoma" pitchFamily="34" charset="0"/>
              </a:rPr>
              <a:t>Basics of Arrays</a:t>
            </a:r>
          </a:p>
          <a:p>
            <a:pPr lvl="1">
              <a:spcBef>
                <a:spcPts val="0"/>
              </a:spcBef>
            </a:pPr>
            <a:r>
              <a:rPr lang="en-US" sz="1600" dirty="0">
                <a:solidFill>
                  <a:schemeClr val="tx1">
                    <a:lumMod val="75000"/>
                    <a:lumOff val="25000"/>
                  </a:schemeClr>
                </a:solidFill>
                <a:latin typeface="+mj-lt"/>
                <a:ea typeface="Tahoma" pitchFamily="34" charset="0"/>
                <a:cs typeface="Tahoma" pitchFamily="34" charset="0"/>
              </a:rPr>
              <a:t> Declaration</a:t>
            </a:r>
          </a:p>
          <a:p>
            <a:pPr lvl="1">
              <a:spcBef>
                <a:spcPts val="0"/>
              </a:spcBef>
            </a:pPr>
            <a:r>
              <a:rPr lang="en-US" sz="1600" dirty="0">
                <a:solidFill>
                  <a:schemeClr val="tx1">
                    <a:lumMod val="75000"/>
                    <a:lumOff val="25000"/>
                  </a:schemeClr>
                </a:solidFill>
                <a:latin typeface="+mj-lt"/>
                <a:ea typeface="Tahoma" pitchFamily="34" charset="0"/>
                <a:cs typeface="Tahoma" pitchFamily="34" charset="0"/>
              </a:rPr>
              <a:t>Initialization</a:t>
            </a:r>
          </a:p>
          <a:p>
            <a:pPr lvl="1">
              <a:spcBef>
                <a:spcPts val="0"/>
              </a:spcBef>
            </a:pPr>
            <a:r>
              <a:rPr lang="en-US" sz="1600" dirty="0">
                <a:solidFill>
                  <a:schemeClr val="tx1">
                    <a:lumMod val="75000"/>
                    <a:lumOff val="25000"/>
                  </a:schemeClr>
                </a:solidFill>
                <a:latin typeface="+mj-lt"/>
                <a:ea typeface="Tahoma" pitchFamily="34" charset="0"/>
                <a:cs typeface="Tahoma" pitchFamily="34" charset="0"/>
              </a:rPr>
              <a:t>Accessing Elements</a:t>
            </a:r>
          </a:p>
          <a:p>
            <a:pPr>
              <a:spcBef>
                <a:spcPts val="0"/>
              </a:spcBef>
            </a:pPr>
            <a:r>
              <a:rPr lang="en-US" sz="2000" dirty="0">
                <a:solidFill>
                  <a:schemeClr val="tx1">
                    <a:lumMod val="75000"/>
                    <a:lumOff val="25000"/>
                  </a:schemeClr>
                </a:solidFill>
                <a:latin typeface="+mj-lt"/>
                <a:ea typeface="Tahoma" pitchFamily="34" charset="0"/>
                <a:cs typeface="Tahoma" pitchFamily="34" charset="0"/>
              </a:rPr>
              <a:t>Multidimensional Arrays </a:t>
            </a:r>
          </a:p>
          <a:p>
            <a:pPr lvl="1">
              <a:spcBef>
                <a:spcPts val="0"/>
              </a:spcBef>
            </a:pPr>
            <a:r>
              <a:rPr lang="en-US" sz="1600" dirty="0">
                <a:solidFill>
                  <a:schemeClr val="tx1">
                    <a:lumMod val="75000"/>
                    <a:lumOff val="25000"/>
                  </a:schemeClr>
                </a:solidFill>
                <a:latin typeface="+mj-lt"/>
                <a:ea typeface="Tahoma" pitchFamily="34" charset="0"/>
                <a:cs typeface="Tahoma" pitchFamily="34" charset="0"/>
              </a:rPr>
              <a:t>Declaration</a:t>
            </a:r>
          </a:p>
          <a:p>
            <a:pPr lvl="1">
              <a:spcBef>
                <a:spcPts val="0"/>
              </a:spcBef>
            </a:pPr>
            <a:r>
              <a:rPr lang="en-US" sz="1600" dirty="0">
                <a:solidFill>
                  <a:schemeClr val="tx1">
                    <a:lumMod val="75000"/>
                    <a:lumOff val="25000"/>
                  </a:schemeClr>
                </a:solidFill>
                <a:latin typeface="+mj-lt"/>
                <a:ea typeface="Tahoma" pitchFamily="34" charset="0"/>
                <a:cs typeface="Tahoma" pitchFamily="34" charset="0"/>
              </a:rPr>
              <a:t>Usage</a:t>
            </a:r>
          </a:p>
          <a:p>
            <a:pPr>
              <a:spcBef>
                <a:spcPts val="0"/>
              </a:spcBef>
            </a:pPr>
            <a:r>
              <a:rPr lang="en-US" sz="2000" dirty="0">
                <a:solidFill>
                  <a:schemeClr val="tx1">
                    <a:lumMod val="75000"/>
                    <a:lumOff val="25000"/>
                  </a:schemeClr>
                </a:solidFill>
                <a:latin typeface="+mj-lt"/>
                <a:ea typeface="Tahoma" pitchFamily="34" charset="0"/>
                <a:cs typeface="Tahoma" pitchFamily="34" charset="0"/>
              </a:rPr>
              <a:t>Array Operations </a:t>
            </a:r>
          </a:p>
          <a:p>
            <a:pPr lvl="1">
              <a:spcBef>
                <a:spcPts val="0"/>
              </a:spcBef>
            </a:pPr>
            <a:r>
              <a:rPr lang="en-US" sz="1600" dirty="0">
                <a:solidFill>
                  <a:schemeClr val="tx1">
                    <a:lumMod val="75000"/>
                    <a:lumOff val="25000"/>
                  </a:schemeClr>
                </a:solidFill>
                <a:latin typeface="+mj-lt"/>
                <a:ea typeface="Tahoma" pitchFamily="34" charset="0"/>
                <a:cs typeface="Tahoma" pitchFamily="34" charset="0"/>
              </a:rPr>
              <a:t>Searching</a:t>
            </a:r>
          </a:p>
          <a:p>
            <a:pPr lvl="1">
              <a:spcBef>
                <a:spcPts val="0"/>
              </a:spcBef>
            </a:pPr>
            <a:r>
              <a:rPr lang="en-US" sz="1600" dirty="0">
                <a:solidFill>
                  <a:schemeClr val="tx1">
                    <a:lumMod val="75000"/>
                    <a:lumOff val="25000"/>
                  </a:schemeClr>
                </a:solidFill>
                <a:latin typeface="+mj-lt"/>
                <a:ea typeface="Tahoma" pitchFamily="34" charset="0"/>
                <a:cs typeface="Tahoma" pitchFamily="34" charset="0"/>
              </a:rPr>
              <a:t>Sorting</a:t>
            </a:r>
          </a:p>
          <a:p>
            <a:pPr>
              <a:spcBef>
                <a:spcPts val="0"/>
              </a:spcBef>
            </a:pPr>
            <a:r>
              <a:rPr lang="en-US" sz="2000" dirty="0">
                <a:solidFill>
                  <a:schemeClr val="tx1">
                    <a:lumMod val="75000"/>
                    <a:lumOff val="25000"/>
                  </a:schemeClr>
                </a:solidFill>
                <a:latin typeface="+mj-lt"/>
                <a:ea typeface="Tahoma" pitchFamily="34" charset="0"/>
                <a:cs typeface="Tahoma" pitchFamily="34" charset="0"/>
              </a:rPr>
              <a:t>Arrays Class</a:t>
            </a: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48" y="155448"/>
            <a:ext cx="8558784" cy="576072"/>
          </a:xfrm>
        </p:spPr>
        <p:txBody>
          <a:bodyPr/>
          <a:lstStyle/>
          <a:p>
            <a:r>
              <a:rPr lang="en-US" sz="2900" dirty="0">
                <a:solidFill>
                  <a:schemeClr val="tx1">
                    <a:lumMod val="75000"/>
                    <a:lumOff val="25000"/>
                  </a:schemeClr>
                </a:solidFill>
                <a:latin typeface="+mj-lt"/>
                <a:cs typeface="+mj-cs"/>
              </a:rPr>
              <a:t>Arrays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4">
                    <a:lumMod val="50000"/>
                  </a:schemeClr>
                </a:solidFill>
              </a:rPr>
              <a:t>An array is a collection of similar data types. Array is a container object that hold values of homogenous type. It is also known as static data structure because size of an array must be specified at the time of its declaration.</a:t>
            </a:r>
          </a:p>
          <a:p>
            <a:pPr>
              <a:buFont typeface="Wingdings" panose="05000000000000000000" pitchFamily="2" charset="2"/>
              <a:buChar char="Ø"/>
            </a:pPr>
            <a:r>
              <a:rPr lang="en-US" dirty="0">
                <a:solidFill>
                  <a:schemeClr val="accent4">
                    <a:lumMod val="50000"/>
                  </a:schemeClr>
                </a:solidFill>
              </a:rPr>
              <a:t>An array can be either primitive or reference type. It gets memory in heap area. Index of array starts from zero to size-1.</a:t>
            </a:r>
          </a:p>
          <a:p>
            <a:pPr marL="0" indent="0">
              <a:buNone/>
            </a:pPr>
            <a:endParaRPr lang="en-US" dirty="0">
              <a:solidFill>
                <a:schemeClr val="accent4">
                  <a:lumMod val="50000"/>
                </a:schemeClr>
              </a:solidFill>
            </a:endParaRPr>
          </a:p>
          <a:p>
            <a:pPr marL="0" indent="0">
              <a:buNone/>
            </a:pPr>
            <a:r>
              <a:rPr lang="en-US" b="1" dirty="0">
                <a:solidFill>
                  <a:schemeClr val="accent4">
                    <a:lumMod val="50000"/>
                  </a:schemeClr>
                </a:solidFill>
              </a:rPr>
              <a:t>Features of Array</a:t>
            </a:r>
          </a:p>
          <a:p>
            <a:pPr marL="0" indent="0">
              <a:buNone/>
            </a:pPr>
            <a:endParaRPr lang="en-US" dirty="0">
              <a:solidFill>
                <a:schemeClr val="accent4">
                  <a:lumMod val="50000"/>
                </a:schemeClr>
              </a:solidFill>
            </a:endParaRPr>
          </a:p>
          <a:p>
            <a:pPr>
              <a:buFont typeface="Wingdings" panose="05000000000000000000" pitchFamily="2" charset="2"/>
              <a:buChar char="v"/>
            </a:pPr>
            <a:r>
              <a:rPr lang="en-US" dirty="0">
                <a:solidFill>
                  <a:schemeClr val="accent4">
                    <a:lumMod val="50000"/>
                  </a:schemeClr>
                </a:solidFill>
              </a:rPr>
              <a:t>It is always indexed. Index begins from 0.</a:t>
            </a:r>
          </a:p>
          <a:p>
            <a:pPr>
              <a:buFont typeface="Wingdings" panose="05000000000000000000" pitchFamily="2" charset="2"/>
              <a:buChar char="v"/>
            </a:pPr>
            <a:r>
              <a:rPr lang="en-US" dirty="0">
                <a:solidFill>
                  <a:schemeClr val="accent4">
                    <a:lumMod val="50000"/>
                  </a:schemeClr>
                </a:solidFill>
              </a:rPr>
              <a:t>It is a collection of similar data types.</a:t>
            </a:r>
          </a:p>
          <a:p>
            <a:pPr>
              <a:buFont typeface="Wingdings" panose="05000000000000000000" pitchFamily="2" charset="2"/>
              <a:buChar char="v"/>
            </a:pPr>
            <a:r>
              <a:rPr lang="en-US" dirty="0">
                <a:solidFill>
                  <a:schemeClr val="accent4">
                    <a:lumMod val="50000"/>
                  </a:schemeClr>
                </a:solidFill>
              </a:rPr>
              <a:t>It occupies a contiguous memory location.</a:t>
            </a:r>
          </a:p>
        </p:txBody>
      </p:sp>
    </p:spTree>
    <p:extLst>
      <p:ext uri="{BB962C8B-B14F-4D97-AF65-F5344CB8AC3E}">
        <p14:creationId xmlns:p14="http://schemas.microsoft.com/office/powerpoint/2010/main" val="291728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Java</a:t>
            </a:r>
          </a:p>
        </p:txBody>
      </p:sp>
      <p:sp>
        <p:nvSpPr>
          <p:cNvPr id="3" name="Text Placeholder 2"/>
          <p:cNvSpPr>
            <a:spLocks noGrp="1"/>
          </p:cNvSpPr>
          <p:nvPr>
            <p:ph type="body" sz="quarter" idx="10"/>
          </p:nvPr>
        </p:nvSpPr>
        <p:spPr/>
        <p:txBody>
          <a:bodyPr/>
          <a:lstStyle/>
          <a:p>
            <a:r>
              <a:rPr lang="en-US" dirty="0"/>
              <a:t>A group of liked types variables referred by a common name</a:t>
            </a:r>
          </a:p>
          <a:p>
            <a:endParaRPr lang="en-US" dirty="0"/>
          </a:p>
          <a:p>
            <a:endParaRPr lang="en-US" dirty="0"/>
          </a:p>
          <a:p>
            <a:endParaRPr lang="en-US" dirty="0"/>
          </a:p>
          <a:p>
            <a:endParaRPr lang="en-US" dirty="0"/>
          </a:p>
          <a:p>
            <a:endParaRPr lang="en-US" dirty="0"/>
          </a:p>
          <a:p>
            <a:r>
              <a:rPr lang="en-US" dirty="0"/>
              <a:t>Primitive Array Declaration</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085" y="1828800"/>
            <a:ext cx="5109915"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085" y="4495800"/>
            <a:ext cx="3933825" cy="1362075"/>
          </a:xfrm>
          <a:prstGeom prst="rect">
            <a:avLst/>
          </a:prstGeom>
        </p:spPr>
      </p:pic>
    </p:spTree>
    <p:extLst>
      <p:ext uri="{BB962C8B-B14F-4D97-AF65-F5344CB8AC3E}">
        <p14:creationId xmlns:p14="http://schemas.microsoft.com/office/powerpoint/2010/main" val="175249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Array Declaration</a:t>
            </a:r>
          </a:p>
        </p:txBody>
      </p:sp>
      <p:sp>
        <p:nvSpPr>
          <p:cNvPr id="3" name="Content Placeholder 2"/>
          <p:cNvSpPr>
            <a:spLocks noGrp="1"/>
          </p:cNvSpPr>
          <p:nvPr>
            <p:ph idx="1"/>
          </p:nvPr>
        </p:nvSpPr>
        <p:spPr>
          <a:xfrm>
            <a:off x="381000" y="1143000"/>
            <a:ext cx="8530118" cy="4897665"/>
          </a:xfrm>
        </p:spPr>
        <p:txBody>
          <a:bodyPr>
            <a:normAutofit fontScale="85000" lnSpcReduction="20000"/>
          </a:bodyPr>
          <a:lstStyle/>
          <a:p>
            <a:pPr marL="0" indent="0">
              <a:buNone/>
            </a:pPr>
            <a:endParaRPr lang="en-US" dirty="0">
              <a:solidFill>
                <a:schemeClr val="accent4">
                  <a:lumMod val="50000"/>
                </a:schemeClr>
              </a:solidFill>
            </a:endParaRPr>
          </a:p>
          <a:p>
            <a:pPr marL="0" indent="0">
              <a:buNone/>
            </a:pPr>
            <a:r>
              <a:rPr lang="en-US" sz="2400" dirty="0">
                <a:solidFill>
                  <a:schemeClr val="tx1">
                    <a:lumMod val="75000"/>
                    <a:lumOff val="25000"/>
                  </a:schemeClr>
                </a:solidFill>
                <a:latin typeface="+mn-lt"/>
                <a:cs typeface="+mn-cs"/>
              </a:rPr>
              <a:t>Syntax :</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datatype</a:t>
            </a:r>
            <a:r>
              <a:rPr lang="en-US" sz="2400" dirty="0">
                <a:solidFill>
                  <a:schemeClr val="tx1">
                    <a:lumMod val="75000"/>
                    <a:lumOff val="25000"/>
                  </a:schemeClr>
                </a:solidFill>
                <a:latin typeface="+mn-lt"/>
                <a:cs typeface="+mn-cs"/>
              </a:rPr>
              <a:t>[ ] identifier;</a:t>
            </a:r>
          </a:p>
          <a:p>
            <a:pPr marL="0" indent="0">
              <a:buNone/>
            </a:pPr>
            <a:r>
              <a:rPr lang="en-US" sz="2400" dirty="0">
                <a:solidFill>
                  <a:schemeClr val="tx1">
                    <a:lumMod val="75000"/>
                    <a:lumOff val="25000"/>
                  </a:schemeClr>
                </a:solidFill>
                <a:latin typeface="+mn-lt"/>
                <a:cs typeface="+mn-cs"/>
              </a:rPr>
              <a:t>or</a:t>
            </a:r>
          </a:p>
          <a:p>
            <a:pPr marL="0" indent="0">
              <a:buNone/>
            </a:pPr>
            <a:r>
              <a:rPr lang="en-US" sz="2400" dirty="0" err="1">
                <a:solidFill>
                  <a:schemeClr val="tx1">
                    <a:lumMod val="75000"/>
                    <a:lumOff val="25000"/>
                  </a:schemeClr>
                </a:solidFill>
                <a:latin typeface="+mn-lt"/>
                <a:cs typeface="+mn-cs"/>
              </a:rPr>
              <a:t>datatype</a:t>
            </a:r>
            <a:r>
              <a:rPr lang="en-US" sz="2400" dirty="0">
                <a:solidFill>
                  <a:schemeClr val="tx1">
                    <a:lumMod val="75000"/>
                    <a:lumOff val="25000"/>
                  </a:schemeClr>
                </a:solidFill>
                <a:latin typeface="+mn-lt"/>
                <a:cs typeface="+mn-cs"/>
              </a:rPr>
              <a:t> identifier[ ];</a:t>
            </a:r>
          </a:p>
          <a:p>
            <a:pPr marL="0" indent="0">
              <a:buNone/>
            </a:pPr>
            <a:r>
              <a:rPr lang="en-US" sz="2400" dirty="0">
                <a:solidFill>
                  <a:schemeClr val="tx1">
                    <a:lumMod val="75000"/>
                    <a:lumOff val="25000"/>
                  </a:schemeClr>
                </a:solidFill>
                <a:latin typeface="+mn-lt"/>
                <a:cs typeface="+mn-cs"/>
              </a:rPr>
              <a:t>Both are valid syntax for array declaration. But the former is more readable.</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Example :</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a:solidFill>
                  <a:schemeClr val="tx1">
                    <a:lumMod val="75000"/>
                    <a:lumOff val="25000"/>
                  </a:schemeClr>
                </a:solidFill>
                <a:latin typeface="+mn-lt"/>
                <a:cs typeface="+mn-cs"/>
              </a:rPr>
              <a:t>char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a:t>
            </a:r>
          </a:p>
          <a:p>
            <a:pPr marL="0" indent="0">
              <a:buNone/>
            </a:pPr>
            <a:r>
              <a:rPr lang="en-US" sz="2400" dirty="0">
                <a:solidFill>
                  <a:schemeClr val="tx1">
                    <a:lumMod val="75000"/>
                    <a:lumOff val="25000"/>
                  </a:schemeClr>
                </a:solidFill>
                <a:latin typeface="+mn-lt"/>
                <a:cs typeface="+mn-cs"/>
              </a:rPr>
              <a:t>short[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a:solidFill>
                  <a:schemeClr val="tx1">
                    <a:lumMod val="75000"/>
                    <a:lumOff val="25000"/>
                  </a:schemeClr>
                </a:solidFill>
                <a:latin typeface="+mn-lt"/>
                <a:cs typeface="+mn-cs"/>
              </a:rPr>
              <a:t>long[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 two dimensional array.</a:t>
            </a:r>
          </a:p>
        </p:txBody>
      </p:sp>
    </p:spTree>
    <p:extLst>
      <p:ext uri="{BB962C8B-B14F-4D97-AF65-F5344CB8AC3E}">
        <p14:creationId xmlns:p14="http://schemas.microsoft.com/office/powerpoint/2010/main" val="161080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Initialization of an array</a:t>
            </a:r>
          </a:p>
        </p:txBody>
      </p:sp>
      <p:sp>
        <p:nvSpPr>
          <p:cNvPr id="3" name="Content Placeholder 2"/>
          <p:cNvSpPr>
            <a:spLocks noGrp="1"/>
          </p:cNvSpPr>
          <p:nvPr>
            <p:ph idx="1"/>
          </p:nvPr>
        </p:nvSpPr>
        <p:spPr>
          <a:xfrm>
            <a:off x="306514" y="1576517"/>
            <a:ext cx="8151686" cy="3909884"/>
          </a:xfrm>
        </p:spPr>
        <p:txBody>
          <a:bodyPr/>
          <a:lstStyle/>
          <a:p>
            <a:pPr marL="0" indent="0">
              <a:buNone/>
            </a:pPr>
            <a:endParaRPr lang="en-US" dirty="0">
              <a:solidFill>
                <a:schemeClr val="accent4">
                  <a:lumMod val="50000"/>
                </a:schemeClr>
              </a:solidFill>
            </a:endParaRPr>
          </a:p>
          <a:p>
            <a:pPr marL="0" indent="0">
              <a:lnSpc>
                <a:spcPct val="80000"/>
              </a:lnSpc>
              <a:buNone/>
            </a:pPr>
            <a:r>
              <a:rPr lang="en-US" sz="2000" dirty="0">
                <a:solidFill>
                  <a:schemeClr val="tx1">
                    <a:lumMod val="75000"/>
                    <a:lumOff val="25000"/>
                  </a:schemeClr>
                </a:solidFill>
                <a:latin typeface="+mn-lt"/>
                <a:cs typeface="+mn-cs"/>
              </a:rPr>
              <a:t>new operator is used to initialize an array.</a:t>
            </a: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a:solidFill>
                  <a:schemeClr val="tx1">
                    <a:lumMod val="75000"/>
                    <a:lumOff val="25000"/>
                  </a:schemeClr>
                </a:solidFill>
                <a:latin typeface="+mn-lt"/>
                <a:cs typeface="+mn-cs"/>
              </a:rPr>
              <a:t>Example :</a:t>
            </a: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err="1">
                <a:solidFill>
                  <a:schemeClr val="tx1">
                    <a:lumMod val="75000"/>
                    <a:lumOff val="25000"/>
                  </a:schemeClr>
                </a:solidFill>
              </a:rPr>
              <a:t>int</a:t>
            </a:r>
            <a:r>
              <a:rPr lang="en-US" sz="2000" dirty="0">
                <a:solidFill>
                  <a:schemeClr val="tx1">
                    <a:lumMod val="75000"/>
                    <a:lumOff val="25000"/>
                  </a:schemeClr>
                </a:solidFill>
              </a:rPr>
              <a:t>[ ] </a:t>
            </a:r>
            <a:r>
              <a:rPr lang="en-US" sz="2000" dirty="0" err="1">
                <a:solidFill>
                  <a:schemeClr val="tx1">
                    <a:lumMod val="75000"/>
                    <a:lumOff val="25000"/>
                  </a:schemeClr>
                </a:solidFill>
              </a:rPr>
              <a:t>arr</a:t>
            </a:r>
            <a:r>
              <a:rPr lang="en-US" sz="2000" dirty="0">
                <a:solidFill>
                  <a:schemeClr val="tx1">
                    <a:lumMod val="75000"/>
                    <a:lumOff val="25000"/>
                  </a:schemeClr>
                </a:solidFill>
              </a:rPr>
              <a:t>; 	//declaration</a:t>
            </a:r>
          </a:p>
          <a:p>
            <a:pPr marL="0" indent="0">
              <a:lnSpc>
                <a:spcPct val="80000"/>
              </a:lnSpc>
              <a:buNone/>
            </a:pPr>
            <a:r>
              <a:rPr lang="en-US" sz="2000" dirty="0" err="1">
                <a:solidFill>
                  <a:schemeClr val="tx1">
                    <a:lumMod val="75000"/>
                    <a:lumOff val="25000"/>
                  </a:schemeClr>
                </a:solidFill>
              </a:rPr>
              <a:t>arr</a:t>
            </a:r>
            <a:r>
              <a:rPr lang="en-US" sz="2000" dirty="0">
                <a:solidFill>
                  <a:schemeClr val="tx1">
                    <a:lumMod val="75000"/>
                    <a:lumOff val="25000"/>
                  </a:schemeClr>
                </a:solidFill>
              </a:rPr>
              <a:t> = new </a:t>
            </a:r>
            <a:r>
              <a:rPr lang="en-US" sz="2000" dirty="0" err="1">
                <a:solidFill>
                  <a:schemeClr val="tx1">
                    <a:lumMod val="75000"/>
                    <a:lumOff val="25000"/>
                  </a:schemeClr>
                </a:solidFill>
              </a:rPr>
              <a:t>int</a:t>
            </a:r>
            <a:r>
              <a:rPr lang="en-US" sz="2000">
                <a:solidFill>
                  <a:schemeClr val="tx1">
                    <a:lumMod val="75000"/>
                    <a:lumOff val="25000"/>
                  </a:schemeClr>
                </a:solidFill>
              </a:rPr>
              <a:t>[10]; // creation</a:t>
            </a:r>
            <a:endParaRPr lang="en-US" sz="2000" dirty="0">
              <a:solidFill>
                <a:schemeClr val="tx1">
                  <a:lumMod val="75000"/>
                  <a:lumOff val="25000"/>
                </a:schemeClr>
              </a:solidFill>
            </a:endParaRP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 ]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 new </a:t>
            </a: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[10];    //this creates an empty array named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of integer type whose size is 10.</a:t>
            </a:r>
          </a:p>
          <a:p>
            <a:pPr marL="0" indent="0">
              <a:lnSpc>
                <a:spcPct val="80000"/>
              </a:lnSpc>
              <a:buNone/>
            </a:pPr>
            <a:r>
              <a:rPr lang="en-US" sz="2000" dirty="0">
                <a:solidFill>
                  <a:schemeClr val="tx1">
                    <a:lumMod val="75000"/>
                    <a:lumOff val="25000"/>
                  </a:schemeClr>
                </a:solidFill>
                <a:latin typeface="+mn-lt"/>
                <a:cs typeface="+mn-cs"/>
              </a:rPr>
              <a:t>or</a:t>
            </a:r>
          </a:p>
          <a:p>
            <a:pPr marL="0" indent="0">
              <a:lnSpc>
                <a:spcPct val="80000"/>
              </a:lnSpc>
              <a:buNone/>
            </a:pP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 ]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 {10,20,30,40,50};  //this creates an array named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whose elements are given.</a:t>
            </a:r>
          </a:p>
        </p:txBody>
      </p:sp>
    </p:spTree>
    <p:extLst>
      <p:ext uri="{BB962C8B-B14F-4D97-AF65-F5344CB8AC3E}">
        <p14:creationId xmlns:p14="http://schemas.microsoft.com/office/powerpoint/2010/main" val="170321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Accessing array element</a:t>
            </a:r>
          </a:p>
        </p:txBody>
      </p:sp>
      <p:sp>
        <p:nvSpPr>
          <p:cNvPr id="3" name="Content Placeholder 2"/>
          <p:cNvSpPr>
            <a:spLocks noGrp="1"/>
          </p:cNvSpPr>
          <p:nvPr>
            <p:ph idx="1"/>
          </p:nvPr>
        </p:nvSpPr>
        <p:spPr>
          <a:xfrm>
            <a:off x="279082" y="1371600"/>
            <a:ext cx="8560118" cy="4495800"/>
          </a:xfrm>
        </p:spPr>
        <p:txBody>
          <a:bodyPr vert="horz" lIns="51442" tIns="25721" rIns="51442" bIns="25721" rtlCol="0" anchor="ctr">
            <a:normAutofit fontScale="77500" lnSpcReduction="20000"/>
          </a:bodyPr>
          <a:lstStyle/>
          <a:p>
            <a:pPr>
              <a:spcBef>
                <a:spcPct val="0"/>
              </a:spcBef>
            </a:pPr>
            <a:endParaRPr lang="en-US" sz="2398" b="1" dirty="0">
              <a:solidFill>
                <a:schemeClr val="accent4">
                  <a:lumMod val="50000"/>
                </a:schemeClr>
              </a:solidFill>
              <a:ea typeface="+mj-ea"/>
            </a:endParaRPr>
          </a:p>
          <a:p>
            <a:pPr marL="0" indent="0">
              <a:buNone/>
            </a:pPr>
            <a:r>
              <a:rPr lang="en-US" sz="2400" dirty="0">
                <a:solidFill>
                  <a:schemeClr val="tx1">
                    <a:lumMod val="75000"/>
                    <a:lumOff val="25000"/>
                  </a:schemeClr>
                </a:solidFill>
                <a:latin typeface="+mn-lt"/>
                <a:cs typeface="+mn-cs"/>
              </a:rPr>
              <a:t>As mention earlier array index starts from 0. To access nth element of an array. Syntax</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arrayname</a:t>
            </a:r>
            <a:r>
              <a:rPr lang="en-US" sz="2400" dirty="0">
                <a:solidFill>
                  <a:schemeClr val="tx1">
                    <a:lumMod val="75000"/>
                    <a:lumOff val="25000"/>
                  </a:schemeClr>
                </a:solidFill>
                <a:latin typeface="+mn-lt"/>
                <a:cs typeface="+mn-cs"/>
              </a:rPr>
              <a:t>[n-1];</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Example : To access 4th element of a given array</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 {10,20,30,40};</a:t>
            </a:r>
          </a:p>
          <a:p>
            <a:pPr marL="0" indent="0">
              <a:buNone/>
            </a:pPr>
            <a:r>
              <a:rPr lang="en-US" sz="2400" dirty="0" err="1">
                <a:solidFill>
                  <a:schemeClr val="tx1">
                    <a:lumMod val="75000"/>
                    <a:lumOff val="25000"/>
                  </a:schemeClr>
                </a:solidFill>
                <a:latin typeface="+mn-lt"/>
                <a:cs typeface="+mn-cs"/>
              </a:rPr>
              <a:t>System.out.println</a:t>
            </a:r>
            <a:r>
              <a:rPr lang="en-US" sz="2400" dirty="0">
                <a:solidFill>
                  <a:schemeClr val="tx1">
                    <a:lumMod val="75000"/>
                    <a:lumOff val="25000"/>
                  </a:schemeClr>
                </a:solidFill>
                <a:latin typeface="+mn-lt"/>
                <a:cs typeface="+mn-cs"/>
              </a:rPr>
              <a:t>("Element at 4th place"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[3]);</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The above code will print the 4th element of array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on console.</a:t>
            </a:r>
          </a:p>
          <a:p>
            <a:pPr marL="0" indent="0">
              <a:buNone/>
            </a:pPr>
            <a:r>
              <a:rPr lang="en-US" sz="2400" dirty="0">
                <a:solidFill>
                  <a:schemeClr val="tx1">
                    <a:lumMod val="75000"/>
                    <a:lumOff val="25000"/>
                  </a:schemeClr>
                </a:solidFill>
                <a:latin typeface="+mn-lt"/>
                <a:cs typeface="+mn-cs"/>
              </a:rPr>
              <a:t>Note: To find the length of an array, we can use the following syntax: </a:t>
            </a:r>
            <a:r>
              <a:rPr lang="en-US" sz="2400" dirty="0" err="1">
                <a:solidFill>
                  <a:schemeClr val="tx1">
                    <a:lumMod val="75000"/>
                    <a:lumOff val="25000"/>
                  </a:schemeClr>
                </a:solidFill>
                <a:latin typeface="+mn-lt"/>
                <a:cs typeface="+mn-cs"/>
              </a:rPr>
              <a:t>array_name.length</a:t>
            </a:r>
            <a:r>
              <a:rPr lang="en-US" sz="2400" dirty="0">
                <a:solidFill>
                  <a:schemeClr val="tx1">
                    <a:lumMod val="75000"/>
                    <a:lumOff val="25000"/>
                  </a:schemeClr>
                </a:solidFill>
                <a:latin typeface="+mn-lt"/>
                <a:cs typeface="+mn-cs"/>
              </a:rPr>
              <a:t>. </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There are no braces in front of the length. It's not length().</a:t>
            </a:r>
          </a:p>
        </p:txBody>
      </p:sp>
    </p:spTree>
    <p:extLst>
      <p:ext uri="{BB962C8B-B14F-4D97-AF65-F5344CB8AC3E}">
        <p14:creationId xmlns:p14="http://schemas.microsoft.com/office/powerpoint/2010/main" val="489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 Each</a:t>
            </a:r>
          </a:p>
        </p:txBody>
      </p:sp>
      <p:sp>
        <p:nvSpPr>
          <p:cNvPr id="4" name="Text Placeholder 2"/>
          <p:cNvSpPr txBox="1">
            <a:spLocks/>
          </p:cNvSpPr>
          <p:nvPr/>
        </p:nvSpPr>
        <p:spPr>
          <a:xfrm>
            <a:off x="276720" y="914400"/>
            <a:ext cx="8714880" cy="54864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For-each is another array traversing technique like for loop, while loop, do-while loop introduced in Java5.</a:t>
            </a:r>
          </a:p>
          <a:p>
            <a:r>
              <a:rPr lang="en-US" dirty="0"/>
              <a:t>It starts with the keyword for like a normal for-loop.</a:t>
            </a:r>
          </a:p>
          <a:p>
            <a:r>
              <a:rPr lang="en-US" dirty="0"/>
              <a:t>Instead of declaring and initializing a loop counter variable, you declare a variable that is the same type as the base type of the array, followed by a colon, which is then followed by the array name.</a:t>
            </a:r>
          </a:p>
          <a:p>
            <a:r>
              <a:rPr lang="en-US" dirty="0"/>
              <a:t>In the loop body, you can use the loop variable you created rather than using an indexed array element.</a:t>
            </a:r>
          </a:p>
          <a:p>
            <a:r>
              <a:rPr lang="en-US" dirty="0"/>
              <a:t>It’s commonly used to iterate over an array or a Collections class (</a:t>
            </a:r>
            <a:r>
              <a:rPr lang="en-US" dirty="0" err="1"/>
              <a:t>eg</a:t>
            </a:r>
            <a:r>
              <a:rPr lang="en-US" dirty="0"/>
              <a:t>, </a:t>
            </a:r>
            <a:r>
              <a:rPr lang="en-US" dirty="0" err="1"/>
              <a:t>ArrayList</a:t>
            </a:r>
            <a:r>
              <a:rPr lang="en-US" dirty="0"/>
              <a:t>)</a:t>
            </a:r>
          </a:p>
          <a:p>
            <a:pPr marL="400050" lvl="1" indent="0">
              <a:buFont typeface="Wingdings" pitchFamily="2" charset="2"/>
              <a:buNone/>
            </a:pPr>
            <a:r>
              <a:rPr lang="en-US" dirty="0"/>
              <a:t>do </a:t>
            </a:r>
          </a:p>
          <a:p>
            <a:r>
              <a:rPr lang="en-US" b="1" dirty="0"/>
              <a:t>Syntax:			</a:t>
            </a:r>
            <a:r>
              <a:rPr lang="en-US" b="1" dirty="0" err="1"/>
              <a:t>int</a:t>
            </a:r>
            <a:r>
              <a:rPr lang="en-US" b="1" dirty="0"/>
              <a:t> </a:t>
            </a:r>
            <a:r>
              <a:rPr lang="en-US" b="1" dirty="0" err="1"/>
              <a:t>num</a:t>
            </a:r>
            <a:r>
              <a:rPr lang="en-US" b="1" dirty="0"/>
              <a:t>[] = {2,1,5,7,9};</a:t>
            </a:r>
            <a:br>
              <a:rPr lang="en-US" dirty="0"/>
            </a:br>
            <a:br>
              <a:rPr lang="en-US" dirty="0"/>
            </a:br>
            <a:r>
              <a:rPr lang="en-US" dirty="0"/>
              <a:t>for (type </a:t>
            </a:r>
            <a:r>
              <a:rPr lang="en-US" dirty="0" err="1"/>
              <a:t>var</a:t>
            </a:r>
            <a:r>
              <a:rPr lang="en-US" dirty="0"/>
              <a:t> : array) 		for(</a:t>
            </a:r>
            <a:r>
              <a:rPr lang="en-US" dirty="0" err="1"/>
              <a:t>int</a:t>
            </a:r>
            <a:r>
              <a:rPr lang="en-US" dirty="0"/>
              <a:t> </a:t>
            </a:r>
            <a:r>
              <a:rPr lang="en-US" dirty="0" err="1"/>
              <a:t>var</a:t>
            </a:r>
            <a:r>
              <a:rPr lang="en-US" dirty="0"/>
              <a:t> : </a:t>
            </a:r>
            <a:r>
              <a:rPr lang="en-US" dirty="0" err="1"/>
              <a:t>num</a:t>
            </a:r>
            <a:r>
              <a:rPr lang="en-US" dirty="0"/>
              <a:t>)</a:t>
            </a:r>
            <a:br>
              <a:rPr lang="en-US" dirty="0"/>
            </a:br>
            <a:r>
              <a:rPr lang="en-US" dirty="0"/>
              <a:t>{ 				{</a:t>
            </a:r>
            <a:br>
              <a:rPr lang="en-US" dirty="0"/>
            </a:br>
            <a:r>
              <a:rPr lang="en-US" dirty="0"/>
              <a:t>    statements using </a:t>
            </a:r>
            <a:r>
              <a:rPr lang="en-US" dirty="0" err="1"/>
              <a:t>var</a:t>
            </a:r>
            <a:r>
              <a:rPr lang="en-US" dirty="0"/>
              <a:t>;			//print value of </a:t>
            </a:r>
            <a:r>
              <a:rPr lang="en-US" dirty="0" err="1"/>
              <a:t>var</a:t>
            </a:r>
            <a:br>
              <a:rPr lang="en-US" dirty="0"/>
            </a:br>
            <a:r>
              <a:rPr lang="en-US" dirty="0"/>
              <a:t>}				}</a:t>
            </a:r>
          </a:p>
          <a:p>
            <a:endParaRPr lang="en-US" b="1" dirty="0"/>
          </a:p>
          <a:p>
            <a:r>
              <a:rPr lang="en-US" b="1" dirty="0"/>
              <a:t>is equivalent to:</a:t>
            </a:r>
            <a:br>
              <a:rPr lang="en-US" dirty="0"/>
            </a:br>
            <a:br>
              <a:rPr lang="en-US" dirty="0"/>
            </a:br>
            <a:r>
              <a:rPr lang="en-US" dirty="0"/>
              <a:t>for (</a:t>
            </a:r>
            <a:r>
              <a:rPr lang="en-US" dirty="0" err="1"/>
              <a:t>int</a:t>
            </a:r>
            <a:r>
              <a:rPr lang="en-US" dirty="0"/>
              <a:t> </a:t>
            </a:r>
            <a:r>
              <a:rPr lang="en-US" dirty="0" err="1"/>
              <a:t>i</a:t>
            </a:r>
            <a:r>
              <a:rPr lang="en-US" dirty="0"/>
              <a:t>=0; </a:t>
            </a:r>
            <a:r>
              <a:rPr lang="en-US" dirty="0" err="1"/>
              <a:t>i</a:t>
            </a:r>
            <a:r>
              <a:rPr lang="en-US" dirty="0"/>
              <a:t>&lt;</a:t>
            </a:r>
            <a:r>
              <a:rPr lang="en-US" dirty="0" err="1"/>
              <a:t>arr.length</a:t>
            </a:r>
            <a:r>
              <a:rPr lang="en-US" dirty="0"/>
              <a:t>; </a:t>
            </a:r>
            <a:r>
              <a:rPr lang="en-US" dirty="0" err="1"/>
              <a:t>i</a:t>
            </a:r>
            <a:r>
              <a:rPr lang="en-US" dirty="0"/>
              <a:t>++) 	for (</a:t>
            </a:r>
            <a:r>
              <a:rPr lang="en-US" dirty="0" err="1"/>
              <a:t>int</a:t>
            </a:r>
            <a:r>
              <a:rPr lang="en-US" dirty="0"/>
              <a:t> </a:t>
            </a:r>
            <a:r>
              <a:rPr lang="en-US" dirty="0" err="1"/>
              <a:t>i</a:t>
            </a:r>
            <a:r>
              <a:rPr lang="en-US" dirty="0"/>
              <a:t>=0; </a:t>
            </a:r>
            <a:r>
              <a:rPr lang="en-US" dirty="0" err="1"/>
              <a:t>i</a:t>
            </a:r>
            <a:r>
              <a:rPr lang="en-US" dirty="0"/>
              <a:t>&lt;</a:t>
            </a:r>
            <a:r>
              <a:rPr lang="en-US" dirty="0" err="1"/>
              <a:t>num.length</a:t>
            </a:r>
            <a:r>
              <a:rPr lang="en-US" dirty="0"/>
              <a:t>; </a:t>
            </a:r>
            <a:r>
              <a:rPr lang="en-US" dirty="0" err="1"/>
              <a:t>i</a:t>
            </a:r>
            <a:r>
              <a:rPr lang="en-US" dirty="0"/>
              <a:t>++) </a:t>
            </a:r>
            <a:br>
              <a:rPr lang="en-US" dirty="0"/>
            </a:br>
            <a:r>
              <a:rPr lang="en-US" dirty="0"/>
              <a:t>{ 				{</a:t>
            </a:r>
            <a:br>
              <a:rPr lang="en-US" dirty="0"/>
            </a:br>
            <a:r>
              <a:rPr lang="hu-HU" dirty="0"/>
              <a:t>    </a:t>
            </a:r>
            <a:r>
              <a:rPr lang="hu-HU" dirty="0" err="1"/>
              <a:t>type</a:t>
            </a:r>
            <a:r>
              <a:rPr lang="hu-HU" dirty="0"/>
              <a:t> var = </a:t>
            </a:r>
            <a:r>
              <a:rPr lang="hu-HU" dirty="0" err="1"/>
              <a:t>arr</a:t>
            </a:r>
            <a:r>
              <a:rPr lang="hu-HU" dirty="0"/>
              <a:t>[i];			//print </a:t>
            </a:r>
            <a:r>
              <a:rPr lang="hu-HU" dirty="0" err="1"/>
              <a:t>value</a:t>
            </a:r>
            <a:r>
              <a:rPr lang="hu-HU" dirty="0"/>
              <a:t> of </a:t>
            </a:r>
            <a:r>
              <a:rPr lang="hu-HU" dirty="0" err="1"/>
              <a:t>num</a:t>
            </a:r>
            <a:r>
              <a:rPr lang="hu-HU" dirty="0"/>
              <a:t>[i]</a:t>
            </a:r>
            <a:br>
              <a:rPr lang="hu-HU" dirty="0"/>
            </a:br>
            <a:r>
              <a:rPr lang="en-US" dirty="0"/>
              <a:t>    statements using </a:t>
            </a:r>
            <a:r>
              <a:rPr lang="en-US" dirty="0" err="1"/>
              <a:t>var</a:t>
            </a:r>
            <a:r>
              <a:rPr lang="en-US" dirty="0"/>
              <a:t>;		}</a:t>
            </a:r>
            <a:br>
              <a:rPr lang="en-US" dirty="0"/>
            </a:br>
            <a:r>
              <a:rPr lang="en-US" dirty="0"/>
              <a:t>}</a:t>
            </a:r>
          </a:p>
          <a:p>
            <a:pPr marL="0" indent="0">
              <a:buFont typeface="Wingdings" pitchFamily="2" charset="2"/>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10870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7" y="152400"/>
            <a:ext cx="6629400" cy="457199"/>
          </a:xfrm>
        </p:spPr>
        <p:txBody>
          <a:bodyPr vert="horz" lIns="91440" tIns="45720" rIns="91440" bIns="45720" rtlCol="0" anchor="ctr">
            <a:noAutofit/>
          </a:bodyPr>
          <a:lstStyle/>
          <a:p>
            <a:r>
              <a:rPr lang="en-US" sz="2900" dirty="0">
                <a:solidFill>
                  <a:schemeClr val="tx1">
                    <a:lumMod val="75000"/>
                    <a:lumOff val="25000"/>
                  </a:schemeClr>
                </a:solidFill>
                <a:latin typeface="+mj-lt"/>
                <a:cs typeface="+mj-cs"/>
              </a:rPr>
              <a:t>Multi-Dimensional Array</a:t>
            </a:r>
          </a:p>
        </p:txBody>
      </p:sp>
      <p:sp>
        <p:nvSpPr>
          <p:cNvPr id="3" name="Content Placeholder 2"/>
          <p:cNvSpPr>
            <a:spLocks noGrp="1"/>
          </p:cNvSpPr>
          <p:nvPr>
            <p:ph idx="1"/>
          </p:nvPr>
        </p:nvSpPr>
        <p:spPr>
          <a:xfrm>
            <a:off x="232169" y="609599"/>
            <a:ext cx="8226031" cy="6096001"/>
          </a:xfrm>
        </p:spPr>
        <p:txBody>
          <a:bodyPr>
            <a:noAutofit/>
          </a:bodyPr>
          <a:lstStyle/>
          <a:p>
            <a:pPr marL="0" indent="0">
              <a:buNone/>
            </a:pPr>
            <a:r>
              <a:rPr lang="en-US" sz="1700" dirty="0">
                <a:solidFill>
                  <a:schemeClr val="tx1">
                    <a:lumMod val="75000"/>
                    <a:lumOff val="25000"/>
                  </a:schemeClr>
                </a:solidFill>
                <a:latin typeface="+mn-lt"/>
                <a:cs typeface="+mn-cs"/>
              </a:rPr>
              <a:t>A multi-dimensional array is very much similar to a single dimensional array. It can have multiple rows and multiple columns unlike single dimensional array, which can have only one full row or one full column.</a:t>
            </a:r>
          </a:p>
          <a:p>
            <a:pPr marL="0" indent="0">
              <a:buNone/>
            </a:pPr>
            <a:endParaRPr lang="en-US" sz="17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Syntax:</a:t>
            </a:r>
          </a:p>
          <a:p>
            <a:pPr marL="0" indent="0">
              <a:buNone/>
            </a:pPr>
            <a:r>
              <a:rPr lang="en-US" sz="1200" dirty="0" err="1">
                <a:solidFill>
                  <a:schemeClr val="tx1">
                    <a:lumMod val="75000"/>
                    <a:lumOff val="25000"/>
                  </a:schemeClr>
                </a:solidFill>
                <a:latin typeface="+mn-lt"/>
                <a:cs typeface="+mn-cs"/>
              </a:rPr>
              <a:t>datatype</a:t>
            </a:r>
            <a:r>
              <a:rPr lang="en-US" sz="1200" dirty="0">
                <a:solidFill>
                  <a:schemeClr val="tx1">
                    <a:lumMod val="75000"/>
                    <a:lumOff val="25000"/>
                  </a:schemeClr>
                </a:solidFill>
                <a:latin typeface="+mn-lt"/>
                <a:cs typeface="+mn-cs"/>
              </a:rPr>
              <a:t>[ ][ ] identifier;</a:t>
            </a:r>
          </a:p>
          <a:p>
            <a:pPr marL="0" indent="0">
              <a:buNone/>
            </a:pPr>
            <a:r>
              <a:rPr lang="en-US" sz="1200" dirty="0">
                <a:solidFill>
                  <a:schemeClr val="tx1">
                    <a:lumMod val="75000"/>
                    <a:lumOff val="25000"/>
                  </a:schemeClr>
                </a:solidFill>
                <a:latin typeface="+mn-lt"/>
                <a:cs typeface="+mn-cs"/>
              </a:rPr>
              <a:t>or</a:t>
            </a:r>
          </a:p>
          <a:p>
            <a:pPr marL="0" indent="0">
              <a:buNone/>
            </a:pPr>
            <a:r>
              <a:rPr lang="en-US" sz="1200" dirty="0" err="1">
                <a:solidFill>
                  <a:schemeClr val="tx1">
                    <a:lumMod val="75000"/>
                    <a:lumOff val="25000"/>
                  </a:schemeClr>
                </a:solidFill>
                <a:latin typeface="+mn-lt"/>
                <a:cs typeface="+mn-cs"/>
              </a:rPr>
              <a:t>datatype</a:t>
            </a:r>
            <a:r>
              <a:rPr lang="en-US" sz="1200" dirty="0">
                <a:solidFill>
                  <a:schemeClr val="tx1">
                    <a:lumMod val="75000"/>
                    <a:lumOff val="25000"/>
                  </a:schemeClr>
                </a:solidFill>
                <a:latin typeface="+mn-lt"/>
                <a:cs typeface="+mn-cs"/>
              </a:rPr>
              <a:t> identifier[ ][ ];</a:t>
            </a:r>
          </a:p>
          <a:p>
            <a:pPr marL="0" indent="0">
              <a:buNone/>
            </a:pPr>
            <a:r>
              <a:rPr lang="en-US" sz="1200" dirty="0">
                <a:solidFill>
                  <a:schemeClr val="tx1">
                    <a:lumMod val="75000"/>
                    <a:lumOff val="25000"/>
                  </a:schemeClr>
                </a:solidFill>
                <a:latin typeface="+mn-lt"/>
                <a:cs typeface="+mn-cs"/>
              </a:rPr>
              <a:t>Initialization of Array</a:t>
            </a:r>
          </a:p>
          <a:p>
            <a:pPr marL="0" indent="0">
              <a:buNone/>
            </a:pPr>
            <a:r>
              <a:rPr lang="en-US" sz="1200" dirty="0">
                <a:solidFill>
                  <a:schemeClr val="tx1">
                    <a:lumMod val="75000"/>
                    <a:lumOff val="25000"/>
                  </a:schemeClr>
                </a:solidFill>
                <a:latin typeface="+mn-lt"/>
                <a:cs typeface="+mn-cs"/>
              </a:rPr>
              <a:t>new operator is used to initialize an array.</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Example:</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new </a:t>
            </a: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[10][10];    //10 by 10 is the size of array.</a:t>
            </a:r>
          </a:p>
          <a:p>
            <a:pPr marL="0" indent="0">
              <a:buNone/>
            </a:pPr>
            <a:r>
              <a:rPr lang="en-US" sz="1200" dirty="0">
                <a:solidFill>
                  <a:schemeClr val="tx1">
                    <a:lumMod val="75000"/>
                    <a:lumOff val="25000"/>
                  </a:schemeClr>
                </a:solidFill>
                <a:latin typeface="+mn-lt"/>
                <a:cs typeface="+mn-cs"/>
              </a:rPr>
              <a:t>or</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{{1,2,3,4,5},{6,7,8,9,10},{11,12,13,14,15}};</a:t>
            </a:r>
          </a:p>
          <a:p>
            <a:pPr marL="0" indent="0">
              <a:buNone/>
            </a:pPr>
            <a:r>
              <a:rPr lang="en-US" sz="1200" dirty="0">
                <a:solidFill>
                  <a:schemeClr val="tx1">
                    <a:lumMod val="75000"/>
                    <a:lumOff val="25000"/>
                  </a:schemeClr>
                </a:solidFill>
                <a:latin typeface="+mn-lt"/>
                <a:cs typeface="+mn-cs"/>
              </a:rPr>
              <a:t>// 3 by 5 is the size of the array.</a:t>
            </a:r>
          </a:p>
          <a:p>
            <a:pPr marL="0" indent="0">
              <a:buNone/>
            </a:pPr>
            <a:r>
              <a:rPr lang="en-US" sz="1200" dirty="0">
                <a:solidFill>
                  <a:schemeClr val="tx1">
                    <a:lumMod val="75000"/>
                    <a:lumOff val="25000"/>
                  </a:schemeClr>
                </a:solidFill>
                <a:latin typeface="+mn-lt"/>
                <a:cs typeface="+mn-cs"/>
              </a:rPr>
              <a:t>Accessing array element</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For both, row and column, the index begins from 0.</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Syntax:</a:t>
            </a:r>
          </a:p>
          <a:p>
            <a:pPr marL="0" indent="0">
              <a:buNone/>
            </a:pPr>
            <a:r>
              <a:rPr lang="en-US" sz="1200" dirty="0" err="1">
                <a:solidFill>
                  <a:schemeClr val="tx1">
                    <a:lumMod val="75000"/>
                    <a:lumOff val="25000"/>
                  </a:schemeClr>
                </a:solidFill>
                <a:latin typeface="+mn-lt"/>
                <a:cs typeface="+mn-cs"/>
              </a:rPr>
              <a:t>array_name</a:t>
            </a:r>
            <a:r>
              <a:rPr lang="en-US" sz="1200" dirty="0">
                <a:solidFill>
                  <a:schemeClr val="tx1">
                    <a:lumMod val="75000"/>
                    <a:lumOff val="25000"/>
                  </a:schemeClr>
                </a:solidFill>
                <a:latin typeface="+mn-lt"/>
                <a:cs typeface="+mn-cs"/>
              </a:rPr>
              <a:t>[m-1][n-1]</a:t>
            </a:r>
          </a:p>
          <a:p>
            <a:pPr marL="0" indent="0">
              <a:buNone/>
            </a:pPr>
            <a:r>
              <a:rPr lang="en-US" sz="1200" dirty="0">
                <a:solidFill>
                  <a:schemeClr val="tx1">
                    <a:lumMod val="75000"/>
                    <a:lumOff val="25000"/>
                  </a:schemeClr>
                </a:solidFill>
                <a:latin typeface="+mn-lt"/>
                <a:cs typeface="+mn-cs"/>
              </a:rPr>
              <a:t>Example:</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 = {{1,2,3,4,5},{6,7,8,9,10},{11,12,13,14,15}};</a:t>
            </a:r>
          </a:p>
          <a:p>
            <a:pPr marL="0" indent="0">
              <a:buNone/>
            </a:pPr>
            <a:r>
              <a:rPr lang="en-US" sz="1200" dirty="0" err="1">
                <a:solidFill>
                  <a:schemeClr val="tx1">
                    <a:lumMod val="75000"/>
                    <a:lumOff val="25000"/>
                  </a:schemeClr>
                </a:solidFill>
                <a:latin typeface="+mn-lt"/>
                <a:cs typeface="+mn-cs"/>
              </a:rPr>
              <a:t>System.out.println</a:t>
            </a:r>
            <a:r>
              <a:rPr lang="en-US" sz="1200" dirty="0">
                <a:solidFill>
                  <a:schemeClr val="tx1">
                    <a:lumMod val="75000"/>
                    <a:lumOff val="25000"/>
                  </a:schemeClr>
                </a:solidFill>
                <a:latin typeface="+mn-lt"/>
                <a:cs typeface="+mn-cs"/>
              </a:rPr>
              <a:t>("Element at (2,3) place"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[1][2]);</a:t>
            </a:r>
          </a:p>
          <a:p>
            <a:pPr marL="0" indent="0">
              <a:buNone/>
            </a:pPr>
            <a:endParaRPr lang="en-US" sz="17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175801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3f0a5add-00cc-4c5e-8a54-6b524d8608b8"/>
    <ds:schemaRef ds:uri="http://purl.org/dc/dcmitype/"/>
    <ds:schemaRef ds:uri="http://schemas.microsoft.com/office/infopath/2007/PartnerControls"/>
    <ds:schemaRef ds:uri="5b0b727f-9d55-4674-90df-9368557459d7"/>
    <ds:schemaRef ds:uri="http://purl.org/dc/te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3497</TotalTime>
  <Words>1940</Words>
  <Application>Microsoft Macintosh PowerPoint</Application>
  <PresentationFormat>On-screen Show (4:3)</PresentationFormat>
  <Paragraphs>171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__Source_Sans_Pro_fa6df0</vt:lpstr>
      <vt:lpstr>Arial</vt:lpstr>
      <vt:lpstr>Calibri</vt:lpstr>
      <vt:lpstr>Courier New</vt:lpstr>
      <vt:lpstr>Tahoma</vt:lpstr>
      <vt:lpstr>Wingdings</vt:lpstr>
      <vt:lpstr>CT_Core_Java_OOP</vt:lpstr>
      <vt:lpstr>Arrays</vt:lpstr>
      <vt:lpstr>What we will cover?</vt:lpstr>
      <vt:lpstr>Arrays</vt:lpstr>
      <vt:lpstr>Arrays in Java</vt:lpstr>
      <vt:lpstr>Array Declaration</vt:lpstr>
      <vt:lpstr>Initialization of an array</vt:lpstr>
      <vt:lpstr>Accessing array element</vt:lpstr>
      <vt:lpstr>For - Each</vt:lpstr>
      <vt:lpstr>Multi-Dimensional Array</vt:lpstr>
      <vt:lpstr>Assignment on Arrays : </vt:lpstr>
      <vt:lpstr>Array 2D assignment</vt:lpstr>
      <vt:lpstr>Searching</vt:lpstr>
      <vt:lpstr>Sorting</vt:lpstr>
      <vt:lpstr>Arrays</vt:lpstr>
      <vt:lpstr>Arrays Methods</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212</cp:revision>
  <dcterms:created xsi:type="dcterms:W3CDTF">2014-09-30T12:24:12Z</dcterms:created>
  <dcterms:modified xsi:type="dcterms:W3CDTF">2024-05-13T06:07:18Z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