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1" r:id="rId5"/>
    <p:sldId id="352" r:id="rId6"/>
    <p:sldId id="281" r:id="rId7"/>
    <p:sldId id="336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27" r:id="rId18"/>
    <p:sldId id="331" r:id="rId19"/>
    <p:sldId id="345" r:id="rId20"/>
    <p:sldId id="348" r:id="rId21"/>
    <p:sldId id="330" r:id="rId22"/>
    <p:sldId id="349" r:id="rId23"/>
    <p:sldId id="347" r:id="rId24"/>
    <p:sldId id="351" r:id="rId25"/>
    <p:sldId id="322" r:id="rId26"/>
    <p:sldId id="323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EF6C40-3694-4E06-AC54-71C1E6A1A3C0}">
          <p14:sldIdLst>
            <p14:sldId id="271"/>
            <p14:sldId id="352"/>
            <p14:sldId id="281"/>
            <p14:sldId id="336"/>
            <p14:sldId id="335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27"/>
            <p14:sldId id="331"/>
            <p14:sldId id="345"/>
            <p14:sldId id="348"/>
            <p14:sldId id="330"/>
            <p14:sldId id="349"/>
            <p14:sldId id="347"/>
            <p14:sldId id="35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C4C4D2"/>
    <a:srgbClr val="D2D2DC"/>
    <a:srgbClr val="1A2F4E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79078" autoAdjust="0"/>
  </p:normalViewPr>
  <p:slideViewPr>
    <p:cSldViewPr>
      <p:cViewPr varScale="1">
        <p:scale>
          <a:sx n="75" d="100"/>
          <a:sy n="75" d="100"/>
        </p:scale>
        <p:origin x="21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B3874-4EDE-4EDC-B525-8967D0BF9027}" type="datetimeFigureOut">
              <a:rPr lang="en-IN" smtClean="0"/>
              <a:t>20/07/17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A3AFB-2D54-4257-8C08-258FF686D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52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7E9D-1F26-455B-9FC4-1E2D7C5371B8}" type="datetimeFigureOut">
              <a:rPr lang="en-US" smtClean="0"/>
              <a:t>7/20/17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E4C0-1175-4F38-90ED-AE7A398176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6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Insufficient</a:t>
            </a:r>
            <a:r>
              <a:rPr lang="en-IN" baseline="0" dirty="0" smtClean="0"/>
              <a:t> support for abstraction – </a:t>
            </a:r>
          </a:p>
          <a:p>
            <a:r>
              <a:rPr lang="en-IN" baseline="0" dirty="0" smtClean="0"/>
              <a:t>Abstract Data Type – data and functions</a:t>
            </a:r>
          </a:p>
          <a:p>
            <a:r>
              <a:rPr lang="en-IN" baseline="0" dirty="0" smtClean="0"/>
              <a:t>Data – can be modelled as structures in C</a:t>
            </a:r>
          </a:p>
          <a:p>
            <a:r>
              <a:rPr lang="en-IN" baseline="0" dirty="0" smtClean="0"/>
              <a:t>Functions  - they are global and not tied to these structures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(Java Virtual Machine) is an abstract machine. It is a specification that provides runtime environment in which java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executed.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JVMs are available for many hardware and software platforms. JVM, JRE and JDK are platform dependent because configuration of each OS differs. But, Java is platform independent.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JVM performs following main tasks: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Loads code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Verifies code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Executes code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runtime environment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25616-3391-4EB6-BD79-51A73C1912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9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6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Insufficient</a:t>
            </a:r>
            <a:r>
              <a:rPr lang="en-IN" baseline="0" dirty="0" smtClean="0"/>
              <a:t> support for abstraction – </a:t>
            </a:r>
          </a:p>
          <a:p>
            <a:r>
              <a:rPr lang="en-IN" baseline="0" dirty="0" smtClean="0"/>
              <a:t>Abstract Data Type – data and functions</a:t>
            </a:r>
          </a:p>
          <a:p>
            <a:r>
              <a:rPr lang="en-IN" baseline="0" dirty="0" smtClean="0"/>
              <a:t>Data – can be modelled as structures in C</a:t>
            </a:r>
          </a:p>
          <a:p>
            <a:r>
              <a:rPr lang="en-IN" baseline="0" dirty="0" smtClean="0"/>
              <a:t>Functions  - they are global and not tied to these structures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6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5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Insufficient</a:t>
            </a:r>
            <a:r>
              <a:rPr lang="en-IN" baseline="0" dirty="0" smtClean="0"/>
              <a:t> support for abstraction – </a:t>
            </a:r>
          </a:p>
          <a:p>
            <a:r>
              <a:rPr lang="en-IN" baseline="0" dirty="0" smtClean="0"/>
              <a:t>Abstract Data Type – data and functions</a:t>
            </a:r>
          </a:p>
          <a:p>
            <a:r>
              <a:rPr lang="en-IN" baseline="0" dirty="0" smtClean="0"/>
              <a:t>Data – can be modelled as structures in C</a:t>
            </a:r>
          </a:p>
          <a:p>
            <a:r>
              <a:rPr lang="en-IN" baseline="0" dirty="0" smtClean="0"/>
              <a:t>Functions  - they are global and not tied to these structures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01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Insufficient</a:t>
            </a:r>
            <a:r>
              <a:rPr lang="en-IN" baseline="0" dirty="0" smtClean="0"/>
              <a:t> support for abstraction – </a:t>
            </a:r>
          </a:p>
          <a:p>
            <a:r>
              <a:rPr lang="en-IN" baseline="0" dirty="0" smtClean="0"/>
              <a:t>Abstract Data Type – data and functions</a:t>
            </a:r>
          </a:p>
          <a:p>
            <a:r>
              <a:rPr lang="en-IN" baseline="0" dirty="0" smtClean="0"/>
              <a:t>Data – can be modelled as structures in C</a:t>
            </a:r>
          </a:p>
          <a:p>
            <a:r>
              <a:rPr lang="en-IN" baseline="0" dirty="0" smtClean="0"/>
              <a:t>Functions  - they are global and not tied to these structures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24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Insufficient</a:t>
            </a:r>
            <a:r>
              <a:rPr lang="en-IN" baseline="0" dirty="0" smtClean="0"/>
              <a:t> support for abstraction – </a:t>
            </a:r>
          </a:p>
          <a:p>
            <a:r>
              <a:rPr lang="en-IN" baseline="0" dirty="0" smtClean="0"/>
              <a:t>Abstract Data Type – data and functions</a:t>
            </a:r>
          </a:p>
          <a:p>
            <a:r>
              <a:rPr lang="en-IN" baseline="0" dirty="0" smtClean="0"/>
              <a:t>Data – can be modelled as structures in C</a:t>
            </a:r>
          </a:p>
          <a:p>
            <a:r>
              <a:rPr lang="en-IN" baseline="0" dirty="0" smtClean="0"/>
              <a:t>Functions  - they are global and not tied to these structures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1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Insufficient</a:t>
            </a:r>
            <a:r>
              <a:rPr lang="en-IN" baseline="0" dirty="0" smtClean="0"/>
              <a:t> support for abstraction – </a:t>
            </a:r>
          </a:p>
          <a:p>
            <a:r>
              <a:rPr lang="en-IN" baseline="0" dirty="0" smtClean="0"/>
              <a:t>Abstract Data Type – data and functions</a:t>
            </a:r>
          </a:p>
          <a:p>
            <a:r>
              <a:rPr lang="en-IN" baseline="0" dirty="0" smtClean="0"/>
              <a:t>Data – can be modelled as structures in C</a:t>
            </a:r>
          </a:p>
          <a:p>
            <a:r>
              <a:rPr lang="en-IN" baseline="0" dirty="0" smtClean="0"/>
              <a:t>Functions  - they are global and not tied to these structures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Insufficient</a:t>
            </a:r>
            <a:r>
              <a:rPr lang="en-IN" baseline="0" dirty="0" smtClean="0"/>
              <a:t> support for abstraction – </a:t>
            </a:r>
          </a:p>
          <a:p>
            <a:r>
              <a:rPr lang="en-IN" baseline="0" dirty="0" smtClean="0"/>
              <a:t>Abstract Data Type – data and functions</a:t>
            </a:r>
          </a:p>
          <a:p>
            <a:r>
              <a:rPr lang="en-IN" baseline="0" dirty="0" smtClean="0"/>
              <a:t>Data – can be modelled as structures in C</a:t>
            </a:r>
          </a:p>
          <a:p>
            <a:r>
              <a:rPr lang="en-IN" baseline="0" dirty="0" smtClean="0"/>
              <a:t>Functions  - they are global and not tied to these structures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CE4C0-1175-4F38-90ED-AE7A398176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8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32" y="1676400"/>
            <a:ext cx="7772400" cy="1470025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add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31" y="3552770"/>
            <a:ext cx="8001001" cy="135828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Master subtitle, month &amp; year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5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20" y="152400"/>
            <a:ext cx="8562480" cy="576000"/>
          </a:xfrm>
        </p:spPr>
        <p:txBody>
          <a:bodyPr>
            <a:noAutofit/>
          </a:bodyPr>
          <a:lstStyle>
            <a:lvl1pPr algn="l">
              <a:defRPr sz="2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59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07" y="598414"/>
            <a:ext cx="6629400" cy="609599"/>
          </a:xfrm>
          <a:prstGeom prst="rect">
            <a:avLst/>
          </a:prstGeom>
        </p:spPr>
        <p:txBody>
          <a:bodyPr/>
          <a:lstStyle>
            <a:lvl1pPr>
              <a:defRPr sz="2398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514" y="1576516"/>
            <a:ext cx="8530118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799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5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720" y="106362"/>
            <a:ext cx="8410080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3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9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1"/>
            <a:ext cx="77724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Java OOPS Concepts	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5410200"/>
            <a:ext cx="2807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Shalini</a:t>
            </a:r>
            <a:r>
              <a:rPr lang="en-US" sz="2800" b="1" dirty="0" smtClean="0"/>
              <a:t> Mittal</a:t>
            </a:r>
          </a:p>
          <a:p>
            <a:r>
              <a:rPr lang="en-US" sz="2800" b="1" dirty="0" smtClean="0"/>
              <a:t>Corporate Trainer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067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sz="29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838201"/>
            <a:ext cx="4648200" cy="4191000"/>
          </a:xfrm>
        </p:spPr>
        <p:txBody>
          <a:bodyPr>
            <a:noAutofit/>
          </a:bodyPr>
          <a:lstStyle/>
          <a:p>
            <a:pPr lvl="1"/>
            <a:r>
              <a:rPr lang="en-IN" sz="2000" dirty="0" smtClean="0"/>
              <a:t>It is the ability of an object to have different forms.</a:t>
            </a:r>
          </a:p>
          <a:p>
            <a:pPr lvl="1"/>
            <a:r>
              <a:rPr lang="en-IN" dirty="0" smtClean="0"/>
              <a:t>In object oriented world, it is the ability of different objects to respond to functions of the same name.</a:t>
            </a:r>
          </a:p>
          <a:p>
            <a:pPr lvl="1"/>
            <a:r>
              <a:rPr lang="en-IN" dirty="0" smtClean="0"/>
              <a:t>There are 2 types of polymorphism:</a:t>
            </a:r>
          </a:p>
          <a:p>
            <a:pPr lvl="2"/>
            <a:r>
              <a:rPr lang="en-IN" dirty="0" smtClean="0"/>
              <a:t>Static/compile time</a:t>
            </a:r>
          </a:p>
          <a:p>
            <a:pPr lvl="2"/>
            <a:r>
              <a:rPr lang="en-IN" dirty="0" smtClean="0"/>
              <a:t>Dynamic/sun time</a:t>
            </a:r>
          </a:p>
        </p:txBody>
      </p:sp>
      <p:pic>
        <p:nvPicPr>
          <p:cNvPr id="10242" name="Picture 2" descr="http://1.bp.blogspot.com/-OQEgP5iLGus/UWgdUK237eI/AAAAAAAAGec/Lsmxow9o3FI/s1600/polymorphis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38200"/>
            <a:ext cx="38481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99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sz="29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838201"/>
            <a:ext cx="8534400" cy="990599"/>
          </a:xfrm>
        </p:spPr>
        <p:txBody>
          <a:bodyPr>
            <a:noAutofit/>
          </a:bodyPr>
          <a:lstStyle/>
          <a:p>
            <a:pPr lvl="1"/>
            <a:r>
              <a:rPr lang="en-IN" sz="2000" dirty="0" smtClean="0"/>
              <a:t>It is the mechanism by which two or more entities/objects that are different but share common features.</a:t>
            </a:r>
          </a:p>
          <a:p>
            <a:pPr lvl="1"/>
            <a:r>
              <a:rPr lang="en-IN" dirty="0" smtClean="0"/>
              <a:t>It is used for code reusability.</a:t>
            </a:r>
          </a:p>
        </p:txBody>
      </p:sp>
      <p:pic>
        <p:nvPicPr>
          <p:cNvPr id="11266" name="Picture 2" descr="https://gurumatrix.files.wordpress.com/2010/10/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914524"/>
            <a:ext cx="639127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1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of objects in programming world..</a:t>
            </a:r>
            <a:endParaRPr lang="en-IN" sz="2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3" y="1295400"/>
            <a:ext cx="7885577" cy="389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</a:t>
            </a:r>
            <a:endParaRPr lang="en-IN" sz="29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838201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is a blueprint or user defined data type from which objects are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consist of state (data members) and behavior(member methods) of a real world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represents a set of objects that share common structure and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 object occupies space and is in a particular state at a point of time.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409" y="2529032"/>
            <a:ext cx="5888182" cy="417656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23173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things to know before we begin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Java is so popular ?</a:t>
            </a:r>
          </a:p>
          <a:p>
            <a:endParaRPr lang="en-US" dirty="0" smtClean="0"/>
          </a:p>
          <a:p>
            <a:r>
              <a:rPr lang="en-US" dirty="0" smtClean="0"/>
              <a:t>Why it is called Object Oriented Language?</a:t>
            </a:r>
          </a:p>
          <a:p>
            <a:endParaRPr lang="en-US" dirty="0" smtClean="0"/>
          </a:p>
          <a:p>
            <a:r>
              <a:rPr lang="en-US" dirty="0" smtClean="0"/>
              <a:t>What we mean by Java Program?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36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features of Java are … ? </a:t>
            </a:r>
            <a:endParaRPr lang="en-IN" dirty="0"/>
          </a:p>
        </p:txBody>
      </p:sp>
      <p:pic>
        <p:nvPicPr>
          <p:cNvPr id="1026" name="Picture 2" descr="C:\Users\anurags\Desktop\images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3962400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838200"/>
            <a:ext cx="45030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Simple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Object Oriented</a:t>
            </a:r>
          </a:p>
          <a:p>
            <a:pPr marL="342900" indent="-342900">
              <a:buFontTx/>
              <a:buAutoNum type="arabicPeriod"/>
            </a:pPr>
            <a:r>
              <a:rPr lang="en-US" sz="2800" dirty="0" smtClean="0"/>
              <a:t>Platform Independent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en-US" sz="2800" dirty="0"/>
              <a:t>Write Once and Run Anywhere(WORA</a:t>
            </a:r>
            <a:r>
              <a:rPr lang="en-US" sz="2800" dirty="0" smtClean="0"/>
              <a:t>)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Portable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Secured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Compiled &amp; Interpreted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Robust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Multithreaded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Open Source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7054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i.ytimg.com/vi/JcokBu6paeY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464836" cy="479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80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Platform Independence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81036" y="3048352"/>
            <a:ext cx="913554" cy="913554"/>
          </a:xfrm>
          <a:prstGeom prst="rect">
            <a:avLst/>
          </a:prstGeom>
          <a:solidFill>
            <a:srgbClr val="BE99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99" dirty="0">
                <a:solidFill>
                  <a:srgbClr val="002F5F"/>
                </a:solidFill>
              </a:rPr>
              <a:t>Java Byte 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99" dirty="0">
                <a:solidFill>
                  <a:srgbClr val="002F5F"/>
                </a:solidFill>
              </a:rPr>
              <a:t>(.class file)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6779756" y="2667706"/>
            <a:ext cx="1120627" cy="979647"/>
            <a:chOff x="6781800" y="1812131"/>
            <a:chExt cx="1219200" cy="106582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6781800" y="1812131"/>
              <a:ext cx="1212070" cy="673605"/>
            </a:xfrm>
            <a:prstGeom prst="rect">
              <a:avLst/>
            </a:prstGeom>
            <a:solidFill>
              <a:srgbClr val="777DED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788930" y="2597283"/>
              <a:ext cx="1212070" cy="280668"/>
            </a:xfrm>
            <a:prstGeom prst="rect">
              <a:avLst/>
            </a:prstGeom>
            <a:solidFill>
              <a:srgbClr val="777DED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 flipH="1">
              <a:off x="6842403" y="2485737"/>
              <a:ext cx="60603" cy="1115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>
              <a:off x="7872663" y="2485737"/>
              <a:ext cx="60603" cy="1115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 bwMode="auto">
            <a:xfrm>
              <a:off x="7569645" y="2654138"/>
              <a:ext cx="363621" cy="8347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903007" y="1924399"/>
              <a:ext cx="969656" cy="449070"/>
            </a:xfrm>
            <a:prstGeom prst="rect">
              <a:avLst/>
            </a:prstGeom>
            <a:solidFill>
              <a:srgbClr val="FD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99" dirty="0">
                  <a:solidFill>
                    <a:srgbClr val="002F5F"/>
                  </a:solidFill>
                </a:rPr>
                <a:t>JRE</a:t>
              </a:r>
            </a:p>
          </p:txBody>
        </p:sp>
        <p:sp>
          <p:nvSpPr>
            <p:cNvPr id="28" name="12-Point Star 27"/>
            <p:cNvSpPr/>
            <p:nvPr/>
          </p:nvSpPr>
          <p:spPr bwMode="auto">
            <a:xfrm>
              <a:off x="7145421" y="2148934"/>
              <a:ext cx="249544" cy="224535"/>
            </a:xfrm>
            <a:prstGeom prst="star1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29" name="12-Point Star 28"/>
            <p:cNvSpPr/>
            <p:nvPr/>
          </p:nvSpPr>
          <p:spPr bwMode="auto">
            <a:xfrm>
              <a:off x="7380705" y="2036666"/>
              <a:ext cx="249544" cy="224535"/>
            </a:xfrm>
            <a:prstGeom prst="star1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448438" y="2092800"/>
              <a:ext cx="121207" cy="112268"/>
            </a:xfrm>
            <a:prstGeom prst="ellipse">
              <a:avLst/>
            </a:prstGeom>
            <a:solidFill>
              <a:srgbClr val="FD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206024" y="2205068"/>
              <a:ext cx="121207" cy="112268"/>
            </a:xfrm>
            <a:prstGeom prst="ellipse">
              <a:avLst/>
            </a:prstGeom>
            <a:solidFill>
              <a:srgbClr val="FD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03631" y="1068991"/>
            <a:ext cx="1085607" cy="1002701"/>
            <a:chOff x="6477000" y="1431131"/>
            <a:chExt cx="1532965" cy="1446819"/>
          </a:xfrm>
        </p:grpSpPr>
        <p:sp>
          <p:nvSpPr>
            <p:cNvPr id="34" name="Rectangle 33"/>
            <p:cNvSpPr/>
            <p:nvPr/>
          </p:nvSpPr>
          <p:spPr bwMode="auto">
            <a:xfrm>
              <a:off x="6477000" y="1431131"/>
              <a:ext cx="1524000" cy="914399"/>
            </a:xfrm>
            <a:prstGeom prst="rect">
              <a:avLst/>
            </a:prstGeom>
            <a:solidFill>
              <a:srgbClr val="B14BD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485965" y="2496951"/>
              <a:ext cx="1524000" cy="380999"/>
            </a:xfrm>
            <a:prstGeom prst="rect">
              <a:avLst/>
            </a:prstGeom>
            <a:solidFill>
              <a:srgbClr val="B14BD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flipH="1">
              <a:off x="6553200" y="2345531"/>
              <a:ext cx="76200" cy="1514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>
              <a:off x="7848600" y="2345531"/>
              <a:ext cx="76200" cy="1514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 bwMode="auto">
            <a:xfrm>
              <a:off x="7467600" y="2574130"/>
              <a:ext cx="457200" cy="1133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629400" y="1583531"/>
              <a:ext cx="1219200" cy="609599"/>
            </a:xfrm>
            <a:prstGeom prst="rect">
              <a:avLst/>
            </a:prstGeom>
            <a:solidFill>
              <a:srgbClr val="FD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99" dirty="0">
                  <a:solidFill>
                    <a:srgbClr val="002F5F"/>
                  </a:solidFill>
                </a:rPr>
                <a:t>JRE</a:t>
              </a:r>
            </a:p>
          </p:txBody>
        </p:sp>
        <p:sp>
          <p:nvSpPr>
            <p:cNvPr id="40" name="12-Point Star 39"/>
            <p:cNvSpPr/>
            <p:nvPr/>
          </p:nvSpPr>
          <p:spPr bwMode="auto">
            <a:xfrm>
              <a:off x="6934200" y="1888331"/>
              <a:ext cx="313765" cy="304800"/>
            </a:xfrm>
            <a:prstGeom prst="star1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41" name="12-Point Star 40"/>
            <p:cNvSpPr/>
            <p:nvPr/>
          </p:nvSpPr>
          <p:spPr bwMode="auto">
            <a:xfrm>
              <a:off x="7230035" y="1735931"/>
              <a:ext cx="313765" cy="304800"/>
            </a:xfrm>
            <a:prstGeom prst="star1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7315200" y="1812131"/>
              <a:ext cx="152400" cy="152400"/>
            </a:xfrm>
            <a:prstGeom prst="ellipse">
              <a:avLst/>
            </a:prstGeom>
            <a:solidFill>
              <a:srgbClr val="FD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7010400" y="1964531"/>
              <a:ext cx="152400" cy="152400"/>
            </a:xfrm>
            <a:prstGeom prst="ellipse">
              <a:avLst/>
            </a:prstGeom>
            <a:solidFill>
              <a:srgbClr val="FDFDC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</p:grpSp>
      <p:sp>
        <p:nvSpPr>
          <p:cNvPr id="52" name="12-Point Star 51"/>
          <p:cNvSpPr/>
          <p:nvPr/>
        </p:nvSpPr>
        <p:spPr bwMode="auto">
          <a:xfrm>
            <a:off x="7378108" y="4399670"/>
            <a:ext cx="249314" cy="208393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8">
              <a:solidFill>
                <a:srgbClr val="002F5F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779757" y="4191281"/>
            <a:ext cx="1114073" cy="575162"/>
          </a:xfrm>
          <a:prstGeom prst="rect">
            <a:avLst/>
          </a:prstGeom>
          <a:solidFill>
            <a:srgbClr val="1A3B07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8">
              <a:solidFill>
                <a:srgbClr val="002F5F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786310" y="4861689"/>
            <a:ext cx="1114073" cy="239650"/>
          </a:xfrm>
          <a:prstGeom prst="rect">
            <a:avLst/>
          </a:prstGeom>
          <a:solidFill>
            <a:srgbClr val="1A3B07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8">
              <a:solidFill>
                <a:srgbClr val="002F5F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H="1">
            <a:off x="6835462" y="4766444"/>
            <a:ext cx="55703" cy="95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>
            <a:off x="7782424" y="4766444"/>
            <a:ext cx="55703" cy="95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 bwMode="auto">
          <a:xfrm>
            <a:off x="7503904" y="4910234"/>
            <a:ext cx="334222" cy="712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8">
              <a:solidFill>
                <a:srgbClr val="002F5F"/>
              </a:solidFill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891164" y="4287142"/>
            <a:ext cx="891259" cy="383441"/>
          </a:xfrm>
          <a:prstGeom prst="rect">
            <a:avLst/>
          </a:prstGeom>
          <a:solidFill>
            <a:srgbClr val="FDFDC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99" dirty="0">
                <a:solidFill>
                  <a:srgbClr val="002F5F"/>
                </a:solidFill>
              </a:rPr>
              <a:t>JRE</a:t>
            </a:r>
          </a:p>
        </p:txBody>
      </p:sp>
      <p:sp>
        <p:nvSpPr>
          <p:cNvPr id="51" name="12-Point Star 50"/>
          <p:cNvSpPr/>
          <p:nvPr/>
        </p:nvSpPr>
        <p:spPr bwMode="auto">
          <a:xfrm>
            <a:off x="7113979" y="4478862"/>
            <a:ext cx="229367" cy="191722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8">
              <a:solidFill>
                <a:srgbClr val="002F5F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400350" y="4393312"/>
            <a:ext cx="111407" cy="95861"/>
          </a:xfrm>
          <a:prstGeom prst="ellipse">
            <a:avLst/>
          </a:prstGeom>
          <a:solidFill>
            <a:srgbClr val="FDFDC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8">
              <a:solidFill>
                <a:srgbClr val="002F5F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169682" y="4526793"/>
            <a:ext cx="111407" cy="95861"/>
          </a:xfrm>
          <a:prstGeom prst="ellipse">
            <a:avLst/>
          </a:prstGeom>
          <a:solidFill>
            <a:srgbClr val="FDFDC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8">
              <a:solidFill>
                <a:srgbClr val="002F5F"/>
              </a:solidFill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993913" y="2972222"/>
            <a:ext cx="913554" cy="913554"/>
          </a:xfrm>
          <a:prstGeom prst="rect">
            <a:avLst/>
          </a:prstGeom>
          <a:solidFill>
            <a:srgbClr val="BE99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99" dirty="0">
                <a:solidFill>
                  <a:srgbClr val="002F5F"/>
                </a:solidFill>
              </a:rPr>
              <a:t>Java 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99" dirty="0">
                <a:solidFill>
                  <a:srgbClr val="002F5F"/>
                </a:solidFill>
              </a:rPr>
              <a:t>(.java file)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2592633" y="2287058"/>
            <a:ext cx="1827108" cy="1750978"/>
            <a:chOff x="2590800" y="2040732"/>
            <a:chExt cx="1828800" cy="1752599"/>
          </a:xfrm>
        </p:grpSpPr>
        <p:sp>
          <p:nvSpPr>
            <p:cNvPr id="7" name="Pentagon 6"/>
            <p:cNvSpPr/>
            <p:nvPr/>
          </p:nvSpPr>
          <p:spPr bwMode="auto">
            <a:xfrm rot="16200000">
              <a:off x="3156857" y="2672102"/>
              <a:ext cx="1219200" cy="261257"/>
            </a:xfrm>
            <a:prstGeom prst="homePlate">
              <a:avLst>
                <a:gd name="adj" fmla="val 163725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8" name="Up Arrow Callout 7"/>
            <p:cNvSpPr/>
            <p:nvPr/>
          </p:nvSpPr>
          <p:spPr bwMode="auto">
            <a:xfrm>
              <a:off x="2590800" y="2955131"/>
              <a:ext cx="457200" cy="533400"/>
            </a:xfrm>
            <a:prstGeom prst="upArrow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9" name="Up Arrow Callout 8"/>
            <p:cNvSpPr/>
            <p:nvPr/>
          </p:nvSpPr>
          <p:spPr bwMode="auto">
            <a:xfrm>
              <a:off x="2786743" y="2955131"/>
              <a:ext cx="457200" cy="533400"/>
            </a:xfrm>
            <a:prstGeom prst="upArrow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10" name="Pentagon 9"/>
            <p:cNvSpPr/>
            <p:nvPr/>
          </p:nvSpPr>
          <p:spPr bwMode="auto">
            <a:xfrm rot="16200000">
              <a:off x="3450771" y="2552360"/>
              <a:ext cx="1219200" cy="195943"/>
            </a:xfrm>
            <a:prstGeom prst="homePlate">
              <a:avLst>
                <a:gd name="adj" fmla="val 163725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16" name="12-Point Star 15"/>
            <p:cNvSpPr/>
            <p:nvPr/>
          </p:nvSpPr>
          <p:spPr bwMode="auto">
            <a:xfrm>
              <a:off x="3048000" y="2802731"/>
              <a:ext cx="533400" cy="609600"/>
            </a:xfrm>
            <a:prstGeom prst="star12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17" name="12-Point Star 16"/>
            <p:cNvSpPr/>
            <p:nvPr/>
          </p:nvSpPr>
          <p:spPr bwMode="auto">
            <a:xfrm>
              <a:off x="3124200" y="2878931"/>
              <a:ext cx="381000" cy="457200"/>
            </a:xfrm>
            <a:prstGeom prst="star1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56" name="12-Point Star 55"/>
            <p:cNvSpPr/>
            <p:nvPr/>
          </p:nvSpPr>
          <p:spPr bwMode="auto">
            <a:xfrm>
              <a:off x="3276600" y="3183731"/>
              <a:ext cx="533400" cy="609600"/>
            </a:xfrm>
            <a:prstGeom prst="star12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57" name="12-Point Star 56"/>
            <p:cNvSpPr/>
            <p:nvPr/>
          </p:nvSpPr>
          <p:spPr bwMode="auto">
            <a:xfrm>
              <a:off x="3352800" y="3259931"/>
              <a:ext cx="381000" cy="457200"/>
            </a:xfrm>
            <a:prstGeom prst="star1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11" name="Up Arrow Callout 10"/>
            <p:cNvSpPr/>
            <p:nvPr/>
          </p:nvSpPr>
          <p:spPr bwMode="auto">
            <a:xfrm>
              <a:off x="3048000" y="2955131"/>
              <a:ext cx="1371600" cy="533400"/>
            </a:xfrm>
            <a:prstGeom prst="upArrowCallout">
              <a:avLst>
                <a:gd name="adj1" fmla="val 25000"/>
                <a:gd name="adj2" fmla="val 11555"/>
                <a:gd name="adj3" fmla="val 25000"/>
                <a:gd name="adj4" fmla="val 64977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91355" tIns="45678" rIns="91355" bIns="45678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199" b="1" dirty="0">
                  <a:solidFill>
                    <a:srgbClr val="FFFFFF"/>
                  </a:solidFill>
                </a:rPr>
                <a:t>Java Compiler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 bwMode="auto">
          <a:xfrm>
            <a:off x="1907467" y="3505130"/>
            <a:ext cx="68516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endCxn id="13" idx="1"/>
          </p:cNvCxnSpPr>
          <p:nvPr/>
        </p:nvCxnSpPr>
        <p:spPr bwMode="auto">
          <a:xfrm flipV="1">
            <a:off x="4389289" y="3505129"/>
            <a:ext cx="791747" cy="39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scene3d>
            <a:camera prst="orthographicFront">
              <a:rot lat="3600000" lon="0" rev="0"/>
            </a:camera>
            <a:lightRig rig="threePt" dir="t"/>
          </a:scene3d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5942331" y="3961906"/>
            <a:ext cx="837425" cy="6461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3" idx="3"/>
          </p:cNvCxnSpPr>
          <p:nvPr/>
        </p:nvCxnSpPr>
        <p:spPr bwMode="auto">
          <a:xfrm flipV="1">
            <a:off x="6094590" y="3467064"/>
            <a:ext cx="697021" cy="38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endCxn id="35" idx="1"/>
          </p:cNvCxnSpPr>
          <p:nvPr/>
        </p:nvCxnSpPr>
        <p:spPr bwMode="auto">
          <a:xfrm flipV="1">
            <a:off x="5942331" y="1939669"/>
            <a:ext cx="767649" cy="1105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12-Point Star 88"/>
          <p:cNvSpPr/>
          <p:nvPr/>
        </p:nvSpPr>
        <p:spPr bwMode="auto">
          <a:xfrm>
            <a:off x="7343172" y="4337316"/>
            <a:ext cx="229367" cy="191722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55" tIns="45678" rIns="91355" bIns="45678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8">
              <a:solidFill>
                <a:srgbClr val="002F5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91611" y="2134798"/>
            <a:ext cx="1046515" cy="18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99" b="1" dirty="0">
                <a:solidFill>
                  <a:srgbClr val="002F5F"/>
                </a:solidFill>
              </a:rPr>
              <a:t>Window’s workspace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779757" y="3701282"/>
            <a:ext cx="1046515" cy="18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99" b="1" dirty="0">
                <a:solidFill>
                  <a:srgbClr val="002F5F"/>
                </a:solidFill>
              </a:rPr>
              <a:t>Linux  workspace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55886" y="5179978"/>
            <a:ext cx="1046515" cy="18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99" b="1" dirty="0">
                <a:solidFill>
                  <a:srgbClr val="002F5F"/>
                </a:solidFill>
              </a:rPr>
              <a:t>Solaris workspace</a:t>
            </a:r>
          </a:p>
        </p:txBody>
      </p:sp>
    </p:spTree>
    <p:extLst>
      <p:ext uri="{BB962C8B-B14F-4D97-AF65-F5344CB8AC3E}">
        <p14:creationId xmlns:p14="http://schemas.microsoft.com/office/powerpoint/2010/main" val="126470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swimming….</a:t>
            </a:r>
            <a:endParaRPr lang="en-IN" dirty="0"/>
          </a:p>
        </p:txBody>
      </p:sp>
      <p:pic>
        <p:nvPicPr>
          <p:cNvPr id="2051" name="Picture 3" descr="C:\Users\anurags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62089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8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27" y="1221245"/>
            <a:ext cx="6623267" cy="457200"/>
          </a:xfrm>
        </p:spPr>
        <p:txBody>
          <a:bodyPr/>
          <a:lstStyle/>
          <a:p>
            <a:r>
              <a:rPr lang="en-US" altLang="en-US" dirty="0"/>
              <a:t>Java Architecture:</a:t>
            </a:r>
            <a:endParaRPr lang="en-US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537140" y="1923067"/>
            <a:ext cx="2312434" cy="2745322"/>
          </a:xfrm>
          <a:prstGeom prst="cube">
            <a:avLst>
              <a:gd name="adj" fmla="val 5250"/>
            </a:avLst>
          </a:prstGeom>
          <a:solidFill>
            <a:srgbClr val="FFCC99">
              <a:alpha val="39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8">
              <a:solidFill>
                <a:srgbClr val="002F5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5656" y="2102399"/>
            <a:ext cx="1798560" cy="405608"/>
          </a:xfrm>
          <a:prstGeom prst="rect">
            <a:avLst/>
          </a:prstGeom>
          <a:solidFill>
            <a:srgbClr val="FF6600">
              <a:alpha val="33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Pct val="155000"/>
              <a:buFont typeface="Symbol" pitchFamily="18" charset="2"/>
              <a:buNone/>
            </a:pPr>
            <a:r>
              <a:rPr lang="en-US" altLang="en-US" sz="1049" b="1" dirty="0">
                <a:solidFill>
                  <a:srgbClr val="002F5F"/>
                </a:solidFill>
              </a:rPr>
              <a:t>Source File (HelloWorld.java)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 rot="5400000">
            <a:off x="1400469" y="2606112"/>
            <a:ext cx="383075" cy="282632"/>
          </a:xfrm>
          <a:prstGeom prst="rightArrow">
            <a:avLst>
              <a:gd name="adj1" fmla="val 19787"/>
              <a:gd name="adj2" fmla="val 55415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98">
              <a:solidFill>
                <a:srgbClr val="002F5F"/>
              </a:solidFill>
            </a:endParaRPr>
          </a:p>
        </p:txBody>
      </p: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613266" y="2972223"/>
            <a:ext cx="1998400" cy="1035381"/>
            <a:chOff x="384" y="1872"/>
            <a:chExt cx="1680" cy="936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 rot="5400000">
              <a:off x="984" y="2472"/>
              <a:ext cx="408" cy="264"/>
            </a:xfrm>
            <a:prstGeom prst="rightArrow">
              <a:avLst>
                <a:gd name="adj1" fmla="val 19787"/>
                <a:gd name="adj2" fmla="val 55415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84" y="1872"/>
              <a:ext cx="1680" cy="432"/>
            </a:xfrm>
            <a:prstGeom prst="rect">
              <a:avLst/>
            </a:prstGeom>
            <a:solidFill>
              <a:srgbClr val="FF6600">
                <a:alpha val="33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</a:pPr>
              <a:r>
                <a:rPr lang="en-US" altLang="en-US" sz="1049" b="1" dirty="0">
                  <a:solidFill>
                    <a:srgbClr val="002F5F"/>
                  </a:solidFill>
                </a:rPr>
                <a:t>Compiler (</a:t>
              </a:r>
              <a:r>
                <a:rPr lang="en-US" altLang="en-US" sz="1049" b="1" dirty="0" err="1">
                  <a:solidFill>
                    <a:srgbClr val="002F5F"/>
                  </a:solidFill>
                </a:rPr>
                <a:t>javac</a:t>
              </a:r>
              <a:r>
                <a:rPr lang="en-US" altLang="en-US" sz="1049" b="1" dirty="0">
                  <a:solidFill>
                    <a:srgbClr val="002F5F"/>
                  </a:solidFill>
                </a:rPr>
                <a:t>)</a:t>
              </a:r>
            </a:p>
          </p:txBody>
        </p:sp>
      </p:grp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94234" y="4038036"/>
            <a:ext cx="1998400" cy="479616"/>
          </a:xfrm>
          <a:prstGeom prst="rect">
            <a:avLst/>
          </a:prstGeom>
          <a:solidFill>
            <a:srgbClr val="FF6600">
              <a:alpha val="33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CC"/>
              </a:buClr>
              <a:buSzPct val="155000"/>
            </a:pPr>
            <a:r>
              <a:rPr lang="en-US" altLang="en-US" sz="1049" b="1" dirty="0">
                <a:solidFill>
                  <a:srgbClr val="002F5F"/>
                </a:solidFill>
              </a:rPr>
              <a:t>Machine Code or Byte code </a:t>
            </a:r>
            <a:br>
              <a:rPr lang="en-US" altLang="en-US" sz="1049" b="1" dirty="0">
                <a:solidFill>
                  <a:srgbClr val="002F5F"/>
                </a:solidFill>
              </a:rPr>
            </a:br>
            <a:r>
              <a:rPr lang="en-US" altLang="en-US" sz="1049" b="1" dirty="0">
                <a:solidFill>
                  <a:srgbClr val="002F5F"/>
                </a:solidFill>
              </a:rPr>
              <a:t>(</a:t>
            </a:r>
            <a:r>
              <a:rPr lang="en-US" altLang="en-US" sz="1049" b="1" dirty="0" err="1">
                <a:solidFill>
                  <a:srgbClr val="002F5F"/>
                </a:solidFill>
              </a:rPr>
              <a:t>HelloWorld.class</a:t>
            </a:r>
            <a:r>
              <a:rPr lang="en-US" altLang="en-US" sz="1049" b="1" dirty="0">
                <a:solidFill>
                  <a:srgbClr val="002F5F"/>
                </a:solidFill>
              </a:rPr>
              <a:t>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257166" y="1982540"/>
            <a:ext cx="2466596" cy="2685849"/>
            <a:chOff x="5257800" y="1219200"/>
            <a:chExt cx="3429000" cy="3733800"/>
          </a:xfrm>
        </p:grpSpPr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5257800" y="1219200"/>
              <a:ext cx="3429000" cy="3733800"/>
            </a:xfrm>
            <a:prstGeom prst="cube">
              <a:avLst>
                <a:gd name="adj" fmla="val 525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2398" b="1" dirty="0">
                <a:solidFill>
                  <a:srgbClr val="AAC8E3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2398" b="1" dirty="0">
                <a:solidFill>
                  <a:srgbClr val="AAC8E3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r>
                <a:rPr lang="en-US" altLang="en-US" sz="1598" b="1" dirty="0">
                  <a:solidFill>
                    <a:srgbClr val="AAC8E3"/>
                  </a:solidFill>
                </a:rPr>
                <a:t>JVM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2398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endParaRPr lang="en-US" altLang="en-US" sz="1199" b="1" dirty="0">
                <a:solidFill>
                  <a:srgbClr val="002F5F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86400" y="1871663"/>
              <a:ext cx="2667000" cy="3048000"/>
              <a:chOff x="5486400" y="1871663"/>
              <a:chExt cx="2667000" cy="3048000"/>
            </a:xfrm>
          </p:grpSpPr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5486400" y="1871663"/>
                <a:ext cx="2667000" cy="685800"/>
              </a:xfrm>
              <a:prstGeom prst="rect">
                <a:avLst/>
              </a:prstGeom>
              <a:solidFill>
                <a:srgbClr val="FF6600">
                  <a:alpha val="33000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itchFamily="18" charset="2"/>
                  <a:buNone/>
                </a:pPr>
                <a:r>
                  <a:rPr lang="en-US" altLang="en-US" sz="1199" b="1" dirty="0">
                    <a:solidFill>
                      <a:srgbClr val="002F5F"/>
                    </a:solidFill>
                  </a:rPr>
                  <a:t>Class Loader</a:t>
                </a: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5486400" y="2647950"/>
                <a:ext cx="2667000" cy="685800"/>
              </a:xfrm>
              <a:prstGeom prst="rect">
                <a:avLst/>
              </a:prstGeom>
              <a:solidFill>
                <a:srgbClr val="FF6600">
                  <a:alpha val="33000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itchFamily="18" charset="2"/>
                  <a:buNone/>
                </a:pPr>
                <a:r>
                  <a:rPr lang="en-US" altLang="en-US" sz="1199" b="1" dirty="0">
                    <a:solidFill>
                      <a:srgbClr val="002F5F"/>
                    </a:solidFill>
                  </a:rPr>
                  <a:t>Byte</a:t>
                </a:r>
                <a:r>
                  <a:rPr lang="en-US" altLang="en-US" sz="1399" b="1" dirty="0">
                    <a:solidFill>
                      <a:srgbClr val="002F5F"/>
                    </a:solidFill>
                  </a:rPr>
                  <a:t> </a:t>
                </a:r>
                <a:r>
                  <a:rPr lang="en-US" altLang="en-US" sz="1199" b="1" dirty="0">
                    <a:solidFill>
                      <a:srgbClr val="002F5F"/>
                    </a:solidFill>
                  </a:rPr>
                  <a:t>Code</a:t>
                </a:r>
                <a:r>
                  <a:rPr lang="en-US" altLang="en-US" sz="1399" b="1" dirty="0">
                    <a:solidFill>
                      <a:srgbClr val="002F5F"/>
                    </a:solidFill>
                  </a:rPr>
                  <a:t> </a:t>
                </a:r>
                <a:r>
                  <a:rPr lang="en-US" altLang="en-US" sz="1199" b="1" dirty="0">
                    <a:solidFill>
                      <a:srgbClr val="002F5F"/>
                    </a:solidFill>
                  </a:rPr>
                  <a:t>Verifier</a:t>
                </a: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5486400" y="3433763"/>
                <a:ext cx="1143000" cy="685800"/>
              </a:xfrm>
              <a:prstGeom prst="rect">
                <a:avLst/>
              </a:prstGeom>
              <a:solidFill>
                <a:srgbClr val="FF6600">
                  <a:alpha val="33000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itchFamily="18" charset="2"/>
                  <a:buNone/>
                </a:pPr>
                <a:r>
                  <a:rPr lang="en-US" altLang="en-US" sz="1199" b="1" dirty="0">
                    <a:solidFill>
                      <a:srgbClr val="002F5F"/>
                    </a:solidFill>
                  </a:rPr>
                  <a:t>Interpreter</a:t>
                </a: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7010400" y="3433763"/>
                <a:ext cx="1143000" cy="685800"/>
              </a:xfrm>
              <a:prstGeom prst="rect">
                <a:avLst/>
              </a:prstGeom>
              <a:solidFill>
                <a:srgbClr val="FF6600">
                  <a:alpha val="33000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  <a:buFont typeface="Symbol" pitchFamily="18" charset="2"/>
                  <a:buNone/>
                </a:pPr>
                <a:r>
                  <a:rPr lang="en-US" altLang="en-US" sz="1199" b="1" dirty="0">
                    <a:solidFill>
                      <a:srgbClr val="002F5F"/>
                    </a:solidFill>
                  </a:rPr>
                  <a:t>JIT</a:t>
                </a:r>
                <a:r>
                  <a:rPr lang="en-US" altLang="en-US" sz="1399" b="1" dirty="0">
                    <a:solidFill>
                      <a:srgbClr val="002F5F"/>
                    </a:solidFill>
                  </a:rPr>
                  <a:t> </a:t>
                </a:r>
                <a:r>
                  <a:rPr lang="en-US" altLang="en-US" sz="1199" b="1" dirty="0">
                    <a:solidFill>
                      <a:srgbClr val="002F5F"/>
                    </a:solidFill>
                  </a:rPr>
                  <a:t>Code</a:t>
                </a:r>
                <a:r>
                  <a:rPr lang="en-US" altLang="en-US" sz="1399" b="1" dirty="0">
                    <a:solidFill>
                      <a:srgbClr val="002F5F"/>
                    </a:solidFill>
                  </a:rPr>
                  <a:t/>
                </a:r>
                <a:br>
                  <a:rPr lang="en-US" altLang="en-US" sz="1399" b="1" dirty="0">
                    <a:solidFill>
                      <a:srgbClr val="002F5F"/>
                    </a:solidFill>
                  </a:rPr>
                </a:br>
                <a:r>
                  <a:rPr lang="en-US" altLang="en-US" sz="1199" b="1" dirty="0">
                    <a:solidFill>
                      <a:srgbClr val="002F5F"/>
                    </a:solidFill>
                  </a:rPr>
                  <a:t>Generator</a:t>
                </a: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5486400" y="4233863"/>
                <a:ext cx="1143000" cy="685800"/>
              </a:xfrm>
              <a:prstGeom prst="rect">
                <a:avLst/>
              </a:prstGeom>
              <a:solidFill>
                <a:srgbClr val="FF6600">
                  <a:alpha val="33000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33CC"/>
                  </a:buClr>
                  <a:buSzPct val="155000"/>
                </a:pPr>
                <a:r>
                  <a:rPr lang="en-US" altLang="en-US" sz="1199" b="1" dirty="0">
                    <a:solidFill>
                      <a:srgbClr val="002F5F"/>
                    </a:solidFill>
                  </a:rPr>
                  <a:t>Runtime</a:t>
                </a:r>
              </a:p>
            </p:txBody>
          </p:sp>
          <p:sp>
            <p:nvSpPr>
              <p:cNvPr id="23" name="AutoShape 18"/>
              <p:cNvSpPr>
                <a:spLocks noChangeArrowheads="1"/>
              </p:cNvSpPr>
              <p:nvPr/>
            </p:nvSpPr>
            <p:spPr bwMode="auto">
              <a:xfrm rot="5400000">
                <a:off x="7200900" y="4348163"/>
                <a:ext cx="647700" cy="419100"/>
              </a:xfrm>
              <a:prstGeom prst="rightArrow">
                <a:avLst>
                  <a:gd name="adj1" fmla="val 19787"/>
                  <a:gd name="adj2" fmla="val 55415"/>
                </a:avLst>
              </a:prstGeom>
              <a:solidFill>
                <a:srgbClr val="FF6600">
                  <a:alpha val="42999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135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8">
                  <a:solidFill>
                    <a:srgbClr val="002F5F"/>
                  </a:solidFill>
                </a:endParaRPr>
              </a:p>
            </p:txBody>
          </p:sp>
        </p:grpSp>
      </p:grpSp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5362717" y="4782677"/>
            <a:ext cx="2178335" cy="336493"/>
            <a:chOff x="3312" y="3072"/>
            <a:chExt cx="2113" cy="272"/>
          </a:xfrm>
        </p:grpSpPr>
        <p:sp>
          <p:nvSpPr>
            <p:cNvPr id="27" name="AutoShape 21"/>
            <p:cNvSpPr>
              <a:spLocks noChangeArrowheads="1"/>
            </p:cNvSpPr>
            <p:nvPr/>
          </p:nvSpPr>
          <p:spPr bwMode="auto">
            <a:xfrm>
              <a:off x="3312" y="3072"/>
              <a:ext cx="2113" cy="240"/>
            </a:xfrm>
            <a:prstGeom prst="cube">
              <a:avLst>
                <a:gd name="adj" fmla="val 2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552" y="3120"/>
              <a:ext cx="148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r>
                <a:rPr lang="en-US" altLang="en-US" sz="1199" b="1">
                  <a:solidFill>
                    <a:srgbClr val="002F5F"/>
                  </a:solidFill>
                </a:rPr>
                <a:t>Operating System</a:t>
              </a:r>
            </a:p>
          </p:txBody>
        </p:sp>
      </p:grpSp>
      <p:grpSp>
        <p:nvGrpSpPr>
          <p:cNvPr id="29" name="Group 23"/>
          <p:cNvGrpSpPr>
            <a:grpSpLocks/>
          </p:cNvGrpSpPr>
          <p:nvPr/>
        </p:nvGrpSpPr>
        <p:grpSpPr bwMode="auto">
          <a:xfrm>
            <a:off x="5362717" y="5239450"/>
            <a:ext cx="2178335" cy="336492"/>
            <a:chOff x="3312" y="3408"/>
            <a:chExt cx="2113" cy="272"/>
          </a:xfrm>
        </p:grpSpPr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3312" y="3408"/>
              <a:ext cx="2113" cy="240"/>
            </a:xfrm>
            <a:prstGeom prst="cube">
              <a:avLst>
                <a:gd name="adj" fmla="val 2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398">
                <a:solidFill>
                  <a:srgbClr val="002F5F"/>
                </a:solidFill>
              </a:endParaRP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3600" y="3456"/>
              <a:ext cx="148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33CC"/>
                </a:buClr>
                <a:buSzPct val="155000"/>
                <a:buFont typeface="Symbol" pitchFamily="18" charset="2"/>
                <a:buNone/>
              </a:pPr>
              <a:r>
                <a:rPr lang="en-US" altLang="en-US" sz="1199" b="1">
                  <a:solidFill>
                    <a:srgbClr val="002F5F"/>
                  </a:solidFill>
                </a:rPr>
                <a:t>Hardware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 bwMode="auto">
          <a:xfrm flipV="1">
            <a:off x="2744892" y="2451881"/>
            <a:ext cx="2557952" cy="17689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4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?</a:t>
            </a:r>
            <a:endParaRPr lang="en-IN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3450" y="838200"/>
            <a:ext cx="7296150" cy="5791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Procedural vs Object Oriented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OOPS Principles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Map Real world entities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Java Features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Hello Program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Java Architecture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Installation </a:t>
            </a:r>
            <a:r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and configuration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457200" y="914400"/>
            <a:ext cx="7696200" cy="449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610727" y="2164460"/>
            <a:ext cx="3657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JDK, JRE and JVM are related?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930041" y="2640711"/>
            <a:ext cx="12192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JVM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806582" y="2853863"/>
            <a:ext cx="1080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Library</a:t>
            </a:r>
          </a:p>
          <a:p>
            <a:r>
              <a:rPr lang="en-US" sz="2400" dirty="0" smtClean="0"/>
              <a:t>Classes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20234" y="294619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IN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431732" y="299336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+</a:t>
            </a:r>
            <a:endParaRPr lang="en-IN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45628" y="2901032"/>
            <a:ext cx="1871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Development</a:t>
            </a:r>
          </a:p>
          <a:p>
            <a:pPr algn="ctr"/>
            <a:r>
              <a:rPr lang="en-US" sz="2400" dirty="0" smtClean="0"/>
              <a:t>Tools</a:t>
            </a:r>
            <a:endParaRPr lang="en-I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756061" y="5087034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JDK</a:t>
            </a:r>
            <a:endParaRPr lang="en-IN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2715410" y="1547940"/>
            <a:ext cx="808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JRE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3852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&amp; configuration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 it from Oracle.com or Java.com</a:t>
            </a:r>
          </a:p>
          <a:p>
            <a:endParaRPr lang="en-US" dirty="0" smtClean="0"/>
          </a:p>
          <a:p>
            <a:r>
              <a:rPr lang="en-US" dirty="0" smtClean="0"/>
              <a:t>Set Path variable to: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set PATH=C:\Program Files\Java\jdk1.5.0_07\bin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Compile the program. 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Run the program.</a:t>
            </a:r>
            <a:endParaRPr lang="en-IN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23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?</a:t>
            </a:r>
            <a:endParaRPr lang="en-IN" dirty="0"/>
          </a:p>
        </p:txBody>
      </p:sp>
      <p:pic>
        <p:nvPicPr>
          <p:cNvPr id="1026" name="Picture 2" descr="C:\Users\anurags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02" y="1516063"/>
            <a:ext cx="3958998" cy="39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2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425" y="2941183"/>
            <a:ext cx="3914280" cy="533400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IN" dirty="0"/>
          </a:p>
        </p:txBody>
      </p:sp>
      <p:pic>
        <p:nvPicPr>
          <p:cNvPr id="2050" name="Picture 2" descr="C:\Users\anurags\Desktop\index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02971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2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there before?</a:t>
            </a:r>
            <a:endParaRPr lang="en-IN" sz="29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382000" cy="251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Procedural Language - </a:t>
            </a:r>
          </a:p>
          <a:p>
            <a:pPr lvl="1"/>
            <a:r>
              <a:rPr lang="en-US" dirty="0" smtClean="0"/>
              <a:t>No owner for data</a:t>
            </a:r>
          </a:p>
          <a:p>
            <a:pPr lvl="1"/>
            <a:r>
              <a:rPr lang="en-US" dirty="0" smtClean="0"/>
              <a:t>Functions are building blocks</a:t>
            </a:r>
          </a:p>
          <a:p>
            <a:pPr lvl="1"/>
            <a:r>
              <a:rPr lang="en-US" dirty="0" smtClean="0"/>
              <a:t>Many functions can modify a given block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 err="1" smtClean="0"/>
              <a:t>Deallocation</a:t>
            </a:r>
            <a:r>
              <a:rPr lang="en-US" dirty="0" smtClean="0"/>
              <a:t> Problems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             </a:t>
            </a:r>
            <a:endParaRPr lang="en-IN" sz="2000" dirty="0"/>
          </a:p>
        </p:txBody>
      </p:sp>
      <p:pic>
        <p:nvPicPr>
          <p:cNvPr id="1026" name="Picture 2" descr="http://3.bp.blogspot.com/-i9zqCmYMXh8/UV14huihtLI/AAAAAAAAEHo/C4vY6rb1OZU/s1600/Procedur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81400"/>
            <a:ext cx="6463248" cy="286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7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Need?</a:t>
            </a:r>
            <a:endParaRPr lang="en-IN" sz="29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006344"/>
            <a:ext cx="7315200" cy="18892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Linking programming languages     way        human mind thinks.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What we see around us ?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How we define a scenario?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038600" y="12954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javatpoint.com/images/objec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2" y="3048000"/>
            <a:ext cx="7734156" cy="35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9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define an Object?</a:t>
            </a:r>
            <a:endParaRPr lang="en-IN" dirty="0"/>
          </a:p>
        </p:txBody>
      </p:sp>
      <p:pic>
        <p:nvPicPr>
          <p:cNvPr id="3074" name="Picture 2" descr="http://www.assignmenthelp.net/assignment_help/images/object-o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58" y="762000"/>
            <a:ext cx="5905942" cy="377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5257800"/>
            <a:ext cx="7162800" cy="5938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itchFamily="34" charset="0"/>
                <a:cs typeface="Tahoma" pitchFamily="34" charset="0"/>
              </a:rPr>
              <a:t>Every object has state, unique identity and a behavior.</a:t>
            </a:r>
          </a:p>
          <a:p>
            <a:pPr marL="0" indent="0">
              <a:lnSpc>
                <a:spcPct val="114000"/>
              </a:lnSpc>
              <a:spcBef>
                <a:spcPts val="1800"/>
              </a:spcBef>
              <a:spcAft>
                <a:spcPts val="1200"/>
              </a:spcAft>
              <a:buNone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4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have a look at object oriented paradigm…</a:t>
            </a:r>
            <a:endParaRPr lang="en-IN" dirty="0"/>
          </a:p>
        </p:txBody>
      </p:sp>
      <p:pic>
        <p:nvPicPr>
          <p:cNvPr id="5122" name="Picture 2" descr="difference between OOP and Procedure oriented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93" y="990600"/>
            <a:ext cx="7525989" cy="534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86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Features : </a:t>
            </a:r>
            <a:endParaRPr lang="en-IN" dirty="0"/>
          </a:p>
        </p:txBody>
      </p:sp>
      <p:pic>
        <p:nvPicPr>
          <p:cNvPr id="6146" name="Picture 2" descr="http://beginnersbook.com/wp-content/uploads/2013/04/Object-oriented-programming-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16" y="1278310"/>
            <a:ext cx="8409169" cy="474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4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IN" sz="29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838200"/>
            <a:ext cx="8382000" cy="1419425"/>
          </a:xfrm>
        </p:spPr>
        <p:txBody>
          <a:bodyPr>
            <a:noAutofit/>
          </a:bodyPr>
          <a:lstStyle/>
          <a:p>
            <a:pPr lvl="1"/>
            <a:r>
              <a:rPr lang="en-IN" sz="2000" dirty="0" smtClean="0"/>
              <a:t>It’s a simplified view of an object that includes only features one is interested in while hides away the unnecessary details</a:t>
            </a:r>
          </a:p>
          <a:p>
            <a:pPr lvl="1"/>
            <a:r>
              <a:rPr lang="en-IN" sz="2000" dirty="0" smtClean="0"/>
              <a:t>Data abstraction becomes an abstract data type </a:t>
            </a:r>
            <a:r>
              <a:rPr lang="en-IN" sz="2000" dirty="0" err="1" smtClean="0"/>
              <a:t>i.e</a:t>
            </a:r>
            <a:r>
              <a:rPr lang="en-IN" sz="2000" dirty="0" smtClean="0"/>
              <a:t> a user defined type</a:t>
            </a:r>
          </a:p>
          <a:p>
            <a:pPr lvl="1"/>
            <a:r>
              <a:rPr lang="en-IN" dirty="0" smtClean="0"/>
              <a:t>It is done at analysis level</a:t>
            </a:r>
            <a:endParaRPr lang="en-IN" sz="2000" dirty="0"/>
          </a:p>
        </p:txBody>
      </p:sp>
      <p:pic>
        <p:nvPicPr>
          <p:cNvPr id="7170" name="Picture 2" descr="http://cliparts.co/cliparts/8iA/Eyk/8iAEykX5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1670750" cy="256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encrypted-tbn0.gstatic.com/images?q=tbn:ANd9GcQjTnA3mtrdFFnxg5aRE3NONobgVFGOPnWPRZ0_k6UGm_-J9Elf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09800"/>
            <a:ext cx="17526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thumbs.dreamstime.com/thumblarge_5625/5625112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690" y="2209800"/>
            <a:ext cx="2365710" cy="210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4953000"/>
            <a:ext cx="16707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Employee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Email id</a:t>
            </a:r>
          </a:p>
          <a:p>
            <a:r>
              <a:rPr lang="en-US" dirty="0" smtClean="0"/>
              <a:t>Mob no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Education…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44235" y="4953000"/>
            <a:ext cx="101406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</a:t>
            </a:r>
          </a:p>
          <a:p>
            <a:r>
              <a:rPr lang="en-US" dirty="0" smtClean="0"/>
              <a:t>Name 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Mob No</a:t>
            </a:r>
          </a:p>
          <a:p>
            <a:r>
              <a:rPr lang="en-US" dirty="0" smtClean="0"/>
              <a:t>Height</a:t>
            </a:r>
          </a:p>
          <a:p>
            <a:r>
              <a:rPr lang="en-US" dirty="0" smtClean="0"/>
              <a:t>Weight…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4953000"/>
            <a:ext cx="133190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Patient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Mob No</a:t>
            </a:r>
          </a:p>
          <a:p>
            <a:r>
              <a:rPr lang="en-US" dirty="0" smtClean="0"/>
              <a:t>Blood group</a:t>
            </a:r>
          </a:p>
          <a:p>
            <a:r>
              <a:rPr lang="en-US" dirty="0" smtClean="0"/>
              <a:t>Weight…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3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IN" sz="2900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5800"/>
            <a:ext cx="8382000" cy="1905000"/>
          </a:xfrm>
        </p:spPr>
        <p:txBody>
          <a:bodyPr>
            <a:noAutofit/>
          </a:bodyPr>
          <a:lstStyle/>
          <a:p>
            <a:pPr lvl="1"/>
            <a:r>
              <a:rPr lang="en-IN" sz="2000" dirty="0" smtClean="0"/>
              <a:t>It is a process of hiding the complexities or implementation details of any object</a:t>
            </a:r>
          </a:p>
          <a:p>
            <a:pPr lvl="1"/>
            <a:r>
              <a:rPr lang="en-IN" dirty="0" smtClean="0"/>
              <a:t>In object oriented world, it is achieved by combining data and functions into a single unit.</a:t>
            </a:r>
          </a:p>
        </p:txBody>
      </p:sp>
      <p:pic>
        <p:nvPicPr>
          <p:cNvPr id="8194" name="Picture 2" descr="https://datayo.files.wordpress.com/2015/10/b548c-encapsulation-and-abstraction-example-tutorial-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15" y="2057400"/>
            <a:ext cx="7241985" cy="468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18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3aedc42bc84ed5ed12c401c959f3d34aea17c8"/>
</p:tagLst>
</file>

<file path=ppt/theme/theme1.xml><?xml version="1.0" encoding="utf-8"?>
<a:theme xmlns:a="http://schemas.openxmlformats.org/drawingml/2006/main" name="CT_Core_Java_O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300ECBFD16143AC8B3E6881EC19E4" ma:contentTypeVersion="6" ma:contentTypeDescription="Create a new document." ma:contentTypeScope="" ma:versionID="3a3d1758f0533e4a63e0706672344207">
  <xsd:schema xmlns:xsd="http://www.w3.org/2001/XMLSchema" xmlns:xs="http://www.w3.org/2001/XMLSchema" xmlns:p="http://schemas.microsoft.com/office/2006/metadata/properties" xmlns:ns2="5b0b727f-9d55-4674-90df-9368557459d7" xmlns:ns3="3f0a5add-00cc-4c5e-8a54-6b524d8608b8" targetNamespace="http://schemas.microsoft.com/office/2006/metadata/properties" ma:root="true" ma:fieldsID="0b9e00dfdebadb8b416f9476785e5085" ns2:_="" ns3:_="">
    <xsd:import namespace="5b0b727f-9d55-4674-90df-9368557459d7"/>
    <xsd:import namespace="3f0a5add-00cc-4c5e-8a54-6b524d8608b8"/>
    <xsd:element name="properties">
      <xsd:complexType>
        <xsd:sequence>
          <xsd:element name="documentManagement">
            <xsd:complexType>
              <xsd:all>
                <xsd:element ref="ns2:Document_x0020_Summary" minOccurs="0"/>
                <xsd:element ref="ns2:Version_x0020_No_x002e_" minOccurs="0"/>
                <xsd:element ref="ns3:Rel_x0020_Date" minOccurs="0"/>
                <xsd:element ref="ns2:Version_x0020_N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b727f-9d55-4674-90df-9368557459d7" elementFormDefault="qualified">
    <xsd:import namespace="http://schemas.microsoft.com/office/2006/documentManagement/types"/>
    <xsd:import namespace="http://schemas.microsoft.com/office/infopath/2007/PartnerControls"/>
    <xsd:element name="Document_x0020_Summary" ma:index="8" nillable="true" ma:displayName="Document Summary" ma:internalName="Document_x0020_Summary">
      <xsd:simpleType>
        <xsd:restriction base="dms:Note">
          <xsd:maxLength value="255"/>
        </xsd:restriction>
      </xsd:simpleType>
    </xsd:element>
    <xsd:element name="Version_x0020_No_x002e_" ma:index="9" nillable="true" ma:displayName="Version No." ma:internalName="Version_x0020_No_x002e_">
      <xsd:simpleType>
        <xsd:restriction base="dms:Text">
          <xsd:maxLength value="255"/>
        </xsd:restriction>
      </xsd:simpleType>
    </xsd:element>
    <xsd:element name="Version_x0020_No" ma:index="13" nillable="true" ma:displayName="Version No" ma:internalName="Version_x0020_N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0a5add-00cc-4c5e-8a54-6b524d8608b8" elementFormDefault="qualified">
    <xsd:import namespace="http://schemas.microsoft.com/office/2006/documentManagement/types"/>
    <xsd:import namespace="http://schemas.microsoft.com/office/infopath/2007/PartnerControls"/>
    <xsd:element name="Rel_x0020_Date" ma:index="11" nillable="true" ma:displayName="Rel Date" ma:format="DateOnly" ma:internalName="Rel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o_x002e_ xmlns="5b0b727f-9d55-4674-90df-9368557459d7">1.0</Version_x0020_No_x002e_>
    <Document_x0020_Summary xmlns="5b0b727f-9d55-4674-90df-9368557459d7">The blank ppt template is used for preparing presentations  aligned with CitiusTech powerpoint guidelines. </Document_x0020_Summary>
    <Rel_x0020_Date xmlns="3f0a5add-00cc-4c5e-8a54-6b524d8608b8">2012-11-11T18:30:00+00:00</Rel_x0020_Date>
    <Version_x0020_No xmlns="5b0b727f-9d55-4674-90df-9368557459d7">1.0</Version_x0020_No>
  </documentManagement>
</p:properties>
</file>

<file path=customXml/itemProps1.xml><?xml version="1.0" encoding="utf-8"?>
<ds:datastoreItem xmlns:ds="http://schemas.openxmlformats.org/officeDocument/2006/customXml" ds:itemID="{20271C12-EDC3-4E9F-917F-B5906E90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b727f-9d55-4674-90df-9368557459d7"/>
    <ds:schemaRef ds:uri="3f0a5add-00cc-4c5e-8a54-6b524d860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15CF3E-B7B2-4757-A9A7-BF8CDE2155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006A50-4E7D-423B-9555-E21005059E2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5b0b727f-9d55-4674-90df-9368557459d7"/>
    <ds:schemaRef ds:uri="http://schemas.microsoft.com/office/infopath/2007/PartnerControls"/>
    <ds:schemaRef ds:uri="http://purl.org/dc/dcmitype/"/>
    <ds:schemaRef ds:uri="3f0a5add-00cc-4c5e-8a54-6b524d8608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CT_Core_Java_OOP</Template>
  <TotalTime>6087</TotalTime>
  <Words>835</Words>
  <Application>Microsoft Macintosh PowerPoint</Application>
  <PresentationFormat>On-screen Show (4:3)</PresentationFormat>
  <Paragraphs>203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Courier New</vt:lpstr>
      <vt:lpstr>Symbol</vt:lpstr>
      <vt:lpstr>Tahoma</vt:lpstr>
      <vt:lpstr>Wingdings</vt:lpstr>
      <vt:lpstr>Arial</vt:lpstr>
      <vt:lpstr>CT_Core_Java_OOP</vt:lpstr>
      <vt:lpstr>Java OOPS Concepts </vt:lpstr>
      <vt:lpstr>What we will cover ?</vt:lpstr>
      <vt:lpstr>What was there before?</vt:lpstr>
      <vt:lpstr>What we Need?</vt:lpstr>
      <vt:lpstr>How we define an Object?</vt:lpstr>
      <vt:lpstr>Lets have a look at object oriented paradigm…</vt:lpstr>
      <vt:lpstr>Object Oriented Features : </vt:lpstr>
      <vt:lpstr>Abstraction</vt:lpstr>
      <vt:lpstr>Encapsulation</vt:lpstr>
      <vt:lpstr>Polymorphism</vt:lpstr>
      <vt:lpstr>Inheritance</vt:lpstr>
      <vt:lpstr>Mapping of objects in programming world..</vt:lpstr>
      <vt:lpstr>Class and Object</vt:lpstr>
      <vt:lpstr>Few things to know before we begin </vt:lpstr>
      <vt:lpstr>So features of Java are … ? </vt:lpstr>
      <vt:lpstr>PowerPoint Presentation</vt:lpstr>
      <vt:lpstr>Platform Independence</vt:lpstr>
      <vt:lpstr>Let’s start swimming….</vt:lpstr>
      <vt:lpstr>Java Architecture:</vt:lpstr>
      <vt:lpstr>How JDK, JRE and JVM are related? </vt:lpstr>
      <vt:lpstr>Installation &amp; configuration</vt:lpstr>
      <vt:lpstr>Any Question ?</vt:lpstr>
      <vt:lpstr>Thank you !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Jignesh Parmar</dc:creator>
  <cp:lastModifiedBy>Microsoft Office User</cp:lastModifiedBy>
  <cp:revision>122</cp:revision>
  <dcterms:created xsi:type="dcterms:W3CDTF">2014-09-30T12:24:12Z</dcterms:created>
  <dcterms:modified xsi:type="dcterms:W3CDTF">2017-07-20T16:00:16Z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0x010100A1A300ECBFD16143AC8B3E6881EC19E4</vt:lpwstr>
  </property>
</Properties>
</file>