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41"/>
  </p:notesMasterIdLst>
  <p:handoutMasterIdLst>
    <p:handoutMasterId r:id="rId42"/>
  </p:handoutMasterIdLst>
  <p:sldIdLst>
    <p:sldId id="271" r:id="rId5"/>
    <p:sldId id="281" r:id="rId6"/>
    <p:sldId id="324" r:id="rId7"/>
    <p:sldId id="344" r:id="rId8"/>
    <p:sldId id="325" r:id="rId9"/>
    <p:sldId id="361" r:id="rId10"/>
    <p:sldId id="340" r:id="rId11"/>
    <p:sldId id="363" r:id="rId12"/>
    <p:sldId id="346" r:id="rId13"/>
    <p:sldId id="347" r:id="rId14"/>
    <p:sldId id="343" r:id="rId15"/>
    <p:sldId id="345" r:id="rId16"/>
    <p:sldId id="328" r:id="rId17"/>
    <p:sldId id="330" r:id="rId18"/>
    <p:sldId id="341" r:id="rId19"/>
    <p:sldId id="356" r:id="rId20"/>
    <p:sldId id="332" r:id="rId21"/>
    <p:sldId id="335" r:id="rId22"/>
    <p:sldId id="362" r:id="rId23"/>
    <p:sldId id="336" r:id="rId24"/>
    <p:sldId id="357" r:id="rId25"/>
    <p:sldId id="364" r:id="rId26"/>
    <p:sldId id="358" r:id="rId27"/>
    <p:sldId id="337" r:id="rId28"/>
    <p:sldId id="339" r:id="rId29"/>
    <p:sldId id="359" r:id="rId30"/>
    <p:sldId id="351" r:id="rId31"/>
    <p:sldId id="348" r:id="rId32"/>
    <p:sldId id="352" r:id="rId33"/>
    <p:sldId id="353" r:id="rId34"/>
    <p:sldId id="354" r:id="rId35"/>
    <p:sldId id="350" r:id="rId36"/>
    <p:sldId id="355" r:id="rId37"/>
    <p:sldId id="360" r:id="rId38"/>
    <p:sldId id="322" r:id="rId39"/>
    <p:sldId id="323" r:id="rId40"/>
  </p:sldIdLst>
  <p:sldSz cx="9144000" cy="6858000" type="screen4x3"/>
  <p:notesSz cx="6858000" cy="9144000"/>
  <p:custDataLst>
    <p:tags r:id="rId4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281"/>
            <p14:sldId id="324"/>
            <p14:sldId id="344"/>
            <p14:sldId id="325"/>
            <p14:sldId id="361"/>
            <p14:sldId id="340"/>
            <p14:sldId id="363"/>
            <p14:sldId id="346"/>
            <p14:sldId id="347"/>
            <p14:sldId id="343"/>
            <p14:sldId id="345"/>
            <p14:sldId id="328"/>
            <p14:sldId id="330"/>
            <p14:sldId id="341"/>
            <p14:sldId id="356"/>
            <p14:sldId id="332"/>
            <p14:sldId id="335"/>
            <p14:sldId id="362"/>
            <p14:sldId id="336"/>
            <p14:sldId id="357"/>
            <p14:sldId id="364"/>
            <p14:sldId id="358"/>
            <p14:sldId id="337"/>
            <p14:sldId id="339"/>
            <p14:sldId id="359"/>
            <p14:sldId id="351"/>
            <p14:sldId id="348"/>
            <p14:sldId id="352"/>
            <p14:sldId id="353"/>
            <p14:sldId id="354"/>
            <p14:sldId id="350"/>
            <p14:sldId id="355"/>
            <p14:sldId id="360"/>
            <p14:sldId id="322"/>
            <p14:sldId id="32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98" autoAdjust="0"/>
    <p:restoredTop sz="95179"/>
  </p:normalViewPr>
  <p:slideViewPr>
    <p:cSldViewPr>
      <p:cViewPr varScale="1">
        <p:scale>
          <a:sx n="94" d="100"/>
          <a:sy n="94" d="100"/>
        </p:scale>
        <p:origin x="1952" y="192"/>
      </p:cViewPr>
      <p:guideLst>
        <p:guide orient="horz" pos="2160"/>
        <p:guide pos="2880"/>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gs" Target="tags/tag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13/05/24</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5/13/24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75260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convention, however, is to always begin your variable names with a letter, not "$" or "_". Additionally, the dollar sign character, by convention, is never used at all. You may find some situations where auto-generated names will contain the dollar sign, but your variable names should always avoid using it. A similar convention exists for the underscore character; while it's technically legal to begin your variable's name with "_", this practice is discouraged.</a:t>
            </a:r>
          </a:p>
          <a:p>
            <a:endParaRPr lang="en-US" dirty="0"/>
          </a:p>
          <a:p>
            <a:r>
              <a:rPr lang="en-US" dirty="0"/>
              <a:t>Conventions (and common sense) apply to this rule as well. When choosing a name for your variables, use full words instead of cryptic abbreviations. Doing so will make your code easier to read and understand. In many cases it will also make your code self-documenting; fields named cadence, speed, and gear, for example, are much more intuitive than abbreviated versions, such as s, c, and g</a:t>
            </a:r>
            <a:r>
              <a:rPr lang="en-US"/>
              <a:t>. </a:t>
            </a:r>
            <a:endParaRPr lang="en-US" dirty="0"/>
          </a:p>
          <a:p>
            <a:r>
              <a:rPr lang="en-US" dirty="0"/>
              <a:t>By convention, the underscore character is never used elsewhere.</a:t>
            </a:r>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427193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11" name="Slide Number Placeholder 5"/>
          <p:cNvSpPr txBox="1">
            <a:spLocks/>
          </p:cNvSpPr>
          <p:nvPr userDrawn="1"/>
        </p:nvSpPr>
        <p:spPr>
          <a:xfrm>
            <a:off x="8458200" y="6553200"/>
            <a:ext cx="457200" cy="276999"/>
          </a:xfrm>
          <a:prstGeom prst="rect">
            <a:avLst/>
          </a:prstGeom>
          <a:noFill/>
        </p:spPr>
        <p:txBody>
          <a:bodyPr wrap="square" rtlCol="0">
            <a:spAutoFit/>
          </a:bodyPr>
          <a:lstStyle>
            <a:defPPr>
              <a:defRPr lang="en-US"/>
            </a:defPPr>
            <a:lvl1pPr marL="0" algn="ctr" defTabSz="914400" rtl="0" eaLnBrk="1" latinLnBrk="0" hangingPunct="1">
              <a:defRPr lang="en-US" sz="1800" kern="1200" smtClean="0">
                <a:solidFill>
                  <a:schemeClr val="bg1"/>
                </a:solidFill>
                <a:latin typeface="Tahoma" pitchFamily="34" charset="0"/>
                <a:ea typeface="Tahoma" pitchFamily="34" charset="0"/>
                <a:cs typeface="Tahoma"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055907C-1FC8-4769-9F75-D6A065F12B7F}" type="slidenum">
              <a:rPr lang="en-IN" sz="1200" smtClean="0">
                <a:solidFill>
                  <a:schemeClr val="tx1">
                    <a:lumMod val="50000"/>
                    <a:lumOff val="50000"/>
                  </a:schemeClr>
                </a:solidFill>
              </a:rPr>
              <a:pPr/>
              <a:t>‹#›</a:t>
            </a:fld>
            <a:endParaRPr lang="en-IN" sz="1200" dirty="0">
              <a:solidFill>
                <a:schemeClr val="tx1">
                  <a:lumMod val="50000"/>
                  <a:lumOff val="50000"/>
                </a:schemeClr>
              </a:solidFill>
            </a:endParaRPr>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227407" y="598414"/>
            <a:ext cx="6629400" cy="609599"/>
          </a:xfrm>
          <a:prstGeom prst="rect">
            <a:avLst/>
          </a:prstGeom>
        </p:spPr>
        <p:txBody>
          <a:bodyPr/>
          <a:lstStyle>
            <a:lvl1pPr>
              <a:defRPr sz="2398" b="1">
                <a:solidFill>
                  <a:srgbClr val="4D4D4D"/>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306514" y="1576516"/>
            <a:ext cx="8530118" cy="4897665"/>
          </a:xfrm>
          <a:prstGeom prst="rect">
            <a:avLst/>
          </a:prstGeom>
        </p:spPr>
        <p:txBody>
          <a:bodyPr>
            <a:normAutofit/>
          </a:bodyPr>
          <a:lstStyle>
            <a:lvl1pPr>
              <a:defRPr sz="1799">
                <a:solidFill>
                  <a:srgbClr val="4D4D4D"/>
                </a:solidFill>
                <a:latin typeface="Arial" panose="020B0604020202020204" pitchFamily="34" charset="0"/>
                <a:cs typeface="Arial" panose="020B0604020202020204" pitchFamily="34" charset="0"/>
              </a:defRPr>
            </a:lvl1pPr>
            <a:lvl2pPr>
              <a:defRPr sz="1598">
                <a:solidFill>
                  <a:srgbClr val="4D4D4D"/>
                </a:solidFill>
                <a:latin typeface="Arial" panose="020B0604020202020204" pitchFamily="34" charset="0"/>
                <a:cs typeface="Arial" panose="020B0604020202020204" pitchFamily="34" charset="0"/>
              </a:defRPr>
            </a:lvl2pPr>
            <a:lvl3pPr>
              <a:defRPr sz="1598">
                <a:solidFill>
                  <a:srgbClr val="4D4D4D"/>
                </a:solidFill>
                <a:latin typeface="Arial" panose="020B0604020202020204" pitchFamily="34" charset="0"/>
                <a:cs typeface="Arial" panose="020B0604020202020204" pitchFamily="34" charset="0"/>
              </a:defRPr>
            </a:lvl3pPr>
            <a:lvl4pPr>
              <a:defRPr sz="1598">
                <a:solidFill>
                  <a:srgbClr val="4D4D4D"/>
                </a:solidFill>
                <a:latin typeface="Arial" panose="020B0604020202020204" pitchFamily="34" charset="0"/>
                <a:cs typeface="Arial" panose="020B0604020202020204" pitchFamily="34" charset="0"/>
              </a:defRPr>
            </a:lvl4pPr>
            <a:lvl5pPr>
              <a:defRPr sz="1598">
                <a:solidFill>
                  <a:srgbClr val="4D4D4D"/>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097645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2DF0C9-0F7F-41AA-9FCF-627673E3EBBC}"/>
              </a:ext>
            </a:extLst>
          </p:cNvPr>
          <p:cNvSpPr>
            <a:spLocks noGrp="1"/>
          </p:cNvSpPr>
          <p:nvPr>
            <p:ph type="dt" sz="half" idx="10"/>
          </p:nvPr>
        </p:nvSpPr>
        <p:spPr>
          <a:xfrm>
            <a:off x="628650" y="6356353"/>
            <a:ext cx="2057400" cy="365125"/>
          </a:xfrm>
          <a:prstGeom prst="rect">
            <a:avLst/>
          </a:prstGeom>
        </p:spPr>
        <p:txBody>
          <a:bodyPr/>
          <a:lstStyle/>
          <a:p>
            <a:fld id="{5AE6120A-F66C-3148-9B81-EDAE55394287}" type="datetimeFigureOut">
              <a:rPr lang="en-US" smtClean="0"/>
              <a:t>5/13/24</a:t>
            </a:fld>
            <a:endParaRPr lang="en-US"/>
          </a:p>
        </p:txBody>
      </p:sp>
      <p:sp>
        <p:nvSpPr>
          <p:cNvPr id="3" name="Footer Placeholder 2">
            <a:extLst>
              <a:ext uri="{FF2B5EF4-FFF2-40B4-BE49-F238E27FC236}">
                <a16:creationId xmlns:a16="http://schemas.microsoft.com/office/drawing/2014/main" id="{3780E4A1-A958-459C-A461-1F0E8D0F2C99}"/>
              </a:ext>
            </a:extLst>
          </p:cNvPr>
          <p:cNvSpPr>
            <a:spLocks noGrp="1"/>
          </p:cNvSpPr>
          <p:nvPr>
            <p:ph type="ftr" sz="quarter" idx="11"/>
          </p:nvPr>
        </p:nvSpPr>
        <p:spPr>
          <a:xfrm>
            <a:off x="3028950" y="6356353"/>
            <a:ext cx="30861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89F59CC-2B4B-4328-9917-FFDA5AF23DCA}"/>
              </a:ext>
            </a:extLst>
          </p:cNvPr>
          <p:cNvSpPr>
            <a:spLocks noGrp="1"/>
          </p:cNvSpPr>
          <p:nvPr>
            <p:ph type="sldNum" sz="quarter" idx="12"/>
          </p:nvPr>
        </p:nvSpPr>
        <p:spPr>
          <a:xfrm>
            <a:off x="6457950" y="6356353"/>
            <a:ext cx="2057400" cy="365125"/>
          </a:xfrm>
          <a:prstGeom prst="rect">
            <a:avLst/>
          </a:prstGeom>
        </p:spPr>
        <p:txBody>
          <a:bodyPr/>
          <a:lstStyle/>
          <a:p>
            <a:fld id="{87A46A04-9076-6145-B4E3-58CF96CBE985}" type="slidenum">
              <a:rPr lang="en-US" smtClean="0"/>
              <a:t>‹#›</a:t>
            </a:fld>
            <a:endParaRPr lang="en-US"/>
          </a:p>
        </p:txBody>
      </p:sp>
    </p:spTree>
    <p:extLst>
      <p:ext uri="{BB962C8B-B14F-4D97-AF65-F5344CB8AC3E}">
        <p14:creationId xmlns:p14="http://schemas.microsoft.com/office/powerpoint/2010/main" val="686772796"/>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oracle.com/javase/tutorial/java/nutsandbolts/_keyword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r>
              <a:rPr lang="en-US" b="1" dirty="0"/>
              <a:t>Core Java – </a:t>
            </a:r>
            <a:r>
              <a:rPr lang="en-US" b="1"/>
              <a:t>Part 1</a:t>
            </a:r>
            <a:r>
              <a:rPr lang="en-US" b="1" dirty="0"/>
              <a:t>	</a:t>
            </a:r>
            <a:endParaRPr lang="en-IN" b="1" dirty="0"/>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609600" y="762000"/>
          <a:ext cx="7162800" cy="4191000"/>
        </p:xfrm>
        <a:graphic>
          <a:graphicData uri="http://schemas.openxmlformats.org/drawingml/2006/table">
            <a:tbl>
              <a:tblPr firstRow="1" firstCol="1" bandRow="1"/>
              <a:tblGrid>
                <a:gridCol w="1432250">
                  <a:extLst>
                    <a:ext uri="{9D8B030D-6E8A-4147-A177-3AD203B41FA5}">
                      <a16:colId xmlns:a16="http://schemas.microsoft.com/office/drawing/2014/main" val="20000"/>
                    </a:ext>
                  </a:extLst>
                </a:gridCol>
                <a:gridCol w="1432250">
                  <a:extLst>
                    <a:ext uri="{9D8B030D-6E8A-4147-A177-3AD203B41FA5}">
                      <a16:colId xmlns:a16="http://schemas.microsoft.com/office/drawing/2014/main" val="20001"/>
                    </a:ext>
                  </a:extLst>
                </a:gridCol>
                <a:gridCol w="1432250">
                  <a:extLst>
                    <a:ext uri="{9D8B030D-6E8A-4147-A177-3AD203B41FA5}">
                      <a16:colId xmlns:a16="http://schemas.microsoft.com/office/drawing/2014/main" val="20002"/>
                    </a:ext>
                  </a:extLst>
                </a:gridCol>
                <a:gridCol w="1433025">
                  <a:extLst>
                    <a:ext uri="{9D8B030D-6E8A-4147-A177-3AD203B41FA5}">
                      <a16:colId xmlns:a16="http://schemas.microsoft.com/office/drawing/2014/main" val="20003"/>
                    </a:ext>
                  </a:extLst>
                </a:gridCol>
                <a:gridCol w="1433025">
                  <a:extLst>
                    <a:ext uri="{9D8B030D-6E8A-4147-A177-3AD203B41FA5}">
                      <a16:colId xmlns:a16="http://schemas.microsoft.com/office/drawing/2014/main" val="20004"/>
                    </a:ext>
                  </a:extLst>
                </a:gridCol>
              </a:tblGrid>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abstract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continue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For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New</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Switch</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assert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Default</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err="1">
                          <a:solidFill>
                            <a:srgbClr val="4F81BD"/>
                          </a:solidFill>
                          <a:effectLst/>
                          <a:latin typeface="Calibri"/>
                          <a:ea typeface="Calibri"/>
                          <a:cs typeface="Times New Roman"/>
                        </a:rPr>
                        <a:t>Goto</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Package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Synchronized</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boolean</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Do</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If</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Private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This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break</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double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Implements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Protected</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Throw</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byte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Else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Import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Public</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Throws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Case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Enum</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Instanceof</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Return</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Transient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Catch</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Extends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Short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Try</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419100">
                <a:tc>
                  <a:txBody>
                    <a:bodyPr/>
                    <a:lstStyle/>
                    <a:p>
                      <a:pPr algn="ctr">
                        <a:lnSpc>
                          <a:spcPct val="115000"/>
                        </a:lnSpc>
                        <a:spcAft>
                          <a:spcPts val="0"/>
                        </a:spcAft>
                      </a:pPr>
                      <a:r>
                        <a:rPr lang="en-IN" sz="1600" b="1" dirty="0">
                          <a:solidFill>
                            <a:srgbClr val="4F81BD"/>
                          </a:solidFill>
                          <a:effectLst/>
                          <a:latin typeface="Calibri"/>
                          <a:ea typeface="Calibri"/>
                          <a:cs typeface="Times New Roman"/>
                        </a:rPr>
                        <a:t>Char</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Final</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Interface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Static</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Void</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Class</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Finally</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Long</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Strictfp</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Volatile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419100">
                <a:tc>
                  <a:txBody>
                    <a:bodyPr/>
                    <a:lstStyle/>
                    <a:p>
                      <a:pPr algn="ctr">
                        <a:lnSpc>
                          <a:spcPct val="115000"/>
                        </a:lnSpc>
                        <a:spcAft>
                          <a:spcPts val="0"/>
                        </a:spcAft>
                      </a:pPr>
                      <a:r>
                        <a:rPr lang="en-IN" sz="1600" b="1">
                          <a:solidFill>
                            <a:srgbClr val="4F81BD"/>
                          </a:solidFill>
                          <a:effectLst/>
                          <a:latin typeface="Calibri"/>
                          <a:ea typeface="Calibri"/>
                          <a:cs typeface="Times New Roman"/>
                        </a:rPr>
                        <a:t>const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Float</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native</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a:solidFill>
                            <a:srgbClr val="4F81BD"/>
                          </a:solidFill>
                          <a:effectLst/>
                          <a:latin typeface="Calibri"/>
                          <a:ea typeface="Calibri"/>
                          <a:cs typeface="Times New Roman"/>
                        </a:rPr>
                        <a:t>super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IN" sz="1600" b="1" dirty="0">
                          <a:solidFill>
                            <a:srgbClr val="4F81BD"/>
                          </a:solidFill>
                          <a:effectLst/>
                          <a:latin typeface="Calibri"/>
                          <a:ea typeface="Calibri"/>
                          <a:cs typeface="Times New Roman"/>
                        </a:rPr>
                        <a:t>while</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60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class in Java</a:t>
            </a:r>
            <a:endParaRPr lang="en-IN" dirty="0"/>
          </a:p>
        </p:txBody>
      </p:sp>
      <p:sp>
        <p:nvSpPr>
          <p:cNvPr id="3" name="Text Placeholder 2"/>
          <p:cNvSpPr>
            <a:spLocks noGrp="1"/>
          </p:cNvSpPr>
          <p:nvPr>
            <p:ph type="body" sz="quarter" idx="10"/>
          </p:nvPr>
        </p:nvSpPr>
        <p:spPr/>
        <p:txBody>
          <a:bodyPr/>
          <a:lstStyle/>
          <a:p>
            <a:r>
              <a:rPr lang="en-US" dirty="0"/>
              <a:t>String </a:t>
            </a:r>
            <a:r>
              <a:rPr lang="en-US" dirty="0" err="1"/>
              <a:t>str</a:t>
            </a:r>
            <a:r>
              <a:rPr lang="en-US" dirty="0"/>
              <a:t> = new String();</a:t>
            </a:r>
          </a:p>
          <a:p>
            <a:endParaRPr lang="en-US" dirty="0"/>
          </a:p>
          <a:p>
            <a:r>
              <a:rPr lang="en-US" dirty="0"/>
              <a:t>String </a:t>
            </a:r>
            <a:r>
              <a:rPr lang="en-US" dirty="0" err="1"/>
              <a:t>str</a:t>
            </a:r>
            <a:r>
              <a:rPr lang="en-US" dirty="0"/>
              <a:t> = new String(“This is Sample String”);</a:t>
            </a:r>
          </a:p>
          <a:p>
            <a:endParaRPr lang="en-US" dirty="0"/>
          </a:p>
          <a:p>
            <a:r>
              <a:rPr lang="en-US" dirty="0"/>
              <a:t>String </a:t>
            </a:r>
            <a:r>
              <a:rPr lang="en-US" dirty="0" err="1"/>
              <a:t>str</a:t>
            </a:r>
            <a:r>
              <a:rPr lang="en-US" dirty="0"/>
              <a:t> = “Hello”;</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83127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 Unary</a:t>
            </a:r>
          </a:p>
        </p:txBody>
      </p:sp>
      <p:sp>
        <p:nvSpPr>
          <p:cNvPr id="3" name="Text Placeholder 2"/>
          <p:cNvSpPr>
            <a:spLocks noGrp="1"/>
          </p:cNvSpPr>
          <p:nvPr>
            <p:ph type="body" sz="quarter" idx="10"/>
          </p:nvPr>
        </p:nvSpPr>
        <p:spPr>
          <a:xfrm>
            <a:off x="304800" y="1143000"/>
            <a:ext cx="7543800" cy="2472000"/>
          </a:xfrm>
        </p:spPr>
        <p:txBody>
          <a:bodyPr/>
          <a:lstStyle/>
          <a:p>
            <a:r>
              <a:rPr lang="en-US" dirty="0"/>
              <a:t>Negate ( - )</a:t>
            </a:r>
          </a:p>
          <a:p>
            <a:endParaRPr lang="en-US" dirty="0"/>
          </a:p>
          <a:p>
            <a:r>
              <a:rPr lang="en-US" dirty="0"/>
              <a:t>Increment – Pre and Post (++)</a:t>
            </a:r>
          </a:p>
          <a:p>
            <a:endParaRPr lang="en-US" dirty="0"/>
          </a:p>
          <a:p>
            <a:r>
              <a:rPr lang="en-US" dirty="0"/>
              <a:t>Decrement– Pre and Post (--)</a:t>
            </a:r>
          </a:p>
        </p:txBody>
      </p:sp>
    </p:spTree>
    <p:extLst>
      <p:ext uri="{BB962C8B-B14F-4D97-AF65-F5344CB8AC3E}">
        <p14:creationId xmlns:p14="http://schemas.microsoft.com/office/powerpoint/2010/main" val="1674520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Arithmetic</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7848600" cy="448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560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Relational</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199" y="1371600"/>
            <a:ext cx="8240529"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535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 &amp; Assignments - </a:t>
            </a:r>
            <a:r>
              <a:rPr lang="en-US" b="0" dirty="0"/>
              <a:t>Logical</a:t>
            </a:r>
            <a:endParaRPr lang="en-US" dirty="0"/>
          </a:p>
        </p:txBody>
      </p:sp>
      <p:sp>
        <p:nvSpPr>
          <p:cNvPr id="3" name="Text Placeholder 2"/>
          <p:cNvSpPr>
            <a:spLocks noGrp="1"/>
          </p:cNvSpPr>
          <p:nvPr>
            <p:ph type="body" sz="quarter" idx="10"/>
          </p:nvPr>
        </p:nvSpPr>
        <p:spPr>
          <a:xfrm>
            <a:off x="304800" y="1143000"/>
            <a:ext cx="7543800" cy="2472000"/>
          </a:xfrm>
        </p:spPr>
        <p:txBody>
          <a:bodyPr/>
          <a:lstStyle/>
          <a:p>
            <a:r>
              <a:rPr lang="en-US" dirty="0"/>
              <a:t>Logical AND (&amp; , &amp;&amp;)</a:t>
            </a:r>
          </a:p>
          <a:p>
            <a:endParaRPr lang="en-US" dirty="0"/>
          </a:p>
          <a:p>
            <a:r>
              <a:rPr lang="en-US" dirty="0"/>
              <a:t>Logical OR (|, ||)</a:t>
            </a:r>
          </a:p>
          <a:p>
            <a:endParaRPr lang="en-US" dirty="0"/>
          </a:p>
          <a:p>
            <a:r>
              <a:rPr lang="en-US" dirty="0"/>
              <a:t>Logical NOT (!)</a:t>
            </a:r>
          </a:p>
        </p:txBody>
      </p:sp>
      <p:sp>
        <p:nvSpPr>
          <p:cNvPr id="4" name="Title 1"/>
          <p:cNvSpPr txBox="1">
            <a:spLocks/>
          </p:cNvSpPr>
          <p:nvPr/>
        </p:nvSpPr>
        <p:spPr>
          <a:xfrm>
            <a:off x="429120" y="3615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Operators &amp; Assignments - </a:t>
            </a:r>
            <a:r>
              <a:rPr lang="en-US" b="0" dirty="0"/>
              <a:t>Bitwise</a:t>
            </a:r>
            <a:endParaRPr lang="en-US" dirty="0"/>
          </a:p>
        </p:txBody>
      </p:sp>
      <p:sp>
        <p:nvSpPr>
          <p:cNvPr id="5" name="Text Placeholder 2"/>
          <p:cNvSpPr txBox="1">
            <a:spLocks/>
          </p:cNvSpPr>
          <p:nvPr/>
        </p:nvSpPr>
        <p:spPr>
          <a:xfrm>
            <a:off x="319087" y="4381237"/>
            <a:ext cx="7300913" cy="17057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Bitwise AND (&amp;)</a:t>
            </a:r>
          </a:p>
          <a:p>
            <a:endParaRPr lang="en-US" dirty="0"/>
          </a:p>
          <a:p>
            <a:r>
              <a:rPr lang="en-US" dirty="0"/>
              <a:t>Bitwise OR (|)</a:t>
            </a:r>
          </a:p>
        </p:txBody>
      </p:sp>
    </p:spTree>
    <p:extLst>
      <p:ext uri="{BB962C8B-B14F-4D97-AF65-F5344CB8AC3E}">
        <p14:creationId xmlns:p14="http://schemas.microsoft.com/office/powerpoint/2010/main" val="118479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Operator : </a:t>
            </a:r>
          </a:p>
        </p:txBody>
      </p:sp>
      <p:sp>
        <p:nvSpPr>
          <p:cNvPr id="3" name="Text Placeholder 2"/>
          <p:cNvSpPr>
            <a:spLocks noGrp="1"/>
          </p:cNvSpPr>
          <p:nvPr>
            <p:ph type="body" sz="quarter" idx="10"/>
          </p:nvPr>
        </p:nvSpPr>
        <p:spPr>
          <a:xfrm>
            <a:off x="304800" y="1143000"/>
            <a:ext cx="8153400" cy="4800600"/>
          </a:xfrm>
        </p:spPr>
        <p:txBody>
          <a:bodyPr>
            <a:normAutofit/>
          </a:bodyPr>
          <a:lstStyle/>
          <a:p>
            <a:r>
              <a:rPr lang="en-US" dirty="0"/>
              <a:t>if a = 4, b = 3; find the value of </a:t>
            </a:r>
            <a:br>
              <a:rPr lang="en-US" dirty="0"/>
            </a:br>
            <a:r>
              <a:rPr lang="en-US" dirty="0"/>
              <a:t>C = a++ * 6 + ++b*5 +10</a:t>
            </a:r>
            <a:br>
              <a:rPr lang="en-US" dirty="0"/>
            </a:br>
            <a:endParaRPr lang="en-US" dirty="0"/>
          </a:p>
          <a:p>
            <a:r>
              <a:rPr lang="en-US" dirty="0"/>
              <a:t>Provide value for Ramesh basic salary. His dearness allowance is 40% of basic salary and house rent allowance is 70% of basic salary. Write a program to calculate his gross salary.  EX: basic = 10,000</a:t>
            </a:r>
            <a:r>
              <a:rPr lang="en-US"/>
              <a:t>, </a:t>
            </a:r>
            <a:br>
              <a:rPr lang="en-US"/>
            </a:br>
            <a:r>
              <a:rPr lang="en-US"/>
              <a:t>da </a:t>
            </a:r>
            <a:r>
              <a:rPr lang="en-US" dirty="0"/>
              <a:t>= 4000, </a:t>
            </a:r>
            <a:r>
              <a:rPr lang="en-US" dirty="0" err="1"/>
              <a:t>hra</a:t>
            </a:r>
            <a:r>
              <a:rPr lang="en-US" dirty="0"/>
              <a:t> = 7000 </a:t>
            </a:r>
            <a:r>
              <a:rPr lang="en-US" dirty="0" err="1"/>
              <a:t>gs</a:t>
            </a:r>
            <a:r>
              <a:rPr lang="en-US" dirty="0"/>
              <a:t> = 21,1000</a:t>
            </a:r>
          </a:p>
          <a:p>
            <a:endParaRPr lang="en-US" dirty="0"/>
          </a:p>
          <a:p>
            <a:r>
              <a:rPr lang="en-US" dirty="0"/>
              <a:t>If a 3 digit no is provided, WAP to calculate the sum of its digits. </a:t>
            </a:r>
            <a:r>
              <a:rPr lang="en-US" dirty="0" err="1"/>
              <a:t>Eg</a:t>
            </a:r>
            <a:r>
              <a:rPr lang="en-US" dirty="0"/>
              <a:t>: no = 123. Then output should be 1 + 2+ 3 = 6</a:t>
            </a:r>
          </a:p>
          <a:p>
            <a:endParaRPr lang="en-US" dirty="0"/>
          </a:p>
        </p:txBody>
      </p:sp>
    </p:spTree>
    <p:extLst>
      <p:ext uri="{BB962C8B-B14F-4D97-AF65-F5344CB8AC3E}">
        <p14:creationId xmlns:p14="http://schemas.microsoft.com/office/powerpoint/2010/main" val="85444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is full of decision making…</a:t>
            </a:r>
            <a:endParaRPr lang="en-IN" dirty="0"/>
          </a:p>
        </p:txBody>
      </p:sp>
      <p:sp>
        <p:nvSpPr>
          <p:cNvPr id="3" name="Text Placeholder 2"/>
          <p:cNvSpPr>
            <a:spLocks noGrp="1"/>
          </p:cNvSpPr>
          <p:nvPr>
            <p:ph type="body" sz="quarter" idx="10"/>
          </p:nvPr>
        </p:nvSpPr>
        <p:spPr/>
        <p:txBody>
          <a:bodyPr/>
          <a:lstStyle/>
          <a:p>
            <a:r>
              <a:rPr lang="en-US" dirty="0"/>
              <a:t>Control Flow Statements</a:t>
            </a:r>
          </a:p>
          <a:p>
            <a:endParaRPr lang="en-US" dirty="0"/>
          </a:p>
          <a:p>
            <a:pPr lvl="1"/>
            <a:r>
              <a:rPr lang="en-US" dirty="0"/>
              <a:t>Conditionally Execute statement</a:t>
            </a:r>
          </a:p>
          <a:p>
            <a:pPr lvl="2"/>
            <a:r>
              <a:rPr lang="en-US" dirty="0"/>
              <a:t>If</a:t>
            </a:r>
          </a:p>
          <a:p>
            <a:pPr lvl="2"/>
            <a:r>
              <a:rPr lang="en-US" dirty="0"/>
              <a:t>Else if</a:t>
            </a:r>
          </a:p>
          <a:p>
            <a:pPr lvl="2"/>
            <a:r>
              <a:rPr lang="en-US" dirty="0"/>
              <a:t>switch</a:t>
            </a:r>
          </a:p>
          <a:p>
            <a:pPr lvl="2"/>
            <a:endParaRPr lang="en-US" dirty="0"/>
          </a:p>
          <a:p>
            <a:pPr lvl="1"/>
            <a:r>
              <a:rPr lang="en-US" dirty="0"/>
              <a:t>Repeatedly use a block of statements</a:t>
            </a:r>
          </a:p>
          <a:p>
            <a:pPr lvl="2"/>
            <a:r>
              <a:rPr lang="en-US" dirty="0"/>
              <a:t>For loop</a:t>
            </a:r>
          </a:p>
          <a:p>
            <a:pPr lvl="2"/>
            <a:r>
              <a:rPr lang="en-US" dirty="0"/>
              <a:t>While loop</a:t>
            </a:r>
          </a:p>
          <a:p>
            <a:pPr lvl="2"/>
            <a:r>
              <a:rPr lang="en-US" dirty="0"/>
              <a:t>Do while loop</a:t>
            </a:r>
          </a:p>
          <a:p>
            <a:pPr lvl="2"/>
            <a:endParaRPr lang="en-US" dirty="0"/>
          </a:p>
        </p:txBody>
      </p:sp>
    </p:spTree>
    <p:extLst>
      <p:ext uri="{BB962C8B-B14F-4D97-AF65-F5344CB8AC3E}">
        <p14:creationId xmlns:p14="http://schemas.microsoft.com/office/powerpoint/2010/main" val="3418183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if condition…</a:t>
            </a:r>
          </a:p>
        </p:txBody>
      </p:sp>
      <p:sp>
        <p:nvSpPr>
          <p:cNvPr id="3" name="Text Placeholder 2"/>
          <p:cNvSpPr>
            <a:spLocks noGrp="1"/>
          </p:cNvSpPr>
          <p:nvPr>
            <p:ph type="body" sz="quarter" idx="10"/>
          </p:nvPr>
        </p:nvSpPr>
        <p:spPr>
          <a:xfrm>
            <a:off x="278642" y="823366"/>
            <a:ext cx="8534400" cy="5105400"/>
          </a:xfrm>
        </p:spPr>
        <p:txBody>
          <a:bodyPr>
            <a:normAutofit/>
          </a:bodyPr>
          <a:lstStyle/>
          <a:p>
            <a:pPr marL="0" indent="0">
              <a:buNone/>
            </a:pPr>
            <a:r>
              <a:rPr lang="en-US" sz="2000" dirty="0"/>
              <a:t>if (&lt;check condition here&gt;)</a:t>
            </a:r>
          </a:p>
          <a:p>
            <a:pPr marL="0" indent="0">
              <a:buNone/>
            </a:pPr>
            <a:r>
              <a:rPr lang="en-US" sz="2000" dirty="0"/>
              <a:t>{</a:t>
            </a:r>
          </a:p>
          <a:p>
            <a:pPr marL="0" indent="0">
              <a:buNone/>
            </a:pPr>
            <a:r>
              <a:rPr lang="en-US" sz="2000" dirty="0"/>
              <a:t>// Perform action here</a:t>
            </a:r>
          </a:p>
          <a:p>
            <a:pPr marL="0" indent="0">
              <a:buNone/>
            </a:pPr>
            <a:r>
              <a:rPr lang="en-US" sz="2000" dirty="0"/>
              <a:t>}</a:t>
            </a:r>
          </a:p>
        </p:txBody>
      </p:sp>
      <p:sp>
        <p:nvSpPr>
          <p:cNvPr id="4" name="Title 1"/>
          <p:cNvSpPr txBox="1">
            <a:spLocks/>
          </p:cNvSpPr>
          <p:nvPr/>
        </p:nvSpPr>
        <p:spPr>
          <a:xfrm>
            <a:off x="256641" y="2667000"/>
            <a:ext cx="8562480" cy="5760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a:lstStyle>
          <a:p>
            <a:r>
              <a:rPr lang="en-US" dirty="0"/>
              <a:t>Using if else condition…</a:t>
            </a:r>
          </a:p>
        </p:txBody>
      </p:sp>
      <p:sp>
        <p:nvSpPr>
          <p:cNvPr id="5" name="Text Placeholder 2"/>
          <p:cNvSpPr txBox="1">
            <a:spLocks/>
          </p:cNvSpPr>
          <p:nvPr/>
        </p:nvSpPr>
        <p:spPr>
          <a:xfrm>
            <a:off x="300643" y="3376066"/>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n-US" sz="2000" dirty="0"/>
              <a:t>if (&lt;check condition here&gt;)</a:t>
            </a:r>
          </a:p>
          <a:p>
            <a:pPr marL="0" indent="0">
              <a:buFont typeface="Wingdings" pitchFamily="2" charset="2"/>
              <a:buNone/>
            </a:pPr>
            <a:r>
              <a:rPr lang="en-US" sz="2000" dirty="0"/>
              <a:t>{</a:t>
            </a:r>
          </a:p>
          <a:p>
            <a:pPr marL="0" indent="0">
              <a:buFont typeface="Wingdings" pitchFamily="2" charset="2"/>
              <a:buNone/>
            </a:pPr>
            <a:r>
              <a:rPr lang="en-US" sz="2000" dirty="0"/>
              <a:t>// Perform action here</a:t>
            </a:r>
          </a:p>
          <a:p>
            <a:pPr marL="0" indent="0">
              <a:buFont typeface="Wingdings" pitchFamily="2" charset="2"/>
              <a:buNone/>
            </a:pPr>
            <a:r>
              <a:rPr lang="en-US" sz="2000" dirty="0"/>
              <a:t>}</a:t>
            </a:r>
          </a:p>
          <a:p>
            <a:pPr marL="0" indent="0">
              <a:buFont typeface="Wingdings" pitchFamily="2" charset="2"/>
              <a:buNone/>
            </a:pPr>
            <a:r>
              <a:rPr lang="en-US" sz="2000" dirty="0"/>
              <a:t>else</a:t>
            </a:r>
          </a:p>
          <a:p>
            <a:pPr marL="0" indent="0">
              <a:buFont typeface="Wingdings" pitchFamily="2" charset="2"/>
              <a:buNone/>
            </a:pPr>
            <a:r>
              <a:rPr lang="en-US" sz="2000" dirty="0"/>
              <a:t>{</a:t>
            </a:r>
          </a:p>
          <a:p>
            <a:pPr marL="0" indent="0">
              <a:buNone/>
            </a:pPr>
            <a:r>
              <a:rPr lang="en-US" sz="2000" dirty="0"/>
              <a:t>// Perform some other action here</a:t>
            </a:r>
          </a:p>
          <a:p>
            <a:pPr marL="0" indent="0">
              <a:buFont typeface="Wingdings" pitchFamily="2" charset="2"/>
              <a:buNone/>
            </a:pPr>
            <a:r>
              <a:rPr lang="en-US" sz="2000" dirty="0"/>
              <a:t>}</a:t>
            </a:r>
          </a:p>
        </p:txBody>
      </p:sp>
    </p:spTree>
    <p:extLst>
      <p:ext uri="{BB962C8B-B14F-4D97-AF65-F5344CB8AC3E}">
        <p14:creationId xmlns:p14="http://schemas.microsoft.com/office/powerpoint/2010/main" val="228276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a:t>
            </a:r>
            <a:endParaRPr lang="en-IN" dirty="0"/>
          </a:p>
        </p:txBody>
      </p:sp>
      <p:sp>
        <p:nvSpPr>
          <p:cNvPr id="3" name="Text Placeholder 2"/>
          <p:cNvSpPr>
            <a:spLocks noGrp="1"/>
          </p:cNvSpPr>
          <p:nvPr>
            <p:ph type="body" sz="quarter" idx="10"/>
          </p:nvPr>
        </p:nvSpPr>
        <p:spPr/>
        <p:txBody>
          <a:bodyPr/>
          <a:lstStyle/>
          <a:p>
            <a:r>
              <a:rPr lang="en-US" dirty="0"/>
              <a:t>There can be if without an else</a:t>
            </a:r>
          </a:p>
          <a:p>
            <a:r>
              <a:rPr lang="en-US" dirty="0"/>
              <a:t>There cannot be an else without an if</a:t>
            </a:r>
          </a:p>
          <a:p>
            <a:r>
              <a:rPr lang="en-US" dirty="0"/>
              <a:t>Curly braces </a:t>
            </a:r>
            <a:r>
              <a:rPr lang="en-US"/>
              <a:t>are optional </a:t>
            </a:r>
            <a:r>
              <a:rPr lang="en-US" dirty="0"/>
              <a:t>if there is only 1 statement </a:t>
            </a:r>
            <a:r>
              <a:rPr lang="en-US"/>
              <a:t>to execute</a:t>
            </a:r>
            <a:endParaRPr lang="en-US" dirty="0"/>
          </a:p>
          <a:p>
            <a:endParaRPr lang="en-US" dirty="0"/>
          </a:p>
        </p:txBody>
      </p:sp>
    </p:spTree>
    <p:extLst>
      <p:ext uri="{BB962C8B-B14F-4D97-AF65-F5344CB8AC3E}">
        <p14:creationId xmlns:p14="http://schemas.microsoft.com/office/powerpoint/2010/main" val="914600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we will cover?</a:t>
            </a:r>
            <a:endParaRPr lang="en-IN" sz="2900" dirty="0"/>
          </a:p>
        </p:txBody>
      </p:sp>
      <p:sp>
        <p:nvSpPr>
          <p:cNvPr id="6" name="Content Placeholder 2"/>
          <p:cNvSpPr txBox="1">
            <a:spLocks/>
          </p:cNvSpPr>
          <p:nvPr/>
        </p:nvSpPr>
        <p:spPr>
          <a:xfrm>
            <a:off x="1066800" y="990600"/>
            <a:ext cx="7620000" cy="51054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Data Types in Java</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Variables and Their Types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String Class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Operators &amp; Assignments</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Control Statements </a:t>
            </a:r>
          </a:p>
          <a:p>
            <a:pPr marL="0" indent="0">
              <a:lnSpc>
                <a:spcPct val="114000"/>
              </a:lnSpc>
              <a:spcBef>
                <a:spcPts val="1800"/>
              </a:spcBef>
              <a:spcAft>
                <a:spcPts val="1200"/>
              </a:spcAft>
              <a:buNone/>
            </a:pPr>
            <a:r>
              <a:rPr lang="en-US" sz="2000" dirty="0">
                <a:solidFill>
                  <a:schemeClr val="tx1">
                    <a:lumMod val="75000"/>
                    <a:lumOff val="25000"/>
                  </a:schemeClr>
                </a:solidFill>
                <a:latin typeface="+mj-lt"/>
                <a:ea typeface="Tahoma" pitchFamily="34" charset="0"/>
                <a:cs typeface="Tahoma" pitchFamily="34" charset="0"/>
              </a:rPr>
              <a:t>Arrays</a:t>
            </a:r>
          </a:p>
          <a:p>
            <a:pPr marL="0" indent="0">
              <a:lnSpc>
                <a:spcPct val="114000"/>
              </a:lnSpc>
              <a:spcBef>
                <a:spcPts val="1800"/>
              </a:spcBef>
              <a:spcAft>
                <a:spcPts val="1200"/>
              </a:spcAft>
              <a:buNone/>
            </a:pPr>
            <a:r>
              <a:rPr lang="en-US" sz="2000" dirty="0">
                <a:latin typeface="+mj-lt"/>
              </a:rPr>
              <a:t>For Each</a:t>
            </a:r>
            <a:endParaRPr lang="en-IN" sz="2000" dirty="0">
              <a:latin typeface="+mj-lt"/>
            </a:endParaRPr>
          </a:p>
          <a:p>
            <a:pPr marL="0" indent="0">
              <a:lnSpc>
                <a:spcPct val="114000"/>
              </a:lnSpc>
              <a:spcBef>
                <a:spcPts val="1800"/>
              </a:spcBef>
              <a:spcAft>
                <a:spcPts val="1200"/>
              </a:spcAft>
              <a:buNone/>
            </a:pPr>
            <a:endParaRPr lang="en-US" sz="2000" dirty="0">
              <a:solidFill>
                <a:schemeClr val="tx1">
                  <a:lumMod val="75000"/>
                  <a:lumOff val="25000"/>
                </a:schemeClr>
              </a:solidFill>
              <a:latin typeface="+mj-lt"/>
              <a:ea typeface="Tahoma" pitchFamily="34" charset="0"/>
              <a:cs typeface="Tahoma" pitchFamily="34" charset="0"/>
            </a:endParaRPr>
          </a:p>
        </p:txBody>
      </p:sp>
    </p:spTree>
    <p:extLst>
      <p:ext uri="{BB962C8B-B14F-4D97-AF65-F5344CB8AC3E}">
        <p14:creationId xmlns:p14="http://schemas.microsoft.com/office/powerpoint/2010/main" val="4050077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 multiple if… else code with switch</a:t>
            </a:r>
          </a:p>
        </p:txBody>
      </p:sp>
      <p:sp>
        <p:nvSpPr>
          <p:cNvPr id="3" name="Text Placeholder 2"/>
          <p:cNvSpPr>
            <a:spLocks noGrp="1"/>
          </p:cNvSpPr>
          <p:nvPr>
            <p:ph type="body" sz="quarter" idx="10"/>
          </p:nvPr>
        </p:nvSpPr>
        <p:spPr/>
        <p:txBody>
          <a:bodyPr>
            <a:normAutofit lnSpcReduction="10000"/>
          </a:bodyPr>
          <a:lstStyle/>
          <a:p>
            <a:pPr marL="0" indent="0">
              <a:buNone/>
            </a:pPr>
            <a:r>
              <a:rPr lang="en-US" dirty="0"/>
              <a:t>Switch(&lt;Your Expression goes here&gt;)</a:t>
            </a:r>
          </a:p>
          <a:p>
            <a:pPr marL="0" indent="0">
              <a:buNone/>
            </a:pPr>
            <a:r>
              <a:rPr lang="en-US" dirty="0"/>
              <a:t>{</a:t>
            </a:r>
          </a:p>
          <a:p>
            <a:pPr marL="0" indent="0">
              <a:buNone/>
            </a:pPr>
            <a:r>
              <a:rPr lang="en-US" dirty="0"/>
              <a:t>   case value1: // Code statements goes here</a:t>
            </a:r>
          </a:p>
          <a:p>
            <a:pPr marL="0" indent="0">
              <a:buNone/>
            </a:pPr>
            <a:r>
              <a:rPr lang="en-US" dirty="0"/>
              <a:t>		break;</a:t>
            </a:r>
          </a:p>
          <a:p>
            <a:pPr marL="0" indent="0">
              <a:buNone/>
            </a:pPr>
            <a:r>
              <a:rPr lang="en-US" dirty="0"/>
              <a:t>   case value2: // Code statements goes here</a:t>
            </a:r>
          </a:p>
          <a:p>
            <a:pPr marL="0" indent="0">
              <a:buNone/>
            </a:pPr>
            <a:r>
              <a:rPr lang="en-US" dirty="0"/>
              <a:t>		break;</a:t>
            </a:r>
          </a:p>
          <a:p>
            <a:pPr marL="0" indent="0">
              <a:buNone/>
            </a:pPr>
            <a:r>
              <a:rPr lang="en-US" dirty="0"/>
              <a:t>   case value3: // Code statements goes here</a:t>
            </a:r>
          </a:p>
          <a:p>
            <a:pPr marL="0" indent="0">
              <a:buNone/>
            </a:pPr>
            <a:r>
              <a:rPr lang="en-US" dirty="0"/>
              <a:t>		break;</a:t>
            </a:r>
          </a:p>
          <a:p>
            <a:pPr marL="0" indent="0">
              <a:buNone/>
            </a:pPr>
            <a:r>
              <a:rPr lang="en-US" dirty="0"/>
              <a:t>    default:	// Code statements goes here</a:t>
            </a:r>
          </a:p>
          <a:p>
            <a:pPr marL="0" indent="0">
              <a:buNone/>
            </a:pPr>
            <a:r>
              <a:rPr lang="en-US" dirty="0"/>
              <a:t>		break;</a:t>
            </a:r>
          </a:p>
          <a:p>
            <a:pPr marL="0" indent="0">
              <a:buNone/>
            </a:pPr>
            <a:br>
              <a:rPr lang="en-US" dirty="0"/>
            </a:br>
            <a:r>
              <a:rPr lang="en-US" dirty="0"/>
              <a:t>}</a:t>
            </a:r>
          </a:p>
        </p:txBody>
      </p:sp>
    </p:spTree>
    <p:extLst>
      <p:ext uri="{BB962C8B-B14F-4D97-AF65-F5344CB8AC3E}">
        <p14:creationId xmlns:p14="http://schemas.microsoft.com/office/powerpoint/2010/main" val="316434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:1/2 </a:t>
            </a:r>
          </a:p>
        </p:txBody>
      </p:sp>
      <p:sp>
        <p:nvSpPr>
          <p:cNvPr id="3" name="Text Placeholder 2"/>
          <p:cNvSpPr>
            <a:spLocks noGrp="1"/>
          </p:cNvSpPr>
          <p:nvPr>
            <p:ph type="body" sz="quarter" idx="10"/>
          </p:nvPr>
        </p:nvSpPr>
        <p:spPr>
          <a:xfrm>
            <a:off x="304800" y="1143000"/>
            <a:ext cx="8077200" cy="3662625"/>
          </a:xfrm>
        </p:spPr>
        <p:txBody>
          <a:bodyPr>
            <a:normAutofit fontScale="77500" lnSpcReduction="20000"/>
          </a:bodyPr>
          <a:lstStyle/>
          <a:p>
            <a:r>
              <a:rPr lang="en-US" dirty="0" err="1"/>
              <a:t>int</a:t>
            </a:r>
            <a:r>
              <a:rPr lang="en-US" dirty="0"/>
              <a:t> </a:t>
            </a:r>
            <a:r>
              <a:rPr lang="en-US" dirty="0" err="1"/>
              <a:t>x,y</a:t>
            </a:r>
            <a:r>
              <a:rPr lang="en-US" dirty="0"/>
              <a:t>=1; x = 10; </a:t>
            </a:r>
            <a:br>
              <a:rPr lang="en-US" dirty="0"/>
            </a:br>
            <a:r>
              <a:rPr lang="en-US" dirty="0"/>
              <a:t>if (x != 10 &amp;&amp; x / 0 == 0) </a:t>
            </a:r>
            <a:r>
              <a:rPr lang="en-US" dirty="0" err="1"/>
              <a:t>System.out.println</a:t>
            </a:r>
            <a:r>
              <a:rPr lang="en-US" dirty="0"/>
              <a:t>(y); </a:t>
            </a:r>
            <a:br>
              <a:rPr lang="en-US" dirty="0"/>
            </a:br>
            <a:r>
              <a:rPr lang="en-US" dirty="0"/>
              <a:t>else</a:t>
            </a:r>
            <a:br>
              <a:rPr lang="en-US" dirty="0"/>
            </a:br>
            <a:r>
              <a:rPr lang="en-US" dirty="0" err="1"/>
              <a:t>System.out.println</a:t>
            </a:r>
            <a:r>
              <a:rPr lang="en-US" dirty="0"/>
              <a:t>(++y); </a:t>
            </a:r>
          </a:p>
          <a:p>
            <a:r>
              <a:rPr lang="en-US" dirty="0"/>
              <a:t>Design for insurance system where insurance is provided based on following parameters . </a:t>
            </a:r>
          </a:p>
          <a:p>
            <a:pPr lvl="1"/>
            <a:r>
              <a:rPr lang="en-US" dirty="0"/>
              <a:t>If person is married he/she is insured</a:t>
            </a:r>
          </a:p>
          <a:p>
            <a:pPr lvl="1"/>
            <a:r>
              <a:rPr lang="en-US" dirty="0"/>
              <a:t>If person is unmarried and female with age 25 and above is insured.</a:t>
            </a:r>
          </a:p>
          <a:p>
            <a:pPr lvl="1"/>
            <a:r>
              <a:rPr lang="en-US" dirty="0"/>
              <a:t>If person is unmarried and male with age 30and above is insured.</a:t>
            </a:r>
          </a:p>
          <a:p>
            <a:pPr marL="0" indent="0">
              <a:buNone/>
            </a:pPr>
            <a:r>
              <a:rPr lang="en-US" dirty="0"/>
              <a:t>        WAP to take input gender, age and marital status as input. Find  whether person is insured or not.</a:t>
            </a:r>
          </a:p>
          <a:p>
            <a:pPr lvl="0"/>
            <a:r>
              <a:rPr lang="en-US" altLang="en-US" dirty="0"/>
              <a:t>Any character is entered through the keyboard. WAP to find whether the character entered is a capital letter , small case letter, digit or a special symbol.[Hint : Use ASCII values to compare </a:t>
            </a:r>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438614000"/>
              </p:ext>
            </p:extLst>
          </p:nvPr>
        </p:nvGraphicFramePr>
        <p:xfrm>
          <a:off x="824160" y="4800600"/>
          <a:ext cx="7467600" cy="1532720"/>
        </p:xfrm>
        <a:graphic>
          <a:graphicData uri="http://schemas.openxmlformats.org/drawingml/2006/table">
            <a:tbl>
              <a:tblPr/>
              <a:tblGrid>
                <a:gridCol w="37338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tblGrid>
              <a:tr h="306544">
                <a:tc>
                  <a:txBody>
                    <a:bodyPr/>
                    <a:lstStyle/>
                    <a:p>
                      <a:r>
                        <a:rPr lang="en-US" sz="1400">
                          <a:effectLst/>
                          <a:latin typeface="ArialMT" charset="0"/>
                        </a:rPr>
                        <a:t>Characters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400">
                          <a:effectLst/>
                          <a:latin typeface="ArialMT" charset="0"/>
                        </a:rPr>
                        <a:t>Ascii values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544">
                <a:tc>
                  <a:txBody>
                    <a:bodyPr/>
                    <a:lstStyle/>
                    <a:p>
                      <a:r>
                        <a:rPr lang="en-US" sz="1400">
                          <a:effectLst/>
                          <a:latin typeface="ArialMT" charset="0"/>
                        </a:rPr>
                        <a:t>A–Z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en-US" sz="1400">
                          <a:effectLst/>
                          <a:latin typeface="ArialMT" charset="0"/>
                        </a:rPr>
                        <a:t>65 – 90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544">
                <a:tc>
                  <a:txBody>
                    <a:bodyPr/>
                    <a:lstStyle/>
                    <a:p>
                      <a:r>
                        <a:rPr lang="en-US" sz="1400">
                          <a:effectLst/>
                          <a:latin typeface="ArialMT" charset="0"/>
                        </a:rPr>
                        <a:t>a–z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cs-CZ" sz="1400">
                          <a:effectLst/>
                          <a:latin typeface="ArialMT" charset="0"/>
                        </a:rPr>
                        <a:t>97 – 122 </a:t>
                      </a:r>
                      <a:endParaRPr lang="cs-CZ">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544">
                <a:tc>
                  <a:txBody>
                    <a:bodyPr/>
                    <a:lstStyle/>
                    <a:p>
                      <a:r>
                        <a:rPr lang="fi-FI" sz="1400">
                          <a:effectLst/>
                          <a:latin typeface="ArialMT" charset="0"/>
                        </a:rPr>
                        <a:t>0–9 </a:t>
                      </a:r>
                      <a:endParaRPr lang="fi-FI">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is-IS" sz="1400">
                          <a:effectLst/>
                          <a:latin typeface="ArialMT" charset="0"/>
                        </a:rPr>
                        <a:t>48 – 57 </a:t>
                      </a:r>
                      <a:endParaRPr lang="is-I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544">
                <a:tc>
                  <a:txBody>
                    <a:bodyPr/>
                    <a:lstStyle/>
                    <a:p>
                      <a:r>
                        <a:rPr lang="en-US" sz="1400">
                          <a:effectLst/>
                          <a:latin typeface="ArialMT" charset="0"/>
                        </a:rPr>
                        <a:t>Special symbols </a:t>
                      </a:r>
                      <a:endParaRPr lang="en-US">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tc>
                  <a:txBody>
                    <a:bodyPr/>
                    <a:lstStyle/>
                    <a:p>
                      <a:r>
                        <a:rPr lang="cs-CZ" sz="1400" dirty="0">
                          <a:effectLst/>
                          <a:latin typeface="ArialMT" charset="0"/>
                        </a:rPr>
                        <a:t>0 – 47, 58 – 64, 91 – 96, 123 - 127 </a:t>
                      </a:r>
                      <a:endParaRPr lang="cs-CZ" dirty="0">
                        <a:effectLst/>
                      </a:endParaRPr>
                    </a:p>
                  </a:txBody>
                  <a:tcPr anchor="ctr">
                    <a:lnL w="6096" cap="flat" cmpd="sng" algn="ctr">
                      <a:solidFill>
                        <a:srgbClr val="000000"/>
                      </a:solidFill>
                      <a:prstDash val="solid"/>
                      <a:round/>
                      <a:headEnd type="none" w="med" len="med"/>
                      <a:tailEnd type="none" w="med" len="med"/>
                    </a:lnL>
                    <a:lnR w="6096" cap="flat" cmpd="sng" algn="ctr">
                      <a:solidFill>
                        <a:srgbClr val="000000"/>
                      </a:solidFill>
                      <a:prstDash val="solid"/>
                      <a:round/>
                      <a:headEnd type="none" w="med" len="med"/>
                      <a:tailEnd type="none" w="med" len="med"/>
                    </a:lnR>
                    <a:lnT w="6096" cap="flat" cmpd="sng" algn="ctr">
                      <a:solidFill>
                        <a:srgbClr val="000000"/>
                      </a:solidFill>
                      <a:prstDash val="solid"/>
                      <a:round/>
                      <a:headEnd type="none" w="med" len="med"/>
                      <a:tailEnd type="none" w="med" len="med"/>
                    </a:lnT>
                    <a:lnB w="609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2121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:1/2 </a:t>
            </a:r>
          </a:p>
        </p:txBody>
      </p:sp>
      <p:sp>
        <p:nvSpPr>
          <p:cNvPr id="3" name="Text Placeholder 2"/>
          <p:cNvSpPr>
            <a:spLocks noGrp="1"/>
          </p:cNvSpPr>
          <p:nvPr>
            <p:ph type="body" sz="quarter" idx="10"/>
          </p:nvPr>
        </p:nvSpPr>
        <p:spPr>
          <a:xfrm>
            <a:off x="304800" y="1143000"/>
            <a:ext cx="8077200" cy="3662625"/>
          </a:xfrm>
        </p:spPr>
        <p:txBody>
          <a:bodyPr>
            <a:normAutofit/>
          </a:bodyPr>
          <a:lstStyle/>
          <a:p>
            <a:r>
              <a:rPr lang="en-US" dirty="0"/>
              <a:t>Design for insurance system where insurance is provided based on following parameters . </a:t>
            </a:r>
          </a:p>
          <a:p>
            <a:pPr lvl="1"/>
            <a:r>
              <a:rPr lang="en-US" dirty="0"/>
              <a:t>If person is married he/she is insured</a:t>
            </a:r>
          </a:p>
          <a:p>
            <a:pPr lvl="1"/>
            <a:r>
              <a:rPr lang="en-US" dirty="0"/>
              <a:t>If person is unmarried and female with age 25 and above is insured.</a:t>
            </a:r>
          </a:p>
          <a:p>
            <a:pPr lvl="1"/>
            <a:r>
              <a:rPr lang="en-US" dirty="0"/>
              <a:t>If person is unmarried and male with age 30 and above is insured.</a:t>
            </a:r>
          </a:p>
          <a:p>
            <a:pPr marL="0" indent="0">
              <a:buNone/>
            </a:pPr>
            <a:r>
              <a:rPr lang="en-US" dirty="0"/>
              <a:t>        WAP to take input gender, age and marital status as input. Find  whether person is insured or not.</a:t>
            </a:r>
          </a:p>
          <a:p>
            <a:endParaRPr lang="en-US" dirty="0"/>
          </a:p>
          <a:p>
            <a:endParaRPr lang="en-US" dirty="0"/>
          </a:p>
        </p:txBody>
      </p:sp>
    </p:spTree>
    <p:extLst>
      <p:ext uri="{BB962C8B-B14F-4D97-AF65-F5344CB8AC3E}">
        <p14:creationId xmlns:p14="http://schemas.microsoft.com/office/powerpoint/2010/main" val="1175035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Conditional Construct: 2/2 </a:t>
            </a:r>
          </a:p>
        </p:txBody>
      </p:sp>
      <p:sp>
        <p:nvSpPr>
          <p:cNvPr id="3" name="Text Placeholder 2"/>
          <p:cNvSpPr>
            <a:spLocks noGrp="1"/>
          </p:cNvSpPr>
          <p:nvPr>
            <p:ph type="body" sz="quarter" idx="10"/>
          </p:nvPr>
        </p:nvSpPr>
        <p:spPr>
          <a:xfrm>
            <a:off x="304800" y="1143000"/>
            <a:ext cx="8534400" cy="5105400"/>
          </a:xfrm>
        </p:spPr>
        <p:txBody>
          <a:bodyPr>
            <a:normAutofit fontScale="92500" lnSpcReduction="10000"/>
          </a:bodyPr>
          <a:lstStyle/>
          <a:p>
            <a:r>
              <a:rPr lang="en-US" dirty="0"/>
              <a:t>Write a program for Travel Ticket Company to validate the ticket as follows: </a:t>
            </a:r>
            <a:br>
              <a:rPr lang="en-US" dirty="0"/>
            </a:br>
            <a:r>
              <a:rPr lang="en-US" dirty="0"/>
              <a:t>123454/10 = 12345</a:t>
            </a:r>
          </a:p>
          <a:p>
            <a:r>
              <a:rPr lang="en-US" dirty="0"/>
              <a:t>123454%10 = 4</a:t>
            </a:r>
          </a:p>
          <a:p>
            <a:r>
              <a:rPr lang="en-US" dirty="0"/>
              <a:t>12345%7</a:t>
            </a:r>
            <a:br>
              <a:rPr lang="en-US" dirty="0"/>
            </a:br>
            <a:r>
              <a:rPr lang="en-US" dirty="0"/>
              <a:t>Take input as 6 digit ticket number. </a:t>
            </a:r>
            <a:r>
              <a:rPr lang="en-US" dirty="0" err="1"/>
              <a:t>Eg</a:t>
            </a:r>
            <a:r>
              <a:rPr lang="en-US" dirty="0"/>
              <a:t> : 123454 </a:t>
            </a:r>
            <a:br>
              <a:rPr lang="en-US" dirty="0"/>
            </a:br>
            <a:r>
              <a:rPr lang="en-US" dirty="0"/>
              <a:t>Then remove the last digit in this case 4 remaining is 12345 </a:t>
            </a:r>
            <a:br>
              <a:rPr lang="en-US" dirty="0"/>
            </a:br>
            <a:r>
              <a:rPr lang="en-US" dirty="0"/>
              <a:t>This no 12345 if divided by 7 should give the remainder 4 (the last no that we removed). </a:t>
            </a:r>
            <a:br>
              <a:rPr lang="en-US" dirty="0"/>
            </a:br>
            <a:r>
              <a:rPr lang="en-US" dirty="0"/>
              <a:t>Then compare the remainder with the last digit of the 6 digit ticket no. </a:t>
            </a:r>
            <a:br>
              <a:rPr lang="en-US" dirty="0"/>
            </a:br>
            <a:endParaRPr lang="en-US" dirty="0"/>
          </a:p>
          <a:p>
            <a:r>
              <a:rPr lang="en-US" dirty="0"/>
              <a:t>Display the result if no is valid or not </a:t>
            </a:r>
          </a:p>
          <a:p>
            <a:endParaRPr lang="en-US" dirty="0"/>
          </a:p>
          <a:p>
            <a:r>
              <a:rPr lang="en-US" dirty="0"/>
              <a:t>Try for no’s : 147103(should give valid) and 154123 should give invalid </a:t>
            </a:r>
          </a:p>
          <a:p>
            <a:endParaRPr lang="en-US" dirty="0"/>
          </a:p>
          <a:p>
            <a:endParaRPr lang="en-US" dirty="0"/>
          </a:p>
          <a:p>
            <a:endParaRPr lang="en-US" dirty="0"/>
          </a:p>
        </p:txBody>
      </p:sp>
    </p:spTree>
    <p:extLst>
      <p:ext uri="{BB962C8B-B14F-4D97-AF65-F5344CB8AC3E}">
        <p14:creationId xmlns:p14="http://schemas.microsoft.com/office/powerpoint/2010/main" val="1438927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  </a:t>
            </a:r>
          </a:p>
        </p:txBody>
      </p:sp>
      <p:sp>
        <p:nvSpPr>
          <p:cNvPr id="3" name="Text Placeholder 2"/>
          <p:cNvSpPr>
            <a:spLocks noGrp="1"/>
          </p:cNvSpPr>
          <p:nvPr>
            <p:ph type="body" sz="quarter" idx="10"/>
          </p:nvPr>
        </p:nvSpPr>
        <p:spPr/>
        <p:txBody>
          <a:bodyPr/>
          <a:lstStyle/>
          <a:p>
            <a:r>
              <a:rPr lang="en-US" dirty="0"/>
              <a:t>For Loop</a:t>
            </a:r>
          </a:p>
          <a:p>
            <a:pPr marL="400050" lvl="1" indent="0">
              <a:buNone/>
            </a:pPr>
            <a:r>
              <a:rPr lang="en-US" dirty="0"/>
              <a:t>for (initialization; condition; iteration)</a:t>
            </a:r>
          </a:p>
          <a:p>
            <a:pPr marL="400050" lvl="1" indent="0">
              <a:buNone/>
            </a:pPr>
            <a:r>
              <a:rPr lang="en-US" dirty="0"/>
              <a:t>{</a:t>
            </a:r>
          </a:p>
          <a:p>
            <a:pPr marL="400050" lvl="1" indent="0">
              <a:buNone/>
            </a:pPr>
            <a:r>
              <a:rPr lang="en-US" dirty="0"/>
              <a:t>// Your code goes here</a:t>
            </a:r>
            <a:br>
              <a:rPr lang="en-US" dirty="0"/>
            </a:br>
            <a:r>
              <a:rPr lang="en-US" dirty="0"/>
              <a:t>}</a:t>
            </a:r>
          </a:p>
          <a:p>
            <a:pPr marL="0" indent="0">
              <a:buNone/>
            </a:pPr>
            <a:endParaRPr lang="en-US" dirty="0"/>
          </a:p>
          <a:p>
            <a:pPr marL="0" indent="0">
              <a:buNone/>
            </a:pPr>
            <a:endParaRPr lang="en-US" dirty="0"/>
          </a:p>
        </p:txBody>
      </p:sp>
      <p:sp>
        <p:nvSpPr>
          <p:cNvPr id="4" name="Text Placeholder 2"/>
          <p:cNvSpPr txBox="1">
            <a:spLocks/>
          </p:cNvSpPr>
          <p:nvPr/>
        </p:nvSpPr>
        <p:spPr>
          <a:xfrm>
            <a:off x="309349" y="3429000"/>
            <a:ext cx="85344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while Loop</a:t>
            </a:r>
          </a:p>
          <a:p>
            <a:pPr marL="400050" lvl="1" indent="0">
              <a:buFont typeface="Wingdings" pitchFamily="2" charset="2"/>
              <a:buNone/>
            </a:pPr>
            <a:r>
              <a:rPr lang="en-US" dirty="0"/>
              <a:t>while(condition)</a:t>
            </a:r>
          </a:p>
          <a:p>
            <a:pPr marL="400050" lvl="1" indent="0">
              <a:buFont typeface="Wingdings" pitchFamily="2" charset="2"/>
              <a:buNone/>
            </a:pPr>
            <a:r>
              <a:rPr lang="en-US" dirty="0"/>
              <a:t>{</a:t>
            </a:r>
          </a:p>
          <a:p>
            <a:pPr marL="400050" lvl="1" indent="0">
              <a:buFont typeface="Wingdings" pitchFamily="2" charset="2"/>
              <a:buNone/>
            </a:pPr>
            <a:r>
              <a:rPr lang="en-US" dirty="0"/>
              <a:t>// Your code goes here</a:t>
            </a:r>
            <a:br>
              <a:rPr lang="en-US" dirty="0"/>
            </a:br>
            <a:r>
              <a:rPr lang="en-US" dirty="0"/>
              <a:t>}</a:t>
            </a:r>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886303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Statements continued…  </a:t>
            </a:r>
          </a:p>
        </p:txBody>
      </p:sp>
      <p:sp>
        <p:nvSpPr>
          <p:cNvPr id="4" name="Text Placeholder 2"/>
          <p:cNvSpPr txBox="1">
            <a:spLocks/>
          </p:cNvSpPr>
          <p:nvPr/>
        </p:nvSpPr>
        <p:spPr>
          <a:xfrm>
            <a:off x="276720" y="914400"/>
            <a:ext cx="8534400" cy="3124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do while Loop</a:t>
            </a:r>
          </a:p>
          <a:p>
            <a:pPr marL="400050" lvl="1" indent="0">
              <a:buFont typeface="Wingdings" pitchFamily="2" charset="2"/>
              <a:buNone/>
            </a:pPr>
            <a:endParaRPr lang="en-US" dirty="0"/>
          </a:p>
          <a:p>
            <a:pPr marL="400050" lvl="1" indent="0">
              <a:buFont typeface="Wingdings" pitchFamily="2" charset="2"/>
              <a:buNone/>
            </a:pPr>
            <a:r>
              <a:rPr lang="en-US" dirty="0"/>
              <a:t>do </a:t>
            </a:r>
          </a:p>
          <a:p>
            <a:pPr marL="400050" lvl="1" indent="0">
              <a:buFont typeface="Wingdings" pitchFamily="2" charset="2"/>
              <a:buNone/>
            </a:pPr>
            <a:r>
              <a:rPr lang="en-US" dirty="0"/>
              <a:t>{</a:t>
            </a:r>
          </a:p>
          <a:p>
            <a:pPr marL="400050" lvl="1" indent="0">
              <a:buFont typeface="Wingdings" pitchFamily="2" charset="2"/>
              <a:buNone/>
            </a:pPr>
            <a:r>
              <a:rPr lang="en-US" dirty="0"/>
              <a:t>// Your code goes here</a:t>
            </a:r>
            <a:br>
              <a:rPr lang="en-US" dirty="0"/>
            </a:br>
            <a:r>
              <a:rPr lang="en-US" dirty="0"/>
              <a:t>}</a:t>
            </a:r>
          </a:p>
          <a:p>
            <a:pPr marL="400050" lvl="1" indent="0">
              <a:buNone/>
            </a:pPr>
            <a:r>
              <a:rPr lang="en-US" dirty="0"/>
              <a:t>while(condition)</a:t>
            </a:r>
          </a:p>
          <a:p>
            <a:pPr marL="400050" lvl="1" indent="0">
              <a:buFont typeface="Wingdings" pitchFamily="2" charset="2"/>
              <a:buNone/>
            </a:pPr>
            <a:endParaRPr lang="en-US" dirty="0"/>
          </a:p>
          <a:p>
            <a:pPr marL="0" indent="0">
              <a:buFont typeface="Wingdings" pitchFamily="2" charset="2"/>
              <a:buNone/>
            </a:pPr>
            <a:endParaRPr lang="en-US" dirty="0"/>
          </a:p>
          <a:p>
            <a:pPr marL="0" indent="0">
              <a:buFont typeface="Wingdings" pitchFamily="2" charset="2"/>
              <a:buNone/>
            </a:pPr>
            <a:endParaRPr lang="en-US" dirty="0"/>
          </a:p>
        </p:txBody>
      </p:sp>
      <p:sp>
        <p:nvSpPr>
          <p:cNvPr id="5" name="Text Placeholder 2"/>
          <p:cNvSpPr txBox="1">
            <a:spLocks/>
          </p:cNvSpPr>
          <p:nvPr/>
        </p:nvSpPr>
        <p:spPr>
          <a:xfrm>
            <a:off x="276720" y="4038600"/>
            <a:ext cx="8534400" cy="121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Usage of break &amp; continue statements</a:t>
            </a:r>
          </a:p>
          <a:p>
            <a:pPr marL="400050" lvl="1" indent="0">
              <a:buFont typeface="Wingdings" pitchFamily="2" charset="2"/>
              <a:buNone/>
            </a:pPr>
            <a:endParaRPr lang="en-US" dirty="0"/>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000220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Loops</a:t>
            </a:r>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Write a program to enter any number and calculate sum of its digits. </a:t>
            </a:r>
          </a:p>
          <a:p>
            <a:endParaRPr lang="en-US" dirty="0"/>
          </a:p>
          <a:p>
            <a:r>
              <a:rPr lang="en-US" dirty="0"/>
              <a:t>Write a program that displays the squares/cubes of the numbers from 0 to 14:</a:t>
            </a:r>
          </a:p>
          <a:p>
            <a:endParaRPr lang="en-US" dirty="0"/>
          </a:p>
          <a:p>
            <a:r>
              <a:rPr lang="en-US" dirty="0"/>
              <a:t>Write a program to enter any number and print all factors of the number.</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736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848" y="155448"/>
            <a:ext cx="8558784" cy="576072"/>
          </a:xfrm>
        </p:spPr>
        <p:txBody>
          <a:bodyPr/>
          <a:lstStyle/>
          <a:p>
            <a:r>
              <a:rPr lang="en-US" sz="2900" dirty="0">
                <a:solidFill>
                  <a:schemeClr val="tx1">
                    <a:lumMod val="75000"/>
                    <a:lumOff val="25000"/>
                  </a:schemeClr>
                </a:solidFill>
                <a:latin typeface="+mj-lt"/>
                <a:cs typeface="+mj-cs"/>
              </a:rPr>
              <a:t>Arrays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solidFill>
                  <a:schemeClr val="accent4">
                    <a:lumMod val="50000"/>
                  </a:schemeClr>
                </a:solidFill>
              </a:rPr>
              <a:t>An array is a collection of similar data types. Array is a container object that hold values of homogenous type. It is also known as static data structure because size of an array must be specified at the time of its declaration.</a:t>
            </a:r>
          </a:p>
          <a:p>
            <a:pPr>
              <a:buFont typeface="Wingdings" panose="05000000000000000000" pitchFamily="2" charset="2"/>
              <a:buChar char="Ø"/>
            </a:pPr>
            <a:r>
              <a:rPr lang="en-US" dirty="0">
                <a:solidFill>
                  <a:schemeClr val="accent4">
                    <a:lumMod val="50000"/>
                  </a:schemeClr>
                </a:solidFill>
              </a:rPr>
              <a:t>An array can be either primitive or reference type. It gets memory in heap area. Index of array starts from zero to size-1.</a:t>
            </a:r>
          </a:p>
          <a:p>
            <a:pPr marL="0" indent="0">
              <a:buNone/>
            </a:pPr>
            <a:endParaRPr lang="en-US" dirty="0">
              <a:solidFill>
                <a:schemeClr val="accent4">
                  <a:lumMod val="50000"/>
                </a:schemeClr>
              </a:solidFill>
            </a:endParaRPr>
          </a:p>
          <a:p>
            <a:pPr marL="0" indent="0">
              <a:buNone/>
            </a:pPr>
            <a:r>
              <a:rPr lang="en-US" b="1" dirty="0">
                <a:solidFill>
                  <a:schemeClr val="accent4">
                    <a:lumMod val="50000"/>
                  </a:schemeClr>
                </a:solidFill>
              </a:rPr>
              <a:t>Features of Array</a:t>
            </a:r>
          </a:p>
          <a:p>
            <a:pPr marL="0" indent="0">
              <a:buNone/>
            </a:pPr>
            <a:endParaRPr lang="en-US" dirty="0">
              <a:solidFill>
                <a:schemeClr val="accent4">
                  <a:lumMod val="50000"/>
                </a:schemeClr>
              </a:solidFill>
            </a:endParaRPr>
          </a:p>
          <a:p>
            <a:pPr>
              <a:buFont typeface="Wingdings" panose="05000000000000000000" pitchFamily="2" charset="2"/>
              <a:buChar char="v"/>
            </a:pPr>
            <a:r>
              <a:rPr lang="en-US" dirty="0">
                <a:solidFill>
                  <a:schemeClr val="accent4">
                    <a:lumMod val="50000"/>
                  </a:schemeClr>
                </a:solidFill>
              </a:rPr>
              <a:t>It is always indexed. Index begins from 0.</a:t>
            </a:r>
          </a:p>
          <a:p>
            <a:pPr>
              <a:buFont typeface="Wingdings" panose="05000000000000000000" pitchFamily="2" charset="2"/>
              <a:buChar char="v"/>
            </a:pPr>
            <a:r>
              <a:rPr lang="en-US" dirty="0">
                <a:solidFill>
                  <a:schemeClr val="accent4">
                    <a:lumMod val="50000"/>
                  </a:schemeClr>
                </a:solidFill>
              </a:rPr>
              <a:t>It is a collection of similar data types.</a:t>
            </a:r>
          </a:p>
          <a:p>
            <a:pPr>
              <a:buFont typeface="Wingdings" panose="05000000000000000000" pitchFamily="2" charset="2"/>
              <a:buChar char="v"/>
            </a:pPr>
            <a:r>
              <a:rPr lang="en-US" dirty="0">
                <a:solidFill>
                  <a:schemeClr val="accent4">
                    <a:lumMod val="50000"/>
                  </a:schemeClr>
                </a:solidFill>
              </a:rPr>
              <a:t>It occupies a contiguous memory location.</a:t>
            </a:r>
          </a:p>
        </p:txBody>
      </p:sp>
    </p:spTree>
    <p:extLst>
      <p:ext uri="{BB962C8B-B14F-4D97-AF65-F5344CB8AC3E}">
        <p14:creationId xmlns:p14="http://schemas.microsoft.com/office/powerpoint/2010/main" val="127498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Arrays in Java</a:t>
            </a:r>
          </a:p>
        </p:txBody>
      </p:sp>
      <p:sp>
        <p:nvSpPr>
          <p:cNvPr id="3" name="Text Placeholder 2"/>
          <p:cNvSpPr>
            <a:spLocks noGrp="1"/>
          </p:cNvSpPr>
          <p:nvPr>
            <p:ph type="body" sz="quarter" idx="10"/>
          </p:nvPr>
        </p:nvSpPr>
        <p:spPr/>
        <p:txBody>
          <a:bodyPr/>
          <a:lstStyle/>
          <a:p>
            <a:r>
              <a:rPr lang="en-US" dirty="0"/>
              <a:t>A group of liked types variables referred by a common name</a:t>
            </a:r>
          </a:p>
          <a:p>
            <a:endParaRPr lang="en-US" dirty="0"/>
          </a:p>
          <a:p>
            <a:endParaRPr lang="en-US" dirty="0"/>
          </a:p>
          <a:p>
            <a:endParaRPr lang="en-US" dirty="0"/>
          </a:p>
          <a:p>
            <a:endParaRPr lang="en-US" dirty="0"/>
          </a:p>
          <a:p>
            <a:endParaRPr lang="en-US" dirty="0"/>
          </a:p>
          <a:p>
            <a:r>
              <a:rPr lang="en-US" dirty="0"/>
              <a:t>Primitive Array Declaration</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085" y="1828800"/>
            <a:ext cx="5109915" cy="14478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085" y="4495800"/>
            <a:ext cx="3933825" cy="1362075"/>
          </a:xfrm>
          <a:prstGeom prst="rect">
            <a:avLst/>
          </a:prstGeom>
        </p:spPr>
      </p:pic>
    </p:spTree>
    <p:extLst>
      <p:ext uri="{BB962C8B-B14F-4D97-AF65-F5344CB8AC3E}">
        <p14:creationId xmlns:p14="http://schemas.microsoft.com/office/powerpoint/2010/main" val="1752494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Array Declaration</a:t>
            </a:r>
          </a:p>
        </p:txBody>
      </p:sp>
      <p:sp>
        <p:nvSpPr>
          <p:cNvPr id="3" name="Content Placeholder 2"/>
          <p:cNvSpPr>
            <a:spLocks noGrp="1"/>
          </p:cNvSpPr>
          <p:nvPr>
            <p:ph idx="1"/>
          </p:nvPr>
        </p:nvSpPr>
        <p:spPr>
          <a:xfrm>
            <a:off x="381000" y="1143000"/>
            <a:ext cx="8530118" cy="4897665"/>
          </a:xfrm>
        </p:spPr>
        <p:txBody>
          <a:bodyPr>
            <a:normAutofit fontScale="85000" lnSpcReduction="20000"/>
          </a:bodyPr>
          <a:lstStyle/>
          <a:p>
            <a:pPr marL="0" indent="0">
              <a:buNone/>
            </a:pPr>
            <a:endParaRPr lang="en-US" dirty="0">
              <a:solidFill>
                <a:schemeClr val="accent4">
                  <a:lumMod val="50000"/>
                </a:schemeClr>
              </a:solidFill>
            </a:endParaRPr>
          </a:p>
          <a:p>
            <a:pPr marL="0" indent="0">
              <a:buNone/>
            </a:pPr>
            <a:r>
              <a:rPr lang="en-US" sz="2400" dirty="0">
                <a:solidFill>
                  <a:schemeClr val="tx1">
                    <a:lumMod val="75000"/>
                    <a:lumOff val="25000"/>
                  </a:schemeClr>
                </a:solidFill>
                <a:latin typeface="+mn-lt"/>
                <a:cs typeface="+mn-cs"/>
              </a:rPr>
              <a:t>Syntax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 identifier;</a:t>
            </a:r>
          </a:p>
          <a:p>
            <a:pPr marL="0" indent="0">
              <a:buNone/>
            </a:pPr>
            <a:r>
              <a:rPr lang="en-US" sz="2400" dirty="0">
                <a:solidFill>
                  <a:schemeClr val="tx1">
                    <a:lumMod val="75000"/>
                    <a:lumOff val="25000"/>
                  </a:schemeClr>
                </a:solidFill>
                <a:latin typeface="+mn-lt"/>
                <a:cs typeface="+mn-cs"/>
              </a:rPr>
              <a:t>or</a:t>
            </a:r>
          </a:p>
          <a:p>
            <a:pPr marL="0" indent="0">
              <a:buNone/>
            </a:pPr>
            <a:r>
              <a:rPr lang="en-US" sz="2400" dirty="0" err="1">
                <a:solidFill>
                  <a:schemeClr val="tx1">
                    <a:lumMod val="75000"/>
                    <a:lumOff val="25000"/>
                  </a:schemeClr>
                </a:solidFill>
                <a:latin typeface="+mn-lt"/>
                <a:cs typeface="+mn-cs"/>
              </a:rPr>
              <a:t>datatype</a:t>
            </a:r>
            <a:r>
              <a:rPr lang="en-US" sz="2400" dirty="0">
                <a:solidFill>
                  <a:schemeClr val="tx1">
                    <a:lumMod val="75000"/>
                    <a:lumOff val="25000"/>
                  </a:schemeClr>
                </a:solidFill>
                <a:latin typeface="+mn-lt"/>
                <a:cs typeface="+mn-cs"/>
              </a:rPr>
              <a:t> identifier[ ];</a:t>
            </a:r>
          </a:p>
          <a:p>
            <a:pPr marL="0" indent="0">
              <a:buNone/>
            </a:pPr>
            <a:r>
              <a:rPr lang="en-US" sz="2400" dirty="0">
                <a:solidFill>
                  <a:schemeClr val="tx1">
                    <a:lumMod val="75000"/>
                    <a:lumOff val="25000"/>
                  </a:schemeClr>
                </a:solidFill>
                <a:latin typeface="+mn-lt"/>
                <a:cs typeface="+mn-cs"/>
              </a:rPr>
              <a:t>Both are valid syntax for array declaration. But the former is more readable.</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Example :</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char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a:t>
            </a:r>
          </a:p>
          <a:p>
            <a:pPr marL="0" indent="0">
              <a:buNone/>
            </a:pPr>
            <a:r>
              <a:rPr lang="en-US" sz="2400" dirty="0">
                <a:solidFill>
                  <a:schemeClr val="tx1">
                    <a:lumMod val="75000"/>
                    <a:lumOff val="25000"/>
                  </a:schemeClr>
                </a:solidFill>
                <a:latin typeface="+mn-lt"/>
                <a:cs typeface="+mn-cs"/>
              </a:rPr>
              <a:t>short[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a:solidFill>
                  <a:schemeClr val="tx1">
                    <a:lumMod val="75000"/>
                    <a:lumOff val="25000"/>
                  </a:schemeClr>
                </a:solidFill>
                <a:latin typeface="+mn-lt"/>
                <a:cs typeface="+mn-cs"/>
              </a:rPr>
              <a:t>long[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a:t>
            </a: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two dimensional array.</a:t>
            </a:r>
          </a:p>
        </p:txBody>
      </p:sp>
    </p:spTree>
    <p:extLst>
      <p:ext uri="{BB962C8B-B14F-4D97-AF65-F5344CB8AC3E}">
        <p14:creationId xmlns:p14="http://schemas.microsoft.com/office/powerpoint/2010/main" val="1610809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Types available in Java</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7658100" cy="431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90758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Initialization of an array</a:t>
            </a:r>
          </a:p>
        </p:txBody>
      </p:sp>
      <p:sp>
        <p:nvSpPr>
          <p:cNvPr id="3" name="Content Placeholder 2"/>
          <p:cNvSpPr>
            <a:spLocks noGrp="1"/>
          </p:cNvSpPr>
          <p:nvPr>
            <p:ph idx="1"/>
          </p:nvPr>
        </p:nvSpPr>
        <p:spPr>
          <a:xfrm>
            <a:off x="306514" y="1576517"/>
            <a:ext cx="8151686" cy="3909884"/>
          </a:xfrm>
        </p:spPr>
        <p:txBody>
          <a:bodyPr/>
          <a:lstStyle/>
          <a:p>
            <a:pPr marL="0" indent="0">
              <a:buNone/>
            </a:pPr>
            <a:endParaRPr lang="en-US" dirty="0">
              <a:solidFill>
                <a:schemeClr val="accent4">
                  <a:lumMod val="50000"/>
                </a:schemeClr>
              </a:solidFill>
            </a:endParaRPr>
          </a:p>
          <a:p>
            <a:pPr marL="0" indent="0">
              <a:lnSpc>
                <a:spcPct val="80000"/>
              </a:lnSpc>
              <a:buNone/>
            </a:pPr>
            <a:r>
              <a:rPr lang="en-US" sz="2000" dirty="0">
                <a:solidFill>
                  <a:schemeClr val="tx1">
                    <a:lumMod val="75000"/>
                    <a:lumOff val="25000"/>
                  </a:schemeClr>
                </a:solidFill>
                <a:latin typeface="+mn-lt"/>
                <a:cs typeface="+mn-cs"/>
              </a:rPr>
              <a:t>new operator is used to initialize an array.</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a:solidFill>
                  <a:schemeClr val="tx1">
                    <a:lumMod val="75000"/>
                    <a:lumOff val="25000"/>
                  </a:schemeClr>
                </a:solidFill>
                <a:latin typeface="+mn-lt"/>
                <a:cs typeface="+mn-cs"/>
              </a:rPr>
              <a:t>Example :</a:t>
            </a: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rPr>
              <a:t>int</a:t>
            </a:r>
            <a:r>
              <a:rPr lang="en-US" sz="2000" dirty="0">
                <a:solidFill>
                  <a:schemeClr val="tx1">
                    <a:lumMod val="75000"/>
                    <a:lumOff val="25000"/>
                  </a:schemeClr>
                </a:solidFill>
              </a:rPr>
              <a:t>[ ] </a:t>
            </a:r>
            <a:r>
              <a:rPr lang="en-US" sz="2000" dirty="0" err="1">
                <a:solidFill>
                  <a:schemeClr val="tx1">
                    <a:lumMod val="75000"/>
                    <a:lumOff val="25000"/>
                  </a:schemeClr>
                </a:solidFill>
              </a:rPr>
              <a:t>arr</a:t>
            </a:r>
            <a:r>
              <a:rPr lang="en-US" sz="2000" dirty="0">
                <a:solidFill>
                  <a:schemeClr val="tx1">
                    <a:lumMod val="75000"/>
                    <a:lumOff val="25000"/>
                  </a:schemeClr>
                </a:solidFill>
              </a:rPr>
              <a:t>; 	//declaration</a:t>
            </a:r>
          </a:p>
          <a:p>
            <a:pPr marL="0" indent="0">
              <a:lnSpc>
                <a:spcPct val="80000"/>
              </a:lnSpc>
              <a:buNone/>
            </a:pPr>
            <a:r>
              <a:rPr lang="en-US" sz="2000" dirty="0" err="1">
                <a:solidFill>
                  <a:schemeClr val="tx1">
                    <a:lumMod val="75000"/>
                    <a:lumOff val="25000"/>
                  </a:schemeClr>
                </a:solidFill>
              </a:rPr>
              <a:t>arr</a:t>
            </a:r>
            <a:r>
              <a:rPr lang="en-US" sz="2000" dirty="0">
                <a:solidFill>
                  <a:schemeClr val="tx1">
                    <a:lumMod val="75000"/>
                    <a:lumOff val="25000"/>
                  </a:schemeClr>
                </a:solidFill>
              </a:rPr>
              <a:t> = new </a:t>
            </a:r>
            <a:r>
              <a:rPr lang="en-US" sz="2000" dirty="0" err="1">
                <a:solidFill>
                  <a:schemeClr val="tx1">
                    <a:lumMod val="75000"/>
                    <a:lumOff val="25000"/>
                  </a:schemeClr>
                </a:solidFill>
              </a:rPr>
              <a:t>int</a:t>
            </a:r>
            <a:r>
              <a:rPr lang="en-US" sz="2000">
                <a:solidFill>
                  <a:schemeClr val="tx1">
                    <a:lumMod val="75000"/>
                    <a:lumOff val="25000"/>
                  </a:schemeClr>
                </a:solidFill>
              </a:rPr>
              <a:t>[10]; // creation</a:t>
            </a:r>
            <a:endParaRPr lang="en-US" sz="2000" dirty="0">
              <a:solidFill>
                <a:schemeClr val="tx1">
                  <a:lumMod val="75000"/>
                  <a:lumOff val="25000"/>
                </a:schemeClr>
              </a:solidFill>
            </a:endParaRPr>
          </a:p>
          <a:p>
            <a:pPr marL="0" indent="0">
              <a:lnSpc>
                <a:spcPct val="80000"/>
              </a:lnSpc>
              <a:buNone/>
            </a:pPr>
            <a:endParaRPr lang="en-US" sz="2000" dirty="0">
              <a:solidFill>
                <a:schemeClr val="tx1">
                  <a:lumMod val="75000"/>
                  <a:lumOff val="25000"/>
                </a:schemeClr>
              </a:solidFill>
              <a:latin typeface="+mn-lt"/>
              <a:cs typeface="+mn-cs"/>
            </a:endParaRP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new </a:t>
            </a: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[10];    //this creates an empty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of integer type whose size is 10.</a:t>
            </a:r>
          </a:p>
          <a:p>
            <a:pPr marL="0" indent="0">
              <a:lnSpc>
                <a:spcPct val="80000"/>
              </a:lnSpc>
              <a:buNone/>
            </a:pPr>
            <a:r>
              <a:rPr lang="en-US" sz="2000" dirty="0">
                <a:solidFill>
                  <a:schemeClr val="tx1">
                    <a:lumMod val="75000"/>
                    <a:lumOff val="25000"/>
                  </a:schemeClr>
                </a:solidFill>
                <a:latin typeface="+mn-lt"/>
                <a:cs typeface="+mn-cs"/>
              </a:rPr>
              <a:t>or</a:t>
            </a:r>
          </a:p>
          <a:p>
            <a:pPr marL="0" indent="0">
              <a:lnSpc>
                <a:spcPct val="80000"/>
              </a:lnSpc>
              <a:buNone/>
            </a:pPr>
            <a:r>
              <a:rPr lang="en-US" sz="2000" dirty="0" err="1">
                <a:solidFill>
                  <a:schemeClr val="tx1">
                    <a:lumMod val="75000"/>
                    <a:lumOff val="25000"/>
                  </a:schemeClr>
                </a:solidFill>
                <a:latin typeface="+mn-lt"/>
                <a:cs typeface="+mn-cs"/>
              </a:rPr>
              <a:t>int</a:t>
            </a:r>
            <a:r>
              <a:rPr lang="en-US" sz="2000" dirty="0">
                <a:solidFill>
                  <a:schemeClr val="tx1">
                    <a:lumMod val="75000"/>
                    <a:lumOff val="25000"/>
                  </a:schemeClr>
                </a:solidFill>
                <a:latin typeface="+mn-lt"/>
                <a:cs typeface="+mn-cs"/>
              </a:rPr>
              <a:t>[ ]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 {10,20,30,40,50};  //this creates an array named </a:t>
            </a:r>
            <a:r>
              <a:rPr lang="en-US" sz="2000" dirty="0" err="1">
                <a:solidFill>
                  <a:schemeClr val="tx1">
                    <a:lumMod val="75000"/>
                    <a:lumOff val="25000"/>
                  </a:schemeClr>
                </a:solidFill>
                <a:latin typeface="+mn-lt"/>
                <a:cs typeface="+mn-cs"/>
              </a:rPr>
              <a:t>arr</a:t>
            </a:r>
            <a:r>
              <a:rPr lang="en-US" sz="2000" dirty="0">
                <a:solidFill>
                  <a:schemeClr val="tx1">
                    <a:lumMod val="75000"/>
                    <a:lumOff val="25000"/>
                  </a:schemeClr>
                </a:solidFill>
                <a:latin typeface="+mn-lt"/>
                <a:cs typeface="+mn-cs"/>
              </a:rPr>
              <a:t> whose elements are given.</a:t>
            </a:r>
          </a:p>
        </p:txBody>
      </p:sp>
    </p:spTree>
    <p:extLst>
      <p:ext uri="{BB962C8B-B14F-4D97-AF65-F5344CB8AC3E}">
        <p14:creationId xmlns:p14="http://schemas.microsoft.com/office/powerpoint/2010/main" val="1703219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 y="155448"/>
            <a:ext cx="6629400" cy="609599"/>
          </a:xfrm>
        </p:spPr>
        <p:txBody>
          <a:bodyPr>
            <a:normAutofit/>
          </a:bodyPr>
          <a:lstStyle/>
          <a:p>
            <a:r>
              <a:rPr lang="en-US" sz="2900" dirty="0">
                <a:solidFill>
                  <a:schemeClr val="tx1">
                    <a:lumMod val="75000"/>
                    <a:lumOff val="25000"/>
                  </a:schemeClr>
                </a:solidFill>
                <a:latin typeface="+mj-lt"/>
                <a:cs typeface="+mj-cs"/>
              </a:rPr>
              <a:t>Accessing array element</a:t>
            </a:r>
          </a:p>
        </p:txBody>
      </p:sp>
      <p:sp>
        <p:nvSpPr>
          <p:cNvPr id="3" name="Content Placeholder 2"/>
          <p:cNvSpPr>
            <a:spLocks noGrp="1"/>
          </p:cNvSpPr>
          <p:nvPr>
            <p:ph idx="1"/>
          </p:nvPr>
        </p:nvSpPr>
        <p:spPr>
          <a:xfrm>
            <a:off x="279082" y="1371600"/>
            <a:ext cx="8560118" cy="4495800"/>
          </a:xfrm>
        </p:spPr>
        <p:txBody>
          <a:bodyPr vert="horz" lIns="51442" tIns="25721" rIns="51442" bIns="25721" rtlCol="0" anchor="ctr">
            <a:normAutofit fontScale="92500" lnSpcReduction="20000"/>
          </a:bodyPr>
          <a:lstStyle/>
          <a:p>
            <a:pPr>
              <a:spcBef>
                <a:spcPct val="0"/>
              </a:spcBef>
            </a:pPr>
            <a:endParaRPr lang="en-US" sz="2398" b="1" dirty="0">
              <a:solidFill>
                <a:schemeClr val="accent4">
                  <a:lumMod val="50000"/>
                </a:schemeClr>
              </a:solidFill>
              <a:ea typeface="+mj-ea"/>
            </a:endParaRPr>
          </a:p>
          <a:p>
            <a:pPr marL="0" indent="0">
              <a:buNone/>
            </a:pPr>
            <a:r>
              <a:rPr lang="en-US" sz="2400" dirty="0">
                <a:solidFill>
                  <a:schemeClr val="tx1">
                    <a:lumMod val="75000"/>
                    <a:lumOff val="25000"/>
                  </a:schemeClr>
                </a:solidFill>
                <a:latin typeface="+mn-lt"/>
                <a:cs typeface="+mn-cs"/>
              </a:rPr>
              <a:t>As </a:t>
            </a:r>
            <a:r>
              <a:rPr lang="en-US" sz="2400">
                <a:solidFill>
                  <a:schemeClr val="tx1">
                    <a:lumMod val="75000"/>
                    <a:lumOff val="25000"/>
                  </a:schemeClr>
                </a:solidFill>
                <a:latin typeface="+mn-lt"/>
                <a:cs typeface="+mn-cs"/>
              </a:rPr>
              <a:t>mention earlier </a:t>
            </a:r>
            <a:r>
              <a:rPr lang="en-US" sz="2400" dirty="0">
                <a:solidFill>
                  <a:schemeClr val="tx1">
                    <a:lumMod val="75000"/>
                    <a:lumOff val="25000"/>
                  </a:schemeClr>
                </a:solidFill>
                <a:latin typeface="+mn-lt"/>
                <a:cs typeface="+mn-cs"/>
              </a:rPr>
              <a:t>array index starts from 0. To access nth element of an array. Syntax</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arrayname</a:t>
            </a:r>
            <a:r>
              <a:rPr lang="en-US" sz="2400" dirty="0">
                <a:solidFill>
                  <a:schemeClr val="tx1">
                    <a:lumMod val="75000"/>
                    <a:lumOff val="25000"/>
                  </a:schemeClr>
                </a:solidFill>
                <a:latin typeface="+mn-lt"/>
                <a:cs typeface="+mn-cs"/>
              </a:rPr>
              <a:t>[n-1];</a:t>
            </a:r>
          </a:p>
          <a:p>
            <a:pPr marL="0" indent="0">
              <a:buNone/>
            </a:pPr>
            <a:r>
              <a:rPr lang="en-US" sz="2400" dirty="0">
                <a:solidFill>
                  <a:schemeClr val="tx1">
                    <a:lumMod val="75000"/>
                    <a:lumOff val="25000"/>
                  </a:schemeClr>
                </a:solidFill>
                <a:latin typeface="+mn-lt"/>
                <a:cs typeface="+mn-cs"/>
              </a:rPr>
              <a:t>Example : To access 4th element of a given array</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err="1">
                <a:solidFill>
                  <a:schemeClr val="tx1">
                    <a:lumMod val="75000"/>
                    <a:lumOff val="25000"/>
                  </a:schemeClr>
                </a:solidFill>
                <a:latin typeface="+mn-lt"/>
                <a:cs typeface="+mn-cs"/>
              </a:rPr>
              <a:t>int</a:t>
            </a:r>
            <a:r>
              <a:rPr lang="en-US" sz="2400" dirty="0">
                <a:solidFill>
                  <a:schemeClr val="tx1">
                    <a:lumMod val="75000"/>
                    <a:lumOff val="25000"/>
                  </a:schemeClr>
                </a:solidFill>
                <a:latin typeface="+mn-lt"/>
                <a:cs typeface="+mn-cs"/>
              </a:rPr>
              <a:t>[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 {10,20,30,40};</a:t>
            </a:r>
          </a:p>
          <a:p>
            <a:pPr marL="0" indent="0">
              <a:buNone/>
            </a:pPr>
            <a:r>
              <a:rPr lang="en-US" sz="2400" dirty="0" err="1">
                <a:solidFill>
                  <a:schemeClr val="tx1">
                    <a:lumMod val="75000"/>
                    <a:lumOff val="25000"/>
                  </a:schemeClr>
                </a:solidFill>
                <a:latin typeface="+mn-lt"/>
                <a:cs typeface="+mn-cs"/>
              </a:rPr>
              <a:t>System.out.println</a:t>
            </a:r>
            <a:r>
              <a:rPr lang="en-US" sz="2400" dirty="0">
                <a:solidFill>
                  <a:schemeClr val="tx1">
                    <a:lumMod val="75000"/>
                    <a:lumOff val="25000"/>
                  </a:schemeClr>
                </a:solidFill>
                <a:latin typeface="+mn-lt"/>
                <a:cs typeface="+mn-cs"/>
              </a:rPr>
              <a:t>("Element at 4th place" +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[3]);</a:t>
            </a:r>
          </a:p>
          <a:p>
            <a:pPr marL="0" indent="0">
              <a:buNone/>
            </a:pPr>
            <a:endParaRPr lang="en-US" sz="2400" dirty="0">
              <a:solidFill>
                <a:schemeClr val="tx1">
                  <a:lumMod val="75000"/>
                  <a:lumOff val="25000"/>
                </a:schemeClr>
              </a:solidFill>
              <a:latin typeface="+mn-lt"/>
              <a:cs typeface="+mn-cs"/>
            </a:endParaRPr>
          </a:p>
          <a:p>
            <a:pPr marL="0" indent="0">
              <a:buNone/>
            </a:pPr>
            <a:r>
              <a:rPr lang="en-US" sz="2400" dirty="0">
                <a:solidFill>
                  <a:schemeClr val="tx1">
                    <a:lumMod val="75000"/>
                    <a:lumOff val="25000"/>
                  </a:schemeClr>
                </a:solidFill>
                <a:latin typeface="+mn-lt"/>
                <a:cs typeface="+mn-cs"/>
              </a:rPr>
              <a:t>The above code will print the 4th element of array </a:t>
            </a:r>
            <a:r>
              <a:rPr lang="en-US" sz="2400" dirty="0" err="1">
                <a:solidFill>
                  <a:schemeClr val="tx1">
                    <a:lumMod val="75000"/>
                    <a:lumOff val="25000"/>
                  </a:schemeClr>
                </a:solidFill>
                <a:latin typeface="+mn-lt"/>
                <a:cs typeface="+mn-cs"/>
              </a:rPr>
              <a:t>arr</a:t>
            </a:r>
            <a:r>
              <a:rPr lang="en-US" sz="2400" dirty="0">
                <a:solidFill>
                  <a:schemeClr val="tx1">
                    <a:lumMod val="75000"/>
                    <a:lumOff val="25000"/>
                  </a:schemeClr>
                </a:solidFill>
                <a:latin typeface="+mn-lt"/>
                <a:cs typeface="+mn-cs"/>
              </a:rPr>
              <a:t> on console.</a:t>
            </a:r>
          </a:p>
          <a:p>
            <a:pPr marL="0" indent="0">
              <a:buNone/>
            </a:pPr>
            <a:r>
              <a:rPr lang="en-US" sz="2400" dirty="0">
                <a:solidFill>
                  <a:schemeClr val="tx1">
                    <a:lumMod val="75000"/>
                    <a:lumOff val="25000"/>
                  </a:schemeClr>
                </a:solidFill>
                <a:latin typeface="+mn-lt"/>
                <a:cs typeface="+mn-cs"/>
              </a:rPr>
              <a:t>Note: To find the length of an array, we can use the following syntax: </a:t>
            </a:r>
            <a:r>
              <a:rPr lang="en-US" sz="2400" dirty="0" err="1">
                <a:solidFill>
                  <a:schemeClr val="tx1">
                    <a:lumMod val="75000"/>
                    <a:lumOff val="25000"/>
                  </a:schemeClr>
                </a:solidFill>
                <a:latin typeface="+mn-lt"/>
                <a:cs typeface="+mn-cs"/>
              </a:rPr>
              <a:t>array_name.length</a:t>
            </a:r>
            <a:r>
              <a:rPr lang="en-US" sz="2400" dirty="0">
                <a:solidFill>
                  <a:schemeClr val="tx1">
                    <a:lumMod val="75000"/>
                    <a:lumOff val="25000"/>
                  </a:schemeClr>
                </a:solidFill>
                <a:latin typeface="+mn-lt"/>
                <a:cs typeface="+mn-cs"/>
              </a:rPr>
              <a:t>. There are no braces </a:t>
            </a:r>
            <a:r>
              <a:rPr lang="en-US" sz="2400" dirty="0" err="1">
                <a:solidFill>
                  <a:schemeClr val="tx1">
                    <a:lumMod val="75000"/>
                    <a:lumOff val="25000"/>
                  </a:schemeClr>
                </a:solidFill>
                <a:latin typeface="+mn-lt"/>
                <a:cs typeface="+mn-cs"/>
              </a:rPr>
              <a:t>infront</a:t>
            </a:r>
            <a:r>
              <a:rPr lang="en-US" sz="2400" dirty="0">
                <a:solidFill>
                  <a:schemeClr val="tx1">
                    <a:lumMod val="75000"/>
                    <a:lumOff val="25000"/>
                  </a:schemeClr>
                </a:solidFill>
                <a:latin typeface="+mn-lt"/>
                <a:cs typeface="+mn-cs"/>
              </a:rPr>
              <a:t> of length. Its not length().</a:t>
            </a:r>
          </a:p>
        </p:txBody>
      </p:sp>
    </p:spTree>
    <p:extLst>
      <p:ext uri="{BB962C8B-B14F-4D97-AF65-F5344CB8AC3E}">
        <p14:creationId xmlns:p14="http://schemas.microsoft.com/office/powerpoint/2010/main" val="489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 Each</a:t>
            </a:r>
          </a:p>
        </p:txBody>
      </p:sp>
      <p:sp>
        <p:nvSpPr>
          <p:cNvPr id="4" name="Text Placeholder 2"/>
          <p:cNvSpPr txBox="1">
            <a:spLocks/>
          </p:cNvSpPr>
          <p:nvPr/>
        </p:nvSpPr>
        <p:spPr>
          <a:xfrm>
            <a:off x="276720" y="914400"/>
            <a:ext cx="8714880" cy="5486400"/>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For-each is another array traversing technique like for loop, while loop, do-while loop introduced in Java5.</a:t>
            </a:r>
          </a:p>
          <a:p>
            <a:r>
              <a:rPr lang="en-US" dirty="0"/>
              <a:t>It starts with the keyword for like a normal for-loop.</a:t>
            </a:r>
          </a:p>
          <a:p>
            <a:r>
              <a:rPr lang="en-US" dirty="0"/>
              <a:t>Instead of declaring and initializing a loop counter variable, you declare a variable that is the same type as the base type of the array, followed by a colon, which is then followed by the array name.</a:t>
            </a:r>
          </a:p>
          <a:p>
            <a:r>
              <a:rPr lang="en-US" dirty="0"/>
              <a:t>In the loop body, you can use the loop variable you created rather than using an indexed array element.</a:t>
            </a:r>
          </a:p>
          <a:p>
            <a:r>
              <a:rPr lang="en-US" dirty="0"/>
              <a:t>It’s commonly used to iterate over an array or a Collections class (</a:t>
            </a:r>
            <a:r>
              <a:rPr lang="en-US" dirty="0" err="1"/>
              <a:t>eg</a:t>
            </a:r>
            <a:r>
              <a:rPr lang="en-US" dirty="0"/>
              <a:t>, </a:t>
            </a:r>
            <a:r>
              <a:rPr lang="en-US" dirty="0" err="1"/>
              <a:t>ArrayList</a:t>
            </a:r>
            <a:r>
              <a:rPr lang="en-US" dirty="0"/>
              <a:t>)</a:t>
            </a:r>
          </a:p>
          <a:p>
            <a:pPr marL="400050" lvl="1" indent="0">
              <a:buFont typeface="Wingdings" pitchFamily="2" charset="2"/>
              <a:buNone/>
            </a:pPr>
            <a:r>
              <a:rPr lang="en-US" dirty="0"/>
              <a:t>do </a:t>
            </a:r>
          </a:p>
          <a:p>
            <a:r>
              <a:rPr lang="en-US" b="1" dirty="0"/>
              <a:t>Syntax:			</a:t>
            </a:r>
            <a:r>
              <a:rPr lang="en-US" b="1" dirty="0" err="1"/>
              <a:t>int</a:t>
            </a:r>
            <a:r>
              <a:rPr lang="en-US" b="1" dirty="0"/>
              <a:t> </a:t>
            </a:r>
            <a:r>
              <a:rPr lang="en-US" b="1" dirty="0" err="1"/>
              <a:t>num</a:t>
            </a:r>
            <a:r>
              <a:rPr lang="en-US" b="1" dirty="0"/>
              <a:t>[] = {2,1,5,7,9};</a:t>
            </a:r>
            <a:br>
              <a:rPr lang="en-US" dirty="0"/>
            </a:br>
            <a:br>
              <a:rPr lang="en-US" dirty="0"/>
            </a:br>
            <a:r>
              <a:rPr lang="en-US" dirty="0"/>
              <a:t>for (type </a:t>
            </a:r>
            <a:r>
              <a:rPr lang="en-US" dirty="0" err="1"/>
              <a:t>var</a:t>
            </a:r>
            <a:r>
              <a:rPr lang="en-US" dirty="0"/>
              <a:t> : array) 		for(</a:t>
            </a:r>
            <a:r>
              <a:rPr lang="en-US" dirty="0" err="1"/>
              <a:t>int</a:t>
            </a:r>
            <a:r>
              <a:rPr lang="en-US" dirty="0"/>
              <a:t> </a:t>
            </a:r>
            <a:r>
              <a:rPr lang="en-US" dirty="0" err="1"/>
              <a:t>var</a:t>
            </a:r>
            <a:r>
              <a:rPr lang="en-US" dirty="0"/>
              <a:t> : </a:t>
            </a:r>
            <a:r>
              <a:rPr lang="en-US" dirty="0" err="1"/>
              <a:t>num</a:t>
            </a:r>
            <a:r>
              <a:rPr lang="en-US" dirty="0"/>
              <a:t>)</a:t>
            </a:r>
            <a:br>
              <a:rPr lang="en-US" dirty="0"/>
            </a:br>
            <a:r>
              <a:rPr lang="en-US" dirty="0"/>
              <a:t>{ 				{</a:t>
            </a:r>
            <a:br>
              <a:rPr lang="en-US" dirty="0"/>
            </a:br>
            <a:r>
              <a:rPr lang="en-US" dirty="0"/>
              <a:t>    statements using </a:t>
            </a:r>
            <a:r>
              <a:rPr lang="en-US" dirty="0" err="1"/>
              <a:t>var</a:t>
            </a:r>
            <a:r>
              <a:rPr lang="en-US" dirty="0"/>
              <a:t>;			//print value of </a:t>
            </a:r>
            <a:r>
              <a:rPr lang="en-US" dirty="0" err="1"/>
              <a:t>var</a:t>
            </a:r>
            <a:br>
              <a:rPr lang="en-US" dirty="0"/>
            </a:br>
            <a:r>
              <a:rPr lang="en-US" dirty="0"/>
              <a:t>}				}</a:t>
            </a:r>
          </a:p>
          <a:p>
            <a:endParaRPr lang="en-US" b="1" dirty="0"/>
          </a:p>
          <a:p>
            <a:r>
              <a:rPr lang="en-US" b="1" dirty="0"/>
              <a:t>is equivalent to:</a:t>
            </a:r>
            <a:br>
              <a:rPr lang="en-US" dirty="0"/>
            </a:br>
            <a:br>
              <a:rPr lang="en-US" dirty="0"/>
            </a:br>
            <a:r>
              <a:rPr lang="en-US" dirty="0"/>
              <a:t>for (</a:t>
            </a:r>
            <a:r>
              <a:rPr lang="en-US" dirty="0" err="1"/>
              <a:t>int</a:t>
            </a:r>
            <a:r>
              <a:rPr lang="en-US" dirty="0"/>
              <a:t> </a:t>
            </a:r>
            <a:r>
              <a:rPr lang="en-US" dirty="0" err="1"/>
              <a:t>i</a:t>
            </a:r>
            <a:r>
              <a:rPr lang="en-US" dirty="0"/>
              <a:t>=0; </a:t>
            </a:r>
            <a:r>
              <a:rPr lang="en-US" dirty="0" err="1"/>
              <a:t>i</a:t>
            </a:r>
            <a:r>
              <a:rPr lang="en-US" dirty="0"/>
              <a:t>&lt;</a:t>
            </a:r>
            <a:r>
              <a:rPr lang="en-US" dirty="0" err="1"/>
              <a:t>arr.length</a:t>
            </a:r>
            <a:r>
              <a:rPr lang="en-US" dirty="0"/>
              <a:t>; </a:t>
            </a:r>
            <a:r>
              <a:rPr lang="en-US" dirty="0" err="1"/>
              <a:t>i</a:t>
            </a:r>
            <a:r>
              <a:rPr lang="en-US" dirty="0"/>
              <a:t>++) 	for (</a:t>
            </a:r>
            <a:r>
              <a:rPr lang="en-US" dirty="0" err="1"/>
              <a:t>int</a:t>
            </a:r>
            <a:r>
              <a:rPr lang="en-US" dirty="0"/>
              <a:t> </a:t>
            </a:r>
            <a:r>
              <a:rPr lang="en-US" dirty="0" err="1"/>
              <a:t>i</a:t>
            </a:r>
            <a:r>
              <a:rPr lang="en-US" dirty="0"/>
              <a:t>=0; </a:t>
            </a:r>
            <a:r>
              <a:rPr lang="en-US" dirty="0" err="1"/>
              <a:t>i</a:t>
            </a:r>
            <a:r>
              <a:rPr lang="en-US" dirty="0"/>
              <a:t>&lt;</a:t>
            </a:r>
            <a:r>
              <a:rPr lang="en-US" dirty="0" err="1"/>
              <a:t>num.length</a:t>
            </a:r>
            <a:r>
              <a:rPr lang="en-US" dirty="0"/>
              <a:t>; </a:t>
            </a:r>
            <a:r>
              <a:rPr lang="en-US" dirty="0" err="1"/>
              <a:t>i</a:t>
            </a:r>
            <a:r>
              <a:rPr lang="en-US" dirty="0"/>
              <a:t>++) </a:t>
            </a:r>
            <a:br>
              <a:rPr lang="en-US" dirty="0"/>
            </a:br>
            <a:r>
              <a:rPr lang="en-US" dirty="0"/>
              <a:t>{ 				{</a:t>
            </a:r>
            <a:br>
              <a:rPr lang="en-US" dirty="0"/>
            </a:br>
            <a:r>
              <a:rPr lang="hu-HU" dirty="0"/>
              <a:t>    </a:t>
            </a:r>
            <a:r>
              <a:rPr lang="hu-HU" dirty="0" err="1"/>
              <a:t>type</a:t>
            </a:r>
            <a:r>
              <a:rPr lang="hu-HU" dirty="0"/>
              <a:t> var = </a:t>
            </a:r>
            <a:r>
              <a:rPr lang="hu-HU" dirty="0" err="1"/>
              <a:t>arr</a:t>
            </a:r>
            <a:r>
              <a:rPr lang="hu-HU" dirty="0"/>
              <a:t>[i];			//print </a:t>
            </a:r>
            <a:r>
              <a:rPr lang="hu-HU" dirty="0" err="1"/>
              <a:t>value</a:t>
            </a:r>
            <a:r>
              <a:rPr lang="hu-HU" dirty="0"/>
              <a:t> of </a:t>
            </a:r>
            <a:r>
              <a:rPr lang="hu-HU" dirty="0" err="1"/>
              <a:t>num</a:t>
            </a:r>
            <a:r>
              <a:rPr lang="hu-HU" dirty="0"/>
              <a:t>[i]</a:t>
            </a:r>
            <a:br>
              <a:rPr lang="hu-HU" dirty="0"/>
            </a:br>
            <a:r>
              <a:rPr lang="en-US" dirty="0"/>
              <a:t>    statements using </a:t>
            </a:r>
            <a:r>
              <a:rPr lang="en-US" dirty="0" err="1"/>
              <a:t>var</a:t>
            </a:r>
            <a:r>
              <a:rPr lang="en-US" dirty="0"/>
              <a:t>;		}</a:t>
            </a:r>
            <a:br>
              <a:rPr lang="en-US" dirty="0"/>
            </a:br>
            <a:r>
              <a:rPr lang="en-US" dirty="0"/>
              <a:t>}</a:t>
            </a:r>
          </a:p>
          <a:p>
            <a:pPr marL="0" indent="0">
              <a:buFont typeface="Wingdings" pitchFamily="2" charset="2"/>
              <a:buNone/>
            </a:pPr>
            <a:endParaRPr lang="en-US" dirty="0"/>
          </a:p>
          <a:p>
            <a:pPr marL="0" indent="0">
              <a:buFont typeface="Wingdings" pitchFamily="2" charset="2"/>
              <a:buNone/>
            </a:pPr>
            <a:endParaRPr lang="en-US" dirty="0"/>
          </a:p>
        </p:txBody>
      </p:sp>
    </p:spTree>
    <p:extLst>
      <p:ext uri="{BB962C8B-B14F-4D97-AF65-F5344CB8AC3E}">
        <p14:creationId xmlns:p14="http://schemas.microsoft.com/office/powerpoint/2010/main" val="108700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407" y="152400"/>
            <a:ext cx="6629400" cy="457199"/>
          </a:xfrm>
        </p:spPr>
        <p:txBody>
          <a:bodyPr vert="horz" lIns="91440" tIns="45720" rIns="91440" bIns="45720" rtlCol="0" anchor="ctr">
            <a:noAutofit/>
          </a:bodyPr>
          <a:lstStyle/>
          <a:p>
            <a:r>
              <a:rPr lang="en-US" sz="2900" dirty="0">
                <a:solidFill>
                  <a:schemeClr val="tx1">
                    <a:lumMod val="75000"/>
                    <a:lumOff val="25000"/>
                  </a:schemeClr>
                </a:solidFill>
                <a:latin typeface="+mj-lt"/>
                <a:cs typeface="+mj-cs"/>
              </a:rPr>
              <a:t>Multi-Dimensional Array</a:t>
            </a:r>
          </a:p>
        </p:txBody>
      </p:sp>
      <p:sp>
        <p:nvSpPr>
          <p:cNvPr id="3" name="Content Placeholder 2"/>
          <p:cNvSpPr>
            <a:spLocks noGrp="1"/>
          </p:cNvSpPr>
          <p:nvPr>
            <p:ph idx="1"/>
          </p:nvPr>
        </p:nvSpPr>
        <p:spPr>
          <a:xfrm>
            <a:off x="232169" y="609599"/>
            <a:ext cx="8226031" cy="6096001"/>
          </a:xfrm>
        </p:spPr>
        <p:txBody>
          <a:bodyPr>
            <a:noAutofit/>
          </a:bodyPr>
          <a:lstStyle/>
          <a:p>
            <a:pPr marL="0" indent="0">
              <a:buNone/>
            </a:pPr>
            <a:r>
              <a:rPr lang="en-US" sz="1700" dirty="0">
                <a:solidFill>
                  <a:schemeClr val="tx1">
                    <a:lumMod val="75000"/>
                    <a:lumOff val="25000"/>
                  </a:schemeClr>
                </a:solidFill>
                <a:latin typeface="+mn-lt"/>
                <a:cs typeface="+mn-cs"/>
              </a:rPr>
              <a:t>A multi-dimensional array is very much similar to a single dimensional array. It can have multiple rows and multiple columns unlike single dimensional array, which can have only one full row or one full column.</a:t>
            </a:r>
          </a:p>
          <a:p>
            <a:pPr marL="0" indent="0">
              <a:buNone/>
            </a:pPr>
            <a:endParaRPr lang="en-US" sz="17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 ] identifier;</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datatype</a:t>
            </a:r>
            <a:r>
              <a:rPr lang="en-US" sz="1200" dirty="0">
                <a:solidFill>
                  <a:schemeClr val="tx1">
                    <a:lumMod val="75000"/>
                    <a:lumOff val="25000"/>
                  </a:schemeClr>
                </a:solidFill>
                <a:latin typeface="+mn-lt"/>
                <a:cs typeface="+mn-cs"/>
              </a:rPr>
              <a:t> identifier[ ][ ];</a:t>
            </a:r>
          </a:p>
          <a:p>
            <a:pPr marL="0" indent="0">
              <a:buNone/>
            </a:pPr>
            <a:r>
              <a:rPr lang="en-US" sz="1200" dirty="0">
                <a:solidFill>
                  <a:schemeClr val="tx1">
                    <a:lumMod val="75000"/>
                    <a:lumOff val="25000"/>
                  </a:schemeClr>
                </a:solidFill>
                <a:latin typeface="+mn-lt"/>
                <a:cs typeface="+mn-cs"/>
              </a:rPr>
              <a:t>Initialization of Array</a:t>
            </a:r>
          </a:p>
          <a:p>
            <a:pPr marL="0" indent="0">
              <a:buNone/>
            </a:pPr>
            <a:r>
              <a:rPr lang="en-US" sz="1200" dirty="0">
                <a:solidFill>
                  <a:schemeClr val="tx1">
                    <a:lumMod val="75000"/>
                    <a:lumOff val="25000"/>
                  </a:schemeClr>
                </a:solidFill>
                <a:latin typeface="+mn-lt"/>
                <a:cs typeface="+mn-cs"/>
              </a:rPr>
              <a:t>new operator is used to initialize an array.</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new </a:t>
            </a: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[10][10];    //10 by 10 is the size of array.</a:t>
            </a:r>
          </a:p>
          <a:p>
            <a:pPr marL="0" indent="0">
              <a:buNone/>
            </a:pPr>
            <a:r>
              <a:rPr lang="en-US" sz="1200" dirty="0">
                <a:solidFill>
                  <a:schemeClr val="tx1">
                    <a:lumMod val="75000"/>
                    <a:lumOff val="25000"/>
                  </a:schemeClr>
                </a:solidFill>
                <a:latin typeface="+mn-lt"/>
                <a:cs typeface="+mn-cs"/>
              </a:rPr>
              <a:t>or</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{{1,2,3,4,5},{6,7,8,9,10},{11,12,13,14,15}};</a:t>
            </a:r>
          </a:p>
          <a:p>
            <a:pPr marL="0" indent="0">
              <a:buNone/>
            </a:pPr>
            <a:r>
              <a:rPr lang="en-US" sz="1200" dirty="0">
                <a:solidFill>
                  <a:schemeClr val="tx1">
                    <a:lumMod val="75000"/>
                    <a:lumOff val="25000"/>
                  </a:schemeClr>
                </a:solidFill>
                <a:latin typeface="+mn-lt"/>
                <a:cs typeface="+mn-cs"/>
              </a:rPr>
              <a:t>// 3 by 5 is the size of the array.</a:t>
            </a:r>
          </a:p>
          <a:p>
            <a:pPr marL="0" indent="0">
              <a:buNone/>
            </a:pPr>
            <a:r>
              <a:rPr lang="en-US" sz="1200" dirty="0">
                <a:solidFill>
                  <a:schemeClr val="tx1">
                    <a:lumMod val="75000"/>
                    <a:lumOff val="25000"/>
                  </a:schemeClr>
                </a:solidFill>
                <a:latin typeface="+mn-lt"/>
                <a:cs typeface="+mn-cs"/>
              </a:rPr>
              <a:t>Accessing array element</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For both, row and column, the index begins from 0.</a:t>
            </a:r>
          </a:p>
          <a:p>
            <a:pPr marL="0" indent="0">
              <a:buNone/>
            </a:pPr>
            <a:endParaRPr lang="en-US" sz="1200" dirty="0">
              <a:solidFill>
                <a:schemeClr val="tx1">
                  <a:lumMod val="75000"/>
                  <a:lumOff val="25000"/>
                </a:schemeClr>
              </a:solidFill>
              <a:latin typeface="+mn-lt"/>
              <a:cs typeface="+mn-cs"/>
            </a:endParaRPr>
          </a:p>
          <a:p>
            <a:pPr marL="0" indent="0">
              <a:buNone/>
            </a:pPr>
            <a:r>
              <a:rPr lang="en-US" sz="1200" dirty="0">
                <a:solidFill>
                  <a:schemeClr val="tx1">
                    <a:lumMod val="75000"/>
                    <a:lumOff val="25000"/>
                  </a:schemeClr>
                </a:solidFill>
                <a:latin typeface="+mn-lt"/>
                <a:cs typeface="+mn-cs"/>
              </a:rPr>
              <a:t>Syntax:</a:t>
            </a:r>
          </a:p>
          <a:p>
            <a:pPr marL="0" indent="0">
              <a:buNone/>
            </a:pPr>
            <a:r>
              <a:rPr lang="en-US" sz="1200" dirty="0" err="1">
                <a:solidFill>
                  <a:schemeClr val="tx1">
                    <a:lumMod val="75000"/>
                    <a:lumOff val="25000"/>
                  </a:schemeClr>
                </a:solidFill>
                <a:latin typeface="+mn-lt"/>
                <a:cs typeface="+mn-cs"/>
              </a:rPr>
              <a:t>array_name</a:t>
            </a:r>
            <a:r>
              <a:rPr lang="en-US" sz="1200" dirty="0">
                <a:solidFill>
                  <a:schemeClr val="tx1">
                    <a:lumMod val="75000"/>
                    <a:lumOff val="25000"/>
                  </a:schemeClr>
                </a:solidFill>
                <a:latin typeface="+mn-lt"/>
                <a:cs typeface="+mn-cs"/>
              </a:rPr>
              <a:t>[m-1][n-1]</a:t>
            </a:r>
          </a:p>
          <a:p>
            <a:pPr marL="0" indent="0">
              <a:buNone/>
            </a:pPr>
            <a:r>
              <a:rPr lang="en-US" sz="1200" dirty="0">
                <a:solidFill>
                  <a:schemeClr val="tx1">
                    <a:lumMod val="75000"/>
                    <a:lumOff val="25000"/>
                  </a:schemeClr>
                </a:solidFill>
                <a:latin typeface="+mn-lt"/>
                <a:cs typeface="+mn-cs"/>
              </a:rPr>
              <a:t>Example:</a:t>
            </a:r>
          </a:p>
          <a:p>
            <a:pPr marL="0" indent="0">
              <a:buNone/>
            </a:pPr>
            <a:r>
              <a:rPr lang="en-US" sz="1200" dirty="0" err="1">
                <a:solidFill>
                  <a:schemeClr val="tx1">
                    <a:lumMod val="75000"/>
                    <a:lumOff val="25000"/>
                  </a:schemeClr>
                </a:solidFill>
                <a:latin typeface="+mn-lt"/>
                <a:cs typeface="+mn-cs"/>
              </a:rPr>
              <a:t>int</a:t>
            </a:r>
            <a:r>
              <a:rPr lang="en-US" sz="1200" dirty="0">
                <a:solidFill>
                  <a:schemeClr val="tx1">
                    <a:lumMod val="75000"/>
                    <a:lumOff val="25000"/>
                  </a:schemeClr>
                </a:solidFill>
                <a:latin typeface="+mn-lt"/>
                <a:cs typeface="+mn-cs"/>
              </a:rPr>
              <a:t>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 ][ ] = {{1,2,3,4,5},{6,7,8,9,10},{11,12,13,14,15}};</a:t>
            </a:r>
          </a:p>
          <a:p>
            <a:pPr marL="0" indent="0">
              <a:buNone/>
            </a:pPr>
            <a:r>
              <a:rPr lang="en-US" sz="1200" dirty="0" err="1">
                <a:solidFill>
                  <a:schemeClr val="tx1">
                    <a:lumMod val="75000"/>
                    <a:lumOff val="25000"/>
                  </a:schemeClr>
                </a:solidFill>
                <a:latin typeface="+mn-lt"/>
                <a:cs typeface="+mn-cs"/>
              </a:rPr>
              <a:t>System.out.println</a:t>
            </a:r>
            <a:r>
              <a:rPr lang="en-US" sz="1200" dirty="0">
                <a:solidFill>
                  <a:schemeClr val="tx1">
                    <a:lumMod val="75000"/>
                    <a:lumOff val="25000"/>
                  </a:schemeClr>
                </a:solidFill>
                <a:latin typeface="+mn-lt"/>
                <a:cs typeface="+mn-cs"/>
              </a:rPr>
              <a:t>("Element at (2,3) place" + </a:t>
            </a:r>
            <a:r>
              <a:rPr lang="en-US" sz="1200" dirty="0" err="1">
                <a:solidFill>
                  <a:schemeClr val="tx1">
                    <a:lumMod val="75000"/>
                    <a:lumOff val="25000"/>
                  </a:schemeClr>
                </a:solidFill>
                <a:latin typeface="+mn-lt"/>
                <a:cs typeface="+mn-cs"/>
              </a:rPr>
              <a:t>arr</a:t>
            </a:r>
            <a:r>
              <a:rPr lang="en-US" sz="1200" dirty="0">
                <a:solidFill>
                  <a:schemeClr val="tx1">
                    <a:lumMod val="75000"/>
                    <a:lumOff val="25000"/>
                  </a:schemeClr>
                </a:solidFill>
                <a:latin typeface="+mn-lt"/>
                <a:cs typeface="+mn-cs"/>
              </a:rPr>
              <a:t>[1][2]);</a:t>
            </a:r>
          </a:p>
          <a:p>
            <a:pPr marL="0" indent="0">
              <a:buNone/>
            </a:pPr>
            <a:endParaRPr lang="en-US" sz="1700" dirty="0">
              <a:solidFill>
                <a:schemeClr val="tx1">
                  <a:lumMod val="75000"/>
                  <a:lumOff val="25000"/>
                </a:schemeClr>
              </a:solidFill>
              <a:latin typeface="+mn-lt"/>
              <a:cs typeface="+mn-cs"/>
            </a:endParaRPr>
          </a:p>
        </p:txBody>
      </p:sp>
    </p:spTree>
    <p:extLst>
      <p:ext uri="{BB962C8B-B14F-4D97-AF65-F5344CB8AC3E}">
        <p14:creationId xmlns:p14="http://schemas.microsoft.com/office/powerpoint/2010/main" val="175801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on Arrays : </a:t>
            </a:r>
          </a:p>
        </p:txBody>
      </p:sp>
      <p:sp>
        <p:nvSpPr>
          <p:cNvPr id="3" name="Text Placeholder 2"/>
          <p:cNvSpPr>
            <a:spLocks noGrp="1"/>
          </p:cNvSpPr>
          <p:nvPr>
            <p:ph type="body" sz="quarter" idx="10"/>
          </p:nvPr>
        </p:nvSpPr>
        <p:spPr>
          <a:xfrm>
            <a:off x="304800" y="1143000"/>
            <a:ext cx="8534400" cy="5105400"/>
          </a:xfrm>
        </p:spPr>
        <p:txBody>
          <a:bodyPr>
            <a:normAutofit/>
          </a:bodyPr>
          <a:lstStyle/>
          <a:p>
            <a:r>
              <a:rPr lang="en-US" dirty="0"/>
              <a:t>Write a program to take 5 </a:t>
            </a:r>
            <a:r>
              <a:rPr lang="en-US" dirty="0" err="1"/>
              <a:t>nos</a:t>
            </a:r>
            <a:r>
              <a:rPr lang="en-US" dirty="0"/>
              <a:t> as input from the user and print the sum of all the numbers in the array</a:t>
            </a:r>
          </a:p>
          <a:p>
            <a:r>
              <a:rPr lang="en-US" dirty="0"/>
              <a:t>WAP to declare an array of 10 nos. Take input from the user.</a:t>
            </a:r>
            <a:br>
              <a:rPr lang="en-US" dirty="0"/>
            </a:br>
            <a:r>
              <a:rPr lang="en-US" dirty="0"/>
              <a:t>Print list of prime </a:t>
            </a:r>
            <a:r>
              <a:rPr lang="en-US" dirty="0" err="1"/>
              <a:t>nos</a:t>
            </a:r>
            <a:r>
              <a:rPr lang="en-US" dirty="0"/>
              <a:t> from the array.</a:t>
            </a:r>
          </a:p>
          <a:p>
            <a:r>
              <a:rPr lang="en-US" dirty="0"/>
              <a:t>Write a program to take names of 5 students and marks of 3 subjects for each student as input from the user. Display the average marks of all the student with their names.</a:t>
            </a:r>
            <a:br>
              <a:rPr lang="en-US" dirty="0"/>
            </a:br>
            <a:r>
              <a:rPr lang="en-US" dirty="0"/>
              <a:t>Print the name of the student with highest average.</a:t>
            </a:r>
            <a:br>
              <a:rPr lang="en-US" dirty="0"/>
            </a:br>
            <a:r>
              <a:rPr lang="en-US" dirty="0"/>
              <a:t>Output as follows :</a:t>
            </a:r>
            <a:br>
              <a:rPr lang="en-US" dirty="0"/>
            </a:br>
            <a:r>
              <a:rPr lang="en-US" dirty="0"/>
              <a:t>Name		Average</a:t>
            </a:r>
            <a:br>
              <a:rPr lang="en-US" dirty="0"/>
            </a:br>
            <a:r>
              <a:rPr lang="en-US" dirty="0"/>
              <a:t>Riya			85</a:t>
            </a:r>
            <a:br>
              <a:rPr lang="en-US" dirty="0"/>
            </a:br>
            <a:r>
              <a:rPr lang="en-US" dirty="0"/>
              <a:t>Suman		98	</a:t>
            </a:r>
            <a:br>
              <a:rPr lang="en-US" dirty="0"/>
            </a:br>
            <a:r>
              <a:rPr lang="en-US" dirty="0" err="1"/>
              <a:t>Rohit</a:t>
            </a:r>
            <a:r>
              <a:rPr lang="en-US" dirty="0"/>
              <a:t>		97</a:t>
            </a:r>
          </a:p>
          <a:p>
            <a:endParaRPr lang="en-US" dirty="0"/>
          </a:p>
          <a:p>
            <a:endParaRPr lang="en-US" dirty="0"/>
          </a:p>
        </p:txBody>
      </p:sp>
    </p:spTree>
    <p:extLst>
      <p:ext uri="{BB962C8B-B14F-4D97-AF65-F5344CB8AC3E}">
        <p14:creationId xmlns:p14="http://schemas.microsoft.com/office/powerpoint/2010/main" val="502870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2425" y="2941183"/>
            <a:ext cx="3914280" cy="533400"/>
          </a:xfrm>
        </p:spPr>
        <p:txBody>
          <a:bodyPr/>
          <a:lstStyle/>
          <a:p>
            <a:r>
              <a:rPr lang="en-US" dirty="0"/>
              <a:t>Thank you !</a:t>
            </a:r>
            <a:endParaRPr lang="en-IN" dirty="0"/>
          </a:p>
        </p:txBody>
      </p:sp>
      <p:pic>
        <p:nvPicPr>
          <p:cNvPr id="2050" name="Picture 2" descr="C:\Users\anurags\Desktop\index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002971"/>
            <a:ext cx="2409825" cy="240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48" y="902494"/>
            <a:ext cx="6629400" cy="457199"/>
          </a:xfrm>
        </p:spPr>
        <p:txBody>
          <a:bodyPr>
            <a:normAutofit fontScale="90000"/>
          </a:bodyPr>
          <a:lstStyle/>
          <a:p>
            <a:r>
              <a:rPr lang="en-US" b="0" dirty="0"/>
              <a:t>Data Types in Java</a:t>
            </a:r>
            <a:br>
              <a:rPr lang="en-US" b="0" dirty="0"/>
            </a:b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359694"/>
            <a:ext cx="4386263" cy="3364706"/>
          </a:xfrm>
        </p:spPr>
      </p:pic>
      <p:sp>
        <p:nvSpPr>
          <p:cNvPr id="4" name="Rectangle 1"/>
          <p:cNvSpPr>
            <a:spLocks noChangeArrowheads="1"/>
          </p:cNvSpPr>
          <p:nvPr/>
        </p:nvSpPr>
        <p:spPr bwMode="auto">
          <a:xfrm>
            <a:off x="1" y="890201"/>
            <a:ext cx="13856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pPr defTabSz="685800" eaLnBrk="0" fontAlgn="base" hangingPunct="0">
              <a:spcBef>
                <a:spcPct val="0"/>
              </a:spcBef>
              <a:spcAft>
                <a:spcPct val="0"/>
              </a:spcAft>
            </a:pPr>
            <a:endParaRPr lang="en-US" altLang="en-US" sz="1350" dirty="0">
              <a:latin typeface="Arial" panose="020B0604020202020204" pitchFamily="34" charset="0"/>
            </a:endParaRPr>
          </a:p>
        </p:txBody>
      </p:sp>
      <p:sp>
        <p:nvSpPr>
          <p:cNvPr id="5" name="AutoShape 2" descr="datatype in java"/>
          <p:cNvSpPr>
            <a:spLocks noChangeAspect="1" noChangeArrowheads="1"/>
          </p:cNvSpPr>
          <p:nvPr/>
        </p:nvSpPr>
        <p:spPr bwMode="auto">
          <a:xfrm>
            <a:off x="97631" y="902494"/>
            <a:ext cx="22860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graphicFrame>
        <p:nvGraphicFramePr>
          <p:cNvPr id="8" name="Table 7"/>
          <p:cNvGraphicFramePr>
            <a:graphicFrameLocks noGrp="1"/>
          </p:cNvGraphicFramePr>
          <p:nvPr/>
        </p:nvGraphicFramePr>
        <p:xfrm>
          <a:off x="4386262" y="2196821"/>
          <a:ext cx="4529139" cy="2563182"/>
        </p:xfrm>
        <a:graphic>
          <a:graphicData uri="http://schemas.openxmlformats.org/drawingml/2006/table">
            <a:tbl>
              <a:tblPr/>
              <a:tblGrid>
                <a:gridCol w="1509713">
                  <a:extLst>
                    <a:ext uri="{9D8B030D-6E8A-4147-A177-3AD203B41FA5}">
                      <a16:colId xmlns:a16="http://schemas.microsoft.com/office/drawing/2014/main" val="20000"/>
                    </a:ext>
                  </a:extLst>
                </a:gridCol>
                <a:gridCol w="1509713">
                  <a:extLst>
                    <a:ext uri="{9D8B030D-6E8A-4147-A177-3AD203B41FA5}">
                      <a16:colId xmlns:a16="http://schemas.microsoft.com/office/drawing/2014/main" val="20001"/>
                    </a:ext>
                  </a:extLst>
                </a:gridCol>
                <a:gridCol w="1509713">
                  <a:extLst>
                    <a:ext uri="{9D8B030D-6E8A-4147-A177-3AD203B41FA5}">
                      <a16:colId xmlns:a16="http://schemas.microsoft.com/office/drawing/2014/main" val="20002"/>
                    </a:ext>
                  </a:extLst>
                </a:gridCol>
              </a:tblGrid>
              <a:tr h="277178">
                <a:tc>
                  <a:txBody>
                    <a:bodyPr/>
                    <a:lstStyle/>
                    <a:p>
                      <a:pPr algn="l" fontAlgn="t"/>
                      <a:r>
                        <a:rPr lang="en-US" sz="1400" b="1">
                          <a:solidFill>
                            <a:srgbClr val="000000"/>
                          </a:solidFill>
                          <a:effectLst/>
                          <a:latin typeface="times new roman" panose="02020603050405020304" pitchFamily="18" charset="0"/>
                        </a:rPr>
                        <a:t>Data Type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b="1">
                          <a:solidFill>
                            <a:srgbClr val="000000"/>
                          </a:solidFill>
                          <a:effectLst/>
                          <a:latin typeface="times new roman" panose="02020603050405020304" pitchFamily="18" charset="0"/>
                        </a:rPr>
                        <a:t>Default Value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l" fontAlgn="t"/>
                      <a:r>
                        <a:rPr lang="en-US" sz="1400" b="1">
                          <a:solidFill>
                            <a:srgbClr val="000000"/>
                          </a:solidFill>
                          <a:effectLst/>
                          <a:latin typeface="times new roman" panose="02020603050405020304" pitchFamily="18" charset="0"/>
                        </a:rPr>
                        <a:t>Default size</a:t>
                      </a:r>
                      <a:endParaRPr lang="en-US" sz="1400">
                        <a:solidFill>
                          <a:srgbClr val="000000"/>
                        </a:solidFill>
                        <a:effectLst/>
                        <a:latin typeface="times new roman" panose="02020603050405020304" pitchFamily="18" charset="0"/>
                      </a:endParaRPr>
                    </a:p>
                  </a:txBody>
                  <a:tcPr marL="35719" marR="35719" marT="35719" marB="35719">
                    <a:lnL w="9525" cap="flat" cmpd="sng" algn="ctr">
                      <a:solidFill>
                        <a:srgbClr val="5091CE"/>
                      </a:solidFill>
                      <a:prstDash val="solid"/>
                      <a:round/>
                      <a:headEnd type="none" w="med" len="med"/>
                      <a:tailEnd type="none" w="med" len="med"/>
                    </a:lnL>
                    <a:lnR w="9525" cap="flat" cmpd="sng" algn="ctr">
                      <a:solidFill>
                        <a:srgbClr val="5091CE"/>
                      </a:solidFill>
                      <a:prstDash val="solid"/>
                      <a:round/>
                      <a:headEnd type="none" w="med" len="med"/>
                      <a:tailEnd type="none" w="med" len="med"/>
                    </a:lnR>
                    <a:lnT w="9525" cap="flat" cmpd="sng" algn="ctr">
                      <a:solidFill>
                        <a:srgbClr val="5091CE"/>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0"/>
                  </a:ext>
                </a:extLst>
              </a:tr>
              <a:tr h="277178">
                <a:tc>
                  <a:txBody>
                    <a:bodyPr/>
                    <a:lstStyle/>
                    <a:p>
                      <a:pPr algn="just" fontAlgn="t"/>
                      <a:r>
                        <a:rPr lang="en-US" sz="1400" b="0" i="0">
                          <a:solidFill>
                            <a:srgbClr val="000000"/>
                          </a:solidFill>
                          <a:effectLst/>
                          <a:latin typeface="verdana" panose="020B0604030504040204" pitchFamily="34" charset="0"/>
                        </a:rPr>
                        <a:t>boolean</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false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1 bit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77178">
                <a:tc>
                  <a:txBody>
                    <a:bodyPr/>
                    <a:lstStyle/>
                    <a:p>
                      <a:pPr algn="just" fontAlgn="t"/>
                      <a:r>
                        <a:rPr lang="en-US" sz="1400" b="0" i="0">
                          <a:solidFill>
                            <a:srgbClr val="000000"/>
                          </a:solidFill>
                          <a:effectLst/>
                          <a:latin typeface="verdana" panose="020B0604030504040204" pitchFamily="34" charset="0"/>
                        </a:rPr>
                        <a:t>char</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'\u0000'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2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2"/>
                  </a:ext>
                </a:extLst>
              </a:tr>
              <a:tr h="277178">
                <a:tc>
                  <a:txBody>
                    <a:bodyPr/>
                    <a:lstStyle/>
                    <a:p>
                      <a:pPr algn="just" fontAlgn="t"/>
                      <a:r>
                        <a:rPr lang="en-US" sz="1400" b="0" i="0">
                          <a:solidFill>
                            <a:srgbClr val="000000"/>
                          </a:solidFill>
                          <a:effectLst/>
                          <a:latin typeface="verdana" panose="020B0604030504040204" pitchFamily="34" charset="0"/>
                        </a:rPr>
                        <a:t>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1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77178">
                <a:tc>
                  <a:txBody>
                    <a:bodyPr/>
                    <a:lstStyle/>
                    <a:p>
                      <a:pPr algn="just" fontAlgn="t"/>
                      <a:r>
                        <a:rPr lang="en-US" sz="1400" b="0" i="0">
                          <a:solidFill>
                            <a:srgbClr val="000000"/>
                          </a:solidFill>
                          <a:effectLst/>
                          <a:latin typeface="verdana" panose="020B0604030504040204" pitchFamily="34" charset="0"/>
                        </a:rPr>
                        <a:t>short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2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4"/>
                  </a:ext>
                </a:extLst>
              </a:tr>
              <a:tr h="277178">
                <a:tc>
                  <a:txBody>
                    <a:bodyPr/>
                    <a:lstStyle/>
                    <a:p>
                      <a:pPr algn="just" fontAlgn="t"/>
                      <a:r>
                        <a:rPr lang="en-US" sz="1400" b="0" i="0">
                          <a:solidFill>
                            <a:srgbClr val="000000"/>
                          </a:solidFill>
                          <a:effectLst/>
                          <a:latin typeface="verdana" panose="020B0604030504040204" pitchFamily="34" charset="0"/>
                        </a:rPr>
                        <a:t>int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4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77178">
                <a:tc>
                  <a:txBody>
                    <a:bodyPr/>
                    <a:lstStyle/>
                    <a:p>
                      <a:pPr algn="just" fontAlgn="t"/>
                      <a:r>
                        <a:rPr lang="en-US" sz="1400" b="0" i="0">
                          <a:solidFill>
                            <a:srgbClr val="000000"/>
                          </a:solidFill>
                          <a:effectLst/>
                          <a:latin typeface="verdana" panose="020B0604030504040204" pitchFamily="34" charset="0"/>
                        </a:rPr>
                        <a:t>long</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0L</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8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6"/>
                  </a:ext>
                </a:extLst>
              </a:tr>
              <a:tr h="277178">
                <a:tc>
                  <a:txBody>
                    <a:bodyPr/>
                    <a:lstStyle/>
                    <a:p>
                      <a:pPr algn="just" fontAlgn="t"/>
                      <a:r>
                        <a:rPr lang="en-US" sz="1400" b="0" i="0">
                          <a:solidFill>
                            <a:srgbClr val="000000"/>
                          </a:solidFill>
                          <a:effectLst/>
                          <a:latin typeface="verdana" panose="020B0604030504040204" pitchFamily="34" charset="0"/>
                        </a:rPr>
                        <a:t>float</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0.0f</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tc>
                  <a:txBody>
                    <a:bodyPr/>
                    <a:lstStyle/>
                    <a:p>
                      <a:pPr algn="just" fontAlgn="t"/>
                      <a:r>
                        <a:rPr lang="en-US" sz="1400" b="0" i="0">
                          <a:solidFill>
                            <a:srgbClr val="000000"/>
                          </a:solidFill>
                          <a:effectLst/>
                          <a:latin typeface="verdana" panose="020B0604030504040204" pitchFamily="34" charset="0"/>
                        </a:rPr>
                        <a:t>4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277178">
                <a:tc>
                  <a:txBody>
                    <a:bodyPr/>
                    <a:lstStyle/>
                    <a:p>
                      <a:pPr algn="just" fontAlgn="t"/>
                      <a:r>
                        <a:rPr lang="en-US" sz="1400" b="0" i="0">
                          <a:solidFill>
                            <a:srgbClr val="000000"/>
                          </a:solidFill>
                          <a:effectLst/>
                          <a:latin typeface="verdana" panose="020B0604030504040204" pitchFamily="34" charset="0"/>
                        </a:rPr>
                        <a:t>double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a:solidFill>
                            <a:srgbClr val="000000"/>
                          </a:solidFill>
                          <a:effectLst/>
                          <a:latin typeface="verdana" panose="020B0604030504040204" pitchFamily="34" charset="0"/>
                        </a:rPr>
                        <a:t>0.0d</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tc>
                  <a:txBody>
                    <a:bodyPr/>
                    <a:lstStyle/>
                    <a:p>
                      <a:pPr algn="just" fontAlgn="t"/>
                      <a:r>
                        <a:rPr lang="en-US" sz="1400" b="0" i="0" dirty="0">
                          <a:solidFill>
                            <a:srgbClr val="000000"/>
                          </a:solidFill>
                          <a:effectLst/>
                          <a:latin typeface="verdana" panose="020B0604030504040204" pitchFamily="34" charset="0"/>
                        </a:rPr>
                        <a:t>8 byte</a:t>
                      </a:r>
                    </a:p>
                  </a:txBody>
                  <a:tcPr marL="35719" marR="35719" marT="35719" marB="35719">
                    <a:lnL w="9525" cap="flat" cmpd="sng" algn="ctr">
                      <a:solidFill>
                        <a:srgbClr val="FFC0CB"/>
                      </a:solidFill>
                      <a:prstDash val="solid"/>
                      <a:round/>
                      <a:headEnd type="none" w="med" len="med"/>
                      <a:tailEnd type="none" w="med" len="med"/>
                    </a:lnL>
                    <a:lnR w="9525" cap="flat" cmpd="sng" algn="ctr">
                      <a:solidFill>
                        <a:srgbClr val="FFC0CB"/>
                      </a:solidFill>
                      <a:prstDash val="solid"/>
                      <a:round/>
                      <a:headEnd type="none" w="med" len="med"/>
                      <a:tailEnd type="none" w="med" len="med"/>
                    </a:lnR>
                    <a:lnT w="9525" cap="flat" cmpd="sng" algn="ctr">
                      <a:solidFill>
                        <a:srgbClr val="FFC0CB"/>
                      </a:solidFill>
                      <a:prstDash val="solid"/>
                      <a:round/>
                      <a:headEnd type="none" w="med" len="med"/>
                      <a:tailEnd type="none" w="med" len="med"/>
                    </a:lnT>
                    <a:lnB w="9525" cap="flat" cmpd="sng" algn="ctr">
                      <a:solidFill>
                        <a:srgbClr val="FFC0CB"/>
                      </a:solidFill>
                      <a:prstDash val="solid"/>
                      <a:round/>
                      <a:headEnd type="none" w="med" len="med"/>
                      <a:tailEnd type="none" w="med" len="med"/>
                    </a:lnB>
                    <a:solidFill>
                      <a:srgbClr val="F6FFE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18158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Java</a:t>
            </a:r>
            <a:endParaRPr lang="en-IN" dirty="0"/>
          </a:p>
        </p:txBody>
      </p:sp>
      <p:sp>
        <p:nvSpPr>
          <p:cNvPr id="3" name="Text Placeholder 2"/>
          <p:cNvSpPr>
            <a:spLocks noGrp="1"/>
          </p:cNvSpPr>
          <p:nvPr>
            <p:ph type="body" sz="quarter" idx="10"/>
          </p:nvPr>
        </p:nvSpPr>
        <p:spPr/>
        <p:txBody>
          <a:bodyPr>
            <a:normAutofit lnSpcReduction="10000"/>
          </a:bodyPr>
          <a:lstStyle/>
          <a:p>
            <a:r>
              <a:rPr lang="en-US" dirty="0"/>
              <a:t>Local Variables</a:t>
            </a:r>
            <a:br>
              <a:rPr lang="en-US" dirty="0"/>
            </a:br>
            <a:r>
              <a:rPr lang="en-US" dirty="0"/>
              <a:t>A </a:t>
            </a:r>
            <a:r>
              <a:rPr lang="en-US"/>
              <a:t>variable which </a:t>
            </a:r>
            <a:r>
              <a:rPr lang="en-US" dirty="0"/>
              <a:t>is declared inside the method is called local variable.</a:t>
            </a:r>
          </a:p>
          <a:p>
            <a:endParaRPr lang="en-US" dirty="0"/>
          </a:p>
          <a:p>
            <a:r>
              <a:rPr lang="en-US" dirty="0"/>
              <a:t>Instance Variables</a:t>
            </a:r>
            <a:br>
              <a:rPr lang="en-US" dirty="0"/>
            </a:br>
            <a:r>
              <a:rPr lang="en-US" dirty="0"/>
              <a:t>A variable which is declared inside the class but outside the method, is called instance variable . It is not declared as static.</a:t>
            </a:r>
          </a:p>
          <a:p>
            <a:endParaRPr lang="en-US" dirty="0"/>
          </a:p>
          <a:p>
            <a:r>
              <a:rPr lang="en-US" dirty="0"/>
              <a:t>Static variables</a:t>
            </a:r>
            <a:br>
              <a:rPr lang="en-US" dirty="0"/>
            </a:br>
            <a:r>
              <a:rPr lang="en-US" dirty="0"/>
              <a:t>A variable that is declared as static is called static variable. It cannot be local.</a:t>
            </a:r>
            <a:br>
              <a:rPr lang="en-US" dirty="0"/>
            </a:br>
            <a:br>
              <a:rPr lang="en-US" dirty="0"/>
            </a:br>
            <a:r>
              <a:rPr lang="en-US" b="1" dirty="0"/>
              <a:t>We will have detailed learning of these variables in next session</a:t>
            </a:r>
            <a:endParaRPr lang="en-US" dirty="0"/>
          </a:p>
          <a:p>
            <a:endParaRPr lang="en-US" dirty="0"/>
          </a:p>
          <a:p>
            <a:endParaRPr lang="en-IN" dirty="0"/>
          </a:p>
        </p:txBody>
      </p:sp>
    </p:spTree>
    <p:extLst>
      <p:ext uri="{BB962C8B-B14F-4D97-AF65-F5344CB8AC3E}">
        <p14:creationId xmlns:p14="http://schemas.microsoft.com/office/powerpoint/2010/main" val="3986682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variable declaration</a:t>
            </a:r>
            <a:endParaRPr lang="en-IN" dirty="0"/>
          </a:p>
        </p:txBody>
      </p:sp>
      <p:sp>
        <p:nvSpPr>
          <p:cNvPr id="3" name="Text Placeholder 2"/>
          <p:cNvSpPr>
            <a:spLocks noGrp="1"/>
          </p:cNvSpPr>
          <p:nvPr>
            <p:ph type="body" sz="quarter" idx="10"/>
          </p:nvPr>
        </p:nvSpPr>
        <p:spPr>
          <a:xfrm>
            <a:off x="304800" y="838200"/>
            <a:ext cx="8534400" cy="5105400"/>
          </a:xfrm>
        </p:spPr>
        <p:txBody>
          <a:bodyPr>
            <a:normAutofit fontScale="92500" lnSpcReduction="10000"/>
          </a:bodyPr>
          <a:lstStyle/>
          <a:p>
            <a:r>
              <a:rPr lang="en-US" dirty="0"/>
              <a:t>Case-sensitive. </a:t>
            </a:r>
          </a:p>
          <a:p>
            <a:r>
              <a:rPr lang="en-US" dirty="0"/>
              <a:t>Any legal identifier — an unlimited-length sequence of Unicode letters and digits, beginning with a letter, the dollar sign "$", or the underscore character "_". </a:t>
            </a:r>
          </a:p>
          <a:p>
            <a:r>
              <a:rPr lang="en-US" dirty="0"/>
              <a:t>White space is not permitted.</a:t>
            </a:r>
          </a:p>
          <a:p>
            <a:r>
              <a:rPr lang="en-US" dirty="0"/>
              <a:t>Subsequent characters may be letters, digits, dollar signs, or underscore characters. </a:t>
            </a:r>
          </a:p>
          <a:p>
            <a:r>
              <a:rPr lang="en-US" dirty="0"/>
              <a:t>Name you choose must not be a </a:t>
            </a:r>
            <a:r>
              <a:rPr lang="en-US" dirty="0">
                <a:hlinkClick r:id="rId3"/>
              </a:rPr>
              <a:t>keyword or reserved word.</a:t>
            </a:r>
          </a:p>
          <a:p>
            <a:r>
              <a:rPr lang="en-US" dirty="0"/>
              <a:t>If the name you choose consists of only one word, spell that word in all lowercase letters. If it consists of more than one word, capitalize the first letter of each subsequent word. </a:t>
            </a:r>
            <a:r>
              <a:rPr lang="en-US" dirty="0" err="1"/>
              <a:t>Eg</a:t>
            </a:r>
            <a:r>
              <a:rPr lang="en-US" dirty="0"/>
              <a:t> : </a:t>
            </a:r>
            <a:r>
              <a:rPr lang="en-US" dirty="0" err="1"/>
              <a:t>gearRatio</a:t>
            </a:r>
            <a:r>
              <a:rPr lang="en-US" dirty="0"/>
              <a:t> , </a:t>
            </a:r>
            <a:r>
              <a:rPr lang="en-US" dirty="0" err="1"/>
              <a:t>currentGear</a:t>
            </a:r>
            <a:r>
              <a:rPr lang="en-US" dirty="0"/>
              <a:t> </a:t>
            </a:r>
          </a:p>
          <a:p>
            <a:r>
              <a:rPr lang="en-US" dirty="0"/>
              <a:t>Constant value, such as static final </a:t>
            </a:r>
            <a:r>
              <a:rPr lang="en-US" dirty="0" err="1"/>
              <a:t>int</a:t>
            </a:r>
            <a:r>
              <a:rPr lang="en-US" dirty="0"/>
              <a:t> NUM_GEARS = 6, the convention changes slightly, capitalizing every letter and separating subsequent words with the underscore character. </a:t>
            </a:r>
            <a:endParaRPr lang="en-IN" dirty="0"/>
          </a:p>
        </p:txBody>
      </p:sp>
    </p:spTree>
    <p:extLst>
      <p:ext uri="{BB962C8B-B14F-4D97-AF65-F5344CB8AC3E}">
        <p14:creationId xmlns:p14="http://schemas.microsoft.com/office/powerpoint/2010/main" val="121990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 variable &amp; its data type</a:t>
            </a:r>
          </a:p>
        </p:txBody>
      </p:sp>
      <p:sp>
        <p:nvSpPr>
          <p:cNvPr id="3" name="Text Placeholder 2"/>
          <p:cNvSpPr>
            <a:spLocks noGrp="1"/>
          </p:cNvSpPr>
          <p:nvPr>
            <p:ph type="body" sz="quarter" idx="10"/>
          </p:nvPr>
        </p:nvSpPr>
        <p:spPr>
          <a:xfrm>
            <a:off x="1021680" y="838200"/>
            <a:ext cx="7100640" cy="5181600"/>
          </a:xfrm>
        </p:spPr>
        <p:txBody>
          <a:bodyPr>
            <a:normAutofit fontScale="25000" lnSpcReduction="20000"/>
          </a:bodyPr>
          <a:lstStyle/>
          <a:p>
            <a:pPr marL="2171700" lvl="5" indent="0">
              <a:buNone/>
            </a:pPr>
            <a:r>
              <a:rPr lang="en-US" sz="8400" dirty="0" err="1"/>
              <a:t>int</a:t>
            </a:r>
            <a:r>
              <a:rPr lang="en-US" sz="8400" dirty="0"/>
              <a:t> a = 10;</a:t>
            </a:r>
          </a:p>
          <a:p>
            <a:pPr marL="2171700" lvl="5" indent="0">
              <a:buNone/>
            </a:pPr>
            <a:endParaRPr lang="en-US" sz="8400" dirty="0"/>
          </a:p>
          <a:p>
            <a:pPr marL="2171700" lvl="5" indent="0">
              <a:buNone/>
            </a:pPr>
            <a:r>
              <a:rPr lang="en-US" sz="8400" dirty="0"/>
              <a:t>char c = ‘A’;</a:t>
            </a:r>
          </a:p>
          <a:p>
            <a:pPr marL="2171700" lvl="5" indent="0">
              <a:buNone/>
            </a:pPr>
            <a:endParaRPr lang="en-US" sz="8400" dirty="0"/>
          </a:p>
          <a:p>
            <a:pPr marL="2171700" lvl="5" indent="0">
              <a:buNone/>
            </a:pPr>
            <a:r>
              <a:rPr lang="en-US" sz="8400" dirty="0"/>
              <a:t>float f = 23.56f; // 23,56F</a:t>
            </a:r>
          </a:p>
          <a:p>
            <a:pPr marL="2171700" lvl="5" indent="0">
              <a:buNone/>
            </a:pPr>
            <a:endParaRPr lang="en-US" sz="8400" dirty="0"/>
          </a:p>
          <a:p>
            <a:pPr marL="2171700" lvl="5" indent="0">
              <a:buNone/>
            </a:pPr>
            <a:r>
              <a:rPr lang="en-US" sz="8400" dirty="0"/>
              <a:t>double d = 23.4545d; //23.45D</a:t>
            </a:r>
          </a:p>
          <a:p>
            <a:pPr marL="2171700" lvl="5" indent="0">
              <a:buNone/>
            </a:pPr>
            <a:endParaRPr lang="en-US" sz="8400" dirty="0"/>
          </a:p>
          <a:p>
            <a:pPr marL="2171700" lvl="5" indent="0">
              <a:buNone/>
            </a:pPr>
            <a:r>
              <a:rPr lang="en-US" sz="8400" dirty="0"/>
              <a:t>long l = 23432l; // 232L</a:t>
            </a:r>
          </a:p>
          <a:p>
            <a:pPr marL="2171700" lvl="5" indent="0">
              <a:buNone/>
            </a:pPr>
            <a:endParaRPr lang="en-US" sz="8400" dirty="0"/>
          </a:p>
          <a:p>
            <a:pPr marL="2171700" lvl="5" indent="0">
              <a:buNone/>
            </a:pPr>
            <a:r>
              <a:rPr lang="en-US" sz="8400" dirty="0"/>
              <a:t>short s = 23234s; // 23423S</a:t>
            </a:r>
          </a:p>
          <a:p>
            <a:pPr marL="2171700" lvl="5" indent="0">
              <a:buNone/>
            </a:pPr>
            <a:endParaRPr lang="en-US" sz="8400" dirty="0"/>
          </a:p>
          <a:p>
            <a:pPr marL="2171700" lvl="5" indent="0">
              <a:buNone/>
            </a:pPr>
            <a:r>
              <a:rPr lang="en-US" sz="8400" dirty="0" err="1"/>
              <a:t>boolean</a:t>
            </a:r>
            <a:r>
              <a:rPr lang="en-US" sz="8400" dirty="0"/>
              <a:t> b = true;</a:t>
            </a:r>
          </a:p>
          <a:p>
            <a:pPr marL="2171700" lvl="5" indent="0">
              <a:buNone/>
            </a:pPr>
            <a:endParaRPr lang="en-US" sz="8400" dirty="0"/>
          </a:p>
          <a:p>
            <a:pPr marL="2171700" lvl="5" indent="0">
              <a:buNone/>
            </a:pPr>
            <a:r>
              <a:rPr lang="en-US" sz="8400" dirty="0"/>
              <a:t>byte b = 123;</a:t>
            </a:r>
          </a:p>
          <a:p>
            <a:pPr marL="2171700" lvl="5" indent="0">
              <a:buNone/>
            </a:pPr>
            <a:endParaRPr lang="en-US" sz="8400" dirty="0"/>
          </a:p>
        </p:txBody>
      </p:sp>
    </p:spTree>
    <p:extLst>
      <p:ext uri="{BB962C8B-B14F-4D97-AF65-F5344CB8AC3E}">
        <p14:creationId xmlns:p14="http://schemas.microsoft.com/office/powerpoint/2010/main" val="3157206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8374" y="1267807"/>
            <a:ext cx="2238370" cy="2354491"/>
          </a:xfrm>
          <a:prstGeom prst="rect">
            <a:avLst/>
          </a:prstGeom>
          <a:noFill/>
        </p:spPr>
        <p:txBody>
          <a:bodyPr wrap="none" rtlCol="0">
            <a:spAutoFit/>
          </a:bodyPr>
          <a:lstStyle/>
          <a:p>
            <a:pPr marL="257175" indent="-257175" defTabSz="685800">
              <a:buFont typeface="+mj-lt"/>
              <a:buAutoNum type="arabicPeriod"/>
              <a:defRPr/>
            </a:pPr>
            <a:r>
              <a:rPr lang="en-US" sz="2100" dirty="0">
                <a:solidFill>
                  <a:schemeClr val="tx1">
                    <a:lumMod val="75000"/>
                    <a:lumOff val="25000"/>
                  </a:schemeClr>
                </a:solidFill>
              </a:rPr>
              <a:t>Sum of numbers</a:t>
            </a:r>
          </a:p>
          <a:p>
            <a:pPr marL="257175" indent="-257175" defTabSz="685800">
              <a:buFont typeface="+mj-lt"/>
              <a:buAutoNum type="arabicPeriod"/>
              <a:defRPr/>
            </a:pPr>
            <a:r>
              <a:rPr lang="en-US" sz="2100" dirty="0">
                <a:solidFill>
                  <a:schemeClr val="tx1">
                    <a:lumMod val="75000"/>
                    <a:lumOff val="25000"/>
                  </a:schemeClr>
                </a:solidFill>
              </a:rPr>
              <a:t>$sum</a:t>
            </a:r>
          </a:p>
          <a:p>
            <a:pPr marL="257175" indent="-257175" defTabSz="685800">
              <a:buFont typeface="+mj-lt"/>
              <a:buAutoNum type="arabicPeriod"/>
              <a:defRPr/>
            </a:pPr>
            <a:r>
              <a:rPr lang="en-US" sz="2100" dirty="0">
                <a:solidFill>
                  <a:schemeClr val="tx1">
                    <a:lumMod val="75000"/>
                    <a:lumOff val="25000"/>
                  </a:schemeClr>
                </a:solidFill>
              </a:rPr>
              <a:t>_</a:t>
            </a:r>
          </a:p>
          <a:p>
            <a:pPr marL="257175" indent="-257175" defTabSz="685800">
              <a:buFont typeface="+mj-lt"/>
              <a:buAutoNum type="arabicPeriod"/>
              <a:defRPr/>
            </a:pPr>
            <a:r>
              <a:rPr lang="en-US" sz="2100" dirty="0">
                <a:solidFill>
                  <a:schemeClr val="tx1">
                    <a:lumMod val="75000"/>
                    <a:lumOff val="25000"/>
                  </a:schemeClr>
                </a:solidFill>
              </a:rPr>
              <a:t>1num</a:t>
            </a:r>
          </a:p>
          <a:p>
            <a:pPr marL="257175" indent="-257175" defTabSz="685800">
              <a:buFont typeface="+mj-lt"/>
              <a:buAutoNum type="arabicPeriod"/>
              <a:defRPr/>
            </a:pPr>
            <a:r>
              <a:rPr lang="en-US" sz="2100" dirty="0">
                <a:solidFill>
                  <a:schemeClr val="tx1">
                    <a:lumMod val="75000"/>
                    <a:lumOff val="25000"/>
                  </a:schemeClr>
                </a:solidFill>
              </a:rPr>
              <a:t>n1*n2</a:t>
            </a:r>
          </a:p>
          <a:p>
            <a:pPr marL="257175" indent="-257175" defTabSz="685800">
              <a:buFont typeface="+mj-lt"/>
              <a:buAutoNum type="arabicPeriod"/>
              <a:defRPr/>
            </a:pPr>
            <a:r>
              <a:rPr lang="en-US" sz="2100" dirty="0" err="1">
                <a:solidFill>
                  <a:schemeClr val="tx1">
                    <a:lumMod val="75000"/>
                    <a:lumOff val="25000"/>
                  </a:schemeClr>
                </a:solidFill>
              </a:rPr>
              <a:t>prodofnos</a:t>
            </a:r>
            <a:endParaRPr lang="en-US" sz="2100" dirty="0">
              <a:solidFill>
                <a:schemeClr val="tx1">
                  <a:lumMod val="75000"/>
                  <a:lumOff val="25000"/>
                </a:schemeClr>
              </a:solidFill>
            </a:endParaRPr>
          </a:p>
          <a:p>
            <a:pPr marL="257175" indent="-257175" defTabSz="685800">
              <a:buFont typeface="+mj-lt"/>
              <a:buAutoNum type="arabicPeriod"/>
              <a:defRPr/>
            </a:pPr>
            <a:r>
              <a:rPr lang="en-US" sz="2100" dirty="0" err="1">
                <a:solidFill>
                  <a:schemeClr val="tx1">
                    <a:lumMod val="75000"/>
                    <a:lumOff val="25000"/>
                  </a:schemeClr>
                </a:solidFill>
              </a:rPr>
              <a:t>store_result</a:t>
            </a:r>
            <a:endParaRPr lang="en-US" sz="2100" dirty="0">
              <a:solidFill>
                <a:schemeClr val="tx1">
                  <a:lumMod val="75000"/>
                  <a:lumOff val="25000"/>
                </a:schemeClr>
              </a:solidFill>
            </a:endParaRPr>
          </a:p>
        </p:txBody>
      </p:sp>
      <p:sp>
        <p:nvSpPr>
          <p:cNvPr id="5" name="TextBox 4"/>
          <p:cNvSpPr txBox="1"/>
          <p:nvPr/>
        </p:nvSpPr>
        <p:spPr>
          <a:xfrm>
            <a:off x="3384939" y="1267807"/>
            <a:ext cx="2740045" cy="415498"/>
          </a:xfrm>
          <a:prstGeom prst="rect">
            <a:avLst/>
          </a:prstGeom>
          <a:noFill/>
        </p:spPr>
        <p:txBody>
          <a:bodyPr wrap="none" rtlCol="0">
            <a:spAutoFit/>
          </a:bodyPr>
          <a:lstStyle/>
          <a:p>
            <a:r>
              <a:rPr lang="en-US" sz="2100" dirty="0">
                <a:solidFill>
                  <a:schemeClr val="tx1">
                    <a:lumMod val="75000"/>
                    <a:lumOff val="25000"/>
                  </a:schemeClr>
                </a:solidFill>
              </a:rPr>
              <a:t>❌ - as it contains spaces</a:t>
            </a:r>
          </a:p>
        </p:txBody>
      </p:sp>
      <p:sp>
        <p:nvSpPr>
          <p:cNvPr id="7" name="TextBox 6"/>
          <p:cNvSpPr txBox="1"/>
          <p:nvPr/>
        </p:nvSpPr>
        <p:spPr>
          <a:xfrm>
            <a:off x="3397411" y="2496618"/>
            <a:ext cx="4173284" cy="415498"/>
          </a:xfrm>
          <a:prstGeom prst="rect">
            <a:avLst/>
          </a:prstGeom>
          <a:noFill/>
        </p:spPr>
        <p:txBody>
          <a:bodyPr wrap="square" rtlCol="0">
            <a:spAutoFit/>
          </a:bodyPr>
          <a:lstStyle/>
          <a:p>
            <a:r>
              <a:rPr lang="en-US" sz="2100" dirty="0">
                <a:solidFill>
                  <a:schemeClr val="tx1">
                    <a:lumMod val="75000"/>
                    <a:lumOff val="25000"/>
                  </a:schemeClr>
                </a:solidFill>
              </a:rPr>
              <a:t>❌ - as it </a:t>
            </a:r>
            <a:r>
              <a:rPr lang="en-US" sz="2100">
                <a:solidFill>
                  <a:schemeClr val="tx1">
                    <a:lumMod val="75000"/>
                    <a:lumOff val="25000"/>
                  </a:schemeClr>
                </a:solidFill>
              </a:rPr>
              <a:t>contains special </a:t>
            </a:r>
            <a:r>
              <a:rPr lang="en-US" sz="2100" dirty="0">
                <a:solidFill>
                  <a:schemeClr val="tx1">
                    <a:lumMod val="75000"/>
                    <a:lumOff val="25000"/>
                  </a:schemeClr>
                </a:solidFill>
              </a:rPr>
              <a:t>symbol</a:t>
            </a:r>
          </a:p>
        </p:txBody>
      </p:sp>
      <p:sp>
        <p:nvSpPr>
          <p:cNvPr id="9" name="TextBox 8"/>
          <p:cNvSpPr txBox="1"/>
          <p:nvPr/>
        </p:nvSpPr>
        <p:spPr>
          <a:xfrm>
            <a:off x="3384938" y="2192848"/>
            <a:ext cx="3620985" cy="415498"/>
          </a:xfrm>
          <a:prstGeom prst="rect">
            <a:avLst/>
          </a:prstGeom>
          <a:noFill/>
        </p:spPr>
        <p:txBody>
          <a:bodyPr wrap="square" rtlCol="0">
            <a:spAutoFit/>
          </a:bodyPr>
          <a:lstStyle/>
          <a:p>
            <a:r>
              <a:rPr lang="en-US" sz="2100">
                <a:solidFill>
                  <a:schemeClr val="tx1">
                    <a:lumMod val="75000"/>
                    <a:lumOff val="25000"/>
                  </a:schemeClr>
                </a:solidFill>
              </a:rPr>
              <a:t>❌ - as it starts with number  </a:t>
            </a:r>
            <a:endParaRPr lang="en-US" sz="2100" dirty="0">
              <a:solidFill>
                <a:schemeClr val="tx1">
                  <a:lumMod val="75000"/>
                  <a:lumOff val="25000"/>
                </a:schemeClr>
              </a:solidFill>
            </a:endParaRPr>
          </a:p>
        </p:txBody>
      </p:sp>
      <p:sp>
        <p:nvSpPr>
          <p:cNvPr id="11" name="Rectangle 10"/>
          <p:cNvSpPr/>
          <p:nvPr/>
        </p:nvSpPr>
        <p:spPr>
          <a:xfrm>
            <a:off x="3418842" y="1582293"/>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2" name="Rectangle 11"/>
          <p:cNvSpPr/>
          <p:nvPr/>
        </p:nvSpPr>
        <p:spPr>
          <a:xfrm>
            <a:off x="3380929" y="2852915"/>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3" name="Rectangle 12"/>
          <p:cNvSpPr/>
          <p:nvPr/>
        </p:nvSpPr>
        <p:spPr>
          <a:xfrm>
            <a:off x="3380929" y="3212469"/>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
        <p:nvSpPr>
          <p:cNvPr id="10" name="Rectangle 9"/>
          <p:cNvSpPr/>
          <p:nvPr/>
        </p:nvSpPr>
        <p:spPr>
          <a:xfrm>
            <a:off x="3406044" y="1903117"/>
            <a:ext cx="453970" cy="415498"/>
          </a:xfrm>
          <a:prstGeom prst="rect">
            <a:avLst/>
          </a:prstGeom>
        </p:spPr>
        <p:txBody>
          <a:bodyPr wrap="none">
            <a:spAutoFit/>
          </a:bodyPr>
          <a:lstStyle/>
          <a:p>
            <a:r>
              <a:rPr lang="en-US" sz="2100" dirty="0">
                <a:solidFill>
                  <a:schemeClr val="tx1">
                    <a:lumMod val="75000"/>
                    <a:lumOff val="25000"/>
                  </a:schemeClr>
                </a:solidFill>
                <a:latin typeface="AppleColorEmoji" charset="0"/>
              </a:rPr>
              <a:t>✅</a:t>
            </a:r>
            <a:endParaRPr lang="en-US" sz="2100" dirty="0">
              <a:solidFill>
                <a:schemeClr val="tx1">
                  <a:lumMod val="75000"/>
                  <a:lumOff val="25000"/>
                </a:schemeClr>
              </a:solidFill>
            </a:endParaRPr>
          </a:p>
        </p:txBody>
      </p:sp>
    </p:spTree>
    <p:extLst>
      <p:ext uri="{BB962C8B-B14F-4D97-AF65-F5344CB8AC3E}">
        <p14:creationId xmlns:p14="http://schemas.microsoft.com/office/powerpoint/2010/main" val="201326339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P spid="11" grpId="0"/>
      <p:bldP spid="12" grpId="0"/>
      <p:bldP spid="1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Keywords</a:t>
            </a:r>
            <a:endParaRPr lang="en-IN" dirty="0"/>
          </a:p>
        </p:txBody>
      </p:sp>
      <p:pic>
        <p:nvPicPr>
          <p:cNvPr id="2051" name="Picture 3" descr="C:\Users\anurags\Desktop\images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4242047"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Oval Callout 6"/>
          <p:cNvSpPr/>
          <p:nvPr/>
        </p:nvSpPr>
        <p:spPr>
          <a:xfrm rot="1321115">
            <a:off x="4600791" y="697528"/>
            <a:ext cx="3124200" cy="320040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Don’t you dare use my special &amp; beloved words!! ???? </a:t>
            </a:r>
            <a:endParaRPr lang="en-IN" dirty="0"/>
          </a:p>
          <a:p>
            <a:pPr algn="ctr"/>
            <a:endParaRPr lang="en-IN" dirty="0"/>
          </a:p>
        </p:txBody>
      </p:sp>
    </p:spTree>
    <p:extLst>
      <p:ext uri="{BB962C8B-B14F-4D97-AF65-F5344CB8AC3E}">
        <p14:creationId xmlns:p14="http://schemas.microsoft.com/office/powerpoint/2010/main" val="970458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2.xml><?xml version="1.0" encoding="utf-8"?>
<ds:datastoreItem xmlns:ds="http://schemas.openxmlformats.org/officeDocument/2006/customXml" ds:itemID="{B0006A50-4E7D-423B-9555-E21005059E29}">
  <ds:schemaRefs>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elements/1.1/"/>
    <ds:schemaRef ds:uri="3f0a5add-00cc-4c5e-8a54-6b524d8608b8"/>
    <ds:schemaRef ds:uri="http://purl.org/dc/dcmitype/"/>
    <ds:schemaRef ds:uri="http://schemas.microsoft.com/office/infopath/2007/PartnerControls"/>
    <ds:schemaRef ds:uri="5b0b727f-9d55-4674-90df-9368557459d7"/>
    <ds:schemaRef ds:uri="http://purl.org/dc/terms/"/>
  </ds:schemaRefs>
</ds:datastoreItem>
</file>

<file path=customXml/itemProps3.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CT_Core_Java_OOP</Template>
  <TotalTime>3389</TotalTime>
  <Words>2422</Words>
  <Application>Microsoft Macintosh PowerPoint</Application>
  <PresentationFormat>On-screen Show (4:3)</PresentationFormat>
  <Paragraphs>371</Paragraphs>
  <Slides>36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AppleColorEmoji</vt:lpstr>
      <vt:lpstr>Arial</vt:lpstr>
      <vt:lpstr>ArialMT</vt:lpstr>
      <vt:lpstr>Calibri</vt:lpstr>
      <vt:lpstr>Courier New</vt:lpstr>
      <vt:lpstr>Tahoma</vt:lpstr>
      <vt:lpstr>times new roman</vt:lpstr>
      <vt:lpstr>verdana</vt:lpstr>
      <vt:lpstr>Wingdings</vt:lpstr>
      <vt:lpstr>CT_Core_Java_OOP</vt:lpstr>
      <vt:lpstr>Core Java – Part 1 </vt:lpstr>
      <vt:lpstr>What we will cover?</vt:lpstr>
      <vt:lpstr>Data Types available in Java</vt:lpstr>
      <vt:lpstr>Data Types in Java </vt:lpstr>
      <vt:lpstr>Variables in Java</vt:lpstr>
      <vt:lpstr>Rules for variable declaration</vt:lpstr>
      <vt:lpstr>Identify variable &amp; its data type</vt:lpstr>
      <vt:lpstr>PowerPoint Presentation</vt:lpstr>
      <vt:lpstr>Java Keywords</vt:lpstr>
      <vt:lpstr>PowerPoint Presentation</vt:lpstr>
      <vt:lpstr>String class in Java</vt:lpstr>
      <vt:lpstr>Operators - Unary</vt:lpstr>
      <vt:lpstr>Operators &amp; Assignments - Arithmetic</vt:lpstr>
      <vt:lpstr>Operators &amp; Assignments - Relational</vt:lpstr>
      <vt:lpstr>Operators &amp; Assignments - Logical</vt:lpstr>
      <vt:lpstr>Assignment on Operator : </vt:lpstr>
      <vt:lpstr>Life is full of decision making…</vt:lpstr>
      <vt:lpstr>Using if condition…</vt:lpstr>
      <vt:lpstr>Rules</vt:lpstr>
      <vt:lpstr>Replace multiple if… else code with switch</vt:lpstr>
      <vt:lpstr>Assignment on Conditional Construct :1/2 </vt:lpstr>
      <vt:lpstr>Assignment on Conditional Construct :1/2 </vt:lpstr>
      <vt:lpstr>Assignment on Conditional Construct: 2/2 </vt:lpstr>
      <vt:lpstr>Iteration Statements  </vt:lpstr>
      <vt:lpstr>Iteration Statements continued…  </vt:lpstr>
      <vt:lpstr>Assignment on Loops</vt:lpstr>
      <vt:lpstr>Arrays</vt:lpstr>
      <vt:lpstr>Arrays in Java</vt:lpstr>
      <vt:lpstr>Array Declaration</vt:lpstr>
      <vt:lpstr>Initialization of an array</vt:lpstr>
      <vt:lpstr>Accessing array element</vt:lpstr>
      <vt:lpstr>For - Each</vt:lpstr>
      <vt:lpstr>Multi-Dimensional Array</vt:lpstr>
      <vt:lpstr>Assignment on Arrays : </vt:lpstr>
      <vt:lpstr>Any Question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194</cp:revision>
  <dcterms:created xsi:type="dcterms:W3CDTF">2014-09-30T12:24:12Z</dcterms:created>
  <dcterms:modified xsi:type="dcterms:W3CDTF">2024-05-13T05:21:04Z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