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6"/>
  </p:notesMasterIdLst>
  <p:handoutMasterIdLst>
    <p:handoutMasterId r:id="rId67"/>
  </p:handoutMasterIdLst>
  <p:sldIdLst>
    <p:sldId id="271" r:id="rId5"/>
    <p:sldId id="281" r:id="rId6"/>
    <p:sldId id="392" r:id="rId7"/>
    <p:sldId id="394" r:id="rId8"/>
    <p:sldId id="395" r:id="rId9"/>
    <p:sldId id="396" r:id="rId10"/>
    <p:sldId id="397" r:id="rId11"/>
    <p:sldId id="398" r:id="rId12"/>
    <p:sldId id="364" r:id="rId13"/>
    <p:sldId id="354" r:id="rId14"/>
    <p:sldId id="385" r:id="rId15"/>
    <p:sldId id="408" r:id="rId16"/>
    <p:sldId id="406" r:id="rId17"/>
    <p:sldId id="403" r:id="rId18"/>
    <p:sldId id="405" r:id="rId19"/>
    <p:sldId id="393" r:id="rId20"/>
    <p:sldId id="355" r:id="rId21"/>
    <p:sldId id="356" r:id="rId22"/>
    <p:sldId id="386" r:id="rId23"/>
    <p:sldId id="404" r:id="rId24"/>
    <p:sldId id="343" r:id="rId25"/>
    <p:sldId id="390" r:id="rId26"/>
    <p:sldId id="384" r:id="rId27"/>
    <p:sldId id="387" r:id="rId28"/>
    <p:sldId id="407" r:id="rId29"/>
    <p:sldId id="399" r:id="rId30"/>
    <p:sldId id="391" r:id="rId31"/>
    <p:sldId id="357" r:id="rId32"/>
    <p:sldId id="358" r:id="rId33"/>
    <p:sldId id="359" r:id="rId34"/>
    <p:sldId id="400" r:id="rId35"/>
    <p:sldId id="365" r:id="rId36"/>
    <p:sldId id="351" r:id="rId37"/>
    <p:sldId id="361" r:id="rId38"/>
    <p:sldId id="362" r:id="rId39"/>
    <p:sldId id="363" r:id="rId40"/>
    <p:sldId id="352"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8" r:id="rId58"/>
    <p:sldId id="389" r:id="rId59"/>
    <p:sldId id="383" r:id="rId60"/>
    <p:sldId id="382" r:id="rId61"/>
    <p:sldId id="401" r:id="rId62"/>
    <p:sldId id="402" r:id="rId63"/>
    <p:sldId id="322" r:id="rId64"/>
    <p:sldId id="323" r:id="rId65"/>
  </p:sldIdLst>
  <p:sldSz cx="9144000" cy="6858000" type="screen4x3"/>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92"/>
            <p14:sldId id="394"/>
            <p14:sldId id="395"/>
            <p14:sldId id="396"/>
            <p14:sldId id="397"/>
            <p14:sldId id="398"/>
            <p14:sldId id="364"/>
            <p14:sldId id="354"/>
            <p14:sldId id="385"/>
            <p14:sldId id="408"/>
            <p14:sldId id="406"/>
            <p14:sldId id="403"/>
            <p14:sldId id="405"/>
            <p14:sldId id="393"/>
            <p14:sldId id="355"/>
            <p14:sldId id="356"/>
            <p14:sldId id="386"/>
            <p14:sldId id="404"/>
            <p14:sldId id="343"/>
            <p14:sldId id="390"/>
            <p14:sldId id="384"/>
            <p14:sldId id="387"/>
            <p14:sldId id="407"/>
            <p14:sldId id="399"/>
            <p14:sldId id="391"/>
            <p14:sldId id="357"/>
            <p14:sldId id="358"/>
            <p14:sldId id="359"/>
            <p14:sldId id="400"/>
            <p14:sldId id="365"/>
            <p14:sldId id="351"/>
            <p14:sldId id="361"/>
            <p14:sldId id="362"/>
            <p14:sldId id="363"/>
            <p14:sldId id="352"/>
            <p14:sldId id="366"/>
            <p14:sldId id="367"/>
            <p14:sldId id="368"/>
            <p14:sldId id="369"/>
            <p14:sldId id="370"/>
            <p14:sldId id="371"/>
            <p14:sldId id="372"/>
            <p14:sldId id="373"/>
            <p14:sldId id="374"/>
            <p14:sldId id="375"/>
            <p14:sldId id="376"/>
            <p14:sldId id="377"/>
            <p14:sldId id="378"/>
            <p14:sldId id="379"/>
            <p14:sldId id="380"/>
            <p14:sldId id="381"/>
            <p14:sldId id="388"/>
            <p14:sldId id="389"/>
            <p14:sldId id="383"/>
            <p14:sldId id="382"/>
            <p14:sldId id="401"/>
            <p14:sldId id="402"/>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2" autoAdjust="0"/>
    <p:restoredTop sz="94911"/>
  </p:normalViewPr>
  <p:slideViewPr>
    <p:cSldViewPr>
      <p:cViewPr varScale="1">
        <p:scale>
          <a:sx n="90" d="100"/>
          <a:sy n="90" d="100"/>
        </p:scale>
        <p:origin x="1800" y="200"/>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19/01/21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1/19/21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docs.oracle.com</a:t>
            </a:r>
            <a:r>
              <a:rPr lang="en-US" dirty="0"/>
              <a:t>/</a:t>
            </a:r>
            <a:r>
              <a:rPr lang="en-US" dirty="0" err="1"/>
              <a:t>javase</a:t>
            </a:r>
            <a:r>
              <a:rPr lang="en-US" dirty="0"/>
              <a:t>/tutorial/java/</a:t>
            </a:r>
            <a:r>
              <a:rPr lang="en-US" dirty="0" err="1"/>
              <a:t>javaOO</a:t>
            </a:r>
            <a:r>
              <a:rPr lang="en-US" dirty="0"/>
              <a:t>/</a:t>
            </a:r>
            <a:r>
              <a:rPr lang="en-US" dirty="0" err="1"/>
              <a:t>thiskey.html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55</a:t>
            </a:fld>
            <a:endParaRPr lang="en-US" dirty="0"/>
          </a:p>
        </p:txBody>
      </p:sp>
    </p:spTree>
    <p:extLst>
      <p:ext uri="{BB962C8B-B14F-4D97-AF65-F5344CB8AC3E}">
        <p14:creationId xmlns:p14="http://schemas.microsoft.com/office/powerpoint/2010/main" val="1118364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docs.oracle.com</a:t>
            </a:r>
            <a:r>
              <a:rPr lang="en-US" dirty="0"/>
              <a:t>/</a:t>
            </a:r>
            <a:r>
              <a:rPr lang="en-US" dirty="0" err="1"/>
              <a:t>javase</a:t>
            </a:r>
            <a:r>
              <a:rPr lang="en-US" dirty="0"/>
              <a:t>/tutorial/java/</a:t>
            </a:r>
            <a:r>
              <a:rPr lang="en-US" dirty="0" err="1"/>
              <a:t>javaOO</a:t>
            </a:r>
            <a:r>
              <a:rPr lang="en-US" dirty="0"/>
              <a:t>/</a:t>
            </a:r>
            <a:r>
              <a:rPr lang="en-US" dirty="0" err="1"/>
              <a:t>thiskey.html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58</a:t>
            </a:fld>
            <a:endParaRPr lang="en-US" dirty="0"/>
          </a:p>
        </p:txBody>
      </p:sp>
    </p:spTree>
    <p:extLst>
      <p:ext uri="{BB962C8B-B14F-4D97-AF65-F5344CB8AC3E}">
        <p14:creationId xmlns:p14="http://schemas.microsoft.com/office/powerpoint/2010/main" val="825928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docs.oracle.com</a:t>
            </a:r>
            <a:r>
              <a:rPr lang="en-US" dirty="0"/>
              <a:t>/</a:t>
            </a:r>
            <a:r>
              <a:rPr lang="en-US" dirty="0" err="1"/>
              <a:t>javase</a:t>
            </a:r>
            <a:r>
              <a:rPr lang="en-US" dirty="0"/>
              <a:t>/tutorial/java/</a:t>
            </a:r>
            <a:r>
              <a:rPr lang="en-US" dirty="0" err="1"/>
              <a:t>javaOO</a:t>
            </a:r>
            <a:r>
              <a:rPr lang="en-US" dirty="0"/>
              <a:t>/</a:t>
            </a:r>
            <a:r>
              <a:rPr lang="en-US" dirty="0" err="1"/>
              <a:t>thiskey.html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59</a:t>
            </a:fld>
            <a:endParaRPr lang="en-US" dirty="0"/>
          </a:p>
        </p:txBody>
      </p:sp>
    </p:spTree>
    <p:extLst>
      <p:ext uri="{BB962C8B-B14F-4D97-AF65-F5344CB8AC3E}">
        <p14:creationId xmlns:p14="http://schemas.microsoft.com/office/powerpoint/2010/main" val="96944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117369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https://cs1331.gitlab.io/fall2018/hw3/hw3-vending-machine.html</a:t>
            </a:r>
          </a:p>
          <a:p>
            <a:endParaRPr lang="en-US" dirty="0"/>
          </a:p>
          <a:p>
            <a:r>
              <a:rPr lang="en-US" dirty="0"/>
              <a:t>https://</a:t>
            </a:r>
            <a:r>
              <a:rPr lang="en-US" dirty="0" err="1"/>
              <a:t>coderanch.com</a:t>
            </a:r>
            <a:r>
              <a:rPr lang="en-US"/>
              <a:t>/t/643124/engineering/implement-vending-application</a:t>
            </a:r>
          </a:p>
        </p:txBody>
      </p:sp>
      <p:sp>
        <p:nvSpPr>
          <p:cNvPr id="4" name="Slide Number Placeholder 3"/>
          <p:cNvSpPr>
            <a:spLocks noGrp="1"/>
          </p:cNvSpPr>
          <p:nvPr>
            <p:ph type="sldNum" sz="quarter" idx="5"/>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639359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docs.oracle.com</a:t>
            </a:r>
            <a:r>
              <a:rPr lang="en-US" dirty="0"/>
              <a:t>/</a:t>
            </a:r>
            <a:r>
              <a:rPr lang="en-US" dirty="0" err="1"/>
              <a:t>javase</a:t>
            </a:r>
            <a:r>
              <a:rPr lang="en-US" dirty="0"/>
              <a:t>/tutorial/java/</a:t>
            </a:r>
            <a:r>
              <a:rPr lang="en-US" dirty="0" err="1"/>
              <a:t>javaOO</a:t>
            </a:r>
            <a:r>
              <a:rPr lang="en-US" dirty="0"/>
              <a:t>/</a:t>
            </a:r>
            <a:r>
              <a:rPr lang="en-US" dirty="0" err="1"/>
              <a:t>thiskey.html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2089349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docs.oracle.com</a:t>
            </a:r>
            <a:r>
              <a:rPr lang="en-US" dirty="0"/>
              <a:t>/</a:t>
            </a:r>
            <a:r>
              <a:rPr lang="en-US" dirty="0" err="1"/>
              <a:t>javase</a:t>
            </a:r>
            <a:r>
              <a:rPr lang="en-US" dirty="0"/>
              <a:t>/tutorial/java/</a:t>
            </a:r>
            <a:r>
              <a:rPr lang="en-US" dirty="0" err="1"/>
              <a:t>javaOO</a:t>
            </a:r>
            <a:r>
              <a:rPr lang="en-US" dirty="0"/>
              <a:t>/</a:t>
            </a:r>
            <a:r>
              <a:rPr lang="en-US" dirty="0" err="1"/>
              <a:t>thiskey.html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15420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docs.oracle.com</a:t>
            </a:r>
            <a:r>
              <a:rPr lang="en-US" dirty="0"/>
              <a:t>/</a:t>
            </a:r>
            <a:r>
              <a:rPr lang="en-US" dirty="0" err="1"/>
              <a:t>javase</a:t>
            </a:r>
            <a:r>
              <a:rPr lang="en-US" dirty="0"/>
              <a:t>/tutorial/java/</a:t>
            </a:r>
            <a:r>
              <a:rPr lang="en-US" dirty="0" err="1"/>
              <a:t>javaOO</a:t>
            </a:r>
            <a:r>
              <a:rPr lang="en-US" dirty="0"/>
              <a:t>/</a:t>
            </a:r>
            <a:r>
              <a:rPr lang="en-US" dirty="0" err="1"/>
              <a:t>thiskey.html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36087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625616-3391-4EB6-BD79-51A73C1912AF}" type="slidenum">
              <a:rPr lang="en-US" smtClean="0"/>
              <a:t>39</a:t>
            </a:fld>
            <a:endParaRPr lang="en-US"/>
          </a:p>
        </p:txBody>
      </p:sp>
    </p:spTree>
    <p:extLst>
      <p:ext uri="{BB962C8B-B14F-4D97-AF65-F5344CB8AC3E}">
        <p14:creationId xmlns:p14="http://schemas.microsoft.com/office/powerpoint/2010/main" val="1823705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docs.oracle.com</a:t>
            </a:r>
            <a:r>
              <a:rPr lang="en-US" dirty="0"/>
              <a:t>/</a:t>
            </a:r>
            <a:r>
              <a:rPr lang="en-US" dirty="0" err="1"/>
              <a:t>javase</a:t>
            </a:r>
            <a:r>
              <a:rPr lang="en-US" dirty="0"/>
              <a:t>/tutorial/java/</a:t>
            </a:r>
            <a:r>
              <a:rPr lang="en-US" dirty="0" err="1"/>
              <a:t>javaOO</a:t>
            </a:r>
            <a:r>
              <a:rPr lang="en-US" dirty="0"/>
              <a:t>/</a:t>
            </a:r>
            <a:r>
              <a:rPr lang="en-US" dirty="0" err="1"/>
              <a:t>thiskey.html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54</a:t>
            </a:fld>
            <a:endParaRPr lang="en-US" dirty="0"/>
          </a:p>
        </p:txBody>
      </p:sp>
    </p:spTree>
    <p:extLst>
      <p:ext uri="{BB962C8B-B14F-4D97-AF65-F5344CB8AC3E}">
        <p14:creationId xmlns:p14="http://schemas.microsoft.com/office/powerpoint/2010/main" val="1788413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8369" y="1580016"/>
            <a:ext cx="4069644" cy="4724400"/>
          </a:xfrm>
          <a:prstGeom prst="rect">
            <a:avLst/>
          </a:prstGeom>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598">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vl4pPr>
              <a:buClr>
                <a:srgbClr val="4D4D4D"/>
              </a:buClr>
              <a:defRPr sz="1598">
                <a:solidFill>
                  <a:srgbClr val="4D4D4D"/>
                </a:solidFill>
              </a:defRPr>
            </a:lvl4pPr>
            <a:lvl5pPr>
              <a:buClr>
                <a:srgbClr val="4D4D4D"/>
              </a:buClr>
              <a:defRPr sz="1598">
                <a:solidFill>
                  <a:srgbClr val="4D4D4D"/>
                </a:solidFill>
              </a:defRPr>
            </a:lvl5pPr>
          </a:lstStyle>
          <a:p>
            <a:pPr marL="342583" marR="0" lvl="0" indent="-342583" algn="l" defTabSz="913554"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4769556" y="1588161"/>
            <a:ext cx="4069644" cy="4724400"/>
          </a:xfrm>
          <a:prstGeom prst="rect">
            <a:avLst/>
          </a:prstGeom>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598">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vl4pPr>
              <a:buClr>
                <a:srgbClr val="4D4D4D"/>
              </a:buClr>
              <a:defRPr sz="1598">
                <a:solidFill>
                  <a:srgbClr val="4D4D4D"/>
                </a:solidFill>
              </a:defRPr>
            </a:lvl4pPr>
            <a:lvl5pPr>
              <a:buClr>
                <a:srgbClr val="4D4D4D"/>
              </a:buClr>
              <a:defRPr sz="1598">
                <a:solidFill>
                  <a:srgbClr val="4D4D4D"/>
                </a:solidFill>
              </a:defRPr>
            </a:lvl5pPr>
          </a:lstStyle>
          <a:p>
            <a:pPr marL="342583" marR="0" lvl="0" indent="-342583" algn="l" defTabSz="913554"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27407" y="598414"/>
            <a:ext cx="6629400" cy="609599"/>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635272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27407" y="598414"/>
            <a:ext cx="6629400" cy="609599"/>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06514" y="1576516"/>
            <a:ext cx="8530118" cy="4897665"/>
          </a:xfrm>
          <a:prstGeom prst="rect">
            <a:avLst/>
          </a:prstGeom>
        </p:spPr>
        <p:txBody>
          <a:bodyPr>
            <a:normAutofit/>
          </a:bodyPr>
          <a:lstStyle>
            <a:lvl1pPr>
              <a:defRPr sz="1799">
                <a:solidFill>
                  <a:srgbClr val="4D4D4D"/>
                </a:solidFill>
                <a:latin typeface="Arial" panose="020B0604020202020204" pitchFamily="34" charset="0"/>
                <a:cs typeface="Arial" panose="020B0604020202020204" pitchFamily="34" charset="0"/>
              </a:defRPr>
            </a:lvl1pPr>
            <a:lvl2pPr>
              <a:defRPr sz="1598">
                <a:solidFill>
                  <a:srgbClr val="4D4D4D"/>
                </a:solidFill>
                <a:latin typeface="Arial" panose="020B0604020202020204" pitchFamily="34" charset="0"/>
                <a:cs typeface="Arial" panose="020B0604020202020204" pitchFamily="34" charset="0"/>
              </a:defRPr>
            </a:lvl2pPr>
            <a:lvl3pPr>
              <a:defRPr sz="1598">
                <a:solidFill>
                  <a:srgbClr val="4D4D4D"/>
                </a:solidFill>
                <a:latin typeface="Arial" panose="020B0604020202020204" pitchFamily="34" charset="0"/>
                <a:cs typeface="Arial" panose="020B0604020202020204" pitchFamily="34" charset="0"/>
              </a:defRPr>
            </a:lvl3pPr>
            <a:lvl4pPr>
              <a:defRPr sz="1598">
                <a:solidFill>
                  <a:srgbClr val="4D4D4D"/>
                </a:solidFill>
                <a:latin typeface="Arial" panose="020B0604020202020204" pitchFamily="34" charset="0"/>
                <a:cs typeface="Arial" panose="020B0604020202020204" pitchFamily="34" charset="0"/>
              </a:defRPr>
            </a:lvl4pPr>
            <a:lvl5pPr>
              <a:defRPr sz="1598">
                <a:solidFill>
                  <a:srgbClr val="4D4D4D"/>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91745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file:///Users/manishmittal/shalini/citius%20backup/corejava/ppt/"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2438401"/>
            <a:ext cx="7772400" cy="990600"/>
          </a:xfrm>
        </p:spPr>
        <p:txBody>
          <a:bodyPr>
            <a:normAutofit/>
          </a:bodyPr>
          <a:lstStyle/>
          <a:p>
            <a:r>
              <a:rPr lang="en-US" b="1" dirty="0"/>
              <a:t>Core Java </a:t>
            </a:r>
            <a:r>
              <a:rPr lang="en-US" b="1"/>
              <a:t>– Part 3	</a:t>
            </a:r>
            <a:endParaRPr lang="en-IN"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Methods</a:t>
            </a:r>
            <a:endParaRPr lang="en-US" dirty="0"/>
          </a:p>
        </p:txBody>
      </p:sp>
      <p:sp>
        <p:nvSpPr>
          <p:cNvPr id="3" name="Text Placeholder 2"/>
          <p:cNvSpPr>
            <a:spLocks noGrp="1"/>
          </p:cNvSpPr>
          <p:nvPr>
            <p:ph type="body" sz="quarter" idx="10"/>
          </p:nvPr>
        </p:nvSpPr>
        <p:spPr>
          <a:xfrm>
            <a:off x="304800" y="914400"/>
            <a:ext cx="8534400" cy="5105400"/>
          </a:xfrm>
        </p:spPr>
        <p:txBody>
          <a:bodyPr>
            <a:normAutofit fontScale="92500" lnSpcReduction="10000"/>
          </a:bodyPr>
          <a:lstStyle/>
          <a:p>
            <a:r>
              <a:rPr lang="en-US" dirty="0"/>
              <a:t>Method is a block of code which can be accessed whenever needed. </a:t>
            </a:r>
          </a:p>
          <a:p>
            <a:r>
              <a:rPr lang="en-US" b="1" dirty="0"/>
              <a:t>Methods returning values </a:t>
            </a:r>
            <a:br>
              <a:rPr lang="en-US" b="1" dirty="0"/>
            </a:br>
            <a:r>
              <a:rPr lang="en-US" dirty="0"/>
              <a:t>Need to specify return type before Method name. Must return some </a:t>
            </a:r>
            <a:r>
              <a:rPr lang="en-US" dirty="0" err="1"/>
              <a:t>value.Ex</a:t>
            </a:r>
            <a:r>
              <a:rPr lang="en-US" dirty="0"/>
              <a:t>: </a:t>
            </a:r>
            <a:br>
              <a:rPr lang="en-US" dirty="0"/>
            </a:br>
            <a:br>
              <a:rPr lang="en-US" b="1" dirty="0"/>
            </a:br>
            <a:r>
              <a:rPr lang="en-US" dirty="0" err="1"/>
              <a:t>int</a:t>
            </a:r>
            <a:r>
              <a:rPr lang="en-US" b="1" dirty="0"/>
              <a:t> </a:t>
            </a:r>
            <a:r>
              <a:rPr lang="en-US" i="1" dirty="0" err="1"/>
              <a:t>addNumbers</a:t>
            </a:r>
            <a:r>
              <a:rPr lang="en-US" dirty="0"/>
              <a:t>(</a:t>
            </a:r>
            <a:r>
              <a:rPr lang="en-US" dirty="0" err="1"/>
              <a:t>int</a:t>
            </a:r>
            <a:r>
              <a:rPr lang="en-US" dirty="0"/>
              <a:t> x, </a:t>
            </a:r>
            <a:r>
              <a:rPr lang="en-US" dirty="0" err="1"/>
              <a:t>int</a:t>
            </a:r>
            <a:r>
              <a:rPr lang="en-US" dirty="0"/>
              <a:t> y) { </a:t>
            </a:r>
            <a:br>
              <a:rPr lang="en-US" dirty="0"/>
            </a:br>
            <a:r>
              <a:rPr lang="en-US" dirty="0"/>
              <a:t>	return </a:t>
            </a:r>
            <a:r>
              <a:rPr lang="en-US" dirty="0" err="1"/>
              <a:t>x+y</a:t>
            </a:r>
            <a:r>
              <a:rPr lang="en-US" dirty="0"/>
              <a:t>; } </a:t>
            </a:r>
          </a:p>
          <a:p>
            <a:endParaRPr lang="en-US" dirty="0"/>
          </a:p>
          <a:p>
            <a:r>
              <a:rPr lang="en-US" b="1" dirty="0"/>
              <a:t>Methods not returning values </a:t>
            </a:r>
            <a:br>
              <a:rPr lang="en-US" dirty="0"/>
            </a:br>
            <a:r>
              <a:rPr lang="en-US" dirty="0"/>
              <a:t>Need to specify return type as void. Ex: </a:t>
            </a:r>
            <a:br>
              <a:rPr lang="en-US" dirty="0"/>
            </a:br>
            <a:br>
              <a:rPr lang="en-US" dirty="0"/>
            </a:br>
            <a:r>
              <a:rPr lang="en-US" dirty="0"/>
              <a:t>void </a:t>
            </a:r>
            <a:r>
              <a:rPr lang="en-US" dirty="0" err="1"/>
              <a:t>incrementNumber</a:t>
            </a:r>
            <a:r>
              <a:rPr lang="en-US" dirty="0"/>
              <a:t>(Integer x) { </a:t>
            </a:r>
            <a:br>
              <a:rPr lang="en-US" dirty="0"/>
            </a:br>
            <a:r>
              <a:rPr lang="en-US" dirty="0"/>
              <a:t>	</a:t>
            </a:r>
            <a:r>
              <a:rPr lang="en-US" dirty="0" err="1"/>
              <a:t>int</a:t>
            </a:r>
            <a:r>
              <a:rPr lang="en-US" dirty="0"/>
              <a:t> y=</a:t>
            </a:r>
            <a:r>
              <a:rPr lang="en-US" dirty="0" err="1"/>
              <a:t>x.intValue</a:t>
            </a:r>
            <a:r>
              <a:rPr lang="en-US" dirty="0"/>
              <a:t>();</a:t>
            </a:r>
            <a:br>
              <a:rPr lang="en-US" dirty="0"/>
            </a:br>
            <a:r>
              <a:rPr lang="en-US" dirty="0"/>
              <a:t>	 y++; 			//y is incremented</a:t>
            </a:r>
            <a:br>
              <a:rPr lang="en-US" dirty="0"/>
            </a:br>
            <a:r>
              <a:rPr lang="en-US" dirty="0"/>
              <a:t>	 } </a:t>
            </a:r>
          </a:p>
        </p:txBody>
      </p:sp>
    </p:spTree>
    <p:extLst>
      <p:ext uri="{BB962C8B-B14F-4D97-AF65-F5344CB8AC3E}">
        <p14:creationId xmlns:p14="http://schemas.microsoft.com/office/powerpoint/2010/main" val="129958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Methods – Assignment (Simple)</a:t>
            </a:r>
            <a:endParaRPr lang="en-US" dirty="0"/>
          </a:p>
        </p:txBody>
      </p:sp>
      <p:sp>
        <p:nvSpPr>
          <p:cNvPr id="3" name="Text Placeholder 2"/>
          <p:cNvSpPr>
            <a:spLocks noGrp="1"/>
          </p:cNvSpPr>
          <p:nvPr>
            <p:ph type="body" sz="quarter" idx="10"/>
          </p:nvPr>
        </p:nvSpPr>
        <p:spPr>
          <a:xfrm>
            <a:off x="304800" y="914400"/>
            <a:ext cx="8534400" cy="5105400"/>
          </a:xfrm>
        </p:spPr>
        <p:txBody>
          <a:bodyPr>
            <a:normAutofit/>
          </a:bodyPr>
          <a:lstStyle/>
          <a:p>
            <a:pPr>
              <a:buFont typeface="Wingdings" charset="2"/>
              <a:buChar char="§"/>
            </a:pPr>
            <a:r>
              <a:rPr lang="en-US" dirty="0"/>
              <a:t>Create a class named Eggs  Create a method </a:t>
            </a:r>
            <a:r>
              <a:rPr lang="en-US" dirty="0" err="1"/>
              <a:t>calculateEggs</a:t>
            </a:r>
            <a:r>
              <a:rPr lang="en-US" dirty="0"/>
              <a:t>() in the class Pass no of eggs to this method and display the eggs in dozen </a:t>
            </a:r>
          </a:p>
          <a:p>
            <a:pPr marL="0" indent="0">
              <a:buNone/>
            </a:pPr>
            <a:r>
              <a:rPr lang="en-US" dirty="0"/>
              <a:t>	For </a:t>
            </a:r>
            <a:r>
              <a:rPr lang="en-US" dirty="0" err="1"/>
              <a:t>eg</a:t>
            </a:r>
            <a:r>
              <a:rPr lang="en-US" dirty="0"/>
              <a:t> if no of eggs are 50 method should display 4 dozen 	and 2 eggs </a:t>
            </a:r>
          </a:p>
          <a:p>
            <a:pPr marL="0" indent="0">
              <a:buNone/>
            </a:pPr>
            <a:r>
              <a:rPr lang="en-US" dirty="0"/>
              <a:t>Create a class </a:t>
            </a:r>
            <a:r>
              <a:rPr lang="en-US" dirty="0" err="1"/>
              <a:t>TestEggs</a:t>
            </a:r>
            <a:r>
              <a:rPr lang="en-US" dirty="0"/>
              <a:t> to test the Eggs class</a:t>
            </a:r>
          </a:p>
          <a:p>
            <a:r>
              <a:rPr lang="en-US" dirty="0"/>
              <a:t>Your task is to write a program that simulates a vending machine. Users select a product and provide payment. If the payment is sufficient to cover the purchase price of the product, the product is dispensed and change is given. Otherwise, the payment is returned to the user. Create 2 arrays, 1 to store product names and other product price. Display the menu to the user and based on users choice display the details</a:t>
            </a:r>
          </a:p>
        </p:txBody>
      </p:sp>
    </p:spTree>
    <p:extLst>
      <p:ext uri="{BB962C8B-B14F-4D97-AF65-F5344CB8AC3E}">
        <p14:creationId xmlns:p14="http://schemas.microsoft.com/office/powerpoint/2010/main" val="197237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6EBE-5438-9E43-A303-4E36F349D30E}"/>
              </a:ext>
            </a:extLst>
          </p:cNvPr>
          <p:cNvSpPr>
            <a:spLocks noGrp="1"/>
          </p:cNvSpPr>
          <p:nvPr>
            <p:ph type="title"/>
          </p:nvPr>
        </p:nvSpPr>
        <p:spPr/>
        <p:txBody>
          <a:bodyPr/>
          <a:lstStyle/>
          <a:p>
            <a:r>
              <a:rPr lang="en-US" dirty="0"/>
              <a:t>Vending Machine </a:t>
            </a:r>
            <a:r>
              <a:rPr lang="en-US" dirty="0" err="1"/>
              <a:t>Enums</a:t>
            </a:r>
            <a:endParaRPr lang="en-US" dirty="0"/>
          </a:p>
        </p:txBody>
      </p:sp>
      <p:sp>
        <p:nvSpPr>
          <p:cNvPr id="3" name="Text Placeholder 2">
            <a:extLst>
              <a:ext uri="{FF2B5EF4-FFF2-40B4-BE49-F238E27FC236}">
                <a16:creationId xmlns:a16="http://schemas.microsoft.com/office/drawing/2014/main" id="{782D39E3-C17F-134B-A810-F4253001B4A5}"/>
              </a:ext>
            </a:extLst>
          </p:cNvPr>
          <p:cNvSpPr>
            <a:spLocks noGrp="1"/>
          </p:cNvSpPr>
          <p:nvPr>
            <p:ph type="body" sz="quarter" idx="10"/>
          </p:nvPr>
        </p:nvSpPr>
        <p:spPr>
          <a:xfrm>
            <a:off x="304800" y="728400"/>
            <a:ext cx="6172200" cy="5520000"/>
          </a:xfrm>
        </p:spPr>
        <p:txBody>
          <a:bodyPr>
            <a:normAutofit/>
          </a:bodyPr>
          <a:lstStyle/>
          <a:p>
            <a:r>
              <a:rPr lang="en-US" sz="1600" dirty="0"/>
              <a:t>Your task is to write a program that simulates a vending machine. Users select a product and provide payment. If the payment is sufficient to cover the purchase price of the product, the product is dispensed and change is given. Otherwise, the payment is returned to the user. </a:t>
            </a:r>
          </a:p>
          <a:p>
            <a:r>
              <a:rPr lang="en-US" sz="1600" dirty="0"/>
              <a:t>Create an </a:t>
            </a:r>
            <a:r>
              <a:rPr lang="en-US" sz="1600" dirty="0" err="1"/>
              <a:t>Enum</a:t>
            </a:r>
            <a:r>
              <a:rPr lang="en-US" sz="1600" dirty="0"/>
              <a:t> </a:t>
            </a:r>
            <a:r>
              <a:rPr lang="en-US" sz="1600" dirty="0" err="1"/>
              <a:t>VendingItem</a:t>
            </a:r>
            <a:r>
              <a:rPr lang="en-US" sz="1600" dirty="0"/>
              <a:t> as follows:</a:t>
            </a:r>
          </a:p>
          <a:p>
            <a:r>
              <a:rPr lang="en-US" sz="1600" dirty="0"/>
              <a:t>price should be a parameter to the </a:t>
            </a:r>
            <a:r>
              <a:rPr lang="en-US" sz="1600" dirty="0" err="1"/>
              <a:t>enum</a:t>
            </a:r>
            <a:r>
              <a:rPr lang="en-US" sz="1600" dirty="0"/>
              <a:t> constructor.</a:t>
            </a:r>
          </a:p>
          <a:p>
            <a:endParaRPr lang="en-US" sz="1600" dirty="0"/>
          </a:p>
          <a:p>
            <a:endParaRPr lang="en-US" sz="1600" dirty="0"/>
          </a:p>
        </p:txBody>
      </p:sp>
      <p:graphicFrame>
        <p:nvGraphicFramePr>
          <p:cNvPr id="4" name="Table 3">
            <a:extLst>
              <a:ext uri="{FF2B5EF4-FFF2-40B4-BE49-F238E27FC236}">
                <a16:creationId xmlns:a16="http://schemas.microsoft.com/office/drawing/2014/main" id="{78909C28-0211-7A4A-8488-5115C66FAD80}"/>
              </a:ext>
            </a:extLst>
          </p:cNvPr>
          <p:cNvGraphicFramePr>
            <a:graphicFrameLocks noGrp="1"/>
          </p:cNvGraphicFramePr>
          <p:nvPr>
            <p:extLst>
              <p:ext uri="{D42A27DB-BD31-4B8C-83A1-F6EECF244321}">
                <p14:modId xmlns:p14="http://schemas.microsoft.com/office/powerpoint/2010/main" val="4008108255"/>
              </p:ext>
            </p:extLst>
          </p:nvPr>
        </p:nvGraphicFramePr>
        <p:xfrm>
          <a:off x="6338727" y="1304400"/>
          <a:ext cx="2800510" cy="4712587"/>
        </p:xfrm>
        <a:graphic>
          <a:graphicData uri="http://schemas.openxmlformats.org/drawingml/2006/table">
            <a:tbl>
              <a:tblPr>
                <a:tableStyleId>{2D5ABB26-0587-4C30-8999-92F81FD0307C}</a:tableStyleId>
              </a:tblPr>
              <a:tblGrid>
                <a:gridCol w="1400255">
                  <a:extLst>
                    <a:ext uri="{9D8B030D-6E8A-4147-A177-3AD203B41FA5}">
                      <a16:colId xmlns:a16="http://schemas.microsoft.com/office/drawing/2014/main" val="3440330121"/>
                    </a:ext>
                  </a:extLst>
                </a:gridCol>
                <a:gridCol w="1400255">
                  <a:extLst>
                    <a:ext uri="{9D8B030D-6E8A-4147-A177-3AD203B41FA5}">
                      <a16:colId xmlns:a16="http://schemas.microsoft.com/office/drawing/2014/main" val="1997417045"/>
                    </a:ext>
                  </a:extLst>
                </a:gridCol>
              </a:tblGrid>
              <a:tr h="309157">
                <a:tc>
                  <a:txBody>
                    <a:bodyPr/>
                    <a:lstStyle/>
                    <a:p>
                      <a:pPr algn="l"/>
                      <a:r>
                        <a:rPr lang="en-US" sz="1500" dirty="0">
                          <a:effectLst/>
                        </a:rPr>
                        <a:t>Item</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a:r>
                        <a:rPr lang="en-US" sz="1500" dirty="0">
                          <a:effectLst/>
                        </a:rPr>
                        <a:t>Price</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040289356"/>
                  </a:ext>
                </a:extLst>
              </a:tr>
              <a:tr h="309157">
                <a:tc>
                  <a:txBody>
                    <a:bodyPr/>
                    <a:lstStyle/>
                    <a:p>
                      <a:pPr algn="l"/>
                      <a:r>
                        <a:rPr lang="en-US" sz="1500">
                          <a:effectLst/>
                        </a:rPr>
                        <a:t>Lays</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a:effectLst/>
                        </a:rPr>
                        <a:t>$1.50</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5435206"/>
                  </a:ext>
                </a:extLst>
              </a:tr>
              <a:tr h="309157">
                <a:tc>
                  <a:txBody>
                    <a:bodyPr/>
                    <a:lstStyle/>
                    <a:p>
                      <a:pPr algn="l"/>
                      <a:r>
                        <a:rPr lang="en-US" sz="1500">
                          <a:effectLst/>
                        </a:rPr>
                        <a:t>Doritos</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a:effectLst/>
                        </a:rPr>
                        <a:t>$1.50</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388807"/>
                  </a:ext>
                </a:extLst>
              </a:tr>
              <a:tr h="309157">
                <a:tc>
                  <a:txBody>
                    <a:bodyPr/>
                    <a:lstStyle/>
                    <a:p>
                      <a:pPr algn="l"/>
                      <a:r>
                        <a:rPr lang="en-US" sz="1500">
                          <a:effectLst/>
                        </a:rPr>
                        <a:t>Coke</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a:effectLst/>
                        </a:rPr>
                        <a:t>$2.50</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6512716"/>
                  </a:ext>
                </a:extLst>
              </a:tr>
              <a:tr h="540339">
                <a:tc>
                  <a:txBody>
                    <a:bodyPr/>
                    <a:lstStyle/>
                    <a:p>
                      <a:pPr algn="l"/>
                      <a:r>
                        <a:rPr lang="en-US" sz="1500" dirty="0" err="1">
                          <a:effectLst/>
                        </a:rPr>
                        <a:t>Ramblin_Reck_Toy</a:t>
                      </a:r>
                      <a:endParaRPr lang="en-US" sz="1500" dirty="0">
                        <a:effectLst/>
                      </a:endParaRP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a:effectLst/>
                        </a:rPr>
                        <a:t>$180.75</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6536091"/>
                  </a:ext>
                </a:extLst>
              </a:tr>
              <a:tr h="540339">
                <a:tc>
                  <a:txBody>
                    <a:bodyPr/>
                    <a:lstStyle/>
                    <a:p>
                      <a:pPr algn="l"/>
                      <a:r>
                        <a:rPr lang="en-US" sz="1500" dirty="0" err="1">
                          <a:effectLst/>
                        </a:rPr>
                        <a:t>Rubiks_Cube</a:t>
                      </a:r>
                      <a:endParaRPr lang="en-US" sz="1500" dirty="0">
                        <a:effectLst/>
                      </a:endParaRP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a:effectLst/>
                        </a:rPr>
                        <a:t>$30.00</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6101290"/>
                  </a:ext>
                </a:extLst>
              </a:tr>
              <a:tr h="309157">
                <a:tc>
                  <a:txBody>
                    <a:bodyPr/>
                    <a:lstStyle/>
                    <a:p>
                      <a:pPr algn="l"/>
                      <a:r>
                        <a:rPr lang="en-US" sz="1500">
                          <a:effectLst/>
                        </a:rPr>
                        <a:t>Rat_Cap</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a:effectLst/>
                        </a:rPr>
                        <a:t>$15.00</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443160"/>
                  </a:ext>
                </a:extLst>
              </a:tr>
              <a:tr h="540339">
                <a:tc>
                  <a:txBody>
                    <a:bodyPr/>
                    <a:lstStyle/>
                    <a:p>
                      <a:pPr algn="l"/>
                      <a:r>
                        <a:rPr lang="en-US" sz="1500">
                          <a:effectLst/>
                        </a:rPr>
                        <a:t>FASET_Lanyard</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a:effectLst/>
                        </a:rPr>
                        <a:t>$10.00</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8322104"/>
                  </a:ext>
                </a:extLst>
              </a:tr>
              <a:tr h="309157">
                <a:tc>
                  <a:txBody>
                    <a:bodyPr/>
                    <a:lstStyle/>
                    <a:p>
                      <a:pPr algn="l"/>
                      <a:r>
                        <a:rPr lang="en-US" sz="1500">
                          <a:effectLst/>
                        </a:rPr>
                        <a:t>Cheetos</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dirty="0">
                          <a:effectLst/>
                        </a:rPr>
                        <a:t>$1.25</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6630921"/>
                  </a:ext>
                </a:extLst>
              </a:tr>
              <a:tr h="309157">
                <a:tc>
                  <a:txBody>
                    <a:bodyPr/>
                    <a:lstStyle/>
                    <a:p>
                      <a:pPr algn="l"/>
                      <a:r>
                        <a:rPr lang="en-US" sz="1500">
                          <a:effectLst/>
                        </a:rPr>
                        <a:t>Sprite</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a:effectLst/>
                        </a:rPr>
                        <a:t>$2.50</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955126"/>
                  </a:ext>
                </a:extLst>
              </a:tr>
              <a:tr h="309157">
                <a:tc>
                  <a:txBody>
                    <a:bodyPr/>
                    <a:lstStyle/>
                    <a:p>
                      <a:pPr algn="l"/>
                      <a:r>
                        <a:rPr lang="en-US" sz="1500">
                          <a:effectLst/>
                        </a:rPr>
                        <a:t>Red_Bull</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a:effectLst/>
                        </a:rPr>
                        <a:t>$4.75</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7811303"/>
                  </a:ext>
                </a:extLst>
              </a:tr>
              <a:tr h="309157">
                <a:tc>
                  <a:txBody>
                    <a:bodyPr/>
                    <a:lstStyle/>
                    <a:p>
                      <a:pPr algn="l"/>
                      <a:r>
                        <a:rPr lang="en-US" sz="1500">
                          <a:effectLst/>
                        </a:rPr>
                        <a:t>Ramen</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dirty="0">
                          <a:effectLst/>
                        </a:rPr>
                        <a:t>$3.15</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922393"/>
                  </a:ext>
                </a:extLst>
              </a:tr>
              <a:tr h="309157">
                <a:tc>
                  <a:txBody>
                    <a:bodyPr/>
                    <a:lstStyle/>
                    <a:p>
                      <a:pPr algn="l"/>
                      <a:r>
                        <a:rPr lang="en-US" sz="1500">
                          <a:effectLst/>
                        </a:rPr>
                        <a:t>Cold_Pizza</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500" dirty="0">
                          <a:effectLst/>
                        </a:rPr>
                        <a:t>$0.99</a:t>
                      </a:r>
                    </a:p>
                  </a:txBody>
                  <a:tcPr marL="74402" marR="74402" marT="37201" marB="372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7892530"/>
                  </a:ext>
                </a:extLst>
              </a:tr>
            </a:tbl>
          </a:graphicData>
        </a:graphic>
      </p:graphicFrame>
    </p:spTree>
    <p:extLst>
      <p:ext uri="{BB962C8B-B14F-4D97-AF65-F5344CB8AC3E}">
        <p14:creationId xmlns:p14="http://schemas.microsoft.com/office/powerpoint/2010/main" val="265530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Methods – Assignment (Simple) Solution</a:t>
            </a:r>
            <a:endParaRPr lang="en-US" dirty="0"/>
          </a:p>
        </p:txBody>
      </p:sp>
      <p:sp>
        <p:nvSpPr>
          <p:cNvPr id="5" name="Rectangle 4"/>
          <p:cNvSpPr/>
          <p:nvPr/>
        </p:nvSpPr>
        <p:spPr>
          <a:xfrm>
            <a:off x="292762" y="728400"/>
            <a:ext cx="8181480" cy="6247864"/>
          </a:xfrm>
          <a:prstGeom prst="rect">
            <a:avLst/>
          </a:prstGeom>
        </p:spPr>
        <p:txBody>
          <a:bodyPr wrap="square">
            <a:spAutoFit/>
          </a:bodyPr>
          <a:lstStyle/>
          <a:p>
            <a:r>
              <a:rPr lang="en-US" sz="1600" b="1" dirty="0">
                <a:solidFill>
                  <a:srgbClr val="7F0055"/>
                </a:solidFill>
                <a:latin typeface="Calibri,Bold" charset="0"/>
                <a:ea typeface="Calibri,Bold" charset="0"/>
                <a:cs typeface="Calibri,Bold" charset="0"/>
              </a:rPr>
              <a:t>public</a:t>
            </a:r>
            <a:r>
              <a:rPr lang="en-US" sz="1600" b="1" dirty="0">
                <a:solidFill>
                  <a:srgbClr val="000000"/>
                </a:solidFill>
                <a:latin typeface="Calibri,Bold" charset="0"/>
                <a:ea typeface="Calibri,Bold" charset="0"/>
                <a:cs typeface="Calibri,Bold" charset="0"/>
              </a:rPr>
              <a:t> </a:t>
            </a:r>
            <a:r>
              <a:rPr lang="en-US" sz="1600" b="1" dirty="0">
                <a:solidFill>
                  <a:srgbClr val="7F0055"/>
                </a:solidFill>
                <a:latin typeface="Calibri,Bold" charset="0"/>
                <a:ea typeface="Calibri,Bold" charset="0"/>
                <a:cs typeface="Calibri,Bold" charset="0"/>
              </a:rPr>
              <a:t>class</a:t>
            </a:r>
            <a:r>
              <a:rPr lang="en-US" sz="1600" b="1" dirty="0">
                <a:solidFill>
                  <a:srgbClr val="000000"/>
                </a:solidFill>
                <a:latin typeface="Calibri,Bold" charset="0"/>
                <a:ea typeface="Calibri,Bold" charset="0"/>
                <a:cs typeface="Calibri,Bold" charset="0"/>
              </a:rPr>
              <a:t> Vending {</a:t>
            </a:r>
            <a:endParaRPr lang="en-US" sz="1600" dirty="0">
              <a:latin typeface="Calibri,Bold" charset="0"/>
              <a:ea typeface="Calibri,Bold" charset="0"/>
              <a:cs typeface="Calibri,Bold" charset="0"/>
            </a:endParaRPr>
          </a:p>
          <a:p>
            <a:r>
              <a:rPr lang="en-US" sz="1600" dirty="0">
                <a:solidFill>
                  <a:srgbClr val="000000"/>
                </a:solidFill>
                <a:latin typeface="Calibri,Bold" charset="0"/>
                <a:ea typeface="Calibri,Bold" charset="0"/>
                <a:cs typeface="Calibri,Bold" charset="0"/>
              </a:rPr>
              <a:t>	</a:t>
            </a:r>
            <a:r>
              <a:rPr lang="en-US" sz="1600" b="1" dirty="0">
                <a:solidFill>
                  <a:srgbClr val="7F0055"/>
                </a:solidFill>
                <a:latin typeface="Calibri,Bold" charset="0"/>
                <a:ea typeface="Calibri,Bold" charset="0"/>
                <a:cs typeface="Calibri,Bold" charset="0"/>
              </a:rPr>
              <a:t>private</a:t>
            </a:r>
            <a:r>
              <a:rPr lang="en-US" sz="1600" b="1" dirty="0">
                <a:solidFill>
                  <a:srgbClr val="000000"/>
                </a:solidFill>
                <a:latin typeface="Calibri,Bold" charset="0"/>
                <a:ea typeface="Calibri,Bold" charset="0"/>
                <a:cs typeface="Calibri,Bold" charset="0"/>
              </a:rPr>
              <a:t> String </a:t>
            </a:r>
            <a:r>
              <a:rPr lang="en-US" sz="1600" b="1" dirty="0">
                <a:solidFill>
                  <a:srgbClr val="0000C0"/>
                </a:solidFill>
                <a:latin typeface="Calibri,Bold" charset="0"/>
                <a:ea typeface="Calibri,Bold" charset="0"/>
                <a:cs typeface="Calibri,Bold" charset="0"/>
              </a:rPr>
              <a:t>products</a:t>
            </a:r>
            <a:r>
              <a:rPr lang="en-US" sz="1600" b="1" dirty="0">
                <a:solidFill>
                  <a:srgbClr val="000000"/>
                </a:solidFill>
                <a:latin typeface="Calibri,Bold" charset="0"/>
                <a:ea typeface="Calibri,Bold" charset="0"/>
                <a:cs typeface="Calibri,Bold" charset="0"/>
              </a:rPr>
              <a:t>[]= {</a:t>
            </a:r>
            <a:r>
              <a:rPr lang="en-US" sz="1600" b="1" dirty="0">
                <a:solidFill>
                  <a:srgbClr val="2A00FF"/>
                </a:solidFill>
                <a:latin typeface="Calibri,Bold" charset="0"/>
                <a:ea typeface="Calibri,Bold" charset="0"/>
                <a:cs typeface="Calibri,Bold" charset="0"/>
              </a:rPr>
              <a:t>"</a:t>
            </a:r>
            <a:r>
              <a:rPr lang="en-US" sz="1600" b="1" dirty="0" err="1">
                <a:solidFill>
                  <a:srgbClr val="2A00FF"/>
                </a:solidFill>
                <a:latin typeface="Calibri,Bold" charset="0"/>
                <a:ea typeface="Calibri,Bold" charset="0"/>
                <a:cs typeface="Calibri,Bold" charset="0"/>
              </a:rPr>
              <a:t>COOkie</a:t>
            </a:r>
            <a:r>
              <a:rPr lang="en-US" sz="1600" b="1" dirty="0">
                <a:solidFill>
                  <a:srgbClr val="2A00FF"/>
                </a:solidFill>
                <a:latin typeface="Calibri,Bold" charset="0"/>
                <a:ea typeface="Calibri,Bold" charset="0"/>
                <a:cs typeface="Calibri,Bold" charset="0"/>
              </a:rPr>
              <a:t>"</a:t>
            </a:r>
            <a:r>
              <a:rPr lang="en-US" sz="1600" b="1" dirty="0">
                <a:solidFill>
                  <a:srgbClr val="000000"/>
                </a:solidFill>
                <a:latin typeface="Calibri,Bold" charset="0"/>
                <a:ea typeface="Calibri,Bold" charset="0"/>
                <a:cs typeface="Calibri,Bold" charset="0"/>
              </a:rPr>
              <a:t>,</a:t>
            </a:r>
            <a:r>
              <a:rPr lang="en-US" sz="1600" b="1" dirty="0">
                <a:solidFill>
                  <a:srgbClr val="2A00FF"/>
                </a:solidFill>
                <a:latin typeface="Calibri,Bold" charset="0"/>
                <a:ea typeface="Calibri,Bold" charset="0"/>
                <a:cs typeface="Calibri,Bold" charset="0"/>
              </a:rPr>
              <a:t>"Coke"</a:t>
            </a:r>
            <a:r>
              <a:rPr lang="en-US" sz="1600" b="1" dirty="0">
                <a:solidFill>
                  <a:srgbClr val="000000"/>
                </a:solidFill>
                <a:latin typeface="Calibri,Bold" charset="0"/>
                <a:ea typeface="Calibri,Bold" charset="0"/>
                <a:cs typeface="Calibri,Bold" charset="0"/>
              </a:rPr>
              <a:t>,</a:t>
            </a:r>
            <a:r>
              <a:rPr lang="en-US" sz="1600" b="1" dirty="0">
                <a:solidFill>
                  <a:srgbClr val="2A00FF"/>
                </a:solidFill>
                <a:latin typeface="Calibri,Bold" charset="0"/>
                <a:ea typeface="Calibri,Bold" charset="0"/>
                <a:cs typeface="Calibri,Bold" charset="0"/>
              </a:rPr>
              <a:t>"M&amp;M"</a:t>
            </a:r>
            <a:r>
              <a:rPr lang="en-US" sz="1600" b="1" dirty="0">
                <a:solidFill>
                  <a:srgbClr val="000000"/>
                </a:solidFill>
                <a:latin typeface="Calibri,Bold" charset="0"/>
                <a:ea typeface="Calibri,Bold" charset="0"/>
                <a:cs typeface="Calibri,Bold" charset="0"/>
              </a:rPr>
              <a:t>,</a:t>
            </a:r>
            <a:r>
              <a:rPr lang="en-US" sz="1600" b="1" dirty="0">
                <a:solidFill>
                  <a:srgbClr val="2A00FF"/>
                </a:solidFill>
                <a:latin typeface="Calibri,Bold" charset="0"/>
                <a:ea typeface="Calibri,Bold" charset="0"/>
                <a:cs typeface="Calibri,Bold" charset="0"/>
              </a:rPr>
              <a:t>"</a:t>
            </a:r>
            <a:r>
              <a:rPr lang="en-US" sz="1600" b="1" dirty="0" err="1">
                <a:solidFill>
                  <a:srgbClr val="2A00FF"/>
                </a:solidFill>
                <a:latin typeface="Calibri,Bold" charset="0"/>
                <a:ea typeface="Calibri,Bold" charset="0"/>
                <a:cs typeface="Calibri,Bold" charset="0"/>
              </a:rPr>
              <a:t>COffee</a:t>
            </a:r>
            <a:r>
              <a:rPr lang="en-US" sz="1600" b="1" dirty="0">
                <a:solidFill>
                  <a:srgbClr val="2A00FF"/>
                </a:solidFill>
                <a:latin typeface="Calibri,Bold" charset="0"/>
                <a:ea typeface="Calibri,Bold" charset="0"/>
                <a:cs typeface="Calibri,Bold" charset="0"/>
              </a:rPr>
              <a:t>"</a:t>
            </a:r>
            <a:r>
              <a:rPr lang="en-US" sz="1600" b="1" dirty="0">
                <a:solidFill>
                  <a:srgbClr val="000000"/>
                </a:solidFill>
                <a:latin typeface="Calibri,Bold" charset="0"/>
                <a:ea typeface="Calibri,Bold" charset="0"/>
                <a:cs typeface="Calibri,Bold" charset="0"/>
              </a:rPr>
              <a:t>};</a:t>
            </a:r>
          </a:p>
          <a:p>
            <a:r>
              <a:rPr lang="en-US" sz="1600" dirty="0">
                <a:solidFill>
                  <a:srgbClr val="000000"/>
                </a:solidFill>
                <a:latin typeface="Calibri,Bold" charset="0"/>
                <a:ea typeface="Calibri,Bold" charset="0"/>
                <a:cs typeface="Calibri,Bold" charset="0"/>
              </a:rPr>
              <a:t>	</a:t>
            </a:r>
            <a:r>
              <a:rPr lang="en-US" sz="1600" b="1" dirty="0">
                <a:solidFill>
                  <a:srgbClr val="7F0055"/>
                </a:solidFill>
                <a:latin typeface="Calibri,Bold" charset="0"/>
                <a:ea typeface="Calibri,Bold" charset="0"/>
                <a:cs typeface="Calibri,Bold" charset="0"/>
              </a:rPr>
              <a:t>private</a:t>
            </a:r>
            <a:r>
              <a:rPr lang="en-US" sz="1600" b="1" dirty="0">
                <a:solidFill>
                  <a:srgbClr val="000000"/>
                </a:solidFill>
                <a:latin typeface="Calibri,Bold" charset="0"/>
                <a:ea typeface="Calibri,Bold" charset="0"/>
                <a:cs typeface="Calibri,Bold" charset="0"/>
              </a:rPr>
              <a:t> </a:t>
            </a:r>
            <a:r>
              <a:rPr lang="en-US" sz="1600" b="1" dirty="0" err="1">
                <a:solidFill>
                  <a:srgbClr val="7F0055"/>
                </a:solidFill>
                <a:latin typeface="Calibri,Bold" charset="0"/>
                <a:ea typeface="Calibri,Bold" charset="0"/>
                <a:cs typeface="Calibri,Bold" charset="0"/>
              </a:rPr>
              <a:t>int</a:t>
            </a:r>
            <a:r>
              <a:rPr lang="en-US" sz="1600" b="1" dirty="0">
                <a:solidFill>
                  <a:srgbClr val="000000"/>
                </a:solidFill>
                <a:latin typeface="Calibri,Bold" charset="0"/>
                <a:ea typeface="Calibri,Bold" charset="0"/>
                <a:cs typeface="Calibri,Bold" charset="0"/>
              </a:rPr>
              <a:t> </a:t>
            </a:r>
            <a:r>
              <a:rPr lang="en-US" sz="1600" b="1" dirty="0">
                <a:solidFill>
                  <a:srgbClr val="0000C0"/>
                </a:solidFill>
                <a:latin typeface="Calibri,Bold" charset="0"/>
                <a:ea typeface="Calibri,Bold" charset="0"/>
                <a:cs typeface="Calibri,Bold" charset="0"/>
              </a:rPr>
              <a:t>price</a:t>
            </a:r>
            <a:r>
              <a:rPr lang="en-US" sz="1600" b="1" dirty="0">
                <a:solidFill>
                  <a:srgbClr val="000000"/>
                </a:solidFill>
                <a:latin typeface="Calibri,Bold" charset="0"/>
                <a:ea typeface="Calibri,Bold" charset="0"/>
                <a:cs typeface="Calibri,Bold" charset="0"/>
              </a:rPr>
              <a:t>[] = {10,15,5,12};</a:t>
            </a:r>
          </a:p>
          <a:p>
            <a:r>
              <a:rPr lang="en-US" sz="1600" dirty="0">
                <a:solidFill>
                  <a:srgbClr val="000000"/>
                </a:solidFill>
                <a:latin typeface="Calibri,Bold" charset="0"/>
                <a:ea typeface="Calibri,Bold" charset="0"/>
                <a:cs typeface="Calibri,Bold" charset="0"/>
              </a:rPr>
              <a:t>	</a:t>
            </a:r>
            <a:r>
              <a:rPr lang="en-US" sz="1600" b="1" dirty="0">
                <a:solidFill>
                  <a:srgbClr val="7F0055"/>
                </a:solidFill>
                <a:latin typeface="Calibri,Bold" charset="0"/>
                <a:ea typeface="Calibri,Bold" charset="0"/>
                <a:cs typeface="Calibri,Bold" charset="0"/>
              </a:rPr>
              <a:t>public</a:t>
            </a:r>
            <a:r>
              <a:rPr lang="en-US" sz="1600" b="1" dirty="0">
                <a:solidFill>
                  <a:srgbClr val="000000"/>
                </a:solidFill>
                <a:latin typeface="Calibri,Bold" charset="0"/>
                <a:ea typeface="Calibri,Bold" charset="0"/>
                <a:cs typeface="Calibri,Bold" charset="0"/>
              </a:rPr>
              <a:t> </a:t>
            </a:r>
            <a:r>
              <a:rPr lang="en-US" sz="1600" b="1" dirty="0">
                <a:solidFill>
                  <a:srgbClr val="7F0055"/>
                </a:solidFill>
                <a:latin typeface="Calibri,Bold" charset="0"/>
                <a:ea typeface="Calibri,Bold" charset="0"/>
                <a:cs typeface="Calibri,Bold" charset="0"/>
              </a:rPr>
              <a:t>void</a:t>
            </a:r>
            <a:r>
              <a:rPr lang="en-US" sz="1600" b="1" dirty="0">
                <a:solidFill>
                  <a:srgbClr val="000000"/>
                </a:solidFill>
                <a:latin typeface="Calibri,Bold" charset="0"/>
                <a:ea typeface="Calibri,Bold" charset="0"/>
                <a:cs typeface="Calibri,Bold" charset="0"/>
              </a:rPr>
              <a:t> </a:t>
            </a:r>
            <a:r>
              <a:rPr lang="en-US" sz="1600" b="1" dirty="0" err="1">
                <a:solidFill>
                  <a:srgbClr val="000000"/>
                </a:solidFill>
                <a:latin typeface="Calibri,Bold" charset="0"/>
                <a:ea typeface="Calibri,Bold" charset="0"/>
                <a:cs typeface="Calibri,Bold" charset="0"/>
              </a:rPr>
              <a:t>displayMenu</a:t>
            </a:r>
            <a:r>
              <a:rPr lang="en-US" sz="1600" b="1" dirty="0">
                <a:solidFill>
                  <a:srgbClr val="000000"/>
                </a:solidFill>
                <a:latin typeface="Calibri,Bold" charset="0"/>
                <a:ea typeface="Calibri,Bold" charset="0"/>
                <a:cs typeface="Calibri,Bold" charset="0"/>
              </a:rPr>
              <a:t>()</a:t>
            </a:r>
          </a:p>
          <a:p>
            <a:r>
              <a:rPr lang="en-US" sz="1600" dirty="0">
                <a:solidFill>
                  <a:srgbClr val="000000"/>
                </a:solidFill>
                <a:latin typeface="Calibri,Bold" charset="0"/>
                <a:ea typeface="Calibri,Bold" charset="0"/>
                <a:cs typeface="Calibri,Bold" charset="0"/>
              </a:rPr>
              <a:t>	{</a:t>
            </a:r>
          </a:p>
          <a:p>
            <a:r>
              <a:rPr lang="en-US" sz="1600" dirty="0">
                <a:solidFill>
                  <a:srgbClr val="000000"/>
                </a:solidFill>
                <a:latin typeface="Calibri,Bold" charset="0"/>
                <a:ea typeface="Calibri,Bold" charset="0"/>
                <a:cs typeface="Calibri,Bold" charset="0"/>
              </a:rPr>
              <a:t>		</a:t>
            </a:r>
            <a:r>
              <a:rPr lang="en-US" sz="1600" dirty="0" err="1">
                <a:solidFill>
                  <a:srgbClr val="000000"/>
                </a:solidFill>
                <a:latin typeface="Calibri,Bold" charset="0"/>
                <a:ea typeface="Calibri,Bold" charset="0"/>
                <a:cs typeface="Calibri,Bold" charset="0"/>
              </a:rPr>
              <a:t>System.</a:t>
            </a:r>
            <a:r>
              <a:rPr lang="en-US" sz="1600" b="1" i="1" dirty="0" err="1">
                <a:solidFill>
                  <a:srgbClr val="0000C0"/>
                </a:solidFill>
                <a:latin typeface="Calibri,Bold" charset="0"/>
                <a:ea typeface="Calibri,Bold" charset="0"/>
                <a:cs typeface="Calibri,Bold" charset="0"/>
              </a:rPr>
              <a:t>out</a:t>
            </a:r>
            <a:r>
              <a:rPr lang="en-US" sz="1600" b="1" i="1" dirty="0" err="1">
                <a:solidFill>
                  <a:srgbClr val="000000"/>
                </a:solidFill>
                <a:latin typeface="Calibri,Bold" charset="0"/>
                <a:ea typeface="Calibri,Bold" charset="0"/>
                <a:cs typeface="Calibri,Bold" charset="0"/>
              </a:rPr>
              <a:t>.println</a:t>
            </a:r>
            <a:r>
              <a:rPr lang="en-US" sz="1600" b="1" i="1" dirty="0">
                <a:solidFill>
                  <a:srgbClr val="000000"/>
                </a:solidFill>
                <a:latin typeface="Calibri,Bold" charset="0"/>
                <a:ea typeface="Calibri,Bold" charset="0"/>
                <a:cs typeface="Calibri,Bold" charset="0"/>
              </a:rPr>
              <a:t>(</a:t>
            </a:r>
            <a:r>
              <a:rPr lang="en-US" sz="1600" b="1" i="1" dirty="0">
                <a:solidFill>
                  <a:srgbClr val="2A00FF"/>
                </a:solidFill>
                <a:latin typeface="Calibri,Bold" charset="0"/>
                <a:ea typeface="Calibri,Bold" charset="0"/>
                <a:cs typeface="Calibri,Bold" charset="0"/>
              </a:rPr>
              <a:t>"Select an item"</a:t>
            </a:r>
            <a:r>
              <a:rPr lang="en-US" sz="1600" b="1" i="1" dirty="0">
                <a:solidFill>
                  <a:srgbClr val="000000"/>
                </a:solidFill>
                <a:latin typeface="Calibri,Bold" charset="0"/>
                <a:ea typeface="Calibri,Bold" charset="0"/>
                <a:cs typeface="Calibri,Bold" charset="0"/>
              </a:rPr>
              <a:t>);</a:t>
            </a:r>
          </a:p>
          <a:p>
            <a:r>
              <a:rPr lang="en-US" sz="1600" dirty="0">
                <a:solidFill>
                  <a:srgbClr val="000000"/>
                </a:solidFill>
                <a:latin typeface="Calibri,Bold" charset="0"/>
                <a:ea typeface="Calibri,Bold" charset="0"/>
                <a:cs typeface="Calibri,Bold" charset="0"/>
              </a:rPr>
              <a:t>		</a:t>
            </a:r>
            <a:r>
              <a:rPr lang="en-US" sz="1600" b="1" dirty="0">
                <a:solidFill>
                  <a:srgbClr val="7F0055"/>
                </a:solidFill>
                <a:latin typeface="Calibri,Bold" charset="0"/>
                <a:ea typeface="Calibri,Bold" charset="0"/>
                <a:cs typeface="Calibri,Bold" charset="0"/>
              </a:rPr>
              <a:t>for</a:t>
            </a:r>
            <a:r>
              <a:rPr lang="en-US" sz="1600" b="1" dirty="0">
                <a:solidFill>
                  <a:srgbClr val="000000"/>
                </a:solidFill>
                <a:latin typeface="Calibri,Bold" charset="0"/>
                <a:ea typeface="Calibri,Bold" charset="0"/>
                <a:cs typeface="Calibri,Bold" charset="0"/>
              </a:rPr>
              <a:t>(</a:t>
            </a:r>
            <a:r>
              <a:rPr lang="en-US" sz="1600" b="1" dirty="0" err="1">
                <a:solidFill>
                  <a:srgbClr val="7F0055"/>
                </a:solidFill>
                <a:latin typeface="Calibri,Bold" charset="0"/>
                <a:ea typeface="Calibri,Bold" charset="0"/>
                <a:cs typeface="Calibri,Bold" charset="0"/>
              </a:rPr>
              <a:t>int</a:t>
            </a:r>
            <a:r>
              <a:rPr lang="en-US" sz="1600" b="1" dirty="0">
                <a:solidFill>
                  <a:srgbClr val="000000"/>
                </a:solidFill>
                <a:latin typeface="Calibri,Bold" charset="0"/>
                <a:ea typeface="Calibri,Bold" charset="0"/>
                <a:cs typeface="Calibri,Bold" charset="0"/>
              </a:rPr>
              <a:t> </a:t>
            </a:r>
            <a:r>
              <a:rPr lang="en-US" sz="1600" b="1" dirty="0" err="1">
                <a:solidFill>
                  <a:srgbClr val="6A3E3E"/>
                </a:solidFill>
                <a:latin typeface="Calibri,Bold" charset="0"/>
                <a:ea typeface="Calibri,Bold" charset="0"/>
                <a:cs typeface="Calibri,Bold" charset="0"/>
              </a:rPr>
              <a:t>i</a:t>
            </a:r>
            <a:r>
              <a:rPr lang="en-US" sz="1600" b="1" dirty="0">
                <a:solidFill>
                  <a:srgbClr val="000000"/>
                </a:solidFill>
                <a:latin typeface="Calibri,Bold" charset="0"/>
                <a:ea typeface="Calibri,Bold" charset="0"/>
                <a:cs typeface="Calibri,Bold" charset="0"/>
              </a:rPr>
              <a:t>=0;</a:t>
            </a:r>
            <a:r>
              <a:rPr lang="en-US" sz="1600" b="1" dirty="0">
                <a:solidFill>
                  <a:srgbClr val="6A3E3E"/>
                </a:solidFill>
                <a:latin typeface="Calibri,Bold" charset="0"/>
                <a:ea typeface="Calibri,Bold" charset="0"/>
                <a:cs typeface="Calibri,Bold" charset="0"/>
              </a:rPr>
              <a:t>i</a:t>
            </a:r>
            <a:r>
              <a:rPr lang="en-US" sz="1600" b="1" dirty="0">
                <a:solidFill>
                  <a:srgbClr val="000000"/>
                </a:solidFill>
                <a:latin typeface="Calibri,Bold" charset="0"/>
                <a:ea typeface="Calibri,Bold" charset="0"/>
                <a:cs typeface="Calibri,Bold" charset="0"/>
              </a:rPr>
              <a:t>&lt;</a:t>
            </a:r>
            <a:r>
              <a:rPr lang="en-US" sz="1600" b="1" dirty="0" err="1">
                <a:solidFill>
                  <a:srgbClr val="0000C0"/>
                </a:solidFill>
                <a:latin typeface="Calibri,Bold" charset="0"/>
                <a:ea typeface="Calibri,Bold" charset="0"/>
                <a:cs typeface="Calibri,Bold" charset="0"/>
              </a:rPr>
              <a:t>products</a:t>
            </a:r>
            <a:r>
              <a:rPr lang="en-US" sz="1600" b="1" dirty="0" err="1">
                <a:solidFill>
                  <a:srgbClr val="000000"/>
                </a:solidFill>
                <a:latin typeface="Calibri,Bold" charset="0"/>
                <a:ea typeface="Calibri,Bold" charset="0"/>
                <a:cs typeface="Calibri,Bold" charset="0"/>
              </a:rPr>
              <a:t>.</a:t>
            </a:r>
            <a:r>
              <a:rPr lang="en-US" sz="1600" b="1" dirty="0" err="1">
                <a:solidFill>
                  <a:srgbClr val="0000C0"/>
                </a:solidFill>
                <a:latin typeface="Calibri,Bold" charset="0"/>
                <a:ea typeface="Calibri,Bold" charset="0"/>
                <a:cs typeface="Calibri,Bold" charset="0"/>
              </a:rPr>
              <a:t>length</a:t>
            </a:r>
            <a:r>
              <a:rPr lang="en-US" sz="1600" b="1" dirty="0" err="1">
                <a:solidFill>
                  <a:srgbClr val="000000"/>
                </a:solidFill>
                <a:latin typeface="Calibri,Bold" charset="0"/>
                <a:ea typeface="Calibri,Bold" charset="0"/>
                <a:cs typeface="Calibri,Bold" charset="0"/>
              </a:rPr>
              <a:t>;</a:t>
            </a:r>
            <a:r>
              <a:rPr lang="en-US" sz="1600" b="1" dirty="0" err="1">
                <a:solidFill>
                  <a:srgbClr val="6A3E3E"/>
                </a:solidFill>
                <a:latin typeface="Calibri,Bold" charset="0"/>
                <a:ea typeface="Calibri,Bold" charset="0"/>
                <a:cs typeface="Calibri,Bold" charset="0"/>
              </a:rPr>
              <a:t>i</a:t>
            </a:r>
            <a:r>
              <a:rPr lang="en-US" sz="1600" b="1" dirty="0">
                <a:solidFill>
                  <a:srgbClr val="000000"/>
                </a:solidFill>
                <a:latin typeface="Calibri,Bold" charset="0"/>
                <a:ea typeface="Calibri,Bold" charset="0"/>
                <a:cs typeface="Calibri,Bold" charset="0"/>
              </a:rPr>
              <a:t>++)</a:t>
            </a:r>
          </a:p>
          <a:p>
            <a:r>
              <a:rPr lang="en-US" sz="1600" dirty="0">
                <a:solidFill>
                  <a:srgbClr val="000000"/>
                </a:solidFill>
                <a:latin typeface="Calibri,Bold" charset="0"/>
                <a:ea typeface="Calibri,Bold" charset="0"/>
                <a:cs typeface="Calibri,Bold" charset="0"/>
              </a:rPr>
              <a:t>		{</a:t>
            </a:r>
          </a:p>
          <a:p>
            <a:r>
              <a:rPr lang="en-US" sz="1600" dirty="0">
                <a:solidFill>
                  <a:srgbClr val="000000"/>
                </a:solidFill>
                <a:latin typeface="Calibri,Bold" charset="0"/>
                <a:ea typeface="Calibri,Bold" charset="0"/>
                <a:cs typeface="Calibri,Bold" charset="0"/>
              </a:rPr>
              <a:t>			</a:t>
            </a:r>
            <a:r>
              <a:rPr lang="en-US" sz="1600" dirty="0" err="1">
                <a:solidFill>
                  <a:srgbClr val="000000"/>
                </a:solidFill>
                <a:latin typeface="Calibri,Bold" charset="0"/>
                <a:ea typeface="Calibri,Bold" charset="0"/>
                <a:cs typeface="Calibri,Bold" charset="0"/>
              </a:rPr>
              <a:t>System.</a:t>
            </a:r>
            <a:r>
              <a:rPr lang="en-US" sz="1600" b="1" i="1" dirty="0" err="1">
                <a:solidFill>
                  <a:srgbClr val="0000C0"/>
                </a:solidFill>
                <a:latin typeface="Calibri,Bold" charset="0"/>
                <a:ea typeface="Calibri,Bold" charset="0"/>
                <a:cs typeface="Calibri,Bold" charset="0"/>
              </a:rPr>
              <a:t>out</a:t>
            </a:r>
            <a:r>
              <a:rPr lang="en-US" sz="1600" b="1" i="1" dirty="0" err="1">
                <a:solidFill>
                  <a:srgbClr val="000000"/>
                </a:solidFill>
                <a:latin typeface="Calibri,Bold" charset="0"/>
                <a:ea typeface="Calibri,Bold" charset="0"/>
                <a:cs typeface="Calibri,Bold" charset="0"/>
              </a:rPr>
              <a:t>.println</a:t>
            </a:r>
            <a:r>
              <a:rPr lang="en-US" sz="1600" b="1" i="1" dirty="0">
                <a:solidFill>
                  <a:srgbClr val="000000"/>
                </a:solidFill>
                <a:latin typeface="Calibri,Bold" charset="0"/>
                <a:ea typeface="Calibri,Bold" charset="0"/>
                <a:cs typeface="Calibri,Bold" charset="0"/>
              </a:rPr>
              <a:t>((</a:t>
            </a:r>
            <a:r>
              <a:rPr lang="en-US" sz="1600" b="1" i="1" dirty="0">
                <a:solidFill>
                  <a:srgbClr val="6A3E3E"/>
                </a:solidFill>
                <a:latin typeface="Calibri,Bold" charset="0"/>
                <a:ea typeface="Calibri,Bold" charset="0"/>
                <a:cs typeface="Calibri,Bold" charset="0"/>
              </a:rPr>
              <a:t>i</a:t>
            </a:r>
            <a:r>
              <a:rPr lang="en-US" sz="1600" b="1" i="1" dirty="0">
                <a:solidFill>
                  <a:srgbClr val="000000"/>
                </a:solidFill>
                <a:latin typeface="Calibri,Bold" charset="0"/>
                <a:ea typeface="Calibri,Bold" charset="0"/>
                <a:cs typeface="Calibri,Bold" charset="0"/>
              </a:rPr>
              <a:t>+1) +</a:t>
            </a:r>
            <a:r>
              <a:rPr lang="en-US" sz="1600" b="1" i="1" dirty="0">
                <a:solidFill>
                  <a:srgbClr val="2A00FF"/>
                </a:solidFill>
                <a:latin typeface="Calibri,Bold" charset="0"/>
                <a:ea typeface="Calibri,Bold" charset="0"/>
                <a:cs typeface="Calibri,Bold" charset="0"/>
              </a:rPr>
              <a:t>" -&gt; "</a:t>
            </a:r>
            <a:r>
              <a:rPr lang="en-US" sz="1600" b="1" i="1" dirty="0">
                <a:solidFill>
                  <a:srgbClr val="000000"/>
                </a:solidFill>
                <a:latin typeface="Calibri,Bold" charset="0"/>
                <a:ea typeface="Calibri,Bold" charset="0"/>
                <a:cs typeface="Calibri,Bold" charset="0"/>
              </a:rPr>
              <a:t>+</a:t>
            </a:r>
            <a:r>
              <a:rPr lang="en-US" sz="1600" b="1" i="1" dirty="0">
                <a:solidFill>
                  <a:srgbClr val="0000C0"/>
                </a:solidFill>
                <a:latin typeface="Calibri,Bold" charset="0"/>
                <a:ea typeface="Calibri,Bold" charset="0"/>
                <a:cs typeface="Calibri,Bold" charset="0"/>
              </a:rPr>
              <a:t>products</a:t>
            </a:r>
            <a:r>
              <a:rPr lang="en-US" sz="1600" b="1" i="1" dirty="0">
                <a:solidFill>
                  <a:srgbClr val="000000"/>
                </a:solidFill>
                <a:latin typeface="Calibri,Bold" charset="0"/>
                <a:ea typeface="Calibri,Bold" charset="0"/>
                <a:cs typeface="Calibri,Bold" charset="0"/>
              </a:rPr>
              <a:t>[</a:t>
            </a:r>
            <a:r>
              <a:rPr lang="en-US" sz="1600" b="1" i="1" dirty="0" err="1">
                <a:solidFill>
                  <a:srgbClr val="6A3E3E"/>
                </a:solidFill>
                <a:latin typeface="Calibri,Bold" charset="0"/>
                <a:ea typeface="Calibri,Bold" charset="0"/>
                <a:cs typeface="Calibri,Bold" charset="0"/>
              </a:rPr>
              <a:t>i</a:t>
            </a:r>
            <a:r>
              <a:rPr lang="en-US" sz="1600" b="1" i="1" dirty="0">
                <a:solidFill>
                  <a:srgbClr val="000000"/>
                </a:solidFill>
                <a:latin typeface="Calibri,Bold" charset="0"/>
                <a:ea typeface="Calibri,Bold" charset="0"/>
                <a:cs typeface="Calibri,Bold" charset="0"/>
              </a:rPr>
              <a:t>]+</a:t>
            </a:r>
            <a:r>
              <a:rPr lang="en-US" sz="1600" b="1" i="1" dirty="0">
                <a:solidFill>
                  <a:srgbClr val="2A00FF"/>
                </a:solidFill>
                <a:latin typeface="Calibri,Bold" charset="0"/>
                <a:ea typeface="Calibri,Bold" charset="0"/>
                <a:cs typeface="Calibri,Bold" charset="0"/>
              </a:rPr>
              <a:t>"\</a:t>
            </a:r>
            <a:r>
              <a:rPr lang="en-US" sz="1600" b="1" i="1" dirty="0" err="1">
                <a:solidFill>
                  <a:srgbClr val="2A00FF"/>
                </a:solidFill>
                <a:latin typeface="Calibri,Bold" charset="0"/>
                <a:ea typeface="Calibri,Bold" charset="0"/>
                <a:cs typeface="Calibri,Bold" charset="0"/>
              </a:rPr>
              <a:t>t"</a:t>
            </a:r>
            <a:r>
              <a:rPr lang="en-US" sz="1600" b="1" i="1" dirty="0" err="1">
                <a:solidFill>
                  <a:srgbClr val="000000"/>
                </a:solidFill>
                <a:latin typeface="Calibri,Bold" charset="0"/>
                <a:ea typeface="Calibri,Bold" charset="0"/>
                <a:cs typeface="Calibri,Bold" charset="0"/>
              </a:rPr>
              <a:t>+</a:t>
            </a:r>
            <a:r>
              <a:rPr lang="en-US" sz="1600" b="1" i="1" dirty="0" err="1">
                <a:solidFill>
                  <a:srgbClr val="0000C0"/>
                </a:solidFill>
                <a:latin typeface="Calibri,Bold" charset="0"/>
                <a:ea typeface="Calibri,Bold" charset="0"/>
                <a:cs typeface="Calibri,Bold" charset="0"/>
              </a:rPr>
              <a:t>price</a:t>
            </a:r>
            <a:r>
              <a:rPr lang="en-US" sz="1600" b="1" i="1" dirty="0">
                <a:solidFill>
                  <a:srgbClr val="000000"/>
                </a:solidFill>
                <a:latin typeface="Calibri,Bold" charset="0"/>
                <a:ea typeface="Calibri,Bold" charset="0"/>
                <a:cs typeface="Calibri,Bold" charset="0"/>
              </a:rPr>
              <a:t>[</a:t>
            </a:r>
            <a:r>
              <a:rPr lang="en-US" sz="1600" b="1" i="1" dirty="0" err="1">
                <a:solidFill>
                  <a:srgbClr val="6A3E3E"/>
                </a:solidFill>
                <a:latin typeface="Calibri,Bold" charset="0"/>
                <a:ea typeface="Calibri,Bold" charset="0"/>
                <a:cs typeface="Calibri,Bold" charset="0"/>
              </a:rPr>
              <a:t>i</a:t>
            </a:r>
            <a:r>
              <a:rPr lang="en-US" sz="1600" b="1" i="1" dirty="0">
                <a:solidFill>
                  <a:srgbClr val="000000"/>
                </a:solidFill>
                <a:latin typeface="Calibri,Bold" charset="0"/>
                <a:ea typeface="Calibri,Bold" charset="0"/>
                <a:cs typeface="Calibri,Bold" charset="0"/>
              </a:rPr>
              <a:t>]);</a:t>
            </a:r>
          </a:p>
          <a:p>
            <a:r>
              <a:rPr lang="en-US" sz="1600" dirty="0">
                <a:solidFill>
                  <a:srgbClr val="000000"/>
                </a:solidFill>
                <a:latin typeface="Calibri,Bold" charset="0"/>
                <a:ea typeface="Calibri,Bold" charset="0"/>
                <a:cs typeface="Calibri,Bold" charset="0"/>
              </a:rPr>
              <a:t>		}</a:t>
            </a:r>
          </a:p>
          <a:p>
            <a:r>
              <a:rPr lang="en-US" sz="1600" dirty="0">
                <a:solidFill>
                  <a:srgbClr val="000000"/>
                </a:solidFill>
                <a:latin typeface="Calibri,Bold" charset="0"/>
                <a:ea typeface="Calibri,Bold" charset="0"/>
                <a:cs typeface="Calibri,Bold" charset="0"/>
              </a:rPr>
              <a:t>	}</a:t>
            </a:r>
          </a:p>
          <a:p>
            <a:r>
              <a:rPr lang="en-US" sz="1600" dirty="0">
                <a:solidFill>
                  <a:srgbClr val="000000"/>
                </a:solidFill>
                <a:latin typeface="Calibri,Bold" charset="0"/>
                <a:ea typeface="Calibri,Bold" charset="0"/>
                <a:cs typeface="Calibri,Bold" charset="0"/>
              </a:rPr>
              <a:t>	</a:t>
            </a:r>
            <a:r>
              <a:rPr lang="en-US" sz="1600" b="1" dirty="0">
                <a:solidFill>
                  <a:srgbClr val="7F0055"/>
                </a:solidFill>
                <a:latin typeface="Calibri,Bold" charset="0"/>
                <a:ea typeface="Calibri,Bold" charset="0"/>
                <a:cs typeface="Calibri,Bold" charset="0"/>
              </a:rPr>
              <a:t>public</a:t>
            </a:r>
            <a:r>
              <a:rPr lang="en-US" sz="1600" b="1" dirty="0">
                <a:solidFill>
                  <a:srgbClr val="000000"/>
                </a:solidFill>
                <a:latin typeface="Calibri,Bold" charset="0"/>
                <a:ea typeface="Calibri,Bold" charset="0"/>
                <a:cs typeface="Calibri,Bold" charset="0"/>
              </a:rPr>
              <a:t> </a:t>
            </a:r>
            <a:r>
              <a:rPr lang="en-US" sz="1600" b="1" dirty="0">
                <a:solidFill>
                  <a:srgbClr val="7F0055"/>
                </a:solidFill>
                <a:latin typeface="Calibri,Bold" charset="0"/>
                <a:ea typeface="Calibri,Bold" charset="0"/>
                <a:cs typeface="Calibri,Bold" charset="0"/>
              </a:rPr>
              <a:t>void</a:t>
            </a:r>
            <a:r>
              <a:rPr lang="en-US" sz="1600" b="1" dirty="0">
                <a:solidFill>
                  <a:srgbClr val="000000"/>
                </a:solidFill>
                <a:latin typeface="Calibri,Bold" charset="0"/>
                <a:ea typeface="Calibri,Bold" charset="0"/>
                <a:cs typeface="Calibri,Bold" charset="0"/>
              </a:rPr>
              <a:t> calculate(</a:t>
            </a:r>
            <a:r>
              <a:rPr lang="en-US" sz="1600" b="1" dirty="0" err="1">
                <a:solidFill>
                  <a:srgbClr val="7F0055"/>
                </a:solidFill>
                <a:latin typeface="Calibri,Bold" charset="0"/>
                <a:ea typeface="Calibri,Bold" charset="0"/>
                <a:cs typeface="Calibri,Bold" charset="0"/>
              </a:rPr>
              <a:t>int</a:t>
            </a:r>
            <a:r>
              <a:rPr lang="en-US" sz="1600" b="1" dirty="0">
                <a:solidFill>
                  <a:srgbClr val="000000"/>
                </a:solidFill>
                <a:latin typeface="Calibri,Bold" charset="0"/>
                <a:ea typeface="Calibri,Bold" charset="0"/>
                <a:cs typeface="Calibri,Bold" charset="0"/>
              </a:rPr>
              <a:t> </a:t>
            </a:r>
            <a:r>
              <a:rPr lang="en-US" sz="1600" b="1" dirty="0" err="1">
                <a:solidFill>
                  <a:srgbClr val="6A3E3E"/>
                </a:solidFill>
                <a:latin typeface="Calibri,Bold" charset="0"/>
                <a:ea typeface="Calibri,Bold" charset="0"/>
                <a:cs typeface="Calibri,Bold" charset="0"/>
              </a:rPr>
              <a:t>product</a:t>
            </a:r>
            <a:r>
              <a:rPr lang="en-US" sz="1600" b="1" dirty="0" err="1">
                <a:solidFill>
                  <a:srgbClr val="000000"/>
                </a:solidFill>
                <a:latin typeface="Calibri,Bold" charset="0"/>
                <a:ea typeface="Calibri,Bold" charset="0"/>
                <a:cs typeface="Calibri,Bold" charset="0"/>
              </a:rPr>
              <a:t>,</a:t>
            </a:r>
            <a:r>
              <a:rPr lang="en-US" sz="1600" b="1" dirty="0" err="1">
                <a:solidFill>
                  <a:srgbClr val="7F0055"/>
                </a:solidFill>
                <a:latin typeface="Calibri,Bold" charset="0"/>
                <a:ea typeface="Calibri,Bold" charset="0"/>
                <a:cs typeface="Calibri,Bold" charset="0"/>
              </a:rPr>
              <a:t>double</a:t>
            </a:r>
            <a:r>
              <a:rPr lang="en-US" sz="1600" b="1" dirty="0">
                <a:solidFill>
                  <a:srgbClr val="000000"/>
                </a:solidFill>
                <a:latin typeface="Calibri,Bold" charset="0"/>
                <a:ea typeface="Calibri,Bold" charset="0"/>
                <a:cs typeface="Calibri,Bold" charset="0"/>
              </a:rPr>
              <a:t> </a:t>
            </a:r>
            <a:r>
              <a:rPr lang="en-US" sz="1600" b="1" dirty="0">
                <a:solidFill>
                  <a:srgbClr val="6A3E3E"/>
                </a:solidFill>
                <a:latin typeface="Calibri,Bold" charset="0"/>
                <a:ea typeface="Calibri,Bold" charset="0"/>
                <a:cs typeface="Calibri,Bold" charset="0"/>
              </a:rPr>
              <a:t>amount</a:t>
            </a:r>
            <a:r>
              <a:rPr lang="en-US" sz="1600" b="1" dirty="0">
                <a:solidFill>
                  <a:srgbClr val="000000"/>
                </a:solidFill>
                <a:latin typeface="Calibri,Bold" charset="0"/>
                <a:ea typeface="Calibri,Bold" charset="0"/>
                <a:cs typeface="Calibri,Bold" charset="0"/>
              </a:rPr>
              <a:t>)</a:t>
            </a:r>
          </a:p>
          <a:p>
            <a:r>
              <a:rPr lang="en-US" sz="1600" dirty="0">
                <a:solidFill>
                  <a:srgbClr val="000000"/>
                </a:solidFill>
                <a:latin typeface="Calibri,Bold" charset="0"/>
                <a:ea typeface="Calibri,Bold" charset="0"/>
                <a:cs typeface="Calibri,Bold" charset="0"/>
              </a:rPr>
              <a:t>	{	</a:t>
            </a:r>
            <a:r>
              <a:rPr lang="en-US" sz="1600" b="1" dirty="0">
                <a:solidFill>
                  <a:srgbClr val="7F0055"/>
                </a:solidFill>
                <a:latin typeface="Calibri,Bold" charset="0"/>
                <a:ea typeface="Calibri,Bold" charset="0"/>
                <a:cs typeface="Calibri,Bold" charset="0"/>
              </a:rPr>
              <a:t>for</a:t>
            </a:r>
            <a:r>
              <a:rPr lang="en-US" sz="1600" b="1" dirty="0">
                <a:solidFill>
                  <a:srgbClr val="000000"/>
                </a:solidFill>
                <a:latin typeface="Calibri,Bold" charset="0"/>
                <a:ea typeface="Calibri,Bold" charset="0"/>
                <a:cs typeface="Calibri,Bold" charset="0"/>
              </a:rPr>
              <a:t>(</a:t>
            </a:r>
            <a:r>
              <a:rPr lang="en-US" sz="1600" b="1" dirty="0" err="1">
                <a:solidFill>
                  <a:srgbClr val="7F0055"/>
                </a:solidFill>
                <a:latin typeface="Calibri,Bold" charset="0"/>
                <a:ea typeface="Calibri,Bold" charset="0"/>
                <a:cs typeface="Calibri,Bold" charset="0"/>
              </a:rPr>
              <a:t>int</a:t>
            </a:r>
            <a:r>
              <a:rPr lang="en-US" sz="1600" b="1" dirty="0">
                <a:solidFill>
                  <a:srgbClr val="000000"/>
                </a:solidFill>
                <a:latin typeface="Calibri,Bold" charset="0"/>
                <a:ea typeface="Calibri,Bold" charset="0"/>
                <a:cs typeface="Calibri,Bold" charset="0"/>
              </a:rPr>
              <a:t> </a:t>
            </a:r>
            <a:r>
              <a:rPr lang="en-US" sz="1600" b="1" dirty="0" err="1">
                <a:solidFill>
                  <a:srgbClr val="6A3E3E"/>
                </a:solidFill>
                <a:latin typeface="Calibri,Bold" charset="0"/>
                <a:ea typeface="Calibri,Bold" charset="0"/>
                <a:cs typeface="Calibri,Bold" charset="0"/>
              </a:rPr>
              <a:t>i</a:t>
            </a:r>
            <a:r>
              <a:rPr lang="en-US" sz="1600" b="1" dirty="0">
                <a:solidFill>
                  <a:srgbClr val="000000"/>
                </a:solidFill>
                <a:latin typeface="Calibri,Bold" charset="0"/>
                <a:ea typeface="Calibri,Bold" charset="0"/>
                <a:cs typeface="Calibri,Bold" charset="0"/>
              </a:rPr>
              <a:t>=0;</a:t>
            </a:r>
            <a:r>
              <a:rPr lang="en-US" sz="1600" b="1" dirty="0">
                <a:solidFill>
                  <a:srgbClr val="6A3E3E"/>
                </a:solidFill>
                <a:latin typeface="Calibri,Bold" charset="0"/>
                <a:ea typeface="Calibri,Bold" charset="0"/>
                <a:cs typeface="Calibri,Bold" charset="0"/>
              </a:rPr>
              <a:t>i</a:t>
            </a:r>
            <a:r>
              <a:rPr lang="en-US" sz="1600" b="1" dirty="0">
                <a:solidFill>
                  <a:srgbClr val="000000"/>
                </a:solidFill>
                <a:latin typeface="Calibri,Bold" charset="0"/>
                <a:ea typeface="Calibri,Bold" charset="0"/>
                <a:cs typeface="Calibri,Bold" charset="0"/>
              </a:rPr>
              <a:t>&lt;</a:t>
            </a:r>
            <a:r>
              <a:rPr lang="en-US" sz="1600" b="1" dirty="0" err="1">
                <a:solidFill>
                  <a:srgbClr val="0000C0"/>
                </a:solidFill>
                <a:latin typeface="Calibri,Bold" charset="0"/>
                <a:ea typeface="Calibri,Bold" charset="0"/>
                <a:cs typeface="Calibri,Bold" charset="0"/>
              </a:rPr>
              <a:t>products</a:t>
            </a:r>
            <a:r>
              <a:rPr lang="en-US" sz="1600" b="1" dirty="0" err="1">
                <a:solidFill>
                  <a:srgbClr val="000000"/>
                </a:solidFill>
                <a:latin typeface="Calibri,Bold" charset="0"/>
                <a:ea typeface="Calibri,Bold" charset="0"/>
                <a:cs typeface="Calibri,Bold" charset="0"/>
              </a:rPr>
              <a:t>.</a:t>
            </a:r>
            <a:r>
              <a:rPr lang="en-US" sz="1600" b="1" dirty="0" err="1">
                <a:solidFill>
                  <a:srgbClr val="0000C0"/>
                </a:solidFill>
                <a:latin typeface="Calibri,Bold" charset="0"/>
                <a:ea typeface="Calibri,Bold" charset="0"/>
                <a:cs typeface="Calibri,Bold" charset="0"/>
              </a:rPr>
              <a:t>length</a:t>
            </a:r>
            <a:r>
              <a:rPr lang="en-US" sz="1600" b="1" dirty="0" err="1">
                <a:solidFill>
                  <a:srgbClr val="000000"/>
                </a:solidFill>
                <a:latin typeface="Calibri,Bold" charset="0"/>
                <a:ea typeface="Calibri,Bold" charset="0"/>
                <a:cs typeface="Calibri,Bold" charset="0"/>
              </a:rPr>
              <a:t>;</a:t>
            </a:r>
            <a:r>
              <a:rPr lang="en-US" sz="1600" b="1" dirty="0" err="1">
                <a:solidFill>
                  <a:srgbClr val="6A3E3E"/>
                </a:solidFill>
                <a:latin typeface="Calibri,Bold" charset="0"/>
                <a:ea typeface="Calibri,Bold" charset="0"/>
                <a:cs typeface="Calibri,Bold" charset="0"/>
              </a:rPr>
              <a:t>i</a:t>
            </a:r>
            <a:r>
              <a:rPr lang="en-US" sz="1600" b="1" dirty="0">
                <a:solidFill>
                  <a:srgbClr val="000000"/>
                </a:solidFill>
                <a:latin typeface="Calibri,Bold" charset="0"/>
                <a:ea typeface="Calibri,Bold" charset="0"/>
                <a:cs typeface="Calibri,Bold" charset="0"/>
              </a:rPr>
              <a:t>++)</a:t>
            </a:r>
            <a:r>
              <a:rPr lang="en-US" sz="1600" dirty="0">
                <a:solidFill>
                  <a:srgbClr val="000000"/>
                </a:solidFill>
                <a:latin typeface="Calibri,Bold" charset="0"/>
                <a:ea typeface="Calibri,Bold" charset="0"/>
                <a:cs typeface="Calibri,Bold" charset="0"/>
              </a:rPr>
              <a:t>{</a:t>
            </a:r>
          </a:p>
          <a:p>
            <a:r>
              <a:rPr lang="en-US" sz="1600" dirty="0">
                <a:solidFill>
                  <a:srgbClr val="000000"/>
                </a:solidFill>
                <a:latin typeface="Calibri,Bold" charset="0"/>
                <a:ea typeface="Calibri,Bold" charset="0"/>
                <a:cs typeface="Calibri,Bold" charset="0"/>
              </a:rPr>
              <a:t>			</a:t>
            </a:r>
            <a:r>
              <a:rPr lang="en-US" sz="1600" b="1" dirty="0">
                <a:solidFill>
                  <a:srgbClr val="7F0055"/>
                </a:solidFill>
                <a:latin typeface="Calibri,Bold" charset="0"/>
                <a:ea typeface="Calibri,Bold" charset="0"/>
                <a:cs typeface="Calibri,Bold" charset="0"/>
              </a:rPr>
              <a:t>if</a:t>
            </a:r>
            <a:r>
              <a:rPr lang="en-US" sz="1600" b="1" dirty="0">
                <a:solidFill>
                  <a:srgbClr val="000000"/>
                </a:solidFill>
                <a:latin typeface="Calibri,Bold" charset="0"/>
                <a:ea typeface="Calibri,Bold" charset="0"/>
                <a:cs typeface="Calibri,Bold" charset="0"/>
              </a:rPr>
              <a:t>(</a:t>
            </a:r>
            <a:r>
              <a:rPr lang="en-US" sz="1600" b="1" dirty="0">
                <a:solidFill>
                  <a:srgbClr val="0000C0"/>
                </a:solidFill>
                <a:latin typeface="Calibri,Bold" charset="0"/>
                <a:ea typeface="Calibri,Bold" charset="0"/>
                <a:cs typeface="Calibri,Bold" charset="0"/>
              </a:rPr>
              <a:t>products</a:t>
            </a:r>
            <a:r>
              <a:rPr lang="en-US" sz="1600" b="1" dirty="0">
                <a:solidFill>
                  <a:srgbClr val="000000"/>
                </a:solidFill>
                <a:latin typeface="Calibri,Bold" charset="0"/>
                <a:ea typeface="Calibri,Bold" charset="0"/>
                <a:cs typeface="Calibri,Bold" charset="0"/>
              </a:rPr>
              <a:t>[</a:t>
            </a:r>
            <a:r>
              <a:rPr lang="en-US" sz="1600" b="1" dirty="0" err="1">
                <a:solidFill>
                  <a:srgbClr val="6A3E3E"/>
                </a:solidFill>
                <a:latin typeface="Calibri,Bold" charset="0"/>
                <a:ea typeface="Calibri,Bold" charset="0"/>
                <a:cs typeface="Calibri,Bold" charset="0"/>
              </a:rPr>
              <a:t>i</a:t>
            </a:r>
            <a:r>
              <a:rPr lang="en-US" sz="1600" b="1" dirty="0">
                <a:solidFill>
                  <a:srgbClr val="000000"/>
                </a:solidFill>
                <a:latin typeface="Calibri,Bold" charset="0"/>
                <a:ea typeface="Calibri,Bold" charset="0"/>
                <a:cs typeface="Calibri,Bold" charset="0"/>
              </a:rPr>
              <a:t>].equals(</a:t>
            </a:r>
            <a:r>
              <a:rPr lang="en-US" sz="1600" b="1" u="sng" dirty="0">
                <a:solidFill>
                  <a:srgbClr val="6A3E3E"/>
                </a:solidFill>
                <a:latin typeface="Calibri,Bold" charset="0"/>
                <a:ea typeface="Calibri,Bold" charset="0"/>
                <a:cs typeface="Calibri,Bold" charset="0"/>
              </a:rPr>
              <a:t>product</a:t>
            </a:r>
            <a:r>
              <a:rPr lang="en-US" sz="1600" b="1" u="sng" dirty="0">
                <a:solidFill>
                  <a:srgbClr val="000000"/>
                </a:solidFill>
                <a:latin typeface="Calibri,Bold" charset="0"/>
                <a:ea typeface="Calibri,Bold" charset="0"/>
                <a:cs typeface="Calibri,Bold" charset="0"/>
              </a:rPr>
              <a:t>))</a:t>
            </a:r>
            <a:r>
              <a:rPr lang="en-US" sz="1600" dirty="0">
                <a:solidFill>
                  <a:srgbClr val="000000"/>
                </a:solidFill>
                <a:latin typeface="Calibri,Bold" charset="0"/>
                <a:ea typeface="Calibri,Bold" charset="0"/>
                <a:cs typeface="Calibri,Bold" charset="0"/>
              </a:rPr>
              <a:t>{</a:t>
            </a:r>
          </a:p>
          <a:p>
            <a:r>
              <a:rPr lang="en-US" sz="1600" dirty="0">
                <a:solidFill>
                  <a:srgbClr val="000000"/>
                </a:solidFill>
                <a:latin typeface="Calibri,Bold" charset="0"/>
                <a:ea typeface="Calibri,Bold" charset="0"/>
                <a:cs typeface="Calibri,Bold" charset="0"/>
              </a:rPr>
              <a:t>				</a:t>
            </a:r>
            <a:r>
              <a:rPr lang="en-US" sz="1600" b="1" dirty="0">
                <a:solidFill>
                  <a:srgbClr val="7F0055"/>
                </a:solidFill>
                <a:latin typeface="Calibri,Bold" charset="0"/>
                <a:ea typeface="Calibri,Bold" charset="0"/>
                <a:cs typeface="Calibri,Bold" charset="0"/>
              </a:rPr>
              <a:t>double</a:t>
            </a:r>
            <a:r>
              <a:rPr lang="en-US" sz="1600" b="1" dirty="0">
                <a:solidFill>
                  <a:srgbClr val="000000"/>
                </a:solidFill>
                <a:latin typeface="Calibri,Bold" charset="0"/>
                <a:ea typeface="Calibri,Bold" charset="0"/>
                <a:cs typeface="Calibri,Bold" charset="0"/>
              </a:rPr>
              <a:t> </a:t>
            </a:r>
            <a:r>
              <a:rPr lang="en-US" sz="1600" b="1" dirty="0">
                <a:solidFill>
                  <a:srgbClr val="6A3E3E"/>
                </a:solidFill>
                <a:latin typeface="Calibri,Bold" charset="0"/>
                <a:ea typeface="Calibri,Bold" charset="0"/>
                <a:cs typeface="Calibri,Bold" charset="0"/>
              </a:rPr>
              <a:t>p</a:t>
            </a:r>
            <a:r>
              <a:rPr lang="en-US" sz="1600" b="1" dirty="0">
                <a:solidFill>
                  <a:srgbClr val="000000"/>
                </a:solidFill>
                <a:latin typeface="Calibri,Bold" charset="0"/>
                <a:ea typeface="Calibri,Bold" charset="0"/>
                <a:cs typeface="Calibri,Bold" charset="0"/>
              </a:rPr>
              <a:t> = </a:t>
            </a:r>
            <a:r>
              <a:rPr lang="en-US" sz="1600" b="1" dirty="0">
                <a:solidFill>
                  <a:srgbClr val="0000C0"/>
                </a:solidFill>
                <a:latin typeface="Calibri,Bold" charset="0"/>
                <a:ea typeface="Calibri,Bold" charset="0"/>
                <a:cs typeface="Calibri,Bold" charset="0"/>
              </a:rPr>
              <a:t>price</a:t>
            </a:r>
            <a:r>
              <a:rPr lang="en-US" sz="1600" b="1" dirty="0">
                <a:solidFill>
                  <a:srgbClr val="000000"/>
                </a:solidFill>
                <a:latin typeface="Calibri,Bold" charset="0"/>
                <a:ea typeface="Calibri,Bold" charset="0"/>
                <a:cs typeface="Calibri,Bold" charset="0"/>
              </a:rPr>
              <a:t>[</a:t>
            </a:r>
            <a:r>
              <a:rPr lang="en-US" sz="1600" b="1" dirty="0" err="1">
                <a:solidFill>
                  <a:srgbClr val="6A3E3E"/>
                </a:solidFill>
                <a:latin typeface="Calibri,Bold" charset="0"/>
                <a:ea typeface="Calibri,Bold" charset="0"/>
                <a:cs typeface="Calibri,Bold" charset="0"/>
              </a:rPr>
              <a:t>i</a:t>
            </a:r>
            <a:r>
              <a:rPr lang="en-US" sz="1600" b="1" dirty="0">
                <a:solidFill>
                  <a:srgbClr val="000000"/>
                </a:solidFill>
                <a:latin typeface="Calibri,Bold" charset="0"/>
                <a:ea typeface="Calibri,Bold" charset="0"/>
                <a:cs typeface="Calibri,Bold" charset="0"/>
              </a:rPr>
              <a:t>];</a:t>
            </a:r>
          </a:p>
          <a:p>
            <a:r>
              <a:rPr lang="mr-IN" sz="1600" dirty="0">
                <a:solidFill>
                  <a:srgbClr val="000000"/>
                </a:solidFill>
                <a:latin typeface="Calibri,Bold" charset="0"/>
                <a:ea typeface="Calibri,Bold" charset="0"/>
                <a:cs typeface="Calibri,Bold" charset="0"/>
              </a:rPr>
              <a:t>			</a:t>
            </a:r>
            <a:r>
              <a:rPr lang="mr-IN" sz="1600" b="1" dirty="0" err="1">
                <a:solidFill>
                  <a:srgbClr val="7F0055"/>
                </a:solidFill>
                <a:latin typeface="Calibri,Bold" charset="0"/>
                <a:ea typeface="Calibri,Bold" charset="0"/>
                <a:cs typeface="Calibri,Bold" charset="0"/>
              </a:rPr>
              <a:t>if</a:t>
            </a:r>
            <a:r>
              <a:rPr lang="mr-IN" sz="1600" b="1" dirty="0">
                <a:solidFill>
                  <a:srgbClr val="000000"/>
                </a:solidFill>
                <a:latin typeface="Calibri,Bold" charset="0"/>
                <a:ea typeface="Calibri,Bold" charset="0"/>
                <a:cs typeface="Calibri,Bold" charset="0"/>
              </a:rPr>
              <a:t>(</a:t>
            </a:r>
            <a:r>
              <a:rPr lang="mr-IN" sz="1600" b="1" dirty="0" err="1">
                <a:solidFill>
                  <a:srgbClr val="6A3E3E"/>
                </a:solidFill>
                <a:latin typeface="Calibri,Bold" charset="0"/>
                <a:ea typeface="Calibri,Bold" charset="0"/>
                <a:cs typeface="Calibri,Bold" charset="0"/>
              </a:rPr>
              <a:t>amount</a:t>
            </a:r>
            <a:r>
              <a:rPr lang="mr-IN" sz="1600" b="1" dirty="0">
                <a:solidFill>
                  <a:srgbClr val="000000"/>
                </a:solidFill>
                <a:latin typeface="Calibri,Bold" charset="0"/>
                <a:ea typeface="Calibri,Bold" charset="0"/>
                <a:cs typeface="Calibri,Bold" charset="0"/>
              </a:rPr>
              <a:t>&gt;=</a:t>
            </a:r>
            <a:r>
              <a:rPr lang="mr-IN" sz="1600" b="1" dirty="0" err="1">
                <a:solidFill>
                  <a:srgbClr val="6A3E3E"/>
                </a:solidFill>
                <a:latin typeface="Calibri,Bold" charset="0"/>
                <a:ea typeface="Calibri,Bold" charset="0"/>
                <a:cs typeface="Calibri,Bold" charset="0"/>
              </a:rPr>
              <a:t>p</a:t>
            </a:r>
            <a:r>
              <a:rPr lang="mr-IN" sz="1600" b="1" dirty="0">
                <a:solidFill>
                  <a:srgbClr val="000000"/>
                </a:solidFill>
                <a:latin typeface="Calibri,Bold" charset="0"/>
                <a:ea typeface="Calibri,Bold" charset="0"/>
                <a:cs typeface="Calibri,Bold" charset="0"/>
              </a:rPr>
              <a:t>)</a:t>
            </a:r>
            <a:r>
              <a:rPr lang="mr-IN" sz="1600" dirty="0">
                <a:solidFill>
                  <a:srgbClr val="000000"/>
                </a:solidFill>
                <a:latin typeface="Calibri,Bold" charset="0"/>
                <a:ea typeface="Calibri,Bold" charset="0"/>
                <a:cs typeface="Calibri,Bold" charset="0"/>
              </a:rPr>
              <a:t>{</a:t>
            </a:r>
          </a:p>
          <a:p>
            <a:r>
              <a:rPr lang="en-US" sz="1600" dirty="0">
                <a:solidFill>
                  <a:srgbClr val="000000"/>
                </a:solidFill>
                <a:latin typeface="Calibri,Bold" charset="0"/>
                <a:ea typeface="Calibri,Bold" charset="0"/>
                <a:cs typeface="Calibri,Bold" charset="0"/>
              </a:rPr>
              <a:t>			</a:t>
            </a:r>
            <a:r>
              <a:rPr lang="en-US" sz="1600" dirty="0" err="1">
                <a:solidFill>
                  <a:srgbClr val="000000"/>
                </a:solidFill>
                <a:latin typeface="Calibri,Bold" charset="0"/>
                <a:ea typeface="Calibri,Bold" charset="0"/>
                <a:cs typeface="Calibri,Bold" charset="0"/>
              </a:rPr>
              <a:t>System.</a:t>
            </a:r>
            <a:r>
              <a:rPr lang="en-US" sz="1600" b="1" i="1" dirty="0" err="1">
                <a:solidFill>
                  <a:srgbClr val="0000C0"/>
                </a:solidFill>
                <a:latin typeface="Calibri,Bold" charset="0"/>
                <a:ea typeface="Calibri,Bold" charset="0"/>
                <a:cs typeface="Calibri,Bold" charset="0"/>
              </a:rPr>
              <a:t>out</a:t>
            </a:r>
            <a:r>
              <a:rPr lang="en-US" sz="1600" b="1" i="1" dirty="0" err="1">
                <a:solidFill>
                  <a:srgbClr val="000000"/>
                </a:solidFill>
                <a:latin typeface="Calibri,Bold" charset="0"/>
                <a:ea typeface="Calibri,Bold" charset="0"/>
                <a:cs typeface="Calibri,Bold" charset="0"/>
              </a:rPr>
              <a:t>.println</a:t>
            </a:r>
            <a:r>
              <a:rPr lang="en-US" sz="1600" b="1" i="1" dirty="0">
                <a:solidFill>
                  <a:srgbClr val="000000"/>
                </a:solidFill>
                <a:latin typeface="Calibri,Bold" charset="0"/>
                <a:ea typeface="Calibri,Bold" charset="0"/>
                <a:cs typeface="Calibri,Bold" charset="0"/>
              </a:rPr>
              <a:t>(</a:t>
            </a:r>
            <a:r>
              <a:rPr lang="en-US" sz="1600" b="1" i="1" dirty="0">
                <a:solidFill>
                  <a:srgbClr val="2A00FF"/>
                </a:solidFill>
                <a:latin typeface="Calibri,Bold" charset="0"/>
                <a:ea typeface="Calibri,Bold" charset="0"/>
                <a:cs typeface="Calibri,Bold" charset="0"/>
              </a:rPr>
              <a:t>"Have your "</a:t>
            </a:r>
            <a:r>
              <a:rPr lang="en-US" sz="1600" b="1" i="1" dirty="0">
                <a:solidFill>
                  <a:srgbClr val="000000"/>
                </a:solidFill>
                <a:latin typeface="Calibri,Bold" charset="0"/>
                <a:ea typeface="Calibri,Bold" charset="0"/>
                <a:cs typeface="Calibri,Bold" charset="0"/>
              </a:rPr>
              <a:t>+</a:t>
            </a:r>
            <a:r>
              <a:rPr lang="en-US" sz="1600" b="1" i="1" dirty="0">
                <a:solidFill>
                  <a:srgbClr val="6A3E3E"/>
                </a:solidFill>
                <a:latin typeface="Calibri,Bold" charset="0"/>
                <a:ea typeface="Calibri,Bold" charset="0"/>
                <a:cs typeface="Calibri,Bold" charset="0"/>
              </a:rPr>
              <a:t>product</a:t>
            </a:r>
            <a:r>
              <a:rPr lang="en-US" sz="1600" b="1" i="1" dirty="0">
                <a:solidFill>
                  <a:srgbClr val="000000"/>
                </a:solidFill>
                <a:latin typeface="Calibri,Bold" charset="0"/>
                <a:ea typeface="Calibri,Bold" charset="0"/>
                <a:cs typeface="Calibri,Bold" charset="0"/>
              </a:rPr>
              <a:t>);</a:t>
            </a:r>
          </a:p>
          <a:p>
            <a:r>
              <a:rPr lang="en-US" sz="1600" dirty="0">
                <a:solidFill>
                  <a:srgbClr val="000000"/>
                </a:solidFill>
                <a:latin typeface="Calibri,Bold" charset="0"/>
                <a:ea typeface="Calibri,Bold" charset="0"/>
                <a:cs typeface="Calibri,Bold" charset="0"/>
              </a:rPr>
              <a:t>			</a:t>
            </a:r>
            <a:r>
              <a:rPr lang="en-US" sz="1600" dirty="0" err="1">
                <a:solidFill>
                  <a:srgbClr val="000000"/>
                </a:solidFill>
                <a:latin typeface="Calibri,Bold" charset="0"/>
                <a:ea typeface="Calibri,Bold" charset="0"/>
                <a:cs typeface="Calibri,Bold" charset="0"/>
              </a:rPr>
              <a:t>System.</a:t>
            </a:r>
            <a:r>
              <a:rPr lang="en-US" sz="1600" b="1" i="1" dirty="0" err="1">
                <a:solidFill>
                  <a:srgbClr val="0000C0"/>
                </a:solidFill>
                <a:latin typeface="Calibri,Bold" charset="0"/>
                <a:ea typeface="Calibri,Bold" charset="0"/>
                <a:cs typeface="Calibri,Bold" charset="0"/>
              </a:rPr>
              <a:t>out</a:t>
            </a:r>
            <a:r>
              <a:rPr lang="en-US" sz="1600" b="1" i="1" dirty="0" err="1">
                <a:solidFill>
                  <a:srgbClr val="000000"/>
                </a:solidFill>
                <a:latin typeface="Calibri,Bold" charset="0"/>
                <a:ea typeface="Calibri,Bold" charset="0"/>
                <a:cs typeface="Calibri,Bold" charset="0"/>
              </a:rPr>
              <a:t>.println</a:t>
            </a:r>
            <a:r>
              <a:rPr lang="en-US" sz="1600" b="1" i="1" dirty="0">
                <a:solidFill>
                  <a:srgbClr val="000000"/>
                </a:solidFill>
                <a:latin typeface="Calibri,Bold" charset="0"/>
                <a:ea typeface="Calibri,Bold" charset="0"/>
                <a:cs typeface="Calibri,Bold" charset="0"/>
              </a:rPr>
              <a:t>(</a:t>
            </a:r>
            <a:r>
              <a:rPr lang="en-US" sz="1600" b="1" i="1" dirty="0">
                <a:solidFill>
                  <a:srgbClr val="2A00FF"/>
                </a:solidFill>
                <a:latin typeface="Calibri,Bold" charset="0"/>
                <a:ea typeface="Calibri,Bold" charset="0"/>
                <a:cs typeface="Calibri,Bold" charset="0"/>
              </a:rPr>
              <a:t>"Your change "</a:t>
            </a:r>
            <a:r>
              <a:rPr lang="en-US" sz="1600" b="1" i="1" dirty="0">
                <a:solidFill>
                  <a:srgbClr val="000000"/>
                </a:solidFill>
                <a:latin typeface="Calibri,Bold" charset="0"/>
                <a:ea typeface="Calibri,Bold" charset="0"/>
                <a:cs typeface="Calibri,Bold" charset="0"/>
              </a:rPr>
              <a:t>+(</a:t>
            </a:r>
            <a:r>
              <a:rPr lang="en-US" sz="1600" b="1" i="1" dirty="0">
                <a:solidFill>
                  <a:srgbClr val="6A3E3E"/>
                </a:solidFill>
                <a:latin typeface="Calibri,Bold" charset="0"/>
                <a:ea typeface="Calibri,Bold" charset="0"/>
                <a:cs typeface="Calibri,Bold" charset="0"/>
              </a:rPr>
              <a:t>amount</a:t>
            </a:r>
            <a:r>
              <a:rPr lang="en-US" sz="1600" b="1" i="1" dirty="0">
                <a:solidFill>
                  <a:srgbClr val="000000"/>
                </a:solidFill>
                <a:latin typeface="Calibri,Bold" charset="0"/>
                <a:ea typeface="Calibri,Bold" charset="0"/>
                <a:cs typeface="Calibri,Bold" charset="0"/>
              </a:rPr>
              <a:t> - </a:t>
            </a:r>
            <a:r>
              <a:rPr lang="en-US" sz="1600" b="1" i="1" dirty="0">
                <a:solidFill>
                  <a:srgbClr val="6A3E3E"/>
                </a:solidFill>
                <a:latin typeface="Calibri,Bold" charset="0"/>
                <a:ea typeface="Calibri,Bold" charset="0"/>
                <a:cs typeface="Calibri,Bold" charset="0"/>
              </a:rPr>
              <a:t>p</a:t>
            </a:r>
            <a:r>
              <a:rPr lang="en-US" sz="1600" b="1" i="1" dirty="0">
                <a:solidFill>
                  <a:srgbClr val="000000"/>
                </a:solidFill>
                <a:latin typeface="Calibri,Bold" charset="0"/>
                <a:ea typeface="Calibri,Bold" charset="0"/>
                <a:cs typeface="Calibri,Bold" charset="0"/>
              </a:rPr>
              <a:t>));</a:t>
            </a:r>
          </a:p>
          <a:p>
            <a:r>
              <a:rPr lang="en-US" sz="1600" dirty="0">
                <a:solidFill>
                  <a:srgbClr val="000000"/>
                </a:solidFill>
                <a:latin typeface="Calibri,Bold" charset="0"/>
                <a:ea typeface="Calibri,Bold" charset="0"/>
                <a:cs typeface="Calibri,Bold" charset="0"/>
              </a:rPr>
              <a:t>			}</a:t>
            </a:r>
          </a:p>
          <a:p>
            <a:r>
              <a:rPr lang="da-DK" sz="1600" dirty="0">
                <a:solidFill>
                  <a:srgbClr val="000000"/>
                </a:solidFill>
                <a:latin typeface="Calibri,Bold" charset="0"/>
                <a:ea typeface="Calibri,Bold" charset="0"/>
                <a:cs typeface="Calibri,Bold" charset="0"/>
              </a:rPr>
              <a:t>			</a:t>
            </a:r>
            <a:r>
              <a:rPr lang="da-DK" sz="1600" b="1" dirty="0" err="1">
                <a:solidFill>
                  <a:srgbClr val="7F0055"/>
                </a:solidFill>
                <a:latin typeface="Calibri,Bold" charset="0"/>
                <a:ea typeface="Calibri,Bold" charset="0"/>
                <a:cs typeface="Calibri,Bold" charset="0"/>
              </a:rPr>
              <a:t>else</a:t>
            </a:r>
            <a:endParaRPr lang="da-DK" sz="1600" b="1" dirty="0">
              <a:solidFill>
                <a:srgbClr val="7F0055"/>
              </a:solidFill>
              <a:latin typeface="Calibri,Bold" charset="0"/>
              <a:ea typeface="Calibri,Bold" charset="0"/>
              <a:cs typeface="Calibri,Bold" charset="0"/>
            </a:endParaRPr>
          </a:p>
          <a:p>
            <a:r>
              <a:rPr lang="da-DK" sz="1600" dirty="0">
                <a:solidFill>
                  <a:srgbClr val="000000"/>
                </a:solidFill>
                <a:latin typeface="Calibri,Bold" charset="0"/>
                <a:ea typeface="Calibri,Bold" charset="0"/>
                <a:cs typeface="Calibri,Bold" charset="0"/>
              </a:rPr>
              <a:t>			</a:t>
            </a:r>
            <a:r>
              <a:rPr lang="da-DK" sz="1600" dirty="0" err="1">
                <a:solidFill>
                  <a:srgbClr val="000000"/>
                </a:solidFill>
                <a:latin typeface="Calibri,Bold" charset="0"/>
                <a:ea typeface="Calibri,Bold" charset="0"/>
                <a:cs typeface="Calibri,Bold" charset="0"/>
              </a:rPr>
              <a:t>System.</a:t>
            </a:r>
            <a:r>
              <a:rPr lang="da-DK" sz="1600" b="1" i="1" dirty="0" err="1">
                <a:solidFill>
                  <a:srgbClr val="0000C0"/>
                </a:solidFill>
                <a:latin typeface="Calibri,Bold" charset="0"/>
                <a:ea typeface="Calibri,Bold" charset="0"/>
                <a:cs typeface="Calibri,Bold" charset="0"/>
              </a:rPr>
              <a:t>out</a:t>
            </a:r>
            <a:r>
              <a:rPr lang="da-DK" sz="1600" b="1" i="1" dirty="0" err="1">
                <a:solidFill>
                  <a:srgbClr val="000000"/>
                </a:solidFill>
                <a:latin typeface="Calibri,Bold" charset="0"/>
                <a:ea typeface="Calibri,Bold" charset="0"/>
                <a:cs typeface="Calibri,Bold" charset="0"/>
              </a:rPr>
              <a:t>.println</a:t>
            </a:r>
            <a:r>
              <a:rPr lang="da-DK" sz="1600" b="1" i="1" dirty="0">
                <a:solidFill>
                  <a:srgbClr val="000000"/>
                </a:solidFill>
                <a:latin typeface="Calibri,Bold" charset="0"/>
                <a:ea typeface="Calibri,Bold" charset="0"/>
                <a:cs typeface="Calibri,Bold" charset="0"/>
              </a:rPr>
              <a:t>(</a:t>
            </a:r>
            <a:r>
              <a:rPr lang="da-DK" sz="1600" b="1" i="1" dirty="0">
                <a:solidFill>
                  <a:srgbClr val="2A00FF"/>
                </a:solidFill>
                <a:latin typeface="Calibri,Bold" charset="0"/>
                <a:ea typeface="Calibri,Bold" charset="0"/>
                <a:cs typeface="Calibri,Bold" charset="0"/>
              </a:rPr>
              <a:t>"</a:t>
            </a:r>
            <a:r>
              <a:rPr lang="da-DK" sz="1600" b="1" i="1" dirty="0" err="1">
                <a:solidFill>
                  <a:srgbClr val="2A00FF"/>
                </a:solidFill>
                <a:latin typeface="Calibri,Bold" charset="0"/>
                <a:ea typeface="Calibri,Bold" charset="0"/>
                <a:cs typeface="Calibri,Bold" charset="0"/>
              </a:rPr>
              <a:t>INsufficient</a:t>
            </a:r>
            <a:r>
              <a:rPr lang="da-DK" sz="1600" b="1" i="1" dirty="0">
                <a:solidFill>
                  <a:srgbClr val="2A00FF"/>
                </a:solidFill>
                <a:latin typeface="Calibri,Bold" charset="0"/>
                <a:ea typeface="Calibri,Bold" charset="0"/>
                <a:cs typeface="Calibri,Bold" charset="0"/>
              </a:rPr>
              <a:t> </a:t>
            </a:r>
            <a:r>
              <a:rPr lang="da-DK" sz="1600" b="1" i="1" dirty="0" err="1">
                <a:solidFill>
                  <a:srgbClr val="2A00FF"/>
                </a:solidFill>
                <a:latin typeface="Calibri,Bold" charset="0"/>
                <a:ea typeface="Calibri,Bold" charset="0"/>
                <a:cs typeface="Calibri,Bold" charset="0"/>
              </a:rPr>
              <a:t>Amount</a:t>
            </a:r>
            <a:r>
              <a:rPr lang="da-DK" sz="1600" b="1" i="1" dirty="0">
                <a:solidFill>
                  <a:srgbClr val="2A00FF"/>
                </a:solidFill>
                <a:latin typeface="Calibri,Bold" charset="0"/>
                <a:ea typeface="Calibri,Bold" charset="0"/>
                <a:cs typeface="Calibri,Bold" charset="0"/>
              </a:rPr>
              <a:t>"</a:t>
            </a:r>
            <a:r>
              <a:rPr lang="da-DK" sz="1600" b="1" i="1" dirty="0">
                <a:solidFill>
                  <a:srgbClr val="000000"/>
                </a:solidFill>
                <a:latin typeface="Calibri,Bold" charset="0"/>
                <a:ea typeface="Calibri,Bold" charset="0"/>
                <a:cs typeface="Calibri,Bold" charset="0"/>
              </a:rPr>
              <a:t>);</a:t>
            </a:r>
          </a:p>
          <a:p>
            <a:r>
              <a:rPr lang="da-DK" sz="1600" dirty="0">
                <a:solidFill>
                  <a:srgbClr val="000000"/>
                </a:solidFill>
                <a:latin typeface="Calibri,Bold" charset="0"/>
                <a:ea typeface="Calibri,Bold" charset="0"/>
                <a:cs typeface="Calibri,Bold" charset="0"/>
              </a:rPr>
              <a:t>			}</a:t>
            </a:r>
          </a:p>
          <a:p>
            <a:r>
              <a:rPr lang="da-DK" sz="1600" dirty="0">
                <a:solidFill>
                  <a:srgbClr val="000000"/>
                </a:solidFill>
                <a:latin typeface="Calibri,Bold" charset="0"/>
                <a:ea typeface="Calibri,Bold" charset="0"/>
                <a:cs typeface="Calibri,Bold" charset="0"/>
              </a:rPr>
              <a:t>		}</a:t>
            </a:r>
          </a:p>
          <a:p>
            <a:r>
              <a:rPr lang="da-DK" sz="1600" dirty="0">
                <a:solidFill>
                  <a:srgbClr val="000000"/>
                </a:solidFill>
                <a:latin typeface="Calibri,Bold" charset="0"/>
                <a:ea typeface="Calibri,Bold" charset="0"/>
                <a:cs typeface="Calibri,Bold" charset="0"/>
              </a:rPr>
              <a:t>	}</a:t>
            </a:r>
          </a:p>
          <a:p>
            <a:r>
              <a:rPr lang="da-DK" sz="1600" dirty="0">
                <a:solidFill>
                  <a:srgbClr val="000000"/>
                </a:solidFill>
                <a:latin typeface="Calibri,Bold" charset="0"/>
                <a:ea typeface="Calibri,Bold" charset="0"/>
                <a:cs typeface="Calibri,Bold" charset="0"/>
              </a:rPr>
              <a:t>}</a:t>
            </a:r>
            <a:endParaRPr lang="en-US" sz="1600" dirty="0">
              <a:latin typeface="Calibri,Bold" charset="0"/>
              <a:ea typeface="Calibri,Bold" charset="0"/>
              <a:cs typeface="Calibri,Bold" charset="0"/>
            </a:endParaRPr>
          </a:p>
        </p:txBody>
      </p:sp>
    </p:spTree>
    <p:extLst>
      <p:ext uri="{BB962C8B-B14F-4D97-AF65-F5344CB8AC3E}">
        <p14:creationId xmlns:p14="http://schemas.microsoft.com/office/powerpoint/2010/main" val="131985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Methods - Assignment</a:t>
            </a:r>
            <a:endParaRPr lang="en-US" dirty="0"/>
          </a:p>
        </p:txBody>
      </p:sp>
      <p:sp>
        <p:nvSpPr>
          <p:cNvPr id="3" name="Text Placeholder 2"/>
          <p:cNvSpPr>
            <a:spLocks noGrp="1"/>
          </p:cNvSpPr>
          <p:nvPr>
            <p:ph type="body" sz="quarter" idx="10"/>
          </p:nvPr>
        </p:nvSpPr>
        <p:spPr>
          <a:xfrm>
            <a:off x="304800" y="876300"/>
            <a:ext cx="8534400" cy="5105400"/>
          </a:xfrm>
        </p:spPr>
        <p:txBody>
          <a:bodyPr>
            <a:normAutofit fontScale="62500" lnSpcReduction="20000"/>
          </a:bodyPr>
          <a:lstStyle/>
          <a:p>
            <a:pPr marL="0" lvl="0" indent="0">
              <a:buNone/>
            </a:pPr>
            <a:r>
              <a:rPr lang="en-US" dirty="0"/>
              <a:t>Define a class Employee having the following description:</a:t>
            </a:r>
          </a:p>
          <a:p>
            <a:pPr marL="0" indent="0">
              <a:buNone/>
            </a:pPr>
            <a:r>
              <a:rPr lang="en-US" dirty="0"/>
              <a:t>Data members                                 </a:t>
            </a:r>
          </a:p>
          <a:p>
            <a:pPr marL="0" indent="0">
              <a:buNone/>
            </a:pPr>
            <a:r>
              <a:rPr lang="en-US" dirty="0" err="1"/>
              <a:t>int</a:t>
            </a:r>
            <a:r>
              <a:rPr lang="en-US" dirty="0"/>
              <a:t> pan                       to store personal account number</a:t>
            </a:r>
          </a:p>
          <a:p>
            <a:pPr marL="0" indent="0">
              <a:buNone/>
            </a:pPr>
            <a:r>
              <a:rPr lang="en-US" dirty="0"/>
              <a:t>String name              to store name</a:t>
            </a:r>
          </a:p>
          <a:p>
            <a:pPr marL="0" indent="0">
              <a:buNone/>
            </a:pPr>
            <a:r>
              <a:rPr lang="en-US" dirty="0"/>
              <a:t>double </a:t>
            </a:r>
            <a:r>
              <a:rPr lang="en-US" dirty="0" err="1"/>
              <a:t>taxincome</a:t>
            </a:r>
            <a:r>
              <a:rPr lang="en-US" dirty="0"/>
              <a:t>   to store annual taxable income</a:t>
            </a:r>
          </a:p>
          <a:p>
            <a:pPr marL="0" indent="0">
              <a:buNone/>
            </a:pPr>
            <a:r>
              <a:rPr lang="en-US" b="1" dirty="0"/>
              <a:t>Member functions :</a:t>
            </a:r>
            <a:endParaRPr lang="en-US" dirty="0"/>
          </a:p>
          <a:p>
            <a:pPr marL="0" indent="0">
              <a:buNone/>
            </a:pPr>
            <a:r>
              <a:rPr lang="en-US" dirty="0"/>
              <a:t>void input ( )                :   Store the pan number, name, taxable income</a:t>
            </a:r>
          </a:p>
          <a:p>
            <a:pPr marL="0" indent="0">
              <a:buNone/>
            </a:pPr>
            <a:r>
              <a:rPr lang="en-US" dirty="0"/>
              <a:t>Double </a:t>
            </a:r>
            <a:r>
              <a:rPr lang="en-US" dirty="0" err="1"/>
              <a:t>cal</a:t>
            </a:r>
            <a:r>
              <a:rPr lang="en-US" dirty="0"/>
              <a:t>  (  )                  :     Calculate tax of an employee and returns the calculated tax</a:t>
            </a:r>
          </a:p>
          <a:p>
            <a:pPr marL="0" indent="0">
              <a:buNone/>
            </a:pPr>
            <a:r>
              <a:rPr lang="en-US" dirty="0"/>
              <a:t>void display   (   )      :      Output details of an employee</a:t>
            </a:r>
          </a:p>
          <a:p>
            <a:pPr marL="0" indent="0">
              <a:buNone/>
            </a:pPr>
            <a:r>
              <a:rPr lang="en-US" dirty="0"/>
              <a:t>Write a program to compute the tax according to the given conditions and display the output as per given format: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b="1" dirty="0"/>
              <a:t>Output:                  </a:t>
            </a:r>
            <a:endParaRPr lang="en-US" dirty="0"/>
          </a:p>
          <a:p>
            <a:r>
              <a:rPr lang="en-US" b="1" dirty="0"/>
              <a:t>  Pan Number           Name                       Tax-Income            Tax</a:t>
            </a:r>
            <a:endParaRPr lang="en-US" dirty="0"/>
          </a:p>
          <a:p>
            <a:r>
              <a:rPr lang="en-US" dirty="0"/>
              <a:t>  ………………….      	……….                        ………………….             ………………….</a:t>
            </a:r>
          </a:p>
          <a:p>
            <a:r>
              <a:rPr lang="en-US" dirty="0"/>
              <a:t>  ………………….           ….…….                        ………………….             ………………….</a:t>
            </a:r>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20800735"/>
              </p:ext>
            </p:extLst>
          </p:nvPr>
        </p:nvGraphicFramePr>
        <p:xfrm>
          <a:off x="1524000" y="3429000"/>
          <a:ext cx="5999410" cy="1219200"/>
        </p:xfrm>
        <a:graphic>
          <a:graphicData uri="http://schemas.openxmlformats.org/drawingml/2006/table">
            <a:tbl>
              <a:tblPr firstRow="1" firstCol="1" bandRow="1">
                <a:tableStyleId>{5C22544A-7EE6-4342-B048-85BDC9FD1C3A}</a:tableStyleId>
              </a:tblPr>
              <a:tblGrid>
                <a:gridCol w="2370217">
                  <a:extLst>
                    <a:ext uri="{9D8B030D-6E8A-4147-A177-3AD203B41FA5}">
                      <a16:colId xmlns:a16="http://schemas.microsoft.com/office/drawing/2014/main" val="20000"/>
                    </a:ext>
                  </a:extLst>
                </a:gridCol>
                <a:gridCol w="3629193">
                  <a:extLst>
                    <a:ext uri="{9D8B030D-6E8A-4147-A177-3AD203B41FA5}">
                      <a16:colId xmlns:a16="http://schemas.microsoft.com/office/drawing/2014/main" val="20001"/>
                    </a:ext>
                  </a:extLst>
                </a:gridCol>
              </a:tblGrid>
              <a:tr h="243840">
                <a:tc>
                  <a:txBody>
                    <a:bodyPr/>
                    <a:lstStyle/>
                    <a:p>
                      <a:pPr marL="0" marR="0">
                        <a:spcBef>
                          <a:spcPts val="1000"/>
                        </a:spcBef>
                        <a:spcAft>
                          <a:spcPts val="0"/>
                        </a:spcAft>
                      </a:pPr>
                      <a:r>
                        <a:rPr lang="en-US" sz="1300" dirty="0">
                          <a:effectLst/>
                        </a:rPr>
                        <a:t>       Total annual taxable income</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1000"/>
                        </a:spcBef>
                        <a:spcAft>
                          <a:spcPts val="0"/>
                        </a:spcAft>
                      </a:pPr>
                      <a:r>
                        <a:rPr lang="en-US" sz="1300" dirty="0">
                          <a:effectLst/>
                        </a:rPr>
                        <a:t>         Tax Rate</a:t>
                      </a:r>
                      <a:endParaRPr lang="en-US" sz="12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0"/>
                  </a:ext>
                </a:extLst>
              </a:tr>
              <a:tr h="243840">
                <a:tc>
                  <a:txBody>
                    <a:bodyPr/>
                    <a:lstStyle/>
                    <a:p>
                      <a:pPr marL="0" marR="0">
                        <a:spcBef>
                          <a:spcPts val="1000"/>
                        </a:spcBef>
                        <a:spcAft>
                          <a:spcPts val="0"/>
                        </a:spcAft>
                      </a:pPr>
                      <a:r>
                        <a:rPr lang="en-US" sz="1300" dirty="0">
                          <a:effectLst/>
                        </a:rPr>
                        <a:t>Up to ₹ 1,00,000</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1000"/>
                        </a:spcBef>
                        <a:spcAft>
                          <a:spcPts val="0"/>
                        </a:spcAft>
                      </a:pPr>
                      <a:r>
                        <a:rPr lang="en-US" sz="1300" dirty="0">
                          <a:effectLst/>
                        </a:rPr>
                        <a:t>No tax</a:t>
                      </a:r>
                      <a:endParaRPr lang="en-US" sz="12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1"/>
                  </a:ext>
                </a:extLst>
              </a:tr>
              <a:tr h="243840">
                <a:tc>
                  <a:txBody>
                    <a:bodyPr/>
                    <a:lstStyle/>
                    <a:p>
                      <a:pPr marL="0" marR="0">
                        <a:spcBef>
                          <a:spcPts val="1000"/>
                        </a:spcBef>
                        <a:spcAft>
                          <a:spcPts val="0"/>
                        </a:spcAft>
                      </a:pPr>
                      <a:r>
                        <a:rPr lang="en-US" sz="1300" dirty="0">
                          <a:effectLst/>
                        </a:rPr>
                        <a:t>From  ₹ 1,00,001 to  ₹ 1,50,000</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1000"/>
                        </a:spcBef>
                        <a:spcAft>
                          <a:spcPts val="0"/>
                        </a:spcAft>
                      </a:pPr>
                      <a:r>
                        <a:rPr lang="en-US" sz="1300" dirty="0">
                          <a:effectLst/>
                        </a:rPr>
                        <a:t>10% of the income exceeding  ₹ 1,00,000</a:t>
                      </a:r>
                      <a:endParaRPr lang="en-US" sz="12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2"/>
                  </a:ext>
                </a:extLst>
              </a:tr>
              <a:tr h="243840">
                <a:tc>
                  <a:txBody>
                    <a:bodyPr/>
                    <a:lstStyle/>
                    <a:p>
                      <a:pPr marL="0" marR="0">
                        <a:spcBef>
                          <a:spcPts val="1000"/>
                        </a:spcBef>
                        <a:spcAft>
                          <a:spcPts val="0"/>
                        </a:spcAft>
                      </a:pPr>
                      <a:r>
                        <a:rPr lang="en-US" sz="1300" dirty="0">
                          <a:effectLst/>
                        </a:rPr>
                        <a:t>From  ₹ 1,50,001 to  ₹ 2,50,000</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1000"/>
                        </a:spcBef>
                        <a:spcAft>
                          <a:spcPts val="0"/>
                        </a:spcAft>
                      </a:pPr>
                      <a:r>
                        <a:rPr lang="en-US" sz="1300" dirty="0">
                          <a:effectLst/>
                        </a:rPr>
                        <a:t>₹ 5,000 +20% of the income exceeding ₹1,50,000</a:t>
                      </a:r>
                      <a:endParaRPr lang="en-US" sz="12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3"/>
                  </a:ext>
                </a:extLst>
              </a:tr>
              <a:tr h="243840">
                <a:tc>
                  <a:txBody>
                    <a:bodyPr/>
                    <a:lstStyle/>
                    <a:p>
                      <a:pPr marL="0" marR="0">
                        <a:spcBef>
                          <a:spcPts val="1000"/>
                        </a:spcBef>
                        <a:spcAft>
                          <a:spcPts val="0"/>
                        </a:spcAft>
                      </a:pPr>
                      <a:r>
                        <a:rPr lang="en-US" sz="1300" dirty="0">
                          <a:effectLst/>
                        </a:rPr>
                        <a:t>Above  ₹ 2,50,000</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1000"/>
                        </a:spcBef>
                        <a:spcAft>
                          <a:spcPts val="0"/>
                        </a:spcAft>
                      </a:pPr>
                      <a:r>
                        <a:rPr lang="en-US" sz="1300" dirty="0">
                          <a:effectLst/>
                        </a:rPr>
                        <a:t>₹25000 + 30% of the income exceeding  ₹2,50,000</a:t>
                      </a:r>
                      <a:endParaRPr lang="en-US" sz="12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4050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Methods </a:t>
            </a:r>
            <a:r>
              <a:rPr lang="mr-IN" sz="3200" dirty="0"/>
              <a:t>–</a:t>
            </a:r>
            <a:r>
              <a:rPr lang="en-US" sz="3200" dirty="0"/>
              <a:t> Assignment Solution </a:t>
            </a:r>
            <a:endParaRPr lang="en-US" dirty="0"/>
          </a:p>
        </p:txBody>
      </p:sp>
      <p:sp>
        <p:nvSpPr>
          <p:cNvPr id="5" name="Rectangle 4"/>
          <p:cNvSpPr/>
          <p:nvPr/>
        </p:nvSpPr>
        <p:spPr>
          <a:xfrm>
            <a:off x="76200" y="1295400"/>
            <a:ext cx="4267200" cy="4832092"/>
          </a:xfrm>
          <a:prstGeom prst="rect">
            <a:avLst/>
          </a:prstGeom>
          <a:ln>
            <a:solidFill>
              <a:schemeClr val="accent1"/>
            </a:solidFill>
          </a:ln>
        </p:spPr>
        <p:txBody>
          <a:bodyPr wrap="square">
            <a:spAutoFit/>
          </a:bodyPr>
          <a:lstStyle/>
          <a:p>
            <a:r>
              <a:rPr lang="en-US" sz="1400" b="1" dirty="0">
                <a:solidFill>
                  <a:srgbClr val="7F0055"/>
                </a:solidFill>
                <a:latin typeface="Calibri,Bold" charset="0"/>
                <a:ea typeface="Calibri,Bold" charset="0"/>
                <a:cs typeface="Calibri,Bold" charset="0"/>
              </a:rPr>
              <a:t>public</a:t>
            </a:r>
            <a:r>
              <a:rPr lang="en-US" sz="1400" b="1"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class</a:t>
            </a:r>
            <a:r>
              <a:rPr lang="en-US" sz="1400" b="1" dirty="0">
                <a:solidFill>
                  <a:srgbClr val="000000"/>
                </a:solidFill>
                <a:latin typeface="Calibri,Bold" charset="0"/>
                <a:ea typeface="Calibri,Bold" charset="0"/>
                <a:cs typeface="Calibri,Bold" charset="0"/>
              </a:rPr>
              <a:t> Employee {</a:t>
            </a:r>
          </a:p>
          <a:p>
            <a:r>
              <a:rPr lang="en-US" sz="1400"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private</a:t>
            </a:r>
            <a:r>
              <a:rPr lang="en-US" sz="1400" b="1" dirty="0">
                <a:solidFill>
                  <a:srgbClr val="000000"/>
                </a:solidFill>
                <a:latin typeface="Calibri,Bold" charset="0"/>
                <a:ea typeface="Calibri,Bold" charset="0"/>
                <a:cs typeface="Calibri,Bold" charset="0"/>
              </a:rPr>
              <a:t> </a:t>
            </a:r>
            <a:r>
              <a:rPr lang="en-US" sz="1400" b="1" dirty="0" err="1">
                <a:solidFill>
                  <a:srgbClr val="7F0055"/>
                </a:solidFill>
                <a:latin typeface="Calibri,Bold" charset="0"/>
                <a:ea typeface="Calibri,Bold" charset="0"/>
                <a:cs typeface="Calibri,Bold" charset="0"/>
              </a:rPr>
              <a:t>int</a:t>
            </a:r>
            <a:r>
              <a:rPr lang="en-US" sz="1400" b="1" dirty="0">
                <a:solidFill>
                  <a:srgbClr val="000000"/>
                </a:solidFill>
                <a:latin typeface="Calibri,Bold" charset="0"/>
                <a:ea typeface="Calibri,Bold" charset="0"/>
                <a:cs typeface="Calibri,Bold" charset="0"/>
              </a:rPr>
              <a:t> </a:t>
            </a:r>
            <a:r>
              <a:rPr lang="en-US" sz="1400" b="1" dirty="0">
                <a:solidFill>
                  <a:srgbClr val="0000C0"/>
                </a:solidFill>
                <a:latin typeface="Calibri,Bold" charset="0"/>
                <a:ea typeface="Calibri,Bold" charset="0"/>
                <a:cs typeface="Calibri,Bold" charset="0"/>
              </a:rPr>
              <a:t>pan</a:t>
            </a:r>
            <a:r>
              <a:rPr lang="en-US" sz="1400" b="1"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private</a:t>
            </a:r>
            <a:r>
              <a:rPr lang="en-US" sz="1400" b="1" dirty="0">
                <a:solidFill>
                  <a:srgbClr val="000000"/>
                </a:solidFill>
                <a:latin typeface="Calibri,Bold" charset="0"/>
                <a:ea typeface="Calibri,Bold" charset="0"/>
                <a:cs typeface="Calibri,Bold" charset="0"/>
              </a:rPr>
              <a:t> String </a:t>
            </a:r>
            <a:r>
              <a:rPr lang="en-US" sz="1400" b="1" dirty="0">
                <a:solidFill>
                  <a:srgbClr val="0000C0"/>
                </a:solidFill>
                <a:latin typeface="Calibri,Bold" charset="0"/>
                <a:ea typeface="Calibri,Bold" charset="0"/>
                <a:cs typeface="Calibri,Bold" charset="0"/>
              </a:rPr>
              <a:t>name</a:t>
            </a:r>
            <a:r>
              <a:rPr lang="en-US" sz="1400" b="1"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private</a:t>
            </a:r>
            <a:r>
              <a:rPr lang="en-US" sz="1400" b="1"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double</a:t>
            </a:r>
            <a:r>
              <a:rPr lang="en-US" sz="1400" b="1" dirty="0">
                <a:solidFill>
                  <a:srgbClr val="000000"/>
                </a:solidFill>
                <a:latin typeface="Calibri,Bold" charset="0"/>
                <a:ea typeface="Calibri,Bold" charset="0"/>
                <a:cs typeface="Calibri,Bold" charset="0"/>
              </a:rPr>
              <a:t> </a:t>
            </a:r>
            <a:r>
              <a:rPr lang="en-US" sz="1400" b="1" dirty="0" err="1">
                <a:solidFill>
                  <a:srgbClr val="0000C0"/>
                </a:solidFill>
                <a:latin typeface="Calibri,Bold" charset="0"/>
                <a:ea typeface="Calibri,Bold" charset="0"/>
                <a:cs typeface="Calibri,Bold" charset="0"/>
              </a:rPr>
              <a:t>taxincome</a:t>
            </a:r>
            <a:r>
              <a:rPr lang="en-US" sz="1400" b="1" dirty="0">
                <a:solidFill>
                  <a:srgbClr val="000000"/>
                </a:solidFill>
                <a:latin typeface="Calibri,Bold" charset="0"/>
                <a:ea typeface="Calibri,Bold" charset="0"/>
                <a:cs typeface="Calibri,Bold" charset="0"/>
              </a:rPr>
              <a:t>;	</a:t>
            </a:r>
          </a:p>
          <a:p>
            <a:r>
              <a:rPr lang="en-US" sz="1400"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public</a:t>
            </a:r>
            <a:r>
              <a:rPr lang="en-US" sz="1400" b="1"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void</a:t>
            </a:r>
            <a:r>
              <a:rPr lang="en-US" sz="1400" b="1" dirty="0">
                <a:solidFill>
                  <a:srgbClr val="000000"/>
                </a:solidFill>
                <a:latin typeface="Calibri,Bold" charset="0"/>
                <a:ea typeface="Calibri,Bold" charset="0"/>
                <a:cs typeface="Calibri,Bold" charset="0"/>
              </a:rPr>
              <a:t> input(</a:t>
            </a:r>
            <a:r>
              <a:rPr lang="en-US" sz="1400" b="1" dirty="0" err="1">
                <a:solidFill>
                  <a:srgbClr val="7F0055"/>
                </a:solidFill>
                <a:latin typeface="Calibri,Bold" charset="0"/>
                <a:ea typeface="Calibri,Bold" charset="0"/>
                <a:cs typeface="Calibri,Bold" charset="0"/>
              </a:rPr>
              <a:t>int</a:t>
            </a:r>
            <a:r>
              <a:rPr lang="en-US" sz="1400" b="1" dirty="0">
                <a:solidFill>
                  <a:srgbClr val="000000"/>
                </a:solidFill>
                <a:latin typeface="Calibri,Bold" charset="0"/>
                <a:ea typeface="Calibri,Bold" charset="0"/>
                <a:cs typeface="Calibri,Bold" charset="0"/>
              </a:rPr>
              <a:t> </a:t>
            </a:r>
            <a:r>
              <a:rPr lang="en-US" sz="1400" b="1" dirty="0">
                <a:solidFill>
                  <a:srgbClr val="6A3E3E"/>
                </a:solidFill>
                <a:latin typeface="Calibri,Bold" charset="0"/>
                <a:ea typeface="Calibri,Bold" charset="0"/>
                <a:cs typeface="Calibri,Bold" charset="0"/>
              </a:rPr>
              <a:t>p</a:t>
            </a:r>
            <a:r>
              <a:rPr lang="en-US" sz="1400" b="1" dirty="0">
                <a:solidFill>
                  <a:srgbClr val="000000"/>
                </a:solidFill>
                <a:latin typeface="Calibri,Bold" charset="0"/>
                <a:ea typeface="Calibri,Bold" charset="0"/>
                <a:cs typeface="Calibri,Bold" charset="0"/>
              </a:rPr>
              <a:t>, String </a:t>
            </a:r>
            <a:r>
              <a:rPr lang="en-US" sz="1400" b="1" dirty="0">
                <a:solidFill>
                  <a:srgbClr val="6A3E3E"/>
                </a:solidFill>
                <a:latin typeface="Calibri,Bold" charset="0"/>
                <a:ea typeface="Calibri,Bold" charset="0"/>
                <a:cs typeface="Calibri,Bold" charset="0"/>
              </a:rPr>
              <a:t>n</a:t>
            </a:r>
            <a:r>
              <a:rPr lang="en-US" sz="1400" b="1"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double</a:t>
            </a:r>
            <a:r>
              <a:rPr lang="en-US" sz="1400" b="1" dirty="0">
                <a:solidFill>
                  <a:srgbClr val="000000"/>
                </a:solidFill>
                <a:latin typeface="Calibri,Bold" charset="0"/>
                <a:ea typeface="Calibri,Bold" charset="0"/>
                <a:cs typeface="Calibri,Bold" charset="0"/>
              </a:rPr>
              <a:t> </a:t>
            </a:r>
            <a:r>
              <a:rPr lang="en-US" sz="1400" b="1" dirty="0" err="1">
                <a:solidFill>
                  <a:srgbClr val="6A3E3E"/>
                </a:solidFill>
                <a:latin typeface="Calibri,Bold" charset="0"/>
                <a:ea typeface="Calibri,Bold" charset="0"/>
                <a:cs typeface="Calibri,Bold" charset="0"/>
              </a:rPr>
              <a:t>ti</a:t>
            </a:r>
            <a:r>
              <a:rPr lang="en-US" sz="1400" b="1"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	{</a:t>
            </a:r>
          </a:p>
          <a:p>
            <a:r>
              <a:rPr lang="mr-IN" sz="1400" dirty="0">
                <a:solidFill>
                  <a:srgbClr val="000000"/>
                </a:solidFill>
                <a:latin typeface="Calibri,Bold" charset="0"/>
                <a:ea typeface="Calibri,Bold" charset="0"/>
                <a:cs typeface="Calibri,Bold" charset="0"/>
              </a:rPr>
              <a:t>		</a:t>
            </a:r>
            <a:r>
              <a:rPr lang="mr-IN" sz="1400" dirty="0" err="1">
                <a:solidFill>
                  <a:srgbClr val="0000C0"/>
                </a:solidFill>
                <a:latin typeface="Calibri,Bold" charset="0"/>
                <a:ea typeface="Calibri,Bold" charset="0"/>
                <a:cs typeface="Calibri,Bold" charset="0"/>
              </a:rPr>
              <a:t>pan</a:t>
            </a:r>
            <a:r>
              <a:rPr lang="mr-IN" sz="1400" dirty="0">
                <a:solidFill>
                  <a:srgbClr val="000000"/>
                </a:solidFill>
                <a:latin typeface="Calibri,Bold" charset="0"/>
                <a:ea typeface="Calibri,Bold" charset="0"/>
                <a:cs typeface="Calibri,Bold" charset="0"/>
              </a:rPr>
              <a:t> = </a:t>
            </a:r>
            <a:r>
              <a:rPr lang="mr-IN" sz="1400" dirty="0" err="1">
                <a:solidFill>
                  <a:srgbClr val="6A3E3E"/>
                </a:solidFill>
                <a:latin typeface="Calibri,Bold" charset="0"/>
                <a:ea typeface="Calibri,Bold" charset="0"/>
                <a:cs typeface="Calibri,Bold" charset="0"/>
              </a:rPr>
              <a:t>p</a:t>
            </a:r>
            <a:r>
              <a:rPr lang="mr-IN" sz="1400" dirty="0">
                <a:solidFill>
                  <a:srgbClr val="000000"/>
                </a:solidFill>
                <a:latin typeface="Calibri,Bold" charset="0"/>
                <a:ea typeface="Calibri,Bold" charset="0"/>
                <a:cs typeface="Calibri,Bold" charset="0"/>
              </a:rPr>
              <a:t>;</a:t>
            </a:r>
          </a:p>
          <a:p>
            <a:r>
              <a:rPr lang="mr-IN" sz="1400" dirty="0">
                <a:solidFill>
                  <a:srgbClr val="000000"/>
                </a:solidFill>
                <a:latin typeface="Calibri,Bold" charset="0"/>
                <a:ea typeface="Calibri,Bold" charset="0"/>
                <a:cs typeface="Calibri,Bold" charset="0"/>
              </a:rPr>
              <a:t>		</a:t>
            </a:r>
            <a:r>
              <a:rPr lang="mr-IN" sz="1400" dirty="0" err="1">
                <a:solidFill>
                  <a:srgbClr val="0000C0"/>
                </a:solidFill>
                <a:latin typeface="Calibri,Bold" charset="0"/>
                <a:ea typeface="Calibri,Bold" charset="0"/>
                <a:cs typeface="Calibri,Bold" charset="0"/>
              </a:rPr>
              <a:t>name</a:t>
            </a:r>
            <a:r>
              <a:rPr lang="mr-IN" sz="1400" dirty="0">
                <a:solidFill>
                  <a:srgbClr val="000000"/>
                </a:solidFill>
                <a:latin typeface="Calibri,Bold" charset="0"/>
                <a:ea typeface="Calibri,Bold" charset="0"/>
                <a:cs typeface="Calibri,Bold" charset="0"/>
              </a:rPr>
              <a:t> = </a:t>
            </a:r>
            <a:r>
              <a:rPr lang="mr-IN" sz="1400" dirty="0" err="1">
                <a:solidFill>
                  <a:srgbClr val="6A3E3E"/>
                </a:solidFill>
                <a:latin typeface="Calibri,Bold" charset="0"/>
                <a:ea typeface="Calibri,Bold" charset="0"/>
                <a:cs typeface="Calibri,Bold" charset="0"/>
              </a:rPr>
              <a:t>n</a:t>
            </a:r>
            <a:r>
              <a:rPr lang="mr-IN" sz="1400"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		</a:t>
            </a:r>
            <a:r>
              <a:rPr lang="en-US" sz="1400" dirty="0" err="1">
                <a:solidFill>
                  <a:srgbClr val="0000C0"/>
                </a:solidFill>
                <a:latin typeface="Calibri,Bold" charset="0"/>
                <a:ea typeface="Calibri,Bold" charset="0"/>
                <a:cs typeface="Calibri,Bold" charset="0"/>
              </a:rPr>
              <a:t>taxincome</a:t>
            </a:r>
            <a:r>
              <a:rPr lang="en-US" sz="1400" dirty="0">
                <a:solidFill>
                  <a:srgbClr val="000000"/>
                </a:solidFill>
                <a:latin typeface="Calibri,Bold" charset="0"/>
                <a:ea typeface="Calibri,Bold" charset="0"/>
                <a:cs typeface="Calibri,Bold" charset="0"/>
              </a:rPr>
              <a:t> = </a:t>
            </a:r>
            <a:r>
              <a:rPr lang="en-US" sz="1400" dirty="0" err="1">
                <a:solidFill>
                  <a:srgbClr val="6A3E3E"/>
                </a:solidFill>
                <a:latin typeface="Calibri,Bold" charset="0"/>
                <a:ea typeface="Calibri,Bold" charset="0"/>
                <a:cs typeface="Calibri,Bold" charset="0"/>
              </a:rPr>
              <a:t>ti</a:t>
            </a:r>
            <a:r>
              <a:rPr lang="en-US" sz="1400"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		</a:t>
            </a:r>
          </a:p>
          <a:p>
            <a:r>
              <a:rPr lang="en-US" sz="1400" dirty="0">
                <a:solidFill>
                  <a:srgbClr val="000000"/>
                </a:solidFill>
                <a:latin typeface="Calibri,Bold" charset="0"/>
                <a:ea typeface="Calibri,Bold" charset="0"/>
                <a:cs typeface="Calibri,Bold" charset="0"/>
              </a:rPr>
              <a:t>	}</a:t>
            </a:r>
          </a:p>
          <a:p>
            <a:r>
              <a:rPr lang="en-US" sz="1400"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public</a:t>
            </a:r>
            <a:r>
              <a:rPr lang="en-US" sz="1400" b="1"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void</a:t>
            </a:r>
            <a:r>
              <a:rPr lang="en-US" sz="1400" b="1" dirty="0">
                <a:solidFill>
                  <a:srgbClr val="000000"/>
                </a:solidFill>
                <a:latin typeface="Calibri,Bold" charset="0"/>
                <a:ea typeface="Calibri,Bold" charset="0"/>
                <a:cs typeface="Calibri,Bold" charset="0"/>
              </a:rPr>
              <a:t> display()</a:t>
            </a:r>
          </a:p>
          <a:p>
            <a:r>
              <a:rPr lang="en-US" sz="1400" dirty="0">
                <a:solidFill>
                  <a:srgbClr val="000000"/>
                </a:solidFill>
                <a:latin typeface="Calibri,Bold" charset="0"/>
                <a:ea typeface="Calibri,Bold" charset="0"/>
                <a:cs typeface="Calibri,Bold" charset="0"/>
              </a:rPr>
              <a:t>	{</a:t>
            </a:r>
          </a:p>
          <a:p>
            <a:r>
              <a:rPr lang="en-US" sz="1400" dirty="0">
                <a:solidFill>
                  <a:srgbClr val="000000"/>
                </a:solidFill>
                <a:latin typeface="Calibri,Bold" charset="0"/>
                <a:ea typeface="Calibri,Bold" charset="0"/>
                <a:cs typeface="Calibri,Bold" charset="0"/>
              </a:rPr>
              <a:t>	</a:t>
            </a:r>
            <a:r>
              <a:rPr lang="en-US" sz="1400" dirty="0" err="1">
                <a:solidFill>
                  <a:srgbClr val="000000"/>
                </a:solidFill>
                <a:latin typeface="Calibri,Bold" charset="0"/>
                <a:ea typeface="Calibri,Bold" charset="0"/>
                <a:cs typeface="Calibri,Bold" charset="0"/>
              </a:rPr>
              <a:t>System.</a:t>
            </a:r>
            <a:r>
              <a:rPr lang="en-US" sz="1400" b="1" i="1" dirty="0" err="1">
                <a:solidFill>
                  <a:srgbClr val="0000C0"/>
                </a:solidFill>
                <a:latin typeface="Calibri,Bold" charset="0"/>
                <a:ea typeface="Calibri,Bold" charset="0"/>
                <a:cs typeface="Calibri,Bold" charset="0"/>
              </a:rPr>
              <a:t>out</a:t>
            </a:r>
            <a:r>
              <a:rPr lang="en-US" sz="1400" b="1" i="1" dirty="0" err="1">
                <a:solidFill>
                  <a:srgbClr val="000000"/>
                </a:solidFill>
                <a:latin typeface="Calibri,Bold" charset="0"/>
                <a:ea typeface="Calibri,Bold" charset="0"/>
                <a:cs typeface="Calibri,Bold" charset="0"/>
              </a:rPr>
              <a:t>.println</a:t>
            </a:r>
            <a:r>
              <a:rPr lang="en-US" sz="1400" b="1" i="1" dirty="0">
                <a:solidFill>
                  <a:srgbClr val="000000"/>
                </a:solidFill>
                <a:latin typeface="Calibri,Bold" charset="0"/>
                <a:ea typeface="Calibri,Bold" charset="0"/>
                <a:cs typeface="Calibri,Bold" charset="0"/>
              </a:rPr>
              <a:t>(</a:t>
            </a:r>
            <a:r>
              <a:rPr lang="en-US" sz="1400" b="1" i="1" dirty="0">
                <a:solidFill>
                  <a:srgbClr val="2A00FF"/>
                </a:solidFill>
                <a:latin typeface="Calibri,Bold" charset="0"/>
                <a:ea typeface="Calibri,Bold" charset="0"/>
                <a:cs typeface="Calibri,Bold" charset="0"/>
              </a:rPr>
              <a:t>"Pan No "</a:t>
            </a:r>
            <a:r>
              <a:rPr lang="en-US" sz="1400" b="1" i="1" dirty="0">
                <a:solidFill>
                  <a:srgbClr val="000000"/>
                </a:solidFill>
                <a:latin typeface="Calibri,Bold" charset="0"/>
                <a:ea typeface="Calibri,Bold" charset="0"/>
                <a:cs typeface="Calibri,Bold" charset="0"/>
              </a:rPr>
              <a:t>+</a:t>
            </a:r>
            <a:r>
              <a:rPr lang="en-US" sz="1400" b="1" i="1" dirty="0">
                <a:solidFill>
                  <a:srgbClr val="0000C0"/>
                </a:solidFill>
                <a:latin typeface="Calibri,Bold" charset="0"/>
                <a:ea typeface="Calibri,Bold" charset="0"/>
                <a:cs typeface="Calibri,Bold" charset="0"/>
              </a:rPr>
              <a:t>pan</a:t>
            </a:r>
            <a:r>
              <a:rPr lang="en-US" sz="1400" b="1" i="1"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	</a:t>
            </a:r>
            <a:r>
              <a:rPr lang="en-US" sz="1400" dirty="0" err="1">
                <a:solidFill>
                  <a:srgbClr val="000000"/>
                </a:solidFill>
                <a:latin typeface="Calibri,Bold" charset="0"/>
                <a:ea typeface="Calibri,Bold" charset="0"/>
                <a:cs typeface="Calibri,Bold" charset="0"/>
              </a:rPr>
              <a:t>System.</a:t>
            </a:r>
            <a:r>
              <a:rPr lang="en-US" sz="1400" b="1" i="1" dirty="0" err="1">
                <a:solidFill>
                  <a:srgbClr val="0000C0"/>
                </a:solidFill>
                <a:latin typeface="Calibri,Bold" charset="0"/>
                <a:ea typeface="Calibri,Bold" charset="0"/>
                <a:cs typeface="Calibri,Bold" charset="0"/>
              </a:rPr>
              <a:t>out</a:t>
            </a:r>
            <a:r>
              <a:rPr lang="en-US" sz="1400" b="1" i="1" dirty="0" err="1">
                <a:solidFill>
                  <a:srgbClr val="000000"/>
                </a:solidFill>
                <a:latin typeface="Calibri,Bold" charset="0"/>
                <a:ea typeface="Calibri,Bold" charset="0"/>
                <a:cs typeface="Calibri,Bold" charset="0"/>
              </a:rPr>
              <a:t>.println</a:t>
            </a:r>
            <a:r>
              <a:rPr lang="en-US" sz="1400" b="1" i="1" dirty="0">
                <a:solidFill>
                  <a:srgbClr val="000000"/>
                </a:solidFill>
                <a:latin typeface="Calibri,Bold" charset="0"/>
                <a:ea typeface="Calibri,Bold" charset="0"/>
                <a:cs typeface="Calibri,Bold" charset="0"/>
              </a:rPr>
              <a:t>(</a:t>
            </a:r>
            <a:r>
              <a:rPr lang="en-US" sz="1400" b="1" i="1" dirty="0">
                <a:solidFill>
                  <a:srgbClr val="2A00FF"/>
                </a:solidFill>
                <a:latin typeface="Calibri,Bold" charset="0"/>
                <a:ea typeface="Calibri,Bold" charset="0"/>
                <a:cs typeface="Calibri,Bold" charset="0"/>
              </a:rPr>
              <a:t>"Name "</a:t>
            </a:r>
            <a:r>
              <a:rPr lang="en-US" sz="1400" b="1" i="1" dirty="0">
                <a:solidFill>
                  <a:srgbClr val="000000"/>
                </a:solidFill>
                <a:latin typeface="Calibri,Bold" charset="0"/>
                <a:ea typeface="Calibri,Bold" charset="0"/>
                <a:cs typeface="Calibri,Bold" charset="0"/>
              </a:rPr>
              <a:t>+</a:t>
            </a:r>
            <a:r>
              <a:rPr lang="en-US" sz="1400" b="1" i="1" dirty="0">
                <a:solidFill>
                  <a:srgbClr val="0000C0"/>
                </a:solidFill>
                <a:latin typeface="Calibri,Bold" charset="0"/>
                <a:ea typeface="Calibri,Bold" charset="0"/>
                <a:cs typeface="Calibri,Bold" charset="0"/>
              </a:rPr>
              <a:t>name</a:t>
            </a:r>
            <a:r>
              <a:rPr lang="en-US" sz="1400" b="1" i="1"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	</a:t>
            </a:r>
            <a:r>
              <a:rPr lang="en-US" sz="1400" dirty="0" err="1">
                <a:solidFill>
                  <a:srgbClr val="000000"/>
                </a:solidFill>
                <a:latin typeface="Calibri,Bold" charset="0"/>
                <a:ea typeface="Calibri,Bold" charset="0"/>
                <a:cs typeface="Calibri,Bold" charset="0"/>
              </a:rPr>
              <a:t>System.</a:t>
            </a:r>
            <a:r>
              <a:rPr lang="en-US" sz="1400" b="1" i="1" dirty="0" err="1">
                <a:solidFill>
                  <a:srgbClr val="0000C0"/>
                </a:solidFill>
                <a:latin typeface="Calibri,Bold" charset="0"/>
                <a:ea typeface="Calibri,Bold" charset="0"/>
                <a:cs typeface="Calibri,Bold" charset="0"/>
              </a:rPr>
              <a:t>out</a:t>
            </a:r>
            <a:r>
              <a:rPr lang="en-US" sz="1400" b="1" i="1" dirty="0" err="1">
                <a:solidFill>
                  <a:srgbClr val="000000"/>
                </a:solidFill>
                <a:latin typeface="Calibri,Bold" charset="0"/>
                <a:ea typeface="Calibri,Bold" charset="0"/>
                <a:cs typeface="Calibri,Bold" charset="0"/>
              </a:rPr>
              <a:t>.println</a:t>
            </a:r>
            <a:r>
              <a:rPr lang="en-US" sz="1400" b="1" i="1" dirty="0">
                <a:solidFill>
                  <a:srgbClr val="000000"/>
                </a:solidFill>
                <a:latin typeface="Calibri,Bold" charset="0"/>
                <a:ea typeface="Calibri,Bold" charset="0"/>
                <a:cs typeface="Calibri,Bold" charset="0"/>
              </a:rPr>
              <a:t>(</a:t>
            </a:r>
            <a:r>
              <a:rPr lang="en-US" sz="1400" b="1" i="1" dirty="0">
                <a:solidFill>
                  <a:srgbClr val="2A00FF"/>
                </a:solidFill>
                <a:latin typeface="Calibri,Bold" charset="0"/>
                <a:ea typeface="Calibri,Bold" charset="0"/>
                <a:cs typeface="Calibri,Bold" charset="0"/>
              </a:rPr>
              <a:t>"Tax Income "</a:t>
            </a:r>
            <a:r>
              <a:rPr lang="en-US" sz="1400" b="1" i="1" dirty="0">
                <a:solidFill>
                  <a:srgbClr val="000000"/>
                </a:solidFill>
                <a:latin typeface="Calibri,Bold" charset="0"/>
                <a:ea typeface="Calibri,Bold" charset="0"/>
                <a:cs typeface="Calibri,Bold" charset="0"/>
              </a:rPr>
              <a:t>+</a:t>
            </a:r>
            <a:r>
              <a:rPr lang="en-US" sz="1400" b="1" i="1" dirty="0" err="1">
                <a:solidFill>
                  <a:srgbClr val="0000C0"/>
                </a:solidFill>
                <a:latin typeface="Calibri,Bold" charset="0"/>
                <a:ea typeface="Calibri,Bold" charset="0"/>
                <a:cs typeface="Calibri,Bold" charset="0"/>
              </a:rPr>
              <a:t>taxincome</a:t>
            </a:r>
            <a:r>
              <a:rPr lang="en-US" sz="1400" b="1" i="1"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	</a:t>
            </a:r>
            <a:r>
              <a:rPr lang="en-US" sz="1400" dirty="0" err="1">
                <a:solidFill>
                  <a:srgbClr val="000000"/>
                </a:solidFill>
                <a:latin typeface="Calibri,Bold" charset="0"/>
                <a:ea typeface="Calibri,Bold" charset="0"/>
                <a:cs typeface="Calibri,Bold" charset="0"/>
              </a:rPr>
              <a:t>System.</a:t>
            </a:r>
            <a:r>
              <a:rPr lang="en-US" sz="1400" b="1" i="1" dirty="0" err="1">
                <a:solidFill>
                  <a:srgbClr val="0000C0"/>
                </a:solidFill>
                <a:latin typeface="Calibri,Bold" charset="0"/>
                <a:ea typeface="Calibri,Bold" charset="0"/>
                <a:cs typeface="Calibri,Bold" charset="0"/>
              </a:rPr>
              <a:t>out</a:t>
            </a:r>
            <a:r>
              <a:rPr lang="en-US" sz="1400" b="1" i="1" dirty="0" err="1">
                <a:solidFill>
                  <a:srgbClr val="000000"/>
                </a:solidFill>
                <a:latin typeface="Calibri,Bold" charset="0"/>
                <a:ea typeface="Calibri,Bold" charset="0"/>
                <a:cs typeface="Calibri,Bold" charset="0"/>
              </a:rPr>
              <a:t>.println</a:t>
            </a:r>
            <a:r>
              <a:rPr lang="en-US" sz="1400" b="1" i="1" dirty="0">
                <a:solidFill>
                  <a:srgbClr val="000000"/>
                </a:solidFill>
                <a:latin typeface="Calibri,Bold" charset="0"/>
                <a:ea typeface="Calibri,Bold" charset="0"/>
                <a:cs typeface="Calibri,Bold" charset="0"/>
              </a:rPr>
              <a:t>(</a:t>
            </a:r>
            <a:r>
              <a:rPr lang="en-US" sz="1400" b="1" i="1" dirty="0">
                <a:solidFill>
                  <a:srgbClr val="2A00FF"/>
                </a:solidFill>
                <a:latin typeface="Calibri,Bold" charset="0"/>
                <a:ea typeface="Calibri,Bold" charset="0"/>
                <a:cs typeface="Calibri,Bold" charset="0"/>
              </a:rPr>
              <a:t>"Tax "</a:t>
            </a:r>
            <a:r>
              <a:rPr lang="en-US" sz="1400" b="1" i="1" dirty="0">
                <a:solidFill>
                  <a:srgbClr val="000000"/>
                </a:solidFill>
                <a:latin typeface="Calibri,Bold" charset="0"/>
                <a:ea typeface="Calibri,Bold" charset="0"/>
                <a:cs typeface="Calibri,Bold" charset="0"/>
              </a:rPr>
              <a:t>+</a:t>
            </a:r>
            <a:r>
              <a:rPr lang="en-US" sz="1400" b="1" i="1" dirty="0" err="1">
                <a:solidFill>
                  <a:srgbClr val="000000"/>
                </a:solidFill>
                <a:latin typeface="Calibri,Bold" charset="0"/>
                <a:ea typeface="Calibri,Bold" charset="0"/>
                <a:cs typeface="Calibri,Bold" charset="0"/>
              </a:rPr>
              <a:t>cal</a:t>
            </a:r>
            <a:r>
              <a:rPr lang="en-US" sz="1400" b="1" i="1"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	}</a:t>
            </a:r>
          </a:p>
          <a:p>
            <a:r>
              <a:rPr lang="en-US" sz="1400" dirty="0">
                <a:solidFill>
                  <a:srgbClr val="000000"/>
                </a:solidFill>
                <a:latin typeface="Calibri,Bold" charset="0"/>
                <a:ea typeface="Calibri,Bold" charset="0"/>
                <a:cs typeface="Calibri,Bold" charset="0"/>
              </a:rPr>
              <a:t>	</a:t>
            </a:r>
          </a:p>
          <a:p>
            <a:r>
              <a:rPr lang="en-US" sz="1400" dirty="0">
                <a:solidFill>
                  <a:srgbClr val="000000"/>
                </a:solidFill>
                <a:latin typeface="Calibri,Bold" charset="0"/>
                <a:ea typeface="Calibri,Bold" charset="0"/>
                <a:cs typeface="Calibri,Bold" charset="0"/>
              </a:rPr>
              <a:t>}</a:t>
            </a:r>
          </a:p>
        </p:txBody>
      </p:sp>
      <p:sp>
        <p:nvSpPr>
          <p:cNvPr id="6" name="Rectangle 5"/>
          <p:cNvSpPr/>
          <p:nvPr/>
        </p:nvSpPr>
        <p:spPr>
          <a:xfrm>
            <a:off x="4572000" y="1355558"/>
            <a:ext cx="4572000" cy="4185761"/>
          </a:xfrm>
          <a:prstGeom prst="rect">
            <a:avLst/>
          </a:prstGeom>
          <a:ln>
            <a:solidFill>
              <a:schemeClr val="accent1"/>
            </a:solidFill>
          </a:ln>
        </p:spPr>
        <p:txBody>
          <a:bodyPr>
            <a:spAutoFit/>
          </a:bodyPr>
          <a:lstStyle/>
          <a:p>
            <a:r>
              <a:rPr lang="en-US" sz="1400" b="1" dirty="0">
                <a:solidFill>
                  <a:srgbClr val="7F0055"/>
                </a:solidFill>
                <a:latin typeface="Calibri,Bold" charset="0"/>
                <a:ea typeface="Calibri,Bold" charset="0"/>
                <a:cs typeface="Calibri,Bold" charset="0"/>
              </a:rPr>
              <a:t>double</a:t>
            </a:r>
            <a:r>
              <a:rPr lang="en-US" sz="1400" b="1" dirty="0">
                <a:solidFill>
                  <a:srgbClr val="000000"/>
                </a:solidFill>
                <a:latin typeface="Calibri,Bold" charset="0"/>
                <a:ea typeface="Calibri,Bold" charset="0"/>
                <a:cs typeface="Calibri,Bold" charset="0"/>
              </a:rPr>
              <a:t> </a:t>
            </a:r>
            <a:r>
              <a:rPr lang="en-US" sz="1400" b="1" dirty="0" err="1">
                <a:solidFill>
                  <a:srgbClr val="000000"/>
                </a:solidFill>
                <a:latin typeface="Calibri,Bold" charset="0"/>
                <a:ea typeface="Calibri,Bold" charset="0"/>
                <a:cs typeface="Calibri,Bold" charset="0"/>
              </a:rPr>
              <a:t>cal</a:t>
            </a:r>
            <a:r>
              <a:rPr lang="en-US" sz="1400" b="1"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	{</a:t>
            </a:r>
          </a:p>
          <a:p>
            <a:r>
              <a:rPr lang="en-US" sz="1400" b="1" dirty="0">
                <a:solidFill>
                  <a:srgbClr val="7F0055"/>
                </a:solidFill>
                <a:latin typeface="Calibri,Bold" charset="0"/>
                <a:ea typeface="Calibri,Bold" charset="0"/>
                <a:cs typeface="Calibri,Bold" charset="0"/>
              </a:rPr>
              <a:t>if</a:t>
            </a:r>
            <a:r>
              <a:rPr lang="en-US" sz="1400" b="1" dirty="0">
                <a:solidFill>
                  <a:srgbClr val="000000"/>
                </a:solidFill>
                <a:latin typeface="Calibri,Bold" charset="0"/>
                <a:ea typeface="Calibri,Bold" charset="0"/>
                <a:cs typeface="Calibri,Bold" charset="0"/>
              </a:rPr>
              <a:t>(</a:t>
            </a:r>
            <a:r>
              <a:rPr lang="en-US" sz="1400" b="1" dirty="0" err="1">
                <a:solidFill>
                  <a:srgbClr val="0000C0"/>
                </a:solidFill>
                <a:latin typeface="Calibri,Bold" charset="0"/>
                <a:ea typeface="Calibri,Bold" charset="0"/>
                <a:cs typeface="Calibri,Bold" charset="0"/>
              </a:rPr>
              <a:t>taxincome</a:t>
            </a:r>
            <a:r>
              <a:rPr lang="en-US" sz="1400" b="1" dirty="0">
                <a:solidFill>
                  <a:srgbClr val="000000"/>
                </a:solidFill>
                <a:latin typeface="Calibri,Bold" charset="0"/>
                <a:ea typeface="Calibri,Bold" charset="0"/>
                <a:cs typeface="Calibri,Bold" charset="0"/>
              </a:rPr>
              <a:t> &gt;100000 &amp;&amp; </a:t>
            </a:r>
            <a:r>
              <a:rPr lang="en-US" sz="1400" b="1" dirty="0" err="1">
                <a:solidFill>
                  <a:srgbClr val="0000C0"/>
                </a:solidFill>
                <a:latin typeface="Calibri,Bold" charset="0"/>
                <a:ea typeface="Calibri,Bold" charset="0"/>
                <a:cs typeface="Calibri,Bold" charset="0"/>
              </a:rPr>
              <a:t>taxincome</a:t>
            </a:r>
            <a:r>
              <a:rPr lang="en-US" sz="1400" b="1" dirty="0">
                <a:solidFill>
                  <a:srgbClr val="000000"/>
                </a:solidFill>
                <a:latin typeface="Calibri,Bold" charset="0"/>
                <a:ea typeface="Calibri,Bold" charset="0"/>
                <a:cs typeface="Calibri,Bold" charset="0"/>
              </a:rPr>
              <a:t> &lt;=150000)</a:t>
            </a:r>
          </a:p>
          <a:p>
            <a:r>
              <a:rPr lang="en-US" sz="1400" dirty="0">
                <a:solidFill>
                  <a:srgbClr val="000000"/>
                </a:solidFill>
                <a:latin typeface="Calibri,Bold" charset="0"/>
                <a:ea typeface="Calibri,Bold" charset="0"/>
                <a:cs typeface="Calibri,Bold" charset="0"/>
              </a:rPr>
              <a:t>		{</a:t>
            </a:r>
          </a:p>
          <a:p>
            <a:r>
              <a:rPr lang="en-US" sz="1400"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double</a:t>
            </a:r>
            <a:r>
              <a:rPr lang="en-US" sz="1400" b="1" dirty="0">
                <a:solidFill>
                  <a:srgbClr val="000000"/>
                </a:solidFill>
                <a:latin typeface="Calibri,Bold" charset="0"/>
                <a:ea typeface="Calibri,Bold" charset="0"/>
                <a:cs typeface="Calibri,Bold" charset="0"/>
              </a:rPr>
              <a:t> </a:t>
            </a:r>
            <a:r>
              <a:rPr lang="en-US" sz="1400" b="1" dirty="0" err="1">
                <a:solidFill>
                  <a:srgbClr val="6A3E3E"/>
                </a:solidFill>
                <a:latin typeface="Calibri,Bold" charset="0"/>
                <a:ea typeface="Calibri,Bold" charset="0"/>
                <a:cs typeface="Calibri,Bold" charset="0"/>
              </a:rPr>
              <a:t>inc</a:t>
            </a:r>
            <a:r>
              <a:rPr lang="en-US" sz="1400" b="1" dirty="0">
                <a:solidFill>
                  <a:srgbClr val="000000"/>
                </a:solidFill>
                <a:latin typeface="Calibri,Bold" charset="0"/>
                <a:ea typeface="Calibri,Bold" charset="0"/>
                <a:cs typeface="Calibri,Bold" charset="0"/>
              </a:rPr>
              <a:t> = </a:t>
            </a:r>
            <a:r>
              <a:rPr lang="en-US" sz="1400" b="1" dirty="0" err="1">
                <a:solidFill>
                  <a:srgbClr val="0000C0"/>
                </a:solidFill>
                <a:latin typeface="Calibri,Bold" charset="0"/>
                <a:ea typeface="Calibri,Bold" charset="0"/>
                <a:cs typeface="Calibri,Bold" charset="0"/>
              </a:rPr>
              <a:t>taxincome</a:t>
            </a:r>
            <a:r>
              <a:rPr lang="en-US" sz="1400" b="1" dirty="0">
                <a:solidFill>
                  <a:srgbClr val="000000"/>
                </a:solidFill>
                <a:latin typeface="Calibri,Bold" charset="0"/>
                <a:ea typeface="Calibri,Bold" charset="0"/>
                <a:cs typeface="Calibri,Bold" charset="0"/>
              </a:rPr>
              <a:t> - 100000;</a:t>
            </a:r>
          </a:p>
          <a:p>
            <a:r>
              <a:rPr lang="en-US" sz="1400"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return</a:t>
            </a:r>
            <a:r>
              <a:rPr lang="en-US" sz="1400" b="1" dirty="0">
                <a:solidFill>
                  <a:srgbClr val="000000"/>
                </a:solidFill>
                <a:latin typeface="Calibri,Bold" charset="0"/>
                <a:ea typeface="Calibri,Bold" charset="0"/>
                <a:cs typeface="Calibri,Bold" charset="0"/>
              </a:rPr>
              <a:t> 0.1 * </a:t>
            </a:r>
            <a:r>
              <a:rPr lang="en-US" sz="1400" b="1" dirty="0" err="1">
                <a:solidFill>
                  <a:srgbClr val="6A3E3E"/>
                </a:solidFill>
                <a:latin typeface="Calibri,Bold" charset="0"/>
                <a:ea typeface="Calibri,Bold" charset="0"/>
                <a:cs typeface="Calibri,Bold" charset="0"/>
              </a:rPr>
              <a:t>inc</a:t>
            </a:r>
            <a:r>
              <a:rPr lang="en-US" sz="1400" b="1"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a:t>
            </a:r>
          </a:p>
          <a:p>
            <a:r>
              <a:rPr lang="en-US" sz="1400" b="1" dirty="0">
                <a:solidFill>
                  <a:srgbClr val="7F0055"/>
                </a:solidFill>
                <a:latin typeface="Calibri,Bold" charset="0"/>
                <a:ea typeface="Calibri,Bold" charset="0"/>
                <a:cs typeface="Calibri,Bold" charset="0"/>
              </a:rPr>
              <a:t>else</a:t>
            </a:r>
            <a:r>
              <a:rPr lang="en-US" sz="1400" b="1"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if</a:t>
            </a:r>
            <a:r>
              <a:rPr lang="en-US" sz="1400" b="1" dirty="0">
                <a:solidFill>
                  <a:srgbClr val="000000"/>
                </a:solidFill>
                <a:latin typeface="Calibri,Bold" charset="0"/>
                <a:ea typeface="Calibri,Bold" charset="0"/>
                <a:cs typeface="Calibri,Bold" charset="0"/>
              </a:rPr>
              <a:t>(</a:t>
            </a:r>
            <a:r>
              <a:rPr lang="en-US" sz="1400" b="1" dirty="0" err="1">
                <a:solidFill>
                  <a:srgbClr val="0000C0"/>
                </a:solidFill>
                <a:latin typeface="Calibri,Bold" charset="0"/>
                <a:ea typeface="Calibri,Bold" charset="0"/>
                <a:cs typeface="Calibri,Bold" charset="0"/>
              </a:rPr>
              <a:t>taxincome</a:t>
            </a:r>
            <a:r>
              <a:rPr lang="en-US" sz="1400" b="1" dirty="0">
                <a:solidFill>
                  <a:srgbClr val="000000"/>
                </a:solidFill>
                <a:latin typeface="Calibri,Bold" charset="0"/>
                <a:ea typeface="Calibri,Bold" charset="0"/>
                <a:cs typeface="Calibri,Bold" charset="0"/>
              </a:rPr>
              <a:t> &gt;150000 &amp;&amp; </a:t>
            </a:r>
            <a:r>
              <a:rPr lang="en-US" sz="1400" b="1" dirty="0" err="1">
                <a:solidFill>
                  <a:srgbClr val="0000C0"/>
                </a:solidFill>
                <a:latin typeface="Calibri,Bold" charset="0"/>
                <a:ea typeface="Calibri,Bold" charset="0"/>
                <a:cs typeface="Calibri,Bold" charset="0"/>
              </a:rPr>
              <a:t>taxincome</a:t>
            </a:r>
            <a:r>
              <a:rPr lang="en-US" sz="1400" b="1" dirty="0">
                <a:solidFill>
                  <a:srgbClr val="000000"/>
                </a:solidFill>
                <a:latin typeface="Calibri,Bold" charset="0"/>
                <a:ea typeface="Calibri,Bold" charset="0"/>
                <a:cs typeface="Calibri,Bold" charset="0"/>
              </a:rPr>
              <a:t> &lt;=250000)</a:t>
            </a:r>
            <a:r>
              <a:rPr lang="en-US" sz="1400" dirty="0">
                <a:solidFill>
                  <a:srgbClr val="000000"/>
                </a:solidFill>
                <a:latin typeface="Calibri,Bold" charset="0"/>
                <a:ea typeface="Calibri,Bold" charset="0"/>
                <a:cs typeface="Calibri,Bold" charset="0"/>
              </a:rPr>
              <a:t>		{</a:t>
            </a:r>
          </a:p>
          <a:p>
            <a:r>
              <a:rPr lang="en-US" sz="1400"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double</a:t>
            </a:r>
            <a:r>
              <a:rPr lang="en-US" sz="1400" b="1" dirty="0">
                <a:solidFill>
                  <a:srgbClr val="000000"/>
                </a:solidFill>
                <a:latin typeface="Calibri,Bold" charset="0"/>
                <a:ea typeface="Calibri,Bold" charset="0"/>
                <a:cs typeface="Calibri,Bold" charset="0"/>
              </a:rPr>
              <a:t> </a:t>
            </a:r>
            <a:r>
              <a:rPr lang="en-US" sz="1400" b="1" dirty="0" err="1">
                <a:solidFill>
                  <a:srgbClr val="6A3E3E"/>
                </a:solidFill>
                <a:latin typeface="Calibri,Bold" charset="0"/>
                <a:ea typeface="Calibri,Bold" charset="0"/>
                <a:cs typeface="Calibri,Bold" charset="0"/>
              </a:rPr>
              <a:t>inc</a:t>
            </a:r>
            <a:r>
              <a:rPr lang="en-US" sz="1400" b="1" dirty="0">
                <a:solidFill>
                  <a:srgbClr val="000000"/>
                </a:solidFill>
                <a:latin typeface="Calibri,Bold" charset="0"/>
                <a:ea typeface="Calibri,Bold" charset="0"/>
                <a:cs typeface="Calibri,Bold" charset="0"/>
              </a:rPr>
              <a:t> = </a:t>
            </a:r>
            <a:r>
              <a:rPr lang="en-US" sz="1400" b="1" dirty="0" err="1">
                <a:solidFill>
                  <a:srgbClr val="0000C0"/>
                </a:solidFill>
                <a:latin typeface="Calibri,Bold" charset="0"/>
                <a:ea typeface="Calibri,Bold" charset="0"/>
                <a:cs typeface="Calibri,Bold" charset="0"/>
              </a:rPr>
              <a:t>taxincome</a:t>
            </a:r>
            <a:r>
              <a:rPr lang="en-US" sz="1400" b="1" dirty="0">
                <a:solidFill>
                  <a:srgbClr val="000000"/>
                </a:solidFill>
                <a:latin typeface="Calibri,Bold" charset="0"/>
                <a:ea typeface="Calibri,Bold" charset="0"/>
                <a:cs typeface="Calibri,Bold" charset="0"/>
              </a:rPr>
              <a:t> - 150000;</a:t>
            </a:r>
          </a:p>
          <a:p>
            <a:r>
              <a:rPr lang="en-US" sz="1400"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return</a:t>
            </a:r>
            <a:r>
              <a:rPr lang="en-US" sz="1400" b="1" dirty="0">
                <a:solidFill>
                  <a:srgbClr val="000000"/>
                </a:solidFill>
                <a:latin typeface="Calibri,Bold" charset="0"/>
                <a:ea typeface="Calibri,Bold" charset="0"/>
                <a:cs typeface="Calibri,Bold" charset="0"/>
              </a:rPr>
              <a:t> 5000 + 0.2 * </a:t>
            </a:r>
            <a:r>
              <a:rPr lang="en-US" sz="1400" b="1" dirty="0" err="1">
                <a:solidFill>
                  <a:srgbClr val="6A3E3E"/>
                </a:solidFill>
                <a:latin typeface="Calibri,Bold" charset="0"/>
                <a:ea typeface="Calibri,Bold" charset="0"/>
                <a:cs typeface="Calibri,Bold" charset="0"/>
              </a:rPr>
              <a:t>inc</a:t>
            </a:r>
            <a:r>
              <a:rPr lang="en-US" sz="1400" b="1"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a:t>
            </a:r>
          </a:p>
          <a:p>
            <a:r>
              <a:rPr lang="en-US" sz="1400" b="1" dirty="0">
                <a:solidFill>
                  <a:srgbClr val="7F0055"/>
                </a:solidFill>
                <a:latin typeface="Calibri,Bold" charset="0"/>
                <a:ea typeface="Calibri,Bold" charset="0"/>
                <a:cs typeface="Calibri,Bold" charset="0"/>
              </a:rPr>
              <a:t>else</a:t>
            </a:r>
            <a:r>
              <a:rPr lang="en-US" sz="1400" b="1"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if</a:t>
            </a:r>
            <a:r>
              <a:rPr lang="en-US" sz="1400" b="1" dirty="0">
                <a:solidFill>
                  <a:srgbClr val="000000"/>
                </a:solidFill>
                <a:latin typeface="Calibri,Bold" charset="0"/>
                <a:ea typeface="Calibri,Bold" charset="0"/>
                <a:cs typeface="Calibri,Bold" charset="0"/>
              </a:rPr>
              <a:t>(</a:t>
            </a:r>
            <a:r>
              <a:rPr lang="en-US" sz="1400" b="1" dirty="0" err="1">
                <a:solidFill>
                  <a:srgbClr val="0000C0"/>
                </a:solidFill>
                <a:latin typeface="Calibri,Bold" charset="0"/>
                <a:ea typeface="Calibri,Bold" charset="0"/>
                <a:cs typeface="Calibri,Bold" charset="0"/>
              </a:rPr>
              <a:t>taxincome</a:t>
            </a:r>
            <a:r>
              <a:rPr lang="en-US" sz="1400" b="1" dirty="0">
                <a:solidFill>
                  <a:srgbClr val="000000"/>
                </a:solidFill>
                <a:latin typeface="Calibri,Bold" charset="0"/>
                <a:ea typeface="Calibri,Bold" charset="0"/>
                <a:cs typeface="Calibri,Bold" charset="0"/>
              </a:rPr>
              <a:t> &gt; 250000)</a:t>
            </a:r>
          </a:p>
          <a:p>
            <a:r>
              <a:rPr lang="en-US" sz="1400" dirty="0">
                <a:solidFill>
                  <a:srgbClr val="000000"/>
                </a:solidFill>
                <a:latin typeface="Calibri,Bold" charset="0"/>
                <a:ea typeface="Calibri,Bold" charset="0"/>
                <a:cs typeface="Calibri,Bold" charset="0"/>
              </a:rPr>
              <a:t>{</a:t>
            </a:r>
          </a:p>
          <a:p>
            <a:r>
              <a:rPr lang="en-US" sz="1400" b="1" dirty="0">
                <a:solidFill>
                  <a:srgbClr val="7F0055"/>
                </a:solidFill>
                <a:latin typeface="Calibri,Bold" charset="0"/>
                <a:ea typeface="Calibri,Bold" charset="0"/>
                <a:cs typeface="Calibri,Bold" charset="0"/>
              </a:rPr>
              <a:t>	double</a:t>
            </a:r>
            <a:r>
              <a:rPr lang="en-US" sz="1400" b="1" dirty="0">
                <a:solidFill>
                  <a:srgbClr val="000000"/>
                </a:solidFill>
                <a:latin typeface="Calibri,Bold" charset="0"/>
                <a:ea typeface="Calibri,Bold" charset="0"/>
                <a:cs typeface="Calibri,Bold" charset="0"/>
              </a:rPr>
              <a:t> </a:t>
            </a:r>
            <a:r>
              <a:rPr lang="en-US" sz="1400" b="1" dirty="0" err="1">
                <a:solidFill>
                  <a:srgbClr val="6A3E3E"/>
                </a:solidFill>
                <a:latin typeface="Calibri,Bold" charset="0"/>
                <a:ea typeface="Calibri,Bold" charset="0"/>
                <a:cs typeface="Calibri,Bold" charset="0"/>
              </a:rPr>
              <a:t>inc</a:t>
            </a:r>
            <a:r>
              <a:rPr lang="en-US" sz="1400" b="1" dirty="0">
                <a:solidFill>
                  <a:srgbClr val="000000"/>
                </a:solidFill>
                <a:latin typeface="Calibri,Bold" charset="0"/>
                <a:ea typeface="Calibri,Bold" charset="0"/>
                <a:cs typeface="Calibri,Bold" charset="0"/>
              </a:rPr>
              <a:t> = </a:t>
            </a:r>
            <a:r>
              <a:rPr lang="en-US" sz="1400" b="1" dirty="0" err="1">
                <a:solidFill>
                  <a:srgbClr val="0000C0"/>
                </a:solidFill>
                <a:latin typeface="Calibri,Bold" charset="0"/>
                <a:ea typeface="Calibri,Bold" charset="0"/>
                <a:cs typeface="Calibri,Bold" charset="0"/>
              </a:rPr>
              <a:t>taxincome</a:t>
            </a:r>
            <a:r>
              <a:rPr lang="en-US" sz="1400" b="1" dirty="0">
                <a:solidFill>
                  <a:srgbClr val="000000"/>
                </a:solidFill>
                <a:latin typeface="Calibri,Bold" charset="0"/>
                <a:ea typeface="Calibri,Bold" charset="0"/>
                <a:cs typeface="Calibri,Bold" charset="0"/>
              </a:rPr>
              <a:t> - 100000;</a:t>
            </a:r>
          </a:p>
          <a:p>
            <a:r>
              <a:rPr lang="en-US" sz="1400"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return</a:t>
            </a:r>
            <a:r>
              <a:rPr lang="en-US" sz="1400" b="1" dirty="0">
                <a:solidFill>
                  <a:srgbClr val="000000"/>
                </a:solidFill>
                <a:latin typeface="Calibri,Bold" charset="0"/>
                <a:ea typeface="Calibri,Bold" charset="0"/>
                <a:cs typeface="Calibri,Bold" charset="0"/>
              </a:rPr>
              <a:t> 25000 + 0.3 * </a:t>
            </a:r>
            <a:r>
              <a:rPr lang="en-US" sz="1400" b="1" dirty="0" err="1">
                <a:solidFill>
                  <a:srgbClr val="6A3E3E"/>
                </a:solidFill>
                <a:latin typeface="Calibri,Bold" charset="0"/>
                <a:ea typeface="Calibri,Bold" charset="0"/>
                <a:cs typeface="Calibri,Bold" charset="0"/>
              </a:rPr>
              <a:t>inc</a:t>
            </a:r>
            <a:r>
              <a:rPr lang="en-US" sz="1400" b="1"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a:t>
            </a:r>
          </a:p>
          <a:p>
            <a:r>
              <a:rPr lang="en-US" sz="1400" dirty="0">
                <a:solidFill>
                  <a:srgbClr val="000000"/>
                </a:solidFill>
                <a:latin typeface="Calibri,Bold" charset="0"/>
                <a:ea typeface="Calibri,Bold" charset="0"/>
                <a:cs typeface="Calibri,Bold" charset="0"/>
              </a:rPr>
              <a:t>	</a:t>
            </a:r>
            <a:r>
              <a:rPr lang="en-US" sz="1400" b="1" dirty="0">
                <a:solidFill>
                  <a:srgbClr val="7F0055"/>
                </a:solidFill>
                <a:latin typeface="Calibri,Bold" charset="0"/>
                <a:ea typeface="Calibri,Bold" charset="0"/>
                <a:cs typeface="Calibri,Bold" charset="0"/>
              </a:rPr>
              <a:t>return</a:t>
            </a:r>
            <a:r>
              <a:rPr lang="en-US" sz="1400" b="1" dirty="0">
                <a:solidFill>
                  <a:srgbClr val="000000"/>
                </a:solidFill>
                <a:latin typeface="Calibri,Bold" charset="0"/>
                <a:ea typeface="Calibri,Bold" charset="0"/>
                <a:cs typeface="Calibri,Bold" charset="0"/>
              </a:rPr>
              <a:t> 0.0;</a:t>
            </a:r>
          </a:p>
          <a:p>
            <a:r>
              <a:rPr lang="en-US" sz="1400" dirty="0">
                <a:solidFill>
                  <a:srgbClr val="000000"/>
                </a:solidFill>
                <a:latin typeface="Calibri,Bold" charset="0"/>
                <a:ea typeface="Calibri,Bold" charset="0"/>
                <a:cs typeface="Calibri,Bold" charset="0"/>
              </a:rPr>
              <a:t>}</a:t>
            </a:r>
          </a:p>
        </p:txBody>
      </p:sp>
    </p:spTree>
    <p:extLst>
      <p:ext uri="{BB962C8B-B14F-4D97-AF65-F5344CB8AC3E}">
        <p14:creationId xmlns:p14="http://schemas.microsoft.com/office/powerpoint/2010/main" val="63194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Java Source File Structure</a:t>
            </a:r>
            <a:br>
              <a:rPr lang="en-US" dirty="0"/>
            </a:br>
            <a:endParaRPr lang="en-US" dirty="0"/>
          </a:p>
        </p:txBody>
      </p:sp>
      <p:sp>
        <p:nvSpPr>
          <p:cNvPr id="10" name="Rectangle 4"/>
          <p:cNvSpPr>
            <a:spLocks noGrp="1" noChangeArrowheads="1"/>
          </p:cNvSpPr>
          <p:nvPr>
            <p:ph idx="1"/>
          </p:nvPr>
        </p:nvSpPr>
        <p:spPr bwMode="auto">
          <a:xfrm>
            <a:off x="381000" y="1208013"/>
            <a:ext cx="8153400" cy="4875181"/>
          </a:xfrm>
          <a:prstGeom prst="rect">
            <a:avLst/>
          </a:prstGeom>
          <a:solidFill>
            <a:schemeClr val="bg1"/>
          </a:solidFill>
          <a:ln>
            <a:noFill/>
          </a:ln>
          <a:effectLst/>
          <a:extLst/>
        </p:spPr>
        <p:txBody>
          <a:bodyPr vert="horz" wrap="square" lIns="0" tIns="0" rIns="0" bIns="0" numCol="1" rtlCol="0" anchor="ctr" anchorCtr="0" compatLnSpc="1">
            <a:prstTxWarp prst="textNoShape">
              <a:avLst/>
            </a:prstTxWarp>
            <a:spAutoFit/>
          </a:bodyPr>
          <a:lstStyle/>
          <a:p>
            <a:pPr fontAlgn="base">
              <a:spcAft>
                <a:spcPct val="0"/>
              </a:spcAft>
            </a:pPr>
            <a:r>
              <a:rPr lang="en-US" altLang="en-US" sz="2400">
                <a:solidFill>
                  <a:schemeClr val="tx1">
                    <a:lumMod val="75000"/>
                    <a:lumOff val="25000"/>
                  </a:schemeClr>
                </a:solidFill>
                <a:latin typeface="+mn-lt"/>
                <a:cs typeface="+mn-cs"/>
              </a:rPr>
              <a:t>There </a:t>
            </a:r>
            <a:r>
              <a:rPr lang="en-US" altLang="en-US" sz="2400" dirty="0">
                <a:solidFill>
                  <a:schemeClr val="tx1">
                    <a:lumMod val="75000"/>
                    <a:lumOff val="25000"/>
                  </a:schemeClr>
                </a:solidFill>
                <a:latin typeface="+mn-lt"/>
                <a:cs typeface="+mn-cs"/>
              </a:rPr>
              <a:t>can be only one public class per source code file.</a:t>
            </a:r>
          </a:p>
          <a:p>
            <a:pPr fontAlgn="base">
              <a:spcAft>
                <a:spcPct val="0"/>
              </a:spcAft>
            </a:pPr>
            <a:r>
              <a:rPr lang="en-US" altLang="en-US" sz="2400" dirty="0">
                <a:solidFill>
                  <a:schemeClr val="tx1">
                    <a:lumMod val="75000"/>
                    <a:lumOff val="25000"/>
                  </a:schemeClr>
                </a:solidFill>
                <a:latin typeface="+mn-lt"/>
                <a:cs typeface="+mn-cs"/>
              </a:rPr>
              <a:t>If there is a public class in a file, the name of the file must match the name of the public class. </a:t>
            </a:r>
          </a:p>
          <a:p>
            <a:pPr fontAlgn="base">
              <a:spcAft>
                <a:spcPct val="0"/>
              </a:spcAft>
            </a:pPr>
            <a:r>
              <a:rPr lang="en-US" altLang="en-US" sz="2400" dirty="0">
                <a:solidFill>
                  <a:schemeClr val="tx1">
                    <a:lumMod val="75000"/>
                    <a:lumOff val="25000"/>
                  </a:schemeClr>
                </a:solidFill>
                <a:latin typeface="+mn-lt"/>
                <a:cs typeface="+mn-cs"/>
              </a:rPr>
              <a:t>For example, a class declared as public class Dog { } must be in a source code file named </a:t>
            </a:r>
            <a:r>
              <a:rPr lang="en-US" altLang="en-US" sz="2400" dirty="0" err="1">
                <a:solidFill>
                  <a:schemeClr val="tx1">
                    <a:lumMod val="75000"/>
                    <a:lumOff val="25000"/>
                  </a:schemeClr>
                </a:solidFill>
                <a:latin typeface="+mn-lt"/>
                <a:cs typeface="+mn-cs"/>
              </a:rPr>
              <a:t>Dog.java</a:t>
            </a:r>
            <a:r>
              <a:rPr lang="en-US" altLang="en-US" sz="2400" dirty="0">
                <a:solidFill>
                  <a:schemeClr val="tx1">
                    <a:lumMod val="75000"/>
                    <a:lumOff val="25000"/>
                  </a:schemeClr>
                </a:solidFill>
                <a:latin typeface="+mn-lt"/>
                <a:cs typeface="+mn-cs"/>
              </a:rPr>
              <a:t>.</a:t>
            </a:r>
          </a:p>
          <a:p>
            <a:pPr fontAlgn="base">
              <a:spcAft>
                <a:spcPct val="0"/>
              </a:spcAft>
            </a:pPr>
            <a:r>
              <a:rPr lang="en-US" altLang="en-US" sz="2400" dirty="0">
                <a:solidFill>
                  <a:schemeClr val="tx1">
                    <a:lumMod val="75000"/>
                    <a:lumOff val="25000"/>
                  </a:schemeClr>
                </a:solidFill>
                <a:latin typeface="+mn-lt"/>
                <a:cs typeface="+mn-cs"/>
              </a:rPr>
              <a:t>If the class is part of a package, the package statement must be the first line in the source code file, before any import statements that may be present.</a:t>
            </a:r>
          </a:p>
          <a:p>
            <a:pPr fontAlgn="base">
              <a:spcAft>
                <a:spcPct val="0"/>
              </a:spcAft>
            </a:pPr>
            <a:r>
              <a:rPr lang="en-US" altLang="en-US" sz="2400" dirty="0">
                <a:solidFill>
                  <a:schemeClr val="tx1">
                    <a:lumMod val="75000"/>
                    <a:lumOff val="25000"/>
                  </a:schemeClr>
                </a:solidFill>
                <a:latin typeface="+mn-lt"/>
                <a:cs typeface="+mn-cs"/>
              </a:rPr>
              <a:t>A file can have more than one non-public class.</a:t>
            </a:r>
          </a:p>
          <a:p>
            <a:pPr fontAlgn="base">
              <a:spcAft>
                <a:spcPct val="0"/>
              </a:spcAft>
            </a:pPr>
            <a:r>
              <a:rPr lang="en-US" altLang="en-US" sz="2400" dirty="0">
                <a:solidFill>
                  <a:schemeClr val="tx1">
                    <a:lumMod val="75000"/>
                    <a:lumOff val="25000"/>
                  </a:schemeClr>
                </a:solidFill>
                <a:latin typeface="+mn-lt"/>
                <a:cs typeface="+mn-cs"/>
              </a:rPr>
              <a:t>Files with </a:t>
            </a:r>
            <a:r>
              <a:rPr lang="en-US" altLang="en-US" sz="2400" dirty="0" err="1">
                <a:solidFill>
                  <a:schemeClr val="tx1">
                    <a:lumMod val="75000"/>
                    <a:lumOff val="25000"/>
                  </a:schemeClr>
                </a:solidFill>
                <a:latin typeface="+mn-lt"/>
                <a:cs typeface="+mn-cs"/>
              </a:rPr>
              <a:t>non~public</a:t>
            </a:r>
            <a:r>
              <a:rPr lang="en-US" altLang="en-US" sz="2400" dirty="0">
                <a:solidFill>
                  <a:schemeClr val="tx1">
                    <a:lumMod val="75000"/>
                    <a:lumOff val="25000"/>
                  </a:schemeClr>
                </a:solidFill>
                <a:latin typeface="+mn-lt"/>
                <a:cs typeface="+mn-cs"/>
              </a:rPr>
              <a:t> classes can have a name that does not match any of the classes in the file</a:t>
            </a:r>
          </a:p>
          <a:p>
            <a:pPr fontAlgn="base">
              <a:spcAft>
                <a:spcPct val="0"/>
              </a:spcAft>
            </a:pPr>
            <a:endParaRPr lang="en-US" altLang="en-US" sz="24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158332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38137" y="1295400"/>
            <a:ext cx="8374246" cy="3837520"/>
          </a:xfrm>
        </p:spPr>
        <p:txBody>
          <a:bodyPr>
            <a:normAutofit fontScale="92500"/>
          </a:bodyPr>
          <a:lstStyle/>
          <a:p>
            <a:r>
              <a:rPr lang="en-US" sz="2200" dirty="0">
                <a:solidFill>
                  <a:schemeClr val="tx1">
                    <a:lumMod val="75000"/>
                    <a:lumOff val="25000"/>
                  </a:schemeClr>
                </a:solidFill>
              </a:rPr>
              <a:t>Constructor is a special type of method that is used to initialize the object. </a:t>
            </a:r>
          </a:p>
          <a:p>
            <a:r>
              <a:rPr lang="en-US" sz="2200" dirty="0">
                <a:solidFill>
                  <a:schemeClr val="tx1">
                    <a:lumMod val="75000"/>
                    <a:lumOff val="25000"/>
                  </a:schemeClr>
                </a:solidFill>
              </a:rPr>
              <a:t>Constructor is invoked at the time of object creation. It constructs the values i.e. provides data for the object that is why it is known as constructor. </a:t>
            </a:r>
          </a:p>
          <a:p>
            <a:endParaRPr lang="en-US" sz="2200" dirty="0">
              <a:solidFill>
                <a:schemeClr val="tx1">
                  <a:lumMod val="75000"/>
                  <a:lumOff val="25000"/>
                </a:schemeClr>
              </a:solidFill>
            </a:endParaRPr>
          </a:p>
          <a:p>
            <a:r>
              <a:rPr lang="en-US" sz="2200" dirty="0">
                <a:solidFill>
                  <a:schemeClr val="tx1">
                    <a:lumMod val="75000"/>
                    <a:lumOff val="25000"/>
                  </a:schemeClr>
                </a:solidFill>
              </a:rPr>
              <a:t>Rules for creating constructor</a:t>
            </a:r>
          </a:p>
          <a:p>
            <a:pPr lvl="1">
              <a:buFont typeface="Arial" panose="020B0604020202020204" pitchFamily="34" charset="0"/>
              <a:buChar char="•"/>
            </a:pPr>
            <a:endParaRPr lang="en-US" sz="2200" dirty="0">
              <a:solidFill>
                <a:schemeClr val="tx1">
                  <a:lumMod val="75000"/>
                  <a:lumOff val="25000"/>
                </a:schemeClr>
              </a:solidFill>
            </a:endParaRPr>
          </a:p>
          <a:p>
            <a:pPr marL="742950" lvl="2" indent="-342900">
              <a:lnSpc>
                <a:spcPct val="90000"/>
              </a:lnSpc>
              <a:buFont typeface="Wingdings" pitchFamily="2" charset="2"/>
              <a:buChar char="§"/>
            </a:pPr>
            <a:r>
              <a:rPr lang="en-US" sz="2400" dirty="0">
                <a:solidFill>
                  <a:schemeClr val="tx1">
                    <a:lumMod val="75000"/>
                    <a:lumOff val="25000"/>
                  </a:schemeClr>
                </a:solidFill>
              </a:rPr>
              <a:t>There are basically two rules defined for the constructor.</a:t>
            </a:r>
          </a:p>
          <a:p>
            <a:pPr marL="742950" lvl="2" indent="-342900">
              <a:lnSpc>
                <a:spcPct val="90000"/>
              </a:lnSpc>
              <a:buFont typeface="Wingdings" pitchFamily="2" charset="2"/>
              <a:buChar char="§"/>
            </a:pPr>
            <a:r>
              <a:rPr lang="en-US" sz="2400" dirty="0">
                <a:solidFill>
                  <a:schemeClr val="tx1">
                    <a:lumMod val="75000"/>
                    <a:lumOff val="25000"/>
                  </a:schemeClr>
                </a:solidFill>
              </a:rPr>
              <a:t>Constructor name must be same as its class name</a:t>
            </a:r>
          </a:p>
          <a:p>
            <a:pPr marL="742950" lvl="2" indent="-342900">
              <a:lnSpc>
                <a:spcPct val="90000"/>
              </a:lnSpc>
              <a:buFont typeface="Wingdings" pitchFamily="2" charset="2"/>
              <a:buChar char="§"/>
            </a:pPr>
            <a:r>
              <a:rPr lang="en-US" sz="2400" dirty="0">
                <a:solidFill>
                  <a:schemeClr val="tx1">
                    <a:lumMod val="75000"/>
                    <a:lumOff val="25000"/>
                  </a:schemeClr>
                </a:solidFill>
              </a:rPr>
              <a:t>Constructor must have no explicit return type</a:t>
            </a:r>
          </a:p>
          <a:p>
            <a:pPr lvl="1">
              <a:buFont typeface="Arial" panose="020B0604020202020204" pitchFamily="34" charset="0"/>
              <a:buChar char="•"/>
            </a:pPr>
            <a:endParaRPr lang="en-US" dirty="0">
              <a:solidFill>
                <a:schemeClr val="tx1"/>
              </a:solidFill>
            </a:endParaRPr>
          </a:p>
          <a:p>
            <a:endParaRPr lang="en-US" dirty="0">
              <a:solidFill>
                <a:schemeClr val="tx1"/>
              </a:solidFill>
            </a:endParaRPr>
          </a:p>
        </p:txBody>
      </p:sp>
      <p:sp>
        <p:nvSpPr>
          <p:cNvPr id="4" name="Title 3"/>
          <p:cNvSpPr>
            <a:spLocks noGrp="1"/>
          </p:cNvSpPr>
          <p:nvPr>
            <p:ph type="title"/>
          </p:nvPr>
        </p:nvSpPr>
        <p:spPr>
          <a:xfrm>
            <a:off x="304800" y="152400"/>
            <a:ext cx="6629400" cy="609599"/>
          </a:xfrm>
        </p:spPr>
        <p:txBody>
          <a:bodyPr/>
          <a:lstStyle/>
          <a:p>
            <a:r>
              <a:rPr lang="en-US" sz="3200" dirty="0">
                <a:solidFill>
                  <a:schemeClr val="tx1">
                    <a:lumMod val="75000"/>
                    <a:lumOff val="25000"/>
                  </a:schemeClr>
                </a:solidFill>
                <a:latin typeface="+mj-lt"/>
                <a:cs typeface="+mj-cs"/>
              </a:rPr>
              <a:t>Constructor</a:t>
            </a:r>
          </a:p>
        </p:txBody>
      </p:sp>
    </p:spTree>
    <p:extLst>
      <p:ext uri="{BB962C8B-B14F-4D97-AF65-F5344CB8AC3E}">
        <p14:creationId xmlns:p14="http://schemas.microsoft.com/office/powerpoint/2010/main" val="99048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437022"/>
            <a:ext cx="7913903" cy="3543300"/>
          </a:xfrm>
        </p:spPr>
        <p:txBody>
          <a:bodyPr/>
          <a:lstStyle/>
          <a:p>
            <a:r>
              <a:rPr lang="en-US" sz="2400" b="1" dirty="0">
                <a:solidFill>
                  <a:schemeClr val="tx1"/>
                </a:solidFill>
              </a:rPr>
              <a:t>Types of constructors</a:t>
            </a:r>
          </a:p>
          <a:p>
            <a:endParaRPr lang="en-US" b="1" dirty="0">
              <a:solidFill>
                <a:schemeClr val="tx1"/>
              </a:solidFill>
            </a:endParaRPr>
          </a:p>
          <a:p>
            <a:r>
              <a:rPr lang="en-US" sz="2000" dirty="0">
                <a:solidFill>
                  <a:schemeClr val="tx1">
                    <a:lumMod val="75000"/>
                    <a:lumOff val="25000"/>
                  </a:schemeClr>
                </a:solidFill>
              </a:rPr>
              <a:t>There are two types of constructors:</a:t>
            </a:r>
          </a:p>
          <a:p>
            <a:r>
              <a:rPr lang="en-US" sz="2000" dirty="0">
                <a:solidFill>
                  <a:schemeClr val="tx1">
                    <a:lumMod val="75000"/>
                    <a:lumOff val="25000"/>
                  </a:schemeClr>
                </a:solidFill>
              </a:rPr>
              <a:t>default constructor (no-</a:t>
            </a:r>
            <a:r>
              <a:rPr lang="en-US" sz="2000" dirty="0" err="1">
                <a:solidFill>
                  <a:schemeClr val="tx1">
                    <a:lumMod val="75000"/>
                    <a:lumOff val="25000"/>
                  </a:schemeClr>
                </a:solidFill>
              </a:rPr>
              <a:t>arg</a:t>
            </a:r>
            <a:r>
              <a:rPr lang="en-US" sz="2000" dirty="0">
                <a:solidFill>
                  <a:schemeClr val="tx1">
                    <a:lumMod val="75000"/>
                    <a:lumOff val="25000"/>
                  </a:schemeClr>
                </a:solidFill>
              </a:rPr>
              <a:t> constructor)</a:t>
            </a:r>
          </a:p>
          <a:p>
            <a:r>
              <a:rPr lang="en-US" sz="2000" dirty="0">
                <a:solidFill>
                  <a:schemeClr val="tx1">
                    <a:lumMod val="75000"/>
                    <a:lumOff val="25000"/>
                  </a:schemeClr>
                </a:solidFill>
              </a:rPr>
              <a:t>parameterized constructor</a:t>
            </a:r>
          </a:p>
          <a:p>
            <a:endParaRPr lang="en-US" dirty="0"/>
          </a:p>
        </p:txBody>
      </p:sp>
      <p:sp>
        <p:nvSpPr>
          <p:cNvPr id="4" name="Title 3"/>
          <p:cNvSpPr>
            <a:spLocks noGrp="1"/>
          </p:cNvSpPr>
          <p:nvPr>
            <p:ph type="title"/>
          </p:nvPr>
        </p:nvSpPr>
        <p:spPr>
          <a:xfrm>
            <a:off x="312313" y="152602"/>
            <a:ext cx="6629400" cy="609599"/>
          </a:xfrm>
        </p:spPr>
        <p:txBody>
          <a:bodyPr>
            <a:normAutofit/>
          </a:bodyPr>
          <a:lstStyle/>
          <a:p>
            <a:r>
              <a:rPr lang="en-US" sz="3200" dirty="0">
                <a:solidFill>
                  <a:schemeClr val="tx1">
                    <a:lumMod val="75000"/>
                    <a:lumOff val="25000"/>
                  </a:schemeClr>
                </a:solidFill>
                <a:latin typeface="+mj-lt"/>
                <a:cs typeface="+mj-cs"/>
              </a:rPr>
              <a:t>Constructor cont..</a:t>
            </a:r>
          </a:p>
        </p:txBody>
      </p:sp>
      <p:sp>
        <p:nvSpPr>
          <p:cNvPr id="6" name="Rectangle 5"/>
          <p:cNvSpPr/>
          <p:nvPr/>
        </p:nvSpPr>
        <p:spPr>
          <a:xfrm>
            <a:off x="4251564" y="3046575"/>
            <a:ext cx="2957754" cy="399705"/>
          </a:xfrm>
          <a:prstGeom prst="rect">
            <a:avLst/>
          </a:prstGeom>
          <a:noFill/>
        </p:spPr>
        <p:txBody>
          <a:bodyPr wrap="none" lIns="91355" tIns="45678" rIns="91355" bIns="45678">
            <a:spAutoFit/>
          </a:bodyPr>
          <a:lstStyle/>
          <a:p>
            <a:pPr algn="ctr" eaLnBrk="0" fontAlgn="base" hangingPunct="0">
              <a:spcBef>
                <a:spcPct val="0"/>
              </a:spcBef>
              <a:spcAft>
                <a:spcPct val="0"/>
              </a:spcAft>
            </a:pPr>
            <a:r>
              <a:rPr lang="en-US" sz="1998" b="1" cap="all" dirty="0">
                <a:ln w="9000" cmpd="sng">
                  <a:solidFill>
                    <a:srgbClr val="0074EA">
                      <a:shade val="50000"/>
                      <a:satMod val="120000"/>
                    </a:srgbClr>
                  </a:solidFill>
                  <a:prstDash val="solid"/>
                </a:ln>
                <a:gradFill>
                  <a:gsLst>
                    <a:gs pos="0">
                      <a:srgbClr val="0074EA">
                        <a:shade val="20000"/>
                        <a:satMod val="245000"/>
                      </a:srgbClr>
                    </a:gs>
                    <a:gs pos="43000">
                      <a:srgbClr val="0074EA">
                        <a:satMod val="255000"/>
                      </a:srgbClr>
                    </a:gs>
                    <a:gs pos="48000">
                      <a:srgbClr val="0074EA">
                        <a:shade val="85000"/>
                        <a:satMod val="255000"/>
                      </a:srgbClr>
                    </a:gs>
                    <a:gs pos="100000">
                      <a:srgbClr val="0074EA">
                        <a:shade val="20000"/>
                        <a:satMod val="245000"/>
                      </a:srgbClr>
                    </a:gs>
                  </a:gsLst>
                  <a:lin ang="5400000"/>
                </a:gradFill>
                <a:effectLst>
                  <a:reflection blurRad="12700" stA="28000" endPos="45000" dist="1000" dir="5400000" sy="-100000" algn="bl" rotWithShape="0"/>
                </a:effectLst>
              </a:rPr>
              <a:t>Types of constructors</a:t>
            </a:r>
          </a:p>
        </p:txBody>
      </p:sp>
      <p:sp>
        <p:nvSpPr>
          <p:cNvPr id="7" name="Rectangle 6"/>
          <p:cNvSpPr/>
          <p:nvPr/>
        </p:nvSpPr>
        <p:spPr>
          <a:xfrm>
            <a:off x="3061300" y="4038600"/>
            <a:ext cx="2079821" cy="307564"/>
          </a:xfrm>
          <a:prstGeom prst="rect">
            <a:avLst/>
          </a:prstGeom>
          <a:noFill/>
        </p:spPr>
        <p:txBody>
          <a:bodyPr wrap="none" lIns="91355" tIns="45678" rIns="91355" bIns="45678">
            <a:spAutoFit/>
          </a:bodyPr>
          <a:lstStyle/>
          <a:p>
            <a:pPr algn="ctr" eaLnBrk="0" fontAlgn="base" hangingPunct="0">
              <a:spcBef>
                <a:spcPct val="0"/>
              </a:spcBef>
              <a:spcAft>
                <a:spcPct val="0"/>
              </a:spcAft>
            </a:pPr>
            <a:r>
              <a:rPr lang="en-US" sz="1399" b="1" cap="all" dirty="0">
                <a:ln w="9000" cmpd="sng">
                  <a:solidFill>
                    <a:srgbClr val="0074EA">
                      <a:shade val="50000"/>
                      <a:satMod val="120000"/>
                    </a:srgbClr>
                  </a:solidFill>
                  <a:prstDash val="solid"/>
                </a:ln>
                <a:gradFill>
                  <a:gsLst>
                    <a:gs pos="0">
                      <a:srgbClr val="0074EA">
                        <a:shade val="20000"/>
                        <a:satMod val="245000"/>
                      </a:srgbClr>
                    </a:gs>
                    <a:gs pos="43000">
                      <a:srgbClr val="0074EA">
                        <a:satMod val="255000"/>
                      </a:srgbClr>
                    </a:gs>
                    <a:gs pos="48000">
                      <a:srgbClr val="0074EA">
                        <a:shade val="85000"/>
                        <a:satMod val="255000"/>
                      </a:srgbClr>
                    </a:gs>
                    <a:gs pos="100000">
                      <a:srgbClr val="0074EA">
                        <a:shade val="20000"/>
                        <a:satMod val="245000"/>
                      </a:srgbClr>
                    </a:gs>
                  </a:gsLst>
                  <a:lin ang="5400000"/>
                </a:gradFill>
                <a:effectLst>
                  <a:reflection blurRad="12700" stA="28000" endPos="45000" dist="1000" dir="5400000" sy="-100000" algn="bl" rotWithShape="0"/>
                </a:effectLst>
              </a:rPr>
              <a:t>default constructors</a:t>
            </a:r>
          </a:p>
        </p:txBody>
      </p:sp>
      <p:sp>
        <p:nvSpPr>
          <p:cNvPr id="8" name="Rectangle 7"/>
          <p:cNvSpPr/>
          <p:nvPr/>
        </p:nvSpPr>
        <p:spPr>
          <a:xfrm>
            <a:off x="6301800" y="3967319"/>
            <a:ext cx="2695182" cy="307564"/>
          </a:xfrm>
          <a:prstGeom prst="rect">
            <a:avLst/>
          </a:prstGeom>
          <a:noFill/>
        </p:spPr>
        <p:txBody>
          <a:bodyPr wrap="none" lIns="91355" tIns="45678" rIns="91355" bIns="45678">
            <a:spAutoFit/>
          </a:bodyPr>
          <a:lstStyle/>
          <a:p>
            <a:pPr algn="ctr" eaLnBrk="0" fontAlgn="base" hangingPunct="0">
              <a:spcBef>
                <a:spcPct val="0"/>
              </a:spcBef>
              <a:spcAft>
                <a:spcPct val="0"/>
              </a:spcAft>
            </a:pPr>
            <a:r>
              <a:rPr lang="en-US" sz="1399" b="1" cap="all" dirty="0">
                <a:ln w="9000" cmpd="sng">
                  <a:solidFill>
                    <a:srgbClr val="0074EA">
                      <a:shade val="50000"/>
                      <a:satMod val="120000"/>
                    </a:srgbClr>
                  </a:solidFill>
                  <a:prstDash val="solid"/>
                </a:ln>
                <a:gradFill>
                  <a:gsLst>
                    <a:gs pos="0">
                      <a:srgbClr val="0074EA">
                        <a:shade val="20000"/>
                        <a:satMod val="245000"/>
                      </a:srgbClr>
                    </a:gs>
                    <a:gs pos="43000">
                      <a:srgbClr val="0074EA">
                        <a:satMod val="255000"/>
                      </a:srgbClr>
                    </a:gs>
                    <a:gs pos="48000">
                      <a:srgbClr val="0074EA">
                        <a:shade val="85000"/>
                        <a:satMod val="255000"/>
                      </a:srgbClr>
                    </a:gs>
                    <a:gs pos="100000">
                      <a:srgbClr val="0074EA">
                        <a:shade val="20000"/>
                        <a:satMod val="245000"/>
                      </a:srgbClr>
                    </a:gs>
                  </a:gsLst>
                  <a:lin ang="5400000"/>
                </a:gradFill>
                <a:effectLst>
                  <a:reflection blurRad="12700" stA="28000" endPos="45000" dist="1000" dir="5400000" sy="-100000" algn="bl" rotWithShape="0"/>
                </a:effectLst>
              </a:rPr>
              <a:t>parameterized constructors</a:t>
            </a:r>
          </a:p>
        </p:txBody>
      </p:sp>
      <p:cxnSp>
        <p:nvCxnSpPr>
          <p:cNvPr id="10" name="Straight Connector 9"/>
          <p:cNvCxnSpPr/>
          <p:nvPr/>
        </p:nvCxnSpPr>
        <p:spPr bwMode="auto">
          <a:xfrm flipH="1">
            <a:off x="4759643" y="3367211"/>
            <a:ext cx="1045518" cy="671389"/>
          </a:xfrm>
          <a:prstGeom prst="line">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bwMode="auto">
          <a:xfrm>
            <a:off x="5861716" y="3367212"/>
            <a:ext cx="920084" cy="518988"/>
          </a:xfrm>
          <a:prstGeom prst="line">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bwMode="auto">
          <a:xfrm flipH="1">
            <a:off x="3442099" y="4398345"/>
            <a:ext cx="645524" cy="518989"/>
          </a:xfrm>
          <a:prstGeom prst="line">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bwMode="auto">
          <a:xfrm>
            <a:off x="4144178" y="4398346"/>
            <a:ext cx="732622" cy="476264"/>
          </a:xfrm>
          <a:prstGeom prst="line">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2684207" y="4906289"/>
            <a:ext cx="840122" cy="307564"/>
          </a:xfrm>
          <a:prstGeom prst="rect">
            <a:avLst/>
          </a:prstGeom>
          <a:noFill/>
        </p:spPr>
        <p:txBody>
          <a:bodyPr wrap="none" lIns="91355" tIns="45678" rIns="91355" bIns="45678">
            <a:spAutoFit/>
          </a:bodyPr>
          <a:lstStyle/>
          <a:p>
            <a:pPr algn="ctr" eaLnBrk="0" fontAlgn="base" hangingPunct="0">
              <a:spcBef>
                <a:spcPct val="0"/>
              </a:spcBef>
              <a:spcAft>
                <a:spcPct val="0"/>
              </a:spcAft>
            </a:pPr>
            <a:r>
              <a:rPr lang="en-US" sz="1399" b="1" cap="all" dirty="0">
                <a:ln w="9000" cmpd="sng">
                  <a:solidFill>
                    <a:srgbClr val="0074EA">
                      <a:shade val="50000"/>
                      <a:satMod val="120000"/>
                    </a:srgbClr>
                  </a:solidFill>
                  <a:prstDash val="solid"/>
                </a:ln>
                <a:gradFill>
                  <a:gsLst>
                    <a:gs pos="0">
                      <a:srgbClr val="0074EA">
                        <a:shade val="20000"/>
                        <a:satMod val="245000"/>
                      </a:srgbClr>
                    </a:gs>
                    <a:gs pos="43000">
                      <a:srgbClr val="0074EA">
                        <a:satMod val="255000"/>
                      </a:srgbClr>
                    </a:gs>
                    <a:gs pos="48000">
                      <a:srgbClr val="0074EA">
                        <a:shade val="85000"/>
                        <a:satMod val="255000"/>
                      </a:srgbClr>
                    </a:gs>
                    <a:gs pos="100000">
                      <a:srgbClr val="0074EA">
                        <a:shade val="20000"/>
                        <a:satMod val="245000"/>
                      </a:srgbClr>
                    </a:gs>
                  </a:gsLst>
                  <a:lin ang="5400000"/>
                </a:gradFill>
                <a:effectLst>
                  <a:reflection blurRad="12700" stA="28000" endPos="45000" dist="1000" dir="5400000" sy="-100000" algn="bl" rotWithShape="0"/>
                </a:effectLst>
              </a:rPr>
              <a:t>IMPLICIT</a:t>
            </a:r>
          </a:p>
        </p:txBody>
      </p:sp>
      <p:sp>
        <p:nvSpPr>
          <p:cNvPr id="16" name="Rectangle 15"/>
          <p:cNvSpPr/>
          <p:nvPr/>
        </p:nvSpPr>
        <p:spPr>
          <a:xfrm>
            <a:off x="4805479" y="4902051"/>
            <a:ext cx="822489" cy="307564"/>
          </a:xfrm>
          <a:prstGeom prst="rect">
            <a:avLst/>
          </a:prstGeom>
          <a:noFill/>
        </p:spPr>
        <p:txBody>
          <a:bodyPr wrap="none" lIns="91355" tIns="45678" rIns="91355" bIns="45678">
            <a:spAutoFit/>
          </a:bodyPr>
          <a:lstStyle/>
          <a:p>
            <a:pPr algn="ctr" eaLnBrk="0" fontAlgn="base" hangingPunct="0">
              <a:spcBef>
                <a:spcPct val="0"/>
              </a:spcBef>
              <a:spcAft>
                <a:spcPct val="0"/>
              </a:spcAft>
            </a:pPr>
            <a:r>
              <a:rPr lang="en-US" sz="1399" b="1" cap="all">
                <a:ln w="9000" cmpd="sng">
                  <a:solidFill>
                    <a:srgbClr val="0074EA">
                      <a:shade val="50000"/>
                      <a:satMod val="120000"/>
                    </a:srgbClr>
                  </a:solidFill>
                  <a:prstDash val="solid"/>
                </a:ln>
                <a:gradFill>
                  <a:gsLst>
                    <a:gs pos="0">
                      <a:srgbClr val="0074EA">
                        <a:shade val="20000"/>
                        <a:satMod val="245000"/>
                      </a:srgbClr>
                    </a:gs>
                    <a:gs pos="43000">
                      <a:srgbClr val="0074EA">
                        <a:satMod val="255000"/>
                      </a:srgbClr>
                    </a:gs>
                    <a:gs pos="48000">
                      <a:srgbClr val="0074EA">
                        <a:shade val="85000"/>
                        <a:satMod val="255000"/>
                      </a:srgbClr>
                    </a:gs>
                    <a:gs pos="100000">
                      <a:srgbClr val="0074EA">
                        <a:shade val="20000"/>
                        <a:satMod val="245000"/>
                      </a:srgbClr>
                    </a:gs>
                  </a:gsLst>
                  <a:lin ang="5400000"/>
                </a:gradFill>
                <a:effectLst>
                  <a:reflection blurRad="12700" stA="28000" endPos="45000" dist="1000" dir="5400000" sy="-100000" algn="bl" rotWithShape="0"/>
                </a:effectLst>
              </a:rPr>
              <a:t>EXPLICIT</a:t>
            </a:r>
            <a:endParaRPr lang="en-US" sz="1399" b="1" cap="all" dirty="0">
              <a:ln w="9000" cmpd="sng">
                <a:solidFill>
                  <a:srgbClr val="0074EA">
                    <a:shade val="50000"/>
                    <a:satMod val="120000"/>
                  </a:srgbClr>
                </a:solidFill>
                <a:prstDash val="solid"/>
              </a:ln>
              <a:gradFill>
                <a:gsLst>
                  <a:gs pos="0">
                    <a:srgbClr val="0074EA">
                      <a:shade val="20000"/>
                      <a:satMod val="245000"/>
                    </a:srgbClr>
                  </a:gs>
                  <a:gs pos="43000">
                    <a:srgbClr val="0074EA">
                      <a:satMod val="255000"/>
                    </a:srgbClr>
                  </a:gs>
                  <a:gs pos="48000">
                    <a:srgbClr val="0074EA">
                      <a:shade val="85000"/>
                      <a:satMod val="255000"/>
                    </a:srgbClr>
                  </a:gs>
                  <a:gs pos="100000">
                    <a:srgbClr val="0074EA">
                      <a:shade val="20000"/>
                      <a:satMod val="245000"/>
                    </a:srgb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98497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437022"/>
            <a:ext cx="8305800" cy="4811378"/>
          </a:xfrm>
        </p:spPr>
        <p:txBody>
          <a:bodyPr>
            <a:noAutofit/>
          </a:bodyPr>
          <a:lstStyle/>
          <a:p>
            <a:r>
              <a:rPr lang="en-US" sz="2000" dirty="0"/>
              <a:t>Create a class called circle as below : </a:t>
            </a:r>
          </a:p>
          <a:p>
            <a:endParaRPr lang="en-US" sz="1800" dirty="0"/>
          </a:p>
          <a:p>
            <a:pPr lvl="1"/>
            <a:r>
              <a:rPr lang="en-US" sz="2000" dirty="0"/>
              <a:t>Two private instance variables: radius (of the type double) and color (of the type String), with default value of 1.0 and "red", respectively. </a:t>
            </a:r>
          </a:p>
          <a:p>
            <a:pPr lvl="1"/>
            <a:r>
              <a:rPr lang="en-US" sz="2000" dirty="0"/>
              <a:t>Two overloaded constructors - a default explicit constructor with no argument, and a constructor which takes a double argument for radius. </a:t>
            </a:r>
          </a:p>
          <a:p>
            <a:pPr lvl="1"/>
            <a:r>
              <a:rPr lang="en-US" sz="2000" dirty="0"/>
              <a:t>Two public methods: </a:t>
            </a:r>
            <a:r>
              <a:rPr lang="en-US" sz="2000" dirty="0" err="1"/>
              <a:t>getRadius</a:t>
            </a:r>
            <a:r>
              <a:rPr lang="en-US" sz="2000" dirty="0"/>
              <a:t>() and </a:t>
            </a:r>
            <a:r>
              <a:rPr lang="en-US" sz="2000" dirty="0" err="1"/>
              <a:t>getArea</a:t>
            </a:r>
            <a:r>
              <a:rPr lang="en-US" sz="2000" dirty="0"/>
              <a:t>(), which return the radius and area of this instance, respectively. </a:t>
            </a:r>
          </a:p>
          <a:p>
            <a:pPr lvl="1"/>
            <a:r>
              <a:rPr lang="en-US" sz="1800" dirty="0"/>
              <a:t>Write a test class called </a:t>
            </a:r>
            <a:r>
              <a:rPr lang="en-US" sz="1800" dirty="0" err="1"/>
              <a:t>TestCircle</a:t>
            </a:r>
            <a:r>
              <a:rPr lang="en-US" sz="1800" dirty="0"/>
              <a:t> (in another source file called </a:t>
            </a:r>
            <a:r>
              <a:rPr lang="en-US" sz="1800" dirty="0" err="1"/>
              <a:t>TestCircle.java</a:t>
            </a:r>
            <a:r>
              <a:rPr lang="en-US" sz="1800" dirty="0"/>
              <a:t>) which uses the Circle class and displays the radius and area of the circle. </a:t>
            </a:r>
          </a:p>
          <a:p>
            <a:endParaRPr lang="en-US" sz="1800" dirty="0"/>
          </a:p>
          <a:p>
            <a:endParaRPr lang="en-US" sz="1800" dirty="0"/>
          </a:p>
        </p:txBody>
      </p:sp>
      <p:sp>
        <p:nvSpPr>
          <p:cNvPr id="4" name="Title 3"/>
          <p:cNvSpPr>
            <a:spLocks noGrp="1"/>
          </p:cNvSpPr>
          <p:nvPr>
            <p:ph type="title"/>
          </p:nvPr>
        </p:nvSpPr>
        <p:spPr>
          <a:xfrm>
            <a:off x="312313" y="152602"/>
            <a:ext cx="6629400" cy="609599"/>
          </a:xfrm>
        </p:spPr>
        <p:txBody>
          <a:bodyPr>
            <a:normAutofit/>
          </a:bodyPr>
          <a:lstStyle/>
          <a:p>
            <a:r>
              <a:rPr lang="en-US" sz="3200" dirty="0">
                <a:solidFill>
                  <a:schemeClr val="tx1">
                    <a:lumMod val="75000"/>
                    <a:lumOff val="25000"/>
                  </a:schemeClr>
                </a:solidFill>
                <a:latin typeface="+mj-lt"/>
                <a:cs typeface="+mj-cs"/>
              </a:rPr>
              <a:t>Constructor Assignment - 1</a:t>
            </a:r>
          </a:p>
        </p:txBody>
      </p:sp>
    </p:spTree>
    <p:extLst>
      <p:ext uri="{BB962C8B-B14F-4D97-AF65-F5344CB8AC3E}">
        <p14:creationId xmlns:p14="http://schemas.microsoft.com/office/powerpoint/2010/main" val="1958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933450" y="838200"/>
            <a:ext cx="7296150" cy="5791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spcAft>
                <a:spcPts val="1200"/>
              </a:spcAft>
              <a:buNone/>
            </a:pPr>
            <a:r>
              <a:rPr lang="en-US" sz="1800" dirty="0">
                <a:latin typeface="+mj-lt"/>
              </a:rPr>
              <a:t>Objects – Properties and Methods</a:t>
            </a:r>
          </a:p>
          <a:p>
            <a:pPr marL="0" indent="0">
              <a:spcBef>
                <a:spcPts val="1800"/>
              </a:spcBef>
              <a:spcAft>
                <a:spcPts val="1200"/>
              </a:spcAft>
              <a:buNone/>
            </a:pPr>
            <a:r>
              <a:rPr lang="en-US" sz="1800" dirty="0">
                <a:latin typeface="+mj-lt"/>
              </a:rPr>
              <a:t>Constructor , Getters and setters</a:t>
            </a:r>
          </a:p>
          <a:p>
            <a:pPr marL="0" indent="0">
              <a:spcBef>
                <a:spcPts val="1800"/>
              </a:spcBef>
              <a:spcAft>
                <a:spcPts val="1200"/>
              </a:spcAft>
              <a:buNone/>
            </a:pPr>
            <a:r>
              <a:rPr lang="en-US" sz="1800" dirty="0">
                <a:solidFill>
                  <a:schemeClr val="tx1">
                    <a:lumMod val="75000"/>
                    <a:lumOff val="25000"/>
                  </a:schemeClr>
                </a:solidFill>
                <a:ea typeface="Tahoma" pitchFamily="34" charset="0"/>
                <a:cs typeface="Tahoma" pitchFamily="34" charset="0"/>
              </a:rPr>
              <a:t>Encapsulation</a:t>
            </a:r>
          </a:p>
          <a:p>
            <a:pPr marL="0" indent="0">
              <a:spcBef>
                <a:spcPts val="1800"/>
              </a:spcBef>
              <a:spcAft>
                <a:spcPts val="1200"/>
              </a:spcAft>
              <a:buNone/>
            </a:pPr>
            <a:r>
              <a:rPr lang="en-US" sz="1800" dirty="0">
                <a:solidFill>
                  <a:schemeClr val="tx1">
                    <a:lumMod val="75000"/>
                    <a:lumOff val="25000"/>
                  </a:schemeClr>
                </a:solidFill>
                <a:ea typeface="Tahoma" pitchFamily="34" charset="0"/>
                <a:cs typeface="Tahoma" pitchFamily="34" charset="0"/>
              </a:rPr>
              <a:t>Access Specifier and Modifiers</a:t>
            </a:r>
          </a:p>
          <a:p>
            <a:pPr marL="0" indent="0">
              <a:spcBef>
                <a:spcPts val="1800"/>
              </a:spcBef>
              <a:spcAft>
                <a:spcPts val="1200"/>
              </a:spcAft>
              <a:buNone/>
            </a:pPr>
            <a:r>
              <a:rPr lang="en-US" sz="1800" dirty="0">
                <a:solidFill>
                  <a:schemeClr val="tx1">
                    <a:lumMod val="75000"/>
                    <a:lumOff val="25000"/>
                  </a:schemeClr>
                </a:solidFill>
                <a:latin typeface="+mj-lt"/>
                <a:ea typeface="Tahoma" pitchFamily="34" charset="0"/>
                <a:cs typeface="Tahoma" pitchFamily="34" charset="0"/>
              </a:rPr>
              <a:t>Constructor and Method Overloading</a:t>
            </a:r>
          </a:p>
          <a:p>
            <a:pPr marL="0" indent="0">
              <a:spcBef>
                <a:spcPts val="1800"/>
              </a:spcBef>
              <a:spcAft>
                <a:spcPts val="1200"/>
              </a:spcAft>
              <a:buNone/>
            </a:pPr>
            <a:r>
              <a:rPr lang="en-US" sz="1800" dirty="0">
                <a:solidFill>
                  <a:schemeClr val="tx1">
                    <a:lumMod val="75000"/>
                    <a:lumOff val="25000"/>
                  </a:schemeClr>
                </a:solidFill>
                <a:latin typeface="+mj-lt"/>
                <a:ea typeface="Tahoma" pitchFamily="34" charset="0"/>
                <a:cs typeface="Tahoma" pitchFamily="34" charset="0"/>
              </a:rPr>
              <a:t>this object</a:t>
            </a:r>
            <a:endParaRPr lang="en-US" sz="1800" dirty="0">
              <a:latin typeface="+mj-lt"/>
            </a:endParaRPr>
          </a:p>
          <a:p>
            <a:pPr marL="0" indent="0">
              <a:spcBef>
                <a:spcPts val="1800"/>
              </a:spcBef>
              <a:spcAft>
                <a:spcPts val="1200"/>
              </a:spcAft>
              <a:buNone/>
            </a:pPr>
            <a:r>
              <a:rPr lang="en-US" sz="1800" dirty="0">
                <a:solidFill>
                  <a:schemeClr val="tx1">
                    <a:lumMod val="75000"/>
                    <a:lumOff val="25000"/>
                  </a:schemeClr>
                </a:solidFill>
                <a:ea typeface="Tahoma" pitchFamily="34" charset="0"/>
                <a:cs typeface="Tahoma" pitchFamily="34" charset="0"/>
              </a:rPr>
              <a:t>Static variables &amp; methods</a:t>
            </a:r>
          </a:p>
          <a:p>
            <a:pPr marL="0" indent="0">
              <a:spcBef>
                <a:spcPts val="1800"/>
              </a:spcBef>
              <a:spcAft>
                <a:spcPts val="1200"/>
              </a:spcAft>
              <a:buNone/>
            </a:pPr>
            <a:r>
              <a:rPr lang="en-US" sz="1800" dirty="0" err="1">
                <a:solidFill>
                  <a:schemeClr val="tx1">
                    <a:lumMod val="75000"/>
                    <a:lumOff val="25000"/>
                  </a:schemeClr>
                </a:solidFill>
                <a:ea typeface="Tahoma" pitchFamily="34" charset="0"/>
                <a:cs typeface="Tahoma" pitchFamily="34" charset="0"/>
              </a:rPr>
              <a:t>Varargs</a:t>
            </a:r>
            <a:endParaRPr lang="en-US" sz="1800" dirty="0">
              <a:solidFill>
                <a:schemeClr val="tx1">
                  <a:lumMod val="75000"/>
                  <a:lumOff val="25000"/>
                </a:schemeClr>
              </a:solidFill>
              <a:ea typeface="Tahoma" pitchFamily="34" charset="0"/>
              <a:cs typeface="Tahoma" pitchFamily="34" charset="0"/>
            </a:endParaRPr>
          </a:p>
          <a:p>
            <a:pPr marL="0" indent="0">
              <a:spcBef>
                <a:spcPts val="1800"/>
              </a:spcBef>
              <a:spcAft>
                <a:spcPts val="1200"/>
              </a:spcAft>
              <a:buNone/>
            </a:pPr>
            <a:r>
              <a:rPr lang="en-US" sz="1800" dirty="0">
                <a:solidFill>
                  <a:schemeClr val="tx1">
                    <a:lumMod val="75000"/>
                    <a:lumOff val="25000"/>
                  </a:schemeClr>
                </a:solidFill>
                <a:latin typeface="+mj-lt"/>
                <a:ea typeface="Tahoma" pitchFamily="34" charset="0"/>
                <a:cs typeface="Tahoma" pitchFamily="34" charset="0"/>
              </a:rPr>
              <a:t>Java Built-In classes</a:t>
            </a:r>
            <a:endParaRPr lang="en-US" sz="1800" dirty="0">
              <a:latin typeface="+mj-lt"/>
            </a:endParaRPr>
          </a:p>
          <a:p>
            <a:pPr marL="0" indent="0">
              <a:spcBef>
                <a:spcPts val="1800"/>
              </a:spcBef>
              <a:spcAft>
                <a:spcPts val="1200"/>
              </a:spcAft>
              <a:buNone/>
            </a:pPr>
            <a:endParaRPr lang="en-US" sz="18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313" y="152602"/>
            <a:ext cx="6629400" cy="609599"/>
          </a:xfrm>
        </p:spPr>
        <p:txBody>
          <a:bodyPr>
            <a:normAutofit/>
          </a:bodyPr>
          <a:lstStyle/>
          <a:p>
            <a:r>
              <a:rPr lang="en-US" sz="3200" dirty="0">
                <a:solidFill>
                  <a:schemeClr val="tx1">
                    <a:lumMod val="75000"/>
                    <a:lumOff val="25000"/>
                  </a:schemeClr>
                </a:solidFill>
                <a:latin typeface="+mj-lt"/>
                <a:cs typeface="+mj-cs"/>
              </a:rPr>
              <a:t>Constructor Assignment - 2</a:t>
            </a:r>
          </a:p>
        </p:txBody>
      </p:sp>
      <p:sp>
        <p:nvSpPr>
          <p:cNvPr id="7" name="Rectangle 2"/>
          <p:cNvSpPr>
            <a:spLocks noGrp="1" noChangeArrowheads="1"/>
          </p:cNvSpPr>
          <p:nvPr>
            <p:ph type="body" sz="quarter" idx="10"/>
          </p:nvPr>
        </p:nvSpPr>
        <p:spPr bwMode="auto">
          <a:xfrm>
            <a:off x="1066800" y="814373"/>
            <a:ext cx="7543800" cy="5406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Define a class </a:t>
            </a:r>
            <a:r>
              <a:rPr kumimoji="0" lang="en-US" altLang="en-US" sz="1300" b="1" i="1" u="none" strike="noStrike" cap="none" normalizeH="0" baseline="0" dirty="0">
                <a:ln>
                  <a:noFill/>
                </a:ln>
                <a:solidFill>
                  <a:schemeClr val="tx1"/>
                </a:solidFill>
                <a:effectLst/>
                <a:latin typeface="Cambria" charset="0"/>
                <a:ea typeface="Times New Roman" charset="0"/>
                <a:cs typeface="Times New Roman" charset="0"/>
              </a:rPr>
              <a:t>Bill </a:t>
            </a: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that calculates the telephone bill of a consumer with the following description: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Instance variables/data members: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Cambria" charset="0"/>
                <a:ea typeface="Times New Roman" charset="0"/>
                <a:cs typeface="Times New Roman" charset="0"/>
              </a:rPr>
              <a:t>int</a:t>
            </a: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 </a:t>
            </a:r>
            <a:r>
              <a:rPr kumimoji="0" lang="en-US" altLang="en-US" sz="1300" b="0" i="0" u="none" strike="noStrike" cap="none" normalizeH="0" baseline="0" dirty="0" err="1">
                <a:ln>
                  <a:noFill/>
                </a:ln>
                <a:solidFill>
                  <a:schemeClr val="tx1"/>
                </a:solidFill>
                <a:effectLst/>
                <a:latin typeface="Cambria" charset="0"/>
                <a:ea typeface="Times New Roman" charset="0"/>
                <a:cs typeface="Times New Roman" charset="0"/>
              </a:rPr>
              <a:t>bno</a:t>
            </a: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	: bill number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String name : name of consumer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Cambria" charset="0"/>
                <a:ea typeface="Times New Roman" charset="0"/>
                <a:cs typeface="Times New Roman" charset="0"/>
              </a:rPr>
              <a:t>int</a:t>
            </a: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 call	: no. of calls consumed in a month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double </a:t>
            </a:r>
            <a:r>
              <a:rPr kumimoji="0" lang="en-US" altLang="en-US" sz="1300" b="0" i="0" u="none" strike="noStrike" cap="none" normalizeH="0" baseline="0" dirty="0" err="1">
                <a:ln>
                  <a:noFill/>
                </a:ln>
                <a:solidFill>
                  <a:schemeClr val="tx1"/>
                </a:solidFill>
                <a:effectLst/>
                <a:latin typeface="Cambria" charset="0"/>
                <a:ea typeface="Times New Roman" charset="0"/>
                <a:cs typeface="Times New Roman" charset="0"/>
              </a:rPr>
              <a:t>amt</a:t>
            </a: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 	: bill amount to be paid by the person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Methods/ Members functions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Bill(…)		: parameterized constructor to accept </a:t>
            </a:r>
            <a:r>
              <a:rPr kumimoji="0" lang="en-US" altLang="en-US" sz="1300" b="0" i="0" u="none" strike="noStrike" cap="none" normalizeH="0" baseline="0" dirty="0" err="1">
                <a:ln>
                  <a:noFill/>
                </a:ln>
                <a:solidFill>
                  <a:schemeClr val="tx1"/>
                </a:solidFill>
                <a:effectLst/>
                <a:latin typeface="Cambria" charset="0"/>
                <a:ea typeface="Times New Roman" charset="0"/>
                <a:cs typeface="Times New Roman" charset="0"/>
              </a:rPr>
              <a:t>billno,name</a:t>
            </a: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 and no. of calls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		   consumed.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tx1"/>
                </a:solidFill>
                <a:latin typeface="Cambria" charset="0"/>
                <a:ea typeface="Times New Roman" charset="0"/>
                <a:cs typeface="Times New Roman" charset="0"/>
              </a:rPr>
              <a:t>c</a:t>
            </a: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alculate()		: to calculate the monthly telephone bill for a consumer as per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		following condition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chemeClr val="tx1"/>
              </a:solidFill>
              <a:latin typeface="Cambria"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chemeClr val="tx1"/>
              </a:solidFill>
              <a:latin typeface="Cambria"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Fixed Monthly rental applicable to all consumers: ₹ 125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Display() 	: To display the details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Create a</a:t>
            </a:r>
            <a:r>
              <a:rPr kumimoji="0" lang="en-US" altLang="en-US" sz="1300" b="0" i="0" u="none" strike="noStrike" cap="none" normalizeH="0" dirty="0">
                <a:ln>
                  <a:noFill/>
                </a:ln>
                <a:solidFill>
                  <a:schemeClr val="tx1"/>
                </a:solidFill>
                <a:effectLst/>
                <a:latin typeface="Cambria" charset="0"/>
                <a:ea typeface="Times New Roman" charset="0"/>
                <a:cs typeface="Times New Roman" charset="0"/>
              </a:rPr>
              <a:t> class </a:t>
            </a:r>
            <a:r>
              <a:rPr kumimoji="0" lang="en-US" altLang="en-US" sz="1300" b="0" i="0" u="none" strike="noStrike" cap="none" normalizeH="0" dirty="0" err="1">
                <a:ln>
                  <a:noFill/>
                </a:ln>
                <a:solidFill>
                  <a:schemeClr val="tx1"/>
                </a:solidFill>
                <a:effectLst/>
                <a:latin typeface="Cambria" charset="0"/>
                <a:ea typeface="Times New Roman" charset="0"/>
                <a:cs typeface="Times New Roman" charset="0"/>
              </a:rPr>
              <a:t>TestBill</a:t>
            </a:r>
            <a:r>
              <a:rPr kumimoji="0" lang="en-US" altLang="en-US" sz="1300" b="0" i="0" u="none" strike="noStrike" cap="none" normalizeH="0" dirty="0">
                <a:ln>
                  <a:noFill/>
                </a:ln>
                <a:solidFill>
                  <a:schemeClr val="tx1"/>
                </a:solidFill>
                <a:effectLst/>
                <a:latin typeface="Cambria" charset="0"/>
                <a:ea typeface="Times New Roman" charset="0"/>
                <a:cs typeface="Times New Roman" charset="0"/>
              </a:rPr>
              <a:t> </a:t>
            </a:r>
            <a:r>
              <a:rPr kumimoji="0" lang="en-US" altLang="en-US" sz="1300" b="0" i="0" u="none" strike="noStrike" cap="none" normalizeH="0">
                <a:ln>
                  <a:noFill/>
                </a:ln>
                <a:solidFill>
                  <a:schemeClr val="tx1"/>
                </a:solidFill>
                <a:effectLst/>
                <a:latin typeface="Cambria" charset="0"/>
                <a:ea typeface="Times New Roman" charset="0"/>
                <a:cs typeface="Times New Roman" charset="0"/>
              </a:rPr>
              <a:t>and create Bill</a:t>
            </a:r>
            <a:r>
              <a:rPr kumimoji="0" lang="en-US" altLang="en-US" sz="1300" b="0" i="0" u="none" strike="noStrike" cap="none" normalizeH="0" baseline="0">
                <a:ln>
                  <a:noFill/>
                </a:ln>
                <a:solidFill>
                  <a:schemeClr val="tx1"/>
                </a:solidFill>
                <a:effectLst/>
                <a:latin typeface="Cambria" charset="0"/>
                <a:ea typeface="Times New Roman" charset="0"/>
                <a:cs typeface="Times New Roman" charset="0"/>
              </a:rPr>
              <a:t> </a:t>
            </a:r>
            <a:r>
              <a:rPr kumimoji="0" lang="en-US" altLang="en-US" sz="1300" b="0" i="0" u="none" strike="noStrike" cap="none" normalizeH="0" baseline="0" dirty="0">
                <a:ln>
                  <a:noFill/>
                </a:ln>
                <a:solidFill>
                  <a:schemeClr val="tx1"/>
                </a:solidFill>
                <a:effectLst/>
                <a:latin typeface="Cambria" charset="0"/>
                <a:ea typeface="Times New Roman" charset="0"/>
                <a:cs typeface="Times New Roman" charset="0"/>
              </a:rPr>
              <a:t>object in the main() method and invoke the above function to perform the desired task.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24683605"/>
              </p:ext>
            </p:extLst>
          </p:nvPr>
        </p:nvGraphicFramePr>
        <p:xfrm>
          <a:off x="1981200" y="3517656"/>
          <a:ext cx="4343400" cy="1219200"/>
        </p:xfrm>
        <a:graphic>
          <a:graphicData uri="http://schemas.openxmlformats.org/drawingml/2006/table">
            <a:tbl>
              <a:tblPr firstRow="1" firstCol="1" bandRow="1">
                <a:tableStyleId>{5C22544A-7EE6-4342-B048-85BDC9FD1C3A}</a:tableStyleId>
              </a:tblPr>
              <a:tblGrid>
                <a:gridCol w="2481942">
                  <a:extLst>
                    <a:ext uri="{9D8B030D-6E8A-4147-A177-3AD203B41FA5}">
                      <a16:colId xmlns:a16="http://schemas.microsoft.com/office/drawing/2014/main" val="20000"/>
                    </a:ext>
                  </a:extLst>
                </a:gridCol>
                <a:gridCol w="1861458">
                  <a:extLst>
                    <a:ext uri="{9D8B030D-6E8A-4147-A177-3AD203B41FA5}">
                      <a16:colId xmlns:a16="http://schemas.microsoft.com/office/drawing/2014/main" val="20001"/>
                    </a:ext>
                  </a:extLst>
                </a:gridCol>
              </a:tblGrid>
              <a:tr h="226109">
                <a:tc>
                  <a:txBody>
                    <a:bodyPr/>
                    <a:lstStyle/>
                    <a:p>
                      <a:pPr marL="0" marR="0">
                        <a:spcBef>
                          <a:spcPts val="1000"/>
                        </a:spcBef>
                        <a:spcAft>
                          <a:spcPts val="0"/>
                        </a:spcAft>
                      </a:pPr>
                      <a:r>
                        <a:rPr lang="en-US" sz="1600">
                          <a:effectLst/>
                        </a:rPr>
                        <a:t> Units consumed</a:t>
                      </a:r>
                      <a:endParaRPr lang="en-US" sz="1600" b="1">
                        <a:effectLst/>
                        <a:latin typeface="Calibri" charset="0"/>
                        <a:ea typeface="Times New Roman" charset="0"/>
                        <a:cs typeface="Times New Roman" charset="0"/>
                      </a:endParaRPr>
                    </a:p>
                  </a:txBody>
                  <a:tcPr marL="68580" marR="68580" marT="0" marB="0"/>
                </a:tc>
                <a:tc>
                  <a:txBody>
                    <a:bodyPr/>
                    <a:lstStyle/>
                    <a:p>
                      <a:pPr marL="0" marR="0">
                        <a:spcBef>
                          <a:spcPts val="1000"/>
                        </a:spcBef>
                        <a:spcAft>
                          <a:spcPts val="0"/>
                        </a:spcAft>
                      </a:pPr>
                      <a:r>
                        <a:rPr lang="en-US" sz="1600" dirty="0">
                          <a:effectLst/>
                        </a:rPr>
                        <a:t> Rate</a:t>
                      </a:r>
                      <a:endParaRPr lang="en-US" sz="1600" b="1" dirty="0">
                        <a:effectLst/>
                        <a:latin typeface="Calibri"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226109">
                <a:tc>
                  <a:txBody>
                    <a:bodyPr/>
                    <a:lstStyle/>
                    <a:p>
                      <a:pPr marL="0" marR="0">
                        <a:spcBef>
                          <a:spcPts val="1000"/>
                        </a:spcBef>
                        <a:spcAft>
                          <a:spcPts val="0"/>
                        </a:spcAft>
                      </a:pPr>
                      <a:r>
                        <a:rPr lang="en-US" sz="1600">
                          <a:effectLst/>
                        </a:rPr>
                        <a:t>First 100 calls</a:t>
                      </a:r>
                      <a:endParaRPr lang="en-US" sz="1600" b="1">
                        <a:effectLst/>
                        <a:latin typeface="Calibri" charset="0"/>
                        <a:ea typeface="Times New Roman" charset="0"/>
                        <a:cs typeface="Times New Roman" charset="0"/>
                      </a:endParaRPr>
                    </a:p>
                  </a:txBody>
                  <a:tcPr marL="68580" marR="68580" marT="0" marB="0"/>
                </a:tc>
                <a:tc>
                  <a:txBody>
                    <a:bodyPr/>
                    <a:lstStyle/>
                    <a:p>
                      <a:pPr marL="0" marR="0">
                        <a:spcBef>
                          <a:spcPts val="1000"/>
                        </a:spcBef>
                        <a:spcAft>
                          <a:spcPts val="0"/>
                        </a:spcAft>
                      </a:pPr>
                      <a:r>
                        <a:rPr lang="en-US" sz="1600">
                          <a:effectLst/>
                        </a:rPr>
                        <a:t>₹ 0.60/call</a:t>
                      </a:r>
                      <a:endParaRPr lang="en-US" sz="1600" b="1">
                        <a:effectLst/>
                        <a:latin typeface="Calibri"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226109">
                <a:tc>
                  <a:txBody>
                    <a:bodyPr/>
                    <a:lstStyle/>
                    <a:p>
                      <a:pPr marL="0" marR="0">
                        <a:spcBef>
                          <a:spcPts val="1000"/>
                        </a:spcBef>
                        <a:spcAft>
                          <a:spcPts val="0"/>
                        </a:spcAft>
                      </a:pPr>
                      <a:r>
                        <a:rPr lang="en-US" sz="1600" dirty="0">
                          <a:effectLst/>
                        </a:rPr>
                        <a:t>Next 100 calls</a:t>
                      </a:r>
                      <a:endParaRPr lang="en-US" sz="1600" b="1" dirty="0">
                        <a:effectLst/>
                        <a:latin typeface="Calibri" charset="0"/>
                        <a:ea typeface="Times New Roman" charset="0"/>
                        <a:cs typeface="Times New Roman" charset="0"/>
                      </a:endParaRPr>
                    </a:p>
                  </a:txBody>
                  <a:tcPr marL="68580" marR="68580" marT="0" marB="0"/>
                </a:tc>
                <a:tc>
                  <a:txBody>
                    <a:bodyPr/>
                    <a:lstStyle/>
                    <a:p>
                      <a:pPr marL="0" marR="0">
                        <a:spcBef>
                          <a:spcPts val="1000"/>
                        </a:spcBef>
                        <a:spcAft>
                          <a:spcPts val="0"/>
                        </a:spcAft>
                      </a:pPr>
                      <a:r>
                        <a:rPr lang="en-US" sz="1600">
                          <a:effectLst/>
                        </a:rPr>
                        <a:t>₹ 0.80/call</a:t>
                      </a:r>
                      <a:endParaRPr lang="en-US" sz="1600" b="1">
                        <a:effectLst/>
                        <a:latin typeface="Calibri"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226109">
                <a:tc>
                  <a:txBody>
                    <a:bodyPr/>
                    <a:lstStyle/>
                    <a:p>
                      <a:pPr marL="0" marR="0">
                        <a:spcBef>
                          <a:spcPts val="1000"/>
                        </a:spcBef>
                        <a:spcAft>
                          <a:spcPts val="0"/>
                        </a:spcAft>
                      </a:pPr>
                      <a:r>
                        <a:rPr lang="en-US" sz="1600">
                          <a:effectLst/>
                        </a:rPr>
                        <a:t>Next 100 calls</a:t>
                      </a:r>
                      <a:endParaRPr lang="en-US" sz="1600" b="1">
                        <a:effectLst/>
                        <a:latin typeface="Calibri" charset="0"/>
                        <a:ea typeface="Times New Roman" charset="0"/>
                        <a:cs typeface="Times New Roman" charset="0"/>
                      </a:endParaRPr>
                    </a:p>
                  </a:txBody>
                  <a:tcPr marL="68580" marR="68580" marT="0" marB="0"/>
                </a:tc>
                <a:tc>
                  <a:txBody>
                    <a:bodyPr/>
                    <a:lstStyle/>
                    <a:p>
                      <a:pPr marL="0" marR="0">
                        <a:spcBef>
                          <a:spcPts val="1000"/>
                        </a:spcBef>
                        <a:spcAft>
                          <a:spcPts val="0"/>
                        </a:spcAft>
                      </a:pPr>
                      <a:r>
                        <a:rPr lang="en-US" sz="1600">
                          <a:effectLst/>
                        </a:rPr>
                        <a:t>₹ 1.20/call</a:t>
                      </a:r>
                      <a:endParaRPr lang="en-US" sz="1600" b="1">
                        <a:effectLst/>
                        <a:latin typeface="Calibri"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226109">
                <a:tc>
                  <a:txBody>
                    <a:bodyPr/>
                    <a:lstStyle/>
                    <a:p>
                      <a:pPr marL="0" marR="0">
                        <a:spcBef>
                          <a:spcPts val="1000"/>
                        </a:spcBef>
                        <a:spcAft>
                          <a:spcPts val="0"/>
                        </a:spcAft>
                      </a:pPr>
                      <a:r>
                        <a:rPr lang="en-US" sz="1600">
                          <a:effectLst/>
                        </a:rPr>
                        <a:t>Above 300 calls</a:t>
                      </a:r>
                      <a:endParaRPr lang="en-US" sz="1600" b="1">
                        <a:effectLst/>
                        <a:latin typeface="Calibri" charset="0"/>
                        <a:ea typeface="Times New Roman" charset="0"/>
                        <a:cs typeface="Times New Roman" charset="0"/>
                      </a:endParaRPr>
                    </a:p>
                  </a:txBody>
                  <a:tcPr marL="68580" marR="68580" marT="0" marB="0"/>
                </a:tc>
                <a:tc>
                  <a:txBody>
                    <a:bodyPr/>
                    <a:lstStyle/>
                    <a:p>
                      <a:pPr marL="0" marR="0">
                        <a:spcBef>
                          <a:spcPts val="1000"/>
                        </a:spcBef>
                        <a:spcAft>
                          <a:spcPts val="0"/>
                        </a:spcAft>
                      </a:pPr>
                      <a:r>
                        <a:rPr lang="en-US" sz="1600" dirty="0">
                          <a:effectLst/>
                        </a:rPr>
                        <a:t>₹ 1.50/call</a:t>
                      </a:r>
                      <a:endParaRPr lang="en-US" sz="1600" b="1" dirty="0">
                        <a:effectLst/>
                        <a:latin typeface="Calibri"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2533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Object</a:t>
            </a:r>
            <a:r>
              <a:rPr lang="en-US" dirty="0"/>
              <a:t> Oriented Features - Encapsulation</a:t>
            </a:r>
          </a:p>
        </p:txBody>
      </p:sp>
      <p:sp>
        <p:nvSpPr>
          <p:cNvPr id="3" name="Text Placeholder 2"/>
          <p:cNvSpPr>
            <a:spLocks noGrp="1"/>
          </p:cNvSpPr>
          <p:nvPr>
            <p:ph type="body" sz="quarter" idx="10"/>
          </p:nvPr>
        </p:nvSpPr>
        <p:spPr/>
        <p:txBody>
          <a:bodyPr/>
          <a:lstStyle/>
          <a:p>
            <a:r>
              <a:rPr lang="en-US" dirty="0"/>
              <a:t>It’s cruel world. Never trust any programmer!</a:t>
            </a:r>
          </a:p>
          <a:p>
            <a:endParaRPr lang="en-US" dirty="0"/>
          </a:p>
          <a:p>
            <a:r>
              <a:rPr lang="en-US" dirty="0"/>
              <a:t>Mark instance variable </a:t>
            </a:r>
            <a:r>
              <a:rPr lang="en-US" b="1" dirty="0"/>
              <a:t>private.</a:t>
            </a:r>
          </a:p>
          <a:p>
            <a:endParaRPr lang="en-US" b="1" dirty="0"/>
          </a:p>
          <a:p>
            <a:r>
              <a:rPr lang="en-US" dirty="0"/>
              <a:t>Create </a:t>
            </a:r>
            <a:r>
              <a:rPr lang="en-US" b="1" dirty="0"/>
              <a:t>getters</a:t>
            </a:r>
            <a:r>
              <a:rPr lang="en-US" dirty="0"/>
              <a:t> and </a:t>
            </a:r>
            <a:r>
              <a:rPr lang="en-US" b="1" dirty="0"/>
              <a:t>setter</a:t>
            </a:r>
            <a:r>
              <a:rPr lang="en-US" dirty="0"/>
              <a:t> methods.</a:t>
            </a:r>
          </a:p>
          <a:p>
            <a:endParaRPr lang="en-US" dirty="0"/>
          </a:p>
          <a:p>
            <a:r>
              <a:rPr lang="en-US" dirty="0"/>
              <a:t>Validate data before setting it.</a:t>
            </a:r>
          </a:p>
          <a:p>
            <a:endParaRPr lang="en-US" b="1" dirty="0"/>
          </a:p>
          <a:p>
            <a:r>
              <a:rPr lang="en-US" dirty="0"/>
              <a:t>Mark these methods </a:t>
            </a:r>
            <a:r>
              <a:rPr lang="en-US" b="1" dirty="0"/>
              <a:t>public.</a:t>
            </a:r>
          </a:p>
          <a:p>
            <a:pPr marL="0" indent="0">
              <a:buNone/>
            </a:pPr>
            <a:endParaRPr lang="en-US" dirty="0"/>
          </a:p>
        </p:txBody>
      </p:sp>
    </p:spTree>
    <p:extLst>
      <p:ext uri="{BB962C8B-B14F-4D97-AF65-F5344CB8AC3E}">
        <p14:creationId xmlns:p14="http://schemas.microsoft.com/office/powerpoint/2010/main" val="122241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toString</a:t>
            </a:r>
            <a:r>
              <a:rPr lang="en-US" sz="3200" dirty="0"/>
              <a:t>()</a:t>
            </a:r>
            <a:endParaRPr lang="en-US" dirty="0"/>
          </a:p>
        </p:txBody>
      </p:sp>
      <p:sp>
        <p:nvSpPr>
          <p:cNvPr id="3" name="Text Placeholder 2"/>
          <p:cNvSpPr>
            <a:spLocks noGrp="1"/>
          </p:cNvSpPr>
          <p:nvPr>
            <p:ph type="body" sz="quarter" idx="10"/>
          </p:nvPr>
        </p:nvSpPr>
        <p:spPr/>
        <p:txBody>
          <a:bodyPr/>
          <a:lstStyle/>
          <a:p>
            <a:r>
              <a:rPr lang="en-US" dirty="0"/>
              <a:t>To represent any object as a string</a:t>
            </a:r>
          </a:p>
          <a:p>
            <a:r>
              <a:rPr lang="en-US" dirty="0"/>
              <a:t>Returns the string representation of the object.</a:t>
            </a:r>
          </a:p>
          <a:p>
            <a:r>
              <a:rPr lang="en-US" dirty="0"/>
              <a:t>Print any object, java compiler internally invokes the </a:t>
            </a:r>
            <a:r>
              <a:rPr lang="en-US" dirty="0" err="1"/>
              <a:t>toString</a:t>
            </a:r>
            <a:r>
              <a:rPr lang="en-US" dirty="0"/>
              <a:t>() method on the object. </a:t>
            </a:r>
          </a:p>
          <a:p>
            <a:r>
              <a:rPr lang="en-US" dirty="0"/>
              <a:t>So overriding the </a:t>
            </a:r>
            <a:r>
              <a:rPr lang="en-US" dirty="0" err="1"/>
              <a:t>toString</a:t>
            </a:r>
            <a:r>
              <a:rPr lang="en-US" dirty="0"/>
              <a:t>() method, returns the desired output, it can be the state of an object etc. depends on your implementation.</a:t>
            </a:r>
            <a:br>
              <a:rPr lang="en-US" dirty="0"/>
            </a:br>
            <a:br>
              <a:rPr lang="en-US" dirty="0"/>
            </a:br>
            <a:endParaRPr lang="en-US" dirty="0"/>
          </a:p>
        </p:txBody>
      </p:sp>
    </p:spTree>
    <p:extLst>
      <p:ext uri="{BB962C8B-B14F-4D97-AF65-F5344CB8AC3E}">
        <p14:creationId xmlns:p14="http://schemas.microsoft.com/office/powerpoint/2010/main" val="3054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this in java</a:t>
            </a:r>
            <a:endParaRPr lang="en-US" dirty="0"/>
          </a:p>
        </p:txBody>
      </p:sp>
      <p:sp>
        <p:nvSpPr>
          <p:cNvPr id="3" name="Text Placeholder 2"/>
          <p:cNvSpPr>
            <a:spLocks noGrp="1"/>
          </p:cNvSpPr>
          <p:nvPr>
            <p:ph type="body" sz="quarter" idx="10"/>
          </p:nvPr>
        </p:nvSpPr>
        <p:spPr>
          <a:xfrm>
            <a:off x="276720" y="914400"/>
            <a:ext cx="8562480" cy="5334000"/>
          </a:xfrm>
        </p:spPr>
        <p:txBody>
          <a:bodyPr>
            <a:normAutofit lnSpcReduction="10000"/>
          </a:bodyPr>
          <a:lstStyle/>
          <a:p>
            <a:r>
              <a:rPr lang="en-US" dirty="0"/>
              <a:t>Within an instance method or a constructor, this is a reference to the current object — the object whose method or constructor is being called. </a:t>
            </a:r>
          </a:p>
          <a:p>
            <a:r>
              <a:rPr lang="en-US" dirty="0"/>
              <a:t>You can refer to any member of the current object from within an instance method or a constructor by using this.</a:t>
            </a:r>
          </a:p>
          <a:p>
            <a:endParaRPr lang="en-US" dirty="0"/>
          </a:p>
          <a:p>
            <a:r>
              <a:rPr lang="en-US" b="1" dirty="0"/>
              <a:t>Using </a:t>
            </a:r>
            <a:r>
              <a:rPr lang="en-US" dirty="0"/>
              <a:t>this</a:t>
            </a:r>
            <a:r>
              <a:rPr lang="en-US" b="1" dirty="0"/>
              <a:t> with a Field</a:t>
            </a:r>
            <a:br>
              <a:rPr lang="en-US" b="1" dirty="0"/>
            </a:br>
            <a:r>
              <a:rPr lang="en-US" dirty="0"/>
              <a:t>The most common reason for using the this keyword is because a field is shadowed by a method or constructor parameter.</a:t>
            </a:r>
            <a:endParaRPr lang="en-US" b="1" dirty="0"/>
          </a:p>
          <a:p>
            <a:endParaRPr lang="en-US" b="1" dirty="0"/>
          </a:p>
          <a:p>
            <a:r>
              <a:rPr lang="en-US" b="1" dirty="0"/>
              <a:t>Using </a:t>
            </a:r>
            <a:r>
              <a:rPr lang="en-US" dirty="0"/>
              <a:t>this</a:t>
            </a:r>
            <a:r>
              <a:rPr lang="en-US" b="1" dirty="0"/>
              <a:t> with a Constructor</a:t>
            </a:r>
            <a:br>
              <a:rPr lang="en-US" b="1" dirty="0"/>
            </a:br>
            <a:r>
              <a:rPr lang="en-US" dirty="0"/>
              <a:t>From within a constructor, you can also use the this keyword to call another constructor in the same class. Doing so is called an </a:t>
            </a:r>
            <a:r>
              <a:rPr lang="en-US" i="1" dirty="0"/>
              <a:t>explicit constructor invocation</a:t>
            </a:r>
            <a:r>
              <a:rPr lang="en-US" dirty="0"/>
              <a:t>.</a:t>
            </a:r>
          </a:p>
        </p:txBody>
      </p:sp>
    </p:spTree>
    <p:extLst>
      <p:ext uri="{BB962C8B-B14F-4D97-AF65-F5344CB8AC3E}">
        <p14:creationId xmlns:p14="http://schemas.microsoft.com/office/powerpoint/2010/main" val="88602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Assignment</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33400" y="627697"/>
            <a:ext cx="8153400" cy="5696903"/>
          </a:xfrm>
          <a:prstGeom prst="rect">
            <a:avLst/>
          </a:prstGeom>
          <a:noFill/>
          <a:ln>
            <a:noFill/>
          </a:ln>
        </p:spPr>
      </p:pic>
    </p:spTree>
    <p:extLst>
      <p:ext uri="{BB962C8B-B14F-4D97-AF65-F5344CB8AC3E}">
        <p14:creationId xmlns:p14="http://schemas.microsoft.com/office/powerpoint/2010/main" val="4332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86916"/>
            <a:ext cx="4572000" cy="6771084"/>
          </a:xfrm>
          <a:prstGeom prst="rect">
            <a:avLst/>
          </a:prstGeom>
        </p:spPr>
        <p:txBody>
          <a:bodyPr>
            <a:spAutoFit/>
          </a:bodyPr>
          <a:lstStyle/>
          <a:p>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class</a:t>
            </a:r>
            <a:r>
              <a:rPr lang="en-US" sz="1400" b="1" dirty="0">
                <a:solidFill>
                  <a:srgbClr val="000000"/>
                </a:solidFill>
                <a:latin typeface="Times New Roman" charset="0"/>
                <a:ea typeface="Times New Roman" charset="0"/>
                <a:cs typeface="Times New Roman" charset="0"/>
              </a:rPr>
              <a:t> Account {</a:t>
            </a:r>
          </a:p>
          <a:p>
            <a:r>
              <a:rPr lang="en-US" sz="1400"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private</a:t>
            </a:r>
            <a:r>
              <a:rPr lang="en-US" sz="1400" b="1" dirty="0">
                <a:solidFill>
                  <a:srgbClr val="000000"/>
                </a:solidFill>
                <a:latin typeface="Times New Roman" charset="0"/>
                <a:ea typeface="Times New Roman" charset="0"/>
                <a:cs typeface="Times New Roman" charset="0"/>
              </a:rPr>
              <a:t> String </a:t>
            </a:r>
            <a:r>
              <a:rPr lang="en-US" sz="1400" b="1" dirty="0" err="1">
                <a:solidFill>
                  <a:srgbClr val="0000C0"/>
                </a:solidFill>
                <a:latin typeface="Times New Roman" charset="0"/>
                <a:ea typeface="Times New Roman" charset="0"/>
                <a:cs typeface="Times New Roman" charset="0"/>
              </a:rPr>
              <a:t>id</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name</a:t>
            </a:r>
            <a:r>
              <a:rPr lang="en-US" sz="1400" b="1" dirty="0">
                <a:solidFill>
                  <a:srgbClr val="000000"/>
                </a:solidFill>
                <a:latin typeface="Times New Roman" charset="0"/>
                <a:ea typeface="Times New Roman" charset="0"/>
                <a:cs typeface="Times New Roman" charset="0"/>
              </a:rPr>
              <a:t>;</a:t>
            </a:r>
          </a:p>
          <a:p>
            <a:r>
              <a:rPr lang="en-US" sz="1400"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private</a:t>
            </a:r>
            <a:r>
              <a:rPr lang="en-US" sz="1400" b="1" dirty="0">
                <a:solidFill>
                  <a:srgbClr val="000000"/>
                </a:solidFill>
                <a:latin typeface="Times New Roman" charset="0"/>
                <a:ea typeface="Times New Roman" charset="0"/>
                <a:cs typeface="Times New Roman" charset="0"/>
              </a:rPr>
              <a:t> </a:t>
            </a:r>
            <a:r>
              <a:rPr lang="en-US" sz="1400" b="1" dirty="0" err="1">
                <a:solidFill>
                  <a:srgbClr val="7F0055"/>
                </a:solidFill>
                <a:latin typeface="Times New Roman" charset="0"/>
                <a:ea typeface="Times New Roman" charset="0"/>
                <a:cs typeface="Times New Roman" charset="0"/>
              </a:rPr>
              <a:t>int</a:t>
            </a:r>
            <a:r>
              <a:rPr lang="en-US" sz="1400" b="1" dirty="0">
                <a:solidFill>
                  <a:srgbClr val="000000"/>
                </a:solidFill>
                <a:latin typeface="Times New Roman" charset="0"/>
                <a:ea typeface="Times New Roman" charset="0"/>
                <a:cs typeface="Times New Roman" charset="0"/>
              </a:rPr>
              <a:t> </a:t>
            </a:r>
            <a:r>
              <a:rPr lang="en-US" sz="1400" b="1" dirty="0">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a:t>
            </a:r>
          </a:p>
          <a:p>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Account(String </a:t>
            </a:r>
            <a:r>
              <a:rPr lang="en-US" sz="1400" b="1" dirty="0">
                <a:solidFill>
                  <a:srgbClr val="6A3E3E"/>
                </a:solidFill>
                <a:latin typeface="Times New Roman" charset="0"/>
                <a:ea typeface="Times New Roman" charset="0"/>
                <a:cs typeface="Times New Roman" charset="0"/>
              </a:rPr>
              <a:t>id</a:t>
            </a:r>
            <a:r>
              <a:rPr lang="en-US" sz="1400" b="1" dirty="0">
                <a:solidFill>
                  <a:srgbClr val="000000"/>
                </a:solidFill>
                <a:latin typeface="Times New Roman" charset="0"/>
                <a:ea typeface="Times New Roman" charset="0"/>
                <a:cs typeface="Times New Roman" charset="0"/>
              </a:rPr>
              <a:t>, String </a:t>
            </a:r>
            <a:r>
              <a:rPr lang="en-US" sz="1400" b="1" dirty="0">
                <a:solidFill>
                  <a:srgbClr val="6A3E3E"/>
                </a:solidFill>
                <a:latin typeface="Times New Roman" charset="0"/>
                <a:ea typeface="Times New Roman" charset="0"/>
                <a:cs typeface="Times New Roman" charset="0"/>
              </a:rPr>
              <a:t>name</a:t>
            </a:r>
            <a:r>
              <a:rPr lang="en-US" sz="1400" b="1" dirty="0">
                <a:solidFill>
                  <a:srgbClr val="000000"/>
                </a:solidFill>
                <a:latin typeface="Times New Roman" charset="0"/>
                <a:ea typeface="Times New Roman" charset="0"/>
                <a:cs typeface="Times New Roman" charset="0"/>
              </a:rPr>
              <a:t>) {</a:t>
            </a:r>
          </a:p>
          <a:p>
            <a:r>
              <a:rPr lang="en-US" sz="1400" dirty="0">
                <a:solidFill>
                  <a:srgbClr val="000000"/>
                </a:solidFill>
                <a:latin typeface="Times New Roman" charset="0"/>
                <a:ea typeface="Times New Roman" charset="0"/>
                <a:cs typeface="Times New Roman" charset="0"/>
              </a:rPr>
              <a:t>		</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id</a:t>
            </a:r>
            <a:r>
              <a:rPr lang="en-US" sz="1400" b="1" dirty="0">
                <a:solidFill>
                  <a:srgbClr val="000000"/>
                </a:solidFill>
                <a:latin typeface="Times New Roman" charset="0"/>
                <a:ea typeface="Times New Roman" charset="0"/>
                <a:cs typeface="Times New Roman" charset="0"/>
              </a:rPr>
              <a:t> = </a:t>
            </a:r>
            <a:r>
              <a:rPr lang="en-US" sz="1400" b="1" dirty="0">
                <a:solidFill>
                  <a:srgbClr val="6A3E3E"/>
                </a:solidFill>
                <a:latin typeface="Times New Roman" charset="0"/>
                <a:ea typeface="Times New Roman" charset="0"/>
                <a:cs typeface="Times New Roman" charset="0"/>
              </a:rPr>
              <a:t>id</a:t>
            </a:r>
            <a:r>
              <a:rPr lang="en-US" sz="1400" b="1" dirty="0">
                <a:solidFill>
                  <a:srgbClr val="000000"/>
                </a:solidFill>
                <a:latin typeface="Times New Roman" charset="0"/>
                <a:ea typeface="Times New Roman" charset="0"/>
                <a:cs typeface="Times New Roman" charset="0"/>
              </a:rPr>
              <a:t>;</a:t>
            </a:r>
          </a:p>
          <a:p>
            <a:r>
              <a:rPr lang="en-US" sz="1400" dirty="0">
                <a:solidFill>
                  <a:srgbClr val="000000"/>
                </a:solidFill>
                <a:latin typeface="Times New Roman" charset="0"/>
                <a:ea typeface="Times New Roman" charset="0"/>
                <a:cs typeface="Times New Roman" charset="0"/>
              </a:rPr>
              <a:t>		</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name</a:t>
            </a:r>
            <a:r>
              <a:rPr lang="en-US" sz="1400" b="1" dirty="0">
                <a:solidFill>
                  <a:srgbClr val="000000"/>
                </a:solidFill>
                <a:latin typeface="Times New Roman" charset="0"/>
                <a:ea typeface="Times New Roman" charset="0"/>
                <a:cs typeface="Times New Roman" charset="0"/>
              </a:rPr>
              <a:t> = </a:t>
            </a:r>
            <a:r>
              <a:rPr lang="en-US" sz="1400" b="1" dirty="0">
                <a:solidFill>
                  <a:srgbClr val="6A3E3E"/>
                </a:solidFill>
                <a:latin typeface="Times New Roman" charset="0"/>
                <a:ea typeface="Times New Roman" charset="0"/>
                <a:cs typeface="Times New Roman" charset="0"/>
              </a:rPr>
              <a:t>name</a:t>
            </a:r>
            <a:r>
              <a:rPr lang="en-US" sz="1400" b="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a:t>
            </a:r>
          </a:p>
          <a:p>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Account(String </a:t>
            </a:r>
            <a:r>
              <a:rPr lang="en-US" sz="1400" b="1" dirty="0">
                <a:solidFill>
                  <a:srgbClr val="6A3E3E"/>
                </a:solidFill>
                <a:latin typeface="Times New Roman" charset="0"/>
                <a:ea typeface="Times New Roman" charset="0"/>
                <a:cs typeface="Times New Roman" charset="0"/>
              </a:rPr>
              <a:t>id</a:t>
            </a:r>
            <a:r>
              <a:rPr lang="en-US" sz="1400" b="1" dirty="0">
                <a:solidFill>
                  <a:srgbClr val="000000"/>
                </a:solidFill>
                <a:latin typeface="Times New Roman" charset="0"/>
                <a:ea typeface="Times New Roman" charset="0"/>
                <a:cs typeface="Times New Roman" charset="0"/>
              </a:rPr>
              <a:t>, String </a:t>
            </a:r>
            <a:r>
              <a:rPr lang="en-US" sz="1400" b="1" dirty="0">
                <a:solidFill>
                  <a:srgbClr val="6A3E3E"/>
                </a:solidFill>
                <a:latin typeface="Times New Roman" charset="0"/>
                <a:ea typeface="Times New Roman" charset="0"/>
                <a:cs typeface="Times New Roman" charset="0"/>
              </a:rPr>
              <a:t>name</a:t>
            </a:r>
            <a:r>
              <a:rPr lang="en-US" sz="1400" b="1" dirty="0">
                <a:solidFill>
                  <a:srgbClr val="000000"/>
                </a:solidFill>
                <a:latin typeface="Times New Roman" charset="0"/>
                <a:ea typeface="Times New Roman" charset="0"/>
                <a:cs typeface="Times New Roman" charset="0"/>
              </a:rPr>
              <a:t>, </a:t>
            </a:r>
            <a:r>
              <a:rPr lang="en-US" sz="1400" b="1" dirty="0" err="1">
                <a:solidFill>
                  <a:srgbClr val="7F0055"/>
                </a:solidFill>
                <a:latin typeface="Times New Roman" charset="0"/>
                <a:ea typeface="Times New Roman" charset="0"/>
                <a:cs typeface="Times New Roman" charset="0"/>
              </a:rPr>
              <a:t>int</a:t>
            </a:r>
            <a:r>
              <a:rPr lang="en-US" sz="1400" b="1" dirty="0">
                <a:solidFill>
                  <a:srgbClr val="000000"/>
                </a:solidFill>
                <a:latin typeface="Times New Roman" charset="0"/>
                <a:ea typeface="Times New Roman" charset="0"/>
                <a:cs typeface="Times New Roman" charset="0"/>
              </a:rPr>
              <a:t> </a:t>
            </a:r>
            <a:r>
              <a:rPr lang="en-US" sz="1400" b="1" dirty="0">
                <a:solidFill>
                  <a:srgbClr val="6A3E3E"/>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 {	</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id</a:t>
            </a:r>
            <a:r>
              <a:rPr lang="en-US" sz="1400" b="1" dirty="0">
                <a:solidFill>
                  <a:srgbClr val="000000"/>
                </a:solidFill>
                <a:latin typeface="Times New Roman" charset="0"/>
                <a:ea typeface="Times New Roman" charset="0"/>
                <a:cs typeface="Times New Roman" charset="0"/>
              </a:rPr>
              <a:t> = </a:t>
            </a:r>
            <a:r>
              <a:rPr lang="en-US" sz="1400" b="1" dirty="0">
                <a:solidFill>
                  <a:srgbClr val="6A3E3E"/>
                </a:solidFill>
                <a:latin typeface="Times New Roman" charset="0"/>
                <a:ea typeface="Times New Roman" charset="0"/>
                <a:cs typeface="Times New Roman" charset="0"/>
              </a:rPr>
              <a:t>id</a:t>
            </a:r>
            <a:r>
              <a:rPr lang="en-US" sz="1400" b="1" dirty="0">
                <a:solidFill>
                  <a:srgbClr val="000000"/>
                </a:solidFill>
                <a:latin typeface="Times New Roman" charset="0"/>
                <a:ea typeface="Times New Roman" charset="0"/>
                <a:cs typeface="Times New Roman" charset="0"/>
              </a:rPr>
              <a:t>;</a:t>
            </a:r>
          </a:p>
          <a:p>
            <a:r>
              <a:rPr lang="en-US" sz="1400" dirty="0">
                <a:solidFill>
                  <a:srgbClr val="000000"/>
                </a:solidFill>
                <a:latin typeface="Times New Roman" charset="0"/>
                <a:ea typeface="Times New Roman" charset="0"/>
                <a:cs typeface="Times New Roman" charset="0"/>
              </a:rPr>
              <a:t>	</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name</a:t>
            </a:r>
            <a:r>
              <a:rPr lang="en-US" sz="1400" b="1" dirty="0">
                <a:solidFill>
                  <a:srgbClr val="000000"/>
                </a:solidFill>
                <a:latin typeface="Times New Roman" charset="0"/>
                <a:ea typeface="Times New Roman" charset="0"/>
                <a:cs typeface="Times New Roman" charset="0"/>
              </a:rPr>
              <a:t> = </a:t>
            </a:r>
            <a:r>
              <a:rPr lang="en-US" sz="1400" b="1" dirty="0">
                <a:solidFill>
                  <a:srgbClr val="6A3E3E"/>
                </a:solidFill>
                <a:latin typeface="Times New Roman" charset="0"/>
                <a:ea typeface="Times New Roman" charset="0"/>
                <a:cs typeface="Times New Roman" charset="0"/>
              </a:rPr>
              <a:t>name</a:t>
            </a:r>
            <a:r>
              <a:rPr lang="en-US" sz="1400" b="1" dirty="0">
                <a:solidFill>
                  <a:srgbClr val="000000"/>
                </a:solidFill>
                <a:latin typeface="Times New Roman" charset="0"/>
                <a:ea typeface="Times New Roman" charset="0"/>
                <a:cs typeface="Times New Roman" charset="0"/>
              </a:rPr>
              <a:t>;</a:t>
            </a:r>
          </a:p>
          <a:p>
            <a:r>
              <a:rPr lang="en-US" sz="1400" dirty="0">
                <a:solidFill>
                  <a:srgbClr val="000000"/>
                </a:solidFill>
                <a:latin typeface="Times New Roman" charset="0"/>
                <a:ea typeface="Times New Roman" charset="0"/>
                <a:cs typeface="Times New Roman" charset="0"/>
              </a:rPr>
              <a:t>	</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 = </a:t>
            </a:r>
            <a:r>
              <a:rPr lang="en-US" sz="1400" b="1" dirty="0">
                <a:solidFill>
                  <a:srgbClr val="6A3E3E"/>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a:t>
            </a:r>
          </a:p>
          <a:p>
            <a:r>
              <a:rPr lang="en-US" sz="1400" dirty="0">
                <a:solidFill>
                  <a:srgbClr val="000000"/>
                </a:solidFill>
                <a:latin typeface="Times New Roman" charset="0"/>
                <a:ea typeface="Times New Roman" charset="0"/>
                <a:cs typeface="Times New Roman" charset="0"/>
              </a:rPr>
              <a:t>}</a:t>
            </a:r>
          </a:p>
          <a:p>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String </a:t>
            </a:r>
            <a:r>
              <a:rPr lang="en-US" sz="1400" b="1" dirty="0" err="1">
                <a:solidFill>
                  <a:srgbClr val="000000"/>
                </a:solidFill>
                <a:latin typeface="Times New Roman" charset="0"/>
                <a:ea typeface="Times New Roman" charset="0"/>
                <a:cs typeface="Times New Roman" charset="0"/>
              </a:rPr>
              <a:t>getId</a:t>
            </a:r>
            <a:r>
              <a:rPr lang="en-US" sz="1400" b="1"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return</a:t>
            </a:r>
            <a:r>
              <a:rPr lang="en-US" sz="1400" b="1" dirty="0">
                <a:solidFill>
                  <a:srgbClr val="000000"/>
                </a:solidFill>
                <a:latin typeface="Times New Roman" charset="0"/>
                <a:ea typeface="Times New Roman" charset="0"/>
                <a:cs typeface="Times New Roman" charset="0"/>
              </a:rPr>
              <a:t> </a:t>
            </a:r>
            <a:r>
              <a:rPr lang="en-US" sz="1400" b="1" dirty="0">
                <a:solidFill>
                  <a:srgbClr val="0000C0"/>
                </a:solidFill>
                <a:latin typeface="Times New Roman" charset="0"/>
                <a:ea typeface="Times New Roman" charset="0"/>
                <a:cs typeface="Times New Roman" charset="0"/>
              </a:rPr>
              <a:t>id</a:t>
            </a:r>
            <a:r>
              <a:rPr lang="en-US" sz="1400" b="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a:t>
            </a:r>
          </a:p>
          <a:p>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String </a:t>
            </a:r>
            <a:r>
              <a:rPr lang="en-US" sz="1400" b="1" dirty="0" err="1">
                <a:solidFill>
                  <a:srgbClr val="000000"/>
                </a:solidFill>
                <a:latin typeface="Times New Roman" charset="0"/>
                <a:ea typeface="Times New Roman" charset="0"/>
                <a:cs typeface="Times New Roman" charset="0"/>
              </a:rPr>
              <a:t>getName</a:t>
            </a:r>
            <a:r>
              <a:rPr lang="en-US" sz="1400" b="1"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return</a:t>
            </a:r>
            <a:r>
              <a:rPr lang="en-US" sz="1400" b="1" dirty="0">
                <a:solidFill>
                  <a:srgbClr val="000000"/>
                </a:solidFill>
                <a:latin typeface="Times New Roman" charset="0"/>
                <a:ea typeface="Times New Roman" charset="0"/>
                <a:cs typeface="Times New Roman" charset="0"/>
              </a:rPr>
              <a:t> </a:t>
            </a:r>
            <a:r>
              <a:rPr lang="en-US" sz="1400" b="1" dirty="0">
                <a:solidFill>
                  <a:srgbClr val="0000C0"/>
                </a:solidFill>
                <a:latin typeface="Times New Roman" charset="0"/>
                <a:ea typeface="Times New Roman" charset="0"/>
                <a:cs typeface="Times New Roman" charset="0"/>
              </a:rPr>
              <a:t>name</a:t>
            </a:r>
            <a:r>
              <a:rPr lang="en-US" sz="1400" b="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a:t>
            </a:r>
          </a:p>
          <a:p>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a:t>
            </a:r>
            <a:r>
              <a:rPr lang="en-US" sz="1400" b="1" dirty="0" err="1">
                <a:solidFill>
                  <a:srgbClr val="7F0055"/>
                </a:solidFill>
                <a:latin typeface="Times New Roman" charset="0"/>
                <a:ea typeface="Times New Roman" charset="0"/>
                <a:cs typeface="Times New Roman" charset="0"/>
              </a:rPr>
              <a:t>int</a:t>
            </a:r>
            <a:r>
              <a:rPr lang="en-US" sz="1400" b="1" dirty="0">
                <a:solidFill>
                  <a:srgbClr val="000000"/>
                </a:solidFill>
                <a:latin typeface="Times New Roman" charset="0"/>
                <a:ea typeface="Times New Roman" charset="0"/>
                <a:cs typeface="Times New Roman" charset="0"/>
              </a:rPr>
              <a:t> </a:t>
            </a:r>
            <a:r>
              <a:rPr lang="en-US" sz="1400" b="1" dirty="0" err="1">
                <a:solidFill>
                  <a:srgbClr val="000000"/>
                </a:solidFill>
                <a:latin typeface="Times New Roman" charset="0"/>
                <a:ea typeface="Times New Roman" charset="0"/>
                <a:cs typeface="Times New Roman" charset="0"/>
              </a:rPr>
              <a:t>getBalance</a:t>
            </a:r>
            <a:r>
              <a:rPr lang="en-US" sz="1400" b="1"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return</a:t>
            </a:r>
            <a:r>
              <a:rPr lang="en-US" sz="1400" b="1" dirty="0">
                <a:solidFill>
                  <a:srgbClr val="000000"/>
                </a:solidFill>
                <a:latin typeface="Times New Roman" charset="0"/>
                <a:ea typeface="Times New Roman" charset="0"/>
                <a:cs typeface="Times New Roman" charset="0"/>
              </a:rPr>
              <a:t> </a:t>
            </a:r>
            <a:r>
              <a:rPr lang="en-US" sz="1400" b="1" dirty="0">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a:t>
            </a:r>
          </a:p>
          <a:p>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void</a:t>
            </a:r>
            <a:r>
              <a:rPr lang="en-US" sz="1400" b="1" dirty="0">
                <a:solidFill>
                  <a:srgbClr val="000000"/>
                </a:solidFill>
                <a:latin typeface="Times New Roman" charset="0"/>
                <a:ea typeface="Times New Roman" charset="0"/>
                <a:cs typeface="Times New Roman" charset="0"/>
              </a:rPr>
              <a:t> credit(</a:t>
            </a:r>
            <a:r>
              <a:rPr lang="en-US" sz="1400" b="1" dirty="0" err="1">
                <a:solidFill>
                  <a:srgbClr val="7F0055"/>
                </a:solidFill>
                <a:latin typeface="Times New Roman" charset="0"/>
                <a:ea typeface="Times New Roman" charset="0"/>
                <a:cs typeface="Times New Roman" charset="0"/>
              </a:rPr>
              <a:t>int</a:t>
            </a:r>
            <a:r>
              <a:rPr lang="en-US" sz="1400" b="1" dirty="0">
                <a:solidFill>
                  <a:srgbClr val="000000"/>
                </a:solidFill>
                <a:latin typeface="Times New Roman" charset="0"/>
                <a:ea typeface="Times New Roman" charset="0"/>
                <a:cs typeface="Times New Roman" charset="0"/>
              </a:rPr>
              <a:t> </a:t>
            </a:r>
            <a:r>
              <a:rPr lang="en-US" sz="1400" b="1" dirty="0">
                <a:solidFill>
                  <a:srgbClr val="6A3E3E"/>
                </a:solidFill>
                <a:latin typeface="Times New Roman" charset="0"/>
                <a:ea typeface="Times New Roman" charset="0"/>
                <a:cs typeface="Times New Roman" charset="0"/>
              </a:rPr>
              <a:t>amount</a:t>
            </a:r>
            <a:r>
              <a:rPr lang="en-US" sz="1400" b="1" dirty="0">
                <a:solidFill>
                  <a:srgbClr val="000000"/>
                </a:solidFill>
                <a:latin typeface="Times New Roman" charset="0"/>
                <a:ea typeface="Times New Roman" charset="0"/>
                <a:cs typeface="Times New Roman" charset="0"/>
              </a:rPr>
              <a:t>)</a:t>
            </a:r>
            <a:endParaRPr lang="en-US" sz="1400" dirty="0">
              <a:latin typeface="Times New Roman" charset="0"/>
              <a:ea typeface="Times New Roman" charset="0"/>
              <a:cs typeface="Times New Roman" charset="0"/>
            </a:endParaRPr>
          </a:p>
          <a:p>
            <a:r>
              <a:rPr lang="en-US" sz="1400" dirty="0">
                <a:solidFill>
                  <a:srgbClr val="000000"/>
                </a:solidFill>
                <a:latin typeface="Times New Roman" charset="0"/>
                <a:ea typeface="Times New Roman" charset="0"/>
                <a:cs typeface="Times New Roman" charset="0"/>
              </a:rPr>
              <a:t>{</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 = </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 + </a:t>
            </a:r>
            <a:r>
              <a:rPr lang="en-US" sz="1400" b="1" dirty="0">
                <a:solidFill>
                  <a:srgbClr val="6A3E3E"/>
                </a:solidFill>
                <a:latin typeface="Times New Roman" charset="0"/>
                <a:ea typeface="Times New Roman" charset="0"/>
                <a:cs typeface="Times New Roman" charset="0"/>
              </a:rPr>
              <a:t>amount</a:t>
            </a:r>
            <a:r>
              <a:rPr lang="en-US" sz="1400" b="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a:t>
            </a:r>
          </a:p>
          <a:p>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a:t>
            </a:r>
            <a:r>
              <a:rPr lang="en-US" sz="1400" b="1" dirty="0" err="1">
                <a:solidFill>
                  <a:srgbClr val="7F0055"/>
                </a:solidFill>
                <a:latin typeface="Times New Roman" charset="0"/>
                <a:ea typeface="Times New Roman" charset="0"/>
                <a:cs typeface="Times New Roman" charset="0"/>
              </a:rPr>
              <a:t>int</a:t>
            </a:r>
            <a:r>
              <a:rPr lang="en-US" sz="1400" b="1" dirty="0">
                <a:solidFill>
                  <a:srgbClr val="000000"/>
                </a:solidFill>
                <a:latin typeface="Times New Roman" charset="0"/>
                <a:ea typeface="Times New Roman" charset="0"/>
                <a:cs typeface="Times New Roman" charset="0"/>
              </a:rPr>
              <a:t> debit(</a:t>
            </a:r>
            <a:r>
              <a:rPr lang="en-US" sz="1400" b="1" dirty="0" err="1">
                <a:solidFill>
                  <a:srgbClr val="7F0055"/>
                </a:solidFill>
                <a:latin typeface="Times New Roman" charset="0"/>
                <a:ea typeface="Times New Roman" charset="0"/>
                <a:cs typeface="Times New Roman" charset="0"/>
              </a:rPr>
              <a:t>int</a:t>
            </a:r>
            <a:r>
              <a:rPr lang="en-US" sz="1400" b="1" dirty="0">
                <a:solidFill>
                  <a:srgbClr val="000000"/>
                </a:solidFill>
                <a:latin typeface="Times New Roman" charset="0"/>
                <a:ea typeface="Times New Roman" charset="0"/>
                <a:cs typeface="Times New Roman" charset="0"/>
              </a:rPr>
              <a:t> </a:t>
            </a:r>
            <a:r>
              <a:rPr lang="en-US" sz="1400" b="1" dirty="0">
                <a:solidFill>
                  <a:srgbClr val="6A3E3E"/>
                </a:solidFill>
                <a:latin typeface="Times New Roman" charset="0"/>
                <a:ea typeface="Times New Roman" charset="0"/>
                <a:cs typeface="Times New Roman" charset="0"/>
              </a:rPr>
              <a:t>amount</a:t>
            </a:r>
            <a:r>
              <a:rPr lang="en-US" sz="1400" b="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 {</a:t>
            </a:r>
          </a:p>
          <a:p>
            <a:r>
              <a:rPr lang="en-US" sz="1400" b="1" dirty="0">
                <a:solidFill>
                  <a:srgbClr val="7F0055"/>
                </a:solidFill>
                <a:latin typeface="Times New Roman" charset="0"/>
                <a:ea typeface="Times New Roman" charset="0"/>
                <a:cs typeface="Times New Roman" charset="0"/>
              </a:rPr>
              <a:t>if</a:t>
            </a:r>
            <a:r>
              <a:rPr lang="en-US" sz="1400" b="1" dirty="0">
                <a:solidFill>
                  <a:srgbClr val="000000"/>
                </a:solidFill>
                <a:latin typeface="Times New Roman" charset="0"/>
                <a:ea typeface="Times New Roman" charset="0"/>
                <a:cs typeface="Times New Roman" charset="0"/>
              </a:rPr>
              <a:t>(</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 &gt; </a:t>
            </a:r>
            <a:r>
              <a:rPr lang="en-US" sz="1400" b="1" dirty="0">
                <a:solidFill>
                  <a:srgbClr val="6A3E3E"/>
                </a:solidFill>
                <a:latin typeface="Times New Roman" charset="0"/>
                <a:ea typeface="Times New Roman" charset="0"/>
                <a:cs typeface="Times New Roman" charset="0"/>
              </a:rPr>
              <a:t>amount</a:t>
            </a:r>
            <a:r>
              <a:rPr lang="en-US" sz="1400" b="1" dirty="0">
                <a:solidFill>
                  <a:srgbClr val="000000"/>
                </a:solidFill>
                <a:latin typeface="Times New Roman" charset="0"/>
                <a:ea typeface="Times New Roman" charset="0"/>
                <a:cs typeface="Times New Roman" charset="0"/>
              </a:rPr>
              <a:t>)</a:t>
            </a:r>
          </a:p>
          <a:p>
            <a:r>
              <a:rPr lang="en-US" sz="1400" dirty="0">
                <a:solidFill>
                  <a:srgbClr val="000000"/>
                </a:solidFill>
                <a:latin typeface="Times New Roman" charset="0"/>
                <a:ea typeface="Times New Roman" charset="0"/>
                <a:cs typeface="Times New Roman" charset="0"/>
              </a:rPr>
              <a:t>	{</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 = </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 - </a:t>
            </a:r>
            <a:r>
              <a:rPr lang="en-US" sz="1400" b="1" dirty="0">
                <a:solidFill>
                  <a:srgbClr val="6A3E3E"/>
                </a:solidFill>
                <a:latin typeface="Times New Roman" charset="0"/>
                <a:ea typeface="Times New Roman" charset="0"/>
                <a:cs typeface="Times New Roman" charset="0"/>
              </a:rPr>
              <a:t>amount</a:t>
            </a:r>
            <a:r>
              <a:rPr lang="en-US" sz="1400" b="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a:t>
            </a:r>
          </a:p>
          <a:p>
            <a:r>
              <a:rPr lang="en-US" sz="1400" b="1" dirty="0">
                <a:solidFill>
                  <a:srgbClr val="7F0055"/>
                </a:solidFill>
                <a:latin typeface="Times New Roman" charset="0"/>
                <a:ea typeface="Times New Roman" charset="0"/>
                <a:cs typeface="Times New Roman" charset="0"/>
              </a:rPr>
              <a:t>return</a:t>
            </a:r>
            <a:r>
              <a:rPr lang="en-US" sz="1400" b="1" dirty="0">
                <a:solidFill>
                  <a:srgbClr val="000000"/>
                </a:solidFill>
                <a:latin typeface="Times New Roman" charset="0"/>
                <a:ea typeface="Times New Roman" charset="0"/>
                <a:cs typeface="Times New Roman" charset="0"/>
              </a:rPr>
              <a:t> </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a:t>
            </a:r>
          </a:p>
          <a:p>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void</a:t>
            </a:r>
            <a:r>
              <a:rPr lang="en-US" sz="1400" b="1" dirty="0">
                <a:solidFill>
                  <a:srgbClr val="000000"/>
                </a:solidFill>
                <a:latin typeface="Times New Roman" charset="0"/>
                <a:ea typeface="Times New Roman" charset="0"/>
                <a:cs typeface="Times New Roman" charset="0"/>
              </a:rPr>
              <a:t> transfer(Account </a:t>
            </a:r>
            <a:r>
              <a:rPr lang="en-US" sz="1400" b="1" dirty="0">
                <a:solidFill>
                  <a:srgbClr val="6A3E3E"/>
                </a:solidFill>
                <a:latin typeface="Times New Roman" charset="0"/>
                <a:ea typeface="Times New Roman" charset="0"/>
                <a:cs typeface="Times New Roman" charset="0"/>
              </a:rPr>
              <a:t>another</a:t>
            </a:r>
            <a:r>
              <a:rPr lang="en-US" sz="1400" b="1" dirty="0">
                <a:solidFill>
                  <a:srgbClr val="000000"/>
                </a:solidFill>
                <a:latin typeface="Times New Roman" charset="0"/>
                <a:ea typeface="Times New Roman" charset="0"/>
                <a:cs typeface="Times New Roman" charset="0"/>
              </a:rPr>
              <a:t>, </a:t>
            </a:r>
            <a:r>
              <a:rPr lang="en-US" sz="1400" b="1" dirty="0" err="1">
                <a:solidFill>
                  <a:srgbClr val="7F0055"/>
                </a:solidFill>
                <a:latin typeface="Times New Roman" charset="0"/>
                <a:ea typeface="Times New Roman" charset="0"/>
                <a:cs typeface="Times New Roman" charset="0"/>
              </a:rPr>
              <a:t>int</a:t>
            </a:r>
            <a:r>
              <a:rPr lang="en-US" sz="1400" b="1" dirty="0">
                <a:solidFill>
                  <a:srgbClr val="000000"/>
                </a:solidFill>
                <a:latin typeface="Times New Roman" charset="0"/>
                <a:ea typeface="Times New Roman" charset="0"/>
                <a:cs typeface="Times New Roman" charset="0"/>
              </a:rPr>
              <a:t> </a:t>
            </a:r>
            <a:r>
              <a:rPr lang="en-US" sz="1400" b="1" dirty="0">
                <a:solidFill>
                  <a:srgbClr val="6A3E3E"/>
                </a:solidFill>
                <a:latin typeface="Times New Roman" charset="0"/>
                <a:ea typeface="Times New Roman" charset="0"/>
                <a:cs typeface="Times New Roman" charset="0"/>
              </a:rPr>
              <a:t>amount</a:t>
            </a:r>
            <a:r>
              <a:rPr lang="en-US" sz="1400" b="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a:t>
            </a:r>
          </a:p>
          <a:p>
            <a:r>
              <a:rPr lang="en-US" sz="1400"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if</a:t>
            </a:r>
            <a:r>
              <a:rPr lang="en-US" sz="1400" b="1" dirty="0">
                <a:solidFill>
                  <a:srgbClr val="000000"/>
                </a:solidFill>
                <a:latin typeface="Times New Roman" charset="0"/>
                <a:ea typeface="Times New Roman" charset="0"/>
                <a:cs typeface="Times New Roman" charset="0"/>
              </a:rPr>
              <a:t>(</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 &gt; </a:t>
            </a:r>
            <a:r>
              <a:rPr lang="en-US" sz="1400" b="1" dirty="0">
                <a:solidFill>
                  <a:srgbClr val="6A3E3E"/>
                </a:solidFill>
                <a:latin typeface="Times New Roman" charset="0"/>
                <a:ea typeface="Times New Roman" charset="0"/>
                <a:cs typeface="Times New Roman" charset="0"/>
              </a:rPr>
              <a:t>amount</a:t>
            </a:r>
            <a:r>
              <a:rPr lang="en-US" sz="1400" b="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 {</a:t>
            </a:r>
          </a:p>
          <a:p>
            <a:r>
              <a:rPr lang="en-US" sz="1400" dirty="0">
                <a:solidFill>
                  <a:srgbClr val="000000"/>
                </a:solidFill>
                <a:latin typeface="Times New Roman" charset="0"/>
                <a:ea typeface="Times New Roman" charset="0"/>
                <a:cs typeface="Times New Roman" charset="0"/>
              </a:rPr>
              <a:t>	</a:t>
            </a:r>
            <a:r>
              <a:rPr lang="en-US" sz="1400" dirty="0" err="1">
                <a:solidFill>
                  <a:srgbClr val="000000"/>
                </a:solidFill>
                <a:latin typeface="Times New Roman" charset="0"/>
                <a:ea typeface="Times New Roman" charset="0"/>
                <a:cs typeface="Times New Roman" charset="0"/>
              </a:rPr>
              <a:t>t</a:t>
            </a:r>
            <a:r>
              <a:rPr lang="en-US" sz="1400" b="1" dirty="0" err="1">
                <a:solidFill>
                  <a:srgbClr val="7F0055"/>
                </a:solidFill>
                <a:latin typeface="Times New Roman" charset="0"/>
                <a:ea typeface="Times New Roman" charset="0"/>
                <a:cs typeface="Times New Roman" charset="0"/>
              </a:rPr>
              <a: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 = </a:t>
            </a:r>
            <a:r>
              <a:rPr lang="en-US" sz="1400" b="1" dirty="0" err="1">
                <a:solidFill>
                  <a:srgbClr val="7F0055"/>
                </a:solidFill>
                <a:latin typeface="Times New Roman" charset="0"/>
                <a:ea typeface="Times New Roman" charset="0"/>
                <a:cs typeface="Times New Roman" charset="0"/>
              </a:rPr>
              <a:t>this</a:t>
            </a:r>
            <a:r>
              <a:rPr lang="en-US" sz="1400" b="1" dirty="0" err="1">
                <a:solidFill>
                  <a:srgbClr val="000000"/>
                </a:solidFill>
                <a:latin typeface="Times New Roman" charset="0"/>
                <a:ea typeface="Times New Roman" charset="0"/>
                <a:cs typeface="Times New Roman" charset="0"/>
              </a:rPr>
              <a:t>.</a:t>
            </a:r>
            <a:r>
              <a:rPr lang="en-US" sz="1400" b="1" dirty="0" err="1">
                <a:solidFill>
                  <a:srgbClr val="0000C0"/>
                </a:solidFill>
                <a:latin typeface="Times New Roman" charset="0"/>
                <a:ea typeface="Times New Roman" charset="0"/>
                <a:cs typeface="Times New Roman" charset="0"/>
              </a:rPr>
              <a:t>balance</a:t>
            </a:r>
            <a:r>
              <a:rPr lang="en-US" sz="1400" b="1" dirty="0">
                <a:solidFill>
                  <a:srgbClr val="000000"/>
                </a:solidFill>
                <a:latin typeface="Times New Roman" charset="0"/>
                <a:ea typeface="Times New Roman" charset="0"/>
                <a:cs typeface="Times New Roman" charset="0"/>
              </a:rPr>
              <a:t> </a:t>
            </a:r>
            <a:r>
              <a:rPr lang="mr-IN" sz="1400" b="1" dirty="0">
                <a:solidFill>
                  <a:srgbClr val="000000"/>
                </a:solidFill>
                <a:latin typeface="Times New Roman" charset="0"/>
                <a:ea typeface="Times New Roman" charset="0"/>
                <a:cs typeface="Times New Roman" charset="0"/>
              </a:rPr>
              <a:t>–</a:t>
            </a:r>
            <a:r>
              <a:rPr lang="en-US" sz="1400" b="1" dirty="0">
                <a:solidFill>
                  <a:srgbClr val="000000"/>
                </a:solidFill>
                <a:latin typeface="Times New Roman" charset="0"/>
                <a:ea typeface="Times New Roman" charset="0"/>
                <a:cs typeface="Times New Roman" charset="0"/>
              </a:rPr>
              <a:t> </a:t>
            </a:r>
            <a:r>
              <a:rPr lang="en-US" sz="1400" b="1" dirty="0">
                <a:solidFill>
                  <a:srgbClr val="6A3E3E"/>
                </a:solidFill>
                <a:latin typeface="Times New Roman" charset="0"/>
                <a:ea typeface="Times New Roman" charset="0"/>
                <a:cs typeface="Times New Roman" charset="0"/>
              </a:rPr>
              <a:t>amount</a:t>
            </a:r>
            <a:r>
              <a:rPr lang="en-US" sz="1400" b="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 	</a:t>
            </a:r>
            <a:r>
              <a:rPr lang="en-US" sz="1400" dirty="0" err="1">
                <a:solidFill>
                  <a:srgbClr val="6A3E3E"/>
                </a:solidFill>
                <a:latin typeface="Times New Roman" charset="0"/>
                <a:ea typeface="Times New Roman" charset="0"/>
                <a:cs typeface="Times New Roman" charset="0"/>
              </a:rPr>
              <a:t>another</a:t>
            </a:r>
            <a:r>
              <a:rPr lang="en-US" sz="1400" dirty="0" err="1">
                <a:solidFill>
                  <a:srgbClr val="000000"/>
                </a:solidFill>
                <a:latin typeface="Times New Roman" charset="0"/>
                <a:ea typeface="Times New Roman" charset="0"/>
                <a:cs typeface="Times New Roman" charset="0"/>
              </a:rPr>
              <a:t>.credit</a:t>
            </a:r>
            <a:r>
              <a:rPr lang="en-US" sz="1400" dirty="0">
                <a:solidFill>
                  <a:srgbClr val="000000"/>
                </a:solidFill>
                <a:latin typeface="Times New Roman" charset="0"/>
                <a:ea typeface="Times New Roman" charset="0"/>
                <a:cs typeface="Times New Roman" charset="0"/>
              </a:rPr>
              <a:t>(</a:t>
            </a:r>
            <a:r>
              <a:rPr lang="en-US" sz="1400" dirty="0">
                <a:solidFill>
                  <a:srgbClr val="6A3E3E"/>
                </a:solidFill>
                <a:latin typeface="Times New Roman" charset="0"/>
                <a:ea typeface="Times New Roman" charset="0"/>
                <a:cs typeface="Times New Roman" charset="0"/>
              </a:rPr>
              <a:t>amount</a:t>
            </a:r>
            <a:r>
              <a:rPr lang="en-US" sz="1400" dirty="0">
                <a:solidFill>
                  <a:srgbClr val="000000"/>
                </a:solidFill>
                <a:latin typeface="Times New Roman" charset="0"/>
                <a:ea typeface="Times New Roman" charset="0"/>
                <a:cs typeface="Times New Roman" charset="0"/>
              </a:rPr>
              <a:t>);</a:t>
            </a:r>
          </a:p>
          <a:p>
            <a:r>
              <a:rPr lang="en-US" sz="1400"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else</a:t>
            </a:r>
            <a:r>
              <a:rPr lang="en-US" sz="1400" dirty="0">
                <a:solidFill>
                  <a:srgbClr val="000000"/>
                </a:solidFill>
                <a:latin typeface="Times New Roman" charset="0"/>
                <a:ea typeface="Times New Roman" charset="0"/>
                <a:cs typeface="Times New Roman" charset="0"/>
              </a:rPr>
              <a:t> </a:t>
            </a:r>
            <a:r>
              <a:rPr lang="en-US" sz="1400" dirty="0" err="1">
                <a:solidFill>
                  <a:srgbClr val="000000"/>
                </a:solidFill>
                <a:latin typeface="Times New Roman" charset="0"/>
                <a:ea typeface="Times New Roman" charset="0"/>
                <a:cs typeface="Times New Roman" charset="0"/>
              </a:rPr>
              <a:t>System.</a:t>
            </a:r>
            <a:r>
              <a:rPr lang="en-US" sz="1400" b="1" i="1" dirty="0" err="1">
                <a:solidFill>
                  <a:srgbClr val="0000C0"/>
                </a:solidFill>
                <a:latin typeface="Times New Roman" charset="0"/>
                <a:ea typeface="Times New Roman" charset="0"/>
                <a:cs typeface="Times New Roman" charset="0"/>
              </a:rPr>
              <a:t>out</a:t>
            </a:r>
            <a:r>
              <a:rPr lang="en-US" sz="1400" b="1" i="1" dirty="0" err="1">
                <a:solidFill>
                  <a:srgbClr val="000000"/>
                </a:solidFill>
                <a:latin typeface="Times New Roman" charset="0"/>
                <a:ea typeface="Times New Roman" charset="0"/>
                <a:cs typeface="Times New Roman" charset="0"/>
              </a:rPr>
              <a:t>.println</a:t>
            </a:r>
            <a:r>
              <a:rPr lang="en-US" sz="1400" b="1" i="1" dirty="0">
                <a:solidFill>
                  <a:srgbClr val="000000"/>
                </a:solidFill>
                <a:latin typeface="Times New Roman" charset="0"/>
                <a:ea typeface="Times New Roman" charset="0"/>
                <a:cs typeface="Times New Roman" charset="0"/>
              </a:rPr>
              <a:t>(</a:t>
            </a:r>
            <a:r>
              <a:rPr lang="en-US" sz="1400" b="1" i="1" dirty="0">
                <a:solidFill>
                  <a:srgbClr val="2A00FF"/>
                </a:solidFill>
                <a:latin typeface="Times New Roman" charset="0"/>
                <a:ea typeface="Times New Roman" charset="0"/>
                <a:cs typeface="Times New Roman" charset="0"/>
              </a:rPr>
              <a:t>"Amount cannot be transferred"</a:t>
            </a:r>
            <a:r>
              <a:rPr lang="en-US" sz="1400" b="1" i="1" dirty="0">
                <a:solidFill>
                  <a:srgbClr val="000000"/>
                </a:solidFill>
                <a:latin typeface="Times New Roman" charset="0"/>
                <a:ea typeface="Times New Roman" charset="0"/>
                <a:cs typeface="Times New Roman" charset="0"/>
              </a:rPr>
              <a:t>);</a:t>
            </a:r>
            <a:r>
              <a:rPr lang="en-US" sz="1400" dirty="0">
                <a:solidFill>
                  <a:srgbClr val="000000"/>
                </a:solidFill>
                <a:latin typeface="Times New Roman" charset="0"/>
                <a:ea typeface="Times New Roman" charset="0"/>
                <a:cs typeface="Times New Roman" charset="0"/>
              </a:rPr>
              <a:t>}</a:t>
            </a:r>
          </a:p>
          <a:p>
            <a:r>
              <a:rPr lang="en-US" sz="1400" dirty="0">
                <a:solidFill>
                  <a:srgbClr val="000000"/>
                </a:solidFill>
                <a:latin typeface="Times New Roman" charset="0"/>
                <a:ea typeface="Times New Roman" charset="0"/>
                <a:cs typeface="Times New Roman" charset="0"/>
              </a:rPr>
              <a:t>	</a:t>
            </a:r>
            <a:r>
              <a:rPr lang="en-US" sz="1400" dirty="0">
                <a:solidFill>
                  <a:srgbClr val="646464"/>
                </a:solidFill>
                <a:latin typeface="Times New Roman" charset="0"/>
                <a:ea typeface="Times New Roman" charset="0"/>
                <a:cs typeface="Times New Roman" charset="0"/>
              </a:rPr>
              <a:t>@Override</a:t>
            </a:r>
          </a:p>
          <a:p>
            <a:r>
              <a:rPr lang="en-US" sz="1400"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String </a:t>
            </a:r>
            <a:r>
              <a:rPr lang="en-US" sz="1400" b="1" dirty="0" err="1">
                <a:solidFill>
                  <a:srgbClr val="000000"/>
                </a:solidFill>
                <a:latin typeface="Times New Roman" charset="0"/>
                <a:ea typeface="Times New Roman" charset="0"/>
                <a:cs typeface="Times New Roman" charset="0"/>
              </a:rPr>
              <a:t>toString</a:t>
            </a:r>
            <a:r>
              <a:rPr lang="en-US" sz="1400" b="1" dirty="0">
                <a:solidFill>
                  <a:srgbClr val="000000"/>
                </a:solidFill>
                <a:latin typeface="Times New Roman" charset="0"/>
                <a:ea typeface="Times New Roman" charset="0"/>
                <a:cs typeface="Times New Roman" charset="0"/>
              </a:rPr>
              <a:t>() {</a:t>
            </a:r>
          </a:p>
          <a:p>
            <a:r>
              <a:rPr lang="mr-IN" sz="1400" b="1" dirty="0" err="1">
                <a:solidFill>
                  <a:srgbClr val="7F0055"/>
                </a:solidFill>
                <a:latin typeface="Times New Roman" charset="0"/>
                <a:ea typeface="Times New Roman" charset="0"/>
                <a:cs typeface="Times New Roman" charset="0"/>
              </a:rPr>
              <a:t>return</a:t>
            </a:r>
            <a:r>
              <a:rPr lang="mr-IN" sz="1400" b="1" dirty="0">
                <a:solidFill>
                  <a:srgbClr val="000000"/>
                </a:solidFill>
                <a:latin typeface="Times New Roman" charset="0"/>
                <a:ea typeface="Times New Roman" charset="0"/>
                <a:cs typeface="Times New Roman" charset="0"/>
              </a:rPr>
              <a:t> </a:t>
            </a:r>
            <a:r>
              <a:rPr lang="mr-IN" sz="1400" b="1" dirty="0">
                <a:solidFill>
                  <a:srgbClr val="2A00FF"/>
                </a:solidFill>
                <a:latin typeface="Times New Roman" charset="0"/>
                <a:ea typeface="Times New Roman" charset="0"/>
                <a:cs typeface="Times New Roman" charset="0"/>
              </a:rPr>
              <a:t>"</a:t>
            </a:r>
            <a:r>
              <a:rPr lang="mr-IN" sz="1400" b="1" dirty="0" err="1">
                <a:solidFill>
                  <a:srgbClr val="2A00FF"/>
                </a:solidFill>
                <a:latin typeface="Times New Roman" charset="0"/>
                <a:ea typeface="Times New Roman" charset="0"/>
                <a:cs typeface="Times New Roman" charset="0"/>
              </a:rPr>
              <a:t>Account</a:t>
            </a:r>
            <a:r>
              <a:rPr lang="mr-IN" sz="1400" b="1" dirty="0">
                <a:solidFill>
                  <a:srgbClr val="2A00FF"/>
                </a:solidFill>
                <a:latin typeface="Times New Roman" charset="0"/>
                <a:ea typeface="Times New Roman" charset="0"/>
                <a:cs typeface="Times New Roman" charset="0"/>
              </a:rPr>
              <a:t> [</a:t>
            </a:r>
            <a:r>
              <a:rPr lang="mr-IN" sz="1400" b="1" dirty="0" err="1">
                <a:solidFill>
                  <a:srgbClr val="2A00FF"/>
                </a:solidFill>
                <a:latin typeface="Times New Roman" charset="0"/>
                <a:ea typeface="Times New Roman" charset="0"/>
                <a:cs typeface="Times New Roman" charset="0"/>
              </a:rPr>
              <a:t>id</a:t>
            </a:r>
            <a:r>
              <a:rPr lang="mr-IN" sz="1400" b="1" dirty="0">
                <a:solidFill>
                  <a:srgbClr val="2A00FF"/>
                </a:solidFill>
                <a:latin typeface="Times New Roman" charset="0"/>
                <a:ea typeface="Times New Roman" charset="0"/>
                <a:cs typeface="Times New Roman" charset="0"/>
              </a:rPr>
              <a:t>="</a:t>
            </a:r>
            <a:r>
              <a:rPr lang="mr-IN" sz="1400" b="1" dirty="0">
                <a:solidFill>
                  <a:srgbClr val="000000"/>
                </a:solidFill>
                <a:latin typeface="Times New Roman" charset="0"/>
                <a:ea typeface="Times New Roman" charset="0"/>
                <a:cs typeface="Times New Roman" charset="0"/>
              </a:rPr>
              <a:t> + </a:t>
            </a:r>
            <a:r>
              <a:rPr lang="mr-IN" sz="1400" b="1" dirty="0" err="1">
                <a:solidFill>
                  <a:srgbClr val="0000C0"/>
                </a:solidFill>
                <a:latin typeface="Times New Roman" charset="0"/>
                <a:ea typeface="Times New Roman" charset="0"/>
                <a:cs typeface="Times New Roman" charset="0"/>
              </a:rPr>
              <a:t>id</a:t>
            </a:r>
            <a:r>
              <a:rPr lang="mr-IN" sz="1400" b="1" dirty="0">
                <a:solidFill>
                  <a:srgbClr val="000000"/>
                </a:solidFill>
                <a:latin typeface="Times New Roman" charset="0"/>
                <a:ea typeface="Times New Roman" charset="0"/>
                <a:cs typeface="Times New Roman" charset="0"/>
              </a:rPr>
              <a:t> + </a:t>
            </a:r>
            <a:r>
              <a:rPr lang="mr-IN" sz="1400" b="1" dirty="0">
                <a:solidFill>
                  <a:srgbClr val="2A00FF"/>
                </a:solidFill>
                <a:latin typeface="Times New Roman" charset="0"/>
                <a:ea typeface="Times New Roman" charset="0"/>
                <a:cs typeface="Times New Roman" charset="0"/>
              </a:rPr>
              <a:t>", </a:t>
            </a:r>
            <a:r>
              <a:rPr lang="mr-IN" sz="1400" b="1" dirty="0" err="1">
                <a:solidFill>
                  <a:srgbClr val="2A00FF"/>
                </a:solidFill>
                <a:latin typeface="Times New Roman" charset="0"/>
                <a:ea typeface="Times New Roman" charset="0"/>
                <a:cs typeface="Times New Roman" charset="0"/>
              </a:rPr>
              <a:t>name</a:t>
            </a:r>
            <a:r>
              <a:rPr lang="mr-IN" sz="1400" b="1" dirty="0">
                <a:solidFill>
                  <a:srgbClr val="2A00FF"/>
                </a:solidFill>
                <a:latin typeface="Times New Roman" charset="0"/>
                <a:ea typeface="Times New Roman" charset="0"/>
                <a:cs typeface="Times New Roman" charset="0"/>
              </a:rPr>
              <a:t>="</a:t>
            </a:r>
            <a:r>
              <a:rPr lang="mr-IN" sz="1400" b="1" dirty="0">
                <a:solidFill>
                  <a:srgbClr val="000000"/>
                </a:solidFill>
                <a:latin typeface="Times New Roman" charset="0"/>
                <a:ea typeface="Times New Roman" charset="0"/>
                <a:cs typeface="Times New Roman" charset="0"/>
              </a:rPr>
              <a:t> + </a:t>
            </a:r>
            <a:r>
              <a:rPr lang="mr-IN" sz="1400" b="1" dirty="0" err="1">
                <a:solidFill>
                  <a:srgbClr val="0000C0"/>
                </a:solidFill>
                <a:latin typeface="Times New Roman" charset="0"/>
                <a:ea typeface="Times New Roman" charset="0"/>
                <a:cs typeface="Times New Roman" charset="0"/>
              </a:rPr>
              <a:t>name</a:t>
            </a:r>
            <a:r>
              <a:rPr lang="mr-IN" sz="1400" b="1" dirty="0">
                <a:solidFill>
                  <a:srgbClr val="000000"/>
                </a:solidFill>
                <a:latin typeface="Times New Roman" charset="0"/>
                <a:ea typeface="Times New Roman" charset="0"/>
                <a:cs typeface="Times New Roman" charset="0"/>
              </a:rPr>
              <a:t> + </a:t>
            </a:r>
            <a:r>
              <a:rPr lang="mr-IN" sz="1400" b="1" dirty="0">
                <a:solidFill>
                  <a:srgbClr val="2A00FF"/>
                </a:solidFill>
                <a:latin typeface="Times New Roman" charset="0"/>
                <a:ea typeface="Times New Roman" charset="0"/>
                <a:cs typeface="Times New Roman" charset="0"/>
              </a:rPr>
              <a:t>", </a:t>
            </a:r>
            <a:r>
              <a:rPr lang="mr-IN" sz="1400" b="1" dirty="0" err="1">
                <a:solidFill>
                  <a:srgbClr val="2A00FF"/>
                </a:solidFill>
                <a:latin typeface="Times New Roman" charset="0"/>
                <a:ea typeface="Times New Roman" charset="0"/>
                <a:cs typeface="Times New Roman" charset="0"/>
              </a:rPr>
              <a:t>balance</a:t>
            </a:r>
            <a:r>
              <a:rPr lang="mr-IN" sz="1400" b="1" dirty="0">
                <a:solidFill>
                  <a:srgbClr val="2A00FF"/>
                </a:solidFill>
                <a:latin typeface="Times New Roman" charset="0"/>
                <a:ea typeface="Times New Roman" charset="0"/>
                <a:cs typeface="Times New Roman" charset="0"/>
              </a:rPr>
              <a:t>="</a:t>
            </a:r>
            <a:r>
              <a:rPr lang="mr-IN" sz="1400" b="1" dirty="0">
                <a:solidFill>
                  <a:srgbClr val="000000"/>
                </a:solidFill>
                <a:latin typeface="Times New Roman" charset="0"/>
                <a:ea typeface="Times New Roman" charset="0"/>
                <a:cs typeface="Times New Roman" charset="0"/>
              </a:rPr>
              <a:t> + </a:t>
            </a:r>
            <a:r>
              <a:rPr lang="mr-IN" sz="1400" b="1" dirty="0" err="1">
                <a:solidFill>
                  <a:srgbClr val="0000C0"/>
                </a:solidFill>
                <a:latin typeface="Times New Roman" charset="0"/>
                <a:ea typeface="Times New Roman" charset="0"/>
                <a:cs typeface="Times New Roman" charset="0"/>
              </a:rPr>
              <a:t>balance</a:t>
            </a:r>
            <a:r>
              <a:rPr lang="mr-IN" sz="1400" b="1" dirty="0">
                <a:solidFill>
                  <a:srgbClr val="000000"/>
                </a:solidFill>
                <a:latin typeface="Times New Roman" charset="0"/>
                <a:ea typeface="Times New Roman" charset="0"/>
                <a:cs typeface="Times New Roman" charset="0"/>
              </a:rPr>
              <a:t> + </a:t>
            </a:r>
            <a:r>
              <a:rPr lang="mr-IN" sz="1400" b="1" dirty="0">
                <a:solidFill>
                  <a:srgbClr val="2A00FF"/>
                </a:solidFill>
                <a:latin typeface="Times New Roman" charset="0"/>
                <a:ea typeface="Times New Roman" charset="0"/>
                <a:cs typeface="Times New Roman" charset="0"/>
              </a:rPr>
              <a:t>"]"</a:t>
            </a:r>
            <a:r>
              <a:rPr lang="mr-IN" sz="1400" b="1" dirty="0">
                <a:solidFill>
                  <a:srgbClr val="000000"/>
                </a:solidFill>
                <a:latin typeface="Times New Roman" charset="0"/>
                <a:ea typeface="Times New Roman" charset="0"/>
                <a:cs typeface="Times New Roman" charset="0"/>
              </a:rPr>
              <a:t>;</a:t>
            </a:r>
            <a:r>
              <a:rPr lang="en-US" sz="1400" b="1" dirty="0">
                <a:solidFill>
                  <a:srgbClr val="000000"/>
                </a:solidFill>
                <a:latin typeface="Times New Roman" charset="0"/>
                <a:ea typeface="Times New Roman" charset="0"/>
                <a:cs typeface="Times New Roman" charset="0"/>
              </a:rPr>
              <a:t> </a:t>
            </a:r>
            <a:r>
              <a:rPr lang="mr-IN" sz="1400" dirty="0">
                <a:solidFill>
                  <a:srgbClr val="000000"/>
                </a:solidFill>
                <a:latin typeface="Times New Roman" charset="0"/>
                <a:ea typeface="Times New Roman" charset="0"/>
                <a:cs typeface="Times New Roman" charset="0"/>
              </a:rPr>
              <a:t>}	</a:t>
            </a:r>
          </a:p>
          <a:p>
            <a:r>
              <a:rPr lang="mr-IN" sz="1400" dirty="0">
                <a:solidFill>
                  <a:srgbClr val="000000"/>
                </a:solidFill>
                <a:latin typeface="Times New Roman" charset="0"/>
                <a:ea typeface="Times New Roman" charset="0"/>
                <a:cs typeface="Times New Roman" charset="0"/>
              </a:rPr>
              <a:t>}</a:t>
            </a:r>
          </a:p>
        </p:txBody>
      </p:sp>
      <p:sp>
        <p:nvSpPr>
          <p:cNvPr id="5" name="Rectangle 4"/>
          <p:cNvSpPr/>
          <p:nvPr/>
        </p:nvSpPr>
        <p:spPr>
          <a:xfrm>
            <a:off x="4759036" y="1981200"/>
            <a:ext cx="4156364" cy="2031325"/>
          </a:xfrm>
          <a:prstGeom prst="rect">
            <a:avLst/>
          </a:prstGeom>
          <a:ln>
            <a:solidFill>
              <a:schemeClr val="accent1"/>
            </a:solidFill>
          </a:ln>
        </p:spPr>
        <p:txBody>
          <a:bodyPr wrap="square">
            <a:spAutoFit/>
          </a:bodyPr>
          <a:lstStyle/>
          <a:p>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class</a:t>
            </a:r>
            <a:r>
              <a:rPr lang="en-US" sz="1400" b="1" dirty="0">
                <a:solidFill>
                  <a:srgbClr val="000000"/>
                </a:solidFill>
                <a:latin typeface="Times New Roman" charset="0"/>
                <a:ea typeface="Times New Roman" charset="0"/>
                <a:cs typeface="Times New Roman" charset="0"/>
              </a:rPr>
              <a:t> </a:t>
            </a:r>
            <a:r>
              <a:rPr lang="en-US" sz="1400" b="1" dirty="0" err="1">
                <a:solidFill>
                  <a:srgbClr val="000000"/>
                </a:solidFill>
                <a:latin typeface="Times New Roman" charset="0"/>
                <a:ea typeface="Times New Roman" charset="0"/>
                <a:cs typeface="Times New Roman" charset="0"/>
              </a:rPr>
              <a:t>TestAccount</a:t>
            </a:r>
            <a:r>
              <a:rPr lang="en-US" sz="1400" b="1" dirty="0">
                <a:solidFill>
                  <a:srgbClr val="000000"/>
                </a:solidFill>
                <a:latin typeface="Times New Roman" charset="0"/>
                <a:ea typeface="Times New Roman" charset="0"/>
                <a:cs typeface="Times New Roman" charset="0"/>
              </a:rPr>
              <a:t> {</a:t>
            </a:r>
          </a:p>
          <a:p>
            <a:r>
              <a:rPr lang="en-US" sz="1400"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public</a:t>
            </a:r>
            <a:r>
              <a:rPr lang="en-US" sz="1400" b="1"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static</a:t>
            </a:r>
            <a:r>
              <a:rPr lang="en-US" sz="1400" b="1" dirty="0">
                <a:solidFill>
                  <a:srgbClr val="000000"/>
                </a:solidFill>
                <a:latin typeface="Times New Roman" charset="0"/>
                <a:ea typeface="Times New Roman" charset="0"/>
                <a:cs typeface="Times New Roman" charset="0"/>
              </a:rPr>
              <a:t> </a:t>
            </a:r>
            <a:r>
              <a:rPr lang="en-US" sz="1400" b="1" dirty="0">
                <a:solidFill>
                  <a:srgbClr val="7F0055"/>
                </a:solidFill>
                <a:latin typeface="Times New Roman" charset="0"/>
                <a:ea typeface="Times New Roman" charset="0"/>
                <a:cs typeface="Times New Roman" charset="0"/>
              </a:rPr>
              <a:t>void</a:t>
            </a:r>
            <a:r>
              <a:rPr lang="en-US" sz="1400" b="1" dirty="0">
                <a:solidFill>
                  <a:srgbClr val="000000"/>
                </a:solidFill>
                <a:latin typeface="Times New Roman" charset="0"/>
                <a:ea typeface="Times New Roman" charset="0"/>
                <a:cs typeface="Times New Roman" charset="0"/>
              </a:rPr>
              <a:t> main(String[] </a:t>
            </a:r>
            <a:r>
              <a:rPr lang="en-US" sz="1400" b="1" dirty="0" err="1">
                <a:solidFill>
                  <a:srgbClr val="6A3E3E"/>
                </a:solidFill>
                <a:latin typeface="Times New Roman" charset="0"/>
                <a:ea typeface="Times New Roman" charset="0"/>
                <a:cs typeface="Times New Roman" charset="0"/>
              </a:rPr>
              <a:t>args</a:t>
            </a:r>
            <a:r>
              <a:rPr lang="en-US" sz="1400" b="1" dirty="0">
                <a:solidFill>
                  <a:srgbClr val="000000"/>
                </a:solidFill>
                <a:latin typeface="Times New Roman" charset="0"/>
                <a:ea typeface="Times New Roman" charset="0"/>
                <a:cs typeface="Times New Roman" charset="0"/>
              </a:rPr>
              <a:t>) {</a:t>
            </a:r>
          </a:p>
          <a:p>
            <a:r>
              <a:rPr lang="en-US" sz="1400" dirty="0">
                <a:solidFill>
                  <a:srgbClr val="000000"/>
                </a:solidFill>
                <a:latin typeface="Times New Roman" charset="0"/>
                <a:ea typeface="Times New Roman" charset="0"/>
                <a:cs typeface="Times New Roman" charset="0"/>
              </a:rPr>
              <a:t>Account </a:t>
            </a:r>
            <a:r>
              <a:rPr lang="en-US" sz="1400" dirty="0">
                <a:solidFill>
                  <a:srgbClr val="6A3E3E"/>
                </a:solidFill>
                <a:latin typeface="Times New Roman" charset="0"/>
                <a:ea typeface="Times New Roman" charset="0"/>
                <a:cs typeface="Times New Roman" charset="0"/>
              </a:rPr>
              <a:t>a1</a:t>
            </a:r>
            <a:r>
              <a:rPr lang="en-US" sz="1400" dirty="0">
                <a:solidFill>
                  <a:srgbClr val="000000"/>
                </a:solidFill>
                <a:latin typeface="Times New Roman" charset="0"/>
                <a:ea typeface="Times New Roman" charset="0"/>
                <a:cs typeface="Times New Roman" charset="0"/>
              </a:rPr>
              <a:t> = </a:t>
            </a:r>
            <a:r>
              <a:rPr lang="en-US" sz="1400" b="1" dirty="0">
                <a:solidFill>
                  <a:srgbClr val="7F0055"/>
                </a:solidFill>
                <a:latin typeface="Times New Roman" charset="0"/>
                <a:ea typeface="Times New Roman" charset="0"/>
                <a:cs typeface="Times New Roman" charset="0"/>
              </a:rPr>
              <a:t>new</a:t>
            </a:r>
            <a:r>
              <a:rPr lang="en-US" sz="1400" b="1" dirty="0">
                <a:solidFill>
                  <a:srgbClr val="000000"/>
                </a:solidFill>
                <a:latin typeface="Times New Roman" charset="0"/>
                <a:ea typeface="Times New Roman" charset="0"/>
                <a:cs typeface="Times New Roman" charset="0"/>
              </a:rPr>
              <a:t> Account(</a:t>
            </a:r>
            <a:r>
              <a:rPr lang="en-US" sz="1400" b="1" dirty="0">
                <a:solidFill>
                  <a:srgbClr val="2A00FF"/>
                </a:solidFill>
                <a:latin typeface="Times New Roman" charset="0"/>
                <a:ea typeface="Times New Roman" charset="0"/>
                <a:cs typeface="Times New Roman" charset="0"/>
              </a:rPr>
              <a:t>"A001"</a:t>
            </a:r>
            <a:r>
              <a:rPr lang="en-US" sz="1400" b="1" dirty="0">
                <a:solidFill>
                  <a:srgbClr val="000000"/>
                </a:solidFill>
                <a:latin typeface="Times New Roman" charset="0"/>
                <a:ea typeface="Times New Roman" charset="0"/>
                <a:cs typeface="Times New Roman" charset="0"/>
              </a:rPr>
              <a:t>, </a:t>
            </a:r>
            <a:r>
              <a:rPr lang="en-US" sz="1400" b="1" dirty="0">
                <a:solidFill>
                  <a:srgbClr val="2A00FF"/>
                </a:solidFill>
                <a:latin typeface="Times New Roman" charset="0"/>
                <a:ea typeface="Times New Roman" charset="0"/>
                <a:cs typeface="Times New Roman" charset="0"/>
              </a:rPr>
              <a:t>"Shalini"</a:t>
            </a:r>
            <a:r>
              <a:rPr lang="en-US" sz="1400" b="1" dirty="0">
                <a:solidFill>
                  <a:srgbClr val="000000"/>
                </a:solidFill>
                <a:latin typeface="Times New Roman" charset="0"/>
                <a:ea typeface="Times New Roman" charset="0"/>
                <a:cs typeface="Times New Roman" charset="0"/>
              </a:rPr>
              <a:t>,500);</a:t>
            </a:r>
          </a:p>
          <a:p>
            <a:r>
              <a:rPr lang="en-US" sz="1400" dirty="0">
                <a:solidFill>
                  <a:srgbClr val="000000"/>
                </a:solidFill>
                <a:latin typeface="Times New Roman" charset="0"/>
                <a:ea typeface="Times New Roman" charset="0"/>
                <a:cs typeface="Times New Roman" charset="0"/>
              </a:rPr>
              <a:t>Account </a:t>
            </a:r>
            <a:r>
              <a:rPr lang="en-US" sz="1400" dirty="0">
                <a:solidFill>
                  <a:srgbClr val="6A3E3E"/>
                </a:solidFill>
                <a:latin typeface="Times New Roman" charset="0"/>
                <a:ea typeface="Times New Roman" charset="0"/>
                <a:cs typeface="Times New Roman" charset="0"/>
              </a:rPr>
              <a:t>a2</a:t>
            </a:r>
            <a:r>
              <a:rPr lang="en-US" sz="1400" dirty="0">
                <a:solidFill>
                  <a:srgbClr val="000000"/>
                </a:solidFill>
                <a:latin typeface="Times New Roman" charset="0"/>
                <a:ea typeface="Times New Roman" charset="0"/>
                <a:cs typeface="Times New Roman" charset="0"/>
              </a:rPr>
              <a:t> = </a:t>
            </a:r>
            <a:r>
              <a:rPr lang="en-US" sz="1400" b="1" dirty="0">
                <a:solidFill>
                  <a:srgbClr val="7F0055"/>
                </a:solidFill>
                <a:latin typeface="Times New Roman" charset="0"/>
                <a:ea typeface="Times New Roman" charset="0"/>
                <a:cs typeface="Times New Roman" charset="0"/>
              </a:rPr>
              <a:t>new</a:t>
            </a:r>
            <a:r>
              <a:rPr lang="en-US" sz="1400" b="1" dirty="0">
                <a:solidFill>
                  <a:srgbClr val="000000"/>
                </a:solidFill>
                <a:latin typeface="Times New Roman" charset="0"/>
                <a:ea typeface="Times New Roman" charset="0"/>
                <a:cs typeface="Times New Roman" charset="0"/>
              </a:rPr>
              <a:t> Account(</a:t>
            </a:r>
            <a:r>
              <a:rPr lang="en-US" sz="1400" b="1" dirty="0">
                <a:solidFill>
                  <a:srgbClr val="2A00FF"/>
                </a:solidFill>
                <a:latin typeface="Times New Roman" charset="0"/>
                <a:ea typeface="Times New Roman" charset="0"/>
                <a:cs typeface="Times New Roman" charset="0"/>
              </a:rPr>
              <a:t>"A002"</a:t>
            </a:r>
            <a:r>
              <a:rPr lang="en-US" sz="1400" b="1" dirty="0">
                <a:solidFill>
                  <a:srgbClr val="000000"/>
                </a:solidFill>
                <a:latin typeface="Times New Roman" charset="0"/>
                <a:ea typeface="Times New Roman" charset="0"/>
                <a:cs typeface="Times New Roman" charset="0"/>
              </a:rPr>
              <a:t>, </a:t>
            </a:r>
            <a:r>
              <a:rPr lang="en-US" sz="1400" b="1" dirty="0">
                <a:solidFill>
                  <a:srgbClr val="2A00FF"/>
                </a:solidFill>
                <a:latin typeface="Times New Roman" charset="0"/>
                <a:ea typeface="Times New Roman" charset="0"/>
                <a:cs typeface="Times New Roman" charset="0"/>
              </a:rPr>
              <a:t>"Sia"</a:t>
            </a:r>
            <a:r>
              <a:rPr lang="en-US" sz="1400" b="1" dirty="0">
                <a:solidFill>
                  <a:srgbClr val="000000"/>
                </a:solidFill>
                <a:latin typeface="Times New Roman" charset="0"/>
                <a:ea typeface="Times New Roman" charset="0"/>
                <a:cs typeface="Times New Roman" charset="0"/>
              </a:rPr>
              <a:t>,1500);</a:t>
            </a:r>
          </a:p>
          <a:p>
            <a:r>
              <a:rPr lang="mr-IN" sz="1400" dirty="0">
                <a:solidFill>
                  <a:srgbClr val="6A3E3E"/>
                </a:solidFill>
                <a:latin typeface="Times New Roman" charset="0"/>
                <a:ea typeface="Times New Roman" charset="0"/>
                <a:cs typeface="Times New Roman" charset="0"/>
              </a:rPr>
              <a:t>a1</a:t>
            </a:r>
            <a:r>
              <a:rPr lang="mr-IN" sz="1400" dirty="0">
                <a:solidFill>
                  <a:srgbClr val="000000"/>
                </a:solidFill>
                <a:latin typeface="Times New Roman" charset="0"/>
                <a:ea typeface="Times New Roman" charset="0"/>
                <a:cs typeface="Times New Roman" charset="0"/>
              </a:rPr>
              <a:t>.transfer(</a:t>
            </a:r>
            <a:r>
              <a:rPr lang="mr-IN" sz="1400" dirty="0">
                <a:solidFill>
                  <a:srgbClr val="6A3E3E"/>
                </a:solidFill>
                <a:latin typeface="Times New Roman" charset="0"/>
                <a:ea typeface="Times New Roman" charset="0"/>
                <a:cs typeface="Times New Roman" charset="0"/>
              </a:rPr>
              <a:t>a2</a:t>
            </a:r>
            <a:r>
              <a:rPr lang="mr-IN" sz="1400" dirty="0">
                <a:solidFill>
                  <a:srgbClr val="000000"/>
                </a:solidFill>
                <a:latin typeface="Times New Roman" charset="0"/>
                <a:ea typeface="Times New Roman" charset="0"/>
                <a:cs typeface="Times New Roman" charset="0"/>
              </a:rPr>
              <a:t>, 300);</a:t>
            </a:r>
          </a:p>
          <a:p>
            <a:r>
              <a:rPr lang="en-US" sz="1400" dirty="0" err="1">
                <a:solidFill>
                  <a:srgbClr val="000000"/>
                </a:solidFill>
                <a:latin typeface="Times New Roman" charset="0"/>
                <a:ea typeface="Times New Roman" charset="0"/>
                <a:cs typeface="Times New Roman" charset="0"/>
              </a:rPr>
              <a:t>System.</a:t>
            </a:r>
            <a:r>
              <a:rPr lang="en-US" sz="1400" b="1" i="1" dirty="0" err="1">
                <a:solidFill>
                  <a:srgbClr val="0000C0"/>
                </a:solidFill>
                <a:latin typeface="Times New Roman" charset="0"/>
                <a:ea typeface="Times New Roman" charset="0"/>
                <a:cs typeface="Times New Roman" charset="0"/>
              </a:rPr>
              <a:t>out</a:t>
            </a:r>
            <a:r>
              <a:rPr lang="en-US" sz="1400" b="1" i="1" dirty="0" err="1">
                <a:solidFill>
                  <a:srgbClr val="000000"/>
                </a:solidFill>
                <a:latin typeface="Times New Roman" charset="0"/>
                <a:ea typeface="Times New Roman" charset="0"/>
                <a:cs typeface="Times New Roman" charset="0"/>
              </a:rPr>
              <a:t>.println</a:t>
            </a:r>
            <a:r>
              <a:rPr lang="en-US" sz="1400" b="1" i="1" dirty="0">
                <a:solidFill>
                  <a:srgbClr val="000000"/>
                </a:solidFill>
                <a:latin typeface="Times New Roman" charset="0"/>
                <a:ea typeface="Times New Roman" charset="0"/>
                <a:cs typeface="Times New Roman" charset="0"/>
              </a:rPr>
              <a:t>(</a:t>
            </a:r>
            <a:r>
              <a:rPr lang="en-US" sz="1400" b="1" i="1" dirty="0">
                <a:solidFill>
                  <a:srgbClr val="6A3E3E"/>
                </a:solidFill>
                <a:latin typeface="Times New Roman" charset="0"/>
                <a:ea typeface="Times New Roman" charset="0"/>
                <a:cs typeface="Times New Roman" charset="0"/>
              </a:rPr>
              <a:t>a1</a:t>
            </a:r>
            <a:r>
              <a:rPr lang="en-US" sz="1400" b="1" i="1" dirty="0">
                <a:solidFill>
                  <a:srgbClr val="000000"/>
                </a:solidFill>
                <a:latin typeface="Times New Roman" charset="0"/>
                <a:ea typeface="Times New Roman" charset="0"/>
                <a:cs typeface="Times New Roman" charset="0"/>
              </a:rPr>
              <a:t>);</a:t>
            </a:r>
          </a:p>
          <a:p>
            <a:r>
              <a:rPr lang="en-US" sz="1400" dirty="0" err="1">
                <a:solidFill>
                  <a:srgbClr val="000000"/>
                </a:solidFill>
                <a:latin typeface="Times New Roman" charset="0"/>
                <a:ea typeface="Times New Roman" charset="0"/>
                <a:cs typeface="Times New Roman" charset="0"/>
              </a:rPr>
              <a:t>System.</a:t>
            </a:r>
            <a:r>
              <a:rPr lang="en-US" sz="1400" b="1" i="1" dirty="0" err="1">
                <a:solidFill>
                  <a:srgbClr val="0000C0"/>
                </a:solidFill>
                <a:latin typeface="Times New Roman" charset="0"/>
                <a:ea typeface="Times New Roman" charset="0"/>
                <a:cs typeface="Times New Roman" charset="0"/>
              </a:rPr>
              <a:t>out</a:t>
            </a:r>
            <a:r>
              <a:rPr lang="en-US" sz="1400" b="1" i="1" dirty="0" err="1">
                <a:solidFill>
                  <a:srgbClr val="000000"/>
                </a:solidFill>
                <a:latin typeface="Times New Roman" charset="0"/>
                <a:ea typeface="Times New Roman" charset="0"/>
                <a:cs typeface="Times New Roman" charset="0"/>
              </a:rPr>
              <a:t>.println</a:t>
            </a:r>
            <a:r>
              <a:rPr lang="en-US" sz="1400" b="1" i="1" dirty="0">
                <a:solidFill>
                  <a:srgbClr val="000000"/>
                </a:solidFill>
                <a:latin typeface="Times New Roman" charset="0"/>
                <a:ea typeface="Times New Roman" charset="0"/>
                <a:cs typeface="Times New Roman" charset="0"/>
              </a:rPr>
              <a:t>(</a:t>
            </a:r>
            <a:r>
              <a:rPr lang="en-US" sz="1400" b="1" i="1" dirty="0">
                <a:solidFill>
                  <a:srgbClr val="6A3E3E"/>
                </a:solidFill>
                <a:latin typeface="Times New Roman" charset="0"/>
                <a:ea typeface="Times New Roman" charset="0"/>
                <a:cs typeface="Times New Roman" charset="0"/>
              </a:rPr>
              <a:t>a2</a:t>
            </a:r>
            <a:r>
              <a:rPr lang="en-US" sz="1400" b="1" i="1" dirty="0">
                <a:solidFill>
                  <a:srgbClr val="000000"/>
                </a:solidFill>
                <a:latin typeface="Times New Roman" charset="0"/>
                <a:ea typeface="Times New Roman" charset="0"/>
                <a:cs typeface="Times New Roman" charset="0"/>
              </a:rPr>
              <a:t>);</a:t>
            </a:r>
            <a:endParaRPr lang="en-US" sz="1400" dirty="0">
              <a:latin typeface="Times New Roman" charset="0"/>
              <a:ea typeface="Times New Roman" charset="0"/>
              <a:cs typeface="Times New Roman" charset="0"/>
            </a:endParaRPr>
          </a:p>
          <a:p>
            <a:r>
              <a:rPr lang="en-US" sz="1400" dirty="0">
                <a:solidFill>
                  <a:srgbClr val="000000"/>
                </a:solidFill>
                <a:latin typeface="Times New Roman" charset="0"/>
                <a:ea typeface="Times New Roman" charset="0"/>
                <a:cs typeface="Times New Roman" charset="0"/>
              </a:rPr>
              <a:t>}</a:t>
            </a:r>
          </a:p>
          <a:p>
            <a:endParaRPr lang="en-US" sz="1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3652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continued…</a:t>
            </a:r>
          </a:p>
        </p:txBody>
      </p:sp>
      <p:sp>
        <p:nvSpPr>
          <p:cNvPr id="3" name="Text Placeholder 2"/>
          <p:cNvSpPr>
            <a:spLocks noGrp="1"/>
          </p:cNvSpPr>
          <p:nvPr>
            <p:ph type="body" sz="quarter" idx="10"/>
          </p:nvPr>
        </p:nvSpPr>
        <p:spPr/>
        <p:txBody>
          <a:bodyPr/>
          <a:lstStyle/>
          <a:p>
            <a:r>
              <a:rPr lang="en-US" dirty="0"/>
              <a:t>Array of Dog Objects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41700"/>
            <a:ext cx="5767388" cy="4308000"/>
          </a:xfrm>
          <a:prstGeom prst="rect">
            <a:avLst/>
          </a:prstGeom>
        </p:spPr>
      </p:pic>
    </p:spTree>
    <p:extLst>
      <p:ext uri="{BB962C8B-B14F-4D97-AF65-F5344CB8AC3E}">
        <p14:creationId xmlns:p14="http://schemas.microsoft.com/office/powerpoint/2010/main" val="188459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26" y="152400"/>
            <a:ext cx="7618286" cy="609599"/>
          </a:xfrm>
        </p:spPr>
        <p:txBody>
          <a:bodyPr>
            <a:normAutofit/>
          </a:bodyPr>
          <a:lstStyle/>
          <a:p>
            <a:r>
              <a:rPr lang="en-US" sz="3200" dirty="0">
                <a:solidFill>
                  <a:schemeClr val="tx1">
                    <a:lumMod val="75000"/>
                    <a:lumOff val="25000"/>
                  </a:schemeClr>
                </a:solidFill>
                <a:latin typeface="+mj-lt"/>
                <a:cs typeface="+mj-cs"/>
              </a:rPr>
              <a:t>Has – A Relationship</a:t>
            </a:r>
          </a:p>
        </p:txBody>
      </p:sp>
      <p:sp>
        <p:nvSpPr>
          <p:cNvPr id="3" name="Content Placeholder 2"/>
          <p:cNvSpPr>
            <a:spLocks noGrp="1"/>
          </p:cNvSpPr>
          <p:nvPr>
            <p:ph idx="1"/>
          </p:nvPr>
        </p:nvSpPr>
        <p:spPr>
          <a:xfrm>
            <a:off x="316038" y="1066800"/>
            <a:ext cx="8599362" cy="5486400"/>
          </a:xfrm>
        </p:spPr>
        <p:txBody>
          <a:bodyPr>
            <a:normAutofit fontScale="85000" lnSpcReduction="10000"/>
          </a:bodyPr>
          <a:lstStyle/>
          <a:p>
            <a:r>
              <a:rPr lang="en-US" dirty="0"/>
              <a:t>Means an instance of one class “has a” reference to an instance of another class or another instance of same class.</a:t>
            </a:r>
          </a:p>
          <a:p>
            <a:r>
              <a:rPr lang="en-US" dirty="0"/>
              <a:t>It is also known as </a:t>
            </a:r>
            <a:r>
              <a:rPr lang="en-US" b="1" dirty="0"/>
              <a:t>“composition” or “aggregation”.</a:t>
            </a:r>
          </a:p>
          <a:p>
            <a:r>
              <a:rPr lang="en-US" dirty="0"/>
              <a:t>There is no specific keyword to implement HAS-A relationship but mostly we are depended upon “new” keyword.</a:t>
            </a:r>
          </a:p>
          <a:p>
            <a:endParaRPr lang="en-US" b="1" dirty="0"/>
          </a:p>
          <a:p>
            <a:r>
              <a:rPr lang="en-US" b="1" dirty="0"/>
              <a:t>Composition : </a:t>
            </a:r>
            <a:br>
              <a:rPr lang="en-US" dirty="0"/>
            </a:br>
            <a:r>
              <a:rPr lang="en-US" dirty="0"/>
              <a:t>Without existence of container object, if there is no chance of existence of contained objects then container and contained objects are said to be strongly associated and this strong association is known as </a:t>
            </a:r>
            <a:r>
              <a:rPr lang="en-US" i="1" dirty="0"/>
              <a:t>composition</a:t>
            </a:r>
            <a:r>
              <a:rPr lang="en-US" dirty="0"/>
              <a:t>.</a:t>
            </a:r>
            <a:br>
              <a:rPr lang="en-US" dirty="0"/>
            </a:br>
            <a:br>
              <a:rPr lang="en-US" dirty="0"/>
            </a:br>
            <a:r>
              <a:rPr lang="en-US" dirty="0" err="1"/>
              <a:t>Eg</a:t>
            </a:r>
            <a:r>
              <a:rPr lang="en-US" dirty="0"/>
              <a:t>: A “university” has several “departments”. Without existence of “university” there is no chance for the “departments” to exist. Hence “university” and “departments” are strongly associated and this strong association is known as </a:t>
            </a:r>
            <a:r>
              <a:rPr lang="en-US" i="1" dirty="0"/>
              <a:t>composition</a:t>
            </a:r>
            <a:r>
              <a:rPr lang="en-US" dirty="0"/>
              <a:t>.</a:t>
            </a:r>
          </a:p>
          <a:p>
            <a:endParaRPr lang="en-US" b="1" dirty="0"/>
          </a:p>
          <a:p>
            <a:r>
              <a:rPr lang="en-US" b="1" dirty="0"/>
              <a:t>Aggregation</a:t>
            </a:r>
            <a:br>
              <a:rPr lang="en-US" dirty="0"/>
            </a:br>
            <a:r>
              <a:rPr lang="en-US" dirty="0"/>
              <a:t>Without existence of container object, if there is a chance of existence of contained objects then container and contained objects are said to be loosely associated and this strong association is known as </a:t>
            </a:r>
            <a:r>
              <a:rPr lang="en-US" i="1" dirty="0"/>
              <a:t>aggregation.</a:t>
            </a:r>
            <a:br>
              <a:rPr lang="en-US" i="1" dirty="0"/>
            </a:br>
            <a:br>
              <a:rPr lang="en-US" dirty="0"/>
            </a:br>
            <a:r>
              <a:rPr lang="en-US" dirty="0" err="1"/>
              <a:t>Eg</a:t>
            </a:r>
            <a:r>
              <a:rPr lang="en-US" dirty="0"/>
              <a:t>: A  “department” has several “professors”. Without existence of “departments” there is good chance for the “professors” to exist. Hence “professors” and “department” are loosely associated and this loose association is known as </a:t>
            </a:r>
            <a:r>
              <a:rPr lang="en-US" i="1" dirty="0"/>
              <a:t>Aggregation</a:t>
            </a:r>
            <a:r>
              <a:rPr lang="en-US" dirty="0"/>
              <a:t>.</a:t>
            </a:r>
          </a:p>
        </p:txBody>
      </p:sp>
    </p:spTree>
    <p:extLst>
      <p:ext uri="{BB962C8B-B14F-4D97-AF65-F5344CB8AC3E}">
        <p14:creationId xmlns:p14="http://schemas.microsoft.com/office/powerpoint/2010/main" val="156095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noAutofit/>
          </a:bodyPr>
          <a:lstStyle/>
          <a:p>
            <a:r>
              <a:rPr lang="en-US" sz="3200" dirty="0">
                <a:solidFill>
                  <a:schemeClr val="tx1">
                    <a:lumMod val="75000"/>
                    <a:lumOff val="25000"/>
                  </a:schemeClr>
                </a:solidFill>
                <a:latin typeface="+mj-lt"/>
                <a:cs typeface="+mj-cs"/>
              </a:rPr>
              <a:t>Polymorphism in Java</a:t>
            </a:r>
          </a:p>
        </p:txBody>
      </p:sp>
      <p:sp>
        <p:nvSpPr>
          <p:cNvPr id="3" name="Content Placeholder 2"/>
          <p:cNvSpPr>
            <a:spLocks noGrp="1"/>
          </p:cNvSpPr>
          <p:nvPr>
            <p:ph idx="1"/>
          </p:nvPr>
        </p:nvSpPr>
        <p:spPr>
          <a:xfrm>
            <a:off x="304800" y="1066800"/>
            <a:ext cx="8530118" cy="4897665"/>
          </a:xfrm>
        </p:spPr>
        <p:txBody>
          <a:bodyPr/>
          <a:lstStyle/>
          <a:p>
            <a:r>
              <a:rPr lang="en-US" sz="2400" dirty="0">
                <a:solidFill>
                  <a:schemeClr val="tx1">
                    <a:lumMod val="75000"/>
                    <a:lumOff val="25000"/>
                  </a:schemeClr>
                </a:solidFill>
                <a:latin typeface="+mn-lt"/>
                <a:cs typeface="+mn-cs"/>
              </a:rPr>
              <a:t>There are two types of polymorphism in java:</a:t>
            </a:r>
          </a:p>
          <a:p>
            <a:endParaRPr lang="en-US" sz="2400" dirty="0">
              <a:solidFill>
                <a:schemeClr val="tx1">
                  <a:lumMod val="75000"/>
                  <a:lumOff val="25000"/>
                </a:schemeClr>
              </a:solidFill>
              <a:latin typeface="+mn-lt"/>
              <a:cs typeface="+mn-cs"/>
            </a:endParaRPr>
          </a:p>
          <a:p>
            <a:r>
              <a:rPr lang="en-US" sz="2400" b="1" dirty="0">
                <a:solidFill>
                  <a:schemeClr val="tx1">
                    <a:lumMod val="75000"/>
                    <a:lumOff val="25000"/>
                  </a:schemeClr>
                </a:solidFill>
                <a:latin typeface="+mn-lt"/>
                <a:cs typeface="+mn-cs"/>
              </a:rPr>
              <a:t>Compile time </a:t>
            </a:r>
            <a:r>
              <a:rPr lang="en-US" sz="2400" dirty="0">
                <a:solidFill>
                  <a:schemeClr val="tx1">
                    <a:lumMod val="75000"/>
                    <a:lumOff val="25000"/>
                  </a:schemeClr>
                </a:solidFill>
                <a:latin typeface="+mn-lt"/>
                <a:cs typeface="+mn-cs"/>
              </a:rPr>
              <a:t>polymorphism and </a:t>
            </a:r>
            <a:r>
              <a:rPr lang="en-US" sz="2400" b="1" dirty="0">
                <a:solidFill>
                  <a:schemeClr val="tx1">
                    <a:lumMod val="75000"/>
                    <a:lumOff val="25000"/>
                  </a:schemeClr>
                </a:solidFill>
                <a:latin typeface="+mn-lt"/>
                <a:cs typeface="+mn-cs"/>
              </a:rPr>
              <a:t>runtime</a:t>
            </a:r>
            <a:r>
              <a:rPr lang="en-US" sz="2400" dirty="0">
                <a:solidFill>
                  <a:schemeClr val="tx1">
                    <a:lumMod val="75000"/>
                    <a:lumOff val="25000"/>
                  </a:schemeClr>
                </a:solidFill>
                <a:latin typeface="+mn-lt"/>
                <a:cs typeface="+mn-cs"/>
              </a:rPr>
              <a:t> polymorphism. </a:t>
            </a:r>
          </a:p>
          <a:p>
            <a:r>
              <a:rPr lang="en-US" sz="2400" dirty="0">
                <a:solidFill>
                  <a:schemeClr val="tx1">
                    <a:lumMod val="75000"/>
                    <a:lumOff val="25000"/>
                  </a:schemeClr>
                </a:solidFill>
                <a:latin typeface="+mn-lt"/>
                <a:cs typeface="+mn-cs"/>
              </a:rPr>
              <a:t>We can perform polymorphism in java by method overloading and method overriding.</a:t>
            </a:r>
          </a:p>
          <a:p>
            <a:endParaRPr lang="en-US" sz="2400" dirty="0">
              <a:solidFill>
                <a:schemeClr val="tx1">
                  <a:lumMod val="75000"/>
                  <a:lumOff val="25000"/>
                </a:schemeClr>
              </a:solidFill>
              <a:latin typeface="+mn-lt"/>
              <a:cs typeface="+mn-cs"/>
            </a:endParaRPr>
          </a:p>
          <a:p>
            <a:r>
              <a:rPr lang="en-US" sz="2400" dirty="0">
                <a:solidFill>
                  <a:schemeClr val="tx1">
                    <a:lumMod val="75000"/>
                    <a:lumOff val="25000"/>
                  </a:schemeClr>
                </a:solidFill>
                <a:latin typeface="+mn-lt"/>
                <a:cs typeface="+mn-cs"/>
              </a:rPr>
              <a:t>Runtime polymorphism or Dynamic Method Dispatch is a process in which a call to an overridden method is resolved at runtime rather than compile-time</a:t>
            </a:r>
            <a:r>
              <a:rPr lang="en-US" dirty="0"/>
              <a:t>.</a:t>
            </a:r>
          </a:p>
        </p:txBody>
      </p:sp>
    </p:spTree>
    <p:extLst>
      <p:ext uri="{BB962C8B-B14F-4D97-AF65-F5344CB8AC3E}">
        <p14:creationId xmlns:p14="http://schemas.microsoft.com/office/powerpoint/2010/main" val="11206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176" y="152400"/>
            <a:ext cx="6629400" cy="609599"/>
          </a:xfrm>
        </p:spPr>
        <p:txBody>
          <a:bodyPr>
            <a:normAutofit fontScale="90000"/>
          </a:bodyPr>
          <a:lstStyle/>
          <a:p>
            <a:r>
              <a:rPr lang="en-US" sz="3600" dirty="0">
                <a:solidFill>
                  <a:schemeClr val="tx1">
                    <a:lumMod val="75000"/>
                    <a:lumOff val="25000"/>
                  </a:schemeClr>
                </a:solidFill>
                <a:latin typeface="+mj-lt"/>
                <a:cs typeface="+mj-cs"/>
              </a:rPr>
              <a:t>Method Overloading in Java</a:t>
            </a:r>
            <a:endParaRPr lang="en-US" dirty="0">
              <a:solidFill>
                <a:schemeClr val="accent4">
                  <a:lumMod val="50000"/>
                </a:schemeClr>
              </a:solidFill>
            </a:endParaRPr>
          </a:p>
        </p:txBody>
      </p:sp>
      <p:sp>
        <p:nvSpPr>
          <p:cNvPr id="3" name="Content Placeholder 2"/>
          <p:cNvSpPr>
            <a:spLocks noGrp="1"/>
          </p:cNvSpPr>
          <p:nvPr>
            <p:ph idx="1"/>
          </p:nvPr>
        </p:nvSpPr>
        <p:spPr>
          <a:xfrm>
            <a:off x="273176" y="1066800"/>
            <a:ext cx="8530118" cy="4897665"/>
          </a:xfrm>
        </p:spPr>
        <p:txBody>
          <a:bodyPr>
            <a:normAutofit lnSpcReduction="10000"/>
          </a:bodyPr>
          <a:lstStyle/>
          <a:p>
            <a:r>
              <a:rPr lang="en-US" sz="2400" dirty="0">
                <a:solidFill>
                  <a:schemeClr val="tx1">
                    <a:lumMod val="75000"/>
                    <a:lumOff val="25000"/>
                  </a:schemeClr>
                </a:solidFill>
                <a:latin typeface="+mn-lt"/>
                <a:cs typeface="+mn-cs"/>
              </a:rPr>
              <a:t>If a class has multiple methods having same name but different in parameters, it is known as Method Overloading.</a:t>
            </a:r>
            <a:br>
              <a:rPr lang="en-US" sz="2400" dirty="0">
                <a:solidFill>
                  <a:schemeClr val="tx1">
                    <a:lumMod val="75000"/>
                    <a:lumOff val="25000"/>
                  </a:schemeClr>
                </a:solidFill>
                <a:latin typeface="+mn-lt"/>
                <a:cs typeface="+mn-cs"/>
              </a:rPr>
            </a:br>
            <a:br>
              <a:rPr lang="en-US" sz="2400" dirty="0">
                <a:solidFill>
                  <a:schemeClr val="tx1">
                    <a:lumMod val="75000"/>
                    <a:lumOff val="25000"/>
                  </a:schemeClr>
                </a:solidFill>
                <a:latin typeface="+mn-lt"/>
                <a:cs typeface="+mn-cs"/>
              </a:rPr>
            </a:br>
            <a:r>
              <a:rPr lang="en-US" sz="2400" b="1" dirty="0">
                <a:solidFill>
                  <a:schemeClr val="tx1">
                    <a:lumMod val="75000"/>
                    <a:lumOff val="25000"/>
                  </a:schemeClr>
                </a:solidFill>
                <a:latin typeface="+mn-lt"/>
                <a:cs typeface="+mn-cs"/>
              </a:rPr>
              <a:t>Advantage of method overloading</a:t>
            </a:r>
          </a:p>
          <a:p>
            <a:r>
              <a:rPr lang="en-US" sz="2400" dirty="0">
                <a:solidFill>
                  <a:schemeClr val="tx1">
                    <a:lumMod val="75000"/>
                    <a:lumOff val="25000"/>
                  </a:schemeClr>
                </a:solidFill>
                <a:latin typeface="+mn-lt"/>
                <a:cs typeface="+mn-cs"/>
              </a:rPr>
              <a:t>Method overloading increases the readability of the program.</a:t>
            </a:r>
          </a:p>
          <a:p>
            <a:endParaRPr lang="en-US" sz="2400" dirty="0">
              <a:solidFill>
                <a:schemeClr val="tx1">
                  <a:lumMod val="75000"/>
                  <a:lumOff val="25000"/>
                </a:schemeClr>
              </a:solidFill>
              <a:latin typeface="+mn-lt"/>
              <a:cs typeface="+mn-cs"/>
            </a:endParaRPr>
          </a:p>
          <a:p>
            <a:r>
              <a:rPr lang="en-US" sz="2400" dirty="0">
                <a:solidFill>
                  <a:schemeClr val="tx1">
                    <a:lumMod val="75000"/>
                    <a:lumOff val="25000"/>
                  </a:schemeClr>
                </a:solidFill>
                <a:latin typeface="+mn-lt"/>
                <a:cs typeface="+mn-cs"/>
              </a:rPr>
              <a:t>There are three ways to overload the method in java</a:t>
            </a:r>
          </a:p>
          <a:p>
            <a:r>
              <a:rPr lang="en-US" sz="2400" dirty="0">
                <a:solidFill>
                  <a:schemeClr val="tx1">
                    <a:lumMod val="75000"/>
                    <a:lumOff val="25000"/>
                  </a:schemeClr>
                </a:solidFill>
                <a:latin typeface="+mn-lt"/>
                <a:cs typeface="+mn-cs"/>
              </a:rPr>
              <a:t>By changing number of arguments</a:t>
            </a:r>
          </a:p>
          <a:p>
            <a:r>
              <a:rPr lang="en-US" sz="2400" dirty="0">
                <a:solidFill>
                  <a:schemeClr val="tx1">
                    <a:lumMod val="75000"/>
                    <a:lumOff val="25000"/>
                  </a:schemeClr>
                </a:solidFill>
                <a:latin typeface="+mn-lt"/>
                <a:cs typeface="+mn-cs"/>
              </a:rPr>
              <a:t>By changing the data type</a:t>
            </a:r>
          </a:p>
          <a:p>
            <a:r>
              <a:rPr lang="en-US" sz="2400" dirty="0">
                <a:solidFill>
                  <a:schemeClr val="tx1">
                    <a:lumMod val="75000"/>
                    <a:lumOff val="25000"/>
                  </a:schemeClr>
                </a:solidFill>
                <a:latin typeface="+mn-lt"/>
                <a:cs typeface="+mn-cs"/>
              </a:rPr>
              <a:t>By changing sequence of arguments</a:t>
            </a:r>
            <a:br>
              <a:rPr lang="en-US" sz="2400" dirty="0">
                <a:solidFill>
                  <a:schemeClr val="tx1">
                    <a:lumMod val="75000"/>
                    <a:lumOff val="25000"/>
                  </a:schemeClr>
                </a:solidFill>
                <a:latin typeface="+mn-lt"/>
                <a:cs typeface="+mn-cs"/>
              </a:rPr>
            </a:br>
            <a:br>
              <a:rPr lang="en-US" sz="2400" dirty="0">
                <a:solidFill>
                  <a:schemeClr val="tx1">
                    <a:lumMod val="75000"/>
                    <a:lumOff val="25000"/>
                  </a:schemeClr>
                </a:solidFill>
                <a:latin typeface="+mn-lt"/>
                <a:cs typeface="+mn-cs"/>
              </a:rPr>
            </a:br>
            <a:r>
              <a:rPr lang="en-US" sz="2400" b="1" dirty="0">
                <a:solidFill>
                  <a:schemeClr val="tx1">
                    <a:lumMod val="75000"/>
                    <a:lumOff val="25000"/>
                  </a:schemeClr>
                </a:solidFill>
                <a:latin typeface="+mn-lt"/>
                <a:cs typeface="+mn-cs"/>
              </a:rPr>
              <a:t>In java, Method Overloading is not possible by changing the return type or access specifier of the method only.</a:t>
            </a:r>
          </a:p>
          <a:p>
            <a:pPr>
              <a:buFont typeface="Wingdings" panose="05000000000000000000" pitchFamily="2" charset="2"/>
              <a:buChar char="v"/>
            </a:pPr>
            <a:endParaRPr lang="en-US" dirty="0">
              <a:solidFill>
                <a:schemeClr val="accent4">
                  <a:lumMod val="50000"/>
                </a:schemeClr>
              </a:solidFill>
            </a:endParaRPr>
          </a:p>
        </p:txBody>
      </p:sp>
    </p:spTree>
    <p:extLst>
      <p:ext uri="{BB962C8B-B14F-4D97-AF65-F5344CB8AC3E}">
        <p14:creationId xmlns:p14="http://schemas.microsoft.com/office/powerpoint/2010/main" val="16154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1014484"/>
            <a:ext cx="8229600" cy="5157716"/>
          </a:xfrm>
        </p:spPr>
        <p:txBody>
          <a:bodyPr>
            <a:normAutofit/>
          </a:bodyPr>
          <a:lstStyle/>
          <a:p>
            <a:endParaRPr lang="en-US" altLang="en-US" sz="3200" dirty="0"/>
          </a:p>
          <a:p>
            <a:r>
              <a:rPr lang="en-US" altLang="en-US" sz="3200" dirty="0"/>
              <a:t>Properties</a:t>
            </a:r>
          </a:p>
          <a:p>
            <a:pPr marL="457200" lvl="1" indent="0">
              <a:buNone/>
            </a:pPr>
            <a:r>
              <a:rPr lang="en-US" altLang="en-US" sz="2800" dirty="0"/>
              <a:t>Things that your object should know. </a:t>
            </a:r>
          </a:p>
          <a:p>
            <a:pPr marL="0" indent="0">
              <a:buNone/>
            </a:pPr>
            <a:endParaRPr lang="en-US" altLang="en-US" sz="3200" dirty="0"/>
          </a:p>
          <a:p>
            <a:r>
              <a:rPr lang="en-US" altLang="en-US" sz="3200" dirty="0"/>
              <a:t>Methods</a:t>
            </a:r>
          </a:p>
          <a:p>
            <a:pPr marL="457200" lvl="1" indent="0">
              <a:buNone/>
            </a:pPr>
            <a:r>
              <a:rPr lang="en-US" altLang="en-US" sz="2800" dirty="0"/>
              <a:t>Things that your object can do. </a:t>
            </a:r>
          </a:p>
          <a:p>
            <a:pPr marL="0" lvl="0" indent="0">
              <a:lnSpc>
                <a:spcPct val="114000"/>
              </a:lnSpc>
              <a:spcBef>
                <a:spcPts val="1200"/>
              </a:spcBef>
              <a:buNone/>
            </a:pPr>
            <a:endParaRPr lang="en-US" sz="1600" dirty="0"/>
          </a:p>
          <a:p>
            <a:pPr marL="0" lvl="0" indent="0">
              <a:lnSpc>
                <a:spcPct val="114000"/>
              </a:lnSpc>
              <a:spcBef>
                <a:spcPts val="1200"/>
              </a:spcBef>
              <a:buNone/>
            </a:pPr>
            <a:endParaRPr lang="en-US" sz="1600" dirty="0"/>
          </a:p>
        </p:txBody>
      </p:sp>
      <p:sp>
        <p:nvSpPr>
          <p:cNvPr id="4" name="Title 3"/>
          <p:cNvSpPr>
            <a:spLocks noGrp="1"/>
          </p:cNvSpPr>
          <p:nvPr>
            <p:ph type="title"/>
          </p:nvPr>
        </p:nvSpPr>
        <p:spPr/>
        <p:txBody>
          <a:bodyPr/>
          <a:lstStyle/>
          <a:p>
            <a:r>
              <a:rPr lang="en-US" dirty="0"/>
              <a:t>I want to create an Object. Now what to do?</a:t>
            </a:r>
            <a:endParaRPr lang="en-IN" dirty="0"/>
          </a:p>
        </p:txBody>
      </p:sp>
    </p:spTree>
    <p:extLst>
      <p:ext uri="{BB962C8B-B14F-4D97-AF65-F5344CB8AC3E}">
        <p14:creationId xmlns:p14="http://schemas.microsoft.com/office/powerpoint/2010/main" val="197608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26" y="152400"/>
            <a:ext cx="7618286" cy="609599"/>
          </a:xfrm>
        </p:spPr>
        <p:txBody>
          <a:bodyPr>
            <a:normAutofit/>
          </a:bodyPr>
          <a:lstStyle/>
          <a:p>
            <a:r>
              <a:rPr lang="en-US" sz="3200" dirty="0">
                <a:solidFill>
                  <a:schemeClr val="tx1">
                    <a:lumMod val="75000"/>
                    <a:lumOff val="25000"/>
                  </a:schemeClr>
                </a:solidFill>
                <a:latin typeface="+mj-lt"/>
                <a:cs typeface="+mj-cs"/>
              </a:rPr>
              <a:t>Can we overload java main method?</a:t>
            </a:r>
          </a:p>
        </p:txBody>
      </p:sp>
      <p:sp>
        <p:nvSpPr>
          <p:cNvPr id="3" name="Content Placeholder 2"/>
          <p:cNvSpPr>
            <a:spLocks noGrp="1"/>
          </p:cNvSpPr>
          <p:nvPr>
            <p:ph idx="1"/>
          </p:nvPr>
        </p:nvSpPr>
        <p:spPr>
          <a:xfrm>
            <a:off x="316038" y="1066800"/>
            <a:ext cx="8530118" cy="4897665"/>
          </a:xfrm>
        </p:spPr>
        <p:txBody>
          <a:bodyPr>
            <a:normAutofit fontScale="92500" lnSpcReduction="20000"/>
          </a:bodyPr>
          <a:lstStyle/>
          <a:p>
            <a:pPr marL="0" indent="0">
              <a:buNone/>
            </a:pPr>
            <a:r>
              <a:rPr lang="en-US" sz="2400" b="1" dirty="0">
                <a:solidFill>
                  <a:schemeClr val="tx1">
                    <a:lumMod val="75000"/>
                    <a:lumOff val="25000"/>
                  </a:schemeClr>
                </a:solidFill>
                <a:latin typeface="+mn-lt"/>
                <a:cs typeface="+mn-cs"/>
              </a:rPr>
              <a:t>Yes</a:t>
            </a:r>
            <a:r>
              <a:rPr lang="en-US" sz="2400" dirty="0">
                <a:solidFill>
                  <a:schemeClr val="tx1">
                    <a:lumMod val="75000"/>
                    <a:lumOff val="25000"/>
                  </a:schemeClr>
                </a:solidFill>
                <a:latin typeface="+mn-lt"/>
                <a:cs typeface="+mn-cs"/>
              </a:rPr>
              <a:t>, by method overloading. You can have any number of main methods in a class by method overloading.</a:t>
            </a:r>
          </a:p>
          <a:p>
            <a:pPr marL="0" indent="0">
              <a:buNone/>
            </a:pPr>
            <a:r>
              <a:rPr lang="en-US" sz="2400" dirty="0">
                <a:solidFill>
                  <a:schemeClr val="tx1">
                    <a:lumMod val="75000"/>
                    <a:lumOff val="25000"/>
                  </a:schemeClr>
                </a:solidFill>
                <a:latin typeface="+mn-lt"/>
                <a:cs typeface="+mn-cs"/>
              </a:rPr>
              <a:t> </a:t>
            </a:r>
          </a:p>
          <a:p>
            <a:pPr marL="0" indent="0">
              <a:buNone/>
            </a:pPr>
            <a:r>
              <a:rPr lang="en-US" sz="2400" dirty="0">
                <a:solidFill>
                  <a:schemeClr val="tx1">
                    <a:lumMod val="75000"/>
                    <a:lumOff val="25000"/>
                  </a:schemeClr>
                </a:solidFill>
                <a:latin typeface="+mn-lt"/>
                <a:cs typeface="+mn-cs"/>
              </a:rPr>
              <a:t>But JVM calls main() method which receives string array as arguments only. Let's see the simple example:</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a:solidFill>
                  <a:schemeClr val="tx1">
                    <a:lumMod val="75000"/>
                    <a:lumOff val="25000"/>
                  </a:schemeClr>
                </a:solidFill>
                <a:latin typeface="+mn-lt"/>
                <a:cs typeface="+mn-cs"/>
              </a:rPr>
              <a:t>class TestOverloading4</a:t>
            </a:r>
          </a:p>
          <a:p>
            <a:pPr marL="0" indent="0">
              <a:buNone/>
            </a:pPr>
            <a:r>
              <a:rPr lang="en-US" sz="2400" dirty="0">
                <a:solidFill>
                  <a:schemeClr val="tx1">
                    <a:lumMod val="75000"/>
                    <a:lumOff val="25000"/>
                  </a:schemeClr>
                </a:solidFill>
                <a:latin typeface="+mn-lt"/>
                <a:cs typeface="+mn-cs"/>
              </a:rPr>
              <a:t>{  </a:t>
            </a:r>
          </a:p>
          <a:p>
            <a:pPr marL="800100" lvl="2" indent="0">
              <a:buNone/>
            </a:pPr>
            <a:r>
              <a:rPr lang="en-US" sz="2199" dirty="0">
                <a:solidFill>
                  <a:schemeClr val="tx1">
                    <a:lumMod val="75000"/>
                    <a:lumOff val="25000"/>
                  </a:schemeClr>
                </a:solidFill>
                <a:latin typeface="+mn-lt"/>
                <a:cs typeface="+mn-cs"/>
              </a:rPr>
              <a:t>public static void main(String[] </a:t>
            </a:r>
            <a:r>
              <a:rPr lang="en-US" sz="2199" dirty="0" err="1">
                <a:solidFill>
                  <a:schemeClr val="tx1">
                    <a:lumMod val="75000"/>
                    <a:lumOff val="25000"/>
                  </a:schemeClr>
                </a:solidFill>
                <a:latin typeface="+mn-lt"/>
                <a:cs typeface="+mn-cs"/>
              </a:rPr>
              <a:t>args</a:t>
            </a:r>
            <a:r>
              <a:rPr lang="en-US" sz="2199" dirty="0">
                <a:solidFill>
                  <a:schemeClr val="tx1">
                    <a:lumMod val="75000"/>
                    <a:lumOff val="25000"/>
                  </a:schemeClr>
                </a:solidFill>
                <a:latin typeface="+mn-lt"/>
                <a:cs typeface="+mn-cs"/>
              </a:rPr>
              <a:t>){</a:t>
            </a:r>
          </a:p>
          <a:p>
            <a:pPr marL="800100" lvl="2" indent="0">
              <a:buNone/>
            </a:pPr>
            <a:r>
              <a:rPr lang="en-US" sz="2199" dirty="0">
                <a:solidFill>
                  <a:schemeClr val="tx1">
                    <a:lumMod val="75000"/>
                    <a:lumOff val="25000"/>
                  </a:schemeClr>
                </a:solidFill>
                <a:latin typeface="+mn-lt"/>
                <a:cs typeface="+mn-cs"/>
              </a:rPr>
              <a:t>	</a:t>
            </a:r>
            <a:r>
              <a:rPr lang="en-US" sz="2199" dirty="0" err="1">
                <a:solidFill>
                  <a:schemeClr val="tx1">
                    <a:lumMod val="75000"/>
                    <a:lumOff val="25000"/>
                  </a:schemeClr>
                </a:solidFill>
                <a:latin typeface="+mn-lt"/>
                <a:cs typeface="+mn-cs"/>
              </a:rPr>
              <a:t>System.out.println</a:t>
            </a:r>
            <a:r>
              <a:rPr lang="en-US" sz="2199" dirty="0">
                <a:solidFill>
                  <a:schemeClr val="tx1">
                    <a:lumMod val="75000"/>
                    <a:lumOff val="25000"/>
                  </a:schemeClr>
                </a:solidFill>
                <a:latin typeface="+mn-lt"/>
                <a:cs typeface="+mn-cs"/>
              </a:rPr>
              <a:t>("main with String[]");}  </a:t>
            </a:r>
          </a:p>
          <a:p>
            <a:pPr marL="800100" lvl="2" indent="0">
              <a:buNone/>
            </a:pPr>
            <a:r>
              <a:rPr lang="en-US" sz="2199" dirty="0">
                <a:solidFill>
                  <a:schemeClr val="tx1">
                    <a:lumMod val="75000"/>
                    <a:lumOff val="25000"/>
                  </a:schemeClr>
                </a:solidFill>
                <a:latin typeface="+mn-lt"/>
                <a:cs typeface="+mn-cs"/>
              </a:rPr>
              <a:t>public static void main(String </a:t>
            </a:r>
            <a:r>
              <a:rPr lang="en-US" sz="2199" dirty="0" err="1">
                <a:solidFill>
                  <a:schemeClr val="tx1">
                    <a:lumMod val="75000"/>
                    <a:lumOff val="25000"/>
                  </a:schemeClr>
                </a:solidFill>
                <a:latin typeface="+mn-lt"/>
                <a:cs typeface="+mn-cs"/>
              </a:rPr>
              <a:t>args</a:t>
            </a:r>
            <a:r>
              <a:rPr lang="en-US" sz="2199" dirty="0">
                <a:solidFill>
                  <a:schemeClr val="tx1">
                    <a:lumMod val="75000"/>
                    <a:lumOff val="25000"/>
                  </a:schemeClr>
                </a:solidFill>
                <a:latin typeface="+mn-lt"/>
                <a:cs typeface="+mn-cs"/>
              </a:rPr>
              <a:t>){</a:t>
            </a:r>
          </a:p>
          <a:p>
            <a:pPr marL="800100" lvl="2" indent="0">
              <a:buNone/>
            </a:pPr>
            <a:r>
              <a:rPr lang="en-US" sz="2199" dirty="0">
                <a:solidFill>
                  <a:schemeClr val="tx1">
                    <a:lumMod val="75000"/>
                    <a:lumOff val="25000"/>
                  </a:schemeClr>
                </a:solidFill>
                <a:latin typeface="+mn-lt"/>
                <a:cs typeface="+mn-cs"/>
              </a:rPr>
              <a:t>	</a:t>
            </a:r>
            <a:r>
              <a:rPr lang="en-US" sz="2199" dirty="0" err="1">
                <a:solidFill>
                  <a:schemeClr val="tx1">
                    <a:lumMod val="75000"/>
                    <a:lumOff val="25000"/>
                  </a:schemeClr>
                </a:solidFill>
                <a:latin typeface="+mn-lt"/>
                <a:cs typeface="+mn-cs"/>
              </a:rPr>
              <a:t>System.out.println</a:t>
            </a:r>
            <a:r>
              <a:rPr lang="en-US" sz="2199" dirty="0">
                <a:solidFill>
                  <a:schemeClr val="tx1">
                    <a:lumMod val="75000"/>
                    <a:lumOff val="25000"/>
                  </a:schemeClr>
                </a:solidFill>
                <a:latin typeface="+mn-lt"/>
                <a:cs typeface="+mn-cs"/>
              </a:rPr>
              <a:t>("main with String");}  </a:t>
            </a:r>
          </a:p>
          <a:p>
            <a:pPr marL="800100" lvl="2" indent="0">
              <a:buNone/>
            </a:pPr>
            <a:r>
              <a:rPr lang="en-US" sz="2199" dirty="0">
                <a:solidFill>
                  <a:schemeClr val="tx1">
                    <a:lumMod val="75000"/>
                    <a:lumOff val="25000"/>
                  </a:schemeClr>
                </a:solidFill>
                <a:latin typeface="+mn-lt"/>
                <a:cs typeface="+mn-cs"/>
              </a:rPr>
              <a:t>public static void main(){</a:t>
            </a:r>
          </a:p>
          <a:p>
            <a:pPr marL="800100" lvl="2" indent="0">
              <a:buNone/>
            </a:pPr>
            <a:r>
              <a:rPr lang="en-US" sz="2199" dirty="0">
                <a:solidFill>
                  <a:schemeClr val="tx1">
                    <a:lumMod val="75000"/>
                    <a:lumOff val="25000"/>
                  </a:schemeClr>
                </a:solidFill>
                <a:latin typeface="+mn-lt"/>
                <a:cs typeface="+mn-cs"/>
              </a:rPr>
              <a:t>	</a:t>
            </a:r>
            <a:r>
              <a:rPr lang="en-US" sz="2199" dirty="0" err="1">
                <a:solidFill>
                  <a:schemeClr val="tx1">
                    <a:lumMod val="75000"/>
                    <a:lumOff val="25000"/>
                  </a:schemeClr>
                </a:solidFill>
                <a:latin typeface="+mn-lt"/>
                <a:cs typeface="+mn-cs"/>
              </a:rPr>
              <a:t>System.out.println</a:t>
            </a:r>
            <a:r>
              <a:rPr lang="en-US" sz="2199" dirty="0">
                <a:solidFill>
                  <a:schemeClr val="tx1">
                    <a:lumMod val="75000"/>
                    <a:lumOff val="25000"/>
                  </a:schemeClr>
                </a:solidFill>
                <a:latin typeface="+mn-lt"/>
                <a:cs typeface="+mn-cs"/>
              </a:rPr>
              <a:t>("main without </a:t>
            </a:r>
            <a:r>
              <a:rPr lang="en-US" sz="2199" dirty="0" err="1">
                <a:solidFill>
                  <a:schemeClr val="tx1">
                    <a:lumMod val="75000"/>
                    <a:lumOff val="25000"/>
                  </a:schemeClr>
                </a:solidFill>
                <a:latin typeface="+mn-lt"/>
                <a:cs typeface="+mn-cs"/>
              </a:rPr>
              <a:t>args</a:t>
            </a:r>
            <a:r>
              <a:rPr lang="en-US" sz="2199" dirty="0">
                <a:solidFill>
                  <a:schemeClr val="tx1">
                    <a:lumMod val="75000"/>
                    <a:lumOff val="25000"/>
                  </a:schemeClr>
                </a:solidFill>
                <a:latin typeface="+mn-lt"/>
                <a:cs typeface="+mn-cs"/>
              </a:rPr>
              <a:t>");}  </a:t>
            </a:r>
          </a:p>
          <a:p>
            <a:pPr marL="0" indent="0">
              <a:buNone/>
            </a:pPr>
            <a:r>
              <a:rPr lang="en-US" sz="2400" dirty="0">
                <a:solidFill>
                  <a:schemeClr val="tx1">
                    <a:lumMod val="75000"/>
                    <a:lumOff val="25000"/>
                  </a:schemeClr>
                </a:solidFill>
                <a:latin typeface="+mn-lt"/>
                <a:cs typeface="+mn-cs"/>
              </a:rPr>
              <a:t>}  </a:t>
            </a:r>
          </a:p>
          <a:p>
            <a:pPr marL="0" indent="0">
              <a:buNone/>
            </a:pPr>
            <a:endParaRPr lang="en-US" dirty="0"/>
          </a:p>
        </p:txBody>
      </p:sp>
    </p:spTree>
    <p:extLst>
      <p:ext uri="{BB962C8B-B14F-4D97-AF65-F5344CB8AC3E}">
        <p14:creationId xmlns:p14="http://schemas.microsoft.com/office/powerpoint/2010/main" val="73720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26" y="152400"/>
            <a:ext cx="7618286" cy="609599"/>
          </a:xfrm>
        </p:spPr>
        <p:txBody>
          <a:bodyPr>
            <a:normAutofit/>
          </a:bodyPr>
          <a:lstStyle/>
          <a:p>
            <a:r>
              <a:rPr lang="en-US" sz="3200" dirty="0">
                <a:solidFill>
                  <a:schemeClr val="tx1">
                    <a:lumMod val="75000"/>
                    <a:lumOff val="25000"/>
                  </a:schemeClr>
                </a:solidFill>
                <a:latin typeface="+mj-lt"/>
                <a:cs typeface="+mj-cs"/>
              </a:rPr>
              <a:t>Memory Management</a:t>
            </a:r>
          </a:p>
        </p:txBody>
      </p:sp>
      <p:sp>
        <p:nvSpPr>
          <p:cNvPr id="3" name="Content Placeholder 2"/>
          <p:cNvSpPr>
            <a:spLocks noGrp="1"/>
          </p:cNvSpPr>
          <p:nvPr>
            <p:ph idx="1"/>
          </p:nvPr>
        </p:nvSpPr>
        <p:spPr>
          <a:xfrm>
            <a:off x="306941" y="980168"/>
            <a:ext cx="8530118" cy="4897665"/>
          </a:xfrm>
        </p:spPr>
        <p:txBody>
          <a:bodyPr>
            <a:normAutofit fontScale="92500" lnSpcReduction="10000"/>
          </a:bodyPr>
          <a:lstStyle/>
          <a:p>
            <a:r>
              <a:rPr lang="en-US" sz="2400" dirty="0"/>
              <a:t>The JVM divided the memory into following sections.</a:t>
            </a:r>
            <a:br>
              <a:rPr lang="en-US" sz="2400" dirty="0"/>
            </a:br>
            <a:br>
              <a:rPr lang="en-US" sz="2400" dirty="0"/>
            </a:br>
            <a:r>
              <a:rPr lang="en-US" sz="2400" dirty="0"/>
              <a:t>1. Heap - 	</a:t>
            </a:r>
            <a:r>
              <a:rPr lang="ro-RO" sz="2400" b="1" dirty="0" err="1"/>
              <a:t>Objects</a:t>
            </a:r>
            <a:r>
              <a:rPr lang="ro-RO" sz="2400" b="1" dirty="0"/>
              <a:t> </a:t>
            </a:r>
            <a:r>
              <a:rPr lang="ro-RO" sz="2400" dirty="0"/>
              <a:t>(</a:t>
            </a:r>
            <a:r>
              <a:rPr lang="ro-RO" sz="2400" dirty="0" err="1"/>
              <a:t>may</a:t>
            </a:r>
            <a:r>
              <a:rPr lang="ro-RO" sz="2400" dirty="0"/>
              <a:t> </a:t>
            </a:r>
            <a:r>
              <a:rPr lang="ro-RO" sz="2400" dirty="0" err="1"/>
              <a:t>also</a:t>
            </a:r>
            <a:r>
              <a:rPr lang="ro-RO" sz="2400" dirty="0"/>
              <a:t> </a:t>
            </a:r>
            <a:r>
              <a:rPr lang="ro-RO" sz="2400" dirty="0" err="1"/>
              <a:t>contain</a:t>
            </a:r>
            <a:r>
              <a:rPr lang="ro-RO" sz="2400" dirty="0"/>
              <a:t> </a:t>
            </a:r>
            <a:r>
              <a:rPr lang="ro-RO" sz="2400" dirty="0" err="1"/>
              <a:t>reference</a:t>
            </a:r>
            <a:r>
              <a:rPr lang="ro-RO" sz="2400" dirty="0"/>
              <a:t> </a:t>
            </a:r>
            <a:r>
              <a:rPr lang="ro-RO" sz="2400" dirty="0" err="1"/>
              <a:t>variables</a:t>
            </a:r>
            <a:r>
              <a:rPr lang="ro-RO" sz="2400" dirty="0"/>
              <a:t>).</a:t>
            </a:r>
            <a:br>
              <a:rPr lang="ro-RO" sz="2400" dirty="0"/>
            </a:br>
            <a:br>
              <a:rPr lang="en-US" sz="2400" dirty="0"/>
            </a:br>
            <a:r>
              <a:rPr lang="en-US" sz="2400" dirty="0"/>
              <a:t>2. Stack - 	</a:t>
            </a:r>
            <a:r>
              <a:rPr lang="ro-RO" sz="2400" dirty="0" err="1"/>
              <a:t>contains</a:t>
            </a:r>
            <a:r>
              <a:rPr lang="ro-RO" sz="2400" dirty="0"/>
              <a:t> </a:t>
            </a:r>
            <a:r>
              <a:rPr lang="ro-RO" sz="2400" b="1" dirty="0" err="1"/>
              <a:t>methods</a:t>
            </a:r>
            <a:r>
              <a:rPr lang="ro-RO" sz="2400" b="1" dirty="0"/>
              <a:t>, local </a:t>
            </a:r>
            <a:r>
              <a:rPr lang="ro-RO" sz="2400" b="1" dirty="0" err="1"/>
              <a:t>variables</a:t>
            </a:r>
            <a:r>
              <a:rPr lang="ro-RO" sz="2400" b="1" dirty="0"/>
              <a:t> </a:t>
            </a:r>
            <a:r>
              <a:rPr lang="ro-RO" sz="2400" b="1" dirty="0" err="1"/>
              <a:t>and</a:t>
            </a:r>
            <a:r>
              <a:rPr lang="ro-RO" sz="2400" b="1" dirty="0"/>
              <a:t> </a:t>
            </a:r>
            <a:r>
              <a:rPr lang="ro-RO" sz="2400" b="1" dirty="0" err="1"/>
              <a:t>reference</a:t>
            </a:r>
            <a:r>
              <a:rPr lang="ro-RO" sz="2400" b="1" dirty="0"/>
              <a:t> 			</a:t>
            </a:r>
            <a:r>
              <a:rPr lang="ro-RO" sz="2400" b="1" dirty="0" err="1"/>
              <a:t>variables</a:t>
            </a:r>
            <a:r>
              <a:rPr lang="ro-RO" sz="2400" b="1" dirty="0"/>
              <a:t>.</a:t>
            </a:r>
            <a:br>
              <a:rPr lang="ro-RO" sz="2400" dirty="0"/>
            </a:br>
            <a:r>
              <a:rPr lang="ro-RO" sz="2400" dirty="0"/>
              <a:t>	</a:t>
            </a:r>
            <a:br>
              <a:rPr lang="en-US" sz="2400" dirty="0"/>
            </a:br>
            <a:r>
              <a:rPr lang="ro-RO" sz="2400" dirty="0"/>
              <a:t>3. Code - 	</a:t>
            </a:r>
            <a:r>
              <a:rPr lang="ro-RO" sz="2400" dirty="0" err="1"/>
              <a:t>contains</a:t>
            </a:r>
            <a:r>
              <a:rPr lang="ro-RO" sz="2400" dirty="0"/>
              <a:t> </a:t>
            </a:r>
            <a:r>
              <a:rPr lang="ro-RO" sz="2400" dirty="0" err="1"/>
              <a:t>your</a:t>
            </a:r>
            <a:r>
              <a:rPr lang="ro-RO" sz="2400" dirty="0"/>
              <a:t> </a:t>
            </a:r>
            <a:r>
              <a:rPr lang="ro-RO" sz="2400" b="1" dirty="0" err="1"/>
              <a:t>bytecode</a:t>
            </a:r>
            <a:r>
              <a:rPr lang="ro-RO" sz="2400" dirty="0"/>
              <a:t>.</a:t>
            </a:r>
            <a:br>
              <a:rPr lang="ro-RO" sz="2400" dirty="0"/>
            </a:br>
            <a:br>
              <a:rPr lang="ro-RO" sz="2400" dirty="0"/>
            </a:br>
            <a:r>
              <a:rPr lang="ro-RO" sz="2400" dirty="0"/>
              <a:t>4. Static - 	</a:t>
            </a:r>
            <a:r>
              <a:rPr lang="ro-RO" sz="2400" dirty="0" err="1"/>
              <a:t>contains</a:t>
            </a:r>
            <a:r>
              <a:rPr lang="ro-RO" sz="2400" dirty="0"/>
              <a:t> </a:t>
            </a:r>
            <a:r>
              <a:rPr lang="ro-RO" sz="2400" b="1" dirty="0"/>
              <a:t>Static data/</a:t>
            </a:r>
            <a:r>
              <a:rPr lang="ro-RO" sz="2400" b="1" dirty="0" err="1"/>
              <a:t>methods</a:t>
            </a:r>
            <a:r>
              <a:rPr lang="ro-RO" sz="2400" dirty="0"/>
              <a:t>.</a:t>
            </a:r>
          </a:p>
          <a:p>
            <a:endParaRPr lang="ro-RO" sz="2400" dirty="0"/>
          </a:p>
          <a:p>
            <a:pPr algn="just"/>
            <a:r>
              <a:rPr lang="ro-RO" sz="2400" dirty="0" err="1"/>
              <a:t>This</a:t>
            </a:r>
            <a:r>
              <a:rPr lang="ro-RO" sz="2400" dirty="0"/>
              <a:t> </a:t>
            </a:r>
            <a:r>
              <a:rPr lang="ro-RO" sz="2400" dirty="0" err="1"/>
              <a:t>division</a:t>
            </a:r>
            <a:r>
              <a:rPr lang="ro-RO" sz="2400" dirty="0"/>
              <a:t> of </a:t>
            </a:r>
            <a:r>
              <a:rPr lang="ro-RO" sz="2400" dirty="0" err="1"/>
              <a:t>memory</a:t>
            </a:r>
            <a:r>
              <a:rPr lang="ro-RO" sz="2400" dirty="0"/>
              <a:t> </a:t>
            </a:r>
            <a:r>
              <a:rPr lang="ro-RO" sz="2400" dirty="0" err="1"/>
              <a:t>is</a:t>
            </a:r>
            <a:r>
              <a:rPr lang="ro-RO" sz="2400" dirty="0"/>
              <a:t> </a:t>
            </a:r>
            <a:r>
              <a:rPr lang="ro-RO" sz="2400" dirty="0" err="1"/>
              <a:t>required</a:t>
            </a:r>
            <a:r>
              <a:rPr lang="ro-RO" sz="2400" dirty="0"/>
              <a:t> for </a:t>
            </a:r>
            <a:r>
              <a:rPr lang="ro-RO" sz="2400" dirty="0" err="1"/>
              <a:t>its</a:t>
            </a:r>
            <a:r>
              <a:rPr lang="ro-RO" sz="2400" dirty="0"/>
              <a:t> </a:t>
            </a:r>
            <a:r>
              <a:rPr lang="ro-RO" sz="2400" dirty="0" err="1"/>
              <a:t>effective</a:t>
            </a:r>
            <a:r>
              <a:rPr lang="ro-RO" sz="2400" dirty="0"/>
              <a:t> management.</a:t>
            </a:r>
            <a:br>
              <a:rPr lang="ro-RO" sz="2400" dirty="0"/>
            </a:br>
            <a:br>
              <a:rPr lang="ro-RO" sz="2400" b="1" dirty="0"/>
            </a:br>
            <a:r>
              <a:rPr lang="ro-RO" sz="2400" b="1" dirty="0"/>
              <a:t>	</a:t>
            </a:r>
            <a:r>
              <a:rPr lang="ro-RO" sz="2400" b="1"/>
              <a:t>		</a:t>
            </a:r>
            <a:r>
              <a:rPr lang="ro-RO" sz="2400" b="1">
                <a:hlinkClick r:id="rId2"/>
              </a:rPr>
              <a:t>Stack </a:t>
            </a:r>
            <a:r>
              <a:rPr lang="ro-RO" sz="2400" b="1" dirty="0">
                <a:hlinkClick r:id="rId2"/>
              </a:rPr>
              <a:t>vs Heap</a:t>
            </a:r>
            <a:endParaRPr lang="ro-RO" sz="2400" b="1" dirty="0"/>
          </a:p>
          <a:p>
            <a:endParaRPr lang="ro-RO" sz="2400" dirty="0"/>
          </a:p>
        </p:txBody>
      </p:sp>
    </p:spTree>
    <p:extLst>
      <p:ext uri="{BB962C8B-B14F-4D97-AF65-F5344CB8AC3E}">
        <p14:creationId xmlns:p14="http://schemas.microsoft.com/office/powerpoint/2010/main" val="155076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60" y="304800"/>
            <a:ext cx="6629400" cy="609599"/>
          </a:xfrm>
        </p:spPr>
        <p:txBody>
          <a:bodyPr>
            <a:normAutofit/>
          </a:bodyPr>
          <a:lstStyle/>
          <a:p>
            <a:r>
              <a:rPr lang="en-US" sz="3200" dirty="0">
                <a:solidFill>
                  <a:schemeClr val="tx1">
                    <a:lumMod val="75000"/>
                    <a:lumOff val="25000"/>
                  </a:schemeClr>
                </a:solidFill>
                <a:latin typeface="+mj-lt"/>
                <a:cs typeface="+mj-cs"/>
              </a:rPr>
              <a:t>Access  modifiers</a:t>
            </a:r>
          </a:p>
        </p:txBody>
      </p:sp>
      <p:sp>
        <p:nvSpPr>
          <p:cNvPr id="3" name="Content Placeholder 2"/>
          <p:cNvSpPr>
            <a:spLocks noGrp="1"/>
          </p:cNvSpPr>
          <p:nvPr>
            <p:ph idx="1"/>
          </p:nvPr>
        </p:nvSpPr>
        <p:spPr>
          <a:xfrm>
            <a:off x="339035" y="1914338"/>
            <a:ext cx="4109282" cy="3673249"/>
          </a:xfrm>
        </p:spPr>
        <p:txBody>
          <a:bodyPr>
            <a:normAutofit lnSpcReduction="10000"/>
          </a:bodyPr>
          <a:lstStyle/>
          <a:p>
            <a:pPr marL="0" indent="0">
              <a:lnSpc>
                <a:spcPct val="150000"/>
              </a:lnSpc>
              <a:buNone/>
            </a:pPr>
            <a:r>
              <a:rPr lang="en-US" sz="2000" dirty="0">
                <a:solidFill>
                  <a:schemeClr val="tx1">
                    <a:lumMod val="75000"/>
                    <a:lumOff val="25000"/>
                  </a:schemeClr>
                </a:solidFill>
                <a:latin typeface="+mn-lt"/>
                <a:cs typeface="+mn-cs"/>
              </a:rPr>
              <a:t>We know access specifiers specify  </a:t>
            </a:r>
          </a:p>
          <a:p>
            <a:pPr marL="0" indent="0">
              <a:lnSpc>
                <a:spcPct val="150000"/>
              </a:lnSpc>
              <a:buNone/>
            </a:pPr>
            <a:r>
              <a:rPr lang="en-US" sz="2000" dirty="0">
                <a:solidFill>
                  <a:schemeClr val="tx1">
                    <a:lumMod val="75000"/>
                    <a:lumOff val="25000"/>
                  </a:schemeClr>
                </a:solidFill>
                <a:latin typeface="+mn-lt"/>
                <a:cs typeface="+mn-cs"/>
              </a:rPr>
              <a:t>the access  of variable ,methods and classes and access modifiers modify  the access of variables, methods and classes. In general, an access modifier works between the classes of the same application or within the classes of same package.</a:t>
            </a:r>
          </a:p>
          <a:p>
            <a:pPr marL="0" indent="0">
              <a:buNone/>
            </a:pPr>
            <a:endParaRPr lang="en-US" sz="1598" dirty="0">
              <a:solidFill>
                <a:schemeClr val="tx1"/>
              </a:solidFill>
            </a:endParaRPr>
          </a:p>
        </p:txBody>
      </p:sp>
      <p:graphicFrame>
        <p:nvGraphicFramePr>
          <p:cNvPr id="4" name="Table 3"/>
          <p:cNvGraphicFramePr>
            <a:graphicFrameLocks noGrp="1"/>
          </p:cNvGraphicFramePr>
          <p:nvPr>
            <p:extLst/>
          </p:nvPr>
        </p:nvGraphicFramePr>
        <p:xfrm>
          <a:off x="4876518" y="2134799"/>
          <a:ext cx="2360015" cy="3232329"/>
        </p:xfrm>
        <a:graphic>
          <a:graphicData uri="http://schemas.openxmlformats.org/drawingml/2006/table">
            <a:tbl>
              <a:tblPr firstRow="1" bandRow="1">
                <a:tableStyleId>{00A15C55-8517-42AA-B614-E9B94910E393}</a:tableStyleId>
              </a:tblPr>
              <a:tblGrid>
                <a:gridCol w="2360015">
                  <a:extLst>
                    <a:ext uri="{9D8B030D-6E8A-4147-A177-3AD203B41FA5}">
                      <a16:colId xmlns:a16="http://schemas.microsoft.com/office/drawing/2014/main" val="20000"/>
                    </a:ext>
                  </a:extLst>
                </a:gridCol>
              </a:tblGrid>
              <a:tr h="821564">
                <a:tc>
                  <a:txBody>
                    <a:bodyPr/>
                    <a:lstStyle/>
                    <a:p>
                      <a:r>
                        <a:rPr lang="en-US" sz="2400" dirty="0"/>
                        <a:t>Access Modifiers</a:t>
                      </a:r>
                    </a:p>
                  </a:txBody>
                  <a:tcPr marL="91355" marR="91355" marT="45678" marB="45678"/>
                </a:tc>
                <a:extLst>
                  <a:ext uri="{0D108BD9-81ED-4DB2-BD59-A6C34878D82A}">
                    <a16:rowId xmlns:a16="http://schemas.microsoft.com/office/drawing/2014/main" val="10000"/>
                  </a:ext>
                </a:extLst>
              </a:tr>
              <a:tr h="482153">
                <a:tc>
                  <a:txBody>
                    <a:bodyPr/>
                    <a:lstStyle/>
                    <a:p>
                      <a:r>
                        <a:rPr lang="en-US" sz="2400" dirty="0"/>
                        <a:t>Final</a:t>
                      </a:r>
                    </a:p>
                  </a:txBody>
                  <a:tcPr marL="91355" marR="91355" marT="45678" marB="45678"/>
                </a:tc>
                <a:extLst>
                  <a:ext uri="{0D108BD9-81ED-4DB2-BD59-A6C34878D82A}">
                    <a16:rowId xmlns:a16="http://schemas.microsoft.com/office/drawing/2014/main" val="10001"/>
                  </a:ext>
                </a:extLst>
              </a:tr>
              <a:tr h="482153">
                <a:tc>
                  <a:txBody>
                    <a:bodyPr/>
                    <a:lstStyle/>
                    <a:p>
                      <a:r>
                        <a:rPr lang="en-US" sz="2400" dirty="0"/>
                        <a:t>Static</a:t>
                      </a:r>
                    </a:p>
                  </a:txBody>
                  <a:tcPr marL="91355" marR="91355" marT="45678" marB="45678"/>
                </a:tc>
                <a:extLst>
                  <a:ext uri="{0D108BD9-81ED-4DB2-BD59-A6C34878D82A}">
                    <a16:rowId xmlns:a16="http://schemas.microsoft.com/office/drawing/2014/main" val="10002"/>
                  </a:ext>
                </a:extLst>
              </a:tr>
              <a:tr h="482153">
                <a:tc>
                  <a:txBody>
                    <a:bodyPr/>
                    <a:lstStyle/>
                    <a:p>
                      <a:r>
                        <a:rPr lang="en-US" sz="2400" dirty="0"/>
                        <a:t>Transient</a:t>
                      </a:r>
                    </a:p>
                  </a:txBody>
                  <a:tcPr marL="91355" marR="91355" marT="45678" marB="45678"/>
                </a:tc>
                <a:extLst>
                  <a:ext uri="{0D108BD9-81ED-4DB2-BD59-A6C34878D82A}">
                    <a16:rowId xmlns:a16="http://schemas.microsoft.com/office/drawing/2014/main" val="10003"/>
                  </a:ext>
                </a:extLst>
              </a:tr>
              <a:tr h="482153">
                <a:tc>
                  <a:txBody>
                    <a:bodyPr/>
                    <a:lstStyle/>
                    <a:p>
                      <a:r>
                        <a:rPr lang="en-US" sz="2400" dirty="0"/>
                        <a:t>Volatile</a:t>
                      </a:r>
                    </a:p>
                  </a:txBody>
                  <a:tcPr marL="91355" marR="91355" marT="45678" marB="45678"/>
                </a:tc>
                <a:extLst>
                  <a:ext uri="{0D108BD9-81ED-4DB2-BD59-A6C34878D82A}">
                    <a16:rowId xmlns:a16="http://schemas.microsoft.com/office/drawing/2014/main" val="10004"/>
                  </a:ext>
                </a:extLst>
              </a:tr>
              <a:tr h="482153">
                <a:tc>
                  <a:txBody>
                    <a:bodyPr/>
                    <a:lstStyle/>
                    <a:p>
                      <a:r>
                        <a:rPr lang="en-US" sz="2400" dirty="0"/>
                        <a:t>synchronized</a:t>
                      </a:r>
                    </a:p>
                  </a:txBody>
                  <a:tcPr marL="91355" marR="91355" marT="45678" marB="4567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640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Keyword</a:t>
            </a:r>
          </a:p>
        </p:txBody>
      </p:sp>
      <p:sp>
        <p:nvSpPr>
          <p:cNvPr id="3" name="Text Placeholder 2"/>
          <p:cNvSpPr>
            <a:spLocks noGrp="1"/>
          </p:cNvSpPr>
          <p:nvPr>
            <p:ph type="body" sz="quarter" idx="10"/>
          </p:nvPr>
        </p:nvSpPr>
        <p:spPr>
          <a:xfrm>
            <a:off x="304800" y="838200"/>
            <a:ext cx="8534400" cy="5562600"/>
          </a:xfrm>
        </p:spPr>
        <p:txBody>
          <a:bodyPr>
            <a:normAutofit fontScale="85000" lnSpcReduction="10000"/>
          </a:bodyPr>
          <a:lstStyle/>
          <a:p>
            <a:r>
              <a:rPr lang="en-US" sz="2500" dirty="0"/>
              <a:t>The static keyword in java is used for memory management mainly. We can apply java static keyword with variables, methods, blocks and nested class. The static keyword belongs to the class than instance of the class.</a:t>
            </a:r>
          </a:p>
          <a:p>
            <a:endParaRPr lang="en-US" sz="2500" dirty="0"/>
          </a:p>
          <a:p>
            <a:r>
              <a:rPr lang="en-US"/>
              <a:t>Instance Variable</a:t>
            </a:r>
            <a:endParaRPr lang="en-US" dirty="0"/>
          </a:p>
          <a:p>
            <a:pPr lvl="1"/>
            <a:r>
              <a:rPr lang="en-US" dirty="0"/>
              <a:t>Attached to class &amp; not to any specific object</a:t>
            </a:r>
          </a:p>
          <a:p>
            <a:pPr lvl="1"/>
            <a:r>
              <a:rPr lang="en-US" dirty="0"/>
              <a:t>Every object will share same copy of the variable</a:t>
            </a:r>
          </a:p>
          <a:p>
            <a:pPr marL="0" indent="0">
              <a:buNone/>
            </a:pPr>
            <a:endParaRPr lang="en-US" dirty="0"/>
          </a:p>
          <a:p>
            <a:r>
              <a:rPr lang="en-US" dirty="0"/>
              <a:t>Methods</a:t>
            </a:r>
          </a:p>
          <a:p>
            <a:pPr lvl="1"/>
            <a:r>
              <a:rPr lang="en-US" dirty="0"/>
              <a:t>Used for creating utility methods (ex. Generating random no)</a:t>
            </a:r>
          </a:p>
          <a:p>
            <a:pPr lvl="1"/>
            <a:r>
              <a:rPr lang="en-US" dirty="0"/>
              <a:t>Output of method never depends upon any object</a:t>
            </a:r>
          </a:p>
          <a:p>
            <a:pPr lvl="1"/>
            <a:r>
              <a:rPr lang="en-US" dirty="0"/>
              <a:t>Methods behavior has no dependency on the state of an object</a:t>
            </a:r>
          </a:p>
          <a:p>
            <a:pPr lvl="1"/>
            <a:endParaRPr lang="en-US" dirty="0"/>
          </a:p>
          <a:p>
            <a:r>
              <a:rPr lang="en-US" dirty="0"/>
              <a:t>Syntax</a:t>
            </a:r>
          </a:p>
          <a:p>
            <a:pPr lvl="1"/>
            <a:r>
              <a:rPr lang="en-US" dirty="0"/>
              <a:t>As static members are attached to class and not to any object,</a:t>
            </a:r>
          </a:p>
          <a:p>
            <a:pPr marL="457200" lvl="1" indent="0">
              <a:buNone/>
            </a:pPr>
            <a:r>
              <a:rPr lang="en-US" dirty="0"/>
              <a:t>     you call them using &lt;</a:t>
            </a:r>
            <a:r>
              <a:rPr lang="en-US" dirty="0" err="1"/>
              <a:t>ClassName</a:t>
            </a:r>
            <a:r>
              <a:rPr lang="en-US" dirty="0"/>
              <a:t>&gt;.&lt;</a:t>
            </a:r>
            <a:r>
              <a:rPr lang="en-US" dirty="0" err="1"/>
              <a:t>variableName</a:t>
            </a:r>
            <a:r>
              <a:rPr lang="en-US" dirty="0"/>
              <a:t>&gt; </a:t>
            </a:r>
          </a:p>
          <a:p>
            <a:pPr marL="457200" lvl="1" indent="0">
              <a:buNone/>
            </a:pPr>
            <a:r>
              <a:rPr lang="en-US" dirty="0"/>
              <a:t>     and &lt;</a:t>
            </a:r>
            <a:r>
              <a:rPr lang="en-US" dirty="0" err="1"/>
              <a:t>ClassName</a:t>
            </a:r>
            <a:r>
              <a:rPr lang="en-US" dirty="0"/>
              <a:t>&gt;.&lt;</a:t>
            </a:r>
            <a:r>
              <a:rPr lang="en-US" dirty="0" err="1"/>
              <a:t>methodName</a:t>
            </a:r>
            <a:r>
              <a:rPr lang="en-US" dirty="0"/>
              <a:t>&gt;</a:t>
            </a:r>
          </a:p>
          <a:p>
            <a:pPr marL="457200" lvl="1" indent="0">
              <a:buNone/>
            </a:pPr>
            <a:r>
              <a:rPr lang="en-US" dirty="0"/>
              <a:t>     </a:t>
            </a:r>
          </a:p>
        </p:txBody>
      </p:sp>
      <p:sp>
        <p:nvSpPr>
          <p:cNvPr id="4" name="Text Placeholder 2"/>
          <p:cNvSpPr txBox="1">
            <a:spLocks/>
          </p:cNvSpPr>
          <p:nvPr/>
        </p:nvSpPr>
        <p:spPr>
          <a:xfrm>
            <a:off x="305937" y="4114800"/>
            <a:ext cx="8228463"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1775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14" y="152400"/>
            <a:ext cx="6629400" cy="609599"/>
          </a:xfrm>
        </p:spPr>
        <p:txBody>
          <a:bodyPr>
            <a:normAutofit/>
          </a:bodyPr>
          <a:lstStyle/>
          <a:p>
            <a:r>
              <a:rPr lang="en-US" sz="2900" dirty="0">
                <a:solidFill>
                  <a:schemeClr val="tx1">
                    <a:lumMod val="75000"/>
                    <a:lumOff val="25000"/>
                  </a:schemeClr>
                </a:solidFill>
                <a:latin typeface="+mj-lt"/>
                <a:cs typeface="+mj-cs"/>
              </a:rPr>
              <a:t>Static Variable</a:t>
            </a:r>
          </a:p>
        </p:txBody>
      </p:sp>
      <p:sp>
        <p:nvSpPr>
          <p:cNvPr id="3" name="Content Placeholder 2"/>
          <p:cNvSpPr>
            <a:spLocks noGrp="1"/>
          </p:cNvSpPr>
          <p:nvPr>
            <p:ph idx="1"/>
          </p:nvPr>
        </p:nvSpPr>
        <p:spPr>
          <a:xfrm>
            <a:off x="457200" y="914400"/>
            <a:ext cx="7848600" cy="1981200"/>
          </a:xfrm>
        </p:spPr>
        <p:txBody>
          <a:bodyPr>
            <a:normAutofit fontScale="77500" lnSpcReduction="20000"/>
          </a:bodyPr>
          <a:lstStyle/>
          <a:p>
            <a:r>
              <a:rPr lang="en-US" sz="2100" dirty="0">
                <a:solidFill>
                  <a:schemeClr val="tx1">
                    <a:lumMod val="75000"/>
                    <a:lumOff val="25000"/>
                  </a:schemeClr>
                </a:solidFill>
                <a:latin typeface="+mn-lt"/>
                <a:cs typeface="+mn-cs"/>
              </a:rPr>
              <a:t>If you declare any variable as static, it is known static variable.</a:t>
            </a:r>
          </a:p>
          <a:p>
            <a:r>
              <a:rPr lang="en-US" sz="2100" dirty="0">
                <a:solidFill>
                  <a:schemeClr val="tx1">
                    <a:lumMod val="75000"/>
                    <a:lumOff val="25000"/>
                  </a:schemeClr>
                </a:solidFill>
                <a:latin typeface="+mn-lt"/>
                <a:cs typeface="+mn-cs"/>
              </a:rPr>
              <a:t>The static variable can be used to refer the common property of all objects (that is not unique for each object) e.g. company name of employees, college name of students etc.</a:t>
            </a:r>
          </a:p>
          <a:p>
            <a:r>
              <a:rPr lang="en-US" sz="2100" dirty="0">
                <a:solidFill>
                  <a:schemeClr val="tx1">
                    <a:lumMod val="75000"/>
                    <a:lumOff val="25000"/>
                  </a:schemeClr>
                </a:solidFill>
                <a:latin typeface="+mn-lt"/>
                <a:cs typeface="+mn-cs"/>
              </a:rPr>
              <a:t>The static variable gets memory only once in class area at the time of class loading.</a:t>
            </a:r>
          </a:p>
          <a:p>
            <a:r>
              <a:rPr lang="en-US" sz="2100" dirty="0">
                <a:solidFill>
                  <a:schemeClr val="tx1">
                    <a:lumMod val="75000"/>
                    <a:lumOff val="25000"/>
                  </a:schemeClr>
                </a:solidFill>
                <a:latin typeface="+mn-lt"/>
                <a:cs typeface="+mn-cs"/>
              </a:rPr>
              <a:t>S1 and s2 are objects</a:t>
            </a:r>
          </a:p>
          <a:p>
            <a:r>
              <a:rPr lang="en-US" sz="2100" dirty="0">
                <a:solidFill>
                  <a:schemeClr val="tx1">
                    <a:lumMod val="75000"/>
                    <a:lumOff val="25000"/>
                  </a:schemeClr>
                </a:solidFill>
                <a:latin typeface="+mn-lt"/>
                <a:cs typeface="+mn-cs"/>
              </a:rPr>
              <a:t>a is a data member of the class</a:t>
            </a:r>
          </a:p>
          <a:p>
            <a:r>
              <a:rPr lang="en-US" sz="2100" dirty="0">
                <a:solidFill>
                  <a:schemeClr val="tx1">
                    <a:lumMod val="75000"/>
                    <a:lumOff val="25000"/>
                  </a:schemeClr>
                </a:solidFill>
                <a:latin typeface="+mn-lt"/>
                <a:cs typeface="+mn-cs"/>
              </a:rPr>
              <a:t>B is a static variable</a:t>
            </a:r>
          </a:p>
          <a:p>
            <a:endParaRPr lang="en-US" sz="2100" dirty="0">
              <a:solidFill>
                <a:schemeClr val="tx1">
                  <a:lumMod val="75000"/>
                  <a:lumOff val="25000"/>
                </a:schemeClr>
              </a:solidFill>
              <a:latin typeface="+mn-lt"/>
              <a:cs typeface="+mn-cs"/>
            </a:endParaRPr>
          </a:p>
        </p:txBody>
      </p:sp>
      <p:pic>
        <p:nvPicPr>
          <p:cNvPr id="4" name="Picture 3"/>
          <p:cNvPicPr>
            <a:picLocks noChangeAspect="1"/>
          </p:cNvPicPr>
          <p:nvPr/>
        </p:nvPicPr>
        <p:blipFill>
          <a:blip r:embed="rId2"/>
          <a:stretch>
            <a:fillRect/>
          </a:stretch>
        </p:blipFill>
        <p:spPr>
          <a:xfrm>
            <a:off x="990600" y="2895600"/>
            <a:ext cx="6935914" cy="3718397"/>
          </a:xfrm>
          <a:prstGeom prst="rect">
            <a:avLst/>
          </a:prstGeom>
        </p:spPr>
      </p:pic>
    </p:spTree>
    <p:extLst>
      <p:ext uri="{BB962C8B-B14F-4D97-AF65-F5344CB8AC3E}">
        <p14:creationId xmlns:p14="http://schemas.microsoft.com/office/powerpoint/2010/main" val="70044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14" y="228600"/>
            <a:ext cx="6629400" cy="609599"/>
          </a:xfrm>
        </p:spPr>
        <p:txBody>
          <a:bodyPr>
            <a:normAutofit/>
          </a:bodyPr>
          <a:lstStyle/>
          <a:p>
            <a:r>
              <a:rPr lang="en-US" sz="2900" dirty="0">
                <a:solidFill>
                  <a:schemeClr val="tx1">
                    <a:lumMod val="75000"/>
                    <a:lumOff val="25000"/>
                  </a:schemeClr>
                </a:solidFill>
                <a:latin typeface="+mj-lt"/>
                <a:cs typeface="+mj-cs"/>
              </a:rPr>
              <a:t>Static Method</a:t>
            </a:r>
          </a:p>
        </p:txBody>
      </p:sp>
      <p:sp>
        <p:nvSpPr>
          <p:cNvPr id="3" name="Content Placeholder 2"/>
          <p:cNvSpPr>
            <a:spLocks noGrp="1"/>
          </p:cNvSpPr>
          <p:nvPr>
            <p:ph idx="1"/>
          </p:nvPr>
        </p:nvSpPr>
        <p:spPr>
          <a:xfrm>
            <a:off x="306514" y="1143000"/>
            <a:ext cx="8530118" cy="4897665"/>
          </a:xfrm>
        </p:spPr>
        <p:txBody>
          <a:bodyPr>
            <a:normAutofit/>
          </a:bodyPr>
          <a:lstStyle/>
          <a:p>
            <a:r>
              <a:rPr lang="en-US" sz="2100" dirty="0">
                <a:solidFill>
                  <a:schemeClr val="tx1">
                    <a:lumMod val="75000"/>
                    <a:lumOff val="25000"/>
                  </a:schemeClr>
                </a:solidFill>
                <a:latin typeface="+mn-lt"/>
                <a:cs typeface="+mn-cs"/>
              </a:rPr>
              <a:t>If you apply static keyword with any method, it is known as static method.</a:t>
            </a:r>
          </a:p>
          <a:p>
            <a:r>
              <a:rPr lang="en-US" sz="2100" dirty="0">
                <a:solidFill>
                  <a:schemeClr val="tx1">
                    <a:lumMod val="75000"/>
                    <a:lumOff val="25000"/>
                  </a:schemeClr>
                </a:solidFill>
                <a:latin typeface="+mn-lt"/>
                <a:cs typeface="+mn-cs"/>
              </a:rPr>
              <a:t>A static method belongs to the class rather than object of a class.</a:t>
            </a:r>
          </a:p>
          <a:p>
            <a:r>
              <a:rPr lang="en-US" sz="2100" dirty="0">
                <a:solidFill>
                  <a:schemeClr val="tx1">
                    <a:lumMod val="75000"/>
                    <a:lumOff val="25000"/>
                  </a:schemeClr>
                </a:solidFill>
                <a:latin typeface="+mn-lt"/>
                <a:cs typeface="+mn-cs"/>
              </a:rPr>
              <a:t>A static method can be invoked without the need for creating an instance of a class.</a:t>
            </a:r>
          </a:p>
          <a:p>
            <a:r>
              <a:rPr lang="en-US" sz="2100" dirty="0">
                <a:solidFill>
                  <a:schemeClr val="tx1">
                    <a:lumMod val="75000"/>
                    <a:lumOff val="25000"/>
                  </a:schemeClr>
                </a:solidFill>
                <a:latin typeface="+mn-lt"/>
                <a:cs typeface="+mn-cs"/>
              </a:rPr>
              <a:t>static method can access static data member and can change the value of it.</a:t>
            </a:r>
          </a:p>
          <a:p>
            <a:r>
              <a:rPr lang="en-US" sz="2100" dirty="0">
                <a:solidFill>
                  <a:schemeClr val="tx1">
                    <a:lumMod val="75000"/>
                    <a:lumOff val="25000"/>
                  </a:schemeClr>
                </a:solidFill>
                <a:latin typeface="+mn-lt"/>
                <a:cs typeface="+mn-cs"/>
              </a:rPr>
              <a:t>The static method can not use non static data member or call non-static method directly.</a:t>
            </a:r>
          </a:p>
        </p:txBody>
      </p:sp>
    </p:spTree>
    <p:extLst>
      <p:ext uri="{BB962C8B-B14F-4D97-AF65-F5344CB8AC3E}">
        <p14:creationId xmlns:p14="http://schemas.microsoft.com/office/powerpoint/2010/main" val="197529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14" y="304800"/>
            <a:ext cx="6629400" cy="609599"/>
          </a:xfrm>
        </p:spPr>
        <p:txBody>
          <a:bodyPr>
            <a:normAutofit/>
          </a:bodyPr>
          <a:lstStyle/>
          <a:p>
            <a:r>
              <a:rPr lang="en-US" sz="2900" dirty="0">
                <a:solidFill>
                  <a:schemeClr val="tx1">
                    <a:lumMod val="75000"/>
                    <a:lumOff val="25000"/>
                  </a:schemeClr>
                </a:solidFill>
                <a:latin typeface="+mj-lt"/>
                <a:cs typeface="+mj-cs"/>
              </a:rPr>
              <a:t>Java static block</a:t>
            </a:r>
          </a:p>
        </p:txBody>
      </p:sp>
      <p:sp>
        <p:nvSpPr>
          <p:cNvPr id="3" name="Content Placeholder 2"/>
          <p:cNvSpPr>
            <a:spLocks noGrp="1"/>
          </p:cNvSpPr>
          <p:nvPr>
            <p:ph idx="1"/>
          </p:nvPr>
        </p:nvSpPr>
        <p:spPr>
          <a:xfrm>
            <a:off x="301751" y="1143000"/>
            <a:ext cx="8530118" cy="4897665"/>
          </a:xfrm>
        </p:spPr>
        <p:txBody>
          <a:bodyPr/>
          <a:lstStyle/>
          <a:p>
            <a:r>
              <a:rPr lang="en-US" sz="2100" dirty="0">
                <a:solidFill>
                  <a:schemeClr val="tx1">
                    <a:lumMod val="75000"/>
                    <a:lumOff val="25000"/>
                  </a:schemeClr>
                </a:solidFill>
                <a:latin typeface="+mn-lt"/>
                <a:cs typeface="+mn-cs"/>
              </a:rPr>
              <a:t>Is used to initialize the static data member.</a:t>
            </a:r>
          </a:p>
          <a:p>
            <a:r>
              <a:rPr lang="en-US" sz="2100" dirty="0">
                <a:solidFill>
                  <a:schemeClr val="tx1">
                    <a:lumMod val="75000"/>
                    <a:lumOff val="25000"/>
                  </a:schemeClr>
                </a:solidFill>
                <a:latin typeface="+mn-lt"/>
                <a:cs typeface="+mn-cs"/>
              </a:rPr>
              <a:t>It is executed before main method at the time of class loading</a:t>
            </a:r>
            <a:r>
              <a:rPr lang="en-US" dirty="0">
                <a:solidFill>
                  <a:schemeClr val="accent2">
                    <a:lumMod val="50000"/>
                  </a:schemeClr>
                </a:solidFill>
              </a:rPr>
              <a:t>.</a:t>
            </a:r>
          </a:p>
          <a:p>
            <a:r>
              <a:rPr lang="en-US" dirty="0"/>
              <a:t>A </a:t>
            </a:r>
            <a:r>
              <a:rPr lang="en-US" b="1" dirty="0"/>
              <a:t>static block helps to initialize the static data members</a:t>
            </a:r>
            <a:r>
              <a:rPr lang="en-US" dirty="0"/>
              <a:t>, just like constructors help to initialize instance members</a:t>
            </a:r>
            <a:br>
              <a:rPr lang="en-US" dirty="0"/>
            </a:br>
            <a:br>
              <a:rPr lang="en-US" dirty="0"/>
            </a:br>
            <a:r>
              <a:rPr lang="en-US" dirty="0">
                <a:solidFill>
                  <a:schemeClr val="accent2">
                    <a:lumMod val="50000"/>
                  </a:schemeClr>
                </a:solidFill>
              </a:rPr>
              <a:t>class Test{</a:t>
            </a:r>
            <a:br>
              <a:rPr lang="en-US" dirty="0">
                <a:solidFill>
                  <a:schemeClr val="accent2">
                    <a:lumMod val="50000"/>
                  </a:schemeClr>
                </a:solidFill>
              </a:rPr>
            </a:br>
            <a:r>
              <a:rPr lang="en-US" dirty="0">
                <a:solidFill>
                  <a:schemeClr val="accent2">
                    <a:lumMod val="50000"/>
                  </a:schemeClr>
                </a:solidFill>
              </a:rPr>
              <a:t>	 static {</a:t>
            </a:r>
            <a:br>
              <a:rPr lang="en-US" dirty="0">
                <a:solidFill>
                  <a:schemeClr val="accent2">
                    <a:lumMod val="50000"/>
                  </a:schemeClr>
                </a:solidFill>
              </a:rPr>
            </a:br>
            <a:r>
              <a:rPr lang="en-US" dirty="0">
                <a:solidFill>
                  <a:schemeClr val="accent2">
                    <a:lumMod val="50000"/>
                  </a:schemeClr>
                </a:solidFill>
              </a:rPr>
              <a:t>		 //Code goes here</a:t>
            </a:r>
            <a:br>
              <a:rPr lang="en-US" dirty="0">
                <a:solidFill>
                  <a:schemeClr val="accent2">
                    <a:lumMod val="50000"/>
                  </a:schemeClr>
                </a:solidFill>
              </a:rPr>
            </a:br>
            <a:r>
              <a:rPr lang="en-US" dirty="0">
                <a:solidFill>
                  <a:schemeClr val="accent2">
                    <a:lumMod val="50000"/>
                  </a:schemeClr>
                </a:solidFill>
              </a:rPr>
              <a:t> 	}</a:t>
            </a:r>
            <a:br>
              <a:rPr lang="en-US" dirty="0">
                <a:solidFill>
                  <a:schemeClr val="accent2">
                    <a:lumMod val="50000"/>
                  </a:schemeClr>
                </a:solidFill>
              </a:rPr>
            </a:br>
            <a:r>
              <a:rPr lang="en-US" dirty="0">
                <a:solidFill>
                  <a:schemeClr val="accent2">
                    <a:lumMod val="50000"/>
                  </a:schemeClr>
                </a:solidFill>
              </a:rPr>
              <a:t>}</a:t>
            </a:r>
          </a:p>
        </p:txBody>
      </p:sp>
    </p:spTree>
    <p:extLst>
      <p:ext uri="{BB962C8B-B14F-4D97-AF65-F5344CB8AC3E}">
        <p14:creationId xmlns:p14="http://schemas.microsoft.com/office/powerpoint/2010/main" val="84101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now can you guess the meaning of….</a:t>
            </a:r>
          </a:p>
        </p:txBody>
      </p:sp>
      <p:sp>
        <p:nvSpPr>
          <p:cNvPr id="3" name="Text Placeholder 2"/>
          <p:cNvSpPr>
            <a:spLocks noGrp="1"/>
          </p:cNvSpPr>
          <p:nvPr>
            <p:ph type="body" sz="quarter" idx="10"/>
          </p:nvPr>
        </p:nvSpPr>
        <p:spPr>
          <a:xfrm>
            <a:off x="335507" y="1905000"/>
            <a:ext cx="8534400" cy="5105400"/>
          </a:xfrm>
        </p:spPr>
        <p:txBody>
          <a:bodyPr>
            <a:normAutofit/>
          </a:bodyPr>
          <a:lstStyle/>
          <a:p>
            <a:pPr marL="0" indent="0">
              <a:buNone/>
            </a:pPr>
            <a:r>
              <a:rPr lang="en-US" sz="4400" dirty="0"/>
              <a:t>public static void main(String </a:t>
            </a:r>
            <a:r>
              <a:rPr lang="en-US" sz="4400" dirty="0" err="1"/>
              <a:t>args</a:t>
            </a:r>
            <a:r>
              <a:rPr lang="en-US" sz="4400" dirty="0"/>
              <a:t>[])</a:t>
            </a:r>
          </a:p>
          <a:p>
            <a:pPr marL="0" indent="0">
              <a:buNone/>
            </a:pPr>
            <a:r>
              <a:rPr lang="en-US" sz="4400" dirty="0"/>
              <a:t>{</a:t>
            </a:r>
          </a:p>
          <a:p>
            <a:pPr marL="0" indent="0">
              <a:buNone/>
            </a:pPr>
            <a:r>
              <a:rPr lang="en-US" sz="4400" dirty="0"/>
              <a:t>// Code block</a:t>
            </a:r>
            <a:br>
              <a:rPr lang="en-US" sz="4400" dirty="0"/>
            </a:br>
            <a:r>
              <a:rPr lang="en-US" sz="4400" dirty="0"/>
              <a:t>}</a:t>
            </a:r>
          </a:p>
        </p:txBody>
      </p:sp>
    </p:spTree>
    <p:extLst>
      <p:ext uri="{BB962C8B-B14F-4D97-AF65-F5344CB8AC3E}">
        <p14:creationId xmlns:p14="http://schemas.microsoft.com/office/powerpoint/2010/main" val="369196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629400" cy="457199"/>
          </a:xfrm>
        </p:spPr>
        <p:txBody>
          <a:bodyPr/>
          <a:lstStyle/>
          <a:p>
            <a:r>
              <a:rPr lang="en-US" dirty="0">
                <a:solidFill>
                  <a:schemeClr val="tx1"/>
                </a:solidFill>
              </a:rPr>
              <a:t>String</a:t>
            </a:r>
          </a:p>
        </p:txBody>
      </p:sp>
      <p:sp>
        <p:nvSpPr>
          <p:cNvPr id="3" name="Content Placeholder 2"/>
          <p:cNvSpPr>
            <a:spLocks noGrp="1"/>
          </p:cNvSpPr>
          <p:nvPr>
            <p:ph idx="1"/>
          </p:nvPr>
        </p:nvSpPr>
        <p:spPr/>
        <p:txBody>
          <a:bodyPr/>
          <a:lstStyle/>
          <a:p>
            <a:r>
              <a:rPr lang="en-US" b="1" dirty="0">
                <a:solidFill>
                  <a:schemeClr val="tx1"/>
                </a:solidFill>
              </a:rPr>
              <a:t>Strings </a:t>
            </a:r>
            <a:r>
              <a:rPr lang="en-US" dirty="0">
                <a:solidFill>
                  <a:schemeClr val="tx1"/>
                </a:solidFill>
              </a:rPr>
              <a:t>are a sequence of characters. </a:t>
            </a:r>
          </a:p>
          <a:p>
            <a:endParaRPr lang="en-US" dirty="0">
              <a:solidFill>
                <a:schemeClr val="tx1"/>
              </a:solidFill>
            </a:endParaRPr>
          </a:p>
          <a:p>
            <a:r>
              <a:rPr lang="en-US" dirty="0">
                <a:solidFill>
                  <a:schemeClr val="tx1"/>
                </a:solidFill>
              </a:rPr>
              <a:t>In the </a:t>
            </a:r>
            <a:r>
              <a:rPr lang="en-US" b="1" dirty="0">
                <a:solidFill>
                  <a:schemeClr val="tx1"/>
                </a:solidFill>
              </a:rPr>
              <a:t>Java programming</a:t>
            </a:r>
            <a:r>
              <a:rPr lang="en-US" dirty="0">
                <a:solidFill>
                  <a:schemeClr val="tx1"/>
                </a:solidFill>
              </a:rPr>
              <a:t> language, </a:t>
            </a:r>
            <a:r>
              <a:rPr lang="en-US" b="1" dirty="0">
                <a:solidFill>
                  <a:schemeClr val="tx1"/>
                </a:solidFill>
              </a:rPr>
              <a:t>strings</a:t>
            </a:r>
            <a:r>
              <a:rPr lang="en-US" dirty="0">
                <a:solidFill>
                  <a:schemeClr val="tx1"/>
                </a:solidFill>
              </a:rPr>
              <a:t> are objects.</a:t>
            </a:r>
          </a:p>
          <a:p>
            <a:endParaRPr lang="en-US" dirty="0">
              <a:solidFill>
                <a:schemeClr val="tx1"/>
              </a:solidFill>
            </a:endParaRPr>
          </a:p>
          <a:p>
            <a:r>
              <a:rPr lang="en-US" dirty="0">
                <a:solidFill>
                  <a:schemeClr val="tx1"/>
                </a:solidFill>
              </a:rPr>
              <a:t> The Java platform provides the </a:t>
            </a:r>
            <a:r>
              <a:rPr lang="en-US" b="1" dirty="0">
                <a:solidFill>
                  <a:schemeClr val="tx1"/>
                </a:solidFill>
              </a:rPr>
              <a:t>String</a:t>
            </a:r>
            <a:r>
              <a:rPr lang="en-US" dirty="0">
                <a:solidFill>
                  <a:schemeClr val="tx1"/>
                </a:solidFill>
              </a:rPr>
              <a:t> class to create and manipulate </a:t>
            </a:r>
            <a:r>
              <a:rPr lang="en-US" b="1" dirty="0">
                <a:solidFill>
                  <a:schemeClr val="tx1"/>
                </a:solidFill>
              </a:rPr>
              <a:t>strings</a:t>
            </a:r>
            <a:r>
              <a:rPr lang="en-US" dirty="0">
                <a:solidFill>
                  <a:schemeClr val="tx1"/>
                </a:solidFill>
              </a:rPr>
              <a:t>.</a:t>
            </a:r>
          </a:p>
          <a:p>
            <a:endParaRPr lang="en-US" dirty="0">
              <a:solidFill>
                <a:schemeClr val="tx1"/>
              </a:solidFill>
            </a:endParaRPr>
          </a:p>
          <a:p>
            <a:r>
              <a:rPr lang="en-US" dirty="0">
                <a:solidFill>
                  <a:schemeClr val="tx1"/>
                </a:solidFill>
              </a:rPr>
              <a:t>String class is encapsulated under </a:t>
            </a:r>
            <a:r>
              <a:rPr lang="en-US" dirty="0" err="1">
                <a:solidFill>
                  <a:schemeClr val="tx1"/>
                </a:solidFill>
              </a:rPr>
              <a:t>java.lang</a:t>
            </a:r>
            <a:r>
              <a:rPr lang="en-US" dirty="0">
                <a:solidFill>
                  <a:schemeClr val="tx1"/>
                </a:solidFill>
              </a:rPr>
              <a:t> package. In java, every string that you create is actually an object of type String. One important thing to notice about string object is that string objects are immutable that means once a string object is created it cannot be altered.</a:t>
            </a:r>
          </a:p>
        </p:txBody>
      </p:sp>
    </p:spTree>
    <p:extLst>
      <p:ext uri="{BB962C8B-B14F-4D97-AF65-F5344CB8AC3E}">
        <p14:creationId xmlns:p14="http://schemas.microsoft.com/office/powerpoint/2010/main" val="64046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a:solidFill>
                  <a:schemeClr val="tx1"/>
                </a:solidFill>
              </a:rPr>
              <a:t>Creating a String</a:t>
            </a:r>
          </a:p>
        </p:txBody>
      </p:sp>
      <p:sp>
        <p:nvSpPr>
          <p:cNvPr id="3" name="Content Placeholder 2"/>
          <p:cNvSpPr>
            <a:spLocks noGrp="1"/>
          </p:cNvSpPr>
          <p:nvPr>
            <p:ph idx="1"/>
          </p:nvPr>
        </p:nvSpPr>
        <p:spPr/>
        <p:txBody>
          <a:bodyPr>
            <a:noAutofit/>
          </a:bodyPr>
          <a:lstStyle/>
          <a:p>
            <a:pPr marL="0" indent="0">
              <a:buNone/>
            </a:pPr>
            <a:r>
              <a:rPr lang="en-US" sz="1350" dirty="0">
                <a:solidFill>
                  <a:schemeClr val="tx1"/>
                </a:solidFill>
              </a:rPr>
              <a:t>1) Using a String literal</a:t>
            </a:r>
          </a:p>
          <a:p>
            <a:pPr marL="0" indent="0">
              <a:buNone/>
            </a:pPr>
            <a:r>
              <a:rPr lang="en-US" sz="1350" dirty="0">
                <a:solidFill>
                  <a:schemeClr val="tx1"/>
                </a:solidFill>
              </a:rPr>
              <a:t>String str1 = "Hello";</a:t>
            </a:r>
          </a:p>
          <a:p>
            <a:pPr marL="0" indent="0">
              <a:buNone/>
            </a:pPr>
            <a:endParaRPr lang="en-US" sz="1350" dirty="0">
              <a:solidFill>
                <a:schemeClr val="tx1"/>
              </a:solidFill>
            </a:endParaRPr>
          </a:p>
          <a:p>
            <a:pPr marL="0" indent="0">
              <a:buNone/>
            </a:pPr>
            <a:r>
              <a:rPr lang="en-US" sz="1350" dirty="0">
                <a:solidFill>
                  <a:schemeClr val="tx1"/>
                </a:solidFill>
              </a:rPr>
              <a:t>2) Using another String object</a:t>
            </a:r>
          </a:p>
          <a:p>
            <a:pPr marL="0" indent="0">
              <a:buNone/>
            </a:pPr>
            <a:endParaRPr lang="en-US" sz="1350" dirty="0">
              <a:solidFill>
                <a:schemeClr val="tx1"/>
              </a:solidFill>
            </a:endParaRPr>
          </a:p>
          <a:p>
            <a:pPr marL="0" indent="0">
              <a:buNone/>
            </a:pPr>
            <a:r>
              <a:rPr lang="en-US" sz="1350" dirty="0">
                <a:solidFill>
                  <a:schemeClr val="tx1"/>
                </a:solidFill>
              </a:rPr>
              <a:t>String str2 = new String(str1);</a:t>
            </a:r>
          </a:p>
          <a:p>
            <a:pPr marL="0" indent="0">
              <a:buNone/>
            </a:pPr>
            <a:endParaRPr lang="en-US" sz="1350" dirty="0">
              <a:solidFill>
                <a:schemeClr val="tx1"/>
              </a:solidFill>
            </a:endParaRPr>
          </a:p>
          <a:p>
            <a:pPr marL="0" indent="0">
              <a:buNone/>
            </a:pPr>
            <a:r>
              <a:rPr lang="en-US" sz="1350" dirty="0">
                <a:solidFill>
                  <a:schemeClr val="tx1"/>
                </a:solidFill>
              </a:rPr>
              <a:t>3) Using new Keyword</a:t>
            </a:r>
          </a:p>
          <a:p>
            <a:pPr marL="0" indent="0">
              <a:buNone/>
            </a:pPr>
            <a:endParaRPr lang="en-US" sz="1350" dirty="0">
              <a:solidFill>
                <a:schemeClr val="tx1"/>
              </a:solidFill>
            </a:endParaRPr>
          </a:p>
          <a:p>
            <a:pPr marL="0" indent="0">
              <a:buNone/>
            </a:pPr>
            <a:r>
              <a:rPr lang="en-US" sz="1350" dirty="0">
                <a:solidFill>
                  <a:schemeClr val="tx1"/>
                </a:solidFill>
              </a:rPr>
              <a:t>String str3 = new String("Java");</a:t>
            </a:r>
          </a:p>
          <a:p>
            <a:pPr marL="0" indent="0">
              <a:buNone/>
            </a:pPr>
            <a:endParaRPr lang="en-US" sz="1350" dirty="0">
              <a:solidFill>
                <a:schemeClr val="tx1"/>
              </a:solidFill>
            </a:endParaRPr>
          </a:p>
          <a:p>
            <a:pPr marL="0" indent="0">
              <a:buNone/>
            </a:pPr>
            <a:r>
              <a:rPr lang="en-US" sz="1350" dirty="0">
                <a:solidFill>
                  <a:schemeClr val="tx1"/>
                </a:solidFill>
              </a:rPr>
              <a:t>4) Using + operator (Concatenation)</a:t>
            </a:r>
          </a:p>
          <a:p>
            <a:pPr marL="0" indent="0">
              <a:buNone/>
            </a:pPr>
            <a:r>
              <a:rPr lang="en-US" sz="1350" dirty="0">
                <a:solidFill>
                  <a:schemeClr val="tx1"/>
                </a:solidFill>
              </a:rPr>
              <a:t>String str4 = str1 + str2;</a:t>
            </a:r>
          </a:p>
          <a:p>
            <a:pPr marL="0" indent="0">
              <a:buNone/>
            </a:pPr>
            <a:r>
              <a:rPr lang="en-US" sz="1350" dirty="0">
                <a:solidFill>
                  <a:schemeClr val="tx1"/>
                </a:solidFill>
              </a:rPr>
              <a:t>or,</a:t>
            </a:r>
          </a:p>
          <a:p>
            <a:pPr marL="0" indent="0">
              <a:buNone/>
            </a:pPr>
            <a:r>
              <a:rPr lang="en-US" sz="1350" dirty="0">
                <a:solidFill>
                  <a:schemeClr val="tx1"/>
                </a:solidFill>
              </a:rPr>
              <a:t>String str5 = "</a:t>
            </a:r>
            <a:r>
              <a:rPr lang="en-US" sz="1350" dirty="0" err="1">
                <a:solidFill>
                  <a:schemeClr val="tx1"/>
                </a:solidFill>
              </a:rPr>
              <a:t>hello"+"Java</a:t>
            </a:r>
            <a:r>
              <a:rPr lang="en-US" sz="1350" dirty="0">
                <a:solidFill>
                  <a:schemeClr val="tx1"/>
                </a:solidFill>
              </a:rPr>
              <a:t>";</a:t>
            </a:r>
          </a:p>
        </p:txBody>
      </p:sp>
    </p:spTree>
    <p:extLst>
      <p:ext uri="{BB962C8B-B14F-4D97-AF65-F5344CB8AC3E}">
        <p14:creationId xmlns:p14="http://schemas.microsoft.com/office/powerpoint/2010/main" val="110815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Few more examples of Objects </a:t>
            </a:r>
            <a:r>
              <a:rPr lang="en-US" dirty="0">
                <a:sym typeface="Wingdings" panose="05000000000000000000" pitchFamily="2" charset="2"/>
              </a:rPr>
              <a:t></a:t>
            </a:r>
            <a:endParaRPr lang="en-IN"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600" y="1524000"/>
            <a:ext cx="5257800" cy="3044825"/>
          </a:xfrm>
          <a:prstGeom prst="rect">
            <a:avLst/>
          </a:prstGeom>
          <a:noFill/>
          <a:ln/>
        </p:spPr>
      </p:pic>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15000" y="2057400"/>
            <a:ext cx="3054350" cy="3124200"/>
          </a:xfrm>
          <a:prstGeom prst="rect">
            <a:avLst/>
          </a:prstGeom>
          <a:noFill/>
          <a:ln/>
        </p:spPr>
      </p:pic>
    </p:spTree>
    <p:extLst>
      <p:ext uri="{BB962C8B-B14F-4D97-AF65-F5344CB8AC3E}">
        <p14:creationId xmlns:p14="http://schemas.microsoft.com/office/powerpoint/2010/main" val="14302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07" y="152400"/>
            <a:ext cx="6629400" cy="609599"/>
          </a:xfrm>
        </p:spPr>
        <p:txBody>
          <a:bodyPr/>
          <a:lstStyle/>
          <a:p>
            <a:r>
              <a:rPr lang="en-US" dirty="0"/>
              <a:t>How are String Object Stored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843" y="2153909"/>
            <a:ext cx="6477964" cy="3319957"/>
          </a:xfrm>
        </p:spPr>
      </p:pic>
      <p:sp>
        <p:nvSpPr>
          <p:cNvPr id="6" name="Rectangle 5"/>
          <p:cNvSpPr/>
          <p:nvPr/>
        </p:nvSpPr>
        <p:spPr>
          <a:xfrm>
            <a:off x="227407" y="1891034"/>
            <a:ext cx="4572000" cy="715581"/>
          </a:xfrm>
          <a:prstGeom prst="rect">
            <a:avLst/>
          </a:prstGeom>
        </p:spPr>
        <p:txBody>
          <a:bodyPr>
            <a:spAutoFit/>
          </a:bodyPr>
          <a:lstStyle/>
          <a:p>
            <a:r>
              <a:rPr lang="en-US" sz="1350" dirty="0"/>
              <a:t>When we create a new string object using string literal, that string literal is added to the string pool, if it is not present there already.</a:t>
            </a:r>
          </a:p>
        </p:txBody>
      </p:sp>
    </p:spTree>
    <p:extLst>
      <p:ext uri="{BB962C8B-B14F-4D97-AF65-F5344CB8AC3E}">
        <p14:creationId xmlns:p14="http://schemas.microsoft.com/office/powerpoint/2010/main" val="213361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043" y="2127668"/>
            <a:ext cx="5874612" cy="2894985"/>
          </a:xfrm>
          <a:prstGeom prst="rect">
            <a:avLst/>
          </a:prstGeom>
        </p:spPr>
      </p:pic>
      <p:sp>
        <p:nvSpPr>
          <p:cNvPr id="5" name="Rectangle 4"/>
          <p:cNvSpPr/>
          <p:nvPr/>
        </p:nvSpPr>
        <p:spPr>
          <a:xfrm>
            <a:off x="227407" y="1763259"/>
            <a:ext cx="4572000" cy="1131079"/>
          </a:xfrm>
          <a:prstGeom prst="rect">
            <a:avLst/>
          </a:prstGeom>
        </p:spPr>
        <p:txBody>
          <a:bodyPr>
            <a:spAutoFit/>
          </a:bodyPr>
          <a:lstStyle/>
          <a:p>
            <a:r>
              <a:rPr lang="en-US" sz="1350" dirty="0"/>
              <a:t>And, when we create another object with same string, then a reference of the string literal already present in string pool is returned.</a:t>
            </a:r>
          </a:p>
          <a:p>
            <a:endParaRPr lang="en-US" sz="1350" dirty="0"/>
          </a:p>
          <a:p>
            <a:r>
              <a:rPr lang="en-US" sz="1350" dirty="0"/>
              <a:t>String str2=</a:t>
            </a:r>
            <a:r>
              <a:rPr lang="en-US" sz="1350" dirty="0" err="1"/>
              <a:t>str</a:t>
            </a:r>
            <a:r>
              <a:rPr lang="en-US" sz="1350" dirty="0"/>
              <a:t>;</a:t>
            </a:r>
          </a:p>
        </p:txBody>
      </p:sp>
    </p:spTree>
    <p:extLst>
      <p:ext uri="{BB962C8B-B14F-4D97-AF65-F5344CB8AC3E}">
        <p14:creationId xmlns:p14="http://schemas.microsoft.com/office/powerpoint/2010/main" val="91645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380" y="2579490"/>
            <a:ext cx="6183443" cy="2593181"/>
          </a:xfrm>
        </p:spPr>
      </p:pic>
      <p:sp>
        <p:nvSpPr>
          <p:cNvPr id="5" name="Rectangle 4"/>
          <p:cNvSpPr/>
          <p:nvPr/>
        </p:nvSpPr>
        <p:spPr>
          <a:xfrm>
            <a:off x="227407" y="2000769"/>
            <a:ext cx="4572000" cy="715581"/>
          </a:xfrm>
          <a:prstGeom prst="rect">
            <a:avLst/>
          </a:prstGeom>
        </p:spPr>
        <p:txBody>
          <a:bodyPr>
            <a:spAutoFit/>
          </a:bodyPr>
          <a:lstStyle/>
          <a:p>
            <a:r>
              <a:rPr lang="en-US" sz="1350" dirty="0"/>
              <a:t>But if we change the new string, its reference gets modified.</a:t>
            </a:r>
          </a:p>
          <a:p>
            <a:endParaRPr lang="en-US" sz="1350" dirty="0"/>
          </a:p>
          <a:p>
            <a:r>
              <a:rPr lang="en-US" sz="1350" dirty="0"/>
              <a:t>str2=str2.concat("world");</a:t>
            </a:r>
          </a:p>
        </p:txBody>
      </p:sp>
    </p:spTree>
    <p:extLst>
      <p:ext uri="{BB962C8B-B14F-4D97-AF65-F5344CB8AC3E}">
        <p14:creationId xmlns:p14="http://schemas.microsoft.com/office/powerpoint/2010/main" val="116855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a:solidFill>
                  <a:schemeClr val="tx1"/>
                </a:solidFill>
              </a:rPr>
              <a:t>Concatenating String</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tx1"/>
                </a:solidFill>
              </a:rPr>
              <a:t>There are 2 methods to concatenate two or more string.</a:t>
            </a:r>
          </a:p>
          <a:p>
            <a:pPr marL="0" indent="0">
              <a:buNone/>
            </a:pPr>
            <a:endParaRPr lang="en-US" dirty="0">
              <a:solidFill>
                <a:schemeClr val="tx1"/>
              </a:solidFill>
            </a:endParaRPr>
          </a:p>
          <a:p>
            <a:pPr>
              <a:buFont typeface="+mj-lt"/>
              <a:buAutoNum type="arabicPeriod"/>
            </a:pPr>
            <a:r>
              <a:rPr lang="en-US" dirty="0">
                <a:solidFill>
                  <a:schemeClr val="tx1"/>
                </a:solidFill>
              </a:rPr>
              <a:t>Using </a:t>
            </a:r>
            <a:r>
              <a:rPr lang="en-US" dirty="0" err="1">
                <a:solidFill>
                  <a:schemeClr val="tx1"/>
                </a:solidFill>
              </a:rPr>
              <a:t>concat</a:t>
            </a:r>
            <a:r>
              <a:rPr lang="en-US" dirty="0">
                <a:solidFill>
                  <a:schemeClr val="tx1"/>
                </a:solidFill>
              </a:rPr>
              <a:t>() method</a:t>
            </a:r>
          </a:p>
          <a:p>
            <a:pPr>
              <a:buFont typeface="+mj-lt"/>
              <a:buAutoNum type="arabicPeriod"/>
            </a:pPr>
            <a:r>
              <a:rPr lang="en-US" dirty="0">
                <a:solidFill>
                  <a:schemeClr val="tx1"/>
                </a:solidFill>
              </a:rPr>
              <a:t>Using + operator</a:t>
            </a:r>
          </a:p>
          <a:p>
            <a:pPr>
              <a:buFont typeface="+mj-lt"/>
              <a:buAutoNum type="arabicPeriod"/>
            </a:pPr>
            <a:endParaRPr lang="en-US" dirty="0">
              <a:solidFill>
                <a:schemeClr val="tx1"/>
              </a:solidFill>
            </a:endParaRPr>
          </a:p>
          <a:p>
            <a:pPr marL="0" indent="0">
              <a:buNone/>
            </a:pPr>
            <a:r>
              <a:rPr lang="en-US" dirty="0">
                <a:solidFill>
                  <a:schemeClr val="tx1"/>
                </a:solidFill>
              </a:rPr>
              <a:t>1) Using </a:t>
            </a:r>
            <a:r>
              <a:rPr lang="en-US" dirty="0" err="1">
                <a:solidFill>
                  <a:schemeClr val="tx1"/>
                </a:solidFill>
              </a:rPr>
              <a:t>concat</a:t>
            </a:r>
            <a:r>
              <a:rPr lang="en-US" dirty="0">
                <a:solidFill>
                  <a:schemeClr val="tx1"/>
                </a:solidFill>
              </a:rPr>
              <a:t>() method</a:t>
            </a:r>
          </a:p>
          <a:p>
            <a:pPr marL="0" indent="0">
              <a:buNone/>
            </a:pPr>
            <a:endParaRPr lang="en-US" dirty="0">
              <a:solidFill>
                <a:schemeClr val="tx1"/>
              </a:solidFill>
            </a:endParaRPr>
          </a:p>
          <a:p>
            <a:pPr marL="0" indent="0">
              <a:buNone/>
            </a:pPr>
            <a:r>
              <a:rPr lang="en-US" dirty="0">
                <a:solidFill>
                  <a:schemeClr val="tx1"/>
                </a:solidFill>
              </a:rPr>
              <a:t>string s = "Hello";</a:t>
            </a:r>
          </a:p>
          <a:p>
            <a:pPr marL="0" indent="0">
              <a:buNone/>
            </a:pPr>
            <a:r>
              <a:rPr lang="en-US" dirty="0">
                <a:solidFill>
                  <a:schemeClr val="tx1"/>
                </a:solidFill>
              </a:rPr>
              <a:t>string </a:t>
            </a:r>
            <a:r>
              <a:rPr lang="en-US" dirty="0" err="1">
                <a:solidFill>
                  <a:schemeClr val="tx1"/>
                </a:solidFill>
              </a:rPr>
              <a:t>str</a:t>
            </a:r>
            <a:r>
              <a:rPr lang="en-US" dirty="0">
                <a:solidFill>
                  <a:schemeClr val="tx1"/>
                </a:solidFill>
              </a:rPr>
              <a:t> = "Java";</a:t>
            </a:r>
          </a:p>
          <a:p>
            <a:pPr marL="0" indent="0">
              <a:buNone/>
            </a:pPr>
            <a:r>
              <a:rPr lang="en-US" dirty="0">
                <a:solidFill>
                  <a:schemeClr val="tx1"/>
                </a:solidFill>
              </a:rPr>
              <a:t>string str2 = </a:t>
            </a:r>
            <a:r>
              <a:rPr lang="en-US" dirty="0" err="1">
                <a:solidFill>
                  <a:schemeClr val="tx1"/>
                </a:solidFill>
              </a:rPr>
              <a:t>s.concat</a:t>
            </a:r>
            <a:r>
              <a:rPr lang="en-US" dirty="0">
                <a:solidFill>
                  <a:schemeClr val="tx1"/>
                </a:solidFill>
              </a:rPr>
              <a:t>(</a:t>
            </a:r>
            <a:r>
              <a:rPr lang="en-US" dirty="0" err="1">
                <a:solidFill>
                  <a:schemeClr val="tx1"/>
                </a:solidFill>
              </a:rPr>
              <a:t>str</a:t>
            </a:r>
            <a:r>
              <a:rPr lang="en-US" dirty="0">
                <a:solidFill>
                  <a:schemeClr val="tx1"/>
                </a:solidFill>
              </a:rPr>
              <a:t>);</a:t>
            </a:r>
          </a:p>
          <a:p>
            <a:pPr marL="0" indent="0">
              <a:buNone/>
            </a:pPr>
            <a:r>
              <a:rPr lang="en-US" dirty="0">
                <a:solidFill>
                  <a:schemeClr val="tx1"/>
                </a:solidFill>
              </a:rPr>
              <a:t>String str1 = "Hello".</a:t>
            </a:r>
            <a:r>
              <a:rPr lang="en-US" dirty="0" err="1">
                <a:solidFill>
                  <a:schemeClr val="tx1"/>
                </a:solidFill>
              </a:rPr>
              <a:t>concat</a:t>
            </a:r>
            <a:r>
              <a:rPr lang="en-US" dirty="0">
                <a:solidFill>
                  <a:schemeClr val="tx1"/>
                </a:solidFill>
              </a:rPr>
              <a:t>("Java");    //works with string literals too.</a:t>
            </a:r>
          </a:p>
          <a:p>
            <a:pPr marL="0" indent="0">
              <a:buNone/>
            </a:pPr>
            <a:endParaRPr lang="en-US" dirty="0">
              <a:solidFill>
                <a:schemeClr val="tx1"/>
              </a:solidFill>
            </a:endParaRPr>
          </a:p>
          <a:p>
            <a:pPr marL="0" indent="0">
              <a:buNone/>
            </a:pPr>
            <a:r>
              <a:rPr lang="en-US" dirty="0">
                <a:solidFill>
                  <a:schemeClr val="tx1"/>
                </a:solidFill>
              </a:rPr>
              <a:t>2) Using + operator</a:t>
            </a:r>
          </a:p>
          <a:p>
            <a:pPr marL="0" indent="0">
              <a:buNone/>
            </a:pPr>
            <a:endParaRPr lang="en-US" dirty="0">
              <a:solidFill>
                <a:schemeClr val="tx1"/>
              </a:solidFill>
            </a:endParaRPr>
          </a:p>
          <a:p>
            <a:pPr marL="0" indent="0">
              <a:buNone/>
            </a:pPr>
            <a:r>
              <a:rPr lang="en-US" dirty="0">
                <a:solidFill>
                  <a:schemeClr val="tx1"/>
                </a:solidFill>
              </a:rPr>
              <a:t>string </a:t>
            </a:r>
            <a:r>
              <a:rPr lang="en-US" dirty="0" err="1">
                <a:solidFill>
                  <a:schemeClr val="tx1"/>
                </a:solidFill>
              </a:rPr>
              <a:t>str</a:t>
            </a:r>
            <a:r>
              <a:rPr lang="en-US" dirty="0">
                <a:solidFill>
                  <a:schemeClr val="tx1"/>
                </a:solidFill>
              </a:rPr>
              <a:t> = "Rahul"; </a:t>
            </a:r>
          </a:p>
          <a:p>
            <a:pPr marL="0" indent="0">
              <a:buNone/>
            </a:pPr>
            <a:r>
              <a:rPr lang="en-US" dirty="0">
                <a:solidFill>
                  <a:schemeClr val="tx1"/>
                </a:solidFill>
              </a:rPr>
              <a:t>string str1 = "</a:t>
            </a:r>
            <a:r>
              <a:rPr lang="en-US" dirty="0" err="1">
                <a:solidFill>
                  <a:schemeClr val="tx1"/>
                </a:solidFill>
              </a:rPr>
              <a:t>Dravid</a:t>
            </a:r>
            <a:r>
              <a:rPr lang="en-US" dirty="0">
                <a:solidFill>
                  <a:schemeClr val="tx1"/>
                </a:solidFill>
              </a:rPr>
              <a:t>";</a:t>
            </a:r>
          </a:p>
          <a:p>
            <a:pPr marL="0" indent="0">
              <a:buNone/>
            </a:pPr>
            <a:r>
              <a:rPr lang="en-US" dirty="0">
                <a:solidFill>
                  <a:schemeClr val="tx1"/>
                </a:solidFill>
              </a:rPr>
              <a:t>string str2 = </a:t>
            </a:r>
            <a:r>
              <a:rPr lang="en-US" dirty="0" err="1">
                <a:solidFill>
                  <a:schemeClr val="tx1"/>
                </a:solidFill>
              </a:rPr>
              <a:t>str</a:t>
            </a:r>
            <a:r>
              <a:rPr lang="en-US" dirty="0">
                <a:solidFill>
                  <a:schemeClr val="tx1"/>
                </a:solidFill>
              </a:rPr>
              <a:t> + str1;</a:t>
            </a:r>
          </a:p>
          <a:p>
            <a:pPr marL="0" indent="0">
              <a:buNone/>
            </a:pPr>
            <a:r>
              <a:rPr lang="en-US" dirty="0">
                <a:solidFill>
                  <a:schemeClr val="tx1"/>
                </a:solidFill>
              </a:rPr>
              <a:t>string </a:t>
            </a:r>
            <a:r>
              <a:rPr lang="en-US" dirty="0" err="1">
                <a:solidFill>
                  <a:schemeClr val="tx1"/>
                </a:solidFill>
              </a:rPr>
              <a:t>st</a:t>
            </a:r>
            <a:r>
              <a:rPr lang="en-US" dirty="0">
                <a:solidFill>
                  <a:schemeClr val="tx1"/>
                </a:solidFill>
              </a:rPr>
              <a:t> = "Rahul"+"</a:t>
            </a:r>
            <a:r>
              <a:rPr lang="en-US" dirty="0" err="1">
                <a:solidFill>
                  <a:schemeClr val="tx1"/>
                </a:solidFill>
              </a:rPr>
              <a:t>Dravid</a:t>
            </a:r>
            <a:r>
              <a:rPr lang="en-US" dirty="0">
                <a:solidFill>
                  <a:schemeClr val="tx1"/>
                </a:solidFill>
              </a:rPr>
              <a:t>";</a:t>
            </a:r>
          </a:p>
          <a:p>
            <a:pPr marL="0" indent="0">
              <a:buNone/>
            </a:pPr>
            <a:endParaRPr lang="en-US" dirty="0">
              <a:solidFill>
                <a:schemeClr val="tx1"/>
              </a:solidFill>
            </a:endParaRPr>
          </a:p>
        </p:txBody>
      </p:sp>
    </p:spTree>
    <p:extLst>
      <p:ext uri="{BB962C8B-B14F-4D97-AF65-F5344CB8AC3E}">
        <p14:creationId xmlns:p14="http://schemas.microsoft.com/office/powerpoint/2010/main" val="11453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a:t>String Comparison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String comparison can be done in 3 ways.</a:t>
            </a:r>
          </a:p>
          <a:p>
            <a:pPr>
              <a:buFont typeface="+mj-lt"/>
              <a:buAutoNum type="arabicPeriod"/>
            </a:pPr>
            <a:endParaRPr lang="en-US" dirty="0"/>
          </a:p>
          <a:p>
            <a:pPr>
              <a:buFont typeface="+mj-lt"/>
              <a:buAutoNum type="arabicPeriod"/>
            </a:pPr>
            <a:r>
              <a:rPr lang="en-US" dirty="0"/>
              <a:t>Using equals() method</a:t>
            </a:r>
          </a:p>
          <a:p>
            <a:pPr>
              <a:buFont typeface="+mj-lt"/>
              <a:buAutoNum type="arabicPeriod"/>
            </a:pPr>
            <a:r>
              <a:rPr lang="en-US" dirty="0"/>
              <a:t>Using == operator</a:t>
            </a:r>
          </a:p>
          <a:p>
            <a:pPr>
              <a:buFont typeface="+mj-lt"/>
              <a:buAutoNum type="arabicPeriod"/>
            </a:pPr>
            <a:r>
              <a:rPr lang="en-US" dirty="0"/>
              <a:t>By </a:t>
            </a:r>
            <a:r>
              <a:rPr lang="en-US" dirty="0" err="1"/>
              <a:t>CompareTo</a:t>
            </a:r>
            <a:r>
              <a:rPr lang="en-US" dirty="0"/>
              <a:t>() method</a:t>
            </a:r>
          </a:p>
          <a:p>
            <a:endParaRPr lang="en-US" dirty="0"/>
          </a:p>
        </p:txBody>
      </p:sp>
    </p:spTree>
    <p:extLst>
      <p:ext uri="{BB962C8B-B14F-4D97-AF65-F5344CB8AC3E}">
        <p14:creationId xmlns:p14="http://schemas.microsoft.com/office/powerpoint/2010/main" val="162845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a:solidFill>
                  <a:schemeClr val="tx1"/>
                </a:solidFill>
              </a:rPr>
              <a:t>equals Method</a:t>
            </a:r>
          </a:p>
        </p:txBody>
      </p:sp>
      <p:sp>
        <p:nvSpPr>
          <p:cNvPr id="3" name="Content Placeholder 2"/>
          <p:cNvSpPr>
            <a:spLocks noGrp="1"/>
          </p:cNvSpPr>
          <p:nvPr>
            <p:ph idx="1"/>
          </p:nvPr>
        </p:nvSpPr>
        <p:spPr>
          <a:xfrm>
            <a:off x="593951" y="1763260"/>
            <a:ext cx="8530118" cy="4444301"/>
          </a:xfrm>
        </p:spPr>
        <p:txBody>
          <a:bodyPr>
            <a:normAutofit/>
          </a:bodyPr>
          <a:lstStyle/>
          <a:p>
            <a:pPr marL="0" indent="0">
              <a:buNone/>
            </a:pPr>
            <a:r>
              <a:rPr lang="en-US" sz="1500" dirty="0">
                <a:solidFill>
                  <a:schemeClr val="tx1"/>
                </a:solidFill>
              </a:rPr>
              <a:t>Using equals() method</a:t>
            </a:r>
          </a:p>
          <a:p>
            <a:pPr marL="0" indent="0">
              <a:buNone/>
            </a:pPr>
            <a:endParaRPr lang="en-US" sz="1500" dirty="0">
              <a:solidFill>
                <a:schemeClr val="tx1"/>
              </a:solidFill>
            </a:endParaRPr>
          </a:p>
          <a:p>
            <a:pPr marL="0" indent="0">
              <a:buNone/>
            </a:pPr>
            <a:r>
              <a:rPr lang="en-US" sz="1500" dirty="0">
                <a:solidFill>
                  <a:schemeClr val="tx1"/>
                </a:solidFill>
              </a:rPr>
              <a:t>equals() method compares two strings for equality. Its general syntax is,</a:t>
            </a:r>
          </a:p>
          <a:p>
            <a:pPr marL="0" indent="0">
              <a:buNone/>
            </a:pPr>
            <a:endParaRPr lang="en-US" sz="1500" dirty="0">
              <a:solidFill>
                <a:schemeClr val="tx1"/>
              </a:solidFill>
            </a:endParaRPr>
          </a:p>
          <a:p>
            <a:pPr marL="0" indent="0">
              <a:buNone/>
            </a:pPr>
            <a:r>
              <a:rPr lang="en-US" sz="1500" dirty="0" err="1">
                <a:solidFill>
                  <a:schemeClr val="tx1"/>
                </a:solidFill>
              </a:rPr>
              <a:t>boolean</a:t>
            </a:r>
            <a:r>
              <a:rPr lang="en-US" sz="1500" dirty="0">
                <a:solidFill>
                  <a:schemeClr val="tx1"/>
                </a:solidFill>
              </a:rPr>
              <a:t> equals (Object </a:t>
            </a:r>
            <a:r>
              <a:rPr lang="en-US" sz="1500" dirty="0" err="1">
                <a:solidFill>
                  <a:schemeClr val="tx1"/>
                </a:solidFill>
              </a:rPr>
              <a:t>str</a:t>
            </a:r>
            <a:r>
              <a:rPr lang="en-US" sz="1500" dirty="0">
                <a:solidFill>
                  <a:schemeClr val="tx1"/>
                </a:solidFill>
              </a:rPr>
              <a:t>)</a:t>
            </a:r>
          </a:p>
          <a:p>
            <a:pPr marL="0" indent="0">
              <a:buNone/>
            </a:pPr>
            <a:r>
              <a:rPr lang="en-US" sz="1500" dirty="0">
                <a:solidFill>
                  <a:schemeClr val="tx1"/>
                </a:solidFill>
              </a:rPr>
              <a:t>It compares the content of the strings. It will return true if string matches, else returns false.</a:t>
            </a:r>
          </a:p>
          <a:p>
            <a:pPr marL="0" indent="0">
              <a:buNone/>
            </a:pPr>
            <a:endParaRPr lang="en-US" sz="1500" dirty="0">
              <a:solidFill>
                <a:schemeClr val="tx1"/>
              </a:solidFill>
            </a:endParaRPr>
          </a:p>
          <a:p>
            <a:pPr marL="0" indent="0">
              <a:buNone/>
            </a:pPr>
            <a:r>
              <a:rPr lang="en-US" sz="1500" dirty="0">
                <a:solidFill>
                  <a:schemeClr val="tx1"/>
                </a:solidFill>
              </a:rPr>
              <a:t>String s = "Hell";</a:t>
            </a:r>
          </a:p>
          <a:p>
            <a:pPr marL="0" indent="0">
              <a:buNone/>
            </a:pPr>
            <a:r>
              <a:rPr lang="en-US" sz="1500" dirty="0">
                <a:solidFill>
                  <a:schemeClr val="tx1"/>
                </a:solidFill>
              </a:rPr>
              <a:t>String s1 = "Hello";</a:t>
            </a:r>
          </a:p>
          <a:p>
            <a:pPr marL="0" indent="0">
              <a:buNone/>
            </a:pPr>
            <a:r>
              <a:rPr lang="en-US" sz="1500" dirty="0">
                <a:solidFill>
                  <a:schemeClr val="tx1"/>
                </a:solidFill>
              </a:rPr>
              <a:t>String s2 = "Hello";</a:t>
            </a:r>
          </a:p>
          <a:p>
            <a:pPr marL="0" indent="0">
              <a:buNone/>
            </a:pPr>
            <a:r>
              <a:rPr lang="en-US" sz="1500" dirty="0">
                <a:solidFill>
                  <a:schemeClr val="tx1"/>
                </a:solidFill>
              </a:rPr>
              <a:t>s1.equals(s2);    //true</a:t>
            </a:r>
          </a:p>
          <a:p>
            <a:pPr marL="0" indent="0">
              <a:buNone/>
            </a:pPr>
            <a:r>
              <a:rPr lang="en-US" sz="1500" dirty="0" err="1">
                <a:solidFill>
                  <a:schemeClr val="tx1"/>
                </a:solidFill>
              </a:rPr>
              <a:t>s.equals</a:t>
            </a:r>
            <a:r>
              <a:rPr lang="en-US" sz="1500" dirty="0">
                <a:solidFill>
                  <a:schemeClr val="tx1"/>
                </a:solidFill>
              </a:rPr>
              <a:t>(s1) ;   //false</a:t>
            </a:r>
          </a:p>
        </p:txBody>
      </p:sp>
    </p:spTree>
    <p:extLst>
      <p:ext uri="{BB962C8B-B14F-4D97-AF65-F5344CB8AC3E}">
        <p14:creationId xmlns:p14="http://schemas.microsoft.com/office/powerpoint/2010/main" val="194452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a:t>Using == operator</a:t>
            </a:r>
          </a:p>
        </p:txBody>
      </p:sp>
      <p:sp>
        <p:nvSpPr>
          <p:cNvPr id="3" name="Content Placeholder 2"/>
          <p:cNvSpPr>
            <a:spLocks noGrp="1"/>
          </p:cNvSpPr>
          <p:nvPr>
            <p:ph idx="1"/>
          </p:nvPr>
        </p:nvSpPr>
        <p:spPr/>
        <p:txBody>
          <a:bodyPr/>
          <a:lstStyle/>
          <a:p>
            <a:pPr marL="0" indent="0">
              <a:buNone/>
            </a:pPr>
            <a:r>
              <a:rPr lang="en-US" dirty="0"/>
              <a:t>== operator compares two object references to check whether they refer to same instance. This also, will return true on successful match.</a:t>
            </a:r>
          </a:p>
          <a:p>
            <a:pPr marL="0" indent="0">
              <a:buNone/>
            </a:pPr>
            <a:endParaRPr lang="en-US" dirty="0"/>
          </a:p>
          <a:p>
            <a:pPr marL="0" indent="0">
              <a:buNone/>
            </a:pPr>
            <a:r>
              <a:rPr lang="en-US" dirty="0"/>
              <a:t>String s1 = "Java";</a:t>
            </a:r>
          </a:p>
          <a:p>
            <a:pPr marL="0" indent="0">
              <a:buNone/>
            </a:pPr>
            <a:r>
              <a:rPr lang="en-US" dirty="0"/>
              <a:t>String s2 = "Java";</a:t>
            </a:r>
          </a:p>
          <a:p>
            <a:pPr marL="0" indent="0">
              <a:buNone/>
            </a:pPr>
            <a:r>
              <a:rPr lang="en-US" dirty="0"/>
              <a:t>String s3 = new string ("Java");</a:t>
            </a:r>
          </a:p>
          <a:p>
            <a:pPr marL="0" indent="0">
              <a:buNone/>
            </a:pPr>
            <a:r>
              <a:rPr lang="en-US" dirty="0"/>
              <a:t>test(s1 == s2)     //true</a:t>
            </a:r>
          </a:p>
          <a:p>
            <a:pPr marL="0" indent="0">
              <a:buNone/>
            </a:pPr>
            <a:r>
              <a:rPr lang="en-US" dirty="0"/>
              <a:t>test(s1 == s3)      //false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343" y="2843266"/>
            <a:ext cx="4253561" cy="2353637"/>
          </a:xfrm>
          <a:prstGeom prst="rect">
            <a:avLst/>
          </a:prstGeom>
        </p:spPr>
      </p:pic>
    </p:spTree>
    <p:extLst>
      <p:ext uri="{BB962C8B-B14F-4D97-AF65-F5344CB8AC3E}">
        <p14:creationId xmlns:p14="http://schemas.microsoft.com/office/powerpoint/2010/main" val="129867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629400" cy="609599"/>
          </a:xfrm>
        </p:spPr>
        <p:txBody>
          <a:bodyPr/>
          <a:lstStyle/>
          <a:p>
            <a:r>
              <a:rPr lang="en-US" dirty="0"/>
              <a:t>By </a:t>
            </a:r>
            <a:r>
              <a:rPr lang="en-US" dirty="0" err="1"/>
              <a:t>compareTo</a:t>
            </a:r>
            <a:r>
              <a:rPr lang="en-US" dirty="0"/>
              <a:t>() method</a:t>
            </a:r>
          </a:p>
        </p:txBody>
      </p:sp>
      <p:sp>
        <p:nvSpPr>
          <p:cNvPr id="3" name="Content Placeholder 2"/>
          <p:cNvSpPr>
            <a:spLocks noGrp="1"/>
          </p:cNvSpPr>
          <p:nvPr>
            <p:ph idx="1"/>
          </p:nvPr>
        </p:nvSpPr>
        <p:spPr/>
        <p:txBody>
          <a:bodyPr/>
          <a:lstStyle/>
          <a:p>
            <a:r>
              <a:rPr lang="en-US" dirty="0" err="1"/>
              <a:t>compareTo</a:t>
            </a:r>
            <a:r>
              <a:rPr lang="en-US" dirty="0"/>
              <a:t>() method compares values and returns an </a:t>
            </a:r>
            <a:r>
              <a:rPr lang="en-US" dirty="0" err="1"/>
              <a:t>int</a:t>
            </a:r>
            <a:r>
              <a:rPr lang="en-US" dirty="0"/>
              <a:t> which tells if the string compared is less than, equal to or greater than the other string. It compares the String based on natural ordering </a:t>
            </a:r>
            <a:r>
              <a:rPr lang="en-US" dirty="0" err="1"/>
              <a:t>i.e</a:t>
            </a:r>
            <a:r>
              <a:rPr lang="en-US" dirty="0"/>
              <a:t> alphabetically. Its general syntax is,</a:t>
            </a:r>
            <a:br>
              <a:rPr lang="en-US" dirty="0"/>
            </a:br>
            <a:br>
              <a:rPr lang="en-US" dirty="0"/>
            </a:br>
            <a:r>
              <a:rPr lang="en-US" dirty="0" err="1"/>
              <a:t>int</a:t>
            </a:r>
            <a:r>
              <a:rPr lang="en-US" dirty="0"/>
              <a:t> </a:t>
            </a:r>
            <a:r>
              <a:rPr lang="en-US" dirty="0" err="1"/>
              <a:t>compareTo</a:t>
            </a:r>
            <a:r>
              <a:rPr lang="en-US" dirty="0"/>
              <a:t>(String </a:t>
            </a:r>
            <a:r>
              <a:rPr lang="en-US" dirty="0" err="1"/>
              <a:t>str</a:t>
            </a:r>
            <a:r>
              <a:rPr lang="en-US" dirty="0"/>
              <a:t>)</a:t>
            </a:r>
            <a:br>
              <a:rPr lang="en-US" dirty="0"/>
            </a:br>
            <a:r>
              <a:rPr lang="en-US" dirty="0"/>
              <a:t>String s1 = "</a:t>
            </a:r>
            <a:r>
              <a:rPr lang="en-US" dirty="0" err="1"/>
              <a:t>Abhi</a:t>
            </a:r>
            <a:r>
              <a:rPr lang="en-US" dirty="0"/>
              <a:t>";</a:t>
            </a:r>
            <a:br>
              <a:rPr lang="en-US" dirty="0"/>
            </a:br>
            <a:r>
              <a:rPr lang="en-US" dirty="0"/>
              <a:t>String s2 = "</a:t>
            </a:r>
            <a:r>
              <a:rPr lang="en-US" dirty="0" err="1"/>
              <a:t>Viraaj</a:t>
            </a:r>
            <a:r>
              <a:rPr lang="en-US" dirty="0"/>
              <a:t>";</a:t>
            </a:r>
            <a:br>
              <a:rPr lang="en-US" dirty="0"/>
            </a:br>
            <a:r>
              <a:rPr lang="en-US" dirty="0"/>
              <a:t>String s3 = "</a:t>
            </a:r>
            <a:r>
              <a:rPr lang="en-US" dirty="0" err="1"/>
              <a:t>Abhi</a:t>
            </a:r>
            <a:r>
              <a:rPr lang="en-US" dirty="0"/>
              <a:t>";</a:t>
            </a:r>
            <a:br>
              <a:rPr lang="en-US" dirty="0"/>
            </a:br>
            <a:r>
              <a:rPr lang="en-US" dirty="0"/>
              <a:t>s1.compareTo(S2);     //return -1 because s1 &lt; s2 </a:t>
            </a:r>
            <a:br>
              <a:rPr lang="en-US" dirty="0"/>
            </a:br>
            <a:r>
              <a:rPr lang="en-US" dirty="0"/>
              <a:t>s1.compareTo(S3);     //return 0 because s1 == s3 </a:t>
            </a:r>
            <a:br>
              <a:rPr lang="en-US" dirty="0"/>
            </a:br>
            <a:r>
              <a:rPr lang="en-US" dirty="0"/>
              <a:t>s2.compareTo(s1);     //return 1 because s2 &gt; s1</a:t>
            </a:r>
          </a:p>
        </p:txBody>
      </p:sp>
    </p:spTree>
    <p:extLst>
      <p:ext uri="{BB962C8B-B14F-4D97-AF65-F5344CB8AC3E}">
        <p14:creationId xmlns:p14="http://schemas.microsoft.com/office/powerpoint/2010/main" val="202195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27" y="152400"/>
            <a:ext cx="6629400" cy="609599"/>
          </a:xfrm>
        </p:spPr>
        <p:txBody>
          <a:bodyPr/>
          <a:lstStyle/>
          <a:p>
            <a:r>
              <a:rPr lang="en-US" dirty="0" err="1"/>
              <a:t>StringBuffer</a:t>
            </a:r>
            <a:r>
              <a:rPr lang="en-US" dirty="0"/>
              <a:t> class</a:t>
            </a:r>
          </a:p>
        </p:txBody>
      </p:sp>
      <p:sp>
        <p:nvSpPr>
          <p:cNvPr id="3" name="Content Placeholder 2"/>
          <p:cNvSpPr>
            <a:spLocks noGrp="1"/>
          </p:cNvSpPr>
          <p:nvPr>
            <p:ph idx="1"/>
          </p:nvPr>
        </p:nvSpPr>
        <p:spPr>
          <a:xfrm>
            <a:off x="381000" y="838200"/>
            <a:ext cx="8534400" cy="5791200"/>
          </a:xfrm>
        </p:spPr>
        <p:txBody>
          <a:bodyPr>
            <a:noAutofit/>
          </a:bodyPr>
          <a:lstStyle/>
          <a:p>
            <a:pPr marL="0" indent="0">
              <a:buNone/>
            </a:pPr>
            <a:r>
              <a:rPr lang="en-US" dirty="0" err="1"/>
              <a:t>StringBuffer</a:t>
            </a:r>
            <a:r>
              <a:rPr lang="en-US" dirty="0"/>
              <a:t> class is used to create a mutable string object </a:t>
            </a:r>
            <a:r>
              <a:rPr lang="en-US" dirty="0" err="1"/>
              <a:t>i.e</a:t>
            </a:r>
            <a:r>
              <a:rPr lang="en-US" dirty="0"/>
              <a:t> its state can be changed after it is created.</a:t>
            </a:r>
          </a:p>
          <a:p>
            <a:pPr marL="0" indent="0">
              <a:buNone/>
            </a:pPr>
            <a:r>
              <a:rPr lang="en-US" dirty="0"/>
              <a:t> It represents </a:t>
            </a:r>
            <a:r>
              <a:rPr lang="en-US" dirty="0" err="1"/>
              <a:t>growable</a:t>
            </a:r>
            <a:r>
              <a:rPr lang="en-US" dirty="0"/>
              <a:t> and writable character sequence. </a:t>
            </a:r>
          </a:p>
          <a:p>
            <a:pPr marL="0" indent="0">
              <a:buNone/>
            </a:pPr>
            <a:r>
              <a:rPr lang="en-US" dirty="0"/>
              <a:t>As we know that String objects are immutable, so if we do a lot of changes with String objects, we will end up with a lot of memory leak.</a:t>
            </a:r>
          </a:p>
          <a:p>
            <a:pPr marL="0" indent="0">
              <a:buNone/>
            </a:pPr>
            <a:endParaRPr lang="en-US" dirty="0"/>
          </a:p>
          <a:p>
            <a:pPr marL="0" indent="0">
              <a:buNone/>
            </a:pPr>
            <a:r>
              <a:rPr lang="en-US" dirty="0"/>
              <a:t>So </a:t>
            </a:r>
            <a:r>
              <a:rPr lang="en-US" dirty="0" err="1"/>
              <a:t>StringBuffer</a:t>
            </a:r>
            <a:r>
              <a:rPr lang="en-US" dirty="0"/>
              <a:t> class is used when we have to make lot of modifications to our string. It is also thread safe </a:t>
            </a:r>
            <a:r>
              <a:rPr lang="en-US" dirty="0" err="1"/>
              <a:t>i.e</a:t>
            </a:r>
            <a:r>
              <a:rPr lang="en-US" dirty="0"/>
              <a:t> multiple threads cannot access it simultaneously. </a:t>
            </a:r>
          </a:p>
          <a:p>
            <a:pPr marL="0" indent="0">
              <a:buNone/>
            </a:pPr>
            <a:r>
              <a:rPr lang="en-US" dirty="0" err="1"/>
              <a:t>StringBuffer</a:t>
            </a:r>
            <a:r>
              <a:rPr lang="en-US" dirty="0"/>
              <a:t> defines 4 constructors. They are,</a:t>
            </a:r>
          </a:p>
          <a:p>
            <a:pPr marL="0" indent="0">
              <a:buNone/>
            </a:pPr>
            <a:endParaRPr lang="en-US" dirty="0"/>
          </a:p>
          <a:p>
            <a:pPr marL="0" indent="0">
              <a:buNone/>
            </a:pPr>
            <a:r>
              <a:rPr lang="en-US" dirty="0" err="1"/>
              <a:t>StringBuffer</a:t>
            </a:r>
            <a:r>
              <a:rPr lang="en-US" dirty="0"/>
              <a:t> ( )</a:t>
            </a:r>
          </a:p>
          <a:p>
            <a:pPr marL="0" indent="0">
              <a:buNone/>
            </a:pPr>
            <a:r>
              <a:rPr lang="en-US" dirty="0" err="1"/>
              <a:t>StringBuffer</a:t>
            </a:r>
            <a:r>
              <a:rPr lang="en-US" dirty="0"/>
              <a:t> ( </a:t>
            </a:r>
            <a:r>
              <a:rPr lang="en-US" dirty="0" err="1"/>
              <a:t>int</a:t>
            </a:r>
            <a:r>
              <a:rPr lang="en-US" dirty="0"/>
              <a:t> size )</a:t>
            </a:r>
          </a:p>
          <a:p>
            <a:pPr marL="0" indent="0">
              <a:buNone/>
            </a:pPr>
            <a:r>
              <a:rPr lang="en-US" dirty="0" err="1"/>
              <a:t>StringBuffer</a:t>
            </a:r>
            <a:r>
              <a:rPr lang="en-US" dirty="0"/>
              <a:t> ( String </a:t>
            </a:r>
            <a:r>
              <a:rPr lang="en-US" dirty="0" err="1"/>
              <a:t>str</a:t>
            </a:r>
            <a:r>
              <a:rPr lang="en-US" dirty="0"/>
              <a:t> )</a:t>
            </a:r>
          </a:p>
          <a:p>
            <a:pPr marL="0" indent="0">
              <a:buNone/>
            </a:pPr>
            <a:r>
              <a:rPr lang="en-US" dirty="0" err="1"/>
              <a:t>StringBuffer</a:t>
            </a:r>
            <a:r>
              <a:rPr lang="en-US" dirty="0"/>
              <a:t> ( </a:t>
            </a:r>
            <a:r>
              <a:rPr lang="en-US" dirty="0" err="1"/>
              <a:t>charSequence</a:t>
            </a:r>
            <a:r>
              <a:rPr lang="en-US" dirty="0"/>
              <a:t> [ ]</a:t>
            </a:r>
            <a:r>
              <a:rPr lang="en-US" dirty="0" err="1"/>
              <a:t>ch</a:t>
            </a:r>
            <a:r>
              <a:rPr lang="en-US" dirty="0"/>
              <a:t> )</a:t>
            </a:r>
          </a:p>
          <a:p>
            <a:pPr marL="0" indent="0">
              <a:buNone/>
            </a:pPr>
            <a:endParaRPr lang="en-US" dirty="0"/>
          </a:p>
          <a:p>
            <a:pPr marL="0" indent="0">
              <a:buNone/>
            </a:pPr>
            <a:r>
              <a:rPr lang="en-US" dirty="0" err="1"/>
              <a:t>StringBuffer</a:t>
            </a:r>
            <a:r>
              <a:rPr lang="en-US" dirty="0"/>
              <a:t>() creates an empty string buffer and reserves room for 16 characters.</a:t>
            </a:r>
          </a:p>
          <a:p>
            <a:pPr marL="0" indent="0">
              <a:buNone/>
            </a:pPr>
            <a:r>
              <a:rPr lang="en-US" dirty="0" err="1"/>
              <a:t>stringBuffer</a:t>
            </a:r>
            <a:r>
              <a:rPr lang="en-US" dirty="0"/>
              <a:t>(</a:t>
            </a:r>
            <a:r>
              <a:rPr lang="en-US" dirty="0" err="1"/>
              <a:t>int</a:t>
            </a:r>
            <a:r>
              <a:rPr lang="en-US" dirty="0"/>
              <a:t> size) creates an empty string and takes an integer argument to set capacity of the buffer.</a:t>
            </a:r>
          </a:p>
          <a:p>
            <a:pPr marL="0" indent="0">
              <a:buNone/>
            </a:pPr>
            <a:endParaRPr lang="en-US" dirty="0"/>
          </a:p>
        </p:txBody>
      </p:sp>
    </p:spTree>
    <p:extLst>
      <p:ext uri="{BB962C8B-B14F-4D97-AF65-F5344CB8AC3E}">
        <p14:creationId xmlns:p14="http://schemas.microsoft.com/office/powerpoint/2010/main" val="115031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14" y="152400"/>
            <a:ext cx="6629400" cy="457199"/>
          </a:xfrm>
        </p:spPr>
        <p:txBody>
          <a:bodyPr/>
          <a:lstStyle/>
          <a:p>
            <a:r>
              <a:rPr lang="en-US" dirty="0"/>
              <a:t>Try this…………….</a:t>
            </a:r>
          </a:p>
        </p:txBody>
      </p:sp>
      <p:sp>
        <p:nvSpPr>
          <p:cNvPr id="3" name="Content Placeholder 2"/>
          <p:cNvSpPr>
            <a:spLocks noGrp="1"/>
          </p:cNvSpPr>
          <p:nvPr>
            <p:ph idx="1"/>
          </p:nvPr>
        </p:nvSpPr>
        <p:spPr/>
        <p:txBody>
          <a:bodyPr/>
          <a:lstStyle/>
          <a:p>
            <a:pPr marL="0" indent="0">
              <a:buNone/>
            </a:pPr>
            <a:r>
              <a:rPr lang="en-US" dirty="0"/>
              <a:t>class Test {</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String </a:t>
            </a:r>
            <a:r>
              <a:rPr lang="en-US" dirty="0" err="1"/>
              <a:t>str</a:t>
            </a:r>
            <a:r>
              <a:rPr lang="en-US" dirty="0"/>
              <a:t> = "study";</a:t>
            </a:r>
          </a:p>
          <a:p>
            <a:pPr marL="0" indent="0">
              <a:buNone/>
            </a:pPr>
            <a:r>
              <a:rPr lang="en-US" dirty="0"/>
              <a:t>  </a:t>
            </a:r>
            <a:r>
              <a:rPr lang="en-US" dirty="0" err="1"/>
              <a:t>str.concat</a:t>
            </a:r>
            <a:r>
              <a:rPr lang="en-US" dirty="0"/>
              <a:t>("tonight");</a:t>
            </a:r>
          </a:p>
          <a:p>
            <a:pPr marL="0" indent="0">
              <a:buNone/>
            </a:pPr>
            <a:r>
              <a:rPr lang="en-US" dirty="0"/>
              <a:t>  </a:t>
            </a:r>
            <a:r>
              <a:rPr lang="en-US" dirty="0" err="1"/>
              <a:t>System.out.println</a:t>
            </a:r>
            <a:r>
              <a:rPr lang="en-US" dirty="0"/>
              <a:t>(</a:t>
            </a:r>
            <a:r>
              <a:rPr lang="en-US" dirty="0" err="1"/>
              <a:t>str</a:t>
            </a:r>
            <a:r>
              <a:rPr lang="en-US" dirty="0"/>
              <a:t>);   </a:t>
            </a:r>
          </a:p>
          <a:p>
            <a:pPr marL="0" indent="0">
              <a:buNone/>
            </a:pPr>
            <a:endParaRPr lang="en-US" dirty="0"/>
          </a:p>
          <a:p>
            <a:pPr marL="0" indent="0">
              <a:buNone/>
            </a:pPr>
            <a:r>
              <a:rPr lang="en-US" dirty="0"/>
              <a:t>  </a:t>
            </a:r>
            <a:r>
              <a:rPr lang="en-US" dirty="0" err="1"/>
              <a:t>StringBuffer</a:t>
            </a:r>
            <a:r>
              <a:rPr lang="en-US" dirty="0"/>
              <a:t> </a:t>
            </a:r>
            <a:r>
              <a:rPr lang="en-US" dirty="0" err="1"/>
              <a:t>strB</a:t>
            </a:r>
            <a:r>
              <a:rPr lang="en-US" dirty="0"/>
              <a:t> = new </a:t>
            </a:r>
            <a:r>
              <a:rPr lang="en-US" dirty="0" err="1"/>
              <a:t>StringBuffer</a:t>
            </a:r>
            <a:r>
              <a:rPr lang="en-US" dirty="0"/>
              <a:t>("study");</a:t>
            </a:r>
          </a:p>
          <a:p>
            <a:pPr marL="0" indent="0">
              <a:buNone/>
            </a:pPr>
            <a:r>
              <a:rPr lang="en-US" dirty="0"/>
              <a:t>  </a:t>
            </a:r>
            <a:r>
              <a:rPr lang="en-US" dirty="0" err="1"/>
              <a:t>strB.append</a:t>
            </a:r>
            <a:r>
              <a:rPr lang="en-US" dirty="0"/>
              <a:t>("tonight");</a:t>
            </a:r>
          </a:p>
          <a:p>
            <a:pPr marL="0" indent="0">
              <a:buNone/>
            </a:pPr>
            <a:r>
              <a:rPr lang="en-US" dirty="0"/>
              <a:t>  </a:t>
            </a:r>
            <a:r>
              <a:rPr lang="en-US" dirty="0" err="1"/>
              <a:t>System.out.println</a:t>
            </a:r>
            <a:r>
              <a:rPr lang="en-US" dirty="0"/>
              <a:t>(</a:t>
            </a:r>
            <a:r>
              <a:rPr lang="en-US" dirty="0" err="1"/>
              <a:t>strB</a:t>
            </a:r>
            <a:r>
              <a:rPr lang="en-US" dirty="0"/>
              <a:t>);   </a:t>
            </a:r>
          </a:p>
          <a:p>
            <a:pPr marL="0" indent="0">
              <a:buNone/>
            </a:pPr>
            <a:r>
              <a:rPr lang="en-US" dirty="0"/>
              <a:t> }</a:t>
            </a:r>
          </a:p>
        </p:txBody>
      </p:sp>
    </p:spTree>
    <p:extLst>
      <p:ext uri="{BB962C8B-B14F-4D97-AF65-F5344CB8AC3E}">
        <p14:creationId xmlns:p14="http://schemas.microsoft.com/office/powerpoint/2010/main" val="176913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properties and methods…</a:t>
            </a:r>
            <a:endParaRPr lang="en-IN" dirty="0"/>
          </a:p>
        </p:txBody>
      </p:sp>
      <p:pic>
        <p:nvPicPr>
          <p:cNvPr id="4" name="Picture 11" descr="images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images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0668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images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066800"/>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505200"/>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s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3518" y="3457575"/>
            <a:ext cx="241935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images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733800"/>
            <a:ext cx="20764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32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14" y="152400"/>
            <a:ext cx="6629400" cy="609599"/>
          </a:xfrm>
        </p:spPr>
        <p:txBody>
          <a:bodyPr/>
          <a:lstStyle/>
          <a:p>
            <a:r>
              <a:rPr lang="en-US" dirty="0" err="1"/>
              <a:t>StringBuilder</a:t>
            </a:r>
            <a:r>
              <a:rPr lang="en-US" dirty="0"/>
              <a:t> class</a:t>
            </a:r>
          </a:p>
        </p:txBody>
      </p:sp>
      <p:sp>
        <p:nvSpPr>
          <p:cNvPr id="3" name="Content Placeholder 2"/>
          <p:cNvSpPr>
            <a:spLocks noGrp="1"/>
          </p:cNvSpPr>
          <p:nvPr>
            <p:ph idx="1"/>
          </p:nvPr>
        </p:nvSpPr>
        <p:spPr/>
        <p:txBody>
          <a:bodyPr/>
          <a:lstStyle/>
          <a:p>
            <a:pPr marL="0" indent="0">
              <a:buNone/>
            </a:pPr>
            <a:r>
              <a:rPr lang="en-US" dirty="0" err="1"/>
              <a:t>StringBuilder</a:t>
            </a:r>
            <a:r>
              <a:rPr lang="en-US" dirty="0"/>
              <a:t> is identical to </a:t>
            </a:r>
            <a:r>
              <a:rPr lang="en-US" dirty="0" err="1"/>
              <a:t>StringBuffer</a:t>
            </a:r>
            <a:r>
              <a:rPr lang="en-US" dirty="0"/>
              <a:t> except for one important difference that it is not synchronized, which means it is not thread safe. Its because </a:t>
            </a:r>
            <a:r>
              <a:rPr lang="en-US" dirty="0" err="1"/>
              <a:t>StringBuilder</a:t>
            </a:r>
            <a:r>
              <a:rPr lang="en-US" dirty="0"/>
              <a:t> methods are not </a:t>
            </a:r>
            <a:r>
              <a:rPr lang="en-US" dirty="0" err="1"/>
              <a:t>synchronised</a:t>
            </a:r>
            <a:r>
              <a:rPr lang="en-US" dirty="0"/>
              <a:t>.</a:t>
            </a:r>
          </a:p>
          <a:p>
            <a:pPr marL="0" indent="0">
              <a:buNone/>
            </a:pPr>
            <a:endParaRPr lang="en-US" dirty="0"/>
          </a:p>
          <a:p>
            <a:pPr marL="0" indent="0">
              <a:buNone/>
            </a:pPr>
            <a:r>
              <a:rPr lang="en-US" dirty="0" err="1"/>
              <a:t>StringBuilder</a:t>
            </a:r>
            <a:r>
              <a:rPr lang="en-US" dirty="0"/>
              <a:t> Constructors</a:t>
            </a:r>
          </a:p>
          <a:p>
            <a:pPr marL="0" indent="0">
              <a:buNone/>
            </a:pPr>
            <a:endParaRPr lang="en-US" dirty="0"/>
          </a:p>
          <a:p>
            <a:pPr marL="0" indent="0">
              <a:buNone/>
            </a:pPr>
            <a:r>
              <a:rPr lang="en-US" dirty="0" err="1"/>
              <a:t>StringBuilder</a:t>
            </a:r>
            <a:r>
              <a:rPr lang="en-US" dirty="0"/>
              <a:t> ( ), creates an empty </a:t>
            </a:r>
            <a:r>
              <a:rPr lang="en-US" dirty="0" err="1"/>
              <a:t>StringBuilder</a:t>
            </a:r>
            <a:r>
              <a:rPr lang="en-US" dirty="0"/>
              <a:t> and reserves room for 16 characters.</a:t>
            </a:r>
          </a:p>
          <a:p>
            <a:pPr marL="0" indent="0">
              <a:buNone/>
            </a:pPr>
            <a:r>
              <a:rPr lang="en-US" dirty="0" err="1"/>
              <a:t>StringBuilder</a:t>
            </a:r>
            <a:r>
              <a:rPr lang="en-US" dirty="0"/>
              <a:t> ( </a:t>
            </a:r>
            <a:r>
              <a:rPr lang="en-US" dirty="0" err="1"/>
              <a:t>int</a:t>
            </a:r>
            <a:r>
              <a:rPr lang="en-US" dirty="0"/>
              <a:t> size ), create an empty string and takes an integer argument to set capacity of the buffer.</a:t>
            </a:r>
          </a:p>
          <a:p>
            <a:pPr marL="0" indent="0">
              <a:buNone/>
            </a:pPr>
            <a:r>
              <a:rPr lang="en-US" dirty="0" err="1"/>
              <a:t>StringBuilder</a:t>
            </a:r>
            <a:r>
              <a:rPr lang="en-US" dirty="0"/>
              <a:t> ( String </a:t>
            </a:r>
            <a:r>
              <a:rPr lang="en-US" dirty="0" err="1"/>
              <a:t>str</a:t>
            </a:r>
            <a:r>
              <a:rPr lang="en-US" dirty="0"/>
              <a:t> ), create a </a:t>
            </a:r>
            <a:r>
              <a:rPr lang="en-US" dirty="0" err="1"/>
              <a:t>StringBuilder</a:t>
            </a:r>
            <a:r>
              <a:rPr lang="en-US" dirty="0"/>
              <a:t> object and initialize it with string str.</a:t>
            </a:r>
          </a:p>
        </p:txBody>
      </p:sp>
    </p:spTree>
    <p:extLst>
      <p:ext uri="{BB962C8B-B14F-4D97-AF65-F5344CB8AC3E}">
        <p14:creationId xmlns:p14="http://schemas.microsoft.com/office/powerpoint/2010/main" val="200127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96922" cy="457199"/>
          </a:xfrm>
        </p:spPr>
        <p:txBody>
          <a:bodyPr>
            <a:normAutofit/>
          </a:bodyPr>
          <a:lstStyle/>
          <a:p>
            <a:r>
              <a:rPr lang="en-US" dirty="0"/>
              <a:t>Difference between </a:t>
            </a:r>
            <a:r>
              <a:rPr lang="en-US" dirty="0" err="1"/>
              <a:t>StringBuffer</a:t>
            </a:r>
            <a:r>
              <a:rPr lang="en-US" dirty="0"/>
              <a:t> and </a:t>
            </a:r>
            <a:r>
              <a:rPr lang="en-US" dirty="0" err="1"/>
              <a:t>StringBuilder</a:t>
            </a:r>
            <a:r>
              <a:rPr lang="en-US" dirty="0"/>
              <a:t> class</a:t>
            </a:r>
          </a:p>
        </p:txBody>
      </p:sp>
      <p:graphicFrame>
        <p:nvGraphicFramePr>
          <p:cNvPr id="7" name="Content Placeholder 6"/>
          <p:cNvGraphicFramePr>
            <a:graphicFrameLocks noGrp="1"/>
          </p:cNvGraphicFramePr>
          <p:nvPr>
            <p:ph idx="1"/>
            <p:extLst/>
          </p:nvPr>
        </p:nvGraphicFramePr>
        <p:xfrm>
          <a:off x="460947" y="2608302"/>
          <a:ext cx="7240250" cy="2509903"/>
        </p:xfrm>
        <a:graphic>
          <a:graphicData uri="http://schemas.openxmlformats.org/drawingml/2006/table">
            <a:tbl>
              <a:tblPr/>
              <a:tblGrid>
                <a:gridCol w="3620125">
                  <a:extLst>
                    <a:ext uri="{9D8B030D-6E8A-4147-A177-3AD203B41FA5}">
                      <a16:colId xmlns:a16="http://schemas.microsoft.com/office/drawing/2014/main" val="20000"/>
                    </a:ext>
                  </a:extLst>
                </a:gridCol>
                <a:gridCol w="3620125">
                  <a:extLst>
                    <a:ext uri="{9D8B030D-6E8A-4147-A177-3AD203B41FA5}">
                      <a16:colId xmlns:a16="http://schemas.microsoft.com/office/drawing/2014/main" val="20001"/>
                    </a:ext>
                  </a:extLst>
                </a:gridCol>
              </a:tblGrid>
              <a:tr h="490493">
                <a:tc>
                  <a:txBody>
                    <a:bodyPr/>
                    <a:lstStyle/>
                    <a:p>
                      <a:pPr algn="l" fontAlgn="t"/>
                      <a:r>
                        <a:rPr lang="en-US" sz="1400" b="1">
                          <a:effectLst/>
                        </a:rPr>
                        <a:t>StringBuffer class</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StringBuilder class</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836634">
                <a:tc>
                  <a:txBody>
                    <a:bodyPr/>
                    <a:lstStyle/>
                    <a:p>
                      <a:pPr algn="l" fontAlgn="t"/>
                      <a:r>
                        <a:rPr lang="en-US" sz="1400">
                          <a:effectLst/>
                        </a:rPr>
                        <a:t>StringBuffer is synchronized.</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StringBuilder is not synchronized.</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82776">
                <a:tc>
                  <a:txBody>
                    <a:bodyPr/>
                    <a:lstStyle/>
                    <a:p>
                      <a:pPr algn="l" fontAlgn="t"/>
                      <a:r>
                        <a:rPr lang="en-US" sz="1400">
                          <a:effectLst/>
                        </a:rPr>
                        <a:t>Because of synchronisation, StringBuffer operation is slower than StringBuilder.</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StringBuilder</a:t>
                      </a:r>
                      <a:r>
                        <a:rPr lang="en-US" sz="1400" dirty="0">
                          <a:effectLst/>
                        </a:rPr>
                        <a:t> operates faster.</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399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54" y="228600"/>
            <a:ext cx="6629400" cy="609599"/>
          </a:xfrm>
        </p:spPr>
        <p:txBody>
          <a:bodyPr/>
          <a:lstStyle/>
          <a:p>
            <a:r>
              <a:rPr lang="en-US" dirty="0"/>
              <a:t>Try this…</a:t>
            </a:r>
          </a:p>
        </p:txBody>
      </p:sp>
      <p:sp>
        <p:nvSpPr>
          <p:cNvPr id="3" name="Content Placeholder 2"/>
          <p:cNvSpPr>
            <a:spLocks noGrp="1"/>
          </p:cNvSpPr>
          <p:nvPr>
            <p:ph idx="1"/>
          </p:nvPr>
        </p:nvSpPr>
        <p:spPr/>
        <p:txBody>
          <a:bodyPr>
            <a:normAutofit/>
          </a:bodyPr>
          <a:lstStyle/>
          <a:p>
            <a:pPr marL="0" indent="0">
              <a:buNone/>
            </a:pPr>
            <a:r>
              <a:rPr lang="en-US" dirty="0"/>
              <a:t>class Test {</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StringBuilder</a:t>
            </a:r>
            <a:r>
              <a:rPr lang="en-US" dirty="0"/>
              <a:t> </a:t>
            </a:r>
            <a:r>
              <a:rPr lang="en-US" dirty="0" err="1"/>
              <a:t>str</a:t>
            </a:r>
            <a:r>
              <a:rPr lang="en-US" dirty="0"/>
              <a:t> = new </a:t>
            </a:r>
            <a:r>
              <a:rPr lang="en-US" dirty="0" err="1"/>
              <a:t>StringBuilder</a:t>
            </a:r>
            <a:r>
              <a:rPr lang="en-US" dirty="0"/>
              <a:t>("study");</a:t>
            </a:r>
          </a:p>
          <a:p>
            <a:pPr marL="0" indent="0">
              <a:buNone/>
            </a:pPr>
            <a:r>
              <a:rPr lang="en-US" dirty="0"/>
              <a:t>  </a:t>
            </a:r>
            <a:r>
              <a:rPr lang="en-US" dirty="0" err="1"/>
              <a:t>str.append</a:t>
            </a:r>
            <a:r>
              <a:rPr lang="en-US" dirty="0"/>
              <a:t>( "tonight" );</a:t>
            </a:r>
          </a:p>
          <a:p>
            <a:pPr marL="0" indent="0">
              <a:buNone/>
            </a:pPr>
            <a:r>
              <a:rPr lang="en-US" dirty="0"/>
              <a:t>  </a:t>
            </a:r>
            <a:r>
              <a:rPr lang="en-US" dirty="0" err="1"/>
              <a:t>System.out.println</a:t>
            </a:r>
            <a:r>
              <a:rPr lang="en-US" dirty="0"/>
              <a:t>(</a:t>
            </a:r>
            <a:r>
              <a:rPr lang="en-US" dirty="0" err="1"/>
              <a:t>str</a:t>
            </a:r>
            <a:r>
              <a:rPr lang="en-US" dirty="0"/>
              <a:t>);</a:t>
            </a:r>
          </a:p>
          <a:p>
            <a:pPr marL="0" indent="0">
              <a:buNone/>
            </a:pPr>
            <a:r>
              <a:rPr lang="en-US" dirty="0"/>
              <a:t>  </a:t>
            </a:r>
            <a:r>
              <a:rPr lang="en-US" dirty="0" err="1"/>
              <a:t>str.replace</a:t>
            </a:r>
            <a:r>
              <a:rPr lang="en-US" dirty="0"/>
              <a:t>( 6, 13, "today");</a:t>
            </a:r>
          </a:p>
          <a:p>
            <a:pPr marL="0" indent="0">
              <a:buNone/>
            </a:pPr>
            <a:r>
              <a:rPr lang="en-US" dirty="0"/>
              <a:t>  </a:t>
            </a:r>
            <a:r>
              <a:rPr lang="en-US" dirty="0" err="1"/>
              <a:t>System.out.println</a:t>
            </a:r>
            <a:r>
              <a:rPr lang="en-US" dirty="0"/>
              <a:t>(</a:t>
            </a:r>
            <a:r>
              <a:rPr lang="en-US" dirty="0" err="1"/>
              <a:t>str</a:t>
            </a:r>
            <a:r>
              <a:rPr lang="en-US" dirty="0"/>
              <a:t>);</a:t>
            </a:r>
          </a:p>
          <a:p>
            <a:pPr marL="0" indent="0">
              <a:buNone/>
            </a:pPr>
            <a:r>
              <a:rPr lang="en-US" dirty="0"/>
              <a:t>  </a:t>
            </a:r>
            <a:r>
              <a:rPr lang="en-US" dirty="0" err="1"/>
              <a:t>str.reverse</a:t>
            </a:r>
            <a:r>
              <a:rPr lang="en-US" dirty="0"/>
              <a:t>();</a:t>
            </a:r>
          </a:p>
          <a:p>
            <a:pPr marL="0" indent="0">
              <a:buNone/>
            </a:pPr>
            <a:r>
              <a:rPr lang="en-US" dirty="0"/>
              <a:t>  </a:t>
            </a:r>
            <a:r>
              <a:rPr lang="en-US" dirty="0" err="1"/>
              <a:t>System.out.println</a:t>
            </a:r>
            <a:r>
              <a:rPr lang="en-US" dirty="0"/>
              <a:t>(</a:t>
            </a:r>
            <a:r>
              <a:rPr lang="en-US" dirty="0" err="1"/>
              <a:t>str</a:t>
            </a:r>
            <a:r>
              <a:rPr lang="en-US" dirty="0"/>
              <a:t>);</a:t>
            </a:r>
          </a:p>
          <a:p>
            <a:pPr marL="0" indent="0">
              <a:buNone/>
            </a:pPr>
            <a:r>
              <a:rPr lang="en-US" dirty="0"/>
              <a:t>  </a:t>
            </a:r>
            <a:r>
              <a:rPr lang="en-US" dirty="0" err="1"/>
              <a:t>str.replace</a:t>
            </a:r>
            <a:r>
              <a:rPr lang="en-US" dirty="0"/>
              <a:t>( 6, 13, "today");</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74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629400" cy="609599"/>
          </a:xfrm>
        </p:spPr>
        <p:txBody>
          <a:bodyPr/>
          <a:lstStyle/>
          <a:p>
            <a:r>
              <a:rPr lang="en-US" dirty="0">
                <a:solidFill>
                  <a:schemeClr val="accent4">
                    <a:lumMod val="50000"/>
                  </a:schemeClr>
                </a:solidFill>
              </a:rPr>
              <a:t>Assignment</a:t>
            </a:r>
          </a:p>
        </p:txBody>
      </p:sp>
      <p:sp>
        <p:nvSpPr>
          <p:cNvPr id="3" name="Content Placeholder 2"/>
          <p:cNvSpPr>
            <a:spLocks noGrp="1"/>
          </p:cNvSpPr>
          <p:nvPr>
            <p:ph idx="1"/>
          </p:nvPr>
        </p:nvSpPr>
        <p:spPr>
          <a:xfrm>
            <a:off x="306514" y="2048968"/>
            <a:ext cx="8530118" cy="3663917"/>
          </a:xfrm>
        </p:spPr>
        <p:txBody>
          <a:bodyPr/>
          <a:lstStyle/>
          <a:p>
            <a:pPr marL="0" indent="0">
              <a:buNone/>
            </a:pPr>
            <a:r>
              <a:rPr lang="en-US" dirty="0">
                <a:solidFill>
                  <a:schemeClr val="accent4">
                    <a:lumMod val="50000"/>
                  </a:schemeClr>
                </a:solidFill>
              </a:rPr>
              <a:t>Q1. Write the logic behind find and replace using String functions.</a:t>
            </a:r>
          </a:p>
          <a:p>
            <a:pPr marL="0" indent="0">
              <a:buNone/>
            </a:pPr>
            <a:endParaRPr lang="en-US" dirty="0">
              <a:solidFill>
                <a:schemeClr val="accent4">
                  <a:lumMod val="50000"/>
                </a:schemeClr>
              </a:solidFill>
            </a:endParaRPr>
          </a:p>
          <a:p>
            <a:pPr marL="0" indent="0">
              <a:buNone/>
            </a:pPr>
            <a:r>
              <a:rPr lang="en-US" dirty="0">
                <a:solidFill>
                  <a:schemeClr val="accent4">
                    <a:lumMod val="50000"/>
                  </a:schemeClr>
                </a:solidFill>
              </a:rPr>
              <a:t>Q2. Write the logic to change a case of a String.</a:t>
            </a:r>
          </a:p>
          <a:p>
            <a:pPr marL="0" indent="0">
              <a:buNone/>
            </a:pPr>
            <a:endParaRPr lang="en-US" dirty="0">
              <a:solidFill>
                <a:schemeClr val="accent4">
                  <a:lumMod val="50000"/>
                </a:schemeClr>
              </a:solidFill>
            </a:endParaRPr>
          </a:p>
          <a:p>
            <a:pPr marL="0" indent="0">
              <a:buNone/>
            </a:pPr>
            <a:r>
              <a:rPr lang="en-US" dirty="0">
                <a:solidFill>
                  <a:schemeClr val="accent4">
                    <a:lumMod val="50000"/>
                  </a:schemeClr>
                </a:solidFill>
              </a:rPr>
              <a:t>Q3 Write the logic to check the length of the String and reverse the String using </a:t>
            </a:r>
            <a:r>
              <a:rPr lang="en-US" dirty="0" err="1">
                <a:solidFill>
                  <a:schemeClr val="accent4">
                    <a:lumMod val="50000"/>
                  </a:schemeClr>
                </a:solidFill>
              </a:rPr>
              <a:t>StringBuffer</a:t>
            </a:r>
            <a:r>
              <a:rPr lang="en-US" dirty="0">
                <a:solidFill>
                  <a:schemeClr val="accent4">
                    <a:lumMod val="50000"/>
                  </a:schemeClr>
                </a:solidFill>
              </a:rPr>
              <a:t>.</a:t>
            </a:r>
          </a:p>
          <a:p>
            <a:pPr marL="0" indent="0">
              <a:buNone/>
            </a:pPr>
            <a:endParaRPr lang="en-US" dirty="0">
              <a:solidFill>
                <a:schemeClr val="accent4">
                  <a:lumMod val="50000"/>
                </a:schemeClr>
              </a:solidFill>
            </a:endParaRPr>
          </a:p>
          <a:p>
            <a:pPr marL="0" indent="0">
              <a:buNone/>
            </a:pPr>
            <a:r>
              <a:rPr lang="en-US" dirty="0">
                <a:solidFill>
                  <a:schemeClr val="accent4">
                    <a:lumMod val="50000"/>
                  </a:schemeClr>
                </a:solidFill>
              </a:rPr>
              <a:t>Q4.Using </a:t>
            </a:r>
            <a:r>
              <a:rPr lang="en-US" dirty="0" err="1">
                <a:solidFill>
                  <a:schemeClr val="accent4">
                    <a:lumMod val="50000"/>
                  </a:schemeClr>
                </a:solidFill>
              </a:rPr>
              <a:t>StringBuilder</a:t>
            </a:r>
            <a:r>
              <a:rPr lang="en-US" dirty="0">
                <a:solidFill>
                  <a:schemeClr val="accent4">
                    <a:lumMod val="50000"/>
                  </a:schemeClr>
                </a:solidFill>
              </a:rPr>
              <a:t> class write a logic to delete a part of a String</a:t>
            </a:r>
          </a:p>
          <a:p>
            <a:pPr marL="0" indent="0">
              <a:buNone/>
            </a:pPr>
            <a:endParaRPr lang="en-US" dirty="0">
              <a:solidFill>
                <a:schemeClr val="accent4">
                  <a:lumMod val="50000"/>
                </a:schemeClr>
              </a:solidFill>
            </a:endParaRPr>
          </a:p>
          <a:p>
            <a:pPr marL="0" indent="0">
              <a:buNone/>
            </a:pPr>
            <a:r>
              <a:rPr lang="en-US" dirty="0">
                <a:solidFill>
                  <a:schemeClr val="accent4">
                    <a:lumMod val="50000"/>
                  </a:schemeClr>
                </a:solidFill>
              </a:rPr>
              <a:t>Q5. String path =“</a:t>
            </a:r>
            <a:r>
              <a:rPr lang="en-US" dirty="0" err="1">
                <a:solidFill>
                  <a:schemeClr val="accent4">
                    <a:lumMod val="50000"/>
                  </a:schemeClr>
                </a:solidFill>
              </a:rPr>
              <a:t>file:D</a:t>
            </a:r>
            <a:r>
              <a:rPr lang="en-US" dirty="0">
                <a:solidFill>
                  <a:schemeClr val="accent4">
                    <a:lumMod val="50000"/>
                  </a:schemeClr>
                </a:solidFill>
              </a:rPr>
              <a:t>:/java/strings/</a:t>
            </a:r>
            <a:r>
              <a:rPr lang="en-US" dirty="0" err="1">
                <a:solidFill>
                  <a:schemeClr val="accent4">
                    <a:lumMod val="50000"/>
                  </a:schemeClr>
                </a:solidFill>
              </a:rPr>
              <a:t>hello.java</a:t>
            </a:r>
            <a:r>
              <a:rPr lang="en-US" dirty="0">
                <a:solidFill>
                  <a:schemeClr val="accent4">
                    <a:lumMod val="50000"/>
                  </a:schemeClr>
                </a:solidFill>
              </a:rPr>
              <a:t>”. Get the filename from the path</a:t>
            </a:r>
          </a:p>
          <a:p>
            <a:pPr marL="0" indent="0">
              <a:buNone/>
            </a:pPr>
            <a:endParaRPr lang="en-US" dirty="0">
              <a:solidFill>
                <a:schemeClr val="accent4">
                  <a:lumMod val="50000"/>
                </a:schemeClr>
              </a:solidFill>
            </a:endParaRPr>
          </a:p>
          <a:p>
            <a:pPr marL="0" indent="0">
              <a:buNone/>
            </a:pPr>
            <a:endParaRPr lang="en-US" dirty="0">
              <a:solidFill>
                <a:schemeClr val="accent4">
                  <a:lumMod val="50000"/>
                </a:schemeClr>
              </a:solidFill>
            </a:endParaRPr>
          </a:p>
        </p:txBody>
      </p:sp>
    </p:spTree>
    <p:extLst>
      <p:ext uri="{BB962C8B-B14F-4D97-AF65-F5344CB8AC3E}">
        <p14:creationId xmlns:p14="http://schemas.microsoft.com/office/powerpoint/2010/main" val="212088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a:t>Assignment - </a:t>
            </a:r>
            <a:r>
              <a:rPr lang="en-US" dirty="0">
                <a:solidFill>
                  <a:srgbClr val="137351"/>
                </a:solidFill>
                <a:latin typeface="Verdana" charset="0"/>
                <a:ea typeface="Calibri" charset="0"/>
                <a:cs typeface="Verdana" charset="0"/>
              </a:rPr>
              <a:t>The Discount System</a:t>
            </a:r>
            <a:endParaRPr lang="en-US" dirty="0"/>
          </a:p>
        </p:txBody>
      </p:sp>
      <p:sp>
        <p:nvSpPr>
          <p:cNvPr id="3" name="Rectangle 2"/>
          <p:cNvSpPr/>
          <p:nvPr/>
        </p:nvSpPr>
        <p:spPr>
          <a:xfrm>
            <a:off x="276720" y="914400"/>
            <a:ext cx="8686800" cy="5542543"/>
          </a:xfrm>
          <a:prstGeom prst="rect">
            <a:avLst/>
          </a:prstGeom>
        </p:spPr>
        <p:txBody>
          <a:bodyPr wrap="square">
            <a:spAutoFit/>
          </a:bodyPr>
          <a:lstStyle/>
          <a:p>
            <a:pPr marL="342900" marR="0" lvl="0" indent="-342900" algn="just">
              <a:lnSpc>
                <a:spcPts val="2900"/>
              </a:lnSpc>
              <a:spcBef>
                <a:spcPts val="0"/>
              </a:spcBef>
              <a:spcAft>
                <a:spcPts val="1200"/>
              </a:spcAft>
              <a:buSzPts val="1200"/>
              <a:buFont typeface="Times" charset="0"/>
              <a:buAutoNum type="arabicParenR"/>
            </a:pPr>
            <a:r>
              <a:rPr lang="en-US" sz="2400" dirty="0">
                <a:latin typeface="Times" charset="0"/>
                <a:ea typeface="Calibri" charset="0"/>
                <a:cs typeface="Times" charset="0"/>
              </a:rPr>
              <a:t>You are asked to write a discount system for a beauty saloon, which provides services and sells beauty products. </a:t>
            </a:r>
          </a:p>
          <a:p>
            <a:pPr marL="342900" marR="0" lvl="0" indent="-342900" algn="just">
              <a:lnSpc>
                <a:spcPts val="2900"/>
              </a:lnSpc>
              <a:spcBef>
                <a:spcPts val="0"/>
              </a:spcBef>
              <a:spcAft>
                <a:spcPts val="1200"/>
              </a:spcAft>
              <a:buSzPts val="1200"/>
              <a:buFont typeface="Times" charset="0"/>
              <a:buAutoNum type="arabicParenR"/>
            </a:pPr>
            <a:r>
              <a:rPr lang="en-US" sz="2400" dirty="0">
                <a:latin typeface="Times" charset="0"/>
                <a:ea typeface="Calibri" charset="0"/>
                <a:cs typeface="Times" charset="0"/>
              </a:rPr>
              <a:t>It offers 3 types of memberships: Premium, Gold and Silver. Premium, gold and silver members receive a discount of 20%, 15%, and 10%, respectively, for all services provided. </a:t>
            </a:r>
          </a:p>
          <a:p>
            <a:pPr marL="342900" marR="0" lvl="0" indent="-342900" algn="just">
              <a:lnSpc>
                <a:spcPts val="2900"/>
              </a:lnSpc>
              <a:spcBef>
                <a:spcPts val="0"/>
              </a:spcBef>
              <a:spcAft>
                <a:spcPts val="1200"/>
              </a:spcAft>
              <a:buSzPts val="1200"/>
              <a:buFont typeface="Times" charset="0"/>
              <a:buAutoNum type="arabicParenR"/>
            </a:pPr>
            <a:r>
              <a:rPr lang="en-US" sz="2400" dirty="0">
                <a:latin typeface="Times" charset="0"/>
                <a:ea typeface="Calibri" charset="0"/>
                <a:cs typeface="Times" charset="0"/>
              </a:rPr>
              <a:t>Customers without membership receive no discount. All members receives a flat 10% discount on products purchased (this might change in future). </a:t>
            </a:r>
          </a:p>
          <a:p>
            <a:pPr marL="342900" marR="0" lvl="0" indent="-342900" algn="just">
              <a:lnSpc>
                <a:spcPts val="2900"/>
              </a:lnSpc>
              <a:spcBef>
                <a:spcPts val="0"/>
              </a:spcBef>
              <a:spcAft>
                <a:spcPts val="1200"/>
              </a:spcAft>
              <a:buSzPts val="1200"/>
              <a:buFont typeface="Times" charset="0"/>
              <a:buAutoNum type="arabicParenR"/>
            </a:pPr>
            <a:r>
              <a:rPr lang="en-US" sz="2400" dirty="0">
                <a:latin typeface="Times" charset="0"/>
                <a:ea typeface="Calibri" charset="0"/>
                <a:cs typeface="Times" charset="0"/>
              </a:rPr>
              <a:t>Your system shall consist of three classes: Customer, Discount and Visit, as shown in the class diagram. </a:t>
            </a:r>
          </a:p>
          <a:p>
            <a:pPr marL="342900" marR="0" lvl="0" indent="-342900" algn="just">
              <a:lnSpc>
                <a:spcPts val="2900"/>
              </a:lnSpc>
              <a:spcBef>
                <a:spcPts val="0"/>
              </a:spcBef>
              <a:spcAft>
                <a:spcPts val="1200"/>
              </a:spcAft>
              <a:buSzPts val="1200"/>
              <a:buFont typeface="Times" charset="0"/>
              <a:buAutoNum type="arabicParenR"/>
            </a:pPr>
            <a:r>
              <a:rPr lang="en-US" sz="2400" dirty="0">
                <a:latin typeface="Times" charset="0"/>
                <a:ea typeface="Calibri" charset="0"/>
                <a:cs typeface="Times" charset="0"/>
              </a:rPr>
              <a:t>It shall compute the total bill if a customer purchases $x of products and $y of services, for a visit. Also write a test program to exercise all the classes.</a:t>
            </a:r>
            <a:endParaRPr lang="en-US" sz="2000" dirty="0">
              <a:effectLst/>
              <a:latin typeface="Calibri" charset="0"/>
              <a:ea typeface="Calibri" charset="0"/>
              <a:cs typeface="Times New Roman" charset="0"/>
            </a:endParaRPr>
          </a:p>
        </p:txBody>
      </p:sp>
    </p:spTree>
    <p:extLst>
      <p:ext uri="{BB962C8B-B14F-4D97-AF65-F5344CB8AC3E}">
        <p14:creationId xmlns:p14="http://schemas.microsoft.com/office/powerpoint/2010/main" val="106714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a:t>Assignment - </a:t>
            </a:r>
            <a:r>
              <a:rPr lang="en-US" dirty="0">
                <a:solidFill>
                  <a:srgbClr val="137351"/>
                </a:solidFill>
                <a:latin typeface="Verdana" charset="0"/>
                <a:ea typeface="Calibri" charset="0"/>
                <a:cs typeface="Verdana" charset="0"/>
              </a:rPr>
              <a:t>The Discount System Contd..</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76720" y="728400"/>
            <a:ext cx="8486279" cy="5672400"/>
          </a:xfrm>
          <a:prstGeom prst="rect">
            <a:avLst/>
          </a:prstGeom>
          <a:noFill/>
          <a:ln>
            <a:noFill/>
          </a:ln>
        </p:spPr>
      </p:pic>
    </p:spTree>
    <p:extLst>
      <p:ext uri="{BB962C8B-B14F-4D97-AF65-F5344CB8AC3E}">
        <p14:creationId xmlns:p14="http://schemas.microsoft.com/office/powerpoint/2010/main" val="72351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Varargs</a:t>
            </a:r>
            <a:endParaRPr lang="en-US" dirty="0"/>
          </a:p>
        </p:txBody>
      </p:sp>
      <p:sp>
        <p:nvSpPr>
          <p:cNvPr id="3" name="Text Placeholder 2"/>
          <p:cNvSpPr>
            <a:spLocks noGrp="1"/>
          </p:cNvSpPr>
          <p:nvPr>
            <p:ph type="body" sz="quarter" idx="10"/>
          </p:nvPr>
        </p:nvSpPr>
        <p:spPr>
          <a:xfrm>
            <a:off x="304800" y="914400"/>
            <a:ext cx="8534400" cy="5105400"/>
          </a:xfrm>
        </p:spPr>
        <p:txBody>
          <a:bodyPr>
            <a:normAutofit/>
          </a:bodyPr>
          <a:lstStyle/>
          <a:p>
            <a:pPr marL="0" indent="0">
              <a:buNone/>
            </a:pPr>
            <a:r>
              <a:rPr lang="en-US" sz="2000" dirty="0">
                <a:solidFill>
                  <a:schemeClr val="tx1"/>
                </a:solidFill>
                <a:latin typeface="Arial" panose="020B0604020202020204" pitchFamily="34" charset="0"/>
                <a:cs typeface="Arial" panose="020B0604020202020204" pitchFamily="34" charset="0"/>
              </a:rPr>
              <a:t>The </a:t>
            </a:r>
            <a:r>
              <a:rPr lang="en-US" sz="2000" dirty="0" err="1">
                <a:solidFill>
                  <a:schemeClr val="tx1"/>
                </a:solidFill>
                <a:latin typeface="Arial" panose="020B0604020202020204" pitchFamily="34" charset="0"/>
                <a:cs typeface="Arial" panose="020B0604020202020204" pitchFamily="34" charset="0"/>
              </a:rPr>
              <a:t>varrags</a:t>
            </a:r>
            <a:r>
              <a:rPr lang="en-US" sz="2000" dirty="0">
                <a:solidFill>
                  <a:schemeClr val="tx1"/>
                </a:solidFill>
                <a:latin typeface="Arial" panose="020B0604020202020204" pitchFamily="34" charset="0"/>
                <a:cs typeface="Arial" panose="020B0604020202020204" pitchFamily="34" charset="0"/>
              </a:rPr>
              <a:t> allows the method to accept zero or multiple arguments. </a:t>
            </a:r>
          </a:p>
          <a:p>
            <a:pPr marL="0" indent="0">
              <a:buNone/>
            </a:pPr>
            <a:r>
              <a:rPr lang="en-US" sz="2000" dirty="0">
                <a:solidFill>
                  <a:schemeClr val="tx1"/>
                </a:solidFill>
                <a:latin typeface="Arial" panose="020B0604020202020204" pitchFamily="34" charset="0"/>
                <a:cs typeface="Arial" panose="020B0604020202020204" pitchFamily="34" charset="0"/>
              </a:rPr>
              <a:t>Before </a:t>
            </a:r>
            <a:r>
              <a:rPr lang="en-US" sz="2000" dirty="0" err="1">
                <a:solidFill>
                  <a:schemeClr val="tx1"/>
                </a:solidFill>
                <a:latin typeface="Arial" panose="020B0604020202020204" pitchFamily="34" charset="0"/>
                <a:cs typeface="Arial" panose="020B0604020202020204" pitchFamily="34" charset="0"/>
              </a:rPr>
              <a:t>varargs</a:t>
            </a:r>
            <a:r>
              <a:rPr lang="en-US" sz="2000" dirty="0">
                <a:solidFill>
                  <a:schemeClr val="tx1"/>
                </a:solidFill>
                <a:latin typeface="Arial" panose="020B0604020202020204" pitchFamily="34" charset="0"/>
                <a:cs typeface="Arial" panose="020B0604020202020204" pitchFamily="34" charset="0"/>
              </a:rPr>
              <a:t> either we use overloaded method or take an array as the method parameter </a:t>
            </a:r>
          </a:p>
          <a:p>
            <a:pPr marL="0" indent="0">
              <a:buNone/>
            </a:pPr>
            <a:r>
              <a:rPr lang="en-US" sz="2000" dirty="0">
                <a:solidFill>
                  <a:schemeClr val="tx1"/>
                </a:solidFill>
                <a:latin typeface="Arial" panose="020B0604020202020204" pitchFamily="34" charset="0"/>
                <a:cs typeface="Arial" panose="020B0604020202020204" pitchFamily="34" charset="0"/>
              </a:rPr>
              <a:t>If we don't know how many argument we will have to pass in the method, </a:t>
            </a:r>
            <a:r>
              <a:rPr lang="en-US" sz="2000" dirty="0" err="1">
                <a:solidFill>
                  <a:schemeClr val="tx1"/>
                </a:solidFill>
                <a:latin typeface="Arial" panose="020B0604020202020204" pitchFamily="34" charset="0"/>
                <a:cs typeface="Arial" panose="020B0604020202020204" pitchFamily="34" charset="0"/>
              </a:rPr>
              <a:t>varargs</a:t>
            </a:r>
            <a:r>
              <a:rPr lang="en-US" sz="2000" dirty="0">
                <a:solidFill>
                  <a:schemeClr val="tx1"/>
                </a:solidFill>
                <a:latin typeface="Arial" panose="020B0604020202020204" pitchFamily="34" charset="0"/>
                <a:cs typeface="Arial" panose="020B0604020202020204" pitchFamily="34" charset="0"/>
              </a:rPr>
              <a:t> is the better approach.</a:t>
            </a:r>
          </a:p>
          <a:p>
            <a:pPr marL="0" indent="0">
              <a:buNone/>
            </a:pPr>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Syntax of </a:t>
            </a:r>
            <a:r>
              <a:rPr lang="en-US" sz="2000" dirty="0" err="1">
                <a:solidFill>
                  <a:schemeClr val="tx1"/>
                </a:solidFill>
                <a:latin typeface="Arial" panose="020B0604020202020204" pitchFamily="34" charset="0"/>
                <a:cs typeface="Arial" panose="020B0604020202020204" pitchFamily="34" charset="0"/>
              </a:rPr>
              <a:t>varargs</a:t>
            </a:r>
            <a:r>
              <a:rPr lang="en-US" sz="2000" dirty="0">
                <a:solidFill>
                  <a:schemeClr val="tx1"/>
                </a:solidFill>
                <a:latin typeface="Arial" panose="020B0604020202020204" pitchFamily="34" charset="0"/>
                <a:cs typeface="Arial" panose="020B0604020202020204" pitchFamily="34" charset="0"/>
              </a:rPr>
              <a:t>:</a:t>
            </a:r>
          </a:p>
          <a:p>
            <a:r>
              <a:rPr lang="en-US" sz="2000" dirty="0">
                <a:solidFill>
                  <a:schemeClr val="tx1"/>
                </a:solidFill>
                <a:latin typeface="Arial" panose="020B0604020202020204" pitchFamily="34" charset="0"/>
                <a:cs typeface="Arial" panose="020B0604020202020204" pitchFamily="34" charset="0"/>
              </a:rPr>
              <a:t>The </a:t>
            </a:r>
            <a:r>
              <a:rPr lang="en-US" sz="2000" dirty="0" err="1">
                <a:solidFill>
                  <a:schemeClr val="tx1"/>
                </a:solidFill>
                <a:latin typeface="Arial" panose="020B0604020202020204" pitchFamily="34" charset="0"/>
                <a:cs typeface="Arial" panose="020B0604020202020204" pitchFamily="34" charset="0"/>
              </a:rPr>
              <a:t>varargs</a:t>
            </a:r>
            <a:r>
              <a:rPr lang="en-US" sz="2000" dirty="0">
                <a:solidFill>
                  <a:schemeClr val="tx1"/>
                </a:solidFill>
                <a:latin typeface="Arial" panose="020B0604020202020204" pitchFamily="34" charset="0"/>
                <a:cs typeface="Arial" panose="020B0604020202020204" pitchFamily="34" charset="0"/>
              </a:rPr>
              <a:t> uses ellipsis i.e. three dots after the data type. Syntax is as follows:</a:t>
            </a:r>
          </a:p>
          <a:p>
            <a:endParaRPr lang="en-US" sz="2000" dirty="0">
              <a:solidFill>
                <a:schemeClr val="tx1"/>
              </a:solidFill>
              <a:latin typeface="Arial" panose="020B0604020202020204" pitchFamily="34" charset="0"/>
              <a:cs typeface="Arial" panose="020B0604020202020204" pitchFamily="34" charset="0"/>
            </a:endParaRPr>
          </a:p>
          <a:p>
            <a:r>
              <a:rPr lang="en-US" sz="2000" dirty="0" err="1">
                <a:solidFill>
                  <a:schemeClr val="tx1"/>
                </a:solidFill>
                <a:latin typeface="Arial" panose="020B0604020202020204" pitchFamily="34" charset="0"/>
                <a:cs typeface="Arial" panose="020B0604020202020204" pitchFamily="34" charset="0"/>
              </a:rPr>
              <a:t>return_type</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method_name</a:t>
            </a:r>
            <a:r>
              <a:rPr lang="en-US" sz="2000" dirty="0">
                <a:solidFill>
                  <a:schemeClr val="tx1"/>
                </a:solidFill>
                <a:latin typeface="Arial" panose="020B0604020202020204" pitchFamily="34" charset="0"/>
                <a:cs typeface="Arial" panose="020B0604020202020204" pitchFamily="34" charset="0"/>
              </a:rPr>
              <a:t>(</a:t>
            </a:r>
            <a:r>
              <a:rPr lang="en-US" sz="2000" dirty="0" err="1">
                <a:solidFill>
                  <a:schemeClr val="tx1"/>
                </a:solidFill>
                <a:latin typeface="Arial" panose="020B0604020202020204" pitchFamily="34" charset="0"/>
                <a:cs typeface="Arial" panose="020B0604020202020204" pitchFamily="34" charset="0"/>
              </a:rPr>
              <a:t>data_type</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variableName</a:t>
            </a:r>
            <a:r>
              <a:rPr lang="en-US" sz="20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15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a:t>
            </a:r>
          </a:p>
        </p:txBody>
      </p:sp>
      <p:sp>
        <p:nvSpPr>
          <p:cNvPr id="3" name="Text Placeholder 2"/>
          <p:cNvSpPr>
            <a:spLocks noGrp="1"/>
          </p:cNvSpPr>
          <p:nvPr>
            <p:ph type="body" sz="quarter" idx="10"/>
          </p:nvPr>
        </p:nvSpPr>
        <p:spPr>
          <a:xfrm>
            <a:off x="304800" y="761736"/>
            <a:ext cx="8534400" cy="5639064"/>
          </a:xfrm>
        </p:spPr>
        <p:txBody>
          <a:bodyPr>
            <a:noAutofit/>
          </a:bodyPr>
          <a:lstStyle/>
          <a:p>
            <a:r>
              <a:rPr lang="en-US" sz="2000" dirty="0"/>
              <a:t>This class provide different static methods to perform mathematical operations. </a:t>
            </a:r>
          </a:p>
          <a:p>
            <a:r>
              <a:rPr lang="en-US" sz="2000" dirty="0"/>
              <a:t>Data Members: </a:t>
            </a:r>
            <a:br>
              <a:rPr lang="en-US" sz="2000" dirty="0"/>
            </a:br>
            <a:r>
              <a:rPr lang="en-US" sz="2000" dirty="0"/>
              <a:t>– public static final double PI; &lt;</a:t>
            </a:r>
            <a:r>
              <a:rPr lang="en-US" sz="2000" dirty="0" err="1"/>
              <a:t>Math.PI</a:t>
            </a:r>
            <a:r>
              <a:rPr lang="en-US" sz="2000" dirty="0"/>
              <a:t>&gt; </a:t>
            </a:r>
            <a:br>
              <a:rPr lang="en-US" sz="2000" dirty="0"/>
            </a:br>
            <a:r>
              <a:rPr lang="en-US" sz="2000" dirty="0"/>
              <a:t>– public static final double E;  &lt;</a:t>
            </a:r>
            <a:r>
              <a:rPr lang="en-US" sz="2000" dirty="0" err="1"/>
              <a:t>Math.E</a:t>
            </a:r>
            <a:r>
              <a:rPr lang="en-US" sz="2000" dirty="0"/>
              <a:t>&gt; </a:t>
            </a:r>
          </a:p>
          <a:p>
            <a:endParaRPr lang="en-US" sz="2000" dirty="0"/>
          </a:p>
          <a:p>
            <a:r>
              <a:rPr lang="en-US" sz="2000" dirty="0"/>
              <a:t>Methods:</a:t>
            </a:r>
            <a:br>
              <a:rPr lang="en-US" sz="2000" dirty="0"/>
            </a:br>
            <a:r>
              <a:rPr lang="en-US" sz="2000" dirty="0"/>
              <a:t>– double abs(</a:t>
            </a:r>
            <a:r>
              <a:rPr lang="en-US" sz="2000" dirty="0" err="1"/>
              <a:t>doublea</a:t>
            </a:r>
            <a:r>
              <a:rPr lang="en-US" sz="2000" dirty="0"/>
              <a:t>)</a:t>
            </a:r>
            <a:br>
              <a:rPr lang="en-US" sz="2000" dirty="0"/>
            </a:br>
            <a:r>
              <a:rPr lang="en-US" sz="2000" dirty="0"/>
              <a:t>– double max(</a:t>
            </a:r>
            <a:r>
              <a:rPr lang="en-US" sz="2000" dirty="0" err="1"/>
              <a:t>doublea,doubleb</a:t>
            </a:r>
            <a:r>
              <a:rPr lang="en-US" sz="2000" dirty="0"/>
              <a:t>) </a:t>
            </a:r>
            <a:br>
              <a:rPr lang="en-US" sz="2000" dirty="0"/>
            </a:br>
            <a:r>
              <a:rPr lang="en-US" sz="2000" dirty="0"/>
              <a:t>– double min(</a:t>
            </a:r>
            <a:r>
              <a:rPr lang="en-US" sz="2000" dirty="0" err="1"/>
              <a:t>doublea,doubleb</a:t>
            </a:r>
            <a:r>
              <a:rPr lang="en-US" sz="2000" dirty="0"/>
              <a:t>) </a:t>
            </a:r>
            <a:br>
              <a:rPr lang="en-US" sz="2000" dirty="0"/>
            </a:br>
            <a:r>
              <a:rPr lang="en-US" sz="2000" dirty="0"/>
              <a:t>– double sin(</a:t>
            </a:r>
            <a:r>
              <a:rPr lang="en-US" sz="2000" dirty="0" err="1"/>
              <a:t>doublea</a:t>
            </a:r>
            <a:r>
              <a:rPr lang="en-US" sz="2000" dirty="0"/>
              <a:t>)</a:t>
            </a:r>
            <a:br>
              <a:rPr lang="en-US" sz="2000" dirty="0"/>
            </a:br>
            <a:r>
              <a:rPr lang="en-US" sz="2000" dirty="0"/>
              <a:t>– double cos(</a:t>
            </a:r>
            <a:r>
              <a:rPr lang="en-US" sz="2000" dirty="0" err="1"/>
              <a:t>doublea</a:t>
            </a:r>
            <a:r>
              <a:rPr lang="en-US" sz="2000" dirty="0"/>
              <a:t>)</a:t>
            </a:r>
            <a:br>
              <a:rPr lang="en-US" sz="2000" dirty="0"/>
            </a:br>
            <a:r>
              <a:rPr lang="en-US" sz="2000" dirty="0"/>
              <a:t>– double tan(</a:t>
            </a:r>
            <a:r>
              <a:rPr lang="en-US" sz="2000" dirty="0" err="1"/>
              <a:t>doublea</a:t>
            </a:r>
            <a:r>
              <a:rPr lang="en-US" sz="2000" dirty="0"/>
              <a:t>)</a:t>
            </a:r>
            <a:br>
              <a:rPr lang="en-US" sz="2000" dirty="0"/>
            </a:br>
            <a:r>
              <a:rPr lang="en-US" sz="2000" dirty="0"/>
              <a:t>– double </a:t>
            </a:r>
            <a:r>
              <a:rPr lang="en-US" sz="2000" dirty="0" err="1"/>
              <a:t>sqrt</a:t>
            </a:r>
            <a:r>
              <a:rPr lang="en-US" sz="2000" dirty="0"/>
              <a:t>(</a:t>
            </a:r>
            <a:r>
              <a:rPr lang="en-US" sz="2000" dirty="0" err="1"/>
              <a:t>doublea</a:t>
            </a:r>
            <a:r>
              <a:rPr lang="en-US" sz="2000" dirty="0"/>
              <a:t>)</a:t>
            </a:r>
            <a:br>
              <a:rPr lang="en-US" sz="2000" dirty="0"/>
            </a:br>
            <a:r>
              <a:rPr lang="en-US" sz="2000" dirty="0"/>
              <a:t>– double random()</a:t>
            </a:r>
            <a:br>
              <a:rPr lang="en-US" sz="2000" dirty="0"/>
            </a:br>
            <a:r>
              <a:rPr lang="en-US" sz="2000" dirty="0"/>
              <a:t>– double log(</a:t>
            </a:r>
            <a:r>
              <a:rPr lang="en-US" sz="2000" dirty="0" err="1"/>
              <a:t>doublea</a:t>
            </a:r>
            <a:r>
              <a:rPr lang="en-US" sz="2000" dirty="0"/>
              <a:t>)</a:t>
            </a:r>
            <a:br>
              <a:rPr lang="en-US" sz="2000" dirty="0"/>
            </a:br>
            <a:r>
              <a:rPr lang="en-US" sz="2000" dirty="0"/>
              <a:t>– double </a:t>
            </a:r>
            <a:r>
              <a:rPr lang="en-US" sz="2000" dirty="0" err="1"/>
              <a:t>asin</a:t>
            </a:r>
            <a:r>
              <a:rPr lang="en-US" sz="2000" dirty="0"/>
              <a:t>(</a:t>
            </a:r>
            <a:r>
              <a:rPr lang="en-US" sz="2000" dirty="0" err="1"/>
              <a:t>doublea</a:t>
            </a:r>
            <a:r>
              <a:rPr lang="en-US" sz="2000" dirty="0"/>
              <a:t>)</a:t>
            </a:r>
            <a:br>
              <a:rPr lang="en-US" sz="2000" dirty="0"/>
            </a:br>
            <a:r>
              <a:rPr lang="en-US" sz="2000"/>
              <a:t>– double exp</a:t>
            </a:r>
            <a:r>
              <a:rPr lang="en-US" sz="2000" dirty="0"/>
              <a:t>(</a:t>
            </a:r>
            <a:r>
              <a:rPr lang="en-US" sz="2000" dirty="0" err="1"/>
              <a:t>doublea,doubleb</a:t>
            </a:r>
            <a:r>
              <a:rPr lang="en-US" sz="2000" dirty="0"/>
              <a:t>) </a:t>
            </a:r>
          </a:p>
        </p:txBody>
      </p:sp>
    </p:spTree>
    <p:extLst>
      <p:ext uri="{BB962C8B-B14F-4D97-AF65-F5344CB8AC3E}">
        <p14:creationId xmlns:p14="http://schemas.microsoft.com/office/powerpoint/2010/main" val="45151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a:t>Mini Project – Invoice generation system</a:t>
            </a:r>
            <a:endParaRPr lang="en-US" dirty="0"/>
          </a:p>
        </p:txBody>
      </p:sp>
      <p:sp>
        <p:nvSpPr>
          <p:cNvPr id="3" name="Rectangle 2"/>
          <p:cNvSpPr/>
          <p:nvPr/>
        </p:nvSpPr>
        <p:spPr>
          <a:xfrm>
            <a:off x="276720" y="990600"/>
            <a:ext cx="8867280" cy="2618666"/>
          </a:xfrm>
          <a:prstGeom prst="rect">
            <a:avLst/>
          </a:prstGeom>
        </p:spPr>
        <p:txBody>
          <a:bodyPr wrap="square">
            <a:spAutoFit/>
          </a:bodyPr>
          <a:lstStyle/>
          <a:p>
            <a:r>
              <a:rPr lang="en-US" sz="2000" dirty="0"/>
              <a:t>The task of our sample program is to </a:t>
            </a:r>
            <a:r>
              <a:rPr lang="en-US" sz="2000" b="1" dirty="0"/>
              <a:t>print out an invoice</a:t>
            </a:r>
            <a:r>
              <a:rPr lang="en-US" sz="2000" dirty="0"/>
              <a:t>. </a:t>
            </a:r>
          </a:p>
          <a:p>
            <a:endParaRPr lang="en-US" sz="2000" dirty="0"/>
          </a:p>
          <a:p>
            <a:r>
              <a:rPr lang="en-US" sz="2000" dirty="0"/>
              <a:t>An invoice describes the charges for a set of products in certain quantities. (We omit complexities such as dates, taxes, and invoice and customer numbers.) The program simply prints the billing address, all line items, and the amount due. Each line item contains the description and unit price of a product, the quantity ordered, and the total price. </a:t>
            </a:r>
          </a:p>
          <a:p>
            <a:pPr marL="342900" marR="0" lvl="0" indent="-342900" algn="just">
              <a:lnSpc>
                <a:spcPts val="2900"/>
              </a:lnSpc>
              <a:spcBef>
                <a:spcPts val="0"/>
              </a:spcBef>
              <a:spcAft>
                <a:spcPts val="1200"/>
              </a:spcAft>
              <a:buSzPts val="1200"/>
              <a:buFont typeface="Times" charset="0"/>
              <a:buAutoNum type="arabicParenR"/>
            </a:pPr>
            <a:endParaRPr lang="en-US" sz="2000" dirty="0">
              <a:effectLst/>
              <a:latin typeface="Calibri" charset="0"/>
              <a:ea typeface="Calibri" charset="0"/>
              <a:cs typeface="Times New Roman" charset="0"/>
            </a:endParaRPr>
          </a:p>
        </p:txBody>
      </p:sp>
      <p:sp>
        <p:nvSpPr>
          <p:cNvPr id="4" name="TextBox 3"/>
          <p:cNvSpPr txBox="1"/>
          <p:nvPr/>
        </p:nvSpPr>
        <p:spPr>
          <a:xfrm>
            <a:off x="2046810" y="3192391"/>
            <a:ext cx="5344590" cy="3416320"/>
          </a:xfrm>
          <a:prstGeom prst="rect">
            <a:avLst/>
          </a:prstGeom>
          <a:noFill/>
        </p:spPr>
        <p:txBody>
          <a:bodyPr wrap="square" rtlCol="0">
            <a:spAutoFit/>
          </a:bodyPr>
          <a:lstStyle/>
          <a:p>
            <a:r>
              <a:rPr lang="en-US" b="1" dirty="0"/>
              <a:t>		INVOICE</a:t>
            </a:r>
            <a:endParaRPr lang="en-US" dirty="0"/>
          </a:p>
          <a:p>
            <a:endParaRPr lang="en-US" dirty="0"/>
          </a:p>
          <a:p>
            <a:r>
              <a:rPr lang="en-US" dirty="0"/>
              <a:t>Sam's Small Appliances</a:t>
            </a:r>
          </a:p>
          <a:p>
            <a:r>
              <a:rPr lang="en-US" dirty="0"/>
              <a:t>100 Main Street </a:t>
            </a:r>
            <a:r>
              <a:rPr lang="en-US" dirty="0" err="1"/>
              <a:t>Anytown</a:t>
            </a:r>
            <a:r>
              <a:rPr lang="en-US" dirty="0"/>
              <a:t>,</a:t>
            </a:r>
          </a:p>
          <a:p>
            <a:r>
              <a:rPr lang="en-US" dirty="0"/>
              <a:t>CA 98765</a:t>
            </a:r>
          </a:p>
          <a:p>
            <a:endParaRPr lang="en-US" dirty="0"/>
          </a:p>
          <a:p>
            <a:r>
              <a:rPr lang="en-US" dirty="0"/>
              <a:t>Description 		Price	</a:t>
            </a:r>
            <a:r>
              <a:rPr lang="en-US" dirty="0" err="1"/>
              <a:t>Qty</a:t>
            </a:r>
            <a:r>
              <a:rPr lang="en-US" dirty="0"/>
              <a:t>	Total</a:t>
            </a:r>
          </a:p>
          <a:p>
            <a:r>
              <a:rPr lang="en-US" dirty="0"/>
              <a:t>Toaster 			29.95	3	89.85</a:t>
            </a:r>
          </a:p>
          <a:p>
            <a:r>
              <a:rPr lang="en-US" dirty="0"/>
              <a:t>Hair dryer 		24.95	1	24.95</a:t>
            </a:r>
          </a:p>
          <a:p>
            <a:r>
              <a:rPr lang="en-US" dirty="0"/>
              <a:t>Car vacuum 		19.99	2	39.98</a:t>
            </a:r>
          </a:p>
          <a:p>
            <a:endParaRPr lang="en-US" dirty="0"/>
          </a:p>
          <a:p>
            <a:r>
              <a:rPr lang="en-US" dirty="0"/>
              <a:t>AMOUNT DUE: $154.78</a:t>
            </a:r>
          </a:p>
        </p:txBody>
      </p:sp>
    </p:spTree>
    <p:extLst>
      <p:ext uri="{BB962C8B-B14F-4D97-AF65-F5344CB8AC3E}">
        <p14:creationId xmlns:p14="http://schemas.microsoft.com/office/powerpoint/2010/main" val="2923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err="1"/>
              <a:t>Indentify</a:t>
            </a:r>
            <a:r>
              <a:rPr lang="en-US" sz="3200" dirty="0"/>
              <a:t> classes</a:t>
            </a:r>
            <a:endParaRPr lang="en-US" dirty="0"/>
          </a:p>
        </p:txBody>
      </p:sp>
      <p:sp>
        <p:nvSpPr>
          <p:cNvPr id="3" name="Rectangle 2"/>
          <p:cNvSpPr/>
          <p:nvPr/>
        </p:nvSpPr>
        <p:spPr>
          <a:xfrm>
            <a:off x="276720" y="840046"/>
            <a:ext cx="8867280" cy="400110"/>
          </a:xfrm>
          <a:prstGeom prst="rect">
            <a:avLst/>
          </a:prstGeom>
        </p:spPr>
        <p:txBody>
          <a:bodyPr wrap="square">
            <a:spAutoFit/>
          </a:bodyPr>
          <a:lstStyle/>
          <a:p>
            <a:r>
              <a:rPr lang="en-US" sz="2000" dirty="0"/>
              <a:t>Classes correspond to nouns in the requirements specification. </a:t>
            </a:r>
          </a:p>
        </p:txBody>
      </p:sp>
      <p:graphicFrame>
        <p:nvGraphicFramePr>
          <p:cNvPr id="5" name="Table 4"/>
          <p:cNvGraphicFramePr>
            <a:graphicFrameLocks noGrp="1"/>
          </p:cNvGraphicFramePr>
          <p:nvPr>
            <p:extLst>
              <p:ext uri="{D42A27DB-BD31-4B8C-83A1-F6EECF244321}">
                <p14:modId xmlns:p14="http://schemas.microsoft.com/office/powerpoint/2010/main" val="450884807"/>
              </p:ext>
            </p:extLst>
          </p:nvPr>
        </p:nvGraphicFramePr>
        <p:xfrm>
          <a:off x="276720" y="2200476"/>
          <a:ext cx="4419971" cy="1609524"/>
        </p:xfrm>
        <a:graphic>
          <a:graphicData uri="http://schemas.openxmlformats.org/drawingml/2006/table">
            <a:tbl>
              <a:tblPr firstRow="1" firstCol="1" bandRow="1">
                <a:tableStyleId>{5C22544A-7EE6-4342-B048-85BDC9FD1C3A}</a:tableStyleId>
              </a:tblPr>
              <a:tblGrid>
                <a:gridCol w="4419971">
                  <a:extLst>
                    <a:ext uri="{9D8B030D-6E8A-4147-A177-3AD203B41FA5}">
                      <a16:colId xmlns:a16="http://schemas.microsoft.com/office/drawing/2014/main" val="20000"/>
                    </a:ext>
                  </a:extLst>
                </a:gridCol>
              </a:tblGrid>
              <a:tr h="307551">
                <a:tc>
                  <a:txBody>
                    <a:bodyPr/>
                    <a:lstStyle/>
                    <a:p>
                      <a:pPr marL="0" marR="0" algn="ctr">
                        <a:spcBef>
                          <a:spcPts val="0"/>
                        </a:spcBef>
                        <a:spcAft>
                          <a:spcPts val="0"/>
                        </a:spcAft>
                      </a:pPr>
                      <a:r>
                        <a:rPr lang="en-US" sz="1800" dirty="0">
                          <a:effectLst/>
                        </a:rPr>
                        <a:t>Product</a:t>
                      </a:r>
                      <a:endParaRPr lang="en-US" sz="36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0"/>
                  </a:ext>
                </a:extLst>
              </a:tr>
              <a:tr h="621254">
                <a:tc>
                  <a:txBody>
                    <a:bodyPr/>
                    <a:lstStyle/>
                    <a:p>
                      <a:pPr marL="0" marR="0" algn="just">
                        <a:lnSpc>
                          <a:spcPts val="1300"/>
                        </a:lnSpc>
                        <a:spcBef>
                          <a:spcPts val="0"/>
                        </a:spcBef>
                        <a:spcAft>
                          <a:spcPts val="0"/>
                        </a:spcAft>
                      </a:pPr>
                      <a:endParaRPr lang="en-US" sz="1800" dirty="0">
                        <a:effectLst/>
                      </a:endParaRPr>
                    </a:p>
                    <a:p>
                      <a:pPr marL="0" marR="0" algn="just">
                        <a:lnSpc>
                          <a:spcPts val="1300"/>
                        </a:lnSpc>
                        <a:spcBef>
                          <a:spcPts val="0"/>
                        </a:spcBef>
                        <a:spcAft>
                          <a:spcPts val="0"/>
                        </a:spcAft>
                      </a:pPr>
                      <a:r>
                        <a:rPr lang="en-US" sz="1800" dirty="0">
                          <a:effectLst/>
                        </a:rPr>
                        <a:t>- description :</a:t>
                      </a:r>
                      <a:r>
                        <a:rPr lang="en-US" sz="1800" baseline="0" dirty="0">
                          <a:effectLst/>
                        </a:rPr>
                        <a:t> </a:t>
                      </a:r>
                      <a:r>
                        <a:rPr lang="en-US" sz="1800" dirty="0">
                          <a:effectLst/>
                        </a:rPr>
                        <a:t>String</a:t>
                      </a:r>
                      <a:endParaRPr lang="en-US" sz="3600" dirty="0">
                        <a:effectLst/>
                      </a:endParaRPr>
                    </a:p>
                    <a:p>
                      <a:pPr marL="0" marR="0" algn="just">
                        <a:spcBef>
                          <a:spcPts val="0"/>
                        </a:spcBef>
                        <a:spcAft>
                          <a:spcPts val="0"/>
                        </a:spcAft>
                      </a:pPr>
                      <a:r>
                        <a:rPr lang="en-US" sz="1800" dirty="0">
                          <a:effectLst/>
                        </a:rPr>
                        <a:t>- price : double</a:t>
                      </a:r>
                      <a:endParaRPr lang="en-US" sz="36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1"/>
                  </a:ext>
                </a:extLst>
              </a:tr>
              <a:tr h="680719">
                <a:tc>
                  <a:txBody>
                    <a:bodyPr/>
                    <a:lstStyle/>
                    <a:p>
                      <a:pPr marL="0" marR="0" algn="just">
                        <a:lnSpc>
                          <a:spcPts val="1300"/>
                        </a:lnSpc>
                        <a:spcBef>
                          <a:spcPts val="0"/>
                        </a:spcBef>
                        <a:spcAft>
                          <a:spcPts val="0"/>
                        </a:spcAft>
                      </a:pPr>
                      <a:endParaRPr lang="en-US" sz="1800" dirty="0">
                        <a:effectLst/>
                      </a:endParaRPr>
                    </a:p>
                    <a:p>
                      <a:pPr marL="0" marR="0" algn="just">
                        <a:lnSpc>
                          <a:spcPts val="1300"/>
                        </a:lnSpc>
                        <a:spcBef>
                          <a:spcPts val="0"/>
                        </a:spcBef>
                        <a:spcAft>
                          <a:spcPts val="0"/>
                        </a:spcAft>
                      </a:pPr>
                      <a:r>
                        <a:rPr lang="en-US" sz="1800" dirty="0">
                          <a:effectLst/>
                        </a:rPr>
                        <a:t>+ Product(description : String ,price : double)</a:t>
                      </a:r>
                      <a:endParaRPr lang="en-US" sz="3600" dirty="0">
                        <a:effectLst/>
                      </a:endParaRPr>
                    </a:p>
                    <a:p>
                      <a:pPr marL="0" marR="0" algn="just">
                        <a:spcBef>
                          <a:spcPts val="0"/>
                        </a:spcBef>
                        <a:spcAft>
                          <a:spcPts val="0"/>
                        </a:spcAft>
                      </a:pPr>
                      <a:r>
                        <a:rPr lang="en-US" sz="1800" dirty="0">
                          <a:effectLst/>
                        </a:rPr>
                        <a:t>+//getters and setters</a:t>
                      </a:r>
                      <a:endParaRPr lang="en-US" sz="36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18644300"/>
              </p:ext>
            </p:extLst>
          </p:nvPr>
        </p:nvGraphicFramePr>
        <p:xfrm>
          <a:off x="5340544" y="2328590"/>
          <a:ext cx="2957830" cy="1791213"/>
        </p:xfrm>
        <a:graphic>
          <a:graphicData uri="http://schemas.openxmlformats.org/drawingml/2006/table">
            <a:tbl>
              <a:tblPr firstRow="1" firstCol="1" bandRow="1">
                <a:tableStyleId>{5C22544A-7EE6-4342-B048-85BDC9FD1C3A}</a:tableStyleId>
              </a:tblPr>
              <a:tblGrid>
                <a:gridCol w="2957830">
                  <a:extLst>
                    <a:ext uri="{9D8B030D-6E8A-4147-A177-3AD203B41FA5}">
                      <a16:colId xmlns:a16="http://schemas.microsoft.com/office/drawing/2014/main" val="20000"/>
                    </a:ext>
                  </a:extLst>
                </a:gridCol>
              </a:tblGrid>
              <a:tr h="171776">
                <a:tc>
                  <a:txBody>
                    <a:bodyPr/>
                    <a:lstStyle/>
                    <a:p>
                      <a:pPr marL="0" marR="0" algn="ctr">
                        <a:spcBef>
                          <a:spcPts val="0"/>
                        </a:spcBef>
                        <a:spcAft>
                          <a:spcPts val="0"/>
                        </a:spcAft>
                      </a:pPr>
                      <a:r>
                        <a:rPr lang="en-US" sz="1800" dirty="0" err="1">
                          <a:effectLst/>
                        </a:rPr>
                        <a:t>LineItem</a:t>
                      </a:r>
                      <a:endParaRPr lang="en-US" sz="18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0"/>
                  </a:ext>
                </a:extLst>
              </a:tr>
              <a:tr h="336329">
                <a:tc>
                  <a:txBody>
                    <a:bodyPr/>
                    <a:lstStyle/>
                    <a:p>
                      <a:pPr marL="0" marR="0" algn="just">
                        <a:spcBef>
                          <a:spcPts val="0"/>
                        </a:spcBef>
                        <a:spcAft>
                          <a:spcPts val="0"/>
                        </a:spcAft>
                      </a:pPr>
                      <a:r>
                        <a:rPr lang="en-US" sz="1800" dirty="0">
                          <a:effectLst/>
                        </a:rPr>
                        <a:t>- quantity : </a:t>
                      </a:r>
                      <a:r>
                        <a:rPr lang="en-US" sz="1800" dirty="0" err="1">
                          <a:effectLst/>
                        </a:rPr>
                        <a:t>int</a:t>
                      </a:r>
                      <a:endParaRPr lang="en-US" sz="1800" dirty="0">
                        <a:effectLst/>
                      </a:endParaRPr>
                    </a:p>
                    <a:p>
                      <a:pPr marL="0" marR="0" algn="just">
                        <a:spcBef>
                          <a:spcPts val="0"/>
                        </a:spcBef>
                        <a:spcAft>
                          <a:spcPts val="0"/>
                        </a:spcAft>
                      </a:pPr>
                      <a:r>
                        <a:rPr lang="en-US" sz="1800" dirty="0">
                          <a:effectLst/>
                        </a:rPr>
                        <a:t>- product : Product</a:t>
                      </a:r>
                      <a:endParaRPr lang="en-US" sz="18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1"/>
                  </a:ext>
                </a:extLst>
              </a:tr>
              <a:tr h="968253">
                <a:tc>
                  <a:txBody>
                    <a:bodyPr/>
                    <a:lstStyle/>
                    <a:p>
                      <a:pPr marL="0" marR="0" algn="just">
                        <a:spcBef>
                          <a:spcPts val="0"/>
                        </a:spcBef>
                        <a:spcAft>
                          <a:spcPts val="0"/>
                        </a:spcAft>
                      </a:pPr>
                      <a:r>
                        <a:rPr lang="en-US" sz="1800" dirty="0">
                          <a:effectLst/>
                        </a:rPr>
                        <a:t>+ </a:t>
                      </a:r>
                      <a:r>
                        <a:rPr lang="en-US" sz="1800" dirty="0" err="1">
                          <a:effectLst/>
                        </a:rPr>
                        <a:t>LineItem</a:t>
                      </a:r>
                      <a:r>
                        <a:rPr lang="en-US" sz="1800" dirty="0">
                          <a:effectLst/>
                        </a:rPr>
                        <a:t>(Product, </a:t>
                      </a:r>
                      <a:r>
                        <a:rPr lang="en-US" sz="1800" dirty="0" err="1">
                          <a:effectLst/>
                        </a:rPr>
                        <a:t>qty</a:t>
                      </a:r>
                      <a:r>
                        <a:rPr lang="en-US" sz="1800" dirty="0">
                          <a:effectLst/>
                        </a:rPr>
                        <a:t> : </a:t>
                      </a:r>
                      <a:r>
                        <a:rPr lang="en-US" sz="1800" dirty="0" err="1">
                          <a:effectLst/>
                        </a:rPr>
                        <a:t>int</a:t>
                      </a:r>
                      <a:r>
                        <a:rPr lang="en-US" sz="1800" dirty="0">
                          <a:effectLst/>
                        </a:rPr>
                        <a:t>)</a:t>
                      </a:r>
                    </a:p>
                    <a:p>
                      <a:pPr marL="0" marR="0" algn="just">
                        <a:spcBef>
                          <a:spcPts val="0"/>
                        </a:spcBef>
                        <a:spcAft>
                          <a:spcPts val="0"/>
                        </a:spcAft>
                      </a:pPr>
                      <a:r>
                        <a:rPr lang="en-US" sz="1800" dirty="0">
                          <a:effectLst/>
                        </a:rPr>
                        <a:t>+ </a:t>
                      </a:r>
                      <a:r>
                        <a:rPr lang="en-US" sz="1800" dirty="0" err="1">
                          <a:effectLst/>
                        </a:rPr>
                        <a:t>getTotalPrice</a:t>
                      </a:r>
                      <a:r>
                        <a:rPr lang="en-US" sz="1800" dirty="0">
                          <a:effectLst/>
                        </a:rPr>
                        <a:t>() : double</a:t>
                      </a:r>
                    </a:p>
                    <a:p>
                      <a:pPr marL="0" marR="0" algn="just">
                        <a:spcBef>
                          <a:spcPts val="0"/>
                        </a:spcBef>
                        <a:spcAft>
                          <a:spcPts val="0"/>
                        </a:spcAft>
                      </a:pPr>
                      <a:r>
                        <a:rPr lang="en-US" sz="1800" dirty="0">
                          <a:effectLst/>
                        </a:rPr>
                        <a:t>+ format() : String</a:t>
                      </a:r>
                      <a:endParaRPr lang="en-US" sz="18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78981669"/>
              </p:ext>
            </p:extLst>
          </p:nvPr>
        </p:nvGraphicFramePr>
        <p:xfrm>
          <a:off x="276720" y="3853918"/>
          <a:ext cx="3969328" cy="2806889"/>
        </p:xfrm>
        <a:graphic>
          <a:graphicData uri="http://schemas.openxmlformats.org/drawingml/2006/table">
            <a:tbl>
              <a:tblPr firstRow="1" firstCol="1" bandRow="1">
                <a:tableStyleId>{5C22544A-7EE6-4342-B048-85BDC9FD1C3A}</a:tableStyleId>
              </a:tblPr>
              <a:tblGrid>
                <a:gridCol w="3969328">
                  <a:extLst>
                    <a:ext uri="{9D8B030D-6E8A-4147-A177-3AD203B41FA5}">
                      <a16:colId xmlns:a16="http://schemas.microsoft.com/office/drawing/2014/main" val="20000"/>
                    </a:ext>
                  </a:extLst>
                </a:gridCol>
              </a:tblGrid>
              <a:tr h="456553">
                <a:tc>
                  <a:txBody>
                    <a:bodyPr/>
                    <a:lstStyle/>
                    <a:p>
                      <a:pPr marL="0" marR="0" algn="ctr">
                        <a:lnSpc>
                          <a:spcPts val="1300"/>
                        </a:lnSpc>
                        <a:spcBef>
                          <a:spcPts val="0"/>
                        </a:spcBef>
                        <a:spcAft>
                          <a:spcPts val="0"/>
                        </a:spcAft>
                      </a:pPr>
                      <a:endParaRPr lang="en-US" sz="1800" dirty="0">
                        <a:effectLst/>
                      </a:endParaRPr>
                    </a:p>
                    <a:p>
                      <a:pPr marL="0" marR="0" algn="ctr">
                        <a:lnSpc>
                          <a:spcPts val="1300"/>
                        </a:lnSpc>
                        <a:spcBef>
                          <a:spcPts val="0"/>
                        </a:spcBef>
                        <a:spcAft>
                          <a:spcPts val="0"/>
                        </a:spcAft>
                      </a:pPr>
                      <a:r>
                        <a:rPr lang="en-US" sz="1800" dirty="0">
                          <a:effectLst/>
                        </a:rPr>
                        <a:t>Address</a:t>
                      </a:r>
                      <a:endParaRPr lang="en-US" sz="18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0"/>
                  </a:ext>
                </a:extLst>
              </a:tr>
              <a:tr h="1636596">
                <a:tc>
                  <a:txBody>
                    <a:bodyPr/>
                    <a:lstStyle/>
                    <a:p>
                      <a:pPr marL="0" marR="0" algn="just">
                        <a:lnSpc>
                          <a:spcPts val="1300"/>
                        </a:lnSpc>
                        <a:spcBef>
                          <a:spcPts val="0"/>
                        </a:spcBef>
                        <a:spcAft>
                          <a:spcPts val="0"/>
                        </a:spcAft>
                      </a:pPr>
                      <a:endParaRPr lang="en-US" sz="1800" dirty="0">
                        <a:effectLst/>
                      </a:endParaRPr>
                    </a:p>
                    <a:p>
                      <a:pPr marL="0" marR="0" algn="just">
                        <a:lnSpc>
                          <a:spcPct val="100000"/>
                        </a:lnSpc>
                        <a:spcBef>
                          <a:spcPts val="0"/>
                        </a:spcBef>
                        <a:spcAft>
                          <a:spcPts val="0"/>
                        </a:spcAft>
                      </a:pPr>
                      <a:r>
                        <a:rPr lang="en-US" sz="1800" dirty="0">
                          <a:effectLst/>
                        </a:rPr>
                        <a:t>- </a:t>
                      </a:r>
                      <a:r>
                        <a:rPr lang="en-US" sz="1800" dirty="0" err="1">
                          <a:effectLst/>
                        </a:rPr>
                        <a:t>name:string</a:t>
                      </a:r>
                      <a:endParaRPr lang="en-US" sz="1800" dirty="0">
                        <a:effectLst/>
                      </a:endParaRPr>
                    </a:p>
                    <a:p>
                      <a:pPr marL="0" marR="0" algn="just">
                        <a:lnSpc>
                          <a:spcPct val="100000"/>
                        </a:lnSpc>
                        <a:spcBef>
                          <a:spcPts val="0"/>
                        </a:spcBef>
                        <a:spcAft>
                          <a:spcPts val="0"/>
                        </a:spcAft>
                      </a:pPr>
                      <a:r>
                        <a:rPr lang="en-US" sz="1800" dirty="0">
                          <a:effectLst/>
                        </a:rPr>
                        <a:t>- </a:t>
                      </a:r>
                      <a:r>
                        <a:rPr lang="en-US" sz="1800" dirty="0" err="1">
                          <a:effectLst/>
                        </a:rPr>
                        <a:t>street:string</a:t>
                      </a:r>
                      <a:endParaRPr lang="en-US" sz="1800" dirty="0">
                        <a:effectLst/>
                      </a:endParaRPr>
                    </a:p>
                    <a:p>
                      <a:pPr marL="0" marR="0" algn="just">
                        <a:lnSpc>
                          <a:spcPct val="100000"/>
                        </a:lnSpc>
                        <a:spcBef>
                          <a:spcPts val="0"/>
                        </a:spcBef>
                        <a:spcAft>
                          <a:spcPts val="0"/>
                        </a:spcAft>
                      </a:pPr>
                      <a:r>
                        <a:rPr lang="en-US" sz="1800" dirty="0">
                          <a:effectLst/>
                        </a:rPr>
                        <a:t>- </a:t>
                      </a:r>
                      <a:r>
                        <a:rPr lang="en-US" sz="1800" dirty="0" err="1">
                          <a:effectLst/>
                        </a:rPr>
                        <a:t>city:string</a:t>
                      </a:r>
                      <a:endParaRPr lang="en-US" sz="1800" dirty="0">
                        <a:effectLst/>
                      </a:endParaRPr>
                    </a:p>
                    <a:p>
                      <a:pPr marL="0" marR="0" algn="just">
                        <a:lnSpc>
                          <a:spcPct val="100000"/>
                        </a:lnSpc>
                        <a:spcBef>
                          <a:spcPts val="0"/>
                        </a:spcBef>
                        <a:spcAft>
                          <a:spcPts val="0"/>
                        </a:spcAft>
                      </a:pPr>
                      <a:r>
                        <a:rPr lang="en-US" sz="1800" dirty="0">
                          <a:effectLst/>
                        </a:rPr>
                        <a:t>- </a:t>
                      </a:r>
                      <a:r>
                        <a:rPr lang="en-US" sz="1800" dirty="0" err="1">
                          <a:effectLst/>
                        </a:rPr>
                        <a:t>state:string</a:t>
                      </a:r>
                      <a:endParaRPr lang="en-US" sz="1800" dirty="0">
                        <a:effectLst/>
                      </a:endParaRPr>
                    </a:p>
                    <a:p>
                      <a:pPr marL="0" marR="0" algn="just">
                        <a:lnSpc>
                          <a:spcPct val="100000"/>
                        </a:lnSpc>
                        <a:spcBef>
                          <a:spcPts val="0"/>
                        </a:spcBef>
                        <a:spcAft>
                          <a:spcPts val="0"/>
                        </a:spcAft>
                      </a:pPr>
                      <a:r>
                        <a:rPr lang="en-US" sz="1800" dirty="0">
                          <a:effectLst/>
                        </a:rPr>
                        <a:t>- </a:t>
                      </a:r>
                      <a:r>
                        <a:rPr lang="en-US" sz="1800" dirty="0" err="1">
                          <a:effectLst/>
                        </a:rPr>
                        <a:t>zip:string</a:t>
                      </a:r>
                      <a:endParaRPr lang="en-US" sz="18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1"/>
                  </a:ext>
                </a:extLst>
              </a:tr>
              <a:tr h="591934">
                <a:tc>
                  <a:txBody>
                    <a:bodyPr/>
                    <a:lstStyle/>
                    <a:p>
                      <a:pPr marL="0" marR="0" algn="just">
                        <a:lnSpc>
                          <a:spcPts val="1300"/>
                        </a:lnSpc>
                        <a:spcBef>
                          <a:spcPts val="0"/>
                        </a:spcBef>
                        <a:spcAft>
                          <a:spcPts val="0"/>
                        </a:spcAft>
                      </a:pPr>
                      <a:endParaRPr lang="en-US" sz="1800" dirty="0">
                        <a:effectLst/>
                      </a:endParaRPr>
                    </a:p>
                    <a:p>
                      <a:pPr marL="0" marR="0" algn="just">
                        <a:lnSpc>
                          <a:spcPct val="100000"/>
                        </a:lnSpc>
                        <a:spcBef>
                          <a:spcPts val="0"/>
                        </a:spcBef>
                        <a:spcAft>
                          <a:spcPts val="0"/>
                        </a:spcAft>
                      </a:pPr>
                      <a:r>
                        <a:rPr lang="en-US" sz="1800" dirty="0">
                          <a:effectLst/>
                        </a:rPr>
                        <a:t>+ Address (name , street, city, state, zip)</a:t>
                      </a:r>
                    </a:p>
                    <a:p>
                      <a:pPr marL="0" marR="0" algn="just">
                        <a:lnSpc>
                          <a:spcPct val="100000"/>
                        </a:lnSpc>
                        <a:spcBef>
                          <a:spcPts val="0"/>
                        </a:spcBef>
                        <a:spcAft>
                          <a:spcPts val="0"/>
                        </a:spcAft>
                      </a:pPr>
                      <a:r>
                        <a:rPr lang="en-US" sz="1800" dirty="0">
                          <a:effectLst/>
                        </a:rPr>
                        <a:t>+ format() : String</a:t>
                      </a:r>
                      <a:endParaRPr lang="en-US" sz="18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27130521"/>
              </p:ext>
            </p:extLst>
          </p:nvPr>
        </p:nvGraphicFramePr>
        <p:xfrm>
          <a:off x="4710360" y="4756037"/>
          <a:ext cx="3675219" cy="1904770"/>
        </p:xfrm>
        <a:graphic>
          <a:graphicData uri="http://schemas.openxmlformats.org/drawingml/2006/table">
            <a:tbl>
              <a:tblPr firstRow="1" firstCol="1" bandRow="1">
                <a:tableStyleId>{5C22544A-7EE6-4342-B048-85BDC9FD1C3A}</a:tableStyleId>
              </a:tblPr>
              <a:tblGrid>
                <a:gridCol w="3675219">
                  <a:extLst>
                    <a:ext uri="{9D8B030D-6E8A-4147-A177-3AD203B41FA5}">
                      <a16:colId xmlns:a16="http://schemas.microsoft.com/office/drawing/2014/main" val="20000"/>
                    </a:ext>
                  </a:extLst>
                </a:gridCol>
              </a:tblGrid>
              <a:tr h="277531">
                <a:tc>
                  <a:txBody>
                    <a:bodyPr/>
                    <a:lstStyle/>
                    <a:p>
                      <a:pPr marL="0" marR="0" algn="ctr">
                        <a:spcBef>
                          <a:spcPts val="0"/>
                        </a:spcBef>
                        <a:spcAft>
                          <a:spcPts val="0"/>
                        </a:spcAft>
                      </a:pPr>
                      <a:r>
                        <a:rPr lang="en-US" sz="1800" dirty="0">
                          <a:effectLst/>
                        </a:rPr>
                        <a:t>Invoice</a:t>
                      </a:r>
                      <a:endParaRPr lang="en-US" sz="18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0"/>
                  </a:ext>
                </a:extLst>
              </a:tr>
              <a:tr h="705727">
                <a:tc>
                  <a:txBody>
                    <a:bodyPr/>
                    <a:lstStyle/>
                    <a:p>
                      <a:pPr marL="0" marR="0" algn="just">
                        <a:spcBef>
                          <a:spcPts val="0"/>
                        </a:spcBef>
                        <a:spcAft>
                          <a:spcPts val="0"/>
                        </a:spcAft>
                      </a:pPr>
                      <a:r>
                        <a:rPr lang="en-US" sz="1800" dirty="0">
                          <a:effectLst/>
                        </a:rPr>
                        <a:t>- </a:t>
                      </a:r>
                      <a:r>
                        <a:rPr lang="en-US" sz="1800" dirty="0" err="1">
                          <a:effectLst/>
                        </a:rPr>
                        <a:t>Billingaddress</a:t>
                      </a:r>
                      <a:r>
                        <a:rPr lang="en-US" sz="1800" dirty="0">
                          <a:effectLst/>
                        </a:rPr>
                        <a:t> : Address</a:t>
                      </a:r>
                    </a:p>
                    <a:p>
                      <a:pPr marL="0" marR="0" algn="just">
                        <a:spcBef>
                          <a:spcPts val="0"/>
                        </a:spcBef>
                        <a:spcAft>
                          <a:spcPts val="0"/>
                        </a:spcAft>
                      </a:pPr>
                      <a:r>
                        <a:rPr lang="en-US" sz="1800" dirty="0">
                          <a:effectLst/>
                        </a:rPr>
                        <a:t>- item : </a:t>
                      </a:r>
                      <a:r>
                        <a:rPr lang="en-US" sz="1800" dirty="0" err="1">
                          <a:effectLst/>
                        </a:rPr>
                        <a:t>LineItem</a:t>
                      </a:r>
                      <a:r>
                        <a:rPr lang="en-US" sz="1800" dirty="0">
                          <a:effectLst/>
                        </a:rPr>
                        <a:t>[ ]</a:t>
                      </a:r>
                      <a:endParaRPr lang="en-US" sz="18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1"/>
                  </a:ext>
                </a:extLst>
              </a:tr>
              <a:tr h="921512">
                <a:tc>
                  <a:txBody>
                    <a:bodyPr/>
                    <a:lstStyle/>
                    <a:p>
                      <a:pPr marL="0" marR="0" algn="just">
                        <a:spcBef>
                          <a:spcPts val="0"/>
                        </a:spcBef>
                        <a:spcAft>
                          <a:spcPts val="0"/>
                        </a:spcAft>
                      </a:pPr>
                      <a:r>
                        <a:rPr lang="en-US" sz="1800" dirty="0">
                          <a:effectLst/>
                        </a:rPr>
                        <a:t>+ add(Product, </a:t>
                      </a:r>
                      <a:r>
                        <a:rPr lang="en-US" sz="1800" dirty="0" err="1">
                          <a:effectLst/>
                        </a:rPr>
                        <a:t>qty</a:t>
                      </a:r>
                      <a:r>
                        <a:rPr lang="en-US" sz="1800" dirty="0">
                          <a:effectLst/>
                        </a:rPr>
                        <a:t> : </a:t>
                      </a:r>
                      <a:r>
                        <a:rPr lang="en-US" sz="1800" dirty="0" err="1">
                          <a:effectLst/>
                        </a:rPr>
                        <a:t>int</a:t>
                      </a:r>
                      <a:r>
                        <a:rPr lang="en-US" sz="1800" dirty="0">
                          <a:effectLst/>
                        </a:rPr>
                        <a:t> ) : void</a:t>
                      </a:r>
                    </a:p>
                    <a:p>
                      <a:pPr marL="0" marR="0" algn="just">
                        <a:spcBef>
                          <a:spcPts val="0"/>
                        </a:spcBef>
                        <a:spcAft>
                          <a:spcPts val="0"/>
                        </a:spcAft>
                      </a:pPr>
                      <a:r>
                        <a:rPr lang="en-US" sz="1800" dirty="0">
                          <a:effectLst/>
                        </a:rPr>
                        <a:t>+ format() : String</a:t>
                      </a:r>
                    </a:p>
                    <a:p>
                      <a:pPr marL="0" marR="0" algn="just">
                        <a:spcBef>
                          <a:spcPts val="0"/>
                        </a:spcBef>
                        <a:spcAft>
                          <a:spcPts val="0"/>
                        </a:spcAft>
                      </a:pPr>
                      <a:r>
                        <a:rPr lang="en-US" sz="1800" dirty="0">
                          <a:effectLst/>
                        </a:rPr>
                        <a:t>+ </a:t>
                      </a:r>
                      <a:r>
                        <a:rPr lang="en-US" sz="1800" dirty="0" err="1">
                          <a:effectLst/>
                        </a:rPr>
                        <a:t>getAmountDue</a:t>
                      </a:r>
                      <a:r>
                        <a:rPr lang="en-US" sz="1800" dirty="0">
                          <a:effectLst/>
                        </a:rPr>
                        <a:t>() : double</a:t>
                      </a:r>
                      <a:endParaRPr lang="en-US" sz="1800" dirty="0">
                        <a:effectLst/>
                        <a:latin typeface="Calibri" charset="0"/>
                        <a:ea typeface="Calibri" charset="0"/>
                        <a:cs typeface="Times New Roman" charset="0"/>
                      </a:endParaRPr>
                    </a:p>
                  </a:txBody>
                  <a:tcPr marL="68580" marR="68580" marT="0" marB="0"/>
                </a:tc>
                <a:extLst>
                  <a:ext uri="{0D108BD9-81ED-4DB2-BD59-A6C34878D82A}">
                    <a16:rowId xmlns:a16="http://schemas.microsoft.com/office/drawing/2014/main" val="10002"/>
                  </a:ext>
                </a:extLst>
              </a:tr>
            </a:tbl>
          </a:graphicData>
        </a:graphic>
      </p:graphicFrame>
      <p:sp>
        <p:nvSpPr>
          <p:cNvPr id="10" name="TextBox 9"/>
          <p:cNvSpPr txBox="1"/>
          <p:nvPr/>
        </p:nvSpPr>
        <p:spPr>
          <a:xfrm>
            <a:off x="352920" y="1307068"/>
            <a:ext cx="866280" cy="369332"/>
          </a:xfrm>
          <a:prstGeom prst="rect">
            <a:avLst/>
          </a:prstGeom>
          <a:noFill/>
        </p:spPr>
        <p:txBody>
          <a:bodyPr wrap="square" rtlCol="0">
            <a:spAutoFit/>
          </a:bodyPr>
          <a:lstStyle/>
          <a:p>
            <a:r>
              <a:rPr lang="en-US" dirty="0"/>
              <a:t>Invoice</a:t>
            </a:r>
          </a:p>
        </p:txBody>
      </p:sp>
      <p:sp>
        <p:nvSpPr>
          <p:cNvPr id="11" name="TextBox 10"/>
          <p:cNvSpPr txBox="1"/>
          <p:nvPr/>
        </p:nvSpPr>
        <p:spPr>
          <a:xfrm>
            <a:off x="2094160" y="1294248"/>
            <a:ext cx="986360" cy="369332"/>
          </a:xfrm>
          <a:prstGeom prst="rect">
            <a:avLst/>
          </a:prstGeom>
          <a:noFill/>
        </p:spPr>
        <p:txBody>
          <a:bodyPr wrap="none" rtlCol="0">
            <a:spAutoFit/>
          </a:bodyPr>
          <a:lstStyle/>
          <a:p>
            <a:r>
              <a:rPr lang="en-US" dirty="0"/>
              <a:t> Address</a:t>
            </a:r>
          </a:p>
        </p:txBody>
      </p:sp>
      <p:sp>
        <p:nvSpPr>
          <p:cNvPr id="12" name="TextBox 11"/>
          <p:cNvSpPr txBox="1"/>
          <p:nvPr/>
        </p:nvSpPr>
        <p:spPr>
          <a:xfrm>
            <a:off x="4033657" y="1323024"/>
            <a:ext cx="1004699" cy="369332"/>
          </a:xfrm>
          <a:prstGeom prst="rect">
            <a:avLst/>
          </a:prstGeom>
          <a:noFill/>
        </p:spPr>
        <p:txBody>
          <a:bodyPr wrap="none" rtlCol="0">
            <a:spAutoFit/>
          </a:bodyPr>
          <a:lstStyle/>
          <a:p>
            <a:r>
              <a:rPr lang="en-US" dirty="0" err="1"/>
              <a:t>LineItem</a:t>
            </a:r>
            <a:endParaRPr lang="en-US" dirty="0"/>
          </a:p>
        </p:txBody>
      </p:sp>
      <p:sp>
        <p:nvSpPr>
          <p:cNvPr id="13" name="TextBox 12"/>
          <p:cNvSpPr txBox="1"/>
          <p:nvPr/>
        </p:nvSpPr>
        <p:spPr>
          <a:xfrm>
            <a:off x="6053949" y="1323024"/>
            <a:ext cx="919932" cy="369332"/>
          </a:xfrm>
          <a:prstGeom prst="rect">
            <a:avLst/>
          </a:prstGeom>
          <a:noFill/>
        </p:spPr>
        <p:txBody>
          <a:bodyPr wrap="none" rtlCol="0">
            <a:spAutoFit/>
          </a:bodyPr>
          <a:lstStyle/>
          <a:p>
            <a:r>
              <a:rPr lang="en-US"/>
              <a:t>Product</a:t>
            </a:r>
            <a:endParaRPr lang="en-US" dirty="0"/>
          </a:p>
        </p:txBody>
      </p:sp>
      <p:sp>
        <p:nvSpPr>
          <p:cNvPr id="14" name="TextBox 13"/>
          <p:cNvSpPr txBox="1"/>
          <p:nvPr/>
        </p:nvSpPr>
        <p:spPr>
          <a:xfrm>
            <a:off x="1228925" y="1720318"/>
            <a:ext cx="1257780" cy="369332"/>
          </a:xfrm>
          <a:prstGeom prst="rect">
            <a:avLst/>
          </a:prstGeom>
          <a:noFill/>
        </p:spPr>
        <p:txBody>
          <a:bodyPr wrap="none" rtlCol="0">
            <a:spAutoFit/>
          </a:bodyPr>
          <a:lstStyle/>
          <a:p>
            <a:r>
              <a:rPr lang="en-US" dirty="0"/>
              <a:t>Description</a:t>
            </a:r>
          </a:p>
        </p:txBody>
      </p:sp>
      <p:sp>
        <p:nvSpPr>
          <p:cNvPr id="15" name="TextBox 14"/>
          <p:cNvSpPr txBox="1"/>
          <p:nvPr/>
        </p:nvSpPr>
        <p:spPr>
          <a:xfrm>
            <a:off x="7472274" y="1768289"/>
            <a:ext cx="649537" cy="369332"/>
          </a:xfrm>
          <a:prstGeom prst="rect">
            <a:avLst/>
          </a:prstGeom>
          <a:noFill/>
        </p:spPr>
        <p:txBody>
          <a:bodyPr wrap="none" rtlCol="0">
            <a:spAutoFit/>
          </a:bodyPr>
          <a:lstStyle/>
          <a:p>
            <a:r>
              <a:rPr lang="en-US" dirty="0"/>
              <a:t>Price</a:t>
            </a:r>
          </a:p>
        </p:txBody>
      </p:sp>
      <p:sp>
        <p:nvSpPr>
          <p:cNvPr id="16" name="TextBox 15"/>
          <p:cNvSpPr txBox="1"/>
          <p:nvPr/>
        </p:nvSpPr>
        <p:spPr>
          <a:xfrm>
            <a:off x="2923759" y="1722965"/>
            <a:ext cx="1056251" cy="369332"/>
          </a:xfrm>
          <a:prstGeom prst="rect">
            <a:avLst/>
          </a:prstGeom>
          <a:noFill/>
        </p:spPr>
        <p:txBody>
          <a:bodyPr wrap="none" rtlCol="0">
            <a:spAutoFit/>
          </a:bodyPr>
          <a:lstStyle/>
          <a:p>
            <a:r>
              <a:rPr lang="en-US" dirty="0"/>
              <a:t>Quantity </a:t>
            </a:r>
          </a:p>
        </p:txBody>
      </p:sp>
      <p:sp>
        <p:nvSpPr>
          <p:cNvPr id="17" name="TextBox 16"/>
          <p:cNvSpPr txBox="1"/>
          <p:nvPr/>
        </p:nvSpPr>
        <p:spPr>
          <a:xfrm>
            <a:off x="5163981" y="1776139"/>
            <a:ext cx="1911614" cy="369332"/>
          </a:xfrm>
          <a:prstGeom prst="rect">
            <a:avLst/>
          </a:prstGeom>
          <a:noFill/>
        </p:spPr>
        <p:txBody>
          <a:bodyPr wrap="none" rtlCol="0">
            <a:spAutoFit/>
          </a:bodyPr>
          <a:lstStyle/>
          <a:p>
            <a:r>
              <a:rPr lang="en-US" dirty="0"/>
              <a:t>Total Amount due </a:t>
            </a:r>
          </a:p>
        </p:txBody>
      </p:sp>
      <p:sp>
        <p:nvSpPr>
          <p:cNvPr id="18" name="TextBox 17"/>
          <p:cNvSpPr txBox="1"/>
          <p:nvPr/>
        </p:nvSpPr>
        <p:spPr>
          <a:xfrm>
            <a:off x="9434945" y="41286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3929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p:tgtEl>
                                          <p:spTgt spid="10"/>
                                        </p:tgtEl>
                                        <p:attrNameLst>
                                          <p:attrName>ppt_y</p:attrName>
                                        </p:attrNameLst>
                                      </p:cBhvr>
                                      <p:tavLst>
                                        <p:tav tm="0">
                                          <p:val>
                                            <p:strVal val="#ppt_y+#ppt_h*1.125000"/>
                                          </p:val>
                                        </p:tav>
                                        <p:tav tm="100000">
                                          <p:val>
                                            <p:strVal val="#ppt_y"/>
                                          </p:val>
                                        </p:tav>
                                      </p:tavLst>
                                    </p:anim>
                                    <p:animEffect transition="in" filter="wipe(up)">
                                      <p:cBhvr>
                                        <p:cTn id="8" dur="25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up)">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ppt_y</p:attrName>
                                        </p:attrNameLst>
                                      </p:cBhvr>
                                      <p:tavLst>
                                        <p:tav tm="0">
                                          <p:val>
                                            <p:strVal val="#ppt_y+#ppt_h*1.125000"/>
                                          </p:val>
                                        </p:tav>
                                        <p:tav tm="100000">
                                          <p:val>
                                            <p:strVal val="#ppt_y"/>
                                          </p:val>
                                        </p:tav>
                                      </p:tavLst>
                                    </p:anim>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250"/>
                                        <p:tgtEl>
                                          <p:spTgt spid="13"/>
                                        </p:tgtEl>
                                        <p:attrNameLst>
                                          <p:attrName>ppt_y</p:attrName>
                                        </p:attrNameLst>
                                      </p:cBhvr>
                                      <p:tavLst>
                                        <p:tav tm="0">
                                          <p:val>
                                            <p:strVal val="#ppt_y+#ppt_h*1.125000"/>
                                          </p:val>
                                        </p:tav>
                                        <p:tav tm="100000">
                                          <p:val>
                                            <p:strVal val="#ppt_y"/>
                                          </p:val>
                                        </p:tav>
                                      </p:tavLst>
                                    </p:anim>
                                    <p:animEffect transition="in" filter="wipe(up)">
                                      <p:cBhvr>
                                        <p:cTn id="26" dur="25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250"/>
                                        <p:tgtEl>
                                          <p:spTgt spid="14"/>
                                        </p:tgtEl>
                                        <p:attrNameLst>
                                          <p:attrName>ppt_y</p:attrName>
                                        </p:attrNameLst>
                                      </p:cBhvr>
                                      <p:tavLst>
                                        <p:tav tm="0">
                                          <p:val>
                                            <p:strVal val="#ppt_y+#ppt_h*1.125000"/>
                                          </p:val>
                                        </p:tav>
                                        <p:tav tm="100000">
                                          <p:val>
                                            <p:strVal val="#ppt_y"/>
                                          </p:val>
                                        </p:tav>
                                      </p:tavLst>
                                    </p:anim>
                                    <p:animEffect transition="in" filter="wipe(up)">
                                      <p:cBhvr>
                                        <p:cTn id="32" dur="25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250"/>
                                        <p:tgtEl>
                                          <p:spTgt spid="16"/>
                                        </p:tgtEl>
                                        <p:attrNameLst>
                                          <p:attrName>ppt_y</p:attrName>
                                        </p:attrNameLst>
                                      </p:cBhvr>
                                      <p:tavLst>
                                        <p:tav tm="0">
                                          <p:val>
                                            <p:strVal val="#ppt_y+#ppt_h*1.125000"/>
                                          </p:val>
                                        </p:tav>
                                        <p:tav tm="100000">
                                          <p:val>
                                            <p:strVal val="#ppt_y"/>
                                          </p:val>
                                        </p:tav>
                                      </p:tavLst>
                                    </p:anim>
                                    <p:animEffect transition="in" filter="wipe(up)">
                                      <p:cBhvr>
                                        <p:cTn id="38" dur="25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p:tgtEl>
                                          <p:spTgt spid="17"/>
                                        </p:tgtEl>
                                        <p:attrNameLst>
                                          <p:attrName>ppt_y</p:attrName>
                                        </p:attrNameLst>
                                      </p:cBhvr>
                                      <p:tavLst>
                                        <p:tav tm="0">
                                          <p:val>
                                            <p:strVal val="#ppt_y+#ppt_h*1.125000"/>
                                          </p:val>
                                        </p:tav>
                                        <p:tav tm="100000">
                                          <p:val>
                                            <p:strVal val="#ppt_y"/>
                                          </p:val>
                                        </p:tav>
                                      </p:tavLst>
                                    </p:anim>
                                    <p:animEffect transition="in" filter="wipe(up)">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250"/>
                                        <p:tgtEl>
                                          <p:spTgt spid="15"/>
                                        </p:tgtEl>
                                        <p:attrNameLst>
                                          <p:attrName>ppt_y</p:attrName>
                                        </p:attrNameLst>
                                      </p:cBhvr>
                                      <p:tavLst>
                                        <p:tav tm="0">
                                          <p:val>
                                            <p:strVal val="#ppt_y+#ppt_h*1.125000"/>
                                          </p:val>
                                        </p:tav>
                                        <p:tav tm="100000">
                                          <p:val>
                                            <p:strVal val="#ppt_y"/>
                                          </p:val>
                                        </p:tav>
                                      </p:tavLst>
                                    </p:anim>
                                    <p:animEffect transition="in" filter="wipe(up)">
                                      <p:cBhvr>
                                        <p:cTn id="50" dur="25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circle(in)">
                                      <p:cBhvr>
                                        <p:cTn id="55" dur="20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circle(in)">
                                      <p:cBhvr>
                                        <p:cTn id="60" dur="20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circle(in)">
                                      <p:cBhvr>
                                        <p:cTn id="65" dur="20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circle(in)">
                                      <p:cBhvr>
                                        <p:cTn id="70"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t>How to create class in java…</a:t>
            </a:r>
          </a:p>
        </p:txBody>
      </p:sp>
      <p:pic>
        <p:nvPicPr>
          <p:cNvPr id="2" name="Picture 1"/>
          <p:cNvPicPr>
            <a:picLocks noChangeAspect="1"/>
          </p:cNvPicPr>
          <p:nvPr/>
        </p:nvPicPr>
        <p:blipFill>
          <a:blip r:embed="rId2"/>
          <a:stretch>
            <a:fillRect/>
          </a:stretch>
        </p:blipFill>
        <p:spPr>
          <a:xfrm>
            <a:off x="726603" y="1485920"/>
            <a:ext cx="7690792" cy="3886159"/>
          </a:xfrm>
          <a:prstGeom prst="rect">
            <a:avLst/>
          </a:prstGeom>
        </p:spPr>
      </p:pic>
    </p:spTree>
    <p:extLst>
      <p:ext uri="{BB962C8B-B14F-4D97-AF65-F5344CB8AC3E}">
        <p14:creationId xmlns:p14="http://schemas.microsoft.com/office/powerpoint/2010/main" val="79453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425" y="2941183"/>
            <a:ext cx="3914280" cy="533400"/>
          </a:xfrm>
        </p:spPr>
        <p:txBody>
          <a:bodyPr/>
          <a:lstStyle/>
          <a:p>
            <a:r>
              <a:rPr lang="en-US" dirty="0"/>
              <a:t>Thank you !</a:t>
            </a:r>
            <a:endParaRPr lang="en-IN" dirty="0"/>
          </a:p>
        </p:txBody>
      </p:sp>
      <p:pic>
        <p:nvPicPr>
          <p:cNvPr id="2050" name="Picture 2" descr="C:\Users\anurags\Desktop\inde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02971"/>
            <a:ext cx="24098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How the magic happens?</a:t>
            </a:r>
          </a:p>
        </p:txBody>
      </p:sp>
      <p:pic>
        <p:nvPicPr>
          <p:cNvPr id="5" name="Picture 2" descr="C:\Users\anurags\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299450" cy="354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64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How Object is created?</a:t>
            </a:r>
          </a:p>
        </p:txBody>
      </p:sp>
      <p:sp>
        <p:nvSpPr>
          <p:cNvPr id="17411" name="Rectangle 3"/>
          <p:cNvSpPr>
            <a:spLocks noGrp="1" noChangeArrowheads="1"/>
          </p:cNvSpPr>
          <p:nvPr>
            <p:ph type="body" idx="4294967295"/>
          </p:nvPr>
        </p:nvSpPr>
        <p:spPr>
          <a:xfrm>
            <a:off x="381000" y="1066800"/>
            <a:ext cx="6705600" cy="5410200"/>
          </a:xfrm>
          <a:prstGeom prst="rect">
            <a:avLst/>
          </a:prstGeom>
        </p:spPr>
        <p:txBody>
          <a:bodyPr>
            <a:normAutofit/>
          </a:bodyPr>
          <a:lstStyle/>
          <a:p>
            <a:r>
              <a:rPr lang="en-US" altLang="en-US" dirty="0"/>
              <a:t>Create an Object</a:t>
            </a:r>
          </a:p>
          <a:p>
            <a:pPr lvl="2">
              <a:buFontTx/>
              <a:buNone/>
            </a:pPr>
            <a:r>
              <a:rPr lang="en-US" altLang="en-US" dirty="0"/>
              <a:t>new Box();</a:t>
            </a:r>
          </a:p>
          <a:p>
            <a:pPr lvl="2">
              <a:buFontTx/>
              <a:buNone/>
            </a:pPr>
            <a:endParaRPr lang="en-US" altLang="en-US" dirty="0"/>
          </a:p>
          <a:p>
            <a:r>
              <a:rPr lang="en-US" altLang="en-US" dirty="0"/>
              <a:t>Declare a reference variable</a:t>
            </a:r>
          </a:p>
          <a:p>
            <a:pPr lvl="2">
              <a:buFontTx/>
              <a:buNone/>
            </a:pPr>
            <a:r>
              <a:rPr lang="en-US" altLang="en-US" dirty="0"/>
              <a:t>Box b1;</a:t>
            </a:r>
          </a:p>
          <a:p>
            <a:pPr lvl="2">
              <a:buFontTx/>
              <a:buNone/>
            </a:pPr>
            <a:endParaRPr lang="en-US" altLang="en-US" dirty="0"/>
          </a:p>
          <a:p>
            <a:r>
              <a:rPr lang="en-US" altLang="en-US" dirty="0"/>
              <a:t>Assign reference variable to the object </a:t>
            </a:r>
          </a:p>
          <a:p>
            <a:pPr lvl="2">
              <a:buFontTx/>
              <a:buNone/>
            </a:pPr>
            <a:r>
              <a:rPr lang="en-US" altLang="en-US" dirty="0"/>
              <a:t>Box b1 = new Box(3,3,3);</a:t>
            </a:r>
          </a:p>
          <a:p>
            <a:pPr>
              <a:buFontTx/>
              <a:buNone/>
            </a:pPr>
            <a:endParaRPr lang="en-US" altLang="en-US" dirty="0"/>
          </a:p>
          <a:p>
            <a:r>
              <a:rPr lang="en-US" altLang="en-US" dirty="0"/>
              <a:t>Set values for Object</a:t>
            </a:r>
          </a:p>
          <a:p>
            <a:pPr marL="0" indent="0">
              <a:buNone/>
            </a:pPr>
            <a:r>
              <a:rPr lang="en-US" altLang="en-US" dirty="0"/>
              <a:t>  	</a:t>
            </a:r>
            <a:r>
              <a:rPr lang="en-US" altLang="en-US" sz="1800" dirty="0"/>
              <a:t>b1.height = 3;</a:t>
            </a:r>
          </a:p>
          <a:p>
            <a:pPr marL="0" indent="0">
              <a:buNone/>
            </a:pPr>
            <a:r>
              <a:rPr lang="en-US" altLang="en-US" sz="1800" dirty="0"/>
              <a:t>	b1.width = 3;</a:t>
            </a:r>
          </a:p>
          <a:p>
            <a:pPr marL="0" indent="0">
              <a:buNone/>
            </a:pPr>
            <a:r>
              <a:rPr lang="en-US" altLang="en-US" sz="1800" dirty="0"/>
              <a:t>	b1.length = 3;</a:t>
            </a:r>
          </a:p>
          <a:p>
            <a:pPr marL="0" indent="0">
              <a:buNone/>
            </a:pPr>
            <a:r>
              <a:rPr lang="en-US" altLang="en-US" sz="1800" dirty="0"/>
              <a:t>		</a:t>
            </a:r>
          </a:p>
        </p:txBody>
      </p:sp>
    </p:spTree>
    <p:extLst>
      <p:ext uri="{BB962C8B-B14F-4D97-AF65-F5344CB8AC3E}">
        <p14:creationId xmlns:p14="http://schemas.microsoft.com/office/powerpoint/2010/main" val="6304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60" y="152400"/>
            <a:ext cx="6629400" cy="609599"/>
          </a:xfrm>
        </p:spPr>
        <p:txBody>
          <a:bodyPr>
            <a:noAutofit/>
          </a:bodyPr>
          <a:lstStyle/>
          <a:p>
            <a:r>
              <a:rPr lang="en-US" sz="3200" dirty="0">
                <a:solidFill>
                  <a:schemeClr val="tx1">
                    <a:lumMod val="75000"/>
                    <a:lumOff val="25000"/>
                  </a:schemeClr>
                </a:solidFill>
                <a:latin typeface="+mj-lt"/>
                <a:cs typeface="+mj-cs"/>
              </a:rPr>
              <a:t>Access specifier</a:t>
            </a:r>
          </a:p>
        </p:txBody>
      </p:sp>
      <p:sp>
        <p:nvSpPr>
          <p:cNvPr id="3" name="Content Placeholder 2"/>
          <p:cNvSpPr>
            <a:spLocks noGrp="1"/>
          </p:cNvSpPr>
          <p:nvPr>
            <p:ph idx="1"/>
          </p:nvPr>
        </p:nvSpPr>
        <p:spPr>
          <a:xfrm>
            <a:off x="533400" y="2177391"/>
            <a:ext cx="3728635" cy="2835824"/>
          </a:xfrm>
        </p:spPr>
        <p:txBody>
          <a:bodyPr>
            <a:normAutofit fontScale="85000" lnSpcReduction="10000"/>
          </a:bodyPr>
          <a:lstStyle/>
          <a:p>
            <a:pPr>
              <a:lnSpc>
                <a:spcPct val="150000"/>
              </a:lnSpc>
            </a:pPr>
            <a:r>
              <a:rPr lang="en-US" sz="2400" dirty="0">
                <a:solidFill>
                  <a:schemeClr val="tx1">
                    <a:lumMod val="75000"/>
                    <a:lumOff val="25000"/>
                  </a:schemeClr>
                </a:solidFill>
                <a:latin typeface="+mn-lt"/>
                <a:cs typeface="+mn-cs"/>
              </a:rPr>
              <a:t>An access specifier is a defining code element that can determine which elements of a program are allowed to access a specific variable or other piece of data</a:t>
            </a:r>
            <a:r>
              <a:rPr lang="en-US" sz="1598" dirty="0">
                <a:solidFill>
                  <a:schemeClr val="tx1"/>
                </a:solidFill>
              </a:rPr>
              <a:t>. </a:t>
            </a:r>
          </a:p>
        </p:txBody>
      </p:sp>
      <p:graphicFrame>
        <p:nvGraphicFramePr>
          <p:cNvPr id="4" name="Table 3"/>
          <p:cNvGraphicFramePr>
            <a:graphicFrameLocks noGrp="1"/>
          </p:cNvGraphicFramePr>
          <p:nvPr>
            <p:extLst/>
          </p:nvPr>
        </p:nvGraphicFramePr>
        <p:xfrm>
          <a:off x="5028777" y="2363187"/>
          <a:ext cx="2512274" cy="2650028"/>
        </p:xfrm>
        <a:graphic>
          <a:graphicData uri="http://schemas.openxmlformats.org/drawingml/2006/table">
            <a:tbl>
              <a:tblPr firstRow="1" bandRow="1">
                <a:tableStyleId>{00A15C55-8517-42AA-B614-E9B94910E393}</a:tableStyleId>
              </a:tblPr>
              <a:tblGrid>
                <a:gridCol w="2512274">
                  <a:extLst>
                    <a:ext uri="{9D8B030D-6E8A-4147-A177-3AD203B41FA5}">
                      <a16:colId xmlns:a16="http://schemas.microsoft.com/office/drawing/2014/main" val="20000"/>
                    </a:ext>
                  </a:extLst>
                </a:gridCol>
              </a:tblGrid>
              <a:tr h="821564">
                <a:tc>
                  <a:txBody>
                    <a:bodyPr/>
                    <a:lstStyle/>
                    <a:p>
                      <a:r>
                        <a:rPr lang="en-US" sz="2400" dirty="0"/>
                        <a:t>Access Specifiers</a:t>
                      </a:r>
                    </a:p>
                  </a:txBody>
                  <a:tcPr marL="91355" marR="91355" marT="45678" marB="45678"/>
                </a:tc>
                <a:extLst>
                  <a:ext uri="{0D108BD9-81ED-4DB2-BD59-A6C34878D82A}">
                    <a16:rowId xmlns:a16="http://schemas.microsoft.com/office/drawing/2014/main" val="10000"/>
                  </a:ext>
                </a:extLst>
              </a:tr>
              <a:tr h="457116">
                <a:tc>
                  <a:txBody>
                    <a:bodyPr/>
                    <a:lstStyle/>
                    <a:p>
                      <a:r>
                        <a:rPr lang="en-US" sz="2400" dirty="0"/>
                        <a:t>public</a:t>
                      </a:r>
                    </a:p>
                  </a:txBody>
                  <a:tcPr marL="91355" marR="91355" marT="45678" marB="45678"/>
                </a:tc>
                <a:extLst>
                  <a:ext uri="{0D108BD9-81ED-4DB2-BD59-A6C34878D82A}">
                    <a16:rowId xmlns:a16="http://schemas.microsoft.com/office/drawing/2014/main" val="10001"/>
                  </a:ext>
                </a:extLst>
              </a:tr>
              <a:tr h="457116">
                <a:tc>
                  <a:txBody>
                    <a:bodyPr/>
                    <a:lstStyle/>
                    <a:p>
                      <a:r>
                        <a:rPr lang="en-US" sz="2400" dirty="0"/>
                        <a:t>private</a:t>
                      </a:r>
                    </a:p>
                  </a:txBody>
                  <a:tcPr marL="91355" marR="91355" marT="45678" marB="45678"/>
                </a:tc>
                <a:extLst>
                  <a:ext uri="{0D108BD9-81ED-4DB2-BD59-A6C34878D82A}">
                    <a16:rowId xmlns:a16="http://schemas.microsoft.com/office/drawing/2014/main" val="10002"/>
                  </a:ext>
                </a:extLst>
              </a:tr>
              <a:tr h="457116">
                <a:tc>
                  <a:txBody>
                    <a:bodyPr/>
                    <a:lstStyle/>
                    <a:p>
                      <a:r>
                        <a:rPr lang="en-US" sz="2400" dirty="0"/>
                        <a:t>protected</a:t>
                      </a:r>
                    </a:p>
                  </a:txBody>
                  <a:tcPr marL="91355" marR="91355" marT="45678" marB="45678"/>
                </a:tc>
                <a:extLst>
                  <a:ext uri="{0D108BD9-81ED-4DB2-BD59-A6C34878D82A}">
                    <a16:rowId xmlns:a16="http://schemas.microsoft.com/office/drawing/2014/main" val="10003"/>
                  </a:ext>
                </a:extLst>
              </a:tr>
              <a:tr h="457116">
                <a:tc>
                  <a:txBody>
                    <a:bodyPr/>
                    <a:lstStyle/>
                    <a:p>
                      <a:r>
                        <a:rPr lang="en-US" sz="2400" dirty="0"/>
                        <a:t>package</a:t>
                      </a:r>
                    </a:p>
                  </a:txBody>
                  <a:tcPr marL="91355" marR="91355" marT="45678" marB="4567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4707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 ds:uri="3f0a5add-00cc-4c5e-8a54-6b524d8608b8"/>
    <ds:schemaRef ds:uri="http://purl.org/dc/dcmitype/"/>
    <ds:schemaRef ds:uri="http://schemas.microsoft.com/office/infopath/2007/PartnerControls"/>
    <ds:schemaRef ds:uri="5b0b727f-9d55-4674-90df-9368557459d7"/>
    <ds:schemaRef ds:uri="http://purl.org/dc/terms/"/>
  </ds:schemaRefs>
</ds:datastoreItem>
</file>

<file path=docProps/app.xml><?xml version="1.0" encoding="utf-8"?>
<Properties xmlns="http://schemas.openxmlformats.org/officeDocument/2006/extended-properties" xmlns:vt="http://schemas.openxmlformats.org/officeDocument/2006/docPropsVTypes">
  <Template>CT_Core_Java_OOP</Template>
  <TotalTime>5724</TotalTime>
  <Words>5651</Words>
  <Application>Microsoft Macintosh PowerPoint</Application>
  <PresentationFormat>On-screen Show (4:3)</PresentationFormat>
  <Paragraphs>645</Paragraphs>
  <Slides>61</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Arial</vt:lpstr>
      <vt:lpstr>Calibri</vt:lpstr>
      <vt:lpstr>Calibri,Bold</vt:lpstr>
      <vt:lpstr>Cambria</vt:lpstr>
      <vt:lpstr>Courier New</vt:lpstr>
      <vt:lpstr>Mangal</vt:lpstr>
      <vt:lpstr>Tahoma</vt:lpstr>
      <vt:lpstr>Times</vt:lpstr>
      <vt:lpstr>Times New Roman</vt:lpstr>
      <vt:lpstr>Verdana</vt:lpstr>
      <vt:lpstr>Wingdings</vt:lpstr>
      <vt:lpstr>CT_Core_Java_OOP</vt:lpstr>
      <vt:lpstr>Core Java – Part 3 </vt:lpstr>
      <vt:lpstr>What we will cover today?</vt:lpstr>
      <vt:lpstr>I want to create an Object. Now what to do?</vt:lpstr>
      <vt:lpstr>Few more examples of Objects </vt:lpstr>
      <vt:lpstr>Identify properties and methods…</vt:lpstr>
      <vt:lpstr>How to create class in java…</vt:lpstr>
      <vt:lpstr>How the magic happens?</vt:lpstr>
      <vt:lpstr>How Object is created?</vt:lpstr>
      <vt:lpstr>Access specifier</vt:lpstr>
      <vt:lpstr>Methods</vt:lpstr>
      <vt:lpstr>Methods – Assignment (Simple)</vt:lpstr>
      <vt:lpstr>Vending Machine Enums</vt:lpstr>
      <vt:lpstr>Methods – Assignment (Simple) Solution</vt:lpstr>
      <vt:lpstr>Methods - Assignment</vt:lpstr>
      <vt:lpstr>Methods – Assignment Solution </vt:lpstr>
      <vt:lpstr>Java Source File Structure </vt:lpstr>
      <vt:lpstr>Constructor</vt:lpstr>
      <vt:lpstr>Constructor cont..</vt:lpstr>
      <vt:lpstr>Constructor Assignment - 1</vt:lpstr>
      <vt:lpstr>Constructor Assignment - 2</vt:lpstr>
      <vt:lpstr>Object Oriented Features - Encapsulation</vt:lpstr>
      <vt:lpstr>toString()</vt:lpstr>
      <vt:lpstr>this in java</vt:lpstr>
      <vt:lpstr>Assignment</vt:lpstr>
      <vt:lpstr>PowerPoint Presentation</vt:lpstr>
      <vt:lpstr>Arrays continued…</vt:lpstr>
      <vt:lpstr>Has – A Relationship</vt:lpstr>
      <vt:lpstr>Polymorphism in Java</vt:lpstr>
      <vt:lpstr>Method Overloading in Java</vt:lpstr>
      <vt:lpstr>Can we overload java main method?</vt:lpstr>
      <vt:lpstr>Memory Management</vt:lpstr>
      <vt:lpstr>Access  modifiers</vt:lpstr>
      <vt:lpstr>Static Keyword</vt:lpstr>
      <vt:lpstr>Static Variable</vt:lpstr>
      <vt:lpstr>Static Method</vt:lpstr>
      <vt:lpstr>Java static block</vt:lpstr>
      <vt:lpstr>So now can you guess the meaning of….</vt:lpstr>
      <vt:lpstr>String</vt:lpstr>
      <vt:lpstr>Creating a String</vt:lpstr>
      <vt:lpstr>How are String Object Stored</vt:lpstr>
      <vt:lpstr>PowerPoint Presentation</vt:lpstr>
      <vt:lpstr>PowerPoint Presentation</vt:lpstr>
      <vt:lpstr>Concatenating String</vt:lpstr>
      <vt:lpstr>String Comparison</vt:lpstr>
      <vt:lpstr>equals Method</vt:lpstr>
      <vt:lpstr>Using == operator</vt:lpstr>
      <vt:lpstr>By compareTo() method</vt:lpstr>
      <vt:lpstr>StringBuffer class</vt:lpstr>
      <vt:lpstr>Try this…………….</vt:lpstr>
      <vt:lpstr>StringBuilder class</vt:lpstr>
      <vt:lpstr>Difference between StringBuffer and StringBuilder class</vt:lpstr>
      <vt:lpstr>Try this…</vt:lpstr>
      <vt:lpstr>Assignment</vt:lpstr>
      <vt:lpstr>Assignment - The Discount System</vt:lpstr>
      <vt:lpstr>Assignment - The Discount System Contd..</vt:lpstr>
      <vt:lpstr>Varargs</vt:lpstr>
      <vt:lpstr>Math</vt:lpstr>
      <vt:lpstr>Mini Project – Invoice generation system</vt:lpstr>
      <vt:lpstr>Indentify classes</vt:lpstr>
      <vt:lpstr>Any Question ?</vt:lpstr>
      <vt:lpstr>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306</cp:revision>
  <dcterms:created xsi:type="dcterms:W3CDTF">2014-09-30T12:24:12Z</dcterms:created>
  <dcterms:modified xsi:type="dcterms:W3CDTF">2021-01-19T17:31:12Z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