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handoutMasterIdLst>
    <p:handoutMasterId r:id="rId38"/>
  </p:handoutMasterIdLst>
  <p:sldIdLst>
    <p:sldId id="271" r:id="rId5"/>
    <p:sldId id="281" r:id="rId6"/>
    <p:sldId id="373" r:id="rId7"/>
    <p:sldId id="374" r:id="rId8"/>
    <p:sldId id="399" r:id="rId9"/>
    <p:sldId id="396" r:id="rId10"/>
    <p:sldId id="397" r:id="rId11"/>
    <p:sldId id="398"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400" r:id="rId33"/>
    <p:sldId id="401" r:id="rId34"/>
    <p:sldId id="322" r:id="rId35"/>
    <p:sldId id="323"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73"/>
            <p14:sldId id="374"/>
            <p14:sldId id="399"/>
            <p14:sldId id="396"/>
            <p14:sldId id="397"/>
            <p14:sldId id="398"/>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400"/>
            <p14:sldId id="401"/>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732"/>
  </p:normalViewPr>
  <p:slideViewPr>
    <p:cSldViewPr>
      <p:cViewPr>
        <p:scale>
          <a:sx n="143" d="100"/>
          <a:sy n="143" d="100"/>
        </p:scale>
        <p:origin x="240" y="14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19/11/19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11/19/19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www.javamex.com</a:t>
            </a:r>
            <a:r>
              <a:rPr lang="en-US" dirty="0" smtClean="0"/>
              <a:t>/tutorials/collections/how_to_choose_2.shtml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74024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3"/>
            <a:ext cx="6629400" cy="609599"/>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6513" y="1576515"/>
            <a:ext cx="8530118" cy="4897665"/>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02078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smtClean="0"/>
              <a:t>Core Java – Part 7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52400"/>
            <a:ext cx="6629400" cy="609599"/>
          </a:xfrm>
        </p:spPr>
        <p:txBody>
          <a:bodyPr>
            <a:normAutofit/>
          </a:bodyPr>
          <a:lstStyle/>
          <a:p>
            <a:r>
              <a:rPr lang="en-US" dirty="0"/>
              <a:t>Java Non-generic Vs Generic Collection</a:t>
            </a:r>
          </a:p>
        </p:txBody>
      </p:sp>
      <p:sp>
        <p:nvSpPr>
          <p:cNvPr id="3" name="Content Placeholder 2"/>
          <p:cNvSpPr>
            <a:spLocks noGrp="1"/>
          </p:cNvSpPr>
          <p:nvPr>
            <p:ph idx="1"/>
          </p:nvPr>
        </p:nvSpPr>
        <p:spPr>
          <a:xfrm>
            <a:off x="227407" y="1143000"/>
            <a:ext cx="8687993" cy="4476000"/>
          </a:xfrm>
        </p:spPr>
        <p:txBody>
          <a:bodyPr>
            <a:normAutofit fontScale="47500" lnSpcReduction="20000"/>
          </a:bodyPr>
          <a:lstStyle/>
          <a:p>
            <a:pPr marL="0" indent="0">
              <a:buNone/>
            </a:pPr>
            <a:endParaRPr lang="en-US" dirty="0">
              <a:solidFill>
                <a:srgbClr val="0070C0"/>
              </a:solidFill>
            </a:endParaRPr>
          </a:p>
          <a:p>
            <a:r>
              <a:rPr lang="en-US" sz="3400" dirty="0" smtClean="0"/>
              <a:t>It </a:t>
            </a:r>
            <a:r>
              <a:rPr lang="en-US" sz="3400" dirty="0"/>
              <a:t>was non-generic before JDK 1.5. Since 1.5, it is generic.</a:t>
            </a:r>
          </a:p>
          <a:p>
            <a:endParaRPr lang="en-US" sz="3400" dirty="0"/>
          </a:p>
          <a:p>
            <a:r>
              <a:rPr lang="en-US" sz="3400" dirty="0" smtClean="0"/>
              <a:t>Allows </a:t>
            </a:r>
            <a:r>
              <a:rPr lang="en-US" sz="3400" dirty="0"/>
              <a:t>you to have only one type of object in </a:t>
            </a:r>
            <a:r>
              <a:rPr lang="en-US" sz="3400" dirty="0" smtClean="0"/>
              <a:t>collection. Type </a:t>
            </a:r>
            <a:r>
              <a:rPr lang="en-US" sz="3400" dirty="0"/>
              <a:t>safe so typecasting is not required at run time.</a:t>
            </a:r>
          </a:p>
          <a:p>
            <a:endParaRPr lang="en-US" sz="3400" dirty="0"/>
          </a:p>
          <a:p>
            <a:r>
              <a:rPr lang="en-US" sz="3400" dirty="0"/>
              <a:t>Let's see the old non-generic example of creating java </a:t>
            </a:r>
            <a:r>
              <a:rPr lang="en-US" sz="3400" dirty="0" smtClean="0"/>
              <a:t>collection.</a:t>
            </a:r>
            <a:br>
              <a:rPr lang="en-US" sz="3400" dirty="0" smtClean="0"/>
            </a:br>
            <a:r>
              <a:rPr lang="en-US" sz="3400" dirty="0" smtClean="0"/>
              <a:t/>
            </a:r>
            <a:br>
              <a:rPr lang="en-US" sz="3400" dirty="0" smtClean="0"/>
            </a:br>
            <a:r>
              <a:rPr lang="en-US" sz="3400" dirty="0" err="1" smtClean="0"/>
              <a:t>ArrayList</a:t>
            </a:r>
            <a:r>
              <a:rPr lang="en-US" sz="3400" dirty="0" smtClean="0"/>
              <a:t> </a:t>
            </a:r>
            <a:r>
              <a:rPr lang="en-US" sz="3400" dirty="0"/>
              <a:t>al=new </a:t>
            </a:r>
            <a:r>
              <a:rPr lang="en-US" sz="3400" dirty="0" err="1"/>
              <a:t>ArrayList</a:t>
            </a:r>
            <a:r>
              <a:rPr lang="en-US" sz="3400" dirty="0"/>
              <a:t>();//creating old non-generic </a:t>
            </a:r>
            <a:r>
              <a:rPr lang="en-US" sz="3400" dirty="0" err="1"/>
              <a:t>arraylist</a:t>
            </a:r>
            <a:r>
              <a:rPr lang="en-US" sz="3400" dirty="0"/>
              <a:t>  </a:t>
            </a:r>
            <a:endParaRPr lang="en-US" sz="3400" dirty="0" smtClean="0"/>
          </a:p>
          <a:p>
            <a:endParaRPr lang="en-US" sz="3400" dirty="0"/>
          </a:p>
          <a:p>
            <a:r>
              <a:rPr lang="en-US" sz="3400" dirty="0" smtClean="0"/>
              <a:t>Let's </a:t>
            </a:r>
            <a:r>
              <a:rPr lang="en-US" sz="3400" dirty="0"/>
              <a:t>see the new generic example of creating java </a:t>
            </a:r>
            <a:r>
              <a:rPr lang="en-US" sz="3400" dirty="0" smtClean="0"/>
              <a:t>collection.</a:t>
            </a:r>
            <a:br>
              <a:rPr lang="en-US" sz="3400" dirty="0" smtClean="0"/>
            </a:br>
            <a:r>
              <a:rPr lang="en-US" sz="3400" dirty="0" smtClean="0"/>
              <a:t/>
            </a:r>
            <a:br>
              <a:rPr lang="en-US" sz="3400" dirty="0" smtClean="0"/>
            </a:br>
            <a:r>
              <a:rPr lang="en-US" sz="3400" dirty="0" err="1" smtClean="0"/>
              <a:t>ArrayList</a:t>
            </a:r>
            <a:r>
              <a:rPr lang="en-US" sz="3400" dirty="0" smtClean="0"/>
              <a:t>&lt;String</a:t>
            </a:r>
            <a:r>
              <a:rPr lang="en-US" sz="3400" dirty="0"/>
              <a:t>&gt; al=new </a:t>
            </a:r>
            <a:r>
              <a:rPr lang="en-US" sz="3400" dirty="0" err="1"/>
              <a:t>ArrayList</a:t>
            </a:r>
            <a:r>
              <a:rPr lang="en-US" sz="3400" dirty="0"/>
              <a:t>&lt;String&gt;();//creating new generic </a:t>
            </a:r>
            <a:r>
              <a:rPr lang="en-US" sz="3400" dirty="0" err="1"/>
              <a:t>arraylist</a:t>
            </a:r>
            <a:r>
              <a:rPr lang="en-US" sz="3400" dirty="0"/>
              <a:t>  </a:t>
            </a:r>
          </a:p>
          <a:p>
            <a:endParaRPr lang="en-US" sz="3400" dirty="0" smtClean="0"/>
          </a:p>
          <a:p>
            <a:r>
              <a:rPr lang="en-US" sz="3400" dirty="0" smtClean="0"/>
              <a:t>Specify </a:t>
            </a:r>
            <a:r>
              <a:rPr lang="en-US" sz="3400" dirty="0"/>
              <a:t>the type in angular braces. </a:t>
            </a:r>
            <a:endParaRPr lang="en-US" sz="3400" dirty="0" smtClean="0"/>
          </a:p>
          <a:p>
            <a:r>
              <a:rPr lang="en-US" sz="3400" dirty="0" smtClean="0"/>
              <a:t>Now </a:t>
            </a:r>
            <a:r>
              <a:rPr lang="en-US" sz="3400" dirty="0" err="1"/>
              <a:t>ArrayList</a:t>
            </a:r>
            <a:r>
              <a:rPr lang="en-US" sz="3400" dirty="0"/>
              <a:t> is forced to have only specified type of objects in it. If you try to add another type of object, it gives compile time error.</a:t>
            </a:r>
          </a:p>
        </p:txBody>
      </p:sp>
    </p:spTree>
    <p:extLst>
      <p:ext uri="{BB962C8B-B14F-4D97-AF65-F5344CB8AC3E}">
        <p14:creationId xmlns:p14="http://schemas.microsoft.com/office/powerpoint/2010/main" val="15904565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lstStyle/>
          <a:p>
            <a:r>
              <a:rPr lang="en-US" dirty="0" smtClean="0"/>
              <a:t>Try this..</a:t>
            </a:r>
            <a:endParaRPr lang="en-US" dirty="0"/>
          </a:p>
        </p:txBody>
      </p:sp>
      <p:sp>
        <p:nvSpPr>
          <p:cNvPr id="3" name="Content Placeholder 2"/>
          <p:cNvSpPr>
            <a:spLocks noGrp="1"/>
          </p:cNvSpPr>
          <p:nvPr>
            <p:ph idx="1"/>
          </p:nvPr>
        </p:nvSpPr>
        <p:spPr>
          <a:xfrm>
            <a:off x="228600" y="1219200"/>
            <a:ext cx="8530118" cy="4897665"/>
          </a:xfrm>
        </p:spPr>
        <p:txBody>
          <a:bodyPr>
            <a:normAutofit lnSpcReduction="10000"/>
          </a:bodyPr>
          <a:lstStyle/>
          <a:p>
            <a:pPr marL="400050" lvl="1" indent="0">
              <a:lnSpc>
                <a:spcPct val="80000"/>
              </a:lnSpc>
              <a:buNone/>
            </a:pPr>
            <a:r>
              <a:rPr lang="en-US" sz="2000" dirty="0"/>
              <a:t>import </a:t>
            </a:r>
            <a:r>
              <a:rPr lang="en-US" sz="2000" dirty="0" err="1"/>
              <a:t>java.util</a:t>
            </a:r>
            <a:r>
              <a:rPr lang="en-US" sz="2000" dirty="0"/>
              <a:t>.*;  </a:t>
            </a:r>
          </a:p>
          <a:p>
            <a:pPr marL="400050" lvl="1" indent="0">
              <a:lnSpc>
                <a:spcPct val="80000"/>
              </a:lnSpc>
              <a:buNone/>
            </a:pPr>
            <a:r>
              <a:rPr lang="en-US" sz="2000" dirty="0"/>
              <a:t>class TestCollection1{  </a:t>
            </a:r>
          </a:p>
          <a:p>
            <a:pPr marL="400050" lvl="1" indent="0">
              <a:lnSpc>
                <a:spcPct val="80000"/>
              </a:lnSpc>
              <a:buNone/>
            </a:pPr>
            <a:r>
              <a:rPr lang="en-US" sz="2000" dirty="0"/>
              <a:t> public static void main(String </a:t>
            </a:r>
            <a:r>
              <a:rPr lang="en-US" sz="2000" dirty="0" err="1"/>
              <a:t>args</a:t>
            </a:r>
            <a:r>
              <a:rPr lang="en-US" sz="2000" dirty="0"/>
              <a:t>[]){  </a:t>
            </a:r>
          </a:p>
          <a:p>
            <a:pPr marL="400050" lvl="1" indent="0">
              <a:lnSpc>
                <a:spcPct val="80000"/>
              </a:lnSpc>
              <a:buNone/>
            </a:pPr>
            <a:r>
              <a:rPr lang="en-US" sz="2000" dirty="0"/>
              <a:t>  </a:t>
            </a:r>
            <a:endParaRPr lang="en-US" sz="2000" dirty="0" smtClean="0"/>
          </a:p>
          <a:p>
            <a:pPr marL="400050" lvl="1" indent="0">
              <a:lnSpc>
                <a:spcPct val="80000"/>
              </a:lnSpc>
              <a:buNone/>
            </a:pPr>
            <a:r>
              <a:rPr lang="en-US" sz="2000" dirty="0"/>
              <a:t>	</a:t>
            </a:r>
            <a:r>
              <a:rPr lang="en-US" sz="2000" dirty="0" err="1" smtClean="0"/>
              <a:t>ArrayList</a:t>
            </a:r>
            <a:r>
              <a:rPr lang="en-US" sz="2000" dirty="0" smtClean="0"/>
              <a:t>&lt;String</a:t>
            </a:r>
            <a:r>
              <a:rPr lang="en-US" sz="2000" dirty="0"/>
              <a:t>&gt; list=new </a:t>
            </a:r>
            <a:r>
              <a:rPr lang="en-US" sz="2000" dirty="0" err="1"/>
              <a:t>ArrayList</a:t>
            </a:r>
            <a:r>
              <a:rPr lang="en-US" sz="2000" dirty="0"/>
              <a:t>&lt;String&gt;();//Creating </a:t>
            </a:r>
            <a:r>
              <a:rPr lang="en-US" sz="2000" dirty="0" err="1"/>
              <a:t>arraylist</a:t>
            </a:r>
            <a:r>
              <a:rPr lang="en-US" sz="2000" dirty="0"/>
              <a:t>  </a:t>
            </a:r>
          </a:p>
          <a:p>
            <a:pPr marL="800100" lvl="2" indent="0">
              <a:lnSpc>
                <a:spcPct val="80000"/>
              </a:lnSpc>
              <a:buNone/>
            </a:pPr>
            <a:r>
              <a:rPr lang="en-US" sz="2000" dirty="0"/>
              <a:t>  </a:t>
            </a:r>
            <a:r>
              <a:rPr lang="en-US" sz="2000" dirty="0" err="1"/>
              <a:t>list.add</a:t>
            </a:r>
            <a:r>
              <a:rPr lang="en-US" sz="2000" dirty="0"/>
              <a:t>("Ravi");//Adding object in </a:t>
            </a:r>
            <a:r>
              <a:rPr lang="en-US" sz="2000" dirty="0" err="1"/>
              <a:t>arraylist</a:t>
            </a:r>
            <a:r>
              <a:rPr lang="en-US" sz="2000" dirty="0"/>
              <a:t>  </a:t>
            </a:r>
          </a:p>
          <a:p>
            <a:pPr marL="800100" lvl="2" indent="0">
              <a:lnSpc>
                <a:spcPct val="80000"/>
              </a:lnSpc>
              <a:buNone/>
            </a:pPr>
            <a:r>
              <a:rPr lang="en-US" sz="2000" dirty="0"/>
              <a:t>  </a:t>
            </a:r>
            <a:r>
              <a:rPr lang="en-US" sz="2000" dirty="0" err="1"/>
              <a:t>list.add</a:t>
            </a:r>
            <a:r>
              <a:rPr lang="en-US" sz="2000" dirty="0"/>
              <a:t>("Vijay");  </a:t>
            </a:r>
          </a:p>
          <a:p>
            <a:pPr marL="800100" lvl="2" indent="0">
              <a:lnSpc>
                <a:spcPct val="80000"/>
              </a:lnSpc>
              <a:buNone/>
            </a:pPr>
            <a:r>
              <a:rPr lang="en-US" sz="2000" dirty="0"/>
              <a:t>  </a:t>
            </a:r>
            <a:r>
              <a:rPr lang="en-US" sz="2000" dirty="0" err="1"/>
              <a:t>list.add</a:t>
            </a:r>
            <a:r>
              <a:rPr lang="en-US" sz="2000" dirty="0"/>
              <a:t>("Ravi");  </a:t>
            </a:r>
          </a:p>
          <a:p>
            <a:pPr marL="800100" lvl="2" indent="0">
              <a:lnSpc>
                <a:spcPct val="80000"/>
              </a:lnSpc>
              <a:buNone/>
            </a:pPr>
            <a:r>
              <a:rPr lang="en-US" sz="2000" dirty="0"/>
              <a:t>  </a:t>
            </a:r>
            <a:r>
              <a:rPr lang="en-US" sz="2000" dirty="0" err="1"/>
              <a:t>list.add</a:t>
            </a:r>
            <a:r>
              <a:rPr lang="en-US" sz="2000" dirty="0"/>
              <a:t>("Ajay");  </a:t>
            </a:r>
          </a:p>
          <a:p>
            <a:pPr marL="800100" lvl="2" indent="0">
              <a:lnSpc>
                <a:spcPct val="80000"/>
              </a:lnSpc>
              <a:buNone/>
            </a:pPr>
            <a:r>
              <a:rPr lang="en-US" sz="2000" dirty="0"/>
              <a:t>  //Traversing list through Iterator  </a:t>
            </a:r>
          </a:p>
          <a:p>
            <a:pPr marL="800100" lvl="2" indent="0">
              <a:lnSpc>
                <a:spcPct val="80000"/>
              </a:lnSpc>
              <a:buNone/>
            </a:pPr>
            <a:r>
              <a:rPr lang="en-US" sz="2000" dirty="0"/>
              <a:t>  Iterator </a:t>
            </a:r>
            <a:r>
              <a:rPr lang="en-US" sz="2000" dirty="0" err="1"/>
              <a:t>itr</a:t>
            </a:r>
            <a:r>
              <a:rPr lang="en-US" sz="2000" dirty="0"/>
              <a:t>=</a:t>
            </a:r>
            <a:r>
              <a:rPr lang="en-US" sz="2000" dirty="0" err="1"/>
              <a:t>list.iterator</a:t>
            </a:r>
            <a:r>
              <a:rPr lang="en-US" sz="2000" dirty="0"/>
              <a:t>();  </a:t>
            </a:r>
          </a:p>
          <a:p>
            <a:pPr marL="800100" lvl="2" indent="0">
              <a:lnSpc>
                <a:spcPct val="80000"/>
              </a:lnSpc>
              <a:buNone/>
            </a:pPr>
            <a:r>
              <a:rPr lang="en-US" sz="2000" dirty="0"/>
              <a:t>  </a:t>
            </a:r>
            <a:endParaRPr lang="en-US" sz="2000" dirty="0" smtClean="0"/>
          </a:p>
          <a:p>
            <a:pPr marL="800100" lvl="2" indent="0">
              <a:lnSpc>
                <a:spcPct val="80000"/>
              </a:lnSpc>
              <a:buNone/>
            </a:pPr>
            <a:r>
              <a:rPr lang="en-US" sz="2000" dirty="0" smtClean="0"/>
              <a:t>while(</a:t>
            </a:r>
            <a:r>
              <a:rPr lang="en-US" sz="2000" dirty="0" err="1" smtClean="0"/>
              <a:t>itr.hasNext</a:t>
            </a:r>
            <a:r>
              <a:rPr lang="en-US" sz="2000" dirty="0"/>
              <a:t>()){  </a:t>
            </a:r>
          </a:p>
          <a:p>
            <a:pPr marL="800100" lvl="2" indent="0">
              <a:lnSpc>
                <a:spcPct val="80000"/>
              </a:lnSpc>
              <a:buNone/>
            </a:pPr>
            <a:r>
              <a:rPr lang="en-US" sz="2000" dirty="0" smtClean="0"/>
              <a:t>	</a:t>
            </a:r>
            <a:r>
              <a:rPr lang="en-US" sz="2000" dirty="0"/>
              <a:t>   </a:t>
            </a:r>
            <a:r>
              <a:rPr lang="en-US" sz="2000" dirty="0" err="1"/>
              <a:t>System.out.println</a:t>
            </a:r>
            <a:r>
              <a:rPr lang="en-US" sz="2000" dirty="0"/>
              <a:t>(</a:t>
            </a:r>
            <a:r>
              <a:rPr lang="en-US" sz="2000" dirty="0" err="1"/>
              <a:t>itr.next</a:t>
            </a:r>
            <a:r>
              <a:rPr lang="en-US" sz="2000" dirty="0"/>
              <a:t>());  </a:t>
            </a:r>
          </a:p>
          <a:p>
            <a:pPr marL="400050" lvl="1" indent="0">
              <a:lnSpc>
                <a:spcPct val="80000"/>
              </a:lnSpc>
              <a:buNone/>
            </a:pPr>
            <a:r>
              <a:rPr lang="en-US" sz="2000" dirty="0"/>
              <a:t>  }  </a:t>
            </a:r>
          </a:p>
          <a:p>
            <a:pPr marL="400050" lvl="1" indent="0">
              <a:lnSpc>
                <a:spcPct val="80000"/>
              </a:lnSpc>
              <a:buNone/>
            </a:pPr>
            <a:r>
              <a:rPr lang="en-US" sz="2000" dirty="0"/>
              <a:t> }  </a:t>
            </a:r>
          </a:p>
          <a:p>
            <a:pPr marL="400050" lvl="1" indent="0">
              <a:lnSpc>
                <a:spcPct val="80000"/>
              </a:lnSpc>
              <a:buNone/>
            </a:pPr>
            <a:r>
              <a:rPr lang="en-US" sz="2000" dirty="0"/>
              <a:t>}  </a:t>
            </a:r>
          </a:p>
        </p:txBody>
      </p:sp>
    </p:spTree>
    <p:extLst>
      <p:ext uri="{BB962C8B-B14F-4D97-AF65-F5344CB8AC3E}">
        <p14:creationId xmlns:p14="http://schemas.microsoft.com/office/powerpoint/2010/main" val="10750043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lstStyle/>
          <a:p>
            <a:r>
              <a:rPr lang="en-US" dirty="0" smtClean="0"/>
              <a:t>Iterate …</a:t>
            </a:r>
            <a:endParaRPr lang="en-US" dirty="0"/>
          </a:p>
        </p:txBody>
      </p:sp>
      <p:sp>
        <p:nvSpPr>
          <p:cNvPr id="3" name="Content Placeholder 2"/>
          <p:cNvSpPr>
            <a:spLocks noGrp="1"/>
          </p:cNvSpPr>
          <p:nvPr>
            <p:ph idx="1"/>
          </p:nvPr>
        </p:nvSpPr>
        <p:spPr>
          <a:xfrm>
            <a:off x="306512" y="990601"/>
            <a:ext cx="8608887" cy="5483580"/>
          </a:xfrm>
        </p:spPr>
        <p:txBody>
          <a:bodyPr>
            <a:normAutofit fontScale="92500" lnSpcReduction="10000"/>
          </a:bodyPr>
          <a:lstStyle/>
          <a:p>
            <a:r>
              <a:rPr lang="en-US" dirty="0" smtClean="0"/>
              <a:t>There </a:t>
            </a:r>
            <a:r>
              <a:rPr lang="en-US" dirty="0"/>
              <a:t>are two ways to traverse collection elements:</a:t>
            </a:r>
          </a:p>
          <a:p>
            <a:pPr>
              <a:buFont typeface="+mj-lt"/>
              <a:buAutoNum type="arabicPeriod"/>
            </a:pPr>
            <a:r>
              <a:rPr lang="en-US" dirty="0"/>
              <a:t>By Iterator interface.</a:t>
            </a:r>
          </a:p>
          <a:p>
            <a:pPr>
              <a:buFont typeface="+mj-lt"/>
              <a:buAutoNum type="arabicPeriod"/>
            </a:pPr>
            <a:r>
              <a:rPr lang="en-US" dirty="0"/>
              <a:t>By for-each loop</a:t>
            </a:r>
            <a:r>
              <a:rPr lang="en-US" dirty="0" smtClean="0"/>
              <a:t>.</a:t>
            </a:r>
          </a:p>
          <a:p>
            <a:pPr>
              <a:buFont typeface="+mj-lt"/>
              <a:buAutoNum type="arabicPeriod"/>
            </a:pPr>
            <a:endParaRPr lang="en-US" dirty="0"/>
          </a:p>
          <a:p>
            <a:pPr marL="800100" lvl="2" indent="0">
              <a:buNone/>
            </a:pPr>
            <a:r>
              <a:rPr lang="en-US" sz="2200" b="1" dirty="0"/>
              <a:t>import</a:t>
            </a:r>
            <a:r>
              <a:rPr lang="en-US" sz="2200" dirty="0"/>
              <a:t> </a:t>
            </a:r>
            <a:r>
              <a:rPr lang="en-US" sz="2200" dirty="0" err="1"/>
              <a:t>java.util</a:t>
            </a:r>
            <a:r>
              <a:rPr lang="en-US" sz="2200" dirty="0"/>
              <a:t>.*;  </a:t>
            </a:r>
          </a:p>
          <a:p>
            <a:pPr marL="800100" lvl="2" indent="0">
              <a:buNone/>
            </a:pPr>
            <a:r>
              <a:rPr lang="en-US" sz="2200" b="1" dirty="0"/>
              <a:t>class</a:t>
            </a:r>
            <a:r>
              <a:rPr lang="en-US" sz="2200" dirty="0"/>
              <a:t> TestCollection2{  </a:t>
            </a:r>
          </a:p>
          <a:p>
            <a:pPr marL="800100" lvl="2" indent="0">
              <a:buNone/>
            </a:pPr>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pPr marL="800100" lvl="2" indent="0">
              <a:buNone/>
            </a:pPr>
            <a:r>
              <a:rPr lang="en-US" sz="2200" dirty="0"/>
              <a:t>  </a:t>
            </a:r>
            <a:r>
              <a:rPr lang="en-US" sz="2200" dirty="0" err="1"/>
              <a:t>ArrayList</a:t>
            </a:r>
            <a:r>
              <a:rPr lang="en-US" sz="2200" dirty="0"/>
              <a:t>&lt;String&gt; al=</a:t>
            </a:r>
            <a:r>
              <a:rPr lang="en-US" sz="2200" b="1" dirty="0"/>
              <a:t>new</a:t>
            </a:r>
            <a:r>
              <a:rPr lang="en-US" sz="2200" dirty="0"/>
              <a:t> </a:t>
            </a:r>
            <a:r>
              <a:rPr lang="en-US" sz="2200" dirty="0" err="1"/>
              <a:t>ArrayList</a:t>
            </a:r>
            <a:r>
              <a:rPr lang="en-US" sz="2200" dirty="0"/>
              <a:t>&lt;String&gt;();  </a:t>
            </a:r>
          </a:p>
          <a:p>
            <a:pPr marL="800100" lvl="2" indent="0">
              <a:buNone/>
            </a:pPr>
            <a:r>
              <a:rPr lang="en-US" sz="2200" dirty="0"/>
              <a:t>  </a:t>
            </a:r>
            <a:r>
              <a:rPr lang="en-US" sz="2200" dirty="0" err="1"/>
              <a:t>al.add</a:t>
            </a:r>
            <a:r>
              <a:rPr lang="en-US" sz="2200" dirty="0"/>
              <a:t>("Ravi");  </a:t>
            </a:r>
          </a:p>
          <a:p>
            <a:pPr marL="800100" lvl="2" indent="0">
              <a:buNone/>
            </a:pPr>
            <a:r>
              <a:rPr lang="en-US" sz="2200" dirty="0"/>
              <a:t>  </a:t>
            </a:r>
            <a:r>
              <a:rPr lang="en-US" sz="2200" dirty="0" err="1"/>
              <a:t>al.add</a:t>
            </a:r>
            <a:r>
              <a:rPr lang="en-US" sz="2200" dirty="0"/>
              <a:t>("Vijay");  </a:t>
            </a:r>
          </a:p>
          <a:p>
            <a:pPr marL="800100" lvl="2" indent="0">
              <a:buNone/>
            </a:pPr>
            <a:r>
              <a:rPr lang="en-US" sz="2200" dirty="0"/>
              <a:t>  </a:t>
            </a:r>
            <a:r>
              <a:rPr lang="en-US" sz="2200" dirty="0" err="1"/>
              <a:t>al.add</a:t>
            </a:r>
            <a:r>
              <a:rPr lang="en-US" sz="2200" dirty="0"/>
              <a:t>("Ravi");  </a:t>
            </a:r>
          </a:p>
          <a:p>
            <a:pPr marL="800100" lvl="2" indent="0">
              <a:buNone/>
            </a:pPr>
            <a:r>
              <a:rPr lang="en-US" sz="2200" dirty="0"/>
              <a:t>  </a:t>
            </a:r>
            <a:r>
              <a:rPr lang="en-US" sz="2200" dirty="0" err="1"/>
              <a:t>al.add</a:t>
            </a:r>
            <a:r>
              <a:rPr lang="en-US" sz="2200" dirty="0"/>
              <a:t>("Ajay");  </a:t>
            </a:r>
          </a:p>
          <a:p>
            <a:pPr marL="800100" lvl="2" indent="0">
              <a:buNone/>
            </a:pPr>
            <a:r>
              <a:rPr lang="en-US" sz="2200" dirty="0"/>
              <a:t>  </a:t>
            </a:r>
            <a:r>
              <a:rPr lang="en-US" sz="2200" b="1" dirty="0"/>
              <a:t>for</a:t>
            </a:r>
            <a:r>
              <a:rPr lang="en-US" sz="2200" dirty="0"/>
              <a:t>(String </a:t>
            </a:r>
            <a:r>
              <a:rPr lang="en-US" sz="2200" dirty="0" err="1"/>
              <a:t>obj:al</a:t>
            </a:r>
            <a:r>
              <a:rPr lang="en-US" sz="2200" dirty="0"/>
              <a:t>)  </a:t>
            </a:r>
          </a:p>
          <a:p>
            <a:pPr marL="800100" lvl="2" indent="0">
              <a:buNone/>
            </a:pPr>
            <a:r>
              <a:rPr lang="en-US" sz="2200" dirty="0"/>
              <a:t>    </a:t>
            </a:r>
            <a:r>
              <a:rPr lang="en-US" sz="2200" dirty="0" err="1"/>
              <a:t>System.out.println</a:t>
            </a:r>
            <a:r>
              <a:rPr lang="en-US" sz="2200" dirty="0"/>
              <a:t>(</a:t>
            </a:r>
            <a:r>
              <a:rPr lang="en-US" sz="2200" dirty="0" err="1"/>
              <a:t>obj</a:t>
            </a:r>
            <a:r>
              <a:rPr lang="en-US" sz="2200" dirty="0"/>
              <a:t>);  </a:t>
            </a:r>
          </a:p>
          <a:p>
            <a:pPr marL="800100" lvl="2" indent="0">
              <a:buNone/>
            </a:pPr>
            <a:r>
              <a:rPr lang="en-US" sz="2200" dirty="0"/>
              <a:t> }  </a:t>
            </a:r>
          </a:p>
          <a:p>
            <a:pPr marL="800100" lvl="2" indent="0">
              <a:buNone/>
            </a:pPr>
            <a:r>
              <a:rPr lang="en-US" sz="2200" dirty="0"/>
              <a:t>}  </a:t>
            </a:r>
          </a:p>
          <a:p>
            <a:pPr>
              <a:buFont typeface="+mj-lt"/>
              <a:buAutoNum type="arabicPeriod"/>
            </a:pPr>
            <a:endParaRPr lang="en-US" dirty="0"/>
          </a:p>
        </p:txBody>
      </p:sp>
    </p:spTree>
    <p:extLst>
      <p:ext uri="{BB962C8B-B14F-4D97-AF65-F5344CB8AC3E}">
        <p14:creationId xmlns:p14="http://schemas.microsoft.com/office/powerpoint/2010/main" val="8180537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3" y="76200"/>
            <a:ext cx="6629400" cy="609599"/>
          </a:xfrm>
        </p:spPr>
        <p:txBody>
          <a:bodyPr>
            <a:normAutofit/>
          </a:bodyPr>
          <a:lstStyle/>
          <a:p>
            <a:r>
              <a:rPr lang="en-US" dirty="0"/>
              <a:t>Java </a:t>
            </a:r>
            <a:r>
              <a:rPr lang="en-US" dirty="0" err="1"/>
              <a:t>LinkedList</a:t>
            </a:r>
            <a:r>
              <a:rPr lang="en-US" dirty="0"/>
              <a:t> class</a:t>
            </a:r>
          </a:p>
        </p:txBody>
      </p:sp>
      <p:sp>
        <p:nvSpPr>
          <p:cNvPr id="3" name="Content Placeholder 2"/>
          <p:cNvSpPr>
            <a:spLocks noGrp="1"/>
          </p:cNvSpPr>
          <p:nvPr>
            <p:ph idx="1"/>
          </p:nvPr>
        </p:nvSpPr>
        <p:spPr>
          <a:xfrm>
            <a:off x="306513" y="1576515"/>
            <a:ext cx="8075487" cy="3833685"/>
          </a:xfrm>
        </p:spPr>
        <p:txBody>
          <a:bodyPr>
            <a:normAutofit/>
          </a:bodyPr>
          <a:lstStyle/>
          <a:p>
            <a:pPr>
              <a:lnSpc>
                <a:spcPct val="90000"/>
              </a:lnSpc>
            </a:pPr>
            <a:r>
              <a:rPr lang="en-US" sz="1700" dirty="0" smtClean="0"/>
              <a:t>Uses </a:t>
            </a:r>
            <a:r>
              <a:rPr lang="en-US" sz="1700" dirty="0"/>
              <a:t>doubly linked list to store the elements. </a:t>
            </a:r>
            <a:endParaRPr lang="en-US" sz="1700" dirty="0" smtClean="0"/>
          </a:p>
          <a:p>
            <a:pPr>
              <a:lnSpc>
                <a:spcPct val="90000"/>
              </a:lnSpc>
            </a:pPr>
            <a:r>
              <a:rPr lang="en-US" sz="1700" dirty="0" smtClean="0"/>
              <a:t>Provides </a:t>
            </a:r>
            <a:r>
              <a:rPr lang="en-US" sz="1700" dirty="0"/>
              <a:t>a linked-list data structure. It inherits the </a:t>
            </a:r>
            <a:r>
              <a:rPr lang="en-US" sz="1700" dirty="0" err="1"/>
              <a:t>AbstractList</a:t>
            </a:r>
            <a:r>
              <a:rPr lang="en-US" sz="1700" dirty="0"/>
              <a:t> class and implements List and </a:t>
            </a:r>
            <a:r>
              <a:rPr lang="en-US" sz="1700" dirty="0" err="1"/>
              <a:t>Deque</a:t>
            </a:r>
            <a:r>
              <a:rPr lang="en-US" sz="1700" dirty="0"/>
              <a:t> </a:t>
            </a:r>
            <a:r>
              <a:rPr lang="en-US" sz="1700" dirty="0" smtClean="0"/>
              <a:t>interfaces.</a:t>
            </a:r>
            <a:br>
              <a:rPr lang="en-US" sz="1700" dirty="0" smtClean="0"/>
            </a:br>
            <a:r>
              <a:rPr lang="en-US" sz="1700" dirty="0" smtClean="0"/>
              <a:t/>
            </a:r>
            <a:br>
              <a:rPr lang="en-US" sz="1700" dirty="0" smtClean="0"/>
            </a:br>
            <a:r>
              <a:rPr lang="en-US" sz="1700" dirty="0" smtClean="0"/>
              <a:t>The </a:t>
            </a:r>
            <a:r>
              <a:rPr lang="en-US" sz="1700" dirty="0"/>
              <a:t>important points about Java </a:t>
            </a:r>
            <a:r>
              <a:rPr lang="en-US" sz="1700" dirty="0" err="1"/>
              <a:t>LinkedList</a:t>
            </a:r>
            <a:r>
              <a:rPr lang="en-US" sz="1700" dirty="0"/>
              <a:t> are:</a:t>
            </a:r>
          </a:p>
          <a:p>
            <a:pPr>
              <a:lnSpc>
                <a:spcPct val="90000"/>
              </a:lnSpc>
            </a:pPr>
            <a:endParaRPr lang="en-US" sz="1700" dirty="0" smtClean="0"/>
          </a:p>
          <a:p>
            <a:pPr>
              <a:lnSpc>
                <a:spcPct val="90000"/>
              </a:lnSpc>
            </a:pPr>
            <a:r>
              <a:rPr lang="en-US" sz="1700" dirty="0" smtClean="0"/>
              <a:t>Can </a:t>
            </a:r>
            <a:r>
              <a:rPr lang="en-US" sz="1700" dirty="0"/>
              <a:t>contain duplicate elements.</a:t>
            </a:r>
          </a:p>
          <a:p>
            <a:pPr>
              <a:lnSpc>
                <a:spcPct val="90000"/>
              </a:lnSpc>
            </a:pPr>
            <a:r>
              <a:rPr lang="en-US" sz="1700" dirty="0" smtClean="0"/>
              <a:t>Maintains </a:t>
            </a:r>
            <a:r>
              <a:rPr lang="en-US" sz="1700" dirty="0"/>
              <a:t>insertion order.</a:t>
            </a:r>
          </a:p>
          <a:p>
            <a:pPr>
              <a:lnSpc>
                <a:spcPct val="90000"/>
              </a:lnSpc>
            </a:pPr>
            <a:r>
              <a:rPr lang="en-US" sz="1700" dirty="0" smtClean="0"/>
              <a:t>Non </a:t>
            </a:r>
            <a:r>
              <a:rPr lang="en-US" sz="1700" dirty="0"/>
              <a:t>synchronized.</a:t>
            </a:r>
          </a:p>
          <a:p>
            <a:pPr>
              <a:lnSpc>
                <a:spcPct val="90000"/>
              </a:lnSpc>
            </a:pPr>
            <a:r>
              <a:rPr lang="en-US" sz="1700" dirty="0" smtClean="0"/>
              <a:t>Manipulation </a:t>
            </a:r>
            <a:r>
              <a:rPr lang="en-US" sz="1700" dirty="0"/>
              <a:t>is fast because no shifting needs to be occurred.</a:t>
            </a:r>
          </a:p>
          <a:p>
            <a:pPr>
              <a:lnSpc>
                <a:spcPct val="90000"/>
              </a:lnSpc>
            </a:pPr>
            <a:r>
              <a:rPr lang="en-US" sz="1700" dirty="0" smtClean="0"/>
              <a:t>Can </a:t>
            </a:r>
            <a:r>
              <a:rPr lang="en-US" sz="1700" dirty="0"/>
              <a:t>be used as list, stack or queue.</a:t>
            </a:r>
          </a:p>
        </p:txBody>
      </p:sp>
    </p:spTree>
    <p:extLst>
      <p:ext uri="{BB962C8B-B14F-4D97-AF65-F5344CB8AC3E}">
        <p14:creationId xmlns:p14="http://schemas.microsoft.com/office/powerpoint/2010/main" val="839622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3" y="152400"/>
            <a:ext cx="6629400" cy="609599"/>
          </a:xfrm>
        </p:spPr>
        <p:txBody>
          <a:bodyPr/>
          <a:lstStyle/>
          <a:p>
            <a:r>
              <a:rPr lang="en-US" dirty="0" smtClean="0"/>
              <a:t>Try This…</a:t>
            </a:r>
            <a:endParaRPr lang="en-US" dirty="0"/>
          </a:p>
        </p:txBody>
      </p:sp>
      <p:sp>
        <p:nvSpPr>
          <p:cNvPr id="3" name="Content Placeholder 2"/>
          <p:cNvSpPr>
            <a:spLocks noGrp="1"/>
          </p:cNvSpPr>
          <p:nvPr>
            <p:ph idx="1"/>
          </p:nvPr>
        </p:nvSpPr>
        <p:spPr>
          <a:xfrm>
            <a:off x="306512" y="1066801"/>
            <a:ext cx="8532687" cy="5407380"/>
          </a:xfrm>
        </p:spPr>
        <p:txBody>
          <a:bodyPr>
            <a:normAutofit/>
          </a:bodyPr>
          <a:lstStyle/>
          <a:p>
            <a:pPr marL="800100" lvl="2" indent="0">
              <a:buNone/>
            </a:pPr>
            <a:r>
              <a:rPr lang="en-US" b="1" dirty="0"/>
              <a:t>import</a:t>
            </a:r>
            <a:r>
              <a:rPr lang="en-US" dirty="0"/>
              <a:t> </a:t>
            </a:r>
            <a:r>
              <a:rPr lang="en-US" dirty="0" err="1"/>
              <a:t>java.util</a:t>
            </a:r>
            <a:r>
              <a:rPr lang="en-US" dirty="0"/>
              <a:t>.*;  </a:t>
            </a:r>
          </a:p>
          <a:p>
            <a:pPr marL="800100" lvl="2" indent="0">
              <a:buNone/>
            </a:pPr>
            <a:r>
              <a:rPr lang="en-US" b="1" dirty="0"/>
              <a:t>public</a:t>
            </a:r>
            <a:r>
              <a:rPr lang="en-US" dirty="0"/>
              <a:t> </a:t>
            </a:r>
            <a:r>
              <a:rPr lang="en-US" b="1" dirty="0"/>
              <a:t>class</a:t>
            </a:r>
            <a:r>
              <a:rPr lang="en-US" dirty="0"/>
              <a:t> TestCollection7{  </a:t>
            </a:r>
          </a:p>
          <a:p>
            <a:pPr marL="800100" lvl="2"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800100" lvl="2" indent="0">
              <a:buNone/>
            </a:pPr>
            <a:r>
              <a:rPr lang="en-US" dirty="0"/>
              <a:t>  </a:t>
            </a:r>
          </a:p>
          <a:p>
            <a:pPr marL="800100" lvl="2" indent="0">
              <a:buNone/>
            </a:pPr>
            <a:r>
              <a:rPr lang="en-US" dirty="0"/>
              <a:t>  </a:t>
            </a:r>
            <a:r>
              <a:rPr lang="en-US" dirty="0" err="1"/>
              <a:t>LinkedList</a:t>
            </a:r>
            <a:r>
              <a:rPr lang="en-US" dirty="0"/>
              <a:t>&lt;String&gt; al=</a:t>
            </a:r>
            <a:r>
              <a:rPr lang="en-US" b="1" dirty="0"/>
              <a:t>new</a:t>
            </a:r>
            <a:r>
              <a:rPr lang="en-US" dirty="0"/>
              <a:t> </a:t>
            </a:r>
            <a:r>
              <a:rPr lang="en-US" dirty="0" err="1"/>
              <a:t>LinkedList</a:t>
            </a:r>
            <a:r>
              <a:rPr lang="en-US" dirty="0"/>
              <a:t>&lt;String&gt;();  </a:t>
            </a:r>
          </a:p>
          <a:p>
            <a:pPr marL="800100" lvl="2" indent="0">
              <a:buNone/>
            </a:pPr>
            <a:r>
              <a:rPr lang="en-US" dirty="0"/>
              <a:t>  </a:t>
            </a:r>
            <a:r>
              <a:rPr lang="en-US" dirty="0" err="1"/>
              <a:t>al.add</a:t>
            </a:r>
            <a:r>
              <a:rPr lang="en-US" dirty="0"/>
              <a:t>("Ravi");  </a:t>
            </a:r>
          </a:p>
          <a:p>
            <a:pPr marL="800100" lvl="2" indent="0">
              <a:buNone/>
            </a:pPr>
            <a:r>
              <a:rPr lang="en-US" dirty="0"/>
              <a:t>  </a:t>
            </a:r>
            <a:r>
              <a:rPr lang="en-US" dirty="0" err="1"/>
              <a:t>al.add</a:t>
            </a:r>
            <a:r>
              <a:rPr lang="en-US" dirty="0"/>
              <a:t>("Vijay");  </a:t>
            </a:r>
          </a:p>
          <a:p>
            <a:pPr marL="800100" lvl="2" indent="0">
              <a:buNone/>
            </a:pPr>
            <a:r>
              <a:rPr lang="en-US" dirty="0"/>
              <a:t>  </a:t>
            </a:r>
            <a:r>
              <a:rPr lang="en-US" dirty="0" err="1"/>
              <a:t>al.add</a:t>
            </a:r>
            <a:r>
              <a:rPr lang="en-US" dirty="0"/>
              <a:t>("Ravi");  </a:t>
            </a:r>
          </a:p>
          <a:p>
            <a:pPr marL="800100" lvl="2" indent="0">
              <a:buNone/>
            </a:pPr>
            <a:r>
              <a:rPr lang="en-US" dirty="0"/>
              <a:t>  </a:t>
            </a:r>
            <a:r>
              <a:rPr lang="en-US" dirty="0" err="1"/>
              <a:t>al.add</a:t>
            </a:r>
            <a:r>
              <a:rPr lang="en-US" dirty="0"/>
              <a:t>("Ajay");  </a:t>
            </a:r>
          </a:p>
          <a:p>
            <a:pPr marL="800100" lvl="2" indent="0">
              <a:buNone/>
            </a:pPr>
            <a:r>
              <a:rPr lang="en-US" dirty="0"/>
              <a:t>  </a:t>
            </a:r>
          </a:p>
          <a:p>
            <a:pPr marL="800100" lvl="2" indent="0">
              <a:buNone/>
            </a:pPr>
            <a:r>
              <a:rPr lang="en-US" dirty="0"/>
              <a:t>  Iterator&lt;String&gt; </a:t>
            </a:r>
            <a:r>
              <a:rPr lang="en-US" dirty="0" err="1"/>
              <a:t>itr</a:t>
            </a:r>
            <a:r>
              <a:rPr lang="en-US" dirty="0"/>
              <a:t>=</a:t>
            </a:r>
            <a:r>
              <a:rPr lang="en-US" dirty="0" err="1"/>
              <a:t>al.iterator</a:t>
            </a:r>
            <a:r>
              <a:rPr lang="en-US" dirty="0"/>
              <a:t>();  </a:t>
            </a:r>
          </a:p>
          <a:p>
            <a:pPr marL="800100" lvl="2" indent="0">
              <a:buNone/>
            </a:pPr>
            <a:r>
              <a:rPr lang="en-US" dirty="0"/>
              <a:t>  </a:t>
            </a:r>
            <a:r>
              <a:rPr lang="en-US" b="1" dirty="0"/>
              <a:t>while</a:t>
            </a:r>
            <a:r>
              <a:rPr lang="en-US" dirty="0"/>
              <a:t>(</a:t>
            </a:r>
            <a:r>
              <a:rPr lang="en-US" dirty="0" err="1"/>
              <a:t>itr.hasNext</a:t>
            </a:r>
            <a:r>
              <a:rPr lang="en-US" dirty="0"/>
              <a:t>()){  </a:t>
            </a:r>
          </a:p>
          <a:p>
            <a:pPr marL="800100" lvl="2" indent="0">
              <a:buNone/>
            </a:pPr>
            <a:r>
              <a:rPr lang="en-US" dirty="0"/>
              <a:t>   </a:t>
            </a:r>
            <a:r>
              <a:rPr lang="en-US" dirty="0" err="1"/>
              <a:t>System.out.println</a:t>
            </a:r>
            <a:r>
              <a:rPr lang="en-US" dirty="0"/>
              <a:t>(</a:t>
            </a:r>
            <a:r>
              <a:rPr lang="en-US" dirty="0" err="1"/>
              <a:t>itr.next</a:t>
            </a:r>
            <a:r>
              <a:rPr lang="en-US" dirty="0"/>
              <a:t>());  </a:t>
            </a:r>
          </a:p>
          <a:p>
            <a:pPr marL="800100" lvl="2" indent="0">
              <a:buNone/>
            </a:pPr>
            <a:r>
              <a:rPr lang="en-US" dirty="0"/>
              <a:t>  }  </a:t>
            </a:r>
          </a:p>
          <a:p>
            <a:pPr marL="800100" lvl="2" indent="0">
              <a:buNone/>
            </a:pPr>
            <a:r>
              <a:rPr lang="en-US" dirty="0"/>
              <a:t> }  </a:t>
            </a:r>
          </a:p>
          <a:p>
            <a:pPr marL="800100" lvl="2" indent="0">
              <a:buNone/>
            </a:pPr>
            <a:r>
              <a:rPr lang="en-US" dirty="0"/>
              <a:t>}  </a:t>
            </a:r>
          </a:p>
        </p:txBody>
      </p:sp>
    </p:spTree>
    <p:extLst>
      <p:ext uri="{BB962C8B-B14F-4D97-AF65-F5344CB8AC3E}">
        <p14:creationId xmlns:p14="http://schemas.microsoft.com/office/powerpoint/2010/main" val="4251366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Autofit/>
          </a:bodyPr>
          <a:lstStyle/>
          <a:p>
            <a:r>
              <a:rPr lang="en-US" dirty="0"/>
              <a:t>Difference between </a:t>
            </a:r>
            <a:r>
              <a:rPr lang="en-US" dirty="0" err="1"/>
              <a:t>ArrayList</a:t>
            </a:r>
            <a:r>
              <a:rPr lang="en-US" dirty="0"/>
              <a:t> and </a:t>
            </a:r>
            <a:r>
              <a:rPr lang="en-US" dirty="0" err="1" smtClean="0"/>
              <a:t>LinkedList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0487231"/>
              </p:ext>
            </p:extLst>
          </p:nvPr>
        </p:nvGraphicFramePr>
        <p:xfrm>
          <a:off x="533399" y="1224475"/>
          <a:ext cx="7512676" cy="4491026"/>
        </p:xfrm>
        <a:graphic>
          <a:graphicData uri="http://schemas.openxmlformats.org/drawingml/2006/table">
            <a:tbl>
              <a:tblPr/>
              <a:tblGrid>
                <a:gridCol w="3756338"/>
                <a:gridCol w="3756338"/>
              </a:tblGrid>
              <a:tr h="330727">
                <a:tc>
                  <a:txBody>
                    <a:bodyPr/>
                    <a:lstStyle/>
                    <a:p>
                      <a:pPr algn="l" fontAlgn="t"/>
                      <a:r>
                        <a:rPr lang="en-US" sz="1100" dirty="0" err="1">
                          <a:solidFill>
                            <a:srgbClr val="0070C0"/>
                          </a:solidFill>
                          <a:effectLst/>
                          <a:latin typeface="times new roman" panose="02020603050405020304" pitchFamily="18" charset="0"/>
                        </a:rPr>
                        <a:t>ArrayList</a:t>
                      </a:r>
                      <a:endParaRPr lang="en-US" sz="1100" dirty="0">
                        <a:solidFill>
                          <a:srgbClr val="0070C0"/>
                        </a:solidFill>
                        <a:effectLst/>
                        <a:latin typeface="times new roman" panose="02020603050405020304" pitchFamily="18" charset="0"/>
                      </a:endParaRPr>
                    </a:p>
                  </a:txBody>
                  <a:tcPr marL="51532" marR="51532" marT="51532" marB="51532">
                    <a:lnL w="9525" cap="flat" cmpd="sng" algn="ctr">
                      <a:solidFill>
                        <a:srgbClr val="482212"/>
                      </a:solidFill>
                      <a:prstDash val="solid"/>
                      <a:round/>
                      <a:headEnd type="none" w="med" len="med"/>
                      <a:tailEnd type="none" w="med" len="med"/>
                    </a:lnL>
                    <a:lnR w="9525" cap="flat" cmpd="sng" algn="ctr">
                      <a:solidFill>
                        <a:srgbClr val="482212"/>
                      </a:solidFill>
                      <a:prstDash val="solid"/>
                      <a:round/>
                      <a:headEnd type="none" w="med" len="med"/>
                      <a:tailEnd type="none" w="med" len="med"/>
                    </a:lnR>
                    <a:lnT w="9525" cap="flat" cmpd="sng" algn="ctr">
                      <a:solidFill>
                        <a:srgbClr val="48221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70C0"/>
                          </a:solidFill>
                          <a:effectLst/>
                          <a:latin typeface="times new roman" panose="02020603050405020304" pitchFamily="18" charset="0"/>
                        </a:rPr>
                        <a:t>LinkedList</a:t>
                      </a:r>
                    </a:p>
                  </a:txBody>
                  <a:tcPr marL="51532" marR="51532" marT="51532" marB="51532">
                    <a:lnL w="9525" cap="flat" cmpd="sng" algn="ctr">
                      <a:solidFill>
                        <a:srgbClr val="482212"/>
                      </a:solidFill>
                      <a:prstDash val="solid"/>
                      <a:round/>
                      <a:headEnd type="none" w="med" len="med"/>
                      <a:tailEnd type="none" w="med" len="med"/>
                    </a:lnL>
                    <a:lnR w="9525" cap="flat" cmpd="sng" algn="ctr">
                      <a:solidFill>
                        <a:srgbClr val="482212"/>
                      </a:solidFill>
                      <a:prstDash val="solid"/>
                      <a:round/>
                      <a:headEnd type="none" w="med" len="med"/>
                      <a:tailEnd type="none" w="med" len="med"/>
                    </a:lnR>
                    <a:lnT w="9525" cap="flat" cmpd="sng" algn="ctr">
                      <a:solidFill>
                        <a:srgbClr val="48221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89107">
                <a:tc>
                  <a:txBody>
                    <a:bodyPr/>
                    <a:lstStyle/>
                    <a:p>
                      <a:pPr algn="just" fontAlgn="t"/>
                      <a:r>
                        <a:rPr lang="en-US" sz="1100" b="0" i="0" dirty="0">
                          <a:solidFill>
                            <a:srgbClr val="0070C0"/>
                          </a:solidFill>
                          <a:effectLst/>
                          <a:latin typeface="verdana" panose="020B0604030504040204" pitchFamily="34" charset="0"/>
                        </a:rPr>
                        <a:t>1) </a:t>
                      </a:r>
                      <a:r>
                        <a:rPr lang="en-US" sz="1100" b="0" i="0" dirty="0" err="1">
                          <a:solidFill>
                            <a:srgbClr val="0070C0"/>
                          </a:solidFill>
                          <a:effectLst/>
                          <a:latin typeface="verdana" panose="020B0604030504040204" pitchFamily="34" charset="0"/>
                        </a:rPr>
                        <a:t>ArrayList</a:t>
                      </a:r>
                      <a:r>
                        <a:rPr lang="en-US" sz="1100" b="0" i="0" dirty="0">
                          <a:solidFill>
                            <a:srgbClr val="0070C0"/>
                          </a:solidFill>
                          <a:effectLst/>
                          <a:latin typeface="verdana" panose="020B0604030504040204" pitchFamily="34" charset="0"/>
                        </a:rPr>
                        <a:t> internally uses </a:t>
                      </a:r>
                      <a:r>
                        <a:rPr lang="en-US" sz="1100" b="1" i="0" dirty="0">
                          <a:solidFill>
                            <a:srgbClr val="0070C0"/>
                          </a:solidFill>
                          <a:effectLst/>
                          <a:latin typeface="verdana" panose="020B0604030504040204" pitchFamily="34" charset="0"/>
                        </a:rPr>
                        <a:t>dynamic array</a:t>
                      </a:r>
                      <a:r>
                        <a:rPr lang="en-US" sz="1100" b="0" i="0" dirty="0">
                          <a:solidFill>
                            <a:srgbClr val="0070C0"/>
                          </a:solidFill>
                          <a:effectLst/>
                          <a:latin typeface="verdana" panose="020B0604030504040204" pitchFamily="34" charset="0"/>
                        </a:rPr>
                        <a:t> to store the elements.</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70C0"/>
                          </a:solidFill>
                          <a:effectLst/>
                          <a:latin typeface="verdana" panose="020B0604030504040204" pitchFamily="34" charset="0"/>
                        </a:rPr>
                        <a:t>LinkedList internally uses </a:t>
                      </a:r>
                      <a:r>
                        <a:rPr lang="en-US" sz="1100" b="1" i="0">
                          <a:solidFill>
                            <a:srgbClr val="0070C0"/>
                          </a:solidFill>
                          <a:effectLst/>
                          <a:latin typeface="verdana" panose="020B0604030504040204" pitchFamily="34" charset="0"/>
                        </a:rPr>
                        <a:t>doubly linked list</a:t>
                      </a:r>
                      <a:r>
                        <a:rPr lang="en-US" sz="1100" b="0" i="0">
                          <a:solidFill>
                            <a:srgbClr val="0070C0"/>
                          </a:solidFill>
                          <a:effectLst/>
                          <a:latin typeface="verdana" panose="020B0604030504040204" pitchFamily="34" charset="0"/>
                        </a:rPr>
                        <a:t> to store the elements.</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92978">
                <a:tc>
                  <a:txBody>
                    <a:bodyPr/>
                    <a:lstStyle/>
                    <a:p>
                      <a:pPr algn="just" fontAlgn="t"/>
                      <a:r>
                        <a:rPr lang="en-US" sz="1100" b="0" i="0">
                          <a:solidFill>
                            <a:srgbClr val="0070C0"/>
                          </a:solidFill>
                          <a:effectLst/>
                          <a:latin typeface="verdana" panose="020B0604030504040204" pitchFamily="34" charset="0"/>
                        </a:rPr>
                        <a:t>2) Manipulation with ArrayList is </a:t>
                      </a:r>
                      <a:r>
                        <a:rPr lang="en-US" sz="1100" b="1" i="0">
                          <a:solidFill>
                            <a:srgbClr val="0070C0"/>
                          </a:solidFill>
                          <a:effectLst/>
                          <a:latin typeface="verdana" panose="020B0604030504040204" pitchFamily="34" charset="0"/>
                        </a:rPr>
                        <a:t>slow</a:t>
                      </a:r>
                      <a:r>
                        <a:rPr lang="en-US" sz="1100" b="0" i="0">
                          <a:solidFill>
                            <a:srgbClr val="0070C0"/>
                          </a:solidFill>
                          <a:effectLst/>
                          <a:latin typeface="verdana" panose="020B0604030504040204" pitchFamily="34" charset="0"/>
                        </a:rPr>
                        <a:t> because it internally uses array. If any element is removed from the array, all the bits are shifted in memory.</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70C0"/>
                          </a:solidFill>
                          <a:effectLst/>
                          <a:latin typeface="verdana" panose="020B0604030504040204" pitchFamily="34" charset="0"/>
                        </a:rPr>
                        <a:t>Manipulation with LinkedList is </a:t>
                      </a:r>
                      <a:r>
                        <a:rPr lang="en-US" sz="1100" b="1" i="0">
                          <a:solidFill>
                            <a:srgbClr val="0070C0"/>
                          </a:solidFill>
                          <a:effectLst/>
                          <a:latin typeface="verdana" panose="020B0604030504040204" pitchFamily="34" charset="0"/>
                        </a:rPr>
                        <a:t>faster</a:t>
                      </a:r>
                      <a:r>
                        <a:rPr lang="en-US" sz="1100" b="0" i="0">
                          <a:solidFill>
                            <a:srgbClr val="0070C0"/>
                          </a:solidFill>
                          <a:effectLst/>
                          <a:latin typeface="verdana" panose="020B0604030504040204" pitchFamily="34" charset="0"/>
                        </a:rPr>
                        <a:t> than ArrayList because it uses doubly linked list so no bit shifting is required in memory.</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90398">
                <a:tc>
                  <a:txBody>
                    <a:bodyPr/>
                    <a:lstStyle/>
                    <a:p>
                      <a:pPr algn="just" fontAlgn="t"/>
                      <a:r>
                        <a:rPr lang="en-US" sz="1100" b="0" i="0">
                          <a:solidFill>
                            <a:srgbClr val="0070C0"/>
                          </a:solidFill>
                          <a:effectLst/>
                          <a:latin typeface="verdana" panose="020B0604030504040204" pitchFamily="34" charset="0"/>
                        </a:rPr>
                        <a:t>3) ArrayList class can </a:t>
                      </a:r>
                      <a:r>
                        <a:rPr lang="en-US" sz="1100" b="1" i="0">
                          <a:solidFill>
                            <a:srgbClr val="0070C0"/>
                          </a:solidFill>
                          <a:effectLst/>
                          <a:latin typeface="verdana" panose="020B0604030504040204" pitchFamily="34" charset="0"/>
                        </a:rPr>
                        <a:t>act as a list</a:t>
                      </a:r>
                      <a:r>
                        <a:rPr lang="en-US" sz="1100" b="0" i="0">
                          <a:solidFill>
                            <a:srgbClr val="0070C0"/>
                          </a:solidFill>
                          <a:effectLst/>
                          <a:latin typeface="verdana" panose="020B0604030504040204" pitchFamily="34" charset="0"/>
                        </a:rPr>
                        <a:t> only because it implements List only.</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70C0"/>
                          </a:solidFill>
                          <a:effectLst/>
                          <a:latin typeface="verdana" panose="020B0604030504040204" pitchFamily="34" charset="0"/>
                        </a:rPr>
                        <a:t>LinkedList class can </a:t>
                      </a:r>
                      <a:r>
                        <a:rPr lang="en-US" sz="1100" b="1" i="0">
                          <a:solidFill>
                            <a:srgbClr val="0070C0"/>
                          </a:solidFill>
                          <a:effectLst/>
                          <a:latin typeface="verdana" panose="020B0604030504040204" pitchFamily="34" charset="0"/>
                        </a:rPr>
                        <a:t>act as a list and queue</a:t>
                      </a:r>
                      <a:r>
                        <a:rPr lang="en-US" sz="1100" b="0" i="0">
                          <a:solidFill>
                            <a:srgbClr val="0070C0"/>
                          </a:solidFill>
                          <a:effectLst/>
                          <a:latin typeface="verdana" panose="020B0604030504040204" pitchFamily="34" charset="0"/>
                        </a:rPr>
                        <a:t> both because it implements List and Deque interfaces.</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87816">
                <a:tc>
                  <a:txBody>
                    <a:bodyPr/>
                    <a:lstStyle/>
                    <a:p>
                      <a:pPr algn="just" fontAlgn="t"/>
                      <a:r>
                        <a:rPr lang="en-US" sz="1100" b="0" i="0">
                          <a:solidFill>
                            <a:srgbClr val="0070C0"/>
                          </a:solidFill>
                          <a:effectLst/>
                          <a:latin typeface="verdana" panose="020B0604030504040204" pitchFamily="34" charset="0"/>
                        </a:rPr>
                        <a:t>4) ArrayList is </a:t>
                      </a:r>
                      <a:r>
                        <a:rPr lang="en-US" sz="1100" b="1" i="0">
                          <a:solidFill>
                            <a:srgbClr val="0070C0"/>
                          </a:solidFill>
                          <a:effectLst/>
                          <a:latin typeface="verdana" panose="020B0604030504040204" pitchFamily="34" charset="0"/>
                        </a:rPr>
                        <a:t>better for storing and accessing</a:t>
                      </a:r>
                      <a:r>
                        <a:rPr lang="en-US" sz="1100" b="0" i="0">
                          <a:solidFill>
                            <a:srgbClr val="0070C0"/>
                          </a:solidFill>
                          <a:effectLst/>
                          <a:latin typeface="verdana" panose="020B0604030504040204" pitchFamily="34" charset="0"/>
                        </a:rPr>
                        <a:t> data.</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dirty="0" err="1">
                          <a:solidFill>
                            <a:srgbClr val="0070C0"/>
                          </a:solidFill>
                          <a:effectLst/>
                          <a:latin typeface="verdana" panose="020B0604030504040204" pitchFamily="34" charset="0"/>
                        </a:rPr>
                        <a:t>LinkedList</a:t>
                      </a:r>
                      <a:r>
                        <a:rPr lang="en-US" sz="1100" b="0" i="0" dirty="0">
                          <a:solidFill>
                            <a:srgbClr val="0070C0"/>
                          </a:solidFill>
                          <a:effectLst/>
                          <a:latin typeface="verdana" panose="020B0604030504040204" pitchFamily="34" charset="0"/>
                        </a:rPr>
                        <a:t> is </a:t>
                      </a:r>
                      <a:r>
                        <a:rPr lang="en-US" sz="1100" b="1" i="0" dirty="0">
                          <a:solidFill>
                            <a:srgbClr val="0070C0"/>
                          </a:solidFill>
                          <a:effectLst/>
                          <a:latin typeface="verdana" panose="020B0604030504040204" pitchFamily="34" charset="0"/>
                        </a:rPr>
                        <a:t>better for manipulating</a:t>
                      </a:r>
                      <a:r>
                        <a:rPr lang="en-US" sz="1100" b="0" i="0" dirty="0">
                          <a:solidFill>
                            <a:srgbClr val="0070C0"/>
                          </a:solidFill>
                          <a:effectLst/>
                          <a:latin typeface="verdana" panose="020B0604030504040204" pitchFamily="34" charset="0"/>
                        </a:rPr>
                        <a:t> data.</a:t>
                      </a:r>
                    </a:p>
                  </a:txBody>
                  <a:tcPr marL="34355" marR="34355" marT="34355" marB="343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4413160" y="614877"/>
            <a:ext cx="17499197"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1350">
                <a:latin typeface="Arial" panose="020B0604020202020204" pitchFamily="34" charset="0"/>
              </a:rPr>
              <a:t/>
            </a:r>
            <a:br>
              <a:rPr lang="en-US" altLang="en-US" sz="1350">
                <a:latin typeface="Arial" panose="020B0604020202020204" pitchFamily="34" charset="0"/>
              </a:rPr>
            </a:br>
            <a:endParaRPr lang="en-US" altLang="en-US" sz="1350">
              <a:latin typeface="Arial" panose="020B0604020202020204" pitchFamily="34" charset="0"/>
            </a:endParaRPr>
          </a:p>
        </p:txBody>
      </p:sp>
    </p:spTree>
    <p:extLst>
      <p:ext uri="{BB962C8B-B14F-4D97-AF65-F5344CB8AC3E}">
        <p14:creationId xmlns:p14="http://schemas.microsoft.com/office/powerpoint/2010/main" val="5939527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Autofit/>
          </a:bodyPr>
          <a:lstStyle/>
          <a:p>
            <a:r>
              <a:rPr lang="en-US" dirty="0"/>
              <a:t>Java </a:t>
            </a:r>
            <a:r>
              <a:rPr lang="en-US" dirty="0" err="1"/>
              <a:t>HashSet</a:t>
            </a:r>
            <a:r>
              <a:rPr lang="en-US" dirty="0"/>
              <a:t> </a:t>
            </a:r>
            <a:r>
              <a:rPr lang="en-US" dirty="0" smtClean="0"/>
              <a:t>class</a:t>
            </a:r>
            <a:endParaRPr lang="en-US" dirty="0"/>
          </a:p>
        </p:txBody>
      </p:sp>
      <p:sp>
        <p:nvSpPr>
          <p:cNvPr id="3" name="Content Placeholder 2"/>
          <p:cNvSpPr>
            <a:spLocks noGrp="1"/>
          </p:cNvSpPr>
          <p:nvPr>
            <p:ph idx="1"/>
          </p:nvPr>
        </p:nvSpPr>
        <p:spPr/>
        <p:txBody>
          <a:bodyPr>
            <a:normAutofit/>
          </a:bodyPr>
          <a:lstStyle/>
          <a:p>
            <a:pPr>
              <a:lnSpc>
                <a:spcPct val="90000"/>
              </a:lnSpc>
            </a:pPr>
            <a:r>
              <a:rPr lang="en-US" sz="2000" dirty="0" smtClean="0"/>
              <a:t>Used </a:t>
            </a:r>
            <a:r>
              <a:rPr lang="en-US" sz="2000" dirty="0"/>
              <a:t>to create a collection that uses a hash table for storage. It inherits the </a:t>
            </a:r>
            <a:r>
              <a:rPr lang="en-US" sz="2000" dirty="0" err="1"/>
              <a:t>AbstractSet</a:t>
            </a:r>
            <a:r>
              <a:rPr lang="en-US" sz="2000" dirty="0"/>
              <a:t> class and implements Set interface.</a:t>
            </a:r>
          </a:p>
          <a:p>
            <a:pPr>
              <a:lnSpc>
                <a:spcPct val="90000"/>
              </a:lnSpc>
            </a:pPr>
            <a:endParaRPr lang="en-US" sz="2000" dirty="0" smtClean="0"/>
          </a:p>
          <a:p>
            <a:pPr>
              <a:lnSpc>
                <a:spcPct val="90000"/>
              </a:lnSpc>
            </a:pPr>
            <a:r>
              <a:rPr lang="en-US" sz="2000" dirty="0" smtClean="0"/>
              <a:t>The </a:t>
            </a:r>
            <a:r>
              <a:rPr lang="en-US" sz="2000" dirty="0"/>
              <a:t>important points about Java </a:t>
            </a:r>
            <a:r>
              <a:rPr lang="en-US" sz="2000" dirty="0" err="1"/>
              <a:t>HashSet</a:t>
            </a:r>
            <a:r>
              <a:rPr lang="en-US" sz="2000" dirty="0"/>
              <a:t> class are:</a:t>
            </a:r>
          </a:p>
          <a:p>
            <a:pPr>
              <a:lnSpc>
                <a:spcPct val="90000"/>
              </a:lnSpc>
            </a:pPr>
            <a:endParaRPr lang="en-US" sz="2000" dirty="0" smtClean="0"/>
          </a:p>
          <a:p>
            <a:pPr>
              <a:lnSpc>
                <a:spcPct val="90000"/>
              </a:lnSpc>
            </a:pPr>
            <a:r>
              <a:rPr lang="en-US" sz="2000" dirty="0" smtClean="0"/>
              <a:t>Stores </a:t>
            </a:r>
            <a:r>
              <a:rPr lang="en-US" sz="2000" dirty="0"/>
              <a:t>the elements by using a mechanism called hashing.</a:t>
            </a:r>
          </a:p>
          <a:p>
            <a:pPr>
              <a:lnSpc>
                <a:spcPct val="90000"/>
              </a:lnSpc>
            </a:pPr>
            <a:r>
              <a:rPr lang="en-US" sz="2000" dirty="0" err="1"/>
              <a:t>HashSet</a:t>
            </a:r>
            <a:r>
              <a:rPr lang="en-US" sz="2000" dirty="0"/>
              <a:t> contains unique elements </a:t>
            </a:r>
            <a:r>
              <a:rPr lang="en-US" sz="2000" dirty="0" smtClean="0"/>
              <a:t>only.</a:t>
            </a:r>
            <a:br>
              <a:rPr lang="en-US" sz="2000" dirty="0" smtClean="0"/>
            </a:br>
            <a:r>
              <a:rPr lang="en-US" sz="2000" dirty="0" smtClean="0"/>
              <a:t/>
            </a:r>
            <a:br>
              <a:rPr lang="en-US" sz="2000" dirty="0" smtClean="0"/>
            </a:br>
            <a:r>
              <a:rPr lang="en-US" sz="2000" b="1" dirty="0" smtClean="0"/>
              <a:t>Difference </a:t>
            </a:r>
            <a:r>
              <a:rPr lang="en-US" sz="2000" b="1" dirty="0"/>
              <a:t>between List and Set</a:t>
            </a:r>
          </a:p>
          <a:p>
            <a:pPr>
              <a:lnSpc>
                <a:spcPct val="90000"/>
              </a:lnSpc>
            </a:pPr>
            <a:endParaRPr lang="en-US" sz="2000" dirty="0" smtClean="0"/>
          </a:p>
          <a:p>
            <a:pPr>
              <a:lnSpc>
                <a:spcPct val="90000"/>
              </a:lnSpc>
            </a:pPr>
            <a:r>
              <a:rPr lang="en-US" sz="2000" dirty="0" smtClean="0"/>
              <a:t>List </a:t>
            </a:r>
            <a:r>
              <a:rPr lang="en-US" sz="2000" dirty="0"/>
              <a:t>can contain duplicate elements whereas Set contains unique elements only.</a:t>
            </a:r>
          </a:p>
          <a:p>
            <a:pPr>
              <a:lnSpc>
                <a:spcPct val="90000"/>
              </a:lnSpc>
            </a:pPr>
            <a:r>
              <a:rPr lang="en-US" sz="2000" dirty="0"/>
              <a:t>public class </a:t>
            </a:r>
            <a:r>
              <a:rPr lang="en-US" sz="2000" dirty="0" err="1"/>
              <a:t>HashSet</a:t>
            </a:r>
            <a:r>
              <a:rPr lang="en-US" sz="2000" dirty="0"/>
              <a:t>&lt;E&gt; extends </a:t>
            </a:r>
            <a:r>
              <a:rPr lang="en-US" sz="2000" dirty="0" err="1"/>
              <a:t>AbstractSet</a:t>
            </a:r>
            <a:r>
              <a:rPr lang="en-US" sz="2000" dirty="0"/>
              <a:t>&lt;E&gt; implements Set&lt;E&gt;, </a:t>
            </a:r>
            <a:r>
              <a:rPr lang="en-US" sz="2000" dirty="0" err="1"/>
              <a:t>Cloneable</a:t>
            </a:r>
            <a:r>
              <a:rPr lang="en-US" sz="2000" dirty="0"/>
              <a:t>, </a:t>
            </a:r>
            <a:r>
              <a:rPr lang="en-US" sz="2000" dirty="0" err="1"/>
              <a:t>Serializable</a:t>
            </a:r>
            <a:r>
              <a:rPr lang="en-US" sz="2000" dirty="0"/>
              <a:t>  </a:t>
            </a:r>
          </a:p>
          <a:p>
            <a:pPr>
              <a:lnSpc>
                <a:spcPct val="90000"/>
              </a:lnSpc>
            </a:pPr>
            <a:endParaRPr lang="en-US" sz="2000" dirty="0"/>
          </a:p>
        </p:txBody>
      </p:sp>
    </p:spTree>
    <p:extLst>
      <p:ext uri="{BB962C8B-B14F-4D97-AF65-F5344CB8AC3E}">
        <p14:creationId xmlns:p14="http://schemas.microsoft.com/office/powerpoint/2010/main" val="10596258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smtClean="0"/>
              <a:t>Try this…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import</a:t>
            </a:r>
            <a:r>
              <a:rPr lang="en-US" dirty="0"/>
              <a:t> </a:t>
            </a:r>
            <a:r>
              <a:rPr lang="en-US" dirty="0" err="1"/>
              <a:t>java.util</a:t>
            </a:r>
            <a:r>
              <a:rPr lang="en-US" dirty="0"/>
              <a:t>.*;  </a:t>
            </a:r>
          </a:p>
          <a:p>
            <a:r>
              <a:rPr lang="en-US" b="1" dirty="0"/>
              <a:t>class</a:t>
            </a:r>
            <a:r>
              <a:rPr lang="en-US" dirty="0"/>
              <a:t> TestCollection9{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//Creating </a:t>
            </a:r>
            <a:r>
              <a:rPr lang="en-US" dirty="0" err="1"/>
              <a:t>HashSet</a:t>
            </a:r>
            <a:r>
              <a:rPr lang="en-US" dirty="0"/>
              <a:t> and adding elements  </a:t>
            </a:r>
          </a:p>
          <a:p>
            <a:r>
              <a:rPr lang="en-US" dirty="0"/>
              <a:t>  </a:t>
            </a:r>
            <a:r>
              <a:rPr lang="en-US" dirty="0" err="1"/>
              <a:t>HashSet</a:t>
            </a:r>
            <a:r>
              <a:rPr lang="en-US" dirty="0"/>
              <a:t>&lt;String&gt; set=</a:t>
            </a:r>
            <a:r>
              <a:rPr lang="en-US" b="1" dirty="0"/>
              <a:t>new</a:t>
            </a:r>
            <a:r>
              <a:rPr lang="en-US" dirty="0"/>
              <a:t> </a:t>
            </a:r>
            <a:r>
              <a:rPr lang="en-US" dirty="0" err="1"/>
              <a:t>HashSet</a:t>
            </a:r>
            <a:r>
              <a:rPr lang="en-US" dirty="0"/>
              <a:t>&lt;String&gt;();  </a:t>
            </a:r>
          </a:p>
          <a:p>
            <a:r>
              <a:rPr lang="en-US" dirty="0"/>
              <a:t>  </a:t>
            </a:r>
            <a:r>
              <a:rPr lang="en-US" dirty="0" err="1"/>
              <a:t>set.add</a:t>
            </a:r>
            <a:r>
              <a:rPr lang="en-US" dirty="0"/>
              <a:t>("Ravi");  </a:t>
            </a:r>
          </a:p>
          <a:p>
            <a:r>
              <a:rPr lang="en-US" dirty="0"/>
              <a:t>  </a:t>
            </a:r>
            <a:r>
              <a:rPr lang="en-US" dirty="0" err="1"/>
              <a:t>set.add</a:t>
            </a:r>
            <a:r>
              <a:rPr lang="en-US" dirty="0"/>
              <a:t>("Vijay");  </a:t>
            </a:r>
          </a:p>
          <a:p>
            <a:r>
              <a:rPr lang="en-US" dirty="0"/>
              <a:t>  </a:t>
            </a:r>
            <a:r>
              <a:rPr lang="en-US" dirty="0" err="1"/>
              <a:t>set.add</a:t>
            </a:r>
            <a:r>
              <a:rPr lang="en-US" dirty="0"/>
              <a:t>("Ravi");  </a:t>
            </a:r>
          </a:p>
          <a:p>
            <a:r>
              <a:rPr lang="en-US" dirty="0"/>
              <a:t>  </a:t>
            </a:r>
            <a:r>
              <a:rPr lang="en-US" dirty="0" err="1"/>
              <a:t>set.add</a:t>
            </a:r>
            <a:r>
              <a:rPr lang="en-US" dirty="0"/>
              <a:t>("Ajay");  </a:t>
            </a:r>
          </a:p>
          <a:p>
            <a:r>
              <a:rPr lang="en-US" dirty="0"/>
              <a:t>  //Traversing elements  </a:t>
            </a:r>
          </a:p>
          <a:p>
            <a:r>
              <a:rPr lang="en-US" dirty="0"/>
              <a:t>  Iterator&lt;String&gt; </a:t>
            </a:r>
            <a:r>
              <a:rPr lang="en-US" dirty="0" err="1"/>
              <a:t>itr</a:t>
            </a:r>
            <a:r>
              <a:rPr lang="en-US" dirty="0"/>
              <a:t>=</a:t>
            </a:r>
            <a:r>
              <a:rPr lang="en-US" dirty="0" err="1"/>
              <a:t>set.iterator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p:txBody>
      </p:sp>
    </p:spTree>
    <p:extLst>
      <p:ext uri="{BB962C8B-B14F-4D97-AF65-F5344CB8AC3E}">
        <p14:creationId xmlns:p14="http://schemas.microsoft.com/office/powerpoint/2010/main" val="504318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a:t>Java </a:t>
            </a:r>
            <a:r>
              <a:rPr lang="en-US" dirty="0" err="1"/>
              <a:t>TreeSet</a:t>
            </a:r>
            <a:r>
              <a:rPr lang="en-US" dirty="0"/>
              <a:t> class</a:t>
            </a:r>
          </a:p>
        </p:txBody>
      </p:sp>
      <p:sp>
        <p:nvSpPr>
          <p:cNvPr id="3" name="Content Placeholder 2"/>
          <p:cNvSpPr>
            <a:spLocks noGrp="1"/>
          </p:cNvSpPr>
          <p:nvPr>
            <p:ph idx="1"/>
          </p:nvPr>
        </p:nvSpPr>
        <p:spPr/>
        <p:txBody>
          <a:bodyPr>
            <a:normAutofit/>
          </a:bodyPr>
          <a:lstStyle/>
          <a:p>
            <a:pPr>
              <a:lnSpc>
                <a:spcPct val="90000"/>
              </a:lnSpc>
            </a:pPr>
            <a:r>
              <a:rPr lang="en-US" sz="1600" dirty="0" smtClean="0">
                <a:solidFill>
                  <a:schemeClr val="tx1">
                    <a:lumMod val="75000"/>
                    <a:lumOff val="25000"/>
                  </a:schemeClr>
                </a:solidFill>
                <a:latin typeface="+mn-lt"/>
                <a:cs typeface="+mn-cs"/>
              </a:rPr>
              <a:t>Implements </a:t>
            </a:r>
            <a:r>
              <a:rPr lang="en-US" sz="1600" dirty="0">
                <a:solidFill>
                  <a:schemeClr val="tx1">
                    <a:lumMod val="75000"/>
                    <a:lumOff val="25000"/>
                  </a:schemeClr>
                </a:solidFill>
                <a:latin typeface="+mn-lt"/>
                <a:cs typeface="+mn-cs"/>
              </a:rPr>
              <a:t>the Set interface that uses a tree for storage. It inherits </a:t>
            </a:r>
            <a:r>
              <a:rPr lang="en-US" sz="1600" dirty="0" err="1">
                <a:solidFill>
                  <a:schemeClr val="tx1">
                    <a:lumMod val="75000"/>
                    <a:lumOff val="25000"/>
                  </a:schemeClr>
                </a:solidFill>
                <a:latin typeface="+mn-lt"/>
                <a:cs typeface="+mn-cs"/>
              </a:rPr>
              <a:t>AbstractSet</a:t>
            </a:r>
            <a:r>
              <a:rPr lang="en-US" sz="1600" dirty="0">
                <a:solidFill>
                  <a:schemeClr val="tx1">
                    <a:lumMod val="75000"/>
                    <a:lumOff val="25000"/>
                  </a:schemeClr>
                </a:solidFill>
                <a:latin typeface="+mn-lt"/>
                <a:cs typeface="+mn-cs"/>
              </a:rPr>
              <a:t> class and implements </a:t>
            </a:r>
            <a:r>
              <a:rPr lang="en-US" sz="1600" dirty="0" err="1">
                <a:solidFill>
                  <a:schemeClr val="tx1">
                    <a:lumMod val="75000"/>
                    <a:lumOff val="25000"/>
                  </a:schemeClr>
                </a:solidFill>
                <a:latin typeface="+mn-lt"/>
                <a:cs typeface="+mn-cs"/>
              </a:rPr>
              <a:t>NavigableSet</a:t>
            </a:r>
            <a:r>
              <a:rPr lang="en-US" sz="1600" dirty="0">
                <a:solidFill>
                  <a:schemeClr val="tx1">
                    <a:lumMod val="75000"/>
                    <a:lumOff val="25000"/>
                  </a:schemeClr>
                </a:solidFill>
                <a:latin typeface="+mn-lt"/>
                <a:cs typeface="+mn-cs"/>
              </a:rPr>
              <a:t> interface. </a:t>
            </a:r>
            <a:endParaRPr lang="en-US" sz="1600" dirty="0" smtClean="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objects of </a:t>
            </a:r>
            <a:r>
              <a:rPr lang="en-US" sz="1600" dirty="0" err="1">
                <a:solidFill>
                  <a:schemeClr val="tx1">
                    <a:lumMod val="75000"/>
                    <a:lumOff val="25000"/>
                  </a:schemeClr>
                </a:solidFill>
                <a:latin typeface="+mn-lt"/>
                <a:cs typeface="+mn-cs"/>
              </a:rPr>
              <a:t>TreeSet</a:t>
            </a:r>
            <a:r>
              <a:rPr lang="en-US" sz="1600" dirty="0">
                <a:solidFill>
                  <a:schemeClr val="tx1">
                    <a:lumMod val="75000"/>
                    <a:lumOff val="25000"/>
                  </a:schemeClr>
                </a:solidFill>
                <a:latin typeface="+mn-lt"/>
                <a:cs typeface="+mn-cs"/>
              </a:rPr>
              <a:t> class are stored in ascending </a:t>
            </a:r>
            <a:r>
              <a:rPr lang="en-US" sz="1600" dirty="0" smtClean="0">
                <a:solidFill>
                  <a:schemeClr val="tx1">
                    <a:lumMod val="75000"/>
                    <a:lumOff val="25000"/>
                  </a:schemeClr>
                </a:solidFill>
                <a:latin typeface="+mn-lt"/>
                <a:cs typeface="+mn-cs"/>
              </a:rPr>
              <a:t>order.</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important points about Java </a:t>
            </a:r>
            <a:r>
              <a:rPr lang="en-US" sz="1600" dirty="0" err="1">
                <a:solidFill>
                  <a:schemeClr val="tx1">
                    <a:lumMod val="75000"/>
                    <a:lumOff val="25000"/>
                  </a:schemeClr>
                </a:solidFill>
                <a:latin typeface="+mn-lt"/>
                <a:cs typeface="+mn-cs"/>
              </a:rPr>
              <a:t>TreeSet</a:t>
            </a:r>
            <a:r>
              <a:rPr lang="en-US" sz="1600" dirty="0">
                <a:solidFill>
                  <a:schemeClr val="tx1">
                    <a:lumMod val="75000"/>
                    <a:lumOff val="25000"/>
                  </a:schemeClr>
                </a:solidFill>
                <a:latin typeface="+mn-lt"/>
                <a:cs typeface="+mn-cs"/>
              </a:rPr>
              <a:t> class are:</a:t>
            </a:r>
          </a:p>
          <a:p>
            <a:pPr>
              <a:lnSpc>
                <a:spcPct val="90000"/>
              </a:lnSpc>
            </a:pPr>
            <a:endParaRPr lang="en-US" sz="1600" dirty="0" smtClean="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Contains </a:t>
            </a:r>
            <a:r>
              <a:rPr lang="en-US" sz="1600" dirty="0">
                <a:solidFill>
                  <a:schemeClr val="tx1">
                    <a:lumMod val="75000"/>
                    <a:lumOff val="25000"/>
                  </a:schemeClr>
                </a:solidFill>
                <a:latin typeface="+mn-lt"/>
                <a:cs typeface="+mn-cs"/>
              </a:rPr>
              <a:t>unique elements only like </a:t>
            </a:r>
            <a:r>
              <a:rPr lang="en-US" sz="1600" dirty="0" err="1">
                <a:solidFill>
                  <a:schemeClr val="tx1">
                    <a:lumMod val="75000"/>
                    <a:lumOff val="25000"/>
                  </a:schemeClr>
                </a:solidFill>
                <a:latin typeface="+mn-lt"/>
                <a:cs typeface="+mn-cs"/>
              </a:rPr>
              <a:t>HashSet</a:t>
            </a:r>
            <a:r>
              <a:rPr lang="en-US" sz="1600" dirty="0">
                <a:solidFill>
                  <a:schemeClr val="tx1">
                    <a:lumMod val="75000"/>
                    <a:lumOff val="25000"/>
                  </a:schemeClr>
                </a:solidFill>
                <a:latin typeface="+mn-lt"/>
                <a:cs typeface="+mn-cs"/>
              </a:rPr>
              <a:t>.</a:t>
            </a:r>
          </a:p>
          <a:p>
            <a:pPr>
              <a:lnSpc>
                <a:spcPct val="90000"/>
              </a:lnSpc>
            </a:pPr>
            <a:r>
              <a:rPr lang="en-US" sz="1600" dirty="0">
                <a:solidFill>
                  <a:schemeClr val="tx1">
                    <a:lumMod val="75000"/>
                    <a:lumOff val="25000"/>
                  </a:schemeClr>
                </a:solidFill>
                <a:latin typeface="+mn-lt"/>
                <a:cs typeface="+mn-cs"/>
              </a:rPr>
              <a:t>Access and retrieval times are quiet fast.</a:t>
            </a:r>
          </a:p>
          <a:p>
            <a:pPr>
              <a:lnSpc>
                <a:spcPct val="90000"/>
              </a:lnSpc>
            </a:pPr>
            <a:r>
              <a:rPr lang="en-US" sz="1600" dirty="0">
                <a:solidFill>
                  <a:schemeClr val="tx1">
                    <a:lumMod val="75000"/>
                    <a:lumOff val="25000"/>
                  </a:schemeClr>
                </a:solidFill>
                <a:latin typeface="+mn-lt"/>
                <a:cs typeface="+mn-cs"/>
              </a:rPr>
              <a:t>Maintains ascending order.</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public class </a:t>
            </a:r>
            <a:r>
              <a:rPr lang="en-US" sz="1600" dirty="0" err="1">
                <a:solidFill>
                  <a:schemeClr val="tx1">
                    <a:lumMod val="75000"/>
                    <a:lumOff val="25000"/>
                  </a:schemeClr>
                </a:solidFill>
                <a:latin typeface="+mn-lt"/>
                <a:cs typeface="+mn-cs"/>
              </a:rPr>
              <a:t>TreeSet</a:t>
            </a:r>
            <a:r>
              <a:rPr lang="en-US" sz="1600" dirty="0">
                <a:solidFill>
                  <a:schemeClr val="tx1">
                    <a:lumMod val="75000"/>
                    <a:lumOff val="25000"/>
                  </a:schemeClr>
                </a:solidFill>
                <a:latin typeface="+mn-lt"/>
                <a:cs typeface="+mn-cs"/>
              </a:rPr>
              <a:t>&lt;E&gt; extends </a:t>
            </a:r>
            <a:r>
              <a:rPr lang="en-US" sz="1600" dirty="0" err="1">
                <a:solidFill>
                  <a:schemeClr val="tx1">
                    <a:lumMod val="75000"/>
                    <a:lumOff val="25000"/>
                  </a:schemeClr>
                </a:solidFill>
                <a:latin typeface="+mn-lt"/>
                <a:cs typeface="+mn-cs"/>
              </a:rPr>
              <a:t>AbstractSet</a:t>
            </a:r>
            <a:r>
              <a:rPr lang="en-US" sz="1600" dirty="0">
                <a:solidFill>
                  <a:schemeClr val="tx1">
                    <a:lumMod val="75000"/>
                    <a:lumOff val="25000"/>
                  </a:schemeClr>
                </a:solidFill>
                <a:latin typeface="+mn-lt"/>
                <a:cs typeface="+mn-cs"/>
              </a:rPr>
              <a:t>&lt;E&gt; implements </a:t>
            </a:r>
            <a:r>
              <a:rPr lang="en-US" sz="1600" dirty="0" err="1">
                <a:solidFill>
                  <a:schemeClr val="tx1">
                    <a:lumMod val="75000"/>
                    <a:lumOff val="25000"/>
                  </a:schemeClr>
                </a:solidFill>
                <a:latin typeface="+mn-lt"/>
                <a:cs typeface="+mn-cs"/>
              </a:rPr>
              <a:t>NavigableSet</a:t>
            </a:r>
            <a:r>
              <a:rPr lang="en-US" sz="1600" dirty="0">
                <a:solidFill>
                  <a:schemeClr val="tx1">
                    <a:lumMod val="75000"/>
                    <a:lumOff val="25000"/>
                  </a:schemeClr>
                </a:solidFill>
                <a:latin typeface="+mn-lt"/>
                <a:cs typeface="+mn-cs"/>
              </a:rPr>
              <a:t>&lt;E&gt;, </a:t>
            </a:r>
            <a:r>
              <a:rPr lang="en-US" sz="1600" dirty="0" err="1">
                <a:solidFill>
                  <a:schemeClr val="tx1">
                    <a:lumMod val="75000"/>
                    <a:lumOff val="25000"/>
                  </a:schemeClr>
                </a:solidFill>
                <a:latin typeface="+mn-lt"/>
                <a:cs typeface="+mn-cs"/>
              </a:rPr>
              <a:t>Cloneable</a:t>
            </a:r>
            <a:r>
              <a:rPr lang="en-US" sz="1600" dirty="0">
                <a:solidFill>
                  <a:schemeClr val="tx1">
                    <a:lumMod val="75000"/>
                    <a:lumOff val="25000"/>
                  </a:schemeClr>
                </a:solidFill>
                <a:latin typeface="+mn-lt"/>
                <a:cs typeface="+mn-cs"/>
              </a:rPr>
              <a:t>, </a:t>
            </a:r>
            <a:r>
              <a:rPr lang="en-US" sz="1600" dirty="0" err="1">
                <a:solidFill>
                  <a:schemeClr val="tx1">
                    <a:lumMod val="75000"/>
                    <a:lumOff val="25000"/>
                  </a:schemeClr>
                </a:solidFill>
                <a:latin typeface="+mn-lt"/>
                <a:cs typeface="+mn-cs"/>
              </a:rPr>
              <a:t>Serializable</a:t>
            </a:r>
            <a:r>
              <a:rPr lang="en-US" sz="1600" dirty="0">
                <a:solidFill>
                  <a:schemeClr val="tx1">
                    <a:lumMod val="75000"/>
                    <a:lumOff val="25000"/>
                  </a:schemeClr>
                </a:solidFill>
                <a:latin typeface="+mn-lt"/>
                <a:cs typeface="+mn-cs"/>
              </a:rPr>
              <a:t>  </a:t>
            </a:r>
          </a:p>
          <a:p>
            <a:pPr>
              <a:lnSpc>
                <a:spcPct val="90000"/>
              </a:lnSpc>
            </a:pPr>
            <a:endParaRPr lang="en-US" sz="16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4995796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smtClean="0"/>
              <a:t>Try This…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import</a:t>
            </a:r>
            <a:r>
              <a:rPr lang="en-US" dirty="0"/>
              <a:t> </a:t>
            </a:r>
            <a:r>
              <a:rPr lang="en-US" dirty="0" err="1"/>
              <a:t>java.util</a:t>
            </a:r>
            <a:r>
              <a:rPr lang="en-US" dirty="0"/>
              <a:t>.*;  </a:t>
            </a:r>
          </a:p>
          <a:p>
            <a:r>
              <a:rPr lang="en-US" b="1" dirty="0"/>
              <a:t>class</a:t>
            </a:r>
            <a:r>
              <a:rPr lang="en-US" dirty="0"/>
              <a:t> TestCollection11{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//Creating and adding elements  </a:t>
            </a:r>
          </a:p>
          <a:p>
            <a:r>
              <a:rPr lang="en-US" dirty="0"/>
              <a:t>  </a:t>
            </a:r>
            <a:r>
              <a:rPr lang="en-US" dirty="0" err="1"/>
              <a:t>TreeSet</a:t>
            </a:r>
            <a:r>
              <a:rPr lang="en-US" dirty="0"/>
              <a:t>&lt;String&gt; al=</a:t>
            </a:r>
            <a:r>
              <a:rPr lang="en-US" b="1" dirty="0"/>
              <a:t>new</a:t>
            </a:r>
            <a:r>
              <a:rPr lang="en-US" dirty="0"/>
              <a:t> </a:t>
            </a:r>
            <a:r>
              <a:rPr lang="en-US" dirty="0" err="1"/>
              <a:t>TreeSet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//Traversing elements  </a:t>
            </a:r>
          </a:p>
          <a:p>
            <a:r>
              <a:rPr lang="en-US" dirty="0"/>
              <a:t>  Iterator&lt;String&gt; </a:t>
            </a:r>
            <a:r>
              <a:rPr lang="en-US" dirty="0" err="1"/>
              <a:t>itr</a:t>
            </a:r>
            <a:r>
              <a:rPr lang="en-US" dirty="0"/>
              <a:t>=</a:t>
            </a:r>
            <a:r>
              <a:rPr lang="en-US" dirty="0" err="1"/>
              <a:t>al.iterator</a:t>
            </a:r>
            <a:r>
              <a:rPr lang="en-US" dirty="0"/>
              <a:t>();  </a:t>
            </a:r>
          </a:p>
          <a:p>
            <a:r>
              <a:rPr lang="en-US" dirty="0"/>
              <a:t>  </a:t>
            </a:r>
            <a:r>
              <a:rPr lang="en-US" b="1" dirty="0"/>
              <a:t>while</a:t>
            </a:r>
            <a:r>
              <a:rPr lang="en-US" dirty="0"/>
              <a:t>(</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p:txBody>
      </p:sp>
    </p:spTree>
    <p:extLst>
      <p:ext uri="{BB962C8B-B14F-4D97-AF65-F5344CB8AC3E}">
        <p14:creationId xmlns:p14="http://schemas.microsoft.com/office/powerpoint/2010/main" val="5670291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smtClean="0">
                <a:latin typeface="+mj-lt"/>
              </a:rPr>
              <a:t>Collection Framework</a:t>
            </a:r>
          </a:p>
          <a:p>
            <a:pPr marL="0" indent="0">
              <a:lnSpc>
                <a:spcPct val="114000"/>
              </a:lnSpc>
              <a:spcBef>
                <a:spcPts val="1800"/>
              </a:spcBef>
              <a:spcAft>
                <a:spcPts val="1200"/>
              </a:spcAft>
              <a:buNone/>
            </a:pPr>
            <a:r>
              <a:rPr lang="en-US" sz="2000" dirty="0" smtClean="0">
                <a:latin typeface="+mj-lt"/>
              </a:rPr>
              <a:t>List</a:t>
            </a:r>
          </a:p>
          <a:p>
            <a:pPr marL="0" indent="0">
              <a:lnSpc>
                <a:spcPct val="114000"/>
              </a:lnSpc>
              <a:spcBef>
                <a:spcPts val="1800"/>
              </a:spcBef>
              <a:spcAft>
                <a:spcPts val="1200"/>
              </a:spcAft>
              <a:buNone/>
            </a:pPr>
            <a:r>
              <a:rPr lang="en-US" sz="2000" dirty="0" smtClean="0">
                <a:latin typeface="+mj-lt"/>
              </a:rPr>
              <a:t>Set</a:t>
            </a:r>
          </a:p>
          <a:p>
            <a:pPr marL="0" indent="0">
              <a:lnSpc>
                <a:spcPct val="114000"/>
              </a:lnSpc>
              <a:spcBef>
                <a:spcPts val="1800"/>
              </a:spcBef>
              <a:spcAft>
                <a:spcPts val="1200"/>
              </a:spcAft>
              <a:buNone/>
            </a:pPr>
            <a:r>
              <a:rPr lang="en-US" sz="2000" dirty="0" smtClean="0">
                <a:latin typeface="+mj-lt"/>
              </a:rPr>
              <a:t>Map</a:t>
            </a:r>
          </a:p>
          <a:p>
            <a:pPr marL="0" indent="0">
              <a:lnSpc>
                <a:spcPct val="114000"/>
              </a:lnSpc>
              <a:spcBef>
                <a:spcPts val="1800"/>
              </a:spcBef>
              <a:spcAft>
                <a:spcPts val="1200"/>
              </a:spcAft>
              <a:buNone/>
            </a:pPr>
            <a:r>
              <a:rPr lang="en-US" sz="2000" dirty="0" smtClean="0">
                <a:latin typeface="+mj-lt"/>
              </a:rPr>
              <a:t>Comparable &amp; Comparator</a:t>
            </a:r>
          </a:p>
          <a:p>
            <a:pPr marL="0" indent="0">
              <a:lnSpc>
                <a:spcPct val="114000"/>
              </a:lnSpc>
              <a:spcBef>
                <a:spcPts val="1800"/>
              </a:spcBef>
              <a:spcAft>
                <a:spcPts val="1200"/>
              </a:spcAft>
              <a:buNone/>
            </a:pPr>
            <a:r>
              <a:rPr lang="en-US" sz="2000" dirty="0" smtClean="0">
                <a:latin typeface="+mj-lt"/>
              </a:rPr>
              <a:t>Equals and </a:t>
            </a:r>
            <a:r>
              <a:rPr lang="en-US" sz="2000" dirty="0" err="1" smtClean="0">
                <a:latin typeface="+mj-lt"/>
              </a:rPr>
              <a:t>hashcode</a:t>
            </a:r>
            <a:endParaRPr lang="en-US" sz="2000" dirty="0">
              <a:latin typeface="+mj-lt"/>
            </a:endParaRPr>
          </a:p>
          <a:p>
            <a:pPr marL="0" indent="0">
              <a:lnSpc>
                <a:spcPct val="114000"/>
              </a:lnSpc>
              <a:spcBef>
                <a:spcPts val="1800"/>
              </a:spcBef>
              <a:spcAft>
                <a:spcPts val="1200"/>
              </a:spcAft>
              <a:buNone/>
            </a:pPr>
            <a:endParaRPr lang="en-US" sz="2000" dirty="0" smtClean="0">
              <a:latin typeface="+mj-lt"/>
            </a:endParaRPr>
          </a:p>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smtClean="0">
                <a:solidFill>
                  <a:schemeClr val="tx1"/>
                </a:solidFill>
              </a:rPr>
              <a:t>Map</a:t>
            </a: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90000"/>
              </a:lnSpc>
            </a:pPr>
            <a:r>
              <a:rPr lang="en-US" sz="1600" dirty="0">
                <a:solidFill>
                  <a:schemeClr val="tx1">
                    <a:lumMod val="75000"/>
                    <a:lumOff val="25000"/>
                  </a:schemeClr>
                </a:solidFill>
                <a:latin typeface="+mn-lt"/>
                <a:cs typeface="+mn-cs"/>
              </a:rPr>
              <a:t>A Map stores data in key and value association. </a:t>
            </a:r>
          </a:p>
          <a:p>
            <a:pPr>
              <a:lnSpc>
                <a:spcPct val="90000"/>
              </a:lnSpc>
            </a:pPr>
            <a:r>
              <a:rPr lang="en-US" sz="1600" dirty="0">
                <a:solidFill>
                  <a:schemeClr val="tx1">
                    <a:lumMod val="75000"/>
                    <a:lumOff val="25000"/>
                  </a:schemeClr>
                </a:solidFill>
                <a:latin typeface="+mn-lt"/>
                <a:cs typeface="+mn-cs"/>
              </a:rPr>
              <a:t>Both key and values are objects. </a:t>
            </a:r>
          </a:p>
          <a:p>
            <a:pPr>
              <a:lnSpc>
                <a:spcPct val="90000"/>
              </a:lnSpc>
            </a:pPr>
            <a:r>
              <a:rPr lang="en-US" sz="1600" dirty="0">
                <a:solidFill>
                  <a:schemeClr val="tx1">
                    <a:lumMod val="75000"/>
                    <a:lumOff val="25000"/>
                  </a:schemeClr>
                </a:solidFill>
                <a:latin typeface="+mn-lt"/>
                <a:cs typeface="+mn-cs"/>
              </a:rPr>
              <a:t>The key must be unique but the values can be duplicate. The keys are like indexes. </a:t>
            </a:r>
          </a:p>
          <a:p>
            <a:pPr>
              <a:lnSpc>
                <a:spcPct val="90000"/>
              </a:lnSpc>
            </a:pPr>
            <a:r>
              <a:rPr lang="en-US" sz="1600" dirty="0">
                <a:solidFill>
                  <a:schemeClr val="tx1">
                    <a:lumMod val="75000"/>
                    <a:lumOff val="25000"/>
                  </a:schemeClr>
                </a:solidFill>
                <a:latin typeface="+mn-lt"/>
                <a:cs typeface="+mn-cs"/>
              </a:rPr>
              <a:t>In List, the indexes are integers. In Map, the keys can be any objects. </a:t>
            </a:r>
          </a:p>
          <a:p>
            <a:pPr>
              <a:lnSpc>
                <a:spcPct val="90000"/>
              </a:lnSpc>
            </a:pPr>
            <a:r>
              <a:rPr lang="en-US" sz="1600" dirty="0">
                <a:solidFill>
                  <a:schemeClr val="tx1">
                    <a:lumMod val="75000"/>
                    <a:lumOff val="25000"/>
                  </a:schemeClr>
                </a:solidFill>
                <a:latin typeface="+mn-lt"/>
                <a:cs typeface="+mn-cs"/>
              </a:rPr>
              <a:t>A map cannot contain duplicate keys. Each key maps to one value.</a:t>
            </a:r>
          </a:p>
          <a:p>
            <a:pPr>
              <a:lnSpc>
                <a:spcPct val="90000"/>
              </a:lnSpc>
            </a:pPr>
            <a:r>
              <a:rPr lang="en-US" sz="1600" dirty="0">
                <a:solidFill>
                  <a:schemeClr val="tx1">
                    <a:lumMod val="75000"/>
                    <a:lumOff val="25000"/>
                  </a:schemeClr>
                </a:solidFill>
                <a:latin typeface="+mn-lt"/>
                <a:cs typeface="+mn-cs"/>
              </a:rPr>
              <a:t>A key and its corresponding value from an entry, which is actually stored in a map. </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Under Map we have concrete classes like</a:t>
            </a:r>
          </a:p>
          <a:p>
            <a:pPr marL="342900" lvl="2" indent="-342900">
              <a:lnSpc>
                <a:spcPct val="90000"/>
              </a:lnSpc>
              <a:buFont typeface="Wingdings" pitchFamily="2" charset="2"/>
              <a:buChar char="§"/>
            </a:pPr>
            <a:r>
              <a:rPr lang="en-US" dirty="0">
                <a:solidFill>
                  <a:schemeClr val="tx1">
                    <a:lumMod val="75000"/>
                    <a:lumOff val="25000"/>
                  </a:schemeClr>
                </a:solidFill>
                <a:latin typeface="+mn-lt"/>
                <a:cs typeface="+mn-cs"/>
              </a:rPr>
              <a:t>HashMap,</a:t>
            </a:r>
          </a:p>
          <a:p>
            <a:pPr marL="342900" lvl="2" indent="-342900">
              <a:lnSpc>
                <a:spcPct val="90000"/>
              </a:lnSpc>
              <a:buFont typeface="Wingdings" pitchFamily="2" charset="2"/>
              <a:buChar char="§"/>
            </a:pPr>
            <a:r>
              <a:rPr lang="en-US" dirty="0">
                <a:solidFill>
                  <a:schemeClr val="tx1">
                    <a:lumMod val="75000"/>
                    <a:lumOff val="25000"/>
                  </a:schemeClr>
                </a:solidFill>
                <a:latin typeface="+mn-lt"/>
                <a:cs typeface="+mn-cs"/>
              </a:rPr>
              <a:t> HashTable,</a:t>
            </a:r>
          </a:p>
          <a:p>
            <a:pPr marL="342900" lvl="2" indent="-342900">
              <a:lnSpc>
                <a:spcPct val="90000"/>
              </a:lnSpc>
              <a:buFont typeface="Wingdings" pitchFamily="2" charset="2"/>
              <a:buChar char="§"/>
            </a:pPr>
            <a:r>
              <a:rPr lang="en-US" dirty="0" err="1">
                <a:solidFill>
                  <a:schemeClr val="tx1">
                    <a:lumMod val="75000"/>
                    <a:lumOff val="25000"/>
                  </a:schemeClr>
                </a:solidFill>
                <a:latin typeface="+mn-lt"/>
                <a:cs typeface="+mn-cs"/>
              </a:rPr>
              <a:t>TreeMap</a:t>
            </a:r>
            <a:endParaRPr lang="en-US" dirty="0">
              <a:solidFill>
                <a:schemeClr val="tx1">
                  <a:lumMod val="75000"/>
                  <a:lumOff val="25000"/>
                </a:schemeClr>
              </a:solidFill>
              <a:latin typeface="+mn-lt"/>
              <a:cs typeface="+mn-cs"/>
            </a:endParaRPr>
          </a:p>
          <a:p>
            <a:pPr>
              <a:lnSpc>
                <a:spcPct val="90000"/>
              </a:lnSpc>
            </a:pPr>
            <a:endParaRPr lang="en-US" sz="16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6736461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lstStyle/>
          <a:p>
            <a:r>
              <a:rPr lang="en-US" dirty="0" smtClean="0"/>
              <a:t>Commonly used methods in MAP</a:t>
            </a:r>
            <a:endParaRPr lang="en-US" dirty="0"/>
          </a:p>
        </p:txBody>
      </p:sp>
      <p:sp>
        <p:nvSpPr>
          <p:cNvPr id="3" name="Content Placeholder 2"/>
          <p:cNvSpPr>
            <a:spLocks noGrp="1"/>
          </p:cNvSpPr>
          <p:nvPr>
            <p:ph idx="1"/>
          </p:nvPr>
        </p:nvSpPr>
        <p:spPr/>
        <p:txBody>
          <a:bodyPr/>
          <a:lstStyle/>
          <a:p>
            <a:r>
              <a:rPr lang="en-US" dirty="0" err="1"/>
              <a:t>boolean</a:t>
            </a:r>
            <a:r>
              <a:rPr lang="en-US" dirty="0"/>
              <a:t> </a:t>
            </a:r>
            <a:r>
              <a:rPr lang="en-US" b="1" dirty="0" err="1"/>
              <a:t>containsKey</a:t>
            </a:r>
            <a:r>
              <a:rPr lang="en-US" dirty="0"/>
              <a:t>(Object </a:t>
            </a:r>
            <a:r>
              <a:rPr lang="en-US" i="1" dirty="0"/>
              <a:t>k</a:t>
            </a:r>
            <a:r>
              <a:rPr lang="en-US" dirty="0"/>
              <a:t>): returns true if map contain </a:t>
            </a:r>
            <a:r>
              <a:rPr lang="en-US" i="1" dirty="0"/>
              <a:t>k</a:t>
            </a:r>
            <a:r>
              <a:rPr lang="en-US" dirty="0"/>
              <a:t> as key. Otherwise false.</a:t>
            </a:r>
          </a:p>
          <a:p>
            <a:r>
              <a:rPr lang="en-US" dirty="0"/>
              <a:t>Object </a:t>
            </a:r>
            <a:r>
              <a:rPr lang="en-US" b="1" dirty="0"/>
              <a:t>get</a:t>
            </a:r>
            <a:r>
              <a:rPr lang="en-US" dirty="0"/>
              <a:t>(Object </a:t>
            </a:r>
            <a:r>
              <a:rPr lang="en-US" i="1" dirty="0"/>
              <a:t>k</a:t>
            </a:r>
            <a:r>
              <a:rPr lang="en-US" dirty="0"/>
              <a:t>) : returns values associated with the key </a:t>
            </a:r>
            <a:r>
              <a:rPr lang="en-US" i="1" dirty="0"/>
              <a:t>k</a:t>
            </a:r>
            <a:r>
              <a:rPr lang="en-US" dirty="0"/>
              <a:t>.</a:t>
            </a:r>
          </a:p>
          <a:p>
            <a:r>
              <a:rPr lang="en-US" dirty="0"/>
              <a:t>Object </a:t>
            </a:r>
            <a:r>
              <a:rPr lang="en-US" b="1" dirty="0"/>
              <a:t>put</a:t>
            </a:r>
            <a:r>
              <a:rPr lang="en-US" dirty="0"/>
              <a:t>(Object </a:t>
            </a:r>
            <a:r>
              <a:rPr lang="en-US" i="1" dirty="0"/>
              <a:t>k</a:t>
            </a:r>
            <a:r>
              <a:rPr lang="en-US" dirty="0"/>
              <a:t>, Object </a:t>
            </a:r>
            <a:r>
              <a:rPr lang="en-US" i="1" dirty="0"/>
              <a:t>v</a:t>
            </a:r>
            <a:r>
              <a:rPr lang="en-US" dirty="0"/>
              <a:t>) : stores an entry in map.</a:t>
            </a:r>
          </a:p>
          <a:p>
            <a:r>
              <a:rPr lang="en-US" dirty="0"/>
              <a:t>Object </a:t>
            </a:r>
            <a:r>
              <a:rPr lang="en-US" b="1" dirty="0" err="1"/>
              <a:t>putAll</a:t>
            </a:r>
            <a:r>
              <a:rPr lang="en-US" dirty="0"/>
              <a:t>(Map </a:t>
            </a:r>
            <a:r>
              <a:rPr lang="en-US" i="1" dirty="0"/>
              <a:t>m</a:t>
            </a:r>
            <a:r>
              <a:rPr lang="en-US" dirty="0"/>
              <a:t>) : put all entries from </a:t>
            </a:r>
            <a:r>
              <a:rPr lang="en-US" i="1" dirty="0"/>
              <a:t>m</a:t>
            </a:r>
            <a:r>
              <a:rPr lang="en-US" dirty="0"/>
              <a:t> in this map.</a:t>
            </a:r>
          </a:p>
          <a:p>
            <a:r>
              <a:rPr lang="en-US" dirty="0"/>
              <a:t>Set </a:t>
            </a:r>
            <a:r>
              <a:rPr lang="en-US" b="1" dirty="0" err="1"/>
              <a:t>keySet</a:t>
            </a:r>
            <a:r>
              <a:rPr lang="en-US" dirty="0"/>
              <a:t>() : returns </a:t>
            </a:r>
            <a:r>
              <a:rPr lang="en-US" b="1" dirty="0"/>
              <a:t>Set</a:t>
            </a:r>
            <a:r>
              <a:rPr lang="en-US" dirty="0"/>
              <a:t> that contains the key in a map.</a:t>
            </a:r>
          </a:p>
          <a:p>
            <a:r>
              <a:rPr lang="en-US" dirty="0"/>
              <a:t>Set </a:t>
            </a:r>
            <a:r>
              <a:rPr lang="en-US" b="1" dirty="0" err="1"/>
              <a:t>entrySet</a:t>
            </a:r>
            <a:r>
              <a:rPr lang="en-US" dirty="0"/>
              <a:t>() : returns </a:t>
            </a:r>
            <a:r>
              <a:rPr lang="en-US" b="1" dirty="0"/>
              <a:t>Set</a:t>
            </a:r>
            <a:r>
              <a:rPr lang="en-US" dirty="0"/>
              <a:t> that contains the entries in a map.</a:t>
            </a:r>
          </a:p>
        </p:txBody>
      </p:sp>
    </p:spTree>
    <p:extLst>
      <p:ext uri="{BB962C8B-B14F-4D97-AF65-F5344CB8AC3E}">
        <p14:creationId xmlns:p14="http://schemas.microsoft.com/office/powerpoint/2010/main" val="1230387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t>Java </a:t>
            </a:r>
            <a:r>
              <a:rPr lang="en-US" dirty="0" err="1"/>
              <a:t>HashMap</a:t>
            </a:r>
            <a:r>
              <a:rPr lang="en-US" dirty="0"/>
              <a:t> class</a:t>
            </a:r>
          </a:p>
        </p:txBody>
      </p:sp>
      <p:sp>
        <p:nvSpPr>
          <p:cNvPr id="3" name="Content Placeholder 2"/>
          <p:cNvSpPr>
            <a:spLocks noGrp="1"/>
          </p:cNvSpPr>
          <p:nvPr>
            <p:ph idx="1"/>
          </p:nvPr>
        </p:nvSpPr>
        <p:spPr/>
        <p:txBody>
          <a:bodyPr>
            <a:normAutofit/>
          </a:bodyPr>
          <a:lstStyle/>
          <a:p>
            <a:pPr>
              <a:lnSpc>
                <a:spcPct val="90000"/>
              </a:lnSpc>
            </a:pPr>
            <a:r>
              <a:rPr lang="en-US" sz="1600" dirty="0">
                <a:solidFill>
                  <a:schemeClr val="tx1">
                    <a:lumMod val="75000"/>
                    <a:lumOff val="25000"/>
                  </a:schemeClr>
                </a:solidFill>
                <a:latin typeface="+mn-lt"/>
                <a:cs typeface="+mn-cs"/>
              </a:rPr>
              <a:t>I</a:t>
            </a:r>
            <a:r>
              <a:rPr lang="en-US" sz="1600" dirty="0" smtClean="0">
                <a:solidFill>
                  <a:schemeClr val="tx1">
                    <a:lumMod val="75000"/>
                    <a:lumOff val="25000"/>
                  </a:schemeClr>
                </a:solidFill>
                <a:latin typeface="+mn-lt"/>
                <a:cs typeface="+mn-cs"/>
              </a:rPr>
              <a:t>mplements </a:t>
            </a:r>
            <a:r>
              <a:rPr lang="en-US" sz="1600" dirty="0">
                <a:solidFill>
                  <a:schemeClr val="tx1">
                    <a:lumMod val="75000"/>
                    <a:lumOff val="25000"/>
                  </a:schemeClr>
                </a:solidFill>
                <a:latin typeface="+mn-lt"/>
                <a:cs typeface="+mn-cs"/>
              </a:rPr>
              <a:t>the map interface by using a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 </a:t>
            </a:r>
          </a:p>
          <a:p>
            <a:pPr>
              <a:lnSpc>
                <a:spcPct val="90000"/>
              </a:lnSpc>
            </a:pPr>
            <a:endParaRPr lang="en-US" sz="1600" dirty="0" smtClean="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Inherits </a:t>
            </a:r>
            <a:r>
              <a:rPr lang="en-US" sz="1600" dirty="0" err="1">
                <a:solidFill>
                  <a:schemeClr val="tx1">
                    <a:lumMod val="75000"/>
                    <a:lumOff val="25000"/>
                  </a:schemeClr>
                </a:solidFill>
                <a:latin typeface="+mn-lt"/>
                <a:cs typeface="+mn-cs"/>
              </a:rPr>
              <a:t>AbstractMap</a:t>
            </a:r>
            <a:r>
              <a:rPr lang="en-US" sz="1600" dirty="0">
                <a:solidFill>
                  <a:schemeClr val="tx1">
                    <a:lumMod val="75000"/>
                    <a:lumOff val="25000"/>
                  </a:schemeClr>
                </a:solidFill>
                <a:latin typeface="+mn-lt"/>
                <a:cs typeface="+mn-cs"/>
              </a:rPr>
              <a:t> class and implements Map </a:t>
            </a:r>
            <a:r>
              <a:rPr lang="en-US" sz="1600" dirty="0" smtClean="0">
                <a:solidFill>
                  <a:schemeClr val="tx1">
                    <a:lumMod val="75000"/>
                    <a:lumOff val="25000"/>
                  </a:schemeClr>
                </a:solidFill>
                <a:latin typeface="+mn-lt"/>
                <a:cs typeface="+mn-cs"/>
              </a:rPr>
              <a:t>interface.</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important points about Java </a:t>
            </a:r>
            <a:r>
              <a:rPr lang="en-US" sz="1600" dirty="0" err="1">
                <a:solidFill>
                  <a:schemeClr val="tx1">
                    <a:lumMod val="75000"/>
                    <a:lumOff val="25000"/>
                  </a:schemeClr>
                </a:solidFill>
                <a:latin typeface="+mn-lt"/>
                <a:cs typeface="+mn-cs"/>
              </a:rPr>
              <a:t>HashMap</a:t>
            </a:r>
            <a:r>
              <a:rPr lang="en-US" sz="1600" dirty="0">
                <a:solidFill>
                  <a:schemeClr val="tx1">
                    <a:lumMod val="75000"/>
                    <a:lumOff val="25000"/>
                  </a:schemeClr>
                </a:solidFill>
                <a:latin typeface="+mn-lt"/>
                <a:cs typeface="+mn-cs"/>
              </a:rPr>
              <a:t> class are:</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A </a:t>
            </a:r>
            <a:r>
              <a:rPr lang="en-US" sz="1600" dirty="0" err="1">
                <a:solidFill>
                  <a:schemeClr val="tx1">
                    <a:lumMod val="75000"/>
                    <a:lumOff val="25000"/>
                  </a:schemeClr>
                </a:solidFill>
                <a:latin typeface="+mn-lt"/>
                <a:cs typeface="+mn-cs"/>
              </a:rPr>
              <a:t>HashMap</a:t>
            </a:r>
            <a:r>
              <a:rPr lang="en-US" sz="1600" dirty="0">
                <a:solidFill>
                  <a:schemeClr val="tx1">
                    <a:lumMod val="75000"/>
                    <a:lumOff val="25000"/>
                  </a:schemeClr>
                </a:solidFill>
                <a:latin typeface="+mn-lt"/>
                <a:cs typeface="+mn-cs"/>
              </a:rPr>
              <a:t> contains values based on the key.</a:t>
            </a:r>
          </a:p>
          <a:p>
            <a:pPr>
              <a:lnSpc>
                <a:spcPct val="90000"/>
              </a:lnSpc>
            </a:pPr>
            <a:r>
              <a:rPr lang="en-US" sz="1600" dirty="0">
                <a:solidFill>
                  <a:schemeClr val="tx1">
                    <a:lumMod val="75000"/>
                    <a:lumOff val="25000"/>
                  </a:schemeClr>
                </a:solidFill>
                <a:latin typeface="+mn-lt"/>
                <a:cs typeface="+mn-cs"/>
              </a:rPr>
              <a:t>It contains only unique elements.</a:t>
            </a:r>
          </a:p>
          <a:p>
            <a:pPr>
              <a:lnSpc>
                <a:spcPct val="90000"/>
              </a:lnSpc>
            </a:pPr>
            <a:r>
              <a:rPr lang="en-US" sz="1600" dirty="0">
                <a:solidFill>
                  <a:schemeClr val="tx1">
                    <a:lumMod val="75000"/>
                    <a:lumOff val="25000"/>
                  </a:schemeClr>
                </a:solidFill>
                <a:latin typeface="+mn-lt"/>
                <a:cs typeface="+mn-cs"/>
              </a:rPr>
              <a:t>It may have one null key and multiple null values.</a:t>
            </a:r>
          </a:p>
          <a:p>
            <a:pPr>
              <a:lnSpc>
                <a:spcPct val="90000"/>
              </a:lnSpc>
            </a:pPr>
            <a:r>
              <a:rPr lang="en-US" sz="1600" dirty="0">
                <a:solidFill>
                  <a:schemeClr val="tx1">
                    <a:lumMod val="75000"/>
                    <a:lumOff val="25000"/>
                  </a:schemeClr>
                </a:solidFill>
                <a:latin typeface="+mn-lt"/>
                <a:cs typeface="+mn-cs"/>
              </a:rPr>
              <a:t>It maintains no order.</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public class </a:t>
            </a:r>
            <a:r>
              <a:rPr lang="en-US" sz="1600" dirty="0" err="1">
                <a:solidFill>
                  <a:schemeClr val="tx1">
                    <a:lumMod val="75000"/>
                    <a:lumOff val="25000"/>
                  </a:schemeClr>
                </a:solidFill>
                <a:latin typeface="+mn-lt"/>
                <a:cs typeface="+mn-cs"/>
              </a:rPr>
              <a:t>HashMap</a:t>
            </a:r>
            <a:r>
              <a:rPr lang="en-US" sz="1600" dirty="0">
                <a:solidFill>
                  <a:schemeClr val="tx1">
                    <a:lumMod val="75000"/>
                    <a:lumOff val="25000"/>
                  </a:schemeClr>
                </a:solidFill>
                <a:latin typeface="+mn-lt"/>
                <a:cs typeface="+mn-cs"/>
              </a:rPr>
              <a:t>&lt;K,V&gt; extends </a:t>
            </a:r>
            <a:r>
              <a:rPr lang="en-US" sz="1600" dirty="0" err="1">
                <a:solidFill>
                  <a:schemeClr val="tx1">
                    <a:lumMod val="75000"/>
                    <a:lumOff val="25000"/>
                  </a:schemeClr>
                </a:solidFill>
                <a:latin typeface="+mn-lt"/>
                <a:cs typeface="+mn-cs"/>
              </a:rPr>
              <a:t>AbstractMap</a:t>
            </a:r>
            <a:r>
              <a:rPr lang="en-US" sz="1600" dirty="0">
                <a:solidFill>
                  <a:schemeClr val="tx1">
                    <a:lumMod val="75000"/>
                    <a:lumOff val="25000"/>
                  </a:schemeClr>
                </a:solidFill>
                <a:latin typeface="+mn-lt"/>
                <a:cs typeface="+mn-cs"/>
              </a:rPr>
              <a:t>&lt;K,V&gt; implements Map&lt;K,V&gt;, </a:t>
            </a:r>
            <a:r>
              <a:rPr lang="en-US" sz="1600" dirty="0" err="1">
                <a:solidFill>
                  <a:schemeClr val="tx1">
                    <a:lumMod val="75000"/>
                    <a:lumOff val="25000"/>
                  </a:schemeClr>
                </a:solidFill>
                <a:latin typeface="+mn-lt"/>
                <a:cs typeface="+mn-cs"/>
              </a:rPr>
              <a:t>Cloneable</a:t>
            </a:r>
            <a:r>
              <a:rPr lang="en-US" sz="1600" dirty="0">
                <a:solidFill>
                  <a:schemeClr val="tx1">
                    <a:lumMod val="75000"/>
                    <a:lumOff val="25000"/>
                  </a:schemeClr>
                </a:solidFill>
                <a:latin typeface="+mn-lt"/>
                <a:cs typeface="+mn-cs"/>
              </a:rPr>
              <a:t>, </a:t>
            </a:r>
            <a:r>
              <a:rPr lang="en-US" sz="1600" dirty="0" err="1">
                <a:solidFill>
                  <a:schemeClr val="tx1">
                    <a:lumMod val="75000"/>
                    <a:lumOff val="25000"/>
                  </a:schemeClr>
                </a:solidFill>
                <a:latin typeface="+mn-lt"/>
                <a:cs typeface="+mn-cs"/>
              </a:rPr>
              <a:t>Serializable</a:t>
            </a:r>
            <a:r>
              <a:rPr lang="en-US" sz="1600" dirty="0">
                <a:solidFill>
                  <a:schemeClr val="tx1">
                    <a:lumMod val="75000"/>
                    <a:lumOff val="25000"/>
                  </a:schemeClr>
                </a:solidFill>
                <a:latin typeface="+mn-lt"/>
                <a:cs typeface="+mn-cs"/>
              </a:rPr>
              <a:t>  </a:t>
            </a:r>
          </a:p>
          <a:p>
            <a:pPr>
              <a:buFont typeface="+mj-lt"/>
              <a:buAutoNum type="arabicPeriod"/>
            </a:pPr>
            <a:endParaRPr lang="en-US"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2113226"/>
            <a:ext cx="1532107" cy="1931786"/>
          </a:xfrm>
          <a:prstGeom prst="rect">
            <a:avLst/>
          </a:prstGeom>
        </p:spPr>
      </p:pic>
    </p:spTree>
    <p:extLst>
      <p:ext uri="{BB962C8B-B14F-4D97-AF65-F5344CB8AC3E}">
        <p14:creationId xmlns:p14="http://schemas.microsoft.com/office/powerpoint/2010/main" val="10042049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smtClean="0"/>
              <a:t>Try this..(Example of </a:t>
            </a:r>
            <a:r>
              <a:rPr lang="en-US" dirty="0" err="1" smtClean="0"/>
              <a:t>HashMap</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import </a:t>
            </a:r>
            <a:r>
              <a:rPr lang="en-US" dirty="0" err="1" smtClean="0"/>
              <a:t>java.util</a:t>
            </a:r>
            <a:r>
              <a:rPr lang="en-US" dirty="0" smtClean="0"/>
              <a:t>.*;</a:t>
            </a:r>
          </a:p>
          <a:p>
            <a:pPr marL="0" indent="0">
              <a:buNone/>
            </a:pPr>
            <a:r>
              <a:rPr lang="en-US" dirty="0" smtClean="0"/>
              <a:t>class </a:t>
            </a:r>
            <a:r>
              <a:rPr lang="en-US" dirty="0" err="1"/>
              <a:t>HashMapDemo</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HashMap</a:t>
            </a:r>
            <a:r>
              <a:rPr lang="en-US" dirty="0"/>
              <a:t>&lt; </a:t>
            </a:r>
            <a:r>
              <a:rPr lang="en-US" dirty="0" err="1"/>
              <a:t>String,Integer</a:t>
            </a:r>
            <a:r>
              <a:rPr lang="en-US" dirty="0"/>
              <a:t>&gt; </a:t>
            </a:r>
            <a:r>
              <a:rPr lang="en-US" dirty="0" err="1"/>
              <a:t>hm</a:t>
            </a:r>
            <a:r>
              <a:rPr lang="en-US" dirty="0"/>
              <a:t> = new </a:t>
            </a:r>
            <a:r>
              <a:rPr lang="en-US" dirty="0" err="1"/>
              <a:t>HashMap</a:t>
            </a:r>
            <a:r>
              <a:rPr lang="en-US" dirty="0"/>
              <a:t>&lt; </a:t>
            </a:r>
            <a:r>
              <a:rPr lang="en-US" dirty="0" err="1"/>
              <a:t>String,Integer</a:t>
            </a:r>
            <a:r>
              <a:rPr lang="en-US" dirty="0"/>
              <a:t>&gt;();</a:t>
            </a:r>
          </a:p>
          <a:p>
            <a:pPr marL="0" indent="0">
              <a:buNone/>
            </a:pPr>
            <a:r>
              <a:rPr lang="en-US" dirty="0"/>
              <a:t>  </a:t>
            </a:r>
            <a:r>
              <a:rPr lang="en-US" dirty="0" err="1"/>
              <a:t>hm.put</a:t>
            </a:r>
            <a:r>
              <a:rPr lang="en-US" dirty="0"/>
              <a:t>("</a:t>
            </a:r>
            <a:r>
              <a:rPr lang="en-US" dirty="0" err="1"/>
              <a:t>a",new</a:t>
            </a:r>
            <a:r>
              <a:rPr lang="en-US" dirty="0"/>
              <a:t> Integer(100));</a:t>
            </a:r>
          </a:p>
          <a:p>
            <a:pPr marL="0" indent="0">
              <a:buNone/>
            </a:pPr>
            <a:r>
              <a:rPr lang="en-US" dirty="0"/>
              <a:t>  </a:t>
            </a:r>
            <a:r>
              <a:rPr lang="en-US" dirty="0" err="1"/>
              <a:t>hm.put</a:t>
            </a:r>
            <a:r>
              <a:rPr lang="en-US" dirty="0"/>
              <a:t>("</a:t>
            </a:r>
            <a:r>
              <a:rPr lang="en-US" dirty="0" err="1"/>
              <a:t>b",new</a:t>
            </a:r>
            <a:r>
              <a:rPr lang="en-US" dirty="0"/>
              <a:t> Integer(200));</a:t>
            </a:r>
          </a:p>
          <a:p>
            <a:pPr marL="0" indent="0">
              <a:buNone/>
            </a:pPr>
            <a:r>
              <a:rPr lang="en-US" dirty="0"/>
              <a:t>  </a:t>
            </a:r>
            <a:r>
              <a:rPr lang="en-US" dirty="0" err="1"/>
              <a:t>hm.put</a:t>
            </a:r>
            <a:r>
              <a:rPr lang="en-US" dirty="0"/>
              <a:t>("</a:t>
            </a:r>
            <a:r>
              <a:rPr lang="en-US" dirty="0" err="1"/>
              <a:t>c",new</a:t>
            </a:r>
            <a:r>
              <a:rPr lang="en-US" dirty="0"/>
              <a:t> Integer(300));</a:t>
            </a:r>
          </a:p>
          <a:p>
            <a:pPr marL="0" indent="0">
              <a:buNone/>
            </a:pPr>
            <a:r>
              <a:rPr lang="en-US" dirty="0"/>
              <a:t>  </a:t>
            </a:r>
            <a:r>
              <a:rPr lang="en-US" dirty="0" err="1"/>
              <a:t>hm.put</a:t>
            </a:r>
            <a:r>
              <a:rPr lang="en-US" dirty="0"/>
              <a:t>("</a:t>
            </a:r>
            <a:r>
              <a:rPr lang="en-US" dirty="0" err="1"/>
              <a:t>d",new</a:t>
            </a:r>
            <a:r>
              <a:rPr lang="en-US" dirty="0"/>
              <a:t> Integer(400));</a:t>
            </a:r>
          </a:p>
          <a:p>
            <a:pPr marL="0" indent="0">
              <a:buNone/>
            </a:pPr>
            <a:endParaRPr lang="en-US" dirty="0"/>
          </a:p>
          <a:p>
            <a:pPr marL="0" indent="0">
              <a:buNone/>
            </a:pPr>
            <a:r>
              <a:rPr lang="en-US" dirty="0"/>
              <a:t>  Set&lt; </a:t>
            </a:r>
            <a:r>
              <a:rPr lang="en-US" dirty="0" err="1"/>
              <a:t>Map.Entry</a:t>
            </a:r>
            <a:r>
              <a:rPr lang="en-US" dirty="0"/>
              <a:t>&lt; </a:t>
            </a:r>
            <a:r>
              <a:rPr lang="en-US" dirty="0" err="1"/>
              <a:t>String,Integer</a:t>
            </a:r>
            <a:r>
              <a:rPr lang="en-US" dirty="0"/>
              <a:t>&gt; &gt; </a:t>
            </a:r>
            <a:r>
              <a:rPr lang="en-US" dirty="0" err="1"/>
              <a:t>st</a:t>
            </a:r>
            <a:r>
              <a:rPr lang="en-US" dirty="0"/>
              <a:t> = </a:t>
            </a:r>
            <a:r>
              <a:rPr lang="en-US" dirty="0" err="1"/>
              <a:t>hm.entrySet</a:t>
            </a:r>
            <a:r>
              <a:rPr lang="en-US" dirty="0"/>
              <a:t>();    //returns Set view</a:t>
            </a:r>
          </a:p>
          <a:p>
            <a:pPr marL="0" indent="0">
              <a:buNone/>
            </a:pPr>
            <a:r>
              <a:rPr lang="en-US" dirty="0"/>
              <a:t>  for(</a:t>
            </a:r>
            <a:r>
              <a:rPr lang="en-US" dirty="0" err="1"/>
              <a:t>Map.Entry</a:t>
            </a:r>
            <a:r>
              <a:rPr lang="en-US" dirty="0"/>
              <a:t>&lt; </a:t>
            </a:r>
            <a:r>
              <a:rPr lang="en-US" dirty="0" err="1"/>
              <a:t>String,Integer</a:t>
            </a:r>
            <a:r>
              <a:rPr lang="en-US" dirty="0"/>
              <a:t>&gt; </a:t>
            </a:r>
            <a:r>
              <a:rPr lang="en-US" dirty="0" err="1"/>
              <a:t>me:st</a:t>
            </a:r>
            <a:r>
              <a:rPr lang="en-US" dirty="0"/>
              <a:t>)</a:t>
            </a:r>
          </a:p>
          <a:p>
            <a:pPr marL="0" indent="0">
              <a:buNone/>
            </a:pPr>
            <a:r>
              <a:rPr lang="en-US" dirty="0"/>
              <a:t>  {</a:t>
            </a:r>
          </a:p>
          <a:p>
            <a:pPr marL="0" indent="0">
              <a:buNone/>
            </a:pPr>
            <a:r>
              <a:rPr lang="en-US" dirty="0"/>
              <a:t>   </a:t>
            </a:r>
            <a:r>
              <a:rPr lang="en-US" dirty="0" err="1"/>
              <a:t>System.out.print</a:t>
            </a:r>
            <a:r>
              <a:rPr lang="en-US" dirty="0"/>
              <a:t>(</a:t>
            </a:r>
            <a:r>
              <a:rPr lang="en-US" dirty="0" err="1"/>
              <a:t>me.getKey</a:t>
            </a:r>
            <a:r>
              <a:rPr lang="en-US" dirty="0"/>
              <a:t>()+":");</a:t>
            </a:r>
          </a:p>
          <a:p>
            <a:pPr marL="0" indent="0">
              <a:buNone/>
            </a:pPr>
            <a:r>
              <a:rPr lang="en-US" dirty="0"/>
              <a:t>   </a:t>
            </a:r>
            <a:r>
              <a:rPr lang="en-US" dirty="0" err="1"/>
              <a:t>System.out.println</a:t>
            </a:r>
            <a:r>
              <a:rPr lang="en-US" dirty="0"/>
              <a:t>(</a:t>
            </a:r>
            <a:r>
              <a:rPr lang="en-US" dirty="0" err="1"/>
              <a:t>me.getValue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990162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normAutofit/>
          </a:bodyPr>
          <a:lstStyle/>
          <a:p>
            <a:r>
              <a:rPr lang="en-US" dirty="0"/>
              <a:t>Java </a:t>
            </a:r>
            <a:r>
              <a:rPr lang="en-US" dirty="0" err="1"/>
              <a:t>TreeMap</a:t>
            </a:r>
            <a:r>
              <a:rPr lang="en-US" dirty="0"/>
              <a:t> class</a:t>
            </a:r>
          </a:p>
        </p:txBody>
      </p:sp>
      <p:sp>
        <p:nvSpPr>
          <p:cNvPr id="3" name="Content Placeholder 2"/>
          <p:cNvSpPr>
            <a:spLocks noGrp="1"/>
          </p:cNvSpPr>
          <p:nvPr>
            <p:ph idx="1"/>
          </p:nvPr>
        </p:nvSpPr>
        <p:spPr/>
        <p:txBody>
          <a:bodyPr>
            <a:normAutofit/>
          </a:bodyPr>
          <a:lstStyle/>
          <a:p>
            <a:pPr>
              <a:lnSpc>
                <a:spcPct val="90000"/>
              </a:lnSpc>
            </a:pPr>
            <a:r>
              <a:rPr lang="en-US" sz="1600" dirty="0" smtClean="0">
                <a:solidFill>
                  <a:schemeClr val="tx1">
                    <a:lumMod val="75000"/>
                    <a:lumOff val="25000"/>
                  </a:schemeClr>
                </a:solidFill>
                <a:latin typeface="+mn-lt"/>
                <a:cs typeface="+mn-cs"/>
              </a:rPr>
              <a:t>Implements </a:t>
            </a:r>
            <a:r>
              <a:rPr lang="en-US" sz="1600" dirty="0">
                <a:solidFill>
                  <a:schemeClr val="tx1">
                    <a:lumMod val="75000"/>
                    <a:lumOff val="25000"/>
                  </a:schemeClr>
                </a:solidFill>
                <a:latin typeface="+mn-lt"/>
                <a:cs typeface="+mn-cs"/>
              </a:rPr>
              <a:t>the Map interface by using a tree. It provides an efficient means of storing key/value pairs in sorted </a:t>
            </a:r>
            <a:r>
              <a:rPr lang="en-US" sz="1600" dirty="0" smtClean="0">
                <a:solidFill>
                  <a:schemeClr val="tx1">
                    <a:lumMod val="75000"/>
                    <a:lumOff val="25000"/>
                  </a:schemeClr>
                </a:solidFill>
                <a:latin typeface="+mn-lt"/>
                <a:cs typeface="+mn-cs"/>
              </a:rPr>
              <a:t>order.</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important points about Java </a:t>
            </a:r>
            <a:r>
              <a:rPr lang="en-US" sz="1600" dirty="0" err="1">
                <a:solidFill>
                  <a:schemeClr val="tx1">
                    <a:lumMod val="75000"/>
                    <a:lumOff val="25000"/>
                  </a:schemeClr>
                </a:solidFill>
                <a:latin typeface="+mn-lt"/>
                <a:cs typeface="+mn-cs"/>
              </a:rPr>
              <a:t>TreeMap</a:t>
            </a:r>
            <a:r>
              <a:rPr lang="en-US" sz="1600" dirty="0">
                <a:solidFill>
                  <a:schemeClr val="tx1">
                    <a:lumMod val="75000"/>
                    <a:lumOff val="25000"/>
                  </a:schemeClr>
                </a:solidFill>
                <a:latin typeface="+mn-lt"/>
                <a:cs typeface="+mn-cs"/>
              </a:rPr>
              <a:t> class </a:t>
            </a:r>
            <a:r>
              <a:rPr lang="en-US" sz="1600" dirty="0" err="1" smtClean="0">
                <a:solidFill>
                  <a:schemeClr val="tx1">
                    <a:lumMod val="75000"/>
                    <a:lumOff val="25000"/>
                  </a:schemeClr>
                </a:solidFill>
                <a:latin typeface="+mn-lt"/>
                <a:cs typeface="+mn-cs"/>
              </a:rPr>
              <a:t>are:C</a:t>
            </a:r>
            <a:endParaRPr lang="en-US" sz="1600" dirty="0" smtClean="0">
              <a:solidFill>
                <a:schemeClr val="tx1">
                  <a:lumMod val="75000"/>
                  <a:lumOff val="25000"/>
                </a:schemeClr>
              </a:solidFill>
              <a:latin typeface="+mn-lt"/>
              <a:cs typeface="+mn-cs"/>
            </a:endParaRP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Contains </a:t>
            </a:r>
            <a:r>
              <a:rPr lang="en-US" sz="1600" dirty="0">
                <a:solidFill>
                  <a:schemeClr val="tx1">
                    <a:lumMod val="75000"/>
                    <a:lumOff val="25000"/>
                  </a:schemeClr>
                </a:solidFill>
                <a:latin typeface="+mn-lt"/>
                <a:cs typeface="+mn-cs"/>
              </a:rPr>
              <a:t>values based on the key. It implements the </a:t>
            </a:r>
            <a:r>
              <a:rPr lang="en-US" sz="1600" dirty="0" err="1">
                <a:solidFill>
                  <a:schemeClr val="tx1">
                    <a:lumMod val="75000"/>
                    <a:lumOff val="25000"/>
                  </a:schemeClr>
                </a:solidFill>
                <a:latin typeface="+mn-lt"/>
                <a:cs typeface="+mn-cs"/>
              </a:rPr>
              <a:t>NavigableMap</a:t>
            </a:r>
            <a:r>
              <a:rPr lang="en-US" sz="1600" dirty="0">
                <a:solidFill>
                  <a:schemeClr val="tx1">
                    <a:lumMod val="75000"/>
                    <a:lumOff val="25000"/>
                  </a:schemeClr>
                </a:solidFill>
                <a:latin typeface="+mn-lt"/>
                <a:cs typeface="+mn-cs"/>
              </a:rPr>
              <a:t> interface and extends </a:t>
            </a:r>
            <a:r>
              <a:rPr lang="en-US" sz="1600" dirty="0" err="1">
                <a:solidFill>
                  <a:schemeClr val="tx1">
                    <a:lumMod val="75000"/>
                    <a:lumOff val="25000"/>
                  </a:schemeClr>
                </a:solidFill>
                <a:latin typeface="+mn-lt"/>
                <a:cs typeface="+mn-cs"/>
              </a:rPr>
              <a:t>AbstractMap</a:t>
            </a:r>
            <a:r>
              <a:rPr lang="en-US" sz="1600" dirty="0">
                <a:solidFill>
                  <a:schemeClr val="tx1">
                    <a:lumMod val="75000"/>
                    <a:lumOff val="25000"/>
                  </a:schemeClr>
                </a:solidFill>
                <a:latin typeface="+mn-lt"/>
                <a:cs typeface="+mn-cs"/>
              </a:rPr>
              <a:t> class.</a:t>
            </a:r>
          </a:p>
          <a:p>
            <a:pPr>
              <a:lnSpc>
                <a:spcPct val="90000"/>
              </a:lnSpc>
            </a:pPr>
            <a:r>
              <a:rPr lang="en-US" sz="1600" dirty="0">
                <a:solidFill>
                  <a:schemeClr val="tx1">
                    <a:lumMod val="75000"/>
                    <a:lumOff val="25000"/>
                  </a:schemeClr>
                </a:solidFill>
                <a:latin typeface="+mn-lt"/>
                <a:cs typeface="+mn-cs"/>
              </a:rPr>
              <a:t>It contains only unique elements.</a:t>
            </a:r>
          </a:p>
          <a:p>
            <a:pPr>
              <a:lnSpc>
                <a:spcPct val="90000"/>
              </a:lnSpc>
            </a:pPr>
            <a:r>
              <a:rPr lang="en-US" sz="1600" dirty="0">
                <a:solidFill>
                  <a:schemeClr val="tx1">
                    <a:lumMod val="75000"/>
                    <a:lumOff val="25000"/>
                  </a:schemeClr>
                </a:solidFill>
                <a:latin typeface="+mn-lt"/>
                <a:cs typeface="+mn-cs"/>
              </a:rPr>
              <a:t>It cannot have null key but can have multiple null values.</a:t>
            </a:r>
          </a:p>
          <a:p>
            <a:pPr>
              <a:lnSpc>
                <a:spcPct val="90000"/>
              </a:lnSpc>
            </a:pPr>
            <a:r>
              <a:rPr lang="en-US" sz="1600" dirty="0">
                <a:solidFill>
                  <a:schemeClr val="tx1">
                    <a:lumMod val="75000"/>
                    <a:lumOff val="25000"/>
                  </a:schemeClr>
                </a:solidFill>
                <a:latin typeface="+mn-lt"/>
                <a:cs typeface="+mn-cs"/>
              </a:rPr>
              <a:t>It is same as </a:t>
            </a:r>
            <a:r>
              <a:rPr lang="en-US" sz="1600" dirty="0" err="1">
                <a:solidFill>
                  <a:schemeClr val="tx1">
                    <a:lumMod val="75000"/>
                    <a:lumOff val="25000"/>
                  </a:schemeClr>
                </a:solidFill>
                <a:latin typeface="+mn-lt"/>
                <a:cs typeface="+mn-cs"/>
              </a:rPr>
              <a:t>HashMap</a:t>
            </a:r>
            <a:r>
              <a:rPr lang="en-US" sz="1600" dirty="0">
                <a:solidFill>
                  <a:schemeClr val="tx1">
                    <a:lumMod val="75000"/>
                    <a:lumOff val="25000"/>
                  </a:schemeClr>
                </a:solidFill>
                <a:latin typeface="+mn-lt"/>
                <a:cs typeface="+mn-cs"/>
              </a:rPr>
              <a:t> instead maintains ascending order.</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public class </a:t>
            </a:r>
            <a:r>
              <a:rPr lang="en-US" sz="1600" dirty="0" err="1">
                <a:solidFill>
                  <a:schemeClr val="tx1">
                    <a:lumMod val="75000"/>
                    <a:lumOff val="25000"/>
                  </a:schemeClr>
                </a:solidFill>
                <a:latin typeface="+mn-lt"/>
                <a:cs typeface="+mn-cs"/>
              </a:rPr>
              <a:t>TreeMap</a:t>
            </a:r>
            <a:r>
              <a:rPr lang="en-US" sz="1600" dirty="0">
                <a:solidFill>
                  <a:schemeClr val="tx1">
                    <a:lumMod val="75000"/>
                    <a:lumOff val="25000"/>
                  </a:schemeClr>
                </a:solidFill>
                <a:latin typeface="+mn-lt"/>
                <a:cs typeface="+mn-cs"/>
              </a:rPr>
              <a:t>&lt;K,V&gt; extends </a:t>
            </a:r>
            <a:r>
              <a:rPr lang="en-US" sz="1600" dirty="0" err="1">
                <a:solidFill>
                  <a:schemeClr val="tx1">
                    <a:lumMod val="75000"/>
                    <a:lumOff val="25000"/>
                  </a:schemeClr>
                </a:solidFill>
                <a:latin typeface="+mn-lt"/>
                <a:cs typeface="+mn-cs"/>
              </a:rPr>
              <a:t>AbstractMap</a:t>
            </a:r>
            <a:r>
              <a:rPr lang="en-US" sz="1600" dirty="0">
                <a:solidFill>
                  <a:schemeClr val="tx1">
                    <a:lumMod val="75000"/>
                    <a:lumOff val="25000"/>
                  </a:schemeClr>
                </a:solidFill>
                <a:latin typeface="+mn-lt"/>
                <a:cs typeface="+mn-cs"/>
              </a:rPr>
              <a:t>&lt;K,V&gt; implements </a:t>
            </a:r>
            <a:r>
              <a:rPr lang="en-US" sz="1600" dirty="0" err="1">
                <a:solidFill>
                  <a:schemeClr val="tx1">
                    <a:lumMod val="75000"/>
                    <a:lumOff val="25000"/>
                  </a:schemeClr>
                </a:solidFill>
                <a:latin typeface="+mn-lt"/>
                <a:cs typeface="+mn-cs"/>
              </a:rPr>
              <a:t>NavigableMap</a:t>
            </a:r>
            <a:r>
              <a:rPr lang="en-US" sz="1600" dirty="0">
                <a:solidFill>
                  <a:schemeClr val="tx1">
                    <a:lumMod val="75000"/>
                    <a:lumOff val="25000"/>
                  </a:schemeClr>
                </a:solidFill>
                <a:latin typeface="+mn-lt"/>
                <a:cs typeface="+mn-cs"/>
              </a:rPr>
              <a:t>&lt;K,V&gt;, </a:t>
            </a:r>
            <a:r>
              <a:rPr lang="en-US" sz="1600" dirty="0" err="1">
                <a:solidFill>
                  <a:schemeClr val="tx1">
                    <a:lumMod val="75000"/>
                    <a:lumOff val="25000"/>
                  </a:schemeClr>
                </a:solidFill>
                <a:latin typeface="+mn-lt"/>
                <a:cs typeface="+mn-cs"/>
              </a:rPr>
              <a:t>Cloneable</a:t>
            </a:r>
            <a:r>
              <a:rPr lang="en-US" sz="1600" dirty="0">
                <a:solidFill>
                  <a:schemeClr val="tx1">
                    <a:lumMod val="75000"/>
                    <a:lumOff val="25000"/>
                  </a:schemeClr>
                </a:solidFill>
                <a:latin typeface="+mn-lt"/>
                <a:cs typeface="+mn-cs"/>
              </a:rPr>
              <a:t>, </a:t>
            </a:r>
            <a:r>
              <a:rPr lang="en-US" sz="1600" dirty="0" err="1">
                <a:solidFill>
                  <a:schemeClr val="tx1">
                    <a:lumMod val="75000"/>
                    <a:lumOff val="25000"/>
                  </a:schemeClr>
                </a:solidFill>
                <a:latin typeface="+mn-lt"/>
                <a:cs typeface="+mn-cs"/>
              </a:rPr>
              <a:t>Serializable</a:t>
            </a:r>
            <a:r>
              <a:rPr lang="en-US" sz="1600" dirty="0">
                <a:solidFill>
                  <a:schemeClr val="tx1">
                    <a:lumMod val="75000"/>
                    <a:lumOff val="25000"/>
                  </a:schemeClr>
                </a:solidFill>
                <a:latin typeface="+mn-lt"/>
                <a:cs typeface="+mn-cs"/>
              </a:rPr>
              <a:t>  </a:t>
            </a:r>
          </a:p>
          <a:p>
            <a:pPr>
              <a:lnSpc>
                <a:spcPct val="90000"/>
              </a:lnSpc>
            </a:pPr>
            <a:endParaRPr lang="en-US" sz="16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2626925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smtClean="0"/>
              <a:t>Try This…(Example of </a:t>
            </a:r>
            <a:r>
              <a:rPr lang="en-US" dirty="0" err="1" smtClean="0"/>
              <a:t>TreeMap</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import </a:t>
            </a:r>
            <a:r>
              <a:rPr lang="en-US" dirty="0" err="1"/>
              <a:t>java.util</a:t>
            </a:r>
            <a:r>
              <a:rPr lang="en-US" dirty="0"/>
              <a:t>.*;</a:t>
            </a:r>
          </a:p>
          <a:p>
            <a:pPr marL="0" indent="0">
              <a:buNone/>
            </a:pPr>
            <a:r>
              <a:rPr lang="en-US" dirty="0"/>
              <a:t>class </a:t>
            </a:r>
            <a:r>
              <a:rPr lang="en-US" dirty="0" err="1"/>
              <a:t>TreeMapDemo</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TreeMap</a:t>
            </a:r>
            <a:r>
              <a:rPr lang="en-US" dirty="0"/>
              <a:t>&lt; </a:t>
            </a:r>
            <a:r>
              <a:rPr lang="en-US" dirty="0" err="1"/>
              <a:t>String,Integer</a:t>
            </a:r>
            <a:r>
              <a:rPr lang="en-US" dirty="0"/>
              <a:t>&gt; tm = new </a:t>
            </a:r>
            <a:r>
              <a:rPr lang="en-US" dirty="0" err="1"/>
              <a:t>TreeMap</a:t>
            </a:r>
            <a:r>
              <a:rPr lang="en-US" dirty="0"/>
              <a:t>&lt; </a:t>
            </a:r>
            <a:r>
              <a:rPr lang="en-US" dirty="0" err="1"/>
              <a:t>String,Integer</a:t>
            </a:r>
            <a:r>
              <a:rPr lang="en-US" dirty="0"/>
              <a:t>&gt;();</a:t>
            </a:r>
          </a:p>
          <a:p>
            <a:pPr marL="0" indent="0">
              <a:buNone/>
            </a:pPr>
            <a:r>
              <a:rPr lang="en-US" dirty="0"/>
              <a:t>  </a:t>
            </a:r>
            <a:r>
              <a:rPr lang="en-US" dirty="0" err="1"/>
              <a:t>tm.put</a:t>
            </a:r>
            <a:r>
              <a:rPr lang="en-US" dirty="0"/>
              <a:t>("</a:t>
            </a:r>
            <a:r>
              <a:rPr lang="en-US" dirty="0" err="1"/>
              <a:t>a",new</a:t>
            </a:r>
            <a:r>
              <a:rPr lang="en-US" dirty="0"/>
              <a:t> Integer(100));</a:t>
            </a:r>
          </a:p>
          <a:p>
            <a:pPr marL="0" indent="0">
              <a:buNone/>
            </a:pPr>
            <a:r>
              <a:rPr lang="en-US" dirty="0"/>
              <a:t>  </a:t>
            </a:r>
            <a:r>
              <a:rPr lang="en-US" dirty="0" err="1"/>
              <a:t>tm.put</a:t>
            </a:r>
            <a:r>
              <a:rPr lang="en-US" dirty="0"/>
              <a:t>("</a:t>
            </a:r>
            <a:r>
              <a:rPr lang="en-US" dirty="0" err="1"/>
              <a:t>b",new</a:t>
            </a:r>
            <a:r>
              <a:rPr lang="en-US" dirty="0"/>
              <a:t> Integer(200));</a:t>
            </a:r>
          </a:p>
          <a:p>
            <a:pPr marL="0" indent="0">
              <a:buNone/>
            </a:pPr>
            <a:r>
              <a:rPr lang="en-US" dirty="0"/>
              <a:t>  </a:t>
            </a:r>
            <a:r>
              <a:rPr lang="en-US" dirty="0" err="1"/>
              <a:t>tm.put</a:t>
            </a:r>
            <a:r>
              <a:rPr lang="en-US" dirty="0"/>
              <a:t>("</a:t>
            </a:r>
            <a:r>
              <a:rPr lang="en-US" dirty="0" err="1"/>
              <a:t>c",new</a:t>
            </a:r>
            <a:r>
              <a:rPr lang="en-US" dirty="0"/>
              <a:t> Integer(300));</a:t>
            </a:r>
          </a:p>
          <a:p>
            <a:pPr marL="0" indent="0">
              <a:buNone/>
            </a:pPr>
            <a:r>
              <a:rPr lang="en-US" dirty="0"/>
              <a:t>  </a:t>
            </a:r>
            <a:r>
              <a:rPr lang="en-US" dirty="0" err="1"/>
              <a:t>tm.put</a:t>
            </a:r>
            <a:r>
              <a:rPr lang="en-US" dirty="0"/>
              <a:t>("</a:t>
            </a:r>
            <a:r>
              <a:rPr lang="en-US" dirty="0" err="1"/>
              <a:t>d",new</a:t>
            </a:r>
            <a:r>
              <a:rPr lang="en-US" dirty="0"/>
              <a:t> Integer(400));</a:t>
            </a:r>
          </a:p>
          <a:p>
            <a:pPr marL="0" indent="0">
              <a:buNone/>
            </a:pPr>
            <a:endParaRPr lang="en-US" dirty="0"/>
          </a:p>
          <a:p>
            <a:pPr marL="0" indent="0">
              <a:buNone/>
            </a:pPr>
            <a:r>
              <a:rPr lang="en-US" dirty="0"/>
              <a:t>  Set&lt; </a:t>
            </a:r>
            <a:r>
              <a:rPr lang="en-US" dirty="0" err="1"/>
              <a:t>Map.Entry</a:t>
            </a:r>
            <a:r>
              <a:rPr lang="en-US" dirty="0"/>
              <a:t>&lt; </a:t>
            </a:r>
            <a:r>
              <a:rPr lang="en-US" dirty="0" err="1"/>
              <a:t>String,Integer</a:t>
            </a:r>
            <a:r>
              <a:rPr lang="en-US" dirty="0"/>
              <a:t>&gt; &gt; </a:t>
            </a:r>
            <a:r>
              <a:rPr lang="en-US" dirty="0" err="1"/>
              <a:t>st</a:t>
            </a:r>
            <a:r>
              <a:rPr lang="en-US" dirty="0"/>
              <a:t> = </a:t>
            </a:r>
            <a:r>
              <a:rPr lang="en-US" dirty="0" err="1"/>
              <a:t>tm.entrySet</a:t>
            </a:r>
            <a:r>
              <a:rPr lang="en-US" dirty="0"/>
              <a:t>();</a:t>
            </a:r>
          </a:p>
          <a:p>
            <a:pPr marL="0" indent="0">
              <a:buNone/>
            </a:pPr>
            <a:r>
              <a:rPr lang="en-US" dirty="0"/>
              <a:t>  for(</a:t>
            </a:r>
            <a:r>
              <a:rPr lang="en-US" dirty="0" err="1"/>
              <a:t>Map.Entry</a:t>
            </a:r>
            <a:r>
              <a:rPr lang="en-US" dirty="0"/>
              <a:t> </a:t>
            </a:r>
            <a:r>
              <a:rPr lang="en-US" dirty="0" err="1"/>
              <a:t>me:st</a:t>
            </a:r>
            <a:r>
              <a:rPr lang="en-US" dirty="0"/>
              <a:t>)  </a:t>
            </a:r>
          </a:p>
          <a:p>
            <a:pPr marL="0" indent="0">
              <a:buNone/>
            </a:pPr>
            <a:r>
              <a:rPr lang="en-US" dirty="0"/>
              <a:t>  {</a:t>
            </a:r>
          </a:p>
          <a:p>
            <a:pPr marL="0" indent="0">
              <a:buNone/>
            </a:pPr>
            <a:r>
              <a:rPr lang="en-US" dirty="0"/>
              <a:t>   </a:t>
            </a:r>
            <a:r>
              <a:rPr lang="en-US" dirty="0" err="1"/>
              <a:t>System.out.print</a:t>
            </a:r>
            <a:r>
              <a:rPr lang="en-US" dirty="0"/>
              <a:t>(</a:t>
            </a:r>
            <a:r>
              <a:rPr lang="en-US" dirty="0" err="1"/>
              <a:t>me.getKey</a:t>
            </a:r>
            <a:r>
              <a:rPr lang="en-US" dirty="0"/>
              <a:t>()+":");</a:t>
            </a:r>
          </a:p>
          <a:p>
            <a:pPr marL="0" indent="0">
              <a:buNone/>
            </a:pPr>
            <a:r>
              <a:rPr lang="en-US" dirty="0"/>
              <a:t>   </a:t>
            </a:r>
            <a:r>
              <a:rPr lang="en-US" dirty="0" err="1"/>
              <a:t>System.out.println</a:t>
            </a:r>
            <a:r>
              <a:rPr lang="en-US" dirty="0"/>
              <a:t>(</a:t>
            </a:r>
            <a:r>
              <a:rPr lang="en-US" dirty="0" err="1"/>
              <a:t>me.getValue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9952806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a:t>Java </a:t>
            </a:r>
            <a:r>
              <a:rPr lang="en-US" dirty="0" err="1"/>
              <a:t>Hashtable</a:t>
            </a:r>
            <a:r>
              <a:rPr lang="en-US" dirty="0"/>
              <a:t> class</a:t>
            </a:r>
          </a:p>
        </p:txBody>
      </p:sp>
      <p:sp>
        <p:nvSpPr>
          <p:cNvPr id="3" name="Content Placeholder 2"/>
          <p:cNvSpPr>
            <a:spLocks noGrp="1"/>
          </p:cNvSpPr>
          <p:nvPr>
            <p:ph idx="1"/>
          </p:nvPr>
        </p:nvSpPr>
        <p:spPr/>
        <p:txBody>
          <a:bodyPr>
            <a:normAutofit/>
          </a:bodyPr>
          <a:lstStyle/>
          <a:p>
            <a:pPr>
              <a:lnSpc>
                <a:spcPct val="90000"/>
              </a:lnSpc>
            </a:pPr>
            <a:r>
              <a:rPr lang="en-US" sz="1600" dirty="0">
                <a:solidFill>
                  <a:schemeClr val="tx1">
                    <a:lumMod val="75000"/>
                    <a:lumOff val="25000"/>
                  </a:schemeClr>
                </a:solidFill>
                <a:latin typeface="+mn-lt"/>
                <a:cs typeface="+mn-cs"/>
              </a:rPr>
              <a:t>I</a:t>
            </a:r>
            <a:r>
              <a:rPr lang="en-US" sz="1600" dirty="0" smtClean="0">
                <a:solidFill>
                  <a:schemeClr val="tx1">
                    <a:lumMod val="75000"/>
                    <a:lumOff val="25000"/>
                  </a:schemeClr>
                </a:solidFill>
                <a:latin typeface="+mn-lt"/>
                <a:cs typeface="+mn-cs"/>
              </a:rPr>
              <a:t>mplements </a:t>
            </a:r>
            <a:r>
              <a:rPr lang="en-US" sz="1600" dirty="0">
                <a:solidFill>
                  <a:schemeClr val="tx1">
                    <a:lumMod val="75000"/>
                    <a:lumOff val="25000"/>
                  </a:schemeClr>
                </a:solidFill>
                <a:latin typeface="+mn-lt"/>
                <a:cs typeface="+mn-cs"/>
              </a:rPr>
              <a:t>a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 which maps keys to values. It inherits Dictionary class and implements the Map </a:t>
            </a:r>
            <a:r>
              <a:rPr lang="en-US" sz="1600" dirty="0" smtClean="0">
                <a:solidFill>
                  <a:schemeClr val="tx1">
                    <a:lumMod val="75000"/>
                    <a:lumOff val="25000"/>
                  </a:schemeClr>
                </a:solidFill>
                <a:latin typeface="+mn-lt"/>
                <a:cs typeface="+mn-cs"/>
              </a:rPr>
              <a:t>interface.</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
            </a:r>
            <a:br>
              <a:rPr lang="en-US" sz="1600" dirty="0" smtClean="0">
                <a:solidFill>
                  <a:schemeClr val="tx1">
                    <a:lumMod val="75000"/>
                    <a:lumOff val="25000"/>
                  </a:schemeClr>
                </a:solidFill>
                <a:latin typeface="+mn-lt"/>
                <a:cs typeface="+mn-cs"/>
              </a:rPr>
            </a:b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important points about Java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 class are:</a:t>
            </a:r>
          </a:p>
          <a:p>
            <a:pPr>
              <a:lnSpc>
                <a:spcPct val="90000"/>
              </a:lnSpc>
            </a:pPr>
            <a:endParaRPr lang="en-US" sz="1600" dirty="0" smtClean="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A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 is an array of list. Each list is known as a bucket. The position of bucket is identified by calling the </a:t>
            </a:r>
            <a:r>
              <a:rPr lang="en-US" sz="1600" dirty="0" err="1">
                <a:solidFill>
                  <a:schemeClr val="tx1">
                    <a:lumMod val="75000"/>
                    <a:lumOff val="25000"/>
                  </a:schemeClr>
                </a:solidFill>
                <a:latin typeface="+mn-lt"/>
                <a:cs typeface="+mn-cs"/>
              </a:rPr>
              <a:t>hashcode</a:t>
            </a:r>
            <a:r>
              <a:rPr lang="en-US" sz="1600" dirty="0">
                <a:solidFill>
                  <a:schemeClr val="tx1">
                    <a:lumMod val="75000"/>
                    <a:lumOff val="25000"/>
                  </a:schemeClr>
                </a:solidFill>
                <a:latin typeface="+mn-lt"/>
                <a:cs typeface="+mn-cs"/>
              </a:rPr>
              <a:t>() method. A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 contains values based on the key.</a:t>
            </a:r>
          </a:p>
          <a:p>
            <a:pPr>
              <a:lnSpc>
                <a:spcPct val="90000"/>
              </a:lnSpc>
            </a:pPr>
            <a:r>
              <a:rPr lang="en-US" sz="1600" dirty="0">
                <a:solidFill>
                  <a:schemeClr val="tx1">
                    <a:lumMod val="75000"/>
                    <a:lumOff val="25000"/>
                  </a:schemeClr>
                </a:solidFill>
                <a:latin typeface="+mn-lt"/>
                <a:cs typeface="+mn-cs"/>
              </a:rPr>
              <a:t>It contains only unique elements.</a:t>
            </a:r>
          </a:p>
          <a:p>
            <a:pPr>
              <a:lnSpc>
                <a:spcPct val="90000"/>
              </a:lnSpc>
            </a:pPr>
            <a:r>
              <a:rPr lang="en-US" sz="1600" dirty="0">
                <a:solidFill>
                  <a:schemeClr val="tx1">
                    <a:lumMod val="75000"/>
                    <a:lumOff val="25000"/>
                  </a:schemeClr>
                </a:solidFill>
                <a:latin typeface="+mn-lt"/>
                <a:cs typeface="+mn-cs"/>
              </a:rPr>
              <a:t>It may have not have any null key or value.</a:t>
            </a:r>
          </a:p>
          <a:p>
            <a:pPr>
              <a:lnSpc>
                <a:spcPct val="90000"/>
              </a:lnSpc>
            </a:pPr>
            <a:r>
              <a:rPr lang="en-US" sz="1600" dirty="0">
                <a:solidFill>
                  <a:schemeClr val="tx1">
                    <a:lumMod val="75000"/>
                    <a:lumOff val="25000"/>
                  </a:schemeClr>
                </a:solidFill>
                <a:latin typeface="+mn-lt"/>
                <a:cs typeface="+mn-cs"/>
              </a:rPr>
              <a:t>It is synchronized.</a:t>
            </a: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public class </a:t>
            </a:r>
            <a:r>
              <a:rPr lang="en-US" sz="1600" dirty="0" err="1">
                <a:solidFill>
                  <a:schemeClr val="tx1">
                    <a:lumMod val="75000"/>
                    <a:lumOff val="25000"/>
                  </a:schemeClr>
                </a:solidFill>
                <a:latin typeface="+mn-lt"/>
                <a:cs typeface="+mn-cs"/>
              </a:rPr>
              <a:t>Hashtable</a:t>
            </a:r>
            <a:r>
              <a:rPr lang="en-US" sz="1600" dirty="0">
                <a:solidFill>
                  <a:schemeClr val="tx1">
                    <a:lumMod val="75000"/>
                    <a:lumOff val="25000"/>
                  </a:schemeClr>
                </a:solidFill>
                <a:latin typeface="+mn-lt"/>
                <a:cs typeface="+mn-cs"/>
              </a:rPr>
              <a:t>&lt;K,V&gt; extends Dictionary&lt;K,V&gt; implements Map&lt;K,V&gt;, </a:t>
            </a:r>
            <a:r>
              <a:rPr lang="en-US" sz="1600" dirty="0" err="1">
                <a:solidFill>
                  <a:schemeClr val="tx1">
                    <a:lumMod val="75000"/>
                    <a:lumOff val="25000"/>
                  </a:schemeClr>
                </a:solidFill>
                <a:latin typeface="+mn-lt"/>
                <a:cs typeface="+mn-cs"/>
              </a:rPr>
              <a:t>Cloneable</a:t>
            </a:r>
            <a:r>
              <a:rPr lang="en-US" sz="1600" dirty="0">
                <a:solidFill>
                  <a:schemeClr val="tx1">
                    <a:lumMod val="75000"/>
                    <a:lumOff val="25000"/>
                  </a:schemeClr>
                </a:solidFill>
                <a:latin typeface="+mn-lt"/>
                <a:cs typeface="+mn-cs"/>
              </a:rPr>
              <a:t>, </a:t>
            </a:r>
            <a:r>
              <a:rPr lang="en-US" sz="1600" dirty="0" err="1">
                <a:solidFill>
                  <a:schemeClr val="tx1">
                    <a:lumMod val="75000"/>
                    <a:lumOff val="25000"/>
                  </a:schemeClr>
                </a:solidFill>
                <a:latin typeface="+mn-lt"/>
                <a:cs typeface="+mn-cs"/>
              </a:rPr>
              <a:t>Serializable</a:t>
            </a:r>
            <a:r>
              <a:rPr lang="en-US" sz="1600" dirty="0">
                <a:solidFill>
                  <a:schemeClr val="tx1">
                    <a:lumMod val="75000"/>
                    <a:lumOff val="25000"/>
                  </a:schemeClr>
                </a:solidFill>
                <a:latin typeface="+mn-lt"/>
                <a:cs typeface="+mn-cs"/>
              </a:rPr>
              <a:t>  </a:t>
            </a:r>
          </a:p>
          <a:p>
            <a:pPr>
              <a:buFont typeface="Wingdings" panose="05000000000000000000" pitchFamily="2" charset="2"/>
              <a:buChar char="q"/>
            </a:pPr>
            <a:endParaRPr lang="en-US" dirty="0">
              <a:solidFill>
                <a:srgbClr val="0070C0"/>
              </a:solidFill>
            </a:endParaRPr>
          </a:p>
        </p:txBody>
      </p:sp>
    </p:spTree>
    <p:extLst>
      <p:ext uri="{BB962C8B-B14F-4D97-AF65-F5344CB8AC3E}">
        <p14:creationId xmlns:p14="http://schemas.microsoft.com/office/powerpoint/2010/main" val="17250391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lstStyle/>
          <a:p>
            <a:r>
              <a:rPr lang="en-US" dirty="0" smtClean="0"/>
              <a:t>Try this..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import </a:t>
            </a:r>
            <a:r>
              <a:rPr lang="en-US" dirty="0" err="1"/>
              <a:t>java.util</a:t>
            </a:r>
            <a:r>
              <a:rPr lang="en-US" dirty="0"/>
              <a:t>.*;  </a:t>
            </a:r>
          </a:p>
          <a:p>
            <a:pPr marL="0" indent="0">
              <a:buNone/>
            </a:pPr>
            <a:r>
              <a:rPr lang="en-US" dirty="0"/>
              <a:t>class </a:t>
            </a:r>
            <a:r>
              <a:rPr lang="en-US" dirty="0" err="1" smtClean="0"/>
              <a:t>TestHashTable</a:t>
            </a:r>
            <a:endParaRPr lang="en-US" dirty="0" smtClean="0"/>
          </a:p>
          <a:p>
            <a:pPr marL="0" indent="0">
              <a:buNone/>
            </a:pPr>
            <a:r>
              <a:rPr lang="en-US" dirty="0" smtClean="0"/>
              <a:t>{  </a:t>
            </a: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Hashtable</a:t>
            </a:r>
            <a:r>
              <a:rPr lang="en-US" dirty="0"/>
              <a:t>&lt;</a:t>
            </a:r>
            <a:r>
              <a:rPr lang="en-US" dirty="0" err="1"/>
              <a:t>Integer,String</a:t>
            </a:r>
            <a:r>
              <a:rPr lang="en-US" dirty="0"/>
              <a:t>&gt; </a:t>
            </a:r>
            <a:r>
              <a:rPr lang="en-US" dirty="0" err="1"/>
              <a:t>hm</a:t>
            </a:r>
            <a:r>
              <a:rPr lang="en-US" dirty="0"/>
              <a:t>=new </a:t>
            </a:r>
            <a:r>
              <a:rPr lang="en-US" dirty="0" err="1"/>
              <a:t>Hashtable</a:t>
            </a:r>
            <a:r>
              <a:rPr lang="en-US" dirty="0"/>
              <a:t>&lt;</a:t>
            </a:r>
            <a:r>
              <a:rPr lang="en-US" dirty="0" err="1"/>
              <a:t>Integer,String</a:t>
            </a:r>
            <a:r>
              <a:rPr lang="en-US" dirty="0"/>
              <a:t>&gt;();  </a:t>
            </a:r>
          </a:p>
          <a:p>
            <a:pPr marL="0" indent="0">
              <a:buNone/>
            </a:pPr>
            <a:r>
              <a:rPr lang="en-US" dirty="0"/>
              <a:t>  </a:t>
            </a:r>
          </a:p>
          <a:p>
            <a:pPr marL="0" indent="0">
              <a:buNone/>
            </a:pPr>
            <a:r>
              <a:rPr lang="en-US" dirty="0"/>
              <a:t>  </a:t>
            </a:r>
            <a:r>
              <a:rPr lang="en-US" dirty="0" err="1"/>
              <a:t>hm.put</a:t>
            </a:r>
            <a:r>
              <a:rPr lang="en-US" dirty="0"/>
              <a:t>(100,"Amit");  </a:t>
            </a:r>
          </a:p>
          <a:p>
            <a:pPr marL="0" indent="0">
              <a:buNone/>
            </a:pPr>
            <a:r>
              <a:rPr lang="en-US" dirty="0"/>
              <a:t>  </a:t>
            </a:r>
            <a:r>
              <a:rPr lang="en-US" dirty="0" err="1"/>
              <a:t>hm.put</a:t>
            </a:r>
            <a:r>
              <a:rPr lang="en-US" dirty="0"/>
              <a:t>(102,"Ravi");  </a:t>
            </a:r>
          </a:p>
          <a:p>
            <a:pPr marL="0" indent="0">
              <a:buNone/>
            </a:pPr>
            <a:r>
              <a:rPr lang="en-US" dirty="0"/>
              <a:t>  </a:t>
            </a:r>
            <a:r>
              <a:rPr lang="en-US" dirty="0" err="1"/>
              <a:t>hm.put</a:t>
            </a:r>
            <a:r>
              <a:rPr lang="en-US" dirty="0"/>
              <a:t>(101,"Vijay");  </a:t>
            </a:r>
          </a:p>
          <a:p>
            <a:pPr marL="0" indent="0">
              <a:buNone/>
            </a:pPr>
            <a:r>
              <a:rPr lang="en-US" dirty="0"/>
              <a:t>  </a:t>
            </a:r>
            <a:r>
              <a:rPr lang="en-US" dirty="0" err="1"/>
              <a:t>hm.put</a:t>
            </a:r>
            <a:r>
              <a:rPr lang="en-US" dirty="0"/>
              <a:t>(103,"Rahul");  </a:t>
            </a:r>
          </a:p>
          <a:p>
            <a:pPr marL="0" indent="0">
              <a:buNone/>
            </a:pPr>
            <a:r>
              <a:rPr lang="en-US" dirty="0"/>
              <a:t>  </a:t>
            </a:r>
          </a:p>
          <a:p>
            <a:pPr marL="0" indent="0">
              <a:buNone/>
            </a:pPr>
            <a:r>
              <a:rPr lang="en-US" dirty="0"/>
              <a:t>  for(</a:t>
            </a:r>
            <a:r>
              <a:rPr lang="en-US" dirty="0" err="1"/>
              <a:t>Map.Entry</a:t>
            </a:r>
            <a:r>
              <a:rPr lang="en-US" dirty="0"/>
              <a:t> m:hm.entrySet()){  </a:t>
            </a:r>
          </a:p>
          <a:p>
            <a:pPr marL="0" indent="0">
              <a:buNone/>
            </a:pPr>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pPr marL="0" indent="0">
              <a:buNone/>
            </a:pPr>
            <a:r>
              <a:rPr lang="en-US" dirty="0"/>
              <a:t>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704112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Autofit/>
          </a:bodyPr>
          <a:lstStyle/>
          <a:p>
            <a:r>
              <a:rPr lang="en-US" dirty="0"/>
              <a:t>Difference between </a:t>
            </a:r>
            <a:r>
              <a:rPr lang="en-US" dirty="0" err="1"/>
              <a:t>HashMap</a:t>
            </a:r>
            <a:r>
              <a:rPr lang="en-US" dirty="0"/>
              <a:t> and </a:t>
            </a:r>
            <a:r>
              <a:rPr lang="en-US" dirty="0" err="1" smtClean="0"/>
              <a:t>Hashtable</a:t>
            </a:r>
            <a:endParaRPr lang="en-US" dirty="0"/>
          </a:p>
        </p:txBody>
      </p:sp>
      <p:graphicFrame>
        <p:nvGraphicFramePr>
          <p:cNvPr id="4" name="Content Placeholder 3"/>
          <p:cNvGraphicFramePr>
            <a:graphicFrameLocks noGrp="1"/>
          </p:cNvGraphicFramePr>
          <p:nvPr>
            <p:ph idx="1"/>
            <p:extLst/>
          </p:nvPr>
        </p:nvGraphicFramePr>
        <p:xfrm>
          <a:off x="695457" y="2039541"/>
          <a:ext cx="7128458" cy="3294387"/>
        </p:xfrm>
        <a:graphic>
          <a:graphicData uri="http://schemas.openxmlformats.org/drawingml/2006/table">
            <a:tbl>
              <a:tblPr/>
              <a:tblGrid>
                <a:gridCol w="3564229"/>
                <a:gridCol w="3564229"/>
              </a:tblGrid>
              <a:tr h="186809">
                <a:tc>
                  <a:txBody>
                    <a:bodyPr/>
                    <a:lstStyle/>
                    <a:p>
                      <a:pPr algn="l" fontAlgn="t"/>
                      <a:r>
                        <a:rPr lang="en-US" sz="800">
                          <a:solidFill>
                            <a:srgbClr val="0070C0"/>
                          </a:solidFill>
                          <a:effectLst/>
                          <a:latin typeface="times new roman" panose="02020603050405020304" pitchFamily="18" charset="0"/>
                        </a:rPr>
                        <a:t>HashMap</a:t>
                      </a:r>
                    </a:p>
                  </a:txBody>
                  <a:tcPr marL="35944" marR="35944" marT="35944" marB="35944">
                    <a:lnL w="9525" cap="flat" cmpd="sng" algn="ctr">
                      <a:solidFill>
                        <a:srgbClr val="A833B7"/>
                      </a:solidFill>
                      <a:prstDash val="solid"/>
                      <a:round/>
                      <a:headEnd type="none" w="med" len="med"/>
                      <a:tailEnd type="none" w="med" len="med"/>
                    </a:lnL>
                    <a:lnR w="9525" cap="flat" cmpd="sng" algn="ctr">
                      <a:solidFill>
                        <a:srgbClr val="A833B7"/>
                      </a:solidFill>
                      <a:prstDash val="solid"/>
                      <a:round/>
                      <a:headEnd type="none" w="med" len="med"/>
                      <a:tailEnd type="none" w="med" len="med"/>
                    </a:lnR>
                    <a:lnT w="9525" cap="flat" cmpd="sng" algn="ctr">
                      <a:solidFill>
                        <a:srgbClr val="A833B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a:solidFill>
                            <a:srgbClr val="0070C0"/>
                          </a:solidFill>
                          <a:effectLst/>
                          <a:latin typeface="times new roman" panose="02020603050405020304" pitchFamily="18" charset="0"/>
                        </a:rPr>
                        <a:t>Hashtable</a:t>
                      </a:r>
                    </a:p>
                  </a:txBody>
                  <a:tcPr marL="35944" marR="35944" marT="35944" marB="35944">
                    <a:lnL w="9525" cap="flat" cmpd="sng" algn="ctr">
                      <a:solidFill>
                        <a:srgbClr val="A833B7"/>
                      </a:solidFill>
                      <a:prstDash val="solid"/>
                      <a:round/>
                      <a:headEnd type="none" w="med" len="med"/>
                      <a:tailEnd type="none" w="med" len="med"/>
                    </a:lnL>
                    <a:lnR w="9525" cap="flat" cmpd="sng" algn="ctr">
                      <a:solidFill>
                        <a:srgbClr val="A833B7"/>
                      </a:solidFill>
                      <a:prstDash val="solid"/>
                      <a:round/>
                      <a:headEnd type="none" w="med" len="med"/>
                      <a:tailEnd type="none" w="med" len="med"/>
                    </a:lnR>
                    <a:lnT w="9525" cap="flat" cmpd="sng" algn="ctr">
                      <a:solidFill>
                        <a:srgbClr val="A833B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37451">
                <a:tc>
                  <a:txBody>
                    <a:bodyPr/>
                    <a:lstStyle/>
                    <a:p>
                      <a:pPr algn="just" fontAlgn="t"/>
                      <a:r>
                        <a:rPr lang="en-US" sz="800" b="0" i="0">
                          <a:solidFill>
                            <a:srgbClr val="0070C0"/>
                          </a:solidFill>
                          <a:effectLst/>
                          <a:latin typeface="verdana" panose="020B0604030504040204" pitchFamily="34" charset="0"/>
                        </a:rPr>
                        <a:t>1) HashMap is </a:t>
                      </a:r>
                      <a:r>
                        <a:rPr lang="en-US" sz="800" b="1" i="0">
                          <a:solidFill>
                            <a:srgbClr val="0070C0"/>
                          </a:solidFill>
                          <a:effectLst/>
                          <a:latin typeface="verdana" panose="020B0604030504040204" pitchFamily="34" charset="0"/>
                        </a:rPr>
                        <a:t>non synchronized</a:t>
                      </a:r>
                      <a:r>
                        <a:rPr lang="en-US" sz="800" b="0" i="0">
                          <a:solidFill>
                            <a:srgbClr val="0070C0"/>
                          </a:solidFill>
                          <a:effectLst/>
                          <a:latin typeface="verdana" panose="020B0604030504040204" pitchFamily="34" charset="0"/>
                        </a:rPr>
                        <a:t>. It is not-thread safe and can't be shared between many threads without proper synchronization code.</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b="0" i="0">
                          <a:solidFill>
                            <a:srgbClr val="0070C0"/>
                          </a:solidFill>
                          <a:effectLst/>
                          <a:latin typeface="verdana" panose="020B0604030504040204" pitchFamily="34" charset="0"/>
                        </a:rPr>
                        <a:t>Hashtable is </a:t>
                      </a:r>
                      <a:r>
                        <a:rPr lang="en-US" sz="800" b="1" i="0">
                          <a:solidFill>
                            <a:srgbClr val="0070C0"/>
                          </a:solidFill>
                          <a:effectLst/>
                          <a:latin typeface="verdana" panose="020B0604030504040204" pitchFamily="34" charset="0"/>
                        </a:rPr>
                        <a:t>synchronized</a:t>
                      </a:r>
                      <a:r>
                        <a:rPr lang="en-US" sz="800" b="0" i="0">
                          <a:solidFill>
                            <a:srgbClr val="0070C0"/>
                          </a:solidFill>
                          <a:effectLst/>
                          <a:latin typeface="verdana" panose="020B0604030504040204" pitchFamily="34" charset="0"/>
                        </a:rPr>
                        <a:t>. It is thread-safe and can be shared with many threads.</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2688">
                <a:tc>
                  <a:txBody>
                    <a:bodyPr/>
                    <a:lstStyle/>
                    <a:p>
                      <a:pPr algn="just" fontAlgn="t"/>
                      <a:r>
                        <a:rPr lang="en-US" sz="800" b="0" i="0">
                          <a:solidFill>
                            <a:srgbClr val="0070C0"/>
                          </a:solidFill>
                          <a:effectLst/>
                          <a:latin typeface="verdana" panose="020B0604030504040204" pitchFamily="34" charset="0"/>
                        </a:rPr>
                        <a:t>2) HashMap </a:t>
                      </a:r>
                      <a:r>
                        <a:rPr lang="en-US" sz="800" b="1" i="0">
                          <a:solidFill>
                            <a:srgbClr val="0070C0"/>
                          </a:solidFill>
                          <a:effectLst/>
                          <a:latin typeface="verdana" panose="020B0604030504040204" pitchFamily="34" charset="0"/>
                        </a:rPr>
                        <a:t>allows one null key and multiple null values</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b="0" i="0">
                          <a:solidFill>
                            <a:srgbClr val="0070C0"/>
                          </a:solidFill>
                          <a:effectLst/>
                          <a:latin typeface="verdana" panose="020B0604030504040204" pitchFamily="34" charset="0"/>
                        </a:rPr>
                        <a:t>Hashtable </a:t>
                      </a:r>
                      <a:r>
                        <a:rPr lang="en-US" sz="800" b="1" i="0">
                          <a:solidFill>
                            <a:srgbClr val="0070C0"/>
                          </a:solidFill>
                          <a:effectLst/>
                          <a:latin typeface="verdana" panose="020B0604030504040204" pitchFamily="34" charset="0"/>
                        </a:rPr>
                        <a:t>doesn't allow any null key or value</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2688">
                <a:tc>
                  <a:txBody>
                    <a:bodyPr/>
                    <a:lstStyle/>
                    <a:p>
                      <a:pPr algn="just" fontAlgn="t"/>
                      <a:r>
                        <a:rPr lang="en-US" sz="800" b="0" i="0">
                          <a:solidFill>
                            <a:srgbClr val="0070C0"/>
                          </a:solidFill>
                          <a:effectLst/>
                          <a:latin typeface="verdana" panose="020B0604030504040204" pitchFamily="34" charset="0"/>
                        </a:rPr>
                        <a:t>3) HashMap is a </a:t>
                      </a:r>
                      <a:r>
                        <a:rPr lang="en-US" sz="800" b="1" i="0">
                          <a:solidFill>
                            <a:srgbClr val="0070C0"/>
                          </a:solidFill>
                          <a:effectLst/>
                          <a:latin typeface="verdana" panose="020B0604030504040204" pitchFamily="34" charset="0"/>
                        </a:rPr>
                        <a:t>new class introduced in JDK 1.2</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b="0" i="0">
                          <a:solidFill>
                            <a:srgbClr val="0070C0"/>
                          </a:solidFill>
                          <a:effectLst/>
                          <a:latin typeface="verdana" panose="020B0604030504040204" pitchFamily="34" charset="0"/>
                        </a:rPr>
                        <a:t>Hashtable is a </a:t>
                      </a:r>
                      <a:r>
                        <a:rPr lang="en-US" sz="800" b="1" i="0">
                          <a:solidFill>
                            <a:srgbClr val="0070C0"/>
                          </a:solidFill>
                          <a:effectLst/>
                          <a:latin typeface="verdana" panose="020B0604030504040204" pitchFamily="34" charset="0"/>
                        </a:rPr>
                        <a:t>legacy class</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62847">
                <a:tc>
                  <a:txBody>
                    <a:bodyPr/>
                    <a:lstStyle/>
                    <a:p>
                      <a:pPr algn="just" fontAlgn="t"/>
                      <a:r>
                        <a:rPr lang="en-US" sz="800" b="0" i="0">
                          <a:solidFill>
                            <a:srgbClr val="0070C0"/>
                          </a:solidFill>
                          <a:effectLst/>
                          <a:latin typeface="verdana" panose="020B0604030504040204" pitchFamily="34" charset="0"/>
                        </a:rPr>
                        <a:t>4) HashMap is </a:t>
                      </a:r>
                      <a:r>
                        <a:rPr lang="en-US" sz="800" b="1" i="0">
                          <a:solidFill>
                            <a:srgbClr val="0070C0"/>
                          </a:solidFill>
                          <a:effectLst/>
                          <a:latin typeface="verdana" panose="020B0604030504040204" pitchFamily="34" charset="0"/>
                        </a:rPr>
                        <a:t>fast</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b="0" i="0">
                          <a:solidFill>
                            <a:srgbClr val="0070C0"/>
                          </a:solidFill>
                          <a:effectLst/>
                          <a:latin typeface="verdana" panose="020B0604030504040204" pitchFamily="34" charset="0"/>
                        </a:rPr>
                        <a:t>Hashtable is </a:t>
                      </a:r>
                      <a:r>
                        <a:rPr lang="en-US" sz="800" b="1" i="0">
                          <a:solidFill>
                            <a:srgbClr val="0070C0"/>
                          </a:solidFill>
                          <a:effectLst/>
                          <a:latin typeface="verdana" panose="020B0604030504040204" pitchFamily="34" charset="0"/>
                        </a:rPr>
                        <a:t>slow</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37451">
                <a:tc>
                  <a:txBody>
                    <a:bodyPr/>
                    <a:lstStyle/>
                    <a:p>
                      <a:pPr algn="just" fontAlgn="t"/>
                      <a:r>
                        <a:rPr lang="en-US" sz="800" b="0" i="0">
                          <a:solidFill>
                            <a:srgbClr val="0070C0"/>
                          </a:solidFill>
                          <a:effectLst/>
                          <a:latin typeface="verdana" panose="020B0604030504040204" pitchFamily="34" charset="0"/>
                        </a:rPr>
                        <a:t>5) We can make the HashMap as synchronized by calling this code</a:t>
                      </a:r>
                      <a:br>
                        <a:rPr lang="en-US" sz="800" b="0" i="0">
                          <a:solidFill>
                            <a:srgbClr val="0070C0"/>
                          </a:solidFill>
                          <a:effectLst/>
                          <a:latin typeface="verdana" panose="020B0604030504040204" pitchFamily="34" charset="0"/>
                        </a:rPr>
                      </a:br>
                      <a:r>
                        <a:rPr lang="en-US" sz="800" b="0" i="0">
                          <a:solidFill>
                            <a:srgbClr val="0070C0"/>
                          </a:solidFill>
                          <a:effectLst/>
                          <a:latin typeface="verdana" panose="020B0604030504040204" pitchFamily="34" charset="0"/>
                        </a:rPr>
                        <a:t>Map m = Collections.synchronizedMap(hashMap);</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b="0" i="0">
                          <a:solidFill>
                            <a:srgbClr val="0070C0"/>
                          </a:solidFill>
                          <a:effectLst/>
                          <a:latin typeface="verdana" panose="020B0604030504040204" pitchFamily="34" charset="0"/>
                        </a:rPr>
                        <a:t>Hashtable is internally synchronized and can't be unsynchronized.</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2688">
                <a:tc>
                  <a:txBody>
                    <a:bodyPr/>
                    <a:lstStyle/>
                    <a:p>
                      <a:pPr algn="just" fontAlgn="t"/>
                      <a:r>
                        <a:rPr lang="en-US" sz="800" b="0" i="0">
                          <a:solidFill>
                            <a:srgbClr val="0070C0"/>
                          </a:solidFill>
                          <a:effectLst/>
                          <a:latin typeface="verdana" panose="020B0604030504040204" pitchFamily="34" charset="0"/>
                        </a:rPr>
                        <a:t>6) HashMap is </a:t>
                      </a:r>
                      <a:r>
                        <a:rPr lang="en-US" sz="800" b="1" i="0">
                          <a:solidFill>
                            <a:srgbClr val="0070C0"/>
                          </a:solidFill>
                          <a:effectLst/>
                          <a:latin typeface="verdana" panose="020B0604030504040204" pitchFamily="34" charset="0"/>
                        </a:rPr>
                        <a:t>traversed by Iterator</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b="0" i="0">
                          <a:solidFill>
                            <a:srgbClr val="0070C0"/>
                          </a:solidFill>
                          <a:effectLst/>
                          <a:latin typeface="verdana" panose="020B0604030504040204" pitchFamily="34" charset="0"/>
                        </a:rPr>
                        <a:t>Hashtable is </a:t>
                      </a:r>
                      <a:r>
                        <a:rPr lang="en-US" sz="800" b="1" i="0">
                          <a:solidFill>
                            <a:srgbClr val="0070C0"/>
                          </a:solidFill>
                          <a:effectLst/>
                          <a:latin typeface="verdana" panose="020B0604030504040204" pitchFamily="34" charset="0"/>
                        </a:rPr>
                        <a:t>traversed by Enumerator and Iterator</a:t>
                      </a:r>
                      <a:r>
                        <a:rPr lang="en-US" sz="800" b="0" i="0">
                          <a:solidFill>
                            <a:srgbClr val="0070C0"/>
                          </a:solidFill>
                          <a:effectLst/>
                          <a:latin typeface="verdana" panose="020B0604030504040204" pitchFamily="34" charset="0"/>
                        </a:rPr>
                        <a:t>.</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7767">
                <a:tc>
                  <a:txBody>
                    <a:bodyPr/>
                    <a:lstStyle/>
                    <a:p>
                      <a:pPr algn="just" fontAlgn="t"/>
                      <a:r>
                        <a:rPr lang="en-US" sz="800" b="0" i="0" dirty="0">
                          <a:solidFill>
                            <a:srgbClr val="0070C0"/>
                          </a:solidFill>
                          <a:effectLst/>
                          <a:latin typeface="verdana" panose="020B0604030504040204" pitchFamily="34" charset="0"/>
                        </a:rPr>
                        <a:t>7</a:t>
                      </a:r>
                      <a:r>
                        <a:rPr lang="en-US" sz="800" b="0" i="0" dirty="0" smtClean="0">
                          <a:solidFill>
                            <a:srgbClr val="0070C0"/>
                          </a:solidFill>
                          <a:effectLst/>
                          <a:latin typeface="verdana" panose="020B0604030504040204" pitchFamily="34" charset="0"/>
                        </a:rPr>
                        <a:t>) </a:t>
                      </a:r>
                      <a:r>
                        <a:rPr lang="en-US" sz="800" b="0" i="0" dirty="0" err="1">
                          <a:solidFill>
                            <a:srgbClr val="0070C0"/>
                          </a:solidFill>
                          <a:effectLst/>
                          <a:latin typeface="verdana" panose="020B0604030504040204" pitchFamily="34" charset="0"/>
                        </a:rPr>
                        <a:t>HashMap</a:t>
                      </a:r>
                      <a:r>
                        <a:rPr lang="en-US" sz="800" b="0" i="0" dirty="0">
                          <a:solidFill>
                            <a:srgbClr val="0070C0"/>
                          </a:solidFill>
                          <a:effectLst/>
                          <a:latin typeface="verdana" panose="020B0604030504040204" pitchFamily="34" charset="0"/>
                        </a:rPr>
                        <a:t> inherits </a:t>
                      </a:r>
                      <a:r>
                        <a:rPr lang="en-US" sz="800" b="1" i="0" dirty="0" err="1">
                          <a:solidFill>
                            <a:srgbClr val="0070C0"/>
                          </a:solidFill>
                          <a:effectLst/>
                          <a:latin typeface="verdana" panose="020B0604030504040204" pitchFamily="34" charset="0"/>
                        </a:rPr>
                        <a:t>AbstractMap</a:t>
                      </a:r>
                      <a:r>
                        <a:rPr lang="en-US" sz="800" b="0" i="0" dirty="0">
                          <a:solidFill>
                            <a:srgbClr val="0070C0"/>
                          </a:solidFill>
                          <a:effectLst/>
                          <a:latin typeface="verdana" panose="020B0604030504040204" pitchFamily="34" charset="0"/>
                        </a:rPr>
                        <a:t> class.</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b="0" i="0" dirty="0" err="1">
                          <a:solidFill>
                            <a:srgbClr val="0070C0"/>
                          </a:solidFill>
                          <a:effectLst/>
                          <a:latin typeface="verdana" panose="020B0604030504040204" pitchFamily="34" charset="0"/>
                        </a:rPr>
                        <a:t>Hashtable</a:t>
                      </a:r>
                      <a:r>
                        <a:rPr lang="en-US" sz="800" b="0" i="0" dirty="0">
                          <a:solidFill>
                            <a:srgbClr val="0070C0"/>
                          </a:solidFill>
                          <a:effectLst/>
                          <a:latin typeface="verdana" panose="020B0604030504040204" pitchFamily="34" charset="0"/>
                        </a:rPr>
                        <a:t> inherits </a:t>
                      </a:r>
                      <a:r>
                        <a:rPr lang="en-US" sz="800" b="1" i="0" dirty="0">
                          <a:solidFill>
                            <a:srgbClr val="0070C0"/>
                          </a:solidFill>
                          <a:effectLst/>
                          <a:latin typeface="verdana" panose="020B0604030504040204" pitchFamily="34" charset="0"/>
                        </a:rPr>
                        <a:t>Dictionary</a:t>
                      </a:r>
                      <a:r>
                        <a:rPr lang="en-US" sz="800" b="0" i="0" dirty="0">
                          <a:solidFill>
                            <a:srgbClr val="0070C0"/>
                          </a:solidFill>
                          <a:effectLst/>
                          <a:latin typeface="verdana" panose="020B0604030504040204" pitchFamily="34" charset="0"/>
                        </a:rPr>
                        <a:t> class.</a:t>
                      </a:r>
                    </a:p>
                  </a:txBody>
                  <a:tcPr marL="23963" marR="23963" marT="23963" marB="239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3370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smtClean="0"/>
              <a:t>Comparator and Comparable </a:t>
            </a:r>
            <a:endParaRPr lang="en-US" dirty="0"/>
          </a:p>
        </p:txBody>
      </p:sp>
      <p:sp>
        <p:nvSpPr>
          <p:cNvPr id="3" name="Content Placeholder 2"/>
          <p:cNvSpPr>
            <a:spLocks noGrp="1"/>
          </p:cNvSpPr>
          <p:nvPr>
            <p:ph idx="1"/>
          </p:nvPr>
        </p:nvSpPr>
        <p:spPr>
          <a:xfrm>
            <a:off x="304800" y="1066800"/>
            <a:ext cx="8530118" cy="4897665"/>
          </a:xfrm>
        </p:spPr>
        <p:txBody>
          <a:bodyPr>
            <a:normAutofit/>
          </a:bodyPr>
          <a:lstStyle/>
          <a:p>
            <a:pPr>
              <a:lnSpc>
                <a:spcPct val="90000"/>
              </a:lnSpc>
            </a:pPr>
            <a:r>
              <a:rPr lang="en-US" sz="1600" dirty="0">
                <a:solidFill>
                  <a:schemeClr val="tx1">
                    <a:lumMod val="75000"/>
                    <a:lumOff val="25000"/>
                  </a:schemeClr>
                </a:solidFill>
                <a:latin typeface="+mn-lt"/>
                <a:cs typeface="+mn-cs"/>
              </a:rPr>
              <a:t>The Comparable interface is used by the </a:t>
            </a:r>
            <a:r>
              <a:rPr lang="en-US" sz="1600" dirty="0" err="1">
                <a:solidFill>
                  <a:schemeClr val="tx1">
                    <a:lumMod val="75000"/>
                    <a:lumOff val="25000"/>
                  </a:schemeClr>
                </a:solidFill>
                <a:latin typeface="+mn-lt"/>
                <a:cs typeface="+mn-cs"/>
              </a:rPr>
              <a:t>Collections.sort</a:t>
            </a:r>
            <a:r>
              <a:rPr lang="en-US" sz="1600" dirty="0">
                <a:solidFill>
                  <a:schemeClr val="tx1">
                    <a:lumMod val="75000"/>
                    <a:lumOff val="25000"/>
                  </a:schemeClr>
                </a:solidFill>
                <a:latin typeface="+mn-lt"/>
                <a:cs typeface="+mn-cs"/>
              </a:rPr>
              <a:t>() method and</a:t>
            </a:r>
            <a:br>
              <a:rPr lang="en-US" sz="1600" dirty="0">
                <a:solidFill>
                  <a:schemeClr val="tx1">
                    <a:lumMod val="75000"/>
                    <a:lumOff val="25000"/>
                  </a:schemeClr>
                </a:solidFill>
                <a:latin typeface="+mn-lt"/>
                <a:cs typeface="+mn-cs"/>
              </a:rPr>
            </a:br>
            <a:r>
              <a:rPr lang="en-US" sz="1600" dirty="0">
                <a:solidFill>
                  <a:schemeClr val="tx1">
                    <a:lumMod val="75000"/>
                    <a:lumOff val="25000"/>
                  </a:schemeClr>
                </a:solidFill>
                <a:latin typeface="+mn-lt"/>
                <a:cs typeface="+mn-cs"/>
              </a:rPr>
              <a:t>the </a:t>
            </a:r>
            <a:r>
              <a:rPr lang="en-US" sz="1600" dirty="0" err="1">
                <a:solidFill>
                  <a:schemeClr val="tx1">
                    <a:lumMod val="75000"/>
                    <a:lumOff val="25000"/>
                  </a:schemeClr>
                </a:solidFill>
                <a:latin typeface="+mn-lt"/>
                <a:cs typeface="+mn-cs"/>
              </a:rPr>
              <a:t>java.util.Arrays.sort</a:t>
            </a:r>
            <a:r>
              <a:rPr lang="en-US" sz="1600" dirty="0">
                <a:solidFill>
                  <a:schemeClr val="tx1">
                    <a:lumMod val="75000"/>
                    <a:lumOff val="25000"/>
                  </a:schemeClr>
                </a:solidFill>
                <a:latin typeface="+mn-lt"/>
                <a:cs typeface="+mn-cs"/>
              </a:rPr>
              <a:t>() method to sort Lists and arrays of objects, respectively. </a:t>
            </a:r>
            <a:endParaRPr lang="en-US" sz="1600" dirty="0" smtClean="0">
              <a:solidFill>
                <a:schemeClr val="tx1">
                  <a:lumMod val="75000"/>
                  <a:lumOff val="25000"/>
                </a:schemeClr>
              </a:solidFill>
              <a:latin typeface="+mn-lt"/>
              <a:cs typeface="+mn-cs"/>
            </a:endParaRP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To </a:t>
            </a:r>
            <a:r>
              <a:rPr lang="en-US" sz="1600" dirty="0">
                <a:solidFill>
                  <a:schemeClr val="tx1">
                    <a:lumMod val="75000"/>
                    <a:lumOff val="25000"/>
                  </a:schemeClr>
                </a:solidFill>
                <a:latin typeface="+mn-lt"/>
                <a:cs typeface="+mn-cs"/>
              </a:rPr>
              <a:t>implement Comparable, a class must implement a single method, </a:t>
            </a:r>
            <a:r>
              <a:rPr lang="en-US" sz="1600" dirty="0" err="1">
                <a:solidFill>
                  <a:schemeClr val="tx1">
                    <a:lumMod val="75000"/>
                    <a:lumOff val="25000"/>
                  </a:schemeClr>
                </a:solidFill>
                <a:latin typeface="+mn-lt"/>
                <a:cs typeface="+mn-cs"/>
              </a:rPr>
              <a:t>compareTo</a:t>
            </a:r>
            <a:r>
              <a:rPr lang="en-US" sz="1600" dirty="0">
                <a:solidFill>
                  <a:schemeClr val="tx1">
                    <a:lumMod val="75000"/>
                    <a:lumOff val="25000"/>
                  </a:schemeClr>
                </a:solidFill>
                <a:latin typeface="+mn-lt"/>
                <a:cs typeface="+mn-cs"/>
              </a:rPr>
              <a:t>(). </a:t>
            </a:r>
            <a:endParaRPr lang="en-US" sz="1600" dirty="0" smtClean="0">
              <a:solidFill>
                <a:schemeClr val="tx1">
                  <a:lumMod val="75000"/>
                  <a:lumOff val="25000"/>
                </a:schemeClr>
              </a:solidFill>
              <a:latin typeface="+mn-lt"/>
              <a:cs typeface="+mn-cs"/>
            </a:endParaRP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a:solidFill>
                  <a:schemeClr val="tx1">
                    <a:lumMod val="75000"/>
                    <a:lumOff val="25000"/>
                  </a:schemeClr>
                </a:solidFill>
                <a:latin typeface="+mn-lt"/>
                <a:cs typeface="+mn-cs"/>
              </a:rPr>
              <a:t>The Comparator interface gives you the capability to sort a given collection any number of different ways. </a:t>
            </a:r>
            <a:endParaRPr lang="en-US" sz="1600" dirty="0" smtClean="0">
              <a:solidFill>
                <a:schemeClr val="tx1">
                  <a:lumMod val="75000"/>
                  <a:lumOff val="25000"/>
                </a:schemeClr>
              </a:solidFill>
              <a:latin typeface="+mn-lt"/>
              <a:cs typeface="+mn-cs"/>
            </a:endParaRPr>
          </a:p>
          <a:p>
            <a:pPr>
              <a:lnSpc>
                <a:spcPct val="90000"/>
              </a:lnSpc>
            </a:pPr>
            <a:endParaRPr lang="en-US" sz="1600" dirty="0" smtClean="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other handy thing about the Comparator interface is that you can use it to sort instances of any class—even classes you can't modify—unlike the Comparable interface, which forces you to change the class whose instances you want to sort. </a:t>
            </a:r>
            <a:endParaRPr lang="en-US" sz="1600" dirty="0" smtClean="0">
              <a:solidFill>
                <a:schemeClr val="tx1">
                  <a:lumMod val="75000"/>
                  <a:lumOff val="25000"/>
                </a:schemeClr>
              </a:solidFill>
              <a:latin typeface="+mn-lt"/>
              <a:cs typeface="+mn-cs"/>
            </a:endParaRPr>
          </a:p>
          <a:p>
            <a:pPr>
              <a:lnSpc>
                <a:spcPct val="90000"/>
              </a:lnSpc>
            </a:pPr>
            <a:endParaRPr lang="en-US" sz="1600" dirty="0">
              <a:solidFill>
                <a:schemeClr val="tx1">
                  <a:lumMod val="75000"/>
                  <a:lumOff val="25000"/>
                </a:schemeClr>
              </a:solidFill>
              <a:latin typeface="+mn-lt"/>
              <a:cs typeface="+mn-cs"/>
            </a:endParaRPr>
          </a:p>
          <a:p>
            <a:pPr>
              <a:lnSpc>
                <a:spcPct val="90000"/>
              </a:lnSpc>
            </a:pPr>
            <a:r>
              <a:rPr lang="en-US" sz="1600" dirty="0" smtClean="0">
                <a:solidFill>
                  <a:schemeClr val="tx1">
                    <a:lumMod val="75000"/>
                    <a:lumOff val="25000"/>
                  </a:schemeClr>
                </a:solidFill>
                <a:latin typeface="+mn-lt"/>
                <a:cs typeface="+mn-cs"/>
              </a:rPr>
              <a:t>The </a:t>
            </a:r>
            <a:r>
              <a:rPr lang="en-US" sz="1600" dirty="0">
                <a:solidFill>
                  <a:schemeClr val="tx1">
                    <a:lumMod val="75000"/>
                    <a:lumOff val="25000"/>
                  </a:schemeClr>
                </a:solidFill>
                <a:latin typeface="+mn-lt"/>
                <a:cs typeface="+mn-cs"/>
              </a:rPr>
              <a:t>Comparator interface is also very easy to implement, having only one method, compare(). </a:t>
            </a:r>
          </a:p>
          <a:p>
            <a:pPr>
              <a:lnSpc>
                <a:spcPct val="90000"/>
              </a:lnSpc>
            </a:pPr>
            <a:endParaRPr lang="en-US" sz="16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9850890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sz="2900" dirty="0">
                <a:solidFill>
                  <a:schemeClr val="tx1">
                    <a:lumMod val="75000"/>
                    <a:lumOff val="25000"/>
                  </a:schemeClr>
                </a:solidFill>
                <a:latin typeface="+mj-lt"/>
                <a:cs typeface="+mj-cs"/>
              </a:rPr>
              <a:t>Collections in Java</a:t>
            </a:r>
          </a:p>
        </p:txBody>
      </p:sp>
      <p:sp>
        <p:nvSpPr>
          <p:cNvPr id="3" name="Content Placeholder 2"/>
          <p:cNvSpPr>
            <a:spLocks noGrp="1"/>
          </p:cNvSpPr>
          <p:nvPr>
            <p:ph idx="1"/>
          </p:nvPr>
        </p:nvSpPr>
        <p:spPr>
          <a:xfrm>
            <a:off x="572030" y="990600"/>
            <a:ext cx="8227887" cy="3528885"/>
          </a:xfrm>
        </p:spPr>
        <p:txBody>
          <a:bodyPr>
            <a:normAutofit/>
          </a:bodyPr>
          <a:lstStyle/>
          <a:p>
            <a:r>
              <a:rPr lang="en-US" sz="2100" dirty="0" smtClean="0">
                <a:solidFill>
                  <a:schemeClr val="tx1">
                    <a:lumMod val="75000"/>
                    <a:lumOff val="25000"/>
                  </a:schemeClr>
                </a:solidFill>
                <a:latin typeface="+mn-lt"/>
                <a:cs typeface="+mn-cs"/>
              </a:rPr>
              <a:t>Provides </a:t>
            </a:r>
            <a:r>
              <a:rPr lang="en-US" sz="2100" dirty="0">
                <a:solidFill>
                  <a:schemeClr val="tx1">
                    <a:lumMod val="75000"/>
                    <a:lumOff val="25000"/>
                  </a:schemeClr>
                </a:solidFill>
                <a:latin typeface="+mn-lt"/>
                <a:cs typeface="+mn-cs"/>
              </a:rPr>
              <a:t>an architecture to store and manipulate the group of objects.</a:t>
            </a:r>
          </a:p>
          <a:p>
            <a:r>
              <a:rPr lang="en-US" sz="2100" dirty="0">
                <a:solidFill>
                  <a:schemeClr val="tx1">
                    <a:lumMod val="75000"/>
                    <a:lumOff val="25000"/>
                  </a:schemeClr>
                </a:solidFill>
                <a:latin typeface="+mn-lt"/>
                <a:cs typeface="+mn-cs"/>
              </a:rPr>
              <a:t>All the operations that you perform on a data such as searching, sorting, insertion, manipulation, deletion etc. can be performed by Java Collections.</a:t>
            </a:r>
          </a:p>
          <a:p>
            <a:r>
              <a:rPr lang="en-US" sz="2100" dirty="0" smtClean="0">
                <a:solidFill>
                  <a:schemeClr val="tx1">
                    <a:lumMod val="75000"/>
                    <a:lumOff val="25000"/>
                  </a:schemeClr>
                </a:solidFill>
                <a:latin typeface="+mn-lt"/>
                <a:cs typeface="+mn-cs"/>
              </a:rPr>
              <a:t>A </a:t>
            </a:r>
            <a:r>
              <a:rPr lang="en-US" sz="2100" dirty="0">
                <a:solidFill>
                  <a:schemeClr val="tx1">
                    <a:lumMod val="75000"/>
                    <a:lumOff val="25000"/>
                  </a:schemeClr>
                </a:solidFill>
                <a:latin typeface="+mn-lt"/>
                <a:cs typeface="+mn-cs"/>
              </a:rPr>
              <a:t>single unit of objects. </a:t>
            </a:r>
            <a:endParaRPr lang="en-US" sz="2100" dirty="0" smtClean="0">
              <a:solidFill>
                <a:schemeClr val="tx1">
                  <a:lumMod val="75000"/>
                  <a:lumOff val="25000"/>
                </a:schemeClr>
              </a:solidFill>
              <a:latin typeface="+mn-lt"/>
              <a:cs typeface="+mn-cs"/>
            </a:endParaRPr>
          </a:p>
          <a:p>
            <a:r>
              <a:rPr lang="en-US" sz="2100" dirty="0" smtClean="0">
                <a:solidFill>
                  <a:schemeClr val="tx1">
                    <a:lumMod val="75000"/>
                    <a:lumOff val="25000"/>
                  </a:schemeClr>
                </a:solidFill>
                <a:latin typeface="+mn-lt"/>
                <a:cs typeface="+mn-cs"/>
              </a:rPr>
              <a:t>Provides </a:t>
            </a:r>
            <a:r>
              <a:rPr lang="en-US" sz="2100" dirty="0">
                <a:solidFill>
                  <a:schemeClr val="tx1">
                    <a:lumMod val="75000"/>
                    <a:lumOff val="25000"/>
                  </a:schemeClr>
                </a:solidFill>
                <a:latin typeface="+mn-lt"/>
                <a:cs typeface="+mn-cs"/>
              </a:rPr>
              <a:t>many interfaces (Set, List, Queue, </a:t>
            </a:r>
            <a:r>
              <a:rPr lang="en-US" sz="2100" dirty="0" err="1">
                <a:solidFill>
                  <a:schemeClr val="tx1">
                    <a:lumMod val="75000"/>
                    <a:lumOff val="25000"/>
                  </a:schemeClr>
                </a:solidFill>
                <a:latin typeface="+mn-lt"/>
                <a:cs typeface="+mn-cs"/>
              </a:rPr>
              <a:t>Deque</a:t>
            </a:r>
            <a:r>
              <a:rPr lang="en-US" sz="2100" dirty="0">
                <a:solidFill>
                  <a:schemeClr val="tx1">
                    <a:lumMod val="75000"/>
                    <a:lumOff val="25000"/>
                  </a:schemeClr>
                </a:solidFill>
                <a:latin typeface="+mn-lt"/>
                <a:cs typeface="+mn-cs"/>
              </a:rPr>
              <a:t> etc.) </a:t>
            </a:r>
            <a:endParaRPr lang="en-US" sz="2100" dirty="0" smtClean="0">
              <a:solidFill>
                <a:schemeClr val="tx1">
                  <a:lumMod val="75000"/>
                  <a:lumOff val="25000"/>
                </a:schemeClr>
              </a:solidFill>
              <a:latin typeface="+mn-lt"/>
              <a:cs typeface="+mn-cs"/>
            </a:endParaRPr>
          </a:p>
          <a:p>
            <a:r>
              <a:rPr lang="en-US" sz="2100" dirty="0" smtClean="0">
                <a:solidFill>
                  <a:schemeClr val="tx1">
                    <a:lumMod val="75000"/>
                    <a:lumOff val="25000"/>
                  </a:schemeClr>
                </a:solidFill>
                <a:latin typeface="+mn-lt"/>
                <a:cs typeface="+mn-cs"/>
              </a:rPr>
              <a:t>and </a:t>
            </a:r>
            <a:r>
              <a:rPr lang="en-US" sz="2100" dirty="0">
                <a:solidFill>
                  <a:schemeClr val="tx1">
                    <a:lumMod val="75000"/>
                    <a:lumOff val="25000"/>
                  </a:schemeClr>
                </a:solidFill>
                <a:latin typeface="+mn-lt"/>
                <a:cs typeface="+mn-cs"/>
              </a:rPr>
              <a:t>classes (</a:t>
            </a:r>
            <a:r>
              <a:rPr lang="en-US" sz="2100" dirty="0" err="1">
                <a:solidFill>
                  <a:schemeClr val="tx1">
                    <a:lumMod val="75000"/>
                    <a:lumOff val="25000"/>
                  </a:schemeClr>
                </a:solidFill>
                <a:latin typeface="+mn-lt"/>
                <a:cs typeface="+mn-cs"/>
              </a:rPr>
              <a:t>ArrayList</a:t>
            </a:r>
            <a:r>
              <a:rPr lang="en-US" sz="2100" dirty="0">
                <a:solidFill>
                  <a:schemeClr val="tx1">
                    <a:lumMod val="75000"/>
                    <a:lumOff val="25000"/>
                  </a:schemeClr>
                </a:solidFill>
                <a:latin typeface="+mn-lt"/>
                <a:cs typeface="+mn-cs"/>
              </a:rPr>
              <a:t>, Vector, </a:t>
            </a:r>
            <a:r>
              <a:rPr lang="en-US" sz="2100" dirty="0" err="1">
                <a:solidFill>
                  <a:schemeClr val="tx1">
                    <a:lumMod val="75000"/>
                    <a:lumOff val="25000"/>
                  </a:schemeClr>
                </a:solidFill>
                <a:latin typeface="+mn-lt"/>
                <a:cs typeface="+mn-cs"/>
              </a:rPr>
              <a:t>LinkedList</a:t>
            </a:r>
            <a:r>
              <a:rPr lang="en-US" sz="2100" dirty="0">
                <a:solidFill>
                  <a:schemeClr val="tx1">
                    <a:lumMod val="75000"/>
                    <a:lumOff val="25000"/>
                  </a:schemeClr>
                </a:solidFill>
                <a:latin typeface="+mn-lt"/>
                <a:cs typeface="+mn-cs"/>
              </a:rPr>
              <a:t>, </a:t>
            </a:r>
            <a:r>
              <a:rPr lang="en-US" sz="2100" dirty="0" err="1">
                <a:solidFill>
                  <a:schemeClr val="tx1">
                    <a:lumMod val="75000"/>
                    <a:lumOff val="25000"/>
                  </a:schemeClr>
                </a:solidFill>
                <a:latin typeface="+mn-lt"/>
                <a:cs typeface="+mn-cs"/>
              </a:rPr>
              <a:t>PriorityQueue</a:t>
            </a:r>
            <a:r>
              <a:rPr lang="en-US" sz="2100" dirty="0">
                <a:solidFill>
                  <a:schemeClr val="tx1">
                    <a:lumMod val="75000"/>
                    <a:lumOff val="25000"/>
                  </a:schemeClr>
                </a:solidFill>
                <a:latin typeface="+mn-lt"/>
                <a:cs typeface="+mn-cs"/>
              </a:rPr>
              <a:t>, </a:t>
            </a:r>
            <a:r>
              <a:rPr lang="en-US" sz="2100" dirty="0" err="1">
                <a:solidFill>
                  <a:schemeClr val="tx1">
                    <a:lumMod val="75000"/>
                    <a:lumOff val="25000"/>
                  </a:schemeClr>
                </a:solidFill>
                <a:latin typeface="+mn-lt"/>
                <a:cs typeface="+mn-cs"/>
              </a:rPr>
              <a:t>HashSet</a:t>
            </a:r>
            <a:r>
              <a:rPr lang="en-US" sz="2100" dirty="0">
                <a:solidFill>
                  <a:schemeClr val="tx1">
                    <a:lumMod val="75000"/>
                    <a:lumOff val="25000"/>
                  </a:schemeClr>
                </a:solidFill>
                <a:latin typeface="+mn-lt"/>
                <a:cs typeface="+mn-cs"/>
              </a:rPr>
              <a:t>, </a:t>
            </a:r>
            <a:r>
              <a:rPr lang="en-US" sz="2100" dirty="0" err="1">
                <a:solidFill>
                  <a:schemeClr val="tx1">
                    <a:lumMod val="75000"/>
                    <a:lumOff val="25000"/>
                  </a:schemeClr>
                </a:solidFill>
                <a:latin typeface="+mn-lt"/>
                <a:cs typeface="+mn-cs"/>
              </a:rPr>
              <a:t>LinkedHashSet</a:t>
            </a:r>
            <a:r>
              <a:rPr lang="en-US" sz="2100" dirty="0">
                <a:solidFill>
                  <a:schemeClr val="tx1">
                    <a:lumMod val="75000"/>
                    <a:lumOff val="25000"/>
                  </a:schemeClr>
                </a:solidFill>
                <a:latin typeface="+mn-lt"/>
                <a:cs typeface="+mn-cs"/>
              </a:rPr>
              <a:t>, </a:t>
            </a:r>
            <a:r>
              <a:rPr lang="en-US" sz="2100" dirty="0" err="1">
                <a:solidFill>
                  <a:schemeClr val="tx1">
                    <a:lumMod val="75000"/>
                    <a:lumOff val="25000"/>
                  </a:schemeClr>
                </a:solidFill>
                <a:latin typeface="+mn-lt"/>
                <a:cs typeface="+mn-cs"/>
              </a:rPr>
              <a:t>TreeSet</a:t>
            </a:r>
            <a:r>
              <a:rPr lang="en-US" sz="2100" dirty="0">
                <a:solidFill>
                  <a:schemeClr val="tx1">
                    <a:lumMod val="75000"/>
                    <a:lumOff val="25000"/>
                  </a:schemeClr>
                </a:solidFill>
                <a:latin typeface="+mn-lt"/>
                <a:cs typeface="+mn-cs"/>
              </a:rPr>
              <a:t> </a:t>
            </a:r>
            <a:r>
              <a:rPr lang="en-US" sz="2100" dirty="0" err="1">
                <a:solidFill>
                  <a:schemeClr val="tx1">
                    <a:lumMod val="75000"/>
                    <a:lumOff val="25000"/>
                  </a:schemeClr>
                </a:solidFill>
                <a:latin typeface="+mn-lt"/>
                <a:cs typeface="+mn-cs"/>
              </a:rPr>
              <a:t>etc</a:t>
            </a:r>
            <a:r>
              <a:rPr lang="en-US" sz="2100" dirty="0">
                <a:solidFill>
                  <a:schemeClr val="tx1">
                    <a:lumMod val="75000"/>
                    <a:lumOff val="25000"/>
                  </a:schemeClr>
                </a:solidFill>
                <a:latin typeface="+mn-lt"/>
                <a:cs typeface="+mn-cs"/>
              </a:rPr>
              <a:t>).</a:t>
            </a:r>
          </a:p>
        </p:txBody>
      </p:sp>
      <p:sp>
        <p:nvSpPr>
          <p:cNvPr id="8" name="Rectangle 7"/>
          <p:cNvSpPr/>
          <p:nvPr/>
        </p:nvSpPr>
        <p:spPr>
          <a:xfrm>
            <a:off x="4458026" y="3244334"/>
            <a:ext cx="227948" cy="369332"/>
          </a:xfrm>
          <a:prstGeom prst="rect">
            <a:avLst/>
          </a:prstGeom>
        </p:spPr>
        <p:txBody>
          <a:bodyPr wrap="none">
            <a:spAutoFit/>
          </a:bodyPr>
          <a:lstStyle/>
          <a:p>
            <a:r>
              <a:rPr lang="en-US" baseline="30000" dirty="0">
                <a:solidFill>
                  <a:srgbClr val="3E70B7"/>
                </a:solidFill>
                <a:latin typeface="Helvetica" charset="0"/>
              </a:rPr>
              <a:t> </a:t>
            </a:r>
            <a:endParaRPr lang="en-US" dirty="0"/>
          </a:p>
        </p:txBody>
      </p:sp>
    </p:spTree>
    <p:extLst>
      <p:ext uri="{BB962C8B-B14F-4D97-AF65-F5344CB8AC3E}">
        <p14:creationId xmlns:p14="http://schemas.microsoft.com/office/powerpoint/2010/main" val="7028953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smtClean="0"/>
              <a:t>Equals and </a:t>
            </a:r>
            <a:r>
              <a:rPr lang="en-US" dirty="0" err="1" smtClean="0"/>
              <a:t>hashcode</a:t>
            </a:r>
            <a:endParaRPr lang="en-US" dirty="0"/>
          </a:p>
        </p:txBody>
      </p:sp>
      <p:sp>
        <p:nvSpPr>
          <p:cNvPr id="3" name="Content Placeholder 2"/>
          <p:cNvSpPr>
            <a:spLocks noGrp="1"/>
          </p:cNvSpPr>
          <p:nvPr>
            <p:ph idx="1"/>
          </p:nvPr>
        </p:nvSpPr>
        <p:spPr>
          <a:xfrm>
            <a:off x="306513" y="1066801"/>
            <a:ext cx="8530118" cy="5407380"/>
          </a:xfrm>
        </p:spPr>
        <p:txBody>
          <a:bodyPr>
            <a:normAutofit/>
          </a:bodyPr>
          <a:lstStyle/>
          <a:p>
            <a:pPr>
              <a:buFont typeface="Wingdings" panose="05000000000000000000" pitchFamily="2" charset="2"/>
              <a:buChar char="q"/>
            </a:pPr>
            <a:endParaRPr lang="en-US" dirty="0">
              <a:solidFill>
                <a:srgbClr val="0070C0"/>
              </a:solidFill>
            </a:endParaRPr>
          </a:p>
        </p:txBody>
      </p:sp>
    </p:spTree>
    <p:extLst>
      <p:ext uri="{BB962C8B-B14F-4D97-AF65-F5344CB8AC3E}">
        <p14:creationId xmlns:p14="http://schemas.microsoft.com/office/powerpoint/2010/main" val="9083605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smtClean="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lstStyle/>
          <a:p>
            <a:r>
              <a:rPr lang="en-US" dirty="0" smtClean="0"/>
              <a:t>Collections</a:t>
            </a:r>
            <a:endParaRPr lang="en-US" dirty="0"/>
          </a:p>
        </p:txBody>
      </p:sp>
      <p:sp>
        <p:nvSpPr>
          <p:cNvPr id="3" name="Content Placeholder 2"/>
          <p:cNvSpPr>
            <a:spLocks noGrp="1"/>
          </p:cNvSpPr>
          <p:nvPr>
            <p:ph idx="1"/>
          </p:nvPr>
        </p:nvSpPr>
        <p:spPr>
          <a:xfrm>
            <a:off x="381000" y="1219200"/>
            <a:ext cx="8534400" cy="3962400"/>
          </a:xfrm>
        </p:spPr>
        <p:txBody>
          <a:bodyPr>
            <a:noAutofit/>
          </a:bodyPr>
          <a:lstStyle/>
          <a:p>
            <a:r>
              <a:rPr lang="en-US" sz="2100" dirty="0">
                <a:solidFill>
                  <a:schemeClr val="tx1">
                    <a:lumMod val="75000"/>
                    <a:lumOff val="25000"/>
                  </a:schemeClr>
                </a:solidFill>
                <a:latin typeface="+mn-lt"/>
                <a:cs typeface="+mn-cs"/>
              </a:rPr>
              <a:t>What is Collection in java</a:t>
            </a:r>
          </a:p>
          <a:p>
            <a:pPr lvl="1">
              <a:buFont typeface="Wingdings" panose="05000000000000000000" pitchFamily="2" charset="2"/>
              <a:buChar char="ü"/>
            </a:pPr>
            <a:r>
              <a:rPr lang="en-US" sz="1900" dirty="0">
                <a:solidFill>
                  <a:schemeClr val="tx1">
                    <a:lumMod val="75000"/>
                    <a:lumOff val="25000"/>
                  </a:schemeClr>
                </a:solidFill>
                <a:latin typeface="+mn-lt"/>
                <a:cs typeface="+mn-cs"/>
              </a:rPr>
              <a:t>Collection represents a single unit of objects i.e. a group.</a:t>
            </a:r>
          </a:p>
          <a:p>
            <a:r>
              <a:rPr lang="en-US" sz="2100" dirty="0">
                <a:solidFill>
                  <a:schemeClr val="tx1">
                    <a:lumMod val="75000"/>
                    <a:lumOff val="25000"/>
                  </a:schemeClr>
                </a:solidFill>
                <a:latin typeface="+mn-lt"/>
                <a:cs typeface="+mn-cs"/>
              </a:rPr>
              <a:t>What is framework in java</a:t>
            </a:r>
          </a:p>
          <a:p>
            <a:pPr lvl="1">
              <a:buFont typeface="Wingdings" panose="05000000000000000000" pitchFamily="2" charset="2"/>
              <a:buChar char="ü"/>
            </a:pPr>
            <a:r>
              <a:rPr lang="en-US" sz="1900" dirty="0">
                <a:solidFill>
                  <a:schemeClr val="tx1">
                    <a:lumMod val="75000"/>
                    <a:lumOff val="25000"/>
                  </a:schemeClr>
                </a:solidFill>
                <a:latin typeface="+mn-lt"/>
                <a:cs typeface="+mn-cs"/>
              </a:rPr>
              <a:t>provides readymade architecture.</a:t>
            </a:r>
          </a:p>
          <a:p>
            <a:pPr lvl="1">
              <a:buFont typeface="Wingdings" panose="05000000000000000000" pitchFamily="2" charset="2"/>
              <a:buChar char="ü"/>
            </a:pPr>
            <a:r>
              <a:rPr lang="en-US" sz="1900" dirty="0">
                <a:solidFill>
                  <a:schemeClr val="tx1">
                    <a:lumMod val="75000"/>
                    <a:lumOff val="25000"/>
                  </a:schemeClr>
                </a:solidFill>
                <a:latin typeface="+mn-lt"/>
                <a:cs typeface="+mn-cs"/>
              </a:rPr>
              <a:t>represents set of classes and interface.</a:t>
            </a:r>
          </a:p>
          <a:p>
            <a:pPr lvl="1">
              <a:buFont typeface="Wingdings" panose="05000000000000000000" pitchFamily="2" charset="2"/>
              <a:buChar char="ü"/>
            </a:pPr>
            <a:r>
              <a:rPr lang="en-US" sz="1900" dirty="0">
                <a:solidFill>
                  <a:schemeClr val="tx1">
                    <a:lumMod val="75000"/>
                    <a:lumOff val="25000"/>
                  </a:schemeClr>
                </a:solidFill>
                <a:latin typeface="+mn-lt"/>
                <a:cs typeface="+mn-cs"/>
              </a:rPr>
              <a:t>is optional.</a:t>
            </a:r>
          </a:p>
          <a:p>
            <a:r>
              <a:rPr lang="en-US" sz="2100" dirty="0">
                <a:solidFill>
                  <a:schemeClr val="tx1">
                    <a:lumMod val="75000"/>
                    <a:lumOff val="25000"/>
                  </a:schemeClr>
                </a:solidFill>
                <a:latin typeface="+mn-lt"/>
                <a:cs typeface="+mn-cs"/>
              </a:rPr>
              <a:t>What is Collection framework</a:t>
            </a:r>
          </a:p>
          <a:p>
            <a:pPr lvl="1">
              <a:buFont typeface="Wingdings" panose="05000000000000000000" pitchFamily="2" charset="2"/>
              <a:buChar char="ü"/>
            </a:pPr>
            <a:r>
              <a:rPr lang="en-US" sz="1900" dirty="0">
                <a:solidFill>
                  <a:schemeClr val="tx1">
                    <a:lumMod val="75000"/>
                    <a:lumOff val="25000"/>
                  </a:schemeClr>
                </a:solidFill>
                <a:latin typeface="+mn-lt"/>
                <a:cs typeface="+mn-cs"/>
              </a:rPr>
              <a:t>Collection framework represents a unified architecture for storing and manipulating group of objects. It has:</a:t>
            </a:r>
          </a:p>
          <a:p>
            <a:pPr lvl="1">
              <a:buFont typeface="Wingdings" panose="05000000000000000000" pitchFamily="2" charset="2"/>
              <a:buChar char="ü"/>
            </a:pPr>
            <a:r>
              <a:rPr lang="en-US" sz="1900" dirty="0">
                <a:solidFill>
                  <a:schemeClr val="tx1">
                    <a:lumMod val="75000"/>
                    <a:lumOff val="25000"/>
                  </a:schemeClr>
                </a:solidFill>
                <a:latin typeface="+mn-lt"/>
                <a:cs typeface="+mn-cs"/>
              </a:rPr>
              <a:t>Interfaces and its implementations i.e. classes</a:t>
            </a:r>
          </a:p>
          <a:p>
            <a:pPr lvl="1">
              <a:buFont typeface="Wingdings" panose="05000000000000000000" pitchFamily="2" charset="2"/>
              <a:buChar char="ü"/>
            </a:pPr>
            <a:r>
              <a:rPr lang="en-US" sz="1900" dirty="0">
                <a:solidFill>
                  <a:schemeClr val="tx1">
                    <a:lumMod val="75000"/>
                    <a:lumOff val="25000"/>
                  </a:schemeClr>
                </a:solidFill>
                <a:latin typeface="+mn-lt"/>
                <a:cs typeface="+mn-cs"/>
              </a:rPr>
              <a:t>Algorithm</a:t>
            </a:r>
          </a:p>
        </p:txBody>
      </p:sp>
    </p:spTree>
    <p:extLst>
      <p:ext uri="{BB962C8B-B14F-4D97-AF65-F5344CB8AC3E}">
        <p14:creationId xmlns:p14="http://schemas.microsoft.com/office/powerpoint/2010/main" val="240208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4345459"/>
              </p:ext>
            </p:extLst>
          </p:nvPr>
        </p:nvGraphicFramePr>
        <p:xfrm>
          <a:off x="304800" y="152400"/>
          <a:ext cx="8534400" cy="6535103"/>
        </p:xfrm>
        <a:graphic>
          <a:graphicData uri="http://schemas.openxmlformats.org/drawingml/2006/table">
            <a:tbl>
              <a:tblPr firstRow="1" bandRow="1">
                <a:tableStyleId>{5C22544A-7EE6-4342-B048-85BDC9FD1C3A}</a:tableStyleId>
              </a:tblPr>
              <a:tblGrid>
                <a:gridCol w="1027289"/>
                <a:gridCol w="3002844"/>
                <a:gridCol w="4504267"/>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262626"/>
                          </a:solidFill>
                          <a:latin typeface="HelveticaNeue" charset="0"/>
                        </a:rPr>
                        <a:t>Collection type</a:t>
                      </a:r>
                      <a:endParaRPr lang="en-US" sz="1200" dirty="0"/>
                    </a:p>
                  </a:txBody>
                  <a:tcPr/>
                </a:tc>
                <a:tc>
                  <a:txBody>
                    <a:bodyPr/>
                    <a:lstStyle/>
                    <a:p>
                      <a:pPr algn="ctr"/>
                      <a:r>
                        <a:rPr lang="en-US" sz="1200" b="1" dirty="0" smtClean="0">
                          <a:solidFill>
                            <a:srgbClr val="262626"/>
                          </a:solidFill>
                          <a:latin typeface="HelveticaNeue" charset="0"/>
                        </a:rPr>
                        <a:t>Functionality	</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262626"/>
                          </a:solidFill>
                          <a:latin typeface="HelveticaNeue" charset="0"/>
                        </a:rPr>
                        <a:t>Typical uses	</a:t>
                      </a:r>
                    </a:p>
                  </a:txBody>
                  <a:tcPr/>
                </a:tc>
              </a:tr>
              <a:tr h="1231583">
                <a:tc>
                  <a:txBody>
                    <a:bodyPr/>
                    <a:lstStyle/>
                    <a:p>
                      <a:r>
                        <a:rPr lang="en-US" sz="1200" dirty="0" smtClean="0"/>
                        <a:t>List</a:t>
                      </a:r>
                      <a:endParaRPr lang="en-US" sz="1200" dirty="0"/>
                    </a:p>
                  </a:txBody>
                  <a:tcPr/>
                </a:tc>
                <a:tc>
                  <a:txBody>
                    <a:bodyPr/>
                    <a:lstStyle/>
                    <a:p>
                      <a:r>
                        <a:rPr lang="en-US" sz="1200" dirty="0" smtClean="0"/>
                        <a:t>Essentially a variable-size array;</a:t>
                      </a:r>
                      <a:br>
                        <a:rPr lang="en-US" sz="1200" dirty="0" smtClean="0"/>
                      </a:br>
                      <a:endParaRPr lang="en-US" sz="1200" dirty="0" smtClean="0"/>
                    </a:p>
                    <a:p>
                      <a:r>
                        <a:rPr lang="en-US" sz="1200" dirty="0" smtClean="0"/>
                        <a:t>You can usually add/remove items at any arbitrary position;</a:t>
                      </a:r>
                    </a:p>
                    <a:p>
                      <a:endParaRPr lang="en-US" sz="1200" dirty="0" smtClean="0"/>
                    </a:p>
                    <a:p>
                      <a:r>
                        <a:rPr lang="en-US" sz="1200" dirty="0" smtClean="0"/>
                        <a:t>The order of the items is well defined (i.e. you can say what position a given item goes in in the list).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cases where you just need to store or iterate through a "bunch of things" and later iterate through them.</a:t>
                      </a:r>
                      <a:endParaRPr lang="en-US" sz="1200" dirty="0"/>
                    </a:p>
                  </a:txBody>
                  <a:tcPr/>
                </a:tc>
              </a:tr>
              <a:tr h="1231583">
                <a:tc>
                  <a:txBody>
                    <a:bodyPr/>
                    <a:lstStyle/>
                    <a:p>
                      <a:r>
                        <a:rPr lang="en-US" sz="1200" dirty="0" smtClean="0"/>
                        <a:t>Set</a:t>
                      </a:r>
                      <a:endParaRPr lang="en-US" sz="1200" dirty="0"/>
                    </a:p>
                  </a:txBody>
                  <a:tcPr/>
                </a:tc>
                <a:tc>
                  <a:txBody>
                    <a:bodyPr/>
                    <a:lstStyle/>
                    <a:p>
                      <a:r>
                        <a:rPr lang="en-US" sz="1200" dirty="0" smtClean="0">
                          <a:solidFill>
                            <a:srgbClr val="262626"/>
                          </a:solidFill>
                          <a:latin typeface="HelveticaNeue" charset="0"/>
                        </a:rPr>
                        <a:t>Things can be "there or not"— when you add items to a set, there's no notion of </a:t>
                      </a:r>
                      <a:r>
                        <a:rPr lang="en-US" sz="1200" i="1" dirty="0" smtClean="0">
                          <a:solidFill>
                            <a:srgbClr val="262626"/>
                          </a:solidFill>
                          <a:latin typeface="HelveticaNeue" charset="0"/>
                        </a:rPr>
                        <a:t>how many times</a:t>
                      </a:r>
                      <a:r>
                        <a:rPr lang="en-US" sz="1200" dirty="0" smtClean="0">
                          <a:solidFill>
                            <a:srgbClr val="262626"/>
                          </a:solidFill>
                          <a:latin typeface="HelveticaNeue" charset="0"/>
                        </a:rPr>
                        <a:t> the item was added, and usually no notion of ordering.</a:t>
                      </a:r>
                      <a:endParaRPr lang="en-US" sz="1200" dirty="0"/>
                    </a:p>
                  </a:txBody>
                  <a:tcPr/>
                </a:tc>
                <a:tc>
                  <a:txBody>
                    <a:bodyPr/>
                    <a:lstStyle/>
                    <a:p>
                      <a:pPr>
                        <a:buChar char="•"/>
                      </a:pPr>
                      <a:r>
                        <a:rPr lang="en-US" sz="1200" dirty="0" smtClean="0">
                          <a:solidFill>
                            <a:srgbClr val="262626"/>
                          </a:solidFill>
                          <a:latin typeface="HelveticaNeue" charset="0"/>
                        </a:rPr>
                        <a:t>Remembering "which items you've already processed", e.g. when doing a web crawl;</a:t>
                      </a:r>
                    </a:p>
                    <a:p>
                      <a:pPr>
                        <a:buChar char="•"/>
                      </a:pPr>
                      <a:endParaRPr lang="en-US" sz="1200" dirty="0" smtClean="0">
                        <a:solidFill>
                          <a:srgbClr val="262626"/>
                        </a:solidFill>
                        <a:latin typeface="HelveticaNeue" charset="0"/>
                      </a:endParaRPr>
                    </a:p>
                    <a:p>
                      <a:pPr>
                        <a:buChar char="•"/>
                      </a:pPr>
                      <a:r>
                        <a:rPr lang="en-US" sz="1200" dirty="0" smtClean="0">
                          <a:solidFill>
                            <a:srgbClr val="262626"/>
                          </a:solidFill>
                          <a:latin typeface="HelveticaNeue" charset="0"/>
                        </a:rPr>
                        <a:t>Making other </a:t>
                      </a:r>
                      <a:r>
                        <a:rPr lang="en-US" sz="1200" i="1" dirty="0" smtClean="0">
                          <a:solidFill>
                            <a:srgbClr val="262626"/>
                          </a:solidFill>
                          <a:latin typeface="HelveticaNeue" charset="0"/>
                        </a:rPr>
                        <a:t>yes-no decisions</a:t>
                      </a:r>
                      <a:r>
                        <a:rPr lang="en-US" sz="1200" dirty="0" smtClean="0">
                          <a:solidFill>
                            <a:srgbClr val="262626"/>
                          </a:solidFill>
                          <a:latin typeface="HelveticaNeue" charset="0"/>
                        </a:rPr>
                        <a:t> about an item, e.g. "is the item a word of English", "is the item in the database?" , "is the item in this category?" etc.</a:t>
                      </a:r>
                    </a:p>
                  </a:txBody>
                  <a:tcPr/>
                </a:tc>
              </a:tr>
              <a:tr h="1176337">
                <a:tc>
                  <a:txBody>
                    <a:bodyPr/>
                    <a:lstStyle/>
                    <a:p>
                      <a:r>
                        <a:rPr lang="en-US" sz="1200" dirty="0" smtClean="0"/>
                        <a:t>Map</a:t>
                      </a:r>
                      <a:endParaRPr lang="en-US" sz="1200" dirty="0"/>
                    </a:p>
                  </a:txBody>
                  <a:tcPr/>
                </a:tc>
                <a:tc>
                  <a:txBody>
                    <a:bodyPr/>
                    <a:lstStyle/>
                    <a:p>
                      <a:r>
                        <a:rPr lang="en-US" sz="1200" dirty="0" smtClean="0">
                          <a:solidFill>
                            <a:srgbClr val="262626"/>
                          </a:solidFill>
                          <a:latin typeface="HelveticaNeue" charset="0"/>
                        </a:rPr>
                        <a:t>Stores an </a:t>
                      </a:r>
                      <a:r>
                        <a:rPr lang="en-US" sz="1200" i="1" dirty="0" smtClean="0">
                          <a:solidFill>
                            <a:srgbClr val="262626"/>
                          </a:solidFill>
                          <a:latin typeface="HelveticaNeue" charset="0"/>
                        </a:rPr>
                        <a:t>association</a:t>
                      </a:r>
                      <a:r>
                        <a:rPr lang="en-US" sz="1200" dirty="0" smtClean="0">
                          <a:solidFill>
                            <a:srgbClr val="262626"/>
                          </a:solidFill>
                          <a:latin typeface="HelveticaNeue" charset="0"/>
                        </a:rPr>
                        <a:t> or mapping between "keys" and "values"</a:t>
                      </a:r>
                      <a:endParaRPr lang="en-US" sz="1200" dirty="0"/>
                    </a:p>
                  </a:txBody>
                  <a:tcPr/>
                </a:tc>
                <a:tc>
                  <a:txBody>
                    <a:bodyPr/>
                    <a:lstStyle/>
                    <a:p>
                      <a:pPr>
                        <a:buChar char="•"/>
                      </a:pPr>
                      <a:r>
                        <a:rPr lang="en-US" sz="1200" dirty="0" smtClean="0">
                          <a:solidFill>
                            <a:srgbClr val="262626"/>
                          </a:solidFill>
                          <a:latin typeface="HelveticaNeue" charset="0"/>
                        </a:rPr>
                        <a:t>Used in cases where you need to say "for a given X, what is the Y"? It is often useful for implementing in-memory caches or indexes. For example:</a:t>
                      </a:r>
                    </a:p>
                    <a:p>
                      <a:pPr>
                        <a:buChar char="•"/>
                      </a:pPr>
                      <a:r>
                        <a:rPr lang="en-US" sz="1200" dirty="0" smtClean="0">
                          <a:solidFill>
                            <a:srgbClr val="262626"/>
                          </a:solidFill>
                          <a:latin typeface="HelveticaNeue" charset="0"/>
                        </a:rPr>
                        <a:t> For a given user ID, what is their cached name/User object?</a:t>
                      </a:r>
                    </a:p>
                    <a:p>
                      <a:pPr>
                        <a:buChar char="•"/>
                      </a:pPr>
                      <a:r>
                        <a:rPr lang="en-US" sz="1200" dirty="0" smtClean="0">
                          <a:solidFill>
                            <a:srgbClr val="262626"/>
                          </a:solidFill>
                          <a:latin typeface="HelveticaNeue" charset="0"/>
                        </a:rPr>
                        <a:t> For a given IP address, what is the cached country code?</a:t>
                      </a:r>
                    </a:p>
                    <a:p>
                      <a:pPr>
                        <a:buChar char="•"/>
                      </a:pPr>
                      <a:r>
                        <a:rPr lang="en-US" sz="1200" dirty="0" smtClean="0">
                          <a:solidFill>
                            <a:srgbClr val="262626"/>
                          </a:solidFill>
                          <a:latin typeface="HelveticaNeue" charset="0"/>
                        </a:rPr>
                        <a:t> For a given string, how many instances have I seen</a:t>
                      </a:r>
                    </a:p>
                  </a:txBody>
                  <a:tcPr/>
                </a:tc>
              </a:tr>
              <a:tr h="1800005">
                <a:tc>
                  <a:txBody>
                    <a:bodyPr/>
                    <a:lstStyle/>
                    <a:p>
                      <a:r>
                        <a:rPr lang="en-US" sz="1200" dirty="0" smtClean="0"/>
                        <a:t>Queue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Like a list, but where you only ever access the ends of the list (typically, you add to one end and remove from the other).</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Often used in managing tasks performed by different threads in an application (e.g. one thread receives </a:t>
                      </a:r>
                      <a:r>
                        <a:rPr lang="en-US" sz="1200" dirty="0" err="1" smtClean="0"/>
                        <a:t>incomming</a:t>
                      </a:r>
                      <a:r>
                        <a:rPr lang="en-US" sz="1200" dirty="0" smtClean="0"/>
                        <a:t> connections and puts them on a queue; other "worker" threads take connections off the queue for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traversing hierarchical structures such as a filing system, or in general where you need to remember "what data to process next", whilst also adding to that list of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Related to the previous point, queues crop up in various algorithms, e.g. build the encoding tree for Huffman compression.</a:t>
                      </a:r>
                      <a:endParaRPr lang="en-US" sz="1200" dirty="0"/>
                    </a:p>
                  </a:txBody>
                  <a:tcPr/>
                </a:tc>
              </a:tr>
            </a:tbl>
          </a:graphicData>
        </a:graphic>
      </p:graphicFrame>
    </p:spTree>
    <p:extLst>
      <p:ext uri="{BB962C8B-B14F-4D97-AF65-F5344CB8AC3E}">
        <p14:creationId xmlns:p14="http://schemas.microsoft.com/office/powerpoint/2010/main" val="12084356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298319"/>
            <a:ext cx="7819719" cy="6559681"/>
          </a:xfrm>
          <a:prstGeom prst="rect">
            <a:avLst/>
          </a:prstGeom>
        </p:spPr>
      </p:pic>
    </p:spTree>
    <p:extLst>
      <p:ext uri="{BB962C8B-B14F-4D97-AF65-F5344CB8AC3E}">
        <p14:creationId xmlns:p14="http://schemas.microsoft.com/office/powerpoint/2010/main" val="20866129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609599"/>
          </a:xfrm>
        </p:spPr>
        <p:txBody>
          <a:bodyPr/>
          <a:lstStyle/>
          <a:p>
            <a:r>
              <a:rPr lang="en-US" dirty="0" smtClean="0"/>
              <a:t>Collection - Methods</a:t>
            </a:r>
            <a:endParaRPr lang="en-US" dirty="0"/>
          </a:p>
        </p:txBody>
      </p:sp>
      <p:sp>
        <p:nvSpPr>
          <p:cNvPr id="3" name="Content Placeholder 2"/>
          <p:cNvSpPr>
            <a:spLocks noGrp="1"/>
          </p:cNvSpPr>
          <p:nvPr>
            <p:ph idx="1"/>
          </p:nvPr>
        </p:nvSpPr>
        <p:spPr>
          <a:xfrm>
            <a:off x="381000" y="838199"/>
            <a:ext cx="8610600" cy="5257801"/>
          </a:xfrm>
        </p:spPr>
        <p:txBody>
          <a:bodyPr>
            <a:noAutofit/>
          </a:bodyPr>
          <a:lstStyle/>
          <a:p>
            <a:pPr marL="0" indent="0">
              <a:buNone/>
            </a:pPr>
            <a:r>
              <a:rPr lang="en-US" sz="2400" dirty="0"/>
              <a:t>D</a:t>
            </a:r>
            <a:r>
              <a:rPr lang="en-US" sz="2400" dirty="0" smtClean="0"/>
              <a:t>eclares </a:t>
            </a:r>
            <a:r>
              <a:rPr lang="en-US" sz="2400" dirty="0"/>
              <a:t>the core methods that all collections will have. </a:t>
            </a:r>
          </a:p>
          <a:p>
            <a:endParaRPr lang="en-US" sz="2400" dirty="0" smtClean="0"/>
          </a:p>
          <a:p>
            <a:r>
              <a:rPr lang="en-US" sz="2400" dirty="0" smtClean="0"/>
              <a:t>add(o</a:t>
            </a:r>
            <a:r>
              <a:rPr lang="en-US" sz="2400" dirty="0"/>
              <a:t>) </a:t>
            </a:r>
          </a:p>
          <a:p>
            <a:r>
              <a:rPr lang="en-US" sz="2400" dirty="0" err="1"/>
              <a:t>addAll</a:t>
            </a:r>
            <a:r>
              <a:rPr lang="en-US" sz="2400" dirty="0"/>
              <a:t>(c) </a:t>
            </a:r>
          </a:p>
          <a:p>
            <a:r>
              <a:rPr lang="en-US" sz="2400" dirty="0"/>
              <a:t>clear() </a:t>
            </a:r>
          </a:p>
          <a:p>
            <a:r>
              <a:rPr lang="en-US" sz="2400" dirty="0"/>
              <a:t>contains(o) </a:t>
            </a:r>
          </a:p>
          <a:p>
            <a:r>
              <a:rPr lang="en-US" sz="2400" dirty="0" err="1"/>
              <a:t>containsAll</a:t>
            </a:r>
            <a:r>
              <a:rPr lang="en-US" sz="2400" dirty="0"/>
              <a:t>(c) </a:t>
            </a:r>
          </a:p>
          <a:p>
            <a:r>
              <a:rPr lang="en-US" sz="2400" dirty="0" err="1"/>
              <a:t>isEmpty</a:t>
            </a:r>
            <a:r>
              <a:rPr lang="en-US" sz="2400" dirty="0"/>
              <a:t>() </a:t>
            </a:r>
          </a:p>
          <a:p>
            <a:r>
              <a:rPr lang="en-US" sz="2400" dirty="0"/>
              <a:t>iterator() </a:t>
            </a:r>
          </a:p>
          <a:p>
            <a:r>
              <a:rPr lang="en-US" sz="2400" dirty="0"/>
              <a:t>remove(o) </a:t>
            </a:r>
          </a:p>
          <a:p>
            <a:r>
              <a:rPr lang="en-US" sz="2400" dirty="0" err="1"/>
              <a:t>removeAll</a:t>
            </a:r>
            <a:r>
              <a:rPr lang="en-US" sz="2400" dirty="0"/>
              <a:t>(c) </a:t>
            </a:r>
          </a:p>
          <a:p>
            <a:r>
              <a:rPr lang="en-US" sz="2400" dirty="0" err="1"/>
              <a:t>retainAll</a:t>
            </a:r>
            <a:r>
              <a:rPr lang="en-US" sz="2400" dirty="0"/>
              <a:t>(c) </a:t>
            </a:r>
          </a:p>
          <a:p>
            <a:r>
              <a:rPr lang="en-US" sz="2400" dirty="0"/>
              <a:t>size() </a:t>
            </a:r>
          </a:p>
        </p:txBody>
      </p:sp>
    </p:spTree>
    <p:extLst>
      <p:ext uri="{BB962C8B-B14F-4D97-AF65-F5344CB8AC3E}">
        <p14:creationId xmlns:p14="http://schemas.microsoft.com/office/powerpoint/2010/main" val="7499152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smtClean="0"/>
              <a:t>List - Interface</a:t>
            </a:r>
            <a:endParaRPr lang="en-US" dirty="0"/>
          </a:p>
        </p:txBody>
      </p:sp>
      <p:sp>
        <p:nvSpPr>
          <p:cNvPr id="3" name="Content Placeholder 2"/>
          <p:cNvSpPr>
            <a:spLocks noGrp="1"/>
          </p:cNvSpPr>
          <p:nvPr>
            <p:ph idx="1"/>
          </p:nvPr>
        </p:nvSpPr>
        <p:spPr>
          <a:xfrm>
            <a:off x="304800" y="1295400"/>
            <a:ext cx="8530118" cy="4897665"/>
          </a:xfrm>
        </p:spPr>
        <p:txBody>
          <a:bodyPr>
            <a:normAutofit/>
          </a:bodyPr>
          <a:lstStyle/>
          <a:p>
            <a:pPr marL="0" indent="0">
              <a:buNone/>
            </a:pPr>
            <a:r>
              <a:rPr lang="en-US" sz="2400" dirty="0"/>
              <a:t>	</a:t>
            </a:r>
            <a:r>
              <a:rPr lang="en-US" sz="2400" dirty="0" smtClean="0"/>
              <a:t>add(</a:t>
            </a:r>
            <a:r>
              <a:rPr lang="en-US" sz="2400" dirty="0" err="1" smtClean="0"/>
              <a:t>i,o</a:t>
            </a:r>
            <a:r>
              <a:rPr lang="en-US" sz="2400" dirty="0"/>
              <a:t>)</a:t>
            </a:r>
            <a:br>
              <a:rPr lang="en-US" sz="2400" dirty="0"/>
            </a:br>
            <a:r>
              <a:rPr lang="en-US" sz="2400" dirty="0" smtClean="0"/>
              <a:t>	</a:t>
            </a:r>
            <a:r>
              <a:rPr lang="en-US" sz="2400" i="1" dirty="0" smtClean="0"/>
              <a:t>add(o)</a:t>
            </a:r>
            <a:r>
              <a:rPr lang="en-US" sz="2400" i="1" dirty="0"/>
              <a:t/>
            </a:r>
            <a:br>
              <a:rPr lang="en-US" sz="2400" i="1" dirty="0"/>
            </a:br>
            <a:r>
              <a:rPr lang="en-US" sz="2400" dirty="0" smtClean="0"/>
              <a:t>	get(</a:t>
            </a:r>
            <a:r>
              <a:rPr lang="en-US" sz="2400" dirty="0" err="1" smtClean="0"/>
              <a:t>i</a:t>
            </a:r>
            <a:r>
              <a:rPr lang="en-US" sz="2400" dirty="0"/>
              <a:t>)</a:t>
            </a:r>
            <a:br>
              <a:rPr lang="en-US" sz="2400" dirty="0"/>
            </a:br>
            <a:r>
              <a:rPr lang="en-US" sz="2400" dirty="0" smtClean="0"/>
              <a:t>	remove(</a:t>
            </a:r>
            <a:r>
              <a:rPr lang="en-US" sz="2400" dirty="0" err="1" smtClean="0"/>
              <a:t>i</a:t>
            </a:r>
            <a:r>
              <a:rPr lang="en-US" sz="2400" dirty="0" smtClean="0"/>
              <a:t>)</a:t>
            </a:r>
          </a:p>
          <a:p>
            <a:pPr marL="0" indent="0">
              <a:buNone/>
            </a:pPr>
            <a:r>
              <a:rPr lang="en-US" sz="2400" dirty="0"/>
              <a:t>	</a:t>
            </a:r>
            <a:r>
              <a:rPr lang="en-US" sz="2400" dirty="0" smtClean="0"/>
              <a:t>set(</a:t>
            </a:r>
            <a:r>
              <a:rPr lang="en-US" sz="2400" dirty="0" err="1" smtClean="0"/>
              <a:t>i,o</a:t>
            </a:r>
            <a:r>
              <a:rPr lang="en-US" sz="2400" dirty="0"/>
              <a:t>) </a:t>
            </a:r>
            <a:r>
              <a:rPr lang="en-US" sz="2400" dirty="0" smtClean="0"/>
              <a:t/>
            </a:r>
            <a:br>
              <a:rPr lang="en-US" sz="2400" dirty="0" smtClean="0"/>
            </a:br>
            <a:r>
              <a:rPr lang="en-US" sz="2400" dirty="0" smtClean="0"/>
              <a:t>	</a:t>
            </a:r>
            <a:r>
              <a:rPr lang="en-US" sz="2400" dirty="0" err="1" smtClean="0"/>
              <a:t>indexOf</a:t>
            </a:r>
            <a:r>
              <a:rPr lang="en-US" sz="2400" dirty="0" smtClean="0"/>
              <a:t>(o</a:t>
            </a:r>
            <a:r>
              <a:rPr lang="en-US" sz="2400" dirty="0"/>
              <a:t>)</a:t>
            </a:r>
            <a:br>
              <a:rPr lang="en-US" sz="2400" dirty="0"/>
            </a:br>
            <a:r>
              <a:rPr lang="en-US" sz="2400" dirty="0" smtClean="0"/>
              <a:t>	</a:t>
            </a:r>
            <a:r>
              <a:rPr lang="en-US" sz="2400" dirty="0" err="1" smtClean="0"/>
              <a:t>lastIndexOf</a:t>
            </a:r>
            <a:r>
              <a:rPr lang="en-US" sz="2400" dirty="0" smtClean="0"/>
              <a:t>(o</a:t>
            </a:r>
            <a:r>
              <a:rPr lang="en-US" sz="2400" dirty="0"/>
              <a:t>) </a:t>
            </a:r>
          </a:p>
          <a:p>
            <a:pPr marL="0" indent="0">
              <a:buNone/>
            </a:pPr>
            <a:r>
              <a:rPr lang="en-US" sz="2400" dirty="0" smtClean="0"/>
              <a:t>	</a:t>
            </a:r>
            <a:r>
              <a:rPr lang="en-US" sz="2400" dirty="0" err="1" smtClean="0"/>
              <a:t>listIterator</a:t>
            </a:r>
            <a:r>
              <a:rPr lang="en-US" sz="2400" dirty="0"/>
              <a:t>()</a:t>
            </a:r>
            <a:br>
              <a:rPr lang="en-US" sz="2400" dirty="0"/>
            </a:br>
            <a:r>
              <a:rPr lang="en-US" sz="2400" dirty="0" smtClean="0"/>
              <a:t>	</a:t>
            </a:r>
            <a:r>
              <a:rPr lang="en-US" sz="2400" dirty="0" err="1" smtClean="0"/>
              <a:t>sublist</a:t>
            </a:r>
            <a:r>
              <a:rPr lang="en-US" sz="2400" dirty="0" smtClean="0"/>
              <a:t>(</a:t>
            </a:r>
            <a:r>
              <a:rPr lang="en-US" sz="2400" dirty="0" err="1" smtClean="0"/>
              <a:t>i,j</a:t>
            </a:r>
            <a:r>
              <a:rPr lang="en-US" sz="2400" dirty="0"/>
              <a:t>) </a:t>
            </a:r>
          </a:p>
        </p:txBody>
      </p:sp>
    </p:spTree>
    <p:extLst>
      <p:ext uri="{BB962C8B-B14F-4D97-AF65-F5344CB8AC3E}">
        <p14:creationId xmlns:p14="http://schemas.microsoft.com/office/powerpoint/2010/main" val="835254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rmAutofit/>
          </a:bodyPr>
          <a:lstStyle/>
          <a:p>
            <a:r>
              <a:rPr lang="en-US" dirty="0"/>
              <a:t>Java </a:t>
            </a:r>
            <a:r>
              <a:rPr lang="en-US" dirty="0" err="1"/>
              <a:t>ArrayList</a:t>
            </a:r>
            <a:r>
              <a:rPr lang="en-US" dirty="0"/>
              <a:t> class</a:t>
            </a:r>
          </a:p>
        </p:txBody>
      </p:sp>
      <p:sp>
        <p:nvSpPr>
          <p:cNvPr id="3" name="Content Placeholder 2"/>
          <p:cNvSpPr>
            <a:spLocks noGrp="1"/>
          </p:cNvSpPr>
          <p:nvPr>
            <p:ph idx="1"/>
          </p:nvPr>
        </p:nvSpPr>
        <p:spPr>
          <a:xfrm>
            <a:off x="304800" y="1295400"/>
            <a:ext cx="8530118" cy="4897665"/>
          </a:xfrm>
        </p:spPr>
        <p:txBody>
          <a:bodyPr>
            <a:normAutofit/>
          </a:bodyPr>
          <a:lstStyle/>
          <a:p>
            <a:r>
              <a:rPr lang="en-US" sz="2100" dirty="0" smtClean="0">
                <a:solidFill>
                  <a:schemeClr val="tx1">
                    <a:lumMod val="75000"/>
                    <a:lumOff val="25000"/>
                  </a:schemeClr>
                </a:solidFill>
                <a:latin typeface="+mn-lt"/>
                <a:cs typeface="+mn-cs"/>
              </a:rPr>
              <a:t>Dynamic </a:t>
            </a:r>
            <a:r>
              <a:rPr lang="en-US" sz="2100" dirty="0">
                <a:solidFill>
                  <a:schemeClr val="tx1">
                    <a:lumMod val="75000"/>
                    <a:lumOff val="25000"/>
                  </a:schemeClr>
                </a:solidFill>
                <a:latin typeface="+mn-lt"/>
                <a:cs typeface="+mn-cs"/>
              </a:rPr>
              <a:t>array for storing the elements. It inherits </a:t>
            </a:r>
            <a:r>
              <a:rPr lang="en-US" sz="2100" dirty="0" err="1">
                <a:solidFill>
                  <a:schemeClr val="tx1">
                    <a:lumMod val="75000"/>
                    <a:lumOff val="25000"/>
                  </a:schemeClr>
                </a:solidFill>
                <a:latin typeface="+mn-lt"/>
                <a:cs typeface="+mn-cs"/>
              </a:rPr>
              <a:t>AbstractList</a:t>
            </a:r>
            <a:r>
              <a:rPr lang="en-US" sz="2100" dirty="0">
                <a:solidFill>
                  <a:schemeClr val="tx1">
                    <a:lumMod val="75000"/>
                    <a:lumOff val="25000"/>
                  </a:schemeClr>
                </a:solidFill>
                <a:latin typeface="+mn-lt"/>
                <a:cs typeface="+mn-cs"/>
              </a:rPr>
              <a:t> class and implements List interface.</a:t>
            </a:r>
          </a:p>
          <a:p>
            <a:endParaRPr lang="en-US" sz="2100" dirty="0" smtClean="0">
              <a:solidFill>
                <a:schemeClr val="tx1">
                  <a:lumMod val="75000"/>
                  <a:lumOff val="25000"/>
                </a:schemeClr>
              </a:solidFill>
              <a:latin typeface="+mn-lt"/>
              <a:cs typeface="+mn-cs"/>
            </a:endParaRPr>
          </a:p>
          <a:p>
            <a:r>
              <a:rPr lang="en-US" sz="2100" dirty="0" smtClean="0">
                <a:solidFill>
                  <a:schemeClr val="tx1">
                    <a:lumMod val="75000"/>
                    <a:lumOff val="25000"/>
                  </a:schemeClr>
                </a:solidFill>
                <a:latin typeface="+mn-lt"/>
                <a:cs typeface="+mn-cs"/>
              </a:rPr>
              <a:t>The </a:t>
            </a:r>
            <a:r>
              <a:rPr lang="en-US" sz="2100" dirty="0">
                <a:solidFill>
                  <a:schemeClr val="tx1">
                    <a:lumMod val="75000"/>
                    <a:lumOff val="25000"/>
                  </a:schemeClr>
                </a:solidFill>
                <a:latin typeface="+mn-lt"/>
                <a:cs typeface="+mn-cs"/>
              </a:rPr>
              <a:t>important points about Java </a:t>
            </a:r>
            <a:r>
              <a:rPr lang="en-US" sz="2100" dirty="0" err="1">
                <a:solidFill>
                  <a:schemeClr val="tx1">
                    <a:lumMod val="75000"/>
                    <a:lumOff val="25000"/>
                  </a:schemeClr>
                </a:solidFill>
                <a:latin typeface="+mn-lt"/>
                <a:cs typeface="+mn-cs"/>
              </a:rPr>
              <a:t>ArrayList</a:t>
            </a:r>
            <a:r>
              <a:rPr lang="en-US" sz="2100" dirty="0">
                <a:solidFill>
                  <a:schemeClr val="tx1">
                    <a:lumMod val="75000"/>
                    <a:lumOff val="25000"/>
                  </a:schemeClr>
                </a:solidFill>
                <a:latin typeface="+mn-lt"/>
                <a:cs typeface="+mn-cs"/>
              </a:rPr>
              <a:t> class </a:t>
            </a:r>
            <a:r>
              <a:rPr lang="en-US" sz="2100" dirty="0" smtClean="0">
                <a:solidFill>
                  <a:schemeClr val="tx1">
                    <a:lumMod val="75000"/>
                    <a:lumOff val="25000"/>
                  </a:schemeClr>
                </a:solidFill>
                <a:latin typeface="+mn-lt"/>
                <a:cs typeface="+mn-cs"/>
              </a:rPr>
              <a:t>are:</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Can </a:t>
            </a:r>
            <a:r>
              <a:rPr lang="en-US" sz="2100" dirty="0">
                <a:solidFill>
                  <a:schemeClr val="tx1">
                    <a:lumMod val="75000"/>
                    <a:lumOff val="25000"/>
                  </a:schemeClr>
                </a:solidFill>
                <a:latin typeface="+mn-lt"/>
                <a:cs typeface="+mn-cs"/>
              </a:rPr>
              <a:t>contain duplicate </a:t>
            </a:r>
            <a:r>
              <a:rPr lang="en-US" sz="2100" dirty="0" smtClean="0">
                <a:solidFill>
                  <a:schemeClr val="tx1">
                    <a:lumMod val="75000"/>
                    <a:lumOff val="25000"/>
                  </a:schemeClr>
                </a:solidFill>
                <a:latin typeface="+mn-lt"/>
                <a:cs typeface="+mn-cs"/>
              </a:rPr>
              <a:t>elements.</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Maintains </a:t>
            </a:r>
            <a:r>
              <a:rPr lang="en-US" sz="2100" dirty="0">
                <a:solidFill>
                  <a:schemeClr val="tx1">
                    <a:lumMod val="75000"/>
                    <a:lumOff val="25000"/>
                  </a:schemeClr>
                </a:solidFill>
                <a:latin typeface="+mn-lt"/>
                <a:cs typeface="+mn-cs"/>
              </a:rPr>
              <a:t>insertion </a:t>
            </a:r>
            <a:r>
              <a:rPr lang="en-US" sz="2100" dirty="0" smtClean="0">
                <a:solidFill>
                  <a:schemeClr val="tx1">
                    <a:lumMod val="75000"/>
                    <a:lumOff val="25000"/>
                  </a:schemeClr>
                </a:solidFill>
                <a:latin typeface="+mn-lt"/>
                <a:cs typeface="+mn-cs"/>
              </a:rPr>
              <a:t>order.</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Non synchronized.</a:t>
            </a:r>
            <a:br>
              <a:rPr lang="en-US" sz="2100" dirty="0" smtClean="0">
                <a:solidFill>
                  <a:schemeClr val="tx1">
                    <a:lumMod val="75000"/>
                    <a:lumOff val="25000"/>
                  </a:schemeClr>
                </a:solidFill>
                <a:latin typeface="+mn-lt"/>
                <a:cs typeface="+mn-cs"/>
              </a:rPr>
            </a:br>
            <a:r>
              <a:rPr lang="en-US" sz="2100" dirty="0">
                <a:solidFill>
                  <a:schemeClr val="tx1">
                    <a:lumMod val="75000"/>
                    <a:lumOff val="25000"/>
                  </a:schemeClr>
                </a:solidFill>
                <a:latin typeface="+mn-lt"/>
                <a:cs typeface="+mn-cs"/>
              </a:rPr>
              <a:t>A</a:t>
            </a:r>
            <a:r>
              <a:rPr lang="en-US" sz="2100" dirty="0" smtClean="0">
                <a:solidFill>
                  <a:schemeClr val="tx1">
                    <a:lumMod val="75000"/>
                    <a:lumOff val="25000"/>
                  </a:schemeClr>
                </a:solidFill>
                <a:latin typeface="+mn-lt"/>
                <a:cs typeface="+mn-cs"/>
              </a:rPr>
              <a:t>llows </a:t>
            </a:r>
            <a:r>
              <a:rPr lang="en-US" sz="2100" dirty="0">
                <a:solidFill>
                  <a:schemeClr val="tx1">
                    <a:lumMod val="75000"/>
                    <a:lumOff val="25000"/>
                  </a:schemeClr>
                </a:solidFill>
                <a:latin typeface="+mn-lt"/>
                <a:cs typeface="+mn-cs"/>
              </a:rPr>
              <a:t>random access because array works at the index </a:t>
            </a:r>
            <a:r>
              <a:rPr lang="en-US" sz="2100" dirty="0" smtClean="0">
                <a:solidFill>
                  <a:schemeClr val="tx1">
                    <a:lumMod val="75000"/>
                    <a:lumOff val="25000"/>
                  </a:schemeClr>
                </a:solidFill>
                <a:latin typeface="+mn-lt"/>
                <a:cs typeface="+mn-cs"/>
              </a:rPr>
              <a:t>basis.</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Manipulation </a:t>
            </a:r>
            <a:r>
              <a:rPr lang="en-US" sz="2100" dirty="0">
                <a:solidFill>
                  <a:schemeClr val="tx1">
                    <a:lumMod val="75000"/>
                    <a:lumOff val="25000"/>
                  </a:schemeClr>
                </a:solidFill>
                <a:latin typeface="+mn-lt"/>
                <a:cs typeface="+mn-cs"/>
              </a:rPr>
              <a:t>is slow because a lot of shifting needs to be occurred if any element is removed from the array </a:t>
            </a:r>
            <a:r>
              <a:rPr lang="en-US" sz="2100" dirty="0" smtClean="0">
                <a:solidFill>
                  <a:schemeClr val="tx1">
                    <a:lumMod val="75000"/>
                    <a:lumOff val="25000"/>
                  </a:schemeClr>
                </a:solidFill>
                <a:latin typeface="+mn-lt"/>
                <a:cs typeface="+mn-cs"/>
              </a:rPr>
              <a:t>list.</a:t>
            </a:r>
            <a:br>
              <a:rPr lang="en-US" sz="2100" dirty="0" smtClean="0">
                <a:solidFill>
                  <a:schemeClr val="tx1">
                    <a:lumMod val="75000"/>
                    <a:lumOff val="25000"/>
                  </a:schemeClr>
                </a:solidFill>
                <a:latin typeface="+mn-lt"/>
                <a:cs typeface="+mn-cs"/>
              </a:rPr>
            </a:br>
            <a:r>
              <a:rPr lang="en-US" sz="2100" dirty="0" smtClean="0">
                <a:solidFill>
                  <a:schemeClr val="tx1">
                    <a:lumMod val="75000"/>
                    <a:lumOff val="25000"/>
                  </a:schemeClr>
                </a:solidFill>
                <a:latin typeface="+mn-lt"/>
                <a:cs typeface="+mn-cs"/>
              </a:rPr>
              <a:t/>
            </a:r>
            <a:br>
              <a:rPr lang="en-US" sz="2100" dirty="0" smtClean="0">
                <a:solidFill>
                  <a:schemeClr val="tx1">
                    <a:lumMod val="75000"/>
                    <a:lumOff val="25000"/>
                  </a:schemeClr>
                </a:solidFill>
                <a:latin typeface="+mn-lt"/>
                <a:cs typeface="+mn-cs"/>
              </a:rPr>
            </a:br>
            <a:endParaRPr lang="en-US" sz="21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20691255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4634</TotalTime>
  <Words>1332</Words>
  <Application>Microsoft Macintosh PowerPoint</Application>
  <PresentationFormat>On-screen Show (4:3)</PresentationFormat>
  <Paragraphs>353</Paragraphs>
  <Slides>32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Courier New</vt:lpstr>
      <vt:lpstr>Helvetica</vt:lpstr>
      <vt:lpstr>HelveticaNeue</vt:lpstr>
      <vt:lpstr>Tahoma</vt:lpstr>
      <vt:lpstr>times new roman</vt:lpstr>
      <vt:lpstr>verdana</vt:lpstr>
      <vt:lpstr>Wingdings</vt:lpstr>
      <vt:lpstr>CT_Core_Java_OOP</vt:lpstr>
      <vt:lpstr>Core Java – Part 7 </vt:lpstr>
      <vt:lpstr>What we will cover today?</vt:lpstr>
      <vt:lpstr>Collections in Java</vt:lpstr>
      <vt:lpstr>Collections</vt:lpstr>
      <vt:lpstr>PowerPoint Presentation</vt:lpstr>
      <vt:lpstr>PowerPoint Presentation</vt:lpstr>
      <vt:lpstr>Collection - Methods</vt:lpstr>
      <vt:lpstr>List - Interface</vt:lpstr>
      <vt:lpstr>Java ArrayList class</vt:lpstr>
      <vt:lpstr>Java Non-generic Vs Generic Collection</vt:lpstr>
      <vt:lpstr>Try this..</vt:lpstr>
      <vt:lpstr>Iterate …</vt:lpstr>
      <vt:lpstr>Java LinkedList class</vt:lpstr>
      <vt:lpstr>Try This…</vt:lpstr>
      <vt:lpstr>Difference between ArrayList and LinkedList</vt:lpstr>
      <vt:lpstr>Java HashSet class</vt:lpstr>
      <vt:lpstr>Try this…</vt:lpstr>
      <vt:lpstr>Java TreeSet class</vt:lpstr>
      <vt:lpstr>Try This…</vt:lpstr>
      <vt:lpstr>Map</vt:lpstr>
      <vt:lpstr>Commonly used methods in MAP</vt:lpstr>
      <vt:lpstr>Java HashMap class</vt:lpstr>
      <vt:lpstr>Try this..(Example of HashMap)</vt:lpstr>
      <vt:lpstr>Java TreeMap class</vt:lpstr>
      <vt:lpstr>Try This…(Example of TreeMap)</vt:lpstr>
      <vt:lpstr>Java Hashtable class</vt:lpstr>
      <vt:lpstr>Try this..</vt:lpstr>
      <vt:lpstr>Difference between HashMap and Hashtable</vt:lpstr>
      <vt:lpstr>Comparator and Comparable </vt:lpstr>
      <vt:lpstr>Equals and hashcode</vt:lpstr>
      <vt:lpstr>Any Question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470</cp:revision>
  <dcterms:created xsi:type="dcterms:W3CDTF">2014-09-30T12:24:12Z</dcterms:created>
  <dcterms:modified xsi:type="dcterms:W3CDTF">2019-11-20T04:55:50Z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